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24.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8" r:id="rId1"/>
  </p:sldMasterIdLst>
  <p:handoutMasterIdLst>
    <p:handoutMasterId r:id="rId27"/>
  </p:handoutMasterIdLst>
  <p:sldIdLst>
    <p:sldId id="256" r:id="rId2"/>
    <p:sldId id="258" r:id="rId3"/>
    <p:sldId id="264" r:id="rId4"/>
    <p:sldId id="261" r:id="rId5"/>
    <p:sldId id="277" r:id="rId6"/>
    <p:sldId id="278" r:id="rId7"/>
    <p:sldId id="266" r:id="rId8"/>
    <p:sldId id="269" r:id="rId9"/>
    <p:sldId id="270" r:id="rId10"/>
    <p:sldId id="268" r:id="rId11"/>
    <p:sldId id="272" r:id="rId12"/>
    <p:sldId id="280" r:id="rId13"/>
    <p:sldId id="275" r:id="rId14"/>
    <p:sldId id="276" r:id="rId15"/>
    <p:sldId id="260" r:id="rId16"/>
    <p:sldId id="259" r:id="rId17"/>
    <p:sldId id="271" r:id="rId18"/>
    <p:sldId id="267" r:id="rId19"/>
    <p:sldId id="281" r:id="rId20"/>
    <p:sldId id="257" r:id="rId21"/>
    <p:sldId id="263" r:id="rId22"/>
    <p:sldId id="282" r:id="rId23"/>
    <p:sldId id="274" r:id="rId24"/>
    <p:sldId id="279" r:id="rId25"/>
    <p:sldId id="262" r:id="rId2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102"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6BA5CAB-2C4E-4504-BD49-E5533AD93547}" type="datetimeFigureOut">
              <a:rPr lang="en-US" smtClean="0"/>
              <a:t>9/24/2018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DC7EF9F-5C4E-4B6C-A60E-96BCE54CDBAD}" type="slidenum">
              <a:rPr lang="en-US" smtClean="0"/>
              <a:t>‹#›</a:t>
            </a:fld>
            <a:endParaRPr lang="en-US"/>
          </a:p>
        </p:txBody>
      </p:sp>
    </p:spTree>
    <p:extLst>
      <p:ext uri="{BB962C8B-B14F-4D97-AF65-F5344CB8AC3E}">
        <p14:creationId xmlns:p14="http://schemas.microsoft.com/office/powerpoint/2010/main" val="1088476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9/24/2018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2229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50499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1538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8335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9015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6705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2577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2957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281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9227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566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BEF0D-F0BB-DE4B-95CE-6DB70DBA9567}" type="datetimeFigureOut">
              <a:rPr lang="en-US" smtClean="0"/>
              <a:pPr/>
              <a:t>9/24/2018</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19338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ReAPNd4Pra8" TargetMode="External"/><Relationship Id="rId2" Type="http://schemas.openxmlformats.org/officeDocument/2006/relationships/slideLayout" Target="../slideLayouts/slideLayout2.xml"/><Relationship Id="rId1" Type="http://schemas.openxmlformats.org/officeDocument/2006/relationships/video" Target="https://www.youtube.com/embed/ReAPNd4Pra8" TargetMode="Externa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alz.org/help-support/caregiving/caregiver-health/be_a_healthy_caregiv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youtu.be/w0iVTQS8ftg" TargetMode="External"/><Relationship Id="rId2" Type="http://schemas.openxmlformats.org/officeDocument/2006/relationships/slideLayout" Target="../slideLayouts/slideLayout2.xml"/><Relationship Id="rId1" Type="http://schemas.openxmlformats.org/officeDocument/2006/relationships/video" Target="https://www.youtube.com/embed/w0iVTQS8ftg" TargetMode="Externa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youtu.be/GWwwPb6akqA?t=1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thecaregiverspace.org/what-is-compassion-fatigu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forbes.com/sites/learnvest/2013/04/01/10-signs-youre-burning-out-and-what-to-do-about-it/#41035838625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importance of </a:t>
            </a:r>
            <a:br>
              <a:rPr lang="en-US" dirty="0"/>
            </a:br>
            <a:r>
              <a:rPr lang="en-US" dirty="0"/>
              <a:t>self-care</a:t>
            </a:r>
          </a:p>
        </p:txBody>
      </p:sp>
      <p:sp>
        <p:nvSpPr>
          <p:cNvPr id="3" name="Subtitle 2"/>
          <p:cNvSpPr>
            <a:spLocks noGrp="1"/>
          </p:cNvSpPr>
          <p:nvPr>
            <p:ph type="subTitle" idx="1"/>
          </p:nvPr>
        </p:nvSpPr>
        <p:spPr/>
        <p:txBody>
          <a:bodyPr>
            <a:normAutofit fontScale="92500" lnSpcReduction="20000"/>
          </a:bodyPr>
          <a:lstStyle/>
          <a:p>
            <a:endParaRPr lang="en-US" dirty="0"/>
          </a:p>
          <a:p>
            <a:endParaRPr lang="en-US" dirty="0"/>
          </a:p>
          <a:p>
            <a:endParaRPr lang="en-US" dirty="0"/>
          </a:p>
          <a:p>
            <a:r>
              <a:rPr lang="en-US" sz="2600" dirty="0"/>
              <a:t>Kawana L. Webb, LCSW-C</a:t>
            </a:r>
          </a:p>
        </p:txBody>
      </p:sp>
    </p:spTree>
    <p:extLst>
      <p:ext uri="{BB962C8B-B14F-4D97-AF65-F5344CB8AC3E}">
        <p14:creationId xmlns:p14="http://schemas.microsoft.com/office/powerpoint/2010/main" val="3135348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1084217" y="914400"/>
            <a:ext cx="10136777" cy="4876800"/>
          </a:xfrm>
        </p:spPr>
      </p:pic>
    </p:spTree>
    <p:extLst>
      <p:ext uri="{BB962C8B-B14F-4D97-AF65-F5344CB8AC3E}">
        <p14:creationId xmlns:p14="http://schemas.microsoft.com/office/powerpoint/2010/main" val="3549389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Boundaries and professionalism</a:t>
            </a:r>
          </a:p>
        </p:txBody>
      </p:sp>
      <p:sp>
        <p:nvSpPr>
          <p:cNvPr id="3" name="Content Placeholder 2"/>
          <p:cNvSpPr>
            <a:spLocks noGrp="1"/>
          </p:cNvSpPr>
          <p:nvPr>
            <p:ph idx="1"/>
          </p:nvPr>
        </p:nvSpPr>
        <p:spPr>
          <a:xfrm>
            <a:off x="520995" y="2084831"/>
            <a:ext cx="10983433" cy="4571149"/>
          </a:xfrm>
        </p:spPr>
        <p:txBody>
          <a:bodyPr>
            <a:normAutofit fontScale="92500" lnSpcReduction="10000"/>
          </a:bodyPr>
          <a:lstStyle/>
          <a:p>
            <a:r>
              <a:rPr lang="en-US" sz="3200" dirty="0"/>
              <a:t>When you are stressed/burned out you may find yourself…..</a:t>
            </a:r>
          </a:p>
          <a:p>
            <a:r>
              <a:rPr lang="en-US" dirty="0"/>
              <a:t>* </a:t>
            </a:r>
            <a:r>
              <a:rPr lang="en-US" sz="2500" dirty="0"/>
              <a:t>Sharing too much personal information with clients and coworkers</a:t>
            </a:r>
          </a:p>
          <a:p>
            <a:r>
              <a:rPr lang="en-US" sz="2500" dirty="0"/>
              <a:t>* Sharing information about other staff members</a:t>
            </a:r>
          </a:p>
          <a:p>
            <a:r>
              <a:rPr lang="en-US" sz="2500" dirty="0"/>
              <a:t>* Complaining about your agency or workload</a:t>
            </a:r>
          </a:p>
          <a:p>
            <a:r>
              <a:rPr lang="en-US" sz="2500" dirty="0"/>
              <a:t>* Developing dual relationships</a:t>
            </a:r>
          </a:p>
          <a:p>
            <a:r>
              <a:rPr lang="en-US" sz="2500" dirty="0"/>
              <a:t>* Wanting to develop a personal relationship with a client</a:t>
            </a:r>
          </a:p>
          <a:p>
            <a:r>
              <a:rPr lang="en-US" sz="2500" dirty="0"/>
              <a:t>* Downplaying other team members or disciplines</a:t>
            </a:r>
          </a:p>
          <a:p>
            <a:pPr lvl="2"/>
            <a:r>
              <a:rPr lang="en-US" sz="1900" dirty="0"/>
              <a:t>“They don’t work as hard as me …. “</a:t>
            </a:r>
          </a:p>
          <a:p>
            <a:r>
              <a:rPr lang="en-US" sz="2500" dirty="0"/>
              <a:t>* Upstaging their problems/issues with your own</a:t>
            </a:r>
          </a:p>
          <a:p>
            <a:pPr lvl="3"/>
            <a:r>
              <a:rPr lang="en-US" sz="1800" dirty="0"/>
              <a:t>“If he think that’s bad …..”</a:t>
            </a:r>
          </a:p>
          <a:p>
            <a:pPr marL="457200" lvl="3" indent="0">
              <a:buNone/>
            </a:pPr>
            <a:endParaRPr lang="en-US" dirty="0"/>
          </a:p>
          <a:p>
            <a:endParaRPr lang="en-US" dirty="0"/>
          </a:p>
        </p:txBody>
      </p:sp>
    </p:spTree>
    <p:extLst>
      <p:ext uri="{BB962C8B-B14F-4D97-AF65-F5344CB8AC3E}">
        <p14:creationId xmlns:p14="http://schemas.microsoft.com/office/powerpoint/2010/main" val="431071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enjoy my job more…..</a:t>
            </a:r>
          </a:p>
        </p:txBody>
      </p:sp>
      <p:sp>
        <p:nvSpPr>
          <p:cNvPr id="3" name="Content Placeholder 2"/>
          <p:cNvSpPr>
            <a:spLocks noGrp="1"/>
          </p:cNvSpPr>
          <p:nvPr>
            <p:ph idx="1"/>
          </p:nvPr>
        </p:nvSpPr>
        <p:spPr/>
        <p:txBody>
          <a:bodyPr/>
          <a:lstStyle/>
          <a:p>
            <a:r>
              <a:rPr lang="en-US" dirty="0">
                <a:solidFill>
                  <a:srgbClr val="FFFFFF"/>
                </a:solidFill>
                <a:latin typeface="Roboto"/>
                <a:hlinkClick r:id="rId3"/>
              </a:rPr>
              <a:t>3 psychological tricks that will make you enjoy your job more</a:t>
            </a:r>
            <a:endParaRPr lang="en-US" dirty="0">
              <a:solidFill>
                <a:srgbClr val="FFFFFF"/>
              </a:solidFill>
              <a:latin typeface="Roboto"/>
            </a:endParaRPr>
          </a:p>
          <a:p>
            <a:endParaRPr lang="en-US" dirty="0">
              <a:solidFill>
                <a:srgbClr val="FFFFFF"/>
              </a:solidFill>
              <a:latin typeface="Roboto"/>
            </a:endParaRPr>
          </a:p>
          <a:p>
            <a:endParaRPr lang="en-US" dirty="0">
              <a:solidFill>
                <a:srgbClr val="FFFFFF"/>
              </a:solidFill>
              <a:latin typeface="Roboto"/>
            </a:endParaRPr>
          </a:p>
        </p:txBody>
      </p:sp>
      <p:pic>
        <p:nvPicPr>
          <p:cNvPr id="4" name="ReAPNd4Pra8">
            <a:hlinkClick r:id="" action="ppaction://media"/>
          </p:cNvPr>
          <p:cNvPicPr>
            <a:picLocks noRot="1" noChangeAspect="1"/>
          </p:cNvPicPr>
          <p:nvPr>
            <a:videoFile r:link="rId1"/>
          </p:nvPr>
        </p:nvPicPr>
        <p:blipFill>
          <a:blip r:embed="rId4"/>
          <a:stretch>
            <a:fillRect/>
          </a:stretch>
        </p:blipFill>
        <p:spPr>
          <a:xfrm>
            <a:off x="1024128" y="2690037"/>
            <a:ext cx="10054998" cy="3984552"/>
          </a:xfrm>
          <a:prstGeom prst="rect">
            <a:avLst/>
          </a:prstGeom>
        </p:spPr>
      </p:pic>
    </p:spTree>
    <p:extLst>
      <p:ext uri="{BB962C8B-B14F-4D97-AF65-F5344CB8AC3E}">
        <p14:creationId xmlns:p14="http://schemas.microsoft.com/office/powerpoint/2010/main" val="46570133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cTn>
                <p:tgtEl>
                  <p:spTgt spid="4"/>
                </p:tgtEl>
              </p:cMediaNode>
            </p:vide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Being proactive / burnout prevention</a:t>
            </a:r>
          </a:p>
        </p:txBody>
      </p:sp>
      <p:pic>
        <p:nvPicPr>
          <p:cNvPr id="5" name="Content Placeholder 4"/>
          <p:cNvPicPr>
            <a:picLocks noGrp="1" noChangeAspect="1"/>
          </p:cNvPicPr>
          <p:nvPr>
            <p:ph idx="1"/>
          </p:nvPr>
        </p:nvPicPr>
        <p:blipFill>
          <a:blip r:embed="rId2"/>
          <a:stretch>
            <a:fillRect/>
          </a:stretch>
        </p:blipFill>
        <p:spPr>
          <a:xfrm>
            <a:off x="1637414" y="2084832"/>
            <a:ext cx="8995144" cy="4496721"/>
          </a:xfrm>
        </p:spPr>
      </p:pic>
    </p:spTree>
    <p:extLst>
      <p:ext uri="{BB962C8B-B14F-4D97-AF65-F5344CB8AC3E}">
        <p14:creationId xmlns:p14="http://schemas.microsoft.com/office/powerpoint/2010/main" val="1756185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25" y="605205"/>
            <a:ext cx="9720072" cy="1202330"/>
          </a:xfrm>
        </p:spPr>
        <p:txBody>
          <a:bodyPr/>
          <a:lstStyle/>
          <a:p>
            <a:r>
              <a:rPr lang="en-US" dirty="0"/>
              <a:t>Being proactive/ burnout prevention</a:t>
            </a:r>
          </a:p>
        </p:txBody>
      </p:sp>
      <p:sp>
        <p:nvSpPr>
          <p:cNvPr id="3" name="Content Placeholder 2"/>
          <p:cNvSpPr>
            <a:spLocks noGrp="1"/>
          </p:cNvSpPr>
          <p:nvPr>
            <p:ph idx="1"/>
          </p:nvPr>
        </p:nvSpPr>
        <p:spPr>
          <a:xfrm>
            <a:off x="574159" y="1807535"/>
            <a:ext cx="11073810" cy="4752754"/>
          </a:xfrm>
        </p:spPr>
        <p:txBody>
          <a:bodyPr>
            <a:normAutofit lnSpcReduction="10000"/>
          </a:bodyPr>
          <a:lstStyle/>
          <a:p>
            <a:r>
              <a:rPr lang="en-US" b="1" dirty="0"/>
              <a:t>1. Manage your level of stress.</a:t>
            </a:r>
            <a:r>
              <a:rPr lang="en-US" dirty="0"/>
              <a:t> Stress can cause physical problems (blurred vision, stomach irritation, high blood pressure) and changes in behavior (</a:t>
            </a:r>
            <a:r>
              <a:rPr lang="en-US" dirty="0">
                <a:solidFill>
                  <a:schemeClr val="tx1">
                    <a:lumMod val="65000"/>
                    <a:lumOff val="35000"/>
                  </a:schemeClr>
                </a:solidFill>
              </a:rPr>
              <a:t>irritability, lack of concentration, change in appetite). Note your symptoms and discuss with a doctor, as needed. Try to find relaxation techniques that </a:t>
            </a:r>
            <a:r>
              <a:rPr lang="en-US" dirty="0"/>
              <a:t>work for you.</a:t>
            </a:r>
          </a:p>
          <a:p>
            <a:r>
              <a:rPr lang="en-US" b="1" dirty="0"/>
              <a:t>2. Be realistic. </a:t>
            </a:r>
            <a:r>
              <a:rPr lang="en-US" dirty="0"/>
              <a:t>The care you give does make a difference, but many behaviors can't be controlled. Grieve the losses, focus on positive times as they arise, and enjoy good memories.</a:t>
            </a:r>
          </a:p>
          <a:p>
            <a:r>
              <a:rPr lang="en-US" b="1" dirty="0"/>
              <a:t>3. Know you're doing your best. </a:t>
            </a:r>
            <a:r>
              <a:rPr lang="en-US" dirty="0"/>
              <a:t>Remember that the care you provide makes a difference and that you are doing the best you can. You may feel guilty because you can’t do more.  </a:t>
            </a:r>
          </a:p>
          <a:p>
            <a:r>
              <a:rPr lang="en-US" b="1" dirty="0"/>
              <a:t>4. Take a break.</a:t>
            </a:r>
            <a:r>
              <a:rPr lang="en-US" dirty="0"/>
              <a:t> It's normal to need a break from your daily duties/activities. No one can do it all by themselves.  </a:t>
            </a:r>
          </a:p>
          <a:p>
            <a:r>
              <a:rPr lang="en-US" b="1" dirty="0"/>
              <a:t>5. Accept changes as they occur. </a:t>
            </a:r>
            <a:r>
              <a:rPr lang="en-US" dirty="0"/>
              <a:t>People are variables and they are forever changing.  They may require care beyond what you can provide on your own. Becoming aware of community resources and care options can make your job easier. </a:t>
            </a:r>
          </a:p>
          <a:p>
            <a:r>
              <a:rPr lang="en-US" b="1" dirty="0">
                <a:hlinkClick r:id="rId2"/>
              </a:rPr>
              <a:t>https://www.alz.org/help-support/caregiving/caregiver-health/be_a_healthy_caregiver</a:t>
            </a:r>
            <a:endParaRPr lang="en-US" b="1" dirty="0"/>
          </a:p>
        </p:txBody>
      </p:sp>
    </p:spTree>
    <p:extLst>
      <p:ext uri="{BB962C8B-B14F-4D97-AF65-F5344CB8AC3E}">
        <p14:creationId xmlns:p14="http://schemas.microsoft.com/office/powerpoint/2010/main" val="625070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good self care</a:t>
            </a:r>
          </a:p>
        </p:txBody>
      </p:sp>
      <p:pic>
        <p:nvPicPr>
          <p:cNvPr id="5" name="Content Placeholder 4"/>
          <p:cNvPicPr>
            <a:picLocks noGrp="1" noChangeAspect="1"/>
          </p:cNvPicPr>
          <p:nvPr>
            <p:ph idx="1"/>
          </p:nvPr>
        </p:nvPicPr>
        <p:blipFill>
          <a:blip r:embed="rId2"/>
          <a:stretch>
            <a:fillRect/>
          </a:stretch>
        </p:blipFill>
        <p:spPr>
          <a:xfrm>
            <a:off x="2115879" y="2291021"/>
            <a:ext cx="7176977" cy="3897128"/>
          </a:xfrm>
        </p:spPr>
      </p:pic>
    </p:spTree>
    <p:extLst>
      <p:ext uri="{BB962C8B-B14F-4D97-AF65-F5344CB8AC3E}">
        <p14:creationId xmlns:p14="http://schemas.microsoft.com/office/powerpoint/2010/main" val="2653222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coping strategies</a:t>
            </a:r>
          </a:p>
        </p:txBody>
      </p:sp>
      <p:sp>
        <p:nvSpPr>
          <p:cNvPr id="3" name="Content Placeholder 2"/>
          <p:cNvSpPr>
            <a:spLocks noGrp="1"/>
          </p:cNvSpPr>
          <p:nvPr>
            <p:ph idx="1"/>
          </p:nvPr>
        </p:nvSpPr>
        <p:spPr>
          <a:xfrm>
            <a:off x="685801" y="2142067"/>
            <a:ext cx="11188147" cy="4470768"/>
          </a:xfrm>
        </p:spPr>
        <p:txBody>
          <a:bodyPr>
            <a:noAutofit/>
          </a:bodyPr>
          <a:lstStyle/>
          <a:p>
            <a:pPr marL="0" indent="0" algn="ctr">
              <a:spcAft>
                <a:spcPts val="0"/>
              </a:spcAft>
              <a:buNone/>
            </a:pPr>
            <a:r>
              <a:rPr lang="en-US" sz="2800" i="1" dirty="0">
                <a:solidFill>
                  <a:schemeClr val="accent2">
                    <a:lumMod val="75000"/>
                  </a:schemeClr>
                </a:solidFill>
              </a:rPr>
              <a:t>Exercising			allowing for self reflection</a:t>
            </a:r>
          </a:p>
          <a:p>
            <a:pPr marL="0" indent="0" algn="ctr">
              <a:spcAft>
                <a:spcPts val="0"/>
              </a:spcAft>
              <a:buNone/>
            </a:pPr>
            <a:r>
              <a:rPr lang="en-US" sz="2800" i="1" dirty="0">
                <a:solidFill>
                  <a:schemeClr val="accent2">
                    <a:lumMod val="75000"/>
                  </a:schemeClr>
                </a:solidFill>
              </a:rPr>
              <a:t>eating healthy</a:t>
            </a:r>
          </a:p>
          <a:p>
            <a:pPr marL="0" indent="0" algn="ctr">
              <a:spcAft>
                <a:spcPts val="0"/>
              </a:spcAft>
              <a:buNone/>
            </a:pPr>
            <a:r>
              <a:rPr lang="en-US" sz="2800" i="1" dirty="0">
                <a:solidFill>
                  <a:schemeClr val="accent2">
                    <a:lumMod val="75000"/>
                  </a:schemeClr>
                </a:solidFill>
              </a:rPr>
              <a:t>mental health counseling					 mindfulness</a:t>
            </a:r>
          </a:p>
          <a:p>
            <a:pPr marL="0" indent="0">
              <a:spcAft>
                <a:spcPts val="0"/>
              </a:spcAft>
              <a:buNone/>
            </a:pPr>
            <a:endParaRPr lang="en-US" sz="2800" i="1" dirty="0">
              <a:solidFill>
                <a:schemeClr val="accent2">
                  <a:lumMod val="75000"/>
                </a:schemeClr>
              </a:solidFill>
            </a:endParaRPr>
          </a:p>
          <a:p>
            <a:pPr marL="0" indent="0" algn="ctr">
              <a:buNone/>
            </a:pPr>
            <a:r>
              <a:rPr lang="en-US" sz="2800" i="1" dirty="0">
                <a:solidFill>
                  <a:schemeClr val="accent2">
                    <a:lumMod val="75000"/>
                  </a:schemeClr>
                </a:solidFill>
              </a:rPr>
              <a:t>	Visiting with family &amp; friends				</a:t>
            </a:r>
          </a:p>
          <a:p>
            <a:pPr marL="0" indent="0">
              <a:buNone/>
            </a:pPr>
            <a:endParaRPr lang="en-US" sz="2800" i="1" dirty="0">
              <a:solidFill>
                <a:schemeClr val="accent2">
                  <a:lumMod val="75000"/>
                </a:schemeClr>
              </a:solidFill>
            </a:endParaRPr>
          </a:p>
          <a:p>
            <a:pPr marL="0" indent="0" algn="ctr">
              <a:buNone/>
            </a:pPr>
            <a:r>
              <a:rPr lang="en-US" sz="2800" i="1" dirty="0">
                <a:solidFill>
                  <a:schemeClr val="accent2">
                    <a:lumMod val="75000"/>
                  </a:schemeClr>
                </a:solidFill>
              </a:rPr>
              <a:t>	Mediation						Journaling				</a:t>
            </a:r>
          </a:p>
        </p:txBody>
      </p:sp>
    </p:spTree>
    <p:extLst>
      <p:ext uri="{BB962C8B-B14F-4D97-AF65-F5344CB8AC3E}">
        <p14:creationId xmlns:p14="http://schemas.microsoft.com/office/powerpoint/2010/main" val="2468867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5"/>
            <a:ext cx="3939758" cy="5162441"/>
          </a:xfrm>
        </p:spPr>
        <p:txBody>
          <a:bodyPr/>
          <a:lstStyle/>
          <a:p>
            <a:r>
              <a:rPr lang="en-US" dirty="0"/>
              <a:t>You know you don’t have good self care when….</a:t>
            </a:r>
          </a:p>
        </p:txBody>
      </p:sp>
      <p:pic>
        <p:nvPicPr>
          <p:cNvPr id="5" name="Content Placeholder 4"/>
          <p:cNvPicPr>
            <a:picLocks noGrp="1" noChangeAspect="1"/>
          </p:cNvPicPr>
          <p:nvPr>
            <p:ph idx="1"/>
          </p:nvPr>
        </p:nvPicPr>
        <p:blipFill>
          <a:blip r:embed="rId2"/>
          <a:stretch>
            <a:fillRect/>
          </a:stretch>
        </p:blipFill>
        <p:spPr>
          <a:xfrm>
            <a:off x="7216479" y="248194"/>
            <a:ext cx="4527029" cy="4205922"/>
          </a:xfrm>
        </p:spPr>
      </p:pic>
      <p:sp>
        <p:nvSpPr>
          <p:cNvPr id="6" name="TextBox 5"/>
          <p:cNvSpPr txBox="1"/>
          <p:nvPr/>
        </p:nvSpPr>
        <p:spPr>
          <a:xfrm>
            <a:off x="3274828" y="5539563"/>
            <a:ext cx="5911702" cy="646331"/>
          </a:xfrm>
          <a:prstGeom prst="rect">
            <a:avLst/>
          </a:prstGeom>
          <a:noFill/>
        </p:spPr>
        <p:txBody>
          <a:bodyPr wrap="square" rtlCol="0">
            <a:spAutoFit/>
          </a:bodyPr>
          <a:lstStyle/>
          <a:p>
            <a:r>
              <a:rPr lang="en-US" sz="3600" dirty="0"/>
              <a:t>Give me some examples……</a:t>
            </a:r>
          </a:p>
        </p:txBody>
      </p:sp>
    </p:spTree>
    <p:extLst>
      <p:ext uri="{BB962C8B-B14F-4D97-AF65-F5344CB8AC3E}">
        <p14:creationId xmlns:p14="http://schemas.microsoft.com/office/powerpoint/2010/main" val="2843645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atmedia.imgix.net/b7965a6d8b4fb7803f9ff7c1924b80479d619862?auto=format&amp;q=45&amp;w=640.0&amp;fit=max&amp;cs=stri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350875"/>
            <a:ext cx="11865935" cy="65071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a:stretch>
            <a:fillRect/>
          </a:stretch>
        </p:blipFill>
        <p:spPr>
          <a:xfrm>
            <a:off x="5071286" y="2639312"/>
            <a:ext cx="2233281" cy="2248170"/>
          </a:xfrm>
          <a:prstGeom prst="rect">
            <a:avLst/>
          </a:prstGeom>
          <a:solidFill>
            <a:schemeClr val="bg1">
              <a:alpha val="79000"/>
            </a:schemeClr>
          </a:solidFill>
        </p:spPr>
      </p:pic>
    </p:spTree>
    <p:extLst>
      <p:ext uri="{BB962C8B-B14F-4D97-AF65-F5344CB8AC3E}">
        <p14:creationId xmlns:p14="http://schemas.microsoft.com/office/powerpoint/2010/main" val="2775829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Self-care video</a:t>
            </a:r>
          </a:p>
        </p:txBody>
      </p:sp>
      <p:sp>
        <p:nvSpPr>
          <p:cNvPr id="3" name="Content Placeholder 2"/>
          <p:cNvSpPr>
            <a:spLocks noGrp="1"/>
          </p:cNvSpPr>
          <p:nvPr>
            <p:ph idx="1"/>
          </p:nvPr>
        </p:nvSpPr>
        <p:spPr/>
        <p:txBody>
          <a:bodyPr/>
          <a:lstStyle/>
          <a:p>
            <a:r>
              <a:rPr lang="en-US" dirty="0">
                <a:hlinkClick r:id="rId3"/>
              </a:rPr>
              <a:t>https://youtu.be/w0iVTQS8ftg</a:t>
            </a:r>
            <a:endParaRPr lang="en-US" dirty="0"/>
          </a:p>
          <a:p>
            <a:endParaRPr lang="en-US" dirty="0"/>
          </a:p>
          <a:p>
            <a:endParaRPr lang="en-US" dirty="0"/>
          </a:p>
        </p:txBody>
      </p:sp>
      <p:pic>
        <p:nvPicPr>
          <p:cNvPr id="4" name="w0iVTQS8ftg">
            <a:hlinkClick r:id="" action="ppaction://media"/>
          </p:cNvPr>
          <p:cNvPicPr>
            <a:picLocks noRot="1" noChangeAspect="1"/>
          </p:cNvPicPr>
          <p:nvPr>
            <a:videoFile r:link="rId1"/>
          </p:nvPr>
        </p:nvPicPr>
        <p:blipFill>
          <a:blip r:embed="rId4"/>
          <a:stretch>
            <a:fillRect/>
          </a:stretch>
        </p:blipFill>
        <p:spPr>
          <a:xfrm>
            <a:off x="1024128" y="2902688"/>
            <a:ext cx="9720072" cy="3406672"/>
          </a:xfrm>
          <a:prstGeom prst="rect">
            <a:avLst/>
          </a:prstGeom>
        </p:spPr>
      </p:pic>
    </p:spTree>
    <p:extLst>
      <p:ext uri="{BB962C8B-B14F-4D97-AF65-F5344CB8AC3E}">
        <p14:creationId xmlns:p14="http://schemas.microsoft.com/office/powerpoint/2010/main" val="315323769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cTn>
                <p:tgtEl>
                  <p:spTgt spid="4"/>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638" y="340242"/>
            <a:ext cx="10131425" cy="1162100"/>
          </a:xfrm>
        </p:spPr>
        <p:txBody>
          <a:bodyPr>
            <a:normAutofit/>
          </a:bodyPr>
          <a:lstStyle/>
          <a:p>
            <a:r>
              <a:rPr lang="en-US" sz="4500" b="1" u="sng" dirty="0"/>
              <a:t>Learning objectives</a:t>
            </a:r>
          </a:p>
        </p:txBody>
      </p:sp>
      <p:sp>
        <p:nvSpPr>
          <p:cNvPr id="3" name="Content Placeholder 2"/>
          <p:cNvSpPr>
            <a:spLocks noGrp="1"/>
          </p:cNvSpPr>
          <p:nvPr>
            <p:ph idx="1"/>
          </p:nvPr>
        </p:nvSpPr>
        <p:spPr>
          <a:xfrm>
            <a:off x="297712" y="1502343"/>
            <a:ext cx="11685181" cy="5015416"/>
          </a:xfrm>
        </p:spPr>
        <p:txBody>
          <a:bodyPr>
            <a:noAutofit/>
          </a:bodyPr>
          <a:lstStyle/>
          <a:p>
            <a:pPr>
              <a:lnSpc>
                <a:spcPct val="150000"/>
              </a:lnSpc>
            </a:pPr>
            <a:r>
              <a:rPr lang="en-US" sz="2800" dirty="0"/>
              <a:t>Provide an overview of the concepts of self-care</a:t>
            </a:r>
          </a:p>
          <a:p>
            <a:pPr>
              <a:lnSpc>
                <a:spcPct val="150000"/>
              </a:lnSpc>
            </a:pPr>
            <a:r>
              <a:rPr lang="en-US" sz="2800" dirty="0"/>
              <a:t>Increase participants knowledge of the importance of self-care</a:t>
            </a:r>
          </a:p>
          <a:p>
            <a:pPr>
              <a:lnSpc>
                <a:spcPct val="150000"/>
              </a:lnSpc>
            </a:pPr>
            <a:r>
              <a:rPr lang="en-US" sz="2800" dirty="0"/>
              <a:t>Define components of self care and integrate into practice</a:t>
            </a:r>
          </a:p>
          <a:p>
            <a:r>
              <a:rPr lang="en-US" sz="2800" dirty="0"/>
              <a:t>Demonstrate self-care methods that participants can utilize during times of stress</a:t>
            </a:r>
          </a:p>
          <a:p>
            <a:r>
              <a:rPr lang="en-US" sz="2800" dirty="0"/>
              <a:t>Define burnout, compassion fatigue, compassion satisfaction and secondary trauma and how they affect our everyday life</a:t>
            </a:r>
          </a:p>
        </p:txBody>
      </p:sp>
    </p:spTree>
    <p:extLst>
      <p:ext uri="{BB962C8B-B14F-4D97-AF65-F5344CB8AC3E}">
        <p14:creationId xmlns:p14="http://schemas.microsoft.com/office/powerpoint/2010/main" val="3387980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pic>
        <p:nvPicPr>
          <p:cNvPr id="5" name="Content Placeholder 4"/>
          <p:cNvPicPr>
            <a:picLocks noGrp="1" noChangeAspect="1"/>
          </p:cNvPicPr>
          <p:nvPr>
            <p:ph idx="1"/>
          </p:nvPr>
        </p:nvPicPr>
        <p:blipFill>
          <a:blip r:embed="rId2"/>
          <a:stretch>
            <a:fillRect/>
          </a:stretch>
        </p:blipFill>
        <p:spPr>
          <a:xfrm>
            <a:off x="229637" y="299047"/>
            <a:ext cx="2291494" cy="2390990"/>
          </a:xfrm>
          <a:solidFill>
            <a:schemeClr val="accent1"/>
          </a:solidFill>
        </p:spPr>
      </p:pic>
      <p:sp>
        <p:nvSpPr>
          <p:cNvPr id="6" name="TextBox 5"/>
          <p:cNvSpPr txBox="1"/>
          <p:nvPr/>
        </p:nvSpPr>
        <p:spPr>
          <a:xfrm>
            <a:off x="3721395" y="978195"/>
            <a:ext cx="5443870" cy="784830"/>
          </a:xfrm>
          <a:prstGeom prst="rect">
            <a:avLst/>
          </a:prstGeom>
          <a:noFill/>
        </p:spPr>
        <p:txBody>
          <a:bodyPr wrap="square" rtlCol="0">
            <a:spAutoFit/>
          </a:bodyPr>
          <a:lstStyle/>
          <a:p>
            <a:r>
              <a:rPr lang="en-US" sz="4500" dirty="0"/>
              <a:t>WHAT IS SELF-CARE</a:t>
            </a:r>
          </a:p>
        </p:txBody>
      </p:sp>
      <p:sp>
        <p:nvSpPr>
          <p:cNvPr id="3" name="TextBox 2"/>
          <p:cNvSpPr txBox="1"/>
          <p:nvPr/>
        </p:nvSpPr>
        <p:spPr>
          <a:xfrm>
            <a:off x="339635" y="2690037"/>
            <a:ext cx="11547566" cy="3539430"/>
          </a:xfrm>
          <a:prstGeom prst="rect">
            <a:avLst/>
          </a:prstGeom>
          <a:noFill/>
        </p:spPr>
        <p:txBody>
          <a:bodyPr wrap="square" rtlCol="0">
            <a:spAutoFit/>
          </a:bodyPr>
          <a:lstStyle/>
          <a:p>
            <a:pPr algn="ctr"/>
            <a:r>
              <a:rPr lang="en-US" sz="2800" dirty="0"/>
              <a:t>Around the room you will find chart paper with the </a:t>
            </a:r>
          </a:p>
          <a:p>
            <a:pPr algn="ctr"/>
            <a:r>
              <a:rPr lang="en-US" sz="2800" dirty="0"/>
              <a:t>3 KEY Components of Self Care :</a:t>
            </a:r>
          </a:p>
          <a:p>
            <a:pPr algn="ctr"/>
            <a:r>
              <a:rPr lang="en-US" sz="2800" dirty="0"/>
              <a:t>MIND</a:t>
            </a:r>
          </a:p>
          <a:p>
            <a:pPr algn="ctr"/>
            <a:r>
              <a:rPr lang="en-US" sz="2800" dirty="0"/>
              <a:t>SPIRIT</a:t>
            </a:r>
          </a:p>
          <a:p>
            <a:pPr algn="ctr"/>
            <a:r>
              <a:rPr lang="en-US" sz="2800" dirty="0"/>
              <a:t>BODY</a:t>
            </a:r>
          </a:p>
          <a:p>
            <a:r>
              <a:rPr lang="en-US" sz="2800" dirty="0"/>
              <a:t>Please visit each paper and write an example of self-care for each component</a:t>
            </a:r>
          </a:p>
          <a:p>
            <a:pPr algn="ctr"/>
            <a:r>
              <a:rPr lang="en-US" sz="2800" dirty="0">
                <a:solidFill>
                  <a:srgbClr val="7030A0"/>
                </a:solidFill>
              </a:rPr>
              <a:t>Example: MIND – Music; BODY – Exercise; Spirit – Meditate</a:t>
            </a:r>
          </a:p>
          <a:p>
            <a:pPr algn="ctr"/>
            <a:r>
              <a:rPr lang="en-US" sz="2800" dirty="0">
                <a:solidFill>
                  <a:srgbClr val="7030A0"/>
                </a:solidFill>
              </a:rPr>
              <a:t>You can look at the Self-Care List for ideas</a:t>
            </a:r>
          </a:p>
        </p:txBody>
      </p:sp>
    </p:spTree>
    <p:extLst>
      <p:ext uri="{BB962C8B-B14F-4D97-AF65-F5344CB8AC3E}">
        <p14:creationId xmlns:p14="http://schemas.microsoft.com/office/powerpoint/2010/main" val="1225803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609600"/>
            <a:ext cx="10131425" cy="1017181"/>
          </a:xfrm>
        </p:spPr>
        <p:txBody>
          <a:bodyPr>
            <a:normAutofit/>
          </a:bodyPr>
          <a:lstStyle/>
          <a:p>
            <a:r>
              <a:rPr lang="en-US" sz="4500" dirty="0"/>
              <a:t>WHY IS SELF-CARE IMPORTANT</a:t>
            </a:r>
          </a:p>
        </p:txBody>
      </p:sp>
      <p:sp>
        <p:nvSpPr>
          <p:cNvPr id="3" name="Content Placeholder 2"/>
          <p:cNvSpPr>
            <a:spLocks noGrp="1"/>
          </p:cNvSpPr>
          <p:nvPr>
            <p:ph idx="1"/>
          </p:nvPr>
        </p:nvSpPr>
        <p:spPr>
          <a:xfrm>
            <a:off x="361507" y="1626781"/>
            <a:ext cx="11419367" cy="4965406"/>
          </a:xfrm>
        </p:spPr>
        <p:txBody>
          <a:bodyPr>
            <a:normAutofit fontScale="92500" lnSpcReduction="20000"/>
          </a:bodyPr>
          <a:lstStyle/>
          <a:p>
            <a:r>
              <a:rPr lang="en-US" sz="3000" dirty="0"/>
              <a:t>It leads to Poor Quality of Life</a:t>
            </a:r>
          </a:p>
          <a:p>
            <a:pPr marL="0" indent="0">
              <a:buNone/>
            </a:pPr>
            <a:endParaRPr lang="en-US" sz="1300" dirty="0"/>
          </a:p>
          <a:p>
            <a:r>
              <a:rPr lang="en-US" sz="3000" dirty="0"/>
              <a:t>Poor self-care = burnout = dissatisfaction = leaving the social work/home visiting field</a:t>
            </a:r>
          </a:p>
          <a:p>
            <a:pPr marL="0" indent="0">
              <a:buNone/>
            </a:pPr>
            <a:endParaRPr lang="en-US" sz="1300" dirty="0"/>
          </a:p>
          <a:p>
            <a:r>
              <a:rPr lang="en-US" sz="3000" dirty="0"/>
              <a:t>Poor self-care = reduced ability to be empathic</a:t>
            </a:r>
          </a:p>
          <a:p>
            <a:pPr marL="0" indent="0">
              <a:buNone/>
            </a:pPr>
            <a:endParaRPr lang="en-US" sz="1300" dirty="0"/>
          </a:p>
          <a:p>
            <a:r>
              <a:rPr lang="en-US" sz="3000" dirty="0"/>
              <a:t>“In light of recent and significant research indicating that social workers engaged in direct practice are likely to develop symptoms of secondary traumatic stress, it is imperative that the social work profession devotes greater attention to and creates greater awareness of these issues.” (Professional Self-Care and Social Work, policy statement approved by the NASW Delegate Assembly, 2008)</a:t>
            </a:r>
          </a:p>
          <a:p>
            <a:endParaRPr lang="en-US" dirty="0"/>
          </a:p>
        </p:txBody>
      </p:sp>
    </p:spTree>
    <p:extLst>
      <p:ext uri="{BB962C8B-B14F-4D97-AF65-F5344CB8AC3E}">
        <p14:creationId xmlns:p14="http://schemas.microsoft.com/office/powerpoint/2010/main" val="2885730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Lets develop our self care plan</a:t>
            </a:r>
          </a:p>
        </p:txBody>
      </p:sp>
      <p:sp>
        <p:nvSpPr>
          <p:cNvPr id="3" name="Content Placeholder 2"/>
          <p:cNvSpPr>
            <a:spLocks noGrp="1"/>
          </p:cNvSpPr>
          <p:nvPr>
            <p:ph idx="1"/>
          </p:nvPr>
        </p:nvSpPr>
        <p:spPr/>
        <p:txBody>
          <a:bodyPr/>
          <a:lstStyle/>
          <a:p>
            <a:r>
              <a:rPr lang="en-US" dirty="0">
                <a:hlinkClick r:id="rId2"/>
              </a:rPr>
              <a:t>https://youtu.be/GWwwPb6akqA?t=14</a:t>
            </a:r>
            <a:endParaRPr lang="en-US" dirty="0"/>
          </a:p>
          <a:p>
            <a:endParaRPr lang="en-US" dirty="0"/>
          </a:p>
        </p:txBody>
      </p:sp>
    </p:spTree>
    <p:extLst>
      <p:ext uri="{BB962C8B-B14F-4D97-AF65-F5344CB8AC3E}">
        <p14:creationId xmlns:p14="http://schemas.microsoft.com/office/powerpoint/2010/main" val="3727143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Lets develop a personal self care plan</a:t>
            </a:r>
          </a:p>
        </p:txBody>
      </p:sp>
      <p:pic>
        <p:nvPicPr>
          <p:cNvPr id="4" name="Content Placeholder 3"/>
          <p:cNvPicPr>
            <a:picLocks noGrp="1" noChangeAspect="1"/>
          </p:cNvPicPr>
          <p:nvPr>
            <p:ph idx="1"/>
          </p:nvPr>
        </p:nvPicPr>
        <p:blipFill>
          <a:blip r:embed="rId2"/>
          <a:stretch>
            <a:fillRect/>
          </a:stretch>
        </p:blipFill>
        <p:spPr>
          <a:xfrm>
            <a:off x="1024128" y="1750424"/>
            <a:ext cx="9347781" cy="4976948"/>
          </a:xfrm>
          <a:prstGeom prst="rect">
            <a:avLst/>
          </a:prstGeom>
        </p:spPr>
      </p:pic>
    </p:spTree>
    <p:extLst>
      <p:ext uri="{BB962C8B-B14F-4D97-AF65-F5344CB8AC3E}">
        <p14:creationId xmlns:p14="http://schemas.microsoft.com/office/powerpoint/2010/main" val="4109578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8814" y="323959"/>
            <a:ext cx="9720072" cy="1217458"/>
          </a:xfrm>
        </p:spPr>
        <p:txBody>
          <a:bodyPr>
            <a:normAutofit fontScale="90000"/>
          </a:bodyPr>
          <a:lstStyle/>
          <a:p>
            <a:r>
              <a:rPr lang="en-US" dirty="0"/>
              <a:t>Top self-care tips for </a:t>
            </a:r>
            <a:br>
              <a:rPr lang="en-US" dirty="0"/>
            </a:br>
            <a:r>
              <a:rPr lang="en-US" dirty="0"/>
              <a:t>helping professionals</a:t>
            </a:r>
          </a:p>
        </p:txBody>
      </p:sp>
      <p:sp>
        <p:nvSpPr>
          <p:cNvPr id="3" name="Content Placeholder 2"/>
          <p:cNvSpPr>
            <a:spLocks noGrp="1"/>
          </p:cNvSpPr>
          <p:nvPr>
            <p:ph idx="1"/>
          </p:nvPr>
        </p:nvSpPr>
        <p:spPr>
          <a:xfrm>
            <a:off x="300446" y="1823575"/>
            <a:ext cx="11495314" cy="4747041"/>
          </a:xfrm>
        </p:spPr>
        <p:txBody>
          <a:bodyPr>
            <a:normAutofit/>
          </a:bodyPr>
          <a:lstStyle/>
          <a:p>
            <a:pPr>
              <a:lnSpc>
                <a:spcPct val="70000"/>
              </a:lnSpc>
              <a:spcAft>
                <a:spcPts val="600"/>
              </a:spcAft>
            </a:pPr>
            <a:r>
              <a:rPr lang="en-US" sz="2500" dirty="0"/>
              <a:t>* Take inventory of where things are – What’s on your plate?</a:t>
            </a:r>
          </a:p>
          <a:p>
            <a:pPr>
              <a:lnSpc>
                <a:spcPct val="70000"/>
              </a:lnSpc>
              <a:spcBef>
                <a:spcPts val="600"/>
              </a:spcBef>
              <a:spcAft>
                <a:spcPts val="600"/>
              </a:spcAft>
            </a:pPr>
            <a:r>
              <a:rPr lang="en-US" sz="2500" dirty="0"/>
              <a:t>* Start a Self-Care Idea Collection</a:t>
            </a:r>
          </a:p>
          <a:p>
            <a:pPr>
              <a:lnSpc>
                <a:spcPct val="70000"/>
              </a:lnSpc>
              <a:spcBef>
                <a:spcPts val="600"/>
              </a:spcBef>
              <a:spcAft>
                <a:spcPts val="600"/>
              </a:spcAft>
            </a:pPr>
            <a:r>
              <a:rPr lang="en-US" sz="2500" dirty="0"/>
              <a:t>* Find time for yourself everyday</a:t>
            </a:r>
          </a:p>
          <a:p>
            <a:pPr>
              <a:lnSpc>
                <a:spcPct val="70000"/>
              </a:lnSpc>
              <a:spcBef>
                <a:spcPts val="600"/>
              </a:spcBef>
              <a:spcAft>
                <a:spcPts val="600"/>
              </a:spcAft>
            </a:pPr>
            <a:r>
              <a:rPr lang="en-US" sz="2500" dirty="0"/>
              <a:t>* Delegate &amp; learn to ask for help</a:t>
            </a:r>
          </a:p>
          <a:p>
            <a:pPr>
              <a:lnSpc>
                <a:spcPct val="70000"/>
              </a:lnSpc>
              <a:spcBef>
                <a:spcPts val="600"/>
              </a:spcBef>
              <a:spcAft>
                <a:spcPts val="600"/>
              </a:spcAft>
            </a:pPr>
            <a:r>
              <a:rPr lang="en-US" sz="2500" dirty="0"/>
              <a:t>* Have a transition from work to home</a:t>
            </a:r>
          </a:p>
          <a:p>
            <a:pPr>
              <a:lnSpc>
                <a:spcPct val="70000"/>
              </a:lnSpc>
              <a:spcBef>
                <a:spcPts val="600"/>
              </a:spcBef>
              <a:spcAft>
                <a:spcPts val="600"/>
              </a:spcAft>
            </a:pPr>
            <a:r>
              <a:rPr lang="en-US" sz="2500" dirty="0"/>
              <a:t>* Learn to say yes or no more often</a:t>
            </a:r>
          </a:p>
          <a:p>
            <a:pPr>
              <a:lnSpc>
                <a:spcPct val="70000"/>
              </a:lnSpc>
              <a:spcBef>
                <a:spcPts val="600"/>
              </a:spcBef>
              <a:spcAft>
                <a:spcPts val="600"/>
              </a:spcAft>
            </a:pPr>
            <a:r>
              <a:rPr lang="en-US" sz="2500" dirty="0"/>
              <a:t>* Assess your trauma inputs – work/non-work related</a:t>
            </a:r>
          </a:p>
          <a:p>
            <a:pPr>
              <a:lnSpc>
                <a:spcPct val="70000"/>
              </a:lnSpc>
              <a:spcBef>
                <a:spcPts val="600"/>
              </a:spcBef>
              <a:spcAft>
                <a:spcPts val="600"/>
              </a:spcAft>
            </a:pPr>
            <a:r>
              <a:rPr lang="en-US" sz="2500" dirty="0"/>
              <a:t>* Learn more about Compassion Fatigue and trauma</a:t>
            </a:r>
          </a:p>
          <a:p>
            <a:pPr>
              <a:lnSpc>
                <a:spcPct val="70000"/>
              </a:lnSpc>
            </a:pPr>
            <a:r>
              <a:rPr lang="en-US" sz="2500" dirty="0"/>
              <a:t>* Make time for supervision and/or peer support</a:t>
            </a:r>
          </a:p>
          <a:p>
            <a:pPr>
              <a:lnSpc>
                <a:spcPct val="70000"/>
              </a:lnSpc>
            </a:pPr>
            <a:r>
              <a:rPr lang="en-US" sz="2500" dirty="0"/>
              <a:t>* Attend workshops and trainings </a:t>
            </a:r>
          </a:p>
        </p:txBody>
      </p:sp>
    </p:spTree>
    <p:extLst>
      <p:ext uri="{BB962C8B-B14F-4D97-AF65-F5344CB8AC3E}">
        <p14:creationId xmlns:p14="http://schemas.microsoft.com/office/powerpoint/2010/main" val="10955498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3211034" y="520995"/>
            <a:ext cx="5677786" cy="6113721"/>
          </a:xfrm>
        </p:spPr>
      </p:pic>
    </p:spTree>
    <p:extLst>
      <p:ext uri="{BB962C8B-B14F-4D97-AF65-F5344CB8AC3E}">
        <p14:creationId xmlns:p14="http://schemas.microsoft.com/office/powerpoint/2010/main" val="1059678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 y="0"/>
            <a:ext cx="12192000" cy="6858000"/>
          </a:xfrm>
          <a:prstGeom prst="rect">
            <a:avLst/>
          </a:prstGeom>
        </p:spPr>
      </p:pic>
      <p:sp>
        <p:nvSpPr>
          <p:cNvPr id="3" name="Content Placeholder 2"/>
          <p:cNvSpPr>
            <a:spLocks noGrp="1"/>
          </p:cNvSpPr>
          <p:nvPr>
            <p:ph idx="1"/>
          </p:nvPr>
        </p:nvSpPr>
        <p:spPr>
          <a:xfrm>
            <a:off x="350874" y="510363"/>
            <a:ext cx="11398103" cy="6049925"/>
          </a:xfrm>
        </p:spPr>
        <p:txBody>
          <a:bodyPr>
            <a:normAutofit/>
          </a:bodyPr>
          <a:lstStyle/>
          <a:p>
            <a:pPr marL="0" indent="0" algn="ctr">
              <a:buNone/>
            </a:pPr>
            <a:r>
              <a:rPr lang="en-US" sz="2800" b="1" dirty="0">
                <a:solidFill>
                  <a:schemeClr val="tx1">
                    <a:lumMod val="75000"/>
                  </a:schemeClr>
                </a:solidFill>
              </a:rPr>
              <a:t>The expectation that we can be immersed in suffering and loss daily and not be touched by it is as unrealistic as expecting to be able to walk through the water without getting wet</a:t>
            </a:r>
          </a:p>
          <a:p>
            <a:pPr marL="0" indent="0" algn="ctr">
              <a:buNone/>
            </a:pPr>
            <a:r>
              <a:rPr lang="en-US" sz="2800" b="1" dirty="0">
                <a:solidFill>
                  <a:schemeClr val="tx1">
                    <a:lumMod val="75000"/>
                  </a:schemeClr>
                </a:solidFill>
              </a:rPr>
              <a:t>~ </a:t>
            </a:r>
            <a:r>
              <a:rPr lang="en-US" sz="2800" b="1" dirty="0" err="1">
                <a:solidFill>
                  <a:schemeClr val="tx1">
                    <a:lumMod val="75000"/>
                  </a:schemeClr>
                </a:solidFill>
              </a:rPr>
              <a:t>Remen</a:t>
            </a:r>
            <a:endParaRPr lang="en-US" sz="2800" b="1" dirty="0">
              <a:solidFill>
                <a:schemeClr val="tx1">
                  <a:lumMod val="75000"/>
                </a:schemeClr>
              </a:solidFill>
            </a:endParaRPr>
          </a:p>
          <a:p>
            <a:pPr marL="0" indent="0">
              <a:buNone/>
            </a:pPr>
            <a:endParaRPr lang="en-US" sz="2800" dirty="0">
              <a:solidFill>
                <a:schemeClr val="bg2">
                  <a:lumMod val="60000"/>
                  <a:lumOff val="40000"/>
                </a:schemeClr>
              </a:solidFill>
            </a:endParaRPr>
          </a:p>
          <a:p>
            <a:pPr marL="0" indent="0">
              <a:buNone/>
            </a:pPr>
            <a:endParaRPr lang="en-US" sz="2800" dirty="0">
              <a:solidFill>
                <a:schemeClr val="bg2">
                  <a:lumMod val="60000"/>
                  <a:lumOff val="40000"/>
                </a:schemeClr>
              </a:solidFill>
            </a:endParaRPr>
          </a:p>
          <a:p>
            <a:pPr marL="0" indent="0">
              <a:buNone/>
            </a:pPr>
            <a:endParaRPr lang="en-US" sz="2800" dirty="0">
              <a:solidFill>
                <a:schemeClr val="bg2">
                  <a:lumMod val="60000"/>
                  <a:lumOff val="40000"/>
                </a:schemeClr>
              </a:solidFill>
            </a:endParaRPr>
          </a:p>
          <a:p>
            <a:pPr marL="0" indent="0">
              <a:buNone/>
            </a:pPr>
            <a:endParaRPr lang="en-US" sz="2800" dirty="0">
              <a:solidFill>
                <a:schemeClr val="bg2">
                  <a:lumMod val="60000"/>
                  <a:lumOff val="40000"/>
                </a:schemeClr>
              </a:solidFill>
            </a:endParaRPr>
          </a:p>
          <a:p>
            <a:pPr marL="0" indent="0">
              <a:buNone/>
            </a:pPr>
            <a:endParaRPr lang="en-US" sz="2800" dirty="0">
              <a:solidFill>
                <a:schemeClr val="bg2">
                  <a:lumMod val="60000"/>
                  <a:lumOff val="40000"/>
                </a:schemeClr>
              </a:solidFill>
            </a:endParaRPr>
          </a:p>
        </p:txBody>
      </p:sp>
    </p:spTree>
    <p:extLst>
      <p:ext uri="{BB962C8B-B14F-4D97-AF65-F5344CB8AC3E}">
        <p14:creationId xmlns:p14="http://schemas.microsoft.com/office/powerpoint/2010/main" val="1041330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dirty="0"/>
              <a:t>WHAT IS COMPASSION FATIGUE</a:t>
            </a:r>
          </a:p>
        </p:txBody>
      </p:sp>
      <p:sp>
        <p:nvSpPr>
          <p:cNvPr id="3" name="Content Placeholder 2"/>
          <p:cNvSpPr>
            <a:spLocks noGrp="1"/>
          </p:cNvSpPr>
          <p:nvPr>
            <p:ph idx="1"/>
          </p:nvPr>
        </p:nvSpPr>
        <p:spPr/>
        <p:txBody>
          <a:bodyPr>
            <a:normAutofit/>
          </a:bodyPr>
          <a:lstStyle/>
          <a:p>
            <a:r>
              <a:rPr lang="en-US" dirty="0"/>
              <a:t>It is a type of stress caused by caring for others</a:t>
            </a:r>
          </a:p>
          <a:p>
            <a:r>
              <a:rPr lang="en-US" dirty="0"/>
              <a:t>It can occur suddenly </a:t>
            </a:r>
          </a:p>
          <a:p>
            <a:r>
              <a:rPr lang="en-US" b="1" u="sng" dirty="0"/>
              <a:t>Symptoms of Compassion Fatigue are: </a:t>
            </a:r>
          </a:p>
          <a:p>
            <a:pPr lvl="1"/>
            <a:r>
              <a:rPr lang="en-US" dirty="0"/>
              <a:t>Less ability to function</a:t>
            </a:r>
          </a:p>
          <a:p>
            <a:pPr lvl="1"/>
            <a:r>
              <a:rPr lang="en-US" dirty="0"/>
              <a:t>More stress than usual</a:t>
            </a:r>
          </a:p>
          <a:p>
            <a:pPr lvl="1"/>
            <a:r>
              <a:rPr lang="en-US" dirty="0"/>
              <a:t>Caregiver feels traumatized</a:t>
            </a:r>
          </a:p>
          <a:p>
            <a:pPr lvl="1"/>
            <a:r>
              <a:rPr lang="en-US" dirty="0"/>
              <a:t>Working harder, getting less done</a:t>
            </a:r>
          </a:p>
          <a:p>
            <a:pPr lvl="1"/>
            <a:r>
              <a:rPr lang="en-US" dirty="0"/>
              <a:t>Irritability</a:t>
            </a:r>
          </a:p>
          <a:p>
            <a:pPr lvl="1"/>
            <a:r>
              <a:rPr lang="en-US" dirty="0"/>
              <a:t>Feeling bored</a:t>
            </a:r>
          </a:p>
          <a:p>
            <a:pPr lvl="1"/>
            <a:r>
              <a:rPr lang="en-US" dirty="0"/>
              <a:t>More sickness, aches, and pains</a:t>
            </a:r>
          </a:p>
          <a:p>
            <a:pPr marL="128016" lvl="1" indent="0" algn="ctr">
              <a:buNone/>
            </a:pPr>
            <a:r>
              <a:rPr lang="en-US" sz="1500" dirty="0">
                <a:hlinkClick r:id="rId2"/>
              </a:rPr>
              <a:t>http://thecaregiverspace.org/what-is-compassion-fatigue/</a:t>
            </a:r>
            <a:endParaRPr lang="en-US" sz="1500" dirty="0"/>
          </a:p>
          <a:p>
            <a:pPr lvl="1"/>
            <a:endParaRPr lang="en-US" dirty="0"/>
          </a:p>
          <a:p>
            <a:pPr lvl="1"/>
            <a:endParaRPr lang="en-US" dirty="0"/>
          </a:p>
        </p:txBody>
      </p:sp>
    </p:spTree>
    <p:extLst>
      <p:ext uri="{BB962C8B-B14F-4D97-AF65-F5344CB8AC3E}">
        <p14:creationId xmlns:p14="http://schemas.microsoft.com/office/powerpoint/2010/main" val="1430294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7191" y="431073"/>
            <a:ext cx="9720072" cy="1157369"/>
          </a:xfrm>
        </p:spPr>
        <p:txBody>
          <a:bodyPr/>
          <a:lstStyle/>
          <a:p>
            <a:r>
              <a:rPr lang="en-US" dirty="0"/>
              <a:t>What is compassion satisfaction</a:t>
            </a:r>
          </a:p>
        </p:txBody>
      </p:sp>
      <p:sp>
        <p:nvSpPr>
          <p:cNvPr id="3" name="Content Placeholder 2"/>
          <p:cNvSpPr>
            <a:spLocks noGrp="1"/>
          </p:cNvSpPr>
          <p:nvPr>
            <p:ph idx="1"/>
          </p:nvPr>
        </p:nvSpPr>
        <p:spPr>
          <a:xfrm>
            <a:off x="361508" y="1737360"/>
            <a:ext cx="11493794" cy="4572000"/>
          </a:xfrm>
        </p:spPr>
        <p:txBody>
          <a:bodyPr/>
          <a:lstStyle/>
          <a:p>
            <a:r>
              <a:rPr lang="en-US" sz="2800" b="1" dirty="0"/>
              <a:t>Compassion satisfaction</a:t>
            </a:r>
            <a:r>
              <a:rPr lang="en-US" sz="2800" dirty="0"/>
              <a:t> is about the pleasure you derive from being able to do  your work. </a:t>
            </a:r>
          </a:p>
          <a:p>
            <a:r>
              <a:rPr lang="en-US" sz="2800" dirty="0"/>
              <a:t>For example, you may feel like it is a pleasure to help others through what you do at work. You may feel positively about your colleagues or your ability to contribute to the work setting or even the greater good of society through your work with people who need care. </a:t>
            </a:r>
          </a:p>
          <a:p>
            <a:endParaRPr lang="en-US" dirty="0"/>
          </a:p>
        </p:txBody>
      </p:sp>
    </p:spTree>
    <p:extLst>
      <p:ext uri="{BB962C8B-B14F-4D97-AF65-F5344CB8AC3E}">
        <p14:creationId xmlns:p14="http://schemas.microsoft.com/office/powerpoint/2010/main" val="3628619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pic>
        <p:nvPicPr>
          <p:cNvPr id="5" name="Picture 4"/>
          <p:cNvPicPr preferRelativeResize="0">
            <a:picLocks noChangeAspect="1"/>
          </p:cNvPicPr>
          <p:nvPr/>
        </p:nvPicPr>
        <p:blipFill>
          <a:blip r:embed="rId2"/>
          <a:stretch>
            <a:fillRect/>
          </a:stretch>
        </p:blipFill>
        <p:spPr>
          <a:xfrm>
            <a:off x="540802" y="326571"/>
            <a:ext cx="11167872" cy="6328067"/>
          </a:xfrm>
          <a:prstGeom prst="rect">
            <a:avLst/>
          </a:prstGeom>
        </p:spPr>
      </p:pic>
    </p:spTree>
    <p:extLst>
      <p:ext uri="{BB962C8B-B14F-4D97-AF65-F5344CB8AC3E}">
        <p14:creationId xmlns:p14="http://schemas.microsoft.com/office/powerpoint/2010/main" val="3467571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033" y="269654"/>
            <a:ext cx="9720072" cy="1499616"/>
          </a:xfrm>
        </p:spPr>
        <p:txBody>
          <a:bodyPr/>
          <a:lstStyle/>
          <a:p>
            <a:r>
              <a:rPr lang="en-US" dirty="0"/>
              <a:t>What is burnout?</a:t>
            </a:r>
          </a:p>
        </p:txBody>
      </p:sp>
      <p:pic>
        <p:nvPicPr>
          <p:cNvPr id="5" name="Content Placeholder 4"/>
          <p:cNvPicPr>
            <a:picLocks noGrp="1" noChangeAspect="1"/>
          </p:cNvPicPr>
          <p:nvPr>
            <p:ph idx="1"/>
          </p:nvPr>
        </p:nvPicPr>
        <p:blipFill>
          <a:blip r:embed="rId2"/>
          <a:stretch>
            <a:fillRect/>
          </a:stretch>
        </p:blipFill>
        <p:spPr>
          <a:xfrm>
            <a:off x="3502819" y="2659062"/>
            <a:ext cx="4762500" cy="3276600"/>
          </a:xfrm>
        </p:spPr>
      </p:pic>
      <p:sp>
        <p:nvSpPr>
          <p:cNvPr id="3" name="TextBox 2"/>
          <p:cNvSpPr txBox="1"/>
          <p:nvPr/>
        </p:nvSpPr>
        <p:spPr>
          <a:xfrm>
            <a:off x="233916" y="1690577"/>
            <a:ext cx="11653284" cy="4524315"/>
          </a:xfrm>
          <a:prstGeom prst="rect">
            <a:avLst/>
          </a:prstGeom>
          <a:noFill/>
        </p:spPr>
        <p:txBody>
          <a:bodyPr wrap="square" rtlCol="0">
            <a:spAutoFit/>
          </a:bodyPr>
          <a:lstStyle/>
          <a:p>
            <a:pPr marL="285750" indent="-285750">
              <a:buFont typeface="Arial" panose="020B0604020202020204" pitchFamily="34" charset="0"/>
              <a:buChar char="•"/>
            </a:pPr>
            <a:r>
              <a:rPr lang="en-US" sz="3600" dirty="0"/>
              <a:t>A relatively frequent outcome of chronic stress that has received considerable attention</a:t>
            </a:r>
          </a:p>
          <a:p>
            <a:pPr marL="285750" indent="-285750">
              <a:buFont typeface="Arial" panose="020B0604020202020204" pitchFamily="34" charset="0"/>
              <a:buChar char="•"/>
            </a:pPr>
            <a:r>
              <a:rPr lang="en-US" sz="3600" dirty="0"/>
              <a:t>Refers to the gradual extinguishing of energy of a </a:t>
            </a:r>
            <a:r>
              <a:rPr lang="en-US" sz="3600"/>
              <a:t>helping professional  </a:t>
            </a:r>
            <a:br>
              <a:rPr lang="en-US" sz="3600" dirty="0"/>
            </a:br>
            <a:endParaRPr lang="en-US" sz="3600" dirty="0"/>
          </a:p>
          <a:p>
            <a:pPr marL="285750" indent="-285750">
              <a:buFont typeface="Arial" panose="020B0604020202020204" pitchFamily="34" charset="0"/>
              <a:buChar char="•"/>
            </a:pPr>
            <a:endParaRPr lang="en-US" sz="3600" dirty="0"/>
          </a:p>
          <a:p>
            <a:r>
              <a:rPr lang="en-US" dirty="0" err="1"/>
              <a:t>Schaufeli</a:t>
            </a:r>
            <a:r>
              <a:rPr lang="en-US" dirty="0"/>
              <a:t>, Leiter &amp; </a:t>
            </a:r>
            <a:r>
              <a:rPr lang="en-US" dirty="0" err="1"/>
              <a:t>Maslach</a:t>
            </a:r>
            <a:r>
              <a:rPr lang="en-US" dirty="0"/>
              <a:t>, 2009, p. 205</a:t>
            </a:r>
          </a:p>
          <a:p>
            <a:r>
              <a:rPr lang="en-US" dirty="0" err="1"/>
              <a:t>Maslach</a:t>
            </a:r>
            <a:r>
              <a:rPr lang="en-US" dirty="0"/>
              <a:t> and Leiter, 2005</a:t>
            </a:r>
          </a:p>
          <a:p>
            <a:r>
              <a:rPr lang="en-US" dirty="0"/>
              <a:t>Cox and Stiner, 2013</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24918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chemeClr val="tx1">
                    <a:lumMod val="75000"/>
                  </a:schemeClr>
                </a:solidFill>
              </a:rPr>
              <a:t>Silver Lining</a:t>
            </a:r>
          </a:p>
        </p:txBody>
      </p:sp>
      <p:sp>
        <p:nvSpPr>
          <p:cNvPr id="3" name="Content Placeholder 2"/>
          <p:cNvSpPr>
            <a:spLocks noGrp="1"/>
          </p:cNvSpPr>
          <p:nvPr>
            <p:ph idx="1"/>
          </p:nvPr>
        </p:nvSpPr>
        <p:spPr>
          <a:xfrm>
            <a:off x="685801" y="2142067"/>
            <a:ext cx="10131425" cy="4609607"/>
          </a:xfrm>
        </p:spPr>
        <p:txBody>
          <a:bodyPr>
            <a:normAutofit/>
          </a:bodyPr>
          <a:lstStyle/>
          <a:p>
            <a:pPr marL="0" indent="0" algn="ctr">
              <a:buNone/>
            </a:pPr>
            <a:r>
              <a:rPr lang="en-US" sz="6600" b="1" i="1" dirty="0"/>
              <a:t>Burnout is the opportunity to rediscover what makes you happy.</a:t>
            </a:r>
          </a:p>
        </p:txBody>
      </p:sp>
    </p:spTree>
    <p:extLst>
      <p:ext uri="{BB962C8B-B14F-4D97-AF65-F5344CB8AC3E}">
        <p14:creationId xmlns:p14="http://schemas.microsoft.com/office/powerpoint/2010/main" val="1422530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89584"/>
          </a:xfrm>
        </p:spPr>
        <p:txBody>
          <a:bodyPr/>
          <a:lstStyle/>
          <a:p>
            <a:r>
              <a:rPr lang="en-US" dirty="0"/>
              <a:t>10 signs you may be experiencing burnout</a:t>
            </a:r>
          </a:p>
        </p:txBody>
      </p:sp>
      <p:sp>
        <p:nvSpPr>
          <p:cNvPr id="3" name="Content Placeholder 2"/>
          <p:cNvSpPr>
            <a:spLocks noGrp="1"/>
          </p:cNvSpPr>
          <p:nvPr>
            <p:ph idx="1"/>
          </p:nvPr>
        </p:nvSpPr>
        <p:spPr>
          <a:xfrm>
            <a:off x="1024128" y="1574800"/>
            <a:ext cx="9720073" cy="4953000"/>
          </a:xfrm>
        </p:spPr>
        <p:txBody>
          <a:bodyPr>
            <a:normAutofit lnSpcReduction="10000"/>
          </a:bodyPr>
          <a:lstStyle/>
          <a:p>
            <a:r>
              <a:rPr lang="en-US" dirty="0"/>
              <a:t>1. Exhaustion</a:t>
            </a:r>
          </a:p>
          <a:p>
            <a:r>
              <a:rPr lang="en-US" dirty="0"/>
              <a:t>2. Lack of Motivation</a:t>
            </a:r>
          </a:p>
          <a:p>
            <a:r>
              <a:rPr lang="en-US" dirty="0"/>
              <a:t>3. Frustration, Cynicism and other negative emotions</a:t>
            </a:r>
          </a:p>
          <a:p>
            <a:r>
              <a:rPr lang="en-US" dirty="0"/>
              <a:t>4. Cognitive Problems</a:t>
            </a:r>
          </a:p>
          <a:p>
            <a:r>
              <a:rPr lang="en-US" dirty="0"/>
              <a:t>5. Slipping Job Performance</a:t>
            </a:r>
          </a:p>
          <a:p>
            <a:r>
              <a:rPr lang="en-US" dirty="0"/>
              <a:t>6. Interpersonal Problems at Home &amp; at Work</a:t>
            </a:r>
          </a:p>
          <a:p>
            <a:r>
              <a:rPr lang="en-US" dirty="0"/>
              <a:t>7.  Not Taking Care of Yourself</a:t>
            </a:r>
          </a:p>
          <a:p>
            <a:r>
              <a:rPr lang="en-US" dirty="0"/>
              <a:t>8. Being Preoccupied with work.. When you’re not at work</a:t>
            </a:r>
          </a:p>
          <a:p>
            <a:r>
              <a:rPr lang="en-US" dirty="0"/>
              <a:t>9. Generally Decrease Satisfaction</a:t>
            </a:r>
          </a:p>
          <a:p>
            <a:r>
              <a:rPr lang="en-US" dirty="0"/>
              <a:t>10. Health Problems</a:t>
            </a:r>
          </a:p>
          <a:p>
            <a:r>
              <a:rPr lang="en-US" sz="1300" b="1" dirty="0">
                <a:hlinkClick r:id="rId2"/>
              </a:rPr>
              <a:t>https://www.forbes.com/sites/learnvest/2013/04/01/10-signs-youre-burning-out-and-what-to-do-about-it/#41035838625b</a:t>
            </a:r>
            <a:endParaRPr lang="en-US" sz="1300" b="1" dirty="0"/>
          </a:p>
          <a:p>
            <a:endParaRPr lang="en-US" sz="1300" b="1" dirty="0"/>
          </a:p>
        </p:txBody>
      </p:sp>
    </p:spTree>
    <p:extLst>
      <p:ext uri="{BB962C8B-B14F-4D97-AF65-F5344CB8AC3E}">
        <p14:creationId xmlns:p14="http://schemas.microsoft.com/office/powerpoint/2010/main" val="28247505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600F138C4FC641B214F9DEAF3C8642" ma:contentTypeVersion="68" ma:contentTypeDescription="Create a new document." ma:contentTypeScope="" ma:versionID="a504fc96a1a3d785d8c715388b77e8f5">
  <xsd:schema xmlns:xsd="http://www.w3.org/2001/XMLSchema" xmlns:xs="http://www.w3.org/2001/XMLSchema" xmlns:p="http://schemas.microsoft.com/office/2006/metadata/properties" xmlns:ns2="2d2b93c3-711f-4870-8af7-e74aaec4255e" targetNamespace="http://schemas.microsoft.com/office/2006/metadata/properties" ma:root="true" ma:fieldsID="64a5d0e338107b60a6a0e85db02fa17e" ns2:_="">
    <xsd:import namespace="2d2b93c3-711f-4870-8af7-e74aaec4255e"/>
    <xsd:element name="properties">
      <xsd:complexType>
        <xsd:sequence>
          <xsd:element name="documentManagement">
            <xsd:complexType>
              <xsd:all>
                <xsd:element ref="ns2:Kee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2b93c3-711f-4870-8af7-e74aaec4255e" elementFormDefault="qualified">
    <xsd:import namespace="http://schemas.microsoft.com/office/2006/documentManagement/types"/>
    <xsd:import namespace="http://schemas.microsoft.com/office/infopath/2007/PartnerControls"/>
    <xsd:element name="Keep" ma:index="9" nillable="true" ma:displayName="Keep" ma:default="Yes" ma:internalName="Keep">
      <xsd:complexType>
        <xsd:complexContent>
          <xsd:extension base="dms:MultiChoice">
            <xsd:sequence>
              <xsd:element name="Value" maxOccurs="unbounded" minOccurs="0" nillable="true">
                <xsd:simpleType>
                  <xsd:restriction base="dms:Choice">
                    <xsd:enumeration value="Yes"/>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Keep xmlns="2d2b93c3-711f-4870-8af7-e74aaec4255e">
      <Value>Yes</Value>
    </Keep>
  </documentManagement>
</p:properties>
</file>

<file path=customXml/itemProps1.xml><?xml version="1.0" encoding="utf-8"?>
<ds:datastoreItem xmlns:ds="http://schemas.openxmlformats.org/officeDocument/2006/customXml" ds:itemID="{A21AD851-F868-47DC-BCAA-928F035F1CDA}"/>
</file>

<file path=customXml/itemProps2.xml><?xml version="1.0" encoding="utf-8"?>
<ds:datastoreItem xmlns:ds="http://schemas.openxmlformats.org/officeDocument/2006/customXml" ds:itemID="{FD3BBEDD-18E4-4A2D-A15A-7D744ED6A63D}"/>
</file>

<file path=customXml/itemProps3.xml><?xml version="1.0" encoding="utf-8"?>
<ds:datastoreItem xmlns:ds="http://schemas.openxmlformats.org/officeDocument/2006/customXml" ds:itemID="{83849532-98DB-4B4B-8217-94AF5C42FA1E}"/>
</file>

<file path=docProps/app.xml><?xml version="1.0" encoding="utf-8"?>
<Properties xmlns="http://schemas.openxmlformats.org/officeDocument/2006/extended-properties" xmlns:vt="http://schemas.openxmlformats.org/officeDocument/2006/docPropsVTypes">
  <Template>Integral</Template>
  <TotalTime>503</TotalTime>
  <Words>727</Words>
  <Application>Microsoft Office PowerPoint</Application>
  <PresentationFormat>Widescreen</PresentationFormat>
  <Paragraphs>118</Paragraphs>
  <Slides>25</Slides>
  <Notes>0</Notes>
  <HiddenSlides>0</HiddenSlides>
  <MMClips>2</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Roboto</vt:lpstr>
      <vt:lpstr>Tw Cen MT</vt:lpstr>
      <vt:lpstr>Tw Cen MT Condensed</vt:lpstr>
      <vt:lpstr>Wingdings 3</vt:lpstr>
      <vt:lpstr>Integral</vt:lpstr>
      <vt:lpstr>The importance of  self-care</vt:lpstr>
      <vt:lpstr>Learning objectives</vt:lpstr>
      <vt:lpstr>PowerPoint Presentation</vt:lpstr>
      <vt:lpstr>WHAT IS COMPASSION FATIGUE</vt:lpstr>
      <vt:lpstr>What is compassion satisfaction</vt:lpstr>
      <vt:lpstr>PowerPoint Presentation</vt:lpstr>
      <vt:lpstr>What is burnout?</vt:lpstr>
      <vt:lpstr>Silver Lining</vt:lpstr>
      <vt:lpstr>10 signs you may be experiencing burnout</vt:lpstr>
      <vt:lpstr>PowerPoint Presentation</vt:lpstr>
      <vt:lpstr>Boundaries and professionalism</vt:lpstr>
      <vt:lpstr>How can I enjoy my job more…..</vt:lpstr>
      <vt:lpstr>Being proactive / burnout prevention</vt:lpstr>
      <vt:lpstr>Being proactive/ burnout prevention</vt:lpstr>
      <vt:lpstr>What is good self care</vt:lpstr>
      <vt:lpstr>Individual coping strategies</vt:lpstr>
      <vt:lpstr>You know you don’t have good self care when….</vt:lpstr>
      <vt:lpstr>PowerPoint Presentation</vt:lpstr>
      <vt:lpstr>Self-care video</vt:lpstr>
      <vt:lpstr> </vt:lpstr>
      <vt:lpstr>WHY IS SELF-CARE IMPORTANT</vt:lpstr>
      <vt:lpstr>Lets develop our self care plan</vt:lpstr>
      <vt:lpstr>Lets develop a personal self care plan</vt:lpstr>
      <vt:lpstr>Top self-care tips for  helping professionals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Webb, Kawana</dc:creator>
  <cp:lastModifiedBy>Webb, Kawana</cp:lastModifiedBy>
  <cp:revision>27</cp:revision>
  <cp:lastPrinted>2018-09-18T16:07:45Z</cp:lastPrinted>
  <dcterms:created xsi:type="dcterms:W3CDTF">2018-09-05T18:13:38Z</dcterms:created>
  <dcterms:modified xsi:type="dcterms:W3CDTF">2018-09-24T16:21:40Z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0x01010033600F138C4FC641B214F9DEAF3C8642</vt:lpwstr>
  </property>
</Properties>
</file>