
<file path=[Content_Types].xml><?xml version="1.0" encoding="utf-8"?>
<Types xmlns="http://schemas.openxmlformats.org/package/2006/content-types">
  <Default Extension="bin" ContentType="application/vnd.openxmlformats-officedocument.presentationml.printerSetting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62.xml" ContentType="application/vnd.openxmlformats-officedocument.presentationml.slide+xml"/>
  <Override PartName="/ppt/slides/slide38.xml" ContentType="application/vnd.openxmlformats-officedocument.presentationml.slide+xml"/>
  <Override PartName="/ppt/slides/slide37.xml" ContentType="application/vnd.openxmlformats-officedocument.presentationml.slide+xml"/>
  <Override PartName="/ppt/slides/slide36.xml" ContentType="application/vnd.openxmlformats-officedocument.presentationml.slide+xml"/>
  <Override PartName="/ppt/slides/slide35.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5.xml" ContentType="application/vnd.openxmlformats-officedocument.presentationml.slide+xml"/>
  <Override PartName="/ppt/slides/slide44.xml" ContentType="application/vnd.openxmlformats-officedocument.presentationml.slide+xml"/>
  <Override PartName="/ppt/slides/slide43.xml" ContentType="application/vnd.openxmlformats-officedocument.presentationml.slide+xml"/>
  <Override PartName="/ppt/slides/slide42.xml" ContentType="application/vnd.openxmlformats-officedocument.presentationml.slide+xml"/>
  <Override PartName="/ppt/slides/slide34.xml" ContentType="application/vnd.openxmlformats-officedocument.presentationml.slide+xml"/>
  <Override PartName="/ppt/slides/slide33.xml" ContentType="application/vnd.openxmlformats-officedocument.presentationml.slide+xml"/>
  <Override PartName="/ppt/slides/slide32.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31.xml" ContentType="application/vnd.openxmlformats-officedocument.presentationml.slide+xml"/>
  <Override PartName="/ppt/slides/slide30.xml" ContentType="application/vnd.openxmlformats-officedocument.presentationml.slide+xml"/>
  <Override PartName="/ppt/slides/slide29.xml" ContentType="application/vnd.openxmlformats-officedocument.presentationml.slide+xml"/>
  <Override PartName="/ppt/slides/slide28.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69.xml" ContentType="application/vnd.openxmlformats-officedocument.presentationml.slide+xml"/>
  <Override PartName="/ppt/slides/slide68.xml" ContentType="application/vnd.openxmlformats-officedocument.presentationml.slide+xml"/>
  <Override PartName="/ppt/slides/slide67.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74.xml" ContentType="application/vnd.openxmlformats-officedocument.presentationml.slide+xml"/>
  <Override PartName="/ppt/slides/slide60.xml" ContentType="application/vnd.openxmlformats-officedocument.presentationml.slide+xml"/>
  <Override PartName="/ppt/slides/slide59.xml" ContentType="application/vnd.openxmlformats-officedocument.presentationml.slide+xml"/>
  <Override PartName="/ppt/slides/slide52.xml" ContentType="application/vnd.openxmlformats-officedocument.presentationml.slide+xml"/>
  <Override PartName="/ppt/slides/slide51.xml" ContentType="application/vnd.openxmlformats-officedocument.presentationml.slide+xml"/>
  <Override PartName="/ppt/slides/slide50.xml" ContentType="application/vnd.openxmlformats-officedocument.presentationml.slide+xml"/>
  <Override PartName="/ppt/slides/slide49.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8.xml" ContentType="application/vnd.openxmlformats-officedocument.presentationml.slide+xml"/>
  <Override PartName="/ppt/slides/slide61.xml" ContentType="application/vnd.openxmlformats-officedocument.presentationml.slide+xml"/>
  <Override PartName="/ppt/slides/slide10.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9.xml" ContentType="application/vnd.openxmlformats-officedocument.presentationml.slide+xml"/>
  <Override PartName="/ppt/slides/slide13.xml" ContentType="application/vnd.openxmlformats-officedocument.presentationml.slide+xml"/>
  <Override PartName="/ppt/slides/slide11.xml" ContentType="application/vnd.openxmlformats-officedocument.presentationml.slide+xml"/>
  <Override PartName="/ppt/slides/slide14.xml" ContentType="application/vnd.openxmlformats-officedocument.presentationml.slide+xml"/>
  <Override PartName="/ppt/slides/slide12.xml" ContentType="application/vnd.openxmlformats-officedocument.presentationml.slide+xml"/>
  <Override PartName="/ppt/slideMasters/slideMaster1.xml" ContentType="application/vnd.openxmlformats-officedocument.presentationml.slideMaster+xml"/>
  <Override PartName="/ppt/notesSlides/notesSlide9.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6.xml" ContentType="application/vnd.openxmlformats-officedocument.presentationml.notesSlide+xml"/>
  <Override PartName="/ppt/notesSlides/notesSlide8.xml" ContentType="application/vnd.openxmlformats-officedocument.presentationml.notesSlide+xml"/>
  <Override PartName="/ppt/notesSlides/notesSlide4.xml" ContentType="application/vnd.openxmlformats-officedocument.presentationml.notesSlide+xml"/>
  <Override PartName="/ppt/notesSlides/notesSlide20.xml" ContentType="application/vnd.openxmlformats-officedocument.presentationml.notesSlide+xml"/>
  <Override PartName="/ppt/notesSlides/notesSlide3.xml" ContentType="application/vnd.openxmlformats-officedocument.presentationml.notesSlide+xml"/>
  <Override PartName="/ppt/notesSlides/notesSlide17.xml" ContentType="application/vnd.openxmlformats-officedocument.presentationml.notesSlide+xml"/>
  <Override PartName="/ppt/notesSlides/notesSlide16.xml" ContentType="application/vnd.openxmlformats-officedocument.presentationml.notesSlide+xml"/>
  <Override PartName="/ppt/notesSlides/notesSlide15.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7.xml" ContentType="application/vnd.openxmlformats-officedocument.presentationml.notesSlide+xml"/>
  <Override PartName="/ppt/notesSlides/notesSlide14.xml" ContentType="application/vnd.openxmlformats-officedocument.presentationml.notesSlide+xml"/>
  <Override PartName="/ppt/notesSlides/notesSlide2.xml" ContentType="application/vnd.openxmlformats-officedocument.presentationml.notesSlide+xml"/>
  <Override PartName="/ppt/notesSlides/notesSlide5.xml" ContentType="application/vnd.openxmlformats-officedocument.presentationml.notesSlide+xml"/>
  <Override PartName="/ppt/notesSlides/notesSlide1.xml" ContentType="application/vnd.openxmlformats-officedocument.presentationml.notesSlide+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notesSlides/notesSlide24.xml" ContentType="application/vnd.openxmlformats-officedocument.presentationml.notesSlide+xml"/>
  <Override PartName="/ppt/slideLayouts/slideLayout5.xml" ContentType="application/vnd.openxmlformats-officedocument.presentationml.slideLayout+xml"/>
  <Override PartName="/ppt/notesSlides/notesSlide25.xml" ContentType="application/vnd.openxmlformats-officedocument.presentationml.notesSlide+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8.xml" ContentType="application/vnd.openxmlformats-officedocument.presentationml.slideLayout+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slideLayouts/slideLayout11.xml" ContentType="application/vnd.openxmlformats-officedocument.presentationml.slideLayout+xml"/>
  <Override PartName="/ppt/notesSlides/notesSlide23.xml" ContentType="application/vnd.openxmlformats-officedocument.presentationml.notesSlide+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Masters/notesMaster1.xml" ContentType="application/vnd.openxmlformats-officedocument.presentationml.notesMaster+xml"/>
  <Override PartName="/ppt/theme/theme1.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notesMasterIdLst>
    <p:notesMasterId r:id="rId76"/>
  </p:notesMasterIdLst>
  <p:sldIdLst>
    <p:sldId id="256" r:id="rId2"/>
    <p:sldId id="322" r:id="rId3"/>
    <p:sldId id="388" r:id="rId4"/>
    <p:sldId id="349" r:id="rId5"/>
    <p:sldId id="416" r:id="rId6"/>
    <p:sldId id="375" r:id="rId7"/>
    <p:sldId id="264" r:id="rId8"/>
    <p:sldId id="347" r:id="rId9"/>
    <p:sldId id="389" r:id="rId10"/>
    <p:sldId id="350" r:id="rId11"/>
    <p:sldId id="351" r:id="rId12"/>
    <p:sldId id="405" r:id="rId13"/>
    <p:sldId id="355" r:id="rId14"/>
    <p:sldId id="356" r:id="rId15"/>
    <p:sldId id="358" r:id="rId16"/>
    <p:sldId id="390" r:id="rId17"/>
    <p:sldId id="352" r:id="rId18"/>
    <p:sldId id="361" r:id="rId19"/>
    <p:sldId id="370" r:id="rId20"/>
    <p:sldId id="420" r:id="rId21"/>
    <p:sldId id="362" r:id="rId22"/>
    <p:sldId id="364" r:id="rId23"/>
    <p:sldId id="368" r:id="rId24"/>
    <p:sldId id="369" r:id="rId25"/>
    <p:sldId id="381" r:id="rId26"/>
    <p:sldId id="394" r:id="rId27"/>
    <p:sldId id="395" r:id="rId28"/>
    <p:sldId id="396" r:id="rId29"/>
    <p:sldId id="397" r:id="rId30"/>
    <p:sldId id="365" r:id="rId31"/>
    <p:sldId id="383" r:id="rId32"/>
    <p:sldId id="384" r:id="rId33"/>
    <p:sldId id="382" r:id="rId34"/>
    <p:sldId id="385" r:id="rId35"/>
    <p:sldId id="391" r:id="rId36"/>
    <p:sldId id="392" r:id="rId37"/>
    <p:sldId id="393" r:id="rId38"/>
    <p:sldId id="324" r:id="rId39"/>
    <p:sldId id="338" r:id="rId40"/>
    <p:sldId id="284" r:id="rId41"/>
    <p:sldId id="267" r:id="rId42"/>
    <p:sldId id="299" r:id="rId43"/>
    <p:sldId id="345" r:id="rId44"/>
    <p:sldId id="331" r:id="rId45"/>
    <p:sldId id="340" r:id="rId46"/>
    <p:sldId id="343" r:id="rId47"/>
    <p:sldId id="333" r:id="rId48"/>
    <p:sldId id="407" r:id="rId49"/>
    <p:sldId id="344" r:id="rId50"/>
    <p:sldId id="408" r:id="rId51"/>
    <p:sldId id="413" r:id="rId52"/>
    <p:sldId id="417" r:id="rId53"/>
    <p:sldId id="360" r:id="rId54"/>
    <p:sldId id="410" r:id="rId55"/>
    <p:sldId id="411" r:id="rId56"/>
    <p:sldId id="418" r:id="rId57"/>
    <p:sldId id="421" r:id="rId58"/>
    <p:sldId id="419" r:id="rId59"/>
    <p:sldId id="412" r:id="rId60"/>
    <p:sldId id="406" r:id="rId61"/>
    <p:sldId id="336" r:id="rId62"/>
    <p:sldId id="415" r:id="rId63"/>
    <p:sldId id="342" r:id="rId64"/>
    <p:sldId id="371" r:id="rId65"/>
    <p:sldId id="414" r:id="rId66"/>
    <p:sldId id="354" r:id="rId67"/>
    <p:sldId id="303" r:id="rId68"/>
    <p:sldId id="270" r:id="rId69"/>
    <p:sldId id="305" r:id="rId70"/>
    <p:sldId id="306" r:id="rId71"/>
    <p:sldId id="295" r:id="rId72"/>
    <p:sldId id="318" r:id="rId73"/>
    <p:sldId id="293" r:id="rId74"/>
    <p:sldId id="409" r:id="rId7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9182" autoAdjust="0"/>
  </p:normalViewPr>
  <p:slideViewPr>
    <p:cSldViewPr>
      <p:cViewPr>
        <p:scale>
          <a:sx n="106" d="100"/>
          <a:sy n="106" d="100"/>
        </p:scale>
        <p:origin x="-1464"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63" Type="http://schemas.openxmlformats.org/officeDocument/2006/relationships/slide" Target="slides/slide62.xml"/><Relationship Id="rId68" Type="http://schemas.openxmlformats.org/officeDocument/2006/relationships/slide" Target="slides/slide67.xml"/><Relationship Id="rId42" Type="http://schemas.openxmlformats.org/officeDocument/2006/relationships/slide" Target="slides/slide41.xml"/><Relationship Id="rId47" Type="http://schemas.openxmlformats.org/officeDocument/2006/relationships/slide" Target="slides/slide46.xml"/><Relationship Id="rId21" Type="http://schemas.openxmlformats.org/officeDocument/2006/relationships/slide" Target="slides/slide20.xml"/><Relationship Id="rId84" Type="http://schemas.openxmlformats.org/officeDocument/2006/relationships/customXml" Target="../customXml/item3.xml"/><Relationship Id="rId16" Type="http://schemas.openxmlformats.org/officeDocument/2006/relationships/slide" Target="slides/slide15.xml"/><Relationship Id="rId53" Type="http://schemas.openxmlformats.org/officeDocument/2006/relationships/slide" Target="slides/slide52.xml"/><Relationship Id="rId58" Type="http://schemas.openxmlformats.org/officeDocument/2006/relationships/slide" Target="slides/slide57.xml"/><Relationship Id="rId32" Type="http://schemas.openxmlformats.org/officeDocument/2006/relationships/slide" Target="slides/slide31.xml"/><Relationship Id="rId37" Type="http://schemas.openxmlformats.org/officeDocument/2006/relationships/slide" Target="slides/slide36.xml"/><Relationship Id="rId74" Type="http://schemas.openxmlformats.org/officeDocument/2006/relationships/slide" Target="slides/slide73.xml"/><Relationship Id="rId79" Type="http://schemas.openxmlformats.org/officeDocument/2006/relationships/viewProps" Target="viewProps.xml"/><Relationship Id="rId11" Type="http://schemas.openxmlformats.org/officeDocument/2006/relationships/slide" Target="slides/slide10.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customXml" Target="../customXml/item1.xml"/><Relationship Id="rId19" Type="http://schemas.openxmlformats.org/officeDocument/2006/relationships/slide" Target="slides/slide18.xml"/><Relationship Id="rId14" Type="http://schemas.openxmlformats.org/officeDocument/2006/relationships/slide" Target="slides/slide13.xml"/><Relationship Id="rId64" Type="http://schemas.openxmlformats.org/officeDocument/2006/relationships/slide" Target="slides/slide63.xml"/><Relationship Id="rId69" Type="http://schemas.openxmlformats.org/officeDocument/2006/relationships/slide" Target="slides/slide68.xml"/><Relationship Id="rId56" Type="http://schemas.openxmlformats.org/officeDocument/2006/relationships/slide" Target="slides/slide55.xml"/><Relationship Id="rId43" Type="http://schemas.openxmlformats.org/officeDocument/2006/relationships/slide" Target="slides/slide42.xml"/><Relationship Id="rId48" Type="http://schemas.openxmlformats.org/officeDocument/2006/relationships/slide" Target="slides/slide47.xml"/><Relationship Id="rId30" Type="http://schemas.openxmlformats.org/officeDocument/2006/relationships/slide" Target="slides/slide29.xml"/><Relationship Id="rId35" Type="http://schemas.openxmlformats.org/officeDocument/2006/relationships/slide" Target="slides/slide34.xml"/><Relationship Id="rId22" Type="http://schemas.openxmlformats.org/officeDocument/2006/relationships/slide" Target="slides/slide21.xml"/><Relationship Id="rId27" Type="http://schemas.openxmlformats.org/officeDocument/2006/relationships/slide" Target="slides/slide26.xml"/><Relationship Id="rId77" Type="http://schemas.openxmlformats.org/officeDocument/2006/relationships/printerSettings" Target="printerSettings/printerSettings1.bin"/><Relationship Id="rId51" Type="http://schemas.openxmlformats.org/officeDocument/2006/relationships/slide" Target="slides/slide50.xml"/><Relationship Id="rId8" Type="http://schemas.openxmlformats.org/officeDocument/2006/relationships/slide" Target="slides/slide7.xml"/><Relationship Id="rId80" Type="http://schemas.openxmlformats.org/officeDocument/2006/relationships/theme" Target="theme/theme1.xml"/><Relationship Id="rId72" Type="http://schemas.openxmlformats.org/officeDocument/2006/relationships/slide" Target="slides/slide71.xml"/><Relationship Id="rId3" Type="http://schemas.openxmlformats.org/officeDocument/2006/relationships/slide" Target="slides/slide2.xml"/><Relationship Id="rId17" Type="http://schemas.openxmlformats.org/officeDocument/2006/relationships/slide" Target="slides/slide16.xml"/><Relationship Id="rId67" Type="http://schemas.openxmlformats.org/officeDocument/2006/relationships/slide" Target="slides/slide66.xml"/><Relationship Id="rId59" Type="http://schemas.openxmlformats.org/officeDocument/2006/relationships/slide" Target="slides/slide58.xml"/><Relationship Id="rId46" Type="http://schemas.openxmlformats.org/officeDocument/2006/relationships/slide" Target="slides/slide45.xml"/><Relationship Id="rId33" Type="http://schemas.openxmlformats.org/officeDocument/2006/relationships/slide" Target="slides/slide32.xml"/><Relationship Id="rId38" Type="http://schemas.openxmlformats.org/officeDocument/2006/relationships/slide" Target="slides/slide37.xml"/><Relationship Id="rId25" Type="http://schemas.openxmlformats.org/officeDocument/2006/relationships/slide" Target="slides/slide24.xml"/><Relationship Id="rId12" Type="http://schemas.openxmlformats.org/officeDocument/2006/relationships/slide" Target="slides/slide11.xml"/><Relationship Id="rId54" Type="http://schemas.openxmlformats.org/officeDocument/2006/relationships/slide" Target="slides/slide53.xml"/><Relationship Id="rId41" Type="http://schemas.openxmlformats.org/officeDocument/2006/relationships/slide" Target="slides/slide40.xml"/><Relationship Id="rId70" Type="http://schemas.openxmlformats.org/officeDocument/2006/relationships/slide" Target="slides/slide69.xml"/><Relationship Id="rId20" Type="http://schemas.openxmlformats.org/officeDocument/2006/relationships/slide" Target="slides/slide19.xml"/><Relationship Id="rId75" Type="http://schemas.openxmlformats.org/officeDocument/2006/relationships/slide" Target="slides/slide74.xml"/><Relationship Id="rId62" Type="http://schemas.openxmlformats.org/officeDocument/2006/relationships/slide" Target="slides/slide61.xml"/><Relationship Id="rId83"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57" Type="http://schemas.openxmlformats.org/officeDocument/2006/relationships/slide" Target="slides/slide56.xml"/><Relationship Id="rId49" Type="http://schemas.openxmlformats.org/officeDocument/2006/relationships/slide" Target="slides/slide48.xml"/><Relationship Id="rId36" Type="http://schemas.openxmlformats.org/officeDocument/2006/relationships/slide" Target="slides/slide35.xml"/><Relationship Id="rId23" Type="http://schemas.openxmlformats.org/officeDocument/2006/relationships/slide" Target="slides/slide22.xml"/><Relationship Id="rId28" Type="http://schemas.openxmlformats.org/officeDocument/2006/relationships/slide" Target="slides/slide27.xml"/><Relationship Id="rId65" Type="http://schemas.openxmlformats.org/officeDocument/2006/relationships/slide" Target="slides/slide64.xml"/><Relationship Id="rId52" Type="http://schemas.openxmlformats.org/officeDocument/2006/relationships/slide" Target="slides/slide51.xml"/><Relationship Id="rId44" Type="http://schemas.openxmlformats.org/officeDocument/2006/relationships/slide" Target="slides/slide43.xml"/><Relationship Id="rId31" Type="http://schemas.openxmlformats.org/officeDocument/2006/relationships/slide" Target="slides/slide30.xml"/><Relationship Id="rId81" Type="http://schemas.openxmlformats.org/officeDocument/2006/relationships/tableStyles" Target="tableStyles.xml"/><Relationship Id="rId73" Type="http://schemas.openxmlformats.org/officeDocument/2006/relationships/slide" Target="slides/slide72.xml"/><Relationship Id="rId78" Type="http://schemas.openxmlformats.org/officeDocument/2006/relationships/presProps" Target="presProps.xml"/><Relationship Id="rId60" Type="http://schemas.openxmlformats.org/officeDocument/2006/relationships/slide" Target="slides/slide59.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50" Type="http://schemas.openxmlformats.org/officeDocument/2006/relationships/slide" Target="slides/slide49.xml"/><Relationship Id="rId55" Type="http://schemas.openxmlformats.org/officeDocument/2006/relationships/slide" Target="slides/slide54.xml"/><Relationship Id="rId34" Type="http://schemas.openxmlformats.org/officeDocument/2006/relationships/slide" Target="slides/slide33.xml"/><Relationship Id="rId76"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66" Type="http://schemas.openxmlformats.org/officeDocument/2006/relationships/slide" Target="slides/slide65.xml"/><Relationship Id="rId40" Type="http://schemas.openxmlformats.org/officeDocument/2006/relationships/slide" Target="slides/slide39.xml"/><Relationship Id="rId45" Type="http://schemas.openxmlformats.org/officeDocument/2006/relationships/slide" Target="slides/slide44.xml"/><Relationship Id="rId24" Type="http://schemas.openxmlformats.org/officeDocument/2006/relationships/slide" Target="slides/slide2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F640D89-EC42-C342-AED5-CBE3BD96C023}" type="datetimeFigureOut">
              <a:rPr lang="en-US" smtClean="0"/>
              <a:pPr/>
              <a:t>9/19/18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C2FDA90-B1B6-6648-B169-97575BB6C8DC}" type="slidenum">
              <a:rPr lang="en-US" smtClean="0"/>
              <a:pPr/>
              <a:t>‹#›</a:t>
            </a:fld>
            <a:endParaRPr lang="en-US"/>
          </a:p>
        </p:txBody>
      </p:sp>
    </p:spTree>
    <p:extLst>
      <p:ext uri="{BB962C8B-B14F-4D97-AF65-F5344CB8AC3E}">
        <p14:creationId xmlns:p14="http://schemas.microsoft.com/office/powerpoint/2010/main" val="383994079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0.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2.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Substance</a:t>
            </a:r>
            <a:r>
              <a:rPr lang="en-US" baseline="0" dirty="0" smtClean="0"/>
              <a:t> abuse and mental health services administration</a:t>
            </a:r>
          </a:p>
          <a:p>
            <a:r>
              <a:rPr lang="en-US" baseline="0" dirty="0" smtClean="0"/>
              <a:t>National survey on drug use and health</a:t>
            </a:r>
            <a:endParaRPr lang="en-US" dirty="0"/>
          </a:p>
        </p:txBody>
      </p:sp>
      <p:sp>
        <p:nvSpPr>
          <p:cNvPr id="4" name="Slide Number Placeholder 3"/>
          <p:cNvSpPr>
            <a:spLocks noGrp="1"/>
          </p:cNvSpPr>
          <p:nvPr>
            <p:ph type="sldNum" sz="quarter" idx="10"/>
          </p:nvPr>
        </p:nvSpPr>
        <p:spPr/>
        <p:txBody>
          <a:bodyPr/>
          <a:lstStyle/>
          <a:p>
            <a:fld id="{FC2FDA90-B1B6-6648-B169-97575BB6C8DC}" type="slidenum">
              <a:rPr lang="en-US" smtClean="0"/>
              <a:pPr/>
              <a:t>5</a:t>
            </a:fld>
            <a:endParaRPr lang="en-US"/>
          </a:p>
        </p:txBody>
      </p:sp>
    </p:spTree>
    <p:extLst>
      <p:ext uri="{BB962C8B-B14F-4D97-AF65-F5344CB8AC3E}">
        <p14:creationId xmlns:p14="http://schemas.microsoft.com/office/powerpoint/2010/main" val="6478219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2FDA90-B1B6-6648-B169-97575BB6C8DC}" type="slidenum">
              <a:rPr lang="en-US" smtClean="0"/>
              <a:pPr/>
              <a:t>39</a:t>
            </a:fld>
            <a:endParaRPr lang="en-US"/>
          </a:p>
        </p:txBody>
      </p:sp>
    </p:spTree>
    <p:extLst>
      <p:ext uri="{BB962C8B-B14F-4D97-AF65-F5344CB8AC3E}">
        <p14:creationId xmlns:p14="http://schemas.microsoft.com/office/powerpoint/2010/main" val="12302716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Screen everyone</a:t>
            </a:r>
            <a:r>
              <a:rPr lang="en-US" baseline="0" dirty="0" smtClean="0"/>
              <a:t> regardless of risk factors. The downside is more cost/time, but the upside very much outweigh this negative. Providers become more comfortable with screening and integrate it into their routine care, everyone gets screened so no one is missed, decreases discrimination and actually makes patients more comfortable and open. </a:t>
            </a:r>
            <a:endParaRPr lang="en-US" dirty="0"/>
          </a:p>
        </p:txBody>
      </p:sp>
      <p:sp>
        <p:nvSpPr>
          <p:cNvPr id="4" name="Slide Number Placeholder 3"/>
          <p:cNvSpPr>
            <a:spLocks noGrp="1"/>
          </p:cNvSpPr>
          <p:nvPr>
            <p:ph type="sldNum" sz="quarter" idx="10"/>
          </p:nvPr>
        </p:nvSpPr>
        <p:spPr/>
        <p:txBody>
          <a:bodyPr/>
          <a:lstStyle/>
          <a:p>
            <a:fld id="{FC2FDA90-B1B6-6648-B169-97575BB6C8DC}" type="slidenum">
              <a:rPr lang="en-US" smtClean="0"/>
              <a:pPr/>
              <a:t>40</a:t>
            </a:fld>
            <a:endParaRPr lang="en-US"/>
          </a:p>
        </p:txBody>
      </p:sp>
    </p:spTree>
    <p:extLst>
      <p:ext uri="{BB962C8B-B14F-4D97-AF65-F5344CB8AC3E}">
        <p14:creationId xmlns:p14="http://schemas.microsoft.com/office/powerpoint/2010/main" val="10434597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Should be to</a:t>
            </a:r>
            <a:r>
              <a:rPr lang="en-US" baseline="0" dirty="0"/>
              <a:t> promote health of mother and fetus, prevent neonatal abstinence syndrome but also </a:t>
            </a:r>
            <a:r>
              <a:rPr lang="en-US" baseline="0" dirty="0" err="1"/>
              <a:t>longterm</a:t>
            </a:r>
            <a:r>
              <a:rPr lang="en-US" baseline="0" dirty="0"/>
              <a:t> benefits to both (bonding, health, </a:t>
            </a:r>
            <a:r>
              <a:rPr lang="en-US" baseline="0" dirty="0" err="1"/>
              <a:t>ect</a:t>
            </a:r>
            <a:r>
              <a:rPr lang="en-US" baseline="0" dirty="0"/>
              <a:t>)</a:t>
            </a:r>
          </a:p>
          <a:p>
            <a:r>
              <a:rPr lang="en-US" baseline="0" dirty="0"/>
              <a:t>If screening were to determine who were good mothers or act as a surrogate for home environment, why aren’t father’s and caregivers tested</a:t>
            </a:r>
            <a:r>
              <a:rPr lang="en-US" baseline="0" dirty="0" smtClean="0"/>
              <a:t>?</a:t>
            </a:r>
          </a:p>
          <a:p>
            <a:r>
              <a:rPr lang="en-US" baseline="0" dirty="0" smtClean="0"/>
              <a:t>About point #1 – I can tell you personally as a pregnant woman that people that you have never even met all of a sudden have a lot of interest in your life and a lot of advice about what you are doing. It is common for society to stop seeing women as humans and to start seeing them as incubators that are carrying the most precious and important cargo during pregnancy. </a:t>
            </a:r>
            <a:endParaRPr lang="en-US" dirty="0"/>
          </a:p>
        </p:txBody>
      </p:sp>
      <p:sp>
        <p:nvSpPr>
          <p:cNvPr id="4" name="Slide Number Placeholder 3"/>
          <p:cNvSpPr>
            <a:spLocks noGrp="1"/>
          </p:cNvSpPr>
          <p:nvPr>
            <p:ph type="sldNum" sz="quarter" idx="10"/>
          </p:nvPr>
        </p:nvSpPr>
        <p:spPr/>
        <p:txBody>
          <a:bodyPr/>
          <a:lstStyle/>
          <a:p>
            <a:fld id="{FC2FDA90-B1B6-6648-B169-97575BB6C8DC}" type="slidenum">
              <a:rPr lang="en-US" smtClean="0"/>
              <a:pPr/>
              <a:t>42</a:t>
            </a:fld>
            <a:endParaRPr lang="en-US"/>
          </a:p>
        </p:txBody>
      </p:sp>
    </p:spTree>
    <p:extLst>
      <p:ext uri="{BB962C8B-B14F-4D97-AF65-F5344CB8AC3E}">
        <p14:creationId xmlns:p14="http://schemas.microsoft.com/office/powerpoint/2010/main" val="15142134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Even</a:t>
            </a:r>
            <a:r>
              <a:rPr lang="en-US" baseline="0" dirty="0" smtClean="0"/>
              <a:t> when given the identical information about two different patients, healthcare providers still succumb to their own bias</a:t>
            </a:r>
            <a:endParaRPr lang="en-US" dirty="0"/>
          </a:p>
        </p:txBody>
      </p:sp>
      <p:sp>
        <p:nvSpPr>
          <p:cNvPr id="4" name="Slide Number Placeholder 3"/>
          <p:cNvSpPr>
            <a:spLocks noGrp="1"/>
          </p:cNvSpPr>
          <p:nvPr>
            <p:ph type="sldNum" sz="quarter" idx="10"/>
          </p:nvPr>
        </p:nvSpPr>
        <p:spPr/>
        <p:txBody>
          <a:bodyPr/>
          <a:lstStyle/>
          <a:p>
            <a:fld id="{FC2FDA90-B1B6-6648-B169-97575BB6C8DC}" type="slidenum">
              <a:rPr lang="en-US" smtClean="0"/>
              <a:pPr/>
              <a:t>44</a:t>
            </a:fld>
            <a:endParaRPr lang="en-US"/>
          </a:p>
        </p:txBody>
      </p:sp>
    </p:spTree>
    <p:extLst>
      <p:ext uri="{BB962C8B-B14F-4D97-AF65-F5344CB8AC3E}">
        <p14:creationId xmlns:p14="http://schemas.microsoft.com/office/powerpoint/2010/main" val="34121422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Motivational</a:t>
            </a:r>
            <a:r>
              <a:rPr lang="en-US" baseline="0" dirty="0" smtClean="0"/>
              <a:t> interviewing</a:t>
            </a:r>
          </a:p>
          <a:p>
            <a:r>
              <a:rPr lang="en-US" baseline="0" dirty="0" smtClean="0"/>
              <a:t>Required in about 15% of people screened</a:t>
            </a:r>
          </a:p>
          <a:p>
            <a:r>
              <a:rPr lang="en-US" baseline="0" dirty="0" smtClean="0"/>
              <a:t>Takes about 5-15 minutes</a:t>
            </a:r>
          </a:p>
          <a:p>
            <a:r>
              <a:rPr lang="en-US" baseline="0" dirty="0" smtClean="0"/>
              <a:t>Billable</a:t>
            </a:r>
            <a:endParaRPr lang="en-US" dirty="0"/>
          </a:p>
        </p:txBody>
      </p:sp>
      <p:sp>
        <p:nvSpPr>
          <p:cNvPr id="4" name="Slide Number Placeholder 3"/>
          <p:cNvSpPr>
            <a:spLocks noGrp="1"/>
          </p:cNvSpPr>
          <p:nvPr>
            <p:ph type="sldNum" sz="quarter" idx="10"/>
          </p:nvPr>
        </p:nvSpPr>
        <p:spPr/>
        <p:txBody>
          <a:bodyPr/>
          <a:lstStyle/>
          <a:p>
            <a:fld id="{FC2FDA90-B1B6-6648-B169-97575BB6C8DC}" type="slidenum">
              <a:rPr lang="en-US" smtClean="0"/>
              <a:pPr/>
              <a:t>45</a:t>
            </a:fld>
            <a:endParaRPr lang="en-US"/>
          </a:p>
        </p:txBody>
      </p:sp>
    </p:spTree>
    <p:extLst>
      <p:ext uri="{BB962C8B-B14F-4D97-AF65-F5344CB8AC3E}">
        <p14:creationId xmlns:p14="http://schemas.microsoft.com/office/powerpoint/2010/main" val="30996575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C2FDA90-B1B6-6648-B169-97575BB6C8DC}" type="slidenum">
              <a:rPr lang="en-US" smtClean="0"/>
              <a:pPr/>
              <a:t>46</a:t>
            </a:fld>
            <a:endParaRPr lang="en-US"/>
          </a:p>
        </p:txBody>
      </p:sp>
    </p:spTree>
    <p:extLst>
      <p:ext uri="{BB962C8B-B14F-4D97-AF65-F5344CB8AC3E}">
        <p14:creationId xmlns:p14="http://schemas.microsoft.com/office/powerpoint/2010/main" val="24023995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Offer alternatives</a:t>
            </a:r>
            <a:r>
              <a:rPr lang="en-US" baseline="0" dirty="0" smtClean="0"/>
              <a:t> for socialization and relaxation</a:t>
            </a:r>
            <a:endParaRPr lang="en-US" dirty="0"/>
          </a:p>
        </p:txBody>
      </p:sp>
      <p:sp>
        <p:nvSpPr>
          <p:cNvPr id="4" name="Slide Number Placeholder 3"/>
          <p:cNvSpPr>
            <a:spLocks noGrp="1"/>
          </p:cNvSpPr>
          <p:nvPr>
            <p:ph type="sldNum" sz="quarter" idx="10"/>
          </p:nvPr>
        </p:nvSpPr>
        <p:spPr/>
        <p:txBody>
          <a:bodyPr/>
          <a:lstStyle/>
          <a:p>
            <a:fld id="{FC2FDA90-B1B6-6648-B169-97575BB6C8DC}" type="slidenum">
              <a:rPr lang="en-US" smtClean="0"/>
              <a:pPr/>
              <a:t>50</a:t>
            </a:fld>
            <a:endParaRPr lang="en-US"/>
          </a:p>
        </p:txBody>
      </p:sp>
    </p:spTree>
    <p:extLst>
      <p:ext uri="{BB962C8B-B14F-4D97-AF65-F5344CB8AC3E}">
        <p14:creationId xmlns:p14="http://schemas.microsoft.com/office/powerpoint/2010/main" val="38192603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2FDA90-B1B6-6648-B169-97575BB6C8DC}" type="slidenum">
              <a:rPr lang="en-US" smtClean="0"/>
              <a:pPr/>
              <a:t>52</a:t>
            </a:fld>
            <a:endParaRPr lang="en-US"/>
          </a:p>
        </p:txBody>
      </p:sp>
    </p:spTree>
    <p:extLst>
      <p:ext uri="{BB962C8B-B14F-4D97-AF65-F5344CB8AC3E}">
        <p14:creationId xmlns:p14="http://schemas.microsoft.com/office/powerpoint/2010/main" val="12462440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2FDA90-B1B6-6648-B169-97575BB6C8DC}" type="slidenum">
              <a:rPr lang="en-US" smtClean="0"/>
              <a:pPr/>
              <a:t>53</a:t>
            </a:fld>
            <a:endParaRPr lang="en-US"/>
          </a:p>
        </p:txBody>
      </p:sp>
    </p:spTree>
    <p:extLst>
      <p:ext uri="{BB962C8B-B14F-4D97-AF65-F5344CB8AC3E}">
        <p14:creationId xmlns:p14="http://schemas.microsoft.com/office/powerpoint/2010/main" val="33242976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Low quality</a:t>
            </a:r>
            <a:r>
              <a:rPr lang="en-US" baseline="0" dirty="0" smtClean="0"/>
              <a:t> evidence of efficacy, almost all in cancer. </a:t>
            </a:r>
          </a:p>
          <a:p>
            <a:endParaRPr lang="en-US" baseline="0" dirty="0" smtClean="0"/>
          </a:p>
        </p:txBody>
      </p:sp>
      <p:sp>
        <p:nvSpPr>
          <p:cNvPr id="4" name="Slide Number Placeholder 3"/>
          <p:cNvSpPr>
            <a:spLocks noGrp="1"/>
          </p:cNvSpPr>
          <p:nvPr>
            <p:ph type="sldNum" sz="quarter" idx="10"/>
          </p:nvPr>
        </p:nvSpPr>
        <p:spPr/>
        <p:txBody>
          <a:bodyPr/>
          <a:lstStyle/>
          <a:p>
            <a:fld id="{FC2FDA90-B1B6-6648-B169-97575BB6C8DC}" type="slidenum">
              <a:rPr lang="en-US" smtClean="0"/>
              <a:pPr/>
              <a:t>54</a:t>
            </a:fld>
            <a:endParaRPr lang="en-US"/>
          </a:p>
        </p:txBody>
      </p:sp>
    </p:spTree>
    <p:extLst>
      <p:ext uri="{BB962C8B-B14F-4D97-AF65-F5344CB8AC3E}">
        <p14:creationId xmlns:p14="http://schemas.microsoft.com/office/powerpoint/2010/main" val="18423917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leads</a:t>
            </a:r>
            <a:r>
              <a:rPr lang="en-US" baseline="0" dirty="0" smtClean="0"/>
              <a:t> to why some women who might casually use prior to pregnancy now qualify as having a substance use disorder or addiction once they become pregnant, because the stakes have changed</a:t>
            </a:r>
            <a:endParaRPr lang="en-US" dirty="0"/>
          </a:p>
        </p:txBody>
      </p:sp>
      <p:sp>
        <p:nvSpPr>
          <p:cNvPr id="4" name="Slide Number Placeholder 3"/>
          <p:cNvSpPr>
            <a:spLocks noGrp="1"/>
          </p:cNvSpPr>
          <p:nvPr>
            <p:ph type="sldNum" sz="quarter" idx="10"/>
          </p:nvPr>
        </p:nvSpPr>
        <p:spPr/>
        <p:txBody>
          <a:bodyPr/>
          <a:lstStyle/>
          <a:p>
            <a:fld id="{FC2FDA90-B1B6-6648-B169-97575BB6C8DC}" type="slidenum">
              <a:rPr lang="en-US" smtClean="0"/>
              <a:pPr/>
              <a:t>8</a:t>
            </a:fld>
            <a:endParaRPr lang="en-US"/>
          </a:p>
        </p:txBody>
      </p:sp>
    </p:spTree>
    <p:extLst>
      <p:ext uri="{BB962C8B-B14F-4D97-AF65-F5344CB8AC3E}">
        <p14:creationId xmlns:p14="http://schemas.microsoft.com/office/powerpoint/2010/main" val="25978519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2FDA90-B1B6-6648-B169-97575BB6C8DC}" type="slidenum">
              <a:rPr lang="en-US" smtClean="0"/>
              <a:pPr/>
              <a:t>60</a:t>
            </a:fld>
            <a:endParaRPr lang="en-US"/>
          </a:p>
        </p:txBody>
      </p:sp>
    </p:spTree>
    <p:extLst>
      <p:ext uri="{BB962C8B-B14F-4D97-AF65-F5344CB8AC3E}">
        <p14:creationId xmlns:p14="http://schemas.microsoft.com/office/powerpoint/2010/main" val="2303316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2FDA90-B1B6-6648-B169-97575BB6C8DC}" type="slidenum">
              <a:rPr lang="en-US" smtClean="0"/>
              <a:pPr/>
              <a:t>66</a:t>
            </a:fld>
            <a:endParaRPr lang="en-US"/>
          </a:p>
        </p:txBody>
      </p:sp>
    </p:spTree>
    <p:extLst>
      <p:ext uri="{BB962C8B-B14F-4D97-AF65-F5344CB8AC3E}">
        <p14:creationId xmlns:p14="http://schemas.microsoft.com/office/powerpoint/2010/main" val="28257410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Many</a:t>
            </a:r>
            <a:r>
              <a:rPr lang="en-US" baseline="0" dirty="0"/>
              <a:t> of these do not overlap – for example, South Dakota considers it child abuse and grounds for commitment, but there are no targeted programs, pregnant women are not given priority for treatment and are not safe from </a:t>
            </a:r>
            <a:r>
              <a:rPr lang="en-US" baseline="0" dirty="0" smtClean="0"/>
              <a:t>discrimination</a:t>
            </a:r>
          </a:p>
          <a:p>
            <a:r>
              <a:rPr lang="en-US" baseline="0" dirty="0" smtClean="0"/>
              <a:t>So we are penalizing the act but not providing any alternative or assistance to aide women in becoming healthy. </a:t>
            </a:r>
          </a:p>
          <a:p>
            <a:r>
              <a:rPr lang="en-US" baseline="0" dirty="0" smtClean="0"/>
              <a:t>As healthcare providers it is our responsibility to promote health and safety of our patients and their families. Putting women in jail for using drugs does not promote </a:t>
            </a:r>
            <a:r>
              <a:rPr lang="en-US" baseline="0" dirty="0" err="1" smtClean="0"/>
              <a:t>longterm</a:t>
            </a:r>
            <a:r>
              <a:rPr lang="en-US" baseline="0" dirty="0" smtClean="0"/>
              <a:t> positive outcomes for mother or baby.</a:t>
            </a:r>
            <a:endParaRPr lang="en-US" dirty="0"/>
          </a:p>
        </p:txBody>
      </p:sp>
      <p:sp>
        <p:nvSpPr>
          <p:cNvPr id="4" name="Slide Number Placeholder 3"/>
          <p:cNvSpPr>
            <a:spLocks noGrp="1"/>
          </p:cNvSpPr>
          <p:nvPr>
            <p:ph type="sldNum" sz="quarter" idx="10"/>
          </p:nvPr>
        </p:nvSpPr>
        <p:spPr/>
        <p:txBody>
          <a:bodyPr/>
          <a:lstStyle/>
          <a:p>
            <a:fld id="{FC2FDA90-B1B6-6648-B169-97575BB6C8DC}" type="slidenum">
              <a:rPr lang="en-US" smtClean="0"/>
              <a:pPr/>
              <a:t>68</a:t>
            </a:fld>
            <a:endParaRPr lang="en-US"/>
          </a:p>
        </p:txBody>
      </p:sp>
    </p:spTree>
    <p:extLst>
      <p:ext uri="{BB962C8B-B14F-4D97-AF65-F5344CB8AC3E}">
        <p14:creationId xmlns:p14="http://schemas.microsoft.com/office/powerpoint/2010/main" val="157824835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C2FDA90-B1B6-6648-B169-97575BB6C8DC}" type="slidenum">
              <a:rPr lang="en-US" smtClean="0"/>
              <a:pPr/>
              <a:t>70</a:t>
            </a:fld>
            <a:endParaRPr lang="en-US"/>
          </a:p>
        </p:txBody>
      </p:sp>
    </p:spTree>
    <p:extLst>
      <p:ext uri="{BB962C8B-B14F-4D97-AF65-F5344CB8AC3E}">
        <p14:creationId xmlns:p14="http://schemas.microsoft.com/office/powerpoint/2010/main" val="413783354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Although</a:t>
            </a:r>
            <a:r>
              <a:rPr lang="en-US" baseline="0" dirty="0" smtClean="0"/>
              <a:t> I do applaud the idea of providing contraception to all women and particularly this population of women who typically have high unmet family planning needs, the idea of paying someone not to have a child is outrageous.  I thought this seemed like an obvious fact, but you would be shocked by the responses I got when I showed this slide to some of the people I work with… many of them seemed to think this wasn’t a bad idea. </a:t>
            </a:r>
          </a:p>
          <a:p>
            <a:r>
              <a:rPr lang="en-US" baseline="0" dirty="0" smtClean="0"/>
              <a:t>So…. At the risk of pointing out what seems quite obvious to me, I will explain my issues with this:</a:t>
            </a:r>
          </a:p>
          <a:p>
            <a:r>
              <a:rPr lang="en-US" baseline="0" dirty="0" smtClean="0"/>
              <a:t>First, if someone is addicted to drugs, perhaps we should spend time and effort to help them break their own cycle of addiction rather than paying them not to get pregnant. </a:t>
            </a:r>
          </a:p>
          <a:p>
            <a:r>
              <a:rPr lang="en-US" baseline="0" dirty="0" smtClean="0"/>
              <a:t>Second, this is again putting unfair burdens and judgment on mothers. Why is no one offering vasectomies to men who are addicted to drugs? Sure the man doesn’t carry the baby, but we know that a lot of the concerns regarding maternal substance use have to do with the environment in which the children will be raised, so why not keep men from bringing children into those same environments? </a:t>
            </a:r>
          </a:p>
          <a:p>
            <a:r>
              <a:rPr lang="en-US" baseline="0" dirty="0" smtClean="0"/>
              <a:t>Also, just to point out, there is no such this as an “addicted newborn”. </a:t>
            </a:r>
            <a:endParaRPr lang="en-US" dirty="0"/>
          </a:p>
        </p:txBody>
      </p:sp>
      <p:sp>
        <p:nvSpPr>
          <p:cNvPr id="4" name="Slide Number Placeholder 3"/>
          <p:cNvSpPr>
            <a:spLocks noGrp="1"/>
          </p:cNvSpPr>
          <p:nvPr>
            <p:ph type="sldNum" sz="quarter" idx="10"/>
          </p:nvPr>
        </p:nvSpPr>
        <p:spPr/>
        <p:txBody>
          <a:bodyPr/>
          <a:lstStyle/>
          <a:p>
            <a:fld id="{FC2FDA90-B1B6-6648-B169-97575BB6C8DC}" type="slidenum">
              <a:rPr lang="en-US" smtClean="0"/>
              <a:pPr/>
              <a:t>72</a:t>
            </a:fld>
            <a:endParaRPr lang="en-US"/>
          </a:p>
        </p:txBody>
      </p:sp>
    </p:spTree>
    <p:extLst>
      <p:ext uri="{BB962C8B-B14F-4D97-AF65-F5344CB8AC3E}">
        <p14:creationId xmlns:p14="http://schemas.microsoft.com/office/powerpoint/2010/main" val="279089883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Why do we not judge the father’s in the same way? Or other care givers?</a:t>
            </a:r>
            <a:r>
              <a:rPr lang="en-US" baseline="0" dirty="0" smtClean="0"/>
              <a:t> It is unfair to hold mother’s to a different standard. I see father’s show up to their baby’s delivery high frequently, but they are never reported. I also, unfortunately, see them not show up at all many times, and again no social services are contacted because the baby is the responsibility of the woman. </a:t>
            </a:r>
          </a:p>
          <a:p>
            <a:r>
              <a:rPr lang="en-US" baseline="0" dirty="0" smtClean="0"/>
              <a:t>Perhaps even more analogous - Why do we not shame women who are non-compliant with medications or diabetic diets? </a:t>
            </a:r>
            <a:endParaRPr lang="en-US" dirty="0"/>
          </a:p>
        </p:txBody>
      </p:sp>
      <p:sp>
        <p:nvSpPr>
          <p:cNvPr id="4" name="Slide Number Placeholder 3"/>
          <p:cNvSpPr>
            <a:spLocks noGrp="1"/>
          </p:cNvSpPr>
          <p:nvPr>
            <p:ph type="sldNum" sz="quarter" idx="10"/>
          </p:nvPr>
        </p:nvSpPr>
        <p:spPr/>
        <p:txBody>
          <a:bodyPr/>
          <a:lstStyle/>
          <a:p>
            <a:fld id="{FC2FDA90-B1B6-6648-B169-97575BB6C8DC}" type="slidenum">
              <a:rPr lang="en-US" smtClean="0"/>
              <a:pPr/>
              <a:t>73</a:t>
            </a:fld>
            <a:endParaRPr lang="en-US"/>
          </a:p>
        </p:txBody>
      </p:sp>
    </p:spTree>
    <p:extLst>
      <p:ext uri="{BB962C8B-B14F-4D97-AF65-F5344CB8AC3E}">
        <p14:creationId xmlns:p14="http://schemas.microsoft.com/office/powerpoint/2010/main" val="14680726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Many more states have decriminalized (made it a civil rather</a:t>
            </a:r>
            <a:r>
              <a:rPr lang="en-US" baseline="0" dirty="0" smtClean="0"/>
              <a:t> than a criminal offense)</a:t>
            </a:r>
            <a:endParaRPr lang="en-US" dirty="0"/>
          </a:p>
        </p:txBody>
      </p:sp>
      <p:sp>
        <p:nvSpPr>
          <p:cNvPr id="4" name="Slide Number Placeholder 3"/>
          <p:cNvSpPr>
            <a:spLocks noGrp="1"/>
          </p:cNvSpPr>
          <p:nvPr>
            <p:ph type="sldNum" sz="quarter" idx="10"/>
          </p:nvPr>
        </p:nvSpPr>
        <p:spPr/>
        <p:txBody>
          <a:bodyPr/>
          <a:lstStyle/>
          <a:p>
            <a:fld id="{FC2FDA90-B1B6-6648-B169-97575BB6C8DC}" type="slidenum">
              <a:rPr lang="en-US" smtClean="0"/>
              <a:pPr/>
              <a:t>10</a:t>
            </a:fld>
            <a:endParaRPr lang="en-US"/>
          </a:p>
        </p:txBody>
      </p:sp>
    </p:spTree>
    <p:extLst>
      <p:ext uri="{BB962C8B-B14F-4D97-AF65-F5344CB8AC3E}">
        <p14:creationId xmlns:p14="http://schemas.microsoft.com/office/powerpoint/2010/main" val="22636682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2FDA90-B1B6-6648-B169-97575BB6C8DC}" type="slidenum">
              <a:rPr lang="en-US" smtClean="0"/>
              <a:pPr/>
              <a:t>12</a:t>
            </a:fld>
            <a:endParaRPr lang="en-US"/>
          </a:p>
        </p:txBody>
      </p:sp>
    </p:spTree>
    <p:extLst>
      <p:ext uri="{BB962C8B-B14F-4D97-AF65-F5344CB8AC3E}">
        <p14:creationId xmlns:p14="http://schemas.microsoft.com/office/powerpoint/2010/main" val="8016309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2FDA90-B1B6-6648-B169-97575BB6C8DC}" type="slidenum">
              <a:rPr lang="en-US" smtClean="0"/>
              <a:pPr/>
              <a:t>13</a:t>
            </a:fld>
            <a:endParaRPr lang="en-US"/>
          </a:p>
        </p:txBody>
      </p:sp>
    </p:spTree>
    <p:extLst>
      <p:ext uri="{BB962C8B-B14F-4D97-AF65-F5344CB8AC3E}">
        <p14:creationId xmlns:p14="http://schemas.microsoft.com/office/powerpoint/2010/main" val="16157155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2FDA90-B1B6-6648-B169-97575BB6C8DC}" type="slidenum">
              <a:rPr lang="en-US" smtClean="0"/>
              <a:pPr/>
              <a:t>14</a:t>
            </a:fld>
            <a:endParaRPr lang="en-US"/>
          </a:p>
        </p:txBody>
      </p:sp>
    </p:spTree>
    <p:extLst>
      <p:ext uri="{BB962C8B-B14F-4D97-AF65-F5344CB8AC3E}">
        <p14:creationId xmlns:p14="http://schemas.microsoft.com/office/powerpoint/2010/main" val="35807590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Physiologically plausible</a:t>
            </a:r>
            <a:r>
              <a:rPr lang="en-US" baseline="0" dirty="0" smtClean="0"/>
              <a:t> but conflicting studies (likely related to dosage and timing of exposure as well as confounding factors)</a:t>
            </a:r>
            <a:endParaRPr lang="en-US" dirty="0"/>
          </a:p>
        </p:txBody>
      </p:sp>
      <p:sp>
        <p:nvSpPr>
          <p:cNvPr id="4" name="Slide Number Placeholder 3"/>
          <p:cNvSpPr>
            <a:spLocks noGrp="1"/>
          </p:cNvSpPr>
          <p:nvPr>
            <p:ph type="sldNum" sz="quarter" idx="10"/>
          </p:nvPr>
        </p:nvSpPr>
        <p:spPr/>
        <p:txBody>
          <a:bodyPr/>
          <a:lstStyle/>
          <a:p>
            <a:fld id="{FC2FDA90-B1B6-6648-B169-97575BB6C8DC}" type="slidenum">
              <a:rPr lang="en-US" smtClean="0"/>
              <a:pPr/>
              <a:t>23</a:t>
            </a:fld>
            <a:endParaRPr lang="en-US"/>
          </a:p>
        </p:txBody>
      </p:sp>
    </p:spTree>
    <p:extLst>
      <p:ext uri="{BB962C8B-B14F-4D97-AF65-F5344CB8AC3E}">
        <p14:creationId xmlns:p14="http://schemas.microsoft.com/office/powerpoint/2010/main" val="30596027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Levels</a:t>
            </a:r>
            <a:r>
              <a:rPr lang="en-US" baseline="0" dirty="0" smtClean="0"/>
              <a:t> that infants are exposed to are approximately 1000 times lower than those in the adult</a:t>
            </a:r>
            <a:endParaRPr lang="en-US" dirty="0"/>
          </a:p>
        </p:txBody>
      </p:sp>
      <p:sp>
        <p:nvSpPr>
          <p:cNvPr id="4" name="Slide Number Placeholder 3"/>
          <p:cNvSpPr>
            <a:spLocks noGrp="1"/>
          </p:cNvSpPr>
          <p:nvPr>
            <p:ph type="sldNum" sz="quarter" idx="10"/>
          </p:nvPr>
        </p:nvSpPr>
        <p:spPr/>
        <p:txBody>
          <a:bodyPr/>
          <a:lstStyle/>
          <a:p>
            <a:fld id="{FC2FDA90-B1B6-6648-B169-97575BB6C8DC}" type="slidenum">
              <a:rPr lang="en-US" smtClean="0"/>
              <a:pPr/>
              <a:t>33</a:t>
            </a:fld>
            <a:endParaRPr lang="en-US"/>
          </a:p>
        </p:txBody>
      </p:sp>
    </p:spTree>
    <p:extLst>
      <p:ext uri="{BB962C8B-B14F-4D97-AF65-F5344CB8AC3E}">
        <p14:creationId xmlns:p14="http://schemas.microsoft.com/office/powerpoint/2010/main" val="22131171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a:t>
            </a:r>
            <a:r>
              <a:rPr lang="en-US" baseline="0" dirty="0" smtClean="0"/>
              <a:t> we all agree that marijuana in pregnancy is bad, and we don’t want women to relapse postpartum – but how can we help? </a:t>
            </a:r>
            <a:endParaRPr lang="en-US" dirty="0"/>
          </a:p>
        </p:txBody>
      </p:sp>
      <p:sp>
        <p:nvSpPr>
          <p:cNvPr id="4" name="Slide Number Placeholder 3"/>
          <p:cNvSpPr>
            <a:spLocks noGrp="1"/>
          </p:cNvSpPr>
          <p:nvPr>
            <p:ph type="sldNum" sz="quarter" idx="10"/>
          </p:nvPr>
        </p:nvSpPr>
        <p:spPr/>
        <p:txBody>
          <a:bodyPr/>
          <a:lstStyle/>
          <a:p>
            <a:fld id="{FC2FDA90-B1B6-6648-B169-97575BB6C8DC}" type="slidenum">
              <a:rPr lang="en-US" smtClean="0"/>
              <a:pPr/>
              <a:t>38</a:t>
            </a:fld>
            <a:endParaRPr lang="en-US"/>
          </a:p>
        </p:txBody>
      </p:sp>
    </p:spTree>
    <p:extLst>
      <p:ext uri="{BB962C8B-B14F-4D97-AF65-F5344CB8AC3E}">
        <p14:creationId xmlns:p14="http://schemas.microsoft.com/office/powerpoint/2010/main" val="41513423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3CF0CA4-52D5-4BFB-9D83-A83B5B823991}" type="datetimeFigureOut">
              <a:rPr lang="en-US" smtClean="0"/>
              <a:pPr/>
              <a:t>9/19/18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7A1AEC-2EC4-48D2-8C88-2009762D7F08}"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3CF0CA4-52D5-4BFB-9D83-A83B5B823991}" type="datetimeFigureOut">
              <a:rPr lang="en-US" smtClean="0"/>
              <a:pPr/>
              <a:t>9/19/18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7A1AEC-2EC4-48D2-8C88-2009762D7F0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3CF0CA4-52D5-4BFB-9D83-A83B5B823991}" type="datetimeFigureOut">
              <a:rPr lang="en-US" smtClean="0"/>
              <a:pPr/>
              <a:t>9/19/18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7A1AEC-2EC4-48D2-8C88-2009762D7F0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3CF0CA4-52D5-4BFB-9D83-A83B5B823991}" type="datetimeFigureOut">
              <a:rPr lang="en-US" smtClean="0"/>
              <a:pPr/>
              <a:t>9/19/18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7A1AEC-2EC4-48D2-8C88-2009762D7F0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3CF0CA4-52D5-4BFB-9D83-A83B5B823991}" type="datetimeFigureOut">
              <a:rPr lang="en-US" smtClean="0"/>
              <a:pPr/>
              <a:t>9/19/18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7A1AEC-2EC4-48D2-8C88-2009762D7F08}"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3CF0CA4-52D5-4BFB-9D83-A83B5B823991}" type="datetimeFigureOut">
              <a:rPr lang="en-US" smtClean="0"/>
              <a:pPr/>
              <a:t>9/19/18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7A1AEC-2EC4-48D2-8C88-2009762D7F0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3CF0CA4-52D5-4BFB-9D83-A83B5B823991}" type="datetimeFigureOut">
              <a:rPr lang="en-US" smtClean="0"/>
              <a:pPr/>
              <a:t>9/19/18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77A1AEC-2EC4-48D2-8C88-2009762D7F0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3CF0CA4-52D5-4BFB-9D83-A83B5B823991}" type="datetimeFigureOut">
              <a:rPr lang="en-US" smtClean="0"/>
              <a:pPr/>
              <a:t>9/19/18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77A1AEC-2EC4-48D2-8C88-2009762D7F0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CF0CA4-52D5-4BFB-9D83-A83B5B823991}" type="datetimeFigureOut">
              <a:rPr lang="en-US" smtClean="0"/>
              <a:pPr/>
              <a:t>9/19/18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77A1AEC-2EC4-48D2-8C88-2009762D7F0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3CF0CA4-52D5-4BFB-9D83-A83B5B823991}" type="datetimeFigureOut">
              <a:rPr lang="en-US" smtClean="0"/>
              <a:pPr/>
              <a:t>9/19/18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7A1AEC-2EC4-48D2-8C88-2009762D7F0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3CF0CA4-52D5-4BFB-9D83-A83B5B823991}" type="datetimeFigureOut">
              <a:rPr lang="en-US" smtClean="0"/>
              <a:pPr/>
              <a:t>9/19/18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7A1AEC-2EC4-48D2-8C88-2009762D7F0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5000">
              <a:schemeClr val="bg2">
                <a:lumMod val="60000"/>
                <a:lumOff val="40000"/>
              </a:schemeClr>
            </a:gs>
            <a:gs pos="100000">
              <a:schemeClr val="bg2">
                <a:shade val="30000"/>
                <a:satMod val="20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CF0CA4-52D5-4BFB-9D83-A83B5B823991}" type="datetimeFigureOut">
              <a:rPr lang="en-US" smtClean="0"/>
              <a:pPr/>
              <a:t>9/19/18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7A1AEC-2EC4-48D2-8C88-2009762D7F08}"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 Id="rId3" Type="http://schemas.openxmlformats.org/officeDocument/2006/relationships/image" Target="../media/image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 Id="rId3" Type="http://schemas.openxmlformats.org/officeDocument/2006/relationships/image" Target="../media/image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5.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6.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2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22.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jpe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24.jpe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25.jpe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jpe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7.xml"/><Relationship Id="rId3" Type="http://schemas.openxmlformats.org/officeDocument/2006/relationships/image" Target="../media/image28.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8.xml"/><Relationship Id="rId3" Type="http://schemas.openxmlformats.org/officeDocument/2006/relationships/image" Target="../media/image29.png"/></Relationships>
</file>

<file path=ppt/slides/_rels/slide54.xml.rels><?xml version="1.0" encoding="UTF-8" standalone="yes"?>
<Relationships xmlns="http://schemas.openxmlformats.org/package/2006/relationships"><Relationship Id="rId3" Type="http://schemas.openxmlformats.org/officeDocument/2006/relationships/image" Target="../media/image30.png"/><Relationship Id="rId4" Type="http://schemas.openxmlformats.org/officeDocument/2006/relationships/image" Target="../media/image31.png"/><Relationship Id="rId5" Type="http://schemas.openxmlformats.org/officeDocument/2006/relationships/image" Target="../media/image32.png"/><Relationship Id="rId1" Type="http://schemas.openxmlformats.org/officeDocument/2006/relationships/slideLayout" Target="../slideLayouts/slideLayout6.xml"/><Relationship Id="rId2" Type="http://schemas.openxmlformats.org/officeDocument/2006/relationships/notesSlide" Target="../notesSlides/notesSlide19.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3.jpeg"/><Relationship Id="rId3" Type="http://schemas.openxmlformats.org/officeDocument/2006/relationships/image" Target="../media/image34.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5.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6.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0.xml"/><Relationship Id="rId3" Type="http://schemas.openxmlformats.org/officeDocument/2006/relationships/image" Target="../media/image37.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8.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9.jp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1.xml"/><Relationship Id="rId3" Type="http://schemas.openxmlformats.org/officeDocument/2006/relationships/image" Target="../media/image40.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1.jpe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s>
</file>

<file path=ppt/slides/_rels/slide71.xml.rels><?xml version="1.0" encoding="UTF-8" standalone="yes"?>
<Relationships xmlns="http://schemas.openxmlformats.org/package/2006/relationships"><Relationship Id="rId3" Type="http://schemas.openxmlformats.org/officeDocument/2006/relationships/image" Target="../media/image44.jpeg"/><Relationship Id="rId4" Type="http://schemas.openxmlformats.org/officeDocument/2006/relationships/image" Target="../media/image45.jpeg"/><Relationship Id="rId5" Type="http://schemas.openxmlformats.org/officeDocument/2006/relationships/image" Target="../media/image46.jpeg"/><Relationship Id="rId6" Type="http://schemas.openxmlformats.org/officeDocument/2006/relationships/image" Target="../media/image47.jpeg"/><Relationship Id="rId1" Type="http://schemas.openxmlformats.org/officeDocument/2006/relationships/slideLayout" Target="../slideLayouts/slideLayout7.xml"/><Relationship Id="rId2" Type="http://schemas.openxmlformats.org/officeDocument/2006/relationships/image" Target="../media/image43.jpe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4.xml"/><Relationship Id="rId3" Type="http://schemas.openxmlformats.org/officeDocument/2006/relationships/image" Target="../media/image48.pn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49.jpe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8077200" cy="1470025"/>
          </a:xfrm>
        </p:spPr>
        <p:txBody>
          <a:bodyPr>
            <a:normAutofit/>
          </a:bodyPr>
          <a:lstStyle/>
          <a:p>
            <a:r>
              <a:rPr lang="en-US" dirty="0" smtClean="0"/>
              <a:t>Maternal Marijuana Use:</a:t>
            </a:r>
            <a:br>
              <a:rPr lang="en-US" dirty="0" smtClean="0"/>
            </a:br>
            <a:r>
              <a:rPr lang="en-US" dirty="0" smtClean="0"/>
              <a:t>Weeding Out the Myths</a:t>
            </a:r>
            <a:endParaRPr lang="en-US" sz="4000" dirty="0"/>
          </a:p>
        </p:txBody>
      </p:sp>
      <p:sp>
        <p:nvSpPr>
          <p:cNvPr id="3" name="Subtitle 2"/>
          <p:cNvSpPr>
            <a:spLocks noGrp="1"/>
          </p:cNvSpPr>
          <p:nvPr>
            <p:ph type="subTitle" idx="1"/>
          </p:nvPr>
        </p:nvSpPr>
        <p:spPr/>
        <p:txBody>
          <a:bodyPr>
            <a:normAutofit fontScale="85000" lnSpcReduction="20000"/>
          </a:bodyPr>
          <a:lstStyle/>
          <a:p>
            <a:r>
              <a:rPr lang="en-US" dirty="0" smtClean="0"/>
              <a:t>Katrina S Mark, MD FACOG</a:t>
            </a:r>
          </a:p>
          <a:p>
            <a:r>
              <a:rPr lang="en-US" sz="3000" dirty="0" smtClean="0"/>
              <a:t>Assistant Professor</a:t>
            </a:r>
          </a:p>
          <a:p>
            <a:r>
              <a:rPr lang="en-US" sz="3000" dirty="0" smtClean="0"/>
              <a:t>University of Maryland School of Medicine</a:t>
            </a:r>
          </a:p>
          <a:p>
            <a:r>
              <a:rPr lang="en-US" sz="3000" dirty="0" smtClean="0"/>
              <a:t>9/19/2018</a:t>
            </a:r>
            <a:endParaRPr lang="en-US" sz="3000" dirty="0"/>
          </a:p>
        </p:txBody>
      </p:sp>
    </p:spTree>
    <p:extLst>
      <p:ext uri="{BB962C8B-B14F-4D97-AF65-F5344CB8AC3E}">
        <p14:creationId xmlns:p14="http://schemas.microsoft.com/office/powerpoint/2010/main" val="983309695"/>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Legalization</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0200" y="1219200"/>
            <a:ext cx="6366933" cy="5157216"/>
          </a:xfrm>
          <a:prstGeom prst="rect">
            <a:avLst/>
          </a:prstGeom>
        </p:spPr>
      </p:pic>
    </p:spTree>
    <p:extLst>
      <p:ext uri="{BB962C8B-B14F-4D97-AF65-F5344CB8AC3E}">
        <p14:creationId xmlns:p14="http://schemas.microsoft.com/office/powerpoint/2010/main" val="709066463"/>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Colorado</a:t>
            </a:r>
            <a:endParaRPr lang="en-US" dirty="0"/>
          </a:p>
        </p:txBody>
      </p:sp>
      <p:sp>
        <p:nvSpPr>
          <p:cNvPr id="3" name="Content Placeholder 2"/>
          <p:cNvSpPr>
            <a:spLocks noGrp="1"/>
          </p:cNvSpPr>
          <p:nvPr>
            <p:ph idx="1"/>
          </p:nvPr>
        </p:nvSpPr>
        <p:spPr/>
        <p:txBody>
          <a:bodyPr/>
          <a:lstStyle/>
          <a:p>
            <a:r>
              <a:rPr lang="en-US" dirty="0" smtClean="0"/>
              <a:t>Doubled use within the first year of legality</a:t>
            </a:r>
          </a:p>
          <a:p>
            <a:r>
              <a:rPr lang="en-US" dirty="0" smtClean="0"/>
              <a:t>Increase in potency</a:t>
            </a:r>
          </a:p>
          <a:p>
            <a:r>
              <a:rPr lang="en-US" dirty="0" smtClean="0"/>
              <a:t>Increase in non-smoking use (vaping, edibles, lotions, </a:t>
            </a:r>
            <a:r>
              <a:rPr lang="en-US" dirty="0" err="1" smtClean="0"/>
              <a:t>ect</a:t>
            </a:r>
            <a:r>
              <a:rPr lang="en-US" dirty="0" smtClean="0"/>
              <a:t>)</a:t>
            </a:r>
            <a:endParaRPr lang="en-US" dirty="0"/>
          </a:p>
        </p:txBody>
      </p:sp>
      <p:pic>
        <p:nvPicPr>
          <p:cNvPr id="1026" name="Picture 2" descr="Image result for colorado marijuan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0" y="3703313"/>
            <a:ext cx="4158264" cy="26054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8584408"/>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Perceptions of Harm</a:t>
            </a:r>
            <a:endParaRPr lang="en-US" dirty="0"/>
          </a:p>
        </p:txBody>
      </p:sp>
      <p:pic>
        <p:nvPicPr>
          <p:cNvPr id="3" name="Picture 2"/>
          <p:cNvPicPr>
            <a:picLocks noChangeAspect="1"/>
          </p:cNvPicPr>
          <p:nvPr/>
        </p:nvPicPr>
        <p:blipFill rotWithShape="1">
          <a:blip r:embed="rId3"/>
          <a:srcRect l="34530" t="30693" r="29827" b="12871"/>
          <a:stretch/>
        </p:blipFill>
        <p:spPr>
          <a:xfrm>
            <a:off x="1828800" y="1295400"/>
            <a:ext cx="5486400" cy="4886325"/>
          </a:xfrm>
          <a:prstGeom prst="rect">
            <a:avLst/>
          </a:prstGeom>
        </p:spPr>
      </p:pic>
      <p:sp>
        <p:nvSpPr>
          <p:cNvPr id="4" name="TextBox 3"/>
          <p:cNvSpPr txBox="1"/>
          <p:nvPr/>
        </p:nvSpPr>
        <p:spPr>
          <a:xfrm>
            <a:off x="6400800" y="6324600"/>
            <a:ext cx="3505200" cy="338554"/>
          </a:xfrm>
          <a:prstGeom prst="rect">
            <a:avLst/>
          </a:prstGeom>
          <a:noFill/>
        </p:spPr>
        <p:txBody>
          <a:bodyPr wrap="square" rtlCol="0">
            <a:spAutoFit/>
          </a:bodyPr>
          <a:lstStyle/>
          <a:p>
            <a:r>
              <a:rPr lang="en-US" sz="1600" dirty="0" smtClean="0"/>
              <a:t>Cerda, JAMA Pediatrics 2016</a:t>
            </a:r>
            <a:endParaRPr lang="en-US" sz="1600" dirty="0"/>
          </a:p>
        </p:txBody>
      </p:sp>
    </p:spTree>
    <p:extLst>
      <p:ext uri="{BB962C8B-B14F-4D97-AF65-F5344CB8AC3E}">
        <p14:creationId xmlns:p14="http://schemas.microsoft.com/office/powerpoint/2010/main" val="1994985374"/>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Perceptions of Harm</a:t>
            </a:r>
            <a:endParaRPr lang="en-US" dirty="0"/>
          </a:p>
        </p:txBody>
      </p:sp>
      <p:pic>
        <p:nvPicPr>
          <p:cNvPr id="3" name="Picture 2"/>
          <p:cNvPicPr>
            <a:picLocks noChangeAspect="1"/>
          </p:cNvPicPr>
          <p:nvPr/>
        </p:nvPicPr>
        <p:blipFill rotWithShape="1">
          <a:blip r:embed="rId3"/>
          <a:srcRect l="20221" t="14706" r="14829" b="10784"/>
          <a:stretch/>
        </p:blipFill>
        <p:spPr>
          <a:xfrm>
            <a:off x="1433554" y="1524000"/>
            <a:ext cx="6567446" cy="4708735"/>
          </a:xfrm>
          <a:prstGeom prst="rect">
            <a:avLst/>
          </a:prstGeom>
        </p:spPr>
      </p:pic>
      <p:sp>
        <p:nvSpPr>
          <p:cNvPr id="4" name="TextBox 3"/>
          <p:cNvSpPr txBox="1"/>
          <p:nvPr/>
        </p:nvSpPr>
        <p:spPr>
          <a:xfrm>
            <a:off x="7086600" y="6400800"/>
            <a:ext cx="2438400" cy="307777"/>
          </a:xfrm>
          <a:prstGeom prst="rect">
            <a:avLst/>
          </a:prstGeom>
          <a:noFill/>
        </p:spPr>
        <p:txBody>
          <a:bodyPr wrap="square" rtlCol="0">
            <a:spAutoFit/>
          </a:bodyPr>
          <a:lstStyle/>
          <a:p>
            <a:r>
              <a:rPr lang="en-US" sz="1400" dirty="0" smtClean="0"/>
              <a:t>Pearson, </a:t>
            </a:r>
            <a:r>
              <a:rPr lang="en-US" sz="1400" dirty="0" err="1" smtClean="0"/>
              <a:t>Crim</a:t>
            </a:r>
            <a:r>
              <a:rPr lang="en-US" sz="1400" dirty="0" smtClean="0"/>
              <a:t> Just 2002</a:t>
            </a:r>
            <a:endParaRPr lang="en-US" sz="1400" dirty="0"/>
          </a:p>
        </p:txBody>
      </p:sp>
    </p:spTree>
    <p:extLst>
      <p:ext uri="{BB962C8B-B14F-4D97-AF65-F5344CB8AC3E}">
        <p14:creationId xmlns:p14="http://schemas.microsoft.com/office/powerpoint/2010/main" val="688059572"/>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Perception of Harm</a:t>
            </a:r>
            <a:endParaRPr lang="en-US" dirty="0"/>
          </a:p>
        </p:txBody>
      </p:sp>
      <p:pic>
        <p:nvPicPr>
          <p:cNvPr id="6" name="Picture 5"/>
          <p:cNvPicPr>
            <a:picLocks noChangeAspect="1"/>
          </p:cNvPicPr>
          <p:nvPr/>
        </p:nvPicPr>
        <p:blipFill rotWithShape="1">
          <a:blip r:embed="rId3"/>
          <a:srcRect l="15417" t="33333" r="46666" b="54667"/>
          <a:stretch/>
        </p:blipFill>
        <p:spPr>
          <a:xfrm>
            <a:off x="719666" y="2514600"/>
            <a:ext cx="7704667" cy="1524000"/>
          </a:xfrm>
          <a:prstGeom prst="rect">
            <a:avLst/>
          </a:prstGeom>
        </p:spPr>
      </p:pic>
      <p:sp>
        <p:nvSpPr>
          <p:cNvPr id="7" name="TextBox 6"/>
          <p:cNvSpPr txBox="1"/>
          <p:nvPr/>
        </p:nvSpPr>
        <p:spPr>
          <a:xfrm>
            <a:off x="7086600" y="6400800"/>
            <a:ext cx="2438400" cy="307777"/>
          </a:xfrm>
          <a:prstGeom prst="rect">
            <a:avLst/>
          </a:prstGeom>
          <a:noFill/>
        </p:spPr>
        <p:txBody>
          <a:bodyPr wrap="square" rtlCol="0">
            <a:spAutoFit/>
          </a:bodyPr>
          <a:lstStyle/>
          <a:p>
            <a:r>
              <a:rPr lang="en-US" sz="1400" dirty="0" smtClean="0"/>
              <a:t>Mark, J Addict Med, 2017</a:t>
            </a:r>
            <a:endParaRPr lang="en-US" sz="1400" dirty="0"/>
          </a:p>
        </p:txBody>
      </p:sp>
    </p:spTree>
    <p:extLst>
      <p:ext uri="{BB962C8B-B14F-4D97-AF65-F5344CB8AC3E}">
        <p14:creationId xmlns:p14="http://schemas.microsoft.com/office/powerpoint/2010/main" val="3045974561"/>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Legalization and Perception of Harm</a:t>
            </a:r>
            <a:endParaRPr lang="en-US" dirty="0"/>
          </a:p>
        </p:txBody>
      </p:sp>
      <p:pic>
        <p:nvPicPr>
          <p:cNvPr id="3" name="Picture 2"/>
          <p:cNvPicPr>
            <a:picLocks noChangeAspect="1"/>
          </p:cNvPicPr>
          <p:nvPr/>
        </p:nvPicPr>
        <p:blipFill rotWithShape="1">
          <a:blip r:embed="rId2"/>
          <a:srcRect l="15000" t="35597" r="47916" b="49070"/>
          <a:stretch/>
        </p:blipFill>
        <p:spPr>
          <a:xfrm>
            <a:off x="152400" y="2438400"/>
            <a:ext cx="8845826" cy="2286000"/>
          </a:xfrm>
          <a:prstGeom prst="rect">
            <a:avLst/>
          </a:prstGeom>
        </p:spPr>
      </p:pic>
      <p:sp>
        <p:nvSpPr>
          <p:cNvPr id="4" name="TextBox 3"/>
          <p:cNvSpPr txBox="1"/>
          <p:nvPr/>
        </p:nvSpPr>
        <p:spPr>
          <a:xfrm>
            <a:off x="7086600" y="6400800"/>
            <a:ext cx="2438400" cy="307777"/>
          </a:xfrm>
          <a:prstGeom prst="rect">
            <a:avLst/>
          </a:prstGeom>
          <a:noFill/>
        </p:spPr>
        <p:txBody>
          <a:bodyPr wrap="square" rtlCol="0">
            <a:spAutoFit/>
          </a:bodyPr>
          <a:lstStyle/>
          <a:p>
            <a:r>
              <a:rPr lang="en-US" sz="1400" dirty="0" smtClean="0"/>
              <a:t>Mark, J Addict Med, 2017</a:t>
            </a:r>
            <a:endParaRPr lang="en-US" sz="1400" dirty="0"/>
          </a:p>
        </p:txBody>
      </p:sp>
    </p:spTree>
    <p:extLst>
      <p:ext uri="{BB962C8B-B14F-4D97-AF65-F5344CB8AC3E}">
        <p14:creationId xmlns:p14="http://schemas.microsoft.com/office/powerpoint/2010/main" val="16263601"/>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Marijuana in Pregnancy</a:t>
            </a:r>
            <a:endParaRPr lang="en-US" dirty="0"/>
          </a:p>
        </p:txBody>
      </p:sp>
    </p:spTree>
    <p:extLst>
      <p:ext uri="{BB962C8B-B14F-4D97-AF65-F5344CB8AC3E}">
        <p14:creationId xmlns:p14="http://schemas.microsoft.com/office/powerpoint/2010/main" val="3574116611"/>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Epidemiology</a:t>
            </a:r>
            <a:endParaRPr lang="en-US" dirty="0"/>
          </a:p>
        </p:txBody>
      </p:sp>
      <p:sp>
        <p:nvSpPr>
          <p:cNvPr id="3" name="Content Placeholder 2"/>
          <p:cNvSpPr>
            <a:spLocks noGrp="1"/>
          </p:cNvSpPr>
          <p:nvPr>
            <p:ph idx="1"/>
          </p:nvPr>
        </p:nvSpPr>
        <p:spPr/>
        <p:txBody>
          <a:bodyPr/>
          <a:lstStyle/>
          <a:p>
            <a:r>
              <a:rPr lang="en-US" dirty="0" smtClean="0"/>
              <a:t>3-34% of pregnant women</a:t>
            </a:r>
          </a:p>
          <a:p>
            <a:r>
              <a:rPr lang="en-US" dirty="0" smtClean="0"/>
              <a:t>Most women stop or cut back during pregnancy</a:t>
            </a:r>
          </a:p>
          <a:p>
            <a:pPr lvl="1"/>
            <a:r>
              <a:rPr lang="en-US" dirty="0" smtClean="0"/>
              <a:t>46-78% quit</a:t>
            </a:r>
          </a:p>
          <a:p>
            <a:pPr lvl="1"/>
            <a:r>
              <a:rPr lang="en-US" dirty="0" smtClean="0"/>
              <a:t>Most that do not quit cut back</a:t>
            </a:r>
          </a:p>
          <a:p>
            <a:r>
              <a:rPr lang="en-US" dirty="0" smtClean="0"/>
              <a:t>Most women relapse postpartum</a:t>
            </a:r>
          </a:p>
        </p:txBody>
      </p:sp>
      <p:sp>
        <p:nvSpPr>
          <p:cNvPr id="4" name="TextBox 3"/>
          <p:cNvSpPr txBox="1"/>
          <p:nvPr/>
        </p:nvSpPr>
        <p:spPr>
          <a:xfrm>
            <a:off x="6553200" y="6126163"/>
            <a:ext cx="2362200" cy="369332"/>
          </a:xfrm>
          <a:prstGeom prst="rect">
            <a:avLst/>
          </a:prstGeom>
          <a:noFill/>
        </p:spPr>
        <p:txBody>
          <a:bodyPr wrap="square" rtlCol="0">
            <a:spAutoFit/>
          </a:bodyPr>
          <a:lstStyle/>
          <a:p>
            <a:r>
              <a:rPr lang="en-US" dirty="0" smtClean="0"/>
              <a:t>Ryan, Pediatrics 2018</a:t>
            </a:r>
            <a:endParaRPr lang="en-US" dirty="0"/>
          </a:p>
        </p:txBody>
      </p:sp>
    </p:spTree>
    <p:extLst>
      <p:ext uri="{BB962C8B-B14F-4D97-AF65-F5344CB8AC3E}">
        <p14:creationId xmlns:p14="http://schemas.microsoft.com/office/powerpoint/2010/main" val="3177267229"/>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Don’t We Have the Answers?</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Retrospective</a:t>
            </a:r>
          </a:p>
          <a:p>
            <a:r>
              <a:rPr lang="en-US" dirty="0" smtClean="0"/>
              <a:t>Confounding</a:t>
            </a:r>
          </a:p>
          <a:p>
            <a:pPr lvl="1"/>
            <a:r>
              <a:rPr lang="en-US" dirty="0" smtClean="0"/>
              <a:t>Other drugs</a:t>
            </a:r>
          </a:p>
          <a:p>
            <a:pPr lvl="1"/>
            <a:r>
              <a:rPr lang="en-US" dirty="0" smtClean="0"/>
              <a:t>Reason for use (nausea)</a:t>
            </a:r>
          </a:p>
          <a:p>
            <a:pPr lvl="1"/>
            <a:r>
              <a:rPr lang="en-US" dirty="0" smtClean="0"/>
              <a:t>Socioeconomic factors </a:t>
            </a:r>
          </a:p>
          <a:p>
            <a:pPr lvl="2"/>
            <a:r>
              <a:rPr lang="en-US" dirty="0" smtClean="0"/>
              <a:t>Income</a:t>
            </a:r>
          </a:p>
          <a:p>
            <a:pPr lvl="2"/>
            <a:r>
              <a:rPr lang="en-US" dirty="0" smtClean="0"/>
              <a:t>Education</a:t>
            </a:r>
          </a:p>
          <a:p>
            <a:pPr lvl="2"/>
            <a:r>
              <a:rPr lang="en-US" dirty="0" smtClean="0"/>
              <a:t>Nutrition</a:t>
            </a:r>
          </a:p>
          <a:p>
            <a:pPr lvl="2"/>
            <a:r>
              <a:rPr lang="en-US" dirty="0" smtClean="0"/>
              <a:t>Stress</a:t>
            </a:r>
          </a:p>
          <a:p>
            <a:r>
              <a:rPr lang="en-US" dirty="0" smtClean="0"/>
              <a:t>Measurement</a:t>
            </a:r>
          </a:p>
          <a:p>
            <a:pPr lvl="1"/>
            <a:r>
              <a:rPr lang="en-US" dirty="0" smtClean="0"/>
              <a:t>Self report/biologic sampling</a:t>
            </a:r>
          </a:p>
          <a:p>
            <a:pPr lvl="1"/>
            <a:r>
              <a:rPr lang="en-US" dirty="0" smtClean="0"/>
              <a:t>Dose relationship</a:t>
            </a:r>
          </a:p>
          <a:p>
            <a:pPr lvl="1"/>
            <a:r>
              <a:rPr lang="en-US" dirty="0" smtClean="0"/>
              <a:t>Timing of exposure</a:t>
            </a:r>
          </a:p>
          <a:p>
            <a:r>
              <a:rPr lang="en-US" dirty="0" smtClean="0"/>
              <a:t>Most women stop</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53000" y="2057400"/>
            <a:ext cx="3361944" cy="3178148"/>
          </a:xfrm>
          <a:prstGeom prst="rect">
            <a:avLst/>
          </a:prstGeom>
        </p:spPr>
      </p:pic>
    </p:spTree>
    <p:extLst>
      <p:ext uri="{BB962C8B-B14F-4D97-AF65-F5344CB8AC3E}">
        <p14:creationId xmlns:p14="http://schemas.microsoft.com/office/powerpoint/2010/main" val="3295708641"/>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Biologic versus Self Report</a:t>
            </a:r>
            <a:endParaRPr lang="en-US" dirty="0"/>
          </a:p>
        </p:txBody>
      </p:sp>
      <p:sp>
        <p:nvSpPr>
          <p:cNvPr id="3" name="Content Placeholder 2"/>
          <p:cNvSpPr>
            <a:spLocks noGrp="1"/>
          </p:cNvSpPr>
          <p:nvPr>
            <p:ph idx="1"/>
          </p:nvPr>
        </p:nvSpPr>
        <p:spPr/>
        <p:txBody>
          <a:bodyPr/>
          <a:lstStyle/>
          <a:p>
            <a:r>
              <a:rPr lang="en-US" dirty="0" smtClean="0"/>
              <a:t>31% of women with positive screen self-reported use</a:t>
            </a:r>
          </a:p>
          <a:p>
            <a:r>
              <a:rPr lang="en-US" dirty="0" smtClean="0"/>
              <a:t>43% of women who self reported had positive biologic screen</a:t>
            </a:r>
          </a:p>
          <a:p>
            <a:r>
              <a:rPr lang="en-US" dirty="0" smtClean="0"/>
              <a:t>So what do you use for research?</a:t>
            </a:r>
          </a:p>
        </p:txBody>
      </p:sp>
      <p:sp>
        <p:nvSpPr>
          <p:cNvPr id="4" name="TextBox 3"/>
          <p:cNvSpPr txBox="1"/>
          <p:nvPr/>
        </p:nvSpPr>
        <p:spPr>
          <a:xfrm>
            <a:off x="5943600" y="6400800"/>
            <a:ext cx="2720296" cy="307777"/>
          </a:xfrm>
          <a:prstGeom prst="rect">
            <a:avLst/>
          </a:prstGeom>
          <a:noFill/>
        </p:spPr>
        <p:txBody>
          <a:bodyPr wrap="none" rtlCol="0">
            <a:spAutoFit/>
          </a:bodyPr>
          <a:lstStyle/>
          <a:p>
            <a:r>
              <a:rPr lang="en-US" sz="1400" dirty="0" err="1" smtClean="0"/>
              <a:t>Shiono</a:t>
            </a:r>
            <a:r>
              <a:rPr lang="en-US" sz="1400" dirty="0" smtClean="0"/>
              <a:t>, Am J </a:t>
            </a:r>
            <a:r>
              <a:rPr lang="en-US" sz="1400" dirty="0" err="1" smtClean="0"/>
              <a:t>Obstet</a:t>
            </a:r>
            <a:r>
              <a:rPr lang="en-US" sz="1400" dirty="0" smtClean="0"/>
              <a:t> </a:t>
            </a:r>
            <a:r>
              <a:rPr lang="en-US" sz="1400" dirty="0" err="1" smtClean="0"/>
              <a:t>Gynecol</a:t>
            </a:r>
            <a:r>
              <a:rPr lang="en-US" sz="1400" dirty="0" smtClean="0"/>
              <a:t>, 1995</a:t>
            </a:r>
            <a:endParaRPr lang="en-US" sz="1400" dirty="0"/>
          </a:p>
        </p:txBody>
      </p:sp>
    </p:spTree>
    <p:extLst>
      <p:ext uri="{BB962C8B-B14F-4D97-AF65-F5344CB8AC3E}">
        <p14:creationId xmlns:p14="http://schemas.microsoft.com/office/powerpoint/2010/main" val="371533681"/>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Identify the scope of the issue</a:t>
            </a:r>
          </a:p>
          <a:p>
            <a:r>
              <a:rPr lang="en-US" dirty="0" smtClean="0"/>
              <a:t>Legalization/decriminalization</a:t>
            </a:r>
          </a:p>
          <a:p>
            <a:r>
              <a:rPr lang="en-US" dirty="0" smtClean="0"/>
              <a:t>Marijuana in pregnancy </a:t>
            </a:r>
          </a:p>
          <a:p>
            <a:pPr lvl="1"/>
            <a:r>
              <a:rPr lang="en-US" dirty="0" smtClean="0"/>
              <a:t>Patient/provider perceptions</a:t>
            </a:r>
          </a:p>
          <a:p>
            <a:pPr lvl="1"/>
            <a:r>
              <a:rPr lang="en-US" dirty="0" smtClean="0"/>
              <a:t>Truths</a:t>
            </a:r>
          </a:p>
          <a:p>
            <a:pPr lvl="1"/>
            <a:r>
              <a:rPr lang="en-US" dirty="0" smtClean="0"/>
              <a:t>Unknowns</a:t>
            </a:r>
          </a:p>
          <a:p>
            <a:r>
              <a:rPr lang="en-US" dirty="0" smtClean="0"/>
              <a:t>Marijuana in postpartum and breastfeeding</a:t>
            </a:r>
          </a:p>
          <a:p>
            <a:r>
              <a:rPr lang="en-US" dirty="0" smtClean="0"/>
              <a:t>Evaluating bias</a:t>
            </a:r>
          </a:p>
          <a:p>
            <a:r>
              <a:rPr lang="en-US" dirty="0" smtClean="0"/>
              <a:t>Tips and talking points</a:t>
            </a:r>
          </a:p>
          <a:p>
            <a:endParaRPr lang="en-US" dirty="0" smtClean="0"/>
          </a:p>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600200" y="609600"/>
            <a:ext cx="5873198" cy="5448748"/>
          </a:xfrm>
          <a:prstGeom prst="rect">
            <a:avLst/>
          </a:prstGeom>
        </p:spPr>
      </p:pic>
    </p:spTree>
    <p:extLst>
      <p:ext uri="{BB962C8B-B14F-4D97-AF65-F5344CB8AC3E}">
        <p14:creationId xmlns:p14="http://schemas.microsoft.com/office/powerpoint/2010/main" val="11282954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Known</a:t>
            </a:r>
            <a:endParaRPr lang="en-US" dirty="0"/>
          </a:p>
        </p:txBody>
      </p:sp>
      <p:sp>
        <p:nvSpPr>
          <p:cNvPr id="3" name="Content Placeholder 2"/>
          <p:cNvSpPr>
            <a:spLocks noGrp="1"/>
          </p:cNvSpPr>
          <p:nvPr>
            <p:ph idx="1"/>
          </p:nvPr>
        </p:nvSpPr>
        <p:spPr/>
        <p:txBody>
          <a:bodyPr/>
          <a:lstStyle/>
          <a:p>
            <a:r>
              <a:rPr lang="en-US" dirty="0" smtClean="0"/>
              <a:t>Marijuana crosses the placenta</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43200" y="2438400"/>
            <a:ext cx="3349752" cy="3349752"/>
          </a:xfrm>
          <a:prstGeom prst="rect">
            <a:avLst/>
          </a:prstGeom>
        </p:spPr>
      </p:pic>
      <p:sp>
        <p:nvSpPr>
          <p:cNvPr id="6" name="TextBox 5"/>
          <p:cNvSpPr txBox="1"/>
          <p:nvPr/>
        </p:nvSpPr>
        <p:spPr>
          <a:xfrm>
            <a:off x="7080813" y="6308725"/>
            <a:ext cx="2057400" cy="338554"/>
          </a:xfrm>
          <a:prstGeom prst="rect">
            <a:avLst/>
          </a:prstGeom>
          <a:noFill/>
        </p:spPr>
        <p:txBody>
          <a:bodyPr wrap="square" rtlCol="0">
            <a:spAutoFit/>
          </a:bodyPr>
          <a:lstStyle/>
          <a:p>
            <a:r>
              <a:rPr lang="en-US" sz="1600" dirty="0" smtClean="0"/>
              <a:t>Metz, AJOG 2015</a:t>
            </a:r>
            <a:endParaRPr lang="en-US" sz="1600" dirty="0"/>
          </a:p>
        </p:txBody>
      </p:sp>
    </p:spTree>
    <p:extLst>
      <p:ext uri="{BB962C8B-B14F-4D97-AF65-F5344CB8AC3E}">
        <p14:creationId xmlns:p14="http://schemas.microsoft.com/office/powerpoint/2010/main" val="105661627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Fetal Effects</a:t>
            </a:r>
            <a:endParaRPr lang="en-US" dirty="0"/>
          </a:p>
        </p:txBody>
      </p:sp>
      <p:sp>
        <p:nvSpPr>
          <p:cNvPr id="3" name="Content Placeholder 2"/>
          <p:cNvSpPr>
            <a:spLocks noGrp="1"/>
          </p:cNvSpPr>
          <p:nvPr>
            <p:ph idx="1"/>
          </p:nvPr>
        </p:nvSpPr>
        <p:spPr/>
        <p:txBody>
          <a:bodyPr/>
          <a:lstStyle/>
          <a:p>
            <a:r>
              <a:rPr lang="en-US" dirty="0" smtClean="0"/>
              <a:t>Marijuana is not a teratogen</a:t>
            </a:r>
            <a:endParaRPr lang="en-US" dirty="0"/>
          </a:p>
          <a:p>
            <a:endParaRPr lang="en-US" dirty="0"/>
          </a:p>
        </p:txBody>
      </p:sp>
      <p:sp>
        <p:nvSpPr>
          <p:cNvPr id="4" name="TextBox 3"/>
          <p:cNvSpPr txBox="1"/>
          <p:nvPr/>
        </p:nvSpPr>
        <p:spPr>
          <a:xfrm>
            <a:off x="7080813" y="6308725"/>
            <a:ext cx="2057400" cy="338554"/>
          </a:xfrm>
          <a:prstGeom prst="rect">
            <a:avLst/>
          </a:prstGeom>
          <a:noFill/>
        </p:spPr>
        <p:txBody>
          <a:bodyPr wrap="square" rtlCol="0">
            <a:spAutoFit/>
          </a:bodyPr>
          <a:lstStyle/>
          <a:p>
            <a:r>
              <a:rPr lang="en-US" sz="1600" dirty="0" smtClean="0"/>
              <a:t>Metz, AJOG 2015</a:t>
            </a:r>
            <a:endParaRPr lang="en-US" sz="1600" dirty="0"/>
          </a:p>
        </p:txBody>
      </p:sp>
      <p:pic>
        <p:nvPicPr>
          <p:cNvPr id="2050" name="Picture 2" descr="Image result for teratog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250" y="2655320"/>
            <a:ext cx="5905500" cy="24126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0563971"/>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Fetal Effects: Possible</a:t>
            </a:r>
            <a:endParaRPr lang="en-US" dirty="0"/>
          </a:p>
        </p:txBody>
      </p:sp>
      <p:sp>
        <p:nvSpPr>
          <p:cNvPr id="3" name="Content Placeholder 2"/>
          <p:cNvSpPr>
            <a:spLocks noGrp="1"/>
          </p:cNvSpPr>
          <p:nvPr>
            <p:ph idx="1"/>
          </p:nvPr>
        </p:nvSpPr>
        <p:spPr/>
        <p:txBody>
          <a:bodyPr>
            <a:normAutofit/>
          </a:bodyPr>
          <a:lstStyle/>
          <a:p>
            <a:r>
              <a:rPr lang="en-US" dirty="0" smtClean="0"/>
              <a:t>Growth restriction </a:t>
            </a:r>
          </a:p>
          <a:p>
            <a:pPr lvl="1"/>
            <a:r>
              <a:rPr lang="en-US" dirty="0" smtClean="0"/>
              <a:t>Confounded by tobacco</a:t>
            </a:r>
          </a:p>
          <a:p>
            <a:pPr lvl="1"/>
            <a:r>
              <a:rPr lang="en-US" dirty="0" smtClean="0"/>
              <a:t>If there is an effect, likely small and unclear consequences</a:t>
            </a:r>
          </a:p>
          <a:p>
            <a:r>
              <a:rPr lang="en-US" dirty="0" smtClean="0"/>
              <a:t>Stillbirth	</a:t>
            </a:r>
          </a:p>
          <a:p>
            <a:pPr lvl="1"/>
            <a:r>
              <a:rPr lang="en-US" dirty="0" smtClean="0"/>
              <a:t>Most studies exclude due to history of stillbirth</a:t>
            </a:r>
          </a:p>
          <a:p>
            <a:pPr lvl="1"/>
            <a:r>
              <a:rPr lang="en-US" dirty="0" smtClean="0"/>
              <a:t>Increased risk of stillbirth (THC in umbilical cord)</a:t>
            </a:r>
          </a:p>
          <a:p>
            <a:pPr lvl="1"/>
            <a:r>
              <a:rPr lang="en-US" dirty="0" smtClean="0"/>
              <a:t>Possibly confounded by tobacco use</a:t>
            </a:r>
          </a:p>
        </p:txBody>
      </p:sp>
      <p:sp>
        <p:nvSpPr>
          <p:cNvPr id="4" name="TextBox 3"/>
          <p:cNvSpPr txBox="1"/>
          <p:nvPr/>
        </p:nvSpPr>
        <p:spPr>
          <a:xfrm>
            <a:off x="7080813" y="6308725"/>
            <a:ext cx="2057400" cy="338554"/>
          </a:xfrm>
          <a:prstGeom prst="rect">
            <a:avLst/>
          </a:prstGeom>
          <a:noFill/>
        </p:spPr>
        <p:txBody>
          <a:bodyPr wrap="square" rtlCol="0">
            <a:spAutoFit/>
          </a:bodyPr>
          <a:lstStyle/>
          <a:p>
            <a:r>
              <a:rPr lang="en-US" sz="1600" dirty="0" smtClean="0"/>
              <a:t>Metz, AJOG 2015</a:t>
            </a:r>
            <a:endParaRPr lang="en-US" sz="1600" dirty="0"/>
          </a:p>
        </p:txBody>
      </p:sp>
    </p:spTree>
    <p:extLst>
      <p:ext uri="{BB962C8B-B14F-4D97-AF65-F5344CB8AC3E}">
        <p14:creationId xmlns:p14="http://schemas.microsoft.com/office/powerpoint/2010/main" val="1839395057"/>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Fetal Effects: Possible</a:t>
            </a:r>
            <a:endParaRPr lang="en-US" dirty="0"/>
          </a:p>
        </p:txBody>
      </p:sp>
      <p:sp>
        <p:nvSpPr>
          <p:cNvPr id="3" name="Content Placeholder 2"/>
          <p:cNvSpPr>
            <a:spLocks noGrp="1"/>
          </p:cNvSpPr>
          <p:nvPr>
            <p:ph idx="1"/>
          </p:nvPr>
        </p:nvSpPr>
        <p:spPr/>
        <p:txBody>
          <a:bodyPr/>
          <a:lstStyle/>
          <a:p>
            <a:r>
              <a:rPr lang="en-US" dirty="0" smtClean="0"/>
              <a:t>Preterm Birth</a:t>
            </a:r>
          </a:p>
          <a:p>
            <a:pPr lvl="1"/>
            <a:r>
              <a:rPr lang="en-US" dirty="0" smtClean="0"/>
              <a:t>Conflicting results</a:t>
            </a:r>
          </a:p>
          <a:p>
            <a:pPr lvl="1"/>
            <a:r>
              <a:rPr lang="en-US" dirty="0" smtClean="0"/>
              <a:t>Confounders (history of PTB, iatrogenic)</a:t>
            </a:r>
          </a:p>
          <a:p>
            <a:pPr lvl="1"/>
            <a:r>
              <a:rPr lang="en-US" dirty="0" smtClean="0"/>
              <a:t>Positive biologic screen seems more correlated</a:t>
            </a:r>
          </a:p>
          <a:p>
            <a:pPr lvl="1"/>
            <a:r>
              <a:rPr lang="en-US" dirty="0" smtClean="0"/>
              <a:t>Unclear the effects (early versus late preterm)</a:t>
            </a:r>
          </a:p>
        </p:txBody>
      </p:sp>
      <p:sp>
        <p:nvSpPr>
          <p:cNvPr id="4" name="TextBox 3"/>
          <p:cNvSpPr txBox="1"/>
          <p:nvPr/>
        </p:nvSpPr>
        <p:spPr>
          <a:xfrm>
            <a:off x="7080813" y="6308725"/>
            <a:ext cx="2057400" cy="338554"/>
          </a:xfrm>
          <a:prstGeom prst="rect">
            <a:avLst/>
          </a:prstGeom>
          <a:noFill/>
        </p:spPr>
        <p:txBody>
          <a:bodyPr wrap="square" rtlCol="0">
            <a:spAutoFit/>
          </a:bodyPr>
          <a:lstStyle/>
          <a:p>
            <a:r>
              <a:rPr lang="en-US" sz="1600" dirty="0" smtClean="0"/>
              <a:t>Metz, AJOG 2015</a:t>
            </a:r>
            <a:endParaRPr lang="en-US" sz="1600" dirty="0"/>
          </a:p>
        </p:txBody>
      </p:sp>
    </p:spTree>
    <p:extLst>
      <p:ext uri="{BB962C8B-B14F-4D97-AF65-F5344CB8AC3E}">
        <p14:creationId xmlns:p14="http://schemas.microsoft.com/office/powerpoint/2010/main" val="1004305679"/>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Concurrent Tobacco Use</a:t>
            </a:r>
            <a:endParaRPr lang="en-US" dirty="0"/>
          </a:p>
        </p:txBody>
      </p:sp>
      <p:sp>
        <p:nvSpPr>
          <p:cNvPr id="3" name="Content Placeholder 2"/>
          <p:cNvSpPr>
            <a:spLocks noGrp="1"/>
          </p:cNvSpPr>
          <p:nvPr>
            <p:ph idx="1"/>
          </p:nvPr>
        </p:nvSpPr>
        <p:spPr/>
        <p:txBody>
          <a:bodyPr/>
          <a:lstStyle/>
          <a:p>
            <a:r>
              <a:rPr lang="en-US" dirty="0" smtClean="0"/>
              <a:t>Increased risk compared to tobacco alone</a:t>
            </a:r>
          </a:p>
          <a:p>
            <a:r>
              <a:rPr lang="en-US" dirty="0" smtClean="0"/>
              <a:t>Preterm birth (OR 2.6)</a:t>
            </a:r>
          </a:p>
          <a:p>
            <a:r>
              <a:rPr lang="en-US" dirty="0" smtClean="0"/>
              <a:t>Low birth weight (OR 2.8)</a:t>
            </a:r>
          </a:p>
          <a:p>
            <a:r>
              <a:rPr lang="en-US" dirty="0" smtClean="0"/>
              <a:t>Pre-eclampsia (OR 2.5)</a:t>
            </a:r>
            <a:endParaRPr lang="en-US" dirty="0"/>
          </a:p>
        </p:txBody>
      </p:sp>
      <p:sp>
        <p:nvSpPr>
          <p:cNvPr id="4" name="TextBox 3"/>
          <p:cNvSpPr txBox="1"/>
          <p:nvPr/>
        </p:nvSpPr>
        <p:spPr>
          <a:xfrm>
            <a:off x="6858000" y="6306804"/>
            <a:ext cx="2895600" cy="338554"/>
          </a:xfrm>
          <a:prstGeom prst="rect">
            <a:avLst/>
          </a:prstGeom>
          <a:noFill/>
        </p:spPr>
        <p:txBody>
          <a:bodyPr wrap="square" rtlCol="0">
            <a:spAutoFit/>
          </a:bodyPr>
          <a:lstStyle/>
          <a:p>
            <a:r>
              <a:rPr lang="en-US" sz="1600" dirty="0" err="1" smtClean="0"/>
              <a:t>Chabarria</a:t>
            </a:r>
            <a:r>
              <a:rPr lang="en-US" sz="1600" dirty="0" smtClean="0"/>
              <a:t>, AJOG 2016</a:t>
            </a:r>
            <a:endParaRPr lang="en-US" sz="1600" dirty="0"/>
          </a:p>
        </p:txBody>
      </p:sp>
      <p:pic>
        <p:nvPicPr>
          <p:cNvPr id="6146" name="Picture 2" descr="Image result for cigarettes and weed"/>
          <p:cNvPicPr>
            <a:picLocks noChangeAspect="1" noChangeArrowheads="1"/>
          </p:cNvPicPr>
          <p:nvPr/>
        </p:nvPicPr>
        <p:blipFill rotWithShape="1">
          <a:blip r:embed="rId2">
            <a:extLst>
              <a:ext uri="{28A0092B-C50C-407E-A947-70E740481C1C}">
                <a14:useLocalDpi xmlns:a14="http://schemas.microsoft.com/office/drawing/2010/main" val="0"/>
              </a:ext>
            </a:extLst>
          </a:blip>
          <a:srcRect l="9555" r="25830"/>
          <a:stretch/>
        </p:blipFill>
        <p:spPr bwMode="auto">
          <a:xfrm>
            <a:off x="5470358" y="3352800"/>
            <a:ext cx="3200400" cy="23389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9908669"/>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Long-term Effects: </a:t>
            </a:r>
            <a:r>
              <a:rPr lang="en-US" dirty="0" err="1" smtClean="0"/>
              <a:t>Neurodevelpoment</a:t>
            </a:r>
            <a:endParaRPr lang="en-US" dirty="0"/>
          </a:p>
        </p:txBody>
      </p:sp>
      <p:sp>
        <p:nvSpPr>
          <p:cNvPr id="3" name="Content Placeholder 2"/>
          <p:cNvSpPr>
            <a:spLocks noGrp="1"/>
          </p:cNvSpPr>
          <p:nvPr>
            <p:ph idx="1"/>
          </p:nvPr>
        </p:nvSpPr>
        <p:spPr/>
        <p:txBody>
          <a:bodyPr/>
          <a:lstStyle/>
          <a:p>
            <a:r>
              <a:rPr lang="en-US" dirty="0" smtClean="0"/>
              <a:t>Animal Studies</a:t>
            </a:r>
          </a:p>
          <a:p>
            <a:pPr lvl="1"/>
            <a:r>
              <a:rPr lang="en-US" dirty="0" smtClean="0"/>
              <a:t>Alterations in the dopaminergic pathway (reward)</a:t>
            </a:r>
          </a:p>
          <a:p>
            <a:pPr lvl="1"/>
            <a:r>
              <a:rPr lang="en-US" dirty="0" smtClean="0"/>
              <a:t>Increased hyperactivity</a:t>
            </a:r>
          </a:p>
          <a:p>
            <a:pPr lvl="1"/>
            <a:r>
              <a:rPr lang="en-US" dirty="0" smtClean="0"/>
              <a:t>Learning disabilities </a:t>
            </a:r>
          </a:p>
          <a:p>
            <a:pPr lvl="1"/>
            <a:r>
              <a:rPr lang="en-US" dirty="0" smtClean="0"/>
              <a:t>Memory impairment</a:t>
            </a:r>
          </a:p>
        </p:txBody>
      </p:sp>
      <p:sp>
        <p:nvSpPr>
          <p:cNvPr id="4" name="TextBox 3"/>
          <p:cNvSpPr txBox="1"/>
          <p:nvPr/>
        </p:nvSpPr>
        <p:spPr>
          <a:xfrm>
            <a:off x="7080813" y="6308725"/>
            <a:ext cx="2057400" cy="338554"/>
          </a:xfrm>
          <a:prstGeom prst="rect">
            <a:avLst/>
          </a:prstGeom>
          <a:noFill/>
        </p:spPr>
        <p:txBody>
          <a:bodyPr wrap="square" rtlCol="0">
            <a:spAutoFit/>
          </a:bodyPr>
          <a:lstStyle/>
          <a:p>
            <a:r>
              <a:rPr lang="en-US" sz="1600" dirty="0" smtClean="0"/>
              <a:t>Metz, AJOG 2015</a:t>
            </a:r>
            <a:endParaRPr lang="en-US" sz="1600" dirty="0"/>
          </a:p>
        </p:txBody>
      </p:sp>
    </p:spTree>
    <p:extLst>
      <p:ext uri="{BB962C8B-B14F-4D97-AF65-F5344CB8AC3E}">
        <p14:creationId xmlns:p14="http://schemas.microsoft.com/office/powerpoint/2010/main" val="981208227"/>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Neurodevelopment: Human Studies</a:t>
            </a:r>
            <a:endParaRPr lang="en-US" dirty="0"/>
          </a:p>
        </p:txBody>
      </p:sp>
      <p:sp>
        <p:nvSpPr>
          <p:cNvPr id="3" name="Content Placeholder 2"/>
          <p:cNvSpPr>
            <a:spLocks noGrp="1"/>
          </p:cNvSpPr>
          <p:nvPr>
            <p:ph idx="1"/>
          </p:nvPr>
        </p:nvSpPr>
        <p:spPr/>
        <p:txBody>
          <a:bodyPr/>
          <a:lstStyle/>
          <a:p>
            <a:r>
              <a:rPr lang="en-US" dirty="0" smtClean="0"/>
              <a:t>Autopsies</a:t>
            </a:r>
          </a:p>
          <a:p>
            <a:pPr lvl="1"/>
            <a:r>
              <a:rPr lang="en-US" dirty="0" smtClean="0"/>
              <a:t>Dose dependent decrease in dopamine receptors</a:t>
            </a:r>
          </a:p>
        </p:txBody>
      </p:sp>
      <p:sp>
        <p:nvSpPr>
          <p:cNvPr id="4" name="TextBox 3"/>
          <p:cNvSpPr txBox="1"/>
          <p:nvPr/>
        </p:nvSpPr>
        <p:spPr>
          <a:xfrm>
            <a:off x="7080813" y="6308725"/>
            <a:ext cx="2057400" cy="338554"/>
          </a:xfrm>
          <a:prstGeom prst="rect">
            <a:avLst/>
          </a:prstGeom>
          <a:noFill/>
        </p:spPr>
        <p:txBody>
          <a:bodyPr wrap="square" rtlCol="0">
            <a:spAutoFit/>
          </a:bodyPr>
          <a:lstStyle/>
          <a:p>
            <a:r>
              <a:rPr lang="en-US" sz="1600" dirty="0" smtClean="0"/>
              <a:t>Metz, AJOG 2015</a:t>
            </a:r>
            <a:endParaRPr lang="en-US" sz="1600" dirty="0"/>
          </a:p>
        </p:txBody>
      </p:sp>
      <p:pic>
        <p:nvPicPr>
          <p:cNvPr id="2050" name="Picture 2" descr="Image result for dopamine reward syste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2895600"/>
            <a:ext cx="4152900" cy="33389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0908418"/>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Neurodevelopment: Human Studies</a:t>
            </a:r>
            <a:endParaRPr lang="en-US" dirty="0"/>
          </a:p>
        </p:txBody>
      </p:sp>
      <p:sp>
        <p:nvSpPr>
          <p:cNvPr id="3" name="Content Placeholder 2"/>
          <p:cNvSpPr>
            <a:spLocks noGrp="1"/>
          </p:cNvSpPr>
          <p:nvPr>
            <p:ph idx="1"/>
          </p:nvPr>
        </p:nvSpPr>
        <p:spPr/>
        <p:txBody>
          <a:bodyPr/>
          <a:lstStyle/>
          <a:p>
            <a:r>
              <a:rPr lang="en-US" dirty="0" smtClean="0"/>
              <a:t>Decreased language comprehension</a:t>
            </a:r>
          </a:p>
          <a:p>
            <a:r>
              <a:rPr lang="en-US" dirty="0" smtClean="0"/>
              <a:t>Difficulty with attention</a:t>
            </a:r>
          </a:p>
          <a:p>
            <a:r>
              <a:rPr lang="en-US" dirty="0" smtClean="0"/>
              <a:t>Memory impairment</a:t>
            </a:r>
          </a:p>
          <a:p>
            <a:r>
              <a:rPr lang="en-US" dirty="0" smtClean="0"/>
              <a:t>Increased hyperactivity</a:t>
            </a:r>
          </a:p>
          <a:p>
            <a:r>
              <a:rPr lang="en-US" dirty="0" smtClean="0"/>
              <a:t>Increased impulsivity</a:t>
            </a:r>
          </a:p>
          <a:p>
            <a:r>
              <a:rPr lang="en-US" dirty="0" smtClean="0"/>
              <a:t>Younger age at onset of substance use</a:t>
            </a:r>
            <a:endParaRPr lang="en-US" dirty="0"/>
          </a:p>
        </p:txBody>
      </p:sp>
      <p:sp>
        <p:nvSpPr>
          <p:cNvPr id="4" name="TextBox 3"/>
          <p:cNvSpPr txBox="1"/>
          <p:nvPr/>
        </p:nvSpPr>
        <p:spPr>
          <a:xfrm>
            <a:off x="7080813" y="6308725"/>
            <a:ext cx="2057400" cy="338554"/>
          </a:xfrm>
          <a:prstGeom prst="rect">
            <a:avLst/>
          </a:prstGeom>
          <a:noFill/>
        </p:spPr>
        <p:txBody>
          <a:bodyPr wrap="square" rtlCol="0">
            <a:spAutoFit/>
          </a:bodyPr>
          <a:lstStyle/>
          <a:p>
            <a:r>
              <a:rPr lang="en-US" sz="1600" dirty="0" smtClean="0"/>
              <a:t>Metz, AJOG 2015</a:t>
            </a:r>
            <a:endParaRPr lang="en-US" sz="1600" dirty="0"/>
          </a:p>
        </p:txBody>
      </p:sp>
    </p:spTree>
    <p:extLst>
      <p:ext uri="{BB962C8B-B14F-4D97-AF65-F5344CB8AC3E}">
        <p14:creationId xmlns:p14="http://schemas.microsoft.com/office/powerpoint/2010/main" val="4218389067"/>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Neurodevelopment: Clear as Mud</a:t>
            </a:r>
            <a:endParaRPr lang="en-US" dirty="0"/>
          </a:p>
        </p:txBody>
      </p:sp>
      <p:sp>
        <p:nvSpPr>
          <p:cNvPr id="3" name="Content Placeholder 2"/>
          <p:cNvSpPr>
            <a:spLocks noGrp="1"/>
          </p:cNvSpPr>
          <p:nvPr>
            <p:ph idx="1"/>
          </p:nvPr>
        </p:nvSpPr>
        <p:spPr>
          <a:xfrm>
            <a:off x="457200" y="1600200"/>
            <a:ext cx="8382000" cy="4525963"/>
          </a:xfrm>
        </p:spPr>
        <p:txBody>
          <a:bodyPr/>
          <a:lstStyle/>
          <a:p>
            <a:r>
              <a:rPr lang="en-US" sz="2800" dirty="0" smtClean="0"/>
              <a:t>Inconsistent results between two major studies</a:t>
            </a:r>
          </a:p>
          <a:p>
            <a:r>
              <a:rPr lang="en-US" sz="2800" dirty="0" smtClean="0"/>
              <a:t>Behavioral changes seen between ages of 4 and 9</a:t>
            </a:r>
          </a:p>
          <a:p>
            <a:r>
              <a:rPr lang="en-US" sz="2800" dirty="0" smtClean="0"/>
              <a:t>Many confounding factors</a:t>
            </a:r>
          </a:p>
          <a:p>
            <a:endParaRPr lang="en-US" dirty="0"/>
          </a:p>
        </p:txBody>
      </p:sp>
      <p:pic>
        <p:nvPicPr>
          <p:cNvPr id="1026" name="Picture 2" descr="Image result for &quot;clear as mud&quot; carto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5600" y="3429000"/>
            <a:ext cx="3733800" cy="29980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0313509"/>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Scope</a:t>
            </a:r>
            <a:endParaRPr lang="en-US" dirty="0"/>
          </a:p>
        </p:txBody>
      </p:sp>
    </p:spTree>
    <p:extLst>
      <p:ext uri="{BB962C8B-B14F-4D97-AF65-F5344CB8AC3E}">
        <p14:creationId xmlns:p14="http://schemas.microsoft.com/office/powerpoint/2010/main" val="4233991022"/>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Breastfeeding</a:t>
            </a:r>
            <a:endParaRPr lang="en-US" dirty="0"/>
          </a:p>
        </p:txBody>
      </p:sp>
      <p:sp>
        <p:nvSpPr>
          <p:cNvPr id="4" name="Content Placeholder 3"/>
          <p:cNvSpPr>
            <a:spLocks noGrp="1"/>
          </p:cNvSpPr>
          <p:nvPr>
            <p:ph idx="1"/>
          </p:nvPr>
        </p:nvSpPr>
        <p:spPr/>
        <p:txBody>
          <a:bodyPr/>
          <a:lstStyle/>
          <a:p>
            <a:r>
              <a:rPr lang="en-US" dirty="0" smtClean="0"/>
              <a:t>Marijuana is detected in breastmilk</a:t>
            </a:r>
            <a:endParaRPr lang="en-US" dirty="0"/>
          </a:p>
        </p:txBody>
      </p:sp>
      <p:pic>
        <p:nvPicPr>
          <p:cNvPr id="1028" name="Picture 4" descr="Image result for tree of life breastfeedi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57400" y="2345069"/>
            <a:ext cx="5239649" cy="396365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6705600" y="6323182"/>
            <a:ext cx="2895600" cy="338554"/>
          </a:xfrm>
          <a:prstGeom prst="rect">
            <a:avLst/>
          </a:prstGeom>
          <a:noFill/>
        </p:spPr>
        <p:txBody>
          <a:bodyPr wrap="square" rtlCol="0">
            <a:spAutoFit/>
          </a:bodyPr>
          <a:lstStyle/>
          <a:p>
            <a:r>
              <a:rPr lang="en-US" sz="1600" dirty="0" smtClean="0"/>
              <a:t>Bertrand, Pediatrics 2018</a:t>
            </a:r>
            <a:endParaRPr lang="en-US" sz="1600" dirty="0"/>
          </a:p>
        </p:txBody>
      </p:sp>
    </p:spTree>
    <p:extLst>
      <p:ext uri="{BB962C8B-B14F-4D97-AF65-F5344CB8AC3E}">
        <p14:creationId xmlns:p14="http://schemas.microsoft.com/office/powerpoint/2010/main" val="3925673282"/>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Breastfeeding</a:t>
            </a:r>
            <a:endParaRPr lang="en-US" dirty="0"/>
          </a:p>
        </p:txBody>
      </p:sp>
      <p:pic>
        <p:nvPicPr>
          <p:cNvPr id="3" name="Picture 2"/>
          <p:cNvPicPr>
            <a:picLocks noChangeAspect="1"/>
          </p:cNvPicPr>
          <p:nvPr/>
        </p:nvPicPr>
        <p:blipFill rotWithShape="1">
          <a:blip r:embed="rId2"/>
          <a:srcRect l="20000" t="7037" r="21667" b="7037"/>
          <a:stretch/>
        </p:blipFill>
        <p:spPr>
          <a:xfrm>
            <a:off x="5138692" y="1417638"/>
            <a:ext cx="3733800" cy="3093720"/>
          </a:xfrm>
          <a:prstGeom prst="rect">
            <a:avLst/>
          </a:prstGeom>
        </p:spPr>
      </p:pic>
      <p:sp>
        <p:nvSpPr>
          <p:cNvPr id="7" name="Content Placeholder 2"/>
          <p:cNvSpPr txBox="1">
            <a:spLocks/>
          </p:cNvSpPr>
          <p:nvPr/>
        </p:nvSpPr>
        <p:spPr>
          <a:xfrm>
            <a:off x="511946" y="2057400"/>
            <a:ext cx="4572000" cy="2697163"/>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800" dirty="0" smtClean="0"/>
              <a:t>Detection for up to 6 days</a:t>
            </a:r>
          </a:p>
          <a:p>
            <a:r>
              <a:rPr lang="en-US" sz="2800" dirty="0" smtClean="0"/>
              <a:t>Related to dose and frequency of use</a:t>
            </a:r>
          </a:p>
          <a:p>
            <a:r>
              <a:rPr lang="en-US" sz="2800" dirty="0"/>
              <a:t>Decreased approximately 3% per hour after </a:t>
            </a:r>
            <a:r>
              <a:rPr lang="en-US" sz="2800" dirty="0" smtClean="0"/>
              <a:t>exposure</a:t>
            </a:r>
            <a:endParaRPr lang="en-US" dirty="0" smtClean="0"/>
          </a:p>
          <a:p>
            <a:endParaRPr lang="en-US" dirty="0"/>
          </a:p>
        </p:txBody>
      </p:sp>
      <p:sp>
        <p:nvSpPr>
          <p:cNvPr id="8" name="Content Placeholder 2"/>
          <p:cNvSpPr txBox="1">
            <a:spLocks/>
          </p:cNvSpPr>
          <p:nvPr/>
        </p:nvSpPr>
        <p:spPr>
          <a:xfrm>
            <a:off x="457200" y="4602903"/>
            <a:ext cx="7239000" cy="2697163"/>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800" dirty="0" smtClean="0"/>
              <a:t>Half </a:t>
            </a:r>
            <a:r>
              <a:rPr lang="en-US" sz="2800" dirty="0"/>
              <a:t>life of approximately 27 hours</a:t>
            </a:r>
          </a:p>
          <a:p>
            <a:r>
              <a:rPr lang="en-US" sz="2800" dirty="0"/>
              <a:t>Extremely variable concentrations, likely due to lipophilic nature</a:t>
            </a:r>
          </a:p>
          <a:p>
            <a:endParaRPr lang="en-US" dirty="0" smtClean="0"/>
          </a:p>
          <a:p>
            <a:endParaRPr lang="en-US" dirty="0"/>
          </a:p>
        </p:txBody>
      </p:sp>
      <p:sp>
        <p:nvSpPr>
          <p:cNvPr id="9" name="TextBox 8"/>
          <p:cNvSpPr txBox="1"/>
          <p:nvPr/>
        </p:nvSpPr>
        <p:spPr>
          <a:xfrm>
            <a:off x="6705600" y="6323182"/>
            <a:ext cx="2895600" cy="338554"/>
          </a:xfrm>
          <a:prstGeom prst="rect">
            <a:avLst/>
          </a:prstGeom>
          <a:noFill/>
        </p:spPr>
        <p:txBody>
          <a:bodyPr wrap="square" rtlCol="0">
            <a:spAutoFit/>
          </a:bodyPr>
          <a:lstStyle/>
          <a:p>
            <a:r>
              <a:rPr lang="en-US" sz="1600" dirty="0" smtClean="0"/>
              <a:t>Bertrand, Pediatrics 2018</a:t>
            </a:r>
            <a:endParaRPr lang="en-US" sz="1600" dirty="0"/>
          </a:p>
        </p:txBody>
      </p:sp>
    </p:spTree>
    <p:extLst>
      <p:ext uri="{BB962C8B-B14F-4D97-AF65-F5344CB8AC3E}">
        <p14:creationId xmlns:p14="http://schemas.microsoft.com/office/powerpoint/2010/main" val="1019090969"/>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Benefits of Breastfeeding</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Decreased infections </a:t>
            </a:r>
          </a:p>
          <a:p>
            <a:pPr lvl="1"/>
            <a:r>
              <a:rPr lang="en-US" dirty="0" smtClean="0"/>
              <a:t>GI, ear infections, respiratory disease</a:t>
            </a:r>
          </a:p>
          <a:p>
            <a:r>
              <a:rPr lang="en-US" dirty="0" smtClean="0"/>
              <a:t>Decreased diabetes</a:t>
            </a:r>
          </a:p>
          <a:p>
            <a:r>
              <a:rPr lang="en-US" dirty="0" smtClean="0"/>
              <a:t>Decreased obesity</a:t>
            </a:r>
          </a:p>
          <a:p>
            <a:r>
              <a:rPr lang="en-US" dirty="0" smtClean="0"/>
              <a:t>Decreased rates of SIDS</a:t>
            </a:r>
          </a:p>
          <a:p>
            <a:r>
              <a:rPr lang="en-US" dirty="0" smtClean="0"/>
              <a:t>Improvement in postpartum blood loss</a:t>
            </a:r>
          </a:p>
          <a:p>
            <a:r>
              <a:rPr lang="en-US" dirty="0" smtClean="0"/>
              <a:t>Child spacing</a:t>
            </a:r>
          </a:p>
          <a:p>
            <a:r>
              <a:rPr lang="en-US" dirty="0" smtClean="0"/>
              <a:t>Maternal/infant bonding</a:t>
            </a:r>
          </a:p>
          <a:p>
            <a:r>
              <a:rPr lang="en-US" dirty="0" smtClean="0"/>
              <a:t>Decreased maternal diabetes </a:t>
            </a:r>
          </a:p>
          <a:p>
            <a:r>
              <a:rPr lang="en-US" dirty="0" smtClean="0"/>
              <a:t>Decreased maternal breast/ovarian cancer</a:t>
            </a:r>
            <a:endParaRPr lang="en-US" dirty="0"/>
          </a:p>
        </p:txBody>
      </p:sp>
      <p:sp>
        <p:nvSpPr>
          <p:cNvPr id="4" name="TextBox 3"/>
          <p:cNvSpPr txBox="1"/>
          <p:nvPr/>
        </p:nvSpPr>
        <p:spPr>
          <a:xfrm>
            <a:off x="6705600" y="6323182"/>
            <a:ext cx="2895600" cy="338554"/>
          </a:xfrm>
          <a:prstGeom prst="rect">
            <a:avLst/>
          </a:prstGeom>
          <a:noFill/>
        </p:spPr>
        <p:txBody>
          <a:bodyPr wrap="square" rtlCol="0">
            <a:spAutoFit/>
          </a:bodyPr>
          <a:lstStyle/>
          <a:p>
            <a:r>
              <a:rPr lang="en-US" sz="1600" dirty="0" smtClean="0"/>
              <a:t>Bertrand, Pediatrics 2018</a:t>
            </a:r>
            <a:endParaRPr lang="en-US" sz="1600" dirty="0"/>
          </a:p>
        </p:txBody>
      </p:sp>
    </p:spTree>
    <p:extLst>
      <p:ext uri="{BB962C8B-B14F-4D97-AF65-F5344CB8AC3E}">
        <p14:creationId xmlns:p14="http://schemas.microsoft.com/office/powerpoint/2010/main" val="2119729768"/>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Recommendations</a:t>
            </a:r>
            <a:endParaRPr lang="en-US" dirty="0"/>
          </a:p>
        </p:txBody>
      </p:sp>
      <p:sp>
        <p:nvSpPr>
          <p:cNvPr id="3" name="Content Placeholder 2"/>
          <p:cNvSpPr>
            <a:spLocks noGrp="1"/>
          </p:cNvSpPr>
          <p:nvPr>
            <p:ph idx="1"/>
          </p:nvPr>
        </p:nvSpPr>
        <p:spPr/>
        <p:txBody>
          <a:bodyPr>
            <a:normAutofit/>
          </a:bodyPr>
          <a:lstStyle/>
          <a:p>
            <a:r>
              <a:rPr lang="en-US" sz="2400" dirty="0" smtClean="0"/>
              <a:t>AAP: “Street drugs such as PCP, cocaine and cannabis can be detected in human breastmilk and their use by breastfeeding mothers is of concern, particularly in relation to the infant’s long-term neurodevelopment, and are thus contraindicated”</a:t>
            </a:r>
          </a:p>
        </p:txBody>
      </p:sp>
      <p:pic>
        <p:nvPicPr>
          <p:cNvPr id="2052" name="Picture 4" descr="Image result for scale tipping im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90800" y="3276600"/>
            <a:ext cx="3314700" cy="2209800"/>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2"/>
          <p:cNvSpPr txBox="1">
            <a:spLocks/>
          </p:cNvSpPr>
          <p:nvPr/>
        </p:nvSpPr>
        <p:spPr>
          <a:xfrm>
            <a:off x="762000" y="5105400"/>
            <a:ext cx="7277100" cy="3001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US" sz="2400" dirty="0" smtClean="0"/>
          </a:p>
          <a:p>
            <a:r>
              <a:rPr lang="en-US" sz="2400" b="1" dirty="0" smtClean="0"/>
              <a:t>“Maternal substance abuse is not a categorical contraindication to breastfeeding.”</a:t>
            </a:r>
          </a:p>
        </p:txBody>
      </p:sp>
      <p:sp>
        <p:nvSpPr>
          <p:cNvPr id="7" name="TextBox 6"/>
          <p:cNvSpPr txBox="1"/>
          <p:nvPr/>
        </p:nvSpPr>
        <p:spPr>
          <a:xfrm>
            <a:off x="6705600" y="6323182"/>
            <a:ext cx="2895600" cy="338554"/>
          </a:xfrm>
          <a:prstGeom prst="rect">
            <a:avLst/>
          </a:prstGeom>
          <a:noFill/>
        </p:spPr>
        <p:txBody>
          <a:bodyPr wrap="square" rtlCol="0">
            <a:spAutoFit/>
          </a:bodyPr>
          <a:lstStyle/>
          <a:p>
            <a:r>
              <a:rPr lang="en-US" sz="1600" dirty="0" smtClean="0"/>
              <a:t>Bertrand, Pediatrics 2018</a:t>
            </a:r>
            <a:endParaRPr lang="en-US" sz="1600" dirty="0"/>
          </a:p>
        </p:txBody>
      </p:sp>
    </p:spTree>
    <p:extLst>
      <p:ext uri="{BB962C8B-B14F-4D97-AF65-F5344CB8AC3E}">
        <p14:creationId xmlns:p14="http://schemas.microsoft.com/office/powerpoint/2010/main" val="398882756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Marijuana: Postpartum</a:t>
            </a:r>
            <a:endParaRPr lang="en-US" dirty="0"/>
          </a:p>
        </p:txBody>
      </p:sp>
      <p:sp>
        <p:nvSpPr>
          <p:cNvPr id="3" name="Content Placeholder 2"/>
          <p:cNvSpPr>
            <a:spLocks noGrp="1"/>
          </p:cNvSpPr>
          <p:nvPr>
            <p:ph idx="1"/>
          </p:nvPr>
        </p:nvSpPr>
        <p:spPr/>
        <p:txBody>
          <a:bodyPr/>
          <a:lstStyle/>
          <a:p>
            <a:r>
              <a:rPr lang="en-US" dirty="0" smtClean="0"/>
              <a:t>High rates of relapse</a:t>
            </a:r>
          </a:p>
          <a:p>
            <a:r>
              <a:rPr lang="en-US" dirty="0" smtClean="0"/>
              <a:t>Second hand exposure to the infant</a:t>
            </a:r>
          </a:p>
        </p:txBody>
      </p:sp>
      <p:sp>
        <p:nvSpPr>
          <p:cNvPr id="4" name="TextBox 3"/>
          <p:cNvSpPr txBox="1"/>
          <p:nvPr/>
        </p:nvSpPr>
        <p:spPr>
          <a:xfrm>
            <a:off x="6553200" y="6308725"/>
            <a:ext cx="2590800" cy="338554"/>
          </a:xfrm>
          <a:prstGeom prst="rect">
            <a:avLst/>
          </a:prstGeom>
          <a:noFill/>
        </p:spPr>
        <p:txBody>
          <a:bodyPr wrap="square" rtlCol="0">
            <a:spAutoFit/>
          </a:bodyPr>
          <a:lstStyle/>
          <a:p>
            <a:r>
              <a:rPr lang="en-US" sz="1600" dirty="0" err="1" smtClean="0"/>
              <a:t>Holitzki</a:t>
            </a:r>
            <a:r>
              <a:rPr lang="en-US" sz="1600" dirty="0" smtClean="0"/>
              <a:t>, CMAJ Open 2017</a:t>
            </a:r>
            <a:endParaRPr lang="en-US" sz="1600" dirty="0"/>
          </a:p>
        </p:txBody>
      </p:sp>
      <p:pic>
        <p:nvPicPr>
          <p:cNvPr id="4098" name="Picture 2" descr="Image result for second hand smoke bab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4600" y="3048000"/>
            <a:ext cx="4496086" cy="29955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133717"/>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Maternal Effects</a:t>
            </a:r>
            <a:endParaRPr lang="en-US" dirty="0"/>
          </a:p>
        </p:txBody>
      </p:sp>
      <p:sp>
        <p:nvSpPr>
          <p:cNvPr id="3" name="Content Placeholder 2"/>
          <p:cNvSpPr>
            <a:spLocks noGrp="1"/>
          </p:cNvSpPr>
          <p:nvPr>
            <p:ph idx="1"/>
          </p:nvPr>
        </p:nvSpPr>
        <p:spPr/>
        <p:txBody>
          <a:bodyPr/>
          <a:lstStyle/>
          <a:p>
            <a:r>
              <a:rPr lang="en-US" dirty="0" smtClean="0"/>
              <a:t>Decreased attention</a:t>
            </a:r>
          </a:p>
          <a:p>
            <a:r>
              <a:rPr lang="en-US" dirty="0" smtClean="0"/>
              <a:t>Decreased concentration</a:t>
            </a:r>
          </a:p>
          <a:p>
            <a:r>
              <a:rPr lang="en-US" dirty="0" smtClean="0"/>
              <a:t>Decreased speed of information  processing</a:t>
            </a:r>
          </a:p>
          <a:p>
            <a:r>
              <a:rPr lang="en-US" dirty="0" smtClean="0"/>
              <a:t>Decreased memory </a:t>
            </a:r>
          </a:p>
          <a:p>
            <a:r>
              <a:rPr lang="en-US" dirty="0" smtClean="0"/>
              <a:t>Decreased associative learning </a:t>
            </a:r>
            <a:endParaRPr lang="en-US" dirty="0"/>
          </a:p>
        </p:txBody>
      </p:sp>
      <p:sp>
        <p:nvSpPr>
          <p:cNvPr id="4" name="TextBox 3"/>
          <p:cNvSpPr txBox="1"/>
          <p:nvPr/>
        </p:nvSpPr>
        <p:spPr>
          <a:xfrm>
            <a:off x="6231835" y="6308725"/>
            <a:ext cx="2971800" cy="338554"/>
          </a:xfrm>
          <a:prstGeom prst="rect">
            <a:avLst/>
          </a:prstGeom>
          <a:noFill/>
        </p:spPr>
        <p:txBody>
          <a:bodyPr wrap="square" rtlCol="0">
            <a:spAutoFit/>
          </a:bodyPr>
          <a:lstStyle/>
          <a:p>
            <a:r>
              <a:rPr lang="en-US" sz="1600" dirty="0" smtClean="0"/>
              <a:t>Scott, JAMA Psychiatry 2018</a:t>
            </a:r>
            <a:endParaRPr lang="en-US" sz="1600" dirty="0"/>
          </a:p>
        </p:txBody>
      </p:sp>
      <p:pic>
        <p:nvPicPr>
          <p:cNvPr id="5122" name="Picture 2" descr="Image result for marijuana brain"/>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8579" t="7389" r="8754" b="13454"/>
          <a:stretch/>
        </p:blipFill>
        <p:spPr bwMode="auto">
          <a:xfrm>
            <a:off x="6324600" y="3611562"/>
            <a:ext cx="2362200" cy="25146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9661154"/>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Maternal Effects</a:t>
            </a:r>
            <a:endParaRPr lang="en-US" dirty="0"/>
          </a:p>
        </p:txBody>
      </p:sp>
      <p:sp>
        <p:nvSpPr>
          <p:cNvPr id="3" name="Content Placeholder 2"/>
          <p:cNvSpPr>
            <a:spLocks noGrp="1"/>
          </p:cNvSpPr>
          <p:nvPr>
            <p:ph idx="1"/>
          </p:nvPr>
        </p:nvSpPr>
        <p:spPr>
          <a:xfrm>
            <a:off x="447261" y="2057400"/>
            <a:ext cx="8229600" cy="4525963"/>
          </a:xfrm>
        </p:spPr>
        <p:txBody>
          <a:bodyPr>
            <a:normAutofit/>
          </a:bodyPr>
          <a:lstStyle/>
          <a:p>
            <a:r>
              <a:rPr lang="en-US" dirty="0" smtClean="0"/>
              <a:t>Cannabis associated psychosis</a:t>
            </a:r>
          </a:p>
          <a:p>
            <a:r>
              <a:rPr lang="en-US" dirty="0" smtClean="0"/>
              <a:t>Contaminating substances</a:t>
            </a:r>
          </a:p>
          <a:p>
            <a:r>
              <a:rPr lang="en-US" dirty="0" smtClean="0"/>
              <a:t>Pulmonary effects</a:t>
            </a:r>
          </a:p>
          <a:p>
            <a:pPr lvl="1"/>
            <a:r>
              <a:rPr lang="en-US" dirty="0" smtClean="0"/>
              <a:t>Acute bronchodilation</a:t>
            </a:r>
          </a:p>
          <a:p>
            <a:pPr lvl="1"/>
            <a:r>
              <a:rPr lang="en-US" dirty="0" err="1" smtClean="0"/>
              <a:t>Longterm</a:t>
            </a:r>
            <a:r>
              <a:rPr lang="en-US" dirty="0" smtClean="0"/>
              <a:t> can cause airway obstruction</a:t>
            </a:r>
          </a:p>
        </p:txBody>
      </p:sp>
      <p:pic>
        <p:nvPicPr>
          <p:cNvPr id="4098" name="Picture 2" descr="Image result for lungs marijuana"/>
          <p:cNvPicPr>
            <a:picLocks noChangeAspect="1" noChangeArrowheads="1"/>
          </p:cNvPicPr>
          <p:nvPr/>
        </p:nvPicPr>
        <p:blipFill rotWithShape="1">
          <a:blip r:embed="rId2">
            <a:extLst>
              <a:ext uri="{28A0092B-C50C-407E-A947-70E740481C1C}">
                <a14:useLocalDpi xmlns:a14="http://schemas.microsoft.com/office/drawing/2010/main" val="0"/>
              </a:ext>
            </a:extLst>
          </a:blip>
          <a:srcRect l="1534" t="14026" b="26002"/>
          <a:stretch/>
        </p:blipFill>
        <p:spPr bwMode="auto">
          <a:xfrm>
            <a:off x="6324600" y="1567070"/>
            <a:ext cx="2556722" cy="22018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7609252"/>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Maternal Effects: Cardiovascular</a:t>
            </a:r>
            <a:endParaRPr lang="en-US" dirty="0"/>
          </a:p>
        </p:txBody>
      </p:sp>
      <p:sp>
        <p:nvSpPr>
          <p:cNvPr id="3" name="Content Placeholder 2"/>
          <p:cNvSpPr>
            <a:spLocks noGrp="1"/>
          </p:cNvSpPr>
          <p:nvPr>
            <p:ph idx="1"/>
          </p:nvPr>
        </p:nvSpPr>
        <p:spPr>
          <a:xfrm>
            <a:off x="457200" y="2419764"/>
            <a:ext cx="8229600" cy="4525963"/>
          </a:xfrm>
        </p:spPr>
        <p:txBody>
          <a:bodyPr/>
          <a:lstStyle/>
          <a:p>
            <a:r>
              <a:rPr lang="en-US" dirty="0" smtClean="0"/>
              <a:t>Vasodilation</a:t>
            </a:r>
          </a:p>
          <a:p>
            <a:r>
              <a:rPr lang="en-US" dirty="0" smtClean="0"/>
              <a:t>Tachycardia</a:t>
            </a:r>
          </a:p>
          <a:p>
            <a:r>
              <a:rPr lang="en-US" dirty="0" smtClean="0"/>
              <a:t>Orthostatic hypotension</a:t>
            </a:r>
          </a:p>
          <a:p>
            <a:r>
              <a:rPr lang="en-US" dirty="0" smtClean="0"/>
              <a:t>Increased cardiac output with no increased BP</a:t>
            </a:r>
          </a:p>
          <a:p>
            <a:r>
              <a:rPr lang="en-US" dirty="0" smtClean="0"/>
              <a:t>Increased risk of MI</a:t>
            </a:r>
            <a:endParaRPr lang="en-US" dirty="0"/>
          </a:p>
        </p:txBody>
      </p:sp>
      <p:sp>
        <p:nvSpPr>
          <p:cNvPr id="4" name="TextBox 3"/>
          <p:cNvSpPr txBox="1"/>
          <p:nvPr/>
        </p:nvSpPr>
        <p:spPr>
          <a:xfrm>
            <a:off x="6400800" y="6308725"/>
            <a:ext cx="2743200" cy="338554"/>
          </a:xfrm>
          <a:prstGeom prst="rect">
            <a:avLst/>
          </a:prstGeom>
          <a:noFill/>
        </p:spPr>
        <p:txBody>
          <a:bodyPr wrap="square" rtlCol="0">
            <a:spAutoFit/>
          </a:bodyPr>
          <a:lstStyle/>
          <a:p>
            <a:r>
              <a:rPr lang="en-US" sz="1600" dirty="0" smtClean="0"/>
              <a:t>Thomas, Am J </a:t>
            </a:r>
            <a:r>
              <a:rPr lang="en-US" sz="1600" dirty="0" err="1" smtClean="0"/>
              <a:t>Cardiol</a:t>
            </a:r>
            <a:r>
              <a:rPr lang="en-US" sz="1600" dirty="0" smtClean="0"/>
              <a:t> 2014</a:t>
            </a:r>
            <a:endParaRPr lang="en-US" sz="1600" dirty="0"/>
          </a:p>
        </p:txBody>
      </p:sp>
      <p:pic>
        <p:nvPicPr>
          <p:cNvPr id="3074" name="Picture 2" descr="Image result for orthostatic hypotens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7800" y="1481932"/>
            <a:ext cx="2857500" cy="2381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3757628"/>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What Can We Do?</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SBIRT</a:t>
            </a:r>
            <a:endParaRPr lang="en-US" dirty="0"/>
          </a:p>
        </p:txBody>
      </p:sp>
      <p:sp>
        <p:nvSpPr>
          <p:cNvPr id="3" name="Content Placeholder 2"/>
          <p:cNvSpPr>
            <a:spLocks noGrp="1"/>
          </p:cNvSpPr>
          <p:nvPr>
            <p:ph idx="1"/>
          </p:nvPr>
        </p:nvSpPr>
        <p:spPr/>
        <p:txBody>
          <a:bodyPr/>
          <a:lstStyle/>
          <a:p>
            <a:r>
              <a:rPr lang="en-US" u="sng" dirty="0" smtClean="0"/>
              <a:t>S</a:t>
            </a:r>
            <a:r>
              <a:rPr lang="en-US" dirty="0" smtClean="0"/>
              <a:t>creening</a:t>
            </a:r>
          </a:p>
          <a:p>
            <a:r>
              <a:rPr lang="en-US" u="sng" dirty="0" smtClean="0"/>
              <a:t>B</a:t>
            </a:r>
            <a:r>
              <a:rPr lang="en-US" dirty="0" smtClean="0"/>
              <a:t>rief </a:t>
            </a:r>
            <a:r>
              <a:rPr lang="en-US" u="sng" dirty="0" smtClean="0"/>
              <a:t>I</a:t>
            </a:r>
            <a:r>
              <a:rPr lang="en-US" dirty="0" smtClean="0"/>
              <a:t>ntervention</a:t>
            </a:r>
          </a:p>
          <a:p>
            <a:r>
              <a:rPr lang="en-US" u="sng" dirty="0" smtClean="0"/>
              <a:t>R</a:t>
            </a:r>
            <a:r>
              <a:rPr lang="en-US" dirty="0" smtClean="0"/>
              <a:t>eferral to </a:t>
            </a:r>
            <a:r>
              <a:rPr lang="en-US" u="sng" dirty="0" smtClean="0"/>
              <a:t>T</a:t>
            </a:r>
            <a:r>
              <a:rPr lang="en-US" dirty="0" smtClean="0"/>
              <a:t>reatment</a:t>
            </a:r>
          </a:p>
        </p:txBody>
      </p:sp>
      <p:sp>
        <p:nvSpPr>
          <p:cNvPr id="4" name="TextBox 3"/>
          <p:cNvSpPr txBox="1"/>
          <p:nvPr/>
        </p:nvSpPr>
        <p:spPr>
          <a:xfrm>
            <a:off x="7048500" y="6248400"/>
            <a:ext cx="4191000" cy="307777"/>
          </a:xfrm>
          <a:prstGeom prst="rect">
            <a:avLst/>
          </a:prstGeom>
          <a:noFill/>
        </p:spPr>
        <p:txBody>
          <a:bodyPr wrap="square" rtlCol="0">
            <a:spAutoFit/>
          </a:bodyPr>
          <a:lstStyle/>
          <a:p>
            <a:r>
              <a:rPr lang="en-US" sz="1400" dirty="0" err="1" smtClean="0"/>
              <a:t>SAMHSA.gov</a:t>
            </a:r>
            <a:endParaRPr lang="en-US" sz="1400" dirty="0"/>
          </a:p>
        </p:txBody>
      </p:sp>
      <p:pic>
        <p:nvPicPr>
          <p:cNvPr id="5" name="Picture 4"/>
          <p:cNvPicPr>
            <a:picLocks noChangeAspect="1"/>
          </p:cNvPicPr>
          <p:nvPr/>
        </p:nvPicPr>
        <p:blipFill>
          <a:blip r:embed="rId3" cstate="print"/>
          <a:stretch>
            <a:fillRect/>
          </a:stretch>
        </p:blipFill>
        <p:spPr>
          <a:xfrm>
            <a:off x="2362200" y="3810000"/>
            <a:ext cx="4297362" cy="2421049"/>
          </a:xfrm>
          <a:prstGeom prst="rect">
            <a:avLst/>
          </a:prstGeom>
        </p:spPr>
      </p:pic>
    </p:spTree>
    <p:extLst>
      <p:ext uri="{BB962C8B-B14F-4D97-AF65-F5344CB8AC3E}">
        <p14:creationId xmlns:p14="http://schemas.microsoft.com/office/powerpoint/2010/main" val="413609142"/>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Marijuana Use: The Scope</a:t>
            </a:r>
            <a:endParaRPr lang="en-US" dirty="0"/>
          </a:p>
        </p:txBody>
      </p:sp>
      <p:sp>
        <p:nvSpPr>
          <p:cNvPr id="3" name="Content Placeholder 2"/>
          <p:cNvSpPr>
            <a:spLocks noGrp="1"/>
          </p:cNvSpPr>
          <p:nvPr>
            <p:ph idx="1"/>
          </p:nvPr>
        </p:nvSpPr>
        <p:spPr/>
        <p:txBody>
          <a:bodyPr/>
          <a:lstStyle/>
          <a:p>
            <a:r>
              <a:rPr lang="en-US" dirty="0" smtClean="0"/>
              <a:t>In 2016</a:t>
            </a:r>
          </a:p>
          <a:p>
            <a:pPr lvl="1"/>
            <a:r>
              <a:rPr lang="en-US" dirty="0" smtClean="0"/>
              <a:t>37.6 million Americans (13.9%) had used marijuana in the past year</a:t>
            </a:r>
          </a:p>
          <a:p>
            <a:pPr lvl="1"/>
            <a:r>
              <a:rPr lang="en-US" dirty="0" smtClean="0"/>
              <a:t>24 million (8.9%) used in the past month</a:t>
            </a:r>
          </a:p>
          <a:p>
            <a:pPr lvl="1"/>
            <a:r>
              <a:rPr lang="en-US" dirty="0" smtClean="0"/>
              <a:t>First use by 2.6 million, 50% aged 12 -17</a:t>
            </a:r>
          </a:p>
          <a:p>
            <a:r>
              <a:rPr lang="en-US" dirty="0" smtClean="0"/>
              <a:t>Range in pregnancy 3 – 34%</a:t>
            </a:r>
          </a:p>
          <a:p>
            <a:pPr lvl="1"/>
            <a:r>
              <a:rPr lang="en-US" dirty="0" smtClean="0"/>
              <a:t>In 2016 NSDUH reports 4.9% in last month</a:t>
            </a:r>
          </a:p>
          <a:p>
            <a:endParaRPr lang="en-US" dirty="0"/>
          </a:p>
        </p:txBody>
      </p:sp>
      <p:sp>
        <p:nvSpPr>
          <p:cNvPr id="4" name="TextBox 3"/>
          <p:cNvSpPr txBox="1"/>
          <p:nvPr/>
        </p:nvSpPr>
        <p:spPr>
          <a:xfrm>
            <a:off x="7391400" y="6152468"/>
            <a:ext cx="1600200" cy="338554"/>
          </a:xfrm>
          <a:prstGeom prst="rect">
            <a:avLst/>
          </a:prstGeom>
          <a:noFill/>
        </p:spPr>
        <p:txBody>
          <a:bodyPr wrap="square" rtlCol="0">
            <a:spAutoFit/>
          </a:bodyPr>
          <a:lstStyle/>
          <a:p>
            <a:r>
              <a:rPr lang="en-US" sz="1600" dirty="0" smtClean="0"/>
              <a:t>NSDUH, 2016</a:t>
            </a:r>
            <a:endParaRPr lang="en-US" sz="1600" dirty="0"/>
          </a:p>
        </p:txBody>
      </p:sp>
    </p:spTree>
    <p:extLst>
      <p:ext uri="{BB962C8B-B14F-4D97-AF65-F5344CB8AC3E}">
        <p14:creationId xmlns:p14="http://schemas.microsoft.com/office/powerpoint/2010/main" val="368816947"/>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Universal Screening</a:t>
            </a:r>
          </a:p>
        </p:txBody>
      </p:sp>
      <p:pic>
        <p:nvPicPr>
          <p:cNvPr id="38916" name="Picture 4" descr="Image result for diversity"/>
          <p:cNvPicPr>
            <a:picLocks noChangeAspect="1" noChangeArrowheads="1"/>
          </p:cNvPicPr>
          <p:nvPr/>
        </p:nvPicPr>
        <p:blipFill>
          <a:blip r:embed="rId3" cstate="print"/>
          <a:srcRect/>
          <a:stretch>
            <a:fillRect/>
          </a:stretch>
        </p:blipFill>
        <p:spPr bwMode="auto">
          <a:xfrm>
            <a:off x="1981200" y="1905000"/>
            <a:ext cx="4724400" cy="3543300"/>
          </a:xfrm>
          <a:prstGeom prst="rect">
            <a:avLst/>
          </a:prstGeom>
          <a:noFill/>
        </p:spPr>
      </p:pic>
    </p:spTree>
    <p:extLst>
      <p:ext uri="{BB962C8B-B14F-4D97-AF65-F5344CB8AC3E}">
        <p14:creationId xmlns:p14="http://schemas.microsoft.com/office/powerpoint/2010/main" val="3298128851"/>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ACOG</a:t>
            </a:r>
          </a:p>
        </p:txBody>
      </p:sp>
      <p:sp>
        <p:nvSpPr>
          <p:cNvPr id="3" name="Content Placeholder 2"/>
          <p:cNvSpPr>
            <a:spLocks noGrp="1"/>
          </p:cNvSpPr>
          <p:nvPr>
            <p:ph idx="1"/>
          </p:nvPr>
        </p:nvSpPr>
        <p:spPr/>
        <p:txBody>
          <a:bodyPr>
            <a:normAutofit/>
          </a:bodyPr>
          <a:lstStyle/>
          <a:p>
            <a:r>
              <a:rPr lang="en-US" dirty="0"/>
              <a:t>Screening for substance use should be part of comprehensive obstetric care and should be done at the first prenatal visit in partnership with the pregnant woman.</a:t>
            </a:r>
          </a:p>
          <a:p>
            <a:r>
              <a:rPr lang="en-US" dirty="0"/>
              <a:t>Screening based only on factors such as poor adherence to prenatal care or prior adverse pregnancy outcome can lead to missed cases, stereotyping and stigma.</a:t>
            </a:r>
          </a:p>
        </p:txBody>
      </p:sp>
    </p:spTree>
    <p:extLst>
      <p:ext uri="{BB962C8B-B14F-4D97-AF65-F5344CB8AC3E}">
        <p14:creationId xmlns:p14="http://schemas.microsoft.com/office/powerpoint/2010/main" val="403312372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Purpose of </a:t>
            </a:r>
            <a:r>
              <a:rPr lang="en-US" dirty="0" smtClean="0"/>
              <a:t>Screening</a:t>
            </a:r>
            <a:endParaRPr lang="en-US" dirty="0"/>
          </a:p>
        </p:txBody>
      </p:sp>
      <p:sp>
        <p:nvSpPr>
          <p:cNvPr id="3" name="Content Placeholder 2"/>
          <p:cNvSpPr>
            <a:spLocks noGrp="1"/>
          </p:cNvSpPr>
          <p:nvPr>
            <p:ph idx="1"/>
          </p:nvPr>
        </p:nvSpPr>
        <p:spPr/>
        <p:txBody>
          <a:bodyPr>
            <a:normAutofit/>
          </a:bodyPr>
          <a:lstStyle/>
          <a:p>
            <a:r>
              <a:rPr lang="en-US" i="1" dirty="0"/>
              <a:t>Testing should result in a </a:t>
            </a:r>
            <a:r>
              <a:rPr lang="en-US" b="1" i="1" dirty="0"/>
              <a:t>medical “good”</a:t>
            </a:r>
            <a:r>
              <a:rPr lang="en-US" i="1" dirty="0"/>
              <a:t>, not merely the capture and stigmatization of those with a disease. The good should pertain to the </a:t>
            </a:r>
            <a:r>
              <a:rPr lang="en-US" b="1" i="1" dirty="0"/>
              <a:t>mother and the fetus</a:t>
            </a:r>
            <a:r>
              <a:rPr lang="en-US" i="1" dirty="0"/>
              <a:t>. </a:t>
            </a:r>
          </a:p>
          <a:p>
            <a:r>
              <a:rPr lang="en-US" i="1" dirty="0"/>
              <a:t>Physicians should advocate for universal screening only as strongly as they advocate for social support and addiction care services for those subsequently identified. </a:t>
            </a:r>
          </a:p>
        </p:txBody>
      </p:sp>
      <p:sp>
        <p:nvSpPr>
          <p:cNvPr id="4" name="TextBox 3"/>
          <p:cNvSpPr txBox="1"/>
          <p:nvPr/>
        </p:nvSpPr>
        <p:spPr>
          <a:xfrm>
            <a:off x="5638800" y="6324600"/>
            <a:ext cx="3886200" cy="307777"/>
          </a:xfrm>
          <a:prstGeom prst="rect">
            <a:avLst/>
          </a:prstGeom>
          <a:noFill/>
        </p:spPr>
        <p:txBody>
          <a:bodyPr wrap="square" rtlCol="0">
            <a:spAutoFit/>
          </a:bodyPr>
          <a:lstStyle/>
          <a:p>
            <a:r>
              <a:rPr lang="en-US" sz="1400" dirty="0" err="1"/>
              <a:t>Terplan</a:t>
            </a:r>
            <a:r>
              <a:rPr lang="en-US" sz="1400" dirty="0"/>
              <a:t> and </a:t>
            </a:r>
            <a:r>
              <a:rPr lang="en-US" sz="1400" dirty="0" err="1"/>
              <a:t>Minkoff</a:t>
            </a:r>
            <a:r>
              <a:rPr lang="en-US" sz="1400" dirty="0"/>
              <a:t>, </a:t>
            </a:r>
            <a:r>
              <a:rPr lang="en-US" sz="1400" dirty="0" err="1"/>
              <a:t>Obstet</a:t>
            </a:r>
            <a:r>
              <a:rPr lang="en-US" sz="1400" dirty="0"/>
              <a:t> &amp; </a:t>
            </a:r>
            <a:r>
              <a:rPr lang="en-US" sz="1400" dirty="0" err="1"/>
              <a:t>Gynecol</a:t>
            </a:r>
            <a:r>
              <a:rPr lang="en-US" sz="1400" dirty="0"/>
              <a:t> 2017</a:t>
            </a:r>
          </a:p>
        </p:txBody>
      </p:sp>
    </p:spTree>
    <p:extLst>
      <p:ext uri="{BB962C8B-B14F-4D97-AF65-F5344CB8AC3E}">
        <p14:creationId xmlns:p14="http://schemas.microsoft.com/office/powerpoint/2010/main" val="86027511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Information/Feedback</a:t>
            </a:r>
            <a:endParaRPr lang="en-US" dirty="0"/>
          </a:p>
        </p:txBody>
      </p:sp>
      <p:sp>
        <p:nvSpPr>
          <p:cNvPr id="3" name="Content Placeholder 2"/>
          <p:cNvSpPr>
            <a:spLocks noGrp="1"/>
          </p:cNvSpPr>
          <p:nvPr>
            <p:ph idx="1"/>
          </p:nvPr>
        </p:nvSpPr>
        <p:spPr>
          <a:xfrm>
            <a:off x="457200" y="1600200"/>
            <a:ext cx="8382000" cy="4525963"/>
          </a:xfrm>
        </p:spPr>
        <p:txBody>
          <a:bodyPr>
            <a:normAutofit/>
          </a:bodyPr>
          <a:lstStyle/>
          <a:p>
            <a:r>
              <a:rPr lang="en-US" sz="2800" dirty="0" smtClean="0"/>
              <a:t>23% of providers did not acknowledge positive screen</a:t>
            </a:r>
          </a:p>
          <a:p>
            <a:r>
              <a:rPr lang="en-US" sz="2800" dirty="0" smtClean="0"/>
              <a:t>48% of providers did not provide specific counseling</a:t>
            </a:r>
          </a:p>
          <a:p>
            <a:r>
              <a:rPr lang="en-US" sz="2800" dirty="0" smtClean="0"/>
              <a:t>70% of counseling time spent on punitive counseling</a:t>
            </a:r>
          </a:p>
          <a:p>
            <a:r>
              <a:rPr lang="en-US" sz="2800" dirty="0" smtClean="0"/>
              <a:t>African Americans 10x more likely to receive punitive counseling</a:t>
            </a:r>
            <a:endParaRPr lang="en-US" sz="2800" dirty="0"/>
          </a:p>
        </p:txBody>
      </p:sp>
      <p:pic>
        <p:nvPicPr>
          <p:cNvPr id="1026" name="Picture 2" descr="Image result for shame cersei"/>
          <p:cNvPicPr>
            <a:picLocks noChangeAspect="1" noChangeArrowheads="1"/>
          </p:cNvPicPr>
          <p:nvPr/>
        </p:nvPicPr>
        <p:blipFill>
          <a:blip r:embed="rId2" cstate="print"/>
          <a:srcRect/>
          <a:stretch>
            <a:fillRect/>
          </a:stretch>
        </p:blipFill>
        <p:spPr bwMode="auto">
          <a:xfrm>
            <a:off x="4267200" y="4038600"/>
            <a:ext cx="4114800" cy="2057400"/>
          </a:xfrm>
          <a:prstGeom prst="rect">
            <a:avLst/>
          </a:prstGeom>
          <a:noFill/>
        </p:spPr>
      </p:pic>
      <p:sp>
        <p:nvSpPr>
          <p:cNvPr id="5" name="TextBox 4"/>
          <p:cNvSpPr txBox="1"/>
          <p:nvPr/>
        </p:nvSpPr>
        <p:spPr>
          <a:xfrm>
            <a:off x="6096000" y="6324600"/>
            <a:ext cx="3352800" cy="307777"/>
          </a:xfrm>
          <a:prstGeom prst="rect">
            <a:avLst/>
          </a:prstGeom>
          <a:noFill/>
        </p:spPr>
        <p:txBody>
          <a:bodyPr wrap="square" rtlCol="0">
            <a:spAutoFit/>
          </a:bodyPr>
          <a:lstStyle/>
          <a:p>
            <a:r>
              <a:rPr lang="en-US" sz="1400" dirty="0" smtClean="0"/>
              <a:t>Holland et al, Pt </a:t>
            </a:r>
            <a:r>
              <a:rPr lang="en-US" sz="1400" dirty="0" err="1" smtClean="0"/>
              <a:t>Educ</a:t>
            </a:r>
            <a:r>
              <a:rPr lang="en-US" sz="1400" dirty="0" smtClean="0"/>
              <a:t> </a:t>
            </a:r>
            <a:r>
              <a:rPr lang="en-US" sz="1400" dirty="0" err="1" smtClean="0"/>
              <a:t>Couns</a:t>
            </a:r>
            <a:r>
              <a:rPr lang="en-US" sz="1400" dirty="0" smtClean="0"/>
              <a:t>, 2016</a:t>
            </a:r>
            <a:endParaRPr lang="en-US" sz="1400" dirty="0"/>
          </a:p>
        </p:txBody>
      </p:sp>
    </p:spTree>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Evaluating Bias</a:t>
            </a:r>
            <a:br>
              <a:rPr lang="en-US" dirty="0" smtClean="0"/>
            </a:br>
            <a:r>
              <a:rPr lang="en-US" dirty="0" smtClean="0"/>
              <a:t>Racial Discrimination</a:t>
            </a:r>
            <a:endParaRPr lang="en-US" dirty="0"/>
          </a:p>
        </p:txBody>
      </p:sp>
      <p:sp>
        <p:nvSpPr>
          <p:cNvPr id="3" name="Content Placeholder 2"/>
          <p:cNvSpPr>
            <a:spLocks noGrp="1"/>
          </p:cNvSpPr>
          <p:nvPr>
            <p:ph idx="1"/>
          </p:nvPr>
        </p:nvSpPr>
        <p:spPr/>
        <p:txBody>
          <a:bodyPr/>
          <a:lstStyle/>
          <a:p>
            <a:r>
              <a:rPr lang="en-US" dirty="0" smtClean="0"/>
              <a:t>Collected urine samples from delivering women in Florida</a:t>
            </a:r>
          </a:p>
          <a:p>
            <a:pPr lvl="1"/>
            <a:r>
              <a:rPr lang="en-US" dirty="0" smtClean="0"/>
              <a:t>White women: 15.4%</a:t>
            </a:r>
          </a:p>
          <a:p>
            <a:pPr lvl="1"/>
            <a:r>
              <a:rPr lang="en-US" dirty="0" smtClean="0"/>
              <a:t>African American women: 14.1%</a:t>
            </a:r>
          </a:p>
          <a:p>
            <a:pPr lvl="1"/>
            <a:r>
              <a:rPr lang="en-US" dirty="0" smtClean="0"/>
              <a:t>Public clinic: 16.3%</a:t>
            </a:r>
          </a:p>
          <a:p>
            <a:pPr lvl="1"/>
            <a:r>
              <a:rPr lang="en-US" dirty="0" smtClean="0"/>
              <a:t>Private clinic: 13.1%</a:t>
            </a:r>
          </a:p>
          <a:p>
            <a:r>
              <a:rPr lang="en-US" b="1" dirty="0" smtClean="0"/>
              <a:t>African American women 10x more likely to be reported to social services</a:t>
            </a:r>
            <a:endParaRPr lang="en-US" b="1" dirty="0"/>
          </a:p>
        </p:txBody>
      </p:sp>
      <p:pic>
        <p:nvPicPr>
          <p:cNvPr id="4" name="Picture 2" descr="Image result for discrimination"/>
          <p:cNvPicPr>
            <a:picLocks noChangeAspect="1" noChangeArrowheads="1"/>
          </p:cNvPicPr>
          <p:nvPr/>
        </p:nvPicPr>
        <p:blipFill>
          <a:blip r:embed="rId3" cstate="print"/>
          <a:srcRect/>
          <a:stretch>
            <a:fillRect/>
          </a:stretch>
        </p:blipFill>
        <p:spPr bwMode="auto">
          <a:xfrm>
            <a:off x="6781800" y="2514600"/>
            <a:ext cx="1962150" cy="1697687"/>
          </a:xfrm>
          <a:prstGeom prst="rect">
            <a:avLst/>
          </a:prstGeom>
          <a:noFill/>
        </p:spPr>
      </p:pic>
      <p:sp>
        <p:nvSpPr>
          <p:cNvPr id="5" name="TextBox 4"/>
          <p:cNvSpPr txBox="1"/>
          <p:nvPr/>
        </p:nvSpPr>
        <p:spPr>
          <a:xfrm>
            <a:off x="6400800" y="6324600"/>
            <a:ext cx="2895600" cy="307777"/>
          </a:xfrm>
          <a:prstGeom prst="rect">
            <a:avLst/>
          </a:prstGeom>
          <a:noFill/>
        </p:spPr>
        <p:txBody>
          <a:bodyPr wrap="square" rtlCol="0">
            <a:spAutoFit/>
          </a:bodyPr>
          <a:lstStyle/>
          <a:p>
            <a:r>
              <a:rPr lang="en-US" sz="1400" dirty="0" err="1" smtClean="0"/>
              <a:t>Chasnoff</a:t>
            </a:r>
            <a:r>
              <a:rPr lang="en-US" sz="1400" dirty="0" smtClean="0"/>
              <a:t>, NEJM 1990</a:t>
            </a:r>
            <a:endParaRPr lang="en-US" sz="1400"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Brief Intervention</a:t>
            </a:r>
            <a:endParaRPr lang="en-US" dirty="0"/>
          </a:p>
        </p:txBody>
      </p:sp>
      <p:sp>
        <p:nvSpPr>
          <p:cNvPr id="3" name="Content Placeholder 2"/>
          <p:cNvSpPr>
            <a:spLocks noGrp="1"/>
          </p:cNvSpPr>
          <p:nvPr>
            <p:ph idx="1"/>
          </p:nvPr>
        </p:nvSpPr>
        <p:spPr/>
        <p:txBody>
          <a:bodyPr/>
          <a:lstStyle/>
          <a:p>
            <a:r>
              <a:rPr lang="en-US" dirty="0" smtClean="0"/>
              <a:t>Ask pros/cons</a:t>
            </a:r>
          </a:p>
          <a:p>
            <a:r>
              <a:rPr lang="en-US" dirty="0" smtClean="0"/>
              <a:t>Give information/feedback</a:t>
            </a:r>
          </a:p>
          <a:p>
            <a:r>
              <a:rPr lang="en-US" dirty="0" smtClean="0"/>
              <a:t>Assess readiness to change</a:t>
            </a:r>
          </a:p>
          <a:p>
            <a:r>
              <a:rPr lang="en-US" dirty="0" smtClean="0"/>
              <a:t>Advise/negotiate</a:t>
            </a:r>
          </a:p>
          <a:p>
            <a:r>
              <a:rPr lang="en-US" b="1" dirty="0" smtClean="0"/>
              <a:t>Follow up</a:t>
            </a:r>
            <a:endParaRPr lang="en-US" b="1" dirty="0"/>
          </a:p>
        </p:txBody>
      </p:sp>
      <p:sp>
        <p:nvSpPr>
          <p:cNvPr id="4" name="TextBox 3"/>
          <p:cNvSpPr txBox="1"/>
          <p:nvPr/>
        </p:nvSpPr>
        <p:spPr>
          <a:xfrm>
            <a:off x="7048500" y="6248400"/>
            <a:ext cx="4191000" cy="307777"/>
          </a:xfrm>
          <a:prstGeom prst="rect">
            <a:avLst/>
          </a:prstGeom>
          <a:noFill/>
        </p:spPr>
        <p:txBody>
          <a:bodyPr wrap="square" rtlCol="0">
            <a:spAutoFit/>
          </a:bodyPr>
          <a:lstStyle/>
          <a:p>
            <a:r>
              <a:rPr lang="en-US" sz="1400" dirty="0" err="1" smtClean="0"/>
              <a:t>SAMHSA.gov</a:t>
            </a:r>
            <a:endParaRPr lang="en-US" sz="1400" dirty="0"/>
          </a:p>
        </p:txBody>
      </p:sp>
    </p:spTree>
    <p:extLst>
      <p:ext uri="{BB962C8B-B14F-4D97-AF65-F5344CB8AC3E}">
        <p14:creationId xmlns:p14="http://schemas.microsoft.com/office/powerpoint/2010/main" val="2923098823"/>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Information/Feedback</a:t>
            </a:r>
            <a:endParaRPr lang="en-US" dirty="0"/>
          </a:p>
        </p:txBody>
      </p:sp>
      <p:sp>
        <p:nvSpPr>
          <p:cNvPr id="3" name="Content Placeholder 2"/>
          <p:cNvSpPr>
            <a:spLocks noGrp="1"/>
          </p:cNvSpPr>
          <p:nvPr>
            <p:ph idx="1"/>
          </p:nvPr>
        </p:nvSpPr>
        <p:spPr/>
        <p:txBody>
          <a:bodyPr/>
          <a:lstStyle/>
          <a:p>
            <a:r>
              <a:rPr lang="en-US" dirty="0" err="1" smtClean="0"/>
              <a:t>Unbias</a:t>
            </a:r>
            <a:r>
              <a:rPr lang="en-US" dirty="0" smtClean="0"/>
              <a:t> facts</a:t>
            </a:r>
          </a:p>
          <a:p>
            <a:r>
              <a:rPr lang="en-US" dirty="0" smtClean="0"/>
              <a:t>Admit when harm is unclear/unknown</a:t>
            </a:r>
          </a:p>
          <a:p>
            <a:r>
              <a:rPr lang="en-US" dirty="0" smtClean="0"/>
              <a:t>Provide information in non-judgmental way</a:t>
            </a:r>
          </a:p>
          <a:p>
            <a:r>
              <a:rPr lang="en-US" dirty="0" smtClean="0"/>
              <a:t>Do not focus counseling on legality of substance</a:t>
            </a:r>
          </a:p>
          <a:p>
            <a:endParaRPr lang="en-US" dirty="0" smtClean="0"/>
          </a:p>
        </p:txBody>
      </p:sp>
      <p:pic>
        <p:nvPicPr>
          <p:cNvPr id="23554" name="Picture 2" descr="bypass"/>
          <p:cNvPicPr>
            <a:picLocks noChangeAspect="1" noChangeArrowheads="1"/>
          </p:cNvPicPr>
          <p:nvPr/>
        </p:nvPicPr>
        <p:blipFill>
          <a:blip r:embed="rId3" cstate="print"/>
          <a:srcRect/>
          <a:stretch>
            <a:fillRect/>
          </a:stretch>
        </p:blipFill>
        <p:spPr bwMode="auto">
          <a:xfrm>
            <a:off x="6629400" y="4191000"/>
            <a:ext cx="1918967" cy="2181226"/>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Intervention/Referral</a:t>
            </a:r>
            <a:endParaRPr lang="en-US" dirty="0"/>
          </a:p>
        </p:txBody>
      </p:sp>
      <p:sp>
        <p:nvSpPr>
          <p:cNvPr id="3" name="Content Placeholder 2"/>
          <p:cNvSpPr>
            <a:spLocks noGrp="1"/>
          </p:cNvSpPr>
          <p:nvPr>
            <p:ph idx="1"/>
          </p:nvPr>
        </p:nvSpPr>
        <p:spPr>
          <a:xfrm>
            <a:off x="685800" y="1371600"/>
            <a:ext cx="8229600" cy="4525963"/>
          </a:xfrm>
        </p:spPr>
        <p:txBody>
          <a:bodyPr/>
          <a:lstStyle/>
          <a:p>
            <a:r>
              <a:rPr lang="en-US" dirty="0" smtClean="0"/>
              <a:t>Moderate to high risk use</a:t>
            </a:r>
          </a:p>
          <a:p>
            <a:r>
              <a:rPr lang="en-US" dirty="0" smtClean="0"/>
              <a:t>Comprehensive approach</a:t>
            </a:r>
          </a:p>
          <a:p>
            <a:r>
              <a:rPr lang="en-US" dirty="0" smtClean="0"/>
              <a:t>Substance abuse counselors</a:t>
            </a:r>
          </a:p>
          <a:p>
            <a:r>
              <a:rPr lang="en-US" dirty="0" smtClean="0"/>
              <a:t>Cognitive behavioral therapy</a:t>
            </a:r>
          </a:p>
          <a:p>
            <a:r>
              <a:rPr lang="en-US" dirty="0" smtClean="0"/>
              <a:t>Support groups</a:t>
            </a:r>
          </a:p>
        </p:txBody>
      </p:sp>
      <p:pic>
        <p:nvPicPr>
          <p:cNvPr id="33794" name="Picture 2" descr="Image result for drugs are bad m kay"/>
          <p:cNvPicPr>
            <a:picLocks noChangeAspect="1" noChangeArrowheads="1"/>
          </p:cNvPicPr>
          <p:nvPr/>
        </p:nvPicPr>
        <p:blipFill>
          <a:blip r:embed="rId2" cstate="print"/>
          <a:srcRect/>
          <a:stretch>
            <a:fillRect/>
          </a:stretch>
        </p:blipFill>
        <p:spPr bwMode="auto">
          <a:xfrm>
            <a:off x="5257800" y="4095750"/>
            <a:ext cx="3175000" cy="2381251"/>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Provider Tool Kit</a:t>
            </a:r>
            <a:endParaRPr lang="en-US" dirty="0"/>
          </a:p>
        </p:txBody>
      </p:sp>
    </p:spTree>
    <p:extLst>
      <p:ext uri="{BB962C8B-B14F-4D97-AF65-F5344CB8AC3E}">
        <p14:creationId xmlns:p14="http://schemas.microsoft.com/office/powerpoint/2010/main" val="4234613967"/>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Provider Toolkit</a:t>
            </a:r>
            <a:endParaRPr lang="en-US" dirty="0"/>
          </a:p>
        </p:txBody>
      </p:sp>
      <p:sp>
        <p:nvSpPr>
          <p:cNvPr id="3" name="Content Placeholder 2"/>
          <p:cNvSpPr>
            <a:spLocks noGrp="1"/>
          </p:cNvSpPr>
          <p:nvPr>
            <p:ph idx="1"/>
          </p:nvPr>
        </p:nvSpPr>
        <p:spPr/>
        <p:txBody>
          <a:bodyPr/>
          <a:lstStyle/>
          <a:p>
            <a:r>
              <a:rPr lang="en-US" dirty="0" smtClean="0"/>
              <a:t>Know the facts</a:t>
            </a:r>
          </a:p>
          <a:p>
            <a:r>
              <a:rPr lang="en-US" dirty="0" smtClean="0"/>
              <a:t>Understand reasons for use</a:t>
            </a:r>
          </a:p>
          <a:p>
            <a:r>
              <a:rPr lang="en-US" dirty="0" smtClean="0"/>
              <a:t>Capitalize on motivations to quit</a:t>
            </a:r>
          </a:p>
          <a:p>
            <a:endParaRPr lang="en-US" dirty="0" smtClean="0"/>
          </a:p>
        </p:txBody>
      </p:sp>
      <p:pic>
        <p:nvPicPr>
          <p:cNvPr id="3074" name="Picture 2" descr="Image result for toolki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3489325"/>
            <a:ext cx="3606208" cy="2819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SAMHSA 2017 Data</a:t>
            </a:r>
            <a:endParaRPr lang="en-US" dirty="0"/>
          </a:p>
        </p:txBody>
      </p:sp>
      <p:sp>
        <p:nvSpPr>
          <p:cNvPr id="3" name="Content Placeholder 2"/>
          <p:cNvSpPr>
            <a:spLocks noGrp="1"/>
          </p:cNvSpPr>
          <p:nvPr>
            <p:ph idx="1"/>
          </p:nvPr>
        </p:nvSpPr>
        <p:spPr/>
        <p:txBody>
          <a:bodyPr/>
          <a:lstStyle/>
          <a:p>
            <a:r>
              <a:rPr lang="en-US" i="1" dirty="0" smtClean="0"/>
              <a:t>Several data trends between 2015 and 2017 for pregnant women are also of concern with data trends in the wrong direction with respect to use of illicit drugs, including cocaine, marijuana and opioids., Approximately 7 percent of pregnant women have used marijuana in the past 30 days with 3 percent reporting daily use. </a:t>
            </a:r>
            <a:endParaRPr lang="en-US" i="1" dirty="0"/>
          </a:p>
        </p:txBody>
      </p:sp>
    </p:spTree>
    <p:extLst>
      <p:ext uri="{BB962C8B-B14F-4D97-AF65-F5344CB8AC3E}">
        <p14:creationId xmlns:p14="http://schemas.microsoft.com/office/powerpoint/2010/main" val="315290824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 Reasons for Use</a:t>
            </a:r>
            <a:endParaRPr lang="en-US" dirty="0"/>
          </a:p>
        </p:txBody>
      </p:sp>
      <p:sp>
        <p:nvSpPr>
          <p:cNvPr id="3" name="Content Placeholder 2"/>
          <p:cNvSpPr>
            <a:spLocks noGrp="1"/>
          </p:cNvSpPr>
          <p:nvPr>
            <p:ph idx="1"/>
          </p:nvPr>
        </p:nvSpPr>
        <p:spPr/>
        <p:txBody>
          <a:bodyPr/>
          <a:lstStyle/>
          <a:p>
            <a:r>
              <a:rPr lang="en-US" dirty="0" smtClean="0"/>
              <a:t>Relaxation</a:t>
            </a:r>
          </a:p>
          <a:p>
            <a:r>
              <a:rPr lang="en-US" dirty="0" smtClean="0"/>
              <a:t>Socialization</a:t>
            </a:r>
          </a:p>
          <a:p>
            <a:r>
              <a:rPr lang="en-US" dirty="0" smtClean="0"/>
              <a:t>Anxiety</a:t>
            </a:r>
          </a:p>
          <a:p>
            <a:r>
              <a:rPr lang="en-US" dirty="0" smtClean="0"/>
              <a:t>Nausea/vomiting</a:t>
            </a:r>
            <a:endParaRPr lang="en-US" dirty="0"/>
          </a:p>
        </p:txBody>
      </p:sp>
    </p:spTree>
    <p:extLst>
      <p:ext uri="{BB962C8B-B14F-4D97-AF65-F5344CB8AC3E}">
        <p14:creationId xmlns:p14="http://schemas.microsoft.com/office/powerpoint/2010/main" val="328164134"/>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Mental Health Comorbidities</a:t>
            </a:r>
            <a:endParaRPr lang="en-US" dirty="0"/>
          </a:p>
        </p:txBody>
      </p:sp>
      <p:sp>
        <p:nvSpPr>
          <p:cNvPr id="3" name="Content Placeholder 2"/>
          <p:cNvSpPr>
            <a:spLocks noGrp="1"/>
          </p:cNvSpPr>
          <p:nvPr>
            <p:ph idx="1"/>
          </p:nvPr>
        </p:nvSpPr>
        <p:spPr/>
        <p:txBody>
          <a:bodyPr/>
          <a:lstStyle/>
          <a:p>
            <a:r>
              <a:rPr lang="en-US" dirty="0" smtClean="0"/>
              <a:t>Higher </a:t>
            </a:r>
            <a:r>
              <a:rPr lang="en-US" dirty="0"/>
              <a:t>rates of depression, anxiety, OCD, bipolar depression, </a:t>
            </a:r>
            <a:r>
              <a:rPr lang="en-US" dirty="0" smtClean="0"/>
              <a:t>schizophrenia</a:t>
            </a:r>
          </a:p>
          <a:p>
            <a:r>
              <a:rPr lang="en-US" dirty="0"/>
              <a:t>Screen for depression and </a:t>
            </a:r>
            <a:r>
              <a:rPr lang="en-US" dirty="0" smtClean="0"/>
              <a:t>anxiety</a:t>
            </a:r>
          </a:p>
          <a:p>
            <a:r>
              <a:rPr lang="en-US" dirty="0" smtClean="0"/>
              <a:t>Most psychiatric medications can be continued in pregnancy</a:t>
            </a:r>
          </a:p>
          <a:p>
            <a:r>
              <a:rPr lang="en-US" dirty="0" smtClean="0"/>
              <a:t>Referral and treatment </a:t>
            </a:r>
            <a:endParaRPr lang="en-US" dirty="0"/>
          </a:p>
        </p:txBody>
      </p:sp>
    </p:spTree>
    <p:extLst>
      <p:ext uri="{BB962C8B-B14F-4D97-AF65-F5344CB8AC3E}">
        <p14:creationId xmlns:p14="http://schemas.microsoft.com/office/powerpoint/2010/main" val="3840228553"/>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Nausea and Vomiting</a:t>
            </a:r>
            <a:endParaRPr lang="en-US" dirty="0"/>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0295" t="20218" r="50220" b="20915"/>
          <a:stretch/>
        </p:blipFill>
        <p:spPr bwMode="auto">
          <a:xfrm>
            <a:off x="2362200" y="1295400"/>
            <a:ext cx="4554071" cy="51143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2743200" y="2438400"/>
            <a:ext cx="3962400" cy="762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6553200" y="6409739"/>
            <a:ext cx="2590800" cy="307777"/>
          </a:xfrm>
          <a:prstGeom prst="rect">
            <a:avLst/>
          </a:prstGeom>
          <a:noFill/>
        </p:spPr>
        <p:txBody>
          <a:bodyPr wrap="square" rtlCol="0">
            <a:spAutoFit/>
          </a:bodyPr>
          <a:lstStyle/>
          <a:p>
            <a:r>
              <a:rPr lang="en-US" sz="1400" dirty="0" err="1" smtClean="0"/>
              <a:t>Jarlenski</a:t>
            </a:r>
            <a:r>
              <a:rPr lang="en-US" sz="1400" dirty="0" smtClean="0"/>
              <a:t>, Drug Alcohol Dep 2018</a:t>
            </a:r>
            <a:endParaRPr lang="en-US" sz="1400" dirty="0"/>
          </a:p>
        </p:txBody>
      </p:sp>
    </p:spTree>
    <p:extLst>
      <p:ext uri="{BB962C8B-B14F-4D97-AF65-F5344CB8AC3E}">
        <p14:creationId xmlns:p14="http://schemas.microsoft.com/office/powerpoint/2010/main" val="232173529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1"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Nausea and Vomiting</a:t>
            </a:r>
            <a:endParaRPr lang="en-US" dirty="0"/>
          </a:p>
        </p:txBody>
      </p:sp>
      <p:pic>
        <p:nvPicPr>
          <p:cNvPr id="3" name="Picture 2"/>
          <p:cNvPicPr>
            <a:picLocks noChangeAspect="1"/>
          </p:cNvPicPr>
          <p:nvPr/>
        </p:nvPicPr>
        <p:blipFill rotWithShape="1">
          <a:blip r:embed="rId3"/>
          <a:srcRect l="32916" t="51264" r="32917" b="31402"/>
          <a:stretch/>
        </p:blipFill>
        <p:spPr>
          <a:xfrm>
            <a:off x="1295400" y="2057400"/>
            <a:ext cx="6969369" cy="2209800"/>
          </a:xfrm>
          <a:prstGeom prst="rect">
            <a:avLst/>
          </a:prstGeom>
        </p:spPr>
      </p:pic>
    </p:spTree>
    <p:extLst>
      <p:ext uri="{BB962C8B-B14F-4D97-AF65-F5344CB8AC3E}">
        <p14:creationId xmlns:p14="http://schemas.microsoft.com/office/powerpoint/2010/main" val="3906972866"/>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Nausea and Vomiting</a:t>
            </a:r>
            <a:endParaRPr lang="en-US" dirty="0"/>
          </a:p>
        </p:txBody>
      </p:sp>
      <p:pic>
        <p:nvPicPr>
          <p:cNvPr id="3" name="Picture 2"/>
          <p:cNvPicPr>
            <a:picLocks noChangeAspect="1"/>
          </p:cNvPicPr>
          <p:nvPr/>
        </p:nvPicPr>
        <p:blipFill rotWithShape="1">
          <a:blip r:embed="rId3"/>
          <a:srcRect l="10165" t="22892" r="32907" b="63855"/>
          <a:stretch/>
        </p:blipFill>
        <p:spPr>
          <a:xfrm>
            <a:off x="363920" y="1732236"/>
            <a:ext cx="8442435" cy="1105557"/>
          </a:xfrm>
          <a:prstGeom prst="rect">
            <a:avLst/>
          </a:prstGeom>
        </p:spPr>
      </p:pic>
      <p:pic>
        <p:nvPicPr>
          <p:cNvPr id="5" name="Picture 4"/>
          <p:cNvPicPr>
            <a:picLocks noChangeAspect="1"/>
          </p:cNvPicPr>
          <p:nvPr/>
        </p:nvPicPr>
        <p:blipFill rotWithShape="1">
          <a:blip r:embed="rId4"/>
          <a:srcRect l="11070" t="23632" r="34808" b="66109"/>
          <a:stretch/>
        </p:blipFill>
        <p:spPr>
          <a:xfrm>
            <a:off x="241737" y="4613932"/>
            <a:ext cx="8686800" cy="926287"/>
          </a:xfrm>
          <a:prstGeom prst="rect">
            <a:avLst/>
          </a:prstGeom>
        </p:spPr>
      </p:pic>
      <p:pic>
        <p:nvPicPr>
          <p:cNvPr id="6" name="Picture 5"/>
          <p:cNvPicPr>
            <a:picLocks noChangeAspect="1"/>
          </p:cNvPicPr>
          <p:nvPr/>
        </p:nvPicPr>
        <p:blipFill rotWithShape="1">
          <a:blip r:embed="rId5"/>
          <a:srcRect l="10784" t="23530" r="34804" b="62662"/>
          <a:stretch/>
        </p:blipFill>
        <p:spPr>
          <a:xfrm>
            <a:off x="342900" y="3105095"/>
            <a:ext cx="8458200" cy="1207376"/>
          </a:xfrm>
          <a:prstGeom prst="rect">
            <a:avLst/>
          </a:prstGeom>
        </p:spPr>
      </p:pic>
    </p:spTree>
    <p:extLst>
      <p:ext uri="{BB962C8B-B14F-4D97-AF65-F5344CB8AC3E}">
        <p14:creationId xmlns:p14="http://schemas.microsoft.com/office/powerpoint/2010/main" val="99923856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Hyperemesis Syndrome</a:t>
            </a:r>
            <a:endParaRPr lang="en-US" dirty="0"/>
          </a:p>
        </p:txBody>
      </p:sp>
      <p:sp>
        <p:nvSpPr>
          <p:cNvPr id="3" name="Content Placeholder 2"/>
          <p:cNvSpPr>
            <a:spLocks noGrp="1"/>
          </p:cNvSpPr>
          <p:nvPr>
            <p:ph idx="1"/>
          </p:nvPr>
        </p:nvSpPr>
        <p:spPr/>
        <p:txBody>
          <a:bodyPr/>
          <a:lstStyle/>
          <a:p>
            <a:r>
              <a:rPr lang="en-US" dirty="0" smtClean="0"/>
              <a:t>Intractable vomiting with cessation of marijuana</a:t>
            </a:r>
          </a:p>
          <a:p>
            <a:r>
              <a:rPr lang="en-US" dirty="0" smtClean="0"/>
              <a:t>Incidence unknown</a:t>
            </a:r>
          </a:p>
          <a:p>
            <a:r>
              <a:rPr lang="en-US" dirty="0" smtClean="0"/>
              <a:t>Physiology unknown (possible withdrawal)</a:t>
            </a:r>
          </a:p>
          <a:p>
            <a:r>
              <a:rPr lang="en-US" dirty="0" smtClean="0"/>
              <a:t>Hot baths improve symptoms</a:t>
            </a:r>
          </a:p>
          <a:p>
            <a:r>
              <a:rPr lang="en-US" dirty="0" smtClean="0"/>
              <a:t>Typically resolves within 1 week of abstinence</a:t>
            </a:r>
            <a:endParaRPr lang="en-US" dirty="0"/>
          </a:p>
        </p:txBody>
      </p:sp>
    </p:spTree>
    <p:extLst>
      <p:ext uri="{BB962C8B-B14F-4D97-AF65-F5344CB8AC3E}">
        <p14:creationId xmlns:p14="http://schemas.microsoft.com/office/powerpoint/2010/main" val="1741650316"/>
      </p:ext>
    </p:extLst>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History</a:t>
            </a:r>
            <a:endParaRPr lang="en-US" dirty="0"/>
          </a:p>
        </p:txBody>
      </p:sp>
      <p:pic>
        <p:nvPicPr>
          <p:cNvPr id="1026" name="Picture 2" descr="http://3.bp.blogspot.com/-fAyiznRc5GY/UQ1EJjvKmaI/AAAAAAAAAHM/IuHZBYI6inE/s1600/DES-advertisemen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0" y="1676400"/>
            <a:ext cx="2857500" cy="424815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4.bp.blogspot.com/-crMFtfV2QS8/UQ_OKsHsOqI/AAAAAAAAAKA/c7Os7Z4Ur-U/s1600/Mornidine+Ad+Preg+1950s+(Searl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428749"/>
            <a:ext cx="3164703" cy="47434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0336037"/>
      </p:ext>
    </p:extLst>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History</a:t>
            </a:r>
            <a:endParaRPr lang="en-US" dirty="0"/>
          </a:p>
        </p:txBody>
      </p:sp>
      <p:pic>
        <p:nvPicPr>
          <p:cNvPr id="3" name="Picture 2"/>
          <p:cNvPicPr>
            <a:picLocks noChangeAspect="1"/>
          </p:cNvPicPr>
          <p:nvPr/>
        </p:nvPicPr>
        <p:blipFill>
          <a:blip r:embed="rId2"/>
          <a:stretch>
            <a:fillRect/>
          </a:stretch>
        </p:blipFill>
        <p:spPr>
          <a:xfrm>
            <a:off x="685800" y="1905000"/>
            <a:ext cx="7924800" cy="2916382"/>
          </a:xfrm>
          <a:prstGeom prst="rect">
            <a:avLst/>
          </a:prstGeom>
        </p:spPr>
      </p:pic>
    </p:spTree>
    <p:extLst>
      <p:ext uri="{BB962C8B-B14F-4D97-AF65-F5344CB8AC3E}">
        <p14:creationId xmlns:p14="http://schemas.microsoft.com/office/powerpoint/2010/main" val="310643374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3921" t="19260" r="34069" b="14510"/>
          <a:stretch/>
        </p:blipFill>
        <p:spPr bwMode="auto">
          <a:xfrm>
            <a:off x="1828800" y="228600"/>
            <a:ext cx="5330178" cy="62035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7696200" y="6172200"/>
            <a:ext cx="1447800" cy="338554"/>
          </a:xfrm>
          <a:prstGeom prst="rect">
            <a:avLst/>
          </a:prstGeom>
          <a:noFill/>
        </p:spPr>
        <p:txBody>
          <a:bodyPr wrap="square" rtlCol="0">
            <a:spAutoFit/>
          </a:bodyPr>
          <a:lstStyle/>
          <a:p>
            <a:r>
              <a:rPr lang="en-US" sz="1600" dirty="0" smtClean="0"/>
              <a:t>ACOG, 2018</a:t>
            </a:r>
            <a:endParaRPr lang="en-US" sz="1600" dirty="0"/>
          </a:p>
        </p:txBody>
      </p:sp>
    </p:spTree>
    <p:extLst>
      <p:ext uri="{BB962C8B-B14F-4D97-AF65-F5344CB8AC3E}">
        <p14:creationId xmlns:p14="http://schemas.microsoft.com/office/powerpoint/2010/main" val="184270368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N/V: Summary</a:t>
            </a:r>
            <a:endParaRPr lang="en-US" dirty="0"/>
          </a:p>
        </p:txBody>
      </p:sp>
      <p:sp>
        <p:nvSpPr>
          <p:cNvPr id="3" name="Content Placeholder 2"/>
          <p:cNvSpPr>
            <a:spLocks noGrp="1"/>
          </p:cNvSpPr>
          <p:nvPr>
            <p:ph idx="1"/>
          </p:nvPr>
        </p:nvSpPr>
        <p:spPr/>
        <p:txBody>
          <a:bodyPr/>
          <a:lstStyle/>
          <a:p>
            <a:r>
              <a:rPr lang="en-US" dirty="0" smtClean="0"/>
              <a:t>No evidence that it helps</a:t>
            </a:r>
          </a:p>
          <a:p>
            <a:r>
              <a:rPr lang="en-US" dirty="0" smtClean="0"/>
              <a:t>There are safer medications available </a:t>
            </a:r>
          </a:p>
          <a:p>
            <a:pPr lvl="1"/>
            <a:r>
              <a:rPr lang="en-US" dirty="0" smtClean="0"/>
              <a:t>Ginger, Vitamin B6, acupuncture, wrist bands</a:t>
            </a:r>
          </a:p>
          <a:p>
            <a:pPr lvl="1"/>
            <a:r>
              <a:rPr lang="en-US" dirty="0" smtClean="0"/>
              <a:t>Marijuana is not regulated</a:t>
            </a:r>
          </a:p>
          <a:p>
            <a:r>
              <a:rPr lang="en-US" dirty="0" smtClean="0"/>
              <a:t>It may worsen nausea and vomiting</a:t>
            </a:r>
          </a:p>
          <a:p>
            <a:r>
              <a:rPr lang="en-US" dirty="0" smtClean="0"/>
              <a:t>There are many other known harms</a:t>
            </a:r>
            <a:endParaRPr lang="en-US" dirty="0"/>
          </a:p>
        </p:txBody>
      </p:sp>
    </p:spTree>
    <p:extLst>
      <p:ext uri="{BB962C8B-B14F-4D97-AF65-F5344CB8AC3E}">
        <p14:creationId xmlns:p14="http://schemas.microsoft.com/office/powerpoint/2010/main" val="483331146"/>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Co-Morbidities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Substance use disorder</a:t>
            </a:r>
          </a:p>
          <a:p>
            <a:pPr lvl="1"/>
            <a:r>
              <a:rPr lang="en-US" dirty="0" smtClean="0"/>
              <a:t>Opiates 4.6x higher</a:t>
            </a:r>
          </a:p>
          <a:p>
            <a:pPr lvl="1"/>
            <a:r>
              <a:rPr lang="en-US" dirty="0" smtClean="0"/>
              <a:t>Alcohol 6x higher</a:t>
            </a:r>
          </a:p>
          <a:p>
            <a:pPr lvl="1"/>
            <a:r>
              <a:rPr lang="en-US" dirty="0" smtClean="0"/>
              <a:t>Tobacco 6.2x higher</a:t>
            </a:r>
          </a:p>
          <a:p>
            <a:pPr lvl="1"/>
            <a:r>
              <a:rPr lang="en-US" dirty="0" smtClean="0"/>
              <a:t>Cocaine 9.3x higher</a:t>
            </a:r>
          </a:p>
          <a:p>
            <a:r>
              <a:rPr lang="en-US" dirty="0" smtClean="0"/>
              <a:t>Psychiatric diagnoses</a:t>
            </a:r>
          </a:p>
          <a:p>
            <a:pPr lvl="1"/>
            <a:r>
              <a:rPr lang="en-US" dirty="0" smtClean="0"/>
              <a:t>Women with mood disorders are 2-3x more likely to use cannabis</a:t>
            </a:r>
          </a:p>
          <a:p>
            <a:pPr lvl="1"/>
            <a:r>
              <a:rPr lang="en-US" dirty="0" smtClean="0"/>
              <a:t>70% of bipolar women use marijuana</a:t>
            </a:r>
          </a:p>
          <a:p>
            <a:pPr lvl="1"/>
            <a:r>
              <a:rPr lang="en-US" dirty="0" smtClean="0"/>
              <a:t>30% of bipolar women have a SUD</a:t>
            </a:r>
            <a:endParaRPr lang="en-US" dirty="0"/>
          </a:p>
        </p:txBody>
      </p:sp>
    </p:spTree>
    <p:extLst>
      <p:ext uri="{BB962C8B-B14F-4D97-AF65-F5344CB8AC3E}">
        <p14:creationId xmlns:p14="http://schemas.microsoft.com/office/powerpoint/2010/main" val="1627097487"/>
      </p:ext>
    </p:extLst>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srcRect l="33750" t="15333" r="47500" b="35333"/>
          <a:stretch/>
        </p:blipFill>
        <p:spPr>
          <a:xfrm>
            <a:off x="2514600" y="352008"/>
            <a:ext cx="3771900" cy="6202680"/>
          </a:xfrm>
          <a:prstGeom prst="rect">
            <a:avLst/>
          </a:prstGeom>
        </p:spPr>
      </p:pic>
      <p:sp>
        <p:nvSpPr>
          <p:cNvPr id="4" name="TextBox 3"/>
          <p:cNvSpPr txBox="1"/>
          <p:nvPr/>
        </p:nvSpPr>
        <p:spPr>
          <a:xfrm>
            <a:off x="7086600" y="6400800"/>
            <a:ext cx="2438400" cy="307777"/>
          </a:xfrm>
          <a:prstGeom prst="rect">
            <a:avLst/>
          </a:prstGeom>
          <a:noFill/>
        </p:spPr>
        <p:txBody>
          <a:bodyPr wrap="square" rtlCol="0">
            <a:spAutoFit/>
          </a:bodyPr>
          <a:lstStyle/>
          <a:p>
            <a:r>
              <a:rPr lang="en-US" sz="1400" dirty="0" smtClean="0"/>
              <a:t>Mark, J Addict Med, 2017</a:t>
            </a:r>
            <a:endParaRPr lang="en-US" sz="1400" dirty="0"/>
          </a:p>
        </p:txBody>
      </p:sp>
      <p:sp>
        <p:nvSpPr>
          <p:cNvPr id="2" name="Rectangle 1"/>
          <p:cNvSpPr/>
          <p:nvPr/>
        </p:nvSpPr>
        <p:spPr>
          <a:xfrm>
            <a:off x="2514600" y="3733800"/>
            <a:ext cx="3810000" cy="762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2476500" y="4800600"/>
            <a:ext cx="3810000" cy="45645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514600" y="5915508"/>
            <a:ext cx="3810000" cy="45645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2514600" y="2590800"/>
            <a:ext cx="3810000" cy="45645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1865605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7" grpId="0" animBg="1"/>
      <p:bldP spid="8"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normAutofit/>
          </a:bodyPr>
          <a:lstStyle/>
          <a:p>
            <a:r>
              <a:rPr lang="en-US" dirty="0" smtClean="0"/>
              <a:t>Marijuana use is common in pregnancy and postpartum period</a:t>
            </a:r>
          </a:p>
          <a:p>
            <a:r>
              <a:rPr lang="en-US" dirty="0" smtClean="0"/>
              <a:t>High rates of other comorbidities</a:t>
            </a:r>
          </a:p>
          <a:p>
            <a:r>
              <a:rPr lang="en-US" dirty="0" smtClean="0"/>
              <a:t>Harms of marijuana in pregnancy</a:t>
            </a:r>
          </a:p>
          <a:p>
            <a:pPr lvl="1"/>
            <a:r>
              <a:rPr lang="en-US" dirty="0" smtClean="0"/>
              <a:t>Crosses the placenta</a:t>
            </a:r>
          </a:p>
          <a:p>
            <a:pPr lvl="1"/>
            <a:r>
              <a:rPr lang="en-US" dirty="0" smtClean="0"/>
              <a:t>Alters the development of baby’s brain</a:t>
            </a:r>
          </a:p>
          <a:p>
            <a:pPr lvl="1"/>
            <a:r>
              <a:rPr lang="en-US" dirty="0" smtClean="0"/>
              <a:t>May increase adverse pregnancy outcomes, particularly when combined with cigarettes</a:t>
            </a:r>
          </a:p>
          <a:p>
            <a:pPr marL="457200" lvl="1" indent="0">
              <a:buNone/>
            </a:pPr>
            <a:endParaRPr lang="en-US" dirty="0"/>
          </a:p>
        </p:txBody>
      </p:sp>
    </p:spTree>
  </p:cSld>
  <p:clrMapOvr>
    <a:masterClrMapping/>
  </p:clrMapOvr>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normAutofit lnSpcReduction="10000"/>
          </a:bodyPr>
          <a:lstStyle/>
          <a:p>
            <a:r>
              <a:rPr lang="en-US" dirty="0" smtClean="0"/>
              <a:t>Risks in postpartum period</a:t>
            </a:r>
          </a:p>
          <a:p>
            <a:pPr lvl="1"/>
            <a:r>
              <a:rPr lang="en-US" dirty="0" smtClean="0"/>
              <a:t>Recommended against in breastfeeding</a:t>
            </a:r>
          </a:p>
          <a:p>
            <a:pPr lvl="2"/>
            <a:r>
              <a:rPr lang="en-US" dirty="0" smtClean="0"/>
              <a:t>Not an absolute contraindication</a:t>
            </a:r>
          </a:p>
          <a:p>
            <a:pPr lvl="1"/>
            <a:r>
              <a:rPr lang="en-US" dirty="0" smtClean="0"/>
              <a:t>Alters mothers’ cognition, reaction time and memory</a:t>
            </a:r>
          </a:p>
          <a:p>
            <a:pPr lvl="1"/>
            <a:r>
              <a:rPr lang="en-US" dirty="0" smtClean="0"/>
              <a:t>Second-hand exposure to baby</a:t>
            </a:r>
          </a:p>
          <a:p>
            <a:r>
              <a:rPr lang="en-US" dirty="0" smtClean="0"/>
              <a:t>Universal screening recommended </a:t>
            </a:r>
          </a:p>
          <a:p>
            <a:r>
              <a:rPr lang="en-US" dirty="0" smtClean="0"/>
              <a:t>Screening should be used to improve maternal and fetal outcomes</a:t>
            </a:r>
            <a:endParaRPr lang="en-US" dirty="0"/>
          </a:p>
        </p:txBody>
      </p:sp>
    </p:spTree>
    <p:extLst>
      <p:ext uri="{BB962C8B-B14F-4D97-AF65-F5344CB8AC3E}">
        <p14:creationId xmlns:p14="http://schemas.microsoft.com/office/powerpoint/2010/main" val="321392010"/>
      </p:ext>
    </p:extLst>
  </p:cSld>
  <p:clrMapOvr>
    <a:masterClrMapping/>
  </p:clrMapOvr>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stretch>
            <a:fillRect/>
          </a:stretch>
        </p:blipFill>
        <p:spPr>
          <a:xfrm>
            <a:off x="762000" y="1282700"/>
            <a:ext cx="7620000" cy="4292600"/>
          </a:xfrm>
          <a:prstGeom prst="rect">
            <a:avLst/>
          </a:prstGeom>
        </p:spPr>
      </p:pic>
    </p:spTree>
    <p:extLst>
      <p:ext uri="{BB962C8B-B14F-4D97-AF65-F5344CB8AC3E}">
        <p14:creationId xmlns:p14="http://schemas.microsoft.com/office/powerpoint/2010/main" val="1544483247"/>
      </p:ext>
    </p:extLst>
  </p:cSld>
  <p:clrMapOvr>
    <a:masterClrMapping/>
  </p:clrMapOvr>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 y="1524000"/>
            <a:ext cx="8077200" cy="3801035"/>
          </a:xfrm>
          <a:prstGeom prst="rect">
            <a:avLst/>
          </a:prstGeom>
        </p:spPr>
      </p:pic>
    </p:spTree>
    <p:extLst>
      <p:ext uri="{BB962C8B-B14F-4D97-AF65-F5344CB8AC3E}">
        <p14:creationId xmlns:p14="http://schemas.microsoft.com/office/powerpoint/2010/main" val="185098965"/>
      </p:ext>
    </p:extLst>
  </p:cSld>
  <p:clrMapOvr>
    <a:masterClrMapping/>
  </p:clrMapOvr>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9486142"/>
      </p:ext>
    </p:extLst>
  </p:cSld>
  <p:clrMapOvr>
    <a:masterClrMapping/>
  </p:clrMapOvr>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Perceptions of Harm</a:t>
            </a:r>
            <a:endParaRPr lang="en-US" dirty="0"/>
          </a:p>
        </p:txBody>
      </p:sp>
      <p:pic>
        <p:nvPicPr>
          <p:cNvPr id="3" name="Picture 2"/>
          <p:cNvPicPr>
            <a:picLocks noChangeAspect="1"/>
          </p:cNvPicPr>
          <p:nvPr/>
        </p:nvPicPr>
        <p:blipFill rotWithShape="1">
          <a:blip r:embed="rId3"/>
          <a:srcRect l="15833" t="23999" r="20000" b="11260"/>
          <a:stretch/>
        </p:blipFill>
        <p:spPr>
          <a:xfrm>
            <a:off x="990600" y="1386376"/>
            <a:ext cx="7382453" cy="4655313"/>
          </a:xfrm>
          <a:prstGeom prst="rect">
            <a:avLst/>
          </a:prstGeom>
        </p:spPr>
      </p:pic>
      <p:sp>
        <p:nvSpPr>
          <p:cNvPr id="4" name="TextBox 3"/>
          <p:cNvSpPr txBox="1"/>
          <p:nvPr/>
        </p:nvSpPr>
        <p:spPr>
          <a:xfrm>
            <a:off x="7086600" y="6400800"/>
            <a:ext cx="2438400" cy="307777"/>
          </a:xfrm>
          <a:prstGeom prst="rect">
            <a:avLst/>
          </a:prstGeom>
          <a:noFill/>
        </p:spPr>
        <p:txBody>
          <a:bodyPr wrap="square" rtlCol="0">
            <a:spAutoFit/>
          </a:bodyPr>
          <a:lstStyle/>
          <a:p>
            <a:r>
              <a:rPr lang="en-US" sz="1400" dirty="0" smtClean="0"/>
              <a:t>Pearson, </a:t>
            </a:r>
            <a:r>
              <a:rPr lang="en-US" sz="1400" dirty="0" err="1" smtClean="0"/>
              <a:t>Crim</a:t>
            </a:r>
            <a:r>
              <a:rPr lang="en-US" sz="1400" dirty="0" smtClean="0"/>
              <a:t> Just 2002</a:t>
            </a:r>
            <a:endParaRPr lang="en-US" sz="1400" dirty="0"/>
          </a:p>
        </p:txBody>
      </p:sp>
    </p:spTree>
    <p:extLst>
      <p:ext uri="{BB962C8B-B14F-4D97-AF65-F5344CB8AC3E}">
        <p14:creationId xmlns:p14="http://schemas.microsoft.com/office/powerpoint/2010/main" val="475379979"/>
      </p:ext>
    </p:extLst>
  </p:cSld>
  <p:clrMapOvr>
    <a:masterClrMapping/>
  </p:clrMapOvr>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Laws</a:t>
            </a:r>
            <a:endParaRPr lang="en-US" dirty="0"/>
          </a:p>
        </p:txBody>
      </p:sp>
      <p:sp>
        <p:nvSpPr>
          <p:cNvPr id="3" name="Content Placeholder 2"/>
          <p:cNvSpPr>
            <a:spLocks noGrp="1"/>
          </p:cNvSpPr>
          <p:nvPr>
            <p:ph idx="1"/>
          </p:nvPr>
        </p:nvSpPr>
        <p:spPr>
          <a:xfrm>
            <a:off x="533400" y="1371600"/>
            <a:ext cx="7467600" cy="3657600"/>
          </a:xfrm>
        </p:spPr>
        <p:txBody>
          <a:bodyPr>
            <a:normAutofit fontScale="85000" lnSpcReduction="20000"/>
          </a:bodyPr>
          <a:lstStyle/>
          <a:p>
            <a:r>
              <a:rPr lang="en-US" dirty="0">
                <a:solidFill>
                  <a:srgbClr val="FF0000"/>
                </a:solidFill>
              </a:rPr>
              <a:t>24</a:t>
            </a:r>
            <a:r>
              <a:rPr lang="en-US" dirty="0"/>
              <a:t> states and DC </a:t>
            </a:r>
            <a:r>
              <a:rPr lang="en-US" dirty="0" smtClean="0"/>
              <a:t>– consider substance use during pregnancy to </a:t>
            </a:r>
            <a:r>
              <a:rPr lang="en-US" dirty="0"/>
              <a:t>be child abuse</a:t>
            </a:r>
          </a:p>
          <a:p>
            <a:r>
              <a:rPr lang="en-US" dirty="0">
                <a:solidFill>
                  <a:srgbClr val="FF0000"/>
                </a:solidFill>
              </a:rPr>
              <a:t>3</a:t>
            </a:r>
            <a:r>
              <a:rPr lang="en-US" dirty="0"/>
              <a:t> states </a:t>
            </a:r>
            <a:r>
              <a:rPr lang="en-US" dirty="0" smtClean="0"/>
              <a:t>- grounds </a:t>
            </a:r>
            <a:r>
              <a:rPr lang="en-US" dirty="0"/>
              <a:t>for civil commitment</a:t>
            </a:r>
          </a:p>
          <a:p>
            <a:r>
              <a:rPr lang="en-US" dirty="0">
                <a:solidFill>
                  <a:srgbClr val="FF0000"/>
                </a:solidFill>
              </a:rPr>
              <a:t>23</a:t>
            </a:r>
            <a:r>
              <a:rPr lang="en-US" dirty="0"/>
              <a:t> states and DC require healthcare professionals to report suspected prenatal drug </a:t>
            </a:r>
            <a:r>
              <a:rPr lang="en-US" dirty="0" smtClean="0"/>
              <a:t>use</a:t>
            </a:r>
          </a:p>
          <a:p>
            <a:r>
              <a:rPr lang="en-US" dirty="0" smtClean="0">
                <a:solidFill>
                  <a:srgbClr val="FF0000"/>
                </a:solidFill>
              </a:rPr>
              <a:t>7</a:t>
            </a:r>
            <a:r>
              <a:rPr lang="en-US" dirty="0" smtClean="0"/>
              <a:t> states require </a:t>
            </a:r>
            <a:r>
              <a:rPr lang="en-US" dirty="0"/>
              <a:t>them to test for drug exposure if they suspect it</a:t>
            </a:r>
          </a:p>
          <a:p>
            <a:r>
              <a:rPr lang="en-US" dirty="0">
                <a:solidFill>
                  <a:srgbClr val="FF0000"/>
                </a:solidFill>
              </a:rPr>
              <a:t>45</a:t>
            </a:r>
            <a:r>
              <a:rPr lang="en-US" dirty="0"/>
              <a:t> states have have prosecuted pregnant women for drug use</a:t>
            </a:r>
          </a:p>
          <a:p>
            <a:pPr marL="0" indent="0">
              <a:buNone/>
            </a:pPr>
            <a:endParaRPr lang="en-US" dirty="0"/>
          </a:p>
        </p:txBody>
      </p:sp>
      <p:sp>
        <p:nvSpPr>
          <p:cNvPr id="4" name="TextBox 3"/>
          <p:cNvSpPr txBox="1"/>
          <p:nvPr/>
        </p:nvSpPr>
        <p:spPr>
          <a:xfrm>
            <a:off x="152400" y="6324600"/>
            <a:ext cx="1746404" cy="307777"/>
          </a:xfrm>
          <a:prstGeom prst="rect">
            <a:avLst/>
          </a:prstGeom>
          <a:noFill/>
        </p:spPr>
        <p:txBody>
          <a:bodyPr wrap="none" rtlCol="0">
            <a:spAutoFit/>
          </a:bodyPr>
          <a:lstStyle/>
          <a:p>
            <a:r>
              <a:rPr lang="en-US" sz="1400" dirty="0" err="1"/>
              <a:t>www.guttmacher.org</a:t>
            </a:r>
            <a:endParaRPr lang="en-US" sz="1400" dirty="0"/>
          </a:p>
        </p:txBody>
      </p:sp>
      <p:pic>
        <p:nvPicPr>
          <p:cNvPr id="25602" name="Picture 2" descr="Image result for states with mandatory reporting for drug use in pregnancy"/>
          <p:cNvPicPr>
            <a:picLocks noChangeAspect="1" noChangeArrowheads="1"/>
          </p:cNvPicPr>
          <p:nvPr/>
        </p:nvPicPr>
        <p:blipFill>
          <a:blip r:embed="rId2" cstate="print"/>
          <a:srcRect/>
          <a:stretch>
            <a:fillRect/>
          </a:stretch>
        </p:blipFill>
        <p:spPr bwMode="auto">
          <a:xfrm>
            <a:off x="5638800" y="4572000"/>
            <a:ext cx="3075594" cy="2095500"/>
          </a:xfrm>
          <a:prstGeom prst="rect">
            <a:avLst/>
          </a:prstGeom>
          <a:noFill/>
        </p:spPr>
      </p:pic>
    </p:spTree>
    <p:extLst>
      <p:ext uri="{BB962C8B-B14F-4D97-AF65-F5344CB8AC3E}">
        <p14:creationId xmlns:p14="http://schemas.microsoft.com/office/powerpoint/2010/main" val="488087470"/>
      </p:ext>
    </p:extLst>
  </p:cSld>
  <p:clrMapOvr>
    <a:masterClrMapping/>
  </p:clrMapOvr>
  <p:timing>
    <p:tnLst>
      <p:par>
        <p:cTn xmlns:p14="http://schemas.microsoft.com/office/powerpoint/2010/mai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Access</a:t>
            </a:r>
          </a:p>
        </p:txBody>
      </p:sp>
      <p:sp>
        <p:nvSpPr>
          <p:cNvPr id="3" name="Content Placeholder 2"/>
          <p:cNvSpPr>
            <a:spLocks noGrp="1"/>
          </p:cNvSpPr>
          <p:nvPr>
            <p:ph idx="1"/>
          </p:nvPr>
        </p:nvSpPr>
        <p:spPr/>
        <p:txBody>
          <a:bodyPr>
            <a:normAutofit/>
          </a:bodyPr>
          <a:lstStyle/>
          <a:p>
            <a:r>
              <a:rPr lang="en-US" dirty="0">
                <a:solidFill>
                  <a:srgbClr val="FF0000"/>
                </a:solidFill>
              </a:rPr>
              <a:t>19</a:t>
            </a:r>
            <a:r>
              <a:rPr lang="en-US" dirty="0"/>
              <a:t> states have </a:t>
            </a:r>
            <a:r>
              <a:rPr lang="en-US" dirty="0" smtClean="0"/>
              <a:t>created/funded </a:t>
            </a:r>
            <a:r>
              <a:rPr lang="en-US" dirty="0"/>
              <a:t>drug treatment programs targeted to pregnant women </a:t>
            </a:r>
            <a:endParaRPr lang="en-US" dirty="0" smtClean="0"/>
          </a:p>
          <a:p>
            <a:r>
              <a:rPr lang="en-US" dirty="0" smtClean="0">
                <a:solidFill>
                  <a:srgbClr val="FF0000"/>
                </a:solidFill>
              </a:rPr>
              <a:t>17 </a:t>
            </a:r>
            <a:r>
              <a:rPr lang="en-US" dirty="0"/>
              <a:t>states </a:t>
            </a:r>
            <a:r>
              <a:rPr lang="en-US" dirty="0" smtClean="0"/>
              <a:t>+ DC </a:t>
            </a:r>
            <a:r>
              <a:rPr lang="en-US" dirty="0"/>
              <a:t>provide pregnant women with priority access to state funded </a:t>
            </a:r>
            <a:r>
              <a:rPr lang="en-US" dirty="0" smtClean="0"/>
              <a:t>programs</a:t>
            </a:r>
            <a:endParaRPr lang="en-US" dirty="0"/>
          </a:p>
          <a:p>
            <a:r>
              <a:rPr lang="en-US" dirty="0">
                <a:solidFill>
                  <a:srgbClr val="FF0000"/>
                </a:solidFill>
              </a:rPr>
              <a:t>10 </a:t>
            </a:r>
            <a:r>
              <a:rPr lang="en-US" dirty="0"/>
              <a:t>states prohibit publicly funded drug treatment programs from discriminating against pregnant women</a:t>
            </a:r>
          </a:p>
        </p:txBody>
      </p:sp>
      <p:sp>
        <p:nvSpPr>
          <p:cNvPr id="4" name="TextBox 3"/>
          <p:cNvSpPr txBox="1"/>
          <p:nvPr/>
        </p:nvSpPr>
        <p:spPr>
          <a:xfrm>
            <a:off x="7162800" y="6248400"/>
            <a:ext cx="1746404" cy="307777"/>
          </a:xfrm>
          <a:prstGeom prst="rect">
            <a:avLst/>
          </a:prstGeom>
          <a:noFill/>
        </p:spPr>
        <p:txBody>
          <a:bodyPr wrap="none" rtlCol="0">
            <a:spAutoFit/>
          </a:bodyPr>
          <a:lstStyle/>
          <a:p>
            <a:r>
              <a:rPr lang="en-US" sz="1400" dirty="0" err="1"/>
              <a:t>www.guttmacher.org</a:t>
            </a:r>
            <a:endParaRPr lang="en-US" sz="1400" dirty="0"/>
          </a:p>
        </p:txBody>
      </p:sp>
    </p:spTree>
    <p:extLst>
      <p:ext uri="{BB962C8B-B14F-4D97-AF65-F5344CB8AC3E}">
        <p14:creationId xmlns:p14="http://schemas.microsoft.com/office/powerpoint/2010/main" val="1899051553"/>
      </p:ext>
    </p:extLst>
  </p:cSld>
  <p:clrMapOvr>
    <a:masterClrMapping/>
  </p:clrMapOvr>
  <p:timing>
    <p:tnLst>
      <p:par>
        <p:cTn xmlns:p14="http://schemas.microsoft.com/office/powerpoint/2010/mai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stretch>
            <a:fillRect/>
          </a:stretch>
        </p:blipFill>
        <p:spPr>
          <a:xfrm>
            <a:off x="0" y="1422400"/>
            <a:ext cx="9144000" cy="4011794"/>
          </a:xfrm>
          <a:prstGeom prst="rect">
            <a:avLst/>
          </a:prstGeom>
        </p:spPr>
      </p:pic>
      <p:sp>
        <p:nvSpPr>
          <p:cNvPr id="4" name="TextBox 3"/>
          <p:cNvSpPr txBox="1"/>
          <p:nvPr/>
        </p:nvSpPr>
        <p:spPr>
          <a:xfrm>
            <a:off x="7162800" y="6248400"/>
            <a:ext cx="1746404" cy="307777"/>
          </a:xfrm>
          <a:prstGeom prst="rect">
            <a:avLst/>
          </a:prstGeom>
          <a:noFill/>
        </p:spPr>
        <p:txBody>
          <a:bodyPr wrap="none" rtlCol="0">
            <a:spAutoFit/>
          </a:bodyPr>
          <a:lstStyle/>
          <a:p>
            <a:r>
              <a:rPr lang="en-US" sz="1400" dirty="0" err="1"/>
              <a:t>www.guttmacher.org</a:t>
            </a:r>
            <a:endParaRPr lang="en-US" sz="1400" dirty="0"/>
          </a:p>
        </p:txBody>
      </p:sp>
    </p:spTree>
    <p:extLst>
      <p:ext uri="{BB962C8B-B14F-4D97-AF65-F5344CB8AC3E}">
        <p14:creationId xmlns:p14="http://schemas.microsoft.com/office/powerpoint/2010/main" val="3570214360"/>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Definitions</a:t>
            </a:r>
          </a:p>
        </p:txBody>
      </p:sp>
      <p:sp>
        <p:nvSpPr>
          <p:cNvPr id="3" name="Content Placeholder 2"/>
          <p:cNvSpPr>
            <a:spLocks noGrp="1"/>
          </p:cNvSpPr>
          <p:nvPr>
            <p:ph idx="1"/>
          </p:nvPr>
        </p:nvSpPr>
        <p:spPr/>
        <p:txBody>
          <a:bodyPr/>
          <a:lstStyle/>
          <a:p>
            <a:r>
              <a:rPr lang="en-US" dirty="0" smtClean="0"/>
              <a:t>Drug dependence</a:t>
            </a:r>
            <a:endParaRPr lang="en-US" dirty="0"/>
          </a:p>
          <a:p>
            <a:pPr lvl="1"/>
            <a:r>
              <a:rPr lang="en-US" dirty="0"/>
              <a:t>Use that results in withdrawal symptoms when the drug is discontinued</a:t>
            </a:r>
          </a:p>
          <a:p>
            <a:r>
              <a:rPr lang="en-US" dirty="0" smtClean="0"/>
              <a:t>Substance use </a:t>
            </a:r>
            <a:r>
              <a:rPr lang="en-US" dirty="0"/>
              <a:t>disorder</a:t>
            </a:r>
          </a:p>
          <a:p>
            <a:pPr lvl="1"/>
            <a:r>
              <a:rPr lang="en-US" dirty="0"/>
              <a:t>Pattern of use characterized by tolerance, craving, inability to control use, </a:t>
            </a:r>
            <a:r>
              <a:rPr lang="en-US" u="sng" dirty="0"/>
              <a:t>and continued use despite adverse outcomes</a:t>
            </a:r>
          </a:p>
        </p:txBody>
      </p:sp>
    </p:spTree>
    <p:extLst>
      <p:ext uri="{BB962C8B-B14F-4D97-AF65-F5344CB8AC3E}">
        <p14:creationId xmlns:p14="http://schemas.microsoft.com/office/powerpoint/2010/main" val="3582905296"/>
      </p:ext>
    </p:extLst>
  </p:cSld>
  <p:clrMapOvr>
    <a:masterClrMapping/>
  </p:clrMapOvr>
  <p:timing>
    <p:tnLst>
      <p:par>
        <p:cTn xmlns:p14="http://schemas.microsoft.com/office/powerpoint/2010/mai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Evaluating Bias</a:t>
            </a:r>
          </a:p>
        </p:txBody>
      </p:sp>
    </p:spTree>
    <p:extLst>
      <p:ext uri="{BB962C8B-B14F-4D97-AF65-F5344CB8AC3E}">
        <p14:creationId xmlns:p14="http://schemas.microsoft.com/office/powerpoint/2010/main" val="546128944"/>
      </p:ext>
    </p:extLst>
  </p:cSld>
  <p:clrMapOvr>
    <a:masterClrMapping/>
  </p:clrMapOvr>
  <p:timing>
    <p:tnLst>
      <p:par>
        <p:cTn xmlns:p14="http://schemas.microsoft.com/office/powerpoint/2010/mai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pregnant woman eati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91200" y="21492"/>
            <a:ext cx="2353827" cy="33528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pregnant woman heroi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5575" y="3124200"/>
            <a:ext cx="4521879" cy="302418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pregnant woman heroi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1000" y="762000"/>
            <a:ext cx="3752850" cy="180022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result for pregnant woman eating fried food"/>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57800" y="2667000"/>
            <a:ext cx="3566160" cy="198120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Related image"/>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562600" y="4343400"/>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207227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3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2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3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srcRect l="22609" t="24613" r="27826" b="23478"/>
          <a:stretch>
            <a:fillRect/>
          </a:stretch>
        </p:blipFill>
        <p:spPr bwMode="auto">
          <a:xfrm>
            <a:off x="1295400" y="1371600"/>
            <a:ext cx="6286500" cy="411480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Evaluating bias</a:t>
            </a:r>
          </a:p>
        </p:txBody>
      </p:sp>
      <p:sp>
        <p:nvSpPr>
          <p:cNvPr id="3" name="Content Placeholder 2"/>
          <p:cNvSpPr>
            <a:spLocks noGrp="1"/>
          </p:cNvSpPr>
          <p:nvPr>
            <p:ph idx="1"/>
          </p:nvPr>
        </p:nvSpPr>
        <p:spPr/>
        <p:txBody>
          <a:bodyPr/>
          <a:lstStyle/>
          <a:p>
            <a:r>
              <a:rPr lang="en-US" dirty="0" smtClean="0"/>
              <a:t>45</a:t>
            </a:r>
            <a:r>
              <a:rPr lang="en-US" dirty="0"/>
              <a:t>% of physicians believe child </a:t>
            </a:r>
            <a:r>
              <a:rPr lang="en-US" dirty="0" smtClean="0"/>
              <a:t>abuse</a:t>
            </a:r>
            <a:endParaRPr lang="en-US" dirty="0"/>
          </a:p>
        </p:txBody>
      </p:sp>
      <p:sp>
        <p:nvSpPr>
          <p:cNvPr id="31748" name="AutoShape 4" descr="Image result for judging pregnant woman cartoo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1750" name="Picture 6" descr="http://www.motherjones.com/wp-content/uploads/bypass_630x354.jpg?w=990"/>
          <p:cNvPicPr>
            <a:picLocks noChangeAspect="1" noChangeArrowheads="1"/>
          </p:cNvPicPr>
          <p:nvPr/>
        </p:nvPicPr>
        <p:blipFill>
          <a:blip r:embed="rId3" cstate="print"/>
          <a:srcRect/>
          <a:stretch>
            <a:fillRect/>
          </a:stretch>
        </p:blipFill>
        <p:spPr bwMode="auto">
          <a:xfrm>
            <a:off x="1524000" y="2438400"/>
            <a:ext cx="6000750" cy="3371851"/>
          </a:xfrm>
          <a:prstGeom prst="rect">
            <a:avLst/>
          </a:prstGeom>
          <a:noFill/>
        </p:spPr>
      </p:pic>
    </p:spTree>
    <p:extLst>
      <p:ext uri="{BB962C8B-B14F-4D97-AF65-F5344CB8AC3E}">
        <p14:creationId xmlns:p14="http://schemas.microsoft.com/office/powerpoint/2010/main" val="1166494220"/>
      </p:ext>
    </p:extLst>
  </p:cSld>
  <p:clrMapOvr>
    <a:masterClrMapping/>
  </p:clrMapOvr>
  <p:timing>
    <p:tnLst>
      <p:par>
        <p:cTn xmlns:p14="http://schemas.microsoft.com/office/powerpoint/2010/mai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Addiction is a disease. This does not in any way excuse responsibility. Just as with every other disease, diagnosis requires adherence to a treatment plan. Designating addiction as a disease is not a free pass. </a:t>
            </a:r>
          </a:p>
          <a:p>
            <a:pPr marL="0" indent="0">
              <a:buNone/>
            </a:pPr>
            <a:r>
              <a:rPr lang="en-US" dirty="0" smtClean="0"/>
              <a:t>Sandy Swenson </a:t>
            </a:r>
            <a:endParaRPr lang="en-US" dirty="0"/>
          </a:p>
        </p:txBody>
      </p:sp>
    </p:spTree>
    <p:extLst>
      <p:ext uri="{BB962C8B-B14F-4D97-AF65-F5344CB8AC3E}">
        <p14:creationId xmlns:p14="http://schemas.microsoft.com/office/powerpoint/2010/main" val="927451435"/>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ASAM Definition</a:t>
            </a:r>
            <a:endParaRPr lang="en-US" dirty="0"/>
          </a:p>
        </p:txBody>
      </p:sp>
      <p:sp>
        <p:nvSpPr>
          <p:cNvPr id="3" name="Content Placeholder 2"/>
          <p:cNvSpPr>
            <a:spLocks noGrp="1"/>
          </p:cNvSpPr>
          <p:nvPr>
            <p:ph idx="1"/>
          </p:nvPr>
        </p:nvSpPr>
        <p:spPr/>
        <p:txBody>
          <a:bodyPr/>
          <a:lstStyle/>
          <a:p>
            <a:r>
              <a:rPr lang="en-US" dirty="0" smtClean="0"/>
              <a:t>Addiction – a chronic disease of brain reward, motivation, memory and related circuitry... It is characterized by inability to consistently abstain, impairment in behavioral control, craving, diminished recognition of significant problems with one’s behaviors and interpersonal relationships, and a dysfunctional emotional response. </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Legalization and Changing Perceptions</a:t>
            </a:r>
            <a:endParaRPr lang="en-US" dirty="0"/>
          </a:p>
        </p:txBody>
      </p:sp>
    </p:spTree>
    <p:extLst>
      <p:ext uri="{BB962C8B-B14F-4D97-AF65-F5344CB8AC3E}">
        <p14:creationId xmlns:p14="http://schemas.microsoft.com/office/powerpoint/2010/main" val="2136990653"/>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3600F138C4FC641B214F9DEAF3C8642" ma:contentTypeVersion="68" ma:contentTypeDescription="Create a new document." ma:contentTypeScope="" ma:versionID="a504fc96a1a3d785d8c715388b77e8f5">
  <xsd:schema xmlns:xsd="http://www.w3.org/2001/XMLSchema" xmlns:xs="http://www.w3.org/2001/XMLSchema" xmlns:p="http://schemas.microsoft.com/office/2006/metadata/properties" xmlns:ns2="2d2b93c3-711f-4870-8af7-e74aaec4255e" targetNamespace="http://schemas.microsoft.com/office/2006/metadata/properties" ma:root="true" ma:fieldsID="64a5d0e338107b60a6a0e85db02fa17e" ns2:_="">
    <xsd:import namespace="2d2b93c3-711f-4870-8af7-e74aaec4255e"/>
    <xsd:element name="properties">
      <xsd:complexType>
        <xsd:sequence>
          <xsd:element name="documentManagement">
            <xsd:complexType>
              <xsd:all>
                <xsd:element ref="ns2:Keep"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d2b93c3-711f-4870-8af7-e74aaec4255e" elementFormDefault="qualified">
    <xsd:import namespace="http://schemas.microsoft.com/office/2006/documentManagement/types"/>
    <xsd:import namespace="http://schemas.microsoft.com/office/infopath/2007/PartnerControls"/>
    <xsd:element name="Keep" ma:index="9" nillable="true" ma:displayName="Keep" ma:default="Yes" ma:internalName="Keep">
      <xsd:complexType>
        <xsd:complexContent>
          <xsd:extension base="dms:MultiChoice">
            <xsd:sequence>
              <xsd:element name="Value" maxOccurs="unbounded" minOccurs="0" nillable="true">
                <xsd:simpleType>
                  <xsd:restriction base="dms:Choice">
                    <xsd:enumeration value="Yes"/>
                  </xsd:restriction>
                </xsd:simple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5"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Keep xmlns="2d2b93c3-711f-4870-8af7-e74aaec4255e">
      <Value>Yes</Value>
    </Keep>
  </documentManagement>
</p:properties>
</file>

<file path=customXml/itemProps1.xml><?xml version="1.0" encoding="utf-8"?>
<ds:datastoreItem xmlns:ds="http://schemas.openxmlformats.org/officeDocument/2006/customXml" ds:itemID="{303EF6EB-DAF3-41C4-88BA-36962D00517A}"/>
</file>

<file path=customXml/itemProps2.xml><?xml version="1.0" encoding="utf-8"?>
<ds:datastoreItem xmlns:ds="http://schemas.openxmlformats.org/officeDocument/2006/customXml" ds:itemID="{F94ADBB0-62D8-4C55-A951-C5087ADC8BF4}"/>
</file>

<file path=customXml/itemProps3.xml><?xml version="1.0" encoding="utf-8"?>
<ds:datastoreItem xmlns:ds="http://schemas.openxmlformats.org/officeDocument/2006/customXml" ds:itemID="{C9C19553-ED83-445A-969A-E068A8493D47}"/>
</file>

<file path=docProps/app.xml><?xml version="1.0" encoding="utf-8"?>
<Properties xmlns="http://schemas.openxmlformats.org/officeDocument/2006/extended-properties" xmlns:vt="http://schemas.openxmlformats.org/officeDocument/2006/docPropsVTypes">
  <Template/>
  <TotalTime>5172</TotalTime>
  <Words>2467</Words>
  <Application>Microsoft Macintosh PowerPoint</Application>
  <PresentationFormat>On-screen Show (4:3)</PresentationFormat>
  <Paragraphs>357</Paragraphs>
  <Slides>74</Slides>
  <Notes>25</Notes>
  <HiddenSlides>0</HiddenSlides>
  <MMClips>0</MMClips>
  <ScaleCrop>false</ScaleCrop>
  <HeadingPairs>
    <vt:vector size="4" baseType="variant">
      <vt:variant>
        <vt:lpstr>Theme</vt:lpstr>
      </vt:variant>
      <vt:variant>
        <vt:i4>1</vt:i4>
      </vt:variant>
      <vt:variant>
        <vt:lpstr>Slide Titles</vt:lpstr>
      </vt:variant>
      <vt:variant>
        <vt:i4>74</vt:i4>
      </vt:variant>
    </vt:vector>
  </HeadingPairs>
  <TitlesOfParts>
    <vt:vector size="75" baseType="lpstr">
      <vt:lpstr>Office Theme</vt:lpstr>
      <vt:lpstr>Maternal Marijuana Use: Weeding Out the Myths</vt:lpstr>
      <vt:lpstr>Objectives</vt:lpstr>
      <vt:lpstr>Scope</vt:lpstr>
      <vt:lpstr>Marijuana Use: The Scope</vt:lpstr>
      <vt:lpstr>SAMHSA 2017 Data</vt:lpstr>
      <vt:lpstr>Co-Morbidities</vt:lpstr>
      <vt:lpstr>Definitions</vt:lpstr>
      <vt:lpstr>ASAM Definition</vt:lpstr>
      <vt:lpstr>Legalization and Changing Perceptions</vt:lpstr>
      <vt:lpstr>Legalization</vt:lpstr>
      <vt:lpstr>Colorado</vt:lpstr>
      <vt:lpstr>Perceptions of Harm</vt:lpstr>
      <vt:lpstr>Perceptions of Harm</vt:lpstr>
      <vt:lpstr>Perception of Harm</vt:lpstr>
      <vt:lpstr>Legalization and Perception of Harm</vt:lpstr>
      <vt:lpstr>Marijuana in Pregnancy</vt:lpstr>
      <vt:lpstr>Epidemiology</vt:lpstr>
      <vt:lpstr>Why Don’t We Have the Answers?</vt:lpstr>
      <vt:lpstr>Biologic versus Self Report</vt:lpstr>
      <vt:lpstr>PowerPoint Presentation</vt:lpstr>
      <vt:lpstr>The Known</vt:lpstr>
      <vt:lpstr>Fetal Effects</vt:lpstr>
      <vt:lpstr>Fetal Effects: Possible</vt:lpstr>
      <vt:lpstr>Fetal Effects: Possible</vt:lpstr>
      <vt:lpstr>Concurrent Tobacco Use</vt:lpstr>
      <vt:lpstr>Long-term Effects: Neurodevelpoment</vt:lpstr>
      <vt:lpstr>Neurodevelopment: Human Studies</vt:lpstr>
      <vt:lpstr>Neurodevelopment: Human Studies</vt:lpstr>
      <vt:lpstr>Neurodevelopment: Clear as Mud</vt:lpstr>
      <vt:lpstr>Breastfeeding</vt:lpstr>
      <vt:lpstr>Breastfeeding</vt:lpstr>
      <vt:lpstr>Benefits of Breastfeeding</vt:lpstr>
      <vt:lpstr>Recommendations</vt:lpstr>
      <vt:lpstr>Marijuana: Postpartum</vt:lpstr>
      <vt:lpstr>Maternal Effects</vt:lpstr>
      <vt:lpstr>Maternal Effects</vt:lpstr>
      <vt:lpstr>Maternal Effects: Cardiovascular</vt:lpstr>
      <vt:lpstr>What Can We Do?</vt:lpstr>
      <vt:lpstr>SBIRT</vt:lpstr>
      <vt:lpstr>Universal Screening</vt:lpstr>
      <vt:lpstr>ACOG</vt:lpstr>
      <vt:lpstr>Purpose of Screening</vt:lpstr>
      <vt:lpstr>Information/Feedback</vt:lpstr>
      <vt:lpstr>Evaluating Bias Racial Discrimination</vt:lpstr>
      <vt:lpstr>Brief Intervention</vt:lpstr>
      <vt:lpstr>Information/Feedback</vt:lpstr>
      <vt:lpstr>Intervention/Referral</vt:lpstr>
      <vt:lpstr>Provider Tool Kit</vt:lpstr>
      <vt:lpstr>Provider Toolkit</vt:lpstr>
      <vt:lpstr>Common Reasons for Use</vt:lpstr>
      <vt:lpstr>Mental Health Comorbidities</vt:lpstr>
      <vt:lpstr>Nausea and Vomiting</vt:lpstr>
      <vt:lpstr>Nausea and Vomiting</vt:lpstr>
      <vt:lpstr>Nausea and Vomiting</vt:lpstr>
      <vt:lpstr>Hyperemesis Syndrome</vt:lpstr>
      <vt:lpstr>History</vt:lpstr>
      <vt:lpstr>History</vt:lpstr>
      <vt:lpstr>PowerPoint Presentation</vt:lpstr>
      <vt:lpstr>N/V: Summary</vt:lpstr>
      <vt:lpstr>PowerPoint Presentation</vt:lpstr>
      <vt:lpstr>Summary</vt:lpstr>
      <vt:lpstr>Summary</vt:lpstr>
      <vt:lpstr>PowerPoint Presentation</vt:lpstr>
      <vt:lpstr>PowerPoint Presentation</vt:lpstr>
      <vt:lpstr>PowerPoint Presentation</vt:lpstr>
      <vt:lpstr>Perceptions of Harm</vt:lpstr>
      <vt:lpstr>Laws</vt:lpstr>
      <vt:lpstr>Access</vt:lpstr>
      <vt:lpstr>PowerPoint Presentation</vt:lpstr>
      <vt:lpstr>Evaluating Bias</vt:lpstr>
      <vt:lpstr>PowerPoint Presentation</vt:lpstr>
      <vt:lpstr>PowerPoint Presentation</vt:lpstr>
      <vt:lpstr>Evaluating bias</vt:lpstr>
      <vt:lpstr>PowerPoint Presentation</vt:lpstr>
    </vt:vector>
  </TitlesOfParts>
  <Company>UMMS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Kristin Atkins</dc:creator>
  <cp:lastModifiedBy>Katrina Mark</cp:lastModifiedBy>
  <cp:revision>258</cp:revision>
  <dcterms:created xsi:type="dcterms:W3CDTF">2017-08-30T23:40:50Z</dcterms:created>
  <dcterms:modified xsi:type="dcterms:W3CDTF">2018-09-19T12:41:01Z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0x01010033600F138C4FC641B214F9DEAF3C8642</vt:lpwstr>
  </property>
</Properties>
</file>