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0.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2"/>
  </p:notesMasterIdLst>
  <p:handoutMasterIdLst>
    <p:handoutMasterId r:id="rId23"/>
  </p:handoutMasterIdLst>
  <p:sldIdLst>
    <p:sldId id="256" r:id="rId2"/>
    <p:sldId id="257" r:id="rId3"/>
    <p:sldId id="302" r:id="rId4"/>
    <p:sldId id="258" r:id="rId5"/>
    <p:sldId id="303" r:id="rId6"/>
    <p:sldId id="293" r:id="rId7"/>
    <p:sldId id="294" r:id="rId8"/>
    <p:sldId id="290" r:id="rId9"/>
    <p:sldId id="288" r:id="rId10"/>
    <p:sldId id="292" r:id="rId11"/>
    <p:sldId id="295" r:id="rId12"/>
    <p:sldId id="296" r:id="rId13"/>
    <p:sldId id="297" r:id="rId14"/>
    <p:sldId id="298" r:id="rId15"/>
    <p:sldId id="299" r:id="rId16"/>
    <p:sldId id="301" r:id="rId17"/>
    <p:sldId id="304" r:id="rId18"/>
    <p:sldId id="276" r:id="rId19"/>
    <p:sldId id="280" r:id="rId20"/>
    <p:sldId id="279" r:id="rId21"/>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28" autoAdjust="0"/>
    <p:restoredTop sz="92405" autoAdjust="0"/>
  </p:normalViewPr>
  <p:slideViewPr>
    <p:cSldViewPr>
      <p:cViewPr varScale="1">
        <p:scale>
          <a:sx n="142" d="100"/>
          <a:sy n="142" d="100"/>
        </p:scale>
        <p:origin x="1176" y="10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3072"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1823A6D-41A7-4719-BD7E-F9E0A8D548FD}" type="datetimeFigureOut">
              <a:rPr lang="en-US" smtClean="0"/>
              <a:t>9/12/2018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27DF613-0168-4D91-9616-9DDDB4931206}" type="slidenum">
              <a:rPr lang="en-US" smtClean="0"/>
              <a:t>‹#›</a:t>
            </a:fld>
            <a:endParaRPr lang="en-US" dirty="0"/>
          </a:p>
        </p:txBody>
      </p:sp>
    </p:spTree>
    <p:extLst>
      <p:ext uri="{BB962C8B-B14F-4D97-AF65-F5344CB8AC3E}">
        <p14:creationId xmlns:p14="http://schemas.microsoft.com/office/powerpoint/2010/main" val="38044138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6400" y="696913"/>
            <a:ext cx="6199188"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0" y="4415790"/>
            <a:ext cx="5608320" cy="4183380"/>
          </a:xfrm>
          <a:prstGeom prst="rect">
            <a:avLst/>
          </a:prstGeom>
          <a:noFill/>
          <a:ln>
            <a:noFill/>
          </a:ln>
        </p:spPr>
        <p:txBody>
          <a:bodyPr lIns="93162" tIns="93162" rIns="93162" bIns="93162"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73322675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orld-trust.org/wp-content/uploads/2011/05/7-Racial-Microagressions-in-Everyday-Life.pdf"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www.minitex.umn.edu/Training/Details.aspx?SessionID=580" TargetMode="External"/><Relationship Id="rId4" Type="http://schemas.openxmlformats.org/officeDocument/2006/relationships/hyperlink" Target="http://www.apa.org/pi/oema/resources/communique/2012/07/microaggressions.aspx"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orld-trust.org/wp-content/uploads/2011/05/7-Racial-Microagressions-in-Everyday-Life.pdf"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www.minitex.umn.edu/Training/Details.aspx?SessionID=580" TargetMode="External"/><Relationship Id="rId4" Type="http://schemas.openxmlformats.org/officeDocument/2006/relationships/hyperlink" Target="http://www.apa.org/pi/oema/resources/communique/2012/07/microaggressions.aspx"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orld-trust.org/wp-content/uploads/2011/05/7-Racial-Microagressions-in-Everyday-Life.pdf"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www.minitex.umn.edu/Training/Details.aspx?SessionID=580" TargetMode="External"/><Relationship Id="rId4" Type="http://schemas.openxmlformats.org/officeDocument/2006/relationships/hyperlink" Target="http://www.apa.org/pi/oema/resources/communique/2012/07/microaggressions.aspx"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dirty="0"/>
          </a:p>
        </p:txBody>
      </p:sp>
    </p:spTree>
    <p:extLst>
      <p:ext uri="{BB962C8B-B14F-4D97-AF65-F5344CB8AC3E}">
        <p14:creationId xmlns:p14="http://schemas.microsoft.com/office/powerpoint/2010/main" val="3347895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dirty="0"/>
          </a:p>
        </p:txBody>
      </p:sp>
    </p:spTree>
    <p:extLst>
      <p:ext uri="{BB962C8B-B14F-4D97-AF65-F5344CB8AC3E}">
        <p14:creationId xmlns:p14="http://schemas.microsoft.com/office/powerpoint/2010/main" val="661967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dirty="0"/>
          </a:p>
        </p:txBody>
      </p:sp>
    </p:spTree>
    <p:extLst>
      <p:ext uri="{BB962C8B-B14F-4D97-AF65-F5344CB8AC3E}">
        <p14:creationId xmlns:p14="http://schemas.microsoft.com/office/powerpoint/2010/main" val="2146697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3648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https://www.psychologytoday.com/us/blog/microaggressions-in-everyday-life/201010/racial-microaggressions-in-everyday-life</a:t>
            </a:r>
            <a:endParaRPr lang="en-US" dirty="0"/>
          </a:p>
        </p:txBody>
      </p:sp>
    </p:spTree>
    <p:extLst>
      <p:ext uri="{BB962C8B-B14F-4D97-AF65-F5344CB8AC3E}">
        <p14:creationId xmlns:p14="http://schemas.microsoft.com/office/powerpoint/2010/main" val="4132702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https://www.psychologytoday.com/us/blog/microaggressions-in-everyday-life/201010/racial-microaggressions-in-everyday-life</a:t>
            </a:r>
            <a:endParaRPr lang="en-US" dirty="0"/>
          </a:p>
        </p:txBody>
      </p:sp>
    </p:spTree>
    <p:extLst>
      <p:ext uri="{BB962C8B-B14F-4D97-AF65-F5344CB8AC3E}">
        <p14:creationId xmlns:p14="http://schemas.microsoft.com/office/powerpoint/2010/main" val="1903618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https://www.psychologytoday.com/us/blog/microaggressions-in-everyday-life/201010/racial-microaggressions-in-everyday-life</a:t>
            </a:r>
            <a:endParaRPr lang="en-US" dirty="0"/>
          </a:p>
        </p:txBody>
      </p:sp>
    </p:spTree>
    <p:extLst>
      <p:ext uri="{BB962C8B-B14F-4D97-AF65-F5344CB8AC3E}">
        <p14:creationId xmlns:p14="http://schemas.microsoft.com/office/powerpoint/2010/main" val="2877218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https://www.psychologytoday.com/us/blog/microaggressions-in-everyday-life/201010/racial-microaggressions-in-everyday-life</a:t>
            </a:r>
            <a:endParaRPr lang="en-US" dirty="0"/>
          </a:p>
        </p:txBody>
      </p:sp>
    </p:spTree>
    <p:extLst>
      <p:ext uri="{BB962C8B-B14F-4D97-AF65-F5344CB8AC3E}">
        <p14:creationId xmlns:p14="http://schemas.microsoft.com/office/powerpoint/2010/main" val="3258647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dirty="0"/>
          </a:p>
        </p:txBody>
      </p:sp>
    </p:spTree>
    <p:extLst>
      <p:ext uri="{BB962C8B-B14F-4D97-AF65-F5344CB8AC3E}">
        <p14:creationId xmlns:p14="http://schemas.microsoft.com/office/powerpoint/2010/main" val="4077207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dirty="0"/>
          </a:p>
        </p:txBody>
      </p:sp>
    </p:spTree>
    <p:extLst>
      <p:ext uri="{BB962C8B-B14F-4D97-AF65-F5344CB8AC3E}">
        <p14:creationId xmlns:p14="http://schemas.microsoft.com/office/powerpoint/2010/main" val="612981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dirty="0"/>
          </a:p>
        </p:txBody>
      </p:sp>
    </p:spTree>
    <p:extLst>
      <p:ext uri="{BB962C8B-B14F-4D97-AF65-F5344CB8AC3E}">
        <p14:creationId xmlns:p14="http://schemas.microsoft.com/office/powerpoint/2010/main" val="463883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r>
              <a:rPr lang="en-US" dirty="0" smtClean="0"/>
              <a:t>https://diversity.ucsf.edu/resources/unconscious-bias</a:t>
            </a:r>
          </a:p>
          <a:p>
            <a:r>
              <a:rPr lang="en-US" dirty="0" smtClean="0"/>
              <a:t>http://kirwaninstitute.osu.edu/research/understanding-implicit-bias/</a:t>
            </a:r>
          </a:p>
          <a:p>
            <a:r>
              <a:rPr lang="en-US" dirty="0"/>
              <a:t>Sue, D., et.al. 2007. </a:t>
            </a:r>
            <a:r>
              <a:rPr lang="en-US" dirty="0">
                <a:hlinkClick r:id="rId3"/>
              </a:rPr>
              <a:t>Racial Micro aggressions in Everyday Life</a:t>
            </a:r>
            <a:r>
              <a:rPr lang="en-US" dirty="0"/>
              <a:t>. American Psychologist, 62(4): 271–286</a:t>
            </a:r>
          </a:p>
          <a:p>
            <a:r>
              <a:rPr lang="en-US" dirty="0"/>
              <a:t>Nadal, KL. 2012. </a:t>
            </a:r>
            <a:r>
              <a:rPr lang="en-US" dirty="0">
                <a:hlinkClick r:id="rId4"/>
              </a:rPr>
              <a:t>Featured Commentary: Trayvon, Troy, Sean: When racial biases and microaggressions kill</a:t>
            </a:r>
            <a:r>
              <a:rPr lang="en-US" dirty="0"/>
              <a:t>. Communiqué, American Psychological Association.</a:t>
            </a:r>
          </a:p>
          <a:p>
            <a:r>
              <a:rPr lang="en-US" dirty="0"/>
              <a:t>Gray J. nd. </a:t>
            </a:r>
            <a:r>
              <a:rPr lang="en-US" dirty="0">
                <a:hlinkClick r:id="rId5"/>
              </a:rPr>
              <a:t>Identifying &amp; Responding to Microaggressions</a:t>
            </a:r>
            <a:r>
              <a:rPr lang="en-US" dirty="0"/>
              <a:t> (presentation).</a:t>
            </a:r>
          </a:p>
          <a:p>
            <a:r>
              <a:rPr lang="en-US" dirty="0"/>
              <a:t>     </a:t>
            </a:r>
          </a:p>
          <a:p>
            <a:endParaRPr dirty="0"/>
          </a:p>
        </p:txBody>
      </p:sp>
    </p:spTree>
    <p:extLst>
      <p:ext uri="{BB962C8B-B14F-4D97-AF65-F5344CB8AC3E}">
        <p14:creationId xmlns:p14="http://schemas.microsoft.com/office/powerpoint/2010/main" val="1095467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r>
              <a:rPr lang="en-US" dirty="0" smtClean="0"/>
              <a:t>https://diversity.ucsf.edu/resources/unconscious-bias</a:t>
            </a:r>
          </a:p>
          <a:p>
            <a:r>
              <a:rPr lang="en-US" dirty="0" smtClean="0"/>
              <a:t>http://kirwaninstitute.osu.edu/research/understanding-implicit-bias/</a:t>
            </a:r>
          </a:p>
          <a:p>
            <a:r>
              <a:rPr lang="en-US" dirty="0"/>
              <a:t>Sue, D., et.al. 2007. </a:t>
            </a:r>
            <a:r>
              <a:rPr lang="en-US" dirty="0">
                <a:hlinkClick r:id="rId3"/>
              </a:rPr>
              <a:t>Racial Microaggressions in Everyday Life</a:t>
            </a:r>
            <a:r>
              <a:rPr lang="en-US" dirty="0"/>
              <a:t>. American Psychologist, 62(4): 271–286</a:t>
            </a:r>
          </a:p>
          <a:p>
            <a:r>
              <a:rPr lang="en-US" dirty="0"/>
              <a:t>Nadal, KL. 2012. </a:t>
            </a:r>
            <a:r>
              <a:rPr lang="en-US" dirty="0">
                <a:hlinkClick r:id="rId4"/>
              </a:rPr>
              <a:t>Featured Commentary: Trayvon, Troy, Sean: When racial biases and microaggressions kill</a:t>
            </a:r>
            <a:r>
              <a:rPr lang="en-US" dirty="0"/>
              <a:t>. Communiqué, American Psychological Association.</a:t>
            </a:r>
          </a:p>
          <a:p>
            <a:r>
              <a:rPr lang="en-US" dirty="0"/>
              <a:t>Gray J. nd. </a:t>
            </a:r>
            <a:r>
              <a:rPr lang="en-US" dirty="0">
                <a:hlinkClick r:id="rId5"/>
              </a:rPr>
              <a:t>Identifying &amp; Responding to Microaggressions</a:t>
            </a:r>
            <a:r>
              <a:rPr lang="en-US" dirty="0"/>
              <a:t> (presentation).</a:t>
            </a:r>
          </a:p>
          <a:p>
            <a:r>
              <a:rPr lang="en-US" dirty="0"/>
              <a:t>     </a:t>
            </a:r>
          </a:p>
          <a:p>
            <a:endParaRPr dirty="0"/>
          </a:p>
        </p:txBody>
      </p:sp>
    </p:spTree>
    <p:extLst>
      <p:ext uri="{BB962C8B-B14F-4D97-AF65-F5344CB8AC3E}">
        <p14:creationId xmlns:p14="http://schemas.microsoft.com/office/powerpoint/2010/main" val="216687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r>
              <a:rPr lang="en-US" dirty="0" smtClean="0"/>
              <a:t>https://diversity.ucsf.edu/resources/unconscious-bias</a:t>
            </a:r>
          </a:p>
          <a:p>
            <a:r>
              <a:rPr lang="en-US" dirty="0" smtClean="0"/>
              <a:t>http://kirwaninstitute.osu.edu/research/understanding-implicit-bias/</a:t>
            </a:r>
          </a:p>
          <a:p>
            <a:r>
              <a:rPr lang="en-US" dirty="0"/>
              <a:t>Sue, D., et.al. 2007. </a:t>
            </a:r>
            <a:r>
              <a:rPr lang="en-US" dirty="0">
                <a:hlinkClick r:id="rId3"/>
              </a:rPr>
              <a:t>Racial Microaggressions in Everyday Life</a:t>
            </a:r>
            <a:r>
              <a:rPr lang="en-US" dirty="0"/>
              <a:t>. American Psychologist, 62(4): 271–286</a:t>
            </a:r>
          </a:p>
          <a:p>
            <a:r>
              <a:rPr lang="en-US" dirty="0"/>
              <a:t>Nadal, KL. 2012. </a:t>
            </a:r>
            <a:r>
              <a:rPr lang="en-US" dirty="0">
                <a:hlinkClick r:id="rId4"/>
              </a:rPr>
              <a:t>Featured Commentary: Trayvon, Troy, Sean: When racial biases and microaggressions kill</a:t>
            </a:r>
            <a:r>
              <a:rPr lang="en-US" dirty="0"/>
              <a:t>. Communiqué, American Psychological Association.</a:t>
            </a:r>
          </a:p>
          <a:p>
            <a:r>
              <a:rPr lang="en-US" dirty="0"/>
              <a:t>Gray J. nd. </a:t>
            </a:r>
            <a:r>
              <a:rPr lang="en-US" dirty="0">
                <a:hlinkClick r:id="rId5"/>
              </a:rPr>
              <a:t>Identifying &amp; Responding to Microaggressions</a:t>
            </a:r>
            <a:r>
              <a:rPr lang="en-US" dirty="0"/>
              <a:t> (presentation).</a:t>
            </a:r>
          </a:p>
          <a:p>
            <a:r>
              <a:rPr lang="en-US" dirty="0"/>
              <a:t>     </a:t>
            </a:r>
          </a:p>
          <a:p>
            <a:endParaRPr dirty="0"/>
          </a:p>
        </p:txBody>
      </p:sp>
    </p:spTree>
    <p:extLst>
      <p:ext uri="{BB962C8B-B14F-4D97-AF65-F5344CB8AC3E}">
        <p14:creationId xmlns:p14="http://schemas.microsoft.com/office/powerpoint/2010/main" val="643700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dirty="0"/>
          </a:p>
        </p:txBody>
      </p:sp>
    </p:spTree>
    <p:extLst>
      <p:ext uri="{BB962C8B-B14F-4D97-AF65-F5344CB8AC3E}">
        <p14:creationId xmlns:p14="http://schemas.microsoft.com/office/powerpoint/2010/main" val="3557915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dirty="0"/>
          </a:p>
        </p:txBody>
      </p:sp>
    </p:spTree>
    <p:extLst>
      <p:ext uri="{BB962C8B-B14F-4D97-AF65-F5344CB8AC3E}">
        <p14:creationId xmlns:p14="http://schemas.microsoft.com/office/powerpoint/2010/main" val="1485058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dirty="0"/>
          </a:p>
        </p:txBody>
      </p:sp>
    </p:spTree>
    <p:extLst>
      <p:ext uri="{BB962C8B-B14F-4D97-AF65-F5344CB8AC3E}">
        <p14:creationId xmlns:p14="http://schemas.microsoft.com/office/powerpoint/2010/main" val="3176999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dirty="0"/>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pPr lvl="0" algn="r">
                <a:spcBef>
                  <a:spcPts val="0"/>
                </a:spcBef>
                <a:buNone/>
              </a:p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hDd3bzA745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https://www.psychologytoday.com/us/basics/productivity"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psychologytoday.com/us/basics/education"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zRwt25M5nGw"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http://kirwaninstitute.osu.edu/"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2.png"/><Relationship Id="rId4" Type="http://schemas.openxmlformats.org/officeDocument/2006/relationships/hyperlink" Target="https://implicit.harvard.edu/implicit/takeatest.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health.maryland.gov/mhhd" TargetMode="External"/><Relationship Id="rId5" Type="http://schemas.openxmlformats.org/officeDocument/2006/relationships/hyperlink" Target="mailto:stephanie.slowly@maryland.gov"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xRgFkIMO-J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youtube.com/watch?v=DWynJkN5Hb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p:cNvPicPr preferRelativeResize="0"/>
          <p:nvPr/>
        </p:nvPicPr>
        <p:blipFill>
          <a:blip r:embed="rId3">
            <a:alphaModFix/>
          </a:blip>
          <a:stretch>
            <a:fillRect/>
          </a:stretch>
        </p:blipFill>
        <p:spPr>
          <a:xfrm>
            <a:off x="0" y="0"/>
            <a:ext cx="9143996" cy="5143500"/>
          </a:xfrm>
          <a:prstGeom prst="rect">
            <a:avLst/>
          </a:prstGeom>
          <a:noFill/>
          <a:ln w="9525" cap="flat" cmpd="sng">
            <a:solidFill>
              <a:srgbClr val="FFFFFF"/>
            </a:solidFill>
            <a:prstDash val="solid"/>
            <a:round/>
            <a:headEnd type="none" w="med" len="med"/>
            <a:tailEnd type="none" w="med" len="med"/>
          </a:ln>
        </p:spPr>
      </p:pic>
      <p:cxnSp>
        <p:nvCxnSpPr>
          <p:cNvPr id="55" name="Shape 55"/>
          <p:cNvCxnSpPr/>
          <p:nvPr/>
        </p:nvCxnSpPr>
        <p:spPr>
          <a:xfrm rot="10800000">
            <a:off x="956175" y="1383600"/>
            <a:ext cx="0" cy="1810800"/>
          </a:xfrm>
          <a:prstGeom prst="straightConnector1">
            <a:avLst/>
          </a:prstGeom>
          <a:noFill/>
          <a:ln w="19050" cap="flat" cmpd="sng">
            <a:solidFill>
              <a:srgbClr val="F3F3F3"/>
            </a:solidFill>
            <a:prstDash val="solid"/>
            <a:round/>
            <a:headEnd type="none" w="lg" len="lg"/>
            <a:tailEnd type="none" w="lg" len="lg"/>
          </a:ln>
        </p:spPr>
      </p:cxnSp>
      <p:cxnSp>
        <p:nvCxnSpPr>
          <p:cNvPr id="56" name="Shape 56"/>
          <p:cNvCxnSpPr/>
          <p:nvPr/>
        </p:nvCxnSpPr>
        <p:spPr>
          <a:xfrm rot="10800000">
            <a:off x="8304825" y="1383775"/>
            <a:ext cx="0" cy="1794000"/>
          </a:xfrm>
          <a:prstGeom prst="straightConnector1">
            <a:avLst/>
          </a:prstGeom>
          <a:noFill/>
          <a:ln w="19050" cap="flat" cmpd="sng">
            <a:solidFill>
              <a:srgbClr val="F3F3F3"/>
            </a:solidFill>
            <a:prstDash val="solid"/>
            <a:round/>
            <a:headEnd type="none" w="lg" len="lg"/>
            <a:tailEnd type="none" w="lg" len="lg"/>
          </a:ln>
        </p:spPr>
      </p:cxnSp>
      <p:cxnSp>
        <p:nvCxnSpPr>
          <p:cNvPr id="57" name="Shape 57"/>
          <p:cNvCxnSpPr/>
          <p:nvPr/>
        </p:nvCxnSpPr>
        <p:spPr>
          <a:xfrm>
            <a:off x="957223" y="1383600"/>
            <a:ext cx="7347600" cy="0"/>
          </a:xfrm>
          <a:prstGeom prst="straightConnector1">
            <a:avLst/>
          </a:prstGeom>
          <a:noFill/>
          <a:ln w="19050" cap="flat" cmpd="sng">
            <a:solidFill>
              <a:srgbClr val="F3F3F3"/>
            </a:solidFill>
            <a:prstDash val="solid"/>
            <a:round/>
            <a:headEnd type="none" w="lg" len="lg"/>
            <a:tailEnd type="none" w="lg" len="lg"/>
          </a:ln>
        </p:spPr>
      </p:cxnSp>
      <p:sp>
        <p:nvSpPr>
          <p:cNvPr id="58" name="Shape 58"/>
          <p:cNvSpPr txBox="1"/>
          <p:nvPr/>
        </p:nvSpPr>
        <p:spPr>
          <a:xfrm>
            <a:off x="1828800" y="1478511"/>
            <a:ext cx="5562600" cy="1465992"/>
          </a:xfrm>
          <a:prstGeom prst="rect">
            <a:avLst/>
          </a:prstGeom>
          <a:noFill/>
          <a:ln>
            <a:noFill/>
          </a:ln>
        </p:spPr>
        <p:txBody>
          <a:bodyPr lIns="91425" tIns="91425" rIns="91425" bIns="91425" anchor="t" anchorCtr="0">
            <a:noAutofit/>
          </a:bodyPr>
          <a:lstStyle/>
          <a:p>
            <a:pPr lvl="0" algn="ctr">
              <a:spcBef>
                <a:spcPts val="0"/>
              </a:spcBef>
              <a:buNone/>
            </a:pPr>
            <a:endParaRPr lang="en" sz="2400" b="1" dirty="0">
              <a:solidFill>
                <a:srgbClr val="FFFFFF"/>
              </a:solidFill>
              <a:latin typeface="Georgia"/>
              <a:ea typeface="Georgia"/>
              <a:cs typeface="Georgia"/>
              <a:sym typeface="Georgia"/>
            </a:endParaRPr>
          </a:p>
          <a:p>
            <a:pPr lvl="0" algn="ctr">
              <a:spcBef>
                <a:spcPts val="0"/>
              </a:spcBef>
              <a:buNone/>
            </a:pPr>
            <a:r>
              <a:rPr lang="en" sz="2400" b="1" dirty="0" smtClean="0">
                <a:solidFill>
                  <a:srgbClr val="FFFFFF"/>
                </a:solidFill>
                <a:latin typeface="Georgia"/>
                <a:ea typeface="Georgia"/>
                <a:cs typeface="Georgia"/>
                <a:sym typeface="Georgia"/>
              </a:rPr>
              <a:t>Implicit Bias Training 		  </a:t>
            </a:r>
          </a:p>
          <a:p>
            <a:pPr lvl="0" algn="ctr">
              <a:spcBef>
                <a:spcPts val="0"/>
              </a:spcBef>
              <a:buNone/>
            </a:pPr>
            <a:r>
              <a:rPr lang="en" sz="2400" b="1" dirty="0" smtClean="0">
                <a:solidFill>
                  <a:srgbClr val="FFFFFF"/>
                </a:solidFill>
                <a:latin typeface="Georgia"/>
                <a:ea typeface="Georgia"/>
                <a:cs typeface="Georgia"/>
                <a:sym typeface="Georgia"/>
              </a:rPr>
              <a:t>2018 MD MIECHV Conference</a:t>
            </a:r>
            <a:endParaRPr lang="en" sz="2400" b="1" dirty="0">
              <a:solidFill>
                <a:srgbClr val="FFFFFF"/>
              </a:solidFill>
              <a:latin typeface="Georgia"/>
              <a:ea typeface="Georgia"/>
              <a:cs typeface="Georgia"/>
              <a:sym typeface="Georgia"/>
            </a:endParaRPr>
          </a:p>
        </p:txBody>
      </p:sp>
      <p:cxnSp>
        <p:nvCxnSpPr>
          <p:cNvPr id="59" name="Shape 59"/>
          <p:cNvCxnSpPr/>
          <p:nvPr/>
        </p:nvCxnSpPr>
        <p:spPr>
          <a:xfrm rot="10800000">
            <a:off x="8304819" y="3169500"/>
            <a:ext cx="0" cy="1179900"/>
          </a:xfrm>
          <a:prstGeom prst="straightConnector1">
            <a:avLst/>
          </a:prstGeom>
          <a:noFill/>
          <a:ln w="9525" cap="flat" cmpd="sng">
            <a:solidFill>
              <a:srgbClr val="980000"/>
            </a:solidFill>
            <a:prstDash val="solid"/>
            <a:round/>
            <a:headEnd type="none" w="lg" len="lg"/>
            <a:tailEnd type="none" w="lg" len="lg"/>
          </a:ln>
        </p:spPr>
      </p:cxnSp>
      <p:cxnSp>
        <p:nvCxnSpPr>
          <p:cNvPr id="60" name="Shape 60"/>
          <p:cNvCxnSpPr/>
          <p:nvPr/>
        </p:nvCxnSpPr>
        <p:spPr>
          <a:xfrm rot="10800000">
            <a:off x="956175" y="3176568"/>
            <a:ext cx="0" cy="1165800"/>
          </a:xfrm>
          <a:prstGeom prst="straightConnector1">
            <a:avLst/>
          </a:prstGeom>
          <a:noFill/>
          <a:ln w="9525" cap="flat" cmpd="sng">
            <a:solidFill>
              <a:srgbClr val="980000"/>
            </a:solidFill>
            <a:prstDash val="solid"/>
            <a:round/>
            <a:headEnd type="none" w="lg" len="lg"/>
            <a:tailEnd type="none" w="lg" len="lg"/>
          </a:ln>
        </p:spPr>
      </p:cxnSp>
      <p:cxnSp>
        <p:nvCxnSpPr>
          <p:cNvPr id="61" name="Shape 61"/>
          <p:cNvCxnSpPr/>
          <p:nvPr/>
        </p:nvCxnSpPr>
        <p:spPr>
          <a:xfrm>
            <a:off x="945125" y="4343060"/>
            <a:ext cx="7359900" cy="0"/>
          </a:xfrm>
          <a:prstGeom prst="straightConnector1">
            <a:avLst/>
          </a:prstGeom>
          <a:noFill/>
          <a:ln w="9525" cap="flat" cmpd="sng">
            <a:solidFill>
              <a:srgbClr val="980000"/>
            </a:solidFill>
            <a:prstDash val="solid"/>
            <a:round/>
            <a:headEnd type="none" w="lg" len="lg"/>
            <a:tailEnd type="none" w="lg" len="lg"/>
          </a:ln>
        </p:spPr>
      </p:cxnSp>
      <p:sp>
        <p:nvSpPr>
          <p:cNvPr id="62" name="Shape 62"/>
          <p:cNvSpPr txBox="1"/>
          <p:nvPr/>
        </p:nvSpPr>
        <p:spPr>
          <a:xfrm>
            <a:off x="1121398" y="3105150"/>
            <a:ext cx="6901200" cy="1143000"/>
          </a:xfrm>
          <a:prstGeom prst="rect">
            <a:avLst/>
          </a:prstGeom>
          <a:noFill/>
          <a:ln>
            <a:noFill/>
          </a:ln>
        </p:spPr>
        <p:txBody>
          <a:bodyPr lIns="91425" tIns="91425" rIns="91425" bIns="91425" anchor="t" anchorCtr="0">
            <a:noAutofit/>
          </a:bodyPr>
          <a:lstStyle/>
          <a:p>
            <a:pPr lvl="0" algn="ctr" rtl="0">
              <a:spcBef>
                <a:spcPts val="0"/>
              </a:spcBef>
              <a:buNone/>
            </a:pPr>
            <a:r>
              <a:rPr lang="en" sz="1800" dirty="0" smtClean="0">
                <a:solidFill>
                  <a:srgbClr val="980000"/>
                </a:solidFill>
                <a:latin typeface="Georgia"/>
                <a:ea typeface="Georgia"/>
                <a:cs typeface="Georgia"/>
                <a:sym typeface="Georgia"/>
              </a:rPr>
              <a:t>Maryland Department of Health</a:t>
            </a:r>
          </a:p>
          <a:p>
            <a:pPr lvl="0" algn="ctr" rtl="0">
              <a:spcBef>
                <a:spcPts val="0"/>
              </a:spcBef>
              <a:buNone/>
            </a:pPr>
            <a:r>
              <a:rPr lang="en" sz="1800" dirty="0" smtClean="0">
                <a:solidFill>
                  <a:srgbClr val="980000"/>
                </a:solidFill>
                <a:latin typeface="Georgia"/>
                <a:ea typeface="Georgia"/>
                <a:cs typeface="Georgia"/>
                <a:sym typeface="Georgia"/>
              </a:rPr>
              <a:t>Office of Minority Health and Health Disparaties</a:t>
            </a:r>
          </a:p>
          <a:p>
            <a:pPr lvl="0" algn="ctr" rtl="0">
              <a:spcBef>
                <a:spcPts val="0"/>
              </a:spcBef>
              <a:buNone/>
            </a:pPr>
            <a:r>
              <a:rPr lang="en" sz="1800" dirty="0" smtClean="0">
                <a:solidFill>
                  <a:srgbClr val="980000"/>
                </a:solidFill>
                <a:latin typeface="Georgia"/>
                <a:ea typeface="Georgia"/>
                <a:cs typeface="Georgia"/>
                <a:sym typeface="Georgia"/>
              </a:rPr>
              <a:t>Stephanie C. Slowly MSW, LCSW-C</a:t>
            </a:r>
            <a:endParaRPr lang="en" sz="1800" dirty="0">
              <a:solidFill>
                <a:srgbClr val="980000"/>
              </a:solidFill>
              <a:latin typeface="Georgia"/>
              <a:ea typeface="Georgia"/>
              <a:cs typeface="Georgia"/>
              <a:sym typeface="Georgia"/>
            </a:endParaRPr>
          </a:p>
          <a:p>
            <a:pPr lvl="0" algn="ctr" rtl="0">
              <a:spcBef>
                <a:spcPts val="0"/>
              </a:spcBef>
              <a:buNone/>
            </a:pPr>
            <a:r>
              <a:rPr lang="en" sz="1800" dirty="0" smtClean="0">
                <a:solidFill>
                  <a:srgbClr val="980000"/>
                </a:solidFill>
                <a:latin typeface="Georgia"/>
                <a:ea typeface="Georgia"/>
                <a:cs typeface="Georgia"/>
                <a:sym typeface="Georgia"/>
              </a:rPr>
              <a:t>September </a:t>
            </a:r>
            <a:r>
              <a:rPr lang="en" sz="1800" dirty="0" smtClean="0">
                <a:solidFill>
                  <a:srgbClr val="980000"/>
                </a:solidFill>
                <a:latin typeface="Georgia"/>
                <a:ea typeface="Georgia"/>
                <a:cs typeface="Georgia"/>
                <a:sym typeface="Georgia"/>
              </a:rPr>
              <a:t>20, </a:t>
            </a:r>
            <a:r>
              <a:rPr lang="en" sz="1800" dirty="0">
                <a:solidFill>
                  <a:srgbClr val="980000"/>
                </a:solidFill>
                <a:latin typeface="Georgia"/>
                <a:ea typeface="Georgia"/>
                <a:cs typeface="Georgia"/>
                <a:sym typeface="Georgia"/>
              </a:rPr>
              <a:t>2018 </a:t>
            </a:r>
          </a:p>
        </p:txBody>
      </p:sp>
      <p:pic>
        <p:nvPicPr>
          <p:cNvPr id="63" name="Shape 63"/>
          <p:cNvPicPr preferRelativeResize="0"/>
          <p:nvPr/>
        </p:nvPicPr>
        <p:blipFill>
          <a:blip r:embed="rId4">
            <a:alphaModFix/>
          </a:blip>
          <a:stretch>
            <a:fillRect/>
          </a:stretch>
        </p:blipFill>
        <p:spPr>
          <a:xfrm>
            <a:off x="7147275" y="3658300"/>
            <a:ext cx="2069024" cy="2069024"/>
          </a:xfrm>
          <a:prstGeom prst="rect">
            <a:avLst/>
          </a:prstGeom>
          <a:noFill/>
          <a:ln>
            <a:noFill/>
          </a:ln>
        </p:spPr>
      </p:pic>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prstGeom prst="rect">
            <a:avLst/>
          </a:prstGeom>
        </p:spPr>
        <p:txBody>
          <a:bodyPr lIns="91425" tIns="91425" rIns="91425" bIns="91425" anchor="t" anchorCtr="0">
            <a:noAutofit/>
          </a:bodyPr>
          <a:lstStyle/>
          <a:p>
            <a:pPr lvl="0"/>
            <a:r>
              <a:rPr lang="en" b="1" dirty="0" smtClean="0">
                <a:solidFill>
                  <a:srgbClr val="000000"/>
                </a:solidFill>
                <a:latin typeface="Georgia"/>
                <a:ea typeface="Georgia"/>
                <a:cs typeface="Georgia"/>
                <a:sym typeface="Georgia"/>
              </a:rPr>
              <a:t>Micro aggression</a:t>
            </a:r>
            <a:endParaRPr lang="en" b="1" dirty="0">
              <a:solidFill>
                <a:srgbClr val="000000"/>
              </a:solidFill>
              <a:latin typeface="Georgia"/>
              <a:ea typeface="Georgia"/>
              <a:cs typeface="Georgia"/>
              <a:sym typeface="Georgia"/>
            </a:endParaRPr>
          </a:p>
        </p:txBody>
      </p:sp>
      <p:sp>
        <p:nvSpPr>
          <p:cNvPr id="9" name="Text Placeholder 8"/>
          <p:cNvSpPr>
            <a:spLocks noGrp="1"/>
          </p:cNvSpPr>
          <p:nvPr>
            <p:ph type="body" idx="1"/>
          </p:nvPr>
        </p:nvSpPr>
        <p:spPr/>
        <p:txBody>
          <a:bodyPr/>
          <a:lstStyle/>
          <a:p>
            <a:endParaRPr lang="en-US" dirty="0"/>
          </a:p>
        </p:txBody>
      </p:sp>
      <p:sp>
        <p:nvSpPr>
          <p:cNvPr id="11" name="Text Placeholder 10"/>
          <p:cNvSpPr>
            <a:spLocks noGrp="1"/>
          </p:cNvSpPr>
          <p:nvPr>
            <p:ph type="body" idx="2"/>
          </p:nvPr>
        </p:nvSpPr>
        <p:spPr>
          <a:xfrm>
            <a:off x="9787527" y="2976333"/>
            <a:ext cx="473802" cy="1609052"/>
          </a:xfrm>
        </p:spPr>
        <p:txBody>
          <a:bodyPr/>
          <a:lstStyle/>
          <a:p>
            <a:endParaRPr lang="en-US" dirty="0"/>
          </a:p>
        </p:txBody>
      </p:sp>
      <p:cxnSp>
        <p:nvCxnSpPr>
          <p:cNvPr id="70" name="Shape 70"/>
          <p:cNvCxnSpPr/>
          <p:nvPr/>
        </p:nvCxnSpPr>
        <p:spPr>
          <a:xfrm>
            <a:off x="3733800" y="819150"/>
            <a:ext cx="5577075" cy="0"/>
          </a:xfrm>
          <a:prstGeom prst="straightConnector1">
            <a:avLst/>
          </a:prstGeom>
          <a:noFill/>
          <a:ln w="28575" cap="flat" cmpd="sng">
            <a:solidFill>
              <a:srgbClr val="980000"/>
            </a:solidFill>
            <a:prstDash val="solid"/>
            <a:round/>
            <a:headEnd type="none" w="lg" len="lg"/>
            <a:tailEnd type="none" w="lg" len="lg"/>
          </a:ln>
        </p:spPr>
      </p:cxnSp>
      <p:pic>
        <p:nvPicPr>
          <p:cNvPr id="71" name="Shape 71"/>
          <p:cNvPicPr preferRelativeResize="0"/>
          <p:nvPr/>
        </p:nvPicPr>
        <p:blipFill>
          <a:blip r:embed="rId3">
            <a:alphaModFix/>
          </a:blip>
          <a:stretch>
            <a:fillRect/>
          </a:stretch>
        </p:blipFill>
        <p:spPr>
          <a:xfrm>
            <a:off x="7147275" y="3658300"/>
            <a:ext cx="2069024" cy="2069024"/>
          </a:xfrm>
          <a:prstGeom prst="rect">
            <a:avLst/>
          </a:prstGeom>
          <a:noFill/>
          <a:ln>
            <a:noFill/>
          </a:ln>
        </p:spPr>
      </p:pic>
      <p:pic>
        <p:nvPicPr>
          <p:cNvPr id="1026" name="Picture 2" descr="Carrie Underwood F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000" y="1152475"/>
            <a:ext cx="4569902" cy="33546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micro aggression me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6130" y="1089699"/>
            <a:ext cx="3805457" cy="3392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687670"/>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r>
              <a:rPr lang="en" b="1" dirty="0" smtClean="0">
                <a:solidFill>
                  <a:srgbClr val="000000"/>
                </a:solidFill>
                <a:latin typeface="Georgia"/>
                <a:ea typeface="Georgia"/>
                <a:cs typeface="Georgia"/>
                <a:sym typeface="Georgia"/>
              </a:rPr>
              <a:t>Micro-aggression in action</a:t>
            </a:r>
            <a:endParaRPr lang="en" b="1" dirty="0">
              <a:solidFill>
                <a:srgbClr val="000000"/>
              </a:solidFill>
              <a:latin typeface="Georgia"/>
              <a:ea typeface="Georgia"/>
              <a:cs typeface="Georgia"/>
              <a:sym typeface="Georgia"/>
            </a:endParaRPr>
          </a:p>
        </p:txBody>
      </p:sp>
      <p:cxnSp>
        <p:nvCxnSpPr>
          <p:cNvPr id="70" name="Shape 70"/>
          <p:cNvCxnSpPr/>
          <p:nvPr/>
        </p:nvCxnSpPr>
        <p:spPr>
          <a:xfrm flipV="1">
            <a:off x="5257800" y="737045"/>
            <a:ext cx="5196075" cy="21000"/>
          </a:xfrm>
          <a:prstGeom prst="straightConnector1">
            <a:avLst/>
          </a:prstGeom>
          <a:noFill/>
          <a:ln w="28575" cap="flat" cmpd="sng">
            <a:solidFill>
              <a:srgbClr val="980000"/>
            </a:solidFill>
            <a:prstDash val="solid"/>
            <a:round/>
            <a:headEnd type="none" w="lg" len="lg"/>
            <a:tailEnd type="none" w="lg" len="lg"/>
          </a:ln>
        </p:spPr>
      </p:cxnSp>
      <p:pic>
        <p:nvPicPr>
          <p:cNvPr id="71" name="Shape 71"/>
          <p:cNvPicPr preferRelativeResize="0"/>
          <p:nvPr/>
        </p:nvPicPr>
        <p:blipFill>
          <a:blip r:embed="rId3">
            <a:alphaModFix/>
          </a:blip>
          <a:stretch>
            <a:fillRect/>
          </a:stretch>
        </p:blipFill>
        <p:spPr>
          <a:xfrm>
            <a:off x="7147275" y="3658300"/>
            <a:ext cx="2069024" cy="2069024"/>
          </a:xfrm>
          <a:prstGeom prst="rect">
            <a:avLst/>
          </a:prstGeom>
          <a:noFill/>
          <a:ln>
            <a:noFill/>
          </a:ln>
        </p:spPr>
      </p:pic>
      <p:sp>
        <p:nvSpPr>
          <p:cNvPr id="10" name="Shape 69"/>
          <p:cNvSpPr txBox="1">
            <a:spLocks noGrp="1"/>
          </p:cNvSpPr>
          <p:nvPr>
            <p:ph type="body" idx="1"/>
          </p:nvPr>
        </p:nvSpPr>
        <p:spPr>
          <a:xfrm>
            <a:off x="1066800" y="4095750"/>
            <a:ext cx="7633646" cy="2455138"/>
          </a:xfrm>
          <a:prstGeom prst="rect">
            <a:avLst/>
          </a:prstGeom>
          <a:ln w="9525" cap="flat" cmpd="sng">
            <a:solidFill>
              <a:srgbClr val="FFFFFF"/>
            </a:solidFill>
            <a:prstDash val="solid"/>
            <a:round/>
            <a:headEnd type="none" w="med" len="med"/>
            <a:tailEnd type="none" w="med" len="med"/>
          </a:ln>
        </p:spPr>
        <p:txBody>
          <a:bodyPr lIns="91425" tIns="91425" rIns="91425" bIns="91425" anchor="t" anchorCtr="0">
            <a:noAutofit/>
          </a:bodyPr>
          <a:lstStyle/>
          <a:p>
            <a:pPr lvl="0" algn="ctr"/>
            <a:endParaRPr lang="en-US" sz="1600" dirty="0" smtClean="0">
              <a:solidFill>
                <a:srgbClr val="434343"/>
              </a:solidFill>
              <a:latin typeface="Georgia"/>
              <a:ea typeface="Georgia"/>
              <a:cs typeface="Georgia"/>
              <a:sym typeface="Georgia"/>
            </a:endParaRPr>
          </a:p>
          <a:p>
            <a:pPr lvl="0" algn="ctr"/>
            <a:endParaRPr lang="en-US" sz="1600" dirty="0">
              <a:solidFill>
                <a:srgbClr val="434343"/>
              </a:solidFill>
              <a:latin typeface="Georgia"/>
              <a:ea typeface="Georgia"/>
              <a:cs typeface="Georgia"/>
              <a:sym typeface="Georgia"/>
            </a:endParaRPr>
          </a:p>
          <a:p>
            <a:pPr lvl="0" algn="ctr"/>
            <a:endParaRPr lang="en-US" sz="1600" dirty="0">
              <a:solidFill>
                <a:srgbClr val="434343"/>
              </a:solidFill>
              <a:latin typeface="Georgia"/>
              <a:ea typeface="Georgia"/>
              <a:cs typeface="Georgia"/>
              <a:sym typeface="Georgia"/>
            </a:endParaRPr>
          </a:p>
          <a:p>
            <a:pPr lvl="0"/>
            <a:endParaRPr lang="en-US" sz="2000" dirty="0">
              <a:solidFill>
                <a:srgbClr val="434343"/>
              </a:solidFill>
              <a:latin typeface="Georgia"/>
              <a:ea typeface="Georgia"/>
              <a:cs typeface="Georgia"/>
              <a:sym typeface="Georgia"/>
            </a:endParaRPr>
          </a:p>
        </p:txBody>
      </p:sp>
      <p:pic>
        <p:nvPicPr>
          <p:cNvPr id="2050" name="Picture 2" descr="https://media1.s-nbcnews.com/j/newscms/2018_16/2403986/180419-rashon-nelson-donte-robinson-al-0811_8693dea0afbfa9a5eaec210d892adfdb.focal-760x38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941" y="1017725"/>
            <a:ext cx="7213059" cy="3426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635832"/>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prstGeom prst="rect">
            <a:avLst/>
          </a:prstGeom>
        </p:spPr>
        <p:txBody>
          <a:bodyPr lIns="91425" tIns="91425" rIns="91425" bIns="91425" anchor="t" anchorCtr="0">
            <a:noAutofit/>
          </a:bodyPr>
          <a:lstStyle/>
          <a:p>
            <a:pPr lvl="0"/>
            <a:r>
              <a:rPr lang="en" b="1" dirty="0" smtClean="0">
                <a:solidFill>
                  <a:srgbClr val="000000"/>
                </a:solidFill>
                <a:latin typeface="Georgia"/>
                <a:ea typeface="Georgia"/>
                <a:cs typeface="Georgia"/>
                <a:sym typeface="Georgia"/>
              </a:rPr>
              <a:t>Micro-aggression in action</a:t>
            </a:r>
            <a:endParaRPr lang="en" b="1" dirty="0">
              <a:solidFill>
                <a:srgbClr val="000000"/>
              </a:solidFill>
              <a:latin typeface="Georgia"/>
              <a:ea typeface="Georgia"/>
              <a:cs typeface="Georgia"/>
              <a:sym typeface="Georgia"/>
            </a:endParaRPr>
          </a:p>
        </p:txBody>
      </p:sp>
      <p:sp>
        <p:nvSpPr>
          <p:cNvPr id="10" name="Shape 69"/>
          <p:cNvSpPr txBox="1">
            <a:spLocks noGrp="1"/>
          </p:cNvSpPr>
          <p:nvPr>
            <p:ph type="body" idx="1"/>
          </p:nvPr>
        </p:nvSpPr>
        <p:spPr>
          <a:prstGeom prst="rect">
            <a:avLst/>
          </a:prstGeom>
          <a:ln w="9525" cap="flat" cmpd="sng">
            <a:solidFill>
              <a:srgbClr val="FFFFFF"/>
            </a:solidFill>
            <a:prstDash val="solid"/>
            <a:round/>
            <a:headEnd type="none" w="med" len="med"/>
            <a:tailEnd type="none" w="med" len="med"/>
          </a:ln>
        </p:spPr>
        <p:txBody>
          <a:bodyPr lIns="91425" tIns="91425" rIns="91425" bIns="91425" anchor="t" anchorCtr="0">
            <a:noAutofit/>
          </a:bodyPr>
          <a:lstStyle/>
          <a:p>
            <a:pPr lvl="0" algn="ctr"/>
            <a:endParaRPr lang="en-US" sz="1600" dirty="0" smtClean="0">
              <a:solidFill>
                <a:srgbClr val="434343"/>
              </a:solidFill>
              <a:latin typeface="Georgia"/>
              <a:ea typeface="Georgia"/>
              <a:cs typeface="Georgia"/>
              <a:sym typeface="Georgia"/>
            </a:endParaRPr>
          </a:p>
          <a:p>
            <a:pPr lvl="0" algn="ctr"/>
            <a:endParaRPr lang="en-US" sz="1600" dirty="0">
              <a:solidFill>
                <a:srgbClr val="434343"/>
              </a:solidFill>
              <a:latin typeface="Georgia"/>
              <a:ea typeface="Georgia"/>
              <a:cs typeface="Georgia"/>
              <a:sym typeface="Georgia"/>
            </a:endParaRPr>
          </a:p>
          <a:p>
            <a:pPr lvl="0" algn="ctr"/>
            <a:endParaRPr lang="en-US" sz="1600" dirty="0">
              <a:solidFill>
                <a:srgbClr val="434343"/>
              </a:solidFill>
              <a:latin typeface="Georgia"/>
              <a:ea typeface="Georgia"/>
              <a:cs typeface="Georgia"/>
              <a:sym typeface="Georgia"/>
            </a:endParaRPr>
          </a:p>
          <a:p>
            <a:pPr lvl="0"/>
            <a:endParaRPr lang="en-US" sz="2000" dirty="0">
              <a:solidFill>
                <a:srgbClr val="434343"/>
              </a:solidFill>
              <a:latin typeface="Georgia"/>
              <a:ea typeface="Georgia"/>
              <a:cs typeface="Georgia"/>
              <a:sym typeface="Georgia"/>
            </a:endParaRPr>
          </a:p>
        </p:txBody>
      </p:sp>
      <p:cxnSp>
        <p:nvCxnSpPr>
          <p:cNvPr id="70" name="Shape 70"/>
          <p:cNvCxnSpPr/>
          <p:nvPr/>
        </p:nvCxnSpPr>
        <p:spPr>
          <a:xfrm flipV="1">
            <a:off x="5257800" y="737045"/>
            <a:ext cx="5196075" cy="21000"/>
          </a:xfrm>
          <a:prstGeom prst="straightConnector1">
            <a:avLst/>
          </a:prstGeom>
          <a:noFill/>
          <a:ln w="28575" cap="flat" cmpd="sng">
            <a:solidFill>
              <a:srgbClr val="980000"/>
            </a:solidFill>
            <a:prstDash val="solid"/>
            <a:round/>
            <a:headEnd type="none" w="lg" len="lg"/>
            <a:tailEnd type="none" w="lg" len="lg"/>
          </a:ln>
        </p:spPr>
      </p:cxnSp>
      <p:pic>
        <p:nvPicPr>
          <p:cNvPr id="71" name="Shape 71"/>
          <p:cNvPicPr preferRelativeResize="0"/>
          <p:nvPr/>
        </p:nvPicPr>
        <p:blipFill>
          <a:blip r:embed="rId3">
            <a:alphaModFix/>
          </a:blip>
          <a:stretch>
            <a:fillRect/>
          </a:stretch>
        </p:blipFill>
        <p:spPr>
          <a:xfrm>
            <a:off x="7147275" y="3658300"/>
            <a:ext cx="2069024" cy="2069024"/>
          </a:xfrm>
          <a:prstGeom prst="rect">
            <a:avLst/>
          </a:prstGeom>
          <a:noFill/>
          <a:ln>
            <a:noFill/>
          </a:ln>
        </p:spPr>
      </p:pic>
      <p:pic>
        <p:nvPicPr>
          <p:cNvPr id="2050" name="Picture 2" descr="https://media1.s-nbcnews.com/j/newscms/2018_16/2403986/180419-rashon-nelson-donte-robinson-al-0811_8693dea0afbfa9a5eaec210d892adfdb.focal-760x38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941" y="1152475"/>
            <a:ext cx="3904659" cy="3291993"/>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Image result for starbucks"/>
          <p:cNvSpPr>
            <a:spLocks noGrp="1" noChangeAspect="1" noChangeArrowheads="1"/>
          </p:cNvSpPr>
          <p:nvPr>
            <p:ph type="body" idx="2"/>
          </p:nvPr>
        </p:nvSpPr>
        <p:spPr bwMode="auto">
          <a:xfrm>
            <a:off x="9263937" y="4106624"/>
            <a:ext cx="2433710" cy="20786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080" name="Picture 8" descr="Image result for starbuck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007785"/>
            <a:ext cx="3477251" cy="3436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656127"/>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1700" y="514350"/>
            <a:ext cx="8520600" cy="572700"/>
          </a:xfrm>
        </p:spPr>
        <p:txBody>
          <a:bodyPr/>
          <a:lstStyle/>
          <a:p>
            <a:pPr algn="ctr"/>
            <a:r>
              <a:rPr lang="en-US" dirty="0" smtClean="0"/>
              <a:t>What do you think?</a:t>
            </a:r>
            <a:endParaRPr lang="en-US" dirty="0"/>
          </a:p>
        </p:txBody>
      </p:sp>
      <p:sp>
        <p:nvSpPr>
          <p:cNvPr id="6" name="Text Placeholder 5"/>
          <p:cNvSpPr>
            <a:spLocks noGrp="1"/>
          </p:cNvSpPr>
          <p:nvPr>
            <p:ph type="body" idx="1"/>
          </p:nvPr>
        </p:nvSpPr>
        <p:spPr/>
        <p:txBody>
          <a:bodyPr/>
          <a:lstStyle/>
          <a:p>
            <a:endParaRPr lang="en-US" dirty="0" smtClean="0"/>
          </a:p>
          <a:p>
            <a:endParaRPr lang="en-US" dirty="0"/>
          </a:p>
          <a:p>
            <a:r>
              <a:rPr lang="en-US" dirty="0" smtClean="0"/>
              <a:t>		</a:t>
            </a:r>
            <a:r>
              <a:rPr lang="en-US" dirty="0" smtClean="0">
                <a:hlinkClick r:id="rId3"/>
              </a:rPr>
              <a:t>https</a:t>
            </a:r>
            <a:r>
              <a:rPr lang="en-US" dirty="0">
                <a:hlinkClick r:id="rId3"/>
              </a:rPr>
              <a:t>://</a:t>
            </a:r>
            <a:r>
              <a:rPr lang="en-US" dirty="0" smtClean="0">
                <a:hlinkClick r:id="rId3"/>
              </a:rPr>
              <a:t>www.youtube.com/watch?v=hDd3bzA7450</a:t>
            </a:r>
            <a:endParaRPr lang="en-US" dirty="0" smtClean="0"/>
          </a:p>
          <a:p>
            <a:endParaRPr lang="en-US" dirty="0"/>
          </a:p>
        </p:txBody>
      </p:sp>
      <p:pic>
        <p:nvPicPr>
          <p:cNvPr id="7" name="Shape 71"/>
          <p:cNvPicPr preferRelativeResize="0"/>
          <p:nvPr/>
        </p:nvPicPr>
        <p:blipFill>
          <a:blip r:embed="rId4">
            <a:alphaModFix/>
          </a:blip>
          <a:stretch>
            <a:fillRect/>
          </a:stretch>
        </p:blipFill>
        <p:spPr>
          <a:xfrm>
            <a:off x="7147275" y="3658300"/>
            <a:ext cx="2069024" cy="2069024"/>
          </a:xfrm>
          <a:prstGeom prst="rect">
            <a:avLst/>
          </a:prstGeom>
          <a:noFill/>
          <a:ln>
            <a:noFill/>
          </a:ln>
        </p:spPr>
      </p:pic>
    </p:spTree>
    <p:extLst>
      <p:ext uri="{BB962C8B-B14F-4D97-AF65-F5344CB8AC3E}">
        <p14:creationId xmlns:p14="http://schemas.microsoft.com/office/powerpoint/2010/main" val="16704197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The Harmful Impact </a:t>
            </a:r>
            <a:endParaRPr lang="en-US" dirty="0"/>
          </a:p>
        </p:txBody>
      </p:sp>
      <p:sp>
        <p:nvSpPr>
          <p:cNvPr id="3" name="Text Placeholder 2"/>
          <p:cNvSpPr>
            <a:spLocks noGrp="1"/>
          </p:cNvSpPr>
          <p:nvPr>
            <p:ph type="body" idx="1"/>
          </p:nvPr>
        </p:nvSpPr>
        <p:spPr>
          <a:xfrm>
            <a:off x="311700" y="1152474"/>
            <a:ext cx="8520600" cy="3629075"/>
          </a:xfrm>
        </p:spPr>
        <p:txBody>
          <a:bodyPr/>
          <a:lstStyle/>
          <a:p>
            <a:pPr marL="342900" indent="-342900">
              <a:buAutoNum type="alphaLcParenBoth"/>
            </a:pPr>
            <a:r>
              <a:rPr lang="en-US" dirty="0" smtClean="0"/>
              <a:t>assail </a:t>
            </a:r>
            <a:r>
              <a:rPr lang="en-US" dirty="0"/>
              <a:t>the mental health of recipients, </a:t>
            </a:r>
          </a:p>
          <a:p>
            <a:r>
              <a:rPr lang="en-US" dirty="0" smtClean="0"/>
              <a:t>(</a:t>
            </a:r>
            <a:r>
              <a:rPr lang="en-US" dirty="0"/>
              <a:t>b) create a hostile and invalidating work or campus climate, </a:t>
            </a:r>
            <a:endParaRPr lang="en-US" dirty="0" smtClean="0"/>
          </a:p>
          <a:p>
            <a:r>
              <a:rPr lang="en-US" dirty="0" smtClean="0"/>
              <a:t>(</a:t>
            </a:r>
            <a:r>
              <a:rPr lang="en-US" dirty="0"/>
              <a:t>c) perpetuate stereotype threat, </a:t>
            </a:r>
            <a:endParaRPr lang="en-US" dirty="0" smtClean="0"/>
          </a:p>
          <a:p>
            <a:r>
              <a:rPr lang="en-US" dirty="0" smtClean="0"/>
              <a:t>(</a:t>
            </a:r>
            <a:r>
              <a:rPr lang="en-US" dirty="0"/>
              <a:t>d) create physical health problems, </a:t>
            </a:r>
            <a:endParaRPr lang="en-US" dirty="0" smtClean="0"/>
          </a:p>
          <a:p>
            <a:r>
              <a:rPr lang="en-US" dirty="0" smtClean="0"/>
              <a:t>(</a:t>
            </a:r>
            <a:r>
              <a:rPr lang="en-US" dirty="0"/>
              <a:t>e) saturate the broader society with cues that signal devaluation of social group identities, </a:t>
            </a:r>
            <a:endParaRPr lang="en-US" dirty="0" smtClean="0"/>
          </a:p>
          <a:p>
            <a:r>
              <a:rPr lang="en-US" dirty="0" smtClean="0"/>
              <a:t>(f</a:t>
            </a:r>
            <a:r>
              <a:rPr lang="en-US" dirty="0"/>
              <a:t>) lower work </a:t>
            </a:r>
            <a:r>
              <a:rPr lang="en-US" dirty="0">
                <a:hlinkClick r:id="rId3" tooltip="Psychology Today looks at productivity"/>
              </a:rPr>
              <a:t>productivity</a:t>
            </a:r>
            <a:r>
              <a:rPr lang="en-US" dirty="0"/>
              <a:t> and problem solving abilities, and (g) be partially responsible for creating inequities in </a:t>
            </a:r>
            <a:r>
              <a:rPr lang="en-US" dirty="0">
                <a:hlinkClick r:id="rId4" tooltip="Psychology Today looks at education"/>
              </a:rPr>
              <a:t>education</a:t>
            </a:r>
            <a:r>
              <a:rPr lang="en-US" dirty="0"/>
              <a:t>, employment and health care.</a:t>
            </a:r>
          </a:p>
        </p:txBody>
      </p:sp>
      <p:pic>
        <p:nvPicPr>
          <p:cNvPr id="4" name="Shape 71"/>
          <p:cNvPicPr preferRelativeResize="0"/>
          <p:nvPr/>
        </p:nvPicPr>
        <p:blipFill>
          <a:blip r:embed="rId5">
            <a:alphaModFix/>
          </a:blip>
          <a:stretch>
            <a:fillRect/>
          </a:stretch>
        </p:blipFill>
        <p:spPr>
          <a:xfrm>
            <a:off x="7162800" y="3881786"/>
            <a:ext cx="2069024" cy="2069024"/>
          </a:xfrm>
          <a:prstGeom prst="rect">
            <a:avLst/>
          </a:prstGeom>
          <a:noFill/>
          <a:ln>
            <a:noFill/>
          </a:ln>
        </p:spPr>
      </p:pic>
      <p:cxnSp>
        <p:nvCxnSpPr>
          <p:cNvPr id="5" name="Shape 70"/>
          <p:cNvCxnSpPr/>
          <p:nvPr/>
        </p:nvCxnSpPr>
        <p:spPr>
          <a:xfrm flipV="1">
            <a:off x="3962400" y="798150"/>
            <a:ext cx="5196075" cy="2100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28969359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Putting it together  </a:t>
            </a:r>
            <a:endParaRPr lang="en-US" dirty="0"/>
          </a:p>
        </p:txBody>
      </p:sp>
      <p:sp>
        <p:nvSpPr>
          <p:cNvPr id="3" name="Text Placeholder 2"/>
          <p:cNvSpPr>
            <a:spLocks noGrp="1"/>
          </p:cNvSpPr>
          <p:nvPr>
            <p:ph type="body" idx="1"/>
          </p:nvPr>
        </p:nvSpPr>
        <p:spPr/>
        <p:txBody>
          <a:bodyPr/>
          <a:lstStyle/>
          <a:p>
            <a:endParaRPr lang="en-US" dirty="0" smtClean="0"/>
          </a:p>
          <a:p>
            <a:endParaRPr lang="en-US" dirty="0" smtClean="0"/>
          </a:p>
          <a:p>
            <a:r>
              <a:rPr lang="en-US" dirty="0"/>
              <a:t> </a:t>
            </a:r>
            <a:r>
              <a:rPr lang="en-US" dirty="0" smtClean="0"/>
              <a:t>                    </a:t>
            </a:r>
            <a:r>
              <a:rPr lang="en-US" dirty="0" smtClean="0">
                <a:hlinkClick r:id="rId3"/>
              </a:rPr>
              <a:t>https</a:t>
            </a:r>
            <a:r>
              <a:rPr lang="en-US" dirty="0">
                <a:hlinkClick r:id="rId3"/>
              </a:rPr>
              <a:t>://</a:t>
            </a:r>
            <a:r>
              <a:rPr lang="en-US" dirty="0" smtClean="0">
                <a:hlinkClick r:id="rId3"/>
              </a:rPr>
              <a:t>www.youtube.com/watch?v=zRwt25M5nGw</a:t>
            </a:r>
            <a:endParaRPr lang="en-US" dirty="0" smtClean="0"/>
          </a:p>
          <a:p>
            <a:endParaRPr lang="en-US" dirty="0"/>
          </a:p>
        </p:txBody>
      </p:sp>
      <p:pic>
        <p:nvPicPr>
          <p:cNvPr id="4" name="Shape 71"/>
          <p:cNvPicPr preferRelativeResize="0"/>
          <p:nvPr/>
        </p:nvPicPr>
        <p:blipFill>
          <a:blip r:embed="rId4">
            <a:alphaModFix/>
          </a:blip>
          <a:stretch>
            <a:fillRect/>
          </a:stretch>
        </p:blipFill>
        <p:spPr>
          <a:xfrm>
            <a:off x="7147275" y="3658300"/>
            <a:ext cx="2069024" cy="2069024"/>
          </a:xfrm>
          <a:prstGeom prst="rect">
            <a:avLst/>
          </a:prstGeom>
          <a:noFill/>
          <a:ln>
            <a:noFill/>
          </a:ln>
        </p:spPr>
      </p:pic>
      <p:cxnSp>
        <p:nvCxnSpPr>
          <p:cNvPr id="5" name="Shape 70"/>
          <p:cNvCxnSpPr/>
          <p:nvPr/>
        </p:nvCxnSpPr>
        <p:spPr>
          <a:xfrm flipV="1">
            <a:off x="3733800" y="819150"/>
            <a:ext cx="5196075" cy="2100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1539555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44500"/>
            <a:ext cx="8521700" cy="573088"/>
          </a:xfrm>
        </p:spPr>
        <p:txBody>
          <a:bodyPr/>
          <a:lstStyle/>
          <a:p>
            <a:r>
              <a:rPr lang="en-US" dirty="0" smtClean="0"/>
              <a:t>   What Next </a:t>
            </a:r>
            <a:endParaRPr lang="en-US" dirty="0"/>
          </a:p>
        </p:txBody>
      </p:sp>
      <p:pic>
        <p:nvPicPr>
          <p:cNvPr id="4" name="Shape 71"/>
          <p:cNvPicPr preferRelativeResize="0"/>
          <p:nvPr/>
        </p:nvPicPr>
        <p:blipFill>
          <a:blip r:embed="rId3">
            <a:alphaModFix/>
          </a:blip>
          <a:stretch>
            <a:fillRect/>
          </a:stretch>
        </p:blipFill>
        <p:spPr>
          <a:xfrm>
            <a:off x="7147275" y="3658300"/>
            <a:ext cx="2069024" cy="2069024"/>
          </a:xfrm>
          <a:prstGeom prst="rect">
            <a:avLst/>
          </a:prstGeom>
          <a:noFill/>
          <a:ln>
            <a:noFill/>
          </a:ln>
        </p:spPr>
      </p:pic>
      <p:cxnSp>
        <p:nvCxnSpPr>
          <p:cNvPr id="5" name="Shape 70"/>
          <p:cNvCxnSpPr/>
          <p:nvPr/>
        </p:nvCxnSpPr>
        <p:spPr>
          <a:xfrm flipV="1">
            <a:off x="3962400" y="798150"/>
            <a:ext cx="5196075" cy="21000"/>
          </a:xfrm>
          <a:prstGeom prst="straightConnector1">
            <a:avLst/>
          </a:prstGeom>
          <a:noFill/>
          <a:ln w="28575" cap="flat" cmpd="sng">
            <a:solidFill>
              <a:srgbClr val="980000"/>
            </a:solidFill>
            <a:prstDash val="solid"/>
            <a:round/>
            <a:headEnd type="none" w="lg" len="lg"/>
            <a:tailEnd type="none" w="lg" len="lg"/>
          </a:ln>
        </p:spPr>
      </p:cxnSp>
      <p:graphicFrame>
        <p:nvGraphicFramePr>
          <p:cNvPr id="7" name="Table 6"/>
          <p:cNvGraphicFramePr>
            <a:graphicFrameLocks noGrp="1"/>
          </p:cNvGraphicFramePr>
          <p:nvPr>
            <p:extLst>
              <p:ext uri="{D42A27DB-BD31-4B8C-83A1-F6EECF244321}">
                <p14:modId xmlns:p14="http://schemas.microsoft.com/office/powerpoint/2010/main" val="1456377146"/>
              </p:ext>
            </p:extLst>
          </p:nvPr>
        </p:nvGraphicFramePr>
        <p:xfrm>
          <a:off x="1181100" y="1276350"/>
          <a:ext cx="6781800" cy="2819400"/>
        </p:xfrm>
        <a:graphic>
          <a:graphicData uri="http://schemas.openxmlformats.org/drawingml/2006/table">
            <a:tbl>
              <a:tblPr firstRow="1" bandRow="1">
                <a:tableStyleId>{7DF18680-E054-41AD-8BC1-D1AEF772440D}</a:tableStyleId>
              </a:tblPr>
              <a:tblGrid>
                <a:gridCol w="3560445">
                  <a:extLst>
                    <a:ext uri="{9D8B030D-6E8A-4147-A177-3AD203B41FA5}">
                      <a16:colId xmlns:a16="http://schemas.microsoft.com/office/drawing/2014/main" xmlns="" val="4083430934"/>
                    </a:ext>
                  </a:extLst>
                </a:gridCol>
                <a:gridCol w="3221355">
                  <a:extLst>
                    <a:ext uri="{9D8B030D-6E8A-4147-A177-3AD203B41FA5}">
                      <a16:colId xmlns:a16="http://schemas.microsoft.com/office/drawing/2014/main" xmlns="" val="4027989549"/>
                    </a:ext>
                  </a:extLst>
                </a:gridCol>
              </a:tblGrid>
              <a:tr h="1409700">
                <a:tc>
                  <a:txBody>
                    <a:bodyPr/>
                    <a:lstStyle/>
                    <a:p>
                      <a:endParaRPr lang="en-US" dirty="0" smtClean="0">
                        <a:solidFill>
                          <a:schemeClr val="tx1"/>
                        </a:solidFill>
                      </a:endParaRPr>
                    </a:p>
                    <a:p>
                      <a:endParaRPr lang="en-US" dirty="0" smtClean="0">
                        <a:solidFill>
                          <a:schemeClr val="tx1"/>
                        </a:solidFill>
                      </a:endParaRPr>
                    </a:p>
                    <a:p>
                      <a:r>
                        <a:rPr lang="en-US" dirty="0" smtClean="0">
                          <a:solidFill>
                            <a:schemeClr val="tx1"/>
                          </a:solidFill>
                        </a:rPr>
                        <a:t>WHAT</a:t>
                      </a:r>
                      <a:r>
                        <a:rPr lang="en-US" baseline="0" dirty="0" smtClean="0">
                          <a:solidFill>
                            <a:schemeClr val="tx1"/>
                          </a:solidFill>
                        </a:rPr>
                        <a:t> CHALLENGED ME </a:t>
                      </a:r>
                      <a:r>
                        <a:rPr lang="en-US" baseline="0" dirty="0" smtClean="0">
                          <a:solidFill>
                            <a:schemeClr val="tx1"/>
                          </a:solidFill>
                        </a:rPr>
                        <a:t>TODAY?</a:t>
                      </a:r>
                      <a:endParaRPr lang="en-US" dirty="0">
                        <a:solidFill>
                          <a:schemeClr val="tx1"/>
                        </a:solidFill>
                      </a:endParaRPr>
                    </a:p>
                  </a:txBody>
                  <a:tcPr/>
                </a:tc>
                <a:tc>
                  <a:txBody>
                    <a:bodyPr/>
                    <a:lstStyle/>
                    <a:p>
                      <a:endParaRPr lang="en-US" dirty="0" smtClean="0"/>
                    </a:p>
                    <a:p>
                      <a:endParaRPr lang="en-US" dirty="0" smtClean="0"/>
                    </a:p>
                    <a:p>
                      <a:r>
                        <a:rPr lang="en-US" dirty="0" smtClean="0"/>
                        <a:t>WHAT</a:t>
                      </a:r>
                      <a:r>
                        <a:rPr lang="en-US" baseline="0" dirty="0" smtClean="0"/>
                        <a:t> DID I LEARN </a:t>
                      </a:r>
                      <a:r>
                        <a:rPr lang="en-US" baseline="0" dirty="0" smtClean="0"/>
                        <a:t>TODAY?</a:t>
                      </a:r>
                      <a:endParaRPr lang="en-US" dirty="0"/>
                    </a:p>
                  </a:txBody>
                  <a:tcPr/>
                </a:tc>
                <a:extLst>
                  <a:ext uri="{0D108BD9-81ED-4DB2-BD59-A6C34878D82A}">
                    <a16:rowId xmlns:a16="http://schemas.microsoft.com/office/drawing/2014/main" xmlns="" val="1359020714"/>
                  </a:ext>
                </a:extLst>
              </a:tr>
              <a:tr h="1409700">
                <a:tc>
                  <a:txBody>
                    <a:bodyPr/>
                    <a:lstStyle/>
                    <a:p>
                      <a:endParaRPr lang="en-US" dirty="0" smtClean="0"/>
                    </a:p>
                    <a:p>
                      <a:endParaRPr lang="en-US" dirty="0" smtClean="0"/>
                    </a:p>
                    <a:p>
                      <a:r>
                        <a:rPr lang="en-US" dirty="0" smtClean="0"/>
                        <a:t>WHAT</a:t>
                      </a:r>
                      <a:r>
                        <a:rPr lang="en-US" baseline="0" dirty="0" smtClean="0"/>
                        <a:t> WAS MY A HA MOMENT?</a:t>
                      </a:r>
                      <a:endParaRPr lang="en-US" dirty="0" smtClean="0"/>
                    </a:p>
                  </a:txBody>
                  <a:tcPr/>
                </a:tc>
                <a:tc>
                  <a:txBody>
                    <a:bodyPr/>
                    <a:lstStyle/>
                    <a:p>
                      <a:endParaRPr lang="en-US" dirty="0" smtClean="0"/>
                    </a:p>
                    <a:p>
                      <a:endParaRPr lang="en-US" dirty="0" smtClean="0"/>
                    </a:p>
                    <a:p>
                      <a:r>
                        <a:rPr lang="en-US" dirty="0" smtClean="0"/>
                        <a:t>   What</a:t>
                      </a:r>
                      <a:r>
                        <a:rPr lang="en-US" baseline="0" dirty="0" smtClean="0"/>
                        <a:t> will I do different tomorrow?</a:t>
                      </a:r>
                      <a:endParaRPr lang="en-US" dirty="0"/>
                    </a:p>
                  </a:txBody>
                  <a:tcPr/>
                </a:tc>
                <a:extLst>
                  <a:ext uri="{0D108BD9-81ED-4DB2-BD59-A6C34878D82A}">
                    <a16:rowId xmlns:a16="http://schemas.microsoft.com/office/drawing/2014/main" xmlns="" val="2886851429"/>
                  </a:ext>
                </a:extLst>
              </a:tr>
            </a:tbl>
          </a:graphicData>
        </a:graphic>
      </p:graphicFrame>
    </p:spTree>
    <p:extLst>
      <p:ext uri="{BB962C8B-B14F-4D97-AF65-F5344CB8AC3E}">
        <p14:creationId xmlns:p14="http://schemas.microsoft.com/office/powerpoint/2010/main" val="3813119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Resources   </a:t>
            </a:r>
            <a:endParaRPr lang="en-US" dirty="0"/>
          </a:p>
        </p:txBody>
      </p:sp>
      <p:sp>
        <p:nvSpPr>
          <p:cNvPr id="3" name="Text Placeholder 2"/>
          <p:cNvSpPr>
            <a:spLocks noGrp="1"/>
          </p:cNvSpPr>
          <p:nvPr>
            <p:ph type="body" idx="1"/>
          </p:nvPr>
        </p:nvSpPr>
        <p:spPr/>
        <p:txBody>
          <a:bodyPr/>
          <a:lstStyle/>
          <a:p>
            <a:endParaRPr lang="en-US" cap="all" dirty="0"/>
          </a:p>
          <a:p>
            <a:endParaRPr lang="en-US" dirty="0" smtClean="0"/>
          </a:p>
        </p:txBody>
      </p:sp>
      <p:sp>
        <p:nvSpPr>
          <p:cNvPr id="7" name="Text Placeholder 6"/>
          <p:cNvSpPr>
            <a:spLocks noGrp="1"/>
          </p:cNvSpPr>
          <p:nvPr>
            <p:ph type="body" idx="2"/>
          </p:nvPr>
        </p:nvSpPr>
        <p:spPr/>
        <p:txBody>
          <a:bodyPr/>
          <a:lstStyle/>
          <a:p>
            <a:r>
              <a:rPr lang="en-US" cap="all" dirty="0">
                <a:hlinkClick r:id="rId3"/>
              </a:rPr>
              <a:t>http://kirwaninstitute.osu.edu</a:t>
            </a:r>
            <a:r>
              <a:rPr lang="en-US" cap="all" dirty="0" smtClean="0">
                <a:hlinkClick r:id="rId3"/>
              </a:rPr>
              <a:t>/</a:t>
            </a:r>
            <a:endParaRPr lang="en-US" cap="all" dirty="0" smtClean="0"/>
          </a:p>
          <a:p>
            <a:r>
              <a:rPr lang="en-US" cap="all" dirty="0" smtClean="0"/>
              <a:t>Kirwan Institute</a:t>
            </a:r>
          </a:p>
          <a:p>
            <a:r>
              <a:rPr lang="en-US" cap="all" dirty="0">
                <a:hlinkClick r:id="rId4"/>
              </a:rPr>
              <a:t>https://</a:t>
            </a:r>
            <a:r>
              <a:rPr lang="en-US" cap="all" dirty="0" smtClean="0">
                <a:hlinkClick r:id="rId4"/>
              </a:rPr>
              <a:t>implicit.harvard.edu/implicit/takeatest.html</a:t>
            </a:r>
            <a:endParaRPr lang="en-US" cap="all" dirty="0" smtClean="0"/>
          </a:p>
          <a:p>
            <a:r>
              <a:rPr lang="en-US" cap="all" dirty="0" smtClean="0"/>
              <a:t>Implicit Bias Test </a:t>
            </a:r>
          </a:p>
          <a:p>
            <a:r>
              <a:rPr lang="en-US" dirty="0"/>
              <a:t>https://www.psychologytoday.com/us/blog/microaggressions-in-everyday-life/201010/racial-microaggressions-in-everyday-life</a:t>
            </a:r>
          </a:p>
          <a:p>
            <a:r>
              <a:rPr lang="en-US" cap="all" dirty="0" smtClean="0"/>
              <a:t>Harmful impact of Implicit Bias</a:t>
            </a:r>
          </a:p>
          <a:p>
            <a:endParaRPr lang="en-US" cap="all" dirty="0" smtClean="0"/>
          </a:p>
          <a:p>
            <a:endParaRPr lang="en-US" cap="all" dirty="0" smtClean="0"/>
          </a:p>
        </p:txBody>
      </p:sp>
      <p:pic>
        <p:nvPicPr>
          <p:cNvPr id="4" name="Shape 71"/>
          <p:cNvPicPr preferRelativeResize="0"/>
          <p:nvPr/>
        </p:nvPicPr>
        <p:blipFill>
          <a:blip r:embed="rId5">
            <a:alphaModFix/>
          </a:blip>
          <a:stretch>
            <a:fillRect/>
          </a:stretch>
        </p:blipFill>
        <p:spPr>
          <a:xfrm>
            <a:off x="7147275" y="3658300"/>
            <a:ext cx="2069024" cy="2069024"/>
          </a:xfrm>
          <a:prstGeom prst="rect">
            <a:avLst/>
          </a:prstGeom>
          <a:noFill/>
          <a:ln>
            <a:noFill/>
          </a:ln>
        </p:spPr>
      </p:pic>
      <p:cxnSp>
        <p:nvCxnSpPr>
          <p:cNvPr id="5" name="Shape 70"/>
          <p:cNvCxnSpPr/>
          <p:nvPr/>
        </p:nvCxnSpPr>
        <p:spPr>
          <a:xfrm flipV="1">
            <a:off x="3733800" y="819150"/>
            <a:ext cx="5196075" cy="21000"/>
          </a:xfrm>
          <a:prstGeom prst="straightConnector1">
            <a:avLst/>
          </a:prstGeom>
          <a:noFill/>
          <a:ln w="28575" cap="flat" cmpd="sng">
            <a:solidFill>
              <a:srgbClr val="980000"/>
            </a:solidFill>
            <a:prstDash val="solid"/>
            <a:round/>
            <a:headEnd type="none" w="lg" len="lg"/>
            <a:tailEnd type="none" w="lg" len="lg"/>
          </a:ln>
        </p:spPr>
      </p:cxn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1050161"/>
            <a:ext cx="2133600" cy="3456432"/>
          </a:xfrm>
          <a:prstGeom prst="rect">
            <a:avLst/>
          </a:prstGeom>
        </p:spPr>
      </p:pic>
    </p:spTree>
    <p:extLst>
      <p:ext uri="{BB962C8B-B14F-4D97-AF65-F5344CB8AC3E}">
        <p14:creationId xmlns:p14="http://schemas.microsoft.com/office/powerpoint/2010/main" val="4002221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44500"/>
            <a:ext cx="8521700" cy="573088"/>
          </a:xfrm>
        </p:spPr>
        <p:txBody>
          <a:bodyPr/>
          <a:lstStyle/>
          <a:p>
            <a:r>
              <a:rPr lang="en-US" dirty="0"/>
              <a:t>Questions????</a:t>
            </a:r>
          </a:p>
        </p:txBody>
      </p:sp>
      <p:pic>
        <p:nvPicPr>
          <p:cNvPr id="5" name="Shape 71"/>
          <p:cNvPicPr preferRelativeResize="0"/>
          <p:nvPr/>
        </p:nvPicPr>
        <p:blipFill>
          <a:blip r:embed="rId2">
            <a:alphaModFix/>
          </a:blip>
          <a:stretch>
            <a:fillRect/>
          </a:stretch>
        </p:blipFill>
        <p:spPr>
          <a:xfrm>
            <a:off x="6934200" y="3409950"/>
            <a:ext cx="2069024" cy="2069024"/>
          </a:xfrm>
          <a:prstGeom prst="rect">
            <a:avLst/>
          </a:prstGeom>
          <a:noFill/>
          <a:ln>
            <a:noFill/>
          </a:ln>
        </p:spPr>
      </p:pic>
      <p:pic>
        <p:nvPicPr>
          <p:cNvPr id="6" name="Picture 5" descr="6 &lt;strong&gt;Questions&lt;/strong&gt; to Ask Before Choosing an LMS - Capterra Blog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350" y="1200150"/>
            <a:ext cx="7689300" cy="2927888"/>
          </a:xfrm>
          <a:prstGeom prst="rect">
            <a:avLst/>
          </a:prstGeom>
        </p:spPr>
      </p:pic>
    </p:spTree>
    <p:extLst>
      <p:ext uri="{BB962C8B-B14F-4D97-AF65-F5344CB8AC3E}">
        <p14:creationId xmlns:p14="http://schemas.microsoft.com/office/powerpoint/2010/main" val="4177796120"/>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hape 71"/>
          <p:cNvPicPr preferRelativeResize="0"/>
          <p:nvPr/>
        </p:nvPicPr>
        <p:blipFill>
          <a:blip r:embed="rId2">
            <a:alphaModFix/>
          </a:blip>
          <a:stretch>
            <a:fillRect/>
          </a:stretch>
        </p:blipFill>
        <p:spPr>
          <a:xfrm>
            <a:off x="6858000" y="3409950"/>
            <a:ext cx="2069024" cy="2069024"/>
          </a:xfrm>
          <a:prstGeom prst="rect">
            <a:avLst/>
          </a:prstGeom>
          <a:noFill/>
          <a:ln>
            <a:noFill/>
          </a:ln>
        </p:spPr>
      </p:pic>
      <p:pic>
        <p:nvPicPr>
          <p:cNvPr id="4" name="Picture 3" descr="My First Blog Award - LIEBSTER ~ DEW"/>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200150"/>
            <a:ext cx="6658589" cy="2835024"/>
          </a:xfrm>
          <a:prstGeom prst="rect">
            <a:avLst/>
          </a:prstGeom>
        </p:spPr>
      </p:pic>
    </p:spTree>
    <p:extLst>
      <p:ext uri="{BB962C8B-B14F-4D97-AF65-F5344CB8AC3E}">
        <p14:creationId xmlns:p14="http://schemas.microsoft.com/office/powerpoint/2010/main" val="1394497226"/>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b="1" dirty="0">
                <a:solidFill>
                  <a:srgbClr val="000000"/>
                </a:solidFill>
                <a:latin typeface="Georgia"/>
                <a:ea typeface="Georgia"/>
                <a:cs typeface="Georgia"/>
                <a:sym typeface="Georgia"/>
              </a:rPr>
              <a:t>MHHD Background</a:t>
            </a:r>
          </a:p>
        </p:txBody>
      </p:sp>
      <p:sp>
        <p:nvSpPr>
          <p:cNvPr id="69" name="Shape 69"/>
          <p:cNvSpPr txBox="1">
            <a:spLocks noGrp="1"/>
          </p:cNvSpPr>
          <p:nvPr>
            <p:ph type="body" idx="1"/>
          </p:nvPr>
        </p:nvSpPr>
        <p:spPr>
          <a:xfrm>
            <a:off x="533400" y="1217084"/>
            <a:ext cx="8001000" cy="3416400"/>
          </a:xfrm>
          <a:prstGeom prst="rect">
            <a:avLst/>
          </a:prstGeom>
          <a:ln w="9525" cap="flat" cmpd="sng">
            <a:solidFill>
              <a:srgbClr val="FFFFFF"/>
            </a:solidFill>
            <a:prstDash val="solid"/>
            <a:round/>
            <a:headEnd type="none" w="med" len="med"/>
            <a:tailEnd type="none" w="med" len="med"/>
          </a:ln>
        </p:spPr>
        <p:txBody>
          <a:bodyPr lIns="91425" tIns="91425" rIns="91425" bIns="91425" anchor="t" anchorCtr="0">
            <a:noAutofit/>
          </a:bodyPr>
          <a:lstStyle/>
          <a:p>
            <a:r>
              <a:rPr lang="en-US" sz="1600" b="1" u="sng" dirty="0">
                <a:solidFill>
                  <a:schemeClr val="tx1"/>
                </a:solidFill>
                <a:latin typeface="Georgia" pitchFamily="18" charset="0"/>
              </a:rPr>
              <a:t>Statutory Base</a:t>
            </a:r>
            <a:r>
              <a:rPr lang="x-none" sz="1600" b="1" dirty="0">
                <a:solidFill>
                  <a:schemeClr val="tx1"/>
                </a:solidFill>
                <a:latin typeface="Georgia" pitchFamily="18" charset="0"/>
              </a:rPr>
              <a:t>:  </a:t>
            </a:r>
            <a:r>
              <a:rPr lang="x-none" sz="1600" dirty="0">
                <a:solidFill>
                  <a:schemeClr val="tx1"/>
                </a:solidFill>
                <a:latin typeface="Georgia" pitchFamily="18" charset="0"/>
              </a:rPr>
              <a:t>The Office of Minority Health and Health Disparities</a:t>
            </a:r>
            <a:r>
              <a:rPr lang="en-US" sz="1600" dirty="0">
                <a:solidFill>
                  <a:schemeClr val="tx1"/>
                </a:solidFill>
                <a:latin typeface="Georgia" pitchFamily="18" charset="0"/>
              </a:rPr>
              <a:t> (MHHD)</a:t>
            </a:r>
            <a:r>
              <a:rPr lang="x-none" sz="1600" dirty="0">
                <a:solidFill>
                  <a:schemeClr val="tx1"/>
                </a:solidFill>
                <a:latin typeface="Georgia" pitchFamily="18" charset="0"/>
              </a:rPr>
              <a:t> was established in 2004 by statute, under the Maryland Health General Article, Section § 20-1001 to § 20-1007, to address minority health disparities in Maryland. </a:t>
            </a:r>
            <a:endParaRPr lang="en-US" sz="1600" dirty="0">
              <a:solidFill>
                <a:schemeClr val="tx1"/>
              </a:solidFill>
              <a:latin typeface="Georgia" pitchFamily="18" charset="0"/>
            </a:endParaRPr>
          </a:p>
          <a:p>
            <a:r>
              <a:rPr lang="x-none" sz="1600" b="1" u="sng" dirty="0">
                <a:solidFill>
                  <a:schemeClr val="tx1"/>
                </a:solidFill>
                <a:latin typeface="Georgia" pitchFamily="18" charset="0"/>
              </a:rPr>
              <a:t>Mission</a:t>
            </a:r>
            <a:r>
              <a:rPr lang="x-none" sz="1600" b="1" dirty="0">
                <a:solidFill>
                  <a:schemeClr val="tx1"/>
                </a:solidFill>
                <a:latin typeface="Georgia" pitchFamily="18" charset="0"/>
              </a:rPr>
              <a:t>:  </a:t>
            </a:r>
            <a:r>
              <a:rPr lang="en-US" sz="1600" dirty="0">
                <a:solidFill>
                  <a:schemeClr val="tx1"/>
                </a:solidFill>
                <a:latin typeface="Georgia" pitchFamily="18" charset="0"/>
                <a:cs typeface="Times New Roman" panose="02020603050405020304" pitchFamily="18" charset="0"/>
              </a:rPr>
              <a:t>To address the social determinants of health and eliminate health disparities by leveraging the Department’s resources, providing health equity consultation, impacting external communications, guiding policy decisions and influencing strategic direction on behalf of the Secretary of Health.</a:t>
            </a:r>
          </a:p>
          <a:p>
            <a:r>
              <a:rPr lang="x-none" sz="1600" b="1" u="sng" dirty="0">
                <a:solidFill>
                  <a:schemeClr val="tx1"/>
                </a:solidFill>
                <a:latin typeface="Georgia" pitchFamily="18" charset="0"/>
              </a:rPr>
              <a:t>Vision:</a:t>
            </a:r>
            <a:r>
              <a:rPr lang="x-none" sz="1600" dirty="0">
                <a:solidFill>
                  <a:schemeClr val="tx1"/>
                </a:solidFill>
                <a:latin typeface="Georgia" pitchFamily="18" charset="0"/>
              </a:rPr>
              <a:t> To achieve health equity where all individuals and communities have the opportunity and access to achieve and maintain good health.    </a:t>
            </a:r>
            <a:endParaRPr lang="en-US" sz="1600" dirty="0">
              <a:solidFill>
                <a:schemeClr val="tx1"/>
              </a:solidFill>
              <a:latin typeface="Georgia" pitchFamily="18" charset="0"/>
            </a:endParaRPr>
          </a:p>
          <a:p>
            <a:endParaRPr lang="en-US" sz="1600" dirty="0">
              <a:solidFill>
                <a:schemeClr val="tx1"/>
              </a:solidFill>
              <a:latin typeface="Georgia" pitchFamily="18" charset="0"/>
              <a:cs typeface="Times New Roman" panose="02020603050405020304" pitchFamily="18" charset="0"/>
            </a:endParaRPr>
          </a:p>
          <a:p>
            <a:pPr lvl="0"/>
            <a:endParaRPr lang="en-US" sz="2000" dirty="0">
              <a:solidFill>
                <a:srgbClr val="434343"/>
              </a:solidFill>
              <a:latin typeface="Georgia"/>
              <a:ea typeface="Georgia"/>
              <a:cs typeface="Georgia"/>
              <a:sym typeface="Georgia"/>
            </a:endParaRPr>
          </a:p>
        </p:txBody>
      </p:sp>
      <p:cxnSp>
        <p:nvCxnSpPr>
          <p:cNvPr id="70" name="Shape 70"/>
          <p:cNvCxnSpPr/>
          <p:nvPr/>
        </p:nvCxnSpPr>
        <p:spPr>
          <a:xfrm flipV="1">
            <a:off x="4038600" y="798150"/>
            <a:ext cx="5119875" cy="21000"/>
          </a:xfrm>
          <a:prstGeom prst="straightConnector1">
            <a:avLst/>
          </a:prstGeom>
          <a:noFill/>
          <a:ln w="28575" cap="flat" cmpd="sng">
            <a:solidFill>
              <a:srgbClr val="980000"/>
            </a:solidFill>
            <a:prstDash val="solid"/>
            <a:round/>
            <a:headEnd type="none" w="lg" len="lg"/>
            <a:tailEnd type="none" w="lg" len="lg"/>
          </a:ln>
        </p:spPr>
      </p:cxnSp>
      <p:pic>
        <p:nvPicPr>
          <p:cNvPr id="71" name="Shape 71"/>
          <p:cNvPicPr preferRelativeResize="0"/>
          <p:nvPr/>
        </p:nvPicPr>
        <p:blipFill>
          <a:blip r:embed="rId3">
            <a:alphaModFix/>
          </a:blip>
          <a:stretch>
            <a:fillRect/>
          </a:stretch>
        </p:blipFill>
        <p:spPr>
          <a:xfrm>
            <a:off x="7147275" y="3658300"/>
            <a:ext cx="2069024" cy="2069024"/>
          </a:xfrm>
          <a:prstGeom prst="rect">
            <a:avLst/>
          </a:prstGeom>
          <a:noFill/>
          <a:ln>
            <a:noFill/>
          </a:ln>
        </p:spPr>
      </p:pic>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p:cNvPicPr preferRelativeResize="0"/>
          <p:nvPr/>
        </p:nvPicPr>
        <p:blipFill>
          <a:blip r:embed="rId3">
            <a:alphaModFix/>
          </a:blip>
          <a:stretch>
            <a:fillRect/>
          </a:stretch>
        </p:blipFill>
        <p:spPr>
          <a:xfrm>
            <a:off x="0" y="0"/>
            <a:ext cx="9143996" cy="5143500"/>
          </a:xfrm>
          <a:prstGeom prst="rect">
            <a:avLst/>
          </a:prstGeom>
          <a:noFill/>
          <a:ln w="9525" cap="flat" cmpd="sng">
            <a:solidFill>
              <a:srgbClr val="FFFFFF"/>
            </a:solidFill>
            <a:prstDash val="solid"/>
            <a:round/>
            <a:headEnd type="none" w="med" len="med"/>
            <a:tailEnd type="none" w="med" len="med"/>
          </a:ln>
        </p:spPr>
      </p:pic>
      <p:cxnSp>
        <p:nvCxnSpPr>
          <p:cNvPr id="55" name="Shape 55"/>
          <p:cNvCxnSpPr/>
          <p:nvPr/>
        </p:nvCxnSpPr>
        <p:spPr>
          <a:xfrm rot="10800000">
            <a:off x="956175" y="1383600"/>
            <a:ext cx="0" cy="1810800"/>
          </a:xfrm>
          <a:prstGeom prst="straightConnector1">
            <a:avLst/>
          </a:prstGeom>
          <a:noFill/>
          <a:ln w="19050" cap="flat" cmpd="sng">
            <a:solidFill>
              <a:srgbClr val="F3F3F3"/>
            </a:solidFill>
            <a:prstDash val="solid"/>
            <a:round/>
            <a:headEnd type="none" w="lg" len="lg"/>
            <a:tailEnd type="none" w="lg" len="lg"/>
          </a:ln>
        </p:spPr>
      </p:cxnSp>
      <p:cxnSp>
        <p:nvCxnSpPr>
          <p:cNvPr id="56" name="Shape 56"/>
          <p:cNvCxnSpPr/>
          <p:nvPr/>
        </p:nvCxnSpPr>
        <p:spPr>
          <a:xfrm rot="10800000">
            <a:off x="8304825" y="1383775"/>
            <a:ext cx="0" cy="1794000"/>
          </a:xfrm>
          <a:prstGeom prst="straightConnector1">
            <a:avLst/>
          </a:prstGeom>
          <a:noFill/>
          <a:ln w="19050" cap="flat" cmpd="sng">
            <a:solidFill>
              <a:srgbClr val="F3F3F3"/>
            </a:solidFill>
            <a:prstDash val="solid"/>
            <a:round/>
            <a:headEnd type="none" w="lg" len="lg"/>
            <a:tailEnd type="none" w="lg" len="lg"/>
          </a:ln>
        </p:spPr>
      </p:cxnSp>
      <p:cxnSp>
        <p:nvCxnSpPr>
          <p:cNvPr id="57" name="Shape 57"/>
          <p:cNvCxnSpPr/>
          <p:nvPr/>
        </p:nvCxnSpPr>
        <p:spPr>
          <a:xfrm>
            <a:off x="957223" y="1383600"/>
            <a:ext cx="7347600" cy="0"/>
          </a:xfrm>
          <a:prstGeom prst="straightConnector1">
            <a:avLst/>
          </a:prstGeom>
          <a:noFill/>
          <a:ln w="19050" cap="flat" cmpd="sng">
            <a:solidFill>
              <a:srgbClr val="F3F3F3"/>
            </a:solidFill>
            <a:prstDash val="solid"/>
            <a:round/>
            <a:headEnd type="none" w="lg" len="lg"/>
            <a:tailEnd type="none" w="lg" len="lg"/>
          </a:ln>
        </p:spPr>
      </p:cxnSp>
      <p:sp>
        <p:nvSpPr>
          <p:cNvPr id="58" name="Shape 58"/>
          <p:cNvSpPr txBox="1"/>
          <p:nvPr/>
        </p:nvSpPr>
        <p:spPr>
          <a:xfrm>
            <a:off x="1068637" y="1366975"/>
            <a:ext cx="7132200" cy="688817"/>
          </a:xfrm>
          <a:prstGeom prst="rect">
            <a:avLst/>
          </a:prstGeom>
          <a:noFill/>
          <a:ln>
            <a:noFill/>
          </a:ln>
        </p:spPr>
        <p:txBody>
          <a:bodyPr lIns="91425" tIns="91425" rIns="91425" bIns="91425" anchor="t" anchorCtr="0">
            <a:noAutofit/>
          </a:bodyPr>
          <a:lstStyle/>
          <a:p>
            <a:pPr lvl="0" algn="ctr">
              <a:spcBef>
                <a:spcPts val="0"/>
              </a:spcBef>
              <a:buNone/>
            </a:pPr>
            <a:r>
              <a:rPr lang="en" sz="2400" b="1" dirty="0">
                <a:solidFill>
                  <a:srgbClr val="FFFFFF"/>
                </a:solidFill>
                <a:latin typeface="Georgia"/>
                <a:ea typeface="Georgia"/>
                <a:cs typeface="Georgia"/>
                <a:sym typeface="Georgia"/>
              </a:rPr>
              <a:t>        Contact Information</a:t>
            </a:r>
          </a:p>
        </p:txBody>
      </p:sp>
      <p:cxnSp>
        <p:nvCxnSpPr>
          <p:cNvPr id="59" name="Shape 59"/>
          <p:cNvCxnSpPr/>
          <p:nvPr/>
        </p:nvCxnSpPr>
        <p:spPr>
          <a:xfrm rot="10800000">
            <a:off x="8304819" y="3169500"/>
            <a:ext cx="0" cy="1179900"/>
          </a:xfrm>
          <a:prstGeom prst="straightConnector1">
            <a:avLst/>
          </a:prstGeom>
          <a:noFill/>
          <a:ln w="9525" cap="flat" cmpd="sng">
            <a:solidFill>
              <a:srgbClr val="980000"/>
            </a:solidFill>
            <a:prstDash val="solid"/>
            <a:round/>
            <a:headEnd type="none" w="lg" len="lg"/>
            <a:tailEnd type="none" w="lg" len="lg"/>
          </a:ln>
        </p:spPr>
      </p:cxnSp>
      <p:cxnSp>
        <p:nvCxnSpPr>
          <p:cNvPr id="60" name="Shape 60"/>
          <p:cNvCxnSpPr/>
          <p:nvPr/>
        </p:nvCxnSpPr>
        <p:spPr>
          <a:xfrm rot="10800000">
            <a:off x="956175" y="3176568"/>
            <a:ext cx="0" cy="1165800"/>
          </a:xfrm>
          <a:prstGeom prst="straightConnector1">
            <a:avLst/>
          </a:prstGeom>
          <a:noFill/>
          <a:ln w="9525" cap="flat" cmpd="sng">
            <a:solidFill>
              <a:srgbClr val="980000"/>
            </a:solidFill>
            <a:prstDash val="solid"/>
            <a:round/>
            <a:headEnd type="none" w="lg" len="lg"/>
            <a:tailEnd type="none" w="lg" len="lg"/>
          </a:ln>
        </p:spPr>
      </p:cxnSp>
      <p:cxnSp>
        <p:nvCxnSpPr>
          <p:cNvPr id="61" name="Shape 61"/>
          <p:cNvCxnSpPr/>
          <p:nvPr/>
        </p:nvCxnSpPr>
        <p:spPr>
          <a:xfrm>
            <a:off x="945125" y="4343060"/>
            <a:ext cx="7359900" cy="0"/>
          </a:xfrm>
          <a:prstGeom prst="straightConnector1">
            <a:avLst/>
          </a:prstGeom>
          <a:noFill/>
          <a:ln w="9525" cap="flat" cmpd="sng">
            <a:solidFill>
              <a:srgbClr val="980000"/>
            </a:solidFill>
            <a:prstDash val="solid"/>
            <a:round/>
            <a:headEnd type="none" w="lg" len="lg"/>
            <a:tailEnd type="none" w="lg" len="lg"/>
          </a:ln>
        </p:spPr>
      </p:cxnSp>
      <p:pic>
        <p:nvPicPr>
          <p:cNvPr id="63" name="Shape 63"/>
          <p:cNvPicPr preferRelativeResize="0"/>
          <p:nvPr/>
        </p:nvPicPr>
        <p:blipFill>
          <a:blip r:embed="rId4">
            <a:alphaModFix/>
          </a:blip>
          <a:stretch>
            <a:fillRect/>
          </a:stretch>
        </p:blipFill>
        <p:spPr>
          <a:xfrm>
            <a:off x="7147275" y="3658300"/>
            <a:ext cx="2069024" cy="2069024"/>
          </a:xfrm>
          <a:prstGeom prst="rect">
            <a:avLst/>
          </a:prstGeom>
          <a:noFill/>
          <a:ln>
            <a:noFill/>
          </a:ln>
        </p:spPr>
      </p:pic>
      <p:sp>
        <p:nvSpPr>
          <p:cNvPr id="12" name="Shape 62"/>
          <p:cNvSpPr txBox="1"/>
          <p:nvPr/>
        </p:nvSpPr>
        <p:spPr>
          <a:xfrm>
            <a:off x="2738528" y="1872402"/>
            <a:ext cx="4408747" cy="1670220"/>
          </a:xfrm>
          <a:prstGeom prst="rect">
            <a:avLst/>
          </a:prstGeom>
          <a:noFill/>
          <a:ln>
            <a:noFill/>
          </a:ln>
        </p:spPr>
        <p:txBody>
          <a:bodyPr lIns="91425" tIns="91425" rIns="91425" bIns="91425" anchor="t" anchorCtr="0">
            <a:noAutofit/>
          </a:bodyPr>
          <a:lstStyle/>
          <a:p>
            <a:pPr lvl="0" algn="ctr"/>
            <a:r>
              <a:rPr lang="en-US" sz="1600" b="1" dirty="0" smtClean="0">
                <a:solidFill>
                  <a:schemeClr val="bg1"/>
                </a:solidFill>
                <a:ea typeface="Georgia"/>
              </a:rPr>
              <a:t>Stephanie </a:t>
            </a:r>
            <a:r>
              <a:rPr lang="en" sz="1600" b="1" dirty="0" smtClean="0">
                <a:solidFill>
                  <a:schemeClr val="bg1"/>
                </a:solidFill>
                <a:latin typeface="Georgia"/>
                <a:ea typeface="Georgia"/>
                <a:cs typeface="Georgia"/>
                <a:sym typeface="Georgia"/>
              </a:rPr>
              <a:t>C.Slowly </a:t>
            </a:r>
            <a:r>
              <a:rPr lang="en" sz="1600" b="1" dirty="0">
                <a:solidFill>
                  <a:schemeClr val="bg1"/>
                </a:solidFill>
                <a:latin typeface="Georgia"/>
                <a:ea typeface="Georgia"/>
                <a:cs typeface="Georgia"/>
                <a:sym typeface="Georgia"/>
              </a:rPr>
              <a:t>MSW, LCSW-C</a:t>
            </a:r>
          </a:p>
          <a:p>
            <a:pPr lvl="0" algn="ctr"/>
            <a:r>
              <a:rPr lang="en" sz="1600" b="1" dirty="0">
                <a:solidFill>
                  <a:schemeClr val="bg1"/>
                </a:solidFill>
                <a:latin typeface="Georgia"/>
                <a:ea typeface="Georgia"/>
                <a:cs typeface="Georgia"/>
                <a:sym typeface="Georgia"/>
              </a:rPr>
              <a:t>Deputy Director, Offfice of Minority Health and Health Dispariates</a:t>
            </a:r>
          </a:p>
          <a:p>
            <a:pPr lvl="0" algn="ctr"/>
            <a:r>
              <a:rPr lang="en-US" sz="1600" b="1" dirty="0">
                <a:solidFill>
                  <a:schemeClr val="bg1"/>
                </a:solidFill>
                <a:latin typeface="Georgia"/>
                <a:ea typeface="Georgia"/>
                <a:cs typeface="Georgia"/>
                <a:sym typeface="Georgia"/>
                <a:hlinkClick r:id="rId5"/>
              </a:rPr>
              <a:t>stephanie.slowly@maryland.gov</a:t>
            </a:r>
            <a:endParaRPr lang="en-US" sz="1600" b="1" dirty="0">
              <a:solidFill>
                <a:schemeClr val="bg1"/>
              </a:solidFill>
              <a:latin typeface="Georgia"/>
              <a:ea typeface="Georgia"/>
              <a:cs typeface="Georgia"/>
              <a:sym typeface="Georgia"/>
            </a:endParaRPr>
          </a:p>
          <a:p>
            <a:pPr lvl="0" algn="ctr"/>
            <a:r>
              <a:rPr lang="en-US" sz="1600" b="1" dirty="0" smtClean="0">
                <a:solidFill>
                  <a:schemeClr val="bg1"/>
                </a:solidFill>
                <a:latin typeface="Georgia"/>
                <a:ea typeface="Georgia"/>
                <a:cs typeface="Georgia"/>
                <a:sym typeface="Georgia"/>
              </a:rPr>
              <a:t>410-767-1052</a:t>
            </a:r>
            <a:endParaRPr lang="en" sz="1600" b="1" dirty="0">
              <a:solidFill>
                <a:schemeClr val="bg1"/>
              </a:solidFill>
              <a:latin typeface="Georgia"/>
              <a:ea typeface="Georgia"/>
              <a:cs typeface="Georgia"/>
              <a:sym typeface="Georgia"/>
            </a:endParaRPr>
          </a:p>
        </p:txBody>
      </p:sp>
      <p:sp>
        <p:nvSpPr>
          <p:cNvPr id="2" name="TextBox 1"/>
          <p:cNvSpPr txBox="1"/>
          <p:nvPr/>
        </p:nvSpPr>
        <p:spPr>
          <a:xfrm>
            <a:off x="1943098" y="3505200"/>
            <a:ext cx="5181600" cy="523220"/>
          </a:xfrm>
          <a:prstGeom prst="rect">
            <a:avLst/>
          </a:prstGeom>
          <a:noFill/>
        </p:spPr>
        <p:txBody>
          <a:bodyPr wrap="square" rtlCol="0">
            <a:spAutoFit/>
          </a:bodyPr>
          <a:lstStyle/>
          <a:p>
            <a:pPr algn="ctr"/>
            <a:r>
              <a:rPr lang="en-US" b="1" dirty="0">
                <a:solidFill>
                  <a:srgbClr val="C00000"/>
                </a:solidFill>
                <a:latin typeface="Georgia" pitchFamily="18" charset="0"/>
                <a:hlinkClick r:id="rId6"/>
              </a:rPr>
              <a:t>https://health.maryland.gov/mhhd</a:t>
            </a:r>
            <a:endParaRPr lang="en-US" b="1" dirty="0">
              <a:solidFill>
                <a:srgbClr val="C00000"/>
              </a:solidFill>
              <a:latin typeface="Georgia" pitchFamily="18" charset="0"/>
            </a:endParaRPr>
          </a:p>
          <a:p>
            <a:pPr algn="ctr"/>
            <a:endParaRPr lang="en-US" b="1" dirty="0">
              <a:solidFill>
                <a:srgbClr val="C00000"/>
              </a:solidFill>
              <a:latin typeface="Georgia" pitchFamily="18" charset="0"/>
            </a:endParaRPr>
          </a:p>
        </p:txBody>
      </p:sp>
    </p:spTree>
    <p:extLst>
      <p:ext uri="{BB962C8B-B14F-4D97-AF65-F5344CB8AC3E}">
        <p14:creationId xmlns:p14="http://schemas.microsoft.com/office/powerpoint/2010/main" val="341932483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b="1" dirty="0" smtClean="0">
                <a:solidFill>
                  <a:srgbClr val="000000"/>
                </a:solidFill>
                <a:latin typeface="Georgia"/>
                <a:ea typeface="Georgia"/>
                <a:cs typeface="Georgia"/>
                <a:sym typeface="Georgia"/>
              </a:rPr>
              <a:t>Objective of  Today </a:t>
            </a:r>
            <a:endParaRPr lang="en" b="1" dirty="0">
              <a:solidFill>
                <a:srgbClr val="000000"/>
              </a:solidFill>
              <a:latin typeface="Georgia"/>
              <a:ea typeface="Georgia"/>
              <a:cs typeface="Georgia"/>
              <a:sym typeface="Georgia"/>
            </a:endParaRPr>
          </a:p>
        </p:txBody>
      </p:sp>
      <p:sp>
        <p:nvSpPr>
          <p:cNvPr id="69" name="Shape 69"/>
          <p:cNvSpPr txBox="1">
            <a:spLocks noGrp="1"/>
          </p:cNvSpPr>
          <p:nvPr>
            <p:ph type="body" idx="1"/>
          </p:nvPr>
        </p:nvSpPr>
        <p:spPr>
          <a:xfrm>
            <a:off x="533400" y="1217084"/>
            <a:ext cx="8001000" cy="3416400"/>
          </a:xfrm>
          <a:prstGeom prst="rect">
            <a:avLst/>
          </a:prstGeom>
          <a:ln w="9525" cap="flat" cmpd="sng">
            <a:solidFill>
              <a:srgbClr val="FFFFFF"/>
            </a:solidFill>
            <a:prstDash val="solid"/>
            <a:round/>
            <a:headEnd type="none" w="med" len="med"/>
            <a:tailEnd type="none" w="med" len="med"/>
          </a:ln>
        </p:spPr>
        <p:txBody>
          <a:bodyPr lIns="91425" tIns="91425" rIns="91425" bIns="91425" anchor="t" anchorCtr="0">
            <a:noAutofit/>
          </a:bodyPr>
          <a:lstStyle/>
          <a:p>
            <a:pPr marL="342900" indent="-342900">
              <a:buAutoNum type="arabicPeriod"/>
            </a:pPr>
            <a:r>
              <a:rPr lang="en-US" sz="1600" dirty="0" smtClean="0">
                <a:solidFill>
                  <a:schemeClr val="tx1"/>
                </a:solidFill>
                <a:latin typeface="Georgia" pitchFamily="18" charset="0"/>
                <a:cs typeface="Times New Roman" panose="02020603050405020304" pitchFamily="18" charset="0"/>
              </a:rPr>
              <a:t>Review key terms </a:t>
            </a:r>
          </a:p>
          <a:p>
            <a:pPr marL="342900" indent="-342900">
              <a:buAutoNum type="arabicPeriod"/>
            </a:pPr>
            <a:r>
              <a:rPr lang="en-US" sz="1600" dirty="0" smtClean="0">
                <a:solidFill>
                  <a:schemeClr val="tx1"/>
                </a:solidFill>
                <a:latin typeface="Georgia" pitchFamily="18" charset="0"/>
                <a:cs typeface="Times New Roman" panose="02020603050405020304" pitchFamily="18" charset="0"/>
              </a:rPr>
              <a:t>Have discussion around Implicit Bias and Micro assaults</a:t>
            </a:r>
          </a:p>
          <a:p>
            <a:pPr marL="342900" indent="-342900">
              <a:buAutoNum type="arabicPeriod"/>
            </a:pPr>
            <a:r>
              <a:rPr lang="en-US" sz="1600" dirty="0" smtClean="0">
                <a:solidFill>
                  <a:schemeClr val="tx1"/>
                </a:solidFill>
                <a:latin typeface="Georgia" pitchFamily="18" charset="0"/>
                <a:cs typeface="Times New Roman" panose="02020603050405020304" pitchFamily="18" charset="0"/>
              </a:rPr>
              <a:t>Review the Harmful Impact of Implicit Bias</a:t>
            </a:r>
          </a:p>
          <a:p>
            <a:pPr marL="342900" indent="-342900">
              <a:buAutoNum type="arabicPeriod"/>
            </a:pPr>
            <a:r>
              <a:rPr lang="en-US" sz="1600" dirty="0" smtClean="0">
                <a:solidFill>
                  <a:schemeClr val="tx1"/>
                </a:solidFill>
                <a:latin typeface="Georgia" pitchFamily="18" charset="0"/>
                <a:cs typeface="Times New Roman" panose="02020603050405020304" pitchFamily="18" charset="0"/>
              </a:rPr>
              <a:t>Putting it together</a:t>
            </a:r>
          </a:p>
          <a:p>
            <a:pPr marL="342900" indent="-342900">
              <a:buAutoNum type="arabicPeriod"/>
            </a:pPr>
            <a:r>
              <a:rPr lang="en-US" sz="1600" dirty="0" smtClean="0">
                <a:solidFill>
                  <a:schemeClr val="tx1"/>
                </a:solidFill>
                <a:latin typeface="Georgia" pitchFamily="18" charset="0"/>
                <a:cs typeface="Times New Roman" panose="02020603050405020304" pitchFamily="18" charset="0"/>
              </a:rPr>
              <a:t>Next Steps and Take away</a:t>
            </a:r>
            <a:endParaRPr lang="en-US" sz="1600" dirty="0">
              <a:solidFill>
                <a:schemeClr val="tx1"/>
              </a:solidFill>
              <a:latin typeface="Georgia" pitchFamily="18" charset="0"/>
              <a:cs typeface="Times New Roman" panose="02020603050405020304" pitchFamily="18" charset="0"/>
            </a:endParaRPr>
          </a:p>
          <a:p>
            <a:pPr lvl="0"/>
            <a:endParaRPr lang="en-US" sz="2000" dirty="0">
              <a:solidFill>
                <a:srgbClr val="434343"/>
              </a:solidFill>
              <a:latin typeface="Georgia"/>
              <a:ea typeface="Georgia"/>
              <a:cs typeface="Georgia"/>
              <a:sym typeface="Georgia"/>
            </a:endParaRPr>
          </a:p>
        </p:txBody>
      </p:sp>
      <p:cxnSp>
        <p:nvCxnSpPr>
          <p:cNvPr id="70" name="Shape 70"/>
          <p:cNvCxnSpPr/>
          <p:nvPr/>
        </p:nvCxnSpPr>
        <p:spPr>
          <a:xfrm flipV="1">
            <a:off x="4038600" y="798150"/>
            <a:ext cx="5119875" cy="21000"/>
          </a:xfrm>
          <a:prstGeom prst="straightConnector1">
            <a:avLst/>
          </a:prstGeom>
          <a:noFill/>
          <a:ln w="28575" cap="flat" cmpd="sng">
            <a:solidFill>
              <a:srgbClr val="980000"/>
            </a:solidFill>
            <a:prstDash val="solid"/>
            <a:round/>
            <a:headEnd type="none" w="lg" len="lg"/>
            <a:tailEnd type="none" w="lg" len="lg"/>
          </a:ln>
        </p:spPr>
      </p:cxnSp>
      <p:pic>
        <p:nvPicPr>
          <p:cNvPr id="71" name="Shape 71"/>
          <p:cNvPicPr preferRelativeResize="0"/>
          <p:nvPr/>
        </p:nvPicPr>
        <p:blipFill>
          <a:blip r:embed="rId3">
            <a:alphaModFix/>
          </a:blip>
          <a:stretch>
            <a:fillRect/>
          </a:stretch>
        </p:blipFill>
        <p:spPr>
          <a:xfrm>
            <a:off x="7147275" y="3658300"/>
            <a:ext cx="2069024" cy="2069024"/>
          </a:xfrm>
          <a:prstGeom prst="rect">
            <a:avLst/>
          </a:prstGeom>
          <a:noFill/>
          <a:ln>
            <a:noFill/>
          </a:ln>
        </p:spPr>
      </p:pic>
    </p:spTree>
    <p:extLst>
      <p:ext uri="{BB962C8B-B14F-4D97-AF65-F5344CB8AC3E}">
        <p14:creationId xmlns:p14="http://schemas.microsoft.com/office/powerpoint/2010/main" val="1889002257"/>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b="1" dirty="0" smtClean="0">
                <a:solidFill>
                  <a:srgbClr val="000000"/>
                </a:solidFill>
                <a:latin typeface="Georgia"/>
                <a:ea typeface="Georgia"/>
                <a:cs typeface="Georgia"/>
                <a:sym typeface="Georgia"/>
              </a:rPr>
              <a:t>              Key  Terms </a:t>
            </a:r>
            <a:endParaRPr lang="en" b="1" dirty="0">
              <a:solidFill>
                <a:srgbClr val="000000"/>
              </a:solidFill>
              <a:latin typeface="Georgia"/>
              <a:ea typeface="Georgia"/>
              <a:cs typeface="Georgia"/>
              <a:sym typeface="Georgia"/>
            </a:endParaRPr>
          </a:p>
        </p:txBody>
      </p:sp>
      <p:sp>
        <p:nvSpPr>
          <p:cNvPr id="3" name="Text Placeholder 2"/>
          <p:cNvSpPr>
            <a:spLocks noGrp="1"/>
          </p:cNvSpPr>
          <p:nvPr>
            <p:ph type="body" idx="1"/>
          </p:nvPr>
        </p:nvSpPr>
        <p:spPr>
          <a:xfrm>
            <a:off x="311700" y="1152474"/>
            <a:ext cx="8520600" cy="3705275"/>
          </a:xfrm>
        </p:spPr>
        <p:txBody>
          <a:bodyPr/>
          <a:lstStyle/>
          <a:p>
            <a:pPr fontAlgn="base"/>
            <a:r>
              <a:rPr lang="en-US" sz="1400" dirty="0" smtClean="0"/>
              <a:t>Bias: Is defined as a prejudice in favor of or against one thing, person or group compared with another usually in a way that’s considered to be unfair.  (individual, group or institution)</a:t>
            </a:r>
          </a:p>
          <a:p>
            <a:pPr fontAlgn="base"/>
            <a:r>
              <a:rPr lang="en-US" sz="1400" dirty="0" smtClean="0"/>
              <a:t>Implicit (Unconscious) Bias: </a:t>
            </a:r>
            <a:r>
              <a:rPr lang="en-US" sz="1400" dirty="0"/>
              <a:t>A</a:t>
            </a:r>
            <a:r>
              <a:rPr lang="en-US" sz="1400" dirty="0" smtClean="0"/>
              <a:t>ttitudes </a:t>
            </a:r>
            <a:r>
              <a:rPr lang="en-US" sz="1400" dirty="0"/>
              <a:t>towards people or associate stereotypes with them without our conscious knowledge. </a:t>
            </a:r>
            <a:endParaRPr lang="en-US" sz="1400" dirty="0" smtClean="0"/>
          </a:p>
          <a:p>
            <a:pPr fontAlgn="base"/>
            <a:r>
              <a:rPr lang="en-US" sz="1400" dirty="0" smtClean="0"/>
              <a:t>Micro aggressions: a </a:t>
            </a:r>
            <a:r>
              <a:rPr lang="en-US" sz="1400" dirty="0"/>
              <a:t>statement, action, or incident regarded as an instance of indirect, subtle, or unintentional discrimination against members of a marginalized group such as a racial or ethnic minority</a:t>
            </a:r>
            <a:r>
              <a:rPr lang="en-US" sz="1400" dirty="0" smtClean="0"/>
              <a:t>.</a:t>
            </a:r>
          </a:p>
          <a:p>
            <a:pPr fontAlgn="base"/>
            <a:r>
              <a:rPr lang="en-US" sz="1400" dirty="0" smtClean="0"/>
              <a:t>Micro-assaults: are explicit racial or derogatory actions that are intended to hurt.</a:t>
            </a:r>
          </a:p>
          <a:p>
            <a:pPr fontAlgn="base"/>
            <a:r>
              <a:rPr lang="en-US" sz="1400" dirty="0" smtClean="0"/>
              <a:t>Micro-insult: is an unconscious communication that demeans a person from a minority group. </a:t>
            </a:r>
          </a:p>
          <a:p>
            <a:pPr fontAlgn="base"/>
            <a:r>
              <a:rPr lang="en-US" sz="1400" dirty="0" smtClean="0"/>
              <a:t>Micro-Invalidation: is the minimizing or disregarding the thoughts, feeling or experience of a person of color.</a:t>
            </a:r>
          </a:p>
          <a:p>
            <a:pPr fontAlgn="base"/>
            <a:endParaRPr lang="en-US" sz="1600" dirty="0" smtClean="0"/>
          </a:p>
          <a:p>
            <a:pPr fontAlgn="base"/>
            <a:endParaRPr lang="en-US" sz="1600" dirty="0" smtClean="0"/>
          </a:p>
          <a:p>
            <a:pPr fontAlgn="base"/>
            <a:endParaRPr lang="en-US" sz="1600" dirty="0" smtClean="0"/>
          </a:p>
          <a:p>
            <a:pPr fontAlgn="base"/>
            <a:endParaRPr lang="en-US" sz="1600" dirty="0" smtClean="0"/>
          </a:p>
          <a:p>
            <a:pPr fontAlgn="base"/>
            <a:endParaRPr lang="en-US" dirty="0"/>
          </a:p>
          <a:p>
            <a:pPr marL="285750" indent="-285750">
              <a:buFont typeface="Arial" panose="020B0604020202020204" pitchFamily="34" charset="0"/>
              <a:buChar char="•"/>
            </a:pPr>
            <a:endParaRPr lang="en-US" sz="1600" dirty="0"/>
          </a:p>
        </p:txBody>
      </p:sp>
      <p:cxnSp>
        <p:nvCxnSpPr>
          <p:cNvPr id="70" name="Shape 70"/>
          <p:cNvCxnSpPr/>
          <p:nvPr/>
        </p:nvCxnSpPr>
        <p:spPr>
          <a:xfrm>
            <a:off x="5181600" y="819150"/>
            <a:ext cx="4034699" cy="0"/>
          </a:xfrm>
          <a:prstGeom prst="straightConnector1">
            <a:avLst/>
          </a:prstGeom>
          <a:noFill/>
          <a:ln w="28575" cap="flat" cmpd="sng">
            <a:solidFill>
              <a:srgbClr val="980000"/>
            </a:solidFill>
            <a:prstDash val="solid"/>
            <a:round/>
            <a:headEnd type="none" w="lg" len="lg"/>
            <a:tailEnd type="none" w="lg" len="lg"/>
          </a:ln>
        </p:spPr>
      </p:cxnSp>
      <p:pic>
        <p:nvPicPr>
          <p:cNvPr id="71" name="Shape 71"/>
          <p:cNvPicPr preferRelativeResize="0"/>
          <p:nvPr/>
        </p:nvPicPr>
        <p:blipFill>
          <a:blip r:embed="rId3">
            <a:alphaModFix/>
          </a:blip>
          <a:stretch>
            <a:fillRect/>
          </a:stretch>
        </p:blipFill>
        <p:spPr>
          <a:xfrm>
            <a:off x="7147275" y="4171950"/>
            <a:ext cx="2069024" cy="1555374"/>
          </a:xfrm>
          <a:prstGeom prst="rect">
            <a:avLst/>
          </a:prstGeom>
          <a:noFill/>
          <a:ln>
            <a:noFill/>
          </a:ln>
        </p:spPr>
      </p:pic>
      <p:pic>
        <p:nvPicPr>
          <p:cNvPr id="6" name="Picture 5" descr="Atleta urbano – mesmo sem querer – Lega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200" y="403824"/>
            <a:ext cx="1143000" cy="655974"/>
          </a:xfrm>
          <a:prstGeom prst="rect">
            <a:avLst/>
          </a:prstGeom>
        </p:spPr>
      </p:pic>
    </p:spTree>
    <p:extLst>
      <p:ext uri="{BB962C8B-B14F-4D97-AF65-F5344CB8AC3E}">
        <p14:creationId xmlns:p14="http://schemas.microsoft.com/office/powerpoint/2010/main" val="929520880"/>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b="1" dirty="0" smtClean="0">
                <a:solidFill>
                  <a:srgbClr val="000000"/>
                </a:solidFill>
                <a:latin typeface="Georgia"/>
                <a:ea typeface="Georgia"/>
                <a:cs typeface="Georgia"/>
                <a:sym typeface="Georgia"/>
              </a:rPr>
              <a:t>Implicit Bias Characterstics</a:t>
            </a:r>
            <a:endParaRPr lang="en" b="1" dirty="0">
              <a:solidFill>
                <a:srgbClr val="000000"/>
              </a:solidFill>
              <a:latin typeface="Georgia"/>
              <a:ea typeface="Georgia"/>
              <a:cs typeface="Georgia"/>
              <a:sym typeface="Georgia"/>
            </a:endParaRPr>
          </a:p>
        </p:txBody>
      </p:sp>
      <p:sp>
        <p:nvSpPr>
          <p:cNvPr id="3" name="Text Placeholder 2"/>
          <p:cNvSpPr>
            <a:spLocks noGrp="1"/>
          </p:cNvSpPr>
          <p:nvPr>
            <p:ph type="body" idx="1"/>
          </p:nvPr>
        </p:nvSpPr>
        <p:spPr>
          <a:xfrm>
            <a:off x="311700" y="1152474"/>
            <a:ext cx="8520600" cy="3705275"/>
          </a:xfrm>
        </p:spPr>
        <p:txBody>
          <a:bodyPr/>
          <a:lstStyle/>
          <a:p>
            <a:r>
              <a:rPr lang="en-US" sz="1400" dirty="0" smtClean="0"/>
              <a:t>Implicit </a:t>
            </a:r>
            <a:r>
              <a:rPr lang="en-US" sz="1400" dirty="0"/>
              <a:t>biases are </a:t>
            </a:r>
            <a:r>
              <a:rPr lang="en-US" sz="1400" b="1" dirty="0"/>
              <a:t>pervasive</a:t>
            </a:r>
            <a:r>
              <a:rPr lang="en-US" sz="1400" dirty="0"/>
              <a:t>.  Everyone possesses them, even people with avowed commitments to impartiality such as judges.</a:t>
            </a:r>
          </a:p>
          <a:p>
            <a:r>
              <a:rPr lang="en-US" sz="1400" dirty="0"/>
              <a:t>Implicit and explicit biases are </a:t>
            </a:r>
            <a:r>
              <a:rPr lang="en-US" sz="1400" b="1" dirty="0"/>
              <a:t>related but distinct mental constructs</a:t>
            </a:r>
            <a:r>
              <a:rPr lang="en-US" sz="1400" dirty="0"/>
              <a:t>.  They are not mutually exclusive and may even reinforce each other.</a:t>
            </a:r>
          </a:p>
          <a:p>
            <a:r>
              <a:rPr lang="en-US" sz="1400" dirty="0"/>
              <a:t>The implicit associations we hold </a:t>
            </a:r>
            <a:r>
              <a:rPr lang="en-US" sz="1400" b="1" dirty="0"/>
              <a:t>do not necessarily align with our declared beliefs</a:t>
            </a:r>
            <a:r>
              <a:rPr lang="en-US" sz="1400" dirty="0"/>
              <a:t> or even reflect stances we would explicitly endorse.</a:t>
            </a:r>
          </a:p>
          <a:p>
            <a:r>
              <a:rPr lang="en-US" sz="1400" dirty="0"/>
              <a:t>We generally tend to hold implicit biases that </a:t>
            </a:r>
            <a:r>
              <a:rPr lang="en-US" sz="1400" b="1" dirty="0"/>
              <a:t>favor</a:t>
            </a:r>
            <a:r>
              <a:rPr lang="en-US" sz="1400" dirty="0"/>
              <a:t> </a:t>
            </a:r>
            <a:r>
              <a:rPr lang="en-US" sz="1400" b="1" dirty="0"/>
              <a:t>our own ingroup</a:t>
            </a:r>
            <a:r>
              <a:rPr lang="en-US" sz="1400" dirty="0"/>
              <a:t>, though research has shown that we can still hold implicit biases against our </a:t>
            </a:r>
            <a:r>
              <a:rPr lang="en-US" sz="1400" dirty="0" smtClean="0"/>
              <a:t>in group</a:t>
            </a:r>
            <a:r>
              <a:rPr lang="en-US" sz="1400" dirty="0"/>
              <a:t>.</a:t>
            </a:r>
          </a:p>
          <a:p>
            <a:r>
              <a:rPr lang="en-US" sz="1400" dirty="0"/>
              <a:t>Implicit biases are </a:t>
            </a:r>
            <a:r>
              <a:rPr lang="en-US" sz="1400" b="1" dirty="0"/>
              <a:t>malleable</a:t>
            </a:r>
            <a:r>
              <a:rPr lang="en-US" sz="1400" dirty="0"/>
              <a:t>.  Our brains are incredibly complex, and the implicit associations that we have formed can be gradually unlearned through a variety of </a:t>
            </a:r>
            <a:r>
              <a:rPr lang="en-US" sz="1400" dirty="0" smtClean="0"/>
              <a:t>debasing </a:t>
            </a:r>
            <a:r>
              <a:rPr lang="en-US" sz="1400" dirty="0"/>
              <a:t>techniques.</a:t>
            </a:r>
          </a:p>
          <a:p>
            <a:pPr fontAlgn="base"/>
            <a:endParaRPr lang="en-US" sz="1600" dirty="0" smtClean="0"/>
          </a:p>
          <a:p>
            <a:pPr fontAlgn="base"/>
            <a:endParaRPr lang="en-US" sz="1600" dirty="0" smtClean="0"/>
          </a:p>
          <a:p>
            <a:pPr fontAlgn="base"/>
            <a:endParaRPr lang="en-US" sz="1600" dirty="0" smtClean="0"/>
          </a:p>
          <a:p>
            <a:pPr fontAlgn="base"/>
            <a:endParaRPr lang="en-US" dirty="0"/>
          </a:p>
          <a:p>
            <a:pPr marL="285750" indent="-285750">
              <a:buFont typeface="Arial" panose="020B0604020202020204" pitchFamily="34" charset="0"/>
              <a:buChar char="•"/>
            </a:pPr>
            <a:endParaRPr lang="en-US" sz="1600" dirty="0"/>
          </a:p>
        </p:txBody>
      </p:sp>
      <p:cxnSp>
        <p:nvCxnSpPr>
          <p:cNvPr id="70" name="Shape 70"/>
          <p:cNvCxnSpPr/>
          <p:nvPr/>
        </p:nvCxnSpPr>
        <p:spPr>
          <a:xfrm>
            <a:off x="5486400" y="819150"/>
            <a:ext cx="3958499" cy="0"/>
          </a:xfrm>
          <a:prstGeom prst="straightConnector1">
            <a:avLst/>
          </a:prstGeom>
          <a:noFill/>
          <a:ln w="28575" cap="flat" cmpd="sng">
            <a:solidFill>
              <a:srgbClr val="980000"/>
            </a:solidFill>
            <a:prstDash val="solid"/>
            <a:round/>
            <a:headEnd type="none" w="lg" len="lg"/>
            <a:tailEnd type="none" w="lg" len="lg"/>
          </a:ln>
        </p:spPr>
      </p:cxnSp>
      <p:pic>
        <p:nvPicPr>
          <p:cNvPr id="71" name="Shape 71"/>
          <p:cNvPicPr preferRelativeResize="0"/>
          <p:nvPr/>
        </p:nvPicPr>
        <p:blipFill>
          <a:blip r:embed="rId3">
            <a:alphaModFix/>
          </a:blip>
          <a:stretch>
            <a:fillRect/>
          </a:stretch>
        </p:blipFill>
        <p:spPr>
          <a:xfrm>
            <a:off x="7147275" y="4171950"/>
            <a:ext cx="2069024" cy="1555374"/>
          </a:xfrm>
          <a:prstGeom prst="rect">
            <a:avLst/>
          </a:prstGeom>
          <a:noFill/>
          <a:ln>
            <a:noFill/>
          </a:ln>
        </p:spPr>
      </p:pic>
    </p:spTree>
    <p:extLst>
      <p:ext uri="{BB962C8B-B14F-4D97-AF65-F5344CB8AC3E}">
        <p14:creationId xmlns:p14="http://schemas.microsoft.com/office/powerpoint/2010/main" val="2325826211"/>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Implicit Bias in Action</a:t>
            </a:r>
            <a:endParaRPr lang="en-US" dirty="0"/>
          </a:p>
        </p:txBody>
      </p:sp>
      <p:sp>
        <p:nvSpPr>
          <p:cNvPr id="3" name="Text Placeholder 2"/>
          <p:cNvSpPr>
            <a:spLocks noGrp="1"/>
          </p:cNvSpPr>
          <p:nvPr>
            <p:ph type="body" idx="1"/>
          </p:nvPr>
        </p:nvSpPr>
        <p:spPr/>
        <p:txBody>
          <a:bodyPr/>
          <a:lstStyle/>
          <a:p>
            <a:pPr algn="ctr"/>
            <a:endParaRPr lang="en-US" u="sng" dirty="0" smtClean="0">
              <a:hlinkClick r:id="rId2"/>
            </a:endParaRPr>
          </a:p>
          <a:p>
            <a:pPr algn="ctr"/>
            <a:endParaRPr lang="en-US" u="sng" dirty="0">
              <a:hlinkClick r:id="rId2"/>
            </a:endParaRPr>
          </a:p>
          <a:p>
            <a:pPr algn="ctr"/>
            <a:r>
              <a:rPr lang="en-US" u="sng" dirty="0" smtClean="0">
                <a:hlinkClick r:id="rId2"/>
              </a:rPr>
              <a:t>https</a:t>
            </a:r>
            <a:r>
              <a:rPr lang="en-US" u="sng" dirty="0">
                <a:hlinkClick r:id="rId2"/>
              </a:rPr>
              <a:t>://www.youtube.com/watch?v=xRgFkIMO-Js</a:t>
            </a:r>
            <a:endParaRPr lang="en-US" dirty="0"/>
          </a:p>
          <a:p>
            <a:endParaRPr lang="en-US" dirty="0"/>
          </a:p>
        </p:txBody>
      </p:sp>
    </p:spTree>
    <p:extLst>
      <p:ext uri="{BB962C8B-B14F-4D97-AF65-F5344CB8AC3E}">
        <p14:creationId xmlns:p14="http://schemas.microsoft.com/office/powerpoint/2010/main" val="3947899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b="1" dirty="0" smtClean="0">
                <a:solidFill>
                  <a:srgbClr val="000000"/>
                </a:solidFill>
                <a:latin typeface="Georgia"/>
                <a:ea typeface="Georgia"/>
                <a:cs typeface="Georgia"/>
                <a:sym typeface="Georgia"/>
              </a:rPr>
              <a:t>  Implict Bias Debunked </a:t>
            </a:r>
            <a:endParaRPr lang="en" b="1" dirty="0">
              <a:solidFill>
                <a:srgbClr val="000000"/>
              </a:solidFill>
              <a:latin typeface="Georgia"/>
              <a:ea typeface="Georgia"/>
              <a:cs typeface="Georgia"/>
              <a:sym typeface="Georgia"/>
            </a:endParaRPr>
          </a:p>
        </p:txBody>
      </p:sp>
      <p:sp>
        <p:nvSpPr>
          <p:cNvPr id="3" name="Text Placeholder 2"/>
          <p:cNvSpPr>
            <a:spLocks noGrp="1"/>
          </p:cNvSpPr>
          <p:nvPr>
            <p:ph type="body" idx="1"/>
          </p:nvPr>
        </p:nvSpPr>
        <p:spPr>
          <a:xfrm>
            <a:off x="311700" y="1152474"/>
            <a:ext cx="8520600" cy="3705275"/>
          </a:xfrm>
        </p:spPr>
        <p:txBody>
          <a:bodyPr/>
          <a:lstStyle/>
          <a:p>
            <a:pPr marL="342900" lvl="0" indent="-342900">
              <a:spcAft>
                <a:spcPts val="0"/>
              </a:spcAft>
              <a:buClr>
                <a:schemeClr val="dk1"/>
              </a:buClr>
              <a:buAutoNum type="arabicPeriod"/>
            </a:pPr>
            <a:r>
              <a:rPr lang="en-US" sz="1400" dirty="0"/>
              <a:t>Implicit bias is nothing more than beliefs people choose not to tell others. They know how they feel; they just know they cannot or should not say those beliefs aloud, so they hide them.</a:t>
            </a:r>
          </a:p>
          <a:p>
            <a:pPr marL="342900" lvl="0" indent="-342900">
              <a:spcAft>
                <a:spcPts val="0"/>
              </a:spcAft>
              <a:buClr>
                <a:schemeClr val="dk1"/>
              </a:buClr>
              <a:buAutoNum type="arabicPeriod"/>
            </a:pPr>
            <a:endParaRPr lang="en-US" sz="1400" dirty="0"/>
          </a:p>
          <a:p>
            <a:pPr marL="342900" lvl="0" indent="-342900">
              <a:spcAft>
                <a:spcPts val="0"/>
              </a:spcAft>
              <a:buClr>
                <a:schemeClr val="dk1"/>
              </a:buClr>
              <a:buAutoNum type="arabicPeriod"/>
            </a:pPr>
            <a:r>
              <a:rPr lang="en-US" sz="1400" dirty="0"/>
              <a:t>Implicit bias is nothing more than stereotyping.</a:t>
            </a:r>
          </a:p>
          <a:p>
            <a:pPr marL="342900" lvl="0" indent="-342900">
              <a:spcAft>
                <a:spcPts val="0"/>
              </a:spcAft>
              <a:buClr>
                <a:schemeClr val="dk1"/>
              </a:buClr>
              <a:buAutoNum type="arabicPeriod"/>
            </a:pPr>
            <a:endParaRPr lang="en-US" sz="1400" dirty="0"/>
          </a:p>
          <a:p>
            <a:pPr marL="342900" lvl="0" indent="-342900">
              <a:spcAft>
                <a:spcPts val="0"/>
              </a:spcAft>
              <a:buClr>
                <a:schemeClr val="dk1"/>
              </a:buClr>
              <a:buAutoNum type="arabicPeriod"/>
            </a:pPr>
            <a:r>
              <a:rPr lang="en-US" sz="1400" dirty="0"/>
              <a:t>Having implicit biases makes me a bad </a:t>
            </a:r>
            <a:r>
              <a:rPr lang="en-US" sz="1400" dirty="0" smtClean="0"/>
              <a:t>person</a:t>
            </a:r>
          </a:p>
          <a:p>
            <a:pPr marL="342900" lvl="0" indent="-342900">
              <a:spcAft>
                <a:spcPts val="0"/>
              </a:spcAft>
              <a:buClr>
                <a:schemeClr val="dk1"/>
              </a:buClr>
              <a:buAutoNum type="arabicPeriod"/>
            </a:pPr>
            <a:endParaRPr lang="en-US" sz="1400" dirty="0"/>
          </a:p>
          <a:p>
            <a:pPr marL="342900" lvl="0" indent="-342900">
              <a:spcAft>
                <a:spcPts val="0"/>
              </a:spcAft>
              <a:buClr>
                <a:schemeClr val="dk1"/>
              </a:buClr>
              <a:buAutoNum type="arabicPeriod"/>
            </a:pPr>
            <a:r>
              <a:rPr lang="en-US" sz="1400" dirty="0"/>
              <a:t>I am not biased; I have diverse friends and I believe in equal treatment</a:t>
            </a:r>
            <a:r>
              <a:rPr lang="en-US" sz="1400" dirty="0" smtClean="0"/>
              <a:t>.</a:t>
            </a:r>
          </a:p>
          <a:p>
            <a:pPr marL="342900" lvl="0" indent="-342900">
              <a:spcAft>
                <a:spcPts val="0"/>
              </a:spcAft>
              <a:buClr>
                <a:schemeClr val="dk1"/>
              </a:buClr>
              <a:buAutoNum type="arabicPeriod"/>
            </a:pPr>
            <a:endParaRPr lang="en-US" sz="1400" dirty="0" smtClean="0"/>
          </a:p>
          <a:p>
            <a:pPr marL="342900" lvl="0" indent="-342900">
              <a:spcAft>
                <a:spcPts val="0"/>
              </a:spcAft>
              <a:buClr>
                <a:schemeClr val="dk1"/>
              </a:buClr>
              <a:buAutoNum type="arabicPeriod"/>
            </a:pPr>
            <a:r>
              <a:rPr lang="en-US" sz="1400" dirty="0"/>
              <a:t>I’m Black; I can’t have bias against Black people. I’m also a woman, so it does not make sense that I would have implicit biases against my own sex</a:t>
            </a:r>
            <a:r>
              <a:rPr lang="en-US" sz="1400" dirty="0" smtClean="0"/>
              <a:t>.</a:t>
            </a:r>
          </a:p>
          <a:p>
            <a:pPr marL="342900" lvl="0" indent="-342900">
              <a:spcAft>
                <a:spcPts val="0"/>
              </a:spcAft>
              <a:buClr>
                <a:schemeClr val="dk1"/>
              </a:buClr>
              <a:buAutoNum type="arabicPeriod"/>
            </a:pPr>
            <a:endParaRPr lang="en-US" sz="1600" dirty="0"/>
          </a:p>
          <a:p>
            <a:pPr marL="342900" lvl="0" indent="-342900">
              <a:spcAft>
                <a:spcPts val="0"/>
              </a:spcAft>
              <a:buClr>
                <a:schemeClr val="dk1"/>
              </a:buClr>
              <a:buAutoNum type="arabicPeriod"/>
            </a:pPr>
            <a:endParaRPr lang="en-US" sz="1600" dirty="0" smtClean="0"/>
          </a:p>
          <a:p>
            <a:pPr fontAlgn="base"/>
            <a:endParaRPr lang="en-US" sz="1600" dirty="0" smtClean="0"/>
          </a:p>
          <a:p>
            <a:pPr fontAlgn="base"/>
            <a:endParaRPr lang="en-US" sz="1600" dirty="0" smtClean="0"/>
          </a:p>
          <a:p>
            <a:pPr fontAlgn="base"/>
            <a:endParaRPr lang="en-US" sz="1600" dirty="0" smtClean="0"/>
          </a:p>
          <a:p>
            <a:pPr fontAlgn="base"/>
            <a:endParaRPr lang="en-US" dirty="0"/>
          </a:p>
          <a:p>
            <a:pPr marL="285750" indent="-285750">
              <a:buFont typeface="Arial" panose="020B0604020202020204" pitchFamily="34" charset="0"/>
              <a:buChar char="•"/>
            </a:pPr>
            <a:endParaRPr lang="en-US" sz="1600" dirty="0"/>
          </a:p>
        </p:txBody>
      </p:sp>
      <p:cxnSp>
        <p:nvCxnSpPr>
          <p:cNvPr id="70" name="Shape 70"/>
          <p:cNvCxnSpPr/>
          <p:nvPr/>
        </p:nvCxnSpPr>
        <p:spPr>
          <a:xfrm>
            <a:off x="5181600" y="819150"/>
            <a:ext cx="4034699" cy="0"/>
          </a:xfrm>
          <a:prstGeom prst="straightConnector1">
            <a:avLst/>
          </a:prstGeom>
          <a:noFill/>
          <a:ln w="28575" cap="flat" cmpd="sng">
            <a:solidFill>
              <a:srgbClr val="980000"/>
            </a:solidFill>
            <a:prstDash val="solid"/>
            <a:round/>
            <a:headEnd type="none" w="lg" len="lg"/>
            <a:tailEnd type="none" w="lg" len="lg"/>
          </a:ln>
        </p:spPr>
      </p:cxnSp>
      <p:pic>
        <p:nvPicPr>
          <p:cNvPr id="71" name="Shape 71"/>
          <p:cNvPicPr preferRelativeResize="0"/>
          <p:nvPr/>
        </p:nvPicPr>
        <p:blipFill>
          <a:blip r:embed="rId3">
            <a:alphaModFix/>
          </a:blip>
          <a:stretch>
            <a:fillRect/>
          </a:stretch>
        </p:blipFill>
        <p:spPr>
          <a:xfrm>
            <a:off x="7147275" y="4171950"/>
            <a:ext cx="2069024" cy="1555374"/>
          </a:xfrm>
          <a:prstGeom prst="rect">
            <a:avLst/>
          </a:prstGeom>
          <a:noFill/>
          <a:ln>
            <a:noFill/>
          </a:ln>
        </p:spPr>
      </p:pic>
    </p:spTree>
    <p:extLst>
      <p:ext uri="{BB962C8B-B14F-4D97-AF65-F5344CB8AC3E}">
        <p14:creationId xmlns:p14="http://schemas.microsoft.com/office/powerpoint/2010/main" val="2108814068"/>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b="1" dirty="0" smtClean="0">
                <a:solidFill>
                  <a:srgbClr val="000000"/>
                </a:solidFill>
                <a:latin typeface="Georgia"/>
                <a:ea typeface="Georgia"/>
                <a:cs typeface="Georgia"/>
                <a:sym typeface="Georgia"/>
              </a:rPr>
              <a:t>Implicit Bias- Debunked</a:t>
            </a:r>
            <a:endParaRPr lang="en" b="1" dirty="0">
              <a:solidFill>
                <a:srgbClr val="000000"/>
              </a:solidFill>
              <a:latin typeface="Georgia"/>
              <a:ea typeface="Georgia"/>
              <a:cs typeface="Georgia"/>
              <a:sym typeface="Georgia"/>
            </a:endParaRPr>
          </a:p>
        </p:txBody>
      </p:sp>
      <p:cxnSp>
        <p:nvCxnSpPr>
          <p:cNvPr id="70" name="Shape 70"/>
          <p:cNvCxnSpPr/>
          <p:nvPr/>
        </p:nvCxnSpPr>
        <p:spPr>
          <a:xfrm flipV="1">
            <a:off x="5181600" y="757365"/>
            <a:ext cx="4205475" cy="21000"/>
          </a:xfrm>
          <a:prstGeom prst="straightConnector1">
            <a:avLst/>
          </a:prstGeom>
          <a:noFill/>
          <a:ln w="28575" cap="flat" cmpd="sng">
            <a:solidFill>
              <a:srgbClr val="980000"/>
            </a:solidFill>
            <a:prstDash val="solid"/>
            <a:round/>
            <a:headEnd type="none" w="lg" len="lg"/>
            <a:tailEnd type="none" w="lg" len="lg"/>
          </a:ln>
        </p:spPr>
      </p:cxnSp>
      <p:pic>
        <p:nvPicPr>
          <p:cNvPr id="71" name="Shape 71"/>
          <p:cNvPicPr preferRelativeResize="0"/>
          <p:nvPr/>
        </p:nvPicPr>
        <p:blipFill>
          <a:blip r:embed="rId3">
            <a:alphaModFix/>
          </a:blip>
          <a:stretch>
            <a:fillRect/>
          </a:stretch>
        </p:blipFill>
        <p:spPr>
          <a:xfrm>
            <a:off x="7147275" y="3658300"/>
            <a:ext cx="2069024" cy="2069024"/>
          </a:xfrm>
          <a:prstGeom prst="rect">
            <a:avLst/>
          </a:prstGeom>
          <a:noFill/>
          <a:ln>
            <a:noFill/>
          </a:ln>
        </p:spPr>
      </p:pic>
      <p:sp>
        <p:nvSpPr>
          <p:cNvPr id="7" name="Shape 69"/>
          <p:cNvSpPr txBox="1">
            <a:spLocks noGrp="1"/>
          </p:cNvSpPr>
          <p:nvPr>
            <p:ph type="body" idx="1"/>
          </p:nvPr>
        </p:nvSpPr>
        <p:spPr>
          <a:xfrm>
            <a:off x="637757" y="1276350"/>
            <a:ext cx="7564350" cy="3581400"/>
          </a:xfrm>
          <a:prstGeom prst="rect">
            <a:avLst/>
          </a:prstGeom>
          <a:ln w="9525" cap="flat" cmpd="sng">
            <a:solidFill>
              <a:srgbClr val="FFFFFF"/>
            </a:solidFill>
            <a:prstDash val="solid"/>
            <a:round/>
            <a:headEnd type="none" w="med" len="med"/>
            <a:tailEnd type="none" w="med" len="med"/>
          </a:ln>
        </p:spPr>
        <p:txBody>
          <a:bodyPr lIns="91425" tIns="91425" rIns="91425" bIns="91425" anchor="t" anchorCtr="0">
            <a:noAutofit/>
          </a:bodyPr>
          <a:lstStyle/>
          <a:p>
            <a:pPr lvl="0">
              <a:spcAft>
                <a:spcPts val="0"/>
              </a:spcAft>
              <a:buClr>
                <a:schemeClr val="dk1"/>
              </a:buClr>
            </a:pPr>
            <a:endParaRPr lang="en-US" sz="1600" dirty="0"/>
          </a:p>
          <a:p>
            <a:pPr marL="342900" lvl="0" indent="-342900">
              <a:spcAft>
                <a:spcPts val="0"/>
              </a:spcAft>
              <a:buClr>
                <a:schemeClr val="dk1"/>
              </a:buClr>
              <a:buAutoNum type="arabicPeriod"/>
            </a:pPr>
            <a:r>
              <a:rPr lang="en-US" dirty="0" smtClean="0"/>
              <a:t>If </a:t>
            </a:r>
            <a:r>
              <a:rPr lang="en-US" dirty="0"/>
              <a:t>bias is natural, there is obviously nothing we can do about it</a:t>
            </a:r>
            <a:r>
              <a:rPr lang="en-US" dirty="0" smtClean="0"/>
              <a:t>.</a:t>
            </a:r>
          </a:p>
          <a:p>
            <a:pPr marL="342900" lvl="0" indent="-342900">
              <a:spcAft>
                <a:spcPts val="0"/>
              </a:spcAft>
              <a:buClr>
                <a:schemeClr val="dk1"/>
              </a:buClr>
              <a:buAutoNum type="arabicPeriod"/>
            </a:pPr>
            <a:endParaRPr lang="en-US" dirty="0">
              <a:latin typeface="Georgia" panose="02040502050405020303" pitchFamily="18" charset="0"/>
            </a:endParaRPr>
          </a:p>
          <a:p>
            <a:pPr marL="342900" lvl="0" indent="-342900">
              <a:spcAft>
                <a:spcPts val="0"/>
              </a:spcAft>
              <a:buClr>
                <a:schemeClr val="dk1"/>
              </a:buClr>
              <a:buAutoNum type="arabicPeriod"/>
            </a:pPr>
            <a:endParaRPr lang="en-US" dirty="0" smtClean="0">
              <a:latin typeface="Georgia" panose="02040502050405020303" pitchFamily="18" charset="0"/>
            </a:endParaRPr>
          </a:p>
          <a:p>
            <a:pPr marL="342900" lvl="0" indent="-342900">
              <a:spcAft>
                <a:spcPts val="0"/>
              </a:spcAft>
              <a:buClr>
                <a:schemeClr val="dk1"/>
              </a:buClr>
              <a:buAutoNum type="arabicPeriod"/>
            </a:pPr>
            <a:r>
              <a:rPr lang="en-US" dirty="0"/>
              <a:t>It’s a waste of time to try to mitigate my implicit biases. They do not impact anyone anyways.</a:t>
            </a:r>
            <a:endParaRPr lang="en-US" dirty="0">
              <a:latin typeface="Georgia" panose="02040502050405020303" pitchFamily="18" charset="0"/>
            </a:endParaRPr>
          </a:p>
          <a:p>
            <a:pPr marL="342900" lvl="0" indent="-342900">
              <a:spcAft>
                <a:spcPts val="0"/>
              </a:spcAft>
              <a:buClr>
                <a:schemeClr val="dk1"/>
              </a:buClr>
              <a:buAutoNum type="arabicPeriod"/>
            </a:pPr>
            <a:endParaRPr lang="en-US" dirty="0">
              <a:latin typeface="Georgia" panose="02040502050405020303" pitchFamily="18" charset="0"/>
            </a:endParaRPr>
          </a:p>
        </p:txBody>
      </p:sp>
    </p:spTree>
    <p:extLst>
      <p:ext uri="{BB962C8B-B14F-4D97-AF65-F5344CB8AC3E}">
        <p14:creationId xmlns:p14="http://schemas.microsoft.com/office/powerpoint/2010/main" val="2990022442"/>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r>
              <a:rPr lang="en-US" b="1" dirty="0" smtClean="0">
                <a:solidFill>
                  <a:srgbClr val="000000"/>
                </a:solidFill>
                <a:latin typeface="Georgia"/>
                <a:ea typeface="Georgia"/>
                <a:cs typeface="Georgia"/>
                <a:sym typeface="Georgia"/>
              </a:rPr>
              <a:t>So Let’s Discuss </a:t>
            </a:r>
            <a:endParaRPr lang="en" b="1" dirty="0">
              <a:solidFill>
                <a:srgbClr val="000000"/>
              </a:solidFill>
              <a:latin typeface="Georgia"/>
              <a:ea typeface="Georgia"/>
              <a:cs typeface="Georgia"/>
              <a:sym typeface="Georgia"/>
            </a:endParaRPr>
          </a:p>
        </p:txBody>
      </p:sp>
      <p:cxnSp>
        <p:nvCxnSpPr>
          <p:cNvPr id="70" name="Shape 70"/>
          <p:cNvCxnSpPr/>
          <p:nvPr/>
        </p:nvCxnSpPr>
        <p:spPr>
          <a:xfrm flipV="1">
            <a:off x="3962400" y="798150"/>
            <a:ext cx="5196075" cy="21000"/>
          </a:xfrm>
          <a:prstGeom prst="straightConnector1">
            <a:avLst/>
          </a:prstGeom>
          <a:noFill/>
          <a:ln w="28575" cap="flat" cmpd="sng">
            <a:solidFill>
              <a:srgbClr val="980000"/>
            </a:solidFill>
            <a:prstDash val="solid"/>
            <a:round/>
            <a:headEnd type="none" w="lg" len="lg"/>
            <a:tailEnd type="none" w="lg" len="lg"/>
          </a:ln>
        </p:spPr>
      </p:cxnSp>
      <p:pic>
        <p:nvPicPr>
          <p:cNvPr id="71" name="Shape 71"/>
          <p:cNvPicPr preferRelativeResize="0"/>
          <p:nvPr/>
        </p:nvPicPr>
        <p:blipFill>
          <a:blip r:embed="rId3">
            <a:alphaModFix/>
          </a:blip>
          <a:stretch>
            <a:fillRect/>
          </a:stretch>
        </p:blipFill>
        <p:spPr>
          <a:xfrm>
            <a:off x="7147275" y="3658300"/>
            <a:ext cx="2069024" cy="2069024"/>
          </a:xfrm>
          <a:prstGeom prst="rect">
            <a:avLst/>
          </a:prstGeom>
          <a:noFill/>
          <a:ln>
            <a:noFill/>
          </a:ln>
        </p:spPr>
      </p:pic>
      <p:sp>
        <p:nvSpPr>
          <p:cNvPr id="10" name="Shape 69"/>
          <p:cNvSpPr txBox="1">
            <a:spLocks noGrp="1"/>
          </p:cNvSpPr>
          <p:nvPr>
            <p:ph type="body" idx="1"/>
          </p:nvPr>
        </p:nvSpPr>
        <p:spPr>
          <a:xfrm>
            <a:off x="836400" y="1228675"/>
            <a:ext cx="7661100" cy="3019475"/>
          </a:xfrm>
          <a:prstGeom prst="rect">
            <a:avLst/>
          </a:prstGeom>
          <a:ln w="9525" cap="flat" cmpd="sng">
            <a:solidFill>
              <a:srgbClr val="FFFFFF"/>
            </a:solidFill>
            <a:prstDash val="solid"/>
            <a:round/>
            <a:headEnd type="none" w="med" len="med"/>
            <a:tailEnd type="none" w="med" len="med"/>
          </a:ln>
        </p:spPr>
        <p:txBody>
          <a:bodyPr lIns="91425" tIns="91425" rIns="91425" bIns="91425" anchor="t" anchorCtr="0">
            <a:noAutofit/>
          </a:bodyPr>
          <a:lstStyle/>
          <a:p>
            <a:pPr lvl="0" algn="ctr"/>
            <a:endParaRPr lang="en-US" sz="1600" dirty="0" smtClean="0">
              <a:solidFill>
                <a:srgbClr val="434343"/>
              </a:solidFill>
              <a:latin typeface="Georgia"/>
              <a:ea typeface="Georgia"/>
              <a:cs typeface="Georgia"/>
              <a:sym typeface="Georgia"/>
            </a:endParaRPr>
          </a:p>
          <a:p>
            <a:pPr lvl="0" algn="ctr"/>
            <a:endParaRPr lang="en-US" sz="1600" dirty="0">
              <a:solidFill>
                <a:srgbClr val="434343"/>
              </a:solidFill>
              <a:latin typeface="Georgia"/>
              <a:ea typeface="Georgia"/>
              <a:cs typeface="Georgia"/>
              <a:sym typeface="Georgia"/>
            </a:endParaRPr>
          </a:p>
          <a:p>
            <a:pPr lvl="0" algn="ctr"/>
            <a:r>
              <a:rPr lang="en-US" sz="1600" dirty="0">
                <a:solidFill>
                  <a:srgbClr val="434343"/>
                </a:solidFill>
                <a:latin typeface="Georgia"/>
                <a:ea typeface="Georgia"/>
                <a:cs typeface="Georgia"/>
                <a:sym typeface="Georgia"/>
                <a:hlinkClick r:id="rId4"/>
              </a:rPr>
              <a:t>https://</a:t>
            </a:r>
            <a:r>
              <a:rPr lang="en-US" sz="1600" dirty="0" smtClean="0">
                <a:solidFill>
                  <a:srgbClr val="434343"/>
                </a:solidFill>
                <a:latin typeface="Georgia"/>
                <a:ea typeface="Georgia"/>
                <a:cs typeface="Georgia"/>
                <a:sym typeface="Georgia"/>
                <a:hlinkClick r:id="rId4"/>
              </a:rPr>
              <a:t>www.youtube.com/watch?v=DWynJkN5HbQ</a:t>
            </a:r>
            <a:endParaRPr lang="en-US" sz="1600" dirty="0" smtClean="0">
              <a:solidFill>
                <a:srgbClr val="434343"/>
              </a:solidFill>
              <a:latin typeface="Georgia"/>
              <a:ea typeface="Georgia"/>
              <a:cs typeface="Georgia"/>
              <a:sym typeface="Georgia"/>
            </a:endParaRPr>
          </a:p>
          <a:p>
            <a:pPr lvl="0" algn="ctr"/>
            <a:endParaRPr lang="en-US" sz="1600" dirty="0">
              <a:solidFill>
                <a:srgbClr val="434343"/>
              </a:solidFill>
              <a:latin typeface="Georgia"/>
              <a:ea typeface="Georgia"/>
              <a:cs typeface="Georgia"/>
              <a:sym typeface="Georgia"/>
            </a:endParaRPr>
          </a:p>
          <a:p>
            <a:pPr lvl="0"/>
            <a:endParaRPr lang="en-US" sz="2000" dirty="0">
              <a:solidFill>
                <a:srgbClr val="434343"/>
              </a:solidFill>
              <a:latin typeface="Georgia"/>
              <a:ea typeface="Georgia"/>
              <a:cs typeface="Georgia"/>
              <a:sym typeface="Georgia"/>
            </a:endParaRPr>
          </a:p>
        </p:txBody>
      </p:sp>
    </p:spTree>
    <p:extLst>
      <p:ext uri="{BB962C8B-B14F-4D97-AF65-F5344CB8AC3E}">
        <p14:creationId xmlns:p14="http://schemas.microsoft.com/office/powerpoint/2010/main" val="1049948015"/>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Keep xmlns="2d2b93c3-711f-4870-8af7-e74aaec4255e">
      <Value>Yes</Value>
    </Keep>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3600F138C4FC641B214F9DEAF3C8642" ma:contentTypeVersion="68" ma:contentTypeDescription="Create a new document." ma:contentTypeScope="" ma:versionID="a504fc96a1a3d785d8c715388b77e8f5">
  <xsd:schema xmlns:xsd="http://www.w3.org/2001/XMLSchema" xmlns:xs="http://www.w3.org/2001/XMLSchema" xmlns:p="http://schemas.microsoft.com/office/2006/metadata/properties" xmlns:ns2="2d2b93c3-711f-4870-8af7-e74aaec4255e" targetNamespace="http://schemas.microsoft.com/office/2006/metadata/properties" ma:root="true" ma:fieldsID="64a5d0e338107b60a6a0e85db02fa17e" ns2:_="">
    <xsd:import namespace="2d2b93c3-711f-4870-8af7-e74aaec4255e"/>
    <xsd:element name="properties">
      <xsd:complexType>
        <xsd:sequence>
          <xsd:element name="documentManagement">
            <xsd:complexType>
              <xsd:all>
                <xsd:element ref="ns2:Kee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2b93c3-711f-4870-8af7-e74aaec4255e" elementFormDefault="qualified">
    <xsd:import namespace="http://schemas.microsoft.com/office/2006/documentManagement/types"/>
    <xsd:import namespace="http://schemas.microsoft.com/office/infopath/2007/PartnerControls"/>
    <xsd:element name="Keep" ma:index="9" nillable="true" ma:displayName="Keep" ma:default="Yes" ma:internalName="Keep">
      <xsd:complexType>
        <xsd:complexContent>
          <xsd:extension base="dms:MultiChoice">
            <xsd:sequence>
              <xsd:element name="Value" maxOccurs="unbounded" minOccurs="0" nillable="true">
                <xsd:simpleType>
                  <xsd:restriction base="dms:Choice">
                    <xsd:enumeration value="Yes"/>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1ADB67-6EAD-4183-97EE-B44A99DD901E}"/>
</file>

<file path=customXml/itemProps2.xml><?xml version="1.0" encoding="utf-8"?>
<ds:datastoreItem xmlns:ds="http://schemas.openxmlformats.org/officeDocument/2006/customXml" ds:itemID="{07F01E87-5426-4FC6-B552-2BA64ABD55FE}"/>
</file>

<file path=customXml/itemProps3.xml><?xml version="1.0" encoding="utf-8"?>
<ds:datastoreItem xmlns:ds="http://schemas.openxmlformats.org/officeDocument/2006/customXml" ds:itemID="{B925F8A5-B152-41BA-874F-D9642739432B}"/>
</file>

<file path=docProps/app.xml><?xml version="1.0" encoding="utf-8"?>
<Properties xmlns="http://schemas.openxmlformats.org/officeDocument/2006/extended-properties" xmlns:vt="http://schemas.openxmlformats.org/officeDocument/2006/docPropsVTypes">
  <TotalTime>42557</TotalTime>
  <Words>648</Words>
  <Application>Microsoft Office PowerPoint</Application>
  <PresentationFormat>On-screen Show (16:9)</PresentationFormat>
  <Paragraphs>137</Paragraphs>
  <Slides>20</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Georgia</vt:lpstr>
      <vt:lpstr>Times New Roman</vt:lpstr>
      <vt:lpstr>simple-light-2</vt:lpstr>
      <vt:lpstr>PowerPoint Presentation</vt:lpstr>
      <vt:lpstr>MHHD Background</vt:lpstr>
      <vt:lpstr>Objective of  Today </vt:lpstr>
      <vt:lpstr>              Key  Terms </vt:lpstr>
      <vt:lpstr>Implicit Bias Characterstics</vt:lpstr>
      <vt:lpstr>Implicit Bias in Action</vt:lpstr>
      <vt:lpstr>  Implict Bias Debunked </vt:lpstr>
      <vt:lpstr>Implicit Bias- Debunked</vt:lpstr>
      <vt:lpstr>So Let’s Discuss </vt:lpstr>
      <vt:lpstr>Micro aggression</vt:lpstr>
      <vt:lpstr>Micro-aggression in action</vt:lpstr>
      <vt:lpstr>Micro-aggression in action</vt:lpstr>
      <vt:lpstr>What do you think?</vt:lpstr>
      <vt:lpstr>   The Harmful Impact </vt:lpstr>
      <vt:lpstr>      Putting it together  </vt:lpstr>
      <vt:lpstr>   What Next </vt:lpstr>
      <vt:lpstr>   Resources   </vt:lpstr>
      <vt:lpstr>Questions????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Maureen C. Regan</dc:creator>
  <cp:lastModifiedBy>Colleen S. Wilburn</cp:lastModifiedBy>
  <cp:revision>86</cp:revision>
  <cp:lastPrinted>2018-09-12T13:33:48Z</cp:lastPrinted>
  <dcterms:modified xsi:type="dcterms:W3CDTF">2018-09-12T17:01:46Z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0x01010033600F138C4FC641B214F9DEAF3C8642</vt:lpwstr>
  </property>
</Properties>
</file>