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wmv" ContentType="video/x-ms-wmv"/>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17.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55.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56.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25.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45.xml" ContentType="application/vnd.openxmlformats-officedocument.presentationml.slide+xml"/>
  <Override PartName="/ppt/slides/slide36.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notesSlides/notesSlide61.xml" ContentType="application/vnd.openxmlformats-officedocument.presentationml.notesSlide+xml"/>
  <Override PartName="/ppt/notesSlides/notesSlide49.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63.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slideMasters/slideMaster1.xml" ContentType="application/vnd.openxmlformats-officedocument.presentationml.slideMaster+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1.xml" ContentType="application/vnd.openxmlformats-officedocument.presentationml.notesSlide+xml"/>
  <Override PartName="/ppt/notesSlides/notesSlide62.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0.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7.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ppt/tags/tag4.xml" ContentType="application/vnd.openxmlformats-officedocument.presentationml.tags+xml"/>
  <Override PartName="/ppt/tags/tag1.xml" ContentType="application/vnd.openxmlformats-officedocument.presentationml.tags+xml"/>
  <Override PartName="/ppt/tags/tag5.xml" ContentType="application/vnd.openxmlformats-officedocument.presentationml.tag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8" r:id="rId1"/>
  </p:sldMasterIdLst>
  <p:notesMasterIdLst>
    <p:notesMasterId r:id="rId81"/>
  </p:notesMasterIdLst>
  <p:handoutMasterIdLst>
    <p:handoutMasterId r:id="rId82"/>
  </p:handoutMasterIdLst>
  <p:sldIdLst>
    <p:sldId id="274" r:id="rId2"/>
    <p:sldId id="306" r:id="rId3"/>
    <p:sldId id="353" r:id="rId4"/>
    <p:sldId id="436" r:id="rId5"/>
    <p:sldId id="647" r:id="rId6"/>
    <p:sldId id="338" r:id="rId7"/>
    <p:sldId id="305" r:id="rId8"/>
    <p:sldId id="376" r:id="rId9"/>
    <p:sldId id="309" r:id="rId10"/>
    <p:sldId id="447" r:id="rId11"/>
    <p:sldId id="359" r:id="rId12"/>
    <p:sldId id="358" r:id="rId13"/>
    <p:sldId id="342" r:id="rId14"/>
    <p:sldId id="379" r:id="rId15"/>
    <p:sldId id="449" r:id="rId16"/>
    <p:sldId id="377" r:id="rId17"/>
    <p:sldId id="378" r:id="rId18"/>
    <p:sldId id="380" r:id="rId19"/>
    <p:sldId id="426" r:id="rId20"/>
    <p:sldId id="382" r:id="rId21"/>
    <p:sldId id="383" r:id="rId22"/>
    <p:sldId id="386" r:id="rId23"/>
    <p:sldId id="384" r:id="rId24"/>
    <p:sldId id="373" r:id="rId25"/>
    <p:sldId id="387" r:id="rId26"/>
    <p:sldId id="390" r:id="rId27"/>
    <p:sldId id="389" r:id="rId28"/>
    <p:sldId id="391" r:id="rId29"/>
    <p:sldId id="392" r:id="rId30"/>
    <p:sldId id="393" r:id="rId31"/>
    <p:sldId id="394" r:id="rId32"/>
    <p:sldId id="395" r:id="rId33"/>
    <p:sldId id="368" r:id="rId34"/>
    <p:sldId id="375" r:id="rId35"/>
    <p:sldId id="344" r:id="rId36"/>
    <p:sldId id="541" r:id="rId37"/>
    <p:sldId id="641" r:id="rId38"/>
    <p:sldId id="542" r:id="rId39"/>
    <p:sldId id="642" r:id="rId40"/>
    <p:sldId id="543" r:id="rId41"/>
    <p:sldId id="643" r:id="rId42"/>
    <p:sldId id="544" r:id="rId43"/>
    <p:sldId id="644" r:id="rId44"/>
    <p:sldId id="545" r:id="rId45"/>
    <p:sldId id="645" r:id="rId46"/>
    <p:sldId id="495" r:id="rId47"/>
    <p:sldId id="496" r:id="rId48"/>
    <p:sldId id="497" r:id="rId49"/>
    <p:sldId id="548" r:id="rId50"/>
    <p:sldId id="514" r:id="rId51"/>
    <p:sldId id="498" r:id="rId52"/>
    <p:sldId id="563" r:id="rId53"/>
    <p:sldId id="561" r:id="rId54"/>
    <p:sldId id="500" r:id="rId55"/>
    <p:sldId id="501" r:id="rId56"/>
    <p:sldId id="502" r:id="rId57"/>
    <p:sldId id="562" r:id="rId58"/>
    <p:sldId id="518" r:id="rId59"/>
    <p:sldId id="517" r:id="rId60"/>
    <p:sldId id="554" r:id="rId61"/>
    <p:sldId id="515" r:id="rId62"/>
    <p:sldId id="558" r:id="rId63"/>
    <p:sldId id="504" r:id="rId64"/>
    <p:sldId id="505" r:id="rId65"/>
    <p:sldId id="523" r:id="rId66"/>
    <p:sldId id="519" r:id="rId67"/>
    <p:sldId id="640" r:id="rId68"/>
    <p:sldId id="626" r:id="rId69"/>
    <p:sldId id="627" r:id="rId70"/>
    <p:sldId id="628" r:id="rId71"/>
    <p:sldId id="629" r:id="rId72"/>
    <p:sldId id="630" r:id="rId73"/>
    <p:sldId id="631" r:id="rId74"/>
    <p:sldId id="632" r:id="rId75"/>
    <p:sldId id="633" r:id="rId76"/>
    <p:sldId id="636" r:id="rId77"/>
    <p:sldId id="637" r:id="rId78"/>
    <p:sldId id="638" r:id="rId79"/>
    <p:sldId id="639" r:id="rId80"/>
  </p:sldIdLst>
  <p:sldSz cx="9144000" cy="6858000" type="screen4x3"/>
  <p:notesSz cx="7010400" cy="9296400"/>
  <p:defaultTextStyle>
    <a:defPPr>
      <a:defRPr lang="en-US"/>
    </a:defPPr>
    <a:lvl1pPr algn="l" rtl="0" eaLnBrk="0" fontAlgn="base" hangingPunct="0">
      <a:spcBef>
        <a:spcPct val="0"/>
      </a:spcBef>
      <a:spcAft>
        <a:spcPct val="0"/>
      </a:spcAft>
      <a:defRPr sz="36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36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Verdana" panose="020B0604030504040204" pitchFamily="34" charset="0"/>
        <a:ea typeface="+mn-ea"/>
        <a:cs typeface="+mn-cs"/>
      </a:defRPr>
    </a:lvl5pPr>
    <a:lvl6pPr marL="2286000" algn="l" defTabSz="914400" rtl="0" eaLnBrk="1" latinLnBrk="0" hangingPunct="1">
      <a:defRPr sz="3600" kern="1200">
        <a:solidFill>
          <a:schemeClr val="tx1"/>
        </a:solidFill>
        <a:latin typeface="Verdana" panose="020B0604030504040204" pitchFamily="34" charset="0"/>
        <a:ea typeface="+mn-ea"/>
        <a:cs typeface="+mn-cs"/>
      </a:defRPr>
    </a:lvl6pPr>
    <a:lvl7pPr marL="2743200" algn="l" defTabSz="914400" rtl="0" eaLnBrk="1" latinLnBrk="0" hangingPunct="1">
      <a:defRPr sz="3600" kern="1200">
        <a:solidFill>
          <a:schemeClr val="tx1"/>
        </a:solidFill>
        <a:latin typeface="Verdana" panose="020B0604030504040204" pitchFamily="34" charset="0"/>
        <a:ea typeface="+mn-ea"/>
        <a:cs typeface="+mn-cs"/>
      </a:defRPr>
    </a:lvl7pPr>
    <a:lvl8pPr marL="3200400" algn="l" defTabSz="914400" rtl="0" eaLnBrk="1" latinLnBrk="0" hangingPunct="1">
      <a:defRPr sz="3600" kern="1200">
        <a:solidFill>
          <a:schemeClr val="tx1"/>
        </a:solidFill>
        <a:latin typeface="Verdana" panose="020B0604030504040204" pitchFamily="34" charset="0"/>
        <a:ea typeface="+mn-ea"/>
        <a:cs typeface="+mn-cs"/>
      </a:defRPr>
    </a:lvl8pPr>
    <a:lvl9pPr marL="3657600" algn="l" defTabSz="914400" rtl="0" eaLnBrk="1" latinLnBrk="0" hangingPunct="1">
      <a:defRPr sz="3600"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75769" autoAdjust="0"/>
  </p:normalViewPr>
  <p:slideViewPr>
    <p:cSldViewPr>
      <p:cViewPr varScale="1">
        <p:scale>
          <a:sx n="82" d="100"/>
          <a:sy n="82" d="100"/>
        </p:scale>
        <p:origin x="8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89"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ustomXml" Target="../customXml/item1.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3177" tIns="46589" rIns="93177" bIns="46589" numCol="1" anchor="t" anchorCtr="0" compatLnSpc="1">
            <a:prstTxWarp prst="textNoShape">
              <a:avLst/>
            </a:prstTxWarp>
          </a:bodyPr>
          <a:lstStyle>
            <a:lvl1pPr eaLnBrk="1" hangingPunct="1">
              <a:defRPr sz="1200">
                <a:effectLst>
                  <a:outerShdw blurRad="38100" dist="38100" dir="2700000" algn="tl">
                    <a:srgbClr val="C0C0C0"/>
                  </a:outerShdw>
                </a:effectLst>
                <a:latin typeface="Arial" panose="020B0604020202020204" pitchFamily="34" charset="0"/>
              </a:defRPr>
            </a:lvl1pPr>
          </a:lstStyle>
          <a:p>
            <a:pPr>
              <a:defRPr/>
            </a:pPr>
            <a:endParaRPr lang="en-US" altLang="en-US"/>
          </a:p>
        </p:txBody>
      </p:sp>
      <p:sp>
        <p:nvSpPr>
          <p:cNvPr id="118787"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3177" tIns="46589" rIns="93177" bIns="46589" numCol="1" anchor="t" anchorCtr="0" compatLnSpc="1">
            <a:prstTxWarp prst="textNoShape">
              <a:avLst/>
            </a:prstTxWarp>
          </a:bodyPr>
          <a:lstStyle>
            <a:lvl1pPr algn="r" eaLnBrk="1" hangingPunct="1">
              <a:defRPr sz="1200">
                <a:effectLst>
                  <a:outerShdw blurRad="38100" dist="38100" dir="2700000" algn="tl">
                    <a:srgbClr val="C0C0C0"/>
                  </a:outerShdw>
                </a:effectLst>
                <a:latin typeface="Arial" panose="020B0604020202020204" pitchFamily="34" charset="0"/>
              </a:defRPr>
            </a:lvl1pPr>
          </a:lstStyle>
          <a:p>
            <a:pPr>
              <a:defRPr/>
            </a:pPr>
            <a:endParaRPr lang="en-US" altLang="en-US"/>
          </a:p>
        </p:txBody>
      </p:sp>
      <p:sp>
        <p:nvSpPr>
          <p:cNvPr id="11878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3177" tIns="46589" rIns="93177" bIns="46589" numCol="1" anchor="b" anchorCtr="0" compatLnSpc="1">
            <a:prstTxWarp prst="textNoShape">
              <a:avLst/>
            </a:prstTxWarp>
          </a:bodyPr>
          <a:lstStyle>
            <a:lvl1pPr eaLnBrk="1" hangingPunct="1">
              <a:defRPr sz="1200">
                <a:effectLst>
                  <a:outerShdw blurRad="38100" dist="38100" dir="2700000" algn="tl">
                    <a:srgbClr val="C0C0C0"/>
                  </a:outerShdw>
                </a:effectLst>
                <a:latin typeface="Arial" panose="020B0604020202020204" pitchFamily="34" charset="0"/>
              </a:defRPr>
            </a:lvl1pPr>
          </a:lstStyle>
          <a:p>
            <a:pPr>
              <a:defRPr/>
            </a:pPr>
            <a:endParaRPr lang="en-US" altLang="en-US"/>
          </a:p>
        </p:txBody>
      </p:sp>
      <p:sp>
        <p:nvSpPr>
          <p:cNvPr id="118789"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3177" tIns="46589" rIns="93177" bIns="46589" numCol="1" anchor="b" anchorCtr="0" compatLnSpc="1">
            <a:prstTxWarp prst="textNoShape">
              <a:avLst/>
            </a:prstTxWarp>
          </a:bodyPr>
          <a:lstStyle>
            <a:lvl1pPr algn="r" eaLnBrk="1" hangingPunct="1">
              <a:defRPr sz="1200">
                <a:effectLst>
                  <a:outerShdw blurRad="38100" dist="38100" dir="2700000" algn="tl">
                    <a:srgbClr val="C0C0C0"/>
                  </a:outerShdw>
                </a:effectLst>
                <a:latin typeface="Arial" panose="020B0604020202020204" pitchFamily="34" charset="0"/>
              </a:defRPr>
            </a:lvl1pPr>
          </a:lstStyle>
          <a:p>
            <a:pPr>
              <a:defRPr/>
            </a:pPr>
            <a:fld id="{672CF2D8-C82F-4727-B45E-E6F8B7238E96}" type="slidenum">
              <a:rPr lang="en-US" altLang="en-US"/>
              <a:pPr>
                <a:defRPr/>
              </a:pPr>
              <a:t>‹#›</a:t>
            </a:fld>
            <a:endParaRPr lang="en-US" altLang="en-US"/>
          </a:p>
        </p:txBody>
      </p:sp>
    </p:spTree>
    <p:extLst>
      <p:ext uri="{BB962C8B-B14F-4D97-AF65-F5344CB8AC3E}">
        <p14:creationId xmlns:p14="http://schemas.microsoft.com/office/powerpoint/2010/main" val="159914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effectLst>
                  <a:outerShdw blurRad="38100" dist="38100" dir="2700000" algn="tl">
                    <a:srgbClr val="C0C0C0"/>
                  </a:outerShdw>
                </a:effectLst>
                <a:latin typeface="Arial" panose="020B0604020202020204" pitchFamily="34" charset="0"/>
              </a:defRPr>
            </a:lvl1pPr>
          </a:lstStyle>
          <a:p>
            <a:pPr>
              <a:defRPr/>
            </a:pPr>
            <a:endParaRPr lang="en-US" altLang="en-US"/>
          </a:p>
        </p:txBody>
      </p:sp>
      <p:sp>
        <p:nvSpPr>
          <p:cNvPr id="115715" name="Rectangle 3"/>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effectLst>
                  <a:outerShdw blurRad="38100" dist="38100" dir="2700000" algn="tl">
                    <a:srgbClr val="C0C0C0"/>
                  </a:outerShdw>
                </a:effectLst>
                <a:latin typeface="Arial" panose="020B0604020202020204" pitchFamily="34" charset="0"/>
              </a:defRPr>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5717"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15718" name="Rectangle 6"/>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effectLst>
                  <a:outerShdw blurRad="38100" dist="38100" dir="2700000" algn="tl">
                    <a:srgbClr val="C0C0C0"/>
                  </a:outerShdw>
                </a:effectLst>
                <a:latin typeface="Arial" panose="020B0604020202020204" pitchFamily="34" charset="0"/>
              </a:defRPr>
            </a:lvl1pPr>
          </a:lstStyle>
          <a:p>
            <a:pPr>
              <a:defRPr/>
            </a:pPr>
            <a:endParaRPr lang="en-US" altLang="en-US"/>
          </a:p>
        </p:txBody>
      </p:sp>
      <p:sp>
        <p:nvSpPr>
          <p:cNvPr id="115719"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effectLst>
                  <a:outerShdw blurRad="38100" dist="38100" dir="2700000" algn="tl">
                    <a:srgbClr val="C0C0C0"/>
                  </a:outerShdw>
                </a:effectLst>
                <a:latin typeface="Arial" panose="020B0604020202020204" pitchFamily="34" charset="0"/>
              </a:defRPr>
            </a:lvl1pPr>
          </a:lstStyle>
          <a:p>
            <a:pPr>
              <a:defRPr/>
            </a:pPr>
            <a:fld id="{EEA00E6F-D9D4-42C0-8E0C-186288898ECE}" type="slidenum">
              <a:rPr lang="en-US" altLang="en-US"/>
              <a:pPr>
                <a:defRPr/>
              </a:pPr>
              <a:t>‹#›</a:t>
            </a:fld>
            <a:endParaRPr lang="en-US" altLang="en-US"/>
          </a:p>
        </p:txBody>
      </p:sp>
    </p:spTree>
    <p:extLst>
      <p:ext uri="{BB962C8B-B14F-4D97-AF65-F5344CB8AC3E}">
        <p14:creationId xmlns:p14="http://schemas.microsoft.com/office/powerpoint/2010/main" val="542012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AC2E3599-F1D5-43CD-B30A-8753B78C94E1}" type="slidenum">
              <a:rPr lang="en-US" altLang="en-US" smtClean="0"/>
              <a:pPr>
                <a:defRPr/>
              </a:pPr>
              <a:t>1</a:t>
            </a:fld>
            <a:endParaRPr lang="en-US" altLang="en-US"/>
          </a:p>
        </p:txBody>
      </p:sp>
    </p:spTree>
    <p:extLst>
      <p:ext uri="{BB962C8B-B14F-4D97-AF65-F5344CB8AC3E}">
        <p14:creationId xmlns:p14="http://schemas.microsoft.com/office/powerpoint/2010/main" val="3731036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9DD199-F5F4-4385-8A43-FEB319FBC35A}" type="slidenum">
              <a:rPr lang="en-US" altLang="en-US"/>
              <a:pPr>
                <a:defRPr/>
              </a:pPr>
              <a:t>11</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r>
              <a:rPr lang="en-US" altLang="en-US" dirty="0" smtClean="0"/>
              <a:t>Car seats are the only way to keep children safe in cars, because cars are made for adults. </a:t>
            </a:r>
          </a:p>
          <a:p>
            <a:r>
              <a:rPr lang="en-US" altLang="en-US" dirty="0" smtClean="0"/>
              <a:t>The harness straps fit the child better to spread the forces. Try this: hold out your arm. Would you rather have your flat hand hit your arm (which would sting) or a “karate chop” to the bone (which could cause a break or tissue damage)?</a:t>
            </a:r>
          </a:p>
          <a:p>
            <a:r>
              <a:rPr lang="en-US" altLang="en-US" dirty="0" smtClean="0"/>
              <a:t>Ride down means that the person will slow down at the same time as the car (it is dangerous to keep moving after the car has stopped).</a:t>
            </a:r>
          </a:p>
          <a:p>
            <a:r>
              <a:rPr lang="en-US" altLang="en-US" dirty="0" smtClean="0"/>
              <a:t>Staying inside the vehicle is the safest place to be. If a person is ejected, their car or a passing car could run over them.</a:t>
            </a:r>
          </a:p>
          <a:p>
            <a:endParaRPr lang="en-US" altLang="en-US" dirty="0" smtClean="0"/>
          </a:p>
          <a:p>
            <a:r>
              <a:rPr kumimoji="1" lang="en-US" sz="1200" b="0" i="0" kern="1200" dirty="0" smtClean="0">
                <a:solidFill>
                  <a:schemeClr val="tx1"/>
                </a:solidFill>
                <a:effectLst/>
                <a:latin typeface="Times New Roman" panose="02020603050405020304" pitchFamily="18" charset="0"/>
                <a:ea typeface="+mn-ea"/>
                <a:cs typeface="+mn-cs"/>
              </a:rPr>
              <a:t>People not wearing a seat belt are 30 times more likely to be ejected from a vehicle during a crash. More than 3 out of 4 people who are ejected during a fatal crash die from their injuries.</a:t>
            </a:r>
            <a:r>
              <a:rPr kumimoji="1" lang="en-US" sz="1200" b="0" i="0" kern="1200" baseline="30000" dirty="0" smtClean="0">
                <a:solidFill>
                  <a:schemeClr val="tx1"/>
                </a:solidFill>
                <a:effectLst/>
                <a:latin typeface="Times New Roman" panose="02020603050405020304" pitchFamily="18" charset="0"/>
                <a:ea typeface="+mn-ea"/>
                <a:cs typeface="+mn-cs"/>
              </a:rPr>
              <a:t>5</a:t>
            </a:r>
            <a:endParaRPr lang="en-US" altLang="en-US" dirty="0" smtClean="0"/>
          </a:p>
        </p:txBody>
      </p:sp>
    </p:spTree>
    <p:extLst>
      <p:ext uri="{BB962C8B-B14F-4D97-AF65-F5344CB8AC3E}">
        <p14:creationId xmlns:p14="http://schemas.microsoft.com/office/powerpoint/2010/main" val="2360455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91DE678-40C7-437E-812C-146C462246D2}" type="slidenum">
              <a:rPr lang="en-US" altLang="en-US"/>
              <a:pPr>
                <a:defRPr/>
              </a:pPr>
              <a:t>12</a:t>
            </a:fld>
            <a:endParaRPr lang="en-US"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r>
              <a:rPr lang="en-US" altLang="en-US" dirty="0" smtClean="0"/>
              <a:t>Larger head-</a:t>
            </a:r>
            <a:r>
              <a:rPr kumimoji="1" lang="en-US" sz="1200" b="0" i="0" kern="1200" dirty="0" smtClean="0">
                <a:solidFill>
                  <a:schemeClr val="tx1"/>
                </a:solidFill>
                <a:effectLst/>
                <a:latin typeface="Times New Roman" panose="02020603050405020304" pitchFamily="18" charset="0"/>
                <a:ea typeface="+mn-ea"/>
                <a:cs typeface="+mn-cs"/>
              </a:rPr>
              <a:t>At birth the head is one-fourth the total body length, whereas in the adult it is one-seventh</a:t>
            </a:r>
            <a:endParaRPr lang="en-US" altLang="en-US" dirty="0" smtClean="0"/>
          </a:p>
          <a:p>
            <a:endParaRPr lang="en-US" altLang="en-US" dirty="0" smtClean="0"/>
          </a:p>
          <a:p>
            <a:r>
              <a:rPr lang="en-US" altLang="en-US" dirty="0" smtClean="0"/>
              <a:t>higher center of gravity- </a:t>
            </a:r>
          </a:p>
          <a:p>
            <a:endParaRPr lang="en-US" altLang="en-US" dirty="0" smtClean="0"/>
          </a:p>
          <a:p>
            <a:r>
              <a:rPr lang="en-US" altLang="en-US" dirty="0" smtClean="0"/>
              <a:t>Soft skull bones- brains are </a:t>
            </a:r>
            <a:r>
              <a:rPr lang="en-US" altLang="en-US" dirty="0" err="1" smtClean="0"/>
              <a:t>jello</a:t>
            </a:r>
            <a:r>
              <a:rPr lang="en-US" altLang="en-US" dirty="0" smtClean="0"/>
              <a:t>-like and not fully snugged into skull cap</a:t>
            </a:r>
          </a:p>
          <a:p>
            <a:endParaRPr lang="en-US" altLang="en-US" dirty="0" smtClean="0"/>
          </a:p>
          <a:p>
            <a:r>
              <a:rPr lang="en-US" altLang="en-US" dirty="0" err="1" smtClean="0"/>
              <a:t>Vertibrae</a:t>
            </a:r>
            <a:r>
              <a:rPr lang="en-US" altLang="en-US" dirty="0" smtClean="0"/>
              <a:t> are made up a lot of cartilage at birth, babies are born with ~300 bones.  </a:t>
            </a:r>
          </a:p>
          <a:p>
            <a:endParaRPr lang="en-US" altLang="en-US" dirty="0" smtClean="0"/>
          </a:p>
          <a:p>
            <a:r>
              <a:rPr lang="en-US" altLang="en-US" dirty="0" smtClean="0"/>
              <a:t>Spinal columns are flexible, bending up to 2 cm in either direction.  But</a:t>
            </a:r>
            <a:r>
              <a:rPr lang="en-US" altLang="en-US" baseline="0" dirty="0" smtClean="0"/>
              <a:t> the spine cord cannot be pulled more than 5-6 mm before extensive injury</a:t>
            </a:r>
            <a:endParaRPr lang="en-US" altLang="en-US" dirty="0" smtClean="0"/>
          </a:p>
          <a:p>
            <a:endParaRPr lang="en-US" altLang="en-US" dirty="0" smtClean="0"/>
          </a:p>
          <a:p>
            <a:r>
              <a:rPr lang="en-US" altLang="en-US" dirty="0" smtClean="0"/>
              <a:t>Rounded hip bones (prevents lap belt from staying low on hips)</a:t>
            </a:r>
          </a:p>
          <a:p>
            <a:endParaRPr lang="en-US" altLang="en-US" dirty="0" smtClean="0"/>
          </a:p>
          <a:p>
            <a:r>
              <a:rPr lang="en-US" altLang="en-US" dirty="0" smtClean="0"/>
              <a:t> Cars are designed to protect the ADULTS</a:t>
            </a:r>
          </a:p>
          <a:p>
            <a:endParaRPr lang="en-US" altLang="en-US" dirty="0" smtClean="0"/>
          </a:p>
        </p:txBody>
      </p:sp>
    </p:spTree>
    <p:extLst>
      <p:ext uri="{BB962C8B-B14F-4D97-AF65-F5344CB8AC3E}">
        <p14:creationId xmlns:p14="http://schemas.microsoft.com/office/powerpoint/2010/main" val="766265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9E17D7-6548-4E28-A8CA-6CB3722C853B}" type="slidenum">
              <a:rPr lang="en-US" altLang="en-US"/>
              <a:pPr>
                <a:defRPr/>
              </a:pPr>
              <a:t>13</a:t>
            </a:fld>
            <a:endParaRPr lang="en-US"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r>
              <a:rPr lang="en-US" altLang="en-US" dirty="0" smtClean="0"/>
              <a:t>We’ll discuss the 4 steps of different car seats children go through.</a:t>
            </a:r>
          </a:p>
        </p:txBody>
      </p:sp>
    </p:spTree>
    <p:extLst>
      <p:ext uri="{BB962C8B-B14F-4D97-AF65-F5344CB8AC3E}">
        <p14:creationId xmlns:p14="http://schemas.microsoft.com/office/powerpoint/2010/main" val="1315229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EBE823-3272-430D-B405-AD388F5CEF5C}" type="slidenum">
              <a:rPr lang="en-US" altLang="en-US"/>
              <a:pPr>
                <a:defRPr/>
              </a:pPr>
              <a:t>14</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r>
              <a:rPr lang="en-US" altLang="en-US" dirty="0" smtClean="0"/>
              <a:t>Think of it like a catcher’s glove which will support and move with your child’s head.</a:t>
            </a:r>
          </a:p>
        </p:txBody>
      </p:sp>
    </p:spTree>
    <p:extLst>
      <p:ext uri="{BB962C8B-B14F-4D97-AF65-F5344CB8AC3E}">
        <p14:creationId xmlns:p14="http://schemas.microsoft.com/office/powerpoint/2010/main" val="856503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https://youtu.be/h0Cx-39XRCY</a:t>
            </a:r>
          </a:p>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15</a:t>
            </a:fld>
            <a:endParaRPr lang="en-US" altLang="en-US"/>
          </a:p>
        </p:txBody>
      </p:sp>
    </p:spTree>
    <p:extLst>
      <p:ext uri="{BB962C8B-B14F-4D97-AF65-F5344CB8AC3E}">
        <p14:creationId xmlns:p14="http://schemas.microsoft.com/office/powerpoint/2010/main" val="569467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46FDD9-FA1E-4B0E-8F64-61D4B82AEA18}" type="slidenum">
              <a:rPr lang="en-US" altLang="en-US"/>
              <a:pPr>
                <a:defRPr/>
              </a:pPr>
              <a:t>16</a:t>
            </a:fld>
            <a:endParaRPr lang="en-US"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r>
              <a:rPr lang="en-US" altLang="en-US" dirty="0" smtClean="0"/>
              <a:t>Most infant car seats have a maximum weight of 22 pounds. There are now several car seat carriers which have a 30 </a:t>
            </a:r>
            <a:r>
              <a:rPr lang="en-US" altLang="en-US" dirty="0" err="1" smtClean="0"/>
              <a:t>lb</a:t>
            </a:r>
            <a:r>
              <a:rPr lang="en-US" altLang="en-US" dirty="0" smtClean="0"/>
              <a:t> maximum weight. The </a:t>
            </a:r>
            <a:r>
              <a:rPr lang="en-US" altLang="en-US" dirty="0" err="1" smtClean="0"/>
              <a:t>Graco</a:t>
            </a:r>
            <a:r>
              <a:rPr lang="en-US" altLang="en-US" dirty="0" smtClean="0"/>
              <a:t> Snug Ride 32 has a 32 maximum weight.</a:t>
            </a:r>
          </a:p>
          <a:p>
            <a:endParaRPr lang="en-US" altLang="en-US" dirty="0" smtClean="0"/>
          </a:p>
        </p:txBody>
      </p:sp>
    </p:spTree>
    <p:extLst>
      <p:ext uri="{BB962C8B-B14F-4D97-AF65-F5344CB8AC3E}">
        <p14:creationId xmlns:p14="http://schemas.microsoft.com/office/powerpoint/2010/main" val="1857620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48D6EE-CEAD-43D3-A157-441CCFB7CAA7}" type="slidenum">
              <a:rPr lang="en-US" altLang="en-US"/>
              <a:pPr>
                <a:defRPr/>
              </a:pPr>
              <a:t>17</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r>
              <a:rPr lang="en-US" altLang="en-US" dirty="0" smtClean="0"/>
              <a:t>A convertible seat can be used rear-facing from 5 pounds until at least 30 </a:t>
            </a:r>
            <a:r>
              <a:rPr lang="en-US" altLang="en-US" dirty="0" err="1" smtClean="0"/>
              <a:t>lbs</a:t>
            </a:r>
            <a:r>
              <a:rPr lang="en-US" altLang="en-US" dirty="0" smtClean="0"/>
              <a:t> and then forward facing to at least 40 lbs. Some people use this seat instead of a carrier seat for infants. The car seat stays installed in the car (it doesn’t have a detachable carrier).</a:t>
            </a:r>
          </a:p>
          <a:p>
            <a:r>
              <a:rPr lang="en-US" altLang="en-US" dirty="0" smtClean="0"/>
              <a:t>The 5-pt harness style seat can be adjusted better to a child’s body (and is better for a small child).</a:t>
            </a:r>
          </a:p>
        </p:txBody>
      </p:sp>
    </p:spTree>
    <p:extLst>
      <p:ext uri="{BB962C8B-B14F-4D97-AF65-F5344CB8AC3E}">
        <p14:creationId xmlns:p14="http://schemas.microsoft.com/office/powerpoint/2010/main" val="196506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16A76A-689A-490D-9FB7-9CFB3F90AC6E}" type="slidenum">
              <a:rPr lang="en-US" altLang="en-US"/>
              <a:pPr>
                <a:defRPr/>
              </a:pPr>
              <a:t>18</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r>
              <a:rPr lang="en-US" altLang="en-US" dirty="0" smtClean="0"/>
              <a:t>Remember, no one wants the “minimum” when it comes to a child’s safety!</a:t>
            </a:r>
          </a:p>
          <a:p>
            <a:endParaRPr lang="en-US" altLang="en-US" dirty="0" smtClean="0"/>
          </a:p>
        </p:txBody>
      </p:sp>
    </p:spTree>
    <p:extLst>
      <p:ext uri="{BB962C8B-B14F-4D97-AF65-F5344CB8AC3E}">
        <p14:creationId xmlns:p14="http://schemas.microsoft.com/office/powerpoint/2010/main" val="1918552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AFBFCE-4EBB-4690-AC7B-8ED22ADE4281}" type="slidenum">
              <a:rPr lang="en-US" altLang="en-US"/>
              <a:pPr>
                <a:defRPr/>
              </a:pPr>
              <a:t>19</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r>
              <a:rPr lang="en-US" altLang="en-US" dirty="0" smtClean="0"/>
              <a:t>This rear-facing convertible seat shows the movement of a frontal car crash hitting a barrier at 30 mph. The child’s entire body stays protected inside the shell of the car seat.</a:t>
            </a:r>
          </a:p>
        </p:txBody>
      </p:sp>
    </p:spTree>
    <p:extLst>
      <p:ext uri="{BB962C8B-B14F-4D97-AF65-F5344CB8AC3E}">
        <p14:creationId xmlns:p14="http://schemas.microsoft.com/office/powerpoint/2010/main" val="2824746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ED84B9-76AD-41A3-9E56-A232C8D6BF4A}" type="slidenum">
              <a:rPr lang="en-US" altLang="en-US"/>
              <a:pPr>
                <a:defRPr/>
              </a:pPr>
              <a:t>20</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r>
              <a:rPr lang="en-US" altLang="en-US" smtClean="0"/>
              <a:t>When a child faces the front of the car, s/he will move forward and outside of the shell of the seat. A young child’s heavy head can put too much stress on the spinal cord and the brain can strike the skull with great force.</a:t>
            </a:r>
          </a:p>
          <a:p>
            <a:r>
              <a:rPr lang="en-US" altLang="en-US" smtClean="0"/>
              <a:t>Think of the child’s head as a bowling ball and the spinal cord like a piece of cooked spaghetti. The weight and force of the head pulling forward is too much for the spinal cord to hold.</a:t>
            </a:r>
          </a:p>
          <a:p>
            <a:endParaRPr lang="en-US" altLang="en-US" smtClean="0"/>
          </a:p>
        </p:txBody>
      </p:sp>
    </p:spTree>
    <p:extLst>
      <p:ext uri="{BB962C8B-B14F-4D97-AF65-F5344CB8AC3E}">
        <p14:creationId xmlns:p14="http://schemas.microsoft.com/office/powerpoint/2010/main" val="143974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9B28FC-5F16-4D8A-B3E7-D91C09B400D4}" type="slidenum">
              <a:rPr lang="en-US" altLang="en-US"/>
              <a:pPr>
                <a:defRPr/>
              </a:pPr>
              <a:t>2</a:t>
            </a:fld>
            <a:endParaRPr lang="en-US" alt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66123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1B3D74-27BB-45DF-9436-103A316DAF3D}" type="slidenum">
              <a:rPr lang="en-US" altLang="en-US"/>
              <a:pPr>
                <a:defRPr/>
              </a:pPr>
              <a:t>21</a:t>
            </a:fld>
            <a:endParaRPr lang="en-US"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r>
              <a:rPr lang="en-US" altLang="en-US" smtClean="0"/>
              <a:t>Notice how far forward the child’s head moves in a crash. He would be safer if he was still rear-facing.</a:t>
            </a:r>
          </a:p>
        </p:txBody>
      </p:sp>
    </p:spTree>
    <p:extLst>
      <p:ext uri="{BB962C8B-B14F-4D97-AF65-F5344CB8AC3E}">
        <p14:creationId xmlns:p14="http://schemas.microsoft.com/office/powerpoint/2010/main" val="1157857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22</a:t>
            </a:fld>
            <a:endParaRPr lang="en-US" altLang="en-US"/>
          </a:p>
        </p:txBody>
      </p:sp>
    </p:spTree>
    <p:extLst>
      <p:ext uri="{BB962C8B-B14F-4D97-AF65-F5344CB8AC3E}">
        <p14:creationId xmlns:p14="http://schemas.microsoft.com/office/powerpoint/2010/main" val="1050867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892C1F-22B8-400B-BB34-6A55607365E7}" type="slidenum">
              <a:rPr lang="en-US" altLang="en-US"/>
              <a:pPr>
                <a:defRPr/>
              </a:pPr>
              <a:t>23</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r>
              <a:rPr lang="en-US" altLang="en-US" smtClean="0"/>
              <a:t>Once a child reaches the rear-facing weight limit of a convertible seat, it can be turned forward and used to the forward-facing weight limit (or height limit).</a:t>
            </a:r>
          </a:p>
        </p:txBody>
      </p:sp>
    </p:spTree>
    <p:extLst>
      <p:ext uri="{BB962C8B-B14F-4D97-AF65-F5344CB8AC3E}">
        <p14:creationId xmlns:p14="http://schemas.microsoft.com/office/powerpoint/2010/main" val="2048684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24</a:t>
            </a:fld>
            <a:endParaRPr lang="en-US" altLang="en-US"/>
          </a:p>
        </p:txBody>
      </p:sp>
    </p:spTree>
    <p:extLst>
      <p:ext uri="{BB962C8B-B14F-4D97-AF65-F5344CB8AC3E}">
        <p14:creationId xmlns:p14="http://schemas.microsoft.com/office/powerpoint/2010/main" val="2124365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453222-50E6-41D6-8C03-7EF8A3E513B5}" type="slidenum">
              <a:rPr lang="en-US" altLang="en-US"/>
              <a:pPr>
                <a:defRPr/>
              </a:pPr>
              <a:t>25</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r>
              <a:rPr lang="en-US" altLang="en-US" dirty="0" smtClean="0"/>
              <a:t>Some children should stay in a harnessed car seat longer.</a:t>
            </a:r>
          </a:p>
          <a:p>
            <a:endParaRPr lang="en-US" altLang="en-US" dirty="0" smtClean="0"/>
          </a:p>
        </p:txBody>
      </p:sp>
    </p:spTree>
    <p:extLst>
      <p:ext uri="{BB962C8B-B14F-4D97-AF65-F5344CB8AC3E}">
        <p14:creationId xmlns:p14="http://schemas.microsoft.com/office/powerpoint/2010/main" val="479052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366237-5903-4E3C-AD64-5788DB4E1B70}" type="slidenum">
              <a:rPr lang="en-US" altLang="en-US"/>
              <a:pPr>
                <a:defRPr/>
              </a:pPr>
              <a:t>26</a:t>
            </a:fld>
            <a:endParaRPr lang="en-US"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r>
              <a:rPr lang="en-US" altLang="en-US" dirty="0" smtClean="0"/>
              <a:t>The lap belt must fit low on the hips (where the legs bend) so that contact the bones instead of the soft belly area. </a:t>
            </a:r>
          </a:p>
          <a:p>
            <a:r>
              <a:rPr lang="en-US" altLang="en-US" dirty="0" smtClean="0"/>
              <a:t>Children who use seat belts vs children who use a booster seat are at a higher risk of injury (59% higher).</a:t>
            </a:r>
          </a:p>
          <a:p>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latin typeface="Arial" panose="020B0604020202020204" pitchFamily="34" charset="0"/>
                <a:cs typeface="Arial" panose="020B0604020202020204" pitchFamily="34" charset="0"/>
              </a:rPr>
              <a:t>Using a belt positioning booster reduces a child’s risk of injury by 45% (CDC, 2015)</a:t>
            </a:r>
          </a:p>
          <a:p>
            <a:endParaRPr lang="en-US" altLang="en-US" dirty="0" smtClean="0"/>
          </a:p>
        </p:txBody>
      </p:sp>
    </p:spTree>
    <p:extLst>
      <p:ext uri="{BB962C8B-B14F-4D97-AF65-F5344CB8AC3E}">
        <p14:creationId xmlns:p14="http://schemas.microsoft.com/office/powerpoint/2010/main" val="4111147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42F539-4D9D-4874-9744-91A8E7D8A6BF}" type="slidenum">
              <a:rPr lang="en-US" altLang="en-US"/>
              <a:pPr>
                <a:defRPr/>
              </a:pPr>
              <a:t>27</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r>
              <a:rPr lang="en-US" altLang="en-US" dirty="0" smtClean="0"/>
              <a:t>When a child is at least 40 </a:t>
            </a:r>
            <a:r>
              <a:rPr lang="en-US" altLang="en-US" dirty="0" err="1" smtClean="0"/>
              <a:t>lbs</a:t>
            </a:r>
            <a:r>
              <a:rPr lang="en-US" altLang="en-US" dirty="0" smtClean="0"/>
              <a:t> and is mature enough to stay in place in the car, a booster seat can be used. Booster seats are not attached to the car in any way. They can only be used with a lap and shoulder belt. Boosters sit on the vehicle seat and help make the seat belt fit the child properly. </a:t>
            </a:r>
          </a:p>
          <a:p>
            <a:r>
              <a:rPr lang="en-US" altLang="en-US" dirty="0" smtClean="0"/>
              <a:t>Some high back seats have a removable back and can convert to a no-back booster. A high back booster might have an adjustable back which positions the shoulder belt and “grows” with the child.</a:t>
            </a:r>
          </a:p>
        </p:txBody>
      </p:sp>
    </p:spTree>
    <p:extLst>
      <p:ext uri="{BB962C8B-B14F-4D97-AF65-F5344CB8AC3E}">
        <p14:creationId xmlns:p14="http://schemas.microsoft.com/office/powerpoint/2010/main" val="2299615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2381AE-2D20-4738-B169-28C480D3FB64}" type="slidenum">
              <a:rPr lang="en-US" altLang="en-US"/>
              <a:pPr>
                <a:defRPr/>
              </a:pPr>
              <a:t>28</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r>
              <a:rPr lang="en-US" altLang="en-US" dirty="0" smtClean="0"/>
              <a:t>The child on the left doesn’t fit the belt, so he placed the shoulder belt behind his back. Notice how far forward he pitches. </a:t>
            </a:r>
          </a:p>
          <a:p>
            <a:r>
              <a:rPr lang="en-US" altLang="en-US" dirty="0" smtClean="0"/>
              <a:t>The child on the right is sitting on a booster seat and he doesn’t move as much because the belt fits him properly.</a:t>
            </a:r>
          </a:p>
        </p:txBody>
      </p:sp>
    </p:spTree>
    <p:extLst>
      <p:ext uri="{BB962C8B-B14F-4D97-AF65-F5344CB8AC3E}">
        <p14:creationId xmlns:p14="http://schemas.microsoft.com/office/powerpoint/2010/main" val="494828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29</a:t>
            </a:fld>
            <a:endParaRPr lang="en-US" altLang="en-US"/>
          </a:p>
        </p:txBody>
      </p:sp>
    </p:spTree>
    <p:extLst>
      <p:ext uri="{BB962C8B-B14F-4D97-AF65-F5344CB8AC3E}">
        <p14:creationId xmlns:p14="http://schemas.microsoft.com/office/powerpoint/2010/main" val="1859032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32D563-6228-4043-8E88-A99981803776}" type="slidenum">
              <a:rPr lang="en-US" altLang="en-US"/>
              <a:pPr>
                <a:defRPr/>
              </a:pPr>
              <a:t>30</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r>
              <a:rPr lang="en-US" altLang="en-US" dirty="0" smtClean="0"/>
              <a:t>The Five Step Test should be “passed” before a child can graduate from a booster seat and use the seat belt.</a:t>
            </a:r>
          </a:p>
          <a:p>
            <a:r>
              <a:rPr lang="en-US" altLang="en-US" dirty="0" smtClean="0"/>
              <a:t>Look at how the child on the left sits away from the vehicle seat and how the shoulder and lap belt fit poorly.</a:t>
            </a:r>
          </a:p>
        </p:txBody>
      </p:sp>
    </p:spTree>
    <p:extLst>
      <p:ext uri="{BB962C8B-B14F-4D97-AF65-F5344CB8AC3E}">
        <p14:creationId xmlns:p14="http://schemas.microsoft.com/office/powerpoint/2010/main" val="3247628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9FCFB6B-7545-4EB8-A339-83173B64E154}" type="slidenum">
              <a:rPr lang="en-US" altLang="en-US"/>
              <a:pPr>
                <a:defRPr/>
              </a:pPr>
              <a:t>3</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r>
              <a:rPr lang="en-US" altLang="en-US" dirty="0" smtClean="0"/>
              <a:t>Many drivers think “I’m only going down the street – it should be OK this time” when they do not use a car seat or booster seat for short trips. Unfortunately, most crashes happen close to home, on familiar streets.</a:t>
            </a:r>
          </a:p>
        </p:txBody>
      </p:sp>
    </p:spTree>
    <p:extLst>
      <p:ext uri="{BB962C8B-B14F-4D97-AF65-F5344CB8AC3E}">
        <p14:creationId xmlns:p14="http://schemas.microsoft.com/office/powerpoint/2010/main" val="3576127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31</a:t>
            </a:fld>
            <a:endParaRPr lang="en-US" altLang="en-US"/>
          </a:p>
        </p:txBody>
      </p:sp>
    </p:spTree>
    <p:extLst>
      <p:ext uri="{BB962C8B-B14F-4D97-AF65-F5344CB8AC3E}">
        <p14:creationId xmlns:p14="http://schemas.microsoft.com/office/powerpoint/2010/main" val="3318703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boy on the left shows very dangerous belt fit. Look where the lap belt is sitting on his body. It would cause severe internal injuries.</a:t>
            </a:r>
          </a:p>
          <a:p>
            <a:r>
              <a:rPr lang="en-US" altLang="en-US" dirty="0" smtClean="0"/>
              <a:t>Children are all different, and so are cars. One 8 year old may fit the belt properly, but another 8 year old may not. This varies from child to child and from car to car. </a:t>
            </a:r>
          </a:p>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32</a:t>
            </a:fld>
            <a:endParaRPr lang="en-US" altLang="en-US"/>
          </a:p>
        </p:txBody>
      </p:sp>
    </p:spTree>
    <p:extLst>
      <p:ext uri="{BB962C8B-B14F-4D97-AF65-F5344CB8AC3E}">
        <p14:creationId xmlns:p14="http://schemas.microsoft.com/office/powerpoint/2010/main" val="1160684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01EFF4-CFAF-4DEE-94C9-16173B3A4493}" type="slidenum">
              <a:rPr lang="en-US" altLang="en-US"/>
              <a:pPr>
                <a:defRPr/>
              </a:pPr>
              <a:t>33</a:t>
            </a:fld>
            <a:endParaRPr lang="en-US"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823091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F9CC7D-6D66-4099-B86E-F5E3354A044C}" type="slidenum">
              <a:rPr lang="en-US" altLang="en-US"/>
              <a:pPr>
                <a:defRPr/>
              </a:pPr>
              <a:t>34</a:t>
            </a:fld>
            <a:endParaRPr lang="en-US" alt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r>
              <a:rPr lang="en-US" altLang="en-US" smtClean="0"/>
              <a:t>Look how far forward this child pitches and bends because he is only using a lap belt (imagine he placed the shoulder belt behind his back because it didn’t fit right).</a:t>
            </a:r>
          </a:p>
        </p:txBody>
      </p:sp>
    </p:spTree>
    <p:extLst>
      <p:ext uri="{BB962C8B-B14F-4D97-AF65-F5344CB8AC3E}">
        <p14:creationId xmlns:p14="http://schemas.microsoft.com/office/powerpoint/2010/main" val="3281113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35</a:t>
            </a:fld>
            <a:endParaRPr lang="en-US" altLang="en-US"/>
          </a:p>
        </p:txBody>
      </p:sp>
    </p:spTree>
    <p:extLst>
      <p:ext uri="{BB962C8B-B14F-4D97-AF65-F5344CB8AC3E}">
        <p14:creationId xmlns:p14="http://schemas.microsoft.com/office/powerpoint/2010/main" val="4136501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solidFill>
                  <a:srgbClr val="000000"/>
                </a:solidFill>
              </a:rPr>
              <a:pPr>
                <a:defRPr/>
              </a:pPr>
              <a:t>36</a:t>
            </a:fld>
            <a:endParaRPr lang="en-US" altLang="en-US">
              <a:solidFill>
                <a:srgbClr val="000000"/>
              </a:solidFill>
            </a:endParaRPr>
          </a:p>
        </p:txBody>
      </p:sp>
    </p:spTree>
    <p:extLst>
      <p:ext uri="{BB962C8B-B14F-4D97-AF65-F5344CB8AC3E}">
        <p14:creationId xmlns:p14="http://schemas.microsoft.com/office/powerpoint/2010/main" val="3787073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6 MO, 18 lb
https://www.polleverywhere.com/multiple_choice_polls/OzZPOnl6sRtUNCP</a:t>
            </a:r>
            <a:endParaRPr lang="en-US"/>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37</a:t>
            </a:fld>
            <a:endParaRPr lang="en-US" alt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21389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solidFill>
                  <a:srgbClr val="000000"/>
                </a:solidFill>
              </a:rPr>
              <a:pPr>
                <a:defRPr/>
              </a:pPr>
              <a:t>38</a:t>
            </a:fld>
            <a:endParaRPr lang="en-US" altLang="en-US">
              <a:solidFill>
                <a:srgbClr val="000000"/>
              </a:solidFill>
            </a:endParaRPr>
          </a:p>
        </p:txBody>
      </p:sp>
    </p:spTree>
    <p:extLst>
      <p:ext uri="{BB962C8B-B14F-4D97-AF65-F5344CB8AC3E}">
        <p14:creationId xmlns:p14="http://schemas.microsoft.com/office/powerpoint/2010/main" val="9475988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4 YO, 47 lbs
https://www.polleverywhere.com/multiple_choice_polls/DfgZ8pXCJyzTqoB</a:t>
            </a:r>
            <a:endParaRPr lang="en-US"/>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39</a:t>
            </a:fld>
            <a:endParaRPr lang="en-US" alt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888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solidFill>
                  <a:srgbClr val="000000"/>
                </a:solidFill>
              </a:rPr>
              <a:pPr>
                <a:defRPr/>
              </a:pPr>
              <a:t>40</a:t>
            </a:fld>
            <a:endParaRPr lang="en-US" altLang="en-US">
              <a:solidFill>
                <a:srgbClr val="000000"/>
              </a:solidFill>
            </a:endParaRPr>
          </a:p>
        </p:txBody>
      </p:sp>
    </p:spTree>
    <p:extLst>
      <p:ext uri="{BB962C8B-B14F-4D97-AF65-F5344CB8AC3E}">
        <p14:creationId xmlns:p14="http://schemas.microsoft.com/office/powerpoint/2010/main" val="321061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9FA04D-1198-4FED-BD6C-135F0268FB9E}" type="slidenum">
              <a:rPr lang="en-US" altLang="en-US"/>
              <a:pPr>
                <a:defRPr/>
              </a:pPr>
              <a:t>4</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US" altLang="en-US" dirty="0" smtClean="0"/>
              <a:t>These numbers reflect children up to 15 years old. </a:t>
            </a:r>
          </a:p>
          <a:p>
            <a:r>
              <a:rPr lang="en-US" altLang="en-US" dirty="0" smtClean="0"/>
              <a:t>The rate of serious injuries is much higher than the fatality rate, but still changes the lives of all involved.</a:t>
            </a:r>
          </a:p>
          <a:p>
            <a:r>
              <a:rPr lang="en-US" altLang="en-US" dirty="0" smtClean="0"/>
              <a:t>The numbers of fatalities and injuries tend to increase for each age group. Does anyone know why this might happen? (less likely to buckle up older children, ride in front seat, children tell parents they don’t like to use car seats/seat belts, </a:t>
            </a:r>
            <a:r>
              <a:rPr lang="en-US" altLang="en-US" dirty="0" err="1" smtClean="0"/>
              <a:t>etc</a:t>
            </a:r>
            <a:r>
              <a:rPr lang="en-US" altLang="en-US" dirty="0" smtClean="0"/>
              <a:t>)</a:t>
            </a:r>
          </a:p>
          <a:p>
            <a:endParaRPr lang="en-US" altLang="en-US" dirty="0" smtClean="0"/>
          </a:p>
        </p:txBody>
      </p:sp>
    </p:spTree>
    <p:extLst>
      <p:ext uri="{BB962C8B-B14F-4D97-AF65-F5344CB8AC3E}">
        <p14:creationId xmlns:p14="http://schemas.microsoft.com/office/powerpoint/2010/main" val="3045254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9 YO, 77 lb
https://www.polleverywhere.com/multiple_choice_polls/CQVAPHFPL4nQarb</a:t>
            </a:r>
            <a:endParaRPr lang="en-US"/>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41</a:t>
            </a:fld>
            <a:endParaRPr lang="en-US" alt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56154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solidFill>
                  <a:srgbClr val="000000"/>
                </a:solidFill>
              </a:rPr>
              <a:pPr>
                <a:defRPr/>
              </a:pPr>
              <a:t>42</a:t>
            </a:fld>
            <a:endParaRPr lang="en-US" altLang="en-US">
              <a:solidFill>
                <a:srgbClr val="000000"/>
              </a:solidFill>
            </a:endParaRPr>
          </a:p>
        </p:txBody>
      </p:sp>
    </p:spTree>
    <p:extLst>
      <p:ext uri="{BB962C8B-B14F-4D97-AF65-F5344CB8AC3E}">
        <p14:creationId xmlns:p14="http://schemas.microsoft.com/office/powerpoint/2010/main" val="223289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2 YO, 29 lb
https://www.polleverywhere.com/multiple_choice_polls/CfEBLGvYlwTasx2</a:t>
            </a:r>
            <a:endParaRPr lang="en-US"/>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43</a:t>
            </a:fld>
            <a:endParaRPr lang="en-US" alt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28317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solidFill>
                  <a:srgbClr val="000000"/>
                </a:solidFill>
              </a:rPr>
              <a:pPr>
                <a:defRPr/>
              </a:pPr>
              <a:t>44</a:t>
            </a:fld>
            <a:endParaRPr lang="en-US" altLang="en-US">
              <a:solidFill>
                <a:srgbClr val="000000"/>
              </a:solidFill>
            </a:endParaRPr>
          </a:p>
        </p:txBody>
      </p:sp>
    </p:spTree>
    <p:extLst>
      <p:ext uri="{BB962C8B-B14F-4D97-AF65-F5344CB8AC3E}">
        <p14:creationId xmlns:p14="http://schemas.microsoft.com/office/powerpoint/2010/main" val="808300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Poll Title: 12 YO, 92 </a:t>
            </a:r>
            <a:r>
              <a:rPr lang="en-US" dirty="0" err="1" smtClean="0"/>
              <a:t>lb</a:t>
            </a:r>
            <a:r>
              <a:rPr lang="en-US" dirty="0" smtClean="0"/>
              <a:t>
https://www.polleverywhere.com/multiple_choice_polls/5M1emA5fZogEpK8</a:t>
            </a:r>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45</a:t>
            </a:fld>
            <a:endParaRPr lang="en-US" alt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34070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46</a:t>
            </a:fld>
            <a:endParaRPr lang="en-US" altLang="en-US"/>
          </a:p>
        </p:txBody>
      </p:sp>
    </p:spTree>
    <p:extLst>
      <p:ext uri="{BB962C8B-B14F-4D97-AF65-F5344CB8AC3E}">
        <p14:creationId xmlns:p14="http://schemas.microsoft.com/office/powerpoint/2010/main" val="761213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9E0600-638A-40DA-98D0-D213061E8EEA}" type="slidenum">
              <a:rPr lang="en-US" altLang="en-US"/>
              <a:pPr>
                <a:defRPr/>
              </a:pPr>
              <a:t>47</a:t>
            </a:fld>
            <a:endParaRPr lang="en-US" altLang="en-US"/>
          </a:p>
        </p:txBody>
      </p:sp>
      <p:sp>
        <p:nvSpPr>
          <p:cNvPr id="75779"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pPr>
              <a:defRPr/>
            </a:pPr>
            <a:r>
              <a:rPr kumimoji="0" lang="en-US" altLang="en-US" dirty="0" smtClean="0">
                <a:effectLst>
                  <a:outerShdw blurRad="38100" dist="38100" dir="2700000" algn="tl">
                    <a:srgbClr val="C0C0C0"/>
                  </a:outerShdw>
                </a:effectLst>
              </a:rPr>
              <a:t>Where should the seat be installed?</a:t>
            </a:r>
          </a:p>
          <a:p>
            <a:pPr>
              <a:defRPr/>
            </a:pPr>
            <a:r>
              <a:rPr kumimoji="0" lang="en-US" altLang="en-US" dirty="0" smtClean="0">
                <a:effectLst>
                  <a:outerShdw blurRad="38100" dist="38100" dir="2700000" algn="tl">
                    <a:srgbClr val="C0C0C0"/>
                  </a:outerShdw>
                </a:effectLst>
              </a:rPr>
              <a:t>Lower anchors for LATCH usually use the same belt path as the seat belt.</a:t>
            </a:r>
          </a:p>
        </p:txBody>
      </p:sp>
    </p:spTree>
    <p:extLst>
      <p:ext uri="{BB962C8B-B14F-4D97-AF65-F5344CB8AC3E}">
        <p14:creationId xmlns:p14="http://schemas.microsoft.com/office/powerpoint/2010/main" val="40799615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48</a:t>
            </a:fld>
            <a:endParaRPr lang="en-US" altLang="en-US"/>
          </a:p>
        </p:txBody>
      </p:sp>
    </p:spTree>
    <p:extLst>
      <p:ext uri="{BB962C8B-B14F-4D97-AF65-F5344CB8AC3E}">
        <p14:creationId xmlns:p14="http://schemas.microsoft.com/office/powerpoint/2010/main" val="3073879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r>
              <a:rPr lang="en-US" altLang="en-US" dirty="0" smtClean="0"/>
              <a:t>Samples of built-in adjusters</a:t>
            </a:r>
          </a:p>
        </p:txBody>
      </p:sp>
      <p:sp>
        <p:nvSpPr>
          <p:cNvPr id="4" name="Slide Number Placeholder 3"/>
          <p:cNvSpPr>
            <a:spLocks noGrp="1"/>
          </p:cNvSpPr>
          <p:nvPr>
            <p:ph type="sldNum" sz="quarter" idx="5"/>
          </p:nvPr>
        </p:nvSpPr>
        <p:spPr/>
        <p:txBody>
          <a:bodyPr/>
          <a:lstStyle/>
          <a:p>
            <a:pPr>
              <a:defRPr/>
            </a:pPr>
            <a:fld id="{1997BD5D-B0DD-4B14-88F4-0995D2845354}" type="slidenum">
              <a:rPr lang="en-US" altLang="en-US" smtClean="0"/>
              <a:pPr>
                <a:defRPr/>
              </a:pPr>
              <a:t>50</a:t>
            </a:fld>
            <a:endParaRPr lang="en-US" altLang="en-US"/>
          </a:p>
        </p:txBody>
      </p:sp>
    </p:spTree>
    <p:extLst>
      <p:ext uri="{BB962C8B-B14F-4D97-AF65-F5344CB8AC3E}">
        <p14:creationId xmlns:p14="http://schemas.microsoft.com/office/powerpoint/2010/main" val="4060828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51</a:t>
            </a:fld>
            <a:endParaRPr lang="en-US" altLang="en-US"/>
          </a:p>
        </p:txBody>
      </p:sp>
    </p:spTree>
    <p:extLst>
      <p:ext uri="{BB962C8B-B14F-4D97-AF65-F5344CB8AC3E}">
        <p14:creationId xmlns:p14="http://schemas.microsoft.com/office/powerpoint/2010/main" val="4192222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D7791A-0146-414C-A9C7-806575EC9080}" type="slidenum">
              <a:rPr lang="en-US" altLang="en-US"/>
              <a:pPr>
                <a:defRPr/>
              </a:pPr>
              <a:t>6</a:t>
            </a:fld>
            <a:endParaRPr lang="en-US"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r>
              <a:rPr lang="en-US" altLang="en-US" dirty="0" smtClean="0"/>
              <a:t>As you can see, car seats do a great job of keeping children safe in vehicles.</a:t>
            </a:r>
          </a:p>
          <a:p>
            <a:r>
              <a:rPr lang="en-US" altLang="en-US" dirty="0" smtClean="0"/>
              <a:t>Seats are slightly less effective for toddlers. Do you know why infants are better protected in cars? (they ride rear-facing and the seats protect them better that way; also, toddlers become more “opinionated” and can sometimes get out of car seats or harness straps)</a:t>
            </a:r>
          </a:p>
        </p:txBody>
      </p:sp>
    </p:spTree>
    <p:extLst>
      <p:ext uri="{BB962C8B-B14F-4D97-AF65-F5344CB8AC3E}">
        <p14:creationId xmlns:p14="http://schemas.microsoft.com/office/powerpoint/2010/main" val="4287025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FCA3ED-76FC-4067-B41D-561A47DEB187}" type="slidenum">
              <a:rPr lang="en-US" altLang="en-US"/>
              <a:pPr>
                <a:defRPr/>
              </a:pPr>
              <a:t>54</a:t>
            </a:fld>
            <a:endParaRPr lang="en-US" alt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r>
              <a:rPr lang="en-US" altLang="en-US" dirty="0" smtClean="0"/>
              <a:t>Confirm whether the vehicle has Lower Anchors, and the locations of the Lower Anchors (many vehicles do not have Lower Anchors in the center position).</a:t>
            </a:r>
          </a:p>
          <a:p>
            <a:r>
              <a:rPr lang="en-US" altLang="en-US" dirty="0" smtClean="0"/>
              <a:t>Always use a top Tether if the car seat is forward-facing and the vehicle has top Tether anchors.</a:t>
            </a:r>
          </a:p>
        </p:txBody>
      </p:sp>
    </p:spTree>
    <p:extLst>
      <p:ext uri="{BB962C8B-B14F-4D97-AF65-F5344CB8AC3E}">
        <p14:creationId xmlns:p14="http://schemas.microsoft.com/office/powerpoint/2010/main" val="2497032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55</a:t>
            </a:fld>
            <a:endParaRPr lang="en-US" altLang="en-US"/>
          </a:p>
        </p:txBody>
      </p:sp>
    </p:spTree>
    <p:extLst>
      <p:ext uri="{BB962C8B-B14F-4D97-AF65-F5344CB8AC3E}">
        <p14:creationId xmlns:p14="http://schemas.microsoft.com/office/powerpoint/2010/main" val="3294065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56</a:t>
            </a:fld>
            <a:endParaRPr lang="en-US" altLang="en-US"/>
          </a:p>
        </p:txBody>
      </p:sp>
    </p:spTree>
    <p:extLst>
      <p:ext uri="{BB962C8B-B14F-4D97-AF65-F5344CB8AC3E}">
        <p14:creationId xmlns:p14="http://schemas.microsoft.com/office/powerpoint/2010/main" val="437799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61</a:t>
            </a:fld>
            <a:endParaRPr lang="en-US" altLang="en-US"/>
          </a:p>
        </p:txBody>
      </p:sp>
    </p:spTree>
    <p:extLst>
      <p:ext uri="{BB962C8B-B14F-4D97-AF65-F5344CB8AC3E}">
        <p14:creationId xmlns:p14="http://schemas.microsoft.com/office/powerpoint/2010/main" val="916489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center considerations- seat belt vs LA, car seat shell sitting on top of</a:t>
            </a:r>
            <a:r>
              <a:rPr lang="en-US" baseline="0" dirty="0" smtClean="0"/>
              <a:t> seat belt buckles on side positions for adult riders, is it permitted per vehicle manual?</a:t>
            </a:r>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63</a:t>
            </a:fld>
            <a:endParaRPr lang="en-US" altLang="en-US"/>
          </a:p>
        </p:txBody>
      </p:sp>
    </p:spTree>
    <p:extLst>
      <p:ext uri="{BB962C8B-B14F-4D97-AF65-F5344CB8AC3E}">
        <p14:creationId xmlns:p14="http://schemas.microsoft.com/office/powerpoint/2010/main" val="37601315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65</a:t>
            </a:fld>
            <a:endParaRPr lang="en-US" altLang="en-US"/>
          </a:p>
        </p:txBody>
      </p:sp>
    </p:spTree>
    <p:extLst>
      <p:ext uri="{BB962C8B-B14F-4D97-AF65-F5344CB8AC3E}">
        <p14:creationId xmlns:p14="http://schemas.microsoft.com/office/powerpoint/2010/main" val="20512748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66</a:t>
            </a:fld>
            <a:endParaRPr lang="en-US" altLang="en-US"/>
          </a:p>
        </p:txBody>
      </p:sp>
    </p:spTree>
    <p:extLst>
      <p:ext uri="{BB962C8B-B14F-4D97-AF65-F5344CB8AC3E}">
        <p14:creationId xmlns:p14="http://schemas.microsoft.com/office/powerpoint/2010/main" val="26038843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68</a:t>
            </a:fld>
            <a:endParaRPr lang="en-US" altLang="en-US"/>
          </a:p>
        </p:txBody>
      </p:sp>
    </p:spTree>
    <p:extLst>
      <p:ext uri="{BB962C8B-B14F-4D97-AF65-F5344CB8AC3E}">
        <p14:creationId xmlns:p14="http://schemas.microsoft.com/office/powerpoint/2010/main" val="14458213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B625DB-E021-400B-8E6D-CEC41E2DC2A2}" type="slidenum">
              <a:rPr lang="en-US" altLang="en-US"/>
              <a:pPr>
                <a:defRPr/>
              </a:pPr>
              <a:t>73</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r>
              <a:rPr lang="en-US" altLang="en-US" dirty="0" smtClean="0"/>
              <a:t>Child restraint must be right for the child’s size, weight, and age</a:t>
            </a:r>
          </a:p>
          <a:p>
            <a:r>
              <a:rPr lang="en-US" altLang="en-US" dirty="0" smtClean="0"/>
              <a:t>Applies to all passenger vehicles. </a:t>
            </a:r>
            <a:endParaRPr lang="en-US" altLang="en-US" sz="1400" dirty="0" smtClean="0"/>
          </a:p>
          <a:p>
            <a:endParaRPr lang="en-US" altLang="en-US" dirty="0" smtClean="0"/>
          </a:p>
          <a:p>
            <a:endParaRPr lang="en-US" altLang="en-US" dirty="0" smtClean="0"/>
          </a:p>
        </p:txBody>
      </p:sp>
    </p:spTree>
    <p:extLst>
      <p:ext uri="{BB962C8B-B14F-4D97-AF65-F5344CB8AC3E}">
        <p14:creationId xmlns:p14="http://schemas.microsoft.com/office/powerpoint/2010/main" val="1600621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045416D-D6F7-4A24-AFFA-ACC2D5D53CC6}" type="slidenum">
              <a:rPr lang="en-US" altLang="en-US"/>
              <a:pPr>
                <a:defRPr/>
              </a:pPr>
              <a:t>74</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r>
              <a:rPr lang="en-US" altLang="en-US" dirty="0" smtClean="0"/>
              <a:t>This applies to all positions in the vehicle for all children under 16 riding in the car.</a:t>
            </a:r>
          </a:p>
        </p:txBody>
      </p:sp>
    </p:spTree>
    <p:extLst>
      <p:ext uri="{BB962C8B-B14F-4D97-AF65-F5344CB8AC3E}">
        <p14:creationId xmlns:p14="http://schemas.microsoft.com/office/powerpoint/2010/main" val="252219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E4BC8C-8008-49A1-A600-B002BA3959C8}" type="slidenum">
              <a:rPr lang="en-US" altLang="en-US"/>
              <a:pPr>
                <a:defRPr/>
              </a:pPr>
              <a:t>7</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r>
              <a:rPr lang="en-US" altLang="en-US" dirty="0" smtClean="0"/>
              <a:t>This is a basic physics lesson. In the case of a car crash, all people and things in the car will move towards the point of impact until something “stops” them (Examples: harness straps, seat belts, other people or parts of the car (like the driver’s head or the windshield) or an object, the road or ground outside the vehicle)</a:t>
            </a:r>
          </a:p>
          <a:p>
            <a:r>
              <a:rPr lang="en-US" altLang="en-US" dirty="0" smtClean="0"/>
              <a:t>“How many of you have ever been in a car crash?” “Could you tell us about it?”</a:t>
            </a:r>
          </a:p>
          <a:p>
            <a:r>
              <a:rPr lang="en-US" altLang="en-US" dirty="0" smtClean="0"/>
              <a:t>What would you rather “hit”?</a:t>
            </a:r>
          </a:p>
          <a:p>
            <a:r>
              <a:rPr lang="en-US" altLang="en-US" dirty="0" smtClean="0"/>
              <a:t>Do you think real car crashes are like the ones on TV? (stunt drivers use protective equipment and landing pads)</a:t>
            </a:r>
          </a:p>
        </p:txBody>
      </p:sp>
    </p:spTree>
    <p:extLst>
      <p:ext uri="{BB962C8B-B14F-4D97-AF65-F5344CB8AC3E}">
        <p14:creationId xmlns:p14="http://schemas.microsoft.com/office/powerpoint/2010/main" val="28243082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76</a:t>
            </a:fld>
            <a:endParaRPr lang="en-US" altLang="en-US"/>
          </a:p>
        </p:txBody>
      </p:sp>
    </p:spTree>
    <p:extLst>
      <p:ext uri="{BB962C8B-B14F-4D97-AF65-F5344CB8AC3E}">
        <p14:creationId xmlns:p14="http://schemas.microsoft.com/office/powerpoint/2010/main" val="39202173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CA0824-C25E-4026-9F0A-D0FF29D06B46}" type="slidenum">
              <a:rPr lang="en-US" altLang="en-US"/>
              <a:pPr>
                <a:defRPr/>
              </a:pPr>
              <a:t>77</a:t>
            </a:fld>
            <a:endParaRPr lang="en-US" alt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r>
              <a:rPr lang="en-US" altLang="en-US" dirty="0" smtClean="0"/>
              <a:t>Older car seats may not work as well in cars or may not be as easy to use correctly.</a:t>
            </a:r>
          </a:p>
          <a:p>
            <a:r>
              <a:rPr lang="en-US" altLang="en-US" dirty="0" smtClean="0"/>
              <a:t>Call the manufacturer if you have been in a crash and want to know whether to replace the seat. Sometimes after a crash, insurance companies might pay to replace the seat. </a:t>
            </a:r>
          </a:p>
          <a:p>
            <a:r>
              <a:rPr lang="en-US" altLang="en-US" dirty="0" smtClean="0"/>
              <a:t>Make sure you know a seat’s history (was it ever in a crash, how old is it, does it have all of its parts and instructions, was it recalled?) before using it or borrowing it.</a:t>
            </a:r>
          </a:p>
          <a:p>
            <a:r>
              <a:rPr lang="en-US" altLang="en-US" dirty="0" smtClean="0"/>
              <a:t>Car seat inserts, strap covers, toys, and other devices or products sold in the stores should not be added to your car seat!</a:t>
            </a:r>
          </a:p>
        </p:txBody>
      </p:sp>
    </p:spTree>
    <p:extLst>
      <p:ext uri="{BB962C8B-B14F-4D97-AF65-F5344CB8AC3E}">
        <p14:creationId xmlns:p14="http://schemas.microsoft.com/office/powerpoint/2010/main" val="3127274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00E6F-D9D4-42C0-8E0C-186288898ECE}" type="slidenum">
              <a:rPr lang="en-US" altLang="en-US" smtClean="0"/>
              <a:pPr>
                <a:defRPr/>
              </a:pPr>
              <a:t>78</a:t>
            </a:fld>
            <a:endParaRPr lang="en-US" altLang="en-US"/>
          </a:p>
        </p:txBody>
      </p:sp>
    </p:spTree>
    <p:extLst>
      <p:ext uri="{BB962C8B-B14F-4D97-AF65-F5344CB8AC3E}">
        <p14:creationId xmlns:p14="http://schemas.microsoft.com/office/powerpoint/2010/main" val="785524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1CE67E9-5A10-40E9-9EED-3C89B609B3FF}" type="slidenum">
              <a:rPr lang="en-US" altLang="en-US"/>
              <a:pPr>
                <a:defRPr/>
              </a:pPr>
              <a:t>79</a:t>
            </a:fld>
            <a:endParaRPr lang="en-US" alt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endParaRPr lang="en-US" altLang="en-US" dirty="0" smtClean="0"/>
          </a:p>
          <a:p>
            <a:r>
              <a:rPr lang="en-US" altLang="en-US" dirty="0" smtClean="0"/>
              <a:t>Thank you!</a:t>
            </a:r>
          </a:p>
        </p:txBody>
      </p:sp>
    </p:spTree>
    <p:extLst>
      <p:ext uri="{BB962C8B-B14F-4D97-AF65-F5344CB8AC3E}">
        <p14:creationId xmlns:p14="http://schemas.microsoft.com/office/powerpoint/2010/main" val="123449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B5446E-6B2D-4776-BD0C-4BD543A3AE91}" type="slidenum">
              <a:rPr lang="en-US" altLang="en-US"/>
              <a:pPr>
                <a:defRPr/>
              </a:pPr>
              <a:t>8</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r>
              <a:rPr lang="en-US" altLang="en-US" dirty="0" smtClean="0"/>
              <a:t>This baby seems “safe” in the adult’s arms.</a:t>
            </a:r>
          </a:p>
          <a:p>
            <a:r>
              <a:rPr lang="en-US" altLang="en-US" dirty="0" smtClean="0"/>
              <a:t>Look what happens when the car hits a solid barrier at 30 mph.</a:t>
            </a:r>
          </a:p>
          <a:p>
            <a:r>
              <a:rPr lang="en-US" altLang="en-US" dirty="0" smtClean="0"/>
              <a:t>No one can hold a child during a severe crash.</a:t>
            </a:r>
          </a:p>
        </p:txBody>
      </p:sp>
    </p:spTree>
    <p:extLst>
      <p:ext uri="{BB962C8B-B14F-4D97-AF65-F5344CB8AC3E}">
        <p14:creationId xmlns:p14="http://schemas.microsoft.com/office/powerpoint/2010/main" val="157616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6A1BCE-39B6-4168-A8E9-3C438839010A}" type="slidenum">
              <a:rPr lang="en-US" altLang="en-US"/>
              <a:pPr>
                <a:defRPr/>
              </a:pPr>
              <a:t>9</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r>
              <a:rPr lang="en-US" altLang="en-US" dirty="0" smtClean="0"/>
              <a:t>Each time a car crashes, there are 3 collisions:</a:t>
            </a:r>
          </a:p>
          <a:p>
            <a:r>
              <a:rPr lang="en-US" altLang="en-US" dirty="0" smtClean="0"/>
              <a:t>1</a:t>
            </a:r>
            <a:r>
              <a:rPr lang="en-US" altLang="en-US" baseline="30000" dirty="0" smtClean="0"/>
              <a:t>st</a:t>
            </a:r>
            <a:r>
              <a:rPr lang="en-US" altLang="en-US" dirty="0" smtClean="0"/>
              <a:t> – the car hits an object or an object hits the car</a:t>
            </a:r>
          </a:p>
          <a:p>
            <a:r>
              <a:rPr lang="en-US" altLang="en-US" dirty="0" smtClean="0"/>
              <a:t>2</a:t>
            </a:r>
            <a:r>
              <a:rPr lang="en-US" altLang="en-US" baseline="30000" dirty="0" smtClean="0"/>
              <a:t>nd</a:t>
            </a:r>
            <a:r>
              <a:rPr lang="en-US" altLang="en-US" dirty="0" smtClean="0"/>
              <a:t> – the people in the car hit “something” (harness straps, seat belts, steering wheels, windshields or windows, or in this case, the pavement)</a:t>
            </a:r>
          </a:p>
          <a:p>
            <a:r>
              <a:rPr lang="en-US" altLang="en-US" dirty="0" smtClean="0"/>
              <a:t>3</a:t>
            </a:r>
            <a:r>
              <a:rPr lang="en-US" altLang="en-US" baseline="30000" dirty="0" smtClean="0"/>
              <a:t>rd</a:t>
            </a:r>
            <a:r>
              <a:rPr lang="en-US" altLang="en-US" dirty="0" smtClean="0"/>
              <a:t> – the person’s internal organs continue to move inside the body, especially the brain and internal organs</a:t>
            </a:r>
          </a:p>
        </p:txBody>
      </p:sp>
    </p:spTree>
    <p:extLst>
      <p:ext uri="{BB962C8B-B14F-4D97-AF65-F5344CB8AC3E}">
        <p14:creationId xmlns:p14="http://schemas.microsoft.com/office/powerpoint/2010/main" val="137082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altLang="en-US" dirty="0" smtClean="0"/>
              <a:t>Verbally describe the phases as the minivan, and then dummies crash around, then discuss the 3</a:t>
            </a:r>
            <a:r>
              <a:rPr lang="en-US" altLang="en-US" baseline="30000" dirty="0" smtClean="0"/>
              <a:t>rd</a:t>
            </a:r>
            <a:r>
              <a:rPr lang="en-US" altLang="en-US" dirty="0" smtClean="0"/>
              <a:t> collision is the internal. </a:t>
            </a:r>
          </a:p>
        </p:txBody>
      </p:sp>
      <p:sp>
        <p:nvSpPr>
          <p:cNvPr id="4" name="Slide Number Placeholder 3"/>
          <p:cNvSpPr>
            <a:spLocks noGrp="1"/>
          </p:cNvSpPr>
          <p:nvPr>
            <p:ph type="sldNum" sz="quarter" idx="5"/>
          </p:nvPr>
        </p:nvSpPr>
        <p:spPr/>
        <p:txBody>
          <a:bodyPr/>
          <a:lstStyle/>
          <a:p>
            <a:pPr>
              <a:defRPr/>
            </a:pPr>
            <a:fld id="{76C8D586-B8B2-40DF-9AC1-A168526012FF}" type="slidenum">
              <a:rPr lang="en-US" altLang="en-US" smtClean="0"/>
              <a:pPr>
                <a:defRPr/>
              </a:pPr>
              <a:t>10</a:t>
            </a:fld>
            <a:endParaRPr lang="en-US" altLang="en-US"/>
          </a:p>
        </p:txBody>
      </p:sp>
    </p:spTree>
    <p:extLst>
      <p:ext uri="{BB962C8B-B14F-4D97-AF65-F5344CB8AC3E}">
        <p14:creationId xmlns:p14="http://schemas.microsoft.com/office/powerpoint/2010/main" val="111632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06F9F55-2A3A-4224-86F9-10E2399BAAA5}"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2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DF872E5-9FED-4AFD-B24F-A6036D88B2E1}" type="slidenum">
              <a:rPr lang="en-US" altLang="en-US" smtClean="0"/>
              <a:pPr>
                <a:defRPr/>
              </a:pPr>
              <a:t>‹#›</a:t>
            </a:fld>
            <a:endParaRPr lang="en-US" altLang="en-US"/>
          </a:p>
        </p:txBody>
      </p:sp>
    </p:spTree>
    <p:extLst>
      <p:ext uri="{BB962C8B-B14F-4D97-AF65-F5344CB8AC3E}">
        <p14:creationId xmlns:p14="http://schemas.microsoft.com/office/powerpoint/2010/main" val="2892657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DE78CC3C-7CCC-4E52-94F6-B48F812E656B}" type="slidenum">
              <a:rPr lang="en-US" altLang="en-US" smtClean="0"/>
              <a:pPr>
                <a:defRPr/>
              </a:pPr>
              <a:t>‹#›</a:t>
            </a:fld>
            <a:endParaRPr lang="en-US" altLang="en-US"/>
          </a:p>
        </p:txBody>
      </p:sp>
    </p:spTree>
    <p:extLst>
      <p:ext uri="{BB962C8B-B14F-4D97-AF65-F5344CB8AC3E}">
        <p14:creationId xmlns:p14="http://schemas.microsoft.com/office/powerpoint/2010/main" val="1175129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5102225" y="1827213"/>
            <a:ext cx="3581400" cy="4114800"/>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p:cNvSpPr>
            <a:spLocks noGrp="1" noChangeArrowheads="1"/>
          </p:cNvSpPr>
          <p:nvPr>
            <p:ph type="sldNum" sz="quarter" idx="12"/>
          </p:nvPr>
        </p:nvSpPr>
        <p:spPr>
          <a:ln/>
        </p:spPr>
        <p:txBody>
          <a:bodyPr/>
          <a:lstStyle>
            <a:lvl1pPr>
              <a:defRPr/>
            </a:lvl1pPr>
          </a:lstStyle>
          <a:p>
            <a:pPr>
              <a:defRPr/>
            </a:pPr>
            <a:fld id="{E145E6F7-7062-4F9C-88B9-7A23E9A55470}" type="slidenum">
              <a:rPr lang="en-US" altLang="en-US"/>
              <a:pPr>
                <a:defRPr/>
              </a:pPr>
              <a:t>‹#›</a:t>
            </a:fld>
            <a:endParaRPr lang="en-US" altLang="en-US"/>
          </a:p>
        </p:txBody>
      </p:sp>
    </p:spTree>
    <p:extLst>
      <p:ext uri="{BB962C8B-B14F-4D97-AF65-F5344CB8AC3E}">
        <p14:creationId xmlns:p14="http://schemas.microsoft.com/office/powerpoint/2010/main" val="2238906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0013" y="301625"/>
            <a:ext cx="7313612" cy="5640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
          <p:cNvSpPr>
            <a:spLocks noGrp="1" noChangeArrowheads="1"/>
          </p:cNvSpPr>
          <p:nvPr>
            <p:ph type="sldNum" sz="quarter" idx="12"/>
          </p:nvPr>
        </p:nvSpPr>
        <p:spPr>
          <a:ln/>
        </p:spPr>
        <p:txBody>
          <a:bodyPr/>
          <a:lstStyle>
            <a:lvl1pPr>
              <a:defRPr/>
            </a:lvl1pPr>
          </a:lstStyle>
          <a:p>
            <a:pPr>
              <a:defRPr/>
            </a:pPr>
            <a:fld id="{8733415A-3B0A-455B-A533-A03E88844FD8}" type="slidenum">
              <a:rPr lang="en-US" altLang="en-US"/>
              <a:pPr>
                <a:defRPr/>
              </a:pPr>
              <a:t>‹#›</a:t>
            </a:fld>
            <a:endParaRPr lang="en-US" altLang="en-US"/>
          </a:p>
        </p:txBody>
      </p:sp>
    </p:spTree>
    <p:extLst>
      <p:ext uri="{BB962C8B-B14F-4D97-AF65-F5344CB8AC3E}">
        <p14:creationId xmlns:p14="http://schemas.microsoft.com/office/powerpoint/2010/main" val="429953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FA179D9-21A5-4670-B810-CB49B123A7AF}" type="slidenum">
              <a:rPr lang="en-US" altLang="en-US" smtClean="0"/>
              <a:pPr>
                <a:defRPr/>
              </a:pPr>
              <a:t>‹#›</a:t>
            </a:fld>
            <a:endParaRPr lang="en-US" altLang="en-US"/>
          </a:p>
        </p:txBody>
      </p:sp>
    </p:spTree>
    <p:extLst>
      <p:ext uri="{BB962C8B-B14F-4D97-AF65-F5344CB8AC3E}">
        <p14:creationId xmlns:p14="http://schemas.microsoft.com/office/powerpoint/2010/main" val="103034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71EFBE4-3F51-40E4-9122-5752855D4050}"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436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FAEA7BE-9B04-45E3-932B-89B8A03C5C89}" type="slidenum">
              <a:rPr lang="en-US" altLang="en-US" smtClean="0"/>
              <a:pPr>
                <a:defRPr/>
              </a:pPr>
              <a:t>‹#›</a:t>
            </a:fld>
            <a:endParaRPr lang="en-US" altLang="en-US"/>
          </a:p>
        </p:txBody>
      </p:sp>
    </p:spTree>
    <p:extLst>
      <p:ext uri="{BB962C8B-B14F-4D97-AF65-F5344CB8AC3E}">
        <p14:creationId xmlns:p14="http://schemas.microsoft.com/office/powerpoint/2010/main" val="1569021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E913997D-FB07-40A9-BFF2-9A2B3190D65B}" type="slidenum">
              <a:rPr lang="en-US" altLang="en-US" smtClean="0"/>
              <a:pPr>
                <a:defRPr/>
              </a:pPr>
              <a:t>‹#›</a:t>
            </a:fld>
            <a:endParaRPr lang="en-US" altLang="en-US"/>
          </a:p>
        </p:txBody>
      </p:sp>
    </p:spTree>
    <p:extLst>
      <p:ext uri="{BB962C8B-B14F-4D97-AF65-F5344CB8AC3E}">
        <p14:creationId xmlns:p14="http://schemas.microsoft.com/office/powerpoint/2010/main" val="3677577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31C37C23-8AB2-4A40-A47C-5B577A28DEF2}" type="slidenum">
              <a:rPr lang="en-US" altLang="en-US" smtClean="0"/>
              <a:pPr>
                <a:defRPr/>
              </a:pPr>
              <a:t>‹#›</a:t>
            </a:fld>
            <a:endParaRPr lang="en-US" altLang="en-US"/>
          </a:p>
        </p:txBody>
      </p:sp>
    </p:spTree>
    <p:extLst>
      <p:ext uri="{BB962C8B-B14F-4D97-AF65-F5344CB8AC3E}">
        <p14:creationId xmlns:p14="http://schemas.microsoft.com/office/powerpoint/2010/main" val="100585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7F35E797-D9A8-460A-AEC0-B54B72FAC01A}" type="slidenum">
              <a:rPr lang="en-US" altLang="en-US" smtClean="0"/>
              <a:pPr>
                <a:defRPr/>
              </a:pPr>
              <a:t>‹#›</a:t>
            </a:fld>
            <a:endParaRPr lang="en-US" altLang="en-US"/>
          </a:p>
        </p:txBody>
      </p:sp>
    </p:spTree>
    <p:extLst>
      <p:ext uri="{BB962C8B-B14F-4D97-AF65-F5344CB8AC3E}">
        <p14:creationId xmlns:p14="http://schemas.microsoft.com/office/powerpoint/2010/main" val="810658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3A967EE7-D93A-4C8D-8965-76A6C50D899E}" type="slidenum">
              <a:rPr lang="en-US" altLang="en-US" smtClean="0"/>
              <a:pPr>
                <a:defRPr/>
              </a:pPr>
              <a:t>‹#›</a:t>
            </a:fld>
            <a:endParaRPr lang="en-US" altLang="en-US"/>
          </a:p>
        </p:txBody>
      </p:sp>
    </p:spTree>
    <p:extLst>
      <p:ext uri="{BB962C8B-B14F-4D97-AF65-F5344CB8AC3E}">
        <p14:creationId xmlns:p14="http://schemas.microsoft.com/office/powerpoint/2010/main" val="137942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95F8676-BA2E-4B37-857F-F2B5FB92CB20}" type="slidenum">
              <a:rPr lang="en-US" altLang="en-US" smtClean="0"/>
              <a:pPr>
                <a:defRPr/>
              </a:pPr>
              <a:t>‹#›</a:t>
            </a:fld>
            <a:endParaRPr lang="en-US" altLang="en-US"/>
          </a:p>
        </p:txBody>
      </p:sp>
    </p:spTree>
    <p:extLst>
      <p:ext uri="{BB962C8B-B14F-4D97-AF65-F5344CB8AC3E}">
        <p14:creationId xmlns:p14="http://schemas.microsoft.com/office/powerpoint/2010/main" val="104037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17257765-6E8F-4E1A-B6A7-8B9A64CF1BB0}" type="slidenum">
              <a:rPr lang="en-US" altLang="en-US" smtClean="0"/>
              <a:pPr>
                <a:defRPr/>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676318"/>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fCqUgFX70gQ" TargetMode="Externa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h0Cx-39XRCY"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1.wdp"/><Relationship Id="rId10" Type="http://schemas.openxmlformats.org/officeDocument/2006/relationships/image" Target="../media/image37.jpeg"/><Relationship Id="rId4" Type="http://schemas.openxmlformats.org/officeDocument/2006/relationships/image" Target="../media/image32.png"/><Relationship Id="rId9"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1.wdp"/><Relationship Id="rId10" Type="http://schemas.openxmlformats.org/officeDocument/2006/relationships/image" Target="../media/image37.jpeg"/><Relationship Id="rId4" Type="http://schemas.openxmlformats.org/officeDocument/2006/relationships/image" Target="../media/image32.png"/><Relationship Id="rId9"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1.wdp"/><Relationship Id="rId10" Type="http://schemas.openxmlformats.org/officeDocument/2006/relationships/image" Target="../media/image37.jpeg"/><Relationship Id="rId4" Type="http://schemas.openxmlformats.org/officeDocument/2006/relationships/image" Target="../media/image32.png"/><Relationship Id="rId9"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1.wdp"/><Relationship Id="rId10" Type="http://schemas.openxmlformats.org/officeDocument/2006/relationships/image" Target="../media/image37.jpeg"/><Relationship Id="rId4" Type="http://schemas.openxmlformats.org/officeDocument/2006/relationships/image" Target="../media/image32.png"/><Relationship Id="rId9"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1.wdp"/><Relationship Id="rId10" Type="http://schemas.openxmlformats.org/officeDocument/2006/relationships/image" Target="../media/image37.jpeg"/><Relationship Id="rId4" Type="http://schemas.openxmlformats.org/officeDocument/2006/relationships/image" Target="../media/image32.png"/><Relationship Id="rId9"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ctrTitle"/>
          </p:nvPr>
        </p:nvSpPr>
        <p:spPr>
          <a:xfrm>
            <a:off x="672132" y="1219200"/>
            <a:ext cx="7772400" cy="3048000"/>
          </a:xfrm>
        </p:spPr>
        <p:txBody>
          <a:bodyPr>
            <a:normAutofit fontScale="90000"/>
          </a:bodyPr>
          <a:lstStyle/>
          <a:p>
            <a:pPr algn="ctr" eaLnBrk="1" hangingPunct="1">
              <a:defRPr/>
            </a:pPr>
            <a:r>
              <a:rPr lang="en-US" altLang="en-US" sz="7200" b="1" dirty="0" smtClean="0">
                <a:solidFill>
                  <a:schemeClr val="accent1"/>
                </a:solidFill>
                <a:effectLst>
                  <a:outerShdw blurRad="38100" dist="38100" dir="2700000" algn="tl">
                    <a:srgbClr val="C0C0C0"/>
                  </a:outerShdw>
                </a:effectLst>
              </a:rPr>
              <a:t>Child Passenger Safety: </a:t>
            </a:r>
            <a:r>
              <a:rPr lang="en-US" altLang="en-US" sz="7200" b="1" dirty="0">
                <a:solidFill>
                  <a:schemeClr val="accent1"/>
                </a:solidFill>
                <a:effectLst>
                  <a:outerShdw blurRad="38100" dist="38100" dir="2700000" algn="tl">
                    <a:srgbClr val="C0C0C0"/>
                  </a:outerShdw>
                </a:effectLst>
              </a:rPr>
              <a:t/>
            </a:r>
            <a:br>
              <a:rPr lang="en-US" altLang="en-US" sz="7200" b="1" dirty="0">
                <a:solidFill>
                  <a:schemeClr val="accent1"/>
                </a:solidFill>
                <a:effectLst>
                  <a:outerShdw blurRad="38100" dist="38100" dir="2700000" algn="tl">
                    <a:srgbClr val="C0C0C0"/>
                  </a:outerShdw>
                </a:effectLst>
              </a:rPr>
            </a:br>
            <a:r>
              <a:rPr lang="en-US" altLang="en-US" sz="7200" b="1" dirty="0" smtClean="0">
                <a:solidFill>
                  <a:schemeClr val="accent1"/>
                </a:solidFill>
                <a:effectLst>
                  <a:outerShdw blurRad="38100" dist="38100" dir="2700000" algn="tl">
                    <a:srgbClr val="C0C0C0"/>
                  </a:outerShdw>
                </a:effectLst>
              </a:rPr>
              <a:t>Ages and Stages</a:t>
            </a:r>
            <a:r>
              <a:rPr lang="en-US" altLang="en-US" sz="6600" dirty="0"/>
              <a:t/>
            </a:r>
            <a:br>
              <a:rPr lang="en-US" altLang="en-US" sz="6600" dirty="0"/>
            </a:br>
            <a:r>
              <a:rPr lang="en-US" altLang="en-US" sz="4400" dirty="0" smtClean="0"/>
              <a:t> </a:t>
            </a:r>
            <a:r>
              <a:rPr lang="en-US" altLang="en-US" sz="6600" dirty="0" smtClean="0"/>
              <a:t/>
            </a:r>
            <a:br>
              <a:rPr lang="en-US" altLang="en-US" sz="6600" dirty="0" smtClean="0"/>
            </a:br>
            <a:r>
              <a:rPr lang="en-US" altLang="en-US" sz="3200" b="1" dirty="0" smtClean="0">
                <a:solidFill>
                  <a:schemeClr val="tx1"/>
                </a:solidFill>
              </a:rPr>
              <a:t>Maryland Kids In Safety Seats</a:t>
            </a:r>
            <a:endParaRPr lang="en-US" altLang="en-US" sz="6600" b="1" dirty="0" smtClean="0">
              <a:solidFill>
                <a:schemeClr val="tx1"/>
              </a:solidFill>
            </a:endParaRPr>
          </a:p>
        </p:txBody>
      </p:sp>
      <p:sp>
        <p:nvSpPr>
          <p:cNvPr id="5122" name="Rectangle 10"/>
          <p:cNvSpPr>
            <a:spLocks noGrp="1" noChangeArrowheads="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EBE076E5-CEB9-4CA9-ACB3-4FED0E0A8DE5}" type="slidenum">
              <a:rPr lang="en-US" altLang="en-US" sz="1200" smtClean="0"/>
              <a:pPr>
                <a:spcBef>
                  <a:spcPct val="0"/>
                </a:spcBef>
                <a:buClrTx/>
                <a:buSzTx/>
                <a:buFontTx/>
                <a:buNone/>
              </a:pPr>
              <a:t>1</a:t>
            </a:fld>
            <a:endParaRPr lang="en-US" altLang="en-US" sz="120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xfrm>
            <a:off x="8631362" y="6400800"/>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3942A2A0-6EEA-4A50-8697-BAD012361421}" type="slidenum">
              <a:rPr lang="en-US" altLang="en-US" sz="1200" smtClean="0"/>
              <a:pPr>
                <a:spcBef>
                  <a:spcPct val="0"/>
                </a:spcBef>
                <a:buClrTx/>
                <a:buSzTx/>
                <a:buFontTx/>
                <a:buNone/>
              </a:pPr>
              <a:t>10</a:t>
            </a:fld>
            <a:endParaRPr lang="en-US" altLang="en-US" sz="1200" smtClean="0"/>
          </a:p>
        </p:txBody>
      </p:sp>
      <p:pic>
        <p:nvPicPr>
          <p:cNvPr id="2" name="fCqUgFX70gQ"/>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57200" y="152400"/>
            <a:ext cx="8321675" cy="60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1027"/>
          <p:cNvSpPr>
            <a:spLocks noGrp="1" noChangeArrowheads="1"/>
          </p:cNvSpPr>
          <p:nvPr>
            <p:ph type="title"/>
          </p:nvPr>
        </p:nvSpPr>
        <p:spPr>
          <a:xfrm>
            <a:off x="282943" y="375138"/>
            <a:ext cx="8459789" cy="1066800"/>
          </a:xfrm>
        </p:spPr>
        <p:txBody>
          <a:bodyPr>
            <a:noAutofit/>
          </a:bodyPr>
          <a:lstStyle/>
          <a:p>
            <a:pPr algn="ctr" eaLnBrk="1" hangingPunct="1"/>
            <a:r>
              <a:rPr lang="en-US" altLang="en-US" b="1" dirty="0" smtClean="0">
                <a:solidFill>
                  <a:schemeClr val="accent1"/>
                </a:solidFill>
              </a:rPr>
              <a:t>How  Do Car Seats Prevent Injury?</a:t>
            </a:r>
          </a:p>
        </p:txBody>
      </p:sp>
      <p:sp>
        <p:nvSpPr>
          <p:cNvPr id="25605" name="Rectangle 1028"/>
          <p:cNvSpPr>
            <a:spLocks noGrp="1" noChangeArrowheads="1"/>
          </p:cNvSpPr>
          <p:nvPr>
            <p:ph idx="1"/>
          </p:nvPr>
        </p:nvSpPr>
        <p:spPr>
          <a:xfrm>
            <a:off x="533400" y="1981200"/>
            <a:ext cx="7848600" cy="4876800"/>
          </a:xfrm>
        </p:spPr>
        <p:txBody>
          <a:bodyPr>
            <a:normAutofit/>
          </a:bodyPr>
          <a:lstStyle/>
          <a:p>
            <a:pPr>
              <a:buFont typeface="Arial" panose="020B0604020202020204" pitchFamily="34" charset="0"/>
              <a:buChar char="•"/>
            </a:pPr>
            <a:r>
              <a:rPr lang="en-US" altLang="en-US" sz="3200" dirty="0" smtClean="0">
                <a:solidFill>
                  <a:schemeClr val="tx1"/>
                </a:solidFill>
                <a:latin typeface="Arial" panose="020B0604020202020204" pitchFamily="34" charset="0"/>
              </a:rPr>
              <a:t>Spread the crash force.</a:t>
            </a:r>
          </a:p>
          <a:p>
            <a:pPr>
              <a:buFont typeface="Arial" panose="020B0604020202020204" pitchFamily="34" charset="0"/>
              <a:buChar char="•"/>
            </a:pPr>
            <a:r>
              <a:rPr lang="en-US" altLang="en-US" sz="3200" dirty="0" smtClean="0">
                <a:solidFill>
                  <a:schemeClr val="tx1"/>
                </a:solidFill>
                <a:latin typeface="Arial" panose="020B0604020202020204" pitchFamily="34" charset="0"/>
              </a:rPr>
              <a:t>Concentrate the crash force on the strongest parts of the child’s body. </a:t>
            </a:r>
          </a:p>
          <a:p>
            <a:pPr>
              <a:buFont typeface="Arial" panose="020B0604020202020204" pitchFamily="34" charset="0"/>
              <a:buChar char="•"/>
            </a:pPr>
            <a:r>
              <a:rPr lang="en-US" altLang="en-US" sz="3200" dirty="0" smtClean="0">
                <a:solidFill>
                  <a:schemeClr val="tx1"/>
                </a:solidFill>
                <a:latin typeface="Arial" panose="020B0604020202020204" pitchFamily="34" charset="0"/>
              </a:rPr>
              <a:t>Allow the child to “ride down” the crash. </a:t>
            </a:r>
          </a:p>
          <a:p>
            <a:pPr>
              <a:buFont typeface="Arial" panose="020B0604020202020204" pitchFamily="34" charset="0"/>
              <a:buChar char="•"/>
            </a:pPr>
            <a:r>
              <a:rPr lang="en-US" altLang="en-US" sz="3200" dirty="0" smtClean="0">
                <a:solidFill>
                  <a:schemeClr val="tx1"/>
                </a:solidFill>
                <a:latin typeface="Arial" panose="020B0604020202020204" pitchFamily="34" charset="0"/>
              </a:rPr>
              <a:t>Provide protection for the child’s head, neck, and spinal column. </a:t>
            </a:r>
          </a:p>
          <a:p>
            <a:pPr>
              <a:buFont typeface="Arial" panose="020B0604020202020204" pitchFamily="34" charset="0"/>
              <a:buChar char="•"/>
            </a:pPr>
            <a:r>
              <a:rPr lang="en-US" altLang="en-US" sz="3200" dirty="0" smtClean="0">
                <a:solidFill>
                  <a:schemeClr val="tx1"/>
                </a:solidFill>
                <a:latin typeface="Arial" panose="020B0604020202020204" pitchFamily="34" charset="0"/>
              </a:rPr>
              <a:t>Protect the child from ejection or collision.</a:t>
            </a:r>
          </a:p>
        </p:txBody>
      </p:sp>
      <p:sp>
        <p:nvSpPr>
          <p:cNvPr id="25602" name="Slide Number Placeholder 5"/>
          <p:cNvSpPr>
            <a:spLocks noGrp="1"/>
          </p:cNvSpPr>
          <p:nvPr>
            <p:ph type="sldNum" sz="quarter" idx="12"/>
          </p:nvPr>
        </p:nvSpPr>
        <p:spPr>
          <a:xfrm>
            <a:off x="8486413" y="6459116"/>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E38638CE-02E0-44E9-89F8-8A88C8871F1E}" type="slidenum">
              <a:rPr lang="en-US" altLang="en-US" sz="1200" smtClean="0"/>
              <a:pPr>
                <a:spcBef>
                  <a:spcPct val="0"/>
                </a:spcBef>
                <a:buClrTx/>
                <a:buSzTx/>
                <a:buFontTx/>
                <a:buNone/>
              </a:pPr>
              <a:t>11</a:t>
            </a:fld>
            <a:endParaRPr lang="en-US" altLang="en-US" sz="1200" smtClean="0"/>
          </a:p>
        </p:txBody>
      </p:sp>
      <p:sp>
        <p:nvSpPr>
          <p:cNvPr id="25603" name="Rectangle 1026"/>
          <p:cNvSpPr>
            <a:spLocks noChangeArrowheads="1"/>
          </p:cNvSpPr>
          <p:nvPr/>
        </p:nvSpPr>
        <p:spPr bwMode="auto">
          <a:xfrm>
            <a:off x="1295400" y="381000"/>
            <a:ext cx="72199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0"/>
              </a:spcBef>
              <a:buClrTx/>
              <a:buSzTx/>
              <a:buFontTx/>
              <a:buNone/>
            </a:pPr>
            <a:endParaRPr lang="en-US" altLang="en-US" sz="3600">
              <a:latin typeface="Times New Roman" panose="02020603050405020304" pitchFamily="18" charset="0"/>
            </a:endParaRPr>
          </a:p>
          <a:p>
            <a:pPr eaLnBrk="1" hangingPunct="1">
              <a:spcBef>
                <a:spcPct val="0"/>
              </a:spcBef>
              <a:buClrTx/>
              <a:buSzTx/>
              <a:buFontTx/>
              <a:buNone/>
            </a:pPr>
            <a:endParaRPr lang="en-US" altLang="en-US" sz="240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xfrm>
            <a:off x="8458200" y="6400800"/>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06C39863-6C28-46BB-93EC-45BB18939C5E}" type="slidenum">
              <a:rPr lang="en-US" altLang="en-US" sz="1200" smtClean="0"/>
              <a:pPr>
                <a:spcBef>
                  <a:spcPct val="0"/>
                </a:spcBef>
                <a:buClrTx/>
                <a:buSzTx/>
                <a:buFontTx/>
                <a:buNone/>
              </a:pPr>
              <a:t>12</a:t>
            </a:fld>
            <a:endParaRPr lang="en-US" altLang="en-US" sz="1200" smtClean="0"/>
          </a:p>
        </p:txBody>
      </p:sp>
      <p:sp>
        <p:nvSpPr>
          <p:cNvPr id="23555" name="Rectangle 5"/>
          <p:cNvSpPr>
            <a:spLocks noChangeArrowheads="1"/>
          </p:cNvSpPr>
          <p:nvPr/>
        </p:nvSpPr>
        <p:spPr bwMode="auto">
          <a:xfrm>
            <a:off x="0" y="205770"/>
            <a:ext cx="905351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4800" b="1" dirty="0">
                <a:solidFill>
                  <a:schemeClr val="accent1"/>
                </a:solidFill>
                <a:latin typeface="+mj-lt"/>
              </a:rPr>
              <a:t>Children are more vulnerable </a:t>
            </a:r>
            <a:endParaRPr lang="en-US" altLang="en-US" sz="4800" b="1" dirty="0" smtClean="0">
              <a:solidFill>
                <a:schemeClr val="accent1"/>
              </a:solidFill>
              <a:latin typeface="+mj-lt"/>
            </a:endParaRPr>
          </a:p>
          <a:p>
            <a:pPr algn="ctr" eaLnBrk="1" hangingPunct="1">
              <a:spcBef>
                <a:spcPct val="0"/>
              </a:spcBef>
              <a:buClrTx/>
              <a:buSzTx/>
              <a:buFontTx/>
              <a:buNone/>
            </a:pPr>
            <a:r>
              <a:rPr lang="en-US" altLang="en-US" sz="4800" b="1" dirty="0" smtClean="0">
                <a:solidFill>
                  <a:schemeClr val="accent1"/>
                </a:solidFill>
                <a:latin typeface="+mj-lt"/>
              </a:rPr>
              <a:t>to injury in a crash</a:t>
            </a:r>
            <a:endParaRPr lang="en-US" altLang="en-US" sz="6000" dirty="0">
              <a:solidFill>
                <a:schemeClr val="accent1"/>
              </a:solidFill>
              <a:latin typeface="+mj-lt"/>
            </a:endParaRPr>
          </a:p>
        </p:txBody>
      </p:sp>
      <p:pic>
        <p:nvPicPr>
          <p:cNvPr id="235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3" y="3419475"/>
            <a:ext cx="28575" cy="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descr="bodyproportio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828800"/>
            <a:ext cx="4648201"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190" y="1852246"/>
            <a:ext cx="4440483" cy="3190617"/>
          </a:xfrm>
          <a:prstGeom prst="rect">
            <a:avLst/>
          </a:prstGeom>
          <a:noFill/>
        </p:spPr>
        <p:txBody>
          <a:bodyPr wrap="square" rtlCol="0">
            <a:spAutoFit/>
          </a:bodyPr>
          <a:lstStyle/>
          <a:p>
            <a:pPr marL="342900" lvl="0" indent="-342900" defTabSz="457200" eaLnBrk="1" fontAlgn="auto" hangingPunct="1">
              <a:spcBef>
                <a:spcPts val="1000"/>
              </a:spcBef>
              <a:spcAft>
                <a:spcPts val="0"/>
              </a:spcAft>
              <a:buClr>
                <a:srgbClr val="418AB3"/>
              </a:buClr>
              <a:buSzPct val="80000"/>
              <a:buFont typeface="Arial" panose="020B0604020202020204" pitchFamily="34" charset="0"/>
              <a:buChar char="•"/>
            </a:pPr>
            <a:r>
              <a:rPr lang="en-US" altLang="en-US" sz="2400" dirty="0">
                <a:latin typeface="Arial" panose="020B0604020202020204" pitchFamily="34" charset="0"/>
              </a:rPr>
              <a:t>Large head-25% of body </a:t>
            </a:r>
            <a:r>
              <a:rPr lang="en-US" altLang="en-US" sz="2400" dirty="0" smtClean="0">
                <a:latin typeface="Arial" panose="020B0604020202020204" pitchFamily="34" charset="0"/>
              </a:rPr>
              <a:t>length.</a:t>
            </a:r>
          </a:p>
          <a:p>
            <a:pPr marL="342900" lvl="0" indent="-342900" defTabSz="457200" eaLnBrk="1" fontAlgn="auto" hangingPunct="1">
              <a:spcBef>
                <a:spcPts val="1000"/>
              </a:spcBef>
              <a:spcAft>
                <a:spcPts val="0"/>
              </a:spcAft>
              <a:buClr>
                <a:srgbClr val="418AB3"/>
              </a:buClr>
              <a:buSzPct val="80000"/>
              <a:buFont typeface="Arial" panose="020B0604020202020204" pitchFamily="34" charset="0"/>
              <a:buChar char="•"/>
            </a:pPr>
            <a:r>
              <a:rPr lang="en-US" altLang="en-US" sz="2400" dirty="0" smtClean="0">
                <a:latin typeface="Arial" panose="020B0604020202020204" pitchFamily="34" charset="0"/>
              </a:rPr>
              <a:t>Soft skull, immature brain.</a:t>
            </a:r>
            <a:endParaRPr lang="en-US" altLang="en-US" sz="2400" dirty="0">
              <a:latin typeface="Arial" panose="020B0604020202020204" pitchFamily="34" charset="0"/>
            </a:endParaRPr>
          </a:p>
          <a:p>
            <a:pPr marL="342900" lvl="0" indent="-342900" defTabSz="457200" eaLnBrk="1" fontAlgn="auto" hangingPunct="1">
              <a:spcBef>
                <a:spcPts val="1000"/>
              </a:spcBef>
              <a:spcAft>
                <a:spcPts val="0"/>
              </a:spcAft>
              <a:buClr>
                <a:srgbClr val="418AB3"/>
              </a:buClr>
              <a:buSzPct val="80000"/>
              <a:buFont typeface="Arial" panose="020B0604020202020204" pitchFamily="34" charset="0"/>
              <a:buChar char="•"/>
            </a:pPr>
            <a:r>
              <a:rPr lang="en-US" altLang="en-US" sz="2400" dirty="0">
                <a:latin typeface="Arial" panose="020B0604020202020204" pitchFamily="34" charset="0"/>
              </a:rPr>
              <a:t>Immature </a:t>
            </a:r>
            <a:r>
              <a:rPr lang="en-US" altLang="en-US" sz="2400" dirty="0" smtClean="0">
                <a:latin typeface="Arial" panose="020B0604020202020204" pitchFamily="34" charset="0"/>
              </a:rPr>
              <a:t>skeleton.</a:t>
            </a:r>
            <a:endParaRPr lang="en-US" altLang="en-US" sz="2400" dirty="0">
              <a:latin typeface="Arial" panose="020B0604020202020204" pitchFamily="34" charset="0"/>
            </a:endParaRPr>
          </a:p>
          <a:p>
            <a:pPr marL="342900" lvl="0" indent="-342900" defTabSz="457200" eaLnBrk="1" fontAlgn="auto" hangingPunct="1">
              <a:spcBef>
                <a:spcPts val="1000"/>
              </a:spcBef>
              <a:spcAft>
                <a:spcPts val="0"/>
              </a:spcAft>
              <a:buClr>
                <a:srgbClr val="418AB3"/>
              </a:buClr>
              <a:buSzPct val="80000"/>
              <a:buFont typeface="Arial" panose="020B0604020202020204" pitchFamily="34" charset="0"/>
              <a:buChar char="•"/>
            </a:pPr>
            <a:r>
              <a:rPr lang="en-US" altLang="en-US" sz="2400" dirty="0">
                <a:latin typeface="Arial" panose="020B0604020202020204" pitchFamily="34" charset="0"/>
              </a:rPr>
              <a:t>Weak and flexible neck/back </a:t>
            </a:r>
            <a:r>
              <a:rPr lang="en-US" altLang="en-US" sz="2400" dirty="0" smtClean="0">
                <a:latin typeface="Arial" panose="020B0604020202020204" pitchFamily="34" charset="0"/>
              </a:rPr>
              <a:t>muscles.</a:t>
            </a:r>
          </a:p>
          <a:p>
            <a:pPr marL="342900" lvl="0" indent="-342900" defTabSz="457200" eaLnBrk="1" fontAlgn="auto" hangingPunct="1">
              <a:spcBef>
                <a:spcPts val="1000"/>
              </a:spcBef>
              <a:spcAft>
                <a:spcPts val="0"/>
              </a:spcAft>
              <a:buClr>
                <a:srgbClr val="418AB3"/>
              </a:buClr>
              <a:buSzPct val="80000"/>
              <a:buFont typeface="Arial" panose="020B0604020202020204" pitchFamily="34" charset="0"/>
              <a:buChar char="•"/>
            </a:pPr>
            <a:endParaRPr lang="en-US" altLang="en-US" sz="2400" dirty="0">
              <a:latin typeface="Arial" panose="020B0604020202020204" pitchFamily="34" charset="0"/>
            </a:endParaRPr>
          </a:p>
        </p:txBody>
      </p:sp>
      <p:sp>
        <p:nvSpPr>
          <p:cNvPr id="3" name="TextBox 2"/>
          <p:cNvSpPr txBox="1"/>
          <p:nvPr/>
        </p:nvSpPr>
        <p:spPr>
          <a:xfrm>
            <a:off x="50190" y="4542845"/>
            <a:ext cx="4806462" cy="959237"/>
          </a:xfrm>
          <a:prstGeom prst="rect">
            <a:avLst/>
          </a:prstGeom>
          <a:noFill/>
        </p:spPr>
        <p:txBody>
          <a:bodyPr wrap="square" rtlCol="0">
            <a:spAutoFit/>
          </a:bodyPr>
          <a:lstStyle/>
          <a:p>
            <a:pPr marL="342900" lvl="0" indent="-342900" defTabSz="457200" eaLnBrk="1" fontAlgn="auto" hangingPunct="1">
              <a:spcBef>
                <a:spcPts val="1000"/>
              </a:spcBef>
              <a:spcAft>
                <a:spcPts val="0"/>
              </a:spcAft>
              <a:buClr>
                <a:srgbClr val="418AB3"/>
              </a:buClr>
              <a:buSzPct val="80000"/>
              <a:buFont typeface="Arial" panose="020B0604020202020204" pitchFamily="34" charset="0"/>
              <a:buChar char="•"/>
            </a:pPr>
            <a:r>
              <a:rPr lang="en-US" altLang="en-US" sz="2400" dirty="0">
                <a:latin typeface="Arial" panose="020B0604020202020204" pitchFamily="34" charset="0"/>
              </a:rPr>
              <a:t>Flexible, narrow </a:t>
            </a:r>
            <a:r>
              <a:rPr lang="en-US" altLang="en-US" sz="2400" dirty="0" smtClean="0">
                <a:latin typeface="Arial" panose="020B0604020202020204" pitchFamily="34" charset="0"/>
              </a:rPr>
              <a:t>shoulders.</a:t>
            </a:r>
            <a:endParaRPr lang="en-US" altLang="en-US" sz="2400" dirty="0">
              <a:latin typeface="Arial" panose="020B0604020202020204" pitchFamily="34" charset="0"/>
            </a:endParaRPr>
          </a:p>
          <a:p>
            <a:pPr marL="342900" lvl="0" indent="-342900" defTabSz="457200" eaLnBrk="1" fontAlgn="auto" hangingPunct="1">
              <a:spcBef>
                <a:spcPts val="1000"/>
              </a:spcBef>
              <a:spcAft>
                <a:spcPts val="0"/>
              </a:spcAft>
              <a:buClr>
                <a:srgbClr val="418AB3"/>
              </a:buClr>
              <a:buSzPct val="80000"/>
              <a:buFont typeface="Arial" panose="020B0604020202020204" pitchFamily="34" charset="0"/>
              <a:buChar char="•"/>
            </a:pPr>
            <a:r>
              <a:rPr lang="en-US" altLang="en-US" sz="2400" dirty="0">
                <a:latin typeface="Arial" panose="020B0604020202020204" pitchFamily="34" charset="0"/>
              </a:rPr>
              <a:t>Small, round </a:t>
            </a:r>
            <a:r>
              <a:rPr lang="en-US" altLang="en-US" sz="2400" dirty="0" smtClean="0">
                <a:latin typeface="Arial" panose="020B0604020202020204" pitchFamily="34" charset="0"/>
              </a:rPr>
              <a:t>pelvis.</a:t>
            </a:r>
            <a:endParaRPr lang="en-US" altLang="en-US" sz="2400"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880422" y="457200"/>
            <a:ext cx="7109714" cy="914400"/>
          </a:xfrm>
        </p:spPr>
        <p:txBody>
          <a:bodyPr>
            <a:normAutofit/>
          </a:bodyPr>
          <a:lstStyle/>
          <a:p>
            <a:pPr algn="ctr" eaLnBrk="1" hangingPunct="1"/>
            <a:r>
              <a:rPr lang="en-US" altLang="en-US" b="1" dirty="0" smtClean="0">
                <a:solidFill>
                  <a:schemeClr val="accent1"/>
                </a:solidFill>
              </a:rPr>
              <a:t>Intro: Ages and Stages</a:t>
            </a:r>
          </a:p>
        </p:txBody>
      </p:sp>
      <p:sp>
        <p:nvSpPr>
          <p:cNvPr id="27652" name="Rectangle 3"/>
          <p:cNvSpPr>
            <a:spLocks noGrp="1" noChangeArrowheads="1"/>
          </p:cNvSpPr>
          <p:nvPr>
            <p:ph idx="1"/>
          </p:nvPr>
        </p:nvSpPr>
        <p:spPr>
          <a:xfrm>
            <a:off x="347882" y="1905000"/>
            <a:ext cx="8610600" cy="3581400"/>
          </a:xfrm>
        </p:spPr>
        <p:txBody>
          <a:bodyPr>
            <a:normAutofit/>
          </a:bodyPr>
          <a:lstStyle/>
          <a:p>
            <a:pPr marL="0" indent="0" eaLnBrk="1" hangingPunct="1">
              <a:buNone/>
            </a:pPr>
            <a:r>
              <a:rPr lang="en-US" altLang="en-US" sz="3200" b="1" dirty="0" smtClean="0">
                <a:solidFill>
                  <a:schemeClr val="tx1"/>
                </a:solidFill>
                <a:latin typeface="Arial" panose="020B0604020202020204" pitchFamily="34" charset="0"/>
              </a:rPr>
              <a:t>Step 1: </a:t>
            </a:r>
            <a:r>
              <a:rPr lang="en-US" altLang="en-US" sz="3200" dirty="0" smtClean="0">
                <a:solidFill>
                  <a:schemeClr val="tx1"/>
                </a:solidFill>
                <a:latin typeface="Arial" panose="020B0604020202020204" pitchFamily="34" charset="0"/>
              </a:rPr>
              <a:t>Rear-Facing Car Seat</a:t>
            </a:r>
          </a:p>
          <a:p>
            <a:pPr marL="0" indent="0" eaLnBrk="1" hangingPunct="1">
              <a:lnSpc>
                <a:spcPct val="120000"/>
              </a:lnSpc>
              <a:buNone/>
            </a:pPr>
            <a:r>
              <a:rPr lang="en-US" altLang="en-US" sz="3200" b="1" dirty="0" smtClean="0">
                <a:solidFill>
                  <a:schemeClr val="tx1"/>
                </a:solidFill>
                <a:latin typeface="Arial" panose="020B0604020202020204" pitchFamily="34" charset="0"/>
              </a:rPr>
              <a:t>Step 2: </a:t>
            </a:r>
            <a:r>
              <a:rPr lang="en-US" altLang="en-US" sz="3200" dirty="0" smtClean="0">
                <a:solidFill>
                  <a:schemeClr val="tx1"/>
                </a:solidFill>
                <a:latin typeface="Arial" panose="020B0604020202020204" pitchFamily="34" charset="0"/>
              </a:rPr>
              <a:t>Forward Facing Car Seat with Harness</a:t>
            </a:r>
          </a:p>
          <a:p>
            <a:pPr marL="0" indent="0" eaLnBrk="1" hangingPunct="1">
              <a:lnSpc>
                <a:spcPct val="130000"/>
              </a:lnSpc>
              <a:buNone/>
            </a:pPr>
            <a:r>
              <a:rPr lang="en-US" altLang="en-US" sz="3200" b="1" dirty="0" smtClean="0">
                <a:solidFill>
                  <a:schemeClr val="tx1"/>
                </a:solidFill>
                <a:latin typeface="Arial" panose="020B0604020202020204" pitchFamily="34" charset="0"/>
              </a:rPr>
              <a:t>Step 3: </a:t>
            </a:r>
            <a:r>
              <a:rPr lang="en-US" altLang="en-US" sz="3200" dirty="0" smtClean="0">
                <a:solidFill>
                  <a:schemeClr val="tx1"/>
                </a:solidFill>
                <a:latin typeface="Arial" panose="020B0604020202020204" pitchFamily="34" charset="0"/>
              </a:rPr>
              <a:t>Booster Seat with Lap/Shoulder Belt</a:t>
            </a:r>
          </a:p>
          <a:p>
            <a:pPr marL="0" indent="0" eaLnBrk="1" hangingPunct="1">
              <a:lnSpc>
                <a:spcPct val="130000"/>
              </a:lnSpc>
              <a:buNone/>
            </a:pPr>
            <a:r>
              <a:rPr lang="en-US" altLang="en-US" sz="3200" b="1" dirty="0" smtClean="0">
                <a:solidFill>
                  <a:schemeClr val="tx1"/>
                </a:solidFill>
                <a:latin typeface="Arial" panose="020B0604020202020204" pitchFamily="34" charset="0"/>
              </a:rPr>
              <a:t>Step 4: </a:t>
            </a:r>
            <a:r>
              <a:rPr lang="en-US" altLang="en-US" sz="3200" dirty="0" smtClean="0">
                <a:solidFill>
                  <a:schemeClr val="tx1"/>
                </a:solidFill>
                <a:latin typeface="Arial" panose="020B0604020202020204" pitchFamily="34" charset="0"/>
              </a:rPr>
              <a:t>Lap/Shoulder Belt</a:t>
            </a:r>
          </a:p>
          <a:p>
            <a:pPr marL="0" indent="0" eaLnBrk="1" hangingPunct="1">
              <a:lnSpc>
                <a:spcPct val="130000"/>
              </a:lnSpc>
              <a:buNone/>
            </a:pPr>
            <a:endParaRPr lang="en-US" altLang="en-US" sz="3200" dirty="0" smtClean="0">
              <a:latin typeface="Arial" panose="020B0604020202020204" pitchFamily="34" charset="0"/>
            </a:endParaRPr>
          </a:p>
        </p:txBody>
      </p:sp>
      <p:sp>
        <p:nvSpPr>
          <p:cNvPr id="27650" name="Slide Number Placeholder 5"/>
          <p:cNvSpPr>
            <a:spLocks noGrp="1"/>
          </p:cNvSpPr>
          <p:nvPr>
            <p:ph type="sldNum" sz="quarter" idx="12"/>
          </p:nvPr>
        </p:nvSpPr>
        <p:spPr>
          <a:xfrm>
            <a:off x="8458200" y="6324600"/>
            <a:ext cx="488559" cy="376078"/>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A486E35B-10F1-4A02-86B5-BAE21D98ED15}" type="slidenum">
              <a:rPr lang="en-US" altLang="en-US" sz="1200" smtClean="0"/>
              <a:pPr>
                <a:spcBef>
                  <a:spcPct val="0"/>
                </a:spcBef>
                <a:buClrTx/>
                <a:buSzTx/>
                <a:buFontTx/>
                <a:buNone/>
              </a:pPr>
              <a:t>13</a:t>
            </a:fld>
            <a:endParaRPr lang="en-US" altLang="en-US" sz="1200" dirty="0" smtClean="0"/>
          </a:p>
        </p:txBody>
      </p:sp>
      <p:pic>
        <p:nvPicPr>
          <p:cNvPr id="7" name="Picture 2" descr="http://www.kars4kids.org/blog/wp-content/uploads/2014/06/IMAGE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777" y="4787289"/>
            <a:ext cx="5685004" cy="1760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91261"/>
            <a:ext cx="7543800" cy="698748"/>
          </a:xfrm>
        </p:spPr>
        <p:txBody>
          <a:bodyPr>
            <a:noAutofit/>
          </a:bodyPr>
          <a:lstStyle/>
          <a:p>
            <a:pPr lvl="0" algn="ctr" fontAlgn="base">
              <a:lnSpc>
                <a:spcPct val="100000"/>
              </a:lnSpc>
              <a:spcBef>
                <a:spcPct val="50000"/>
              </a:spcBef>
              <a:spcAft>
                <a:spcPct val="0"/>
              </a:spcAft>
            </a:pPr>
            <a:r>
              <a:rPr lang="en-US" altLang="en-US" b="1" spc="0" dirty="0">
                <a:solidFill>
                  <a:srgbClr val="2C6F76"/>
                </a:solidFill>
                <a:ea typeface="+mn-ea"/>
                <a:cs typeface="+mn-cs"/>
              </a:rPr>
              <a:t>Why Rear-Facing Seats</a:t>
            </a:r>
            <a:r>
              <a:rPr lang="en-US" altLang="en-US" b="1" spc="0" dirty="0" smtClean="0">
                <a:solidFill>
                  <a:srgbClr val="2C6F76"/>
                </a:solidFill>
                <a:ea typeface="+mn-ea"/>
                <a:cs typeface="+mn-cs"/>
              </a:rPr>
              <a:t>?</a:t>
            </a:r>
            <a:endParaRPr lang="en-US" dirty="0"/>
          </a:p>
        </p:txBody>
      </p:sp>
      <p:sp>
        <p:nvSpPr>
          <p:cNvPr id="4" name="Content Placeholder 3"/>
          <p:cNvSpPr>
            <a:spLocks noGrp="1"/>
          </p:cNvSpPr>
          <p:nvPr>
            <p:ph idx="1"/>
          </p:nvPr>
        </p:nvSpPr>
        <p:spPr>
          <a:xfrm>
            <a:off x="685800" y="1931086"/>
            <a:ext cx="6486525" cy="4478866"/>
          </a:xfrm>
        </p:spPr>
        <p:txBody>
          <a:bodyPr/>
          <a:lstStyle/>
          <a:p>
            <a:pPr lvl="1" defTabSz="457200">
              <a:lnSpc>
                <a:spcPct val="100000"/>
              </a:lnSpc>
              <a:spcBef>
                <a:spcPts val="1000"/>
              </a:spcBef>
              <a:spcAft>
                <a:spcPts val="0"/>
              </a:spcAft>
              <a:buClr>
                <a:srgbClr val="418AB3"/>
              </a:buClr>
              <a:buSzPct val="80000"/>
              <a:buFont typeface="Courier New" panose="02070309020205020404" pitchFamily="49" charset="0"/>
              <a:buChar char="o"/>
            </a:pPr>
            <a:r>
              <a:rPr lang="en-US" altLang="en-US" sz="3000" dirty="0" smtClean="0">
                <a:solidFill>
                  <a:prstClr val="black"/>
                </a:solidFill>
                <a:latin typeface="Arial" panose="020B0604020202020204" pitchFamily="34" charset="0"/>
              </a:rPr>
              <a:t> Supports </a:t>
            </a:r>
            <a:r>
              <a:rPr lang="en-US" altLang="en-US" sz="3000" dirty="0">
                <a:solidFill>
                  <a:prstClr val="black"/>
                </a:solidFill>
                <a:latin typeface="Arial" panose="020B0604020202020204" pitchFamily="34" charset="0"/>
              </a:rPr>
              <a:t>the entire head, neck and back.</a:t>
            </a:r>
          </a:p>
          <a:p>
            <a:pPr lvl="1" defTabSz="457200">
              <a:lnSpc>
                <a:spcPct val="100000"/>
              </a:lnSpc>
              <a:spcBef>
                <a:spcPts val="1000"/>
              </a:spcBef>
              <a:spcAft>
                <a:spcPts val="0"/>
              </a:spcAft>
              <a:buClr>
                <a:srgbClr val="418AB3"/>
              </a:buClr>
              <a:buSzPct val="80000"/>
              <a:buFont typeface="Courier New" panose="02070309020205020404" pitchFamily="49" charset="0"/>
              <a:buChar char="o"/>
            </a:pPr>
            <a:r>
              <a:rPr lang="en-US" altLang="en-US" sz="3000" dirty="0" smtClean="0">
                <a:solidFill>
                  <a:prstClr val="black"/>
                </a:solidFill>
                <a:latin typeface="Arial" panose="020B0604020202020204" pitchFamily="34" charset="0"/>
              </a:rPr>
              <a:t> Cradles </a:t>
            </a:r>
            <a:r>
              <a:rPr lang="en-US" altLang="en-US" sz="3000" dirty="0">
                <a:solidFill>
                  <a:prstClr val="black"/>
                </a:solidFill>
                <a:latin typeface="Arial" panose="020B0604020202020204" pitchFamily="34" charset="0"/>
              </a:rPr>
              <a:t>and moves with the child reducing stress to the neck and spinal cord.</a:t>
            </a:r>
          </a:p>
          <a:p>
            <a:pPr lvl="1" defTabSz="457200">
              <a:lnSpc>
                <a:spcPct val="100000"/>
              </a:lnSpc>
              <a:spcBef>
                <a:spcPts val="1000"/>
              </a:spcBef>
              <a:spcAft>
                <a:spcPts val="0"/>
              </a:spcAft>
              <a:buClr>
                <a:srgbClr val="418AB3"/>
              </a:buClr>
              <a:buSzPct val="80000"/>
              <a:buFont typeface="Courier New" panose="02070309020205020404" pitchFamily="49" charset="0"/>
              <a:buChar char="o"/>
            </a:pPr>
            <a:r>
              <a:rPr lang="en-US" altLang="en-US" sz="3000" dirty="0" smtClean="0">
                <a:solidFill>
                  <a:prstClr val="black"/>
                </a:solidFill>
                <a:latin typeface="Arial" panose="020B0604020202020204" pitchFamily="34" charset="0"/>
              </a:rPr>
              <a:t> Protects </a:t>
            </a:r>
            <a:r>
              <a:rPr lang="en-US" altLang="en-US" sz="3000" dirty="0">
                <a:solidFill>
                  <a:prstClr val="black"/>
                </a:solidFill>
                <a:latin typeface="Arial" panose="020B0604020202020204" pitchFamily="34" charset="0"/>
              </a:rPr>
              <a:t>underdeveloped bones/ muscles.</a:t>
            </a:r>
          </a:p>
          <a:p>
            <a:endParaRPr lang="en-US" dirty="0"/>
          </a:p>
        </p:txBody>
      </p:sp>
      <p:sp>
        <p:nvSpPr>
          <p:cNvPr id="29698"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A4EB3FF7-B334-49B6-B1B6-122326382EA7}" type="slidenum">
              <a:rPr lang="en-US" altLang="en-US" sz="1200" smtClean="0"/>
              <a:pPr>
                <a:spcBef>
                  <a:spcPct val="0"/>
                </a:spcBef>
                <a:buClrTx/>
                <a:buSzTx/>
                <a:buFontTx/>
                <a:buNone/>
              </a:pPr>
              <a:t>14</a:t>
            </a:fld>
            <a:endParaRPr lang="en-US" altLang="en-US" sz="1200" dirty="0" smtClean="0"/>
          </a:p>
        </p:txBody>
      </p:sp>
      <p:sp>
        <p:nvSpPr>
          <p:cNvPr id="29699" name="Rectangle 4"/>
          <p:cNvSpPr>
            <a:spLocks noChangeArrowheads="1"/>
          </p:cNvSpPr>
          <p:nvPr/>
        </p:nvSpPr>
        <p:spPr bwMode="auto">
          <a:xfrm>
            <a:off x="0" y="277813"/>
            <a:ext cx="8686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0"/>
              </a:spcBef>
              <a:buClrTx/>
              <a:buSzTx/>
              <a:buFontTx/>
              <a:buNone/>
            </a:pPr>
            <a:endParaRPr lang="en-US" altLang="en-US" sz="3400">
              <a:solidFill>
                <a:schemeClr val="tx2"/>
              </a:solidFill>
              <a:latin typeface="Arial" panose="020B0604020202020204" pitchFamily="34" charset="0"/>
            </a:endParaRPr>
          </a:p>
        </p:txBody>
      </p:sp>
      <p:sp>
        <p:nvSpPr>
          <p:cNvPr id="29700" name="Rectangle 5"/>
          <p:cNvSpPr>
            <a:spLocks noChangeArrowheads="1"/>
          </p:cNvSpPr>
          <p:nvPr/>
        </p:nvSpPr>
        <p:spPr bwMode="auto">
          <a:xfrm>
            <a:off x="409575" y="1039813"/>
            <a:ext cx="4495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endParaRPr lang="en-US" altLang="en-US" sz="2800" dirty="0">
              <a:latin typeface="Arial" panose="020B0604020202020204" pitchFamily="34" charset="0"/>
            </a:endParaRPr>
          </a:p>
        </p:txBody>
      </p:sp>
      <p:sp>
        <p:nvSpPr>
          <p:cNvPr id="29701" name="Rectangle 7"/>
          <p:cNvSpPr>
            <a:spLocks noChangeArrowheads="1"/>
          </p:cNvSpPr>
          <p:nvPr/>
        </p:nvSpPr>
        <p:spPr bwMode="auto">
          <a:xfrm>
            <a:off x="2914650" y="1771650"/>
            <a:ext cx="39814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endParaRPr lang="en-US" altLang="en-US" sz="3600"/>
          </a:p>
        </p:txBody>
      </p:sp>
      <p:pic>
        <p:nvPicPr>
          <p:cNvPr id="29703" name="Picture 9" descr="Image result for photo of car s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831" y="3886200"/>
            <a:ext cx="2166938"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3"/>
          <p:cNvSpPr>
            <a:spLocks noGrp="1"/>
          </p:cNvSpPr>
          <p:nvPr>
            <p:ph type="sldNum" sz="quarter" idx="12"/>
          </p:nvPr>
        </p:nvSpPr>
        <p:spPr>
          <a:xfrm>
            <a:off x="8458200" y="6400800"/>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790B4C2C-734B-497A-95EB-AF2D7F66247A}" type="slidenum">
              <a:rPr lang="en-US" altLang="en-US" sz="1200" smtClean="0"/>
              <a:pPr>
                <a:spcBef>
                  <a:spcPct val="0"/>
                </a:spcBef>
                <a:buClrTx/>
                <a:buSzTx/>
                <a:buFontTx/>
                <a:buNone/>
              </a:pPr>
              <a:t>15</a:t>
            </a:fld>
            <a:endParaRPr lang="en-US" altLang="en-US" sz="1200" dirty="0" smtClean="0"/>
          </a:p>
        </p:txBody>
      </p:sp>
      <p:pic>
        <p:nvPicPr>
          <p:cNvPr id="2" name="h0Cx-39XRCY"/>
          <p:cNvPicPr>
            <a:picLocks noRot="1" noChangeAspect="1"/>
          </p:cNvPicPr>
          <p:nvPr>
            <a:videoFile r:link="rId1"/>
          </p:nvPr>
        </p:nvPicPr>
        <p:blipFill>
          <a:blip r:embed="rId4"/>
          <a:stretch>
            <a:fillRect/>
          </a:stretch>
        </p:blipFill>
        <p:spPr>
          <a:xfrm>
            <a:off x="152400" y="152400"/>
            <a:ext cx="8742370" cy="6019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3959" y="601350"/>
            <a:ext cx="6781800" cy="746761"/>
          </a:xfrm>
        </p:spPr>
        <p:txBody>
          <a:bodyPr>
            <a:noAutofit/>
          </a:bodyPr>
          <a:lstStyle/>
          <a:p>
            <a:pPr lvl="0" algn="ctr" fontAlgn="base">
              <a:lnSpc>
                <a:spcPct val="100000"/>
              </a:lnSpc>
              <a:spcAft>
                <a:spcPct val="0"/>
              </a:spcAft>
            </a:pPr>
            <a:r>
              <a:rPr lang="en-US" altLang="en-US" b="1" spc="0" dirty="0">
                <a:solidFill>
                  <a:srgbClr val="2C6F76"/>
                </a:solidFill>
                <a:ea typeface="+mn-ea"/>
                <a:cs typeface="+mn-cs"/>
              </a:rPr>
              <a:t>Rear-Facing Only Car </a:t>
            </a:r>
            <a:r>
              <a:rPr lang="en-US" altLang="en-US" b="1" spc="0" dirty="0" smtClean="0">
                <a:solidFill>
                  <a:srgbClr val="2C6F76"/>
                </a:solidFill>
                <a:ea typeface="+mn-ea"/>
                <a:cs typeface="+mn-cs"/>
              </a:rPr>
              <a:t>Seat</a:t>
            </a:r>
            <a:endParaRPr lang="en-US" dirty="0"/>
          </a:p>
        </p:txBody>
      </p:sp>
      <p:sp>
        <p:nvSpPr>
          <p:cNvPr id="4" name="Content Placeholder 3"/>
          <p:cNvSpPr>
            <a:spLocks noGrp="1"/>
          </p:cNvSpPr>
          <p:nvPr>
            <p:ph idx="1"/>
          </p:nvPr>
        </p:nvSpPr>
        <p:spPr/>
        <p:txBody>
          <a:bodyPr/>
          <a:lstStyle/>
          <a:p>
            <a:pPr marL="0" lvl="0" indent="0" algn="ctr" defTabSz="457200">
              <a:lnSpc>
                <a:spcPct val="100000"/>
              </a:lnSpc>
              <a:spcBef>
                <a:spcPts val="1000"/>
              </a:spcBef>
              <a:spcAft>
                <a:spcPts val="0"/>
              </a:spcAft>
              <a:buClr>
                <a:srgbClr val="418AB3"/>
              </a:buClr>
              <a:buSzPct val="80000"/>
              <a:buNone/>
            </a:pPr>
            <a:r>
              <a:rPr lang="en-US" altLang="en-US" sz="3200" dirty="0">
                <a:solidFill>
                  <a:srgbClr val="000000"/>
                </a:solidFill>
                <a:latin typeface="Arial" panose="020B0604020202020204" pitchFamily="34" charset="0"/>
              </a:rPr>
              <a:t>Rear-facing ONLY. </a:t>
            </a:r>
          </a:p>
          <a:p>
            <a:pPr marL="457200" lvl="1" indent="0" defTabSz="457200">
              <a:lnSpc>
                <a:spcPct val="100000"/>
              </a:lnSpc>
              <a:spcBef>
                <a:spcPts val="1000"/>
              </a:spcBef>
              <a:spcAft>
                <a:spcPts val="0"/>
              </a:spcAft>
              <a:buClr>
                <a:srgbClr val="418AB3"/>
              </a:buClr>
              <a:buSzPct val="80000"/>
              <a:buNone/>
            </a:pPr>
            <a:r>
              <a:rPr lang="en-US" altLang="en-US" sz="3200" dirty="0">
                <a:solidFill>
                  <a:srgbClr val="000000"/>
                </a:solidFill>
                <a:latin typeface="Arial" panose="020B0604020202020204" pitchFamily="34" charset="0"/>
              </a:rPr>
              <a:t>4 or 5 pounds to 22/40 pounds or when head is 1” below top of shell.</a:t>
            </a:r>
          </a:p>
          <a:p>
            <a:endParaRPr lang="en-US" dirty="0"/>
          </a:p>
        </p:txBody>
      </p:sp>
      <p:sp>
        <p:nvSpPr>
          <p:cNvPr id="32770"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702E1096-E3A7-4F9D-AB74-2AEB8BD16584}" type="slidenum">
              <a:rPr lang="en-US" altLang="en-US" sz="1200" smtClean="0"/>
              <a:pPr>
                <a:spcBef>
                  <a:spcPct val="0"/>
                </a:spcBef>
                <a:buClrTx/>
                <a:buSzTx/>
                <a:buFontTx/>
                <a:buNone/>
              </a:pPr>
              <a:t>16</a:t>
            </a:fld>
            <a:endParaRPr lang="en-US" altLang="en-US" sz="1200" smtClean="0"/>
          </a:p>
        </p:txBody>
      </p:sp>
      <p:sp>
        <p:nvSpPr>
          <p:cNvPr id="32772" name="Rectangle 5"/>
          <p:cNvSpPr>
            <a:spLocks noChangeArrowheads="1"/>
          </p:cNvSpPr>
          <p:nvPr/>
        </p:nvSpPr>
        <p:spPr bwMode="auto">
          <a:xfrm>
            <a:off x="228600" y="1752599"/>
            <a:ext cx="7696200" cy="423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7013" indent="-227013">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568325" indent="-2222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027113" indent="-223838">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484313" indent="-22225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1941513" indent="-22225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398713" indent="-22225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855913" indent="-22225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313113" indent="-22225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770313" indent="-22225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indent="0" eaLnBrk="1" hangingPunct="1">
              <a:buNone/>
            </a:pPr>
            <a:r>
              <a:rPr lang="en-US" altLang="en-US" dirty="0" smtClean="0">
                <a:latin typeface="Arial" panose="020B0604020202020204" pitchFamily="34" charset="0"/>
              </a:rPr>
              <a:t> </a:t>
            </a:r>
            <a:endParaRPr lang="en-US" altLang="en-US" dirty="0">
              <a:latin typeface="Arial" panose="020B0604020202020204" pitchFamily="34" charset="0"/>
            </a:endParaRPr>
          </a:p>
        </p:txBody>
      </p:sp>
      <p:pic>
        <p:nvPicPr>
          <p:cNvPr id="32774" name="Picture 9" descr="Image result for photo of car s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663" y="3513979"/>
            <a:ext cx="2852738"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 descr="Image result for photo of car se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770885"/>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539" y="656061"/>
            <a:ext cx="5882640" cy="822961"/>
          </a:xfrm>
        </p:spPr>
        <p:txBody>
          <a:bodyPr/>
          <a:lstStyle/>
          <a:p>
            <a:r>
              <a:rPr lang="en-US" altLang="en-US" b="1" dirty="0">
                <a:solidFill>
                  <a:schemeClr val="accent1"/>
                </a:solidFill>
              </a:rPr>
              <a:t>Rear-Facing </a:t>
            </a:r>
            <a:r>
              <a:rPr lang="en-US" altLang="en-US" b="1" dirty="0" smtClean="0">
                <a:solidFill>
                  <a:schemeClr val="accent1"/>
                </a:solidFill>
              </a:rPr>
              <a:t>Convertible</a:t>
            </a:r>
            <a:endParaRPr lang="en-US" dirty="0"/>
          </a:p>
        </p:txBody>
      </p:sp>
      <p:sp>
        <p:nvSpPr>
          <p:cNvPr id="3" name="Content Placeholder 2"/>
          <p:cNvSpPr>
            <a:spLocks noGrp="1"/>
          </p:cNvSpPr>
          <p:nvPr>
            <p:ph idx="1"/>
          </p:nvPr>
        </p:nvSpPr>
        <p:spPr>
          <a:xfrm>
            <a:off x="822959" y="1981200"/>
            <a:ext cx="7543801" cy="3887894"/>
          </a:xfrm>
        </p:spPr>
        <p:txBody>
          <a:bodyPr/>
          <a:lstStyle/>
          <a:p>
            <a:pPr marL="0" indent="0" algn="ctr">
              <a:buNone/>
            </a:pPr>
            <a:r>
              <a:rPr lang="en-US" altLang="en-US" sz="2800" dirty="0">
                <a:latin typeface="Arial" panose="020B0604020202020204" pitchFamily="34" charset="0"/>
              </a:rPr>
              <a:t>Rear-facing until 30/50 </a:t>
            </a:r>
            <a:r>
              <a:rPr lang="en-US" altLang="en-US" sz="2800" dirty="0" err="1" smtClean="0">
                <a:latin typeface="Arial" panose="020B0604020202020204" pitchFamily="34" charset="0"/>
              </a:rPr>
              <a:t>lbs</a:t>
            </a:r>
            <a:r>
              <a:rPr lang="en-US" altLang="en-US" sz="2800" dirty="0" smtClean="0">
                <a:latin typeface="Arial" panose="020B0604020202020204" pitchFamily="34" charset="0"/>
              </a:rPr>
              <a:t> or when </a:t>
            </a:r>
            <a:r>
              <a:rPr lang="en-US" altLang="en-US" sz="2800" dirty="0">
                <a:latin typeface="Arial" panose="020B0604020202020204" pitchFamily="34" charset="0"/>
              </a:rPr>
              <a:t>head is </a:t>
            </a:r>
            <a:endParaRPr lang="en-US" altLang="en-US" sz="2800" dirty="0" smtClean="0">
              <a:latin typeface="Arial" panose="020B0604020202020204" pitchFamily="34" charset="0"/>
            </a:endParaRPr>
          </a:p>
          <a:p>
            <a:pPr marL="0" indent="0" algn="ctr">
              <a:buNone/>
            </a:pPr>
            <a:r>
              <a:rPr lang="en-US" altLang="en-US" sz="2800" dirty="0" smtClean="0">
                <a:latin typeface="Arial" panose="020B0604020202020204" pitchFamily="34" charset="0"/>
              </a:rPr>
              <a:t>1</a:t>
            </a:r>
            <a:r>
              <a:rPr lang="en-US" altLang="en-US" sz="2800" dirty="0">
                <a:latin typeface="Arial" panose="020B0604020202020204" pitchFamily="34" charset="0"/>
              </a:rPr>
              <a:t>” below top of seat.</a:t>
            </a:r>
            <a:endParaRPr lang="en-US" altLang="en-US" dirty="0">
              <a:latin typeface="Arial" panose="020B0604020202020204" pitchFamily="34" charset="0"/>
            </a:endParaRPr>
          </a:p>
          <a:p>
            <a:endParaRPr lang="en-US" dirty="0"/>
          </a:p>
        </p:txBody>
      </p:sp>
      <p:sp>
        <p:nvSpPr>
          <p:cNvPr id="34818"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8DCABA08-3438-4D31-84F2-2823A116F611}" type="slidenum">
              <a:rPr lang="en-US" altLang="en-US" sz="1200" smtClean="0"/>
              <a:pPr>
                <a:spcBef>
                  <a:spcPct val="0"/>
                </a:spcBef>
                <a:buClrTx/>
                <a:buSzTx/>
                <a:buFontTx/>
                <a:buNone/>
              </a:pPr>
              <a:t>17</a:t>
            </a:fld>
            <a:endParaRPr lang="en-US" altLang="en-US" sz="1200" smtClean="0"/>
          </a:p>
        </p:txBody>
      </p:sp>
      <p:sp>
        <p:nvSpPr>
          <p:cNvPr id="34820" name="Rectangle 5"/>
          <p:cNvSpPr>
            <a:spLocks noChangeArrowheads="1"/>
          </p:cNvSpPr>
          <p:nvPr/>
        </p:nvSpPr>
        <p:spPr bwMode="auto">
          <a:xfrm>
            <a:off x="496787" y="1425446"/>
            <a:ext cx="7251700"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indent="0" algn="ctr" eaLnBrk="1" hangingPunct="1">
              <a:buNone/>
            </a:pPr>
            <a:endParaRPr lang="en-US" altLang="en-US" sz="2100" dirty="0">
              <a:latin typeface="Arial" panose="020B0604020202020204" pitchFamily="34" charset="0"/>
            </a:endParaRPr>
          </a:p>
        </p:txBody>
      </p:sp>
      <p:sp>
        <p:nvSpPr>
          <p:cNvPr id="34821" name="Text Box 7"/>
          <p:cNvSpPr txBox="1">
            <a:spLocks noChangeArrowheads="1"/>
          </p:cNvSpPr>
          <p:nvPr/>
        </p:nvSpPr>
        <p:spPr bwMode="auto">
          <a:xfrm>
            <a:off x="5859838" y="5770013"/>
            <a:ext cx="197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r>
              <a:rPr lang="en-US" altLang="en-US" sz="1800" b="1" dirty="0">
                <a:latin typeface="Arial" panose="020B0604020202020204" pitchFamily="34" charset="0"/>
              </a:rPr>
              <a:t>5 Point Harness </a:t>
            </a:r>
          </a:p>
        </p:txBody>
      </p:sp>
      <p:pic>
        <p:nvPicPr>
          <p:cNvPr id="34822" name="Picture 12" descr="Image result for photo of car s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838" y="3231653"/>
            <a:ext cx="2549525"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evenflo.com/assets/0/72/95/190/130/131/132/514/11474f08-3941-465a-b86b-472b8805d733.jpg"/>
          <p:cNvPicPr>
            <a:picLocks noChangeAspect="1" noChangeArrowheads="1"/>
          </p:cNvPicPr>
          <p:nvPr/>
        </p:nvPicPr>
        <p:blipFill rotWithShape="1">
          <a:blip r:embed="rId4">
            <a:extLst>
              <a:ext uri="{28A0092B-C50C-407E-A947-70E740481C1C}">
                <a14:useLocalDpi xmlns:a14="http://schemas.microsoft.com/office/drawing/2010/main" val="0"/>
              </a:ext>
            </a:extLst>
          </a:blip>
          <a:srcRect t="18001" r="18631"/>
          <a:stretch/>
        </p:blipFill>
        <p:spPr bwMode="auto">
          <a:xfrm>
            <a:off x="953749" y="3231653"/>
            <a:ext cx="3128167" cy="30679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3039" y="484268"/>
            <a:ext cx="6263640" cy="857087"/>
          </a:xfrm>
        </p:spPr>
        <p:txBody>
          <a:bodyPr/>
          <a:lstStyle/>
          <a:p>
            <a:pPr algn="ctr"/>
            <a:r>
              <a:rPr lang="en-US" altLang="en-US" b="1" dirty="0">
                <a:solidFill>
                  <a:schemeClr val="accent1"/>
                </a:solidFill>
              </a:rPr>
              <a:t>Rear-Facing Best </a:t>
            </a:r>
            <a:r>
              <a:rPr lang="en-US" altLang="en-US" b="1" dirty="0" smtClean="0">
                <a:solidFill>
                  <a:schemeClr val="accent1"/>
                </a:solidFill>
              </a:rPr>
              <a:t>Practice</a:t>
            </a:r>
            <a:endParaRPr lang="en-US" dirty="0"/>
          </a:p>
        </p:txBody>
      </p:sp>
      <p:sp>
        <p:nvSpPr>
          <p:cNvPr id="4" name="Content Placeholder 3"/>
          <p:cNvSpPr>
            <a:spLocks noGrp="1"/>
          </p:cNvSpPr>
          <p:nvPr>
            <p:ph idx="1"/>
          </p:nvPr>
        </p:nvSpPr>
        <p:spPr>
          <a:xfrm>
            <a:off x="865562" y="1952156"/>
            <a:ext cx="7543801" cy="4023360"/>
          </a:xfrm>
        </p:spPr>
        <p:txBody>
          <a:bodyPr>
            <a:normAutofit/>
          </a:bodyPr>
          <a:lstStyle/>
          <a:p>
            <a:pPr marL="0" lvl="0" indent="0" algn="ctr" fontAlgn="base">
              <a:lnSpc>
                <a:spcPct val="100000"/>
              </a:lnSpc>
              <a:spcBef>
                <a:spcPct val="0"/>
              </a:spcBef>
              <a:spcAft>
                <a:spcPct val="0"/>
              </a:spcAft>
              <a:buClrTx/>
              <a:buSzTx/>
              <a:buNone/>
            </a:pPr>
            <a:r>
              <a:rPr lang="en-US" altLang="en-US" sz="3200" b="1" dirty="0">
                <a:solidFill>
                  <a:prstClr val="black"/>
                </a:solidFill>
                <a:latin typeface="Arial" panose="020B0604020202020204" pitchFamily="34" charset="0"/>
                <a:cs typeface="Arial" panose="020B0604020202020204" pitchFamily="34" charset="0"/>
              </a:rPr>
              <a:t>American Academy of Pediatrics:</a:t>
            </a:r>
          </a:p>
          <a:p>
            <a:pPr marL="0" lvl="0" indent="0" algn="ctr" eaLnBrk="0" fontAlgn="base" hangingPunct="0">
              <a:lnSpc>
                <a:spcPct val="100000"/>
              </a:lnSpc>
              <a:spcBef>
                <a:spcPct val="0"/>
              </a:spcBef>
              <a:spcAft>
                <a:spcPct val="0"/>
              </a:spcAft>
              <a:buClrTx/>
              <a:buSzTx/>
              <a:buNone/>
              <a:defRPr/>
            </a:pPr>
            <a:r>
              <a:rPr lang="en-US" altLang="en-US" sz="1800" dirty="0">
                <a:solidFill>
                  <a:prstClr val="black"/>
                </a:solidFill>
                <a:latin typeface="Verdana" panose="020B0604030504040204" pitchFamily="34" charset="0"/>
                <a:cs typeface="Arial" panose="020B0604020202020204" pitchFamily="34" charset="0"/>
              </a:rPr>
              <a:t> </a:t>
            </a:r>
            <a:r>
              <a:rPr lang="en-US" altLang="en-US" sz="2800" dirty="0">
                <a:solidFill>
                  <a:prstClr val="black"/>
                </a:solidFill>
                <a:latin typeface="Verdana" panose="020B0604030504040204" pitchFamily="34" charset="0"/>
                <a:cs typeface="Arial" panose="020B0604020202020204" pitchFamily="34" charset="0"/>
              </a:rPr>
              <a:t/>
            </a:r>
            <a:br>
              <a:rPr lang="en-US" altLang="en-US" sz="2800" dirty="0">
                <a:solidFill>
                  <a:prstClr val="black"/>
                </a:solidFill>
                <a:latin typeface="Verdana" panose="020B0604030504040204" pitchFamily="34" charset="0"/>
                <a:cs typeface="Arial" panose="020B0604020202020204" pitchFamily="34" charset="0"/>
              </a:rPr>
            </a:br>
            <a:r>
              <a:rPr lang="en-US" altLang="en-US" sz="3200" dirty="0">
                <a:solidFill>
                  <a:prstClr val="black"/>
                </a:solidFill>
                <a:latin typeface="Arial" panose="020B0604020202020204" pitchFamily="34" charset="0"/>
                <a:cs typeface="Arial" panose="020B0604020202020204" pitchFamily="34" charset="0"/>
              </a:rPr>
              <a:t>Children should stay rear-facing until the </a:t>
            </a:r>
            <a:r>
              <a:rPr lang="en-US" altLang="en-US" sz="3200" b="1" dirty="0">
                <a:solidFill>
                  <a:srgbClr val="2C6F76"/>
                </a:solidFill>
                <a:latin typeface="Arial" panose="020B0604020202020204" pitchFamily="34" charset="0"/>
                <a:cs typeface="Arial" panose="020B0604020202020204" pitchFamily="34" charset="0"/>
              </a:rPr>
              <a:t>maximum</a:t>
            </a:r>
            <a:r>
              <a:rPr lang="en-US" altLang="en-US" sz="3200" b="1" dirty="0">
                <a:solidFill>
                  <a:prstClr val="black"/>
                </a:solidFill>
                <a:latin typeface="Arial" panose="020B0604020202020204" pitchFamily="34" charset="0"/>
                <a:cs typeface="Arial" panose="020B0604020202020204" pitchFamily="34" charset="0"/>
              </a:rPr>
              <a:t> </a:t>
            </a:r>
            <a:r>
              <a:rPr lang="en-US" altLang="en-US" sz="3200" dirty="0">
                <a:solidFill>
                  <a:prstClr val="black"/>
                </a:solidFill>
                <a:latin typeface="Arial" panose="020B0604020202020204" pitchFamily="34" charset="0"/>
                <a:cs typeface="Arial" panose="020B0604020202020204" pitchFamily="34" charset="0"/>
              </a:rPr>
              <a:t>weight or height of the rear-facing convertible seat </a:t>
            </a:r>
          </a:p>
          <a:p>
            <a:pPr marL="0" lvl="0" indent="0" algn="ctr" eaLnBrk="0" fontAlgn="base" hangingPunct="0">
              <a:lnSpc>
                <a:spcPct val="100000"/>
              </a:lnSpc>
              <a:spcBef>
                <a:spcPct val="0"/>
              </a:spcBef>
              <a:spcAft>
                <a:spcPct val="0"/>
              </a:spcAft>
              <a:buClrTx/>
              <a:buSzTx/>
              <a:buNone/>
              <a:defRPr/>
            </a:pPr>
            <a:r>
              <a:rPr lang="en-US" altLang="en-US" sz="1800" smtClean="0">
                <a:solidFill>
                  <a:prstClr val="black"/>
                </a:solidFill>
                <a:latin typeface="Arial" panose="020B0604020202020204" pitchFamily="34" charset="0"/>
                <a:cs typeface="Arial" panose="020B0604020202020204" pitchFamily="34" charset="0"/>
              </a:rPr>
              <a:t> </a:t>
            </a:r>
            <a:endParaRPr lang="en-US" altLang="en-US" sz="1800" dirty="0">
              <a:solidFill>
                <a:prstClr val="black"/>
              </a:solidFill>
              <a:latin typeface="Arial" panose="020B0604020202020204" pitchFamily="34" charset="0"/>
              <a:cs typeface="Arial" panose="020B0604020202020204" pitchFamily="34" charset="0"/>
            </a:endParaRPr>
          </a:p>
          <a:p>
            <a:pPr marL="0" lvl="0" indent="0" algn="ctr" eaLnBrk="0" fontAlgn="base" hangingPunct="0">
              <a:lnSpc>
                <a:spcPct val="100000"/>
              </a:lnSpc>
              <a:spcBef>
                <a:spcPct val="0"/>
              </a:spcBef>
              <a:spcAft>
                <a:spcPct val="0"/>
              </a:spcAft>
              <a:buClrTx/>
              <a:buSzTx/>
              <a:buNone/>
              <a:defRPr/>
            </a:pPr>
            <a:r>
              <a:rPr lang="en-US" altLang="en-US" sz="3200" dirty="0">
                <a:solidFill>
                  <a:prstClr val="black"/>
                </a:solidFill>
                <a:latin typeface="Arial" panose="020B0604020202020204" pitchFamily="34" charset="0"/>
                <a:cs typeface="Arial" panose="020B0604020202020204" pitchFamily="34" charset="0"/>
              </a:rPr>
              <a:t>for</a:t>
            </a:r>
            <a:r>
              <a:rPr lang="en-US" altLang="en-US" sz="3200" b="1" dirty="0">
                <a:solidFill>
                  <a:prstClr val="black"/>
                </a:solidFill>
                <a:latin typeface="Arial" panose="020B0604020202020204" pitchFamily="34" charset="0"/>
                <a:cs typeface="Arial" panose="020B0604020202020204" pitchFamily="34" charset="0"/>
              </a:rPr>
              <a:t> </a:t>
            </a:r>
            <a:r>
              <a:rPr lang="en-US" altLang="en-US" sz="3200" b="1" dirty="0">
                <a:solidFill>
                  <a:srgbClr val="2C6F76"/>
                </a:solidFill>
                <a:latin typeface="Arial" panose="020B0604020202020204" pitchFamily="34" charset="0"/>
                <a:cs typeface="Arial" panose="020B0604020202020204" pitchFamily="34" charset="0"/>
              </a:rPr>
              <a:t>OPTIMAL </a:t>
            </a:r>
            <a:r>
              <a:rPr lang="en-US" altLang="en-US" sz="3200" dirty="0">
                <a:solidFill>
                  <a:prstClr val="black"/>
                </a:solidFill>
                <a:latin typeface="Arial" panose="020B0604020202020204" pitchFamily="34" charset="0"/>
                <a:cs typeface="Arial" panose="020B0604020202020204" pitchFamily="34" charset="0"/>
              </a:rPr>
              <a:t>protection.</a:t>
            </a:r>
          </a:p>
          <a:p>
            <a:endParaRPr lang="en-US" dirty="0"/>
          </a:p>
        </p:txBody>
      </p:sp>
      <p:sp>
        <p:nvSpPr>
          <p:cNvPr id="36866"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4F605C36-528A-4825-8BFA-68D4EB8B885E}" type="slidenum">
              <a:rPr lang="en-US" altLang="en-US" sz="1200" smtClean="0"/>
              <a:pPr>
                <a:spcBef>
                  <a:spcPct val="0"/>
                </a:spcBef>
                <a:buClrTx/>
                <a:buSzTx/>
                <a:buFontTx/>
                <a:buNone/>
              </a:pPr>
              <a:t>18</a:t>
            </a:fld>
            <a:endParaRPr lang="en-US" altLang="en-US" sz="1200" dirty="0" smtClean="0"/>
          </a:p>
        </p:txBody>
      </p:sp>
      <p:sp>
        <p:nvSpPr>
          <p:cNvPr id="36867" name="Rectangle 4"/>
          <p:cNvSpPr>
            <a:spLocks noChangeArrowheads="1"/>
          </p:cNvSpPr>
          <p:nvPr/>
        </p:nvSpPr>
        <p:spPr bwMode="auto">
          <a:xfrm>
            <a:off x="0" y="0"/>
            <a:ext cx="8686800"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0"/>
              </a:spcBef>
              <a:buClrTx/>
              <a:buSzTx/>
              <a:buFontTx/>
              <a:buNone/>
            </a:pPr>
            <a:r>
              <a:rPr lang="en-US" altLang="en-US" sz="3600">
                <a:solidFill>
                  <a:schemeClr val="tx2"/>
                </a:solidFill>
                <a:latin typeface="Arial" panose="020B0604020202020204" pitchFamily="34" charset="0"/>
              </a:rPr>
              <a:t/>
            </a:r>
            <a:br>
              <a:rPr lang="en-US" altLang="en-US" sz="3600">
                <a:solidFill>
                  <a:schemeClr val="tx2"/>
                </a:solidFill>
                <a:latin typeface="Arial" panose="020B0604020202020204" pitchFamily="34" charset="0"/>
              </a:rPr>
            </a:br>
            <a:endParaRPr lang="en-US" altLang="en-US" sz="3600">
              <a:solidFill>
                <a:schemeClr val="tx2"/>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85B94091-9E9B-4837-B9D8-DBFF9512B191}" type="slidenum">
              <a:rPr lang="en-US" altLang="en-US" sz="1200" smtClean="0"/>
              <a:pPr>
                <a:spcBef>
                  <a:spcPct val="0"/>
                </a:spcBef>
                <a:buClrTx/>
                <a:buSzTx/>
                <a:buFontTx/>
                <a:buNone/>
              </a:pPr>
              <a:t>19</a:t>
            </a:fld>
            <a:endParaRPr lang="en-US" altLang="en-US" sz="1200" smtClean="0"/>
          </a:p>
        </p:txBody>
      </p:sp>
      <p:sp>
        <p:nvSpPr>
          <p:cNvPr id="38915" name="Text Box 7"/>
          <p:cNvSpPr txBox="1">
            <a:spLocks noChangeArrowheads="1"/>
          </p:cNvSpPr>
          <p:nvPr/>
        </p:nvSpPr>
        <p:spPr bwMode="auto">
          <a:xfrm>
            <a:off x="609600" y="144959"/>
            <a:ext cx="7924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50000"/>
              </a:spcBef>
              <a:buClrTx/>
              <a:buSzTx/>
              <a:buFontTx/>
              <a:buNone/>
            </a:pPr>
            <a:r>
              <a:rPr lang="en-US" altLang="en-US" sz="4400" b="1" dirty="0">
                <a:solidFill>
                  <a:schemeClr val="accent1"/>
                </a:solidFill>
                <a:latin typeface="+mj-lt"/>
              </a:rPr>
              <a:t>12-month old in Rear-Facing Seat</a:t>
            </a:r>
          </a:p>
        </p:txBody>
      </p:sp>
      <p:pic>
        <p:nvPicPr>
          <p:cNvPr id="2" name="video06A_MGA_213_RearFace-Convertible_12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8818" y="908538"/>
            <a:ext cx="7266363" cy="5257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838200" y="428737"/>
            <a:ext cx="7391400" cy="1188677"/>
          </a:xfrm>
        </p:spPr>
        <p:txBody>
          <a:bodyPr>
            <a:normAutofit/>
          </a:bodyPr>
          <a:lstStyle/>
          <a:p>
            <a:pPr algn="ctr" eaLnBrk="1" hangingPunct="1"/>
            <a:r>
              <a:rPr lang="en-US" altLang="en-US" sz="4800" b="1" dirty="0" smtClean="0">
                <a:solidFill>
                  <a:schemeClr val="accent1"/>
                </a:solidFill>
              </a:rPr>
              <a:t>Goals of this Presentation</a:t>
            </a:r>
          </a:p>
        </p:txBody>
      </p:sp>
      <p:sp>
        <p:nvSpPr>
          <p:cNvPr id="7172" name="Rectangle 3"/>
          <p:cNvSpPr>
            <a:spLocks noGrp="1" noChangeArrowheads="1"/>
          </p:cNvSpPr>
          <p:nvPr>
            <p:ph idx="1"/>
          </p:nvPr>
        </p:nvSpPr>
        <p:spPr>
          <a:xfrm>
            <a:off x="838199" y="1981200"/>
            <a:ext cx="7571163" cy="4114800"/>
          </a:xfrm>
        </p:spPr>
        <p:txBody>
          <a:bodyPr>
            <a:normAutofit/>
          </a:bodyPr>
          <a:lstStyle/>
          <a:p>
            <a:pPr lvl="1">
              <a:buFont typeface="Arial" panose="020B0604020202020204" pitchFamily="34" charset="0"/>
              <a:buChar char="•"/>
            </a:pPr>
            <a:r>
              <a:rPr lang="en-US" altLang="en-US" sz="3000" dirty="0" smtClean="0">
                <a:solidFill>
                  <a:schemeClr val="tx1"/>
                </a:solidFill>
                <a:latin typeface="Arial" panose="020B0604020202020204" pitchFamily="34" charset="0"/>
              </a:rPr>
              <a:t>To </a:t>
            </a:r>
            <a:r>
              <a:rPr lang="en-US" sz="3200" dirty="0" smtClean="0">
                <a:solidFill>
                  <a:schemeClr val="tx1"/>
                </a:solidFill>
              </a:rPr>
              <a:t>learn </a:t>
            </a:r>
            <a:r>
              <a:rPr lang="en-US" sz="3200" dirty="0">
                <a:solidFill>
                  <a:schemeClr val="tx1"/>
                </a:solidFill>
              </a:rPr>
              <a:t>how car seats and booster seats prevent and minimize injuries to children during crashes.</a:t>
            </a:r>
          </a:p>
          <a:p>
            <a:pPr lvl="1">
              <a:buFont typeface="Arial" panose="020B0604020202020204" pitchFamily="34" charset="0"/>
              <a:buChar char="•"/>
            </a:pPr>
            <a:r>
              <a:rPr lang="en-US" sz="3200" dirty="0" smtClean="0">
                <a:solidFill>
                  <a:schemeClr val="tx1"/>
                </a:solidFill>
              </a:rPr>
              <a:t>To </a:t>
            </a:r>
            <a:r>
              <a:rPr lang="en-US" sz="3200" dirty="0">
                <a:solidFill>
                  <a:schemeClr val="tx1"/>
                </a:solidFill>
              </a:rPr>
              <a:t>understand the elements of correct selection and usage of a car or booster seat</a:t>
            </a:r>
            <a:r>
              <a:rPr lang="en-US" sz="3200" dirty="0" smtClean="0">
                <a:solidFill>
                  <a:schemeClr val="tx1"/>
                </a:solidFill>
              </a:rPr>
              <a:t>.</a:t>
            </a:r>
            <a:r>
              <a:rPr lang="en-US" sz="3200" dirty="0">
                <a:solidFill>
                  <a:schemeClr val="tx1"/>
                </a:solidFill>
              </a:rPr>
              <a:t> </a:t>
            </a:r>
            <a:endParaRPr lang="en-US" sz="3200" dirty="0" smtClean="0">
              <a:solidFill>
                <a:schemeClr val="tx1"/>
              </a:solidFill>
            </a:endParaRPr>
          </a:p>
          <a:p>
            <a:pPr lvl="1">
              <a:buFont typeface="Arial" panose="020B0604020202020204" pitchFamily="34" charset="0"/>
              <a:buChar char="•"/>
            </a:pPr>
            <a:r>
              <a:rPr lang="en-US" sz="3200" dirty="0" smtClean="0">
                <a:solidFill>
                  <a:schemeClr val="tx1"/>
                </a:solidFill>
              </a:rPr>
              <a:t>To </a:t>
            </a:r>
            <a:r>
              <a:rPr lang="en-US" sz="3200" dirty="0">
                <a:solidFill>
                  <a:schemeClr val="tx1"/>
                </a:solidFill>
              </a:rPr>
              <a:t>review and understand the provisions of Maryland’s Child Passenger Safety Law.</a:t>
            </a:r>
          </a:p>
          <a:p>
            <a:pPr lvl="1">
              <a:buFont typeface="Arial" panose="020B0604020202020204" pitchFamily="34" charset="0"/>
              <a:buChar char="•"/>
            </a:pPr>
            <a:endParaRPr lang="en-US" sz="3200" dirty="0" smtClean="0"/>
          </a:p>
          <a:p>
            <a:pPr lvl="1">
              <a:buFont typeface="Arial" panose="020B0604020202020204" pitchFamily="34" charset="0"/>
              <a:buChar char="•"/>
            </a:pPr>
            <a:endParaRPr lang="en-US" sz="3200" dirty="0"/>
          </a:p>
          <a:p>
            <a:pPr lvl="1">
              <a:buFont typeface="Arial" panose="020B0604020202020204" pitchFamily="34" charset="0"/>
              <a:buChar char="•"/>
            </a:pPr>
            <a:endParaRPr lang="en-US" altLang="en-US" sz="3000" dirty="0" smtClean="0">
              <a:solidFill>
                <a:schemeClr val="tx1"/>
              </a:solidFill>
              <a:latin typeface="Arial" panose="020B0604020202020204" pitchFamily="34" charset="0"/>
            </a:endParaRPr>
          </a:p>
          <a:p>
            <a:pPr>
              <a:buFont typeface="Arial" panose="020B0604020202020204" pitchFamily="34" charset="0"/>
              <a:buChar char="•"/>
            </a:pPr>
            <a:endParaRPr lang="en-US" altLang="en-US" sz="3200" dirty="0" smtClean="0">
              <a:latin typeface="Arial" panose="020B0604020202020204" pitchFamily="34" charset="0"/>
            </a:endParaRPr>
          </a:p>
          <a:p>
            <a:pPr>
              <a:buFont typeface="Arial" panose="020B0604020202020204" pitchFamily="34" charset="0"/>
              <a:buChar char="•"/>
            </a:pPr>
            <a:endParaRPr lang="en-US" altLang="en-US" sz="3200" dirty="0" smtClean="0"/>
          </a:p>
        </p:txBody>
      </p:sp>
      <p:sp>
        <p:nvSpPr>
          <p:cNvPr id="7170" name="Slide Number Placeholder 5"/>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753DFCAC-778B-4751-A8A3-BCB01637C3E9}" type="slidenum">
              <a:rPr lang="en-US" altLang="en-US" sz="1200" smtClean="0"/>
              <a:pPr>
                <a:spcBef>
                  <a:spcPct val="0"/>
                </a:spcBef>
                <a:buClrTx/>
                <a:buSzTx/>
                <a:buFontTx/>
                <a:buNone/>
              </a:pPr>
              <a:t>2</a:t>
            </a:fld>
            <a:endParaRPr lang="en-US" altLang="en-US" sz="120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2960" y="914400"/>
            <a:ext cx="7543800" cy="822961"/>
          </a:xfrm>
        </p:spPr>
        <p:txBody>
          <a:bodyPr>
            <a:normAutofit/>
          </a:bodyPr>
          <a:lstStyle/>
          <a:p>
            <a:pPr algn="ctr"/>
            <a:r>
              <a:rPr lang="en-US" altLang="en-US" b="1" dirty="0">
                <a:solidFill>
                  <a:schemeClr val="accent1"/>
                </a:solidFill>
              </a:rPr>
              <a:t>Forward-Facing Too </a:t>
            </a:r>
            <a:r>
              <a:rPr lang="en-US" altLang="en-US" b="1" dirty="0" smtClean="0">
                <a:solidFill>
                  <a:schemeClr val="accent1"/>
                </a:solidFill>
              </a:rPr>
              <a:t>Soon</a:t>
            </a:r>
            <a:endParaRPr lang="en-US" b="1" dirty="0"/>
          </a:p>
        </p:txBody>
      </p:sp>
      <p:sp>
        <p:nvSpPr>
          <p:cNvPr id="7" name="Content Placeholder 6"/>
          <p:cNvSpPr>
            <a:spLocks noGrp="1"/>
          </p:cNvSpPr>
          <p:nvPr>
            <p:ph idx="1"/>
          </p:nvPr>
        </p:nvSpPr>
        <p:spPr>
          <a:xfrm>
            <a:off x="822960" y="1958457"/>
            <a:ext cx="7711441" cy="4023360"/>
          </a:xfrm>
        </p:spPr>
        <p:txBody>
          <a:bodyPr/>
          <a:lstStyle/>
          <a:p>
            <a:pPr lvl="0" defTabSz="457200">
              <a:spcBef>
                <a:spcPts val="1000"/>
              </a:spcBef>
              <a:spcAft>
                <a:spcPts val="0"/>
              </a:spcAft>
              <a:buClr>
                <a:srgbClr val="418AB3"/>
              </a:buClr>
              <a:buSzPct val="80000"/>
              <a:buFont typeface="Courier New" panose="02070309020205020404" pitchFamily="49" charset="0"/>
              <a:buChar char="o"/>
            </a:pPr>
            <a:r>
              <a:rPr lang="en-US" altLang="en-US" sz="3200" dirty="0" smtClean="0">
                <a:solidFill>
                  <a:srgbClr val="000000"/>
                </a:solidFill>
                <a:latin typeface="Arial" panose="020B0604020202020204" pitchFamily="34" charset="0"/>
              </a:rPr>
              <a:t> Increases </a:t>
            </a:r>
            <a:r>
              <a:rPr lang="en-US" altLang="en-US" sz="3200" dirty="0">
                <a:solidFill>
                  <a:srgbClr val="000000"/>
                </a:solidFill>
                <a:latin typeface="Arial" panose="020B0604020202020204" pitchFamily="34" charset="0"/>
              </a:rPr>
              <a:t>the likelihood of serious injury or death to the child involved in a frontal collision.</a:t>
            </a:r>
          </a:p>
          <a:p>
            <a:pPr lvl="0" defTabSz="457200">
              <a:spcBef>
                <a:spcPts val="1000"/>
              </a:spcBef>
              <a:spcAft>
                <a:spcPts val="0"/>
              </a:spcAft>
              <a:buClr>
                <a:srgbClr val="418AB3"/>
              </a:buClr>
              <a:buSzPct val="80000"/>
              <a:buFont typeface="Courier New" panose="02070309020205020404" pitchFamily="49" charset="0"/>
              <a:buChar char="o"/>
            </a:pPr>
            <a:r>
              <a:rPr lang="en-US" altLang="en-US" sz="3200" dirty="0" smtClean="0">
                <a:solidFill>
                  <a:srgbClr val="000000"/>
                </a:solidFill>
                <a:latin typeface="Arial" panose="020B0604020202020204" pitchFamily="34" charset="0"/>
              </a:rPr>
              <a:t> Think </a:t>
            </a:r>
            <a:r>
              <a:rPr lang="en-US" altLang="en-US" sz="3200" dirty="0">
                <a:solidFill>
                  <a:srgbClr val="000000"/>
                </a:solidFill>
                <a:latin typeface="Arial" panose="020B0604020202020204" pitchFamily="34" charset="0"/>
              </a:rPr>
              <a:t>“Shaken Baby Syndrome”</a:t>
            </a:r>
          </a:p>
          <a:p>
            <a:pPr marL="914400" lvl="1" indent="-457200" defTabSz="457200">
              <a:spcBef>
                <a:spcPts val="1000"/>
              </a:spcBef>
              <a:spcAft>
                <a:spcPts val="0"/>
              </a:spcAft>
              <a:buClr>
                <a:srgbClr val="418AB3"/>
              </a:buClr>
              <a:buSzPct val="80000"/>
              <a:buFont typeface="Arial" panose="020B0604020202020204" pitchFamily="34" charset="0"/>
              <a:buChar char="•"/>
            </a:pPr>
            <a:r>
              <a:rPr lang="en-US" altLang="en-US" sz="3200" dirty="0">
                <a:solidFill>
                  <a:srgbClr val="000000"/>
                </a:solidFill>
                <a:latin typeface="Arial" panose="020B0604020202020204" pitchFamily="34" charset="0"/>
              </a:rPr>
              <a:t>Spinal cord injuries</a:t>
            </a:r>
          </a:p>
          <a:p>
            <a:pPr marL="914400" lvl="1" indent="-457200" defTabSz="457200">
              <a:spcBef>
                <a:spcPts val="1000"/>
              </a:spcBef>
              <a:spcAft>
                <a:spcPts val="0"/>
              </a:spcAft>
              <a:buClr>
                <a:srgbClr val="418AB3"/>
              </a:buClr>
              <a:buSzPct val="80000"/>
              <a:buFont typeface="Arial" panose="020B0604020202020204" pitchFamily="34" charset="0"/>
              <a:buChar char="•"/>
            </a:pPr>
            <a:r>
              <a:rPr lang="en-US" altLang="en-US" sz="3200" dirty="0">
                <a:solidFill>
                  <a:srgbClr val="000000"/>
                </a:solidFill>
                <a:latin typeface="Arial" panose="020B0604020202020204" pitchFamily="34" charset="0"/>
              </a:rPr>
              <a:t>Traumatic brain injuries.</a:t>
            </a:r>
          </a:p>
          <a:p>
            <a:endParaRPr lang="en-US" dirty="0"/>
          </a:p>
        </p:txBody>
      </p:sp>
      <p:sp>
        <p:nvSpPr>
          <p:cNvPr id="40962"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4EDF6BDD-77AE-43E6-8094-2A211A017C7B}" type="slidenum">
              <a:rPr lang="en-US" altLang="en-US" sz="1200" smtClean="0"/>
              <a:pPr>
                <a:spcBef>
                  <a:spcPct val="0"/>
                </a:spcBef>
                <a:buClrTx/>
                <a:buSzTx/>
                <a:buFontTx/>
                <a:buNone/>
              </a:pPr>
              <a:t>20</a:t>
            </a:fld>
            <a:endParaRPr lang="en-US" altLang="en-US" sz="1200" smtClean="0"/>
          </a:p>
        </p:txBody>
      </p:sp>
      <p:sp>
        <p:nvSpPr>
          <p:cNvPr id="40964" name="Rectangle 5"/>
          <p:cNvSpPr>
            <a:spLocks noChangeArrowheads="1"/>
          </p:cNvSpPr>
          <p:nvPr/>
        </p:nvSpPr>
        <p:spPr bwMode="auto">
          <a:xfrm>
            <a:off x="228600" y="1783356"/>
            <a:ext cx="7467600"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endParaRPr lang="en-US" altLang="en-US" sz="3200" dirty="0">
              <a:latin typeface="Arial" panose="020B0604020202020204" pitchFamily="34" charset="0"/>
            </a:endParaRPr>
          </a:p>
        </p:txBody>
      </p:sp>
      <p:sp>
        <p:nvSpPr>
          <p:cNvPr id="2" name="TextBox 1"/>
          <p:cNvSpPr txBox="1"/>
          <p:nvPr/>
        </p:nvSpPr>
        <p:spPr>
          <a:xfrm rot="20686756">
            <a:off x="139642" y="141031"/>
            <a:ext cx="3293400" cy="923330"/>
          </a:xfrm>
          <a:prstGeom prst="rect">
            <a:avLst/>
          </a:prstGeom>
          <a:noFill/>
        </p:spPr>
        <p:txBody>
          <a:bodyPr wrap="square" rtlCol="0">
            <a:spAutoFit/>
          </a:bodyPr>
          <a:lstStyle/>
          <a:p>
            <a:r>
              <a:rPr lang="en-US" altLang="en-US" sz="5400" b="1" dirty="0">
                <a:ln w="22225">
                  <a:solidFill>
                    <a:schemeClr val="accent2"/>
                  </a:solidFill>
                  <a:prstDash val="solid"/>
                </a:ln>
                <a:solidFill>
                  <a:schemeClr val="accent2">
                    <a:lumMod val="40000"/>
                    <a:lumOff val="60000"/>
                  </a:schemeClr>
                </a:solidFill>
                <a:latin typeface="Trebuchet MS" panose="020B0603020202020204"/>
              </a:rPr>
              <a:t>Danger!</a:t>
            </a:r>
            <a:endParaRPr lang="en-US" sz="4000" b="1" dirty="0">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xfrm>
            <a:off x="8458200" y="6400800"/>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EC53E33B-545C-4A35-857C-57DFC4C8DDE2}" type="slidenum">
              <a:rPr lang="en-US" altLang="en-US" sz="1200" smtClean="0"/>
              <a:pPr>
                <a:spcBef>
                  <a:spcPct val="0"/>
                </a:spcBef>
                <a:buClrTx/>
                <a:buSzTx/>
                <a:buFontTx/>
                <a:buNone/>
              </a:pPr>
              <a:t>21</a:t>
            </a:fld>
            <a:endParaRPr lang="en-US" altLang="en-US" sz="1200" smtClean="0"/>
          </a:p>
        </p:txBody>
      </p:sp>
      <p:sp>
        <p:nvSpPr>
          <p:cNvPr id="43011" name="Text Box 5"/>
          <p:cNvSpPr txBox="1">
            <a:spLocks noChangeArrowheads="1"/>
          </p:cNvSpPr>
          <p:nvPr/>
        </p:nvSpPr>
        <p:spPr bwMode="auto">
          <a:xfrm>
            <a:off x="1143000" y="152400"/>
            <a:ext cx="655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50000"/>
              </a:spcBef>
              <a:buClrTx/>
              <a:buSzTx/>
              <a:buFontTx/>
              <a:buNone/>
            </a:pPr>
            <a:endParaRPr lang="en-US" altLang="en-US" sz="3200">
              <a:latin typeface="Arial" panose="020B0604020202020204" pitchFamily="34" charset="0"/>
            </a:endParaRPr>
          </a:p>
        </p:txBody>
      </p:sp>
      <p:sp>
        <p:nvSpPr>
          <p:cNvPr id="43012" name="Text Box 9"/>
          <p:cNvSpPr txBox="1">
            <a:spLocks noChangeArrowheads="1"/>
          </p:cNvSpPr>
          <p:nvPr/>
        </p:nvSpPr>
        <p:spPr bwMode="auto">
          <a:xfrm>
            <a:off x="284038" y="57398"/>
            <a:ext cx="8686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50000"/>
              </a:spcBef>
              <a:buClrTx/>
              <a:buSzTx/>
              <a:buFontTx/>
              <a:buNone/>
            </a:pPr>
            <a:r>
              <a:rPr lang="en-US" altLang="en-US" sz="4400" b="1" dirty="0">
                <a:solidFill>
                  <a:schemeClr val="accent1"/>
                </a:solidFill>
                <a:latin typeface="+mj-lt"/>
              </a:rPr>
              <a:t>12-month old in Forward-Facing Seat</a:t>
            </a:r>
          </a:p>
        </p:txBody>
      </p:sp>
      <p:pic>
        <p:nvPicPr>
          <p:cNvPr id="2" name="video06B_MGA_213_ForwardFace-Convertible_12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9405" y="826839"/>
            <a:ext cx="7856065" cy="542907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5822" y="397551"/>
            <a:ext cx="6756010" cy="878846"/>
          </a:xfrm>
        </p:spPr>
        <p:txBody>
          <a:bodyPr/>
          <a:lstStyle/>
          <a:p>
            <a:r>
              <a:rPr lang="en-US" altLang="en-US" b="1" dirty="0">
                <a:solidFill>
                  <a:schemeClr val="accent1"/>
                </a:solidFill>
              </a:rPr>
              <a:t>Why Forward-Facing Seats</a:t>
            </a:r>
            <a:r>
              <a:rPr lang="en-US" altLang="en-US" b="1" dirty="0" smtClean="0">
                <a:solidFill>
                  <a:schemeClr val="accent1"/>
                </a:solidFill>
              </a:rPr>
              <a:t>?</a:t>
            </a:r>
            <a:endParaRPr lang="en-US" dirty="0"/>
          </a:p>
        </p:txBody>
      </p:sp>
      <p:sp>
        <p:nvSpPr>
          <p:cNvPr id="6" name="Content Placeholder 5"/>
          <p:cNvSpPr>
            <a:spLocks noGrp="1"/>
          </p:cNvSpPr>
          <p:nvPr>
            <p:ph idx="1"/>
          </p:nvPr>
        </p:nvSpPr>
        <p:spPr>
          <a:xfrm>
            <a:off x="781927" y="2438400"/>
            <a:ext cx="7543801" cy="3947160"/>
          </a:xfrm>
        </p:spPr>
        <p:txBody>
          <a:bodyPr/>
          <a:lstStyle/>
          <a:p>
            <a:pPr lvl="1" defTabSz="457200">
              <a:spcBef>
                <a:spcPts val="1000"/>
              </a:spcBef>
              <a:spcAft>
                <a:spcPts val="0"/>
              </a:spcAft>
              <a:buClr>
                <a:srgbClr val="418AB3"/>
              </a:buClr>
              <a:buSzPct val="80000"/>
              <a:buFont typeface="Courier New" panose="02070309020205020404" pitchFamily="49" charset="0"/>
              <a:buChar char="o"/>
            </a:pPr>
            <a:r>
              <a:rPr lang="en-US" altLang="en-US" sz="3000" dirty="0">
                <a:solidFill>
                  <a:srgbClr val="000000"/>
                </a:solidFill>
                <a:latin typeface="Arial" panose="020B0604020202020204" pitchFamily="34" charset="0"/>
              </a:rPr>
              <a:t>Dissipates crash forces over the stronger parts of the body.</a:t>
            </a:r>
          </a:p>
          <a:p>
            <a:pPr marL="1097280" lvl="2" indent="-457200" defTabSz="457200">
              <a:spcBef>
                <a:spcPts val="1000"/>
              </a:spcBef>
              <a:spcAft>
                <a:spcPts val="0"/>
              </a:spcAft>
              <a:buClr>
                <a:srgbClr val="418AB3"/>
              </a:buClr>
              <a:buSzPct val="80000"/>
              <a:buFont typeface="Arial" panose="020B0604020202020204" pitchFamily="34" charset="0"/>
              <a:buChar char="•"/>
            </a:pPr>
            <a:r>
              <a:rPr lang="en-US" altLang="en-US" sz="2800" dirty="0">
                <a:solidFill>
                  <a:srgbClr val="000000"/>
                </a:solidFill>
                <a:latin typeface="Arial" panose="020B0604020202020204" pitchFamily="34" charset="0"/>
              </a:rPr>
              <a:t>Lessens the crash force on weaker bones/muscles of the child’s body.</a:t>
            </a:r>
          </a:p>
          <a:p>
            <a:pPr marL="1097280" lvl="2" indent="-457200" defTabSz="457200">
              <a:spcBef>
                <a:spcPts val="1000"/>
              </a:spcBef>
              <a:spcAft>
                <a:spcPts val="0"/>
              </a:spcAft>
              <a:buClr>
                <a:srgbClr val="418AB3"/>
              </a:buClr>
              <a:buSzPct val="80000"/>
              <a:buFont typeface="Arial" panose="020B0604020202020204" pitchFamily="34" charset="0"/>
              <a:buChar char="•"/>
            </a:pPr>
            <a:r>
              <a:rPr lang="en-US" altLang="en-US" sz="2800" dirty="0">
                <a:solidFill>
                  <a:srgbClr val="000000"/>
                </a:solidFill>
                <a:latin typeface="Arial" panose="020B0604020202020204" pitchFamily="34" charset="0"/>
              </a:rPr>
              <a:t>Keeps them “in position.”</a:t>
            </a:r>
          </a:p>
          <a:p>
            <a:endParaRPr lang="en-US" dirty="0"/>
          </a:p>
        </p:txBody>
      </p:sp>
      <p:sp>
        <p:nvSpPr>
          <p:cNvPr id="45058"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9526E9F3-627E-4926-91E5-BA5C06683517}" type="slidenum">
              <a:rPr lang="en-US" altLang="en-US" sz="1200" smtClean="0"/>
              <a:pPr>
                <a:spcBef>
                  <a:spcPct val="0"/>
                </a:spcBef>
                <a:buClrTx/>
                <a:buSzTx/>
                <a:buFontTx/>
                <a:buNone/>
              </a:pPr>
              <a:t>22</a:t>
            </a:fld>
            <a:endParaRPr lang="en-US" altLang="en-US" sz="1200" smtClean="0"/>
          </a:p>
        </p:txBody>
      </p:sp>
      <p:sp>
        <p:nvSpPr>
          <p:cNvPr id="45060" name="Rectangle 5"/>
          <p:cNvSpPr>
            <a:spLocks noChangeArrowheads="1"/>
          </p:cNvSpPr>
          <p:nvPr/>
        </p:nvSpPr>
        <p:spPr bwMode="auto">
          <a:xfrm>
            <a:off x="304800" y="1268081"/>
            <a:ext cx="7543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lvl="1" eaLnBrk="1" hangingPunct="1">
              <a:buFont typeface="Wingdings" panose="05000000000000000000" pitchFamily="2" charset="2"/>
              <a:buNone/>
            </a:pPr>
            <a:endParaRPr lang="en-US" altLang="en-US" sz="3200" dirty="0">
              <a:latin typeface="Arial" panose="020B0604020202020204" pitchFamily="34" charset="0"/>
            </a:endParaRPr>
          </a:p>
        </p:txBody>
      </p:sp>
      <p:sp>
        <p:nvSpPr>
          <p:cNvPr id="3" name="TextBox 2"/>
          <p:cNvSpPr txBox="1"/>
          <p:nvPr/>
        </p:nvSpPr>
        <p:spPr>
          <a:xfrm>
            <a:off x="800100" y="1752933"/>
            <a:ext cx="5334000" cy="584775"/>
          </a:xfrm>
          <a:prstGeom prst="rect">
            <a:avLst/>
          </a:prstGeom>
          <a:noFill/>
        </p:spPr>
        <p:txBody>
          <a:bodyPr wrap="square" rtlCol="0">
            <a:spAutoFit/>
          </a:bodyPr>
          <a:lstStyle/>
          <a:p>
            <a:pPr lvl="0" defTabSz="457200" eaLnBrk="1" fontAlgn="auto" hangingPunct="1">
              <a:spcBef>
                <a:spcPts val="1000"/>
              </a:spcBef>
              <a:spcAft>
                <a:spcPts val="0"/>
              </a:spcAft>
              <a:buClr>
                <a:srgbClr val="418AB3"/>
              </a:buClr>
              <a:buSzPct val="80000"/>
            </a:pPr>
            <a:r>
              <a:rPr lang="en-US" altLang="en-US" sz="3200" dirty="0">
                <a:solidFill>
                  <a:srgbClr val="000000"/>
                </a:solidFill>
                <a:latin typeface="Arial" panose="020B0604020202020204" pitchFamily="34" charset="0"/>
              </a:rPr>
              <a:t>The harness system:</a:t>
            </a:r>
          </a:p>
        </p:txBody>
      </p:sp>
      <p:sp>
        <p:nvSpPr>
          <p:cNvPr id="4" name="TextBox 3"/>
          <p:cNvSpPr txBox="1"/>
          <p:nvPr/>
        </p:nvSpPr>
        <p:spPr>
          <a:xfrm>
            <a:off x="2001127" y="5255306"/>
            <a:ext cx="5105400" cy="584775"/>
          </a:xfrm>
          <a:prstGeom prst="rect">
            <a:avLst/>
          </a:prstGeom>
          <a:ln w="25400">
            <a:solidFill>
              <a:srgbClr val="7030A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eaLnBrk="1" hangingPunct="1"/>
            <a:r>
              <a:rPr lang="en-US" altLang="en-US" sz="3200" dirty="0">
                <a:solidFill>
                  <a:srgbClr val="000000"/>
                </a:solidFill>
                <a:latin typeface="Arial" panose="020B0604020202020204" pitchFamily="34" charset="0"/>
              </a:rPr>
              <a:t>Car seats are “child-sized</a:t>
            </a:r>
            <a:r>
              <a:rPr lang="en-US" altLang="en-US" sz="3200" dirty="0" smtClean="0">
                <a:solidFill>
                  <a:srgbClr val="000000"/>
                </a:solidFill>
                <a:latin typeface="Arial" panose="020B0604020202020204" pitchFamily="34" charset="0"/>
              </a:rPr>
              <a:t>.”</a:t>
            </a:r>
            <a:endParaRPr lang="en-US" altLang="en-US" sz="3200" dirty="0">
              <a:solidFill>
                <a:srgbClr val="000000"/>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2"/>
          </p:nvPr>
        </p:nvSpPr>
        <p:spPr>
          <a:xfrm>
            <a:off x="8458200" y="6400800"/>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3188246C-6265-45CE-9B99-EE2E09049F80}" type="slidenum">
              <a:rPr lang="en-US" altLang="en-US" sz="1200" smtClean="0"/>
              <a:pPr>
                <a:spcBef>
                  <a:spcPct val="0"/>
                </a:spcBef>
                <a:buClrTx/>
                <a:buSzTx/>
                <a:buFontTx/>
                <a:buNone/>
              </a:pPr>
              <a:t>23</a:t>
            </a:fld>
            <a:endParaRPr lang="en-US" altLang="en-US" sz="1200" dirty="0" smtClean="0"/>
          </a:p>
        </p:txBody>
      </p:sp>
      <p:sp>
        <p:nvSpPr>
          <p:cNvPr id="46083" name="Rectangle 4"/>
          <p:cNvSpPr>
            <a:spLocks noChangeArrowheads="1"/>
          </p:cNvSpPr>
          <p:nvPr/>
        </p:nvSpPr>
        <p:spPr bwMode="auto">
          <a:xfrm>
            <a:off x="680689" y="517170"/>
            <a:ext cx="829014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4800" b="1" dirty="0">
                <a:solidFill>
                  <a:schemeClr val="accent1"/>
                </a:solidFill>
                <a:latin typeface="+mj-lt"/>
              </a:rPr>
              <a:t>Forward-Facing Harness Seats</a:t>
            </a:r>
          </a:p>
        </p:txBody>
      </p:sp>
      <p:sp>
        <p:nvSpPr>
          <p:cNvPr id="46084" name="Text Box 6"/>
          <p:cNvSpPr txBox="1">
            <a:spLocks noChangeArrowheads="1"/>
          </p:cNvSpPr>
          <p:nvPr/>
        </p:nvSpPr>
        <p:spPr bwMode="auto">
          <a:xfrm>
            <a:off x="1752600" y="5252861"/>
            <a:ext cx="1985962" cy="366713"/>
          </a:xfrm>
          <a:prstGeom prst="rect">
            <a:avLst/>
          </a:prstGeom>
          <a:ln>
            <a:solidFill>
              <a:srgbClr val="7030A0"/>
            </a:solid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r>
              <a:rPr lang="en-US" altLang="en-US" sz="1800" b="1" dirty="0">
                <a:latin typeface="Arial" panose="020B0604020202020204" pitchFamily="34" charset="0"/>
              </a:rPr>
              <a:t>5 Point Harness </a:t>
            </a:r>
          </a:p>
        </p:txBody>
      </p:sp>
      <p:sp>
        <p:nvSpPr>
          <p:cNvPr id="46085" name="Text Box 6"/>
          <p:cNvSpPr txBox="1">
            <a:spLocks noChangeArrowheads="1"/>
          </p:cNvSpPr>
          <p:nvPr/>
        </p:nvSpPr>
        <p:spPr bwMode="auto">
          <a:xfrm>
            <a:off x="5486400" y="5115543"/>
            <a:ext cx="2062223" cy="641350"/>
          </a:xfrm>
          <a:prstGeom prst="rect">
            <a:avLst/>
          </a:prstGeom>
          <a:noFill/>
          <a:ln>
            <a:solidFill>
              <a:srgbClr val="7030A0"/>
            </a:solid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50000"/>
              </a:spcBef>
              <a:buClrTx/>
              <a:buSzTx/>
              <a:buFontTx/>
              <a:buNone/>
            </a:pPr>
            <a:r>
              <a:rPr lang="en-US" altLang="en-US" sz="1800" b="1" dirty="0">
                <a:latin typeface="Arial" panose="020B0604020202020204" pitchFamily="34" charset="0"/>
              </a:rPr>
              <a:t>Combination – Harness/Booster</a:t>
            </a:r>
          </a:p>
        </p:txBody>
      </p:sp>
      <p:pic>
        <p:nvPicPr>
          <p:cNvPr id="46086" name="Picture 15" descr="Image result for photo of car se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1693" y="1879527"/>
            <a:ext cx="2890838"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7" descr="Image result for photo of car se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76748"/>
            <a:ext cx="2595562"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1143000" y="304800"/>
            <a:ext cx="7095148" cy="1143000"/>
          </a:xfrm>
        </p:spPr>
        <p:txBody>
          <a:bodyPr>
            <a:normAutofit/>
          </a:bodyPr>
          <a:lstStyle/>
          <a:p>
            <a:pPr algn="ctr" eaLnBrk="1" hangingPunct="1"/>
            <a:r>
              <a:rPr lang="en-US" altLang="en-US" b="1" dirty="0" smtClean="0">
                <a:solidFill>
                  <a:schemeClr val="accent1"/>
                </a:solidFill>
              </a:rPr>
              <a:t>Forward-Facing Best Practice</a:t>
            </a:r>
          </a:p>
        </p:txBody>
      </p:sp>
      <p:sp>
        <p:nvSpPr>
          <p:cNvPr id="48132" name="Rectangle 3"/>
          <p:cNvSpPr>
            <a:spLocks noGrp="1" noChangeArrowheads="1"/>
          </p:cNvSpPr>
          <p:nvPr>
            <p:ph idx="1"/>
          </p:nvPr>
        </p:nvSpPr>
        <p:spPr>
          <a:xfrm>
            <a:off x="1107831" y="1992033"/>
            <a:ext cx="6935129" cy="4750272"/>
          </a:xfrm>
        </p:spPr>
        <p:txBody>
          <a:bodyPr/>
          <a:lstStyle/>
          <a:p>
            <a:pPr algn="ctr" eaLnBrk="1" hangingPunct="1">
              <a:lnSpc>
                <a:spcPct val="90000"/>
              </a:lnSpc>
              <a:buFont typeface="Wingdings" panose="05000000000000000000" pitchFamily="2" charset="2"/>
              <a:buNone/>
            </a:pPr>
            <a:r>
              <a:rPr lang="en-US" altLang="en-US" sz="3200" b="1" dirty="0" smtClean="0">
                <a:solidFill>
                  <a:schemeClr val="tx1"/>
                </a:solidFill>
                <a:latin typeface="Arial" panose="020B0604020202020204" pitchFamily="34" charset="0"/>
              </a:rPr>
              <a:t>American Academy of Pediatrics:</a:t>
            </a:r>
          </a:p>
          <a:p>
            <a:pPr algn="ctr" eaLnBrk="1" hangingPunct="1">
              <a:lnSpc>
                <a:spcPct val="90000"/>
              </a:lnSpc>
              <a:buFont typeface="Wingdings" panose="05000000000000000000" pitchFamily="2" charset="2"/>
              <a:buNone/>
            </a:pPr>
            <a:endParaRPr lang="en-US" altLang="en-US" sz="1800" dirty="0" smtClean="0">
              <a:solidFill>
                <a:schemeClr val="tx1"/>
              </a:solidFill>
              <a:latin typeface="Arial" panose="020B0604020202020204" pitchFamily="34" charset="0"/>
            </a:endParaRPr>
          </a:p>
          <a:p>
            <a:pPr algn="ctr" eaLnBrk="1" hangingPunct="1">
              <a:lnSpc>
                <a:spcPct val="90000"/>
              </a:lnSpc>
              <a:buFont typeface="Wingdings" panose="05000000000000000000" pitchFamily="2" charset="2"/>
              <a:buNone/>
            </a:pPr>
            <a:r>
              <a:rPr lang="en-US" altLang="en-US" sz="3200" dirty="0" smtClean="0">
                <a:solidFill>
                  <a:schemeClr val="tx1"/>
                </a:solidFill>
                <a:latin typeface="Arial" panose="020B0604020202020204" pitchFamily="34" charset="0"/>
              </a:rPr>
              <a:t>	Children should remain in a convertible, forward-facing, or combination seat with a full harness until they reach the top weight or height allowed by the seat for</a:t>
            </a:r>
            <a:r>
              <a:rPr lang="en-US" altLang="en-US" sz="3200" b="1" dirty="0" smtClean="0">
                <a:solidFill>
                  <a:schemeClr val="accent1"/>
                </a:solidFill>
                <a:latin typeface="Arial" panose="020B0604020202020204" pitchFamily="34" charset="0"/>
              </a:rPr>
              <a:t> </a:t>
            </a:r>
            <a:r>
              <a:rPr lang="en-US" altLang="en-US" sz="3200" b="1" dirty="0" smtClean="0">
                <a:solidFill>
                  <a:srgbClr val="7030A0"/>
                </a:solidFill>
                <a:latin typeface="Arial" panose="020B0604020202020204" pitchFamily="34" charset="0"/>
              </a:rPr>
              <a:t>OPTIMAL</a:t>
            </a:r>
            <a:r>
              <a:rPr lang="en-US" altLang="en-US" sz="3200" b="1" dirty="0" smtClean="0">
                <a:solidFill>
                  <a:schemeClr val="accent1"/>
                </a:solidFill>
                <a:latin typeface="Arial" panose="020B0604020202020204" pitchFamily="34" charset="0"/>
              </a:rPr>
              <a:t> </a:t>
            </a:r>
            <a:r>
              <a:rPr lang="en-US" altLang="en-US" sz="3200" dirty="0" smtClean="0">
                <a:solidFill>
                  <a:schemeClr val="tx1"/>
                </a:solidFill>
                <a:latin typeface="Arial" panose="020B0604020202020204" pitchFamily="34" charset="0"/>
              </a:rPr>
              <a:t>protection.</a:t>
            </a:r>
          </a:p>
          <a:p>
            <a:pPr eaLnBrk="1" hangingPunct="1">
              <a:lnSpc>
                <a:spcPct val="90000"/>
              </a:lnSpc>
            </a:pPr>
            <a:endParaRPr lang="en-US" altLang="en-US" sz="3200" dirty="0" smtClean="0"/>
          </a:p>
        </p:txBody>
      </p:sp>
      <p:sp>
        <p:nvSpPr>
          <p:cNvPr id="48130" name="Slide Number Placeholder 5"/>
          <p:cNvSpPr>
            <a:spLocks noGrp="1"/>
          </p:cNvSpPr>
          <p:nvPr>
            <p:ph type="sldNum" sz="quarter" idx="12"/>
          </p:nvPr>
        </p:nvSpPr>
        <p:spPr>
          <a:xfrm>
            <a:off x="8323387" y="6406488"/>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68933DBA-A797-4F9E-89DD-B98537D60F74}" type="slidenum">
              <a:rPr lang="en-US" altLang="en-US" sz="1200" smtClean="0"/>
              <a:pPr>
                <a:spcBef>
                  <a:spcPct val="0"/>
                </a:spcBef>
                <a:buClrTx/>
                <a:buSzTx/>
                <a:buFontTx/>
                <a:buNone/>
              </a:pPr>
              <a:t>24</a:t>
            </a:fld>
            <a:endParaRPr lang="en-US" altLang="en-US" sz="12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44039" y="557294"/>
            <a:ext cx="5501640" cy="992146"/>
          </a:xfrm>
        </p:spPr>
        <p:txBody>
          <a:bodyPr/>
          <a:lstStyle/>
          <a:p>
            <a:pPr algn="ctr"/>
            <a:r>
              <a:rPr lang="en-US" altLang="en-US" b="1" dirty="0">
                <a:solidFill>
                  <a:schemeClr val="accent1"/>
                </a:solidFill>
              </a:rPr>
              <a:t>Special Circumstances</a:t>
            </a:r>
            <a:endParaRPr lang="en-US" dirty="0"/>
          </a:p>
        </p:txBody>
      </p:sp>
      <p:sp>
        <p:nvSpPr>
          <p:cNvPr id="5" name="Content Placeholder 4"/>
          <p:cNvSpPr>
            <a:spLocks noGrp="1"/>
          </p:cNvSpPr>
          <p:nvPr>
            <p:ph idx="1"/>
          </p:nvPr>
        </p:nvSpPr>
        <p:spPr>
          <a:xfrm>
            <a:off x="1051559" y="2633996"/>
            <a:ext cx="7086600" cy="3235097"/>
          </a:xfrm>
        </p:spPr>
        <p:txBody>
          <a:bodyPr/>
          <a:lstStyle/>
          <a:p>
            <a:pPr marL="635508" lvl="1" indent="-342900" defTabSz="457200">
              <a:spcBef>
                <a:spcPts val="1000"/>
              </a:spcBef>
              <a:spcAft>
                <a:spcPts val="0"/>
              </a:spcAft>
              <a:buClr>
                <a:srgbClr val="418AB3"/>
              </a:buClr>
              <a:buSzPct val="80000"/>
              <a:buFont typeface="Courier New" panose="02070309020205020404" pitchFamily="49" charset="0"/>
              <a:buChar char="o"/>
            </a:pPr>
            <a:r>
              <a:rPr lang="en-US" altLang="en-US" sz="2800" dirty="0">
                <a:solidFill>
                  <a:srgbClr val="000000"/>
                </a:solidFill>
                <a:latin typeface="Arial" panose="020B0604020202020204" pitchFamily="34" charset="0"/>
              </a:rPr>
              <a:t>Young but heavy. </a:t>
            </a:r>
          </a:p>
          <a:p>
            <a:pPr marL="635508" lvl="1" indent="-342900" defTabSz="457200">
              <a:spcBef>
                <a:spcPts val="1000"/>
              </a:spcBef>
              <a:spcAft>
                <a:spcPts val="0"/>
              </a:spcAft>
              <a:buClr>
                <a:srgbClr val="418AB3"/>
              </a:buClr>
              <a:buSzPct val="80000"/>
              <a:buFont typeface="Courier New" panose="02070309020205020404" pitchFamily="49" charset="0"/>
              <a:buChar char="o"/>
            </a:pPr>
            <a:r>
              <a:rPr lang="en-US" altLang="en-US" sz="2800" dirty="0">
                <a:solidFill>
                  <a:srgbClr val="000000"/>
                </a:solidFill>
                <a:latin typeface="Arial" panose="020B0604020202020204" pitchFamily="34" charset="0"/>
              </a:rPr>
              <a:t>Restrained by lap-only belt</a:t>
            </a:r>
            <a:r>
              <a:rPr lang="en-US" altLang="en-US" sz="2800" dirty="0" smtClean="0">
                <a:solidFill>
                  <a:srgbClr val="000000"/>
                </a:solidFill>
                <a:latin typeface="Arial" panose="020B0604020202020204" pitchFamily="34" charset="0"/>
              </a:rPr>
              <a:t>.</a:t>
            </a:r>
          </a:p>
          <a:p>
            <a:pPr marL="635508" lvl="1" indent="-342900" defTabSz="457200">
              <a:spcBef>
                <a:spcPts val="1000"/>
              </a:spcBef>
              <a:spcAft>
                <a:spcPts val="0"/>
              </a:spcAft>
              <a:buClr>
                <a:srgbClr val="418AB3"/>
              </a:buClr>
              <a:buSzPct val="80000"/>
              <a:buFont typeface="Courier New" panose="02070309020205020404" pitchFamily="49" charset="0"/>
              <a:buChar char="o"/>
            </a:pPr>
            <a:r>
              <a:rPr lang="en-US" altLang="en-US" sz="2800" dirty="0" smtClean="0">
                <a:solidFill>
                  <a:srgbClr val="000000"/>
                </a:solidFill>
                <a:latin typeface="Arial" panose="020B0604020202020204" pitchFamily="34" charset="0"/>
              </a:rPr>
              <a:t>Need extra upper body support</a:t>
            </a:r>
            <a:endParaRPr lang="en-US" altLang="en-US" sz="2800" dirty="0">
              <a:solidFill>
                <a:srgbClr val="000000"/>
              </a:solidFill>
              <a:latin typeface="Arial" panose="020B0604020202020204" pitchFamily="34" charset="0"/>
            </a:endParaRPr>
          </a:p>
          <a:p>
            <a:pPr marL="635508" lvl="1" indent="-342900" defTabSz="457200">
              <a:spcBef>
                <a:spcPts val="1000"/>
              </a:spcBef>
              <a:spcAft>
                <a:spcPts val="0"/>
              </a:spcAft>
              <a:buClr>
                <a:srgbClr val="418AB3"/>
              </a:buClr>
              <a:buSzPct val="80000"/>
              <a:buFont typeface="Courier New" panose="02070309020205020404" pitchFamily="49" charset="0"/>
              <a:buChar char="o"/>
            </a:pPr>
            <a:r>
              <a:rPr lang="en-US" altLang="en-US" sz="2800" dirty="0">
                <a:solidFill>
                  <a:srgbClr val="000000"/>
                </a:solidFill>
                <a:latin typeface="Arial" panose="020B0604020202020204" pitchFamily="34" charset="0"/>
              </a:rPr>
              <a:t>Behaviorally </a:t>
            </a:r>
            <a:r>
              <a:rPr lang="en-US" altLang="en-US" sz="2800" dirty="0" smtClean="0">
                <a:solidFill>
                  <a:srgbClr val="000000"/>
                </a:solidFill>
                <a:latin typeface="Arial" panose="020B0604020202020204" pitchFamily="34" charset="0"/>
              </a:rPr>
              <a:t>“challenging”</a:t>
            </a:r>
            <a:endParaRPr lang="en-US" altLang="en-US" dirty="0">
              <a:solidFill>
                <a:srgbClr val="000000"/>
              </a:solidFill>
              <a:latin typeface="Arial" panose="020B0604020202020204" pitchFamily="34" charset="0"/>
            </a:endParaRPr>
          </a:p>
          <a:p>
            <a:endParaRPr lang="en-US" dirty="0"/>
          </a:p>
        </p:txBody>
      </p:sp>
      <p:sp>
        <p:nvSpPr>
          <p:cNvPr id="49154"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AE16C22F-E125-4A03-8104-F1C4BE47467D}" type="slidenum">
              <a:rPr lang="en-US" altLang="en-US" sz="1200" smtClean="0"/>
              <a:pPr>
                <a:spcBef>
                  <a:spcPct val="0"/>
                </a:spcBef>
                <a:buClrTx/>
                <a:buSzTx/>
                <a:buFontTx/>
                <a:buNone/>
              </a:pPr>
              <a:t>25</a:t>
            </a:fld>
            <a:endParaRPr lang="en-US" altLang="en-US" sz="1200" dirty="0" smtClean="0"/>
          </a:p>
        </p:txBody>
      </p:sp>
      <p:sp>
        <p:nvSpPr>
          <p:cNvPr id="2" name="TextBox 1"/>
          <p:cNvSpPr txBox="1"/>
          <p:nvPr/>
        </p:nvSpPr>
        <p:spPr>
          <a:xfrm>
            <a:off x="381000" y="1939140"/>
            <a:ext cx="5334000" cy="646331"/>
          </a:xfrm>
          <a:prstGeom prst="rect">
            <a:avLst/>
          </a:prstGeom>
          <a:noFill/>
        </p:spPr>
        <p:txBody>
          <a:bodyPr wrap="square" rtlCol="0">
            <a:spAutoFit/>
          </a:bodyPr>
          <a:lstStyle/>
          <a:p>
            <a:pPr algn="ctr" eaLnBrk="1" hangingPunct="1"/>
            <a:r>
              <a:rPr lang="en-US" altLang="en-US" dirty="0"/>
              <a:t>Children who are:</a:t>
            </a:r>
          </a:p>
        </p:txBody>
      </p:sp>
      <p:sp>
        <p:nvSpPr>
          <p:cNvPr id="3" name="TextBox 2"/>
          <p:cNvSpPr txBox="1"/>
          <p:nvPr/>
        </p:nvSpPr>
        <p:spPr>
          <a:xfrm>
            <a:off x="1329344" y="4668764"/>
            <a:ext cx="6096000" cy="1200329"/>
          </a:xfrm>
          <a:prstGeom prst="rect">
            <a:avLst/>
          </a:prstGeom>
          <a:ln w="25400">
            <a:solidFill>
              <a:srgbClr val="7030A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eaLnBrk="1" hangingPunct="1">
              <a:buFont typeface="Wingdings" panose="05000000000000000000" pitchFamily="2" charset="2"/>
              <a:buNone/>
            </a:pPr>
            <a:r>
              <a:rPr lang="en-US" altLang="en-US" dirty="0" smtClean="0">
                <a:latin typeface="Arial" panose="020B0604020202020204" pitchFamily="34" charset="0"/>
              </a:rPr>
              <a:t>Are ALL </a:t>
            </a:r>
            <a:r>
              <a:rPr lang="en-US" altLang="en-US" dirty="0">
                <a:latin typeface="Arial" panose="020B0604020202020204" pitchFamily="34" charset="0"/>
              </a:rPr>
              <a:t>best protected by a full </a:t>
            </a:r>
            <a:r>
              <a:rPr lang="en-US" altLang="en-US" dirty="0" smtClean="0">
                <a:latin typeface="Arial" panose="020B0604020202020204" pitchFamily="34" charset="0"/>
              </a:rPr>
              <a:t>harness </a:t>
            </a:r>
            <a:r>
              <a:rPr lang="en-US" altLang="en-US" dirty="0">
                <a:latin typeface="Arial" panose="020B0604020202020204" pitchFamily="34" charset="0"/>
              </a:rPr>
              <a:t>system.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60" y="534610"/>
            <a:ext cx="7543800" cy="1051561"/>
          </a:xfrm>
        </p:spPr>
        <p:txBody>
          <a:bodyPr/>
          <a:lstStyle/>
          <a:p>
            <a:pPr algn="ctr"/>
            <a:r>
              <a:rPr lang="en-US" altLang="en-US" b="1" dirty="0">
                <a:solidFill>
                  <a:schemeClr val="accent1"/>
                </a:solidFill>
              </a:rPr>
              <a:t>Why Booster Seats</a:t>
            </a:r>
            <a:r>
              <a:rPr lang="en-US" altLang="en-US" b="1" dirty="0" smtClean="0">
                <a:solidFill>
                  <a:schemeClr val="accent1"/>
                </a:solidFill>
              </a:rPr>
              <a:t>?</a:t>
            </a:r>
            <a:endParaRPr lang="en-US" dirty="0"/>
          </a:p>
        </p:txBody>
      </p:sp>
      <p:sp>
        <p:nvSpPr>
          <p:cNvPr id="51202"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D82CCE0D-CECF-471B-978C-39DDD3FD033C}" type="slidenum">
              <a:rPr lang="en-US" altLang="en-US" sz="1200" smtClean="0"/>
              <a:pPr>
                <a:spcBef>
                  <a:spcPct val="0"/>
                </a:spcBef>
                <a:buClrTx/>
                <a:buSzTx/>
                <a:buFontTx/>
                <a:buNone/>
              </a:pPr>
              <a:t>26</a:t>
            </a:fld>
            <a:endParaRPr lang="en-US" altLang="en-US" sz="1200" smtClean="0"/>
          </a:p>
        </p:txBody>
      </p:sp>
      <p:sp>
        <p:nvSpPr>
          <p:cNvPr id="51204" name="Rectangle 5"/>
          <p:cNvSpPr>
            <a:spLocks noChangeArrowheads="1"/>
          </p:cNvSpPr>
          <p:nvPr/>
        </p:nvSpPr>
        <p:spPr bwMode="auto">
          <a:xfrm>
            <a:off x="822960" y="3505200"/>
            <a:ext cx="7086600" cy="23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buFont typeface="Wingdings" panose="05000000000000000000" pitchFamily="2" charset="2"/>
              <a:buNone/>
            </a:pPr>
            <a:r>
              <a:rPr lang="en-US" altLang="en-US" sz="2500" dirty="0"/>
              <a:t>   </a:t>
            </a:r>
            <a:endParaRPr lang="en-US" altLang="en-US" sz="2800" dirty="0">
              <a:latin typeface="Arial" panose="020B0604020202020204" pitchFamily="34" charset="0"/>
              <a:cs typeface="Arial" panose="020B0604020202020204" pitchFamily="34" charset="0"/>
            </a:endParaRPr>
          </a:p>
          <a:p>
            <a:pPr lvl="1" eaLnBrk="1" hangingPunct="1">
              <a:buFont typeface="Arial" panose="020B0604020202020204" pitchFamily="34" charset="0"/>
              <a:buChar char="•"/>
            </a:pPr>
            <a:r>
              <a:rPr lang="en-US" altLang="en-US" sz="2800" dirty="0" smtClean="0">
                <a:latin typeface="Arial" panose="020B0604020202020204" pitchFamily="34" charset="0"/>
                <a:cs typeface="Arial" panose="020B0604020202020204" pitchFamily="34" charset="0"/>
              </a:rPr>
              <a:t>Holds </a:t>
            </a:r>
            <a:r>
              <a:rPr lang="en-US" altLang="en-US" sz="2800" dirty="0">
                <a:latin typeface="Arial" panose="020B0604020202020204" pitchFamily="34" charset="0"/>
                <a:cs typeface="Arial" panose="020B0604020202020204" pitchFamily="34" charset="0"/>
              </a:rPr>
              <a:t>the lap portion of the belt low on the hips/upper thighs.</a:t>
            </a:r>
          </a:p>
          <a:p>
            <a:pPr lvl="1" eaLnBrk="1" hangingPunct="1">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Pulls the shoulder belt off the neck to center of the child’s </a:t>
            </a:r>
            <a:r>
              <a:rPr lang="en-US" altLang="en-US" sz="2800" dirty="0" smtClean="0">
                <a:latin typeface="Arial" panose="020B0604020202020204" pitchFamily="34" charset="0"/>
                <a:cs typeface="Arial" panose="020B0604020202020204" pitchFamily="34" charset="0"/>
              </a:rPr>
              <a:t>chest.</a:t>
            </a:r>
          </a:p>
        </p:txBody>
      </p:sp>
      <p:sp>
        <p:nvSpPr>
          <p:cNvPr id="2" name="TextBox 1"/>
          <p:cNvSpPr txBox="1"/>
          <p:nvPr/>
        </p:nvSpPr>
        <p:spPr>
          <a:xfrm>
            <a:off x="1394460" y="1892395"/>
            <a:ext cx="640080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en-US" sz="2800" dirty="0">
                <a:solidFill>
                  <a:srgbClr val="000000"/>
                </a:solidFill>
                <a:latin typeface="Arial" panose="020B0604020202020204" pitchFamily="34" charset="0"/>
                <a:cs typeface="Arial" panose="020B0604020202020204" pitchFamily="34" charset="0"/>
              </a:rPr>
              <a:t>Pre-crash </a:t>
            </a:r>
            <a:r>
              <a:rPr lang="en-US" altLang="en-US" sz="2800" dirty="0" smtClean="0">
                <a:solidFill>
                  <a:srgbClr val="000000"/>
                </a:solidFill>
                <a:latin typeface="Arial" panose="020B0604020202020204" pitchFamily="34" charset="0"/>
                <a:cs typeface="Arial" panose="020B0604020202020204" pitchFamily="34" charset="0"/>
              </a:rPr>
              <a:t>positioners designed to help child fit the adult </a:t>
            </a:r>
            <a:r>
              <a:rPr lang="en-US" altLang="en-US" sz="2800" dirty="0">
                <a:solidFill>
                  <a:srgbClr val="000000"/>
                </a:solidFill>
                <a:latin typeface="Arial" panose="020B0604020202020204" pitchFamily="34" charset="0"/>
                <a:cs typeface="Arial" panose="020B0604020202020204" pitchFamily="34" charset="0"/>
              </a:rPr>
              <a:t>seat belt.</a:t>
            </a:r>
            <a:endParaRPr lang="en-US" dirty="0"/>
          </a:p>
        </p:txBody>
      </p:sp>
      <p:sp>
        <p:nvSpPr>
          <p:cNvPr id="3" name="TextBox 2"/>
          <p:cNvSpPr txBox="1"/>
          <p:nvPr/>
        </p:nvSpPr>
        <p:spPr>
          <a:xfrm>
            <a:off x="990600" y="3182034"/>
            <a:ext cx="1600200" cy="646331"/>
          </a:xfrm>
          <a:prstGeom prst="rect">
            <a:avLst/>
          </a:prstGeom>
          <a:noFill/>
        </p:spPr>
        <p:txBody>
          <a:bodyPr wrap="square" rtlCol="0">
            <a:spAutoFit/>
          </a:bodyPr>
          <a:lstStyle/>
          <a:p>
            <a:r>
              <a:rPr lang="en-US" b="1" dirty="0" smtClean="0">
                <a:solidFill>
                  <a:schemeClr val="accent1"/>
                </a:solidFill>
                <a:latin typeface="Arial" panose="020B0604020202020204" pitchFamily="34" charset="0"/>
                <a:cs typeface="Arial" panose="020B0604020202020204" pitchFamily="34" charset="0"/>
              </a:rPr>
              <a:t>How?</a:t>
            </a:r>
            <a:endParaRPr lang="en-US" b="1" dirty="0">
              <a:solidFill>
                <a:schemeClr val="accent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2"/>
          </p:nvPr>
        </p:nvSpPr>
        <p:spPr>
          <a:xfrm>
            <a:off x="8458200" y="6187272"/>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9018C004-3DC2-4AE7-A6F9-7011B32FD3AB}" type="slidenum">
              <a:rPr lang="en-US" altLang="en-US" sz="1200" smtClean="0"/>
              <a:pPr>
                <a:spcBef>
                  <a:spcPct val="0"/>
                </a:spcBef>
                <a:buClrTx/>
                <a:buSzTx/>
                <a:buFontTx/>
                <a:buNone/>
              </a:pPr>
              <a:t>27</a:t>
            </a:fld>
            <a:endParaRPr lang="en-US" altLang="en-US" sz="1200" dirty="0" smtClean="0"/>
          </a:p>
        </p:txBody>
      </p:sp>
      <p:sp>
        <p:nvSpPr>
          <p:cNvPr id="53251" name="Rectangle 4"/>
          <p:cNvSpPr>
            <a:spLocks noChangeArrowheads="1"/>
          </p:cNvSpPr>
          <p:nvPr/>
        </p:nvSpPr>
        <p:spPr bwMode="auto">
          <a:xfrm>
            <a:off x="1447800" y="214593"/>
            <a:ext cx="655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4800" b="1" dirty="0" smtClean="0">
                <a:solidFill>
                  <a:schemeClr val="accent1"/>
                </a:solidFill>
                <a:latin typeface="+mj-lt"/>
              </a:rPr>
              <a:t>Types of Booster </a:t>
            </a:r>
            <a:r>
              <a:rPr lang="en-US" altLang="en-US" sz="4800" b="1" dirty="0">
                <a:solidFill>
                  <a:schemeClr val="accent1"/>
                </a:solidFill>
                <a:latin typeface="+mj-lt"/>
              </a:rPr>
              <a:t>Seats</a:t>
            </a:r>
          </a:p>
        </p:txBody>
      </p:sp>
      <p:sp>
        <p:nvSpPr>
          <p:cNvPr id="53252" name="Rectangle 5"/>
          <p:cNvSpPr>
            <a:spLocks noChangeArrowheads="1"/>
          </p:cNvSpPr>
          <p:nvPr/>
        </p:nvSpPr>
        <p:spPr bwMode="auto">
          <a:xfrm>
            <a:off x="685800" y="1371599"/>
            <a:ext cx="4414958" cy="2057400"/>
          </a:xfrm>
          <a:prstGeom prst="rect">
            <a:avLst/>
          </a:prstGeom>
          <a:noFill/>
          <a:ln w="25400">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indent="0" eaLnBrk="1" hangingPunct="1">
              <a:buNone/>
            </a:pPr>
            <a:r>
              <a:rPr lang="en-US" altLang="en-US" sz="2800" b="1" dirty="0">
                <a:solidFill>
                  <a:schemeClr val="accent1"/>
                </a:solidFill>
                <a:latin typeface="Arial" panose="020B0604020202020204" pitchFamily="34" charset="0"/>
              </a:rPr>
              <a:t>High back </a:t>
            </a:r>
            <a:endParaRPr lang="en-US" altLang="en-US" sz="2800" b="1" dirty="0" smtClean="0">
              <a:solidFill>
                <a:schemeClr val="accent1"/>
              </a:solidFill>
              <a:latin typeface="Arial" panose="020B0604020202020204" pitchFamily="34" charset="0"/>
            </a:endParaRPr>
          </a:p>
          <a:p>
            <a:pPr eaLnBrk="1" hangingPunct="1">
              <a:buClr>
                <a:schemeClr val="accent2"/>
              </a:buClr>
              <a:buFont typeface="Arial" panose="020B0604020202020204" pitchFamily="34" charset="0"/>
              <a:buChar char="•"/>
            </a:pPr>
            <a:r>
              <a:rPr lang="en-US" altLang="en-US" sz="2800" dirty="0" smtClean="0">
                <a:latin typeface="Arial" panose="020B0604020202020204" pitchFamily="34" charset="0"/>
              </a:rPr>
              <a:t>provides </a:t>
            </a:r>
            <a:r>
              <a:rPr lang="en-US" altLang="en-US" sz="2800" dirty="0">
                <a:latin typeface="Arial" panose="020B0604020202020204" pitchFamily="34" charset="0"/>
              </a:rPr>
              <a:t>head and neck support in vehicles that have no head restraints.</a:t>
            </a:r>
          </a:p>
          <a:p>
            <a:pPr eaLnBrk="1" hangingPunct="1"/>
            <a:endParaRPr lang="en-US" altLang="en-US" sz="2800" dirty="0">
              <a:latin typeface="Arial" panose="020B0604020202020204" pitchFamily="34" charset="0"/>
            </a:endParaRPr>
          </a:p>
          <a:p>
            <a:pPr eaLnBrk="1" hangingPunct="1"/>
            <a:endParaRPr lang="en-US" altLang="en-US" sz="2800" dirty="0">
              <a:latin typeface="Arial" panose="020B0604020202020204" pitchFamily="34" charset="0"/>
            </a:endParaRPr>
          </a:p>
        </p:txBody>
      </p:sp>
      <p:sp>
        <p:nvSpPr>
          <p:cNvPr id="53253" name="Rectangle 6"/>
          <p:cNvSpPr>
            <a:spLocks noChangeArrowheads="1"/>
          </p:cNvSpPr>
          <p:nvPr/>
        </p:nvSpPr>
        <p:spPr bwMode="auto">
          <a:xfrm>
            <a:off x="3886200" y="3963203"/>
            <a:ext cx="4572000" cy="1980397"/>
          </a:xfrm>
          <a:prstGeom prst="rect">
            <a:avLst/>
          </a:prstGeom>
          <a:noFill/>
          <a:ln w="25400">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indent="0" eaLnBrk="1" hangingPunct="1">
              <a:buNone/>
            </a:pPr>
            <a:r>
              <a:rPr lang="en-US" altLang="en-US" sz="2800" b="1" dirty="0">
                <a:solidFill>
                  <a:schemeClr val="accent1"/>
                </a:solidFill>
                <a:latin typeface="Arial" panose="020B0604020202020204" pitchFamily="34" charset="0"/>
              </a:rPr>
              <a:t>Backless </a:t>
            </a:r>
          </a:p>
          <a:p>
            <a:pPr lvl="1" eaLnBrk="1" hangingPunct="1">
              <a:buFont typeface="Arial" panose="020B0604020202020204" pitchFamily="34" charset="0"/>
              <a:buChar char="•"/>
            </a:pPr>
            <a:r>
              <a:rPr lang="en-US" altLang="en-US" sz="2800" dirty="0">
                <a:latin typeface="Arial" panose="020B0604020202020204" pitchFamily="34" charset="0"/>
              </a:rPr>
              <a:t>used in vehicles with high seat backs and/or head restraints</a:t>
            </a:r>
            <a:r>
              <a:rPr lang="en-US" altLang="en-US" sz="2800" dirty="0"/>
              <a:t>.</a:t>
            </a:r>
          </a:p>
          <a:p>
            <a:pPr eaLnBrk="1" hangingPunct="1"/>
            <a:endParaRPr lang="en-US" altLang="en-US" sz="2800" dirty="0"/>
          </a:p>
        </p:txBody>
      </p:sp>
      <p:pic>
        <p:nvPicPr>
          <p:cNvPr id="8" name="Picture 2" descr="http://c.shld.net/rpx/i/s/pi/mp/20571/prod_5051335817?src=http%3A%2F%2Fak1.ostkcdn.com%2Fimages%2Fproducts%2F6620183%2FEvenflo-Amp-Performance-No-Back-Booster-Car-Seat-in-Blue-L14187711.jpg&amp;d=5a8c080693655f7ff8d09845d239a9ce703d05a2&amp;hei=245&amp;wid=245&amp;op_sharpen=1&amp;qlt=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701486"/>
            <a:ext cx="2242113" cy="2242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4.q-assets.com/images/products/p/ev/ev-352_1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024215"/>
            <a:ext cx="1524000" cy="27772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2"/>
          </p:nvPr>
        </p:nvSpPr>
        <p:spPr>
          <a:xfrm>
            <a:off x="8432070" y="6324600"/>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26F5D262-32EA-4784-9609-D8567FEAC482}" type="slidenum">
              <a:rPr lang="en-US" altLang="en-US" sz="1200" smtClean="0"/>
              <a:pPr>
                <a:spcBef>
                  <a:spcPct val="0"/>
                </a:spcBef>
                <a:buClrTx/>
                <a:buSzTx/>
                <a:buFontTx/>
                <a:buNone/>
              </a:pPr>
              <a:t>28</a:t>
            </a:fld>
            <a:endParaRPr lang="en-US" altLang="en-US" sz="1200" smtClean="0"/>
          </a:p>
        </p:txBody>
      </p:sp>
      <p:pic>
        <p:nvPicPr>
          <p:cNvPr id="55299" name="Picture 4" descr="movementDrawings_usinglapShoulder_vs_inBooster_usingLapShoul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828800"/>
            <a:ext cx="7905796"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5"/>
          <p:cNvSpPr txBox="1">
            <a:spLocks noChangeArrowheads="1"/>
          </p:cNvSpPr>
          <p:nvPr/>
        </p:nvSpPr>
        <p:spPr bwMode="auto">
          <a:xfrm>
            <a:off x="1371600" y="0"/>
            <a:ext cx="6629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ts val="0"/>
              </a:spcBef>
              <a:buClrTx/>
              <a:buSzTx/>
              <a:buFontTx/>
              <a:buNone/>
            </a:pPr>
            <a:r>
              <a:rPr lang="en-US" altLang="en-US" sz="4800" b="1" dirty="0">
                <a:solidFill>
                  <a:schemeClr val="accent1"/>
                </a:solidFill>
                <a:latin typeface="+mj-lt"/>
              </a:rPr>
              <a:t>Seat Belt vs. Booster Seat </a:t>
            </a:r>
            <a:r>
              <a:rPr lang="en-US" altLang="en-US" sz="4800" b="1" dirty="0" smtClean="0">
                <a:solidFill>
                  <a:schemeClr val="accent1"/>
                </a:solidFill>
                <a:latin typeface="+mj-lt"/>
              </a:rPr>
              <a:t> </a:t>
            </a:r>
          </a:p>
          <a:p>
            <a:pPr algn="ctr" eaLnBrk="1" hangingPunct="1">
              <a:spcBef>
                <a:spcPts val="0"/>
              </a:spcBef>
              <a:buClrTx/>
              <a:buSzTx/>
              <a:buFontTx/>
              <a:buNone/>
            </a:pPr>
            <a:r>
              <a:rPr lang="en-US" altLang="en-US" sz="4800" b="1" dirty="0" smtClean="0">
                <a:solidFill>
                  <a:schemeClr val="accent1"/>
                </a:solidFill>
                <a:latin typeface="+mj-lt"/>
              </a:rPr>
              <a:t>6 </a:t>
            </a:r>
            <a:r>
              <a:rPr lang="en-US" altLang="en-US" sz="4800" b="1" dirty="0" err="1">
                <a:solidFill>
                  <a:schemeClr val="accent1"/>
                </a:solidFill>
                <a:latin typeface="+mj-lt"/>
              </a:rPr>
              <a:t>yr</a:t>
            </a:r>
            <a:r>
              <a:rPr lang="en-US" altLang="en-US" sz="4800" b="1" dirty="0">
                <a:solidFill>
                  <a:schemeClr val="accent1"/>
                </a:solidFill>
                <a:latin typeface="+mj-lt"/>
              </a:rPr>
              <a:t> old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757697"/>
            <a:ext cx="7543800" cy="822961"/>
          </a:xfrm>
        </p:spPr>
        <p:txBody>
          <a:bodyPr/>
          <a:lstStyle/>
          <a:p>
            <a:pPr algn="ctr"/>
            <a:r>
              <a:rPr lang="en-US" altLang="en-US" b="1" dirty="0">
                <a:solidFill>
                  <a:schemeClr val="accent1"/>
                </a:solidFill>
              </a:rPr>
              <a:t>Booster Seat Best </a:t>
            </a:r>
            <a:r>
              <a:rPr lang="en-US" altLang="en-US" b="1" dirty="0" smtClean="0">
                <a:solidFill>
                  <a:schemeClr val="accent1"/>
                </a:solidFill>
              </a:rPr>
              <a:t>Practice</a:t>
            </a:r>
            <a:endParaRPr lang="en-US" dirty="0"/>
          </a:p>
        </p:txBody>
      </p:sp>
      <p:sp>
        <p:nvSpPr>
          <p:cNvPr id="4" name="Content Placeholder 3"/>
          <p:cNvSpPr>
            <a:spLocks noGrp="1"/>
          </p:cNvSpPr>
          <p:nvPr>
            <p:ph idx="1"/>
          </p:nvPr>
        </p:nvSpPr>
        <p:spPr>
          <a:xfrm>
            <a:off x="838200" y="2667000"/>
            <a:ext cx="7571163" cy="3946040"/>
          </a:xfrm>
        </p:spPr>
        <p:txBody>
          <a:bodyPr/>
          <a:lstStyle/>
          <a:p>
            <a:pPr marL="164592" indent="0">
              <a:buNone/>
            </a:pPr>
            <a:r>
              <a:rPr lang="en-US" altLang="en-US" sz="3000" dirty="0">
                <a:latin typeface="Arial" panose="020B0604020202020204" pitchFamily="34" charset="0"/>
              </a:rPr>
              <a:t>Vehicle safety belts should not be used until:</a:t>
            </a:r>
          </a:p>
          <a:p>
            <a:pPr lvl="2">
              <a:buFont typeface="Courier New" panose="02070309020205020404" pitchFamily="49" charset="0"/>
              <a:buChar char="o"/>
            </a:pPr>
            <a:r>
              <a:rPr lang="en-US" altLang="en-US" sz="2800" dirty="0" smtClean="0">
                <a:latin typeface="Arial" panose="020B0604020202020204" pitchFamily="34" charset="0"/>
              </a:rPr>
              <a:t> the </a:t>
            </a:r>
            <a:r>
              <a:rPr lang="en-US" altLang="en-US" sz="2800" dirty="0">
                <a:latin typeface="Arial" panose="020B0604020202020204" pitchFamily="34" charset="0"/>
              </a:rPr>
              <a:t>shoulder belt can be positioned across the chest with the lap belt low and snug across the thighs</a:t>
            </a:r>
          </a:p>
          <a:p>
            <a:pPr lvl="2">
              <a:buFont typeface="Courier New" panose="02070309020205020404" pitchFamily="49" charset="0"/>
              <a:buChar char="o"/>
            </a:pPr>
            <a:r>
              <a:rPr lang="en-US" altLang="en-US" sz="2800" dirty="0" smtClean="0">
                <a:latin typeface="Arial" panose="020B0604020202020204" pitchFamily="34" charset="0"/>
              </a:rPr>
              <a:t> the </a:t>
            </a:r>
            <a:r>
              <a:rPr lang="en-US" altLang="en-US" sz="2800" dirty="0">
                <a:latin typeface="Arial" panose="020B0604020202020204" pitchFamily="34" charset="0"/>
              </a:rPr>
              <a:t>child should fit against the vehicle’s seat back with his or her feet hanging down when the legs are bent at the knees. </a:t>
            </a:r>
          </a:p>
          <a:p>
            <a:endParaRPr lang="en-US" dirty="0"/>
          </a:p>
        </p:txBody>
      </p:sp>
      <p:sp>
        <p:nvSpPr>
          <p:cNvPr id="57346"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837CA5F8-4C8F-4C45-8E81-AAEE6FE21381}" type="slidenum">
              <a:rPr lang="en-US" altLang="en-US" sz="1200" smtClean="0"/>
              <a:pPr>
                <a:spcBef>
                  <a:spcPct val="0"/>
                </a:spcBef>
                <a:buClrTx/>
                <a:buSzTx/>
                <a:buFontTx/>
                <a:buNone/>
              </a:pPr>
              <a:t>29</a:t>
            </a:fld>
            <a:endParaRPr lang="en-US" altLang="en-US" sz="1200" dirty="0" smtClean="0"/>
          </a:p>
        </p:txBody>
      </p:sp>
      <p:sp>
        <p:nvSpPr>
          <p:cNvPr id="57347" name="Rectangle 4"/>
          <p:cNvSpPr>
            <a:spLocks noChangeArrowheads="1"/>
          </p:cNvSpPr>
          <p:nvPr/>
        </p:nvSpPr>
        <p:spPr bwMode="auto">
          <a:xfrm>
            <a:off x="228600" y="-1"/>
            <a:ext cx="891540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0"/>
              </a:spcBef>
              <a:buClrTx/>
              <a:buSzTx/>
              <a:buFontTx/>
              <a:buNone/>
            </a:pPr>
            <a:r>
              <a:rPr lang="en-US" altLang="en-US" sz="3600">
                <a:solidFill>
                  <a:schemeClr val="tx2"/>
                </a:solidFill>
                <a:latin typeface="Arial" panose="020B0604020202020204" pitchFamily="34" charset="0"/>
              </a:rPr>
              <a:t/>
            </a:r>
            <a:br>
              <a:rPr lang="en-US" altLang="en-US" sz="3600">
                <a:solidFill>
                  <a:schemeClr val="tx2"/>
                </a:solidFill>
                <a:latin typeface="Arial" panose="020B0604020202020204" pitchFamily="34" charset="0"/>
              </a:rPr>
            </a:br>
            <a:endParaRPr lang="en-US" altLang="en-US" sz="3600">
              <a:solidFill>
                <a:schemeClr val="tx2"/>
              </a:solidFill>
              <a:latin typeface="Arial" panose="020B0604020202020204" pitchFamily="34" charset="0"/>
            </a:endParaRPr>
          </a:p>
        </p:txBody>
      </p:sp>
      <p:sp>
        <p:nvSpPr>
          <p:cNvPr id="2" name="TextBox 1"/>
          <p:cNvSpPr txBox="1"/>
          <p:nvPr/>
        </p:nvSpPr>
        <p:spPr>
          <a:xfrm>
            <a:off x="1524000" y="1940712"/>
            <a:ext cx="6300822" cy="523220"/>
          </a:xfrm>
          <a:prstGeom prst="rect">
            <a:avLst/>
          </a:prstGeom>
          <a:noFill/>
        </p:spPr>
        <p:txBody>
          <a:bodyPr wrap="square" rtlCol="0">
            <a:spAutoFit/>
          </a:bodyPr>
          <a:lstStyle/>
          <a:p>
            <a:pPr lvl="0" algn="ctr" eaLnBrk="1" hangingPunct="1"/>
            <a:r>
              <a:rPr lang="en-US" altLang="en-US" sz="2800" b="1" dirty="0">
                <a:solidFill>
                  <a:srgbClr val="000000"/>
                </a:solidFill>
                <a:latin typeface="Arial" panose="020B0604020202020204" pitchFamily="34" charset="0"/>
              </a:rPr>
              <a:t>American Academy of Pediatrics: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838200" y="304800"/>
            <a:ext cx="7464425" cy="1143000"/>
          </a:xfrm>
        </p:spPr>
        <p:txBody>
          <a:bodyPr>
            <a:normAutofit/>
          </a:bodyPr>
          <a:lstStyle/>
          <a:p>
            <a:pPr algn="ctr" eaLnBrk="1" hangingPunct="1"/>
            <a:r>
              <a:rPr lang="en-US" altLang="en-US" sz="4800" b="1" dirty="0" smtClean="0">
                <a:solidFill>
                  <a:schemeClr val="accent1"/>
                </a:solidFill>
              </a:rPr>
              <a:t>What’s the Health Issue? </a:t>
            </a:r>
          </a:p>
        </p:txBody>
      </p:sp>
      <p:sp>
        <p:nvSpPr>
          <p:cNvPr id="9220" name="Rectangle 3"/>
          <p:cNvSpPr>
            <a:spLocks noGrp="1" noChangeArrowheads="1"/>
          </p:cNvSpPr>
          <p:nvPr>
            <p:ph idx="1"/>
          </p:nvPr>
        </p:nvSpPr>
        <p:spPr>
          <a:xfrm>
            <a:off x="838200" y="1905000"/>
            <a:ext cx="7620000" cy="3048000"/>
          </a:xfrm>
        </p:spPr>
        <p:txBody>
          <a:bodyPr>
            <a:normAutofit/>
          </a:bodyPr>
          <a:lstStyle/>
          <a:p>
            <a:pPr marL="0" indent="0" algn="ctr">
              <a:lnSpc>
                <a:spcPct val="120000"/>
              </a:lnSpc>
              <a:buNone/>
            </a:pPr>
            <a:r>
              <a:rPr lang="en-US" sz="3200" dirty="0" smtClean="0"/>
              <a:t>In 2016, of </a:t>
            </a:r>
            <a:r>
              <a:rPr lang="en-US" sz="3200" dirty="0"/>
              <a:t>the 826 children </a:t>
            </a:r>
            <a:endParaRPr lang="en-US" sz="3200" dirty="0" smtClean="0"/>
          </a:p>
          <a:p>
            <a:pPr marL="0" indent="0" algn="ctr">
              <a:lnSpc>
                <a:spcPct val="120000"/>
              </a:lnSpc>
              <a:buNone/>
            </a:pPr>
            <a:r>
              <a:rPr lang="en-US" sz="3200" dirty="0" smtClean="0"/>
              <a:t>killed </a:t>
            </a:r>
            <a:r>
              <a:rPr lang="en-US" sz="3200" dirty="0"/>
              <a:t>in passenger vehicle crashes, </a:t>
            </a:r>
            <a:endParaRPr lang="en-US" sz="3200" dirty="0" smtClean="0"/>
          </a:p>
          <a:p>
            <a:pPr marL="0" indent="0" algn="ctr">
              <a:lnSpc>
                <a:spcPct val="120000"/>
              </a:lnSpc>
              <a:buNone/>
            </a:pPr>
            <a:r>
              <a:rPr lang="en-US" sz="3200" dirty="0" smtClean="0"/>
              <a:t>restraint </a:t>
            </a:r>
            <a:r>
              <a:rPr lang="en-US" sz="3200" dirty="0"/>
              <a:t>use was known for </a:t>
            </a:r>
            <a:r>
              <a:rPr lang="en-US" sz="3200" dirty="0" smtClean="0"/>
              <a:t>751, </a:t>
            </a:r>
          </a:p>
          <a:p>
            <a:pPr marL="0" indent="0" algn="ctr">
              <a:lnSpc>
                <a:spcPct val="120000"/>
              </a:lnSpc>
              <a:buNone/>
            </a:pPr>
            <a:r>
              <a:rPr lang="en-US" sz="3200" dirty="0" smtClean="0"/>
              <a:t>of </a:t>
            </a:r>
            <a:r>
              <a:rPr lang="en-US" sz="3200" dirty="0"/>
              <a:t>whom 289 (39%) were </a:t>
            </a:r>
            <a:r>
              <a:rPr lang="en-US" sz="3200" dirty="0" smtClean="0"/>
              <a:t>unrestrained </a:t>
            </a:r>
            <a:endParaRPr lang="en-US" altLang="en-US" sz="3200" dirty="0" smtClean="0">
              <a:solidFill>
                <a:schemeClr val="tx1"/>
              </a:solidFill>
              <a:latin typeface="Arial" panose="020B0604020202020204" pitchFamily="34" charset="0"/>
            </a:endParaRPr>
          </a:p>
          <a:p>
            <a:pPr eaLnBrk="1" hangingPunct="1">
              <a:lnSpc>
                <a:spcPct val="90000"/>
              </a:lnSpc>
            </a:pPr>
            <a:endParaRPr lang="en-US" altLang="en-US" sz="3200" dirty="0" smtClean="0">
              <a:latin typeface="Arial" panose="020B0604020202020204" pitchFamily="34" charset="0"/>
            </a:endParaRPr>
          </a:p>
        </p:txBody>
      </p:sp>
      <p:sp>
        <p:nvSpPr>
          <p:cNvPr id="9218" name="Slide Number Placeholder 5"/>
          <p:cNvSpPr>
            <a:spLocks noGrp="1"/>
          </p:cNvSpPr>
          <p:nvPr>
            <p:ph type="sldNum" sz="quarter" idx="12"/>
          </p:nvPr>
        </p:nvSpPr>
        <p:spPr>
          <a:xfrm>
            <a:off x="8458200" y="6416674"/>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F0125584-7C9B-4569-98CD-5F687BFC22E9}" type="slidenum">
              <a:rPr lang="en-US" altLang="en-US" sz="1200" smtClean="0"/>
              <a:pPr>
                <a:spcBef>
                  <a:spcPct val="0"/>
                </a:spcBef>
                <a:buClrTx/>
                <a:buSzTx/>
                <a:buFontTx/>
                <a:buNone/>
              </a:pPr>
              <a:t>3</a:t>
            </a:fld>
            <a:endParaRPr lang="en-US" altLang="en-US" sz="1200" dirty="0" smtClean="0"/>
          </a:p>
        </p:txBody>
      </p:sp>
      <p:sp>
        <p:nvSpPr>
          <p:cNvPr id="3" name="TextBox 2"/>
          <p:cNvSpPr txBox="1"/>
          <p:nvPr/>
        </p:nvSpPr>
        <p:spPr>
          <a:xfrm>
            <a:off x="5862" y="6019800"/>
            <a:ext cx="4724400" cy="244682"/>
          </a:xfrm>
          <a:prstGeom prst="rect">
            <a:avLst/>
          </a:prstGeom>
          <a:noFill/>
        </p:spPr>
        <p:txBody>
          <a:bodyPr wrap="square" rtlCol="0">
            <a:spAutoFit/>
          </a:bodyPr>
          <a:lstStyle/>
          <a:p>
            <a:pPr marL="0" indent="0" eaLnBrk="1" hangingPunct="1">
              <a:lnSpc>
                <a:spcPct val="90000"/>
              </a:lnSpc>
              <a:buNone/>
            </a:pPr>
            <a:r>
              <a:rPr lang="en-US" altLang="en-US" sz="1100" dirty="0" smtClean="0">
                <a:latin typeface="Arial" panose="020B0604020202020204" pitchFamily="34" charset="0"/>
              </a:rPr>
              <a:t>(NHTSA Traffic Safety Facts 2016 Data)</a:t>
            </a:r>
            <a:endParaRPr lang="en-US" altLang="en-US" sz="1100"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2"/>
          </p:nvPr>
        </p:nvSpPr>
        <p:spPr>
          <a:xfrm>
            <a:off x="8458200" y="6248400"/>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E60CD608-B04D-461B-9533-A508D032D457}" type="slidenum">
              <a:rPr lang="en-US" altLang="en-US" sz="1200" smtClean="0"/>
              <a:pPr>
                <a:spcBef>
                  <a:spcPct val="0"/>
                </a:spcBef>
                <a:buClrTx/>
                <a:buSzTx/>
                <a:buFontTx/>
                <a:buNone/>
              </a:pPr>
              <a:t>30</a:t>
            </a:fld>
            <a:endParaRPr lang="en-US" altLang="en-US" sz="1200" dirty="0" smtClean="0"/>
          </a:p>
        </p:txBody>
      </p:sp>
      <p:pic>
        <p:nvPicPr>
          <p:cNvPr id="58371" name="Picture 4" descr="630_Booste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47800"/>
            <a:ext cx="770055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5"/>
          <p:cNvSpPr>
            <a:spLocks noChangeArrowheads="1"/>
          </p:cNvSpPr>
          <p:nvPr/>
        </p:nvSpPr>
        <p:spPr bwMode="auto">
          <a:xfrm>
            <a:off x="2286000" y="304800"/>
            <a:ext cx="488140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4800" b="1" dirty="0">
                <a:solidFill>
                  <a:schemeClr val="accent1"/>
                </a:solidFill>
                <a:latin typeface="+mj-lt"/>
              </a:rPr>
              <a:t>The Five-Step Test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5563" y="708077"/>
            <a:ext cx="7543800" cy="768498"/>
          </a:xfrm>
        </p:spPr>
        <p:txBody>
          <a:bodyPr/>
          <a:lstStyle/>
          <a:p>
            <a:pPr algn="ctr"/>
            <a:r>
              <a:rPr lang="en-US" altLang="en-US" b="1" dirty="0">
                <a:solidFill>
                  <a:schemeClr val="accent1"/>
                </a:solidFill>
              </a:rPr>
              <a:t>The Five-Step </a:t>
            </a:r>
            <a:r>
              <a:rPr lang="en-US" altLang="en-US" b="1" dirty="0" smtClean="0">
                <a:solidFill>
                  <a:schemeClr val="accent1"/>
                </a:solidFill>
              </a:rPr>
              <a:t>Test</a:t>
            </a:r>
            <a:endParaRPr lang="en-US" dirty="0"/>
          </a:p>
        </p:txBody>
      </p:sp>
      <p:sp>
        <p:nvSpPr>
          <p:cNvPr id="60418"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77CBDEDA-A2F2-4B7B-A60C-B275C6CEFB03}" type="slidenum">
              <a:rPr lang="en-US" altLang="en-US" sz="1200" smtClean="0"/>
              <a:pPr>
                <a:spcBef>
                  <a:spcPct val="0"/>
                </a:spcBef>
                <a:buClrTx/>
                <a:buSzTx/>
                <a:buFontTx/>
                <a:buNone/>
              </a:pPr>
              <a:t>31</a:t>
            </a:fld>
            <a:endParaRPr lang="en-US" altLang="en-US" sz="1200" dirty="0" smtClean="0"/>
          </a:p>
        </p:txBody>
      </p:sp>
      <p:sp>
        <p:nvSpPr>
          <p:cNvPr id="60420" name="Rectangle 5"/>
          <p:cNvSpPr>
            <a:spLocks noChangeArrowheads="1"/>
          </p:cNvSpPr>
          <p:nvPr/>
        </p:nvSpPr>
        <p:spPr bwMode="auto">
          <a:xfrm>
            <a:off x="865563" y="1894408"/>
            <a:ext cx="7543799" cy="4154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514350" indent="-514350" eaLnBrk="1" hangingPunct="1">
              <a:buClr>
                <a:schemeClr val="accent1"/>
              </a:buClr>
              <a:buFont typeface="+mj-lt"/>
              <a:buAutoNum type="arabicPeriod"/>
            </a:pPr>
            <a:r>
              <a:rPr lang="en-US" altLang="en-US" sz="2200" dirty="0">
                <a:latin typeface="Arial" panose="020B0604020202020204" pitchFamily="34" charset="0"/>
              </a:rPr>
              <a:t>Does the child sit all the way back against the auto seat?</a:t>
            </a:r>
          </a:p>
          <a:p>
            <a:pPr marL="514350" indent="-514350" eaLnBrk="1" hangingPunct="1">
              <a:buClr>
                <a:schemeClr val="accent1"/>
              </a:buClr>
              <a:buFont typeface="+mj-lt"/>
              <a:buAutoNum type="arabicPeriod"/>
            </a:pPr>
            <a:r>
              <a:rPr lang="en-US" altLang="en-US" sz="2200" dirty="0">
                <a:latin typeface="Arial" panose="020B0604020202020204" pitchFamily="34" charset="0"/>
              </a:rPr>
              <a:t>Do the child’s knees bend comfortably at the edge of the auto seat?</a:t>
            </a:r>
          </a:p>
          <a:p>
            <a:pPr marL="514350" indent="-514350" eaLnBrk="1" hangingPunct="1">
              <a:buClr>
                <a:schemeClr val="accent1"/>
              </a:buClr>
              <a:buFont typeface="+mj-lt"/>
              <a:buAutoNum type="arabicPeriod"/>
            </a:pPr>
            <a:r>
              <a:rPr lang="en-US" altLang="en-US" sz="2200" dirty="0">
                <a:latin typeface="Arial" panose="020B0604020202020204" pitchFamily="34" charset="0"/>
              </a:rPr>
              <a:t>Does the belt cross the shoulder between the neck and arm?</a:t>
            </a:r>
          </a:p>
          <a:p>
            <a:pPr marL="514350" indent="-514350" eaLnBrk="1" hangingPunct="1">
              <a:buClr>
                <a:schemeClr val="accent1"/>
              </a:buClr>
              <a:buFont typeface="+mj-lt"/>
              <a:buAutoNum type="arabicPeriod"/>
            </a:pPr>
            <a:r>
              <a:rPr lang="en-US" altLang="en-US" sz="2200" dirty="0">
                <a:latin typeface="Arial" panose="020B0604020202020204" pitchFamily="34" charset="0"/>
              </a:rPr>
              <a:t>Is the lap belt as low as possible, touching the </a:t>
            </a:r>
            <a:r>
              <a:rPr lang="en-US" altLang="en-US" sz="2200" dirty="0" smtClean="0">
                <a:latin typeface="Arial" panose="020B0604020202020204" pitchFamily="34" charset="0"/>
              </a:rPr>
              <a:t>thighs?</a:t>
            </a:r>
          </a:p>
          <a:p>
            <a:pPr marL="457200" indent="-457200" eaLnBrk="1" hangingPunct="1">
              <a:buClr>
                <a:schemeClr val="accent1"/>
              </a:buClr>
              <a:buFont typeface="+mj-lt"/>
              <a:buAutoNum type="arabicPeriod"/>
            </a:pPr>
            <a:r>
              <a:rPr lang="en-US" altLang="en-US" sz="2200" i="1" dirty="0" smtClean="0">
                <a:latin typeface="Arial" panose="020B0604020202020204" pitchFamily="34" charset="0"/>
              </a:rPr>
              <a:t>Can </a:t>
            </a:r>
            <a:r>
              <a:rPr lang="en-US" altLang="en-US" sz="2200" i="1" dirty="0">
                <a:latin typeface="Arial" panose="020B0604020202020204" pitchFamily="34" charset="0"/>
              </a:rPr>
              <a:t>the child stay seated like this for the whole trip?</a:t>
            </a:r>
          </a:p>
        </p:txBody>
      </p:sp>
      <p:sp>
        <p:nvSpPr>
          <p:cNvPr id="3" name="Rectangle 2"/>
          <p:cNvSpPr/>
          <p:nvPr/>
        </p:nvSpPr>
        <p:spPr>
          <a:xfrm>
            <a:off x="457200" y="6060442"/>
            <a:ext cx="8109464" cy="244682"/>
          </a:xfrm>
          <a:prstGeom prst="rect">
            <a:avLst/>
          </a:prstGeom>
        </p:spPr>
        <p:txBody>
          <a:bodyPr wrap="square">
            <a:spAutoFit/>
          </a:bodyPr>
          <a:lstStyle/>
          <a:p>
            <a:pPr eaLnBrk="1" hangingPunct="1">
              <a:lnSpc>
                <a:spcPct val="90000"/>
              </a:lnSpc>
              <a:buFont typeface="Wingdings" panose="05000000000000000000" pitchFamily="2" charset="2"/>
              <a:buNone/>
            </a:pPr>
            <a:r>
              <a:rPr lang="en-US" altLang="en-US" sz="1100" i="1" dirty="0">
                <a:latin typeface="Arial" panose="020B0604020202020204" pitchFamily="34" charset="0"/>
              </a:rPr>
              <a:t>(Source for 5-Step Test:  </a:t>
            </a:r>
            <a:r>
              <a:rPr lang="en-US" altLang="en-US" sz="1100" i="1" dirty="0" err="1">
                <a:latin typeface="Arial" panose="020B0604020202020204" pitchFamily="34" charset="0"/>
              </a:rPr>
              <a:t>SafetyBeltSafe</a:t>
            </a:r>
            <a:r>
              <a:rPr lang="en-US" altLang="en-US" sz="1100" i="1" dirty="0">
                <a:latin typeface="Arial" panose="020B0604020202020204" pitchFamily="34" charset="0"/>
              </a:rPr>
              <a:t> USA, a national advocacy group, with the support of the Allstate Foundation</a:t>
            </a:r>
            <a:r>
              <a:rPr lang="en-US" altLang="en-US" sz="1100" i="1" dirty="0"/>
              <a:t>)</a:t>
            </a:r>
          </a:p>
        </p:txBody>
      </p:sp>
      <p:sp>
        <p:nvSpPr>
          <p:cNvPr id="9" name="TextBox 8"/>
          <p:cNvSpPr txBox="1"/>
          <p:nvPr/>
        </p:nvSpPr>
        <p:spPr>
          <a:xfrm>
            <a:off x="1502032" y="5148650"/>
            <a:ext cx="6019800" cy="757130"/>
          </a:xfrm>
          <a:prstGeom prst="rect">
            <a:avLst/>
          </a:prstGeom>
          <a:solidFill>
            <a:schemeClr val="bg1"/>
          </a:solidFill>
          <a:ln w="25400">
            <a:solidFill>
              <a:srgbClr val="7030A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indent="0" algn="ctr" eaLnBrk="1" hangingPunct="1">
              <a:lnSpc>
                <a:spcPct val="90000"/>
              </a:lnSpc>
              <a:buNone/>
            </a:pPr>
            <a:r>
              <a:rPr lang="en-US" altLang="en-US" sz="2400" dirty="0">
                <a:latin typeface="Arial" panose="020B0604020202020204" pitchFamily="34" charset="0"/>
              </a:rPr>
              <a:t>If you answered “no” to any of </a:t>
            </a:r>
            <a:r>
              <a:rPr lang="en-US" altLang="en-US" sz="2400" dirty="0" smtClean="0">
                <a:latin typeface="Arial" panose="020B0604020202020204" pitchFamily="34" charset="0"/>
              </a:rPr>
              <a:t>these, </a:t>
            </a:r>
            <a:r>
              <a:rPr lang="en-US" altLang="en-US" sz="2400" dirty="0">
                <a:latin typeface="Arial" panose="020B0604020202020204" pitchFamily="34" charset="0"/>
              </a:rPr>
              <a:t>the child needs a booster seat!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2"/>
          </p:nvPr>
        </p:nvSpPr>
        <p:spPr>
          <a:xfrm>
            <a:off x="8458200" y="6309127"/>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24F2BE0D-BCCF-4F2E-AFB5-AE3147046BA3}" type="slidenum">
              <a:rPr lang="en-US" altLang="en-US" sz="1200" smtClean="0"/>
              <a:pPr>
                <a:spcBef>
                  <a:spcPct val="0"/>
                </a:spcBef>
                <a:buClrTx/>
                <a:buSzTx/>
                <a:buFontTx/>
                <a:buNone/>
              </a:pPr>
              <a:t>32</a:t>
            </a:fld>
            <a:endParaRPr lang="en-US" altLang="en-US" sz="1200" dirty="0" smtClean="0"/>
          </a:p>
        </p:txBody>
      </p:sp>
      <p:sp>
        <p:nvSpPr>
          <p:cNvPr id="61443" name="Rectangle 4"/>
          <p:cNvSpPr>
            <a:spLocks noChangeArrowheads="1"/>
          </p:cNvSpPr>
          <p:nvPr/>
        </p:nvSpPr>
        <p:spPr bwMode="auto">
          <a:xfrm>
            <a:off x="2286000" y="147191"/>
            <a:ext cx="531186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4800" b="1" dirty="0" smtClean="0">
                <a:solidFill>
                  <a:schemeClr val="accent1"/>
                </a:solidFill>
                <a:latin typeface="+mj-lt"/>
              </a:rPr>
              <a:t>The Five-Step Test</a:t>
            </a:r>
            <a:endParaRPr lang="en-US" altLang="en-US" sz="4800" b="1" dirty="0">
              <a:solidFill>
                <a:schemeClr val="accent1"/>
              </a:solidFill>
              <a:latin typeface="+mj-lt"/>
            </a:endParaRPr>
          </a:p>
        </p:txBody>
      </p:sp>
      <p:sp>
        <p:nvSpPr>
          <p:cNvPr id="61444" name="Rectangle 5"/>
          <p:cNvSpPr>
            <a:spLocks noChangeArrowheads="1"/>
          </p:cNvSpPr>
          <p:nvPr/>
        </p:nvSpPr>
        <p:spPr bwMode="auto">
          <a:xfrm>
            <a:off x="2002169" y="1026096"/>
            <a:ext cx="5867400" cy="990600"/>
          </a:xfrm>
          <a:prstGeom prst="rect">
            <a:avLst/>
          </a:prstGeom>
          <a:ln>
            <a:noFill/>
          </a:ln>
          <a:extLst/>
        </p:spPr>
        <p:style>
          <a:lnRef idx="2">
            <a:schemeClr val="accent2"/>
          </a:lnRef>
          <a:fillRef idx="1">
            <a:schemeClr val="lt1"/>
          </a:fillRef>
          <a:effectRef idx="0">
            <a:schemeClr val="accent2"/>
          </a:effectRef>
          <a:fontRef idx="minor">
            <a:schemeClr val="dk1"/>
          </a:fontRef>
        </p:style>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indent="0" algn="ctr" eaLnBrk="1" hangingPunct="1">
              <a:lnSpc>
                <a:spcPct val="90000"/>
              </a:lnSpc>
              <a:buNone/>
            </a:pPr>
            <a:r>
              <a:rPr lang="en-US" altLang="en-US" sz="2400" b="1" i="1" dirty="0" smtClean="0">
                <a:solidFill>
                  <a:srgbClr val="7030A0"/>
                </a:solidFill>
                <a:latin typeface="Arial" panose="020B0604020202020204" pitchFamily="34" charset="0"/>
              </a:rPr>
              <a:t>This </a:t>
            </a:r>
            <a:r>
              <a:rPr lang="en-US" altLang="en-US" sz="2400" b="1" i="1" dirty="0">
                <a:solidFill>
                  <a:srgbClr val="7030A0"/>
                </a:solidFill>
                <a:latin typeface="Arial" panose="020B0604020202020204" pitchFamily="34" charset="0"/>
              </a:rPr>
              <a:t>test should be done in every vehicle in which the child rides</a:t>
            </a:r>
            <a:r>
              <a:rPr lang="en-US" altLang="en-US" sz="2400" b="1" dirty="0" smtClean="0">
                <a:solidFill>
                  <a:srgbClr val="7030A0"/>
                </a:solidFill>
                <a:latin typeface="Arial" panose="020B0604020202020204" pitchFamily="34" charset="0"/>
              </a:rPr>
              <a:t>.</a:t>
            </a:r>
            <a:endParaRPr lang="en-US" altLang="en-US" sz="2400" b="1" dirty="0">
              <a:solidFill>
                <a:srgbClr val="7030A0"/>
              </a:solidFill>
              <a:latin typeface="Arial" panose="020B0604020202020204" pitchFamily="34" charset="0"/>
            </a:endParaRPr>
          </a:p>
        </p:txBody>
      </p:sp>
      <p:pic>
        <p:nvPicPr>
          <p:cNvPr id="7" name="Picture 6" descr="http://img2.timeinc.net/people/i/cbb/2008/05/27/2_seat_belt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95" y="1940169"/>
            <a:ext cx="3108609" cy="42203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www.preventinjury.org/Images/Tween-photos/red-shirt-girl"/>
          <p:cNvPicPr>
            <a:picLocks noChangeAspect="1" noChangeArrowheads="1"/>
          </p:cNvPicPr>
          <p:nvPr/>
        </p:nvPicPr>
        <p:blipFill rotWithShape="1">
          <a:blip r:embed="rId4">
            <a:extLst>
              <a:ext uri="{28A0092B-C50C-407E-A947-70E740481C1C}">
                <a14:useLocalDpi xmlns:a14="http://schemas.microsoft.com/office/drawing/2010/main" val="0"/>
              </a:ext>
            </a:extLst>
          </a:blip>
          <a:srcRect t="5849"/>
          <a:stretch/>
        </p:blipFill>
        <p:spPr bwMode="auto">
          <a:xfrm>
            <a:off x="5297140" y="1946031"/>
            <a:ext cx="2971800" cy="421450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3991341" y="5090329"/>
            <a:ext cx="809565" cy="1165840"/>
          </a:xfrm>
          <a:prstGeom prst="line">
            <a:avLst/>
          </a:prstGeom>
          <a:ln w="25400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069386" y="5078889"/>
            <a:ext cx="731520" cy="1188720"/>
          </a:xfrm>
          <a:prstGeom prst="line">
            <a:avLst/>
          </a:prstGeom>
          <a:ln w="254000">
            <a:solidFill>
              <a:srgbClr val="FF0000"/>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990269" y="4616575"/>
            <a:ext cx="557343" cy="1487214"/>
          </a:xfrm>
          <a:prstGeom prst="line">
            <a:avLst/>
          </a:prstGeom>
          <a:noFill/>
          <a:ln w="254000" cap="rnd" cmpd="sng" algn="ctr">
            <a:solidFill>
              <a:srgbClr val="96D141"/>
            </a:solidFill>
            <a:prstDash val="solid"/>
          </a:ln>
          <a:effectLst>
            <a:outerShdw blurRad="50800" dist="38100" dir="10800000" algn="r" rotWithShape="0">
              <a:prstClr val="black">
                <a:alpha val="40000"/>
              </a:prstClr>
            </a:outerShdw>
          </a:effectLst>
        </p:spPr>
      </p:cxnSp>
      <p:cxnSp>
        <p:nvCxnSpPr>
          <p:cNvPr id="13" name="Straight Connector 12"/>
          <p:cNvCxnSpPr/>
          <p:nvPr/>
        </p:nvCxnSpPr>
        <p:spPr>
          <a:xfrm flipH="1" flipV="1">
            <a:off x="7547233" y="5437190"/>
            <a:ext cx="389837" cy="649014"/>
          </a:xfrm>
          <a:prstGeom prst="line">
            <a:avLst/>
          </a:prstGeom>
          <a:noFill/>
          <a:ln w="257175" cap="rnd" cmpd="sng" algn="ctr">
            <a:solidFill>
              <a:srgbClr val="96D141"/>
            </a:solidFill>
            <a:prstDash val="solid"/>
          </a:ln>
          <a:effectLst>
            <a:outerShdw blurRad="50800" dist="38100" dir="10800000" algn="r" rotWithShape="0">
              <a:prstClr val="black">
                <a:alpha val="40000"/>
              </a:prstClr>
            </a:outerShdw>
          </a:effec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1026"/>
          <p:cNvSpPr>
            <a:spLocks noGrp="1" noChangeArrowheads="1"/>
          </p:cNvSpPr>
          <p:nvPr>
            <p:ph type="title"/>
          </p:nvPr>
        </p:nvSpPr>
        <p:spPr>
          <a:xfrm>
            <a:off x="762000" y="473285"/>
            <a:ext cx="7772400" cy="762000"/>
          </a:xfrm>
        </p:spPr>
        <p:txBody>
          <a:bodyPr>
            <a:normAutofit/>
          </a:bodyPr>
          <a:lstStyle/>
          <a:p>
            <a:pPr algn="ctr" eaLnBrk="1" hangingPunct="1"/>
            <a:r>
              <a:rPr lang="en-US" altLang="en-US" b="1" dirty="0" smtClean="0">
                <a:solidFill>
                  <a:schemeClr val="accent1"/>
                </a:solidFill>
              </a:rPr>
              <a:t>Lap/Shoulder Belt</a:t>
            </a:r>
          </a:p>
        </p:txBody>
      </p:sp>
      <p:sp>
        <p:nvSpPr>
          <p:cNvPr id="62468" name="Rectangle 1027"/>
          <p:cNvSpPr>
            <a:spLocks noGrp="1" noChangeArrowheads="1"/>
          </p:cNvSpPr>
          <p:nvPr>
            <p:ph idx="1"/>
          </p:nvPr>
        </p:nvSpPr>
        <p:spPr>
          <a:xfrm>
            <a:off x="838200" y="1905000"/>
            <a:ext cx="7620000" cy="1676400"/>
          </a:xfrm>
        </p:spPr>
        <p:txBody>
          <a:bodyPr/>
          <a:lstStyle/>
          <a:p>
            <a:pPr eaLnBrk="1" hangingPunct="1">
              <a:lnSpc>
                <a:spcPct val="90000"/>
              </a:lnSpc>
              <a:buFont typeface="Courier New" panose="02070309020205020404" pitchFamily="49" charset="0"/>
              <a:buChar char="o"/>
            </a:pPr>
            <a:r>
              <a:rPr lang="en-US" altLang="en-US" sz="2800" dirty="0" smtClean="0">
                <a:solidFill>
                  <a:schemeClr val="tx1"/>
                </a:solidFill>
                <a:latin typeface="Arial" panose="020B0604020202020204" pitchFamily="34" charset="0"/>
              </a:rPr>
              <a:t> Should be used by everyone once the 5-step test is passed.</a:t>
            </a:r>
          </a:p>
          <a:p>
            <a:pPr eaLnBrk="1" hangingPunct="1">
              <a:lnSpc>
                <a:spcPct val="90000"/>
              </a:lnSpc>
              <a:buFont typeface="Courier New" panose="02070309020205020404" pitchFamily="49" charset="0"/>
              <a:buChar char="o"/>
            </a:pPr>
            <a:r>
              <a:rPr lang="en-US" altLang="en-US" sz="2800" dirty="0" smtClean="0">
                <a:solidFill>
                  <a:schemeClr val="tx1"/>
                </a:solidFill>
                <a:latin typeface="Arial" panose="020B0604020202020204" pitchFamily="34" charset="0"/>
              </a:rPr>
              <a:t> Best protected by Lap/Shoulder Belt.</a:t>
            </a:r>
          </a:p>
        </p:txBody>
      </p:sp>
      <p:sp>
        <p:nvSpPr>
          <p:cNvPr id="62466" name="Slide Number Placeholder 5"/>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8DD41025-6F39-479F-A41F-9180BF9882E0}" type="slidenum">
              <a:rPr lang="en-US" altLang="en-US" sz="1200" smtClean="0"/>
              <a:pPr>
                <a:spcBef>
                  <a:spcPct val="0"/>
                </a:spcBef>
                <a:buClrTx/>
                <a:buSzTx/>
                <a:buFontTx/>
                <a:buNone/>
              </a:pPr>
              <a:t>33</a:t>
            </a:fld>
            <a:endParaRPr lang="en-US" altLang="en-US" sz="120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530600"/>
            <a:ext cx="4038600" cy="2692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37000BDA-E08E-405C-AEE1-FC86E8536960}" type="slidenum">
              <a:rPr lang="en-US" altLang="en-US" sz="1200" smtClean="0"/>
              <a:pPr>
                <a:spcBef>
                  <a:spcPct val="0"/>
                </a:spcBef>
                <a:buClrTx/>
                <a:buSzTx/>
                <a:buFontTx/>
                <a:buNone/>
              </a:pPr>
              <a:t>34</a:t>
            </a:fld>
            <a:endParaRPr lang="en-US" altLang="en-US" sz="1200" smtClean="0"/>
          </a:p>
        </p:txBody>
      </p:sp>
      <p:pic>
        <p:nvPicPr>
          <p:cNvPr id="4" name="laponl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457200"/>
            <a:ext cx="7543800" cy="56578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7"/>
          <p:cNvSpPr>
            <a:spLocks noGrp="1" noChangeArrowheads="1"/>
          </p:cNvSpPr>
          <p:nvPr>
            <p:ph type="ctrTitle"/>
          </p:nvPr>
        </p:nvSpPr>
        <p:spPr>
          <a:xfrm>
            <a:off x="533400" y="1219200"/>
            <a:ext cx="8153400" cy="2057400"/>
          </a:xfrm>
        </p:spPr>
        <p:txBody>
          <a:bodyPr>
            <a:normAutofit/>
          </a:bodyPr>
          <a:lstStyle/>
          <a:p>
            <a:pPr algn="ctr" eaLnBrk="1" hangingPunct="1"/>
            <a:r>
              <a:rPr lang="en-US" altLang="en-US" sz="6600" b="1" dirty="0" smtClean="0">
                <a:solidFill>
                  <a:schemeClr val="accent1"/>
                </a:solidFill>
              </a:rPr>
              <a:t>Car Seat </a:t>
            </a:r>
            <a:br>
              <a:rPr lang="en-US" altLang="en-US" sz="6600" b="1" dirty="0" smtClean="0">
                <a:solidFill>
                  <a:schemeClr val="accent1"/>
                </a:solidFill>
              </a:rPr>
            </a:br>
            <a:r>
              <a:rPr lang="en-US" altLang="en-US" sz="6600" b="1" dirty="0" smtClean="0">
                <a:solidFill>
                  <a:schemeClr val="accent1"/>
                </a:solidFill>
              </a:rPr>
              <a:t>Selection Practice</a:t>
            </a:r>
            <a:endParaRPr lang="en-US" altLang="en-US" b="1" dirty="0" smtClean="0">
              <a:solidFill>
                <a:schemeClr val="accent1"/>
              </a:solidFill>
            </a:endParaRPr>
          </a:p>
        </p:txBody>
      </p:sp>
      <p:sp>
        <p:nvSpPr>
          <p:cNvPr id="66562" name="Rectangle 10"/>
          <p:cNvSpPr>
            <a:spLocks noGrp="1" noChangeArrowheads="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60D51317-342C-49AB-B2EE-E77AA1A5D8F0}" type="slidenum">
              <a:rPr lang="en-US" altLang="en-US" sz="1200" smtClean="0"/>
              <a:pPr>
                <a:spcBef>
                  <a:spcPct val="0"/>
                </a:spcBef>
                <a:buClrTx/>
                <a:buSzTx/>
                <a:buFontTx/>
                <a:buNone/>
              </a:pPr>
              <a:t>35</a:t>
            </a:fld>
            <a:endParaRPr lang="en-US" altLang="en-US" sz="1200" smtClean="0"/>
          </a:p>
        </p:txBody>
      </p:sp>
      <p:sp>
        <p:nvSpPr>
          <p:cNvPr id="3" name="TextBox 2"/>
          <p:cNvSpPr txBox="1"/>
          <p:nvPr/>
        </p:nvSpPr>
        <p:spPr>
          <a:xfrm>
            <a:off x="1205518" y="4724400"/>
            <a:ext cx="6809163" cy="923330"/>
          </a:xfrm>
          <a:prstGeom prst="rect">
            <a:avLst/>
          </a:prstGeom>
          <a:noFill/>
        </p:spPr>
        <p:txBody>
          <a:bodyPr wrap="square" rtlCol="0">
            <a:spAutoFit/>
          </a:bodyPr>
          <a:lstStyle/>
          <a:p>
            <a:pPr algn="ctr"/>
            <a:r>
              <a:rPr lang="en-US" altLang="en-US" sz="5400" b="1" spc="-50" dirty="0">
                <a:solidFill>
                  <a:srgbClr val="7030A0"/>
                </a:solidFill>
                <a:latin typeface="Calibri Light" panose="020F0302020204030204"/>
                <a:ea typeface="+mj-ea"/>
                <a:cs typeface="+mj-cs"/>
              </a:rPr>
              <a:t>*Think </a:t>
            </a:r>
            <a:r>
              <a:rPr lang="en-US" altLang="en-US" sz="5400" b="1" spc="-50" dirty="0" smtClean="0">
                <a:solidFill>
                  <a:srgbClr val="7030A0"/>
                </a:solidFill>
                <a:latin typeface="Calibri Light" panose="020F0302020204030204"/>
                <a:ea typeface="+mj-ea"/>
                <a:cs typeface="+mj-cs"/>
              </a:rPr>
              <a:t>best practice</a:t>
            </a:r>
            <a:endParaRPr lang="en-US" sz="2800" dirty="0">
              <a:solidFill>
                <a:srgbClr val="7030A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8353" y="3993515"/>
            <a:ext cx="3019195" cy="212365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C. </a:t>
            </a:r>
            <a:r>
              <a:rPr lang="en-US" sz="2400" dirty="0" smtClean="0">
                <a:latin typeface="Arial" panose="020B0604020202020204" pitchFamily="34" charset="0"/>
                <a:cs typeface="Arial" panose="020B0604020202020204" pitchFamily="34" charset="0"/>
              </a:rPr>
              <a:t>Booster Seat</a:t>
            </a:r>
          </a:p>
          <a:p>
            <a:endParaRPr lang="en-US" sz="2000" dirty="0"/>
          </a:p>
          <a:p>
            <a:endParaRPr lang="en-US" sz="2000" dirty="0" smtClean="0"/>
          </a:p>
          <a:p>
            <a:endParaRPr lang="en-US" sz="2000" dirty="0"/>
          </a:p>
          <a:p>
            <a:endParaRPr lang="en-US" sz="2000" dirty="0" smtClean="0"/>
          </a:p>
          <a:p>
            <a:endParaRPr lang="en-US" sz="2000" dirty="0"/>
          </a:p>
        </p:txBody>
      </p:sp>
      <p:sp>
        <p:nvSpPr>
          <p:cNvPr id="20" name="TextBox 19"/>
          <p:cNvSpPr txBox="1"/>
          <p:nvPr/>
        </p:nvSpPr>
        <p:spPr>
          <a:xfrm>
            <a:off x="946336" y="1292558"/>
            <a:ext cx="3092264" cy="235756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algn="ctr">
              <a:spcBef>
                <a:spcPct val="20000"/>
              </a:spcBef>
              <a:buClr>
                <a:srgbClr val="006666"/>
              </a:buClr>
              <a:buSzPct val="70000"/>
            </a:pPr>
            <a:r>
              <a:rPr lang="en-US" altLang="en-US" sz="3200" b="1" dirty="0" smtClean="0">
                <a:solidFill>
                  <a:srgbClr val="7030A0"/>
                </a:solidFill>
                <a:latin typeface="Arial" panose="020B0604020202020204" pitchFamily="34" charset="0"/>
                <a:cs typeface="Arial" panose="020B0604020202020204" pitchFamily="34" charset="0"/>
              </a:rPr>
              <a:t>A. </a:t>
            </a:r>
            <a:r>
              <a:rPr lang="en-US" altLang="en-US" sz="2400" dirty="0" smtClean="0">
                <a:solidFill>
                  <a:srgbClr val="000000"/>
                </a:solidFill>
                <a:latin typeface="Arial" panose="020B0604020202020204" pitchFamily="34" charset="0"/>
                <a:cs typeface="Arial" panose="020B0604020202020204" pitchFamily="34" charset="0"/>
              </a:rPr>
              <a:t>Rear-facing</a:t>
            </a:r>
            <a:endParaRPr lang="en-US" altLang="en-US" sz="2400" dirty="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p:txBody>
      </p:sp>
      <p:sp>
        <p:nvSpPr>
          <p:cNvPr id="67588"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F74E89C1-2760-4501-834B-E89406DC52CB}" type="slidenum">
              <a:rPr lang="en-US" altLang="en-US" sz="1200" smtClean="0">
                <a:solidFill>
                  <a:srgbClr val="000000"/>
                </a:solidFill>
              </a:rPr>
              <a:pPr>
                <a:spcBef>
                  <a:spcPct val="0"/>
                </a:spcBef>
                <a:buClrTx/>
                <a:buSzTx/>
                <a:buFontTx/>
                <a:buNone/>
              </a:pPr>
              <a:t>36</a:t>
            </a:fld>
            <a:endParaRPr lang="en-US" altLang="en-US" sz="1200" smtClean="0">
              <a:solidFill>
                <a:srgbClr val="000000"/>
              </a:solidFill>
            </a:endParaRPr>
          </a:p>
        </p:txBody>
      </p:sp>
      <p:sp>
        <p:nvSpPr>
          <p:cNvPr id="67586" name="Title 1"/>
          <p:cNvSpPr>
            <a:spLocks noGrp="1"/>
          </p:cNvSpPr>
          <p:nvPr>
            <p:ph type="title" idx="4294967295"/>
          </p:nvPr>
        </p:nvSpPr>
        <p:spPr>
          <a:xfrm>
            <a:off x="2059631" y="296528"/>
            <a:ext cx="4643437" cy="812226"/>
          </a:xfrm>
        </p:spPr>
        <p:txBody>
          <a:bodyPr>
            <a:normAutofit/>
          </a:bodyPr>
          <a:lstStyle/>
          <a:p>
            <a:pPr algn="ctr"/>
            <a:r>
              <a:rPr lang="en-US" altLang="en-US" b="1" dirty="0">
                <a:solidFill>
                  <a:schemeClr val="accent1"/>
                </a:solidFill>
              </a:rPr>
              <a:t>6 MO, 18 </a:t>
            </a:r>
            <a:r>
              <a:rPr lang="en-US" altLang="en-US" b="1" dirty="0" err="1">
                <a:solidFill>
                  <a:schemeClr val="accent1"/>
                </a:solidFill>
              </a:rPr>
              <a:t>lb</a:t>
            </a:r>
            <a:r>
              <a:rPr lang="en-US" altLang="en-US" b="1" dirty="0">
                <a:solidFill>
                  <a:schemeClr val="accent1"/>
                </a:solidFill>
              </a:rPr>
              <a:t> Child</a:t>
            </a:r>
            <a:endParaRPr lang="en-US" altLang="en-US" b="1" dirty="0">
              <a:solidFill>
                <a:schemeClr val="accent1"/>
              </a:solidFill>
              <a:latin typeface="Arial" panose="020B0604020202020204" pitchFamily="34" charset="0"/>
            </a:endParaRPr>
          </a:p>
        </p:txBody>
      </p:sp>
      <p:sp>
        <p:nvSpPr>
          <p:cNvPr id="67590" name="AutoShape 6" descr="Image result for photo of rear facing convertible car seat"/>
          <p:cNvSpPr>
            <a:spLocks noChangeAspect="1" noChangeArrowheads="1"/>
          </p:cNvSpPr>
          <p:nvPr/>
        </p:nvSpPr>
        <p:spPr bwMode="auto">
          <a:xfrm>
            <a:off x="252413" y="-2746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endParaRPr lang="en-US" altLang="en-US" sz="3600">
              <a:solidFill>
                <a:srgbClr val="000000"/>
              </a:solidFill>
            </a:endParaRPr>
          </a:p>
        </p:txBody>
      </p:sp>
      <p:pic>
        <p:nvPicPr>
          <p:cNvPr id="14" name="Picture 9" descr="Image result for photo of car s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336" y="2075547"/>
            <a:ext cx="1397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www.evenflo.com/assets/0/72/95/190/130/131/132/514/11474f08-3941-465a-b86b-472b8805d73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367" b="91560" l="3036" r="83393"/>
                    </a14:imgEffect>
                  </a14:imgLayer>
                </a14:imgProps>
              </a:ext>
              <a:ext uri="{28A0092B-C50C-407E-A947-70E740481C1C}">
                <a14:useLocalDpi xmlns:a14="http://schemas.microsoft.com/office/drawing/2010/main" val="0"/>
              </a:ext>
            </a:extLst>
          </a:blip>
          <a:srcRect t="18001" r="18631"/>
          <a:stretch/>
        </p:blipFill>
        <p:spPr bwMode="auto">
          <a:xfrm>
            <a:off x="2343336" y="2018447"/>
            <a:ext cx="1580311" cy="1549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95229" y="1368753"/>
            <a:ext cx="3053839" cy="212365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B. </a:t>
            </a:r>
            <a:r>
              <a:rPr lang="en-US" sz="2400" dirty="0" smtClean="0">
                <a:latin typeface="Arial" panose="020B0604020202020204" pitchFamily="34" charset="0"/>
                <a:cs typeface="Arial" panose="020B0604020202020204" pitchFamily="34" charset="0"/>
              </a:rPr>
              <a:t>Forward Facing</a:t>
            </a:r>
          </a:p>
          <a:p>
            <a:endParaRPr lang="en-US" sz="2000" dirty="0"/>
          </a:p>
          <a:p>
            <a:endParaRPr lang="en-US" sz="2000" dirty="0" smtClean="0"/>
          </a:p>
          <a:p>
            <a:endParaRPr lang="en-US" sz="2000" dirty="0"/>
          </a:p>
          <a:p>
            <a:endParaRPr lang="en-US" sz="2000" dirty="0" smtClean="0"/>
          </a:p>
          <a:p>
            <a:endParaRPr lang="en-US" sz="2000" dirty="0"/>
          </a:p>
        </p:txBody>
      </p:sp>
      <p:pic>
        <p:nvPicPr>
          <p:cNvPr id="23" name="Picture 20" descr="Image result for photo of high back bo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25" y="4553093"/>
            <a:ext cx="1067345" cy="149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descr="Image result for photo of backlessbo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3180" y="4664069"/>
            <a:ext cx="1387245" cy="138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46565" y="3985403"/>
            <a:ext cx="2348949" cy="233910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D. </a:t>
            </a:r>
            <a:r>
              <a:rPr lang="en-US" sz="2400" dirty="0" smtClean="0">
                <a:latin typeface="Arial" panose="020B0604020202020204" pitchFamily="34" charset="0"/>
                <a:cs typeface="Arial" panose="020B0604020202020204" pitchFamily="34" charset="0"/>
              </a:rPr>
              <a:t>Seat belt</a:t>
            </a:r>
          </a:p>
          <a:p>
            <a:endParaRPr lang="en-US" sz="2000" dirty="0" smtClean="0"/>
          </a:p>
          <a:p>
            <a:endParaRPr lang="en-US" sz="2000" dirty="0"/>
          </a:p>
          <a:p>
            <a:endParaRPr lang="en-US" sz="2000" dirty="0"/>
          </a:p>
          <a:p>
            <a:endParaRPr lang="en-US" sz="2000" dirty="0" smtClean="0"/>
          </a:p>
          <a:p>
            <a:endParaRPr lang="en-US" sz="2000" dirty="0"/>
          </a:p>
          <a:p>
            <a:r>
              <a:rPr lang="en-US" sz="1400" dirty="0" smtClean="0"/>
              <a:t> </a:t>
            </a:r>
            <a:endParaRPr lang="en-US" sz="1400" dirty="0"/>
          </a:p>
        </p:txBody>
      </p:sp>
      <p:pic>
        <p:nvPicPr>
          <p:cNvPr id="26" name="Picture 25"/>
          <p:cNvPicPr>
            <a:picLocks noChangeAspect="1"/>
          </p:cNvPicPr>
          <p:nvPr/>
        </p:nvPicPr>
        <p:blipFill>
          <a:blip r:embed="rId8"/>
          <a:stretch>
            <a:fillRect/>
          </a:stretch>
        </p:blipFill>
        <p:spPr>
          <a:xfrm>
            <a:off x="4415343" y="4570312"/>
            <a:ext cx="1359773" cy="1519026"/>
          </a:xfrm>
          <a:prstGeom prst="rect">
            <a:avLst/>
          </a:prstGeom>
        </p:spPr>
      </p:pic>
      <p:pic>
        <p:nvPicPr>
          <p:cNvPr id="16" name="Picture 12" descr="Image result for photo of car se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4072" y="2047043"/>
            <a:ext cx="1284099" cy="128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0" descr="Image result for photo of combination car se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3068" y="2008507"/>
            <a:ext cx="1358309" cy="135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464725" y="3985402"/>
            <a:ext cx="2213849"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E</a:t>
            </a:r>
            <a:r>
              <a:rPr lang="en-US" sz="2400" b="1" dirty="0" smtClean="0">
                <a:solidFill>
                  <a:srgbClr val="7030A0"/>
                </a:solidFill>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I cannot decide!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728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35E797-D9A8-460A-AEC0-B54B72FAC01A}" type="slidenum">
              <a:rPr lang="en-US" altLang="en-US" smtClean="0"/>
              <a:pPr>
                <a:defRPr/>
              </a:pPr>
              <a:t>37</a:t>
            </a:fld>
            <a:endParaRPr lang="en-US" altLang="en-US"/>
          </a:p>
        </p:txBody>
      </p:sp>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580694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8353" y="3993515"/>
            <a:ext cx="3019195" cy="212365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C. </a:t>
            </a:r>
            <a:r>
              <a:rPr lang="en-US" sz="2400" dirty="0" smtClean="0">
                <a:latin typeface="Arial" panose="020B0604020202020204" pitchFamily="34" charset="0"/>
                <a:cs typeface="Arial" panose="020B0604020202020204" pitchFamily="34" charset="0"/>
              </a:rPr>
              <a:t>Booster Seat</a:t>
            </a:r>
          </a:p>
          <a:p>
            <a:endParaRPr lang="en-US" sz="2000" dirty="0"/>
          </a:p>
          <a:p>
            <a:endParaRPr lang="en-US" sz="2000" dirty="0" smtClean="0"/>
          </a:p>
          <a:p>
            <a:endParaRPr lang="en-US" sz="2000" dirty="0"/>
          </a:p>
          <a:p>
            <a:endParaRPr lang="en-US" sz="2000" dirty="0" smtClean="0"/>
          </a:p>
          <a:p>
            <a:endParaRPr lang="en-US" sz="2000" dirty="0"/>
          </a:p>
        </p:txBody>
      </p:sp>
      <p:sp>
        <p:nvSpPr>
          <p:cNvPr id="20" name="TextBox 19"/>
          <p:cNvSpPr txBox="1"/>
          <p:nvPr/>
        </p:nvSpPr>
        <p:spPr>
          <a:xfrm>
            <a:off x="946336" y="1292558"/>
            <a:ext cx="3092264" cy="235756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algn="ctr">
              <a:spcBef>
                <a:spcPct val="20000"/>
              </a:spcBef>
              <a:buClr>
                <a:srgbClr val="006666"/>
              </a:buClr>
              <a:buSzPct val="70000"/>
            </a:pPr>
            <a:r>
              <a:rPr lang="en-US" altLang="en-US" sz="3200" b="1" dirty="0" smtClean="0">
                <a:solidFill>
                  <a:srgbClr val="7030A0"/>
                </a:solidFill>
                <a:latin typeface="Arial" panose="020B0604020202020204" pitchFamily="34" charset="0"/>
                <a:cs typeface="Arial" panose="020B0604020202020204" pitchFamily="34" charset="0"/>
              </a:rPr>
              <a:t>A. </a:t>
            </a:r>
            <a:r>
              <a:rPr lang="en-US" altLang="en-US" sz="2400" dirty="0" smtClean="0">
                <a:solidFill>
                  <a:srgbClr val="000000"/>
                </a:solidFill>
                <a:latin typeface="Arial" panose="020B0604020202020204" pitchFamily="34" charset="0"/>
                <a:cs typeface="Arial" panose="020B0604020202020204" pitchFamily="34" charset="0"/>
              </a:rPr>
              <a:t>Rear-facing</a:t>
            </a:r>
            <a:endParaRPr lang="en-US" altLang="en-US" sz="2400" dirty="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p:txBody>
      </p:sp>
      <p:sp>
        <p:nvSpPr>
          <p:cNvPr id="67588"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F74E89C1-2760-4501-834B-E89406DC52CB}" type="slidenum">
              <a:rPr lang="en-US" altLang="en-US" sz="1200" smtClean="0">
                <a:solidFill>
                  <a:srgbClr val="000000"/>
                </a:solidFill>
              </a:rPr>
              <a:pPr>
                <a:spcBef>
                  <a:spcPct val="0"/>
                </a:spcBef>
                <a:buClrTx/>
                <a:buSzTx/>
                <a:buFontTx/>
                <a:buNone/>
              </a:pPr>
              <a:t>38</a:t>
            </a:fld>
            <a:endParaRPr lang="en-US" altLang="en-US" sz="1200" smtClean="0">
              <a:solidFill>
                <a:srgbClr val="000000"/>
              </a:solidFill>
            </a:endParaRPr>
          </a:p>
        </p:txBody>
      </p:sp>
      <p:sp>
        <p:nvSpPr>
          <p:cNvPr id="67586" name="Title 1"/>
          <p:cNvSpPr>
            <a:spLocks noGrp="1"/>
          </p:cNvSpPr>
          <p:nvPr>
            <p:ph type="title" idx="4294967295"/>
          </p:nvPr>
        </p:nvSpPr>
        <p:spPr>
          <a:xfrm>
            <a:off x="2059631" y="296528"/>
            <a:ext cx="4643437" cy="812226"/>
          </a:xfrm>
        </p:spPr>
        <p:txBody>
          <a:bodyPr>
            <a:normAutofit/>
          </a:bodyPr>
          <a:lstStyle/>
          <a:p>
            <a:pPr algn="ctr"/>
            <a:r>
              <a:rPr lang="en-US" altLang="en-US" b="1" dirty="0">
                <a:solidFill>
                  <a:schemeClr val="accent1"/>
                </a:solidFill>
              </a:rPr>
              <a:t>4</a:t>
            </a:r>
            <a:r>
              <a:rPr lang="en-US" altLang="en-US" b="1" dirty="0" smtClean="0">
                <a:solidFill>
                  <a:schemeClr val="accent1"/>
                </a:solidFill>
              </a:rPr>
              <a:t> </a:t>
            </a:r>
            <a:r>
              <a:rPr lang="en-US" altLang="en-US" b="1" dirty="0">
                <a:solidFill>
                  <a:schemeClr val="accent1"/>
                </a:solidFill>
              </a:rPr>
              <a:t>YO, </a:t>
            </a:r>
            <a:r>
              <a:rPr lang="en-US" altLang="en-US" b="1" dirty="0" smtClean="0">
                <a:solidFill>
                  <a:schemeClr val="accent1"/>
                </a:solidFill>
              </a:rPr>
              <a:t>47 </a:t>
            </a:r>
            <a:r>
              <a:rPr lang="en-US" altLang="en-US" b="1" dirty="0" err="1">
                <a:solidFill>
                  <a:schemeClr val="accent1"/>
                </a:solidFill>
              </a:rPr>
              <a:t>lb</a:t>
            </a:r>
            <a:r>
              <a:rPr lang="en-US" altLang="en-US" b="1" dirty="0">
                <a:solidFill>
                  <a:schemeClr val="accent1"/>
                </a:solidFill>
              </a:rPr>
              <a:t> Child</a:t>
            </a:r>
            <a:endParaRPr lang="en-US" altLang="en-US" b="1" dirty="0">
              <a:solidFill>
                <a:schemeClr val="accent1"/>
              </a:solidFill>
              <a:latin typeface="Arial" panose="020B0604020202020204" pitchFamily="34" charset="0"/>
            </a:endParaRPr>
          </a:p>
        </p:txBody>
      </p:sp>
      <p:sp>
        <p:nvSpPr>
          <p:cNvPr id="67590" name="AutoShape 6" descr="Image result for photo of rear facing convertible car seat"/>
          <p:cNvSpPr>
            <a:spLocks noChangeAspect="1" noChangeArrowheads="1"/>
          </p:cNvSpPr>
          <p:nvPr/>
        </p:nvSpPr>
        <p:spPr bwMode="auto">
          <a:xfrm>
            <a:off x="252413" y="-2746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endParaRPr lang="en-US" altLang="en-US" sz="3600">
              <a:solidFill>
                <a:srgbClr val="000000"/>
              </a:solidFill>
            </a:endParaRPr>
          </a:p>
        </p:txBody>
      </p:sp>
      <p:pic>
        <p:nvPicPr>
          <p:cNvPr id="14" name="Picture 9" descr="Image result for photo of car s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336" y="2075547"/>
            <a:ext cx="1397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www.evenflo.com/assets/0/72/95/190/130/131/132/514/11474f08-3941-465a-b86b-472b8805d73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367" b="91560" l="3036" r="83393"/>
                    </a14:imgEffect>
                  </a14:imgLayer>
                </a14:imgProps>
              </a:ext>
              <a:ext uri="{28A0092B-C50C-407E-A947-70E740481C1C}">
                <a14:useLocalDpi xmlns:a14="http://schemas.microsoft.com/office/drawing/2010/main" val="0"/>
              </a:ext>
            </a:extLst>
          </a:blip>
          <a:srcRect t="18001" r="18631"/>
          <a:stretch/>
        </p:blipFill>
        <p:spPr bwMode="auto">
          <a:xfrm>
            <a:off x="2343336" y="2018447"/>
            <a:ext cx="1580311" cy="1549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95229" y="1368753"/>
            <a:ext cx="3053839" cy="212365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B. </a:t>
            </a:r>
            <a:r>
              <a:rPr lang="en-US" sz="2400" dirty="0" smtClean="0">
                <a:latin typeface="Arial" panose="020B0604020202020204" pitchFamily="34" charset="0"/>
                <a:cs typeface="Arial" panose="020B0604020202020204" pitchFamily="34" charset="0"/>
              </a:rPr>
              <a:t>Forward Facing</a:t>
            </a:r>
          </a:p>
          <a:p>
            <a:endParaRPr lang="en-US" sz="2000" dirty="0"/>
          </a:p>
          <a:p>
            <a:endParaRPr lang="en-US" sz="2000" dirty="0" smtClean="0"/>
          </a:p>
          <a:p>
            <a:endParaRPr lang="en-US" sz="2000" dirty="0"/>
          </a:p>
          <a:p>
            <a:endParaRPr lang="en-US" sz="2000" dirty="0" smtClean="0"/>
          </a:p>
          <a:p>
            <a:endParaRPr lang="en-US" sz="2000" dirty="0"/>
          </a:p>
        </p:txBody>
      </p:sp>
      <p:pic>
        <p:nvPicPr>
          <p:cNvPr id="23" name="Picture 20" descr="Image result for photo of high back bo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25" y="4553093"/>
            <a:ext cx="1067345" cy="149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descr="Image result for photo of backlessbo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3180" y="4664069"/>
            <a:ext cx="1387245" cy="138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46565" y="3985403"/>
            <a:ext cx="2348949" cy="233910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D. </a:t>
            </a:r>
            <a:r>
              <a:rPr lang="en-US" sz="2400" dirty="0" smtClean="0">
                <a:latin typeface="Arial" panose="020B0604020202020204" pitchFamily="34" charset="0"/>
                <a:cs typeface="Arial" panose="020B0604020202020204" pitchFamily="34" charset="0"/>
              </a:rPr>
              <a:t>Seat belt</a:t>
            </a:r>
          </a:p>
          <a:p>
            <a:endParaRPr lang="en-US" sz="2000" dirty="0" smtClean="0"/>
          </a:p>
          <a:p>
            <a:endParaRPr lang="en-US" sz="2000" dirty="0"/>
          </a:p>
          <a:p>
            <a:endParaRPr lang="en-US" sz="2000" dirty="0"/>
          </a:p>
          <a:p>
            <a:endParaRPr lang="en-US" sz="2000" dirty="0" smtClean="0"/>
          </a:p>
          <a:p>
            <a:endParaRPr lang="en-US" sz="2000" dirty="0"/>
          </a:p>
          <a:p>
            <a:r>
              <a:rPr lang="en-US" sz="1400" dirty="0" smtClean="0"/>
              <a:t> </a:t>
            </a:r>
            <a:endParaRPr lang="en-US" sz="1400" dirty="0"/>
          </a:p>
        </p:txBody>
      </p:sp>
      <p:pic>
        <p:nvPicPr>
          <p:cNvPr id="26" name="Picture 25"/>
          <p:cNvPicPr>
            <a:picLocks noChangeAspect="1"/>
          </p:cNvPicPr>
          <p:nvPr/>
        </p:nvPicPr>
        <p:blipFill>
          <a:blip r:embed="rId8"/>
          <a:stretch>
            <a:fillRect/>
          </a:stretch>
        </p:blipFill>
        <p:spPr>
          <a:xfrm>
            <a:off x="4415343" y="4570312"/>
            <a:ext cx="1359773" cy="1519026"/>
          </a:xfrm>
          <a:prstGeom prst="rect">
            <a:avLst/>
          </a:prstGeom>
        </p:spPr>
      </p:pic>
      <p:pic>
        <p:nvPicPr>
          <p:cNvPr id="16" name="Picture 12" descr="Image result for photo of car se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4072" y="2047043"/>
            <a:ext cx="1284099" cy="128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0" descr="Image result for photo of combination car se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3068" y="2008507"/>
            <a:ext cx="1358309" cy="135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464725" y="3985402"/>
            <a:ext cx="2213849"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E</a:t>
            </a:r>
            <a:r>
              <a:rPr lang="en-US" sz="2400" b="1" dirty="0" smtClean="0">
                <a:solidFill>
                  <a:srgbClr val="7030A0"/>
                </a:solidFill>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I cannot decide!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325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35E797-D9A8-460A-AEC0-B54B72FAC01A}" type="slidenum">
              <a:rPr lang="en-US" altLang="en-US" smtClean="0"/>
              <a:pPr>
                <a:defRPr/>
              </a:pPr>
              <a:t>39</a:t>
            </a:fld>
            <a:endParaRPr lang="en-US" altLang="en-US"/>
          </a:p>
        </p:txBody>
      </p:sp>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843095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Slide Number Placeholder 5"/>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r" eaLnBrk="1" hangingPunct="1">
              <a:spcBef>
                <a:spcPct val="0"/>
              </a:spcBef>
              <a:buClrTx/>
              <a:buSzTx/>
              <a:buFontTx/>
              <a:buNone/>
            </a:pPr>
            <a:fld id="{190338CE-B5E1-48C5-8C8A-ECE604B63FB1}" type="slidenum">
              <a:rPr lang="en-US" altLang="en-US" sz="1200"/>
              <a:pPr algn="r" eaLnBrk="1" hangingPunct="1">
                <a:spcBef>
                  <a:spcPct val="0"/>
                </a:spcBef>
                <a:buClrTx/>
                <a:buSzTx/>
                <a:buFontTx/>
                <a:buNone/>
              </a:pPr>
              <a:t>4</a:t>
            </a:fld>
            <a:endParaRPr lang="en-US" altLang="en-US" sz="1200"/>
          </a:p>
        </p:txBody>
      </p:sp>
      <p:sp>
        <p:nvSpPr>
          <p:cNvPr id="11268" name="Rectangle 2"/>
          <p:cNvSpPr>
            <a:spLocks noChangeArrowheads="1"/>
          </p:cNvSpPr>
          <p:nvPr/>
        </p:nvSpPr>
        <p:spPr bwMode="auto">
          <a:xfrm>
            <a:off x="741884" y="282105"/>
            <a:ext cx="7616825" cy="72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4800" b="1" dirty="0" smtClean="0">
                <a:solidFill>
                  <a:schemeClr val="accent1"/>
                </a:solidFill>
                <a:latin typeface="+mj-lt"/>
              </a:rPr>
              <a:t>What are the Facts?</a:t>
            </a:r>
            <a:endParaRPr lang="en-US" altLang="en-US" sz="4800" b="1" dirty="0">
              <a:solidFill>
                <a:schemeClr val="accent1"/>
              </a:solidFill>
              <a:latin typeface="+mj-lt"/>
            </a:endParaRPr>
          </a:p>
        </p:txBody>
      </p:sp>
      <p:sp>
        <p:nvSpPr>
          <p:cNvPr id="11269" name="Rectangle 3"/>
          <p:cNvSpPr>
            <a:spLocks noChangeArrowheads="1"/>
          </p:cNvSpPr>
          <p:nvPr/>
        </p:nvSpPr>
        <p:spPr bwMode="auto">
          <a:xfrm>
            <a:off x="354675" y="1749181"/>
            <a:ext cx="38115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endParaRPr lang="en-US" altLang="en-US" sz="3200" dirty="0">
              <a:latin typeface="Arial" panose="020B0604020202020204" pitchFamily="34" charset="0"/>
            </a:endParaRPr>
          </a:p>
        </p:txBody>
      </p:sp>
      <p:sp>
        <p:nvSpPr>
          <p:cNvPr id="11270" name="Rectangle 6"/>
          <p:cNvSpPr>
            <a:spLocks noChangeArrowheads="1"/>
          </p:cNvSpPr>
          <p:nvPr/>
        </p:nvSpPr>
        <p:spPr bwMode="auto">
          <a:xfrm>
            <a:off x="3886200" y="1658898"/>
            <a:ext cx="409165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indent="0" eaLnBrk="1" hangingPunct="1">
              <a:buNone/>
            </a:pPr>
            <a:endParaRPr lang="en-US" altLang="en-US" sz="3200" dirty="0">
              <a:latin typeface="Arial" panose="020B0604020202020204" pitchFamily="34" charset="0"/>
            </a:endParaRPr>
          </a:p>
        </p:txBody>
      </p:sp>
      <p:sp>
        <p:nvSpPr>
          <p:cNvPr id="11271" name="Text Box 7"/>
          <p:cNvSpPr txBox="1">
            <a:spLocks noChangeArrowheads="1"/>
          </p:cNvSpPr>
          <p:nvPr/>
        </p:nvSpPr>
        <p:spPr bwMode="auto">
          <a:xfrm>
            <a:off x="141289" y="1297078"/>
            <a:ext cx="7021328" cy="523220"/>
          </a:xfrm>
          <a:prstGeom prst="rect">
            <a:avLst/>
          </a:prstGeom>
          <a:ln>
            <a:no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50000"/>
              </a:spcBef>
              <a:buClrTx/>
              <a:buSzTx/>
              <a:buFontTx/>
              <a:buNone/>
            </a:pPr>
            <a:r>
              <a:rPr lang="en-US" altLang="en-US" sz="2800" dirty="0" smtClean="0">
                <a:latin typeface="Arial" panose="020B0604020202020204" pitchFamily="34" charset="0"/>
              </a:rPr>
              <a:t>In 2016, regarding children 0-15 </a:t>
            </a:r>
            <a:r>
              <a:rPr lang="en-US" altLang="en-US" sz="2800" dirty="0">
                <a:latin typeface="Arial" panose="020B0604020202020204" pitchFamily="34" charset="0"/>
              </a:rPr>
              <a:t>years </a:t>
            </a:r>
            <a:r>
              <a:rPr lang="en-US" altLang="en-US" sz="2800" dirty="0" smtClean="0">
                <a:latin typeface="Arial" panose="020B0604020202020204" pitchFamily="34" charset="0"/>
              </a:rPr>
              <a:t>old</a:t>
            </a:r>
            <a:r>
              <a:rPr lang="en-US" altLang="en-US" sz="2400" dirty="0" smtClean="0">
                <a:latin typeface="Arial" panose="020B0604020202020204" pitchFamily="34" charset="0"/>
              </a:rPr>
              <a:t>:</a:t>
            </a:r>
            <a:endParaRPr lang="en-US" altLang="en-US" sz="2400" dirty="0">
              <a:latin typeface="Arial" panose="020B0604020202020204" pitchFamily="34" charset="0"/>
            </a:endParaRPr>
          </a:p>
        </p:txBody>
      </p:sp>
      <p:sp>
        <p:nvSpPr>
          <p:cNvPr id="11272" name="Text Box 8"/>
          <p:cNvSpPr txBox="1">
            <a:spLocks noChangeArrowheads="1"/>
          </p:cNvSpPr>
          <p:nvPr/>
        </p:nvSpPr>
        <p:spPr bwMode="auto">
          <a:xfrm>
            <a:off x="369225" y="6423751"/>
            <a:ext cx="6781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50000"/>
              </a:spcBef>
              <a:buClrTx/>
              <a:buSzTx/>
              <a:buNone/>
            </a:pPr>
            <a:r>
              <a:rPr lang="en-US" altLang="en-US" sz="1200" dirty="0" smtClean="0"/>
              <a:t>*2015 </a:t>
            </a:r>
            <a:r>
              <a:rPr lang="en-US" altLang="en-US" sz="1200" dirty="0"/>
              <a:t>NHTSA’s National Center for Statistics and </a:t>
            </a:r>
            <a:r>
              <a:rPr lang="en-US" altLang="en-US" sz="1200" dirty="0" smtClean="0"/>
              <a:t>Analysis  </a:t>
            </a:r>
            <a:endParaRPr lang="en-US" altLang="en-US" sz="1200" dirty="0"/>
          </a:p>
        </p:txBody>
      </p:sp>
      <p:sp>
        <p:nvSpPr>
          <p:cNvPr id="3" name="Rectangle 2"/>
          <p:cNvSpPr/>
          <p:nvPr/>
        </p:nvSpPr>
        <p:spPr>
          <a:xfrm>
            <a:off x="1619631" y="2118610"/>
            <a:ext cx="4064643" cy="1826141"/>
          </a:xfrm>
          <a:prstGeom prst="rect">
            <a:avLst/>
          </a:prstGeom>
          <a:ln w="25400">
            <a:solidFill>
              <a:srgbClr val="7030A0"/>
            </a:solidFill>
          </a:ln>
        </p:spPr>
        <p:style>
          <a:lnRef idx="2">
            <a:schemeClr val="dk1"/>
          </a:lnRef>
          <a:fillRef idx="1">
            <a:schemeClr val="lt1"/>
          </a:fillRef>
          <a:effectRef idx="0">
            <a:schemeClr val="dk1"/>
          </a:effectRef>
          <a:fontRef idx="minor">
            <a:schemeClr val="dk1"/>
          </a:fontRef>
        </p:style>
        <p:txBody>
          <a:bodyPr wrap="square">
            <a:spAutoFit/>
          </a:bodyPr>
          <a:lstStyle/>
          <a:p>
            <a:pPr lvl="0" algn="ctr" defTabSz="457200" eaLnBrk="1" fontAlgn="auto" hangingPunct="1">
              <a:spcBef>
                <a:spcPts val="1000"/>
              </a:spcBef>
              <a:spcAft>
                <a:spcPts val="0"/>
              </a:spcAft>
              <a:buClr>
                <a:srgbClr val="418AB3"/>
              </a:buClr>
              <a:buSzPct val="80000"/>
            </a:pPr>
            <a:r>
              <a:rPr lang="en-US" altLang="en-US" sz="3200" dirty="0" smtClean="0">
                <a:latin typeface="Arial" panose="020B0604020202020204" pitchFamily="34" charset="0"/>
              </a:rPr>
              <a:t>United States</a:t>
            </a:r>
          </a:p>
          <a:p>
            <a:pPr lvl="0" algn="ctr" defTabSz="457200" eaLnBrk="1" fontAlgn="auto" hangingPunct="1">
              <a:spcBef>
                <a:spcPts val="1000"/>
              </a:spcBef>
              <a:spcAft>
                <a:spcPts val="0"/>
              </a:spcAft>
              <a:buClr>
                <a:srgbClr val="418AB3"/>
              </a:buClr>
              <a:buSzPct val="80000"/>
            </a:pPr>
            <a:r>
              <a:rPr lang="en-US" altLang="en-US" sz="3200" dirty="0" smtClean="0">
                <a:latin typeface="Arial" panose="020B0604020202020204" pitchFamily="34" charset="0"/>
              </a:rPr>
              <a:t>1,132 </a:t>
            </a:r>
            <a:r>
              <a:rPr lang="en-US" altLang="en-US" sz="3200" dirty="0">
                <a:latin typeface="Arial" panose="020B0604020202020204" pitchFamily="34" charset="0"/>
              </a:rPr>
              <a:t>child </a:t>
            </a:r>
            <a:r>
              <a:rPr lang="en-US" altLang="en-US" sz="3200" dirty="0" smtClean="0">
                <a:latin typeface="Arial" panose="020B0604020202020204" pitchFamily="34" charset="0"/>
              </a:rPr>
              <a:t>fatalities</a:t>
            </a:r>
          </a:p>
          <a:p>
            <a:pPr lvl="0" algn="ctr" defTabSz="457200" eaLnBrk="1" fontAlgn="auto" hangingPunct="1">
              <a:spcBef>
                <a:spcPts val="1000"/>
              </a:spcBef>
              <a:spcAft>
                <a:spcPts val="0"/>
              </a:spcAft>
              <a:buClr>
                <a:srgbClr val="418AB3"/>
              </a:buClr>
              <a:buSzPct val="80000"/>
            </a:pPr>
            <a:r>
              <a:rPr lang="en-US" altLang="en-US" sz="3200" dirty="0" smtClean="0">
                <a:latin typeface="Arial" panose="020B0604020202020204" pitchFamily="34" charset="0"/>
              </a:rPr>
              <a:t>178,000 </a:t>
            </a:r>
            <a:r>
              <a:rPr lang="en-US" altLang="en-US" sz="3200" dirty="0">
                <a:latin typeface="Arial" panose="020B0604020202020204" pitchFamily="34" charset="0"/>
              </a:rPr>
              <a:t>injuries</a:t>
            </a:r>
          </a:p>
        </p:txBody>
      </p:sp>
      <p:sp>
        <p:nvSpPr>
          <p:cNvPr id="4" name="Rectangle 3"/>
          <p:cNvSpPr/>
          <p:nvPr/>
        </p:nvSpPr>
        <p:spPr>
          <a:xfrm>
            <a:off x="4010415" y="4065162"/>
            <a:ext cx="4219185" cy="1678408"/>
          </a:xfrm>
          <a:prstGeom prst="rect">
            <a:avLst/>
          </a:prstGeom>
          <a:ln w="25400">
            <a:solidFill>
              <a:srgbClr val="7030A0"/>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457200" eaLnBrk="1" fontAlgn="auto" hangingPunct="1">
              <a:lnSpc>
                <a:spcPct val="90000"/>
              </a:lnSpc>
              <a:spcBef>
                <a:spcPts val="1000"/>
              </a:spcBef>
              <a:spcAft>
                <a:spcPts val="0"/>
              </a:spcAft>
              <a:buClr>
                <a:srgbClr val="418AB3"/>
              </a:buClr>
              <a:buSzPct val="80000"/>
            </a:pPr>
            <a:r>
              <a:rPr lang="en-US" altLang="en-US" sz="3200" dirty="0" smtClean="0">
                <a:latin typeface="Arial" panose="020B0604020202020204" pitchFamily="34" charset="0"/>
              </a:rPr>
              <a:t>Maryland (2016)</a:t>
            </a:r>
          </a:p>
          <a:p>
            <a:pPr lvl="0" algn="ctr" defTabSz="457200" eaLnBrk="1" fontAlgn="auto" hangingPunct="1">
              <a:lnSpc>
                <a:spcPct val="90000"/>
              </a:lnSpc>
              <a:spcBef>
                <a:spcPts val="1000"/>
              </a:spcBef>
              <a:spcAft>
                <a:spcPts val="0"/>
              </a:spcAft>
              <a:buClr>
                <a:srgbClr val="418AB3"/>
              </a:buClr>
              <a:buSzPct val="80000"/>
            </a:pPr>
            <a:r>
              <a:rPr lang="en-US" altLang="en-US" sz="3200" dirty="0" smtClean="0">
                <a:latin typeface="Arial" panose="020B0604020202020204" pitchFamily="34" charset="0"/>
              </a:rPr>
              <a:t>12 </a:t>
            </a:r>
            <a:r>
              <a:rPr lang="en-US" altLang="en-US" sz="3200" dirty="0">
                <a:latin typeface="Arial" panose="020B0604020202020204" pitchFamily="34" charset="0"/>
              </a:rPr>
              <a:t>child </a:t>
            </a:r>
            <a:r>
              <a:rPr lang="en-US" altLang="en-US" sz="3200" dirty="0" smtClean="0">
                <a:latin typeface="Arial" panose="020B0604020202020204" pitchFamily="34" charset="0"/>
              </a:rPr>
              <a:t>fatalities</a:t>
            </a:r>
          </a:p>
          <a:p>
            <a:pPr lvl="0" algn="ctr" defTabSz="457200" eaLnBrk="1" fontAlgn="auto" hangingPunct="1">
              <a:lnSpc>
                <a:spcPct val="90000"/>
              </a:lnSpc>
              <a:spcBef>
                <a:spcPts val="1000"/>
              </a:spcBef>
              <a:spcAft>
                <a:spcPts val="0"/>
              </a:spcAft>
              <a:buClr>
                <a:srgbClr val="418AB3"/>
              </a:buClr>
              <a:buSzPct val="80000"/>
            </a:pPr>
            <a:r>
              <a:rPr lang="en-US" altLang="en-US" sz="3200" dirty="0" smtClean="0">
                <a:latin typeface="Arial" panose="020B0604020202020204" pitchFamily="34" charset="0"/>
              </a:rPr>
              <a:t>3,808 injuries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8353" y="3993515"/>
            <a:ext cx="3019195" cy="212365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C. </a:t>
            </a:r>
            <a:r>
              <a:rPr lang="en-US" sz="2400" dirty="0" smtClean="0">
                <a:latin typeface="Arial" panose="020B0604020202020204" pitchFamily="34" charset="0"/>
                <a:cs typeface="Arial" panose="020B0604020202020204" pitchFamily="34" charset="0"/>
              </a:rPr>
              <a:t>Booster Seat</a:t>
            </a:r>
          </a:p>
          <a:p>
            <a:endParaRPr lang="en-US" sz="2000" dirty="0"/>
          </a:p>
          <a:p>
            <a:endParaRPr lang="en-US" sz="2000" dirty="0" smtClean="0"/>
          </a:p>
          <a:p>
            <a:endParaRPr lang="en-US" sz="2000" dirty="0"/>
          </a:p>
          <a:p>
            <a:endParaRPr lang="en-US" sz="2000" dirty="0" smtClean="0"/>
          </a:p>
          <a:p>
            <a:endParaRPr lang="en-US" sz="2000" dirty="0"/>
          </a:p>
        </p:txBody>
      </p:sp>
      <p:sp>
        <p:nvSpPr>
          <p:cNvPr id="20" name="TextBox 19"/>
          <p:cNvSpPr txBox="1"/>
          <p:nvPr/>
        </p:nvSpPr>
        <p:spPr>
          <a:xfrm>
            <a:off x="946336" y="1292558"/>
            <a:ext cx="3092264" cy="235756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algn="ctr">
              <a:spcBef>
                <a:spcPct val="20000"/>
              </a:spcBef>
              <a:buClr>
                <a:srgbClr val="006666"/>
              </a:buClr>
              <a:buSzPct val="70000"/>
            </a:pPr>
            <a:r>
              <a:rPr lang="en-US" altLang="en-US" sz="3200" b="1" dirty="0" smtClean="0">
                <a:solidFill>
                  <a:srgbClr val="7030A0"/>
                </a:solidFill>
                <a:latin typeface="Arial" panose="020B0604020202020204" pitchFamily="34" charset="0"/>
                <a:cs typeface="Arial" panose="020B0604020202020204" pitchFamily="34" charset="0"/>
              </a:rPr>
              <a:t>A. </a:t>
            </a:r>
            <a:r>
              <a:rPr lang="en-US" altLang="en-US" sz="2400" dirty="0" smtClean="0">
                <a:solidFill>
                  <a:srgbClr val="000000"/>
                </a:solidFill>
                <a:latin typeface="Arial" panose="020B0604020202020204" pitchFamily="34" charset="0"/>
                <a:cs typeface="Arial" panose="020B0604020202020204" pitchFamily="34" charset="0"/>
              </a:rPr>
              <a:t>Rear-facing</a:t>
            </a:r>
            <a:endParaRPr lang="en-US" altLang="en-US" sz="2400" dirty="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p:txBody>
      </p:sp>
      <p:sp>
        <p:nvSpPr>
          <p:cNvPr id="67588"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F74E89C1-2760-4501-834B-E89406DC52CB}" type="slidenum">
              <a:rPr lang="en-US" altLang="en-US" sz="1200" smtClean="0">
                <a:solidFill>
                  <a:srgbClr val="000000"/>
                </a:solidFill>
              </a:rPr>
              <a:pPr>
                <a:spcBef>
                  <a:spcPct val="0"/>
                </a:spcBef>
                <a:buClrTx/>
                <a:buSzTx/>
                <a:buFontTx/>
                <a:buNone/>
              </a:pPr>
              <a:t>40</a:t>
            </a:fld>
            <a:endParaRPr lang="en-US" altLang="en-US" sz="1200" smtClean="0">
              <a:solidFill>
                <a:srgbClr val="000000"/>
              </a:solidFill>
            </a:endParaRPr>
          </a:p>
        </p:txBody>
      </p:sp>
      <p:sp>
        <p:nvSpPr>
          <p:cNvPr id="67586" name="Title 1"/>
          <p:cNvSpPr>
            <a:spLocks noGrp="1"/>
          </p:cNvSpPr>
          <p:nvPr>
            <p:ph type="title" idx="4294967295"/>
          </p:nvPr>
        </p:nvSpPr>
        <p:spPr>
          <a:xfrm>
            <a:off x="2059631" y="296528"/>
            <a:ext cx="4643437" cy="812226"/>
          </a:xfrm>
        </p:spPr>
        <p:txBody>
          <a:bodyPr>
            <a:normAutofit/>
          </a:bodyPr>
          <a:lstStyle/>
          <a:p>
            <a:pPr algn="ctr"/>
            <a:r>
              <a:rPr lang="en-US" altLang="en-US" b="1" dirty="0" smtClean="0">
                <a:solidFill>
                  <a:srgbClr val="2C6F76"/>
                </a:solidFill>
              </a:rPr>
              <a:t>9 </a:t>
            </a:r>
            <a:r>
              <a:rPr lang="en-US" altLang="en-US" b="1" dirty="0">
                <a:solidFill>
                  <a:srgbClr val="2C6F76"/>
                </a:solidFill>
              </a:rPr>
              <a:t>YO, </a:t>
            </a:r>
            <a:r>
              <a:rPr lang="en-US" altLang="en-US" b="1" dirty="0" smtClean="0">
                <a:solidFill>
                  <a:srgbClr val="2C6F76"/>
                </a:solidFill>
              </a:rPr>
              <a:t>77 </a:t>
            </a:r>
            <a:r>
              <a:rPr lang="en-US" altLang="en-US" b="1" dirty="0" err="1">
                <a:solidFill>
                  <a:srgbClr val="2C6F76"/>
                </a:solidFill>
              </a:rPr>
              <a:t>lb</a:t>
            </a:r>
            <a:r>
              <a:rPr lang="en-US" altLang="en-US" b="1" dirty="0">
                <a:solidFill>
                  <a:srgbClr val="2C6F76"/>
                </a:solidFill>
              </a:rPr>
              <a:t> Child</a:t>
            </a:r>
            <a:endParaRPr lang="en-US" altLang="en-US" b="1" dirty="0">
              <a:solidFill>
                <a:schemeClr val="accent1"/>
              </a:solidFill>
              <a:latin typeface="Arial" panose="020B0604020202020204" pitchFamily="34" charset="0"/>
            </a:endParaRPr>
          </a:p>
        </p:txBody>
      </p:sp>
      <p:sp>
        <p:nvSpPr>
          <p:cNvPr id="67590" name="AutoShape 6" descr="Image result for photo of rear facing convertible car seat"/>
          <p:cNvSpPr>
            <a:spLocks noChangeAspect="1" noChangeArrowheads="1"/>
          </p:cNvSpPr>
          <p:nvPr/>
        </p:nvSpPr>
        <p:spPr bwMode="auto">
          <a:xfrm>
            <a:off x="252413" y="-2746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endParaRPr lang="en-US" altLang="en-US" sz="3600">
              <a:solidFill>
                <a:srgbClr val="000000"/>
              </a:solidFill>
            </a:endParaRPr>
          </a:p>
        </p:txBody>
      </p:sp>
      <p:pic>
        <p:nvPicPr>
          <p:cNvPr id="14" name="Picture 9" descr="Image result for photo of car s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336" y="2075547"/>
            <a:ext cx="1397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www.evenflo.com/assets/0/72/95/190/130/131/132/514/11474f08-3941-465a-b86b-472b8805d73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367" b="91560" l="3036" r="83393"/>
                    </a14:imgEffect>
                  </a14:imgLayer>
                </a14:imgProps>
              </a:ext>
              <a:ext uri="{28A0092B-C50C-407E-A947-70E740481C1C}">
                <a14:useLocalDpi xmlns:a14="http://schemas.microsoft.com/office/drawing/2010/main" val="0"/>
              </a:ext>
            </a:extLst>
          </a:blip>
          <a:srcRect t="18001" r="18631"/>
          <a:stretch/>
        </p:blipFill>
        <p:spPr bwMode="auto">
          <a:xfrm>
            <a:off x="2343336" y="2018447"/>
            <a:ext cx="1580311" cy="1549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95229" y="1368753"/>
            <a:ext cx="3053839" cy="212365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B. </a:t>
            </a:r>
            <a:r>
              <a:rPr lang="en-US" sz="2400" dirty="0" smtClean="0">
                <a:latin typeface="Arial" panose="020B0604020202020204" pitchFamily="34" charset="0"/>
                <a:cs typeface="Arial" panose="020B0604020202020204" pitchFamily="34" charset="0"/>
              </a:rPr>
              <a:t>Forward Facing</a:t>
            </a:r>
          </a:p>
          <a:p>
            <a:endParaRPr lang="en-US" sz="2000" dirty="0"/>
          </a:p>
          <a:p>
            <a:endParaRPr lang="en-US" sz="2000" dirty="0" smtClean="0"/>
          </a:p>
          <a:p>
            <a:endParaRPr lang="en-US" sz="2000" dirty="0"/>
          </a:p>
          <a:p>
            <a:endParaRPr lang="en-US" sz="2000" dirty="0" smtClean="0"/>
          </a:p>
          <a:p>
            <a:endParaRPr lang="en-US" sz="2000" dirty="0"/>
          </a:p>
        </p:txBody>
      </p:sp>
      <p:pic>
        <p:nvPicPr>
          <p:cNvPr id="23" name="Picture 20" descr="Image result for photo of high back bo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25" y="4553093"/>
            <a:ext cx="1067345" cy="149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descr="Image result for photo of backlessbo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3180" y="4664069"/>
            <a:ext cx="1387245" cy="138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46565" y="3985403"/>
            <a:ext cx="2348949" cy="233910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D. </a:t>
            </a:r>
            <a:r>
              <a:rPr lang="en-US" sz="2400" dirty="0" smtClean="0">
                <a:latin typeface="Arial" panose="020B0604020202020204" pitchFamily="34" charset="0"/>
                <a:cs typeface="Arial" panose="020B0604020202020204" pitchFamily="34" charset="0"/>
              </a:rPr>
              <a:t>Seat belt</a:t>
            </a:r>
          </a:p>
          <a:p>
            <a:endParaRPr lang="en-US" sz="2000" dirty="0" smtClean="0"/>
          </a:p>
          <a:p>
            <a:endParaRPr lang="en-US" sz="2000" dirty="0"/>
          </a:p>
          <a:p>
            <a:endParaRPr lang="en-US" sz="2000" dirty="0"/>
          </a:p>
          <a:p>
            <a:endParaRPr lang="en-US" sz="2000" dirty="0" smtClean="0"/>
          </a:p>
          <a:p>
            <a:endParaRPr lang="en-US" sz="2000" dirty="0"/>
          </a:p>
          <a:p>
            <a:r>
              <a:rPr lang="en-US" sz="1400" dirty="0" smtClean="0"/>
              <a:t> </a:t>
            </a:r>
            <a:endParaRPr lang="en-US" sz="1400" dirty="0"/>
          </a:p>
        </p:txBody>
      </p:sp>
      <p:pic>
        <p:nvPicPr>
          <p:cNvPr id="26" name="Picture 25"/>
          <p:cNvPicPr>
            <a:picLocks noChangeAspect="1"/>
          </p:cNvPicPr>
          <p:nvPr/>
        </p:nvPicPr>
        <p:blipFill>
          <a:blip r:embed="rId8"/>
          <a:stretch>
            <a:fillRect/>
          </a:stretch>
        </p:blipFill>
        <p:spPr>
          <a:xfrm>
            <a:off x="4415343" y="4570312"/>
            <a:ext cx="1359773" cy="1519026"/>
          </a:xfrm>
          <a:prstGeom prst="rect">
            <a:avLst/>
          </a:prstGeom>
        </p:spPr>
      </p:pic>
      <p:pic>
        <p:nvPicPr>
          <p:cNvPr id="16" name="Picture 12" descr="Image result for photo of car se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4072" y="2047043"/>
            <a:ext cx="1284099" cy="128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0" descr="Image result for photo of combination car se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3068" y="2008507"/>
            <a:ext cx="1358309" cy="135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464725" y="3985402"/>
            <a:ext cx="2213849"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E</a:t>
            </a:r>
            <a:r>
              <a:rPr lang="en-US" sz="2400" b="1" dirty="0" smtClean="0">
                <a:solidFill>
                  <a:srgbClr val="7030A0"/>
                </a:solidFill>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I cannot decide!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499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35E797-D9A8-460A-AEC0-B54B72FAC01A}" type="slidenum">
              <a:rPr lang="en-US" altLang="en-US" smtClean="0"/>
              <a:pPr>
                <a:defRPr/>
              </a:pPr>
              <a:t>41</a:t>
            </a:fld>
            <a:endParaRPr lang="en-US" altLang="en-US"/>
          </a:p>
        </p:txBody>
      </p:sp>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2719162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8353" y="3993515"/>
            <a:ext cx="3019195" cy="212365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C. </a:t>
            </a:r>
            <a:r>
              <a:rPr lang="en-US" sz="2400" dirty="0" smtClean="0">
                <a:latin typeface="Arial" panose="020B0604020202020204" pitchFamily="34" charset="0"/>
                <a:cs typeface="Arial" panose="020B0604020202020204" pitchFamily="34" charset="0"/>
              </a:rPr>
              <a:t>Booster Seat</a:t>
            </a:r>
          </a:p>
          <a:p>
            <a:endParaRPr lang="en-US" sz="2000" dirty="0"/>
          </a:p>
          <a:p>
            <a:endParaRPr lang="en-US" sz="2000" dirty="0" smtClean="0"/>
          </a:p>
          <a:p>
            <a:endParaRPr lang="en-US" sz="2000" dirty="0"/>
          </a:p>
          <a:p>
            <a:endParaRPr lang="en-US" sz="2000" dirty="0" smtClean="0"/>
          </a:p>
          <a:p>
            <a:endParaRPr lang="en-US" sz="2000" dirty="0"/>
          </a:p>
        </p:txBody>
      </p:sp>
      <p:sp>
        <p:nvSpPr>
          <p:cNvPr id="20" name="TextBox 19"/>
          <p:cNvSpPr txBox="1"/>
          <p:nvPr/>
        </p:nvSpPr>
        <p:spPr>
          <a:xfrm>
            <a:off x="946336" y="1292558"/>
            <a:ext cx="3092264" cy="235756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algn="ctr">
              <a:spcBef>
                <a:spcPct val="20000"/>
              </a:spcBef>
              <a:buClr>
                <a:srgbClr val="006666"/>
              </a:buClr>
              <a:buSzPct val="70000"/>
            </a:pPr>
            <a:r>
              <a:rPr lang="en-US" altLang="en-US" sz="3200" b="1" dirty="0" smtClean="0">
                <a:solidFill>
                  <a:srgbClr val="7030A0"/>
                </a:solidFill>
                <a:latin typeface="Arial" panose="020B0604020202020204" pitchFamily="34" charset="0"/>
                <a:cs typeface="Arial" panose="020B0604020202020204" pitchFamily="34" charset="0"/>
              </a:rPr>
              <a:t>A. </a:t>
            </a:r>
            <a:r>
              <a:rPr lang="en-US" altLang="en-US" sz="2400" dirty="0" smtClean="0">
                <a:solidFill>
                  <a:srgbClr val="000000"/>
                </a:solidFill>
                <a:latin typeface="Arial" panose="020B0604020202020204" pitchFamily="34" charset="0"/>
                <a:cs typeface="Arial" panose="020B0604020202020204" pitchFamily="34" charset="0"/>
              </a:rPr>
              <a:t>Rear-facing</a:t>
            </a:r>
            <a:endParaRPr lang="en-US" altLang="en-US" sz="2400" dirty="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p:txBody>
      </p:sp>
      <p:sp>
        <p:nvSpPr>
          <p:cNvPr id="67588"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F74E89C1-2760-4501-834B-E89406DC52CB}" type="slidenum">
              <a:rPr lang="en-US" altLang="en-US" sz="1200" smtClean="0">
                <a:solidFill>
                  <a:srgbClr val="000000"/>
                </a:solidFill>
              </a:rPr>
              <a:pPr>
                <a:spcBef>
                  <a:spcPct val="0"/>
                </a:spcBef>
                <a:buClrTx/>
                <a:buSzTx/>
                <a:buFontTx/>
                <a:buNone/>
              </a:pPr>
              <a:t>42</a:t>
            </a:fld>
            <a:endParaRPr lang="en-US" altLang="en-US" sz="1200" smtClean="0">
              <a:solidFill>
                <a:srgbClr val="000000"/>
              </a:solidFill>
            </a:endParaRPr>
          </a:p>
        </p:txBody>
      </p:sp>
      <p:sp>
        <p:nvSpPr>
          <p:cNvPr id="67586" name="Title 1"/>
          <p:cNvSpPr>
            <a:spLocks noGrp="1"/>
          </p:cNvSpPr>
          <p:nvPr>
            <p:ph type="title" idx="4294967295"/>
          </p:nvPr>
        </p:nvSpPr>
        <p:spPr>
          <a:xfrm>
            <a:off x="2059631" y="296528"/>
            <a:ext cx="4643437" cy="812226"/>
          </a:xfrm>
        </p:spPr>
        <p:txBody>
          <a:bodyPr>
            <a:normAutofit/>
          </a:bodyPr>
          <a:lstStyle/>
          <a:p>
            <a:pPr algn="ctr"/>
            <a:r>
              <a:rPr lang="en-US" altLang="en-US" b="1" dirty="0">
                <a:solidFill>
                  <a:srgbClr val="2C6F76"/>
                </a:solidFill>
              </a:rPr>
              <a:t>2 YO, 29 </a:t>
            </a:r>
            <a:r>
              <a:rPr lang="en-US" altLang="en-US" b="1" dirty="0" err="1">
                <a:solidFill>
                  <a:srgbClr val="2C6F76"/>
                </a:solidFill>
              </a:rPr>
              <a:t>lb</a:t>
            </a:r>
            <a:r>
              <a:rPr lang="en-US" altLang="en-US" b="1" dirty="0">
                <a:solidFill>
                  <a:srgbClr val="2C6F76"/>
                </a:solidFill>
              </a:rPr>
              <a:t> Child</a:t>
            </a:r>
            <a:endParaRPr lang="en-US" altLang="en-US" b="1" dirty="0">
              <a:solidFill>
                <a:schemeClr val="accent1"/>
              </a:solidFill>
              <a:latin typeface="Arial" panose="020B0604020202020204" pitchFamily="34" charset="0"/>
            </a:endParaRPr>
          </a:p>
        </p:txBody>
      </p:sp>
      <p:sp>
        <p:nvSpPr>
          <p:cNvPr id="67590" name="AutoShape 6" descr="Image result for photo of rear facing convertible car seat"/>
          <p:cNvSpPr>
            <a:spLocks noChangeAspect="1" noChangeArrowheads="1"/>
          </p:cNvSpPr>
          <p:nvPr/>
        </p:nvSpPr>
        <p:spPr bwMode="auto">
          <a:xfrm>
            <a:off x="252413" y="-2746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endParaRPr lang="en-US" altLang="en-US" sz="3600">
              <a:solidFill>
                <a:srgbClr val="000000"/>
              </a:solidFill>
            </a:endParaRPr>
          </a:p>
        </p:txBody>
      </p:sp>
      <p:pic>
        <p:nvPicPr>
          <p:cNvPr id="14" name="Picture 9" descr="Image result for photo of car s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336" y="2075547"/>
            <a:ext cx="1397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www.evenflo.com/assets/0/72/95/190/130/131/132/514/11474f08-3941-465a-b86b-472b8805d73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367" b="91560" l="3036" r="83393"/>
                    </a14:imgEffect>
                  </a14:imgLayer>
                </a14:imgProps>
              </a:ext>
              <a:ext uri="{28A0092B-C50C-407E-A947-70E740481C1C}">
                <a14:useLocalDpi xmlns:a14="http://schemas.microsoft.com/office/drawing/2010/main" val="0"/>
              </a:ext>
            </a:extLst>
          </a:blip>
          <a:srcRect t="18001" r="18631"/>
          <a:stretch/>
        </p:blipFill>
        <p:spPr bwMode="auto">
          <a:xfrm>
            <a:off x="2343336" y="2018447"/>
            <a:ext cx="1580311" cy="1549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95229" y="1368753"/>
            <a:ext cx="3053839" cy="212365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B. </a:t>
            </a:r>
            <a:r>
              <a:rPr lang="en-US" sz="2400" dirty="0" smtClean="0">
                <a:latin typeface="Arial" panose="020B0604020202020204" pitchFamily="34" charset="0"/>
                <a:cs typeface="Arial" panose="020B0604020202020204" pitchFamily="34" charset="0"/>
              </a:rPr>
              <a:t>Forward Facing</a:t>
            </a:r>
          </a:p>
          <a:p>
            <a:endParaRPr lang="en-US" sz="2000" dirty="0"/>
          </a:p>
          <a:p>
            <a:endParaRPr lang="en-US" sz="2000" dirty="0" smtClean="0"/>
          </a:p>
          <a:p>
            <a:endParaRPr lang="en-US" sz="2000" dirty="0"/>
          </a:p>
          <a:p>
            <a:endParaRPr lang="en-US" sz="2000" dirty="0" smtClean="0"/>
          </a:p>
          <a:p>
            <a:endParaRPr lang="en-US" sz="2000" dirty="0"/>
          </a:p>
        </p:txBody>
      </p:sp>
      <p:pic>
        <p:nvPicPr>
          <p:cNvPr id="23" name="Picture 20" descr="Image result for photo of high back bo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25" y="4553093"/>
            <a:ext cx="1067345" cy="149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descr="Image result for photo of backlessbo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3180" y="4664069"/>
            <a:ext cx="1387245" cy="138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46565" y="3985403"/>
            <a:ext cx="2348949" cy="233910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D. </a:t>
            </a:r>
            <a:r>
              <a:rPr lang="en-US" sz="2400" dirty="0" smtClean="0">
                <a:latin typeface="Arial" panose="020B0604020202020204" pitchFamily="34" charset="0"/>
                <a:cs typeface="Arial" panose="020B0604020202020204" pitchFamily="34" charset="0"/>
              </a:rPr>
              <a:t>Seat belt</a:t>
            </a:r>
          </a:p>
          <a:p>
            <a:endParaRPr lang="en-US" sz="2000" dirty="0" smtClean="0"/>
          </a:p>
          <a:p>
            <a:endParaRPr lang="en-US" sz="2000" dirty="0"/>
          </a:p>
          <a:p>
            <a:endParaRPr lang="en-US" sz="2000" dirty="0"/>
          </a:p>
          <a:p>
            <a:endParaRPr lang="en-US" sz="2000" dirty="0" smtClean="0"/>
          </a:p>
          <a:p>
            <a:endParaRPr lang="en-US" sz="2000" dirty="0"/>
          </a:p>
          <a:p>
            <a:r>
              <a:rPr lang="en-US" sz="1400" dirty="0" smtClean="0"/>
              <a:t> </a:t>
            </a:r>
            <a:endParaRPr lang="en-US" sz="1400" dirty="0"/>
          </a:p>
        </p:txBody>
      </p:sp>
      <p:pic>
        <p:nvPicPr>
          <p:cNvPr id="26" name="Picture 25"/>
          <p:cNvPicPr>
            <a:picLocks noChangeAspect="1"/>
          </p:cNvPicPr>
          <p:nvPr/>
        </p:nvPicPr>
        <p:blipFill>
          <a:blip r:embed="rId8"/>
          <a:stretch>
            <a:fillRect/>
          </a:stretch>
        </p:blipFill>
        <p:spPr>
          <a:xfrm>
            <a:off x="4415343" y="4570312"/>
            <a:ext cx="1359773" cy="1519026"/>
          </a:xfrm>
          <a:prstGeom prst="rect">
            <a:avLst/>
          </a:prstGeom>
        </p:spPr>
      </p:pic>
      <p:pic>
        <p:nvPicPr>
          <p:cNvPr id="16" name="Picture 12" descr="Image result for photo of car se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4072" y="2047043"/>
            <a:ext cx="1284099" cy="128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0" descr="Image result for photo of combination car se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3068" y="2008507"/>
            <a:ext cx="1358309" cy="135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464725" y="3985402"/>
            <a:ext cx="2213849"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E</a:t>
            </a:r>
            <a:r>
              <a:rPr lang="en-US" sz="2400" b="1" dirty="0" smtClean="0">
                <a:solidFill>
                  <a:srgbClr val="7030A0"/>
                </a:solidFill>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I cannot decide!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537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35E797-D9A8-460A-AEC0-B54B72FAC01A}" type="slidenum">
              <a:rPr lang="en-US" altLang="en-US" smtClean="0"/>
              <a:pPr>
                <a:defRPr/>
              </a:pPr>
              <a:t>43</a:t>
            </a:fld>
            <a:endParaRPr lang="en-US" altLang="en-US"/>
          </a:p>
        </p:txBody>
      </p:sp>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471634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8353" y="3993515"/>
            <a:ext cx="3019195" cy="212365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C. </a:t>
            </a:r>
            <a:r>
              <a:rPr lang="en-US" sz="2400" dirty="0" smtClean="0">
                <a:latin typeface="Arial" panose="020B0604020202020204" pitchFamily="34" charset="0"/>
                <a:cs typeface="Arial" panose="020B0604020202020204" pitchFamily="34" charset="0"/>
              </a:rPr>
              <a:t>Booster Seat</a:t>
            </a:r>
          </a:p>
          <a:p>
            <a:endParaRPr lang="en-US" sz="2000" dirty="0"/>
          </a:p>
          <a:p>
            <a:endParaRPr lang="en-US" sz="2000" dirty="0" smtClean="0"/>
          </a:p>
          <a:p>
            <a:endParaRPr lang="en-US" sz="2000" dirty="0"/>
          </a:p>
          <a:p>
            <a:endParaRPr lang="en-US" sz="2000" dirty="0" smtClean="0"/>
          </a:p>
          <a:p>
            <a:endParaRPr lang="en-US" sz="2000" dirty="0"/>
          </a:p>
        </p:txBody>
      </p:sp>
      <p:sp>
        <p:nvSpPr>
          <p:cNvPr id="20" name="TextBox 19"/>
          <p:cNvSpPr txBox="1"/>
          <p:nvPr/>
        </p:nvSpPr>
        <p:spPr>
          <a:xfrm>
            <a:off x="946336" y="1292558"/>
            <a:ext cx="3092264" cy="235756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algn="ctr">
              <a:spcBef>
                <a:spcPct val="20000"/>
              </a:spcBef>
              <a:buClr>
                <a:srgbClr val="006666"/>
              </a:buClr>
              <a:buSzPct val="70000"/>
            </a:pPr>
            <a:r>
              <a:rPr lang="en-US" altLang="en-US" sz="3200" b="1" dirty="0" smtClean="0">
                <a:solidFill>
                  <a:srgbClr val="7030A0"/>
                </a:solidFill>
                <a:latin typeface="Arial" panose="020B0604020202020204" pitchFamily="34" charset="0"/>
                <a:cs typeface="Arial" panose="020B0604020202020204" pitchFamily="34" charset="0"/>
              </a:rPr>
              <a:t>A. </a:t>
            </a:r>
            <a:r>
              <a:rPr lang="en-US" altLang="en-US" sz="2400" dirty="0" smtClean="0">
                <a:solidFill>
                  <a:srgbClr val="000000"/>
                </a:solidFill>
                <a:latin typeface="Arial" panose="020B0604020202020204" pitchFamily="34" charset="0"/>
                <a:cs typeface="Arial" panose="020B0604020202020204" pitchFamily="34" charset="0"/>
              </a:rPr>
              <a:t>Rear-facing</a:t>
            </a:r>
            <a:endParaRPr lang="en-US" altLang="en-US" sz="2400" dirty="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a:p>
            <a:pPr lvl="0">
              <a:spcBef>
                <a:spcPct val="20000"/>
              </a:spcBef>
              <a:buClr>
                <a:srgbClr val="006666"/>
              </a:buClr>
              <a:buSzPct val="70000"/>
            </a:pPr>
            <a:endParaRPr lang="en-US" altLang="en-US" sz="2400" dirty="0" smtClean="0">
              <a:solidFill>
                <a:srgbClr val="000000"/>
              </a:solidFill>
              <a:latin typeface="Arial" panose="020B0604020202020204" pitchFamily="34" charset="0"/>
              <a:cs typeface="Arial" panose="020B0604020202020204" pitchFamily="34" charset="0"/>
            </a:endParaRPr>
          </a:p>
        </p:txBody>
      </p:sp>
      <p:sp>
        <p:nvSpPr>
          <p:cNvPr id="67588"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F74E89C1-2760-4501-834B-E89406DC52CB}" type="slidenum">
              <a:rPr lang="en-US" altLang="en-US" sz="1200" smtClean="0">
                <a:solidFill>
                  <a:srgbClr val="000000"/>
                </a:solidFill>
              </a:rPr>
              <a:pPr>
                <a:spcBef>
                  <a:spcPct val="0"/>
                </a:spcBef>
                <a:buClrTx/>
                <a:buSzTx/>
                <a:buFontTx/>
                <a:buNone/>
              </a:pPr>
              <a:t>44</a:t>
            </a:fld>
            <a:endParaRPr lang="en-US" altLang="en-US" sz="1200" smtClean="0">
              <a:solidFill>
                <a:srgbClr val="000000"/>
              </a:solidFill>
            </a:endParaRPr>
          </a:p>
        </p:txBody>
      </p:sp>
      <p:sp>
        <p:nvSpPr>
          <p:cNvPr id="67586" name="Title 1"/>
          <p:cNvSpPr>
            <a:spLocks noGrp="1"/>
          </p:cNvSpPr>
          <p:nvPr>
            <p:ph type="title" idx="4294967295"/>
          </p:nvPr>
        </p:nvSpPr>
        <p:spPr>
          <a:xfrm>
            <a:off x="2059631" y="296528"/>
            <a:ext cx="4643437" cy="812226"/>
          </a:xfrm>
        </p:spPr>
        <p:txBody>
          <a:bodyPr>
            <a:normAutofit/>
          </a:bodyPr>
          <a:lstStyle/>
          <a:p>
            <a:pPr algn="ctr"/>
            <a:r>
              <a:rPr lang="en-US" altLang="en-US" b="1" dirty="0">
                <a:solidFill>
                  <a:srgbClr val="2C6F76"/>
                </a:solidFill>
              </a:rPr>
              <a:t>12 YO, </a:t>
            </a:r>
            <a:r>
              <a:rPr lang="en-US" altLang="en-US" b="1" dirty="0" smtClean="0">
                <a:solidFill>
                  <a:srgbClr val="2C6F76"/>
                </a:solidFill>
              </a:rPr>
              <a:t>92 </a:t>
            </a:r>
            <a:r>
              <a:rPr lang="en-US" altLang="en-US" b="1" dirty="0" err="1">
                <a:solidFill>
                  <a:srgbClr val="2C6F76"/>
                </a:solidFill>
              </a:rPr>
              <a:t>lb</a:t>
            </a:r>
            <a:r>
              <a:rPr lang="en-US" altLang="en-US" b="1" dirty="0">
                <a:solidFill>
                  <a:srgbClr val="2C6F76"/>
                </a:solidFill>
              </a:rPr>
              <a:t> Child</a:t>
            </a:r>
            <a:endParaRPr lang="en-US" altLang="en-US" b="1" dirty="0">
              <a:solidFill>
                <a:schemeClr val="accent1"/>
              </a:solidFill>
              <a:latin typeface="Arial" panose="020B0604020202020204" pitchFamily="34" charset="0"/>
            </a:endParaRPr>
          </a:p>
        </p:txBody>
      </p:sp>
      <p:sp>
        <p:nvSpPr>
          <p:cNvPr id="67590" name="AutoShape 6" descr="Image result for photo of rear facing convertible car seat"/>
          <p:cNvSpPr>
            <a:spLocks noChangeAspect="1" noChangeArrowheads="1"/>
          </p:cNvSpPr>
          <p:nvPr/>
        </p:nvSpPr>
        <p:spPr bwMode="auto">
          <a:xfrm>
            <a:off x="252413" y="-2746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endParaRPr lang="en-US" altLang="en-US" sz="3600">
              <a:solidFill>
                <a:srgbClr val="000000"/>
              </a:solidFill>
            </a:endParaRPr>
          </a:p>
        </p:txBody>
      </p:sp>
      <p:pic>
        <p:nvPicPr>
          <p:cNvPr id="14" name="Picture 9" descr="Image result for photo of car s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336" y="2075547"/>
            <a:ext cx="1397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www.evenflo.com/assets/0/72/95/190/130/131/132/514/11474f08-3941-465a-b86b-472b8805d73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367" b="91560" l="3036" r="83393"/>
                    </a14:imgEffect>
                  </a14:imgLayer>
                </a14:imgProps>
              </a:ext>
              <a:ext uri="{28A0092B-C50C-407E-A947-70E740481C1C}">
                <a14:useLocalDpi xmlns:a14="http://schemas.microsoft.com/office/drawing/2010/main" val="0"/>
              </a:ext>
            </a:extLst>
          </a:blip>
          <a:srcRect t="18001" r="18631"/>
          <a:stretch/>
        </p:blipFill>
        <p:spPr bwMode="auto">
          <a:xfrm>
            <a:off x="2343336" y="2018447"/>
            <a:ext cx="1580311" cy="1549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95229" y="1368753"/>
            <a:ext cx="3053839" cy="212365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B. </a:t>
            </a:r>
            <a:r>
              <a:rPr lang="en-US" sz="2400" dirty="0" smtClean="0">
                <a:latin typeface="Arial" panose="020B0604020202020204" pitchFamily="34" charset="0"/>
                <a:cs typeface="Arial" panose="020B0604020202020204" pitchFamily="34" charset="0"/>
              </a:rPr>
              <a:t>Forward Facing</a:t>
            </a:r>
          </a:p>
          <a:p>
            <a:endParaRPr lang="en-US" sz="2000" dirty="0"/>
          </a:p>
          <a:p>
            <a:endParaRPr lang="en-US" sz="2000" dirty="0" smtClean="0"/>
          </a:p>
          <a:p>
            <a:endParaRPr lang="en-US" sz="2000" dirty="0"/>
          </a:p>
          <a:p>
            <a:endParaRPr lang="en-US" sz="2000" dirty="0" smtClean="0"/>
          </a:p>
          <a:p>
            <a:endParaRPr lang="en-US" sz="2000" dirty="0"/>
          </a:p>
        </p:txBody>
      </p:sp>
      <p:pic>
        <p:nvPicPr>
          <p:cNvPr id="23" name="Picture 20" descr="Image result for photo of high back bo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25" y="4553093"/>
            <a:ext cx="1067345" cy="149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descr="Image result for photo of backlessbo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3180" y="4664069"/>
            <a:ext cx="1387245" cy="138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46565" y="3985403"/>
            <a:ext cx="2348949" cy="233910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D. </a:t>
            </a:r>
            <a:r>
              <a:rPr lang="en-US" sz="2400" dirty="0" smtClean="0">
                <a:latin typeface="Arial" panose="020B0604020202020204" pitchFamily="34" charset="0"/>
                <a:cs typeface="Arial" panose="020B0604020202020204" pitchFamily="34" charset="0"/>
              </a:rPr>
              <a:t>Seat belt</a:t>
            </a:r>
          </a:p>
          <a:p>
            <a:endParaRPr lang="en-US" sz="2000" dirty="0" smtClean="0"/>
          </a:p>
          <a:p>
            <a:endParaRPr lang="en-US" sz="2000" dirty="0"/>
          </a:p>
          <a:p>
            <a:endParaRPr lang="en-US" sz="2000" dirty="0"/>
          </a:p>
          <a:p>
            <a:endParaRPr lang="en-US" sz="2000" dirty="0" smtClean="0"/>
          </a:p>
          <a:p>
            <a:endParaRPr lang="en-US" sz="2000" dirty="0"/>
          </a:p>
          <a:p>
            <a:r>
              <a:rPr lang="en-US" sz="1400" dirty="0" smtClean="0"/>
              <a:t> </a:t>
            </a:r>
            <a:endParaRPr lang="en-US" sz="1400" dirty="0"/>
          </a:p>
        </p:txBody>
      </p:sp>
      <p:pic>
        <p:nvPicPr>
          <p:cNvPr id="26" name="Picture 25"/>
          <p:cNvPicPr>
            <a:picLocks noChangeAspect="1"/>
          </p:cNvPicPr>
          <p:nvPr/>
        </p:nvPicPr>
        <p:blipFill>
          <a:blip r:embed="rId8"/>
          <a:stretch>
            <a:fillRect/>
          </a:stretch>
        </p:blipFill>
        <p:spPr>
          <a:xfrm>
            <a:off x="4415343" y="4570312"/>
            <a:ext cx="1359773" cy="1519026"/>
          </a:xfrm>
          <a:prstGeom prst="rect">
            <a:avLst/>
          </a:prstGeom>
        </p:spPr>
      </p:pic>
      <p:pic>
        <p:nvPicPr>
          <p:cNvPr id="16" name="Picture 12" descr="Image result for photo of car se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4072" y="2047043"/>
            <a:ext cx="1284099" cy="128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0" descr="Image result for photo of combination car se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3068" y="2008507"/>
            <a:ext cx="1358309" cy="135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464725" y="3985402"/>
            <a:ext cx="2213849"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7030A0"/>
                </a:solidFill>
                <a:latin typeface="Arial" panose="020B0604020202020204" pitchFamily="34" charset="0"/>
                <a:cs typeface="Arial" panose="020B0604020202020204" pitchFamily="34" charset="0"/>
              </a:rPr>
              <a:t>E</a:t>
            </a:r>
            <a:r>
              <a:rPr lang="en-US" sz="2400" b="1" dirty="0" smtClean="0">
                <a:solidFill>
                  <a:srgbClr val="7030A0"/>
                </a:solidFill>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I cannot decide!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9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35E797-D9A8-460A-AEC0-B54B72FAC01A}" type="slidenum">
              <a:rPr lang="en-US" altLang="en-US" smtClean="0"/>
              <a:pPr>
                <a:defRPr/>
              </a:pPr>
              <a:t>45</a:t>
            </a:fld>
            <a:endParaRPr lang="en-US" altLang="en-US"/>
          </a:p>
        </p:txBody>
      </p:sp>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103236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1026"/>
          <p:cNvSpPr>
            <a:spLocks noGrp="1" noChangeArrowheads="1"/>
          </p:cNvSpPr>
          <p:nvPr>
            <p:ph type="title"/>
          </p:nvPr>
        </p:nvSpPr>
        <p:spPr>
          <a:xfrm>
            <a:off x="609600" y="445477"/>
            <a:ext cx="8077200" cy="1143000"/>
          </a:xfrm>
        </p:spPr>
        <p:txBody>
          <a:bodyPr>
            <a:normAutofit/>
          </a:bodyPr>
          <a:lstStyle/>
          <a:p>
            <a:pPr algn="ctr" eaLnBrk="1" hangingPunct="1"/>
            <a:r>
              <a:rPr lang="en-US" altLang="en-US" b="1" dirty="0" smtClean="0">
                <a:solidFill>
                  <a:schemeClr val="accent1"/>
                </a:solidFill>
              </a:rPr>
              <a:t>Elements of Correct Installation</a:t>
            </a:r>
          </a:p>
        </p:txBody>
      </p:sp>
      <p:sp>
        <p:nvSpPr>
          <p:cNvPr id="73732" name="Rectangle 1027"/>
          <p:cNvSpPr>
            <a:spLocks noGrp="1" noChangeArrowheads="1"/>
          </p:cNvSpPr>
          <p:nvPr>
            <p:ph idx="1"/>
          </p:nvPr>
        </p:nvSpPr>
        <p:spPr>
          <a:xfrm>
            <a:off x="914400" y="1960870"/>
            <a:ext cx="7162800" cy="4114800"/>
          </a:xfrm>
        </p:spPr>
        <p:txBody>
          <a:bodyPr/>
          <a:lstStyle/>
          <a:p>
            <a:pPr eaLnBrk="1" hangingPunct="1">
              <a:buFont typeface="Courier New" panose="02070309020205020404" pitchFamily="49" charset="0"/>
              <a:buChar char="o"/>
            </a:pPr>
            <a:r>
              <a:rPr lang="en-US" altLang="en-US" sz="3200" dirty="0" smtClean="0">
                <a:latin typeface="Arial" panose="020B0604020202020204" pitchFamily="34" charset="0"/>
              </a:rPr>
              <a:t> Correct Belt Path</a:t>
            </a:r>
          </a:p>
          <a:p>
            <a:pPr eaLnBrk="1" hangingPunct="1">
              <a:buFont typeface="Courier New" panose="02070309020205020404" pitchFamily="49" charset="0"/>
              <a:buChar char="o"/>
            </a:pPr>
            <a:endParaRPr lang="en-US" altLang="en-US" sz="3200" dirty="0" smtClean="0">
              <a:latin typeface="Arial" panose="020B0604020202020204" pitchFamily="34" charset="0"/>
            </a:endParaRPr>
          </a:p>
          <a:p>
            <a:pPr eaLnBrk="1" hangingPunct="1">
              <a:buFont typeface="Courier New" panose="02070309020205020404" pitchFamily="49" charset="0"/>
              <a:buChar char="o"/>
            </a:pPr>
            <a:r>
              <a:rPr lang="en-US" altLang="en-US" sz="3200" dirty="0" smtClean="0">
                <a:latin typeface="Arial" panose="020B0604020202020204" pitchFamily="34" charset="0"/>
              </a:rPr>
              <a:t> Correct angle</a:t>
            </a:r>
          </a:p>
          <a:p>
            <a:pPr eaLnBrk="1" hangingPunct="1">
              <a:buFont typeface="Courier New" panose="02070309020205020404" pitchFamily="49" charset="0"/>
              <a:buChar char="o"/>
            </a:pPr>
            <a:endParaRPr lang="en-US" altLang="en-US" sz="3200" dirty="0" smtClean="0">
              <a:latin typeface="Arial" panose="020B0604020202020204" pitchFamily="34" charset="0"/>
            </a:endParaRPr>
          </a:p>
          <a:p>
            <a:pPr eaLnBrk="1" hangingPunct="1">
              <a:buFont typeface="Courier New" panose="02070309020205020404" pitchFamily="49" charset="0"/>
              <a:buChar char="o"/>
            </a:pPr>
            <a:r>
              <a:rPr lang="en-US" altLang="en-US" sz="3200" dirty="0" smtClean="0">
                <a:latin typeface="Arial" panose="020B0604020202020204" pitchFamily="34" charset="0"/>
              </a:rPr>
              <a:t> Installation method</a:t>
            </a:r>
          </a:p>
        </p:txBody>
      </p:sp>
      <p:sp>
        <p:nvSpPr>
          <p:cNvPr id="73730" name="Slide Number Placeholder 5"/>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8D5990BA-A080-4E3B-B303-4D4FF60709BC}" type="slidenum">
              <a:rPr lang="en-US" altLang="en-US" sz="1200" smtClean="0"/>
              <a:pPr>
                <a:spcBef>
                  <a:spcPct val="0"/>
                </a:spcBef>
                <a:buClrTx/>
                <a:buSzTx/>
                <a:buFontTx/>
                <a:buNone/>
              </a:pPr>
              <a:t>46</a:t>
            </a:fld>
            <a:endParaRPr lang="en-US" altLang="en-US" sz="120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791" y="675248"/>
            <a:ext cx="7543800" cy="960121"/>
          </a:xfrm>
        </p:spPr>
        <p:txBody>
          <a:bodyPr>
            <a:normAutofit/>
          </a:bodyPr>
          <a:lstStyle/>
          <a:p>
            <a:pPr lvl="0" algn="ctr" fontAlgn="base">
              <a:lnSpc>
                <a:spcPct val="100000"/>
              </a:lnSpc>
              <a:spcAft>
                <a:spcPct val="0"/>
              </a:spcAft>
              <a:defRPr/>
            </a:pPr>
            <a:r>
              <a:rPr lang="en-US" altLang="en-US" b="1" spc="0" dirty="0">
                <a:solidFill>
                  <a:srgbClr val="2C6F76"/>
                </a:solidFill>
                <a:ea typeface="+mn-ea"/>
                <a:cs typeface="+mn-cs"/>
              </a:rPr>
              <a:t>Choose the Correct Belt </a:t>
            </a:r>
            <a:r>
              <a:rPr lang="en-US" altLang="en-US" b="1" spc="0" dirty="0" smtClean="0">
                <a:solidFill>
                  <a:srgbClr val="2C6F76"/>
                </a:solidFill>
                <a:ea typeface="+mn-ea"/>
                <a:cs typeface="+mn-cs"/>
              </a:rPr>
              <a:t>Path</a:t>
            </a:r>
            <a:endParaRPr lang="en-US" dirty="0"/>
          </a:p>
        </p:txBody>
      </p:sp>
      <p:sp>
        <p:nvSpPr>
          <p:cNvPr id="74754"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5EF28295-E7E7-4AEB-B1B3-8C2316C13CB9}" type="slidenum">
              <a:rPr lang="en-US" altLang="en-US" sz="1200" smtClean="0"/>
              <a:pPr>
                <a:spcBef>
                  <a:spcPct val="0"/>
                </a:spcBef>
                <a:buClrTx/>
                <a:buSzTx/>
                <a:buFontTx/>
                <a:buNone/>
              </a:pPr>
              <a:t>47</a:t>
            </a:fld>
            <a:endParaRPr lang="en-US" altLang="en-US" sz="1200" smtClean="0"/>
          </a:p>
        </p:txBody>
      </p:sp>
      <p:sp>
        <p:nvSpPr>
          <p:cNvPr id="284676" name="Rectangle 4"/>
          <p:cNvSpPr>
            <a:spLocks noChangeArrowheads="1"/>
          </p:cNvSpPr>
          <p:nvPr/>
        </p:nvSpPr>
        <p:spPr bwMode="auto">
          <a:xfrm>
            <a:off x="654548" y="492369"/>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3600">
                <a:solidFill>
                  <a:schemeClr val="tx2"/>
                </a:solidFill>
                <a:latin typeface="Arial" panose="020B0604020202020204" pitchFamily="34" charset="0"/>
              </a:defRPr>
            </a:lvl1pPr>
            <a:lvl2pPr>
              <a:defRPr sz="3600">
                <a:solidFill>
                  <a:schemeClr val="tx2"/>
                </a:solidFill>
                <a:latin typeface="Arial" panose="020B0604020202020204" pitchFamily="34" charset="0"/>
              </a:defRPr>
            </a:lvl2pPr>
            <a:lvl3pPr>
              <a:defRPr sz="3600">
                <a:solidFill>
                  <a:schemeClr val="tx2"/>
                </a:solidFill>
                <a:latin typeface="Arial" panose="020B0604020202020204" pitchFamily="34" charset="0"/>
              </a:defRPr>
            </a:lvl3pPr>
            <a:lvl4pPr>
              <a:defRPr sz="3600">
                <a:solidFill>
                  <a:schemeClr val="tx2"/>
                </a:solidFill>
                <a:latin typeface="Arial" panose="020B0604020202020204" pitchFamily="34" charset="0"/>
              </a:defRPr>
            </a:lvl4pPr>
            <a:lvl5pPr>
              <a:defRPr sz="3600">
                <a:solidFill>
                  <a:schemeClr val="tx2"/>
                </a:solidFill>
                <a:latin typeface="Arial" panose="020B0604020202020204" pitchFamily="34" charset="0"/>
              </a:defRPr>
            </a:lvl5pPr>
            <a:lvl6pPr marL="457200" fontAlgn="base">
              <a:spcBef>
                <a:spcPct val="0"/>
              </a:spcBef>
              <a:spcAft>
                <a:spcPct val="0"/>
              </a:spcAft>
              <a:defRPr sz="3600">
                <a:solidFill>
                  <a:schemeClr val="tx2"/>
                </a:solidFill>
                <a:latin typeface="Arial" panose="020B0604020202020204" pitchFamily="34" charset="0"/>
              </a:defRPr>
            </a:lvl6pPr>
            <a:lvl7pPr marL="914400" fontAlgn="base">
              <a:spcBef>
                <a:spcPct val="0"/>
              </a:spcBef>
              <a:spcAft>
                <a:spcPct val="0"/>
              </a:spcAft>
              <a:defRPr sz="3600">
                <a:solidFill>
                  <a:schemeClr val="tx2"/>
                </a:solidFill>
                <a:latin typeface="Arial" panose="020B0604020202020204" pitchFamily="34" charset="0"/>
              </a:defRPr>
            </a:lvl7pPr>
            <a:lvl8pPr marL="1371600" fontAlgn="base">
              <a:spcBef>
                <a:spcPct val="0"/>
              </a:spcBef>
              <a:spcAft>
                <a:spcPct val="0"/>
              </a:spcAft>
              <a:defRPr sz="3600">
                <a:solidFill>
                  <a:schemeClr val="tx2"/>
                </a:solidFill>
                <a:latin typeface="Arial" panose="020B0604020202020204" pitchFamily="34" charset="0"/>
              </a:defRPr>
            </a:lvl8pPr>
            <a:lvl9pPr marL="1828800" fontAlgn="base">
              <a:spcBef>
                <a:spcPct val="0"/>
              </a:spcBef>
              <a:spcAft>
                <a:spcPct val="0"/>
              </a:spcAft>
              <a:defRPr sz="3600">
                <a:solidFill>
                  <a:schemeClr val="tx2"/>
                </a:solidFill>
                <a:latin typeface="Arial" panose="020B0604020202020204" pitchFamily="34" charset="0"/>
              </a:defRPr>
            </a:lvl9pPr>
          </a:lstStyle>
          <a:p>
            <a:pPr algn="ctr" eaLnBrk="1" hangingPunct="1">
              <a:defRPr/>
            </a:pPr>
            <a:endParaRPr lang="en-US" altLang="en-US" sz="4800" b="1" dirty="0" smtClean="0">
              <a:solidFill>
                <a:schemeClr val="accent1"/>
              </a:solidFill>
              <a:latin typeface="+mj-lt"/>
            </a:endParaRPr>
          </a:p>
        </p:txBody>
      </p:sp>
      <p:sp>
        <p:nvSpPr>
          <p:cNvPr id="284677" name="Rectangle 5"/>
          <p:cNvSpPr>
            <a:spLocks noChangeArrowheads="1"/>
          </p:cNvSpPr>
          <p:nvPr/>
        </p:nvSpPr>
        <p:spPr bwMode="auto">
          <a:xfrm>
            <a:off x="1033976" y="1860900"/>
            <a:ext cx="7392972"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5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1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0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7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7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60000"/>
              <a:buFont typeface="Wingdings" panose="05000000000000000000" pitchFamily="2" charset="2"/>
              <a:buChar char="¡"/>
              <a:defRPr sz="17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60000"/>
              <a:buFont typeface="Wingdings" panose="05000000000000000000" pitchFamily="2" charset="2"/>
              <a:buChar char="¡"/>
              <a:defRPr sz="17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60000"/>
              <a:buFont typeface="Wingdings" panose="05000000000000000000" pitchFamily="2" charset="2"/>
              <a:buChar char="¡"/>
              <a:defRPr sz="17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60000"/>
              <a:buFont typeface="Wingdings" panose="05000000000000000000" pitchFamily="2" charset="2"/>
              <a:buChar char="¡"/>
              <a:defRPr sz="1700">
                <a:solidFill>
                  <a:schemeClr val="tx1"/>
                </a:solidFill>
                <a:latin typeface="Verdana" panose="020B0604030504040204" pitchFamily="34" charset="0"/>
              </a:defRPr>
            </a:lvl9pPr>
          </a:lstStyle>
          <a:p>
            <a:pPr eaLnBrk="1" hangingPunct="1">
              <a:buClr>
                <a:schemeClr val="accent1"/>
              </a:buClr>
              <a:buSzPts val="2800"/>
              <a:buFont typeface="Courier New" panose="02070309020205020404" pitchFamily="49" charset="0"/>
              <a:buChar char="o"/>
              <a:defRPr/>
            </a:pPr>
            <a:r>
              <a:rPr lang="en-US" altLang="en-US" sz="2800" dirty="0" smtClean="0">
                <a:latin typeface="Arial" panose="020B0604020202020204" pitchFamily="34" charset="0"/>
              </a:rPr>
              <a:t>Usually belt path closest to vehicle seat back</a:t>
            </a:r>
          </a:p>
          <a:p>
            <a:pPr lvl="1" eaLnBrk="1" hangingPunct="1">
              <a:buClr>
                <a:schemeClr val="accent1"/>
              </a:buClr>
              <a:buSzPts val="2800"/>
              <a:buFont typeface="Arial" panose="020B0604020202020204" pitchFamily="34" charset="0"/>
              <a:buChar char="•"/>
              <a:defRPr/>
            </a:pPr>
            <a:r>
              <a:rPr lang="en-US" altLang="en-US" sz="2400" dirty="0" smtClean="0">
                <a:latin typeface="Arial" panose="020B0604020202020204" pitchFamily="34" charset="0"/>
              </a:rPr>
              <a:t>Rear-facing: near legs</a:t>
            </a:r>
          </a:p>
          <a:p>
            <a:pPr lvl="1" eaLnBrk="1" hangingPunct="1">
              <a:buClr>
                <a:schemeClr val="accent1"/>
              </a:buClr>
              <a:buSzPts val="2800"/>
              <a:buFont typeface="Arial" panose="020B0604020202020204" pitchFamily="34" charset="0"/>
              <a:buChar char="•"/>
              <a:defRPr/>
            </a:pPr>
            <a:r>
              <a:rPr lang="en-US" altLang="en-US" sz="2400" dirty="0" smtClean="0">
                <a:latin typeface="Arial" panose="020B0604020202020204" pitchFamily="34" charset="0"/>
              </a:rPr>
              <a:t>Forward-facing: behind back</a:t>
            </a:r>
            <a:endParaRPr lang="en-US" altLang="en-US" sz="3200" dirty="0" smtClean="0">
              <a:latin typeface="Arial" panose="020B0604020202020204" pitchFamily="34" charset="0"/>
            </a:endParaRPr>
          </a:p>
        </p:txBody>
      </p:sp>
      <p:pic>
        <p:nvPicPr>
          <p:cNvPr id="6" name="Picture 2" descr="https://www.arrivealive.co.za/ckfinder/userfiles/images/Car%20seat%20baby%20seat%20guidelines(1).JPG"/>
          <p:cNvPicPr>
            <a:picLocks noChangeAspect="1" noChangeArrowheads="1"/>
          </p:cNvPicPr>
          <p:nvPr/>
        </p:nvPicPr>
        <p:blipFill rotWithShape="1">
          <a:blip r:embed="rId3">
            <a:extLst>
              <a:ext uri="{28A0092B-C50C-407E-A947-70E740481C1C}">
                <a14:useLocalDpi xmlns:a14="http://schemas.microsoft.com/office/drawing/2010/main" val="0"/>
              </a:ext>
            </a:extLst>
          </a:blip>
          <a:srcRect l="8333" t="28334" r="48651" b="45191"/>
          <a:stretch/>
        </p:blipFill>
        <p:spPr bwMode="auto">
          <a:xfrm>
            <a:off x="1033976" y="3815113"/>
            <a:ext cx="4657706"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81515" y="4303715"/>
            <a:ext cx="3087658" cy="1384995"/>
          </a:xfrm>
          <a:prstGeom prst="rect">
            <a:avLst/>
          </a:prstGeom>
          <a:noFill/>
          <a:ln w="25400">
            <a:solidFill>
              <a:srgbClr val="7030A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latin typeface="Arial" panose="020B0604020202020204" pitchFamily="34" charset="0"/>
                <a:cs typeface="Arial" panose="020B0604020202020204" pitchFamily="34" charset="0"/>
              </a:rPr>
              <a:t>Always refer to the manufacturers instructions!</a:t>
            </a:r>
            <a:endParaRPr lang="en-US" sz="2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705915"/>
            <a:ext cx="7543800" cy="825641"/>
          </a:xfrm>
        </p:spPr>
        <p:txBody>
          <a:bodyPr/>
          <a:lstStyle/>
          <a:p>
            <a:pPr algn="ctr"/>
            <a:r>
              <a:rPr lang="en-US" altLang="en-US" b="1" dirty="0">
                <a:solidFill>
                  <a:schemeClr val="accent1"/>
                </a:solidFill>
              </a:rPr>
              <a:t>Rear-facing </a:t>
            </a:r>
            <a:r>
              <a:rPr lang="en-US" altLang="en-US" b="1" dirty="0" smtClean="0">
                <a:solidFill>
                  <a:schemeClr val="accent1"/>
                </a:solidFill>
              </a:rPr>
              <a:t>Recline</a:t>
            </a:r>
            <a:endParaRPr lang="en-US" dirty="0"/>
          </a:p>
        </p:txBody>
      </p:sp>
      <p:sp>
        <p:nvSpPr>
          <p:cNvPr id="76802"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D96CE85C-035A-44D2-847B-7CCC550C1374}" type="slidenum">
              <a:rPr lang="en-US" altLang="en-US" sz="1200" smtClean="0"/>
              <a:pPr>
                <a:spcBef>
                  <a:spcPct val="0"/>
                </a:spcBef>
                <a:buClrTx/>
                <a:buSzTx/>
                <a:buFontTx/>
                <a:buNone/>
              </a:pPr>
              <a:t>48</a:t>
            </a:fld>
            <a:endParaRPr lang="en-US" altLang="en-US" sz="1200" smtClean="0"/>
          </a:p>
        </p:txBody>
      </p:sp>
      <p:sp>
        <p:nvSpPr>
          <p:cNvPr id="76804" name="Rectangle 5"/>
          <p:cNvSpPr>
            <a:spLocks noChangeArrowheads="1"/>
          </p:cNvSpPr>
          <p:nvPr/>
        </p:nvSpPr>
        <p:spPr bwMode="auto">
          <a:xfrm>
            <a:off x="4648200" y="1882586"/>
            <a:ext cx="4343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r>
              <a:rPr lang="en-US" altLang="en-US" sz="2600" dirty="0">
                <a:latin typeface="Arial" panose="020B0604020202020204" pitchFamily="34" charset="0"/>
                <a:cs typeface="Arial" panose="020B0604020202020204" pitchFamily="34" charset="0"/>
              </a:rPr>
              <a:t>Vehicle seat slope may require ‘leveling</a:t>
            </a:r>
            <a:r>
              <a:rPr lang="en-US" altLang="en-US" sz="2600" dirty="0" smtClean="0">
                <a:latin typeface="Arial" panose="020B0604020202020204" pitchFamily="34" charset="0"/>
                <a:cs typeface="Arial" panose="020B0604020202020204" pitchFamily="34" charset="0"/>
              </a:rPr>
              <a:t>’.</a:t>
            </a:r>
            <a:endParaRPr lang="en-US" altLang="en-US" sz="2600" dirty="0">
              <a:latin typeface="Arial" panose="020B0604020202020204" pitchFamily="34" charset="0"/>
              <a:cs typeface="Arial" panose="020B0604020202020204" pitchFamily="34" charset="0"/>
            </a:endParaRPr>
          </a:p>
          <a:p>
            <a:pPr eaLnBrk="1" hangingPunct="1">
              <a:buClr>
                <a:schemeClr val="accent1"/>
              </a:buClr>
            </a:pPr>
            <a:r>
              <a:rPr lang="en-US" altLang="en-US" sz="2600" dirty="0">
                <a:latin typeface="Arial" panose="020B0604020202020204" pitchFamily="34" charset="0"/>
                <a:cs typeface="Arial" panose="020B0604020202020204" pitchFamily="34" charset="0"/>
              </a:rPr>
              <a:t>Use built-in recline </a:t>
            </a:r>
            <a:r>
              <a:rPr lang="en-US" altLang="en-US" sz="2600" dirty="0" smtClean="0">
                <a:latin typeface="Arial" panose="020B0604020202020204" pitchFamily="34" charset="0"/>
                <a:cs typeface="Arial" panose="020B0604020202020204" pitchFamily="34" charset="0"/>
              </a:rPr>
              <a:t>adjuster.</a:t>
            </a:r>
            <a:endParaRPr lang="en-US" altLang="en-US" sz="2600" dirty="0">
              <a:latin typeface="Arial" panose="020B0604020202020204" pitchFamily="34" charset="0"/>
              <a:cs typeface="Arial" panose="020B0604020202020204" pitchFamily="34" charset="0"/>
            </a:endParaRPr>
          </a:p>
          <a:p>
            <a:pPr eaLnBrk="1" hangingPunct="1"/>
            <a:r>
              <a:rPr lang="en-US" altLang="en-US" sz="2600" dirty="0">
                <a:latin typeface="Arial" panose="020B0604020202020204" pitchFamily="34" charset="0"/>
                <a:cs typeface="Arial" panose="020B0604020202020204" pitchFamily="34" charset="0"/>
              </a:rPr>
              <a:t>May add rolled towel or noodle if permitted by </a:t>
            </a:r>
            <a:r>
              <a:rPr lang="en-US" altLang="en-US" sz="2600" dirty="0" smtClean="0">
                <a:latin typeface="Arial" panose="020B0604020202020204" pitchFamily="34" charset="0"/>
                <a:cs typeface="Arial" panose="020B0604020202020204" pitchFamily="34" charset="0"/>
              </a:rPr>
              <a:t>manual.</a:t>
            </a:r>
            <a:endParaRPr lang="en-US" altLang="en-US" sz="2600" dirty="0">
              <a:latin typeface="Arial" panose="020B0604020202020204" pitchFamily="34" charset="0"/>
              <a:cs typeface="Arial" panose="020B0604020202020204" pitchFamily="34" charset="0"/>
            </a:endParaRPr>
          </a:p>
          <a:p>
            <a:pPr eaLnBrk="1" hangingPunct="1"/>
            <a:r>
              <a:rPr lang="en-US" altLang="en-US" sz="2600" dirty="0">
                <a:latin typeface="Arial" panose="020B0604020202020204" pitchFamily="34" charset="0"/>
                <a:cs typeface="Arial" panose="020B0604020202020204" pitchFamily="34" charset="0"/>
              </a:rPr>
              <a:t>Follow angle adjuster-may be single, double or even </a:t>
            </a:r>
            <a:r>
              <a:rPr lang="en-US" altLang="en-US" sz="2600" dirty="0" smtClean="0">
                <a:latin typeface="Arial" panose="020B0604020202020204" pitchFamily="34" charset="0"/>
                <a:cs typeface="Arial" panose="020B0604020202020204" pitchFamily="34" charset="0"/>
              </a:rPr>
              <a:t>tri-mechanism.</a:t>
            </a:r>
            <a:endParaRPr lang="en-US" altLang="en-US" sz="2600" dirty="0">
              <a:latin typeface="Arial" panose="020B0604020202020204" pitchFamily="34" charset="0"/>
              <a:cs typeface="Arial" panose="020B0604020202020204" pitchFamily="34" charset="0"/>
            </a:endParaRPr>
          </a:p>
        </p:txBody>
      </p:sp>
      <p:pic>
        <p:nvPicPr>
          <p:cNvPr id="76805" name="Picture 6" descr="Fig05"/>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876300" y="1905000"/>
            <a:ext cx="3700041" cy="4267200"/>
          </a:xfrm>
          <a:prstGeom prst="rect">
            <a:avLst/>
          </a:prstGeom>
          <a:solidFill>
            <a:schemeClr val="bg2"/>
          </a:solidFill>
          <a:ln w="28575">
            <a:solidFill>
              <a:schemeClr val="tx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solidFill>
              </a:rPr>
              <a:t>Forward-Facing Recline</a:t>
            </a:r>
            <a:endParaRPr lang="en-US" b="1" dirty="0">
              <a:solidFill>
                <a:schemeClr val="accent1"/>
              </a:solidFill>
            </a:endParaRPr>
          </a:p>
        </p:txBody>
      </p:sp>
      <p:sp>
        <p:nvSpPr>
          <p:cNvPr id="3" name="Content Placeholder 2"/>
          <p:cNvSpPr>
            <a:spLocks noGrp="1"/>
          </p:cNvSpPr>
          <p:nvPr>
            <p:ph idx="1"/>
          </p:nvPr>
        </p:nvSpPr>
        <p:spPr>
          <a:xfrm>
            <a:off x="533400" y="1905000"/>
            <a:ext cx="7543801" cy="4191000"/>
          </a:xfrm>
        </p:spPr>
        <p:txBody>
          <a:bodyPr>
            <a:normAutofit/>
          </a:bodyPr>
          <a:lstStyle/>
          <a:p>
            <a:r>
              <a:rPr lang="en-US" sz="2600" dirty="0" smtClean="0">
                <a:latin typeface="Arial" panose="020B0604020202020204" pitchFamily="34" charset="0"/>
                <a:cs typeface="Arial" panose="020B0604020202020204" pitchFamily="34" charset="0"/>
              </a:rPr>
              <a:t>Generally, children should sit upright like adult occupants in vehicle.</a:t>
            </a:r>
          </a:p>
          <a:p>
            <a:endParaRPr lang="en-US" sz="2600" dirty="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Select car seats may permit installation in the semi-upright position, depending upon model.</a:t>
            </a:r>
          </a:p>
          <a:p>
            <a:r>
              <a:rPr lang="en-US" sz="2600" dirty="0" smtClean="0">
                <a:latin typeface="Arial" panose="020B0604020202020204" pitchFamily="34" charset="0"/>
                <a:cs typeface="Arial" panose="020B0604020202020204" pitchFamily="34" charset="0"/>
              </a:rPr>
              <a:t> </a:t>
            </a:r>
          </a:p>
          <a:p>
            <a:r>
              <a:rPr lang="en-US" sz="2600" dirty="0" smtClean="0">
                <a:latin typeface="Arial" panose="020B0604020202020204" pitchFamily="34" charset="0"/>
                <a:cs typeface="Arial" panose="020B0604020202020204" pitchFamily="34" charset="0"/>
              </a:rPr>
              <a:t>That angle setting may be based on weight of child for seats with multiple angle settings.</a:t>
            </a:r>
          </a:p>
          <a:p>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5FA179D9-21A5-4670-B810-CB49B123A7AF}" type="slidenum">
              <a:rPr lang="en-US" altLang="en-US" smtClean="0"/>
              <a:pPr>
                <a:defRPr/>
              </a:pPr>
              <a:t>49</a:t>
            </a:fld>
            <a:endParaRPr lang="en-US" altLang="en-US"/>
          </a:p>
        </p:txBody>
      </p:sp>
    </p:spTree>
    <p:extLst>
      <p:ext uri="{BB962C8B-B14F-4D97-AF65-F5344CB8AC3E}">
        <p14:creationId xmlns:p14="http://schemas.microsoft.com/office/powerpoint/2010/main" val="238126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35E797-D9A8-460A-AEC0-B54B72FAC01A}" type="slidenum">
              <a:rPr lang="en-US" altLang="en-US" smtClean="0"/>
              <a:pPr>
                <a:defRPr/>
              </a:pPr>
              <a:t>5</a:t>
            </a:fld>
            <a:endParaRPr lang="en-US" altLang="en-US"/>
          </a:p>
        </p:txBody>
      </p:sp>
      <p:pic>
        <p:nvPicPr>
          <p:cNvPr id="18434" name="Picture 2" descr="https://www.cdc.gov/injury/images/lc-charts/leading_causes_of_death_highlighting_unintentional_2016_1040w800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067800" cy="614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31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1"/>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04151ADD-7ED9-4B91-8A00-B4BB55F57758}" type="slidenum">
              <a:rPr lang="en-US" altLang="en-US" sz="1200" smtClean="0"/>
              <a:pPr>
                <a:spcBef>
                  <a:spcPct val="0"/>
                </a:spcBef>
                <a:buClrTx/>
                <a:buSzTx/>
                <a:buFontTx/>
                <a:buNone/>
              </a:pPr>
              <a:t>50</a:t>
            </a:fld>
            <a:endParaRPr lang="en-US" altLang="en-US" sz="1200" smtClean="0"/>
          </a:p>
        </p:txBody>
      </p:sp>
      <p:sp>
        <p:nvSpPr>
          <p:cNvPr id="77827" name="AutoShape 2" descr="Image result for photos of recline indicator on car seats"/>
          <p:cNvSpPr>
            <a:spLocks noChangeAspect="1" noChangeArrowheads="1"/>
          </p:cNvSpPr>
          <p:nvPr/>
        </p:nvSpPr>
        <p:spPr bwMode="auto">
          <a:xfrm>
            <a:off x="252413" y="-274638"/>
            <a:ext cx="1798637"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endParaRPr lang="en-US" altLang="en-US" sz="3600"/>
          </a:p>
        </p:txBody>
      </p:sp>
      <p:pic>
        <p:nvPicPr>
          <p:cNvPr id="77829" name="Picture 8" descr="Image result for photos of recline indicators on car se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197" y="1676399"/>
            <a:ext cx="2558232" cy="166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14" descr="Image result for photos of recline indicator on car se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424" y="3986211"/>
            <a:ext cx="2368551"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16" descr="Image result for photos of recline indicator on car se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7197" y="3962400"/>
            <a:ext cx="2471738"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18" descr="Image result for photos of recline indicator on car sea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469" y="3962400"/>
            <a:ext cx="25352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6858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4800" b="1" dirty="0" smtClean="0">
                <a:solidFill>
                  <a:schemeClr val="accent1"/>
                </a:solidFill>
                <a:latin typeface="+mj-lt"/>
              </a:rPr>
              <a:t>Angle Indicators</a:t>
            </a:r>
            <a:endParaRPr lang="en-US" altLang="en-US" sz="4800" b="1" dirty="0">
              <a:solidFill>
                <a:schemeClr val="accent1"/>
              </a:solidFill>
              <a:latin typeface="+mj-lt"/>
            </a:endParaRPr>
          </a:p>
        </p:txBody>
      </p:sp>
      <p:pic>
        <p:nvPicPr>
          <p:cNvPr id="18434" name="Picture 2" descr="Image result for chicco nextfit angle indica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1" y="1697079"/>
            <a:ext cx="2529066" cy="16453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photos of front facing recline indica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0799" y="1676399"/>
            <a:ext cx="2289175" cy="1689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636100" y="762001"/>
            <a:ext cx="8001000" cy="1295400"/>
          </a:xfrm>
        </p:spPr>
        <p:txBody>
          <a:bodyPr>
            <a:noAutofit/>
          </a:bodyPr>
          <a:lstStyle/>
          <a:p>
            <a:pPr algn="ctr"/>
            <a:r>
              <a:rPr lang="en-US" altLang="en-US" b="1" dirty="0" smtClean="0">
                <a:solidFill>
                  <a:schemeClr val="accent1"/>
                </a:solidFill>
              </a:rPr>
              <a:t>Two Options for Installation </a:t>
            </a:r>
            <a:br>
              <a:rPr lang="en-US" altLang="en-US" b="1" dirty="0" smtClean="0">
                <a:solidFill>
                  <a:schemeClr val="accent1"/>
                </a:solidFill>
              </a:rPr>
            </a:br>
            <a:endParaRPr lang="en-US" altLang="en-US" b="1" dirty="0" smtClean="0">
              <a:solidFill>
                <a:schemeClr val="accent1"/>
              </a:solidFill>
            </a:endParaRPr>
          </a:p>
        </p:txBody>
      </p:sp>
      <p:sp>
        <p:nvSpPr>
          <p:cNvPr id="79875" name="Text Placeholder 2"/>
          <p:cNvSpPr>
            <a:spLocks noGrp="1"/>
          </p:cNvSpPr>
          <p:nvPr>
            <p:ph type="body" idx="1"/>
          </p:nvPr>
        </p:nvSpPr>
        <p:spPr>
          <a:xfrm>
            <a:off x="1118150" y="1903475"/>
            <a:ext cx="2438400" cy="557212"/>
          </a:xfrm>
        </p:spPr>
        <p:txBody>
          <a:bodyPr>
            <a:normAutofit fontScale="25000" lnSpcReduction="20000"/>
          </a:bodyPr>
          <a:lstStyle/>
          <a:p>
            <a:endParaRPr lang="en-US" altLang="en-US" dirty="0" smtClean="0">
              <a:solidFill>
                <a:srgbClr val="7030A0"/>
              </a:solidFill>
            </a:endParaRPr>
          </a:p>
          <a:p>
            <a:r>
              <a:rPr lang="en-US" altLang="en-US" sz="12800" b="1" dirty="0" smtClean="0">
                <a:solidFill>
                  <a:srgbClr val="7030A0"/>
                </a:solidFill>
                <a:latin typeface="Arial" panose="020B0604020202020204" pitchFamily="34" charset="0"/>
                <a:cs typeface="Arial" panose="020B0604020202020204" pitchFamily="34" charset="0"/>
              </a:rPr>
              <a:t>Seat Belt</a:t>
            </a:r>
          </a:p>
        </p:txBody>
      </p:sp>
      <p:sp>
        <p:nvSpPr>
          <p:cNvPr id="79876" name="Content Placeholder 3"/>
          <p:cNvSpPr>
            <a:spLocks noGrp="1"/>
          </p:cNvSpPr>
          <p:nvPr>
            <p:ph sz="half" idx="2"/>
          </p:nvPr>
        </p:nvSpPr>
        <p:spPr>
          <a:xfrm>
            <a:off x="636100" y="2743200"/>
            <a:ext cx="3402500" cy="3716586"/>
          </a:xfrm>
        </p:spPr>
        <p:txBody>
          <a:bodyPr>
            <a:normAutofit/>
          </a:bodyPr>
          <a:lstStyle/>
          <a:p>
            <a:pPr lvl="2">
              <a:buFont typeface="Courier New" panose="02070309020205020404" pitchFamily="49" charset="0"/>
              <a:buChar char="o"/>
            </a:pPr>
            <a:r>
              <a:rPr lang="en-US" altLang="en-US" sz="2400" dirty="0" smtClean="0">
                <a:latin typeface="Arial" panose="020B0604020202020204" pitchFamily="34" charset="0"/>
                <a:cs typeface="Arial" panose="020B0604020202020204" pitchFamily="34" charset="0"/>
              </a:rPr>
              <a:t> </a:t>
            </a:r>
            <a:r>
              <a:rPr lang="en-US" altLang="en-US" sz="2800" dirty="0" smtClean="0">
                <a:latin typeface="Arial" panose="020B0604020202020204" pitchFamily="34" charset="0"/>
                <a:cs typeface="Arial" panose="020B0604020202020204" pitchFamily="34" charset="0"/>
              </a:rPr>
              <a:t>Lap only belt</a:t>
            </a:r>
          </a:p>
          <a:p>
            <a:pPr marL="384048" lvl="2" indent="0">
              <a:buNone/>
            </a:pPr>
            <a:endParaRPr lang="en-US" altLang="en-US" sz="2400" dirty="0" smtClean="0">
              <a:latin typeface="Arial" panose="020B0604020202020204" pitchFamily="34" charset="0"/>
              <a:cs typeface="Arial" panose="020B0604020202020204" pitchFamily="34" charset="0"/>
            </a:endParaRPr>
          </a:p>
          <a:p>
            <a:pPr lvl="2">
              <a:buFont typeface="Courier New" panose="02070309020205020404" pitchFamily="49" charset="0"/>
              <a:buChar char="o"/>
            </a:pPr>
            <a:r>
              <a:rPr lang="en-US" altLang="en-US" sz="2800" dirty="0" smtClean="0">
                <a:latin typeface="Arial" panose="020B0604020202020204" pitchFamily="34" charset="0"/>
                <a:cs typeface="Arial" panose="020B0604020202020204" pitchFamily="34" charset="0"/>
              </a:rPr>
              <a:t> Lap shoulder </a:t>
            </a:r>
            <a:r>
              <a:rPr lang="en-US" altLang="en-US" sz="2800" dirty="0" smtClean="0">
                <a:latin typeface="Arial" panose="020B0604020202020204" pitchFamily="34" charset="0"/>
                <a:cs typeface="Arial" panose="020B0604020202020204" pitchFamily="34" charset="0"/>
              </a:rPr>
              <a:t>belt</a:t>
            </a:r>
          </a:p>
          <a:p>
            <a:pPr lvl="2">
              <a:buFont typeface="Courier New" panose="02070309020205020404" pitchFamily="49" charset="0"/>
              <a:buChar char="o"/>
            </a:pPr>
            <a:endParaRPr lang="en-US" altLang="en-US" sz="2800" dirty="0">
              <a:latin typeface="Arial" panose="020B0604020202020204" pitchFamily="34" charset="0"/>
              <a:cs typeface="Arial" panose="020B0604020202020204" pitchFamily="34" charset="0"/>
            </a:endParaRPr>
          </a:p>
          <a:p>
            <a:pPr lvl="2">
              <a:buFont typeface="Courier New" panose="02070309020205020404" pitchFamily="49" charset="0"/>
              <a:buChar char="o"/>
            </a:pPr>
            <a:r>
              <a:rPr lang="en-US" altLang="en-US" sz="2800" dirty="0" smtClean="0">
                <a:latin typeface="Arial" panose="020B0604020202020204" pitchFamily="34" charset="0"/>
                <a:cs typeface="Arial" panose="020B0604020202020204" pitchFamily="34" charset="0"/>
              </a:rPr>
              <a:t>Tether </a:t>
            </a:r>
            <a:r>
              <a:rPr lang="en-US" altLang="en-US" sz="2800" dirty="0" smtClean="0">
                <a:latin typeface="Arial" panose="020B0604020202020204" pitchFamily="34" charset="0"/>
                <a:cs typeface="Arial" panose="020B0604020202020204" pitchFamily="34" charset="0"/>
              </a:rPr>
              <a:t>on FF installation*</a:t>
            </a:r>
          </a:p>
        </p:txBody>
      </p:sp>
      <p:sp>
        <p:nvSpPr>
          <p:cNvPr id="79877" name="Text Placeholder 4"/>
          <p:cNvSpPr>
            <a:spLocks noGrp="1"/>
          </p:cNvSpPr>
          <p:nvPr>
            <p:ph type="body" sz="quarter" idx="3"/>
          </p:nvPr>
        </p:nvSpPr>
        <p:spPr>
          <a:xfrm>
            <a:off x="4975412" y="1936050"/>
            <a:ext cx="3563938" cy="645988"/>
          </a:xfrm>
        </p:spPr>
        <p:txBody>
          <a:bodyPr>
            <a:normAutofit/>
          </a:bodyPr>
          <a:lstStyle/>
          <a:p>
            <a:r>
              <a:rPr lang="en-US" altLang="en-US" sz="3200" b="1" dirty="0" smtClean="0">
                <a:solidFill>
                  <a:srgbClr val="7030A0"/>
                </a:solidFill>
                <a:latin typeface="Arial" panose="020B0604020202020204" pitchFamily="34" charset="0"/>
                <a:cs typeface="Arial" panose="020B0604020202020204" pitchFamily="34" charset="0"/>
              </a:rPr>
              <a:t>LATCH system </a:t>
            </a:r>
          </a:p>
        </p:txBody>
      </p:sp>
      <p:sp>
        <p:nvSpPr>
          <p:cNvPr id="79878" name="Content Placeholder 5"/>
          <p:cNvSpPr>
            <a:spLocks noGrp="1"/>
          </p:cNvSpPr>
          <p:nvPr>
            <p:ph sz="quarter" idx="4"/>
          </p:nvPr>
        </p:nvSpPr>
        <p:spPr>
          <a:xfrm>
            <a:off x="5105400" y="2743200"/>
            <a:ext cx="3303962" cy="3446462"/>
          </a:xfrm>
        </p:spPr>
        <p:txBody>
          <a:bodyPr>
            <a:normAutofit/>
          </a:bodyPr>
          <a:lstStyle/>
          <a:p>
            <a:pPr lvl="1">
              <a:buFont typeface="Courier New" panose="02070309020205020404" pitchFamily="49" charset="0"/>
              <a:buChar char="o"/>
            </a:pPr>
            <a:r>
              <a:rPr lang="en-US" altLang="en-US" sz="2800" dirty="0" smtClean="0">
                <a:latin typeface="Arial" panose="020B0604020202020204" pitchFamily="34" charset="0"/>
                <a:cs typeface="Arial" panose="020B0604020202020204" pitchFamily="34" charset="0"/>
              </a:rPr>
              <a:t> Lower Anchors</a:t>
            </a:r>
          </a:p>
          <a:p>
            <a:pPr lvl="1">
              <a:buFont typeface="Courier New" panose="02070309020205020404" pitchFamily="49" charset="0"/>
              <a:buChar char="o"/>
            </a:pPr>
            <a:endParaRPr lang="en-US" altLang="en-US" sz="2400" dirty="0" smtClean="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altLang="en-US" sz="2800" dirty="0" smtClean="0">
                <a:latin typeface="Arial" panose="020B0604020202020204" pitchFamily="34" charset="0"/>
                <a:cs typeface="Arial" panose="020B0604020202020204" pitchFamily="34" charset="0"/>
              </a:rPr>
              <a:t> Tether Anchor on FF installation*</a:t>
            </a:r>
          </a:p>
        </p:txBody>
      </p:sp>
      <p:sp>
        <p:nvSpPr>
          <p:cNvPr id="79879" name="Slide Number Placeholder 6"/>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839F5249-93F4-441B-AC3B-97B26C251016}" type="slidenum">
              <a:rPr lang="en-US" altLang="en-US" sz="1200" smtClean="0"/>
              <a:pPr>
                <a:spcBef>
                  <a:spcPct val="0"/>
                </a:spcBef>
                <a:buClrTx/>
                <a:buSzTx/>
                <a:buFontTx/>
                <a:buNone/>
              </a:pPr>
              <a:t>51</a:t>
            </a:fld>
            <a:endParaRPr lang="en-US" altLang="en-US" sz="120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en-US" b="1" dirty="0">
                <a:solidFill>
                  <a:schemeClr val="accent1"/>
                </a:solidFill>
              </a:rPr>
              <a:t>Locking the </a:t>
            </a:r>
            <a:r>
              <a:rPr lang="en-US" altLang="en-US" b="1" dirty="0" smtClean="0">
                <a:solidFill>
                  <a:schemeClr val="accent1"/>
                </a:solidFill>
              </a:rPr>
              <a:t>Seatbelt</a:t>
            </a:r>
            <a:br>
              <a:rPr lang="en-US" altLang="en-US" b="1" dirty="0" smtClean="0">
                <a:solidFill>
                  <a:schemeClr val="accent1"/>
                </a:solidFill>
              </a:rPr>
            </a:br>
            <a:r>
              <a:rPr lang="en-US" altLang="en-US" sz="3100" dirty="0">
                <a:solidFill>
                  <a:schemeClr val="accent2">
                    <a:lumMod val="75000"/>
                  </a:schemeClr>
                </a:solidFill>
                <a:latin typeface="Arial" panose="020B0604020202020204" pitchFamily="34" charset="0"/>
              </a:rPr>
              <a:t>Lap Belt Only (usually in center pre-’08)</a:t>
            </a:r>
            <a:br>
              <a:rPr lang="en-US" altLang="en-US" sz="3100" dirty="0">
                <a:solidFill>
                  <a:schemeClr val="accent2">
                    <a:lumMod val="75000"/>
                  </a:schemeClr>
                </a:solidFill>
                <a:latin typeface="Arial" panose="020B0604020202020204" pitchFamily="34" charset="0"/>
              </a:rPr>
            </a:br>
            <a:endParaRPr lang="en-US" sz="3100" dirty="0">
              <a:solidFill>
                <a:schemeClr val="accent2">
                  <a:lumMod val="75000"/>
                </a:schemeClr>
              </a:solidFill>
            </a:endParaRPr>
          </a:p>
        </p:txBody>
      </p:sp>
      <p:sp>
        <p:nvSpPr>
          <p:cNvPr id="6" name="Content Placeholder 5"/>
          <p:cNvSpPr>
            <a:spLocks noGrp="1"/>
          </p:cNvSpPr>
          <p:nvPr>
            <p:ph sz="half" idx="1"/>
          </p:nvPr>
        </p:nvSpPr>
        <p:spPr/>
        <p:txBody>
          <a:bodyPr/>
          <a:lstStyle/>
          <a:p>
            <a:pPr marL="201168" lvl="1" indent="0">
              <a:buNone/>
            </a:pPr>
            <a:r>
              <a:rPr lang="en-US" altLang="en-US" sz="2400" dirty="0">
                <a:latin typeface="Arial" panose="020B0604020202020204" pitchFamily="34" charset="0"/>
              </a:rPr>
              <a:t>To Lock:</a:t>
            </a:r>
          </a:p>
          <a:p>
            <a:pPr marL="914400" lvl="1" indent="-457200">
              <a:buAutoNum type="arabicPeriod"/>
            </a:pPr>
            <a:r>
              <a:rPr lang="en-US" altLang="en-US" sz="2400" dirty="0">
                <a:latin typeface="Arial" panose="020B0604020202020204" pitchFamily="34" charset="0"/>
              </a:rPr>
              <a:t>Buckle and pull belt “tail.”</a:t>
            </a:r>
          </a:p>
          <a:p>
            <a:pPr marL="914400" lvl="1" indent="-457200">
              <a:buAutoNum type="arabicPeriod"/>
            </a:pPr>
            <a:r>
              <a:rPr lang="en-US" altLang="en-US" sz="2400" dirty="0">
                <a:latin typeface="Arial" panose="020B0604020202020204" pitchFamily="34" charset="0"/>
              </a:rPr>
              <a:t>Belt webbing should be in a straight line with  the buckle</a:t>
            </a:r>
            <a:r>
              <a:rPr lang="en-US" altLang="en-US" sz="2400" dirty="0" smtClean="0">
                <a:latin typeface="Arial" panose="020B0604020202020204" pitchFamily="34" charset="0"/>
              </a:rPr>
              <a:t>.</a:t>
            </a:r>
          </a:p>
          <a:p>
            <a:pPr marL="457200" lvl="1" indent="0">
              <a:buNone/>
            </a:pPr>
            <a:endParaRPr lang="en-US" altLang="en-US" sz="2400" dirty="0">
              <a:latin typeface="Arial" panose="020B0604020202020204" pitchFamily="34" charset="0"/>
            </a:endParaRPr>
          </a:p>
          <a:p>
            <a:endParaRPr lang="en-US" dirty="0"/>
          </a:p>
        </p:txBody>
      </p:sp>
      <p:sp>
        <p:nvSpPr>
          <p:cNvPr id="7" name="Content Placeholder 6"/>
          <p:cNvSpPr>
            <a:spLocks noGrp="1"/>
          </p:cNvSpPr>
          <p:nvPr>
            <p:ph sz="half" idx="2"/>
          </p:nvPr>
        </p:nvSpPr>
        <p:spPr/>
        <p:txBody>
          <a:bodyPr/>
          <a:lstStyle/>
          <a:p>
            <a:pPr marL="201168" lvl="1" indent="0">
              <a:buNone/>
            </a:pPr>
            <a:r>
              <a:rPr lang="en-US" altLang="en-US" sz="2400" dirty="0">
                <a:latin typeface="Arial" panose="020B0604020202020204" pitchFamily="34" charset="0"/>
              </a:rPr>
              <a:t>To Lock:</a:t>
            </a:r>
          </a:p>
          <a:p>
            <a:pPr marL="914400" lvl="1" indent="-457200">
              <a:buAutoNum type="arabicPeriod"/>
            </a:pPr>
            <a:r>
              <a:rPr lang="en-US" altLang="en-US" sz="2400" dirty="0">
                <a:latin typeface="Arial" panose="020B0604020202020204" pitchFamily="34" charset="0"/>
              </a:rPr>
              <a:t>Buckle </a:t>
            </a:r>
            <a:r>
              <a:rPr lang="en-US" altLang="en-US" sz="2400" dirty="0" smtClean="0">
                <a:latin typeface="Arial" panose="020B0604020202020204" pitchFamily="34" charset="0"/>
              </a:rPr>
              <a:t>in. </a:t>
            </a:r>
          </a:p>
          <a:p>
            <a:pPr marL="914400" lvl="1" indent="-457200">
              <a:buAutoNum type="arabicPeriod"/>
            </a:pPr>
            <a:r>
              <a:rPr lang="en-US" altLang="en-US" sz="2400" dirty="0" smtClean="0">
                <a:latin typeface="Arial" panose="020B0604020202020204" pitchFamily="34" charset="0"/>
              </a:rPr>
              <a:t>Let webbing roll back into retractor.</a:t>
            </a:r>
            <a:endParaRPr lang="en-US" altLang="en-US" sz="2400" dirty="0">
              <a:latin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pPr>
              <a:defRPr/>
            </a:pPr>
            <a:fld id="{5FA179D9-21A5-4670-B810-CB49B123A7AF}" type="slidenum">
              <a:rPr lang="en-US" altLang="en-US" smtClean="0"/>
              <a:pPr>
                <a:defRPr/>
              </a:pPr>
              <a:t>52</a:t>
            </a:fld>
            <a:endParaRPr lang="en-US" altLang="en-US"/>
          </a:p>
        </p:txBody>
      </p:sp>
      <p:pic>
        <p:nvPicPr>
          <p:cNvPr id="8" name="Picture 4" descr="Image result for photo of locking latchplate seat buck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 y="4123515"/>
            <a:ext cx="3160183" cy="18539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photo of automatic locking retractor on lap seat be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5206576" y="4017493"/>
            <a:ext cx="2870623" cy="198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486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148312"/>
            <a:ext cx="8229599" cy="1450757"/>
          </a:xfrm>
        </p:spPr>
        <p:txBody>
          <a:bodyPr>
            <a:normAutofit fontScale="90000"/>
          </a:bodyPr>
          <a:lstStyle/>
          <a:p>
            <a:pPr algn="ctr"/>
            <a:r>
              <a:rPr lang="en-US" b="1" dirty="0" smtClean="0">
                <a:solidFill>
                  <a:schemeClr val="accent2">
                    <a:lumMod val="75000"/>
                  </a:schemeClr>
                </a:solidFill>
              </a:rPr>
              <a:t>Locking the Seatbelt</a:t>
            </a:r>
            <a:br>
              <a:rPr lang="en-US" b="1" dirty="0" smtClean="0">
                <a:solidFill>
                  <a:schemeClr val="accent2">
                    <a:lumMod val="75000"/>
                  </a:schemeClr>
                </a:solidFill>
              </a:rPr>
            </a:br>
            <a:r>
              <a:rPr lang="en-US" altLang="en-US" sz="3100" dirty="0">
                <a:solidFill>
                  <a:schemeClr val="accent2">
                    <a:lumMod val="75000"/>
                  </a:schemeClr>
                </a:solidFill>
                <a:latin typeface="Arial" panose="020B0604020202020204" pitchFamily="34" charset="0"/>
              </a:rPr>
              <a:t>Lap/Shoulder Belt (next to doors/center ’08-current)</a:t>
            </a:r>
            <a:br>
              <a:rPr lang="en-US" altLang="en-US" sz="3100" dirty="0">
                <a:solidFill>
                  <a:schemeClr val="accent2">
                    <a:lumMod val="75000"/>
                  </a:schemeClr>
                </a:solidFill>
                <a:latin typeface="Arial" panose="020B0604020202020204" pitchFamily="34" charset="0"/>
              </a:rPr>
            </a:br>
            <a:endParaRPr lang="en-US" sz="3100" b="1" dirty="0">
              <a:solidFill>
                <a:schemeClr val="accent2">
                  <a:lumMod val="75000"/>
                </a:schemeClr>
              </a:solidFill>
            </a:endParaRPr>
          </a:p>
        </p:txBody>
      </p:sp>
      <p:sp>
        <p:nvSpPr>
          <p:cNvPr id="3" name="Content Placeholder 2"/>
          <p:cNvSpPr>
            <a:spLocks noGrp="1"/>
          </p:cNvSpPr>
          <p:nvPr>
            <p:ph idx="1"/>
          </p:nvPr>
        </p:nvSpPr>
        <p:spPr>
          <a:xfrm>
            <a:off x="152401" y="1845734"/>
            <a:ext cx="8686800" cy="4023360"/>
          </a:xfrm>
        </p:spPr>
        <p:txBody>
          <a:bodyPr/>
          <a:lstStyle/>
          <a:p>
            <a:pPr marL="800100" lvl="1"/>
            <a:r>
              <a:rPr lang="en-US" altLang="en-US" sz="2400" dirty="0" smtClean="0">
                <a:latin typeface="Arial" panose="020B0604020202020204" pitchFamily="34" charset="0"/>
              </a:rPr>
              <a:t>Will the belt </a:t>
            </a:r>
            <a:r>
              <a:rPr lang="en-US" altLang="en-US" sz="2400" dirty="0">
                <a:latin typeface="Arial" panose="020B0604020202020204" pitchFamily="34" charset="0"/>
              </a:rPr>
              <a:t>lock if the shoulder belt is pulled out all the way out from the vehicle frame?</a:t>
            </a:r>
          </a:p>
          <a:p>
            <a:pPr marL="800100" lvl="1"/>
            <a:r>
              <a:rPr lang="en-US" altLang="en-US" sz="2400" dirty="0">
                <a:latin typeface="Arial" panose="020B0604020202020204" pitchFamily="34" charset="0"/>
              </a:rPr>
              <a:t>Will </a:t>
            </a:r>
            <a:r>
              <a:rPr lang="en-US" altLang="en-US" sz="2400" dirty="0" smtClean="0">
                <a:latin typeface="Arial" panose="020B0604020202020204" pitchFamily="34" charset="0"/>
              </a:rPr>
              <a:t>the vehicle </a:t>
            </a:r>
            <a:r>
              <a:rPr lang="en-US" altLang="en-US" sz="2400" dirty="0">
                <a:latin typeface="Arial" panose="020B0604020202020204" pitchFamily="34" charset="0"/>
              </a:rPr>
              <a:t>latch plate lock?</a:t>
            </a:r>
          </a:p>
          <a:p>
            <a:pPr marL="800100" lvl="1"/>
            <a:r>
              <a:rPr lang="en-US" altLang="en-US" sz="2400" dirty="0">
                <a:latin typeface="Arial" panose="020B0604020202020204" pitchFamily="34" charset="0"/>
              </a:rPr>
              <a:t>Does </a:t>
            </a:r>
            <a:r>
              <a:rPr lang="en-US" altLang="en-US" sz="2400" dirty="0" smtClean="0">
                <a:latin typeface="Arial" panose="020B0604020202020204" pitchFamily="34" charset="0"/>
              </a:rPr>
              <a:t>the car </a:t>
            </a:r>
            <a:r>
              <a:rPr lang="en-US" altLang="en-US" sz="2400" dirty="0">
                <a:latin typeface="Arial" panose="020B0604020202020204" pitchFamily="34" charset="0"/>
              </a:rPr>
              <a:t>seat have built-on lock-off?</a:t>
            </a:r>
          </a:p>
          <a:p>
            <a:pPr marL="800100" lvl="1"/>
            <a:r>
              <a:rPr lang="en-US" altLang="en-US" sz="2400" dirty="0">
                <a:latin typeface="Arial" panose="020B0604020202020204" pitchFamily="34" charset="0"/>
              </a:rPr>
              <a:t>Do you need to add a locking clip?   </a:t>
            </a:r>
          </a:p>
          <a:p>
            <a:endParaRPr lang="en-US" dirty="0"/>
          </a:p>
        </p:txBody>
      </p:sp>
      <p:sp>
        <p:nvSpPr>
          <p:cNvPr id="4" name="Slide Number Placeholder 3"/>
          <p:cNvSpPr>
            <a:spLocks noGrp="1"/>
          </p:cNvSpPr>
          <p:nvPr>
            <p:ph type="sldNum" sz="quarter" idx="12"/>
          </p:nvPr>
        </p:nvSpPr>
        <p:spPr/>
        <p:txBody>
          <a:bodyPr/>
          <a:lstStyle/>
          <a:p>
            <a:pPr>
              <a:defRPr/>
            </a:pPr>
            <a:fld id="{5FA179D9-21A5-4670-B810-CB49B123A7AF}" type="slidenum">
              <a:rPr lang="en-US" altLang="en-US" smtClean="0"/>
              <a:pPr>
                <a:defRPr/>
              </a:pPr>
              <a:t>53</a:t>
            </a:fld>
            <a:endParaRPr lang="en-US" altLang="en-US"/>
          </a:p>
        </p:txBody>
      </p:sp>
      <p:pic>
        <p:nvPicPr>
          <p:cNvPr id="5" name="Picture 6" descr="Image result for photo of locking latchplate seat buck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2783" y="4402431"/>
            <a:ext cx="1499684" cy="1822218"/>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Image result for photo of locking latchplate seat buck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18" y="4402431"/>
            <a:ext cx="2450382" cy="180503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for photo of locking latchplate seat buck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7620" y="4414463"/>
            <a:ext cx="2531581" cy="1798658"/>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Image result for photo of built on lock of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0650" y="4402431"/>
            <a:ext cx="2028787" cy="182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326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15484B00-5F52-4382-8F04-ACC4952A766A}" type="slidenum">
              <a:rPr lang="en-US" altLang="en-US" sz="1200" smtClean="0"/>
              <a:pPr>
                <a:spcBef>
                  <a:spcPct val="0"/>
                </a:spcBef>
                <a:buClrTx/>
                <a:buSzTx/>
                <a:buFontTx/>
                <a:buNone/>
              </a:pPr>
              <a:t>54</a:t>
            </a:fld>
            <a:endParaRPr lang="en-US" altLang="en-US" sz="1200" smtClean="0"/>
          </a:p>
        </p:txBody>
      </p:sp>
      <p:sp>
        <p:nvSpPr>
          <p:cNvPr id="81923" name="Rectangle 4"/>
          <p:cNvSpPr>
            <a:spLocks noChangeArrowheads="1"/>
          </p:cNvSpPr>
          <p:nvPr/>
        </p:nvSpPr>
        <p:spPr bwMode="auto">
          <a:xfrm>
            <a:off x="849312" y="270964"/>
            <a:ext cx="76739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4800" b="1" dirty="0">
                <a:solidFill>
                  <a:schemeClr val="accent1"/>
                </a:solidFill>
                <a:latin typeface="+mj-lt"/>
              </a:rPr>
              <a:t>LATCH-Lower Anchors and </a:t>
            </a:r>
            <a:br>
              <a:rPr lang="en-US" altLang="en-US" sz="4800" b="1" dirty="0">
                <a:solidFill>
                  <a:schemeClr val="accent1"/>
                </a:solidFill>
                <a:latin typeface="+mj-lt"/>
              </a:rPr>
            </a:br>
            <a:r>
              <a:rPr lang="en-US" altLang="en-US" sz="4800" b="1" dirty="0">
                <a:solidFill>
                  <a:schemeClr val="accent1"/>
                </a:solidFill>
                <a:latin typeface="+mj-lt"/>
              </a:rPr>
              <a:t>Tethers for Children</a:t>
            </a:r>
            <a:endParaRPr lang="en-US" altLang="en-US" sz="6600" b="1" dirty="0">
              <a:solidFill>
                <a:schemeClr val="accent1"/>
              </a:solidFill>
              <a:latin typeface="+mj-lt"/>
            </a:endParaRPr>
          </a:p>
        </p:txBody>
      </p:sp>
      <p:pic>
        <p:nvPicPr>
          <p:cNvPr id="81924" name="Picture 5" descr="L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133600"/>
            <a:ext cx="7010400" cy="364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762223"/>
            <a:ext cx="7543800" cy="822961"/>
          </a:xfrm>
        </p:spPr>
        <p:txBody>
          <a:bodyPr/>
          <a:lstStyle/>
          <a:p>
            <a:pPr algn="ctr"/>
            <a:r>
              <a:rPr lang="en-US" altLang="en-US" b="1" dirty="0" smtClean="0">
                <a:solidFill>
                  <a:schemeClr val="accent1"/>
                </a:solidFill>
              </a:rPr>
              <a:t>Tethers</a:t>
            </a:r>
            <a:endParaRPr lang="en-US" dirty="0"/>
          </a:p>
        </p:txBody>
      </p:sp>
      <p:sp>
        <p:nvSpPr>
          <p:cNvPr id="83970"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1C895CDE-85C6-4C8B-9DEE-286E7B894F1C}" type="slidenum">
              <a:rPr lang="en-US" altLang="en-US" sz="1200" smtClean="0"/>
              <a:pPr>
                <a:spcBef>
                  <a:spcPct val="0"/>
                </a:spcBef>
                <a:buClrTx/>
                <a:buSzTx/>
                <a:buFontTx/>
                <a:buNone/>
              </a:pPr>
              <a:t>55</a:t>
            </a:fld>
            <a:endParaRPr lang="en-US" altLang="en-US" sz="1200" smtClean="0"/>
          </a:p>
        </p:txBody>
      </p:sp>
      <p:sp>
        <p:nvSpPr>
          <p:cNvPr id="83972" name="Rectangle 5"/>
          <p:cNvSpPr>
            <a:spLocks noChangeArrowheads="1"/>
          </p:cNvSpPr>
          <p:nvPr/>
        </p:nvSpPr>
        <p:spPr bwMode="auto">
          <a:xfrm>
            <a:off x="304800" y="2057400"/>
            <a:ext cx="5257800" cy="373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lnSpc>
                <a:spcPct val="90000"/>
              </a:lnSpc>
              <a:buClr>
                <a:schemeClr val="accent1"/>
              </a:buClr>
            </a:pPr>
            <a:r>
              <a:rPr lang="en-US" altLang="en-US" sz="2800" dirty="0">
                <a:latin typeface="Arial" panose="020B0604020202020204" pitchFamily="34" charset="0"/>
              </a:rPr>
              <a:t>Generally used on </a:t>
            </a:r>
            <a:r>
              <a:rPr lang="en-US" altLang="en-US" sz="2800" dirty="0" smtClean="0">
                <a:latin typeface="Arial" panose="020B0604020202020204" pitchFamily="34" charset="0"/>
              </a:rPr>
              <a:t>forward-facing seats.</a:t>
            </a:r>
            <a:endParaRPr lang="en-US" altLang="en-US" sz="2800" dirty="0">
              <a:latin typeface="Arial" panose="020B0604020202020204" pitchFamily="34" charset="0"/>
            </a:endParaRPr>
          </a:p>
          <a:p>
            <a:pPr eaLnBrk="1" hangingPunct="1">
              <a:lnSpc>
                <a:spcPct val="90000"/>
              </a:lnSpc>
              <a:buClr>
                <a:schemeClr val="accent1"/>
              </a:buClr>
            </a:pPr>
            <a:r>
              <a:rPr lang="en-US" altLang="en-US" sz="2800" dirty="0">
                <a:latin typeface="Arial" panose="020B0604020202020204" pitchFamily="34" charset="0"/>
              </a:rPr>
              <a:t>Reduces forward movement of </a:t>
            </a:r>
            <a:r>
              <a:rPr lang="en-US" altLang="en-US" sz="2800" dirty="0" smtClean="0">
                <a:latin typeface="Arial" panose="020B0604020202020204" pitchFamily="34" charset="0"/>
              </a:rPr>
              <a:t>head.</a:t>
            </a:r>
            <a:endParaRPr lang="en-US" altLang="en-US" sz="2800" dirty="0">
              <a:latin typeface="Arial" panose="020B0604020202020204" pitchFamily="34" charset="0"/>
            </a:endParaRPr>
          </a:p>
          <a:p>
            <a:pPr eaLnBrk="1" hangingPunct="1">
              <a:lnSpc>
                <a:spcPct val="90000"/>
              </a:lnSpc>
              <a:buClr>
                <a:schemeClr val="accent1"/>
              </a:buClr>
            </a:pPr>
            <a:r>
              <a:rPr lang="en-US" altLang="en-US" sz="2800" dirty="0">
                <a:latin typeface="Arial" panose="020B0604020202020204" pitchFamily="34" charset="0"/>
              </a:rPr>
              <a:t>May improve stability of </a:t>
            </a:r>
            <a:r>
              <a:rPr lang="en-US" altLang="en-US" sz="2800" dirty="0" smtClean="0">
                <a:latin typeface="Arial" panose="020B0604020202020204" pitchFamily="34" charset="0"/>
              </a:rPr>
              <a:t>installation.</a:t>
            </a:r>
            <a:endParaRPr lang="en-US" altLang="en-US" sz="2800" dirty="0">
              <a:latin typeface="Arial" panose="020B0604020202020204" pitchFamily="34" charset="0"/>
            </a:endParaRPr>
          </a:p>
          <a:p>
            <a:pPr eaLnBrk="1" hangingPunct="1">
              <a:lnSpc>
                <a:spcPct val="90000"/>
              </a:lnSpc>
              <a:buClr>
                <a:schemeClr val="accent1"/>
              </a:buClr>
            </a:pPr>
            <a:r>
              <a:rPr lang="en-US" altLang="en-US" sz="2800" dirty="0">
                <a:latin typeface="Arial" panose="020B0604020202020204" pitchFamily="34" charset="0"/>
              </a:rPr>
              <a:t>Attaches to designated anchor </a:t>
            </a:r>
            <a:r>
              <a:rPr lang="en-US" altLang="en-US" sz="2800" dirty="0" smtClean="0">
                <a:latin typeface="Arial" panose="020B0604020202020204" pitchFamily="34" charset="0"/>
              </a:rPr>
              <a:t>point.</a:t>
            </a:r>
            <a:endParaRPr lang="en-US" altLang="en-US" sz="2800" dirty="0">
              <a:latin typeface="Arial" panose="020B0604020202020204" pitchFamily="34" charset="0"/>
            </a:endParaRPr>
          </a:p>
        </p:txBody>
      </p:sp>
      <p:pic>
        <p:nvPicPr>
          <p:cNvPr id="83973" name="Picture 6" descr="AnchorLocations"/>
          <p:cNvPicPr>
            <a:picLocks noChangeAspect="1" noChangeArrowheads="1"/>
          </p:cNvPicPr>
          <p:nvPr/>
        </p:nvPicPr>
        <p:blipFill>
          <a:blip r:embed="rId3" cstate="print">
            <a:extLst>
              <a:ext uri="{28A0092B-C50C-407E-A947-70E740481C1C}">
                <a14:useLocalDpi xmlns:a14="http://schemas.microsoft.com/office/drawing/2010/main" val="0"/>
              </a:ext>
            </a:extLst>
          </a:blip>
          <a:srcRect r="1918" b="1180"/>
          <a:stretch>
            <a:fillRect/>
          </a:stretch>
        </p:blipFill>
        <p:spPr bwMode="auto">
          <a:xfrm>
            <a:off x="5334000" y="2057400"/>
            <a:ext cx="3505200" cy="3843645"/>
          </a:xfrm>
          <a:prstGeom prst="rect">
            <a:avLst/>
          </a:prstGeom>
          <a:noFill/>
          <a:ln w="28575">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707166"/>
            <a:ext cx="7543800" cy="1002323"/>
          </a:xfrm>
        </p:spPr>
        <p:txBody>
          <a:bodyPr>
            <a:normAutofit/>
          </a:bodyPr>
          <a:lstStyle/>
          <a:p>
            <a:pPr lvl="0" algn="ctr" fontAlgn="base">
              <a:lnSpc>
                <a:spcPct val="100000"/>
              </a:lnSpc>
              <a:spcAft>
                <a:spcPct val="0"/>
              </a:spcAft>
            </a:pPr>
            <a:r>
              <a:rPr lang="en-US" altLang="en-US" sz="5400" b="1" spc="0" dirty="0">
                <a:solidFill>
                  <a:srgbClr val="2C6F76"/>
                </a:solidFill>
                <a:ea typeface="+mn-ea"/>
                <a:cs typeface="+mn-cs"/>
              </a:rPr>
              <a:t>Installation</a:t>
            </a:r>
            <a:r>
              <a:rPr lang="en-US" altLang="en-US" b="1" spc="0" dirty="0">
                <a:solidFill>
                  <a:srgbClr val="2C6F76"/>
                </a:solidFill>
                <a:ea typeface="+mn-ea"/>
                <a:cs typeface="+mn-cs"/>
              </a:rPr>
              <a:t> </a:t>
            </a:r>
            <a:r>
              <a:rPr lang="en-US" altLang="en-US" b="1" spc="0" dirty="0" smtClean="0">
                <a:solidFill>
                  <a:srgbClr val="2C6F76"/>
                </a:solidFill>
                <a:ea typeface="+mn-ea"/>
                <a:cs typeface="+mn-cs"/>
              </a:rPr>
              <a:t>Tips</a:t>
            </a:r>
            <a:endParaRPr lang="en-US" dirty="0"/>
          </a:p>
        </p:txBody>
      </p:sp>
      <p:sp>
        <p:nvSpPr>
          <p:cNvPr id="84994"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90956AF7-644A-4440-A2C1-C1A4A1F34DC1}" type="slidenum">
              <a:rPr lang="en-US" altLang="en-US" sz="1200" smtClean="0"/>
              <a:pPr>
                <a:spcBef>
                  <a:spcPct val="0"/>
                </a:spcBef>
                <a:buClrTx/>
                <a:buSzTx/>
                <a:buFontTx/>
                <a:buNone/>
              </a:pPr>
              <a:t>56</a:t>
            </a:fld>
            <a:endParaRPr lang="en-US" altLang="en-US" sz="1200" smtClean="0"/>
          </a:p>
        </p:txBody>
      </p:sp>
      <p:sp>
        <p:nvSpPr>
          <p:cNvPr id="84996" name="Rectangle 5"/>
          <p:cNvSpPr>
            <a:spLocks noChangeArrowheads="1"/>
          </p:cNvSpPr>
          <p:nvPr/>
        </p:nvSpPr>
        <p:spPr bwMode="auto">
          <a:xfrm>
            <a:off x="914400" y="1828800"/>
            <a:ext cx="745236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indent="0" eaLnBrk="1" hangingPunct="1">
              <a:lnSpc>
                <a:spcPct val="90000"/>
              </a:lnSpc>
              <a:buNone/>
            </a:pPr>
            <a:r>
              <a:rPr lang="en-US" altLang="en-US" sz="3200" dirty="0" smtClean="0">
                <a:latin typeface="Arial" panose="020B0604020202020204" pitchFamily="34" charset="0"/>
                <a:cs typeface="Arial" panose="020B0604020202020204" pitchFamily="34" charset="0"/>
              </a:rPr>
              <a:t>No </a:t>
            </a:r>
            <a:r>
              <a:rPr lang="en-US" altLang="en-US" sz="3200" dirty="0">
                <a:latin typeface="Arial" panose="020B0604020202020204" pitchFamily="34" charset="0"/>
                <a:cs typeface="Arial" panose="020B0604020202020204" pitchFamily="34" charset="0"/>
              </a:rPr>
              <a:t>more than 1” of movement  side-to-side or to the front of the vehicle at the </a:t>
            </a:r>
            <a:r>
              <a:rPr lang="en-US" altLang="en-US" sz="3200" dirty="0" smtClean="0">
                <a:latin typeface="Arial" panose="020B0604020202020204" pitchFamily="34" charset="0"/>
                <a:cs typeface="Arial" panose="020B0604020202020204" pitchFamily="34" charset="0"/>
              </a:rPr>
              <a:t>belt path</a:t>
            </a:r>
            <a:r>
              <a:rPr lang="en-US" altLang="en-US" sz="3200" dirty="0" smtClean="0">
                <a:latin typeface="Arial" panose="020B0604020202020204" pitchFamily="34" charset="0"/>
                <a:cs typeface="Arial" panose="020B0604020202020204" pitchFamily="34" charset="0"/>
              </a:rPr>
              <a:t>:</a:t>
            </a:r>
            <a:endParaRPr lang="en-US" altLang="en-US" sz="3200" dirty="0">
              <a:latin typeface="Arial" panose="020B0604020202020204" pitchFamily="34" charset="0"/>
              <a:cs typeface="Arial" panose="020B0604020202020204" pitchFamily="34" charset="0"/>
            </a:endParaRPr>
          </a:p>
          <a:p>
            <a:pPr lvl="1" eaLnBrk="1" hangingPunct="1"/>
            <a:r>
              <a:rPr lang="en-US" altLang="en-US" sz="2400" dirty="0">
                <a:latin typeface="Arial" panose="020B0604020202020204" pitchFamily="34" charset="0"/>
                <a:cs typeface="Arial" panose="020B0604020202020204" pitchFamily="34" charset="0"/>
              </a:rPr>
              <a:t>Install as tightly as possible with </a:t>
            </a:r>
            <a:r>
              <a:rPr lang="en-US" altLang="en-US" sz="2400" u="sng" dirty="0">
                <a:latin typeface="Arial" panose="020B0604020202020204" pitchFamily="34" charset="0"/>
                <a:cs typeface="Arial" panose="020B0604020202020204" pitchFamily="34" charset="0"/>
              </a:rPr>
              <a:t>reasonable</a:t>
            </a:r>
            <a:r>
              <a:rPr lang="en-US" altLang="en-US" sz="2400" dirty="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force. </a:t>
            </a:r>
            <a:endParaRPr lang="en-US" altLang="en-US" sz="2400" dirty="0">
              <a:latin typeface="Arial" panose="020B0604020202020204" pitchFamily="34" charset="0"/>
              <a:cs typeface="Arial" panose="020B0604020202020204" pitchFamily="34" charset="0"/>
            </a:endParaRPr>
          </a:p>
          <a:p>
            <a:pPr lvl="1" eaLnBrk="1" hangingPunct="1"/>
            <a:r>
              <a:rPr lang="en-US" altLang="en-US" sz="2400" dirty="0">
                <a:latin typeface="Arial" panose="020B0604020202020204" pitchFamily="34" charset="0"/>
                <a:cs typeface="Arial" panose="020B0604020202020204" pitchFamily="34" charset="0"/>
              </a:rPr>
              <a:t>Pull CRS at belt path with “weakest” </a:t>
            </a:r>
            <a:r>
              <a:rPr lang="en-US" altLang="en-US" sz="2400" dirty="0" smtClean="0">
                <a:latin typeface="Arial" panose="020B0604020202020204" pitchFamily="34" charset="0"/>
                <a:cs typeface="Arial" panose="020B0604020202020204" pitchFamily="34" charset="0"/>
              </a:rPr>
              <a:t>hand.</a:t>
            </a:r>
            <a:endParaRPr lang="en-US" altLang="en-US" sz="2400" dirty="0">
              <a:latin typeface="Arial" panose="020B0604020202020204" pitchFamily="34" charset="0"/>
              <a:cs typeface="Arial" panose="020B0604020202020204" pitchFamily="34" charset="0"/>
            </a:endParaRPr>
          </a:p>
          <a:p>
            <a:pPr eaLnBrk="1" hangingPunct="1">
              <a:lnSpc>
                <a:spcPct val="90000"/>
              </a:lnSpc>
            </a:pPr>
            <a:endParaRPr lang="en-US" altLang="en-US" sz="2800" dirty="0">
              <a:latin typeface="Arial" panose="020B0604020202020204" pitchFamily="34" charset="0"/>
            </a:endParaRPr>
          </a:p>
          <a:p>
            <a:pPr eaLnBrk="1" hangingPunct="1">
              <a:lnSpc>
                <a:spcPct val="90000"/>
              </a:lnSpc>
            </a:pPr>
            <a:endParaRPr lang="en-US" altLang="en-US" sz="2800" dirty="0">
              <a:latin typeface="Arial" panose="020B0604020202020204" pitchFamily="34" charset="0"/>
            </a:endParaRPr>
          </a:p>
        </p:txBody>
      </p:sp>
      <p:sp>
        <p:nvSpPr>
          <p:cNvPr id="4" name="TextBox 3"/>
          <p:cNvSpPr txBox="1"/>
          <p:nvPr/>
        </p:nvSpPr>
        <p:spPr>
          <a:xfrm>
            <a:off x="969298" y="4843711"/>
            <a:ext cx="7342563" cy="1089529"/>
          </a:xfrm>
          <a:prstGeom prst="rect">
            <a:avLst/>
          </a:prstGeom>
          <a:noFill/>
          <a:ln w="25400">
            <a:solidFill>
              <a:srgbClr val="7030A0"/>
            </a:solidFill>
          </a:ln>
        </p:spPr>
        <p:txBody>
          <a:bodyPr wrap="square" rtlCol="0">
            <a:spAutoFit/>
          </a:bodyPr>
          <a:lstStyle/>
          <a:p>
            <a:pPr marL="0" indent="0" algn="ctr" eaLnBrk="1" hangingPunct="1">
              <a:lnSpc>
                <a:spcPct val="90000"/>
              </a:lnSpc>
              <a:buNone/>
            </a:pPr>
            <a:r>
              <a:rPr lang="en-US" altLang="en-US">
                <a:solidFill>
                  <a:schemeClr val="tx2"/>
                </a:solidFill>
                <a:latin typeface="Arial" panose="020B0604020202020204" pitchFamily="34" charset="0"/>
              </a:rPr>
              <a:t>*</a:t>
            </a:r>
            <a:r>
              <a:rPr lang="en-US" altLang="en-US">
                <a:solidFill>
                  <a:schemeClr val="tx2"/>
                </a:solidFill>
                <a:latin typeface="Arial" panose="020B0604020202020204" pitchFamily="34" charset="0"/>
                <a:cs typeface="Arial" panose="020B0604020202020204" pitchFamily="34" charset="0"/>
              </a:rPr>
              <a:t>Always refer to car seat and vehicle manufacturer’s instructions!</a:t>
            </a:r>
            <a:endParaRPr lang="en-US" altLang="en-US"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ltLang="en-US" b="1" dirty="0">
                <a:solidFill>
                  <a:schemeClr val="accent1"/>
                </a:solidFill>
              </a:rPr>
              <a:t>Car Seat </a:t>
            </a:r>
            <a:br>
              <a:rPr lang="en-US" altLang="en-US" b="1" dirty="0">
                <a:solidFill>
                  <a:schemeClr val="accent1"/>
                </a:solidFill>
              </a:rPr>
            </a:br>
            <a:r>
              <a:rPr lang="en-US" altLang="en-US" b="1" dirty="0" smtClean="0">
                <a:solidFill>
                  <a:schemeClr val="accent1"/>
                </a:solidFill>
              </a:rPr>
              <a:t>Installation Misuse</a:t>
            </a:r>
            <a:endParaRPr lang="en-US" dirty="0"/>
          </a:p>
        </p:txBody>
      </p:sp>
      <p:sp>
        <p:nvSpPr>
          <p:cNvPr id="4" name="Slide Number Placeholder 3"/>
          <p:cNvSpPr>
            <a:spLocks noGrp="1"/>
          </p:cNvSpPr>
          <p:nvPr>
            <p:ph type="sldNum" sz="quarter" idx="12"/>
          </p:nvPr>
        </p:nvSpPr>
        <p:spPr/>
        <p:txBody>
          <a:bodyPr/>
          <a:lstStyle/>
          <a:p>
            <a:pPr>
              <a:defRPr/>
            </a:pPr>
            <a:fld id="{5FA179D9-21A5-4670-B810-CB49B123A7AF}" type="slidenum">
              <a:rPr lang="en-US" altLang="en-US" smtClean="0"/>
              <a:pPr>
                <a:defRPr/>
              </a:pPr>
              <a:t>57</a:t>
            </a:fld>
            <a:endParaRPr lang="en-US" altLang="en-US"/>
          </a:p>
        </p:txBody>
      </p:sp>
    </p:spTree>
    <p:extLst>
      <p:ext uri="{BB962C8B-B14F-4D97-AF65-F5344CB8AC3E}">
        <p14:creationId xmlns:p14="http://schemas.microsoft.com/office/powerpoint/2010/main" val="3216896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algn="ctr"/>
            <a:r>
              <a:rPr lang="en-US" altLang="en-US" b="1" dirty="0" smtClean="0">
                <a:solidFill>
                  <a:schemeClr val="accent1"/>
                </a:solidFill>
              </a:rPr>
              <a:t>Installation Misuse</a:t>
            </a:r>
          </a:p>
        </p:txBody>
      </p:sp>
      <p:sp>
        <p:nvSpPr>
          <p:cNvPr id="88068"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B5FD7676-37F5-41BB-BD2C-1EB6AA864212}" type="slidenum">
              <a:rPr lang="en-US" altLang="en-US" sz="1200" smtClean="0"/>
              <a:pPr>
                <a:spcBef>
                  <a:spcPct val="0"/>
                </a:spcBef>
                <a:buClrTx/>
                <a:buSzTx/>
                <a:buFontTx/>
                <a:buNone/>
              </a:pPr>
              <a:t>58</a:t>
            </a:fld>
            <a:endParaRPr lang="en-US" altLang="en-US" sz="1200" smtClean="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2874" y="1846263"/>
            <a:ext cx="5662702" cy="4022725"/>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algn="ctr"/>
            <a:r>
              <a:rPr lang="en-US" altLang="en-US" b="1" dirty="0" smtClean="0">
                <a:solidFill>
                  <a:schemeClr val="accent1"/>
                </a:solidFill>
              </a:rPr>
              <a:t>Installation Misuse</a:t>
            </a:r>
          </a:p>
        </p:txBody>
      </p:sp>
      <p:sp>
        <p:nvSpPr>
          <p:cNvPr id="87044"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1120765A-5856-4236-84CD-4BD99E01EF00}" type="slidenum">
              <a:rPr lang="en-US" altLang="en-US" sz="1200" smtClean="0"/>
              <a:pPr>
                <a:spcBef>
                  <a:spcPct val="0"/>
                </a:spcBef>
                <a:buClrTx/>
                <a:buSzTx/>
                <a:buFontTx/>
                <a:buNone/>
              </a:pPr>
              <a:t>59</a:t>
            </a:fld>
            <a:endParaRPr lang="en-US" altLang="en-US" sz="1200" smtClean="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7181" y="1846263"/>
            <a:ext cx="6034087" cy="4022725"/>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826561" y="203717"/>
            <a:ext cx="7313612" cy="1143000"/>
          </a:xfrm>
        </p:spPr>
        <p:txBody>
          <a:bodyPr/>
          <a:lstStyle/>
          <a:p>
            <a:pPr algn="ctr" eaLnBrk="1" hangingPunct="1"/>
            <a:r>
              <a:rPr lang="en-US" altLang="en-US" sz="4800" b="1" dirty="0" smtClean="0">
                <a:solidFill>
                  <a:schemeClr val="accent1"/>
                </a:solidFill>
              </a:rPr>
              <a:t>What is the Solution?</a:t>
            </a:r>
          </a:p>
        </p:txBody>
      </p:sp>
      <p:sp>
        <p:nvSpPr>
          <p:cNvPr id="13316" name="Rectangle 3"/>
          <p:cNvSpPr>
            <a:spLocks noGrp="1" noChangeArrowheads="1"/>
          </p:cNvSpPr>
          <p:nvPr>
            <p:ph type="body" sz="half" idx="1"/>
          </p:nvPr>
        </p:nvSpPr>
        <p:spPr>
          <a:xfrm>
            <a:off x="826560" y="1851594"/>
            <a:ext cx="8317440" cy="2949006"/>
          </a:xfrm>
        </p:spPr>
        <p:txBody>
          <a:bodyPr>
            <a:normAutofit/>
          </a:bodyPr>
          <a:lstStyle/>
          <a:p>
            <a:r>
              <a:rPr lang="en-US" altLang="en-US" sz="2800" dirty="0" smtClean="0">
                <a:solidFill>
                  <a:schemeClr val="tx1"/>
                </a:solidFill>
                <a:latin typeface="Arial" panose="020B0604020202020204" pitchFamily="34" charset="0"/>
                <a:cs typeface="Arial" panose="020B0604020202020204" pitchFamily="34" charset="0"/>
              </a:rPr>
              <a:t>Car seats: </a:t>
            </a:r>
          </a:p>
          <a:p>
            <a:pPr lvl="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71% effective in reducing deaths of infants&lt;1 year.</a:t>
            </a:r>
          </a:p>
          <a:p>
            <a:pPr lvl="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54% effective in reducing deaths of toddlers aged 1-4 years.</a:t>
            </a:r>
          </a:p>
          <a:p>
            <a:r>
              <a:rPr lang="en-US" altLang="en-US" sz="2800" dirty="0" smtClean="0">
                <a:solidFill>
                  <a:schemeClr val="tx1"/>
                </a:solidFill>
                <a:latin typeface="Arial" panose="020B0604020202020204" pitchFamily="34" charset="0"/>
                <a:cs typeface="Arial" panose="020B0604020202020204" pitchFamily="34" charset="0"/>
              </a:rPr>
              <a:t>Booster seats:</a:t>
            </a:r>
          </a:p>
          <a:p>
            <a:pPr lvl="1">
              <a:buFont typeface="Arial" panose="020B0604020202020204" pitchFamily="34" charset="0"/>
              <a:buChar char="•"/>
            </a:pPr>
            <a:r>
              <a:rPr lang="en-US" altLang="en-US" sz="2400" dirty="0" smtClean="0">
                <a:solidFill>
                  <a:schemeClr val="tx1"/>
                </a:solidFill>
                <a:latin typeface="Arial" panose="020B0604020202020204" pitchFamily="34" charset="0"/>
                <a:cs typeface="Arial" panose="020B0604020202020204" pitchFamily="34" charset="0"/>
              </a:rPr>
              <a:t>45% effective in reducing risk of injury vs seat belt use alone.</a:t>
            </a:r>
          </a:p>
        </p:txBody>
      </p:sp>
      <p:sp>
        <p:nvSpPr>
          <p:cNvPr id="13314" name="Slide Number Placeholder 6"/>
          <p:cNvSpPr>
            <a:spLocks noGrp="1"/>
          </p:cNvSpPr>
          <p:nvPr>
            <p:ph type="sldNum" sz="quarter" idx="12"/>
          </p:nvPr>
        </p:nvSpPr>
        <p:spPr>
          <a:xfrm>
            <a:off x="8534400" y="6412434"/>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83894A2A-F417-4FD5-9A44-F1456F2221C7}" type="slidenum">
              <a:rPr lang="en-US" altLang="en-US" sz="1200" smtClean="0"/>
              <a:pPr>
                <a:spcBef>
                  <a:spcPct val="0"/>
                </a:spcBef>
                <a:buClrTx/>
                <a:buSzTx/>
                <a:buFontTx/>
                <a:buNone/>
              </a:pPr>
              <a:t>6</a:t>
            </a:fld>
            <a:endParaRPr lang="en-US" altLang="en-US" sz="1200" dirty="0" smtClean="0"/>
          </a:p>
        </p:txBody>
      </p:sp>
      <p:pic>
        <p:nvPicPr>
          <p:cNvPr id="1331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266" y="5055567"/>
            <a:ext cx="1882753" cy="125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8" descr="http://i00.i.aliimg.com/wsphoto/v0/1943881014_3/2014-summer-new-2-3-5-6-7-8-9-10-year-old-children-in-t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245" y="4423088"/>
            <a:ext cx="1877097" cy="195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4" descr="http://images.agoramedia.com/wte3.0/gcms/wte-toddler-music-article-toddler-with-maracas-200x2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325" y="4527426"/>
            <a:ext cx="1748083" cy="174808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3320" name="TextBox 9"/>
          <p:cNvSpPr txBox="1">
            <a:spLocks noChangeArrowheads="1"/>
          </p:cNvSpPr>
          <p:nvPr/>
        </p:nvSpPr>
        <p:spPr bwMode="auto">
          <a:xfrm>
            <a:off x="1952519" y="4958116"/>
            <a:ext cx="1281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r>
              <a:rPr lang="en-US" altLang="en-US" sz="2800" b="1" dirty="0">
                <a:solidFill>
                  <a:srgbClr val="7030A0"/>
                </a:solidFill>
              </a:rPr>
              <a:t>71%</a:t>
            </a:r>
          </a:p>
        </p:txBody>
      </p:sp>
      <p:sp>
        <p:nvSpPr>
          <p:cNvPr id="13321" name="TextBox 10"/>
          <p:cNvSpPr txBox="1">
            <a:spLocks noChangeArrowheads="1"/>
          </p:cNvSpPr>
          <p:nvPr/>
        </p:nvSpPr>
        <p:spPr bwMode="auto">
          <a:xfrm>
            <a:off x="4754915" y="4696506"/>
            <a:ext cx="12049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r>
              <a:rPr lang="en-US" altLang="en-US" sz="2800" b="1" dirty="0">
                <a:solidFill>
                  <a:srgbClr val="7030A0"/>
                </a:solidFill>
              </a:rPr>
              <a:t>54</a:t>
            </a:r>
            <a:r>
              <a:rPr lang="en-US" altLang="en-US" sz="2800" dirty="0">
                <a:solidFill>
                  <a:srgbClr val="7030A0"/>
                </a:solidFill>
              </a:rPr>
              <a:t>%</a:t>
            </a:r>
          </a:p>
        </p:txBody>
      </p:sp>
      <p:sp>
        <p:nvSpPr>
          <p:cNvPr id="13322" name="TextBox 11"/>
          <p:cNvSpPr txBox="1">
            <a:spLocks noChangeArrowheads="1"/>
          </p:cNvSpPr>
          <p:nvPr/>
        </p:nvSpPr>
        <p:spPr bwMode="auto">
          <a:xfrm>
            <a:off x="7647719" y="4538990"/>
            <a:ext cx="114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r>
              <a:rPr lang="en-US" altLang="en-US" sz="2800" b="1" dirty="0">
                <a:solidFill>
                  <a:srgbClr val="7030A0"/>
                </a:solidFill>
              </a:rPr>
              <a:t>45%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3" y="381000"/>
            <a:ext cx="7543800" cy="1237396"/>
          </a:xfrm>
        </p:spPr>
        <p:txBody>
          <a:bodyPr>
            <a:normAutofit fontScale="90000"/>
          </a:bodyPr>
          <a:lstStyle/>
          <a:p>
            <a:pPr algn="ctr"/>
            <a:r>
              <a:rPr lang="en-US" altLang="en-US" b="1" dirty="0" smtClean="0">
                <a:solidFill>
                  <a:schemeClr val="accent1"/>
                </a:solidFill>
              </a:rPr>
              <a:t>Installation Misuse</a:t>
            </a:r>
            <a:r>
              <a:rPr lang="en-US" altLang="en-US" b="1" dirty="0">
                <a:solidFill>
                  <a:schemeClr val="accent1"/>
                </a:solidFill>
              </a:rPr>
              <a:t/>
            </a:r>
            <a:br>
              <a:rPr lang="en-US" altLang="en-US" b="1" dirty="0">
                <a:solidFill>
                  <a:schemeClr val="accent1"/>
                </a:solidFill>
              </a:rPr>
            </a:br>
            <a:endParaRPr lang="en-US" dirty="0"/>
          </a:p>
        </p:txBody>
      </p:sp>
      <p:sp>
        <p:nvSpPr>
          <p:cNvPr id="4" name="Slide Number Placeholder 3"/>
          <p:cNvSpPr>
            <a:spLocks noGrp="1"/>
          </p:cNvSpPr>
          <p:nvPr>
            <p:ph type="sldNum" sz="quarter" idx="12"/>
          </p:nvPr>
        </p:nvSpPr>
        <p:spPr/>
        <p:txBody>
          <a:bodyPr/>
          <a:lstStyle/>
          <a:p>
            <a:pPr>
              <a:defRPr/>
            </a:pPr>
            <a:fld id="{5FA179D9-21A5-4670-B810-CB49B123A7AF}" type="slidenum">
              <a:rPr lang="en-US" altLang="en-US" smtClean="0"/>
              <a:pPr>
                <a:defRPr/>
              </a:pPr>
              <a:t>60</a:t>
            </a:fld>
            <a:endParaRPr lang="en-US" altLang="en-US"/>
          </a:p>
        </p:txBody>
      </p:sp>
      <p:pic>
        <p:nvPicPr>
          <p:cNvPr id="5" name="Picture 2" descr="Image result for incorrect car seat install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981200"/>
            <a:ext cx="3200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808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algn="ctr"/>
            <a:r>
              <a:rPr lang="en-US" altLang="en-US" b="1" dirty="0" smtClean="0">
                <a:solidFill>
                  <a:schemeClr val="accent1"/>
                </a:solidFill>
              </a:rPr>
              <a:t>Installation Misuse</a:t>
            </a:r>
          </a:p>
        </p:txBody>
      </p:sp>
      <p:sp>
        <p:nvSpPr>
          <p:cNvPr id="86020"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50773A31-8D47-41F1-B9B9-223991AB116F}" type="slidenum">
              <a:rPr lang="en-US" altLang="en-US" sz="1200" smtClean="0"/>
              <a:pPr>
                <a:spcBef>
                  <a:spcPct val="0"/>
                </a:spcBef>
                <a:buClrTx/>
                <a:buSzTx/>
                <a:buFontTx/>
                <a:buNone/>
              </a:pPr>
              <a:t>61</a:t>
            </a:fld>
            <a:endParaRPr lang="en-US" altLang="en-US" sz="1200" smtClean="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7816" y="1905000"/>
            <a:ext cx="6034087" cy="4022725"/>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b="1" dirty="0" smtClean="0">
                <a:solidFill>
                  <a:schemeClr val="accent1"/>
                </a:solidFill>
              </a:rPr>
              <a:t>Installation Misuse</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0" y="1846263"/>
            <a:ext cx="3733800" cy="4479397"/>
          </a:xfrm>
        </p:spPr>
      </p:pic>
      <p:sp>
        <p:nvSpPr>
          <p:cNvPr id="4" name="Slide Number Placeholder 3"/>
          <p:cNvSpPr>
            <a:spLocks noGrp="1"/>
          </p:cNvSpPr>
          <p:nvPr>
            <p:ph type="sldNum" sz="quarter" idx="12"/>
          </p:nvPr>
        </p:nvSpPr>
        <p:spPr/>
        <p:txBody>
          <a:bodyPr/>
          <a:lstStyle/>
          <a:p>
            <a:pPr>
              <a:defRPr/>
            </a:pPr>
            <a:fld id="{5FA179D9-21A5-4670-B810-CB49B123A7AF}" type="slidenum">
              <a:rPr lang="en-US" altLang="en-US" smtClean="0"/>
              <a:pPr>
                <a:defRPr/>
              </a:pPr>
              <a:t>62</a:t>
            </a:fld>
            <a:endParaRPr lang="en-US" altLang="en-US"/>
          </a:p>
        </p:txBody>
      </p:sp>
    </p:spTree>
    <p:extLst>
      <p:ext uri="{BB962C8B-B14F-4D97-AF65-F5344CB8AC3E}">
        <p14:creationId xmlns:p14="http://schemas.microsoft.com/office/powerpoint/2010/main" val="2302322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651" y="762000"/>
            <a:ext cx="7543800" cy="822961"/>
          </a:xfrm>
        </p:spPr>
        <p:txBody>
          <a:bodyPr/>
          <a:lstStyle/>
          <a:p>
            <a:pPr algn="ctr"/>
            <a:r>
              <a:rPr lang="en-US" altLang="en-US" b="1" dirty="0" smtClean="0">
                <a:solidFill>
                  <a:schemeClr val="accent1"/>
                </a:solidFill>
              </a:rPr>
              <a:t>Location</a:t>
            </a:r>
            <a:endParaRPr lang="en-US" dirty="0"/>
          </a:p>
        </p:txBody>
      </p:sp>
      <p:sp>
        <p:nvSpPr>
          <p:cNvPr id="89090"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58E89C6F-7E26-4EBE-9A62-2475611843EC}" type="slidenum">
              <a:rPr lang="en-US" altLang="en-US" sz="1200" smtClean="0"/>
              <a:pPr>
                <a:spcBef>
                  <a:spcPct val="0"/>
                </a:spcBef>
                <a:buClrTx/>
                <a:buSzTx/>
                <a:buFontTx/>
                <a:buNone/>
              </a:pPr>
              <a:t>63</a:t>
            </a:fld>
            <a:endParaRPr lang="en-US" altLang="en-US" sz="1200" smtClean="0"/>
          </a:p>
        </p:txBody>
      </p:sp>
      <p:sp>
        <p:nvSpPr>
          <p:cNvPr id="280581" name="Rectangle 5"/>
          <p:cNvSpPr>
            <a:spLocks noChangeArrowheads="1"/>
          </p:cNvSpPr>
          <p:nvPr/>
        </p:nvSpPr>
        <p:spPr bwMode="auto">
          <a:xfrm>
            <a:off x="947625" y="1905000"/>
            <a:ext cx="74676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buClr>
                <a:schemeClr val="accent1"/>
              </a:buClr>
              <a:buFont typeface="Courier New" panose="02070309020205020404" pitchFamily="49" charset="0"/>
              <a:buChar char="o"/>
              <a:defRPr/>
            </a:pPr>
            <a:r>
              <a:rPr lang="en-US" altLang="en-US" sz="3200" dirty="0">
                <a:latin typeface="Arial" panose="020B0604020202020204" pitchFamily="34" charset="0"/>
              </a:rPr>
              <a:t>All children 12 and under should ride in the back </a:t>
            </a:r>
            <a:r>
              <a:rPr lang="en-US" altLang="en-US" sz="3200" dirty="0" smtClean="0">
                <a:latin typeface="Arial" panose="020B0604020202020204" pitchFamily="34" charset="0"/>
              </a:rPr>
              <a:t>seat.</a:t>
            </a:r>
            <a:endParaRPr lang="en-US" altLang="en-US" sz="3200" dirty="0">
              <a:latin typeface="Arial" panose="020B0604020202020204" pitchFamily="34" charset="0"/>
            </a:endParaRPr>
          </a:p>
          <a:p>
            <a:pPr marL="457200" indent="-457200">
              <a:buClr>
                <a:schemeClr val="accent1"/>
              </a:buClr>
              <a:buFont typeface="Courier New" panose="02070309020205020404" pitchFamily="49" charset="0"/>
              <a:buChar char="o"/>
              <a:defRPr/>
            </a:pPr>
            <a:r>
              <a:rPr lang="en-US" altLang="en-US" sz="3200" dirty="0">
                <a:latin typeface="Arial" panose="020B0604020202020204" pitchFamily="34" charset="0"/>
              </a:rPr>
              <a:t>The center of the back seat is further from </a:t>
            </a:r>
            <a:r>
              <a:rPr lang="en-US" altLang="en-US" sz="3200" dirty="0" smtClean="0">
                <a:latin typeface="Arial" panose="020B0604020202020204" pitchFamily="34" charset="0"/>
              </a:rPr>
              <a:t>impact.*</a:t>
            </a:r>
            <a:endParaRPr lang="en-US" altLang="en-US" sz="3200" dirty="0">
              <a:latin typeface="Arial" panose="020B0604020202020204" pitchFamily="34" charset="0"/>
            </a:endParaRPr>
          </a:p>
          <a:p>
            <a:pPr marL="457200" indent="-457200">
              <a:buClr>
                <a:schemeClr val="accent1"/>
              </a:buClr>
              <a:buFont typeface="Courier New" panose="02070309020205020404" pitchFamily="49" charset="0"/>
              <a:buChar char="o"/>
              <a:defRPr/>
            </a:pPr>
            <a:r>
              <a:rPr lang="en-US" altLang="en-US" sz="3200" dirty="0">
                <a:latin typeface="Arial" panose="020B0604020202020204" pitchFamily="34" charset="0"/>
              </a:rPr>
              <a:t>When using LATCH system, follow vehicle instructions (LATCH anchors usually located in outboard seating positions</a:t>
            </a:r>
            <a:r>
              <a:rPr lang="en-US" altLang="en-US" sz="3200" dirty="0" smtClean="0">
                <a:latin typeface="Arial" panose="020B0604020202020204" pitchFamily="34" charset="0"/>
              </a:rPr>
              <a:t>).</a:t>
            </a:r>
            <a:endParaRPr lang="en-US" altLang="en-US" sz="3200"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765145"/>
            <a:ext cx="7543800" cy="822961"/>
          </a:xfrm>
        </p:spPr>
        <p:txBody>
          <a:bodyPr/>
          <a:lstStyle/>
          <a:p>
            <a:pPr algn="ctr"/>
            <a:r>
              <a:rPr lang="en-US" altLang="en-US" b="1" dirty="0">
                <a:solidFill>
                  <a:schemeClr val="accent1"/>
                </a:solidFill>
              </a:rPr>
              <a:t>Placing the child in the </a:t>
            </a:r>
            <a:r>
              <a:rPr lang="en-US" altLang="en-US" b="1" dirty="0" smtClean="0">
                <a:solidFill>
                  <a:schemeClr val="accent1"/>
                </a:solidFill>
              </a:rPr>
              <a:t>seat</a:t>
            </a:r>
            <a:endParaRPr lang="en-US" dirty="0"/>
          </a:p>
        </p:txBody>
      </p:sp>
      <p:sp>
        <p:nvSpPr>
          <p:cNvPr id="90114"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85876C03-FFD6-49D8-8872-A981A739813B}" type="slidenum">
              <a:rPr lang="en-US" altLang="en-US" sz="1200" smtClean="0"/>
              <a:pPr>
                <a:spcBef>
                  <a:spcPct val="0"/>
                </a:spcBef>
                <a:buClrTx/>
                <a:buSzTx/>
                <a:buFontTx/>
                <a:buNone/>
              </a:pPr>
              <a:t>64</a:t>
            </a:fld>
            <a:endParaRPr lang="en-US" altLang="en-US" sz="1200" smtClean="0"/>
          </a:p>
        </p:txBody>
      </p:sp>
      <p:sp>
        <p:nvSpPr>
          <p:cNvPr id="90116" name="Rectangle 5"/>
          <p:cNvSpPr>
            <a:spLocks noChangeArrowheads="1"/>
          </p:cNvSpPr>
          <p:nvPr/>
        </p:nvSpPr>
        <p:spPr bwMode="auto">
          <a:xfrm>
            <a:off x="304800" y="1814146"/>
            <a:ext cx="5181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457200" indent="-457200" eaLnBrk="1" hangingPunct="1">
              <a:lnSpc>
                <a:spcPct val="90000"/>
              </a:lnSpc>
              <a:buClr>
                <a:schemeClr val="accent1"/>
              </a:buClr>
              <a:buFont typeface="+mj-lt"/>
              <a:buAutoNum type="arabicPeriod"/>
            </a:pPr>
            <a:r>
              <a:rPr lang="en-US" altLang="en-US" sz="2500" dirty="0">
                <a:latin typeface="Arial" panose="020B0604020202020204" pitchFamily="34" charset="0"/>
              </a:rPr>
              <a:t>Child’s back and bottom flat </a:t>
            </a:r>
            <a:r>
              <a:rPr lang="en-US" altLang="en-US" sz="2500" dirty="0" smtClean="0">
                <a:latin typeface="Arial" panose="020B0604020202020204" pitchFamily="34" charset="0"/>
              </a:rPr>
              <a:t>against </a:t>
            </a:r>
            <a:r>
              <a:rPr lang="en-US" altLang="en-US" sz="2500" dirty="0">
                <a:latin typeface="Arial" panose="020B0604020202020204" pitchFamily="34" charset="0"/>
              </a:rPr>
              <a:t>the car </a:t>
            </a:r>
            <a:r>
              <a:rPr lang="en-US" altLang="en-US" sz="2500" dirty="0" smtClean="0">
                <a:latin typeface="Arial" panose="020B0604020202020204" pitchFamily="34" charset="0"/>
              </a:rPr>
              <a:t>seat.</a:t>
            </a:r>
            <a:endParaRPr lang="en-US" altLang="en-US" sz="2500" dirty="0">
              <a:latin typeface="Arial" panose="020B0604020202020204" pitchFamily="34" charset="0"/>
            </a:endParaRPr>
          </a:p>
          <a:p>
            <a:pPr marL="457200" indent="-457200" eaLnBrk="1" hangingPunct="1">
              <a:lnSpc>
                <a:spcPct val="90000"/>
              </a:lnSpc>
              <a:buClr>
                <a:schemeClr val="accent1"/>
              </a:buClr>
              <a:buFont typeface="+mj-lt"/>
              <a:buAutoNum type="arabicPeriod"/>
            </a:pPr>
            <a:r>
              <a:rPr lang="en-US" altLang="en-US" sz="2500" dirty="0" smtClean="0">
                <a:latin typeface="Arial" panose="020B0604020202020204" pitchFamily="34" charset="0"/>
              </a:rPr>
              <a:t>Nothing </a:t>
            </a:r>
            <a:r>
              <a:rPr lang="en-US" altLang="en-US" sz="2500" dirty="0">
                <a:latin typeface="Arial" panose="020B0604020202020204" pitchFamily="34" charset="0"/>
              </a:rPr>
              <a:t>behind or </a:t>
            </a:r>
            <a:r>
              <a:rPr lang="en-US" altLang="en-US" sz="2500" dirty="0" smtClean="0">
                <a:latin typeface="Arial" panose="020B0604020202020204" pitchFamily="34" charset="0"/>
              </a:rPr>
              <a:t>underneath </a:t>
            </a:r>
            <a:r>
              <a:rPr lang="en-US" altLang="en-US" sz="2500" dirty="0">
                <a:latin typeface="Arial" panose="020B0604020202020204" pitchFamily="34" charset="0"/>
              </a:rPr>
              <a:t>the </a:t>
            </a:r>
            <a:r>
              <a:rPr lang="en-US" altLang="en-US" sz="2500" dirty="0" smtClean="0">
                <a:latin typeface="Arial" panose="020B0604020202020204" pitchFamily="34" charset="0"/>
              </a:rPr>
              <a:t>child.</a:t>
            </a:r>
            <a:endParaRPr lang="en-US" altLang="en-US" sz="2500" dirty="0">
              <a:latin typeface="Arial" panose="020B0604020202020204" pitchFamily="34" charset="0"/>
            </a:endParaRPr>
          </a:p>
          <a:p>
            <a:pPr marL="457200" indent="-457200" eaLnBrk="1" hangingPunct="1">
              <a:lnSpc>
                <a:spcPct val="90000"/>
              </a:lnSpc>
              <a:buClr>
                <a:schemeClr val="accent1"/>
              </a:buClr>
              <a:buFont typeface="+mj-lt"/>
              <a:buAutoNum type="arabicPeriod"/>
            </a:pPr>
            <a:r>
              <a:rPr lang="en-US" altLang="en-US" sz="2500" dirty="0">
                <a:latin typeface="Arial" panose="020B0604020202020204" pitchFamily="34" charset="0"/>
              </a:rPr>
              <a:t>Buckle the </a:t>
            </a:r>
            <a:r>
              <a:rPr lang="en-US" altLang="en-US" sz="2500" dirty="0" smtClean="0">
                <a:latin typeface="Arial" panose="020B0604020202020204" pitchFamily="34" charset="0"/>
              </a:rPr>
              <a:t>harness.</a:t>
            </a:r>
            <a:endParaRPr lang="en-US" altLang="en-US" sz="2500" dirty="0">
              <a:latin typeface="Arial" panose="020B0604020202020204" pitchFamily="34" charset="0"/>
            </a:endParaRPr>
          </a:p>
          <a:p>
            <a:pPr marL="457200" indent="-457200" eaLnBrk="1" hangingPunct="1">
              <a:lnSpc>
                <a:spcPct val="90000"/>
              </a:lnSpc>
              <a:buClr>
                <a:schemeClr val="accent1"/>
              </a:buClr>
              <a:buFont typeface="+mj-lt"/>
              <a:buAutoNum type="arabicPeriod"/>
            </a:pPr>
            <a:r>
              <a:rPr lang="en-US" altLang="en-US" sz="2500" dirty="0" smtClean="0">
                <a:latin typeface="Arial" panose="020B0604020202020204" pitchFamily="34" charset="0"/>
              </a:rPr>
              <a:t>Pull harness slack up starting at hips, continue through chest. </a:t>
            </a:r>
            <a:endParaRPr lang="en-US" altLang="en-US" sz="2500" dirty="0">
              <a:latin typeface="Arial" panose="020B0604020202020204" pitchFamily="34" charset="0"/>
            </a:endParaRPr>
          </a:p>
          <a:p>
            <a:pPr marL="457200" indent="-457200" eaLnBrk="1" hangingPunct="1">
              <a:lnSpc>
                <a:spcPct val="90000"/>
              </a:lnSpc>
              <a:buClr>
                <a:schemeClr val="accent1"/>
              </a:buClr>
              <a:buFont typeface="+mj-lt"/>
              <a:buAutoNum type="arabicPeriod"/>
            </a:pPr>
            <a:r>
              <a:rPr lang="en-US" altLang="en-US" sz="2500" dirty="0">
                <a:latin typeface="Arial" panose="020B0604020202020204" pitchFamily="34" charset="0"/>
              </a:rPr>
              <a:t>Place the harness clip </a:t>
            </a:r>
            <a:r>
              <a:rPr lang="en-US" altLang="en-US" sz="2500" dirty="0" smtClean="0">
                <a:latin typeface="Arial" panose="020B0604020202020204" pitchFamily="34" charset="0"/>
              </a:rPr>
              <a:t>at </a:t>
            </a:r>
            <a:r>
              <a:rPr lang="en-US" altLang="en-US" sz="2500" dirty="0">
                <a:latin typeface="Arial" panose="020B0604020202020204" pitchFamily="34" charset="0"/>
              </a:rPr>
              <a:t>armpit </a:t>
            </a:r>
            <a:r>
              <a:rPr lang="en-US" altLang="en-US" sz="2500" dirty="0" smtClean="0">
                <a:latin typeface="Arial" panose="020B0604020202020204" pitchFamily="34" charset="0"/>
              </a:rPr>
              <a:t>level.</a:t>
            </a:r>
          </a:p>
          <a:p>
            <a:pPr marL="457200" indent="-457200" eaLnBrk="1" hangingPunct="1">
              <a:lnSpc>
                <a:spcPct val="90000"/>
              </a:lnSpc>
              <a:buClr>
                <a:schemeClr val="accent1"/>
              </a:buClr>
              <a:buFont typeface="+mj-lt"/>
              <a:buAutoNum type="arabicPeriod"/>
            </a:pPr>
            <a:r>
              <a:rPr lang="en-US" altLang="en-US" sz="2500" dirty="0" smtClean="0">
                <a:latin typeface="Arial" panose="020B0604020202020204" pitchFamily="34" charset="0"/>
              </a:rPr>
              <a:t>No snow suits/blankets/ shoulder pads around the child.</a:t>
            </a:r>
            <a:endParaRPr lang="en-US" altLang="en-US" dirty="0">
              <a:latin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309446"/>
            <a:ext cx="34290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2901735" y="821913"/>
            <a:ext cx="3336825" cy="760413"/>
          </a:xfrm>
        </p:spPr>
        <p:txBody>
          <a:bodyPr>
            <a:normAutofit fontScale="90000"/>
          </a:bodyPr>
          <a:lstStyle/>
          <a:p>
            <a:pPr algn="ctr"/>
            <a:r>
              <a:rPr lang="en-US" altLang="en-US" dirty="0" smtClean="0"/>
              <a:t/>
            </a:r>
            <a:br>
              <a:rPr lang="en-US" altLang="en-US" dirty="0" smtClean="0"/>
            </a:br>
            <a:r>
              <a:rPr lang="en-US" altLang="en-US" dirty="0" smtClean="0"/>
              <a:t/>
            </a:r>
            <a:br>
              <a:rPr lang="en-US" altLang="en-US" dirty="0" smtClean="0"/>
            </a:br>
            <a:r>
              <a:rPr lang="en-US" altLang="en-US" sz="5300" b="1" dirty="0" smtClean="0">
                <a:solidFill>
                  <a:schemeClr val="accent1"/>
                </a:solidFill>
              </a:rPr>
              <a:t/>
            </a:r>
            <a:br>
              <a:rPr lang="en-US" altLang="en-US" sz="5300" b="1" dirty="0" smtClean="0">
                <a:solidFill>
                  <a:schemeClr val="accent1"/>
                </a:solidFill>
              </a:rPr>
            </a:br>
            <a:r>
              <a:rPr lang="en-US" altLang="en-US" sz="5300" b="1" dirty="0" smtClean="0">
                <a:solidFill>
                  <a:schemeClr val="accent1"/>
                </a:solidFill>
              </a:rPr>
              <a:t>“Pinch Test”</a:t>
            </a:r>
          </a:p>
        </p:txBody>
      </p:sp>
      <p:sp>
        <p:nvSpPr>
          <p:cNvPr id="92163" name="Content Placeholder 2"/>
          <p:cNvSpPr>
            <a:spLocks noGrp="1"/>
          </p:cNvSpPr>
          <p:nvPr>
            <p:ph idx="1"/>
          </p:nvPr>
        </p:nvSpPr>
        <p:spPr>
          <a:xfrm>
            <a:off x="914400" y="1782854"/>
            <a:ext cx="7494963" cy="1206738"/>
          </a:xfrm>
        </p:spPr>
        <p:txBody>
          <a:bodyPr>
            <a:normAutofit/>
          </a:bodyPr>
          <a:lstStyle/>
          <a:p>
            <a:pPr lvl="1">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 Test at child’s collar </a:t>
            </a:r>
            <a:r>
              <a:rPr lang="en-US" altLang="en-US" sz="2200" dirty="0" smtClean="0">
                <a:latin typeface="Arial" panose="020B0604020202020204" pitchFamily="34" charset="0"/>
                <a:cs typeface="Arial" panose="020B0604020202020204" pitchFamily="34" charset="0"/>
              </a:rPr>
              <a:t>bone.</a:t>
            </a:r>
            <a:endParaRPr lang="en-US" altLang="en-US" sz="22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 Try to pinch webbing </a:t>
            </a:r>
            <a:r>
              <a:rPr lang="en-US" altLang="en-US" sz="2200" dirty="0" smtClean="0">
                <a:latin typeface="Arial" panose="020B0604020202020204" pitchFamily="34" charset="0"/>
                <a:cs typeface="Arial" panose="020B0604020202020204" pitchFamily="34" charset="0"/>
              </a:rPr>
              <a:t>together.</a:t>
            </a:r>
            <a:endParaRPr lang="en-US" altLang="en-US" sz="22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 Your fingers </a:t>
            </a:r>
            <a:r>
              <a:rPr lang="en-US" altLang="en-US" sz="2200" b="1" u="sng" dirty="0">
                <a:latin typeface="Arial" panose="020B0604020202020204" pitchFamily="34" charset="0"/>
                <a:cs typeface="Arial" panose="020B0604020202020204" pitchFamily="34" charset="0"/>
              </a:rPr>
              <a:t>should</a:t>
            </a:r>
            <a:r>
              <a:rPr lang="en-US" altLang="en-US" sz="2200" dirty="0">
                <a:latin typeface="Arial" panose="020B0604020202020204" pitchFamily="34" charset="0"/>
                <a:cs typeface="Arial" panose="020B0604020202020204" pitchFamily="34" charset="0"/>
              </a:rPr>
              <a:t> slide </a:t>
            </a:r>
            <a:r>
              <a:rPr lang="en-US" altLang="en-US" sz="2200" dirty="0" smtClean="0">
                <a:latin typeface="Arial" panose="020B0604020202020204" pitchFamily="34" charset="0"/>
                <a:cs typeface="Arial" panose="020B0604020202020204" pitchFamily="34" charset="0"/>
              </a:rPr>
              <a:t>off.</a:t>
            </a:r>
            <a:endParaRPr lang="en-US" altLang="en-US" sz="2200" dirty="0">
              <a:latin typeface="Arial" panose="020B0604020202020204" pitchFamily="34" charset="0"/>
              <a:cs typeface="Arial" panose="020B0604020202020204" pitchFamily="34" charset="0"/>
            </a:endParaRPr>
          </a:p>
          <a:p>
            <a:endParaRPr lang="en-US" altLang="en-US" dirty="0" smtClean="0"/>
          </a:p>
        </p:txBody>
      </p:sp>
      <p:sp>
        <p:nvSpPr>
          <p:cNvPr id="92164"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2DE0C433-7535-45E8-917E-3CA516106723}" type="slidenum">
              <a:rPr lang="en-US" altLang="en-US" sz="1200" smtClean="0"/>
              <a:pPr>
                <a:spcBef>
                  <a:spcPct val="0"/>
                </a:spcBef>
                <a:buClrTx/>
                <a:buSzTx/>
                <a:buFontTx/>
                <a:buNone/>
              </a:pPr>
              <a:t>65</a:t>
            </a:fld>
            <a:endParaRPr lang="en-US" altLang="en-US" sz="1200" dirty="0" smtClean="0"/>
          </a:p>
        </p:txBody>
      </p:sp>
      <p:pic>
        <p:nvPicPr>
          <p:cNvPr id="8" name="Picture 2" descr="http://3.bp.blogspot.com/-d-cBjp1HdiM/Uzjf54wuIiI/AAAAAAAAFKA/u7TgYch1xZM/s1600/pinchtes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036"/>
          <a:stretch/>
        </p:blipFill>
        <p:spPr bwMode="auto">
          <a:xfrm>
            <a:off x="639824" y="3048000"/>
            <a:ext cx="7769539" cy="3106408"/>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10" name="Straight Connector 9"/>
          <p:cNvCxnSpPr/>
          <p:nvPr/>
        </p:nvCxnSpPr>
        <p:spPr>
          <a:xfrm>
            <a:off x="785433" y="5236976"/>
            <a:ext cx="623362" cy="852330"/>
          </a:xfrm>
          <a:prstGeom prst="line">
            <a:avLst/>
          </a:prstGeom>
          <a:noFill/>
          <a:ln w="254000" cap="rnd" cmpd="sng" algn="ctr">
            <a:solidFill>
              <a:srgbClr val="FF0000"/>
            </a:solidFill>
            <a:prstDash val="solid"/>
          </a:ln>
          <a:effectLst>
            <a:outerShdw blurRad="50800" dist="38100" dir="5400000" algn="t" rotWithShape="0">
              <a:prstClr val="black">
                <a:alpha val="40000"/>
              </a:prstClr>
            </a:outerShdw>
          </a:effectLst>
        </p:spPr>
      </p:cxnSp>
      <p:cxnSp>
        <p:nvCxnSpPr>
          <p:cNvPr id="11" name="Straight Connector 10"/>
          <p:cNvCxnSpPr/>
          <p:nvPr/>
        </p:nvCxnSpPr>
        <p:spPr>
          <a:xfrm flipH="1">
            <a:off x="791577" y="5213530"/>
            <a:ext cx="611074" cy="882470"/>
          </a:xfrm>
          <a:prstGeom prst="line">
            <a:avLst/>
          </a:prstGeom>
          <a:noFill/>
          <a:ln w="254000" cap="rnd" cmpd="sng" algn="ctr">
            <a:solidFill>
              <a:srgbClr val="FF0000"/>
            </a:solidFill>
            <a:prstDash val="solid"/>
          </a:ln>
          <a:effectLst>
            <a:outerShdw blurRad="50800" dist="38100" algn="l" rotWithShape="0">
              <a:prstClr val="black">
                <a:alpha val="40000"/>
              </a:prstClr>
            </a:outerShdw>
          </a:effectLst>
        </p:spPr>
      </p:cxnSp>
      <p:cxnSp>
        <p:nvCxnSpPr>
          <p:cNvPr id="13" name="Straight Connector 12"/>
          <p:cNvCxnSpPr/>
          <p:nvPr/>
        </p:nvCxnSpPr>
        <p:spPr>
          <a:xfrm flipH="1">
            <a:off x="5029200" y="4970178"/>
            <a:ext cx="525662" cy="1125822"/>
          </a:xfrm>
          <a:prstGeom prst="line">
            <a:avLst/>
          </a:prstGeom>
          <a:noFill/>
          <a:ln w="254000" cap="rnd" cmpd="sng" algn="ctr">
            <a:solidFill>
              <a:srgbClr val="96D141"/>
            </a:solidFill>
            <a:prstDash val="solid"/>
          </a:ln>
          <a:effectLst>
            <a:outerShdw blurRad="50800" dist="38100" dir="10800000" algn="r" rotWithShape="0">
              <a:prstClr val="black">
                <a:alpha val="40000"/>
              </a:prstClr>
            </a:outerShdw>
          </a:effectLst>
        </p:spPr>
      </p:cxnSp>
      <p:cxnSp>
        <p:nvCxnSpPr>
          <p:cNvPr id="12" name="Straight Connector 11"/>
          <p:cNvCxnSpPr/>
          <p:nvPr/>
        </p:nvCxnSpPr>
        <p:spPr>
          <a:xfrm flipH="1" flipV="1">
            <a:off x="4661881" y="5686190"/>
            <a:ext cx="304802" cy="381001"/>
          </a:xfrm>
          <a:prstGeom prst="line">
            <a:avLst/>
          </a:prstGeom>
          <a:noFill/>
          <a:ln w="257175" cap="rnd" cmpd="sng" algn="ctr">
            <a:solidFill>
              <a:srgbClr val="96D141"/>
            </a:solidFill>
            <a:prstDash val="solid"/>
          </a:ln>
          <a:effectLst>
            <a:outerShdw blurRad="50800" dist="38100" dir="10800000" algn="r" rotWithShape="0">
              <a:prstClr val="black">
                <a:alpha val="40000"/>
              </a:prstClr>
            </a:outerShdw>
          </a:effec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865563" y="685800"/>
            <a:ext cx="7543800" cy="899161"/>
          </a:xfrm>
        </p:spPr>
        <p:txBody>
          <a:bodyPr>
            <a:normAutofit/>
          </a:bodyPr>
          <a:lstStyle/>
          <a:p>
            <a:pPr algn="ctr"/>
            <a:r>
              <a:rPr lang="en-US" altLang="en-US" b="1" dirty="0" smtClean="0">
                <a:solidFill>
                  <a:schemeClr val="accent1"/>
                </a:solidFill>
              </a:rPr>
              <a:t>Shoulder Strap Level</a:t>
            </a:r>
          </a:p>
        </p:txBody>
      </p:sp>
      <p:sp>
        <p:nvSpPr>
          <p:cNvPr id="91141" name="Slide Number Placeholder 4"/>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5163A7A8-278C-45A7-B666-322166460DBA}" type="slidenum">
              <a:rPr lang="en-US" altLang="en-US" sz="1200" smtClean="0"/>
              <a:pPr>
                <a:spcBef>
                  <a:spcPct val="0"/>
                </a:spcBef>
                <a:buClrTx/>
                <a:buSzTx/>
                <a:buFontTx/>
                <a:buNone/>
              </a:pPr>
              <a:t>66</a:t>
            </a:fld>
            <a:endParaRPr lang="en-US" altLang="en-US" sz="1200" smtClean="0"/>
          </a:p>
        </p:txBody>
      </p:sp>
      <p:pic>
        <p:nvPicPr>
          <p:cNvPr id="6" name="Picture 2" descr="http://www.familygonehealthy.com/wp-content/uploads/2013/06/130608-strap-height-car-seat.png"/>
          <p:cNvPicPr>
            <a:picLocks noChangeAspect="1" noChangeArrowheads="1"/>
          </p:cNvPicPr>
          <p:nvPr/>
        </p:nvPicPr>
        <p:blipFill rotWithShape="1">
          <a:blip r:embed="rId3">
            <a:extLst>
              <a:ext uri="{28A0092B-C50C-407E-A947-70E740481C1C}">
                <a14:useLocalDpi xmlns:a14="http://schemas.microsoft.com/office/drawing/2010/main" val="0"/>
              </a:ext>
            </a:extLst>
          </a:blip>
          <a:srcRect l="49534"/>
          <a:stretch/>
        </p:blipFill>
        <p:spPr bwMode="auto">
          <a:xfrm>
            <a:off x="609600" y="1878589"/>
            <a:ext cx="3729644" cy="4244214"/>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2" descr="http://www.familygonehealthy.com/wp-content/uploads/2013/06/130608-strap-height-car-seat.png"/>
          <p:cNvPicPr>
            <a:picLocks noChangeAspect="1" noChangeArrowheads="1"/>
          </p:cNvPicPr>
          <p:nvPr/>
        </p:nvPicPr>
        <p:blipFill rotWithShape="1">
          <a:blip r:embed="rId3">
            <a:extLst>
              <a:ext uri="{28A0092B-C50C-407E-A947-70E740481C1C}">
                <a14:useLocalDpi xmlns:a14="http://schemas.microsoft.com/office/drawing/2010/main" val="0"/>
              </a:ext>
            </a:extLst>
          </a:blip>
          <a:srcRect r="50466"/>
          <a:stretch/>
        </p:blipFill>
        <p:spPr bwMode="auto">
          <a:xfrm>
            <a:off x="4876800" y="1878589"/>
            <a:ext cx="3660776" cy="424421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ltLang="en-US" b="1" dirty="0">
                <a:solidFill>
                  <a:schemeClr val="accent1"/>
                </a:solidFill>
              </a:rPr>
              <a:t>Car Seat </a:t>
            </a:r>
            <a:br>
              <a:rPr lang="en-US" altLang="en-US" b="1" dirty="0">
                <a:solidFill>
                  <a:schemeClr val="accent1"/>
                </a:solidFill>
              </a:rPr>
            </a:br>
            <a:r>
              <a:rPr lang="en-US" altLang="en-US" b="1" dirty="0" smtClean="0">
                <a:solidFill>
                  <a:schemeClr val="accent1"/>
                </a:solidFill>
              </a:rPr>
              <a:t>Harness Misuse</a:t>
            </a:r>
            <a:endParaRPr lang="en-US" dirty="0"/>
          </a:p>
        </p:txBody>
      </p:sp>
      <p:sp>
        <p:nvSpPr>
          <p:cNvPr id="4" name="Slide Number Placeholder 3"/>
          <p:cNvSpPr>
            <a:spLocks noGrp="1"/>
          </p:cNvSpPr>
          <p:nvPr>
            <p:ph type="sldNum" sz="quarter" idx="12"/>
          </p:nvPr>
        </p:nvSpPr>
        <p:spPr/>
        <p:txBody>
          <a:bodyPr/>
          <a:lstStyle/>
          <a:p>
            <a:pPr>
              <a:defRPr/>
            </a:pPr>
            <a:fld id="{5FA179D9-21A5-4670-B810-CB49B123A7AF}" type="slidenum">
              <a:rPr lang="en-US" altLang="en-US" smtClean="0"/>
              <a:pPr>
                <a:defRPr/>
              </a:pPr>
              <a:t>67</a:t>
            </a:fld>
            <a:endParaRPr lang="en-US" altLang="en-US"/>
          </a:p>
        </p:txBody>
      </p:sp>
    </p:spTree>
    <p:extLst>
      <p:ext uri="{BB962C8B-B14F-4D97-AF65-F5344CB8AC3E}">
        <p14:creationId xmlns:p14="http://schemas.microsoft.com/office/powerpoint/2010/main" val="4034828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865563" y="838200"/>
            <a:ext cx="7543800" cy="822961"/>
          </a:xfrm>
        </p:spPr>
        <p:txBody>
          <a:bodyPr/>
          <a:lstStyle/>
          <a:p>
            <a:pPr algn="ctr"/>
            <a:r>
              <a:rPr lang="en-US" altLang="en-US" b="1" dirty="0" smtClean="0">
                <a:solidFill>
                  <a:schemeClr val="accent1"/>
                </a:solidFill>
              </a:rPr>
              <a:t>Harness Misuse</a:t>
            </a:r>
          </a:p>
        </p:txBody>
      </p:sp>
      <p:sp>
        <p:nvSpPr>
          <p:cNvPr id="93188"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D371F757-D679-4C52-AACF-77AAA4DFC64C}" type="slidenum">
              <a:rPr lang="en-US" altLang="en-US" sz="1200" smtClean="0"/>
              <a:pPr>
                <a:spcBef>
                  <a:spcPct val="0"/>
                </a:spcBef>
                <a:buClrTx/>
                <a:buSzTx/>
                <a:buFontTx/>
                <a:buNone/>
              </a:pPr>
              <a:t>68</a:t>
            </a:fld>
            <a:endParaRPr lang="en-US" altLang="en-US" sz="1200" smtClean="0"/>
          </a:p>
        </p:txBody>
      </p:sp>
      <p:pic>
        <p:nvPicPr>
          <p:cNvPr id="20482" name="Picture 2" descr="Image result for photos of car seat harness mis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955" y="1905000"/>
            <a:ext cx="6006845"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948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35E797-D9A8-460A-AEC0-B54B72FAC01A}" type="slidenum">
              <a:rPr lang="en-US" altLang="en-US" smtClean="0"/>
              <a:pPr>
                <a:defRPr/>
              </a:pPr>
              <a:t>69</a:t>
            </a:fld>
            <a:endParaRPr lang="en-US" altLang="en-US"/>
          </a:p>
        </p:txBody>
      </p:sp>
      <p:sp>
        <p:nvSpPr>
          <p:cNvPr id="4" name="Title 1"/>
          <p:cNvSpPr txBox="1">
            <a:spLocks/>
          </p:cNvSpPr>
          <p:nvPr/>
        </p:nvSpPr>
        <p:spPr>
          <a:xfrm>
            <a:off x="822960" y="286605"/>
            <a:ext cx="7543800" cy="1313596"/>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pPr>
            <a:r>
              <a:rPr lang="en-US" altLang="en-US" b="1" smtClean="0">
                <a:solidFill>
                  <a:schemeClr val="accent1"/>
                </a:solidFill>
              </a:rPr>
              <a:t>Harness Misuse</a:t>
            </a:r>
            <a:endParaRPr lang="en-US" altLang="en-US" b="1" dirty="0" smtClean="0">
              <a:solidFill>
                <a:schemeClr val="accent1"/>
              </a:solidFill>
            </a:endParaRPr>
          </a:p>
        </p:txBody>
      </p:sp>
      <p:sp>
        <p:nvSpPr>
          <p:cNvPr id="5" name="Slide Number Placeholder 3"/>
          <p:cNvSpPr txBox="1">
            <a:spLocks/>
          </p:cNvSpPr>
          <p:nvPr/>
        </p:nvSpPr>
        <p:spPr>
          <a:xfrm>
            <a:off x="7425344" y="6459786"/>
            <a:ext cx="984019" cy="365125"/>
          </a:xfrm>
          <a:prstGeom prst="rect">
            <a:avLst/>
          </a:prstGeom>
          <a:noFill/>
        </p:spPr>
        <p:txBody>
          <a:bodyPr vert="horz" lIns="91440" tIns="45720" rIns="91440" bIns="45720" rtlCol="0" anchor="ctr"/>
          <a:lstStyle>
            <a:defPPr>
              <a:defRPr lang="en-US"/>
            </a:defPPr>
            <a:lvl1pPr algn="r" rtl="0" eaLnBrk="0" fontAlgn="base" hangingPunct="0">
              <a:spcBef>
                <a:spcPct val="20000"/>
              </a:spcBef>
              <a:spcAft>
                <a:spcPct val="0"/>
              </a:spcAft>
              <a:buClr>
                <a:schemeClr val="tx2"/>
              </a:buClr>
              <a:buSzPct val="70000"/>
              <a:buFont typeface="Wingdings" panose="05000000000000000000" pitchFamily="2" charset="2"/>
              <a:buChar char="¡"/>
              <a:defRPr sz="2900" kern="1200">
                <a:solidFill>
                  <a:schemeClr val="tx1"/>
                </a:solidFill>
                <a:latin typeface="Verdana" panose="020B060403050404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500" kern="1200">
                <a:solidFill>
                  <a:schemeClr val="tx1"/>
                </a:solidFill>
                <a:latin typeface="Verdana" panose="020B0604030504040204" pitchFamily="34" charset="0"/>
                <a:ea typeface="+mn-ea"/>
                <a:cs typeface="+mn-cs"/>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200" kern="1200">
                <a:solidFill>
                  <a:schemeClr val="tx1"/>
                </a:solidFill>
                <a:latin typeface="Verdana" panose="020B0604030504040204" pitchFamily="34" charset="0"/>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1900" kern="1200">
                <a:solidFill>
                  <a:schemeClr val="tx1"/>
                </a:solidFill>
                <a:latin typeface="Verdana" panose="020B0604030504040204" pitchFamily="34" charset="0"/>
                <a:ea typeface="+mn-ea"/>
                <a:cs typeface="+mn-cs"/>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1900" kern="1200">
                <a:solidFill>
                  <a:schemeClr val="tx1"/>
                </a:solidFill>
                <a:latin typeface="Verdana" panose="020B0604030504040204" pitchFamily="34" charset="0"/>
                <a:ea typeface="+mn-ea"/>
                <a:cs typeface="+mn-cs"/>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buChar char="¡"/>
              <a:defRPr sz="1900" kern="1200">
                <a:solidFill>
                  <a:schemeClr val="tx1"/>
                </a:solidFill>
                <a:latin typeface="Verdana" panose="020B0604030504040204" pitchFamily="34" charset="0"/>
                <a:ea typeface="+mn-ea"/>
                <a:cs typeface="+mn-cs"/>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buChar char="¡"/>
              <a:defRPr sz="1900" kern="1200">
                <a:solidFill>
                  <a:schemeClr val="tx1"/>
                </a:solidFill>
                <a:latin typeface="Verdana" panose="020B0604030504040204" pitchFamily="34" charset="0"/>
                <a:ea typeface="+mn-ea"/>
                <a:cs typeface="+mn-cs"/>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buChar char="¡"/>
              <a:defRPr sz="1900" kern="1200">
                <a:solidFill>
                  <a:schemeClr val="tx1"/>
                </a:solidFill>
                <a:latin typeface="Verdana" panose="020B0604030504040204" pitchFamily="34" charset="0"/>
                <a:ea typeface="+mn-ea"/>
                <a:cs typeface="+mn-cs"/>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buChar char="¡"/>
              <a:defRPr sz="1900" kern="1200">
                <a:solidFill>
                  <a:schemeClr val="tx1"/>
                </a:solidFill>
                <a:latin typeface="Verdana" panose="020B0604030504040204" pitchFamily="34" charset="0"/>
                <a:ea typeface="+mn-ea"/>
                <a:cs typeface="+mn-cs"/>
              </a:defRPr>
            </a:lvl9pPr>
          </a:lstStyle>
          <a:p>
            <a:pPr>
              <a:spcBef>
                <a:spcPct val="0"/>
              </a:spcBef>
              <a:buClrTx/>
              <a:buSzTx/>
              <a:buFontTx/>
              <a:buNone/>
            </a:pPr>
            <a:fld id="{D19DD96A-8765-4F38-889D-AD845674EDFF}" type="slidenum">
              <a:rPr lang="en-US" altLang="en-US" sz="1200" smtClean="0"/>
              <a:pPr>
                <a:spcBef>
                  <a:spcPct val="0"/>
                </a:spcBef>
                <a:buClrTx/>
                <a:buSzTx/>
                <a:buFontTx/>
                <a:buNone/>
              </a:pPr>
              <a:t>69</a:t>
            </a:fld>
            <a:endParaRPr lang="en-US" altLang="en-US" sz="1200" smtClean="0"/>
          </a:p>
        </p:txBody>
      </p:sp>
      <p:sp>
        <p:nvSpPr>
          <p:cNvPr id="3" name="AutoShape 2" descr="Image result for car seat misuse photos"/>
          <p:cNvSpPr>
            <a:spLocks noChangeAspect="1" noChangeArrowheads="1"/>
          </p:cNvSpPr>
          <p:nvPr/>
        </p:nvSpPr>
        <p:spPr bwMode="auto">
          <a:xfrm>
            <a:off x="3581400" y="38775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car seat misuse photos"/>
          <p:cNvSpPr>
            <a:spLocks noChangeAspect="1" noChangeArrowheads="1"/>
          </p:cNvSpPr>
          <p:nvPr/>
        </p:nvSpPr>
        <p:spPr bwMode="auto">
          <a:xfrm>
            <a:off x="518160" y="2895600"/>
            <a:ext cx="2377440" cy="2377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1432560" y="1143000"/>
            <a:ext cx="6324600" cy="4743450"/>
          </a:xfrm>
          <a:prstGeom prst="rect">
            <a:avLst/>
          </a:prstGeom>
        </p:spPr>
      </p:pic>
    </p:spTree>
    <p:extLst>
      <p:ext uri="{BB962C8B-B14F-4D97-AF65-F5344CB8AC3E}">
        <p14:creationId xmlns:p14="http://schemas.microsoft.com/office/powerpoint/2010/main" val="1681007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4"/>
          <p:cNvSpPr>
            <a:spLocks noGrp="1" noChangeArrowheads="1"/>
          </p:cNvSpPr>
          <p:nvPr>
            <p:ph type="title"/>
          </p:nvPr>
        </p:nvSpPr>
        <p:spPr>
          <a:xfrm>
            <a:off x="1628696" y="511465"/>
            <a:ext cx="5711825" cy="784028"/>
          </a:xfrm>
        </p:spPr>
        <p:txBody>
          <a:bodyPr/>
          <a:lstStyle/>
          <a:p>
            <a:pPr algn="ctr" eaLnBrk="1" hangingPunct="1"/>
            <a:r>
              <a:rPr lang="en-US" altLang="en-US" sz="4800" b="1" dirty="0" smtClean="0">
                <a:solidFill>
                  <a:schemeClr val="accent1"/>
                </a:solidFill>
              </a:rPr>
              <a:t>Basic Crash Dynamics</a:t>
            </a:r>
          </a:p>
        </p:txBody>
      </p:sp>
      <p:sp>
        <p:nvSpPr>
          <p:cNvPr id="15364" name="Rectangle 5"/>
          <p:cNvSpPr>
            <a:spLocks noGrp="1" noChangeArrowheads="1"/>
          </p:cNvSpPr>
          <p:nvPr>
            <p:ph idx="1"/>
          </p:nvPr>
        </p:nvSpPr>
        <p:spPr>
          <a:xfrm>
            <a:off x="909462" y="4271976"/>
            <a:ext cx="6914507" cy="3429000"/>
          </a:xfrm>
        </p:spPr>
        <p:txBody>
          <a:bodyPr>
            <a:normAutofit/>
          </a:bodyPr>
          <a:lstStyle/>
          <a:p>
            <a:pPr eaLnBrk="1" hangingPunct="1"/>
            <a:r>
              <a:rPr lang="en-US" altLang="en-US" sz="3200" dirty="0" smtClean="0">
                <a:solidFill>
                  <a:schemeClr val="tx1"/>
                </a:solidFill>
                <a:latin typeface="Arial" panose="020B0604020202020204" pitchFamily="34" charset="0"/>
              </a:rPr>
              <a:t>Approximate:</a:t>
            </a:r>
          </a:p>
          <a:p>
            <a:pPr lvl="1" eaLnBrk="1" hangingPunct="1">
              <a:buFont typeface="Arial" panose="020B0604020202020204" pitchFamily="34" charset="0"/>
              <a:buChar char="•"/>
            </a:pPr>
            <a:r>
              <a:rPr lang="en-US" altLang="en-US" sz="2800" dirty="0" smtClean="0">
                <a:solidFill>
                  <a:schemeClr val="tx1"/>
                </a:solidFill>
                <a:latin typeface="Arial" panose="020B0604020202020204" pitchFamily="34" charset="0"/>
              </a:rPr>
              <a:t>Weight X Speed = Restraining Force.</a:t>
            </a:r>
          </a:p>
          <a:p>
            <a:pPr lvl="1" eaLnBrk="1" hangingPunct="1">
              <a:buFont typeface="Arial" panose="020B0604020202020204" pitchFamily="34" charset="0"/>
              <a:buChar char="•"/>
            </a:pPr>
            <a:r>
              <a:rPr lang="en-US" altLang="en-US" sz="2800" dirty="0" smtClean="0">
                <a:solidFill>
                  <a:schemeClr val="tx1"/>
                </a:solidFill>
                <a:latin typeface="Arial" panose="020B0604020202020204" pitchFamily="34" charset="0"/>
              </a:rPr>
              <a:t>Example: 30 lb. Child in a car going 40 mph has 1200 </a:t>
            </a:r>
            <a:r>
              <a:rPr lang="en-US" altLang="en-US" sz="2800" dirty="0" err="1" smtClean="0">
                <a:solidFill>
                  <a:schemeClr val="tx1"/>
                </a:solidFill>
                <a:latin typeface="Arial" panose="020B0604020202020204" pitchFamily="34" charset="0"/>
              </a:rPr>
              <a:t>lbs</a:t>
            </a:r>
            <a:r>
              <a:rPr lang="en-US" altLang="en-US" sz="2800" dirty="0" smtClean="0">
                <a:solidFill>
                  <a:schemeClr val="tx1"/>
                </a:solidFill>
                <a:latin typeface="Arial" panose="020B0604020202020204" pitchFamily="34" charset="0"/>
              </a:rPr>
              <a:t> of crash weight.</a:t>
            </a:r>
          </a:p>
        </p:txBody>
      </p:sp>
      <p:sp>
        <p:nvSpPr>
          <p:cNvPr id="15362" name="Slide Number Placeholder 5"/>
          <p:cNvSpPr>
            <a:spLocks noGrp="1"/>
          </p:cNvSpPr>
          <p:nvPr>
            <p:ph type="sldNum" sz="quarter" idx="12"/>
          </p:nvPr>
        </p:nvSpPr>
        <p:spPr>
          <a:xfrm>
            <a:off x="8458200" y="6371341"/>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F8833305-C542-4153-85BD-01E838AABE80}" type="slidenum">
              <a:rPr lang="en-US" altLang="en-US" sz="1200" smtClean="0"/>
              <a:pPr>
                <a:spcBef>
                  <a:spcPct val="0"/>
                </a:spcBef>
                <a:buClrTx/>
                <a:buSzTx/>
                <a:buFontTx/>
                <a:buNone/>
              </a:pPr>
              <a:t>7</a:t>
            </a:fld>
            <a:endParaRPr lang="en-US" altLang="en-US" sz="1200" dirty="0" smtClean="0"/>
          </a:p>
        </p:txBody>
      </p:sp>
      <p:sp>
        <p:nvSpPr>
          <p:cNvPr id="3" name="TextBox 2"/>
          <p:cNvSpPr txBox="1"/>
          <p:nvPr/>
        </p:nvSpPr>
        <p:spPr>
          <a:xfrm>
            <a:off x="228600" y="1752600"/>
            <a:ext cx="8610600" cy="2369880"/>
          </a:xfrm>
          <a:prstGeom prst="rect">
            <a:avLst/>
          </a:prstGeom>
          <a:ln w="28575">
            <a:solidFill>
              <a:srgbClr val="7030A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eaLnBrk="1" hangingPunct="1"/>
            <a:r>
              <a:rPr lang="en-US" altLang="en-US" sz="2900" dirty="0" smtClean="0">
                <a:latin typeface="Arial" panose="020B0604020202020204" pitchFamily="34" charset="0"/>
              </a:rPr>
              <a:t>An object in motion remains in motion at the original speed until acted upon by an outside force.</a:t>
            </a:r>
          </a:p>
          <a:p>
            <a:pPr algn="ctr" eaLnBrk="1" hangingPunct="1"/>
            <a:endParaRPr lang="en-US" altLang="en-US" sz="2900" dirty="0" smtClean="0">
              <a:latin typeface="Arial" panose="020B0604020202020204" pitchFamily="34" charset="0"/>
            </a:endParaRPr>
          </a:p>
          <a:p>
            <a:pPr algn="ctr" eaLnBrk="1" hangingPunct="1"/>
            <a:r>
              <a:rPr lang="en-US" altLang="en-US" sz="2900" dirty="0" smtClean="0">
                <a:latin typeface="Arial" panose="020B0604020202020204" pitchFamily="34" charset="0"/>
              </a:rPr>
              <a:t>*You move towards the point of impact</a:t>
            </a:r>
          </a:p>
          <a:p>
            <a:pPr algn="ctr" eaLnBrk="1" hangingPunct="1"/>
            <a:r>
              <a:rPr lang="en-US" altLang="en-US" sz="2900" dirty="0" smtClean="0">
                <a:latin typeface="Arial" panose="020B0604020202020204" pitchFamily="34" charset="0"/>
              </a:rPr>
              <a:t>* There is a lot of crash weight at that impact</a:t>
            </a:r>
            <a:r>
              <a:rPr lang="en-US" altLang="en-US" sz="3200" dirty="0" smtClean="0">
                <a:latin typeface="Arial" panose="020B0604020202020204" pitchFamily="34" charset="0"/>
              </a:rPr>
              <a:t>	</a:t>
            </a:r>
            <a:endParaRPr lang="en-US" altLang="en-US" sz="3200"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822960" y="286605"/>
            <a:ext cx="7543800" cy="1313596"/>
          </a:xfrm>
        </p:spPr>
        <p:txBody>
          <a:bodyPr/>
          <a:lstStyle/>
          <a:p>
            <a:pPr algn="ctr"/>
            <a:r>
              <a:rPr lang="en-US" altLang="en-US" b="1" dirty="0" smtClean="0">
                <a:solidFill>
                  <a:schemeClr val="accent1"/>
                </a:solidFill>
              </a:rPr>
              <a:t>Harness Misuse</a:t>
            </a:r>
          </a:p>
        </p:txBody>
      </p:sp>
      <p:sp>
        <p:nvSpPr>
          <p:cNvPr id="94212"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D19DD96A-8765-4F38-889D-AD845674EDFF}" type="slidenum">
              <a:rPr lang="en-US" altLang="en-US" sz="1200" smtClean="0"/>
              <a:pPr>
                <a:spcBef>
                  <a:spcPct val="0"/>
                </a:spcBef>
                <a:buClrTx/>
                <a:buSzTx/>
                <a:buFontTx/>
                <a:buNone/>
              </a:pPr>
              <a:t>70</a:t>
            </a:fld>
            <a:endParaRPr lang="en-US" altLang="en-US" sz="1200" smtClean="0"/>
          </a:p>
        </p:txBody>
      </p:sp>
      <p:pic>
        <p:nvPicPr>
          <p:cNvPr id="21506" name="Picture 2" descr="Image result for photos of car seat harness mis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752600"/>
            <a:ext cx="3057525" cy="459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026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822960" y="286605"/>
            <a:ext cx="7543800" cy="1313596"/>
          </a:xfrm>
        </p:spPr>
        <p:txBody>
          <a:bodyPr/>
          <a:lstStyle/>
          <a:p>
            <a:pPr algn="ctr"/>
            <a:r>
              <a:rPr lang="en-US" altLang="en-US" b="1" dirty="0" smtClean="0">
                <a:solidFill>
                  <a:schemeClr val="accent1"/>
                </a:solidFill>
              </a:rPr>
              <a:t>Harness Misuse</a:t>
            </a:r>
          </a:p>
        </p:txBody>
      </p:sp>
      <p:sp>
        <p:nvSpPr>
          <p:cNvPr id="95236"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413B7D35-EB01-4922-A8BA-D367E39D7F4B}" type="slidenum">
              <a:rPr lang="en-US" altLang="en-US" sz="1200" smtClean="0"/>
              <a:pPr>
                <a:spcBef>
                  <a:spcPct val="0"/>
                </a:spcBef>
                <a:buClrTx/>
                <a:buSzTx/>
                <a:buFontTx/>
                <a:buNone/>
              </a:pPr>
              <a:t>71</a:t>
            </a:fld>
            <a:endParaRPr lang="en-US" altLang="en-US" sz="1200" smtClean="0"/>
          </a:p>
        </p:txBody>
      </p:sp>
      <p:pic>
        <p:nvPicPr>
          <p:cNvPr id="19460" name="Picture 4" descr="Image result for photos of car seat mis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6092564"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573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b="1" dirty="0">
                <a:solidFill>
                  <a:schemeClr val="accent1"/>
                </a:solidFill>
              </a:rPr>
              <a:t>Harness Misuse</a:t>
            </a:r>
            <a:endParaRPr lang="en-US" dirty="0"/>
          </a:p>
        </p:txBody>
      </p:sp>
      <p:sp>
        <p:nvSpPr>
          <p:cNvPr id="4" name="Slide Number Placeholder 3"/>
          <p:cNvSpPr>
            <a:spLocks noGrp="1"/>
          </p:cNvSpPr>
          <p:nvPr>
            <p:ph type="sldNum" sz="quarter" idx="12"/>
          </p:nvPr>
        </p:nvSpPr>
        <p:spPr/>
        <p:txBody>
          <a:bodyPr/>
          <a:lstStyle/>
          <a:p>
            <a:pPr>
              <a:defRPr/>
            </a:pPr>
            <a:fld id="{5FA179D9-21A5-4670-B810-CB49B123A7AF}" type="slidenum">
              <a:rPr lang="en-US" altLang="en-US" smtClean="0"/>
              <a:pPr>
                <a:defRPr/>
              </a:pPr>
              <a:t>72</a:t>
            </a:fld>
            <a:endParaRPr lang="en-US" altLang="en-US"/>
          </a:p>
        </p:txBody>
      </p:sp>
      <p:pic>
        <p:nvPicPr>
          <p:cNvPr id="25602" name="Picture 2" descr="Image result for wrong car sea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2408" y="1846263"/>
            <a:ext cx="5363633"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986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9" name="Rectangle 2"/>
          <p:cNvSpPr>
            <a:spLocks noGrp="1" noChangeArrowheads="1"/>
          </p:cNvSpPr>
          <p:nvPr>
            <p:ph type="title"/>
          </p:nvPr>
        </p:nvSpPr>
        <p:spPr>
          <a:xfrm>
            <a:off x="822960" y="762001"/>
            <a:ext cx="7543800" cy="838200"/>
          </a:xfrm>
        </p:spPr>
        <p:txBody>
          <a:bodyPr>
            <a:normAutofit/>
          </a:bodyPr>
          <a:lstStyle/>
          <a:p>
            <a:pPr algn="ctr" eaLnBrk="1" hangingPunct="1"/>
            <a:r>
              <a:rPr lang="en-US" altLang="en-US" sz="4800" b="1" dirty="0" smtClean="0">
                <a:solidFill>
                  <a:schemeClr val="accent2"/>
                </a:solidFill>
              </a:rPr>
              <a:t>Maryland’s  CPS Laws</a:t>
            </a:r>
          </a:p>
        </p:txBody>
      </p:sp>
      <p:sp>
        <p:nvSpPr>
          <p:cNvPr id="96260" name="Rectangle 3"/>
          <p:cNvSpPr>
            <a:spLocks noGrp="1" noChangeArrowheads="1"/>
          </p:cNvSpPr>
          <p:nvPr>
            <p:ph idx="1"/>
          </p:nvPr>
        </p:nvSpPr>
        <p:spPr>
          <a:xfrm>
            <a:off x="685800" y="1905000"/>
            <a:ext cx="8001000" cy="685800"/>
          </a:xfrm>
        </p:spPr>
        <p:txBody>
          <a:bodyPr/>
          <a:lstStyle/>
          <a:p>
            <a:pPr algn="ctr" eaLnBrk="1" hangingPunct="1">
              <a:buFont typeface="Wingdings" panose="05000000000000000000" pitchFamily="2" charset="2"/>
              <a:buNone/>
            </a:pPr>
            <a:r>
              <a:rPr lang="en-US" altLang="en-US" sz="3200" dirty="0" smtClean="0">
                <a:latin typeface="Arial" panose="020B0604020202020204" pitchFamily="34" charset="0"/>
              </a:rPr>
              <a:t>**Effective October 1, 2013**</a:t>
            </a:r>
          </a:p>
        </p:txBody>
      </p:sp>
      <p:sp>
        <p:nvSpPr>
          <p:cNvPr id="96258" name="Slide Number Placeholder 5"/>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C74B6354-65C1-41AC-BE6E-B19CD235AC8E}" type="slidenum">
              <a:rPr lang="en-US" altLang="en-US" sz="1200" smtClean="0"/>
              <a:pPr>
                <a:spcBef>
                  <a:spcPct val="0"/>
                </a:spcBef>
                <a:buClrTx/>
                <a:buSzTx/>
                <a:buFontTx/>
                <a:buNone/>
              </a:pPr>
              <a:t>73</a:t>
            </a:fld>
            <a:endParaRPr lang="en-US" altLang="en-US" sz="1200" smtClean="0"/>
          </a:p>
        </p:txBody>
      </p:sp>
      <p:sp>
        <p:nvSpPr>
          <p:cNvPr id="2" name="TextBox 1"/>
          <p:cNvSpPr txBox="1"/>
          <p:nvPr/>
        </p:nvSpPr>
        <p:spPr>
          <a:xfrm>
            <a:off x="685800" y="2895599"/>
            <a:ext cx="7848600" cy="2224199"/>
          </a:xfrm>
          <a:prstGeom prst="rect">
            <a:avLst/>
          </a:prstGeom>
          <a:noFill/>
          <a:ln w="25400">
            <a:solidFill>
              <a:srgbClr val="7030A0"/>
            </a:solidFill>
          </a:ln>
        </p:spPr>
        <p:txBody>
          <a:bodyPr wrap="square" rtlCol="0">
            <a:spAutoFit/>
          </a:bodyPr>
          <a:lstStyle/>
          <a:p>
            <a:pPr marL="91440" lvl="0" indent="-91440" algn="ctr" eaLnBrk="1" fontAlgn="auto" hangingPunct="1">
              <a:lnSpc>
                <a:spcPct val="90000"/>
              </a:lnSpc>
              <a:spcBef>
                <a:spcPts val="1200"/>
              </a:spcBef>
              <a:spcAft>
                <a:spcPts val="200"/>
              </a:spcAft>
              <a:buClr>
                <a:srgbClr val="2C6F76"/>
              </a:buClr>
              <a:buSzPct val="100000"/>
              <a:buFont typeface="Calibri" panose="020F0502020204030204" pitchFamily="34" charset="0"/>
              <a:buChar char=" "/>
            </a:pPr>
            <a:r>
              <a:rPr lang="en-US" altLang="en-US" sz="3200" dirty="0">
                <a:solidFill>
                  <a:prstClr val="black">
                    <a:lumMod val="75000"/>
                    <a:lumOff val="25000"/>
                  </a:prstClr>
                </a:solidFill>
                <a:latin typeface="Arial" panose="020B0604020202020204" pitchFamily="34" charset="0"/>
              </a:rPr>
              <a:t>Every child under </a:t>
            </a:r>
            <a:r>
              <a:rPr lang="en-US" altLang="en-US" sz="3200" b="1" dirty="0">
                <a:solidFill>
                  <a:prstClr val="black">
                    <a:lumMod val="75000"/>
                    <a:lumOff val="25000"/>
                  </a:prstClr>
                </a:solidFill>
                <a:latin typeface="Arial" panose="020B0604020202020204" pitchFamily="34" charset="0"/>
              </a:rPr>
              <a:t>8 years</a:t>
            </a:r>
            <a:r>
              <a:rPr lang="en-US" altLang="en-US" sz="3200" dirty="0">
                <a:solidFill>
                  <a:prstClr val="black">
                    <a:lumMod val="75000"/>
                    <a:lumOff val="25000"/>
                  </a:prstClr>
                </a:solidFill>
                <a:latin typeface="Arial" panose="020B0604020202020204" pitchFamily="34" charset="0"/>
              </a:rPr>
              <a:t> old must ride in a child safety seat or booster </a:t>
            </a:r>
            <a:r>
              <a:rPr lang="en-US" altLang="en-US" sz="3200" dirty="0" smtClean="0">
                <a:solidFill>
                  <a:prstClr val="black">
                    <a:lumMod val="75000"/>
                    <a:lumOff val="25000"/>
                  </a:prstClr>
                </a:solidFill>
                <a:latin typeface="Arial" panose="020B0604020202020204" pitchFamily="34" charset="0"/>
              </a:rPr>
              <a:t>seat.*</a:t>
            </a:r>
          </a:p>
          <a:p>
            <a:pPr marL="91440" lvl="0" indent="-91440" algn="ctr" eaLnBrk="1" fontAlgn="auto" hangingPunct="1">
              <a:lnSpc>
                <a:spcPct val="90000"/>
              </a:lnSpc>
              <a:spcBef>
                <a:spcPts val="1200"/>
              </a:spcBef>
              <a:spcAft>
                <a:spcPts val="200"/>
              </a:spcAft>
              <a:buClr>
                <a:srgbClr val="2C6F76"/>
              </a:buClr>
              <a:buSzPct val="100000"/>
              <a:buFont typeface="Calibri" panose="020F0502020204030204" pitchFamily="34" charset="0"/>
              <a:buChar char=" "/>
            </a:pPr>
            <a:endParaRPr lang="en-US" altLang="en-US" sz="3200" dirty="0">
              <a:solidFill>
                <a:prstClr val="black">
                  <a:lumMod val="75000"/>
                  <a:lumOff val="25000"/>
                </a:prstClr>
              </a:solidFill>
              <a:latin typeface="Arial" panose="020B0604020202020204" pitchFamily="34" charset="0"/>
            </a:endParaRPr>
          </a:p>
          <a:p>
            <a:pPr marL="91440" lvl="0" indent="-91440" algn="ctr" eaLnBrk="1" fontAlgn="auto" hangingPunct="1">
              <a:lnSpc>
                <a:spcPct val="90000"/>
              </a:lnSpc>
              <a:spcBef>
                <a:spcPts val="1200"/>
              </a:spcBef>
              <a:spcAft>
                <a:spcPts val="200"/>
              </a:spcAft>
              <a:buClr>
                <a:srgbClr val="2C6F76"/>
              </a:buClr>
              <a:buSzPct val="100000"/>
              <a:buFont typeface="Calibri" panose="020F0502020204030204" pitchFamily="34" charset="0"/>
              <a:buChar char=" "/>
            </a:pPr>
            <a:r>
              <a:rPr lang="en-US" altLang="en-US" sz="3200" dirty="0" smtClean="0">
                <a:solidFill>
                  <a:prstClr val="black">
                    <a:lumMod val="75000"/>
                    <a:lumOff val="25000"/>
                  </a:prstClr>
                </a:solidFill>
                <a:latin typeface="Arial" panose="020B0604020202020204" pitchFamily="34" charset="0"/>
              </a:rPr>
              <a:t>*Unless </a:t>
            </a:r>
            <a:r>
              <a:rPr lang="en-US" altLang="en-US" sz="3200" dirty="0">
                <a:solidFill>
                  <a:prstClr val="black">
                    <a:lumMod val="75000"/>
                    <a:lumOff val="25000"/>
                  </a:prstClr>
                </a:solidFill>
                <a:latin typeface="Arial" panose="020B0604020202020204" pitchFamily="34" charset="0"/>
              </a:rPr>
              <a:t>the child is </a:t>
            </a:r>
            <a:r>
              <a:rPr lang="en-US" altLang="en-US" sz="3200" b="1" dirty="0">
                <a:solidFill>
                  <a:prstClr val="black">
                    <a:lumMod val="75000"/>
                    <a:lumOff val="25000"/>
                  </a:prstClr>
                </a:solidFill>
                <a:latin typeface="Arial" panose="020B0604020202020204" pitchFamily="34" charset="0"/>
              </a:rPr>
              <a:t>4’9” </a:t>
            </a:r>
            <a:r>
              <a:rPr lang="en-US" altLang="en-US" sz="3200" dirty="0">
                <a:solidFill>
                  <a:prstClr val="black">
                    <a:lumMod val="75000"/>
                    <a:lumOff val="25000"/>
                  </a:prstClr>
                </a:solidFill>
                <a:latin typeface="Arial" panose="020B0604020202020204" pitchFamily="34" charset="0"/>
              </a:rPr>
              <a:t>or </a:t>
            </a:r>
            <a:r>
              <a:rPr lang="en-US" altLang="en-US" sz="3200" dirty="0" smtClean="0">
                <a:solidFill>
                  <a:prstClr val="black">
                    <a:lumMod val="75000"/>
                    <a:lumOff val="25000"/>
                  </a:prstClr>
                </a:solidFill>
                <a:latin typeface="Arial" panose="020B0604020202020204" pitchFamily="34" charset="0"/>
              </a:rPr>
              <a:t>taller.</a:t>
            </a:r>
            <a:endParaRPr lang="en-US" altLang="en-US" sz="3200" b="1" dirty="0">
              <a:solidFill>
                <a:prstClr val="black">
                  <a:lumMod val="75000"/>
                  <a:lumOff val="25000"/>
                </a:prstClr>
              </a:solidFill>
              <a:latin typeface="Arial" panose="020B0604020202020204" pitchFamily="34" charset="0"/>
            </a:endParaRPr>
          </a:p>
        </p:txBody>
      </p:sp>
    </p:spTree>
    <p:extLst>
      <p:ext uri="{BB962C8B-B14F-4D97-AF65-F5344CB8AC3E}">
        <p14:creationId xmlns:p14="http://schemas.microsoft.com/office/powerpoint/2010/main" val="2985901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7" name="Rectangle 2"/>
          <p:cNvSpPr>
            <a:spLocks noGrp="1" noChangeArrowheads="1"/>
          </p:cNvSpPr>
          <p:nvPr>
            <p:ph type="title"/>
          </p:nvPr>
        </p:nvSpPr>
        <p:spPr>
          <a:xfrm>
            <a:off x="822960" y="286605"/>
            <a:ext cx="7543800" cy="1313596"/>
          </a:xfrm>
        </p:spPr>
        <p:txBody>
          <a:bodyPr>
            <a:normAutofit/>
          </a:bodyPr>
          <a:lstStyle/>
          <a:p>
            <a:pPr algn="ctr" eaLnBrk="1" hangingPunct="1"/>
            <a:r>
              <a:rPr lang="en-US" altLang="en-US" sz="4800" b="1" dirty="0" smtClean="0">
                <a:solidFill>
                  <a:schemeClr val="accent2"/>
                </a:solidFill>
              </a:rPr>
              <a:t>Maryland’s CPS Laws</a:t>
            </a:r>
          </a:p>
        </p:txBody>
      </p:sp>
      <p:sp>
        <p:nvSpPr>
          <p:cNvPr id="98308" name="Rectangle 3"/>
          <p:cNvSpPr>
            <a:spLocks noGrp="1" noChangeArrowheads="1"/>
          </p:cNvSpPr>
          <p:nvPr>
            <p:ph idx="1"/>
          </p:nvPr>
        </p:nvSpPr>
        <p:spPr>
          <a:xfrm>
            <a:off x="822960" y="1981199"/>
            <a:ext cx="7543801" cy="3960813"/>
          </a:xfrm>
        </p:spPr>
        <p:txBody>
          <a:bodyPr/>
          <a:lstStyle/>
          <a:p>
            <a:pPr eaLnBrk="1" hangingPunct="1">
              <a:buFont typeface="Courier New" panose="02070309020205020404" pitchFamily="49" charset="0"/>
              <a:buChar char="o"/>
            </a:pPr>
            <a:r>
              <a:rPr lang="en-US" altLang="en-US" sz="3200" dirty="0" smtClean="0">
                <a:latin typeface="Arial" panose="020B0604020202020204" pitchFamily="34" charset="0"/>
              </a:rPr>
              <a:t> Every child </a:t>
            </a:r>
            <a:r>
              <a:rPr lang="en-US" altLang="en-US" sz="3200" b="1" dirty="0" smtClean="0">
                <a:latin typeface="Arial" panose="020B0604020202020204" pitchFamily="34" charset="0"/>
              </a:rPr>
              <a:t>under 16 years of age </a:t>
            </a:r>
            <a:r>
              <a:rPr lang="en-US" altLang="en-US" sz="3200" dirty="0" smtClean="0">
                <a:latin typeface="Arial" panose="020B0604020202020204" pitchFamily="34" charset="0"/>
              </a:rPr>
              <a:t>must ride in a car seat, booster seat or seat belt, in EVERY seating position, in every vehicle.</a:t>
            </a:r>
          </a:p>
          <a:p>
            <a:pPr eaLnBrk="1" hangingPunct="1">
              <a:buFont typeface="Courier New" panose="02070309020205020404" pitchFamily="49" charset="0"/>
              <a:buChar char="o"/>
            </a:pPr>
            <a:r>
              <a:rPr lang="en-US" altLang="en-US" sz="3200" dirty="0" smtClean="0">
                <a:latin typeface="Arial" panose="020B0604020202020204" pitchFamily="34" charset="0"/>
              </a:rPr>
              <a:t> A child younger than 16 years may not ride in an unenclosed cargo bed of a pick-up truck.</a:t>
            </a:r>
          </a:p>
        </p:txBody>
      </p:sp>
      <p:sp>
        <p:nvSpPr>
          <p:cNvPr id="98306" name="Slide Number Placeholder 5"/>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4195160E-E1E3-40FA-A398-8EF4E0D2272B}" type="slidenum">
              <a:rPr lang="en-US" altLang="en-US" sz="1200" smtClean="0"/>
              <a:pPr>
                <a:spcBef>
                  <a:spcPct val="0"/>
                </a:spcBef>
                <a:buClrTx/>
                <a:buSzTx/>
                <a:buFontTx/>
                <a:buNone/>
              </a:pPr>
              <a:t>74</a:t>
            </a:fld>
            <a:endParaRPr lang="en-US" altLang="en-US" sz="1200" smtClean="0"/>
          </a:p>
        </p:txBody>
      </p:sp>
    </p:spTree>
    <p:extLst>
      <p:ext uri="{BB962C8B-B14F-4D97-AF65-F5344CB8AC3E}">
        <p14:creationId xmlns:p14="http://schemas.microsoft.com/office/powerpoint/2010/main" val="906318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solidFill>
              </a:rPr>
              <a:t>Info re: CPS Law</a:t>
            </a:r>
            <a:endParaRPr lang="en-US" b="1" dirty="0">
              <a:solidFill>
                <a:schemeClr val="accent1"/>
              </a:solidFill>
            </a:endParaRPr>
          </a:p>
        </p:txBody>
      </p:sp>
      <p:sp>
        <p:nvSpPr>
          <p:cNvPr id="3" name="Content Placeholder 2"/>
          <p:cNvSpPr>
            <a:spLocks noGrp="1"/>
          </p:cNvSpPr>
          <p:nvPr>
            <p:ph idx="1"/>
          </p:nvPr>
        </p:nvSpPr>
        <p:spPr/>
        <p:txBody>
          <a:bodyPr/>
          <a:lstStyle/>
          <a:p>
            <a:pPr lvl="1">
              <a:buFont typeface="Courier New" panose="02070309020205020404" pitchFamily="49" charset="0"/>
              <a:buChar char="o"/>
            </a:pPr>
            <a:r>
              <a:rPr lang="en-US" sz="2400" dirty="0" smtClean="0"/>
              <a:t>Law is not meant to be punitive. </a:t>
            </a:r>
          </a:p>
          <a:p>
            <a:pPr lvl="1">
              <a:buFont typeface="Courier New" panose="02070309020205020404" pitchFamily="49" charset="0"/>
              <a:buChar char="o"/>
            </a:pPr>
            <a:r>
              <a:rPr lang="en-US" sz="2400" dirty="0" smtClean="0"/>
              <a:t>If cited caregiver brings proof of restraint purchase to court date, citation and fine may be dismissed.</a:t>
            </a:r>
          </a:p>
          <a:p>
            <a:pPr lvl="1">
              <a:buFont typeface="Courier New" panose="02070309020205020404" pitchFamily="49" charset="0"/>
              <a:buChar char="o"/>
            </a:pPr>
            <a:r>
              <a:rPr lang="en-US" sz="2400" dirty="0" smtClean="0"/>
              <a:t>If unable to afford new seat, low cost purchase seats may be available in some areas of the State. (Call KISS)</a:t>
            </a:r>
          </a:p>
          <a:p>
            <a:pPr lvl="1">
              <a:buFont typeface="Courier New" panose="02070309020205020404" pitchFamily="49" charset="0"/>
              <a:buChar char="o"/>
            </a:pPr>
            <a:r>
              <a:rPr lang="en-US" sz="2400" dirty="0" smtClean="0"/>
              <a:t>If no program is available, low cost car seats we recommend caregivers purchase themselves are:</a:t>
            </a:r>
          </a:p>
          <a:p>
            <a:pPr lvl="3">
              <a:buFont typeface="Courier New" panose="02070309020205020404" pitchFamily="49" charset="0"/>
              <a:buChar char="o"/>
            </a:pPr>
            <a:r>
              <a:rPr lang="en-US" sz="2400" dirty="0" err="1" smtClean="0"/>
              <a:t>Cosco</a:t>
            </a:r>
            <a:r>
              <a:rPr lang="en-US" sz="2400" dirty="0" smtClean="0"/>
              <a:t> </a:t>
            </a:r>
            <a:r>
              <a:rPr lang="en-US" sz="2400" dirty="0" err="1" smtClean="0"/>
              <a:t>Scenara</a:t>
            </a:r>
            <a:r>
              <a:rPr lang="en-US" sz="2400" dirty="0" smtClean="0"/>
              <a:t> Next or Apt 50- convertible car seat</a:t>
            </a:r>
          </a:p>
          <a:p>
            <a:pPr lvl="3">
              <a:buFont typeface="Courier New" panose="02070309020205020404" pitchFamily="49" charset="0"/>
              <a:buChar char="o"/>
            </a:pPr>
            <a:r>
              <a:rPr lang="en-US" sz="2400" dirty="0" err="1" smtClean="0"/>
              <a:t>Evenflo</a:t>
            </a:r>
            <a:r>
              <a:rPr lang="en-US" sz="2400" dirty="0" smtClean="0"/>
              <a:t> Maestro- combination seat</a:t>
            </a:r>
          </a:p>
          <a:p>
            <a:pPr lvl="3">
              <a:buFont typeface="Courier New" panose="02070309020205020404" pitchFamily="49" charset="0"/>
              <a:buChar char="o"/>
            </a:pPr>
            <a:r>
              <a:rPr lang="en-US" sz="2400" dirty="0" smtClean="0"/>
              <a:t>Booster seats- pretty cheap</a:t>
            </a:r>
          </a:p>
          <a:p>
            <a:pPr lvl="3">
              <a:buFont typeface="Courier New" panose="02070309020205020404" pitchFamily="49" charset="0"/>
              <a:buChar char="o"/>
            </a:pPr>
            <a:endParaRPr lang="en-US" dirty="0"/>
          </a:p>
        </p:txBody>
      </p:sp>
      <p:sp>
        <p:nvSpPr>
          <p:cNvPr id="4" name="Slide Number Placeholder 3"/>
          <p:cNvSpPr>
            <a:spLocks noGrp="1"/>
          </p:cNvSpPr>
          <p:nvPr>
            <p:ph type="sldNum" sz="quarter" idx="12"/>
          </p:nvPr>
        </p:nvSpPr>
        <p:spPr/>
        <p:txBody>
          <a:bodyPr/>
          <a:lstStyle/>
          <a:p>
            <a:pPr>
              <a:defRPr/>
            </a:pPr>
            <a:fld id="{5FA179D9-21A5-4670-B810-CB49B123A7AF}" type="slidenum">
              <a:rPr lang="en-US" altLang="en-US" smtClean="0"/>
              <a:pPr>
                <a:defRPr/>
              </a:pPr>
              <a:t>75</a:t>
            </a:fld>
            <a:endParaRPr lang="en-US" altLang="en-US"/>
          </a:p>
        </p:txBody>
      </p:sp>
    </p:spTree>
    <p:extLst>
      <p:ext uri="{BB962C8B-B14F-4D97-AF65-F5344CB8AC3E}">
        <p14:creationId xmlns:p14="http://schemas.microsoft.com/office/powerpoint/2010/main" val="905934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2"/>
                </a:solidFill>
              </a:rPr>
              <a:t>Miscellaneous Education</a:t>
            </a:r>
            <a:endParaRPr lang="en-US" dirty="0"/>
          </a:p>
        </p:txBody>
      </p:sp>
      <p:sp>
        <p:nvSpPr>
          <p:cNvPr id="3" name="Content Placeholder 2"/>
          <p:cNvSpPr>
            <a:spLocks noGrp="1"/>
          </p:cNvSpPr>
          <p:nvPr>
            <p:ph idx="1"/>
          </p:nvPr>
        </p:nvSpPr>
        <p:spPr>
          <a:xfrm>
            <a:off x="381000" y="1772530"/>
            <a:ext cx="5562600" cy="4023360"/>
          </a:xfrm>
        </p:spPr>
        <p:txBody>
          <a:bodyPr>
            <a:noAutofit/>
          </a:bodyPr>
          <a:lstStyle/>
          <a:p>
            <a:pPr lvl="1">
              <a:buFont typeface="Courier New" panose="02070309020205020404" pitchFamily="49" charset="0"/>
              <a:buChar char="o"/>
            </a:pPr>
            <a:r>
              <a:rPr lang="en-US" sz="2700" dirty="0" smtClean="0">
                <a:latin typeface="Arial" panose="020B0604020202020204" pitchFamily="34" charset="0"/>
                <a:cs typeface="Arial" panose="020B0604020202020204" pitchFamily="34" charset="0"/>
              </a:rPr>
              <a:t>Remove child after transport.</a:t>
            </a:r>
          </a:p>
          <a:p>
            <a:pPr lvl="1">
              <a:buFont typeface="Courier New" panose="02070309020205020404" pitchFamily="49" charset="0"/>
              <a:buChar char="o"/>
            </a:pPr>
            <a:endParaRPr lang="en-US" sz="27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2700" dirty="0" smtClean="0">
                <a:latin typeface="Arial" panose="020B0604020202020204" pitchFamily="34" charset="0"/>
                <a:cs typeface="Arial" panose="020B0604020202020204" pitchFamily="34" charset="0"/>
              </a:rPr>
              <a:t>Always keep child harnessed and snug if in car seat.</a:t>
            </a:r>
          </a:p>
          <a:p>
            <a:pPr lvl="1">
              <a:buFont typeface="Courier New" panose="02070309020205020404" pitchFamily="49" charset="0"/>
              <a:buChar char="o"/>
            </a:pPr>
            <a:endParaRPr lang="en-US" sz="27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2700" dirty="0" smtClean="0">
                <a:latin typeface="Arial" panose="020B0604020202020204" pitchFamily="34" charset="0"/>
                <a:cs typeface="Arial" panose="020B0604020202020204" pitchFamily="34" charset="0"/>
              </a:rPr>
              <a:t>Remove heavy clothing as environment warms up.</a:t>
            </a:r>
          </a:p>
          <a:p>
            <a:pPr lvl="1">
              <a:buFont typeface="Courier New" panose="02070309020205020404" pitchFamily="49" charset="0"/>
              <a:buChar char="o"/>
            </a:pPr>
            <a:endParaRPr lang="en-US" sz="27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2700" dirty="0" smtClean="0">
                <a:latin typeface="Arial" panose="020B0604020202020204" pitchFamily="34" charset="0"/>
                <a:cs typeface="Arial" panose="020B0604020202020204" pitchFamily="34" charset="0"/>
              </a:rPr>
              <a:t>Always double check the back seat for children.  Develop a reminder system.</a:t>
            </a:r>
            <a:endParaRPr lang="en-US" sz="27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5FA179D9-21A5-4670-B810-CB49B123A7AF}" type="slidenum">
              <a:rPr lang="en-US" altLang="en-US" smtClean="0"/>
              <a:pPr>
                <a:defRPr/>
              </a:pPr>
              <a:t>76</a:t>
            </a:fld>
            <a:endParaRPr lang="en-US" altLang="en-US"/>
          </a:p>
        </p:txBody>
      </p:sp>
      <p:pic>
        <p:nvPicPr>
          <p:cNvPr id="22532" name="Picture 4" descr="Image result for photo of entanglement warning label on car s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731" y="2650773"/>
            <a:ext cx="3209407"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294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Grp="1" noChangeArrowheads="1"/>
          </p:cNvSpPr>
          <p:nvPr>
            <p:ph type="title"/>
          </p:nvPr>
        </p:nvSpPr>
        <p:spPr>
          <a:xfrm>
            <a:off x="966975" y="685800"/>
            <a:ext cx="7313612" cy="841375"/>
          </a:xfrm>
        </p:spPr>
        <p:txBody>
          <a:bodyPr/>
          <a:lstStyle/>
          <a:p>
            <a:pPr algn="ctr" eaLnBrk="1" hangingPunct="1"/>
            <a:r>
              <a:rPr lang="en-US" altLang="en-US" sz="4800" b="1" dirty="0" smtClean="0">
                <a:solidFill>
                  <a:schemeClr val="accent2"/>
                </a:solidFill>
              </a:rPr>
              <a:t>Miscellaneous Education</a:t>
            </a:r>
          </a:p>
        </p:txBody>
      </p:sp>
      <p:sp>
        <p:nvSpPr>
          <p:cNvPr id="100356" name="Rectangle 3"/>
          <p:cNvSpPr>
            <a:spLocks noGrp="1" noChangeArrowheads="1"/>
          </p:cNvSpPr>
          <p:nvPr>
            <p:ph idx="1"/>
          </p:nvPr>
        </p:nvSpPr>
        <p:spPr>
          <a:xfrm>
            <a:off x="838200" y="1905000"/>
            <a:ext cx="7848600" cy="4038600"/>
          </a:xfrm>
        </p:spPr>
        <p:txBody>
          <a:bodyPr>
            <a:normAutofit fontScale="92500"/>
          </a:bodyPr>
          <a:lstStyle/>
          <a:p>
            <a:pPr eaLnBrk="1" hangingPunct="1">
              <a:lnSpc>
                <a:spcPct val="90000"/>
              </a:lnSpc>
              <a:buFont typeface="Courier New" panose="02070309020205020404" pitchFamily="49" charset="0"/>
              <a:buChar char="o"/>
            </a:pPr>
            <a:r>
              <a:rPr lang="en-US" altLang="en-US" sz="3200" dirty="0" smtClean="0">
                <a:latin typeface="Arial" panose="020B0604020202020204" pitchFamily="34" charset="0"/>
              </a:rPr>
              <a:t> Follow the expiration dates determined by the manufacturer.</a:t>
            </a:r>
          </a:p>
          <a:p>
            <a:pPr eaLnBrk="1" hangingPunct="1">
              <a:lnSpc>
                <a:spcPct val="90000"/>
              </a:lnSpc>
              <a:buFont typeface="Courier New" panose="02070309020205020404" pitchFamily="49" charset="0"/>
              <a:buChar char="o"/>
            </a:pPr>
            <a:r>
              <a:rPr lang="en-US" altLang="en-US" sz="3200" dirty="0" smtClean="0">
                <a:latin typeface="Arial" panose="020B0604020202020204" pitchFamily="34" charset="0"/>
              </a:rPr>
              <a:t> Crashed CSS? Follow instructions! Most manufacturers advise replacement.</a:t>
            </a:r>
          </a:p>
          <a:p>
            <a:pPr eaLnBrk="1" hangingPunct="1">
              <a:lnSpc>
                <a:spcPct val="90000"/>
              </a:lnSpc>
              <a:buFont typeface="Courier New" panose="02070309020205020404" pitchFamily="49" charset="0"/>
              <a:buChar char="o"/>
            </a:pPr>
            <a:r>
              <a:rPr lang="en-US" altLang="en-US" sz="3200" dirty="0" smtClean="0">
                <a:latin typeface="Arial" panose="020B0604020202020204" pitchFamily="34" charset="0"/>
              </a:rPr>
              <a:t> Used CSS may have been in a crash, be too old, be recalled or may be missing parts.</a:t>
            </a:r>
          </a:p>
          <a:p>
            <a:pPr eaLnBrk="1" hangingPunct="1">
              <a:lnSpc>
                <a:spcPct val="90000"/>
              </a:lnSpc>
              <a:buFont typeface="Courier New" panose="02070309020205020404" pitchFamily="49" charset="0"/>
              <a:buChar char="o"/>
            </a:pPr>
            <a:r>
              <a:rPr lang="en-US" altLang="en-US" sz="3200" dirty="0">
                <a:latin typeface="Arial" panose="020B0604020202020204" pitchFamily="34" charset="0"/>
              </a:rPr>
              <a:t> </a:t>
            </a:r>
            <a:r>
              <a:rPr lang="en-US" altLang="en-US" sz="3200" dirty="0" smtClean="0">
                <a:latin typeface="Arial" panose="020B0604020202020204" pitchFamily="34" charset="0"/>
              </a:rPr>
              <a:t>Add-ons may interfere with CSS functioning or may injure child.</a:t>
            </a:r>
          </a:p>
        </p:txBody>
      </p:sp>
      <p:sp>
        <p:nvSpPr>
          <p:cNvPr id="100354" name="Slide Number Placeholder 5"/>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135AC653-C809-4552-84C5-EDC6D7FB65E3}" type="slidenum">
              <a:rPr lang="en-US" altLang="en-US" sz="1200" smtClean="0"/>
              <a:pPr>
                <a:spcBef>
                  <a:spcPct val="0"/>
                </a:spcBef>
                <a:buClrTx/>
                <a:buSzTx/>
                <a:buFontTx/>
                <a:buNone/>
              </a:pPr>
              <a:t>77</a:t>
            </a:fld>
            <a:endParaRPr lang="en-US" altLang="en-US" sz="1200" smtClean="0"/>
          </a:p>
        </p:txBody>
      </p:sp>
    </p:spTree>
    <p:extLst>
      <p:ext uri="{BB962C8B-B14F-4D97-AF65-F5344CB8AC3E}">
        <p14:creationId xmlns:p14="http://schemas.microsoft.com/office/powerpoint/2010/main" val="2601783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7822B89F-6175-4616-9402-0278EEEDDD6E}" type="slidenum">
              <a:rPr lang="en-US" altLang="en-US" sz="1200" smtClean="0"/>
              <a:pPr>
                <a:spcBef>
                  <a:spcPct val="0"/>
                </a:spcBef>
                <a:buClrTx/>
                <a:buSzTx/>
                <a:buFontTx/>
                <a:buNone/>
              </a:pPr>
              <a:t>78</a:t>
            </a:fld>
            <a:endParaRPr lang="en-US" altLang="en-US" sz="1200" smtClean="0"/>
          </a:p>
        </p:txBody>
      </p:sp>
      <p:sp>
        <p:nvSpPr>
          <p:cNvPr id="104451" name="Rectangle 4"/>
          <p:cNvSpPr>
            <a:spLocks noChangeArrowheads="1"/>
          </p:cNvSpPr>
          <p:nvPr/>
        </p:nvSpPr>
        <p:spPr bwMode="auto">
          <a:xfrm>
            <a:off x="1095751" y="152400"/>
            <a:ext cx="73136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4400" b="1" dirty="0">
                <a:solidFill>
                  <a:schemeClr val="accent2"/>
                </a:solidFill>
                <a:latin typeface="Arial" panose="020B0604020202020204" pitchFamily="34" charset="0"/>
              </a:rPr>
              <a:t>And one last thing…</a:t>
            </a:r>
            <a:r>
              <a:rPr lang="en-US" altLang="en-US" sz="4400" b="1" dirty="0">
                <a:solidFill>
                  <a:schemeClr val="tx2"/>
                </a:solidFill>
                <a:latin typeface="Arial" panose="020B0604020202020204" pitchFamily="34" charset="0"/>
              </a:rPr>
              <a:t>	</a:t>
            </a:r>
          </a:p>
        </p:txBody>
      </p:sp>
      <p:sp>
        <p:nvSpPr>
          <p:cNvPr id="104452" name="Rectangle 5"/>
          <p:cNvSpPr>
            <a:spLocks noChangeArrowheads="1"/>
          </p:cNvSpPr>
          <p:nvPr/>
        </p:nvSpPr>
        <p:spPr bwMode="auto">
          <a:xfrm>
            <a:off x="706438" y="1447801"/>
            <a:ext cx="7845424" cy="254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indent="0" algn="ctr" eaLnBrk="1" hangingPunct="1">
              <a:buNone/>
            </a:pPr>
            <a:r>
              <a:rPr lang="en-US" altLang="en-US" sz="3200" dirty="0">
                <a:latin typeface="Arial" panose="020B0604020202020204" pitchFamily="34" charset="0"/>
                <a:cs typeface="Arial" panose="020B0604020202020204" pitchFamily="34" charset="0"/>
              </a:rPr>
              <a:t>Be a good role model for your child, </a:t>
            </a:r>
            <a:r>
              <a:rPr lang="en-US" altLang="en-US" sz="3200" dirty="0" smtClean="0">
                <a:latin typeface="Arial" panose="020B0604020202020204" pitchFamily="34" charset="0"/>
                <a:cs typeface="Arial" panose="020B0604020202020204" pitchFamily="34" charset="0"/>
              </a:rPr>
              <a:t>and those </a:t>
            </a:r>
            <a:r>
              <a:rPr lang="en-US" altLang="en-US" sz="3200" smtClean="0">
                <a:latin typeface="Arial" panose="020B0604020202020204" pitchFamily="34" charset="0"/>
                <a:cs typeface="Arial" panose="020B0604020202020204" pitchFamily="34" charset="0"/>
              </a:rPr>
              <a:t>you transport…</a:t>
            </a:r>
            <a:endParaRPr lang="en-US" altLang="en-US" sz="3200" dirty="0">
              <a:latin typeface="Arial" panose="020B0604020202020204" pitchFamily="34" charset="0"/>
              <a:cs typeface="Arial" panose="020B0604020202020204" pitchFamily="34" charset="0"/>
            </a:endParaRPr>
          </a:p>
          <a:p>
            <a:pPr marL="0" indent="0" algn="ctr" eaLnBrk="1" hangingPunct="1">
              <a:buNone/>
            </a:pPr>
            <a:r>
              <a:rPr lang="en-US" altLang="en-US" sz="3200" b="1" dirty="0">
                <a:solidFill>
                  <a:srgbClr val="7030A0"/>
                </a:solidFill>
                <a:latin typeface="Arial" panose="020B0604020202020204" pitchFamily="34" charset="0"/>
                <a:cs typeface="Arial" panose="020B0604020202020204" pitchFamily="34" charset="0"/>
              </a:rPr>
              <a:t>Always buckle </a:t>
            </a:r>
            <a:r>
              <a:rPr lang="en-US" altLang="en-US" sz="3200" b="1" dirty="0" smtClean="0">
                <a:solidFill>
                  <a:srgbClr val="7030A0"/>
                </a:solidFill>
                <a:latin typeface="Arial" panose="020B0604020202020204" pitchFamily="34" charset="0"/>
                <a:cs typeface="Arial" panose="020B0604020202020204" pitchFamily="34" charset="0"/>
              </a:rPr>
              <a:t>up!</a:t>
            </a:r>
            <a:endParaRPr lang="en-US" altLang="en-US" sz="3200" b="1" dirty="0">
              <a:solidFill>
                <a:srgbClr val="7030A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429000"/>
            <a:ext cx="4191000" cy="2794000"/>
          </a:xfrm>
          <a:prstGeom prst="rect">
            <a:avLst/>
          </a:prstGeom>
        </p:spPr>
      </p:pic>
    </p:spTree>
    <p:extLst>
      <p:ext uri="{BB962C8B-B14F-4D97-AF65-F5344CB8AC3E}">
        <p14:creationId xmlns:p14="http://schemas.microsoft.com/office/powerpoint/2010/main" val="959232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5" name="Rectangle 2"/>
          <p:cNvSpPr>
            <a:spLocks noGrp="1" noChangeArrowheads="1"/>
          </p:cNvSpPr>
          <p:nvPr>
            <p:ph type="title"/>
          </p:nvPr>
        </p:nvSpPr>
        <p:spPr>
          <a:xfrm>
            <a:off x="685800" y="427707"/>
            <a:ext cx="7772400" cy="1143000"/>
          </a:xfrm>
        </p:spPr>
        <p:txBody>
          <a:bodyPr/>
          <a:lstStyle/>
          <a:p>
            <a:pPr algn="ctr" eaLnBrk="1" hangingPunct="1"/>
            <a:r>
              <a:rPr lang="en-US" altLang="en-US" sz="4800" b="1" dirty="0" smtClean="0">
                <a:solidFill>
                  <a:schemeClr val="accent2"/>
                </a:solidFill>
              </a:rPr>
              <a:t>Resources</a:t>
            </a:r>
          </a:p>
        </p:txBody>
      </p:sp>
      <p:sp>
        <p:nvSpPr>
          <p:cNvPr id="105476" name="Rectangle 3"/>
          <p:cNvSpPr>
            <a:spLocks noGrp="1" noChangeArrowheads="1"/>
          </p:cNvSpPr>
          <p:nvPr>
            <p:ph idx="1"/>
          </p:nvPr>
        </p:nvSpPr>
        <p:spPr>
          <a:xfrm>
            <a:off x="990600" y="1905000"/>
            <a:ext cx="7162800" cy="4267200"/>
          </a:xfrm>
        </p:spPr>
        <p:txBody>
          <a:bodyPr>
            <a:normAutofit fontScale="92500" lnSpcReduction="10000"/>
          </a:bodyPr>
          <a:lstStyle/>
          <a:p>
            <a:pPr algn="ctr" eaLnBrk="1" hangingPunct="1"/>
            <a:endParaRPr lang="en-US" altLang="en-US" sz="1800" dirty="0" smtClean="0">
              <a:solidFill>
                <a:schemeClr val="tx1"/>
              </a:solidFill>
              <a:latin typeface="Arial" panose="020B0604020202020204" pitchFamily="34" charset="0"/>
              <a:cs typeface="Arial" panose="020B0604020202020204" pitchFamily="34" charset="0"/>
            </a:endParaRPr>
          </a:p>
          <a:p>
            <a:pPr algn="ctr" eaLnBrk="1" hangingPunct="1"/>
            <a:r>
              <a:rPr lang="en-US" altLang="en-US" sz="3200" dirty="0" smtClean="0">
                <a:solidFill>
                  <a:schemeClr val="tx1"/>
                </a:solidFill>
                <a:latin typeface="Arial" panose="020B0604020202020204" pitchFamily="34" charset="0"/>
                <a:cs typeface="Arial" panose="020B0604020202020204" pitchFamily="34" charset="0"/>
              </a:rPr>
              <a:t>NHTSA Hotline 888-DASH-2DOT</a:t>
            </a:r>
          </a:p>
          <a:p>
            <a:pPr algn="ctr" eaLnBrk="1" hangingPunct="1"/>
            <a:r>
              <a:rPr lang="en-US" altLang="en-US" sz="3200" dirty="0" smtClean="0">
                <a:solidFill>
                  <a:schemeClr val="tx1"/>
                </a:solidFill>
                <a:latin typeface="Arial" panose="020B0604020202020204" pitchFamily="34" charset="0"/>
                <a:cs typeface="Arial" panose="020B0604020202020204" pitchFamily="34" charset="0"/>
              </a:rPr>
              <a:t>NHTSA Website www.nhtsa.dot.gov</a:t>
            </a:r>
          </a:p>
          <a:p>
            <a:pPr algn="ctr" eaLnBrk="1" hangingPunct="1"/>
            <a:endParaRPr lang="en-US" altLang="en-US" sz="3200" dirty="0" smtClean="0">
              <a:solidFill>
                <a:schemeClr val="tx1"/>
              </a:solidFill>
              <a:latin typeface="Arial" panose="020B0604020202020204" pitchFamily="34" charset="0"/>
              <a:cs typeface="Arial" panose="020B0604020202020204" pitchFamily="34" charset="0"/>
            </a:endParaRPr>
          </a:p>
          <a:p>
            <a:pPr algn="ctr" eaLnBrk="1" hangingPunct="1"/>
            <a:r>
              <a:rPr lang="en-US" altLang="en-US" sz="3200" dirty="0" smtClean="0">
                <a:solidFill>
                  <a:schemeClr val="tx1"/>
                </a:solidFill>
                <a:latin typeface="Arial" panose="020B0604020202020204" pitchFamily="34" charset="0"/>
                <a:cs typeface="Arial" panose="020B0604020202020204" pitchFamily="34" charset="0"/>
              </a:rPr>
              <a:t>Maryland Kids In Safety Seats </a:t>
            </a:r>
          </a:p>
          <a:p>
            <a:pPr algn="ctr" eaLnBrk="1" hangingPunct="1"/>
            <a:r>
              <a:rPr lang="en-US" altLang="en-US" sz="3200" dirty="0" smtClean="0">
                <a:solidFill>
                  <a:schemeClr val="tx1"/>
                </a:solidFill>
                <a:latin typeface="Arial" panose="020B0604020202020204" pitchFamily="34" charset="0"/>
                <a:cs typeface="Arial" panose="020B0604020202020204" pitchFamily="34" charset="0"/>
              </a:rPr>
              <a:t>800-370-SEAT</a:t>
            </a:r>
          </a:p>
          <a:p>
            <a:pPr algn="ctr" eaLnBrk="1" hangingPunct="1"/>
            <a:r>
              <a:rPr lang="en-US" altLang="en-US" sz="3200" dirty="0" smtClean="0">
                <a:solidFill>
                  <a:schemeClr val="tx1"/>
                </a:solidFill>
                <a:latin typeface="Arial" panose="020B0604020202020204" pitchFamily="34" charset="0"/>
                <a:cs typeface="Arial" panose="020B0604020202020204" pitchFamily="34" charset="0"/>
              </a:rPr>
              <a:t>Mdh.kiss@Maryland.gov</a:t>
            </a:r>
          </a:p>
          <a:p>
            <a:pPr algn="ctr" eaLnBrk="1" hangingPunct="1"/>
            <a:r>
              <a:rPr lang="en-US" altLang="en-US" sz="3200" dirty="0" smtClean="0">
                <a:solidFill>
                  <a:schemeClr val="tx1"/>
                </a:solidFill>
                <a:latin typeface="Arial" panose="020B0604020202020204" pitchFamily="34" charset="0"/>
                <a:cs typeface="Arial" panose="020B0604020202020204" pitchFamily="34" charset="0"/>
              </a:rPr>
              <a:t>www.mdkiss.org</a:t>
            </a:r>
          </a:p>
          <a:p>
            <a:pPr eaLnBrk="1" hangingPunct="1"/>
            <a:endParaRPr lang="en-US" altLang="en-US" sz="3200" dirty="0" smtClean="0"/>
          </a:p>
        </p:txBody>
      </p:sp>
      <p:sp>
        <p:nvSpPr>
          <p:cNvPr id="105474" name="Slide Number Placeholder 5"/>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4322A5D0-D86A-4BB1-AEF9-E7B6944B7A5D}" type="slidenum">
              <a:rPr lang="en-US" altLang="en-US" sz="1200" smtClean="0"/>
              <a:pPr>
                <a:spcBef>
                  <a:spcPct val="0"/>
                </a:spcBef>
                <a:buClrTx/>
                <a:buSzTx/>
                <a:buFontTx/>
                <a:buNone/>
              </a:pPr>
              <a:t>79</a:t>
            </a:fld>
            <a:endParaRPr lang="en-US" altLang="en-US" sz="1200" smtClean="0"/>
          </a:p>
        </p:txBody>
      </p:sp>
    </p:spTree>
    <p:extLst>
      <p:ext uri="{BB962C8B-B14F-4D97-AF65-F5344CB8AC3E}">
        <p14:creationId xmlns:p14="http://schemas.microsoft.com/office/powerpoint/2010/main" val="1966577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2"/>
          </p:nvPr>
        </p:nvSpPr>
        <p:spPr>
          <a:xfrm>
            <a:off x="8534400" y="6400800"/>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E6A3585E-7A1A-40C8-B930-890A0DFE9ED6}" type="slidenum">
              <a:rPr lang="en-US" altLang="en-US" sz="1200" smtClean="0"/>
              <a:pPr>
                <a:spcBef>
                  <a:spcPct val="0"/>
                </a:spcBef>
                <a:buClrTx/>
                <a:buSzTx/>
                <a:buFontTx/>
                <a:buNone/>
              </a:pPr>
              <a:t>8</a:t>
            </a:fld>
            <a:endParaRPr lang="en-US" altLang="en-US" sz="1200" smtClean="0"/>
          </a:p>
        </p:txBody>
      </p:sp>
      <p:pic>
        <p:nvPicPr>
          <p:cNvPr id="3" name="Infant_T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457200"/>
            <a:ext cx="8153400" cy="5791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2438399" y="717514"/>
            <a:ext cx="4191000" cy="728869"/>
          </a:xfrm>
        </p:spPr>
        <p:txBody>
          <a:bodyPr>
            <a:normAutofit fontScale="90000"/>
          </a:bodyPr>
          <a:lstStyle/>
          <a:p>
            <a:pPr algn="ctr" eaLnBrk="1" hangingPunct="1"/>
            <a:r>
              <a:rPr lang="en-US" altLang="en-US" sz="4800" b="1" dirty="0" smtClean="0">
                <a:solidFill>
                  <a:schemeClr val="accent1"/>
                </a:solidFill>
              </a:rPr>
              <a:t>Three Collisions</a:t>
            </a:r>
            <a:br>
              <a:rPr lang="en-US" altLang="en-US" sz="4800" b="1" dirty="0" smtClean="0">
                <a:solidFill>
                  <a:schemeClr val="accent1"/>
                </a:solidFill>
              </a:rPr>
            </a:br>
            <a:endParaRPr lang="en-US" altLang="en-US" sz="4800" b="1" dirty="0" smtClean="0">
              <a:solidFill>
                <a:schemeClr val="accent1"/>
              </a:solidFill>
            </a:endParaRPr>
          </a:p>
        </p:txBody>
      </p:sp>
      <p:sp>
        <p:nvSpPr>
          <p:cNvPr id="17412" name="Rectangle 3"/>
          <p:cNvSpPr>
            <a:spLocks noGrp="1" noChangeArrowheads="1"/>
          </p:cNvSpPr>
          <p:nvPr>
            <p:ph idx="1"/>
          </p:nvPr>
        </p:nvSpPr>
        <p:spPr>
          <a:xfrm>
            <a:off x="609600" y="2209800"/>
            <a:ext cx="6553199" cy="3733800"/>
          </a:xfrm>
        </p:spPr>
        <p:txBody>
          <a:bodyPr/>
          <a:lstStyle/>
          <a:p>
            <a:pPr marL="742950" indent="-742950" eaLnBrk="1" hangingPunct="1">
              <a:buFont typeface="+mj-lt"/>
              <a:buAutoNum type="arabicPeriod"/>
            </a:pPr>
            <a:r>
              <a:rPr lang="en-US" altLang="en-US" sz="3700" dirty="0" smtClean="0">
                <a:solidFill>
                  <a:schemeClr val="tx1"/>
                </a:solidFill>
                <a:latin typeface="Arial" panose="020B0604020202020204" pitchFamily="34" charset="0"/>
              </a:rPr>
              <a:t>Vehicle</a:t>
            </a:r>
          </a:p>
          <a:p>
            <a:pPr marL="742950" indent="-742950" eaLnBrk="1" hangingPunct="1">
              <a:buFont typeface="+mj-lt"/>
              <a:buAutoNum type="arabicPeriod"/>
            </a:pPr>
            <a:endParaRPr lang="en-US" altLang="en-US" sz="3700" dirty="0" smtClean="0">
              <a:solidFill>
                <a:schemeClr val="tx1"/>
              </a:solidFill>
              <a:latin typeface="Arial" panose="020B0604020202020204" pitchFamily="34" charset="0"/>
            </a:endParaRPr>
          </a:p>
          <a:p>
            <a:pPr marL="742950" indent="-742950" eaLnBrk="1" hangingPunct="1">
              <a:buFont typeface="+mj-lt"/>
              <a:buAutoNum type="arabicPeriod"/>
            </a:pPr>
            <a:r>
              <a:rPr lang="en-US" altLang="en-US" sz="3700" dirty="0" smtClean="0">
                <a:solidFill>
                  <a:schemeClr val="tx1"/>
                </a:solidFill>
                <a:latin typeface="Arial" panose="020B0604020202020204" pitchFamily="34" charset="0"/>
              </a:rPr>
              <a:t>Human</a:t>
            </a:r>
          </a:p>
          <a:p>
            <a:pPr marL="742950" indent="-742950" eaLnBrk="1" hangingPunct="1">
              <a:buFont typeface="+mj-lt"/>
              <a:buAutoNum type="arabicPeriod"/>
            </a:pPr>
            <a:endParaRPr lang="en-US" altLang="en-US" sz="3700" dirty="0" smtClean="0">
              <a:solidFill>
                <a:schemeClr val="tx1"/>
              </a:solidFill>
              <a:latin typeface="Arial" panose="020B0604020202020204" pitchFamily="34" charset="0"/>
            </a:endParaRPr>
          </a:p>
          <a:p>
            <a:pPr marL="742950" indent="-742950" eaLnBrk="1" hangingPunct="1">
              <a:buFont typeface="+mj-lt"/>
              <a:buAutoNum type="arabicPeriod"/>
            </a:pPr>
            <a:r>
              <a:rPr lang="en-US" altLang="en-US" sz="3700" dirty="0" smtClean="0">
                <a:solidFill>
                  <a:schemeClr val="tx1"/>
                </a:solidFill>
                <a:latin typeface="Arial" panose="020B0604020202020204" pitchFamily="34" charset="0"/>
              </a:rPr>
              <a:t>Internal</a:t>
            </a:r>
          </a:p>
        </p:txBody>
      </p:sp>
      <p:sp>
        <p:nvSpPr>
          <p:cNvPr id="17410" name="Slide Number Placeholder 5"/>
          <p:cNvSpPr>
            <a:spLocks noGrp="1"/>
          </p:cNvSpPr>
          <p:nvPr>
            <p:ph type="sldNum" sz="quarter" idx="12"/>
          </p:nvPr>
        </p:nvSpPr>
        <p:spPr>
          <a:xfrm>
            <a:off x="8382000" y="6400800"/>
            <a:ext cx="512638" cy="365125"/>
          </a:xfrm>
          <a:noFill/>
        </p:spPr>
        <p:txBody>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spcBef>
                <a:spcPct val="0"/>
              </a:spcBef>
              <a:buClrTx/>
              <a:buSzTx/>
              <a:buFontTx/>
              <a:buNone/>
            </a:pPr>
            <a:fld id="{7A0B393F-9D32-4AB6-9C3A-03AAC51904C9}" type="slidenum">
              <a:rPr lang="en-US" altLang="en-US" sz="1200" smtClean="0"/>
              <a:pPr>
                <a:spcBef>
                  <a:spcPct val="0"/>
                </a:spcBef>
                <a:buClrTx/>
                <a:buSzTx/>
                <a:buFontTx/>
                <a:buNone/>
              </a:pPr>
              <a:t>9</a:t>
            </a:fld>
            <a:endParaRPr lang="en-US" altLang="en-US" sz="1200" smtClean="0"/>
          </a:p>
        </p:txBody>
      </p:sp>
      <p:pic>
        <p:nvPicPr>
          <p:cNvPr id="17413" name="Picture 4" descr="testing_r_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1828800"/>
            <a:ext cx="2743200" cy="1906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Dead k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850" y="2974633"/>
            <a:ext cx="2590800" cy="194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415" name="Object 6"/>
          <p:cNvGraphicFramePr>
            <a:graphicFrameLocks noChangeAspect="1"/>
          </p:cNvGraphicFramePr>
          <p:nvPr>
            <p:extLst>
              <p:ext uri="{D42A27DB-BD31-4B8C-83A1-F6EECF244321}">
                <p14:modId xmlns:p14="http://schemas.microsoft.com/office/powerpoint/2010/main" val="1426419754"/>
              </p:ext>
            </p:extLst>
          </p:nvPr>
        </p:nvGraphicFramePr>
        <p:xfrm>
          <a:off x="6360988" y="4084295"/>
          <a:ext cx="2533650" cy="1666875"/>
        </p:xfrm>
        <a:graphic>
          <a:graphicData uri="http://schemas.openxmlformats.org/presentationml/2006/ole">
            <mc:AlternateContent xmlns:mc="http://schemas.openxmlformats.org/markup-compatibility/2006">
              <mc:Choice xmlns:v="urn:schemas-microsoft-com:vml" Requires="v">
                <p:oleObj spid="_x0000_s17530" name="Drawing" r:id="rId6" imgW="2533680" imgH="1666800" progId="WPDraw30.Drawing">
                  <p:embed/>
                </p:oleObj>
              </mc:Choice>
              <mc:Fallback>
                <p:oleObj name="Drawing" r:id="rId6" imgW="2533680" imgH="1666800" progId="WPDraw30.Drawing">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0988" y="4084295"/>
                        <a:ext cx="25336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9ad7b801-b3a2-4878-b66a-b8883472ca8c"/>
</p:tagLst>
</file>

<file path=ppt/tags/tag2.xml><?xml version="1.0" encoding="utf-8"?>
<p:tagLst xmlns:a="http://schemas.openxmlformats.org/drawingml/2006/main" xmlns:r="http://schemas.openxmlformats.org/officeDocument/2006/relationships" xmlns:p="http://schemas.openxmlformats.org/presentationml/2006/main">
  <p:tag name="__PE_POLL_EMBED_ID" val="f2f0f652-d9a2-493e-9e62-5ca326cd59b1"/>
</p:tagLst>
</file>

<file path=ppt/tags/tag3.xml><?xml version="1.0" encoding="utf-8"?>
<p:tagLst xmlns:a="http://schemas.openxmlformats.org/drawingml/2006/main" xmlns:r="http://schemas.openxmlformats.org/officeDocument/2006/relationships" xmlns:p="http://schemas.openxmlformats.org/presentationml/2006/main">
  <p:tag name="__PE_POLL_EMBED_ID" val="4dfd6c1c-043a-48a7-8dec-019f96386a01"/>
</p:tagLst>
</file>

<file path=ppt/tags/tag4.xml><?xml version="1.0" encoding="utf-8"?>
<p:tagLst xmlns:a="http://schemas.openxmlformats.org/drawingml/2006/main" xmlns:r="http://schemas.openxmlformats.org/officeDocument/2006/relationships" xmlns:p="http://schemas.openxmlformats.org/presentationml/2006/main">
  <p:tag name="__PE_POLL_EMBED_ID" val="41ccb4a5-b70a-4ce7-8f2a-f649252b5761"/>
</p:tagLst>
</file>

<file path=ppt/tags/tag5.xml><?xml version="1.0" encoding="utf-8"?>
<p:tagLst xmlns:a="http://schemas.openxmlformats.org/drawingml/2006/main" xmlns:r="http://schemas.openxmlformats.org/officeDocument/2006/relationships" xmlns:p="http://schemas.openxmlformats.org/presentationml/2006/main">
  <p:tag name="__PE_POLL_EMBED_ID" val="954f754f-c024-48f0-af9d-243662f846da"/>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373545"/>
      </a:dk2>
      <a:lt2>
        <a:srgbClr val="CEDBE6"/>
      </a:lt2>
      <a:accent1>
        <a:srgbClr val="2C6F76"/>
      </a:accent1>
      <a:accent2>
        <a:srgbClr val="3C959E"/>
      </a:accent2>
      <a:accent3>
        <a:srgbClr val="75BDA7"/>
      </a:accent3>
      <a:accent4>
        <a:srgbClr val="7A8C8E"/>
      </a:accent4>
      <a:accent5>
        <a:srgbClr val="84ACB6"/>
      </a:accent5>
      <a:accent6>
        <a:srgbClr val="2683C6"/>
      </a:accent6>
      <a:hlink>
        <a:srgbClr val="6B9F25"/>
      </a:hlink>
      <a:folHlink>
        <a:srgbClr val="9F671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600F138C4FC641B214F9DEAF3C8642" ma:contentTypeVersion="68" ma:contentTypeDescription="Create a new document." ma:contentTypeScope="" ma:versionID="a504fc96a1a3d785d8c715388b77e8f5">
  <xsd:schema xmlns:xsd="http://www.w3.org/2001/XMLSchema" xmlns:xs="http://www.w3.org/2001/XMLSchema" xmlns:p="http://schemas.microsoft.com/office/2006/metadata/properties" xmlns:ns2="2d2b93c3-711f-4870-8af7-e74aaec4255e" targetNamespace="http://schemas.microsoft.com/office/2006/metadata/properties" ma:root="true" ma:fieldsID="64a5d0e338107b60a6a0e85db02fa17e" ns2:_="">
    <xsd:import namespace="2d2b93c3-711f-4870-8af7-e74aaec4255e"/>
    <xsd:element name="properties">
      <xsd:complexType>
        <xsd:sequence>
          <xsd:element name="documentManagement">
            <xsd:complexType>
              <xsd:all>
                <xsd:element ref="ns2:Kee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2b93c3-711f-4870-8af7-e74aaec4255e" elementFormDefault="qualified">
    <xsd:import namespace="http://schemas.microsoft.com/office/2006/documentManagement/types"/>
    <xsd:import namespace="http://schemas.microsoft.com/office/infopath/2007/PartnerControls"/>
    <xsd:element name="Keep" ma:index="9" nillable="true" ma:displayName="Keep" ma:default="Yes" ma:internalName="Keep">
      <xsd:complexType>
        <xsd:complexContent>
          <xsd:extension base="dms:MultiChoice">
            <xsd:sequence>
              <xsd:element name="Value" maxOccurs="unbounded" minOccurs="0" nillable="true">
                <xsd:simpleType>
                  <xsd:restriction base="dms:Choice">
                    <xsd:enumeration value="Ye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eep xmlns="2d2b93c3-711f-4870-8af7-e74aaec4255e">
      <Value>Yes</Value>
    </Keep>
  </documentManagement>
</p:properties>
</file>

<file path=customXml/itemProps1.xml><?xml version="1.0" encoding="utf-8"?>
<ds:datastoreItem xmlns:ds="http://schemas.openxmlformats.org/officeDocument/2006/customXml" ds:itemID="{EC58D2EF-123B-4DF7-A37A-F5E7A4C9DE11}"/>
</file>

<file path=customXml/itemProps2.xml><?xml version="1.0" encoding="utf-8"?>
<ds:datastoreItem xmlns:ds="http://schemas.openxmlformats.org/officeDocument/2006/customXml" ds:itemID="{702847EF-CA93-4292-8270-DE3B20D3EF3B}"/>
</file>

<file path=customXml/itemProps3.xml><?xml version="1.0" encoding="utf-8"?>
<ds:datastoreItem xmlns:ds="http://schemas.openxmlformats.org/officeDocument/2006/customXml" ds:itemID="{49F1B652-C03C-467B-83DD-5F90325099C3}"/>
</file>

<file path=docProps/app.xml><?xml version="1.0" encoding="utf-8"?>
<Properties xmlns="http://schemas.openxmlformats.org/officeDocument/2006/extended-properties" xmlns:vt="http://schemas.openxmlformats.org/officeDocument/2006/docPropsVTypes">
  <Template/>
  <TotalTime>6611</TotalTime>
  <Words>3726</Words>
  <Application>Microsoft Office PowerPoint</Application>
  <PresentationFormat>On-screen Show (4:3)</PresentationFormat>
  <Paragraphs>600</Paragraphs>
  <Slides>79</Slides>
  <Notes>63</Notes>
  <HiddenSlides>6</HiddenSlides>
  <MMClips>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9" baseType="lpstr">
      <vt:lpstr>Arial</vt:lpstr>
      <vt:lpstr>Calibri</vt:lpstr>
      <vt:lpstr>Calibri Light</vt:lpstr>
      <vt:lpstr>Courier New</vt:lpstr>
      <vt:lpstr>Times New Roman</vt:lpstr>
      <vt:lpstr>Trebuchet MS</vt:lpstr>
      <vt:lpstr>Verdana</vt:lpstr>
      <vt:lpstr>Wingdings</vt:lpstr>
      <vt:lpstr>Retrospect</vt:lpstr>
      <vt:lpstr>Drawing</vt:lpstr>
      <vt:lpstr>Child Passenger Safety:  Ages and Stages   Maryland Kids In Safety Seats</vt:lpstr>
      <vt:lpstr>Goals of this Presentation</vt:lpstr>
      <vt:lpstr>What’s the Health Issue? </vt:lpstr>
      <vt:lpstr>PowerPoint Presentation</vt:lpstr>
      <vt:lpstr>PowerPoint Presentation</vt:lpstr>
      <vt:lpstr>What is the Solution?</vt:lpstr>
      <vt:lpstr>Basic Crash Dynamics</vt:lpstr>
      <vt:lpstr>PowerPoint Presentation</vt:lpstr>
      <vt:lpstr>Three Collisions </vt:lpstr>
      <vt:lpstr>PowerPoint Presentation</vt:lpstr>
      <vt:lpstr>How  Do Car Seats Prevent Injury?</vt:lpstr>
      <vt:lpstr>PowerPoint Presentation</vt:lpstr>
      <vt:lpstr>Intro: Ages and Stages</vt:lpstr>
      <vt:lpstr>Why Rear-Facing Seats?</vt:lpstr>
      <vt:lpstr>PowerPoint Presentation</vt:lpstr>
      <vt:lpstr>Rear-Facing Only Car Seat</vt:lpstr>
      <vt:lpstr>Rear-Facing Convertible</vt:lpstr>
      <vt:lpstr>Rear-Facing Best Practice</vt:lpstr>
      <vt:lpstr>PowerPoint Presentation</vt:lpstr>
      <vt:lpstr>Forward-Facing Too Soon</vt:lpstr>
      <vt:lpstr>PowerPoint Presentation</vt:lpstr>
      <vt:lpstr>Why Forward-Facing Seats?</vt:lpstr>
      <vt:lpstr>PowerPoint Presentation</vt:lpstr>
      <vt:lpstr>Forward-Facing Best Practice</vt:lpstr>
      <vt:lpstr>Special Circumstances</vt:lpstr>
      <vt:lpstr>Why Booster Seats?</vt:lpstr>
      <vt:lpstr>PowerPoint Presentation</vt:lpstr>
      <vt:lpstr>PowerPoint Presentation</vt:lpstr>
      <vt:lpstr>Booster Seat Best Practice</vt:lpstr>
      <vt:lpstr>PowerPoint Presentation</vt:lpstr>
      <vt:lpstr>The Five-Step Test</vt:lpstr>
      <vt:lpstr>PowerPoint Presentation</vt:lpstr>
      <vt:lpstr>Lap/Shoulder Belt</vt:lpstr>
      <vt:lpstr>PowerPoint Presentation</vt:lpstr>
      <vt:lpstr>Car Seat  Selection Practice</vt:lpstr>
      <vt:lpstr>6 MO, 18 lb Child</vt:lpstr>
      <vt:lpstr>PowerPoint Presentation</vt:lpstr>
      <vt:lpstr>4 YO, 47 lb Child</vt:lpstr>
      <vt:lpstr>PowerPoint Presentation</vt:lpstr>
      <vt:lpstr>9 YO, 77 lb Child</vt:lpstr>
      <vt:lpstr>PowerPoint Presentation</vt:lpstr>
      <vt:lpstr>2 YO, 29 lb Child</vt:lpstr>
      <vt:lpstr>PowerPoint Presentation</vt:lpstr>
      <vt:lpstr>12 YO, 92 lb Child</vt:lpstr>
      <vt:lpstr>PowerPoint Presentation</vt:lpstr>
      <vt:lpstr>Elements of Correct Installation</vt:lpstr>
      <vt:lpstr>Choose the Correct Belt Path</vt:lpstr>
      <vt:lpstr>Rear-facing Recline</vt:lpstr>
      <vt:lpstr>Forward-Facing Recline</vt:lpstr>
      <vt:lpstr>PowerPoint Presentation</vt:lpstr>
      <vt:lpstr>Two Options for Installation  </vt:lpstr>
      <vt:lpstr>Locking the Seatbelt Lap Belt Only (usually in center pre-’08) </vt:lpstr>
      <vt:lpstr>Locking the Seatbelt Lap/Shoulder Belt (next to doors/center ’08-current) </vt:lpstr>
      <vt:lpstr>PowerPoint Presentation</vt:lpstr>
      <vt:lpstr>Tethers</vt:lpstr>
      <vt:lpstr>Installation Tips</vt:lpstr>
      <vt:lpstr>Car Seat  Installation Misuse</vt:lpstr>
      <vt:lpstr>Installation Misuse</vt:lpstr>
      <vt:lpstr>Installation Misuse</vt:lpstr>
      <vt:lpstr>Installation Misuse </vt:lpstr>
      <vt:lpstr>Installation Misuse</vt:lpstr>
      <vt:lpstr>Installation Misuse</vt:lpstr>
      <vt:lpstr>Location</vt:lpstr>
      <vt:lpstr>Placing the child in the seat</vt:lpstr>
      <vt:lpstr>   “Pinch Test”</vt:lpstr>
      <vt:lpstr>Shoulder Strap Level</vt:lpstr>
      <vt:lpstr>Car Seat  Harness Misuse</vt:lpstr>
      <vt:lpstr>Harness Misuse</vt:lpstr>
      <vt:lpstr>PowerPoint Presentation</vt:lpstr>
      <vt:lpstr>Harness Misuse</vt:lpstr>
      <vt:lpstr>Harness Misuse</vt:lpstr>
      <vt:lpstr>Harness Misuse</vt:lpstr>
      <vt:lpstr>Maryland’s  CPS Laws</vt:lpstr>
      <vt:lpstr>Maryland’s CPS Laws</vt:lpstr>
      <vt:lpstr>Info re: CPS Law</vt:lpstr>
      <vt:lpstr>Miscellaneous Education</vt:lpstr>
      <vt:lpstr>Miscellaneous Education</vt:lpstr>
      <vt:lpstr>PowerPoint Presentation</vt:lpstr>
      <vt:lpstr>Resources</vt:lpstr>
    </vt:vector>
  </TitlesOfParts>
  <Company>County of Maui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Mobilizing America  to   Buckle Up Children</dc:title>
  <dc:creator>Maui Police Department</dc:creator>
  <cp:lastModifiedBy>Claire Myer</cp:lastModifiedBy>
  <cp:revision>307</cp:revision>
  <cp:lastPrinted>2001-03-14T16:39:52Z</cp:lastPrinted>
  <dcterms:created xsi:type="dcterms:W3CDTF">2000-08-04T01:42:13Z</dcterms:created>
  <dcterms:modified xsi:type="dcterms:W3CDTF">2018-09-18T17:09:09Z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0x01010033600F138C4FC641B214F9DEAF3C8642</vt:lpwstr>
  </property>
</Properties>
</file>