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8" r:id="rId1"/>
  </p:sldMasterIdLst>
  <p:notesMasterIdLst>
    <p:notesMasterId r:id="rId20"/>
  </p:notesMasterIdLst>
  <p:handoutMasterIdLst>
    <p:handoutMasterId r:id="rId21"/>
  </p:handoutMasterIdLst>
  <p:sldIdLst>
    <p:sldId id="256" r:id="rId2"/>
    <p:sldId id="436" r:id="rId3"/>
    <p:sldId id="486" r:id="rId4"/>
    <p:sldId id="468" r:id="rId5"/>
    <p:sldId id="469" r:id="rId6"/>
    <p:sldId id="475" r:id="rId7"/>
    <p:sldId id="491" r:id="rId8"/>
    <p:sldId id="480" r:id="rId9"/>
    <p:sldId id="481" r:id="rId10"/>
    <p:sldId id="482" r:id="rId11"/>
    <p:sldId id="483" r:id="rId12"/>
    <p:sldId id="484" r:id="rId13"/>
    <p:sldId id="485" r:id="rId14"/>
    <p:sldId id="490" r:id="rId15"/>
    <p:sldId id="489" r:id="rId16"/>
    <p:sldId id="487" r:id="rId17"/>
    <p:sldId id="488" r:id="rId18"/>
    <p:sldId id="476" r:id="rId19"/>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a King" initials="MK" lastIdx="4" clrIdx="0"/>
  <p:cmAuthor id="1" name="Sarah Hokenmaier" initials="SH"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16"/>
    <a:srgbClr val="7A0017"/>
    <a:srgbClr val="92001C"/>
    <a:srgbClr val="820019"/>
    <a:srgbClr val="6C0015"/>
    <a:srgbClr val="B6716E"/>
    <a:srgbClr val="FF476A"/>
    <a:srgbClr val="AC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09" d="100"/>
          <a:sy n="109" d="100"/>
        </p:scale>
        <p:origin x="-954"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openxmlformats.org/officeDocument/2006/relationships/customXml" Target="../customXml/item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0" hangingPunct="0">
              <a:defRPr sz="1200"/>
            </a:lvl1pPr>
          </a:lstStyle>
          <a:p>
            <a:pPr>
              <a:defRPr/>
            </a:pPr>
            <a:endParaRPr lang="en-US"/>
          </a:p>
        </p:txBody>
      </p:sp>
      <p:sp>
        <p:nvSpPr>
          <p:cNvPr id="35843"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0" hangingPunct="0">
              <a:defRPr sz="1200"/>
            </a:lvl1pPr>
          </a:lstStyle>
          <a:p>
            <a:pPr>
              <a:defRPr/>
            </a:pPr>
            <a:endParaRPr lang="en-US"/>
          </a:p>
        </p:txBody>
      </p:sp>
      <p:sp>
        <p:nvSpPr>
          <p:cNvPr id="35844" name="Rectangle 4"/>
          <p:cNvSpPr>
            <a:spLocks noGrp="1" noChangeArrowheads="1"/>
          </p:cNvSpPr>
          <p:nvPr>
            <p:ph type="ftr" sz="quarter" idx="2"/>
          </p:nvPr>
        </p:nvSpPr>
        <p:spPr bwMode="auto">
          <a:xfrm>
            <a:off x="0" y="8826500"/>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0" hangingPunct="0">
              <a:defRPr sz="1200"/>
            </a:lvl1pPr>
          </a:lstStyle>
          <a:p>
            <a:pPr>
              <a:defRPr/>
            </a:pPr>
            <a:endParaRPr lang="en-US"/>
          </a:p>
        </p:txBody>
      </p:sp>
      <p:sp>
        <p:nvSpPr>
          <p:cNvPr id="35845" name="Rectangle 5"/>
          <p:cNvSpPr>
            <a:spLocks noGrp="1" noChangeArrowheads="1"/>
          </p:cNvSpPr>
          <p:nvPr>
            <p:ph type="sldNum" sz="quarter" idx="3"/>
          </p:nvPr>
        </p:nvSpPr>
        <p:spPr bwMode="auto">
          <a:xfrm>
            <a:off x="3962400" y="8826500"/>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0" hangingPunct="0">
              <a:defRPr sz="1200"/>
            </a:lvl1pPr>
          </a:lstStyle>
          <a:p>
            <a:pPr>
              <a:defRPr/>
            </a:pPr>
            <a:fld id="{D865192C-4EDE-46AE-8F45-1268BD0FAE56}" type="slidenum">
              <a:rPr lang="en-US"/>
              <a:pPr>
                <a:defRPr/>
              </a:pPr>
              <a:t>‹#›</a:t>
            </a:fld>
            <a:endParaRPr lang="en-US"/>
          </a:p>
        </p:txBody>
      </p:sp>
    </p:spTree>
    <p:extLst>
      <p:ext uri="{BB962C8B-B14F-4D97-AF65-F5344CB8AC3E}">
        <p14:creationId xmlns:p14="http://schemas.microsoft.com/office/powerpoint/2010/main" val="94015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0" hangingPunct="0">
              <a:defRPr sz="1200"/>
            </a:lvl1pPr>
          </a:lstStyle>
          <a:p>
            <a:pPr>
              <a:defRPr/>
            </a:pPr>
            <a:endParaRPr lang="en-US"/>
          </a:p>
        </p:txBody>
      </p:sp>
      <p:sp>
        <p:nvSpPr>
          <p:cNvPr id="58371"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0" hangingPunct="0">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71575" y="684213"/>
            <a:ext cx="4668838" cy="350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14400" y="4414838"/>
            <a:ext cx="5181600" cy="4186237"/>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8088"/>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0" hangingPunct="0">
              <a:defRPr sz="1200"/>
            </a:lvl1pPr>
          </a:lstStyle>
          <a:p>
            <a:pPr>
              <a:defRPr/>
            </a:pPr>
            <a:endParaRPr lang="en-US"/>
          </a:p>
        </p:txBody>
      </p:sp>
      <p:sp>
        <p:nvSpPr>
          <p:cNvPr id="58375" name="Rectangle 7"/>
          <p:cNvSpPr>
            <a:spLocks noGrp="1" noChangeArrowheads="1"/>
          </p:cNvSpPr>
          <p:nvPr>
            <p:ph type="sldNum" sz="quarter" idx="5"/>
          </p:nvPr>
        </p:nvSpPr>
        <p:spPr bwMode="auto">
          <a:xfrm>
            <a:off x="3962400" y="8828088"/>
            <a:ext cx="3048000" cy="457200"/>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0" hangingPunct="0">
              <a:defRPr sz="1200"/>
            </a:lvl1pPr>
          </a:lstStyle>
          <a:p>
            <a:pPr>
              <a:defRPr/>
            </a:pPr>
            <a:fld id="{D2CE685E-B3A3-48E8-A856-AEAFDFCD6791}" type="slidenum">
              <a:rPr lang="en-US"/>
              <a:pPr>
                <a:defRPr/>
              </a:pPr>
              <a:t>‹#›</a:t>
            </a:fld>
            <a:endParaRPr lang="en-US"/>
          </a:p>
        </p:txBody>
      </p:sp>
    </p:spTree>
    <p:extLst>
      <p:ext uri="{BB962C8B-B14F-4D97-AF65-F5344CB8AC3E}">
        <p14:creationId xmlns:p14="http://schemas.microsoft.com/office/powerpoint/2010/main" val="284827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HO Memo # will change</a:t>
            </a:r>
            <a:endParaRPr lang="en-US" dirty="0"/>
          </a:p>
        </p:txBody>
      </p:sp>
      <p:sp>
        <p:nvSpPr>
          <p:cNvPr id="4" name="Slide Number Placeholder 3"/>
          <p:cNvSpPr>
            <a:spLocks noGrp="1"/>
          </p:cNvSpPr>
          <p:nvPr>
            <p:ph type="sldNum" sz="quarter" idx="10"/>
          </p:nvPr>
        </p:nvSpPr>
        <p:spPr/>
        <p:txBody>
          <a:bodyPr/>
          <a:lstStyle/>
          <a:p>
            <a:pPr>
              <a:defRPr/>
            </a:pPr>
            <a:fld id="{D2CE685E-B3A3-48E8-A856-AEAFDFCD6791}" type="slidenum">
              <a:rPr lang="en-US" smtClean="0"/>
              <a:pPr>
                <a:defRPr/>
              </a:pPr>
              <a:t>2</a:t>
            </a:fld>
            <a:endParaRPr lang="en-US"/>
          </a:p>
        </p:txBody>
      </p:sp>
    </p:spTree>
    <p:extLst>
      <p:ext uri="{BB962C8B-B14F-4D97-AF65-F5344CB8AC3E}">
        <p14:creationId xmlns:p14="http://schemas.microsoft.com/office/powerpoint/2010/main" val="4288723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CE685E-B3A3-48E8-A856-AEAFDFCD6791}" type="slidenum">
              <a:rPr lang="en-US" smtClean="0"/>
              <a:pPr>
                <a:defRPr/>
              </a:pPr>
              <a:t>3</a:t>
            </a:fld>
            <a:endParaRPr lang="en-US"/>
          </a:p>
        </p:txBody>
      </p:sp>
    </p:spTree>
    <p:extLst>
      <p:ext uri="{BB962C8B-B14F-4D97-AF65-F5344CB8AC3E}">
        <p14:creationId xmlns:p14="http://schemas.microsoft.com/office/powerpoint/2010/main" val="428872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 Memo</a:t>
            </a:r>
            <a:r>
              <a:rPr lang="en-US" baseline="0" dirty="0" smtClean="0"/>
              <a:t> number must be updated</a:t>
            </a:r>
            <a:endParaRPr lang="en-US" dirty="0"/>
          </a:p>
        </p:txBody>
      </p:sp>
      <p:sp>
        <p:nvSpPr>
          <p:cNvPr id="4" name="Slide Number Placeholder 3"/>
          <p:cNvSpPr>
            <a:spLocks noGrp="1"/>
          </p:cNvSpPr>
          <p:nvPr>
            <p:ph type="sldNum" sz="quarter" idx="10"/>
          </p:nvPr>
        </p:nvSpPr>
        <p:spPr/>
        <p:txBody>
          <a:bodyPr/>
          <a:lstStyle/>
          <a:p>
            <a:pPr>
              <a:defRPr/>
            </a:pPr>
            <a:fld id="{D2CE685E-B3A3-48E8-A856-AEAFDFCD6791}" type="slidenum">
              <a:rPr lang="en-US" smtClean="0"/>
              <a:pPr>
                <a:defRPr/>
              </a:pPr>
              <a:t>5</a:t>
            </a:fld>
            <a:endParaRPr lang="en-US"/>
          </a:p>
        </p:txBody>
      </p:sp>
    </p:spTree>
    <p:extLst>
      <p:ext uri="{BB962C8B-B14F-4D97-AF65-F5344CB8AC3E}">
        <p14:creationId xmlns:p14="http://schemas.microsoft.com/office/powerpoint/2010/main" val="3670920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353BB065-663B-4B47-8FCD-24430B287279}" type="datetime2">
              <a:rPr lang="en-US"/>
              <a:pPr>
                <a:defRPr/>
              </a:pPr>
              <a:t>Wednesday, October 15,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2DE41D-FBA0-4221-8B68-FAE8096580E8}" type="slidenum">
              <a:rPr lang="en-US"/>
              <a:pPr>
                <a:defRPr/>
              </a:pPr>
              <a:t>‹#›</a:t>
            </a:fld>
            <a:endParaRPr lang="en-US"/>
          </a:p>
        </p:txBody>
      </p:sp>
    </p:spTree>
    <p:extLst>
      <p:ext uri="{BB962C8B-B14F-4D97-AF65-F5344CB8AC3E}">
        <p14:creationId xmlns:p14="http://schemas.microsoft.com/office/powerpoint/2010/main" val="234113666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42B8118B-1F18-4A4C-99F7-C5AF298E250E}" type="slidenum">
              <a:rPr lang="en-US" sz="900"/>
              <a:pPr algn="r"/>
              <a:t>‹#›</a:t>
            </a:fld>
            <a:endParaRPr lang="en-US" sz="900" b="1">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687AE0-B143-43CF-9E3D-5C743349CC16}" type="datetime2">
              <a:rPr lang="en-US"/>
              <a:pPr>
                <a:defRPr/>
              </a:pPr>
              <a:t>Wednesday, October 15,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279611-38D7-433A-A5C5-2FD3C62D751F}" type="slidenum">
              <a:rPr lang="en-US"/>
              <a:pPr>
                <a:defRPr/>
              </a:pPr>
              <a:t>‹#›</a:t>
            </a:fld>
            <a:endParaRPr lang="en-US"/>
          </a:p>
        </p:txBody>
      </p:sp>
    </p:spTree>
    <p:extLst>
      <p:ext uri="{BB962C8B-B14F-4D97-AF65-F5344CB8AC3E}">
        <p14:creationId xmlns:p14="http://schemas.microsoft.com/office/powerpoint/2010/main" val="889592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4BC69B-73B5-440A-8FDD-6248311331AD}" type="datetime2">
              <a:rPr lang="en-US"/>
              <a:pPr>
                <a:defRPr/>
              </a:pPr>
              <a:t>Wednesday, October 15,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41DB7-CA81-415C-93DD-5E9FA33716CB}" type="slidenum">
              <a:rPr lang="en-US"/>
              <a:pPr>
                <a:defRPr/>
              </a:pPr>
              <a:t>‹#›</a:t>
            </a:fld>
            <a:endParaRPr lang="en-US" dirty="0"/>
          </a:p>
        </p:txBody>
      </p:sp>
    </p:spTree>
    <p:extLst>
      <p:ext uri="{BB962C8B-B14F-4D97-AF65-F5344CB8AC3E}">
        <p14:creationId xmlns:p14="http://schemas.microsoft.com/office/powerpoint/2010/main" val="13399359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1447800" y="5116513"/>
            <a:ext cx="6629400" cy="584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3200" b="1" u="sng" dirty="0" smtClean="0">
                <a:latin typeface="Arial" charset="0"/>
              </a:rPr>
              <a:t>http://phpa.dhmh.maryland.gov  </a:t>
            </a:r>
          </a:p>
        </p:txBody>
      </p:sp>
      <p:sp>
        <p:nvSpPr>
          <p:cNvPr id="4"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8CEC5D10-F18C-4ECE-9A88-D27755F4C09A}" type="slidenum">
              <a:rPr lang="en-US" sz="900"/>
              <a:pPr algn="r"/>
              <a:t>‹#›</a:t>
            </a:fld>
            <a:endParaRPr lang="en-US" sz="900" b="1">
              <a:latin typeface="Arial" charset="0"/>
            </a:endParaRPr>
          </a:p>
        </p:txBody>
      </p:sp>
      <p:pic>
        <p:nvPicPr>
          <p:cNvPr id="5" name="Picture 2" descr="S:\PHPA &amp; DHMH LOGOs\DHMH Logos\MD-DHMHcolorHIGH.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8400" y="542925"/>
            <a:ext cx="396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7" name="Rectangle 5"/>
          <p:cNvSpPr>
            <a:spLocks noGrp="1" noChangeArrowheads="1"/>
          </p:cNvSpPr>
          <p:nvPr>
            <p:ph type="ctrTitle" sz="quarter"/>
          </p:nvPr>
        </p:nvSpPr>
        <p:spPr>
          <a:xfrm>
            <a:off x="1981200" y="2590800"/>
            <a:ext cx="5181600" cy="1446550"/>
          </a:xfrm>
        </p:spPr>
        <p:txBody>
          <a:bodyPr anchor="t"/>
          <a:lstStyle>
            <a:lvl1pPr>
              <a:defRPr sz="4400">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195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dirty="0">
                <a:latin typeface="+mn-lt"/>
              </a:rPr>
              <a:t>Prevention and Health Promotion Administration</a:t>
            </a:r>
          </a:p>
          <a:p>
            <a:pPr algn="r"/>
            <a:r>
              <a:rPr lang="en-US" sz="900" dirty="0" smtClean="0">
                <a:latin typeface="+mn-lt"/>
              </a:rPr>
              <a:t>October</a:t>
            </a:r>
            <a:r>
              <a:rPr lang="en-US" sz="900" baseline="0" dirty="0" smtClean="0">
                <a:latin typeface="+mn-lt"/>
              </a:rPr>
              <a:t> 15, 2014</a:t>
            </a:r>
            <a:r>
              <a:rPr lang="en-US" sz="900" dirty="0" smtClean="0">
                <a:latin typeface="+mn-lt"/>
              </a:rPr>
              <a:t> </a:t>
            </a:r>
            <a:endParaRPr lang="en-US" sz="900" dirty="0">
              <a:latin typeface="+mn-lt"/>
            </a:endParaRPr>
          </a:p>
          <a:p>
            <a:pPr algn="r"/>
            <a:fld id="{A5D0780F-A7D1-419E-AC17-0BAC5D1951C4}" type="slidenum">
              <a:rPr lang="en-US" sz="900">
                <a:latin typeface="+mn-lt"/>
              </a:rPr>
              <a:pPr algn="r"/>
              <a:t>‹#›</a:t>
            </a:fld>
            <a:endParaRPr lang="en-US" sz="900" b="1" dirty="0">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F7FB5A-33C3-4650-A220-095E821E9D4A}" type="datetime2">
              <a:rPr lang="en-US"/>
              <a:pPr>
                <a:defRPr/>
              </a:pPr>
              <a:t>Wednesday, October 15,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7F4C12-5503-427E-85D6-C2B85E70A2A9}" type="slidenum">
              <a:rPr lang="en-US"/>
              <a:pPr>
                <a:defRPr/>
              </a:pPr>
              <a:t>‹#›</a:t>
            </a:fld>
            <a:endParaRPr lang="en-US"/>
          </a:p>
        </p:txBody>
      </p:sp>
    </p:spTree>
    <p:extLst>
      <p:ext uri="{BB962C8B-B14F-4D97-AF65-F5344CB8AC3E}">
        <p14:creationId xmlns:p14="http://schemas.microsoft.com/office/powerpoint/2010/main" val="325839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9BDF85D9-6522-41E5-A4C1-96403D48A337}" type="slidenum">
              <a:rPr lang="en-US" sz="900"/>
              <a:pPr algn="r"/>
              <a:t>‹#›</a:t>
            </a:fld>
            <a:endParaRPr lang="en-US" sz="900" b="1">
              <a:latin typeface="Arial" charset="0"/>
            </a:endParaRPr>
          </a:p>
        </p:txBody>
      </p: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8AAD503C-1FC5-4463-BEFD-07560BEC1D92}" type="datetime2">
              <a:rPr lang="en-US"/>
              <a:pPr>
                <a:defRPr/>
              </a:pPr>
              <a:t>Wednesday, October 15, 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4CEF0AF-C522-47B3-91F8-3F61BF864772}" type="slidenum">
              <a:rPr lang="en-US"/>
              <a:pPr>
                <a:defRPr/>
              </a:pPr>
              <a:t>‹#›</a:t>
            </a:fld>
            <a:endParaRPr lang="en-US"/>
          </a:p>
        </p:txBody>
      </p:sp>
    </p:spTree>
    <p:extLst>
      <p:ext uri="{BB962C8B-B14F-4D97-AF65-F5344CB8AC3E}">
        <p14:creationId xmlns:p14="http://schemas.microsoft.com/office/powerpoint/2010/main" val="29274626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31BE7672-710E-4DAB-BB65-7BB0B1DABDF8}" type="slidenum">
              <a:rPr lang="en-US" sz="900"/>
              <a:pPr algn="r"/>
              <a:t>‹#›</a:t>
            </a:fld>
            <a:endParaRPr lang="en-US" sz="900" b="1">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68033EB0-2264-4CB1-96DA-E831AFFDB68D}" type="datetime2">
              <a:rPr lang="en-US"/>
              <a:pPr>
                <a:defRPr/>
              </a:pPr>
              <a:t>Wednesday, October 15, 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3E7E14D-EE43-4F8E-A464-224D7EC3EA38}" type="slidenum">
              <a:rPr lang="en-US"/>
              <a:pPr>
                <a:defRPr/>
              </a:pPr>
              <a:t>‹#›</a:t>
            </a:fld>
            <a:endParaRPr lang="en-US"/>
          </a:p>
        </p:txBody>
      </p:sp>
    </p:spTree>
    <p:extLst>
      <p:ext uri="{BB962C8B-B14F-4D97-AF65-F5344CB8AC3E}">
        <p14:creationId xmlns:p14="http://schemas.microsoft.com/office/powerpoint/2010/main" val="208060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C5CB8B03-40F2-4CEB-8E78-5987A27B5630}" type="slidenum">
              <a:rPr lang="en-US" sz="900"/>
              <a:pPr algn="r"/>
              <a:t>‹#›</a:t>
            </a:fld>
            <a:endParaRPr lang="en-US" sz="900" b="1">
              <a:latin typeface="Arial"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090A3A8B-1EBC-49A1-AC8F-28BCF98676BC}" type="datetime2">
              <a:rPr lang="en-US"/>
              <a:pPr>
                <a:defRPr/>
              </a:pPr>
              <a:t>Wednesday, October 15, 2014</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74E17117-CE00-49B1-A404-FB5A3DACFA7F}" type="slidenum">
              <a:rPr lang="en-US"/>
              <a:pPr>
                <a:defRPr/>
              </a:pPr>
              <a:t>‹#›</a:t>
            </a:fld>
            <a:endParaRPr lang="en-US"/>
          </a:p>
        </p:txBody>
      </p:sp>
    </p:spTree>
    <p:extLst>
      <p:ext uri="{BB962C8B-B14F-4D97-AF65-F5344CB8AC3E}">
        <p14:creationId xmlns:p14="http://schemas.microsoft.com/office/powerpoint/2010/main" val="357565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3453078C-2ACE-4B82-8C6A-425E0BD8BC08}" type="slidenum">
              <a:rPr lang="en-US" sz="900"/>
              <a:pPr algn="r"/>
              <a:t>‹#›</a:t>
            </a:fld>
            <a:endParaRPr lang="en-US" sz="900" b="1">
              <a:latin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D6757BCD-6B13-4E49-946B-5BE6BE55E59D}" type="datetime2">
              <a:rPr lang="en-US"/>
              <a:pPr>
                <a:defRPr/>
              </a:pPr>
              <a:t>Wednesday, October 15, 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90A2A9D-6408-43F6-8549-C5CD46BD8DE8}" type="slidenum">
              <a:rPr lang="en-US"/>
              <a:pPr>
                <a:defRPr/>
              </a:pPr>
              <a:t>‹#›</a:t>
            </a:fld>
            <a:endParaRPr lang="en-US"/>
          </a:p>
        </p:txBody>
      </p:sp>
    </p:spTree>
    <p:extLst>
      <p:ext uri="{BB962C8B-B14F-4D97-AF65-F5344CB8AC3E}">
        <p14:creationId xmlns:p14="http://schemas.microsoft.com/office/powerpoint/2010/main" val="226507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F74C51-1553-42E7-BCFC-BA419E7B9366}" type="datetime2">
              <a:rPr lang="en-US"/>
              <a:pPr>
                <a:defRPr/>
              </a:pPr>
              <a:t>Wednesday, October 15, 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9FB60B-50CE-46F2-AC54-7DBDFE917CE4}" type="slidenum">
              <a:rPr lang="en-US"/>
              <a:pPr>
                <a:defRPr/>
              </a:pPr>
              <a:t>‹#›</a:t>
            </a:fld>
            <a:endParaRPr lang="en-US" dirty="0"/>
          </a:p>
        </p:txBody>
      </p:sp>
    </p:spTree>
    <p:extLst>
      <p:ext uri="{BB962C8B-B14F-4D97-AF65-F5344CB8AC3E}">
        <p14:creationId xmlns:p14="http://schemas.microsoft.com/office/powerpoint/2010/main" val="136955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13"/>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C881D01C-82B8-46A4-8E06-937CB6CEEFE2}" type="slidenum">
              <a:rPr lang="en-US" sz="900"/>
              <a:pPr algn="r"/>
              <a:t>‹#›</a:t>
            </a:fld>
            <a:endParaRPr lang="en-US" sz="900" b="1">
              <a:latin typeface="Arial" charset="0"/>
            </a:endParaRPr>
          </a:p>
        </p:txBody>
      </p: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9067199F-695C-4FFF-A7F0-74B138B788C3}" type="datetime2">
              <a:rPr lang="en-US"/>
              <a:pPr>
                <a:defRPr/>
              </a:pPr>
              <a:t>Wednesday, October 15, 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30E49265-843D-4068-A9A4-9C4E63B7D128}" type="slidenum">
              <a:rPr lang="en-US"/>
              <a:pPr>
                <a:defRPr/>
              </a:pPr>
              <a:t>‹#›</a:t>
            </a:fld>
            <a:endParaRPr lang="en-US"/>
          </a:p>
        </p:txBody>
      </p:sp>
    </p:spTree>
    <p:extLst>
      <p:ext uri="{BB962C8B-B14F-4D97-AF65-F5344CB8AC3E}">
        <p14:creationId xmlns:p14="http://schemas.microsoft.com/office/powerpoint/2010/main" val="147034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5715000" y="6400800"/>
            <a:ext cx="331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900">
                <a:latin typeface="Arial" charset="0"/>
              </a:rPr>
              <a:t>Prevention and Health Promotion Administration</a:t>
            </a:r>
          </a:p>
          <a:p>
            <a:pPr algn="r"/>
            <a:r>
              <a:rPr lang="en-US" sz="900">
                <a:latin typeface="Arial" charset="0"/>
              </a:rPr>
              <a:t>[Date]</a:t>
            </a:r>
            <a:r>
              <a:rPr lang="en-US" sz="900"/>
              <a:t> </a:t>
            </a:r>
          </a:p>
          <a:p>
            <a:pPr algn="r"/>
            <a:fld id="{E4027E0F-BDD5-4EE0-AA74-F9BFF7FF3956}" type="slidenum">
              <a:rPr lang="en-US" sz="900"/>
              <a:pPr algn="r"/>
              <a:t>‹#›</a:t>
            </a:fld>
            <a:endParaRPr lang="en-US" sz="900" b="1">
              <a:latin typeface="Arial" charset="0"/>
            </a:endParaRPr>
          </a:p>
        </p:txBody>
      </p:sp>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35267E8-0600-40A8-B967-B87501D17B08}" type="datetime2">
              <a:rPr lang="en-US"/>
              <a:pPr>
                <a:defRPr/>
              </a:pPr>
              <a:t>Wednesday, October 15, 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F843BF9-5A33-4269-A4F9-632C7FD5BE5E}" type="slidenum">
              <a:rPr lang="en-US"/>
              <a:pPr>
                <a:defRPr/>
              </a:pPr>
              <a:t>‹#›</a:t>
            </a:fld>
            <a:endParaRPr lang="en-US"/>
          </a:p>
        </p:txBody>
      </p:sp>
    </p:spTree>
    <p:extLst>
      <p:ext uri="{BB962C8B-B14F-4D97-AF65-F5344CB8AC3E}">
        <p14:creationId xmlns:p14="http://schemas.microsoft.com/office/powerpoint/2010/main" val="142161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fld id="{58D4A1C4-6652-4D93-8AA6-49B7BBC04A4F}" type="datetime2">
              <a:rPr lang="en-US"/>
              <a:pPr>
                <a:defRPr/>
              </a:pPr>
              <a:t>Wednesday, October 15, 2014</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6719A82C-0DBA-405C-9F46-14C495024F9C}" type="slidenum">
              <a:rPr lang="en-US"/>
              <a:pPr>
                <a:defRPr/>
              </a:pPr>
              <a:t>‹#›</a:t>
            </a:fld>
            <a:endParaRPr lang="en-US" dirty="0"/>
          </a:p>
        </p:txBody>
      </p:sp>
      <p:pic>
        <p:nvPicPr>
          <p:cNvPr id="1033" name="Picture 8" descr="S:\PHPA &amp; DHMH LOGOs\DHMH Logos\MD-DHMHcolor.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 y="457200"/>
            <a:ext cx="1438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17" r:id="rId7"/>
    <p:sldLayoutId id="2147484025" r:id="rId8"/>
    <p:sldLayoutId id="2147484026" r:id="rId9"/>
    <p:sldLayoutId id="2147484027" r:id="rId10"/>
    <p:sldLayoutId id="2147484018" r:id="rId11"/>
    <p:sldLayoutId id="2147484028" r:id="rId12"/>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4.png"/><Relationship Id="rId4" Type="http://schemas.openxmlformats.org/officeDocument/2006/relationships/hyperlink" Target="mailto:Maya.king@maryland.gov"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 y="1905000"/>
            <a:ext cx="8610600" cy="2438400"/>
          </a:xfrm>
          <a:prstGeom prst="rect">
            <a:avLst/>
          </a:prstGeom>
          <a:noFill/>
          <a:ln w="9525">
            <a:noFill/>
            <a:miter lim="800000"/>
            <a:headEnd/>
            <a:tailEnd/>
          </a:ln>
          <a:effectLst/>
        </p:spPr>
        <p:txBody>
          <a:bodyPr anchor="ctr"/>
          <a:lstStyle/>
          <a:p>
            <a:pPr eaLnBrk="0" hangingPunct="0">
              <a:defRPr/>
            </a:pPr>
            <a:r>
              <a:rPr lang="en-US" sz="4000" b="1" dirty="0" smtClean="0">
                <a:solidFill>
                  <a:schemeClr val="accent1">
                    <a:lumMod val="50000"/>
                  </a:schemeClr>
                </a:solidFill>
                <a:effectLst>
                  <a:outerShdw blurRad="38100" dist="38100" dir="2700000" algn="tl">
                    <a:srgbClr val="000000"/>
                  </a:outerShdw>
                </a:effectLst>
                <a:latin typeface="Arial" charset="0"/>
              </a:rPr>
              <a:t>Entering Data into Complication fields in the CDB</a:t>
            </a:r>
            <a:endParaRPr lang="en-US" sz="4000" b="1" dirty="0">
              <a:solidFill>
                <a:schemeClr val="accent1">
                  <a:lumMod val="50000"/>
                </a:schemeClr>
              </a:solidFill>
              <a:effectLst>
                <a:outerShdw blurRad="38100" dist="38100" dir="2700000" algn="tl">
                  <a:srgbClr val="000000"/>
                </a:outerShdw>
              </a:effectLst>
              <a:latin typeface="Arial" charset="0"/>
            </a:endParaRPr>
          </a:p>
          <a:p>
            <a:pPr eaLnBrk="0" hangingPunct="0">
              <a:defRPr/>
            </a:pPr>
            <a:endParaRPr lang="en-US" sz="1050" b="1" dirty="0" smtClean="0">
              <a:solidFill>
                <a:schemeClr val="accent1">
                  <a:lumMod val="50000"/>
                </a:schemeClr>
              </a:solidFill>
              <a:effectLst>
                <a:outerShdw blurRad="38100" dist="38100" dir="2700000" algn="tl">
                  <a:srgbClr val="000000"/>
                </a:outerShdw>
              </a:effectLst>
              <a:latin typeface="Arial" charset="0"/>
            </a:endParaRPr>
          </a:p>
          <a:p>
            <a:pPr eaLnBrk="0" hangingPunct="0">
              <a:defRPr/>
            </a:pPr>
            <a:r>
              <a:rPr lang="en-US" sz="3200" b="1" dirty="0" smtClean="0">
                <a:solidFill>
                  <a:schemeClr val="accent1">
                    <a:lumMod val="50000"/>
                  </a:schemeClr>
                </a:solidFill>
                <a:effectLst>
                  <a:outerShdw blurRad="38100" dist="38100" dir="2700000" algn="tl">
                    <a:srgbClr val="000000"/>
                  </a:outerShdw>
                </a:effectLst>
                <a:latin typeface="Arial" charset="0"/>
              </a:rPr>
              <a:t>October 15, 2014</a:t>
            </a:r>
            <a:endParaRPr lang="en-US" sz="3200" b="1" dirty="0">
              <a:solidFill>
                <a:schemeClr val="accent1">
                  <a:lumMod val="50000"/>
                </a:schemeClr>
              </a:solidFill>
              <a:effectLst>
                <a:outerShdw blurRad="38100" dist="38100" dir="2700000" algn="tl">
                  <a:srgbClr val="000000"/>
                </a:outerShdw>
              </a:effectLst>
              <a:latin typeface="Arial" charset="0"/>
            </a:endParaRPr>
          </a:p>
          <a:p>
            <a:pPr eaLnBrk="0" hangingPunct="0">
              <a:defRPr/>
            </a:pPr>
            <a:endParaRPr lang="en-US" sz="2000" b="1" dirty="0">
              <a:solidFill>
                <a:schemeClr val="tx2"/>
              </a:solidFill>
              <a:effectLst>
                <a:outerShdw blurRad="38100" dist="38100" dir="2700000" algn="tl">
                  <a:srgbClr val="000000"/>
                </a:outerShdw>
              </a:effectLst>
              <a:latin typeface="Arial" charset="0"/>
            </a:endParaRPr>
          </a:p>
          <a:p>
            <a:pPr eaLnBrk="0" hangingPunct="0">
              <a:defRPr/>
            </a:pPr>
            <a:endParaRPr lang="en-US" sz="4000" b="1" dirty="0">
              <a:solidFill>
                <a:schemeClr val="tx2"/>
              </a:solidFill>
              <a:effectLst>
                <a:outerShdw blurRad="38100" dist="38100" dir="2700000" algn="tl">
                  <a:srgbClr val="000000"/>
                </a:outerShdw>
              </a:effectLst>
              <a:latin typeface="Arial" charset="0"/>
            </a:endParaRPr>
          </a:p>
        </p:txBody>
      </p:sp>
      <p:sp>
        <p:nvSpPr>
          <p:cNvPr id="12291" name="Rectangle 3"/>
          <p:cNvSpPr>
            <a:spLocks noChangeArrowheads="1"/>
          </p:cNvSpPr>
          <p:nvPr/>
        </p:nvSpPr>
        <p:spPr bwMode="auto">
          <a:xfrm>
            <a:off x="457200" y="4114800"/>
            <a:ext cx="8534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sz="2000" b="1" dirty="0">
                <a:latin typeface="Tahoma" pitchFamily="34" charset="0"/>
              </a:rPr>
              <a:t>Maryland Department of Health and Mental Hygiene</a:t>
            </a:r>
          </a:p>
          <a:p>
            <a:pPr algn="r"/>
            <a:r>
              <a:rPr lang="en-US" sz="2000" b="1" dirty="0">
                <a:latin typeface="Tahoma" pitchFamily="34" charset="0"/>
              </a:rPr>
              <a:t> Prevention and Health Promotion </a:t>
            </a:r>
            <a:r>
              <a:rPr lang="en-US" sz="2000" b="1" dirty="0" smtClean="0">
                <a:latin typeface="Tahoma" pitchFamily="34" charset="0"/>
              </a:rPr>
              <a:t>Administration</a:t>
            </a:r>
          </a:p>
          <a:p>
            <a:pPr algn="r"/>
            <a:endParaRPr lang="en-US" sz="2000" b="1" dirty="0">
              <a:latin typeface="Tahoma" pitchFamily="34" charset="0"/>
            </a:endParaRPr>
          </a:p>
          <a:p>
            <a:pPr algn="r"/>
            <a:r>
              <a:rPr lang="en-US" sz="2000" dirty="0" smtClean="0">
                <a:latin typeface="Tahoma" pitchFamily="34" charset="0"/>
              </a:rPr>
              <a:t>Maya King, MPH</a:t>
            </a:r>
            <a:endParaRPr lang="en-US" sz="2000" dirty="0">
              <a:latin typeface="Tahoma" pitchFamily="34" charset="0"/>
            </a:endParaRPr>
          </a:p>
          <a:p>
            <a:pPr algn="r"/>
            <a:r>
              <a:rPr lang="en-US" sz="2000" dirty="0" smtClean="0">
                <a:latin typeface="Tahoma" pitchFamily="34" charset="0"/>
              </a:rPr>
              <a:t>Research Analyst</a:t>
            </a:r>
            <a:endParaRPr lang="en-US" sz="2000" dirty="0">
              <a:latin typeface="Tahoma" pitchFamily="34" charset="0"/>
            </a:endParaRPr>
          </a:p>
          <a:p>
            <a:pPr algn="r"/>
            <a:r>
              <a:rPr lang="en-US" sz="2000" dirty="0">
                <a:latin typeface="Tahoma" pitchFamily="34" charset="0"/>
              </a:rPr>
              <a:t>C</a:t>
            </a:r>
            <a:r>
              <a:rPr lang="en-US" sz="2000" dirty="0" smtClean="0">
                <a:latin typeface="Tahoma" pitchFamily="34" charset="0"/>
              </a:rPr>
              <a:t>enter for Cancer </a:t>
            </a:r>
            <a:r>
              <a:rPr lang="en-US" sz="2000" dirty="0">
                <a:latin typeface="Tahoma" pitchFamily="34" charset="0"/>
              </a:rPr>
              <a:t>P</a:t>
            </a:r>
            <a:r>
              <a:rPr lang="en-US" sz="2000" dirty="0" smtClean="0">
                <a:latin typeface="Tahoma" pitchFamily="34" charset="0"/>
              </a:rPr>
              <a:t>revention and Control/</a:t>
            </a:r>
          </a:p>
          <a:p>
            <a:pPr algn="r"/>
            <a:r>
              <a:rPr lang="en-US" sz="2000" dirty="0" smtClean="0">
                <a:latin typeface="Tahoma" pitchFamily="34" charset="0"/>
              </a:rPr>
              <a:t>Surveillance and Evaluation Unit</a:t>
            </a:r>
            <a:endParaRPr lang="en-US" sz="2000" dirty="0">
              <a:latin typeface="Tahoma" pitchFamily="34" charset="0"/>
            </a:endParaRPr>
          </a:p>
          <a:p>
            <a:pPr algn="r" eaLnBrk="0" hangingPunct="0"/>
            <a:endParaRPr lang="en-US" sz="2200" b="1" dirty="0">
              <a:solidFill>
                <a:srgbClr val="07052D"/>
              </a:solidFill>
              <a:latin typeface="Arial"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p:transition spd="slow" advTm="55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Field</a:t>
            </a:r>
            <a:endParaRPr lang="en-US" b="1" dirty="0">
              <a:effectLst>
                <a:outerShdw blurRad="38100" dist="38100" dir="2700000" algn="tl">
                  <a:srgbClr val="000000">
                    <a:alpha val="43137"/>
                  </a:srgbClr>
                </a:outerShdw>
              </a:effectLst>
            </a:endParaRPr>
          </a:p>
        </p:txBody>
      </p:sp>
      <p:sp>
        <p:nvSpPr>
          <p:cNvPr id="3" name="TextBox 2"/>
          <p:cNvSpPr txBox="1"/>
          <p:nvPr/>
        </p:nvSpPr>
        <p:spPr>
          <a:xfrm>
            <a:off x="2797688" y="1653569"/>
            <a:ext cx="5562600" cy="646331"/>
          </a:xfrm>
          <a:prstGeom prst="rect">
            <a:avLst/>
          </a:prstGeom>
          <a:noFill/>
        </p:spPr>
        <p:txBody>
          <a:bodyPr wrap="square" rtlCol="0">
            <a:spAutoFit/>
          </a:bodyPr>
          <a:lstStyle/>
          <a:p>
            <a:pPr lvl="1"/>
            <a:r>
              <a:rPr lang="en-US" sz="1800" dirty="0" smtClean="0">
                <a:latin typeface="+mn-lt"/>
              </a:rPr>
              <a:t>Please note that </a:t>
            </a:r>
            <a:r>
              <a:rPr lang="en-US" sz="1800" i="1" dirty="0" smtClean="0">
                <a:latin typeface="+mn-lt"/>
              </a:rPr>
              <a:t>multiple</a:t>
            </a:r>
            <a:r>
              <a:rPr lang="en-US" sz="1800" dirty="0" smtClean="0">
                <a:latin typeface="+mn-lt"/>
              </a:rPr>
              <a:t> complication types can be selected for one client</a:t>
            </a:r>
            <a:endParaRPr lang="en-US" sz="1800" dirty="0">
              <a:latin typeface="+mn-lt"/>
            </a:endParaRPr>
          </a:p>
        </p:txBody>
      </p:sp>
      <p:sp>
        <p:nvSpPr>
          <p:cNvPr id="6" name="TextBox 5"/>
          <p:cNvSpPr txBox="1"/>
          <p:nvPr/>
        </p:nvSpPr>
        <p:spPr>
          <a:xfrm>
            <a:off x="4531464" y="4410321"/>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sp>
        <p:nvSpPr>
          <p:cNvPr id="7" name="TextBox 6"/>
          <p:cNvSpPr txBox="1"/>
          <p:nvPr/>
        </p:nvSpPr>
        <p:spPr>
          <a:xfrm>
            <a:off x="1415332" y="5333999"/>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pic>
        <p:nvPicPr>
          <p:cNvPr id="10"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2797688" y="2362200"/>
            <a:ext cx="707512" cy="190500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33800" y="2299900"/>
            <a:ext cx="762000" cy="181490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14720457"/>
      </p:ext>
    </p:extLst>
  </p:cSld>
  <p:clrMapOvr>
    <a:masterClrMapping/>
  </p:clrMapOvr>
  <p:transition spd="slow" advTm="51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p:cNvSpPr>
            <a:spLocks noGrp="1"/>
          </p:cNvSpPr>
          <p:nvPr>
            <p:ph type="title"/>
          </p:nvPr>
        </p:nvSpPr>
        <p:spPr>
          <a:xfrm>
            <a:off x="1447800" y="457200"/>
            <a:ext cx="7391400" cy="769938"/>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Field</a:t>
            </a:r>
            <a:endParaRPr lang="en-US" b="1" dirty="0">
              <a:effectLst>
                <a:outerShdw blurRad="38100" dist="38100" dir="2700000" algn="tl">
                  <a:srgbClr val="000000">
                    <a:alpha val="43137"/>
                  </a:srgbClr>
                </a:outerShdw>
              </a:effectLst>
            </a:endParaRPr>
          </a:p>
        </p:txBody>
      </p:sp>
      <p:cxnSp>
        <p:nvCxnSpPr>
          <p:cNvPr id="5" name="Straight Arrow Connector 4"/>
          <p:cNvCxnSpPr/>
          <p:nvPr/>
        </p:nvCxnSpPr>
        <p:spPr>
          <a:xfrm flipH="1">
            <a:off x="3276600" y="2743200"/>
            <a:ext cx="914400" cy="266848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43200" y="1821156"/>
            <a:ext cx="6096000" cy="923330"/>
          </a:xfrm>
          <a:prstGeom prst="rect">
            <a:avLst/>
          </a:prstGeom>
          <a:noFill/>
        </p:spPr>
        <p:txBody>
          <a:bodyPr wrap="square" rtlCol="0">
            <a:spAutoFit/>
          </a:bodyPr>
          <a:lstStyle/>
          <a:p>
            <a:pPr marL="800100" lvl="1" indent="-342900">
              <a:buFont typeface="+mj-lt"/>
              <a:buAutoNum type="arabicPeriod" startAt="3"/>
            </a:pPr>
            <a:r>
              <a:rPr lang="en-US" sz="1800" dirty="0" smtClean="0">
                <a:latin typeface="+mn-lt"/>
              </a:rPr>
              <a:t>If “</a:t>
            </a:r>
            <a:r>
              <a:rPr lang="en-US" sz="1800" b="1" dirty="0" smtClean="0">
                <a:solidFill>
                  <a:srgbClr val="0070C0"/>
                </a:solidFill>
                <a:latin typeface="+mn-lt"/>
              </a:rPr>
              <a:t>Other</a:t>
            </a:r>
            <a:r>
              <a:rPr lang="en-US" sz="1800" dirty="0" smtClean="0">
                <a:latin typeface="+mn-lt"/>
              </a:rPr>
              <a:t>” is selected, please provide descriptive information for this complication in the adjacent text field</a:t>
            </a:r>
            <a:endParaRPr lang="en-US" sz="1800" dirty="0">
              <a:latin typeface="+mn-lt"/>
            </a:endParaRPr>
          </a:p>
        </p:txBody>
      </p:sp>
      <p:sp>
        <p:nvSpPr>
          <p:cNvPr id="6" name="TextBox 5"/>
          <p:cNvSpPr txBox="1"/>
          <p:nvPr/>
        </p:nvSpPr>
        <p:spPr>
          <a:xfrm>
            <a:off x="4540090" y="4361022"/>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sp>
        <p:nvSpPr>
          <p:cNvPr id="7" name="TextBox 6"/>
          <p:cNvSpPr txBox="1"/>
          <p:nvPr/>
        </p:nvSpPr>
        <p:spPr>
          <a:xfrm>
            <a:off x="1418207" y="5029200"/>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sp>
        <p:nvSpPr>
          <p:cNvPr id="10" name="TextBox 9"/>
          <p:cNvSpPr txBox="1"/>
          <p:nvPr/>
        </p:nvSpPr>
        <p:spPr>
          <a:xfrm>
            <a:off x="1415332" y="5257800"/>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31924792"/>
      </p:ext>
    </p:extLst>
  </p:cSld>
  <p:clrMapOvr>
    <a:masterClrMapping/>
  </p:clrMapOvr>
  <p:transition spd="slow" advTm="74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4"/>
          <p:cNvSpPr>
            <a:spLocks noGrp="1"/>
          </p:cNvSpPr>
          <p:nvPr>
            <p:ph type="title"/>
          </p:nvPr>
        </p:nvSpPr>
        <p:spPr>
          <a:xfrm>
            <a:off x="1447800" y="457200"/>
            <a:ext cx="7391400" cy="769938"/>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Field</a:t>
            </a:r>
            <a:endParaRPr lang="en-US" b="1" dirty="0">
              <a:effectLst>
                <a:outerShdw blurRad="38100" dist="38100" dir="2700000" algn="tl">
                  <a:srgbClr val="000000">
                    <a:alpha val="43137"/>
                  </a:srgbClr>
                </a:outerShdw>
              </a:effectLst>
            </a:endParaRPr>
          </a:p>
        </p:txBody>
      </p:sp>
      <p:cxnSp>
        <p:nvCxnSpPr>
          <p:cNvPr id="5" name="Straight Arrow Connector 4"/>
          <p:cNvCxnSpPr/>
          <p:nvPr/>
        </p:nvCxnSpPr>
        <p:spPr>
          <a:xfrm flipH="1">
            <a:off x="1779535" y="2514600"/>
            <a:ext cx="1039865" cy="350520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05000" y="1524000"/>
            <a:ext cx="7086600" cy="923330"/>
          </a:xfrm>
          <a:prstGeom prst="rect">
            <a:avLst/>
          </a:prstGeom>
          <a:noFill/>
        </p:spPr>
        <p:txBody>
          <a:bodyPr wrap="square" rtlCol="0">
            <a:spAutoFit/>
          </a:bodyPr>
          <a:lstStyle/>
          <a:p>
            <a:pPr marL="800100" lvl="1" indent="-342900">
              <a:buFont typeface="+mj-lt"/>
              <a:buAutoNum type="arabicPeriod" startAt="3"/>
            </a:pPr>
            <a:r>
              <a:rPr lang="en-US" sz="1800" dirty="0" smtClean="0">
                <a:latin typeface="+mn-lt"/>
              </a:rPr>
              <a:t>In the text field for </a:t>
            </a:r>
            <a:r>
              <a:rPr lang="en-US" sz="1800" b="1" dirty="0" smtClean="0">
                <a:solidFill>
                  <a:srgbClr val="0070C0"/>
                </a:solidFill>
                <a:latin typeface="+mn-lt"/>
              </a:rPr>
              <a:t>Additional information re: complications</a:t>
            </a:r>
            <a:r>
              <a:rPr lang="en-US" sz="1800" dirty="0" smtClean="0">
                <a:latin typeface="+mn-lt"/>
              </a:rPr>
              <a:t>, supplementary information about the complication can be provided, if necessary</a:t>
            </a:r>
            <a:endParaRPr lang="en-US" sz="1800" dirty="0">
              <a:latin typeface="+mn-lt"/>
            </a:endParaRPr>
          </a:p>
        </p:txBody>
      </p:sp>
      <p:sp>
        <p:nvSpPr>
          <p:cNvPr id="6" name="TextBox 5"/>
          <p:cNvSpPr txBox="1"/>
          <p:nvPr/>
        </p:nvSpPr>
        <p:spPr>
          <a:xfrm>
            <a:off x="4527151" y="4361022"/>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sp>
        <p:nvSpPr>
          <p:cNvPr id="7" name="TextBox 6"/>
          <p:cNvSpPr txBox="1"/>
          <p:nvPr/>
        </p:nvSpPr>
        <p:spPr>
          <a:xfrm>
            <a:off x="1415332" y="5026222"/>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sp>
        <p:nvSpPr>
          <p:cNvPr id="10" name="TextBox 9"/>
          <p:cNvSpPr txBox="1"/>
          <p:nvPr/>
        </p:nvSpPr>
        <p:spPr>
          <a:xfrm>
            <a:off x="1429709" y="5302360"/>
            <a:ext cx="364202" cy="307777"/>
          </a:xfrm>
          <a:prstGeom prst="rect">
            <a:avLst/>
          </a:prstGeom>
          <a:noFill/>
        </p:spPr>
        <p:txBody>
          <a:bodyPr wrap="none" rtlCol="0">
            <a:spAutoFit/>
          </a:bodyPr>
          <a:lstStyle/>
          <a:p>
            <a:r>
              <a:rPr lang="en-US" sz="1400" dirty="0" smtClean="0">
                <a:latin typeface="Webdings" pitchFamily="18" charset="2"/>
              </a:rPr>
              <a:t>a</a:t>
            </a:r>
            <a:endParaRPr lang="en-US" sz="1400" dirty="0">
              <a:latin typeface="Webdings" pitchFamily="18" charset="2"/>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1127172"/>
      </p:ext>
    </p:extLst>
  </p:cSld>
  <p:clrMapOvr>
    <a:masterClrMapping/>
  </p:clrMapOvr>
  <p:transition spd="slow" advTm="9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Major Complications</a:t>
            </a:r>
            <a:endParaRPr lang="en-US" b="1" dirty="0">
              <a:effectLst>
                <a:outerShdw blurRad="38100" dist="38100" dir="2700000" algn="tl">
                  <a:srgbClr val="000000">
                    <a:alpha val="43137"/>
                  </a:srgbClr>
                </a:outerShdw>
              </a:effectLst>
            </a:endParaRPr>
          </a:p>
        </p:txBody>
      </p:sp>
      <p:sp>
        <p:nvSpPr>
          <p:cNvPr id="17411" name="Rectangle 9"/>
          <p:cNvSpPr>
            <a:spLocks noGrp="1" noChangeArrowheads="1"/>
          </p:cNvSpPr>
          <p:nvPr>
            <p:ph idx="1"/>
          </p:nvPr>
        </p:nvSpPr>
        <p:spPr/>
        <p:txBody>
          <a:bodyPr/>
          <a:lstStyle/>
          <a:p>
            <a:pPr eaLnBrk="1" hangingPunct="1"/>
            <a:r>
              <a:rPr lang="en-US" dirty="0" smtClean="0"/>
              <a:t>A </a:t>
            </a:r>
            <a:r>
              <a:rPr lang="en-US" dirty="0"/>
              <a:t>“</a:t>
            </a:r>
            <a:r>
              <a:rPr lang="en-US" b="1" dirty="0"/>
              <a:t>major</a:t>
            </a:r>
            <a:r>
              <a:rPr lang="en-US" dirty="0"/>
              <a:t>” complication is defined as </a:t>
            </a:r>
            <a:r>
              <a:rPr lang="en-US" dirty="0" smtClean="0"/>
              <a:t>a: </a:t>
            </a:r>
          </a:p>
          <a:p>
            <a:pPr lvl="1" eaLnBrk="1" hangingPunct="1"/>
            <a:r>
              <a:rPr lang="en-US" dirty="0"/>
              <a:t>P</a:t>
            </a:r>
            <a:r>
              <a:rPr lang="en-US" dirty="0" smtClean="0"/>
              <a:t>erforation</a:t>
            </a:r>
          </a:p>
          <a:p>
            <a:pPr lvl="1" eaLnBrk="1" hangingPunct="1"/>
            <a:r>
              <a:rPr lang="en-US" dirty="0" smtClean="0"/>
              <a:t>Hospitalization</a:t>
            </a:r>
          </a:p>
          <a:p>
            <a:pPr lvl="1" eaLnBrk="1" hangingPunct="1"/>
            <a:r>
              <a:rPr lang="en-US" dirty="0"/>
              <a:t>B</a:t>
            </a:r>
            <a:r>
              <a:rPr lang="en-US" dirty="0" smtClean="0"/>
              <a:t>leeding </a:t>
            </a:r>
            <a:r>
              <a:rPr lang="en-US" dirty="0"/>
              <a:t>that requires </a:t>
            </a:r>
            <a:r>
              <a:rPr lang="en-US" dirty="0" smtClean="0"/>
              <a:t>transfusion</a:t>
            </a:r>
          </a:p>
          <a:p>
            <a:pPr lvl="1" eaLnBrk="1" hangingPunct="1"/>
            <a:r>
              <a:rPr lang="en-US" dirty="0"/>
              <a:t>B</a:t>
            </a:r>
            <a:r>
              <a:rPr lang="en-US" dirty="0" smtClean="0"/>
              <a:t>leeding </a:t>
            </a:r>
            <a:r>
              <a:rPr lang="en-US" dirty="0"/>
              <a:t>that requires unplanned endoscopic </a:t>
            </a:r>
            <a:r>
              <a:rPr lang="en-US" dirty="0" smtClean="0"/>
              <a:t>intervention</a:t>
            </a:r>
          </a:p>
          <a:p>
            <a:pPr lvl="1" eaLnBrk="1" hangingPunct="1"/>
            <a:r>
              <a:rPr lang="en-US" dirty="0" smtClean="0"/>
              <a:t>Surgery</a:t>
            </a:r>
          </a:p>
          <a:p>
            <a:pPr lvl="1" eaLnBrk="1" hangingPunct="1"/>
            <a:r>
              <a:rPr lang="en-US" dirty="0"/>
              <a:t>H</a:t>
            </a:r>
            <a:r>
              <a:rPr lang="en-US" dirty="0" smtClean="0"/>
              <a:t>eart attack</a:t>
            </a:r>
          </a:p>
          <a:p>
            <a:pPr lvl="1" eaLnBrk="1" hangingPunct="1"/>
            <a:r>
              <a:rPr lang="en-US" dirty="0" smtClean="0"/>
              <a:t>Stroke or</a:t>
            </a:r>
          </a:p>
          <a:p>
            <a:pPr lvl="1" eaLnBrk="1" hangingPunct="1"/>
            <a:r>
              <a:rPr lang="en-US" dirty="0"/>
              <a:t>D</a:t>
            </a:r>
            <a:r>
              <a:rPr lang="en-US" dirty="0" smtClean="0"/>
              <a:t>eath </a:t>
            </a:r>
          </a:p>
          <a:p>
            <a:pPr marL="0" indent="0" eaLnBrk="1" hangingPunct="1">
              <a:buNone/>
            </a:pPr>
            <a:r>
              <a:rPr lang="en-US" dirty="0"/>
              <a:t> </a:t>
            </a:r>
            <a:r>
              <a:rPr lang="en-US" dirty="0" smtClean="0"/>
              <a:t>  </a:t>
            </a:r>
          </a:p>
          <a:p>
            <a:pPr marL="0" indent="0" eaLnBrk="1" hangingPunct="1">
              <a:buNone/>
            </a:pPr>
            <a:r>
              <a:rPr lang="en-US" dirty="0" smtClean="0"/>
              <a:t>   that </a:t>
            </a:r>
            <a:r>
              <a:rPr lang="en-US" dirty="0"/>
              <a:t>occurs within 30 days following the procedure </a:t>
            </a:r>
            <a:r>
              <a:rPr lang="en-US" dirty="0" smtClean="0"/>
              <a:t>or                                                                     treatment.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84140823"/>
      </p:ext>
    </p:extLst>
  </p:cSld>
  <p:clrMapOvr>
    <a:masterClrMapping/>
  </p:clrMapOvr>
  <p:transition spd="slow" advTm="191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Major Complications</a:t>
            </a:r>
            <a:endParaRPr lang="en-US" b="1" dirty="0">
              <a:effectLst>
                <a:outerShdw blurRad="38100" dist="38100" dir="2700000" algn="tl">
                  <a:srgbClr val="000000">
                    <a:alpha val="43137"/>
                  </a:srgbClr>
                </a:outerShdw>
              </a:effectLst>
            </a:endParaRPr>
          </a:p>
        </p:txBody>
      </p:sp>
      <p:sp>
        <p:nvSpPr>
          <p:cNvPr id="17411" name="Rectangle 9"/>
          <p:cNvSpPr>
            <a:spLocks noGrp="1" noChangeArrowheads="1"/>
          </p:cNvSpPr>
          <p:nvPr>
            <p:ph idx="1"/>
          </p:nvPr>
        </p:nvSpPr>
        <p:spPr/>
        <p:txBody>
          <a:bodyPr/>
          <a:lstStyle/>
          <a:p>
            <a:pPr eaLnBrk="1" hangingPunct="1"/>
            <a:r>
              <a:rPr lang="en-US" dirty="0" smtClean="0"/>
              <a:t>Local </a:t>
            </a:r>
            <a:r>
              <a:rPr lang="en-US" dirty="0"/>
              <a:t>CPEST program staff </a:t>
            </a:r>
            <a:r>
              <a:rPr lang="en-US" dirty="0" smtClean="0"/>
              <a:t>should provide verbal </a:t>
            </a:r>
            <a:r>
              <a:rPr lang="en-US" dirty="0"/>
              <a:t>notification of any major complication </a:t>
            </a:r>
            <a:r>
              <a:rPr lang="en-US" dirty="0" smtClean="0"/>
              <a:t>by </a:t>
            </a:r>
            <a:r>
              <a:rPr lang="en-US" dirty="0"/>
              <a:t>telephone, fax, or e-mail to the Cigarette Restitution Fund </a:t>
            </a:r>
            <a:r>
              <a:rPr lang="en-US" dirty="0" smtClean="0"/>
              <a:t>(CRF) Programs </a:t>
            </a:r>
            <a:r>
              <a:rPr lang="en-US" dirty="0"/>
              <a:t>Unit Nurse Consultant at DHMH/CCPC within 24 hours of being notified. </a:t>
            </a:r>
            <a:endParaRPr lang="en-US" dirty="0" smtClean="0"/>
          </a:p>
          <a:p>
            <a:pPr lvl="1" eaLnBrk="1" hangingPunct="1"/>
            <a:r>
              <a:rPr lang="en-US" dirty="0" smtClean="0"/>
              <a:t>The </a:t>
            </a:r>
            <a:r>
              <a:rPr lang="en-US" dirty="0"/>
              <a:t>CRF Program Manager </a:t>
            </a:r>
            <a:r>
              <a:rPr lang="en-US" dirty="0" smtClean="0"/>
              <a:t>may </a:t>
            </a:r>
            <a:r>
              <a:rPr lang="en-US" dirty="0"/>
              <a:t>be contacted in the absence of the Nurse Consultant. </a:t>
            </a:r>
            <a:endParaRPr lang="en-US" dirty="0" smtClean="0"/>
          </a:p>
          <a:p>
            <a:pPr marL="274637" lvl="1" indent="0" eaLnBrk="1" hangingPunct="1">
              <a:buNone/>
            </a:pPr>
            <a:endParaRPr lang="en-US" dirty="0" smtClean="0"/>
          </a:p>
          <a:p>
            <a:pPr eaLnBrk="1" hangingPunct="1"/>
            <a:r>
              <a:rPr lang="en-US" dirty="0" smtClean="0"/>
              <a:t>Local </a:t>
            </a:r>
            <a:r>
              <a:rPr lang="en-US" dirty="0"/>
              <a:t>CPEST program staff should also inform the LHD practitioner providing medical oversight of the CPEST program for review of the case.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63149946"/>
      </p:ext>
    </p:extLst>
  </p:cSld>
  <p:clrMapOvr>
    <a:masterClrMapping/>
  </p:clrMapOvr>
  <p:transition spd="slow" advTm="331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Major Complications</a:t>
            </a:r>
            <a:endParaRPr lang="en-US" b="1" dirty="0">
              <a:effectLst>
                <a:outerShdw blurRad="38100" dist="38100" dir="2700000" algn="tl">
                  <a:srgbClr val="000000">
                    <a:alpha val="43137"/>
                  </a:srgbClr>
                </a:outerShdw>
              </a:effectLst>
            </a:endParaRPr>
          </a:p>
        </p:txBody>
      </p:sp>
      <p:sp>
        <p:nvSpPr>
          <p:cNvPr id="17411" name="Rectangle 9"/>
          <p:cNvSpPr>
            <a:spLocks noGrp="1" noChangeArrowheads="1"/>
          </p:cNvSpPr>
          <p:nvPr>
            <p:ph idx="1"/>
          </p:nvPr>
        </p:nvSpPr>
        <p:spPr/>
        <p:txBody>
          <a:bodyPr/>
          <a:lstStyle/>
          <a:p>
            <a:pPr eaLnBrk="1" hangingPunct="1"/>
            <a:r>
              <a:rPr lang="en-US" dirty="0" smtClean="0"/>
              <a:t>CCPC staff may call local CPEST program staff to collect additional information regarding </a:t>
            </a:r>
            <a:r>
              <a:rPr lang="en-US" b="1" dirty="0" smtClean="0"/>
              <a:t>major</a:t>
            </a:r>
            <a:r>
              <a:rPr lang="en-US" dirty="0" smtClean="0"/>
              <a:t> complications in your screening programs such as, procedures and costs of follow-up for complications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520120923"/>
      </p:ext>
    </p:extLst>
  </p:cSld>
  <p:clrMapOvr>
    <a:masterClrMapping/>
  </p:clrMapOvr>
  <p:transition spd="slow" advTm="138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idx="4294967295"/>
          </p:nvPr>
        </p:nvSpPr>
        <p:spPr>
          <a:xfrm>
            <a:off x="1143000" y="3200400"/>
            <a:ext cx="73914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Questions?</a:t>
            </a:r>
            <a:endParaRPr lang="en-US" b="1" dirty="0">
              <a:effectLst>
                <a:outerShdw blurRad="38100" dist="38100" dir="2700000" algn="tl">
                  <a:srgbClr val="000000">
                    <a:alpha val="43137"/>
                  </a:srgbClr>
                </a:outerShdw>
              </a:effectLs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7762032"/>
      </p:ext>
    </p:extLst>
  </p:cSld>
  <p:clrMapOvr>
    <a:masterClrMapping/>
  </p:clrMapOvr>
  <p:transition spd="slow" advTm="14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Contact</a:t>
            </a:r>
            <a:endParaRPr lang="en-US" b="1" dirty="0">
              <a:effectLst>
                <a:outerShdw blurRad="38100" dist="38100" dir="2700000" algn="tl">
                  <a:srgbClr val="000000">
                    <a:alpha val="43137"/>
                  </a:srgbClr>
                </a:outerShdw>
              </a:effectLst>
            </a:endParaRPr>
          </a:p>
        </p:txBody>
      </p:sp>
      <p:sp>
        <p:nvSpPr>
          <p:cNvPr id="17411" name="Rectangle 9"/>
          <p:cNvSpPr>
            <a:spLocks noGrp="1" noChangeArrowheads="1"/>
          </p:cNvSpPr>
          <p:nvPr>
            <p:ph idx="1"/>
          </p:nvPr>
        </p:nvSpPr>
        <p:spPr/>
        <p:txBody>
          <a:bodyPr/>
          <a:lstStyle/>
          <a:p>
            <a:pPr marL="0" indent="0" algn="ctr" eaLnBrk="1" hangingPunct="1">
              <a:buNone/>
            </a:pPr>
            <a:endParaRPr lang="en-US" dirty="0" smtClean="0"/>
          </a:p>
          <a:p>
            <a:pPr marL="0" indent="0" algn="ctr" eaLnBrk="1" hangingPunct="1">
              <a:buNone/>
            </a:pPr>
            <a:endParaRPr lang="en-US" dirty="0"/>
          </a:p>
          <a:p>
            <a:pPr marL="0" indent="0" algn="ctr" eaLnBrk="1" hangingPunct="1">
              <a:buNone/>
            </a:pPr>
            <a:r>
              <a:rPr lang="en-US" sz="3200" b="1" dirty="0" smtClean="0"/>
              <a:t>Maya King, MPH</a:t>
            </a:r>
          </a:p>
          <a:p>
            <a:pPr marL="0" indent="0" algn="ctr" eaLnBrk="1" hangingPunct="1">
              <a:buNone/>
            </a:pPr>
            <a:endParaRPr lang="en-US" b="1" dirty="0" smtClean="0"/>
          </a:p>
          <a:p>
            <a:pPr marL="0" indent="0" algn="ctr" eaLnBrk="1" hangingPunct="1">
              <a:buNone/>
            </a:pPr>
            <a:r>
              <a:rPr lang="en-US" dirty="0" smtClean="0">
                <a:hlinkClick r:id="rId4"/>
              </a:rPr>
              <a:t>Maya.king@maryland.gov</a:t>
            </a:r>
            <a:endParaRPr lang="en-US" dirty="0" smtClean="0"/>
          </a:p>
          <a:p>
            <a:pPr marL="0" indent="0" algn="ctr" eaLnBrk="1" hangingPunct="1">
              <a:buNone/>
            </a:pPr>
            <a:r>
              <a:rPr lang="en-US" dirty="0" smtClean="0"/>
              <a:t>(410-767-2033)</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109658702"/>
      </p:ext>
    </p:extLst>
  </p:cSld>
  <p:clrMapOvr>
    <a:masterClrMapping/>
  </p:clrMapOvr>
  <p:transition spd="slow" advTm="112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ctrTitle" sz="quarter"/>
          </p:nvPr>
        </p:nvSpPr>
        <p:spPr>
          <a:xfrm>
            <a:off x="1828800" y="2209800"/>
            <a:ext cx="5257800" cy="2800350"/>
          </a:xfrm>
        </p:spPr>
        <p:txBody>
          <a:bodyPr/>
          <a:lstStyle/>
          <a:p>
            <a:pPr algn="ctr" eaLnBrk="1" fontAlgn="auto" hangingPunct="1">
              <a:spcAft>
                <a:spcPts val="0"/>
              </a:spcAft>
              <a:defRPr/>
            </a:pPr>
            <a:r>
              <a:rPr lang="en-US" b="1" dirty="0" smtClean="0">
                <a:latin typeface="Arial" charset="0"/>
                <a:cs typeface="Arial" charset="0"/>
              </a:rPr>
              <a:t>Prevention and Health Promotion Administration</a:t>
            </a:r>
            <a:endParaRPr lang="en-US" dirty="0" smtClean="0">
              <a:latin typeface="Arial" charset="0"/>
              <a:cs typeface="Arial"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p:transition spd="med" advTm="21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457200"/>
            <a:ext cx="72390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Defined</a:t>
            </a:r>
            <a:endParaRPr lang="en-US" b="1" dirty="0">
              <a:effectLst>
                <a:outerShdw blurRad="38100" dist="38100" dir="2700000" algn="tl">
                  <a:srgbClr val="000000">
                    <a:alpha val="43137"/>
                  </a:srgbClr>
                </a:outerShdw>
              </a:effectLst>
            </a:endParaRPr>
          </a:p>
        </p:txBody>
      </p:sp>
      <p:sp>
        <p:nvSpPr>
          <p:cNvPr id="14339" name="Content Placeholder 3"/>
          <p:cNvSpPr>
            <a:spLocks noGrp="1"/>
          </p:cNvSpPr>
          <p:nvPr>
            <p:ph idx="1"/>
          </p:nvPr>
        </p:nvSpPr>
        <p:spPr/>
        <p:txBody>
          <a:bodyPr/>
          <a:lstStyle/>
          <a:p>
            <a:pPr eaLnBrk="1" hangingPunct="1"/>
            <a:r>
              <a:rPr lang="en-US" dirty="0" smtClean="0"/>
              <a:t>A </a:t>
            </a:r>
            <a:r>
              <a:rPr lang="en-US" b="1" dirty="0" smtClean="0"/>
              <a:t>Complication</a:t>
            </a:r>
            <a:r>
              <a:rPr lang="en-US" dirty="0" smtClean="0"/>
              <a:t> is an adverse event occurring in preparation of, during, after a procedure, or in relation to a procedure (including treatment) within 30 days of the procedure</a:t>
            </a:r>
          </a:p>
          <a:p>
            <a:pPr marL="0" indent="0" eaLnBrk="1" hangingPunct="1">
              <a:buNone/>
            </a:pPr>
            <a:endParaRPr lang="en-US" dirty="0" smtClean="0"/>
          </a:p>
          <a:p>
            <a:pPr eaLnBrk="1" hangingPunct="1"/>
            <a:r>
              <a:rPr lang="en-US" dirty="0" smtClean="0"/>
              <a:t>Examples include, but are not limited to:  </a:t>
            </a:r>
          </a:p>
          <a:p>
            <a:pPr lvl="1" eaLnBrk="1" hangingPunct="1"/>
            <a:r>
              <a:rPr lang="en-US" dirty="0"/>
              <a:t>C</a:t>
            </a:r>
            <a:r>
              <a:rPr lang="en-US" dirty="0" smtClean="0"/>
              <a:t>olonic perforation</a:t>
            </a:r>
          </a:p>
          <a:p>
            <a:pPr lvl="1" eaLnBrk="1" hangingPunct="1"/>
            <a:r>
              <a:rPr lang="en-US" dirty="0"/>
              <a:t>B</a:t>
            </a:r>
            <a:r>
              <a:rPr lang="en-US" dirty="0" smtClean="0"/>
              <a:t>leeding or abdominal pain requiring hospitalization</a:t>
            </a:r>
            <a:endParaRPr lang="en-US" dirty="0"/>
          </a:p>
          <a:p>
            <a:pPr lvl="1" eaLnBrk="1" hangingPunct="1"/>
            <a:r>
              <a:rPr lang="en-US" dirty="0" smtClean="0"/>
              <a:t>Drug reaction that may require an ER visit </a:t>
            </a:r>
          </a:p>
          <a:p>
            <a:pPr lvl="1" eaLnBrk="1" hangingPunct="1"/>
            <a:r>
              <a:rPr lang="en-US" dirty="0" smtClean="0"/>
              <a:t>Stroke or myocardial infarction </a:t>
            </a:r>
          </a:p>
          <a:p>
            <a:pPr lvl="1" eaLnBrk="1" hangingPunct="1"/>
            <a:r>
              <a:rPr lang="en-US" dirty="0" smtClean="0"/>
              <a:t>Death</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270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457200"/>
            <a:ext cx="72390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Determining Complications</a:t>
            </a:r>
            <a:endParaRPr lang="en-US" b="1" dirty="0">
              <a:effectLst>
                <a:outerShdw blurRad="38100" dist="38100" dir="2700000" algn="tl">
                  <a:srgbClr val="000000">
                    <a:alpha val="43137"/>
                  </a:srgbClr>
                </a:outerShdw>
              </a:effectLst>
            </a:endParaRPr>
          </a:p>
        </p:txBody>
      </p:sp>
      <p:sp>
        <p:nvSpPr>
          <p:cNvPr id="14339" name="Content Placeholder 3"/>
          <p:cNvSpPr>
            <a:spLocks noGrp="1"/>
          </p:cNvSpPr>
          <p:nvPr>
            <p:ph idx="1"/>
          </p:nvPr>
        </p:nvSpPr>
        <p:spPr/>
        <p:txBody>
          <a:bodyPr/>
          <a:lstStyle/>
          <a:p>
            <a:r>
              <a:rPr lang="en-US" dirty="0"/>
              <a:t>If a situation arises that is out of the ordinary, particularly if it leads to additional costs or provider visits, and/or you are uncertain as to whether it is a complication, </a:t>
            </a:r>
            <a:r>
              <a:rPr lang="en-US" dirty="0" smtClean="0"/>
              <a:t>consult </a:t>
            </a:r>
            <a:r>
              <a:rPr lang="en-US" dirty="0"/>
              <a:t>the LHD practitioner providing medical oversight of the CPEST program and the appropriate Medical Case Manager(s)  (i.e. obtain input from the clinical providers) for a determination.  Contact CCPC clinical staff if you’re unable to make a determination or if further guidance is needed.</a:t>
            </a:r>
            <a:endParaRPr lang="en-US" b="1" dirty="0"/>
          </a:p>
          <a:p>
            <a:pPr marL="0" indent="0" eaLnBrk="1" hangingPunct="1">
              <a:buNone/>
            </a:pPr>
            <a:endParaRPr lang="en-US"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63854354"/>
      </p:ext>
    </p:extLst>
  </p:cSld>
  <p:clrMapOvr>
    <a:masterClrMapping/>
  </p:clrMapOvr>
  <p:transition spd="slow" advTm="27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600200" y="457200"/>
            <a:ext cx="7239000" cy="769938"/>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Client Database (CDB)</a:t>
            </a:r>
            <a:endParaRPr lang="en-US" b="1" dirty="0">
              <a:effectLst>
                <a:outerShdw blurRad="38100" dist="38100" dir="2700000" algn="tl">
                  <a:srgbClr val="000000">
                    <a:alpha val="43137"/>
                  </a:srgbClr>
                </a:outerShdw>
              </a:effectLst>
            </a:endParaRPr>
          </a:p>
        </p:txBody>
      </p:sp>
      <p:sp>
        <p:nvSpPr>
          <p:cNvPr id="15363" name="Rectangle 9"/>
          <p:cNvSpPr>
            <a:spLocks noGrp="1" noChangeArrowheads="1"/>
          </p:cNvSpPr>
          <p:nvPr>
            <p:ph idx="1"/>
          </p:nvPr>
        </p:nvSpPr>
        <p:spPr/>
        <p:txBody>
          <a:bodyPr/>
          <a:lstStyle/>
          <a:p>
            <a:pPr eaLnBrk="1" hangingPunct="1"/>
            <a:r>
              <a:rPr lang="en-US" dirty="0" smtClean="0"/>
              <a:t>The </a:t>
            </a:r>
            <a:r>
              <a:rPr lang="en-US" b="1" dirty="0" smtClean="0"/>
              <a:t>Client Database</a:t>
            </a:r>
            <a:r>
              <a:rPr lang="en-US" dirty="0" smtClean="0"/>
              <a:t>, or </a:t>
            </a:r>
            <a:r>
              <a:rPr lang="en-US" b="1" dirty="0" smtClean="0"/>
              <a:t>CDB</a:t>
            </a:r>
            <a:r>
              <a:rPr lang="en-US" dirty="0" smtClean="0"/>
              <a:t>, is the online data collection system used by local CPEST staff to enter clinical data for clients receiving services paid for fully, or in part, by CRF funds through the CPEST program</a:t>
            </a:r>
          </a:p>
        </p:txBody>
      </p:sp>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3553" y="3276600"/>
            <a:ext cx="541866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54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normAutofit fontScale="90000"/>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Entering Data: What and Where</a:t>
            </a:r>
            <a:endParaRPr lang="en-US" b="1" dirty="0">
              <a:effectLst>
                <a:outerShdw blurRad="38100" dist="38100" dir="2700000" algn="tl">
                  <a:srgbClr val="000000">
                    <a:alpha val="43137"/>
                  </a:srgbClr>
                </a:outerShdw>
              </a:effectLst>
            </a:endParaRPr>
          </a:p>
        </p:txBody>
      </p:sp>
      <p:sp>
        <p:nvSpPr>
          <p:cNvPr id="16387" name="Rectangle 9"/>
          <p:cNvSpPr>
            <a:spLocks noGrp="1" noChangeArrowheads="1"/>
          </p:cNvSpPr>
          <p:nvPr>
            <p:ph idx="1"/>
          </p:nvPr>
        </p:nvSpPr>
        <p:spPr/>
        <p:txBody>
          <a:bodyPr/>
          <a:lstStyle/>
          <a:p>
            <a:pPr eaLnBrk="1" hangingPunct="1"/>
            <a:r>
              <a:rPr lang="en-US" b="1" dirty="0" smtClean="0"/>
              <a:t>What</a:t>
            </a:r>
            <a:r>
              <a:rPr lang="en-US" dirty="0" smtClean="0"/>
              <a:t>: All client-specific complications data that meet the CPEST definition should be entered into the CDB</a:t>
            </a:r>
          </a:p>
          <a:p>
            <a:pPr eaLnBrk="1" hangingPunct="1"/>
            <a:endParaRPr lang="en-US" dirty="0" smtClean="0"/>
          </a:p>
          <a:p>
            <a:pPr eaLnBrk="1" hangingPunct="1"/>
            <a:r>
              <a:rPr lang="en-US" b="1" dirty="0" smtClean="0"/>
              <a:t>Where</a:t>
            </a:r>
            <a:r>
              <a:rPr lang="en-US" dirty="0" smtClean="0"/>
              <a:t>: Complications data should be entered in the complications fields for the procedure and/or treatment for which data is being entered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171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905000" y="533400"/>
            <a:ext cx="6781800" cy="990600"/>
          </a:xfrm>
        </p:spPr>
        <p:txBody>
          <a:bodyPr>
            <a:normAutofit fontScale="90000"/>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Location of Complication Fields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8941" y="1600200"/>
            <a:ext cx="8229600" cy="4876800"/>
          </a:xfrm>
        </p:spPr>
        <p:txBody>
          <a:bodyPr/>
          <a:lstStyle/>
          <a:p>
            <a:r>
              <a:rPr lang="en-US" dirty="0" smtClean="0"/>
              <a:t>Most modules and/or ‘Additional Procedure’ pages have complication fields associated with it that now look like this:</a:t>
            </a:r>
            <a:endParaRPr lang="en-US" dirty="0"/>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p:transition spd="slow" advTm="92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905000" y="533400"/>
            <a:ext cx="6781800" cy="990600"/>
          </a:xfrm>
        </p:spPr>
        <p:txBody>
          <a:bodyPr>
            <a:normAutofit fontScale="90000"/>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Exception: Location of Complication Fields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8941" y="1600200"/>
            <a:ext cx="8229600" cy="4876800"/>
          </a:xfrm>
        </p:spPr>
        <p:txBody>
          <a:bodyPr/>
          <a:lstStyle/>
          <a:p>
            <a:r>
              <a:rPr lang="en-US" dirty="0" smtClean="0"/>
              <a:t>Complications arising from prescreening exams and/or visits should be recorded in the Significant Findings section on page 3.</a:t>
            </a:r>
            <a:endParaRPr lang="en-US"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71" t="9445" r="25104" b="19100"/>
          <a:stretch/>
        </p:blipFill>
        <p:spPr bwMode="auto">
          <a:xfrm>
            <a:off x="2362201" y="2895600"/>
            <a:ext cx="4419600" cy="350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133600" y="4267200"/>
            <a:ext cx="5105400" cy="914400"/>
          </a:xfrm>
          <a:prstGeom prst="ellipse">
            <a:avLst/>
          </a:prstGeom>
          <a:no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74125505"/>
      </p:ext>
    </p:extLst>
  </p:cSld>
  <p:clrMapOvr>
    <a:masterClrMapping/>
  </p:clrMapOvr>
  <p:transition spd="slow" advTm="13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Field</a:t>
            </a:r>
            <a:endParaRPr lang="en-US" b="1" dirty="0">
              <a:effectLst>
                <a:outerShdw blurRad="38100" dist="38100" dir="2700000" algn="tl">
                  <a:srgbClr val="000000">
                    <a:alpha val="43137"/>
                  </a:srgbClr>
                </a:outerShdw>
              </a:effectLst>
            </a:endParaRPr>
          </a:p>
        </p:txBody>
      </p:sp>
      <p:sp>
        <p:nvSpPr>
          <p:cNvPr id="3" name="TextBox 2"/>
          <p:cNvSpPr txBox="1"/>
          <p:nvPr/>
        </p:nvSpPr>
        <p:spPr>
          <a:xfrm>
            <a:off x="3352800" y="1752600"/>
            <a:ext cx="5562600" cy="923330"/>
          </a:xfrm>
          <a:prstGeom prst="rect">
            <a:avLst/>
          </a:prstGeom>
          <a:noFill/>
        </p:spPr>
        <p:txBody>
          <a:bodyPr wrap="square" rtlCol="0">
            <a:spAutoFit/>
          </a:bodyPr>
          <a:lstStyle/>
          <a:p>
            <a:pPr marL="800100" lvl="1" indent="-342900">
              <a:buFont typeface="+mj-lt"/>
              <a:buAutoNum type="arabicPeriod"/>
            </a:pPr>
            <a:r>
              <a:rPr lang="en-US" sz="1800" dirty="0" smtClean="0">
                <a:latin typeface="+mn-lt"/>
              </a:rPr>
              <a:t>For </a:t>
            </a:r>
            <a:r>
              <a:rPr lang="en-US" sz="1800" b="1" dirty="0" smtClean="0">
                <a:solidFill>
                  <a:srgbClr val="0070C0"/>
                </a:solidFill>
                <a:latin typeface="+mn-lt"/>
              </a:rPr>
              <a:t>Complications of Procedures</a:t>
            </a:r>
            <a:r>
              <a:rPr lang="en-US" sz="1800" dirty="0" smtClean="0">
                <a:latin typeface="+mn-lt"/>
              </a:rPr>
              <a:t>, click the “Yes” radio button if the client has a complication(s)</a:t>
            </a:r>
            <a:endParaRPr lang="en-US" sz="1800" dirty="0">
              <a:latin typeface="+mn-lt"/>
            </a:endParaRPr>
          </a:p>
        </p:txBody>
      </p:sp>
      <p:pic>
        <p:nvPicPr>
          <p:cNvPr id="6"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3200400" y="2133600"/>
            <a:ext cx="685800" cy="68580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258217805"/>
      </p:ext>
    </p:extLst>
  </p:cSld>
  <p:clrMapOvr>
    <a:masterClrMapping/>
  </p:clrMapOvr>
  <p:transition spd="slow" advTm="64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447800" y="457200"/>
            <a:ext cx="7391400" cy="769938"/>
          </a:xfrm>
        </p:spPr>
        <p:txBody>
          <a:bodyPr>
            <a:normAutofit/>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Complications Field</a:t>
            </a:r>
            <a:endParaRPr lang="en-US" b="1" dirty="0">
              <a:effectLst>
                <a:outerShdw blurRad="38100" dist="38100" dir="2700000" algn="tl">
                  <a:srgbClr val="000000">
                    <a:alpha val="43137"/>
                  </a:srgbClr>
                </a:outerShdw>
              </a:effectLst>
            </a:endParaRPr>
          </a:p>
        </p:txBody>
      </p:sp>
      <p:sp>
        <p:nvSpPr>
          <p:cNvPr id="3" name="TextBox 2"/>
          <p:cNvSpPr txBox="1"/>
          <p:nvPr/>
        </p:nvSpPr>
        <p:spPr>
          <a:xfrm>
            <a:off x="2743200" y="1676400"/>
            <a:ext cx="6019800" cy="923330"/>
          </a:xfrm>
          <a:prstGeom prst="rect">
            <a:avLst/>
          </a:prstGeom>
          <a:noFill/>
        </p:spPr>
        <p:txBody>
          <a:bodyPr wrap="square" rtlCol="0">
            <a:spAutoFit/>
          </a:bodyPr>
          <a:lstStyle/>
          <a:p>
            <a:pPr marL="800100" lvl="1" indent="-342900">
              <a:buFont typeface="+mj-lt"/>
              <a:buAutoNum type="arabicPeriod" startAt="2"/>
            </a:pPr>
            <a:r>
              <a:rPr lang="en-US" sz="1800" dirty="0" smtClean="0">
                <a:latin typeface="+mn-lt"/>
              </a:rPr>
              <a:t>For </a:t>
            </a:r>
            <a:r>
              <a:rPr lang="en-US" sz="1800" b="1" dirty="0" smtClean="0">
                <a:solidFill>
                  <a:srgbClr val="0070C0"/>
                </a:solidFill>
                <a:latin typeface="+mn-lt"/>
              </a:rPr>
              <a:t>Complication Type</a:t>
            </a:r>
            <a:r>
              <a:rPr lang="en-US" sz="1800" dirty="0" smtClean="0">
                <a:latin typeface="+mn-lt"/>
              </a:rPr>
              <a:t>, select </a:t>
            </a:r>
            <a:r>
              <a:rPr lang="en-US" sz="1800" u="sng" dirty="0" smtClean="0">
                <a:latin typeface="+mn-lt"/>
              </a:rPr>
              <a:t>all</a:t>
            </a:r>
            <a:r>
              <a:rPr lang="en-US" sz="1800" dirty="0" smtClean="0">
                <a:latin typeface="+mn-lt"/>
              </a:rPr>
              <a:t> complications from the list provided that are applicable to the client</a:t>
            </a:r>
            <a:endParaRPr lang="en-US" sz="1800" dirty="0">
              <a:latin typeface="+mn-lt"/>
            </a:endParaRPr>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066800" y="2743200"/>
            <a:ext cx="7153883" cy="354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2133600" y="2438400"/>
            <a:ext cx="1219200" cy="83820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021789764"/>
      </p:ext>
    </p:extLst>
  </p:cSld>
  <p:clrMapOvr>
    <a:masterClrMapping/>
  </p:clrMapOvr>
  <p:transition spd="slow" advTm="67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64BA45AAFC9447BBFCFBC00BA005D2" ma:contentTypeVersion="69" ma:contentTypeDescription="Create a new document." ma:contentTypeScope="" ma:versionID="4e5c3c3259db244956bbde5daa44736f">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BC0BB2-D065-4E13-AAF2-103962B1FA3B}"/>
</file>

<file path=customXml/itemProps2.xml><?xml version="1.0" encoding="utf-8"?>
<ds:datastoreItem xmlns:ds="http://schemas.openxmlformats.org/officeDocument/2006/customXml" ds:itemID="{450294D8-41BA-4465-8E62-B9CFE2A3AF5F}"/>
</file>

<file path=customXml/itemProps3.xml><?xml version="1.0" encoding="utf-8"?>
<ds:datastoreItem xmlns:ds="http://schemas.openxmlformats.org/officeDocument/2006/customXml" ds:itemID="{BEA20933-BC1D-4C29-B8C0-5140845AA283}"/>
</file>

<file path=docProps/app.xml><?xml version="1.0" encoding="utf-8"?>
<Properties xmlns="http://schemas.openxmlformats.org/officeDocument/2006/extended-properties" xmlns:vt="http://schemas.openxmlformats.org/officeDocument/2006/docPropsVTypes">
  <Template>Clarity</Template>
  <TotalTime>5630</TotalTime>
  <Words>625</Words>
  <Application>Microsoft Office PowerPoint</Application>
  <PresentationFormat>On-screen Show (4:3)</PresentationFormat>
  <Paragraphs>82</Paragraphs>
  <Slides>18</Slides>
  <Notes>3</Notes>
  <HiddenSlides>0</HiddenSlides>
  <MMClips>18</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PowerPoint Presentation</vt:lpstr>
      <vt:lpstr>Complications Defined</vt:lpstr>
      <vt:lpstr>Determining Complications</vt:lpstr>
      <vt:lpstr>Client Database (CDB)</vt:lpstr>
      <vt:lpstr>Entering Data: What and Where</vt:lpstr>
      <vt:lpstr>Location of Complication Fields</vt:lpstr>
      <vt:lpstr>Exception: Location of Complication Fields</vt:lpstr>
      <vt:lpstr>Complications Field</vt:lpstr>
      <vt:lpstr>Complications Field</vt:lpstr>
      <vt:lpstr>Complications Field</vt:lpstr>
      <vt:lpstr>Complications Field</vt:lpstr>
      <vt:lpstr>Complications Field</vt:lpstr>
      <vt:lpstr>Major Complications</vt:lpstr>
      <vt:lpstr>Major Complications</vt:lpstr>
      <vt:lpstr>Major Complications</vt:lpstr>
      <vt:lpstr>Questions?</vt:lpstr>
      <vt:lpstr>Contact</vt:lpstr>
      <vt:lpstr>Prevention and Health Promotion Administration</vt:lpstr>
    </vt:vector>
  </TitlesOfParts>
  <Company>Maryland DHMH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Aids Administration Maryland</dc:creator>
  <cp:lastModifiedBy>Kelly Richardson</cp:lastModifiedBy>
  <cp:revision>254</cp:revision>
  <cp:lastPrinted>2001-06-13T13:02:25Z</cp:lastPrinted>
  <dcterms:created xsi:type="dcterms:W3CDTF">2001-05-29T17:13:35Z</dcterms:created>
  <dcterms:modified xsi:type="dcterms:W3CDTF">2014-10-15T17:17:10Z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0x010100EC64BA45AAFC9447BBFCFBC00BA005D2</vt:lpwstr>
  </property>
  <property fmtid="{D5CDD505-2E9C-101B-9397-08002B2CF9AE}" pid="3" name="TemplateUrl">
    <vt:lpwstr/>
  </property>
  <property fmtid="{D5CDD505-2E9C-101B-9397-08002B2CF9AE}" pid="4" name="Order">
    <vt:r8>30100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