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01" autoAdjust="0"/>
  </p:normalViewPr>
  <p:slideViewPr>
    <p:cSldViewPr snapToGrid="0">
      <p:cViewPr varScale="1">
        <p:scale>
          <a:sx n="90" d="100"/>
          <a:sy n="90" d="100"/>
        </p:scale>
        <p:origin x="4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BD8C0-E7EF-4985-A893-712652352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361291"/>
          </a:xfrm>
        </p:spPr>
        <p:txBody>
          <a:bodyPr>
            <a:normAutofit/>
          </a:bodyPr>
          <a:lstStyle/>
          <a:p>
            <a:r>
              <a:rPr lang="en-US" sz="6000" cap="none" spc="0" dirty="0">
                <a:solidFill>
                  <a:prstClr val="black"/>
                </a:solidFill>
                <a:latin typeface="Calibri Light" panose="020F0302020204030204"/>
              </a:rPr>
              <a:t>Requests for Information</a:t>
            </a:r>
            <a:endParaRPr lang="en-US" sz="4400" dirty="0">
              <a:latin typeface="Calibri Light" panose="020F03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90867-3784-4579-A694-60B3D37EF2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149969"/>
            <a:ext cx="6801612" cy="167807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Stephen M. </a:t>
            </a:r>
            <a:r>
              <a:rPr lang="en-US" dirty="0" err="1"/>
              <a:t>LeGendre</a:t>
            </a:r>
            <a:endParaRPr lang="en-US" dirty="0"/>
          </a:p>
          <a:p>
            <a:r>
              <a:rPr lang="en-US" dirty="0"/>
              <a:t>Assistant Attorney General</a:t>
            </a:r>
          </a:p>
          <a:p>
            <a:r>
              <a:rPr lang="en-US" dirty="0"/>
              <a:t>Maryland Department of Health </a:t>
            </a:r>
          </a:p>
          <a:p>
            <a:r>
              <a:rPr lang="en-US" dirty="0"/>
              <a:t>410-767-1858</a:t>
            </a:r>
          </a:p>
          <a:p>
            <a:r>
              <a:rPr lang="en-US" dirty="0" err="1"/>
              <a:t>Stephen.legendre@Maryland.gov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4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B521F-277C-46B6-B97F-D6C096587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Background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AA030-EFE9-4723-9804-4EC0CA654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Description of Agency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Description of office/unit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Summary of current system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Summary of current pain points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Vision of the future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912B7-616C-4327-9126-7BD6D1AD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BFF7-77D5-4F14-92FA-7E170952C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Requested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1104E-1A76-47D7-B365-89F50023E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Company Information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Solution Information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Services Information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Solicitation 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A64B2-3F10-438F-8FEE-94F4D137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980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85430-5F6E-4B59-BF8A-F09C143A1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RFI Process and Format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9C176-ACF7-45C0-A975-47FA7F42E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Process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Contact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Due Dates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Trade Secrets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Response Format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Transmittal Letter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RFI Response Document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Notice of Proprietary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E7611-CE80-40B3-AC1F-966C8B88D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37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5548-DFB0-4CE4-9361-7FCE28E47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cap="none" spc="0" dirty="0">
                <a:solidFill>
                  <a:prstClr val="black"/>
                </a:solidFill>
                <a:latin typeface="Calibri Light" panose="020F0302020204030204"/>
              </a:rPr>
              <a:t>RFI for End to End Licensing and Regulatory Management System - Highlights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FD755-791E-43A4-99E4-2ACF889D4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4600" dirty="0">
                <a:solidFill>
                  <a:prstClr val="black"/>
                </a:solidFill>
                <a:latin typeface="Calibri" panose="020F0502020204030204"/>
              </a:rPr>
              <a:t>Background Information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Description of the Boards and Commissions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3400" dirty="0">
                <a:solidFill>
                  <a:prstClr val="black"/>
                </a:solidFill>
                <a:latin typeface="Calibri" panose="020F0502020204030204"/>
              </a:rPr>
              <a:t>Lists and describes 20 entities responsible for regulating health professionals in Maryland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4600" dirty="0">
                <a:solidFill>
                  <a:prstClr val="black"/>
                </a:solidFill>
                <a:latin typeface="Calibri" panose="020F0502020204030204"/>
              </a:rPr>
              <a:t>Summary of Current Pain Points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Candid evaluation of what is lacking: paper versus electronic, shortcomings of existing automated systems, inefficient sharing and tracking, lack of web based processes, no electronic payments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4600" dirty="0">
                <a:solidFill>
                  <a:prstClr val="black"/>
                </a:solidFill>
                <a:latin typeface="Calibri" panose="020F0502020204030204"/>
              </a:rPr>
              <a:t>Visions for the Future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Comprehensive description of needs 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4600" dirty="0">
                <a:solidFill>
                  <a:prstClr val="black"/>
                </a:solidFill>
                <a:latin typeface="Calibri" panose="020F0502020204030204"/>
              </a:rPr>
              <a:t>RFI Process and Format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Process – optional presentations; no pricing information 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Trade Secrets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FA1CF0-6FDA-4848-951D-A5A7F06D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153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A31EB-6C85-4808-BA9E-54D4E9713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Final Thoughts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BF297-8862-49D2-AE5D-CE56DDFFF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A good RFI is no accident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What don’t I know and when do I need to know it?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What am I doing today?</a:t>
            </a:r>
          </a:p>
          <a:p>
            <a:pPr marL="1600200" lvl="3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Is it working?</a:t>
            </a:r>
          </a:p>
          <a:p>
            <a:pPr marL="1600200" lvl="3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If not, why not?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How long have I being doing it?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What are others doing?</a:t>
            </a:r>
          </a:p>
          <a:p>
            <a:pPr marL="1600200" lvl="3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Does it work better?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What else would I like to do?</a:t>
            </a:r>
            <a:endParaRPr lang="en-US" dirty="0"/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DD46A-BEF3-47E2-B7AE-6BB285A74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64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A62AF-7BD0-4E63-9F33-A10AA2A7F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Requests for Information (RFI)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80B71-D754-4F82-8562-21D2C6CB2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47507"/>
            <a:ext cx="7729728" cy="3253563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Optional planning tool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May lead to Request for Proposals (RFP)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Information Gathering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Offeror interest and capabilities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Industry standards, best practices, performance measures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Innovation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Licensing/pricing models (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but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not pricing)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Other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6375-D598-4DF0-85B8-C61DF95EB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0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B318-EF18-4241-8BB3-C14A3538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RFI may </a:t>
            </a:r>
            <a:r>
              <a:rPr lang="en-US" sz="4400" b="1" cap="none" spc="0" dirty="0">
                <a:solidFill>
                  <a:prstClr val="black"/>
                </a:solidFill>
                <a:latin typeface="Calibri Light" panose="020F0302020204030204"/>
              </a:rPr>
              <a:t>not </a:t>
            </a:r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be used to: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7153E-4867-4EF8-9A38-91E69ED7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Procure goods or services (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not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 a procurement)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Favor or disfavor offerors on a future RFP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Obtain pricing for a future RFP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Continue an existing sole source or justify a new sole source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Justify the exercise of an existing option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0325E-A9B7-4A51-A57E-C1A1325E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5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BE381-3DF8-4DA2-889A-F120C280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Pros of proper use of an RFI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0D9A5-56B4-4A7A-B78B-8F90C27C6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A better RFP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Increased competition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A better project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Focused services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Improved pricing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97530-B660-42DC-B5F8-73EA85719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13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CF727-AE79-4230-93CB-8902B623A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Cons of misuse of an RFI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83C5E-9394-444C-A61C-7C14D3645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Taints the subsequent RFP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Wastes offeror and State resources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Offeror disinterest in future RFIs and RFPs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State’s loss of the privilege of using RFIs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B1984-0BD4-487B-B0A2-E051294E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2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940F2-6CFC-4258-B1F5-1E35B8D28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Legal consideration of RFIs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72449-7552-40AD-804B-A7EBEA230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Not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 a procurement, therefore no separate treatment in law or regulation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Previously addressed as an ethics matter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General rule: offerors prohibited from drafting specifications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Exception: comments solicited from two or more as part of an RFI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Now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in State Finance and Procurement 13.212.1.b(5): for a procurement of health, human or educational services, exemption for comments solicited from two or more persons as part of a request for information  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dirty="0"/>
              <a:t>			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C9794-0155-425F-9C51-FD688863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41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1A1F9-EAE4-45E5-AC3B-FCA3A1091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RFI Template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0D056-664D-46F6-93D4-18928CC7D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Developed for Office of Information in cooperation with DOIT, OPASS and OAG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Component parts: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Instructions</a:t>
            </a:r>
          </a:p>
          <a:p>
            <a:pPr marL="685800" lvl="1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Table of Contents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Key RFI Information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Background Information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Requested Information</a:t>
            </a:r>
          </a:p>
          <a:p>
            <a:pPr marL="1143000" lvl="2">
              <a:lnSpc>
                <a:spcPct val="90000"/>
              </a:lnSpc>
              <a:spcBef>
                <a:spcPts val="500"/>
              </a:spcBef>
              <a:buClrTx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RFI Process and Format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2A39DE-B4A6-47FE-97ED-57E84B6DA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091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FDFA-2F85-4943-B61E-316760E7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RFI Instructions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D68E2-4B3C-455B-A3EF-C1C5C4233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Select a procurement officer: Typically a representative of OPASS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Template serves as  outline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Provide all respondents same opportunity for optional presentations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Prohibited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 activities: pricing, evaluation of offerings, offeror preference and product ranking </a:t>
            </a:r>
            <a:endParaRPr lang="en-US" sz="2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CE722-A8BB-4F2B-B568-5BF02C7F4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722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60DB6-22E6-47CC-BEDC-A7A305F9C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spc="0" dirty="0">
                <a:solidFill>
                  <a:prstClr val="black"/>
                </a:solidFill>
                <a:latin typeface="Calibri Light" panose="020F0302020204030204"/>
              </a:rPr>
              <a:t>Key RFI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B5A4A-C016-475E-9370-9F06F5989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Purpose: information gathering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Issuing office and procurement officer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Key 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9A9FC-C12E-4D4D-B368-599C6B724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5071-6405-41D4-8D92-3FC5B254DE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93286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B68BEB57FF844E8F5186CB1852E378" ma:contentTypeVersion="13" ma:contentTypeDescription="Create a new document." ma:contentTypeScope="" ma:versionID="5e1dacac3d9bb5637b1a2038c3a2f97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00d6e856316b04bbfd8642c332e56b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8F2D1B-6700-4F73-AFDC-61F9187B1CBC}"/>
</file>

<file path=customXml/itemProps2.xml><?xml version="1.0" encoding="utf-8"?>
<ds:datastoreItem xmlns:ds="http://schemas.openxmlformats.org/officeDocument/2006/customXml" ds:itemID="{62EA912F-D095-4DD9-BB8D-0167F0E4A5C1}"/>
</file>

<file path=customXml/itemProps3.xml><?xml version="1.0" encoding="utf-8"?>
<ds:datastoreItem xmlns:ds="http://schemas.openxmlformats.org/officeDocument/2006/customXml" ds:itemID="{8FAAB683-38DA-4407-BEF1-7C0F9AB351FA}"/>
</file>

<file path=customXml/itemProps4.xml><?xml version="1.0" encoding="utf-8"?>
<ds:datastoreItem xmlns:ds="http://schemas.openxmlformats.org/officeDocument/2006/customXml" ds:itemID="{1CE7A68B-6578-4EB3-93A2-D66CBA946FF4}"/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379</TotalTime>
  <Words>549</Words>
  <Application>Microsoft Office PowerPoint</Application>
  <PresentationFormat>Widescreen</PresentationFormat>
  <Paragraphs>112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Gill Sans MT</vt:lpstr>
      <vt:lpstr>Parcel</vt:lpstr>
      <vt:lpstr>Requests for Information</vt:lpstr>
      <vt:lpstr>Requests for Information (RFI)</vt:lpstr>
      <vt:lpstr>RFI may not be used to: </vt:lpstr>
      <vt:lpstr>Pros of proper use of an RFI</vt:lpstr>
      <vt:lpstr>Cons of misuse of an RFI</vt:lpstr>
      <vt:lpstr>Legal consideration of RFIs</vt:lpstr>
      <vt:lpstr>RFI Template</vt:lpstr>
      <vt:lpstr>RFI Instructions</vt:lpstr>
      <vt:lpstr>Key RFI Information</vt:lpstr>
      <vt:lpstr>Background Information</vt:lpstr>
      <vt:lpstr>Requested Information</vt:lpstr>
      <vt:lpstr>RFI Process and Format</vt:lpstr>
      <vt:lpstr>RFI for End to End Licensing and Regulatory Management System - Highlights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Requests for Information</dc:title>
  <dc:creator>Kathleen M. Todd -DHMH-</dc:creator>
  <cp:lastModifiedBy>Naishadh Desai</cp:lastModifiedBy>
  <cp:revision>8</cp:revision>
  <cp:lastPrinted>2017-11-06T13:41:22Z</cp:lastPrinted>
  <dcterms:created xsi:type="dcterms:W3CDTF">2017-10-26T15:32:44Z</dcterms:created>
  <dcterms:modified xsi:type="dcterms:W3CDTF">2018-06-19T17:23:49Z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0x010100F1B68BEB57FF844E8F5186CB1852E378</vt:lpwstr>
  </property>
  <property fmtid="{D5CDD505-2E9C-101B-9397-08002B2CF9AE}" pid="3" name="_dlc_DocIdItemGuid">
    <vt:lpwstr>c763b6b5-ff42-470f-a1f6-742e5225a229</vt:lpwstr>
  </property>
  <property fmtid="{D5CDD505-2E9C-101B-9397-08002B2CF9AE}" pid="4" name="Order">
    <vt:r8>8200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