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7.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3"/>
  </p:notesMasterIdLst>
  <p:sldIdLst>
    <p:sldId id="256" r:id="rId2"/>
    <p:sldId id="531" r:id="rId3"/>
    <p:sldId id="546" r:id="rId4"/>
    <p:sldId id="570" r:id="rId5"/>
    <p:sldId id="547" r:id="rId6"/>
    <p:sldId id="582" r:id="rId7"/>
    <p:sldId id="574" r:id="rId8"/>
    <p:sldId id="549" r:id="rId9"/>
    <p:sldId id="575" r:id="rId10"/>
    <p:sldId id="576" r:id="rId11"/>
    <p:sldId id="577" r:id="rId12"/>
    <p:sldId id="578" r:id="rId13"/>
    <p:sldId id="562" r:id="rId14"/>
    <p:sldId id="563" r:id="rId15"/>
    <p:sldId id="581" r:id="rId16"/>
    <p:sldId id="583" r:id="rId17"/>
    <p:sldId id="566" r:id="rId18"/>
    <p:sldId id="569" r:id="rId19"/>
    <p:sldId id="552" r:id="rId20"/>
    <p:sldId id="553" r:id="rId21"/>
    <p:sldId id="554" r:id="rId22"/>
  </p:sldIdLst>
  <p:sldSz cx="9144000" cy="5143500" type="screen16x9"/>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6318A8DC-36F8-4FD5-99B3-310197B5DDBA}">
          <p14:sldIdLst>
            <p14:sldId id="256"/>
          </p14:sldIdLst>
        </p14:section>
        <p14:section name="Untitled Section" id="{4F524E47-DBED-4148-890D-8611932788F0}">
          <p14:sldIdLst>
            <p14:sldId id="531"/>
            <p14:sldId id="546"/>
            <p14:sldId id="570"/>
            <p14:sldId id="547"/>
            <p14:sldId id="582"/>
            <p14:sldId id="574"/>
            <p14:sldId id="549"/>
            <p14:sldId id="575"/>
            <p14:sldId id="576"/>
            <p14:sldId id="577"/>
            <p14:sldId id="578"/>
            <p14:sldId id="562"/>
            <p14:sldId id="563"/>
            <p14:sldId id="581"/>
            <p14:sldId id="583"/>
            <p14:sldId id="566"/>
            <p14:sldId id="569"/>
            <p14:sldId id="552"/>
            <p14:sldId id="553"/>
            <p14:sldId id="55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CCCC"/>
    <a:srgbClr val="6699FF"/>
    <a:srgbClr val="CC99FF"/>
    <a:srgbClr val="CC3399"/>
    <a:srgbClr val="69D7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636" autoAdjust="0"/>
    <p:restoredTop sz="94660"/>
  </p:normalViewPr>
  <p:slideViewPr>
    <p:cSldViewPr>
      <p:cViewPr varScale="1">
        <p:scale>
          <a:sx n="119" d="100"/>
          <a:sy n="119" d="100"/>
        </p:scale>
        <p:origin x="372" y="-204"/>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406400" y="696913"/>
            <a:ext cx="6199188"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01040" y="4415790"/>
            <a:ext cx="5608320" cy="4183380"/>
          </a:xfrm>
          <a:prstGeom prst="rect">
            <a:avLst/>
          </a:prstGeom>
          <a:noFill/>
          <a:ln>
            <a:noFill/>
          </a:ln>
        </p:spPr>
        <p:txBody>
          <a:bodyPr lIns="93162" tIns="93162" rIns="93162" bIns="93162"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51783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701040" y="4415790"/>
            <a:ext cx="5608320" cy="4183380"/>
          </a:xfrm>
          <a:prstGeom prst="rect">
            <a:avLst/>
          </a:prstGeom>
        </p:spPr>
        <p:txBody>
          <a:bodyPr lIns="93162" tIns="93162" rIns="93162" bIns="93162" anchor="t" anchorCtr="0">
            <a:noAutofit/>
          </a:bodyPr>
          <a:lstStyle/>
          <a:p>
            <a:endParaRPr/>
          </a:p>
        </p:txBody>
      </p:sp>
    </p:spTree>
    <p:extLst>
      <p:ext uri="{BB962C8B-B14F-4D97-AF65-F5344CB8AC3E}">
        <p14:creationId xmlns:p14="http://schemas.microsoft.com/office/powerpoint/2010/main" val="3567158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pPr lvl="0">
                <a:spcBef>
                  <a:spcPts val="0"/>
                </a:spcBef>
                <a:buNone/>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rPr>
              <a:pPr lvl="0" algn="r">
                <a:spcBef>
                  <a:spcPts val="0"/>
                </a:spcBef>
                <a:buNone/>
              </a:p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health.maryland.gov/pages/sf_dcpf.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health.maryland.gov/pages/sf_dcpf.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health.maryland.gov/pages/sf_dcpf.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health.maryland.gov/pages/sf_dcpf.aspx" TargetMode="Externa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health.maryland.gov/pages/sf_dcpf.aspx" TargetMode="Externa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doit.net.md.gov/servdesk/pages/trainingDocs.aspx" TargetMode="External"/><Relationship Id="rId3" Type="http://schemas.openxmlformats.org/officeDocument/2006/relationships/hyperlink" Target="https://health.maryland.gov/pages/sf_dcpf.aspx" TargetMode="External"/><Relationship Id="rId7" Type="http://schemas.openxmlformats.org/officeDocument/2006/relationships/hyperlink" Target="http://www.mdworks.com/ew_productsservices.html"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doit.maryland.gov/contracts/Pages/ContractLibraryCATSPlus.aspx" TargetMode="External"/><Relationship Id="rId5" Type="http://schemas.openxmlformats.org/officeDocument/2006/relationships/hyperlink" Target="mailto:lauren.dennstaedt@maryland.gov" TargetMode="External"/><Relationship Id="rId4" Type="http://schemas.openxmlformats.org/officeDocument/2006/relationships/hyperlink" Target="https://health.maryland.gov/OPASS/Pages/resourcelibrary.aspx" TargetMode="External"/><Relationship Id="rId9" Type="http://schemas.openxmlformats.org/officeDocument/2006/relationships/hyperlink" Target="http://doit.net.md.gov/servdesk/pages/TrainingVideoList.aspx"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6%20BowieSU%20Capabilities%20Statement.pdf"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6%20BowieSU%20Capabilities%20Statement.pdf"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6%20BowieSU%20Capabilities%20Statement.pdf"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health.maryland.gov/dhmh/dcpf/IA-Opt-Cover-Sheet.doc" TargetMode="External"/><Relationship Id="rId13" Type="http://schemas.openxmlformats.org/officeDocument/2006/relationships/image" Target="../media/image5.gif"/><Relationship Id="rId3" Type="http://schemas.openxmlformats.org/officeDocument/2006/relationships/hyperlink" Target="https://health.maryland.gov/dhmh/dcpf/IA%20checklist%207.2018.docx" TargetMode="External"/><Relationship Id="rId7" Type="http://schemas.openxmlformats.org/officeDocument/2006/relationships/hyperlink" Target="https://health.maryland.gov/dhmh/dcpf/Attachment1-NewAgreements%206.18.docx" TargetMode="External"/><Relationship Id="rId12" Type="http://schemas.openxmlformats.org/officeDocument/2006/relationships/hyperlink" Target="https://health.maryland.gov/dhmh/dcpf/IA%20Report%20-%20IAAR.doc" TargetMode="External"/><Relationship Id="rId2" Type="http://schemas.openxmlformats.org/officeDocument/2006/relationships/hyperlink" Target="https://health.maryland.gov/dhmh/dcpf/Staffing%20IA%20Request%20Form.docx" TargetMode="External"/><Relationship Id="rId1" Type="http://schemas.openxmlformats.org/officeDocument/2006/relationships/slideLayout" Target="../slideLayouts/slideLayout7.xml"/><Relationship Id="rId6" Type="http://schemas.openxmlformats.org/officeDocument/2006/relationships/hyperlink" Target="https://health.maryland.gov/dhmh/dcpf/IA-Template%206.11.18.doc" TargetMode="External"/><Relationship Id="rId11" Type="http://schemas.openxmlformats.org/officeDocument/2006/relationships/hyperlink" Target="https://health.maryland.gov/dhmh/dcpf/Attachment2-OptionsModifications%206.18.docx" TargetMode="External"/><Relationship Id="rId5" Type="http://schemas.openxmlformats.org/officeDocument/2006/relationships/hyperlink" Target="https://health.maryland.gov/dhmh/dcpf/IA-Cover-Sheet.doc" TargetMode="External"/><Relationship Id="rId15" Type="http://schemas.openxmlformats.org/officeDocument/2006/relationships/hyperlink" Target="https://health.maryland.gov/pages/sf_dcpf.aspx" TargetMode="External"/><Relationship Id="rId10" Type="http://schemas.openxmlformats.org/officeDocument/2006/relationships/hyperlink" Target="https://health.maryland.gov/dhmh/dcpf/IA%20Mod-Template%20.doc" TargetMode="External"/><Relationship Id="rId4" Type="http://schemas.openxmlformats.org/officeDocument/2006/relationships/hyperlink" Target="https://health.maryland.gov/dhmh/dcpf/IA-fund-certification.doc" TargetMode="External"/><Relationship Id="rId9" Type="http://schemas.openxmlformats.org/officeDocument/2006/relationships/hyperlink" Target="https://health.maryland.gov/dhmh/dcpf/IAModCoverSheet.doc" TargetMode="External"/><Relationship Id="rId1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health.maryland.gov/pages/sf_dcpf.aspx" TargetMode="External"/><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health.maryland.gov/pages/sf_dcpf.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health.maryland.gov/OPASS/Pages/resourcelibrary.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6%20BowieSU%20Capabilities%20Statement.pdf"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Shape 54"/>
          <p:cNvPicPr preferRelativeResize="0"/>
          <p:nvPr/>
        </p:nvPicPr>
        <p:blipFill>
          <a:blip r:embed="rId3">
            <a:alphaModFix/>
          </a:blip>
          <a:stretch>
            <a:fillRect/>
          </a:stretch>
        </p:blipFill>
        <p:spPr>
          <a:xfrm>
            <a:off x="3052" y="0"/>
            <a:ext cx="9143996" cy="5143500"/>
          </a:xfrm>
          <a:prstGeom prst="rect">
            <a:avLst/>
          </a:prstGeom>
          <a:noFill/>
          <a:ln w="9525" cap="flat" cmpd="sng">
            <a:solidFill>
              <a:srgbClr val="FFFFFF"/>
            </a:solidFill>
            <a:prstDash val="solid"/>
            <a:round/>
            <a:headEnd type="none" w="med" len="med"/>
            <a:tailEnd type="none" w="med" len="med"/>
          </a:ln>
        </p:spPr>
      </p:pic>
      <p:cxnSp>
        <p:nvCxnSpPr>
          <p:cNvPr id="55" name="Shape 55"/>
          <p:cNvCxnSpPr>
            <a:cxnSpLocks/>
          </p:cNvCxnSpPr>
          <p:nvPr/>
        </p:nvCxnSpPr>
        <p:spPr>
          <a:xfrm flipH="1" flipV="1">
            <a:off x="956174" y="742950"/>
            <a:ext cx="2" cy="2451450"/>
          </a:xfrm>
          <a:prstGeom prst="straightConnector1">
            <a:avLst/>
          </a:prstGeom>
          <a:noFill/>
          <a:ln w="19050" cap="flat" cmpd="sng">
            <a:solidFill>
              <a:srgbClr val="F3F3F3"/>
            </a:solidFill>
            <a:prstDash val="solid"/>
            <a:round/>
            <a:headEnd type="none" w="lg" len="lg"/>
            <a:tailEnd type="none" w="lg" len="lg"/>
          </a:ln>
        </p:spPr>
      </p:cxnSp>
      <p:cxnSp>
        <p:nvCxnSpPr>
          <p:cNvPr id="56" name="Shape 56"/>
          <p:cNvCxnSpPr>
            <a:cxnSpLocks/>
          </p:cNvCxnSpPr>
          <p:nvPr/>
        </p:nvCxnSpPr>
        <p:spPr>
          <a:xfrm flipH="1" flipV="1">
            <a:off x="8304818" y="742950"/>
            <a:ext cx="8" cy="2434826"/>
          </a:xfrm>
          <a:prstGeom prst="straightConnector1">
            <a:avLst/>
          </a:prstGeom>
          <a:noFill/>
          <a:ln w="19050" cap="flat" cmpd="sng">
            <a:solidFill>
              <a:srgbClr val="F3F3F3"/>
            </a:solidFill>
            <a:prstDash val="solid"/>
            <a:round/>
            <a:headEnd type="none" w="lg" len="lg"/>
            <a:tailEnd type="none" w="lg" len="lg"/>
          </a:ln>
        </p:spPr>
      </p:cxnSp>
      <p:cxnSp>
        <p:nvCxnSpPr>
          <p:cNvPr id="57" name="Shape 57"/>
          <p:cNvCxnSpPr/>
          <p:nvPr/>
        </p:nvCxnSpPr>
        <p:spPr>
          <a:xfrm>
            <a:off x="957218" y="742950"/>
            <a:ext cx="7347600" cy="0"/>
          </a:xfrm>
          <a:prstGeom prst="straightConnector1">
            <a:avLst/>
          </a:prstGeom>
          <a:noFill/>
          <a:ln w="19050" cap="flat" cmpd="sng">
            <a:solidFill>
              <a:srgbClr val="F3F3F3"/>
            </a:solidFill>
            <a:prstDash val="solid"/>
            <a:round/>
            <a:headEnd type="none" w="lg" len="lg"/>
            <a:tailEnd type="none" w="lg" len="lg"/>
          </a:ln>
        </p:spPr>
      </p:cxnSp>
      <p:cxnSp>
        <p:nvCxnSpPr>
          <p:cNvPr id="59" name="Shape 59"/>
          <p:cNvCxnSpPr/>
          <p:nvPr/>
        </p:nvCxnSpPr>
        <p:spPr>
          <a:xfrm rot="10800000">
            <a:off x="8304819" y="3169500"/>
            <a:ext cx="0" cy="1179900"/>
          </a:xfrm>
          <a:prstGeom prst="straightConnector1">
            <a:avLst/>
          </a:prstGeom>
          <a:noFill/>
          <a:ln w="9525" cap="flat" cmpd="sng">
            <a:solidFill>
              <a:srgbClr val="980000"/>
            </a:solidFill>
            <a:prstDash val="solid"/>
            <a:round/>
            <a:headEnd type="none" w="lg" len="lg"/>
            <a:tailEnd type="none" w="lg" len="lg"/>
          </a:ln>
        </p:spPr>
      </p:cxnSp>
      <p:cxnSp>
        <p:nvCxnSpPr>
          <p:cNvPr id="60" name="Shape 60"/>
          <p:cNvCxnSpPr/>
          <p:nvPr/>
        </p:nvCxnSpPr>
        <p:spPr>
          <a:xfrm rot="10800000">
            <a:off x="956175" y="3176568"/>
            <a:ext cx="0" cy="1165800"/>
          </a:xfrm>
          <a:prstGeom prst="straightConnector1">
            <a:avLst/>
          </a:prstGeom>
          <a:noFill/>
          <a:ln w="9525" cap="flat" cmpd="sng">
            <a:solidFill>
              <a:srgbClr val="980000"/>
            </a:solidFill>
            <a:prstDash val="solid"/>
            <a:round/>
            <a:headEnd type="none" w="lg" len="lg"/>
            <a:tailEnd type="none" w="lg" len="lg"/>
          </a:ln>
        </p:spPr>
      </p:cxnSp>
      <p:cxnSp>
        <p:nvCxnSpPr>
          <p:cNvPr id="61" name="Shape 61"/>
          <p:cNvCxnSpPr/>
          <p:nvPr/>
        </p:nvCxnSpPr>
        <p:spPr>
          <a:xfrm>
            <a:off x="945125" y="4343060"/>
            <a:ext cx="7359900" cy="0"/>
          </a:xfrm>
          <a:prstGeom prst="straightConnector1">
            <a:avLst/>
          </a:prstGeom>
          <a:noFill/>
          <a:ln w="9525" cap="flat" cmpd="sng">
            <a:solidFill>
              <a:srgbClr val="980000"/>
            </a:solidFill>
            <a:prstDash val="solid"/>
            <a:round/>
            <a:headEnd type="none" w="lg" len="lg"/>
            <a:tailEnd type="none" w="lg" len="lg"/>
          </a:ln>
        </p:spPr>
      </p:cxnSp>
      <p:sp>
        <p:nvSpPr>
          <p:cNvPr id="62" name="Shape 62"/>
          <p:cNvSpPr txBox="1"/>
          <p:nvPr/>
        </p:nvSpPr>
        <p:spPr>
          <a:xfrm>
            <a:off x="1126287" y="3273346"/>
            <a:ext cx="6901200" cy="853200"/>
          </a:xfrm>
          <a:prstGeom prst="rect">
            <a:avLst/>
          </a:prstGeom>
          <a:noFill/>
          <a:ln>
            <a:noFill/>
          </a:ln>
        </p:spPr>
        <p:txBody>
          <a:bodyPr lIns="91425" tIns="91425" rIns="91425" bIns="91425" anchor="t" anchorCtr="0">
            <a:noAutofit/>
          </a:bodyPr>
          <a:lstStyle/>
          <a:p>
            <a:pPr lvl="0" algn="ctr" rtl="0">
              <a:spcBef>
                <a:spcPts val="0"/>
              </a:spcBef>
              <a:buNone/>
            </a:pPr>
            <a:r>
              <a:rPr lang="en-US" sz="1800" dirty="0">
                <a:solidFill>
                  <a:srgbClr val="980000"/>
                </a:solidFill>
                <a:latin typeface="Georgia"/>
                <a:ea typeface="Georgia"/>
                <a:cs typeface="Georgia"/>
                <a:sym typeface="Georgia"/>
              </a:rPr>
              <a:t>MARYLAND DEPARTMENT OF HEALTH </a:t>
            </a:r>
          </a:p>
          <a:p>
            <a:pPr lvl="0" algn="ctr" rtl="0">
              <a:spcBef>
                <a:spcPts val="0"/>
              </a:spcBef>
              <a:buNone/>
            </a:pPr>
            <a:r>
              <a:rPr lang="en-US" sz="1800" dirty="0">
                <a:solidFill>
                  <a:srgbClr val="980000"/>
                </a:solidFill>
                <a:latin typeface="Georgia"/>
                <a:ea typeface="Georgia"/>
                <a:cs typeface="Georgia"/>
                <a:sym typeface="Georgia"/>
              </a:rPr>
              <a:t>OFFICE OF PROCUREMENT &amp; SUPPORT SERVICES</a:t>
            </a:r>
          </a:p>
          <a:p>
            <a:pPr lvl="0" algn="ctr" rtl="0">
              <a:spcBef>
                <a:spcPts val="0"/>
              </a:spcBef>
              <a:buNone/>
            </a:pPr>
            <a:r>
              <a:rPr lang="en-US" sz="1800" dirty="0">
                <a:solidFill>
                  <a:srgbClr val="980000"/>
                </a:solidFill>
                <a:latin typeface="Georgia"/>
                <a:ea typeface="Georgia"/>
                <a:cs typeface="Georgia"/>
                <a:sym typeface="Georgia"/>
              </a:rPr>
              <a:t>-LAUREN DENNSTAEDT </a:t>
            </a:r>
            <a:endParaRPr lang="en" sz="1800" dirty="0">
              <a:solidFill>
                <a:srgbClr val="980000"/>
              </a:solidFill>
              <a:latin typeface="Georgia"/>
              <a:ea typeface="Georgia"/>
              <a:cs typeface="Georgia"/>
              <a:sym typeface="Georgia"/>
            </a:endParaRPr>
          </a:p>
        </p:txBody>
      </p:sp>
      <p:pic>
        <p:nvPicPr>
          <p:cNvPr id="63" name="Shape 63"/>
          <p:cNvPicPr preferRelativeResize="0"/>
          <p:nvPr/>
        </p:nvPicPr>
        <p:blipFill>
          <a:blip r:embed="rId4">
            <a:alphaModFix/>
          </a:blip>
          <a:stretch>
            <a:fillRect/>
          </a:stretch>
        </p:blipFill>
        <p:spPr>
          <a:xfrm>
            <a:off x="7147275" y="3658300"/>
            <a:ext cx="2069024" cy="2069024"/>
          </a:xfrm>
          <a:prstGeom prst="rect">
            <a:avLst/>
          </a:prstGeom>
          <a:noFill/>
          <a:ln>
            <a:noFill/>
          </a:ln>
        </p:spPr>
      </p:pic>
      <p:sp>
        <p:nvSpPr>
          <p:cNvPr id="14" name="Title 1">
            <a:extLst>
              <a:ext uri="{FF2B5EF4-FFF2-40B4-BE49-F238E27FC236}">
                <a16:creationId xmlns:a16="http://schemas.microsoft.com/office/drawing/2014/main" id="{6FA167D1-5318-4C7E-AA39-073DB4D10659}"/>
              </a:ext>
            </a:extLst>
          </p:cNvPr>
          <p:cNvSpPr>
            <a:spLocks noGrp="1"/>
          </p:cNvSpPr>
          <p:nvPr>
            <p:ph type="ctrTitle"/>
          </p:nvPr>
        </p:nvSpPr>
        <p:spPr>
          <a:xfrm>
            <a:off x="381000" y="799301"/>
            <a:ext cx="8637073" cy="2541431"/>
          </a:xfrm>
        </p:spPr>
        <p:txBody>
          <a:bodyPr>
            <a:normAutofit fontScale="90000"/>
          </a:bodyPr>
          <a:lstStyle/>
          <a:p>
            <a:pPr algn="ctr"/>
            <a:r>
              <a:rPr lang="en-US" sz="6000" dirty="0">
                <a:solidFill>
                  <a:schemeClr val="bg1"/>
                </a:solidFill>
                <a:latin typeface="Garamond" panose="02020404030301010803" pitchFamily="18" charset="0"/>
              </a:rPr>
              <a:t>INTER AGENCY</a:t>
            </a:r>
            <a:br>
              <a:rPr lang="en-US" sz="6000" dirty="0">
                <a:solidFill>
                  <a:schemeClr val="bg1"/>
                </a:solidFill>
                <a:latin typeface="Garamond" panose="02020404030301010803" pitchFamily="18" charset="0"/>
              </a:rPr>
            </a:br>
            <a:r>
              <a:rPr lang="en-US" sz="6000" dirty="0">
                <a:solidFill>
                  <a:schemeClr val="bg1"/>
                </a:solidFill>
                <a:latin typeface="Garamond" panose="02020404030301010803" pitchFamily="18" charset="0"/>
              </a:rPr>
              <a:t>AGREEMENTS</a:t>
            </a:r>
            <a:br>
              <a:rPr lang="en-US" sz="6000" dirty="0">
                <a:solidFill>
                  <a:schemeClr val="bg1"/>
                </a:solidFill>
                <a:latin typeface="Garamond" panose="02020404030301010803" pitchFamily="18" charset="0"/>
              </a:rPr>
            </a:br>
            <a:r>
              <a:rPr lang="en-US" sz="6000" dirty="0">
                <a:solidFill>
                  <a:schemeClr val="bg1"/>
                </a:solidFill>
                <a:latin typeface="Garamond" panose="02020404030301010803" pitchFamily="18" charset="0"/>
              </a:rPr>
              <a:t>IA’S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Cover Sheet &amp; Fund Cert.</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3" name="TextBox 2">
            <a:extLst>
              <a:ext uri="{FF2B5EF4-FFF2-40B4-BE49-F238E27FC236}">
                <a16:creationId xmlns:a16="http://schemas.microsoft.com/office/drawing/2014/main" id="{1AB0348C-2FA4-4047-8447-44FA9C127469}"/>
              </a:ext>
            </a:extLst>
          </p:cNvPr>
          <p:cNvSpPr txBox="1"/>
          <p:nvPr/>
        </p:nvSpPr>
        <p:spPr>
          <a:xfrm>
            <a:off x="228600" y="1105186"/>
            <a:ext cx="8682899" cy="4001095"/>
          </a:xfrm>
          <a:prstGeom prst="rect">
            <a:avLst/>
          </a:prstGeom>
          <a:noFill/>
        </p:spPr>
        <p:txBody>
          <a:bodyPr wrap="square" rtlCol="0">
            <a:spAutoFit/>
          </a:bodyPr>
          <a:lstStyle/>
          <a:p>
            <a:pPr algn="ctr"/>
            <a:r>
              <a:rPr lang="en-US" sz="2000" b="1" dirty="0"/>
              <a:t>Please visit our OPASS web site</a:t>
            </a:r>
          </a:p>
          <a:p>
            <a:pPr algn="ctr"/>
            <a:r>
              <a:rPr lang="en-US" sz="2000" b="1" dirty="0"/>
              <a:t>Under Forms click on OPASS Forms</a:t>
            </a:r>
          </a:p>
          <a:p>
            <a:pPr algn="ctr"/>
            <a:r>
              <a:rPr lang="en-US" sz="2000" b="1" dirty="0"/>
              <a:t>OR</a:t>
            </a:r>
          </a:p>
          <a:p>
            <a:pPr algn="ctr"/>
            <a:r>
              <a:rPr lang="en-US" sz="2000" b="1" dirty="0"/>
              <a:t>Click on link below</a:t>
            </a:r>
          </a:p>
          <a:p>
            <a:pPr algn="ctr"/>
            <a:r>
              <a:rPr lang="en-US" sz="2000" b="1" dirty="0">
                <a:hlinkClick r:id="rId3"/>
              </a:rPr>
              <a:t>https://health.maryland.gov/pages/sf_dcpf.aspx</a:t>
            </a:r>
            <a:endParaRPr lang="en-US" sz="2000" b="1" dirty="0"/>
          </a:p>
          <a:p>
            <a:pPr algn="ctr"/>
            <a:endParaRPr lang="en-US" sz="2000" b="1" dirty="0"/>
          </a:p>
          <a:p>
            <a:pPr algn="ctr"/>
            <a:r>
              <a:rPr lang="en-US" sz="2000" b="1" dirty="0"/>
              <a:t>Under Interagency Agreement Forms (IA’s) </a:t>
            </a:r>
          </a:p>
          <a:p>
            <a:pPr algn="ctr"/>
            <a:r>
              <a:rPr lang="en-US" sz="2000" b="1" dirty="0"/>
              <a:t>you will find latest following forms</a:t>
            </a:r>
          </a:p>
          <a:p>
            <a:endParaRPr lang="en-US" dirty="0"/>
          </a:p>
          <a:p>
            <a:pPr marL="457200" indent="-457200">
              <a:buFont typeface="Arial" panose="020B0604020202020204" pitchFamily="34" charset="0"/>
              <a:buChar char="•"/>
            </a:pPr>
            <a:r>
              <a:rPr lang="en-US" sz="2000" dirty="0"/>
              <a:t>IA Cover Sheet</a:t>
            </a:r>
          </a:p>
          <a:p>
            <a:pPr marL="457200" indent="-457200">
              <a:buFont typeface="Arial" panose="020B0604020202020204" pitchFamily="34" charset="0"/>
              <a:buChar char="•"/>
            </a:pPr>
            <a:r>
              <a:rPr lang="en-US" sz="2000" dirty="0"/>
              <a:t>Mod Cover Sheet</a:t>
            </a:r>
          </a:p>
          <a:p>
            <a:pPr marL="457200" indent="-457200">
              <a:buFont typeface="Arial" panose="020B0604020202020204" pitchFamily="34" charset="0"/>
              <a:buChar char="•"/>
            </a:pPr>
            <a:r>
              <a:rPr lang="en-US" sz="2000" dirty="0"/>
              <a:t>IA </a:t>
            </a:r>
            <a:r>
              <a:rPr lang="en-US" sz="2000" dirty="0" err="1"/>
              <a:t>Opt</a:t>
            </a:r>
            <a:r>
              <a:rPr lang="en-US" sz="2000" dirty="0"/>
              <a:t> Cover Sheet</a:t>
            </a:r>
          </a:p>
          <a:p>
            <a:pPr marL="457200" indent="-457200">
              <a:buFont typeface="Arial" panose="020B0604020202020204" pitchFamily="34" charset="0"/>
              <a:buChar char="•"/>
            </a:pPr>
            <a:r>
              <a:rPr lang="en-US" sz="2000" dirty="0"/>
              <a:t>IA Fund Certification</a:t>
            </a:r>
          </a:p>
        </p:txBody>
      </p:sp>
      <p:sp>
        <p:nvSpPr>
          <p:cNvPr id="8" name="Rectangle 7">
            <a:extLst>
              <a:ext uri="{FF2B5EF4-FFF2-40B4-BE49-F238E27FC236}">
                <a16:creationId xmlns:a16="http://schemas.microsoft.com/office/drawing/2014/main" id="{EFD06073-477B-4A8F-BB37-D692A25B42F5}"/>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0275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Template</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3" name="TextBox 2">
            <a:extLst>
              <a:ext uri="{FF2B5EF4-FFF2-40B4-BE49-F238E27FC236}">
                <a16:creationId xmlns:a16="http://schemas.microsoft.com/office/drawing/2014/main" id="{1AB0348C-2FA4-4047-8447-44FA9C127469}"/>
              </a:ext>
            </a:extLst>
          </p:cNvPr>
          <p:cNvSpPr txBox="1"/>
          <p:nvPr/>
        </p:nvSpPr>
        <p:spPr>
          <a:xfrm>
            <a:off x="224589" y="1097042"/>
            <a:ext cx="8682899" cy="4001095"/>
          </a:xfrm>
          <a:prstGeom prst="rect">
            <a:avLst/>
          </a:prstGeom>
          <a:noFill/>
        </p:spPr>
        <p:txBody>
          <a:bodyPr wrap="square" rtlCol="0">
            <a:spAutoFit/>
          </a:bodyPr>
          <a:lstStyle/>
          <a:p>
            <a:pPr algn="ctr"/>
            <a:r>
              <a:rPr lang="en-US" sz="2000" b="1" dirty="0"/>
              <a:t>Please visit our OPASS web site</a:t>
            </a:r>
          </a:p>
          <a:p>
            <a:pPr algn="ctr"/>
            <a:r>
              <a:rPr lang="en-US" sz="2000" b="1" dirty="0"/>
              <a:t>Under Forms click on OPASS Forms</a:t>
            </a:r>
          </a:p>
          <a:p>
            <a:pPr algn="ctr"/>
            <a:r>
              <a:rPr lang="en-US" sz="2000" b="1" dirty="0"/>
              <a:t>OR</a:t>
            </a:r>
          </a:p>
          <a:p>
            <a:pPr algn="ctr"/>
            <a:r>
              <a:rPr lang="en-US" sz="2000" b="1" dirty="0"/>
              <a:t>Click on link below</a:t>
            </a:r>
          </a:p>
          <a:p>
            <a:pPr algn="ctr"/>
            <a:r>
              <a:rPr lang="en-US" sz="2000" b="1" dirty="0">
                <a:hlinkClick r:id="rId3"/>
              </a:rPr>
              <a:t>https://health.maryland.gov/pages/sf_dcpf.aspx</a:t>
            </a:r>
            <a:endParaRPr lang="en-US" sz="2000" b="1" dirty="0"/>
          </a:p>
          <a:p>
            <a:pPr algn="ctr"/>
            <a:endParaRPr lang="en-US" sz="2000" b="1" dirty="0"/>
          </a:p>
          <a:p>
            <a:pPr algn="ctr"/>
            <a:r>
              <a:rPr lang="en-US" sz="2000" b="1" dirty="0"/>
              <a:t>Under Interagency Agreement Forms (IA’s) </a:t>
            </a:r>
          </a:p>
          <a:p>
            <a:pPr algn="ctr"/>
            <a:r>
              <a:rPr lang="en-US" sz="2000" b="1" dirty="0"/>
              <a:t>you will find latest Template</a:t>
            </a:r>
          </a:p>
          <a:p>
            <a:pPr algn="ctr"/>
            <a:endParaRPr lang="en-US" sz="2000" dirty="0"/>
          </a:p>
          <a:p>
            <a:pPr marL="457200" indent="-457200">
              <a:buFont typeface="Arial" panose="020B0604020202020204" pitchFamily="34" charset="0"/>
              <a:buChar char="•"/>
            </a:pPr>
            <a:r>
              <a:rPr lang="en-US" sz="2000" dirty="0"/>
              <a:t>IA Template</a:t>
            </a:r>
          </a:p>
          <a:p>
            <a:pPr marL="457200" indent="-457200">
              <a:buFont typeface="Arial" panose="020B0604020202020204" pitchFamily="34" charset="0"/>
              <a:buChar char="•"/>
            </a:pPr>
            <a:r>
              <a:rPr lang="en-US" sz="2000" dirty="0" err="1"/>
              <a:t>eMaryland</a:t>
            </a:r>
            <a:r>
              <a:rPr lang="en-US" sz="2000" dirty="0"/>
              <a:t> Vendor Number for USM Institutions</a:t>
            </a:r>
          </a:p>
          <a:p>
            <a:pPr marL="457200" indent="-457200">
              <a:buFont typeface="Arial" panose="020B0604020202020204" pitchFamily="34" charset="0"/>
              <a:buChar char="•"/>
            </a:pPr>
            <a:r>
              <a:rPr lang="en-US" sz="2000" dirty="0"/>
              <a:t>IA Mod Template</a:t>
            </a:r>
          </a:p>
          <a:p>
            <a:pPr marL="457200" indent="-457200">
              <a:buFont typeface="Arial" panose="020B0604020202020204" pitchFamily="34" charset="0"/>
              <a:buChar char="•"/>
            </a:pPr>
            <a:endParaRPr lang="en-US" dirty="0"/>
          </a:p>
        </p:txBody>
      </p:sp>
      <p:sp>
        <p:nvSpPr>
          <p:cNvPr id="8" name="Rectangle 7">
            <a:extLst>
              <a:ext uri="{FF2B5EF4-FFF2-40B4-BE49-F238E27FC236}">
                <a16:creationId xmlns:a16="http://schemas.microsoft.com/office/drawing/2014/main" id="{EFD06073-477B-4A8F-BB37-D692A25B42F5}"/>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4435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Attachments</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3" name="TextBox 2">
            <a:extLst>
              <a:ext uri="{FF2B5EF4-FFF2-40B4-BE49-F238E27FC236}">
                <a16:creationId xmlns:a16="http://schemas.microsoft.com/office/drawing/2014/main" id="{1AB0348C-2FA4-4047-8447-44FA9C127469}"/>
              </a:ext>
            </a:extLst>
          </p:cNvPr>
          <p:cNvSpPr txBox="1"/>
          <p:nvPr/>
        </p:nvSpPr>
        <p:spPr>
          <a:xfrm>
            <a:off x="252663" y="1153265"/>
            <a:ext cx="8658836" cy="3477875"/>
          </a:xfrm>
          <a:prstGeom prst="rect">
            <a:avLst/>
          </a:prstGeom>
          <a:noFill/>
        </p:spPr>
        <p:txBody>
          <a:bodyPr wrap="square" rtlCol="0">
            <a:spAutoFit/>
          </a:bodyPr>
          <a:lstStyle/>
          <a:p>
            <a:pPr algn="ctr"/>
            <a:r>
              <a:rPr lang="en-US" sz="2000" b="1" dirty="0"/>
              <a:t>Please visit our OPASS web site</a:t>
            </a:r>
          </a:p>
          <a:p>
            <a:pPr algn="ctr"/>
            <a:r>
              <a:rPr lang="en-US" sz="2000" b="1" dirty="0"/>
              <a:t>Under Forms click on OPASS Forms</a:t>
            </a:r>
          </a:p>
          <a:p>
            <a:pPr algn="ctr"/>
            <a:r>
              <a:rPr lang="en-US" sz="2000" b="1" dirty="0"/>
              <a:t>OR</a:t>
            </a:r>
          </a:p>
          <a:p>
            <a:pPr algn="ctr"/>
            <a:r>
              <a:rPr lang="en-US" sz="2000" b="1" dirty="0"/>
              <a:t>Click on link below</a:t>
            </a:r>
          </a:p>
          <a:p>
            <a:pPr algn="ctr"/>
            <a:r>
              <a:rPr lang="en-US" sz="2000" b="1" dirty="0">
                <a:hlinkClick r:id="rId3"/>
              </a:rPr>
              <a:t>https://health.maryland.gov/pages/sf_dcpf.aspx</a:t>
            </a:r>
            <a:endParaRPr lang="en-US" sz="2000" b="1" dirty="0"/>
          </a:p>
          <a:p>
            <a:pPr algn="ctr"/>
            <a:endParaRPr lang="en-US" sz="2000" b="1" dirty="0"/>
          </a:p>
          <a:p>
            <a:pPr algn="ctr"/>
            <a:r>
              <a:rPr lang="en-US" sz="2000" b="1" dirty="0"/>
              <a:t>Under Interagency Agreement Forms (IA’s) </a:t>
            </a:r>
          </a:p>
          <a:p>
            <a:pPr algn="ctr"/>
            <a:r>
              <a:rPr lang="en-US" sz="2000" b="1" dirty="0"/>
              <a:t>you will find latest Attachments</a:t>
            </a:r>
          </a:p>
          <a:p>
            <a:pPr marL="457200" indent="-457200">
              <a:buFont typeface="Arial" panose="020B0604020202020204" pitchFamily="34" charset="0"/>
              <a:buChar char="•"/>
            </a:pPr>
            <a:endParaRPr lang="en-US" sz="2000" dirty="0"/>
          </a:p>
          <a:p>
            <a:pPr marL="457200" indent="-457200">
              <a:buFont typeface="Arial" panose="020B0604020202020204" pitchFamily="34" charset="0"/>
              <a:buChar char="•"/>
            </a:pPr>
            <a:r>
              <a:rPr lang="en-US" sz="2000" dirty="0"/>
              <a:t>Attachment 1 New Agreements</a:t>
            </a:r>
          </a:p>
          <a:p>
            <a:pPr marL="457200" indent="-457200">
              <a:buFont typeface="Arial" panose="020B0604020202020204" pitchFamily="34" charset="0"/>
              <a:buChar char="•"/>
            </a:pPr>
            <a:r>
              <a:rPr lang="en-US" sz="2000" dirty="0"/>
              <a:t>Attachment 2 Options Modifications</a:t>
            </a:r>
          </a:p>
        </p:txBody>
      </p:sp>
      <p:sp>
        <p:nvSpPr>
          <p:cNvPr id="8" name="Rectangle 7">
            <a:extLst>
              <a:ext uri="{FF2B5EF4-FFF2-40B4-BE49-F238E27FC236}">
                <a16:creationId xmlns:a16="http://schemas.microsoft.com/office/drawing/2014/main" id="{EFD06073-477B-4A8F-BB37-D692A25B42F5}"/>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92076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4BD70-88A2-45ED-863B-042529AE80AE}"/>
              </a:ext>
            </a:extLst>
          </p:cNvPr>
          <p:cNvSpPr>
            <a:spLocks noGrp="1"/>
          </p:cNvSpPr>
          <p:nvPr>
            <p:ph type="ctrTitle"/>
          </p:nvPr>
        </p:nvSpPr>
        <p:spPr>
          <a:xfrm>
            <a:off x="319721" y="57151"/>
            <a:ext cx="8520600" cy="1600200"/>
          </a:xfrm>
        </p:spPr>
        <p:txBody>
          <a:bodyPr/>
          <a:lstStyle/>
          <a:p>
            <a:r>
              <a:rPr lang="en-US" sz="5400" b="1" dirty="0">
                <a:solidFill>
                  <a:srgbClr val="7030A0"/>
                </a:solidFill>
              </a:rPr>
              <a:t>IA Process</a:t>
            </a:r>
            <a:br>
              <a:rPr lang="en-US" sz="5400" b="1" dirty="0">
                <a:solidFill>
                  <a:srgbClr val="7030A0"/>
                </a:solidFill>
              </a:rPr>
            </a:br>
            <a:r>
              <a:rPr lang="en-US" sz="5400" b="1" dirty="0">
                <a:solidFill>
                  <a:srgbClr val="7030A0"/>
                </a:solidFill>
              </a:rPr>
              <a:t>No DBM Approval</a:t>
            </a:r>
            <a:endParaRPr lang="en-US" dirty="0"/>
          </a:p>
        </p:txBody>
      </p:sp>
      <p:sp>
        <p:nvSpPr>
          <p:cNvPr id="3" name="Subtitle 2">
            <a:extLst>
              <a:ext uri="{FF2B5EF4-FFF2-40B4-BE49-F238E27FC236}">
                <a16:creationId xmlns:a16="http://schemas.microsoft.com/office/drawing/2014/main" id="{13A279DB-2FF3-4A6B-880F-793F6CD1920D}"/>
              </a:ext>
            </a:extLst>
          </p:cNvPr>
          <p:cNvSpPr>
            <a:spLocks noGrp="1"/>
          </p:cNvSpPr>
          <p:nvPr>
            <p:ph type="subTitle" idx="1"/>
          </p:nvPr>
        </p:nvSpPr>
        <p:spPr>
          <a:xfrm>
            <a:off x="228600" y="1657351"/>
            <a:ext cx="8520600" cy="2743200"/>
          </a:xfrm>
        </p:spPr>
        <p:txBody>
          <a:bodyPr/>
          <a:lstStyle/>
          <a:p>
            <a:pPr marL="457200" lvl="0" indent="-457200" algn="l">
              <a:buFont typeface="Arial" panose="020B0604020202020204" pitchFamily="34" charset="0"/>
              <a:buChar char="•"/>
            </a:pPr>
            <a:r>
              <a:rPr lang="en-US" sz="2200" dirty="0"/>
              <a:t>Checklist &amp; IA report to Dept Sec – when all required signatures have been acquired, program will receive an email from OPASS stating “proceed with IA”</a:t>
            </a:r>
          </a:p>
          <a:p>
            <a:pPr marL="457200" lvl="0" indent="-457200" algn="l">
              <a:buFont typeface="Arial" panose="020B0604020202020204" pitchFamily="34" charset="0"/>
              <a:buChar char="•"/>
            </a:pPr>
            <a:r>
              <a:rPr lang="en-US" sz="2200" dirty="0"/>
              <a:t>IA packet to OPASS – hard copies in OPASS box</a:t>
            </a:r>
          </a:p>
          <a:p>
            <a:pPr marL="457200" lvl="0" indent="-457200" algn="l">
              <a:buFont typeface="Arial" panose="020B0604020202020204" pitchFamily="34" charset="0"/>
              <a:buChar char="•"/>
            </a:pPr>
            <a:r>
              <a:rPr lang="en-US" sz="2200" dirty="0"/>
              <a:t>ADPICS approval</a:t>
            </a:r>
          </a:p>
          <a:p>
            <a:pPr marL="457200" lvl="0" indent="-457200" algn="l">
              <a:buFont typeface="Arial" panose="020B0604020202020204" pitchFamily="34" charset="0"/>
              <a:buChar char="•"/>
            </a:pPr>
            <a:r>
              <a:rPr lang="en-US" sz="2200" dirty="0"/>
              <a:t>Signatures</a:t>
            </a:r>
          </a:p>
          <a:p>
            <a:pPr marL="457200" lvl="0" indent="-457200" algn="l">
              <a:buFont typeface="Arial" panose="020B0604020202020204" pitchFamily="34" charset="0"/>
              <a:buChar char="•"/>
            </a:pPr>
            <a:r>
              <a:rPr lang="en-US" sz="2200" dirty="0"/>
              <a:t>OPASS award</a:t>
            </a:r>
          </a:p>
          <a:p>
            <a:pPr marL="457200" lvl="0" indent="-457200" algn="l">
              <a:buFont typeface="Arial" panose="020B0604020202020204" pitchFamily="34" charset="0"/>
              <a:buChar char="•"/>
            </a:pPr>
            <a:r>
              <a:rPr lang="en-US" sz="2200" dirty="0"/>
              <a:t>2 IAs returned to program</a:t>
            </a:r>
          </a:p>
          <a:p>
            <a:endParaRPr lang="en-US" dirty="0"/>
          </a:p>
        </p:txBody>
      </p:sp>
      <p:pic>
        <p:nvPicPr>
          <p:cNvPr id="4" name="Shape 71">
            <a:extLst>
              <a:ext uri="{FF2B5EF4-FFF2-40B4-BE49-F238E27FC236}">
                <a16:creationId xmlns:a16="http://schemas.microsoft.com/office/drawing/2014/main" id="{0EB52D41-3811-4D0B-ABE5-AEEB851C7820}"/>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5" name="Rectangle 4">
            <a:extLst>
              <a:ext uri="{FF2B5EF4-FFF2-40B4-BE49-F238E27FC236}">
                <a16:creationId xmlns:a16="http://schemas.microsoft.com/office/drawing/2014/main" id="{4867CDD6-8305-4126-AAA0-4B59EABA651A}"/>
              </a:ext>
            </a:extLst>
          </p:cNvPr>
          <p:cNvSpPr/>
          <p:nvPr/>
        </p:nvSpPr>
        <p:spPr>
          <a:xfrm>
            <a:off x="319721" y="1560813"/>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6522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4BD70-88A2-45ED-863B-042529AE80AE}"/>
              </a:ext>
            </a:extLst>
          </p:cNvPr>
          <p:cNvSpPr>
            <a:spLocks noGrp="1"/>
          </p:cNvSpPr>
          <p:nvPr>
            <p:ph type="ctrTitle"/>
          </p:nvPr>
        </p:nvSpPr>
        <p:spPr>
          <a:xfrm>
            <a:off x="152400" y="57151"/>
            <a:ext cx="8915400" cy="762000"/>
          </a:xfrm>
        </p:spPr>
        <p:txBody>
          <a:bodyPr/>
          <a:lstStyle/>
          <a:p>
            <a:r>
              <a:rPr lang="en-US" sz="5400" b="1" dirty="0">
                <a:solidFill>
                  <a:srgbClr val="7030A0"/>
                </a:solidFill>
              </a:rPr>
              <a:t>IA Process- DBM Approval</a:t>
            </a:r>
            <a:endParaRPr lang="en-US" dirty="0"/>
          </a:p>
        </p:txBody>
      </p:sp>
      <p:sp>
        <p:nvSpPr>
          <p:cNvPr id="5" name="Subtitle 4">
            <a:extLst>
              <a:ext uri="{FF2B5EF4-FFF2-40B4-BE49-F238E27FC236}">
                <a16:creationId xmlns:a16="http://schemas.microsoft.com/office/drawing/2014/main" id="{7381ABA0-A28D-49C4-91BF-0F03320D8D1C}"/>
              </a:ext>
            </a:extLst>
          </p:cNvPr>
          <p:cNvSpPr>
            <a:spLocks noGrp="1"/>
          </p:cNvSpPr>
          <p:nvPr>
            <p:ph type="subTitle" idx="1"/>
          </p:nvPr>
        </p:nvSpPr>
        <p:spPr>
          <a:xfrm>
            <a:off x="152400" y="764291"/>
            <a:ext cx="8520600" cy="3505200"/>
          </a:xfrm>
        </p:spPr>
        <p:txBody>
          <a:bodyPr/>
          <a:lstStyle/>
          <a:p>
            <a:pPr marL="457200" lvl="0" indent="-457200" algn="l">
              <a:buFont typeface="Arial" panose="020B0604020202020204" pitchFamily="34" charset="0"/>
              <a:buChar char="•"/>
            </a:pPr>
            <a:r>
              <a:rPr lang="en-US" sz="2200" dirty="0"/>
              <a:t>Checklist &amp; IA report to Dept Sec – when all required signatures have been acquired, program will receive an email from OPASS stating “submit items for DBM approval”</a:t>
            </a:r>
          </a:p>
          <a:p>
            <a:pPr marL="457200" lvl="0" indent="-457200" algn="l">
              <a:buFont typeface="Arial" panose="020B0604020202020204" pitchFamily="34" charset="0"/>
              <a:buChar char="•"/>
            </a:pPr>
            <a:r>
              <a:rPr lang="en-US" sz="2200" dirty="0"/>
              <a:t>DBM attachment 1 or 2, IA template/mod/opt letter, detailed budget, SOW, correct cover sheet and fund cert – emailed to Lauren in Word.  2 examples of invoices - pdf</a:t>
            </a:r>
          </a:p>
          <a:p>
            <a:pPr marL="457200" lvl="0" indent="-457200" algn="l">
              <a:buFont typeface="Arial" panose="020B0604020202020204" pitchFamily="34" charset="0"/>
              <a:buChar char="•"/>
            </a:pPr>
            <a:r>
              <a:rPr lang="en-US" sz="2200" dirty="0"/>
              <a:t>DBM approval – may require discussions</a:t>
            </a:r>
          </a:p>
          <a:p>
            <a:pPr marL="457200" lvl="0" indent="-457200" algn="l">
              <a:buFont typeface="Arial" panose="020B0604020202020204" pitchFamily="34" charset="0"/>
              <a:buChar char="•"/>
            </a:pPr>
            <a:r>
              <a:rPr lang="en-US" sz="2200" dirty="0"/>
              <a:t>IA packet to OPASS – hard copies to OPASS</a:t>
            </a:r>
          </a:p>
          <a:p>
            <a:pPr marL="457200" lvl="0" indent="-457200" algn="l">
              <a:buFont typeface="Arial" panose="020B0604020202020204" pitchFamily="34" charset="0"/>
              <a:buChar char="•"/>
            </a:pPr>
            <a:r>
              <a:rPr lang="en-US" sz="2200" dirty="0"/>
              <a:t>ADPICS approval</a:t>
            </a:r>
          </a:p>
          <a:p>
            <a:pPr marL="457200" lvl="0" indent="-457200" algn="l">
              <a:buFont typeface="Arial" panose="020B0604020202020204" pitchFamily="34" charset="0"/>
              <a:buChar char="•"/>
            </a:pPr>
            <a:r>
              <a:rPr lang="en-US" sz="2200" dirty="0"/>
              <a:t>Signatures</a:t>
            </a:r>
          </a:p>
          <a:p>
            <a:pPr marL="457200" lvl="0" indent="-457200" algn="l">
              <a:buFont typeface="Arial" panose="020B0604020202020204" pitchFamily="34" charset="0"/>
              <a:buChar char="•"/>
            </a:pPr>
            <a:r>
              <a:rPr lang="en-US" sz="2200" dirty="0"/>
              <a:t>OPASS award</a:t>
            </a:r>
          </a:p>
          <a:p>
            <a:pPr marL="457200" lvl="0" indent="-457200" algn="l">
              <a:buFont typeface="Arial" panose="020B0604020202020204" pitchFamily="34" charset="0"/>
              <a:buChar char="•"/>
            </a:pPr>
            <a:r>
              <a:rPr lang="en-US" sz="2200" dirty="0"/>
              <a:t>2 IAs returned to program</a:t>
            </a:r>
          </a:p>
          <a:p>
            <a:endParaRPr lang="en-US" dirty="0"/>
          </a:p>
        </p:txBody>
      </p:sp>
      <p:pic>
        <p:nvPicPr>
          <p:cNvPr id="6" name="Shape 71">
            <a:extLst>
              <a:ext uri="{FF2B5EF4-FFF2-40B4-BE49-F238E27FC236}">
                <a16:creationId xmlns:a16="http://schemas.microsoft.com/office/drawing/2014/main" id="{5F9CC408-7B27-4825-89A7-212F07B7967F}"/>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7" name="Rectangle 6">
            <a:extLst>
              <a:ext uri="{FF2B5EF4-FFF2-40B4-BE49-F238E27FC236}">
                <a16:creationId xmlns:a16="http://schemas.microsoft.com/office/drawing/2014/main" id="{7419CE3A-7AE6-4074-94FF-D7A41B992BCF}"/>
              </a:ext>
            </a:extLst>
          </p:cNvPr>
          <p:cNvSpPr/>
          <p:nvPr/>
        </p:nvSpPr>
        <p:spPr>
          <a:xfrm>
            <a:off x="316379" y="5905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5746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4BD70-88A2-45ED-863B-042529AE80AE}"/>
              </a:ext>
            </a:extLst>
          </p:cNvPr>
          <p:cNvSpPr>
            <a:spLocks noGrp="1"/>
          </p:cNvSpPr>
          <p:nvPr>
            <p:ph type="ctrTitle"/>
          </p:nvPr>
        </p:nvSpPr>
        <p:spPr>
          <a:xfrm>
            <a:off x="319721" y="57151"/>
            <a:ext cx="8520600" cy="1600200"/>
          </a:xfrm>
        </p:spPr>
        <p:txBody>
          <a:bodyPr/>
          <a:lstStyle/>
          <a:p>
            <a:r>
              <a:rPr lang="en-US" sz="5400" b="1" dirty="0">
                <a:solidFill>
                  <a:srgbClr val="7030A0"/>
                </a:solidFill>
              </a:rPr>
              <a:t>IA Process</a:t>
            </a:r>
            <a:br>
              <a:rPr lang="en-US" sz="5400" b="1" dirty="0">
                <a:solidFill>
                  <a:srgbClr val="7030A0"/>
                </a:solidFill>
              </a:rPr>
            </a:br>
            <a:r>
              <a:rPr lang="en-US" sz="5400" b="1" dirty="0">
                <a:solidFill>
                  <a:srgbClr val="7030A0"/>
                </a:solidFill>
              </a:rPr>
              <a:t>Staffing Requests</a:t>
            </a:r>
            <a:endParaRPr lang="en-US" dirty="0"/>
          </a:p>
        </p:txBody>
      </p:sp>
      <p:sp>
        <p:nvSpPr>
          <p:cNvPr id="3" name="Subtitle 2">
            <a:extLst>
              <a:ext uri="{FF2B5EF4-FFF2-40B4-BE49-F238E27FC236}">
                <a16:creationId xmlns:a16="http://schemas.microsoft.com/office/drawing/2014/main" id="{13A279DB-2FF3-4A6B-880F-793F6CD1920D}"/>
              </a:ext>
            </a:extLst>
          </p:cNvPr>
          <p:cNvSpPr>
            <a:spLocks noGrp="1"/>
          </p:cNvSpPr>
          <p:nvPr>
            <p:ph type="subTitle" idx="1"/>
          </p:nvPr>
        </p:nvSpPr>
        <p:spPr>
          <a:xfrm>
            <a:off x="228600" y="1789413"/>
            <a:ext cx="8520600" cy="2743200"/>
          </a:xfrm>
        </p:spPr>
        <p:txBody>
          <a:bodyPr/>
          <a:lstStyle/>
          <a:p>
            <a:pPr marL="457200" lvl="0" indent="-457200" algn="l">
              <a:buFont typeface="Arial" panose="020B0604020202020204" pitchFamily="34" charset="0"/>
              <a:buChar char="•"/>
            </a:pPr>
            <a:r>
              <a:rPr lang="en-US" sz="2000" dirty="0"/>
              <a:t>For staffing requests where MDH personal supervise IA staff (rather than the University providing supervision service) – Dept Sec for signature to COO for signature.</a:t>
            </a:r>
          </a:p>
          <a:p>
            <a:pPr marL="457200" lvl="0" indent="-457200" algn="l">
              <a:buFont typeface="Arial" panose="020B0604020202020204" pitchFamily="34" charset="0"/>
              <a:buChar char="•"/>
            </a:pPr>
            <a:r>
              <a:rPr lang="en-US" sz="2000" dirty="0"/>
              <a:t>Signed/approved Staffing Request to OPASS</a:t>
            </a:r>
          </a:p>
          <a:p>
            <a:pPr marL="457200" lvl="0" indent="-457200" algn="l">
              <a:buFont typeface="Arial" panose="020B0604020202020204" pitchFamily="34" charset="0"/>
              <a:buChar char="•"/>
            </a:pPr>
            <a:r>
              <a:rPr lang="en-US" sz="2000" b="1" u="sng" dirty="0"/>
              <a:t>All</a:t>
            </a:r>
            <a:r>
              <a:rPr lang="en-US" sz="2000" dirty="0"/>
              <a:t> staffing requests are on a case by case basis</a:t>
            </a:r>
          </a:p>
          <a:p>
            <a:pPr marL="342900" indent="-342900" algn="l">
              <a:buFont typeface="Arial" panose="020B0604020202020204" pitchFamily="34" charset="0"/>
              <a:buChar char="•"/>
            </a:pPr>
            <a:r>
              <a:rPr lang="en-US" sz="2000" dirty="0"/>
              <a:t>Staffing IA Request Form </a:t>
            </a:r>
          </a:p>
          <a:p>
            <a:pPr algn="l"/>
            <a:r>
              <a:rPr lang="en-US" sz="2000" b="1" dirty="0"/>
              <a:t>Please visit our OPASS form web site for latest Staffing IA Request Form. Click on link below</a:t>
            </a:r>
          </a:p>
          <a:p>
            <a:pPr algn="l"/>
            <a:r>
              <a:rPr lang="en-US" sz="2000" b="1" dirty="0">
                <a:hlinkClick r:id="rId2"/>
              </a:rPr>
              <a:t>https://health.maryland.gov/pages/sf_dcpf.aspx</a:t>
            </a:r>
            <a:endParaRPr lang="en-US" sz="2000" dirty="0"/>
          </a:p>
        </p:txBody>
      </p:sp>
      <p:pic>
        <p:nvPicPr>
          <p:cNvPr id="4" name="Shape 71">
            <a:extLst>
              <a:ext uri="{FF2B5EF4-FFF2-40B4-BE49-F238E27FC236}">
                <a16:creationId xmlns:a16="http://schemas.microsoft.com/office/drawing/2014/main" id="{0EB52D41-3811-4D0B-ABE5-AEEB851C7820}"/>
              </a:ext>
            </a:extLst>
          </p:cNvPr>
          <p:cNvPicPr preferRelativeResize="0"/>
          <p:nvPr/>
        </p:nvPicPr>
        <p:blipFill>
          <a:blip r:embed="rId3">
            <a:alphaModFix/>
          </a:blip>
          <a:stretch>
            <a:fillRect/>
          </a:stretch>
        </p:blipFill>
        <p:spPr>
          <a:xfrm>
            <a:off x="6976201" y="3714750"/>
            <a:ext cx="2129699" cy="1905000"/>
          </a:xfrm>
          <a:prstGeom prst="rect">
            <a:avLst/>
          </a:prstGeom>
          <a:noFill/>
          <a:ln>
            <a:noFill/>
          </a:ln>
        </p:spPr>
      </p:pic>
      <p:sp>
        <p:nvSpPr>
          <p:cNvPr id="5" name="Rectangle 4">
            <a:extLst>
              <a:ext uri="{FF2B5EF4-FFF2-40B4-BE49-F238E27FC236}">
                <a16:creationId xmlns:a16="http://schemas.microsoft.com/office/drawing/2014/main" id="{4867CDD6-8305-4126-AAA0-4B59EABA651A}"/>
              </a:ext>
            </a:extLst>
          </p:cNvPr>
          <p:cNvSpPr/>
          <p:nvPr/>
        </p:nvSpPr>
        <p:spPr>
          <a:xfrm>
            <a:off x="319721" y="1560813"/>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4" descr="Click Icon">
            <a:extLst>
              <a:ext uri="{FF2B5EF4-FFF2-40B4-BE49-F238E27FC236}">
                <a16:creationId xmlns:a16="http://schemas.microsoft.com/office/drawing/2014/main" id="{1CCF9B4E-9F1D-4260-8897-7E6D67B9DF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6711193" y="4659081"/>
            <a:ext cx="478825" cy="490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2702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3A279DB-2FF3-4A6B-880F-793F6CD1920D}"/>
              </a:ext>
            </a:extLst>
          </p:cNvPr>
          <p:cNvSpPr>
            <a:spLocks noGrp="1"/>
          </p:cNvSpPr>
          <p:nvPr>
            <p:ph type="subTitle" idx="1"/>
          </p:nvPr>
        </p:nvSpPr>
        <p:spPr>
          <a:xfrm>
            <a:off x="311700" y="1752732"/>
            <a:ext cx="8520600" cy="2743200"/>
          </a:xfrm>
        </p:spPr>
        <p:txBody>
          <a:bodyPr/>
          <a:lstStyle/>
          <a:p>
            <a:r>
              <a:rPr lang="en-US" sz="2000" b="1" dirty="0"/>
              <a:t>Please visit our OPASS web site</a:t>
            </a:r>
          </a:p>
          <a:p>
            <a:r>
              <a:rPr lang="en-US" sz="2000" b="1" dirty="0"/>
              <a:t>Under Forms click on OPASS Forms</a:t>
            </a:r>
          </a:p>
          <a:p>
            <a:r>
              <a:rPr lang="en-US" sz="2000" b="1" dirty="0"/>
              <a:t>OR</a:t>
            </a:r>
          </a:p>
          <a:p>
            <a:r>
              <a:rPr lang="en-US" sz="2000" b="1" dirty="0"/>
              <a:t>Click on link below</a:t>
            </a:r>
          </a:p>
          <a:p>
            <a:r>
              <a:rPr lang="en-US" sz="2000" b="1" dirty="0">
                <a:hlinkClick r:id="rId2"/>
              </a:rPr>
              <a:t>https://health.maryland.gov/pages/sf_dcpf.aspx</a:t>
            </a:r>
            <a:endParaRPr lang="en-US" sz="2000" b="1" dirty="0"/>
          </a:p>
          <a:p>
            <a:endParaRPr lang="en-US" sz="2000" b="1" dirty="0"/>
          </a:p>
          <a:p>
            <a:r>
              <a:rPr lang="en-US" sz="2000" b="1" dirty="0"/>
              <a:t>Under Interagency Agreement Forms (IA’s) </a:t>
            </a:r>
          </a:p>
          <a:p>
            <a:r>
              <a:rPr lang="en-US" sz="2000" b="1" dirty="0"/>
              <a:t>you will find latest Staffing IA Request Form</a:t>
            </a:r>
          </a:p>
        </p:txBody>
      </p:sp>
      <p:pic>
        <p:nvPicPr>
          <p:cNvPr id="4" name="Shape 71">
            <a:extLst>
              <a:ext uri="{FF2B5EF4-FFF2-40B4-BE49-F238E27FC236}">
                <a16:creationId xmlns:a16="http://schemas.microsoft.com/office/drawing/2014/main" id="{0EB52D41-3811-4D0B-ABE5-AEEB851C7820}"/>
              </a:ext>
            </a:extLst>
          </p:cNvPr>
          <p:cNvPicPr preferRelativeResize="0"/>
          <p:nvPr/>
        </p:nvPicPr>
        <p:blipFill>
          <a:blip r:embed="rId3">
            <a:alphaModFix/>
          </a:blip>
          <a:stretch>
            <a:fillRect/>
          </a:stretch>
        </p:blipFill>
        <p:spPr>
          <a:xfrm>
            <a:off x="6976201" y="3714750"/>
            <a:ext cx="2129699" cy="1905000"/>
          </a:xfrm>
          <a:prstGeom prst="rect">
            <a:avLst/>
          </a:prstGeom>
          <a:noFill/>
          <a:ln>
            <a:noFill/>
          </a:ln>
        </p:spPr>
      </p:pic>
      <p:sp>
        <p:nvSpPr>
          <p:cNvPr id="5" name="Rectangle 4">
            <a:extLst>
              <a:ext uri="{FF2B5EF4-FFF2-40B4-BE49-F238E27FC236}">
                <a16:creationId xmlns:a16="http://schemas.microsoft.com/office/drawing/2014/main" id="{4867CDD6-8305-4126-AAA0-4B59EABA651A}"/>
              </a:ext>
            </a:extLst>
          </p:cNvPr>
          <p:cNvSpPr/>
          <p:nvPr/>
        </p:nvSpPr>
        <p:spPr>
          <a:xfrm>
            <a:off x="343776" y="1457826"/>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4" descr="Click Icon">
            <a:extLst>
              <a:ext uri="{FF2B5EF4-FFF2-40B4-BE49-F238E27FC236}">
                <a16:creationId xmlns:a16="http://schemas.microsoft.com/office/drawing/2014/main" id="{1CCF9B4E-9F1D-4260-8897-7E6D67B9DF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6711193" y="4659081"/>
            <a:ext cx="478825" cy="490012"/>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C470BDC1-935A-4CF8-879F-7CF8D8EB5404}"/>
              </a:ext>
            </a:extLst>
          </p:cNvPr>
          <p:cNvSpPr txBox="1">
            <a:spLocks/>
          </p:cNvSpPr>
          <p:nvPr/>
        </p:nvSpPr>
        <p:spPr>
          <a:xfrm>
            <a:off x="283626" y="53975"/>
            <a:ext cx="8520600" cy="1600200"/>
          </a:xfrm>
          <a:prstGeom prst="rect">
            <a:avLst/>
          </a:prstGeom>
          <a:noFill/>
          <a:ln>
            <a:noFill/>
          </a:ln>
        </p:spPr>
        <p:txBody>
          <a:bodyPr lIns="91425" tIns="91425" rIns="91425" bIns="91425" anchor="b" anchorCtr="0"/>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5200" b="0"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5200">
                <a:solidFill>
                  <a:schemeClr val="dk1"/>
                </a:solidFill>
              </a:defRPr>
            </a:lvl2pPr>
            <a:lvl3pPr lvl="2" algn="ctr">
              <a:spcBef>
                <a:spcPts val="0"/>
              </a:spcBef>
              <a:buClr>
                <a:schemeClr val="dk1"/>
              </a:buClr>
              <a:buSzPct val="100000"/>
              <a:buNone/>
              <a:defRPr sz="5200">
                <a:solidFill>
                  <a:schemeClr val="dk1"/>
                </a:solidFill>
              </a:defRPr>
            </a:lvl3pPr>
            <a:lvl4pPr lvl="3" algn="ctr">
              <a:spcBef>
                <a:spcPts val="0"/>
              </a:spcBef>
              <a:buClr>
                <a:schemeClr val="dk1"/>
              </a:buClr>
              <a:buSzPct val="100000"/>
              <a:buNone/>
              <a:defRPr sz="5200">
                <a:solidFill>
                  <a:schemeClr val="dk1"/>
                </a:solidFill>
              </a:defRPr>
            </a:lvl4pPr>
            <a:lvl5pPr lvl="4" algn="ctr">
              <a:spcBef>
                <a:spcPts val="0"/>
              </a:spcBef>
              <a:buClr>
                <a:schemeClr val="dk1"/>
              </a:buClr>
              <a:buSzPct val="100000"/>
              <a:buNone/>
              <a:defRPr sz="5200">
                <a:solidFill>
                  <a:schemeClr val="dk1"/>
                </a:solidFill>
              </a:defRPr>
            </a:lvl5pPr>
            <a:lvl6pPr lvl="5" algn="ctr">
              <a:spcBef>
                <a:spcPts val="0"/>
              </a:spcBef>
              <a:buClr>
                <a:schemeClr val="dk1"/>
              </a:buClr>
              <a:buSzPct val="100000"/>
              <a:buNone/>
              <a:defRPr sz="5200">
                <a:solidFill>
                  <a:schemeClr val="dk1"/>
                </a:solidFill>
              </a:defRPr>
            </a:lvl6pPr>
            <a:lvl7pPr lvl="6" algn="ctr">
              <a:spcBef>
                <a:spcPts val="0"/>
              </a:spcBef>
              <a:buClr>
                <a:schemeClr val="dk1"/>
              </a:buClr>
              <a:buSzPct val="100000"/>
              <a:buNone/>
              <a:defRPr sz="5200">
                <a:solidFill>
                  <a:schemeClr val="dk1"/>
                </a:solidFill>
              </a:defRPr>
            </a:lvl7pPr>
            <a:lvl8pPr lvl="7" algn="ctr">
              <a:spcBef>
                <a:spcPts val="0"/>
              </a:spcBef>
              <a:buClr>
                <a:schemeClr val="dk1"/>
              </a:buClr>
              <a:buSzPct val="100000"/>
              <a:buNone/>
              <a:defRPr sz="5200">
                <a:solidFill>
                  <a:schemeClr val="dk1"/>
                </a:solidFill>
              </a:defRPr>
            </a:lvl8pPr>
            <a:lvl9pPr lvl="8" algn="ctr">
              <a:spcBef>
                <a:spcPts val="0"/>
              </a:spcBef>
              <a:buClr>
                <a:schemeClr val="dk1"/>
              </a:buClr>
              <a:buSzPct val="100000"/>
              <a:buNone/>
              <a:defRPr sz="5200">
                <a:solidFill>
                  <a:schemeClr val="dk1"/>
                </a:solidFill>
              </a:defRPr>
            </a:lvl9pPr>
          </a:lstStyle>
          <a:p>
            <a:r>
              <a:rPr lang="en-US" sz="5400" b="1" dirty="0">
                <a:solidFill>
                  <a:srgbClr val="7030A0"/>
                </a:solidFill>
              </a:rPr>
              <a:t>IA Process</a:t>
            </a:r>
            <a:br>
              <a:rPr lang="en-US" sz="5400" b="1" dirty="0">
                <a:solidFill>
                  <a:srgbClr val="7030A0"/>
                </a:solidFill>
              </a:rPr>
            </a:br>
            <a:r>
              <a:rPr lang="en-US" sz="5400" b="1" dirty="0">
                <a:solidFill>
                  <a:srgbClr val="7030A0"/>
                </a:solidFill>
              </a:rPr>
              <a:t>Staffing Requests</a:t>
            </a:r>
            <a:endParaRPr lang="en-US" dirty="0"/>
          </a:p>
        </p:txBody>
      </p:sp>
    </p:spTree>
    <p:extLst>
      <p:ext uri="{BB962C8B-B14F-4D97-AF65-F5344CB8AC3E}">
        <p14:creationId xmlns:p14="http://schemas.microsoft.com/office/powerpoint/2010/main" val="208459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94172-6BCD-4AA8-83BE-C2236EA6359A}"/>
              </a:ext>
            </a:extLst>
          </p:cNvPr>
          <p:cNvSpPr>
            <a:spLocks noGrp="1"/>
          </p:cNvSpPr>
          <p:nvPr>
            <p:ph type="title"/>
          </p:nvPr>
        </p:nvSpPr>
        <p:spPr>
          <a:xfrm>
            <a:off x="311700" y="13034"/>
            <a:ext cx="8520600" cy="572700"/>
          </a:xfrm>
        </p:spPr>
        <p:txBody>
          <a:bodyPr/>
          <a:lstStyle/>
          <a:p>
            <a:pPr algn="ctr"/>
            <a:r>
              <a:rPr lang="en-US" sz="5000" b="1" dirty="0">
                <a:solidFill>
                  <a:srgbClr val="7030A0"/>
                </a:solidFill>
              </a:rPr>
              <a:t>Misc.</a:t>
            </a:r>
            <a:endParaRPr lang="en-US" sz="5000" dirty="0"/>
          </a:p>
        </p:txBody>
      </p:sp>
      <p:pic>
        <p:nvPicPr>
          <p:cNvPr id="7" name="Shape 71">
            <a:extLst>
              <a:ext uri="{FF2B5EF4-FFF2-40B4-BE49-F238E27FC236}">
                <a16:creationId xmlns:a16="http://schemas.microsoft.com/office/drawing/2014/main" id="{8941D04D-F506-4594-937D-DDF402874F07}"/>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8" name="Rectangle 7">
            <a:extLst>
              <a:ext uri="{FF2B5EF4-FFF2-40B4-BE49-F238E27FC236}">
                <a16:creationId xmlns:a16="http://schemas.microsoft.com/office/drawing/2014/main" id="{E2388654-400E-4C1B-8290-0C7C19FB840A}"/>
              </a:ext>
            </a:extLst>
          </p:cNvPr>
          <p:cNvSpPr/>
          <p:nvPr/>
        </p:nvSpPr>
        <p:spPr>
          <a:xfrm>
            <a:off x="324057" y="798812"/>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BCC00D0-E516-4FE6-9AEB-59209D8BAF81}"/>
              </a:ext>
            </a:extLst>
          </p:cNvPr>
          <p:cNvSpPr txBox="1"/>
          <p:nvPr/>
        </p:nvSpPr>
        <p:spPr>
          <a:xfrm>
            <a:off x="324057" y="1199674"/>
            <a:ext cx="8587442" cy="3200876"/>
          </a:xfrm>
          <a:prstGeom prst="rect">
            <a:avLst/>
          </a:prstGeom>
          <a:noFill/>
        </p:spPr>
        <p:txBody>
          <a:bodyPr wrap="square" rtlCol="0">
            <a:spAutoFit/>
          </a:bodyPr>
          <a:lstStyle/>
          <a:p>
            <a:pPr lvl="0"/>
            <a:r>
              <a:rPr lang="en-US" b="1" u="sng" dirty="0"/>
              <a:t>CTS</a:t>
            </a:r>
            <a:r>
              <a:rPr lang="en-US" dirty="0"/>
              <a:t>		</a:t>
            </a:r>
          </a:p>
          <a:p>
            <a:pPr marL="285750" lvl="0" indent="-285750">
              <a:buFont typeface="Arial" panose="020B0604020202020204" pitchFamily="34" charset="0"/>
              <a:buChar char="•"/>
            </a:pPr>
            <a:r>
              <a:rPr lang="en-US" dirty="0"/>
              <a:t>270 days</a:t>
            </a:r>
          </a:p>
          <a:p>
            <a:pPr marL="285750" lvl="0" indent="-285750">
              <a:buFont typeface="Arial" panose="020B0604020202020204" pitchFamily="34" charset="0"/>
              <a:buChar char="•"/>
            </a:pPr>
            <a:r>
              <a:rPr lang="en-US" dirty="0"/>
              <a:t>Requires decision emails – getting them to stop</a:t>
            </a:r>
          </a:p>
          <a:p>
            <a:pPr marL="285750" lvl="0" indent="-285750">
              <a:buFont typeface="Arial" panose="020B0604020202020204" pitchFamily="34" charset="0"/>
              <a:buChar char="•"/>
            </a:pPr>
            <a:endParaRPr lang="en-US" sz="1000" dirty="0"/>
          </a:p>
          <a:p>
            <a:pPr lvl="0"/>
            <a:r>
              <a:rPr lang="en-US" b="1" u="sng" dirty="0"/>
              <a:t>IDC Tiers</a:t>
            </a:r>
          </a:p>
          <a:p>
            <a:pPr marL="285750" lvl="0" indent="-285750">
              <a:buFont typeface="Arial" panose="020B0604020202020204" pitchFamily="34" charset="0"/>
              <a:buChar char="•"/>
            </a:pPr>
            <a:r>
              <a:rPr lang="en-US" dirty="0"/>
              <a:t>0% - 15% - program approval</a:t>
            </a:r>
          </a:p>
          <a:p>
            <a:pPr marL="285750" lvl="0" indent="-285750">
              <a:buFont typeface="Arial" panose="020B0604020202020204" pitchFamily="34" charset="0"/>
              <a:buChar char="•"/>
            </a:pPr>
            <a:r>
              <a:rPr lang="en-US" dirty="0"/>
              <a:t>16% - 25% - OPASS approval</a:t>
            </a:r>
          </a:p>
          <a:p>
            <a:pPr marL="285750" lvl="0" indent="-285750">
              <a:buFont typeface="Arial" panose="020B0604020202020204" pitchFamily="34" charset="0"/>
              <a:buChar char="•"/>
            </a:pPr>
            <a:r>
              <a:rPr lang="en-US" dirty="0"/>
              <a:t>26% and above – 5</a:t>
            </a:r>
            <a:r>
              <a:rPr lang="en-US" baseline="30000" dirty="0"/>
              <a:t>th</a:t>
            </a:r>
            <a:r>
              <a:rPr lang="en-US" dirty="0"/>
              <a:t> floor approval</a:t>
            </a:r>
          </a:p>
          <a:p>
            <a:pPr marL="285750" lvl="0" indent="-285750">
              <a:buFont typeface="Arial" panose="020B0604020202020204" pitchFamily="34" charset="0"/>
              <a:buChar char="•"/>
            </a:pPr>
            <a:endParaRPr lang="en-US" sz="1000" dirty="0"/>
          </a:p>
          <a:p>
            <a:r>
              <a:rPr lang="en-US" b="1" u="sng" dirty="0"/>
              <a:t>IAs with IT components</a:t>
            </a:r>
            <a:endParaRPr lang="en-US" b="1" dirty="0"/>
          </a:p>
          <a:p>
            <a:pPr marL="285750" indent="-285750">
              <a:buFont typeface="Arial" panose="020B0604020202020204" pitchFamily="34" charset="0"/>
              <a:buChar char="•"/>
            </a:pPr>
            <a:r>
              <a:rPr lang="en-US" dirty="0"/>
              <a:t> Any IT portions of an IA should refer to the </a:t>
            </a:r>
            <a:r>
              <a:rPr lang="en-US" dirty="0" err="1"/>
              <a:t>DoIT</a:t>
            </a:r>
            <a:r>
              <a:rPr lang="en-US" dirty="0"/>
              <a:t> master contractors list as part of their checklist</a:t>
            </a:r>
          </a:p>
          <a:p>
            <a:pPr lvl="0"/>
            <a:endParaRPr lang="en-US" dirty="0"/>
          </a:p>
          <a:p>
            <a:r>
              <a:rPr lang="en-US" b="1" u="sng" dirty="0"/>
              <a:t>Sharing</a:t>
            </a:r>
            <a:endParaRPr lang="en-US" b="1" dirty="0"/>
          </a:p>
          <a:p>
            <a:pPr marL="285750" indent="-285750">
              <a:buFont typeface="Arial" panose="020B0604020202020204" pitchFamily="34" charset="0"/>
              <a:buChar char="•"/>
            </a:pPr>
            <a:r>
              <a:rPr lang="en-US" dirty="0"/>
              <a:t>  Internal MDH  - emails, OPASS ANNOUNCEMENTS documents, </a:t>
            </a:r>
            <a:r>
              <a:rPr lang="en-US" dirty="0" err="1"/>
              <a:t>etc</a:t>
            </a:r>
            <a:r>
              <a:rPr lang="en-US" dirty="0"/>
              <a:t> are not shared with contractors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801208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300066" y="-95250"/>
            <a:ext cx="8520600" cy="340324"/>
          </a:xfrm>
        </p:spPr>
        <p:txBody>
          <a:bodyPr/>
          <a:lstStyle/>
          <a:p>
            <a:pPr algn="ctr"/>
            <a:r>
              <a:rPr lang="en-US" sz="5000" b="1" dirty="0">
                <a:solidFill>
                  <a:srgbClr val="7030A0"/>
                </a:solidFill>
              </a:rPr>
              <a:t>Links</a:t>
            </a:r>
            <a:endParaRPr lang="en-US" sz="3000" b="1" dirty="0">
              <a:solidFill>
                <a:srgbClr val="7030A0"/>
              </a:solidFill>
            </a:endParaRP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3" name="TextBox 2">
            <a:extLst>
              <a:ext uri="{FF2B5EF4-FFF2-40B4-BE49-F238E27FC236}">
                <a16:creationId xmlns:a16="http://schemas.microsoft.com/office/drawing/2014/main" id="{4E018F46-8DBD-4C74-AA14-CD078340269E}"/>
              </a:ext>
            </a:extLst>
          </p:cNvPr>
          <p:cNvSpPr txBox="1"/>
          <p:nvPr/>
        </p:nvSpPr>
        <p:spPr>
          <a:xfrm>
            <a:off x="300066" y="590550"/>
            <a:ext cx="8425143" cy="4401205"/>
          </a:xfrm>
          <a:prstGeom prst="rect">
            <a:avLst/>
          </a:prstGeom>
          <a:noFill/>
        </p:spPr>
        <p:txBody>
          <a:bodyPr wrap="square" rtlCol="0">
            <a:spAutoFit/>
          </a:bodyPr>
          <a:lstStyle/>
          <a:p>
            <a:r>
              <a:rPr lang="en-US" dirty="0"/>
              <a:t> </a:t>
            </a:r>
          </a:p>
          <a:p>
            <a:pPr lvl="0"/>
            <a:r>
              <a:rPr lang="en-US" dirty="0"/>
              <a:t>Our web site for forms:  </a:t>
            </a:r>
            <a:r>
              <a:rPr lang="en-US" u="sng" dirty="0">
                <a:hlinkClick r:id="rId3"/>
              </a:rPr>
              <a:t>https://health.maryland.gov/pages/sf_dcpf.aspx</a:t>
            </a:r>
            <a:r>
              <a:rPr lang="en-US" dirty="0"/>
              <a:t> . Do not bookmark this as changes happen frequently.  Always use the most current form</a:t>
            </a:r>
          </a:p>
          <a:p>
            <a:pPr lvl="0"/>
            <a:endParaRPr lang="en-US" dirty="0"/>
          </a:p>
          <a:p>
            <a:pPr lvl="0"/>
            <a:r>
              <a:rPr lang="en-US" dirty="0"/>
              <a:t>Our Resource Library for HSE information and this IA training:</a:t>
            </a:r>
          </a:p>
          <a:p>
            <a:r>
              <a:rPr lang="en-US" u="sng" dirty="0">
                <a:hlinkClick r:id="rId4"/>
              </a:rPr>
              <a:t>https://health.maryland.gov/OPASS/Pages/resourcelibrary.aspx </a:t>
            </a:r>
            <a:endParaRPr lang="en-US" u="sng" dirty="0"/>
          </a:p>
          <a:p>
            <a:r>
              <a:rPr lang="en-US" dirty="0"/>
              <a:t> </a:t>
            </a:r>
          </a:p>
          <a:p>
            <a:pPr lvl="0"/>
            <a:r>
              <a:rPr lang="en-US" dirty="0"/>
              <a:t>CTS access to view:  send request to </a:t>
            </a:r>
            <a:r>
              <a:rPr lang="en-US" u="sng" dirty="0">
                <a:hlinkClick r:id="rId5"/>
              </a:rPr>
              <a:t>lauren.dennstaedt@maryland.gov</a:t>
            </a:r>
            <a:r>
              <a:rPr lang="en-US" dirty="0"/>
              <a:t>  Will require your username in active directory</a:t>
            </a:r>
          </a:p>
          <a:p>
            <a:r>
              <a:rPr lang="en-US" dirty="0"/>
              <a:t> </a:t>
            </a:r>
          </a:p>
          <a:p>
            <a:pPr lvl="0"/>
            <a:r>
              <a:rPr lang="en-US" dirty="0"/>
              <a:t>OPASS ANNOUNCEMENTS Group:  send request to </a:t>
            </a:r>
            <a:r>
              <a:rPr lang="en-US" u="sng" dirty="0">
                <a:hlinkClick r:id="rId5"/>
              </a:rPr>
              <a:t>lauren.dennstaedt@maryland.gov</a:t>
            </a:r>
            <a:r>
              <a:rPr lang="en-US" dirty="0"/>
              <a:t>  </a:t>
            </a:r>
          </a:p>
          <a:p>
            <a:r>
              <a:rPr lang="en-US" dirty="0"/>
              <a:t> </a:t>
            </a:r>
          </a:p>
          <a:p>
            <a:pPr lvl="0"/>
            <a:r>
              <a:rPr lang="en-US" dirty="0" err="1"/>
              <a:t>DoIT</a:t>
            </a:r>
            <a:r>
              <a:rPr lang="en-US" dirty="0"/>
              <a:t> consulting and technical services: </a:t>
            </a:r>
            <a:r>
              <a:rPr lang="en-US" u="sng" dirty="0">
                <a:hlinkClick r:id="rId6"/>
              </a:rPr>
              <a:t>http://doit.maryland.gov/contracts/Pages/ContractLibraryCATSPlus.aspx</a:t>
            </a:r>
            <a:r>
              <a:rPr lang="en-US" dirty="0"/>
              <a:t> </a:t>
            </a:r>
          </a:p>
          <a:p>
            <a:pPr lvl="0"/>
            <a:r>
              <a:rPr lang="en-US" dirty="0"/>
              <a:t>Any IA with IT components must check here in preparing checklist</a:t>
            </a:r>
          </a:p>
          <a:p>
            <a:r>
              <a:rPr lang="en-US" dirty="0"/>
              <a:t> </a:t>
            </a:r>
          </a:p>
          <a:p>
            <a:pPr lvl="0"/>
            <a:r>
              <a:rPr lang="en-US" dirty="0"/>
              <a:t>MD Works/services:  </a:t>
            </a:r>
            <a:r>
              <a:rPr lang="en-US" u="sng" dirty="0">
                <a:hlinkClick r:id="rId7"/>
              </a:rPr>
              <a:t>http://www.mdworks.com/ew_productsservices.html</a:t>
            </a:r>
            <a:r>
              <a:rPr lang="en-US" dirty="0"/>
              <a:t>   </a:t>
            </a:r>
          </a:p>
          <a:p>
            <a:r>
              <a:rPr lang="en-US" dirty="0"/>
              <a:t> </a:t>
            </a:r>
          </a:p>
          <a:p>
            <a:pPr lvl="0"/>
            <a:r>
              <a:rPr lang="en-US" dirty="0"/>
              <a:t>ADPICS:  </a:t>
            </a:r>
            <a:r>
              <a:rPr lang="en-US" u="sng" dirty="0">
                <a:hlinkClick r:id="rId8"/>
              </a:rPr>
              <a:t>http://doit.net.md.gov/servdesk/pages/trainingDocs.aspx</a:t>
            </a:r>
            <a:r>
              <a:rPr lang="en-US" dirty="0"/>
              <a:t> </a:t>
            </a:r>
            <a:r>
              <a:rPr lang="en-US" u="sng" dirty="0"/>
              <a:t>   </a:t>
            </a:r>
          </a:p>
          <a:p>
            <a:pPr lvl="0"/>
            <a:r>
              <a:rPr lang="en-US" u="sng" dirty="0">
                <a:hlinkClick r:id="rId9"/>
              </a:rPr>
              <a:t>http://doit.net.md.gov/servdesk/pages/TrainingVideoList.aspx</a:t>
            </a:r>
            <a:r>
              <a:rPr lang="en-US" dirty="0"/>
              <a:t>  </a:t>
            </a:r>
          </a:p>
        </p:txBody>
      </p:sp>
      <p:sp>
        <p:nvSpPr>
          <p:cNvPr id="7" name="Rectangle 6">
            <a:extLst>
              <a:ext uri="{FF2B5EF4-FFF2-40B4-BE49-F238E27FC236}">
                <a16:creationId xmlns:a16="http://schemas.microsoft.com/office/drawing/2014/main" id="{CD3A8A47-4C75-4F67-BC15-869EC127882F}"/>
              </a:ext>
            </a:extLst>
          </p:cNvPr>
          <p:cNvSpPr/>
          <p:nvPr/>
        </p:nvSpPr>
        <p:spPr>
          <a:xfrm>
            <a:off x="359428" y="667467"/>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3816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161758" y="-151451"/>
            <a:ext cx="8520600" cy="304800"/>
          </a:xfrm>
        </p:spPr>
        <p:txBody>
          <a:bodyPr/>
          <a:lstStyle/>
          <a:p>
            <a:pPr algn="ctr"/>
            <a:r>
              <a:rPr lang="en-US" sz="5000" b="1" dirty="0">
                <a:solidFill>
                  <a:srgbClr val="7030A0"/>
                </a:solidFill>
              </a:rPr>
              <a:t>HSE</a:t>
            </a:r>
            <a:br>
              <a:rPr lang="en-US" sz="5000" b="1" dirty="0">
                <a:solidFill>
                  <a:srgbClr val="7030A0"/>
                </a:solidFill>
              </a:rPr>
            </a:br>
            <a:r>
              <a:rPr lang="en-US" sz="3000" b="1" dirty="0">
                <a:solidFill>
                  <a:srgbClr val="7030A0"/>
                </a:solidFill>
              </a:rPr>
              <a:t>Human, Social or Education Service Agreements</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7" name="Rectangle 6">
            <a:extLst>
              <a:ext uri="{FF2B5EF4-FFF2-40B4-BE49-F238E27FC236}">
                <a16:creationId xmlns:a16="http://schemas.microsoft.com/office/drawing/2014/main" id="{BEBF9DFB-17C6-4F7F-A3BD-F1D4F4C6F3E0}"/>
              </a:ext>
            </a:extLst>
          </p:cNvPr>
          <p:cNvSpPr/>
          <p:nvPr/>
        </p:nvSpPr>
        <p:spPr>
          <a:xfrm>
            <a:off x="291973" y="1657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2A7C846-8E20-4B3C-B2A1-43E7B253835B}"/>
              </a:ext>
            </a:extLst>
          </p:cNvPr>
          <p:cNvSpPr/>
          <p:nvPr/>
        </p:nvSpPr>
        <p:spPr>
          <a:xfrm>
            <a:off x="312026" y="1753888"/>
            <a:ext cx="8587442" cy="3323987"/>
          </a:xfrm>
          <a:prstGeom prst="rect">
            <a:avLst/>
          </a:prstGeom>
        </p:spPr>
        <p:txBody>
          <a:bodyPr wrap="square">
            <a:spAutoFit/>
          </a:bodyPr>
          <a:lstStyle/>
          <a:p>
            <a:pPr algn="ctr"/>
            <a:r>
              <a:rPr lang="en-US" sz="2400" b="1" dirty="0"/>
              <a:t>Please visit our OPASS web site</a:t>
            </a:r>
          </a:p>
          <a:p>
            <a:pPr algn="ctr"/>
            <a:r>
              <a:rPr lang="en-US" sz="2400" b="1" dirty="0"/>
              <a:t>Under Resource Center click on OPASS Resource Library</a:t>
            </a:r>
          </a:p>
          <a:p>
            <a:pPr algn="ctr"/>
            <a:r>
              <a:rPr lang="en-US" sz="2400" b="1" dirty="0"/>
              <a:t>OR</a:t>
            </a:r>
          </a:p>
          <a:p>
            <a:pPr algn="ctr"/>
            <a:r>
              <a:rPr lang="en-US" sz="2400" b="1" dirty="0"/>
              <a:t>Click on link below</a:t>
            </a:r>
          </a:p>
          <a:p>
            <a:pPr lvl="0"/>
            <a:endParaRPr lang="en-US" sz="2200" b="1" dirty="0"/>
          </a:p>
          <a:p>
            <a:pPr lvl="0"/>
            <a:r>
              <a:rPr lang="en-US" sz="2200" dirty="0">
                <a:hlinkClick r:id="rId3" action="ppaction://hlinkfile"/>
              </a:rPr>
              <a:t>https://health.maryland.gov/OPASS/Pages/resourcelibrary.aspx</a:t>
            </a:r>
          </a:p>
          <a:p>
            <a:pPr lvl="0"/>
            <a:endParaRPr lang="en-US" sz="2200" dirty="0">
              <a:hlinkClick r:id="rId3" action="ppaction://hlinkfile"/>
            </a:endParaRPr>
          </a:p>
          <a:p>
            <a:pPr algn="ctr"/>
            <a:r>
              <a:rPr lang="en-US" sz="2400" b="1" dirty="0"/>
              <a:t>Under IA Training [Lauren] </a:t>
            </a:r>
          </a:p>
          <a:p>
            <a:pPr algn="ctr"/>
            <a:r>
              <a:rPr lang="en-US" sz="2400" b="1" dirty="0"/>
              <a:t>you will find HSE</a:t>
            </a:r>
            <a:endParaRPr lang="en-US" sz="2200" dirty="0">
              <a:hlinkClick r:id="rId3" action="ppaction://hlinkfile"/>
            </a:endParaRPr>
          </a:p>
        </p:txBody>
      </p:sp>
    </p:spTree>
    <p:extLst>
      <p:ext uri="{BB962C8B-B14F-4D97-AF65-F5344CB8AC3E}">
        <p14:creationId xmlns:p14="http://schemas.microsoft.com/office/powerpoint/2010/main" val="4120396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logo&#10;&#10;Description generated with very high confidence">
            <a:extLst>
              <a:ext uri="{FF2B5EF4-FFF2-40B4-BE49-F238E27FC236}">
                <a16:creationId xmlns:a16="http://schemas.microsoft.com/office/drawing/2014/main" id="{88BEDF05-DE63-41AA-9CCB-D7EC0B30BA5E}"/>
              </a:ext>
            </a:extLst>
          </p:cNvPr>
          <p:cNvPicPr>
            <a:picLocks noChangeAspect="1"/>
          </p:cNvPicPr>
          <p:nvPr/>
        </p:nvPicPr>
        <p:blipFill>
          <a:blip r:embed="rId2"/>
          <a:stretch>
            <a:fillRect/>
          </a:stretch>
        </p:blipFill>
        <p:spPr>
          <a:xfrm>
            <a:off x="2381250" y="-552450"/>
            <a:ext cx="4381500" cy="4381500"/>
          </a:xfrm>
          <a:prstGeom prst="rect">
            <a:avLst/>
          </a:prstGeom>
        </p:spPr>
      </p:pic>
      <p:sp>
        <p:nvSpPr>
          <p:cNvPr id="5" name="TextBox 4">
            <a:extLst>
              <a:ext uri="{FF2B5EF4-FFF2-40B4-BE49-F238E27FC236}">
                <a16:creationId xmlns:a16="http://schemas.microsoft.com/office/drawing/2014/main" id="{2873BD79-334C-4A1C-AD71-57DA52FC746E}"/>
              </a:ext>
            </a:extLst>
          </p:cNvPr>
          <p:cNvSpPr txBox="1"/>
          <p:nvPr/>
        </p:nvSpPr>
        <p:spPr>
          <a:xfrm>
            <a:off x="1219200" y="3475107"/>
            <a:ext cx="6460423" cy="707886"/>
          </a:xfrm>
          <a:prstGeom prst="rect">
            <a:avLst/>
          </a:prstGeom>
          <a:noFill/>
        </p:spPr>
        <p:txBody>
          <a:bodyPr wrap="none" rtlCol="0">
            <a:spAutoFit/>
          </a:bodyPr>
          <a:lstStyle/>
          <a:p>
            <a:pPr algn="ctr"/>
            <a:r>
              <a:rPr lang="en-US" sz="4000" dirty="0"/>
              <a:t>“Inter Agency Agreements” </a:t>
            </a:r>
          </a:p>
        </p:txBody>
      </p:sp>
      <p:pic>
        <p:nvPicPr>
          <p:cNvPr id="6" name="Shape 71">
            <a:extLst>
              <a:ext uri="{FF2B5EF4-FFF2-40B4-BE49-F238E27FC236}">
                <a16:creationId xmlns:a16="http://schemas.microsoft.com/office/drawing/2014/main" id="{40AA0869-D05B-44B3-8BC6-C8C25BDAEC90}"/>
              </a:ext>
            </a:extLst>
          </p:cNvPr>
          <p:cNvPicPr preferRelativeResize="0"/>
          <p:nvPr/>
        </p:nvPicPr>
        <p:blipFill>
          <a:blip r:embed="rId3">
            <a:alphaModFix/>
          </a:blip>
          <a:stretch>
            <a:fillRect/>
          </a:stretch>
        </p:blipFill>
        <p:spPr>
          <a:xfrm>
            <a:off x="6976201" y="3714750"/>
            <a:ext cx="2129699" cy="1905000"/>
          </a:xfrm>
          <a:prstGeom prst="rect">
            <a:avLst/>
          </a:prstGeom>
          <a:noFill/>
          <a:ln>
            <a:noFill/>
          </a:ln>
        </p:spPr>
      </p:pic>
    </p:spTree>
    <p:extLst>
      <p:ext uri="{BB962C8B-B14F-4D97-AF65-F5344CB8AC3E}">
        <p14:creationId xmlns:p14="http://schemas.microsoft.com/office/powerpoint/2010/main" val="15362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Posting on </a:t>
            </a:r>
            <a:r>
              <a:rPr lang="en-US" sz="5000" b="1" dirty="0" err="1">
                <a:solidFill>
                  <a:srgbClr val="7030A0"/>
                </a:solidFill>
              </a:rPr>
              <a:t>eMM</a:t>
            </a:r>
            <a:endParaRPr lang="en-US" sz="3000" b="1" dirty="0">
              <a:solidFill>
                <a:srgbClr val="7030A0"/>
              </a:solidFill>
            </a:endParaRP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7" name="Rectangle 6">
            <a:extLst>
              <a:ext uri="{FF2B5EF4-FFF2-40B4-BE49-F238E27FC236}">
                <a16:creationId xmlns:a16="http://schemas.microsoft.com/office/drawing/2014/main" id="{75BD39DE-5279-4FF6-B42C-FCC040DE4F32}"/>
              </a:ext>
            </a:extLst>
          </p:cNvPr>
          <p:cNvSpPr/>
          <p:nvPr/>
        </p:nvSpPr>
        <p:spPr>
          <a:xfrm>
            <a:off x="324057" y="8191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E1869BE-FC40-4F26-8127-49416DD4399F}"/>
              </a:ext>
            </a:extLst>
          </p:cNvPr>
          <p:cNvSpPr/>
          <p:nvPr/>
        </p:nvSpPr>
        <p:spPr>
          <a:xfrm>
            <a:off x="316036" y="1200150"/>
            <a:ext cx="8587442" cy="3662541"/>
          </a:xfrm>
          <a:prstGeom prst="rect">
            <a:avLst/>
          </a:prstGeom>
        </p:spPr>
        <p:txBody>
          <a:bodyPr wrap="square">
            <a:spAutoFit/>
          </a:bodyPr>
          <a:lstStyle/>
          <a:p>
            <a:pPr algn="ctr"/>
            <a:r>
              <a:rPr lang="en-US" sz="2400" b="1" dirty="0"/>
              <a:t>Please visit our OPASS web site</a:t>
            </a:r>
          </a:p>
          <a:p>
            <a:pPr algn="ctr"/>
            <a:r>
              <a:rPr lang="en-US" sz="2400" b="1" dirty="0"/>
              <a:t>Under Resource Center click on OPASS Resource Library</a:t>
            </a:r>
          </a:p>
          <a:p>
            <a:pPr algn="ctr"/>
            <a:r>
              <a:rPr lang="en-US" sz="2400" b="1" dirty="0"/>
              <a:t>OR</a:t>
            </a:r>
          </a:p>
          <a:p>
            <a:pPr algn="ctr"/>
            <a:r>
              <a:rPr lang="en-US" sz="2400" b="1" dirty="0"/>
              <a:t>Click on link below</a:t>
            </a:r>
          </a:p>
          <a:p>
            <a:pPr lvl="0"/>
            <a:endParaRPr lang="en-US" sz="2200" b="1" dirty="0"/>
          </a:p>
          <a:p>
            <a:pPr lvl="0"/>
            <a:r>
              <a:rPr lang="en-US" sz="2200" dirty="0">
                <a:hlinkClick r:id="rId3" action="ppaction://hlinkfile"/>
              </a:rPr>
              <a:t>https://health.maryland.gov/OPASS/Pages/resourcelibrary.aspx</a:t>
            </a:r>
          </a:p>
          <a:p>
            <a:pPr lvl="0"/>
            <a:endParaRPr lang="en-US" sz="2200" dirty="0">
              <a:hlinkClick r:id="rId3" action="ppaction://hlinkfile"/>
            </a:endParaRPr>
          </a:p>
          <a:p>
            <a:pPr algn="ctr"/>
            <a:r>
              <a:rPr lang="en-US" sz="2400" b="1" dirty="0"/>
              <a:t>Under IA Training [Lauren] </a:t>
            </a:r>
          </a:p>
          <a:p>
            <a:pPr algn="ctr"/>
            <a:r>
              <a:rPr lang="en-US" sz="2400" b="1" dirty="0"/>
              <a:t>you will find Posting on </a:t>
            </a:r>
            <a:r>
              <a:rPr lang="en-US" sz="2400" b="1" dirty="0" err="1"/>
              <a:t>eMM</a:t>
            </a:r>
            <a:endParaRPr lang="en-US" sz="2400" b="1" dirty="0"/>
          </a:p>
          <a:p>
            <a:pPr lvl="0"/>
            <a:endParaRPr lang="en-US" sz="2200" dirty="0">
              <a:hlinkClick r:id="rId3" action="ppaction://hlinkfile"/>
            </a:endParaRPr>
          </a:p>
        </p:txBody>
      </p:sp>
    </p:spTree>
    <p:extLst>
      <p:ext uri="{BB962C8B-B14F-4D97-AF65-F5344CB8AC3E}">
        <p14:creationId xmlns:p14="http://schemas.microsoft.com/office/powerpoint/2010/main" val="1539365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err="1">
                <a:solidFill>
                  <a:srgbClr val="7030A0"/>
                </a:solidFill>
              </a:rPr>
              <a:t>eMM</a:t>
            </a:r>
            <a:r>
              <a:rPr lang="en-US" sz="5000" b="1" dirty="0">
                <a:solidFill>
                  <a:srgbClr val="7030A0"/>
                </a:solidFill>
              </a:rPr>
              <a:t> Confirmation</a:t>
            </a:r>
            <a:endParaRPr lang="en-US" sz="3000" b="1" dirty="0">
              <a:solidFill>
                <a:srgbClr val="7030A0"/>
              </a:solidFill>
            </a:endParaRP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7" name="Rectangle 6">
            <a:extLst>
              <a:ext uri="{FF2B5EF4-FFF2-40B4-BE49-F238E27FC236}">
                <a16:creationId xmlns:a16="http://schemas.microsoft.com/office/drawing/2014/main" id="{A0B371D7-3368-4B2C-A17D-C2DCC06A6CBF}"/>
              </a:ext>
            </a:extLst>
          </p:cNvPr>
          <p:cNvSpPr/>
          <p:nvPr/>
        </p:nvSpPr>
        <p:spPr>
          <a:xfrm>
            <a:off x="324057" y="8191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A54164-32E8-46D6-96EC-128328E20CAA}"/>
              </a:ext>
            </a:extLst>
          </p:cNvPr>
          <p:cNvSpPr/>
          <p:nvPr/>
        </p:nvSpPr>
        <p:spPr>
          <a:xfrm>
            <a:off x="324057" y="1340644"/>
            <a:ext cx="8587442" cy="3662541"/>
          </a:xfrm>
          <a:prstGeom prst="rect">
            <a:avLst/>
          </a:prstGeom>
        </p:spPr>
        <p:txBody>
          <a:bodyPr wrap="square">
            <a:spAutoFit/>
          </a:bodyPr>
          <a:lstStyle/>
          <a:p>
            <a:pPr algn="ctr"/>
            <a:r>
              <a:rPr lang="en-US" sz="2400" b="1" dirty="0"/>
              <a:t>Please visit our OPASS web site</a:t>
            </a:r>
          </a:p>
          <a:p>
            <a:pPr algn="ctr"/>
            <a:r>
              <a:rPr lang="en-US" sz="2400" b="1" dirty="0"/>
              <a:t>Under Resource Center click on OPASS Resource Library</a:t>
            </a:r>
          </a:p>
          <a:p>
            <a:pPr algn="ctr"/>
            <a:r>
              <a:rPr lang="en-US" sz="2400" b="1" dirty="0"/>
              <a:t>OR</a:t>
            </a:r>
          </a:p>
          <a:p>
            <a:pPr algn="ctr"/>
            <a:r>
              <a:rPr lang="en-US" sz="2400" b="1" dirty="0"/>
              <a:t>Click on link below</a:t>
            </a:r>
          </a:p>
          <a:p>
            <a:pPr lvl="0"/>
            <a:endParaRPr lang="en-US" sz="2200" b="1" dirty="0"/>
          </a:p>
          <a:p>
            <a:pPr lvl="0"/>
            <a:r>
              <a:rPr lang="en-US" sz="2200" dirty="0">
                <a:hlinkClick r:id="rId3" action="ppaction://hlinkfile"/>
              </a:rPr>
              <a:t>https://health.maryland.gov/OPASS/Pages/resourcelibrary.aspx</a:t>
            </a:r>
          </a:p>
          <a:p>
            <a:pPr lvl="0"/>
            <a:endParaRPr lang="en-US" sz="2200" dirty="0">
              <a:hlinkClick r:id="rId3" action="ppaction://hlinkfile"/>
            </a:endParaRPr>
          </a:p>
          <a:p>
            <a:pPr algn="ctr"/>
            <a:r>
              <a:rPr lang="en-US" sz="2400" b="1" dirty="0"/>
              <a:t>Under IA Training [Lauren] </a:t>
            </a:r>
          </a:p>
          <a:p>
            <a:pPr algn="ctr"/>
            <a:r>
              <a:rPr lang="en-US" sz="2400" b="1" dirty="0"/>
              <a:t>you will find </a:t>
            </a:r>
            <a:r>
              <a:rPr lang="en-US" sz="2400" b="1" dirty="0" err="1"/>
              <a:t>eMM</a:t>
            </a:r>
            <a:r>
              <a:rPr lang="en-US" sz="2400" b="1" dirty="0"/>
              <a:t> Confirmation</a:t>
            </a:r>
          </a:p>
          <a:p>
            <a:pPr lvl="0"/>
            <a:endParaRPr lang="en-US" sz="2200" dirty="0">
              <a:hlinkClick r:id="rId3" action="ppaction://hlinkfile"/>
            </a:endParaRPr>
          </a:p>
        </p:txBody>
      </p:sp>
    </p:spTree>
    <p:extLst>
      <p:ext uri="{BB962C8B-B14F-4D97-AF65-F5344CB8AC3E}">
        <p14:creationId xmlns:p14="http://schemas.microsoft.com/office/powerpoint/2010/main" val="3176525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155A6-0D9D-452C-BEAD-A813291CD468}"/>
              </a:ext>
            </a:extLst>
          </p:cNvPr>
          <p:cNvSpPr>
            <a:spLocks noGrp="1"/>
          </p:cNvSpPr>
          <p:nvPr>
            <p:ph type="title"/>
          </p:nvPr>
        </p:nvSpPr>
        <p:spPr>
          <a:xfrm>
            <a:off x="311700" y="209550"/>
            <a:ext cx="8520600" cy="572700"/>
          </a:xfrm>
        </p:spPr>
        <p:txBody>
          <a:bodyPr/>
          <a:lstStyle/>
          <a:p>
            <a:pPr algn="ctr"/>
            <a:r>
              <a:rPr lang="en-US" sz="3200" dirty="0">
                <a:solidFill>
                  <a:srgbClr val="C00000"/>
                </a:solidFill>
              </a:rPr>
              <a:t>IA Training Agenda – 10/25/2018</a:t>
            </a:r>
          </a:p>
        </p:txBody>
      </p:sp>
      <p:sp>
        <p:nvSpPr>
          <p:cNvPr id="3" name="Text Placeholder 2">
            <a:extLst>
              <a:ext uri="{FF2B5EF4-FFF2-40B4-BE49-F238E27FC236}">
                <a16:creationId xmlns:a16="http://schemas.microsoft.com/office/drawing/2014/main" id="{A38176B4-7B8C-4C50-8CEC-6BD8B7263AB6}"/>
              </a:ext>
            </a:extLst>
          </p:cNvPr>
          <p:cNvSpPr>
            <a:spLocks noGrp="1"/>
          </p:cNvSpPr>
          <p:nvPr>
            <p:ph type="body" idx="1"/>
          </p:nvPr>
        </p:nvSpPr>
        <p:spPr/>
        <p:txBody>
          <a:bodyPr/>
          <a:lstStyle/>
          <a:p>
            <a:pPr marL="285750" indent="-285750">
              <a:spcAft>
                <a:spcPts val="0"/>
              </a:spcAft>
              <a:buFont typeface="Wingdings" panose="05000000000000000000" pitchFamily="2" charset="2"/>
              <a:buChar char="§"/>
            </a:pPr>
            <a:r>
              <a:rPr lang="en-US" dirty="0"/>
              <a:t>COMAR</a:t>
            </a:r>
          </a:p>
          <a:p>
            <a:pPr marL="285750" indent="-285750">
              <a:spcAft>
                <a:spcPts val="0"/>
              </a:spcAft>
              <a:buFont typeface="Wingdings" panose="05000000000000000000" pitchFamily="2" charset="2"/>
              <a:buChar char="§"/>
            </a:pPr>
            <a:r>
              <a:rPr lang="en-US" dirty="0"/>
              <a:t>Web dates</a:t>
            </a:r>
          </a:p>
          <a:p>
            <a:pPr marL="285750" indent="-285750">
              <a:spcAft>
                <a:spcPts val="0"/>
              </a:spcAft>
              <a:buFont typeface="Wingdings" panose="05000000000000000000" pitchFamily="2" charset="2"/>
              <a:buChar char="§"/>
            </a:pPr>
            <a:r>
              <a:rPr lang="en-US" dirty="0"/>
              <a:t>Checklist &amp; IA report</a:t>
            </a:r>
          </a:p>
          <a:p>
            <a:pPr marL="285750" indent="-285750">
              <a:spcAft>
                <a:spcPts val="0"/>
              </a:spcAft>
              <a:buFont typeface="Wingdings" panose="05000000000000000000" pitchFamily="2" charset="2"/>
              <a:buChar char="§"/>
            </a:pPr>
            <a:r>
              <a:rPr lang="en-US" dirty="0"/>
              <a:t>HBC new initiative</a:t>
            </a:r>
          </a:p>
          <a:p>
            <a:pPr marL="285750" indent="-285750">
              <a:spcAft>
                <a:spcPts val="0"/>
              </a:spcAft>
              <a:buFont typeface="Wingdings" panose="05000000000000000000" pitchFamily="2" charset="2"/>
              <a:buChar char="§"/>
            </a:pPr>
            <a:r>
              <a:rPr lang="en-US" dirty="0"/>
              <a:t>Cover sheets – IA, Mod, Option</a:t>
            </a:r>
          </a:p>
          <a:p>
            <a:pPr marL="285750" indent="-285750">
              <a:spcAft>
                <a:spcPts val="0"/>
              </a:spcAft>
              <a:buFont typeface="Wingdings" panose="05000000000000000000" pitchFamily="2" charset="2"/>
              <a:buChar char="§"/>
            </a:pPr>
            <a:r>
              <a:rPr lang="en-US" dirty="0"/>
              <a:t>Why mod?</a:t>
            </a:r>
          </a:p>
          <a:p>
            <a:pPr marL="285750" indent="-285750">
              <a:spcAft>
                <a:spcPts val="0"/>
              </a:spcAft>
              <a:buFont typeface="Wingdings" panose="05000000000000000000" pitchFamily="2" charset="2"/>
              <a:buChar char="§"/>
            </a:pPr>
            <a:r>
              <a:rPr lang="en-US" dirty="0"/>
              <a:t>Fund cert</a:t>
            </a:r>
          </a:p>
          <a:p>
            <a:pPr marL="285750" indent="-285750">
              <a:spcAft>
                <a:spcPts val="0"/>
              </a:spcAft>
              <a:buFont typeface="Wingdings" panose="05000000000000000000" pitchFamily="2" charset="2"/>
              <a:buChar char="§"/>
            </a:pPr>
            <a:r>
              <a:rPr lang="en-US" dirty="0"/>
              <a:t>Templates – IA &amp; Mod</a:t>
            </a:r>
          </a:p>
          <a:p>
            <a:pPr marL="285750" indent="-285750">
              <a:spcAft>
                <a:spcPts val="0"/>
              </a:spcAft>
              <a:buFont typeface="Wingdings" panose="05000000000000000000" pitchFamily="2" charset="2"/>
              <a:buChar char="§"/>
            </a:pPr>
            <a:r>
              <a:rPr lang="en-US" dirty="0"/>
              <a:t>DBM approval forms </a:t>
            </a:r>
          </a:p>
          <a:p>
            <a:pPr marL="285750" indent="-285750">
              <a:spcAft>
                <a:spcPts val="0"/>
              </a:spcAft>
              <a:buFont typeface="Wingdings" panose="05000000000000000000" pitchFamily="2" charset="2"/>
              <a:buChar char="§"/>
            </a:pPr>
            <a:r>
              <a:rPr lang="en-US" dirty="0"/>
              <a:t>IA process</a:t>
            </a:r>
          </a:p>
          <a:p>
            <a:pPr marL="285750" indent="-285750">
              <a:spcAft>
                <a:spcPts val="0"/>
              </a:spcAft>
              <a:buFont typeface="Wingdings" panose="05000000000000000000" pitchFamily="2" charset="2"/>
              <a:buChar char="§"/>
            </a:pPr>
            <a:r>
              <a:rPr lang="en-US" dirty="0" err="1"/>
              <a:t>Misc</a:t>
            </a:r>
            <a:endParaRPr lang="en-US" dirty="0"/>
          </a:p>
          <a:p>
            <a:pPr marL="285750" indent="-285750">
              <a:spcAft>
                <a:spcPts val="0"/>
              </a:spcAft>
              <a:buFont typeface="Wingdings" panose="05000000000000000000" pitchFamily="2" charset="2"/>
              <a:buChar char="§"/>
            </a:pPr>
            <a:r>
              <a:rPr lang="en-US" dirty="0"/>
              <a:t>Links</a:t>
            </a:r>
          </a:p>
          <a:p>
            <a:pPr marL="285750" indent="-285750">
              <a:spcAft>
                <a:spcPts val="0"/>
              </a:spcAft>
              <a:buFont typeface="Wingdings" panose="05000000000000000000" pitchFamily="2" charset="2"/>
              <a:buChar char="§"/>
            </a:pPr>
            <a:r>
              <a:rPr lang="en-US" dirty="0"/>
              <a:t>HSE information &amp; </a:t>
            </a:r>
            <a:r>
              <a:rPr lang="en-US" dirty="0" err="1"/>
              <a:t>eMM</a:t>
            </a:r>
            <a:endParaRPr lang="en-US" dirty="0"/>
          </a:p>
          <a:p>
            <a:pPr marL="285750" indent="-285750">
              <a:buFont typeface="Wingdings" panose="05000000000000000000" pitchFamily="2" charset="2"/>
              <a:buChar char="§"/>
            </a:pPr>
            <a:endParaRPr lang="en-US" dirty="0"/>
          </a:p>
        </p:txBody>
      </p:sp>
      <p:sp>
        <p:nvSpPr>
          <p:cNvPr id="4" name="Text Placeholder 3">
            <a:extLst>
              <a:ext uri="{FF2B5EF4-FFF2-40B4-BE49-F238E27FC236}">
                <a16:creationId xmlns:a16="http://schemas.microsoft.com/office/drawing/2014/main" id="{BB3EA622-F7B1-402B-B013-0A0EF7054ECC}"/>
              </a:ext>
            </a:extLst>
          </p:cNvPr>
          <p:cNvSpPr>
            <a:spLocks noGrp="1"/>
          </p:cNvSpPr>
          <p:nvPr>
            <p:ph type="body" idx="2"/>
          </p:nvPr>
        </p:nvSpPr>
        <p:spPr>
          <a:xfrm>
            <a:off x="4800600" y="1152475"/>
            <a:ext cx="3999900" cy="3416400"/>
          </a:xfrm>
        </p:spPr>
        <p:txBody>
          <a:bodyPr/>
          <a:lstStyle/>
          <a:p>
            <a:endParaRPr lang="en-US" dirty="0"/>
          </a:p>
        </p:txBody>
      </p:sp>
      <p:pic>
        <p:nvPicPr>
          <p:cNvPr id="5" name="Shape 71">
            <a:extLst>
              <a:ext uri="{FF2B5EF4-FFF2-40B4-BE49-F238E27FC236}">
                <a16:creationId xmlns:a16="http://schemas.microsoft.com/office/drawing/2014/main" id="{43DCAF91-233F-4AA1-AAC3-0579FEC87A90}"/>
              </a:ext>
            </a:extLst>
          </p:cNvPr>
          <p:cNvPicPr preferRelativeResize="0"/>
          <p:nvPr/>
        </p:nvPicPr>
        <p:blipFill>
          <a:blip r:embed="rId2">
            <a:alphaModFix/>
          </a:blip>
          <a:stretch>
            <a:fillRect/>
          </a:stretch>
        </p:blipFill>
        <p:spPr>
          <a:xfrm>
            <a:off x="6858000" y="3867150"/>
            <a:ext cx="2129699" cy="1905000"/>
          </a:xfrm>
          <a:prstGeom prst="rect">
            <a:avLst/>
          </a:prstGeom>
          <a:noFill/>
          <a:ln>
            <a:noFill/>
          </a:ln>
        </p:spPr>
      </p:pic>
      <p:pic>
        <p:nvPicPr>
          <p:cNvPr id="6" name="Picture 2" descr="Image result for AGENDA">
            <a:extLst>
              <a:ext uri="{FF2B5EF4-FFF2-40B4-BE49-F238E27FC236}">
                <a16:creationId xmlns:a16="http://schemas.microsoft.com/office/drawing/2014/main" id="{1EA2BE7D-5D47-42E7-B75A-A0940AADDC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6642" y="1152475"/>
            <a:ext cx="3983858" cy="341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816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658EC807-C239-4033-A8D3-7156C599D1CE}"/>
              </a:ext>
            </a:extLst>
          </p:cNvPr>
          <p:cNvGraphicFramePr>
            <a:graphicFrameLocks noGrp="1"/>
          </p:cNvGraphicFramePr>
          <p:nvPr>
            <p:extLst>
              <p:ext uri="{D42A27DB-BD31-4B8C-83A1-F6EECF244321}">
                <p14:modId xmlns:p14="http://schemas.microsoft.com/office/powerpoint/2010/main" val="3897102417"/>
              </p:ext>
            </p:extLst>
          </p:nvPr>
        </p:nvGraphicFramePr>
        <p:xfrm>
          <a:off x="685698" y="208589"/>
          <a:ext cx="6865917" cy="4571999"/>
        </p:xfrm>
        <a:graphic>
          <a:graphicData uri="http://schemas.openxmlformats.org/drawingml/2006/table">
            <a:tbl>
              <a:tblPr/>
              <a:tblGrid>
                <a:gridCol w="2231179">
                  <a:extLst>
                    <a:ext uri="{9D8B030D-6E8A-4147-A177-3AD203B41FA5}">
                      <a16:colId xmlns:a16="http://schemas.microsoft.com/office/drawing/2014/main" val="3472896688"/>
                    </a:ext>
                  </a:extLst>
                </a:gridCol>
                <a:gridCol w="2317369">
                  <a:extLst>
                    <a:ext uri="{9D8B030D-6E8A-4147-A177-3AD203B41FA5}">
                      <a16:colId xmlns:a16="http://schemas.microsoft.com/office/drawing/2014/main" val="1367702830"/>
                    </a:ext>
                  </a:extLst>
                </a:gridCol>
                <a:gridCol w="2317369">
                  <a:extLst>
                    <a:ext uri="{9D8B030D-6E8A-4147-A177-3AD203B41FA5}">
                      <a16:colId xmlns:a16="http://schemas.microsoft.com/office/drawing/2014/main" val="2940563997"/>
                    </a:ext>
                  </a:extLst>
                </a:gridCol>
              </a:tblGrid>
              <a:tr h="385822">
                <a:tc>
                  <a:txBody>
                    <a:bodyPr/>
                    <a:lstStyle/>
                    <a:p>
                      <a:endParaRPr lang="en-US" sz="1200"/>
                    </a:p>
                  </a:txBody>
                  <a:tcPr marL="0" marR="0" marT="0" marB="0">
                    <a:lnL>
                      <a:noFill/>
                    </a:lnL>
                    <a:lnR>
                      <a:noFill/>
                    </a:lnR>
                    <a:lnT>
                      <a:noFill/>
                    </a:lnT>
                    <a:lnB>
                      <a:noFill/>
                    </a:lnB>
                  </a:tcPr>
                </a:tc>
                <a:tc>
                  <a:txBody>
                    <a:bodyPr/>
                    <a:lstStyle/>
                    <a:p>
                      <a:endParaRPr lang="en-US" sz="1200" dirty="0"/>
                    </a:p>
                  </a:txBody>
                  <a:tcPr marL="79758" marR="79758" marT="39879" marB="39879">
                    <a:lnL>
                      <a:noFill/>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endParaRPr lang="en-US" sz="1200" dirty="0"/>
                    </a:p>
                  </a:txBody>
                  <a:tcPr marL="79758" marR="79758" marT="39879" marB="39879">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940315753"/>
                  </a:ext>
                </a:extLst>
              </a:tr>
              <a:tr h="385822">
                <a:tc>
                  <a:txBody>
                    <a:bodyPr/>
                    <a:lstStyle/>
                    <a:p>
                      <a:endParaRPr lang="en-US" sz="1200"/>
                    </a:p>
                  </a:txBody>
                  <a:tcPr marL="0" marR="0" marT="0" marB="0">
                    <a:lnL>
                      <a:noFill/>
                    </a:lnL>
                    <a:lnR>
                      <a:noFill/>
                    </a:lnR>
                    <a:lnT>
                      <a:noFill/>
                    </a:lnT>
                    <a:lnB>
                      <a:noFill/>
                    </a:lnB>
                  </a:tcPr>
                </a:tc>
                <a:tc>
                  <a:txBody>
                    <a:bodyPr/>
                    <a:lstStyle/>
                    <a:p>
                      <a:endParaRPr lang="en-US" sz="1200" dirty="0"/>
                    </a:p>
                  </a:txBody>
                  <a:tcPr marL="79758" marR="79758" marT="39879" marB="39879">
                    <a:lnL>
                      <a:noFill/>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endParaRPr lang="en-US" sz="1200" dirty="0"/>
                    </a:p>
                  </a:txBody>
                  <a:tcPr marL="79758" marR="79758" marT="39879" marB="39879">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500554396"/>
                  </a:ext>
                </a:extLst>
              </a:tr>
              <a:tr h="294190">
                <a:tc>
                  <a:txBody>
                    <a:bodyPr/>
                    <a:lstStyle/>
                    <a:p>
                      <a:pPr fontAlgn="ctr"/>
                      <a:r>
                        <a:rPr lang="en-US" sz="1200">
                          <a:effectLst/>
                        </a:rPr>
                        <a:t>File Name</a:t>
                      </a:r>
                    </a:p>
                  </a:txBody>
                  <a:tcPr marL="8308" marR="8308" marT="8308" marB="8308" anchor="ctr">
                    <a:lnL>
                      <a:noFill/>
                    </a:lnL>
                    <a:lnR>
                      <a:noFill/>
                    </a:lnR>
                    <a:lnT>
                      <a:noFill/>
                    </a:lnT>
                    <a:lnB>
                      <a:noFill/>
                    </a:lnB>
                  </a:tcPr>
                </a:tc>
                <a:tc>
                  <a:txBody>
                    <a:bodyPr/>
                    <a:lstStyle/>
                    <a:p>
                      <a:pPr fontAlgn="ctr"/>
                      <a:r>
                        <a:rPr lang="en-US" sz="1200" u="none" strike="noStrike" dirty="0">
                          <a:solidFill>
                            <a:srgbClr val="0088CC"/>
                          </a:solidFill>
                          <a:effectLst/>
                        </a:rPr>
                        <a:t>Date Last Updated</a:t>
                      </a:r>
                      <a:endParaRPr lang="en-US" sz="1200" dirty="0">
                        <a:effectLst/>
                      </a:endParaRPr>
                    </a:p>
                  </a:txBody>
                  <a:tcPr marL="8308" marR="8308" marT="8308" marB="8308" anchor="ctr">
                    <a:lnL>
                      <a:noFill/>
                    </a:lnL>
                    <a:lnR>
                      <a:noFill/>
                    </a:lnR>
                    <a:lnT w="12700" cmpd="sng">
                      <a:noFill/>
                      <a:prstDash val="solid"/>
                    </a:lnT>
                    <a:lnB>
                      <a:noFill/>
                    </a:lnB>
                    <a:solidFill>
                      <a:srgbClr val="FFFF00"/>
                    </a:solidFill>
                  </a:tcPr>
                </a:tc>
                <a:tc>
                  <a:txBody>
                    <a:bodyPr/>
                    <a:lstStyle/>
                    <a:p>
                      <a:pPr fontAlgn="ctr"/>
                      <a:r>
                        <a:rPr lang="en-US" sz="1200" u="none" strike="noStrike" dirty="0">
                          <a:solidFill>
                            <a:srgbClr val="0088CC"/>
                          </a:solidFill>
                          <a:effectLst/>
                        </a:rPr>
                        <a:t>Description</a:t>
                      </a:r>
                      <a:endParaRPr lang="en-US" sz="1200" dirty="0">
                        <a:effectLst/>
                      </a:endParaRPr>
                    </a:p>
                  </a:txBody>
                  <a:tcPr marL="8308" marR="8308" marT="8308" marB="8308" anchor="ctr">
                    <a:lnL>
                      <a:noFill/>
                    </a:lnL>
                    <a:lnR>
                      <a:noFill/>
                    </a:lnR>
                    <a:lnT w="12700" cmpd="sng">
                      <a:noFill/>
                      <a:prstDash val="solid"/>
                    </a:lnT>
                    <a:lnB>
                      <a:noFill/>
                    </a:lnB>
                  </a:tcPr>
                </a:tc>
                <a:extLst>
                  <a:ext uri="{0D108BD9-81ED-4DB2-BD59-A6C34878D82A}">
                    <a16:rowId xmlns:a16="http://schemas.microsoft.com/office/drawing/2014/main" val="929781894"/>
                  </a:ext>
                </a:extLst>
              </a:tr>
              <a:tr h="294190">
                <a:tc>
                  <a:txBody>
                    <a:bodyPr/>
                    <a:lstStyle/>
                    <a:p>
                      <a:r>
                        <a:rPr lang="en-US" sz="1200">
                          <a:solidFill>
                            <a:srgbClr val="333333"/>
                          </a:solidFill>
                          <a:effectLst/>
                          <a:latin typeface="Arial" panose="020B0604020202020204" pitchFamily="34" charset="0"/>
                        </a:rPr>
                        <a:t>​</a:t>
                      </a:r>
                      <a:r>
                        <a:rPr lang="en-US" sz="1200" u="none" strike="noStrike">
                          <a:solidFill>
                            <a:srgbClr val="1C468E"/>
                          </a:solidFill>
                          <a:effectLst/>
                          <a:latin typeface="Arial" panose="020B0604020202020204" pitchFamily="34" charset="0"/>
                          <a:hlinkClick r:id="rId2"/>
                        </a:rPr>
                        <a:t>Staffing IA Request Form</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07/18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Staffing IA Request Form</a:t>
                      </a:r>
                    </a:p>
                  </a:txBody>
                  <a:tcPr marL="8308" marR="8308" marT="8308" marB="8308" anchor="ctr">
                    <a:lnL>
                      <a:noFill/>
                    </a:lnL>
                    <a:lnR>
                      <a:noFill/>
                    </a:lnR>
                    <a:lnT>
                      <a:noFill/>
                    </a:lnT>
                    <a:lnB>
                      <a:noFill/>
                    </a:lnB>
                  </a:tcPr>
                </a:tc>
                <a:extLst>
                  <a:ext uri="{0D108BD9-81ED-4DB2-BD59-A6C34878D82A}">
                    <a16:rowId xmlns:a16="http://schemas.microsoft.com/office/drawing/2014/main" val="2249209197"/>
                  </a:ext>
                </a:extLst>
              </a:tr>
              <a:tr h="294190">
                <a:tc>
                  <a:txBody>
                    <a:bodyPr/>
                    <a:lstStyle/>
                    <a:p>
                      <a:r>
                        <a:rPr lang="en-US" sz="1200" u="none" strike="noStrike">
                          <a:solidFill>
                            <a:srgbClr val="1C468E"/>
                          </a:solidFill>
                          <a:effectLst/>
                          <a:latin typeface="Arial" panose="020B0604020202020204" pitchFamily="34" charset="0"/>
                          <a:hlinkClick r:id="rId3"/>
                        </a:rPr>
                        <a:t>IA checklist</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10/18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IA Checklist</a:t>
                      </a:r>
                    </a:p>
                  </a:txBody>
                  <a:tcPr marL="8308" marR="8308" marT="8308" marB="8308" anchor="ctr">
                    <a:lnL>
                      <a:noFill/>
                    </a:lnL>
                    <a:lnR>
                      <a:noFill/>
                    </a:lnR>
                    <a:lnT>
                      <a:noFill/>
                    </a:lnT>
                    <a:lnB>
                      <a:noFill/>
                    </a:lnB>
                  </a:tcPr>
                </a:tc>
                <a:extLst>
                  <a:ext uri="{0D108BD9-81ED-4DB2-BD59-A6C34878D82A}">
                    <a16:rowId xmlns:a16="http://schemas.microsoft.com/office/drawing/2014/main" val="467536237"/>
                  </a:ext>
                </a:extLst>
              </a:tr>
              <a:tr h="294190">
                <a:tc>
                  <a:txBody>
                    <a:bodyPr/>
                    <a:lstStyle/>
                    <a:p>
                      <a:r>
                        <a:rPr lang="en-US" sz="1200" dirty="0">
                          <a:solidFill>
                            <a:srgbClr val="333333"/>
                          </a:solidFill>
                          <a:effectLst/>
                          <a:latin typeface="Arial" panose="020B0604020202020204" pitchFamily="34" charset="0"/>
                        </a:rPr>
                        <a:t>​</a:t>
                      </a:r>
                      <a:r>
                        <a:rPr lang="en-US" sz="1200" u="none" strike="noStrike" dirty="0">
                          <a:solidFill>
                            <a:srgbClr val="1C468E"/>
                          </a:solidFill>
                          <a:effectLst/>
                          <a:latin typeface="Arial" panose="020B0604020202020204" pitchFamily="34" charset="0"/>
                          <a:hlinkClick r:id="rId4"/>
                        </a:rPr>
                        <a:t>IA-Fund-Certification.doc</a:t>
                      </a:r>
                      <a:endParaRPr lang="en-US" sz="1200" dirty="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03/18</a:t>
                      </a:r>
                    </a:p>
                  </a:txBody>
                  <a:tcPr marL="8308" marR="8308" marT="8308" marB="8308" anchor="ctr">
                    <a:lnL>
                      <a:noFill/>
                    </a:lnL>
                    <a:lnR>
                      <a:noFill/>
                    </a:lnR>
                    <a:lnT>
                      <a:noFill/>
                    </a:lnT>
                    <a:lnB>
                      <a:noFill/>
                    </a:lnB>
                    <a:solidFill>
                      <a:srgbClr val="FFFF00"/>
                    </a:solidFill>
                  </a:tcPr>
                </a:tc>
                <a:tc>
                  <a:txBody>
                    <a:bodyPr/>
                    <a:lstStyle/>
                    <a:p>
                      <a:r>
                        <a:rPr lang="en-US" sz="1200" dirty="0">
                          <a:solidFill>
                            <a:srgbClr val="333333"/>
                          </a:solidFill>
                          <a:effectLst/>
                          <a:latin typeface="Arial" panose="020B0604020202020204" pitchFamily="34" charset="0"/>
                        </a:rPr>
                        <a:t>IA Fund Certification</a:t>
                      </a:r>
                    </a:p>
                  </a:txBody>
                  <a:tcPr marL="8308" marR="8308" marT="8308" marB="8308" anchor="ctr">
                    <a:lnL>
                      <a:noFill/>
                    </a:lnL>
                    <a:lnR>
                      <a:noFill/>
                    </a:lnR>
                    <a:lnT>
                      <a:noFill/>
                    </a:lnT>
                    <a:lnB>
                      <a:noFill/>
                    </a:lnB>
                  </a:tcPr>
                </a:tc>
                <a:extLst>
                  <a:ext uri="{0D108BD9-81ED-4DB2-BD59-A6C34878D82A}">
                    <a16:rowId xmlns:a16="http://schemas.microsoft.com/office/drawing/2014/main" val="507784561"/>
                  </a:ext>
                </a:extLst>
              </a:tr>
              <a:tr h="294190">
                <a:tc>
                  <a:txBody>
                    <a:bodyPr/>
                    <a:lstStyle/>
                    <a:p>
                      <a:r>
                        <a:rPr lang="en-US" sz="1200" dirty="0">
                          <a:solidFill>
                            <a:srgbClr val="333333"/>
                          </a:solidFill>
                          <a:effectLst/>
                          <a:latin typeface="Arial" panose="020B0604020202020204" pitchFamily="34" charset="0"/>
                        </a:rPr>
                        <a:t>​</a:t>
                      </a:r>
                      <a:r>
                        <a:rPr lang="en-US" sz="1200" u="none" strike="noStrike" dirty="0">
                          <a:solidFill>
                            <a:srgbClr val="1C468E"/>
                          </a:solidFill>
                          <a:effectLst/>
                          <a:latin typeface="Arial" panose="020B0604020202020204" pitchFamily="34" charset="0"/>
                          <a:hlinkClick r:id="rId5"/>
                        </a:rPr>
                        <a:t>IA-Cover-Sheet.doc</a:t>
                      </a:r>
                      <a:endParaRPr lang="en-US" sz="1200" dirty="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02/18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IA Cover sheet</a:t>
                      </a:r>
                    </a:p>
                  </a:txBody>
                  <a:tcPr marL="8308" marR="8308" marT="8308" marB="8308" anchor="ctr">
                    <a:lnL>
                      <a:noFill/>
                    </a:lnL>
                    <a:lnR>
                      <a:noFill/>
                    </a:lnR>
                    <a:lnT>
                      <a:noFill/>
                    </a:lnT>
                    <a:lnB>
                      <a:noFill/>
                    </a:lnB>
                  </a:tcPr>
                </a:tc>
                <a:extLst>
                  <a:ext uri="{0D108BD9-81ED-4DB2-BD59-A6C34878D82A}">
                    <a16:rowId xmlns:a16="http://schemas.microsoft.com/office/drawing/2014/main" val="124568563"/>
                  </a:ext>
                </a:extLst>
              </a:tr>
              <a:tr h="294190">
                <a:tc>
                  <a:txBody>
                    <a:bodyPr/>
                    <a:lstStyle/>
                    <a:p>
                      <a:r>
                        <a:rPr lang="en-US" sz="1200">
                          <a:solidFill>
                            <a:srgbClr val="333333"/>
                          </a:solidFill>
                          <a:effectLst/>
                          <a:latin typeface="Arial" panose="020B0604020202020204" pitchFamily="34" charset="0"/>
                        </a:rPr>
                        <a:t>​</a:t>
                      </a:r>
                      <a:r>
                        <a:rPr lang="en-US" sz="1200" u="none" strike="noStrike">
                          <a:solidFill>
                            <a:srgbClr val="1C468E"/>
                          </a:solidFill>
                          <a:effectLst/>
                          <a:latin typeface="Arial" panose="020B0604020202020204" pitchFamily="34" charset="0"/>
                          <a:hlinkClick r:id="rId6"/>
                        </a:rPr>
                        <a:t>IA-Template</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06/18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IA Template</a:t>
                      </a:r>
                    </a:p>
                  </a:txBody>
                  <a:tcPr marL="8308" marR="8308" marT="8308" marB="8308" anchor="ctr">
                    <a:lnL>
                      <a:noFill/>
                    </a:lnL>
                    <a:lnR>
                      <a:noFill/>
                    </a:lnR>
                    <a:lnT>
                      <a:noFill/>
                    </a:lnT>
                    <a:lnB>
                      <a:noFill/>
                    </a:lnB>
                  </a:tcPr>
                </a:tc>
                <a:extLst>
                  <a:ext uri="{0D108BD9-81ED-4DB2-BD59-A6C34878D82A}">
                    <a16:rowId xmlns:a16="http://schemas.microsoft.com/office/drawing/2014/main" val="1398358116"/>
                  </a:ext>
                </a:extLst>
              </a:tr>
              <a:tr h="564265">
                <a:tc>
                  <a:txBody>
                    <a:bodyPr/>
                    <a:lstStyle/>
                    <a:p>
                      <a:r>
                        <a:rPr lang="en-US" sz="1200" u="none" strike="noStrike" dirty="0">
                          <a:solidFill>
                            <a:srgbClr val="1C468E"/>
                          </a:solidFill>
                          <a:effectLst/>
                          <a:latin typeface="Arial" panose="020B0604020202020204" pitchFamily="34" charset="0"/>
                          <a:hlinkClick r:id="rId7"/>
                        </a:rPr>
                        <a:t>Attachment1-New Agreements</a:t>
                      </a:r>
                      <a:endParaRPr lang="en-US" sz="1200" dirty="0">
                        <a:solidFill>
                          <a:srgbClr val="333333"/>
                        </a:solidFill>
                        <a:effectLst/>
                        <a:latin typeface="Arial" panose="020B0604020202020204" pitchFamily="34" charset="0"/>
                      </a:endParaRPr>
                    </a:p>
                    <a:p>
                      <a:endParaRPr lang="en-US" sz="1200" dirty="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06/18</a:t>
                      </a:r>
                    </a:p>
                  </a:txBody>
                  <a:tcPr marL="8308" marR="8308" marT="8308" marB="8308" anchor="ctr">
                    <a:lnL>
                      <a:noFill/>
                    </a:lnL>
                    <a:lnR>
                      <a:noFill/>
                    </a:lnR>
                    <a:lnT>
                      <a:noFill/>
                    </a:lnT>
                    <a:lnB>
                      <a:noFill/>
                    </a:lnB>
                    <a:solidFill>
                      <a:srgbClr val="FFFF00"/>
                    </a:solidFill>
                  </a:tcPr>
                </a:tc>
                <a:tc>
                  <a:txBody>
                    <a:bodyPr/>
                    <a:lstStyle/>
                    <a:p>
                      <a:r>
                        <a:rPr lang="en-US" sz="1200" dirty="0">
                          <a:solidFill>
                            <a:srgbClr val="333333"/>
                          </a:solidFill>
                          <a:effectLst/>
                          <a:latin typeface="Arial" panose="020B0604020202020204" pitchFamily="34" charset="0"/>
                        </a:rPr>
                        <a:t>DBM pre-approval Original IA</a:t>
                      </a:r>
                    </a:p>
                  </a:txBody>
                  <a:tcPr marL="8308" marR="8308" marT="8308" marB="8308" anchor="ctr">
                    <a:lnL>
                      <a:noFill/>
                    </a:lnL>
                    <a:lnR>
                      <a:noFill/>
                    </a:lnR>
                    <a:lnT>
                      <a:noFill/>
                    </a:lnT>
                    <a:lnB>
                      <a:noFill/>
                    </a:lnB>
                  </a:tcPr>
                </a:tc>
                <a:extLst>
                  <a:ext uri="{0D108BD9-81ED-4DB2-BD59-A6C34878D82A}">
                    <a16:rowId xmlns:a16="http://schemas.microsoft.com/office/drawing/2014/main" val="3874570067"/>
                  </a:ext>
                </a:extLst>
              </a:tr>
              <a:tr h="294190">
                <a:tc>
                  <a:txBody>
                    <a:bodyPr/>
                    <a:lstStyle/>
                    <a:p>
                      <a:r>
                        <a:rPr lang="en-US" sz="1200" u="none" strike="noStrike">
                          <a:solidFill>
                            <a:srgbClr val="1C468E"/>
                          </a:solidFill>
                          <a:effectLst/>
                          <a:latin typeface="Arial" panose="020B0604020202020204" pitchFamily="34" charset="0"/>
                          <a:hlinkClick r:id="rId8"/>
                        </a:rPr>
                        <a:t>IA Option Cover Sheet.doc</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02/18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IA Option Cover sheet</a:t>
                      </a:r>
                    </a:p>
                  </a:txBody>
                  <a:tcPr marL="8308" marR="8308" marT="8308" marB="8308" anchor="ctr">
                    <a:lnL>
                      <a:noFill/>
                    </a:lnL>
                    <a:lnR>
                      <a:noFill/>
                    </a:lnR>
                    <a:lnT>
                      <a:noFill/>
                    </a:lnT>
                    <a:lnB>
                      <a:noFill/>
                    </a:lnB>
                  </a:tcPr>
                </a:tc>
                <a:extLst>
                  <a:ext uri="{0D108BD9-81ED-4DB2-BD59-A6C34878D82A}">
                    <a16:rowId xmlns:a16="http://schemas.microsoft.com/office/drawing/2014/main" val="2773289358"/>
                  </a:ext>
                </a:extLst>
              </a:tr>
              <a:tr h="294190">
                <a:tc>
                  <a:txBody>
                    <a:bodyPr/>
                    <a:lstStyle/>
                    <a:p>
                      <a:r>
                        <a:rPr lang="en-US" sz="1200" u="none" strike="noStrike">
                          <a:solidFill>
                            <a:srgbClr val="1C468E"/>
                          </a:solidFill>
                          <a:effectLst/>
                          <a:latin typeface="Arial" panose="020B0604020202020204" pitchFamily="34" charset="0"/>
                          <a:hlinkClick r:id="rId9"/>
                        </a:rPr>
                        <a:t>IA Modification Cover Sheet.doc</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02/18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IA Modification Cover sheet</a:t>
                      </a:r>
                    </a:p>
                  </a:txBody>
                  <a:tcPr marL="8308" marR="8308" marT="8308" marB="8308" anchor="ctr">
                    <a:lnL>
                      <a:noFill/>
                    </a:lnL>
                    <a:lnR>
                      <a:noFill/>
                    </a:lnR>
                    <a:lnT>
                      <a:noFill/>
                    </a:lnT>
                    <a:lnB>
                      <a:noFill/>
                    </a:lnB>
                  </a:tcPr>
                </a:tc>
                <a:extLst>
                  <a:ext uri="{0D108BD9-81ED-4DB2-BD59-A6C34878D82A}">
                    <a16:rowId xmlns:a16="http://schemas.microsoft.com/office/drawing/2014/main" val="2312701338"/>
                  </a:ext>
                </a:extLst>
              </a:tr>
              <a:tr h="294190">
                <a:tc>
                  <a:txBody>
                    <a:bodyPr/>
                    <a:lstStyle/>
                    <a:p>
                      <a:r>
                        <a:rPr lang="en-US" sz="1200">
                          <a:solidFill>
                            <a:srgbClr val="333333"/>
                          </a:solidFill>
                          <a:effectLst/>
                          <a:latin typeface="Arial" panose="020B0604020202020204" pitchFamily="34" charset="0"/>
                        </a:rPr>
                        <a:t>​</a:t>
                      </a:r>
                      <a:r>
                        <a:rPr lang="en-US" sz="1200" u="none" strike="noStrike">
                          <a:solidFill>
                            <a:srgbClr val="1C468E"/>
                          </a:solidFill>
                          <a:effectLst/>
                          <a:latin typeface="Arial" panose="020B0604020202020204" pitchFamily="34" charset="0"/>
                          <a:hlinkClick r:id="rId10"/>
                        </a:rPr>
                        <a:t>IA-Modification-Template.doc</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02/18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IA Modification Template</a:t>
                      </a:r>
                    </a:p>
                  </a:txBody>
                  <a:tcPr marL="8308" marR="8308" marT="8308" marB="8308" anchor="ctr">
                    <a:lnL>
                      <a:noFill/>
                    </a:lnL>
                    <a:lnR>
                      <a:noFill/>
                    </a:lnR>
                    <a:lnT>
                      <a:noFill/>
                    </a:lnT>
                    <a:lnB>
                      <a:noFill/>
                    </a:lnB>
                  </a:tcPr>
                </a:tc>
                <a:extLst>
                  <a:ext uri="{0D108BD9-81ED-4DB2-BD59-A6C34878D82A}">
                    <a16:rowId xmlns:a16="http://schemas.microsoft.com/office/drawing/2014/main" val="3231033681"/>
                  </a:ext>
                </a:extLst>
              </a:tr>
              <a:tr h="294190">
                <a:tc>
                  <a:txBody>
                    <a:bodyPr/>
                    <a:lstStyle/>
                    <a:p>
                      <a:r>
                        <a:rPr lang="en-US" sz="1200">
                          <a:solidFill>
                            <a:srgbClr val="333333"/>
                          </a:solidFill>
                          <a:effectLst/>
                          <a:latin typeface="Arial" panose="020B0604020202020204" pitchFamily="34" charset="0"/>
                        </a:rPr>
                        <a:t>​</a:t>
                      </a:r>
                      <a:r>
                        <a:rPr lang="en-US" sz="1200" u="none" strike="noStrike">
                          <a:solidFill>
                            <a:srgbClr val="1C468E"/>
                          </a:solidFill>
                          <a:effectLst/>
                          <a:latin typeface="Arial" panose="020B0604020202020204" pitchFamily="34" charset="0"/>
                          <a:hlinkClick r:id="rId11"/>
                        </a:rPr>
                        <a:t>Attachment 2-Modification</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06/18</a:t>
                      </a:r>
                    </a:p>
                  </a:txBody>
                  <a:tcPr marL="8308" marR="8308" marT="8308" marB="8308" anchor="ctr">
                    <a:lnL>
                      <a:noFill/>
                    </a:lnL>
                    <a:lnR>
                      <a:noFill/>
                    </a:lnR>
                    <a:lnT>
                      <a:noFill/>
                    </a:lnT>
                    <a:lnB>
                      <a:noFill/>
                    </a:lnB>
                    <a:solidFill>
                      <a:srgbClr val="FFFF00"/>
                    </a:solidFill>
                  </a:tcPr>
                </a:tc>
                <a:tc>
                  <a:txBody>
                    <a:bodyPr/>
                    <a:lstStyle/>
                    <a:p>
                      <a:r>
                        <a:rPr lang="en-US" sz="1200">
                          <a:solidFill>
                            <a:srgbClr val="333333"/>
                          </a:solidFill>
                          <a:effectLst/>
                          <a:latin typeface="Arial" panose="020B0604020202020204" pitchFamily="34" charset="0"/>
                        </a:rPr>
                        <a:t>DBM pre-approval Mods &amp; OPTs</a:t>
                      </a:r>
                    </a:p>
                  </a:txBody>
                  <a:tcPr marL="8308" marR="8308" marT="8308" marB="8308" anchor="ctr">
                    <a:lnL>
                      <a:noFill/>
                    </a:lnL>
                    <a:lnR>
                      <a:noFill/>
                    </a:lnR>
                    <a:lnT>
                      <a:noFill/>
                    </a:lnT>
                    <a:lnB>
                      <a:noFill/>
                    </a:lnB>
                  </a:tcPr>
                </a:tc>
                <a:extLst>
                  <a:ext uri="{0D108BD9-81ED-4DB2-BD59-A6C34878D82A}">
                    <a16:rowId xmlns:a16="http://schemas.microsoft.com/office/drawing/2014/main" val="1334575420"/>
                  </a:ext>
                </a:extLst>
              </a:tr>
              <a:tr h="294190">
                <a:tc>
                  <a:txBody>
                    <a:bodyPr/>
                    <a:lstStyle/>
                    <a:p>
                      <a:r>
                        <a:rPr lang="en-US" sz="1200">
                          <a:solidFill>
                            <a:srgbClr val="333333"/>
                          </a:solidFill>
                          <a:effectLst/>
                          <a:latin typeface="Arial" panose="020B0604020202020204" pitchFamily="34" charset="0"/>
                        </a:rPr>
                        <a:t>​​</a:t>
                      </a:r>
                      <a:r>
                        <a:rPr lang="en-US" sz="1200" u="none" strike="noStrike">
                          <a:solidFill>
                            <a:srgbClr val="1C468E"/>
                          </a:solidFill>
                          <a:effectLst/>
                          <a:latin typeface="Arial" panose="020B0604020202020204" pitchFamily="34" charset="0"/>
                          <a:hlinkClick r:id="rId12"/>
                        </a:rPr>
                        <a:t>Interagency-Report-IAAR</a:t>
                      </a:r>
                      <a:endParaRPr lang="en-US" sz="1200">
                        <a:solidFill>
                          <a:srgbClr val="333333"/>
                        </a:solidFill>
                        <a:effectLst/>
                        <a:latin typeface="Arial" panose="020B0604020202020204" pitchFamily="34" charset="0"/>
                      </a:endParaRPr>
                    </a:p>
                  </a:txBody>
                  <a:tcPr marL="8308" marR="8308" marT="8308" marB="8308" anchor="ctr">
                    <a:lnL>
                      <a:noFill/>
                    </a:lnL>
                    <a:lnR>
                      <a:noFill/>
                    </a:lnR>
                    <a:lnT>
                      <a:noFill/>
                    </a:lnT>
                    <a:lnB>
                      <a:noFill/>
                    </a:lnB>
                  </a:tcPr>
                </a:tc>
                <a:tc>
                  <a:txBody>
                    <a:bodyPr/>
                    <a:lstStyle/>
                    <a:p>
                      <a:r>
                        <a:rPr lang="en-US" sz="1200" dirty="0">
                          <a:solidFill>
                            <a:srgbClr val="333333"/>
                          </a:solidFill>
                          <a:effectLst/>
                          <a:latin typeface="Arial" panose="020B0604020202020204" pitchFamily="34" charset="0"/>
                        </a:rPr>
                        <a:t>08/18</a:t>
                      </a:r>
                    </a:p>
                  </a:txBody>
                  <a:tcPr marL="8308" marR="8308" marT="8308" marB="8308" anchor="ctr">
                    <a:lnL>
                      <a:noFill/>
                    </a:lnL>
                    <a:lnR>
                      <a:noFill/>
                    </a:lnR>
                    <a:lnT>
                      <a:noFill/>
                    </a:lnT>
                    <a:lnB>
                      <a:noFill/>
                    </a:lnB>
                    <a:solidFill>
                      <a:srgbClr val="FFFF00"/>
                    </a:solidFill>
                  </a:tcPr>
                </a:tc>
                <a:tc>
                  <a:txBody>
                    <a:bodyPr/>
                    <a:lstStyle/>
                    <a:p>
                      <a:r>
                        <a:rPr lang="en-US" sz="1200" dirty="0">
                          <a:solidFill>
                            <a:srgbClr val="333333"/>
                          </a:solidFill>
                          <a:effectLst/>
                          <a:latin typeface="Arial" panose="020B0604020202020204" pitchFamily="34" charset="0"/>
                        </a:rPr>
                        <a:t>Interagency Report</a:t>
                      </a:r>
                      <a:endParaRPr lang="en-US" sz="1200" dirty="0"/>
                    </a:p>
                  </a:txBody>
                  <a:tcPr marL="8308" marR="8308" marT="8308" marB="8308" anchor="ctr">
                    <a:lnL>
                      <a:noFill/>
                    </a:lnL>
                    <a:lnR>
                      <a:noFill/>
                    </a:lnR>
                    <a:lnT>
                      <a:noFill/>
                    </a:lnT>
                    <a:lnB>
                      <a:noFill/>
                    </a:lnB>
                  </a:tcPr>
                </a:tc>
                <a:extLst>
                  <a:ext uri="{0D108BD9-81ED-4DB2-BD59-A6C34878D82A}">
                    <a16:rowId xmlns:a16="http://schemas.microsoft.com/office/drawing/2014/main" val="4288374141"/>
                  </a:ext>
                </a:extLst>
              </a:tr>
            </a:tbl>
          </a:graphicData>
        </a:graphic>
      </p:graphicFrame>
      <p:sp>
        <p:nvSpPr>
          <p:cNvPr id="7" name="Rectangle 8">
            <a:extLst>
              <a:ext uri="{FF2B5EF4-FFF2-40B4-BE49-F238E27FC236}">
                <a16:creationId xmlns:a16="http://schemas.microsoft.com/office/drawing/2014/main" id="{5B036F1C-885E-493A-91D9-680B53F0CC01}"/>
              </a:ext>
            </a:extLst>
          </p:cNvPr>
          <p:cNvSpPr>
            <a:spLocks noChangeArrowheads="1"/>
          </p:cNvSpPr>
          <p:nvPr/>
        </p:nvSpPr>
        <p:spPr bwMode="auto">
          <a:xfrm>
            <a:off x="685698" y="689261"/>
            <a:ext cx="8316912" cy="34621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14264"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dirty="0">
                <a:ln>
                  <a:noFill/>
                </a:ln>
                <a:solidFill>
                  <a:srgbClr val="333333"/>
                </a:solidFill>
                <a:effectLst/>
                <a:latin typeface="Arial" panose="020B0604020202020204" pitchFamily="34" charset="0"/>
                <a:cs typeface="Arial" panose="020B0604020202020204" pitchFamily="34" charset="0"/>
              </a:rPr>
              <a:t>Interagency Agreement Forms (IAs)</a:t>
            </a:r>
            <a:r>
              <a:rPr kumimoji="0" lang="en-US" altLang="en-US" sz="1000" b="0" i="0" u="none" strike="noStrike" cap="none" normalizeH="0" baseline="0" dirty="0">
                <a:ln>
                  <a:noFill/>
                </a:ln>
                <a:solidFill>
                  <a:srgbClr val="0088CC"/>
                </a:solidFill>
                <a:effectLst/>
                <a:latin typeface="Arial" panose="020B0604020202020204" pitchFamily="34" charset="0"/>
                <a:cs typeface="Arial" panose="020B0604020202020204" pitchFamily="34" charset="0"/>
              </a:rPr>
              <a:t> </a:t>
            </a:r>
            <a:r>
              <a:rPr kumimoji="0" lang="en-US" altLang="en-US" b="0" i="0" u="none" strike="noStrike" cap="none" normalizeH="0" baseline="0" dirty="0">
                <a:ln>
                  <a:noFill/>
                </a:ln>
                <a:solidFill>
                  <a:srgbClr val="0088CC"/>
                </a:solidFill>
                <a:effectLst/>
                <a:latin typeface="Arial" panose="020B0604020202020204" pitchFamily="34" charset="0"/>
                <a:cs typeface="Arial" panose="020B0604020202020204" pitchFamily="34" charset="0"/>
              </a:rPr>
              <a:t>     </a:t>
            </a:r>
            <a:endParaRPr kumimoji="0" lang="en-US" altLang="en-US" b="0" i="0" u="none" strike="noStrike" cap="none" normalizeH="0" baseline="0" dirty="0">
              <a:ln>
                <a:noFill/>
              </a:ln>
              <a:solidFill>
                <a:srgbClr val="333333"/>
              </a:solidFill>
              <a:effectLst/>
              <a:latin typeface="Arial" panose="020B0604020202020204" pitchFamily="34" charset="0"/>
              <a:cs typeface="Arial" panose="020B0604020202020204" pitchFamily="34" charset="0"/>
            </a:endParaRPr>
          </a:p>
        </p:txBody>
      </p:sp>
      <p:pic>
        <p:nvPicPr>
          <p:cNvPr id="1033" name="Picture 9" descr="Use SHIFT+ENTER to open the menu (new window).">
            <a:extLst>
              <a:ext uri="{FF2B5EF4-FFF2-40B4-BE49-F238E27FC236}">
                <a16:creationId xmlns:a16="http://schemas.microsoft.com/office/drawing/2014/main" id="{2F8DE612-44DA-48AB-AA8B-1616223F8283}"/>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50888" y="1154431"/>
            <a:ext cx="51366" cy="4571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health.maryland.gov/_layouts/images/blank.gif">
            <a:extLst>
              <a:ext uri="{FF2B5EF4-FFF2-40B4-BE49-F238E27FC236}">
                <a16:creationId xmlns:a16="http://schemas.microsoft.com/office/drawing/2014/main" id="{1BE3EF67-9188-4543-8B95-EB89B2AD643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5813" y="1154431"/>
            <a:ext cx="51366" cy="45719"/>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https://health.maryland.gov/_layouts/images/blank.gif">
            <a:extLst>
              <a:ext uri="{FF2B5EF4-FFF2-40B4-BE49-F238E27FC236}">
                <a16:creationId xmlns:a16="http://schemas.microsoft.com/office/drawing/2014/main" id="{E7397AA9-FCAF-41FC-8FC4-F62F6E24A96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5813" y="1154431"/>
            <a:ext cx="51366" cy="4571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Use SHIFT+ENTER to open the menu (new window).">
            <a:extLst>
              <a:ext uri="{FF2B5EF4-FFF2-40B4-BE49-F238E27FC236}">
                <a16:creationId xmlns:a16="http://schemas.microsoft.com/office/drawing/2014/main" id="{7FE159E9-AB99-46E1-B76D-CECDBB0458D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5813" y="1154431"/>
            <a:ext cx="51366" cy="45719"/>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s://health.maryland.gov/_layouts/images/blank.gif">
            <a:extLst>
              <a:ext uri="{FF2B5EF4-FFF2-40B4-BE49-F238E27FC236}">
                <a16:creationId xmlns:a16="http://schemas.microsoft.com/office/drawing/2014/main" id="{0C65B52E-0764-4098-B765-9CD7CF53977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5813" y="1154431"/>
            <a:ext cx="51366" cy="4571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https://health.maryland.gov/_layouts/images/blank.gif">
            <a:extLst>
              <a:ext uri="{FF2B5EF4-FFF2-40B4-BE49-F238E27FC236}">
                <a16:creationId xmlns:a16="http://schemas.microsoft.com/office/drawing/2014/main" id="{C4DC8B77-FD85-400F-8BE7-3561D66C47D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5813" y="1154431"/>
            <a:ext cx="51366" cy="45719"/>
          </a:xfrm>
          <a:prstGeom prst="rect">
            <a:avLst/>
          </a:prstGeom>
          <a:noFill/>
          <a:extLst>
            <a:ext uri="{909E8E84-426E-40DD-AFC4-6F175D3DCCD1}">
              <a14:hiddenFill xmlns:a14="http://schemas.microsoft.com/office/drawing/2010/main">
                <a:solidFill>
                  <a:srgbClr val="FFFFFF"/>
                </a:solidFill>
              </a14:hiddenFill>
            </a:ext>
          </a:extLst>
        </p:spPr>
      </p:pic>
      <p:sp>
        <p:nvSpPr>
          <p:cNvPr id="20" name="Title 1">
            <a:extLst>
              <a:ext uri="{FF2B5EF4-FFF2-40B4-BE49-F238E27FC236}">
                <a16:creationId xmlns:a16="http://schemas.microsoft.com/office/drawing/2014/main" id="{22EB1391-8729-4A4B-BE76-79EA27553035}"/>
              </a:ext>
            </a:extLst>
          </p:cNvPr>
          <p:cNvSpPr txBox="1">
            <a:spLocks/>
          </p:cNvSpPr>
          <p:nvPr/>
        </p:nvSpPr>
        <p:spPr>
          <a:xfrm>
            <a:off x="228600" y="-172411"/>
            <a:ext cx="8520600" cy="76200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stStyle>
          <a:p>
            <a:pPr algn="ctr"/>
            <a:r>
              <a:rPr lang="en-US" sz="5000" b="1" dirty="0">
                <a:solidFill>
                  <a:srgbClr val="7030A0"/>
                </a:solidFill>
              </a:rPr>
              <a:t>Web dates</a:t>
            </a:r>
          </a:p>
        </p:txBody>
      </p:sp>
      <p:sp>
        <p:nvSpPr>
          <p:cNvPr id="21" name="Rectangle 20">
            <a:extLst>
              <a:ext uri="{FF2B5EF4-FFF2-40B4-BE49-F238E27FC236}">
                <a16:creationId xmlns:a16="http://schemas.microsoft.com/office/drawing/2014/main" id="{23E8CF3C-A53A-41F7-8C58-4DF47AA7895C}"/>
              </a:ext>
            </a:extLst>
          </p:cNvPr>
          <p:cNvSpPr/>
          <p:nvPr/>
        </p:nvSpPr>
        <p:spPr>
          <a:xfrm>
            <a:off x="278279" y="569078"/>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Shape 71">
            <a:extLst>
              <a:ext uri="{FF2B5EF4-FFF2-40B4-BE49-F238E27FC236}">
                <a16:creationId xmlns:a16="http://schemas.microsoft.com/office/drawing/2014/main" id="{7D63BE6B-BE97-4C87-A907-607750F90598}"/>
              </a:ext>
            </a:extLst>
          </p:cNvPr>
          <p:cNvPicPr preferRelativeResize="0"/>
          <p:nvPr/>
        </p:nvPicPr>
        <p:blipFill>
          <a:blip r:embed="rId14">
            <a:alphaModFix/>
          </a:blip>
          <a:stretch>
            <a:fillRect/>
          </a:stretch>
        </p:blipFill>
        <p:spPr>
          <a:xfrm>
            <a:off x="6844939" y="3795645"/>
            <a:ext cx="2129699" cy="1905000"/>
          </a:xfrm>
          <a:prstGeom prst="rect">
            <a:avLst/>
          </a:prstGeom>
          <a:noFill/>
          <a:ln>
            <a:noFill/>
          </a:ln>
        </p:spPr>
      </p:pic>
      <p:sp>
        <p:nvSpPr>
          <p:cNvPr id="2" name="TextBox 1">
            <a:extLst>
              <a:ext uri="{FF2B5EF4-FFF2-40B4-BE49-F238E27FC236}">
                <a16:creationId xmlns:a16="http://schemas.microsoft.com/office/drawing/2014/main" id="{AF6E13E4-3A44-4C0C-A346-AA0687A8A250}"/>
              </a:ext>
            </a:extLst>
          </p:cNvPr>
          <p:cNvSpPr txBox="1"/>
          <p:nvPr/>
        </p:nvSpPr>
        <p:spPr>
          <a:xfrm>
            <a:off x="609600" y="4835723"/>
            <a:ext cx="4724502" cy="307777"/>
          </a:xfrm>
          <a:prstGeom prst="rect">
            <a:avLst/>
          </a:prstGeom>
          <a:noFill/>
        </p:spPr>
        <p:txBody>
          <a:bodyPr wrap="square" rtlCol="0">
            <a:spAutoFit/>
          </a:bodyPr>
          <a:lstStyle/>
          <a:p>
            <a:r>
              <a:rPr lang="en-US" dirty="0">
                <a:solidFill>
                  <a:srgbClr val="0000FF"/>
                </a:solidFill>
                <a:hlinkClick r:id="rId15">
                  <a:extLst>
                    <a:ext uri="{A12FA001-AC4F-418D-AE19-62706E023703}">
                      <ahyp:hlinkClr xmlns:ahyp="http://schemas.microsoft.com/office/drawing/2018/hyperlinkcolor" val="tx"/>
                    </a:ext>
                  </a:extLst>
                </a:hlinkClick>
              </a:rPr>
              <a:t>https://health.maryland.gov/pages/sf_dcpf.aspx</a:t>
            </a:r>
            <a:endParaRPr lang="en-US" dirty="0">
              <a:solidFill>
                <a:srgbClr val="0000FF"/>
              </a:solidFill>
            </a:endParaRPr>
          </a:p>
        </p:txBody>
      </p:sp>
    </p:spTree>
    <p:extLst>
      <p:ext uri="{BB962C8B-B14F-4D97-AF65-F5344CB8AC3E}">
        <p14:creationId xmlns:p14="http://schemas.microsoft.com/office/powerpoint/2010/main" val="2842621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25233-209F-4395-8B71-C418A73584F0}"/>
              </a:ext>
            </a:extLst>
          </p:cNvPr>
          <p:cNvSpPr>
            <a:spLocks noGrp="1"/>
          </p:cNvSpPr>
          <p:nvPr>
            <p:ph type="title"/>
          </p:nvPr>
        </p:nvSpPr>
        <p:spPr>
          <a:xfrm>
            <a:off x="308015" y="285750"/>
            <a:ext cx="8520600" cy="1010938"/>
          </a:xfrm>
        </p:spPr>
        <p:txBody>
          <a:bodyPr/>
          <a:lstStyle/>
          <a:p>
            <a:r>
              <a:rPr lang="en-US" sz="5000" b="1" dirty="0">
                <a:solidFill>
                  <a:srgbClr val="7030A0"/>
                </a:solidFill>
              </a:rPr>
              <a:t>COMAR 21.02.03.(7)</a:t>
            </a:r>
          </a:p>
        </p:txBody>
      </p:sp>
      <p:sp>
        <p:nvSpPr>
          <p:cNvPr id="3" name="Text Placeholder 2">
            <a:extLst>
              <a:ext uri="{FF2B5EF4-FFF2-40B4-BE49-F238E27FC236}">
                <a16:creationId xmlns:a16="http://schemas.microsoft.com/office/drawing/2014/main" id="{33943509-1F65-440D-B727-4E04858AEA36}"/>
              </a:ext>
            </a:extLst>
          </p:cNvPr>
          <p:cNvSpPr>
            <a:spLocks noGrp="1"/>
          </p:cNvSpPr>
          <p:nvPr>
            <p:ph type="body" idx="1"/>
          </p:nvPr>
        </p:nvSpPr>
        <p:spPr>
          <a:xfrm>
            <a:off x="324057" y="1733550"/>
            <a:ext cx="8520600" cy="3124200"/>
          </a:xfrm>
        </p:spPr>
        <p:txBody>
          <a:bodyPr/>
          <a:lstStyle/>
          <a:p>
            <a:r>
              <a:rPr lang="en-US" sz="2200" i="1" u="sng" dirty="0"/>
              <a:t>State agencies shall first consider State resources to meet their requirements as an alternative to contracting.  Interagency contracts (IAs) may be used for the formulation of agreements between State agencies</a:t>
            </a:r>
            <a:r>
              <a:rPr lang="en-US" sz="2200" i="1" dirty="0"/>
              <a:t>.</a:t>
            </a:r>
            <a:r>
              <a:rPr lang="en-US" sz="2200" dirty="0"/>
              <a:t>  A contract may be awarded to another State agency even if the agency’s bid is not competitive with bids received from outside sources when it is in the best interests of the State to do so.</a:t>
            </a:r>
          </a:p>
        </p:txBody>
      </p:sp>
      <p:pic>
        <p:nvPicPr>
          <p:cNvPr id="4" name="Shape 71">
            <a:extLst>
              <a:ext uri="{FF2B5EF4-FFF2-40B4-BE49-F238E27FC236}">
                <a16:creationId xmlns:a16="http://schemas.microsoft.com/office/drawing/2014/main" id="{AE57032B-690A-4BFE-AB21-B0F6B51EAEC0}"/>
              </a:ext>
            </a:extLst>
          </p:cNvPr>
          <p:cNvPicPr preferRelativeResize="0"/>
          <p:nvPr/>
        </p:nvPicPr>
        <p:blipFill>
          <a:blip r:embed="rId2">
            <a:alphaModFix/>
          </a:blip>
          <a:stretch>
            <a:fillRect/>
          </a:stretch>
        </p:blipFill>
        <p:spPr>
          <a:xfrm>
            <a:off x="6781800" y="3790950"/>
            <a:ext cx="2129699" cy="1905000"/>
          </a:xfrm>
          <a:prstGeom prst="rect">
            <a:avLst/>
          </a:prstGeom>
          <a:noFill/>
          <a:ln>
            <a:noFill/>
          </a:ln>
        </p:spPr>
      </p:pic>
      <p:sp>
        <p:nvSpPr>
          <p:cNvPr id="5" name="Rectangle 4">
            <a:extLst>
              <a:ext uri="{FF2B5EF4-FFF2-40B4-BE49-F238E27FC236}">
                <a16:creationId xmlns:a16="http://schemas.microsoft.com/office/drawing/2014/main" id="{A49E9274-0C0D-4223-8417-5572D66CBA01}"/>
              </a:ext>
            </a:extLst>
          </p:cNvPr>
          <p:cNvSpPr/>
          <p:nvPr/>
        </p:nvSpPr>
        <p:spPr>
          <a:xfrm>
            <a:off x="324057" y="1256012"/>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0548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C1C9231-83FE-4D7F-941D-19C21DAFCBB7}"/>
              </a:ext>
            </a:extLst>
          </p:cNvPr>
          <p:cNvSpPr txBox="1">
            <a:spLocks/>
          </p:cNvSpPr>
          <p:nvPr/>
        </p:nvSpPr>
        <p:spPr>
          <a:xfrm>
            <a:off x="228600" y="21055"/>
            <a:ext cx="8520600" cy="762000"/>
          </a:xfrm>
          <a:prstGeom prst="rect">
            <a:avLst/>
          </a:prstGeom>
          <a:noFill/>
          <a:ln>
            <a:noFill/>
          </a:ln>
        </p:spPr>
        <p:txBody>
          <a:bodyPr lIns="91425" tIns="91425" rIns="91425" bIns="91425" anchor="b" anchorCtr="0"/>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ct val="100000"/>
              <a:buNone/>
              <a:defRPr sz="12000" b="0" i="0" u="none" strike="noStrike" cap="none">
                <a:solidFill>
                  <a:schemeClr val="dk1"/>
                </a:solidFill>
                <a:latin typeface="Arial"/>
                <a:ea typeface="Arial"/>
                <a:cs typeface="Arial"/>
                <a:sym typeface="Arial"/>
              </a:defRPr>
            </a:lvl1pPr>
            <a:lvl2pPr lvl="1" algn="ctr">
              <a:spcBef>
                <a:spcPts val="0"/>
              </a:spcBef>
              <a:buClr>
                <a:schemeClr val="dk1"/>
              </a:buClr>
              <a:buSzPct val="100000"/>
              <a:buNone/>
              <a:defRPr sz="12000">
                <a:solidFill>
                  <a:schemeClr val="dk1"/>
                </a:solidFill>
              </a:defRPr>
            </a:lvl2pPr>
            <a:lvl3pPr lvl="2" algn="ctr">
              <a:spcBef>
                <a:spcPts val="0"/>
              </a:spcBef>
              <a:buClr>
                <a:schemeClr val="dk1"/>
              </a:buClr>
              <a:buSzPct val="100000"/>
              <a:buNone/>
              <a:defRPr sz="12000">
                <a:solidFill>
                  <a:schemeClr val="dk1"/>
                </a:solidFill>
              </a:defRPr>
            </a:lvl3pPr>
            <a:lvl4pPr lvl="3" algn="ctr">
              <a:spcBef>
                <a:spcPts val="0"/>
              </a:spcBef>
              <a:buClr>
                <a:schemeClr val="dk1"/>
              </a:buClr>
              <a:buSzPct val="100000"/>
              <a:buNone/>
              <a:defRPr sz="12000">
                <a:solidFill>
                  <a:schemeClr val="dk1"/>
                </a:solidFill>
              </a:defRPr>
            </a:lvl4pPr>
            <a:lvl5pPr lvl="4" algn="ctr">
              <a:spcBef>
                <a:spcPts val="0"/>
              </a:spcBef>
              <a:buClr>
                <a:schemeClr val="dk1"/>
              </a:buClr>
              <a:buSzPct val="100000"/>
              <a:buNone/>
              <a:defRPr sz="12000">
                <a:solidFill>
                  <a:schemeClr val="dk1"/>
                </a:solidFill>
              </a:defRPr>
            </a:lvl5pPr>
            <a:lvl6pPr lvl="5" algn="ctr">
              <a:spcBef>
                <a:spcPts val="0"/>
              </a:spcBef>
              <a:buClr>
                <a:schemeClr val="dk1"/>
              </a:buClr>
              <a:buSzPct val="100000"/>
              <a:buNone/>
              <a:defRPr sz="12000">
                <a:solidFill>
                  <a:schemeClr val="dk1"/>
                </a:solidFill>
              </a:defRPr>
            </a:lvl6pPr>
            <a:lvl7pPr lvl="6" algn="ctr">
              <a:spcBef>
                <a:spcPts val="0"/>
              </a:spcBef>
              <a:buClr>
                <a:schemeClr val="dk1"/>
              </a:buClr>
              <a:buSzPct val="100000"/>
              <a:buNone/>
              <a:defRPr sz="12000">
                <a:solidFill>
                  <a:schemeClr val="dk1"/>
                </a:solidFill>
              </a:defRPr>
            </a:lvl7pPr>
            <a:lvl8pPr lvl="7" algn="ctr">
              <a:spcBef>
                <a:spcPts val="0"/>
              </a:spcBef>
              <a:buClr>
                <a:schemeClr val="dk1"/>
              </a:buClr>
              <a:buSzPct val="100000"/>
              <a:buNone/>
              <a:defRPr sz="12000">
                <a:solidFill>
                  <a:schemeClr val="dk1"/>
                </a:solidFill>
              </a:defRPr>
            </a:lvl8pPr>
            <a:lvl9pPr lvl="8" algn="ctr">
              <a:spcBef>
                <a:spcPts val="0"/>
              </a:spcBef>
              <a:buClr>
                <a:schemeClr val="dk1"/>
              </a:buClr>
              <a:buSzPct val="100000"/>
              <a:buNone/>
              <a:defRPr sz="12000">
                <a:solidFill>
                  <a:schemeClr val="dk1"/>
                </a:solidFill>
              </a:defRPr>
            </a:lvl9pPr>
          </a:lstStyle>
          <a:p>
            <a:r>
              <a:rPr lang="en-US" sz="5000" b="1" dirty="0">
                <a:solidFill>
                  <a:srgbClr val="7030A0"/>
                </a:solidFill>
              </a:rPr>
              <a:t>IA Report - IAAR</a:t>
            </a:r>
          </a:p>
        </p:txBody>
      </p:sp>
      <p:sp>
        <p:nvSpPr>
          <p:cNvPr id="5" name="Rectangle 4">
            <a:extLst>
              <a:ext uri="{FF2B5EF4-FFF2-40B4-BE49-F238E27FC236}">
                <a16:creationId xmlns:a16="http://schemas.microsoft.com/office/drawing/2014/main" id="{7266DDD6-B081-4AA6-9071-790C92239652}"/>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Shape 71">
            <a:extLst>
              <a:ext uri="{FF2B5EF4-FFF2-40B4-BE49-F238E27FC236}">
                <a16:creationId xmlns:a16="http://schemas.microsoft.com/office/drawing/2014/main" id="{46BDA5EF-24CF-437B-B558-C35541693B97}"/>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2" name="TextBox 1">
            <a:extLst>
              <a:ext uri="{FF2B5EF4-FFF2-40B4-BE49-F238E27FC236}">
                <a16:creationId xmlns:a16="http://schemas.microsoft.com/office/drawing/2014/main" id="{066F39C1-57F3-4C06-9165-519AE8BEADB5}"/>
              </a:ext>
            </a:extLst>
          </p:cNvPr>
          <p:cNvSpPr txBox="1"/>
          <p:nvPr/>
        </p:nvSpPr>
        <p:spPr>
          <a:xfrm>
            <a:off x="348119" y="1252255"/>
            <a:ext cx="8563379" cy="2554545"/>
          </a:xfrm>
          <a:prstGeom prst="rect">
            <a:avLst/>
          </a:prstGeom>
          <a:noFill/>
        </p:spPr>
        <p:txBody>
          <a:bodyPr wrap="square" rtlCol="0">
            <a:spAutoFit/>
          </a:bodyPr>
          <a:lstStyle/>
          <a:p>
            <a:pPr algn="ctr"/>
            <a:r>
              <a:rPr lang="en-US" sz="2000" b="1" dirty="0"/>
              <a:t>Please visit our OPASS web site</a:t>
            </a:r>
          </a:p>
          <a:p>
            <a:pPr algn="ctr"/>
            <a:r>
              <a:rPr lang="en-US" sz="2000" b="1" dirty="0"/>
              <a:t>Under Forms click on OPASS Forms</a:t>
            </a:r>
          </a:p>
          <a:p>
            <a:pPr algn="ctr"/>
            <a:r>
              <a:rPr lang="en-US" sz="2000" b="1" dirty="0"/>
              <a:t>OR</a:t>
            </a:r>
          </a:p>
          <a:p>
            <a:pPr algn="ctr"/>
            <a:r>
              <a:rPr lang="en-US" sz="2000" b="1" dirty="0"/>
              <a:t>Click on link below</a:t>
            </a:r>
          </a:p>
          <a:p>
            <a:pPr algn="ctr"/>
            <a:r>
              <a:rPr lang="en-US" sz="2000" b="1" dirty="0">
                <a:hlinkClick r:id="rId3"/>
              </a:rPr>
              <a:t>https://health.maryland.gov/pages/sf_dcpf.aspx</a:t>
            </a:r>
            <a:endParaRPr lang="en-US" sz="2000" b="1" dirty="0"/>
          </a:p>
          <a:p>
            <a:pPr algn="ctr"/>
            <a:endParaRPr lang="en-US" sz="2000" b="1" dirty="0"/>
          </a:p>
          <a:p>
            <a:pPr algn="ctr"/>
            <a:r>
              <a:rPr lang="en-US" sz="2000" b="1" dirty="0"/>
              <a:t>Under Interagency Agreement Forms (IA’s) </a:t>
            </a:r>
          </a:p>
          <a:p>
            <a:pPr algn="ctr"/>
            <a:r>
              <a:rPr lang="en-US" sz="2000" b="1" dirty="0"/>
              <a:t>you will find latest IA Report –IAAR</a:t>
            </a:r>
          </a:p>
        </p:txBody>
      </p:sp>
    </p:spTree>
    <p:extLst>
      <p:ext uri="{BB962C8B-B14F-4D97-AF65-F5344CB8AC3E}">
        <p14:creationId xmlns:p14="http://schemas.microsoft.com/office/powerpoint/2010/main" val="1828555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IA Checklist</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8" name="Rectangle 7">
            <a:extLst>
              <a:ext uri="{FF2B5EF4-FFF2-40B4-BE49-F238E27FC236}">
                <a16:creationId xmlns:a16="http://schemas.microsoft.com/office/drawing/2014/main" id="{EFD06073-477B-4A8F-BB37-D692A25B42F5}"/>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97316EF-8A58-4D8E-8329-E8B9AC2D5B1F}"/>
              </a:ext>
            </a:extLst>
          </p:cNvPr>
          <p:cNvSpPr txBox="1"/>
          <p:nvPr/>
        </p:nvSpPr>
        <p:spPr>
          <a:xfrm>
            <a:off x="348119" y="1252255"/>
            <a:ext cx="8563379" cy="2554545"/>
          </a:xfrm>
          <a:prstGeom prst="rect">
            <a:avLst/>
          </a:prstGeom>
          <a:noFill/>
        </p:spPr>
        <p:txBody>
          <a:bodyPr wrap="square" rtlCol="0">
            <a:spAutoFit/>
          </a:bodyPr>
          <a:lstStyle/>
          <a:p>
            <a:pPr algn="ctr"/>
            <a:r>
              <a:rPr lang="en-US" sz="2000" b="1" dirty="0"/>
              <a:t>Please visit our OPASS web site</a:t>
            </a:r>
          </a:p>
          <a:p>
            <a:pPr algn="ctr"/>
            <a:r>
              <a:rPr lang="en-US" sz="2000" b="1" dirty="0"/>
              <a:t>Under Forms click on OPASS Forms</a:t>
            </a:r>
          </a:p>
          <a:p>
            <a:pPr algn="ctr"/>
            <a:r>
              <a:rPr lang="en-US" sz="2000" b="1" dirty="0"/>
              <a:t>OR</a:t>
            </a:r>
          </a:p>
          <a:p>
            <a:pPr algn="ctr"/>
            <a:r>
              <a:rPr lang="en-US" sz="2000" b="1" dirty="0"/>
              <a:t>Click on link below</a:t>
            </a:r>
          </a:p>
          <a:p>
            <a:pPr algn="ctr"/>
            <a:r>
              <a:rPr lang="en-US" sz="2000" b="1" dirty="0">
                <a:hlinkClick r:id="rId3"/>
              </a:rPr>
              <a:t>https://health.maryland.gov/pages/sf_dcpf.aspx</a:t>
            </a:r>
            <a:endParaRPr lang="en-US" sz="2000" b="1" dirty="0"/>
          </a:p>
          <a:p>
            <a:pPr algn="ctr"/>
            <a:endParaRPr lang="en-US" sz="2000" b="1" dirty="0"/>
          </a:p>
          <a:p>
            <a:pPr algn="ctr"/>
            <a:r>
              <a:rPr lang="en-US" sz="2000" b="1" dirty="0"/>
              <a:t>Under Interagency Agreement Forms (IA’s) </a:t>
            </a:r>
          </a:p>
          <a:p>
            <a:pPr algn="ctr"/>
            <a:r>
              <a:rPr lang="en-US" sz="2000" b="1" dirty="0"/>
              <a:t>you will find latest IA Checklist</a:t>
            </a:r>
          </a:p>
        </p:txBody>
      </p:sp>
    </p:spTree>
    <p:extLst>
      <p:ext uri="{BB962C8B-B14F-4D97-AF65-F5344CB8AC3E}">
        <p14:creationId xmlns:p14="http://schemas.microsoft.com/office/powerpoint/2010/main" val="3720743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Statements</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8" name="Rectangle 7">
            <a:extLst>
              <a:ext uri="{FF2B5EF4-FFF2-40B4-BE49-F238E27FC236}">
                <a16:creationId xmlns:a16="http://schemas.microsoft.com/office/drawing/2014/main" id="{EFD06073-477B-4A8F-BB37-D692A25B42F5}"/>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28F29AD-BED1-4101-BD55-FB4E74770C20}"/>
              </a:ext>
            </a:extLst>
          </p:cNvPr>
          <p:cNvSpPr txBox="1"/>
          <p:nvPr/>
        </p:nvSpPr>
        <p:spPr>
          <a:xfrm>
            <a:off x="324057" y="1005208"/>
            <a:ext cx="8563379" cy="4093428"/>
          </a:xfrm>
          <a:prstGeom prst="rect">
            <a:avLst/>
          </a:prstGeom>
          <a:noFill/>
        </p:spPr>
        <p:txBody>
          <a:bodyPr wrap="square" rtlCol="0">
            <a:spAutoFit/>
          </a:bodyPr>
          <a:lstStyle/>
          <a:p>
            <a:pPr algn="ctr"/>
            <a:r>
              <a:rPr lang="en-US" sz="2000" b="1" dirty="0"/>
              <a:t>Please visit our OPASS web site</a:t>
            </a:r>
          </a:p>
          <a:p>
            <a:pPr algn="ctr"/>
            <a:r>
              <a:rPr lang="en-US" sz="2000" b="1" dirty="0"/>
              <a:t>Under Resource Center click on OPASS Resource Library</a:t>
            </a:r>
          </a:p>
          <a:p>
            <a:pPr algn="ctr"/>
            <a:r>
              <a:rPr lang="en-US" sz="2000" b="1" dirty="0"/>
              <a:t>OR</a:t>
            </a:r>
          </a:p>
          <a:p>
            <a:pPr algn="ctr"/>
            <a:r>
              <a:rPr lang="en-US" sz="2000" b="1" dirty="0"/>
              <a:t>Click on link below</a:t>
            </a:r>
          </a:p>
          <a:p>
            <a:pPr algn="ctr"/>
            <a:r>
              <a:rPr lang="en-US" sz="2000" b="1" dirty="0">
                <a:hlinkClick r:id="rId3"/>
              </a:rPr>
              <a:t>https://health.maryland.gov/OPASS/Pages/resourcelibrary.aspx</a:t>
            </a:r>
            <a:endParaRPr lang="en-US" sz="2000" b="1" dirty="0"/>
          </a:p>
          <a:p>
            <a:pPr algn="ctr"/>
            <a:endParaRPr lang="en-US" sz="2000" b="1" dirty="0"/>
          </a:p>
          <a:p>
            <a:pPr algn="ctr"/>
            <a:r>
              <a:rPr lang="en-US" sz="2000" b="1" dirty="0"/>
              <a:t>Under IA Training [Lauren] </a:t>
            </a:r>
          </a:p>
          <a:p>
            <a:pPr algn="ctr"/>
            <a:r>
              <a:rPr lang="en-US" sz="2000" b="1" dirty="0"/>
              <a:t>you will find Statements for below</a:t>
            </a:r>
          </a:p>
          <a:p>
            <a:pPr algn="ctr"/>
            <a:endParaRPr lang="en-US" sz="2000" b="1" dirty="0"/>
          </a:p>
          <a:p>
            <a:pPr algn="ctr"/>
            <a:r>
              <a:rPr lang="en-US" sz="2000" b="1" dirty="0" err="1"/>
              <a:t>BowieSU</a:t>
            </a:r>
            <a:r>
              <a:rPr lang="en-US" sz="2000" b="1" dirty="0"/>
              <a:t> Capabilities Statement </a:t>
            </a:r>
          </a:p>
          <a:p>
            <a:pPr algn="ctr"/>
            <a:r>
              <a:rPr lang="en-US" sz="2000" b="1" dirty="0" err="1"/>
              <a:t>CoppinSU</a:t>
            </a:r>
            <a:r>
              <a:rPr lang="en-US" sz="2000" b="1" dirty="0"/>
              <a:t> Capabilities Statement</a:t>
            </a:r>
          </a:p>
          <a:p>
            <a:pPr algn="ctr"/>
            <a:r>
              <a:rPr lang="en-US" sz="2000" b="1" dirty="0" err="1"/>
              <a:t>MorganSU</a:t>
            </a:r>
            <a:r>
              <a:rPr lang="en-US" sz="2000" b="1" dirty="0"/>
              <a:t> Capabilities Statement</a:t>
            </a:r>
          </a:p>
          <a:p>
            <a:pPr algn="ctr"/>
            <a:endParaRPr lang="en-US" sz="2000" b="1" dirty="0"/>
          </a:p>
        </p:txBody>
      </p:sp>
    </p:spTree>
    <p:extLst>
      <p:ext uri="{BB962C8B-B14F-4D97-AF65-F5344CB8AC3E}">
        <p14:creationId xmlns:p14="http://schemas.microsoft.com/office/powerpoint/2010/main" val="2523819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E9DA-8966-4F87-8C30-45F166075F5D}"/>
              </a:ext>
            </a:extLst>
          </p:cNvPr>
          <p:cNvSpPr>
            <a:spLocks noGrp="1"/>
          </p:cNvSpPr>
          <p:nvPr>
            <p:ph type="title"/>
          </p:nvPr>
        </p:nvSpPr>
        <p:spPr>
          <a:xfrm>
            <a:off x="228600" y="21055"/>
            <a:ext cx="8520600" cy="762000"/>
          </a:xfrm>
        </p:spPr>
        <p:txBody>
          <a:bodyPr/>
          <a:lstStyle/>
          <a:p>
            <a:pPr algn="ctr"/>
            <a:r>
              <a:rPr lang="en-US" sz="5000" b="1" dirty="0">
                <a:solidFill>
                  <a:srgbClr val="7030A0"/>
                </a:solidFill>
              </a:rPr>
              <a:t>HBCU Chart RB</a:t>
            </a:r>
          </a:p>
        </p:txBody>
      </p:sp>
      <p:pic>
        <p:nvPicPr>
          <p:cNvPr id="6" name="Shape 71">
            <a:extLst>
              <a:ext uri="{FF2B5EF4-FFF2-40B4-BE49-F238E27FC236}">
                <a16:creationId xmlns:a16="http://schemas.microsoft.com/office/drawing/2014/main" id="{69E67ED4-19D1-4CF0-95DD-E58F1EDEF309}"/>
              </a:ext>
            </a:extLst>
          </p:cNvPr>
          <p:cNvPicPr preferRelativeResize="0"/>
          <p:nvPr/>
        </p:nvPicPr>
        <p:blipFill>
          <a:blip r:embed="rId2">
            <a:alphaModFix/>
          </a:blip>
          <a:stretch>
            <a:fillRect/>
          </a:stretch>
        </p:blipFill>
        <p:spPr>
          <a:xfrm>
            <a:off x="6976201" y="3714750"/>
            <a:ext cx="2129699" cy="1905000"/>
          </a:xfrm>
          <a:prstGeom prst="rect">
            <a:avLst/>
          </a:prstGeom>
          <a:noFill/>
          <a:ln>
            <a:noFill/>
          </a:ln>
        </p:spPr>
      </p:pic>
      <p:sp>
        <p:nvSpPr>
          <p:cNvPr id="8" name="Rectangle 7">
            <a:extLst>
              <a:ext uri="{FF2B5EF4-FFF2-40B4-BE49-F238E27FC236}">
                <a16:creationId xmlns:a16="http://schemas.microsoft.com/office/drawing/2014/main" id="{EFD06073-477B-4A8F-BB37-D692A25B42F5}"/>
              </a:ext>
            </a:extLst>
          </p:cNvPr>
          <p:cNvSpPr/>
          <p:nvPr/>
        </p:nvSpPr>
        <p:spPr>
          <a:xfrm>
            <a:off x="324057" y="895350"/>
            <a:ext cx="8587442" cy="96538"/>
          </a:xfrm>
          <a:prstGeom prst="rect">
            <a:avLst/>
          </a:prstGeom>
          <a:solidFill>
            <a:srgbClr val="7030A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A76D68DE-B41C-42E8-B607-097A974044A4}"/>
              </a:ext>
            </a:extLst>
          </p:cNvPr>
          <p:cNvSpPr/>
          <p:nvPr/>
        </p:nvSpPr>
        <p:spPr>
          <a:xfrm>
            <a:off x="324057" y="1340644"/>
            <a:ext cx="8587442" cy="3662541"/>
          </a:xfrm>
          <a:prstGeom prst="rect">
            <a:avLst/>
          </a:prstGeom>
        </p:spPr>
        <p:txBody>
          <a:bodyPr wrap="square">
            <a:spAutoFit/>
          </a:bodyPr>
          <a:lstStyle/>
          <a:p>
            <a:pPr algn="ctr"/>
            <a:r>
              <a:rPr lang="en-US" sz="2400" b="1" dirty="0"/>
              <a:t>Please visit our OPASS web site</a:t>
            </a:r>
          </a:p>
          <a:p>
            <a:pPr algn="ctr"/>
            <a:r>
              <a:rPr lang="en-US" sz="2400" b="1" dirty="0"/>
              <a:t>Under Resource Center click on OPASS Resource Library</a:t>
            </a:r>
          </a:p>
          <a:p>
            <a:pPr algn="ctr"/>
            <a:r>
              <a:rPr lang="en-US" sz="2400" b="1" dirty="0"/>
              <a:t>OR</a:t>
            </a:r>
          </a:p>
          <a:p>
            <a:pPr algn="ctr"/>
            <a:r>
              <a:rPr lang="en-US" sz="2400" b="1" dirty="0"/>
              <a:t>Click on link below</a:t>
            </a:r>
          </a:p>
          <a:p>
            <a:pPr lvl="0"/>
            <a:endParaRPr lang="en-US" sz="2200" b="1" dirty="0"/>
          </a:p>
          <a:p>
            <a:pPr lvl="0"/>
            <a:r>
              <a:rPr lang="en-US" sz="2200" dirty="0">
                <a:hlinkClick r:id="rId3" action="ppaction://hlinkfile"/>
              </a:rPr>
              <a:t>https://health.maryland.gov/OPASS/Pages/resourcelibrary.aspx</a:t>
            </a:r>
          </a:p>
          <a:p>
            <a:pPr lvl="0"/>
            <a:endParaRPr lang="en-US" sz="2200" dirty="0">
              <a:hlinkClick r:id="rId3" action="ppaction://hlinkfile"/>
            </a:endParaRPr>
          </a:p>
          <a:p>
            <a:pPr algn="ctr"/>
            <a:r>
              <a:rPr lang="en-US" sz="2400" b="1" dirty="0"/>
              <a:t>Under IA Training [Lauren] </a:t>
            </a:r>
          </a:p>
          <a:p>
            <a:pPr algn="ctr"/>
            <a:r>
              <a:rPr lang="en-US" sz="2400" b="1" dirty="0"/>
              <a:t>you will find HBCU Chart</a:t>
            </a:r>
          </a:p>
          <a:p>
            <a:pPr lvl="0"/>
            <a:endParaRPr lang="en-US" sz="2200" dirty="0">
              <a:hlinkClick r:id="rId3" action="ppaction://hlinkfile"/>
            </a:endParaRPr>
          </a:p>
        </p:txBody>
      </p:sp>
    </p:spTree>
    <p:extLst>
      <p:ext uri="{BB962C8B-B14F-4D97-AF65-F5344CB8AC3E}">
        <p14:creationId xmlns:p14="http://schemas.microsoft.com/office/powerpoint/2010/main" val="74910685"/>
      </p:ext>
    </p:extLst>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F1B68BEB57FF844E8F5186CB1852E378" ma:contentTypeVersion="13" ma:contentTypeDescription="Create a new document." ma:contentTypeScope="" ma:versionID="1130e04fe388865b340bdba247a602b9">
  <xsd:schema xmlns:xsd="http://www.w3.org/2001/XMLSchema" xmlns:xs="http://www.w3.org/2001/XMLSchema" xmlns:p="http://schemas.microsoft.com/office/2006/metadata/properties" xmlns:ns1="http://schemas.microsoft.com/sharepoint/v3" targetNamespace="http://schemas.microsoft.com/office/2006/metadata/properties" ma:root="true" ma:fieldsID="29f8a7ee62ec5a0ae4d6004028b8cf6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A87703-690D-4A2D-A59D-7CFE446D09C3}"/>
</file>

<file path=customXml/itemProps2.xml><?xml version="1.0" encoding="utf-8"?>
<ds:datastoreItem xmlns:ds="http://schemas.openxmlformats.org/officeDocument/2006/customXml" ds:itemID="{E0A2C705-A922-49EE-AFB9-31A14DBD5878}"/>
</file>

<file path=customXml/itemProps3.xml><?xml version="1.0" encoding="utf-8"?>
<ds:datastoreItem xmlns:ds="http://schemas.openxmlformats.org/officeDocument/2006/customXml" ds:itemID="{12422528-1967-402F-A45F-FF863B80DB86}"/>
</file>

<file path=customXml/itemProps4.xml><?xml version="1.0" encoding="utf-8"?>
<ds:datastoreItem xmlns:ds="http://schemas.openxmlformats.org/officeDocument/2006/customXml" ds:itemID="{C6F76DD9-4F06-4AA5-BD8A-AC1FDB9E49A2}"/>
</file>

<file path=docProps/app.xml><?xml version="1.0" encoding="utf-8"?>
<Properties xmlns="http://schemas.openxmlformats.org/officeDocument/2006/extended-properties" xmlns:vt="http://schemas.openxmlformats.org/officeDocument/2006/docPropsVTypes">
  <TotalTime>4091</TotalTime>
  <Words>1053</Words>
  <Application>Microsoft Office PowerPoint</Application>
  <PresentationFormat>On-screen Show (16:9)</PresentationFormat>
  <Paragraphs>235</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Garamond</vt:lpstr>
      <vt:lpstr>Georgia</vt:lpstr>
      <vt:lpstr>Wingdings</vt:lpstr>
      <vt:lpstr>simple-light-2</vt:lpstr>
      <vt:lpstr>INTER AGENCY AGREEMENTS IA’S</vt:lpstr>
      <vt:lpstr>PowerPoint Presentation</vt:lpstr>
      <vt:lpstr>IA Training Agenda – 10/25/2018</vt:lpstr>
      <vt:lpstr>PowerPoint Presentation</vt:lpstr>
      <vt:lpstr>COMAR 21.02.03.(7)</vt:lpstr>
      <vt:lpstr>PowerPoint Presentation</vt:lpstr>
      <vt:lpstr>IA Checklist</vt:lpstr>
      <vt:lpstr>Statements</vt:lpstr>
      <vt:lpstr>HBCU Chart RB</vt:lpstr>
      <vt:lpstr>Cover Sheet &amp; Fund Cert.</vt:lpstr>
      <vt:lpstr>Template</vt:lpstr>
      <vt:lpstr>Attachments</vt:lpstr>
      <vt:lpstr>IA Process No DBM Approval</vt:lpstr>
      <vt:lpstr>IA Process- DBM Approval</vt:lpstr>
      <vt:lpstr>IA Process Staffing Requests</vt:lpstr>
      <vt:lpstr>PowerPoint Presentation</vt:lpstr>
      <vt:lpstr>Misc.</vt:lpstr>
      <vt:lpstr>Links</vt:lpstr>
      <vt:lpstr>HSE Human, Social or Education Service Agreements</vt:lpstr>
      <vt:lpstr>Posting on eMM</vt:lpstr>
      <vt:lpstr>eMM Confirmation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Maureen C. Regan</dc:creator>
  <cp:lastModifiedBy>Naishadh Desai</cp:lastModifiedBy>
  <cp:revision>145</cp:revision>
  <cp:lastPrinted>2018-10-26T13:37:13Z</cp:lastPrinted>
  <dcterms:modified xsi:type="dcterms:W3CDTF">2018-10-26T14:16:22Z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0x010100F1B68BEB57FF844E8F5186CB1852E378</vt:lpwstr>
  </property>
  <property fmtid="{D5CDD505-2E9C-101B-9397-08002B2CF9AE}" pid="3" name="_dlc_DocIdItemGuid">
    <vt:lpwstr>68831270-f930-4115-ac48-c97342df3437</vt:lpwstr>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