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4.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19.xml" ContentType="application/vnd.openxmlformats-officedocument.presentationml.slide+xml"/>
  <Override PartName="/ppt/slides/slide318.xml" ContentType="application/vnd.openxmlformats-officedocument.presentationml.slide+xml"/>
  <Override PartName="/ppt/slides/slide317.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42.xml" ContentType="application/vnd.openxmlformats-officedocument.presentationml.slide+xml"/>
  <Override PartName="/ppt/slides/slide341.xml" ContentType="application/vnd.openxmlformats-officedocument.presentationml.slide+xml"/>
  <Override PartName="/ppt/slides/slide340.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08.xml" ContentType="application/vnd.openxmlformats-officedocument.presentationml.slide+xml"/>
  <Override PartName="/ppt/slides/slide307.xml" ContentType="application/vnd.openxmlformats-officedocument.presentationml.slide+xml"/>
  <Override PartName="/ppt/slides/slide306.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74.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297.xml" ContentType="application/vnd.openxmlformats-officedocument.presentationml.slide+xml"/>
  <Override PartName="/ppt/slides/slide296.xml" ContentType="application/vnd.openxmlformats-officedocument.presentationml.slide+xml"/>
  <Override PartName="/ppt/slides/slide295.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09.xml" ContentType="application/vnd.openxmlformats-officedocument.presentationml.slide+xml"/>
  <Override PartName="/ppt/slides/slide408.xml" ContentType="application/vnd.openxmlformats-officedocument.presentationml.slide+xml"/>
  <Override PartName="/ppt/slides/slide407.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32.xml" ContentType="application/vnd.openxmlformats-officedocument.presentationml.slide+xml"/>
  <Override PartName="/ppt/slides/slide431.xml" ContentType="application/vnd.openxmlformats-officedocument.presentationml.slide+xml"/>
  <Override PartName="/ppt/slides/slide430.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398.xml" ContentType="application/vnd.openxmlformats-officedocument.presentationml.slide+xml"/>
  <Override PartName="/ppt/slides/slide397.xml" ContentType="application/vnd.openxmlformats-officedocument.presentationml.slide+xml"/>
  <Override PartName="/ppt/slides/slide396.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64.xml" ContentType="application/vnd.openxmlformats-officedocument.presentationml.slide+xml"/>
  <Override PartName="/ppt/slides/slide363.xml" ContentType="application/vnd.openxmlformats-officedocument.presentationml.slide+xml"/>
  <Override PartName="/ppt/slides/slide362.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87.xml" ContentType="application/vnd.openxmlformats-officedocument.presentationml.slide+xml"/>
  <Override PartName="/ppt/slides/slide386.xml" ContentType="application/vnd.openxmlformats-officedocument.presentationml.slide+xml"/>
  <Override PartName="/ppt/slides/slide385.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263.xml" ContentType="application/vnd.openxmlformats-officedocument.presentationml.slide+xml"/>
  <Override PartName="/ppt/slides/slide262.xml" ContentType="application/vnd.openxmlformats-officedocument.presentationml.slide+xml"/>
  <Override PartName="/ppt/slides/slide261.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29.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52.xml" ContentType="application/vnd.openxmlformats-officedocument.presentationml.slide+xml"/>
  <Override PartName="/ppt/slides/slide251.xml" ContentType="application/vnd.openxmlformats-officedocument.presentationml.slide+xml"/>
  <Override PartName="/ppt/slides/slide250.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07.xml" ContentType="application/vnd.openxmlformats-officedocument.presentationml.slide+xml"/>
  <Override PartName="/ppt/slides/slide206.xml" ContentType="application/vnd.openxmlformats-officedocument.presentationml.slide+xml"/>
  <Override PartName="/ppt/slides/slide205.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546.xml" ContentType="application/vnd.openxmlformats-officedocument.presentationml.slide+xml"/>
  <Override PartName="/ppt/slides/slide545.xml" ContentType="application/vnd.openxmlformats-officedocument.presentationml.slide+xml"/>
  <Override PartName="/ppt/slides/slide544.xml" ContentType="application/vnd.openxmlformats-officedocument.presentationml.slide+xml"/>
  <Override PartName="/ppt/slides/slide543.xml" ContentType="application/vnd.openxmlformats-officedocument.presentationml.slide+xml"/>
  <Override PartName="/ppt/slides/slide542.xml" ContentType="application/vnd.openxmlformats-officedocument.presentationml.slide+xml"/>
  <Override PartName="/ppt/slides/slide541.xml" ContentType="application/vnd.openxmlformats-officedocument.presentationml.slide+xml"/>
  <Override PartName="/ppt/slides/slide540.xml" ContentType="application/vnd.openxmlformats-officedocument.presentationml.slide+xml"/>
  <Override PartName="/ppt/slides/slide539.xml" ContentType="application/vnd.openxmlformats-officedocument.presentationml.slide+xml"/>
  <Override PartName="/ppt/slides/slide538.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37.xml" ContentType="application/vnd.openxmlformats-officedocument.presentationml.slide+xml"/>
  <Override PartName="/ppt/slides/slide7.xml" ContentType="application/vnd.openxmlformats-officedocument.presentationml.slide+xml"/>
  <Override PartName="/ppt/slides/slide535.xml" ContentType="application/vnd.openxmlformats-officedocument.presentationml.slide+xml"/>
  <Override PartName="/ppt/slides/slide475.xml" ContentType="application/vnd.openxmlformats-officedocument.presentationml.slide+xml"/>
  <Override PartName="/ppt/slides/slide474.xml" ContentType="application/vnd.openxmlformats-officedocument.presentationml.slide+xml"/>
  <Override PartName="/ppt/slides/slide473.xml" ContentType="application/vnd.openxmlformats-officedocument.presentationml.slide+xml"/>
  <Override PartName="/ppt/slides/slide472.xml" ContentType="application/vnd.openxmlformats-officedocument.presentationml.slide+xml"/>
  <Override PartName="/ppt/slides/slide471.xml" ContentType="application/vnd.openxmlformats-officedocument.presentationml.slide+xml"/>
  <Override PartName="/ppt/slides/slide470.xml" ContentType="application/vnd.openxmlformats-officedocument.presentationml.slide+xml"/>
  <Override PartName="/ppt/slides/slide469.xml" ContentType="application/vnd.openxmlformats-officedocument.presentationml.slide+xml"/>
  <Override PartName="/ppt/slides/slide468.xml" ContentType="application/vnd.openxmlformats-officedocument.presentationml.slide+xml"/>
  <Override PartName="/ppt/slides/slide467.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87.xml" ContentType="application/vnd.openxmlformats-officedocument.presentationml.slide+xml"/>
  <Override PartName="/ppt/slides/slide486.xml" ContentType="application/vnd.openxmlformats-officedocument.presentationml.slide+xml"/>
  <Override PartName="/ppt/slides/slide485.xml" ContentType="application/vnd.openxmlformats-officedocument.presentationml.slide+xml"/>
  <Override PartName="/ppt/slides/slide484.xml" ContentType="application/vnd.openxmlformats-officedocument.presentationml.slide+xml"/>
  <Override PartName="/ppt/slides/slide483.xml" ContentType="application/vnd.openxmlformats-officedocument.presentationml.slide+xml"/>
  <Override PartName="/ppt/slides/slide482.xml" ContentType="application/vnd.openxmlformats-officedocument.presentationml.slide+xml"/>
  <Override PartName="/ppt/slides/slide481.xml" ContentType="application/vnd.openxmlformats-officedocument.presentationml.slide+xml"/>
  <Override PartName="/ppt/slides/slide480.xml" ContentType="application/vnd.openxmlformats-officedocument.presentationml.slide+xml"/>
  <Override PartName="/ppt/slides/slide479.xml" ContentType="application/vnd.openxmlformats-officedocument.presentationml.slide+xml"/>
  <Override PartName="/ppt/slides/slide466.xml" ContentType="application/vnd.openxmlformats-officedocument.presentationml.slide+xml"/>
  <Override PartName="/ppt/slides/slide465.xml" ContentType="application/vnd.openxmlformats-officedocument.presentationml.slide+xml"/>
  <Override PartName="/ppt/slides/slide464.xml" ContentType="application/vnd.openxmlformats-officedocument.presentationml.slide+xml"/>
  <Override PartName="/ppt/slides/slide452.xml" ContentType="application/vnd.openxmlformats-officedocument.presentationml.slide+xml"/>
  <Override PartName="/ppt/slides/slide451.xml" ContentType="application/vnd.openxmlformats-officedocument.presentationml.slide+xml"/>
  <Override PartName="/ppt/slides/slide450.xml" ContentType="application/vnd.openxmlformats-officedocument.presentationml.slide+xml"/>
  <Override PartName="/ppt/slides/slide449.xml" ContentType="application/vnd.openxmlformats-officedocument.presentationml.slide+xml"/>
  <Override PartName="/ppt/slides/slide448.xml" ContentType="application/vnd.openxmlformats-officedocument.presentationml.slide+xml"/>
  <Override PartName="/ppt/slides/slide447.xml" ContentType="application/vnd.openxmlformats-officedocument.presentationml.slide+xml"/>
  <Override PartName="/ppt/slides/slide446.xml" ContentType="application/vnd.openxmlformats-officedocument.presentationml.slide+xml"/>
  <Override PartName="/ppt/slides/slide445.xml" ContentType="application/vnd.openxmlformats-officedocument.presentationml.slide+xml"/>
  <Override PartName="/ppt/slides/slide444.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63.xml" ContentType="application/vnd.openxmlformats-officedocument.presentationml.slide+xml"/>
  <Override PartName="/ppt/slides/slide462.xml" ContentType="application/vnd.openxmlformats-officedocument.presentationml.slide+xml"/>
  <Override PartName="/ppt/slides/slide461.xml" ContentType="application/vnd.openxmlformats-officedocument.presentationml.slide+xml"/>
  <Override PartName="/ppt/slides/slide460.xml" ContentType="application/vnd.openxmlformats-officedocument.presentationml.slide+xml"/>
  <Override PartName="/ppt/slides/slide459.xml" ContentType="application/vnd.openxmlformats-officedocument.presentationml.slide+xml"/>
  <Override PartName="/ppt/slides/slide458.xml" ContentType="application/vnd.openxmlformats-officedocument.presentationml.slide+xml"/>
  <Override PartName="/ppt/slides/slide457.xml" ContentType="application/vnd.openxmlformats-officedocument.presentationml.slide+xml"/>
  <Override PartName="/ppt/slides/slide456.xml" ContentType="application/vnd.openxmlformats-officedocument.presentationml.slide+xml"/>
  <Override PartName="/ppt/slides/slide488.xml" ContentType="application/vnd.openxmlformats-officedocument.presentationml.slide+xml"/>
  <Override PartName="/ppt/slides/slide536.xml" ContentType="application/vnd.openxmlformats-officedocument.presentationml.slide+xml"/>
  <Override PartName="/ppt/slides/slide490.xml" ContentType="application/vnd.openxmlformats-officedocument.presentationml.slide+xml"/>
  <Override PartName="/ppt/slides/slide522.xml" ContentType="application/vnd.openxmlformats-officedocument.presentationml.slide+xml"/>
  <Override PartName="/ppt/slides/slide521.xml" ContentType="application/vnd.openxmlformats-officedocument.presentationml.slide+xml"/>
  <Override PartName="/ppt/slides/slide520.xml" ContentType="application/vnd.openxmlformats-officedocument.presentationml.slide+xml"/>
  <Override PartName="/ppt/slides/slide519.xml" ContentType="application/vnd.openxmlformats-officedocument.presentationml.slide+xml"/>
  <Override PartName="/ppt/slides/slide518.xml" ContentType="application/vnd.openxmlformats-officedocument.presentationml.slide+xml"/>
  <Override PartName="/ppt/slides/slide517.xml" ContentType="application/vnd.openxmlformats-officedocument.presentationml.slide+xml"/>
  <Override PartName="/ppt/slides/slide516.xml" ContentType="application/vnd.openxmlformats-officedocument.presentationml.slide+xml"/>
  <Override PartName="/ppt/slides/slide515.xml" ContentType="application/vnd.openxmlformats-officedocument.presentationml.slide+xml"/>
  <Override PartName="/ppt/slides/slide514.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34.xml" ContentType="application/vnd.openxmlformats-officedocument.presentationml.slide+xml"/>
  <Override PartName="/ppt/slides/slide533.xml" ContentType="application/vnd.openxmlformats-officedocument.presentationml.slide+xml"/>
  <Override PartName="/ppt/slides/slide532.xml" ContentType="application/vnd.openxmlformats-officedocument.presentationml.slide+xml"/>
  <Override PartName="/ppt/slides/slide531.xml" ContentType="application/vnd.openxmlformats-officedocument.presentationml.slide+xml"/>
  <Override PartName="/ppt/slides/slide530.xml" ContentType="application/vnd.openxmlformats-officedocument.presentationml.slide+xml"/>
  <Override PartName="/ppt/slides/slide529.xml" ContentType="application/vnd.openxmlformats-officedocument.presentationml.slide+xml"/>
  <Override PartName="/ppt/slides/slide528.xml" ContentType="application/vnd.openxmlformats-officedocument.presentationml.slide+xml"/>
  <Override PartName="/ppt/slides/slide527.xml" ContentType="application/vnd.openxmlformats-officedocument.presentationml.slide+xml"/>
  <Override PartName="/ppt/slides/slide526.xml" ContentType="application/vnd.openxmlformats-officedocument.presentationml.slide+xml"/>
  <Override PartName="/ppt/slides/slide513.xml" ContentType="application/vnd.openxmlformats-officedocument.presentationml.slide+xml"/>
  <Override PartName="/ppt/slides/slide489.xml" ContentType="application/vnd.openxmlformats-officedocument.presentationml.slide+xml"/>
  <Override PartName="/ppt/slides/slide511.xml" ContentType="application/vnd.openxmlformats-officedocument.presentationml.slide+xml"/>
  <Override PartName="/ppt/slides/slide499.xml" ContentType="application/vnd.openxmlformats-officedocument.presentationml.slide+xml"/>
  <Override PartName="/ppt/slides/slide498.xml" ContentType="application/vnd.openxmlformats-officedocument.presentationml.slide+xml"/>
  <Override PartName="/ppt/slides/slide497.xml" ContentType="application/vnd.openxmlformats-officedocument.presentationml.slide+xml"/>
  <Override PartName="/ppt/slides/slide496.xml" ContentType="application/vnd.openxmlformats-officedocument.presentationml.slide+xml"/>
  <Override PartName="/ppt/slides/slide495.xml" ContentType="application/vnd.openxmlformats-officedocument.presentationml.slide+xml"/>
  <Override PartName="/ppt/slides/slide494.xml" ContentType="application/vnd.openxmlformats-officedocument.presentationml.slide+xml"/>
  <Override PartName="/ppt/slides/slide493.xml" ContentType="application/vnd.openxmlformats-officedocument.presentationml.slide+xml"/>
  <Override PartName="/ppt/slides/slide492.xml" ContentType="application/vnd.openxmlformats-officedocument.presentationml.slide+xml"/>
  <Override PartName="/ppt/slides/slide491.xml" ContentType="application/vnd.openxmlformats-officedocument.presentationml.slide+xml"/>
  <Override PartName="/ppt/slides/slide500.xml" ContentType="application/vnd.openxmlformats-officedocument.presentationml.slide+xml"/>
  <Override PartName="/ppt/slides/slide512.xml" ContentType="application/vnd.openxmlformats-officedocument.presentationml.slide+xml"/>
  <Override PartName="/ppt/slides/slide502.xml" ContentType="application/vnd.openxmlformats-officedocument.presentationml.slide+xml"/>
  <Override PartName="/ppt/slides/slide510.xml" ContentType="application/vnd.openxmlformats-officedocument.presentationml.slide+xml"/>
  <Override PartName="/ppt/slides/slide509.xml" ContentType="application/vnd.openxmlformats-officedocument.presentationml.slide+xml"/>
  <Override PartName="/ppt/slides/slide508.xml" ContentType="application/vnd.openxmlformats-officedocument.presentationml.slide+xml"/>
  <Override PartName="/ppt/slides/slide507.xml" ContentType="application/vnd.openxmlformats-officedocument.presentationml.slide+xml"/>
  <Override PartName="/ppt/slides/slide501.xml" ContentType="application/vnd.openxmlformats-officedocument.presentationml.slide+xml"/>
  <Override PartName="/ppt/slides/slide505.xml" ContentType="application/vnd.openxmlformats-officedocument.presentationml.slide+xml"/>
  <Override PartName="/ppt/slides/slide503.xml" ContentType="application/vnd.openxmlformats-officedocument.presentationml.slide+xml"/>
  <Override PartName="/ppt/slides/slide506.xml" ContentType="application/vnd.openxmlformats-officedocument.presentationml.slide+xml"/>
  <Override PartName="/ppt/slides/slide50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95.xml" ContentType="application/vnd.openxmlformats-officedocument.presentationml.notesSlide+xml"/>
  <Override PartName="/ppt/notesSlides/notesSlide93.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09.xml" ContentType="application/vnd.openxmlformats-officedocument.presentationml.notesSlide+xml"/>
  <Override PartName="/ppt/notesSlides/notesSlide94.xml" ContentType="application/vnd.openxmlformats-officedocument.presentationml.notesSlide+xml"/>
  <Override PartName="/ppt/notesSlides/notesSlide11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1.xml" ContentType="application/vnd.openxmlformats-officedocument.presentationml.notesSlide+xml"/>
  <Override PartName="/ppt/notesSlides/notesSlide140.xml" ContentType="application/vnd.openxmlformats-officedocument.presentationml.notesSlide+xml"/>
  <Override PartName="/ppt/notesSlides/notesSlide139.xml" ContentType="application/vnd.openxmlformats-officedocument.presentationml.notesSlide+xml"/>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6.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4.xml" ContentType="application/vnd.openxmlformats-officedocument.presentationml.notesSlide+xml"/>
  <Override PartName="/ppt/notesSlides/notesSlide153.xml" ContentType="application/vnd.openxmlformats-officedocument.presentationml.notesSlide+xml"/>
  <Override PartName="/ppt/notesSlides/notesSlide152.xml" ContentType="application/vnd.openxmlformats-officedocument.presentationml.notesSlide+xml"/>
  <Override PartName="/ppt/notesSlides/notesSlide151.xml" ContentType="application/vnd.openxmlformats-officedocument.presentationml.notesSlide+xml"/>
  <Override PartName="/ppt/notesSlides/notesSlide150.xml" ContentType="application/vnd.openxmlformats-officedocument.presentationml.notesSlide+xml"/>
  <Override PartName="/ppt/notesSlides/notesSlide149.xml" ContentType="application/vnd.openxmlformats-officedocument.presentationml.notesSlide+xml"/>
  <Override PartName="/ppt/notesSlides/notesSlide135.xml" ContentType="application/vnd.openxmlformats-officedocument.presentationml.notesSlide+xml"/>
  <Override PartName="/ppt/notesSlides/notesSlide110.xml" ContentType="application/vnd.openxmlformats-officedocument.presentationml.notesSlide+xml"/>
  <Override PartName="/ppt/notesSlides/notesSlide133.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18.xml" ContentType="application/vnd.openxmlformats-officedocument.presentationml.notesSlide+xml"/>
  <Override PartName="/ppt/notesSlides/notesSlide117.xml" ContentType="application/vnd.openxmlformats-officedocument.presentationml.notesSlide+xml"/>
  <Override PartName="/ppt/notesSlides/notesSlide116.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30.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4.xml" ContentType="application/vnd.openxmlformats-officedocument.presentationml.notesSlide+xml"/>
  <Override PartName="/ppt/notesSlides/notesSlide131.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2.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48"/>
  </p:notesMasterIdLst>
  <p:handoutMasterIdLst>
    <p:handoutMasterId r:id="rId549"/>
  </p:handoutMasterIdLst>
  <p:sldIdLst>
    <p:sldId id="986" r:id="rId2"/>
    <p:sldId id="988" r:id="rId3"/>
    <p:sldId id="534" r:id="rId4"/>
    <p:sldId id="1191" r:id="rId5"/>
    <p:sldId id="976" r:id="rId6"/>
    <p:sldId id="853" r:id="rId7"/>
    <p:sldId id="1065" r:id="rId8"/>
    <p:sldId id="1067" r:id="rId9"/>
    <p:sldId id="541" r:id="rId10"/>
    <p:sldId id="1066" r:id="rId11"/>
    <p:sldId id="542" r:id="rId12"/>
    <p:sldId id="543" r:id="rId13"/>
    <p:sldId id="920" r:id="rId14"/>
    <p:sldId id="921" r:id="rId15"/>
    <p:sldId id="838" r:id="rId16"/>
    <p:sldId id="839" r:id="rId17"/>
    <p:sldId id="994" r:id="rId18"/>
    <p:sldId id="995" r:id="rId19"/>
    <p:sldId id="996" r:id="rId20"/>
    <p:sldId id="997" r:id="rId21"/>
    <p:sldId id="998" r:id="rId22"/>
    <p:sldId id="999" r:id="rId23"/>
    <p:sldId id="1000" r:id="rId24"/>
    <p:sldId id="840" r:id="rId25"/>
    <p:sldId id="841" r:id="rId26"/>
    <p:sldId id="842" r:id="rId27"/>
    <p:sldId id="843" r:id="rId28"/>
    <p:sldId id="844" r:id="rId29"/>
    <p:sldId id="845" r:id="rId30"/>
    <p:sldId id="846" r:id="rId31"/>
    <p:sldId id="847" r:id="rId32"/>
    <p:sldId id="848" r:id="rId33"/>
    <p:sldId id="1068" r:id="rId34"/>
    <p:sldId id="1062" r:id="rId35"/>
    <p:sldId id="1060" r:id="rId36"/>
    <p:sldId id="1063" r:id="rId37"/>
    <p:sldId id="1064" r:id="rId38"/>
    <p:sldId id="1049" r:id="rId39"/>
    <p:sldId id="850" r:id="rId40"/>
    <p:sldId id="851" r:id="rId41"/>
    <p:sldId id="852" r:id="rId42"/>
    <p:sldId id="1045" r:id="rId43"/>
    <p:sldId id="1069" r:id="rId44"/>
    <p:sldId id="975" r:id="rId45"/>
    <p:sldId id="1056" r:id="rId46"/>
    <p:sldId id="1051" r:id="rId47"/>
    <p:sldId id="1070" r:id="rId48"/>
    <p:sldId id="1055" r:id="rId49"/>
    <p:sldId id="1071" r:id="rId50"/>
    <p:sldId id="854" r:id="rId51"/>
    <p:sldId id="855" r:id="rId52"/>
    <p:sldId id="856" r:id="rId53"/>
    <p:sldId id="857" r:id="rId54"/>
    <p:sldId id="858" r:id="rId55"/>
    <p:sldId id="859" r:id="rId56"/>
    <p:sldId id="860" r:id="rId57"/>
    <p:sldId id="861" r:id="rId58"/>
    <p:sldId id="862" r:id="rId59"/>
    <p:sldId id="863" r:id="rId60"/>
    <p:sldId id="864" r:id="rId61"/>
    <p:sldId id="865" r:id="rId62"/>
    <p:sldId id="866" r:id="rId63"/>
    <p:sldId id="867" r:id="rId64"/>
    <p:sldId id="868" r:id="rId65"/>
    <p:sldId id="869" r:id="rId66"/>
    <p:sldId id="870" r:id="rId67"/>
    <p:sldId id="871" r:id="rId68"/>
    <p:sldId id="872" r:id="rId69"/>
    <p:sldId id="873" r:id="rId70"/>
    <p:sldId id="874" r:id="rId71"/>
    <p:sldId id="875" r:id="rId72"/>
    <p:sldId id="876" r:id="rId73"/>
    <p:sldId id="877" r:id="rId74"/>
    <p:sldId id="878" r:id="rId75"/>
    <p:sldId id="879" r:id="rId76"/>
    <p:sldId id="880" r:id="rId77"/>
    <p:sldId id="881" r:id="rId78"/>
    <p:sldId id="883" r:id="rId79"/>
    <p:sldId id="884" r:id="rId80"/>
    <p:sldId id="885" r:id="rId81"/>
    <p:sldId id="886" r:id="rId82"/>
    <p:sldId id="887" r:id="rId83"/>
    <p:sldId id="888" r:id="rId84"/>
    <p:sldId id="889" r:id="rId85"/>
    <p:sldId id="890" r:id="rId86"/>
    <p:sldId id="891" r:id="rId87"/>
    <p:sldId id="892" r:id="rId88"/>
    <p:sldId id="893" r:id="rId89"/>
    <p:sldId id="894" r:id="rId90"/>
    <p:sldId id="895" r:id="rId91"/>
    <p:sldId id="896" r:id="rId92"/>
    <p:sldId id="897" r:id="rId93"/>
    <p:sldId id="898" r:id="rId94"/>
    <p:sldId id="899" r:id="rId95"/>
    <p:sldId id="900" r:id="rId96"/>
    <p:sldId id="901" r:id="rId97"/>
    <p:sldId id="902" r:id="rId98"/>
    <p:sldId id="903" r:id="rId99"/>
    <p:sldId id="904" r:id="rId100"/>
    <p:sldId id="905" r:id="rId101"/>
    <p:sldId id="1088" r:id="rId102"/>
    <p:sldId id="1089" r:id="rId103"/>
    <p:sldId id="1090" r:id="rId104"/>
    <p:sldId id="1091" r:id="rId105"/>
    <p:sldId id="1192" r:id="rId106"/>
    <p:sldId id="1087" r:id="rId107"/>
    <p:sldId id="906" r:id="rId108"/>
    <p:sldId id="907" r:id="rId109"/>
    <p:sldId id="908" r:id="rId110"/>
    <p:sldId id="909" r:id="rId111"/>
    <p:sldId id="910" r:id="rId112"/>
    <p:sldId id="911" r:id="rId113"/>
    <p:sldId id="912" r:id="rId114"/>
    <p:sldId id="913" r:id="rId115"/>
    <p:sldId id="914" r:id="rId116"/>
    <p:sldId id="915" r:id="rId117"/>
    <p:sldId id="916" r:id="rId118"/>
    <p:sldId id="917" r:id="rId119"/>
    <p:sldId id="918" r:id="rId120"/>
    <p:sldId id="919" r:id="rId121"/>
    <p:sldId id="1072" r:id="rId122"/>
    <p:sldId id="545" r:id="rId123"/>
    <p:sldId id="1075" r:id="rId124"/>
    <p:sldId id="1092" r:id="rId125"/>
    <p:sldId id="1076" r:id="rId126"/>
    <p:sldId id="1078" r:id="rId127"/>
    <p:sldId id="1079" r:id="rId128"/>
    <p:sldId id="1080" r:id="rId129"/>
    <p:sldId id="1081" r:id="rId130"/>
    <p:sldId id="1093" r:id="rId131"/>
    <p:sldId id="1096" r:id="rId132"/>
    <p:sldId id="1097" r:id="rId133"/>
    <p:sldId id="1095" r:id="rId134"/>
    <p:sldId id="1099" r:id="rId135"/>
    <p:sldId id="1100" r:id="rId136"/>
    <p:sldId id="1101" r:id="rId137"/>
    <p:sldId id="1082" r:id="rId138"/>
    <p:sldId id="1083" r:id="rId139"/>
    <p:sldId id="1084" r:id="rId140"/>
    <p:sldId id="1086" r:id="rId141"/>
    <p:sldId id="1085" r:id="rId142"/>
    <p:sldId id="1107" r:id="rId143"/>
    <p:sldId id="766" r:id="rId144"/>
    <p:sldId id="767" r:id="rId145"/>
    <p:sldId id="720" r:id="rId146"/>
    <p:sldId id="721" r:id="rId147"/>
    <p:sldId id="726" r:id="rId148"/>
    <p:sldId id="728" r:id="rId149"/>
    <p:sldId id="729" r:id="rId150"/>
    <p:sldId id="775" r:id="rId151"/>
    <p:sldId id="730" r:id="rId152"/>
    <p:sldId id="776" r:id="rId153"/>
    <p:sldId id="731" r:id="rId154"/>
    <p:sldId id="732" r:id="rId155"/>
    <p:sldId id="735" r:id="rId156"/>
    <p:sldId id="777" r:id="rId157"/>
    <p:sldId id="778" r:id="rId158"/>
    <p:sldId id="743" r:id="rId159"/>
    <p:sldId id="744" r:id="rId160"/>
    <p:sldId id="745" r:id="rId161"/>
    <p:sldId id="746" r:id="rId162"/>
    <p:sldId id="747" r:id="rId163"/>
    <p:sldId id="748" r:id="rId164"/>
    <p:sldId id="749" r:id="rId165"/>
    <p:sldId id="750" r:id="rId166"/>
    <p:sldId id="751" r:id="rId167"/>
    <p:sldId id="752" r:id="rId168"/>
    <p:sldId id="753" r:id="rId169"/>
    <p:sldId id="1149" r:id="rId170"/>
    <p:sldId id="1025" r:id="rId171"/>
    <p:sldId id="1031" r:id="rId172"/>
    <p:sldId id="1032" r:id="rId173"/>
    <p:sldId id="1033" r:id="rId174"/>
    <p:sldId id="1034" r:id="rId175"/>
    <p:sldId id="1151" r:id="rId176"/>
    <p:sldId id="1153" r:id="rId177"/>
    <p:sldId id="1152" r:id="rId178"/>
    <p:sldId id="1154" r:id="rId179"/>
    <p:sldId id="1155" r:id="rId180"/>
    <p:sldId id="1150" r:id="rId181"/>
    <p:sldId id="1156" r:id="rId182"/>
    <p:sldId id="1157" r:id="rId183"/>
    <p:sldId id="1158" r:id="rId184"/>
    <p:sldId id="1159" r:id="rId185"/>
    <p:sldId id="1160" r:id="rId186"/>
    <p:sldId id="1035" r:id="rId187"/>
    <p:sldId id="1162" r:id="rId188"/>
    <p:sldId id="1193" r:id="rId189"/>
    <p:sldId id="1001" r:id="rId190"/>
    <p:sldId id="768" r:id="rId191"/>
    <p:sldId id="769" r:id="rId192"/>
    <p:sldId id="568" r:id="rId193"/>
    <p:sldId id="773" r:id="rId194"/>
    <p:sldId id="1194" r:id="rId195"/>
    <p:sldId id="771" r:id="rId196"/>
    <p:sldId id="790" r:id="rId197"/>
    <p:sldId id="1037" r:id="rId198"/>
    <p:sldId id="1036" r:id="rId199"/>
    <p:sldId id="1039" r:id="rId200"/>
    <p:sldId id="1040" r:id="rId201"/>
    <p:sldId id="1041" r:id="rId202"/>
    <p:sldId id="1042" r:id="rId203"/>
    <p:sldId id="1043" r:id="rId204"/>
    <p:sldId id="1044" r:id="rId205"/>
    <p:sldId id="1002" r:id="rId206"/>
    <p:sldId id="1003" r:id="rId207"/>
    <p:sldId id="1004" r:id="rId208"/>
    <p:sldId id="1005" r:id="rId209"/>
    <p:sldId id="1006" r:id="rId210"/>
    <p:sldId id="1007" r:id="rId211"/>
    <p:sldId id="1008" r:id="rId212"/>
    <p:sldId id="1009" r:id="rId213"/>
    <p:sldId id="1010" r:id="rId214"/>
    <p:sldId id="1011" r:id="rId215"/>
    <p:sldId id="1012" r:id="rId216"/>
    <p:sldId id="1013" r:id="rId217"/>
    <p:sldId id="1014" r:id="rId218"/>
    <p:sldId id="1015" r:id="rId219"/>
    <p:sldId id="1016" r:id="rId220"/>
    <p:sldId id="1017" r:id="rId221"/>
    <p:sldId id="1018" r:id="rId222"/>
    <p:sldId id="1019" r:id="rId223"/>
    <p:sldId id="1020" r:id="rId224"/>
    <p:sldId id="1021" r:id="rId225"/>
    <p:sldId id="1022" r:id="rId226"/>
    <p:sldId id="1195" r:id="rId227"/>
    <p:sldId id="467" r:id="rId228"/>
    <p:sldId id="478" r:id="rId229"/>
    <p:sldId id="1197" r:id="rId230"/>
    <p:sldId id="479" r:id="rId231"/>
    <p:sldId id="480" r:id="rId232"/>
    <p:sldId id="481" r:id="rId233"/>
    <p:sldId id="1109" r:id="rId234"/>
    <p:sldId id="495" r:id="rId235"/>
    <p:sldId id="496" r:id="rId236"/>
    <p:sldId id="497" r:id="rId237"/>
    <p:sldId id="498" r:id="rId238"/>
    <p:sldId id="499" r:id="rId239"/>
    <p:sldId id="503" r:id="rId240"/>
    <p:sldId id="504" r:id="rId241"/>
    <p:sldId id="508" r:id="rId242"/>
    <p:sldId id="509" r:id="rId243"/>
    <p:sldId id="968" r:id="rId244"/>
    <p:sldId id="468" r:id="rId245"/>
    <p:sldId id="470" r:id="rId246"/>
    <p:sldId id="477" r:id="rId247"/>
    <p:sldId id="472" r:id="rId248"/>
    <p:sldId id="476" r:id="rId249"/>
    <p:sldId id="518" r:id="rId250"/>
    <p:sldId id="517" r:id="rId251"/>
    <p:sldId id="520" r:id="rId252"/>
    <p:sldId id="1038" r:id="rId253"/>
    <p:sldId id="989" r:id="rId254"/>
    <p:sldId id="1163" r:id="rId255"/>
    <p:sldId id="1164" r:id="rId256"/>
    <p:sldId id="469" r:id="rId257"/>
    <p:sldId id="977" r:id="rId258"/>
    <p:sldId id="978" r:id="rId259"/>
    <p:sldId id="979" r:id="rId260"/>
    <p:sldId id="980" r:id="rId261"/>
    <p:sldId id="981" r:id="rId262"/>
    <p:sldId id="471" r:id="rId263"/>
    <p:sldId id="982" r:id="rId264"/>
    <p:sldId id="983" r:id="rId265"/>
    <p:sldId id="1108" r:id="rId266"/>
    <p:sldId id="1172" r:id="rId267"/>
    <p:sldId id="955" r:id="rId268"/>
    <p:sldId id="956" r:id="rId269"/>
    <p:sldId id="957" r:id="rId270"/>
    <p:sldId id="958" r:id="rId271"/>
    <p:sldId id="959" r:id="rId272"/>
    <p:sldId id="960" r:id="rId273"/>
    <p:sldId id="961" r:id="rId274"/>
    <p:sldId id="962" r:id="rId275"/>
    <p:sldId id="963" r:id="rId276"/>
    <p:sldId id="964" r:id="rId277"/>
    <p:sldId id="965" r:id="rId278"/>
    <p:sldId id="966" r:id="rId279"/>
    <p:sldId id="1198" r:id="rId280"/>
    <p:sldId id="754" r:id="rId281"/>
    <p:sldId id="969" r:id="rId282"/>
    <p:sldId id="970" r:id="rId283"/>
    <p:sldId id="971" r:id="rId284"/>
    <p:sldId id="972" r:id="rId285"/>
    <p:sldId id="973" r:id="rId286"/>
    <p:sldId id="760" r:id="rId287"/>
    <p:sldId id="765" r:id="rId288"/>
    <p:sldId id="761" r:id="rId289"/>
    <p:sldId id="762" r:id="rId290"/>
    <p:sldId id="763" r:id="rId291"/>
    <p:sldId id="764" r:id="rId292"/>
    <p:sldId id="1199" r:id="rId293"/>
    <p:sldId id="483" r:id="rId294"/>
    <p:sldId id="484" r:id="rId295"/>
    <p:sldId id="485" r:id="rId296"/>
    <p:sldId id="487" r:id="rId297"/>
    <p:sldId id="488" r:id="rId298"/>
    <p:sldId id="489" r:id="rId299"/>
    <p:sldId id="490" r:id="rId300"/>
    <p:sldId id="967" r:id="rId301"/>
    <p:sldId id="491" r:id="rId302"/>
    <p:sldId id="492" r:id="rId303"/>
    <p:sldId id="1178" r:id="rId304"/>
    <p:sldId id="1179" r:id="rId305"/>
    <p:sldId id="1180" r:id="rId306"/>
    <p:sldId id="1182" r:id="rId307"/>
    <p:sldId id="1181" r:id="rId308"/>
    <p:sldId id="1183" r:id="rId309"/>
    <p:sldId id="1184" r:id="rId310"/>
    <p:sldId id="1185" r:id="rId311"/>
    <p:sldId id="1187" r:id="rId312"/>
    <p:sldId id="1186" r:id="rId313"/>
    <p:sldId id="1188" r:id="rId314"/>
    <p:sldId id="1189" r:id="rId315"/>
    <p:sldId id="1200" r:id="rId316"/>
    <p:sldId id="1190" r:id="rId317"/>
    <p:sldId id="1201" r:id="rId318"/>
    <p:sldId id="1202" r:id="rId319"/>
    <p:sldId id="1203" r:id="rId320"/>
    <p:sldId id="1204" r:id="rId321"/>
    <p:sldId id="1205" r:id="rId322"/>
    <p:sldId id="1143" r:id="rId323"/>
    <p:sldId id="1140" r:id="rId324"/>
    <p:sldId id="1142" r:id="rId325"/>
    <p:sldId id="1144" r:id="rId326"/>
    <p:sldId id="1145" r:id="rId327"/>
    <p:sldId id="1166" r:id="rId328"/>
    <p:sldId id="1167" r:id="rId329"/>
    <p:sldId id="1170" r:id="rId330"/>
    <p:sldId id="1148" r:id="rId331"/>
    <p:sldId id="1141" r:id="rId332"/>
    <p:sldId id="1168" r:id="rId333"/>
    <p:sldId id="1169" r:id="rId334"/>
    <p:sldId id="1146" r:id="rId335"/>
    <p:sldId id="1147" r:id="rId336"/>
    <p:sldId id="922" r:id="rId337"/>
    <p:sldId id="924" r:id="rId338"/>
    <p:sldId id="925" r:id="rId339"/>
    <p:sldId id="926" r:id="rId340"/>
    <p:sldId id="927" r:id="rId341"/>
    <p:sldId id="928" r:id="rId342"/>
    <p:sldId id="929" r:id="rId343"/>
    <p:sldId id="930" r:id="rId344"/>
    <p:sldId id="931" r:id="rId345"/>
    <p:sldId id="932" r:id="rId346"/>
    <p:sldId id="933" r:id="rId347"/>
    <p:sldId id="934" r:id="rId348"/>
    <p:sldId id="935" r:id="rId349"/>
    <p:sldId id="936" r:id="rId350"/>
    <p:sldId id="937" r:id="rId351"/>
    <p:sldId id="938" r:id="rId352"/>
    <p:sldId id="939" r:id="rId353"/>
    <p:sldId id="940" r:id="rId354"/>
    <p:sldId id="1206" r:id="rId355"/>
    <p:sldId id="787" r:id="rId356"/>
    <p:sldId id="522" r:id="rId357"/>
    <p:sldId id="524" r:id="rId358"/>
    <p:sldId id="525" r:id="rId359"/>
    <p:sldId id="941" r:id="rId360"/>
    <p:sldId id="943" r:id="rId361"/>
    <p:sldId id="1232" r:id="rId362"/>
    <p:sldId id="1241" r:id="rId363"/>
    <p:sldId id="1239" r:id="rId364"/>
    <p:sldId id="1237" r:id="rId365"/>
    <p:sldId id="945" r:id="rId366"/>
    <p:sldId id="1233" r:id="rId367"/>
    <p:sldId id="1240" r:id="rId368"/>
    <p:sldId id="944" r:id="rId369"/>
    <p:sldId id="1234" r:id="rId370"/>
    <p:sldId id="1235" r:id="rId371"/>
    <p:sldId id="1207" r:id="rId372"/>
    <p:sldId id="946" r:id="rId373"/>
    <p:sldId id="947" r:id="rId374"/>
    <p:sldId id="948" r:id="rId375"/>
    <p:sldId id="1236" r:id="rId376"/>
    <p:sldId id="1165" r:id="rId377"/>
    <p:sldId id="279" r:id="rId378"/>
    <p:sldId id="280" r:id="rId379"/>
    <p:sldId id="281" r:id="rId380"/>
    <p:sldId id="282" r:id="rId381"/>
    <p:sldId id="1112" r:id="rId382"/>
    <p:sldId id="1113" r:id="rId383"/>
    <p:sldId id="1111" r:id="rId384"/>
    <p:sldId id="1110" r:id="rId385"/>
    <p:sldId id="283" r:id="rId386"/>
    <p:sldId id="284" r:id="rId387"/>
    <p:sldId id="285" r:id="rId388"/>
    <p:sldId id="286" r:id="rId389"/>
    <p:sldId id="1115" r:id="rId390"/>
    <p:sldId id="1114" r:id="rId391"/>
    <p:sldId id="1116" r:id="rId392"/>
    <p:sldId id="1119" r:id="rId393"/>
    <p:sldId id="287" r:id="rId394"/>
    <p:sldId id="288" r:id="rId395"/>
    <p:sldId id="289" r:id="rId396"/>
    <p:sldId id="1118" r:id="rId397"/>
    <p:sldId id="1117" r:id="rId398"/>
    <p:sldId id="1120" r:id="rId399"/>
    <p:sldId id="291" r:id="rId400"/>
    <p:sldId id="1122" r:id="rId401"/>
    <p:sldId id="292" r:id="rId402"/>
    <p:sldId id="1121" r:id="rId403"/>
    <p:sldId id="1123" r:id="rId404"/>
    <p:sldId id="791" r:id="rId405"/>
    <p:sldId id="1124" r:id="rId406"/>
    <p:sldId id="293" r:id="rId407"/>
    <p:sldId id="294" r:id="rId408"/>
    <p:sldId id="295" r:id="rId409"/>
    <p:sldId id="296" r:id="rId410"/>
    <p:sldId id="298" r:id="rId411"/>
    <p:sldId id="300" r:id="rId412"/>
    <p:sldId id="301" r:id="rId413"/>
    <p:sldId id="302" r:id="rId414"/>
    <p:sldId id="303" r:id="rId415"/>
    <p:sldId id="304" r:id="rId416"/>
    <p:sldId id="1125" r:id="rId417"/>
    <p:sldId id="306" r:id="rId418"/>
    <p:sldId id="307" r:id="rId419"/>
    <p:sldId id="308" r:id="rId420"/>
    <p:sldId id="1127" r:id="rId421"/>
    <p:sldId id="792" r:id="rId422"/>
    <p:sldId id="1128" r:id="rId423"/>
    <p:sldId id="1126" r:id="rId424"/>
    <p:sldId id="1129" r:id="rId425"/>
    <p:sldId id="1134" r:id="rId426"/>
    <p:sldId id="1131" r:id="rId427"/>
    <p:sldId id="1130" r:id="rId428"/>
    <p:sldId id="1133" r:id="rId429"/>
    <p:sldId id="1132" r:id="rId430"/>
    <p:sldId id="310" r:id="rId431"/>
    <p:sldId id="1135" r:id="rId432"/>
    <p:sldId id="399" r:id="rId433"/>
    <p:sldId id="704" r:id="rId434"/>
    <p:sldId id="705" r:id="rId435"/>
    <p:sldId id="706" r:id="rId436"/>
    <p:sldId id="707" r:id="rId437"/>
    <p:sldId id="708" r:id="rId438"/>
    <p:sldId id="709" r:id="rId439"/>
    <p:sldId id="710" r:id="rId440"/>
    <p:sldId id="711" r:id="rId441"/>
    <p:sldId id="712" r:id="rId442"/>
    <p:sldId id="713" r:id="rId443"/>
    <p:sldId id="714" r:id="rId444"/>
    <p:sldId id="715" r:id="rId445"/>
    <p:sldId id="1139" r:id="rId446"/>
    <p:sldId id="627" r:id="rId447"/>
    <p:sldId id="628" r:id="rId448"/>
    <p:sldId id="629" r:id="rId449"/>
    <p:sldId id="630" r:id="rId450"/>
    <p:sldId id="631" r:id="rId451"/>
    <p:sldId id="632" r:id="rId452"/>
    <p:sldId id="633" r:id="rId453"/>
    <p:sldId id="634" r:id="rId454"/>
    <p:sldId id="635" r:id="rId455"/>
    <p:sldId id="636" r:id="rId456"/>
    <p:sldId id="637" r:id="rId457"/>
    <p:sldId id="638" r:id="rId458"/>
    <p:sldId id="639" r:id="rId459"/>
    <p:sldId id="640" r:id="rId460"/>
    <p:sldId id="641" r:id="rId461"/>
    <p:sldId id="642" r:id="rId462"/>
    <p:sldId id="645" r:id="rId463"/>
    <p:sldId id="646" r:id="rId464"/>
    <p:sldId id="647" r:id="rId465"/>
    <p:sldId id="648" r:id="rId466"/>
    <p:sldId id="649" r:id="rId467"/>
    <p:sldId id="650" r:id="rId468"/>
    <p:sldId id="651" r:id="rId469"/>
    <p:sldId id="652" r:id="rId470"/>
    <p:sldId id="653" r:id="rId471"/>
    <p:sldId id="654" r:id="rId472"/>
    <p:sldId id="655" r:id="rId473"/>
    <p:sldId id="656" r:id="rId474"/>
    <p:sldId id="657" r:id="rId475"/>
    <p:sldId id="658" r:id="rId476"/>
    <p:sldId id="659" r:id="rId477"/>
    <p:sldId id="660" r:id="rId478"/>
    <p:sldId id="661" r:id="rId479"/>
    <p:sldId id="662" r:id="rId480"/>
    <p:sldId id="663" r:id="rId481"/>
    <p:sldId id="664" r:id="rId482"/>
    <p:sldId id="666" r:id="rId483"/>
    <p:sldId id="667" r:id="rId484"/>
    <p:sldId id="985" r:id="rId485"/>
    <p:sldId id="797" r:id="rId486"/>
    <p:sldId id="1213" r:id="rId487"/>
    <p:sldId id="1214" r:id="rId488"/>
    <p:sldId id="1215" r:id="rId489"/>
    <p:sldId id="1216" r:id="rId490"/>
    <p:sldId id="1217" r:id="rId491"/>
    <p:sldId id="1218" r:id="rId492"/>
    <p:sldId id="1219" r:id="rId493"/>
    <p:sldId id="1220" r:id="rId494"/>
    <p:sldId id="1221" r:id="rId495"/>
    <p:sldId id="807" r:id="rId496"/>
    <p:sldId id="1223" r:id="rId497"/>
    <p:sldId id="1224" r:id="rId498"/>
    <p:sldId id="1225" r:id="rId499"/>
    <p:sldId id="1226" r:id="rId500"/>
    <p:sldId id="1227" r:id="rId501"/>
    <p:sldId id="1228" r:id="rId502"/>
    <p:sldId id="1229" r:id="rId503"/>
    <p:sldId id="1208" r:id="rId504"/>
    <p:sldId id="1209" r:id="rId505"/>
    <p:sldId id="1210" r:id="rId506"/>
    <p:sldId id="1211" r:id="rId507"/>
    <p:sldId id="1212" r:id="rId508"/>
    <p:sldId id="820" r:id="rId509"/>
    <p:sldId id="1136" r:id="rId510"/>
    <p:sldId id="824" r:id="rId511"/>
    <p:sldId id="825" r:id="rId512"/>
    <p:sldId id="826" r:id="rId513"/>
    <p:sldId id="827" r:id="rId514"/>
    <p:sldId id="828" r:id="rId515"/>
    <p:sldId id="829" r:id="rId516"/>
    <p:sldId id="830" r:id="rId517"/>
    <p:sldId id="831" r:id="rId518"/>
    <p:sldId id="832" r:id="rId519"/>
    <p:sldId id="833" r:id="rId520"/>
    <p:sldId id="834" r:id="rId521"/>
    <p:sldId id="1137" r:id="rId522"/>
    <p:sldId id="535" r:id="rId523"/>
    <p:sldId id="539" r:id="rId524"/>
    <p:sldId id="780" r:id="rId525"/>
    <p:sldId id="781" r:id="rId526"/>
    <p:sldId id="782" r:id="rId527"/>
    <p:sldId id="783" r:id="rId528"/>
    <p:sldId id="784" r:id="rId529"/>
    <p:sldId id="536" r:id="rId530"/>
    <p:sldId id="537" r:id="rId531"/>
    <p:sldId id="540" r:id="rId532"/>
    <p:sldId id="1161" r:id="rId533"/>
    <p:sldId id="990" r:id="rId534"/>
    <p:sldId id="991" r:id="rId535"/>
    <p:sldId id="992" r:id="rId536"/>
    <p:sldId id="993" r:id="rId537"/>
    <p:sldId id="1230" r:id="rId538"/>
    <p:sldId id="1231" r:id="rId539"/>
    <p:sldId id="1138" r:id="rId540"/>
    <p:sldId id="1102" r:id="rId541"/>
    <p:sldId id="1103" r:id="rId542"/>
    <p:sldId id="1104" r:id="rId543"/>
    <p:sldId id="1105" r:id="rId544"/>
    <p:sldId id="1106" r:id="rId545"/>
    <p:sldId id="521" r:id="rId546"/>
    <p:sldId id="523" r:id="rId5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00FF00"/>
    <a:srgbClr val="66FFFF"/>
    <a:srgbClr val="FF00FF"/>
    <a:srgbClr val="FF99FF"/>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083" autoAdjust="0"/>
  </p:normalViewPr>
  <p:slideViewPr>
    <p:cSldViewPr>
      <p:cViewPr varScale="1">
        <p:scale>
          <a:sx n="86" d="100"/>
          <a:sy n="86" d="100"/>
        </p:scale>
        <p:origin x="152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50" d="100"/>
        <a:sy n="150" d="100"/>
      </p:scale>
      <p:origin x="0" y="-1736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tableStyles" Target="tableStyles.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customXml" Target="../customXml/item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customXml" Target="../customXml/item4.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notesMaster" Target="notesMasters/notesMaster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presProps" Target="presProps.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heme" Target="theme/theme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customXml" Target="../customXml/item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handoutMaster" Target="handoutMasters/handoutMaster1.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s>
</file>

<file path=ppt/_rels/viewProps.xml.rels><?xml version="1.0" encoding="UTF-8" standalone="yes"?>
<Relationships xmlns="http://schemas.openxmlformats.org/package/2006/relationships"><Relationship Id="rId8" Type="http://schemas.openxmlformats.org/officeDocument/2006/relationships/slide" Target="slides/slide301.xml"/><Relationship Id="rId13" Type="http://schemas.openxmlformats.org/officeDocument/2006/relationships/slide" Target="slides/slide544.xml"/><Relationship Id="rId3" Type="http://schemas.openxmlformats.org/officeDocument/2006/relationships/slide" Target="slides/slide295.xml"/><Relationship Id="rId7" Type="http://schemas.openxmlformats.org/officeDocument/2006/relationships/slide" Target="slides/slide299.xml"/><Relationship Id="rId12" Type="http://schemas.openxmlformats.org/officeDocument/2006/relationships/slide" Target="slides/slide498.xml"/><Relationship Id="rId2" Type="http://schemas.openxmlformats.org/officeDocument/2006/relationships/slide" Target="slides/slide294.xml"/><Relationship Id="rId1" Type="http://schemas.openxmlformats.org/officeDocument/2006/relationships/slide" Target="slides/slide293.xml"/><Relationship Id="rId6" Type="http://schemas.openxmlformats.org/officeDocument/2006/relationships/slide" Target="slides/slide298.xml"/><Relationship Id="rId11" Type="http://schemas.openxmlformats.org/officeDocument/2006/relationships/slide" Target="slides/slide494.xml"/><Relationship Id="rId5" Type="http://schemas.openxmlformats.org/officeDocument/2006/relationships/slide" Target="slides/slide297.xml"/><Relationship Id="rId10" Type="http://schemas.openxmlformats.org/officeDocument/2006/relationships/slide" Target="slides/slide488.xml"/><Relationship Id="rId4" Type="http://schemas.openxmlformats.org/officeDocument/2006/relationships/slide" Target="slides/slide296.xml"/><Relationship Id="rId9" Type="http://schemas.openxmlformats.org/officeDocument/2006/relationships/slide" Target="slides/slide3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D8377DA-CAA2-44D5-8A97-BD7947E8CA35}"/>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eaLnBrk="1" hangingPunct="1">
              <a:defRPr sz="1200">
                <a:latin typeface="Times New Roman" pitchFamily="18" charset="0"/>
              </a:defRPr>
            </a:lvl1pPr>
          </a:lstStyle>
          <a:p>
            <a:pPr>
              <a:defRPr/>
            </a:pPr>
            <a:r>
              <a:rPr lang="en-US" altLang="en-US"/>
              <a:t>DRAFT</a:t>
            </a:r>
          </a:p>
        </p:txBody>
      </p:sp>
      <p:sp>
        <p:nvSpPr>
          <p:cNvPr id="497667" name="Rectangle 3">
            <a:extLst>
              <a:ext uri="{FF2B5EF4-FFF2-40B4-BE49-F238E27FC236}">
                <a16:creationId xmlns:a16="http://schemas.microsoft.com/office/drawing/2014/main" id="{AC111D99-5202-4DE7-8BD1-788497A97F74}"/>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97668" name="Rectangle 4">
            <a:extLst>
              <a:ext uri="{FF2B5EF4-FFF2-40B4-BE49-F238E27FC236}">
                <a16:creationId xmlns:a16="http://schemas.microsoft.com/office/drawing/2014/main" id="{C9FEF8C6-EF29-4343-8155-5EFADE9057C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97669" name="Rectangle 5">
            <a:extLst>
              <a:ext uri="{FF2B5EF4-FFF2-40B4-BE49-F238E27FC236}">
                <a16:creationId xmlns:a16="http://schemas.microsoft.com/office/drawing/2014/main" id="{FF034CD3-AB52-4A62-9BFD-10E0EE037FAE}"/>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10DBB16-2980-4CD1-A2EA-B5A9AC1BD8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3221DAB-6B51-47B0-A890-6DB2E8A64C27}"/>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eaLnBrk="1" hangingPunct="1">
              <a:defRPr sz="1200">
                <a:latin typeface="Times New Roman" pitchFamily="18" charset="0"/>
              </a:defRPr>
            </a:lvl1pPr>
          </a:lstStyle>
          <a:p>
            <a:pPr>
              <a:defRPr/>
            </a:pPr>
            <a:r>
              <a:rPr lang="en-US" altLang="en-US"/>
              <a:t>DRAFT</a:t>
            </a:r>
          </a:p>
        </p:txBody>
      </p:sp>
      <p:sp>
        <p:nvSpPr>
          <p:cNvPr id="25603" name="Rectangle 3">
            <a:extLst>
              <a:ext uri="{FF2B5EF4-FFF2-40B4-BE49-F238E27FC236}">
                <a16:creationId xmlns:a16="http://schemas.microsoft.com/office/drawing/2014/main" id="{665DEE30-5569-4834-AF79-05640C2765C9}"/>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B390C5D6-4D36-4386-9A51-D32E0667D404}"/>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a:extLst>
              <a:ext uri="{FF2B5EF4-FFF2-40B4-BE49-F238E27FC236}">
                <a16:creationId xmlns:a16="http://schemas.microsoft.com/office/drawing/2014/main" id="{6E311EAA-A07B-4B13-A795-69A9A1C14D65}"/>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B76C685C-02E8-42F7-AD8B-CF9C41877D35}"/>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5607" name="Rectangle 7">
            <a:extLst>
              <a:ext uri="{FF2B5EF4-FFF2-40B4-BE49-F238E27FC236}">
                <a16:creationId xmlns:a16="http://schemas.microsoft.com/office/drawing/2014/main" id="{3180EDB4-1CB5-4545-826B-F6EC26E44A45}"/>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417D196E-2E67-4089-8A96-76C8659EB5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978AC2-FD39-45CF-BAF5-6B795188331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267" name="Rectangle 7">
            <a:extLst>
              <a:ext uri="{FF2B5EF4-FFF2-40B4-BE49-F238E27FC236}">
                <a16:creationId xmlns:a16="http://schemas.microsoft.com/office/drawing/2014/main" id="{F68EF389-2B51-4EB0-AA30-42DFFC35544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AB5FB9C-0338-4653-A4F7-0934D86C4DE4}"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1268" name="Rectangle 2">
            <a:extLst>
              <a:ext uri="{FF2B5EF4-FFF2-40B4-BE49-F238E27FC236}">
                <a16:creationId xmlns:a16="http://schemas.microsoft.com/office/drawing/2014/main" id="{5085194E-6BDB-4730-BAD0-BAB8B9D502F7}"/>
              </a:ext>
            </a:extLst>
          </p:cNvPr>
          <p:cNvSpPr>
            <a:spLocks noGrp="1" noRot="1" noChangeAspect="1" noChangeArrowheads="1" noTextEdit="1"/>
          </p:cNvSpPr>
          <p:nvPr>
            <p:ph type="sldImg"/>
          </p:nvPr>
        </p:nvSpPr>
        <p:spPr>
          <a:ln/>
        </p:spPr>
      </p:sp>
      <p:sp>
        <p:nvSpPr>
          <p:cNvPr id="11269" name="Rectangle 3">
            <a:extLst>
              <a:ext uri="{FF2B5EF4-FFF2-40B4-BE49-F238E27FC236}">
                <a16:creationId xmlns:a16="http://schemas.microsoft.com/office/drawing/2014/main" id="{37D2354A-40CB-40DB-BCC8-BAC0E78A788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3855959-9755-46D6-B33A-02E65D84449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1603FB5-DC58-467D-B174-AFD538364FD4}"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37891" name="Rectangle 1026">
            <a:extLst>
              <a:ext uri="{FF2B5EF4-FFF2-40B4-BE49-F238E27FC236}">
                <a16:creationId xmlns:a16="http://schemas.microsoft.com/office/drawing/2014/main" id="{E4B7E5FF-A9C8-4AA4-8F2F-9C7426342F02}"/>
              </a:ext>
            </a:extLst>
          </p:cNvPr>
          <p:cNvSpPr>
            <a:spLocks noGrp="1" noRot="1" noChangeAspect="1" noChangeArrowheads="1" noTextEdit="1"/>
          </p:cNvSpPr>
          <p:nvPr>
            <p:ph type="sldImg"/>
          </p:nvPr>
        </p:nvSpPr>
        <p:spPr>
          <a:ln/>
        </p:spPr>
      </p:sp>
      <p:sp>
        <p:nvSpPr>
          <p:cNvPr id="37892" name="Rectangle 1027">
            <a:extLst>
              <a:ext uri="{FF2B5EF4-FFF2-40B4-BE49-F238E27FC236}">
                <a16:creationId xmlns:a16="http://schemas.microsoft.com/office/drawing/2014/main" id="{E596367B-CAD5-4658-B689-F16994F235C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B118C60C-94DC-4045-9F75-7228BF60210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7859" name="Rectangle 7">
            <a:extLst>
              <a:ext uri="{FF2B5EF4-FFF2-40B4-BE49-F238E27FC236}">
                <a16:creationId xmlns:a16="http://schemas.microsoft.com/office/drawing/2014/main" id="{7A40DCA3-7A14-46C1-8583-6A9A76D0C9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438B485-6408-4433-89BF-9DFF95C97978}" type="slidenum">
              <a:rPr lang="en-US" altLang="en-US" smtClean="0">
                <a:latin typeface="Times New Roman" panose="02020603050405020304" pitchFamily="18" charset="0"/>
              </a:rPr>
              <a:pPr/>
              <a:t>274</a:t>
            </a:fld>
            <a:endParaRPr lang="en-US" altLang="en-US">
              <a:latin typeface="Times New Roman" panose="02020603050405020304" pitchFamily="18" charset="0"/>
            </a:endParaRPr>
          </a:p>
        </p:txBody>
      </p:sp>
      <p:sp>
        <p:nvSpPr>
          <p:cNvPr id="377860" name="Rectangle 2">
            <a:extLst>
              <a:ext uri="{FF2B5EF4-FFF2-40B4-BE49-F238E27FC236}">
                <a16:creationId xmlns:a16="http://schemas.microsoft.com/office/drawing/2014/main" id="{7BF0E4D3-CBA1-4672-9A20-3E73E0B48ED3}"/>
              </a:ext>
            </a:extLst>
          </p:cNvPr>
          <p:cNvSpPr>
            <a:spLocks noGrp="1" noRot="1" noChangeAspect="1" noChangeArrowheads="1" noTextEdit="1"/>
          </p:cNvSpPr>
          <p:nvPr>
            <p:ph type="sldImg"/>
          </p:nvPr>
        </p:nvSpPr>
        <p:spPr>
          <a:ln/>
        </p:spPr>
      </p:sp>
      <p:sp>
        <p:nvSpPr>
          <p:cNvPr id="377861" name="Rectangle 3">
            <a:extLst>
              <a:ext uri="{FF2B5EF4-FFF2-40B4-BE49-F238E27FC236}">
                <a16:creationId xmlns:a16="http://schemas.microsoft.com/office/drawing/2014/main" id="{A31AD1EA-11BF-424E-8883-D5DE2472C7A5}"/>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601B3B3F-8A82-44A6-A906-6239CDCC8B1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9907" name="Rectangle 7">
            <a:extLst>
              <a:ext uri="{FF2B5EF4-FFF2-40B4-BE49-F238E27FC236}">
                <a16:creationId xmlns:a16="http://schemas.microsoft.com/office/drawing/2014/main" id="{8FC7F7ED-3500-4B3D-91E2-CF04292389E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DF1D3CB-F351-4F1B-93E0-F8A2EE6A1FAD}" type="slidenum">
              <a:rPr lang="en-US" altLang="en-US" smtClean="0">
                <a:latin typeface="Times New Roman" panose="02020603050405020304" pitchFamily="18" charset="0"/>
              </a:rPr>
              <a:pPr/>
              <a:t>275</a:t>
            </a:fld>
            <a:endParaRPr lang="en-US" altLang="en-US">
              <a:latin typeface="Times New Roman" panose="02020603050405020304" pitchFamily="18" charset="0"/>
            </a:endParaRPr>
          </a:p>
        </p:txBody>
      </p:sp>
      <p:sp>
        <p:nvSpPr>
          <p:cNvPr id="379908" name="Rectangle 2">
            <a:extLst>
              <a:ext uri="{FF2B5EF4-FFF2-40B4-BE49-F238E27FC236}">
                <a16:creationId xmlns:a16="http://schemas.microsoft.com/office/drawing/2014/main" id="{B545CB85-3165-489C-AF99-56B34ABF4662}"/>
              </a:ext>
            </a:extLst>
          </p:cNvPr>
          <p:cNvSpPr>
            <a:spLocks noGrp="1" noRot="1" noChangeAspect="1" noChangeArrowheads="1" noTextEdit="1"/>
          </p:cNvSpPr>
          <p:nvPr>
            <p:ph type="sldImg"/>
          </p:nvPr>
        </p:nvSpPr>
        <p:spPr>
          <a:ln/>
        </p:spPr>
      </p:sp>
      <p:sp>
        <p:nvSpPr>
          <p:cNvPr id="379909" name="Rectangle 3">
            <a:extLst>
              <a:ext uri="{FF2B5EF4-FFF2-40B4-BE49-F238E27FC236}">
                <a16:creationId xmlns:a16="http://schemas.microsoft.com/office/drawing/2014/main" id="{726B71D9-E81B-4C6C-8C7F-47EBDD10B2E1}"/>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0926D97B-14A2-46BE-A473-50B511AD82E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1955" name="Rectangle 7">
            <a:extLst>
              <a:ext uri="{FF2B5EF4-FFF2-40B4-BE49-F238E27FC236}">
                <a16:creationId xmlns:a16="http://schemas.microsoft.com/office/drawing/2014/main" id="{F7D39FA5-0D8F-4A74-93BD-397096B6C86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ECA89E1-4B31-4998-A2E5-AE0809F7695A}" type="slidenum">
              <a:rPr lang="en-US" altLang="en-US" smtClean="0">
                <a:latin typeface="Times New Roman" panose="02020603050405020304" pitchFamily="18" charset="0"/>
              </a:rPr>
              <a:pPr/>
              <a:t>276</a:t>
            </a:fld>
            <a:endParaRPr lang="en-US" altLang="en-US">
              <a:latin typeface="Times New Roman" panose="02020603050405020304" pitchFamily="18" charset="0"/>
            </a:endParaRPr>
          </a:p>
        </p:txBody>
      </p:sp>
      <p:sp>
        <p:nvSpPr>
          <p:cNvPr id="381956" name="Rectangle 2">
            <a:extLst>
              <a:ext uri="{FF2B5EF4-FFF2-40B4-BE49-F238E27FC236}">
                <a16:creationId xmlns:a16="http://schemas.microsoft.com/office/drawing/2014/main" id="{8F71F470-BC2E-4815-8415-48867579E779}"/>
              </a:ext>
            </a:extLst>
          </p:cNvPr>
          <p:cNvSpPr>
            <a:spLocks noGrp="1" noRot="1" noChangeAspect="1" noChangeArrowheads="1" noTextEdit="1"/>
          </p:cNvSpPr>
          <p:nvPr>
            <p:ph type="sldImg"/>
          </p:nvPr>
        </p:nvSpPr>
        <p:spPr>
          <a:ln/>
        </p:spPr>
      </p:sp>
      <p:sp>
        <p:nvSpPr>
          <p:cNvPr id="381957" name="Rectangle 3">
            <a:extLst>
              <a:ext uri="{FF2B5EF4-FFF2-40B4-BE49-F238E27FC236}">
                <a16:creationId xmlns:a16="http://schemas.microsoft.com/office/drawing/2014/main" id="{137BB170-EDB8-46C9-A5E3-C1148A5C6D4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905BB301-CC08-4B79-8531-ABFFB5C6B1A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4003" name="Rectangle 7">
            <a:extLst>
              <a:ext uri="{FF2B5EF4-FFF2-40B4-BE49-F238E27FC236}">
                <a16:creationId xmlns:a16="http://schemas.microsoft.com/office/drawing/2014/main" id="{6BE5C164-E878-47E1-A4EB-E94B284790F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937022D-B7AE-4187-BA90-7F2FC792B0D0}" type="slidenum">
              <a:rPr lang="en-US" altLang="en-US" smtClean="0">
                <a:latin typeface="Times New Roman" panose="02020603050405020304" pitchFamily="18" charset="0"/>
              </a:rPr>
              <a:pPr/>
              <a:t>277</a:t>
            </a:fld>
            <a:endParaRPr lang="en-US" altLang="en-US">
              <a:latin typeface="Times New Roman" panose="02020603050405020304" pitchFamily="18" charset="0"/>
            </a:endParaRPr>
          </a:p>
        </p:txBody>
      </p:sp>
      <p:sp>
        <p:nvSpPr>
          <p:cNvPr id="384004" name="Rectangle 2">
            <a:extLst>
              <a:ext uri="{FF2B5EF4-FFF2-40B4-BE49-F238E27FC236}">
                <a16:creationId xmlns:a16="http://schemas.microsoft.com/office/drawing/2014/main" id="{0BCA3AD0-1ED7-4C7B-A6CB-B8DF0C5E4D27}"/>
              </a:ext>
            </a:extLst>
          </p:cNvPr>
          <p:cNvSpPr>
            <a:spLocks noGrp="1" noRot="1" noChangeAspect="1" noChangeArrowheads="1" noTextEdit="1"/>
          </p:cNvSpPr>
          <p:nvPr>
            <p:ph type="sldImg"/>
          </p:nvPr>
        </p:nvSpPr>
        <p:spPr>
          <a:ln/>
        </p:spPr>
      </p:sp>
      <p:sp>
        <p:nvSpPr>
          <p:cNvPr id="384005" name="Rectangle 3">
            <a:extLst>
              <a:ext uri="{FF2B5EF4-FFF2-40B4-BE49-F238E27FC236}">
                <a16:creationId xmlns:a16="http://schemas.microsoft.com/office/drawing/2014/main" id="{83622E42-EE46-46EB-8A71-CEC31165A2E8}"/>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B0C9D9B7-6183-419D-8BF3-875248D434B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86051" name="Rectangle 7">
            <a:extLst>
              <a:ext uri="{FF2B5EF4-FFF2-40B4-BE49-F238E27FC236}">
                <a16:creationId xmlns:a16="http://schemas.microsoft.com/office/drawing/2014/main" id="{5FCD50B0-F710-4FF2-AC74-D4D5F4C8A91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A89ABB4-9220-4004-9665-710741E292D9}" type="slidenum">
              <a:rPr lang="en-US" altLang="en-US" smtClean="0">
                <a:latin typeface="Times New Roman" panose="02020603050405020304" pitchFamily="18" charset="0"/>
              </a:rPr>
              <a:pPr/>
              <a:t>278</a:t>
            </a:fld>
            <a:endParaRPr lang="en-US" altLang="en-US">
              <a:latin typeface="Times New Roman" panose="02020603050405020304" pitchFamily="18" charset="0"/>
            </a:endParaRPr>
          </a:p>
        </p:txBody>
      </p:sp>
      <p:sp>
        <p:nvSpPr>
          <p:cNvPr id="386052" name="Rectangle 2">
            <a:extLst>
              <a:ext uri="{FF2B5EF4-FFF2-40B4-BE49-F238E27FC236}">
                <a16:creationId xmlns:a16="http://schemas.microsoft.com/office/drawing/2014/main" id="{5096AA01-1840-4F9B-B531-9C75149C78FC}"/>
              </a:ext>
            </a:extLst>
          </p:cNvPr>
          <p:cNvSpPr>
            <a:spLocks noGrp="1" noRot="1" noChangeAspect="1" noChangeArrowheads="1" noTextEdit="1"/>
          </p:cNvSpPr>
          <p:nvPr>
            <p:ph type="sldImg"/>
          </p:nvPr>
        </p:nvSpPr>
        <p:spPr>
          <a:ln/>
        </p:spPr>
      </p:sp>
      <p:sp>
        <p:nvSpPr>
          <p:cNvPr id="386053" name="Rectangle 3">
            <a:extLst>
              <a:ext uri="{FF2B5EF4-FFF2-40B4-BE49-F238E27FC236}">
                <a16:creationId xmlns:a16="http://schemas.microsoft.com/office/drawing/2014/main" id="{E7A4AE78-27CF-4F11-B96C-536F5D36516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A7ADBCC0-6AF1-41F0-AE99-51A6274A0B2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0147" name="Rectangle 7">
            <a:extLst>
              <a:ext uri="{FF2B5EF4-FFF2-40B4-BE49-F238E27FC236}">
                <a16:creationId xmlns:a16="http://schemas.microsoft.com/office/drawing/2014/main" id="{AABC9A59-0208-451A-AEEF-E853A5B1426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4F82C40-4B71-4050-90EE-8BA6B55E59F4}" type="slidenum">
              <a:rPr lang="en-US" altLang="en-US" smtClean="0">
                <a:latin typeface="Times New Roman" panose="02020603050405020304" pitchFamily="18" charset="0"/>
              </a:rPr>
              <a:pPr/>
              <a:t>281</a:t>
            </a:fld>
            <a:endParaRPr lang="en-US" altLang="en-US">
              <a:latin typeface="Times New Roman" panose="02020603050405020304" pitchFamily="18" charset="0"/>
            </a:endParaRPr>
          </a:p>
        </p:txBody>
      </p:sp>
      <p:sp>
        <p:nvSpPr>
          <p:cNvPr id="390148" name="Rectangle 2">
            <a:extLst>
              <a:ext uri="{FF2B5EF4-FFF2-40B4-BE49-F238E27FC236}">
                <a16:creationId xmlns:a16="http://schemas.microsoft.com/office/drawing/2014/main" id="{2EFFF2B2-B805-4DFA-82DD-CFF47070899C}"/>
              </a:ext>
            </a:extLst>
          </p:cNvPr>
          <p:cNvSpPr>
            <a:spLocks noGrp="1" noRot="1" noChangeAspect="1" noChangeArrowheads="1" noTextEdit="1"/>
          </p:cNvSpPr>
          <p:nvPr>
            <p:ph type="sldImg"/>
          </p:nvPr>
        </p:nvSpPr>
        <p:spPr>
          <a:xfrm>
            <a:off x="1184275" y="696913"/>
            <a:ext cx="4646613" cy="3484562"/>
          </a:xfrm>
          <a:ln/>
        </p:spPr>
      </p:sp>
      <p:sp>
        <p:nvSpPr>
          <p:cNvPr id="390149" name="Rectangle 3">
            <a:extLst>
              <a:ext uri="{FF2B5EF4-FFF2-40B4-BE49-F238E27FC236}">
                <a16:creationId xmlns:a16="http://schemas.microsoft.com/office/drawing/2014/main" id="{0DB2A1C6-A341-4D8A-89DA-319B818934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1045D59-F460-41A9-8711-E2DDB9F04F3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2195" name="Rectangle 7">
            <a:extLst>
              <a:ext uri="{FF2B5EF4-FFF2-40B4-BE49-F238E27FC236}">
                <a16:creationId xmlns:a16="http://schemas.microsoft.com/office/drawing/2014/main" id="{206E4E44-DCD3-4092-94EC-33EECFAAB92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7A8BF52-BEA1-4EEE-AE3D-2B7132DC07C8}" type="slidenum">
              <a:rPr lang="en-US" altLang="en-US" smtClean="0">
                <a:latin typeface="Times New Roman" panose="02020603050405020304" pitchFamily="18" charset="0"/>
              </a:rPr>
              <a:pPr/>
              <a:t>282</a:t>
            </a:fld>
            <a:endParaRPr lang="en-US" altLang="en-US">
              <a:latin typeface="Times New Roman" panose="02020603050405020304" pitchFamily="18" charset="0"/>
            </a:endParaRPr>
          </a:p>
        </p:txBody>
      </p:sp>
      <p:sp>
        <p:nvSpPr>
          <p:cNvPr id="392196" name="Rectangle 2">
            <a:extLst>
              <a:ext uri="{FF2B5EF4-FFF2-40B4-BE49-F238E27FC236}">
                <a16:creationId xmlns:a16="http://schemas.microsoft.com/office/drawing/2014/main" id="{54DAB5DA-5FB6-4E16-9D8F-BF5A7AE4A54E}"/>
              </a:ext>
            </a:extLst>
          </p:cNvPr>
          <p:cNvSpPr>
            <a:spLocks noGrp="1" noRot="1" noChangeAspect="1" noChangeArrowheads="1" noTextEdit="1"/>
          </p:cNvSpPr>
          <p:nvPr>
            <p:ph type="sldImg"/>
          </p:nvPr>
        </p:nvSpPr>
        <p:spPr>
          <a:xfrm>
            <a:off x="1184275" y="696913"/>
            <a:ext cx="4646613" cy="3484562"/>
          </a:xfrm>
          <a:ln/>
        </p:spPr>
      </p:sp>
      <p:sp>
        <p:nvSpPr>
          <p:cNvPr id="392197" name="Rectangle 3">
            <a:extLst>
              <a:ext uri="{FF2B5EF4-FFF2-40B4-BE49-F238E27FC236}">
                <a16:creationId xmlns:a16="http://schemas.microsoft.com/office/drawing/2014/main" id="{031A96E6-6256-4021-A3BA-89E8D7128D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0A592536-ACE6-499A-99EC-BC31FCE69AE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4243" name="Rectangle 7">
            <a:extLst>
              <a:ext uri="{FF2B5EF4-FFF2-40B4-BE49-F238E27FC236}">
                <a16:creationId xmlns:a16="http://schemas.microsoft.com/office/drawing/2014/main" id="{35935700-C13A-463D-9BA7-7787D603010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580ABC3-D480-4B58-9C4B-F31E292E41BF}" type="slidenum">
              <a:rPr lang="en-US" altLang="en-US" smtClean="0">
                <a:latin typeface="Times New Roman" panose="02020603050405020304" pitchFamily="18" charset="0"/>
              </a:rPr>
              <a:pPr/>
              <a:t>283</a:t>
            </a:fld>
            <a:endParaRPr lang="en-US" altLang="en-US">
              <a:latin typeface="Times New Roman" panose="02020603050405020304" pitchFamily="18" charset="0"/>
            </a:endParaRPr>
          </a:p>
        </p:txBody>
      </p:sp>
      <p:sp>
        <p:nvSpPr>
          <p:cNvPr id="394244" name="Rectangle 2">
            <a:extLst>
              <a:ext uri="{FF2B5EF4-FFF2-40B4-BE49-F238E27FC236}">
                <a16:creationId xmlns:a16="http://schemas.microsoft.com/office/drawing/2014/main" id="{BFC894F9-9CA3-4D23-8A94-CFDB9C13446E}"/>
              </a:ext>
            </a:extLst>
          </p:cNvPr>
          <p:cNvSpPr>
            <a:spLocks noGrp="1" noRot="1" noChangeAspect="1" noChangeArrowheads="1" noTextEdit="1"/>
          </p:cNvSpPr>
          <p:nvPr>
            <p:ph type="sldImg"/>
          </p:nvPr>
        </p:nvSpPr>
        <p:spPr>
          <a:xfrm>
            <a:off x="1184275" y="696913"/>
            <a:ext cx="4646613" cy="3484562"/>
          </a:xfrm>
          <a:ln/>
        </p:spPr>
      </p:sp>
      <p:sp>
        <p:nvSpPr>
          <p:cNvPr id="394245" name="Rectangle 3">
            <a:extLst>
              <a:ext uri="{FF2B5EF4-FFF2-40B4-BE49-F238E27FC236}">
                <a16:creationId xmlns:a16="http://schemas.microsoft.com/office/drawing/2014/main" id="{E7E33FF9-4468-4B59-836C-C9861B8DEF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8A497BD0-6747-447A-829A-D980D1E45C5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6291" name="Rectangle 7">
            <a:extLst>
              <a:ext uri="{FF2B5EF4-FFF2-40B4-BE49-F238E27FC236}">
                <a16:creationId xmlns:a16="http://schemas.microsoft.com/office/drawing/2014/main" id="{D1F54A82-2444-47D7-98FB-2E11B89CFF1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9A2D661-F22F-48A4-8C89-3FD49691BA6D}" type="slidenum">
              <a:rPr lang="en-US" altLang="en-US" smtClean="0">
                <a:latin typeface="Times New Roman" panose="02020603050405020304" pitchFamily="18" charset="0"/>
              </a:rPr>
              <a:pPr/>
              <a:t>284</a:t>
            </a:fld>
            <a:endParaRPr lang="en-US" altLang="en-US">
              <a:latin typeface="Times New Roman" panose="02020603050405020304" pitchFamily="18" charset="0"/>
            </a:endParaRPr>
          </a:p>
        </p:txBody>
      </p:sp>
      <p:sp>
        <p:nvSpPr>
          <p:cNvPr id="396292" name="Rectangle 2">
            <a:extLst>
              <a:ext uri="{FF2B5EF4-FFF2-40B4-BE49-F238E27FC236}">
                <a16:creationId xmlns:a16="http://schemas.microsoft.com/office/drawing/2014/main" id="{82C5E86B-4146-4E64-ABFF-8F627E7D3B97}"/>
              </a:ext>
            </a:extLst>
          </p:cNvPr>
          <p:cNvSpPr>
            <a:spLocks noGrp="1" noRot="1" noChangeAspect="1" noChangeArrowheads="1" noTextEdit="1"/>
          </p:cNvSpPr>
          <p:nvPr>
            <p:ph type="sldImg"/>
          </p:nvPr>
        </p:nvSpPr>
        <p:spPr>
          <a:xfrm>
            <a:off x="1184275" y="696913"/>
            <a:ext cx="4646613" cy="3484562"/>
          </a:xfrm>
          <a:ln/>
        </p:spPr>
      </p:sp>
      <p:sp>
        <p:nvSpPr>
          <p:cNvPr id="396293" name="Rectangle 3">
            <a:extLst>
              <a:ext uri="{FF2B5EF4-FFF2-40B4-BE49-F238E27FC236}">
                <a16:creationId xmlns:a16="http://schemas.microsoft.com/office/drawing/2014/main" id="{CF6B4B73-E868-450C-8444-5E8501D8D5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D5F25A52-419C-4F22-8BA7-2265A109FEE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98339" name="Rectangle 7">
            <a:extLst>
              <a:ext uri="{FF2B5EF4-FFF2-40B4-BE49-F238E27FC236}">
                <a16:creationId xmlns:a16="http://schemas.microsoft.com/office/drawing/2014/main" id="{50EB1028-98E7-4134-97D3-4BA94212871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6C165EE-8C73-451A-9E57-B91DABCFFC69}" type="slidenum">
              <a:rPr lang="en-US" altLang="en-US" smtClean="0">
                <a:latin typeface="Times New Roman" panose="02020603050405020304" pitchFamily="18" charset="0"/>
              </a:rPr>
              <a:pPr/>
              <a:t>285</a:t>
            </a:fld>
            <a:endParaRPr lang="en-US" altLang="en-US">
              <a:latin typeface="Times New Roman" panose="02020603050405020304" pitchFamily="18" charset="0"/>
            </a:endParaRPr>
          </a:p>
        </p:txBody>
      </p:sp>
      <p:sp>
        <p:nvSpPr>
          <p:cNvPr id="398340" name="Rectangle 2">
            <a:extLst>
              <a:ext uri="{FF2B5EF4-FFF2-40B4-BE49-F238E27FC236}">
                <a16:creationId xmlns:a16="http://schemas.microsoft.com/office/drawing/2014/main" id="{24F8EF57-0577-4BE8-AE85-84566AB7E922}"/>
              </a:ext>
            </a:extLst>
          </p:cNvPr>
          <p:cNvSpPr>
            <a:spLocks noGrp="1" noRot="1" noChangeAspect="1" noChangeArrowheads="1" noTextEdit="1"/>
          </p:cNvSpPr>
          <p:nvPr>
            <p:ph type="sldImg"/>
          </p:nvPr>
        </p:nvSpPr>
        <p:spPr>
          <a:xfrm>
            <a:off x="1184275" y="696913"/>
            <a:ext cx="4646613" cy="3484562"/>
          </a:xfrm>
          <a:ln/>
        </p:spPr>
      </p:sp>
      <p:sp>
        <p:nvSpPr>
          <p:cNvPr id="398341" name="Rectangle 3">
            <a:extLst>
              <a:ext uri="{FF2B5EF4-FFF2-40B4-BE49-F238E27FC236}">
                <a16:creationId xmlns:a16="http://schemas.microsoft.com/office/drawing/2014/main" id="{631E0833-4E27-4BA4-A08E-80B7D451B71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3F57C55-EA2B-4631-8065-A72253AFFBF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0D1776B-665E-4163-9AFC-9721B63F2F7A}"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B23AEFD8-E8F4-4254-ABA0-99A61C49095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F7CFF7C-E0CE-4570-B508-9745DA01FDF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7D76582D-079B-4279-A5BD-BED5C6823AE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1587" name="Rectangle 7">
            <a:extLst>
              <a:ext uri="{FF2B5EF4-FFF2-40B4-BE49-F238E27FC236}">
                <a16:creationId xmlns:a16="http://schemas.microsoft.com/office/drawing/2014/main" id="{6E6C6983-5D15-48E9-915C-FB4F1392FEF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A1D75F9-77A3-40B9-B963-F1E8E3E54530}" type="slidenum">
              <a:rPr lang="en-US" altLang="en-US" smtClean="0">
                <a:latin typeface="Times New Roman" panose="02020603050405020304" pitchFamily="18" charset="0"/>
              </a:rPr>
              <a:pPr/>
              <a:t>336</a:t>
            </a:fld>
            <a:endParaRPr lang="en-US" altLang="en-US">
              <a:latin typeface="Times New Roman" panose="02020603050405020304" pitchFamily="18" charset="0"/>
            </a:endParaRPr>
          </a:p>
        </p:txBody>
      </p:sp>
      <p:sp>
        <p:nvSpPr>
          <p:cNvPr id="451588" name="Rectangle 2">
            <a:extLst>
              <a:ext uri="{FF2B5EF4-FFF2-40B4-BE49-F238E27FC236}">
                <a16:creationId xmlns:a16="http://schemas.microsoft.com/office/drawing/2014/main" id="{BFD2F9ED-5961-42AA-A671-58C803707994}"/>
              </a:ext>
            </a:extLst>
          </p:cNvPr>
          <p:cNvSpPr>
            <a:spLocks noGrp="1" noRot="1" noChangeAspect="1" noChangeArrowheads="1" noTextEdit="1"/>
          </p:cNvSpPr>
          <p:nvPr>
            <p:ph type="sldImg"/>
          </p:nvPr>
        </p:nvSpPr>
        <p:spPr>
          <a:xfrm>
            <a:off x="1179513" y="696913"/>
            <a:ext cx="4651375" cy="3487737"/>
          </a:xfrm>
          <a:ln/>
        </p:spPr>
      </p:sp>
      <p:sp>
        <p:nvSpPr>
          <p:cNvPr id="451589" name="Rectangle 3">
            <a:extLst>
              <a:ext uri="{FF2B5EF4-FFF2-40B4-BE49-F238E27FC236}">
                <a16:creationId xmlns:a16="http://schemas.microsoft.com/office/drawing/2014/main" id="{12BE1C88-6CE8-43C4-8B54-AC4F97CC00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3626591B-2707-4199-9989-934BDBDE7FF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3635" name="Rectangle 7">
            <a:extLst>
              <a:ext uri="{FF2B5EF4-FFF2-40B4-BE49-F238E27FC236}">
                <a16:creationId xmlns:a16="http://schemas.microsoft.com/office/drawing/2014/main" id="{45A3CFF2-11DD-45C8-B41A-E3B3CDDF167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3497801-85BA-448C-B0E7-6596F370FF33}" type="slidenum">
              <a:rPr lang="en-US" altLang="en-US" smtClean="0">
                <a:latin typeface="Times New Roman" panose="02020603050405020304" pitchFamily="18" charset="0"/>
              </a:rPr>
              <a:pPr/>
              <a:t>337</a:t>
            </a:fld>
            <a:endParaRPr lang="en-US" altLang="en-US">
              <a:latin typeface="Times New Roman" panose="02020603050405020304" pitchFamily="18" charset="0"/>
            </a:endParaRPr>
          </a:p>
        </p:txBody>
      </p:sp>
      <p:sp>
        <p:nvSpPr>
          <p:cNvPr id="453636" name="Rectangle 2">
            <a:extLst>
              <a:ext uri="{FF2B5EF4-FFF2-40B4-BE49-F238E27FC236}">
                <a16:creationId xmlns:a16="http://schemas.microsoft.com/office/drawing/2014/main" id="{A7E515EC-998D-4174-99AE-29BF754AAA86}"/>
              </a:ext>
            </a:extLst>
          </p:cNvPr>
          <p:cNvSpPr>
            <a:spLocks noGrp="1" noRot="1" noChangeAspect="1" noChangeArrowheads="1" noTextEdit="1"/>
          </p:cNvSpPr>
          <p:nvPr>
            <p:ph type="sldImg"/>
          </p:nvPr>
        </p:nvSpPr>
        <p:spPr>
          <a:xfrm>
            <a:off x="1179513" y="696913"/>
            <a:ext cx="4651375" cy="3487737"/>
          </a:xfrm>
          <a:ln/>
        </p:spPr>
      </p:sp>
      <p:sp>
        <p:nvSpPr>
          <p:cNvPr id="453637" name="Rectangle 3">
            <a:extLst>
              <a:ext uri="{FF2B5EF4-FFF2-40B4-BE49-F238E27FC236}">
                <a16:creationId xmlns:a16="http://schemas.microsoft.com/office/drawing/2014/main" id="{CB875C81-65B6-4ADA-BF0B-7841E04D67B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B32C64DD-C084-48AB-BB06-30BEE2101EC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5683" name="Rectangle 7">
            <a:extLst>
              <a:ext uri="{FF2B5EF4-FFF2-40B4-BE49-F238E27FC236}">
                <a16:creationId xmlns:a16="http://schemas.microsoft.com/office/drawing/2014/main" id="{F428EF8B-6D37-4361-BD55-41E16291494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22059BF-F2A5-4409-B18F-28FF10A9C679}" type="slidenum">
              <a:rPr lang="en-US" altLang="en-US" smtClean="0">
                <a:latin typeface="Times New Roman" panose="02020603050405020304" pitchFamily="18" charset="0"/>
              </a:rPr>
              <a:pPr/>
              <a:t>338</a:t>
            </a:fld>
            <a:endParaRPr lang="en-US" altLang="en-US">
              <a:latin typeface="Times New Roman" panose="02020603050405020304" pitchFamily="18" charset="0"/>
            </a:endParaRPr>
          </a:p>
        </p:txBody>
      </p:sp>
      <p:sp>
        <p:nvSpPr>
          <p:cNvPr id="455684" name="Rectangle 2">
            <a:extLst>
              <a:ext uri="{FF2B5EF4-FFF2-40B4-BE49-F238E27FC236}">
                <a16:creationId xmlns:a16="http://schemas.microsoft.com/office/drawing/2014/main" id="{2DF524E8-8433-41E9-AA3A-7C75044DB904}"/>
              </a:ext>
            </a:extLst>
          </p:cNvPr>
          <p:cNvSpPr>
            <a:spLocks noGrp="1" noRot="1" noChangeAspect="1" noChangeArrowheads="1" noTextEdit="1"/>
          </p:cNvSpPr>
          <p:nvPr>
            <p:ph type="sldImg"/>
          </p:nvPr>
        </p:nvSpPr>
        <p:spPr>
          <a:xfrm>
            <a:off x="1179513" y="696913"/>
            <a:ext cx="4651375" cy="3487737"/>
          </a:xfrm>
          <a:ln/>
        </p:spPr>
      </p:sp>
      <p:sp>
        <p:nvSpPr>
          <p:cNvPr id="455685" name="Rectangle 3">
            <a:extLst>
              <a:ext uri="{FF2B5EF4-FFF2-40B4-BE49-F238E27FC236}">
                <a16:creationId xmlns:a16="http://schemas.microsoft.com/office/drawing/2014/main" id="{30AD9579-DC1F-4B5C-A7F4-C808807440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F31DE21-A1AD-4ADF-9DE4-7F86D1728C4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7731" name="Rectangle 7">
            <a:extLst>
              <a:ext uri="{FF2B5EF4-FFF2-40B4-BE49-F238E27FC236}">
                <a16:creationId xmlns:a16="http://schemas.microsoft.com/office/drawing/2014/main" id="{6AC76381-508D-45CA-BAF8-D42BB7C3D68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567F7FC-BFA5-4604-AB4B-212A6CFC6D3E}" type="slidenum">
              <a:rPr lang="en-US" altLang="en-US" smtClean="0">
                <a:latin typeface="Times New Roman" panose="02020603050405020304" pitchFamily="18" charset="0"/>
              </a:rPr>
              <a:pPr/>
              <a:t>339</a:t>
            </a:fld>
            <a:endParaRPr lang="en-US" altLang="en-US">
              <a:latin typeface="Times New Roman" panose="02020603050405020304" pitchFamily="18" charset="0"/>
            </a:endParaRPr>
          </a:p>
        </p:txBody>
      </p:sp>
      <p:sp>
        <p:nvSpPr>
          <p:cNvPr id="457732" name="Rectangle 2">
            <a:extLst>
              <a:ext uri="{FF2B5EF4-FFF2-40B4-BE49-F238E27FC236}">
                <a16:creationId xmlns:a16="http://schemas.microsoft.com/office/drawing/2014/main" id="{AEF28778-49D7-443C-9C43-6E3775087461}"/>
              </a:ext>
            </a:extLst>
          </p:cNvPr>
          <p:cNvSpPr>
            <a:spLocks noGrp="1" noRot="1" noChangeAspect="1" noChangeArrowheads="1" noTextEdit="1"/>
          </p:cNvSpPr>
          <p:nvPr>
            <p:ph type="sldImg"/>
          </p:nvPr>
        </p:nvSpPr>
        <p:spPr>
          <a:xfrm>
            <a:off x="1179513" y="696913"/>
            <a:ext cx="4651375" cy="3487737"/>
          </a:xfrm>
          <a:ln/>
        </p:spPr>
      </p:sp>
      <p:sp>
        <p:nvSpPr>
          <p:cNvPr id="457733" name="Rectangle 3">
            <a:extLst>
              <a:ext uri="{FF2B5EF4-FFF2-40B4-BE49-F238E27FC236}">
                <a16:creationId xmlns:a16="http://schemas.microsoft.com/office/drawing/2014/main" id="{0393C579-93B3-4279-A52A-5A298386F2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6D2A8CB-0285-4A8A-AE22-590BE0EE74C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59779" name="Rectangle 7">
            <a:extLst>
              <a:ext uri="{FF2B5EF4-FFF2-40B4-BE49-F238E27FC236}">
                <a16:creationId xmlns:a16="http://schemas.microsoft.com/office/drawing/2014/main" id="{FD3F7841-D2B0-44AA-A14F-FEDD5E1C0CC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EFBADC7-BF14-4759-886F-2CB58517D1D5}" type="slidenum">
              <a:rPr lang="en-US" altLang="en-US" smtClean="0">
                <a:latin typeface="Times New Roman" panose="02020603050405020304" pitchFamily="18" charset="0"/>
              </a:rPr>
              <a:pPr/>
              <a:t>340</a:t>
            </a:fld>
            <a:endParaRPr lang="en-US" altLang="en-US">
              <a:latin typeface="Times New Roman" panose="02020603050405020304" pitchFamily="18" charset="0"/>
            </a:endParaRPr>
          </a:p>
        </p:txBody>
      </p:sp>
      <p:sp>
        <p:nvSpPr>
          <p:cNvPr id="459780" name="Rectangle 2">
            <a:extLst>
              <a:ext uri="{FF2B5EF4-FFF2-40B4-BE49-F238E27FC236}">
                <a16:creationId xmlns:a16="http://schemas.microsoft.com/office/drawing/2014/main" id="{7363FCD0-F7A9-4B5B-85ED-181B9EC3157E}"/>
              </a:ext>
            </a:extLst>
          </p:cNvPr>
          <p:cNvSpPr>
            <a:spLocks noGrp="1" noRot="1" noChangeAspect="1" noChangeArrowheads="1" noTextEdit="1"/>
          </p:cNvSpPr>
          <p:nvPr>
            <p:ph type="sldImg"/>
          </p:nvPr>
        </p:nvSpPr>
        <p:spPr>
          <a:xfrm>
            <a:off x="1179513" y="696913"/>
            <a:ext cx="4651375" cy="3487737"/>
          </a:xfrm>
          <a:ln/>
        </p:spPr>
      </p:sp>
      <p:sp>
        <p:nvSpPr>
          <p:cNvPr id="459781" name="Rectangle 3">
            <a:extLst>
              <a:ext uri="{FF2B5EF4-FFF2-40B4-BE49-F238E27FC236}">
                <a16:creationId xmlns:a16="http://schemas.microsoft.com/office/drawing/2014/main" id="{BFF4018D-85AD-410B-9861-CA3A6EC191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803E18FF-22E7-406F-9E35-9B4CC9069D1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1827" name="Rectangle 7">
            <a:extLst>
              <a:ext uri="{FF2B5EF4-FFF2-40B4-BE49-F238E27FC236}">
                <a16:creationId xmlns:a16="http://schemas.microsoft.com/office/drawing/2014/main" id="{65E6ADC3-206E-4A87-8FE3-2D86BAD7F9E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570860C-8EFE-4A06-B35A-36814C959660}" type="slidenum">
              <a:rPr lang="en-US" altLang="en-US" smtClean="0">
                <a:latin typeface="Times New Roman" panose="02020603050405020304" pitchFamily="18" charset="0"/>
              </a:rPr>
              <a:pPr/>
              <a:t>341</a:t>
            </a:fld>
            <a:endParaRPr lang="en-US" altLang="en-US">
              <a:latin typeface="Times New Roman" panose="02020603050405020304" pitchFamily="18" charset="0"/>
            </a:endParaRPr>
          </a:p>
        </p:txBody>
      </p:sp>
      <p:sp>
        <p:nvSpPr>
          <p:cNvPr id="461828" name="Rectangle 2">
            <a:extLst>
              <a:ext uri="{FF2B5EF4-FFF2-40B4-BE49-F238E27FC236}">
                <a16:creationId xmlns:a16="http://schemas.microsoft.com/office/drawing/2014/main" id="{7A7102DB-DFA8-4A5C-9D9F-DD6206B6B500}"/>
              </a:ext>
            </a:extLst>
          </p:cNvPr>
          <p:cNvSpPr>
            <a:spLocks noGrp="1" noRot="1" noChangeAspect="1" noChangeArrowheads="1" noTextEdit="1"/>
          </p:cNvSpPr>
          <p:nvPr>
            <p:ph type="sldImg"/>
          </p:nvPr>
        </p:nvSpPr>
        <p:spPr>
          <a:xfrm>
            <a:off x="1179513" y="696913"/>
            <a:ext cx="4651375" cy="3487737"/>
          </a:xfrm>
          <a:ln/>
        </p:spPr>
      </p:sp>
      <p:sp>
        <p:nvSpPr>
          <p:cNvPr id="461829" name="Rectangle 3">
            <a:extLst>
              <a:ext uri="{FF2B5EF4-FFF2-40B4-BE49-F238E27FC236}">
                <a16:creationId xmlns:a16="http://schemas.microsoft.com/office/drawing/2014/main" id="{9EF75E30-E949-44D4-87BB-5E8A526885D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F22092C2-7B22-49AC-AA06-CEA42B5A6AB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3875" name="Rectangle 7">
            <a:extLst>
              <a:ext uri="{FF2B5EF4-FFF2-40B4-BE49-F238E27FC236}">
                <a16:creationId xmlns:a16="http://schemas.microsoft.com/office/drawing/2014/main" id="{F9B508B0-F3F0-4986-9278-6060992D2DF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83F52D0-C186-451F-AC9A-9ED319DD6893}" type="slidenum">
              <a:rPr lang="en-US" altLang="en-US" smtClean="0">
                <a:latin typeface="Times New Roman" panose="02020603050405020304" pitchFamily="18" charset="0"/>
              </a:rPr>
              <a:pPr/>
              <a:t>342</a:t>
            </a:fld>
            <a:endParaRPr lang="en-US" altLang="en-US">
              <a:latin typeface="Times New Roman" panose="02020603050405020304" pitchFamily="18" charset="0"/>
            </a:endParaRPr>
          </a:p>
        </p:txBody>
      </p:sp>
      <p:sp>
        <p:nvSpPr>
          <p:cNvPr id="463876" name="Rectangle 2">
            <a:extLst>
              <a:ext uri="{FF2B5EF4-FFF2-40B4-BE49-F238E27FC236}">
                <a16:creationId xmlns:a16="http://schemas.microsoft.com/office/drawing/2014/main" id="{BCC48057-9376-43DA-BC3D-E3F5B39F0B37}"/>
              </a:ext>
            </a:extLst>
          </p:cNvPr>
          <p:cNvSpPr>
            <a:spLocks noGrp="1" noRot="1" noChangeAspect="1" noChangeArrowheads="1" noTextEdit="1"/>
          </p:cNvSpPr>
          <p:nvPr>
            <p:ph type="sldImg"/>
          </p:nvPr>
        </p:nvSpPr>
        <p:spPr>
          <a:xfrm>
            <a:off x="1179513" y="696913"/>
            <a:ext cx="4651375" cy="3487737"/>
          </a:xfrm>
          <a:ln/>
        </p:spPr>
      </p:sp>
      <p:sp>
        <p:nvSpPr>
          <p:cNvPr id="463877" name="Rectangle 3">
            <a:extLst>
              <a:ext uri="{FF2B5EF4-FFF2-40B4-BE49-F238E27FC236}">
                <a16:creationId xmlns:a16="http://schemas.microsoft.com/office/drawing/2014/main" id="{6DA9D71F-D046-4D3E-9049-67B709A3C4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1FDB0BFA-1DBC-4C55-9501-C0D4D7F21F5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5923" name="Rectangle 7">
            <a:extLst>
              <a:ext uri="{FF2B5EF4-FFF2-40B4-BE49-F238E27FC236}">
                <a16:creationId xmlns:a16="http://schemas.microsoft.com/office/drawing/2014/main" id="{378621BA-417D-487B-91EB-BB14D348416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E018CF-7CF8-4DF5-93C3-2FF45099462A}" type="slidenum">
              <a:rPr lang="en-US" altLang="en-US" smtClean="0">
                <a:latin typeface="Times New Roman" panose="02020603050405020304" pitchFamily="18" charset="0"/>
              </a:rPr>
              <a:pPr/>
              <a:t>343</a:t>
            </a:fld>
            <a:endParaRPr lang="en-US" altLang="en-US">
              <a:latin typeface="Times New Roman" panose="02020603050405020304" pitchFamily="18" charset="0"/>
            </a:endParaRPr>
          </a:p>
        </p:txBody>
      </p:sp>
      <p:sp>
        <p:nvSpPr>
          <p:cNvPr id="465924" name="Rectangle 2">
            <a:extLst>
              <a:ext uri="{FF2B5EF4-FFF2-40B4-BE49-F238E27FC236}">
                <a16:creationId xmlns:a16="http://schemas.microsoft.com/office/drawing/2014/main" id="{A1D38B8D-3FB0-4189-AACF-8DB7934BB6D1}"/>
              </a:ext>
            </a:extLst>
          </p:cNvPr>
          <p:cNvSpPr>
            <a:spLocks noGrp="1" noRot="1" noChangeAspect="1" noChangeArrowheads="1" noTextEdit="1"/>
          </p:cNvSpPr>
          <p:nvPr>
            <p:ph type="sldImg"/>
          </p:nvPr>
        </p:nvSpPr>
        <p:spPr>
          <a:xfrm>
            <a:off x="1179513" y="696913"/>
            <a:ext cx="4651375" cy="3487737"/>
          </a:xfrm>
          <a:ln/>
        </p:spPr>
      </p:sp>
      <p:sp>
        <p:nvSpPr>
          <p:cNvPr id="465925" name="Rectangle 3">
            <a:extLst>
              <a:ext uri="{FF2B5EF4-FFF2-40B4-BE49-F238E27FC236}">
                <a16:creationId xmlns:a16="http://schemas.microsoft.com/office/drawing/2014/main" id="{B6494A3B-EE9D-4264-B4AC-5511D8C2F1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B708DDDC-BCE5-423F-B89B-D31373C29E1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7971" name="Rectangle 7">
            <a:extLst>
              <a:ext uri="{FF2B5EF4-FFF2-40B4-BE49-F238E27FC236}">
                <a16:creationId xmlns:a16="http://schemas.microsoft.com/office/drawing/2014/main" id="{BAAC8BB4-E38C-41E0-B59E-15DBB28586E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64B699B-DC91-45E2-97F9-2A7BCB2BC7D9}" type="slidenum">
              <a:rPr lang="en-US" altLang="en-US" smtClean="0">
                <a:latin typeface="Times New Roman" panose="02020603050405020304" pitchFamily="18" charset="0"/>
              </a:rPr>
              <a:pPr/>
              <a:t>344</a:t>
            </a:fld>
            <a:endParaRPr lang="en-US" altLang="en-US">
              <a:latin typeface="Times New Roman" panose="02020603050405020304" pitchFamily="18" charset="0"/>
            </a:endParaRPr>
          </a:p>
        </p:txBody>
      </p:sp>
      <p:sp>
        <p:nvSpPr>
          <p:cNvPr id="467972" name="Rectangle 2">
            <a:extLst>
              <a:ext uri="{FF2B5EF4-FFF2-40B4-BE49-F238E27FC236}">
                <a16:creationId xmlns:a16="http://schemas.microsoft.com/office/drawing/2014/main" id="{732DE679-6029-4928-A57E-8515C82E8182}"/>
              </a:ext>
            </a:extLst>
          </p:cNvPr>
          <p:cNvSpPr>
            <a:spLocks noGrp="1" noRot="1" noChangeAspect="1" noChangeArrowheads="1" noTextEdit="1"/>
          </p:cNvSpPr>
          <p:nvPr>
            <p:ph type="sldImg"/>
          </p:nvPr>
        </p:nvSpPr>
        <p:spPr>
          <a:xfrm>
            <a:off x="1179513" y="696913"/>
            <a:ext cx="4651375" cy="3487737"/>
          </a:xfrm>
          <a:ln/>
        </p:spPr>
      </p:sp>
      <p:sp>
        <p:nvSpPr>
          <p:cNvPr id="467973" name="Rectangle 3">
            <a:extLst>
              <a:ext uri="{FF2B5EF4-FFF2-40B4-BE49-F238E27FC236}">
                <a16:creationId xmlns:a16="http://schemas.microsoft.com/office/drawing/2014/main" id="{C6B34091-0932-400C-812A-BAD6A52AA56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9E5FBE8A-1FF3-4CA5-AADE-5B12F377E48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0019" name="Rectangle 7">
            <a:extLst>
              <a:ext uri="{FF2B5EF4-FFF2-40B4-BE49-F238E27FC236}">
                <a16:creationId xmlns:a16="http://schemas.microsoft.com/office/drawing/2014/main" id="{10B8D261-B782-42FB-89E5-29DAF3B2480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0E18D92-7402-4810-B481-0AD9EF990E4B}" type="slidenum">
              <a:rPr lang="en-US" altLang="en-US" smtClean="0">
                <a:latin typeface="Times New Roman" panose="02020603050405020304" pitchFamily="18" charset="0"/>
              </a:rPr>
              <a:pPr/>
              <a:t>345</a:t>
            </a:fld>
            <a:endParaRPr lang="en-US" altLang="en-US">
              <a:latin typeface="Times New Roman" panose="02020603050405020304" pitchFamily="18" charset="0"/>
            </a:endParaRPr>
          </a:p>
        </p:txBody>
      </p:sp>
      <p:sp>
        <p:nvSpPr>
          <p:cNvPr id="470020" name="Rectangle 2">
            <a:extLst>
              <a:ext uri="{FF2B5EF4-FFF2-40B4-BE49-F238E27FC236}">
                <a16:creationId xmlns:a16="http://schemas.microsoft.com/office/drawing/2014/main" id="{A8D5A2D7-F786-4558-8872-A0606A6EF705}"/>
              </a:ext>
            </a:extLst>
          </p:cNvPr>
          <p:cNvSpPr>
            <a:spLocks noGrp="1" noRot="1" noChangeAspect="1" noChangeArrowheads="1" noTextEdit="1"/>
          </p:cNvSpPr>
          <p:nvPr>
            <p:ph type="sldImg"/>
          </p:nvPr>
        </p:nvSpPr>
        <p:spPr>
          <a:xfrm>
            <a:off x="1179513" y="696913"/>
            <a:ext cx="4651375" cy="3487737"/>
          </a:xfrm>
          <a:ln/>
        </p:spPr>
      </p:sp>
      <p:sp>
        <p:nvSpPr>
          <p:cNvPr id="470021" name="Rectangle 3">
            <a:extLst>
              <a:ext uri="{FF2B5EF4-FFF2-40B4-BE49-F238E27FC236}">
                <a16:creationId xmlns:a16="http://schemas.microsoft.com/office/drawing/2014/main" id="{6209DA85-B15F-44ED-8155-5F31515840B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56E5B5-E5D4-42BF-9422-6DD55392F55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1987" name="Rectangle 7">
            <a:extLst>
              <a:ext uri="{FF2B5EF4-FFF2-40B4-BE49-F238E27FC236}">
                <a16:creationId xmlns:a16="http://schemas.microsoft.com/office/drawing/2014/main" id="{B4E9CEB5-C35C-42E7-9244-E85DA7AECCF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4EF727-1A9F-4766-8CC2-81A06FD64982}"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1988" name="Rectangle 2">
            <a:extLst>
              <a:ext uri="{FF2B5EF4-FFF2-40B4-BE49-F238E27FC236}">
                <a16:creationId xmlns:a16="http://schemas.microsoft.com/office/drawing/2014/main" id="{BFA14A99-9597-4BFB-BBB2-A8B49C702269}"/>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99A4909D-FECE-4D3F-8783-56C5E413FE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F959FA38-2ECA-40B1-A310-FD7DD783A96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2067" name="Rectangle 7">
            <a:extLst>
              <a:ext uri="{FF2B5EF4-FFF2-40B4-BE49-F238E27FC236}">
                <a16:creationId xmlns:a16="http://schemas.microsoft.com/office/drawing/2014/main" id="{042BDAB4-8880-41B6-BA1D-EF3DB5440DA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C2CB67B-3C32-4EE3-A47D-E37FDAF93E33}" type="slidenum">
              <a:rPr lang="en-US" altLang="en-US" smtClean="0">
                <a:latin typeface="Times New Roman" panose="02020603050405020304" pitchFamily="18" charset="0"/>
              </a:rPr>
              <a:pPr/>
              <a:t>346</a:t>
            </a:fld>
            <a:endParaRPr lang="en-US" altLang="en-US">
              <a:latin typeface="Times New Roman" panose="02020603050405020304" pitchFamily="18" charset="0"/>
            </a:endParaRPr>
          </a:p>
        </p:txBody>
      </p:sp>
      <p:sp>
        <p:nvSpPr>
          <p:cNvPr id="472068" name="Rectangle 2">
            <a:extLst>
              <a:ext uri="{FF2B5EF4-FFF2-40B4-BE49-F238E27FC236}">
                <a16:creationId xmlns:a16="http://schemas.microsoft.com/office/drawing/2014/main" id="{7A4049B8-6E43-487F-A50A-D86FFEC92142}"/>
              </a:ext>
            </a:extLst>
          </p:cNvPr>
          <p:cNvSpPr>
            <a:spLocks noGrp="1" noRot="1" noChangeAspect="1" noChangeArrowheads="1" noTextEdit="1"/>
          </p:cNvSpPr>
          <p:nvPr>
            <p:ph type="sldImg"/>
          </p:nvPr>
        </p:nvSpPr>
        <p:spPr>
          <a:xfrm>
            <a:off x="1179513" y="696913"/>
            <a:ext cx="4651375" cy="3487737"/>
          </a:xfrm>
          <a:ln/>
        </p:spPr>
      </p:sp>
      <p:sp>
        <p:nvSpPr>
          <p:cNvPr id="472069" name="Rectangle 3">
            <a:extLst>
              <a:ext uri="{FF2B5EF4-FFF2-40B4-BE49-F238E27FC236}">
                <a16:creationId xmlns:a16="http://schemas.microsoft.com/office/drawing/2014/main" id="{A41B38AE-602E-430D-996B-33313678B5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272F2C80-558F-4613-8372-59E01CBD20B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4115" name="Rectangle 7">
            <a:extLst>
              <a:ext uri="{FF2B5EF4-FFF2-40B4-BE49-F238E27FC236}">
                <a16:creationId xmlns:a16="http://schemas.microsoft.com/office/drawing/2014/main" id="{AC953187-C817-41D4-9207-707CCC80DC9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5F27A31-99E5-475D-83F6-D9045C2CA9E5}" type="slidenum">
              <a:rPr lang="en-US" altLang="en-US" smtClean="0">
                <a:latin typeface="Times New Roman" panose="02020603050405020304" pitchFamily="18" charset="0"/>
              </a:rPr>
              <a:pPr/>
              <a:t>347</a:t>
            </a:fld>
            <a:endParaRPr lang="en-US" altLang="en-US">
              <a:latin typeface="Times New Roman" panose="02020603050405020304" pitchFamily="18" charset="0"/>
            </a:endParaRPr>
          </a:p>
        </p:txBody>
      </p:sp>
      <p:sp>
        <p:nvSpPr>
          <p:cNvPr id="474116" name="Rectangle 2">
            <a:extLst>
              <a:ext uri="{FF2B5EF4-FFF2-40B4-BE49-F238E27FC236}">
                <a16:creationId xmlns:a16="http://schemas.microsoft.com/office/drawing/2014/main" id="{8AFF3126-B8FC-409B-84B1-A1DF47BFDD9F}"/>
              </a:ext>
            </a:extLst>
          </p:cNvPr>
          <p:cNvSpPr>
            <a:spLocks noGrp="1" noRot="1" noChangeAspect="1" noChangeArrowheads="1" noTextEdit="1"/>
          </p:cNvSpPr>
          <p:nvPr>
            <p:ph type="sldImg"/>
          </p:nvPr>
        </p:nvSpPr>
        <p:spPr>
          <a:xfrm>
            <a:off x="1179513" y="696913"/>
            <a:ext cx="4651375" cy="3487737"/>
          </a:xfrm>
          <a:ln/>
        </p:spPr>
      </p:sp>
      <p:sp>
        <p:nvSpPr>
          <p:cNvPr id="474117" name="Rectangle 3">
            <a:extLst>
              <a:ext uri="{FF2B5EF4-FFF2-40B4-BE49-F238E27FC236}">
                <a16:creationId xmlns:a16="http://schemas.microsoft.com/office/drawing/2014/main" id="{1AD68BA1-7D5D-4947-B047-E0865C74DA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25282622-F15B-4E3A-BAF7-EE2756C0444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6163" name="Rectangle 7">
            <a:extLst>
              <a:ext uri="{FF2B5EF4-FFF2-40B4-BE49-F238E27FC236}">
                <a16:creationId xmlns:a16="http://schemas.microsoft.com/office/drawing/2014/main" id="{DA374C70-ACD1-40DB-8377-C5A2CAA2F04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5BABD54-27F7-4056-B517-2F8504692336}" type="slidenum">
              <a:rPr lang="en-US" altLang="en-US" smtClean="0">
                <a:latin typeface="Times New Roman" panose="02020603050405020304" pitchFamily="18" charset="0"/>
              </a:rPr>
              <a:pPr/>
              <a:t>348</a:t>
            </a:fld>
            <a:endParaRPr lang="en-US" altLang="en-US">
              <a:latin typeface="Times New Roman" panose="02020603050405020304" pitchFamily="18" charset="0"/>
            </a:endParaRPr>
          </a:p>
        </p:txBody>
      </p:sp>
      <p:sp>
        <p:nvSpPr>
          <p:cNvPr id="476164" name="Rectangle 2">
            <a:extLst>
              <a:ext uri="{FF2B5EF4-FFF2-40B4-BE49-F238E27FC236}">
                <a16:creationId xmlns:a16="http://schemas.microsoft.com/office/drawing/2014/main" id="{5E142386-C090-4208-9910-FB92DE6F9FED}"/>
              </a:ext>
            </a:extLst>
          </p:cNvPr>
          <p:cNvSpPr>
            <a:spLocks noGrp="1" noRot="1" noChangeAspect="1" noChangeArrowheads="1" noTextEdit="1"/>
          </p:cNvSpPr>
          <p:nvPr>
            <p:ph type="sldImg"/>
          </p:nvPr>
        </p:nvSpPr>
        <p:spPr>
          <a:xfrm>
            <a:off x="1179513" y="696913"/>
            <a:ext cx="4651375" cy="3487737"/>
          </a:xfrm>
          <a:ln/>
        </p:spPr>
      </p:sp>
      <p:sp>
        <p:nvSpPr>
          <p:cNvPr id="476165" name="Rectangle 3">
            <a:extLst>
              <a:ext uri="{FF2B5EF4-FFF2-40B4-BE49-F238E27FC236}">
                <a16:creationId xmlns:a16="http://schemas.microsoft.com/office/drawing/2014/main" id="{33C68590-8CC3-4594-A10A-DEA5A5286C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82CD15FF-BDAD-408A-9FAE-6C36F459030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8211" name="Rectangle 7">
            <a:extLst>
              <a:ext uri="{FF2B5EF4-FFF2-40B4-BE49-F238E27FC236}">
                <a16:creationId xmlns:a16="http://schemas.microsoft.com/office/drawing/2014/main" id="{77DE6E70-3D12-47E6-A368-60CAF3FFC97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0224970-8A56-400A-A278-3085C2FB6177}" type="slidenum">
              <a:rPr lang="en-US" altLang="en-US" smtClean="0">
                <a:latin typeface="Times New Roman" panose="02020603050405020304" pitchFamily="18" charset="0"/>
              </a:rPr>
              <a:pPr/>
              <a:t>349</a:t>
            </a:fld>
            <a:endParaRPr lang="en-US" altLang="en-US">
              <a:latin typeface="Times New Roman" panose="02020603050405020304" pitchFamily="18" charset="0"/>
            </a:endParaRPr>
          </a:p>
        </p:txBody>
      </p:sp>
      <p:sp>
        <p:nvSpPr>
          <p:cNvPr id="478212" name="Rectangle 2">
            <a:extLst>
              <a:ext uri="{FF2B5EF4-FFF2-40B4-BE49-F238E27FC236}">
                <a16:creationId xmlns:a16="http://schemas.microsoft.com/office/drawing/2014/main" id="{DADB0CBF-97E5-4CCD-8546-913104E0CB6C}"/>
              </a:ext>
            </a:extLst>
          </p:cNvPr>
          <p:cNvSpPr>
            <a:spLocks noGrp="1" noRot="1" noChangeAspect="1" noChangeArrowheads="1" noTextEdit="1"/>
          </p:cNvSpPr>
          <p:nvPr>
            <p:ph type="sldImg"/>
          </p:nvPr>
        </p:nvSpPr>
        <p:spPr>
          <a:xfrm>
            <a:off x="1179513" y="696913"/>
            <a:ext cx="4651375" cy="3487737"/>
          </a:xfrm>
          <a:ln/>
        </p:spPr>
      </p:sp>
      <p:sp>
        <p:nvSpPr>
          <p:cNvPr id="478213" name="Rectangle 3">
            <a:extLst>
              <a:ext uri="{FF2B5EF4-FFF2-40B4-BE49-F238E27FC236}">
                <a16:creationId xmlns:a16="http://schemas.microsoft.com/office/drawing/2014/main" id="{3BBE5BFF-7339-4698-9990-EE7F507955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5E73B285-CABD-477D-8AF6-7A33E64E979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0259" name="Rectangle 7">
            <a:extLst>
              <a:ext uri="{FF2B5EF4-FFF2-40B4-BE49-F238E27FC236}">
                <a16:creationId xmlns:a16="http://schemas.microsoft.com/office/drawing/2014/main" id="{78D6F85E-32C5-4221-B1CA-8A2A8C49B7F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B04453A-0001-4CE4-88AB-F8842967A051}" type="slidenum">
              <a:rPr lang="en-US" altLang="en-US" smtClean="0">
                <a:latin typeface="Times New Roman" panose="02020603050405020304" pitchFamily="18" charset="0"/>
              </a:rPr>
              <a:pPr/>
              <a:t>350</a:t>
            </a:fld>
            <a:endParaRPr lang="en-US" altLang="en-US">
              <a:latin typeface="Times New Roman" panose="02020603050405020304" pitchFamily="18" charset="0"/>
            </a:endParaRPr>
          </a:p>
        </p:txBody>
      </p:sp>
      <p:sp>
        <p:nvSpPr>
          <p:cNvPr id="480260" name="Rectangle 2">
            <a:extLst>
              <a:ext uri="{FF2B5EF4-FFF2-40B4-BE49-F238E27FC236}">
                <a16:creationId xmlns:a16="http://schemas.microsoft.com/office/drawing/2014/main" id="{C4ED6F8A-B375-4AF8-A2B0-B6C82F942F8A}"/>
              </a:ext>
            </a:extLst>
          </p:cNvPr>
          <p:cNvSpPr>
            <a:spLocks noGrp="1" noRot="1" noChangeAspect="1" noChangeArrowheads="1" noTextEdit="1"/>
          </p:cNvSpPr>
          <p:nvPr>
            <p:ph type="sldImg"/>
          </p:nvPr>
        </p:nvSpPr>
        <p:spPr>
          <a:xfrm>
            <a:off x="1179513" y="696913"/>
            <a:ext cx="4651375" cy="3487737"/>
          </a:xfrm>
          <a:ln/>
        </p:spPr>
      </p:sp>
      <p:sp>
        <p:nvSpPr>
          <p:cNvPr id="480261" name="Rectangle 3">
            <a:extLst>
              <a:ext uri="{FF2B5EF4-FFF2-40B4-BE49-F238E27FC236}">
                <a16:creationId xmlns:a16="http://schemas.microsoft.com/office/drawing/2014/main" id="{4CD5AFED-11EB-4F9E-A551-2E88AA3D09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F070EB43-E235-44AA-8087-EF4EA2ACF5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2307" name="Rectangle 7">
            <a:extLst>
              <a:ext uri="{FF2B5EF4-FFF2-40B4-BE49-F238E27FC236}">
                <a16:creationId xmlns:a16="http://schemas.microsoft.com/office/drawing/2014/main" id="{CB1382EE-5864-4FC2-A064-6ECB5602330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788E238-3DCF-4DD3-BF2D-260884BDAF8C}" type="slidenum">
              <a:rPr lang="en-US" altLang="en-US" smtClean="0">
                <a:latin typeface="Times New Roman" panose="02020603050405020304" pitchFamily="18" charset="0"/>
              </a:rPr>
              <a:pPr/>
              <a:t>351</a:t>
            </a:fld>
            <a:endParaRPr lang="en-US" altLang="en-US">
              <a:latin typeface="Times New Roman" panose="02020603050405020304" pitchFamily="18" charset="0"/>
            </a:endParaRPr>
          </a:p>
        </p:txBody>
      </p:sp>
      <p:sp>
        <p:nvSpPr>
          <p:cNvPr id="482308" name="Rectangle 2">
            <a:extLst>
              <a:ext uri="{FF2B5EF4-FFF2-40B4-BE49-F238E27FC236}">
                <a16:creationId xmlns:a16="http://schemas.microsoft.com/office/drawing/2014/main" id="{95AC5DB8-8455-4813-BA69-81EDE099C402}"/>
              </a:ext>
            </a:extLst>
          </p:cNvPr>
          <p:cNvSpPr>
            <a:spLocks noGrp="1" noRot="1" noChangeAspect="1" noChangeArrowheads="1" noTextEdit="1"/>
          </p:cNvSpPr>
          <p:nvPr>
            <p:ph type="sldImg"/>
          </p:nvPr>
        </p:nvSpPr>
        <p:spPr>
          <a:xfrm>
            <a:off x="1179513" y="696913"/>
            <a:ext cx="4651375" cy="3487737"/>
          </a:xfrm>
          <a:ln/>
        </p:spPr>
      </p:sp>
      <p:sp>
        <p:nvSpPr>
          <p:cNvPr id="482309" name="Rectangle 3">
            <a:extLst>
              <a:ext uri="{FF2B5EF4-FFF2-40B4-BE49-F238E27FC236}">
                <a16:creationId xmlns:a16="http://schemas.microsoft.com/office/drawing/2014/main" id="{78B8EFE4-C33B-4446-A1D7-29EDE9AA1F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8225B159-614E-449F-B870-C711058DE58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4355" name="Rectangle 7">
            <a:extLst>
              <a:ext uri="{FF2B5EF4-FFF2-40B4-BE49-F238E27FC236}">
                <a16:creationId xmlns:a16="http://schemas.microsoft.com/office/drawing/2014/main" id="{C6BEB866-01B3-4240-9043-F83AF7664E5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AA02313-2EEC-423D-B6AD-92EFF6FCC312}" type="slidenum">
              <a:rPr lang="en-US" altLang="en-US" smtClean="0">
                <a:latin typeface="Times New Roman" panose="02020603050405020304" pitchFamily="18" charset="0"/>
              </a:rPr>
              <a:pPr/>
              <a:t>352</a:t>
            </a:fld>
            <a:endParaRPr lang="en-US" altLang="en-US">
              <a:latin typeface="Times New Roman" panose="02020603050405020304" pitchFamily="18" charset="0"/>
            </a:endParaRPr>
          </a:p>
        </p:txBody>
      </p:sp>
      <p:sp>
        <p:nvSpPr>
          <p:cNvPr id="484356" name="Rectangle 2">
            <a:extLst>
              <a:ext uri="{FF2B5EF4-FFF2-40B4-BE49-F238E27FC236}">
                <a16:creationId xmlns:a16="http://schemas.microsoft.com/office/drawing/2014/main" id="{00BA6D52-F319-4BE2-91A2-A9115E043A7B}"/>
              </a:ext>
            </a:extLst>
          </p:cNvPr>
          <p:cNvSpPr>
            <a:spLocks noGrp="1" noRot="1" noChangeAspect="1" noChangeArrowheads="1" noTextEdit="1"/>
          </p:cNvSpPr>
          <p:nvPr>
            <p:ph type="sldImg"/>
          </p:nvPr>
        </p:nvSpPr>
        <p:spPr>
          <a:xfrm>
            <a:off x="1179513" y="696913"/>
            <a:ext cx="4651375" cy="3487737"/>
          </a:xfrm>
          <a:ln/>
        </p:spPr>
      </p:sp>
      <p:sp>
        <p:nvSpPr>
          <p:cNvPr id="484357" name="Rectangle 3">
            <a:extLst>
              <a:ext uri="{FF2B5EF4-FFF2-40B4-BE49-F238E27FC236}">
                <a16:creationId xmlns:a16="http://schemas.microsoft.com/office/drawing/2014/main" id="{7644A371-F97F-4B9B-BC9B-F4BC3E0C602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4B69AFF2-4C0A-465C-AD61-A6E309CE7C0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6403" name="Rectangle 7">
            <a:extLst>
              <a:ext uri="{FF2B5EF4-FFF2-40B4-BE49-F238E27FC236}">
                <a16:creationId xmlns:a16="http://schemas.microsoft.com/office/drawing/2014/main" id="{B38F6EAC-1292-4A48-8BAE-7396671E53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9257E77-1157-4E8F-974A-1E010E7AD63A}" type="slidenum">
              <a:rPr lang="en-US" altLang="en-US" smtClean="0">
                <a:latin typeface="Times New Roman" panose="02020603050405020304" pitchFamily="18" charset="0"/>
              </a:rPr>
              <a:pPr/>
              <a:t>353</a:t>
            </a:fld>
            <a:endParaRPr lang="en-US" altLang="en-US">
              <a:latin typeface="Times New Roman" panose="02020603050405020304" pitchFamily="18" charset="0"/>
            </a:endParaRPr>
          </a:p>
        </p:txBody>
      </p:sp>
      <p:sp>
        <p:nvSpPr>
          <p:cNvPr id="486404" name="Rectangle 2">
            <a:extLst>
              <a:ext uri="{FF2B5EF4-FFF2-40B4-BE49-F238E27FC236}">
                <a16:creationId xmlns:a16="http://schemas.microsoft.com/office/drawing/2014/main" id="{107DE010-4C49-4977-8B10-F6DA5F6EA751}"/>
              </a:ext>
            </a:extLst>
          </p:cNvPr>
          <p:cNvSpPr>
            <a:spLocks noGrp="1" noRot="1" noChangeAspect="1" noChangeArrowheads="1" noTextEdit="1"/>
          </p:cNvSpPr>
          <p:nvPr>
            <p:ph type="sldImg"/>
          </p:nvPr>
        </p:nvSpPr>
        <p:spPr>
          <a:xfrm>
            <a:off x="1179513" y="696913"/>
            <a:ext cx="4651375" cy="3487737"/>
          </a:xfrm>
          <a:ln/>
        </p:spPr>
      </p:sp>
      <p:sp>
        <p:nvSpPr>
          <p:cNvPr id="486405" name="Rectangle 3">
            <a:extLst>
              <a:ext uri="{FF2B5EF4-FFF2-40B4-BE49-F238E27FC236}">
                <a16:creationId xmlns:a16="http://schemas.microsoft.com/office/drawing/2014/main" id="{9998E89F-369C-4B46-A557-11C2F3E9B91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D1FC7AE4-F845-46A6-812C-4BCC0FADAEE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3571" name="Rectangle 7">
            <a:extLst>
              <a:ext uri="{FF2B5EF4-FFF2-40B4-BE49-F238E27FC236}">
                <a16:creationId xmlns:a16="http://schemas.microsoft.com/office/drawing/2014/main" id="{5BC7840C-7CD3-4C7C-8EDE-ED524F1D024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9CB397E-6D4D-4335-8A87-A8551F30DA58}" type="slidenum">
              <a:rPr lang="en-US" altLang="en-US" smtClean="0">
                <a:latin typeface="Times New Roman" panose="02020603050405020304" pitchFamily="18" charset="0"/>
              </a:rPr>
              <a:pPr/>
              <a:t>359</a:t>
            </a:fld>
            <a:endParaRPr lang="en-US" altLang="en-US">
              <a:latin typeface="Times New Roman" panose="02020603050405020304" pitchFamily="18" charset="0"/>
            </a:endParaRPr>
          </a:p>
        </p:txBody>
      </p:sp>
      <p:sp>
        <p:nvSpPr>
          <p:cNvPr id="493572" name="Rectangle 2">
            <a:extLst>
              <a:ext uri="{FF2B5EF4-FFF2-40B4-BE49-F238E27FC236}">
                <a16:creationId xmlns:a16="http://schemas.microsoft.com/office/drawing/2014/main" id="{265E34D4-48E3-4D0C-8D04-3613DDA5F412}"/>
              </a:ext>
            </a:extLst>
          </p:cNvPr>
          <p:cNvSpPr>
            <a:spLocks noGrp="1" noRot="1" noChangeAspect="1" noChangeArrowheads="1" noTextEdit="1"/>
          </p:cNvSpPr>
          <p:nvPr>
            <p:ph type="sldImg"/>
          </p:nvPr>
        </p:nvSpPr>
        <p:spPr>
          <a:xfrm>
            <a:off x="1179513" y="696913"/>
            <a:ext cx="4651375" cy="3487737"/>
          </a:xfrm>
          <a:ln/>
        </p:spPr>
      </p:sp>
      <p:sp>
        <p:nvSpPr>
          <p:cNvPr id="493573" name="Rectangle 3">
            <a:extLst>
              <a:ext uri="{FF2B5EF4-FFF2-40B4-BE49-F238E27FC236}">
                <a16:creationId xmlns:a16="http://schemas.microsoft.com/office/drawing/2014/main" id="{3E4E25C4-ADA4-4517-AC34-680F3EC69DC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360</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F9AE898-B827-4A8C-BD61-960D4C24C4C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4035" name="Rectangle 7">
            <a:extLst>
              <a:ext uri="{FF2B5EF4-FFF2-40B4-BE49-F238E27FC236}">
                <a16:creationId xmlns:a16="http://schemas.microsoft.com/office/drawing/2014/main" id="{FF188CB1-775D-4E7E-99D6-84BA60A8B6F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1A0E001-A798-4459-ADE2-D8CADC09A28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4036" name="Rectangle 2">
            <a:extLst>
              <a:ext uri="{FF2B5EF4-FFF2-40B4-BE49-F238E27FC236}">
                <a16:creationId xmlns:a16="http://schemas.microsoft.com/office/drawing/2014/main" id="{B59FDDF8-4388-4053-8957-F660EAE6604A}"/>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283A6764-F485-4564-9E94-A59B007513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361</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80113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362</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220444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363</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675021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364</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396543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365</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366</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313651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E6BA90-F7C0-4473-B537-6578BDB9FC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7667" name="Rectangle 7">
            <a:extLst>
              <a:ext uri="{FF2B5EF4-FFF2-40B4-BE49-F238E27FC236}">
                <a16:creationId xmlns:a16="http://schemas.microsoft.com/office/drawing/2014/main" id="{4862103C-F236-4453-8C6D-2C3D9E5BC7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0E4D64-E711-48B7-9911-EFD4E6DCD081}" type="slidenum">
              <a:rPr lang="en-US" altLang="en-US" smtClean="0">
                <a:latin typeface="Times New Roman" panose="02020603050405020304" pitchFamily="18" charset="0"/>
              </a:rPr>
              <a:pPr/>
              <a:t>367</a:t>
            </a:fld>
            <a:endParaRPr lang="en-US" altLang="en-US">
              <a:latin typeface="Times New Roman" panose="02020603050405020304" pitchFamily="18" charset="0"/>
            </a:endParaRPr>
          </a:p>
        </p:txBody>
      </p:sp>
      <p:sp>
        <p:nvSpPr>
          <p:cNvPr id="497668" name="Rectangle 2">
            <a:extLst>
              <a:ext uri="{FF2B5EF4-FFF2-40B4-BE49-F238E27FC236}">
                <a16:creationId xmlns:a16="http://schemas.microsoft.com/office/drawing/2014/main" id="{B58FECF2-CE36-4D2D-BDF5-01E4B31575B2}"/>
              </a:ext>
            </a:extLst>
          </p:cNvPr>
          <p:cNvSpPr>
            <a:spLocks noGrp="1" noRot="1" noChangeAspect="1" noChangeArrowheads="1" noTextEdit="1"/>
          </p:cNvSpPr>
          <p:nvPr>
            <p:ph type="sldImg"/>
          </p:nvPr>
        </p:nvSpPr>
        <p:spPr>
          <a:xfrm>
            <a:off x="1179513" y="696913"/>
            <a:ext cx="4651375" cy="3487737"/>
          </a:xfrm>
          <a:ln/>
        </p:spPr>
      </p:sp>
      <p:sp>
        <p:nvSpPr>
          <p:cNvPr id="497669" name="Rectangle 3">
            <a:extLst>
              <a:ext uri="{FF2B5EF4-FFF2-40B4-BE49-F238E27FC236}">
                <a16:creationId xmlns:a16="http://schemas.microsoft.com/office/drawing/2014/main" id="{5FFB4756-320D-43DC-90D9-2D687CDFD80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723107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965ACB1B-CE03-4190-8498-A8C8A6CE743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99715" name="Rectangle 7">
            <a:extLst>
              <a:ext uri="{FF2B5EF4-FFF2-40B4-BE49-F238E27FC236}">
                <a16:creationId xmlns:a16="http://schemas.microsoft.com/office/drawing/2014/main" id="{299E9451-D010-4568-B8C8-29D2F4C19E3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E59F1C1-58D5-4E9A-871F-9D9C2C7B090D}" type="slidenum">
              <a:rPr lang="en-US" altLang="en-US" smtClean="0">
                <a:latin typeface="Times New Roman" panose="02020603050405020304" pitchFamily="18" charset="0"/>
              </a:rPr>
              <a:pPr/>
              <a:t>368</a:t>
            </a:fld>
            <a:endParaRPr lang="en-US" altLang="en-US">
              <a:latin typeface="Times New Roman" panose="02020603050405020304" pitchFamily="18" charset="0"/>
            </a:endParaRPr>
          </a:p>
        </p:txBody>
      </p:sp>
      <p:sp>
        <p:nvSpPr>
          <p:cNvPr id="499716" name="Rectangle 2">
            <a:extLst>
              <a:ext uri="{FF2B5EF4-FFF2-40B4-BE49-F238E27FC236}">
                <a16:creationId xmlns:a16="http://schemas.microsoft.com/office/drawing/2014/main" id="{293D8659-7D30-45F7-9677-CDF7A81493ED}"/>
              </a:ext>
            </a:extLst>
          </p:cNvPr>
          <p:cNvSpPr>
            <a:spLocks noGrp="1" noRot="1" noChangeAspect="1" noChangeArrowheads="1" noTextEdit="1"/>
          </p:cNvSpPr>
          <p:nvPr>
            <p:ph type="sldImg"/>
          </p:nvPr>
        </p:nvSpPr>
        <p:spPr>
          <a:xfrm>
            <a:off x="1179513" y="696913"/>
            <a:ext cx="4651375" cy="3487737"/>
          </a:xfrm>
          <a:ln/>
        </p:spPr>
      </p:sp>
      <p:sp>
        <p:nvSpPr>
          <p:cNvPr id="499717" name="Rectangle 3">
            <a:extLst>
              <a:ext uri="{FF2B5EF4-FFF2-40B4-BE49-F238E27FC236}">
                <a16:creationId xmlns:a16="http://schemas.microsoft.com/office/drawing/2014/main" id="{3D742AFB-117A-45D7-860E-60451D88DB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369</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8465106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C357B4D4-4BE0-445D-BCBA-413EB8AFA7B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63" name="Rectangle 7">
            <a:extLst>
              <a:ext uri="{FF2B5EF4-FFF2-40B4-BE49-F238E27FC236}">
                <a16:creationId xmlns:a16="http://schemas.microsoft.com/office/drawing/2014/main" id="{CBB9BA3D-C346-4F52-A0DF-6A40D657E1C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8421C67-4444-45B3-85F1-4E6E7D3D8FFA}" type="slidenum">
              <a:rPr lang="en-US" altLang="en-US" smtClean="0">
                <a:latin typeface="Times New Roman" panose="02020603050405020304" pitchFamily="18" charset="0"/>
              </a:rPr>
              <a:pPr/>
              <a:t>370</a:t>
            </a:fld>
            <a:endParaRPr lang="en-US" altLang="en-US">
              <a:latin typeface="Times New Roman" panose="02020603050405020304" pitchFamily="18" charset="0"/>
            </a:endParaRPr>
          </a:p>
        </p:txBody>
      </p:sp>
      <p:sp>
        <p:nvSpPr>
          <p:cNvPr id="501764" name="Rectangle 2">
            <a:extLst>
              <a:ext uri="{FF2B5EF4-FFF2-40B4-BE49-F238E27FC236}">
                <a16:creationId xmlns:a16="http://schemas.microsoft.com/office/drawing/2014/main" id="{D6D2EE39-8E5A-4B5F-9517-5FFB80C4D220}"/>
              </a:ext>
            </a:extLst>
          </p:cNvPr>
          <p:cNvSpPr>
            <a:spLocks noGrp="1" noRot="1" noChangeAspect="1" noChangeArrowheads="1" noTextEdit="1"/>
          </p:cNvSpPr>
          <p:nvPr>
            <p:ph type="sldImg"/>
          </p:nvPr>
        </p:nvSpPr>
        <p:spPr>
          <a:xfrm>
            <a:off x="1179513" y="696913"/>
            <a:ext cx="4651375" cy="3487737"/>
          </a:xfrm>
          <a:ln/>
        </p:spPr>
      </p:sp>
      <p:sp>
        <p:nvSpPr>
          <p:cNvPr id="501765" name="Rectangle 3">
            <a:extLst>
              <a:ext uri="{FF2B5EF4-FFF2-40B4-BE49-F238E27FC236}">
                <a16:creationId xmlns:a16="http://schemas.microsoft.com/office/drawing/2014/main" id="{30AC2854-03D9-48AA-80F8-D3EB2FCF93D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7142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AAB9D2E-DB5C-4E49-B972-1CB7FEE928A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6083" name="Rectangle 7">
            <a:extLst>
              <a:ext uri="{FF2B5EF4-FFF2-40B4-BE49-F238E27FC236}">
                <a16:creationId xmlns:a16="http://schemas.microsoft.com/office/drawing/2014/main" id="{96C5451D-DA94-429E-85EA-341BED14323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BBEFB46-F266-453E-80F1-F3AB34FE758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46084" name="Rectangle 2">
            <a:extLst>
              <a:ext uri="{FF2B5EF4-FFF2-40B4-BE49-F238E27FC236}">
                <a16:creationId xmlns:a16="http://schemas.microsoft.com/office/drawing/2014/main" id="{9FF73459-06FE-48F7-803E-8E743D684ED7}"/>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FB54CA50-42C7-4626-BC0F-EB499DBC48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C102B5A8-AB96-40C3-8770-F6B54D6C5A5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3811" name="Rectangle 7">
            <a:extLst>
              <a:ext uri="{FF2B5EF4-FFF2-40B4-BE49-F238E27FC236}">
                <a16:creationId xmlns:a16="http://schemas.microsoft.com/office/drawing/2014/main" id="{3C19FBB5-5D88-402D-9EDF-0F1ED695EB7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4FB6AC8-B2EA-4DA6-A8A5-B199AC614C98}" type="slidenum">
              <a:rPr lang="en-US" altLang="en-US" smtClean="0">
                <a:latin typeface="Times New Roman" panose="02020603050405020304" pitchFamily="18" charset="0"/>
              </a:rPr>
              <a:pPr/>
              <a:t>371</a:t>
            </a:fld>
            <a:endParaRPr lang="en-US" altLang="en-US">
              <a:latin typeface="Times New Roman" panose="02020603050405020304" pitchFamily="18" charset="0"/>
            </a:endParaRPr>
          </a:p>
        </p:txBody>
      </p:sp>
      <p:sp>
        <p:nvSpPr>
          <p:cNvPr id="503812" name="Rectangle 2">
            <a:extLst>
              <a:ext uri="{FF2B5EF4-FFF2-40B4-BE49-F238E27FC236}">
                <a16:creationId xmlns:a16="http://schemas.microsoft.com/office/drawing/2014/main" id="{41BC0129-2BE4-4231-8ED9-A9F4A1736537}"/>
              </a:ext>
            </a:extLst>
          </p:cNvPr>
          <p:cNvSpPr>
            <a:spLocks noGrp="1" noRot="1" noChangeAspect="1" noChangeArrowheads="1" noTextEdit="1"/>
          </p:cNvSpPr>
          <p:nvPr>
            <p:ph type="sldImg"/>
          </p:nvPr>
        </p:nvSpPr>
        <p:spPr>
          <a:xfrm>
            <a:off x="1179513" y="696913"/>
            <a:ext cx="4651375" cy="3487737"/>
          </a:xfrm>
          <a:ln/>
        </p:spPr>
      </p:sp>
      <p:sp>
        <p:nvSpPr>
          <p:cNvPr id="503813" name="Rectangle 3">
            <a:extLst>
              <a:ext uri="{FF2B5EF4-FFF2-40B4-BE49-F238E27FC236}">
                <a16:creationId xmlns:a16="http://schemas.microsoft.com/office/drawing/2014/main" id="{2F00D2E2-EF1B-42A9-8D81-DBF6BC53B52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CBEB99CD-1FF0-4782-B413-34B6DCBCE0A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5859" name="Rectangle 7">
            <a:extLst>
              <a:ext uri="{FF2B5EF4-FFF2-40B4-BE49-F238E27FC236}">
                <a16:creationId xmlns:a16="http://schemas.microsoft.com/office/drawing/2014/main" id="{AECC7BD6-C306-411B-A280-F70DF3897D0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229B32D-4EF3-4E93-9AFC-BE203F8C9B62}" type="slidenum">
              <a:rPr lang="en-US" altLang="en-US" smtClean="0">
                <a:latin typeface="Times New Roman" panose="02020603050405020304" pitchFamily="18" charset="0"/>
              </a:rPr>
              <a:pPr/>
              <a:t>372</a:t>
            </a:fld>
            <a:endParaRPr lang="en-US" altLang="en-US">
              <a:latin typeface="Times New Roman" panose="02020603050405020304" pitchFamily="18" charset="0"/>
            </a:endParaRPr>
          </a:p>
        </p:txBody>
      </p:sp>
      <p:sp>
        <p:nvSpPr>
          <p:cNvPr id="505860" name="Rectangle 2">
            <a:extLst>
              <a:ext uri="{FF2B5EF4-FFF2-40B4-BE49-F238E27FC236}">
                <a16:creationId xmlns:a16="http://schemas.microsoft.com/office/drawing/2014/main" id="{32CCC6C4-1EE6-4D41-9F73-4FB06794A6EC}"/>
              </a:ext>
            </a:extLst>
          </p:cNvPr>
          <p:cNvSpPr>
            <a:spLocks noGrp="1" noRot="1" noChangeAspect="1" noChangeArrowheads="1" noTextEdit="1"/>
          </p:cNvSpPr>
          <p:nvPr>
            <p:ph type="sldImg"/>
          </p:nvPr>
        </p:nvSpPr>
        <p:spPr>
          <a:xfrm>
            <a:off x="1179513" y="696913"/>
            <a:ext cx="4651375" cy="3487737"/>
          </a:xfrm>
          <a:ln/>
        </p:spPr>
      </p:sp>
      <p:sp>
        <p:nvSpPr>
          <p:cNvPr id="505861" name="Rectangle 3">
            <a:extLst>
              <a:ext uri="{FF2B5EF4-FFF2-40B4-BE49-F238E27FC236}">
                <a16:creationId xmlns:a16="http://schemas.microsoft.com/office/drawing/2014/main" id="{D4BB75A8-0F2D-46F1-A852-372E8026CFB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61A24D59-4C13-4339-89F6-360A42E1DB7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7907" name="Rectangle 7">
            <a:extLst>
              <a:ext uri="{FF2B5EF4-FFF2-40B4-BE49-F238E27FC236}">
                <a16:creationId xmlns:a16="http://schemas.microsoft.com/office/drawing/2014/main" id="{652D8607-D334-4C38-B66E-F3612895F90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9194F6-904A-4566-9CCA-37998ADEFF72}" type="slidenum">
              <a:rPr lang="en-US" altLang="en-US" smtClean="0">
                <a:latin typeface="Times New Roman" panose="02020603050405020304" pitchFamily="18" charset="0"/>
              </a:rPr>
              <a:pPr/>
              <a:t>373</a:t>
            </a:fld>
            <a:endParaRPr lang="en-US" altLang="en-US">
              <a:latin typeface="Times New Roman" panose="02020603050405020304" pitchFamily="18" charset="0"/>
            </a:endParaRPr>
          </a:p>
        </p:txBody>
      </p:sp>
      <p:sp>
        <p:nvSpPr>
          <p:cNvPr id="507908" name="Rectangle 2">
            <a:extLst>
              <a:ext uri="{FF2B5EF4-FFF2-40B4-BE49-F238E27FC236}">
                <a16:creationId xmlns:a16="http://schemas.microsoft.com/office/drawing/2014/main" id="{6C0DD3B6-458F-4189-90E6-8527D6FEE204}"/>
              </a:ext>
            </a:extLst>
          </p:cNvPr>
          <p:cNvSpPr>
            <a:spLocks noGrp="1" noRot="1" noChangeAspect="1" noChangeArrowheads="1" noTextEdit="1"/>
          </p:cNvSpPr>
          <p:nvPr>
            <p:ph type="sldImg"/>
          </p:nvPr>
        </p:nvSpPr>
        <p:spPr>
          <a:xfrm>
            <a:off x="1179513" y="696913"/>
            <a:ext cx="4651375" cy="3487737"/>
          </a:xfrm>
          <a:ln/>
        </p:spPr>
      </p:sp>
      <p:sp>
        <p:nvSpPr>
          <p:cNvPr id="507909" name="Rectangle 3">
            <a:extLst>
              <a:ext uri="{FF2B5EF4-FFF2-40B4-BE49-F238E27FC236}">
                <a16:creationId xmlns:a16="http://schemas.microsoft.com/office/drawing/2014/main" id="{7F35F6A5-CC9F-4010-9802-CED41AA04D1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9076F0B-BE6E-4B01-8204-2A44DED227C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9955" name="Rectangle 7">
            <a:extLst>
              <a:ext uri="{FF2B5EF4-FFF2-40B4-BE49-F238E27FC236}">
                <a16:creationId xmlns:a16="http://schemas.microsoft.com/office/drawing/2014/main" id="{6B3DCD28-CC6F-49FC-A79C-C50783063D5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9EC60B2-9711-4C86-8393-1C4AF11741E9}" type="slidenum">
              <a:rPr lang="en-US" altLang="en-US" smtClean="0">
                <a:latin typeface="Times New Roman" panose="02020603050405020304" pitchFamily="18" charset="0"/>
              </a:rPr>
              <a:pPr/>
              <a:t>374</a:t>
            </a:fld>
            <a:endParaRPr lang="en-US" altLang="en-US">
              <a:latin typeface="Times New Roman" panose="02020603050405020304" pitchFamily="18" charset="0"/>
            </a:endParaRPr>
          </a:p>
        </p:txBody>
      </p:sp>
      <p:sp>
        <p:nvSpPr>
          <p:cNvPr id="509956" name="Rectangle 2">
            <a:extLst>
              <a:ext uri="{FF2B5EF4-FFF2-40B4-BE49-F238E27FC236}">
                <a16:creationId xmlns:a16="http://schemas.microsoft.com/office/drawing/2014/main" id="{3F1571D6-1EC6-439A-9BEE-E880AE557AF4}"/>
              </a:ext>
            </a:extLst>
          </p:cNvPr>
          <p:cNvSpPr>
            <a:spLocks noGrp="1" noRot="1" noChangeAspect="1" noChangeArrowheads="1" noTextEdit="1"/>
          </p:cNvSpPr>
          <p:nvPr>
            <p:ph type="sldImg"/>
          </p:nvPr>
        </p:nvSpPr>
        <p:spPr>
          <a:xfrm>
            <a:off x="1179513" y="696913"/>
            <a:ext cx="4651375" cy="3487737"/>
          </a:xfrm>
          <a:ln/>
        </p:spPr>
      </p:sp>
      <p:sp>
        <p:nvSpPr>
          <p:cNvPr id="509957" name="Rectangle 3">
            <a:extLst>
              <a:ext uri="{FF2B5EF4-FFF2-40B4-BE49-F238E27FC236}">
                <a16:creationId xmlns:a16="http://schemas.microsoft.com/office/drawing/2014/main" id="{E756CB95-E5E1-4801-B122-DA8165FBB2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9076F0B-BE6E-4B01-8204-2A44DED227C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9955" name="Rectangle 7">
            <a:extLst>
              <a:ext uri="{FF2B5EF4-FFF2-40B4-BE49-F238E27FC236}">
                <a16:creationId xmlns:a16="http://schemas.microsoft.com/office/drawing/2014/main" id="{6B3DCD28-CC6F-49FC-A79C-C50783063D5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9EC60B2-9711-4C86-8393-1C4AF11741E9}" type="slidenum">
              <a:rPr lang="en-US" altLang="en-US" smtClean="0">
                <a:latin typeface="Times New Roman" panose="02020603050405020304" pitchFamily="18" charset="0"/>
              </a:rPr>
              <a:pPr/>
              <a:t>375</a:t>
            </a:fld>
            <a:endParaRPr lang="en-US" altLang="en-US">
              <a:latin typeface="Times New Roman" panose="02020603050405020304" pitchFamily="18" charset="0"/>
            </a:endParaRPr>
          </a:p>
        </p:txBody>
      </p:sp>
      <p:sp>
        <p:nvSpPr>
          <p:cNvPr id="509956" name="Rectangle 2">
            <a:extLst>
              <a:ext uri="{FF2B5EF4-FFF2-40B4-BE49-F238E27FC236}">
                <a16:creationId xmlns:a16="http://schemas.microsoft.com/office/drawing/2014/main" id="{3F1571D6-1EC6-439A-9BEE-E880AE557AF4}"/>
              </a:ext>
            </a:extLst>
          </p:cNvPr>
          <p:cNvSpPr>
            <a:spLocks noGrp="1" noRot="1" noChangeAspect="1" noChangeArrowheads="1" noTextEdit="1"/>
          </p:cNvSpPr>
          <p:nvPr>
            <p:ph type="sldImg"/>
          </p:nvPr>
        </p:nvSpPr>
        <p:spPr>
          <a:xfrm>
            <a:off x="1179513" y="696913"/>
            <a:ext cx="4651375" cy="3487737"/>
          </a:xfrm>
          <a:ln/>
        </p:spPr>
      </p:sp>
      <p:sp>
        <p:nvSpPr>
          <p:cNvPr id="509957" name="Rectangle 3">
            <a:extLst>
              <a:ext uri="{FF2B5EF4-FFF2-40B4-BE49-F238E27FC236}">
                <a16:creationId xmlns:a16="http://schemas.microsoft.com/office/drawing/2014/main" id="{E756CB95-E5E1-4801-B122-DA8165FBB22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630707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1EC4FDCE-AEF3-4A5C-BF3F-A2AEDE95770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21571" name="Rectangle 7">
            <a:extLst>
              <a:ext uri="{FF2B5EF4-FFF2-40B4-BE49-F238E27FC236}">
                <a16:creationId xmlns:a16="http://schemas.microsoft.com/office/drawing/2014/main" id="{D0B5D7D1-073C-45DE-A5EB-E2649523C40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38B6170-2089-4680-B64E-C50FDE54DFD8}" type="slidenum">
              <a:rPr lang="en-US" altLang="en-US" smtClean="0">
                <a:latin typeface="Times New Roman" panose="02020603050405020304" pitchFamily="18" charset="0"/>
              </a:rPr>
              <a:pPr/>
              <a:t>483</a:t>
            </a:fld>
            <a:endParaRPr lang="en-US" altLang="en-US">
              <a:latin typeface="Times New Roman" panose="02020603050405020304" pitchFamily="18" charset="0"/>
            </a:endParaRPr>
          </a:p>
        </p:txBody>
      </p:sp>
      <p:sp>
        <p:nvSpPr>
          <p:cNvPr id="621572" name="Rectangle 2">
            <a:extLst>
              <a:ext uri="{FF2B5EF4-FFF2-40B4-BE49-F238E27FC236}">
                <a16:creationId xmlns:a16="http://schemas.microsoft.com/office/drawing/2014/main" id="{F35BD07F-7819-4303-96F3-E82C5AC73C1B}"/>
              </a:ext>
            </a:extLst>
          </p:cNvPr>
          <p:cNvSpPr>
            <a:spLocks noGrp="1" noRot="1" noChangeAspect="1" noChangeArrowheads="1" noTextEdit="1"/>
          </p:cNvSpPr>
          <p:nvPr>
            <p:ph type="sldImg"/>
          </p:nvPr>
        </p:nvSpPr>
        <p:spPr>
          <a:ln/>
        </p:spPr>
      </p:sp>
      <p:sp>
        <p:nvSpPr>
          <p:cNvPr id="621573" name="Rectangle 3">
            <a:extLst>
              <a:ext uri="{FF2B5EF4-FFF2-40B4-BE49-F238E27FC236}">
                <a16:creationId xmlns:a16="http://schemas.microsoft.com/office/drawing/2014/main" id="{9B7041A9-B4BE-47BE-A164-967A1FCC10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EE316AA5-AF22-4381-8847-E74CABA9A1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71043" name="Rectangle 7">
            <a:extLst>
              <a:ext uri="{FF2B5EF4-FFF2-40B4-BE49-F238E27FC236}">
                <a16:creationId xmlns:a16="http://schemas.microsoft.com/office/drawing/2014/main" id="{4B88497F-6084-43F3-B7C5-7C66FE7240C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F6369A1-3DAB-45CB-AD5E-BCB9618FCF02}" type="slidenum">
              <a:rPr lang="en-US" altLang="en-US" smtClean="0">
                <a:latin typeface="Times New Roman" panose="02020603050405020304" pitchFamily="18" charset="0"/>
              </a:rPr>
              <a:pPr/>
              <a:t>486</a:t>
            </a:fld>
            <a:endParaRPr lang="en-US" altLang="en-US">
              <a:latin typeface="Times New Roman" panose="02020603050405020304" pitchFamily="18" charset="0"/>
            </a:endParaRPr>
          </a:p>
        </p:txBody>
      </p:sp>
      <p:sp>
        <p:nvSpPr>
          <p:cNvPr id="471044" name="Rectangle 2">
            <a:extLst>
              <a:ext uri="{FF2B5EF4-FFF2-40B4-BE49-F238E27FC236}">
                <a16:creationId xmlns:a16="http://schemas.microsoft.com/office/drawing/2014/main" id="{17C5A67A-DA01-43BD-A50E-227E4D65F1A2}"/>
              </a:ext>
            </a:extLst>
          </p:cNvPr>
          <p:cNvSpPr>
            <a:spLocks noGrp="1" noRot="1" noChangeAspect="1" noChangeArrowheads="1" noTextEdit="1"/>
          </p:cNvSpPr>
          <p:nvPr>
            <p:ph type="sldImg"/>
          </p:nvPr>
        </p:nvSpPr>
        <p:spPr>
          <a:solidFill>
            <a:srgbClr val="FFFFFF"/>
          </a:solidFill>
          <a:ln/>
        </p:spPr>
      </p:sp>
      <p:sp>
        <p:nvSpPr>
          <p:cNvPr id="471045" name="Rectangle 3">
            <a:extLst>
              <a:ext uri="{FF2B5EF4-FFF2-40B4-BE49-F238E27FC236}">
                <a16:creationId xmlns:a16="http://schemas.microsoft.com/office/drawing/2014/main" id="{DC34EADB-D425-4102-BBFD-2E45B7B4C8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1254494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69470CCE-0CA4-48DE-A9AF-CB4DB7DD7E8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49219" name="Rectangle 7">
            <a:extLst>
              <a:ext uri="{FF2B5EF4-FFF2-40B4-BE49-F238E27FC236}">
                <a16:creationId xmlns:a16="http://schemas.microsoft.com/office/drawing/2014/main" id="{7C01CCB7-B29E-4DEE-8FA2-FB444F8CFEA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ABA80D9-FB0C-4AC0-AE73-5932E2098E99}" type="slidenum">
              <a:rPr lang="en-US" altLang="en-US" smtClean="0">
                <a:latin typeface="Times New Roman" panose="02020603050405020304" pitchFamily="18" charset="0"/>
              </a:rPr>
              <a:pPr/>
              <a:t>508</a:t>
            </a:fld>
            <a:endParaRPr lang="en-US" altLang="en-US">
              <a:latin typeface="Times New Roman" panose="02020603050405020304" pitchFamily="18" charset="0"/>
            </a:endParaRPr>
          </a:p>
        </p:txBody>
      </p:sp>
      <p:sp>
        <p:nvSpPr>
          <p:cNvPr id="649220" name="Rectangle 2">
            <a:extLst>
              <a:ext uri="{FF2B5EF4-FFF2-40B4-BE49-F238E27FC236}">
                <a16:creationId xmlns:a16="http://schemas.microsoft.com/office/drawing/2014/main" id="{03589482-EE43-4062-9D89-74D0F9B05A41}"/>
              </a:ext>
            </a:extLst>
          </p:cNvPr>
          <p:cNvSpPr>
            <a:spLocks noGrp="1" noRot="1" noChangeAspect="1" noChangeArrowheads="1" noTextEdit="1"/>
          </p:cNvSpPr>
          <p:nvPr>
            <p:ph type="sldImg"/>
          </p:nvPr>
        </p:nvSpPr>
        <p:spPr>
          <a:solidFill>
            <a:srgbClr val="FFFFFF"/>
          </a:solidFill>
          <a:ln/>
        </p:spPr>
      </p:sp>
      <p:sp>
        <p:nvSpPr>
          <p:cNvPr id="649221" name="Rectangle 3">
            <a:extLst>
              <a:ext uri="{FF2B5EF4-FFF2-40B4-BE49-F238E27FC236}">
                <a16:creationId xmlns:a16="http://schemas.microsoft.com/office/drawing/2014/main" id="{54B920D3-6525-4652-9DB1-18BDD654C2F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B29D07B6-8C33-40E1-8C77-66EC104E9BF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52291" name="Rectangle 7">
            <a:extLst>
              <a:ext uri="{FF2B5EF4-FFF2-40B4-BE49-F238E27FC236}">
                <a16:creationId xmlns:a16="http://schemas.microsoft.com/office/drawing/2014/main" id="{63AC2E9D-8B2C-4253-AAFA-25B0E5F2A9D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22E10F8-568F-4566-9BA8-5CBD55DEE6C3}" type="slidenum">
              <a:rPr lang="en-US" altLang="en-US" smtClean="0">
                <a:latin typeface="Times New Roman" panose="02020603050405020304" pitchFamily="18" charset="0"/>
              </a:rPr>
              <a:pPr/>
              <a:t>510</a:t>
            </a:fld>
            <a:endParaRPr lang="en-US" altLang="en-US">
              <a:latin typeface="Times New Roman" panose="02020603050405020304" pitchFamily="18" charset="0"/>
            </a:endParaRPr>
          </a:p>
        </p:txBody>
      </p:sp>
      <p:sp>
        <p:nvSpPr>
          <p:cNvPr id="652292" name="Rectangle 2">
            <a:extLst>
              <a:ext uri="{FF2B5EF4-FFF2-40B4-BE49-F238E27FC236}">
                <a16:creationId xmlns:a16="http://schemas.microsoft.com/office/drawing/2014/main" id="{E52663E0-5078-4981-B4F6-7B88FAB00EDD}"/>
              </a:ext>
            </a:extLst>
          </p:cNvPr>
          <p:cNvSpPr>
            <a:spLocks noGrp="1" noRot="1" noChangeAspect="1" noChangeArrowheads="1" noTextEdit="1"/>
          </p:cNvSpPr>
          <p:nvPr>
            <p:ph type="sldImg"/>
          </p:nvPr>
        </p:nvSpPr>
        <p:spPr>
          <a:solidFill>
            <a:srgbClr val="FFFFFF"/>
          </a:solidFill>
          <a:ln/>
        </p:spPr>
      </p:sp>
      <p:sp>
        <p:nvSpPr>
          <p:cNvPr id="652293" name="Rectangle 3">
            <a:extLst>
              <a:ext uri="{FF2B5EF4-FFF2-40B4-BE49-F238E27FC236}">
                <a16:creationId xmlns:a16="http://schemas.microsoft.com/office/drawing/2014/main" id="{BB12FEEE-C812-4D63-9AE4-4CE0D9614EA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Department of Budget and Management</a:t>
            </a:r>
          </a:p>
          <a:p>
            <a:pPr eaLnBrk="1" hangingPunct="1"/>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a:extLst>
              <a:ext uri="{FF2B5EF4-FFF2-40B4-BE49-F238E27FC236}">
                <a16:creationId xmlns:a16="http://schemas.microsoft.com/office/drawing/2014/main" id="{AD841DCA-181C-41EF-ADED-3401943ED04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54339" name="Rectangle 7">
            <a:extLst>
              <a:ext uri="{FF2B5EF4-FFF2-40B4-BE49-F238E27FC236}">
                <a16:creationId xmlns:a16="http://schemas.microsoft.com/office/drawing/2014/main" id="{BEA3DA5C-73BD-42B7-9B98-4227D735649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62A3589-0D21-4AB8-9C09-1CC09FAD666A}" type="slidenum">
              <a:rPr lang="en-US" altLang="en-US" smtClean="0">
                <a:latin typeface="Times New Roman" panose="02020603050405020304" pitchFamily="18" charset="0"/>
              </a:rPr>
              <a:pPr/>
              <a:t>511</a:t>
            </a:fld>
            <a:endParaRPr lang="en-US" altLang="en-US">
              <a:latin typeface="Times New Roman" panose="02020603050405020304" pitchFamily="18" charset="0"/>
            </a:endParaRPr>
          </a:p>
        </p:txBody>
      </p:sp>
      <p:sp>
        <p:nvSpPr>
          <p:cNvPr id="654340" name="Rectangle 2">
            <a:extLst>
              <a:ext uri="{FF2B5EF4-FFF2-40B4-BE49-F238E27FC236}">
                <a16:creationId xmlns:a16="http://schemas.microsoft.com/office/drawing/2014/main" id="{4C4B8B2F-6DE5-4429-A18D-1466863798FF}"/>
              </a:ext>
            </a:extLst>
          </p:cNvPr>
          <p:cNvSpPr>
            <a:spLocks noGrp="1" noRot="1" noChangeAspect="1" noChangeArrowheads="1" noTextEdit="1"/>
          </p:cNvSpPr>
          <p:nvPr>
            <p:ph type="sldImg"/>
          </p:nvPr>
        </p:nvSpPr>
        <p:spPr>
          <a:solidFill>
            <a:srgbClr val="FFFFFF"/>
          </a:solidFill>
          <a:ln/>
        </p:spPr>
      </p:sp>
      <p:sp>
        <p:nvSpPr>
          <p:cNvPr id="654341" name="Rectangle 3">
            <a:extLst>
              <a:ext uri="{FF2B5EF4-FFF2-40B4-BE49-F238E27FC236}">
                <a16:creationId xmlns:a16="http://schemas.microsoft.com/office/drawing/2014/main" id="{30639445-81D1-422F-8DAD-66258E3C4D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Department of Budget and Management</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37E61EA-B93B-41BF-B10D-E07EC02BD02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48131" name="Rectangle 7">
            <a:extLst>
              <a:ext uri="{FF2B5EF4-FFF2-40B4-BE49-F238E27FC236}">
                <a16:creationId xmlns:a16="http://schemas.microsoft.com/office/drawing/2014/main" id="{C067E0B1-9925-4264-A10A-8EBD0A53B36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CEF3C6D-9A8B-4D24-9F8D-0E6E1AB181D4}"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8132" name="Rectangle 2">
            <a:extLst>
              <a:ext uri="{FF2B5EF4-FFF2-40B4-BE49-F238E27FC236}">
                <a16:creationId xmlns:a16="http://schemas.microsoft.com/office/drawing/2014/main" id="{0527A624-D2D5-4EF4-B650-BF75E141D194}"/>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EF826E11-1060-490B-BF26-E27E4EEB04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a:extLst>
              <a:ext uri="{FF2B5EF4-FFF2-40B4-BE49-F238E27FC236}">
                <a16:creationId xmlns:a16="http://schemas.microsoft.com/office/drawing/2014/main" id="{FEA35C6C-B70F-4378-AC5C-5F906553B8D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66627" name="Rectangle 7">
            <a:extLst>
              <a:ext uri="{FF2B5EF4-FFF2-40B4-BE49-F238E27FC236}">
                <a16:creationId xmlns:a16="http://schemas.microsoft.com/office/drawing/2014/main" id="{F69B1AEF-8EC4-4759-875A-AC9624F2EEC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033797C-CE19-4F4F-8EB4-16C290E51D25}" type="slidenum">
              <a:rPr lang="en-US" altLang="en-US" smtClean="0">
                <a:latin typeface="Times New Roman" panose="02020603050405020304" pitchFamily="18" charset="0"/>
              </a:rPr>
              <a:pPr/>
              <a:t>522</a:t>
            </a:fld>
            <a:endParaRPr lang="en-US" altLang="en-US">
              <a:latin typeface="Times New Roman" panose="02020603050405020304" pitchFamily="18" charset="0"/>
            </a:endParaRPr>
          </a:p>
        </p:txBody>
      </p:sp>
      <p:sp>
        <p:nvSpPr>
          <p:cNvPr id="666628" name="Rectangle 2">
            <a:extLst>
              <a:ext uri="{FF2B5EF4-FFF2-40B4-BE49-F238E27FC236}">
                <a16:creationId xmlns:a16="http://schemas.microsoft.com/office/drawing/2014/main" id="{F90AA47E-A98A-4971-B5FC-F70F4820EDAE}"/>
              </a:ext>
            </a:extLst>
          </p:cNvPr>
          <p:cNvSpPr>
            <a:spLocks noGrp="1" noRot="1" noChangeAspect="1" noChangeArrowheads="1" noTextEdit="1"/>
          </p:cNvSpPr>
          <p:nvPr>
            <p:ph type="sldImg"/>
          </p:nvPr>
        </p:nvSpPr>
        <p:spPr>
          <a:ln/>
        </p:spPr>
      </p:sp>
      <p:sp>
        <p:nvSpPr>
          <p:cNvPr id="666629" name="Rectangle 3">
            <a:extLst>
              <a:ext uri="{FF2B5EF4-FFF2-40B4-BE49-F238E27FC236}">
                <a16:creationId xmlns:a16="http://schemas.microsoft.com/office/drawing/2014/main" id="{93C43AA2-8CA7-4777-B8F1-5C28B7CE38D2}"/>
              </a:ext>
            </a:extLst>
          </p:cNvPr>
          <p:cNvSpPr>
            <a:spLocks noGrp="1" noChangeArrowheads="1"/>
          </p:cNvSpPr>
          <p:nvPr>
            <p:ph type="body" idx="1"/>
          </p:nvPr>
        </p:nvSpPr>
        <p:spPr>
          <a:noFill/>
        </p:spPr>
        <p:txBody>
          <a:bodyPr/>
          <a:lstStyle/>
          <a:p>
            <a:pPr lvl="1" eaLnBrk="1" hangingPunct="1"/>
            <a:r>
              <a:rPr lang="en-US" altLang="en-US"/>
              <a:t>Also note that IFB is plural   </a:t>
            </a:r>
          </a:p>
          <a:p>
            <a:pPr eaLnBrk="1" hangingPunct="1"/>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a:extLst>
              <a:ext uri="{FF2B5EF4-FFF2-40B4-BE49-F238E27FC236}">
                <a16:creationId xmlns:a16="http://schemas.microsoft.com/office/drawing/2014/main" id="{1B07EEDA-42F7-4E92-9B66-EA3873F6F2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70723" name="Rectangle 7">
            <a:extLst>
              <a:ext uri="{FF2B5EF4-FFF2-40B4-BE49-F238E27FC236}">
                <a16:creationId xmlns:a16="http://schemas.microsoft.com/office/drawing/2014/main" id="{47CEB028-AF56-4EAF-9A83-1756BCCB59A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F519362-0A7E-49CF-BE2A-DA94631F67B7}" type="slidenum">
              <a:rPr lang="en-US" altLang="en-US" smtClean="0">
                <a:latin typeface="Times New Roman" panose="02020603050405020304" pitchFamily="18" charset="0"/>
              </a:rPr>
              <a:pPr/>
              <a:t>525</a:t>
            </a:fld>
            <a:endParaRPr lang="en-US" altLang="en-US">
              <a:latin typeface="Times New Roman" panose="02020603050405020304" pitchFamily="18" charset="0"/>
            </a:endParaRPr>
          </a:p>
        </p:txBody>
      </p:sp>
      <p:sp>
        <p:nvSpPr>
          <p:cNvPr id="670724" name="Rectangle 2">
            <a:extLst>
              <a:ext uri="{FF2B5EF4-FFF2-40B4-BE49-F238E27FC236}">
                <a16:creationId xmlns:a16="http://schemas.microsoft.com/office/drawing/2014/main" id="{E53B5B99-DD9F-4A6D-8DCE-319F85E5CCA4}"/>
              </a:ext>
            </a:extLst>
          </p:cNvPr>
          <p:cNvSpPr>
            <a:spLocks noGrp="1" noRot="1" noChangeAspect="1" noChangeArrowheads="1" noTextEdit="1"/>
          </p:cNvSpPr>
          <p:nvPr>
            <p:ph type="sldImg"/>
          </p:nvPr>
        </p:nvSpPr>
        <p:spPr>
          <a:ln/>
        </p:spPr>
      </p:sp>
      <p:sp>
        <p:nvSpPr>
          <p:cNvPr id="670725" name="Rectangle 3">
            <a:extLst>
              <a:ext uri="{FF2B5EF4-FFF2-40B4-BE49-F238E27FC236}">
                <a16:creationId xmlns:a16="http://schemas.microsoft.com/office/drawing/2014/main" id="{7530D1CB-EAFE-4C0C-AD50-CD1BEBC997F6}"/>
              </a:ext>
            </a:extLst>
          </p:cNvPr>
          <p:cNvSpPr>
            <a:spLocks noGrp="1" noChangeArrowheads="1"/>
          </p:cNvSpPr>
          <p:nvPr>
            <p:ph type="body" idx="1"/>
          </p:nvPr>
        </p:nvSpPr>
        <p:spPr>
          <a:noFill/>
        </p:spPr>
        <p:txBody>
          <a:bodyPr/>
          <a:lstStyle/>
          <a:p>
            <a:pPr eaLnBrk="1" hangingPunct="1"/>
            <a:r>
              <a:rPr lang="en-US" altLang="en-US"/>
              <a:t>Note that the State Department of Education is not permitted to provide educational services.  </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a:extLst>
              <a:ext uri="{FF2B5EF4-FFF2-40B4-BE49-F238E27FC236}">
                <a16:creationId xmlns:a16="http://schemas.microsoft.com/office/drawing/2014/main" id="{2610F30A-5686-4A88-A697-397522FADFD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26B88845-E18B-4936-AB14-8D739674CD20}" type="slidenum">
              <a:rPr lang="en-US" altLang="en-US" smtClean="0">
                <a:latin typeface="Times New Roman" panose="02020603050405020304" pitchFamily="18" charset="0"/>
              </a:rPr>
              <a:pPr/>
              <a:t>540</a:t>
            </a:fld>
            <a:endParaRPr lang="en-US" altLang="en-US">
              <a:latin typeface="Times New Roman" panose="02020603050405020304" pitchFamily="18" charset="0"/>
            </a:endParaRPr>
          </a:p>
        </p:txBody>
      </p:sp>
      <p:sp>
        <p:nvSpPr>
          <p:cNvPr id="693251" name="Rectangle 2">
            <a:extLst>
              <a:ext uri="{FF2B5EF4-FFF2-40B4-BE49-F238E27FC236}">
                <a16:creationId xmlns:a16="http://schemas.microsoft.com/office/drawing/2014/main" id="{1C75D3E3-ECBE-4E00-8970-FA9367FAB9F0}"/>
              </a:ext>
            </a:extLst>
          </p:cNvPr>
          <p:cNvSpPr>
            <a:spLocks noGrp="1" noRot="1" noChangeAspect="1" noChangeArrowheads="1" noTextEdit="1"/>
          </p:cNvSpPr>
          <p:nvPr>
            <p:ph type="sldImg"/>
          </p:nvPr>
        </p:nvSpPr>
        <p:spPr>
          <a:ln/>
        </p:spPr>
      </p:sp>
      <p:sp>
        <p:nvSpPr>
          <p:cNvPr id="693252" name="Rectangle 3">
            <a:extLst>
              <a:ext uri="{FF2B5EF4-FFF2-40B4-BE49-F238E27FC236}">
                <a16:creationId xmlns:a16="http://schemas.microsoft.com/office/drawing/2014/main" id="{17E2B9E0-50B4-4CC1-AB9E-23FD8E17F49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a:extLst>
              <a:ext uri="{FF2B5EF4-FFF2-40B4-BE49-F238E27FC236}">
                <a16:creationId xmlns:a16="http://schemas.microsoft.com/office/drawing/2014/main" id="{59E54150-75C8-428C-A6F7-21B1EFA32CB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E7F033F5-BA7A-4E2E-AB55-718E52C5C5A2}" type="slidenum">
              <a:rPr lang="en-US" altLang="en-US" smtClean="0">
                <a:latin typeface="Times New Roman" panose="02020603050405020304" pitchFamily="18" charset="0"/>
              </a:rPr>
              <a:pPr/>
              <a:t>541</a:t>
            </a:fld>
            <a:endParaRPr lang="en-US" altLang="en-US">
              <a:latin typeface="Times New Roman" panose="02020603050405020304" pitchFamily="18" charset="0"/>
            </a:endParaRPr>
          </a:p>
        </p:txBody>
      </p:sp>
      <p:sp>
        <p:nvSpPr>
          <p:cNvPr id="695299" name="Rectangle 2">
            <a:extLst>
              <a:ext uri="{FF2B5EF4-FFF2-40B4-BE49-F238E27FC236}">
                <a16:creationId xmlns:a16="http://schemas.microsoft.com/office/drawing/2014/main" id="{0376712C-465B-4F22-8165-9F040CACFBB2}"/>
              </a:ext>
            </a:extLst>
          </p:cNvPr>
          <p:cNvSpPr>
            <a:spLocks noGrp="1" noRot="1" noChangeAspect="1" noChangeArrowheads="1" noTextEdit="1"/>
          </p:cNvSpPr>
          <p:nvPr>
            <p:ph type="sldImg"/>
          </p:nvPr>
        </p:nvSpPr>
        <p:spPr>
          <a:ln/>
        </p:spPr>
      </p:sp>
      <p:sp>
        <p:nvSpPr>
          <p:cNvPr id="695300" name="Rectangle 3">
            <a:extLst>
              <a:ext uri="{FF2B5EF4-FFF2-40B4-BE49-F238E27FC236}">
                <a16:creationId xmlns:a16="http://schemas.microsoft.com/office/drawing/2014/main" id="{10F369C1-B267-47EA-9D27-95DBD3AF93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a:extLst>
              <a:ext uri="{FF2B5EF4-FFF2-40B4-BE49-F238E27FC236}">
                <a16:creationId xmlns:a16="http://schemas.microsoft.com/office/drawing/2014/main" id="{94C3BAEE-1E65-4739-8DD7-FCF8FC6CC7B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4F07AD63-8BA3-484A-B4AD-82A300A9BCB4}" type="slidenum">
              <a:rPr lang="en-US" altLang="en-US" smtClean="0">
                <a:latin typeface="Times New Roman" panose="02020603050405020304" pitchFamily="18" charset="0"/>
              </a:rPr>
              <a:pPr/>
              <a:t>542</a:t>
            </a:fld>
            <a:endParaRPr lang="en-US" altLang="en-US">
              <a:latin typeface="Times New Roman" panose="02020603050405020304" pitchFamily="18" charset="0"/>
            </a:endParaRPr>
          </a:p>
        </p:txBody>
      </p:sp>
      <p:sp>
        <p:nvSpPr>
          <p:cNvPr id="697347" name="Rectangle 2">
            <a:extLst>
              <a:ext uri="{FF2B5EF4-FFF2-40B4-BE49-F238E27FC236}">
                <a16:creationId xmlns:a16="http://schemas.microsoft.com/office/drawing/2014/main" id="{8E415E7E-5C34-446D-8CFC-77112D679C06}"/>
              </a:ext>
            </a:extLst>
          </p:cNvPr>
          <p:cNvSpPr>
            <a:spLocks noGrp="1" noRot="1" noChangeAspect="1" noChangeArrowheads="1" noTextEdit="1"/>
          </p:cNvSpPr>
          <p:nvPr>
            <p:ph type="sldImg"/>
          </p:nvPr>
        </p:nvSpPr>
        <p:spPr>
          <a:ln/>
        </p:spPr>
      </p:sp>
      <p:sp>
        <p:nvSpPr>
          <p:cNvPr id="697348" name="Rectangle 3">
            <a:extLst>
              <a:ext uri="{FF2B5EF4-FFF2-40B4-BE49-F238E27FC236}">
                <a16:creationId xmlns:a16="http://schemas.microsoft.com/office/drawing/2014/main" id="{A5F43201-4A93-4C1B-82CA-D4B8D5986C4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a:extLst>
              <a:ext uri="{FF2B5EF4-FFF2-40B4-BE49-F238E27FC236}">
                <a16:creationId xmlns:a16="http://schemas.microsoft.com/office/drawing/2014/main" id="{2DBBC256-C731-43E4-A81A-A8FAA36201F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3FF46243-8ADB-4D16-8580-5B31CAC5D003}" type="slidenum">
              <a:rPr lang="en-US" altLang="en-US" smtClean="0">
                <a:latin typeface="Times New Roman" panose="02020603050405020304" pitchFamily="18" charset="0"/>
              </a:rPr>
              <a:pPr/>
              <a:t>543</a:t>
            </a:fld>
            <a:endParaRPr lang="en-US" altLang="en-US">
              <a:latin typeface="Times New Roman" panose="02020603050405020304" pitchFamily="18" charset="0"/>
            </a:endParaRPr>
          </a:p>
        </p:txBody>
      </p:sp>
      <p:sp>
        <p:nvSpPr>
          <p:cNvPr id="699395" name="Rectangle 2">
            <a:extLst>
              <a:ext uri="{FF2B5EF4-FFF2-40B4-BE49-F238E27FC236}">
                <a16:creationId xmlns:a16="http://schemas.microsoft.com/office/drawing/2014/main" id="{6D18513B-4045-4088-AA07-13B40414BE8E}"/>
              </a:ext>
            </a:extLst>
          </p:cNvPr>
          <p:cNvSpPr>
            <a:spLocks noGrp="1" noRot="1" noChangeAspect="1" noChangeArrowheads="1" noTextEdit="1"/>
          </p:cNvSpPr>
          <p:nvPr>
            <p:ph type="sldImg"/>
          </p:nvPr>
        </p:nvSpPr>
        <p:spPr>
          <a:ln/>
        </p:spPr>
      </p:sp>
      <p:sp>
        <p:nvSpPr>
          <p:cNvPr id="699396" name="Rectangle 3">
            <a:extLst>
              <a:ext uri="{FF2B5EF4-FFF2-40B4-BE49-F238E27FC236}">
                <a16:creationId xmlns:a16="http://schemas.microsoft.com/office/drawing/2014/main" id="{34B70A03-17FF-43F4-BF25-B799CF4E81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a:extLst>
              <a:ext uri="{FF2B5EF4-FFF2-40B4-BE49-F238E27FC236}">
                <a16:creationId xmlns:a16="http://schemas.microsoft.com/office/drawing/2014/main" id="{9FC4E0FB-F514-4072-8C08-4776FD72560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3C4C7464-D181-4E9D-9846-1CC0FB453617}" type="slidenum">
              <a:rPr lang="en-US" altLang="en-US" smtClean="0">
                <a:latin typeface="Times New Roman" panose="02020603050405020304" pitchFamily="18" charset="0"/>
              </a:rPr>
              <a:pPr/>
              <a:t>544</a:t>
            </a:fld>
            <a:endParaRPr lang="en-US" altLang="en-US">
              <a:latin typeface="Times New Roman" panose="02020603050405020304" pitchFamily="18" charset="0"/>
            </a:endParaRPr>
          </a:p>
        </p:txBody>
      </p:sp>
      <p:sp>
        <p:nvSpPr>
          <p:cNvPr id="701443" name="Rectangle 2">
            <a:extLst>
              <a:ext uri="{FF2B5EF4-FFF2-40B4-BE49-F238E27FC236}">
                <a16:creationId xmlns:a16="http://schemas.microsoft.com/office/drawing/2014/main" id="{1A0DBF1E-8E70-4DCD-9155-7FC0911C5BCF}"/>
              </a:ext>
            </a:extLst>
          </p:cNvPr>
          <p:cNvSpPr>
            <a:spLocks noGrp="1" noRot="1" noChangeAspect="1" noChangeArrowheads="1" noTextEdit="1"/>
          </p:cNvSpPr>
          <p:nvPr>
            <p:ph type="sldImg"/>
          </p:nvPr>
        </p:nvSpPr>
        <p:spPr>
          <a:ln/>
        </p:spPr>
      </p:sp>
      <p:sp>
        <p:nvSpPr>
          <p:cNvPr id="701444" name="Rectangle 3">
            <a:extLst>
              <a:ext uri="{FF2B5EF4-FFF2-40B4-BE49-F238E27FC236}">
                <a16:creationId xmlns:a16="http://schemas.microsoft.com/office/drawing/2014/main" id="{DC77786B-C234-40F5-839E-22304F7449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a:extLst>
              <a:ext uri="{FF2B5EF4-FFF2-40B4-BE49-F238E27FC236}">
                <a16:creationId xmlns:a16="http://schemas.microsoft.com/office/drawing/2014/main" id="{3DEB4019-AD7E-4E8A-B744-E5004FA8850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DB14399A-17DD-4FC1-8119-EB62F4B5F17E}" type="slidenum">
              <a:rPr lang="en-US" altLang="en-US" smtClean="0">
                <a:latin typeface="Times New Roman" panose="02020603050405020304" pitchFamily="18" charset="0"/>
              </a:rPr>
              <a:pPr/>
              <a:t>545</a:t>
            </a:fld>
            <a:endParaRPr lang="en-US" altLang="en-US">
              <a:latin typeface="Times New Roman" panose="02020603050405020304" pitchFamily="18" charset="0"/>
            </a:endParaRPr>
          </a:p>
        </p:txBody>
      </p:sp>
      <p:sp>
        <p:nvSpPr>
          <p:cNvPr id="703491" name="Rectangle 2">
            <a:extLst>
              <a:ext uri="{FF2B5EF4-FFF2-40B4-BE49-F238E27FC236}">
                <a16:creationId xmlns:a16="http://schemas.microsoft.com/office/drawing/2014/main" id="{0710D91E-4D3D-42AF-8659-69A9A9AC8BB0}"/>
              </a:ext>
            </a:extLst>
          </p:cNvPr>
          <p:cNvSpPr>
            <a:spLocks noGrp="1" noRot="1" noChangeAspect="1" noChangeArrowheads="1" noTextEdit="1"/>
          </p:cNvSpPr>
          <p:nvPr>
            <p:ph type="sldImg"/>
          </p:nvPr>
        </p:nvSpPr>
        <p:spPr>
          <a:ln/>
        </p:spPr>
      </p:sp>
      <p:sp>
        <p:nvSpPr>
          <p:cNvPr id="703492" name="Rectangle 3">
            <a:extLst>
              <a:ext uri="{FF2B5EF4-FFF2-40B4-BE49-F238E27FC236}">
                <a16:creationId xmlns:a16="http://schemas.microsoft.com/office/drawing/2014/main" id="{3F58EDBB-06E4-4CE1-B049-1422E053A1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a:extLst>
              <a:ext uri="{FF2B5EF4-FFF2-40B4-BE49-F238E27FC236}">
                <a16:creationId xmlns:a16="http://schemas.microsoft.com/office/drawing/2014/main" id="{D082A9CE-65EC-4871-BD7E-56F926BCB33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4063" indent="-288925">
              <a:defRPr>
                <a:solidFill>
                  <a:schemeClr val="tx1"/>
                </a:solidFill>
                <a:latin typeface="Garamond" panose="02020404030301010803" pitchFamily="18" charset="0"/>
              </a:defRPr>
            </a:lvl2pPr>
            <a:lvl3pPr marL="1160463" indent="-231775">
              <a:defRPr>
                <a:solidFill>
                  <a:schemeClr val="tx1"/>
                </a:solidFill>
                <a:latin typeface="Garamond" panose="02020404030301010803" pitchFamily="18" charset="0"/>
              </a:defRPr>
            </a:lvl3pPr>
            <a:lvl4pPr marL="1624013" indent="-231775">
              <a:defRPr>
                <a:solidFill>
                  <a:schemeClr val="tx1"/>
                </a:solidFill>
                <a:latin typeface="Garamond" panose="02020404030301010803" pitchFamily="18" charset="0"/>
              </a:defRPr>
            </a:lvl4pPr>
            <a:lvl5pPr marL="2089150" indent="-231775">
              <a:defRPr>
                <a:solidFill>
                  <a:schemeClr val="tx1"/>
                </a:solidFill>
                <a:latin typeface="Garamond" panose="02020404030301010803" pitchFamily="18" charset="0"/>
              </a:defRPr>
            </a:lvl5pPr>
            <a:lvl6pPr marL="2546350" indent="-231775" eaLnBrk="0" fontAlgn="base" hangingPunct="0">
              <a:spcBef>
                <a:spcPct val="0"/>
              </a:spcBef>
              <a:spcAft>
                <a:spcPct val="0"/>
              </a:spcAft>
              <a:defRPr>
                <a:solidFill>
                  <a:schemeClr val="tx1"/>
                </a:solidFill>
                <a:latin typeface="Garamond" panose="02020404030301010803" pitchFamily="18" charset="0"/>
              </a:defRPr>
            </a:lvl6pPr>
            <a:lvl7pPr marL="3003550" indent="-231775" eaLnBrk="0" fontAlgn="base" hangingPunct="0">
              <a:spcBef>
                <a:spcPct val="0"/>
              </a:spcBef>
              <a:spcAft>
                <a:spcPct val="0"/>
              </a:spcAft>
              <a:defRPr>
                <a:solidFill>
                  <a:schemeClr val="tx1"/>
                </a:solidFill>
                <a:latin typeface="Garamond" panose="02020404030301010803" pitchFamily="18" charset="0"/>
              </a:defRPr>
            </a:lvl7pPr>
            <a:lvl8pPr marL="3460750" indent="-231775" eaLnBrk="0" fontAlgn="base" hangingPunct="0">
              <a:spcBef>
                <a:spcPct val="0"/>
              </a:spcBef>
              <a:spcAft>
                <a:spcPct val="0"/>
              </a:spcAft>
              <a:defRPr>
                <a:solidFill>
                  <a:schemeClr val="tx1"/>
                </a:solidFill>
                <a:latin typeface="Garamond" panose="02020404030301010803" pitchFamily="18" charset="0"/>
              </a:defRPr>
            </a:lvl8pPr>
            <a:lvl9pPr marL="3917950" indent="-231775" eaLnBrk="0" fontAlgn="base" hangingPunct="0">
              <a:spcBef>
                <a:spcPct val="0"/>
              </a:spcBef>
              <a:spcAft>
                <a:spcPct val="0"/>
              </a:spcAft>
              <a:defRPr>
                <a:solidFill>
                  <a:schemeClr val="tx1"/>
                </a:solidFill>
                <a:latin typeface="Garamond" panose="02020404030301010803" pitchFamily="18" charset="0"/>
              </a:defRPr>
            </a:lvl9pPr>
          </a:lstStyle>
          <a:p>
            <a:fld id="{FA70890C-E588-4EA7-9AB6-05D54519B85C}" type="slidenum">
              <a:rPr lang="en-US" altLang="en-US" smtClean="0">
                <a:latin typeface="Times New Roman" panose="02020603050405020304" pitchFamily="18" charset="0"/>
              </a:rPr>
              <a:pPr/>
              <a:t>546</a:t>
            </a:fld>
            <a:endParaRPr lang="en-US" altLang="en-US">
              <a:latin typeface="Times New Roman" panose="02020603050405020304" pitchFamily="18" charset="0"/>
            </a:endParaRPr>
          </a:p>
        </p:txBody>
      </p:sp>
      <p:sp>
        <p:nvSpPr>
          <p:cNvPr id="705539" name="Rectangle 2">
            <a:extLst>
              <a:ext uri="{FF2B5EF4-FFF2-40B4-BE49-F238E27FC236}">
                <a16:creationId xmlns:a16="http://schemas.microsoft.com/office/drawing/2014/main" id="{3DF1258D-5B79-4D67-B742-F06458998393}"/>
              </a:ext>
            </a:extLst>
          </p:cNvPr>
          <p:cNvSpPr>
            <a:spLocks noGrp="1" noRot="1" noChangeAspect="1" noChangeArrowheads="1" noTextEdit="1"/>
          </p:cNvSpPr>
          <p:nvPr>
            <p:ph type="sldImg"/>
          </p:nvPr>
        </p:nvSpPr>
        <p:spPr>
          <a:ln/>
        </p:spPr>
      </p:sp>
      <p:sp>
        <p:nvSpPr>
          <p:cNvPr id="705540" name="Rectangle 3">
            <a:extLst>
              <a:ext uri="{FF2B5EF4-FFF2-40B4-BE49-F238E27FC236}">
                <a16:creationId xmlns:a16="http://schemas.microsoft.com/office/drawing/2014/main" id="{FD679451-18BD-43F1-9131-34F77D62EF8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C8E0E7E-7E04-4363-B93E-7DB9A91DD47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0179" name="Rectangle 7">
            <a:extLst>
              <a:ext uri="{FF2B5EF4-FFF2-40B4-BE49-F238E27FC236}">
                <a16:creationId xmlns:a16="http://schemas.microsoft.com/office/drawing/2014/main" id="{7B590BDF-DE24-4478-AD57-CA27583558D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5DF7E8-E418-4CAC-A20B-A6625A795A5F}"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0180" name="Rectangle 2">
            <a:extLst>
              <a:ext uri="{FF2B5EF4-FFF2-40B4-BE49-F238E27FC236}">
                <a16:creationId xmlns:a16="http://schemas.microsoft.com/office/drawing/2014/main" id="{C58596D3-6368-4E4A-B548-00070328610D}"/>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47BB3706-D675-4264-AD81-EF27F29A90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EBFB5D0-ED23-4121-9DE8-97267BFF3DB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2227" name="Rectangle 7">
            <a:extLst>
              <a:ext uri="{FF2B5EF4-FFF2-40B4-BE49-F238E27FC236}">
                <a16:creationId xmlns:a16="http://schemas.microsoft.com/office/drawing/2014/main" id="{C13159D7-9559-4D60-BC8F-8C08B64C42C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3955835-75AA-47D2-BCB2-BB53006A8C4D}"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2228" name="Rectangle 2">
            <a:extLst>
              <a:ext uri="{FF2B5EF4-FFF2-40B4-BE49-F238E27FC236}">
                <a16:creationId xmlns:a16="http://schemas.microsoft.com/office/drawing/2014/main" id="{00B60A03-603E-4B60-A61F-17E13660F128}"/>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CE7F62C4-7426-41D1-985B-442B2909578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5241B3-607C-4343-8CA3-77D2EC7CBFE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4275" name="Rectangle 7">
            <a:extLst>
              <a:ext uri="{FF2B5EF4-FFF2-40B4-BE49-F238E27FC236}">
                <a16:creationId xmlns:a16="http://schemas.microsoft.com/office/drawing/2014/main" id="{FAC059CF-756C-4519-9817-24863C567A2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BD8F2D7-CDC1-4C3F-9BCD-619785B95F56}"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4276" name="Rectangle 2">
            <a:extLst>
              <a:ext uri="{FF2B5EF4-FFF2-40B4-BE49-F238E27FC236}">
                <a16:creationId xmlns:a16="http://schemas.microsoft.com/office/drawing/2014/main" id="{4226F926-45DB-474D-8BB1-710523C1D205}"/>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62787826-6303-4E53-A3C7-EB8C52438AA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8E55592-8C61-4C07-988F-B0A239AD6A9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6323" name="Rectangle 7">
            <a:extLst>
              <a:ext uri="{FF2B5EF4-FFF2-40B4-BE49-F238E27FC236}">
                <a16:creationId xmlns:a16="http://schemas.microsoft.com/office/drawing/2014/main" id="{D1E410B7-FBA1-49CF-B608-67FA12A85F6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9A4B077-8E7E-4020-98C9-D85C7E94DBDE}"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6324" name="Rectangle 2">
            <a:extLst>
              <a:ext uri="{FF2B5EF4-FFF2-40B4-BE49-F238E27FC236}">
                <a16:creationId xmlns:a16="http://schemas.microsoft.com/office/drawing/2014/main" id="{D683A8BF-A36F-4DE5-9BD3-CBE9F1610CDB}"/>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0D6310B3-FA85-47AF-AC12-2E5C07A94A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EF1415C-4943-4925-8EB6-9CD16C12323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315" name="Rectangle 7">
            <a:extLst>
              <a:ext uri="{FF2B5EF4-FFF2-40B4-BE49-F238E27FC236}">
                <a16:creationId xmlns:a16="http://schemas.microsoft.com/office/drawing/2014/main" id="{444538E8-987B-4F14-AFD9-AEC3AB87AD5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BD32E58-6F77-4DE5-84E9-128AD5AA09E9}"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3316" name="Rectangle 2">
            <a:extLst>
              <a:ext uri="{FF2B5EF4-FFF2-40B4-BE49-F238E27FC236}">
                <a16:creationId xmlns:a16="http://schemas.microsoft.com/office/drawing/2014/main" id="{8912F530-415B-4395-A085-2EA3FC4B22DB}"/>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9DDF19AB-2192-4A1D-8F0F-22EC7F39CF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BF2035D-12D8-4056-886A-87666DF3727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58371" name="Rectangle 7">
            <a:extLst>
              <a:ext uri="{FF2B5EF4-FFF2-40B4-BE49-F238E27FC236}">
                <a16:creationId xmlns:a16="http://schemas.microsoft.com/office/drawing/2014/main" id="{A99004BE-7CBE-4235-9FA4-07CED3CDE9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1991C4B-C1A2-474D-8FF3-DCA8DAD777AB}"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58372" name="Rectangle 2">
            <a:extLst>
              <a:ext uri="{FF2B5EF4-FFF2-40B4-BE49-F238E27FC236}">
                <a16:creationId xmlns:a16="http://schemas.microsoft.com/office/drawing/2014/main" id="{DBD36ADB-0D5A-4A1B-838E-E8DFE201B346}"/>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2D5733B3-1A46-457C-BC4F-1FE7EF1B28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0DC8D15-EE49-463D-B4EE-8713E73A0C1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6563" name="Rectangle 7">
            <a:extLst>
              <a:ext uri="{FF2B5EF4-FFF2-40B4-BE49-F238E27FC236}">
                <a16:creationId xmlns:a16="http://schemas.microsoft.com/office/drawing/2014/main" id="{73355C78-B448-4A61-A7A7-5A8CB4DE3DA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7828EF5-D647-4B68-8F77-EC44AD1D0D9A}"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66564" name="Rectangle 2">
            <a:extLst>
              <a:ext uri="{FF2B5EF4-FFF2-40B4-BE49-F238E27FC236}">
                <a16:creationId xmlns:a16="http://schemas.microsoft.com/office/drawing/2014/main" id="{E154F1E4-5A0C-4F38-A043-A69B936C5BED}"/>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8A98E6AF-6D0A-42BB-B7D2-FFD12ACA9F1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7734DAD-76C7-4C8F-A1CF-423F5220F65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68611" name="Rectangle 7">
            <a:extLst>
              <a:ext uri="{FF2B5EF4-FFF2-40B4-BE49-F238E27FC236}">
                <a16:creationId xmlns:a16="http://schemas.microsoft.com/office/drawing/2014/main" id="{4321F901-AC28-408B-B936-D880A8F23E4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1C5D1B2-4919-445A-812B-81C1AF171C5B}"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68612" name="Rectangle 2">
            <a:extLst>
              <a:ext uri="{FF2B5EF4-FFF2-40B4-BE49-F238E27FC236}">
                <a16:creationId xmlns:a16="http://schemas.microsoft.com/office/drawing/2014/main" id="{AAC275D4-F9C5-4B51-9A37-E0A9819CC0F7}"/>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1FA0A716-F084-4919-9A7C-BF0BAD0551C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9D4EC74-EE7E-418D-9B22-2D76284A72F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70659" name="Rectangle 7">
            <a:extLst>
              <a:ext uri="{FF2B5EF4-FFF2-40B4-BE49-F238E27FC236}">
                <a16:creationId xmlns:a16="http://schemas.microsoft.com/office/drawing/2014/main" id="{89709C8E-9C64-43F2-A18B-3BCADCE9A14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0C0C09C-DF49-46B8-9F1F-380402BBA4B0}"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70660" name="Rectangle 2">
            <a:extLst>
              <a:ext uri="{FF2B5EF4-FFF2-40B4-BE49-F238E27FC236}">
                <a16:creationId xmlns:a16="http://schemas.microsoft.com/office/drawing/2014/main" id="{9C59FFC4-E740-461A-A888-1E97045A89CF}"/>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42CAB666-8C61-41B6-A830-52B797F723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4957228-0BF9-46B3-B707-779C7613FE4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74755" name="Rectangle 7">
            <a:extLst>
              <a:ext uri="{FF2B5EF4-FFF2-40B4-BE49-F238E27FC236}">
                <a16:creationId xmlns:a16="http://schemas.microsoft.com/office/drawing/2014/main" id="{DC18AF52-6392-415D-9E5C-1365FC29240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2AAC683-E7F3-45FD-B726-D60ADCA95E5C}"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4756" name="Rectangle 2">
            <a:extLst>
              <a:ext uri="{FF2B5EF4-FFF2-40B4-BE49-F238E27FC236}">
                <a16:creationId xmlns:a16="http://schemas.microsoft.com/office/drawing/2014/main" id="{7C8F4DE6-BE0E-4401-98D5-065275E3ED0D}"/>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FCCEB0BA-0E48-4D94-B9C6-28937B9F722A}"/>
              </a:ext>
            </a:extLst>
          </p:cNvPr>
          <p:cNvSpPr>
            <a:spLocks noGrp="1" noChangeArrowheads="1"/>
          </p:cNvSpPr>
          <p:nvPr>
            <p:ph type="body" idx="1"/>
          </p:nvPr>
        </p:nvSpPr>
        <p:spPr>
          <a:noFill/>
        </p:spPr>
        <p:txBody>
          <a:bodyPr/>
          <a:lstStyle/>
          <a:p>
            <a:pPr eaLnBrk="1" hangingPunct="1"/>
            <a:r>
              <a:rPr lang="en-US" altLang="en-US"/>
              <a:t>NOTE:</a:t>
            </a:r>
          </a:p>
          <a:p>
            <a:pPr lvl="1" eaLnBrk="1" hangingPunct="1"/>
            <a:r>
              <a:rPr lang="en-US" altLang="en-US"/>
              <a:t>CSP is plural not singular</a:t>
            </a:r>
          </a:p>
          <a:p>
            <a:pPr lvl="1" eaLnBrk="1" hangingPunct="1"/>
            <a:r>
              <a:rPr lang="en-US" altLang="en-US"/>
              <a:t>Proposals are being requested from multiple offerors, not just one proposal from one offeror </a:t>
            </a:r>
          </a:p>
          <a:p>
            <a:pPr lvl="1" eaLnBrk="1" hangingPunct="1"/>
            <a:r>
              <a:rPr lang="en-US" altLang="en-US"/>
              <a:t>Again note that RFP is plural</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AB91717-9C05-4AD3-A008-64C77F5D24A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1923" name="Rectangle 7">
            <a:extLst>
              <a:ext uri="{FF2B5EF4-FFF2-40B4-BE49-F238E27FC236}">
                <a16:creationId xmlns:a16="http://schemas.microsoft.com/office/drawing/2014/main" id="{8E99CDE7-BFAA-4F1F-B2EA-5C73A1FB8F6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BBE558F-9961-4A91-B214-F4F736900EF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81924" name="Rectangle 2">
            <a:extLst>
              <a:ext uri="{FF2B5EF4-FFF2-40B4-BE49-F238E27FC236}">
                <a16:creationId xmlns:a16="http://schemas.microsoft.com/office/drawing/2014/main" id="{77299168-E87C-4E52-B39A-A79A9B47BFAE}"/>
              </a:ext>
            </a:extLst>
          </p:cNvPr>
          <p:cNvSpPr>
            <a:spLocks noGrp="1" noRot="1" noChangeAspect="1" noChangeArrowheads="1" noTextEdit="1"/>
          </p:cNvSpPr>
          <p:nvPr>
            <p:ph type="sldImg"/>
          </p:nvPr>
        </p:nvSpPr>
        <p:spPr>
          <a:ln/>
        </p:spPr>
      </p:sp>
      <p:sp>
        <p:nvSpPr>
          <p:cNvPr id="81925" name="Rectangle 3">
            <a:extLst>
              <a:ext uri="{FF2B5EF4-FFF2-40B4-BE49-F238E27FC236}">
                <a16:creationId xmlns:a16="http://schemas.microsoft.com/office/drawing/2014/main" id="{7135FA8D-21A3-4AB8-BDC0-0686AB06D2A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AF5DBE0-75F7-4695-82B6-EE51DDD7D44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3971" name="Rectangle 7">
            <a:extLst>
              <a:ext uri="{FF2B5EF4-FFF2-40B4-BE49-F238E27FC236}">
                <a16:creationId xmlns:a16="http://schemas.microsoft.com/office/drawing/2014/main" id="{31978156-B665-4049-99A5-7A88104528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0796E6A-E188-49CD-A362-3267E22369C9}"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83972" name="Rectangle 2">
            <a:extLst>
              <a:ext uri="{FF2B5EF4-FFF2-40B4-BE49-F238E27FC236}">
                <a16:creationId xmlns:a16="http://schemas.microsoft.com/office/drawing/2014/main" id="{E5890F4C-B914-4B28-8CF7-D6BD357B054E}"/>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7048D77E-AE18-4EAB-9591-321C370638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C43808C-11AF-4269-BDF4-D2AD1F06444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6019" name="Rectangle 7">
            <a:extLst>
              <a:ext uri="{FF2B5EF4-FFF2-40B4-BE49-F238E27FC236}">
                <a16:creationId xmlns:a16="http://schemas.microsoft.com/office/drawing/2014/main" id="{9E78239E-425C-4A56-BD7D-EF8B7F8FCC3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BFA2A7F-5757-43FF-BF10-AEA329A3BB89}"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86020" name="Rectangle 2">
            <a:extLst>
              <a:ext uri="{FF2B5EF4-FFF2-40B4-BE49-F238E27FC236}">
                <a16:creationId xmlns:a16="http://schemas.microsoft.com/office/drawing/2014/main" id="{DE576F99-FB77-444B-A8D1-852B1C49CC55}"/>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394D4659-FA87-47B5-81EB-BC8B75BC773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7E0BA53-B2AE-42C5-9AB3-4E1B03A5C0A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88067" name="Rectangle 7">
            <a:extLst>
              <a:ext uri="{FF2B5EF4-FFF2-40B4-BE49-F238E27FC236}">
                <a16:creationId xmlns:a16="http://schemas.microsoft.com/office/drawing/2014/main" id="{ADB1D1A0-C823-4444-ACDB-D07C555C23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5D32704-A6D5-4EA7-A5C7-DDE155A262F2}"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88068" name="Rectangle 2">
            <a:extLst>
              <a:ext uri="{FF2B5EF4-FFF2-40B4-BE49-F238E27FC236}">
                <a16:creationId xmlns:a16="http://schemas.microsoft.com/office/drawing/2014/main" id="{0D76A0D4-E452-4823-A3BD-65B089B43F73}"/>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id="{EBD80CC4-2C50-4BC0-8F8D-8BC9A87047B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945466C-1347-4A39-A056-7D6E2389D1D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0115" name="Rectangle 7">
            <a:extLst>
              <a:ext uri="{FF2B5EF4-FFF2-40B4-BE49-F238E27FC236}">
                <a16:creationId xmlns:a16="http://schemas.microsoft.com/office/drawing/2014/main" id="{82B71F19-0A78-418A-A3F4-AC6724FE6D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0B90016-0DE7-45BF-A8BE-C9B8AF9B5BEB}"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90116" name="Rectangle 2">
            <a:extLst>
              <a:ext uri="{FF2B5EF4-FFF2-40B4-BE49-F238E27FC236}">
                <a16:creationId xmlns:a16="http://schemas.microsoft.com/office/drawing/2014/main" id="{ADAC2907-ED0E-462F-97C8-9066D1371151}"/>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id="{D3F961B0-E660-43DD-8E1D-49BFB90881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5D55763-C428-4A61-995D-2969FEF8202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3555" name="Rectangle 7">
            <a:extLst>
              <a:ext uri="{FF2B5EF4-FFF2-40B4-BE49-F238E27FC236}">
                <a16:creationId xmlns:a16="http://schemas.microsoft.com/office/drawing/2014/main" id="{9F082587-A026-41F2-9E12-5F123C28B23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620D872-2D76-47A1-8C05-EF2324D6FD75}"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3556" name="Rectangle 2">
            <a:extLst>
              <a:ext uri="{FF2B5EF4-FFF2-40B4-BE49-F238E27FC236}">
                <a16:creationId xmlns:a16="http://schemas.microsoft.com/office/drawing/2014/main" id="{D99540A5-354A-46E3-B95C-9BC3F5762B22}"/>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FB565539-37C3-42DE-BB05-349AE4FD288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B051574-1A26-465C-836F-4BB4CBB6FFB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2163" name="Rectangle 7">
            <a:extLst>
              <a:ext uri="{FF2B5EF4-FFF2-40B4-BE49-F238E27FC236}">
                <a16:creationId xmlns:a16="http://schemas.microsoft.com/office/drawing/2014/main" id="{90FF4064-F66B-4D56-92EE-1C60C8214B2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6B4B28-4D90-46F6-B149-236D349A871B}"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92164" name="Rectangle 2">
            <a:extLst>
              <a:ext uri="{FF2B5EF4-FFF2-40B4-BE49-F238E27FC236}">
                <a16:creationId xmlns:a16="http://schemas.microsoft.com/office/drawing/2014/main" id="{75824043-41B1-4868-918B-D6963C6E711D}"/>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id="{74B1511B-CAFD-4B2D-8D46-2652FA756E1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4B8BED5-A256-4C8C-A7FA-C821C31EE1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4211" name="Rectangle 7">
            <a:extLst>
              <a:ext uri="{FF2B5EF4-FFF2-40B4-BE49-F238E27FC236}">
                <a16:creationId xmlns:a16="http://schemas.microsoft.com/office/drawing/2014/main" id="{44592EC0-FD24-46CA-B1A4-4EFDC89944C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DCDA37-3FF2-4B7D-BCD6-28CE8972A16A}"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94212" name="Rectangle 2">
            <a:extLst>
              <a:ext uri="{FF2B5EF4-FFF2-40B4-BE49-F238E27FC236}">
                <a16:creationId xmlns:a16="http://schemas.microsoft.com/office/drawing/2014/main" id="{63DFF13F-97DB-4632-93F1-90D38B6DCAB6}"/>
              </a:ext>
            </a:extLst>
          </p:cNvPr>
          <p:cNvSpPr>
            <a:spLocks noGrp="1" noRot="1" noChangeAspect="1" noChangeArrowheads="1" noTextEdit="1"/>
          </p:cNvSpPr>
          <p:nvPr>
            <p:ph type="sldImg"/>
          </p:nvPr>
        </p:nvSpPr>
        <p:spPr>
          <a:ln/>
        </p:spPr>
      </p:sp>
      <p:sp>
        <p:nvSpPr>
          <p:cNvPr id="94213" name="Rectangle 3">
            <a:extLst>
              <a:ext uri="{FF2B5EF4-FFF2-40B4-BE49-F238E27FC236}">
                <a16:creationId xmlns:a16="http://schemas.microsoft.com/office/drawing/2014/main" id="{E9EEAFBA-FF8F-4062-B24B-8AFD21BD949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A89D998-A781-41F4-A6A5-5DBB3327C7D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6259" name="Rectangle 7">
            <a:extLst>
              <a:ext uri="{FF2B5EF4-FFF2-40B4-BE49-F238E27FC236}">
                <a16:creationId xmlns:a16="http://schemas.microsoft.com/office/drawing/2014/main" id="{CBD6A19E-B1FA-4AF6-A494-AF3EB9FE274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9F29870-4F13-41FE-B4A2-86B39AD71366}"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96260" name="Rectangle 2">
            <a:extLst>
              <a:ext uri="{FF2B5EF4-FFF2-40B4-BE49-F238E27FC236}">
                <a16:creationId xmlns:a16="http://schemas.microsoft.com/office/drawing/2014/main" id="{41DD9F29-586B-4464-B382-8DA732E0388C}"/>
              </a:ext>
            </a:extLst>
          </p:cNvPr>
          <p:cNvSpPr>
            <a:spLocks noGrp="1" noRot="1" noChangeAspect="1" noChangeArrowheads="1" noTextEdit="1"/>
          </p:cNvSpPr>
          <p:nvPr>
            <p:ph type="sldImg"/>
          </p:nvPr>
        </p:nvSpPr>
        <p:spPr>
          <a:ln/>
        </p:spPr>
      </p:sp>
      <p:sp>
        <p:nvSpPr>
          <p:cNvPr id="96261" name="Rectangle 3">
            <a:extLst>
              <a:ext uri="{FF2B5EF4-FFF2-40B4-BE49-F238E27FC236}">
                <a16:creationId xmlns:a16="http://schemas.microsoft.com/office/drawing/2014/main" id="{2CFBEF4A-7539-430D-9A4C-6E6D61AE11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D00B089-D440-4699-88A9-A9F9EB2A26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98307" name="Rectangle 7">
            <a:extLst>
              <a:ext uri="{FF2B5EF4-FFF2-40B4-BE49-F238E27FC236}">
                <a16:creationId xmlns:a16="http://schemas.microsoft.com/office/drawing/2014/main" id="{CFA08ECC-7B62-44D0-AE46-0CE90680C82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855A128-4184-4907-8617-6C06C213766A}"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98308" name="Rectangle 2">
            <a:extLst>
              <a:ext uri="{FF2B5EF4-FFF2-40B4-BE49-F238E27FC236}">
                <a16:creationId xmlns:a16="http://schemas.microsoft.com/office/drawing/2014/main" id="{D63144A3-0B64-4713-A6A0-81CC1E12175E}"/>
              </a:ext>
            </a:extLst>
          </p:cNvPr>
          <p:cNvSpPr>
            <a:spLocks noGrp="1" noRot="1" noChangeAspect="1" noChangeArrowheads="1" noTextEdit="1"/>
          </p:cNvSpPr>
          <p:nvPr>
            <p:ph type="sldImg"/>
          </p:nvPr>
        </p:nvSpPr>
        <p:spPr>
          <a:ln/>
        </p:spPr>
      </p:sp>
      <p:sp>
        <p:nvSpPr>
          <p:cNvPr id="98309" name="Rectangle 3">
            <a:extLst>
              <a:ext uri="{FF2B5EF4-FFF2-40B4-BE49-F238E27FC236}">
                <a16:creationId xmlns:a16="http://schemas.microsoft.com/office/drawing/2014/main" id="{B7C00BF0-3E50-45DF-8B5C-1611525FF0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7FEE88-4741-4707-AEA7-16FB95FFCDB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0355" name="Rectangle 7">
            <a:extLst>
              <a:ext uri="{FF2B5EF4-FFF2-40B4-BE49-F238E27FC236}">
                <a16:creationId xmlns:a16="http://schemas.microsoft.com/office/drawing/2014/main" id="{01EF768D-3D22-4B2C-8CD6-CFEC49DC169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6100AF3-9567-4E48-B709-B348AE3A3416}"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00356" name="Rectangle 2">
            <a:extLst>
              <a:ext uri="{FF2B5EF4-FFF2-40B4-BE49-F238E27FC236}">
                <a16:creationId xmlns:a16="http://schemas.microsoft.com/office/drawing/2014/main" id="{488137F8-AFCD-4BEA-BECF-A39E8C2670DB}"/>
              </a:ext>
            </a:extLst>
          </p:cNvPr>
          <p:cNvSpPr>
            <a:spLocks noGrp="1" noRot="1" noChangeAspect="1" noChangeArrowheads="1" noTextEdit="1"/>
          </p:cNvSpPr>
          <p:nvPr>
            <p:ph type="sldImg"/>
          </p:nvPr>
        </p:nvSpPr>
        <p:spPr>
          <a:ln/>
        </p:spPr>
      </p:sp>
      <p:sp>
        <p:nvSpPr>
          <p:cNvPr id="100357" name="Rectangle 3">
            <a:extLst>
              <a:ext uri="{FF2B5EF4-FFF2-40B4-BE49-F238E27FC236}">
                <a16:creationId xmlns:a16="http://schemas.microsoft.com/office/drawing/2014/main" id="{D9EF08BF-1D2C-4012-BCAF-CFFB2163D03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E50686E-7879-4CE7-916D-9A8B2A945B1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2403" name="Rectangle 7">
            <a:extLst>
              <a:ext uri="{FF2B5EF4-FFF2-40B4-BE49-F238E27FC236}">
                <a16:creationId xmlns:a16="http://schemas.microsoft.com/office/drawing/2014/main" id="{CB3B53AE-FEAE-4CF2-A967-064BFD1859E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353B8F9-7507-4918-8A31-C75258E879E6}"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02404" name="Rectangle 2">
            <a:extLst>
              <a:ext uri="{FF2B5EF4-FFF2-40B4-BE49-F238E27FC236}">
                <a16:creationId xmlns:a16="http://schemas.microsoft.com/office/drawing/2014/main" id="{D670285E-E28B-454E-8EC5-A2584EC367BC}"/>
              </a:ext>
            </a:extLst>
          </p:cNvPr>
          <p:cNvSpPr>
            <a:spLocks noGrp="1" noRot="1" noChangeAspect="1" noChangeArrowheads="1" noTextEdit="1"/>
          </p:cNvSpPr>
          <p:nvPr>
            <p:ph type="sldImg"/>
          </p:nvPr>
        </p:nvSpPr>
        <p:spPr>
          <a:ln/>
        </p:spPr>
      </p:sp>
      <p:sp>
        <p:nvSpPr>
          <p:cNvPr id="102405" name="Rectangle 3">
            <a:extLst>
              <a:ext uri="{FF2B5EF4-FFF2-40B4-BE49-F238E27FC236}">
                <a16:creationId xmlns:a16="http://schemas.microsoft.com/office/drawing/2014/main" id="{A0AE3B9C-3C12-49ED-8345-78692996B9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5D92AD4-9887-4460-974C-A2A9A649F59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4451" name="Rectangle 7">
            <a:extLst>
              <a:ext uri="{FF2B5EF4-FFF2-40B4-BE49-F238E27FC236}">
                <a16:creationId xmlns:a16="http://schemas.microsoft.com/office/drawing/2014/main" id="{8F2DB542-2047-4D0E-9DFB-381267DB916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FAF1B1B-F5C1-4679-9EE0-6BF469DDD73C}"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04452" name="Rectangle 2">
            <a:extLst>
              <a:ext uri="{FF2B5EF4-FFF2-40B4-BE49-F238E27FC236}">
                <a16:creationId xmlns:a16="http://schemas.microsoft.com/office/drawing/2014/main" id="{98FCB910-FC1D-4A7E-BCA2-ACABBB340D09}"/>
              </a:ext>
            </a:extLst>
          </p:cNvPr>
          <p:cNvSpPr>
            <a:spLocks noGrp="1" noRot="1" noChangeAspect="1" noChangeArrowheads="1" noTextEdit="1"/>
          </p:cNvSpPr>
          <p:nvPr>
            <p:ph type="sldImg"/>
          </p:nvPr>
        </p:nvSpPr>
        <p:spPr>
          <a:ln/>
        </p:spPr>
      </p:sp>
      <p:sp>
        <p:nvSpPr>
          <p:cNvPr id="104453" name="Rectangle 3">
            <a:extLst>
              <a:ext uri="{FF2B5EF4-FFF2-40B4-BE49-F238E27FC236}">
                <a16:creationId xmlns:a16="http://schemas.microsoft.com/office/drawing/2014/main" id="{A64E9864-BA57-45C8-A5C5-0FA8138FF44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1229438-50FD-4D35-83D6-337B425F047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6499" name="Rectangle 7">
            <a:extLst>
              <a:ext uri="{FF2B5EF4-FFF2-40B4-BE49-F238E27FC236}">
                <a16:creationId xmlns:a16="http://schemas.microsoft.com/office/drawing/2014/main" id="{439DB07C-5D93-4A61-AD86-78973B44987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EA260D7-8286-4B0F-AD1B-084C68CBDF7E}"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06500" name="Rectangle 2">
            <a:extLst>
              <a:ext uri="{FF2B5EF4-FFF2-40B4-BE49-F238E27FC236}">
                <a16:creationId xmlns:a16="http://schemas.microsoft.com/office/drawing/2014/main" id="{4EBD0DE5-DF6E-4AA5-907B-CB516DDB4D5E}"/>
              </a:ext>
            </a:extLst>
          </p:cNvPr>
          <p:cNvSpPr>
            <a:spLocks noGrp="1" noRot="1" noChangeAspect="1" noChangeArrowheads="1" noTextEdit="1"/>
          </p:cNvSpPr>
          <p:nvPr>
            <p:ph type="sldImg"/>
          </p:nvPr>
        </p:nvSpPr>
        <p:spPr>
          <a:ln/>
        </p:spPr>
      </p:sp>
      <p:sp>
        <p:nvSpPr>
          <p:cNvPr id="106501" name="Rectangle 3">
            <a:extLst>
              <a:ext uri="{FF2B5EF4-FFF2-40B4-BE49-F238E27FC236}">
                <a16:creationId xmlns:a16="http://schemas.microsoft.com/office/drawing/2014/main" id="{358C5EC9-BAA0-4464-9EA4-B4D7CCD09DB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25331DE-BD46-49F9-B731-E9D7F0013FB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08547" name="Rectangle 7">
            <a:extLst>
              <a:ext uri="{FF2B5EF4-FFF2-40B4-BE49-F238E27FC236}">
                <a16:creationId xmlns:a16="http://schemas.microsoft.com/office/drawing/2014/main" id="{CE6B2B14-79CA-47B0-8D43-1825B7880F3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E370090-C643-413B-8E0E-5F17280C6062}"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08548" name="Rectangle 2">
            <a:extLst>
              <a:ext uri="{FF2B5EF4-FFF2-40B4-BE49-F238E27FC236}">
                <a16:creationId xmlns:a16="http://schemas.microsoft.com/office/drawing/2014/main" id="{A018628A-7D0E-461B-92CE-93BE9E1FF388}"/>
              </a:ext>
            </a:extLst>
          </p:cNvPr>
          <p:cNvSpPr>
            <a:spLocks noGrp="1" noRot="1" noChangeAspect="1" noChangeArrowheads="1" noTextEdit="1"/>
          </p:cNvSpPr>
          <p:nvPr>
            <p:ph type="sldImg"/>
          </p:nvPr>
        </p:nvSpPr>
        <p:spPr>
          <a:ln/>
        </p:spPr>
      </p:sp>
      <p:sp>
        <p:nvSpPr>
          <p:cNvPr id="108549" name="Rectangle 3">
            <a:extLst>
              <a:ext uri="{FF2B5EF4-FFF2-40B4-BE49-F238E27FC236}">
                <a16:creationId xmlns:a16="http://schemas.microsoft.com/office/drawing/2014/main" id="{3C92D837-6AFD-4E22-9936-42753463F2C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5A54572-96D6-4B5F-AECB-77FF146D329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0595" name="Rectangle 7">
            <a:extLst>
              <a:ext uri="{FF2B5EF4-FFF2-40B4-BE49-F238E27FC236}">
                <a16:creationId xmlns:a16="http://schemas.microsoft.com/office/drawing/2014/main" id="{B502DCF3-098F-4B1F-B19D-EF9D01CA427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6DE1A02-03A5-4BD5-A85F-9EBEC797DB63}"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10596" name="Rectangle 2">
            <a:extLst>
              <a:ext uri="{FF2B5EF4-FFF2-40B4-BE49-F238E27FC236}">
                <a16:creationId xmlns:a16="http://schemas.microsoft.com/office/drawing/2014/main" id="{3841CA55-AA80-4369-9CF0-F4160433D298}"/>
              </a:ext>
            </a:extLst>
          </p:cNvPr>
          <p:cNvSpPr>
            <a:spLocks noGrp="1" noRot="1" noChangeAspect="1" noChangeArrowheads="1" noTextEdit="1"/>
          </p:cNvSpPr>
          <p:nvPr>
            <p:ph type="sldImg"/>
          </p:nvPr>
        </p:nvSpPr>
        <p:spPr>
          <a:ln/>
        </p:spPr>
      </p:sp>
      <p:sp>
        <p:nvSpPr>
          <p:cNvPr id="110597" name="Rectangle 3">
            <a:extLst>
              <a:ext uri="{FF2B5EF4-FFF2-40B4-BE49-F238E27FC236}">
                <a16:creationId xmlns:a16="http://schemas.microsoft.com/office/drawing/2014/main" id="{CC9763EF-1653-4740-9E7B-F419799692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1035427-E079-4D54-88B0-48F84D2FF11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5603" name="Rectangle 7">
            <a:extLst>
              <a:ext uri="{FF2B5EF4-FFF2-40B4-BE49-F238E27FC236}">
                <a16:creationId xmlns:a16="http://schemas.microsoft.com/office/drawing/2014/main" id="{066053CB-17DF-4182-BA0A-C2AA7594727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B6ACB1A-EDBA-4B9B-A673-680906AED528}"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25604" name="Rectangle 2">
            <a:extLst>
              <a:ext uri="{FF2B5EF4-FFF2-40B4-BE49-F238E27FC236}">
                <a16:creationId xmlns:a16="http://schemas.microsoft.com/office/drawing/2014/main" id="{75286EBD-9F1D-475F-B391-E89E00651513}"/>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35649A89-CE8E-4F65-BD4B-4F955930DFC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E51D666-5EA9-4427-8DC3-C60ABF05D22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2643" name="Rectangle 7">
            <a:extLst>
              <a:ext uri="{FF2B5EF4-FFF2-40B4-BE49-F238E27FC236}">
                <a16:creationId xmlns:a16="http://schemas.microsoft.com/office/drawing/2014/main" id="{6D605174-2126-4DC9-8262-165A984B1DE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C702C23-23B5-4B7C-814B-55F015BC5BC7}"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12644" name="Rectangle 2">
            <a:extLst>
              <a:ext uri="{FF2B5EF4-FFF2-40B4-BE49-F238E27FC236}">
                <a16:creationId xmlns:a16="http://schemas.microsoft.com/office/drawing/2014/main" id="{D78DE7F3-60E1-47FD-95D9-667348596B7D}"/>
              </a:ext>
            </a:extLst>
          </p:cNvPr>
          <p:cNvSpPr>
            <a:spLocks noGrp="1" noRot="1" noChangeAspect="1" noChangeArrowheads="1" noTextEdit="1"/>
          </p:cNvSpPr>
          <p:nvPr>
            <p:ph type="sldImg"/>
          </p:nvPr>
        </p:nvSpPr>
        <p:spPr>
          <a:ln/>
        </p:spPr>
      </p:sp>
      <p:sp>
        <p:nvSpPr>
          <p:cNvPr id="112645" name="Rectangle 3">
            <a:extLst>
              <a:ext uri="{FF2B5EF4-FFF2-40B4-BE49-F238E27FC236}">
                <a16:creationId xmlns:a16="http://schemas.microsoft.com/office/drawing/2014/main" id="{6E373A1D-8F61-4120-8356-50D8CC155B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9B2E683-A1CD-4CEA-B887-434BDB327E4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4691" name="Rectangle 7">
            <a:extLst>
              <a:ext uri="{FF2B5EF4-FFF2-40B4-BE49-F238E27FC236}">
                <a16:creationId xmlns:a16="http://schemas.microsoft.com/office/drawing/2014/main" id="{016313AF-9792-4CBF-97E0-058D82A7D18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E01A5B3-170E-4DFB-A4B5-6ADAC3AA8D35}"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14692" name="Rectangle 2">
            <a:extLst>
              <a:ext uri="{FF2B5EF4-FFF2-40B4-BE49-F238E27FC236}">
                <a16:creationId xmlns:a16="http://schemas.microsoft.com/office/drawing/2014/main" id="{F830F3E3-5A7D-41F5-97FA-2C0BBA84F3D7}"/>
              </a:ext>
            </a:extLst>
          </p:cNvPr>
          <p:cNvSpPr>
            <a:spLocks noGrp="1" noRot="1" noChangeAspect="1" noChangeArrowheads="1" noTextEdit="1"/>
          </p:cNvSpPr>
          <p:nvPr>
            <p:ph type="sldImg"/>
          </p:nvPr>
        </p:nvSpPr>
        <p:spPr>
          <a:ln/>
        </p:spPr>
      </p:sp>
      <p:sp>
        <p:nvSpPr>
          <p:cNvPr id="114693" name="Rectangle 3">
            <a:extLst>
              <a:ext uri="{FF2B5EF4-FFF2-40B4-BE49-F238E27FC236}">
                <a16:creationId xmlns:a16="http://schemas.microsoft.com/office/drawing/2014/main" id="{97AF2B79-CE88-41AF-9D6F-A6777ACC83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AA0D3A8-0226-47B1-8841-998EF7B313B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6739" name="Rectangle 7">
            <a:extLst>
              <a:ext uri="{FF2B5EF4-FFF2-40B4-BE49-F238E27FC236}">
                <a16:creationId xmlns:a16="http://schemas.microsoft.com/office/drawing/2014/main" id="{E16ED209-69EA-4866-BABB-0A2E6471AAF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BF2614A-91F9-4088-B55B-4AE2D6FCEF7C}"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16740" name="Rectangle 2">
            <a:extLst>
              <a:ext uri="{FF2B5EF4-FFF2-40B4-BE49-F238E27FC236}">
                <a16:creationId xmlns:a16="http://schemas.microsoft.com/office/drawing/2014/main" id="{947ECB48-B5E1-49FF-A485-54A943FD8F8D}"/>
              </a:ext>
            </a:extLst>
          </p:cNvPr>
          <p:cNvSpPr>
            <a:spLocks noGrp="1" noRot="1" noChangeAspect="1" noChangeArrowheads="1" noTextEdit="1"/>
          </p:cNvSpPr>
          <p:nvPr>
            <p:ph type="sldImg"/>
          </p:nvPr>
        </p:nvSpPr>
        <p:spPr>
          <a:ln/>
        </p:spPr>
      </p:sp>
      <p:sp>
        <p:nvSpPr>
          <p:cNvPr id="116741" name="Rectangle 3">
            <a:extLst>
              <a:ext uri="{FF2B5EF4-FFF2-40B4-BE49-F238E27FC236}">
                <a16:creationId xmlns:a16="http://schemas.microsoft.com/office/drawing/2014/main" id="{426267DF-7EB2-4161-8D1D-C0A93B88651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C1D96C8-FAAA-4BBF-8265-6A1DB0F6FAE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18787" name="Rectangle 7">
            <a:extLst>
              <a:ext uri="{FF2B5EF4-FFF2-40B4-BE49-F238E27FC236}">
                <a16:creationId xmlns:a16="http://schemas.microsoft.com/office/drawing/2014/main" id="{7430D19D-AC23-4654-9496-B8457CE6754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71F8CF0-615E-4552-9BD3-7779CE3C99AD}"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18788" name="Rectangle 2">
            <a:extLst>
              <a:ext uri="{FF2B5EF4-FFF2-40B4-BE49-F238E27FC236}">
                <a16:creationId xmlns:a16="http://schemas.microsoft.com/office/drawing/2014/main" id="{CA90033A-8774-4D81-A07D-6A7B92810414}"/>
              </a:ext>
            </a:extLst>
          </p:cNvPr>
          <p:cNvSpPr>
            <a:spLocks noGrp="1" noRot="1" noChangeAspect="1" noChangeArrowheads="1" noTextEdit="1"/>
          </p:cNvSpPr>
          <p:nvPr>
            <p:ph type="sldImg"/>
          </p:nvPr>
        </p:nvSpPr>
        <p:spPr>
          <a:ln/>
        </p:spPr>
      </p:sp>
      <p:sp>
        <p:nvSpPr>
          <p:cNvPr id="118789" name="Rectangle 3">
            <a:extLst>
              <a:ext uri="{FF2B5EF4-FFF2-40B4-BE49-F238E27FC236}">
                <a16:creationId xmlns:a16="http://schemas.microsoft.com/office/drawing/2014/main" id="{A361C120-E818-451D-B064-DBE331A15D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1088F79-3569-4AF5-8B94-F250B3D3E93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2883" name="Rectangle 7">
            <a:extLst>
              <a:ext uri="{FF2B5EF4-FFF2-40B4-BE49-F238E27FC236}">
                <a16:creationId xmlns:a16="http://schemas.microsoft.com/office/drawing/2014/main" id="{7CED6FF2-934F-49F3-B5CB-3BD09E23C90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FCAA281-6790-4773-A69D-2C78D5A4D8C8}"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122884" name="Rectangle 2">
            <a:extLst>
              <a:ext uri="{FF2B5EF4-FFF2-40B4-BE49-F238E27FC236}">
                <a16:creationId xmlns:a16="http://schemas.microsoft.com/office/drawing/2014/main" id="{8ED9DF3D-D2F4-47FA-8876-8715CFEC47CB}"/>
              </a:ext>
            </a:extLst>
          </p:cNvPr>
          <p:cNvSpPr>
            <a:spLocks noGrp="1" noRot="1" noChangeAspect="1" noChangeArrowheads="1" noTextEdit="1"/>
          </p:cNvSpPr>
          <p:nvPr>
            <p:ph type="sldImg"/>
          </p:nvPr>
        </p:nvSpPr>
        <p:spPr>
          <a:ln/>
        </p:spPr>
      </p:sp>
      <p:sp>
        <p:nvSpPr>
          <p:cNvPr id="122885" name="Rectangle 3">
            <a:extLst>
              <a:ext uri="{FF2B5EF4-FFF2-40B4-BE49-F238E27FC236}">
                <a16:creationId xmlns:a16="http://schemas.microsoft.com/office/drawing/2014/main" id="{4C1CEC84-888D-4A30-A0EE-98455624DB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ADC6108-FB8A-40B5-8B55-F9EE4322CB4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4931" name="Rectangle 7">
            <a:extLst>
              <a:ext uri="{FF2B5EF4-FFF2-40B4-BE49-F238E27FC236}">
                <a16:creationId xmlns:a16="http://schemas.microsoft.com/office/drawing/2014/main" id="{82BED327-60E0-4016-BE7B-624DD04D3EA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97FD9DC-A3F6-4CA2-8159-D587E11E16C5}"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24932" name="Rectangle 2">
            <a:extLst>
              <a:ext uri="{FF2B5EF4-FFF2-40B4-BE49-F238E27FC236}">
                <a16:creationId xmlns:a16="http://schemas.microsoft.com/office/drawing/2014/main" id="{83D90706-0316-4343-BE63-A31857BA6402}"/>
              </a:ext>
            </a:extLst>
          </p:cNvPr>
          <p:cNvSpPr>
            <a:spLocks noGrp="1" noRot="1" noChangeAspect="1" noChangeArrowheads="1" noTextEdit="1"/>
          </p:cNvSpPr>
          <p:nvPr>
            <p:ph type="sldImg"/>
          </p:nvPr>
        </p:nvSpPr>
        <p:spPr>
          <a:ln/>
        </p:spPr>
      </p:sp>
      <p:sp>
        <p:nvSpPr>
          <p:cNvPr id="124933" name="Rectangle 3">
            <a:extLst>
              <a:ext uri="{FF2B5EF4-FFF2-40B4-BE49-F238E27FC236}">
                <a16:creationId xmlns:a16="http://schemas.microsoft.com/office/drawing/2014/main" id="{69D4186C-20D6-4B94-BAFB-0A5CAA0A401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2335EDF-2D57-4550-9745-3D10E86592A0}"/>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6979" name="Rectangle 7">
            <a:extLst>
              <a:ext uri="{FF2B5EF4-FFF2-40B4-BE49-F238E27FC236}">
                <a16:creationId xmlns:a16="http://schemas.microsoft.com/office/drawing/2014/main" id="{7306BC35-3C99-4556-9303-9D2525325AC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CD5ECD3-FCF9-4D0F-8124-117222E20A36}"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26980" name="Rectangle 2">
            <a:extLst>
              <a:ext uri="{FF2B5EF4-FFF2-40B4-BE49-F238E27FC236}">
                <a16:creationId xmlns:a16="http://schemas.microsoft.com/office/drawing/2014/main" id="{8A467F26-3FD0-4A79-AA05-382FFE47F2C2}"/>
              </a:ext>
            </a:extLst>
          </p:cNvPr>
          <p:cNvSpPr>
            <a:spLocks noGrp="1" noRot="1" noChangeAspect="1" noChangeArrowheads="1" noTextEdit="1"/>
          </p:cNvSpPr>
          <p:nvPr>
            <p:ph type="sldImg"/>
          </p:nvPr>
        </p:nvSpPr>
        <p:spPr>
          <a:ln/>
        </p:spPr>
      </p:sp>
      <p:sp>
        <p:nvSpPr>
          <p:cNvPr id="126981" name="Rectangle 3">
            <a:extLst>
              <a:ext uri="{FF2B5EF4-FFF2-40B4-BE49-F238E27FC236}">
                <a16:creationId xmlns:a16="http://schemas.microsoft.com/office/drawing/2014/main" id="{7D7C34A6-8471-4B32-AAC3-E2E765FAA4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70B16F7-7018-48C6-97AC-D5497729A37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29027" name="Rectangle 7">
            <a:extLst>
              <a:ext uri="{FF2B5EF4-FFF2-40B4-BE49-F238E27FC236}">
                <a16:creationId xmlns:a16="http://schemas.microsoft.com/office/drawing/2014/main" id="{CA9CBFCD-37AE-40EE-BA32-9D75C9C8274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2A9EE09-04E0-4C95-9015-4B7E84B9DA8D}"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29028" name="Rectangle 2">
            <a:extLst>
              <a:ext uri="{FF2B5EF4-FFF2-40B4-BE49-F238E27FC236}">
                <a16:creationId xmlns:a16="http://schemas.microsoft.com/office/drawing/2014/main" id="{563AE8BE-96C0-4177-BBB9-64BA08F36F66}"/>
              </a:ext>
            </a:extLst>
          </p:cNvPr>
          <p:cNvSpPr>
            <a:spLocks noGrp="1" noRot="1" noChangeAspect="1" noChangeArrowheads="1" noTextEdit="1"/>
          </p:cNvSpPr>
          <p:nvPr>
            <p:ph type="sldImg"/>
          </p:nvPr>
        </p:nvSpPr>
        <p:spPr>
          <a:ln/>
        </p:spPr>
      </p:sp>
      <p:sp>
        <p:nvSpPr>
          <p:cNvPr id="129029" name="Rectangle 3">
            <a:extLst>
              <a:ext uri="{FF2B5EF4-FFF2-40B4-BE49-F238E27FC236}">
                <a16:creationId xmlns:a16="http://schemas.microsoft.com/office/drawing/2014/main" id="{687A1D85-1D2D-4716-AA18-0C1CB1050C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F7072A5-94CF-4260-A847-751438D2930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1075" name="Rectangle 7">
            <a:extLst>
              <a:ext uri="{FF2B5EF4-FFF2-40B4-BE49-F238E27FC236}">
                <a16:creationId xmlns:a16="http://schemas.microsoft.com/office/drawing/2014/main" id="{E161E1FC-88FA-4B8A-BC7B-4643BC216AC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47879E6-F258-4D3E-9B8F-76C340C44BF2}"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
        <p:nvSpPr>
          <p:cNvPr id="131076" name="Rectangle 2">
            <a:extLst>
              <a:ext uri="{FF2B5EF4-FFF2-40B4-BE49-F238E27FC236}">
                <a16:creationId xmlns:a16="http://schemas.microsoft.com/office/drawing/2014/main" id="{41D8E781-AF63-444C-984E-D29B42DA5AEF}"/>
              </a:ext>
            </a:extLst>
          </p:cNvPr>
          <p:cNvSpPr>
            <a:spLocks noGrp="1" noRot="1" noChangeAspect="1" noChangeArrowheads="1" noTextEdit="1"/>
          </p:cNvSpPr>
          <p:nvPr>
            <p:ph type="sldImg"/>
          </p:nvPr>
        </p:nvSpPr>
        <p:spPr>
          <a:ln/>
        </p:spPr>
      </p:sp>
      <p:sp>
        <p:nvSpPr>
          <p:cNvPr id="131077" name="Rectangle 3">
            <a:extLst>
              <a:ext uri="{FF2B5EF4-FFF2-40B4-BE49-F238E27FC236}">
                <a16:creationId xmlns:a16="http://schemas.microsoft.com/office/drawing/2014/main" id="{47E141E7-8154-494E-A366-77275EC258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2B35B0A-E0FF-4D26-BDD8-90EC9CFC0C9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3123" name="Rectangle 7">
            <a:extLst>
              <a:ext uri="{FF2B5EF4-FFF2-40B4-BE49-F238E27FC236}">
                <a16:creationId xmlns:a16="http://schemas.microsoft.com/office/drawing/2014/main" id="{C7475657-EDF0-4B44-AE62-AF7580FD94B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F5DD494-971A-4B6B-8250-4D32C3F8346B}"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33124" name="Rectangle 2">
            <a:extLst>
              <a:ext uri="{FF2B5EF4-FFF2-40B4-BE49-F238E27FC236}">
                <a16:creationId xmlns:a16="http://schemas.microsoft.com/office/drawing/2014/main" id="{5702967B-61C0-4A69-815E-E3F039C8CEA4}"/>
              </a:ext>
            </a:extLst>
          </p:cNvPr>
          <p:cNvSpPr>
            <a:spLocks noGrp="1" noRot="1" noChangeAspect="1" noChangeArrowheads="1" noTextEdit="1"/>
          </p:cNvSpPr>
          <p:nvPr>
            <p:ph type="sldImg"/>
          </p:nvPr>
        </p:nvSpPr>
        <p:spPr>
          <a:ln/>
        </p:spPr>
      </p:sp>
      <p:sp>
        <p:nvSpPr>
          <p:cNvPr id="133125" name="Rectangle 3">
            <a:extLst>
              <a:ext uri="{FF2B5EF4-FFF2-40B4-BE49-F238E27FC236}">
                <a16:creationId xmlns:a16="http://schemas.microsoft.com/office/drawing/2014/main" id="{D4533597-2093-4C41-B344-0ACAD2C1DC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D4DBF94-E8AD-42B3-80C9-CD5DB18DC3A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24BDBD8-76AB-4C86-B478-7DC71EA3DD64}"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A906F9ED-9704-4C59-9EF5-A21A82B0E0A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39D0E74-01A7-4321-8C7C-B8602BDD41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5D5EE5D-8627-46E0-B06B-F349E1280A8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5171" name="Rectangle 7">
            <a:extLst>
              <a:ext uri="{FF2B5EF4-FFF2-40B4-BE49-F238E27FC236}">
                <a16:creationId xmlns:a16="http://schemas.microsoft.com/office/drawing/2014/main" id="{D78356E5-3DBB-4176-B6BC-8A1128FB8EE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91BB46C-5FB6-4B4D-8ACE-C2DFE0D1CC8B}"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35172" name="Rectangle 2">
            <a:extLst>
              <a:ext uri="{FF2B5EF4-FFF2-40B4-BE49-F238E27FC236}">
                <a16:creationId xmlns:a16="http://schemas.microsoft.com/office/drawing/2014/main" id="{F7309D19-31EA-4EF3-8049-9E0BFC70463C}"/>
              </a:ext>
            </a:extLst>
          </p:cNvPr>
          <p:cNvSpPr>
            <a:spLocks noGrp="1" noRot="1" noChangeAspect="1" noChangeArrowheads="1" noTextEdit="1"/>
          </p:cNvSpPr>
          <p:nvPr>
            <p:ph type="sldImg"/>
          </p:nvPr>
        </p:nvSpPr>
        <p:spPr>
          <a:ln/>
        </p:spPr>
      </p:sp>
      <p:sp>
        <p:nvSpPr>
          <p:cNvPr id="135173" name="Rectangle 3">
            <a:extLst>
              <a:ext uri="{FF2B5EF4-FFF2-40B4-BE49-F238E27FC236}">
                <a16:creationId xmlns:a16="http://schemas.microsoft.com/office/drawing/2014/main" id="{961F1FC0-46A9-45F6-9B36-83319E0CEE6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F3DD517-2455-4A5E-AA63-9F01D9FF10E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7219" name="Rectangle 7">
            <a:extLst>
              <a:ext uri="{FF2B5EF4-FFF2-40B4-BE49-F238E27FC236}">
                <a16:creationId xmlns:a16="http://schemas.microsoft.com/office/drawing/2014/main" id="{FD32AA07-DD61-4759-A0D3-0C63132CBB4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20D2060-9532-4A81-B8CA-7169DE954A34}"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7220" name="Rectangle 2">
            <a:extLst>
              <a:ext uri="{FF2B5EF4-FFF2-40B4-BE49-F238E27FC236}">
                <a16:creationId xmlns:a16="http://schemas.microsoft.com/office/drawing/2014/main" id="{BCAAFDFC-8090-4715-B0B7-7BBBA72F9C28}"/>
              </a:ext>
            </a:extLst>
          </p:cNvPr>
          <p:cNvSpPr>
            <a:spLocks noGrp="1" noRot="1" noChangeAspect="1" noChangeArrowheads="1" noTextEdit="1"/>
          </p:cNvSpPr>
          <p:nvPr>
            <p:ph type="sldImg"/>
          </p:nvPr>
        </p:nvSpPr>
        <p:spPr>
          <a:ln/>
        </p:spPr>
      </p:sp>
      <p:sp>
        <p:nvSpPr>
          <p:cNvPr id="137221" name="Rectangle 3">
            <a:extLst>
              <a:ext uri="{FF2B5EF4-FFF2-40B4-BE49-F238E27FC236}">
                <a16:creationId xmlns:a16="http://schemas.microsoft.com/office/drawing/2014/main" id="{29AE66A4-5261-4821-B7C4-041F4AC382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083EFF8-5DCF-42B5-A833-002ECA3DF37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39267" name="Rectangle 7">
            <a:extLst>
              <a:ext uri="{FF2B5EF4-FFF2-40B4-BE49-F238E27FC236}">
                <a16:creationId xmlns:a16="http://schemas.microsoft.com/office/drawing/2014/main" id="{7DAFF1D0-B661-4116-90E6-CFB1759DA59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1F570EE-9542-4C4C-A159-7881C193A386}"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39268" name="Rectangle 2">
            <a:extLst>
              <a:ext uri="{FF2B5EF4-FFF2-40B4-BE49-F238E27FC236}">
                <a16:creationId xmlns:a16="http://schemas.microsoft.com/office/drawing/2014/main" id="{0AE73E57-3F28-4366-AA33-6002B97DA089}"/>
              </a:ext>
            </a:extLst>
          </p:cNvPr>
          <p:cNvSpPr>
            <a:spLocks noGrp="1" noRot="1" noChangeAspect="1" noChangeArrowheads="1" noTextEdit="1"/>
          </p:cNvSpPr>
          <p:nvPr>
            <p:ph type="sldImg"/>
          </p:nvPr>
        </p:nvSpPr>
        <p:spPr>
          <a:ln/>
        </p:spPr>
      </p:sp>
      <p:sp>
        <p:nvSpPr>
          <p:cNvPr id="139269" name="Rectangle 3">
            <a:extLst>
              <a:ext uri="{FF2B5EF4-FFF2-40B4-BE49-F238E27FC236}">
                <a16:creationId xmlns:a16="http://schemas.microsoft.com/office/drawing/2014/main" id="{3A039735-60A4-4363-81FD-D1AFB504C64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96F4456B-59FE-4406-8A00-E11F379542D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1315" name="Rectangle 7">
            <a:extLst>
              <a:ext uri="{FF2B5EF4-FFF2-40B4-BE49-F238E27FC236}">
                <a16:creationId xmlns:a16="http://schemas.microsoft.com/office/drawing/2014/main" id="{9683E0C7-DF1B-42B2-ACF8-B9A37980FE2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FDF860B-B0C8-4230-B9D0-C57AD9B8913B}" type="slidenum">
              <a:rPr lang="en-US" altLang="en-US" smtClean="0">
                <a:latin typeface="Times New Roman" panose="02020603050405020304" pitchFamily="18" charset="0"/>
              </a:rPr>
              <a:pPr/>
              <a:t>80</a:t>
            </a:fld>
            <a:endParaRPr lang="en-US" altLang="en-US">
              <a:latin typeface="Times New Roman" panose="02020603050405020304" pitchFamily="18" charset="0"/>
            </a:endParaRPr>
          </a:p>
        </p:txBody>
      </p:sp>
      <p:sp>
        <p:nvSpPr>
          <p:cNvPr id="141316" name="Rectangle 2">
            <a:extLst>
              <a:ext uri="{FF2B5EF4-FFF2-40B4-BE49-F238E27FC236}">
                <a16:creationId xmlns:a16="http://schemas.microsoft.com/office/drawing/2014/main" id="{8AC5CB45-75DF-46DF-8040-074AEF8CCEF3}"/>
              </a:ext>
            </a:extLst>
          </p:cNvPr>
          <p:cNvSpPr>
            <a:spLocks noGrp="1" noRot="1" noChangeAspect="1" noChangeArrowheads="1" noTextEdit="1"/>
          </p:cNvSpPr>
          <p:nvPr>
            <p:ph type="sldImg"/>
          </p:nvPr>
        </p:nvSpPr>
        <p:spPr>
          <a:ln/>
        </p:spPr>
      </p:sp>
      <p:sp>
        <p:nvSpPr>
          <p:cNvPr id="141317" name="Rectangle 3">
            <a:extLst>
              <a:ext uri="{FF2B5EF4-FFF2-40B4-BE49-F238E27FC236}">
                <a16:creationId xmlns:a16="http://schemas.microsoft.com/office/drawing/2014/main" id="{1247D1D2-D5BD-49BF-9545-732B176EDF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967A200-39FC-4117-B6F1-ADEBE9BAB5C7}"/>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3363" name="Rectangle 7">
            <a:extLst>
              <a:ext uri="{FF2B5EF4-FFF2-40B4-BE49-F238E27FC236}">
                <a16:creationId xmlns:a16="http://schemas.microsoft.com/office/drawing/2014/main" id="{428DC699-426C-4007-AF7F-DC50C6BE861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C4BCA79-1AC6-4F9D-8F90-6FF35660CA48}" type="slidenum">
              <a:rPr lang="en-US" altLang="en-US" smtClean="0">
                <a:latin typeface="Times New Roman" panose="02020603050405020304" pitchFamily="18" charset="0"/>
              </a:rPr>
              <a:pPr/>
              <a:t>81</a:t>
            </a:fld>
            <a:endParaRPr lang="en-US" altLang="en-US">
              <a:latin typeface="Times New Roman" panose="02020603050405020304" pitchFamily="18" charset="0"/>
            </a:endParaRPr>
          </a:p>
        </p:txBody>
      </p:sp>
      <p:sp>
        <p:nvSpPr>
          <p:cNvPr id="143364" name="Rectangle 2">
            <a:extLst>
              <a:ext uri="{FF2B5EF4-FFF2-40B4-BE49-F238E27FC236}">
                <a16:creationId xmlns:a16="http://schemas.microsoft.com/office/drawing/2014/main" id="{DA0CAB8D-FD39-468D-B1AF-83DA955568BB}"/>
              </a:ext>
            </a:extLst>
          </p:cNvPr>
          <p:cNvSpPr>
            <a:spLocks noGrp="1" noRot="1" noChangeAspect="1" noChangeArrowheads="1" noTextEdit="1"/>
          </p:cNvSpPr>
          <p:nvPr>
            <p:ph type="sldImg"/>
          </p:nvPr>
        </p:nvSpPr>
        <p:spPr>
          <a:ln/>
        </p:spPr>
      </p:sp>
      <p:sp>
        <p:nvSpPr>
          <p:cNvPr id="143365" name="Rectangle 3">
            <a:extLst>
              <a:ext uri="{FF2B5EF4-FFF2-40B4-BE49-F238E27FC236}">
                <a16:creationId xmlns:a16="http://schemas.microsoft.com/office/drawing/2014/main" id="{1958689F-117E-47AC-B9D5-DBF2E14882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4C3BDA55-ECF5-4E97-A8E6-8C0058A7326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5411" name="Rectangle 7">
            <a:extLst>
              <a:ext uri="{FF2B5EF4-FFF2-40B4-BE49-F238E27FC236}">
                <a16:creationId xmlns:a16="http://schemas.microsoft.com/office/drawing/2014/main" id="{2CF60377-AB7D-475F-B2FF-E50B5DC30F5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8CE21AA-CD1E-4A61-B49F-D5F213A7B36C}" type="slidenum">
              <a:rPr lang="en-US" altLang="en-US" smtClean="0">
                <a:latin typeface="Times New Roman" panose="02020603050405020304" pitchFamily="18" charset="0"/>
              </a:rPr>
              <a:pPr/>
              <a:t>82</a:t>
            </a:fld>
            <a:endParaRPr lang="en-US" altLang="en-US">
              <a:latin typeface="Times New Roman" panose="02020603050405020304" pitchFamily="18" charset="0"/>
            </a:endParaRPr>
          </a:p>
        </p:txBody>
      </p:sp>
      <p:sp>
        <p:nvSpPr>
          <p:cNvPr id="145412" name="Rectangle 2">
            <a:extLst>
              <a:ext uri="{FF2B5EF4-FFF2-40B4-BE49-F238E27FC236}">
                <a16:creationId xmlns:a16="http://schemas.microsoft.com/office/drawing/2014/main" id="{D320DF69-01F0-464C-96FF-F5E4EBB502CB}"/>
              </a:ext>
            </a:extLst>
          </p:cNvPr>
          <p:cNvSpPr>
            <a:spLocks noGrp="1" noRot="1" noChangeAspect="1" noChangeArrowheads="1" noTextEdit="1"/>
          </p:cNvSpPr>
          <p:nvPr>
            <p:ph type="sldImg"/>
          </p:nvPr>
        </p:nvSpPr>
        <p:spPr>
          <a:ln/>
        </p:spPr>
      </p:sp>
      <p:sp>
        <p:nvSpPr>
          <p:cNvPr id="145413" name="Rectangle 3">
            <a:extLst>
              <a:ext uri="{FF2B5EF4-FFF2-40B4-BE49-F238E27FC236}">
                <a16:creationId xmlns:a16="http://schemas.microsoft.com/office/drawing/2014/main" id="{426FF35E-A422-4386-9B07-A7A82D58EC4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67440C8A-FA51-4428-A38B-328AD7766B5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7459" name="Rectangle 7">
            <a:extLst>
              <a:ext uri="{FF2B5EF4-FFF2-40B4-BE49-F238E27FC236}">
                <a16:creationId xmlns:a16="http://schemas.microsoft.com/office/drawing/2014/main" id="{82DB9E1C-8E19-4001-85DB-5E65D864B4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AF307FF-528F-4E45-9C4F-19072823E9DC}" type="slidenum">
              <a:rPr lang="en-US" altLang="en-US" smtClean="0">
                <a:latin typeface="Times New Roman" panose="02020603050405020304" pitchFamily="18" charset="0"/>
              </a:rPr>
              <a:pPr/>
              <a:t>83</a:t>
            </a:fld>
            <a:endParaRPr lang="en-US" altLang="en-US">
              <a:latin typeface="Times New Roman" panose="02020603050405020304" pitchFamily="18" charset="0"/>
            </a:endParaRPr>
          </a:p>
        </p:txBody>
      </p:sp>
      <p:sp>
        <p:nvSpPr>
          <p:cNvPr id="147460" name="Rectangle 2">
            <a:extLst>
              <a:ext uri="{FF2B5EF4-FFF2-40B4-BE49-F238E27FC236}">
                <a16:creationId xmlns:a16="http://schemas.microsoft.com/office/drawing/2014/main" id="{005E43CB-6DBA-4855-A5DA-25870CEE333F}"/>
              </a:ext>
            </a:extLst>
          </p:cNvPr>
          <p:cNvSpPr>
            <a:spLocks noGrp="1" noRot="1" noChangeAspect="1" noChangeArrowheads="1" noTextEdit="1"/>
          </p:cNvSpPr>
          <p:nvPr>
            <p:ph type="sldImg"/>
          </p:nvPr>
        </p:nvSpPr>
        <p:spPr>
          <a:ln/>
        </p:spPr>
      </p:sp>
      <p:sp>
        <p:nvSpPr>
          <p:cNvPr id="147461" name="Rectangle 3">
            <a:extLst>
              <a:ext uri="{FF2B5EF4-FFF2-40B4-BE49-F238E27FC236}">
                <a16:creationId xmlns:a16="http://schemas.microsoft.com/office/drawing/2014/main" id="{F593ADB7-4AB1-48FE-A531-B84C97CA30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D36841F-431A-4C25-B0B8-11D28D5289C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49507" name="Rectangle 7">
            <a:extLst>
              <a:ext uri="{FF2B5EF4-FFF2-40B4-BE49-F238E27FC236}">
                <a16:creationId xmlns:a16="http://schemas.microsoft.com/office/drawing/2014/main" id="{625BE596-0F2E-44C5-A582-D8AD0A0F927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82BAF93-8D3B-474F-97B3-3116560556AB}" type="slidenum">
              <a:rPr lang="en-US" altLang="en-US" smtClean="0">
                <a:latin typeface="Times New Roman" panose="02020603050405020304" pitchFamily="18" charset="0"/>
              </a:rPr>
              <a:pPr/>
              <a:t>84</a:t>
            </a:fld>
            <a:endParaRPr lang="en-US" altLang="en-US">
              <a:latin typeface="Times New Roman" panose="02020603050405020304" pitchFamily="18" charset="0"/>
            </a:endParaRPr>
          </a:p>
        </p:txBody>
      </p:sp>
      <p:sp>
        <p:nvSpPr>
          <p:cNvPr id="149508" name="Rectangle 2">
            <a:extLst>
              <a:ext uri="{FF2B5EF4-FFF2-40B4-BE49-F238E27FC236}">
                <a16:creationId xmlns:a16="http://schemas.microsoft.com/office/drawing/2014/main" id="{80510A5C-AA4B-4231-B1B2-EA7A8A2F3ADE}"/>
              </a:ext>
            </a:extLst>
          </p:cNvPr>
          <p:cNvSpPr>
            <a:spLocks noGrp="1" noRot="1" noChangeAspect="1" noChangeArrowheads="1" noTextEdit="1"/>
          </p:cNvSpPr>
          <p:nvPr>
            <p:ph type="sldImg"/>
          </p:nvPr>
        </p:nvSpPr>
        <p:spPr>
          <a:ln/>
        </p:spPr>
      </p:sp>
      <p:sp>
        <p:nvSpPr>
          <p:cNvPr id="149509" name="Rectangle 3">
            <a:extLst>
              <a:ext uri="{FF2B5EF4-FFF2-40B4-BE49-F238E27FC236}">
                <a16:creationId xmlns:a16="http://schemas.microsoft.com/office/drawing/2014/main" id="{E1DF0C66-5C42-46EA-895C-8A109CDD25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E190AEC-D9A2-44F7-AA17-86C3C6F7448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1555" name="Rectangle 7">
            <a:extLst>
              <a:ext uri="{FF2B5EF4-FFF2-40B4-BE49-F238E27FC236}">
                <a16:creationId xmlns:a16="http://schemas.microsoft.com/office/drawing/2014/main" id="{70B250E9-5FFC-4559-8174-5D4DD3B6E82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1C6297F-9C26-42A6-910B-A0FA5B52CD24}" type="slidenum">
              <a:rPr lang="en-US" altLang="en-US" smtClean="0">
                <a:latin typeface="Times New Roman" panose="02020603050405020304" pitchFamily="18" charset="0"/>
              </a:rPr>
              <a:pPr/>
              <a:t>85</a:t>
            </a:fld>
            <a:endParaRPr lang="en-US" altLang="en-US">
              <a:latin typeface="Times New Roman" panose="02020603050405020304" pitchFamily="18" charset="0"/>
            </a:endParaRPr>
          </a:p>
        </p:txBody>
      </p:sp>
      <p:sp>
        <p:nvSpPr>
          <p:cNvPr id="151556" name="Rectangle 2">
            <a:extLst>
              <a:ext uri="{FF2B5EF4-FFF2-40B4-BE49-F238E27FC236}">
                <a16:creationId xmlns:a16="http://schemas.microsoft.com/office/drawing/2014/main" id="{91DECF5C-6D0C-457E-95E2-EAC6958D9DC5}"/>
              </a:ext>
            </a:extLst>
          </p:cNvPr>
          <p:cNvSpPr>
            <a:spLocks noGrp="1" noRot="1" noChangeAspect="1" noChangeArrowheads="1" noTextEdit="1"/>
          </p:cNvSpPr>
          <p:nvPr>
            <p:ph type="sldImg"/>
          </p:nvPr>
        </p:nvSpPr>
        <p:spPr>
          <a:ln/>
        </p:spPr>
      </p:sp>
      <p:sp>
        <p:nvSpPr>
          <p:cNvPr id="151557" name="Rectangle 3">
            <a:extLst>
              <a:ext uri="{FF2B5EF4-FFF2-40B4-BE49-F238E27FC236}">
                <a16:creationId xmlns:a16="http://schemas.microsoft.com/office/drawing/2014/main" id="{6FBB2854-0067-4ECB-8028-E6FFA3882B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40001BA1-1C3B-4A65-9A7B-5F438CCE68A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3603" name="Rectangle 7">
            <a:extLst>
              <a:ext uri="{FF2B5EF4-FFF2-40B4-BE49-F238E27FC236}">
                <a16:creationId xmlns:a16="http://schemas.microsoft.com/office/drawing/2014/main" id="{1E5C6F35-534B-4C16-B6ED-09683DB2816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27BBD89-A87C-4E1A-967E-2EDC07240567}" type="slidenum">
              <a:rPr lang="en-US" altLang="en-US" smtClean="0">
                <a:latin typeface="Times New Roman" panose="02020603050405020304" pitchFamily="18" charset="0"/>
              </a:rPr>
              <a:pPr/>
              <a:t>86</a:t>
            </a:fld>
            <a:endParaRPr lang="en-US" altLang="en-US">
              <a:latin typeface="Times New Roman" panose="02020603050405020304" pitchFamily="18" charset="0"/>
            </a:endParaRPr>
          </a:p>
        </p:txBody>
      </p:sp>
      <p:sp>
        <p:nvSpPr>
          <p:cNvPr id="153604" name="Rectangle 2">
            <a:extLst>
              <a:ext uri="{FF2B5EF4-FFF2-40B4-BE49-F238E27FC236}">
                <a16:creationId xmlns:a16="http://schemas.microsoft.com/office/drawing/2014/main" id="{0E05932F-9B90-4EBF-AAD5-FA9F902F17E5}"/>
              </a:ext>
            </a:extLst>
          </p:cNvPr>
          <p:cNvSpPr>
            <a:spLocks noGrp="1" noRot="1" noChangeAspect="1" noChangeArrowheads="1" noTextEdit="1"/>
          </p:cNvSpPr>
          <p:nvPr>
            <p:ph type="sldImg"/>
          </p:nvPr>
        </p:nvSpPr>
        <p:spPr>
          <a:ln/>
        </p:spPr>
      </p:sp>
      <p:sp>
        <p:nvSpPr>
          <p:cNvPr id="153605" name="Rectangle 3">
            <a:extLst>
              <a:ext uri="{FF2B5EF4-FFF2-40B4-BE49-F238E27FC236}">
                <a16:creationId xmlns:a16="http://schemas.microsoft.com/office/drawing/2014/main" id="{C433C3C3-0457-4CCB-8DC8-7852928258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DC7F727-BE0D-4F19-959F-2B865D78254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F2B0CB87-3DDC-4CB5-B188-75E53BAE238A}"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27C7ACA7-1EFD-4ADF-98CA-3D8A7BCF379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8E58FA6-FA54-4BBD-A34E-A442858D10F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CBD2257-E48C-4EC3-809A-D1A107EC4B8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5651" name="Rectangle 7">
            <a:extLst>
              <a:ext uri="{FF2B5EF4-FFF2-40B4-BE49-F238E27FC236}">
                <a16:creationId xmlns:a16="http://schemas.microsoft.com/office/drawing/2014/main" id="{A9F3E14A-571C-49CC-A42F-8CC97324172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621EB60-928C-4277-83B3-5154B1BB6979}" type="slidenum">
              <a:rPr lang="en-US" altLang="en-US" smtClean="0">
                <a:latin typeface="Times New Roman" panose="02020603050405020304" pitchFamily="18" charset="0"/>
              </a:rPr>
              <a:pPr/>
              <a:t>87</a:t>
            </a:fld>
            <a:endParaRPr lang="en-US" altLang="en-US">
              <a:latin typeface="Times New Roman" panose="02020603050405020304" pitchFamily="18" charset="0"/>
            </a:endParaRPr>
          </a:p>
        </p:txBody>
      </p:sp>
      <p:sp>
        <p:nvSpPr>
          <p:cNvPr id="155652" name="Rectangle 2">
            <a:extLst>
              <a:ext uri="{FF2B5EF4-FFF2-40B4-BE49-F238E27FC236}">
                <a16:creationId xmlns:a16="http://schemas.microsoft.com/office/drawing/2014/main" id="{9EF9E8C8-E7E4-4FDC-AD97-160B09CFEFA9}"/>
              </a:ext>
            </a:extLst>
          </p:cNvPr>
          <p:cNvSpPr>
            <a:spLocks noGrp="1" noRot="1" noChangeAspect="1" noChangeArrowheads="1" noTextEdit="1"/>
          </p:cNvSpPr>
          <p:nvPr>
            <p:ph type="sldImg"/>
          </p:nvPr>
        </p:nvSpPr>
        <p:spPr>
          <a:ln/>
        </p:spPr>
      </p:sp>
      <p:sp>
        <p:nvSpPr>
          <p:cNvPr id="155653" name="Rectangle 3">
            <a:extLst>
              <a:ext uri="{FF2B5EF4-FFF2-40B4-BE49-F238E27FC236}">
                <a16:creationId xmlns:a16="http://schemas.microsoft.com/office/drawing/2014/main" id="{CCEDD239-D469-45A4-9D8E-995CD2D4A15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5C068F1-5FA1-4663-814A-94BC6FAE7B9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7699" name="Rectangle 7">
            <a:extLst>
              <a:ext uri="{FF2B5EF4-FFF2-40B4-BE49-F238E27FC236}">
                <a16:creationId xmlns:a16="http://schemas.microsoft.com/office/drawing/2014/main" id="{36010946-753A-4C11-8B2B-037CC0702E1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CD722E3-4162-4E8D-A028-4DB743EB0C59}" type="slidenum">
              <a:rPr lang="en-US" altLang="en-US" smtClean="0">
                <a:latin typeface="Times New Roman" panose="02020603050405020304" pitchFamily="18" charset="0"/>
              </a:rPr>
              <a:pPr/>
              <a:t>88</a:t>
            </a:fld>
            <a:endParaRPr lang="en-US" altLang="en-US">
              <a:latin typeface="Times New Roman" panose="02020603050405020304" pitchFamily="18" charset="0"/>
            </a:endParaRPr>
          </a:p>
        </p:txBody>
      </p:sp>
      <p:sp>
        <p:nvSpPr>
          <p:cNvPr id="157700" name="Rectangle 2">
            <a:extLst>
              <a:ext uri="{FF2B5EF4-FFF2-40B4-BE49-F238E27FC236}">
                <a16:creationId xmlns:a16="http://schemas.microsoft.com/office/drawing/2014/main" id="{96FEA634-5F8F-4B79-87C7-DFF4F544C75B}"/>
              </a:ext>
            </a:extLst>
          </p:cNvPr>
          <p:cNvSpPr>
            <a:spLocks noGrp="1" noRot="1" noChangeAspect="1" noChangeArrowheads="1" noTextEdit="1"/>
          </p:cNvSpPr>
          <p:nvPr>
            <p:ph type="sldImg"/>
          </p:nvPr>
        </p:nvSpPr>
        <p:spPr>
          <a:ln/>
        </p:spPr>
      </p:sp>
      <p:sp>
        <p:nvSpPr>
          <p:cNvPr id="157701" name="Rectangle 3">
            <a:extLst>
              <a:ext uri="{FF2B5EF4-FFF2-40B4-BE49-F238E27FC236}">
                <a16:creationId xmlns:a16="http://schemas.microsoft.com/office/drawing/2014/main" id="{46A2E8F1-9BBE-4D80-B349-EF8D8D0FDC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AD0C4CA-13E5-46DE-AA25-E311E36ED45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59747" name="Rectangle 7">
            <a:extLst>
              <a:ext uri="{FF2B5EF4-FFF2-40B4-BE49-F238E27FC236}">
                <a16:creationId xmlns:a16="http://schemas.microsoft.com/office/drawing/2014/main" id="{29B18E4A-9C78-48F4-9BAD-2425B0833DF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2295DAE-9FD4-403E-A0E9-6DE6AB4D9402}" type="slidenum">
              <a:rPr lang="en-US" altLang="en-US" smtClean="0">
                <a:latin typeface="Times New Roman" panose="02020603050405020304" pitchFamily="18" charset="0"/>
              </a:rPr>
              <a:pPr/>
              <a:t>89</a:t>
            </a:fld>
            <a:endParaRPr lang="en-US" altLang="en-US">
              <a:latin typeface="Times New Roman" panose="02020603050405020304" pitchFamily="18" charset="0"/>
            </a:endParaRPr>
          </a:p>
        </p:txBody>
      </p:sp>
      <p:sp>
        <p:nvSpPr>
          <p:cNvPr id="159748" name="Rectangle 2">
            <a:extLst>
              <a:ext uri="{FF2B5EF4-FFF2-40B4-BE49-F238E27FC236}">
                <a16:creationId xmlns:a16="http://schemas.microsoft.com/office/drawing/2014/main" id="{70180640-6F81-4669-84E3-D591368CA60B}"/>
              </a:ext>
            </a:extLst>
          </p:cNvPr>
          <p:cNvSpPr>
            <a:spLocks noGrp="1" noRot="1" noChangeAspect="1" noChangeArrowheads="1" noTextEdit="1"/>
          </p:cNvSpPr>
          <p:nvPr>
            <p:ph type="sldImg"/>
          </p:nvPr>
        </p:nvSpPr>
        <p:spPr>
          <a:ln/>
        </p:spPr>
      </p:sp>
      <p:sp>
        <p:nvSpPr>
          <p:cNvPr id="159749" name="Rectangle 3">
            <a:extLst>
              <a:ext uri="{FF2B5EF4-FFF2-40B4-BE49-F238E27FC236}">
                <a16:creationId xmlns:a16="http://schemas.microsoft.com/office/drawing/2014/main" id="{956BBBC7-CE55-424E-AC87-BB69260988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65FD994F-7D21-4FFD-A768-728C750EB11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1795" name="Rectangle 7">
            <a:extLst>
              <a:ext uri="{FF2B5EF4-FFF2-40B4-BE49-F238E27FC236}">
                <a16:creationId xmlns:a16="http://schemas.microsoft.com/office/drawing/2014/main" id="{A865D521-32C1-49A1-9990-D13B4F873F5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A302A87-8835-4818-B84B-BA6DECEE7A2B}" type="slidenum">
              <a:rPr lang="en-US" altLang="en-US" smtClean="0">
                <a:latin typeface="Times New Roman" panose="02020603050405020304" pitchFamily="18" charset="0"/>
              </a:rPr>
              <a:pPr/>
              <a:t>90</a:t>
            </a:fld>
            <a:endParaRPr lang="en-US" altLang="en-US">
              <a:latin typeface="Times New Roman" panose="02020603050405020304" pitchFamily="18" charset="0"/>
            </a:endParaRPr>
          </a:p>
        </p:txBody>
      </p:sp>
      <p:sp>
        <p:nvSpPr>
          <p:cNvPr id="161796" name="Rectangle 2">
            <a:extLst>
              <a:ext uri="{FF2B5EF4-FFF2-40B4-BE49-F238E27FC236}">
                <a16:creationId xmlns:a16="http://schemas.microsoft.com/office/drawing/2014/main" id="{86F08726-CF8F-442E-B823-174ABFD4980E}"/>
              </a:ext>
            </a:extLst>
          </p:cNvPr>
          <p:cNvSpPr>
            <a:spLocks noGrp="1" noRot="1" noChangeAspect="1" noChangeArrowheads="1" noTextEdit="1"/>
          </p:cNvSpPr>
          <p:nvPr>
            <p:ph type="sldImg"/>
          </p:nvPr>
        </p:nvSpPr>
        <p:spPr>
          <a:ln/>
        </p:spPr>
      </p:sp>
      <p:sp>
        <p:nvSpPr>
          <p:cNvPr id="161797" name="Rectangle 3">
            <a:extLst>
              <a:ext uri="{FF2B5EF4-FFF2-40B4-BE49-F238E27FC236}">
                <a16:creationId xmlns:a16="http://schemas.microsoft.com/office/drawing/2014/main" id="{920AEAB7-E653-4FA5-A5E7-2B6F28DCCE2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0186CA50-58C4-4B46-A1D0-B492BC2848EE}"/>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3843" name="Rectangle 7">
            <a:extLst>
              <a:ext uri="{FF2B5EF4-FFF2-40B4-BE49-F238E27FC236}">
                <a16:creationId xmlns:a16="http://schemas.microsoft.com/office/drawing/2014/main" id="{FF98BADE-0A2C-4D65-B624-4646E129717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4FA2CA-08E8-44A7-8468-9C93C429705D}" type="slidenum">
              <a:rPr lang="en-US" altLang="en-US" smtClean="0">
                <a:latin typeface="Times New Roman" panose="02020603050405020304" pitchFamily="18" charset="0"/>
              </a:rPr>
              <a:pPr/>
              <a:t>91</a:t>
            </a:fld>
            <a:endParaRPr lang="en-US" altLang="en-US">
              <a:latin typeface="Times New Roman" panose="02020603050405020304" pitchFamily="18" charset="0"/>
            </a:endParaRPr>
          </a:p>
        </p:txBody>
      </p:sp>
      <p:sp>
        <p:nvSpPr>
          <p:cNvPr id="163844" name="Rectangle 2">
            <a:extLst>
              <a:ext uri="{FF2B5EF4-FFF2-40B4-BE49-F238E27FC236}">
                <a16:creationId xmlns:a16="http://schemas.microsoft.com/office/drawing/2014/main" id="{7EFBE003-4007-4DEC-A7B4-A49FB8E27D86}"/>
              </a:ext>
            </a:extLst>
          </p:cNvPr>
          <p:cNvSpPr>
            <a:spLocks noGrp="1" noRot="1" noChangeAspect="1" noChangeArrowheads="1" noTextEdit="1"/>
          </p:cNvSpPr>
          <p:nvPr>
            <p:ph type="sldImg"/>
          </p:nvPr>
        </p:nvSpPr>
        <p:spPr>
          <a:ln/>
        </p:spPr>
      </p:sp>
      <p:sp>
        <p:nvSpPr>
          <p:cNvPr id="163845" name="Rectangle 3">
            <a:extLst>
              <a:ext uri="{FF2B5EF4-FFF2-40B4-BE49-F238E27FC236}">
                <a16:creationId xmlns:a16="http://schemas.microsoft.com/office/drawing/2014/main" id="{5EA63A35-8954-4CF4-99E0-300AA3ADE6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45353C2C-134B-4CBF-98BC-17A9F053586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5891" name="Rectangle 7">
            <a:extLst>
              <a:ext uri="{FF2B5EF4-FFF2-40B4-BE49-F238E27FC236}">
                <a16:creationId xmlns:a16="http://schemas.microsoft.com/office/drawing/2014/main" id="{A17B4E58-CE83-4A28-8EAA-40B1B3CA776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2898BBB-318D-4817-BC8A-AF143E50DE5C}" type="slidenum">
              <a:rPr lang="en-US" altLang="en-US" smtClean="0">
                <a:latin typeface="Times New Roman" panose="02020603050405020304" pitchFamily="18" charset="0"/>
              </a:rPr>
              <a:pPr/>
              <a:t>92</a:t>
            </a:fld>
            <a:endParaRPr lang="en-US" altLang="en-US">
              <a:latin typeface="Times New Roman" panose="02020603050405020304" pitchFamily="18" charset="0"/>
            </a:endParaRPr>
          </a:p>
        </p:txBody>
      </p:sp>
      <p:sp>
        <p:nvSpPr>
          <p:cNvPr id="165892" name="Rectangle 2">
            <a:extLst>
              <a:ext uri="{FF2B5EF4-FFF2-40B4-BE49-F238E27FC236}">
                <a16:creationId xmlns:a16="http://schemas.microsoft.com/office/drawing/2014/main" id="{A58337ED-9C31-4129-9153-F89B096AEC37}"/>
              </a:ext>
            </a:extLst>
          </p:cNvPr>
          <p:cNvSpPr>
            <a:spLocks noGrp="1" noRot="1" noChangeAspect="1" noChangeArrowheads="1" noTextEdit="1"/>
          </p:cNvSpPr>
          <p:nvPr>
            <p:ph type="sldImg"/>
          </p:nvPr>
        </p:nvSpPr>
        <p:spPr>
          <a:ln/>
        </p:spPr>
      </p:sp>
      <p:sp>
        <p:nvSpPr>
          <p:cNvPr id="165893" name="Rectangle 3">
            <a:extLst>
              <a:ext uri="{FF2B5EF4-FFF2-40B4-BE49-F238E27FC236}">
                <a16:creationId xmlns:a16="http://schemas.microsoft.com/office/drawing/2014/main" id="{7F734FEC-4DD1-419A-97E1-E80B5DE80F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2569311B-9915-49FC-8C2A-C5F28CEC2F0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7939" name="Rectangle 7">
            <a:extLst>
              <a:ext uri="{FF2B5EF4-FFF2-40B4-BE49-F238E27FC236}">
                <a16:creationId xmlns:a16="http://schemas.microsoft.com/office/drawing/2014/main" id="{A624321E-9F06-4D35-838F-3C9B4F309BD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B22FCB2-C320-4028-B9D7-62084F46770E}" type="slidenum">
              <a:rPr lang="en-US" altLang="en-US" smtClean="0">
                <a:latin typeface="Times New Roman" panose="02020603050405020304" pitchFamily="18" charset="0"/>
              </a:rPr>
              <a:pPr/>
              <a:t>93</a:t>
            </a:fld>
            <a:endParaRPr lang="en-US" altLang="en-US">
              <a:latin typeface="Times New Roman" panose="02020603050405020304" pitchFamily="18" charset="0"/>
            </a:endParaRPr>
          </a:p>
        </p:txBody>
      </p:sp>
      <p:sp>
        <p:nvSpPr>
          <p:cNvPr id="167940" name="Rectangle 2">
            <a:extLst>
              <a:ext uri="{FF2B5EF4-FFF2-40B4-BE49-F238E27FC236}">
                <a16:creationId xmlns:a16="http://schemas.microsoft.com/office/drawing/2014/main" id="{C950AECB-985A-4895-86D2-1D6A60D6278C}"/>
              </a:ext>
            </a:extLst>
          </p:cNvPr>
          <p:cNvSpPr>
            <a:spLocks noGrp="1" noRot="1" noChangeAspect="1" noChangeArrowheads="1" noTextEdit="1"/>
          </p:cNvSpPr>
          <p:nvPr>
            <p:ph type="sldImg"/>
          </p:nvPr>
        </p:nvSpPr>
        <p:spPr>
          <a:ln/>
        </p:spPr>
      </p:sp>
      <p:sp>
        <p:nvSpPr>
          <p:cNvPr id="167941" name="Rectangle 3">
            <a:extLst>
              <a:ext uri="{FF2B5EF4-FFF2-40B4-BE49-F238E27FC236}">
                <a16:creationId xmlns:a16="http://schemas.microsoft.com/office/drawing/2014/main" id="{6DADB6CF-6C3D-44BD-87F6-BE586A9D1E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C754C66E-8607-4D01-88BC-100FCEB49F5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69987" name="Rectangle 7">
            <a:extLst>
              <a:ext uri="{FF2B5EF4-FFF2-40B4-BE49-F238E27FC236}">
                <a16:creationId xmlns:a16="http://schemas.microsoft.com/office/drawing/2014/main" id="{EC6B78BB-04BA-4B22-B47D-AF1A7E480D9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06BA7F6-1C2B-41C5-AF8A-76EAD17A9B96}" type="slidenum">
              <a:rPr lang="en-US" altLang="en-US" smtClean="0">
                <a:latin typeface="Times New Roman" panose="02020603050405020304" pitchFamily="18" charset="0"/>
              </a:rPr>
              <a:pPr/>
              <a:t>94</a:t>
            </a:fld>
            <a:endParaRPr lang="en-US" altLang="en-US">
              <a:latin typeface="Times New Roman" panose="02020603050405020304" pitchFamily="18" charset="0"/>
            </a:endParaRPr>
          </a:p>
        </p:txBody>
      </p:sp>
      <p:sp>
        <p:nvSpPr>
          <p:cNvPr id="169988" name="Rectangle 2">
            <a:extLst>
              <a:ext uri="{FF2B5EF4-FFF2-40B4-BE49-F238E27FC236}">
                <a16:creationId xmlns:a16="http://schemas.microsoft.com/office/drawing/2014/main" id="{16EEDE57-9A7C-4E93-97B4-A79275F29A67}"/>
              </a:ext>
            </a:extLst>
          </p:cNvPr>
          <p:cNvSpPr>
            <a:spLocks noGrp="1" noRot="1" noChangeAspect="1" noChangeArrowheads="1" noTextEdit="1"/>
          </p:cNvSpPr>
          <p:nvPr>
            <p:ph type="sldImg"/>
          </p:nvPr>
        </p:nvSpPr>
        <p:spPr>
          <a:ln/>
        </p:spPr>
      </p:sp>
      <p:sp>
        <p:nvSpPr>
          <p:cNvPr id="169989" name="Rectangle 3">
            <a:extLst>
              <a:ext uri="{FF2B5EF4-FFF2-40B4-BE49-F238E27FC236}">
                <a16:creationId xmlns:a16="http://schemas.microsoft.com/office/drawing/2014/main" id="{368B05C0-2D1D-49B5-8593-E5C90038DB2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4D01EFE7-6D0F-4C94-9967-DDE9B0AF3EF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2035" name="Rectangle 7">
            <a:extLst>
              <a:ext uri="{FF2B5EF4-FFF2-40B4-BE49-F238E27FC236}">
                <a16:creationId xmlns:a16="http://schemas.microsoft.com/office/drawing/2014/main" id="{1C0FCE38-9937-4D2F-9064-489EEFA94320}"/>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8FA07C0-159A-46A4-8A03-093039AFC710}" type="slidenum">
              <a:rPr lang="en-US" altLang="en-US" smtClean="0">
                <a:latin typeface="Times New Roman" panose="02020603050405020304" pitchFamily="18" charset="0"/>
              </a:rPr>
              <a:pPr/>
              <a:t>95</a:t>
            </a:fld>
            <a:endParaRPr lang="en-US" altLang="en-US">
              <a:latin typeface="Times New Roman" panose="02020603050405020304" pitchFamily="18" charset="0"/>
            </a:endParaRPr>
          </a:p>
        </p:txBody>
      </p:sp>
      <p:sp>
        <p:nvSpPr>
          <p:cNvPr id="172036" name="Rectangle 2">
            <a:extLst>
              <a:ext uri="{FF2B5EF4-FFF2-40B4-BE49-F238E27FC236}">
                <a16:creationId xmlns:a16="http://schemas.microsoft.com/office/drawing/2014/main" id="{F44D7CBB-1058-44ED-A6B8-70C4842715AF}"/>
              </a:ext>
            </a:extLst>
          </p:cNvPr>
          <p:cNvSpPr>
            <a:spLocks noGrp="1" noRot="1" noChangeAspect="1" noChangeArrowheads="1" noTextEdit="1"/>
          </p:cNvSpPr>
          <p:nvPr>
            <p:ph type="sldImg"/>
          </p:nvPr>
        </p:nvSpPr>
        <p:spPr>
          <a:ln/>
        </p:spPr>
      </p:sp>
      <p:sp>
        <p:nvSpPr>
          <p:cNvPr id="172037" name="Rectangle 3">
            <a:extLst>
              <a:ext uri="{FF2B5EF4-FFF2-40B4-BE49-F238E27FC236}">
                <a16:creationId xmlns:a16="http://schemas.microsoft.com/office/drawing/2014/main" id="{42F6D0B9-0B6D-4A0B-8E36-5A468FFE40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E820852A-32C2-4410-A9F8-73F0589441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4083" name="Rectangle 7">
            <a:extLst>
              <a:ext uri="{FF2B5EF4-FFF2-40B4-BE49-F238E27FC236}">
                <a16:creationId xmlns:a16="http://schemas.microsoft.com/office/drawing/2014/main" id="{6F2174F2-5C69-434B-8B3E-F449FA794F6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DD69A17D-02C8-41E1-961E-9B525627FD9D}" type="slidenum">
              <a:rPr lang="en-US" altLang="en-US" smtClean="0">
                <a:latin typeface="Times New Roman" panose="02020603050405020304" pitchFamily="18" charset="0"/>
              </a:rPr>
              <a:pPr/>
              <a:t>96</a:t>
            </a:fld>
            <a:endParaRPr lang="en-US" altLang="en-US">
              <a:latin typeface="Times New Roman" panose="02020603050405020304" pitchFamily="18" charset="0"/>
            </a:endParaRPr>
          </a:p>
        </p:txBody>
      </p:sp>
      <p:sp>
        <p:nvSpPr>
          <p:cNvPr id="174084" name="Rectangle 2">
            <a:extLst>
              <a:ext uri="{FF2B5EF4-FFF2-40B4-BE49-F238E27FC236}">
                <a16:creationId xmlns:a16="http://schemas.microsoft.com/office/drawing/2014/main" id="{941ACA16-0A91-4E13-9BAA-491AE4AF0B6C}"/>
              </a:ext>
            </a:extLst>
          </p:cNvPr>
          <p:cNvSpPr>
            <a:spLocks noGrp="1" noRot="1" noChangeAspect="1" noChangeArrowheads="1" noTextEdit="1"/>
          </p:cNvSpPr>
          <p:nvPr>
            <p:ph type="sldImg"/>
          </p:nvPr>
        </p:nvSpPr>
        <p:spPr>
          <a:ln/>
        </p:spPr>
      </p:sp>
      <p:sp>
        <p:nvSpPr>
          <p:cNvPr id="174085" name="Rectangle 3">
            <a:extLst>
              <a:ext uri="{FF2B5EF4-FFF2-40B4-BE49-F238E27FC236}">
                <a16:creationId xmlns:a16="http://schemas.microsoft.com/office/drawing/2014/main" id="{1953C4AF-3EAD-4E90-B2EF-8C0AEDA4107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31AB20A-ED9E-45D4-AB21-153D6A46CACC}"/>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FE5D18A-05BB-4739-81EE-4DE32ECA0BA8}"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2B460DEE-E5A6-46D1-93F6-7F9B804A3C3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865E9CC-2322-437C-84AE-51DA2DE57E1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3F04D111-706F-4BA4-A602-2980B7478F1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6131" name="Rectangle 7">
            <a:extLst>
              <a:ext uri="{FF2B5EF4-FFF2-40B4-BE49-F238E27FC236}">
                <a16:creationId xmlns:a16="http://schemas.microsoft.com/office/drawing/2014/main" id="{CBB62DC5-E05A-4A07-A209-FD75BC77E0B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C23EF9D-3942-41B9-9003-DCA47436E0E5}" type="slidenum">
              <a:rPr lang="en-US" altLang="en-US" smtClean="0">
                <a:latin typeface="Times New Roman" panose="02020603050405020304" pitchFamily="18" charset="0"/>
              </a:rPr>
              <a:pPr/>
              <a:t>97</a:t>
            </a:fld>
            <a:endParaRPr lang="en-US" altLang="en-US">
              <a:latin typeface="Times New Roman" panose="02020603050405020304" pitchFamily="18" charset="0"/>
            </a:endParaRPr>
          </a:p>
        </p:txBody>
      </p:sp>
      <p:sp>
        <p:nvSpPr>
          <p:cNvPr id="176132" name="Rectangle 2">
            <a:extLst>
              <a:ext uri="{FF2B5EF4-FFF2-40B4-BE49-F238E27FC236}">
                <a16:creationId xmlns:a16="http://schemas.microsoft.com/office/drawing/2014/main" id="{C5DA43A2-0A8D-483D-B58B-684EB5266089}"/>
              </a:ext>
            </a:extLst>
          </p:cNvPr>
          <p:cNvSpPr>
            <a:spLocks noGrp="1" noRot="1" noChangeAspect="1" noChangeArrowheads="1" noTextEdit="1"/>
          </p:cNvSpPr>
          <p:nvPr>
            <p:ph type="sldImg"/>
          </p:nvPr>
        </p:nvSpPr>
        <p:spPr>
          <a:ln/>
        </p:spPr>
      </p:sp>
      <p:sp>
        <p:nvSpPr>
          <p:cNvPr id="176133" name="Rectangle 3">
            <a:extLst>
              <a:ext uri="{FF2B5EF4-FFF2-40B4-BE49-F238E27FC236}">
                <a16:creationId xmlns:a16="http://schemas.microsoft.com/office/drawing/2014/main" id="{ECBA956A-CFD4-4982-9D83-09D567E7DED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8E8D4051-8492-4E22-85CD-849B33955E1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78179" name="Rectangle 7">
            <a:extLst>
              <a:ext uri="{FF2B5EF4-FFF2-40B4-BE49-F238E27FC236}">
                <a16:creationId xmlns:a16="http://schemas.microsoft.com/office/drawing/2014/main" id="{7D6C66C8-5EAE-4035-A6FF-744A1AD0809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DCBA15B-C269-46A4-A81F-54F03EB89626}" type="slidenum">
              <a:rPr lang="en-US" altLang="en-US" smtClean="0">
                <a:latin typeface="Times New Roman" panose="02020603050405020304" pitchFamily="18" charset="0"/>
              </a:rPr>
              <a:pPr/>
              <a:t>98</a:t>
            </a:fld>
            <a:endParaRPr lang="en-US" altLang="en-US">
              <a:latin typeface="Times New Roman" panose="02020603050405020304" pitchFamily="18" charset="0"/>
            </a:endParaRPr>
          </a:p>
        </p:txBody>
      </p:sp>
      <p:sp>
        <p:nvSpPr>
          <p:cNvPr id="178180" name="Rectangle 2">
            <a:extLst>
              <a:ext uri="{FF2B5EF4-FFF2-40B4-BE49-F238E27FC236}">
                <a16:creationId xmlns:a16="http://schemas.microsoft.com/office/drawing/2014/main" id="{C9630DDD-3C76-4A84-B40A-8FF9E517B7AE}"/>
              </a:ext>
            </a:extLst>
          </p:cNvPr>
          <p:cNvSpPr>
            <a:spLocks noGrp="1" noRot="1" noChangeAspect="1" noChangeArrowheads="1" noTextEdit="1"/>
          </p:cNvSpPr>
          <p:nvPr>
            <p:ph type="sldImg"/>
          </p:nvPr>
        </p:nvSpPr>
        <p:spPr>
          <a:ln/>
        </p:spPr>
      </p:sp>
      <p:sp>
        <p:nvSpPr>
          <p:cNvPr id="178181" name="Rectangle 3">
            <a:extLst>
              <a:ext uri="{FF2B5EF4-FFF2-40B4-BE49-F238E27FC236}">
                <a16:creationId xmlns:a16="http://schemas.microsoft.com/office/drawing/2014/main" id="{91A04899-E1B2-45F1-B3D7-BB4A36D395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F9E9C6B-3A4C-4FB8-B74D-E18BE0C2FA0C}"/>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0227" name="Rectangle 7">
            <a:extLst>
              <a:ext uri="{FF2B5EF4-FFF2-40B4-BE49-F238E27FC236}">
                <a16:creationId xmlns:a16="http://schemas.microsoft.com/office/drawing/2014/main" id="{314A394A-AC3C-4337-9F9E-01F95B72A81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0C9C2FAD-49A3-44D6-9697-9A46F08DBBFF}" type="slidenum">
              <a:rPr lang="en-US" altLang="en-US" smtClean="0">
                <a:latin typeface="Times New Roman" panose="02020603050405020304" pitchFamily="18" charset="0"/>
              </a:rPr>
              <a:pPr/>
              <a:t>99</a:t>
            </a:fld>
            <a:endParaRPr lang="en-US" altLang="en-US">
              <a:latin typeface="Times New Roman" panose="02020603050405020304" pitchFamily="18" charset="0"/>
            </a:endParaRPr>
          </a:p>
        </p:txBody>
      </p:sp>
      <p:sp>
        <p:nvSpPr>
          <p:cNvPr id="180228" name="Rectangle 2">
            <a:extLst>
              <a:ext uri="{FF2B5EF4-FFF2-40B4-BE49-F238E27FC236}">
                <a16:creationId xmlns:a16="http://schemas.microsoft.com/office/drawing/2014/main" id="{5575C128-87AC-4484-A41A-E013D57F33C3}"/>
              </a:ext>
            </a:extLst>
          </p:cNvPr>
          <p:cNvSpPr>
            <a:spLocks noGrp="1" noRot="1" noChangeAspect="1" noChangeArrowheads="1" noTextEdit="1"/>
          </p:cNvSpPr>
          <p:nvPr>
            <p:ph type="sldImg"/>
          </p:nvPr>
        </p:nvSpPr>
        <p:spPr>
          <a:ln/>
        </p:spPr>
      </p:sp>
      <p:sp>
        <p:nvSpPr>
          <p:cNvPr id="180229" name="Rectangle 3">
            <a:extLst>
              <a:ext uri="{FF2B5EF4-FFF2-40B4-BE49-F238E27FC236}">
                <a16:creationId xmlns:a16="http://schemas.microsoft.com/office/drawing/2014/main" id="{FE48EE9E-FAF1-4375-96A4-1322AA8073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8914E7F-E1F0-4964-B82B-FEAA232FAD98}"/>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2275" name="Rectangle 7">
            <a:extLst>
              <a:ext uri="{FF2B5EF4-FFF2-40B4-BE49-F238E27FC236}">
                <a16:creationId xmlns:a16="http://schemas.microsoft.com/office/drawing/2014/main" id="{C99F6C99-2696-4DF2-9F79-10D87BC35F8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CD6535E5-5972-4651-BCB5-853BA2182E45}" type="slidenum">
              <a:rPr lang="en-US" altLang="en-US" smtClean="0">
                <a:latin typeface="Times New Roman" panose="02020603050405020304" pitchFamily="18" charset="0"/>
              </a:rPr>
              <a:pPr/>
              <a:t>100</a:t>
            </a:fld>
            <a:endParaRPr lang="en-US" altLang="en-US">
              <a:latin typeface="Times New Roman" panose="02020603050405020304" pitchFamily="18" charset="0"/>
            </a:endParaRPr>
          </a:p>
        </p:txBody>
      </p:sp>
      <p:sp>
        <p:nvSpPr>
          <p:cNvPr id="182276" name="Rectangle 2">
            <a:extLst>
              <a:ext uri="{FF2B5EF4-FFF2-40B4-BE49-F238E27FC236}">
                <a16:creationId xmlns:a16="http://schemas.microsoft.com/office/drawing/2014/main" id="{47AB5791-DC4F-48C7-BCA7-1E05FFDAB711}"/>
              </a:ext>
            </a:extLst>
          </p:cNvPr>
          <p:cNvSpPr>
            <a:spLocks noGrp="1" noRot="1" noChangeAspect="1" noChangeArrowheads="1" noTextEdit="1"/>
          </p:cNvSpPr>
          <p:nvPr>
            <p:ph type="sldImg"/>
          </p:nvPr>
        </p:nvSpPr>
        <p:spPr>
          <a:ln/>
        </p:spPr>
      </p:sp>
      <p:sp>
        <p:nvSpPr>
          <p:cNvPr id="182277" name="Rectangle 3">
            <a:extLst>
              <a:ext uri="{FF2B5EF4-FFF2-40B4-BE49-F238E27FC236}">
                <a16:creationId xmlns:a16="http://schemas.microsoft.com/office/drawing/2014/main" id="{824CC956-84E4-4FF4-B1E8-A9C30119596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F585504-14D2-45D5-A7F8-D7F2606BFA6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89443" name="Rectangle 7">
            <a:extLst>
              <a:ext uri="{FF2B5EF4-FFF2-40B4-BE49-F238E27FC236}">
                <a16:creationId xmlns:a16="http://schemas.microsoft.com/office/drawing/2014/main" id="{02A49E95-CA41-46A2-A2E1-9083784E65C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21934D4-00BD-43E4-9FF4-387FBFCF8B9D}" type="slidenum">
              <a:rPr lang="en-US" altLang="en-US" smtClean="0">
                <a:latin typeface="Times New Roman" panose="02020603050405020304" pitchFamily="18" charset="0"/>
              </a:rPr>
              <a:pPr/>
              <a:t>106</a:t>
            </a:fld>
            <a:endParaRPr lang="en-US" altLang="en-US">
              <a:latin typeface="Times New Roman" panose="02020603050405020304" pitchFamily="18" charset="0"/>
            </a:endParaRPr>
          </a:p>
        </p:txBody>
      </p:sp>
      <p:sp>
        <p:nvSpPr>
          <p:cNvPr id="189444" name="Rectangle 2">
            <a:extLst>
              <a:ext uri="{FF2B5EF4-FFF2-40B4-BE49-F238E27FC236}">
                <a16:creationId xmlns:a16="http://schemas.microsoft.com/office/drawing/2014/main" id="{94CA01EB-0637-43BA-BBF7-2CB4B0706521}"/>
              </a:ext>
            </a:extLst>
          </p:cNvPr>
          <p:cNvSpPr>
            <a:spLocks noGrp="1" noRot="1" noChangeAspect="1" noChangeArrowheads="1" noTextEdit="1"/>
          </p:cNvSpPr>
          <p:nvPr>
            <p:ph type="sldImg"/>
          </p:nvPr>
        </p:nvSpPr>
        <p:spPr>
          <a:ln/>
        </p:spPr>
      </p:sp>
      <p:sp>
        <p:nvSpPr>
          <p:cNvPr id="189445" name="Rectangle 3">
            <a:extLst>
              <a:ext uri="{FF2B5EF4-FFF2-40B4-BE49-F238E27FC236}">
                <a16:creationId xmlns:a16="http://schemas.microsoft.com/office/drawing/2014/main" id="{99A4647F-C854-4032-95FD-1ED2C5EE0DF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823E4F52-785E-47D5-B8D2-8332DD3C04D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1491" name="Rectangle 7">
            <a:extLst>
              <a:ext uri="{FF2B5EF4-FFF2-40B4-BE49-F238E27FC236}">
                <a16:creationId xmlns:a16="http://schemas.microsoft.com/office/drawing/2014/main" id="{F2D20BB6-87BB-4A4F-8E11-5853720EA17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3DF0799-FCFC-402F-B87C-3376C915DE70}" type="slidenum">
              <a:rPr lang="en-US" altLang="en-US" smtClean="0">
                <a:latin typeface="Times New Roman" panose="02020603050405020304" pitchFamily="18" charset="0"/>
              </a:rPr>
              <a:pPr/>
              <a:t>107</a:t>
            </a:fld>
            <a:endParaRPr lang="en-US" altLang="en-US">
              <a:latin typeface="Times New Roman" panose="02020603050405020304" pitchFamily="18" charset="0"/>
            </a:endParaRPr>
          </a:p>
        </p:txBody>
      </p:sp>
      <p:sp>
        <p:nvSpPr>
          <p:cNvPr id="191492" name="Rectangle 2">
            <a:extLst>
              <a:ext uri="{FF2B5EF4-FFF2-40B4-BE49-F238E27FC236}">
                <a16:creationId xmlns:a16="http://schemas.microsoft.com/office/drawing/2014/main" id="{B5AAA3F4-864F-4EAF-98CB-DC03B005367F}"/>
              </a:ext>
            </a:extLst>
          </p:cNvPr>
          <p:cNvSpPr>
            <a:spLocks noGrp="1" noRot="1" noChangeAspect="1" noChangeArrowheads="1" noTextEdit="1"/>
          </p:cNvSpPr>
          <p:nvPr>
            <p:ph type="sldImg"/>
          </p:nvPr>
        </p:nvSpPr>
        <p:spPr>
          <a:ln/>
        </p:spPr>
      </p:sp>
      <p:sp>
        <p:nvSpPr>
          <p:cNvPr id="191493" name="Rectangle 3">
            <a:extLst>
              <a:ext uri="{FF2B5EF4-FFF2-40B4-BE49-F238E27FC236}">
                <a16:creationId xmlns:a16="http://schemas.microsoft.com/office/drawing/2014/main" id="{6BB0733F-BA03-4C50-9CA8-18692D56346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1B11E30-CAD4-4D4E-ABFE-6181D5F7F58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3539" name="Rectangle 7">
            <a:extLst>
              <a:ext uri="{FF2B5EF4-FFF2-40B4-BE49-F238E27FC236}">
                <a16:creationId xmlns:a16="http://schemas.microsoft.com/office/drawing/2014/main" id="{D7DE9729-5C12-4C41-BF01-14888C20329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528B4D6-ADB7-4C40-A40C-C3A264C9D07D}" type="slidenum">
              <a:rPr lang="en-US" altLang="en-US" smtClean="0">
                <a:latin typeface="Times New Roman" panose="02020603050405020304" pitchFamily="18" charset="0"/>
              </a:rPr>
              <a:pPr/>
              <a:t>108</a:t>
            </a:fld>
            <a:endParaRPr lang="en-US" altLang="en-US">
              <a:latin typeface="Times New Roman" panose="02020603050405020304" pitchFamily="18" charset="0"/>
            </a:endParaRPr>
          </a:p>
        </p:txBody>
      </p:sp>
      <p:sp>
        <p:nvSpPr>
          <p:cNvPr id="193540" name="Rectangle 2">
            <a:extLst>
              <a:ext uri="{FF2B5EF4-FFF2-40B4-BE49-F238E27FC236}">
                <a16:creationId xmlns:a16="http://schemas.microsoft.com/office/drawing/2014/main" id="{54DC4D2D-69E7-4BD0-BE82-103AC177C31F}"/>
              </a:ext>
            </a:extLst>
          </p:cNvPr>
          <p:cNvSpPr>
            <a:spLocks noGrp="1" noRot="1" noChangeAspect="1" noChangeArrowheads="1" noTextEdit="1"/>
          </p:cNvSpPr>
          <p:nvPr>
            <p:ph type="sldImg"/>
          </p:nvPr>
        </p:nvSpPr>
        <p:spPr>
          <a:ln/>
        </p:spPr>
      </p:sp>
      <p:sp>
        <p:nvSpPr>
          <p:cNvPr id="193541" name="Rectangle 3">
            <a:extLst>
              <a:ext uri="{FF2B5EF4-FFF2-40B4-BE49-F238E27FC236}">
                <a16:creationId xmlns:a16="http://schemas.microsoft.com/office/drawing/2014/main" id="{E48E320C-8D60-44B1-83B4-AEF051C20B5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FF5D65F-F86C-4904-BF04-4AEDB754AC9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5587" name="Rectangle 7">
            <a:extLst>
              <a:ext uri="{FF2B5EF4-FFF2-40B4-BE49-F238E27FC236}">
                <a16:creationId xmlns:a16="http://schemas.microsoft.com/office/drawing/2014/main" id="{12BE2903-18F1-428B-92D7-DCCB834D0D2E}"/>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34D43BB-21E5-40C6-B546-9D8A71581D0F}" type="slidenum">
              <a:rPr lang="en-US" altLang="en-US" smtClean="0">
                <a:latin typeface="Times New Roman" panose="02020603050405020304" pitchFamily="18" charset="0"/>
              </a:rPr>
              <a:pPr/>
              <a:t>109</a:t>
            </a:fld>
            <a:endParaRPr lang="en-US" altLang="en-US">
              <a:latin typeface="Times New Roman" panose="02020603050405020304" pitchFamily="18" charset="0"/>
            </a:endParaRPr>
          </a:p>
        </p:txBody>
      </p:sp>
      <p:sp>
        <p:nvSpPr>
          <p:cNvPr id="195588" name="Rectangle 2">
            <a:extLst>
              <a:ext uri="{FF2B5EF4-FFF2-40B4-BE49-F238E27FC236}">
                <a16:creationId xmlns:a16="http://schemas.microsoft.com/office/drawing/2014/main" id="{311F93D5-2E9F-4A09-B770-69AB0FE70FB4}"/>
              </a:ext>
            </a:extLst>
          </p:cNvPr>
          <p:cNvSpPr>
            <a:spLocks noGrp="1" noRot="1" noChangeAspect="1" noChangeArrowheads="1" noTextEdit="1"/>
          </p:cNvSpPr>
          <p:nvPr>
            <p:ph type="sldImg"/>
          </p:nvPr>
        </p:nvSpPr>
        <p:spPr>
          <a:ln/>
        </p:spPr>
      </p:sp>
      <p:sp>
        <p:nvSpPr>
          <p:cNvPr id="195589" name="Rectangle 3">
            <a:extLst>
              <a:ext uri="{FF2B5EF4-FFF2-40B4-BE49-F238E27FC236}">
                <a16:creationId xmlns:a16="http://schemas.microsoft.com/office/drawing/2014/main" id="{7552B108-FD43-45A6-83B6-250019D716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884CAC12-ECD5-4576-999F-F1C8733EDF4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7635" name="Rectangle 7">
            <a:extLst>
              <a:ext uri="{FF2B5EF4-FFF2-40B4-BE49-F238E27FC236}">
                <a16:creationId xmlns:a16="http://schemas.microsoft.com/office/drawing/2014/main" id="{16489D93-ABCB-4624-8092-6DAD7084AE8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42F10D4E-91D0-4619-A23C-1C5C7BC75520}" type="slidenum">
              <a:rPr lang="en-US" altLang="en-US" smtClean="0">
                <a:latin typeface="Times New Roman" panose="02020603050405020304" pitchFamily="18" charset="0"/>
              </a:rPr>
              <a:pPr/>
              <a:t>110</a:t>
            </a:fld>
            <a:endParaRPr lang="en-US" altLang="en-US">
              <a:latin typeface="Times New Roman" panose="02020603050405020304" pitchFamily="18" charset="0"/>
            </a:endParaRPr>
          </a:p>
        </p:txBody>
      </p:sp>
      <p:sp>
        <p:nvSpPr>
          <p:cNvPr id="197636" name="Rectangle 2">
            <a:extLst>
              <a:ext uri="{FF2B5EF4-FFF2-40B4-BE49-F238E27FC236}">
                <a16:creationId xmlns:a16="http://schemas.microsoft.com/office/drawing/2014/main" id="{ADB4BBF6-4339-4566-8037-1B4C2D585E70}"/>
              </a:ext>
            </a:extLst>
          </p:cNvPr>
          <p:cNvSpPr>
            <a:spLocks noGrp="1" noRot="1" noChangeAspect="1" noChangeArrowheads="1" noTextEdit="1"/>
          </p:cNvSpPr>
          <p:nvPr>
            <p:ph type="sldImg"/>
          </p:nvPr>
        </p:nvSpPr>
        <p:spPr>
          <a:ln/>
        </p:spPr>
      </p:sp>
      <p:sp>
        <p:nvSpPr>
          <p:cNvPr id="197637" name="Rectangle 3">
            <a:extLst>
              <a:ext uri="{FF2B5EF4-FFF2-40B4-BE49-F238E27FC236}">
                <a16:creationId xmlns:a16="http://schemas.microsoft.com/office/drawing/2014/main" id="{439D7DEC-4710-45E0-B011-4B2C43B88D5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3511E95E-321A-475D-8DE0-5632117F8745}"/>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199683" name="Rectangle 7">
            <a:extLst>
              <a:ext uri="{FF2B5EF4-FFF2-40B4-BE49-F238E27FC236}">
                <a16:creationId xmlns:a16="http://schemas.microsoft.com/office/drawing/2014/main" id="{F3DB8214-7E40-4EA4-A016-A510BDD875A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9C9D283F-6D30-4736-9FE2-CEA1B31E4371}" type="slidenum">
              <a:rPr lang="en-US" altLang="en-US" smtClean="0">
                <a:latin typeface="Times New Roman" panose="02020603050405020304" pitchFamily="18" charset="0"/>
              </a:rPr>
              <a:pPr/>
              <a:t>111</a:t>
            </a:fld>
            <a:endParaRPr lang="en-US" altLang="en-US">
              <a:latin typeface="Times New Roman" panose="02020603050405020304" pitchFamily="18" charset="0"/>
            </a:endParaRPr>
          </a:p>
        </p:txBody>
      </p:sp>
      <p:sp>
        <p:nvSpPr>
          <p:cNvPr id="199684" name="Rectangle 2">
            <a:extLst>
              <a:ext uri="{FF2B5EF4-FFF2-40B4-BE49-F238E27FC236}">
                <a16:creationId xmlns:a16="http://schemas.microsoft.com/office/drawing/2014/main" id="{FA902CB8-74CD-4573-92C5-AB727FD3257E}"/>
              </a:ext>
            </a:extLst>
          </p:cNvPr>
          <p:cNvSpPr>
            <a:spLocks noGrp="1" noRot="1" noChangeAspect="1" noChangeArrowheads="1" noTextEdit="1"/>
          </p:cNvSpPr>
          <p:nvPr>
            <p:ph type="sldImg"/>
          </p:nvPr>
        </p:nvSpPr>
        <p:spPr>
          <a:ln/>
        </p:spPr>
      </p:sp>
      <p:sp>
        <p:nvSpPr>
          <p:cNvPr id="199685" name="Rectangle 3">
            <a:extLst>
              <a:ext uri="{FF2B5EF4-FFF2-40B4-BE49-F238E27FC236}">
                <a16:creationId xmlns:a16="http://schemas.microsoft.com/office/drawing/2014/main" id="{08B5C0F0-90F7-48F6-B6DA-F57FDC03E2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F2917AC-ECB9-4A82-8413-EDC8106B679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D52D514-5CB0-4A98-864A-DB51DE428AA6}" type="slidenum">
              <a:rPr lang="en-US" altLang="en-US" smtClean="0">
                <a:latin typeface="Arial" panose="020B0604020202020204" pitchFamily="34" charset="0"/>
              </a:rPr>
              <a:pPr/>
              <a:t>20</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D33767B4-47DC-4E22-BE2F-8905114747F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DD810B-9A07-4207-AFB2-84EF32B20B7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0E372A5B-C131-4272-9A4D-B5063BB46C21}"/>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1731" name="Rectangle 7">
            <a:extLst>
              <a:ext uri="{FF2B5EF4-FFF2-40B4-BE49-F238E27FC236}">
                <a16:creationId xmlns:a16="http://schemas.microsoft.com/office/drawing/2014/main" id="{1601D4D3-9892-43EF-8D74-A81C0B90F6D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6502EF1-1F2A-4579-8692-DEC210690319}" type="slidenum">
              <a:rPr lang="en-US" altLang="en-US" smtClean="0">
                <a:latin typeface="Times New Roman" panose="02020603050405020304" pitchFamily="18" charset="0"/>
              </a:rPr>
              <a:pPr/>
              <a:t>112</a:t>
            </a:fld>
            <a:endParaRPr lang="en-US" altLang="en-US">
              <a:latin typeface="Times New Roman" panose="02020603050405020304" pitchFamily="18" charset="0"/>
            </a:endParaRPr>
          </a:p>
        </p:txBody>
      </p:sp>
      <p:sp>
        <p:nvSpPr>
          <p:cNvPr id="201732" name="Rectangle 2">
            <a:extLst>
              <a:ext uri="{FF2B5EF4-FFF2-40B4-BE49-F238E27FC236}">
                <a16:creationId xmlns:a16="http://schemas.microsoft.com/office/drawing/2014/main" id="{67AFC1E0-1FCF-429F-B930-A4E7C12FBDA4}"/>
              </a:ext>
            </a:extLst>
          </p:cNvPr>
          <p:cNvSpPr>
            <a:spLocks noGrp="1" noRot="1" noChangeAspect="1" noChangeArrowheads="1" noTextEdit="1"/>
          </p:cNvSpPr>
          <p:nvPr>
            <p:ph type="sldImg"/>
          </p:nvPr>
        </p:nvSpPr>
        <p:spPr>
          <a:ln/>
        </p:spPr>
      </p:sp>
      <p:sp>
        <p:nvSpPr>
          <p:cNvPr id="201733" name="Rectangle 3">
            <a:extLst>
              <a:ext uri="{FF2B5EF4-FFF2-40B4-BE49-F238E27FC236}">
                <a16:creationId xmlns:a16="http://schemas.microsoft.com/office/drawing/2014/main" id="{0F13D5BF-BFEA-4550-AA3A-65629F5E13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5007007D-7AFA-470E-BAA0-708FB62B71E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3779" name="Rectangle 7">
            <a:extLst>
              <a:ext uri="{FF2B5EF4-FFF2-40B4-BE49-F238E27FC236}">
                <a16:creationId xmlns:a16="http://schemas.microsoft.com/office/drawing/2014/main" id="{D51CE8A9-9A24-4D74-B6B3-08F7779C9E6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9F2FF9D-DE2F-44AF-AEF3-89E103BD9F22}" type="slidenum">
              <a:rPr lang="en-US" altLang="en-US" smtClean="0">
                <a:latin typeface="Times New Roman" panose="02020603050405020304" pitchFamily="18" charset="0"/>
              </a:rPr>
              <a:pPr/>
              <a:t>113</a:t>
            </a:fld>
            <a:endParaRPr lang="en-US" altLang="en-US">
              <a:latin typeface="Times New Roman" panose="02020603050405020304" pitchFamily="18" charset="0"/>
            </a:endParaRPr>
          </a:p>
        </p:txBody>
      </p:sp>
      <p:sp>
        <p:nvSpPr>
          <p:cNvPr id="203780" name="Rectangle 2">
            <a:extLst>
              <a:ext uri="{FF2B5EF4-FFF2-40B4-BE49-F238E27FC236}">
                <a16:creationId xmlns:a16="http://schemas.microsoft.com/office/drawing/2014/main" id="{C8E8A12F-F230-4551-AB45-6EB964AA68F4}"/>
              </a:ext>
            </a:extLst>
          </p:cNvPr>
          <p:cNvSpPr>
            <a:spLocks noGrp="1" noRot="1" noChangeAspect="1" noChangeArrowheads="1" noTextEdit="1"/>
          </p:cNvSpPr>
          <p:nvPr>
            <p:ph type="sldImg"/>
          </p:nvPr>
        </p:nvSpPr>
        <p:spPr>
          <a:ln/>
        </p:spPr>
      </p:sp>
      <p:sp>
        <p:nvSpPr>
          <p:cNvPr id="203781" name="Rectangle 3">
            <a:extLst>
              <a:ext uri="{FF2B5EF4-FFF2-40B4-BE49-F238E27FC236}">
                <a16:creationId xmlns:a16="http://schemas.microsoft.com/office/drawing/2014/main" id="{CCD40FD4-9682-4D77-96D4-8DBA6449BFA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459852F5-B6EC-42FC-9599-FB9326234B6D}"/>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5827" name="Rectangle 7">
            <a:extLst>
              <a:ext uri="{FF2B5EF4-FFF2-40B4-BE49-F238E27FC236}">
                <a16:creationId xmlns:a16="http://schemas.microsoft.com/office/drawing/2014/main" id="{1E5E40C5-5668-4996-92B9-A3DDA589563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729B7F5-0541-4305-AD3C-11843241BF40}" type="slidenum">
              <a:rPr lang="en-US" altLang="en-US" smtClean="0">
                <a:latin typeface="Times New Roman" panose="02020603050405020304" pitchFamily="18" charset="0"/>
              </a:rPr>
              <a:pPr/>
              <a:t>114</a:t>
            </a:fld>
            <a:endParaRPr lang="en-US" altLang="en-US">
              <a:latin typeface="Times New Roman" panose="02020603050405020304" pitchFamily="18" charset="0"/>
            </a:endParaRPr>
          </a:p>
        </p:txBody>
      </p:sp>
      <p:sp>
        <p:nvSpPr>
          <p:cNvPr id="205828" name="Rectangle 2">
            <a:extLst>
              <a:ext uri="{FF2B5EF4-FFF2-40B4-BE49-F238E27FC236}">
                <a16:creationId xmlns:a16="http://schemas.microsoft.com/office/drawing/2014/main" id="{1C6C67ED-E53F-427A-B62F-3E5A058BC120}"/>
              </a:ext>
            </a:extLst>
          </p:cNvPr>
          <p:cNvSpPr>
            <a:spLocks noGrp="1" noRot="1" noChangeAspect="1" noChangeArrowheads="1" noTextEdit="1"/>
          </p:cNvSpPr>
          <p:nvPr>
            <p:ph type="sldImg"/>
          </p:nvPr>
        </p:nvSpPr>
        <p:spPr>
          <a:ln/>
        </p:spPr>
      </p:sp>
      <p:sp>
        <p:nvSpPr>
          <p:cNvPr id="205829" name="Rectangle 3">
            <a:extLst>
              <a:ext uri="{FF2B5EF4-FFF2-40B4-BE49-F238E27FC236}">
                <a16:creationId xmlns:a16="http://schemas.microsoft.com/office/drawing/2014/main" id="{DB9A8B9E-E714-4341-A031-211DE8DEDC1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752D181-DBE9-43AA-B50F-C806A6382983}"/>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7875" name="Rectangle 7">
            <a:extLst>
              <a:ext uri="{FF2B5EF4-FFF2-40B4-BE49-F238E27FC236}">
                <a16:creationId xmlns:a16="http://schemas.microsoft.com/office/drawing/2014/main" id="{0AC70ED5-D93E-4072-90C1-686B2AF40C0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92D4B4F-DA05-4F24-9450-BD3A33C90BE2}" type="slidenum">
              <a:rPr lang="en-US" altLang="en-US" smtClean="0">
                <a:latin typeface="Times New Roman" panose="02020603050405020304" pitchFamily="18" charset="0"/>
              </a:rPr>
              <a:pPr/>
              <a:t>115</a:t>
            </a:fld>
            <a:endParaRPr lang="en-US" altLang="en-US">
              <a:latin typeface="Times New Roman" panose="02020603050405020304" pitchFamily="18" charset="0"/>
            </a:endParaRPr>
          </a:p>
        </p:txBody>
      </p:sp>
      <p:sp>
        <p:nvSpPr>
          <p:cNvPr id="207876" name="Rectangle 2">
            <a:extLst>
              <a:ext uri="{FF2B5EF4-FFF2-40B4-BE49-F238E27FC236}">
                <a16:creationId xmlns:a16="http://schemas.microsoft.com/office/drawing/2014/main" id="{685EE363-14CE-49B9-9B8C-A6CB78B8CE3E}"/>
              </a:ext>
            </a:extLst>
          </p:cNvPr>
          <p:cNvSpPr>
            <a:spLocks noGrp="1" noRot="1" noChangeAspect="1" noChangeArrowheads="1" noTextEdit="1"/>
          </p:cNvSpPr>
          <p:nvPr>
            <p:ph type="sldImg"/>
          </p:nvPr>
        </p:nvSpPr>
        <p:spPr>
          <a:ln/>
        </p:spPr>
      </p:sp>
      <p:sp>
        <p:nvSpPr>
          <p:cNvPr id="207877" name="Rectangle 3">
            <a:extLst>
              <a:ext uri="{FF2B5EF4-FFF2-40B4-BE49-F238E27FC236}">
                <a16:creationId xmlns:a16="http://schemas.microsoft.com/office/drawing/2014/main" id="{9EC220A4-3916-433D-9B03-4D93D3CF46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D1EE65EC-C8E5-4F2F-9695-B59E2376938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09923" name="Rectangle 7">
            <a:extLst>
              <a:ext uri="{FF2B5EF4-FFF2-40B4-BE49-F238E27FC236}">
                <a16:creationId xmlns:a16="http://schemas.microsoft.com/office/drawing/2014/main" id="{508CF885-1A4E-45E4-95A5-271C04BC1A53}"/>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2BC706A-D859-4688-95F9-7EEE2F0C110A}" type="slidenum">
              <a:rPr lang="en-US" altLang="en-US" smtClean="0">
                <a:latin typeface="Times New Roman" panose="02020603050405020304" pitchFamily="18" charset="0"/>
              </a:rPr>
              <a:pPr/>
              <a:t>116</a:t>
            </a:fld>
            <a:endParaRPr lang="en-US" altLang="en-US">
              <a:latin typeface="Times New Roman" panose="02020603050405020304" pitchFamily="18" charset="0"/>
            </a:endParaRPr>
          </a:p>
        </p:txBody>
      </p:sp>
      <p:sp>
        <p:nvSpPr>
          <p:cNvPr id="209924" name="Rectangle 2">
            <a:extLst>
              <a:ext uri="{FF2B5EF4-FFF2-40B4-BE49-F238E27FC236}">
                <a16:creationId xmlns:a16="http://schemas.microsoft.com/office/drawing/2014/main" id="{4E78A577-975E-49CF-9CE9-F2642438FAE1}"/>
              </a:ext>
            </a:extLst>
          </p:cNvPr>
          <p:cNvSpPr>
            <a:spLocks noGrp="1" noRot="1" noChangeAspect="1" noChangeArrowheads="1" noTextEdit="1"/>
          </p:cNvSpPr>
          <p:nvPr>
            <p:ph type="sldImg"/>
          </p:nvPr>
        </p:nvSpPr>
        <p:spPr>
          <a:ln/>
        </p:spPr>
      </p:sp>
      <p:sp>
        <p:nvSpPr>
          <p:cNvPr id="209925" name="Rectangle 3">
            <a:extLst>
              <a:ext uri="{FF2B5EF4-FFF2-40B4-BE49-F238E27FC236}">
                <a16:creationId xmlns:a16="http://schemas.microsoft.com/office/drawing/2014/main" id="{03225CFB-2155-479F-A3B8-42CD0CD480A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2FB3984-792C-4CBF-9F23-62F848E645F6}"/>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1971" name="Rectangle 7">
            <a:extLst>
              <a:ext uri="{FF2B5EF4-FFF2-40B4-BE49-F238E27FC236}">
                <a16:creationId xmlns:a16="http://schemas.microsoft.com/office/drawing/2014/main" id="{09C6F2F5-D02E-4A01-BA3E-FEF18DCB32CB}"/>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CC182E2-4EFE-4F07-8395-7610A8F4DFE2}" type="slidenum">
              <a:rPr lang="en-US" altLang="en-US" smtClean="0">
                <a:latin typeface="Times New Roman" panose="02020603050405020304" pitchFamily="18" charset="0"/>
              </a:rPr>
              <a:pPr/>
              <a:t>117</a:t>
            </a:fld>
            <a:endParaRPr lang="en-US" altLang="en-US">
              <a:latin typeface="Times New Roman" panose="02020603050405020304" pitchFamily="18" charset="0"/>
            </a:endParaRPr>
          </a:p>
        </p:txBody>
      </p:sp>
      <p:sp>
        <p:nvSpPr>
          <p:cNvPr id="211972" name="Rectangle 2">
            <a:extLst>
              <a:ext uri="{FF2B5EF4-FFF2-40B4-BE49-F238E27FC236}">
                <a16:creationId xmlns:a16="http://schemas.microsoft.com/office/drawing/2014/main" id="{8C658107-2EF2-4059-BCFA-3CB3942E65F2}"/>
              </a:ext>
            </a:extLst>
          </p:cNvPr>
          <p:cNvSpPr>
            <a:spLocks noGrp="1" noRot="1" noChangeAspect="1" noChangeArrowheads="1" noTextEdit="1"/>
          </p:cNvSpPr>
          <p:nvPr>
            <p:ph type="sldImg"/>
          </p:nvPr>
        </p:nvSpPr>
        <p:spPr>
          <a:ln/>
        </p:spPr>
      </p:sp>
      <p:sp>
        <p:nvSpPr>
          <p:cNvPr id="211973" name="Rectangle 3">
            <a:extLst>
              <a:ext uri="{FF2B5EF4-FFF2-40B4-BE49-F238E27FC236}">
                <a16:creationId xmlns:a16="http://schemas.microsoft.com/office/drawing/2014/main" id="{6E95A034-DB1C-446C-9E1E-1FC3D1EF8A0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F5D20FB-47A3-4322-9CE0-69C034C2E25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4019" name="Rectangle 7">
            <a:extLst>
              <a:ext uri="{FF2B5EF4-FFF2-40B4-BE49-F238E27FC236}">
                <a16:creationId xmlns:a16="http://schemas.microsoft.com/office/drawing/2014/main" id="{807CF7A5-A8CB-419B-92C5-A1CF07C93DA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C9CF541-0BE0-4A39-BD72-40318329AC5F}" type="slidenum">
              <a:rPr lang="en-US" altLang="en-US" smtClean="0">
                <a:latin typeface="Times New Roman" panose="02020603050405020304" pitchFamily="18" charset="0"/>
              </a:rPr>
              <a:pPr/>
              <a:t>118</a:t>
            </a:fld>
            <a:endParaRPr lang="en-US" altLang="en-US">
              <a:latin typeface="Times New Roman" panose="02020603050405020304" pitchFamily="18" charset="0"/>
            </a:endParaRPr>
          </a:p>
        </p:txBody>
      </p:sp>
      <p:sp>
        <p:nvSpPr>
          <p:cNvPr id="214020" name="Rectangle 2">
            <a:extLst>
              <a:ext uri="{FF2B5EF4-FFF2-40B4-BE49-F238E27FC236}">
                <a16:creationId xmlns:a16="http://schemas.microsoft.com/office/drawing/2014/main" id="{C410656D-699E-47EE-9731-02CB79F0BD41}"/>
              </a:ext>
            </a:extLst>
          </p:cNvPr>
          <p:cNvSpPr>
            <a:spLocks noGrp="1" noRot="1" noChangeAspect="1" noChangeArrowheads="1" noTextEdit="1"/>
          </p:cNvSpPr>
          <p:nvPr>
            <p:ph type="sldImg"/>
          </p:nvPr>
        </p:nvSpPr>
        <p:spPr>
          <a:ln/>
        </p:spPr>
      </p:sp>
      <p:sp>
        <p:nvSpPr>
          <p:cNvPr id="214021" name="Rectangle 3">
            <a:extLst>
              <a:ext uri="{FF2B5EF4-FFF2-40B4-BE49-F238E27FC236}">
                <a16:creationId xmlns:a16="http://schemas.microsoft.com/office/drawing/2014/main" id="{A345D46A-C6C3-427D-9780-FA030FFF9AA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0BA60AF6-9EC0-4017-B7E9-88DD3B1C2BAF}"/>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6067" name="Rectangle 7">
            <a:extLst>
              <a:ext uri="{FF2B5EF4-FFF2-40B4-BE49-F238E27FC236}">
                <a16:creationId xmlns:a16="http://schemas.microsoft.com/office/drawing/2014/main" id="{C6F4D361-D4C4-4C86-8B86-99B58F46AA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BD5A7B84-270F-478D-B1E3-E87C5C40AB97}" type="slidenum">
              <a:rPr lang="en-US" altLang="en-US" smtClean="0">
                <a:latin typeface="Times New Roman" panose="02020603050405020304" pitchFamily="18" charset="0"/>
              </a:rPr>
              <a:pPr/>
              <a:t>119</a:t>
            </a:fld>
            <a:endParaRPr lang="en-US" altLang="en-US">
              <a:latin typeface="Times New Roman" panose="02020603050405020304" pitchFamily="18" charset="0"/>
            </a:endParaRPr>
          </a:p>
        </p:txBody>
      </p:sp>
      <p:sp>
        <p:nvSpPr>
          <p:cNvPr id="216068" name="Rectangle 2">
            <a:extLst>
              <a:ext uri="{FF2B5EF4-FFF2-40B4-BE49-F238E27FC236}">
                <a16:creationId xmlns:a16="http://schemas.microsoft.com/office/drawing/2014/main" id="{87E8D732-DB49-491A-B271-F3739EABB924}"/>
              </a:ext>
            </a:extLst>
          </p:cNvPr>
          <p:cNvSpPr>
            <a:spLocks noGrp="1" noRot="1" noChangeAspect="1" noChangeArrowheads="1" noTextEdit="1"/>
          </p:cNvSpPr>
          <p:nvPr>
            <p:ph type="sldImg"/>
          </p:nvPr>
        </p:nvSpPr>
        <p:spPr>
          <a:ln/>
        </p:spPr>
      </p:sp>
      <p:sp>
        <p:nvSpPr>
          <p:cNvPr id="216069" name="Rectangle 3">
            <a:extLst>
              <a:ext uri="{FF2B5EF4-FFF2-40B4-BE49-F238E27FC236}">
                <a16:creationId xmlns:a16="http://schemas.microsoft.com/office/drawing/2014/main" id="{879FFE65-728E-49E9-A644-95746C4AE7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F6470C34-A130-40D2-93FB-46FB99EAF99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218115" name="Rectangle 7">
            <a:extLst>
              <a:ext uri="{FF2B5EF4-FFF2-40B4-BE49-F238E27FC236}">
                <a16:creationId xmlns:a16="http://schemas.microsoft.com/office/drawing/2014/main" id="{3180076C-EF4A-4C72-99F0-B4CF382BF517}"/>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6C60FE6-C67F-4C38-9DCD-CC3397EA28C5}" type="slidenum">
              <a:rPr lang="en-US" altLang="en-US" smtClean="0">
                <a:latin typeface="Times New Roman" panose="02020603050405020304" pitchFamily="18" charset="0"/>
              </a:rPr>
              <a:pPr/>
              <a:t>120</a:t>
            </a:fld>
            <a:endParaRPr lang="en-US" altLang="en-US">
              <a:latin typeface="Times New Roman" panose="02020603050405020304" pitchFamily="18" charset="0"/>
            </a:endParaRPr>
          </a:p>
        </p:txBody>
      </p:sp>
      <p:sp>
        <p:nvSpPr>
          <p:cNvPr id="218116" name="Rectangle 2">
            <a:extLst>
              <a:ext uri="{FF2B5EF4-FFF2-40B4-BE49-F238E27FC236}">
                <a16:creationId xmlns:a16="http://schemas.microsoft.com/office/drawing/2014/main" id="{DE754720-E212-493A-93D8-69925BE320AA}"/>
              </a:ext>
            </a:extLst>
          </p:cNvPr>
          <p:cNvSpPr>
            <a:spLocks noGrp="1" noRot="1" noChangeAspect="1" noChangeArrowheads="1" noTextEdit="1"/>
          </p:cNvSpPr>
          <p:nvPr>
            <p:ph type="sldImg"/>
          </p:nvPr>
        </p:nvSpPr>
        <p:spPr>
          <a:ln/>
        </p:spPr>
      </p:sp>
      <p:sp>
        <p:nvSpPr>
          <p:cNvPr id="218117" name="Rectangle 3">
            <a:extLst>
              <a:ext uri="{FF2B5EF4-FFF2-40B4-BE49-F238E27FC236}">
                <a16:creationId xmlns:a16="http://schemas.microsoft.com/office/drawing/2014/main" id="{691A32FB-D953-47E8-A07A-379EACD3B8C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DRAFT</a:t>
            </a:r>
          </a:p>
        </p:txBody>
      </p:sp>
      <p:sp>
        <p:nvSpPr>
          <p:cNvPr id="5" name="Slide Number Placeholder 4"/>
          <p:cNvSpPr>
            <a:spLocks noGrp="1"/>
          </p:cNvSpPr>
          <p:nvPr>
            <p:ph type="sldNum" sz="quarter" idx="11"/>
          </p:nvPr>
        </p:nvSpPr>
        <p:spPr/>
        <p:txBody>
          <a:bodyPr/>
          <a:lstStyle/>
          <a:p>
            <a:pPr>
              <a:defRPr/>
            </a:pPr>
            <a:fld id="{417D196E-2E67-4089-8A96-76C8659EB5F5}" type="slidenum">
              <a:rPr lang="en-US" altLang="en-US" smtClean="0"/>
              <a:pPr>
                <a:defRPr/>
              </a:pPr>
              <a:t>128</a:t>
            </a:fld>
            <a:endParaRPr lang="en-US" altLang="en-US"/>
          </a:p>
        </p:txBody>
      </p:sp>
    </p:spTree>
    <p:extLst>
      <p:ext uri="{BB962C8B-B14F-4D97-AF65-F5344CB8AC3E}">
        <p14:creationId xmlns:p14="http://schemas.microsoft.com/office/powerpoint/2010/main" val="3316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420A6C5-B760-4F04-8E6B-8B41D4017CD6}"/>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5A6845A5-1FF9-4011-96AC-9B18EE85EE40}"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6B6E80E5-5DF1-4EB0-8397-97534359B77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24BE19A-24DF-4EA8-B5C1-0D6773A235E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a:t>DRAFT</a:t>
            </a:r>
          </a:p>
        </p:txBody>
      </p:sp>
      <p:sp>
        <p:nvSpPr>
          <p:cNvPr id="5" name="Slide Number Placeholder 4"/>
          <p:cNvSpPr>
            <a:spLocks noGrp="1"/>
          </p:cNvSpPr>
          <p:nvPr>
            <p:ph type="sldNum" sz="quarter" idx="11"/>
          </p:nvPr>
        </p:nvSpPr>
        <p:spPr/>
        <p:txBody>
          <a:bodyPr/>
          <a:lstStyle/>
          <a:p>
            <a:pPr>
              <a:defRPr/>
            </a:pPr>
            <a:fld id="{417D196E-2E67-4089-8A96-76C8659EB5F5}" type="slidenum">
              <a:rPr lang="en-US" altLang="en-US" smtClean="0"/>
              <a:pPr>
                <a:defRPr/>
              </a:pPr>
              <a:t>163</a:t>
            </a:fld>
            <a:endParaRPr lang="en-US" altLang="en-US"/>
          </a:p>
        </p:txBody>
      </p:sp>
    </p:spTree>
    <p:extLst>
      <p:ext uri="{BB962C8B-B14F-4D97-AF65-F5344CB8AC3E}">
        <p14:creationId xmlns:p14="http://schemas.microsoft.com/office/powerpoint/2010/main" val="3161349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75009E27-9E3D-444C-A27A-67BB17578AD2}"/>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69938" indent="-295275">
              <a:defRPr>
                <a:solidFill>
                  <a:schemeClr val="tx1"/>
                </a:solidFill>
                <a:latin typeface="Garamond" panose="02020404030301010803" pitchFamily="18" charset="0"/>
              </a:defRPr>
            </a:lvl2pPr>
            <a:lvl3pPr marL="1187450" indent="-236538">
              <a:defRPr>
                <a:solidFill>
                  <a:schemeClr val="tx1"/>
                </a:solidFill>
                <a:latin typeface="Garamond" panose="02020404030301010803" pitchFamily="18" charset="0"/>
              </a:defRPr>
            </a:lvl3pPr>
            <a:lvl4pPr marL="1663700" indent="-236538">
              <a:defRPr>
                <a:solidFill>
                  <a:schemeClr val="tx1"/>
                </a:solidFill>
                <a:latin typeface="Garamond" panose="02020404030301010803" pitchFamily="18" charset="0"/>
              </a:defRPr>
            </a:lvl4pPr>
            <a:lvl5pPr marL="2138363" indent="-236538">
              <a:defRPr>
                <a:solidFill>
                  <a:schemeClr val="tx1"/>
                </a:solidFill>
                <a:latin typeface="Garamond" panose="02020404030301010803" pitchFamily="18" charset="0"/>
              </a:defRPr>
            </a:lvl5pPr>
            <a:lvl6pPr marL="2595563" indent="-236538" eaLnBrk="0" fontAlgn="base" hangingPunct="0">
              <a:spcBef>
                <a:spcPct val="0"/>
              </a:spcBef>
              <a:spcAft>
                <a:spcPct val="0"/>
              </a:spcAft>
              <a:defRPr>
                <a:solidFill>
                  <a:schemeClr val="tx1"/>
                </a:solidFill>
                <a:latin typeface="Garamond" panose="02020404030301010803" pitchFamily="18" charset="0"/>
              </a:defRPr>
            </a:lvl6pPr>
            <a:lvl7pPr marL="3052763" indent="-236538" eaLnBrk="0" fontAlgn="base" hangingPunct="0">
              <a:spcBef>
                <a:spcPct val="0"/>
              </a:spcBef>
              <a:spcAft>
                <a:spcPct val="0"/>
              </a:spcAft>
              <a:defRPr>
                <a:solidFill>
                  <a:schemeClr val="tx1"/>
                </a:solidFill>
                <a:latin typeface="Garamond" panose="02020404030301010803" pitchFamily="18" charset="0"/>
              </a:defRPr>
            </a:lvl7pPr>
            <a:lvl8pPr marL="3509963" indent="-236538" eaLnBrk="0" fontAlgn="base" hangingPunct="0">
              <a:spcBef>
                <a:spcPct val="0"/>
              </a:spcBef>
              <a:spcAft>
                <a:spcPct val="0"/>
              </a:spcAft>
              <a:defRPr>
                <a:solidFill>
                  <a:schemeClr val="tx1"/>
                </a:solidFill>
                <a:latin typeface="Garamond" panose="02020404030301010803" pitchFamily="18" charset="0"/>
              </a:defRPr>
            </a:lvl8pPr>
            <a:lvl9pPr marL="3967163" indent="-236538" eaLnBrk="0" fontAlgn="base" hangingPunct="0">
              <a:spcBef>
                <a:spcPct val="0"/>
              </a:spcBef>
              <a:spcAft>
                <a:spcPct val="0"/>
              </a:spcAft>
              <a:defRPr>
                <a:solidFill>
                  <a:schemeClr val="tx1"/>
                </a:solidFill>
                <a:latin typeface="Garamond" panose="02020404030301010803" pitchFamily="18" charset="0"/>
              </a:defRPr>
            </a:lvl9pPr>
          </a:lstStyle>
          <a:p>
            <a:fld id="{5E7ED90E-DAD6-403E-B25E-87BA1E8F786F}" type="slidenum">
              <a:rPr lang="en-US" altLang="en-US" smtClean="0">
                <a:latin typeface="Arial" panose="020B0604020202020204" pitchFamily="34" charset="0"/>
              </a:rPr>
              <a:pPr/>
              <a:t>170</a:t>
            </a:fld>
            <a:endParaRPr lang="en-US" altLang="en-US">
              <a:latin typeface="Arial" panose="020B0604020202020204" pitchFamily="34" charset="0"/>
            </a:endParaRPr>
          </a:p>
        </p:txBody>
      </p:sp>
      <p:sp>
        <p:nvSpPr>
          <p:cNvPr id="270339" name="Rectangle 2">
            <a:extLst>
              <a:ext uri="{FF2B5EF4-FFF2-40B4-BE49-F238E27FC236}">
                <a16:creationId xmlns:a16="http://schemas.microsoft.com/office/drawing/2014/main" id="{84D61702-12E7-4D4A-841F-13A4CCFECD71}"/>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74ED2460-7FDD-483C-A761-6D89E7850EA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A39C3277-79ED-475D-91BB-1DE7AAE3A5C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1CCB8DF4-0BB7-4499-A5BE-057B071D4F92}" type="slidenum">
              <a:rPr lang="en-US" altLang="en-US" smtClean="0">
                <a:latin typeface="Arial" panose="020B0604020202020204" pitchFamily="34" charset="0"/>
              </a:rPr>
              <a:pPr/>
              <a:t>189</a:t>
            </a:fld>
            <a:endParaRPr lang="en-US" altLang="en-US">
              <a:latin typeface="Arial" panose="020B0604020202020204" pitchFamily="34" charset="0"/>
            </a:endParaRPr>
          </a:p>
        </p:txBody>
      </p:sp>
      <p:sp>
        <p:nvSpPr>
          <p:cNvPr id="290819" name="Rectangle 2">
            <a:extLst>
              <a:ext uri="{FF2B5EF4-FFF2-40B4-BE49-F238E27FC236}">
                <a16:creationId xmlns:a16="http://schemas.microsoft.com/office/drawing/2014/main" id="{82A36D76-A504-4E5C-B55B-5E58AE100F78}"/>
              </a:ext>
            </a:extLst>
          </p:cNvPr>
          <p:cNvSpPr>
            <a:spLocks noGrp="1" noRot="1" noChangeAspect="1" noChangeArrowheads="1" noTextEdit="1"/>
          </p:cNvSpPr>
          <p:nvPr>
            <p:ph type="sldImg"/>
          </p:nvPr>
        </p:nvSpPr>
        <p:spPr>
          <a:solidFill>
            <a:srgbClr val="FFFFFF"/>
          </a:solidFill>
          <a:ln/>
        </p:spPr>
      </p:sp>
      <p:sp>
        <p:nvSpPr>
          <p:cNvPr id="290820" name="Rectangle 3">
            <a:extLst>
              <a:ext uri="{FF2B5EF4-FFF2-40B4-BE49-F238E27FC236}">
                <a16:creationId xmlns:a16="http://schemas.microsoft.com/office/drawing/2014/main" id="{2313BFEC-C319-4403-A8A0-995BC82B884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BFFCDADF-BEC1-4899-98CC-C8C742AF144A}"/>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3523" name="Rectangle 7">
            <a:extLst>
              <a:ext uri="{FF2B5EF4-FFF2-40B4-BE49-F238E27FC236}">
                <a16:creationId xmlns:a16="http://schemas.microsoft.com/office/drawing/2014/main" id="{AC8433A1-CEA3-4D18-8285-AB26FA8A07A8}"/>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EE8C7FD1-DB58-4DFD-B973-E4FDFE4AEA40}" type="slidenum">
              <a:rPr lang="en-US" altLang="en-US" smtClean="0">
                <a:latin typeface="Times New Roman" panose="02020603050405020304" pitchFamily="18" charset="0"/>
              </a:rPr>
              <a:pPr/>
              <a:t>267</a:t>
            </a:fld>
            <a:endParaRPr lang="en-US" altLang="en-US">
              <a:latin typeface="Times New Roman" panose="02020603050405020304" pitchFamily="18" charset="0"/>
            </a:endParaRPr>
          </a:p>
        </p:txBody>
      </p:sp>
      <p:sp>
        <p:nvSpPr>
          <p:cNvPr id="363524" name="Rectangle 2">
            <a:extLst>
              <a:ext uri="{FF2B5EF4-FFF2-40B4-BE49-F238E27FC236}">
                <a16:creationId xmlns:a16="http://schemas.microsoft.com/office/drawing/2014/main" id="{10BAF8CF-6115-461C-91C2-D683703C9F34}"/>
              </a:ext>
            </a:extLst>
          </p:cNvPr>
          <p:cNvSpPr>
            <a:spLocks noGrp="1" noRot="1" noChangeAspect="1" noChangeArrowheads="1" noTextEdit="1"/>
          </p:cNvSpPr>
          <p:nvPr>
            <p:ph type="sldImg"/>
          </p:nvPr>
        </p:nvSpPr>
        <p:spPr>
          <a:ln/>
        </p:spPr>
      </p:sp>
      <p:sp>
        <p:nvSpPr>
          <p:cNvPr id="363525" name="Rectangle 3">
            <a:extLst>
              <a:ext uri="{FF2B5EF4-FFF2-40B4-BE49-F238E27FC236}">
                <a16:creationId xmlns:a16="http://schemas.microsoft.com/office/drawing/2014/main" id="{E127EDA5-A436-4EDC-83CE-B18E33675C3E}"/>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97569E34-3713-49C6-B3B8-2CF4DE091F4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5571" name="Rectangle 7">
            <a:extLst>
              <a:ext uri="{FF2B5EF4-FFF2-40B4-BE49-F238E27FC236}">
                <a16:creationId xmlns:a16="http://schemas.microsoft.com/office/drawing/2014/main" id="{D94298D7-C60C-41BB-8916-011B8883EA8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AD60B30A-7014-4C1C-9223-A4DD42C6383F}" type="slidenum">
              <a:rPr lang="en-US" altLang="en-US" smtClean="0">
                <a:latin typeface="Times New Roman" panose="02020603050405020304" pitchFamily="18" charset="0"/>
              </a:rPr>
              <a:pPr/>
              <a:t>268</a:t>
            </a:fld>
            <a:endParaRPr lang="en-US" altLang="en-US">
              <a:latin typeface="Times New Roman" panose="02020603050405020304" pitchFamily="18" charset="0"/>
            </a:endParaRPr>
          </a:p>
        </p:txBody>
      </p:sp>
      <p:sp>
        <p:nvSpPr>
          <p:cNvPr id="365572" name="Rectangle 2">
            <a:extLst>
              <a:ext uri="{FF2B5EF4-FFF2-40B4-BE49-F238E27FC236}">
                <a16:creationId xmlns:a16="http://schemas.microsoft.com/office/drawing/2014/main" id="{526A85E3-76D2-4E53-A604-EA47C8B2932E}"/>
              </a:ext>
            </a:extLst>
          </p:cNvPr>
          <p:cNvSpPr>
            <a:spLocks noGrp="1" noRot="1" noChangeAspect="1" noChangeArrowheads="1" noTextEdit="1"/>
          </p:cNvSpPr>
          <p:nvPr>
            <p:ph type="sldImg"/>
          </p:nvPr>
        </p:nvSpPr>
        <p:spPr>
          <a:ln/>
        </p:spPr>
      </p:sp>
      <p:sp>
        <p:nvSpPr>
          <p:cNvPr id="365573" name="Rectangle 3">
            <a:extLst>
              <a:ext uri="{FF2B5EF4-FFF2-40B4-BE49-F238E27FC236}">
                <a16:creationId xmlns:a16="http://schemas.microsoft.com/office/drawing/2014/main" id="{5D40EC87-CC54-4004-85FA-B2B1BB810AF2}"/>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A251D430-1423-4AE8-A412-30240E920B3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7619" name="Rectangle 7">
            <a:extLst>
              <a:ext uri="{FF2B5EF4-FFF2-40B4-BE49-F238E27FC236}">
                <a16:creationId xmlns:a16="http://schemas.microsoft.com/office/drawing/2014/main" id="{CD89A520-10E4-4C40-B8D7-31CB23C5C4AD}"/>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6557ED79-3DB5-4359-ADDA-3C4B5027F108}" type="slidenum">
              <a:rPr lang="en-US" altLang="en-US" smtClean="0">
                <a:latin typeface="Times New Roman" panose="02020603050405020304" pitchFamily="18" charset="0"/>
              </a:rPr>
              <a:pPr/>
              <a:t>269</a:t>
            </a:fld>
            <a:endParaRPr lang="en-US" altLang="en-US">
              <a:latin typeface="Times New Roman" panose="02020603050405020304" pitchFamily="18" charset="0"/>
            </a:endParaRPr>
          </a:p>
        </p:txBody>
      </p:sp>
      <p:sp>
        <p:nvSpPr>
          <p:cNvPr id="367620" name="Rectangle 2">
            <a:extLst>
              <a:ext uri="{FF2B5EF4-FFF2-40B4-BE49-F238E27FC236}">
                <a16:creationId xmlns:a16="http://schemas.microsoft.com/office/drawing/2014/main" id="{53D5AF5B-3F3F-4196-9382-AE070E694262}"/>
              </a:ext>
            </a:extLst>
          </p:cNvPr>
          <p:cNvSpPr>
            <a:spLocks noGrp="1" noRot="1" noChangeAspect="1" noChangeArrowheads="1" noTextEdit="1"/>
          </p:cNvSpPr>
          <p:nvPr>
            <p:ph type="sldImg"/>
          </p:nvPr>
        </p:nvSpPr>
        <p:spPr>
          <a:ln/>
        </p:spPr>
      </p:sp>
      <p:sp>
        <p:nvSpPr>
          <p:cNvPr id="367621" name="Rectangle 3">
            <a:extLst>
              <a:ext uri="{FF2B5EF4-FFF2-40B4-BE49-F238E27FC236}">
                <a16:creationId xmlns:a16="http://schemas.microsoft.com/office/drawing/2014/main" id="{C8D413D1-BCA1-4CB7-ADBC-2042E2A35D43}"/>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16A41E68-228A-4A7F-BB1E-B9457F5E6AF4}"/>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69667" name="Rectangle 7">
            <a:extLst>
              <a:ext uri="{FF2B5EF4-FFF2-40B4-BE49-F238E27FC236}">
                <a16:creationId xmlns:a16="http://schemas.microsoft.com/office/drawing/2014/main" id="{0CCA81DD-65BB-4E86-BE13-47D2B9DBFBE5}"/>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76C45891-6E66-4481-B2BC-632DAF5FF1A9}" type="slidenum">
              <a:rPr lang="en-US" altLang="en-US" smtClean="0">
                <a:latin typeface="Times New Roman" panose="02020603050405020304" pitchFamily="18" charset="0"/>
              </a:rPr>
              <a:pPr/>
              <a:t>270</a:t>
            </a:fld>
            <a:endParaRPr lang="en-US" altLang="en-US">
              <a:latin typeface="Times New Roman" panose="02020603050405020304" pitchFamily="18" charset="0"/>
            </a:endParaRPr>
          </a:p>
        </p:txBody>
      </p:sp>
      <p:sp>
        <p:nvSpPr>
          <p:cNvPr id="369668" name="Rectangle 2">
            <a:extLst>
              <a:ext uri="{FF2B5EF4-FFF2-40B4-BE49-F238E27FC236}">
                <a16:creationId xmlns:a16="http://schemas.microsoft.com/office/drawing/2014/main" id="{87B90656-6CFC-459F-B64A-1ED22DE31483}"/>
              </a:ext>
            </a:extLst>
          </p:cNvPr>
          <p:cNvSpPr>
            <a:spLocks noGrp="1" noRot="1" noChangeAspect="1" noChangeArrowheads="1" noTextEdit="1"/>
          </p:cNvSpPr>
          <p:nvPr>
            <p:ph type="sldImg"/>
          </p:nvPr>
        </p:nvSpPr>
        <p:spPr>
          <a:ln/>
        </p:spPr>
      </p:sp>
      <p:sp>
        <p:nvSpPr>
          <p:cNvPr id="369669" name="Rectangle 3">
            <a:extLst>
              <a:ext uri="{FF2B5EF4-FFF2-40B4-BE49-F238E27FC236}">
                <a16:creationId xmlns:a16="http://schemas.microsoft.com/office/drawing/2014/main" id="{83BB64F1-7F74-47D6-ABFE-F32536F610E4}"/>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E6426CE4-BFC7-48F5-B107-0CD9A0BB3E6B}"/>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1715" name="Rectangle 7">
            <a:extLst>
              <a:ext uri="{FF2B5EF4-FFF2-40B4-BE49-F238E27FC236}">
                <a16:creationId xmlns:a16="http://schemas.microsoft.com/office/drawing/2014/main" id="{BF44F408-60B6-48F9-9529-C5C3B258702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31BC989E-9CBD-46DA-B3A8-23C4A3AD0364}" type="slidenum">
              <a:rPr lang="en-US" altLang="en-US" smtClean="0">
                <a:latin typeface="Times New Roman" panose="02020603050405020304" pitchFamily="18" charset="0"/>
              </a:rPr>
              <a:pPr/>
              <a:t>271</a:t>
            </a:fld>
            <a:endParaRPr lang="en-US" altLang="en-US">
              <a:latin typeface="Times New Roman" panose="02020603050405020304" pitchFamily="18" charset="0"/>
            </a:endParaRPr>
          </a:p>
        </p:txBody>
      </p:sp>
      <p:sp>
        <p:nvSpPr>
          <p:cNvPr id="371716" name="Rectangle 2">
            <a:extLst>
              <a:ext uri="{FF2B5EF4-FFF2-40B4-BE49-F238E27FC236}">
                <a16:creationId xmlns:a16="http://schemas.microsoft.com/office/drawing/2014/main" id="{54445FE0-7424-421E-BA52-F2E7D42DB8D9}"/>
              </a:ext>
            </a:extLst>
          </p:cNvPr>
          <p:cNvSpPr>
            <a:spLocks noGrp="1" noRot="1" noChangeAspect="1" noChangeArrowheads="1" noTextEdit="1"/>
          </p:cNvSpPr>
          <p:nvPr>
            <p:ph type="sldImg"/>
          </p:nvPr>
        </p:nvSpPr>
        <p:spPr>
          <a:ln/>
        </p:spPr>
      </p:sp>
      <p:sp>
        <p:nvSpPr>
          <p:cNvPr id="371717" name="Rectangle 3">
            <a:extLst>
              <a:ext uri="{FF2B5EF4-FFF2-40B4-BE49-F238E27FC236}">
                <a16:creationId xmlns:a16="http://schemas.microsoft.com/office/drawing/2014/main" id="{814800DD-FCC5-40D6-BA4C-29A39E0DB2F8}"/>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2DDF8A8C-0A68-4540-B518-BFB2A9D17052}"/>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3763" name="Rectangle 7">
            <a:extLst>
              <a:ext uri="{FF2B5EF4-FFF2-40B4-BE49-F238E27FC236}">
                <a16:creationId xmlns:a16="http://schemas.microsoft.com/office/drawing/2014/main" id="{DDE5C33A-72A9-4E9A-AC28-FDC86B53EE6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82BB0716-D844-4999-A536-EAB64579589B}" type="slidenum">
              <a:rPr lang="en-US" altLang="en-US" smtClean="0">
                <a:latin typeface="Times New Roman" panose="02020603050405020304" pitchFamily="18" charset="0"/>
              </a:rPr>
              <a:pPr/>
              <a:t>272</a:t>
            </a:fld>
            <a:endParaRPr lang="en-US" altLang="en-US">
              <a:latin typeface="Times New Roman" panose="02020603050405020304" pitchFamily="18" charset="0"/>
            </a:endParaRPr>
          </a:p>
        </p:txBody>
      </p:sp>
      <p:sp>
        <p:nvSpPr>
          <p:cNvPr id="373764" name="Rectangle 2">
            <a:extLst>
              <a:ext uri="{FF2B5EF4-FFF2-40B4-BE49-F238E27FC236}">
                <a16:creationId xmlns:a16="http://schemas.microsoft.com/office/drawing/2014/main" id="{649E636F-866E-4874-A765-016752A01059}"/>
              </a:ext>
            </a:extLst>
          </p:cNvPr>
          <p:cNvSpPr>
            <a:spLocks noGrp="1" noRot="1" noChangeAspect="1" noChangeArrowheads="1" noTextEdit="1"/>
          </p:cNvSpPr>
          <p:nvPr>
            <p:ph type="sldImg"/>
          </p:nvPr>
        </p:nvSpPr>
        <p:spPr>
          <a:ln/>
        </p:spPr>
      </p:sp>
      <p:sp>
        <p:nvSpPr>
          <p:cNvPr id="373765" name="Rectangle 3">
            <a:extLst>
              <a:ext uri="{FF2B5EF4-FFF2-40B4-BE49-F238E27FC236}">
                <a16:creationId xmlns:a16="http://schemas.microsoft.com/office/drawing/2014/main" id="{65274D82-4780-4A88-9ECE-42B99DB17801}"/>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E79F8091-D1EB-4959-93F3-7F308F6A1A89}"/>
              </a:ext>
            </a:extLst>
          </p:cNvPr>
          <p:cNvSpPr>
            <a:spLocks noGrp="1" noChangeArrowheads="1"/>
          </p:cNvSpPr>
          <p:nvPr>
            <p:ph type="hdr" sz="quarter"/>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r>
              <a:rPr lang="en-US" altLang="en-US">
                <a:latin typeface="Times New Roman" panose="02020603050405020304" pitchFamily="18" charset="0"/>
              </a:rPr>
              <a:t>DRAFT</a:t>
            </a:r>
          </a:p>
        </p:txBody>
      </p:sp>
      <p:sp>
        <p:nvSpPr>
          <p:cNvPr id="375811" name="Rectangle 7">
            <a:extLst>
              <a:ext uri="{FF2B5EF4-FFF2-40B4-BE49-F238E27FC236}">
                <a16:creationId xmlns:a16="http://schemas.microsoft.com/office/drawing/2014/main" id="{706190AB-37B5-46DE-8FA3-5405BEACA919}"/>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eaLnBrk="0" fontAlgn="base" hangingPunct="0">
              <a:spcBef>
                <a:spcPct val="0"/>
              </a:spcBef>
              <a:spcAft>
                <a:spcPct val="0"/>
              </a:spcAft>
              <a:defRPr>
                <a:solidFill>
                  <a:schemeClr val="tx1"/>
                </a:solidFill>
                <a:latin typeface="Garamond" panose="02020404030301010803" pitchFamily="18" charset="0"/>
              </a:defRPr>
            </a:lvl6pPr>
            <a:lvl7pPr marL="3013075" indent="-231775" eaLnBrk="0" fontAlgn="base" hangingPunct="0">
              <a:spcBef>
                <a:spcPct val="0"/>
              </a:spcBef>
              <a:spcAft>
                <a:spcPct val="0"/>
              </a:spcAft>
              <a:defRPr>
                <a:solidFill>
                  <a:schemeClr val="tx1"/>
                </a:solidFill>
                <a:latin typeface="Garamond" panose="02020404030301010803" pitchFamily="18" charset="0"/>
              </a:defRPr>
            </a:lvl7pPr>
            <a:lvl8pPr marL="3470275" indent="-231775" eaLnBrk="0" fontAlgn="base" hangingPunct="0">
              <a:spcBef>
                <a:spcPct val="0"/>
              </a:spcBef>
              <a:spcAft>
                <a:spcPct val="0"/>
              </a:spcAft>
              <a:defRPr>
                <a:solidFill>
                  <a:schemeClr val="tx1"/>
                </a:solidFill>
                <a:latin typeface="Garamond" panose="02020404030301010803" pitchFamily="18" charset="0"/>
              </a:defRPr>
            </a:lvl8pPr>
            <a:lvl9pPr marL="3927475" indent="-231775" eaLnBrk="0" fontAlgn="base" hangingPunct="0">
              <a:spcBef>
                <a:spcPct val="0"/>
              </a:spcBef>
              <a:spcAft>
                <a:spcPct val="0"/>
              </a:spcAft>
              <a:defRPr>
                <a:solidFill>
                  <a:schemeClr val="tx1"/>
                </a:solidFill>
                <a:latin typeface="Garamond" panose="02020404030301010803" pitchFamily="18" charset="0"/>
              </a:defRPr>
            </a:lvl9pPr>
          </a:lstStyle>
          <a:p>
            <a:fld id="{2551AB93-D2E0-41AA-A7B8-70BF7073F79B}" type="slidenum">
              <a:rPr lang="en-US" altLang="en-US" smtClean="0">
                <a:latin typeface="Times New Roman" panose="02020603050405020304" pitchFamily="18" charset="0"/>
              </a:rPr>
              <a:pPr/>
              <a:t>273</a:t>
            </a:fld>
            <a:endParaRPr lang="en-US" altLang="en-US">
              <a:latin typeface="Times New Roman" panose="02020603050405020304" pitchFamily="18" charset="0"/>
            </a:endParaRPr>
          </a:p>
        </p:txBody>
      </p:sp>
      <p:sp>
        <p:nvSpPr>
          <p:cNvPr id="375812" name="Rectangle 2">
            <a:extLst>
              <a:ext uri="{FF2B5EF4-FFF2-40B4-BE49-F238E27FC236}">
                <a16:creationId xmlns:a16="http://schemas.microsoft.com/office/drawing/2014/main" id="{6EEDA0BD-D549-4277-9AFF-A4FA3D49D8D9}"/>
              </a:ext>
            </a:extLst>
          </p:cNvPr>
          <p:cNvSpPr>
            <a:spLocks noGrp="1" noRot="1" noChangeAspect="1" noChangeArrowheads="1" noTextEdit="1"/>
          </p:cNvSpPr>
          <p:nvPr>
            <p:ph type="sldImg"/>
          </p:nvPr>
        </p:nvSpPr>
        <p:spPr>
          <a:ln/>
        </p:spPr>
      </p:sp>
      <p:sp>
        <p:nvSpPr>
          <p:cNvPr id="375813" name="Rectangle 3">
            <a:extLst>
              <a:ext uri="{FF2B5EF4-FFF2-40B4-BE49-F238E27FC236}">
                <a16:creationId xmlns:a16="http://schemas.microsoft.com/office/drawing/2014/main" id="{2E29522E-A94B-45F5-8FF6-41277171E845}"/>
              </a:ext>
            </a:extLst>
          </p:cNvPr>
          <p:cNvSpPr>
            <a:spLocks noGrp="1" noChangeArrowheads="1"/>
          </p:cNvSpPr>
          <p:nvPr>
            <p:ph type="body" idx="1"/>
          </p:nvPr>
        </p:nvSpPr>
        <p:spPr>
          <a:xfrm>
            <a:off x="701675" y="4416425"/>
            <a:ext cx="5607050" cy="4183063"/>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19A1E9F-C328-4E7E-ADC2-BEC005D8DA97}"/>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3D2FF232-8D0D-4085-B1DC-EB925C36FE37}"/>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397A6CD-09E5-435D-A343-2B88A0FB7772}"/>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a:extLst>
                  <a:ext uri="{FF2B5EF4-FFF2-40B4-BE49-F238E27FC236}">
                    <a16:creationId xmlns:a16="http://schemas.microsoft.com/office/drawing/2014/main" id="{C11C5C22-3416-463C-AA0A-DD1F3FC9806E}"/>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a:extLst>
                  <a:ext uri="{FF2B5EF4-FFF2-40B4-BE49-F238E27FC236}">
                    <a16:creationId xmlns:a16="http://schemas.microsoft.com/office/drawing/2014/main" id="{B1E57BE9-B6D9-4B24-B9CA-9AE35B8F2A3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a:extLst>
                  <a:ext uri="{FF2B5EF4-FFF2-40B4-BE49-F238E27FC236}">
                    <a16:creationId xmlns:a16="http://schemas.microsoft.com/office/drawing/2014/main" id="{4E636DEB-D0F9-435E-9DFD-9C0B9723D21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E852B98D-FE41-4989-BEA5-96B4D4180FE6}"/>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a:extLst>
                <a:ext uri="{FF2B5EF4-FFF2-40B4-BE49-F238E27FC236}">
                  <a16:creationId xmlns:a16="http://schemas.microsoft.com/office/drawing/2014/main" id="{02ACFC88-AD86-49F7-A482-E1828950255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a:extLst>
                <a:ext uri="{FF2B5EF4-FFF2-40B4-BE49-F238E27FC236}">
                  <a16:creationId xmlns:a16="http://schemas.microsoft.com/office/drawing/2014/main" id="{B54D97E4-1E82-4E8B-86A1-F81D40F1CCF4}"/>
                </a:ext>
              </a:extLst>
            </p:cNvPr>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807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7280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DAE2DEB8-D394-4B0C-83E3-7BB5AA1B5CB5}"/>
              </a:ext>
            </a:extLst>
          </p:cNvPr>
          <p:cNvSpPr>
            <a:spLocks noGrp="1" noChangeArrowheads="1"/>
          </p:cNvSpPr>
          <p:nvPr>
            <p:ph type="dt" sz="quarter" idx="10"/>
          </p:nvPr>
        </p:nvSpPr>
        <p:spPr>
          <a:xfrm>
            <a:off x="457200" y="6248400"/>
            <a:ext cx="2133600" cy="476250"/>
          </a:xfrm>
        </p:spPr>
        <p:txBody>
          <a:bodyPr/>
          <a:lstStyle>
            <a:lvl1pPr>
              <a:defRPr/>
            </a:lvl1pPr>
          </a:lstStyle>
          <a:p>
            <a:pPr>
              <a:defRPr/>
            </a:pPr>
            <a:r>
              <a:rPr lang="en-US" altLang="en-US"/>
              <a:t>9/1/2010</a:t>
            </a:r>
          </a:p>
        </p:txBody>
      </p:sp>
      <p:sp>
        <p:nvSpPr>
          <p:cNvPr id="14" name="Rectangle 14">
            <a:extLst>
              <a:ext uri="{FF2B5EF4-FFF2-40B4-BE49-F238E27FC236}">
                <a16:creationId xmlns:a16="http://schemas.microsoft.com/office/drawing/2014/main" id="{807F5E27-6EBD-4289-9FD5-379F8A346E4D}"/>
              </a:ext>
            </a:extLst>
          </p:cNvPr>
          <p:cNvSpPr>
            <a:spLocks noGrp="1" noChangeArrowheads="1"/>
          </p:cNvSpPr>
          <p:nvPr>
            <p:ph type="ftr" sz="quarter" idx="11"/>
          </p:nvPr>
        </p:nvSpPr>
        <p:spPr>
          <a:xfrm>
            <a:off x="3124200" y="6251575"/>
            <a:ext cx="2895600" cy="476250"/>
          </a:xfrm>
        </p:spPr>
        <p:txBody>
          <a:bodyPr/>
          <a:lstStyle>
            <a:lvl1pPr>
              <a:defRPr/>
            </a:lvl1pPr>
          </a:lstStyle>
          <a:p>
            <a:pPr>
              <a:defRPr/>
            </a:pPr>
            <a:r>
              <a:rPr lang="en-US" altLang="en-US"/>
              <a:t>CSP - 4/2018                       Copyright 2018 Md. Dept. of Health - Unpublished Work</a:t>
            </a:r>
          </a:p>
        </p:txBody>
      </p:sp>
      <p:sp>
        <p:nvSpPr>
          <p:cNvPr id="15" name="Rectangle 15">
            <a:extLst>
              <a:ext uri="{FF2B5EF4-FFF2-40B4-BE49-F238E27FC236}">
                <a16:creationId xmlns:a16="http://schemas.microsoft.com/office/drawing/2014/main" id="{4014BF5D-B3BE-4229-9AAB-CCFF6E9564C8}"/>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8FA840C6-F59C-4D58-AAC4-5F0BCC90EB74}" type="slidenum">
              <a:rPr lang="en-US" altLang="en-US"/>
              <a:pPr>
                <a:defRPr/>
              </a:pPr>
              <a:t>‹#›</a:t>
            </a:fld>
            <a:endParaRPr lang="en-US" altLang="en-US"/>
          </a:p>
        </p:txBody>
      </p:sp>
    </p:spTree>
    <p:extLst>
      <p:ext uri="{BB962C8B-B14F-4D97-AF65-F5344CB8AC3E}">
        <p14:creationId xmlns:p14="http://schemas.microsoft.com/office/powerpoint/2010/main" val="398446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3522ABB-7858-4D94-BBC1-13AB6786506D}"/>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A5438834-610D-4DED-B297-F923A93F0184}"/>
              </a:ext>
            </a:extLst>
          </p:cNvPr>
          <p:cNvSpPr>
            <a:spLocks noGrp="1" noChangeArrowheads="1"/>
          </p:cNvSpPr>
          <p:nvPr>
            <p:ph type="sldNum" sz="quarter" idx="11"/>
          </p:nvPr>
        </p:nvSpPr>
        <p:spPr>
          <a:ln/>
        </p:spPr>
        <p:txBody>
          <a:bodyPr/>
          <a:lstStyle>
            <a:lvl1pPr>
              <a:defRPr/>
            </a:lvl1pPr>
          </a:lstStyle>
          <a:p>
            <a:pPr>
              <a:defRPr/>
            </a:pPr>
            <a:fld id="{AB543C57-C557-4F8D-87B1-94F6E2B6FD70}" type="slidenum">
              <a:rPr lang="en-US" altLang="en-US"/>
              <a:pPr>
                <a:defRPr/>
              </a:pPr>
              <a:t>‹#›</a:t>
            </a:fld>
            <a:endParaRPr lang="en-US" altLang="en-US"/>
          </a:p>
        </p:txBody>
      </p:sp>
      <p:sp>
        <p:nvSpPr>
          <p:cNvPr id="6" name="Rectangle 14">
            <a:extLst>
              <a:ext uri="{FF2B5EF4-FFF2-40B4-BE49-F238E27FC236}">
                <a16:creationId xmlns:a16="http://schemas.microsoft.com/office/drawing/2014/main" id="{0ACD3517-253F-42A6-A32F-3DE9E2D41930}"/>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601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7F19F1C-F61D-44FE-96EB-E1E2BE2C25C4}"/>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7153531E-9B3A-4F48-9B18-FB38058F7255}"/>
              </a:ext>
            </a:extLst>
          </p:cNvPr>
          <p:cNvSpPr>
            <a:spLocks noGrp="1" noChangeArrowheads="1"/>
          </p:cNvSpPr>
          <p:nvPr>
            <p:ph type="sldNum" sz="quarter" idx="11"/>
          </p:nvPr>
        </p:nvSpPr>
        <p:spPr>
          <a:ln/>
        </p:spPr>
        <p:txBody>
          <a:bodyPr/>
          <a:lstStyle>
            <a:lvl1pPr>
              <a:defRPr/>
            </a:lvl1pPr>
          </a:lstStyle>
          <a:p>
            <a:pPr>
              <a:defRPr/>
            </a:pPr>
            <a:fld id="{D64FFD55-10E6-4068-B925-F1122CE5F977}" type="slidenum">
              <a:rPr lang="en-US" altLang="en-US"/>
              <a:pPr>
                <a:defRPr/>
              </a:pPr>
              <a:t>‹#›</a:t>
            </a:fld>
            <a:endParaRPr lang="en-US" altLang="en-US"/>
          </a:p>
        </p:txBody>
      </p:sp>
      <p:sp>
        <p:nvSpPr>
          <p:cNvPr id="6" name="Rectangle 14">
            <a:extLst>
              <a:ext uri="{FF2B5EF4-FFF2-40B4-BE49-F238E27FC236}">
                <a16:creationId xmlns:a16="http://schemas.microsoft.com/office/drawing/2014/main" id="{69F46397-2489-4515-AAC1-F35A1DAB2F1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93663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a:t>Click to edit Master title style</a:t>
            </a:r>
          </a:p>
        </p:txBody>
      </p:sp>
      <p:sp>
        <p:nvSpPr>
          <p:cNvPr id="3" name="Text Placeholder 2"/>
          <p:cNvSpPr>
            <a:spLocks noGrp="1"/>
          </p:cNvSpPr>
          <p:nvPr>
            <p:ph type="body" sz="half" idx="1"/>
          </p:nvPr>
        </p:nvSpPr>
        <p:spPr>
          <a:xfrm>
            <a:off x="228600" y="1295400"/>
            <a:ext cx="4267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614922C-3A21-4C9B-ABBF-B9CDE5FB637A}"/>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D34F7FFF-6D43-4B9E-99AB-014DD2177B09}"/>
              </a:ext>
            </a:extLst>
          </p:cNvPr>
          <p:cNvSpPr>
            <a:spLocks noGrp="1" noChangeArrowheads="1"/>
          </p:cNvSpPr>
          <p:nvPr>
            <p:ph type="sldNum" sz="quarter" idx="11"/>
          </p:nvPr>
        </p:nvSpPr>
        <p:spPr>
          <a:ln/>
        </p:spPr>
        <p:txBody>
          <a:bodyPr/>
          <a:lstStyle>
            <a:lvl1pPr>
              <a:defRPr/>
            </a:lvl1pPr>
          </a:lstStyle>
          <a:p>
            <a:pPr>
              <a:defRPr/>
            </a:pPr>
            <a:fld id="{8A30408A-712E-484D-BFA9-FB4E45ED357E}" type="slidenum">
              <a:rPr lang="en-US" altLang="en-US"/>
              <a:pPr>
                <a:defRPr/>
              </a:pPr>
              <a:t>‹#›</a:t>
            </a:fld>
            <a:endParaRPr lang="en-US" altLang="en-US"/>
          </a:p>
        </p:txBody>
      </p:sp>
      <p:sp>
        <p:nvSpPr>
          <p:cNvPr id="7" name="Rectangle 14">
            <a:extLst>
              <a:ext uri="{FF2B5EF4-FFF2-40B4-BE49-F238E27FC236}">
                <a16:creationId xmlns:a16="http://schemas.microsoft.com/office/drawing/2014/main" id="{FE075452-A57C-45AE-A160-FB302DA5AA21}"/>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98905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30763"/>
          </a:xfrm>
        </p:spPr>
        <p:txBody>
          <a:bodyPr/>
          <a:lstStyle/>
          <a:p>
            <a:pPr lvl="0"/>
            <a:endParaRPr lang="en-US" noProof="0"/>
          </a:p>
        </p:txBody>
      </p:sp>
      <p:sp>
        <p:nvSpPr>
          <p:cNvPr id="4" name="Rectangle 2">
            <a:extLst>
              <a:ext uri="{FF2B5EF4-FFF2-40B4-BE49-F238E27FC236}">
                <a16:creationId xmlns:a16="http://schemas.microsoft.com/office/drawing/2014/main" id="{45684C40-1138-4BE9-9FAF-5295A36C6747}"/>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DB9C3813-4B97-4328-9965-45A3F7271470}"/>
              </a:ext>
            </a:extLst>
          </p:cNvPr>
          <p:cNvSpPr>
            <a:spLocks noGrp="1" noChangeArrowheads="1"/>
          </p:cNvSpPr>
          <p:nvPr>
            <p:ph type="sldNum" sz="quarter" idx="11"/>
          </p:nvPr>
        </p:nvSpPr>
        <p:spPr>
          <a:ln/>
        </p:spPr>
        <p:txBody>
          <a:bodyPr/>
          <a:lstStyle>
            <a:lvl1pPr>
              <a:defRPr/>
            </a:lvl1pPr>
          </a:lstStyle>
          <a:p>
            <a:pPr>
              <a:defRPr/>
            </a:pPr>
            <a:fld id="{C3D51306-0734-4826-BC82-9C0CA68C5A17}" type="slidenum">
              <a:rPr lang="en-US" altLang="en-US"/>
              <a:pPr>
                <a:defRPr/>
              </a:pPr>
              <a:t>‹#›</a:t>
            </a:fld>
            <a:endParaRPr lang="en-US" altLang="en-US"/>
          </a:p>
        </p:txBody>
      </p:sp>
      <p:sp>
        <p:nvSpPr>
          <p:cNvPr id="6" name="Rectangle 14">
            <a:extLst>
              <a:ext uri="{FF2B5EF4-FFF2-40B4-BE49-F238E27FC236}">
                <a16:creationId xmlns:a16="http://schemas.microsoft.com/office/drawing/2014/main" id="{3C46E30F-8356-4797-8FAE-85EAACDD2C0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16941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3">
            <a:extLst>
              <a:ext uri="{FF2B5EF4-FFF2-40B4-BE49-F238E27FC236}">
                <a16:creationId xmlns:a16="http://schemas.microsoft.com/office/drawing/2014/main" id="{778477F6-0A92-416E-8D76-0592FFFCF98F}"/>
              </a:ext>
            </a:extLst>
          </p:cNvPr>
          <p:cNvSpPr>
            <a:spLocks noGrp="1" noChangeArrowheads="1"/>
          </p:cNvSpPr>
          <p:nvPr>
            <p:ph type="sldNum" sz="quarter" idx="10"/>
          </p:nvPr>
        </p:nvSpPr>
        <p:spPr/>
        <p:txBody>
          <a:bodyPr/>
          <a:lstStyle>
            <a:lvl1pPr>
              <a:defRPr/>
            </a:lvl1pPr>
          </a:lstStyle>
          <a:p>
            <a:pPr>
              <a:defRPr/>
            </a:pPr>
            <a:fld id="{41807B2E-5990-492C-BB29-4100C46738CB}" type="slidenum">
              <a:rPr lang="en-US" altLang="en-US"/>
              <a:pPr>
                <a:defRPr/>
              </a:pPr>
              <a:t>‹#›</a:t>
            </a:fld>
            <a:endParaRPr lang="en-US" altLang="en-US"/>
          </a:p>
        </p:txBody>
      </p:sp>
      <p:sp>
        <p:nvSpPr>
          <p:cNvPr id="6" name="Rectangle 14">
            <a:extLst>
              <a:ext uri="{FF2B5EF4-FFF2-40B4-BE49-F238E27FC236}">
                <a16:creationId xmlns:a16="http://schemas.microsoft.com/office/drawing/2014/main" id="{83488470-3239-42CF-AF51-18CD3565090A}"/>
              </a:ext>
            </a:extLst>
          </p:cNvPr>
          <p:cNvSpPr>
            <a:spLocks noGrp="1" noChangeArrowheads="1"/>
          </p:cNvSpPr>
          <p:nvPr>
            <p:ph type="ftr" sz="quarter" idx="11"/>
          </p:nvPr>
        </p:nvSpPr>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3569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61AD089-F1C9-411D-8B49-B77C414911EE}"/>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78AFCDFC-CB36-4718-9191-5E72A3A2A8FC}"/>
              </a:ext>
            </a:extLst>
          </p:cNvPr>
          <p:cNvSpPr>
            <a:spLocks noGrp="1" noChangeArrowheads="1"/>
          </p:cNvSpPr>
          <p:nvPr>
            <p:ph type="sldNum" sz="quarter" idx="11"/>
          </p:nvPr>
        </p:nvSpPr>
        <p:spPr>
          <a:ln/>
        </p:spPr>
        <p:txBody>
          <a:bodyPr/>
          <a:lstStyle>
            <a:lvl1pPr>
              <a:defRPr/>
            </a:lvl1pPr>
          </a:lstStyle>
          <a:p>
            <a:pPr>
              <a:defRPr/>
            </a:pPr>
            <a:fld id="{2A69283B-96BD-4C97-8A84-C3CCEBFDA8AA}" type="slidenum">
              <a:rPr lang="en-US" altLang="en-US"/>
              <a:pPr>
                <a:defRPr/>
              </a:pPr>
              <a:t>‹#›</a:t>
            </a:fld>
            <a:endParaRPr lang="en-US" altLang="en-US"/>
          </a:p>
        </p:txBody>
      </p:sp>
      <p:sp>
        <p:nvSpPr>
          <p:cNvPr id="6" name="Rectangle 14">
            <a:extLst>
              <a:ext uri="{FF2B5EF4-FFF2-40B4-BE49-F238E27FC236}">
                <a16:creationId xmlns:a16="http://schemas.microsoft.com/office/drawing/2014/main" id="{C49DD56E-6162-4E18-8724-FC47EF7727B4}"/>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53508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9A6F8FA-1988-4F1D-9980-B3542C152096}"/>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5" name="Rectangle 3">
            <a:extLst>
              <a:ext uri="{FF2B5EF4-FFF2-40B4-BE49-F238E27FC236}">
                <a16:creationId xmlns:a16="http://schemas.microsoft.com/office/drawing/2014/main" id="{B2CB62D5-FAAC-4CA4-BC5B-18F1ECD9DC99}"/>
              </a:ext>
            </a:extLst>
          </p:cNvPr>
          <p:cNvSpPr>
            <a:spLocks noGrp="1" noChangeArrowheads="1"/>
          </p:cNvSpPr>
          <p:nvPr>
            <p:ph type="sldNum" sz="quarter" idx="11"/>
          </p:nvPr>
        </p:nvSpPr>
        <p:spPr>
          <a:ln/>
        </p:spPr>
        <p:txBody>
          <a:bodyPr/>
          <a:lstStyle>
            <a:lvl1pPr>
              <a:defRPr/>
            </a:lvl1pPr>
          </a:lstStyle>
          <a:p>
            <a:pPr>
              <a:defRPr/>
            </a:pPr>
            <a:fld id="{1F4C1413-5D73-4DB2-B4B1-3989EADE4AFC}" type="slidenum">
              <a:rPr lang="en-US" altLang="en-US"/>
              <a:pPr>
                <a:defRPr/>
              </a:pPr>
              <a:t>‹#›</a:t>
            </a:fld>
            <a:endParaRPr lang="en-US" altLang="en-US"/>
          </a:p>
        </p:txBody>
      </p:sp>
      <p:sp>
        <p:nvSpPr>
          <p:cNvPr id="6" name="Rectangle 14">
            <a:extLst>
              <a:ext uri="{FF2B5EF4-FFF2-40B4-BE49-F238E27FC236}">
                <a16:creationId xmlns:a16="http://schemas.microsoft.com/office/drawing/2014/main" id="{CD281896-1F78-4967-9D5D-1DBA9D8375C3}"/>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32982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8705A14-BBBD-4E8E-A959-F1392958CCE9}"/>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578AF316-17DA-4AF2-B50A-F7643955C76A}"/>
              </a:ext>
            </a:extLst>
          </p:cNvPr>
          <p:cNvSpPr>
            <a:spLocks noGrp="1" noChangeArrowheads="1"/>
          </p:cNvSpPr>
          <p:nvPr>
            <p:ph type="sldNum" sz="quarter" idx="11"/>
          </p:nvPr>
        </p:nvSpPr>
        <p:spPr>
          <a:ln/>
        </p:spPr>
        <p:txBody>
          <a:bodyPr/>
          <a:lstStyle>
            <a:lvl1pPr>
              <a:defRPr/>
            </a:lvl1pPr>
          </a:lstStyle>
          <a:p>
            <a:pPr>
              <a:defRPr/>
            </a:pPr>
            <a:fld id="{6D85E34E-E1E2-4720-813A-931F2AD1390F}" type="slidenum">
              <a:rPr lang="en-US" altLang="en-US"/>
              <a:pPr>
                <a:defRPr/>
              </a:pPr>
              <a:t>‹#›</a:t>
            </a:fld>
            <a:endParaRPr lang="en-US" altLang="en-US"/>
          </a:p>
        </p:txBody>
      </p:sp>
      <p:sp>
        <p:nvSpPr>
          <p:cNvPr id="7" name="Rectangle 14">
            <a:extLst>
              <a:ext uri="{FF2B5EF4-FFF2-40B4-BE49-F238E27FC236}">
                <a16:creationId xmlns:a16="http://schemas.microsoft.com/office/drawing/2014/main" id="{C56348B9-A9A1-49E8-A141-F39272A35DC2}"/>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13167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D1F900E-7DBC-47F5-83EB-F69A1F1983D8}"/>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8" name="Rectangle 3">
            <a:extLst>
              <a:ext uri="{FF2B5EF4-FFF2-40B4-BE49-F238E27FC236}">
                <a16:creationId xmlns:a16="http://schemas.microsoft.com/office/drawing/2014/main" id="{10A5DBBE-9840-41FD-80A9-8F6611C60ED3}"/>
              </a:ext>
            </a:extLst>
          </p:cNvPr>
          <p:cNvSpPr>
            <a:spLocks noGrp="1" noChangeArrowheads="1"/>
          </p:cNvSpPr>
          <p:nvPr>
            <p:ph type="sldNum" sz="quarter" idx="11"/>
          </p:nvPr>
        </p:nvSpPr>
        <p:spPr>
          <a:ln/>
        </p:spPr>
        <p:txBody>
          <a:bodyPr/>
          <a:lstStyle>
            <a:lvl1pPr>
              <a:defRPr/>
            </a:lvl1pPr>
          </a:lstStyle>
          <a:p>
            <a:pPr>
              <a:defRPr/>
            </a:pPr>
            <a:fld id="{B18E2729-321D-4754-B283-1B6CB631DE86}" type="slidenum">
              <a:rPr lang="en-US" altLang="en-US"/>
              <a:pPr>
                <a:defRPr/>
              </a:pPr>
              <a:t>‹#›</a:t>
            </a:fld>
            <a:endParaRPr lang="en-US" altLang="en-US"/>
          </a:p>
        </p:txBody>
      </p:sp>
      <p:sp>
        <p:nvSpPr>
          <p:cNvPr id="9" name="Rectangle 14">
            <a:extLst>
              <a:ext uri="{FF2B5EF4-FFF2-40B4-BE49-F238E27FC236}">
                <a16:creationId xmlns:a16="http://schemas.microsoft.com/office/drawing/2014/main" id="{1FA2E093-EF83-4D9F-9C43-6413E9BB78E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1426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4EAE0E3-EFBD-4465-A121-B8BDF18592F3}"/>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4" name="Rectangle 3">
            <a:extLst>
              <a:ext uri="{FF2B5EF4-FFF2-40B4-BE49-F238E27FC236}">
                <a16:creationId xmlns:a16="http://schemas.microsoft.com/office/drawing/2014/main" id="{2CEE7D47-7A1B-452F-AFF0-5B8926EAE421}"/>
              </a:ext>
            </a:extLst>
          </p:cNvPr>
          <p:cNvSpPr>
            <a:spLocks noGrp="1" noChangeArrowheads="1"/>
          </p:cNvSpPr>
          <p:nvPr>
            <p:ph type="sldNum" sz="quarter" idx="11"/>
          </p:nvPr>
        </p:nvSpPr>
        <p:spPr>
          <a:ln/>
        </p:spPr>
        <p:txBody>
          <a:bodyPr/>
          <a:lstStyle>
            <a:lvl1pPr>
              <a:defRPr/>
            </a:lvl1pPr>
          </a:lstStyle>
          <a:p>
            <a:pPr>
              <a:defRPr/>
            </a:pPr>
            <a:fld id="{90A0CE32-76AE-4C70-8282-A0E32C948771}" type="slidenum">
              <a:rPr lang="en-US" altLang="en-US"/>
              <a:pPr>
                <a:defRPr/>
              </a:pPr>
              <a:t>‹#›</a:t>
            </a:fld>
            <a:endParaRPr lang="en-US" altLang="en-US"/>
          </a:p>
        </p:txBody>
      </p:sp>
      <p:sp>
        <p:nvSpPr>
          <p:cNvPr id="5" name="Rectangle 14">
            <a:extLst>
              <a:ext uri="{FF2B5EF4-FFF2-40B4-BE49-F238E27FC236}">
                <a16:creationId xmlns:a16="http://schemas.microsoft.com/office/drawing/2014/main" id="{56F28EE4-C6E0-4D2F-82E5-21B4FAA1A6A5}"/>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02692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3920EEC-8C2D-44FA-80AC-BC7F06522EC4}"/>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3" name="Rectangle 3">
            <a:extLst>
              <a:ext uri="{FF2B5EF4-FFF2-40B4-BE49-F238E27FC236}">
                <a16:creationId xmlns:a16="http://schemas.microsoft.com/office/drawing/2014/main" id="{0D3E5F02-30B9-4CD5-9E32-BA87A995C432}"/>
              </a:ext>
            </a:extLst>
          </p:cNvPr>
          <p:cNvSpPr>
            <a:spLocks noGrp="1" noChangeArrowheads="1"/>
          </p:cNvSpPr>
          <p:nvPr>
            <p:ph type="sldNum" sz="quarter" idx="11"/>
          </p:nvPr>
        </p:nvSpPr>
        <p:spPr>
          <a:ln/>
        </p:spPr>
        <p:txBody>
          <a:bodyPr/>
          <a:lstStyle>
            <a:lvl1pPr>
              <a:defRPr/>
            </a:lvl1pPr>
          </a:lstStyle>
          <a:p>
            <a:pPr>
              <a:defRPr/>
            </a:pPr>
            <a:fld id="{5098F11A-2C87-4AEC-B27D-6A72F2965ED1}" type="slidenum">
              <a:rPr lang="en-US" altLang="en-US"/>
              <a:pPr>
                <a:defRPr/>
              </a:pPr>
              <a:t>‹#›</a:t>
            </a:fld>
            <a:endParaRPr lang="en-US" altLang="en-US"/>
          </a:p>
        </p:txBody>
      </p:sp>
      <p:sp>
        <p:nvSpPr>
          <p:cNvPr id="4" name="Rectangle 14">
            <a:extLst>
              <a:ext uri="{FF2B5EF4-FFF2-40B4-BE49-F238E27FC236}">
                <a16:creationId xmlns:a16="http://schemas.microsoft.com/office/drawing/2014/main" id="{9FE0A2EE-4FE1-4DC1-8B8F-6D19C8A41528}"/>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266174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37DC0E6-B387-4E44-BFF3-5BC81E2EC788}"/>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03136293-7B90-43D6-8D71-6E20832512D0}"/>
              </a:ext>
            </a:extLst>
          </p:cNvPr>
          <p:cNvSpPr>
            <a:spLocks noGrp="1" noChangeArrowheads="1"/>
          </p:cNvSpPr>
          <p:nvPr>
            <p:ph type="sldNum" sz="quarter" idx="11"/>
          </p:nvPr>
        </p:nvSpPr>
        <p:spPr>
          <a:ln/>
        </p:spPr>
        <p:txBody>
          <a:bodyPr/>
          <a:lstStyle>
            <a:lvl1pPr>
              <a:defRPr/>
            </a:lvl1pPr>
          </a:lstStyle>
          <a:p>
            <a:pPr>
              <a:defRPr/>
            </a:pPr>
            <a:fld id="{6988784C-3D2B-4FA2-9F75-2903F83608A0}" type="slidenum">
              <a:rPr lang="en-US" altLang="en-US"/>
              <a:pPr>
                <a:defRPr/>
              </a:pPr>
              <a:t>‹#›</a:t>
            </a:fld>
            <a:endParaRPr lang="en-US" altLang="en-US"/>
          </a:p>
        </p:txBody>
      </p:sp>
      <p:sp>
        <p:nvSpPr>
          <p:cNvPr id="7" name="Rectangle 14">
            <a:extLst>
              <a:ext uri="{FF2B5EF4-FFF2-40B4-BE49-F238E27FC236}">
                <a16:creationId xmlns:a16="http://schemas.microsoft.com/office/drawing/2014/main" id="{F4065262-743D-4EDB-BC7B-405D57D9D4D3}"/>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07665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329F62B-E2A4-44A9-A9AC-3EB06F8E8843}"/>
              </a:ext>
            </a:extLst>
          </p:cNvPr>
          <p:cNvSpPr>
            <a:spLocks noGrp="1" noChangeArrowheads="1"/>
          </p:cNvSpPr>
          <p:nvPr>
            <p:ph type="dt" sz="half" idx="10"/>
          </p:nvPr>
        </p:nvSpPr>
        <p:spPr>
          <a:ln/>
        </p:spPr>
        <p:txBody>
          <a:bodyPr/>
          <a:lstStyle>
            <a:lvl1pPr>
              <a:defRPr/>
            </a:lvl1pPr>
          </a:lstStyle>
          <a:p>
            <a:pPr>
              <a:defRPr/>
            </a:pPr>
            <a:r>
              <a:rPr lang="en-US" altLang="en-US"/>
              <a:t>9/1/2010</a:t>
            </a:r>
          </a:p>
        </p:txBody>
      </p:sp>
      <p:sp>
        <p:nvSpPr>
          <p:cNvPr id="6" name="Rectangle 3">
            <a:extLst>
              <a:ext uri="{FF2B5EF4-FFF2-40B4-BE49-F238E27FC236}">
                <a16:creationId xmlns:a16="http://schemas.microsoft.com/office/drawing/2014/main" id="{58B34C50-C7AF-4745-85CC-2B31EA2D9D07}"/>
              </a:ext>
            </a:extLst>
          </p:cNvPr>
          <p:cNvSpPr>
            <a:spLocks noGrp="1" noChangeArrowheads="1"/>
          </p:cNvSpPr>
          <p:nvPr>
            <p:ph type="sldNum" sz="quarter" idx="11"/>
          </p:nvPr>
        </p:nvSpPr>
        <p:spPr>
          <a:ln/>
        </p:spPr>
        <p:txBody>
          <a:bodyPr/>
          <a:lstStyle>
            <a:lvl1pPr>
              <a:defRPr/>
            </a:lvl1pPr>
          </a:lstStyle>
          <a:p>
            <a:pPr>
              <a:defRPr/>
            </a:pPr>
            <a:fld id="{E6BDF81C-5282-4D6C-8F71-E26846612252}" type="slidenum">
              <a:rPr lang="en-US" altLang="en-US"/>
              <a:pPr>
                <a:defRPr/>
              </a:pPr>
              <a:t>‹#›</a:t>
            </a:fld>
            <a:endParaRPr lang="en-US" altLang="en-US"/>
          </a:p>
        </p:txBody>
      </p:sp>
      <p:sp>
        <p:nvSpPr>
          <p:cNvPr id="7" name="Rectangle 14">
            <a:extLst>
              <a:ext uri="{FF2B5EF4-FFF2-40B4-BE49-F238E27FC236}">
                <a16:creationId xmlns:a16="http://schemas.microsoft.com/office/drawing/2014/main" id="{51CDE648-32EE-4B82-93C0-6936CB4149A8}"/>
              </a:ext>
            </a:extLst>
          </p:cNvPr>
          <p:cNvSpPr>
            <a:spLocks noGrp="1" noChangeArrowheads="1"/>
          </p:cNvSpPr>
          <p:nvPr>
            <p:ph type="ftr" sz="quarter" idx="12"/>
          </p:nvPr>
        </p:nvSpPr>
        <p:spPr>
          <a:ln/>
        </p:spPr>
        <p:txBody>
          <a:bodyPr/>
          <a:lstStyle>
            <a:lvl1pPr>
              <a:defRPr/>
            </a:lvl1pPr>
          </a:lstStyle>
          <a:p>
            <a:pPr>
              <a:defRPr/>
            </a:pPr>
            <a:r>
              <a:rPr lang="en-US" altLang="en-US"/>
              <a:t>CSP - 4/2018                       Copyright 2018 Md. Dept. of Health - Unpublished Work</a:t>
            </a:r>
          </a:p>
        </p:txBody>
      </p:sp>
    </p:spTree>
    <p:extLst>
      <p:ext uri="{BB962C8B-B14F-4D97-AF65-F5344CB8AC3E}">
        <p14:creationId xmlns:p14="http://schemas.microsoft.com/office/powerpoint/2010/main" val="4237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BBEA20DE-8E94-4406-BD3E-D2B18FA7CD7A}"/>
              </a:ext>
            </a:extLst>
          </p:cNvPr>
          <p:cNvSpPr>
            <a:spLocks noGrp="1" noChangeArrowheads="1"/>
          </p:cNvSpPr>
          <p:nvPr>
            <p:ph type="dt" sz="half" idx="2"/>
          </p:nvPr>
        </p:nvSpPr>
        <p:spPr bwMode="auto">
          <a:xfrm>
            <a:off x="228600" y="617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r>
              <a:rPr lang="en-US" altLang="en-US"/>
              <a:t>9/1/2010</a:t>
            </a:r>
          </a:p>
        </p:txBody>
      </p:sp>
      <p:sp>
        <p:nvSpPr>
          <p:cNvPr id="727043" name="Rectangle 3">
            <a:extLst>
              <a:ext uri="{FF2B5EF4-FFF2-40B4-BE49-F238E27FC236}">
                <a16:creationId xmlns:a16="http://schemas.microsoft.com/office/drawing/2014/main" id="{2D243A02-C5BD-4855-9446-FBFAC1057497}"/>
              </a:ext>
            </a:extLst>
          </p:cNvPr>
          <p:cNvSpPr>
            <a:spLocks noGrp="1" noChangeArrowheads="1"/>
          </p:cNvSpPr>
          <p:nvPr>
            <p:ph type="sldNum" sz="quarter" idx="4"/>
          </p:nvPr>
        </p:nvSpPr>
        <p:spPr bwMode="auto">
          <a:xfrm>
            <a:off x="7543800" y="6172200"/>
            <a:ext cx="137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08443CD-601B-42D2-A407-E1CA06E09806}" type="slidenum">
              <a:rPr lang="en-US" altLang="en-US"/>
              <a:pPr>
                <a:defRPr/>
              </a:pPr>
              <a:t>‹#›</a:t>
            </a:fld>
            <a:endParaRPr lang="en-US" altLang="en-US"/>
          </a:p>
        </p:txBody>
      </p:sp>
      <p:grpSp>
        <p:nvGrpSpPr>
          <p:cNvPr id="1028" name="Group 4">
            <a:extLst>
              <a:ext uri="{FF2B5EF4-FFF2-40B4-BE49-F238E27FC236}">
                <a16:creationId xmlns:a16="http://schemas.microsoft.com/office/drawing/2014/main" id="{267BEE0D-927E-4800-8D04-719C05F8DEC8}"/>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4A42FCD5-1B77-49F4-AC8E-C8C39BED7DC9}"/>
                </a:ext>
              </a:extLst>
            </p:cNvPr>
            <p:cNvGrpSpPr>
              <a:grpSpLocks/>
            </p:cNvGrpSpPr>
            <p:nvPr userDrawn="1"/>
          </p:nvGrpSpPr>
          <p:grpSpPr bwMode="auto">
            <a:xfrm>
              <a:off x="1728" y="2230"/>
              <a:ext cx="4027" cy="2085"/>
              <a:chOff x="1728" y="2230"/>
              <a:chExt cx="4027" cy="2085"/>
            </a:xfrm>
          </p:grpSpPr>
          <p:sp>
            <p:nvSpPr>
              <p:cNvPr id="727046" name="Freeform 6">
                <a:extLst>
                  <a:ext uri="{FF2B5EF4-FFF2-40B4-BE49-F238E27FC236}">
                    <a16:creationId xmlns:a16="http://schemas.microsoft.com/office/drawing/2014/main" id="{F53FDF25-4AAD-4414-8C99-2F498C719B5D}"/>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7047" name="Freeform 7">
                <a:extLst>
                  <a:ext uri="{FF2B5EF4-FFF2-40B4-BE49-F238E27FC236}">
                    <a16:creationId xmlns:a16="http://schemas.microsoft.com/office/drawing/2014/main" id="{77951BDF-CBA8-436A-ADEB-A1D5BC94D616}"/>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7048" name="Freeform 8">
                <a:extLst>
                  <a:ext uri="{FF2B5EF4-FFF2-40B4-BE49-F238E27FC236}">
                    <a16:creationId xmlns:a16="http://schemas.microsoft.com/office/drawing/2014/main" id="{7984C008-02C2-4C10-90E3-C673CA3808F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a:extLst>
                  <a:ext uri="{FF2B5EF4-FFF2-40B4-BE49-F238E27FC236}">
                    <a16:creationId xmlns:a16="http://schemas.microsoft.com/office/drawing/2014/main" id="{1D4EEAD3-BE54-4426-90D3-E78A92C4B16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050" name="Freeform 10">
                <a:extLst>
                  <a:ext uri="{FF2B5EF4-FFF2-40B4-BE49-F238E27FC236}">
                    <a16:creationId xmlns:a16="http://schemas.microsoft.com/office/drawing/2014/main" id="{E6203730-2E24-4091-99E6-692CF2D85D4E}"/>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27051" name="Freeform 11">
              <a:extLst>
                <a:ext uri="{FF2B5EF4-FFF2-40B4-BE49-F238E27FC236}">
                  <a16:creationId xmlns:a16="http://schemas.microsoft.com/office/drawing/2014/main" id="{44DEBE41-7A4A-46DC-81FD-8F40C0C2F80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a:extLst>
                <a:ext uri="{FF2B5EF4-FFF2-40B4-BE49-F238E27FC236}">
                  <a16:creationId xmlns:a16="http://schemas.microsoft.com/office/drawing/2014/main" id="{808FA698-2868-474E-8238-27CE5A9A8B55}"/>
                </a:ext>
              </a:extLst>
            </p:cNvPr>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7053" name="Rectangle 13">
            <a:extLst>
              <a:ext uri="{FF2B5EF4-FFF2-40B4-BE49-F238E27FC236}">
                <a16:creationId xmlns:a16="http://schemas.microsoft.com/office/drawing/2014/main" id="{1B6E909C-CE4C-415C-80B0-1D91F5ED90F3}"/>
              </a:ext>
            </a:extLst>
          </p:cNvPr>
          <p:cNvSpPr>
            <a:spLocks noGrp="1" noRot="1" noChangeArrowheads="1"/>
          </p:cNvSpPr>
          <p:nvPr>
            <p:ph type="title"/>
          </p:nvPr>
        </p:nvSpPr>
        <p:spPr bwMode="auto">
          <a:xfrm>
            <a:off x="228600" y="274638"/>
            <a:ext cx="8686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7054" name="Rectangle 14">
            <a:extLst>
              <a:ext uri="{FF2B5EF4-FFF2-40B4-BE49-F238E27FC236}">
                <a16:creationId xmlns:a16="http://schemas.microsoft.com/office/drawing/2014/main" id="{A11F280A-0D36-4B97-8CB8-1A8F1E6FF138}"/>
              </a:ext>
            </a:extLst>
          </p:cNvPr>
          <p:cNvSpPr>
            <a:spLocks noGrp="1" noChangeArrowheads="1"/>
          </p:cNvSpPr>
          <p:nvPr>
            <p:ph type="ftr" sz="quarter" idx="3"/>
          </p:nvPr>
        </p:nvSpPr>
        <p:spPr bwMode="auto">
          <a:xfrm>
            <a:off x="304800" y="6248400"/>
            <a:ext cx="731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r>
              <a:rPr lang="en-US" altLang="en-US"/>
              <a:t>CSP - 4/2018                       Copyright 2018 Md. Dept. of Health - Unpublished Work</a:t>
            </a:r>
          </a:p>
        </p:txBody>
      </p:sp>
      <p:sp>
        <p:nvSpPr>
          <p:cNvPr id="727055" name="Rectangle 15">
            <a:extLst>
              <a:ext uri="{FF2B5EF4-FFF2-40B4-BE49-F238E27FC236}">
                <a16:creationId xmlns:a16="http://schemas.microsoft.com/office/drawing/2014/main" id="{14A116B6-9506-4E90-A217-F85506357B48}"/>
              </a:ext>
            </a:extLst>
          </p:cNvPr>
          <p:cNvSpPr>
            <a:spLocks noGrp="1" noChangeArrowheads="1"/>
          </p:cNvSpPr>
          <p:nvPr>
            <p:ph type="body" idx="1"/>
          </p:nvPr>
        </p:nvSpPr>
        <p:spPr bwMode="auto">
          <a:xfrm>
            <a:off x="228600" y="1295400"/>
            <a:ext cx="86868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054"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5" r:id="rId14"/>
  </p:sldLayoutIdLst>
  <p:hf hdr="0" dt="0"/>
  <p:txStyles>
    <p:titleStyle>
      <a:lvl1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FFD889"/>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FFD889"/>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4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4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4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49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49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4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49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49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49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5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5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50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50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50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50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50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82F3FC-3319-470A-B907-CF036341B98C}"/>
              </a:ext>
            </a:extLst>
          </p:cNvPr>
          <p:cNvSpPr>
            <a:spLocks noGrp="1"/>
          </p:cNvSpPr>
          <p:nvPr>
            <p:ph type="ctrTitle" sz="quarter"/>
          </p:nvPr>
        </p:nvSpPr>
        <p:spPr/>
        <p:txBody>
          <a:bodyPr/>
          <a:lstStyle/>
          <a:p>
            <a:pPr>
              <a:defRPr/>
            </a:pPr>
            <a:r>
              <a:rPr lang="en-US" dirty="0"/>
              <a:t>Competitive Sealed Proposals</a:t>
            </a:r>
          </a:p>
        </p:txBody>
      </p:sp>
      <p:sp>
        <p:nvSpPr>
          <p:cNvPr id="6" name="Subtitle 5">
            <a:extLst>
              <a:ext uri="{FF2B5EF4-FFF2-40B4-BE49-F238E27FC236}">
                <a16:creationId xmlns:a16="http://schemas.microsoft.com/office/drawing/2014/main" id="{3B139F7F-B0BC-446D-BF7F-519C6FD2766D}"/>
              </a:ext>
            </a:extLst>
          </p:cNvPr>
          <p:cNvSpPr>
            <a:spLocks noGrp="1"/>
          </p:cNvSpPr>
          <p:nvPr>
            <p:ph type="subTitle" sz="quarter" idx="1"/>
          </p:nvPr>
        </p:nvSpPr>
        <p:spPr/>
        <p:txBody>
          <a:bodyPr/>
          <a:lstStyle/>
          <a:p>
            <a:pPr>
              <a:defRPr/>
            </a:pPr>
            <a:r>
              <a:rPr lang="en-US" dirty="0"/>
              <a:t>AKA “Best Value” Procurement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C400F98D-3D5B-4874-A72F-EC6095842A1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2C1FB3A-33FB-4C43-9DD9-4C769CC180C4}" type="slidenum">
              <a:rPr lang="en-US" altLang="en-US" sz="1200" smtClean="0"/>
              <a:pPr>
                <a:spcBef>
                  <a:spcPct val="0"/>
                </a:spcBef>
                <a:buClrTx/>
                <a:buSzTx/>
                <a:buFontTx/>
                <a:buNone/>
              </a:pPr>
              <a:t>10</a:t>
            </a:fld>
            <a:endParaRPr lang="en-US" altLang="en-US" sz="1200"/>
          </a:p>
        </p:txBody>
      </p:sp>
      <p:sp>
        <p:nvSpPr>
          <p:cNvPr id="5" name="Footer Placeholder 5">
            <a:extLst>
              <a:ext uri="{FF2B5EF4-FFF2-40B4-BE49-F238E27FC236}">
                <a16:creationId xmlns:a16="http://schemas.microsoft.com/office/drawing/2014/main" id="{1D3E31E3-6DDD-4EDE-BE90-392BC5C0C6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0034" name="Rectangle 2">
            <a:extLst>
              <a:ext uri="{FF2B5EF4-FFF2-40B4-BE49-F238E27FC236}">
                <a16:creationId xmlns:a16="http://schemas.microsoft.com/office/drawing/2014/main" id="{418DAAB7-7124-4691-9AE9-0B4F8B9B2311}"/>
              </a:ext>
            </a:extLst>
          </p:cNvPr>
          <p:cNvSpPr>
            <a:spLocks noGrp="1" noRot="1" noChangeArrowheads="1"/>
          </p:cNvSpPr>
          <p:nvPr>
            <p:ph type="title"/>
          </p:nvPr>
        </p:nvSpPr>
        <p:spPr>
          <a:xfrm>
            <a:off x="103188" y="209550"/>
            <a:ext cx="8888412" cy="781050"/>
          </a:xfrm>
        </p:spPr>
        <p:txBody>
          <a:bodyPr/>
          <a:lstStyle/>
          <a:p>
            <a:pPr eaLnBrk="1" hangingPunct="1">
              <a:defRPr/>
            </a:pPr>
            <a:r>
              <a:rPr lang="en-US" altLang="en-US" sz="4000" dirty="0"/>
              <a:t>Previously Required Determination</a:t>
            </a:r>
          </a:p>
        </p:txBody>
      </p:sp>
      <p:sp>
        <p:nvSpPr>
          <p:cNvPr id="300035" name="Rectangle 3">
            <a:extLst>
              <a:ext uri="{FF2B5EF4-FFF2-40B4-BE49-F238E27FC236}">
                <a16:creationId xmlns:a16="http://schemas.microsoft.com/office/drawing/2014/main" id="{75E12C4B-45B6-417B-9AB7-81F5959965C1}"/>
              </a:ext>
            </a:extLst>
          </p:cNvPr>
          <p:cNvSpPr>
            <a:spLocks noGrp="1" noChangeArrowheads="1"/>
          </p:cNvSpPr>
          <p:nvPr>
            <p:ph type="body" idx="1"/>
          </p:nvPr>
        </p:nvSpPr>
        <p:spPr>
          <a:xfrm>
            <a:off x="228600" y="1143000"/>
            <a:ext cx="8763000" cy="5410200"/>
          </a:xfrm>
        </p:spPr>
        <p:txBody>
          <a:bodyPr/>
          <a:lstStyle/>
          <a:p>
            <a:pPr eaLnBrk="1" hangingPunct="1">
              <a:lnSpc>
                <a:spcPct val="90000"/>
              </a:lnSpc>
              <a:defRPr/>
            </a:pPr>
            <a:r>
              <a:rPr lang="en-US" altLang="en-US" dirty="0"/>
              <a:t>Although it wasn’t difficult to make such a determination for IT, many services and certain other types of procurement</a:t>
            </a:r>
          </a:p>
          <a:p>
            <a:pPr eaLnBrk="1" hangingPunct="1">
              <a:lnSpc>
                <a:spcPct val="90000"/>
              </a:lnSpc>
              <a:defRPr/>
            </a:pPr>
            <a:r>
              <a:rPr lang="en-US" altLang="en-US" dirty="0"/>
              <a:t>Frequently agencies would neglect to formally make the required determination</a:t>
            </a:r>
          </a:p>
          <a:p>
            <a:pPr lvl="1" eaLnBrk="1" hangingPunct="1">
              <a:lnSpc>
                <a:spcPct val="90000"/>
              </a:lnSpc>
              <a:defRPr/>
            </a:pPr>
            <a:r>
              <a:rPr lang="en-US" altLang="en-US" dirty="0"/>
              <a:t>And risk an audit exception by the Legislative Auditors </a:t>
            </a:r>
          </a:p>
          <a:p>
            <a:pPr eaLnBrk="1" hangingPunct="1">
              <a:lnSpc>
                <a:spcPct val="90000"/>
              </a:lnSpc>
              <a:defRPr/>
            </a:pPr>
            <a:r>
              <a:rPr lang="en-US" altLang="en-US" dirty="0"/>
              <a:t>The determination could be 2</a:t>
            </a:r>
            <a:r>
              <a:rPr lang="en-US" altLang="en-US" baseline="30000" dirty="0"/>
              <a:t>nd</a:t>
            </a:r>
            <a:r>
              <a:rPr lang="en-US" altLang="en-US" dirty="0"/>
              <a:t> guessed by the Legislative Auditors or a Control Agency in terms of whether the procurement at issue truly couldn’t be done by CSB</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4">
            <a:extLst>
              <a:ext uri="{FF2B5EF4-FFF2-40B4-BE49-F238E27FC236}">
                <a16:creationId xmlns:a16="http://schemas.microsoft.com/office/drawing/2014/main" id="{EFC0AEB4-E83B-446E-AA41-84E97E92D6D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FF9F235-9B7C-45FE-98F6-2D91B3D5417E}" type="slidenum">
              <a:rPr lang="en-US" altLang="en-US" sz="1200" smtClean="0"/>
              <a:pPr>
                <a:spcBef>
                  <a:spcPct val="0"/>
                </a:spcBef>
                <a:buClrTx/>
                <a:buSzTx/>
                <a:buFontTx/>
                <a:buNone/>
              </a:pPr>
              <a:t>100</a:t>
            </a:fld>
            <a:endParaRPr lang="en-US" altLang="en-US" sz="1200"/>
          </a:p>
        </p:txBody>
      </p:sp>
      <p:sp>
        <p:nvSpPr>
          <p:cNvPr id="5" name="Footer Placeholder 5">
            <a:extLst>
              <a:ext uri="{FF2B5EF4-FFF2-40B4-BE49-F238E27FC236}">
                <a16:creationId xmlns:a16="http://schemas.microsoft.com/office/drawing/2014/main" id="{BF92462E-9B8A-4ADC-98B1-37AF4A55DB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7330" name="Rectangle 2">
            <a:extLst>
              <a:ext uri="{FF2B5EF4-FFF2-40B4-BE49-F238E27FC236}">
                <a16:creationId xmlns:a16="http://schemas.microsoft.com/office/drawing/2014/main" id="{4EFC4F7B-5F98-48E0-A806-5DB85080C5AF}"/>
              </a:ext>
            </a:extLst>
          </p:cNvPr>
          <p:cNvSpPr>
            <a:spLocks noGrp="1" noRot="1" noChangeArrowheads="1"/>
          </p:cNvSpPr>
          <p:nvPr>
            <p:ph type="title"/>
          </p:nvPr>
        </p:nvSpPr>
        <p:spPr>
          <a:xfrm>
            <a:off x="0" y="209550"/>
            <a:ext cx="9144000" cy="876300"/>
          </a:xfrm>
        </p:spPr>
        <p:txBody>
          <a:bodyPr/>
          <a:lstStyle/>
          <a:p>
            <a:pPr eaLnBrk="1" hangingPunct="1">
              <a:defRPr/>
            </a:pPr>
            <a:r>
              <a:rPr lang="en-US" altLang="en-US" sz="4300" dirty="0"/>
              <a:t>Hold </a:t>
            </a:r>
            <a:r>
              <a:rPr lang="en-US" altLang="en-US" sz="4300" dirty="0">
                <a:solidFill>
                  <a:srgbClr val="FFE18B"/>
                </a:solidFill>
              </a:rPr>
              <a:t>Meaningful</a:t>
            </a:r>
            <a:r>
              <a:rPr lang="en-US" altLang="en-US" sz="4300" dirty="0"/>
              <a:t> Discussions</a:t>
            </a:r>
            <a:br>
              <a:rPr lang="en-US" altLang="en-US" sz="4300" dirty="0"/>
            </a:br>
            <a:r>
              <a:rPr lang="en-US" altLang="en-US" sz="2400" b="0" dirty="0"/>
              <a:t>(Cont’d)</a:t>
            </a:r>
            <a:endParaRPr lang="en-US" altLang="en-US" b="0" dirty="0"/>
          </a:p>
        </p:txBody>
      </p:sp>
      <p:sp>
        <p:nvSpPr>
          <p:cNvPr id="867331" name="Rectangle 3">
            <a:extLst>
              <a:ext uri="{FF2B5EF4-FFF2-40B4-BE49-F238E27FC236}">
                <a16:creationId xmlns:a16="http://schemas.microsoft.com/office/drawing/2014/main" id="{7965D211-8AFF-4563-9FDB-28B3AECC7719}"/>
              </a:ext>
            </a:extLst>
          </p:cNvPr>
          <p:cNvSpPr>
            <a:spLocks noGrp="1" noChangeArrowheads="1"/>
          </p:cNvSpPr>
          <p:nvPr>
            <p:ph type="body" idx="1"/>
          </p:nvPr>
        </p:nvSpPr>
        <p:spPr>
          <a:xfrm>
            <a:off x="304800" y="1219200"/>
            <a:ext cx="8610600" cy="5638800"/>
          </a:xfrm>
        </p:spPr>
        <p:txBody>
          <a:bodyPr/>
          <a:lstStyle/>
          <a:p>
            <a:pPr eaLnBrk="1" hangingPunct="1">
              <a:defRPr/>
            </a:pPr>
            <a:r>
              <a:rPr lang="en-US" altLang="en-US" dirty="0"/>
              <a:t>Tactfully let offerors know of any aspect of their proposals that are </a:t>
            </a:r>
          </a:p>
          <a:p>
            <a:pPr lvl="1" eaLnBrk="1" hangingPunct="1">
              <a:defRPr/>
            </a:pPr>
            <a:r>
              <a:rPr lang="en-US" altLang="en-US" dirty="0"/>
              <a:t>Deemed a weakness/not liked</a:t>
            </a:r>
          </a:p>
          <a:p>
            <a:pPr lvl="2" eaLnBrk="1" hangingPunct="1">
              <a:defRPr/>
            </a:pPr>
            <a:r>
              <a:rPr lang="en-US" altLang="en-US" dirty="0"/>
              <a:t>i.e., anything for which the offeror might be downgraded in the final evaluation </a:t>
            </a:r>
          </a:p>
          <a:p>
            <a:pPr eaLnBrk="1" hangingPunct="1">
              <a:defRPr/>
            </a:pPr>
            <a:r>
              <a:rPr lang="en-US" altLang="en-US" dirty="0"/>
              <a:t>Throw-out “Gotchas”  (Got You)</a:t>
            </a:r>
          </a:p>
          <a:p>
            <a:pPr lvl="1" eaLnBrk="1" hangingPunct="1">
              <a:defRPr/>
            </a:pPr>
            <a:r>
              <a:rPr lang="en-US" altLang="en-US" dirty="0"/>
              <a:t>What I call Gotchas are generally minor flubs, usually buried in the proposal</a:t>
            </a:r>
          </a:p>
          <a:p>
            <a:pPr lvl="1" eaLnBrk="1" hangingPunct="1">
              <a:defRPr/>
            </a:pPr>
            <a:r>
              <a:rPr lang="en-US" altLang="en-US" dirty="0"/>
              <a:t>Just like DBM and DoIT have general RFP templates that agencies are to use and populate with particulars for their procurements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69691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971550"/>
            <a:ext cx="8686800" cy="5505450"/>
          </a:xfrm>
        </p:spPr>
        <p:txBody>
          <a:bodyPr/>
          <a:lstStyle/>
          <a:p>
            <a:pPr>
              <a:defRPr/>
            </a:pPr>
            <a:r>
              <a:rPr lang="en-US" dirty="0"/>
              <a:t>Often vendors have extensive generic proposal templates that they augment with customized information specific to a given RFP and liberal use of the name of the soliciting government</a:t>
            </a:r>
          </a:p>
          <a:p>
            <a:pPr>
              <a:defRPr/>
            </a:pPr>
            <a:r>
              <a:rPr lang="en-US" dirty="0"/>
              <a:t>Frequently, if you thoroughly read a proposal you can find a residual reference to another government or some statement that obviously doesn’t belong </a:t>
            </a:r>
          </a:p>
          <a:p>
            <a:pPr lvl="1">
              <a:defRPr/>
            </a:pPr>
            <a:r>
              <a:rPr lang="en-US" dirty="0"/>
              <a:t>E.g., “We are pleased to offer this proposal to the Commonwealth of Virginia”  </a:t>
            </a:r>
          </a:p>
        </p:txBody>
      </p:sp>
      <p:sp>
        <p:nvSpPr>
          <p:cNvPr id="183300" name="Slide Number Placeholder 3">
            <a:extLst>
              <a:ext uri="{FF2B5EF4-FFF2-40B4-BE49-F238E27FC236}">
                <a16:creationId xmlns:a16="http://schemas.microsoft.com/office/drawing/2014/main" id="{A9BAA5D8-22CD-4C4A-8647-B5891F86956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8235741-7D6C-41CE-BA31-57FAD796DB36}" type="slidenum">
              <a:rPr lang="en-US" altLang="en-US" sz="1200" smtClean="0"/>
              <a:pPr>
                <a:spcBef>
                  <a:spcPct val="0"/>
                </a:spcBef>
                <a:buClrTx/>
                <a:buSzTx/>
                <a:buFontTx/>
                <a:buNone/>
              </a:pPr>
              <a:t>101</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69691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971550"/>
            <a:ext cx="8686800" cy="5505450"/>
          </a:xfrm>
        </p:spPr>
        <p:txBody>
          <a:bodyPr/>
          <a:lstStyle/>
          <a:p>
            <a:pPr>
              <a:defRPr/>
            </a:pPr>
            <a:r>
              <a:rPr lang="en-US" dirty="0"/>
              <a:t>If you, sort of humorously, throw out that you were mildly shocked to see on page X that this proposal was offered to, for instance, Virginia</a:t>
            </a:r>
          </a:p>
          <a:p>
            <a:pPr lvl="1">
              <a:defRPr/>
            </a:pPr>
            <a:r>
              <a:rPr lang="en-US" dirty="0"/>
              <a:t>You are demonstrating that you thoroughly read the proposal to find such an obscure slip-up</a:t>
            </a:r>
          </a:p>
          <a:p>
            <a:pPr lvl="1">
              <a:defRPr/>
            </a:pPr>
            <a:r>
              <a:rPr lang="en-US" dirty="0"/>
              <a:t>You might even ask if everything in the proposal was really meant for MDH, and not just left-over material for Virginia </a:t>
            </a:r>
          </a:p>
          <a:p>
            <a:pPr lvl="2">
              <a:defRPr/>
            </a:pPr>
            <a:r>
              <a:rPr lang="en-US" dirty="0"/>
              <a:t>Doing this puts the offeror somewhat on the defensive</a:t>
            </a:r>
          </a:p>
          <a:p>
            <a:pPr lvl="2">
              <a:defRPr/>
            </a:pPr>
            <a:r>
              <a:rPr lang="en-US" dirty="0"/>
              <a:t>And sometimes vendors will offer some minor extra to make up for the mistake  </a:t>
            </a:r>
          </a:p>
        </p:txBody>
      </p:sp>
      <p:sp>
        <p:nvSpPr>
          <p:cNvPr id="184324" name="Slide Number Placeholder 3">
            <a:extLst>
              <a:ext uri="{FF2B5EF4-FFF2-40B4-BE49-F238E27FC236}">
                <a16:creationId xmlns:a16="http://schemas.microsoft.com/office/drawing/2014/main" id="{8B0D6A14-4152-4122-A7F9-2A6A4B70049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7DAF4AC-8B29-4971-BE5F-F09B1CFCC708}" type="slidenum">
              <a:rPr lang="en-US" altLang="en-US" sz="1200" smtClean="0"/>
              <a:pPr>
                <a:spcBef>
                  <a:spcPct val="0"/>
                </a:spcBef>
                <a:buClrTx/>
                <a:buSzTx/>
                <a:buFontTx/>
                <a:buNone/>
              </a:pPr>
              <a:t>102</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6B-1767-4560-B941-B95932628C07}"/>
              </a:ext>
            </a:extLst>
          </p:cNvPr>
          <p:cNvSpPr>
            <a:spLocks noGrp="1"/>
          </p:cNvSpPr>
          <p:nvPr>
            <p:ph type="title"/>
          </p:nvPr>
        </p:nvSpPr>
        <p:spPr>
          <a:xfrm>
            <a:off x="228600" y="274638"/>
            <a:ext cx="8686800" cy="525462"/>
          </a:xfrm>
        </p:spPr>
        <p:txBody>
          <a:bodyPr/>
          <a:lstStyle/>
          <a:p>
            <a:pPr>
              <a:defRPr/>
            </a:pPr>
            <a:r>
              <a:rPr lang="en-US" dirty="0"/>
              <a:t>Gotchas!</a:t>
            </a:r>
          </a:p>
        </p:txBody>
      </p:sp>
      <p:sp>
        <p:nvSpPr>
          <p:cNvPr id="3" name="Content Placeholder 2">
            <a:extLst>
              <a:ext uri="{FF2B5EF4-FFF2-40B4-BE49-F238E27FC236}">
                <a16:creationId xmlns:a16="http://schemas.microsoft.com/office/drawing/2014/main" id="{BD90F64B-005D-4576-B2F1-FAB1C353C8EC}"/>
              </a:ext>
            </a:extLst>
          </p:cNvPr>
          <p:cNvSpPr>
            <a:spLocks noGrp="1"/>
          </p:cNvSpPr>
          <p:nvPr>
            <p:ph idx="1"/>
          </p:nvPr>
        </p:nvSpPr>
        <p:spPr>
          <a:xfrm>
            <a:off x="228600" y="876300"/>
            <a:ext cx="8686800" cy="5600700"/>
          </a:xfrm>
        </p:spPr>
        <p:txBody>
          <a:bodyPr/>
          <a:lstStyle/>
          <a:p>
            <a:pPr>
              <a:defRPr/>
            </a:pPr>
            <a:r>
              <a:rPr lang="en-US" sz="3100" dirty="0"/>
              <a:t>I’ve even done this as a positive in really good proposals</a:t>
            </a:r>
          </a:p>
          <a:p>
            <a:pPr>
              <a:defRPr/>
            </a:pPr>
            <a:r>
              <a:rPr lang="en-US" sz="3100" dirty="0"/>
              <a:t>For instance, if I only find 1 typo, etc. in an entire proposal, I will congratulate the vendor and mention that on page X I found a typo and it was the only one in the entire proposal</a:t>
            </a:r>
          </a:p>
          <a:p>
            <a:pPr>
              <a:defRPr/>
            </a:pPr>
            <a:r>
              <a:rPr lang="en-US" sz="3100" dirty="0"/>
              <a:t>Again, I am evidencing a thorough reading of the proposal</a:t>
            </a:r>
          </a:p>
          <a:p>
            <a:pPr>
              <a:defRPr/>
            </a:pPr>
            <a:r>
              <a:rPr lang="en-US" sz="3100" dirty="0"/>
              <a:t>And positioning the offeror to want to maintain this positive perception with future cure responses, BAFOs, etc.</a:t>
            </a:r>
          </a:p>
        </p:txBody>
      </p:sp>
      <p:sp>
        <p:nvSpPr>
          <p:cNvPr id="185348" name="Slide Number Placeholder 3">
            <a:extLst>
              <a:ext uri="{FF2B5EF4-FFF2-40B4-BE49-F238E27FC236}">
                <a16:creationId xmlns:a16="http://schemas.microsoft.com/office/drawing/2014/main" id="{E5BCDC6E-4A13-477A-A84B-8BEAD7F141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AEF2BF-685C-49AA-A8EA-D5071557F3A5}" type="slidenum">
              <a:rPr lang="en-US" altLang="en-US" sz="1200" smtClean="0"/>
              <a:pPr>
                <a:spcBef>
                  <a:spcPct val="0"/>
                </a:spcBef>
                <a:buClrTx/>
                <a:buSzTx/>
                <a:buFontTx/>
                <a:buNone/>
              </a:pPr>
              <a:t>103</a:t>
            </a:fld>
            <a:endParaRPr lang="en-US" altLang="en-US" sz="1200"/>
          </a:p>
        </p:txBody>
      </p:sp>
      <p:sp>
        <p:nvSpPr>
          <p:cNvPr id="5" name="Footer Placeholder 4">
            <a:extLst>
              <a:ext uri="{FF2B5EF4-FFF2-40B4-BE49-F238E27FC236}">
                <a16:creationId xmlns:a16="http://schemas.microsoft.com/office/drawing/2014/main" id="{089A4443-C32D-4A2D-8385-EAC24E4C762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A51B-A4A8-4857-9C07-29DD27FFC8B3}"/>
              </a:ext>
            </a:extLst>
          </p:cNvPr>
          <p:cNvSpPr>
            <a:spLocks noGrp="1"/>
          </p:cNvSpPr>
          <p:nvPr>
            <p:ph type="title"/>
          </p:nvPr>
        </p:nvSpPr>
        <p:spPr>
          <a:xfrm>
            <a:off x="228600" y="274638"/>
            <a:ext cx="8686800" cy="639762"/>
          </a:xfrm>
        </p:spPr>
        <p:txBody>
          <a:bodyPr/>
          <a:lstStyle/>
          <a:p>
            <a:pPr>
              <a:defRPr/>
            </a:pPr>
            <a:r>
              <a:rPr lang="en-US" dirty="0"/>
              <a:t>Gotchas Vs. Multiple Errors</a:t>
            </a:r>
          </a:p>
        </p:txBody>
      </p:sp>
      <p:sp>
        <p:nvSpPr>
          <p:cNvPr id="3" name="Content Placeholder 2">
            <a:extLst>
              <a:ext uri="{FF2B5EF4-FFF2-40B4-BE49-F238E27FC236}">
                <a16:creationId xmlns:a16="http://schemas.microsoft.com/office/drawing/2014/main" id="{1C69FF26-72A2-4CCF-847A-83E4CF485F42}"/>
              </a:ext>
            </a:extLst>
          </p:cNvPr>
          <p:cNvSpPr>
            <a:spLocks noGrp="1"/>
          </p:cNvSpPr>
          <p:nvPr>
            <p:ph idx="1"/>
          </p:nvPr>
        </p:nvSpPr>
        <p:spPr>
          <a:xfrm>
            <a:off x="228600" y="990600"/>
            <a:ext cx="8686800" cy="5410200"/>
          </a:xfrm>
        </p:spPr>
        <p:txBody>
          <a:bodyPr/>
          <a:lstStyle/>
          <a:p>
            <a:pPr>
              <a:defRPr/>
            </a:pPr>
            <a:r>
              <a:rPr lang="en-US" dirty="0"/>
              <a:t>It’s one thing to perhaps humorously point out 1 or a few mistakes in a proposal</a:t>
            </a:r>
          </a:p>
          <a:p>
            <a:pPr>
              <a:defRPr/>
            </a:pPr>
            <a:r>
              <a:rPr lang="en-US" dirty="0"/>
              <a:t>It’s more serious if there are many spelling or grammatical errors, obvious missing words, references to other governments, etc.</a:t>
            </a:r>
          </a:p>
          <a:p>
            <a:pPr lvl="1">
              <a:defRPr/>
            </a:pPr>
            <a:r>
              <a:rPr lang="en-US" dirty="0"/>
              <a:t>Especially if more than 1 government appears</a:t>
            </a:r>
          </a:p>
          <a:p>
            <a:pPr lvl="2">
              <a:defRPr/>
            </a:pPr>
            <a:r>
              <a:rPr lang="en-US" dirty="0"/>
              <a:t>E.g., Virginia 6 places and Illinois 2 places</a:t>
            </a:r>
          </a:p>
          <a:p>
            <a:pPr>
              <a:defRPr/>
            </a:pPr>
            <a:r>
              <a:rPr lang="en-US" dirty="0"/>
              <a:t>In this type of situation the offeror should be pointedly informed of such errors, including shown the worst ones</a:t>
            </a:r>
          </a:p>
          <a:p>
            <a:pPr marL="457200" lvl="1" indent="0">
              <a:buFont typeface="Wingdings" panose="05000000000000000000" pitchFamily="2" charset="2"/>
              <a:buNone/>
              <a:defRPr/>
            </a:pPr>
            <a:endParaRPr lang="en-US" dirty="0"/>
          </a:p>
        </p:txBody>
      </p:sp>
      <p:sp>
        <p:nvSpPr>
          <p:cNvPr id="186372" name="Slide Number Placeholder 3">
            <a:extLst>
              <a:ext uri="{FF2B5EF4-FFF2-40B4-BE49-F238E27FC236}">
                <a16:creationId xmlns:a16="http://schemas.microsoft.com/office/drawing/2014/main" id="{8D05CA53-B56E-4E56-BD86-6CC8E8D93F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C973FA-6E13-48C3-A837-C66447E89F78}" type="slidenum">
              <a:rPr lang="en-US" altLang="en-US" sz="1200" smtClean="0"/>
              <a:pPr>
                <a:spcBef>
                  <a:spcPct val="0"/>
                </a:spcBef>
                <a:buClrTx/>
                <a:buSzTx/>
                <a:buFontTx/>
                <a:buNone/>
              </a:pPr>
              <a:t>104</a:t>
            </a:fld>
            <a:endParaRPr lang="en-US" altLang="en-US" sz="1200"/>
          </a:p>
        </p:txBody>
      </p:sp>
      <p:sp>
        <p:nvSpPr>
          <p:cNvPr id="5" name="Footer Placeholder 4">
            <a:extLst>
              <a:ext uri="{FF2B5EF4-FFF2-40B4-BE49-F238E27FC236}">
                <a16:creationId xmlns:a16="http://schemas.microsoft.com/office/drawing/2014/main" id="{DA162E9B-4A87-448A-9781-257C42629F5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A51B-A4A8-4857-9C07-29DD27FFC8B3}"/>
              </a:ext>
            </a:extLst>
          </p:cNvPr>
          <p:cNvSpPr>
            <a:spLocks noGrp="1"/>
          </p:cNvSpPr>
          <p:nvPr>
            <p:ph type="title"/>
          </p:nvPr>
        </p:nvSpPr>
        <p:spPr>
          <a:xfrm>
            <a:off x="228600" y="274638"/>
            <a:ext cx="8686800" cy="639762"/>
          </a:xfrm>
        </p:spPr>
        <p:txBody>
          <a:bodyPr/>
          <a:lstStyle/>
          <a:p>
            <a:pPr>
              <a:defRPr/>
            </a:pPr>
            <a:r>
              <a:rPr lang="en-US" dirty="0"/>
              <a:t>Gotchas Vs. Multiple Errors</a:t>
            </a:r>
          </a:p>
        </p:txBody>
      </p:sp>
      <p:sp>
        <p:nvSpPr>
          <p:cNvPr id="3" name="Content Placeholder 2">
            <a:extLst>
              <a:ext uri="{FF2B5EF4-FFF2-40B4-BE49-F238E27FC236}">
                <a16:creationId xmlns:a16="http://schemas.microsoft.com/office/drawing/2014/main" id="{1C69FF26-72A2-4CCF-847A-83E4CF485F42}"/>
              </a:ext>
            </a:extLst>
          </p:cNvPr>
          <p:cNvSpPr>
            <a:spLocks noGrp="1"/>
          </p:cNvSpPr>
          <p:nvPr>
            <p:ph idx="1"/>
          </p:nvPr>
        </p:nvSpPr>
        <p:spPr>
          <a:xfrm>
            <a:off x="228600" y="1447800"/>
            <a:ext cx="8686800" cy="4953000"/>
          </a:xfrm>
        </p:spPr>
        <p:txBody>
          <a:bodyPr/>
          <a:lstStyle/>
          <a:p>
            <a:pPr>
              <a:defRPr/>
            </a:pPr>
            <a:r>
              <a:rPr lang="en-US" dirty="0"/>
              <a:t>The Offeror should also be asked to explain why there are so many errors</a:t>
            </a:r>
          </a:p>
          <a:p>
            <a:pPr>
              <a:defRPr/>
            </a:pPr>
            <a:r>
              <a:rPr lang="en-US" dirty="0"/>
              <a:t>And perhaps seriously questioned whether all the content of the proposal is really in response to the Md. RFP, not one of the other entities mentioned </a:t>
            </a:r>
          </a:p>
        </p:txBody>
      </p:sp>
      <p:sp>
        <p:nvSpPr>
          <p:cNvPr id="187396" name="Slide Number Placeholder 3">
            <a:extLst>
              <a:ext uri="{FF2B5EF4-FFF2-40B4-BE49-F238E27FC236}">
                <a16:creationId xmlns:a16="http://schemas.microsoft.com/office/drawing/2014/main" id="{F9176FA5-0BF7-4675-BA89-2A909455A94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98A2DD-FAA2-41D3-9535-12703063D970}" type="slidenum">
              <a:rPr lang="en-US" altLang="en-US" sz="1200" smtClean="0"/>
              <a:pPr>
                <a:spcBef>
                  <a:spcPct val="0"/>
                </a:spcBef>
                <a:buClrTx/>
                <a:buSzTx/>
                <a:buFontTx/>
                <a:buNone/>
              </a:pPr>
              <a:t>105</a:t>
            </a:fld>
            <a:endParaRPr lang="en-US" altLang="en-US" sz="1200"/>
          </a:p>
        </p:txBody>
      </p:sp>
      <p:sp>
        <p:nvSpPr>
          <p:cNvPr id="5" name="Footer Placeholder 4">
            <a:extLst>
              <a:ext uri="{FF2B5EF4-FFF2-40B4-BE49-F238E27FC236}">
                <a16:creationId xmlns:a16="http://schemas.microsoft.com/office/drawing/2014/main" id="{DA162E9B-4A87-448A-9781-257C42629F5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4">
            <a:extLst>
              <a:ext uri="{FF2B5EF4-FFF2-40B4-BE49-F238E27FC236}">
                <a16:creationId xmlns:a16="http://schemas.microsoft.com/office/drawing/2014/main" id="{3E16A8F9-2917-4E43-8A2C-376F28E51C6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9A3EE7-9746-4CD4-B315-A16ADABCF771}" type="slidenum">
              <a:rPr lang="en-US" altLang="en-US" sz="1200" smtClean="0"/>
              <a:pPr>
                <a:spcBef>
                  <a:spcPct val="0"/>
                </a:spcBef>
                <a:buClrTx/>
                <a:buSzTx/>
                <a:buFontTx/>
                <a:buNone/>
              </a:pPr>
              <a:t>106</a:t>
            </a:fld>
            <a:endParaRPr lang="en-US" altLang="en-US" sz="1200"/>
          </a:p>
        </p:txBody>
      </p:sp>
      <p:sp>
        <p:nvSpPr>
          <p:cNvPr id="5" name="Footer Placeholder 5">
            <a:extLst>
              <a:ext uri="{FF2B5EF4-FFF2-40B4-BE49-F238E27FC236}">
                <a16:creationId xmlns:a16="http://schemas.microsoft.com/office/drawing/2014/main" id="{BF92462E-9B8A-4ADC-98B1-37AF4A55DB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7330" name="Rectangle 2">
            <a:extLst>
              <a:ext uri="{FF2B5EF4-FFF2-40B4-BE49-F238E27FC236}">
                <a16:creationId xmlns:a16="http://schemas.microsoft.com/office/drawing/2014/main" id="{4EFC4F7B-5F98-48E0-A806-5DB85080C5AF}"/>
              </a:ext>
            </a:extLst>
          </p:cNvPr>
          <p:cNvSpPr>
            <a:spLocks noGrp="1" noRot="1" noChangeArrowheads="1"/>
          </p:cNvSpPr>
          <p:nvPr>
            <p:ph type="title"/>
          </p:nvPr>
        </p:nvSpPr>
        <p:spPr>
          <a:xfrm>
            <a:off x="0" y="209550"/>
            <a:ext cx="9144000" cy="876300"/>
          </a:xfrm>
        </p:spPr>
        <p:txBody>
          <a:bodyPr/>
          <a:lstStyle/>
          <a:p>
            <a:pPr eaLnBrk="1" hangingPunct="1">
              <a:defRPr/>
            </a:pPr>
            <a:r>
              <a:rPr lang="en-US" altLang="en-US" sz="4300" dirty="0"/>
              <a:t>Hold </a:t>
            </a:r>
            <a:r>
              <a:rPr lang="en-US" altLang="en-US" sz="4300" dirty="0">
                <a:solidFill>
                  <a:srgbClr val="FFE18B"/>
                </a:solidFill>
              </a:rPr>
              <a:t>Meaningful</a:t>
            </a:r>
            <a:r>
              <a:rPr lang="en-US" altLang="en-US" sz="4300" dirty="0"/>
              <a:t> Discussions</a:t>
            </a:r>
            <a:br>
              <a:rPr lang="en-US" altLang="en-US" sz="4300" dirty="0"/>
            </a:br>
            <a:r>
              <a:rPr lang="en-US" altLang="en-US" sz="2400" b="0" dirty="0"/>
              <a:t>(Cont’d)</a:t>
            </a:r>
            <a:endParaRPr lang="en-US" altLang="en-US" b="0" dirty="0"/>
          </a:p>
        </p:txBody>
      </p:sp>
      <p:sp>
        <p:nvSpPr>
          <p:cNvPr id="867331" name="Rectangle 3">
            <a:extLst>
              <a:ext uri="{FF2B5EF4-FFF2-40B4-BE49-F238E27FC236}">
                <a16:creationId xmlns:a16="http://schemas.microsoft.com/office/drawing/2014/main" id="{7965D211-8AFF-4563-9FDB-28B3AECC7719}"/>
              </a:ext>
            </a:extLst>
          </p:cNvPr>
          <p:cNvSpPr>
            <a:spLocks noGrp="1" noChangeArrowheads="1"/>
          </p:cNvSpPr>
          <p:nvPr>
            <p:ph type="body" idx="1"/>
          </p:nvPr>
        </p:nvSpPr>
        <p:spPr>
          <a:xfrm>
            <a:off x="0" y="1295400"/>
            <a:ext cx="9144000" cy="5562600"/>
          </a:xfrm>
        </p:spPr>
        <p:txBody>
          <a:bodyPr/>
          <a:lstStyle/>
          <a:p>
            <a:pPr eaLnBrk="1" hangingPunct="1">
              <a:defRPr/>
            </a:pPr>
            <a:r>
              <a:rPr lang="en-US" altLang="en-US" dirty="0"/>
              <a:t>Tactfully let offerors know of any aspect of their proposals that are </a:t>
            </a:r>
          </a:p>
          <a:p>
            <a:pPr lvl="1" eaLnBrk="1" hangingPunct="1">
              <a:defRPr/>
            </a:pPr>
            <a:r>
              <a:rPr lang="en-US" altLang="en-US" dirty="0"/>
              <a:t>Deemed a weakness/not liked</a:t>
            </a:r>
          </a:p>
          <a:p>
            <a:pPr lvl="2" eaLnBrk="1" hangingPunct="1">
              <a:defRPr/>
            </a:pPr>
            <a:r>
              <a:rPr lang="en-US" altLang="en-US" dirty="0"/>
              <a:t>i.e., anything for which the offeror might be downgraded in the final evaluation </a:t>
            </a:r>
          </a:p>
          <a:p>
            <a:pPr eaLnBrk="1" hangingPunct="1">
              <a:defRPr/>
            </a:pPr>
            <a:r>
              <a:rPr lang="en-US" altLang="en-US" dirty="0"/>
              <a:t>Allow the submission of written follow-up information and/or proposal revision via BAFOs</a:t>
            </a:r>
          </a:p>
          <a:p>
            <a:pPr lvl="1" eaLnBrk="1" hangingPunct="1">
              <a:defRPr/>
            </a:pPr>
            <a:r>
              <a:rPr lang="en-US" altLang="en-US" dirty="0"/>
              <a:t>This affords offerors the opportunity:</a:t>
            </a:r>
          </a:p>
          <a:p>
            <a:pPr lvl="2" eaLnBrk="1" hangingPunct="1">
              <a:defRPr/>
            </a:pPr>
            <a:r>
              <a:rPr lang="en-US" altLang="en-US" dirty="0"/>
              <a:t>To cure or improve upon deficiencies</a:t>
            </a:r>
          </a:p>
          <a:p>
            <a:pPr lvl="2" eaLnBrk="1" hangingPunct="1">
              <a:defRPr/>
            </a:pPr>
            <a:r>
              <a:rPr lang="en-US" altLang="en-US" dirty="0"/>
              <a:t>For an already adequate proposal to be made better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4">
            <a:extLst>
              <a:ext uri="{FF2B5EF4-FFF2-40B4-BE49-F238E27FC236}">
                <a16:creationId xmlns:a16="http://schemas.microsoft.com/office/drawing/2014/main" id="{3135D27A-140B-451E-9D48-0BF9D040F7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97CE20-9B8B-4767-AC0D-0F55E4FD4B88}" type="slidenum">
              <a:rPr lang="en-US" altLang="en-US" sz="1200" smtClean="0"/>
              <a:pPr>
                <a:spcBef>
                  <a:spcPct val="0"/>
                </a:spcBef>
                <a:buClrTx/>
                <a:buSzTx/>
                <a:buFontTx/>
                <a:buNone/>
              </a:pPr>
              <a:t>107</a:t>
            </a:fld>
            <a:endParaRPr lang="en-US" altLang="en-US" sz="1200"/>
          </a:p>
        </p:txBody>
      </p:sp>
      <p:sp>
        <p:nvSpPr>
          <p:cNvPr id="6" name="Footer Placeholder 5">
            <a:extLst>
              <a:ext uri="{FF2B5EF4-FFF2-40B4-BE49-F238E27FC236}">
                <a16:creationId xmlns:a16="http://schemas.microsoft.com/office/drawing/2014/main" id="{F1EC1A63-8018-43BF-80DE-FDD1921DDA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9378" name="Rectangle 2">
            <a:extLst>
              <a:ext uri="{FF2B5EF4-FFF2-40B4-BE49-F238E27FC236}">
                <a16:creationId xmlns:a16="http://schemas.microsoft.com/office/drawing/2014/main" id="{5A754882-5673-4AD4-B9D1-0DBDF84C8BBF}"/>
              </a:ext>
            </a:extLst>
          </p:cNvPr>
          <p:cNvSpPr>
            <a:spLocks noGrp="1" noRot="1" noChangeArrowheads="1"/>
          </p:cNvSpPr>
          <p:nvPr>
            <p:ph type="title"/>
          </p:nvPr>
        </p:nvSpPr>
        <p:spPr>
          <a:xfrm>
            <a:off x="792163" y="352425"/>
            <a:ext cx="8123237" cy="579438"/>
          </a:xfrm>
        </p:spPr>
        <p:txBody>
          <a:bodyPr/>
          <a:lstStyle/>
          <a:p>
            <a:pPr eaLnBrk="1" hangingPunct="1">
              <a:defRPr/>
            </a:pPr>
            <a:br>
              <a:rPr lang="en-US" altLang="en-US" sz="4000"/>
            </a:br>
            <a:endParaRPr lang="en-US" altLang="en-US" sz="4000"/>
          </a:p>
        </p:txBody>
      </p:sp>
      <p:sp>
        <p:nvSpPr>
          <p:cNvPr id="869379" name="Rectangle 3">
            <a:extLst>
              <a:ext uri="{FF2B5EF4-FFF2-40B4-BE49-F238E27FC236}">
                <a16:creationId xmlns:a16="http://schemas.microsoft.com/office/drawing/2014/main" id="{9E38B1AA-41A2-4E98-BAD2-9DE0F23A3238}"/>
              </a:ext>
            </a:extLst>
          </p:cNvPr>
          <p:cNvSpPr>
            <a:spLocks noGrp="1" noChangeArrowheads="1"/>
          </p:cNvSpPr>
          <p:nvPr>
            <p:ph type="body" idx="1"/>
          </p:nvPr>
        </p:nvSpPr>
        <p:spPr>
          <a:xfrm>
            <a:off x="228600" y="1295400"/>
            <a:ext cx="8915400" cy="5562600"/>
          </a:xfrm>
        </p:spPr>
        <p:txBody>
          <a:bodyPr/>
          <a:lstStyle/>
          <a:p>
            <a:pPr eaLnBrk="1" hangingPunct="1">
              <a:defRPr/>
            </a:pPr>
            <a:r>
              <a:rPr lang="en-US" altLang="en-US" dirty="0"/>
              <a:t>The ultimate purpose of discussions is to improve the technical standing of all offerors, or as many offerors as is feasible</a:t>
            </a:r>
          </a:p>
          <a:p>
            <a:pPr eaLnBrk="1" hangingPunct="1">
              <a:defRPr/>
            </a:pPr>
            <a:r>
              <a:rPr lang="en-US" altLang="en-US" dirty="0"/>
              <a:t>The result should be for agencies to have more viable choices for the award recommendation</a:t>
            </a:r>
          </a:p>
          <a:p>
            <a:pPr eaLnBrk="1" hangingPunct="1">
              <a:defRPr/>
            </a:pPr>
            <a:r>
              <a:rPr lang="en-US" altLang="en-US" dirty="0"/>
              <a:t>“Viable choices” means more:</a:t>
            </a:r>
          </a:p>
          <a:p>
            <a:pPr lvl="1" eaLnBrk="1" hangingPunct="1">
              <a:defRPr/>
            </a:pPr>
            <a:r>
              <a:rPr lang="en-US" altLang="en-US" dirty="0"/>
              <a:t>Offerors under serious consideration for the award</a:t>
            </a:r>
          </a:p>
          <a:p>
            <a:pPr lvl="1" eaLnBrk="1" hangingPunct="1">
              <a:defRPr/>
            </a:pPr>
            <a:r>
              <a:rPr lang="en-US" altLang="en-US" dirty="0"/>
              <a:t>Opportunity for price to play a significant role in the award decision</a:t>
            </a:r>
          </a:p>
        </p:txBody>
      </p:sp>
      <p:sp>
        <p:nvSpPr>
          <p:cNvPr id="869380" name="Rectangle 4">
            <a:extLst>
              <a:ext uri="{FF2B5EF4-FFF2-40B4-BE49-F238E27FC236}">
                <a16:creationId xmlns:a16="http://schemas.microsoft.com/office/drawing/2014/main" id="{5E7186F0-70D1-42F3-A192-A8CEF8A70A50}"/>
              </a:ext>
            </a:extLst>
          </p:cNvPr>
          <p:cNvSpPr>
            <a:spLocks noChangeArrowheads="1"/>
          </p:cNvSpPr>
          <p:nvPr/>
        </p:nvSpPr>
        <p:spPr bwMode="auto">
          <a:xfrm>
            <a:off x="152400" y="3810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defRPr/>
            </a:pPr>
            <a:r>
              <a:rPr lang="en-US" altLang="en-US" sz="4400" dirty="0">
                <a:solidFill>
                  <a:srgbClr val="FFE18B"/>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Hold Meaningful Discussions </a:t>
            </a:r>
            <a:r>
              <a:rPr lang="en-US" altLang="en-US" sz="2400" dirty="0">
                <a:solidFill>
                  <a:srgbClr val="FFE18B"/>
                </a:solidFill>
                <a:effectLst>
                  <a:outerShdw blurRad="38100" dist="38100" dir="2700000" algn="tl">
                    <a:srgbClr val="000000"/>
                  </a:outerShdw>
                </a:effectLst>
                <a:latin typeface="Times New Roman" pitchFamily="18" charset="0"/>
              </a:rPr>
              <a:t>(Cont’d)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4">
            <a:extLst>
              <a:ext uri="{FF2B5EF4-FFF2-40B4-BE49-F238E27FC236}">
                <a16:creationId xmlns:a16="http://schemas.microsoft.com/office/drawing/2014/main" id="{637A2E63-44C4-4075-AE25-4CDFDCCBA2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94AEB3-AD3C-4D2A-8C24-FB8B171C11E5}" type="slidenum">
              <a:rPr lang="en-US" altLang="en-US" sz="1200" smtClean="0"/>
              <a:pPr>
                <a:spcBef>
                  <a:spcPct val="0"/>
                </a:spcBef>
                <a:buClrTx/>
                <a:buSzTx/>
                <a:buFontTx/>
                <a:buNone/>
              </a:pPr>
              <a:t>108</a:t>
            </a:fld>
            <a:endParaRPr lang="en-US" altLang="en-US" sz="1200"/>
          </a:p>
        </p:txBody>
      </p:sp>
      <p:sp>
        <p:nvSpPr>
          <p:cNvPr id="5" name="Footer Placeholder 5">
            <a:extLst>
              <a:ext uri="{FF2B5EF4-FFF2-40B4-BE49-F238E27FC236}">
                <a16:creationId xmlns:a16="http://schemas.microsoft.com/office/drawing/2014/main" id="{675081B2-9AF5-41D2-8A64-83CD22E42D8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1426" name="Rectangle 2">
            <a:extLst>
              <a:ext uri="{FF2B5EF4-FFF2-40B4-BE49-F238E27FC236}">
                <a16:creationId xmlns:a16="http://schemas.microsoft.com/office/drawing/2014/main" id="{C9DB68FD-5BF1-4903-B364-B6FA40A8C780}"/>
              </a:ext>
            </a:extLst>
          </p:cNvPr>
          <p:cNvSpPr>
            <a:spLocks noGrp="1" noRot="1" noChangeArrowheads="1"/>
          </p:cNvSpPr>
          <p:nvPr>
            <p:ph type="title"/>
          </p:nvPr>
        </p:nvSpPr>
        <p:spPr>
          <a:xfrm>
            <a:off x="228600" y="381000"/>
            <a:ext cx="8763000" cy="1143000"/>
          </a:xfrm>
        </p:spPr>
        <p:txBody>
          <a:bodyPr/>
          <a:lstStyle/>
          <a:p>
            <a:pPr eaLnBrk="1" hangingPunct="1">
              <a:defRPr/>
            </a:pPr>
            <a:r>
              <a:rPr lang="en-US" altLang="en-US"/>
              <a:t>Only the End Result Counts</a:t>
            </a:r>
          </a:p>
        </p:txBody>
      </p:sp>
      <p:sp>
        <p:nvSpPr>
          <p:cNvPr id="871427" name="Rectangle 3">
            <a:extLst>
              <a:ext uri="{FF2B5EF4-FFF2-40B4-BE49-F238E27FC236}">
                <a16:creationId xmlns:a16="http://schemas.microsoft.com/office/drawing/2014/main" id="{6968C659-FF1E-4AB6-923C-8BD81E089D85}"/>
              </a:ext>
            </a:extLst>
          </p:cNvPr>
          <p:cNvSpPr>
            <a:spLocks noGrp="1" noChangeArrowheads="1"/>
          </p:cNvSpPr>
          <p:nvPr>
            <p:ph type="body" idx="1"/>
          </p:nvPr>
        </p:nvSpPr>
        <p:spPr>
          <a:xfrm>
            <a:off x="152400" y="1600200"/>
            <a:ext cx="8678863" cy="4800600"/>
          </a:xfrm>
        </p:spPr>
        <p:txBody>
          <a:bodyPr/>
          <a:lstStyle/>
          <a:p>
            <a:pPr eaLnBrk="1" hangingPunct="1">
              <a:defRPr/>
            </a:pPr>
            <a:r>
              <a:rPr lang="en-US" altLang="en-US"/>
              <a:t>One offeror can: </a:t>
            </a:r>
          </a:p>
          <a:p>
            <a:pPr lvl="1" eaLnBrk="1" hangingPunct="1">
              <a:defRPr/>
            </a:pPr>
            <a:r>
              <a:rPr lang="en-US" altLang="en-US"/>
              <a:t>Submit the best proposal at the beginning: and,</a:t>
            </a:r>
          </a:p>
          <a:p>
            <a:pPr lvl="1" eaLnBrk="1" hangingPunct="1">
              <a:defRPr/>
            </a:pPr>
            <a:r>
              <a:rPr lang="en-US" altLang="en-US"/>
              <a:t>Seem to be the sure winner based upon its initial technical superiority</a:t>
            </a:r>
          </a:p>
          <a:p>
            <a:pPr eaLnBrk="1" hangingPunct="1">
              <a:defRPr/>
            </a:pPr>
            <a:r>
              <a:rPr lang="en-US" altLang="en-US"/>
              <a:t>And another offeror may have lots of omissions, ambiguities and weaknesses</a:t>
            </a:r>
          </a:p>
          <a:p>
            <a:pPr lvl="1" eaLnBrk="1" hangingPunct="1">
              <a:defRPr/>
            </a:pPr>
            <a:r>
              <a:rPr lang="en-US" altLang="en-US"/>
              <a:t>And have to make substantial changes to its technical proposal</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4">
            <a:extLst>
              <a:ext uri="{FF2B5EF4-FFF2-40B4-BE49-F238E27FC236}">
                <a16:creationId xmlns:a16="http://schemas.microsoft.com/office/drawing/2014/main" id="{589DEBAA-09FB-4A09-9E5C-D99382F1DF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81CD2F1-0C9E-4055-9613-6A1D2CDBDC7F}" type="slidenum">
              <a:rPr lang="en-US" altLang="en-US" sz="1200" smtClean="0"/>
              <a:pPr>
                <a:spcBef>
                  <a:spcPct val="0"/>
                </a:spcBef>
                <a:buClrTx/>
                <a:buSzTx/>
                <a:buFontTx/>
                <a:buNone/>
              </a:pPr>
              <a:t>109</a:t>
            </a:fld>
            <a:endParaRPr lang="en-US" altLang="en-US" sz="1200"/>
          </a:p>
        </p:txBody>
      </p:sp>
      <p:sp>
        <p:nvSpPr>
          <p:cNvPr id="5" name="Footer Placeholder 5">
            <a:extLst>
              <a:ext uri="{FF2B5EF4-FFF2-40B4-BE49-F238E27FC236}">
                <a16:creationId xmlns:a16="http://schemas.microsoft.com/office/drawing/2014/main" id="{40524BDA-240A-4970-8488-643E56DDB02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3474" name="Rectangle 2">
            <a:extLst>
              <a:ext uri="{FF2B5EF4-FFF2-40B4-BE49-F238E27FC236}">
                <a16:creationId xmlns:a16="http://schemas.microsoft.com/office/drawing/2014/main" id="{E32CEE32-9AFE-4471-8C5B-BDB27F88AB9B}"/>
              </a:ext>
            </a:extLst>
          </p:cNvPr>
          <p:cNvSpPr>
            <a:spLocks noGrp="1" noRot="1" noChangeArrowheads="1"/>
          </p:cNvSpPr>
          <p:nvPr>
            <p:ph type="title"/>
          </p:nvPr>
        </p:nvSpPr>
        <p:spPr>
          <a:xfrm>
            <a:off x="228600" y="277813"/>
            <a:ext cx="8458200" cy="788987"/>
          </a:xfrm>
        </p:spPr>
        <p:txBody>
          <a:bodyPr/>
          <a:lstStyle/>
          <a:p>
            <a:pPr eaLnBrk="1" hangingPunct="1">
              <a:defRPr/>
            </a:pPr>
            <a:r>
              <a:rPr lang="en-US" altLang="en-US"/>
              <a:t>Only the End Result Counts </a:t>
            </a:r>
            <a:r>
              <a:rPr lang="en-US" altLang="en-US" sz="2400"/>
              <a:t>(Cont’d)</a:t>
            </a:r>
            <a:endParaRPr lang="en-US" altLang="en-US"/>
          </a:p>
        </p:txBody>
      </p:sp>
      <p:sp>
        <p:nvSpPr>
          <p:cNvPr id="873475" name="Rectangle 3">
            <a:extLst>
              <a:ext uri="{FF2B5EF4-FFF2-40B4-BE49-F238E27FC236}">
                <a16:creationId xmlns:a16="http://schemas.microsoft.com/office/drawing/2014/main" id="{B8B9016B-E0CB-4606-8361-073E46EE3444}"/>
              </a:ext>
            </a:extLst>
          </p:cNvPr>
          <p:cNvSpPr>
            <a:spLocks noGrp="1" noChangeArrowheads="1"/>
          </p:cNvSpPr>
          <p:nvPr>
            <p:ph type="body" idx="1"/>
          </p:nvPr>
        </p:nvSpPr>
        <p:spPr>
          <a:xfrm>
            <a:off x="381000" y="1219200"/>
            <a:ext cx="8450263" cy="5334000"/>
          </a:xfrm>
        </p:spPr>
        <p:txBody>
          <a:bodyPr/>
          <a:lstStyle/>
          <a:p>
            <a:pPr eaLnBrk="1" hangingPunct="1">
              <a:lnSpc>
                <a:spcPct val="90000"/>
              </a:lnSpc>
              <a:defRPr/>
            </a:pPr>
            <a:r>
              <a:rPr lang="en-US" altLang="en-US"/>
              <a:t>There is no:</a:t>
            </a:r>
          </a:p>
          <a:p>
            <a:pPr lvl="1" eaLnBrk="1" hangingPunct="1">
              <a:lnSpc>
                <a:spcPct val="90000"/>
              </a:lnSpc>
              <a:defRPr/>
            </a:pPr>
            <a:r>
              <a:rPr lang="en-US" altLang="en-US"/>
              <a:t>Averaging or blending of the original proposal and the final proposal</a:t>
            </a:r>
          </a:p>
          <a:p>
            <a:pPr lvl="1" eaLnBrk="1" hangingPunct="1">
              <a:lnSpc>
                <a:spcPct val="90000"/>
              </a:lnSpc>
              <a:defRPr/>
            </a:pPr>
            <a:r>
              <a:rPr lang="en-US" altLang="en-US"/>
              <a:t>Consideration of how much one offeror had to improve versus any other offeror</a:t>
            </a:r>
          </a:p>
          <a:p>
            <a:pPr lvl="1" eaLnBrk="1" hangingPunct="1">
              <a:lnSpc>
                <a:spcPct val="90000"/>
              </a:lnSpc>
              <a:defRPr/>
            </a:pPr>
            <a:r>
              <a:rPr lang="en-US" altLang="en-US"/>
              <a:t>Regard for the amount of effort you had to invest to get to this point </a:t>
            </a:r>
          </a:p>
          <a:p>
            <a:pPr eaLnBrk="1" hangingPunct="1">
              <a:lnSpc>
                <a:spcPct val="90000"/>
              </a:lnSpc>
              <a:defRPr/>
            </a:pPr>
            <a:r>
              <a:rPr lang="en-US" altLang="en-US"/>
              <a:t>All that matters is that when the time comes to make an award selection, which offeror is now judged to be the best value</a:t>
            </a:r>
          </a:p>
          <a:p>
            <a:pPr lvl="1" eaLnBrk="1" hangingPunct="1">
              <a:lnSpc>
                <a:spcPct val="90000"/>
              </a:lnSpc>
              <a:defRPr/>
            </a:pPr>
            <a:r>
              <a:rPr lang="en-US" altLang="en-US"/>
              <a:t>The most advantageous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B564640-94DF-4771-B9A7-A2FFBBB545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2037A7C-4A09-4A13-B3E0-EF561D8C0E68}" type="slidenum">
              <a:rPr lang="en-US" altLang="en-US" sz="1200" smtClean="0"/>
              <a:pPr>
                <a:spcBef>
                  <a:spcPct val="0"/>
                </a:spcBef>
                <a:buClrTx/>
                <a:buSzTx/>
                <a:buFontTx/>
                <a:buNone/>
              </a:pPr>
              <a:t>11</a:t>
            </a:fld>
            <a:endParaRPr lang="en-US" altLang="en-US" sz="1200"/>
          </a:p>
        </p:txBody>
      </p:sp>
      <p:sp>
        <p:nvSpPr>
          <p:cNvPr id="5" name="Footer Placeholder 5">
            <a:extLst>
              <a:ext uri="{FF2B5EF4-FFF2-40B4-BE49-F238E27FC236}">
                <a16:creationId xmlns:a16="http://schemas.microsoft.com/office/drawing/2014/main" id="{52434AE6-2466-492C-9BC0-783A16EB3CC3}"/>
              </a:ext>
            </a:extLst>
          </p:cNvPr>
          <p:cNvSpPr>
            <a:spLocks noGrp="1"/>
          </p:cNvSpPr>
          <p:nvPr>
            <p:ph type="ftr" sz="quarter" idx="12"/>
          </p:nvPr>
        </p:nvSpPr>
        <p:spPr>
          <a:xfrm>
            <a:off x="304800" y="6553200"/>
            <a:ext cx="7315200" cy="228600"/>
          </a:xfrm>
        </p:spPr>
        <p:txBody>
          <a:bodyPr/>
          <a:lstStyle/>
          <a:p>
            <a:pPr>
              <a:defRPr/>
            </a:pPr>
            <a:r>
              <a:rPr lang="en-US" altLang="en-US"/>
              <a:t>CSP - 4/2018                       Copyright 2018 Md. Dept. of Health - Unpublished Work</a:t>
            </a:r>
            <a:endParaRPr lang="en-US" altLang="en-US" dirty="0"/>
          </a:p>
        </p:txBody>
      </p:sp>
      <p:sp>
        <p:nvSpPr>
          <p:cNvPr id="301058" name="Rectangle 2">
            <a:extLst>
              <a:ext uri="{FF2B5EF4-FFF2-40B4-BE49-F238E27FC236}">
                <a16:creationId xmlns:a16="http://schemas.microsoft.com/office/drawing/2014/main" id="{7B1CE2EC-6773-4906-BB3E-D47A3A1F1297}"/>
              </a:ext>
            </a:extLst>
          </p:cNvPr>
          <p:cNvSpPr>
            <a:spLocks noGrp="1" noRot="1" noChangeArrowheads="1"/>
          </p:cNvSpPr>
          <p:nvPr>
            <p:ph type="title"/>
          </p:nvPr>
        </p:nvSpPr>
        <p:spPr>
          <a:xfrm>
            <a:off x="228600" y="228600"/>
            <a:ext cx="8686800" cy="609600"/>
          </a:xfrm>
        </p:spPr>
        <p:txBody>
          <a:bodyPr/>
          <a:lstStyle/>
          <a:p>
            <a:pPr eaLnBrk="1" hangingPunct="1">
              <a:defRPr/>
            </a:pPr>
            <a:r>
              <a:rPr lang="en-US" altLang="en-US" dirty="0"/>
              <a:t>When CSP Can Be Used</a:t>
            </a:r>
          </a:p>
        </p:txBody>
      </p:sp>
      <p:sp>
        <p:nvSpPr>
          <p:cNvPr id="301059" name="Rectangle 3">
            <a:extLst>
              <a:ext uri="{FF2B5EF4-FFF2-40B4-BE49-F238E27FC236}">
                <a16:creationId xmlns:a16="http://schemas.microsoft.com/office/drawing/2014/main" id="{AA37C91E-6575-4899-9279-89A6CB96E789}"/>
              </a:ext>
            </a:extLst>
          </p:cNvPr>
          <p:cNvSpPr>
            <a:spLocks noGrp="1" noChangeArrowheads="1"/>
          </p:cNvSpPr>
          <p:nvPr>
            <p:ph type="body" idx="1"/>
          </p:nvPr>
        </p:nvSpPr>
        <p:spPr>
          <a:xfrm>
            <a:off x="228600" y="1066800"/>
            <a:ext cx="8686800" cy="5581650"/>
          </a:xfrm>
        </p:spPr>
        <p:txBody>
          <a:bodyPr/>
          <a:lstStyle/>
          <a:p>
            <a:pPr eaLnBrk="1" hangingPunct="1">
              <a:defRPr/>
            </a:pPr>
            <a:r>
              <a:rPr lang="en-US" altLang="en-US" dirty="0"/>
              <a:t>Since 10/1/2017, a </a:t>
            </a:r>
            <a:r>
              <a:rPr lang="en-US" altLang="en-US" b="1" u="sng" dirty="0">
                <a:solidFill>
                  <a:srgbClr val="FFFA00"/>
                </a:solidFill>
              </a:rPr>
              <a:t>determination</a:t>
            </a:r>
            <a:r>
              <a:rPr lang="en-US" altLang="en-US" b="1" dirty="0">
                <a:solidFill>
                  <a:srgbClr val="FFFA00"/>
                </a:solidFill>
              </a:rPr>
              <a:t> </a:t>
            </a:r>
            <a:r>
              <a:rPr lang="en-US" altLang="en-US" dirty="0"/>
              <a:t>is no longer required to use CSP for anything other than human, social, cultural or educational services or real property leases</a:t>
            </a:r>
          </a:p>
          <a:p>
            <a:pPr eaLnBrk="1" hangingPunct="1">
              <a:defRPr/>
            </a:pPr>
            <a:r>
              <a:rPr lang="en-US" altLang="en-US" dirty="0"/>
              <a:t>Now the Procurement Officer just has to agree that CSP is the best method to use for a given procurement</a:t>
            </a:r>
          </a:p>
          <a:p>
            <a:pPr lvl="1" eaLnBrk="1" hangingPunct="1">
              <a:defRPr/>
            </a:pPr>
            <a:r>
              <a:rPr lang="en-US" altLang="en-US" dirty="0"/>
              <a:t>Although some formal evidence that the Procurement Officer made that decision should be contained in the Procurement File</a:t>
            </a:r>
          </a:p>
          <a:p>
            <a:pPr lvl="1" eaLnBrk="1" hangingPunct="1">
              <a:defRPr/>
            </a:pPr>
            <a:r>
              <a:rPr lang="en-US" altLang="en-US" dirty="0"/>
              <a:t>i.e., a note to the file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4">
            <a:extLst>
              <a:ext uri="{FF2B5EF4-FFF2-40B4-BE49-F238E27FC236}">
                <a16:creationId xmlns:a16="http://schemas.microsoft.com/office/drawing/2014/main" id="{387331C9-FC15-42ED-9BC8-ADCF20BC0E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3D1C974-8AC5-4DA2-AC8B-D025E37D5B74}" type="slidenum">
              <a:rPr lang="en-US" altLang="en-US" sz="1200" smtClean="0"/>
              <a:pPr>
                <a:spcBef>
                  <a:spcPct val="0"/>
                </a:spcBef>
                <a:buClrTx/>
                <a:buSzTx/>
                <a:buFontTx/>
                <a:buNone/>
              </a:pPr>
              <a:t>110</a:t>
            </a:fld>
            <a:endParaRPr lang="en-US" altLang="en-US" sz="1200"/>
          </a:p>
        </p:txBody>
      </p:sp>
      <p:sp>
        <p:nvSpPr>
          <p:cNvPr id="5" name="Footer Placeholder 5">
            <a:extLst>
              <a:ext uri="{FF2B5EF4-FFF2-40B4-BE49-F238E27FC236}">
                <a16:creationId xmlns:a16="http://schemas.microsoft.com/office/drawing/2014/main" id="{F1CD6FE0-72FE-46B3-8096-77781095AE4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5522" name="Rectangle 2">
            <a:extLst>
              <a:ext uri="{FF2B5EF4-FFF2-40B4-BE49-F238E27FC236}">
                <a16:creationId xmlns:a16="http://schemas.microsoft.com/office/drawing/2014/main" id="{B11DB17A-DDCD-4A2C-BDA3-F5C0A269E4CC}"/>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Fair and Equal Treatment</a:t>
            </a:r>
          </a:p>
        </p:txBody>
      </p:sp>
      <p:sp>
        <p:nvSpPr>
          <p:cNvPr id="875523" name="Rectangle 3">
            <a:extLst>
              <a:ext uri="{FF2B5EF4-FFF2-40B4-BE49-F238E27FC236}">
                <a16:creationId xmlns:a16="http://schemas.microsoft.com/office/drawing/2014/main" id="{FF0DE573-EFE4-4348-9B4D-41CC5FF4C4F9}"/>
              </a:ext>
            </a:extLst>
          </p:cNvPr>
          <p:cNvSpPr>
            <a:spLocks noGrp="1" noChangeArrowheads="1"/>
          </p:cNvSpPr>
          <p:nvPr>
            <p:ph type="body" idx="1"/>
          </p:nvPr>
        </p:nvSpPr>
        <p:spPr>
          <a:xfrm>
            <a:off x="152400" y="1676400"/>
            <a:ext cx="8763000" cy="4876800"/>
          </a:xfrm>
        </p:spPr>
        <p:txBody>
          <a:bodyPr/>
          <a:lstStyle/>
          <a:p>
            <a:pPr eaLnBrk="1" hangingPunct="1">
              <a:defRPr/>
            </a:pPr>
            <a:r>
              <a:rPr lang="en-US" altLang="en-US"/>
              <a:t>Fair and equal treatment in CSP means offerors were given the same opportunities</a:t>
            </a:r>
          </a:p>
          <a:p>
            <a:pPr eaLnBrk="1" hangingPunct="1">
              <a:defRPr/>
            </a:pPr>
            <a:r>
              <a:rPr lang="en-US" altLang="en-US"/>
              <a:t>The same opportunity to</a:t>
            </a:r>
          </a:p>
          <a:p>
            <a:pPr lvl="1" eaLnBrk="1" hangingPunct="1">
              <a:defRPr/>
            </a:pPr>
            <a:r>
              <a:rPr lang="en-US" altLang="en-US"/>
              <a:t>Cure deficient technical proposals</a:t>
            </a:r>
          </a:p>
          <a:p>
            <a:pPr lvl="1" eaLnBrk="1" hangingPunct="1">
              <a:defRPr/>
            </a:pPr>
            <a:r>
              <a:rPr lang="en-US" altLang="en-US"/>
              <a:t>Explain their proposals in oral presentations</a:t>
            </a:r>
          </a:p>
          <a:p>
            <a:pPr lvl="1" eaLnBrk="1" hangingPunct="1">
              <a:defRPr/>
            </a:pPr>
            <a:r>
              <a:rPr lang="en-US" altLang="en-US"/>
              <a:t>For technically qualified offerors to submit BAFOs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4">
            <a:extLst>
              <a:ext uri="{FF2B5EF4-FFF2-40B4-BE49-F238E27FC236}">
                <a16:creationId xmlns:a16="http://schemas.microsoft.com/office/drawing/2014/main" id="{436631A9-5EE1-4400-B8B9-9C234CE24F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485379C-89CF-470E-BA52-9609DC6A3451}" type="slidenum">
              <a:rPr lang="en-US" altLang="en-US" sz="1200" smtClean="0"/>
              <a:pPr>
                <a:spcBef>
                  <a:spcPct val="0"/>
                </a:spcBef>
                <a:buClrTx/>
                <a:buSzTx/>
                <a:buFontTx/>
                <a:buNone/>
              </a:pPr>
              <a:t>111</a:t>
            </a:fld>
            <a:endParaRPr lang="en-US" altLang="en-US" sz="1200"/>
          </a:p>
        </p:txBody>
      </p:sp>
      <p:sp>
        <p:nvSpPr>
          <p:cNvPr id="5" name="Footer Placeholder 5">
            <a:extLst>
              <a:ext uri="{FF2B5EF4-FFF2-40B4-BE49-F238E27FC236}">
                <a16:creationId xmlns:a16="http://schemas.microsoft.com/office/drawing/2014/main" id="{7F032429-DFEC-4833-B769-D48402689F8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7570" name="Rectangle 2">
            <a:extLst>
              <a:ext uri="{FF2B5EF4-FFF2-40B4-BE49-F238E27FC236}">
                <a16:creationId xmlns:a16="http://schemas.microsoft.com/office/drawing/2014/main" id="{E71C0BA5-3946-4A15-8C83-2A389C3FF8B0}"/>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Fair and Equal Treatment </a:t>
            </a:r>
            <a:r>
              <a:rPr lang="en-US" altLang="en-US" sz="2400"/>
              <a:t>(Cont’d)</a:t>
            </a:r>
            <a:endParaRPr lang="en-US" altLang="en-US"/>
          </a:p>
        </p:txBody>
      </p:sp>
      <p:sp>
        <p:nvSpPr>
          <p:cNvPr id="877571" name="Rectangle 3">
            <a:extLst>
              <a:ext uri="{FF2B5EF4-FFF2-40B4-BE49-F238E27FC236}">
                <a16:creationId xmlns:a16="http://schemas.microsoft.com/office/drawing/2014/main" id="{7D90EABC-163F-4290-B72E-47236D0329C1}"/>
              </a:ext>
            </a:extLst>
          </p:cNvPr>
          <p:cNvSpPr>
            <a:spLocks noGrp="1" noChangeArrowheads="1"/>
          </p:cNvSpPr>
          <p:nvPr>
            <p:ph type="body" idx="1"/>
          </p:nvPr>
        </p:nvSpPr>
        <p:spPr>
          <a:xfrm>
            <a:off x="304800" y="1447800"/>
            <a:ext cx="8610600" cy="5105400"/>
          </a:xfrm>
        </p:spPr>
        <p:txBody>
          <a:bodyPr/>
          <a:lstStyle/>
          <a:p>
            <a:pPr eaLnBrk="1" hangingPunct="1">
              <a:defRPr/>
            </a:pPr>
            <a:r>
              <a:rPr lang="en-US" altLang="en-US"/>
              <a:t>Fair and equal treatment also means if discussions, etc. are held with one offeror, they must be held with all offerors</a:t>
            </a:r>
          </a:p>
          <a:p>
            <a:pPr lvl="1" eaLnBrk="1" hangingPunct="1">
              <a:defRPr/>
            </a:pPr>
            <a:r>
              <a:rPr lang="en-US" altLang="en-US"/>
              <a:t>That have not been formally eliminated</a:t>
            </a:r>
          </a:p>
          <a:p>
            <a:pPr lvl="2" eaLnBrk="1" hangingPunct="1">
              <a:defRPr/>
            </a:pPr>
            <a:r>
              <a:rPr lang="en-US" altLang="en-US"/>
              <a:t>Told they were eliminated</a:t>
            </a:r>
          </a:p>
          <a:p>
            <a:pPr eaLnBrk="1" hangingPunct="1">
              <a:defRPr/>
            </a:pPr>
            <a:r>
              <a:rPr lang="en-US" altLang="en-US"/>
              <a:t>Fair and equal treatment doesn’t mean</a:t>
            </a:r>
          </a:p>
          <a:p>
            <a:pPr lvl="1" eaLnBrk="1" hangingPunct="1">
              <a:defRPr/>
            </a:pPr>
            <a:r>
              <a:rPr lang="en-US" altLang="en-US"/>
              <a:t>How many proposal aspects need to be cured by one offeror versus another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4">
            <a:extLst>
              <a:ext uri="{FF2B5EF4-FFF2-40B4-BE49-F238E27FC236}">
                <a16:creationId xmlns:a16="http://schemas.microsoft.com/office/drawing/2014/main" id="{3E4D625F-62F8-44C1-85DF-8B80F069648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761D871-DBB3-45D1-899F-BB887AECBCB1}" type="slidenum">
              <a:rPr lang="en-US" altLang="en-US" sz="1200" smtClean="0"/>
              <a:pPr>
                <a:spcBef>
                  <a:spcPct val="0"/>
                </a:spcBef>
                <a:buClrTx/>
                <a:buSzTx/>
                <a:buFontTx/>
                <a:buNone/>
              </a:pPr>
              <a:t>112</a:t>
            </a:fld>
            <a:endParaRPr lang="en-US" altLang="en-US" sz="1200"/>
          </a:p>
        </p:txBody>
      </p:sp>
      <p:sp>
        <p:nvSpPr>
          <p:cNvPr id="5" name="Footer Placeholder 5">
            <a:extLst>
              <a:ext uri="{FF2B5EF4-FFF2-40B4-BE49-F238E27FC236}">
                <a16:creationId xmlns:a16="http://schemas.microsoft.com/office/drawing/2014/main" id="{9E8F25B1-21AC-4841-AC5F-91614503F9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79618" name="Rectangle 2">
            <a:extLst>
              <a:ext uri="{FF2B5EF4-FFF2-40B4-BE49-F238E27FC236}">
                <a16:creationId xmlns:a16="http://schemas.microsoft.com/office/drawing/2014/main" id="{62CD0991-593B-408E-B9D7-A757DBB24F64}"/>
              </a:ext>
            </a:extLst>
          </p:cNvPr>
          <p:cNvSpPr>
            <a:spLocks noGrp="1" noRot="1" noChangeArrowheads="1"/>
          </p:cNvSpPr>
          <p:nvPr>
            <p:ph type="title"/>
          </p:nvPr>
        </p:nvSpPr>
        <p:spPr/>
        <p:txBody>
          <a:bodyPr/>
          <a:lstStyle/>
          <a:p>
            <a:pPr eaLnBrk="1" hangingPunct="1">
              <a:defRPr/>
            </a:pPr>
            <a:r>
              <a:rPr lang="en-US" altLang="en-US"/>
              <a:t>Real-life Parallel Scenario</a:t>
            </a:r>
          </a:p>
        </p:txBody>
      </p:sp>
      <p:sp>
        <p:nvSpPr>
          <p:cNvPr id="879619" name="Rectangle 3">
            <a:extLst>
              <a:ext uri="{FF2B5EF4-FFF2-40B4-BE49-F238E27FC236}">
                <a16:creationId xmlns:a16="http://schemas.microsoft.com/office/drawing/2014/main" id="{F9D83A65-D146-4B0E-B85E-6BD62887B1EA}"/>
              </a:ext>
            </a:extLst>
          </p:cNvPr>
          <p:cNvSpPr>
            <a:spLocks noGrp="1" noChangeArrowheads="1"/>
          </p:cNvSpPr>
          <p:nvPr>
            <p:ph type="body" idx="1"/>
          </p:nvPr>
        </p:nvSpPr>
        <p:spPr>
          <a:xfrm>
            <a:off x="228600" y="1676400"/>
            <a:ext cx="8915400" cy="4876800"/>
          </a:xfrm>
        </p:spPr>
        <p:txBody>
          <a:bodyPr/>
          <a:lstStyle/>
          <a:p>
            <a:pPr eaLnBrk="1" hangingPunct="1">
              <a:lnSpc>
                <a:spcPct val="90000"/>
              </a:lnSpc>
              <a:defRPr/>
            </a:pPr>
            <a:r>
              <a:rPr lang="en-US" altLang="en-US"/>
              <a:t>You are shopping for a new car and the first dealer you visit quotes a very high price</a:t>
            </a:r>
          </a:p>
          <a:p>
            <a:pPr lvl="1" eaLnBrk="1" hangingPunct="1">
              <a:lnSpc>
                <a:spcPct val="90000"/>
              </a:lnSpc>
              <a:defRPr/>
            </a:pPr>
            <a:r>
              <a:rPr lang="en-US" altLang="en-US"/>
              <a:t>And also might not have been very friendly</a:t>
            </a:r>
          </a:p>
          <a:p>
            <a:pPr eaLnBrk="1" hangingPunct="1">
              <a:lnSpc>
                <a:spcPct val="90000"/>
              </a:lnSpc>
              <a:defRPr/>
            </a:pPr>
            <a:r>
              <a:rPr lang="en-US" altLang="en-US"/>
              <a:t>So you tell this dealer you will do some more looking</a:t>
            </a:r>
          </a:p>
          <a:p>
            <a:pPr lvl="1" eaLnBrk="1" hangingPunct="1">
              <a:lnSpc>
                <a:spcPct val="90000"/>
              </a:lnSpc>
              <a:defRPr/>
            </a:pPr>
            <a:r>
              <a:rPr lang="en-US" altLang="en-US"/>
              <a:t>You might even say there is no way you will purchase there</a:t>
            </a:r>
          </a:p>
          <a:p>
            <a:pPr eaLnBrk="1" hangingPunct="1">
              <a:lnSpc>
                <a:spcPct val="90000"/>
              </a:lnSpc>
              <a:defRPr/>
            </a:pPr>
            <a:r>
              <a:rPr lang="en-US" altLang="en-US"/>
              <a:t>But typically you will already have provided your name, phone number, etc., just to get the price quote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4">
            <a:extLst>
              <a:ext uri="{FF2B5EF4-FFF2-40B4-BE49-F238E27FC236}">
                <a16:creationId xmlns:a16="http://schemas.microsoft.com/office/drawing/2014/main" id="{308D960B-FEDA-4430-8D69-42DE26E123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7AFACA1-85B1-4CA6-837A-227EE35F10E1}" type="slidenum">
              <a:rPr lang="en-US" altLang="en-US" sz="1200" smtClean="0"/>
              <a:pPr>
                <a:spcBef>
                  <a:spcPct val="0"/>
                </a:spcBef>
                <a:buClrTx/>
                <a:buSzTx/>
                <a:buFontTx/>
                <a:buNone/>
              </a:pPr>
              <a:t>113</a:t>
            </a:fld>
            <a:endParaRPr lang="en-US" altLang="en-US" sz="1200"/>
          </a:p>
        </p:txBody>
      </p:sp>
      <p:sp>
        <p:nvSpPr>
          <p:cNvPr id="5" name="Footer Placeholder 5">
            <a:extLst>
              <a:ext uri="{FF2B5EF4-FFF2-40B4-BE49-F238E27FC236}">
                <a16:creationId xmlns:a16="http://schemas.microsoft.com/office/drawing/2014/main" id="{9DBA64BE-6517-446F-AF87-F1B8B8387DD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1666" name="Rectangle 2">
            <a:extLst>
              <a:ext uri="{FF2B5EF4-FFF2-40B4-BE49-F238E27FC236}">
                <a16:creationId xmlns:a16="http://schemas.microsoft.com/office/drawing/2014/main" id="{92710EC2-9F15-49E3-91C0-672851511202}"/>
              </a:ext>
            </a:extLst>
          </p:cNvPr>
          <p:cNvSpPr>
            <a:spLocks noGrp="1" noRot="1" noChangeArrowheads="1"/>
          </p:cNvSpPr>
          <p:nvPr>
            <p:ph type="title"/>
          </p:nvPr>
        </p:nvSpPr>
        <p:spPr/>
        <p:txBody>
          <a:bodyPr/>
          <a:lstStyle/>
          <a:p>
            <a:pPr eaLnBrk="1" hangingPunct="1">
              <a:defRPr/>
            </a:pPr>
            <a:r>
              <a:rPr lang="en-US" altLang="en-US"/>
              <a:t>Real-life Parallel Scenario </a:t>
            </a:r>
            <a:r>
              <a:rPr lang="en-US" altLang="en-US" sz="2400"/>
              <a:t>(Cont’d)</a:t>
            </a:r>
            <a:endParaRPr lang="en-US" altLang="en-US"/>
          </a:p>
        </p:txBody>
      </p:sp>
      <p:sp>
        <p:nvSpPr>
          <p:cNvPr id="881667" name="Rectangle 3">
            <a:extLst>
              <a:ext uri="{FF2B5EF4-FFF2-40B4-BE49-F238E27FC236}">
                <a16:creationId xmlns:a16="http://schemas.microsoft.com/office/drawing/2014/main" id="{25791C52-58F1-4353-95EA-AA33C297E401}"/>
              </a:ext>
            </a:extLst>
          </p:cNvPr>
          <p:cNvSpPr>
            <a:spLocks noGrp="1" noChangeArrowheads="1"/>
          </p:cNvSpPr>
          <p:nvPr>
            <p:ph type="body" idx="1"/>
          </p:nvPr>
        </p:nvSpPr>
        <p:spPr>
          <a:xfrm>
            <a:off x="228600" y="1766888"/>
            <a:ext cx="8915400" cy="4710112"/>
          </a:xfrm>
        </p:spPr>
        <p:txBody>
          <a:bodyPr/>
          <a:lstStyle/>
          <a:p>
            <a:pPr eaLnBrk="1" hangingPunct="1">
              <a:defRPr/>
            </a:pPr>
            <a:r>
              <a:rPr lang="en-US" altLang="en-US" sz="2800"/>
              <a:t>So you go to one or more other dealers in an effort to get the “best deal”</a:t>
            </a:r>
          </a:p>
          <a:p>
            <a:pPr lvl="1" eaLnBrk="1" hangingPunct="1">
              <a:defRPr/>
            </a:pPr>
            <a:r>
              <a:rPr lang="en-US" altLang="en-US" sz="2400"/>
              <a:t>A good price from a dealer you trust</a:t>
            </a:r>
          </a:p>
          <a:p>
            <a:pPr eaLnBrk="1" hangingPunct="1">
              <a:defRPr/>
            </a:pPr>
            <a:r>
              <a:rPr lang="en-US" altLang="en-US" sz="2800"/>
              <a:t>You may have eliminated the first dealer from consideration and be just about to inform another dealer you will purchase there</a:t>
            </a:r>
          </a:p>
          <a:p>
            <a:pPr eaLnBrk="1" hangingPunct="1">
              <a:defRPr/>
            </a:pPr>
            <a:r>
              <a:rPr lang="en-US" altLang="en-US" sz="2800"/>
              <a:t>When the first dealer calls and quotes a much lower price than it did originally</a:t>
            </a:r>
          </a:p>
          <a:p>
            <a:pPr eaLnBrk="1" hangingPunct="1">
              <a:defRPr/>
            </a:pPr>
            <a:r>
              <a:rPr lang="en-US" altLang="en-US" sz="2800"/>
              <a:t>In fact, its price is now lower than any other dealer’s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4">
            <a:extLst>
              <a:ext uri="{FF2B5EF4-FFF2-40B4-BE49-F238E27FC236}">
                <a16:creationId xmlns:a16="http://schemas.microsoft.com/office/drawing/2014/main" id="{C996BD50-40D9-4BD9-B364-FF77398441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4E2BE1B-27EA-42BA-82D0-CCB9CD12927A}" type="slidenum">
              <a:rPr lang="en-US" altLang="en-US" sz="1200" smtClean="0"/>
              <a:pPr>
                <a:spcBef>
                  <a:spcPct val="0"/>
                </a:spcBef>
                <a:buClrTx/>
                <a:buSzTx/>
                <a:buFontTx/>
                <a:buNone/>
              </a:pPr>
              <a:t>114</a:t>
            </a:fld>
            <a:endParaRPr lang="en-US" altLang="en-US" sz="1200"/>
          </a:p>
        </p:txBody>
      </p:sp>
      <p:sp>
        <p:nvSpPr>
          <p:cNvPr id="5" name="Footer Placeholder 5">
            <a:extLst>
              <a:ext uri="{FF2B5EF4-FFF2-40B4-BE49-F238E27FC236}">
                <a16:creationId xmlns:a16="http://schemas.microsoft.com/office/drawing/2014/main" id="{71C27337-6475-4DB2-BB69-49ECBF83CB7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3714" name="Rectangle 2">
            <a:extLst>
              <a:ext uri="{FF2B5EF4-FFF2-40B4-BE49-F238E27FC236}">
                <a16:creationId xmlns:a16="http://schemas.microsoft.com/office/drawing/2014/main" id="{5CA40D64-F073-4834-BAAE-0E3E593F59FD}"/>
              </a:ext>
            </a:extLst>
          </p:cNvPr>
          <p:cNvSpPr>
            <a:spLocks noGrp="1" noRot="1" noChangeArrowheads="1"/>
          </p:cNvSpPr>
          <p:nvPr>
            <p:ph type="title"/>
          </p:nvPr>
        </p:nvSpPr>
        <p:spPr/>
        <p:txBody>
          <a:bodyPr/>
          <a:lstStyle/>
          <a:p>
            <a:pPr eaLnBrk="1" hangingPunct="1">
              <a:defRPr/>
            </a:pPr>
            <a:r>
              <a:rPr lang="en-US" altLang="en-US"/>
              <a:t>Real-life Parallel Scenario </a:t>
            </a:r>
            <a:r>
              <a:rPr lang="en-US" altLang="en-US" sz="2400"/>
              <a:t>(Cont’d)</a:t>
            </a:r>
          </a:p>
        </p:txBody>
      </p:sp>
      <p:sp>
        <p:nvSpPr>
          <p:cNvPr id="883715" name="Rectangle 3">
            <a:extLst>
              <a:ext uri="{FF2B5EF4-FFF2-40B4-BE49-F238E27FC236}">
                <a16:creationId xmlns:a16="http://schemas.microsoft.com/office/drawing/2014/main" id="{B86D76F7-8323-4943-BCA9-545C5CD763D2}"/>
              </a:ext>
            </a:extLst>
          </p:cNvPr>
          <p:cNvSpPr>
            <a:spLocks noGrp="1" noChangeArrowheads="1"/>
          </p:cNvSpPr>
          <p:nvPr>
            <p:ph type="body" idx="1"/>
          </p:nvPr>
        </p:nvSpPr>
        <p:spPr>
          <a:xfrm>
            <a:off x="228600" y="1766888"/>
            <a:ext cx="8915400" cy="4710112"/>
          </a:xfrm>
        </p:spPr>
        <p:txBody>
          <a:bodyPr/>
          <a:lstStyle/>
          <a:p>
            <a:pPr eaLnBrk="1" hangingPunct="1">
              <a:defRPr/>
            </a:pPr>
            <a:r>
              <a:rPr lang="en-US" altLang="en-US"/>
              <a:t>Also, the salesperson apologizes, apparently sincerely, for the rudeness or lack of attention from before</a:t>
            </a:r>
          </a:p>
          <a:p>
            <a:pPr eaLnBrk="1" hangingPunct="1">
              <a:defRPr/>
            </a:pPr>
            <a:r>
              <a:rPr lang="en-US" altLang="en-US"/>
              <a:t>Do you say?</a:t>
            </a:r>
          </a:p>
          <a:p>
            <a:pPr lvl="1" eaLnBrk="1" hangingPunct="1">
              <a:defRPr/>
            </a:pPr>
            <a:r>
              <a:rPr lang="en-US" altLang="en-US"/>
              <a:t>Sorry, it’s too late.  </a:t>
            </a:r>
          </a:p>
          <a:p>
            <a:pPr lvl="1" eaLnBrk="1" hangingPunct="1">
              <a:defRPr/>
            </a:pPr>
            <a:r>
              <a:rPr lang="en-US" altLang="en-US"/>
              <a:t>You had your chance and blew it  </a:t>
            </a:r>
          </a:p>
          <a:p>
            <a:pPr lvl="1" eaLnBrk="1" hangingPunct="1">
              <a:defRPr/>
            </a:pPr>
            <a:r>
              <a:rPr lang="en-US" altLang="en-US"/>
              <a:t>No.  I owe it to dealer X to buy from them.  They quoted me a good price from the start and treated me very well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4">
            <a:extLst>
              <a:ext uri="{FF2B5EF4-FFF2-40B4-BE49-F238E27FC236}">
                <a16:creationId xmlns:a16="http://schemas.microsoft.com/office/drawing/2014/main" id="{A558F664-E5EA-4E57-BC58-37717589DC4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4BABD9-3C71-4CAF-8DF2-9744615DEE13}" type="slidenum">
              <a:rPr lang="en-US" altLang="en-US" sz="1200" smtClean="0"/>
              <a:pPr>
                <a:spcBef>
                  <a:spcPct val="0"/>
                </a:spcBef>
                <a:buClrTx/>
                <a:buSzTx/>
                <a:buFontTx/>
                <a:buNone/>
              </a:pPr>
              <a:t>115</a:t>
            </a:fld>
            <a:endParaRPr lang="en-US" altLang="en-US" sz="1200"/>
          </a:p>
        </p:txBody>
      </p:sp>
      <p:sp>
        <p:nvSpPr>
          <p:cNvPr id="5" name="Footer Placeholder 5">
            <a:extLst>
              <a:ext uri="{FF2B5EF4-FFF2-40B4-BE49-F238E27FC236}">
                <a16:creationId xmlns:a16="http://schemas.microsoft.com/office/drawing/2014/main" id="{4CFBFA14-6EE2-4982-B2BF-B8CB7F4205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5762" name="Rectangle 2">
            <a:extLst>
              <a:ext uri="{FF2B5EF4-FFF2-40B4-BE49-F238E27FC236}">
                <a16:creationId xmlns:a16="http://schemas.microsoft.com/office/drawing/2014/main" id="{9418190F-B933-4224-A13E-45B14FD85EBA}"/>
              </a:ext>
            </a:extLst>
          </p:cNvPr>
          <p:cNvSpPr>
            <a:spLocks noGrp="1" noRot="1" noChangeArrowheads="1"/>
          </p:cNvSpPr>
          <p:nvPr>
            <p:ph type="title"/>
          </p:nvPr>
        </p:nvSpPr>
        <p:spPr/>
        <p:txBody>
          <a:bodyPr/>
          <a:lstStyle/>
          <a:p>
            <a:pPr eaLnBrk="1" hangingPunct="1">
              <a:defRPr/>
            </a:pPr>
            <a:r>
              <a:rPr lang="en-US" altLang="en-US"/>
              <a:t>Show me the Money!</a:t>
            </a:r>
          </a:p>
        </p:txBody>
      </p:sp>
      <p:sp>
        <p:nvSpPr>
          <p:cNvPr id="885763" name="Rectangle 3">
            <a:extLst>
              <a:ext uri="{FF2B5EF4-FFF2-40B4-BE49-F238E27FC236}">
                <a16:creationId xmlns:a16="http://schemas.microsoft.com/office/drawing/2014/main" id="{916BEB3E-F112-4751-A422-29A240264EC5}"/>
              </a:ext>
            </a:extLst>
          </p:cNvPr>
          <p:cNvSpPr>
            <a:spLocks noGrp="1" noChangeArrowheads="1"/>
          </p:cNvSpPr>
          <p:nvPr>
            <p:ph type="body" idx="1"/>
          </p:nvPr>
        </p:nvSpPr>
        <p:spPr>
          <a:xfrm>
            <a:off x="228600" y="1219200"/>
            <a:ext cx="8915400" cy="5257800"/>
          </a:xfrm>
        </p:spPr>
        <p:txBody>
          <a:bodyPr/>
          <a:lstStyle/>
          <a:p>
            <a:pPr eaLnBrk="1" hangingPunct="1">
              <a:lnSpc>
                <a:spcPct val="90000"/>
              </a:lnSpc>
              <a:defRPr/>
            </a:pPr>
            <a:r>
              <a:rPr lang="en-US" altLang="en-US" dirty="0"/>
              <a:t>Or, do you do the equivalent of the Cuba Gooding Jr. character in the Jerry McGuire movie and say, “Show me the money”?</a:t>
            </a:r>
          </a:p>
          <a:p>
            <a:pPr lvl="1" eaLnBrk="1" hangingPunct="1">
              <a:lnSpc>
                <a:spcPct val="90000"/>
              </a:lnSpc>
              <a:defRPr/>
            </a:pPr>
            <a:r>
              <a:rPr lang="en-US" altLang="en-US" dirty="0"/>
              <a:t>i.e., it doesn’t matter who quoted less originally</a:t>
            </a:r>
          </a:p>
          <a:p>
            <a:pPr lvl="1" eaLnBrk="1" hangingPunct="1">
              <a:lnSpc>
                <a:spcPct val="90000"/>
              </a:lnSpc>
              <a:defRPr/>
            </a:pPr>
            <a:r>
              <a:rPr lang="en-US" altLang="en-US" dirty="0"/>
              <a:t>It’s who is going to charge less now</a:t>
            </a:r>
          </a:p>
          <a:p>
            <a:pPr lvl="2" eaLnBrk="1" hangingPunct="1">
              <a:lnSpc>
                <a:spcPct val="90000"/>
              </a:lnSpc>
              <a:defRPr/>
            </a:pPr>
            <a:r>
              <a:rPr lang="en-US" altLang="en-US" sz="2600" dirty="0"/>
              <a:t>For the same vehicle</a:t>
            </a:r>
          </a:p>
          <a:p>
            <a:pPr lvl="2" eaLnBrk="1" hangingPunct="1">
              <a:lnSpc>
                <a:spcPct val="90000"/>
              </a:lnSpc>
              <a:defRPr/>
            </a:pPr>
            <a:r>
              <a:rPr lang="en-US" altLang="en-US" sz="2600" dirty="0"/>
              <a:t>With other comparable factors</a:t>
            </a:r>
          </a:p>
          <a:p>
            <a:pPr lvl="3" eaLnBrk="1" hangingPunct="1">
              <a:lnSpc>
                <a:spcPct val="90000"/>
              </a:lnSpc>
              <a:defRPr/>
            </a:pPr>
            <a:r>
              <a:rPr lang="en-US" altLang="en-US" dirty="0"/>
              <a:t>Immediate availability</a:t>
            </a:r>
          </a:p>
          <a:p>
            <a:pPr lvl="3" eaLnBrk="1" hangingPunct="1">
              <a:lnSpc>
                <a:spcPct val="90000"/>
              </a:lnSpc>
              <a:defRPr/>
            </a:pPr>
            <a:r>
              <a:rPr lang="en-US" altLang="en-US" dirty="0"/>
              <a:t>Cleaned and detailed</a:t>
            </a:r>
          </a:p>
          <a:p>
            <a:pPr lvl="3" eaLnBrk="1" hangingPunct="1">
              <a:lnSpc>
                <a:spcPct val="90000"/>
              </a:lnSpc>
              <a:defRPr/>
            </a:pPr>
            <a:r>
              <a:rPr lang="en-US" altLang="en-US" dirty="0"/>
              <a:t>Full tank of gas</a:t>
            </a:r>
          </a:p>
          <a:p>
            <a:pPr lvl="3" eaLnBrk="1" hangingPunct="1">
              <a:lnSpc>
                <a:spcPct val="90000"/>
              </a:lnSpc>
              <a:defRPr/>
            </a:pPr>
            <a:r>
              <a:rPr lang="en-US" altLang="en-US" dirty="0"/>
              <a:t>Delivered to your door </a:t>
            </a:r>
          </a:p>
          <a:p>
            <a:pPr lvl="3" eaLnBrk="1" hangingPunct="1">
              <a:lnSpc>
                <a:spcPct val="90000"/>
              </a:lnSpc>
              <a:defRPr/>
            </a:pPr>
            <a:r>
              <a:rPr lang="en-US" altLang="en-US" dirty="0"/>
              <a:t>All paper work properly done  (Title, loan agreement)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4">
            <a:extLst>
              <a:ext uri="{FF2B5EF4-FFF2-40B4-BE49-F238E27FC236}">
                <a16:creationId xmlns:a16="http://schemas.microsoft.com/office/drawing/2014/main" id="{B5B1566E-C186-4CBA-BE6E-DC58A525B74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027203-6BAD-4CB8-8753-241EDCC96532}" type="slidenum">
              <a:rPr lang="en-US" altLang="en-US" sz="1200" smtClean="0"/>
              <a:pPr>
                <a:spcBef>
                  <a:spcPct val="0"/>
                </a:spcBef>
                <a:buClrTx/>
                <a:buSzTx/>
                <a:buFontTx/>
                <a:buNone/>
              </a:pPr>
              <a:t>116</a:t>
            </a:fld>
            <a:endParaRPr lang="en-US" altLang="en-US" sz="1200"/>
          </a:p>
        </p:txBody>
      </p:sp>
      <p:sp>
        <p:nvSpPr>
          <p:cNvPr id="5" name="Footer Placeholder 5">
            <a:extLst>
              <a:ext uri="{FF2B5EF4-FFF2-40B4-BE49-F238E27FC236}">
                <a16:creationId xmlns:a16="http://schemas.microsoft.com/office/drawing/2014/main" id="{20CCB67C-936D-49F8-962B-117213E500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7810" name="Rectangle 2">
            <a:extLst>
              <a:ext uri="{FF2B5EF4-FFF2-40B4-BE49-F238E27FC236}">
                <a16:creationId xmlns:a16="http://schemas.microsoft.com/office/drawing/2014/main" id="{3F9E9F23-9791-45CC-B79C-72C2607B7B35}"/>
              </a:ext>
            </a:extLst>
          </p:cNvPr>
          <p:cNvSpPr>
            <a:spLocks noGrp="1" noRot="1" noChangeArrowheads="1"/>
          </p:cNvSpPr>
          <p:nvPr>
            <p:ph type="title"/>
          </p:nvPr>
        </p:nvSpPr>
        <p:spPr/>
        <p:txBody>
          <a:bodyPr/>
          <a:lstStyle/>
          <a:p>
            <a:pPr eaLnBrk="1" hangingPunct="1">
              <a:defRPr/>
            </a:pPr>
            <a:r>
              <a:rPr lang="en-US" altLang="en-US"/>
              <a:t>Show me the Money!</a:t>
            </a:r>
          </a:p>
        </p:txBody>
      </p:sp>
      <p:sp>
        <p:nvSpPr>
          <p:cNvPr id="887811" name="Rectangle 3">
            <a:extLst>
              <a:ext uri="{FF2B5EF4-FFF2-40B4-BE49-F238E27FC236}">
                <a16:creationId xmlns:a16="http://schemas.microsoft.com/office/drawing/2014/main" id="{4B913C79-3219-4C07-B19F-1EBE633D77F6}"/>
              </a:ext>
            </a:extLst>
          </p:cNvPr>
          <p:cNvSpPr>
            <a:spLocks noGrp="1" noChangeArrowheads="1"/>
          </p:cNvSpPr>
          <p:nvPr>
            <p:ph type="body" idx="1"/>
          </p:nvPr>
        </p:nvSpPr>
        <p:spPr>
          <a:xfrm>
            <a:off x="304800" y="1447800"/>
            <a:ext cx="8839200" cy="5029200"/>
          </a:xfrm>
        </p:spPr>
        <p:txBody>
          <a:bodyPr/>
          <a:lstStyle/>
          <a:p>
            <a:pPr eaLnBrk="1" hangingPunct="1">
              <a:defRPr/>
            </a:pPr>
            <a:r>
              <a:rPr lang="en-US" altLang="en-US" dirty="0"/>
              <a:t>If you go with the ultimate most advantageous offer in real life</a:t>
            </a:r>
          </a:p>
          <a:p>
            <a:pPr lvl="1" eaLnBrk="1" hangingPunct="1">
              <a:defRPr/>
            </a:pPr>
            <a:r>
              <a:rPr lang="en-US" altLang="en-US" dirty="0"/>
              <a:t>Despite that offer not being the best originally</a:t>
            </a:r>
          </a:p>
          <a:p>
            <a:pPr eaLnBrk="1" hangingPunct="1">
              <a:defRPr/>
            </a:pPr>
            <a:r>
              <a:rPr lang="en-US" altLang="en-US" dirty="0"/>
              <a:t>Why wouldn’t you do the same thing in your State job?</a:t>
            </a:r>
          </a:p>
          <a:p>
            <a:pPr eaLnBrk="1" hangingPunct="1">
              <a:defRPr/>
            </a:pPr>
            <a:r>
              <a:rPr lang="en-US" altLang="en-US" dirty="0"/>
              <a:t>But, even if you personally wouldn’t buy from the dealer that ultimately offered you the best price, you are expected to go with the best value in a State CSP procurement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4">
            <a:extLst>
              <a:ext uri="{FF2B5EF4-FFF2-40B4-BE49-F238E27FC236}">
                <a16:creationId xmlns:a16="http://schemas.microsoft.com/office/drawing/2014/main" id="{C3E8488F-07BB-4672-A8E7-57A8E911093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C8057A-623F-4250-9D51-1ADE73455A59}" type="slidenum">
              <a:rPr lang="en-US" altLang="en-US" sz="1200" smtClean="0"/>
              <a:pPr>
                <a:spcBef>
                  <a:spcPct val="0"/>
                </a:spcBef>
                <a:buClrTx/>
                <a:buSzTx/>
                <a:buFontTx/>
                <a:buNone/>
              </a:pPr>
              <a:t>117</a:t>
            </a:fld>
            <a:endParaRPr lang="en-US" altLang="en-US" sz="1200"/>
          </a:p>
        </p:txBody>
      </p:sp>
      <p:sp>
        <p:nvSpPr>
          <p:cNvPr id="5" name="Footer Placeholder 5">
            <a:extLst>
              <a:ext uri="{FF2B5EF4-FFF2-40B4-BE49-F238E27FC236}">
                <a16:creationId xmlns:a16="http://schemas.microsoft.com/office/drawing/2014/main" id="{1DCF1300-473F-474D-A24F-A8CB3781229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89858" name="Rectangle 2">
            <a:extLst>
              <a:ext uri="{FF2B5EF4-FFF2-40B4-BE49-F238E27FC236}">
                <a16:creationId xmlns:a16="http://schemas.microsoft.com/office/drawing/2014/main" id="{5DEE15FB-C8BD-4843-85CA-2E6B765CBCB0}"/>
              </a:ext>
            </a:extLst>
          </p:cNvPr>
          <p:cNvSpPr>
            <a:spLocks noGrp="1" noRot="1" noChangeArrowheads="1"/>
          </p:cNvSpPr>
          <p:nvPr>
            <p:ph type="title"/>
          </p:nvPr>
        </p:nvSpPr>
        <p:spPr/>
        <p:txBody>
          <a:bodyPr/>
          <a:lstStyle/>
          <a:p>
            <a:pPr eaLnBrk="1" hangingPunct="1">
              <a:defRPr/>
            </a:pPr>
            <a:r>
              <a:rPr lang="en-US" altLang="en-US"/>
              <a:t>Let Price Be Important</a:t>
            </a:r>
          </a:p>
        </p:txBody>
      </p:sp>
      <p:sp>
        <p:nvSpPr>
          <p:cNvPr id="889859" name="Rectangle 3">
            <a:extLst>
              <a:ext uri="{FF2B5EF4-FFF2-40B4-BE49-F238E27FC236}">
                <a16:creationId xmlns:a16="http://schemas.microsoft.com/office/drawing/2014/main" id="{DF488434-7CA8-44B1-857F-D2DBCE2995A7}"/>
              </a:ext>
            </a:extLst>
          </p:cNvPr>
          <p:cNvSpPr>
            <a:spLocks noGrp="1" noChangeArrowheads="1"/>
          </p:cNvSpPr>
          <p:nvPr>
            <p:ph type="body" idx="1"/>
          </p:nvPr>
        </p:nvSpPr>
        <p:spPr>
          <a:xfrm>
            <a:off x="152400" y="1766888"/>
            <a:ext cx="8678863" cy="4633912"/>
          </a:xfrm>
        </p:spPr>
        <p:txBody>
          <a:bodyPr/>
          <a:lstStyle/>
          <a:p>
            <a:pPr eaLnBrk="1" hangingPunct="1">
              <a:defRPr/>
            </a:pPr>
            <a:r>
              <a:rPr lang="en-US" altLang="en-US"/>
              <a:t>If only 1 or a few offerors are judged to be technically competent only this/these offerors will be considered for the award</a:t>
            </a:r>
          </a:p>
          <a:p>
            <a:pPr eaLnBrk="1" hangingPunct="1">
              <a:defRPr/>
            </a:pPr>
            <a:r>
              <a:rPr lang="en-US" altLang="en-US"/>
              <a:t>Even if other offerors are judged to be reasonably susceptible of being selected for the award, without a cure process they won’t be under serious award consideration because of perceived technical shortcomings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4">
            <a:extLst>
              <a:ext uri="{FF2B5EF4-FFF2-40B4-BE49-F238E27FC236}">
                <a16:creationId xmlns:a16="http://schemas.microsoft.com/office/drawing/2014/main" id="{34E1671C-8B5E-4A13-A7F8-AE00624399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F46AA9F-998D-4EB5-9DCA-118ADECFC02D}" type="slidenum">
              <a:rPr lang="en-US" altLang="en-US" sz="1200" smtClean="0"/>
              <a:pPr>
                <a:spcBef>
                  <a:spcPct val="0"/>
                </a:spcBef>
                <a:buClrTx/>
                <a:buSzTx/>
                <a:buFontTx/>
                <a:buNone/>
              </a:pPr>
              <a:t>118</a:t>
            </a:fld>
            <a:endParaRPr lang="en-US" altLang="en-US" sz="1200"/>
          </a:p>
        </p:txBody>
      </p:sp>
      <p:sp>
        <p:nvSpPr>
          <p:cNvPr id="5" name="Footer Placeholder 5">
            <a:extLst>
              <a:ext uri="{FF2B5EF4-FFF2-40B4-BE49-F238E27FC236}">
                <a16:creationId xmlns:a16="http://schemas.microsoft.com/office/drawing/2014/main" id="{D9407536-BD5E-48C1-8086-21C78A29849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1906" name="Rectangle 2">
            <a:extLst>
              <a:ext uri="{FF2B5EF4-FFF2-40B4-BE49-F238E27FC236}">
                <a16:creationId xmlns:a16="http://schemas.microsoft.com/office/drawing/2014/main" id="{64FF3E22-D875-413B-8079-BA064485094B}"/>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1907" name="Rectangle 3">
            <a:extLst>
              <a:ext uri="{FF2B5EF4-FFF2-40B4-BE49-F238E27FC236}">
                <a16:creationId xmlns:a16="http://schemas.microsoft.com/office/drawing/2014/main" id="{407D60E6-30E8-459B-A2D1-3AFDA9AB2BFE}"/>
              </a:ext>
            </a:extLst>
          </p:cNvPr>
          <p:cNvSpPr>
            <a:spLocks noGrp="1" noChangeArrowheads="1"/>
          </p:cNvSpPr>
          <p:nvPr>
            <p:ph type="body" idx="1"/>
          </p:nvPr>
        </p:nvSpPr>
        <p:spPr>
          <a:xfrm>
            <a:off x="228600" y="1524000"/>
            <a:ext cx="8602663" cy="4876800"/>
          </a:xfrm>
        </p:spPr>
        <p:txBody>
          <a:bodyPr/>
          <a:lstStyle/>
          <a:p>
            <a:pPr eaLnBrk="1" hangingPunct="1">
              <a:defRPr/>
            </a:pPr>
            <a:r>
              <a:rPr lang="en-US" altLang="en-US" dirty="0"/>
              <a:t>This means that the agency will be almost forced into accepting whatever price this/these (few) offeror(s) propose</a:t>
            </a:r>
          </a:p>
          <a:p>
            <a:pPr lvl="1" eaLnBrk="1" hangingPunct="1">
              <a:defRPr/>
            </a:pPr>
            <a:r>
              <a:rPr lang="en-US" altLang="en-US" dirty="0"/>
              <a:t>If the price is reasonable, this is fine</a:t>
            </a:r>
          </a:p>
          <a:p>
            <a:pPr lvl="1" eaLnBrk="1" hangingPunct="1">
              <a:defRPr/>
            </a:pPr>
            <a:r>
              <a:rPr lang="en-US" altLang="en-US" dirty="0"/>
              <a:t>But if the price is not reasonable, the agency doesn’t have a legitimate alternative</a:t>
            </a:r>
          </a:p>
          <a:p>
            <a:pPr lvl="1" eaLnBrk="1" hangingPunct="1">
              <a:defRPr/>
            </a:pPr>
            <a:r>
              <a:rPr lang="en-US" altLang="en-US" dirty="0"/>
              <a:t>The agency has to pay the too high price because it is not willing to select an offeror perceived as being of lower quality despite a much lower price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4">
            <a:extLst>
              <a:ext uri="{FF2B5EF4-FFF2-40B4-BE49-F238E27FC236}">
                <a16:creationId xmlns:a16="http://schemas.microsoft.com/office/drawing/2014/main" id="{D458D901-8E7E-4CB3-A9CF-A1BB782EA6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D44336C-8881-4D9B-94E7-4B14D53E5720}" type="slidenum">
              <a:rPr lang="en-US" altLang="en-US" sz="1200" smtClean="0"/>
              <a:pPr>
                <a:spcBef>
                  <a:spcPct val="0"/>
                </a:spcBef>
                <a:buClrTx/>
                <a:buSzTx/>
                <a:buFontTx/>
                <a:buNone/>
              </a:pPr>
              <a:t>119</a:t>
            </a:fld>
            <a:endParaRPr lang="en-US" altLang="en-US" sz="1200"/>
          </a:p>
        </p:txBody>
      </p:sp>
      <p:sp>
        <p:nvSpPr>
          <p:cNvPr id="5" name="Footer Placeholder 5">
            <a:extLst>
              <a:ext uri="{FF2B5EF4-FFF2-40B4-BE49-F238E27FC236}">
                <a16:creationId xmlns:a16="http://schemas.microsoft.com/office/drawing/2014/main" id="{509D7D76-25FA-4A6E-9D8F-BE2133515A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3954" name="Rectangle 2">
            <a:extLst>
              <a:ext uri="{FF2B5EF4-FFF2-40B4-BE49-F238E27FC236}">
                <a16:creationId xmlns:a16="http://schemas.microsoft.com/office/drawing/2014/main" id="{C42B9F7F-F1DB-4C37-9A50-7B8D3181B353}"/>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3955" name="Rectangle 3">
            <a:extLst>
              <a:ext uri="{FF2B5EF4-FFF2-40B4-BE49-F238E27FC236}">
                <a16:creationId xmlns:a16="http://schemas.microsoft.com/office/drawing/2014/main" id="{A0E6EF08-62ED-4A26-9196-FA055517B223}"/>
              </a:ext>
            </a:extLst>
          </p:cNvPr>
          <p:cNvSpPr>
            <a:spLocks noGrp="1" noChangeArrowheads="1"/>
          </p:cNvSpPr>
          <p:nvPr>
            <p:ph type="body" idx="1"/>
          </p:nvPr>
        </p:nvSpPr>
        <p:spPr>
          <a:xfrm>
            <a:off x="304800" y="1766888"/>
            <a:ext cx="8526463" cy="4633912"/>
          </a:xfrm>
        </p:spPr>
        <p:txBody>
          <a:bodyPr/>
          <a:lstStyle/>
          <a:p>
            <a:pPr eaLnBrk="1" hangingPunct="1">
              <a:defRPr/>
            </a:pPr>
            <a:r>
              <a:rPr lang="en-US" altLang="en-US" sz="2800"/>
              <a:t>But if through the discussion process other offerors improve their proposals so they are judged to be better than just marginal</a:t>
            </a:r>
          </a:p>
          <a:p>
            <a:pPr eaLnBrk="1" hangingPunct="1">
              <a:defRPr/>
            </a:pPr>
            <a:r>
              <a:rPr lang="en-US" altLang="en-US" sz="2800"/>
              <a:t>If the highest technically ranked offerors have prices that are judged unreasonably high</a:t>
            </a:r>
          </a:p>
          <a:p>
            <a:pPr eaLnBrk="1" hangingPunct="1">
              <a:defRPr/>
            </a:pPr>
            <a:r>
              <a:rPr lang="en-US" altLang="en-US" sz="2800"/>
              <a:t>The agency has a real alternative to select a lower technically ranked offeror whose lower price is determined to more than offset its lower technical capabilities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C7B38BCF-3025-42FD-B21C-101F574AA2D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965C43-27A6-445A-AEF2-25AB31736FC6}" type="slidenum">
              <a:rPr lang="en-US" altLang="en-US" sz="1200" smtClean="0"/>
              <a:pPr>
                <a:spcBef>
                  <a:spcPct val="0"/>
                </a:spcBef>
                <a:buClrTx/>
                <a:buSzTx/>
                <a:buFontTx/>
                <a:buNone/>
              </a:pPr>
              <a:t>12</a:t>
            </a:fld>
            <a:endParaRPr lang="en-US" altLang="en-US" sz="1200"/>
          </a:p>
        </p:txBody>
      </p:sp>
      <p:sp>
        <p:nvSpPr>
          <p:cNvPr id="5" name="Footer Placeholder 5">
            <a:extLst>
              <a:ext uri="{FF2B5EF4-FFF2-40B4-BE49-F238E27FC236}">
                <a16:creationId xmlns:a16="http://schemas.microsoft.com/office/drawing/2014/main" id="{27390AAA-5B08-405E-A494-3FF4E834B81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2082" name="Rectangle 2">
            <a:extLst>
              <a:ext uri="{FF2B5EF4-FFF2-40B4-BE49-F238E27FC236}">
                <a16:creationId xmlns:a16="http://schemas.microsoft.com/office/drawing/2014/main" id="{1E26EC6A-325D-4FE1-BB20-126C744B21C4}"/>
              </a:ext>
            </a:extLst>
          </p:cNvPr>
          <p:cNvSpPr>
            <a:spLocks noGrp="1" noRot="1" noChangeArrowheads="1"/>
          </p:cNvSpPr>
          <p:nvPr>
            <p:ph type="title"/>
          </p:nvPr>
        </p:nvSpPr>
        <p:spPr>
          <a:xfrm>
            <a:off x="228600" y="381000"/>
            <a:ext cx="8686800" cy="609600"/>
          </a:xfrm>
        </p:spPr>
        <p:txBody>
          <a:bodyPr/>
          <a:lstStyle/>
          <a:p>
            <a:pPr eaLnBrk="1" hangingPunct="1">
              <a:defRPr/>
            </a:pPr>
            <a:r>
              <a:rPr lang="en-US" altLang="en-US" dirty="0"/>
              <a:t>When Is CSP Used</a:t>
            </a:r>
          </a:p>
        </p:txBody>
      </p:sp>
      <p:sp>
        <p:nvSpPr>
          <p:cNvPr id="302083" name="Rectangle 3">
            <a:extLst>
              <a:ext uri="{FF2B5EF4-FFF2-40B4-BE49-F238E27FC236}">
                <a16:creationId xmlns:a16="http://schemas.microsoft.com/office/drawing/2014/main" id="{201421BE-4951-44D6-8087-0577CABC5E91}"/>
              </a:ext>
            </a:extLst>
          </p:cNvPr>
          <p:cNvSpPr>
            <a:spLocks noGrp="1" noChangeArrowheads="1"/>
          </p:cNvSpPr>
          <p:nvPr>
            <p:ph type="body" idx="1"/>
          </p:nvPr>
        </p:nvSpPr>
        <p:spPr>
          <a:xfrm>
            <a:off x="381000" y="1524000"/>
            <a:ext cx="8458200" cy="4953000"/>
          </a:xfrm>
        </p:spPr>
        <p:txBody>
          <a:bodyPr/>
          <a:lstStyle/>
          <a:p>
            <a:pPr eaLnBrk="1" hangingPunct="1">
              <a:lnSpc>
                <a:spcPct val="95000"/>
              </a:lnSpc>
              <a:defRPr/>
            </a:pPr>
            <a:r>
              <a:rPr lang="en-US" altLang="en-US" dirty="0"/>
              <a:t>CSP is frequently used for big ticket procurements</a:t>
            </a:r>
          </a:p>
          <a:p>
            <a:pPr eaLnBrk="1" hangingPunct="1">
              <a:lnSpc>
                <a:spcPct val="95000"/>
              </a:lnSpc>
              <a:defRPr/>
            </a:pPr>
            <a:r>
              <a:rPr lang="en-US" altLang="en-US" dirty="0"/>
              <a:t>Typically 40% of the annual </a:t>
            </a:r>
            <a:r>
              <a:rPr lang="en-US" altLang="en-US" b="1" i="1" dirty="0">
                <a:solidFill>
                  <a:srgbClr val="FFCC00"/>
                </a:solidFill>
              </a:rPr>
              <a:t>dollar value </a:t>
            </a:r>
            <a:r>
              <a:rPr lang="en-US" altLang="en-US" dirty="0"/>
              <a:t>of all State procurements are done via CSP</a:t>
            </a:r>
          </a:p>
          <a:p>
            <a:pPr lvl="1" eaLnBrk="1" hangingPunct="1">
              <a:lnSpc>
                <a:spcPct val="95000"/>
              </a:lnSpc>
              <a:defRPr/>
            </a:pPr>
            <a:r>
              <a:rPr lang="en-US" altLang="en-US" dirty="0"/>
              <a:t>More than is spent under any of the 12 other Title 21 procurement methods</a:t>
            </a:r>
          </a:p>
          <a:p>
            <a:pPr lvl="2" eaLnBrk="1" hangingPunct="1">
              <a:lnSpc>
                <a:spcPct val="95000"/>
              </a:lnSpc>
              <a:defRPr/>
            </a:pPr>
            <a:r>
              <a:rPr lang="en-US" altLang="en-US" dirty="0"/>
              <a:t>Almost all Information Technology procurements are done by CSP</a:t>
            </a:r>
          </a:p>
          <a:p>
            <a:pPr lvl="2" eaLnBrk="1" hangingPunct="1">
              <a:lnSpc>
                <a:spcPct val="95000"/>
              </a:lnSpc>
              <a:defRPr/>
            </a:pPr>
            <a:r>
              <a:rPr lang="en-US" altLang="en-US" dirty="0"/>
              <a:t>Many regular services are procured by CSP</a:t>
            </a:r>
            <a:r>
              <a:rPr lang="en-US" altLang="en-US" sz="2000" dirty="0"/>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4">
            <a:extLst>
              <a:ext uri="{FF2B5EF4-FFF2-40B4-BE49-F238E27FC236}">
                <a16:creationId xmlns:a16="http://schemas.microsoft.com/office/drawing/2014/main" id="{AE12CCDD-E9B2-4582-BDF0-F60500343D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ED1EB6-D8DC-47C6-B67A-3AB5DE01B255}" type="slidenum">
              <a:rPr lang="en-US" altLang="en-US" sz="1200" smtClean="0"/>
              <a:pPr>
                <a:spcBef>
                  <a:spcPct val="0"/>
                </a:spcBef>
                <a:buClrTx/>
                <a:buSzTx/>
                <a:buFontTx/>
                <a:buNone/>
              </a:pPr>
              <a:t>120</a:t>
            </a:fld>
            <a:endParaRPr lang="en-US" altLang="en-US" sz="1200"/>
          </a:p>
        </p:txBody>
      </p:sp>
      <p:sp>
        <p:nvSpPr>
          <p:cNvPr id="5" name="Footer Placeholder 5">
            <a:extLst>
              <a:ext uri="{FF2B5EF4-FFF2-40B4-BE49-F238E27FC236}">
                <a16:creationId xmlns:a16="http://schemas.microsoft.com/office/drawing/2014/main" id="{797E7203-C7D0-4F7F-949B-8D2C184438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6002" name="Rectangle 2">
            <a:extLst>
              <a:ext uri="{FF2B5EF4-FFF2-40B4-BE49-F238E27FC236}">
                <a16:creationId xmlns:a16="http://schemas.microsoft.com/office/drawing/2014/main" id="{46705947-DD78-445A-A3E7-BAC4E0749DF4}"/>
              </a:ext>
            </a:extLst>
          </p:cNvPr>
          <p:cNvSpPr>
            <a:spLocks noGrp="1" noRot="1" noChangeArrowheads="1"/>
          </p:cNvSpPr>
          <p:nvPr>
            <p:ph type="title"/>
          </p:nvPr>
        </p:nvSpPr>
        <p:spPr/>
        <p:txBody>
          <a:bodyPr/>
          <a:lstStyle/>
          <a:p>
            <a:pPr eaLnBrk="1" hangingPunct="1">
              <a:defRPr/>
            </a:pPr>
            <a:r>
              <a:rPr lang="en-US" altLang="en-US"/>
              <a:t>Let Price Be Important </a:t>
            </a:r>
            <a:r>
              <a:rPr lang="en-US" altLang="en-US" sz="2400"/>
              <a:t>(Cont’d)</a:t>
            </a:r>
          </a:p>
        </p:txBody>
      </p:sp>
      <p:sp>
        <p:nvSpPr>
          <p:cNvPr id="896003" name="Rectangle 3">
            <a:extLst>
              <a:ext uri="{FF2B5EF4-FFF2-40B4-BE49-F238E27FC236}">
                <a16:creationId xmlns:a16="http://schemas.microsoft.com/office/drawing/2014/main" id="{FC7181CA-A198-4146-898C-B76926973E98}"/>
              </a:ext>
            </a:extLst>
          </p:cNvPr>
          <p:cNvSpPr>
            <a:spLocks noGrp="1" noChangeArrowheads="1"/>
          </p:cNvSpPr>
          <p:nvPr>
            <p:ph type="body" idx="1"/>
          </p:nvPr>
        </p:nvSpPr>
        <p:spPr>
          <a:xfrm>
            <a:off x="381000" y="1766888"/>
            <a:ext cx="8450263" cy="4633912"/>
          </a:xfrm>
        </p:spPr>
        <p:txBody>
          <a:bodyPr/>
          <a:lstStyle/>
          <a:p>
            <a:pPr eaLnBrk="1" hangingPunct="1">
              <a:defRPr/>
            </a:pPr>
            <a:r>
              <a:rPr lang="en-US" altLang="en-US"/>
              <a:t>And if the highest technically ranked offerors are only minimally higher in price</a:t>
            </a:r>
          </a:p>
          <a:p>
            <a:pPr eaLnBrk="1" hangingPunct="1">
              <a:defRPr/>
            </a:pPr>
            <a:r>
              <a:rPr lang="en-US" altLang="en-US"/>
              <a:t>The award can still be made to one of the highest technically ranked offerors</a:t>
            </a:r>
          </a:p>
          <a:p>
            <a:pPr lvl="1" eaLnBrk="1" hangingPunct="1">
              <a:defRPr/>
            </a:pPr>
            <a:r>
              <a:rPr lang="en-US" altLang="en-US"/>
              <a:t>Because overall it is judged to be the most advantageous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CC06B-8B2B-4F1A-95B6-57C93B920B8E}"/>
              </a:ext>
            </a:extLst>
          </p:cNvPr>
          <p:cNvSpPr>
            <a:spLocks noGrp="1"/>
          </p:cNvSpPr>
          <p:nvPr>
            <p:ph type="ctrTitle" sz="quarter"/>
          </p:nvPr>
        </p:nvSpPr>
        <p:spPr>
          <a:xfrm>
            <a:off x="685800" y="914400"/>
            <a:ext cx="7772400" cy="2743200"/>
          </a:xfrm>
        </p:spPr>
        <p:txBody>
          <a:bodyPr/>
          <a:lstStyle/>
          <a:p>
            <a:pPr>
              <a:defRPr/>
            </a:pPr>
            <a:r>
              <a:rPr lang="en-US" dirty="0"/>
              <a:t>Disadvantages of Using CSP</a:t>
            </a:r>
            <a:br>
              <a:rPr lang="en-US" dirty="0"/>
            </a:br>
            <a:endParaRPr lang="en-US" dirty="0"/>
          </a:p>
        </p:txBody>
      </p:sp>
      <p:sp>
        <p:nvSpPr>
          <p:cNvPr id="7" name="Text Placeholder 6">
            <a:extLst>
              <a:ext uri="{FF2B5EF4-FFF2-40B4-BE49-F238E27FC236}">
                <a16:creationId xmlns:a16="http://schemas.microsoft.com/office/drawing/2014/main" id="{E8B06E63-27E6-41D2-ABB6-C5877D11E3AB}"/>
              </a:ext>
            </a:extLst>
          </p:cNvPr>
          <p:cNvSpPr>
            <a:spLocks noGrp="1"/>
          </p:cNvSpPr>
          <p:nvPr>
            <p:ph type="subTitle" sz="quarter" idx="1"/>
          </p:nvPr>
        </p:nvSpPr>
        <p:spPr>
          <a:xfrm>
            <a:off x="457200" y="3886200"/>
            <a:ext cx="8229600" cy="1752600"/>
          </a:xfrm>
        </p:spPr>
        <p:txBody>
          <a:bodyPr/>
          <a:lstStyle/>
          <a:p>
            <a:pPr>
              <a:defRPr/>
            </a:pPr>
            <a:r>
              <a:rPr lang="en-US" sz="3600" dirty="0"/>
              <a:t>The Disadvantages of Using CSP Should be Considered Before Deciding to Use CSP for a Given Procurement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4">
            <a:extLst>
              <a:ext uri="{FF2B5EF4-FFF2-40B4-BE49-F238E27FC236}">
                <a16:creationId xmlns:a16="http://schemas.microsoft.com/office/drawing/2014/main" id="{30007736-8BBD-403F-BF28-7529C8C22E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5EBCAF-5D89-439D-B537-D707BF4B4B7E}" type="slidenum">
              <a:rPr lang="en-US" altLang="en-US" sz="1200" smtClean="0"/>
              <a:pPr>
                <a:spcBef>
                  <a:spcPct val="0"/>
                </a:spcBef>
                <a:buClrTx/>
                <a:buSzTx/>
                <a:buFontTx/>
                <a:buNone/>
              </a:pPr>
              <a:t>122</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90678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304800" y="914400"/>
            <a:ext cx="8610600" cy="5486400"/>
          </a:xfrm>
        </p:spPr>
        <p:txBody>
          <a:bodyPr/>
          <a:lstStyle/>
          <a:p>
            <a:pPr eaLnBrk="1" hangingPunct="1">
              <a:defRPr/>
            </a:pPr>
            <a:r>
              <a:rPr lang="en-US" altLang="en-US" dirty="0"/>
              <a:t>As previously mentioned, to properly do a CSP procurement takes lots of time &amp; effort</a:t>
            </a:r>
          </a:p>
          <a:p>
            <a:pPr lvl="1" eaLnBrk="1" hangingPunct="1">
              <a:defRPr/>
            </a:pPr>
            <a:r>
              <a:rPr lang="en-US" altLang="en-US" dirty="0"/>
              <a:t>Often 3-6 months from the issuance of the RFP to a recommendation for award</a:t>
            </a:r>
          </a:p>
          <a:p>
            <a:pPr lvl="2" eaLnBrk="1" hangingPunct="1">
              <a:defRPr/>
            </a:pPr>
            <a:r>
              <a:rPr lang="en-US" altLang="en-US" dirty="0"/>
              <a:t>More time is usually allowed for offerors to submit their proposals than for bids</a:t>
            </a:r>
          </a:p>
          <a:p>
            <a:pPr lvl="3" eaLnBrk="1" hangingPunct="1">
              <a:defRPr/>
            </a:pPr>
            <a:r>
              <a:rPr lang="en-US" altLang="en-US" dirty="0"/>
              <a:t>Often 30-60 days for proposals vs. 21-30 for bids</a:t>
            </a:r>
          </a:p>
          <a:p>
            <a:pPr lvl="2" eaLnBrk="1" hangingPunct="1">
              <a:defRPr/>
            </a:pPr>
            <a:r>
              <a:rPr lang="en-US" altLang="en-US" dirty="0"/>
              <a:t>Proposals can be hundreds, or even thousands, of pages in length and be very complicated versus maybe a one page, or even 1 line, bid price</a:t>
            </a:r>
          </a:p>
          <a:p>
            <a:pPr lvl="3" eaLnBrk="1" hangingPunct="1">
              <a:defRPr/>
            </a:pPr>
            <a:r>
              <a:rPr lang="en-US" altLang="en-US" dirty="0"/>
              <a:t>Every page of every potentially acceptable proposal needs to be read by every member of the evaluation committee, and usually by the procurement officer or contract officer  </a:t>
            </a:r>
          </a:p>
          <a:p>
            <a:pPr lvl="2" eaLnBrk="1" hangingPunct="1">
              <a:defRPr/>
            </a:pPr>
            <a:endParaRPr lang="en-US" alt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4">
            <a:extLst>
              <a:ext uri="{FF2B5EF4-FFF2-40B4-BE49-F238E27FC236}">
                <a16:creationId xmlns:a16="http://schemas.microsoft.com/office/drawing/2014/main" id="{97EF77A9-F58B-445E-8DA4-CC40E5059DA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B1DB18-796D-47EE-955D-98CAB238A98F}" type="slidenum">
              <a:rPr lang="en-US" altLang="en-US" sz="1200" smtClean="0"/>
              <a:pPr>
                <a:spcBef>
                  <a:spcPct val="0"/>
                </a:spcBef>
                <a:buClrTx/>
                <a:buSzTx/>
                <a:buFontTx/>
                <a:buNone/>
              </a:pPr>
              <a:t>123</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88392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304800" y="914400"/>
            <a:ext cx="8610600" cy="5562600"/>
          </a:xfrm>
        </p:spPr>
        <p:txBody>
          <a:bodyPr/>
          <a:lstStyle/>
          <a:p>
            <a:pPr eaLnBrk="1" hangingPunct="1">
              <a:defRPr/>
            </a:pPr>
            <a:r>
              <a:rPr lang="en-US" altLang="en-US" dirty="0"/>
              <a:t>Very few, if any, CSP procurements are done on a dedicated basis</a:t>
            </a:r>
          </a:p>
          <a:p>
            <a:pPr lvl="1" eaLnBrk="1" hangingPunct="1">
              <a:defRPr/>
            </a:pPr>
            <a:r>
              <a:rPr lang="en-US" altLang="en-US" dirty="0"/>
              <a:t>i.e., almost always members of an evaluation committee and the procurement or contract officer still have other duties to perform</a:t>
            </a:r>
          </a:p>
          <a:p>
            <a:pPr lvl="2" eaLnBrk="1" hangingPunct="1">
              <a:defRPr/>
            </a:pPr>
            <a:r>
              <a:rPr lang="en-US" altLang="en-US" dirty="0"/>
              <a:t>They can’t devote 100% of their time to reading proposals and the other required activities of CSP</a:t>
            </a:r>
          </a:p>
          <a:p>
            <a:pPr lvl="1" eaLnBrk="1" hangingPunct="1">
              <a:defRPr/>
            </a:pPr>
            <a:r>
              <a:rPr lang="en-US" altLang="en-US" dirty="0"/>
              <a:t>Just as a chain breaks at its weakest link</a:t>
            </a:r>
          </a:p>
          <a:p>
            <a:pPr lvl="1" eaLnBrk="1" hangingPunct="1">
              <a:defRPr/>
            </a:pPr>
            <a:r>
              <a:rPr lang="en-US" altLang="en-US" dirty="0"/>
              <a:t>A CSP procurement progresses at the pace of its slowest member</a:t>
            </a:r>
          </a:p>
          <a:p>
            <a:pPr lvl="2" eaLnBrk="1" hangingPunct="1">
              <a:defRPr/>
            </a:pPr>
            <a:r>
              <a:rPr lang="en-US" altLang="en-US" dirty="0"/>
              <a:t>Usually the one with the most other duties, hence least availability, or is least affected by the outcome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4">
            <a:extLst>
              <a:ext uri="{FF2B5EF4-FFF2-40B4-BE49-F238E27FC236}">
                <a16:creationId xmlns:a16="http://schemas.microsoft.com/office/drawing/2014/main" id="{93DB1E98-4C2B-4E57-B7BC-1966738BBAA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598F137-D0D3-408B-BD01-77A7E823BB9E}" type="slidenum">
              <a:rPr lang="en-US" altLang="en-US" sz="1200" smtClean="0"/>
              <a:pPr>
                <a:spcBef>
                  <a:spcPct val="0"/>
                </a:spcBef>
                <a:buClrTx/>
                <a:buSzTx/>
                <a:buFontTx/>
                <a:buNone/>
              </a:pPr>
              <a:t>124</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76200" y="209550"/>
            <a:ext cx="8839200" cy="762000"/>
          </a:xfrm>
        </p:spPr>
        <p:txBody>
          <a:bodyPr/>
          <a:lstStyle/>
          <a:p>
            <a:pPr eaLnBrk="1" hangingPunct="1">
              <a:defRPr/>
            </a:pPr>
            <a:r>
              <a:rPr lang="en-US" altLang="en-US" sz="3600" dirty="0"/>
              <a:t>Members of Evaluation Committees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228600" y="914400"/>
            <a:ext cx="8839200" cy="5562600"/>
          </a:xfrm>
        </p:spPr>
        <p:txBody>
          <a:bodyPr/>
          <a:lstStyle/>
          <a:p>
            <a:pPr eaLnBrk="1" hangingPunct="1">
              <a:defRPr/>
            </a:pPr>
            <a:r>
              <a:rPr lang="en-US" altLang="en-US" dirty="0"/>
              <a:t>This is why there should be great care in selecting members of an evaluation committee that have both the time and interest to do a proper job</a:t>
            </a:r>
          </a:p>
          <a:p>
            <a:pPr eaLnBrk="1" hangingPunct="1">
              <a:defRPr/>
            </a:pPr>
            <a:r>
              <a:rPr lang="en-US" altLang="en-US" dirty="0"/>
              <a:t>Don’t select persons with titles that don’t have time to read proposals or attend meetings</a:t>
            </a:r>
          </a:p>
          <a:p>
            <a:pPr lvl="1" eaLnBrk="1" hangingPunct="1">
              <a:defRPr/>
            </a:pPr>
            <a:r>
              <a:rPr lang="en-US" altLang="en-US" dirty="0"/>
              <a:t>Not the bosses</a:t>
            </a:r>
          </a:p>
          <a:p>
            <a:pPr lvl="1" eaLnBrk="1" hangingPunct="1">
              <a:defRPr/>
            </a:pPr>
            <a:r>
              <a:rPr lang="en-US" altLang="en-US" dirty="0"/>
              <a:t>The worker bees</a:t>
            </a:r>
          </a:p>
          <a:p>
            <a:pPr eaLnBrk="1" hangingPunct="1">
              <a:defRPr/>
            </a:pPr>
            <a:r>
              <a:rPr lang="en-US" altLang="en-US" dirty="0"/>
              <a:t>See the additional discussion of evaluation committees starting on slide 246</a:t>
            </a:r>
            <a:r>
              <a:rPr lang="en-US" altLang="en-US" dirty="0">
                <a:highlight>
                  <a:srgbClr val="FFFF00"/>
                </a:highlight>
              </a:rPr>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Number Placeholder 4">
            <a:extLst>
              <a:ext uri="{FF2B5EF4-FFF2-40B4-BE49-F238E27FC236}">
                <a16:creationId xmlns:a16="http://schemas.microsoft.com/office/drawing/2014/main" id="{BC4325D6-C5EC-4C5D-AE1E-BB9BD178651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8F4A7E0-6F35-428A-BA40-CFFAC075D43E}" type="slidenum">
              <a:rPr lang="en-US" altLang="en-US" sz="1200" smtClean="0"/>
              <a:pPr>
                <a:spcBef>
                  <a:spcPct val="0"/>
                </a:spcBef>
                <a:buClrTx/>
                <a:buSzTx/>
                <a:buFontTx/>
                <a:buNone/>
              </a:pPr>
              <a:t>125</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991600" cy="5562600"/>
          </a:xfrm>
        </p:spPr>
        <p:txBody>
          <a:bodyPr/>
          <a:lstStyle/>
          <a:p>
            <a:pPr eaLnBrk="1" hangingPunct="1">
              <a:spcBef>
                <a:spcPts val="600"/>
              </a:spcBef>
              <a:defRPr/>
            </a:pPr>
            <a:r>
              <a:rPr lang="en-US" altLang="en-US" dirty="0"/>
              <a:t>Submitting good proposals is costly for offerors</a:t>
            </a:r>
          </a:p>
          <a:p>
            <a:pPr eaLnBrk="1" hangingPunct="1">
              <a:spcBef>
                <a:spcPts val="600"/>
              </a:spcBef>
              <a:defRPr/>
            </a:pPr>
            <a:r>
              <a:rPr lang="en-US" altLang="en-US" dirty="0"/>
              <a:t>The unexpected usually happens: e.g.,</a:t>
            </a:r>
          </a:p>
          <a:p>
            <a:pPr lvl="1" eaLnBrk="1" hangingPunct="1">
              <a:spcBef>
                <a:spcPts val="600"/>
              </a:spcBef>
              <a:defRPr/>
            </a:pPr>
            <a:r>
              <a:rPr lang="en-US" altLang="en-US" dirty="0"/>
              <a:t>Vendor questions take more time than expected to answer and distribute</a:t>
            </a:r>
          </a:p>
          <a:p>
            <a:pPr lvl="1" eaLnBrk="1" hangingPunct="1">
              <a:spcBef>
                <a:spcPts val="600"/>
              </a:spcBef>
              <a:defRPr/>
            </a:pPr>
            <a:r>
              <a:rPr lang="en-US" altLang="en-US" dirty="0"/>
              <a:t>Specifications amendments may be needed</a:t>
            </a:r>
          </a:p>
          <a:p>
            <a:pPr lvl="2" eaLnBrk="1" hangingPunct="1">
              <a:spcBef>
                <a:spcPts val="600"/>
              </a:spcBef>
              <a:defRPr/>
            </a:pPr>
            <a:r>
              <a:rPr lang="en-US" altLang="en-US" dirty="0"/>
              <a:t>Sometimes decisions about changes need to come from higher management and there is difficulty getting their time and attention to get the decision</a:t>
            </a:r>
          </a:p>
          <a:p>
            <a:pPr lvl="1" eaLnBrk="1" hangingPunct="1">
              <a:spcBef>
                <a:spcPts val="600"/>
              </a:spcBef>
              <a:defRPr/>
            </a:pPr>
            <a:r>
              <a:rPr lang="en-US" altLang="en-US" dirty="0"/>
              <a:t>Offerors usually ask for more time to prepare proposals than allotted, often weeks longer</a:t>
            </a:r>
          </a:p>
          <a:p>
            <a:pPr lvl="1" eaLnBrk="1" hangingPunct="1">
              <a:spcBef>
                <a:spcPts val="600"/>
              </a:spcBef>
              <a:defRPr/>
            </a:pPr>
            <a:r>
              <a:rPr lang="en-US" altLang="en-US" dirty="0"/>
              <a:t>More vendors submit proposals than expected, and/or they are larger than expected</a:t>
            </a:r>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4">
            <a:extLst>
              <a:ext uri="{FF2B5EF4-FFF2-40B4-BE49-F238E27FC236}">
                <a16:creationId xmlns:a16="http://schemas.microsoft.com/office/drawing/2014/main" id="{6C33998C-265B-4DC9-B4E8-234277FF9F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E95D588-0F6E-4F5B-8F2C-26842335674F}" type="slidenum">
              <a:rPr lang="en-US" altLang="en-US" sz="1200" smtClean="0"/>
              <a:pPr>
                <a:spcBef>
                  <a:spcPct val="0"/>
                </a:spcBef>
                <a:buClrTx/>
                <a:buSzTx/>
                <a:buFontTx/>
                <a:buNone/>
              </a:pPr>
              <a:t>126</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349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228600" y="1047750"/>
            <a:ext cx="8763000" cy="542925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There may be a protest against the specifications</a:t>
            </a:r>
          </a:p>
          <a:p>
            <a:pPr lvl="1" eaLnBrk="1" hangingPunct="1">
              <a:defRPr/>
            </a:pPr>
            <a:r>
              <a:rPr lang="en-US" altLang="en-US" dirty="0"/>
              <a:t>Lots of cures or clarifications may be needed for offerors’ proposals</a:t>
            </a:r>
          </a:p>
          <a:p>
            <a:pPr lvl="1" eaLnBrk="1" hangingPunct="1">
              <a:defRPr/>
            </a:pPr>
            <a:r>
              <a:rPr lang="en-US" altLang="en-US" dirty="0"/>
              <a:t>Evaluation committee members get sick or have previously scheduled vacations, etc. </a:t>
            </a:r>
          </a:p>
          <a:p>
            <a:pPr lvl="2" eaLnBrk="1" hangingPunct="1">
              <a:defRPr/>
            </a:pPr>
            <a:r>
              <a:rPr lang="en-US" altLang="en-US" dirty="0"/>
              <a:t>Although not expected to be a problem under the original planned timeframes, delays mount-up, various planned dates slip, and the vacation time arrives before the award decision and causes further delay</a:t>
            </a:r>
          </a:p>
          <a:p>
            <a:pPr lvl="1" eaLnBrk="1" hangingPunct="1">
              <a:defRPr/>
            </a:pPr>
            <a:r>
              <a:rPr lang="en-US" altLang="en-US" dirty="0"/>
              <a:t>There can be weather related delays in the winter</a:t>
            </a:r>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4">
            <a:extLst>
              <a:ext uri="{FF2B5EF4-FFF2-40B4-BE49-F238E27FC236}">
                <a16:creationId xmlns:a16="http://schemas.microsoft.com/office/drawing/2014/main" id="{8A837ED2-1B78-4E86-9D09-EB32633642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369B1D-4714-4B21-A89B-EE289830FE66}" type="slidenum">
              <a:rPr lang="en-US" altLang="en-US" sz="1200" smtClean="0"/>
              <a:pPr>
                <a:spcBef>
                  <a:spcPct val="0"/>
                </a:spcBef>
                <a:buClrTx/>
                <a:buSzTx/>
                <a:buFontTx/>
                <a:buNone/>
              </a:pPr>
              <a:t>127</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2202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1047750"/>
            <a:ext cx="8839200" cy="542925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There is difficulty scheduling orals</a:t>
            </a:r>
          </a:p>
          <a:p>
            <a:pPr lvl="2" eaLnBrk="1" hangingPunct="1">
              <a:defRPr/>
            </a:pPr>
            <a:r>
              <a:rPr lang="en-US" altLang="en-US" dirty="0"/>
              <a:t>Sometimes with offerors, but more often with evaluation committee members</a:t>
            </a:r>
          </a:p>
          <a:p>
            <a:pPr lvl="2" eaLnBrk="1" hangingPunct="1">
              <a:defRPr/>
            </a:pPr>
            <a:r>
              <a:rPr lang="en-US" altLang="en-US" dirty="0"/>
              <a:t>All evaluation committee members must attend all orals </a:t>
            </a:r>
          </a:p>
          <a:p>
            <a:pPr lvl="1" eaLnBrk="1" hangingPunct="1">
              <a:defRPr/>
            </a:pPr>
            <a:r>
              <a:rPr lang="en-US" altLang="en-US" dirty="0"/>
              <a:t>Lots of post-orals cures or clarifications may be needed</a:t>
            </a:r>
          </a:p>
          <a:p>
            <a:pPr lvl="1" eaLnBrk="1" hangingPunct="1">
              <a:defRPr/>
            </a:pPr>
            <a:r>
              <a:rPr lang="en-US" altLang="en-US" dirty="0"/>
              <a:t>Issues identified in proposals or at orals indicate a need for more specification amendments</a:t>
            </a:r>
          </a:p>
          <a:p>
            <a:pPr lvl="2" eaLnBrk="1" hangingPunct="1">
              <a:defRPr/>
            </a:pPr>
            <a:r>
              <a:rPr lang="en-US" altLang="en-US" dirty="0"/>
              <a:t>Which may mean offerors must revise their proposals </a:t>
            </a:r>
          </a:p>
          <a:p>
            <a:pPr lvl="1" eaLnBrk="1" hangingPunct="1">
              <a:defRPr/>
            </a:pPr>
            <a:endParaRPr lang="en-US" altLang="en-US" dirty="0"/>
          </a:p>
          <a:p>
            <a:pPr lvl="1" eaLnBrk="1" hangingPunct="1">
              <a:defRPr/>
            </a:pPr>
            <a:endParaRPr lang="en-US" alt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4">
            <a:extLst>
              <a:ext uri="{FF2B5EF4-FFF2-40B4-BE49-F238E27FC236}">
                <a16:creationId xmlns:a16="http://schemas.microsoft.com/office/drawing/2014/main" id="{42DC875E-22FF-43E9-94B1-E4A8C6132B0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74BF087-EADA-4CDD-9777-0B548227C28C}" type="slidenum">
              <a:rPr lang="en-US" altLang="en-US" sz="1200" smtClean="0"/>
              <a:pPr>
                <a:spcBef>
                  <a:spcPct val="0"/>
                </a:spcBef>
                <a:buClrTx/>
                <a:buSzTx/>
                <a:buFontTx/>
                <a:buNone/>
              </a:pPr>
              <a:t>128</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839200" cy="556260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Members of the evaluation committee may have difficulty finalizing their technical rankings and/or overall rankings</a:t>
            </a:r>
          </a:p>
          <a:p>
            <a:pPr lvl="1" eaLnBrk="1" hangingPunct="1">
              <a:defRPr/>
            </a:pPr>
            <a:r>
              <a:rPr lang="en-US" altLang="en-US" dirty="0"/>
              <a:t>Prices are higher than expected, necessitating multiple BAFOs, possibly after revising specifications to delete some requirements</a:t>
            </a:r>
          </a:p>
          <a:p>
            <a:pPr lvl="1" eaLnBrk="1" hangingPunct="1">
              <a:defRPr/>
            </a:pPr>
            <a:r>
              <a:rPr lang="en-US" altLang="en-US" dirty="0"/>
              <a:t>The procurement officer or agency head may not agree with the evaluation committee recommendation or may require extensive revisions in the formal written recommendation for award memo (See Slide 322 for memo guidance)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4">
            <a:extLst>
              <a:ext uri="{FF2B5EF4-FFF2-40B4-BE49-F238E27FC236}">
                <a16:creationId xmlns:a16="http://schemas.microsoft.com/office/drawing/2014/main" id="{76B2059A-98A7-42C0-A574-CCEA124354E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FE054BA-991A-4376-AC85-03A4A4E5086D}" type="slidenum">
              <a:rPr lang="en-US" altLang="en-US" sz="1200" smtClean="0"/>
              <a:pPr>
                <a:spcBef>
                  <a:spcPct val="0"/>
                </a:spcBef>
                <a:buClrTx/>
                <a:buSzTx/>
                <a:buFontTx/>
                <a:buNone/>
              </a:pPr>
              <a:t>129</a:t>
            </a:fld>
            <a:endParaRPr lang="en-US" altLang="en-US" sz="1200"/>
          </a:p>
        </p:txBody>
      </p:sp>
      <p:sp>
        <p:nvSpPr>
          <p:cNvPr id="5" name="Footer Placeholder 5">
            <a:extLst>
              <a:ext uri="{FF2B5EF4-FFF2-40B4-BE49-F238E27FC236}">
                <a16:creationId xmlns:a16="http://schemas.microsoft.com/office/drawing/2014/main" id="{07BBBC40-B843-4C17-B50A-B13741EB65A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4130" name="Rectangle 2">
            <a:extLst>
              <a:ext uri="{FF2B5EF4-FFF2-40B4-BE49-F238E27FC236}">
                <a16:creationId xmlns:a16="http://schemas.microsoft.com/office/drawing/2014/main" id="{A0A19254-2101-44AD-9AD4-7384746E377B}"/>
              </a:ext>
            </a:extLst>
          </p:cNvPr>
          <p:cNvSpPr>
            <a:spLocks noGrp="1" noRot="1" noChangeArrowheads="1"/>
          </p:cNvSpPr>
          <p:nvPr>
            <p:ph type="title"/>
          </p:nvPr>
        </p:nvSpPr>
        <p:spPr>
          <a:xfrm>
            <a:off x="0" y="209550"/>
            <a:ext cx="9144000" cy="762000"/>
          </a:xfrm>
        </p:spPr>
        <p:txBody>
          <a:bodyPr/>
          <a:lstStyle/>
          <a:p>
            <a:pPr eaLnBrk="1" hangingPunct="1">
              <a:defRPr/>
            </a:pPr>
            <a:r>
              <a:rPr lang="en-US" altLang="en-US" sz="3600" dirty="0"/>
              <a:t>Disadvantages of CSP: TIME &amp; EFFORT  </a:t>
            </a:r>
          </a:p>
        </p:txBody>
      </p:sp>
      <p:sp>
        <p:nvSpPr>
          <p:cNvPr id="304131" name="Rectangle 3">
            <a:extLst>
              <a:ext uri="{FF2B5EF4-FFF2-40B4-BE49-F238E27FC236}">
                <a16:creationId xmlns:a16="http://schemas.microsoft.com/office/drawing/2014/main" id="{51DFB8E0-70A9-4B20-B47A-12A7653433F0}"/>
              </a:ext>
            </a:extLst>
          </p:cNvPr>
          <p:cNvSpPr>
            <a:spLocks noGrp="1" noChangeArrowheads="1"/>
          </p:cNvSpPr>
          <p:nvPr>
            <p:ph type="body" idx="1"/>
          </p:nvPr>
        </p:nvSpPr>
        <p:spPr>
          <a:xfrm>
            <a:off x="152400" y="914400"/>
            <a:ext cx="8839200" cy="5562600"/>
          </a:xfrm>
        </p:spPr>
        <p:txBody>
          <a:bodyPr/>
          <a:lstStyle/>
          <a:p>
            <a:pPr eaLnBrk="1" hangingPunct="1">
              <a:defRPr/>
            </a:pPr>
            <a:r>
              <a:rPr lang="en-US" altLang="en-US" dirty="0"/>
              <a:t>The unexpected usually happens: e.g., </a:t>
            </a:r>
            <a:r>
              <a:rPr lang="en-US" altLang="en-US" sz="2400" dirty="0"/>
              <a:t>(Cont’d)</a:t>
            </a:r>
            <a:endParaRPr lang="en-US" altLang="en-US" dirty="0"/>
          </a:p>
          <a:p>
            <a:pPr lvl="1" eaLnBrk="1" hangingPunct="1">
              <a:defRPr/>
            </a:pPr>
            <a:r>
              <a:rPr lang="en-US" altLang="en-US" dirty="0"/>
              <a:t>The offeror recommended for the award may have MBE, bonding, insurance, Good Standing, etc. issues or try to negotiate contract changes </a:t>
            </a:r>
          </a:p>
          <a:p>
            <a:pPr lvl="1" eaLnBrk="1" hangingPunct="1">
              <a:defRPr/>
            </a:pPr>
            <a:r>
              <a:rPr lang="en-US" altLang="en-US" dirty="0"/>
              <a:t>There may be difficulty scheduling debriefings</a:t>
            </a:r>
          </a:p>
          <a:p>
            <a:pPr lvl="1" eaLnBrk="1" hangingPunct="1">
              <a:defRPr/>
            </a:pPr>
            <a:r>
              <a:rPr lang="en-US" altLang="en-US" dirty="0"/>
              <a:t>The award recommendation may be protested </a:t>
            </a:r>
          </a:p>
          <a:p>
            <a:pPr lvl="2" eaLnBrk="1" hangingPunct="1">
              <a:defRPr/>
            </a:pPr>
            <a:r>
              <a:rPr lang="en-US" altLang="en-US" dirty="0"/>
              <a:t>CSP protests are typically more complicated than CSB</a:t>
            </a:r>
          </a:p>
          <a:p>
            <a:pPr lvl="1" eaLnBrk="1" hangingPunct="1">
              <a:defRPr/>
            </a:pPr>
            <a:r>
              <a:rPr lang="en-US" altLang="en-US" dirty="0"/>
              <a:t>The BPW may not be willing to approve the award recommendation without behind the scenes meetings or additional explanation</a:t>
            </a:r>
          </a:p>
          <a:p>
            <a:pPr marL="914400" lvl="2" indent="0" eaLnBrk="1" hangingPunct="1">
              <a:buFont typeface="Wingdings" panose="05000000000000000000" pitchFamily="2" charset="2"/>
              <a:buNone/>
              <a:defRPr/>
            </a:pPr>
            <a:endParaRPr lang="en-US" altLang="en-US" dirty="0"/>
          </a:p>
          <a:p>
            <a:pPr lvl="1" eaLnBrk="1" hangingPunct="1">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73329CA9-D941-49A0-B408-DCC39304BD4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A2B3664-3126-4951-9020-7FF05D0434FD}" type="slidenum">
              <a:rPr lang="en-US" altLang="en-US" sz="1200" smtClean="0"/>
              <a:pPr>
                <a:spcBef>
                  <a:spcPct val="0"/>
                </a:spcBef>
                <a:buClrTx/>
                <a:buSzTx/>
                <a:buFontTx/>
                <a:buNone/>
              </a:pPr>
              <a:t>13</a:t>
            </a:fld>
            <a:endParaRPr lang="en-US" altLang="en-US" sz="1200"/>
          </a:p>
        </p:txBody>
      </p:sp>
      <p:sp>
        <p:nvSpPr>
          <p:cNvPr id="5" name="Footer Placeholder 5">
            <a:extLst>
              <a:ext uri="{FF2B5EF4-FFF2-40B4-BE49-F238E27FC236}">
                <a16:creationId xmlns:a16="http://schemas.microsoft.com/office/drawing/2014/main" id="{8A805C4B-E568-44FE-9DFE-6F91701F244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98050" name="Rectangle 2">
            <a:extLst>
              <a:ext uri="{FF2B5EF4-FFF2-40B4-BE49-F238E27FC236}">
                <a16:creationId xmlns:a16="http://schemas.microsoft.com/office/drawing/2014/main" id="{6A41ABCE-EF40-469E-8908-F488749F4086}"/>
              </a:ext>
            </a:extLst>
          </p:cNvPr>
          <p:cNvSpPr>
            <a:spLocks noGrp="1" noRot="1" noChangeArrowheads="1"/>
          </p:cNvSpPr>
          <p:nvPr>
            <p:ph type="title"/>
          </p:nvPr>
        </p:nvSpPr>
        <p:spPr>
          <a:xfrm>
            <a:off x="228600" y="274638"/>
            <a:ext cx="8637588" cy="500062"/>
          </a:xfrm>
        </p:spPr>
        <p:txBody>
          <a:bodyPr/>
          <a:lstStyle/>
          <a:p>
            <a:pPr eaLnBrk="1" hangingPunct="1">
              <a:defRPr/>
            </a:pPr>
            <a:r>
              <a:rPr lang="en-US" altLang="en-US" b="0"/>
              <a:t>Flexibility (Advantages) of CSP</a:t>
            </a:r>
          </a:p>
        </p:txBody>
      </p:sp>
      <p:sp>
        <p:nvSpPr>
          <p:cNvPr id="898051" name="Rectangle 3">
            <a:extLst>
              <a:ext uri="{FF2B5EF4-FFF2-40B4-BE49-F238E27FC236}">
                <a16:creationId xmlns:a16="http://schemas.microsoft.com/office/drawing/2014/main" id="{BE2D1E7E-2B7D-42A9-8D4F-D87E9BF80387}"/>
              </a:ext>
            </a:extLst>
          </p:cNvPr>
          <p:cNvSpPr>
            <a:spLocks noGrp="1" noChangeArrowheads="1"/>
          </p:cNvSpPr>
          <p:nvPr>
            <p:ph type="body" idx="1"/>
          </p:nvPr>
        </p:nvSpPr>
        <p:spPr>
          <a:xfrm>
            <a:off x="304800" y="1143000"/>
            <a:ext cx="8534400" cy="5715000"/>
          </a:xfrm>
        </p:spPr>
        <p:txBody>
          <a:bodyPr/>
          <a:lstStyle/>
          <a:p>
            <a:pPr eaLnBrk="1" hangingPunct="1">
              <a:lnSpc>
                <a:spcPct val="95000"/>
              </a:lnSpc>
              <a:defRPr/>
            </a:pPr>
            <a:r>
              <a:rPr lang="en-US" altLang="en-US" dirty="0"/>
              <a:t>Detailed specifications aren’t needed</a:t>
            </a:r>
          </a:p>
          <a:p>
            <a:pPr lvl="1" eaLnBrk="1" hangingPunct="1">
              <a:lnSpc>
                <a:spcPct val="95000"/>
              </a:lnSpc>
              <a:defRPr/>
            </a:pPr>
            <a:r>
              <a:rPr lang="en-US" altLang="en-US" dirty="0"/>
              <a:t>And are often discouraged</a:t>
            </a:r>
          </a:p>
          <a:p>
            <a:pPr eaLnBrk="1" hangingPunct="1">
              <a:lnSpc>
                <a:spcPct val="95000"/>
              </a:lnSpc>
              <a:defRPr/>
            </a:pPr>
            <a:r>
              <a:rPr lang="en-US" altLang="en-US" dirty="0"/>
              <a:t>It is only necessary to know the problem(s) to be solved, or need(s) to be satisfied</a:t>
            </a:r>
          </a:p>
          <a:p>
            <a:pPr lvl="1" eaLnBrk="1" hangingPunct="1">
              <a:lnSpc>
                <a:spcPct val="95000"/>
              </a:lnSpc>
              <a:defRPr/>
            </a:pPr>
            <a:r>
              <a:rPr lang="en-US" altLang="en-US" dirty="0"/>
              <a:t>Offerors are invited to “</a:t>
            </a:r>
            <a:r>
              <a:rPr lang="en-US" altLang="en-US" b="1" dirty="0">
                <a:solidFill>
                  <a:srgbClr val="FFFF00"/>
                </a:solidFill>
              </a:rPr>
              <a:t>propose</a:t>
            </a:r>
            <a:r>
              <a:rPr lang="en-US" altLang="en-US" dirty="0">
                <a:solidFill>
                  <a:srgbClr val="FFFF00"/>
                </a:solidFill>
              </a:rPr>
              <a:t>” </a:t>
            </a:r>
            <a:r>
              <a:rPr lang="en-US" altLang="en-US" dirty="0"/>
              <a:t>a solution(s) to the problem(s) or need(s)</a:t>
            </a:r>
          </a:p>
          <a:p>
            <a:pPr lvl="2" eaLnBrk="1" hangingPunct="1">
              <a:lnSpc>
                <a:spcPct val="95000"/>
              </a:lnSpc>
              <a:defRPr/>
            </a:pPr>
            <a:r>
              <a:rPr lang="en-US" altLang="en-US" dirty="0"/>
              <a:t>Offerors’ proposals can be very different in their approach to solving the problem(s)</a:t>
            </a:r>
          </a:p>
          <a:p>
            <a:pPr lvl="2" eaLnBrk="1" hangingPunct="1">
              <a:lnSpc>
                <a:spcPct val="95000"/>
              </a:lnSpc>
              <a:defRPr/>
            </a:pPr>
            <a:r>
              <a:rPr lang="en-US" altLang="en-US" dirty="0"/>
              <a:t>This is why price alone is not sufficient to determine which offeror should win the award</a:t>
            </a:r>
          </a:p>
          <a:p>
            <a:pPr lvl="2" eaLnBrk="1" hangingPunct="1">
              <a:lnSpc>
                <a:spcPct val="95000"/>
              </a:lnSpc>
              <a:defRPr/>
            </a:pPr>
            <a:r>
              <a:rPr lang="en-US" altLang="en-US" dirty="0"/>
              <a:t>Frequently, what the State is getting for each offeror’s price is as important as the absolute price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562600"/>
          </a:xfrm>
        </p:spPr>
        <p:txBody>
          <a:bodyPr/>
          <a:lstStyle/>
          <a:p>
            <a:pPr>
              <a:defRPr/>
            </a:pPr>
            <a:r>
              <a:rPr lang="en-US" sz="3000" dirty="0"/>
              <a:t>After the presidential election of 2000, the 2001 session of the General Assembly passed a bill requiring a new voting system to be in place in Maryland by the 2002 gubernatorial election</a:t>
            </a:r>
          </a:p>
          <a:p>
            <a:pPr lvl="1">
              <a:defRPr/>
            </a:pPr>
            <a:r>
              <a:rPr lang="en-US" sz="2600" dirty="0"/>
              <a:t>The bill was approved by the Governor around May 1, 2001, at which time it became law </a:t>
            </a:r>
          </a:p>
          <a:p>
            <a:pPr lvl="1">
              <a:defRPr/>
            </a:pPr>
            <a:r>
              <a:rPr lang="en-US" dirty="0"/>
              <a:t>The primary election was to be in February 2002</a:t>
            </a:r>
          </a:p>
          <a:p>
            <a:pPr>
              <a:defRPr/>
            </a:pPr>
            <a:r>
              <a:rPr lang="en-US" sz="2900" dirty="0"/>
              <a:t>In July 2001 DBM initiated the first in the country state-wide procurement for DRE (direct recoding electronic) voting machines (touch screen voting machines) for the State Board of Elections (SBE)</a:t>
            </a:r>
          </a:p>
        </p:txBody>
      </p:sp>
      <p:sp>
        <p:nvSpPr>
          <p:cNvPr id="228356" name="Slide Number Placeholder 3">
            <a:extLst>
              <a:ext uri="{FF2B5EF4-FFF2-40B4-BE49-F238E27FC236}">
                <a16:creationId xmlns:a16="http://schemas.microsoft.com/office/drawing/2014/main" id="{235D1B2F-CFCD-4BF7-AC03-A992F0C3F43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F748584-B905-42A1-AE4C-55ACD39CAAD2}" type="slidenum">
              <a:rPr lang="en-US" altLang="en-US" sz="1200" smtClean="0"/>
              <a:pPr>
                <a:spcBef>
                  <a:spcPct val="0"/>
                </a:spcBef>
                <a:buClrTx/>
                <a:buSzTx/>
                <a:buFontTx/>
                <a:buNone/>
              </a:pPr>
              <a:t>130</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SBE claimed vendors were anxiously awaiting this procurement and could respond within 30 days</a:t>
            </a:r>
          </a:p>
          <a:p>
            <a:pPr>
              <a:defRPr/>
            </a:pPr>
            <a:r>
              <a:rPr lang="en-US" sz="2800" dirty="0"/>
              <a:t>But, upon issuance of the RFP vendors asked for 2 to 6 weeks more time to respond </a:t>
            </a:r>
          </a:p>
          <a:p>
            <a:pPr>
              <a:defRPr/>
            </a:pPr>
            <a:r>
              <a:rPr lang="en-US" sz="2800" dirty="0"/>
              <a:t>Due to the very short time to make an award and get machines by February 2002, only a 2 week extension was granted</a:t>
            </a:r>
          </a:p>
          <a:p>
            <a:pPr lvl="1">
              <a:defRPr/>
            </a:pPr>
            <a:r>
              <a:rPr lang="en-US" sz="2400" dirty="0"/>
              <a:t>Proposals were due the end of the first week of September 2001</a:t>
            </a:r>
          </a:p>
          <a:p>
            <a:pPr lvl="1">
              <a:defRPr/>
            </a:pPr>
            <a:r>
              <a:rPr lang="en-US" sz="2400" dirty="0"/>
              <a:t>Working precincts were due a week later</a:t>
            </a:r>
          </a:p>
          <a:p>
            <a:pPr lvl="2">
              <a:defRPr/>
            </a:pPr>
            <a:r>
              <a:rPr lang="en-US" sz="2000" dirty="0"/>
              <a:t>DRE machines, printers, voter verification machines, etc.</a:t>
            </a:r>
          </a:p>
          <a:p>
            <a:pPr lvl="2">
              <a:defRPr/>
            </a:pPr>
            <a:r>
              <a:rPr lang="en-US" sz="2000" dirty="0"/>
              <a:t>Everything needed to mimic a working voting precinct </a:t>
            </a:r>
          </a:p>
          <a:p>
            <a:pPr lvl="1">
              <a:defRPr/>
            </a:pPr>
            <a:endParaRPr lang="en-US" sz="2400" dirty="0"/>
          </a:p>
        </p:txBody>
      </p:sp>
      <p:sp>
        <p:nvSpPr>
          <p:cNvPr id="229380" name="Slide Number Placeholder 3">
            <a:extLst>
              <a:ext uri="{FF2B5EF4-FFF2-40B4-BE49-F238E27FC236}">
                <a16:creationId xmlns:a16="http://schemas.microsoft.com/office/drawing/2014/main" id="{C9089424-3427-4D57-9E6D-4776D24EC1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2BF0217-ACCA-42C1-8DD5-E57AE24FD0E0}" type="slidenum">
              <a:rPr lang="en-US" altLang="en-US" sz="1200" smtClean="0"/>
              <a:pPr>
                <a:spcBef>
                  <a:spcPct val="0"/>
                </a:spcBef>
                <a:buClrTx/>
                <a:buSzTx/>
                <a:buFontTx/>
                <a:buNone/>
              </a:pPr>
              <a:t>131</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All offerors were located outside of Maryland and were sending their working precincts by air freight</a:t>
            </a:r>
          </a:p>
          <a:p>
            <a:pPr>
              <a:defRPr/>
            </a:pPr>
            <a:r>
              <a:rPr lang="en-US" sz="2800" dirty="0"/>
              <a:t>9/11/2001 happened</a:t>
            </a:r>
          </a:p>
          <a:p>
            <a:pPr>
              <a:defRPr/>
            </a:pPr>
            <a:r>
              <a:rPr lang="en-US" sz="2800" dirty="0"/>
              <a:t>All flights were immediately grounded at the nearest airport and stayed there for about 3 days </a:t>
            </a:r>
          </a:p>
          <a:p>
            <a:pPr>
              <a:defRPr/>
            </a:pPr>
            <a:r>
              <a:rPr lang="en-US" sz="2800" dirty="0"/>
              <a:t>None of the offerors knew where there precincts were or when they would get to Maryland</a:t>
            </a:r>
          </a:p>
          <a:p>
            <a:pPr lvl="1">
              <a:defRPr/>
            </a:pPr>
            <a:r>
              <a:rPr lang="en-US" sz="2400" dirty="0"/>
              <a:t>They arrived about a week late (3</a:t>
            </a:r>
            <a:r>
              <a:rPr lang="en-US" sz="2400" baseline="30000" dirty="0"/>
              <a:t>rd</a:t>
            </a:r>
            <a:r>
              <a:rPr lang="en-US" sz="2400" dirty="0"/>
              <a:t> week of September)</a:t>
            </a:r>
          </a:p>
          <a:p>
            <a:pPr>
              <a:defRPr/>
            </a:pPr>
            <a:r>
              <a:rPr lang="en-US" sz="2800" dirty="0"/>
              <a:t>The working precincts were evaluated by staff from local Boards of Elections with formal write-ups of their findings</a:t>
            </a:r>
          </a:p>
        </p:txBody>
      </p:sp>
      <p:sp>
        <p:nvSpPr>
          <p:cNvPr id="230404" name="Slide Number Placeholder 3">
            <a:extLst>
              <a:ext uri="{FF2B5EF4-FFF2-40B4-BE49-F238E27FC236}">
                <a16:creationId xmlns:a16="http://schemas.microsoft.com/office/drawing/2014/main" id="{389F6AA8-6446-4872-96A3-F8E0DE51C7D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6B8C613-667A-4D80-949A-58A48CE6C1F3}" type="slidenum">
              <a:rPr lang="en-US" altLang="en-US" sz="1200" smtClean="0"/>
              <a:pPr>
                <a:spcBef>
                  <a:spcPct val="0"/>
                </a:spcBef>
                <a:buClrTx/>
                <a:buSzTx/>
                <a:buFontTx/>
                <a:buNone/>
              </a:pPr>
              <a:t>132</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944563"/>
            <a:ext cx="8686800" cy="5456237"/>
          </a:xfrm>
        </p:spPr>
        <p:txBody>
          <a:bodyPr/>
          <a:lstStyle/>
          <a:p>
            <a:pPr>
              <a:defRPr/>
            </a:pPr>
            <a:r>
              <a:rPr lang="en-US" sz="2800" dirty="0"/>
              <a:t>There was also a 5 member Evaluation Committee</a:t>
            </a:r>
          </a:p>
          <a:p>
            <a:pPr lvl="1">
              <a:defRPr/>
            </a:pPr>
            <a:r>
              <a:rPr lang="en-US" sz="2600" dirty="0"/>
              <a:t>4 of the 5 members of the evaluation committee were from local Boards of Election or the IT Director for a given county</a:t>
            </a:r>
          </a:p>
          <a:p>
            <a:pPr lvl="1">
              <a:defRPr/>
            </a:pPr>
            <a:r>
              <a:rPr lang="en-US" sz="2600" dirty="0"/>
              <a:t>The 5</a:t>
            </a:r>
            <a:r>
              <a:rPr lang="en-US" sz="2600" baseline="30000" dirty="0"/>
              <a:t>th</a:t>
            </a:r>
            <a:r>
              <a:rPr lang="en-US" sz="2600" dirty="0"/>
              <a:t> member was from SBE</a:t>
            </a:r>
          </a:p>
          <a:p>
            <a:pPr>
              <a:defRPr/>
            </a:pPr>
            <a:r>
              <a:rPr lang="en-US" sz="2800" dirty="0"/>
              <a:t>Toward the end of October 2001, the 4 non-SBE committee members issued a joint letter saying the procurement should be cancelled and resigning </a:t>
            </a:r>
          </a:p>
          <a:p>
            <a:pPr lvl="1">
              <a:defRPr/>
            </a:pPr>
            <a:r>
              <a:rPr lang="en-US" sz="2400" dirty="0"/>
              <a:t>Despite the law saying that the 4 counties with the most obsolete voting systems (P.G., Mont. Allegany &amp; Dorchester – 40% of the state population) had to have new ones by 2002, and the other 20 jurisdictions had to have the </a:t>
            </a:r>
            <a:r>
              <a:rPr lang="en-US" sz="2400" b="1" u="sng" dirty="0"/>
              <a:t>same </a:t>
            </a:r>
            <a:r>
              <a:rPr lang="en-US" sz="2400" dirty="0"/>
              <a:t>system by either 2004 (17) or 2006 (3)</a:t>
            </a:r>
          </a:p>
        </p:txBody>
      </p:sp>
      <p:sp>
        <p:nvSpPr>
          <p:cNvPr id="231428" name="Slide Number Placeholder 3">
            <a:extLst>
              <a:ext uri="{FF2B5EF4-FFF2-40B4-BE49-F238E27FC236}">
                <a16:creationId xmlns:a16="http://schemas.microsoft.com/office/drawing/2014/main" id="{0BC77ED6-3CDC-4DA2-A5E9-D2B43825B9D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396C59-2D5F-427B-938F-3894BBA23FAA}" type="slidenum">
              <a:rPr lang="en-US" altLang="en-US" sz="1200" smtClean="0"/>
              <a:pPr>
                <a:spcBef>
                  <a:spcPct val="0"/>
                </a:spcBef>
                <a:buClrTx/>
                <a:buSzTx/>
                <a:buFontTx/>
                <a:buNone/>
              </a:pPr>
              <a:t>133</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020763"/>
            <a:ext cx="8686800" cy="5380037"/>
          </a:xfrm>
        </p:spPr>
        <p:txBody>
          <a:bodyPr/>
          <a:lstStyle/>
          <a:p>
            <a:pPr>
              <a:defRPr/>
            </a:pPr>
            <a:r>
              <a:rPr lang="en-US" sz="2800" dirty="0"/>
              <a:t>In CSP the award is made by the Procurement Officer with the concurrence of the agency head</a:t>
            </a:r>
          </a:p>
          <a:p>
            <a:pPr>
              <a:defRPr/>
            </a:pPr>
            <a:r>
              <a:rPr lang="en-US" sz="2800" dirty="0"/>
              <a:t>Although virtually all CSP procurements have an evaluation committee, this is not an absolute requirement</a:t>
            </a:r>
          </a:p>
          <a:p>
            <a:pPr>
              <a:defRPr/>
            </a:pPr>
            <a:r>
              <a:rPr lang="en-US" sz="2800" dirty="0"/>
              <a:t>Since the formal precinct evaluation write-ups were available, along with information gained with the proposals, orals &amp; cures, the procurement officer and 1 SBE evaluation committee member felt comfortable in continuing</a:t>
            </a:r>
          </a:p>
          <a:p>
            <a:pPr lvl="1">
              <a:defRPr/>
            </a:pPr>
            <a:r>
              <a:rPr lang="en-US" sz="2400" dirty="0"/>
              <a:t>And the procurement continued with the opening of financials, a BAFO and an award recommendation</a:t>
            </a:r>
          </a:p>
        </p:txBody>
      </p:sp>
      <p:sp>
        <p:nvSpPr>
          <p:cNvPr id="232452" name="Slide Number Placeholder 3">
            <a:extLst>
              <a:ext uri="{FF2B5EF4-FFF2-40B4-BE49-F238E27FC236}">
                <a16:creationId xmlns:a16="http://schemas.microsoft.com/office/drawing/2014/main" id="{B7396124-15C6-4400-AC75-42B41354B9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2A3D66-66AA-46F3-B3DB-0F3A0F2164FE}" type="slidenum">
              <a:rPr lang="en-US" altLang="en-US" sz="1200" smtClean="0"/>
              <a:pPr>
                <a:spcBef>
                  <a:spcPct val="0"/>
                </a:spcBef>
                <a:buClrTx/>
                <a:buSzTx/>
                <a:buFontTx/>
                <a:buNone/>
              </a:pPr>
              <a:t>134</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944563"/>
            <a:ext cx="8686800" cy="5456237"/>
          </a:xfrm>
        </p:spPr>
        <p:txBody>
          <a:bodyPr/>
          <a:lstStyle/>
          <a:p>
            <a:pPr>
              <a:defRPr/>
            </a:pPr>
            <a:r>
              <a:rPr lang="en-US" sz="2800" dirty="0"/>
              <a:t>The law said that the State would pay 50% of the cost of the new system and the local jurisdictions had to pay the other 50%</a:t>
            </a:r>
          </a:p>
          <a:p>
            <a:pPr>
              <a:defRPr/>
            </a:pPr>
            <a:r>
              <a:rPr lang="en-US" sz="2800" dirty="0"/>
              <a:t>The cost for the four 2002 required jurisdictions was close to $17 million, or more than $8 million for the 4 counties</a:t>
            </a:r>
          </a:p>
          <a:p>
            <a:pPr>
              <a:defRPr/>
            </a:pPr>
            <a:r>
              <a:rPr lang="en-US" sz="2800" dirty="0"/>
              <a:t>Gov. Glendening would not proceed with an award until each of the 4 county councils &amp; executives or board of commissioners agreed to pay their 50% </a:t>
            </a:r>
          </a:p>
          <a:p>
            <a:pPr>
              <a:defRPr/>
            </a:pPr>
            <a:r>
              <a:rPr lang="en-US" sz="2800" dirty="0"/>
              <a:t>Which happened the 2</a:t>
            </a:r>
            <a:r>
              <a:rPr lang="en-US" sz="2800" baseline="30000" dirty="0"/>
              <a:t>nd</a:t>
            </a:r>
            <a:r>
              <a:rPr lang="en-US" sz="2800" dirty="0"/>
              <a:t> week of December 2001 </a:t>
            </a:r>
          </a:p>
          <a:p>
            <a:pPr>
              <a:defRPr/>
            </a:pPr>
            <a:r>
              <a:rPr lang="en-US" sz="2800" dirty="0"/>
              <a:t>And a hand-carried item was approved by the BPW a week later</a:t>
            </a:r>
          </a:p>
        </p:txBody>
      </p:sp>
      <p:sp>
        <p:nvSpPr>
          <p:cNvPr id="233476" name="Slide Number Placeholder 3">
            <a:extLst>
              <a:ext uri="{FF2B5EF4-FFF2-40B4-BE49-F238E27FC236}">
                <a16:creationId xmlns:a16="http://schemas.microsoft.com/office/drawing/2014/main" id="{436195B1-B469-4F4F-A89E-00AC588EE44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54F03A1-FDBE-4B7B-A838-E06EF32DA83A}" type="slidenum">
              <a:rPr lang="en-US" altLang="en-US" sz="1200" smtClean="0"/>
              <a:pPr>
                <a:spcBef>
                  <a:spcPct val="0"/>
                </a:spcBef>
                <a:buClrTx/>
                <a:buSzTx/>
                <a:buFontTx/>
                <a:buNone/>
              </a:pPr>
              <a:t>135</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3A8F-BEF0-4E06-AC04-B9C8E5A19F18}"/>
              </a:ext>
            </a:extLst>
          </p:cNvPr>
          <p:cNvSpPr>
            <a:spLocks noGrp="1"/>
          </p:cNvSpPr>
          <p:nvPr>
            <p:ph type="title"/>
          </p:nvPr>
        </p:nvSpPr>
        <p:spPr>
          <a:xfrm>
            <a:off x="228600" y="274638"/>
            <a:ext cx="8686800" cy="669925"/>
          </a:xfrm>
        </p:spPr>
        <p:txBody>
          <a:bodyPr/>
          <a:lstStyle/>
          <a:p>
            <a:pPr>
              <a:defRPr/>
            </a:pPr>
            <a:r>
              <a:rPr lang="en-US" sz="4000" dirty="0"/>
              <a:t>The Extreme Unexpected Happens</a:t>
            </a:r>
          </a:p>
        </p:txBody>
      </p:sp>
      <p:sp>
        <p:nvSpPr>
          <p:cNvPr id="3" name="Content Placeholder 2">
            <a:extLst>
              <a:ext uri="{FF2B5EF4-FFF2-40B4-BE49-F238E27FC236}">
                <a16:creationId xmlns:a16="http://schemas.microsoft.com/office/drawing/2014/main" id="{94A88216-889E-4D11-9504-8B301A3B5CA7}"/>
              </a:ext>
            </a:extLst>
          </p:cNvPr>
          <p:cNvSpPr>
            <a:spLocks noGrp="1"/>
          </p:cNvSpPr>
          <p:nvPr>
            <p:ph idx="1"/>
          </p:nvPr>
        </p:nvSpPr>
        <p:spPr>
          <a:xfrm>
            <a:off x="228600" y="1143000"/>
            <a:ext cx="8686800" cy="5257800"/>
          </a:xfrm>
        </p:spPr>
        <p:txBody>
          <a:bodyPr/>
          <a:lstStyle/>
          <a:p>
            <a:pPr>
              <a:defRPr/>
            </a:pPr>
            <a:r>
              <a:rPr lang="en-US" sz="2800" dirty="0"/>
              <a:t>So the procurement that absolutely, positively, without fail had to be completed by the end of September 2001 and formally awarded in October 2001, was delayed about 2 ½ months</a:t>
            </a:r>
          </a:p>
          <a:p>
            <a:pPr>
              <a:defRPr/>
            </a:pPr>
            <a:r>
              <a:rPr lang="en-US" sz="2800" dirty="0"/>
              <a:t>But the recommended vendor – Diebold – still got the needed machines and precincts delivered and working by the February 2002 primary election without serious problems</a:t>
            </a:r>
          </a:p>
          <a:p>
            <a:pPr>
              <a:defRPr/>
            </a:pPr>
            <a:r>
              <a:rPr lang="en-US" sz="2800" dirty="0"/>
              <a:t>Details about this “Fast &amp; Good” procurement are in the Appendix, starting on slide 529</a:t>
            </a:r>
            <a:endParaRPr lang="en-US" sz="2800" dirty="0">
              <a:highlight>
                <a:srgbClr val="FFFF00"/>
              </a:highlight>
            </a:endParaRPr>
          </a:p>
        </p:txBody>
      </p:sp>
      <p:sp>
        <p:nvSpPr>
          <p:cNvPr id="234500" name="Slide Number Placeholder 3">
            <a:extLst>
              <a:ext uri="{FF2B5EF4-FFF2-40B4-BE49-F238E27FC236}">
                <a16:creationId xmlns:a16="http://schemas.microsoft.com/office/drawing/2014/main" id="{B50038DA-DD91-4F12-984F-E6E3E5CC3C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CA64DD-EB25-41E8-AAFE-493D70302A5A}" type="slidenum">
              <a:rPr lang="en-US" altLang="en-US" sz="1200" smtClean="0"/>
              <a:pPr>
                <a:spcBef>
                  <a:spcPct val="0"/>
                </a:spcBef>
                <a:buClrTx/>
                <a:buSzTx/>
                <a:buFontTx/>
                <a:buNone/>
              </a:pPr>
              <a:t>136</a:t>
            </a:fld>
            <a:endParaRPr lang="en-US" altLang="en-US" sz="1200"/>
          </a:p>
        </p:txBody>
      </p:sp>
      <p:sp>
        <p:nvSpPr>
          <p:cNvPr id="5" name="Footer Placeholder 4">
            <a:extLst>
              <a:ext uri="{FF2B5EF4-FFF2-40B4-BE49-F238E27FC236}">
                <a16:creationId xmlns:a16="http://schemas.microsoft.com/office/drawing/2014/main" id="{1D0DBA37-06D3-44BC-B913-6B17F52C33F3}"/>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ADD37B-8108-4D37-B351-AAEEAECE171E}"/>
              </a:ext>
            </a:extLst>
          </p:cNvPr>
          <p:cNvSpPr>
            <a:spLocks noGrp="1"/>
          </p:cNvSpPr>
          <p:nvPr>
            <p:ph type="ctrTitle" sz="quarter"/>
          </p:nvPr>
        </p:nvSpPr>
        <p:spPr>
          <a:xfrm>
            <a:off x="381000" y="1676400"/>
            <a:ext cx="8458200" cy="1593850"/>
          </a:xfrm>
        </p:spPr>
        <p:txBody>
          <a:bodyPr/>
          <a:lstStyle/>
          <a:p>
            <a:pPr>
              <a:defRPr/>
            </a:pPr>
            <a:r>
              <a:rPr lang="en-US" dirty="0"/>
              <a:t>Why is CSP worth it?</a:t>
            </a:r>
          </a:p>
        </p:txBody>
      </p:sp>
      <p:sp>
        <p:nvSpPr>
          <p:cNvPr id="7" name="Subtitle 6">
            <a:extLst>
              <a:ext uri="{FF2B5EF4-FFF2-40B4-BE49-F238E27FC236}">
                <a16:creationId xmlns:a16="http://schemas.microsoft.com/office/drawing/2014/main" id="{95F3D337-D47D-4C70-897F-9D75D0102E3A}"/>
              </a:ext>
            </a:extLst>
          </p:cNvPr>
          <p:cNvSpPr>
            <a:spLocks noGrp="1"/>
          </p:cNvSpPr>
          <p:nvPr>
            <p:ph type="subTitle" sz="quarter" idx="1"/>
          </p:nvPr>
        </p:nvSpPr>
        <p:spPr/>
        <p:txBody>
          <a:bodyPr/>
          <a:lstStyle/>
          <a:p>
            <a:pPr>
              <a:defRPr/>
            </a:pPr>
            <a:r>
              <a:rPr lang="en-US" dirty="0"/>
              <a:t>With All the Just Listed Disadvantages, Why Use CSP?</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16A8-B2D5-4B73-8710-F27E835A861B}"/>
              </a:ext>
            </a:extLst>
          </p:cNvPr>
          <p:cNvSpPr>
            <a:spLocks noGrp="1"/>
          </p:cNvSpPr>
          <p:nvPr>
            <p:ph type="title"/>
          </p:nvPr>
        </p:nvSpPr>
        <p:spPr/>
        <p:txBody>
          <a:bodyPr/>
          <a:lstStyle/>
          <a:p>
            <a:pPr>
              <a:defRPr/>
            </a:pPr>
            <a:r>
              <a:rPr lang="en-US" dirty="0"/>
              <a:t>Why Use CSP?</a:t>
            </a:r>
          </a:p>
        </p:txBody>
      </p:sp>
      <p:sp>
        <p:nvSpPr>
          <p:cNvPr id="3" name="Content Placeholder 2">
            <a:extLst>
              <a:ext uri="{FF2B5EF4-FFF2-40B4-BE49-F238E27FC236}">
                <a16:creationId xmlns:a16="http://schemas.microsoft.com/office/drawing/2014/main" id="{836491EB-10CA-4901-A630-8072FC35F5CF}"/>
              </a:ext>
            </a:extLst>
          </p:cNvPr>
          <p:cNvSpPr>
            <a:spLocks noGrp="1"/>
          </p:cNvSpPr>
          <p:nvPr>
            <p:ph idx="1"/>
          </p:nvPr>
        </p:nvSpPr>
        <p:spPr>
          <a:xfrm>
            <a:off x="228600" y="1295400"/>
            <a:ext cx="8686800" cy="5181600"/>
          </a:xfrm>
        </p:spPr>
        <p:txBody>
          <a:bodyPr/>
          <a:lstStyle/>
          <a:p>
            <a:pPr>
              <a:defRPr/>
            </a:pPr>
            <a:r>
              <a:rPr lang="en-US" dirty="0"/>
              <a:t>Because the only alternative except for sole source or emergency situations is CSB</a:t>
            </a:r>
          </a:p>
          <a:p>
            <a:pPr lvl="1">
              <a:defRPr/>
            </a:pPr>
            <a:r>
              <a:rPr lang="en-US" dirty="0"/>
              <a:t>Including the CSB variation of Multi-step Sealed Bidding (MSSB)</a:t>
            </a:r>
          </a:p>
          <a:p>
            <a:pPr lvl="1">
              <a:defRPr/>
            </a:pPr>
            <a:r>
              <a:rPr lang="en-US" dirty="0"/>
              <a:t>Which means that:</a:t>
            </a:r>
          </a:p>
          <a:p>
            <a:pPr lvl="2">
              <a:defRPr/>
            </a:pPr>
            <a:r>
              <a:rPr lang="en-US" dirty="0"/>
              <a:t>The agency has to specify everything it wants, often in great detail</a:t>
            </a:r>
          </a:p>
          <a:p>
            <a:pPr lvl="3">
              <a:defRPr/>
            </a:pPr>
            <a:r>
              <a:rPr lang="en-US" b="1" dirty="0"/>
              <a:t>Sometimes we don’t know exactly what we want</a:t>
            </a:r>
          </a:p>
          <a:p>
            <a:pPr lvl="2">
              <a:defRPr/>
            </a:pPr>
            <a:r>
              <a:rPr lang="en-US" dirty="0"/>
              <a:t>The lowest responsive bid from a responsible bidder  has to receive the award</a:t>
            </a:r>
          </a:p>
          <a:p>
            <a:pPr lvl="3">
              <a:defRPr/>
            </a:pPr>
            <a:r>
              <a:rPr lang="en-US" b="1" dirty="0"/>
              <a:t>There is no leeway for any other award consideration</a:t>
            </a:r>
          </a:p>
          <a:p>
            <a:pPr lvl="3">
              <a:defRPr/>
            </a:pPr>
            <a:endParaRPr lang="en-US" dirty="0"/>
          </a:p>
        </p:txBody>
      </p:sp>
      <p:sp>
        <p:nvSpPr>
          <p:cNvPr id="236548" name="Slide Number Placeholder 3">
            <a:extLst>
              <a:ext uri="{FF2B5EF4-FFF2-40B4-BE49-F238E27FC236}">
                <a16:creationId xmlns:a16="http://schemas.microsoft.com/office/drawing/2014/main" id="{E6E708D7-A0F2-41EB-98D4-821ED1CC3DA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DCDC96B-1AFA-4DCD-800D-C61555AE9AFC}" type="slidenum">
              <a:rPr lang="en-US" altLang="en-US" sz="1200" smtClean="0"/>
              <a:pPr>
                <a:spcBef>
                  <a:spcPct val="0"/>
                </a:spcBef>
                <a:buClrTx/>
                <a:buSzTx/>
                <a:buFontTx/>
                <a:buNone/>
              </a:pPr>
              <a:t>138</a:t>
            </a:fld>
            <a:endParaRPr lang="en-US" altLang="en-US" sz="1200"/>
          </a:p>
        </p:txBody>
      </p:sp>
      <p:sp>
        <p:nvSpPr>
          <p:cNvPr id="5" name="Footer Placeholder 4">
            <a:extLst>
              <a:ext uri="{FF2B5EF4-FFF2-40B4-BE49-F238E27FC236}">
                <a16:creationId xmlns:a16="http://schemas.microsoft.com/office/drawing/2014/main" id="{5A3DCA81-0BAA-4E44-9623-90D7D503517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16A8-B2D5-4B73-8710-F27E835A861B}"/>
              </a:ext>
            </a:extLst>
          </p:cNvPr>
          <p:cNvSpPr>
            <a:spLocks noGrp="1"/>
          </p:cNvSpPr>
          <p:nvPr>
            <p:ph type="title"/>
          </p:nvPr>
        </p:nvSpPr>
        <p:spPr>
          <a:xfrm>
            <a:off x="228600" y="274638"/>
            <a:ext cx="8686800" cy="715962"/>
          </a:xfrm>
        </p:spPr>
        <p:txBody>
          <a:bodyPr/>
          <a:lstStyle/>
          <a:p>
            <a:pPr>
              <a:defRPr/>
            </a:pPr>
            <a:r>
              <a:rPr lang="en-US" dirty="0"/>
              <a:t>Why Use CSP?</a:t>
            </a:r>
          </a:p>
        </p:txBody>
      </p:sp>
      <p:sp>
        <p:nvSpPr>
          <p:cNvPr id="3" name="Content Placeholder 2">
            <a:extLst>
              <a:ext uri="{FF2B5EF4-FFF2-40B4-BE49-F238E27FC236}">
                <a16:creationId xmlns:a16="http://schemas.microsoft.com/office/drawing/2014/main" id="{836491EB-10CA-4901-A630-8072FC35F5CF}"/>
              </a:ext>
            </a:extLst>
          </p:cNvPr>
          <p:cNvSpPr>
            <a:spLocks noGrp="1"/>
          </p:cNvSpPr>
          <p:nvPr>
            <p:ph idx="1"/>
          </p:nvPr>
        </p:nvSpPr>
        <p:spPr>
          <a:xfrm>
            <a:off x="228600" y="1066800"/>
            <a:ext cx="8686800" cy="5410200"/>
          </a:xfrm>
        </p:spPr>
        <p:txBody>
          <a:bodyPr/>
          <a:lstStyle/>
          <a:p>
            <a:pPr>
              <a:defRPr/>
            </a:pPr>
            <a:r>
              <a:rPr lang="en-US" dirty="0"/>
              <a:t>It is difficult to detail in the specifications:</a:t>
            </a:r>
          </a:p>
          <a:p>
            <a:pPr lvl="1">
              <a:defRPr/>
            </a:pPr>
            <a:r>
              <a:rPr lang="en-US" dirty="0"/>
              <a:t>A new, never previously procured requirement</a:t>
            </a:r>
          </a:p>
          <a:p>
            <a:pPr lvl="1">
              <a:defRPr/>
            </a:pPr>
            <a:r>
              <a:rPr lang="en-US" dirty="0"/>
              <a:t>Exactly what should be in a contract if anything different is desired than what has always been done before </a:t>
            </a:r>
          </a:p>
          <a:p>
            <a:pPr lvl="2">
              <a:defRPr/>
            </a:pPr>
            <a:r>
              <a:rPr lang="en-US" dirty="0"/>
              <a:t>Often vendors know more than we do about new trends, technology, processes, etc.</a:t>
            </a:r>
          </a:p>
          <a:p>
            <a:pPr lvl="2">
              <a:defRPr/>
            </a:pPr>
            <a:r>
              <a:rPr lang="en-US" dirty="0"/>
              <a:t>With CSP they can communicate different approaches in their proposals</a:t>
            </a:r>
          </a:p>
          <a:p>
            <a:pPr lvl="2">
              <a:defRPr/>
            </a:pPr>
            <a:r>
              <a:rPr lang="en-US" dirty="0"/>
              <a:t>With CSB we have to tell them exactly what they must do, otherwise they don’t have to do it and may not be able to price it</a:t>
            </a:r>
          </a:p>
        </p:txBody>
      </p:sp>
      <p:sp>
        <p:nvSpPr>
          <p:cNvPr id="237572" name="Slide Number Placeholder 3">
            <a:extLst>
              <a:ext uri="{FF2B5EF4-FFF2-40B4-BE49-F238E27FC236}">
                <a16:creationId xmlns:a16="http://schemas.microsoft.com/office/drawing/2014/main" id="{49DA8E29-CD4E-486D-9DD0-F1C5A3FAD9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AD32B1-762C-45DD-8E50-5BD3E8B3B9EE}" type="slidenum">
              <a:rPr lang="en-US" altLang="en-US" sz="1200" smtClean="0"/>
              <a:pPr>
                <a:spcBef>
                  <a:spcPct val="0"/>
                </a:spcBef>
                <a:buClrTx/>
                <a:buSzTx/>
                <a:buFontTx/>
                <a:buNone/>
              </a:pPr>
              <a:t>139</a:t>
            </a:fld>
            <a:endParaRPr lang="en-US" altLang="en-US" sz="1200"/>
          </a:p>
        </p:txBody>
      </p:sp>
      <p:sp>
        <p:nvSpPr>
          <p:cNvPr id="5" name="Footer Placeholder 4">
            <a:extLst>
              <a:ext uri="{FF2B5EF4-FFF2-40B4-BE49-F238E27FC236}">
                <a16:creationId xmlns:a16="http://schemas.microsoft.com/office/drawing/2014/main" id="{5A3DCA81-0BAA-4E44-9623-90D7D503517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07BC769F-DC86-47B7-92A6-7F63C85C4B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700BDE-E962-4B80-A0C3-942B0A697EB9}" type="slidenum">
              <a:rPr lang="en-US" altLang="en-US" sz="1200" smtClean="0"/>
              <a:pPr>
                <a:spcBef>
                  <a:spcPct val="0"/>
                </a:spcBef>
                <a:buClrTx/>
                <a:buSzTx/>
                <a:buFontTx/>
                <a:buNone/>
              </a:pPr>
              <a:t>14</a:t>
            </a:fld>
            <a:endParaRPr lang="en-US" altLang="en-US" sz="1200"/>
          </a:p>
        </p:txBody>
      </p:sp>
      <p:sp>
        <p:nvSpPr>
          <p:cNvPr id="5" name="Footer Placeholder 5">
            <a:extLst>
              <a:ext uri="{FF2B5EF4-FFF2-40B4-BE49-F238E27FC236}">
                <a16:creationId xmlns:a16="http://schemas.microsoft.com/office/drawing/2014/main" id="{ABA70558-E4C4-4049-B586-DBE3D63734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1508" name="Rectangle 2">
            <a:extLst>
              <a:ext uri="{FF2B5EF4-FFF2-40B4-BE49-F238E27FC236}">
                <a16:creationId xmlns:a16="http://schemas.microsoft.com/office/drawing/2014/main" id="{CACEA574-10C2-48C1-9DFC-40FD1CD2C57C}"/>
              </a:ext>
            </a:extLst>
          </p:cNvPr>
          <p:cNvSpPr>
            <a:spLocks noGrp="1" noRot="1" noChangeArrowheads="1"/>
          </p:cNvSpPr>
          <p:nvPr>
            <p:ph type="title"/>
          </p:nvPr>
        </p:nvSpPr>
        <p:spPr>
          <a:xfrm>
            <a:off x="0" y="274638"/>
            <a:ext cx="9144000" cy="500062"/>
          </a:xfrm>
        </p:spPr>
        <p:txBody>
          <a:bodyPr/>
          <a:lstStyle/>
          <a:p>
            <a:pPr eaLnBrk="1" hangingPunct="1"/>
            <a:r>
              <a:rPr lang="en-US" altLang="en-US" b="0">
                <a:effectLst/>
              </a:rPr>
              <a:t>Flexibility (Advantages) of CSP</a:t>
            </a:r>
            <a:r>
              <a:rPr lang="en-US" altLang="en-US" sz="2400" b="0">
                <a:effectLst/>
              </a:rPr>
              <a:t> (Cont’d)</a:t>
            </a:r>
            <a:endParaRPr lang="en-US" altLang="en-US" b="0">
              <a:effectLst/>
            </a:endParaRPr>
          </a:p>
        </p:txBody>
      </p:sp>
      <p:sp>
        <p:nvSpPr>
          <p:cNvPr id="899075" name="Rectangle 3">
            <a:extLst>
              <a:ext uri="{FF2B5EF4-FFF2-40B4-BE49-F238E27FC236}">
                <a16:creationId xmlns:a16="http://schemas.microsoft.com/office/drawing/2014/main" id="{B1B92B22-84CD-4A9F-AE87-46DEAB9973F8}"/>
              </a:ext>
            </a:extLst>
          </p:cNvPr>
          <p:cNvSpPr>
            <a:spLocks noGrp="1" noChangeArrowheads="1"/>
          </p:cNvSpPr>
          <p:nvPr>
            <p:ph type="body" idx="1"/>
          </p:nvPr>
        </p:nvSpPr>
        <p:spPr>
          <a:xfrm>
            <a:off x="304800" y="1676400"/>
            <a:ext cx="8534400" cy="5181600"/>
          </a:xfrm>
        </p:spPr>
        <p:txBody>
          <a:bodyPr/>
          <a:lstStyle/>
          <a:p>
            <a:pPr eaLnBrk="1" hangingPunct="1">
              <a:defRPr/>
            </a:pPr>
            <a:r>
              <a:rPr lang="en-US" altLang="en-US"/>
              <a:t>Offerors can be allowed to correct flaws that would render them non-responsive under the Competitive Sealed Bidding method</a:t>
            </a:r>
          </a:p>
          <a:p>
            <a:pPr lvl="1" eaLnBrk="1" hangingPunct="1">
              <a:defRPr/>
            </a:pPr>
            <a:r>
              <a:rPr lang="en-US" altLang="en-US"/>
              <a:t>This keeps offerors in the running for an award</a:t>
            </a:r>
          </a:p>
          <a:p>
            <a:pPr eaLnBrk="1" hangingPunct="1">
              <a:lnSpc>
                <a:spcPct val="85000"/>
              </a:lnSpc>
              <a:defRPr/>
            </a:pPr>
            <a:r>
              <a:rPr lang="en-US" altLang="en-US"/>
              <a:t>Within limits, specifications can be changed after proposals are received</a:t>
            </a:r>
          </a:p>
          <a:p>
            <a:pPr eaLnBrk="1" hangingPunct="1">
              <a:buFont typeface="Wingdings" panose="05000000000000000000" pitchFamily="2" charset="2"/>
              <a:buNone/>
              <a:defRPr/>
            </a:pPr>
            <a:endParaRPr lang="en-US" altLang="en-US"/>
          </a:p>
          <a:p>
            <a:pPr eaLnBrk="1" hangingPunct="1">
              <a:defRPr/>
            </a:pPr>
            <a:endParaRPr lang="en-US" altLang="en-US" sz="28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D90ACC-022E-4EE5-97FA-214ABC756FCD}"/>
              </a:ext>
            </a:extLst>
          </p:cNvPr>
          <p:cNvSpPr>
            <a:spLocks noGrp="1"/>
          </p:cNvSpPr>
          <p:nvPr>
            <p:ph type="ctrTitle" sz="quarter"/>
          </p:nvPr>
        </p:nvSpPr>
        <p:spPr>
          <a:xfrm>
            <a:off x="685800" y="381000"/>
            <a:ext cx="7772400" cy="1981200"/>
          </a:xfrm>
        </p:spPr>
        <p:txBody>
          <a:bodyPr/>
          <a:lstStyle/>
          <a:p>
            <a:pPr>
              <a:defRPr/>
            </a:pPr>
            <a:r>
              <a:rPr lang="en-US" sz="4800" dirty="0"/>
              <a:t>Why Not Use CSP But Take Shortcuts?</a:t>
            </a:r>
          </a:p>
        </p:txBody>
      </p:sp>
      <p:sp>
        <p:nvSpPr>
          <p:cNvPr id="9" name="Subtitle 8">
            <a:extLst>
              <a:ext uri="{FF2B5EF4-FFF2-40B4-BE49-F238E27FC236}">
                <a16:creationId xmlns:a16="http://schemas.microsoft.com/office/drawing/2014/main" id="{4B0C1008-1E61-4B4A-8B32-02BA5A3E0AE4}"/>
              </a:ext>
            </a:extLst>
          </p:cNvPr>
          <p:cNvSpPr>
            <a:spLocks noGrp="1"/>
          </p:cNvSpPr>
          <p:nvPr>
            <p:ph type="subTitle" sz="quarter" idx="1"/>
          </p:nvPr>
        </p:nvSpPr>
        <p:spPr>
          <a:xfrm>
            <a:off x="228600" y="2590800"/>
            <a:ext cx="8686800" cy="3581400"/>
          </a:xfrm>
        </p:spPr>
        <p:txBody>
          <a:bodyPr/>
          <a:lstStyle/>
          <a:p>
            <a:pPr marL="457200" indent="-457200" algn="l">
              <a:buFont typeface="Wingdings" pitchFamily="2" charset="2"/>
              <a:buChar char="§"/>
              <a:defRPr/>
            </a:pPr>
            <a:r>
              <a:rPr lang="en-US" dirty="0"/>
              <a:t>I don’t want to use CSB because I:</a:t>
            </a:r>
          </a:p>
          <a:p>
            <a:pPr marL="1200150" lvl="1" indent="-457200">
              <a:buFont typeface="Wingdings" panose="05000000000000000000" pitchFamily="2" charset="2"/>
              <a:buChar char="§"/>
              <a:defRPr/>
            </a:pPr>
            <a:r>
              <a:rPr lang="en-US" dirty="0"/>
              <a:t>Don’t want to have to award only to the lowest bidder; or, </a:t>
            </a:r>
          </a:p>
          <a:p>
            <a:pPr marL="1200150" lvl="1" indent="-457200">
              <a:buFont typeface="Wingdings" panose="05000000000000000000" pitchFamily="2" charset="2"/>
              <a:buChar char="§"/>
              <a:defRPr/>
            </a:pPr>
            <a:r>
              <a:rPr lang="en-US" dirty="0"/>
              <a:t>Can’t write sufficiently detailed specifications to use CSB</a:t>
            </a:r>
          </a:p>
          <a:p>
            <a:pPr marL="457200" indent="-457200" algn="l">
              <a:buFont typeface="Wingdings" pitchFamily="2" charset="2"/>
              <a:buChar char="§"/>
              <a:defRPr/>
            </a:pPr>
            <a:r>
              <a:rPr lang="en-US" dirty="0"/>
              <a:t>So why not use CSP but cut out steps and time?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A66-6A87-4A03-B318-553F846A5ECF}"/>
              </a:ext>
            </a:extLst>
          </p:cNvPr>
          <p:cNvSpPr>
            <a:spLocks noGrp="1"/>
          </p:cNvSpPr>
          <p:nvPr>
            <p:ph type="title"/>
          </p:nvPr>
        </p:nvSpPr>
        <p:spPr>
          <a:xfrm>
            <a:off x="228600" y="274638"/>
            <a:ext cx="8686800" cy="696912"/>
          </a:xfrm>
        </p:spPr>
        <p:txBody>
          <a:bodyPr/>
          <a:lstStyle/>
          <a:p>
            <a:pPr>
              <a:defRPr/>
            </a:pPr>
            <a:r>
              <a:rPr lang="en-US" dirty="0"/>
              <a:t>Why Not Take CSP Shortcuts?</a:t>
            </a:r>
          </a:p>
        </p:txBody>
      </p:sp>
      <p:sp>
        <p:nvSpPr>
          <p:cNvPr id="3" name="Content Placeholder 2">
            <a:extLst>
              <a:ext uri="{FF2B5EF4-FFF2-40B4-BE49-F238E27FC236}">
                <a16:creationId xmlns:a16="http://schemas.microsoft.com/office/drawing/2014/main" id="{DC4DFBA7-BD09-4BD2-ADC8-E1971194DFB1}"/>
              </a:ext>
            </a:extLst>
          </p:cNvPr>
          <p:cNvSpPr>
            <a:spLocks noGrp="1"/>
          </p:cNvSpPr>
          <p:nvPr>
            <p:ph idx="1"/>
          </p:nvPr>
        </p:nvSpPr>
        <p:spPr>
          <a:xfrm>
            <a:off x="228600" y="1047750"/>
            <a:ext cx="8686800" cy="5429250"/>
          </a:xfrm>
        </p:spPr>
        <p:txBody>
          <a:bodyPr/>
          <a:lstStyle/>
          <a:p>
            <a:pPr>
              <a:spcBef>
                <a:spcPts val="600"/>
              </a:spcBef>
              <a:defRPr/>
            </a:pPr>
            <a:r>
              <a:rPr lang="en-US" dirty="0"/>
              <a:t>Why: </a:t>
            </a:r>
          </a:p>
          <a:p>
            <a:pPr lvl="1">
              <a:spcBef>
                <a:spcPts val="600"/>
              </a:spcBef>
              <a:defRPr/>
            </a:pPr>
            <a:r>
              <a:rPr lang="en-US" dirty="0"/>
              <a:t>Answer all the questions?</a:t>
            </a:r>
          </a:p>
          <a:p>
            <a:pPr lvl="1">
              <a:spcBef>
                <a:spcPts val="600"/>
              </a:spcBef>
              <a:defRPr/>
            </a:pPr>
            <a:r>
              <a:rPr lang="en-US" dirty="0"/>
              <a:t>Do amendments?</a:t>
            </a:r>
          </a:p>
          <a:p>
            <a:pPr lvl="1">
              <a:spcBef>
                <a:spcPts val="600"/>
              </a:spcBef>
              <a:defRPr/>
            </a:pPr>
            <a:r>
              <a:rPr lang="en-US" dirty="0"/>
              <a:t>Extend due dates? </a:t>
            </a:r>
          </a:p>
          <a:p>
            <a:pPr lvl="1">
              <a:spcBef>
                <a:spcPts val="600"/>
              </a:spcBef>
              <a:defRPr/>
            </a:pPr>
            <a:r>
              <a:rPr lang="en-US" dirty="0"/>
              <a:t>Do cures?</a:t>
            </a:r>
          </a:p>
          <a:p>
            <a:pPr lvl="1">
              <a:spcBef>
                <a:spcPts val="600"/>
              </a:spcBef>
              <a:defRPr/>
            </a:pPr>
            <a:r>
              <a:rPr lang="en-US" dirty="0"/>
              <a:t>Hold orals?</a:t>
            </a:r>
          </a:p>
          <a:p>
            <a:pPr lvl="1">
              <a:spcBef>
                <a:spcPts val="600"/>
              </a:spcBef>
              <a:defRPr/>
            </a:pPr>
            <a:r>
              <a:rPr lang="en-US" dirty="0"/>
              <a:t>Do BAFOs?</a:t>
            </a:r>
          </a:p>
          <a:p>
            <a:pPr lvl="1">
              <a:spcBef>
                <a:spcPts val="600"/>
              </a:spcBef>
              <a:defRPr/>
            </a:pPr>
            <a:r>
              <a:rPr lang="en-US" dirty="0"/>
              <a:t>Try at all to accommodate offeror’s availability for orals, debriefings, etc.</a:t>
            </a:r>
          </a:p>
          <a:p>
            <a:pPr lvl="2">
              <a:spcBef>
                <a:spcPts val="600"/>
              </a:spcBef>
              <a:defRPr/>
            </a:pPr>
            <a:r>
              <a:rPr lang="en-US" dirty="0"/>
              <a:t>Tell then when they have to do something and they do it then or else</a:t>
            </a:r>
          </a:p>
        </p:txBody>
      </p:sp>
      <p:sp>
        <p:nvSpPr>
          <p:cNvPr id="239620" name="Slide Number Placeholder 3">
            <a:extLst>
              <a:ext uri="{FF2B5EF4-FFF2-40B4-BE49-F238E27FC236}">
                <a16:creationId xmlns:a16="http://schemas.microsoft.com/office/drawing/2014/main" id="{C767E338-8828-44DA-9170-403014877D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502F7D-CE78-48BB-96B6-F9B6E603EFA7}" type="slidenum">
              <a:rPr lang="en-US" altLang="en-US" sz="1200" smtClean="0"/>
              <a:pPr>
                <a:spcBef>
                  <a:spcPct val="0"/>
                </a:spcBef>
                <a:buClrTx/>
                <a:buSzTx/>
                <a:buFontTx/>
                <a:buNone/>
              </a:pPr>
              <a:t>141</a:t>
            </a:fld>
            <a:endParaRPr lang="en-US" altLang="en-US" sz="1200"/>
          </a:p>
        </p:txBody>
      </p:sp>
      <p:sp>
        <p:nvSpPr>
          <p:cNvPr id="5" name="Footer Placeholder 4">
            <a:extLst>
              <a:ext uri="{FF2B5EF4-FFF2-40B4-BE49-F238E27FC236}">
                <a16:creationId xmlns:a16="http://schemas.microsoft.com/office/drawing/2014/main" id="{FBD5A7E7-F4DA-4BB0-8112-0C2BF2EA75A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A66-6A87-4A03-B318-553F846A5ECF}"/>
              </a:ext>
            </a:extLst>
          </p:cNvPr>
          <p:cNvSpPr>
            <a:spLocks noGrp="1"/>
          </p:cNvSpPr>
          <p:nvPr>
            <p:ph type="title"/>
          </p:nvPr>
        </p:nvSpPr>
        <p:spPr/>
        <p:txBody>
          <a:bodyPr/>
          <a:lstStyle/>
          <a:p>
            <a:pPr>
              <a:defRPr/>
            </a:pPr>
            <a:r>
              <a:rPr lang="en-US" dirty="0"/>
              <a:t>Here’s Why! </a:t>
            </a:r>
            <a:br>
              <a:rPr lang="en-US" dirty="0"/>
            </a:br>
            <a:r>
              <a:rPr lang="en-US" sz="3600" dirty="0"/>
              <a:t>(Not to Take CSP Shortcuts)</a:t>
            </a:r>
          </a:p>
        </p:txBody>
      </p:sp>
      <p:sp>
        <p:nvSpPr>
          <p:cNvPr id="3" name="Content Placeholder 2">
            <a:extLst>
              <a:ext uri="{FF2B5EF4-FFF2-40B4-BE49-F238E27FC236}">
                <a16:creationId xmlns:a16="http://schemas.microsoft.com/office/drawing/2014/main" id="{DC4DFBA7-BD09-4BD2-ADC8-E1971194DFB1}"/>
              </a:ext>
            </a:extLst>
          </p:cNvPr>
          <p:cNvSpPr>
            <a:spLocks noGrp="1"/>
          </p:cNvSpPr>
          <p:nvPr>
            <p:ph idx="1"/>
          </p:nvPr>
        </p:nvSpPr>
        <p:spPr>
          <a:xfrm>
            <a:off x="304800" y="1371600"/>
            <a:ext cx="8458200" cy="5105400"/>
          </a:xfrm>
        </p:spPr>
        <p:txBody>
          <a:bodyPr/>
          <a:lstStyle/>
          <a:p>
            <a:pPr>
              <a:spcBef>
                <a:spcPts val="600"/>
              </a:spcBef>
              <a:defRPr/>
            </a:pPr>
            <a:r>
              <a:rPr lang="en-US" dirty="0"/>
              <a:t>Not taking the time and effort to get things right dramatically increases the </a:t>
            </a:r>
            <a:r>
              <a:rPr lang="en-US" b="1" u="sng" dirty="0">
                <a:solidFill>
                  <a:srgbClr val="92D050"/>
                </a:solidFill>
              </a:rPr>
              <a:t>risk</a:t>
            </a:r>
            <a:r>
              <a:rPr lang="en-US" b="1" dirty="0">
                <a:solidFill>
                  <a:srgbClr val="92D050"/>
                </a:solidFill>
              </a:rPr>
              <a:t> </a:t>
            </a:r>
            <a:r>
              <a:rPr lang="en-US" dirty="0"/>
              <a:t>of one or more of:</a:t>
            </a:r>
          </a:p>
          <a:p>
            <a:pPr lvl="1">
              <a:spcBef>
                <a:spcPts val="600"/>
              </a:spcBef>
              <a:defRPr/>
            </a:pPr>
            <a:r>
              <a:rPr lang="en-US" dirty="0"/>
              <a:t>Awarding to the wrong vendor</a:t>
            </a:r>
          </a:p>
          <a:p>
            <a:pPr lvl="1">
              <a:spcBef>
                <a:spcPts val="600"/>
              </a:spcBef>
              <a:defRPr/>
            </a:pPr>
            <a:r>
              <a:rPr lang="en-US" dirty="0"/>
              <a:t>Incurring a protest </a:t>
            </a:r>
          </a:p>
          <a:p>
            <a:pPr lvl="1">
              <a:spcBef>
                <a:spcPts val="600"/>
              </a:spcBef>
              <a:defRPr/>
            </a:pPr>
            <a:r>
              <a:rPr lang="en-US" dirty="0"/>
              <a:t>Incurring a contract claim after award</a:t>
            </a:r>
          </a:p>
          <a:p>
            <a:pPr lvl="1">
              <a:spcBef>
                <a:spcPts val="600"/>
              </a:spcBef>
              <a:defRPr/>
            </a:pPr>
            <a:r>
              <a:rPr lang="en-US" dirty="0"/>
              <a:t>Not getting desired performance under a contract because the contractor claims the specifications don’t require anything else</a:t>
            </a:r>
          </a:p>
          <a:p>
            <a:pPr lvl="1">
              <a:spcBef>
                <a:spcPts val="600"/>
              </a:spcBef>
              <a:defRPr/>
            </a:pPr>
            <a:r>
              <a:rPr lang="en-US" dirty="0"/>
              <a:t>Paying more than we otherwise might have  </a:t>
            </a:r>
          </a:p>
        </p:txBody>
      </p:sp>
      <p:sp>
        <p:nvSpPr>
          <p:cNvPr id="240644" name="Slide Number Placeholder 3">
            <a:extLst>
              <a:ext uri="{FF2B5EF4-FFF2-40B4-BE49-F238E27FC236}">
                <a16:creationId xmlns:a16="http://schemas.microsoft.com/office/drawing/2014/main" id="{9DEBAEB1-6FD7-4240-8146-7F2DDF460B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B1A1B3-2376-474D-9CC8-4F5AFBAFADD2}" type="slidenum">
              <a:rPr lang="en-US" altLang="en-US" sz="1200" smtClean="0"/>
              <a:pPr>
                <a:spcBef>
                  <a:spcPct val="0"/>
                </a:spcBef>
                <a:buClrTx/>
                <a:buSzTx/>
                <a:buFontTx/>
                <a:buNone/>
              </a:pPr>
              <a:t>142</a:t>
            </a:fld>
            <a:endParaRPr lang="en-US" altLang="en-US" sz="1200"/>
          </a:p>
        </p:txBody>
      </p:sp>
      <p:sp>
        <p:nvSpPr>
          <p:cNvPr id="5" name="Footer Placeholder 4">
            <a:extLst>
              <a:ext uri="{FF2B5EF4-FFF2-40B4-BE49-F238E27FC236}">
                <a16:creationId xmlns:a16="http://schemas.microsoft.com/office/drawing/2014/main" id="{FBD5A7E7-F4DA-4BB0-8112-0C2BF2EA75A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Number Placeholder 4">
            <a:extLst>
              <a:ext uri="{FF2B5EF4-FFF2-40B4-BE49-F238E27FC236}">
                <a16:creationId xmlns:a16="http://schemas.microsoft.com/office/drawing/2014/main" id="{0DBFBA1E-0003-4F70-A322-F75563AAECD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D93909-2B61-4EC8-B7D0-E9441831B34B}" type="slidenum">
              <a:rPr lang="en-US" altLang="en-US" sz="1200" smtClean="0"/>
              <a:pPr>
                <a:spcBef>
                  <a:spcPct val="0"/>
                </a:spcBef>
                <a:buClrTx/>
                <a:buSzTx/>
                <a:buFontTx/>
                <a:buNone/>
              </a:pPr>
              <a:t>143</a:t>
            </a:fld>
            <a:endParaRPr lang="en-US" altLang="en-US" sz="1200"/>
          </a:p>
        </p:txBody>
      </p:sp>
      <p:sp>
        <p:nvSpPr>
          <p:cNvPr id="5" name="Footer Placeholder 5">
            <a:extLst>
              <a:ext uri="{FF2B5EF4-FFF2-40B4-BE49-F238E27FC236}">
                <a16:creationId xmlns:a16="http://schemas.microsoft.com/office/drawing/2014/main" id="{DACCCC94-EEFB-4E30-8D53-FBE0C68FAA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2354" name="Rectangle 2">
            <a:extLst>
              <a:ext uri="{FF2B5EF4-FFF2-40B4-BE49-F238E27FC236}">
                <a16:creationId xmlns:a16="http://schemas.microsoft.com/office/drawing/2014/main" id="{03F34B5E-4485-4C8D-BEEC-B63596F1CEC3}"/>
              </a:ext>
            </a:extLst>
          </p:cNvPr>
          <p:cNvSpPr>
            <a:spLocks noGrp="1" noRot="1" noChangeArrowheads="1"/>
          </p:cNvSpPr>
          <p:nvPr>
            <p:ph type="title"/>
          </p:nvPr>
        </p:nvSpPr>
        <p:spPr>
          <a:xfrm>
            <a:off x="615950" y="374650"/>
            <a:ext cx="8250238" cy="449263"/>
          </a:xfrm>
        </p:spPr>
        <p:txBody>
          <a:bodyPr/>
          <a:lstStyle/>
          <a:p>
            <a:pPr eaLnBrk="1" hangingPunct="1">
              <a:defRPr/>
            </a:pPr>
            <a:r>
              <a:rPr lang="en-US" altLang="en-US"/>
              <a:t>CSP Cautions</a:t>
            </a:r>
          </a:p>
        </p:txBody>
      </p:sp>
      <p:sp>
        <p:nvSpPr>
          <p:cNvPr id="612355" name="Rectangle 3">
            <a:extLst>
              <a:ext uri="{FF2B5EF4-FFF2-40B4-BE49-F238E27FC236}">
                <a16:creationId xmlns:a16="http://schemas.microsoft.com/office/drawing/2014/main" id="{CCD537A7-96AA-4BAD-A52C-878921F54274}"/>
              </a:ext>
            </a:extLst>
          </p:cNvPr>
          <p:cNvSpPr>
            <a:spLocks noGrp="1" noChangeArrowheads="1"/>
          </p:cNvSpPr>
          <p:nvPr>
            <p:ph type="body" idx="1"/>
          </p:nvPr>
        </p:nvSpPr>
        <p:spPr>
          <a:xfrm>
            <a:off x="304800" y="1066800"/>
            <a:ext cx="8839200" cy="6019800"/>
          </a:xfrm>
        </p:spPr>
        <p:txBody>
          <a:bodyPr/>
          <a:lstStyle/>
          <a:p>
            <a:pPr eaLnBrk="1" hangingPunct="1">
              <a:defRPr/>
            </a:pPr>
            <a:r>
              <a:rPr lang="en-US" altLang="en-US"/>
              <a:t>Picking an incumbent or other offeror without: </a:t>
            </a:r>
          </a:p>
          <a:p>
            <a:pPr lvl="1" eaLnBrk="1" hangingPunct="1">
              <a:defRPr/>
            </a:pPr>
            <a:r>
              <a:rPr lang="en-US" altLang="en-US"/>
              <a:t>Proper regard for price as an important award factor </a:t>
            </a:r>
          </a:p>
          <a:p>
            <a:pPr lvl="1" eaLnBrk="1" hangingPunct="1">
              <a:defRPr/>
            </a:pPr>
            <a:r>
              <a:rPr lang="en-US" altLang="en-US"/>
              <a:t>Using discussions to obtain better offers from </a:t>
            </a:r>
            <a:r>
              <a:rPr lang="en-US" altLang="en-US" b="1"/>
              <a:t>all </a:t>
            </a:r>
            <a:r>
              <a:rPr lang="en-US" altLang="en-US"/>
              <a:t>offerors that have a reasonable chance of properly performing what is being procured</a:t>
            </a:r>
          </a:p>
          <a:p>
            <a:pPr eaLnBrk="1" hangingPunct="1">
              <a:defRPr/>
            </a:pPr>
            <a:r>
              <a:rPr lang="en-US" altLang="en-US"/>
              <a:t>Can lead to an appearance of favoritism: </a:t>
            </a:r>
          </a:p>
          <a:p>
            <a:pPr lvl="1" eaLnBrk="1" hangingPunct="1">
              <a:defRPr/>
            </a:pPr>
            <a:r>
              <a:rPr lang="en-US" altLang="en-US"/>
              <a:t>Selecting the most advantageous offer is a subjective process </a:t>
            </a:r>
          </a:p>
          <a:p>
            <a:pPr lvl="1" eaLnBrk="1" hangingPunct="1">
              <a:defRPr/>
            </a:pPr>
            <a:r>
              <a:rPr lang="en-US" altLang="en-US"/>
              <a:t>It may appear that the inherent leeway in this subjective process was abused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4">
            <a:extLst>
              <a:ext uri="{FF2B5EF4-FFF2-40B4-BE49-F238E27FC236}">
                <a16:creationId xmlns:a16="http://schemas.microsoft.com/office/drawing/2014/main" id="{2BCE3CEC-2BA2-420E-BD82-7CA9DA309A7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0D25BE-320D-48ED-B1F2-4D2DC45B973D}" type="slidenum">
              <a:rPr lang="en-US" altLang="en-US" sz="1200" smtClean="0"/>
              <a:pPr>
                <a:spcBef>
                  <a:spcPct val="0"/>
                </a:spcBef>
                <a:buClrTx/>
                <a:buSzTx/>
                <a:buFontTx/>
                <a:buNone/>
              </a:pPr>
              <a:t>144</a:t>
            </a:fld>
            <a:endParaRPr lang="en-US" altLang="en-US" sz="1200"/>
          </a:p>
        </p:txBody>
      </p:sp>
      <p:sp>
        <p:nvSpPr>
          <p:cNvPr id="5" name="Footer Placeholder 5">
            <a:extLst>
              <a:ext uri="{FF2B5EF4-FFF2-40B4-BE49-F238E27FC236}">
                <a16:creationId xmlns:a16="http://schemas.microsoft.com/office/drawing/2014/main" id="{35B3A5FB-44BF-425B-86AE-A4682598B79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3378" name="Rectangle 2">
            <a:extLst>
              <a:ext uri="{FF2B5EF4-FFF2-40B4-BE49-F238E27FC236}">
                <a16:creationId xmlns:a16="http://schemas.microsoft.com/office/drawing/2014/main" id="{3580ACEB-625C-461B-9106-0AF9354594E3}"/>
              </a:ext>
            </a:extLst>
          </p:cNvPr>
          <p:cNvSpPr>
            <a:spLocks noGrp="1" noRot="1" noChangeArrowheads="1"/>
          </p:cNvSpPr>
          <p:nvPr>
            <p:ph type="title"/>
          </p:nvPr>
        </p:nvSpPr>
        <p:spPr>
          <a:xfrm>
            <a:off x="615950" y="374650"/>
            <a:ext cx="8250238" cy="500063"/>
          </a:xfrm>
        </p:spPr>
        <p:txBody>
          <a:bodyPr/>
          <a:lstStyle/>
          <a:p>
            <a:pPr eaLnBrk="1" hangingPunct="1">
              <a:defRPr/>
            </a:pPr>
            <a:r>
              <a:rPr lang="en-US" altLang="en-US" dirty="0"/>
              <a:t>CSP Cautions </a:t>
            </a:r>
            <a:r>
              <a:rPr lang="en-US" altLang="en-US" sz="2400" b="0" dirty="0"/>
              <a:t>(Cont’d)</a:t>
            </a:r>
          </a:p>
        </p:txBody>
      </p:sp>
      <p:sp>
        <p:nvSpPr>
          <p:cNvPr id="613379" name="Rectangle 3">
            <a:extLst>
              <a:ext uri="{FF2B5EF4-FFF2-40B4-BE49-F238E27FC236}">
                <a16:creationId xmlns:a16="http://schemas.microsoft.com/office/drawing/2014/main" id="{320A2C11-682E-4C88-8F27-77FD4950D3AC}"/>
              </a:ext>
            </a:extLst>
          </p:cNvPr>
          <p:cNvSpPr>
            <a:spLocks noGrp="1" noChangeArrowheads="1"/>
          </p:cNvSpPr>
          <p:nvPr>
            <p:ph type="body" idx="1"/>
          </p:nvPr>
        </p:nvSpPr>
        <p:spPr>
          <a:xfrm>
            <a:off x="457200" y="1295400"/>
            <a:ext cx="8305800" cy="5257800"/>
          </a:xfrm>
        </p:spPr>
        <p:txBody>
          <a:bodyPr/>
          <a:lstStyle/>
          <a:p>
            <a:pPr eaLnBrk="1" hangingPunct="1">
              <a:lnSpc>
                <a:spcPct val="90000"/>
              </a:lnSpc>
              <a:defRPr/>
            </a:pPr>
            <a:r>
              <a:rPr lang="en-US" altLang="en-US"/>
              <a:t>Appearing to ignore price is potentially costly</a:t>
            </a:r>
          </a:p>
          <a:p>
            <a:pPr eaLnBrk="1" hangingPunct="1">
              <a:lnSpc>
                <a:spcPct val="90000"/>
              </a:lnSpc>
              <a:defRPr/>
            </a:pPr>
            <a:r>
              <a:rPr lang="en-US" altLang="en-US"/>
              <a:t>It may: </a:t>
            </a:r>
          </a:p>
          <a:p>
            <a:pPr lvl="1" eaLnBrk="1" hangingPunct="1">
              <a:lnSpc>
                <a:spcPct val="90000"/>
              </a:lnSpc>
              <a:defRPr/>
            </a:pPr>
            <a:r>
              <a:rPr lang="en-US" altLang="en-US"/>
              <a:t>Cause the State to pay more than it otherwise could have in the immediate procurement </a:t>
            </a:r>
          </a:p>
          <a:p>
            <a:pPr lvl="1" eaLnBrk="1" hangingPunct="1">
              <a:lnSpc>
                <a:spcPct val="90000"/>
              </a:lnSpc>
              <a:defRPr/>
            </a:pPr>
            <a:r>
              <a:rPr lang="en-US" altLang="en-US"/>
              <a:t>Cause a protest</a:t>
            </a:r>
          </a:p>
          <a:p>
            <a:pPr lvl="1" eaLnBrk="1" hangingPunct="1">
              <a:lnSpc>
                <a:spcPct val="90000"/>
              </a:lnSpc>
              <a:defRPr/>
            </a:pPr>
            <a:r>
              <a:rPr lang="en-US" altLang="en-US"/>
              <a:t>Cause offerors to cease responding in the future</a:t>
            </a:r>
          </a:p>
          <a:p>
            <a:pPr lvl="2" eaLnBrk="1" hangingPunct="1">
              <a:lnSpc>
                <a:spcPct val="90000"/>
              </a:lnSpc>
              <a:defRPr/>
            </a:pPr>
            <a:r>
              <a:rPr lang="en-US" altLang="en-US"/>
              <a:t>If they don’t think they will win at any price</a:t>
            </a:r>
          </a:p>
          <a:p>
            <a:pPr lvl="1" eaLnBrk="1" hangingPunct="1">
              <a:lnSpc>
                <a:spcPct val="90000"/>
              </a:lnSpc>
              <a:defRPr/>
            </a:pPr>
            <a:r>
              <a:rPr lang="en-US" altLang="en-US"/>
              <a:t>Give leeway for an offeror that expects to win regardless of competition to charge more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4">
            <a:extLst>
              <a:ext uri="{FF2B5EF4-FFF2-40B4-BE49-F238E27FC236}">
                <a16:creationId xmlns:a16="http://schemas.microsoft.com/office/drawing/2014/main" id="{416525CA-3AF7-4247-815A-4D4CB1537DC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9907B0-D713-4C7D-8302-4CB4617FE232}" type="slidenum">
              <a:rPr lang="en-US" altLang="en-US" sz="1200" smtClean="0"/>
              <a:pPr>
                <a:spcBef>
                  <a:spcPct val="0"/>
                </a:spcBef>
                <a:buClrTx/>
                <a:buSzTx/>
                <a:buFontTx/>
                <a:buNone/>
              </a:pPr>
              <a:t>145</a:t>
            </a:fld>
            <a:endParaRPr lang="en-US" altLang="en-US" sz="1200"/>
          </a:p>
        </p:txBody>
      </p:sp>
      <p:sp>
        <p:nvSpPr>
          <p:cNvPr id="5" name="Footer Placeholder 5">
            <a:extLst>
              <a:ext uri="{FF2B5EF4-FFF2-40B4-BE49-F238E27FC236}">
                <a16:creationId xmlns:a16="http://schemas.microsoft.com/office/drawing/2014/main" id="{92BA0C10-1CAD-4661-8EE0-71F1C4C611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5250" name="Rectangle 2">
            <a:extLst>
              <a:ext uri="{FF2B5EF4-FFF2-40B4-BE49-F238E27FC236}">
                <a16:creationId xmlns:a16="http://schemas.microsoft.com/office/drawing/2014/main" id="{91DC7CB0-A4C1-412D-9F9F-E77B094361DD}"/>
              </a:ext>
            </a:extLst>
          </p:cNvPr>
          <p:cNvSpPr>
            <a:spLocks noGrp="1" noRot="1" noChangeArrowheads="1"/>
          </p:cNvSpPr>
          <p:nvPr>
            <p:ph type="title"/>
          </p:nvPr>
        </p:nvSpPr>
        <p:spPr>
          <a:xfrm>
            <a:off x="0" y="228600"/>
            <a:ext cx="9144000" cy="914400"/>
          </a:xfrm>
        </p:spPr>
        <p:txBody>
          <a:bodyPr/>
          <a:lstStyle/>
          <a:p>
            <a:pPr eaLnBrk="1" hangingPunct="1">
              <a:defRPr/>
            </a:pPr>
            <a:r>
              <a:rPr lang="en-US" altLang="en-US" sz="4000" b="0"/>
              <a:t>Selecting the Most Advantageous Offer</a:t>
            </a:r>
          </a:p>
        </p:txBody>
      </p:sp>
      <p:sp>
        <p:nvSpPr>
          <p:cNvPr id="565251" name="Rectangle 3">
            <a:extLst>
              <a:ext uri="{FF2B5EF4-FFF2-40B4-BE49-F238E27FC236}">
                <a16:creationId xmlns:a16="http://schemas.microsoft.com/office/drawing/2014/main" id="{F38840B3-9367-4162-A7CB-386620BB9895}"/>
              </a:ext>
            </a:extLst>
          </p:cNvPr>
          <p:cNvSpPr>
            <a:spLocks noGrp="1" noChangeArrowheads="1"/>
          </p:cNvSpPr>
          <p:nvPr>
            <p:ph type="body" idx="1"/>
          </p:nvPr>
        </p:nvSpPr>
        <p:spPr>
          <a:xfrm>
            <a:off x="304800" y="1219200"/>
            <a:ext cx="8526463" cy="5638800"/>
          </a:xfrm>
        </p:spPr>
        <p:txBody>
          <a:bodyPr/>
          <a:lstStyle/>
          <a:p>
            <a:pPr eaLnBrk="1" hangingPunct="1">
              <a:defRPr/>
            </a:pPr>
            <a:r>
              <a:rPr lang="en-US" altLang="en-US" dirty="0"/>
              <a:t>Requires more than just:</a:t>
            </a:r>
          </a:p>
          <a:p>
            <a:pPr lvl="1" eaLnBrk="1" hangingPunct="1">
              <a:defRPr/>
            </a:pPr>
            <a:r>
              <a:rPr lang="en-US" altLang="en-US" dirty="0"/>
              <a:t>Reading technical proposals </a:t>
            </a:r>
          </a:p>
          <a:p>
            <a:pPr lvl="1" eaLnBrk="1" hangingPunct="1">
              <a:defRPr/>
            </a:pPr>
            <a:r>
              <a:rPr lang="en-US" altLang="en-US" dirty="0"/>
              <a:t>Then opening price proposals </a:t>
            </a:r>
          </a:p>
          <a:p>
            <a:pPr lvl="1" eaLnBrk="1" hangingPunct="1">
              <a:defRPr/>
            </a:pPr>
            <a:r>
              <a:rPr lang="en-US" altLang="en-US" dirty="0"/>
              <a:t>Then making an award decision</a:t>
            </a:r>
          </a:p>
          <a:p>
            <a:pPr eaLnBrk="1" hangingPunct="1">
              <a:defRPr/>
            </a:pPr>
            <a:r>
              <a:rPr lang="en-US" altLang="en-US" dirty="0"/>
              <a:t>Considerable effort needs to be exerted </a:t>
            </a:r>
            <a:r>
              <a:rPr lang="en-US" altLang="en-US" b="1" dirty="0"/>
              <a:t>before </a:t>
            </a:r>
            <a:r>
              <a:rPr lang="en-US" altLang="en-US" dirty="0"/>
              <a:t>getting to the award decision point</a:t>
            </a:r>
          </a:p>
          <a:p>
            <a:pPr lvl="1" eaLnBrk="1" hangingPunct="1">
              <a:defRPr/>
            </a:pPr>
            <a:r>
              <a:rPr lang="en-US" altLang="en-US" dirty="0"/>
              <a:t>Evaluators may not have enough information at this time to make a good award decision</a:t>
            </a:r>
          </a:p>
          <a:p>
            <a:pPr lvl="2" eaLnBrk="1" hangingPunct="1">
              <a:defRPr/>
            </a:pPr>
            <a:r>
              <a:rPr lang="en-US" altLang="en-US" b="1" dirty="0"/>
              <a:t>You don’t know what you don’t know</a:t>
            </a:r>
          </a:p>
          <a:p>
            <a:pPr lvl="1" eaLnBrk="1" hangingPunct="1">
              <a:defRPr/>
            </a:pPr>
            <a:r>
              <a:rPr lang="en-US" altLang="en-US" dirty="0"/>
              <a:t>Pre-empts efforts to get better offers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4">
            <a:extLst>
              <a:ext uri="{FF2B5EF4-FFF2-40B4-BE49-F238E27FC236}">
                <a16:creationId xmlns:a16="http://schemas.microsoft.com/office/drawing/2014/main" id="{8C0486B1-EDAA-40C6-BEF5-46DE6EDDA3A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E7C22A-F240-4A37-9CFA-63150EE69D4F}" type="slidenum">
              <a:rPr lang="en-US" altLang="en-US" sz="1200" smtClean="0"/>
              <a:pPr>
                <a:spcBef>
                  <a:spcPct val="0"/>
                </a:spcBef>
                <a:buClrTx/>
                <a:buSzTx/>
                <a:buFontTx/>
                <a:buNone/>
              </a:pPr>
              <a:t>146</a:t>
            </a:fld>
            <a:endParaRPr lang="en-US" altLang="en-US" sz="1200"/>
          </a:p>
        </p:txBody>
      </p:sp>
      <p:sp>
        <p:nvSpPr>
          <p:cNvPr id="5" name="Footer Placeholder 5">
            <a:extLst>
              <a:ext uri="{FF2B5EF4-FFF2-40B4-BE49-F238E27FC236}">
                <a16:creationId xmlns:a16="http://schemas.microsoft.com/office/drawing/2014/main" id="{D39F8C87-E403-4C01-84FE-745FC1B67B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6274" name="Rectangle 2">
            <a:extLst>
              <a:ext uri="{FF2B5EF4-FFF2-40B4-BE49-F238E27FC236}">
                <a16:creationId xmlns:a16="http://schemas.microsoft.com/office/drawing/2014/main" id="{A34716AC-015E-4333-8D0D-2285B0CDDB49}"/>
              </a:ext>
            </a:extLst>
          </p:cNvPr>
          <p:cNvSpPr>
            <a:spLocks noGrp="1" noRot="1" noChangeArrowheads="1"/>
          </p:cNvSpPr>
          <p:nvPr>
            <p:ph type="title"/>
          </p:nvPr>
        </p:nvSpPr>
        <p:spPr>
          <a:xfrm>
            <a:off x="228600" y="381000"/>
            <a:ext cx="8610600" cy="1752600"/>
          </a:xfrm>
        </p:spPr>
        <p:txBody>
          <a:bodyPr/>
          <a:lstStyle/>
          <a:p>
            <a:pPr eaLnBrk="1" hangingPunct="1">
              <a:defRPr/>
            </a:pPr>
            <a:r>
              <a:rPr lang="en-US" altLang="en-US" sz="3600" dirty="0"/>
              <a:t>HOW TO SELECT THE MOST ADVANTAGEOUS OFFER</a:t>
            </a:r>
            <a:br>
              <a:rPr lang="en-US" altLang="en-US" sz="3600" dirty="0"/>
            </a:br>
            <a:endParaRPr lang="en-US" altLang="en-US" sz="3600" dirty="0"/>
          </a:p>
        </p:txBody>
      </p:sp>
      <p:sp>
        <p:nvSpPr>
          <p:cNvPr id="566275" name="Rectangle 3">
            <a:extLst>
              <a:ext uri="{FF2B5EF4-FFF2-40B4-BE49-F238E27FC236}">
                <a16:creationId xmlns:a16="http://schemas.microsoft.com/office/drawing/2014/main" id="{03211924-89A0-44BD-9868-4F0929AED906}"/>
              </a:ext>
            </a:extLst>
          </p:cNvPr>
          <p:cNvSpPr>
            <a:spLocks noGrp="1" noChangeArrowheads="1"/>
          </p:cNvSpPr>
          <p:nvPr>
            <p:ph type="body" idx="1"/>
          </p:nvPr>
        </p:nvSpPr>
        <p:spPr>
          <a:xfrm>
            <a:off x="1295400" y="2590800"/>
            <a:ext cx="7620000" cy="3535363"/>
          </a:xfrm>
        </p:spPr>
        <p:txBody>
          <a:bodyPr/>
          <a:lstStyle/>
          <a:p>
            <a:pPr marL="609600" indent="-609600" eaLnBrk="1" hangingPunct="1">
              <a:defRPr/>
            </a:pPr>
            <a:r>
              <a:rPr lang="en-US" altLang="en-US" sz="4000" dirty="0"/>
              <a:t>Use the CSP process fully and conscientiously</a:t>
            </a:r>
          </a:p>
          <a:p>
            <a:pPr marL="609600" indent="-609600" eaLnBrk="1" hangingPunct="1">
              <a:defRPr/>
            </a:pPr>
            <a:r>
              <a:rPr lang="en-US" altLang="en-US" sz="4000" dirty="0"/>
              <a:t>Use the concept of </a:t>
            </a:r>
            <a:r>
              <a:rPr lang="en-US" altLang="en-US" sz="4000" b="1" dirty="0">
                <a:solidFill>
                  <a:srgbClr val="C00000"/>
                </a:solidFill>
              </a:rPr>
              <a:t>worth</a:t>
            </a:r>
            <a:r>
              <a:rPr lang="en-US" altLang="en-US" sz="4000" dirty="0">
                <a:solidFill>
                  <a:srgbClr val="C00000"/>
                </a:solidFill>
              </a:rPr>
              <a:t> </a:t>
            </a:r>
            <a:r>
              <a:rPr lang="en-US" altLang="en-US" sz="4000" dirty="0"/>
              <a:t>(value)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4">
            <a:extLst>
              <a:ext uri="{FF2B5EF4-FFF2-40B4-BE49-F238E27FC236}">
                <a16:creationId xmlns:a16="http://schemas.microsoft.com/office/drawing/2014/main" id="{AB7EF13D-93DF-4746-B496-88D62E2574B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BFA1A53-2AA3-4787-8EE9-FB653E937E16}" type="slidenum">
              <a:rPr lang="en-US" altLang="en-US" sz="1200" smtClean="0"/>
              <a:pPr>
                <a:spcBef>
                  <a:spcPct val="0"/>
                </a:spcBef>
                <a:buClrTx/>
                <a:buSzTx/>
                <a:buFontTx/>
                <a:buNone/>
              </a:pPr>
              <a:t>147</a:t>
            </a:fld>
            <a:endParaRPr lang="en-US" altLang="en-US" sz="1200"/>
          </a:p>
        </p:txBody>
      </p:sp>
      <p:sp>
        <p:nvSpPr>
          <p:cNvPr id="5" name="Footer Placeholder 5">
            <a:extLst>
              <a:ext uri="{FF2B5EF4-FFF2-40B4-BE49-F238E27FC236}">
                <a16:creationId xmlns:a16="http://schemas.microsoft.com/office/drawing/2014/main" id="{B91943A3-B862-413F-88D7-6783E5E4014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1394" name="Rectangle 2">
            <a:extLst>
              <a:ext uri="{FF2B5EF4-FFF2-40B4-BE49-F238E27FC236}">
                <a16:creationId xmlns:a16="http://schemas.microsoft.com/office/drawing/2014/main" id="{3C0487A5-3344-421B-95F8-46C24500EE0E}"/>
              </a:ext>
            </a:extLst>
          </p:cNvPr>
          <p:cNvSpPr>
            <a:spLocks noGrp="1" noRot="1" noChangeArrowheads="1"/>
          </p:cNvSpPr>
          <p:nvPr>
            <p:ph type="title"/>
          </p:nvPr>
        </p:nvSpPr>
        <p:spPr>
          <a:xfrm>
            <a:off x="304800" y="152400"/>
            <a:ext cx="8610600" cy="12954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1395" name="Rectangle 3">
            <a:extLst>
              <a:ext uri="{FF2B5EF4-FFF2-40B4-BE49-F238E27FC236}">
                <a16:creationId xmlns:a16="http://schemas.microsoft.com/office/drawing/2014/main" id="{749FFAB8-B41A-4BA8-9DDC-6D82B90BD64A}"/>
              </a:ext>
            </a:extLst>
          </p:cNvPr>
          <p:cNvSpPr>
            <a:spLocks noGrp="1" noChangeArrowheads="1"/>
          </p:cNvSpPr>
          <p:nvPr>
            <p:ph type="body" idx="1"/>
          </p:nvPr>
        </p:nvSpPr>
        <p:spPr>
          <a:xfrm>
            <a:off x="685800" y="1524000"/>
            <a:ext cx="8458200" cy="5334000"/>
          </a:xfrm>
        </p:spPr>
        <p:txBody>
          <a:bodyPr/>
          <a:lstStyle/>
          <a:p>
            <a:pPr eaLnBrk="1" hangingPunct="1">
              <a:lnSpc>
                <a:spcPct val="80000"/>
              </a:lnSpc>
              <a:defRPr/>
            </a:pPr>
            <a:r>
              <a:rPr lang="en-US" altLang="en-US" sz="2800" dirty="0"/>
              <a:t>We tend to conclude that non-incumbents: </a:t>
            </a:r>
          </a:p>
          <a:p>
            <a:pPr lvl="1" eaLnBrk="1" hangingPunct="1">
              <a:defRPr/>
            </a:pPr>
            <a:r>
              <a:rPr lang="en-US" altLang="en-US" sz="2400" dirty="0"/>
              <a:t>Lack understanding of the problem to be solved</a:t>
            </a:r>
          </a:p>
          <a:p>
            <a:pPr lvl="1" eaLnBrk="1" hangingPunct="1">
              <a:defRPr/>
            </a:pPr>
            <a:r>
              <a:rPr lang="en-US" altLang="en-US" sz="2400" dirty="0"/>
              <a:t>Lack adequate detail in their proposals </a:t>
            </a:r>
          </a:p>
          <a:p>
            <a:pPr eaLnBrk="1" hangingPunct="1">
              <a:lnSpc>
                <a:spcPct val="80000"/>
              </a:lnSpc>
              <a:defRPr/>
            </a:pPr>
            <a:r>
              <a:rPr lang="en-US" altLang="en-US" sz="2800" dirty="0"/>
              <a:t>This may be true, or: </a:t>
            </a:r>
          </a:p>
          <a:p>
            <a:pPr lvl="1" eaLnBrk="1" hangingPunct="1">
              <a:defRPr/>
            </a:pPr>
            <a:r>
              <a:rPr lang="en-US" altLang="en-US" sz="2400" dirty="0"/>
              <a:t>It might just be a perception based on lack of understanding of the offeror or its proposal </a:t>
            </a:r>
          </a:p>
          <a:p>
            <a:pPr lvl="1" eaLnBrk="1" hangingPunct="1">
              <a:defRPr/>
            </a:pPr>
            <a:r>
              <a:rPr lang="en-US" altLang="en-US" sz="2400" dirty="0"/>
              <a:t>It’s like when you first tried to get a job (Catch 22)</a:t>
            </a:r>
          </a:p>
          <a:p>
            <a:pPr lvl="2" eaLnBrk="1" hangingPunct="1">
              <a:defRPr/>
            </a:pPr>
            <a:r>
              <a:rPr lang="en-US" altLang="en-US" sz="2000" b="1" dirty="0"/>
              <a:t>No one wants to hire you without experience</a:t>
            </a:r>
          </a:p>
          <a:p>
            <a:pPr lvl="2" eaLnBrk="1" hangingPunct="1">
              <a:defRPr/>
            </a:pPr>
            <a:r>
              <a:rPr lang="en-US" altLang="en-US" sz="2000" b="1" dirty="0"/>
              <a:t>But if no one hires you, you can never get experience</a:t>
            </a:r>
          </a:p>
          <a:p>
            <a:pPr lvl="1" eaLnBrk="1" hangingPunct="1">
              <a:defRPr/>
            </a:pPr>
            <a:r>
              <a:rPr lang="en-US" altLang="en-US" sz="2400" dirty="0"/>
              <a:t>We are more likely to eliminate an offeror for technical insufficiency that we don’t know, than one that we do know</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4">
            <a:extLst>
              <a:ext uri="{FF2B5EF4-FFF2-40B4-BE49-F238E27FC236}">
                <a16:creationId xmlns:a16="http://schemas.microsoft.com/office/drawing/2014/main" id="{78D07746-5BB3-450A-A0E8-E9B9F160026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735A4B7-6E27-4534-91B1-3C83FE8D1240}" type="slidenum">
              <a:rPr lang="en-US" altLang="en-US" sz="1200" smtClean="0"/>
              <a:pPr>
                <a:spcBef>
                  <a:spcPct val="0"/>
                </a:spcBef>
                <a:buClrTx/>
                <a:buSzTx/>
                <a:buFontTx/>
                <a:buNone/>
              </a:pPr>
              <a:t>148</a:t>
            </a:fld>
            <a:endParaRPr lang="en-US" altLang="en-US" sz="1200"/>
          </a:p>
        </p:txBody>
      </p:sp>
      <p:sp>
        <p:nvSpPr>
          <p:cNvPr id="5" name="Footer Placeholder 5">
            <a:extLst>
              <a:ext uri="{FF2B5EF4-FFF2-40B4-BE49-F238E27FC236}">
                <a16:creationId xmlns:a16="http://schemas.microsoft.com/office/drawing/2014/main" id="{A36DDA10-03B5-4DDD-887A-D0D166B2F5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3442" name="Rectangle 2">
            <a:extLst>
              <a:ext uri="{FF2B5EF4-FFF2-40B4-BE49-F238E27FC236}">
                <a16:creationId xmlns:a16="http://schemas.microsoft.com/office/drawing/2014/main" id="{1C806A70-0285-4797-8922-6188F3B153DD}"/>
              </a:ext>
            </a:extLst>
          </p:cNvPr>
          <p:cNvSpPr>
            <a:spLocks noGrp="1" noRot="1" noChangeArrowheads="1"/>
          </p:cNvSpPr>
          <p:nvPr>
            <p:ph type="title"/>
          </p:nvPr>
        </p:nvSpPr>
        <p:spPr>
          <a:xfrm>
            <a:off x="304800" y="152400"/>
            <a:ext cx="8534400" cy="11430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3443" name="Rectangle 3">
            <a:extLst>
              <a:ext uri="{FF2B5EF4-FFF2-40B4-BE49-F238E27FC236}">
                <a16:creationId xmlns:a16="http://schemas.microsoft.com/office/drawing/2014/main" id="{B44E67BE-360B-447B-BA40-155BA65C779A}"/>
              </a:ext>
            </a:extLst>
          </p:cNvPr>
          <p:cNvSpPr>
            <a:spLocks noGrp="1" noChangeArrowheads="1"/>
          </p:cNvSpPr>
          <p:nvPr>
            <p:ph type="body" idx="1"/>
          </p:nvPr>
        </p:nvSpPr>
        <p:spPr>
          <a:xfrm>
            <a:off x="457200" y="1371600"/>
            <a:ext cx="8382000" cy="5486400"/>
          </a:xfrm>
        </p:spPr>
        <p:txBody>
          <a:bodyPr/>
          <a:lstStyle/>
          <a:p>
            <a:pPr eaLnBrk="1" hangingPunct="1">
              <a:spcBef>
                <a:spcPts val="600"/>
              </a:spcBef>
              <a:spcAft>
                <a:spcPts val="0"/>
              </a:spcAft>
              <a:defRPr/>
            </a:pPr>
            <a:r>
              <a:rPr lang="en-US" altLang="en-US" sz="2800" dirty="0"/>
              <a:t>Sometimes agencies seek to award contracts to offerors with 100% to 300% higher prices than other, supposedly qualified, offerors:</a:t>
            </a:r>
          </a:p>
          <a:p>
            <a:pPr lvl="1" eaLnBrk="1" hangingPunct="1">
              <a:spcBef>
                <a:spcPts val="600"/>
              </a:spcBef>
              <a:spcAft>
                <a:spcPts val="0"/>
              </a:spcAft>
              <a:defRPr/>
            </a:pPr>
            <a:r>
              <a:rPr lang="en-US" altLang="en-US" sz="2400" dirty="0"/>
              <a:t>This usually means that:</a:t>
            </a:r>
          </a:p>
          <a:p>
            <a:pPr marL="1200150" lvl="2" indent="-285750" eaLnBrk="1" hangingPunct="1">
              <a:spcBef>
                <a:spcPts val="600"/>
              </a:spcBef>
              <a:spcAft>
                <a:spcPts val="0"/>
              </a:spcAft>
              <a:defRPr/>
            </a:pPr>
            <a:r>
              <a:rPr lang="en-US" altLang="en-US" sz="2000" dirty="0"/>
              <a:t>A proper determination was not made of the offeror’s capabilities; or,</a:t>
            </a:r>
          </a:p>
          <a:p>
            <a:pPr marL="1200150" lvl="2" indent="-285750" eaLnBrk="1" hangingPunct="1">
              <a:spcBef>
                <a:spcPts val="600"/>
              </a:spcBef>
              <a:spcAft>
                <a:spcPts val="0"/>
              </a:spcAft>
              <a:defRPr/>
            </a:pPr>
            <a:r>
              <a:rPr lang="en-US" altLang="en-US" sz="2000" dirty="0"/>
              <a:t>The lower priced offerors shouldn’t have been determined to be qualified </a:t>
            </a:r>
          </a:p>
          <a:p>
            <a:pPr lvl="1" eaLnBrk="1" hangingPunct="1">
              <a:spcBef>
                <a:spcPts val="600"/>
              </a:spcBef>
              <a:spcAft>
                <a:spcPts val="0"/>
              </a:spcAft>
              <a:defRPr/>
            </a:pPr>
            <a:r>
              <a:rPr lang="en-US" altLang="en-US" sz="2400" dirty="0"/>
              <a:t>The failure to do a proper determination of offerors’ qualifications may cause problems later:</a:t>
            </a:r>
          </a:p>
          <a:p>
            <a:pPr marL="1200150" lvl="2" indent="-285750" eaLnBrk="1" hangingPunct="1">
              <a:spcBef>
                <a:spcPts val="600"/>
              </a:spcBef>
              <a:spcAft>
                <a:spcPts val="0"/>
              </a:spcAft>
              <a:defRPr/>
            </a:pPr>
            <a:r>
              <a:rPr lang="en-US" altLang="en-US" sz="2000" dirty="0"/>
              <a:t>In getting approvals by a control agency &amp; the BPW</a:t>
            </a:r>
          </a:p>
          <a:p>
            <a:pPr marL="1200150" lvl="2" indent="-285750" eaLnBrk="1" hangingPunct="1">
              <a:spcBef>
                <a:spcPts val="600"/>
              </a:spcBef>
              <a:spcAft>
                <a:spcPts val="0"/>
              </a:spcAft>
              <a:defRPr/>
            </a:pPr>
            <a:r>
              <a:rPr lang="en-US" altLang="en-US" sz="2000" dirty="0"/>
              <a:t>By prompting a protest from a low priced offeror that you said was qualified but that did not receive an award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4">
            <a:extLst>
              <a:ext uri="{FF2B5EF4-FFF2-40B4-BE49-F238E27FC236}">
                <a16:creationId xmlns:a16="http://schemas.microsoft.com/office/drawing/2014/main" id="{12BA9A49-75FA-4313-9AAB-690B2F69F4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D06DF95-7273-42DD-9A4B-C658CDDBC82A}" type="slidenum">
              <a:rPr lang="en-US" altLang="en-US" sz="1200" smtClean="0"/>
              <a:pPr>
                <a:spcBef>
                  <a:spcPct val="0"/>
                </a:spcBef>
                <a:buClrTx/>
                <a:buSzTx/>
                <a:buFontTx/>
                <a:buNone/>
              </a:pPr>
              <a:t>149</a:t>
            </a:fld>
            <a:endParaRPr lang="en-US" altLang="en-US" sz="1200"/>
          </a:p>
        </p:txBody>
      </p:sp>
      <p:sp>
        <p:nvSpPr>
          <p:cNvPr id="5" name="Footer Placeholder 5">
            <a:extLst>
              <a:ext uri="{FF2B5EF4-FFF2-40B4-BE49-F238E27FC236}">
                <a16:creationId xmlns:a16="http://schemas.microsoft.com/office/drawing/2014/main" id="{4DD70417-7E06-42BC-B38E-06E52180AB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4466" name="Rectangle 2">
            <a:extLst>
              <a:ext uri="{FF2B5EF4-FFF2-40B4-BE49-F238E27FC236}">
                <a16:creationId xmlns:a16="http://schemas.microsoft.com/office/drawing/2014/main" id="{D62C393D-F061-479F-81E2-55D6B2584417}"/>
              </a:ext>
            </a:extLst>
          </p:cNvPr>
          <p:cNvSpPr>
            <a:spLocks noGrp="1" noRot="1" noChangeArrowheads="1"/>
          </p:cNvSpPr>
          <p:nvPr>
            <p:ph type="title"/>
          </p:nvPr>
        </p:nvSpPr>
        <p:spPr>
          <a:xfrm>
            <a:off x="465138" y="274638"/>
            <a:ext cx="8166100" cy="849312"/>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4467" name="Rectangle 3">
            <a:extLst>
              <a:ext uri="{FF2B5EF4-FFF2-40B4-BE49-F238E27FC236}">
                <a16:creationId xmlns:a16="http://schemas.microsoft.com/office/drawing/2014/main" id="{131CBEC6-AA41-4E92-8223-C7B6C2172C16}"/>
              </a:ext>
            </a:extLst>
          </p:cNvPr>
          <p:cNvSpPr>
            <a:spLocks noGrp="1" noChangeArrowheads="1"/>
          </p:cNvSpPr>
          <p:nvPr>
            <p:ph type="body" idx="1"/>
          </p:nvPr>
        </p:nvSpPr>
        <p:spPr>
          <a:xfrm>
            <a:off x="304800" y="1295400"/>
            <a:ext cx="8610600" cy="5562600"/>
          </a:xfrm>
        </p:spPr>
        <p:txBody>
          <a:bodyPr/>
          <a:lstStyle/>
          <a:p>
            <a:pPr eaLnBrk="1" hangingPunct="1">
              <a:defRPr/>
            </a:pPr>
            <a:r>
              <a:rPr lang="en-US" altLang="en-US" dirty="0"/>
              <a:t>On </a:t>
            </a:r>
            <a:r>
              <a:rPr lang="en-US" altLang="en-US" b="1" dirty="0"/>
              <a:t>rare </a:t>
            </a:r>
            <a:r>
              <a:rPr lang="en-US" altLang="en-US" dirty="0"/>
              <a:t>occasions it may be important to award a contract to the very best offeror </a:t>
            </a:r>
          </a:p>
          <a:p>
            <a:pPr lvl="1" eaLnBrk="1" hangingPunct="1">
              <a:defRPr/>
            </a:pPr>
            <a:r>
              <a:rPr lang="en-US" altLang="en-US" dirty="0"/>
              <a:t>Not just to a competent offeror, but the best one</a:t>
            </a:r>
          </a:p>
          <a:p>
            <a:pPr eaLnBrk="1" hangingPunct="1">
              <a:defRPr/>
            </a:pPr>
            <a:r>
              <a:rPr lang="en-US" altLang="en-US" dirty="0"/>
              <a:t>In such instances awarding to an offeror with a much higher price may be prudent</a:t>
            </a:r>
          </a:p>
          <a:p>
            <a:pPr eaLnBrk="1" hangingPunct="1">
              <a:defRPr/>
            </a:pPr>
            <a:r>
              <a:rPr lang="en-US" altLang="en-US" dirty="0"/>
              <a:t>But, this should be reflected:</a:t>
            </a:r>
          </a:p>
          <a:p>
            <a:pPr lvl="1" eaLnBrk="1" hangingPunct="1">
              <a:defRPr/>
            </a:pPr>
            <a:r>
              <a:rPr lang="en-US" altLang="en-US" dirty="0"/>
              <a:t>In the relative technical and financial weights</a:t>
            </a:r>
          </a:p>
          <a:p>
            <a:pPr lvl="2" eaLnBrk="1" hangingPunct="1">
              <a:defRPr/>
            </a:pPr>
            <a:r>
              <a:rPr lang="en-US" altLang="en-US" dirty="0"/>
              <a:t>Technical weight should be much higher than the financial weight</a:t>
            </a:r>
          </a:p>
          <a:p>
            <a:pPr lvl="1" eaLnBrk="1" hangingPunct="1">
              <a:defRPr/>
            </a:pPr>
            <a:r>
              <a:rPr lang="en-US" altLang="en-US" dirty="0"/>
              <a:t>In the evaluation criteria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4A7A327F-0AF7-4DB4-ABE3-61CC82786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8E23D8-7A33-46C8-8548-B6CD70024B3C}" type="slidenum">
              <a:rPr lang="en-US" altLang="en-US" sz="1200" smtClean="0"/>
              <a:pPr>
                <a:spcBef>
                  <a:spcPct val="0"/>
                </a:spcBef>
                <a:buClrTx/>
                <a:buSzTx/>
                <a:buFontTx/>
                <a:buNone/>
              </a:pPr>
              <a:t>15</a:t>
            </a:fld>
            <a:endParaRPr lang="en-US" altLang="en-US" sz="1200"/>
          </a:p>
        </p:txBody>
      </p:sp>
      <p:sp>
        <p:nvSpPr>
          <p:cNvPr id="5" name="Footer Placeholder 5">
            <a:extLst>
              <a:ext uri="{FF2B5EF4-FFF2-40B4-BE49-F238E27FC236}">
                <a16:creationId xmlns:a16="http://schemas.microsoft.com/office/drawing/2014/main" id="{890FCC50-10E1-47A6-BF26-8630DBBB25F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2162" name="Rectangle 2">
            <a:extLst>
              <a:ext uri="{FF2B5EF4-FFF2-40B4-BE49-F238E27FC236}">
                <a16:creationId xmlns:a16="http://schemas.microsoft.com/office/drawing/2014/main" id="{DEBB9A54-10CE-4300-BEF1-32E8E95FBC30}"/>
              </a:ext>
            </a:extLst>
          </p:cNvPr>
          <p:cNvSpPr>
            <a:spLocks noGrp="1" noRot="1" noChangeArrowheads="1"/>
          </p:cNvSpPr>
          <p:nvPr>
            <p:ph type="title"/>
          </p:nvPr>
        </p:nvSpPr>
        <p:spPr>
          <a:xfrm>
            <a:off x="457200" y="152400"/>
            <a:ext cx="8229600" cy="685800"/>
          </a:xfrm>
        </p:spPr>
        <p:txBody>
          <a:bodyPr/>
          <a:lstStyle/>
          <a:p>
            <a:pPr eaLnBrk="1" hangingPunct="1">
              <a:defRPr/>
            </a:pPr>
            <a:r>
              <a:rPr lang="en-US" altLang="en-US" sz="4000"/>
              <a:t>Flexibility (Advantages) of CSP</a:t>
            </a:r>
          </a:p>
        </p:txBody>
      </p:sp>
      <p:sp>
        <p:nvSpPr>
          <p:cNvPr id="732163" name="Rectangle 3">
            <a:extLst>
              <a:ext uri="{FF2B5EF4-FFF2-40B4-BE49-F238E27FC236}">
                <a16:creationId xmlns:a16="http://schemas.microsoft.com/office/drawing/2014/main" id="{0BDB5C03-36D8-4C6F-977E-7C6670883878}"/>
              </a:ext>
            </a:extLst>
          </p:cNvPr>
          <p:cNvSpPr>
            <a:spLocks noGrp="1" noChangeArrowheads="1"/>
          </p:cNvSpPr>
          <p:nvPr>
            <p:ph type="body" idx="1"/>
          </p:nvPr>
        </p:nvSpPr>
        <p:spPr>
          <a:xfrm>
            <a:off x="304800" y="1066800"/>
            <a:ext cx="8458200" cy="5791200"/>
          </a:xfrm>
        </p:spPr>
        <p:txBody>
          <a:bodyPr/>
          <a:lstStyle/>
          <a:p>
            <a:pPr eaLnBrk="1" hangingPunct="1">
              <a:defRPr/>
            </a:pPr>
            <a:r>
              <a:rPr lang="en-US" altLang="en-US" sz="2800" dirty="0"/>
              <a:t>Oral presentations and discussions enable evaluators to “get to know” offerors and facilitate a thorough understanding of offerors’ proposals </a:t>
            </a:r>
          </a:p>
          <a:p>
            <a:pPr eaLnBrk="1" hangingPunct="1">
              <a:defRPr/>
            </a:pPr>
            <a:r>
              <a:rPr lang="en-US" altLang="en-US" sz="2800" dirty="0"/>
              <a:t>Through Best and Final Offers (BAFOs), offerors can revise their original proposal submissions</a:t>
            </a:r>
          </a:p>
          <a:p>
            <a:pPr lvl="1" eaLnBrk="1" hangingPunct="1">
              <a:defRPr/>
            </a:pPr>
            <a:r>
              <a:rPr lang="en-US" altLang="en-US" sz="2400" dirty="0"/>
              <a:t>Or, via multiple BAFOs, offerors can further revise already revised submissions</a:t>
            </a:r>
          </a:p>
          <a:p>
            <a:pPr lvl="2" eaLnBrk="1" hangingPunct="1">
              <a:defRPr/>
            </a:pPr>
            <a:r>
              <a:rPr lang="en-US" altLang="en-US" sz="2000" dirty="0"/>
              <a:t>But written permission of the agency head or designee is needed for any BAFO after the 1st</a:t>
            </a:r>
          </a:p>
          <a:p>
            <a:pPr lvl="1" eaLnBrk="1" hangingPunct="1">
              <a:defRPr/>
            </a:pPr>
            <a:r>
              <a:rPr lang="en-US" altLang="en-US" sz="2400" dirty="0"/>
              <a:t>BAFOs can be requested for:</a:t>
            </a:r>
          </a:p>
          <a:p>
            <a:pPr lvl="2" eaLnBrk="1" hangingPunct="1">
              <a:defRPr/>
            </a:pPr>
            <a:r>
              <a:rPr lang="en-US" altLang="en-US" sz="2000" dirty="0"/>
              <a:t>Technical factors only</a:t>
            </a:r>
          </a:p>
          <a:p>
            <a:pPr lvl="2" eaLnBrk="1" hangingPunct="1">
              <a:defRPr/>
            </a:pPr>
            <a:r>
              <a:rPr lang="en-US" altLang="en-US" sz="2000" dirty="0"/>
              <a:t>The price only, or </a:t>
            </a:r>
          </a:p>
          <a:p>
            <a:pPr lvl="2" eaLnBrk="1" hangingPunct="1">
              <a:defRPr/>
            </a:pPr>
            <a:r>
              <a:rPr lang="en-US" altLang="en-US" sz="2000" dirty="0"/>
              <a:t>Both technical and financial factors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4">
            <a:extLst>
              <a:ext uri="{FF2B5EF4-FFF2-40B4-BE49-F238E27FC236}">
                <a16:creationId xmlns:a16="http://schemas.microsoft.com/office/drawing/2014/main" id="{669DA160-BD68-42B8-8A47-D82C20CB3F2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D940E5-FFF4-40D5-BE62-484BF881AF86}" type="slidenum">
              <a:rPr lang="en-US" altLang="en-US" sz="1200" smtClean="0"/>
              <a:pPr>
                <a:spcBef>
                  <a:spcPct val="0"/>
                </a:spcBef>
                <a:buClrTx/>
                <a:buSzTx/>
                <a:buFontTx/>
                <a:buNone/>
              </a:pPr>
              <a:t>150</a:t>
            </a:fld>
            <a:endParaRPr lang="en-US" altLang="en-US" sz="1200"/>
          </a:p>
        </p:txBody>
      </p:sp>
      <p:sp>
        <p:nvSpPr>
          <p:cNvPr id="5" name="Footer Placeholder 5">
            <a:extLst>
              <a:ext uri="{FF2B5EF4-FFF2-40B4-BE49-F238E27FC236}">
                <a16:creationId xmlns:a16="http://schemas.microsoft.com/office/drawing/2014/main" id="{12FA98B0-A9EC-433C-891A-EB656DD0E4A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9762" name="Rectangle 2">
            <a:extLst>
              <a:ext uri="{FF2B5EF4-FFF2-40B4-BE49-F238E27FC236}">
                <a16:creationId xmlns:a16="http://schemas.microsoft.com/office/drawing/2014/main" id="{ABB103D6-5D93-4691-9D72-F9E9CD795B2C}"/>
              </a:ext>
            </a:extLst>
          </p:cNvPr>
          <p:cNvSpPr>
            <a:spLocks noGrp="1" noRot="1" noChangeArrowheads="1"/>
          </p:cNvSpPr>
          <p:nvPr>
            <p:ph type="title"/>
          </p:nvPr>
        </p:nvSpPr>
        <p:spPr>
          <a:xfrm>
            <a:off x="465138" y="274638"/>
            <a:ext cx="8166100" cy="1325562"/>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629763" name="Rectangle 3">
            <a:extLst>
              <a:ext uri="{FF2B5EF4-FFF2-40B4-BE49-F238E27FC236}">
                <a16:creationId xmlns:a16="http://schemas.microsoft.com/office/drawing/2014/main" id="{DD96BAB5-D560-4AED-836D-734FDCB15616}"/>
              </a:ext>
            </a:extLst>
          </p:cNvPr>
          <p:cNvSpPr>
            <a:spLocks noGrp="1" noChangeArrowheads="1"/>
          </p:cNvSpPr>
          <p:nvPr>
            <p:ph type="body" idx="1"/>
          </p:nvPr>
        </p:nvSpPr>
        <p:spPr>
          <a:xfrm>
            <a:off x="457200" y="1981200"/>
            <a:ext cx="8458200" cy="4876800"/>
          </a:xfrm>
        </p:spPr>
        <p:txBody>
          <a:bodyPr/>
          <a:lstStyle/>
          <a:p>
            <a:pPr eaLnBrk="1" hangingPunct="1">
              <a:defRPr/>
            </a:pPr>
            <a:r>
              <a:rPr lang="en-US" altLang="en-US" dirty="0"/>
              <a:t>Other times a large price differential is due to offerors proposing very different solutions to solve the State’s problem(s)</a:t>
            </a:r>
          </a:p>
          <a:p>
            <a:pPr lvl="1" eaLnBrk="1" hangingPunct="1">
              <a:defRPr/>
            </a:pPr>
            <a:r>
              <a:rPr lang="en-US" altLang="en-US" dirty="0"/>
              <a:t>Some approaches may be more intensive or extensive than others</a:t>
            </a:r>
          </a:p>
          <a:p>
            <a:pPr lvl="1" eaLnBrk="1" hangingPunct="1">
              <a:defRPr/>
            </a:pPr>
            <a:r>
              <a:rPr lang="en-US" altLang="en-US" dirty="0"/>
              <a:t>A large price variance may merely reflect this differing level of effort</a:t>
            </a:r>
          </a:p>
          <a:p>
            <a:pPr lvl="2" eaLnBrk="1" hangingPunct="1">
              <a:defRPr/>
            </a:pPr>
            <a:r>
              <a:rPr lang="en-US" altLang="en-US" dirty="0"/>
              <a:t>It’s OK to pay more if we are getting more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4">
            <a:extLst>
              <a:ext uri="{FF2B5EF4-FFF2-40B4-BE49-F238E27FC236}">
                <a16:creationId xmlns:a16="http://schemas.microsoft.com/office/drawing/2014/main" id="{0D70BD62-2268-4F8C-A46B-8BF1C9F53E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0BAB0A-3727-42CD-9348-204900DCC220}" type="slidenum">
              <a:rPr lang="en-US" altLang="en-US" sz="1200" smtClean="0"/>
              <a:pPr>
                <a:spcBef>
                  <a:spcPct val="0"/>
                </a:spcBef>
                <a:buClrTx/>
                <a:buSzTx/>
                <a:buFontTx/>
                <a:buNone/>
              </a:pPr>
              <a:t>151</a:t>
            </a:fld>
            <a:endParaRPr lang="en-US" altLang="en-US" sz="1200"/>
          </a:p>
        </p:txBody>
      </p:sp>
      <p:sp>
        <p:nvSpPr>
          <p:cNvPr id="5" name="Footer Placeholder 5">
            <a:extLst>
              <a:ext uri="{FF2B5EF4-FFF2-40B4-BE49-F238E27FC236}">
                <a16:creationId xmlns:a16="http://schemas.microsoft.com/office/drawing/2014/main" id="{E838899E-C361-42DE-85B8-372841C7163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5490" name="Rectangle 2">
            <a:extLst>
              <a:ext uri="{FF2B5EF4-FFF2-40B4-BE49-F238E27FC236}">
                <a16:creationId xmlns:a16="http://schemas.microsoft.com/office/drawing/2014/main" id="{4ED48984-A976-46B4-8486-57D7232B91F4}"/>
              </a:ext>
            </a:extLst>
          </p:cNvPr>
          <p:cNvSpPr>
            <a:spLocks noGrp="1" noRot="1" noChangeArrowheads="1"/>
          </p:cNvSpPr>
          <p:nvPr>
            <p:ph type="title"/>
          </p:nvPr>
        </p:nvSpPr>
        <p:spPr>
          <a:xfrm>
            <a:off x="228600" y="15240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5491" name="Rectangle 3">
            <a:extLst>
              <a:ext uri="{FF2B5EF4-FFF2-40B4-BE49-F238E27FC236}">
                <a16:creationId xmlns:a16="http://schemas.microsoft.com/office/drawing/2014/main" id="{080936E3-803E-4087-A96D-F2579A6DDEBB}"/>
              </a:ext>
            </a:extLst>
          </p:cNvPr>
          <p:cNvSpPr>
            <a:spLocks noGrp="1" noChangeArrowheads="1"/>
          </p:cNvSpPr>
          <p:nvPr>
            <p:ph type="body" idx="1"/>
          </p:nvPr>
        </p:nvSpPr>
        <p:spPr>
          <a:xfrm>
            <a:off x="228600" y="1371600"/>
            <a:ext cx="8915400" cy="5486400"/>
          </a:xfrm>
        </p:spPr>
        <p:txBody>
          <a:bodyPr/>
          <a:lstStyle/>
          <a:p>
            <a:pPr eaLnBrk="1" hangingPunct="1">
              <a:defRPr/>
            </a:pPr>
            <a:r>
              <a:rPr lang="en-US" altLang="en-US" sz="3600" dirty="0"/>
              <a:t>Usually we:</a:t>
            </a:r>
          </a:p>
          <a:p>
            <a:pPr lvl="1" eaLnBrk="1" hangingPunct="1">
              <a:defRPr/>
            </a:pPr>
            <a:r>
              <a:rPr lang="en-US" altLang="en-US" sz="3200" dirty="0"/>
              <a:t>Want a quality vendor at a good price</a:t>
            </a:r>
          </a:p>
          <a:p>
            <a:pPr lvl="1" eaLnBrk="1" hangingPunct="1">
              <a:defRPr/>
            </a:pPr>
            <a:r>
              <a:rPr lang="en-US" altLang="en-US" sz="3200" dirty="0"/>
              <a:t>Are not specifically seeking to make the award to the:</a:t>
            </a:r>
          </a:p>
          <a:p>
            <a:pPr lvl="2" eaLnBrk="1" hangingPunct="1">
              <a:defRPr/>
            </a:pPr>
            <a:r>
              <a:rPr lang="en-US" altLang="en-US" sz="2800" dirty="0"/>
              <a:t>Best offeror, technically</a:t>
            </a:r>
          </a:p>
          <a:p>
            <a:pPr lvl="2" eaLnBrk="1" hangingPunct="1">
              <a:defRPr/>
            </a:pPr>
            <a:r>
              <a:rPr lang="en-US" altLang="en-US" sz="2800" dirty="0"/>
              <a:t>Most expensive offeror</a:t>
            </a:r>
          </a:p>
          <a:p>
            <a:pPr lvl="2" eaLnBrk="1" hangingPunct="1">
              <a:defRPr/>
            </a:pPr>
            <a:r>
              <a:rPr lang="en-US" altLang="en-US" sz="2800" dirty="0"/>
              <a:t>Least expensive offeror</a:t>
            </a:r>
          </a:p>
          <a:p>
            <a:pPr lvl="3" eaLnBrk="1" hangingPunct="1">
              <a:defRPr/>
            </a:pPr>
            <a:r>
              <a:rPr lang="en-US" altLang="en-US" sz="2400" dirty="0"/>
              <a:t>If we want the lowest priced offer we should do a regular CSB procurement; or,</a:t>
            </a:r>
          </a:p>
          <a:p>
            <a:pPr lvl="3" eaLnBrk="1" hangingPunct="1">
              <a:defRPr/>
            </a:pPr>
            <a:r>
              <a:rPr lang="en-US" altLang="en-US" sz="2400" dirty="0"/>
              <a:t>Use Multi-step Sealed Bidding </a:t>
            </a:r>
            <a:endParaRPr lang="en-US" altLang="en-US" dirty="0">
              <a:solidFill>
                <a:srgbClr val="FFFF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4">
            <a:extLst>
              <a:ext uri="{FF2B5EF4-FFF2-40B4-BE49-F238E27FC236}">
                <a16:creationId xmlns:a16="http://schemas.microsoft.com/office/drawing/2014/main" id="{2C23A022-619A-4367-9861-BAD86BE236C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EBDB1B-78FD-41EA-AA77-E9954F1FA70C}" type="slidenum">
              <a:rPr lang="en-US" altLang="en-US" sz="1200" smtClean="0"/>
              <a:pPr>
                <a:spcBef>
                  <a:spcPct val="0"/>
                </a:spcBef>
                <a:buClrTx/>
                <a:buSzTx/>
                <a:buFontTx/>
                <a:buNone/>
              </a:pPr>
              <a:t>152</a:t>
            </a:fld>
            <a:endParaRPr lang="en-US" altLang="en-US" sz="1200"/>
          </a:p>
        </p:txBody>
      </p:sp>
      <p:sp>
        <p:nvSpPr>
          <p:cNvPr id="5" name="Footer Placeholder 5">
            <a:extLst>
              <a:ext uri="{FF2B5EF4-FFF2-40B4-BE49-F238E27FC236}">
                <a16:creationId xmlns:a16="http://schemas.microsoft.com/office/drawing/2014/main" id="{D5DB4A0A-D273-4EFC-BE70-73A8EF27722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0786" name="Rectangle 2">
            <a:extLst>
              <a:ext uri="{FF2B5EF4-FFF2-40B4-BE49-F238E27FC236}">
                <a16:creationId xmlns:a16="http://schemas.microsoft.com/office/drawing/2014/main" id="{91F2AE5B-B125-4CB7-95A1-7DA114AAF2EE}"/>
              </a:ext>
            </a:extLst>
          </p:cNvPr>
          <p:cNvSpPr>
            <a:spLocks noGrp="1" noRot="1" noChangeArrowheads="1"/>
          </p:cNvSpPr>
          <p:nvPr>
            <p:ph type="title"/>
          </p:nvPr>
        </p:nvSpPr>
        <p:spPr>
          <a:xfrm>
            <a:off x="228600" y="15240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630787" name="Rectangle 3">
            <a:extLst>
              <a:ext uri="{FF2B5EF4-FFF2-40B4-BE49-F238E27FC236}">
                <a16:creationId xmlns:a16="http://schemas.microsoft.com/office/drawing/2014/main" id="{52B33FBA-E8F7-48A6-81E9-01C995326143}"/>
              </a:ext>
            </a:extLst>
          </p:cNvPr>
          <p:cNvSpPr>
            <a:spLocks noGrp="1" noChangeArrowheads="1"/>
          </p:cNvSpPr>
          <p:nvPr>
            <p:ph type="body" idx="1"/>
          </p:nvPr>
        </p:nvSpPr>
        <p:spPr>
          <a:xfrm>
            <a:off x="533400" y="1752600"/>
            <a:ext cx="8153400" cy="5105400"/>
          </a:xfrm>
        </p:spPr>
        <p:txBody>
          <a:bodyPr/>
          <a:lstStyle/>
          <a:p>
            <a:pPr eaLnBrk="1" hangingPunct="1">
              <a:defRPr/>
            </a:pPr>
            <a:r>
              <a:rPr lang="en-US" altLang="en-US" dirty="0"/>
              <a:t>Instead we should make the award to the offeror with the </a:t>
            </a:r>
            <a:r>
              <a:rPr lang="en-US" altLang="en-US" b="1" dirty="0">
                <a:solidFill>
                  <a:schemeClr val="hlink"/>
                </a:solidFill>
              </a:rPr>
              <a:t>best combination of product &amp; price</a:t>
            </a:r>
          </a:p>
          <a:p>
            <a:pPr lvl="2" eaLnBrk="1" hangingPunct="1">
              <a:defRPr/>
            </a:pPr>
            <a:r>
              <a:rPr lang="en-US" altLang="en-US" sz="2800" dirty="0"/>
              <a:t>The </a:t>
            </a:r>
            <a:r>
              <a:rPr lang="en-US" altLang="en-US" sz="2800" b="1" u="sng" dirty="0">
                <a:solidFill>
                  <a:srgbClr val="FF66FF"/>
                </a:solidFill>
              </a:rPr>
              <a:t>best value</a:t>
            </a:r>
          </a:p>
          <a:p>
            <a:pPr lvl="2" eaLnBrk="1" hangingPunct="1">
              <a:defRPr/>
            </a:pPr>
            <a:r>
              <a:rPr lang="en-US" altLang="en-US" sz="2800" dirty="0"/>
              <a:t>The </a:t>
            </a:r>
            <a:r>
              <a:rPr lang="en-US" altLang="en-US" sz="2800" b="1" u="sng" dirty="0">
                <a:solidFill>
                  <a:srgbClr val="FFFF00"/>
                </a:solidFill>
              </a:rPr>
              <a:t>most advantageous offer</a:t>
            </a:r>
          </a:p>
          <a:p>
            <a:pPr eaLnBrk="1" hangingPunct="1">
              <a:defRPr/>
            </a:pPr>
            <a:r>
              <a:rPr lang="en-US" altLang="en-US" dirty="0"/>
              <a:t>This </a:t>
            </a:r>
            <a:r>
              <a:rPr lang="en-US" altLang="en-US" b="1" dirty="0"/>
              <a:t>could be </a:t>
            </a:r>
            <a:r>
              <a:rPr lang="en-US" altLang="en-US" dirty="0"/>
              <a:t>the offeror that is:</a:t>
            </a:r>
          </a:p>
          <a:p>
            <a:pPr lvl="1" eaLnBrk="1" hangingPunct="1">
              <a:defRPr/>
            </a:pPr>
            <a:r>
              <a:rPr lang="en-US" altLang="en-US" dirty="0"/>
              <a:t>Highest technically ranked, or</a:t>
            </a:r>
          </a:p>
          <a:p>
            <a:pPr lvl="1" eaLnBrk="1" hangingPunct="1">
              <a:defRPr/>
            </a:pPr>
            <a:r>
              <a:rPr lang="en-US" altLang="en-US" dirty="0"/>
              <a:t>The one with the lowest price </a:t>
            </a:r>
          </a:p>
          <a:p>
            <a:pPr lvl="1" eaLnBrk="1" hangingPunct="1">
              <a:buFont typeface="Wingdings" panose="05000000000000000000" pitchFamily="2" charset="2"/>
              <a:buNone/>
              <a:defRPr/>
            </a:pPr>
            <a:endParaRPr lang="en-US" altLang="en-US" dirty="0">
              <a:solidFill>
                <a:srgbClr val="FFFF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4">
            <a:extLst>
              <a:ext uri="{FF2B5EF4-FFF2-40B4-BE49-F238E27FC236}">
                <a16:creationId xmlns:a16="http://schemas.microsoft.com/office/drawing/2014/main" id="{F79B13CD-4D30-4CD6-A0E5-18AC5E0C2B3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A14BA0E-C4E4-4A3C-A159-EF9F515F8AAC}" type="slidenum">
              <a:rPr lang="en-US" altLang="en-US" sz="1200" smtClean="0"/>
              <a:pPr>
                <a:spcBef>
                  <a:spcPct val="0"/>
                </a:spcBef>
                <a:buClrTx/>
                <a:buSzTx/>
                <a:buFontTx/>
                <a:buNone/>
              </a:pPr>
              <a:t>153</a:t>
            </a:fld>
            <a:endParaRPr lang="en-US" altLang="en-US" sz="1200"/>
          </a:p>
        </p:txBody>
      </p:sp>
      <p:sp>
        <p:nvSpPr>
          <p:cNvPr id="5" name="Footer Placeholder 5">
            <a:extLst>
              <a:ext uri="{FF2B5EF4-FFF2-40B4-BE49-F238E27FC236}">
                <a16:creationId xmlns:a16="http://schemas.microsoft.com/office/drawing/2014/main" id="{69A9DFE8-B529-41B8-9F16-7D9FA19CA9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6514" name="Rectangle 2">
            <a:extLst>
              <a:ext uri="{FF2B5EF4-FFF2-40B4-BE49-F238E27FC236}">
                <a16:creationId xmlns:a16="http://schemas.microsoft.com/office/drawing/2014/main" id="{71012D99-D485-4235-8882-95646299C0B8}"/>
              </a:ext>
            </a:extLst>
          </p:cNvPr>
          <p:cNvSpPr>
            <a:spLocks noGrp="1" noRot="1" noChangeArrowheads="1"/>
          </p:cNvSpPr>
          <p:nvPr>
            <p:ph type="title"/>
          </p:nvPr>
        </p:nvSpPr>
        <p:spPr>
          <a:xfrm>
            <a:off x="685800" y="152400"/>
            <a:ext cx="8077200" cy="1066800"/>
          </a:xfrm>
        </p:spPr>
        <p:txBody>
          <a:bodyPr/>
          <a:lstStyle/>
          <a:p>
            <a:pPr eaLnBrk="1" hangingPunct="1">
              <a:defRPr/>
            </a:pPr>
            <a:r>
              <a:rPr lang="en-US" altLang="en-US" sz="4000" dirty="0"/>
              <a:t>Use the CSP Process Fully and Conscientiously </a:t>
            </a:r>
            <a:r>
              <a:rPr lang="en-US" altLang="en-US" sz="2400" b="0" dirty="0"/>
              <a:t>(Cont’d)</a:t>
            </a:r>
          </a:p>
        </p:txBody>
      </p:sp>
      <p:sp>
        <p:nvSpPr>
          <p:cNvPr id="576515" name="Rectangle 3">
            <a:extLst>
              <a:ext uri="{FF2B5EF4-FFF2-40B4-BE49-F238E27FC236}">
                <a16:creationId xmlns:a16="http://schemas.microsoft.com/office/drawing/2014/main" id="{0C676E77-1F65-4557-B677-C5A2F3F0BDC7}"/>
              </a:ext>
            </a:extLst>
          </p:cNvPr>
          <p:cNvSpPr>
            <a:spLocks noGrp="1" noChangeArrowheads="1"/>
          </p:cNvSpPr>
          <p:nvPr>
            <p:ph type="body" idx="1"/>
          </p:nvPr>
        </p:nvSpPr>
        <p:spPr>
          <a:xfrm>
            <a:off x="304800" y="1447800"/>
            <a:ext cx="8534400" cy="5257800"/>
          </a:xfrm>
        </p:spPr>
        <p:txBody>
          <a:bodyPr/>
          <a:lstStyle/>
          <a:p>
            <a:pPr eaLnBrk="1" hangingPunct="1">
              <a:defRPr/>
            </a:pPr>
            <a:r>
              <a:rPr lang="en-US" altLang="en-US" dirty="0"/>
              <a:t>But it just as likely could be </a:t>
            </a:r>
            <a:r>
              <a:rPr lang="en-US" altLang="en-US" b="1" dirty="0"/>
              <a:t>neither </a:t>
            </a:r>
            <a:r>
              <a:rPr lang="en-US" altLang="en-US" dirty="0"/>
              <a:t>of these: </a:t>
            </a:r>
          </a:p>
          <a:p>
            <a:pPr lvl="1" eaLnBrk="1" hangingPunct="1">
              <a:defRPr/>
            </a:pPr>
            <a:r>
              <a:rPr lang="en-US" altLang="en-US" dirty="0"/>
              <a:t>Not # 1 technically ranked offeror; or,</a:t>
            </a:r>
          </a:p>
          <a:p>
            <a:pPr lvl="1" eaLnBrk="1" hangingPunct="1">
              <a:defRPr/>
            </a:pPr>
            <a:r>
              <a:rPr lang="en-US" altLang="en-US" dirty="0"/>
              <a:t>Not the low priced offeror</a:t>
            </a:r>
          </a:p>
          <a:p>
            <a:pPr eaLnBrk="1" hangingPunct="1">
              <a:defRPr/>
            </a:pPr>
            <a:r>
              <a:rPr lang="en-US" altLang="en-US" dirty="0"/>
              <a:t>Instead it is the offeror determined to be the </a:t>
            </a:r>
            <a:r>
              <a:rPr lang="en-US" altLang="en-US" b="1" dirty="0"/>
              <a:t>best value </a:t>
            </a:r>
            <a:r>
              <a:rPr lang="en-US" altLang="en-US" dirty="0"/>
              <a:t>(most advantageous) based on:</a:t>
            </a:r>
          </a:p>
          <a:p>
            <a:pPr lvl="1" eaLnBrk="1" hangingPunct="1">
              <a:defRPr/>
            </a:pPr>
            <a:r>
              <a:rPr lang="en-US" altLang="en-US" dirty="0"/>
              <a:t>What they will provide for the price they will charge, without having either of the # 1 attributes</a:t>
            </a:r>
          </a:p>
          <a:p>
            <a:pPr lvl="2" eaLnBrk="1" hangingPunct="1">
              <a:defRPr/>
            </a:pPr>
            <a:r>
              <a:rPr lang="en-US" altLang="en-US" dirty="0"/>
              <a:t>Not # 1 technically ranked offeror; or,</a:t>
            </a:r>
          </a:p>
          <a:p>
            <a:pPr lvl="2" eaLnBrk="1" hangingPunct="1">
              <a:defRPr/>
            </a:pPr>
            <a:r>
              <a:rPr lang="en-US" altLang="en-US" dirty="0"/>
              <a:t>Not the lowest priced offeror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4">
            <a:extLst>
              <a:ext uri="{FF2B5EF4-FFF2-40B4-BE49-F238E27FC236}">
                <a16:creationId xmlns:a16="http://schemas.microsoft.com/office/drawing/2014/main" id="{F5CA3C85-6655-48CB-9F74-366E9ABE63F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BA02DE-E8FB-49F4-B678-A22482BD719F}" type="slidenum">
              <a:rPr lang="en-US" altLang="en-US" sz="1200" smtClean="0"/>
              <a:pPr>
                <a:spcBef>
                  <a:spcPct val="0"/>
                </a:spcBef>
                <a:buClrTx/>
                <a:buSzTx/>
                <a:buFontTx/>
                <a:buNone/>
              </a:pPr>
              <a:t>154</a:t>
            </a:fld>
            <a:endParaRPr lang="en-US" altLang="en-US" sz="1200"/>
          </a:p>
        </p:txBody>
      </p:sp>
      <p:sp>
        <p:nvSpPr>
          <p:cNvPr id="5" name="Footer Placeholder 5">
            <a:extLst>
              <a:ext uri="{FF2B5EF4-FFF2-40B4-BE49-F238E27FC236}">
                <a16:creationId xmlns:a16="http://schemas.microsoft.com/office/drawing/2014/main" id="{686A9484-B6C9-45F0-A89E-42781B29356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7538" name="Rectangle 2">
            <a:extLst>
              <a:ext uri="{FF2B5EF4-FFF2-40B4-BE49-F238E27FC236}">
                <a16:creationId xmlns:a16="http://schemas.microsoft.com/office/drawing/2014/main" id="{9F7CC3D1-9D43-4A51-96A7-BBF0A702927E}"/>
              </a:ext>
            </a:extLst>
          </p:cNvPr>
          <p:cNvSpPr>
            <a:spLocks noGrp="1" noRot="1" noChangeArrowheads="1"/>
          </p:cNvSpPr>
          <p:nvPr>
            <p:ph type="title"/>
          </p:nvPr>
        </p:nvSpPr>
        <p:spPr>
          <a:xfrm>
            <a:off x="228600" y="0"/>
            <a:ext cx="8610600" cy="1371600"/>
          </a:xfrm>
        </p:spPr>
        <p:txBody>
          <a:bodyPr/>
          <a:lstStyle/>
          <a:p>
            <a:pPr eaLnBrk="1" hangingPunct="1">
              <a:lnSpc>
                <a:spcPct val="90000"/>
              </a:lnSpc>
              <a:defRPr/>
            </a:pPr>
            <a:r>
              <a:rPr lang="en-US" altLang="en-US" sz="4000" dirty="0"/>
              <a:t>Use the CSP Process Fully and Conscientiously </a:t>
            </a:r>
            <a:r>
              <a:rPr lang="en-US" altLang="en-US" sz="2400" b="0" dirty="0"/>
              <a:t>(Cont’d)</a:t>
            </a:r>
          </a:p>
        </p:txBody>
      </p:sp>
      <p:sp>
        <p:nvSpPr>
          <p:cNvPr id="577539" name="Rectangle 3">
            <a:extLst>
              <a:ext uri="{FF2B5EF4-FFF2-40B4-BE49-F238E27FC236}">
                <a16:creationId xmlns:a16="http://schemas.microsoft.com/office/drawing/2014/main" id="{FAFE1B31-17EA-427C-8503-73302AC0AB56}"/>
              </a:ext>
            </a:extLst>
          </p:cNvPr>
          <p:cNvSpPr>
            <a:spLocks noGrp="1" noChangeArrowheads="1"/>
          </p:cNvSpPr>
          <p:nvPr>
            <p:ph type="body" idx="1"/>
          </p:nvPr>
        </p:nvSpPr>
        <p:spPr>
          <a:xfrm>
            <a:off x="228600" y="1295400"/>
            <a:ext cx="8686800" cy="5562600"/>
          </a:xfrm>
        </p:spPr>
        <p:txBody>
          <a:bodyPr/>
          <a:lstStyle/>
          <a:p>
            <a:pPr eaLnBrk="1" hangingPunct="1">
              <a:defRPr/>
            </a:pPr>
            <a:r>
              <a:rPr lang="en-US" altLang="en-US" dirty="0"/>
              <a:t>The key to the defensibility of any award recommendation</a:t>
            </a:r>
          </a:p>
          <a:p>
            <a:pPr lvl="1" eaLnBrk="1" hangingPunct="1">
              <a:defRPr/>
            </a:pPr>
            <a:r>
              <a:rPr lang="en-US" altLang="en-US" dirty="0"/>
              <a:t>To a control agency</a:t>
            </a:r>
          </a:p>
          <a:p>
            <a:pPr lvl="1" eaLnBrk="1" hangingPunct="1">
              <a:defRPr/>
            </a:pPr>
            <a:r>
              <a:rPr lang="en-US" altLang="en-US" dirty="0"/>
              <a:t>To the BPW</a:t>
            </a:r>
          </a:p>
          <a:p>
            <a:pPr lvl="1" eaLnBrk="1" hangingPunct="1">
              <a:defRPr/>
            </a:pPr>
            <a:r>
              <a:rPr lang="en-US" altLang="en-US" dirty="0"/>
              <a:t>To unsuccessful offerors</a:t>
            </a:r>
          </a:p>
          <a:p>
            <a:pPr eaLnBrk="1" hangingPunct="1">
              <a:defRPr/>
            </a:pPr>
            <a:r>
              <a:rPr lang="en-US" altLang="en-US" dirty="0"/>
              <a:t>Is the demonstrated: </a:t>
            </a:r>
          </a:p>
          <a:p>
            <a:pPr lvl="1" eaLnBrk="1" hangingPunct="1">
              <a:defRPr/>
            </a:pPr>
            <a:r>
              <a:rPr lang="en-US" altLang="en-US" dirty="0"/>
              <a:t>Diligence in fully using the CSP process </a:t>
            </a:r>
          </a:p>
          <a:p>
            <a:pPr lvl="1" eaLnBrk="1" hangingPunct="1">
              <a:defRPr/>
            </a:pPr>
            <a:r>
              <a:rPr lang="en-US" altLang="en-US" dirty="0"/>
              <a:t>Analysis that went into making the award decision </a:t>
            </a:r>
          </a:p>
          <a:p>
            <a:pPr lvl="2" eaLnBrk="1" hangingPunct="1">
              <a:defRPr/>
            </a:pPr>
            <a:r>
              <a:rPr lang="en-US" altLang="en-US" dirty="0"/>
              <a:t>The recommended award must appear to make sense </a:t>
            </a:r>
          </a:p>
          <a:p>
            <a:pPr lvl="1" eaLnBrk="1" hangingPunct="1">
              <a:buFont typeface="Wingdings" panose="05000000000000000000" pitchFamily="2" charset="2"/>
              <a:buNone/>
              <a:defRPr/>
            </a:pPr>
            <a:endParaRPr lang="en-US" alt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3">
            <a:extLst>
              <a:ext uri="{FF2B5EF4-FFF2-40B4-BE49-F238E27FC236}">
                <a16:creationId xmlns:a16="http://schemas.microsoft.com/office/drawing/2014/main" id="{24A29922-0D77-47CD-9E2A-A819118439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93CE0A-659E-48EE-AFD4-2E0314B2ABC8}" type="slidenum">
              <a:rPr lang="en-US" altLang="en-US" sz="1200" smtClean="0"/>
              <a:pPr>
                <a:spcBef>
                  <a:spcPct val="0"/>
                </a:spcBef>
                <a:buClrTx/>
                <a:buSzTx/>
                <a:buFontTx/>
                <a:buNone/>
              </a:pPr>
              <a:t>155</a:t>
            </a:fld>
            <a:endParaRPr lang="en-US" altLang="en-US" sz="1200"/>
          </a:p>
        </p:txBody>
      </p:sp>
      <p:sp>
        <p:nvSpPr>
          <p:cNvPr id="4" name="Footer Placeholder 4">
            <a:extLst>
              <a:ext uri="{FF2B5EF4-FFF2-40B4-BE49-F238E27FC236}">
                <a16:creationId xmlns:a16="http://schemas.microsoft.com/office/drawing/2014/main" id="{29D6A77C-4F3A-437E-BDA8-1D5DC3F978E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0610" name="Rectangle 2">
            <a:extLst>
              <a:ext uri="{FF2B5EF4-FFF2-40B4-BE49-F238E27FC236}">
                <a16:creationId xmlns:a16="http://schemas.microsoft.com/office/drawing/2014/main" id="{30556848-A14C-4455-972A-5469DE74625E}"/>
              </a:ext>
            </a:extLst>
          </p:cNvPr>
          <p:cNvSpPr>
            <a:spLocks noGrp="1" noRot="1" noChangeArrowheads="1"/>
          </p:cNvSpPr>
          <p:nvPr>
            <p:ph type="title"/>
          </p:nvPr>
        </p:nvSpPr>
        <p:spPr>
          <a:xfrm>
            <a:off x="228600" y="2667000"/>
            <a:ext cx="8686800" cy="1524000"/>
          </a:xfrm>
        </p:spPr>
        <p:txBody>
          <a:bodyPr/>
          <a:lstStyle/>
          <a:p>
            <a:pPr marL="838200" indent="-838200" eaLnBrk="1" hangingPunct="1">
              <a:defRPr/>
            </a:pPr>
            <a:r>
              <a:rPr lang="en-US" altLang="en-US" dirty="0"/>
              <a:t>Use the Concept of Worth</a:t>
            </a:r>
            <a:br>
              <a:rPr lang="en-US" altLang="en-US" dirty="0"/>
            </a:br>
            <a:r>
              <a:rPr lang="en-US" altLang="en-US" dirty="0"/>
              <a:t>(Value)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4">
            <a:extLst>
              <a:ext uri="{FF2B5EF4-FFF2-40B4-BE49-F238E27FC236}">
                <a16:creationId xmlns:a16="http://schemas.microsoft.com/office/drawing/2014/main" id="{1D1B8A6C-517B-4207-AD10-462CA25FB6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8AB2E57-B981-4BFA-B6A9-6981CA23D521}" type="slidenum">
              <a:rPr lang="en-US" altLang="en-US" sz="1200" smtClean="0"/>
              <a:pPr>
                <a:spcBef>
                  <a:spcPct val="0"/>
                </a:spcBef>
                <a:buClrTx/>
                <a:buSzTx/>
                <a:buFontTx/>
                <a:buNone/>
              </a:pPr>
              <a:t>156</a:t>
            </a:fld>
            <a:endParaRPr lang="en-US" altLang="en-US" sz="1200"/>
          </a:p>
        </p:txBody>
      </p:sp>
      <p:sp>
        <p:nvSpPr>
          <p:cNvPr id="5" name="Footer Placeholder 5">
            <a:extLst>
              <a:ext uri="{FF2B5EF4-FFF2-40B4-BE49-F238E27FC236}">
                <a16:creationId xmlns:a16="http://schemas.microsoft.com/office/drawing/2014/main" id="{021FEC5C-CC8B-4676-8CAB-D70ACC9FBB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1810" name="Rectangle 2">
            <a:extLst>
              <a:ext uri="{FF2B5EF4-FFF2-40B4-BE49-F238E27FC236}">
                <a16:creationId xmlns:a16="http://schemas.microsoft.com/office/drawing/2014/main" id="{81C11E32-A8F1-4B43-A4B2-5DE35D6A2222}"/>
              </a:ext>
            </a:extLst>
          </p:cNvPr>
          <p:cNvSpPr>
            <a:spLocks noGrp="1" noRot="1" noChangeArrowheads="1"/>
          </p:cNvSpPr>
          <p:nvPr>
            <p:ph type="title"/>
          </p:nvPr>
        </p:nvSpPr>
        <p:spPr>
          <a:xfrm>
            <a:off x="615950" y="274638"/>
            <a:ext cx="8250238" cy="600075"/>
          </a:xfrm>
        </p:spPr>
        <p:txBody>
          <a:bodyPr/>
          <a:lstStyle/>
          <a:p>
            <a:pPr eaLnBrk="1" hangingPunct="1">
              <a:defRPr/>
            </a:pPr>
            <a:r>
              <a:rPr lang="en-US" altLang="en-US"/>
              <a:t>Personal Comparison</a:t>
            </a:r>
          </a:p>
        </p:txBody>
      </p:sp>
      <p:sp>
        <p:nvSpPr>
          <p:cNvPr id="631811" name="Rectangle 3">
            <a:extLst>
              <a:ext uri="{FF2B5EF4-FFF2-40B4-BE49-F238E27FC236}">
                <a16:creationId xmlns:a16="http://schemas.microsoft.com/office/drawing/2014/main" id="{B7CA08E9-FBC1-46EF-9160-A0B77D28C8A1}"/>
              </a:ext>
            </a:extLst>
          </p:cNvPr>
          <p:cNvSpPr>
            <a:spLocks noGrp="1" noChangeArrowheads="1"/>
          </p:cNvSpPr>
          <p:nvPr>
            <p:ph type="body" idx="1"/>
          </p:nvPr>
        </p:nvSpPr>
        <p:spPr>
          <a:xfrm>
            <a:off x="304800" y="1143000"/>
            <a:ext cx="8839200" cy="5715000"/>
          </a:xfrm>
        </p:spPr>
        <p:txBody>
          <a:bodyPr/>
          <a:lstStyle/>
          <a:p>
            <a:pPr eaLnBrk="1" hangingPunct="1">
              <a:lnSpc>
                <a:spcPct val="80000"/>
              </a:lnSpc>
              <a:defRPr/>
            </a:pPr>
            <a:r>
              <a:rPr lang="en-US" altLang="en-US" dirty="0"/>
              <a:t>Many of you probably obtained some type of higher education after graduating from high school</a:t>
            </a:r>
          </a:p>
          <a:p>
            <a:pPr lvl="1" eaLnBrk="1" hangingPunct="1">
              <a:lnSpc>
                <a:spcPct val="90000"/>
              </a:lnSpc>
              <a:defRPr/>
            </a:pPr>
            <a:r>
              <a:rPr lang="en-US" altLang="en-US" dirty="0"/>
              <a:t>You went to a community or 4 year college, etc.</a:t>
            </a:r>
          </a:p>
          <a:p>
            <a:pPr lvl="1" eaLnBrk="1" hangingPunct="1">
              <a:lnSpc>
                <a:spcPct val="90000"/>
              </a:lnSpc>
              <a:defRPr/>
            </a:pPr>
            <a:r>
              <a:rPr lang="en-US" altLang="en-US" dirty="0"/>
              <a:t>You probably did this to enhance your chances of getting a good job</a:t>
            </a:r>
          </a:p>
          <a:p>
            <a:pPr lvl="1" eaLnBrk="1" hangingPunct="1">
              <a:lnSpc>
                <a:spcPct val="90000"/>
              </a:lnSpc>
              <a:defRPr/>
            </a:pPr>
            <a:r>
              <a:rPr lang="en-US" altLang="en-US" dirty="0"/>
              <a:t>You (or your parents or others) paid money for your higher education</a:t>
            </a:r>
          </a:p>
          <a:p>
            <a:pPr eaLnBrk="1" hangingPunct="1">
              <a:lnSpc>
                <a:spcPct val="80000"/>
              </a:lnSpc>
              <a:defRPr/>
            </a:pPr>
            <a:r>
              <a:rPr lang="en-US" altLang="en-US" dirty="0"/>
              <a:t>In essence, you sought to </a:t>
            </a:r>
            <a:r>
              <a:rPr lang="en-US" altLang="en-US" b="1" dirty="0">
                <a:solidFill>
                  <a:schemeClr val="hlink"/>
                </a:solidFill>
              </a:rPr>
              <a:t>“buy into” </a:t>
            </a:r>
            <a:r>
              <a:rPr lang="en-US" altLang="en-US" dirty="0"/>
              <a:t>a better job by offering a future employer (the State) skills &amp; training for which this future employer didn’t have to pay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4">
            <a:extLst>
              <a:ext uri="{FF2B5EF4-FFF2-40B4-BE49-F238E27FC236}">
                <a16:creationId xmlns:a16="http://schemas.microsoft.com/office/drawing/2014/main" id="{4F731535-A3DD-4B04-9107-62901F678B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A6127E-BC96-493F-BD2B-48BA352E32E6}" type="slidenum">
              <a:rPr lang="en-US" altLang="en-US" sz="1200" smtClean="0"/>
              <a:pPr>
                <a:spcBef>
                  <a:spcPct val="0"/>
                </a:spcBef>
                <a:buClrTx/>
                <a:buSzTx/>
                <a:buFontTx/>
                <a:buNone/>
              </a:pPr>
              <a:t>157</a:t>
            </a:fld>
            <a:endParaRPr lang="en-US" altLang="en-US" sz="1200"/>
          </a:p>
        </p:txBody>
      </p:sp>
      <p:sp>
        <p:nvSpPr>
          <p:cNvPr id="5" name="Footer Placeholder 5">
            <a:extLst>
              <a:ext uri="{FF2B5EF4-FFF2-40B4-BE49-F238E27FC236}">
                <a16:creationId xmlns:a16="http://schemas.microsoft.com/office/drawing/2014/main" id="{9AED126E-6728-4408-A8ED-16233BAC24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2834" name="Rectangle 2">
            <a:extLst>
              <a:ext uri="{FF2B5EF4-FFF2-40B4-BE49-F238E27FC236}">
                <a16:creationId xmlns:a16="http://schemas.microsoft.com/office/drawing/2014/main" id="{5D979B1F-A8E8-45DE-AB36-09A66A856DFB}"/>
              </a:ext>
            </a:extLst>
          </p:cNvPr>
          <p:cNvSpPr>
            <a:spLocks noGrp="1" noRot="1" noChangeArrowheads="1"/>
          </p:cNvSpPr>
          <p:nvPr>
            <p:ph type="title"/>
          </p:nvPr>
        </p:nvSpPr>
        <p:spPr>
          <a:xfrm>
            <a:off x="615950" y="274638"/>
            <a:ext cx="8250238" cy="600075"/>
          </a:xfrm>
        </p:spPr>
        <p:txBody>
          <a:bodyPr/>
          <a:lstStyle/>
          <a:p>
            <a:pPr eaLnBrk="1" hangingPunct="1">
              <a:defRPr/>
            </a:pPr>
            <a:r>
              <a:rPr lang="en-US" altLang="en-US"/>
              <a:t>Personal Comparison </a:t>
            </a:r>
            <a:r>
              <a:rPr lang="en-US" altLang="en-US" sz="3200"/>
              <a:t>(Cont’d)</a:t>
            </a:r>
          </a:p>
        </p:txBody>
      </p:sp>
      <p:sp>
        <p:nvSpPr>
          <p:cNvPr id="632835" name="Rectangle 3">
            <a:extLst>
              <a:ext uri="{FF2B5EF4-FFF2-40B4-BE49-F238E27FC236}">
                <a16:creationId xmlns:a16="http://schemas.microsoft.com/office/drawing/2014/main" id="{293FCD80-E50B-4023-AA8A-419C633522DD}"/>
              </a:ext>
            </a:extLst>
          </p:cNvPr>
          <p:cNvSpPr>
            <a:spLocks noGrp="1" noChangeArrowheads="1"/>
          </p:cNvSpPr>
          <p:nvPr>
            <p:ph type="body" idx="1"/>
          </p:nvPr>
        </p:nvSpPr>
        <p:spPr>
          <a:xfrm>
            <a:off x="304800" y="2057400"/>
            <a:ext cx="8839200" cy="5334000"/>
          </a:xfrm>
        </p:spPr>
        <p:txBody>
          <a:bodyPr/>
          <a:lstStyle/>
          <a:p>
            <a:pPr eaLnBrk="1" hangingPunct="1">
              <a:defRPr/>
            </a:pPr>
            <a:r>
              <a:rPr lang="en-US" altLang="en-US"/>
              <a:t>To get your “foot in the door” you may even have: </a:t>
            </a:r>
          </a:p>
          <a:p>
            <a:pPr lvl="1" eaLnBrk="1" hangingPunct="1">
              <a:defRPr/>
            </a:pPr>
            <a:r>
              <a:rPr lang="en-US" altLang="en-US"/>
              <a:t>Taken an unpaid internship</a:t>
            </a:r>
          </a:p>
          <a:p>
            <a:pPr lvl="1" eaLnBrk="1" hangingPunct="1">
              <a:defRPr/>
            </a:pPr>
            <a:r>
              <a:rPr lang="en-US" altLang="en-US"/>
              <a:t>Done volunteer work in a certain field</a:t>
            </a:r>
          </a:p>
          <a:p>
            <a:pPr lvl="1" eaLnBrk="1" hangingPunct="1">
              <a:defRPr/>
            </a:pPr>
            <a:r>
              <a:rPr lang="en-US" altLang="en-US"/>
              <a:t>Taken a job for less than you wanted or thought you were worth </a:t>
            </a:r>
          </a:p>
          <a:p>
            <a:pPr eaLnBrk="1" hangingPunct="1">
              <a:defRPr/>
            </a:pPr>
            <a:r>
              <a:rPr lang="en-US" altLang="en-US"/>
              <a:t>By doing so, you </a:t>
            </a:r>
            <a:r>
              <a:rPr lang="en-US" altLang="en-US" b="1">
                <a:solidFill>
                  <a:schemeClr val="hlink"/>
                </a:solidFill>
              </a:rPr>
              <a:t>“low balled” </a:t>
            </a:r>
            <a:r>
              <a:rPr lang="en-US" altLang="en-US"/>
              <a:t>your salary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Number Placeholder 4">
            <a:extLst>
              <a:ext uri="{FF2B5EF4-FFF2-40B4-BE49-F238E27FC236}">
                <a16:creationId xmlns:a16="http://schemas.microsoft.com/office/drawing/2014/main" id="{B91FEF70-B835-4537-B8C8-123D78930B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F485B0B-50A3-4C99-A392-DB7B2C8BDDCE}" type="slidenum">
              <a:rPr lang="en-US" altLang="en-US" sz="1200" smtClean="0"/>
              <a:pPr>
                <a:spcBef>
                  <a:spcPct val="0"/>
                </a:spcBef>
                <a:buClrTx/>
                <a:buSzTx/>
                <a:buFontTx/>
                <a:buNone/>
              </a:pPr>
              <a:t>158</a:t>
            </a:fld>
            <a:endParaRPr lang="en-US" altLang="en-US" sz="1200"/>
          </a:p>
        </p:txBody>
      </p:sp>
      <p:sp>
        <p:nvSpPr>
          <p:cNvPr id="5" name="Footer Placeholder 5">
            <a:extLst>
              <a:ext uri="{FF2B5EF4-FFF2-40B4-BE49-F238E27FC236}">
                <a16:creationId xmlns:a16="http://schemas.microsoft.com/office/drawing/2014/main" id="{81769236-AB53-4686-BCCB-38AC980B92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8802" name="Rectangle 2">
            <a:extLst>
              <a:ext uri="{FF2B5EF4-FFF2-40B4-BE49-F238E27FC236}">
                <a16:creationId xmlns:a16="http://schemas.microsoft.com/office/drawing/2014/main" id="{0D799194-7AE3-4916-A075-C5574A522907}"/>
              </a:ext>
            </a:extLst>
          </p:cNvPr>
          <p:cNvSpPr>
            <a:spLocks noGrp="1" noRot="1" noChangeArrowheads="1"/>
          </p:cNvSpPr>
          <p:nvPr>
            <p:ph type="title"/>
          </p:nvPr>
        </p:nvSpPr>
        <p:spPr>
          <a:xfrm>
            <a:off x="152400" y="152400"/>
            <a:ext cx="8763000" cy="685800"/>
          </a:xfrm>
        </p:spPr>
        <p:txBody>
          <a:bodyPr/>
          <a:lstStyle/>
          <a:p>
            <a:pPr eaLnBrk="1" hangingPunct="1">
              <a:defRPr/>
            </a:pPr>
            <a:r>
              <a:rPr lang="en-US" altLang="en-US" sz="4000" dirty="0"/>
              <a:t>A “Low Ball” Price May Be Good</a:t>
            </a:r>
          </a:p>
        </p:txBody>
      </p:sp>
      <p:sp>
        <p:nvSpPr>
          <p:cNvPr id="588803" name="Rectangle 3">
            <a:extLst>
              <a:ext uri="{FF2B5EF4-FFF2-40B4-BE49-F238E27FC236}">
                <a16:creationId xmlns:a16="http://schemas.microsoft.com/office/drawing/2014/main" id="{81E02EBC-D6E2-44C7-A994-C9C3ED69D70F}"/>
              </a:ext>
            </a:extLst>
          </p:cNvPr>
          <p:cNvSpPr>
            <a:spLocks noGrp="1" noChangeArrowheads="1"/>
          </p:cNvSpPr>
          <p:nvPr>
            <p:ph type="body" idx="1"/>
          </p:nvPr>
        </p:nvSpPr>
        <p:spPr>
          <a:xfrm>
            <a:off x="381000" y="1143000"/>
            <a:ext cx="8763000" cy="5715000"/>
          </a:xfrm>
        </p:spPr>
        <p:txBody>
          <a:bodyPr/>
          <a:lstStyle/>
          <a:p>
            <a:pPr eaLnBrk="1" hangingPunct="1">
              <a:lnSpc>
                <a:spcPct val="80000"/>
              </a:lnSpc>
              <a:defRPr/>
            </a:pPr>
            <a:r>
              <a:rPr lang="en-US" altLang="en-US" sz="2800" dirty="0"/>
              <a:t>Just as it may make good “business sense” for individuals to: </a:t>
            </a:r>
          </a:p>
          <a:p>
            <a:pPr lvl="1" eaLnBrk="1" hangingPunct="1">
              <a:lnSpc>
                <a:spcPct val="80000"/>
              </a:lnSpc>
              <a:defRPr/>
            </a:pPr>
            <a:r>
              <a:rPr lang="en-US" altLang="en-US" sz="2400" dirty="0"/>
              <a:t>Pay money to enhance their job marketability; or, </a:t>
            </a:r>
          </a:p>
          <a:p>
            <a:pPr lvl="1" eaLnBrk="1" hangingPunct="1">
              <a:lnSpc>
                <a:spcPct val="80000"/>
              </a:lnSpc>
              <a:defRPr/>
            </a:pPr>
            <a:r>
              <a:rPr lang="en-US" altLang="en-US" sz="2400" dirty="0"/>
              <a:t>Start for less than they think they are worth</a:t>
            </a:r>
          </a:p>
          <a:p>
            <a:pPr eaLnBrk="1" hangingPunct="1">
              <a:lnSpc>
                <a:spcPct val="80000"/>
              </a:lnSpc>
              <a:defRPr/>
            </a:pPr>
            <a:r>
              <a:rPr lang="en-US" altLang="en-US" sz="2800" dirty="0"/>
              <a:t>It frequently makes good business sense for an offeror to try to </a:t>
            </a:r>
            <a:r>
              <a:rPr lang="en-US" altLang="en-US" sz="2800" b="1" dirty="0"/>
              <a:t>“buy into” </a:t>
            </a:r>
            <a:r>
              <a:rPr lang="en-US" altLang="en-US" sz="2800" dirty="0"/>
              <a:t>a State contract:</a:t>
            </a:r>
          </a:p>
          <a:p>
            <a:pPr lvl="1" eaLnBrk="1" hangingPunct="1">
              <a:defRPr/>
            </a:pPr>
            <a:r>
              <a:rPr lang="en-US" altLang="en-US" sz="2400" b="1" dirty="0">
                <a:solidFill>
                  <a:srgbClr val="FF9933"/>
                </a:solidFill>
              </a:rPr>
              <a:t>For expected long term future income</a:t>
            </a:r>
          </a:p>
          <a:p>
            <a:pPr lvl="2" eaLnBrk="1" hangingPunct="1">
              <a:defRPr/>
            </a:pPr>
            <a:r>
              <a:rPr lang="en-US" altLang="en-US" sz="2000" dirty="0"/>
              <a:t>State contracts are frequently 3 years or more</a:t>
            </a:r>
          </a:p>
          <a:p>
            <a:pPr lvl="2" eaLnBrk="1" hangingPunct="1">
              <a:defRPr/>
            </a:pPr>
            <a:r>
              <a:rPr lang="en-US" altLang="en-US" sz="2000" dirty="0"/>
              <a:t>Incumbents are more likely to win future contracts</a:t>
            </a:r>
          </a:p>
          <a:p>
            <a:pPr lvl="1" eaLnBrk="1" hangingPunct="1">
              <a:defRPr/>
            </a:pPr>
            <a:r>
              <a:rPr lang="en-US" altLang="en-US" sz="2400" b="1" dirty="0">
                <a:solidFill>
                  <a:schemeClr val="hlink"/>
                </a:solidFill>
              </a:rPr>
              <a:t>To gain experience</a:t>
            </a:r>
          </a:p>
          <a:p>
            <a:pPr lvl="1" eaLnBrk="1" hangingPunct="1">
              <a:defRPr/>
            </a:pPr>
            <a:r>
              <a:rPr lang="en-US" altLang="en-US" sz="2400" b="1" dirty="0">
                <a:solidFill>
                  <a:srgbClr val="CC9900"/>
                </a:solidFill>
              </a:rPr>
              <a:t>To gain a reference</a:t>
            </a:r>
          </a:p>
          <a:p>
            <a:pPr lvl="2" eaLnBrk="1" hangingPunct="1">
              <a:defRPr/>
            </a:pPr>
            <a:r>
              <a:rPr lang="en-US" altLang="en-US" sz="2000" dirty="0"/>
              <a:t>A State contract is frequently regarded as a valuable marketing asset (if it’s performed well)</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4">
            <a:extLst>
              <a:ext uri="{FF2B5EF4-FFF2-40B4-BE49-F238E27FC236}">
                <a16:creationId xmlns:a16="http://schemas.microsoft.com/office/drawing/2014/main" id="{D9823964-C363-45B4-903D-DFBFA89DA77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F27D13-76CD-4271-8D19-2940708D3521}" type="slidenum">
              <a:rPr lang="en-US" altLang="en-US" sz="1200" smtClean="0"/>
              <a:pPr>
                <a:spcBef>
                  <a:spcPct val="0"/>
                </a:spcBef>
                <a:buClrTx/>
                <a:buSzTx/>
                <a:buFontTx/>
                <a:buNone/>
              </a:pPr>
              <a:t>159</a:t>
            </a:fld>
            <a:endParaRPr lang="en-US" altLang="en-US" sz="1200"/>
          </a:p>
        </p:txBody>
      </p:sp>
      <p:sp>
        <p:nvSpPr>
          <p:cNvPr id="5" name="Footer Placeholder 5">
            <a:extLst>
              <a:ext uri="{FF2B5EF4-FFF2-40B4-BE49-F238E27FC236}">
                <a16:creationId xmlns:a16="http://schemas.microsoft.com/office/drawing/2014/main" id="{BF100921-DF09-437A-8D4E-EBD4BC865A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89826" name="Rectangle 2">
            <a:extLst>
              <a:ext uri="{FF2B5EF4-FFF2-40B4-BE49-F238E27FC236}">
                <a16:creationId xmlns:a16="http://schemas.microsoft.com/office/drawing/2014/main" id="{7504311E-0B4D-401A-A4FB-62A48231B398}"/>
              </a:ext>
            </a:extLst>
          </p:cNvPr>
          <p:cNvSpPr>
            <a:spLocks noGrp="1" noRot="1" noChangeArrowheads="1"/>
          </p:cNvSpPr>
          <p:nvPr>
            <p:ph type="title"/>
          </p:nvPr>
        </p:nvSpPr>
        <p:spPr>
          <a:xfrm>
            <a:off x="152400" y="228600"/>
            <a:ext cx="8839200" cy="838200"/>
          </a:xfrm>
        </p:spPr>
        <p:txBody>
          <a:bodyPr/>
          <a:lstStyle/>
          <a:p>
            <a:pPr eaLnBrk="1" hangingPunct="1">
              <a:defRPr/>
            </a:pPr>
            <a:r>
              <a:rPr lang="en-US" altLang="en-US" sz="4000" dirty="0"/>
              <a:t>A “Low Ball” Price May Be Good </a:t>
            </a:r>
            <a:r>
              <a:rPr lang="en-US" altLang="en-US" sz="2000" b="0" dirty="0"/>
              <a:t>(Cont’d)</a:t>
            </a:r>
          </a:p>
        </p:txBody>
      </p:sp>
      <p:sp>
        <p:nvSpPr>
          <p:cNvPr id="589827" name="Rectangle 3">
            <a:extLst>
              <a:ext uri="{FF2B5EF4-FFF2-40B4-BE49-F238E27FC236}">
                <a16:creationId xmlns:a16="http://schemas.microsoft.com/office/drawing/2014/main" id="{0E0C3F9C-CD3B-4F00-94AD-B1F41888B3EE}"/>
              </a:ext>
            </a:extLst>
          </p:cNvPr>
          <p:cNvSpPr>
            <a:spLocks noGrp="1" noChangeArrowheads="1"/>
          </p:cNvSpPr>
          <p:nvPr>
            <p:ph type="body" idx="1"/>
          </p:nvPr>
        </p:nvSpPr>
        <p:spPr>
          <a:xfrm>
            <a:off x="304800" y="1676400"/>
            <a:ext cx="8534400" cy="5181600"/>
          </a:xfrm>
        </p:spPr>
        <p:txBody>
          <a:bodyPr/>
          <a:lstStyle/>
          <a:p>
            <a:pPr eaLnBrk="1" hangingPunct="1">
              <a:defRPr/>
            </a:pPr>
            <a:r>
              <a:rPr lang="en-US" altLang="en-US" dirty="0"/>
              <a:t>This doesn’t mean that you should:</a:t>
            </a:r>
          </a:p>
          <a:p>
            <a:pPr lvl="1" eaLnBrk="1" hangingPunct="1">
              <a:defRPr/>
            </a:pPr>
            <a:r>
              <a:rPr lang="en-US" altLang="en-US" dirty="0"/>
              <a:t>Always make an award to an offeror with a very low price</a:t>
            </a:r>
          </a:p>
          <a:p>
            <a:pPr lvl="2" eaLnBrk="1" hangingPunct="1">
              <a:defRPr/>
            </a:pPr>
            <a:r>
              <a:rPr lang="en-US" altLang="en-US" dirty="0"/>
              <a:t>You need to verify any offeror’s capability and reliability</a:t>
            </a:r>
          </a:p>
          <a:p>
            <a:pPr marL="914400" lvl="2" indent="0" eaLnBrk="1" hangingPunct="1">
              <a:buFont typeface="Wingdings" panose="05000000000000000000" pitchFamily="2" charset="2"/>
              <a:buNone/>
              <a:defRPr/>
            </a:pPr>
            <a:r>
              <a:rPr lang="en-US" altLang="en-US" dirty="0"/>
              <a:t>			Or,</a:t>
            </a:r>
          </a:p>
          <a:p>
            <a:pPr lvl="1" eaLnBrk="1" hangingPunct="1">
              <a:defRPr/>
            </a:pPr>
            <a:r>
              <a:rPr lang="en-US" altLang="en-US" dirty="0"/>
              <a:t>Automatically disregard an offeror and not make an award just because of a very low price </a:t>
            </a:r>
          </a:p>
          <a:p>
            <a:pPr lvl="2" eaLnBrk="1" hangingPunct="1">
              <a:defRPr/>
            </a:pPr>
            <a:r>
              <a:rPr lang="en-US" altLang="en-US" dirty="0"/>
              <a:t>Do the proper diligence to see if an award is merited, even if a price seems to be too low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B2858BE4-472A-45AB-AA82-65361279472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16836E-D96C-4A27-93A6-145E8D3EDEF1}" type="slidenum">
              <a:rPr lang="en-US" altLang="en-US" sz="1200" smtClean="0"/>
              <a:pPr>
                <a:spcBef>
                  <a:spcPct val="0"/>
                </a:spcBef>
                <a:buClrTx/>
                <a:buSzTx/>
                <a:buFontTx/>
                <a:buNone/>
              </a:pPr>
              <a:t>16</a:t>
            </a:fld>
            <a:endParaRPr lang="en-US" altLang="en-US" sz="1200"/>
          </a:p>
        </p:txBody>
      </p:sp>
      <p:sp>
        <p:nvSpPr>
          <p:cNvPr id="5" name="Footer Placeholder 5">
            <a:extLst>
              <a:ext uri="{FF2B5EF4-FFF2-40B4-BE49-F238E27FC236}">
                <a16:creationId xmlns:a16="http://schemas.microsoft.com/office/drawing/2014/main" id="{7678D543-E029-4CA5-B207-6706CD99249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4210" name="Rectangle 2">
            <a:extLst>
              <a:ext uri="{FF2B5EF4-FFF2-40B4-BE49-F238E27FC236}">
                <a16:creationId xmlns:a16="http://schemas.microsoft.com/office/drawing/2014/main" id="{90BC75EE-AFED-4D5D-A933-2FE2D76A0019}"/>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More CSP Flexibility</a:t>
            </a:r>
          </a:p>
        </p:txBody>
      </p:sp>
      <p:sp>
        <p:nvSpPr>
          <p:cNvPr id="734211" name="Rectangle 3">
            <a:extLst>
              <a:ext uri="{FF2B5EF4-FFF2-40B4-BE49-F238E27FC236}">
                <a16:creationId xmlns:a16="http://schemas.microsoft.com/office/drawing/2014/main" id="{1C1B7874-CAD6-4523-8A94-6A69C9A6630E}"/>
              </a:ext>
            </a:extLst>
          </p:cNvPr>
          <p:cNvSpPr>
            <a:spLocks noGrp="1" noChangeArrowheads="1"/>
          </p:cNvSpPr>
          <p:nvPr>
            <p:ph type="body" idx="1"/>
          </p:nvPr>
        </p:nvSpPr>
        <p:spPr>
          <a:xfrm>
            <a:off x="152400" y="1219200"/>
            <a:ext cx="8991600" cy="5638800"/>
          </a:xfrm>
        </p:spPr>
        <p:txBody>
          <a:bodyPr/>
          <a:lstStyle/>
          <a:p>
            <a:pPr eaLnBrk="1" hangingPunct="1">
              <a:lnSpc>
                <a:spcPct val="85000"/>
              </a:lnSpc>
              <a:defRPr/>
            </a:pPr>
            <a:r>
              <a:rPr lang="en-US" altLang="en-US" sz="2800" dirty="0"/>
              <a:t>Through discussions and BAFOs </a:t>
            </a:r>
            <a:r>
              <a:rPr lang="en-US" altLang="en-US" sz="2800" b="1" dirty="0">
                <a:solidFill>
                  <a:srgbClr val="FF99FF"/>
                </a:solidFill>
              </a:rPr>
              <a:t>improved</a:t>
            </a:r>
            <a:r>
              <a:rPr lang="en-US" altLang="en-US" sz="2800" b="1" dirty="0"/>
              <a:t> </a:t>
            </a:r>
            <a:r>
              <a:rPr lang="en-US" altLang="en-US" sz="2800" dirty="0"/>
              <a:t>proposals should be sought from offerors that:</a:t>
            </a:r>
          </a:p>
          <a:p>
            <a:pPr lvl="1" eaLnBrk="1" hangingPunct="1">
              <a:lnSpc>
                <a:spcPct val="85000"/>
              </a:lnSpc>
              <a:defRPr/>
            </a:pPr>
            <a:r>
              <a:rPr lang="en-US" altLang="en-US" sz="2400" dirty="0"/>
              <a:t>Might be judged as being marginal</a:t>
            </a:r>
          </a:p>
          <a:p>
            <a:pPr lvl="1" eaLnBrk="1" hangingPunct="1">
              <a:lnSpc>
                <a:spcPct val="85000"/>
              </a:lnSpc>
              <a:defRPr/>
            </a:pPr>
            <a:r>
              <a:rPr lang="en-US" altLang="en-US" sz="2400" dirty="0"/>
              <a:t>Are also judged to have submitted good proposals</a:t>
            </a:r>
          </a:p>
          <a:p>
            <a:pPr eaLnBrk="1" hangingPunct="1">
              <a:lnSpc>
                <a:spcPct val="85000"/>
              </a:lnSpc>
              <a:defRPr/>
            </a:pPr>
            <a:r>
              <a:rPr lang="en-US" altLang="en-US" sz="2800" dirty="0"/>
              <a:t>i.e., the objective of discussions is to get an even better offer from </a:t>
            </a:r>
            <a:r>
              <a:rPr lang="en-US" altLang="en-US" sz="2800" b="1" i="1" u="sng" dirty="0"/>
              <a:t>all</a:t>
            </a:r>
            <a:r>
              <a:rPr lang="en-US" altLang="en-US" sz="2800" b="1" i="1" dirty="0"/>
              <a:t> </a:t>
            </a:r>
            <a:r>
              <a:rPr lang="en-US" altLang="en-US" sz="2800" b="1" i="1" u="sng" dirty="0"/>
              <a:t>potentially</a:t>
            </a:r>
            <a:r>
              <a:rPr lang="en-US" altLang="en-US" sz="2800" b="1" i="1" dirty="0"/>
              <a:t> </a:t>
            </a:r>
            <a:r>
              <a:rPr lang="en-US" altLang="en-US" sz="2800" dirty="0"/>
              <a:t>qualified offerors than was in their original submission</a:t>
            </a:r>
          </a:p>
          <a:p>
            <a:pPr eaLnBrk="1" hangingPunct="1">
              <a:lnSpc>
                <a:spcPct val="85000"/>
              </a:lnSpc>
              <a:defRPr/>
            </a:pPr>
            <a:r>
              <a:rPr lang="en-US" altLang="en-US" sz="2800" dirty="0"/>
              <a:t>The award can be made to other than the lowest priced offeror</a:t>
            </a:r>
          </a:p>
          <a:p>
            <a:pPr lvl="1" eaLnBrk="1" hangingPunct="1">
              <a:lnSpc>
                <a:spcPct val="85000"/>
              </a:lnSpc>
              <a:defRPr/>
            </a:pPr>
            <a:r>
              <a:rPr lang="en-US" altLang="en-US" sz="2400" dirty="0"/>
              <a:t>To the offeror that is </a:t>
            </a:r>
            <a:r>
              <a:rPr lang="en-US" altLang="en-US" sz="2400" b="1" u="sng" dirty="0"/>
              <a:t>most advantageous</a:t>
            </a:r>
            <a:r>
              <a:rPr lang="en-US" altLang="en-US" sz="2400" b="1" dirty="0"/>
              <a:t> </a:t>
            </a:r>
            <a:r>
              <a:rPr lang="en-US" altLang="en-US" sz="2400" dirty="0"/>
              <a:t>to the State</a:t>
            </a:r>
          </a:p>
          <a:p>
            <a:pPr lvl="1" eaLnBrk="1" hangingPunct="1">
              <a:lnSpc>
                <a:spcPct val="85000"/>
              </a:lnSpc>
              <a:defRPr/>
            </a:pPr>
            <a:r>
              <a:rPr lang="en-US" altLang="en-US" sz="2400" dirty="0"/>
              <a:t>i.e., the offeror judged to have the best combination of product and price, or </a:t>
            </a:r>
            <a:r>
              <a:rPr lang="en-US" altLang="en-US" sz="2400" b="1" dirty="0">
                <a:solidFill>
                  <a:srgbClr val="FF9900"/>
                </a:solidFill>
              </a:rPr>
              <a:t>Best Value</a:t>
            </a:r>
          </a:p>
          <a:p>
            <a:pPr eaLnBrk="1" hangingPunct="1">
              <a:lnSpc>
                <a:spcPct val="85000"/>
              </a:lnSpc>
              <a:defRPr/>
            </a:pPr>
            <a:r>
              <a:rPr lang="en-US" altLang="en-US" sz="2800" dirty="0"/>
              <a:t>The award is based upon </a:t>
            </a:r>
            <a:r>
              <a:rPr lang="en-US" altLang="en-US" sz="2800" b="1" i="1" u="sng" dirty="0"/>
              <a:t>subjective judgment</a:t>
            </a:r>
          </a:p>
          <a:p>
            <a:pPr eaLnBrk="1" hangingPunct="1">
              <a:lnSpc>
                <a:spcPct val="85000"/>
              </a:lnSpc>
              <a:defRPr/>
            </a:pPr>
            <a:endParaRPr lang="en-US" altLang="en-US" sz="28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4">
            <a:extLst>
              <a:ext uri="{FF2B5EF4-FFF2-40B4-BE49-F238E27FC236}">
                <a16:creationId xmlns:a16="http://schemas.microsoft.com/office/drawing/2014/main" id="{DFD606B1-AFD8-471E-8B0F-A24E989AD04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00CE198-33CD-4448-912B-7025C2F61D06}" type="slidenum">
              <a:rPr lang="en-US" altLang="en-US" sz="1200" smtClean="0"/>
              <a:pPr>
                <a:spcBef>
                  <a:spcPct val="0"/>
                </a:spcBef>
                <a:buClrTx/>
                <a:buSzTx/>
                <a:buFontTx/>
                <a:buNone/>
              </a:pPr>
              <a:t>160</a:t>
            </a:fld>
            <a:endParaRPr lang="en-US" altLang="en-US" sz="1200"/>
          </a:p>
        </p:txBody>
      </p:sp>
      <p:sp>
        <p:nvSpPr>
          <p:cNvPr id="5" name="Footer Placeholder 5">
            <a:extLst>
              <a:ext uri="{FF2B5EF4-FFF2-40B4-BE49-F238E27FC236}">
                <a16:creationId xmlns:a16="http://schemas.microsoft.com/office/drawing/2014/main" id="{A137D6C8-E1E0-443C-B825-991570D44C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0850" name="Rectangle 2">
            <a:extLst>
              <a:ext uri="{FF2B5EF4-FFF2-40B4-BE49-F238E27FC236}">
                <a16:creationId xmlns:a16="http://schemas.microsoft.com/office/drawing/2014/main" id="{6B0C270A-7A13-48FA-B254-14B908486C7C}"/>
              </a:ext>
            </a:extLst>
          </p:cNvPr>
          <p:cNvSpPr>
            <a:spLocks noGrp="1" noRot="1" noChangeArrowheads="1"/>
          </p:cNvSpPr>
          <p:nvPr>
            <p:ph type="title"/>
          </p:nvPr>
        </p:nvSpPr>
        <p:spPr>
          <a:xfrm>
            <a:off x="615950" y="325438"/>
            <a:ext cx="8250238" cy="498475"/>
          </a:xfrm>
        </p:spPr>
        <p:txBody>
          <a:bodyPr/>
          <a:lstStyle/>
          <a:p>
            <a:pPr eaLnBrk="1" hangingPunct="1">
              <a:defRPr/>
            </a:pPr>
            <a:r>
              <a:rPr lang="en-US" altLang="en-US"/>
              <a:t>Conflicting Directions?</a:t>
            </a:r>
          </a:p>
        </p:txBody>
      </p:sp>
      <p:sp>
        <p:nvSpPr>
          <p:cNvPr id="590851" name="Rectangle 3">
            <a:extLst>
              <a:ext uri="{FF2B5EF4-FFF2-40B4-BE49-F238E27FC236}">
                <a16:creationId xmlns:a16="http://schemas.microsoft.com/office/drawing/2014/main" id="{AD8C9E05-77B1-43A6-9C8B-0A0ECB792C88}"/>
              </a:ext>
            </a:extLst>
          </p:cNvPr>
          <p:cNvSpPr>
            <a:spLocks noGrp="1" noChangeArrowheads="1"/>
          </p:cNvSpPr>
          <p:nvPr>
            <p:ph type="body" idx="1"/>
          </p:nvPr>
        </p:nvSpPr>
        <p:spPr>
          <a:xfrm>
            <a:off x="228600" y="1219200"/>
            <a:ext cx="8686800" cy="5638800"/>
          </a:xfrm>
        </p:spPr>
        <p:txBody>
          <a:bodyPr/>
          <a:lstStyle/>
          <a:p>
            <a:pPr eaLnBrk="1" hangingPunct="1">
              <a:lnSpc>
                <a:spcPct val="80000"/>
              </a:lnSpc>
              <a:spcBef>
                <a:spcPct val="10000"/>
              </a:spcBef>
              <a:defRPr/>
            </a:pPr>
            <a:r>
              <a:rPr lang="en-US" altLang="en-US" dirty="0"/>
              <a:t>Some of the foregoing instructions may appear to be in conflict:</a:t>
            </a:r>
          </a:p>
          <a:p>
            <a:pPr eaLnBrk="1" hangingPunct="1">
              <a:defRPr/>
            </a:pPr>
            <a:r>
              <a:rPr lang="en-US" altLang="en-US" dirty="0"/>
              <a:t>On the one hand you are told:</a:t>
            </a:r>
          </a:p>
          <a:p>
            <a:pPr lvl="1" eaLnBrk="1" hangingPunct="1">
              <a:defRPr/>
            </a:pPr>
            <a:r>
              <a:rPr lang="en-US" altLang="en-US" dirty="0"/>
              <a:t>Don’t eliminate offerors early</a:t>
            </a:r>
          </a:p>
          <a:p>
            <a:pPr lvl="2" eaLnBrk="1" hangingPunct="1">
              <a:defRPr/>
            </a:pPr>
            <a:r>
              <a:rPr lang="en-US" altLang="en-US" dirty="0"/>
              <a:t>Be inclusive, rather than exclusive</a:t>
            </a:r>
          </a:p>
          <a:p>
            <a:pPr lvl="1" eaLnBrk="1" hangingPunct="1">
              <a:defRPr/>
            </a:pPr>
            <a:r>
              <a:rPr lang="en-US" altLang="en-US" dirty="0"/>
              <a:t>Give them leeway to: </a:t>
            </a:r>
          </a:p>
          <a:p>
            <a:pPr lvl="2" eaLnBrk="1" hangingPunct="1">
              <a:defRPr/>
            </a:pPr>
            <a:r>
              <a:rPr lang="en-US" altLang="en-US" dirty="0"/>
              <a:t>Prove their capabilities</a:t>
            </a:r>
          </a:p>
          <a:p>
            <a:pPr lvl="2" eaLnBrk="1" hangingPunct="1">
              <a:defRPr/>
            </a:pPr>
            <a:r>
              <a:rPr lang="en-US" altLang="en-US" dirty="0"/>
              <a:t>Revise their proposals to make them better for the State</a:t>
            </a:r>
          </a:p>
          <a:p>
            <a:pPr lvl="1" eaLnBrk="1" hangingPunct="1">
              <a:defRPr/>
            </a:pPr>
            <a:r>
              <a:rPr lang="en-US" altLang="en-US" dirty="0"/>
              <a:t>More competition is better</a:t>
            </a:r>
          </a:p>
          <a:p>
            <a:pPr lvl="1" eaLnBrk="1" hangingPunct="1">
              <a:defRPr/>
            </a:pPr>
            <a:r>
              <a:rPr lang="en-US" altLang="en-US" dirty="0"/>
              <a:t>A very low priced offeror may be the best offeror</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a:extLst>
              <a:ext uri="{FF2B5EF4-FFF2-40B4-BE49-F238E27FC236}">
                <a16:creationId xmlns:a16="http://schemas.microsoft.com/office/drawing/2014/main" id="{FBE7B80A-E37B-4A3E-B345-E2716C7647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08EB80-0CC3-4C26-A510-7C74F8071E10}" type="slidenum">
              <a:rPr lang="en-US" altLang="en-US" sz="1200" smtClean="0"/>
              <a:pPr>
                <a:spcBef>
                  <a:spcPct val="0"/>
                </a:spcBef>
                <a:buClrTx/>
                <a:buSzTx/>
                <a:buFontTx/>
                <a:buNone/>
              </a:pPr>
              <a:t>161</a:t>
            </a:fld>
            <a:endParaRPr lang="en-US" altLang="en-US" sz="1200"/>
          </a:p>
        </p:txBody>
      </p:sp>
      <p:sp>
        <p:nvSpPr>
          <p:cNvPr id="5" name="Footer Placeholder 5">
            <a:extLst>
              <a:ext uri="{FF2B5EF4-FFF2-40B4-BE49-F238E27FC236}">
                <a16:creationId xmlns:a16="http://schemas.microsoft.com/office/drawing/2014/main" id="{56E0F005-46FF-4E31-B598-AD2496E3D73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1874" name="Rectangle 2">
            <a:extLst>
              <a:ext uri="{FF2B5EF4-FFF2-40B4-BE49-F238E27FC236}">
                <a16:creationId xmlns:a16="http://schemas.microsoft.com/office/drawing/2014/main" id="{A4C68C4F-9F18-4448-A5FD-C27DB94A3516}"/>
              </a:ext>
            </a:extLst>
          </p:cNvPr>
          <p:cNvSpPr>
            <a:spLocks noGrp="1" noRot="1" noChangeArrowheads="1"/>
          </p:cNvSpPr>
          <p:nvPr>
            <p:ph type="title"/>
          </p:nvPr>
        </p:nvSpPr>
        <p:spPr>
          <a:xfrm>
            <a:off x="228600" y="274638"/>
            <a:ext cx="8686800" cy="463550"/>
          </a:xfrm>
        </p:spPr>
        <p:txBody>
          <a:bodyPr/>
          <a:lstStyle/>
          <a:p>
            <a:pPr eaLnBrk="1" hangingPunct="1">
              <a:defRPr/>
            </a:pPr>
            <a:r>
              <a:rPr lang="en-US" altLang="en-US" dirty="0"/>
              <a:t>Conflicting Directions? </a:t>
            </a:r>
            <a:r>
              <a:rPr lang="en-US" altLang="en-US" sz="2400" b="0" dirty="0"/>
              <a:t>(Cont’d)</a:t>
            </a:r>
          </a:p>
        </p:txBody>
      </p:sp>
      <p:sp>
        <p:nvSpPr>
          <p:cNvPr id="591875" name="Rectangle 3">
            <a:extLst>
              <a:ext uri="{FF2B5EF4-FFF2-40B4-BE49-F238E27FC236}">
                <a16:creationId xmlns:a16="http://schemas.microsoft.com/office/drawing/2014/main" id="{98634D68-59A1-4FF8-99E0-EB6ADF4B5086}"/>
              </a:ext>
            </a:extLst>
          </p:cNvPr>
          <p:cNvSpPr>
            <a:spLocks noGrp="1" noChangeArrowheads="1"/>
          </p:cNvSpPr>
          <p:nvPr>
            <p:ph type="body" idx="1"/>
          </p:nvPr>
        </p:nvSpPr>
        <p:spPr>
          <a:xfrm>
            <a:off x="457200" y="1600200"/>
            <a:ext cx="7924800" cy="5257800"/>
          </a:xfrm>
        </p:spPr>
        <p:txBody>
          <a:bodyPr/>
          <a:lstStyle/>
          <a:p>
            <a:pPr eaLnBrk="1" hangingPunct="1">
              <a:defRPr/>
            </a:pPr>
            <a:r>
              <a:rPr lang="en-US" altLang="en-US" dirty="0"/>
              <a:t>On the other hand you are told:</a:t>
            </a:r>
          </a:p>
          <a:p>
            <a:pPr lvl="1" eaLnBrk="1" hangingPunct="1">
              <a:defRPr/>
            </a:pPr>
            <a:r>
              <a:rPr lang="en-US" altLang="en-US" dirty="0"/>
              <a:t>Don’t determine that clearly unqualified offerors are qualified:</a:t>
            </a:r>
          </a:p>
          <a:p>
            <a:pPr lvl="2" eaLnBrk="1" hangingPunct="1">
              <a:defRPr/>
            </a:pPr>
            <a:r>
              <a:rPr lang="en-US" altLang="en-US" dirty="0"/>
              <a:t>Eliminate them!</a:t>
            </a:r>
          </a:p>
          <a:p>
            <a:pPr lvl="1" eaLnBrk="1" hangingPunct="1">
              <a:defRPr/>
            </a:pPr>
            <a:r>
              <a:rPr lang="en-US" altLang="en-US" dirty="0"/>
              <a:t>Carefully check an offeror with a very low price to satisfy yourself that it can and will do the job for this low price</a:t>
            </a:r>
          </a:p>
          <a:p>
            <a:pPr lvl="2" eaLnBrk="1" hangingPunct="1">
              <a:defRPr/>
            </a:pPr>
            <a:r>
              <a:rPr lang="en-US" altLang="en-US" dirty="0"/>
              <a:t>Just because they are the lowest priced offeror doesn’t mean they should receive the award</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4">
            <a:extLst>
              <a:ext uri="{FF2B5EF4-FFF2-40B4-BE49-F238E27FC236}">
                <a16:creationId xmlns:a16="http://schemas.microsoft.com/office/drawing/2014/main" id="{FD84EF27-76D7-4D25-92FE-4E8769F41B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4D2E2E-952F-43C8-8C00-8FA370B44B7E}" type="slidenum">
              <a:rPr lang="en-US" altLang="en-US" sz="1200" smtClean="0"/>
              <a:pPr>
                <a:spcBef>
                  <a:spcPct val="0"/>
                </a:spcBef>
                <a:buClrTx/>
                <a:buSzTx/>
                <a:buFontTx/>
                <a:buNone/>
              </a:pPr>
              <a:t>162</a:t>
            </a:fld>
            <a:endParaRPr lang="en-US" altLang="en-US" sz="1200"/>
          </a:p>
        </p:txBody>
      </p:sp>
      <p:sp>
        <p:nvSpPr>
          <p:cNvPr id="5" name="Footer Placeholder 5">
            <a:extLst>
              <a:ext uri="{FF2B5EF4-FFF2-40B4-BE49-F238E27FC236}">
                <a16:creationId xmlns:a16="http://schemas.microsoft.com/office/drawing/2014/main" id="{53B70A0D-EAD5-4B7A-BF4E-EF164EABA30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2898" name="Rectangle 2">
            <a:extLst>
              <a:ext uri="{FF2B5EF4-FFF2-40B4-BE49-F238E27FC236}">
                <a16:creationId xmlns:a16="http://schemas.microsoft.com/office/drawing/2014/main" id="{0461F202-EDF0-40CC-A26B-363B1C36DB28}"/>
              </a:ext>
            </a:extLst>
          </p:cNvPr>
          <p:cNvSpPr>
            <a:spLocks noGrp="1" noRot="1" noChangeArrowheads="1"/>
          </p:cNvSpPr>
          <p:nvPr>
            <p:ph type="title"/>
          </p:nvPr>
        </p:nvSpPr>
        <p:spPr>
          <a:xfrm>
            <a:off x="615950" y="374650"/>
            <a:ext cx="8172450" cy="500063"/>
          </a:xfrm>
        </p:spPr>
        <p:txBody>
          <a:bodyPr/>
          <a:lstStyle/>
          <a:p>
            <a:pPr eaLnBrk="1" hangingPunct="1">
              <a:defRPr/>
            </a:pPr>
            <a:r>
              <a:rPr lang="en-US" altLang="en-US"/>
              <a:t>Conflicting Directions?  No!</a:t>
            </a:r>
          </a:p>
        </p:txBody>
      </p:sp>
      <p:sp>
        <p:nvSpPr>
          <p:cNvPr id="592899" name="Rectangle 3">
            <a:extLst>
              <a:ext uri="{FF2B5EF4-FFF2-40B4-BE49-F238E27FC236}">
                <a16:creationId xmlns:a16="http://schemas.microsoft.com/office/drawing/2014/main" id="{1C38F296-031D-4102-A43D-9806ED13C7B8}"/>
              </a:ext>
            </a:extLst>
          </p:cNvPr>
          <p:cNvSpPr>
            <a:spLocks noGrp="1" noChangeArrowheads="1"/>
          </p:cNvSpPr>
          <p:nvPr>
            <p:ph type="body" idx="1"/>
          </p:nvPr>
        </p:nvSpPr>
        <p:spPr>
          <a:xfrm>
            <a:off x="615950" y="1371600"/>
            <a:ext cx="8215313" cy="5105400"/>
          </a:xfrm>
        </p:spPr>
        <p:txBody>
          <a:bodyPr/>
          <a:lstStyle/>
          <a:p>
            <a:pPr eaLnBrk="1" hangingPunct="1">
              <a:defRPr/>
            </a:pPr>
            <a:r>
              <a:rPr lang="en-US" altLang="en-US" dirty="0"/>
              <a:t>It all comes down to:</a:t>
            </a:r>
          </a:p>
          <a:p>
            <a:pPr lvl="1" eaLnBrk="1" hangingPunct="1">
              <a:defRPr/>
            </a:pPr>
            <a:r>
              <a:rPr lang="en-US" altLang="en-US" dirty="0"/>
              <a:t>Fully using the flexibility of the CSP process</a:t>
            </a:r>
          </a:p>
          <a:p>
            <a:pPr lvl="1" eaLnBrk="1" hangingPunct="1">
              <a:defRPr/>
            </a:pPr>
            <a:r>
              <a:rPr lang="en-US" altLang="en-US" dirty="0"/>
              <a:t>Exercising due diligence in making conscientious, informed decisions</a:t>
            </a:r>
          </a:p>
          <a:p>
            <a:pPr eaLnBrk="1" hangingPunct="1">
              <a:defRPr/>
            </a:pPr>
            <a:r>
              <a:rPr lang="en-US" altLang="en-US" dirty="0"/>
              <a:t>It certainly takes considerable time and effort to do all this</a:t>
            </a:r>
          </a:p>
          <a:p>
            <a:pPr eaLnBrk="1" hangingPunct="1">
              <a:defRPr/>
            </a:pPr>
            <a:r>
              <a:rPr lang="en-US" altLang="en-US" dirty="0"/>
              <a:t>But the pay-off of being able to select the best value offeror should be worth this effort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4">
            <a:extLst>
              <a:ext uri="{FF2B5EF4-FFF2-40B4-BE49-F238E27FC236}">
                <a16:creationId xmlns:a16="http://schemas.microsoft.com/office/drawing/2014/main" id="{2B4191EF-A651-4661-911B-15AABE81CD6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32214E-5635-436F-94B7-92F0517EB79F}" type="slidenum">
              <a:rPr lang="en-US" altLang="en-US" sz="1200" smtClean="0"/>
              <a:pPr>
                <a:spcBef>
                  <a:spcPct val="0"/>
                </a:spcBef>
                <a:buClrTx/>
                <a:buSzTx/>
                <a:buFontTx/>
                <a:buNone/>
              </a:pPr>
              <a:t>163</a:t>
            </a:fld>
            <a:endParaRPr lang="en-US" altLang="en-US" sz="1200"/>
          </a:p>
        </p:txBody>
      </p:sp>
      <p:sp>
        <p:nvSpPr>
          <p:cNvPr id="5" name="Footer Placeholder 5">
            <a:extLst>
              <a:ext uri="{FF2B5EF4-FFF2-40B4-BE49-F238E27FC236}">
                <a16:creationId xmlns:a16="http://schemas.microsoft.com/office/drawing/2014/main" id="{AEDAB614-0A9A-4087-ABA5-2FA42A09EFE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3922" name="Rectangle 2">
            <a:extLst>
              <a:ext uri="{FF2B5EF4-FFF2-40B4-BE49-F238E27FC236}">
                <a16:creationId xmlns:a16="http://schemas.microsoft.com/office/drawing/2014/main" id="{2B33ED46-8AF7-48A1-88EE-F635FC45B3CA}"/>
              </a:ext>
            </a:extLst>
          </p:cNvPr>
          <p:cNvSpPr>
            <a:spLocks noGrp="1" noRot="1" noChangeArrowheads="1"/>
          </p:cNvSpPr>
          <p:nvPr>
            <p:ph type="title"/>
          </p:nvPr>
        </p:nvSpPr>
        <p:spPr>
          <a:xfrm>
            <a:off x="700088" y="374650"/>
            <a:ext cx="8166100" cy="749300"/>
          </a:xfrm>
        </p:spPr>
        <p:txBody>
          <a:bodyPr/>
          <a:lstStyle/>
          <a:p>
            <a:pPr eaLnBrk="1" hangingPunct="1">
              <a:lnSpc>
                <a:spcPct val="80000"/>
              </a:lnSpc>
              <a:defRPr/>
            </a:pPr>
            <a:r>
              <a:rPr lang="en-US" altLang="en-US" sz="4000"/>
              <a:t>So How Do You Decide Which Is the Most Advantageous Offer?</a:t>
            </a:r>
          </a:p>
        </p:txBody>
      </p:sp>
      <p:sp>
        <p:nvSpPr>
          <p:cNvPr id="593923" name="Rectangle 3">
            <a:extLst>
              <a:ext uri="{FF2B5EF4-FFF2-40B4-BE49-F238E27FC236}">
                <a16:creationId xmlns:a16="http://schemas.microsoft.com/office/drawing/2014/main" id="{4ADE73F9-A3BA-4AAC-B2D7-02859CB97C82}"/>
              </a:ext>
            </a:extLst>
          </p:cNvPr>
          <p:cNvSpPr>
            <a:spLocks noGrp="1" noChangeArrowheads="1"/>
          </p:cNvSpPr>
          <p:nvPr>
            <p:ph type="body" idx="1"/>
          </p:nvPr>
        </p:nvSpPr>
        <p:spPr>
          <a:xfrm>
            <a:off x="228600" y="1371600"/>
            <a:ext cx="8686800" cy="5111750"/>
          </a:xfrm>
        </p:spPr>
        <p:txBody>
          <a:bodyPr/>
          <a:lstStyle/>
          <a:p>
            <a:pPr eaLnBrk="1" hangingPunct="1">
              <a:defRPr/>
            </a:pPr>
            <a:r>
              <a:rPr lang="en-US" altLang="en-US" dirty="0"/>
              <a:t>If points and weights are used, it is easy to identify the offeror that appears to be the most advantageous offeror</a:t>
            </a:r>
          </a:p>
          <a:p>
            <a:pPr lvl="1" eaLnBrk="1" hangingPunct="1">
              <a:defRPr/>
            </a:pPr>
            <a:r>
              <a:rPr lang="en-US" altLang="en-US" dirty="0"/>
              <a:t>The offeror wins that has the highest point total after factoring in the weights</a:t>
            </a:r>
          </a:p>
          <a:p>
            <a:pPr lvl="2" eaLnBrk="1" hangingPunct="1">
              <a:defRPr/>
            </a:pPr>
            <a:r>
              <a:rPr lang="en-US" altLang="en-US" dirty="0"/>
              <a:t>Weights such as 60% technical, 40% price, etc.</a:t>
            </a:r>
          </a:p>
          <a:p>
            <a:pPr eaLnBrk="1" hangingPunct="1">
              <a:defRPr/>
            </a:pPr>
            <a:r>
              <a:rPr lang="en-US" altLang="en-US" dirty="0"/>
              <a:t>But the Office of the Attorney General (OAG) &amp; DBM advise against using points &amp; weights</a:t>
            </a:r>
          </a:p>
          <a:p>
            <a:pPr lvl="1" eaLnBrk="1" hangingPunct="1">
              <a:defRPr/>
            </a:pPr>
            <a:r>
              <a:rPr lang="en-US" altLang="en-US" dirty="0"/>
              <a:t>As does my experience</a:t>
            </a:r>
          </a:p>
          <a:p>
            <a:pPr lvl="2" eaLnBrk="1" hangingPunct="1">
              <a:defRPr/>
            </a:pPr>
            <a:r>
              <a:rPr lang="en-US" altLang="en-US" dirty="0"/>
              <a:t>As further discussed starting on slide 300 </a:t>
            </a:r>
            <a:endParaRPr lang="en-US" altLang="en-US" dirty="0">
              <a:highlight>
                <a:srgbClr val="FFFF00"/>
              </a:highlight>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4">
            <a:extLst>
              <a:ext uri="{FF2B5EF4-FFF2-40B4-BE49-F238E27FC236}">
                <a16:creationId xmlns:a16="http://schemas.microsoft.com/office/drawing/2014/main" id="{3204093D-DDE5-40AB-8201-56EBA274B0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9F9568-4580-423C-B1E4-8696A68ABE22}" type="slidenum">
              <a:rPr lang="en-US" altLang="en-US" sz="1200" smtClean="0"/>
              <a:pPr>
                <a:spcBef>
                  <a:spcPct val="0"/>
                </a:spcBef>
                <a:buClrTx/>
                <a:buSzTx/>
                <a:buFontTx/>
                <a:buNone/>
              </a:pPr>
              <a:t>164</a:t>
            </a:fld>
            <a:endParaRPr lang="en-US" altLang="en-US" sz="1200"/>
          </a:p>
        </p:txBody>
      </p:sp>
      <p:sp>
        <p:nvSpPr>
          <p:cNvPr id="5" name="Footer Placeholder 5">
            <a:extLst>
              <a:ext uri="{FF2B5EF4-FFF2-40B4-BE49-F238E27FC236}">
                <a16:creationId xmlns:a16="http://schemas.microsoft.com/office/drawing/2014/main" id="{FEEABF72-FD1E-4722-BCA4-E803829B8DB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4946" name="Rectangle 2">
            <a:extLst>
              <a:ext uri="{FF2B5EF4-FFF2-40B4-BE49-F238E27FC236}">
                <a16:creationId xmlns:a16="http://schemas.microsoft.com/office/drawing/2014/main" id="{8519D200-1D1D-4B7F-A349-A0191E8228B6}"/>
              </a:ext>
            </a:extLst>
          </p:cNvPr>
          <p:cNvSpPr>
            <a:spLocks noGrp="1" noRot="1" noChangeArrowheads="1"/>
          </p:cNvSpPr>
          <p:nvPr>
            <p:ph type="title"/>
          </p:nvPr>
        </p:nvSpPr>
        <p:spPr>
          <a:xfrm>
            <a:off x="228600" y="274638"/>
            <a:ext cx="8686800" cy="579437"/>
          </a:xfrm>
        </p:spPr>
        <p:txBody>
          <a:bodyPr/>
          <a:lstStyle/>
          <a:p>
            <a:pPr eaLnBrk="1" hangingPunct="1">
              <a:defRPr/>
            </a:pPr>
            <a:r>
              <a:rPr lang="en-US" altLang="en-US"/>
              <a:t>CSP Evaluation Guidelines</a:t>
            </a:r>
          </a:p>
        </p:txBody>
      </p:sp>
      <p:sp>
        <p:nvSpPr>
          <p:cNvPr id="594947" name="Rectangle 3">
            <a:extLst>
              <a:ext uri="{FF2B5EF4-FFF2-40B4-BE49-F238E27FC236}">
                <a16:creationId xmlns:a16="http://schemas.microsoft.com/office/drawing/2014/main" id="{FE1DB2A0-665A-40E5-AF52-9E9C552AEA55}"/>
              </a:ext>
            </a:extLst>
          </p:cNvPr>
          <p:cNvSpPr>
            <a:spLocks noGrp="1" noChangeArrowheads="1"/>
          </p:cNvSpPr>
          <p:nvPr>
            <p:ph type="body" idx="1"/>
          </p:nvPr>
        </p:nvSpPr>
        <p:spPr>
          <a:xfrm>
            <a:off x="457200" y="1295400"/>
            <a:ext cx="8382000" cy="5334000"/>
          </a:xfrm>
        </p:spPr>
        <p:txBody>
          <a:bodyPr/>
          <a:lstStyle/>
          <a:p>
            <a:pPr eaLnBrk="1" hangingPunct="1">
              <a:lnSpc>
                <a:spcPct val="80000"/>
              </a:lnSpc>
              <a:defRPr/>
            </a:pPr>
            <a:r>
              <a:rPr lang="en-US" altLang="en-US" dirty="0"/>
              <a:t>How is the most advantageous offer determined when points &amp; weights aren’t used?</a:t>
            </a:r>
          </a:p>
          <a:p>
            <a:pPr eaLnBrk="1" hangingPunct="1">
              <a:lnSpc>
                <a:spcPct val="80000"/>
              </a:lnSpc>
              <a:defRPr/>
            </a:pPr>
            <a:r>
              <a:rPr lang="en-US" altLang="en-US" dirty="0"/>
              <a:t>No hard &amp; fast rules</a:t>
            </a:r>
          </a:p>
          <a:p>
            <a:pPr lvl="1" eaLnBrk="1" hangingPunct="1">
              <a:lnSpc>
                <a:spcPct val="90000"/>
              </a:lnSpc>
              <a:defRPr/>
            </a:pPr>
            <a:r>
              <a:rPr lang="en-US" altLang="en-US" dirty="0"/>
              <a:t>If </a:t>
            </a:r>
            <a:r>
              <a:rPr lang="en-US" altLang="en-US" b="1" i="1" u="sng" dirty="0">
                <a:solidFill>
                  <a:srgbClr val="FF3300"/>
                </a:solidFill>
              </a:rPr>
              <a:t>technical factors</a:t>
            </a:r>
            <a:r>
              <a:rPr lang="en-US" altLang="en-US" b="1" i="1" u="sng" dirty="0">
                <a:solidFill>
                  <a:schemeClr val="tx2"/>
                </a:solidFill>
              </a:rPr>
              <a:t> </a:t>
            </a:r>
            <a:r>
              <a:rPr lang="en-US" altLang="en-US" i="1" u="sng" dirty="0"/>
              <a:t>have more weight than financial ones</a:t>
            </a:r>
            <a:r>
              <a:rPr lang="en-US" altLang="en-US" dirty="0"/>
              <a:t>, generally:</a:t>
            </a:r>
          </a:p>
          <a:p>
            <a:pPr lvl="2" eaLnBrk="1" hangingPunct="1">
              <a:lnSpc>
                <a:spcPct val="90000"/>
              </a:lnSpc>
              <a:defRPr/>
            </a:pPr>
            <a:r>
              <a:rPr lang="en-US" altLang="en-US" b="1" dirty="0"/>
              <a:t>Start with highest ranked technical vendor</a:t>
            </a:r>
          </a:p>
          <a:p>
            <a:pPr lvl="2" eaLnBrk="1" hangingPunct="1">
              <a:lnSpc>
                <a:spcPct val="90000"/>
              </a:lnSpc>
              <a:defRPr/>
            </a:pPr>
            <a:r>
              <a:rPr lang="en-US" altLang="en-US" b="1" dirty="0"/>
              <a:t>If this is also the lowest price vendor, go no further &amp; make the award</a:t>
            </a:r>
          </a:p>
          <a:p>
            <a:pPr lvl="2" eaLnBrk="1" hangingPunct="1">
              <a:lnSpc>
                <a:spcPct val="90000"/>
              </a:lnSpc>
              <a:defRPr/>
            </a:pPr>
            <a:r>
              <a:rPr lang="en-US" altLang="en-US" b="1" dirty="0"/>
              <a:t>#1 technically ranked and lowest price is the ideal combination</a:t>
            </a:r>
          </a:p>
          <a:p>
            <a:pPr lvl="2" eaLnBrk="1" hangingPunct="1">
              <a:lnSpc>
                <a:spcPct val="90000"/>
              </a:lnSpc>
              <a:defRPr/>
            </a:pPr>
            <a:r>
              <a:rPr lang="en-US" altLang="en-US" b="1" dirty="0"/>
              <a:t>No other offeror can beat this combination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4">
            <a:extLst>
              <a:ext uri="{FF2B5EF4-FFF2-40B4-BE49-F238E27FC236}">
                <a16:creationId xmlns:a16="http://schemas.microsoft.com/office/drawing/2014/main" id="{D927AC98-AD12-41EB-A45A-1A78A71569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1BECD36-53E0-495E-9751-5CB1EC495AA5}" type="slidenum">
              <a:rPr lang="en-US" altLang="en-US" sz="1200" smtClean="0"/>
              <a:pPr>
                <a:spcBef>
                  <a:spcPct val="0"/>
                </a:spcBef>
                <a:buClrTx/>
                <a:buSzTx/>
                <a:buFontTx/>
                <a:buNone/>
              </a:pPr>
              <a:t>165</a:t>
            </a:fld>
            <a:endParaRPr lang="en-US" altLang="en-US" sz="1200"/>
          </a:p>
        </p:txBody>
      </p:sp>
      <p:sp>
        <p:nvSpPr>
          <p:cNvPr id="5" name="Footer Placeholder 5">
            <a:extLst>
              <a:ext uri="{FF2B5EF4-FFF2-40B4-BE49-F238E27FC236}">
                <a16:creationId xmlns:a16="http://schemas.microsoft.com/office/drawing/2014/main" id="{120DE3F8-5C68-4A28-9644-CE83B824129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5970" name="Rectangle 2">
            <a:extLst>
              <a:ext uri="{FF2B5EF4-FFF2-40B4-BE49-F238E27FC236}">
                <a16:creationId xmlns:a16="http://schemas.microsoft.com/office/drawing/2014/main" id="{ED9373FB-F163-4CCA-8DD5-B51B03527EA1}"/>
              </a:ext>
            </a:extLst>
          </p:cNvPr>
          <p:cNvSpPr>
            <a:spLocks noGrp="1" noRot="1" noChangeArrowheads="1"/>
          </p:cNvSpPr>
          <p:nvPr>
            <p:ph type="title"/>
          </p:nvPr>
        </p:nvSpPr>
        <p:spPr>
          <a:xfrm>
            <a:off x="304800" y="457200"/>
            <a:ext cx="8610600" cy="685800"/>
          </a:xfrm>
        </p:spPr>
        <p:txBody>
          <a:bodyPr/>
          <a:lstStyle/>
          <a:p>
            <a:pPr eaLnBrk="1" hangingPunct="1">
              <a:defRPr/>
            </a:pPr>
            <a:r>
              <a:rPr lang="en-US" altLang="en-US" dirty="0"/>
              <a:t>CSP Evaluation Guidelines </a:t>
            </a:r>
            <a:r>
              <a:rPr lang="en-US" altLang="en-US" sz="2400" b="0" dirty="0"/>
              <a:t>(Cont’d)</a:t>
            </a:r>
          </a:p>
        </p:txBody>
      </p:sp>
      <p:sp>
        <p:nvSpPr>
          <p:cNvPr id="595971" name="Rectangle 3">
            <a:extLst>
              <a:ext uri="{FF2B5EF4-FFF2-40B4-BE49-F238E27FC236}">
                <a16:creationId xmlns:a16="http://schemas.microsoft.com/office/drawing/2014/main" id="{ED79CAD5-D70D-4B89-87FD-4659D893E10A}"/>
              </a:ext>
            </a:extLst>
          </p:cNvPr>
          <p:cNvSpPr>
            <a:spLocks noGrp="1" noChangeArrowheads="1"/>
          </p:cNvSpPr>
          <p:nvPr>
            <p:ph type="body" idx="1"/>
          </p:nvPr>
        </p:nvSpPr>
        <p:spPr>
          <a:xfrm>
            <a:off x="533400" y="1219200"/>
            <a:ext cx="8305800" cy="5638800"/>
          </a:xfrm>
        </p:spPr>
        <p:txBody>
          <a:bodyPr/>
          <a:lstStyle/>
          <a:p>
            <a:pPr eaLnBrk="1" hangingPunct="1">
              <a:lnSpc>
                <a:spcPct val="80000"/>
              </a:lnSpc>
              <a:defRPr/>
            </a:pPr>
            <a:r>
              <a:rPr lang="en-US" altLang="en-US" dirty="0"/>
              <a:t>However, usually this # 1 &amp; # 1 combination (highest technical rank and lowest priced offer) isn’t what happens</a:t>
            </a:r>
          </a:p>
          <a:p>
            <a:pPr eaLnBrk="1" hangingPunct="1">
              <a:lnSpc>
                <a:spcPct val="80000"/>
              </a:lnSpc>
              <a:defRPr/>
            </a:pPr>
            <a:r>
              <a:rPr lang="en-US" altLang="en-US" dirty="0"/>
              <a:t>If don’t have this ideal situation:</a:t>
            </a:r>
          </a:p>
          <a:p>
            <a:pPr lvl="1" eaLnBrk="1" hangingPunct="1">
              <a:lnSpc>
                <a:spcPct val="90000"/>
              </a:lnSpc>
              <a:defRPr/>
            </a:pPr>
            <a:r>
              <a:rPr lang="en-US" altLang="en-US" dirty="0"/>
              <a:t>Start with highest ranked technical offeror</a:t>
            </a:r>
          </a:p>
          <a:p>
            <a:pPr lvl="1" eaLnBrk="1" hangingPunct="1">
              <a:lnSpc>
                <a:spcPct val="90000"/>
              </a:lnSpc>
              <a:defRPr/>
            </a:pPr>
            <a:r>
              <a:rPr lang="en-US" altLang="en-US" dirty="0"/>
              <a:t>Look at the price differential between this offeror and all other offerors</a:t>
            </a:r>
          </a:p>
          <a:p>
            <a:pPr lvl="1" eaLnBrk="1" hangingPunct="1">
              <a:lnSpc>
                <a:spcPct val="90000"/>
              </a:lnSpc>
              <a:defRPr/>
            </a:pPr>
            <a:r>
              <a:rPr lang="en-US" altLang="en-US" dirty="0"/>
              <a:t>Ask the question of whether this offeror is </a:t>
            </a:r>
            <a:r>
              <a:rPr lang="en-US" altLang="en-US" b="1" u="sng" dirty="0"/>
              <a:t>worth</a:t>
            </a:r>
            <a:r>
              <a:rPr lang="en-US" altLang="en-US" b="1" dirty="0"/>
              <a:t> </a:t>
            </a:r>
            <a:r>
              <a:rPr lang="en-US" altLang="en-US" dirty="0"/>
              <a:t>this price differential </a:t>
            </a:r>
          </a:p>
          <a:p>
            <a:pPr lvl="1" eaLnBrk="1" hangingPunct="1">
              <a:lnSpc>
                <a:spcPct val="90000"/>
              </a:lnSpc>
              <a:defRPr/>
            </a:pPr>
            <a:r>
              <a:rPr lang="en-US" altLang="en-US" dirty="0"/>
              <a:t>I.e., is this offeror worth the extra cost? </a:t>
            </a:r>
          </a:p>
          <a:p>
            <a:pPr lvl="1" eaLnBrk="1" hangingPunct="1">
              <a:lnSpc>
                <a:spcPct val="90000"/>
              </a:lnSpc>
              <a:defRPr/>
            </a:pPr>
            <a:r>
              <a:rPr lang="en-US" altLang="en-US" dirty="0"/>
              <a:t>Does this highest ranked technical offeror provide value for the extra cost?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4">
            <a:extLst>
              <a:ext uri="{FF2B5EF4-FFF2-40B4-BE49-F238E27FC236}">
                <a16:creationId xmlns:a16="http://schemas.microsoft.com/office/drawing/2014/main" id="{1FFEA647-729D-4DC5-8BA4-28F2A498AF4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52FAF0C-6D19-45B7-8EA3-EA0E9C5D8314}" type="slidenum">
              <a:rPr lang="en-US" altLang="en-US" sz="1200" smtClean="0"/>
              <a:pPr>
                <a:spcBef>
                  <a:spcPct val="0"/>
                </a:spcBef>
                <a:buClrTx/>
                <a:buSzTx/>
                <a:buFontTx/>
                <a:buNone/>
              </a:pPr>
              <a:t>166</a:t>
            </a:fld>
            <a:endParaRPr lang="en-US" altLang="en-US" sz="1200"/>
          </a:p>
        </p:txBody>
      </p:sp>
      <p:sp>
        <p:nvSpPr>
          <p:cNvPr id="5" name="Footer Placeholder 5">
            <a:extLst>
              <a:ext uri="{FF2B5EF4-FFF2-40B4-BE49-F238E27FC236}">
                <a16:creationId xmlns:a16="http://schemas.microsoft.com/office/drawing/2014/main" id="{350BE680-371D-49A8-9410-DDE09522FE4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6994" name="Rectangle 2">
            <a:extLst>
              <a:ext uri="{FF2B5EF4-FFF2-40B4-BE49-F238E27FC236}">
                <a16:creationId xmlns:a16="http://schemas.microsoft.com/office/drawing/2014/main" id="{4802E117-BAF2-4A8D-B424-4260450351D7}"/>
              </a:ext>
            </a:extLst>
          </p:cNvPr>
          <p:cNvSpPr>
            <a:spLocks noGrp="1" noRot="1" noChangeArrowheads="1"/>
          </p:cNvSpPr>
          <p:nvPr>
            <p:ph type="title"/>
          </p:nvPr>
        </p:nvSpPr>
        <p:spPr>
          <a:xfrm>
            <a:off x="228600" y="533400"/>
            <a:ext cx="8915400" cy="762000"/>
          </a:xfrm>
        </p:spPr>
        <p:txBody>
          <a:bodyPr/>
          <a:lstStyle/>
          <a:p>
            <a:pPr eaLnBrk="1" hangingPunct="1">
              <a:defRPr/>
            </a:pPr>
            <a:r>
              <a:rPr lang="en-US" altLang="en-US" dirty="0"/>
              <a:t>CSP Evaluation Guidelines </a:t>
            </a:r>
            <a:r>
              <a:rPr lang="en-US" altLang="en-US" sz="2000" dirty="0"/>
              <a:t>(Cont’d)</a:t>
            </a:r>
          </a:p>
        </p:txBody>
      </p:sp>
      <p:sp>
        <p:nvSpPr>
          <p:cNvPr id="596995" name="Rectangle 3">
            <a:extLst>
              <a:ext uri="{FF2B5EF4-FFF2-40B4-BE49-F238E27FC236}">
                <a16:creationId xmlns:a16="http://schemas.microsoft.com/office/drawing/2014/main" id="{18665E6F-DFBD-467C-8E42-269AD5F32476}"/>
              </a:ext>
            </a:extLst>
          </p:cNvPr>
          <p:cNvSpPr>
            <a:spLocks noGrp="1" noChangeArrowheads="1"/>
          </p:cNvSpPr>
          <p:nvPr>
            <p:ph type="body" idx="1"/>
          </p:nvPr>
        </p:nvSpPr>
        <p:spPr>
          <a:xfrm>
            <a:off x="228600" y="1524000"/>
            <a:ext cx="8610600" cy="5029200"/>
          </a:xfrm>
        </p:spPr>
        <p:txBody>
          <a:bodyPr/>
          <a:lstStyle/>
          <a:p>
            <a:pPr eaLnBrk="1" hangingPunct="1">
              <a:lnSpc>
                <a:spcPct val="80000"/>
              </a:lnSpc>
              <a:defRPr/>
            </a:pPr>
            <a:r>
              <a:rPr lang="en-US" altLang="en-US" dirty="0"/>
              <a:t>If the answer is yes, go no further &amp; make the award</a:t>
            </a:r>
          </a:p>
          <a:p>
            <a:pPr eaLnBrk="1" hangingPunct="1">
              <a:lnSpc>
                <a:spcPct val="80000"/>
              </a:lnSpc>
              <a:defRPr/>
            </a:pPr>
            <a:r>
              <a:rPr lang="en-US" altLang="en-US" dirty="0"/>
              <a:t>If the answer is no, keep going down the line in order of technical ranking until you arrive at the offeror that:</a:t>
            </a:r>
          </a:p>
          <a:p>
            <a:pPr lvl="1" eaLnBrk="1" hangingPunct="1">
              <a:defRPr/>
            </a:pPr>
            <a:r>
              <a:rPr lang="en-US" altLang="en-US" dirty="0"/>
              <a:t>Is worth the extra price over any lower technically ranked offerors; Or,</a:t>
            </a:r>
          </a:p>
          <a:p>
            <a:pPr lvl="1" eaLnBrk="1" hangingPunct="1">
              <a:defRPr/>
            </a:pPr>
            <a:r>
              <a:rPr lang="en-US" altLang="en-US" dirty="0"/>
              <a:t>Is the lowest priced offeror</a:t>
            </a:r>
          </a:p>
          <a:p>
            <a:pPr lvl="2" eaLnBrk="1" hangingPunct="1">
              <a:defRPr/>
            </a:pPr>
            <a:r>
              <a:rPr lang="en-US" altLang="en-US" dirty="0"/>
              <a:t>You can award to the lowest priced offeror even if technical factors have more weight than financial ones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4">
            <a:extLst>
              <a:ext uri="{FF2B5EF4-FFF2-40B4-BE49-F238E27FC236}">
                <a16:creationId xmlns:a16="http://schemas.microsoft.com/office/drawing/2014/main" id="{BA8D5498-9C3D-4539-9780-E041D678AEF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B1FC60-969F-4630-81DA-546E376BF0C5}" type="slidenum">
              <a:rPr lang="en-US" altLang="en-US" sz="1200" smtClean="0"/>
              <a:pPr>
                <a:spcBef>
                  <a:spcPct val="0"/>
                </a:spcBef>
                <a:buClrTx/>
                <a:buSzTx/>
                <a:buFontTx/>
                <a:buNone/>
              </a:pPr>
              <a:t>167</a:t>
            </a:fld>
            <a:endParaRPr lang="en-US" altLang="en-US" sz="1200"/>
          </a:p>
        </p:txBody>
      </p:sp>
      <p:sp>
        <p:nvSpPr>
          <p:cNvPr id="5" name="Footer Placeholder 5">
            <a:extLst>
              <a:ext uri="{FF2B5EF4-FFF2-40B4-BE49-F238E27FC236}">
                <a16:creationId xmlns:a16="http://schemas.microsoft.com/office/drawing/2014/main" id="{59AE9877-A1A0-4D87-A675-2F2D0A4DFB5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8018" name="Rectangle 2">
            <a:extLst>
              <a:ext uri="{FF2B5EF4-FFF2-40B4-BE49-F238E27FC236}">
                <a16:creationId xmlns:a16="http://schemas.microsoft.com/office/drawing/2014/main" id="{2F381DE6-DBE9-466E-A63F-C23D89830252}"/>
              </a:ext>
            </a:extLst>
          </p:cNvPr>
          <p:cNvSpPr>
            <a:spLocks noGrp="1" noRot="1" noChangeArrowheads="1"/>
          </p:cNvSpPr>
          <p:nvPr>
            <p:ph type="title"/>
          </p:nvPr>
        </p:nvSpPr>
        <p:spPr>
          <a:xfrm>
            <a:off x="304800" y="457200"/>
            <a:ext cx="8839200" cy="685800"/>
          </a:xfrm>
        </p:spPr>
        <p:txBody>
          <a:bodyPr/>
          <a:lstStyle/>
          <a:p>
            <a:pPr eaLnBrk="1" hangingPunct="1">
              <a:defRPr/>
            </a:pPr>
            <a:r>
              <a:rPr lang="en-US" altLang="en-US" dirty="0"/>
              <a:t>CSP Evaluation Guidelines </a:t>
            </a:r>
            <a:r>
              <a:rPr lang="en-US" altLang="en-US" sz="2000" dirty="0"/>
              <a:t>(Cont’d)</a:t>
            </a:r>
          </a:p>
        </p:txBody>
      </p:sp>
      <p:sp>
        <p:nvSpPr>
          <p:cNvPr id="598019" name="Rectangle 3">
            <a:extLst>
              <a:ext uri="{FF2B5EF4-FFF2-40B4-BE49-F238E27FC236}">
                <a16:creationId xmlns:a16="http://schemas.microsoft.com/office/drawing/2014/main" id="{03DD6054-759C-4177-A5C4-DF714E043F28}"/>
              </a:ext>
            </a:extLst>
          </p:cNvPr>
          <p:cNvSpPr>
            <a:spLocks noGrp="1" noChangeArrowheads="1"/>
          </p:cNvSpPr>
          <p:nvPr>
            <p:ph type="body" idx="1"/>
          </p:nvPr>
        </p:nvSpPr>
        <p:spPr>
          <a:xfrm>
            <a:off x="304800" y="1371600"/>
            <a:ext cx="8534400" cy="5257800"/>
          </a:xfrm>
        </p:spPr>
        <p:txBody>
          <a:bodyPr/>
          <a:lstStyle/>
          <a:p>
            <a:pPr eaLnBrk="1" hangingPunct="1">
              <a:lnSpc>
                <a:spcPct val="80000"/>
              </a:lnSpc>
              <a:defRPr/>
            </a:pPr>
            <a:r>
              <a:rPr lang="en-US" altLang="en-US" dirty="0"/>
              <a:t>If </a:t>
            </a:r>
            <a:r>
              <a:rPr lang="en-US" altLang="en-US" b="1" i="1" u="sng" dirty="0">
                <a:solidFill>
                  <a:srgbClr val="FF3300"/>
                </a:solidFill>
              </a:rPr>
              <a:t>financial factors</a:t>
            </a:r>
            <a:r>
              <a:rPr lang="en-US" altLang="en-US" b="1" i="1" u="sng" dirty="0"/>
              <a:t> </a:t>
            </a:r>
            <a:r>
              <a:rPr lang="en-US" altLang="en-US" i="1" u="sng" dirty="0"/>
              <a:t>have more weight than technical factors</a:t>
            </a:r>
            <a:r>
              <a:rPr lang="en-US" altLang="en-US" dirty="0"/>
              <a:t>:</a:t>
            </a:r>
          </a:p>
          <a:p>
            <a:pPr lvl="1" eaLnBrk="1" hangingPunct="1">
              <a:lnSpc>
                <a:spcPct val="90000"/>
              </a:lnSpc>
              <a:defRPr/>
            </a:pPr>
            <a:r>
              <a:rPr lang="en-US" altLang="en-US" dirty="0"/>
              <a:t>Start with the lowest priced offer</a:t>
            </a:r>
          </a:p>
          <a:p>
            <a:pPr lvl="1" eaLnBrk="1" hangingPunct="1">
              <a:lnSpc>
                <a:spcPct val="90000"/>
              </a:lnSpc>
              <a:defRPr/>
            </a:pPr>
            <a:r>
              <a:rPr lang="en-US" altLang="en-US" dirty="0"/>
              <a:t>Determine if there is a compelling reason not to recommend the award to this offeror</a:t>
            </a:r>
          </a:p>
          <a:p>
            <a:pPr lvl="1" eaLnBrk="1" hangingPunct="1">
              <a:lnSpc>
                <a:spcPct val="90000"/>
              </a:lnSpc>
              <a:defRPr/>
            </a:pPr>
            <a:r>
              <a:rPr lang="en-US" altLang="en-US" dirty="0"/>
              <a:t>If not, award to this lowest priced offeror</a:t>
            </a:r>
          </a:p>
          <a:p>
            <a:pPr lvl="1" eaLnBrk="1" hangingPunct="1">
              <a:lnSpc>
                <a:spcPct val="90000"/>
              </a:lnSpc>
              <a:defRPr/>
            </a:pPr>
            <a:r>
              <a:rPr lang="en-US" altLang="en-US" dirty="0"/>
              <a:t>If so, go to the next lowest priced offeror and ask the same question</a:t>
            </a:r>
          </a:p>
          <a:p>
            <a:pPr lvl="1" eaLnBrk="1" hangingPunct="1">
              <a:lnSpc>
                <a:spcPct val="90000"/>
              </a:lnSpc>
              <a:defRPr/>
            </a:pPr>
            <a:r>
              <a:rPr lang="en-US" altLang="en-US" dirty="0"/>
              <a:t>Continue until no higher priced offeror is worth its price differential over the preceding lower priced offeror</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Number Placeholder 4">
            <a:extLst>
              <a:ext uri="{FF2B5EF4-FFF2-40B4-BE49-F238E27FC236}">
                <a16:creationId xmlns:a16="http://schemas.microsoft.com/office/drawing/2014/main" id="{BA1A12C5-5066-4C66-857B-010F53E9E3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9058541-541F-47CB-98C3-CEB78892DC46}" type="slidenum">
              <a:rPr lang="en-US" altLang="en-US" sz="1200" smtClean="0"/>
              <a:pPr>
                <a:spcBef>
                  <a:spcPct val="0"/>
                </a:spcBef>
                <a:buClrTx/>
                <a:buSzTx/>
                <a:buFontTx/>
                <a:buNone/>
              </a:pPr>
              <a:t>168</a:t>
            </a:fld>
            <a:endParaRPr lang="en-US" altLang="en-US" sz="1200"/>
          </a:p>
        </p:txBody>
      </p:sp>
      <p:sp>
        <p:nvSpPr>
          <p:cNvPr id="5" name="Footer Placeholder 5">
            <a:extLst>
              <a:ext uri="{FF2B5EF4-FFF2-40B4-BE49-F238E27FC236}">
                <a16:creationId xmlns:a16="http://schemas.microsoft.com/office/drawing/2014/main" id="{A78FE237-D230-42AF-AC03-613870DF0A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9042" name="Rectangle 2">
            <a:extLst>
              <a:ext uri="{FF2B5EF4-FFF2-40B4-BE49-F238E27FC236}">
                <a16:creationId xmlns:a16="http://schemas.microsoft.com/office/drawing/2014/main" id="{B0587C17-F81A-4EC6-BCE9-B98919F37C07}"/>
              </a:ext>
            </a:extLst>
          </p:cNvPr>
          <p:cNvSpPr>
            <a:spLocks noGrp="1" noRot="1" noChangeArrowheads="1"/>
          </p:cNvSpPr>
          <p:nvPr>
            <p:ph type="title"/>
          </p:nvPr>
        </p:nvSpPr>
        <p:spPr>
          <a:xfrm>
            <a:off x="381000" y="609600"/>
            <a:ext cx="8610600" cy="838200"/>
          </a:xfrm>
        </p:spPr>
        <p:txBody>
          <a:bodyPr/>
          <a:lstStyle/>
          <a:p>
            <a:pPr eaLnBrk="1" hangingPunct="1">
              <a:defRPr/>
            </a:pPr>
            <a:r>
              <a:rPr lang="en-US" altLang="en-US" dirty="0"/>
              <a:t>CSP Evaluation Guidelines </a:t>
            </a:r>
            <a:r>
              <a:rPr lang="en-US" altLang="en-US" sz="2000" dirty="0"/>
              <a:t>(Cont’d)</a:t>
            </a:r>
          </a:p>
        </p:txBody>
      </p:sp>
      <p:sp>
        <p:nvSpPr>
          <p:cNvPr id="599043" name="Rectangle 3">
            <a:extLst>
              <a:ext uri="{FF2B5EF4-FFF2-40B4-BE49-F238E27FC236}">
                <a16:creationId xmlns:a16="http://schemas.microsoft.com/office/drawing/2014/main" id="{F0085D73-8070-40B4-A17B-783C28FD3219}"/>
              </a:ext>
            </a:extLst>
          </p:cNvPr>
          <p:cNvSpPr>
            <a:spLocks noGrp="1" noChangeArrowheads="1"/>
          </p:cNvSpPr>
          <p:nvPr>
            <p:ph type="body" idx="1"/>
          </p:nvPr>
        </p:nvSpPr>
        <p:spPr>
          <a:xfrm>
            <a:off x="609600" y="1981200"/>
            <a:ext cx="8229600" cy="4267200"/>
          </a:xfrm>
        </p:spPr>
        <p:txBody>
          <a:bodyPr/>
          <a:lstStyle/>
          <a:p>
            <a:pPr eaLnBrk="1" hangingPunct="1">
              <a:defRPr/>
            </a:pPr>
            <a:r>
              <a:rPr lang="en-US" altLang="en-US" dirty="0"/>
              <a:t>If </a:t>
            </a:r>
            <a:r>
              <a:rPr lang="en-US" altLang="en-US" i="1" u="sng" dirty="0"/>
              <a:t>financial and technical factors have </a:t>
            </a:r>
            <a:r>
              <a:rPr lang="en-US" altLang="en-US" b="1" i="1" u="sng" dirty="0">
                <a:solidFill>
                  <a:srgbClr val="FF99FF"/>
                </a:solidFill>
              </a:rPr>
              <a:t>equal weight</a:t>
            </a:r>
            <a:r>
              <a:rPr lang="en-US" altLang="en-US" i="1" dirty="0"/>
              <a:t>, </a:t>
            </a:r>
            <a:r>
              <a:rPr lang="en-US" altLang="en-US" dirty="0"/>
              <a:t>proceed under either of previously described basis</a:t>
            </a:r>
          </a:p>
          <a:p>
            <a:pPr eaLnBrk="1" hangingPunct="1">
              <a:defRPr/>
            </a:pPr>
            <a:r>
              <a:rPr lang="en-US" altLang="en-US" dirty="0"/>
              <a:t>Either: </a:t>
            </a:r>
          </a:p>
          <a:p>
            <a:pPr lvl="1" eaLnBrk="1" hangingPunct="1">
              <a:defRPr/>
            </a:pPr>
            <a:r>
              <a:rPr lang="en-US" altLang="en-US" dirty="0"/>
              <a:t>Work from highest technical ranked offeror down; Or,</a:t>
            </a:r>
          </a:p>
          <a:p>
            <a:pPr lvl="1" eaLnBrk="1" hangingPunct="1">
              <a:defRPr/>
            </a:pPr>
            <a:r>
              <a:rPr lang="en-US" altLang="en-US" dirty="0"/>
              <a:t>Work from the lowest priced offeror up</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FA9C96-AA5E-4119-84F4-DA40DC2C68F7}"/>
              </a:ext>
            </a:extLst>
          </p:cNvPr>
          <p:cNvSpPr>
            <a:spLocks noGrp="1"/>
          </p:cNvSpPr>
          <p:nvPr>
            <p:ph type="title"/>
          </p:nvPr>
        </p:nvSpPr>
        <p:spPr>
          <a:xfrm>
            <a:off x="1600200" y="3657600"/>
            <a:ext cx="6553200" cy="2514600"/>
          </a:xfrm>
        </p:spPr>
        <p:txBody>
          <a:bodyPr/>
          <a:lstStyle/>
          <a:p>
            <a:pPr algn="ctr">
              <a:defRPr/>
            </a:pPr>
            <a:r>
              <a:rPr lang="en-US" dirty="0"/>
              <a:t>How the structure of the </a:t>
            </a:r>
            <a:r>
              <a:rPr lang="en-US" dirty="0" err="1"/>
              <a:t>rfp</a:t>
            </a:r>
            <a:r>
              <a:rPr lang="en-US" dirty="0"/>
              <a:t> can enhance evaluation</a:t>
            </a:r>
          </a:p>
        </p:txBody>
      </p:sp>
      <p:sp>
        <p:nvSpPr>
          <p:cNvPr id="7" name="Text Placeholder 6">
            <a:extLst>
              <a:ext uri="{FF2B5EF4-FFF2-40B4-BE49-F238E27FC236}">
                <a16:creationId xmlns:a16="http://schemas.microsoft.com/office/drawing/2014/main" id="{30E4FD0C-C1D4-4B56-9C63-6CE4A265FD2D}"/>
              </a:ext>
            </a:extLst>
          </p:cNvPr>
          <p:cNvSpPr>
            <a:spLocks noGrp="1"/>
          </p:cNvSpPr>
          <p:nvPr>
            <p:ph type="body" idx="1"/>
          </p:nvPr>
        </p:nvSpPr>
        <p:spPr>
          <a:xfrm>
            <a:off x="722313" y="1447800"/>
            <a:ext cx="7772400" cy="1295400"/>
          </a:xfrm>
        </p:spPr>
        <p:txBody>
          <a:bodyPr/>
          <a:lstStyle/>
          <a:p>
            <a:pPr algn="ctr">
              <a:defRPr/>
            </a:pPr>
            <a:r>
              <a:rPr lang="en-US" sz="3200" dirty="0"/>
              <a:t>Practical Ways to Get Better Proposals and Make Evaluation Easier</a:t>
            </a:r>
          </a:p>
        </p:txBody>
      </p:sp>
      <p:sp>
        <p:nvSpPr>
          <p:cNvPr id="268292" name="Slide Number Placeholder 3">
            <a:extLst>
              <a:ext uri="{FF2B5EF4-FFF2-40B4-BE49-F238E27FC236}">
                <a16:creationId xmlns:a16="http://schemas.microsoft.com/office/drawing/2014/main" id="{37B8B745-F37E-425C-9C08-DC502BBDA08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4B5B15-0D08-45DC-9279-EA360ED7FFF2}" type="slidenum">
              <a:rPr lang="en-US" altLang="en-US" sz="1200" smtClean="0"/>
              <a:pPr>
                <a:spcBef>
                  <a:spcPct val="0"/>
                </a:spcBef>
                <a:buClrTx/>
                <a:buSzTx/>
                <a:buFontTx/>
                <a:buNone/>
              </a:pPr>
              <a:t>169</a:t>
            </a:fld>
            <a:endParaRPr lang="en-US" altLang="en-US" sz="1200"/>
          </a:p>
        </p:txBody>
      </p:sp>
      <p:sp>
        <p:nvSpPr>
          <p:cNvPr id="5" name="Footer Placeholder 4">
            <a:extLst>
              <a:ext uri="{FF2B5EF4-FFF2-40B4-BE49-F238E27FC236}">
                <a16:creationId xmlns:a16="http://schemas.microsoft.com/office/drawing/2014/main" id="{245C5706-5E9A-40B3-908B-73C835A6681B}"/>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9BA25AFD-6022-4EF2-BBEA-4B5A014B9961}"/>
              </a:ext>
            </a:extLst>
          </p:cNvPr>
          <p:cNvSpPr>
            <a:spLocks noGrp="1"/>
          </p:cNvSpPr>
          <p:nvPr>
            <p:ph type="ftr" sz="quarter" idx="12"/>
          </p:nvPr>
        </p:nvSpPr>
        <p:spPr>
          <a:xfrm>
            <a:off x="228600" y="6172200"/>
            <a:ext cx="7086600" cy="533400"/>
          </a:xfrm>
        </p:spPr>
        <p:txBody>
          <a:bodyPr/>
          <a:lstStyle/>
          <a:p>
            <a:pPr algn="l">
              <a:defRPr/>
            </a:pPr>
            <a:r>
              <a:rPr lang="en-US" altLang="en-US"/>
              <a:t>CSP - 4/2018                       Copyright 2018 Md. Dept. of Health - Unpublished Work</a:t>
            </a:r>
            <a:endParaRPr lang="en-US" altLang="en-US" dirty="0">
              <a:effectLst>
                <a:outerShdw blurRad="38100" dist="38100" dir="2700000" algn="tl">
                  <a:srgbClr val="000000"/>
                </a:outerShdw>
              </a:effectLst>
            </a:endParaRPr>
          </a:p>
        </p:txBody>
      </p:sp>
      <p:sp>
        <p:nvSpPr>
          <p:cNvPr id="26627" name="Slide Number Placeholder 4">
            <a:extLst>
              <a:ext uri="{FF2B5EF4-FFF2-40B4-BE49-F238E27FC236}">
                <a16:creationId xmlns:a16="http://schemas.microsoft.com/office/drawing/2014/main" id="{459BC8C1-D603-42DB-B69F-144F4FBC9E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200" dirty="0"/>
              <a:t>17</a:t>
            </a:r>
          </a:p>
        </p:txBody>
      </p:sp>
      <p:sp>
        <p:nvSpPr>
          <p:cNvPr id="4" name="Footer Placeholder 3">
            <a:extLst>
              <a:ext uri="{FF2B5EF4-FFF2-40B4-BE49-F238E27FC236}">
                <a16:creationId xmlns:a16="http://schemas.microsoft.com/office/drawing/2014/main" id="{A0731B17-88AD-47CA-9F52-7CBE3873819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     </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1A7C562-D128-498E-8905-73CEEE5DB75A}"/>
              </a:ext>
            </a:extLst>
          </p:cNvPr>
          <p:cNvSpPr txBox="1">
            <a:spLocks noGrp="1"/>
          </p:cNvSpPr>
          <p:nvPr/>
        </p:nvSpPr>
        <p:spPr bwMode="auto">
          <a:xfrm flipH="1">
            <a:off x="8686800" y="6243638"/>
            <a:ext cx="76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01186" name="Rectangle 3074">
            <a:extLst>
              <a:ext uri="{FF2B5EF4-FFF2-40B4-BE49-F238E27FC236}">
                <a16:creationId xmlns:a16="http://schemas.microsoft.com/office/drawing/2014/main" id="{44900261-6BDA-4A22-9F75-3CFE2E28DDEF}"/>
              </a:ext>
            </a:extLst>
          </p:cNvPr>
          <p:cNvSpPr>
            <a:spLocks noGrp="1" noChangeArrowheads="1"/>
          </p:cNvSpPr>
          <p:nvPr>
            <p:ph type="title"/>
          </p:nvPr>
        </p:nvSpPr>
        <p:spPr>
          <a:xfrm>
            <a:off x="152400" y="152400"/>
            <a:ext cx="8839200" cy="762000"/>
          </a:xfrm>
        </p:spPr>
        <p:txBody>
          <a:bodyPr/>
          <a:lstStyle/>
          <a:p>
            <a:pPr eaLnBrk="1" hangingPunct="1">
              <a:lnSpc>
                <a:spcPct val="90000"/>
              </a:lnSpc>
              <a:defRPr/>
            </a:pPr>
            <a:r>
              <a:rPr lang="en-US" sz="4000"/>
              <a:t>CSP Flexibility Example</a:t>
            </a:r>
          </a:p>
        </p:txBody>
      </p:sp>
      <p:sp>
        <p:nvSpPr>
          <p:cNvPr id="1501187" name="Rectangle 3075">
            <a:extLst>
              <a:ext uri="{FF2B5EF4-FFF2-40B4-BE49-F238E27FC236}">
                <a16:creationId xmlns:a16="http://schemas.microsoft.com/office/drawing/2014/main" id="{E0B37513-F911-4C12-A1FC-1C896A60B0E2}"/>
              </a:ext>
            </a:extLst>
          </p:cNvPr>
          <p:cNvSpPr>
            <a:spLocks noGrp="1" noChangeArrowheads="1"/>
          </p:cNvSpPr>
          <p:nvPr>
            <p:ph type="body" idx="1"/>
          </p:nvPr>
        </p:nvSpPr>
        <p:spPr>
          <a:xfrm>
            <a:off x="152400" y="1066800"/>
            <a:ext cx="8991600" cy="4038600"/>
          </a:xfrm>
        </p:spPr>
        <p:txBody>
          <a:bodyPr/>
          <a:lstStyle/>
          <a:p>
            <a:pPr marL="609600" indent="-609600" eaLnBrk="1" hangingPunct="1">
              <a:defRPr/>
            </a:pPr>
            <a:r>
              <a:rPr lang="en-US" dirty="0"/>
              <a:t>Legal research procurement by the Office of the Attorney General (OAG) in 2002</a:t>
            </a:r>
          </a:p>
          <a:p>
            <a:pPr marL="990600" lvl="1" indent="-533400" eaLnBrk="1" hangingPunct="1">
              <a:defRPr/>
            </a:pPr>
            <a:r>
              <a:rPr lang="en-US" dirty="0"/>
              <a:t>Written by Bill Kahn, Chief of Contract Litigation</a:t>
            </a:r>
          </a:p>
          <a:p>
            <a:pPr marL="990600" lvl="1" indent="-533400" eaLnBrk="1" hangingPunct="1">
              <a:defRPr/>
            </a:pPr>
            <a:r>
              <a:rPr lang="en-US" dirty="0"/>
              <a:t>The only requirements were for offerors to:</a:t>
            </a:r>
          </a:p>
          <a:p>
            <a:pPr marL="1371600" lvl="2" indent="-457200" eaLnBrk="1" hangingPunct="1">
              <a:defRPr/>
            </a:pPr>
            <a:r>
              <a:rPr lang="en-US" dirty="0"/>
              <a:t>Identify the types of legal research they would provide</a:t>
            </a:r>
          </a:p>
          <a:p>
            <a:pPr marL="1752600" lvl="3" indent="-381000" eaLnBrk="1" hangingPunct="1">
              <a:defRPr/>
            </a:pPr>
            <a:r>
              <a:rPr lang="en-US" dirty="0"/>
              <a:t>e.g., On-line, published works, etc.</a:t>
            </a:r>
          </a:p>
          <a:p>
            <a:pPr marL="1371600" lvl="2" indent="-457200" eaLnBrk="1" hangingPunct="1">
              <a:defRPr/>
            </a:pPr>
            <a:r>
              <a:rPr lang="en-US" dirty="0"/>
              <a:t>Provide a price for what was offered</a:t>
            </a:r>
          </a:p>
          <a:p>
            <a:pPr marL="1752600" lvl="3" indent="-381000" eaLnBrk="1" hangingPunct="1">
              <a:defRPr/>
            </a:pPr>
            <a:r>
              <a:rPr lang="en-US" dirty="0"/>
              <a:t>e.g., Per person accessing on-line information, per document, etc.</a:t>
            </a:r>
          </a:p>
          <a:p>
            <a:pPr marL="1371600" lvl="2" indent="-457200" eaLnBrk="1" hangingPunct="1">
              <a:defRPr/>
            </a:pPr>
            <a:r>
              <a:rPr lang="en-US" dirty="0"/>
              <a:t>State how long the prices were firm</a:t>
            </a:r>
          </a:p>
          <a:p>
            <a:pPr marL="1752600" lvl="3" indent="-381000" eaLnBrk="1" hangingPunct="1">
              <a:defRPr/>
            </a:pPr>
            <a:r>
              <a:rPr lang="en-US" dirty="0"/>
              <a:t>The duration of the contract was dependent on the period of time that offerors would hold their quoted prices</a:t>
            </a:r>
            <a:endParaRPr lang="en-US" sz="14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15F4AF-FBBD-4E4E-9225-C6E0A9048AFE}"/>
              </a:ext>
            </a:extLst>
          </p:cNvPr>
          <p:cNvSpPr txBox="1">
            <a:spLocks noGrp="1"/>
          </p:cNvSpPr>
          <p:nvPr/>
        </p:nvSpPr>
        <p:spPr bwMode="auto">
          <a:xfrm>
            <a:off x="7029450" y="5540375"/>
            <a:ext cx="1504950" cy="11080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0A5A0FB-2064-4E12-A9BB-C0470394615F}" type="slidenum">
              <a:rPr lang="en-US" altLang="en-US" sz="1200">
                <a:effectLst>
                  <a:outerShdw blurRad="38100" dist="38100" dir="2700000" algn="tl">
                    <a:srgbClr val="000000"/>
                  </a:outerShdw>
                </a:effectLst>
              </a:rPr>
              <a:pPr algn="r" eaLnBrk="1" hangingPunct="1">
                <a:defRPr/>
              </a:pPr>
              <a:t>170</a:t>
            </a:fld>
            <a:endParaRPr lang="en-US" altLang="en-US" sz="1200" dirty="0">
              <a:effectLst>
                <a:outerShdw blurRad="38100" dist="38100" dir="2700000" algn="tl">
                  <a:srgbClr val="000000"/>
                </a:outerShdw>
              </a:effectLst>
            </a:endParaRPr>
          </a:p>
        </p:txBody>
      </p:sp>
      <p:sp>
        <p:nvSpPr>
          <p:cNvPr id="1577986" name="Rectangle 1026">
            <a:extLst>
              <a:ext uri="{FF2B5EF4-FFF2-40B4-BE49-F238E27FC236}">
                <a16:creationId xmlns:a16="http://schemas.microsoft.com/office/drawing/2014/main" id="{6079B9F4-29F6-4823-897D-F744A7051EB6}"/>
              </a:ext>
            </a:extLst>
          </p:cNvPr>
          <p:cNvSpPr>
            <a:spLocks noGrp="1" noChangeArrowheads="1"/>
          </p:cNvSpPr>
          <p:nvPr>
            <p:ph type="title"/>
          </p:nvPr>
        </p:nvSpPr>
        <p:spPr>
          <a:xfrm>
            <a:off x="368300" y="228600"/>
            <a:ext cx="8416925" cy="838200"/>
          </a:xfrm>
        </p:spPr>
        <p:txBody>
          <a:bodyPr>
            <a:normAutofit/>
          </a:bodyPr>
          <a:lstStyle/>
          <a:p>
            <a:pPr eaLnBrk="1" hangingPunct="1">
              <a:lnSpc>
                <a:spcPct val="90000"/>
              </a:lnSpc>
              <a:defRPr/>
            </a:pPr>
            <a:r>
              <a:rPr lang="en-US" sz="3600" b="0" dirty="0"/>
              <a:t>3 Way Synchronization: Mapping</a:t>
            </a:r>
          </a:p>
        </p:txBody>
      </p:sp>
      <p:sp>
        <p:nvSpPr>
          <p:cNvPr id="1577987" name="Rectangle 1027">
            <a:extLst>
              <a:ext uri="{FF2B5EF4-FFF2-40B4-BE49-F238E27FC236}">
                <a16:creationId xmlns:a16="http://schemas.microsoft.com/office/drawing/2014/main" id="{D315873B-B252-4A8C-943C-5ACBB46845D3}"/>
              </a:ext>
            </a:extLst>
          </p:cNvPr>
          <p:cNvSpPr>
            <a:spLocks noGrp="1" noChangeArrowheads="1"/>
          </p:cNvSpPr>
          <p:nvPr>
            <p:ph type="body" idx="1"/>
          </p:nvPr>
        </p:nvSpPr>
        <p:spPr>
          <a:xfrm>
            <a:off x="176213" y="914400"/>
            <a:ext cx="8728075" cy="5562600"/>
          </a:xfrm>
        </p:spPr>
        <p:txBody>
          <a:bodyPr>
            <a:normAutofit fontScale="92500"/>
          </a:bodyPr>
          <a:lstStyle/>
          <a:p>
            <a:pPr marL="457200" indent="-457200">
              <a:lnSpc>
                <a:spcPct val="110000"/>
              </a:lnSpc>
              <a:spcBef>
                <a:spcPts val="600"/>
              </a:spcBef>
              <a:defRPr/>
            </a:pPr>
            <a:r>
              <a:rPr lang="en-US" sz="2800" dirty="0"/>
              <a:t>Relying on the proposal evaluations and the discussion process to assure acceptable contractor performance</a:t>
            </a:r>
          </a:p>
          <a:p>
            <a:pPr marL="457200" indent="-457200">
              <a:lnSpc>
                <a:spcPct val="110000"/>
              </a:lnSpc>
              <a:spcBef>
                <a:spcPts val="600"/>
              </a:spcBef>
              <a:defRPr/>
            </a:pPr>
            <a:r>
              <a:rPr lang="en-US" sz="2800" dirty="0"/>
              <a:t>Makes it more important to</a:t>
            </a:r>
          </a:p>
          <a:p>
            <a:pPr lvl="1" indent="-400050">
              <a:lnSpc>
                <a:spcPct val="110000"/>
              </a:lnSpc>
              <a:spcBef>
                <a:spcPts val="600"/>
              </a:spcBef>
              <a:defRPr/>
            </a:pPr>
            <a:r>
              <a:rPr lang="en-US" sz="2400" dirty="0"/>
              <a:t>Properly inform offerors of all information to be included in technical proposals</a:t>
            </a:r>
          </a:p>
          <a:p>
            <a:pPr lvl="1" indent="-400050">
              <a:lnSpc>
                <a:spcPct val="110000"/>
              </a:lnSpc>
              <a:spcBef>
                <a:spcPts val="600"/>
              </a:spcBef>
              <a:defRPr/>
            </a:pPr>
            <a:r>
              <a:rPr lang="en-US" sz="2400" dirty="0"/>
              <a:t>Construct evaluation criteria that are appropriate for effective proposal evaluation</a:t>
            </a:r>
          </a:p>
          <a:p>
            <a:pPr lvl="1" indent="-400050">
              <a:lnSpc>
                <a:spcPct val="110000"/>
              </a:lnSpc>
              <a:spcBef>
                <a:spcPts val="600"/>
              </a:spcBef>
              <a:defRPr/>
            </a:pPr>
            <a:r>
              <a:rPr lang="en-US" sz="2400" dirty="0"/>
              <a:t>Have 3 way synchronization (mapping) between</a:t>
            </a:r>
          </a:p>
          <a:p>
            <a:pPr lvl="2" indent="-457200">
              <a:lnSpc>
                <a:spcPct val="110000"/>
              </a:lnSpc>
              <a:spcBef>
                <a:spcPts val="600"/>
              </a:spcBef>
              <a:buFont typeface="+mj-lt"/>
              <a:buAutoNum type="arabicPeriod"/>
              <a:defRPr/>
            </a:pPr>
            <a:r>
              <a:rPr lang="en-US" sz="2000" dirty="0"/>
              <a:t>T</a:t>
            </a:r>
            <a:r>
              <a:rPr lang="en-US" sz="2200" dirty="0"/>
              <a:t>he RFP objectives and deliverables</a:t>
            </a:r>
          </a:p>
          <a:p>
            <a:pPr lvl="2" indent="-457200">
              <a:lnSpc>
                <a:spcPct val="110000"/>
              </a:lnSpc>
              <a:spcBef>
                <a:spcPts val="600"/>
              </a:spcBef>
              <a:buFont typeface="+mj-lt"/>
              <a:buAutoNum type="arabicPeriod"/>
              <a:defRPr/>
            </a:pPr>
            <a:r>
              <a:rPr lang="en-US" sz="2200" dirty="0"/>
              <a:t>The information offerors must provide in their technical proposals to display their capabilities and approaches</a:t>
            </a:r>
          </a:p>
          <a:p>
            <a:pPr lvl="2" indent="-457200">
              <a:lnSpc>
                <a:spcPct val="110000"/>
              </a:lnSpc>
              <a:spcBef>
                <a:spcPts val="600"/>
              </a:spcBef>
              <a:buFont typeface="+mj-lt"/>
              <a:buAutoNum type="arabicPeriod"/>
              <a:defRPr/>
            </a:pPr>
            <a:r>
              <a:rPr lang="en-US" sz="2200" dirty="0"/>
              <a:t>The evaluation criteria that will measure the offerors’ perceived ability to satisfy the RFP objectives and requirements </a:t>
            </a:r>
          </a:p>
        </p:txBody>
      </p:sp>
      <p:sp>
        <p:nvSpPr>
          <p:cNvPr id="269317" name="Footer Placeholder 2">
            <a:extLst>
              <a:ext uri="{FF2B5EF4-FFF2-40B4-BE49-F238E27FC236}">
                <a16:creationId xmlns:a16="http://schemas.microsoft.com/office/drawing/2014/main" id="{0C509AD5-7CF7-4EAE-A2E1-77B4DE255EB4}"/>
              </a:ext>
            </a:extLst>
          </p:cNvPr>
          <p:cNvSpPr>
            <a:spLocks noGrp="1"/>
          </p:cNvSpPr>
          <p:nvPr>
            <p:ph type="ftr" sz="quarter" idx="12"/>
          </p:nvPr>
        </p:nvSpPr>
        <p:spPr>
          <a:xfrm>
            <a:off x="368300" y="6400800"/>
            <a:ext cx="62611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1200"/>
              <a:t>CSP - 4/2018                       Copyright 2018 Md. Dept. of Health - Unpublished Work</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A756-760F-48FA-9ADC-A864E7318960}"/>
              </a:ext>
            </a:extLst>
          </p:cNvPr>
          <p:cNvSpPr>
            <a:spLocks noGrp="1"/>
          </p:cNvSpPr>
          <p:nvPr>
            <p:ph type="title"/>
          </p:nvPr>
        </p:nvSpPr>
        <p:spPr>
          <a:xfrm>
            <a:off x="228600" y="152400"/>
            <a:ext cx="8686800" cy="685800"/>
          </a:xfrm>
        </p:spPr>
        <p:txBody>
          <a:bodyPr/>
          <a:lstStyle/>
          <a:p>
            <a:pPr>
              <a:defRPr/>
            </a:pPr>
            <a:r>
              <a:rPr lang="en-US" b="0" dirty="0"/>
              <a:t>Mapping </a:t>
            </a:r>
            <a:r>
              <a:rPr lang="en-US" sz="2400" b="0" dirty="0"/>
              <a:t>(Cont’d)</a:t>
            </a:r>
            <a:endParaRPr lang="en-US" dirty="0"/>
          </a:p>
        </p:txBody>
      </p:sp>
      <p:sp>
        <p:nvSpPr>
          <p:cNvPr id="3" name="Content Placeholder 2">
            <a:extLst>
              <a:ext uri="{FF2B5EF4-FFF2-40B4-BE49-F238E27FC236}">
                <a16:creationId xmlns:a16="http://schemas.microsoft.com/office/drawing/2014/main" id="{3AA7ACBC-08FB-4B86-AEC3-DD135409BBFA}"/>
              </a:ext>
            </a:extLst>
          </p:cNvPr>
          <p:cNvSpPr>
            <a:spLocks noGrp="1"/>
          </p:cNvSpPr>
          <p:nvPr>
            <p:ph idx="1"/>
          </p:nvPr>
        </p:nvSpPr>
        <p:spPr>
          <a:xfrm>
            <a:off x="228600" y="838200"/>
            <a:ext cx="8686800" cy="5486400"/>
          </a:xfrm>
        </p:spPr>
        <p:txBody>
          <a:bodyPr/>
          <a:lstStyle/>
          <a:p>
            <a:pPr indent="-400050">
              <a:spcBef>
                <a:spcPts val="900"/>
              </a:spcBef>
              <a:defRPr/>
            </a:pPr>
            <a:r>
              <a:rPr lang="en-US" dirty="0"/>
              <a:t>For each objective or deliverable, by section specifically state what information is required to demonstrate capability or compliance</a:t>
            </a:r>
          </a:p>
          <a:p>
            <a:pPr marL="1028700" lvl="2" indent="-342900">
              <a:spcBef>
                <a:spcPts val="900"/>
              </a:spcBef>
              <a:defRPr/>
            </a:pPr>
            <a:r>
              <a:rPr lang="en-US" dirty="0"/>
              <a:t>e.g., specified proposal information must relate to RFP section 2.2.1</a:t>
            </a:r>
          </a:p>
          <a:p>
            <a:pPr marL="1028700" lvl="2" indent="-342900">
              <a:spcBef>
                <a:spcPts val="900"/>
              </a:spcBef>
              <a:defRPr/>
            </a:pPr>
            <a:r>
              <a:rPr lang="en-US" dirty="0"/>
              <a:t>Another piece of information will relate to section 2.2.2, etc.</a:t>
            </a:r>
          </a:p>
          <a:p>
            <a:pPr lvl="1" indent="-400050">
              <a:spcBef>
                <a:spcPts val="900"/>
              </a:spcBef>
              <a:defRPr/>
            </a:pPr>
            <a:r>
              <a:rPr lang="en-US" dirty="0"/>
              <a:t>Also, for each evaluation criterion, specifically state which sections of the RFP are encompassed within that criterion</a:t>
            </a:r>
          </a:p>
          <a:p>
            <a:pPr marL="1028700" lvl="2" indent="-342900">
              <a:spcBef>
                <a:spcPts val="900"/>
              </a:spcBef>
              <a:defRPr/>
            </a:pPr>
            <a:r>
              <a:rPr lang="en-US" dirty="0"/>
              <a:t>Mapping is generally described, but not mentioned by name, in Section 5.4 of the Standard RFP</a:t>
            </a:r>
          </a:p>
          <a:p>
            <a:pPr>
              <a:defRPr/>
            </a:pPr>
            <a:endParaRPr lang="en-US" dirty="0"/>
          </a:p>
        </p:txBody>
      </p:sp>
      <p:sp>
        <p:nvSpPr>
          <p:cNvPr id="271364" name="Slide Number Placeholder 3">
            <a:extLst>
              <a:ext uri="{FF2B5EF4-FFF2-40B4-BE49-F238E27FC236}">
                <a16:creationId xmlns:a16="http://schemas.microsoft.com/office/drawing/2014/main" id="{71E1EB7B-1746-4124-93B0-8CA0016CE9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A418BA-B75F-4226-AF80-C3238915F3A5}" type="slidenum">
              <a:rPr lang="en-US" altLang="en-US" sz="1200" smtClean="0"/>
              <a:pPr>
                <a:spcBef>
                  <a:spcPct val="0"/>
                </a:spcBef>
                <a:buClrTx/>
                <a:buSzTx/>
                <a:buFontTx/>
                <a:buNone/>
              </a:pPr>
              <a:t>171</a:t>
            </a:fld>
            <a:endParaRPr lang="en-US" altLang="en-US" sz="1200"/>
          </a:p>
        </p:txBody>
      </p:sp>
      <p:sp>
        <p:nvSpPr>
          <p:cNvPr id="5" name="Footer Placeholder 4">
            <a:extLst>
              <a:ext uri="{FF2B5EF4-FFF2-40B4-BE49-F238E27FC236}">
                <a16:creationId xmlns:a16="http://schemas.microsoft.com/office/drawing/2014/main" id="{AC96E478-D4C6-4FA1-9F9A-A7D32DCB051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9633-5279-452D-9324-70F7FE5CE14B}"/>
              </a:ext>
            </a:extLst>
          </p:cNvPr>
          <p:cNvSpPr>
            <a:spLocks noGrp="1"/>
          </p:cNvSpPr>
          <p:nvPr>
            <p:ph type="title"/>
          </p:nvPr>
        </p:nvSpPr>
        <p:spPr>
          <a:xfrm>
            <a:off x="228600" y="152400"/>
            <a:ext cx="8686800" cy="685800"/>
          </a:xfrm>
        </p:spPr>
        <p:txBody>
          <a:bodyPr/>
          <a:lstStyle/>
          <a:p>
            <a:pPr>
              <a:defRPr/>
            </a:pPr>
            <a:r>
              <a:rPr lang="en-US" sz="3600" b="0" dirty="0"/>
              <a:t>Prepare Specific Points/Questions</a:t>
            </a:r>
            <a:endParaRPr lang="en-US" sz="2000" dirty="0"/>
          </a:p>
        </p:txBody>
      </p:sp>
      <p:sp>
        <p:nvSpPr>
          <p:cNvPr id="3" name="Content Placeholder 2">
            <a:extLst>
              <a:ext uri="{FF2B5EF4-FFF2-40B4-BE49-F238E27FC236}">
                <a16:creationId xmlns:a16="http://schemas.microsoft.com/office/drawing/2014/main" id="{DDF47879-77C0-4B81-8253-BB8016893A75}"/>
              </a:ext>
            </a:extLst>
          </p:cNvPr>
          <p:cNvSpPr>
            <a:spLocks noGrp="1"/>
          </p:cNvSpPr>
          <p:nvPr>
            <p:ph idx="1"/>
          </p:nvPr>
        </p:nvSpPr>
        <p:spPr>
          <a:xfrm>
            <a:off x="228600" y="838200"/>
            <a:ext cx="8686800" cy="5562600"/>
          </a:xfrm>
        </p:spPr>
        <p:txBody>
          <a:bodyPr/>
          <a:lstStyle/>
          <a:p>
            <a:pPr marL="457200" indent="-457200">
              <a:spcBef>
                <a:spcPts val="900"/>
              </a:spcBef>
              <a:defRPr/>
            </a:pPr>
            <a:r>
              <a:rPr lang="en-US" sz="2800" dirty="0"/>
              <a:t>But mapping alone may not be sufficient</a:t>
            </a:r>
          </a:p>
          <a:p>
            <a:pPr marL="457200" indent="-457200">
              <a:spcBef>
                <a:spcPts val="900"/>
              </a:spcBef>
              <a:defRPr/>
            </a:pPr>
            <a:r>
              <a:rPr lang="en-US" sz="2800" dirty="0"/>
              <a:t>Whereas section 5.4.5.6.2 of the MDH Standard RFP template instructs offerors to “give a section-by-section description of the proposed plan to meet the requirements of the RFP, i.e., a Work Plan”</a:t>
            </a:r>
          </a:p>
          <a:p>
            <a:pPr marL="457200" indent="-457200">
              <a:spcBef>
                <a:spcPts val="900"/>
              </a:spcBef>
              <a:defRPr/>
            </a:pPr>
            <a:r>
              <a:rPr lang="en-US" sz="2800" dirty="0"/>
              <a:t>Don’t trust that all offerors will do this, or will do it to the level desired by the evaluation committee</a:t>
            </a:r>
          </a:p>
          <a:p>
            <a:pPr marL="457200" indent="-457200">
              <a:spcBef>
                <a:spcPts val="900"/>
              </a:spcBef>
              <a:defRPr/>
            </a:pPr>
            <a:r>
              <a:rPr lang="en-US" sz="2800" dirty="0"/>
              <a:t>To help ensure better, more informative proposals and avoid the need for time-consuming “cures”, </a:t>
            </a:r>
            <a:r>
              <a:rPr lang="en-US" sz="2800" b="1" dirty="0">
                <a:solidFill>
                  <a:srgbClr val="92D050"/>
                </a:solidFill>
              </a:rPr>
              <a:t>prepare specific points/questions to be addressed </a:t>
            </a:r>
          </a:p>
          <a:p>
            <a:pPr>
              <a:defRPr/>
            </a:pPr>
            <a:endParaRPr lang="en-US" dirty="0"/>
          </a:p>
        </p:txBody>
      </p:sp>
      <p:sp>
        <p:nvSpPr>
          <p:cNvPr id="272388" name="Slide Number Placeholder 3">
            <a:extLst>
              <a:ext uri="{FF2B5EF4-FFF2-40B4-BE49-F238E27FC236}">
                <a16:creationId xmlns:a16="http://schemas.microsoft.com/office/drawing/2014/main" id="{0426C41F-A78B-4032-9FF3-441F43DDD37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787FB78-5E80-4062-888E-C5F978E39535}" type="slidenum">
              <a:rPr lang="en-US" altLang="en-US" sz="1200" smtClean="0"/>
              <a:pPr>
                <a:spcBef>
                  <a:spcPct val="0"/>
                </a:spcBef>
                <a:buClrTx/>
                <a:buSzTx/>
                <a:buFontTx/>
                <a:buNone/>
              </a:pPr>
              <a:t>172</a:t>
            </a:fld>
            <a:endParaRPr lang="en-US" altLang="en-US" sz="1200"/>
          </a:p>
        </p:txBody>
      </p:sp>
      <p:sp>
        <p:nvSpPr>
          <p:cNvPr id="5" name="Footer Placeholder 4">
            <a:extLst>
              <a:ext uri="{FF2B5EF4-FFF2-40B4-BE49-F238E27FC236}">
                <a16:creationId xmlns:a16="http://schemas.microsoft.com/office/drawing/2014/main" id="{7587429D-3626-4F29-A88D-4AF68D5D422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228600" y="742950"/>
            <a:ext cx="8686800" cy="5734050"/>
          </a:xfrm>
        </p:spPr>
        <p:txBody>
          <a:bodyPr/>
          <a:lstStyle/>
          <a:p>
            <a:pPr marL="457200" indent="-457200">
              <a:spcBef>
                <a:spcPts val="900"/>
              </a:spcBef>
              <a:defRPr/>
            </a:pPr>
            <a:r>
              <a:rPr lang="en-US" sz="2800" dirty="0"/>
              <a:t>The RFP template has an optional section 5.4.5.6.6 that allows the addition of items offerors are to address</a:t>
            </a:r>
          </a:p>
          <a:p>
            <a:pPr marL="457200" indent="-457200">
              <a:spcBef>
                <a:spcPts val="900"/>
              </a:spcBef>
              <a:defRPr/>
            </a:pPr>
            <a:r>
              <a:rPr lang="en-US" sz="2800" dirty="0"/>
              <a:t>I recommend that unless clearly unnecessary, wording such as the following be added at the end of 5.4.5.6.2:</a:t>
            </a:r>
          </a:p>
          <a:p>
            <a:pPr marL="342900" lvl="1" indent="0">
              <a:spcBef>
                <a:spcPts val="900"/>
              </a:spcBef>
              <a:buFont typeface="Wingdings" panose="05000000000000000000" pitchFamily="2" charset="2"/>
              <a:buNone/>
              <a:defRPr/>
            </a:pPr>
            <a:r>
              <a:rPr lang="en-US" sz="2400" b="1" dirty="0">
                <a:solidFill>
                  <a:srgbClr val="FFCC00"/>
                </a:solidFill>
              </a:rPr>
              <a:t>“In providing the above required section-by-section description, ensure that all items included in section 5.4.5.6.6 are addressed, either as part of the 5.4.5.6.2 or 5.4.5.6.6 response, but not both.  As appropriate, state whether the 5.4.5.6.6 items are addressed under the 5.4.5.6.2 response or the 5.4.5.6.6 one. “</a:t>
            </a:r>
          </a:p>
          <a:p>
            <a:pPr>
              <a:spcBef>
                <a:spcPts val="900"/>
              </a:spcBef>
              <a:defRPr/>
            </a:pPr>
            <a:r>
              <a:rPr lang="en-US" sz="2800" dirty="0"/>
              <a:t>Then word the section 5.4.5.6.6 items as desired </a:t>
            </a:r>
          </a:p>
          <a:p>
            <a:pPr>
              <a:defRPr/>
            </a:pPr>
            <a:endParaRPr lang="en-US" dirty="0"/>
          </a:p>
        </p:txBody>
      </p:sp>
      <p:sp>
        <p:nvSpPr>
          <p:cNvPr id="273412" name="Slide Number Placeholder 3">
            <a:extLst>
              <a:ext uri="{FF2B5EF4-FFF2-40B4-BE49-F238E27FC236}">
                <a16:creationId xmlns:a16="http://schemas.microsoft.com/office/drawing/2014/main" id="{37F14923-12B1-4ED9-A3FE-8E1AA24277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C551C2F-37D1-4222-A41E-9BCF51387703}" type="slidenum">
              <a:rPr lang="en-US" altLang="en-US" sz="1200" smtClean="0"/>
              <a:pPr>
                <a:spcBef>
                  <a:spcPct val="0"/>
                </a:spcBef>
                <a:buClrTx/>
                <a:buSzTx/>
                <a:buFontTx/>
                <a:buNone/>
              </a:pPr>
              <a:t>173</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819150"/>
            <a:ext cx="8763000" cy="5657850"/>
          </a:xfrm>
        </p:spPr>
        <p:txBody>
          <a:bodyPr/>
          <a:lstStyle/>
          <a:p>
            <a:pPr marL="457200" indent="-457200">
              <a:spcBef>
                <a:spcPts val="900"/>
              </a:spcBef>
              <a:defRPr/>
            </a:pPr>
            <a:r>
              <a:rPr lang="en-US" dirty="0"/>
              <a:t>In other words, determine exactly what information you want from offerors</a:t>
            </a:r>
          </a:p>
          <a:p>
            <a:pPr marL="857250" lvl="1" indent="-457200">
              <a:spcBef>
                <a:spcPts val="900"/>
              </a:spcBef>
              <a:defRPr/>
            </a:pPr>
            <a:r>
              <a:rPr lang="en-US" dirty="0"/>
              <a:t>What questions you want answered</a:t>
            </a:r>
          </a:p>
          <a:p>
            <a:pPr marL="857250" lvl="1" indent="-457200">
              <a:spcBef>
                <a:spcPts val="900"/>
              </a:spcBef>
              <a:defRPr/>
            </a:pPr>
            <a:r>
              <a:rPr lang="en-US" dirty="0"/>
              <a:t>What detailed descriptions you want</a:t>
            </a:r>
          </a:p>
          <a:p>
            <a:pPr marL="857250" lvl="1" indent="-457200">
              <a:spcBef>
                <a:spcPts val="900"/>
              </a:spcBef>
              <a:defRPr/>
            </a:pPr>
            <a:r>
              <a:rPr lang="en-US" dirty="0"/>
              <a:t>What issues should be discussed</a:t>
            </a:r>
          </a:p>
          <a:p>
            <a:pPr marL="457200" indent="-457200">
              <a:spcBef>
                <a:spcPts val="900"/>
              </a:spcBef>
              <a:defRPr/>
            </a:pPr>
            <a:r>
              <a:rPr lang="en-US" dirty="0"/>
              <a:t>Then put each question, issues, etc. in 5.4.5.6.6</a:t>
            </a:r>
          </a:p>
          <a:p>
            <a:pPr marL="857250" lvl="1" indent="-457200">
              <a:spcBef>
                <a:spcPts val="900"/>
              </a:spcBef>
              <a:defRPr/>
            </a:pPr>
            <a:r>
              <a:rPr lang="en-US" dirty="0"/>
              <a:t>Using either additional numbers or letters</a:t>
            </a:r>
          </a:p>
          <a:p>
            <a:pPr marL="1257300" lvl="2" indent="-457200">
              <a:spcBef>
                <a:spcPts val="900"/>
              </a:spcBef>
              <a:defRPr/>
            </a:pPr>
            <a:r>
              <a:rPr lang="en-US" dirty="0"/>
              <a:t>E.g. 5.4.5.6.6.1; 5.4.5.6.6.2; 5.4.5.6.6.3, etc.; or,</a:t>
            </a:r>
          </a:p>
          <a:p>
            <a:pPr marL="1257300" lvl="2" indent="-457200">
              <a:spcBef>
                <a:spcPts val="900"/>
              </a:spcBef>
              <a:defRPr/>
            </a:pPr>
            <a:r>
              <a:rPr lang="en-US" dirty="0"/>
              <a:t>5.4.5.6.6. A; 5.4.5.6.6. B; 5.4.5.6.6. C, etc.</a:t>
            </a:r>
          </a:p>
          <a:p>
            <a:pPr>
              <a:defRPr/>
            </a:pPr>
            <a:endParaRPr lang="en-US" dirty="0"/>
          </a:p>
        </p:txBody>
      </p:sp>
      <p:sp>
        <p:nvSpPr>
          <p:cNvPr id="274436" name="Slide Number Placeholder 3">
            <a:extLst>
              <a:ext uri="{FF2B5EF4-FFF2-40B4-BE49-F238E27FC236}">
                <a16:creationId xmlns:a16="http://schemas.microsoft.com/office/drawing/2014/main" id="{8EA3F517-FDDE-4107-96C8-B90918505C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2D2E28-0B3C-4DC6-B90F-EF18B5684E6C}" type="slidenum">
              <a:rPr lang="en-US" altLang="en-US" sz="1200" smtClean="0"/>
              <a:pPr>
                <a:spcBef>
                  <a:spcPct val="0"/>
                </a:spcBef>
                <a:buClrTx/>
                <a:buSzTx/>
                <a:buFontTx/>
                <a:buNone/>
              </a:pPr>
              <a:t>174</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763000" cy="5734050"/>
          </a:xfrm>
        </p:spPr>
        <p:txBody>
          <a:bodyPr/>
          <a:lstStyle/>
          <a:p>
            <a:pPr marL="457200" indent="-457200">
              <a:spcBef>
                <a:spcPts val="900"/>
              </a:spcBef>
              <a:defRPr/>
            </a:pPr>
            <a:r>
              <a:rPr lang="en-US" sz="2800" dirty="0"/>
              <a:t>Ideally, this step would not be necessary</a:t>
            </a:r>
          </a:p>
          <a:p>
            <a:pPr marL="457200" indent="-457200">
              <a:spcBef>
                <a:spcPts val="900"/>
              </a:spcBef>
              <a:defRPr/>
            </a:pPr>
            <a:r>
              <a:rPr lang="en-US" sz="2800" dirty="0"/>
              <a:t>Ideally, in providing the section by section descriptions requested by 5.4.5.6.2., all offerors would include exactly what we want</a:t>
            </a:r>
          </a:p>
          <a:p>
            <a:pPr marL="457200" indent="-457200">
              <a:spcBef>
                <a:spcPts val="900"/>
              </a:spcBef>
              <a:defRPr/>
            </a:pPr>
            <a:r>
              <a:rPr lang="en-US" sz="2800" dirty="0"/>
              <a:t>But, the ideal rarely happens</a:t>
            </a:r>
          </a:p>
          <a:p>
            <a:pPr marL="457200" indent="-457200">
              <a:spcBef>
                <a:spcPts val="900"/>
              </a:spcBef>
              <a:defRPr/>
            </a:pPr>
            <a:r>
              <a:rPr lang="en-US" sz="2800" dirty="0"/>
              <a:t>Offerors may think they are providing complete information, but issues we expected to see discussed or answered weren’t </a:t>
            </a:r>
          </a:p>
          <a:p>
            <a:pPr marL="857250" lvl="1" indent="-457200">
              <a:spcBef>
                <a:spcPts val="900"/>
              </a:spcBef>
              <a:defRPr/>
            </a:pPr>
            <a:r>
              <a:rPr lang="en-US" sz="2400" dirty="0"/>
              <a:t>Or, were provided by one or a few, but not others</a:t>
            </a:r>
          </a:p>
          <a:p>
            <a:pPr marL="1257300" lvl="2" indent="-457200">
              <a:spcBef>
                <a:spcPts val="900"/>
              </a:spcBef>
              <a:defRPr/>
            </a:pPr>
            <a:r>
              <a:rPr lang="en-US" sz="2000" dirty="0"/>
              <a:t>E.g., an incumbent provides our desired information because it has gotten to know what we want, </a:t>
            </a:r>
          </a:p>
          <a:p>
            <a:pPr marL="1257300" lvl="2" indent="-457200">
              <a:spcBef>
                <a:spcPts val="900"/>
              </a:spcBef>
              <a:defRPr/>
            </a:pPr>
            <a:r>
              <a:rPr lang="en-US" sz="2000" dirty="0"/>
              <a:t>But non-incumbents don’t have this insight, hence don’t provide what we expect to see </a:t>
            </a:r>
          </a:p>
        </p:txBody>
      </p:sp>
      <p:sp>
        <p:nvSpPr>
          <p:cNvPr id="275460" name="Slide Number Placeholder 3">
            <a:extLst>
              <a:ext uri="{FF2B5EF4-FFF2-40B4-BE49-F238E27FC236}">
                <a16:creationId xmlns:a16="http://schemas.microsoft.com/office/drawing/2014/main" id="{51C7CD8D-11DC-426C-BD23-C851EEE13DD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218EA0-E572-47C7-BF5F-B200D02FA6D5}" type="slidenum">
              <a:rPr lang="en-US" altLang="en-US" sz="1200" smtClean="0"/>
              <a:pPr>
                <a:spcBef>
                  <a:spcPct val="0"/>
                </a:spcBef>
                <a:buClrTx/>
                <a:buSzTx/>
                <a:buFontTx/>
                <a:buNone/>
              </a:pPr>
              <a:t>175</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991600" cy="5734050"/>
          </a:xfrm>
        </p:spPr>
        <p:txBody>
          <a:bodyPr/>
          <a:lstStyle/>
          <a:p>
            <a:pPr>
              <a:spcBef>
                <a:spcPts val="900"/>
              </a:spcBef>
              <a:defRPr/>
            </a:pPr>
            <a:r>
              <a:rPr lang="en-US" sz="2800" dirty="0"/>
              <a:t>Frequently, the reaction of evaluation committee members to this scenario is to determine that the offerors lacking in detail:</a:t>
            </a:r>
          </a:p>
          <a:p>
            <a:pPr lvl="1">
              <a:spcBef>
                <a:spcPts val="900"/>
              </a:spcBef>
              <a:defRPr/>
            </a:pPr>
            <a:r>
              <a:rPr lang="en-US" sz="2400" dirty="0"/>
              <a:t>Have submitted incomplete technical proposals</a:t>
            </a:r>
          </a:p>
          <a:p>
            <a:pPr lvl="1">
              <a:spcBef>
                <a:spcPts val="900"/>
              </a:spcBef>
              <a:defRPr/>
            </a:pPr>
            <a:r>
              <a:rPr lang="en-US" sz="2400" dirty="0"/>
              <a:t>Don’t “understand the problem”</a:t>
            </a:r>
          </a:p>
          <a:p>
            <a:pPr>
              <a:spcBef>
                <a:spcPts val="900"/>
              </a:spcBef>
              <a:defRPr/>
            </a:pPr>
            <a:r>
              <a:rPr lang="en-US" sz="2800" dirty="0"/>
              <a:t>This is another version of the “procurement conceit” mentioned earlier </a:t>
            </a:r>
          </a:p>
          <a:p>
            <a:pPr lvl="1">
              <a:spcBef>
                <a:spcPts val="900"/>
              </a:spcBef>
              <a:defRPr/>
            </a:pPr>
            <a:r>
              <a:rPr lang="en-US" sz="2400" dirty="0"/>
              <a:t>	i.e., all offerors should understand exactly what we want, even if we don’t say it</a:t>
            </a:r>
          </a:p>
          <a:p>
            <a:pPr>
              <a:spcBef>
                <a:spcPts val="900"/>
              </a:spcBef>
              <a:defRPr/>
            </a:pPr>
            <a:r>
              <a:rPr lang="en-US" sz="2800" dirty="0"/>
              <a:t>It’s also another subtle way in which incumbents may be favored</a:t>
            </a:r>
          </a:p>
          <a:p>
            <a:pPr>
              <a:spcBef>
                <a:spcPts val="900"/>
              </a:spcBef>
              <a:defRPr/>
            </a:pPr>
            <a:r>
              <a:rPr lang="en-US" sz="2800" dirty="0"/>
              <a:t>Don’t make offerors guess what we want; </a:t>
            </a:r>
            <a:r>
              <a:rPr lang="en-US" sz="2800" b="1" dirty="0">
                <a:solidFill>
                  <a:srgbClr val="FF9900"/>
                </a:solidFill>
              </a:rPr>
              <a:t>spell it out</a:t>
            </a:r>
          </a:p>
          <a:p>
            <a:pPr lvl="1">
              <a:spcBef>
                <a:spcPts val="900"/>
              </a:spcBef>
              <a:defRPr/>
            </a:pPr>
            <a:endParaRPr lang="en-US" sz="2400" dirty="0"/>
          </a:p>
        </p:txBody>
      </p:sp>
      <p:sp>
        <p:nvSpPr>
          <p:cNvPr id="276484" name="Slide Number Placeholder 3">
            <a:extLst>
              <a:ext uri="{FF2B5EF4-FFF2-40B4-BE49-F238E27FC236}">
                <a16:creationId xmlns:a16="http://schemas.microsoft.com/office/drawing/2014/main" id="{39CF38A4-27E7-4BF9-A24B-1A7999F83D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FF331B7-F6FB-4F5A-94D0-B16DFC8AFCE7}" type="slidenum">
              <a:rPr lang="en-US" altLang="en-US" sz="1200" smtClean="0"/>
              <a:pPr>
                <a:spcBef>
                  <a:spcPct val="0"/>
                </a:spcBef>
                <a:buClrTx/>
                <a:buSzTx/>
                <a:buFontTx/>
                <a:buNone/>
              </a:pPr>
              <a:t>176</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914400"/>
            <a:ext cx="8763000" cy="5562600"/>
          </a:xfrm>
        </p:spPr>
        <p:txBody>
          <a:bodyPr/>
          <a:lstStyle/>
          <a:p>
            <a:pPr>
              <a:spcBef>
                <a:spcPts val="900"/>
              </a:spcBef>
              <a:defRPr/>
            </a:pPr>
            <a:r>
              <a:rPr lang="en-US" sz="2800" dirty="0"/>
              <a:t>Even if we detail exactly what we want in proposals:</a:t>
            </a:r>
          </a:p>
          <a:p>
            <a:pPr lvl="1">
              <a:spcBef>
                <a:spcPts val="900"/>
              </a:spcBef>
              <a:defRPr/>
            </a:pPr>
            <a:r>
              <a:rPr lang="en-US" sz="2400" dirty="0"/>
              <a:t>Various offerors will still respond differently</a:t>
            </a:r>
          </a:p>
          <a:p>
            <a:pPr lvl="1">
              <a:spcBef>
                <a:spcPts val="900"/>
              </a:spcBef>
              <a:defRPr/>
            </a:pPr>
            <a:r>
              <a:rPr lang="en-US" sz="2400" dirty="0"/>
              <a:t>Offerors with more knowledge or capability in the subject area, should still be able to demonstrate their greater knowledge and capability over other offerors </a:t>
            </a:r>
          </a:p>
          <a:p>
            <a:pPr>
              <a:spcBef>
                <a:spcPts val="900"/>
              </a:spcBef>
              <a:defRPr/>
            </a:pPr>
            <a:r>
              <a:rPr lang="en-US" sz="2800" dirty="0"/>
              <a:t>And that is what is most important </a:t>
            </a:r>
          </a:p>
          <a:p>
            <a:pPr lvl="1">
              <a:spcBef>
                <a:spcPts val="900"/>
              </a:spcBef>
              <a:defRPr/>
            </a:pPr>
            <a:r>
              <a:rPr lang="en-US" sz="2400" dirty="0"/>
              <a:t>That better offerors can demonstrate they are better</a:t>
            </a:r>
          </a:p>
          <a:p>
            <a:pPr lvl="1">
              <a:spcBef>
                <a:spcPts val="900"/>
              </a:spcBef>
              <a:defRPr/>
            </a:pPr>
            <a:r>
              <a:rPr lang="en-US" sz="2400" dirty="0"/>
              <a:t>Not that some offerors figured out what we wanted to see while other offerors didn’t</a:t>
            </a:r>
          </a:p>
          <a:p>
            <a:pPr lvl="2">
              <a:spcBef>
                <a:spcPts val="900"/>
              </a:spcBef>
              <a:defRPr/>
            </a:pPr>
            <a:r>
              <a:rPr lang="en-US" sz="2000" dirty="0"/>
              <a:t>Perhaps offerors that </a:t>
            </a:r>
            <a:r>
              <a:rPr lang="en-US" sz="2000" b="1" u="sng" dirty="0">
                <a:solidFill>
                  <a:srgbClr val="FFFF00"/>
                </a:solidFill>
              </a:rPr>
              <a:t>do have</a:t>
            </a:r>
            <a:r>
              <a:rPr lang="en-US" sz="2000" b="1" dirty="0">
                <a:solidFill>
                  <a:srgbClr val="FFFF00"/>
                </a:solidFill>
              </a:rPr>
              <a:t> </a:t>
            </a:r>
            <a:r>
              <a:rPr lang="en-US" sz="2000" dirty="0"/>
              <a:t>the knowledge and capability:</a:t>
            </a:r>
          </a:p>
          <a:p>
            <a:pPr lvl="3">
              <a:spcBef>
                <a:spcPts val="900"/>
              </a:spcBef>
              <a:defRPr/>
            </a:pPr>
            <a:r>
              <a:rPr lang="en-US" sz="1600" b="1" dirty="0"/>
              <a:t>Either didn’t think to discuss one or more issues; or,</a:t>
            </a:r>
          </a:p>
          <a:p>
            <a:pPr lvl="3">
              <a:spcBef>
                <a:spcPts val="900"/>
              </a:spcBef>
              <a:defRPr/>
            </a:pPr>
            <a:r>
              <a:rPr lang="en-US" sz="1600" b="1" dirty="0"/>
              <a:t>Were trying to comply with Standard Template clause 4.7, Economy of Preparation</a:t>
            </a:r>
          </a:p>
        </p:txBody>
      </p:sp>
      <p:sp>
        <p:nvSpPr>
          <p:cNvPr id="277508" name="Slide Number Placeholder 3">
            <a:extLst>
              <a:ext uri="{FF2B5EF4-FFF2-40B4-BE49-F238E27FC236}">
                <a16:creationId xmlns:a16="http://schemas.microsoft.com/office/drawing/2014/main" id="{96423A2E-3729-480E-9039-9AD3A3F2F1F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286B90E-19F0-493B-A4C5-4684097A1840}" type="slidenum">
              <a:rPr lang="en-US" altLang="en-US" sz="1200" smtClean="0"/>
              <a:pPr>
                <a:spcBef>
                  <a:spcPct val="0"/>
                </a:spcBef>
                <a:buClrTx/>
                <a:buSzTx/>
                <a:buFontTx/>
                <a:buNone/>
              </a:pPr>
              <a:t>177</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742950"/>
            <a:ext cx="8839200" cy="5734050"/>
          </a:xfrm>
        </p:spPr>
        <p:txBody>
          <a:bodyPr/>
          <a:lstStyle/>
          <a:p>
            <a:pPr>
              <a:spcBef>
                <a:spcPts val="900"/>
              </a:spcBef>
              <a:defRPr/>
            </a:pPr>
            <a:r>
              <a:rPr lang="en-US" sz="2800" dirty="0"/>
              <a:t>Std. Template clause 4.7, Economy of Preparation</a:t>
            </a:r>
          </a:p>
          <a:p>
            <a:pPr lvl="1">
              <a:spcBef>
                <a:spcPts val="900"/>
              </a:spcBef>
              <a:defRPr/>
            </a:pPr>
            <a:r>
              <a:rPr lang="en-US" sz="2400" b="1" dirty="0">
                <a:solidFill>
                  <a:srgbClr val="66FFFF"/>
                </a:solidFill>
              </a:rPr>
              <a:t>“Proposals should be prepared simply and economically and provide a straightforward and concise description of the Offeror’s Proposal to meet the requirements of this RFP.”</a:t>
            </a:r>
          </a:p>
          <a:p>
            <a:pPr>
              <a:spcBef>
                <a:spcPts val="900"/>
              </a:spcBef>
              <a:defRPr/>
            </a:pPr>
            <a:r>
              <a:rPr lang="en-US" sz="2800" dirty="0"/>
              <a:t>Offerors have to guess how detailed and how voluminous to make their proposals; i.e.,</a:t>
            </a:r>
          </a:p>
          <a:p>
            <a:pPr lvl="1">
              <a:spcBef>
                <a:spcPts val="900"/>
              </a:spcBef>
              <a:defRPr/>
            </a:pPr>
            <a:r>
              <a:rPr lang="en-US" sz="2400" dirty="0"/>
              <a:t>Is less, more?</a:t>
            </a:r>
          </a:p>
          <a:p>
            <a:pPr lvl="2">
              <a:spcBef>
                <a:spcPts val="900"/>
              </a:spcBef>
              <a:defRPr/>
            </a:pPr>
            <a:r>
              <a:rPr lang="en-US" sz="2000" dirty="0"/>
              <a:t>Some offerors may believe that Evaluation Committee members become “glassy eyed” and resentful of overly thick proposals </a:t>
            </a:r>
          </a:p>
          <a:p>
            <a:pPr lvl="2">
              <a:spcBef>
                <a:spcPts val="900"/>
              </a:spcBef>
              <a:defRPr/>
            </a:pPr>
            <a:r>
              <a:rPr lang="en-US" sz="2000" dirty="0"/>
              <a:t>And that “short and sweet” proposals will be more favorably judged </a:t>
            </a:r>
          </a:p>
          <a:p>
            <a:pPr lvl="1">
              <a:spcBef>
                <a:spcPts val="900"/>
              </a:spcBef>
              <a:defRPr/>
            </a:pPr>
            <a:r>
              <a:rPr lang="en-US" sz="2400" dirty="0"/>
              <a:t>Or, is more, more? The more pages the better</a:t>
            </a:r>
          </a:p>
          <a:p>
            <a:pPr lvl="1">
              <a:spcBef>
                <a:spcPts val="900"/>
              </a:spcBef>
              <a:defRPr/>
            </a:pPr>
            <a:r>
              <a:rPr lang="en-US" sz="2400" dirty="0"/>
              <a:t>“Throw in everything but the kitchen sink”</a:t>
            </a:r>
          </a:p>
          <a:p>
            <a:pPr lvl="1">
              <a:spcBef>
                <a:spcPts val="900"/>
              </a:spcBef>
              <a:defRPr/>
            </a:pPr>
            <a:endParaRPr lang="en-US" sz="2400" dirty="0"/>
          </a:p>
        </p:txBody>
      </p:sp>
      <p:sp>
        <p:nvSpPr>
          <p:cNvPr id="278532" name="Slide Number Placeholder 3">
            <a:extLst>
              <a:ext uri="{FF2B5EF4-FFF2-40B4-BE49-F238E27FC236}">
                <a16:creationId xmlns:a16="http://schemas.microsoft.com/office/drawing/2014/main" id="{10BE4D03-1F94-471A-9CFB-5163042D2C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BA87D99-B237-462B-BF27-9AF29C3A27A5}" type="slidenum">
              <a:rPr lang="en-US" altLang="en-US" sz="1200" smtClean="0"/>
              <a:pPr>
                <a:spcBef>
                  <a:spcPct val="0"/>
                </a:spcBef>
                <a:buClrTx/>
                <a:buSzTx/>
                <a:buFontTx/>
                <a:buNone/>
              </a:pPr>
              <a:t>178</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152400" y="914400"/>
            <a:ext cx="8839200" cy="5562600"/>
          </a:xfrm>
        </p:spPr>
        <p:txBody>
          <a:bodyPr/>
          <a:lstStyle/>
          <a:p>
            <a:pPr>
              <a:spcBef>
                <a:spcPts val="900"/>
              </a:spcBef>
              <a:defRPr/>
            </a:pPr>
            <a:r>
              <a:rPr lang="en-US" sz="2800" dirty="0"/>
              <a:t>By telling offerors the specific points/issues to be discussed, we are telling them not to skimp or fail to address the items in 5.4.5.6.6.</a:t>
            </a:r>
          </a:p>
          <a:p>
            <a:pPr lvl="1">
              <a:spcBef>
                <a:spcPts val="900"/>
              </a:spcBef>
              <a:defRPr/>
            </a:pPr>
            <a:r>
              <a:rPr lang="en-US" sz="2400" dirty="0"/>
              <a:t>i.e., they don’t have to try to guess if “less is more”, or if “more is more”</a:t>
            </a:r>
          </a:p>
          <a:p>
            <a:pPr lvl="1">
              <a:spcBef>
                <a:spcPts val="900"/>
              </a:spcBef>
              <a:defRPr/>
            </a:pPr>
            <a:r>
              <a:rPr lang="en-US" sz="2400" dirty="0"/>
              <a:t>We are saying we want detail on these items</a:t>
            </a:r>
          </a:p>
          <a:p>
            <a:pPr>
              <a:spcBef>
                <a:spcPts val="900"/>
              </a:spcBef>
              <a:defRPr/>
            </a:pPr>
            <a:r>
              <a:rPr lang="en-US" sz="2800" dirty="0"/>
              <a:t>Telling offerors what to include in their proposals helps ensure that responses will be both </a:t>
            </a:r>
            <a:r>
              <a:rPr lang="en-US" sz="2800" b="1" i="1" u="sng" dirty="0"/>
              <a:t>more complete and more comparable</a:t>
            </a:r>
            <a:r>
              <a:rPr lang="en-US" sz="2800" dirty="0"/>
              <a:t>, offeror to offeror</a:t>
            </a:r>
          </a:p>
          <a:p>
            <a:pPr lvl="1">
              <a:spcBef>
                <a:spcPts val="900"/>
              </a:spcBef>
              <a:defRPr/>
            </a:pPr>
            <a:r>
              <a:rPr lang="en-US" sz="2400" dirty="0"/>
              <a:t>Which means time &amp; effort is saved that otherwise would be expended in constructing “cure letters” for all offerors &amp; waiting a minimum of several days for responses </a:t>
            </a:r>
          </a:p>
          <a:p>
            <a:pPr lvl="1">
              <a:spcBef>
                <a:spcPts val="900"/>
              </a:spcBef>
              <a:defRPr/>
            </a:pPr>
            <a:endParaRPr lang="en-US" sz="2400" dirty="0"/>
          </a:p>
          <a:p>
            <a:pPr>
              <a:spcBef>
                <a:spcPts val="900"/>
              </a:spcBef>
              <a:defRPr/>
            </a:pPr>
            <a:endParaRPr lang="en-US" sz="2800" dirty="0"/>
          </a:p>
        </p:txBody>
      </p:sp>
      <p:sp>
        <p:nvSpPr>
          <p:cNvPr id="279556" name="Slide Number Placeholder 3">
            <a:extLst>
              <a:ext uri="{FF2B5EF4-FFF2-40B4-BE49-F238E27FC236}">
                <a16:creationId xmlns:a16="http://schemas.microsoft.com/office/drawing/2014/main" id="{CDB9B270-B699-46A2-A387-0E70ED6B55F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E9D9BAB-DFCF-4A67-9D0B-E956E109AAC1}" type="slidenum">
              <a:rPr lang="en-US" altLang="en-US" sz="1200" smtClean="0"/>
              <a:pPr>
                <a:spcBef>
                  <a:spcPct val="0"/>
                </a:spcBef>
                <a:buClrTx/>
                <a:buSzTx/>
                <a:buFontTx/>
                <a:buNone/>
              </a:pPr>
              <a:t>179</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E953A5-BF8F-4F38-8236-66FF1AC6C5A8}"/>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DFEF5FF-2481-4FBB-A062-EAA88F8664B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5D768A8-53C4-4834-AC14-59C9CE578CF2}" type="slidenum">
              <a:rPr lang="en-US" altLang="en-US" sz="1200" smtClean="0">
                <a:effectLst>
                  <a:outerShdw blurRad="38100" dist="38100" dir="2700000" algn="tl">
                    <a:srgbClr val="000000"/>
                  </a:outerShdw>
                </a:effectLst>
              </a:rPr>
              <a:pPr algn="r" eaLnBrk="1" hangingPunct="1">
                <a:defRPr/>
              </a:pPr>
              <a:t>18</a:t>
            </a:fld>
            <a:endParaRPr lang="en-US" altLang="en-US" sz="1200">
              <a:effectLst>
                <a:outerShdw blurRad="38100" dist="38100" dir="2700000" algn="tl">
                  <a:srgbClr val="000000"/>
                </a:outerShdw>
              </a:effectLst>
            </a:endParaRPr>
          </a:p>
        </p:txBody>
      </p:sp>
      <p:sp>
        <p:nvSpPr>
          <p:cNvPr id="1503234" name="Rectangle 2050">
            <a:extLst>
              <a:ext uri="{FF2B5EF4-FFF2-40B4-BE49-F238E27FC236}">
                <a16:creationId xmlns:a16="http://schemas.microsoft.com/office/drawing/2014/main" id="{F8C9AC96-05B0-4FBC-A350-2820D797123A}"/>
              </a:ext>
            </a:extLst>
          </p:cNvPr>
          <p:cNvSpPr>
            <a:spLocks noGrp="1" noChangeArrowheads="1"/>
          </p:cNvSpPr>
          <p:nvPr>
            <p:ph type="title"/>
          </p:nvPr>
        </p:nvSpPr>
        <p:spPr>
          <a:xfrm>
            <a:off x="152400" y="152400"/>
            <a:ext cx="8839200" cy="762000"/>
          </a:xfrm>
        </p:spPr>
        <p:txBody>
          <a:bodyPr/>
          <a:lstStyle/>
          <a:p>
            <a:pPr eaLnBrk="1" hangingPunct="1">
              <a:lnSpc>
                <a:spcPct val="90000"/>
              </a:lnSpc>
              <a:defRPr/>
            </a:pPr>
            <a:r>
              <a:rPr lang="en-US" sz="4000"/>
              <a:t>CSP Flexibility Example </a:t>
            </a:r>
            <a:r>
              <a:rPr lang="en-US" sz="2400"/>
              <a:t>(Cont’d)</a:t>
            </a:r>
            <a:endParaRPr lang="en-US" sz="4000"/>
          </a:p>
        </p:txBody>
      </p:sp>
      <p:sp>
        <p:nvSpPr>
          <p:cNvPr id="1503235" name="Rectangle 2051">
            <a:extLst>
              <a:ext uri="{FF2B5EF4-FFF2-40B4-BE49-F238E27FC236}">
                <a16:creationId xmlns:a16="http://schemas.microsoft.com/office/drawing/2014/main" id="{75D97F9D-7EBD-4049-8C46-ABE75CA14608}"/>
              </a:ext>
            </a:extLst>
          </p:cNvPr>
          <p:cNvSpPr>
            <a:spLocks noGrp="1" noChangeArrowheads="1"/>
          </p:cNvSpPr>
          <p:nvPr>
            <p:ph type="body" idx="1"/>
          </p:nvPr>
        </p:nvSpPr>
        <p:spPr>
          <a:xfrm>
            <a:off x="152400" y="1219200"/>
            <a:ext cx="8991600" cy="5257800"/>
          </a:xfrm>
        </p:spPr>
        <p:txBody>
          <a:bodyPr/>
          <a:lstStyle/>
          <a:p>
            <a:pPr marL="609600" indent="-609600" eaLnBrk="1" hangingPunct="1">
              <a:lnSpc>
                <a:spcPct val="90000"/>
              </a:lnSpc>
              <a:defRPr/>
            </a:pPr>
            <a:r>
              <a:rPr lang="en-US" sz="2800" dirty="0"/>
              <a:t>The RFP stated neither alternate or multiple proposals would be accepted</a:t>
            </a:r>
          </a:p>
          <a:p>
            <a:pPr marL="990600" lvl="1" indent="-533400" eaLnBrk="1" hangingPunct="1">
              <a:lnSpc>
                <a:spcPct val="90000"/>
              </a:lnSpc>
              <a:defRPr/>
            </a:pPr>
            <a:r>
              <a:rPr lang="en-US" sz="2400" dirty="0"/>
              <a:t>If nothing is specified, there is nothing to provide an alternate to, or multiple of</a:t>
            </a:r>
          </a:p>
          <a:p>
            <a:pPr marL="609600" indent="-609600" eaLnBrk="1" hangingPunct="1">
              <a:lnSpc>
                <a:spcPct val="90000"/>
              </a:lnSpc>
              <a:defRPr/>
            </a:pPr>
            <a:r>
              <a:rPr lang="en-US" sz="2800" dirty="0"/>
              <a:t>Only 2-3 evaluation criteria were included</a:t>
            </a:r>
          </a:p>
          <a:p>
            <a:pPr marL="990600" lvl="1" indent="-533400" eaLnBrk="1" hangingPunct="1">
              <a:lnSpc>
                <a:spcPct val="90000"/>
              </a:lnSpc>
              <a:defRPr/>
            </a:pPr>
            <a:r>
              <a:rPr lang="en-US" sz="2400" dirty="0"/>
              <a:t>e.g., the duration of the contract</a:t>
            </a:r>
          </a:p>
          <a:p>
            <a:pPr marL="609600" indent="-609600" eaLnBrk="1" hangingPunct="1">
              <a:lnSpc>
                <a:spcPct val="90000"/>
              </a:lnSpc>
              <a:defRPr/>
            </a:pPr>
            <a:r>
              <a:rPr lang="en-US" sz="2800" dirty="0"/>
              <a:t>Basically, the evaluation criteria distilled to, the OAG would pick whichever offeror was judged to give the best deal </a:t>
            </a:r>
          </a:p>
          <a:p>
            <a:pPr marL="990600" lvl="1" indent="-533400" eaLnBrk="1" hangingPunct="1">
              <a:lnSpc>
                <a:spcPct val="90000"/>
              </a:lnSpc>
              <a:defRPr/>
            </a:pPr>
            <a:r>
              <a:rPr lang="en-US" sz="2400" dirty="0"/>
              <a:t>The technical offering was stated to be more important than price </a:t>
            </a:r>
          </a:p>
          <a:p>
            <a:pPr marL="990600" lvl="1" indent="-533400" eaLnBrk="1" hangingPunct="1">
              <a:lnSpc>
                <a:spcPct val="90000"/>
              </a:lnSpc>
              <a:defRPr/>
            </a:pPr>
            <a:r>
              <a:rPr lang="en-US" sz="2400" dirty="0"/>
              <a:t>Mandatory &amp; administrative clauses were included</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685800" y="1143000"/>
            <a:ext cx="7848600" cy="5334000"/>
          </a:xfrm>
        </p:spPr>
        <p:txBody>
          <a:bodyPr/>
          <a:lstStyle/>
          <a:p>
            <a:pPr marL="400050" indent="-457200">
              <a:spcBef>
                <a:spcPts val="900"/>
              </a:spcBef>
              <a:defRPr/>
            </a:pPr>
            <a:r>
              <a:rPr lang="en-US" sz="3000" dirty="0"/>
              <a:t>Or, if “cures” are not requested: </a:t>
            </a:r>
          </a:p>
          <a:p>
            <a:pPr marL="800100" lvl="1" indent="-457200">
              <a:spcBef>
                <a:spcPts val="900"/>
              </a:spcBef>
              <a:defRPr/>
            </a:pPr>
            <a:r>
              <a:rPr lang="en-US" sz="2400" dirty="0"/>
              <a:t>Offerors are evaluated on incomplete responses; or,</a:t>
            </a:r>
          </a:p>
          <a:p>
            <a:pPr marL="800100" lvl="1" indent="-457200">
              <a:spcBef>
                <a:spcPts val="900"/>
              </a:spcBef>
              <a:defRPr/>
            </a:pPr>
            <a:r>
              <a:rPr lang="en-US" sz="2400" dirty="0"/>
              <a:t>Potentially qualified offerors may be rejected for an incomplete submission</a:t>
            </a:r>
          </a:p>
          <a:p>
            <a:pPr marL="1200150" lvl="2" indent="-457200">
              <a:spcBef>
                <a:spcPts val="900"/>
              </a:spcBef>
              <a:defRPr/>
            </a:pPr>
            <a:r>
              <a:rPr lang="en-US" sz="2000" b="1" dirty="0"/>
              <a:t>Perhaps unnecessarily reducing the pool of potentially selectable offerors</a:t>
            </a:r>
          </a:p>
          <a:p>
            <a:pPr marL="800100" lvl="1" indent="-457200">
              <a:spcBef>
                <a:spcPts val="900"/>
              </a:spcBef>
              <a:defRPr/>
            </a:pPr>
            <a:r>
              <a:rPr lang="en-US" sz="2400" dirty="0"/>
              <a:t>And may increase the risk of a protest from an offeror that was told it was eliminated or not selected because of a lack of detail that they easily could have provided if they would have known the information was wanted</a:t>
            </a:r>
          </a:p>
          <a:p>
            <a:pPr>
              <a:defRPr/>
            </a:pPr>
            <a:endParaRPr lang="en-US" dirty="0"/>
          </a:p>
        </p:txBody>
      </p:sp>
      <p:sp>
        <p:nvSpPr>
          <p:cNvPr id="280580" name="Slide Number Placeholder 3">
            <a:extLst>
              <a:ext uri="{FF2B5EF4-FFF2-40B4-BE49-F238E27FC236}">
                <a16:creationId xmlns:a16="http://schemas.microsoft.com/office/drawing/2014/main" id="{4871C1B3-8B84-4956-82FD-BADE8563CA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D734676-6FF6-4CDC-8504-3792832A19AF}" type="slidenum">
              <a:rPr lang="en-US" altLang="en-US" sz="1200" smtClean="0"/>
              <a:pPr>
                <a:spcBef>
                  <a:spcPct val="0"/>
                </a:spcBef>
                <a:buClrTx/>
                <a:buSzTx/>
                <a:buFontTx/>
                <a:buNone/>
              </a:pPr>
              <a:t>180</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F848-C3FB-4E6A-971B-3E2FB20EFCBF}"/>
              </a:ext>
            </a:extLst>
          </p:cNvPr>
          <p:cNvSpPr>
            <a:spLocks noGrp="1"/>
          </p:cNvSpPr>
          <p:nvPr>
            <p:ph type="title"/>
          </p:nvPr>
        </p:nvSpPr>
        <p:spPr>
          <a:xfrm>
            <a:off x="228600" y="152400"/>
            <a:ext cx="8686800" cy="590550"/>
          </a:xfrm>
        </p:spPr>
        <p:txBody>
          <a:bodyPr/>
          <a:lstStyle/>
          <a:p>
            <a:pPr>
              <a:defRPr/>
            </a:pPr>
            <a:r>
              <a:rPr lang="en-US" b="0" dirty="0"/>
              <a:t>Prepare Specific Points/Questions</a:t>
            </a:r>
            <a:endParaRPr lang="en-US" dirty="0"/>
          </a:p>
        </p:txBody>
      </p:sp>
      <p:sp>
        <p:nvSpPr>
          <p:cNvPr id="3" name="Content Placeholder 2">
            <a:extLst>
              <a:ext uri="{FF2B5EF4-FFF2-40B4-BE49-F238E27FC236}">
                <a16:creationId xmlns:a16="http://schemas.microsoft.com/office/drawing/2014/main" id="{35E275B0-54BF-4C2C-AF78-3F76BF4EC0CC}"/>
              </a:ext>
            </a:extLst>
          </p:cNvPr>
          <p:cNvSpPr>
            <a:spLocks noGrp="1"/>
          </p:cNvSpPr>
          <p:nvPr>
            <p:ph idx="1"/>
          </p:nvPr>
        </p:nvSpPr>
        <p:spPr>
          <a:xfrm>
            <a:off x="228600" y="685800"/>
            <a:ext cx="8686800" cy="5791200"/>
          </a:xfrm>
        </p:spPr>
        <p:txBody>
          <a:bodyPr/>
          <a:lstStyle/>
          <a:p>
            <a:pPr marL="400050" indent="-457200">
              <a:spcBef>
                <a:spcPts val="900"/>
              </a:spcBef>
              <a:defRPr/>
            </a:pPr>
            <a:r>
              <a:rPr lang="en-US" sz="2800" dirty="0"/>
              <a:t>In federal procurements, agencies are required to tell offerors of any significant areas of their proposal that are judged deficient and permit cures of those areas</a:t>
            </a:r>
          </a:p>
          <a:p>
            <a:pPr marL="800100" lvl="1" indent="-457200">
              <a:spcBef>
                <a:spcPts val="900"/>
              </a:spcBef>
              <a:defRPr/>
            </a:pPr>
            <a:r>
              <a:rPr lang="en-US" sz="2400" dirty="0"/>
              <a:t>Agencies that don’t do this automatically lose protests </a:t>
            </a:r>
          </a:p>
          <a:p>
            <a:pPr marL="400050" indent="-457200">
              <a:spcBef>
                <a:spcPts val="900"/>
              </a:spcBef>
              <a:defRPr/>
            </a:pPr>
            <a:r>
              <a:rPr lang="en-US" sz="2800" dirty="0"/>
              <a:t>While federal procurement policy does not apply in Maryland procurements</a:t>
            </a:r>
          </a:p>
          <a:p>
            <a:pPr marL="800100" lvl="1" indent="-457200">
              <a:spcBef>
                <a:spcPts val="900"/>
              </a:spcBef>
              <a:defRPr/>
            </a:pPr>
            <a:r>
              <a:rPr lang="en-US" sz="2400" dirty="0"/>
              <a:t>Telling offerors of significant weaknesses is still a good approach</a:t>
            </a:r>
          </a:p>
          <a:p>
            <a:pPr marL="800100" lvl="1" indent="-457200">
              <a:spcBef>
                <a:spcPts val="900"/>
              </a:spcBef>
              <a:defRPr/>
            </a:pPr>
            <a:r>
              <a:rPr lang="en-US" sz="2400" dirty="0"/>
              <a:t>Attorneys for protesters always try to throw in federal procurement precedents in their protests</a:t>
            </a:r>
          </a:p>
          <a:p>
            <a:pPr marL="800100" lvl="1" indent="-457200">
              <a:spcBef>
                <a:spcPts val="900"/>
              </a:spcBef>
              <a:defRPr/>
            </a:pPr>
            <a:r>
              <a:rPr lang="en-US" sz="2400" dirty="0"/>
              <a:t>And the Board of Contract Appeals may be swayed by such an argument and uphold a protest</a:t>
            </a:r>
          </a:p>
          <a:p>
            <a:pPr>
              <a:defRPr/>
            </a:pPr>
            <a:endParaRPr lang="en-US" dirty="0"/>
          </a:p>
        </p:txBody>
      </p:sp>
      <p:sp>
        <p:nvSpPr>
          <p:cNvPr id="281604" name="Slide Number Placeholder 3">
            <a:extLst>
              <a:ext uri="{FF2B5EF4-FFF2-40B4-BE49-F238E27FC236}">
                <a16:creationId xmlns:a16="http://schemas.microsoft.com/office/drawing/2014/main" id="{04D28577-EC4E-4FDD-9429-CC991B7F43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FEA1E11-383F-4780-B3D3-3188615182C8}" type="slidenum">
              <a:rPr lang="en-US" altLang="en-US" sz="1200" smtClean="0"/>
              <a:pPr>
                <a:spcBef>
                  <a:spcPct val="0"/>
                </a:spcBef>
                <a:buClrTx/>
                <a:buSzTx/>
                <a:buFontTx/>
                <a:buNone/>
              </a:pPr>
              <a:t>181</a:t>
            </a:fld>
            <a:endParaRPr lang="en-US" altLang="en-US" sz="1200"/>
          </a:p>
        </p:txBody>
      </p:sp>
      <p:sp>
        <p:nvSpPr>
          <p:cNvPr id="5" name="Footer Placeholder 4">
            <a:extLst>
              <a:ext uri="{FF2B5EF4-FFF2-40B4-BE49-F238E27FC236}">
                <a16:creationId xmlns:a16="http://schemas.microsoft.com/office/drawing/2014/main" id="{0D5056E0-E2F7-4951-BF20-1757AEF35BD8}"/>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868362"/>
          </a:xfrm>
        </p:spPr>
        <p:txBody>
          <a:bodyPr/>
          <a:lstStyle/>
          <a:p>
            <a:pPr>
              <a:defRPr/>
            </a:pPr>
            <a:r>
              <a:rPr lang="en-US" sz="3600" dirty="0"/>
              <a:t>Extreme Example of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1447800"/>
            <a:ext cx="8686800" cy="4953000"/>
          </a:xfrm>
        </p:spPr>
        <p:txBody>
          <a:bodyPr/>
          <a:lstStyle/>
          <a:p>
            <a:pPr>
              <a:defRPr/>
            </a:pPr>
            <a:r>
              <a:rPr lang="en-US" sz="2800" dirty="0"/>
              <a:t>Many years ago, as I always try to do, I attended an evaluation committee meeting after orals, etc., focused on discussing which offeror should win</a:t>
            </a:r>
          </a:p>
          <a:p>
            <a:pPr>
              <a:defRPr/>
            </a:pPr>
            <a:r>
              <a:rPr lang="en-US" sz="2800" dirty="0"/>
              <a:t>I was shocked to hear the opinion of one of those in attendance who recommended awarding the contract to the incumbent because </a:t>
            </a:r>
            <a:r>
              <a:rPr lang="en-US" sz="2800" b="1" dirty="0">
                <a:solidFill>
                  <a:srgbClr val="FF00FF"/>
                </a:solidFill>
              </a:rPr>
              <a:t>it gave us what we wanted, while the other offerors only gave us what we asked for in the specifications</a:t>
            </a:r>
          </a:p>
          <a:p>
            <a:pPr>
              <a:defRPr/>
            </a:pPr>
            <a:r>
              <a:rPr lang="en-US" sz="2800" dirty="0"/>
              <a:t>When I heard this I asked for an explanation</a:t>
            </a:r>
          </a:p>
          <a:p>
            <a:pPr lvl="1">
              <a:defRPr/>
            </a:pPr>
            <a:r>
              <a:rPr lang="en-US" sz="2400" dirty="0"/>
              <a:t>How could we not say in the specifications what we wanted?</a:t>
            </a:r>
          </a:p>
        </p:txBody>
      </p:sp>
      <p:sp>
        <p:nvSpPr>
          <p:cNvPr id="282628" name="Slide Number Placeholder 3">
            <a:extLst>
              <a:ext uri="{FF2B5EF4-FFF2-40B4-BE49-F238E27FC236}">
                <a16:creationId xmlns:a16="http://schemas.microsoft.com/office/drawing/2014/main" id="{C8FAF974-A5CB-4233-8D05-09FB5D46B5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93AF365-AF44-40AD-9460-45044FA57135}" type="slidenum">
              <a:rPr lang="en-US" altLang="en-US" sz="1200" smtClean="0"/>
              <a:pPr>
                <a:spcBef>
                  <a:spcPct val="0"/>
                </a:spcBef>
                <a:buClrTx/>
                <a:buSzTx/>
                <a:buFontTx/>
                <a:buNone/>
              </a:pPr>
              <a:t>182</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563562"/>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990600"/>
            <a:ext cx="8686800" cy="5410200"/>
          </a:xfrm>
        </p:spPr>
        <p:txBody>
          <a:bodyPr/>
          <a:lstStyle/>
          <a:p>
            <a:pPr>
              <a:defRPr/>
            </a:pPr>
            <a:r>
              <a:rPr lang="en-US" sz="2400" dirty="0"/>
              <a:t>I was told that the procuring unit had mistakenly included some requirements from the RFP two procurements ago, not what was in the RFP that resulted in the current contract</a:t>
            </a:r>
          </a:p>
          <a:p>
            <a:pPr>
              <a:defRPr/>
            </a:pPr>
            <a:r>
              <a:rPr lang="en-US" sz="2400" dirty="0"/>
              <a:t>Since the incumbent knew what it was doing currently and apparently had learned through its close working relationship with the agency that this was wanted under the new contract, it based its proposal upon the current contract requirements, not the current RFP specifications</a:t>
            </a:r>
          </a:p>
          <a:p>
            <a:pPr marL="400050">
              <a:defRPr/>
            </a:pPr>
            <a:r>
              <a:rPr lang="en-US" sz="2400" dirty="0"/>
              <a:t>Upon hearing this I said the RFP immediately had to be amended to change the specifications to what we wanted, with the allowance of revised proposals</a:t>
            </a:r>
          </a:p>
          <a:p>
            <a:pPr marL="400050">
              <a:defRPr/>
            </a:pPr>
            <a:r>
              <a:rPr lang="en-US" sz="2400" dirty="0"/>
              <a:t>This was met with howls that there was no time for an amendment and revised proposals and re-evaluations</a:t>
            </a:r>
          </a:p>
          <a:p>
            <a:pPr marL="800100" lvl="1">
              <a:defRPr/>
            </a:pPr>
            <a:r>
              <a:rPr lang="en-US" sz="2000" dirty="0"/>
              <a:t>The procurement had to be awarded promptly to avoid an extension</a:t>
            </a:r>
          </a:p>
        </p:txBody>
      </p:sp>
      <p:sp>
        <p:nvSpPr>
          <p:cNvPr id="283652" name="Slide Number Placeholder 3">
            <a:extLst>
              <a:ext uri="{FF2B5EF4-FFF2-40B4-BE49-F238E27FC236}">
                <a16:creationId xmlns:a16="http://schemas.microsoft.com/office/drawing/2014/main" id="{97A98252-169A-4991-A21A-0CEEDE50CD8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455DBD-EC9F-4B97-BA57-706B3B229EA8}" type="slidenum">
              <a:rPr lang="en-US" altLang="en-US" sz="1200" smtClean="0"/>
              <a:pPr>
                <a:spcBef>
                  <a:spcPct val="0"/>
                </a:spcBef>
                <a:buClrTx/>
                <a:buSzTx/>
                <a:buFontTx/>
                <a:buNone/>
              </a:pPr>
              <a:t>183</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563562"/>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457200" y="1066800"/>
            <a:ext cx="8458200" cy="5334000"/>
          </a:xfrm>
        </p:spPr>
        <p:txBody>
          <a:bodyPr/>
          <a:lstStyle/>
          <a:p>
            <a:pPr>
              <a:defRPr/>
            </a:pPr>
            <a:r>
              <a:rPr lang="en-US" sz="2800" dirty="0"/>
              <a:t>I said there was no time </a:t>
            </a:r>
            <a:r>
              <a:rPr lang="en-US" sz="2800" b="1" u="sng" dirty="0"/>
              <a:t>not</a:t>
            </a:r>
            <a:r>
              <a:rPr lang="en-US" sz="2800" b="1" dirty="0"/>
              <a:t> </a:t>
            </a:r>
            <a:r>
              <a:rPr lang="en-US" sz="2800" dirty="0"/>
              <a:t>to do this</a:t>
            </a:r>
          </a:p>
          <a:p>
            <a:pPr>
              <a:defRPr/>
            </a:pPr>
            <a:r>
              <a:rPr lang="en-US" sz="2800" dirty="0"/>
              <a:t>All a non-winning offeror had to do was learn it had been evaluated on non-existent specifications and it was guaranteed to have a winning protest</a:t>
            </a:r>
          </a:p>
          <a:p>
            <a:pPr lvl="1">
              <a:defRPr/>
            </a:pPr>
            <a:r>
              <a:rPr lang="en-US" sz="2400" dirty="0"/>
              <a:t>More importantly, it just wasn’t right</a:t>
            </a:r>
          </a:p>
          <a:p>
            <a:pPr>
              <a:defRPr/>
            </a:pPr>
            <a:r>
              <a:rPr lang="en-US" sz="2800" dirty="0"/>
              <a:t>Which would mean either the same amendment would have to be done after the protest decision, or perhaps even a new procurement</a:t>
            </a:r>
          </a:p>
          <a:p>
            <a:pPr>
              <a:defRPr/>
            </a:pPr>
            <a:r>
              <a:rPr lang="en-US" sz="2800" dirty="0"/>
              <a:t>Which would take much more time than the expected 2 weeks for the amendment and new submissions </a:t>
            </a:r>
          </a:p>
          <a:p>
            <a:pPr marL="0" indent="0">
              <a:buFont typeface="Wingdings" panose="05000000000000000000" pitchFamily="2" charset="2"/>
              <a:buNone/>
              <a:defRPr/>
            </a:pPr>
            <a:endParaRPr lang="en-US" sz="2800" dirty="0"/>
          </a:p>
        </p:txBody>
      </p:sp>
      <p:sp>
        <p:nvSpPr>
          <p:cNvPr id="284676" name="Slide Number Placeholder 3">
            <a:extLst>
              <a:ext uri="{FF2B5EF4-FFF2-40B4-BE49-F238E27FC236}">
                <a16:creationId xmlns:a16="http://schemas.microsoft.com/office/drawing/2014/main" id="{A3BDC596-5CC0-43CC-87F9-AAFC17ECEA2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A6212EE-0F8C-4C69-90E7-2E9B8EB22991}" type="slidenum">
              <a:rPr lang="en-US" altLang="en-US" sz="1200" smtClean="0"/>
              <a:pPr>
                <a:spcBef>
                  <a:spcPct val="0"/>
                </a:spcBef>
                <a:buClrTx/>
                <a:buSzTx/>
                <a:buFontTx/>
                <a:buNone/>
              </a:pPr>
              <a:t>184</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F070-20D6-42AB-A0FD-5D7D6730326E}"/>
              </a:ext>
            </a:extLst>
          </p:cNvPr>
          <p:cNvSpPr>
            <a:spLocks noGrp="1"/>
          </p:cNvSpPr>
          <p:nvPr>
            <p:ph type="title"/>
          </p:nvPr>
        </p:nvSpPr>
        <p:spPr>
          <a:xfrm>
            <a:off x="76200" y="274638"/>
            <a:ext cx="8915400" cy="476250"/>
          </a:xfrm>
        </p:spPr>
        <p:txBody>
          <a:bodyPr/>
          <a:lstStyle/>
          <a:p>
            <a:pPr>
              <a:defRPr/>
            </a:pPr>
            <a:r>
              <a:rPr lang="en-US" sz="3600" dirty="0"/>
              <a:t>Extreme Incumbent Favoritism</a:t>
            </a:r>
          </a:p>
        </p:txBody>
      </p:sp>
      <p:sp>
        <p:nvSpPr>
          <p:cNvPr id="3" name="Content Placeholder 2">
            <a:extLst>
              <a:ext uri="{FF2B5EF4-FFF2-40B4-BE49-F238E27FC236}">
                <a16:creationId xmlns:a16="http://schemas.microsoft.com/office/drawing/2014/main" id="{F0312134-5496-42D1-B78F-8C2CE0C813B0}"/>
              </a:ext>
            </a:extLst>
          </p:cNvPr>
          <p:cNvSpPr>
            <a:spLocks noGrp="1"/>
          </p:cNvSpPr>
          <p:nvPr>
            <p:ph idx="1"/>
          </p:nvPr>
        </p:nvSpPr>
        <p:spPr>
          <a:xfrm>
            <a:off x="228600" y="750888"/>
            <a:ext cx="8686800" cy="5726112"/>
          </a:xfrm>
        </p:spPr>
        <p:txBody>
          <a:bodyPr/>
          <a:lstStyle/>
          <a:p>
            <a:pPr>
              <a:spcBef>
                <a:spcPts val="0"/>
              </a:spcBef>
              <a:defRPr/>
            </a:pPr>
            <a:r>
              <a:rPr lang="en-US" sz="2600" dirty="0"/>
              <a:t>Despite such a dire forecast if an amendment were not done, the procuring unit appealed to the agency head to be allowed to proceed with the award with the current, wrong specifications</a:t>
            </a:r>
          </a:p>
          <a:p>
            <a:pPr>
              <a:spcBef>
                <a:spcPts val="0"/>
              </a:spcBef>
              <a:defRPr/>
            </a:pPr>
            <a:r>
              <a:rPr lang="en-US" sz="2600" dirty="0"/>
              <a:t>The agency head knew better than to try to make an award under such flawed circumstances and directed the amendment be done and 2 weeks more time allowed for revised technical proposals </a:t>
            </a:r>
          </a:p>
          <a:p>
            <a:pPr>
              <a:spcBef>
                <a:spcPts val="0"/>
              </a:spcBef>
              <a:defRPr/>
            </a:pPr>
            <a:r>
              <a:rPr lang="en-US" sz="2600" dirty="0"/>
              <a:t>After all this, the incumbent still won, but this time it was a legitimate selection</a:t>
            </a:r>
          </a:p>
          <a:p>
            <a:pPr>
              <a:spcBef>
                <a:spcPts val="0"/>
              </a:spcBef>
              <a:defRPr/>
            </a:pPr>
            <a:r>
              <a:rPr lang="en-US" sz="2600" dirty="0"/>
              <a:t>Although the main issue in this situation was the perceived lack of time to do an amendment</a:t>
            </a:r>
          </a:p>
          <a:p>
            <a:pPr>
              <a:spcBef>
                <a:spcPts val="0"/>
              </a:spcBef>
              <a:defRPr/>
            </a:pPr>
            <a:r>
              <a:rPr lang="en-US" sz="2600" dirty="0"/>
              <a:t>The incumbent would have benefitted from its knowledge and relationship with the procuring unit </a:t>
            </a:r>
          </a:p>
        </p:txBody>
      </p:sp>
      <p:sp>
        <p:nvSpPr>
          <p:cNvPr id="285700" name="Slide Number Placeholder 3">
            <a:extLst>
              <a:ext uri="{FF2B5EF4-FFF2-40B4-BE49-F238E27FC236}">
                <a16:creationId xmlns:a16="http://schemas.microsoft.com/office/drawing/2014/main" id="{4810B1D6-68A4-4A84-AAEA-7B841F08127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7DA5993-C111-4D36-81C0-0D20C32CB5BD}" type="slidenum">
              <a:rPr lang="en-US" altLang="en-US" sz="1200" smtClean="0"/>
              <a:pPr>
                <a:spcBef>
                  <a:spcPct val="0"/>
                </a:spcBef>
                <a:buClrTx/>
                <a:buSzTx/>
                <a:buFontTx/>
                <a:buNone/>
              </a:pPr>
              <a:t>185</a:t>
            </a:fld>
            <a:endParaRPr lang="en-US" altLang="en-US" sz="1200"/>
          </a:p>
        </p:txBody>
      </p:sp>
      <p:sp>
        <p:nvSpPr>
          <p:cNvPr id="5" name="Footer Placeholder 4">
            <a:extLst>
              <a:ext uri="{FF2B5EF4-FFF2-40B4-BE49-F238E27FC236}">
                <a16:creationId xmlns:a16="http://schemas.microsoft.com/office/drawing/2014/main" id="{CF516A56-6F6B-485D-A1D6-3FD7C1F65F5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097B-248C-4D3F-AE40-BA440B46ADD2}"/>
              </a:ext>
            </a:extLst>
          </p:cNvPr>
          <p:cNvSpPr>
            <a:spLocks noGrp="1"/>
          </p:cNvSpPr>
          <p:nvPr>
            <p:ph type="title"/>
          </p:nvPr>
        </p:nvSpPr>
        <p:spPr>
          <a:xfrm>
            <a:off x="228600" y="274638"/>
            <a:ext cx="8686800" cy="715962"/>
          </a:xfrm>
        </p:spPr>
        <p:txBody>
          <a:bodyPr/>
          <a:lstStyle/>
          <a:p>
            <a:pPr>
              <a:defRPr/>
            </a:pPr>
            <a:r>
              <a:rPr lang="en-US" dirty="0"/>
              <a:t>Don’t Specify: Evaluate</a:t>
            </a:r>
          </a:p>
        </p:txBody>
      </p:sp>
      <p:sp>
        <p:nvSpPr>
          <p:cNvPr id="3" name="Content Placeholder 2">
            <a:extLst>
              <a:ext uri="{FF2B5EF4-FFF2-40B4-BE49-F238E27FC236}">
                <a16:creationId xmlns:a16="http://schemas.microsoft.com/office/drawing/2014/main" id="{83901D56-73F4-4EC6-9273-44DBBF287CF6}"/>
              </a:ext>
            </a:extLst>
          </p:cNvPr>
          <p:cNvSpPr>
            <a:spLocks noGrp="1"/>
          </p:cNvSpPr>
          <p:nvPr>
            <p:ph idx="1"/>
          </p:nvPr>
        </p:nvSpPr>
        <p:spPr>
          <a:xfrm>
            <a:off x="228600" y="1066800"/>
            <a:ext cx="8686800" cy="5334000"/>
          </a:xfrm>
        </p:spPr>
        <p:txBody>
          <a:bodyPr/>
          <a:lstStyle/>
          <a:p>
            <a:pPr marL="457200" indent="-457200">
              <a:lnSpc>
                <a:spcPct val="90000"/>
              </a:lnSpc>
              <a:defRPr/>
            </a:pPr>
            <a:r>
              <a:rPr lang="en-US" dirty="0"/>
              <a:t>An effective way to reduce prescriptive or design specifications in a CSP is to make aspects that would have been specified into evaluation criteria</a:t>
            </a:r>
          </a:p>
          <a:p>
            <a:pPr lvl="1" indent="-400050">
              <a:lnSpc>
                <a:spcPct val="90000"/>
              </a:lnSpc>
              <a:defRPr/>
            </a:pPr>
            <a:r>
              <a:rPr lang="en-US" dirty="0"/>
              <a:t>i.e., instead of you telling the offerors what they must do</a:t>
            </a:r>
          </a:p>
          <a:p>
            <a:pPr lvl="1" indent="-400050">
              <a:lnSpc>
                <a:spcPct val="90000"/>
              </a:lnSpc>
              <a:defRPr/>
            </a:pPr>
            <a:r>
              <a:rPr lang="en-US" dirty="0"/>
              <a:t>Tell them what they will be evaluated on, and see how creative they can be </a:t>
            </a:r>
          </a:p>
          <a:p>
            <a:pPr lvl="1" indent="-400050">
              <a:lnSpc>
                <a:spcPct val="90000"/>
              </a:lnSpc>
              <a:defRPr/>
            </a:pPr>
            <a:r>
              <a:rPr lang="en-US" dirty="0"/>
              <a:t>E.g. let the offerors commit in their proposals to:</a:t>
            </a:r>
          </a:p>
          <a:p>
            <a:pPr lvl="2" indent="-400050">
              <a:lnSpc>
                <a:spcPct val="90000"/>
              </a:lnSpc>
              <a:defRPr/>
            </a:pPr>
            <a:r>
              <a:rPr lang="en-US" dirty="0"/>
              <a:t>The promised completion date</a:t>
            </a:r>
          </a:p>
          <a:p>
            <a:pPr lvl="2" indent="-400050">
              <a:lnSpc>
                <a:spcPct val="90000"/>
              </a:lnSpc>
              <a:defRPr/>
            </a:pPr>
            <a:r>
              <a:rPr lang="en-US" dirty="0"/>
              <a:t>The dollar value of Performance Guarantees</a:t>
            </a:r>
          </a:p>
          <a:p>
            <a:pPr lvl="2" indent="-400050">
              <a:lnSpc>
                <a:spcPct val="90000"/>
              </a:lnSpc>
              <a:defRPr/>
            </a:pPr>
            <a:r>
              <a:rPr lang="en-US" dirty="0"/>
              <a:t>Like the OAG Legal Research RFP from slide 17</a:t>
            </a:r>
            <a:endParaRPr lang="en-US" dirty="0">
              <a:highlight>
                <a:srgbClr val="FFFF00"/>
              </a:highlight>
            </a:endParaRPr>
          </a:p>
          <a:p>
            <a:pPr>
              <a:defRPr/>
            </a:pPr>
            <a:endParaRPr lang="en-US" dirty="0"/>
          </a:p>
        </p:txBody>
      </p:sp>
      <p:sp>
        <p:nvSpPr>
          <p:cNvPr id="286724" name="Slide Number Placeholder 3">
            <a:extLst>
              <a:ext uri="{FF2B5EF4-FFF2-40B4-BE49-F238E27FC236}">
                <a16:creationId xmlns:a16="http://schemas.microsoft.com/office/drawing/2014/main" id="{7E00D5F6-D510-41CE-9D50-D3D6D0DE589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85B43A-99AD-4DB0-A77B-A0513B0253DE}" type="slidenum">
              <a:rPr lang="en-US" altLang="en-US" sz="1200" smtClean="0"/>
              <a:pPr>
                <a:spcBef>
                  <a:spcPct val="0"/>
                </a:spcBef>
                <a:buClrTx/>
                <a:buSzTx/>
                <a:buFontTx/>
                <a:buNone/>
              </a:pPr>
              <a:t>186</a:t>
            </a:fld>
            <a:endParaRPr lang="en-US" altLang="en-US" sz="1200"/>
          </a:p>
        </p:txBody>
      </p:sp>
      <p:sp>
        <p:nvSpPr>
          <p:cNvPr id="5" name="Footer Placeholder 4">
            <a:extLst>
              <a:ext uri="{FF2B5EF4-FFF2-40B4-BE49-F238E27FC236}">
                <a16:creationId xmlns:a16="http://schemas.microsoft.com/office/drawing/2014/main" id="{9E785CB5-98DC-403F-BEA7-72F0CE4A84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097B-248C-4D3F-AE40-BA440B46ADD2}"/>
              </a:ext>
            </a:extLst>
          </p:cNvPr>
          <p:cNvSpPr>
            <a:spLocks noGrp="1"/>
          </p:cNvSpPr>
          <p:nvPr>
            <p:ph type="title"/>
          </p:nvPr>
        </p:nvSpPr>
        <p:spPr>
          <a:xfrm>
            <a:off x="228600" y="274638"/>
            <a:ext cx="8686800" cy="715962"/>
          </a:xfrm>
        </p:spPr>
        <p:txBody>
          <a:bodyPr/>
          <a:lstStyle/>
          <a:p>
            <a:pPr>
              <a:defRPr/>
            </a:pPr>
            <a:r>
              <a:rPr lang="en-US" dirty="0"/>
              <a:t>Don’t Specify: Evaluate</a:t>
            </a:r>
          </a:p>
        </p:txBody>
      </p:sp>
      <p:sp>
        <p:nvSpPr>
          <p:cNvPr id="3" name="Content Placeholder 2">
            <a:extLst>
              <a:ext uri="{FF2B5EF4-FFF2-40B4-BE49-F238E27FC236}">
                <a16:creationId xmlns:a16="http://schemas.microsoft.com/office/drawing/2014/main" id="{83901D56-73F4-4EC6-9273-44DBBF287CF6}"/>
              </a:ext>
            </a:extLst>
          </p:cNvPr>
          <p:cNvSpPr>
            <a:spLocks noGrp="1"/>
          </p:cNvSpPr>
          <p:nvPr>
            <p:ph idx="1"/>
          </p:nvPr>
        </p:nvSpPr>
        <p:spPr>
          <a:xfrm>
            <a:off x="228600" y="838200"/>
            <a:ext cx="8686800" cy="5562600"/>
          </a:xfrm>
        </p:spPr>
        <p:txBody>
          <a:bodyPr/>
          <a:lstStyle/>
          <a:p>
            <a:pPr>
              <a:defRPr/>
            </a:pPr>
            <a:r>
              <a:rPr lang="en-US" dirty="0"/>
              <a:t>If you change elements that normally would be specified into ones for offerors to say what they will do</a:t>
            </a:r>
          </a:p>
          <a:p>
            <a:pPr>
              <a:defRPr/>
            </a:pPr>
            <a:r>
              <a:rPr lang="en-US" dirty="0"/>
              <a:t>Add specific evaluation criteria that pertain to these elements</a:t>
            </a:r>
          </a:p>
          <a:p>
            <a:pPr lvl="1">
              <a:defRPr/>
            </a:pPr>
            <a:r>
              <a:rPr lang="en-US" dirty="0"/>
              <a:t>Don’t just bury the elements within existing criteria, such as the work plan</a:t>
            </a:r>
          </a:p>
          <a:p>
            <a:pPr lvl="1">
              <a:defRPr/>
            </a:pPr>
            <a:r>
              <a:rPr lang="en-US" dirty="0"/>
              <a:t>E.g., have a criterion for time of completion and another one for performance guarantees</a:t>
            </a:r>
          </a:p>
          <a:p>
            <a:pPr lvl="1">
              <a:defRPr/>
            </a:pPr>
            <a:r>
              <a:rPr lang="en-US" dirty="0"/>
              <a:t>Maybe make these evaluation criteria 4 &amp; 5</a:t>
            </a:r>
          </a:p>
          <a:p>
            <a:pPr lvl="2">
              <a:defRPr/>
            </a:pPr>
            <a:r>
              <a:rPr lang="en-US" dirty="0"/>
              <a:t>After 1. work plan, 2. staffing &amp; 3. offeror capability</a:t>
            </a:r>
          </a:p>
        </p:txBody>
      </p:sp>
      <p:sp>
        <p:nvSpPr>
          <p:cNvPr id="287748" name="Slide Number Placeholder 3">
            <a:extLst>
              <a:ext uri="{FF2B5EF4-FFF2-40B4-BE49-F238E27FC236}">
                <a16:creationId xmlns:a16="http://schemas.microsoft.com/office/drawing/2014/main" id="{CAE6BFE1-4E12-41A3-99D8-A51149FB698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7B221FF-C82C-4FE3-BF6C-9B5E43C343A4}" type="slidenum">
              <a:rPr lang="en-US" altLang="en-US" sz="1200" smtClean="0"/>
              <a:pPr>
                <a:spcBef>
                  <a:spcPct val="0"/>
                </a:spcBef>
                <a:buClrTx/>
                <a:buSzTx/>
                <a:buFontTx/>
                <a:buNone/>
              </a:pPr>
              <a:t>187</a:t>
            </a:fld>
            <a:endParaRPr lang="en-US" altLang="en-US" sz="1200"/>
          </a:p>
        </p:txBody>
      </p:sp>
      <p:sp>
        <p:nvSpPr>
          <p:cNvPr id="5" name="Footer Placeholder 4">
            <a:extLst>
              <a:ext uri="{FF2B5EF4-FFF2-40B4-BE49-F238E27FC236}">
                <a16:creationId xmlns:a16="http://schemas.microsoft.com/office/drawing/2014/main" id="{9E785CB5-98DC-403F-BEA7-72F0CE4A84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B1DC57-C3AA-4050-841F-EDC129CC3172}"/>
              </a:ext>
            </a:extLst>
          </p:cNvPr>
          <p:cNvSpPr>
            <a:spLocks noGrp="1"/>
          </p:cNvSpPr>
          <p:nvPr>
            <p:ph type="ctrTitle" sz="quarter"/>
          </p:nvPr>
        </p:nvSpPr>
        <p:spPr>
          <a:xfrm>
            <a:off x="685800" y="1736725"/>
            <a:ext cx="7772400" cy="1235075"/>
          </a:xfrm>
        </p:spPr>
        <p:txBody>
          <a:bodyPr/>
          <a:lstStyle/>
          <a:p>
            <a:pPr>
              <a:defRPr/>
            </a:pPr>
            <a:r>
              <a:rPr lang="en-US" sz="4000" dirty="0"/>
              <a:t>RFP Structure</a:t>
            </a:r>
          </a:p>
        </p:txBody>
      </p:sp>
      <p:sp>
        <p:nvSpPr>
          <p:cNvPr id="7" name="Subtitle 6">
            <a:extLst>
              <a:ext uri="{FF2B5EF4-FFF2-40B4-BE49-F238E27FC236}">
                <a16:creationId xmlns:a16="http://schemas.microsoft.com/office/drawing/2014/main" id="{AE1C7F49-9E3A-433E-8FD6-9B26F539D065}"/>
              </a:ext>
            </a:extLst>
          </p:cNvPr>
          <p:cNvSpPr>
            <a:spLocks noGrp="1"/>
          </p:cNvSpPr>
          <p:nvPr>
            <p:ph type="subTitle" sz="quarter" idx="1"/>
          </p:nvPr>
        </p:nvSpPr>
        <p:spPr>
          <a:xfrm>
            <a:off x="762000" y="3200400"/>
            <a:ext cx="7772400" cy="2438400"/>
          </a:xfrm>
        </p:spPr>
        <p:txBody>
          <a:bodyPr/>
          <a:lstStyle/>
          <a:p>
            <a:pPr>
              <a:defRPr/>
            </a:pPr>
            <a:r>
              <a:rPr lang="en-US" sz="5400" dirty="0"/>
              <a:t>Weighting of the Technical and Financial Proposals</a:t>
            </a:r>
          </a:p>
        </p:txBody>
      </p:sp>
      <p:sp>
        <p:nvSpPr>
          <p:cNvPr id="5" name="Footer Placeholder 4">
            <a:extLst>
              <a:ext uri="{FF2B5EF4-FFF2-40B4-BE49-F238E27FC236}">
                <a16:creationId xmlns:a16="http://schemas.microsoft.com/office/drawing/2014/main" id="{E0E54205-4B29-4C99-9BC5-18339FB0C337}"/>
              </a:ext>
            </a:extLst>
          </p:cNvPr>
          <p:cNvSpPr>
            <a:spLocks noGrp="1"/>
          </p:cNvSpPr>
          <p:nvPr>
            <p:ph type="ftr" sz="quarter" idx="11"/>
          </p:nvPr>
        </p:nvSpPr>
        <p:spPr>
          <a:xfrm>
            <a:off x="1066800" y="6251575"/>
            <a:ext cx="7162800" cy="476250"/>
          </a:xfrm>
        </p:spPr>
        <p:txBody>
          <a:bodyPr/>
          <a:lstStyle/>
          <a:p>
            <a:pPr>
              <a:defRPr/>
            </a:pPr>
            <a:r>
              <a:rPr lang="en-US" altLang="en-US" dirty="0"/>
              <a:t>CSP - 4/2018                       Copyright 2018 Md. Dept. of Health - Unpublished Work</a:t>
            </a:r>
          </a:p>
        </p:txBody>
      </p:sp>
      <p:sp>
        <p:nvSpPr>
          <p:cNvPr id="288773" name="Slide Number Placeholder 3">
            <a:extLst>
              <a:ext uri="{FF2B5EF4-FFF2-40B4-BE49-F238E27FC236}">
                <a16:creationId xmlns:a16="http://schemas.microsoft.com/office/drawing/2014/main" id="{6A347E05-474C-4135-9196-D1052F91B633}"/>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DD90B0B-19C4-451D-A9FE-9EF25C21DEA8}" type="slidenum">
              <a:rPr lang="en-US" altLang="en-US" sz="1200" smtClean="0"/>
              <a:pPr>
                <a:spcBef>
                  <a:spcPct val="0"/>
                </a:spcBef>
                <a:buClrTx/>
                <a:buSzTx/>
                <a:buFontTx/>
                <a:buNone/>
              </a:pPr>
              <a:t>188</a:t>
            </a:fld>
            <a:endParaRPr lang="en-US" altLang="en-US" sz="120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48DE143-411F-4257-B0D4-834652D291DB}"/>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- 3/2018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3">
            <a:extLst>
              <a:ext uri="{FF2B5EF4-FFF2-40B4-BE49-F238E27FC236}">
                <a16:creationId xmlns:a16="http://schemas.microsoft.com/office/drawing/2014/main" id="{A2DC3D96-20AB-4A43-B292-1F889A394355}"/>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B1FD840-BCCC-4E74-B5D3-C68C161BC1D9}" type="slidenum">
              <a:rPr lang="en-US" altLang="en-US" sz="1200" smtClean="0">
                <a:effectLst>
                  <a:outerShdw blurRad="38100" dist="38100" dir="2700000" algn="tl">
                    <a:srgbClr val="000000"/>
                  </a:outerShdw>
                </a:effectLst>
              </a:rPr>
              <a:pPr algn="r" eaLnBrk="1" hangingPunct="1">
                <a:defRPr/>
              </a:pPr>
              <a:t>189</a:t>
            </a:fld>
            <a:endParaRPr lang="en-US" altLang="en-US" sz="1200">
              <a:effectLst>
                <a:outerShdw blurRad="38100" dist="38100" dir="2700000" algn="tl">
                  <a:srgbClr val="000000"/>
                </a:outerShdw>
              </a:effectLst>
            </a:endParaRPr>
          </a:p>
        </p:txBody>
      </p:sp>
      <p:sp>
        <p:nvSpPr>
          <p:cNvPr id="2044930" name="Rectangle 2">
            <a:extLst>
              <a:ext uri="{FF2B5EF4-FFF2-40B4-BE49-F238E27FC236}">
                <a16:creationId xmlns:a16="http://schemas.microsoft.com/office/drawing/2014/main" id="{9C1CF1AE-1B3A-45C6-881D-086C2346F389}"/>
              </a:ext>
            </a:extLst>
          </p:cNvPr>
          <p:cNvSpPr>
            <a:spLocks noGrp="1" noChangeArrowheads="1"/>
          </p:cNvSpPr>
          <p:nvPr>
            <p:ph type="title"/>
          </p:nvPr>
        </p:nvSpPr>
        <p:spPr>
          <a:xfrm>
            <a:off x="457200" y="277813"/>
            <a:ext cx="8229600" cy="396875"/>
          </a:xfrm>
        </p:spPr>
        <p:txBody>
          <a:bodyPr/>
          <a:lstStyle/>
          <a:p>
            <a:pPr eaLnBrk="1" hangingPunct="1">
              <a:defRPr/>
            </a:pPr>
            <a:r>
              <a:rPr lang="en-US" sz="4000" dirty="0"/>
              <a:t>Basis For Award</a:t>
            </a:r>
          </a:p>
        </p:txBody>
      </p:sp>
      <p:sp>
        <p:nvSpPr>
          <p:cNvPr id="289797" name="Text Box 3">
            <a:extLst>
              <a:ext uri="{FF2B5EF4-FFF2-40B4-BE49-F238E27FC236}">
                <a16:creationId xmlns:a16="http://schemas.microsoft.com/office/drawing/2014/main" id="{FAD08228-8BDF-418B-9973-A16797CC6ECA}"/>
              </a:ext>
            </a:extLst>
          </p:cNvPr>
          <p:cNvSpPr txBox="1">
            <a:spLocks noChangeArrowheads="1"/>
          </p:cNvSpPr>
          <p:nvPr/>
        </p:nvSpPr>
        <p:spPr bwMode="auto">
          <a:xfrm>
            <a:off x="304800" y="7620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b="1"/>
              <a:t>TECHNICAL PROPOSAL EVALUATION CRITERIA</a:t>
            </a:r>
          </a:p>
        </p:txBody>
      </p:sp>
      <p:sp>
        <p:nvSpPr>
          <p:cNvPr id="1207305" name="Text Box 5">
            <a:extLst>
              <a:ext uri="{FF2B5EF4-FFF2-40B4-BE49-F238E27FC236}">
                <a16:creationId xmlns:a16="http://schemas.microsoft.com/office/drawing/2014/main" id="{871DAD77-F155-43FB-97AE-5989E1B0ECBC}"/>
              </a:ext>
            </a:extLst>
          </p:cNvPr>
          <p:cNvSpPr txBox="1">
            <a:spLocks noChangeArrowheads="1"/>
          </p:cNvSpPr>
          <p:nvPr/>
        </p:nvSpPr>
        <p:spPr bwMode="auto">
          <a:xfrm>
            <a:off x="228600" y="1752600"/>
            <a:ext cx="87630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25000"/>
              </a:spcBef>
              <a:buClrTx/>
              <a:buSzTx/>
              <a:buFontTx/>
              <a:buBlip>
                <a:blip r:embed="rId3"/>
              </a:buBlip>
              <a:defRPr/>
            </a:pPr>
            <a:r>
              <a:rPr lang="en-US" altLang="en-US" sz="2800" dirty="0"/>
              <a:t>State the evaluation criteria</a:t>
            </a:r>
          </a:p>
          <a:p>
            <a:pPr>
              <a:lnSpc>
                <a:spcPct val="90000"/>
              </a:lnSpc>
              <a:spcBef>
                <a:spcPct val="25000"/>
              </a:spcBef>
              <a:buClrTx/>
              <a:buSzTx/>
              <a:buFontTx/>
              <a:buBlip>
                <a:blip r:embed="rId3"/>
              </a:buBlip>
              <a:defRPr/>
            </a:pPr>
            <a:r>
              <a:rPr lang="en-US" altLang="en-US" sz="2800" dirty="0"/>
              <a:t>State the relative importance of each criterion, using the Ranking Method</a:t>
            </a:r>
          </a:p>
          <a:p>
            <a:pPr>
              <a:lnSpc>
                <a:spcPct val="90000"/>
              </a:lnSpc>
              <a:spcBef>
                <a:spcPct val="25000"/>
              </a:spcBef>
              <a:buSzTx/>
              <a:buFont typeface="Almanac MT" pitchFamily="2" charset="2"/>
              <a:buBlip>
                <a:blip r:embed="rId3"/>
              </a:buBlip>
              <a:defRPr/>
            </a:pPr>
            <a:r>
              <a:rPr lang="en-US" altLang="en-US" sz="2800" dirty="0"/>
              <a:t>Criteria may only be used to evaluate information that the offeror has, or should have submitted</a:t>
            </a:r>
          </a:p>
          <a:p>
            <a:pPr>
              <a:lnSpc>
                <a:spcPct val="90000"/>
              </a:lnSpc>
              <a:spcBef>
                <a:spcPct val="25000"/>
              </a:spcBef>
              <a:buSzTx/>
              <a:buFont typeface="Almanac MT" pitchFamily="2" charset="2"/>
              <a:buBlip>
                <a:blip r:embed="rId3"/>
              </a:buBlip>
              <a:defRPr/>
            </a:pPr>
            <a:r>
              <a:rPr lang="en-US" altLang="en-US" sz="2800" dirty="0"/>
              <a:t>Criteria should address all the information that the offeror has been told it must submit.</a:t>
            </a:r>
          </a:p>
          <a:p>
            <a:pPr>
              <a:lnSpc>
                <a:spcPct val="90000"/>
              </a:lnSpc>
              <a:spcBef>
                <a:spcPct val="25000"/>
              </a:spcBef>
              <a:buSzTx/>
              <a:buFont typeface="Almanac MT" pitchFamily="2" charset="2"/>
              <a:buBlip>
                <a:blip r:embed="rId3"/>
              </a:buBlip>
              <a:defRPr/>
            </a:pPr>
            <a:r>
              <a:rPr lang="en-US" altLang="en-US" sz="2800" dirty="0"/>
              <a:t>Economic Benefit should be used as an evaluation factor when appropriate.</a:t>
            </a:r>
          </a:p>
          <a:p>
            <a:pPr marL="0" indent="0">
              <a:lnSpc>
                <a:spcPct val="90000"/>
              </a:lnSpc>
              <a:spcBef>
                <a:spcPct val="25000"/>
              </a:spcBef>
              <a:buSzTx/>
              <a:buFont typeface="Wingdings" panose="05000000000000000000" pitchFamily="2" charset="2"/>
              <a:buNone/>
              <a:defRP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D428C9-9D5F-49E6-97C6-31083C722322}"/>
              </a:ext>
            </a:extLst>
          </p:cNvPr>
          <p:cNvSpPr txBox="1">
            <a:spLocks noGrp="1"/>
          </p:cNvSpPr>
          <p:nvPr/>
        </p:nvSpPr>
        <p:spPr bwMode="auto">
          <a:xfrm>
            <a:off x="3810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589ECA7-7C6E-40A4-BD7E-7546DAE00D5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AB7FCA2-0280-4228-ACAF-4A184A8A79CE}" type="slidenum">
              <a:rPr lang="en-US" altLang="en-US" sz="1200" smtClean="0">
                <a:effectLst>
                  <a:outerShdw blurRad="38100" dist="38100" dir="2700000" algn="tl">
                    <a:srgbClr val="000000"/>
                  </a:outerShdw>
                </a:effectLst>
              </a:rPr>
              <a:pPr algn="r" eaLnBrk="1" hangingPunct="1">
                <a:defRPr/>
              </a:pPr>
              <a:t>19</a:t>
            </a:fld>
            <a:endParaRPr lang="en-US" altLang="en-US" sz="1200">
              <a:effectLst>
                <a:outerShdw blurRad="38100" dist="38100" dir="2700000" algn="tl">
                  <a:srgbClr val="000000"/>
                </a:outerShdw>
              </a:effectLst>
            </a:endParaRPr>
          </a:p>
        </p:txBody>
      </p:sp>
      <p:sp>
        <p:nvSpPr>
          <p:cNvPr id="1505282" name="Rectangle 2">
            <a:extLst>
              <a:ext uri="{FF2B5EF4-FFF2-40B4-BE49-F238E27FC236}">
                <a16:creationId xmlns:a16="http://schemas.microsoft.com/office/drawing/2014/main" id="{A0C9B0BC-E3E2-4C41-90F4-3A2A18326D8F}"/>
              </a:ext>
            </a:extLst>
          </p:cNvPr>
          <p:cNvSpPr>
            <a:spLocks noGrp="1" noChangeArrowheads="1"/>
          </p:cNvSpPr>
          <p:nvPr>
            <p:ph type="title"/>
          </p:nvPr>
        </p:nvSpPr>
        <p:spPr>
          <a:xfrm>
            <a:off x="228600" y="152400"/>
            <a:ext cx="8763000" cy="762000"/>
          </a:xfrm>
        </p:spPr>
        <p:txBody>
          <a:bodyPr/>
          <a:lstStyle/>
          <a:p>
            <a:pPr eaLnBrk="1" hangingPunct="1">
              <a:lnSpc>
                <a:spcPct val="90000"/>
              </a:lnSpc>
              <a:defRPr/>
            </a:pPr>
            <a:r>
              <a:rPr lang="en-US" sz="4000"/>
              <a:t>CSP Flexibility Example </a:t>
            </a:r>
            <a:r>
              <a:rPr lang="en-US" sz="2400"/>
              <a:t>(Cont’d)</a:t>
            </a:r>
          </a:p>
        </p:txBody>
      </p:sp>
      <p:sp>
        <p:nvSpPr>
          <p:cNvPr id="1505283" name="Rectangle 3">
            <a:extLst>
              <a:ext uri="{FF2B5EF4-FFF2-40B4-BE49-F238E27FC236}">
                <a16:creationId xmlns:a16="http://schemas.microsoft.com/office/drawing/2014/main" id="{9F25900C-DBCD-4705-8AA7-515C57A73A5F}"/>
              </a:ext>
            </a:extLst>
          </p:cNvPr>
          <p:cNvSpPr>
            <a:spLocks noGrp="1" noChangeArrowheads="1"/>
          </p:cNvSpPr>
          <p:nvPr>
            <p:ph type="body" idx="1"/>
          </p:nvPr>
        </p:nvSpPr>
        <p:spPr>
          <a:xfrm>
            <a:off x="152400" y="1447800"/>
            <a:ext cx="8991600" cy="4953000"/>
          </a:xfrm>
        </p:spPr>
        <p:txBody>
          <a:bodyPr/>
          <a:lstStyle/>
          <a:p>
            <a:pPr marL="609600" indent="-609600" eaLnBrk="1" hangingPunct="1">
              <a:defRPr/>
            </a:pPr>
            <a:r>
              <a:rPr lang="en-US" sz="2800"/>
              <a:t>OAG received two proposals from the two primary vendors offering on-line legal research</a:t>
            </a:r>
          </a:p>
          <a:p>
            <a:pPr marL="609600" indent="-609600" eaLnBrk="1" hangingPunct="1">
              <a:defRPr/>
            </a:pPr>
            <a:r>
              <a:rPr lang="en-US" sz="2800"/>
              <a:t>The proposals were formally evaluated by an evaluation committee</a:t>
            </a:r>
          </a:p>
          <a:p>
            <a:pPr marL="609600" indent="-609600" eaLnBrk="1" hangingPunct="1">
              <a:defRPr/>
            </a:pPr>
            <a:r>
              <a:rPr lang="en-US" sz="2800"/>
              <a:t>There were written questions and requests for clarification, and a BAFO</a:t>
            </a:r>
          </a:p>
          <a:p>
            <a:pPr marL="609600" indent="-609600" eaLnBrk="1" hangingPunct="1">
              <a:defRPr/>
            </a:pPr>
            <a:r>
              <a:rPr lang="en-US" sz="2800"/>
              <a:t>The firm selected for the award offered extensive services for rates that would be firm for 7 years </a:t>
            </a:r>
          </a:p>
          <a:p>
            <a:pPr marL="990600" lvl="1" indent="-533400" eaLnBrk="1" hangingPunct="1">
              <a:defRPr/>
            </a:pPr>
            <a:r>
              <a:rPr lang="en-US" sz="2400"/>
              <a:t>i.e., it offered a 7 year contract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4">
            <a:extLst>
              <a:ext uri="{FF2B5EF4-FFF2-40B4-BE49-F238E27FC236}">
                <a16:creationId xmlns:a16="http://schemas.microsoft.com/office/drawing/2014/main" id="{B77F538D-4B11-4F5F-A9BD-A088DB85251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B0543FC-D5AB-4477-9F9D-28A5AAEC46F1}" type="slidenum">
              <a:rPr lang="en-US" altLang="en-US" sz="1200" smtClean="0"/>
              <a:pPr>
                <a:spcBef>
                  <a:spcPct val="0"/>
                </a:spcBef>
                <a:buClrTx/>
                <a:buSzTx/>
                <a:buFontTx/>
                <a:buNone/>
              </a:pPr>
              <a:t>190</a:t>
            </a:fld>
            <a:endParaRPr lang="en-US" altLang="en-US" sz="1200"/>
          </a:p>
        </p:txBody>
      </p:sp>
      <p:sp>
        <p:nvSpPr>
          <p:cNvPr id="5" name="Footer Placeholder 5">
            <a:extLst>
              <a:ext uri="{FF2B5EF4-FFF2-40B4-BE49-F238E27FC236}">
                <a16:creationId xmlns:a16="http://schemas.microsoft.com/office/drawing/2014/main" id="{4B04DD71-08CE-4346-BAFE-A313E62423C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1570" name="Rectangle 2">
            <a:extLst>
              <a:ext uri="{FF2B5EF4-FFF2-40B4-BE49-F238E27FC236}">
                <a16:creationId xmlns:a16="http://schemas.microsoft.com/office/drawing/2014/main" id="{0595A366-2878-4A5B-AE74-0C023EBA346A}"/>
              </a:ext>
            </a:extLst>
          </p:cNvPr>
          <p:cNvSpPr>
            <a:spLocks noGrp="1" noRot="1" noChangeArrowheads="1"/>
          </p:cNvSpPr>
          <p:nvPr>
            <p:ph type="title"/>
          </p:nvPr>
        </p:nvSpPr>
        <p:spPr>
          <a:xfrm>
            <a:off x="615950" y="274638"/>
            <a:ext cx="8250238" cy="549275"/>
          </a:xfrm>
        </p:spPr>
        <p:txBody>
          <a:bodyPr/>
          <a:lstStyle/>
          <a:p>
            <a:pPr eaLnBrk="1" hangingPunct="1">
              <a:defRPr/>
            </a:pPr>
            <a:r>
              <a:rPr lang="en-US" altLang="en-US"/>
              <a:t>CSP Evaluation Guidelines</a:t>
            </a:r>
          </a:p>
        </p:txBody>
      </p:sp>
      <p:sp>
        <p:nvSpPr>
          <p:cNvPr id="621571" name="Rectangle 3">
            <a:extLst>
              <a:ext uri="{FF2B5EF4-FFF2-40B4-BE49-F238E27FC236}">
                <a16:creationId xmlns:a16="http://schemas.microsoft.com/office/drawing/2014/main" id="{7B0C95CB-781F-4A78-8797-9AFC6E412743}"/>
              </a:ext>
            </a:extLst>
          </p:cNvPr>
          <p:cNvSpPr>
            <a:spLocks noGrp="1" noChangeArrowheads="1"/>
          </p:cNvSpPr>
          <p:nvPr>
            <p:ph type="body" idx="1"/>
          </p:nvPr>
        </p:nvSpPr>
        <p:spPr>
          <a:xfrm>
            <a:off x="685800" y="1219200"/>
            <a:ext cx="8153400" cy="5257800"/>
          </a:xfrm>
        </p:spPr>
        <p:txBody>
          <a:bodyPr/>
          <a:lstStyle/>
          <a:p>
            <a:pPr eaLnBrk="1" hangingPunct="1">
              <a:defRPr/>
            </a:pPr>
            <a:r>
              <a:rPr lang="en-US" altLang="en-US" dirty="0"/>
              <a:t>In solicitations you must state the </a:t>
            </a:r>
            <a:r>
              <a:rPr lang="en-US" altLang="en-US" b="1" u="sng" dirty="0"/>
              <a:t>relative importance </a:t>
            </a:r>
            <a:r>
              <a:rPr lang="en-US" altLang="en-US" dirty="0"/>
              <a:t>of technical evaluation factors versus price in making the overall award determination</a:t>
            </a:r>
          </a:p>
          <a:p>
            <a:pPr eaLnBrk="1" hangingPunct="1">
              <a:defRPr/>
            </a:pPr>
            <a:r>
              <a:rPr lang="en-US" altLang="en-US" dirty="0"/>
              <a:t>Award is to be made to the “</a:t>
            </a:r>
            <a:r>
              <a:rPr lang="en-US" altLang="en-US" i="1" u="sng" dirty="0"/>
              <a:t>most advantageous offeror</a:t>
            </a:r>
            <a:r>
              <a:rPr lang="en-US" altLang="en-US" dirty="0"/>
              <a:t>”</a:t>
            </a:r>
          </a:p>
          <a:p>
            <a:pPr eaLnBrk="1" hangingPunct="1">
              <a:defRPr/>
            </a:pPr>
            <a:r>
              <a:rPr lang="en-US" altLang="en-US" i="1" u="sng" dirty="0"/>
              <a:t>Most advantageous offeror</a:t>
            </a:r>
            <a:r>
              <a:rPr lang="en-US" altLang="en-US" i="1" dirty="0"/>
              <a:t> </a:t>
            </a:r>
            <a:r>
              <a:rPr lang="en-US" altLang="en-US" b="1" dirty="0"/>
              <a:t>(</a:t>
            </a:r>
            <a:r>
              <a:rPr lang="en-US" altLang="en-US" dirty="0"/>
              <a:t>or </a:t>
            </a:r>
            <a:r>
              <a:rPr lang="en-US" altLang="en-US" b="1" u="sng" dirty="0"/>
              <a:t>Best Value) </a:t>
            </a:r>
            <a:r>
              <a:rPr lang="en-US" altLang="en-US" dirty="0"/>
              <a:t>is determined by combining technical factors and price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Number Placeholder 4">
            <a:extLst>
              <a:ext uri="{FF2B5EF4-FFF2-40B4-BE49-F238E27FC236}">
                <a16:creationId xmlns:a16="http://schemas.microsoft.com/office/drawing/2014/main" id="{51F2D130-3DBC-46F7-809E-44097DCD177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99F538-81FC-42A1-BDCD-1EEF9A6FEBDA}" type="slidenum">
              <a:rPr lang="en-US" altLang="en-US" sz="1200" smtClean="0"/>
              <a:pPr>
                <a:spcBef>
                  <a:spcPct val="0"/>
                </a:spcBef>
                <a:buClrTx/>
                <a:buSzTx/>
                <a:buFontTx/>
                <a:buNone/>
              </a:pPr>
              <a:t>191</a:t>
            </a:fld>
            <a:endParaRPr lang="en-US" altLang="en-US" sz="1200"/>
          </a:p>
        </p:txBody>
      </p:sp>
      <p:sp>
        <p:nvSpPr>
          <p:cNvPr id="5" name="Footer Placeholder 5">
            <a:extLst>
              <a:ext uri="{FF2B5EF4-FFF2-40B4-BE49-F238E27FC236}">
                <a16:creationId xmlns:a16="http://schemas.microsoft.com/office/drawing/2014/main" id="{C26B4A2F-9579-4FEF-843E-C8DCF86D3E2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2594" name="Rectangle 2">
            <a:extLst>
              <a:ext uri="{FF2B5EF4-FFF2-40B4-BE49-F238E27FC236}">
                <a16:creationId xmlns:a16="http://schemas.microsoft.com/office/drawing/2014/main" id="{239235F2-EC4F-4538-925D-137B17C1FFCA}"/>
              </a:ext>
            </a:extLst>
          </p:cNvPr>
          <p:cNvSpPr>
            <a:spLocks noGrp="1" noRot="1" noChangeArrowheads="1"/>
          </p:cNvSpPr>
          <p:nvPr>
            <p:ph type="title"/>
          </p:nvPr>
        </p:nvSpPr>
        <p:spPr>
          <a:xfrm>
            <a:off x="304800" y="228600"/>
            <a:ext cx="8686800" cy="914400"/>
          </a:xfrm>
        </p:spPr>
        <p:txBody>
          <a:bodyPr/>
          <a:lstStyle/>
          <a:p>
            <a:pPr eaLnBrk="1" hangingPunct="1">
              <a:defRPr/>
            </a:pPr>
            <a:r>
              <a:rPr lang="en-US" altLang="en-US" dirty="0"/>
              <a:t>CSP Evaluation Guidelines </a:t>
            </a:r>
            <a:r>
              <a:rPr lang="en-US" altLang="en-US" sz="2400" b="0" dirty="0"/>
              <a:t>(Cont’d)</a:t>
            </a:r>
            <a:r>
              <a:rPr lang="en-US" altLang="en-US" b="0" dirty="0"/>
              <a:t> </a:t>
            </a:r>
            <a:endParaRPr lang="en-US" altLang="en-US" sz="2400" b="0" dirty="0"/>
          </a:p>
        </p:txBody>
      </p:sp>
      <p:sp>
        <p:nvSpPr>
          <p:cNvPr id="622595" name="Rectangle 3">
            <a:extLst>
              <a:ext uri="{FF2B5EF4-FFF2-40B4-BE49-F238E27FC236}">
                <a16:creationId xmlns:a16="http://schemas.microsoft.com/office/drawing/2014/main" id="{4620D466-0C3D-4524-B5F4-D3C6FD04F3D9}"/>
              </a:ext>
            </a:extLst>
          </p:cNvPr>
          <p:cNvSpPr>
            <a:spLocks noGrp="1" noChangeArrowheads="1"/>
          </p:cNvSpPr>
          <p:nvPr>
            <p:ph type="body" idx="1"/>
          </p:nvPr>
        </p:nvSpPr>
        <p:spPr>
          <a:xfrm>
            <a:off x="228600" y="990600"/>
            <a:ext cx="8686800" cy="5715000"/>
          </a:xfrm>
        </p:spPr>
        <p:txBody>
          <a:bodyPr/>
          <a:lstStyle/>
          <a:p>
            <a:pPr eaLnBrk="1" hangingPunct="1">
              <a:defRPr/>
            </a:pPr>
            <a:r>
              <a:rPr lang="en-US" altLang="en-US" sz="3600" dirty="0">
                <a:solidFill>
                  <a:schemeClr val="accent2"/>
                </a:solidFill>
              </a:rPr>
              <a:t>Technical factors </a:t>
            </a:r>
            <a:r>
              <a:rPr lang="en-US" altLang="en-US" sz="3600" dirty="0"/>
              <a:t>can be:</a:t>
            </a:r>
          </a:p>
          <a:p>
            <a:pPr lvl="1" eaLnBrk="1" hangingPunct="1">
              <a:defRPr/>
            </a:pPr>
            <a:r>
              <a:rPr lang="en-US" altLang="en-US" sz="3200" dirty="0"/>
              <a:t> More important than Price</a:t>
            </a:r>
          </a:p>
          <a:p>
            <a:pPr lvl="2" eaLnBrk="1" hangingPunct="1">
              <a:defRPr/>
            </a:pPr>
            <a:r>
              <a:rPr lang="en-US" altLang="en-US" sz="2800" dirty="0"/>
              <a:t>On </a:t>
            </a:r>
            <a:r>
              <a:rPr lang="en-US" altLang="en-US" sz="2800" b="1" dirty="0">
                <a:solidFill>
                  <a:srgbClr val="CC9900"/>
                </a:solidFill>
              </a:rPr>
              <a:t>rare occasions </a:t>
            </a:r>
            <a:r>
              <a:rPr lang="en-US" altLang="en-US" sz="2800" dirty="0"/>
              <a:t>much more important</a:t>
            </a:r>
          </a:p>
          <a:p>
            <a:pPr lvl="1" eaLnBrk="1" hangingPunct="1">
              <a:defRPr/>
            </a:pPr>
            <a:r>
              <a:rPr lang="en-US" altLang="en-US" sz="3200" dirty="0"/>
              <a:t> Equally important with Price </a:t>
            </a:r>
          </a:p>
          <a:p>
            <a:pPr lvl="1" eaLnBrk="1" hangingPunct="1">
              <a:defRPr/>
            </a:pPr>
            <a:r>
              <a:rPr lang="en-US" altLang="en-US" sz="3200" dirty="0"/>
              <a:t> Less important than Price </a:t>
            </a:r>
          </a:p>
          <a:p>
            <a:pPr lvl="2" eaLnBrk="1" hangingPunct="1">
              <a:defRPr/>
            </a:pPr>
            <a:r>
              <a:rPr lang="en-US" altLang="en-US" sz="2800" dirty="0"/>
              <a:t>Price can even be much more important than technical factors</a:t>
            </a:r>
          </a:p>
          <a:p>
            <a:pPr eaLnBrk="1" hangingPunct="1">
              <a:defRPr/>
            </a:pPr>
            <a:r>
              <a:rPr lang="en-US" altLang="en-US" dirty="0"/>
              <a:t>Since 2009, the most common scenario for services is that technical &amp; price factors have equal weight in the award determination</a:t>
            </a:r>
            <a:endParaRPr lang="en-US" altLang="en-US" sz="36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Number Placeholder 4">
            <a:extLst>
              <a:ext uri="{FF2B5EF4-FFF2-40B4-BE49-F238E27FC236}">
                <a16:creationId xmlns:a16="http://schemas.microsoft.com/office/drawing/2014/main" id="{C96F679A-EA0D-470E-B302-2E85291E90C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82E1FCC-9595-4CA9-A50C-FEF248C503A4}" type="slidenum">
              <a:rPr lang="en-US" altLang="en-US" sz="1200" smtClean="0"/>
              <a:pPr>
                <a:spcBef>
                  <a:spcPct val="0"/>
                </a:spcBef>
                <a:buClrTx/>
                <a:buSzTx/>
                <a:buFontTx/>
                <a:buNone/>
              </a:pPr>
              <a:t>192</a:t>
            </a:fld>
            <a:endParaRPr lang="en-US" altLang="en-US" sz="1200"/>
          </a:p>
        </p:txBody>
      </p:sp>
      <p:sp>
        <p:nvSpPr>
          <p:cNvPr id="5" name="Footer Placeholder 5">
            <a:extLst>
              <a:ext uri="{FF2B5EF4-FFF2-40B4-BE49-F238E27FC236}">
                <a16:creationId xmlns:a16="http://schemas.microsoft.com/office/drawing/2014/main" id="{9493489C-C927-4AAF-BA68-5658CDFC715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29730" name="Rectangle 2">
            <a:extLst>
              <a:ext uri="{FF2B5EF4-FFF2-40B4-BE49-F238E27FC236}">
                <a16:creationId xmlns:a16="http://schemas.microsoft.com/office/drawing/2014/main" id="{B815E1F7-1235-48D1-95A8-688053A14268}"/>
              </a:ext>
            </a:extLst>
          </p:cNvPr>
          <p:cNvSpPr>
            <a:spLocks noGrp="1" noRot="1" noChangeArrowheads="1"/>
          </p:cNvSpPr>
          <p:nvPr>
            <p:ph type="title"/>
          </p:nvPr>
        </p:nvSpPr>
        <p:spPr>
          <a:xfrm>
            <a:off x="152400" y="0"/>
            <a:ext cx="8839200" cy="1200150"/>
          </a:xfrm>
        </p:spPr>
        <p:txBody>
          <a:bodyPr/>
          <a:lstStyle/>
          <a:p>
            <a:pPr eaLnBrk="1" hangingPunct="1">
              <a:defRPr/>
            </a:pPr>
            <a:r>
              <a:rPr lang="en-US" altLang="en-US" dirty="0"/>
              <a:t>CSP Evaluation Guidelines </a:t>
            </a:r>
            <a:r>
              <a:rPr lang="en-US" altLang="en-US" sz="2400" b="0" dirty="0"/>
              <a:t>(Cont’d)</a:t>
            </a:r>
          </a:p>
        </p:txBody>
      </p:sp>
      <p:sp>
        <p:nvSpPr>
          <p:cNvPr id="329731" name="Rectangle 3">
            <a:extLst>
              <a:ext uri="{FF2B5EF4-FFF2-40B4-BE49-F238E27FC236}">
                <a16:creationId xmlns:a16="http://schemas.microsoft.com/office/drawing/2014/main" id="{48DC7FEB-2234-4D9E-B135-9DB7B094F9E1}"/>
              </a:ext>
            </a:extLst>
          </p:cNvPr>
          <p:cNvSpPr>
            <a:spLocks noGrp="1" noChangeArrowheads="1"/>
          </p:cNvSpPr>
          <p:nvPr>
            <p:ph type="body" idx="1"/>
          </p:nvPr>
        </p:nvSpPr>
        <p:spPr>
          <a:xfrm>
            <a:off x="304800" y="1066800"/>
            <a:ext cx="8686800" cy="5562600"/>
          </a:xfrm>
        </p:spPr>
        <p:txBody>
          <a:bodyPr/>
          <a:lstStyle/>
          <a:p>
            <a:pPr eaLnBrk="1" hangingPunct="1">
              <a:lnSpc>
                <a:spcPct val="80000"/>
              </a:lnSpc>
              <a:defRPr/>
            </a:pPr>
            <a:r>
              <a:rPr lang="en-US" altLang="en-US" b="1" dirty="0">
                <a:solidFill>
                  <a:schemeClr val="hlink"/>
                </a:solidFill>
              </a:rPr>
              <a:t>Common Fallacy: </a:t>
            </a:r>
          </a:p>
          <a:p>
            <a:pPr lvl="1" eaLnBrk="1" hangingPunct="1">
              <a:lnSpc>
                <a:spcPct val="90000"/>
              </a:lnSpc>
              <a:defRPr/>
            </a:pPr>
            <a:r>
              <a:rPr lang="en-US" altLang="en-US" dirty="0"/>
              <a:t>The technical weight must be higher, or even much higher, than the financial weight to prevent having to award to a poor quality offeror that low balls the price</a:t>
            </a:r>
          </a:p>
          <a:p>
            <a:pPr eaLnBrk="1" hangingPunct="1">
              <a:lnSpc>
                <a:spcPct val="80000"/>
              </a:lnSpc>
              <a:defRPr/>
            </a:pPr>
            <a:r>
              <a:rPr lang="en-US" altLang="en-US" b="1" dirty="0">
                <a:solidFill>
                  <a:schemeClr val="accent2"/>
                </a:solidFill>
              </a:rPr>
              <a:t>Reality:</a:t>
            </a:r>
          </a:p>
          <a:p>
            <a:pPr lvl="1" eaLnBrk="1" hangingPunct="1">
              <a:lnSpc>
                <a:spcPct val="90000"/>
              </a:lnSpc>
              <a:defRPr/>
            </a:pPr>
            <a:r>
              <a:rPr lang="en-US" altLang="en-US" dirty="0"/>
              <a:t>A poor quality offeror should not be judged to be responsible </a:t>
            </a:r>
          </a:p>
          <a:p>
            <a:pPr lvl="1" eaLnBrk="1" hangingPunct="1">
              <a:lnSpc>
                <a:spcPct val="90000"/>
              </a:lnSpc>
              <a:defRPr/>
            </a:pPr>
            <a:r>
              <a:rPr lang="en-US" altLang="en-US" dirty="0"/>
              <a:t>A poor proposal, especially after doing cures and orals, should not be determined to be reasonably susceptible of being selected for award</a:t>
            </a:r>
          </a:p>
          <a:p>
            <a:pPr lvl="2" eaLnBrk="1" hangingPunct="1">
              <a:lnSpc>
                <a:spcPct val="90000"/>
              </a:lnSpc>
              <a:defRPr/>
            </a:pPr>
            <a:r>
              <a:rPr lang="en-US" altLang="en-US" dirty="0"/>
              <a:t>This type of offeror should be eliminated from consideration and its price should never be opened</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4">
            <a:extLst>
              <a:ext uri="{FF2B5EF4-FFF2-40B4-BE49-F238E27FC236}">
                <a16:creationId xmlns:a16="http://schemas.microsoft.com/office/drawing/2014/main" id="{4D1DC71F-E048-4DCE-9CD2-A0E097DE8A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7286101-C432-45C5-B932-FFC701991C53}" type="slidenum">
              <a:rPr lang="en-US" altLang="en-US" sz="1200" smtClean="0"/>
              <a:pPr>
                <a:spcBef>
                  <a:spcPct val="0"/>
                </a:spcBef>
                <a:buClrTx/>
                <a:buSzTx/>
                <a:buFontTx/>
                <a:buNone/>
              </a:pPr>
              <a:t>193</a:t>
            </a:fld>
            <a:endParaRPr lang="en-US" altLang="en-US" sz="1200"/>
          </a:p>
        </p:txBody>
      </p:sp>
      <p:sp>
        <p:nvSpPr>
          <p:cNvPr id="5" name="Footer Placeholder 5">
            <a:extLst>
              <a:ext uri="{FF2B5EF4-FFF2-40B4-BE49-F238E27FC236}">
                <a16:creationId xmlns:a16="http://schemas.microsoft.com/office/drawing/2014/main" id="{7A56FBB5-CA40-48D9-BC17-A6CD3E4FE8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6690" name="Rectangle 2">
            <a:extLst>
              <a:ext uri="{FF2B5EF4-FFF2-40B4-BE49-F238E27FC236}">
                <a16:creationId xmlns:a16="http://schemas.microsoft.com/office/drawing/2014/main" id="{BB65E820-9B17-422E-860B-E5D9E568D26E}"/>
              </a:ext>
            </a:extLst>
          </p:cNvPr>
          <p:cNvSpPr>
            <a:spLocks noGrp="1" noRot="1" noChangeArrowheads="1"/>
          </p:cNvSpPr>
          <p:nvPr>
            <p:ph type="title"/>
          </p:nvPr>
        </p:nvSpPr>
        <p:spPr>
          <a:xfrm>
            <a:off x="0" y="209550"/>
            <a:ext cx="9144000" cy="762000"/>
          </a:xfrm>
        </p:spPr>
        <p:txBody>
          <a:bodyPr/>
          <a:lstStyle/>
          <a:p>
            <a:pPr eaLnBrk="1" hangingPunct="1">
              <a:defRPr/>
            </a:pPr>
            <a:r>
              <a:rPr lang="en-US" altLang="en-US" dirty="0"/>
              <a:t>CSP Evaluation Guidelines </a:t>
            </a:r>
            <a:r>
              <a:rPr lang="en-US" altLang="en-US" sz="2400" b="0" dirty="0"/>
              <a:t>(Cont’d)</a:t>
            </a:r>
          </a:p>
        </p:txBody>
      </p:sp>
      <p:sp>
        <p:nvSpPr>
          <p:cNvPr id="626691" name="Rectangle 3">
            <a:extLst>
              <a:ext uri="{FF2B5EF4-FFF2-40B4-BE49-F238E27FC236}">
                <a16:creationId xmlns:a16="http://schemas.microsoft.com/office/drawing/2014/main" id="{EAF8A24F-F3B9-4059-8BC0-FA28AE5275FD}"/>
              </a:ext>
            </a:extLst>
          </p:cNvPr>
          <p:cNvSpPr>
            <a:spLocks noGrp="1" noChangeArrowheads="1"/>
          </p:cNvSpPr>
          <p:nvPr>
            <p:ph type="body" idx="1"/>
          </p:nvPr>
        </p:nvSpPr>
        <p:spPr>
          <a:xfrm>
            <a:off x="304800" y="1371600"/>
            <a:ext cx="8534400" cy="4724400"/>
          </a:xfrm>
        </p:spPr>
        <p:txBody>
          <a:bodyPr/>
          <a:lstStyle/>
          <a:p>
            <a:pPr eaLnBrk="1" hangingPunct="1">
              <a:lnSpc>
                <a:spcPct val="80000"/>
              </a:lnSpc>
              <a:defRPr/>
            </a:pPr>
            <a:r>
              <a:rPr lang="en-US" altLang="en-US" b="1" dirty="0"/>
              <a:t>If poor quality offerors/proposals are eliminated:</a:t>
            </a:r>
          </a:p>
          <a:p>
            <a:pPr lvl="1" eaLnBrk="1" hangingPunct="1">
              <a:lnSpc>
                <a:spcPct val="80000"/>
              </a:lnSpc>
              <a:defRPr/>
            </a:pPr>
            <a:r>
              <a:rPr lang="en-US" altLang="en-US" dirty="0"/>
              <a:t>It shouldn’t be necessary to “assist” a high quality offeror by making technical factors much more important than financial factors  </a:t>
            </a:r>
          </a:p>
          <a:p>
            <a:pPr lvl="1" eaLnBrk="1" hangingPunct="1">
              <a:lnSpc>
                <a:spcPct val="80000"/>
              </a:lnSpc>
              <a:defRPr/>
            </a:pPr>
            <a:r>
              <a:rPr lang="en-US" altLang="en-US" dirty="0"/>
              <a:t>So, even though the most common relative weighting scenario is for technical factors to be equal in weight with price</a:t>
            </a:r>
          </a:p>
          <a:p>
            <a:pPr lvl="1" eaLnBrk="1" hangingPunct="1">
              <a:lnSpc>
                <a:spcPct val="80000"/>
              </a:lnSpc>
              <a:defRPr/>
            </a:pPr>
            <a:r>
              <a:rPr lang="en-US" altLang="en-US" dirty="0"/>
              <a:t>When structuring the RFP award basis, consider whether it might be better for price to be more important than technical factors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Number Placeholder 4">
            <a:extLst>
              <a:ext uri="{FF2B5EF4-FFF2-40B4-BE49-F238E27FC236}">
                <a16:creationId xmlns:a16="http://schemas.microsoft.com/office/drawing/2014/main" id="{1F0524C1-1174-4D3D-BEEE-AC6E0B53B68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AD137E-4C3C-4199-B73A-6E2351DAE55B}" type="slidenum">
              <a:rPr lang="en-US" altLang="en-US" sz="1200" smtClean="0"/>
              <a:pPr>
                <a:spcBef>
                  <a:spcPct val="0"/>
                </a:spcBef>
                <a:buClrTx/>
                <a:buSzTx/>
                <a:buFontTx/>
                <a:buNone/>
              </a:pPr>
              <a:t>194</a:t>
            </a:fld>
            <a:endParaRPr lang="en-US" altLang="en-US" sz="1200"/>
          </a:p>
        </p:txBody>
      </p:sp>
      <p:sp>
        <p:nvSpPr>
          <p:cNvPr id="5" name="Footer Placeholder 5">
            <a:extLst>
              <a:ext uri="{FF2B5EF4-FFF2-40B4-BE49-F238E27FC236}">
                <a16:creationId xmlns:a16="http://schemas.microsoft.com/office/drawing/2014/main" id="{7A56FBB5-CA40-48D9-BC17-A6CD3E4FE8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6690" name="Rectangle 2">
            <a:extLst>
              <a:ext uri="{FF2B5EF4-FFF2-40B4-BE49-F238E27FC236}">
                <a16:creationId xmlns:a16="http://schemas.microsoft.com/office/drawing/2014/main" id="{BB65E820-9B17-422E-860B-E5D9E568D26E}"/>
              </a:ext>
            </a:extLst>
          </p:cNvPr>
          <p:cNvSpPr>
            <a:spLocks noGrp="1" noRot="1" noChangeArrowheads="1"/>
          </p:cNvSpPr>
          <p:nvPr>
            <p:ph type="title"/>
          </p:nvPr>
        </p:nvSpPr>
        <p:spPr>
          <a:xfrm>
            <a:off x="0" y="209550"/>
            <a:ext cx="9144000" cy="552450"/>
          </a:xfrm>
        </p:spPr>
        <p:txBody>
          <a:bodyPr/>
          <a:lstStyle/>
          <a:p>
            <a:pPr eaLnBrk="1" hangingPunct="1">
              <a:defRPr/>
            </a:pPr>
            <a:r>
              <a:rPr lang="en-US" altLang="en-US" dirty="0"/>
              <a:t>CSP Evaluation Guidelines </a:t>
            </a:r>
            <a:r>
              <a:rPr lang="en-US" altLang="en-US" sz="2400" b="0" dirty="0"/>
              <a:t>(Cont’d)</a:t>
            </a:r>
          </a:p>
        </p:txBody>
      </p:sp>
      <p:sp>
        <p:nvSpPr>
          <p:cNvPr id="626691" name="Rectangle 3">
            <a:extLst>
              <a:ext uri="{FF2B5EF4-FFF2-40B4-BE49-F238E27FC236}">
                <a16:creationId xmlns:a16="http://schemas.microsoft.com/office/drawing/2014/main" id="{EAF8A24F-F3B9-4059-8BC0-FA28AE5275FD}"/>
              </a:ext>
            </a:extLst>
          </p:cNvPr>
          <p:cNvSpPr>
            <a:spLocks noGrp="1" noChangeArrowheads="1"/>
          </p:cNvSpPr>
          <p:nvPr>
            <p:ph type="body" idx="1"/>
          </p:nvPr>
        </p:nvSpPr>
        <p:spPr>
          <a:xfrm>
            <a:off x="304800" y="762000"/>
            <a:ext cx="8534400" cy="5867400"/>
          </a:xfrm>
        </p:spPr>
        <p:txBody>
          <a:bodyPr/>
          <a:lstStyle/>
          <a:p>
            <a:pPr eaLnBrk="1" hangingPunct="1">
              <a:lnSpc>
                <a:spcPct val="80000"/>
              </a:lnSpc>
              <a:defRPr/>
            </a:pPr>
            <a:r>
              <a:rPr lang="en-US" altLang="en-US" sz="3000" dirty="0"/>
              <a:t>If the entire CSP procurement process is followed as described in this class:</a:t>
            </a:r>
          </a:p>
          <a:p>
            <a:pPr lvl="1" eaLnBrk="1" hangingPunct="1">
              <a:lnSpc>
                <a:spcPct val="80000"/>
              </a:lnSpc>
              <a:defRPr/>
            </a:pPr>
            <a:r>
              <a:rPr lang="en-US" altLang="en-US" sz="2600" dirty="0"/>
              <a:t>Offerors judged to be unqualified, and/or</a:t>
            </a:r>
          </a:p>
          <a:p>
            <a:pPr lvl="1" eaLnBrk="1" hangingPunct="1">
              <a:lnSpc>
                <a:spcPct val="80000"/>
              </a:lnSpc>
              <a:defRPr/>
            </a:pPr>
            <a:r>
              <a:rPr lang="en-US" altLang="en-US" sz="2600" dirty="0"/>
              <a:t>Technical proposals ultimately (after cures, etc.) judged to be unacceptable</a:t>
            </a:r>
          </a:p>
          <a:p>
            <a:pPr lvl="1" eaLnBrk="1" hangingPunct="1">
              <a:lnSpc>
                <a:spcPct val="80000"/>
              </a:lnSpc>
              <a:defRPr/>
            </a:pPr>
            <a:r>
              <a:rPr lang="en-US" altLang="en-US" sz="2600" dirty="0"/>
              <a:t>Should be eliminated with their financial proposal never having been opened</a:t>
            </a:r>
          </a:p>
          <a:p>
            <a:pPr eaLnBrk="1" hangingPunct="1">
              <a:lnSpc>
                <a:spcPct val="80000"/>
              </a:lnSpc>
              <a:defRPr/>
            </a:pPr>
            <a:r>
              <a:rPr lang="en-US" altLang="en-US" sz="3000" dirty="0"/>
              <a:t>Offerors’ technical proposals usually are much closer in quality after cures, etc., than they were when originally submitted</a:t>
            </a:r>
          </a:p>
          <a:p>
            <a:pPr eaLnBrk="1" hangingPunct="1">
              <a:lnSpc>
                <a:spcPct val="80000"/>
              </a:lnSpc>
              <a:defRPr/>
            </a:pPr>
            <a:r>
              <a:rPr lang="en-US" altLang="en-US" sz="3000" dirty="0"/>
              <a:t>Which means price is more likely to be the deciding award factor</a:t>
            </a:r>
          </a:p>
          <a:p>
            <a:pPr lvl="1" eaLnBrk="1" hangingPunct="1">
              <a:lnSpc>
                <a:spcPct val="80000"/>
              </a:lnSpc>
              <a:defRPr/>
            </a:pPr>
            <a:r>
              <a:rPr lang="en-US" altLang="en-US" sz="2600" dirty="0"/>
              <a:t>Not absolutely, as in CSB </a:t>
            </a:r>
          </a:p>
          <a:p>
            <a:pPr lvl="1" eaLnBrk="1" hangingPunct="1">
              <a:lnSpc>
                <a:spcPct val="80000"/>
              </a:lnSpc>
              <a:defRPr/>
            </a:pPr>
            <a:r>
              <a:rPr lang="en-US" altLang="en-US" sz="2600" dirty="0"/>
              <a:t>But as a final factor among hopefully relatively technically close offerors </a:t>
            </a:r>
          </a:p>
          <a:p>
            <a:pPr eaLnBrk="1" hangingPunct="1">
              <a:lnSpc>
                <a:spcPct val="80000"/>
              </a:lnSpc>
              <a:defRPr/>
            </a:pPr>
            <a:endParaRPr lang="en-US" altLang="en-US" dirty="0"/>
          </a:p>
          <a:p>
            <a:pPr eaLnBrk="1" hangingPunct="1">
              <a:lnSpc>
                <a:spcPct val="80000"/>
              </a:lnSpc>
              <a:defRPr/>
            </a:pPr>
            <a:endParaRPr lang="en-US" alt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Number Placeholder 4">
            <a:extLst>
              <a:ext uri="{FF2B5EF4-FFF2-40B4-BE49-F238E27FC236}">
                <a16:creationId xmlns:a16="http://schemas.microsoft.com/office/drawing/2014/main" id="{67140A8D-FFBA-46B3-B3D0-A4425C3CD61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EF9199-CD94-41C6-8B4F-0745D37FA48D}" type="slidenum">
              <a:rPr lang="en-US" altLang="en-US" sz="1200" smtClean="0"/>
              <a:pPr>
                <a:spcBef>
                  <a:spcPct val="0"/>
                </a:spcBef>
                <a:buClrTx/>
                <a:buSzTx/>
                <a:buFontTx/>
                <a:buNone/>
              </a:pPr>
              <a:t>195</a:t>
            </a:fld>
            <a:endParaRPr lang="en-US" altLang="en-US" sz="1200"/>
          </a:p>
        </p:txBody>
      </p:sp>
      <p:sp>
        <p:nvSpPr>
          <p:cNvPr id="5" name="Footer Placeholder 5">
            <a:extLst>
              <a:ext uri="{FF2B5EF4-FFF2-40B4-BE49-F238E27FC236}">
                <a16:creationId xmlns:a16="http://schemas.microsoft.com/office/drawing/2014/main" id="{C11D9EFE-42D0-4BCC-9B42-673A0B74E8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24642" name="Rectangle 2">
            <a:extLst>
              <a:ext uri="{FF2B5EF4-FFF2-40B4-BE49-F238E27FC236}">
                <a16:creationId xmlns:a16="http://schemas.microsoft.com/office/drawing/2014/main" id="{561B6402-9A55-47E0-92F3-0CF51C7AAC59}"/>
              </a:ext>
            </a:extLst>
          </p:cNvPr>
          <p:cNvSpPr>
            <a:spLocks noGrp="1" noRot="1" noChangeArrowheads="1"/>
          </p:cNvSpPr>
          <p:nvPr>
            <p:ph type="title"/>
          </p:nvPr>
        </p:nvSpPr>
        <p:spPr>
          <a:xfrm>
            <a:off x="228600" y="152400"/>
            <a:ext cx="8915400" cy="762000"/>
          </a:xfrm>
        </p:spPr>
        <p:txBody>
          <a:bodyPr/>
          <a:lstStyle/>
          <a:p>
            <a:pPr eaLnBrk="1" hangingPunct="1">
              <a:defRPr/>
            </a:pPr>
            <a:r>
              <a:rPr lang="en-US" altLang="en-US" dirty="0"/>
              <a:t>Previously Stated Caveats</a:t>
            </a:r>
          </a:p>
        </p:txBody>
      </p:sp>
      <p:sp>
        <p:nvSpPr>
          <p:cNvPr id="624643" name="Rectangle 3">
            <a:extLst>
              <a:ext uri="{FF2B5EF4-FFF2-40B4-BE49-F238E27FC236}">
                <a16:creationId xmlns:a16="http://schemas.microsoft.com/office/drawing/2014/main" id="{CD87F315-1524-47A9-9605-E552FF444961}"/>
              </a:ext>
            </a:extLst>
          </p:cNvPr>
          <p:cNvSpPr>
            <a:spLocks noGrp="1" noChangeArrowheads="1"/>
          </p:cNvSpPr>
          <p:nvPr>
            <p:ph type="body" idx="1"/>
          </p:nvPr>
        </p:nvSpPr>
        <p:spPr>
          <a:xfrm>
            <a:off x="457200" y="1295400"/>
            <a:ext cx="8229600" cy="5867400"/>
          </a:xfrm>
        </p:spPr>
        <p:txBody>
          <a:bodyPr/>
          <a:lstStyle/>
          <a:p>
            <a:pPr eaLnBrk="1" hangingPunct="1">
              <a:defRPr/>
            </a:pPr>
            <a:r>
              <a:rPr lang="en-US" altLang="en-US" dirty="0"/>
              <a:t>Don’t seek to eliminate proposals or offerors rapidly</a:t>
            </a:r>
          </a:p>
          <a:p>
            <a:pPr lvl="1" eaLnBrk="1" hangingPunct="1">
              <a:defRPr/>
            </a:pPr>
            <a:r>
              <a:rPr lang="en-US" altLang="en-US" dirty="0"/>
              <a:t>May be better to let such offerors participate in discussions and technical BAFOs </a:t>
            </a:r>
          </a:p>
          <a:p>
            <a:pPr lvl="1" eaLnBrk="1" hangingPunct="1">
              <a:defRPr/>
            </a:pPr>
            <a:r>
              <a:rPr lang="en-US" altLang="en-US" dirty="0"/>
              <a:t>They may surprise you by demonstrating a better:</a:t>
            </a:r>
          </a:p>
          <a:p>
            <a:pPr lvl="2" eaLnBrk="1" hangingPunct="1">
              <a:defRPr/>
            </a:pPr>
            <a:r>
              <a:rPr lang="en-US" altLang="en-US" dirty="0"/>
              <a:t>Understanding of the problem to be solved</a:t>
            </a:r>
          </a:p>
          <a:p>
            <a:pPr lvl="2" eaLnBrk="1" hangingPunct="1">
              <a:defRPr/>
            </a:pPr>
            <a:r>
              <a:rPr lang="en-US" altLang="en-US" dirty="0"/>
              <a:t>Capability and/or approach to solving the problem</a:t>
            </a:r>
          </a:p>
          <a:p>
            <a:pPr lvl="1" eaLnBrk="1" hangingPunct="1">
              <a:defRPr/>
            </a:pPr>
            <a:r>
              <a:rPr lang="en-US" altLang="en-US" dirty="0"/>
              <a:t>Than indicated by their original proposal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Number Placeholder 4">
            <a:extLst>
              <a:ext uri="{FF2B5EF4-FFF2-40B4-BE49-F238E27FC236}">
                <a16:creationId xmlns:a16="http://schemas.microsoft.com/office/drawing/2014/main" id="{B044B19C-4F31-41F7-8E5D-B64DF33EF75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0E145D-3F47-42F7-92A5-F5DC58AFA935}" type="slidenum">
              <a:rPr lang="en-US" altLang="en-US" sz="1200" smtClean="0"/>
              <a:pPr>
                <a:spcBef>
                  <a:spcPct val="0"/>
                </a:spcBef>
                <a:buClrTx/>
                <a:buSzTx/>
                <a:buFontTx/>
                <a:buNone/>
              </a:pPr>
              <a:t>196</a:t>
            </a:fld>
            <a:endParaRPr lang="en-US" altLang="en-US" sz="1200"/>
          </a:p>
        </p:txBody>
      </p:sp>
      <p:sp>
        <p:nvSpPr>
          <p:cNvPr id="5" name="Footer Placeholder 5">
            <a:extLst>
              <a:ext uri="{FF2B5EF4-FFF2-40B4-BE49-F238E27FC236}">
                <a16:creationId xmlns:a16="http://schemas.microsoft.com/office/drawing/2014/main" id="{493FEBE2-C6C0-4205-94E6-67B08D838D6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48194" name="Rectangle 2">
            <a:extLst>
              <a:ext uri="{FF2B5EF4-FFF2-40B4-BE49-F238E27FC236}">
                <a16:creationId xmlns:a16="http://schemas.microsoft.com/office/drawing/2014/main" id="{C3671E29-F66D-49CE-A3DD-FD7472167AA1}"/>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dirty="0"/>
              <a:t>Previously Stated Caveats </a:t>
            </a:r>
            <a:r>
              <a:rPr lang="en-US" altLang="en-US" sz="2400" b="0" dirty="0"/>
              <a:t>(Cont’d)</a:t>
            </a:r>
          </a:p>
        </p:txBody>
      </p:sp>
      <p:sp>
        <p:nvSpPr>
          <p:cNvPr id="648195" name="Rectangle 3">
            <a:extLst>
              <a:ext uri="{FF2B5EF4-FFF2-40B4-BE49-F238E27FC236}">
                <a16:creationId xmlns:a16="http://schemas.microsoft.com/office/drawing/2014/main" id="{2728A190-EFB4-437C-8E8A-3128AA83F2C3}"/>
              </a:ext>
            </a:extLst>
          </p:cNvPr>
          <p:cNvSpPr>
            <a:spLocks noGrp="1" noChangeArrowheads="1"/>
          </p:cNvSpPr>
          <p:nvPr>
            <p:ph type="body" idx="1"/>
          </p:nvPr>
        </p:nvSpPr>
        <p:spPr>
          <a:xfrm>
            <a:off x="304800" y="1143000"/>
            <a:ext cx="8382000" cy="5181600"/>
          </a:xfrm>
        </p:spPr>
        <p:txBody>
          <a:bodyPr/>
          <a:lstStyle/>
          <a:p>
            <a:pPr eaLnBrk="1" hangingPunct="1">
              <a:defRPr/>
            </a:pPr>
            <a:r>
              <a:rPr lang="en-US" altLang="en-US" dirty="0"/>
              <a:t>However, before opening financial proposals decide if the discussions, BAFOs, etc. are sufficient to allow you to select the offeror</a:t>
            </a:r>
          </a:p>
          <a:p>
            <a:pPr lvl="1" eaLnBrk="1" hangingPunct="1">
              <a:defRPr/>
            </a:pPr>
            <a:r>
              <a:rPr lang="en-US" altLang="en-US" dirty="0"/>
              <a:t>If not, don’t open the financial proposal</a:t>
            </a:r>
          </a:p>
          <a:p>
            <a:pPr eaLnBrk="1" hangingPunct="1">
              <a:defRPr/>
            </a:pPr>
            <a:r>
              <a:rPr lang="en-US" altLang="en-US" dirty="0"/>
              <a:t>A “low ball” price may be good for the State</a:t>
            </a:r>
          </a:p>
          <a:p>
            <a:pPr lvl="1" eaLnBrk="1" hangingPunct="1">
              <a:defRPr/>
            </a:pPr>
            <a:r>
              <a:rPr lang="en-US" altLang="en-US" dirty="0"/>
              <a:t>If the offeror is capable of doing what is needed</a:t>
            </a:r>
          </a:p>
          <a:p>
            <a:pPr lvl="1" eaLnBrk="1" hangingPunct="1">
              <a:defRPr/>
            </a:pPr>
            <a:r>
              <a:rPr lang="en-US" altLang="en-US" dirty="0"/>
              <a:t>If you believe the offeror will actually perform what is needed for that price</a:t>
            </a:r>
          </a:p>
          <a:p>
            <a:pPr eaLnBrk="1" hangingPunct="1">
              <a:defRPr/>
            </a:pPr>
            <a:endParaRPr lang="en-US" altLang="en-US" dirty="0"/>
          </a:p>
        </p:txBody>
      </p:sp>
    </p:spTree>
    <p:extLst>
      <p:ext uri="{BB962C8B-B14F-4D97-AF65-F5344CB8AC3E}">
        <p14:creationId xmlns:p14="http://schemas.microsoft.com/office/powerpoint/2010/main" val="10588687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B575-3174-42BC-931C-E8969BBAE059}"/>
              </a:ext>
            </a:extLst>
          </p:cNvPr>
          <p:cNvSpPr>
            <a:spLocks noGrp="1"/>
          </p:cNvSpPr>
          <p:nvPr>
            <p:ph type="title"/>
          </p:nvPr>
        </p:nvSpPr>
        <p:spPr>
          <a:xfrm>
            <a:off x="228600" y="274638"/>
            <a:ext cx="8686800" cy="1096962"/>
          </a:xfrm>
        </p:spPr>
        <p:txBody>
          <a:bodyPr/>
          <a:lstStyle/>
          <a:p>
            <a:pPr>
              <a:defRPr/>
            </a:pPr>
            <a:r>
              <a:rPr lang="en-US" sz="4000" dirty="0"/>
              <a:t>Evaluating Proposals per COMAR 21.05.03.02 A &amp; 21.05.03.03 A</a:t>
            </a:r>
          </a:p>
        </p:txBody>
      </p:sp>
      <p:sp>
        <p:nvSpPr>
          <p:cNvPr id="3" name="Content Placeholder 2">
            <a:extLst>
              <a:ext uri="{FF2B5EF4-FFF2-40B4-BE49-F238E27FC236}">
                <a16:creationId xmlns:a16="http://schemas.microsoft.com/office/drawing/2014/main" id="{D27DC74B-4A84-414C-92D4-7768076542BE}"/>
              </a:ext>
            </a:extLst>
          </p:cNvPr>
          <p:cNvSpPr>
            <a:spLocks noGrp="1"/>
          </p:cNvSpPr>
          <p:nvPr>
            <p:ph idx="1"/>
          </p:nvPr>
        </p:nvSpPr>
        <p:spPr>
          <a:xfrm>
            <a:off x="228600" y="1371600"/>
            <a:ext cx="8839200" cy="5029200"/>
          </a:xfrm>
        </p:spPr>
        <p:txBody>
          <a:bodyPr/>
          <a:lstStyle/>
          <a:p>
            <a:pPr>
              <a:defRPr/>
            </a:pPr>
            <a:r>
              <a:rPr lang="en-US" sz="3100" dirty="0"/>
              <a:t>The evaluation factors and an indication of the relative importance of each evaluation factor, including price.</a:t>
            </a:r>
          </a:p>
          <a:p>
            <a:pPr>
              <a:defRPr/>
            </a:pPr>
            <a:r>
              <a:rPr lang="en-US" sz="2900" dirty="0"/>
              <a:t>The evaluation shall be based on the evaluation factors set forth in the request for proposals and developed from both the work statement and price.</a:t>
            </a:r>
          </a:p>
          <a:p>
            <a:pPr>
              <a:defRPr/>
            </a:pPr>
            <a:r>
              <a:rPr lang="en-US" sz="3100" dirty="0"/>
              <a:t>Technical proposals and price proposals shall be evaluated independently of each other.</a:t>
            </a:r>
          </a:p>
          <a:p>
            <a:pPr>
              <a:defRPr/>
            </a:pPr>
            <a:r>
              <a:rPr lang="en-US" sz="3000" dirty="0"/>
              <a:t>(See Appendix 4 for more COMAR 21.05.03.02 A and 03 A requirements)</a:t>
            </a:r>
          </a:p>
        </p:txBody>
      </p:sp>
      <p:sp>
        <p:nvSpPr>
          <p:cNvPr id="690180" name="Slide Number Placeholder 3">
            <a:extLst>
              <a:ext uri="{FF2B5EF4-FFF2-40B4-BE49-F238E27FC236}">
                <a16:creationId xmlns:a16="http://schemas.microsoft.com/office/drawing/2014/main" id="{3D80AA32-1F84-4F5B-B5C6-C9618C8AC6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ADC8FC-3973-4E76-A60E-743B0A6D500B}" type="slidenum">
              <a:rPr lang="en-US" altLang="en-US" sz="1200" smtClean="0"/>
              <a:pPr>
                <a:spcBef>
                  <a:spcPct val="0"/>
                </a:spcBef>
                <a:buClrTx/>
                <a:buSzTx/>
                <a:buFontTx/>
                <a:buNone/>
              </a:pPr>
              <a:t>197</a:t>
            </a:fld>
            <a:endParaRPr lang="en-US" altLang="en-US" sz="1200"/>
          </a:p>
        </p:txBody>
      </p:sp>
      <p:sp>
        <p:nvSpPr>
          <p:cNvPr id="5" name="Footer Placeholder 4">
            <a:extLst>
              <a:ext uri="{FF2B5EF4-FFF2-40B4-BE49-F238E27FC236}">
                <a16:creationId xmlns:a16="http://schemas.microsoft.com/office/drawing/2014/main" id="{C9BA6C95-E7F1-451F-B804-04EF1BD387E2}"/>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13634879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02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t>Evaluation factors and an indication of the </a:t>
            </a:r>
            <a:r>
              <a:rPr lang="en-US" b="1" u="sng" dirty="0"/>
              <a:t>relative importance</a:t>
            </a:r>
            <a:r>
              <a:rPr lang="en-US" b="1" dirty="0"/>
              <a:t> </a:t>
            </a:r>
            <a:r>
              <a:rPr lang="en-US" dirty="0"/>
              <a:t>of each, including price</a:t>
            </a:r>
          </a:p>
          <a:p>
            <a:pPr lvl="1">
              <a:defRPr/>
            </a:pPr>
            <a:r>
              <a:rPr lang="en-US" dirty="0"/>
              <a:t>Has been interpreted to mean that the RFP only has to state:</a:t>
            </a:r>
          </a:p>
          <a:p>
            <a:pPr lvl="2">
              <a:defRPr/>
            </a:pPr>
            <a:r>
              <a:rPr lang="en-US" dirty="0"/>
              <a:t>If the </a:t>
            </a:r>
            <a:r>
              <a:rPr lang="en-US" b="1" dirty="0">
                <a:solidFill>
                  <a:srgbClr val="FF0000"/>
                </a:solidFill>
              </a:rPr>
              <a:t>technical </a:t>
            </a:r>
            <a:r>
              <a:rPr lang="en-US" dirty="0"/>
              <a:t>evaluation is </a:t>
            </a:r>
            <a:r>
              <a:rPr lang="en-US" b="1" dirty="0">
                <a:solidFill>
                  <a:srgbClr val="FFC000"/>
                </a:solidFill>
              </a:rPr>
              <a:t>more, less or equal to </a:t>
            </a:r>
            <a:r>
              <a:rPr lang="en-US" dirty="0"/>
              <a:t>the </a:t>
            </a:r>
            <a:r>
              <a:rPr lang="en-US" b="1" dirty="0">
                <a:solidFill>
                  <a:srgbClr val="92D050"/>
                </a:solidFill>
              </a:rPr>
              <a:t>financial </a:t>
            </a:r>
            <a:r>
              <a:rPr lang="en-US" dirty="0"/>
              <a:t>evaluation (to the price)</a:t>
            </a:r>
          </a:p>
          <a:p>
            <a:pPr lvl="3">
              <a:defRPr/>
            </a:pPr>
            <a:r>
              <a:rPr lang="en-US" dirty="0"/>
              <a:t>Can use words such as, “much more”, “substantially more”, “slightly more”, etc. if appropriate to differentiate the technical and financial importance</a:t>
            </a:r>
          </a:p>
          <a:p>
            <a:pPr lvl="3">
              <a:defRPr/>
            </a:pPr>
            <a:r>
              <a:rPr lang="en-US" dirty="0"/>
              <a:t>But the general default position is just that technical and financial factors have equal importance </a:t>
            </a:r>
          </a:p>
          <a:p>
            <a:pPr lvl="2">
              <a:defRPr/>
            </a:pPr>
            <a:r>
              <a:rPr lang="en-US" dirty="0"/>
              <a:t>If a given </a:t>
            </a:r>
            <a:r>
              <a:rPr lang="en-US" b="1" u="sng" dirty="0">
                <a:solidFill>
                  <a:srgbClr val="00B0F0"/>
                </a:solidFill>
              </a:rPr>
              <a:t>technical evaluation factor</a:t>
            </a:r>
            <a:r>
              <a:rPr lang="en-US" b="1" dirty="0">
                <a:solidFill>
                  <a:srgbClr val="00B0F0"/>
                </a:solidFill>
              </a:rPr>
              <a:t> </a:t>
            </a:r>
            <a:r>
              <a:rPr lang="en-US" dirty="0"/>
              <a:t>is </a:t>
            </a:r>
            <a:r>
              <a:rPr lang="en-US" b="1" dirty="0">
                <a:solidFill>
                  <a:srgbClr val="FFCC00"/>
                </a:solidFill>
              </a:rPr>
              <a:t>more, less or equal to </a:t>
            </a:r>
            <a:r>
              <a:rPr lang="en-US" b="1" dirty="0">
                <a:solidFill>
                  <a:srgbClr val="FF66FF"/>
                </a:solidFill>
              </a:rPr>
              <a:t>other technical evaluation factors	 </a:t>
            </a:r>
          </a:p>
        </p:txBody>
      </p:sp>
      <p:sp>
        <p:nvSpPr>
          <p:cNvPr id="683012" name="Slide Number Placeholder 3">
            <a:extLst>
              <a:ext uri="{FF2B5EF4-FFF2-40B4-BE49-F238E27FC236}">
                <a16:creationId xmlns:a16="http://schemas.microsoft.com/office/drawing/2014/main" id="{2918F845-0C42-4244-BC4E-4CBADC3E72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59EC857-9064-4B53-94A9-6275536B27D2}" type="slidenum">
              <a:rPr lang="en-US" altLang="en-US" sz="1200" smtClean="0"/>
              <a:pPr>
                <a:spcBef>
                  <a:spcPct val="0"/>
                </a:spcBef>
                <a:buClrTx/>
                <a:buSzTx/>
                <a:buFontTx/>
                <a:buNone/>
              </a:pPr>
              <a:t>198</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58138721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02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t>For </a:t>
            </a:r>
            <a:r>
              <a:rPr lang="en-US" b="1" dirty="0">
                <a:solidFill>
                  <a:srgbClr val="00B0F0"/>
                </a:solidFill>
              </a:rPr>
              <a:t>technical evaluation factors:</a:t>
            </a:r>
          </a:p>
          <a:p>
            <a:pPr lvl="1">
              <a:defRPr/>
            </a:pPr>
            <a:r>
              <a:rPr lang="en-US" b="1" dirty="0"/>
              <a:t>Generally just state they are in descending order of importance</a:t>
            </a:r>
          </a:p>
          <a:p>
            <a:pPr lvl="1">
              <a:defRPr/>
            </a:pPr>
            <a:r>
              <a:rPr lang="en-US" b="1" dirty="0"/>
              <a:t>Could say:</a:t>
            </a:r>
          </a:p>
          <a:p>
            <a:pPr lvl="2">
              <a:defRPr/>
            </a:pPr>
            <a:r>
              <a:rPr lang="en-US" b="1" dirty="0"/>
              <a:t>Are equally important</a:t>
            </a:r>
          </a:p>
          <a:p>
            <a:pPr lvl="2">
              <a:defRPr/>
            </a:pPr>
            <a:r>
              <a:rPr lang="en-US" b="1" dirty="0"/>
              <a:t>One or two factors are much more important than one or two other factors</a:t>
            </a:r>
          </a:p>
          <a:p>
            <a:pPr lvl="1">
              <a:defRPr/>
            </a:pPr>
            <a:r>
              <a:rPr lang="en-US" b="1" dirty="0"/>
              <a:t>But generally, should be relatively vague about relative importance</a:t>
            </a:r>
          </a:p>
          <a:p>
            <a:pPr lvl="2">
              <a:defRPr/>
            </a:pPr>
            <a:r>
              <a:rPr lang="en-US" b="1" dirty="0"/>
              <a:t>Being vague allows more flexibility for the Department to select the most advantageous offer</a:t>
            </a:r>
          </a:p>
        </p:txBody>
      </p:sp>
      <p:sp>
        <p:nvSpPr>
          <p:cNvPr id="684036" name="Slide Number Placeholder 3">
            <a:extLst>
              <a:ext uri="{FF2B5EF4-FFF2-40B4-BE49-F238E27FC236}">
                <a16:creationId xmlns:a16="http://schemas.microsoft.com/office/drawing/2014/main" id="{EFB7A820-A400-424F-AE1F-B07EEBC861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66E8500-815C-4536-B8D9-6BC66E8C0F84}" type="slidenum">
              <a:rPr lang="en-US" altLang="en-US" sz="1200" smtClean="0"/>
              <a:pPr>
                <a:spcBef>
                  <a:spcPct val="0"/>
                </a:spcBef>
                <a:buClrTx/>
                <a:buSzTx/>
                <a:buFontTx/>
                <a:buNone/>
              </a:pPr>
              <a:t>199</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181575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244D-F620-4B24-B29A-1EDDD0DE7EE3}"/>
              </a:ext>
            </a:extLst>
          </p:cNvPr>
          <p:cNvSpPr>
            <a:spLocks noGrp="1"/>
          </p:cNvSpPr>
          <p:nvPr>
            <p:ph type="title"/>
          </p:nvPr>
        </p:nvSpPr>
        <p:spPr>
          <a:xfrm>
            <a:off x="228600" y="152400"/>
            <a:ext cx="8686800" cy="704850"/>
          </a:xfrm>
        </p:spPr>
        <p:txBody>
          <a:bodyPr/>
          <a:lstStyle/>
          <a:p>
            <a:pPr>
              <a:defRPr/>
            </a:pPr>
            <a:r>
              <a:rPr lang="en-US" altLang="en-US" dirty="0"/>
              <a:t>MDH Presenters</a:t>
            </a:r>
            <a:endParaRPr lang="en-US" dirty="0"/>
          </a:p>
        </p:txBody>
      </p:sp>
      <p:sp>
        <p:nvSpPr>
          <p:cNvPr id="3" name="Content Placeholder 2">
            <a:extLst>
              <a:ext uri="{FF2B5EF4-FFF2-40B4-BE49-F238E27FC236}">
                <a16:creationId xmlns:a16="http://schemas.microsoft.com/office/drawing/2014/main" id="{E954DFB6-DB5D-4557-8A6E-EB3524D7CF81}"/>
              </a:ext>
            </a:extLst>
          </p:cNvPr>
          <p:cNvSpPr>
            <a:spLocks noGrp="1"/>
          </p:cNvSpPr>
          <p:nvPr>
            <p:ph sz="half" idx="1"/>
          </p:nvPr>
        </p:nvSpPr>
        <p:spPr>
          <a:xfrm>
            <a:off x="76200" y="914400"/>
            <a:ext cx="4406900" cy="5810250"/>
          </a:xfrm>
        </p:spPr>
        <p:txBody>
          <a:bodyPr/>
          <a:lstStyle/>
          <a:p>
            <a:pPr eaLnBrk="1" hangingPunct="1">
              <a:spcBef>
                <a:spcPts val="1200"/>
              </a:spcBef>
              <a:spcAft>
                <a:spcPts val="600"/>
              </a:spcAft>
              <a:buFont typeface="Wingdings" panose="05000000000000000000" pitchFamily="2" charset="2"/>
              <a:buNone/>
              <a:defRPr/>
            </a:pPr>
            <a:r>
              <a:rPr lang="en-US" altLang="en-US" sz="3200" b="1" dirty="0">
                <a:solidFill>
                  <a:srgbClr val="99FF33"/>
                </a:solidFill>
              </a:rPr>
              <a:t>   Dana Dembrow</a:t>
            </a:r>
          </a:p>
          <a:p>
            <a:pPr eaLnBrk="1" hangingPunct="1">
              <a:spcBef>
                <a:spcPts val="1200"/>
              </a:spcBef>
              <a:spcAft>
                <a:spcPts val="600"/>
              </a:spcAft>
              <a:buFont typeface="Wingdings" panose="05000000000000000000" pitchFamily="2" charset="2"/>
              <a:buChar char="Ø"/>
              <a:defRPr/>
            </a:pPr>
            <a:r>
              <a:rPr lang="en-US" altLang="en-US" sz="2300" b="1" dirty="0">
                <a:solidFill>
                  <a:srgbClr val="FF0000"/>
                </a:solidFill>
              </a:rPr>
              <a:t>MDH Chief of Procurement </a:t>
            </a:r>
          </a:p>
          <a:p>
            <a:pPr eaLnBrk="1" hangingPunct="1">
              <a:buFont typeface="Wingdings" panose="05000000000000000000" pitchFamily="2" charset="2"/>
              <a:buChar char="Ø"/>
              <a:defRPr/>
            </a:pPr>
            <a:r>
              <a:rPr lang="en-US" altLang="en-US" sz="2300" b="1" dirty="0">
                <a:solidFill>
                  <a:srgbClr val="FF0000"/>
                </a:solidFill>
              </a:rPr>
              <a:t>Attorney</a:t>
            </a:r>
          </a:p>
          <a:p>
            <a:pPr eaLnBrk="1" hangingPunct="1">
              <a:buFont typeface="Wingdings" panose="05000000000000000000" pitchFamily="2" charset="2"/>
              <a:buChar char="Ø"/>
              <a:defRPr/>
            </a:pPr>
            <a:r>
              <a:rPr lang="en-US" altLang="en-US" sz="2300" b="1" dirty="0">
                <a:solidFill>
                  <a:srgbClr val="FF0000"/>
                </a:solidFill>
              </a:rPr>
              <a:t>Former State Delegate </a:t>
            </a:r>
          </a:p>
          <a:p>
            <a:pPr eaLnBrk="1" hangingPunct="1">
              <a:buFont typeface="Wingdings" panose="05000000000000000000" pitchFamily="2" charset="2"/>
              <a:buChar char="Ø"/>
              <a:defRPr/>
            </a:pPr>
            <a:r>
              <a:rPr lang="en-US" altLang="en-US" sz="2300" b="1" dirty="0">
                <a:solidFill>
                  <a:srgbClr val="FF9933"/>
                </a:solidFill>
              </a:rPr>
              <a:t>10 years as 1 of 3 </a:t>
            </a:r>
            <a:r>
              <a:rPr lang="en-US" altLang="en-US" sz="2300" b="1" dirty="0">
                <a:solidFill>
                  <a:srgbClr val="FF0000"/>
                </a:solidFill>
              </a:rPr>
              <a:t>Member</a:t>
            </a:r>
            <a:r>
              <a:rPr lang="en-US" altLang="en-US" sz="2300" b="1" dirty="0">
                <a:solidFill>
                  <a:srgbClr val="FF9933"/>
                </a:solidFill>
              </a:rPr>
              <a:t>s of the </a:t>
            </a:r>
            <a:r>
              <a:rPr lang="en-US" altLang="en-US" sz="2300" b="1" dirty="0">
                <a:solidFill>
                  <a:srgbClr val="FF0000"/>
                </a:solidFill>
              </a:rPr>
              <a:t>Maryland State Board of Contract Appeals</a:t>
            </a:r>
          </a:p>
          <a:p>
            <a:pPr lvl="1" eaLnBrk="1" hangingPunct="1">
              <a:buFont typeface="Wingdings" panose="05000000000000000000" pitchFamily="2" charset="2"/>
              <a:buChar char="Ø"/>
              <a:defRPr/>
            </a:pPr>
            <a:r>
              <a:rPr lang="en-US" altLang="en-US" sz="2100" b="1" dirty="0">
                <a:solidFill>
                  <a:srgbClr val="FF9933"/>
                </a:solidFill>
              </a:rPr>
              <a:t>Rendered formal decisions on Procurement Protests and Claims filed by vendors</a:t>
            </a:r>
          </a:p>
          <a:p>
            <a:pPr lvl="1" eaLnBrk="1" hangingPunct="1">
              <a:buFont typeface="Wingdings" panose="05000000000000000000" pitchFamily="2" charset="2"/>
              <a:buChar char="Ø"/>
              <a:defRPr/>
            </a:pPr>
            <a:r>
              <a:rPr lang="en-US" altLang="en-US" sz="2100" b="1" dirty="0">
                <a:solidFill>
                  <a:srgbClr val="FF9933"/>
                </a:solidFill>
              </a:rPr>
              <a:t>Authored almost all decisions (verdicts) during that time </a:t>
            </a:r>
          </a:p>
          <a:p>
            <a:pPr>
              <a:defRPr/>
            </a:pPr>
            <a:endParaRPr lang="en-US" dirty="0"/>
          </a:p>
        </p:txBody>
      </p:sp>
      <p:sp>
        <p:nvSpPr>
          <p:cNvPr id="4" name="Content Placeholder 3">
            <a:extLst>
              <a:ext uri="{FF2B5EF4-FFF2-40B4-BE49-F238E27FC236}">
                <a16:creationId xmlns:a16="http://schemas.microsoft.com/office/drawing/2014/main" id="{F4ADA912-6E54-4527-9E19-FD212B925A8B}"/>
              </a:ext>
            </a:extLst>
          </p:cNvPr>
          <p:cNvSpPr>
            <a:spLocks noGrp="1"/>
          </p:cNvSpPr>
          <p:nvPr>
            <p:ph sz="half" idx="2"/>
          </p:nvPr>
        </p:nvSpPr>
        <p:spPr>
          <a:xfrm>
            <a:off x="4572000" y="914400"/>
            <a:ext cx="4419600" cy="5943600"/>
          </a:xfrm>
        </p:spPr>
        <p:txBody>
          <a:bodyPr/>
          <a:lstStyle/>
          <a:p>
            <a:pPr eaLnBrk="1" hangingPunct="1">
              <a:spcAft>
                <a:spcPts val="600"/>
              </a:spcAft>
              <a:buFont typeface="Wingdings" panose="05000000000000000000" pitchFamily="2" charset="2"/>
              <a:buNone/>
              <a:defRPr/>
            </a:pPr>
            <a:r>
              <a:rPr lang="en-US" altLang="en-US" sz="3200" b="1" dirty="0">
                <a:solidFill>
                  <a:srgbClr val="99FF33"/>
                </a:solidFill>
              </a:rPr>
              <a:t>   Joel Leberknight</a:t>
            </a:r>
          </a:p>
          <a:p>
            <a:pPr eaLnBrk="1" hangingPunct="1">
              <a:spcBef>
                <a:spcPts val="1200"/>
              </a:spcBef>
              <a:spcAft>
                <a:spcPts val="600"/>
              </a:spcAft>
              <a:buFont typeface="Wingdings" panose="05000000000000000000" pitchFamily="2" charset="2"/>
              <a:buChar char="Ø"/>
              <a:defRPr/>
            </a:pPr>
            <a:r>
              <a:rPr lang="en-US" altLang="en-US" sz="2400" b="1" dirty="0">
                <a:solidFill>
                  <a:srgbClr val="FF0066"/>
                </a:solidFill>
              </a:rPr>
              <a:t>Retired State employee</a:t>
            </a:r>
          </a:p>
          <a:p>
            <a:pPr eaLnBrk="1" hangingPunct="1">
              <a:spcBef>
                <a:spcPts val="1200"/>
              </a:spcBef>
              <a:buFont typeface="Wingdings" panose="05000000000000000000" pitchFamily="2" charset="2"/>
              <a:buNone/>
              <a:defRPr/>
            </a:pPr>
            <a:r>
              <a:rPr lang="en-US" altLang="en-US" sz="2000" dirty="0">
                <a:solidFill>
                  <a:srgbClr val="FF9933"/>
                </a:solidFill>
              </a:rPr>
              <a:t>	</a:t>
            </a:r>
            <a:r>
              <a:rPr lang="en-US" altLang="en-US" sz="2100" b="1" dirty="0">
                <a:solidFill>
                  <a:srgbClr val="FF9933"/>
                </a:solidFill>
              </a:rPr>
              <a:t>38 years full time; 4 years part time. (17 years full time and 2 years part time at MDH)</a:t>
            </a:r>
          </a:p>
          <a:p>
            <a:pPr eaLnBrk="1" hangingPunct="1">
              <a:spcBef>
                <a:spcPts val="1200"/>
              </a:spcBef>
              <a:buFont typeface="Wingdings" panose="05000000000000000000" pitchFamily="2" charset="2"/>
              <a:buChar char="Ø"/>
              <a:defRPr/>
            </a:pPr>
            <a:r>
              <a:rPr lang="en-US" altLang="en-US" sz="2400" b="1" dirty="0">
                <a:solidFill>
                  <a:srgbClr val="FF0000"/>
                </a:solidFill>
              </a:rPr>
              <a:t>35 years of Maryland procurement experience, including:</a:t>
            </a:r>
          </a:p>
          <a:p>
            <a:pPr eaLnBrk="1" hangingPunct="1">
              <a:spcBef>
                <a:spcPts val="1200"/>
              </a:spcBef>
              <a:buFont typeface="Wingdings" panose="05000000000000000000" pitchFamily="2" charset="2"/>
              <a:buNone/>
              <a:defRPr/>
            </a:pPr>
            <a:r>
              <a:rPr lang="en-US" altLang="en-US" sz="2000" dirty="0">
                <a:solidFill>
                  <a:srgbClr val="FF9933"/>
                </a:solidFill>
              </a:rPr>
              <a:t>	</a:t>
            </a:r>
            <a:r>
              <a:rPr lang="en-US" altLang="en-US" sz="2100" b="1" dirty="0">
                <a:solidFill>
                  <a:srgbClr val="FF9933"/>
                </a:solidFill>
              </a:rPr>
              <a:t>Over 8 years as Chief of Procurement at MDH (DHMH)</a:t>
            </a:r>
          </a:p>
          <a:p>
            <a:pPr eaLnBrk="1" hangingPunct="1">
              <a:spcBef>
                <a:spcPts val="1200"/>
              </a:spcBef>
              <a:buFont typeface="Wingdings" panose="05000000000000000000" pitchFamily="2" charset="2"/>
              <a:buNone/>
              <a:defRPr/>
            </a:pPr>
            <a:r>
              <a:rPr lang="en-US" altLang="en-US" sz="2100" b="1" dirty="0">
                <a:solidFill>
                  <a:srgbClr val="FF9933"/>
                </a:solidFill>
              </a:rPr>
              <a:t>	Almost 17 years as Chief of Procurement at the Dept. of Budget &amp; Management (DBM)</a:t>
            </a:r>
          </a:p>
          <a:p>
            <a:pPr>
              <a:defRPr/>
            </a:pPr>
            <a:endParaRPr lang="en-US" dirty="0"/>
          </a:p>
        </p:txBody>
      </p:sp>
      <p:sp>
        <p:nvSpPr>
          <p:cNvPr id="7173" name="Slide Number Placeholder 4">
            <a:extLst>
              <a:ext uri="{FF2B5EF4-FFF2-40B4-BE49-F238E27FC236}">
                <a16:creationId xmlns:a16="http://schemas.microsoft.com/office/drawing/2014/main" id="{8A1EBD8A-D58A-4447-895F-21493BABABAB}"/>
              </a:ext>
            </a:extLst>
          </p:cNvPr>
          <p:cNvSpPr>
            <a:spLocks noGrp="1"/>
          </p:cNvSpPr>
          <p:nvPr>
            <p:ph type="sldNum" sz="quarter" idx="11"/>
          </p:nvPr>
        </p:nvSpPr>
        <p:spPr>
          <a:xfrm>
            <a:off x="7543800" y="6172200"/>
            <a:ext cx="1371600" cy="6096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909D730-1FCB-4025-BD1D-757F24082F59}" type="slidenum">
              <a:rPr lang="en-US" altLang="en-US" sz="1200" smtClean="0"/>
              <a:pPr>
                <a:spcBef>
                  <a:spcPct val="0"/>
                </a:spcBef>
                <a:buClrTx/>
                <a:buSzTx/>
                <a:buFontTx/>
                <a:buNone/>
              </a:pPr>
              <a:t>2</a:t>
            </a:fld>
            <a:endParaRPr lang="en-US" altLang="en-US" sz="1200"/>
          </a:p>
        </p:txBody>
      </p:sp>
      <p:sp>
        <p:nvSpPr>
          <p:cNvPr id="6" name="Footer Placeholder 5">
            <a:extLst>
              <a:ext uri="{FF2B5EF4-FFF2-40B4-BE49-F238E27FC236}">
                <a16:creationId xmlns:a16="http://schemas.microsoft.com/office/drawing/2014/main" id="{AA380D93-F8E4-473F-9466-BDD8C05A0C1A}"/>
              </a:ext>
            </a:extLst>
          </p:cNvPr>
          <p:cNvSpPr>
            <a:spLocks noGrp="1"/>
          </p:cNvSpPr>
          <p:nvPr>
            <p:ph type="ftr" sz="quarter" idx="12"/>
          </p:nvPr>
        </p:nvSpPr>
        <p:spPr>
          <a:xfrm>
            <a:off x="0" y="6477000"/>
            <a:ext cx="8458200" cy="3048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16B604-128C-4BCE-A2E7-4883ED714825}"/>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FAADD8-A7AB-460D-90F0-3F25030A21F7}"/>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1C265F2-9DFB-45D5-906E-EF1B8E245072}" type="slidenum">
              <a:rPr lang="en-US" altLang="en-US" sz="1200" smtClean="0">
                <a:effectLst>
                  <a:outerShdw blurRad="38100" dist="38100" dir="2700000" algn="tl">
                    <a:srgbClr val="000000"/>
                  </a:outerShdw>
                </a:effectLst>
              </a:rPr>
              <a:pPr algn="r" eaLnBrk="1" hangingPunct="1">
                <a:defRPr/>
              </a:pPr>
              <a:t>20</a:t>
            </a:fld>
            <a:endParaRPr lang="en-US" altLang="en-US" sz="1200">
              <a:effectLst>
                <a:outerShdw blurRad="38100" dist="38100" dir="2700000" algn="tl">
                  <a:srgbClr val="000000"/>
                </a:outerShdw>
              </a:effectLst>
            </a:endParaRPr>
          </a:p>
        </p:txBody>
      </p:sp>
      <p:sp>
        <p:nvSpPr>
          <p:cNvPr id="1511426" name="Rectangle 2050">
            <a:extLst>
              <a:ext uri="{FF2B5EF4-FFF2-40B4-BE49-F238E27FC236}">
                <a16:creationId xmlns:a16="http://schemas.microsoft.com/office/drawing/2014/main" id="{81DEF566-B27E-4F63-B70D-CDDECD26C494}"/>
              </a:ext>
            </a:extLst>
          </p:cNvPr>
          <p:cNvSpPr>
            <a:spLocks noGrp="1" noChangeArrowheads="1"/>
          </p:cNvSpPr>
          <p:nvPr>
            <p:ph type="title"/>
          </p:nvPr>
        </p:nvSpPr>
        <p:spPr>
          <a:xfrm>
            <a:off x="228600" y="152400"/>
            <a:ext cx="8763000" cy="762000"/>
          </a:xfrm>
        </p:spPr>
        <p:txBody>
          <a:bodyPr/>
          <a:lstStyle/>
          <a:p>
            <a:pPr eaLnBrk="1" hangingPunct="1">
              <a:lnSpc>
                <a:spcPct val="90000"/>
              </a:lnSpc>
              <a:defRPr/>
            </a:pPr>
            <a:r>
              <a:rPr lang="en-US" sz="4000"/>
              <a:t>CSP Flexibility Example </a:t>
            </a:r>
            <a:r>
              <a:rPr lang="en-US" sz="2400"/>
              <a:t>(Cont’d)</a:t>
            </a:r>
          </a:p>
        </p:txBody>
      </p:sp>
      <p:sp>
        <p:nvSpPr>
          <p:cNvPr id="1511427" name="Rectangle 2051">
            <a:extLst>
              <a:ext uri="{FF2B5EF4-FFF2-40B4-BE49-F238E27FC236}">
                <a16:creationId xmlns:a16="http://schemas.microsoft.com/office/drawing/2014/main" id="{39DB592C-0C20-4A45-ADDF-3973DC7CD1DD}"/>
              </a:ext>
            </a:extLst>
          </p:cNvPr>
          <p:cNvSpPr>
            <a:spLocks noGrp="1" noChangeArrowheads="1"/>
          </p:cNvSpPr>
          <p:nvPr>
            <p:ph type="body" idx="1"/>
          </p:nvPr>
        </p:nvSpPr>
        <p:spPr>
          <a:xfrm>
            <a:off x="152400" y="1219200"/>
            <a:ext cx="8991600" cy="5105400"/>
          </a:xfrm>
        </p:spPr>
        <p:txBody>
          <a:bodyPr/>
          <a:lstStyle/>
          <a:p>
            <a:pPr marL="609600" indent="-609600" eaLnBrk="1" hangingPunct="1">
              <a:defRPr/>
            </a:pPr>
            <a:r>
              <a:rPr lang="en-US" dirty="0"/>
              <a:t>The OAG RFP:</a:t>
            </a:r>
          </a:p>
          <a:p>
            <a:pPr marL="990600" lvl="1" indent="-533400" eaLnBrk="1" hangingPunct="1">
              <a:defRPr/>
            </a:pPr>
            <a:r>
              <a:rPr lang="en-US" dirty="0"/>
              <a:t>Contained mandatory clauses and administrative instructions</a:t>
            </a:r>
          </a:p>
          <a:p>
            <a:pPr marL="990600" lvl="1" indent="-533400" eaLnBrk="1" hangingPunct="1">
              <a:defRPr/>
            </a:pPr>
            <a:r>
              <a:rPr lang="en-US" dirty="0"/>
              <a:t>Was only about 5 pages aside from the required clauses, with no specified requirements </a:t>
            </a:r>
          </a:p>
          <a:p>
            <a:pPr marL="990600" lvl="1" indent="-533400" eaLnBrk="1" hangingPunct="1">
              <a:defRPr/>
            </a:pPr>
            <a:r>
              <a:rPr lang="en-US" dirty="0"/>
              <a:t>Had no pre-identified duration</a:t>
            </a:r>
          </a:p>
          <a:p>
            <a:pPr marL="990600" lvl="1" indent="-533400" eaLnBrk="1" hangingPunct="1">
              <a:defRPr/>
            </a:pPr>
            <a:r>
              <a:rPr lang="en-US" dirty="0"/>
              <a:t>Had no pre-prepared, structured price form</a:t>
            </a:r>
          </a:p>
          <a:p>
            <a:pPr marL="990600" lvl="1" indent="-533400" eaLnBrk="1" hangingPunct="1">
              <a:defRPr/>
            </a:pPr>
            <a:r>
              <a:rPr lang="en-US" dirty="0"/>
              <a:t>Met the minimum requirements for a CSP</a:t>
            </a:r>
          </a:p>
          <a:p>
            <a:pPr marL="609600" indent="-609600" eaLnBrk="1" hangingPunct="1">
              <a:defRPr/>
            </a:pPr>
            <a:r>
              <a:rPr lang="en-US" dirty="0"/>
              <a:t>Proposals were properly evaluated</a:t>
            </a:r>
          </a:p>
        </p:txBody>
      </p:sp>
      <p:sp>
        <p:nvSpPr>
          <p:cNvPr id="2" name="Footer Placeholder 1">
            <a:extLst>
              <a:ext uri="{FF2B5EF4-FFF2-40B4-BE49-F238E27FC236}">
                <a16:creationId xmlns:a16="http://schemas.microsoft.com/office/drawing/2014/main" id="{417A1109-0F4E-408C-B585-14EA38BA307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03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457200" y="1371600"/>
            <a:ext cx="8229600" cy="5105400"/>
          </a:xfrm>
        </p:spPr>
        <p:txBody>
          <a:bodyPr/>
          <a:lstStyle/>
          <a:p>
            <a:pPr>
              <a:defRPr/>
            </a:pPr>
            <a:r>
              <a:rPr lang="en-US" dirty="0"/>
              <a:t>Technical and financial proposals shall be </a:t>
            </a:r>
            <a:r>
              <a:rPr lang="en-US" b="1" dirty="0">
                <a:solidFill>
                  <a:srgbClr val="FF66FF"/>
                </a:solidFill>
              </a:rPr>
              <a:t>evaluated independently</a:t>
            </a:r>
          </a:p>
          <a:p>
            <a:pPr lvl="1">
              <a:defRPr/>
            </a:pPr>
            <a:r>
              <a:rPr lang="en-US" b="1" dirty="0"/>
              <a:t>This is why:</a:t>
            </a:r>
          </a:p>
          <a:p>
            <a:pPr lvl="2">
              <a:defRPr/>
            </a:pPr>
            <a:r>
              <a:rPr lang="en-US" b="1" dirty="0"/>
              <a:t>Technical and financial proposals are separately sealed </a:t>
            </a:r>
          </a:p>
          <a:p>
            <a:pPr lvl="2">
              <a:defRPr/>
            </a:pPr>
            <a:r>
              <a:rPr lang="en-US" b="1" dirty="0"/>
              <a:t>Technical evaluations are completed before financial proposals are opened</a:t>
            </a:r>
          </a:p>
          <a:p>
            <a:pPr lvl="2">
              <a:defRPr/>
            </a:pPr>
            <a:r>
              <a:rPr lang="en-US" b="1" dirty="0"/>
              <a:t>Financial proposals are only opened for offerors determined to be reasonably susceptible of being selected for award  </a:t>
            </a:r>
          </a:p>
        </p:txBody>
      </p:sp>
      <p:sp>
        <p:nvSpPr>
          <p:cNvPr id="685060" name="Slide Number Placeholder 3">
            <a:extLst>
              <a:ext uri="{FF2B5EF4-FFF2-40B4-BE49-F238E27FC236}">
                <a16:creationId xmlns:a16="http://schemas.microsoft.com/office/drawing/2014/main" id="{A2E585D9-C1C8-40FC-88CA-79080D6D392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2ED9EAA-B339-4293-9DF3-A145CA1AA658}" type="slidenum">
              <a:rPr lang="en-US" altLang="en-US" sz="1200" smtClean="0"/>
              <a:pPr>
                <a:spcBef>
                  <a:spcPct val="0"/>
                </a:spcBef>
                <a:buClrTx/>
                <a:buSzTx/>
                <a:buFontTx/>
                <a:buNone/>
              </a:pPr>
              <a:t>200</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36261415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DEB5-839A-45B9-BCEA-464C08065883}"/>
              </a:ext>
            </a:extLst>
          </p:cNvPr>
          <p:cNvSpPr>
            <a:spLocks noGrp="1"/>
          </p:cNvSpPr>
          <p:nvPr>
            <p:ph type="title"/>
          </p:nvPr>
        </p:nvSpPr>
        <p:spPr>
          <a:xfrm>
            <a:off x="228600" y="228600"/>
            <a:ext cx="8686800" cy="742950"/>
          </a:xfrm>
        </p:spPr>
        <p:txBody>
          <a:bodyPr/>
          <a:lstStyle/>
          <a:p>
            <a:pPr>
              <a:defRPr/>
            </a:pPr>
            <a:r>
              <a:rPr lang="en-US" sz="4000" dirty="0"/>
              <a:t>Interpreting COMAR 21.05.03.</a:t>
            </a:r>
            <a:r>
              <a:rPr lang="en-US" sz="4000" u="sng" dirty="0"/>
              <a:t>03 A</a:t>
            </a:r>
          </a:p>
        </p:txBody>
      </p:sp>
      <p:sp>
        <p:nvSpPr>
          <p:cNvPr id="3" name="Content Placeholder 2">
            <a:extLst>
              <a:ext uri="{FF2B5EF4-FFF2-40B4-BE49-F238E27FC236}">
                <a16:creationId xmlns:a16="http://schemas.microsoft.com/office/drawing/2014/main" id="{7C49C8BE-E8B4-431E-982A-DC79BCF2C65D}"/>
              </a:ext>
            </a:extLst>
          </p:cNvPr>
          <p:cNvSpPr>
            <a:spLocks noGrp="1"/>
          </p:cNvSpPr>
          <p:nvPr>
            <p:ph idx="1"/>
          </p:nvPr>
        </p:nvSpPr>
        <p:spPr>
          <a:xfrm>
            <a:off x="228600" y="971550"/>
            <a:ext cx="8686800" cy="5505450"/>
          </a:xfrm>
        </p:spPr>
        <p:txBody>
          <a:bodyPr/>
          <a:lstStyle/>
          <a:p>
            <a:pPr>
              <a:defRPr/>
            </a:pPr>
            <a:r>
              <a:rPr lang="en-US" dirty="0">
                <a:effectLst/>
              </a:rPr>
              <a:t>This helps avoid an assertion that a given offeror’s technical evaluation and ranking was decided after its price was known so that a given offeror would win or lose</a:t>
            </a:r>
          </a:p>
          <a:p>
            <a:pPr>
              <a:defRPr/>
            </a:pPr>
            <a:r>
              <a:rPr lang="en-US" dirty="0">
                <a:effectLst/>
              </a:rPr>
              <a:t>i.e., that an offeror with a:</a:t>
            </a:r>
          </a:p>
          <a:p>
            <a:pPr lvl="1">
              <a:defRPr/>
            </a:pPr>
            <a:r>
              <a:rPr lang="en-US" dirty="0">
                <a:effectLst/>
              </a:rPr>
              <a:t>High price would be technically ranked higher than it otherwise would have been to try to justify an award to it</a:t>
            </a:r>
          </a:p>
          <a:p>
            <a:pPr lvl="1">
              <a:defRPr/>
            </a:pPr>
            <a:r>
              <a:rPr lang="en-US" dirty="0">
                <a:effectLst/>
              </a:rPr>
              <a:t>Very low price would be technically ranked lower than it otherwise would have been to try to justify not awarding to it</a:t>
            </a:r>
          </a:p>
          <a:p>
            <a:pPr lvl="1">
              <a:defRPr/>
            </a:pPr>
            <a:r>
              <a:rPr lang="en-US" b="1" dirty="0"/>
              <a:t>  </a:t>
            </a:r>
          </a:p>
        </p:txBody>
      </p:sp>
      <p:sp>
        <p:nvSpPr>
          <p:cNvPr id="686084" name="Slide Number Placeholder 3">
            <a:extLst>
              <a:ext uri="{FF2B5EF4-FFF2-40B4-BE49-F238E27FC236}">
                <a16:creationId xmlns:a16="http://schemas.microsoft.com/office/drawing/2014/main" id="{0A39DD08-5B53-4189-B5BF-5ED9C9DCAB7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2F7597C-AFA8-432D-A477-01F57E662DA5}" type="slidenum">
              <a:rPr lang="en-US" altLang="en-US" sz="1200" smtClean="0"/>
              <a:pPr>
                <a:spcBef>
                  <a:spcPct val="0"/>
                </a:spcBef>
                <a:buClrTx/>
                <a:buSzTx/>
                <a:buFontTx/>
                <a:buNone/>
              </a:pPr>
              <a:t>201</a:t>
            </a:fld>
            <a:endParaRPr lang="en-US" altLang="en-US" sz="1200"/>
          </a:p>
        </p:txBody>
      </p:sp>
      <p:sp>
        <p:nvSpPr>
          <p:cNvPr id="5" name="Footer Placeholder 4">
            <a:extLst>
              <a:ext uri="{FF2B5EF4-FFF2-40B4-BE49-F238E27FC236}">
                <a16:creationId xmlns:a16="http://schemas.microsoft.com/office/drawing/2014/main" id="{889864CE-6BAE-4E35-BCBE-DD95027DD2A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3378992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639762"/>
          </a:xfrm>
        </p:spPr>
        <p:txBody>
          <a:bodyPr/>
          <a:lstStyle/>
          <a:p>
            <a:pPr>
              <a:defRPr/>
            </a:pPr>
            <a:r>
              <a:rPr lang="en-US" sz="4000" dirty="0"/>
              <a:t>Separate Proposals</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152400" y="914400"/>
            <a:ext cx="8839200" cy="5562600"/>
          </a:xfrm>
        </p:spPr>
        <p:txBody>
          <a:bodyPr/>
          <a:lstStyle/>
          <a:p>
            <a:pPr>
              <a:defRPr/>
            </a:pPr>
            <a:r>
              <a:rPr lang="en-US" dirty="0"/>
              <a:t>This is why offerors are warned not to include any financial information in the technical proposal</a:t>
            </a:r>
          </a:p>
          <a:p>
            <a:pPr>
              <a:defRPr/>
            </a:pPr>
            <a:r>
              <a:rPr lang="en-US" dirty="0"/>
              <a:t>And why the procurement officer should examine technical proposals to ensure no financial information has been included before giving them to an evaluation committee</a:t>
            </a:r>
          </a:p>
          <a:p>
            <a:pPr lvl="1">
              <a:defRPr/>
            </a:pPr>
            <a:r>
              <a:rPr lang="en-US" dirty="0"/>
              <a:t>Sometimes financial prices:</a:t>
            </a:r>
          </a:p>
          <a:p>
            <a:pPr lvl="2">
              <a:defRPr/>
            </a:pPr>
            <a:r>
              <a:rPr lang="en-US" dirty="0"/>
              <a:t>Are mentioned in the Executive Summary or elsewhere</a:t>
            </a:r>
          </a:p>
          <a:p>
            <a:pPr lvl="2">
              <a:defRPr/>
            </a:pPr>
            <a:r>
              <a:rPr lang="en-US" dirty="0"/>
              <a:t>Or, can be calculated or guessed from information provided on MBE forms or economic benefit numbers</a:t>
            </a:r>
          </a:p>
        </p:txBody>
      </p:sp>
      <p:sp>
        <p:nvSpPr>
          <p:cNvPr id="687108" name="Slide Number Placeholder 3">
            <a:extLst>
              <a:ext uri="{FF2B5EF4-FFF2-40B4-BE49-F238E27FC236}">
                <a16:creationId xmlns:a16="http://schemas.microsoft.com/office/drawing/2014/main" id="{F57C37C3-A3F2-4ECC-A18C-405EC49386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2B3620F-8AB9-4772-8F96-B3D0D5B33F44}" type="slidenum">
              <a:rPr lang="en-US" altLang="en-US" sz="1200" smtClean="0"/>
              <a:pPr>
                <a:spcBef>
                  <a:spcPct val="0"/>
                </a:spcBef>
                <a:buClrTx/>
                <a:buSzTx/>
                <a:buFontTx/>
                <a:buNone/>
              </a:pPr>
              <a:t>202</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16294389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639762"/>
          </a:xfrm>
        </p:spPr>
        <p:txBody>
          <a:bodyPr/>
          <a:lstStyle/>
          <a:p>
            <a:pPr>
              <a:defRPr/>
            </a:pPr>
            <a:r>
              <a:rPr lang="en-US" sz="4000" dirty="0"/>
              <a:t>Inappropriate Price Information</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304800" y="990600"/>
            <a:ext cx="8534400" cy="5486400"/>
          </a:xfrm>
        </p:spPr>
        <p:txBody>
          <a:bodyPr/>
          <a:lstStyle/>
          <a:p>
            <a:pPr>
              <a:defRPr/>
            </a:pPr>
            <a:r>
              <a:rPr lang="en-US" dirty="0"/>
              <a:t>If the procurement officer finds financial information in the technical proposal, he/she should remove the information before distributing proposals to the committee</a:t>
            </a:r>
          </a:p>
          <a:p>
            <a:pPr lvl="1">
              <a:defRPr/>
            </a:pPr>
            <a:r>
              <a:rPr lang="en-US" dirty="0"/>
              <a:t>If it is obvious that something was deleted, only divulge to the members than inappropriately included financial information was deleted</a:t>
            </a:r>
          </a:p>
          <a:p>
            <a:pPr>
              <a:defRPr/>
            </a:pPr>
            <a:r>
              <a:rPr lang="en-US" dirty="0"/>
              <a:t>Or, an offeror can be instructed to submit revised pages that omit such information, with the revised pages being given to the committee</a:t>
            </a:r>
          </a:p>
          <a:p>
            <a:pPr>
              <a:defRPr/>
            </a:pPr>
            <a:endParaRPr lang="en-US" dirty="0"/>
          </a:p>
          <a:p>
            <a:pPr lvl="1">
              <a:defRPr/>
            </a:pPr>
            <a:endParaRPr lang="en-US" dirty="0"/>
          </a:p>
        </p:txBody>
      </p:sp>
      <p:sp>
        <p:nvSpPr>
          <p:cNvPr id="688132" name="Slide Number Placeholder 3">
            <a:extLst>
              <a:ext uri="{FF2B5EF4-FFF2-40B4-BE49-F238E27FC236}">
                <a16:creationId xmlns:a16="http://schemas.microsoft.com/office/drawing/2014/main" id="{254DF342-50E7-4F71-BFE8-4D8CC2D6FF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0E3A1C7-796F-443D-A070-B36A1E4EC1DA}" type="slidenum">
              <a:rPr lang="en-US" altLang="en-US" sz="1200" smtClean="0"/>
              <a:pPr>
                <a:spcBef>
                  <a:spcPct val="0"/>
                </a:spcBef>
                <a:buClrTx/>
                <a:buSzTx/>
                <a:buFontTx/>
                <a:buNone/>
              </a:pPr>
              <a:t>203</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97230264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547-FF52-4367-96E3-136B90E32356}"/>
              </a:ext>
            </a:extLst>
          </p:cNvPr>
          <p:cNvSpPr>
            <a:spLocks noGrp="1"/>
          </p:cNvSpPr>
          <p:nvPr>
            <p:ph type="title"/>
          </p:nvPr>
        </p:nvSpPr>
        <p:spPr>
          <a:xfrm>
            <a:off x="228600" y="274638"/>
            <a:ext cx="8686800" cy="563562"/>
          </a:xfrm>
        </p:spPr>
        <p:txBody>
          <a:bodyPr/>
          <a:lstStyle/>
          <a:p>
            <a:pPr>
              <a:defRPr/>
            </a:pPr>
            <a:r>
              <a:rPr lang="en-US" sz="4000" dirty="0"/>
              <a:t>Inappropriate Price Information</a:t>
            </a:r>
          </a:p>
        </p:txBody>
      </p:sp>
      <p:sp>
        <p:nvSpPr>
          <p:cNvPr id="3" name="Content Placeholder 2">
            <a:extLst>
              <a:ext uri="{FF2B5EF4-FFF2-40B4-BE49-F238E27FC236}">
                <a16:creationId xmlns:a16="http://schemas.microsoft.com/office/drawing/2014/main" id="{8E82BB94-EAD9-4CD5-B4FD-D78562CE6E46}"/>
              </a:ext>
            </a:extLst>
          </p:cNvPr>
          <p:cNvSpPr>
            <a:spLocks noGrp="1"/>
          </p:cNvSpPr>
          <p:nvPr>
            <p:ph idx="1"/>
          </p:nvPr>
        </p:nvSpPr>
        <p:spPr>
          <a:xfrm>
            <a:off x="152400" y="838200"/>
            <a:ext cx="8839200" cy="5638800"/>
          </a:xfrm>
        </p:spPr>
        <p:txBody>
          <a:bodyPr/>
          <a:lstStyle/>
          <a:p>
            <a:pPr>
              <a:defRPr/>
            </a:pPr>
            <a:r>
              <a:rPr lang="en-US" sz="3150" dirty="0"/>
              <a:t>But even if some financial information is in a non-apparent place in the technical proposal and missed in the procurement officer’s  preliminary inspection</a:t>
            </a:r>
          </a:p>
          <a:p>
            <a:pPr>
              <a:defRPr/>
            </a:pPr>
            <a:r>
              <a:rPr lang="en-US" sz="3150" dirty="0"/>
              <a:t>But then discovered by the evaluation committee in their thorough proposal review</a:t>
            </a:r>
          </a:p>
          <a:p>
            <a:pPr>
              <a:defRPr/>
            </a:pPr>
            <a:r>
              <a:rPr lang="en-US" sz="3150" dirty="0"/>
              <a:t> This does not cause the automatic elimination of the offending offeror</a:t>
            </a:r>
          </a:p>
          <a:p>
            <a:pPr lvl="1">
              <a:defRPr/>
            </a:pPr>
            <a:r>
              <a:rPr lang="en-US" dirty="0"/>
              <a:t>The procurement is not tainted if one offeror’s prices are known but not other offerors’ prices</a:t>
            </a:r>
          </a:p>
          <a:p>
            <a:pPr lvl="1">
              <a:defRPr/>
            </a:pPr>
            <a:r>
              <a:rPr lang="en-US" dirty="0"/>
              <a:t>And maybe not even if more than 1 offeror did this</a:t>
            </a:r>
          </a:p>
          <a:p>
            <a:pPr lvl="1">
              <a:defRPr/>
            </a:pPr>
            <a:endParaRPr lang="en-US" dirty="0"/>
          </a:p>
        </p:txBody>
      </p:sp>
      <p:sp>
        <p:nvSpPr>
          <p:cNvPr id="689156" name="Slide Number Placeholder 3">
            <a:extLst>
              <a:ext uri="{FF2B5EF4-FFF2-40B4-BE49-F238E27FC236}">
                <a16:creationId xmlns:a16="http://schemas.microsoft.com/office/drawing/2014/main" id="{D8333EA0-B7E6-4E7C-987D-79275A1F77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F032CF-4245-4419-B01D-CE32714CE056}" type="slidenum">
              <a:rPr lang="en-US" altLang="en-US" sz="1200" smtClean="0"/>
              <a:pPr>
                <a:spcBef>
                  <a:spcPct val="0"/>
                </a:spcBef>
                <a:buClrTx/>
                <a:buSzTx/>
                <a:buFontTx/>
                <a:buNone/>
              </a:pPr>
              <a:t>204</a:t>
            </a:fld>
            <a:endParaRPr lang="en-US" altLang="en-US" sz="1200"/>
          </a:p>
        </p:txBody>
      </p:sp>
      <p:sp>
        <p:nvSpPr>
          <p:cNvPr id="5" name="Footer Placeholder 4">
            <a:extLst>
              <a:ext uri="{FF2B5EF4-FFF2-40B4-BE49-F238E27FC236}">
                <a16:creationId xmlns:a16="http://schemas.microsoft.com/office/drawing/2014/main" id="{81B3C3CE-FA23-4C19-B43C-E139678D1910}"/>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extLst>
      <p:ext uri="{BB962C8B-B14F-4D97-AF65-F5344CB8AC3E}">
        <p14:creationId xmlns:p14="http://schemas.microsoft.com/office/powerpoint/2010/main" val="26079586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4" name="Rectangle 4">
            <a:extLst>
              <a:ext uri="{FF2B5EF4-FFF2-40B4-BE49-F238E27FC236}">
                <a16:creationId xmlns:a16="http://schemas.microsoft.com/office/drawing/2014/main" id="{11BACEF7-544E-44A4-BA95-6EF9FF4015F2}"/>
              </a:ext>
            </a:extLst>
          </p:cNvPr>
          <p:cNvSpPr>
            <a:spLocks noGrp="1" noChangeArrowheads="1"/>
          </p:cNvSpPr>
          <p:nvPr>
            <p:ph type="ctrTitle" sz="quarter"/>
          </p:nvPr>
        </p:nvSpPr>
        <p:spPr>
          <a:xfrm>
            <a:off x="685800" y="533400"/>
            <a:ext cx="7772400" cy="1371600"/>
          </a:xfrm>
        </p:spPr>
        <p:txBody>
          <a:bodyPr/>
          <a:lstStyle/>
          <a:p>
            <a:pPr>
              <a:defRPr/>
            </a:pPr>
            <a:r>
              <a:rPr lang="en-US" sz="3600" dirty="0"/>
              <a:t>RFP Structure</a:t>
            </a:r>
            <a:endParaRPr lang="en-US" altLang="en-US" sz="3600" dirty="0"/>
          </a:p>
        </p:txBody>
      </p:sp>
      <p:sp>
        <p:nvSpPr>
          <p:cNvPr id="3" name="Subtitle 2">
            <a:extLst>
              <a:ext uri="{FF2B5EF4-FFF2-40B4-BE49-F238E27FC236}">
                <a16:creationId xmlns:a16="http://schemas.microsoft.com/office/drawing/2014/main" id="{D8FC6447-9112-49B1-8C06-AAF51091F413}"/>
              </a:ext>
            </a:extLst>
          </p:cNvPr>
          <p:cNvSpPr>
            <a:spLocks noGrp="1"/>
          </p:cNvSpPr>
          <p:nvPr>
            <p:ph type="subTitle" sz="quarter" idx="1"/>
          </p:nvPr>
        </p:nvSpPr>
        <p:spPr>
          <a:xfrm>
            <a:off x="1371600" y="2362200"/>
            <a:ext cx="6400800" cy="3276600"/>
          </a:xfrm>
        </p:spPr>
        <p:txBody>
          <a:bodyPr/>
          <a:lstStyle/>
          <a:p>
            <a:pPr>
              <a:defRPr/>
            </a:pPr>
            <a:r>
              <a:rPr lang="en-US" altLang="en-US" sz="5400" dirty="0">
                <a:solidFill>
                  <a:srgbClr val="66FFFF"/>
                </a:solidFill>
              </a:rPr>
              <a:t>Alternate &amp; Multiple Proposals</a:t>
            </a:r>
            <a:endParaRPr lang="en-US" sz="5400" dirty="0">
              <a:solidFill>
                <a:srgbClr val="66FFFF"/>
              </a:solidFill>
            </a:endParaRPr>
          </a:p>
        </p:txBody>
      </p:sp>
      <p:sp>
        <p:nvSpPr>
          <p:cNvPr id="2" name="Footer Placeholder 1">
            <a:extLst>
              <a:ext uri="{FF2B5EF4-FFF2-40B4-BE49-F238E27FC236}">
                <a16:creationId xmlns:a16="http://schemas.microsoft.com/office/drawing/2014/main" id="{FC54249D-0C13-4D52-9C63-DC72BEF69C3C}"/>
              </a:ext>
            </a:extLst>
          </p:cNvPr>
          <p:cNvSpPr>
            <a:spLocks noGrp="1"/>
          </p:cNvSpPr>
          <p:nvPr>
            <p:ph type="ftr" sz="quarter" idx="11"/>
          </p:nvPr>
        </p:nvSpPr>
        <p:spPr>
          <a:xfrm>
            <a:off x="990600" y="6251575"/>
            <a:ext cx="6934200" cy="476250"/>
          </a:xfrm>
        </p:spPr>
        <p:txBody>
          <a:bodyPr/>
          <a:lstStyle/>
          <a:p>
            <a:pPr>
              <a:defRPr/>
            </a:pPr>
            <a:r>
              <a:rPr lang="en-US" altLang="en-US" dirty="0"/>
              <a:t>CSP - 4/2018                       Copyright 2018 Md. Dept. of Health - Unpublished Work</a:t>
            </a:r>
          </a:p>
        </p:txBody>
      </p:sp>
      <p:sp>
        <p:nvSpPr>
          <p:cNvPr id="299013" name="Slide Number Placeholder 4">
            <a:extLst>
              <a:ext uri="{FF2B5EF4-FFF2-40B4-BE49-F238E27FC236}">
                <a16:creationId xmlns:a16="http://schemas.microsoft.com/office/drawing/2014/main" id="{B644EB23-790C-4461-926B-2F2561A0BBB0}"/>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8432E12-68AA-4899-9712-65CE5EF87B42}" type="slidenum">
              <a:rPr lang="en-US" altLang="en-US" sz="1200" smtClean="0"/>
              <a:pPr>
                <a:spcBef>
                  <a:spcPct val="0"/>
                </a:spcBef>
                <a:buClrTx/>
                <a:buSzTx/>
                <a:buFontTx/>
                <a:buNone/>
              </a:pPr>
              <a:t>205</a:t>
            </a:fld>
            <a:endParaRPr lang="en-US" altLang="en-US" sz="12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B039D4-A8EC-4F47-B5DE-E506144EA702}"/>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D8399DC3-915C-4E8B-A6BB-AAA0B3632BC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B117733-F0FD-427C-8ED6-1BAB9BD382D9}" type="slidenum">
              <a:rPr lang="en-US" altLang="en-US" sz="1200" smtClean="0">
                <a:effectLst>
                  <a:outerShdw blurRad="38100" dist="38100" dir="2700000" algn="tl">
                    <a:srgbClr val="000000"/>
                  </a:outerShdw>
                </a:effectLst>
              </a:rPr>
              <a:pPr algn="r" eaLnBrk="1" hangingPunct="1">
                <a:defRPr/>
              </a:pPr>
              <a:t>206</a:t>
            </a:fld>
            <a:endParaRPr lang="en-US" altLang="en-US" sz="1200">
              <a:effectLst>
                <a:outerShdw blurRad="38100" dist="38100" dir="2700000" algn="tl">
                  <a:srgbClr val="000000"/>
                </a:outerShdw>
              </a:effectLst>
            </a:endParaRPr>
          </a:p>
        </p:txBody>
      </p:sp>
      <p:sp>
        <p:nvSpPr>
          <p:cNvPr id="1101826" name="Rectangle 2">
            <a:extLst>
              <a:ext uri="{FF2B5EF4-FFF2-40B4-BE49-F238E27FC236}">
                <a16:creationId xmlns:a16="http://schemas.microsoft.com/office/drawing/2014/main" id="{BD9AFEA1-57F9-4C96-8D19-74877AEF2D74}"/>
              </a:ext>
            </a:extLst>
          </p:cNvPr>
          <p:cNvSpPr>
            <a:spLocks noGrp="1" noChangeArrowheads="1"/>
          </p:cNvSpPr>
          <p:nvPr>
            <p:ph type="title"/>
          </p:nvPr>
        </p:nvSpPr>
        <p:spPr>
          <a:xfrm>
            <a:off x="457200" y="277813"/>
            <a:ext cx="8229600" cy="712787"/>
          </a:xfrm>
        </p:spPr>
        <p:txBody>
          <a:bodyPr/>
          <a:lstStyle/>
          <a:p>
            <a:pPr eaLnBrk="1" hangingPunct="1">
              <a:defRPr/>
            </a:pPr>
            <a:r>
              <a:rPr lang="en-US" sz="4000">
                <a:solidFill>
                  <a:srgbClr val="99FF33"/>
                </a:solidFill>
              </a:rPr>
              <a:t>Alternate &amp; Multiple Proposals</a:t>
            </a:r>
          </a:p>
        </p:txBody>
      </p:sp>
      <p:sp>
        <p:nvSpPr>
          <p:cNvPr id="1101827" name="Rectangle 3">
            <a:extLst>
              <a:ext uri="{FF2B5EF4-FFF2-40B4-BE49-F238E27FC236}">
                <a16:creationId xmlns:a16="http://schemas.microsoft.com/office/drawing/2014/main" id="{361CBAC4-7AA0-49A2-A79D-D93A1FFABF50}"/>
              </a:ext>
            </a:extLst>
          </p:cNvPr>
          <p:cNvSpPr>
            <a:spLocks noGrp="1" noChangeArrowheads="1"/>
          </p:cNvSpPr>
          <p:nvPr>
            <p:ph type="body" idx="1"/>
          </p:nvPr>
        </p:nvSpPr>
        <p:spPr>
          <a:xfrm>
            <a:off x="457200" y="914400"/>
            <a:ext cx="8229600" cy="5486400"/>
          </a:xfrm>
        </p:spPr>
        <p:txBody>
          <a:bodyPr/>
          <a:lstStyle/>
          <a:p>
            <a:pPr eaLnBrk="1" hangingPunct="1">
              <a:defRPr/>
            </a:pPr>
            <a:r>
              <a:rPr lang="en-US" sz="2800" dirty="0"/>
              <a:t>Only applies to sealed proposals procurements</a:t>
            </a:r>
          </a:p>
          <a:p>
            <a:pPr eaLnBrk="1" hangingPunct="1">
              <a:defRPr/>
            </a:pPr>
            <a:r>
              <a:rPr lang="en-US" sz="2800" dirty="0"/>
              <a:t>In sealed proposals it must be stated whether either or both multiple and alternate proposals are permitted from offerors</a:t>
            </a:r>
          </a:p>
          <a:p>
            <a:pPr lvl="1" eaLnBrk="1" hangingPunct="1">
              <a:defRPr/>
            </a:pPr>
            <a:r>
              <a:rPr lang="en-US" sz="2400" dirty="0"/>
              <a:t>21.05.03.02 A (7); see Appendix 4.</a:t>
            </a:r>
          </a:p>
          <a:p>
            <a:pPr eaLnBrk="1" hangingPunct="1">
              <a:defRPr/>
            </a:pPr>
            <a:r>
              <a:rPr lang="en-US" sz="2800" dirty="0"/>
              <a:t>There can also be limitations on the portions of a proposal that are subject to multiple or alternate approaches; i.e.,</a:t>
            </a:r>
          </a:p>
          <a:p>
            <a:pPr lvl="1" eaLnBrk="1" hangingPunct="1">
              <a:defRPr/>
            </a:pPr>
            <a:r>
              <a:rPr lang="en-US" sz="2400" dirty="0"/>
              <a:t>Only staffing levels, or </a:t>
            </a:r>
          </a:p>
          <a:p>
            <a:pPr lvl="1" eaLnBrk="1" hangingPunct="1">
              <a:defRPr/>
            </a:pPr>
            <a:r>
              <a:rPr lang="en-US" sz="2400" dirty="0"/>
              <a:t>Only staff experience levels, etc.</a:t>
            </a:r>
          </a:p>
          <a:p>
            <a:pPr eaLnBrk="1" hangingPunct="1">
              <a:defRPr/>
            </a:pPr>
            <a:r>
              <a:rPr lang="en-US" sz="2800" dirty="0"/>
              <a:t>If either or both are permitted it must be stated how these may/must be submitted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B1CD06-209F-4638-BBBA-94F2BEBE006B}"/>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834C93-DA2D-4F11-98C3-6F74E82D676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F1557FC-4951-4B03-A688-78D926E36362}" type="slidenum">
              <a:rPr lang="en-US" altLang="en-US" sz="1200" smtClean="0">
                <a:effectLst>
                  <a:outerShdw blurRad="38100" dist="38100" dir="2700000" algn="tl">
                    <a:srgbClr val="000000"/>
                  </a:outerShdw>
                </a:effectLst>
              </a:rPr>
              <a:pPr algn="r" eaLnBrk="1" hangingPunct="1">
                <a:defRPr/>
              </a:pPr>
              <a:t>207</a:t>
            </a:fld>
            <a:endParaRPr lang="en-US" altLang="en-US" sz="1200">
              <a:effectLst>
                <a:outerShdw blurRad="38100" dist="38100" dir="2700000" algn="tl">
                  <a:srgbClr val="000000"/>
                </a:outerShdw>
              </a:effectLst>
            </a:endParaRPr>
          </a:p>
        </p:txBody>
      </p:sp>
      <p:sp>
        <p:nvSpPr>
          <p:cNvPr id="1175554" name="Rectangle 2">
            <a:extLst>
              <a:ext uri="{FF2B5EF4-FFF2-40B4-BE49-F238E27FC236}">
                <a16:creationId xmlns:a16="http://schemas.microsoft.com/office/drawing/2014/main" id="{61EF56DB-157E-46D4-88ED-0B0ACE3FDDD9}"/>
              </a:ext>
            </a:extLst>
          </p:cNvPr>
          <p:cNvSpPr>
            <a:spLocks noGrp="1" noChangeArrowheads="1"/>
          </p:cNvSpPr>
          <p:nvPr>
            <p:ph type="title"/>
          </p:nvPr>
        </p:nvSpPr>
        <p:spPr>
          <a:xfrm>
            <a:off x="457200" y="277813"/>
            <a:ext cx="8229600" cy="712787"/>
          </a:xfrm>
        </p:spPr>
        <p:txBody>
          <a:bodyPr/>
          <a:lstStyle/>
          <a:p>
            <a:pPr eaLnBrk="1" hangingPunct="1">
              <a:defRPr/>
            </a:pPr>
            <a:r>
              <a:rPr lang="en-US" sz="4000">
                <a:solidFill>
                  <a:srgbClr val="99FF33"/>
                </a:solidFill>
              </a:rPr>
              <a:t>Multiple Proposals</a:t>
            </a:r>
            <a:r>
              <a:rPr lang="en-US" sz="2400">
                <a:solidFill>
                  <a:srgbClr val="99FF33"/>
                </a:solidFill>
              </a:rPr>
              <a:t> </a:t>
            </a:r>
            <a:endParaRPr lang="en-US">
              <a:solidFill>
                <a:srgbClr val="99FF33"/>
              </a:solidFill>
            </a:endParaRPr>
          </a:p>
        </p:txBody>
      </p:sp>
      <p:sp>
        <p:nvSpPr>
          <p:cNvPr id="1175555" name="Rectangle 3">
            <a:extLst>
              <a:ext uri="{FF2B5EF4-FFF2-40B4-BE49-F238E27FC236}">
                <a16:creationId xmlns:a16="http://schemas.microsoft.com/office/drawing/2014/main" id="{30C625A0-2DDF-4FC9-AC62-51A9DC3D94DC}"/>
              </a:ext>
            </a:extLst>
          </p:cNvPr>
          <p:cNvSpPr>
            <a:spLocks noGrp="1" noChangeArrowheads="1"/>
          </p:cNvSpPr>
          <p:nvPr>
            <p:ph type="body" idx="1"/>
          </p:nvPr>
        </p:nvSpPr>
        <p:spPr>
          <a:xfrm>
            <a:off x="381000" y="990600"/>
            <a:ext cx="8382000" cy="5867400"/>
          </a:xfrm>
        </p:spPr>
        <p:txBody>
          <a:bodyPr/>
          <a:lstStyle/>
          <a:p>
            <a:pPr eaLnBrk="1" hangingPunct="1">
              <a:lnSpc>
                <a:spcPct val="95000"/>
              </a:lnSpc>
              <a:defRPr/>
            </a:pPr>
            <a:r>
              <a:rPr lang="en-US" sz="2800"/>
              <a:t>Multiple Proposals means multiple ways to provide what is required by the solicitation</a:t>
            </a:r>
          </a:p>
          <a:p>
            <a:pPr eaLnBrk="1" hangingPunct="1">
              <a:lnSpc>
                <a:spcPct val="95000"/>
              </a:lnSpc>
              <a:defRPr/>
            </a:pPr>
            <a:r>
              <a:rPr lang="en-US" sz="2800"/>
              <a:t>The RFP can allow multiple proposals but limit the number that may be submitted; e.g.,</a:t>
            </a:r>
          </a:p>
          <a:p>
            <a:pPr lvl="1" eaLnBrk="1" hangingPunct="1">
              <a:lnSpc>
                <a:spcPct val="95000"/>
              </a:lnSpc>
              <a:defRPr/>
            </a:pPr>
            <a:r>
              <a:rPr lang="en-US" sz="2400"/>
              <a:t>Only 1 extra proposal, or 2, etc.</a:t>
            </a:r>
          </a:p>
          <a:p>
            <a:pPr eaLnBrk="1" hangingPunct="1">
              <a:lnSpc>
                <a:spcPct val="95000"/>
              </a:lnSpc>
              <a:defRPr/>
            </a:pPr>
            <a:r>
              <a:rPr lang="en-US" sz="2800"/>
              <a:t>This may mean different levels of intensity with different associated prices; i.e.,</a:t>
            </a:r>
          </a:p>
          <a:p>
            <a:pPr lvl="1" eaLnBrk="1" hangingPunct="1">
              <a:lnSpc>
                <a:spcPct val="95000"/>
              </a:lnSpc>
              <a:defRPr/>
            </a:pPr>
            <a:r>
              <a:rPr lang="en-US" sz="2400"/>
              <a:t>Perhaps a very intensive approach involving a lot of vendor resources and a corresponding high price</a:t>
            </a:r>
          </a:p>
          <a:p>
            <a:pPr lvl="1" eaLnBrk="1" hangingPunct="1">
              <a:lnSpc>
                <a:spcPct val="95000"/>
              </a:lnSpc>
              <a:defRPr/>
            </a:pPr>
            <a:r>
              <a:rPr lang="en-US" sz="2400"/>
              <a:t>Perhaps a moderately intensive approach with a moderate price</a:t>
            </a:r>
          </a:p>
          <a:p>
            <a:pPr lvl="1" eaLnBrk="1" hangingPunct="1">
              <a:lnSpc>
                <a:spcPct val="95000"/>
              </a:lnSpc>
              <a:defRPr/>
            </a:pPr>
            <a:r>
              <a:rPr lang="en-US" sz="2400"/>
              <a:t>Perhaps a minimal (bare bones) approach with a relatively low price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F86A99-D741-4ACE-960A-B4148FD390F8}"/>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8D4F55A-2583-4BC3-AB16-390A6B09C04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456475F-D043-45E2-A37F-CA502DA220A9}" type="slidenum">
              <a:rPr lang="en-US" altLang="en-US" sz="1200" smtClean="0">
                <a:effectLst>
                  <a:outerShdw blurRad="38100" dist="38100" dir="2700000" algn="tl">
                    <a:srgbClr val="000000"/>
                  </a:outerShdw>
                </a:effectLst>
              </a:rPr>
              <a:pPr algn="r" eaLnBrk="1" hangingPunct="1">
                <a:defRPr/>
              </a:pPr>
              <a:t>208</a:t>
            </a:fld>
            <a:endParaRPr lang="en-US" altLang="en-US" sz="1200">
              <a:effectLst>
                <a:outerShdw blurRad="38100" dist="38100" dir="2700000" algn="tl">
                  <a:srgbClr val="000000"/>
                </a:outerShdw>
              </a:effectLst>
            </a:endParaRPr>
          </a:p>
        </p:txBody>
      </p:sp>
      <p:sp>
        <p:nvSpPr>
          <p:cNvPr id="1177602" name="Rectangle 2">
            <a:extLst>
              <a:ext uri="{FF2B5EF4-FFF2-40B4-BE49-F238E27FC236}">
                <a16:creationId xmlns:a16="http://schemas.microsoft.com/office/drawing/2014/main" id="{CF3B6C09-1259-43A8-A83D-FA02DAF2C6E3}"/>
              </a:ext>
            </a:extLst>
          </p:cNvPr>
          <p:cNvSpPr>
            <a:spLocks noGrp="1" noChangeArrowheads="1"/>
          </p:cNvSpPr>
          <p:nvPr>
            <p:ph type="title"/>
          </p:nvPr>
        </p:nvSpPr>
        <p:spPr>
          <a:xfrm>
            <a:off x="457200" y="277813"/>
            <a:ext cx="8229600" cy="9413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7603" name="Rectangle 3">
            <a:extLst>
              <a:ext uri="{FF2B5EF4-FFF2-40B4-BE49-F238E27FC236}">
                <a16:creationId xmlns:a16="http://schemas.microsoft.com/office/drawing/2014/main" id="{4806A181-1E28-4740-A1A0-276816817170}"/>
              </a:ext>
            </a:extLst>
          </p:cNvPr>
          <p:cNvSpPr>
            <a:spLocks noGrp="1" noChangeArrowheads="1"/>
          </p:cNvSpPr>
          <p:nvPr>
            <p:ph type="body" idx="1"/>
          </p:nvPr>
        </p:nvSpPr>
        <p:spPr>
          <a:xfrm>
            <a:off x="457200" y="1295400"/>
            <a:ext cx="8229600" cy="4800600"/>
          </a:xfrm>
        </p:spPr>
        <p:txBody>
          <a:bodyPr/>
          <a:lstStyle/>
          <a:p>
            <a:pPr eaLnBrk="1" hangingPunct="1">
              <a:lnSpc>
                <a:spcPct val="90000"/>
              </a:lnSpc>
              <a:defRPr/>
            </a:pPr>
            <a:r>
              <a:rPr lang="en-US"/>
              <a:t>Offerors usually will not know how much the State has available to pay for a contract</a:t>
            </a:r>
          </a:p>
          <a:p>
            <a:pPr eaLnBrk="1" hangingPunct="1">
              <a:lnSpc>
                <a:spcPct val="90000"/>
              </a:lnSpc>
              <a:defRPr/>
            </a:pPr>
            <a:r>
              <a:rPr lang="en-US"/>
              <a:t>To try to avoid:</a:t>
            </a:r>
          </a:p>
          <a:p>
            <a:pPr lvl="1" eaLnBrk="1" hangingPunct="1">
              <a:lnSpc>
                <a:spcPct val="90000"/>
              </a:lnSpc>
              <a:defRPr/>
            </a:pPr>
            <a:r>
              <a:rPr lang="en-US"/>
              <a:t>Either pricing themselves out of an award; or.</a:t>
            </a:r>
          </a:p>
          <a:p>
            <a:pPr lvl="1" eaLnBrk="1" hangingPunct="1">
              <a:lnSpc>
                <a:spcPct val="90000"/>
              </a:lnSpc>
              <a:defRPr/>
            </a:pPr>
            <a:r>
              <a:rPr lang="en-US"/>
              <a:t>Submitting a proposal that is low priced, but that the State may judge to be too meager to effectively do what is needed</a:t>
            </a:r>
          </a:p>
          <a:p>
            <a:pPr eaLnBrk="1" hangingPunct="1">
              <a:lnSpc>
                <a:spcPct val="90000"/>
              </a:lnSpc>
              <a:defRPr/>
            </a:pPr>
            <a:r>
              <a:rPr lang="en-US"/>
              <a:t>Offerors may like the ability to offer multiple level-of-effort approaches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45528F-2CCE-41B7-AA61-8B376C10E406}"/>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3CBCCA2-8416-4DF4-8511-FAAE174F7E9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BE3658D-567C-44E0-A5BE-958FC880B7A6}" type="slidenum">
              <a:rPr lang="en-US" altLang="en-US" sz="1200" smtClean="0">
                <a:effectLst>
                  <a:outerShdw blurRad="38100" dist="38100" dir="2700000" algn="tl">
                    <a:srgbClr val="000000"/>
                  </a:outerShdw>
                </a:effectLst>
              </a:rPr>
              <a:pPr algn="r" eaLnBrk="1" hangingPunct="1">
                <a:defRPr/>
              </a:pPr>
              <a:t>209</a:t>
            </a:fld>
            <a:endParaRPr lang="en-US" altLang="en-US" sz="1200">
              <a:effectLst>
                <a:outerShdw blurRad="38100" dist="38100" dir="2700000" algn="tl">
                  <a:srgbClr val="000000"/>
                </a:outerShdw>
              </a:effectLst>
            </a:endParaRPr>
          </a:p>
        </p:txBody>
      </p:sp>
      <p:sp>
        <p:nvSpPr>
          <p:cNvPr id="1178626" name="Rectangle 2">
            <a:extLst>
              <a:ext uri="{FF2B5EF4-FFF2-40B4-BE49-F238E27FC236}">
                <a16:creationId xmlns:a16="http://schemas.microsoft.com/office/drawing/2014/main" id="{1635A68B-67A3-40A1-8EFF-0F15CD8CB70F}"/>
              </a:ext>
            </a:extLst>
          </p:cNvPr>
          <p:cNvSpPr>
            <a:spLocks noGrp="1" noChangeArrowheads="1"/>
          </p:cNvSpPr>
          <p:nvPr>
            <p:ph type="title"/>
          </p:nvPr>
        </p:nvSpPr>
        <p:spPr>
          <a:xfrm>
            <a:off x="457200" y="277813"/>
            <a:ext cx="8229600" cy="9413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8627" name="Rectangle 3">
            <a:extLst>
              <a:ext uri="{FF2B5EF4-FFF2-40B4-BE49-F238E27FC236}">
                <a16:creationId xmlns:a16="http://schemas.microsoft.com/office/drawing/2014/main" id="{FAB92E44-4428-46C6-83CD-FCBDD4BBA179}"/>
              </a:ext>
            </a:extLst>
          </p:cNvPr>
          <p:cNvSpPr>
            <a:spLocks noGrp="1" noChangeArrowheads="1"/>
          </p:cNvSpPr>
          <p:nvPr>
            <p:ph type="body" idx="1"/>
          </p:nvPr>
        </p:nvSpPr>
        <p:spPr>
          <a:xfrm>
            <a:off x="304800" y="1295400"/>
            <a:ext cx="8686800" cy="5181600"/>
          </a:xfrm>
        </p:spPr>
        <p:txBody>
          <a:bodyPr/>
          <a:lstStyle/>
          <a:p>
            <a:pPr eaLnBrk="1" hangingPunct="1">
              <a:defRPr/>
            </a:pPr>
            <a:r>
              <a:rPr lang="en-US" dirty="0"/>
              <a:t>And, usually the State doesn’t know how much it can get for the available funds</a:t>
            </a:r>
          </a:p>
          <a:p>
            <a:pPr eaLnBrk="1" hangingPunct="1">
              <a:defRPr/>
            </a:pPr>
            <a:r>
              <a:rPr lang="en-US" dirty="0"/>
              <a:t>Plus, frequently there is not an absolute cap on the available funds</a:t>
            </a:r>
          </a:p>
          <a:p>
            <a:pPr lvl="1" eaLnBrk="1" hangingPunct="1">
              <a:defRPr/>
            </a:pPr>
            <a:r>
              <a:rPr lang="en-US" dirty="0"/>
              <a:t>If the State knew that it could get increased performance for what might be regarded as relatively little additional cost, it might elect to find the needed extra funds</a:t>
            </a:r>
          </a:p>
          <a:p>
            <a:pPr eaLnBrk="1" hangingPunct="1">
              <a:defRPr/>
            </a:pPr>
            <a:r>
              <a:rPr lang="en-US" dirty="0"/>
              <a:t>So, both offerors and the State may benefit if multiple proposals are permitted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BE946E8-6666-4973-816C-081C4F914B24}"/>
              </a:ext>
            </a:extLst>
          </p:cNvPr>
          <p:cNvSpPr txBox="1">
            <a:spLocks noGrp="1"/>
          </p:cNvSpPr>
          <p:nvPr/>
        </p:nvSpPr>
        <p:spPr bwMode="auto">
          <a:xfrm>
            <a:off x="3810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49605F9-4D86-4902-8C94-2A09A57B329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98FBC6-0A42-48DE-9B10-1E065703C1CA}" type="slidenum">
              <a:rPr lang="en-US" altLang="en-US" sz="1200" smtClean="0">
                <a:effectLst>
                  <a:outerShdw blurRad="38100" dist="38100" dir="2700000" algn="tl">
                    <a:srgbClr val="000000"/>
                  </a:outerShdw>
                </a:effectLst>
              </a:rPr>
              <a:pPr algn="r" eaLnBrk="1" hangingPunct="1">
                <a:defRPr/>
              </a:pPr>
              <a:t>21</a:t>
            </a:fld>
            <a:endParaRPr lang="en-US" altLang="en-US" sz="1200">
              <a:effectLst>
                <a:outerShdw blurRad="38100" dist="38100" dir="2700000" algn="tl">
                  <a:srgbClr val="000000"/>
                </a:outerShdw>
              </a:effectLst>
            </a:endParaRPr>
          </a:p>
        </p:txBody>
      </p:sp>
      <p:sp>
        <p:nvSpPr>
          <p:cNvPr id="1515522" name="Rectangle 2050">
            <a:extLst>
              <a:ext uri="{FF2B5EF4-FFF2-40B4-BE49-F238E27FC236}">
                <a16:creationId xmlns:a16="http://schemas.microsoft.com/office/drawing/2014/main" id="{864900F1-B32A-40CF-8106-DA3D005902C0}"/>
              </a:ext>
            </a:extLst>
          </p:cNvPr>
          <p:cNvSpPr>
            <a:spLocks noGrp="1" noChangeArrowheads="1"/>
          </p:cNvSpPr>
          <p:nvPr>
            <p:ph type="title"/>
          </p:nvPr>
        </p:nvSpPr>
        <p:spPr>
          <a:xfrm>
            <a:off x="152400" y="152400"/>
            <a:ext cx="8839200" cy="914400"/>
          </a:xfrm>
        </p:spPr>
        <p:txBody>
          <a:bodyPr/>
          <a:lstStyle/>
          <a:p>
            <a:pPr eaLnBrk="1" hangingPunct="1">
              <a:lnSpc>
                <a:spcPct val="90000"/>
              </a:lnSpc>
              <a:defRPr/>
            </a:pPr>
            <a:r>
              <a:rPr lang="en-US" sz="4000"/>
              <a:t>CSP Flexibility Example </a:t>
            </a:r>
            <a:r>
              <a:rPr lang="en-US" sz="2400"/>
              <a:t>(Cont’d)</a:t>
            </a:r>
          </a:p>
        </p:txBody>
      </p:sp>
      <p:sp>
        <p:nvSpPr>
          <p:cNvPr id="1515523" name="Rectangle 2051">
            <a:extLst>
              <a:ext uri="{FF2B5EF4-FFF2-40B4-BE49-F238E27FC236}">
                <a16:creationId xmlns:a16="http://schemas.microsoft.com/office/drawing/2014/main" id="{B174B35E-FA77-4CFB-9A0D-A73509F89E4A}"/>
              </a:ext>
            </a:extLst>
          </p:cNvPr>
          <p:cNvSpPr>
            <a:spLocks noGrp="1" noChangeArrowheads="1"/>
          </p:cNvSpPr>
          <p:nvPr>
            <p:ph type="body" idx="1"/>
          </p:nvPr>
        </p:nvSpPr>
        <p:spPr>
          <a:xfrm>
            <a:off x="152400" y="1828800"/>
            <a:ext cx="8991600" cy="5029200"/>
          </a:xfrm>
        </p:spPr>
        <p:txBody>
          <a:bodyPr/>
          <a:lstStyle/>
          <a:p>
            <a:pPr marL="609600" indent="-609600" eaLnBrk="1" hangingPunct="1">
              <a:defRPr/>
            </a:pPr>
            <a:r>
              <a:rPr lang="en-US" sz="2800"/>
              <a:t>The OAG got a great deal</a:t>
            </a:r>
          </a:p>
          <a:p>
            <a:pPr marL="990600" lvl="1" indent="-533400" eaLnBrk="1" hangingPunct="1">
              <a:defRPr/>
            </a:pPr>
            <a:r>
              <a:rPr lang="en-US" sz="2400"/>
              <a:t>Probably better than if the State had provided specified terms</a:t>
            </a:r>
          </a:p>
          <a:p>
            <a:pPr marL="609600" indent="-609600" eaLnBrk="1" hangingPunct="1">
              <a:defRPr/>
            </a:pPr>
            <a:r>
              <a:rPr lang="en-US" sz="2800"/>
              <a:t>The OAG denied an award protest by the losing offeror</a:t>
            </a:r>
          </a:p>
          <a:p>
            <a:pPr marL="609600" indent="-609600" eaLnBrk="1" hangingPunct="1">
              <a:defRPr/>
            </a:pPr>
            <a:r>
              <a:rPr lang="en-US" sz="2800"/>
              <a:t>The protest denial was not appealed to the Maryland State Board of Contract Appeals (MSBCA)</a:t>
            </a:r>
          </a:p>
        </p:txBody>
      </p:sp>
      <p:sp>
        <p:nvSpPr>
          <p:cNvPr id="2" name="Footer Placeholder 1">
            <a:extLst>
              <a:ext uri="{FF2B5EF4-FFF2-40B4-BE49-F238E27FC236}">
                <a16:creationId xmlns:a16="http://schemas.microsoft.com/office/drawing/2014/main" id="{0FA50B8A-C285-4C42-9A13-1E0FB0EAC2C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479BE-035B-4A4D-8046-39D9CDDE2E1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D85DFC6-184F-4772-96FF-44263702604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D56531A-C2C5-4D59-B049-B2FBEFA2BDB8}" type="slidenum">
              <a:rPr lang="en-US" altLang="en-US" sz="1200" smtClean="0">
                <a:effectLst>
                  <a:outerShdw blurRad="38100" dist="38100" dir="2700000" algn="tl">
                    <a:srgbClr val="000000"/>
                  </a:outerShdw>
                </a:effectLst>
              </a:rPr>
              <a:pPr algn="r" eaLnBrk="1" hangingPunct="1">
                <a:defRPr/>
              </a:pPr>
              <a:t>210</a:t>
            </a:fld>
            <a:endParaRPr lang="en-US" altLang="en-US" sz="1200">
              <a:effectLst>
                <a:outerShdw blurRad="38100" dist="38100" dir="2700000" algn="tl">
                  <a:srgbClr val="000000"/>
                </a:outerShdw>
              </a:effectLst>
            </a:endParaRPr>
          </a:p>
        </p:txBody>
      </p:sp>
      <p:sp>
        <p:nvSpPr>
          <p:cNvPr id="1181698" name="Rectangle 1026">
            <a:extLst>
              <a:ext uri="{FF2B5EF4-FFF2-40B4-BE49-F238E27FC236}">
                <a16:creationId xmlns:a16="http://schemas.microsoft.com/office/drawing/2014/main" id="{E28B544F-A7EA-4845-9203-B6CC8136CFE7}"/>
              </a:ext>
            </a:extLst>
          </p:cNvPr>
          <p:cNvSpPr>
            <a:spLocks noGrp="1" noChangeArrowheads="1"/>
          </p:cNvSpPr>
          <p:nvPr>
            <p:ph type="title"/>
          </p:nvPr>
        </p:nvSpPr>
        <p:spPr>
          <a:xfrm>
            <a:off x="152400" y="277813"/>
            <a:ext cx="8763000" cy="7127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81699" name="Rectangle 1027">
            <a:extLst>
              <a:ext uri="{FF2B5EF4-FFF2-40B4-BE49-F238E27FC236}">
                <a16:creationId xmlns:a16="http://schemas.microsoft.com/office/drawing/2014/main" id="{2B89746D-57A0-4FCA-AFCC-2330ED200D72}"/>
              </a:ext>
            </a:extLst>
          </p:cNvPr>
          <p:cNvSpPr>
            <a:spLocks noGrp="1" noChangeArrowheads="1"/>
          </p:cNvSpPr>
          <p:nvPr>
            <p:ph type="body" idx="1"/>
          </p:nvPr>
        </p:nvSpPr>
        <p:spPr>
          <a:xfrm>
            <a:off x="838200" y="1219200"/>
            <a:ext cx="7848600" cy="4876800"/>
          </a:xfrm>
        </p:spPr>
        <p:txBody>
          <a:bodyPr/>
          <a:lstStyle/>
          <a:p>
            <a:pPr eaLnBrk="1" hangingPunct="1">
              <a:lnSpc>
                <a:spcPct val="90000"/>
              </a:lnSpc>
              <a:defRPr/>
            </a:pPr>
            <a:r>
              <a:rPr lang="en-US" dirty="0"/>
              <a:t>Or, different pricing levels may not be an issue</a:t>
            </a:r>
          </a:p>
          <a:p>
            <a:pPr eaLnBrk="1" hangingPunct="1">
              <a:lnSpc>
                <a:spcPct val="90000"/>
              </a:lnSpc>
              <a:defRPr/>
            </a:pPr>
            <a:r>
              <a:rPr lang="en-US" dirty="0"/>
              <a:t>Maybe there are different ways to satisfy the RFP requirements that aren’t very different in price</a:t>
            </a:r>
          </a:p>
          <a:p>
            <a:pPr eaLnBrk="1" hangingPunct="1">
              <a:lnSpc>
                <a:spcPct val="90000"/>
              </a:lnSpc>
              <a:defRPr/>
            </a:pPr>
            <a:r>
              <a:rPr lang="en-US" dirty="0"/>
              <a:t>But again the offerors don’t know whether the State prefers one approach over the others</a:t>
            </a:r>
          </a:p>
          <a:p>
            <a:pPr lvl="1" eaLnBrk="1" hangingPunct="1">
              <a:lnSpc>
                <a:spcPct val="90000"/>
              </a:lnSpc>
              <a:defRPr/>
            </a:pPr>
            <a:r>
              <a:rPr lang="en-US" dirty="0"/>
              <a:t>Offerors may prefer to show that they can perform the work however the State wants </a:t>
            </a:r>
          </a:p>
          <a:p>
            <a:pPr eaLnBrk="1" hangingPunct="1">
              <a:lnSpc>
                <a:spcPct val="90000"/>
              </a:lnSpc>
              <a:defRPr/>
            </a:pP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22AE67-80C3-4AA0-BAD8-02044673BB26}"/>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43E8D1E-570E-4687-9ABD-649317A985F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8F9870E-D35E-45AE-AA01-B6B85D52DFA3}" type="slidenum">
              <a:rPr lang="en-US" altLang="en-US" sz="1200" smtClean="0">
                <a:effectLst>
                  <a:outerShdw blurRad="38100" dist="38100" dir="2700000" algn="tl">
                    <a:srgbClr val="000000"/>
                  </a:outerShdw>
                </a:effectLst>
              </a:rPr>
              <a:pPr algn="r" eaLnBrk="1" hangingPunct="1">
                <a:defRPr/>
              </a:pPr>
              <a:t>211</a:t>
            </a:fld>
            <a:endParaRPr lang="en-US" altLang="en-US" sz="1200">
              <a:effectLst>
                <a:outerShdw blurRad="38100" dist="38100" dir="2700000" algn="tl">
                  <a:srgbClr val="000000"/>
                </a:outerShdw>
              </a:effectLst>
            </a:endParaRPr>
          </a:p>
        </p:txBody>
      </p:sp>
      <p:sp>
        <p:nvSpPr>
          <p:cNvPr id="1179650" name="Rectangle 2">
            <a:extLst>
              <a:ext uri="{FF2B5EF4-FFF2-40B4-BE49-F238E27FC236}">
                <a16:creationId xmlns:a16="http://schemas.microsoft.com/office/drawing/2014/main" id="{CAA8A574-9567-44BE-BF5C-C273C74FF4C3}"/>
              </a:ext>
            </a:extLst>
          </p:cNvPr>
          <p:cNvSpPr>
            <a:spLocks noGrp="1" noChangeArrowheads="1"/>
          </p:cNvSpPr>
          <p:nvPr>
            <p:ph type="title"/>
          </p:nvPr>
        </p:nvSpPr>
        <p:spPr>
          <a:xfrm>
            <a:off x="152400" y="277813"/>
            <a:ext cx="8839200" cy="712787"/>
          </a:xfrm>
        </p:spPr>
        <p:txBody>
          <a:bodyPr/>
          <a:lstStyle/>
          <a:p>
            <a:pPr eaLnBrk="1" hangingPunct="1">
              <a:defRPr/>
            </a:pPr>
            <a:r>
              <a:rPr lang="en-US" sz="4000" dirty="0">
                <a:solidFill>
                  <a:srgbClr val="99FF33"/>
                </a:solidFill>
              </a:rPr>
              <a:t>Multiple Proposals</a:t>
            </a:r>
            <a:r>
              <a:rPr lang="en-US" sz="2400" dirty="0">
                <a:solidFill>
                  <a:srgbClr val="99FF33"/>
                </a:solidFill>
              </a:rPr>
              <a:t> </a:t>
            </a:r>
            <a:r>
              <a:rPr lang="en-US" sz="2400" b="0" dirty="0">
                <a:solidFill>
                  <a:srgbClr val="99FF33"/>
                </a:solidFill>
              </a:rPr>
              <a:t>(Cont’d)</a:t>
            </a:r>
            <a:endParaRPr lang="en-US" b="0" dirty="0">
              <a:solidFill>
                <a:srgbClr val="99FF33"/>
              </a:solidFill>
            </a:endParaRPr>
          </a:p>
        </p:txBody>
      </p:sp>
      <p:sp>
        <p:nvSpPr>
          <p:cNvPr id="1179651" name="Rectangle 3">
            <a:extLst>
              <a:ext uri="{FF2B5EF4-FFF2-40B4-BE49-F238E27FC236}">
                <a16:creationId xmlns:a16="http://schemas.microsoft.com/office/drawing/2014/main" id="{C55AE652-FD70-4370-9206-73BE0D5F6CFB}"/>
              </a:ext>
            </a:extLst>
          </p:cNvPr>
          <p:cNvSpPr>
            <a:spLocks noGrp="1" noChangeArrowheads="1"/>
          </p:cNvSpPr>
          <p:nvPr>
            <p:ph type="body" idx="1"/>
          </p:nvPr>
        </p:nvSpPr>
        <p:spPr>
          <a:xfrm>
            <a:off x="228600" y="1066800"/>
            <a:ext cx="8686800" cy="5334000"/>
          </a:xfrm>
        </p:spPr>
        <p:txBody>
          <a:bodyPr/>
          <a:lstStyle/>
          <a:p>
            <a:pPr eaLnBrk="1" hangingPunct="1">
              <a:defRPr/>
            </a:pPr>
            <a:r>
              <a:rPr lang="en-US" sz="2800" dirty="0"/>
              <a:t>But multiple proposals mean more work for both offerors and the State in terms of preparing and reviewing proposals</a:t>
            </a:r>
          </a:p>
          <a:p>
            <a:pPr lvl="1" eaLnBrk="1" hangingPunct="1">
              <a:defRPr/>
            </a:pPr>
            <a:r>
              <a:rPr lang="en-US" sz="2400" dirty="0"/>
              <a:t>Offerors usually are never required to submit multiple proposals</a:t>
            </a:r>
          </a:p>
          <a:p>
            <a:pPr lvl="1" eaLnBrk="1" hangingPunct="1">
              <a:defRPr/>
            </a:pPr>
            <a:r>
              <a:rPr lang="en-US" sz="2400" dirty="0"/>
              <a:t>But some may feel that the State expects multiple proposals if the State permits them</a:t>
            </a:r>
          </a:p>
          <a:p>
            <a:pPr eaLnBrk="1" hangingPunct="1">
              <a:defRPr/>
            </a:pPr>
            <a:r>
              <a:rPr lang="en-US" sz="2800" dirty="0"/>
              <a:t>It may be better to not allow multiple proposals and have vendors determine what they think is the best single approach, and then defend that approach </a:t>
            </a:r>
          </a:p>
          <a:p>
            <a:pPr lvl="1" eaLnBrk="1" hangingPunct="1">
              <a:defRPr/>
            </a:pPr>
            <a:r>
              <a:rPr lang="en-US" sz="2400" dirty="0"/>
              <a:t>Issues of price, etc. can be worked out through discussions, BAFOs, etc.</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EFE024-7BC0-4A0F-A408-A5732ABB813E}"/>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5E656B4-2770-4BFA-ACFE-A3AF0CC35E3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5A839547-C7C6-4B39-8A66-A38E72494ACB}" type="slidenum">
              <a:rPr lang="en-US" altLang="en-US" sz="1200" smtClean="0">
                <a:effectLst>
                  <a:outerShdw blurRad="38100" dist="38100" dir="2700000" algn="tl">
                    <a:srgbClr val="000000"/>
                  </a:outerShdw>
                </a:effectLst>
              </a:rPr>
              <a:pPr algn="r" eaLnBrk="1" hangingPunct="1">
                <a:defRPr/>
              </a:pPr>
              <a:t>212</a:t>
            </a:fld>
            <a:endParaRPr lang="en-US" altLang="en-US" sz="1200">
              <a:effectLst>
                <a:outerShdw blurRad="38100" dist="38100" dir="2700000" algn="tl">
                  <a:srgbClr val="000000"/>
                </a:outerShdw>
              </a:effectLst>
            </a:endParaRPr>
          </a:p>
        </p:txBody>
      </p:sp>
      <p:sp>
        <p:nvSpPr>
          <p:cNvPr id="1180674" name="Rectangle 2">
            <a:extLst>
              <a:ext uri="{FF2B5EF4-FFF2-40B4-BE49-F238E27FC236}">
                <a16:creationId xmlns:a16="http://schemas.microsoft.com/office/drawing/2014/main" id="{62970FEA-2690-4AB9-AAAB-CECE69793061}"/>
              </a:ext>
            </a:extLst>
          </p:cNvPr>
          <p:cNvSpPr>
            <a:spLocks noGrp="1" noChangeArrowheads="1"/>
          </p:cNvSpPr>
          <p:nvPr>
            <p:ph type="title"/>
          </p:nvPr>
        </p:nvSpPr>
        <p:spPr>
          <a:xfrm>
            <a:off x="228600" y="304800"/>
            <a:ext cx="8686800" cy="533400"/>
          </a:xfrm>
        </p:spPr>
        <p:txBody>
          <a:bodyPr/>
          <a:lstStyle/>
          <a:p>
            <a:pPr eaLnBrk="1" hangingPunct="1">
              <a:defRPr/>
            </a:pPr>
            <a:r>
              <a:rPr lang="en-US" sz="4000" dirty="0">
                <a:solidFill>
                  <a:srgbClr val="99FF33"/>
                </a:solidFill>
              </a:rPr>
              <a:t>Multiple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0675" name="Rectangle 3">
            <a:extLst>
              <a:ext uri="{FF2B5EF4-FFF2-40B4-BE49-F238E27FC236}">
                <a16:creationId xmlns:a16="http://schemas.microsoft.com/office/drawing/2014/main" id="{F3B53587-6126-49B7-8B1A-0876F213D6E2}"/>
              </a:ext>
            </a:extLst>
          </p:cNvPr>
          <p:cNvSpPr>
            <a:spLocks noGrp="1" noChangeArrowheads="1"/>
          </p:cNvSpPr>
          <p:nvPr>
            <p:ph type="body" idx="1"/>
          </p:nvPr>
        </p:nvSpPr>
        <p:spPr>
          <a:xfrm>
            <a:off x="228600" y="914400"/>
            <a:ext cx="8686800" cy="5486400"/>
          </a:xfrm>
        </p:spPr>
        <p:txBody>
          <a:bodyPr/>
          <a:lstStyle/>
          <a:p>
            <a:pPr eaLnBrk="1" hangingPunct="1">
              <a:lnSpc>
                <a:spcPct val="95000"/>
              </a:lnSpc>
              <a:defRPr/>
            </a:pPr>
            <a:r>
              <a:rPr lang="en-US" sz="2800" dirty="0"/>
              <a:t>If multiple proposals are permitted, usually the requirement is for offerors to identify one proposal as their Primary Proposal</a:t>
            </a:r>
          </a:p>
          <a:p>
            <a:pPr lvl="1" eaLnBrk="1" hangingPunct="1">
              <a:lnSpc>
                <a:spcPct val="95000"/>
              </a:lnSpc>
              <a:defRPr/>
            </a:pPr>
            <a:r>
              <a:rPr lang="en-US" sz="2400" dirty="0"/>
              <a:t>The Primary Proposal must be complete in all respects in terms of responding to the solicitation</a:t>
            </a:r>
          </a:p>
          <a:p>
            <a:pPr eaLnBrk="1" hangingPunct="1">
              <a:lnSpc>
                <a:spcPct val="95000"/>
              </a:lnSpc>
              <a:defRPr/>
            </a:pPr>
            <a:r>
              <a:rPr lang="en-US" sz="2800" dirty="0"/>
              <a:t>Any other proposal would then be separately identified, such as “Proposal 2”, etc.</a:t>
            </a:r>
          </a:p>
          <a:p>
            <a:pPr lvl="1" eaLnBrk="1" hangingPunct="1">
              <a:lnSpc>
                <a:spcPct val="95000"/>
              </a:lnSpc>
              <a:defRPr/>
            </a:pPr>
            <a:r>
              <a:rPr lang="en-US" sz="2400" dirty="0"/>
              <a:t>Any proposal besides the primary one typically only contains information that is different from what is in the Primary Proposal</a:t>
            </a:r>
          </a:p>
          <a:p>
            <a:pPr lvl="2" eaLnBrk="1" hangingPunct="1">
              <a:lnSpc>
                <a:spcPct val="95000"/>
              </a:lnSpc>
              <a:defRPr/>
            </a:pPr>
            <a:r>
              <a:rPr lang="en-US" sz="2000" b="1" dirty="0"/>
              <a:t>With the differences clearly highlighted</a:t>
            </a:r>
          </a:p>
          <a:p>
            <a:pPr eaLnBrk="1" hangingPunct="1">
              <a:lnSpc>
                <a:spcPct val="95000"/>
              </a:lnSpc>
              <a:defRPr/>
            </a:pPr>
            <a:r>
              <a:rPr lang="en-US" sz="2800" dirty="0"/>
              <a:t>All of these types of requirements, such as those mentioned above, must be stated in the solicitation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751540-4AAC-4B26-8B5A-B04AC3414653}"/>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E82B43-AD69-46C0-B071-1FC7A0569D2F}"/>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BB03B7E-BDC7-4F94-AAAD-24B28CFC577A}" type="slidenum">
              <a:rPr lang="en-US" altLang="en-US" sz="1200" smtClean="0">
                <a:effectLst>
                  <a:outerShdw blurRad="38100" dist="38100" dir="2700000" algn="tl">
                    <a:srgbClr val="000000"/>
                  </a:outerShdw>
                </a:effectLst>
              </a:rPr>
              <a:pPr algn="r" eaLnBrk="1" hangingPunct="1">
                <a:defRPr/>
              </a:pPr>
              <a:t>213</a:t>
            </a:fld>
            <a:endParaRPr lang="en-US" altLang="en-US" sz="1200">
              <a:effectLst>
                <a:outerShdw blurRad="38100" dist="38100" dir="2700000" algn="tl">
                  <a:srgbClr val="000000"/>
                </a:outerShdw>
              </a:effectLst>
            </a:endParaRPr>
          </a:p>
        </p:txBody>
      </p:sp>
      <p:sp>
        <p:nvSpPr>
          <p:cNvPr id="1182722" name="Rectangle 2">
            <a:extLst>
              <a:ext uri="{FF2B5EF4-FFF2-40B4-BE49-F238E27FC236}">
                <a16:creationId xmlns:a16="http://schemas.microsoft.com/office/drawing/2014/main" id="{19226FA7-25C5-4E48-B039-C4984525665B}"/>
              </a:ext>
            </a:extLst>
          </p:cNvPr>
          <p:cNvSpPr>
            <a:spLocks noGrp="1" noChangeArrowheads="1"/>
          </p:cNvSpPr>
          <p:nvPr>
            <p:ph type="title"/>
          </p:nvPr>
        </p:nvSpPr>
        <p:spPr>
          <a:xfrm>
            <a:off x="228600" y="304800"/>
            <a:ext cx="8686800" cy="712788"/>
          </a:xfrm>
        </p:spPr>
        <p:txBody>
          <a:bodyPr/>
          <a:lstStyle/>
          <a:p>
            <a:pPr eaLnBrk="1" hangingPunct="1">
              <a:defRPr/>
            </a:pPr>
            <a:r>
              <a:rPr lang="en-US" sz="4000">
                <a:solidFill>
                  <a:srgbClr val="99FF33"/>
                </a:solidFill>
              </a:rPr>
              <a:t>Alternate Proposals</a:t>
            </a:r>
          </a:p>
        </p:txBody>
      </p:sp>
      <p:sp>
        <p:nvSpPr>
          <p:cNvPr id="1182723" name="Rectangle 3">
            <a:extLst>
              <a:ext uri="{FF2B5EF4-FFF2-40B4-BE49-F238E27FC236}">
                <a16:creationId xmlns:a16="http://schemas.microsoft.com/office/drawing/2014/main" id="{9EC37CFE-3904-4D7E-ACBB-055BCEF1674C}"/>
              </a:ext>
            </a:extLst>
          </p:cNvPr>
          <p:cNvSpPr>
            <a:spLocks noGrp="1" noChangeArrowheads="1"/>
          </p:cNvSpPr>
          <p:nvPr>
            <p:ph type="body" idx="1"/>
          </p:nvPr>
        </p:nvSpPr>
        <p:spPr>
          <a:xfrm>
            <a:off x="304800" y="1219200"/>
            <a:ext cx="8610600" cy="5486400"/>
          </a:xfrm>
        </p:spPr>
        <p:txBody>
          <a:bodyPr/>
          <a:lstStyle/>
          <a:p>
            <a:pPr eaLnBrk="1" hangingPunct="1">
              <a:defRPr/>
            </a:pPr>
            <a:r>
              <a:rPr lang="en-US" sz="2800"/>
              <a:t>An Alternate Proposal means one that takes an exception to at least one requirement of the RFP</a:t>
            </a:r>
          </a:p>
          <a:p>
            <a:pPr eaLnBrk="1" hangingPunct="1">
              <a:defRPr/>
            </a:pPr>
            <a:r>
              <a:rPr lang="en-US" sz="2800"/>
              <a:t>By submitting an alternate proposal, an offeror is essentially saying that it thinks it can satisfy one or more objectives of the RFP better than by doing what the RFP requires</a:t>
            </a:r>
          </a:p>
          <a:p>
            <a:pPr eaLnBrk="1" hangingPunct="1">
              <a:defRPr/>
            </a:pPr>
            <a:r>
              <a:rPr lang="en-US" sz="2800"/>
              <a:t>The result of an alternate proposal supposedly will be a better result for the State in terms of:</a:t>
            </a:r>
          </a:p>
          <a:p>
            <a:pPr lvl="1" eaLnBrk="1" hangingPunct="1">
              <a:defRPr/>
            </a:pPr>
            <a:r>
              <a:rPr lang="en-US" sz="2400"/>
              <a:t>Price</a:t>
            </a:r>
          </a:p>
          <a:p>
            <a:pPr lvl="1" eaLnBrk="1" hangingPunct="1">
              <a:defRPr/>
            </a:pPr>
            <a:r>
              <a:rPr lang="en-US" sz="2400"/>
              <a:t>Product</a:t>
            </a:r>
          </a:p>
          <a:p>
            <a:pPr lvl="1" eaLnBrk="1" hangingPunct="1">
              <a:defRPr/>
            </a:pPr>
            <a:r>
              <a:rPr lang="en-US" sz="2400"/>
              <a:t>Or, both price and product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F90857-53A0-43BF-BB27-1975F70A341A}"/>
              </a:ext>
            </a:extLst>
          </p:cNvPr>
          <p:cNvSpPr txBox="1">
            <a:spLocks noGrp="1"/>
          </p:cNvSpPr>
          <p:nvPr/>
        </p:nvSpPr>
        <p:spPr bwMode="auto">
          <a:xfrm>
            <a:off x="457200" y="6248400"/>
            <a:ext cx="7696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92361AD-1A86-43EC-AEE9-B4223048E13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F79CE3-15F0-4FD6-B6B9-6BD63A6A51A6}" type="slidenum">
              <a:rPr lang="en-US" altLang="en-US" sz="1200" smtClean="0">
                <a:effectLst>
                  <a:outerShdw blurRad="38100" dist="38100" dir="2700000" algn="tl">
                    <a:srgbClr val="000000"/>
                  </a:outerShdw>
                </a:effectLst>
              </a:rPr>
              <a:pPr algn="r" eaLnBrk="1" hangingPunct="1">
                <a:defRPr/>
              </a:pPr>
              <a:t>214</a:t>
            </a:fld>
            <a:endParaRPr lang="en-US" altLang="en-US" sz="1200">
              <a:effectLst>
                <a:outerShdw blurRad="38100" dist="38100" dir="2700000" algn="tl">
                  <a:srgbClr val="000000"/>
                </a:outerShdw>
              </a:effectLst>
            </a:endParaRPr>
          </a:p>
        </p:txBody>
      </p:sp>
      <p:sp>
        <p:nvSpPr>
          <p:cNvPr id="1782786" name="Rectangle 2">
            <a:extLst>
              <a:ext uri="{FF2B5EF4-FFF2-40B4-BE49-F238E27FC236}">
                <a16:creationId xmlns:a16="http://schemas.microsoft.com/office/drawing/2014/main" id="{A883A221-8ACB-4208-AF83-A0A219EE9FE0}"/>
              </a:ext>
            </a:extLst>
          </p:cNvPr>
          <p:cNvSpPr>
            <a:spLocks noGrp="1" noChangeArrowheads="1"/>
          </p:cNvSpPr>
          <p:nvPr>
            <p:ph type="title"/>
          </p:nvPr>
        </p:nvSpPr>
        <p:spPr>
          <a:xfrm>
            <a:off x="228600" y="228600"/>
            <a:ext cx="8686800" cy="609600"/>
          </a:xfrm>
        </p:spPr>
        <p:txBody>
          <a:bodyPr/>
          <a:lstStyle/>
          <a:p>
            <a:pPr eaLnBrk="1" hangingPunct="1">
              <a:defRPr/>
            </a:pPr>
            <a:r>
              <a:rPr lang="en-US" sz="4000" dirty="0">
                <a:solidFill>
                  <a:srgbClr val="99FF33"/>
                </a:solidFill>
              </a:rPr>
              <a:t>Alternate Proposals </a:t>
            </a:r>
            <a:r>
              <a:rPr lang="en-US" sz="2400" b="0" dirty="0">
                <a:solidFill>
                  <a:srgbClr val="99FF33"/>
                </a:solidFill>
              </a:rPr>
              <a:t>(Cont’d)</a:t>
            </a:r>
            <a:endParaRPr lang="en-US" sz="4000" b="0" dirty="0">
              <a:solidFill>
                <a:srgbClr val="99FF33"/>
              </a:solidFill>
            </a:endParaRPr>
          </a:p>
        </p:txBody>
      </p:sp>
      <p:sp>
        <p:nvSpPr>
          <p:cNvPr id="1782787" name="Rectangle 3">
            <a:extLst>
              <a:ext uri="{FF2B5EF4-FFF2-40B4-BE49-F238E27FC236}">
                <a16:creationId xmlns:a16="http://schemas.microsoft.com/office/drawing/2014/main" id="{BE424607-B8E5-4C4C-A8CC-7BB6A2570882}"/>
              </a:ext>
            </a:extLst>
          </p:cNvPr>
          <p:cNvSpPr>
            <a:spLocks noGrp="1" noChangeArrowheads="1"/>
          </p:cNvSpPr>
          <p:nvPr>
            <p:ph type="body" idx="1"/>
          </p:nvPr>
        </p:nvSpPr>
        <p:spPr>
          <a:xfrm>
            <a:off x="228600" y="990600"/>
            <a:ext cx="8686800" cy="5867400"/>
          </a:xfrm>
        </p:spPr>
        <p:txBody>
          <a:bodyPr/>
          <a:lstStyle/>
          <a:p>
            <a:pPr eaLnBrk="1" hangingPunct="1">
              <a:lnSpc>
                <a:spcPct val="95000"/>
              </a:lnSpc>
              <a:defRPr/>
            </a:pPr>
            <a:r>
              <a:rPr lang="en-US"/>
              <a:t>An alternate proposal may benefit offerors</a:t>
            </a:r>
          </a:p>
          <a:p>
            <a:pPr lvl="1" eaLnBrk="1" hangingPunct="1">
              <a:lnSpc>
                <a:spcPct val="95000"/>
              </a:lnSpc>
              <a:defRPr/>
            </a:pPr>
            <a:r>
              <a:rPr lang="en-US"/>
              <a:t>An alternate approach may allow an offeror to differentiate itself from its competitors, enhancing its chances of being selected for the award</a:t>
            </a:r>
          </a:p>
          <a:p>
            <a:pPr lvl="1" eaLnBrk="1" hangingPunct="1">
              <a:lnSpc>
                <a:spcPct val="95000"/>
              </a:lnSpc>
              <a:defRPr/>
            </a:pPr>
            <a:r>
              <a:rPr lang="en-US"/>
              <a:t>The alternate approach may be less expensive for the offeror, allowing it to quote a lower price</a:t>
            </a:r>
          </a:p>
          <a:p>
            <a:pPr lvl="2" eaLnBrk="1" hangingPunct="1">
              <a:lnSpc>
                <a:spcPct val="95000"/>
              </a:lnSpc>
              <a:defRPr/>
            </a:pPr>
            <a:r>
              <a:rPr lang="en-US"/>
              <a:t>i.e., an offeror may have more experience with a different approach, which means it can perform it better, for less cost</a:t>
            </a:r>
          </a:p>
          <a:p>
            <a:pPr eaLnBrk="1" hangingPunct="1">
              <a:lnSpc>
                <a:spcPct val="95000"/>
              </a:lnSpc>
              <a:defRPr/>
            </a:pPr>
            <a:r>
              <a:rPr lang="en-US"/>
              <a:t>But, to the State none of this matters</a:t>
            </a:r>
          </a:p>
          <a:p>
            <a:pPr lvl="1" eaLnBrk="1" hangingPunct="1">
              <a:lnSpc>
                <a:spcPct val="95000"/>
              </a:lnSpc>
              <a:defRPr/>
            </a:pPr>
            <a:r>
              <a:rPr lang="en-US"/>
              <a:t>Unless what is good for offerors is also good for the State</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F5D515-EBF3-4489-A976-8F2DC960DF17}"/>
              </a:ext>
            </a:extLst>
          </p:cNvPr>
          <p:cNvSpPr txBox="1">
            <a:spLocks noGrp="1"/>
          </p:cNvSpPr>
          <p:nvPr/>
        </p:nvSpPr>
        <p:spPr bwMode="auto">
          <a:xfrm>
            <a:off x="381000" y="6243638"/>
            <a:ext cx="7462838"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88F163-30AE-4530-941B-87705AD07705}"/>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63902C8-5F4A-498F-B922-08EFCE1DA40B}" type="slidenum">
              <a:rPr lang="en-US" altLang="en-US" sz="1200" smtClean="0">
                <a:effectLst>
                  <a:outerShdw blurRad="38100" dist="38100" dir="2700000" algn="tl">
                    <a:srgbClr val="000000"/>
                  </a:outerShdw>
                </a:effectLst>
              </a:rPr>
              <a:pPr algn="r" eaLnBrk="1" hangingPunct="1">
                <a:defRPr/>
              </a:pPr>
              <a:t>215</a:t>
            </a:fld>
            <a:endParaRPr lang="en-US" altLang="en-US" sz="1200">
              <a:effectLst>
                <a:outerShdw blurRad="38100" dist="38100" dir="2700000" algn="tl">
                  <a:srgbClr val="000000"/>
                </a:outerShdw>
              </a:effectLst>
            </a:endParaRPr>
          </a:p>
        </p:txBody>
      </p:sp>
      <p:sp>
        <p:nvSpPr>
          <p:cNvPr id="1184770" name="Rectangle 2">
            <a:extLst>
              <a:ext uri="{FF2B5EF4-FFF2-40B4-BE49-F238E27FC236}">
                <a16:creationId xmlns:a16="http://schemas.microsoft.com/office/drawing/2014/main" id="{D956EB34-9063-47AA-B613-152EEC2E12A1}"/>
              </a:ext>
            </a:extLst>
          </p:cNvPr>
          <p:cNvSpPr>
            <a:spLocks noGrp="1" noChangeArrowheads="1"/>
          </p:cNvSpPr>
          <p:nvPr>
            <p:ph type="title"/>
          </p:nvPr>
        </p:nvSpPr>
        <p:spPr>
          <a:xfrm>
            <a:off x="228600" y="152400"/>
            <a:ext cx="8686800" cy="6858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4771" name="Rectangle 3">
            <a:extLst>
              <a:ext uri="{FF2B5EF4-FFF2-40B4-BE49-F238E27FC236}">
                <a16:creationId xmlns:a16="http://schemas.microsoft.com/office/drawing/2014/main" id="{1C93496C-ADD2-40A2-9838-E6697DCD314D}"/>
              </a:ext>
            </a:extLst>
          </p:cNvPr>
          <p:cNvSpPr>
            <a:spLocks noGrp="1" noChangeArrowheads="1"/>
          </p:cNvSpPr>
          <p:nvPr>
            <p:ph type="body" idx="1"/>
          </p:nvPr>
        </p:nvSpPr>
        <p:spPr>
          <a:xfrm>
            <a:off x="228600" y="914400"/>
            <a:ext cx="8686800" cy="5486400"/>
          </a:xfrm>
        </p:spPr>
        <p:txBody>
          <a:bodyPr/>
          <a:lstStyle/>
          <a:p>
            <a:pPr eaLnBrk="1" hangingPunct="1">
              <a:defRPr/>
            </a:pPr>
            <a:r>
              <a:rPr lang="en-US" sz="2800" dirty="0"/>
              <a:t>As with multiple proposals, the RFP can limit the portions of the RFP that are subject to an alternative approach (which parts can have alternatives); e.g.,</a:t>
            </a:r>
          </a:p>
          <a:p>
            <a:pPr lvl="1" eaLnBrk="1" hangingPunct="1">
              <a:defRPr/>
            </a:pPr>
            <a:r>
              <a:rPr lang="en-US" sz="2400" dirty="0"/>
              <a:t>Staffing levels</a:t>
            </a:r>
          </a:p>
          <a:p>
            <a:pPr lvl="1" eaLnBrk="1" hangingPunct="1">
              <a:defRPr/>
            </a:pPr>
            <a:r>
              <a:rPr lang="en-US" sz="2400" dirty="0"/>
              <a:t>The location from which the contract will be performed</a:t>
            </a:r>
          </a:p>
          <a:p>
            <a:pPr lvl="1" eaLnBrk="1" hangingPunct="1">
              <a:defRPr/>
            </a:pPr>
            <a:r>
              <a:rPr lang="en-US" sz="2400" dirty="0"/>
              <a:t>A software system, or data connection method</a:t>
            </a:r>
          </a:p>
          <a:p>
            <a:pPr eaLnBrk="1" hangingPunct="1">
              <a:defRPr/>
            </a:pPr>
            <a:r>
              <a:rPr lang="en-US" sz="2800" dirty="0"/>
              <a:t>Or, the opposite tact can be taken, by identifying parts of the RFP that </a:t>
            </a:r>
            <a:r>
              <a:rPr lang="en-US" sz="2800" b="1" dirty="0">
                <a:solidFill>
                  <a:srgbClr val="66FFFF"/>
                </a:solidFill>
              </a:rPr>
              <a:t>can not </a:t>
            </a:r>
            <a:r>
              <a:rPr lang="en-US" sz="2800" dirty="0"/>
              <a:t>have alternatives</a:t>
            </a:r>
          </a:p>
          <a:p>
            <a:pPr eaLnBrk="1" hangingPunct="1">
              <a:defRPr/>
            </a:pPr>
            <a:r>
              <a:rPr lang="en-US" sz="2800" dirty="0"/>
              <a:t>There also can be a limit on the number of alternate proposals that can be submitted</a:t>
            </a:r>
          </a:p>
          <a:p>
            <a:pPr lvl="1" eaLnBrk="1" hangingPunct="1">
              <a:defRPr/>
            </a:pPr>
            <a:r>
              <a:rPr lang="en-US" sz="2400" dirty="0"/>
              <a:t>e.g., 1, or 2, etc.</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7126FC-4856-4047-98B9-33A577D83A5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382C439-720E-493A-B00C-5959ECD69CCA}"/>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547F89D-C632-49E9-A5A0-59CFDC2CFC36}" type="slidenum">
              <a:rPr lang="en-US" altLang="en-US" sz="1200" smtClean="0">
                <a:effectLst>
                  <a:outerShdw blurRad="38100" dist="38100" dir="2700000" algn="tl">
                    <a:srgbClr val="000000"/>
                  </a:outerShdw>
                </a:effectLst>
              </a:rPr>
              <a:pPr algn="r" eaLnBrk="1" hangingPunct="1">
                <a:defRPr/>
              </a:pPr>
              <a:t>216</a:t>
            </a:fld>
            <a:endParaRPr lang="en-US" altLang="en-US" sz="1200">
              <a:effectLst>
                <a:outerShdw blurRad="38100" dist="38100" dir="2700000" algn="tl">
                  <a:srgbClr val="000000"/>
                </a:outerShdw>
              </a:effectLst>
            </a:endParaRPr>
          </a:p>
        </p:txBody>
      </p:sp>
      <p:sp>
        <p:nvSpPr>
          <p:cNvPr id="1185794" name="Rectangle 2">
            <a:extLst>
              <a:ext uri="{FF2B5EF4-FFF2-40B4-BE49-F238E27FC236}">
                <a16:creationId xmlns:a16="http://schemas.microsoft.com/office/drawing/2014/main" id="{F9D66CDD-CF63-4BF6-94D6-4DCE4BEBED49}"/>
              </a:ext>
            </a:extLst>
          </p:cNvPr>
          <p:cNvSpPr>
            <a:spLocks noGrp="1" noChangeArrowheads="1"/>
          </p:cNvSpPr>
          <p:nvPr>
            <p:ph type="title"/>
          </p:nvPr>
        </p:nvSpPr>
        <p:spPr>
          <a:xfrm>
            <a:off x="228600" y="304800"/>
            <a:ext cx="8686800" cy="6096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5795" name="Rectangle 3">
            <a:extLst>
              <a:ext uri="{FF2B5EF4-FFF2-40B4-BE49-F238E27FC236}">
                <a16:creationId xmlns:a16="http://schemas.microsoft.com/office/drawing/2014/main" id="{5B0E04B1-F30F-4EA4-9565-EC31F73D34D1}"/>
              </a:ext>
            </a:extLst>
          </p:cNvPr>
          <p:cNvSpPr>
            <a:spLocks noGrp="1" noChangeArrowheads="1"/>
          </p:cNvSpPr>
          <p:nvPr>
            <p:ph type="body" idx="1"/>
          </p:nvPr>
        </p:nvSpPr>
        <p:spPr>
          <a:xfrm>
            <a:off x="228600" y="1066800"/>
            <a:ext cx="8686800" cy="5257800"/>
          </a:xfrm>
        </p:spPr>
        <p:txBody>
          <a:bodyPr/>
          <a:lstStyle/>
          <a:p>
            <a:pPr eaLnBrk="1" hangingPunct="1">
              <a:lnSpc>
                <a:spcPct val="95000"/>
              </a:lnSpc>
              <a:defRPr/>
            </a:pPr>
            <a:r>
              <a:rPr lang="en-US" dirty="0"/>
              <a:t>If an alternate is allowed the RFP must state:</a:t>
            </a:r>
          </a:p>
          <a:p>
            <a:pPr lvl="1" eaLnBrk="1" hangingPunct="1">
              <a:lnSpc>
                <a:spcPct val="95000"/>
              </a:lnSpc>
              <a:defRPr/>
            </a:pPr>
            <a:r>
              <a:rPr lang="en-US" dirty="0"/>
              <a:t>Whether an offeror is permitted to only submit an alternate proposal</a:t>
            </a:r>
          </a:p>
          <a:p>
            <a:pPr lvl="2" eaLnBrk="1" hangingPunct="1">
              <a:lnSpc>
                <a:spcPct val="95000"/>
              </a:lnSpc>
              <a:defRPr/>
            </a:pPr>
            <a:r>
              <a:rPr lang="en-US" dirty="0"/>
              <a:t>i.e., only 1 proposal may be submitted</a:t>
            </a:r>
          </a:p>
          <a:p>
            <a:pPr lvl="1" eaLnBrk="1" hangingPunct="1">
              <a:lnSpc>
                <a:spcPct val="95000"/>
              </a:lnSpc>
              <a:defRPr/>
            </a:pPr>
            <a:r>
              <a:rPr lang="en-US" dirty="0"/>
              <a:t>Or, whether an offeror must submit a proposal that is fully compliant with the RFP</a:t>
            </a:r>
          </a:p>
          <a:p>
            <a:pPr lvl="2" eaLnBrk="1" hangingPunct="1">
              <a:lnSpc>
                <a:spcPct val="95000"/>
              </a:lnSpc>
              <a:defRPr/>
            </a:pPr>
            <a:r>
              <a:rPr lang="en-US" dirty="0"/>
              <a:t>1 proposal</a:t>
            </a:r>
          </a:p>
          <a:p>
            <a:pPr lvl="1" eaLnBrk="1" hangingPunct="1">
              <a:lnSpc>
                <a:spcPct val="95000"/>
              </a:lnSpc>
              <a:defRPr/>
            </a:pPr>
            <a:r>
              <a:rPr lang="en-US" dirty="0"/>
              <a:t>And, may submit an alternative proposal(s), in addition to the fully compliant one</a:t>
            </a:r>
          </a:p>
          <a:p>
            <a:pPr lvl="2" eaLnBrk="1" hangingPunct="1">
              <a:lnSpc>
                <a:spcPct val="95000"/>
              </a:lnSpc>
              <a:defRPr/>
            </a:pPr>
            <a:r>
              <a:rPr lang="en-US" dirty="0"/>
              <a:t>A 2</a:t>
            </a:r>
            <a:r>
              <a:rPr lang="en-US" baseline="30000" dirty="0"/>
              <a:t>nd</a:t>
            </a:r>
            <a:r>
              <a:rPr lang="en-US" dirty="0"/>
              <a:t> proposal, and possibly additional ones</a:t>
            </a:r>
          </a:p>
          <a:p>
            <a:pPr lvl="2" eaLnBrk="1" hangingPunct="1">
              <a:lnSpc>
                <a:spcPct val="95000"/>
              </a:lnSpc>
              <a:defRPr/>
            </a:pPr>
            <a:r>
              <a:rPr lang="en-US" dirty="0"/>
              <a:t>i.e., a minimum of 2 proposals: the primary one and the alternate(s)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F9BEC3-B923-4D41-84B9-C6CFBF2BDC60}"/>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22F50263-E76F-4F2F-813B-F58B5CE1C23D}"/>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F66E13AE-4641-4EC3-B326-D1D8A286111A}" type="slidenum">
              <a:rPr lang="en-US" altLang="en-US" sz="1200" smtClean="0">
                <a:effectLst>
                  <a:outerShdw blurRad="38100" dist="38100" dir="2700000" algn="tl">
                    <a:srgbClr val="000000"/>
                  </a:outerShdw>
                </a:effectLst>
              </a:rPr>
              <a:pPr algn="r" eaLnBrk="1" hangingPunct="1">
                <a:defRPr/>
              </a:pPr>
              <a:t>217</a:t>
            </a:fld>
            <a:endParaRPr lang="en-US" altLang="en-US" sz="1200">
              <a:effectLst>
                <a:outerShdw blurRad="38100" dist="38100" dir="2700000" algn="tl">
                  <a:srgbClr val="000000"/>
                </a:outerShdw>
              </a:effectLst>
            </a:endParaRPr>
          </a:p>
        </p:txBody>
      </p:sp>
      <p:sp>
        <p:nvSpPr>
          <p:cNvPr id="1183746" name="Rectangle 2">
            <a:extLst>
              <a:ext uri="{FF2B5EF4-FFF2-40B4-BE49-F238E27FC236}">
                <a16:creationId xmlns:a16="http://schemas.microsoft.com/office/drawing/2014/main" id="{DA6BC56A-FCFF-4733-8656-FC7E0DFC06B3}"/>
              </a:ext>
            </a:extLst>
          </p:cNvPr>
          <p:cNvSpPr>
            <a:spLocks noGrp="1" noChangeArrowheads="1"/>
          </p:cNvSpPr>
          <p:nvPr>
            <p:ph type="title"/>
          </p:nvPr>
        </p:nvSpPr>
        <p:spPr>
          <a:xfrm>
            <a:off x="228600" y="304800"/>
            <a:ext cx="8686800" cy="712788"/>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1183747" name="Rectangle 3">
            <a:extLst>
              <a:ext uri="{FF2B5EF4-FFF2-40B4-BE49-F238E27FC236}">
                <a16:creationId xmlns:a16="http://schemas.microsoft.com/office/drawing/2014/main" id="{34A56B20-C92C-4B46-A585-08AEF70D1221}"/>
              </a:ext>
            </a:extLst>
          </p:cNvPr>
          <p:cNvSpPr>
            <a:spLocks noGrp="1" noChangeArrowheads="1"/>
          </p:cNvSpPr>
          <p:nvPr>
            <p:ph type="body" idx="1"/>
          </p:nvPr>
        </p:nvSpPr>
        <p:spPr>
          <a:xfrm>
            <a:off x="304800" y="1447800"/>
            <a:ext cx="8610600" cy="5029200"/>
          </a:xfrm>
        </p:spPr>
        <p:txBody>
          <a:bodyPr/>
          <a:lstStyle/>
          <a:p>
            <a:pPr eaLnBrk="1" hangingPunct="1">
              <a:lnSpc>
                <a:spcPct val="90000"/>
              </a:lnSpc>
              <a:spcBef>
                <a:spcPct val="25000"/>
              </a:spcBef>
              <a:defRPr/>
            </a:pPr>
            <a:r>
              <a:rPr lang="en-US"/>
              <a:t>The RFP must also state how the proposals are to  be titled; e.g.,</a:t>
            </a:r>
          </a:p>
          <a:p>
            <a:pPr lvl="1" eaLnBrk="1" hangingPunct="1">
              <a:lnSpc>
                <a:spcPct val="90000"/>
              </a:lnSpc>
              <a:spcBef>
                <a:spcPct val="25000"/>
              </a:spcBef>
              <a:defRPr/>
            </a:pPr>
            <a:r>
              <a:rPr lang="en-US"/>
              <a:t>“Primary”, or “Fully Compliant” proposal, vs.</a:t>
            </a:r>
          </a:p>
          <a:p>
            <a:pPr lvl="1" eaLnBrk="1" hangingPunct="1">
              <a:lnSpc>
                <a:spcPct val="90000"/>
              </a:lnSpc>
              <a:spcBef>
                <a:spcPct val="25000"/>
              </a:spcBef>
              <a:defRPr/>
            </a:pPr>
            <a:r>
              <a:rPr lang="en-US"/>
              <a:t>“Alternate” Proposal, or “Alternate #2”, etc.</a:t>
            </a:r>
            <a:endParaRPr lang="en-US" sz="2400"/>
          </a:p>
          <a:p>
            <a:pPr eaLnBrk="1" hangingPunct="1">
              <a:defRPr/>
            </a:pPr>
            <a:r>
              <a:rPr lang="en-US"/>
              <a:t>As with multiple proposals, the offeror should clearly state in its alternate proposal(s)</a:t>
            </a:r>
          </a:p>
          <a:p>
            <a:pPr lvl="1" eaLnBrk="1" hangingPunct="1">
              <a:defRPr/>
            </a:pPr>
            <a:r>
              <a:rPr lang="en-US"/>
              <a:t>What is different from the primary proposal</a:t>
            </a:r>
          </a:p>
          <a:p>
            <a:pPr lvl="1" eaLnBrk="1" hangingPunct="1">
              <a:defRPr/>
            </a:pPr>
            <a:r>
              <a:rPr lang="en-US"/>
              <a:t>Why it believes its alternate approach(s) is better </a:t>
            </a:r>
            <a:r>
              <a:rPr lang="en-US" b="1">
                <a:solidFill>
                  <a:srgbClr val="FFCC00"/>
                </a:solidFill>
              </a:rPr>
              <a:t>for the State</a:t>
            </a:r>
            <a:r>
              <a:rPr lang="en-US" b="1"/>
              <a:t> </a:t>
            </a:r>
            <a:r>
              <a:rPr lang="en-US"/>
              <a:t>than what the RFP required</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CB8F6-5E57-445C-BAA2-A2AD7B0B8C62}"/>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6B9412-E02C-4967-8371-D6E628271E68}"/>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EF06DE7-3B7C-4771-93E6-5237C740C4AC}" type="slidenum">
              <a:rPr lang="en-US" altLang="en-US" sz="1200" smtClean="0">
                <a:effectLst>
                  <a:outerShdw blurRad="38100" dist="38100" dir="2700000" algn="tl">
                    <a:srgbClr val="000000"/>
                  </a:outerShdw>
                </a:effectLst>
              </a:rPr>
              <a:pPr algn="r" eaLnBrk="1" hangingPunct="1">
                <a:defRPr/>
              </a:pPr>
              <a:t>218</a:t>
            </a:fld>
            <a:endParaRPr lang="en-US" altLang="en-US" sz="1200">
              <a:effectLst>
                <a:outerShdw blurRad="38100" dist="38100" dir="2700000" algn="tl">
                  <a:srgbClr val="000000"/>
                </a:outerShdw>
              </a:effectLst>
            </a:endParaRPr>
          </a:p>
        </p:txBody>
      </p:sp>
      <p:sp>
        <p:nvSpPr>
          <p:cNvPr id="3666946" name="Rectangle 2">
            <a:extLst>
              <a:ext uri="{FF2B5EF4-FFF2-40B4-BE49-F238E27FC236}">
                <a16:creationId xmlns:a16="http://schemas.microsoft.com/office/drawing/2014/main" id="{C7A780F6-E9DC-4D18-A541-1538EA7F2433}"/>
              </a:ext>
            </a:extLst>
          </p:cNvPr>
          <p:cNvSpPr>
            <a:spLocks noGrp="1" noChangeArrowheads="1"/>
          </p:cNvSpPr>
          <p:nvPr>
            <p:ph type="title"/>
          </p:nvPr>
        </p:nvSpPr>
        <p:spPr>
          <a:xfrm>
            <a:off x="228600" y="228600"/>
            <a:ext cx="8686800" cy="6096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3666947" name="Rectangle 3">
            <a:extLst>
              <a:ext uri="{FF2B5EF4-FFF2-40B4-BE49-F238E27FC236}">
                <a16:creationId xmlns:a16="http://schemas.microsoft.com/office/drawing/2014/main" id="{AE7C03ED-4945-4763-BCD9-88CF3296496E}"/>
              </a:ext>
            </a:extLst>
          </p:cNvPr>
          <p:cNvSpPr>
            <a:spLocks noGrp="1" noChangeArrowheads="1"/>
          </p:cNvSpPr>
          <p:nvPr>
            <p:ph type="body" idx="1"/>
          </p:nvPr>
        </p:nvSpPr>
        <p:spPr>
          <a:xfrm>
            <a:off x="304800" y="914400"/>
            <a:ext cx="8610600" cy="5410200"/>
          </a:xfrm>
        </p:spPr>
        <p:txBody>
          <a:bodyPr/>
          <a:lstStyle/>
          <a:p>
            <a:pPr eaLnBrk="1" hangingPunct="1">
              <a:lnSpc>
                <a:spcPct val="90000"/>
              </a:lnSpc>
              <a:spcBef>
                <a:spcPct val="25000"/>
              </a:spcBef>
              <a:defRPr/>
            </a:pPr>
            <a:r>
              <a:rPr lang="en-US" dirty="0"/>
              <a:t>The allowance of alternate, and to a lesser degree, multiple proposals can lead to better outcomes than what the State initially specified</a:t>
            </a:r>
          </a:p>
          <a:p>
            <a:pPr eaLnBrk="1" hangingPunct="1">
              <a:lnSpc>
                <a:spcPct val="90000"/>
              </a:lnSpc>
              <a:spcBef>
                <a:spcPct val="25000"/>
              </a:spcBef>
              <a:defRPr/>
            </a:pPr>
            <a:r>
              <a:rPr lang="en-US" dirty="0"/>
              <a:t>But, with the greater flexibility afforded by alternate proposals comes the prospect of greater responsibility and effort</a:t>
            </a:r>
          </a:p>
          <a:p>
            <a:pPr eaLnBrk="1" hangingPunct="1">
              <a:lnSpc>
                <a:spcPct val="90000"/>
              </a:lnSpc>
              <a:spcBef>
                <a:spcPct val="25000"/>
              </a:spcBef>
              <a:defRPr/>
            </a:pPr>
            <a:r>
              <a:rPr lang="en-US" dirty="0"/>
              <a:t>Depending upon how radical an alternate proposal is, it may be difficult for an agency to effectively compare it to the other proposals that are compliant with the RFP</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7C6A1C-44BB-45F3-A878-E54C8148CC0F}"/>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64FC21A-68AA-4FAA-B694-2F89675613D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E92D011-26B2-4FB9-972A-BD862742549F}" type="slidenum">
              <a:rPr lang="en-US" altLang="en-US" sz="1200" smtClean="0">
                <a:effectLst>
                  <a:outerShdw blurRad="38100" dist="38100" dir="2700000" algn="tl">
                    <a:srgbClr val="000000"/>
                  </a:outerShdw>
                </a:effectLst>
              </a:rPr>
              <a:pPr algn="r" eaLnBrk="1" hangingPunct="1">
                <a:defRPr/>
              </a:pPr>
              <a:t>219</a:t>
            </a:fld>
            <a:endParaRPr lang="en-US" altLang="en-US" sz="1200">
              <a:effectLst>
                <a:outerShdw blurRad="38100" dist="38100" dir="2700000" algn="tl">
                  <a:srgbClr val="000000"/>
                </a:outerShdw>
              </a:effectLst>
            </a:endParaRPr>
          </a:p>
        </p:txBody>
      </p:sp>
      <p:sp>
        <p:nvSpPr>
          <p:cNvPr id="3668994" name="Rectangle 2">
            <a:extLst>
              <a:ext uri="{FF2B5EF4-FFF2-40B4-BE49-F238E27FC236}">
                <a16:creationId xmlns:a16="http://schemas.microsoft.com/office/drawing/2014/main" id="{4543DB02-1024-486C-9DB3-80057CE62534}"/>
              </a:ext>
            </a:extLst>
          </p:cNvPr>
          <p:cNvSpPr>
            <a:spLocks noGrp="1" noChangeArrowheads="1"/>
          </p:cNvSpPr>
          <p:nvPr>
            <p:ph type="title"/>
          </p:nvPr>
        </p:nvSpPr>
        <p:spPr>
          <a:xfrm>
            <a:off x="228600" y="228600"/>
            <a:ext cx="8686800" cy="533400"/>
          </a:xfrm>
        </p:spPr>
        <p:txBody>
          <a:bodyPr/>
          <a:lstStyle/>
          <a:p>
            <a:pPr eaLnBrk="1" hangingPunct="1">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endParaRPr lang="en-US" b="0" dirty="0">
              <a:solidFill>
                <a:srgbClr val="99FF33"/>
              </a:solidFill>
            </a:endParaRPr>
          </a:p>
        </p:txBody>
      </p:sp>
      <p:sp>
        <p:nvSpPr>
          <p:cNvPr id="3668995" name="Rectangle 3">
            <a:extLst>
              <a:ext uri="{FF2B5EF4-FFF2-40B4-BE49-F238E27FC236}">
                <a16:creationId xmlns:a16="http://schemas.microsoft.com/office/drawing/2014/main" id="{03A9E569-E90E-454E-BAA4-AA6362B27A98}"/>
              </a:ext>
            </a:extLst>
          </p:cNvPr>
          <p:cNvSpPr>
            <a:spLocks noGrp="1" noChangeArrowheads="1"/>
          </p:cNvSpPr>
          <p:nvPr>
            <p:ph type="body" idx="1"/>
          </p:nvPr>
        </p:nvSpPr>
        <p:spPr>
          <a:xfrm>
            <a:off x="304800" y="838200"/>
            <a:ext cx="8610600" cy="5638800"/>
          </a:xfrm>
        </p:spPr>
        <p:txBody>
          <a:bodyPr/>
          <a:lstStyle/>
          <a:p>
            <a:pPr eaLnBrk="1" hangingPunct="1">
              <a:lnSpc>
                <a:spcPct val="90000"/>
              </a:lnSpc>
              <a:spcBef>
                <a:spcPct val="15000"/>
              </a:spcBef>
              <a:defRPr/>
            </a:pPr>
            <a:r>
              <a:rPr lang="en-US" dirty="0"/>
              <a:t>Difficulty comparing perhaps very different alternate &amp; regular proposals is a factor in why alternate proposals are rarely permitted</a:t>
            </a:r>
          </a:p>
          <a:p>
            <a:pPr eaLnBrk="1" hangingPunct="1">
              <a:lnSpc>
                <a:spcPct val="90000"/>
              </a:lnSpc>
              <a:spcBef>
                <a:spcPct val="15000"/>
              </a:spcBef>
              <a:defRPr/>
            </a:pPr>
            <a:r>
              <a:rPr lang="en-US" dirty="0"/>
              <a:t>But, this factor alone should not preclude the permissibility of alternate proposals</a:t>
            </a:r>
          </a:p>
          <a:p>
            <a:pPr eaLnBrk="1" hangingPunct="1">
              <a:lnSpc>
                <a:spcPct val="90000"/>
              </a:lnSpc>
              <a:spcBef>
                <a:spcPct val="15000"/>
              </a:spcBef>
              <a:defRPr/>
            </a:pPr>
            <a:r>
              <a:rPr lang="en-US" dirty="0"/>
              <a:t>1</a:t>
            </a:r>
            <a:r>
              <a:rPr lang="en-US" baseline="30000" dirty="0"/>
              <a:t>st</a:t>
            </a:r>
            <a:r>
              <a:rPr lang="en-US" dirty="0"/>
              <a:t>, as previously mentioned, there can be limitations placed on the aspects of the RFP subject to alternate approached</a:t>
            </a:r>
          </a:p>
          <a:p>
            <a:pPr lvl="1" eaLnBrk="1" hangingPunct="1">
              <a:lnSpc>
                <a:spcPct val="90000"/>
              </a:lnSpc>
              <a:spcBef>
                <a:spcPct val="15000"/>
              </a:spcBef>
              <a:defRPr/>
            </a:pPr>
            <a:r>
              <a:rPr lang="en-US" dirty="0"/>
              <a:t>Which might preclude “radically different” offers</a:t>
            </a:r>
          </a:p>
          <a:p>
            <a:pPr eaLnBrk="1" hangingPunct="1">
              <a:lnSpc>
                <a:spcPct val="90000"/>
              </a:lnSpc>
              <a:spcBef>
                <a:spcPct val="15000"/>
              </a:spcBef>
              <a:defRPr/>
            </a:pPr>
            <a:r>
              <a:rPr lang="en-US" dirty="0"/>
              <a:t>2</a:t>
            </a:r>
            <a:r>
              <a:rPr lang="en-US" baseline="30000" dirty="0"/>
              <a:t>nd</a:t>
            </a:r>
            <a:r>
              <a:rPr lang="en-US" dirty="0"/>
              <a:t>, an agency might have a default position that unless an alternate approach is clearly superior, it will not be considered for award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FC27FC-13E9-4B49-A1EC-32E80703D33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5D596A5-3526-4EA1-9A0C-6328BCB4B23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09378" name="Rectangle 2050">
            <a:extLst>
              <a:ext uri="{FF2B5EF4-FFF2-40B4-BE49-F238E27FC236}">
                <a16:creationId xmlns:a16="http://schemas.microsoft.com/office/drawing/2014/main" id="{C6134F41-A461-4777-A3F3-B6E24971E811}"/>
              </a:ext>
            </a:extLst>
          </p:cNvPr>
          <p:cNvSpPr>
            <a:spLocks noGrp="1" noChangeArrowheads="1"/>
          </p:cNvSpPr>
          <p:nvPr>
            <p:ph type="title"/>
          </p:nvPr>
        </p:nvSpPr>
        <p:spPr>
          <a:xfrm>
            <a:off x="152400" y="152400"/>
            <a:ext cx="8839200" cy="1066800"/>
          </a:xfrm>
        </p:spPr>
        <p:txBody>
          <a:bodyPr/>
          <a:lstStyle/>
          <a:p>
            <a:pPr eaLnBrk="1" hangingPunct="1">
              <a:lnSpc>
                <a:spcPct val="90000"/>
              </a:lnSpc>
              <a:defRPr/>
            </a:pPr>
            <a:r>
              <a:rPr lang="en-US" sz="4000"/>
              <a:t>CSP Flexibility Example </a:t>
            </a:r>
            <a:r>
              <a:rPr lang="en-US" sz="2400"/>
              <a:t>(Cont’d)</a:t>
            </a:r>
          </a:p>
        </p:txBody>
      </p:sp>
      <p:sp>
        <p:nvSpPr>
          <p:cNvPr id="1509379" name="Rectangle 2051">
            <a:extLst>
              <a:ext uri="{FF2B5EF4-FFF2-40B4-BE49-F238E27FC236}">
                <a16:creationId xmlns:a16="http://schemas.microsoft.com/office/drawing/2014/main" id="{B4C5E5DC-605E-483C-B520-C25C09BFCF1A}"/>
              </a:ext>
            </a:extLst>
          </p:cNvPr>
          <p:cNvSpPr>
            <a:spLocks noGrp="1" noChangeArrowheads="1"/>
          </p:cNvSpPr>
          <p:nvPr>
            <p:ph type="body" idx="1"/>
          </p:nvPr>
        </p:nvSpPr>
        <p:spPr>
          <a:xfrm>
            <a:off x="152400" y="1600200"/>
            <a:ext cx="8839200" cy="4800600"/>
          </a:xfrm>
        </p:spPr>
        <p:txBody>
          <a:bodyPr/>
          <a:lstStyle/>
          <a:p>
            <a:pPr marL="609600" indent="-609600" eaLnBrk="1" hangingPunct="1">
              <a:defRPr/>
            </a:pPr>
            <a:r>
              <a:rPr lang="en-US" dirty="0"/>
              <a:t>This procurement was OK this way because:</a:t>
            </a:r>
          </a:p>
          <a:p>
            <a:pPr marL="990600" lvl="1" indent="-533400" eaLnBrk="1" hangingPunct="1">
              <a:defRPr/>
            </a:pPr>
            <a:r>
              <a:rPr lang="en-US" dirty="0"/>
              <a:t>Only 2 national firms provided these services</a:t>
            </a:r>
          </a:p>
          <a:p>
            <a:pPr marL="990600" lvl="1" indent="-533400" eaLnBrk="1" hangingPunct="1">
              <a:defRPr/>
            </a:pPr>
            <a:r>
              <a:rPr lang="en-US" dirty="0"/>
              <a:t>The scope of services was relatively narrow</a:t>
            </a:r>
          </a:p>
          <a:p>
            <a:pPr marL="990600" lvl="1" indent="-533400" eaLnBrk="1" hangingPunct="1">
              <a:defRPr/>
            </a:pPr>
            <a:r>
              <a:rPr lang="en-US" dirty="0"/>
              <a:t>It was already well known what services these firms offered, and their typical pricing formats</a:t>
            </a:r>
          </a:p>
          <a:p>
            <a:pPr marL="1371600" lvl="2" indent="-457200" eaLnBrk="1" hangingPunct="1">
              <a:defRPr/>
            </a:pPr>
            <a:r>
              <a:rPr lang="en-US" dirty="0"/>
              <a:t>The only questions were: </a:t>
            </a:r>
          </a:p>
          <a:p>
            <a:pPr marL="1752600" lvl="3" indent="-381000" eaLnBrk="1" hangingPunct="1">
              <a:defRPr/>
            </a:pPr>
            <a:r>
              <a:rPr lang="en-US" b="1" dirty="0"/>
              <a:t>Which of these services would an offeror bundle together</a:t>
            </a:r>
          </a:p>
          <a:p>
            <a:pPr marL="1752600" lvl="3" indent="-381000" eaLnBrk="1" hangingPunct="1">
              <a:defRPr/>
            </a:pPr>
            <a:r>
              <a:rPr lang="en-US" b="1" dirty="0"/>
              <a:t>For what duration would the pricing be firm </a:t>
            </a:r>
          </a:p>
        </p:txBody>
      </p:sp>
      <p:sp>
        <p:nvSpPr>
          <p:cNvPr id="2" name="Footer Placeholder 1">
            <a:extLst>
              <a:ext uri="{FF2B5EF4-FFF2-40B4-BE49-F238E27FC236}">
                <a16:creationId xmlns:a16="http://schemas.microsoft.com/office/drawing/2014/main" id="{CF09F95D-BB31-4FF8-9528-D4F200F0CF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6871" name="Slide Number Placeholder 2">
            <a:extLst>
              <a:ext uri="{FF2B5EF4-FFF2-40B4-BE49-F238E27FC236}">
                <a16:creationId xmlns:a16="http://schemas.microsoft.com/office/drawing/2014/main" id="{6A5BAD39-885F-4AA8-B36C-A79F5A4EAEDB}"/>
              </a:ext>
            </a:extLst>
          </p:cNvPr>
          <p:cNvSpPr>
            <a:spLocks noGrp="1"/>
          </p:cNvSpPr>
          <p:nvPr>
            <p:ph type="sldNum" sz="quarter" idx="11"/>
          </p:nvPr>
        </p:nvSpPr>
        <p:spPr>
          <a:xfrm>
            <a:off x="7543800" y="6172200"/>
            <a:ext cx="990600" cy="4762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F43D03-7F52-4595-AE7A-1A7FC24D2C2F}" type="slidenum">
              <a:rPr lang="en-US" altLang="en-US" sz="1200" smtClean="0"/>
              <a:pPr>
                <a:spcBef>
                  <a:spcPct val="0"/>
                </a:spcBef>
                <a:buClrTx/>
                <a:buSzTx/>
                <a:buFontTx/>
                <a:buNone/>
              </a:pPr>
              <a:t>22</a:t>
            </a:fld>
            <a:endParaRPr lang="en-US" altLang="en-US" sz="120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26051B-8125-4387-8E2B-52E78489C6B3}"/>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D5F34478-674C-4E88-8750-7EC646E5797E}"/>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0C8ECFB-D4C7-4E87-A7F7-FA750A3B3014}" type="slidenum">
              <a:rPr lang="en-US" altLang="en-US" sz="1200" smtClean="0">
                <a:effectLst>
                  <a:outerShdw blurRad="38100" dist="38100" dir="2700000" algn="tl">
                    <a:srgbClr val="000000"/>
                  </a:outerShdw>
                </a:effectLst>
              </a:rPr>
              <a:pPr algn="r" eaLnBrk="1" hangingPunct="1">
                <a:defRPr/>
              </a:pPr>
              <a:t>220</a:t>
            </a:fld>
            <a:endParaRPr lang="en-US" altLang="en-US" sz="1200">
              <a:effectLst>
                <a:outerShdw blurRad="38100" dist="38100" dir="2700000" algn="tl">
                  <a:srgbClr val="000000"/>
                </a:outerShdw>
              </a:effectLst>
            </a:endParaRPr>
          </a:p>
        </p:txBody>
      </p:sp>
      <p:sp>
        <p:nvSpPr>
          <p:cNvPr id="3670018" name="Rectangle 2">
            <a:extLst>
              <a:ext uri="{FF2B5EF4-FFF2-40B4-BE49-F238E27FC236}">
                <a16:creationId xmlns:a16="http://schemas.microsoft.com/office/drawing/2014/main" id="{0FC0721F-3800-4FBC-B66C-73C67E3DDD21}"/>
              </a:ext>
            </a:extLst>
          </p:cNvPr>
          <p:cNvSpPr>
            <a:spLocks noGrp="1" noChangeArrowheads="1"/>
          </p:cNvSpPr>
          <p:nvPr>
            <p:ph type="title"/>
          </p:nvPr>
        </p:nvSpPr>
        <p:spPr>
          <a:xfrm>
            <a:off x="228600" y="228600"/>
            <a:ext cx="8686800" cy="838200"/>
          </a:xfrm>
        </p:spPr>
        <p:txBody>
          <a:bodyPr/>
          <a:lstStyle/>
          <a:p>
            <a:pPr eaLnBrk="1" hangingPunct="1">
              <a:lnSpc>
                <a:spcPct val="90000"/>
              </a:lnSpc>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70019" name="Rectangle 3">
            <a:extLst>
              <a:ext uri="{FF2B5EF4-FFF2-40B4-BE49-F238E27FC236}">
                <a16:creationId xmlns:a16="http://schemas.microsoft.com/office/drawing/2014/main" id="{452E97E5-CEC8-4F6F-8313-A7D4E4F1C430}"/>
              </a:ext>
            </a:extLst>
          </p:cNvPr>
          <p:cNvSpPr>
            <a:spLocks noGrp="1" noChangeArrowheads="1"/>
          </p:cNvSpPr>
          <p:nvPr>
            <p:ph type="body" idx="1"/>
          </p:nvPr>
        </p:nvSpPr>
        <p:spPr>
          <a:xfrm>
            <a:off x="228600" y="1371600"/>
            <a:ext cx="8686800" cy="5105400"/>
          </a:xfrm>
        </p:spPr>
        <p:txBody>
          <a:bodyPr/>
          <a:lstStyle/>
          <a:p>
            <a:pPr eaLnBrk="1" hangingPunct="1">
              <a:lnSpc>
                <a:spcPct val="90000"/>
              </a:lnSpc>
              <a:spcBef>
                <a:spcPct val="15000"/>
              </a:spcBef>
              <a:defRPr/>
            </a:pPr>
            <a:r>
              <a:rPr lang="en-US"/>
              <a:t>If there are no limitations on the aspects of the RFP subject to alternative approaches, the RFP might say that the agency reserves the right to only consider an alternate proposal that is clearly perceived to be a better solution for the State for the award</a:t>
            </a:r>
          </a:p>
          <a:p>
            <a:pPr lvl="1" eaLnBrk="1" hangingPunct="1">
              <a:lnSpc>
                <a:spcPct val="90000"/>
              </a:lnSpc>
              <a:spcBef>
                <a:spcPct val="15000"/>
              </a:spcBef>
              <a:defRPr/>
            </a:pPr>
            <a:r>
              <a:rPr lang="en-US"/>
              <a:t>i.e., if there is doubt about the viability of the alternate approach, the agency can notify the offeror that the alternate proposal is no longer under award consideration, without the need for discussions, etc. concerning that approach, even if discussions are held on regular offers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43750E-88EB-4FBE-8E8B-166FE31D0E60}"/>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4CB997-A1DF-46F1-9B4D-607E5D83AA33}"/>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42A1783-B5FB-4803-B2B9-1C1589E012B9}" type="slidenum">
              <a:rPr lang="en-US" altLang="en-US" sz="1200" smtClean="0">
                <a:effectLst>
                  <a:outerShdw blurRad="38100" dist="38100" dir="2700000" algn="tl">
                    <a:srgbClr val="000000"/>
                  </a:outerShdw>
                </a:effectLst>
              </a:rPr>
              <a:pPr algn="r" eaLnBrk="1" hangingPunct="1">
                <a:defRPr/>
              </a:pPr>
              <a:t>221</a:t>
            </a:fld>
            <a:endParaRPr lang="en-US" altLang="en-US" sz="1200">
              <a:effectLst>
                <a:outerShdw blurRad="38100" dist="38100" dir="2700000" algn="tl">
                  <a:srgbClr val="000000"/>
                </a:outerShdw>
              </a:effectLst>
            </a:endParaRPr>
          </a:p>
        </p:txBody>
      </p:sp>
      <p:sp>
        <p:nvSpPr>
          <p:cNvPr id="3671042" name="Rectangle 2">
            <a:extLst>
              <a:ext uri="{FF2B5EF4-FFF2-40B4-BE49-F238E27FC236}">
                <a16:creationId xmlns:a16="http://schemas.microsoft.com/office/drawing/2014/main" id="{3D60B6DA-FB93-4216-8D45-BDDAD6CF455E}"/>
              </a:ext>
            </a:extLst>
          </p:cNvPr>
          <p:cNvSpPr>
            <a:spLocks noGrp="1" noChangeArrowheads="1"/>
          </p:cNvSpPr>
          <p:nvPr>
            <p:ph type="title"/>
          </p:nvPr>
        </p:nvSpPr>
        <p:spPr>
          <a:xfrm>
            <a:off x="228600" y="228600"/>
            <a:ext cx="8686800" cy="1066800"/>
          </a:xfrm>
        </p:spPr>
        <p:txBody>
          <a:bodyPr/>
          <a:lstStyle/>
          <a:p>
            <a:pPr eaLnBrk="1" hangingPunct="1">
              <a:lnSpc>
                <a:spcPct val="90000"/>
              </a:lnSpc>
              <a:defRPr/>
            </a:pPr>
            <a:r>
              <a:rPr lang="en-US" sz="4000" dirty="0">
                <a:solidFill>
                  <a:srgbClr val="99FF33"/>
                </a:solidFill>
              </a:rPr>
              <a:t>Alternate Proposals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71043" name="Rectangle 3">
            <a:extLst>
              <a:ext uri="{FF2B5EF4-FFF2-40B4-BE49-F238E27FC236}">
                <a16:creationId xmlns:a16="http://schemas.microsoft.com/office/drawing/2014/main" id="{C27AF548-F016-408E-A60D-59D6A1994197}"/>
              </a:ext>
            </a:extLst>
          </p:cNvPr>
          <p:cNvSpPr>
            <a:spLocks noGrp="1" noChangeArrowheads="1"/>
          </p:cNvSpPr>
          <p:nvPr>
            <p:ph type="body" idx="1"/>
          </p:nvPr>
        </p:nvSpPr>
        <p:spPr>
          <a:xfrm>
            <a:off x="228600" y="1524000"/>
            <a:ext cx="8686800" cy="4800600"/>
          </a:xfrm>
        </p:spPr>
        <p:txBody>
          <a:bodyPr/>
          <a:lstStyle/>
          <a:p>
            <a:pPr eaLnBrk="1" hangingPunct="1">
              <a:lnSpc>
                <a:spcPct val="90000"/>
              </a:lnSpc>
              <a:spcBef>
                <a:spcPct val="15000"/>
              </a:spcBef>
              <a:defRPr/>
            </a:pPr>
            <a:r>
              <a:rPr lang="en-US" dirty="0"/>
              <a:t>Such wording in the RFP permits the agency to decide if wants to hold discussions, etc. on an alternate proposal</a:t>
            </a:r>
          </a:p>
          <a:p>
            <a:pPr lvl="1" eaLnBrk="1" hangingPunct="1">
              <a:lnSpc>
                <a:spcPct val="90000"/>
              </a:lnSpc>
              <a:spcBef>
                <a:spcPct val="15000"/>
              </a:spcBef>
              <a:defRPr/>
            </a:pPr>
            <a:r>
              <a:rPr lang="en-US" dirty="0"/>
              <a:t>It can if it wants, but doesn’t have to if it has no interest in the alternate approach</a:t>
            </a:r>
          </a:p>
          <a:p>
            <a:pPr eaLnBrk="1" hangingPunct="1">
              <a:lnSpc>
                <a:spcPct val="90000"/>
              </a:lnSpc>
              <a:spcBef>
                <a:spcPct val="15000"/>
              </a:spcBef>
              <a:defRPr/>
            </a:pPr>
            <a:r>
              <a:rPr lang="en-US" dirty="0"/>
              <a:t>Note that this option only pertains to alternate proposals versus regular proposals</a:t>
            </a:r>
          </a:p>
          <a:p>
            <a:pPr eaLnBrk="1" hangingPunct="1">
              <a:lnSpc>
                <a:spcPct val="90000"/>
              </a:lnSpc>
              <a:spcBef>
                <a:spcPct val="15000"/>
              </a:spcBef>
              <a:defRPr/>
            </a:pPr>
            <a:r>
              <a:rPr lang="en-US" dirty="0"/>
              <a:t>Among regular proposals, the usual rules apply that all must be treated the same, with the same opportunity for discussions, etc.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44CF4C-3A8A-4C68-A69B-26301D5C0C5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443B7B-53A1-41CB-90FC-EF5D79967F04}"/>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2CB6BCE-582C-43D2-B34A-23CBF356E631}" type="slidenum">
              <a:rPr lang="en-US" altLang="en-US" sz="1200" smtClean="0">
                <a:effectLst>
                  <a:outerShdw blurRad="38100" dist="38100" dir="2700000" algn="tl">
                    <a:srgbClr val="000000"/>
                  </a:outerShdw>
                </a:effectLst>
              </a:rPr>
              <a:pPr algn="r" eaLnBrk="1" hangingPunct="1">
                <a:defRPr/>
              </a:pPr>
              <a:t>222</a:t>
            </a:fld>
            <a:endParaRPr lang="en-US" altLang="en-US" sz="1200">
              <a:effectLst>
                <a:outerShdw blurRad="38100" dist="38100" dir="2700000" algn="tl">
                  <a:srgbClr val="000000"/>
                </a:outerShdw>
              </a:effectLst>
            </a:endParaRPr>
          </a:p>
        </p:txBody>
      </p:sp>
      <p:sp>
        <p:nvSpPr>
          <p:cNvPr id="3667970" name="Rectangle 2">
            <a:extLst>
              <a:ext uri="{FF2B5EF4-FFF2-40B4-BE49-F238E27FC236}">
                <a16:creationId xmlns:a16="http://schemas.microsoft.com/office/drawing/2014/main" id="{ECB4CCAC-1596-4BAA-9258-08E98AC21E88}"/>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Alternate Proposals</a:t>
            </a:r>
            <a:r>
              <a:rPr lang="en-US" dirty="0">
                <a:solidFill>
                  <a:srgbClr val="99FF33"/>
                </a:solidFill>
              </a:rPr>
              <a:t> </a:t>
            </a:r>
            <a:r>
              <a:rPr lang="en-US" sz="2400" b="0" dirty="0">
                <a:solidFill>
                  <a:srgbClr val="99FF33"/>
                </a:solidFill>
              </a:rPr>
              <a:t>(Cont’d)</a:t>
            </a:r>
            <a:br>
              <a:rPr lang="en-US" sz="2400" b="0" dirty="0">
                <a:solidFill>
                  <a:srgbClr val="99FF33"/>
                </a:solidFill>
              </a:rPr>
            </a:br>
            <a:r>
              <a:rPr lang="en-US" sz="2400" dirty="0">
                <a:solidFill>
                  <a:srgbClr val="99FF33"/>
                </a:solidFill>
              </a:rPr>
              <a:t> </a:t>
            </a:r>
            <a:r>
              <a:rPr lang="en-US" sz="3600" dirty="0"/>
              <a:t>Agency Default Position </a:t>
            </a:r>
            <a:r>
              <a:rPr lang="en-US" sz="2400" b="0" dirty="0"/>
              <a:t>(Cont’d)</a:t>
            </a:r>
          </a:p>
        </p:txBody>
      </p:sp>
      <p:sp>
        <p:nvSpPr>
          <p:cNvPr id="3667971" name="Rectangle 3">
            <a:extLst>
              <a:ext uri="{FF2B5EF4-FFF2-40B4-BE49-F238E27FC236}">
                <a16:creationId xmlns:a16="http://schemas.microsoft.com/office/drawing/2014/main" id="{246039C7-AE4F-477E-8104-4AFD3D7A9CF7}"/>
              </a:ext>
            </a:extLst>
          </p:cNvPr>
          <p:cNvSpPr>
            <a:spLocks noGrp="1" noChangeArrowheads="1"/>
          </p:cNvSpPr>
          <p:nvPr>
            <p:ph type="body" idx="1"/>
          </p:nvPr>
        </p:nvSpPr>
        <p:spPr>
          <a:xfrm>
            <a:off x="304800" y="1524000"/>
            <a:ext cx="8610600" cy="4876800"/>
          </a:xfrm>
        </p:spPr>
        <p:txBody>
          <a:bodyPr/>
          <a:lstStyle/>
          <a:p>
            <a:pPr eaLnBrk="1" hangingPunct="1">
              <a:spcBef>
                <a:spcPct val="25000"/>
              </a:spcBef>
              <a:defRPr/>
            </a:pPr>
            <a:r>
              <a:rPr lang="en-US" dirty="0"/>
              <a:t>If the RFP doesn’t have wording permitting  different treatment of alternate proposals, they should be treated the same as any other proposal in terms of being the subject of discussions, cure letters, BAFOs, etc.</a:t>
            </a:r>
          </a:p>
          <a:p>
            <a:pPr lvl="1" eaLnBrk="1" hangingPunct="1">
              <a:spcBef>
                <a:spcPct val="25000"/>
              </a:spcBef>
              <a:defRPr/>
            </a:pPr>
            <a:r>
              <a:rPr lang="en-US" dirty="0"/>
              <a:t>i.e., the same amount of discussion and evaluation effort should be expended on an alternate proposal as for a regular proposal </a:t>
            </a:r>
          </a:p>
          <a:p>
            <a:pPr lvl="2" eaLnBrk="1" hangingPunct="1">
              <a:spcBef>
                <a:spcPct val="25000"/>
              </a:spcBef>
              <a:defRPr/>
            </a:pPr>
            <a:r>
              <a:rPr lang="en-US" dirty="0"/>
              <a:t>Which means more work for procuring personnel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3D109C-A7D7-448C-9DE1-D4A7E90CD1C4}"/>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9470868-8F98-43BF-AD7A-7B4AECB6117B}"/>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F94C6C4-0EA5-43CC-9C1A-8F9932A8017D}" type="slidenum">
              <a:rPr lang="en-US" altLang="en-US" sz="1200" smtClean="0">
                <a:effectLst>
                  <a:outerShdw blurRad="38100" dist="38100" dir="2700000" algn="tl">
                    <a:srgbClr val="000000"/>
                  </a:outerShdw>
                </a:effectLst>
              </a:rPr>
              <a:pPr algn="r" eaLnBrk="1" hangingPunct="1">
                <a:defRPr/>
              </a:pPr>
              <a:t>223</a:t>
            </a:fld>
            <a:endParaRPr lang="en-US" altLang="en-US" sz="1200">
              <a:effectLst>
                <a:outerShdw blurRad="38100" dist="38100" dir="2700000" algn="tl">
                  <a:srgbClr val="000000"/>
                </a:outerShdw>
              </a:effectLst>
            </a:endParaRPr>
          </a:p>
        </p:txBody>
      </p:sp>
      <p:sp>
        <p:nvSpPr>
          <p:cNvPr id="3672066" name="Rectangle 2">
            <a:extLst>
              <a:ext uri="{FF2B5EF4-FFF2-40B4-BE49-F238E27FC236}">
                <a16:creationId xmlns:a16="http://schemas.microsoft.com/office/drawing/2014/main" id="{F50130B9-0FFB-4A75-B466-4CD51BAE1D70}"/>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dirty="0">
                <a:solidFill>
                  <a:srgbClr val="99FF33"/>
                </a:solidFill>
              </a:rPr>
              <a:t>Alternate Proposals</a:t>
            </a:r>
            <a:r>
              <a:rPr lang="en-US" sz="4800" dirty="0">
                <a:solidFill>
                  <a:srgbClr val="99FF33"/>
                </a:solidFill>
              </a:rPr>
              <a:t> </a:t>
            </a:r>
            <a:r>
              <a:rPr lang="en-US" sz="2800" b="0" dirty="0">
                <a:solidFill>
                  <a:srgbClr val="99FF33"/>
                </a:solidFill>
              </a:rPr>
              <a:t>(Cont’d)</a:t>
            </a:r>
            <a:br>
              <a:rPr lang="en-US" sz="2800" b="0" dirty="0">
                <a:solidFill>
                  <a:srgbClr val="99FF33"/>
                </a:solidFill>
              </a:rPr>
            </a:br>
            <a:r>
              <a:rPr lang="en-US" sz="2800" dirty="0">
                <a:solidFill>
                  <a:srgbClr val="99FF33"/>
                </a:solidFill>
              </a:rPr>
              <a:t> </a:t>
            </a:r>
            <a:r>
              <a:rPr lang="en-US" sz="3600" dirty="0"/>
              <a:t>Agency Default Position </a:t>
            </a:r>
            <a:r>
              <a:rPr lang="en-US" sz="2400" b="0" dirty="0"/>
              <a:t>(Cont’d)</a:t>
            </a:r>
          </a:p>
        </p:txBody>
      </p:sp>
      <p:sp>
        <p:nvSpPr>
          <p:cNvPr id="3672067" name="Rectangle 3">
            <a:extLst>
              <a:ext uri="{FF2B5EF4-FFF2-40B4-BE49-F238E27FC236}">
                <a16:creationId xmlns:a16="http://schemas.microsoft.com/office/drawing/2014/main" id="{CC192C6C-5F08-45C9-BE01-686BAA9CC6E4}"/>
              </a:ext>
            </a:extLst>
          </p:cNvPr>
          <p:cNvSpPr>
            <a:spLocks noGrp="1" noChangeArrowheads="1"/>
          </p:cNvSpPr>
          <p:nvPr>
            <p:ph type="body" idx="1"/>
          </p:nvPr>
        </p:nvSpPr>
        <p:spPr>
          <a:xfrm>
            <a:off x="304800" y="1447800"/>
            <a:ext cx="8610600" cy="4953000"/>
          </a:xfrm>
        </p:spPr>
        <p:txBody>
          <a:bodyPr/>
          <a:lstStyle/>
          <a:p>
            <a:pPr eaLnBrk="1" hangingPunct="1">
              <a:spcBef>
                <a:spcPct val="25000"/>
              </a:spcBef>
              <a:defRPr/>
            </a:pPr>
            <a:r>
              <a:rPr lang="en-US" dirty="0"/>
              <a:t>Assuming the RFP requires a base regular or conforming proposal, and not just an alternate one, when discussions are being held on the regular proposal, they should also be held on the alternate proposal</a:t>
            </a:r>
          </a:p>
          <a:p>
            <a:pPr lvl="1" eaLnBrk="1" hangingPunct="1">
              <a:spcBef>
                <a:spcPct val="25000"/>
              </a:spcBef>
              <a:defRPr/>
            </a:pPr>
            <a:r>
              <a:rPr lang="en-US" dirty="0"/>
              <a:t>This is particularly true for the oral presentation</a:t>
            </a:r>
          </a:p>
          <a:p>
            <a:pPr lvl="1" eaLnBrk="1" hangingPunct="1">
              <a:spcBef>
                <a:spcPct val="25000"/>
              </a:spcBef>
              <a:defRPr/>
            </a:pPr>
            <a:r>
              <a:rPr lang="en-US" dirty="0"/>
              <a:t>Typically, more time should be allotted for the oral presentation of an offeror with an alternate proposal that is still under consideration, than with an offeror with only a regular proposal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4F798C-688B-4D55-8B3E-F53F712D05F9}"/>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2E8CBE4-5FE4-42EE-83DC-96F765D795AC}"/>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274AC9C-801C-4664-B00D-C9F6FCDD0693}" type="slidenum">
              <a:rPr lang="en-US" altLang="en-US" sz="1200" smtClean="0">
                <a:effectLst>
                  <a:outerShdw blurRad="38100" dist="38100" dir="2700000" algn="tl">
                    <a:srgbClr val="000000"/>
                  </a:outerShdw>
                </a:effectLst>
              </a:rPr>
              <a:pPr algn="r" eaLnBrk="1" hangingPunct="1">
                <a:defRPr/>
              </a:pPr>
              <a:t>224</a:t>
            </a:fld>
            <a:endParaRPr lang="en-US" altLang="en-US" sz="1200">
              <a:effectLst>
                <a:outerShdw blurRad="38100" dist="38100" dir="2700000" algn="tl">
                  <a:srgbClr val="000000"/>
                </a:outerShdw>
              </a:effectLst>
            </a:endParaRPr>
          </a:p>
        </p:txBody>
      </p:sp>
      <p:sp>
        <p:nvSpPr>
          <p:cNvPr id="3674114" name="Rectangle 2">
            <a:extLst>
              <a:ext uri="{FF2B5EF4-FFF2-40B4-BE49-F238E27FC236}">
                <a16:creationId xmlns:a16="http://schemas.microsoft.com/office/drawing/2014/main" id="{C657B7A4-DA23-45B5-8688-AA593BF216B1}"/>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Alternate Proposals </a:t>
            </a:r>
            <a:r>
              <a:rPr lang="en-US" sz="2400" b="0" dirty="0">
                <a:solidFill>
                  <a:srgbClr val="99FF33"/>
                </a:solidFill>
              </a:rPr>
              <a:t>(Cont’d)</a:t>
            </a:r>
            <a:br>
              <a:rPr lang="en-US" sz="2400" b="0" dirty="0">
                <a:solidFill>
                  <a:srgbClr val="99FF33"/>
                </a:solidFill>
              </a:rPr>
            </a:br>
            <a:r>
              <a:rPr lang="en-US" sz="3600" dirty="0"/>
              <a:t>Contingency Planning</a:t>
            </a:r>
          </a:p>
        </p:txBody>
      </p:sp>
      <p:sp>
        <p:nvSpPr>
          <p:cNvPr id="3674115" name="Rectangle 3">
            <a:extLst>
              <a:ext uri="{FF2B5EF4-FFF2-40B4-BE49-F238E27FC236}">
                <a16:creationId xmlns:a16="http://schemas.microsoft.com/office/drawing/2014/main" id="{DE7EE73E-0B4F-4275-ADF3-08FE97BF17E4}"/>
              </a:ext>
            </a:extLst>
          </p:cNvPr>
          <p:cNvSpPr>
            <a:spLocks noGrp="1" noChangeArrowheads="1"/>
          </p:cNvSpPr>
          <p:nvPr>
            <p:ph type="body" idx="1"/>
          </p:nvPr>
        </p:nvSpPr>
        <p:spPr>
          <a:xfrm>
            <a:off x="457200" y="1676400"/>
            <a:ext cx="8229600" cy="4567238"/>
          </a:xfrm>
        </p:spPr>
        <p:txBody>
          <a:bodyPr/>
          <a:lstStyle/>
          <a:p>
            <a:pPr eaLnBrk="1" hangingPunct="1">
              <a:lnSpc>
                <a:spcPct val="90000"/>
              </a:lnSpc>
              <a:defRPr/>
            </a:pPr>
            <a:r>
              <a:rPr lang="en-US" sz="2800" dirty="0"/>
              <a:t>If the initial decision is not to permit multiple, and/or alternate proposals, there should be discussion of the possibility of changing this decision after RFP issuance and prior to the award recommendation, based upon questions or suggestions from vendors, or other legitimate sources</a:t>
            </a:r>
          </a:p>
          <a:p>
            <a:pPr lvl="1" eaLnBrk="1" hangingPunct="1">
              <a:lnSpc>
                <a:spcPct val="90000"/>
              </a:lnSpc>
              <a:defRPr/>
            </a:pPr>
            <a:r>
              <a:rPr lang="en-US" sz="2400" dirty="0"/>
              <a:t>e.g., control agencies, etc., or circumstances arising within the agency since the RFP was issued that merit a reconsideration of the original decision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2B44E7-0A46-42A9-9EB0-E6D400C0919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CSP - 4/2018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31A3CA-8D39-4A56-A4A0-1A4754D1D7F6}"/>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0B4CDDE-DC93-4CA2-8B27-55118E38120D}" type="slidenum">
              <a:rPr lang="en-US" altLang="en-US" sz="1200" smtClean="0">
                <a:effectLst>
                  <a:outerShdw blurRad="38100" dist="38100" dir="2700000" algn="tl">
                    <a:srgbClr val="000000"/>
                  </a:outerShdw>
                </a:effectLst>
              </a:rPr>
              <a:pPr algn="r" eaLnBrk="1" hangingPunct="1">
                <a:defRPr/>
              </a:pPr>
              <a:t>225</a:t>
            </a:fld>
            <a:endParaRPr lang="en-US" altLang="en-US" sz="1200">
              <a:effectLst>
                <a:outerShdw blurRad="38100" dist="38100" dir="2700000" algn="tl">
                  <a:srgbClr val="000000"/>
                </a:outerShdw>
              </a:effectLst>
            </a:endParaRPr>
          </a:p>
        </p:txBody>
      </p:sp>
      <p:sp>
        <p:nvSpPr>
          <p:cNvPr id="3673090" name="Rectangle 2">
            <a:extLst>
              <a:ext uri="{FF2B5EF4-FFF2-40B4-BE49-F238E27FC236}">
                <a16:creationId xmlns:a16="http://schemas.microsoft.com/office/drawing/2014/main" id="{14DCD867-787B-4E81-B68F-049CB863403E}"/>
              </a:ext>
            </a:extLst>
          </p:cNvPr>
          <p:cNvSpPr>
            <a:spLocks noGrp="1" noChangeArrowheads="1"/>
          </p:cNvSpPr>
          <p:nvPr>
            <p:ph type="title"/>
          </p:nvPr>
        </p:nvSpPr>
        <p:spPr>
          <a:xfrm>
            <a:off x="228600" y="228600"/>
            <a:ext cx="8686800" cy="990600"/>
          </a:xfrm>
        </p:spPr>
        <p:txBody>
          <a:bodyPr/>
          <a:lstStyle/>
          <a:p>
            <a:pPr eaLnBrk="1" hangingPunct="1">
              <a:lnSpc>
                <a:spcPct val="90000"/>
              </a:lnSpc>
              <a:defRPr/>
            </a:pPr>
            <a:r>
              <a:rPr lang="en-US" sz="4000" dirty="0">
                <a:solidFill>
                  <a:srgbClr val="99FF33"/>
                </a:solidFill>
              </a:rPr>
              <a:t>Multiple/Alternate Proposals </a:t>
            </a:r>
            <a:r>
              <a:rPr lang="en-US" sz="2400" b="0" dirty="0">
                <a:solidFill>
                  <a:srgbClr val="99FF33"/>
                </a:solidFill>
              </a:rPr>
              <a:t>(Cont’d)</a:t>
            </a:r>
            <a:br>
              <a:rPr lang="en-US" sz="2400" b="0" dirty="0">
                <a:solidFill>
                  <a:srgbClr val="99FF33"/>
                </a:solidFill>
              </a:rPr>
            </a:br>
            <a:r>
              <a:rPr lang="en-US" sz="3600" dirty="0"/>
              <a:t>Conclusion</a:t>
            </a:r>
          </a:p>
        </p:txBody>
      </p:sp>
      <p:sp>
        <p:nvSpPr>
          <p:cNvPr id="3673091" name="Rectangle 3">
            <a:extLst>
              <a:ext uri="{FF2B5EF4-FFF2-40B4-BE49-F238E27FC236}">
                <a16:creationId xmlns:a16="http://schemas.microsoft.com/office/drawing/2014/main" id="{D03E745F-1670-4D55-A5DF-7553C190026F}"/>
              </a:ext>
            </a:extLst>
          </p:cNvPr>
          <p:cNvSpPr>
            <a:spLocks noGrp="1" noChangeArrowheads="1"/>
          </p:cNvSpPr>
          <p:nvPr>
            <p:ph type="body" idx="1"/>
          </p:nvPr>
        </p:nvSpPr>
        <p:spPr>
          <a:xfrm>
            <a:off x="304800" y="1295400"/>
            <a:ext cx="8610600" cy="5105400"/>
          </a:xfrm>
        </p:spPr>
        <p:txBody>
          <a:bodyPr/>
          <a:lstStyle/>
          <a:p>
            <a:pPr eaLnBrk="1" hangingPunct="1">
              <a:lnSpc>
                <a:spcPct val="90000"/>
              </a:lnSpc>
              <a:defRPr/>
            </a:pPr>
            <a:r>
              <a:rPr lang="en-US" dirty="0"/>
              <a:t>All of the issues discussed on the preceding slides in this section need to be considered when deciding whether to permit multiple and/or alternate proposals</a:t>
            </a:r>
          </a:p>
          <a:p>
            <a:pPr eaLnBrk="1" hangingPunct="1">
              <a:lnSpc>
                <a:spcPct val="90000"/>
              </a:lnSpc>
              <a:defRPr/>
            </a:pPr>
            <a:r>
              <a:rPr lang="en-US" dirty="0"/>
              <a:t>While it is true that multiple and alternate proposals can lead to more work for agency personnel and award complications</a:t>
            </a:r>
          </a:p>
          <a:p>
            <a:pPr eaLnBrk="1" hangingPunct="1">
              <a:lnSpc>
                <a:spcPct val="90000"/>
              </a:lnSpc>
              <a:defRPr/>
            </a:pPr>
            <a:r>
              <a:rPr lang="en-US" dirty="0"/>
              <a:t>These factors should not automatically result in a decision not to permit such proposals</a:t>
            </a:r>
          </a:p>
          <a:p>
            <a:pPr lvl="1" eaLnBrk="1" hangingPunct="1">
              <a:lnSpc>
                <a:spcPct val="90000"/>
              </a:lnSpc>
              <a:defRPr/>
            </a:pPr>
            <a:r>
              <a:rPr lang="en-US" dirty="0"/>
              <a:t>The State might benefit from the added variety of choice provided by such proposals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804D-D385-4C55-B2F6-35C56CC35DDF}"/>
              </a:ext>
            </a:extLst>
          </p:cNvPr>
          <p:cNvSpPr>
            <a:spLocks noGrp="1"/>
          </p:cNvSpPr>
          <p:nvPr>
            <p:ph type="ctrTitle" sz="quarter"/>
          </p:nvPr>
        </p:nvSpPr>
        <p:spPr>
          <a:xfrm>
            <a:off x="381000" y="1143000"/>
            <a:ext cx="8458200" cy="1752600"/>
          </a:xfrm>
        </p:spPr>
        <p:txBody>
          <a:bodyPr/>
          <a:lstStyle/>
          <a:p>
            <a:pPr>
              <a:defRPr/>
            </a:pPr>
            <a:r>
              <a:rPr lang="en-US" sz="4400" dirty="0"/>
              <a:t>The CSP Evaluation Process</a:t>
            </a:r>
            <a:br>
              <a:rPr lang="en-US" sz="4400" dirty="0"/>
            </a:br>
            <a:r>
              <a:rPr lang="en-US" sz="4400" dirty="0"/>
              <a:t>(A High Level Overview)</a:t>
            </a:r>
          </a:p>
        </p:txBody>
      </p:sp>
      <p:sp>
        <p:nvSpPr>
          <p:cNvPr id="3" name="Subtitle 2">
            <a:extLst>
              <a:ext uri="{FF2B5EF4-FFF2-40B4-BE49-F238E27FC236}">
                <a16:creationId xmlns:a16="http://schemas.microsoft.com/office/drawing/2014/main" id="{7A6FAD1D-021F-4BB7-A62C-780C97F99C21}"/>
              </a:ext>
            </a:extLst>
          </p:cNvPr>
          <p:cNvSpPr>
            <a:spLocks noGrp="1"/>
          </p:cNvSpPr>
          <p:nvPr>
            <p:ph type="subTitle" sz="quarter" idx="1"/>
          </p:nvPr>
        </p:nvSpPr>
        <p:spPr>
          <a:xfrm>
            <a:off x="1371600" y="2819400"/>
            <a:ext cx="6400800" cy="2819400"/>
          </a:xfrm>
        </p:spPr>
        <p:txBody>
          <a:bodyPr/>
          <a:lstStyle/>
          <a:p>
            <a:pPr>
              <a:defRPr/>
            </a:pPr>
            <a:r>
              <a:rPr lang="en-US" sz="3600" dirty="0"/>
              <a:t>And </a:t>
            </a:r>
          </a:p>
          <a:p>
            <a:pPr>
              <a:defRPr/>
            </a:pPr>
            <a:r>
              <a:rPr lang="en-US" sz="4400" dirty="0">
                <a:solidFill>
                  <a:srgbClr val="FF9900"/>
                </a:solidFill>
              </a:rPr>
              <a:t>Guidelines Concerning Evaluation Committees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4">
            <a:extLst>
              <a:ext uri="{FF2B5EF4-FFF2-40B4-BE49-F238E27FC236}">
                <a16:creationId xmlns:a16="http://schemas.microsoft.com/office/drawing/2014/main" id="{EDECF02B-B62D-4248-84D3-2F6304A0142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7044390-232B-45C5-8F0A-AEBF228E2398}" type="slidenum">
              <a:rPr lang="en-US" altLang="en-US" sz="1200" smtClean="0"/>
              <a:pPr>
                <a:spcBef>
                  <a:spcPct val="0"/>
                </a:spcBef>
                <a:buClrTx/>
                <a:buSzTx/>
                <a:buFontTx/>
                <a:buNone/>
              </a:pPr>
              <a:t>227</a:t>
            </a:fld>
            <a:endParaRPr lang="en-US" altLang="en-US" sz="1200"/>
          </a:p>
        </p:txBody>
      </p:sp>
      <p:sp>
        <p:nvSpPr>
          <p:cNvPr id="5" name="Footer Placeholder 5">
            <a:extLst>
              <a:ext uri="{FF2B5EF4-FFF2-40B4-BE49-F238E27FC236}">
                <a16:creationId xmlns:a16="http://schemas.microsoft.com/office/drawing/2014/main" id="{0AB5415F-EF67-4C30-AEBA-7DFD521D24F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2210" name="Rectangle 2">
            <a:extLst>
              <a:ext uri="{FF2B5EF4-FFF2-40B4-BE49-F238E27FC236}">
                <a16:creationId xmlns:a16="http://schemas.microsoft.com/office/drawing/2014/main" id="{17B5066F-8ED1-441F-926A-C94E0ACBBE12}"/>
              </a:ext>
            </a:extLst>
          </p:cNvPr>
          <p:cNvSpPr>
            <a:spLocks noGrp="1" noRot="1" noChangeArrowheads="1"/>
          </p:cNvSpPr>
          <p:nvPr>
            <p:ph type="title"/>
          </p:nvPr>
        </p:nvSpPr>
        <p:spPr>
          <a:xfrm>
            <a:off x="228600" y="209550"/>
            <a:ext cx="8686800" cy="1238250"/>
          </a:xfrm>
        </p:spPr>
        <p:txBody>
          <a:bodyPr/>
          <a:lstStyle/>
          <a:p>
            <a:pPr eaLnBrk="1" hangingPunct="1">
              <a:defRPr/>
            </a:pPr>
            <a:r>
              <a:rPr lang="en-US" altLang="en-US" dirty="0"/>
              <a:t>INITIAL REVIEW</a:t>
            </a:r>
            <a:br>
              <a:rPr lang="en-US" altLang="en-US" dirty="0"/>
            </a:br>
            <a:r>
              <a:rPr lang="en-US" altLang="en-US" sz="3600" b="0" dirty="0"/>
              <a:t>(Performed by the Procurement Officer)</a:t>
            </a:r>
          </a:p>
        </p:txBody>
      </p:sp>
      <p:sp>
        <p:nvSpPr>
          <p:cNvPr id="222211" name="Rectangle 3">
            <a:extLst>
              <a:ext uri="{FF2B5EF4-FFF2-40B4-BE49-F238E27FC236}">
                <a16:creationId xmlns:a16="http://schemas.microsoft.com/office/drawing/2014/main" id="{96276F54-DA8D-49E3-8048-5F0D92727051}"/>
              </a:ext>
            </a:extLst>
          </p:cNvPr>
          <p:cNvSpPr>
            <a:spLocks noGrp="1" noChangeArrowheads="1"/>
          </p:cNvSpPr>
          <p:nvPr>
            <p:ph type="body" idx="1"/>
          </p:nvPr>
        </p:nvSpPr>
        <p:spPr>
          <a:xfrm>
            <a:off x="304800" y="1447800"/>
            <a:ext cx="8686800" cy="5029200"/>
          </a:xfrm>
        </p:spPr>
        <p:txBody>
          <a:bodyPr/>
          <a:lstStyle/>
          <a:p>
            <a:pPr eaLnBrk="1" hangingPunct="1">
              <a:defRPr/>
            </a:pPr>
            <a:r>
              <a:rPr lang="en-US" altLang="en-US" sz="2800" dirty="0">
                <a:cs typeface="Arial" pitchFamily="34" charset="0"/>
              </a:rPr>
              <a:t>The proper number of copies</a:t>
            </a:r>
            <a:endParaRPr lang="en-US" altLang="en-US" sz="2800" dirty="0"/>
          </a:p>
          <a:p>
            <a:pPr eaLnBrk="1" hangingPunct="1">
              <a:defRPr/>
            </a:pPr>
            <a:r>
              <a:rPr lang="en-US" altLang="en-US" sz="2800" dirty="0">
                <a:cs typeface="Arial" pitchFamily="34" charset="0"/>
              </a:rPr>
              <a:t>The technical and financial proposals have been submitted separately</a:t>
            </a:r>
          </a:p>
          <a:p>
            <a:pPr eaLnBrk="1" hangingPunct="1">
              <a:defRPr/>
            </a:pPr>
            <a:r>
              <a:rPr lang="en-US" altLang="en-US" sz="2800" dirty="0">
                <a:cs typeface="Arial" pitchFamily="34" charset="0"/>
              </a:rPr>
              <a:t>Minimum qualifications have been satisfied</a:t>
            </a:r>
            <a:r>
              <a:rPr lang="en-US" altLang="en-US" sz="2800" dirty="0"/>
              <a:t> </a:t>
            </a:r>
          </a:p>
          <a:p>
            <a:pPr eaLnBrk="1" hangingPunct="1">
              <a:defRPr/>
            </a:pPr>
            <a:r>
              <a:rPr lang="en-US" altLang="en-US" sz="2800" dirty="0">
                <a:cs typeface="Arial" pitchFamily="34" charset="0"/>
              </a:rPr>
              <a:t>The technical proposal does not contain financial information</a:t>
            </a:r>
          </a:p>
          <a:p>
            <a:pPr eaLnBrk="1" hangingPunct="1">
              <a:defRPr/>
            </a:pPr>
            <a:r>
              <a:rPr lang="en-US" altLang="en-US" sz="2800" dirty="0">
                <a:cs typeface="Arial" pitchFamily="34" charset="0"/>
              </a:rPr>
              <a:t>No obviously missing sections/information</a:t>
            </a:r>
            <a:r>
              <a:rPr lang="en-US" altLang="en-US" sz="2800" dirty="0"/>
              <a:t> </a:t>
            </a:r>
          </a:p>
          <a:p>
            <a:pPr eaLnBrk="1" hangingPunct="1">
              <a:defRPr/>
            </a:pPr>
            <a:r>
              <a:rPr lang="en-US" altLang="en-US" sz="2800" dirty="0">
                <a:cs typeface="Arial" pitchFamily="34" charset="0"/>
              </a:rPr>
              <a:t>The proposal contains all required affidavits, MBE* &amp; VSBE forms, etc.</a:t>
            </a:r>
          </a:p>
          <a:p>
            <a:pPr lvl="1" eaLnBrk="1" hangingPunct="1">
              <a:defRPr/>
            </a:pPr>
            <a:r>
              <a:rPr lang="en-US" altLang="en-US" sz="2400" b="1" i="1" u="sng" dirty="0">
                <a:cs typeface="Arial" pitchFamily="34" charset="0"/>
              </a:rPr>
              <a:t>* an omission may be fatal</a:t>
            </a:r>
            <a:endParaRPr lang="en-US" altLang="en-US" sz="2400" b="1" i="1" u="sng"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Number Placeholder 4">
            <a:extLst>
              <a:ext uri="{FF2B5EF4-FFF2-40B4-BE49-F238E27FC236}">
                <a16:creationId xmlns:a16="http://schemas.microsoft.com/office/drawing/2014/main" id="{63AAF144-09F3-4969-9FE9-4E25D272D9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FCB719-1014-4468-9989-8CC622DC5964}" type="slidenum">
              <a:rPr lang="en-US" altLang="en-US" sz="1200" smtClean="0"/>
              <a:pPr>
                <a:spcBef>
                  <a:spcPct val="0"/>
                </a:spcBef>
                <a:buClrTx/>
                <a:buSzTx/>
                <a:buFontTx/>
                <a:buNone/>
              </a:pPr>
              <a:t>228</a:t>
            </a:fld>
            <a:endParaRPr lang="en-US" altLang="en-US" sz="1200"/>
          </a:p>
        </p:txBody>
      </p:sp>
      <p:sp>
        <p:nvSpPr>
          <p:cNvPr id="6" name="Footer Placeholder 5">
            <a:extLst>
              <a:ext uri="{FF2B5EF4-FFF2-40B4-BE49-F238E27FC236}">
                <a16:creationId xmlns:a16="http://schemas.microsoft.com/office/drawing/2014/main" id="{3EEE0878-0AA6-453D-8132-06BC66E275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3474" name="Rectangle 2">
            <a:extLst>
              <a:ext uri="{FF2B5EF4-FFF2-40B4-BE49-F238E27FC236}">
                <a16:creationId xmlns:a16="http://schemas.microsoft.com/office/drawing/2014/main" id="{902BB09D-6371-45CA-B3A1-BEFF180765D9}"/>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3475" name="Rectangle 3">
            <a:extLst>
              <a:ext uri="{FF2B5EF4-FFF2-40B4-BE49-F238E27FC236}">
                <a16:creationId xmlns:a16="http://schemas.microsoft.com/office/drawing/2014/main" id="{66528E68-D136-4C28-B170-DFA915FA2405}"/>
              </a:ext>
            </a:extLst>
          </p:cNvPr>
          <p:cNvSpPr>
            <a:spLocks noGrp="1" noChangeArrowheads="1"/>
          </p:cNvSpPr>
          <p:nvPr>
            <p:ph type="body" idx="1"/>
          </p:nvPr>
        </p:nvSpPr>
        <p:spPr>
          <a:xfrm>
            <a:off x="381000" y="1143000"/>
            <a:ext cx="8458200" cy="2286000"/>
          </a:xfrm>
        </p:spPr>
        <p:txBody>
          <a:bodyPr/>
          <a:lstStyle/>
          <a:p>
            <a:pPr marL="0" indent="0" eaLnBrk="1" hangingPunct="1">
              <a:buFont typeface="Wingdings" panose="05000000000000000000" pitchFamily="2" charset="2"/>
              <a:buNone/>
              <a:defRPr/>
            </a:pPr>
            <a:r>
              <a:rPr lang="en-US" altLang="en-US" sz="3600" dirty="0">
                <a:ea typeface="MS Mincho" pitchFamily="49" charset="-128"/>
              </a:rPr>
              <a:t>When more than one proposal has been received, per 21.05.03.03 B, the Procurement Officer may initially classify the proposals as:</a:t>
            </a:r>
            <a:endParaRPr lang="en-US" altLang="en-US" sz="3600" dirty="0">
              <a:cs typeface="Arial" pitchFamily="34" charset="0"/>
            </a:endParaRPr>
          </a:p>
        </p:txBody>
      </p:sp>
      <p:sp>
        <p:nvSpPr>
          <p:cNvPr id="322566" name="Text Box 4">
            <a:extLst>
              <a:ext uri="{FF2B5EF4-FFF2-40B4-BE49-F238E27FC236}">
                <a16:creationId xmlns:a16="http://schemas.microsoft.com/office/drawing/2014/main" id="{C6E465BF-B1E1-44C8-B906-CBD33CDD8B58}"/>
              </a:ext>
            </a:extLst>
          </p:cNvPr>
          <p:cNvSpPr txBox="1">
            <a:spLocks noChangeArrowheads="1"/>
          </p:cNvSpPr>
          <p:nvPr/>
        </p:nvSpPr>
        <p:spPr bwMode="auto">
          <a:xfrm>
            <a:off x="457200" y="3810001"/>
            <a:ext cx="8305800" cy="305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90000"/>
              </a:lnSpc>
              <a:buClrTx/>
              <a:buSzTx/>
              <a:buFont typeface="Wingdings" panose="05000000000000000000" pitchFamily="2" charset="2"/>
              <a:buChar char="Ø"/>
            </a:pPr>
            <a:r>
              <a:rPr lang="en-US" altLang="en-US">
                <a:ea typeface="MS Mincho" panose="02020609040205080304" pitchFamily="49" charset="-128"/>
              </a:rPr>
              <a:t>Reasonably susceptible of being selected for award; or</a:t>
            </a:r>
          </a:p>
          <a:p>
            <a:pPr eaLnBrk="1" hangingPunct="1">
              <a:lnSpc>
                <a:spcPct val="90000"/>
              </a:lnSpc>
              <a:buClrTx/>
              <a:buSzTx/>
              <a:buFont typeface="Wingdings" panose="05000000000000000000" pitchFamily="2" charset="2"/>
              <a:buChar char="Ø"/>
            </a:pPr>
            <a:endParaRPr lang="en-US" altLang="en-US">
              <a:cs typeface="Arial" panose="020B0604020202020204" pitchFamily="34" charset="0"/>
            </a:endParaRPr>
          </a:p>
          <a:p>
            <a:pPr eaLnBrk="1" hangingPunct="1">
              <a:lnSpc>
                <a:spcPct val="90000"/>
              </a:lnSpc>
              <a:buClrTx/>
              <a:buSzTx/>
              <a:buFont typeface="Wingdings" panose="05000000000000000000" pitchFamily="2" charset="2"/>
              <a:buChar char="Ø"/>
            </a:pPr>
            <a:r>
              <a:rPr lang="en-US" altLang="en-US">
                <a:ea typeface="MS Mincho" panose="02020609040205080304" pitchFamily="49" charset="-128"/>
              </a:rPr>
              <a:t>Not reasonably susceptible of being selected for award.</a:t>
            </a:r>
            <a:endParaRPr lang="en-US" altLang="en-US">
              <a:latin typeface="Times New Roman" panose="02020603050405020304" pitchFamily="18" charset="0"/>
            </a:endParaRPr>
          </a:p>
          <a:p>
            <a:pPr eaLnBrk="1" hangingPunct="1">
              <a:spcBef>
                <a:spcPct val="50000"/>
              </a:spcBef>
              <a:buClrTx/>
              <a:buSzTx/>
              <a:buFontTx/>
              <a:buNone/>
            </a:pPr>
            <a:endParaRPr lang="en-US" altLang="en-US" sz="2400">
              <a:latin typeface="Times New Roman" panose="02020603050405020304" pitchFamily="18"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FF96-18D3-4A4F-872A-CE7DB94B10CC}"/>
              </a:ext>
            </a:extLst>
          </p:cNvPr>
          <p:cNvSpPr>
            <a:spLocks noGrp="1"/>
          </p:cNvSpPr>
          <p:nvPr>
            <p:ph type="title"/>
          </p:nvPr>
        </p:nvSpPr>
        <p:spPr>
          <a:xfrm>
            <a:off x="228600" y="133350"/>
            <a:ext cx="8686800" cy="685800"/>
          </a:xfrm>
        </p:spPr>
        <p:txBody>
          <a:bodyPr/>
          <a:lstStyle/>
          <a:p>
            <a:pPr>
              <a:defRPr/>
            </a:pPr>
            <a:r>
              <a:rPr lang="en-US" altLang="en-US" dirty="0">
                <a:cs typeface="Arial" pitchFamily="34" charset="0"/>
              </a:rPr>
              <a:t>Susceptibility</a:t>
            </a:r>
            <a:r>
              <a:rPr lang="en-US" altLang="en-US" dirty="0"/>
              <a:t> </a:t>
            </a:r>
            <a:endParaRPr lang="en-US" dirty="0"/>
          </a:p>
        </p:txBody>
      </p:sp>
      <p:sp>
        <p:nvSpPr>
          <p:cNvPr id="3" name="Content Placeholder 2">
            <a:extLst>
              <a:ext uri="{FF2B5EF4-FFF2-40B4-BE49-F238E27FC236}">
                <a16:creationId xmlns:a16="http://schemas.microsoft.com/office/drawing/2014/main" id="{1BCE5971-68FE-4C80-AEAE-5553BF6F6A56}"/>
              </a:ext>
            </a:extLst>
          </p:cNvPr>
          <p:cNvSpPr>
            <a:spLocks noGrp="1"/>
          </p:cNvSpPr>
          <p:nvPr>
            <p:ph idx="1"/>
          </p:nvPr>
        </p:nvSpPr>
        <p:spPr>
          <a:xfrm>
            <a:off x="304800" y="762000"/>
            <a:ext cx="8534400" cy="5715000"/>
          </a:xfrm>
        </p:spPr>
        <p:txBody>
          <a:bodyPr/>
          <a:lstStyle/>
          <a:p>
            <a:pPr>
              <a:defRPr/>
            </a:pPr>
            <a:r>
              <a:rPr lang="en-US" altLang="en-US" sz="3000" dirty="0">
                <a:ea typeface="MS Mincho" pitchFamily="49" charset="-128"/>
              </a:rPr>
              <a:t>Initially the Procurement Officer may take the default position of classifying any proposal that has the potential to be reasonably susceptible of being selected for award after cures and orals as being reasonably susceptible of being selected for award so that such offerors can participate in cures and orals</a:t>
            </a:r>
          </a:p>
          <a:p>
            <a:pPr>
              <a:defRPr/>
            </a:pPr>
            <a:r>
              <a:rPr lang="en-US" altLang="en-US" sz="3000" dirty="0">
                <a:ea typeface="MS Mincho" pitchFamily="49" charset="-128"/>
              </a:rPr>
              <a:t>Such a default position does not affect:</a:t>
            </a:r>
          </a:p>
          <a:p>
            <a:pPr lvl="1">
              <a:defRPr/>
            </a:pPr>
            <a:r>
              <a:rPr lang="en-US" altLang="en-US" sz="2600" dirty="0">
                <a:ea typeface="MS Mincho" pitchFamily="49" charset="-128"/>
              </a:rPr>
              <a:t>A </a:t>
            </a:r>
            <a:r>
              <a:rPr lang="en-US" altLang="en-US" sz="2600" b="1" dirty="0">
                <a:ea typeface="MS Mincho" pitchFamily="49" charset="-128"/>
              </a:rPr>
              <a:t>non-responsible </a:t>
            </a:r>
            <a:r>
              <a:rPr lang="en-US" altLang="en-US" sz="2600" dirty="0">
                <a:ea typeface="MS Mincho" pitchFamily="49" charset="-128"/>
              </a:rPr>
              <a:t>determination about an </a:t>
            </a:r>
            <a:r>
              <a:rPr lang="en-US" altLang="en-US" sz="2600" b="1" dirty="0">
                <a:ea typeface="MS Mincho" pitchFamily="49" charset="-128"/>
              </a:rPr>
              <a:t>offeror</a:t>
            </a:r>
          </a:p>
          <a:p>
            <a:pPr lvl="1">
              <a:defRPr/>
            </a:pPr>
            <a:r>
              <a:rPr lang="en-US" altLang="en-US" sz="2600" dirty="0">
                <a:ea typeface="MS Mincho" pitchFamily="49" charset="-128"/>
              </a:rPr>
              <a:t>Making a </a:t>
            </a:r>
            <a:r>
              <a:rPr lang="en-US" altLang="en-US" sz="2600" b="1" dirty="0">
                <a:ea typeface="MS Mincho" pitchFamily="49" charset="-128"/>
              </a:rPr>
              <a:t>not susceptible </a:t>
            </a:r>
            <a:r>
              <a:rPr lang="en-US" altLang="en-US" sz="2600" dirty="0">
                <a:ea typeface="MS Mincho" pitchFamily="49" charset="-128"/>
              </a:rPr>
              <a:t>determination for a proposal judged to be so deficient that “cures” would largely constitute a totally new proposal </a:t>
            </a:r>
          </a:p>
          <a:p>
            <a:pPr lvl="1">
              <a:defRPr/>
            </a:pPr>
            <a:endParaRPr lang="en-US" altLang="en-US" sz="2600" dirty="0">
              <a:ea typeface="MS Mincho" pitchFamily="49" charset="-128"/>
            </a:endParaRPr>
          </a:p>
          <a:p>
            <a:pPr marL="0" indent="0">
              <a:buFont typeface="Wingdings" panose="05000000000000000000" pitchFamily="2" charset="2"/>
              <a:buNone/>
              <a:defRPr/>
            </a:pPr>
            <a:endParaRPr lang="en-US" altLang="en-US" sz="3000" dirty="0">
              <a:ea typeface="MS Mincho" pitchFamily="49" charset="-128"/>
            </a:endParaRPr>
          </a:p>
          <a:p>
            <a:pPr>
              <a:defRPr/>
            </a:pPr>
            <a:endParaRPr lang="en-US" dirty="0"/>
          </a:p>
        </p:txBody>
      </p:sp>
      <p:sp>
        <p:nvSpPr>
          <p:cNvPr id="323588" name="Slide Number Placeholder 3">
            <a:extLst>
              <a:ext uri="{FF2B5EF4-FFF2-40B4-BE49-F238E27FC236}">
                <a16:creationId xmlns:a16="http://schemas.microsoft.com/office/drawing/2014/main" id="{97EDB02B-7232-4FD2-8534-CA25778CBD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D9DB579-A75A-4E04-9A97-7A8C88AC113F}" type="slidenum">
              <a:rPr lang="en-US" altLang="en-US" sz="1200" smtClean="0"/>
              <a:pPr>
                <a:spcBef>
                  <a:spcPct val="0"/>
                </a:spcBef>
                <a:buClrTx/>
                <a:buSzTx/>
                <a:buFontTx/>
                <a:buNone/>
              </a:pPr>
              <a:t>229</a:t>
            </a:fld>
            <a:endParaRPr lang="en-US" altLang="en-US" sz="1200"/>
          </a:p>
        </p:txBody>
      </p:sp>
      <p:sp>
        <p:nvSpPr>
          <p:cNvPr id="5" name="Footer Placeholder 4">
            <a:extLst>
              <a:ext uri="{FF2B5EF4-FFF2-40B4-BE49-F238E27FC236}">
                <a16:creationId xmlns:a16="http://schemas.microsoft.com/office/drawing/2014/main" id="{FC634DD8-5E0E-48FB-B703-58AB24EEE657}"/>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478BE4-E311-4BEA-9725-372A3510A5FD}"/>
              </a:ext>
            </a:extLst>
          </p:cNvPr>
          <p:cNvSpPr txBox="1">
            <a:spLocks noGrp="1"/>
          </p:cNvSpPr>
          <p:nvPr/>
        </p:nvSpPr>
        <p:spPr bwMode="auto">
          <a:xfrm>
            <a:off x="457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3/2018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3EFA067-ABDC-45E1-94D9-275EA3F0B6F4}"/>
              </a:ext>
            </a:extLst>
          </p:cNvPr>
          <p:cNvSpPr txBox="1">
            <a:spLocks noGrp="1"/>
          </p:cNvSpPr>
          <p:nvPr/>
        </p:nvSpPr>
        <p:spPr bwMode="auto">
          <a:xfrm>
            <a:off x="7848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60474E3-0BC8-42BA-B87A-DB35E67FA7A1}" type="slidenum">
              <a:rPr lang="en-US" altLang="en-US" sz="1200" smtClean="0">
                <a:effectLst>
                  <a:outerShdw blurRad="38100" dist="38100" dir="2700000" algn="tl">
                    <a:srgbClr val="000000"/>
                  </a:outerShdw>
                </a:effectLst>
              </a:rPr>
              <a:pPr algn="r" eaLnBrk="1" hangingPunct="1">
                <a:defRPr/>
              </a:pPr>
              <a:t>23</a:t>
            </a:fld>
            <a:endParaRPr lang="en-US" altLang="en-US" sz="1200">
              <a:effectLst>
                <a:outerShdw blurRad="38100" dist="38100" dir="2700000" algn="tl">
                  <a:srgbClr val="000000"/>
                </a:outerShdw>
              </a:effectLst>
            </a:endParaRPr>
          </a:p>
        </p:txBody>
      </p:sp>
      <p:sp>
        <p:nvSpPr>
          <p:cNvPr id="1513474" name="Rectangle 1026">
            <a:extLst>
              <a:ext uri="{FF2B5EF4-FFF2-40B4-BE49-F238E27FC236}">
                <a16:creationId xmlns:a16="http://schemas.microsoft.com/office/drawing/2014/main" id="{F339031C-822B-450F-9D50-3404BBEABF16}"/>
              </a:ext>
            </a:extLst>
          </p:cNvPr>
          <p:cNvSpPr>
            <a:spLocks noGrp="1" noChangeArrowheads="1"/>
          </p:cNvSpPr>
          <p:nvPr>
            <p:ph type="title"/>
          </p:nvPr>
        </p:nvSpPr>
        <p:spPr>
          <a:xfrm>
            <a:off x="152400" y="152400"/>
            <a:ext cx="8839200" cy="1066800"/>
          </a:xfrm>
        </p:spPr>
        <p:txBody>
          <a:bodyPr/>
          <a:lstStyle/>
          <a:p>
            <a:pPr eaLnBrk="1" hangingPunct="1">
              <a:lnSpc>
                <a:spcPct val="90000"/>
              </a:lnSpc>
              <a:defRPr/>
            </a:pPr>
            <a:r>
              <a:rPr lang="en-US" sz="4000"/>
              <a:t>CSP Flexibility Example </a:t>
            </a:r>
            <a:r>
              <a:rPr lang="en-US" sz="2400"/>
              <a:t>(Cont’d)</a:t>
            </a:r>
          </a:p>
        </p:txBody>
      </p:sp>
      <p:sp>
        <p:nvSpPr>
          <p:cNvPr id="1513475" name="Rectangle 1027">
            <a:extLst>
              <a:ext uri="{FF2B5EF4-FFF2-40B4-BE49-F238E27FC236}">
                <a16:creationId xmlns:a16="http://schemas.microsoft.com/office/drawing/2014/main" id="{C3A20C3D-5FF1-409F-8D14-3F29BFC9D5F0}"/>
              </a:ext>
            </a:extLst>
          </p:cNvPr>
          <p:cNvSpPr>
            <a:spLocks noGrp="1" noChangeArrowheads="1"/>
          </p:cNvSpPr>
          <p:nvPr>
            <p:ph type="body" idx="1"/>
          </p:nvPr>
        </p:nvSpPr>
        <p:spPr>
          <a:xfrm>
            <a:off x="152400" y="1219200"/>
            <a:ext cx="8991600" cy="4876800"/>
          </a:xfrm>
        </p:spPr>
        <p:txBody>
          <a:bodyPr/>
          <a:lstStyle/>
          <a:p>
            <a:pPr marL="609600" indent="-609600" eaLnBrk="1" hangingPunct="1">
              <a:lnSpc>
                <a:spcPct val="90000"/>
              </a:lnSpc>
              <a:defRPr/>
            </a:pPr>
            <a:r>
              <a:rPr lang="en-US" altLang="en-US" dirty="0"/>
              <a:t>This OAG legal research example is not the typical State CSP procurement</a:t>
            </a:r>
          </a:p>
          <a:p>
            <a:pPr marL="609600" indent="-609600" eaLnBrk="1" hangingPunct="1">
              <a:lnSpc>
                <a:spcPct val="90000"/>
              </a:lnSpc>
              <a:defRPr/>
            </a:pPr>
            <a:r>
              <a:rPr lang="en-US" altLang="en-US" dirty="0"/>
              <a:t>But, it shows that under the right circumstances, functional or performance specifications are better than design specifications </a:t>
            </a:r>
          </a:p>
          <a:p>
            <a:pPr marL="609600" indent="-609600" eaLnBrk="1" hangingPunct="1">
              <a:lnSpc>
                <a:spcPct val="90000"/>
              </a:lnSpc>
              <a:defRPr/>
            </a:pPr>
            <a:r>
              <a:rPr lang="en-US" altLang="en-US" dirty="0"/>
              <a:t>And, it also shows the full flexibility of the CSP procurement method</a:t>
            </a:r>
          </a:p>
          <a:p>
            <a:pPr marL="609600" indent="-609600" eaLnBrk="1" hangingPunct="1">
              <a:lnSpc>
                <a:spcPct val="90000"/>
              </a:lnSpc>
              <a:defRPr/>
            </a:pPr>
            <a:r>
              <a:rPr lang="en-US" altLang="en-US" dirty="0"/>
              <a:t>In its simplest form, all this procurement did was say, ‘Make me an offer!”                                                                                                                                                                                                                                                                                                                                                                                                                                                                                                                                                                                                   </a:t>
            </a:r>
          </a:p>
          <a:p>
            <a:pPr marL="609600" indent="-609600" eaLnBrk="1" hangingPunct="1">
              <a:lnSpc>
                <a:spcPct val="90000"/>
              </a:lnSpc>
              <a:defRPr/>
            </a:pPr>
            <a:endParaRPr lang="en-US" altLang="en-US" dirty="0"/>
          </a:p>
          <a:p>
            <a:pPr marL="914400" lvl="2" indent="0" eaLnBrk="1" hangingPunct="1">
              <a:lnSpc>
                <a:spcPct val="90000"/>
              </a:lnSpc>
              <a:buFont typeface="Wingdings" panose="05000000000000000000" pitchFamily="2" charset="2"/>
              <a:buNone/>
              <a:defRPr/>
            </a:pPr>
            <a:endParaRPr lang="en-US" alt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3">
            <a:extLst>
              <a:ext uri="{FF2B5EF4-FFF2-40B4-BE49-F238E27FC236}">
                <a16:creationId xmlns:a16="http://schemas.microsoft.com/office/drawing/2014/main" id="{16E4105D-2FD4-4B83-AA91-9E0A05E193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E6A6AB-101F-4B4E-91E7-5D109A4ADF0F}" type="slidenum">
              <a:rPr lang="en-US" altLang="en-US" sz="1200" smtClean="0"/>
              <a:pPr>
                <a:spcBef>
                  <a:spcPct val="0"/>
                </a:spcBef>
                <a:buClrTx/>
                <a:buSzTx/>
                <a:buFontTx/>
                <a:buNone/>
              </a:pPr>
              <a:t>230</a:t>
            </a:fld>
            <a:endParaRPr lang="en-US" altLang="en-US" sz="1200"/>
          </a:p>
        </p:txBody>
      </p:sp>
      <p:sp>
        <p:nvSpPr>
          <p:cNvPr id="6" name="Footer Placeholder 4">
            <a:extLst>
              <a:ext uri="{FF2B5EF4-FFF2-40B4-BE49-F238E27FC236}">
                <a16:creationId xmlns:a16="http://schemas.microsoft.com/office/drawing/2014/main" id="{4F5B22CD-178F-4788-AB81-938281DA48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4498" name="Rectangle 2">
            <a:extLst>
              <a:ext uri="{FF2B5EF4-FFF2-40B4-BE49-F238E27FC236}">
                <a16:creationId xmlns:a16="http://schemas.microsoft.com/office/drawing/2014/main" id="{6E11B42A-0366-4BD1-8883-C46250CA42AF}"/>
              </a:ext>
            </a:extLst>
          </p:cNvPr>
          <p:cNvSpPr>
            <a:spLocks noGrp="1" noChangeArrowheads="1"/>
          </p:cNvSpPr>
          <p:nvPr>
            <p:ph type="title"/>
          </p:nvPr>
        </p:nvSpPr>
        <p:spPr>
          <a:xfrm>
            <a:off x="0" y="495300"/>
            <a:ext cx="9144000" cy="1371600"/>
          </a:xfrm>
        </p:spPr>
        <p:txBody>
          <a:bodyPr/>
          <a:lstStyle/>
          <a:p>
            <a:pPr eaLnBrk="1" hangingPunct="1">
              <a:defRPr/>
            </a:pPr>
            <a:r>
              <a:rPr lang="en-US" altLang="en-US" sz="4000">
                <a:ea typeface="MS Mincho" pitchFamily="49" charset="-128"/>
              </a:rPr>
              <a:t>REASONABLY SUSCEPTIBLE OF BEING SELECTED FOR AWARD</a:t>
            </a:r>
            <a:r>
              <a:rPr lang="en-US" altLang="en-US"/>
              <a:t> </a:t>
            </a:r>
          </a:p>
        </p:txBody>
      </p:sp>
      <p:sp>
        <p:nvSpPr>
          <p:cNvPr id="324613" name="Text Box 3">
            <a:extLst>
              <a:ext uri="{FF2B5EF4-FFF2-40B4-BE49-F238E27FC236}">
                <a16:creationId xmlns:a16="http://schemas.microsoft.com/office/drawing/2014/main" id="{7429C3DA-119D-48B9-AFBA-143B2E5FCD16}"/>
              </a:ext>
            </a:extLst>
          </p:cNvPr>
          <p:cNvSpPr txBox="1">
            <a:spLocks noChangeArrowheads="1"/>
          </p:cNvSpPr>
          <p:nvPr/>
        </p:nvSpPr>
        <p:spPr bwMode="auto">
          <a:xfrm>
            <a:off x="457200" y="34290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4000">
                <a:ea typeface="MS Mincho" panose="02020609040205080304" pitchFamily="49" charset="-128"/>
              </a:rPr>
              <a:t>Only those proposals that have a good possibility of ultimately receiving the award</a:t>
            </a:r>
          </a:p>
        </p:txBody>
      </p:sp>
      <p:sp>
        <p:nvSpPr>
          <p:cNvPr id="324614" name="Text Box 4">
            <a:extLst>
              <a:ext uri="{FF2B5EF4-FFF2-40B4-BE49-F238E27FC236}">
                <a16:creationId xmlns:a16="http://schemas.microsoft.com/office/drawing/2014/main" id="{A945BB20-0C69-437E-8DE6-F985CEA049E4}"/>
              </a:ext>
            </a:extLst>
          </p:cNvPr>
          <p:cNvSpPr txBox="1">
            <a:spLocks noChangeArrowheads="1"/>
          </p:cNvSpPr>
          <p:nvPr/>
        </p:nvSpPr>
        <p:spPr bwMode="auto">
          <a:xfrm>
            <a:off x="381000" y="22098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ea typeface="MS Mincho" panose="02020609040205080304" pitchFamily="49" charset="-128"/>
              </a:rPr>
              <a:t> </a:t>
            </a:r>
            <a:r>
              <a:rPr lang="en-US" altLang="en-US" sz="4000" u="sng">
                <a:ea typeface="MS Mincho" panose="02020609040205080304" pitchFamily="49" charset="-128"/>
              </a:rPr>
              <a:t>Restrictive Interpretation</a:t>
            </a:r>
            <a:r>
              <a:rPr lang="en-US" altLang="en-US" sz="4000">
                <a:ea typeface="MS Mincho" panose="02020609040205080304" pitchFamily="49" charset="-128"/>
              </a:rPr>
              <a:t>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3">
            <a:extLst>
              <a:ext uri="{FF2B5EF4-FFF2-40B4-BE49-F238E27FC236}">
                <a16:creationId xmlns:a16="http://schemas.microsoft.com/office/drawing/2014/main" id="{54B27BEA-141D-4249-AB2C-AEFE159DF13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B81331-114F-4D9C-8476-85BDE3CFD0B5}" type="slidenum">
              <a:rPr lang="en-US" altLang="en-US" sz="1200" smtClean="0"/>
              <a:pPr>
                <a:spcBef>
                  <a:spcPct val="0"/>
                </a:spcBef>
                <a:buClrTx/>
                <a:buSzTx/>
                <a:buFontTx/>
                <a:buNone/>
              </a:pPr>
              <a:t>231</a:t>
            </a:fld>
            <a:endParaRPr lang="en-US" altLang="en-US" sz="1200"/>
          </a:p>
        </p:txBody>
      </p:sp>
      <p:sp>
        <p:nvSpPr>
          <p:cNvPr id="6" name="Footer Placeholder 4">
            <a:extLst>
              <a:ext uri="{FF2B5EF4-FFF2-40B4-BE49-F238E27FC236}">
                <a16:creationId xmlns:a16="http://schemas.microsoft.com/office/drawing/2014/main" id="{47F59C51-091E-4BAF-BB09-0A59F3B3AE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5522" name="Rectangle 2">
            <a:extLst>
              <a:ext uri="{FF2B5EF4-FFF2-40B4-BE49-F238E27FC236}">
                <a16:creationId xmlns:a16="http://schemas.microsoft.com/office/drawing/2014/main" id="{1C76A892-4D38-42A2-9CD9-6EDB1F15C10D}"/>
              </a:ext>
            </a:extLst>
          </p:cNvPr>
          <p:cNvSpPr>
            <a:spLocks noGrp="1" noChangeArrowheads="1"/>
          </p:cNvSpPr>
          <p:nvPr>
            <p:ph type="title"/>
          </p:nvPr>
        </p:nvSpPr>
        <p:spPr>
          <a:xfrm>
            <a:off x="0" y="495300"/>
            <a:ext cx="9144000" cy="1371600"/>
          </a:xfrm>
        </p:spPr>
        <p:txBody>
          <a:bodyPr/>
          <a:lstStyle/>
          <a:p>
            <a:pPr eaLnBrk="1" hangingPunct="1">
              <a:defRPr/>
            </a:pPr>
            <a:r>
              <a:rPr lang="en-US" altLang="en-US" sz="4000">
                <a:ea typeface="MS Mincho" pitchFamily="49" charset="-128"/>
              </a:rPr>
              <a:t>REASONABLY SUSCEPTIBLE OF BEING SELECTED FOR AWARD</a:t>
            </a:r>
            <a:r>
              <a:rPr lang="en-US" altLang="en-US"/>
              <a:t> </a:t>
            </a:r>
          </a:p>
        </p:txBody>
      </p:sp>
      <p:sp>
        <p:nvSpPr>
          <p:cNvPr id="325637" name="Text Box 3">
            <a:extLst>
              <a:ext uri="{FF2B5EF4-FFF2-40B4-BE49-F238E27FC236}">
                <a16:creationId xmlns:a16="http://schemas.microsoft.com/office/drawing/2014/main" id="{9A0522F2-A889-4487-894A-1B3DA4CEF475}"/>
              </a:ext>
            </a:extLst>
          </p:cNvPr>
          <p:cNvSpPr txBox="1">
            <a:spLocks noChangeArrowheads="1"/>
          </p:cNvSpPr>
          <p:nvPr/>
        </p:nvSpPr>
        <p:spPr bwMode="auto">
          <a:xfrm>
            <a:off x="228600" y="3429000"/>
            <a:ext cx="8763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ea typeface="MS Mincho" panose="02020609040205080304" pitchFamily="49" charset="-128"/>
              </a:rPr>
              <a:t> All proposals that are at least minimally technically qualified, until the time when financial proposals are to be opened and considered </a:t>
            </a:r>
          </a:p>
        </p:txBody>
      </p:sp>
      <p:sp>
        <p:nvSpPr>
          <p:cNvPr id="325638" name="Text Box 4">
            <a:extLst>
              <a:ext uri="{FF2B5EF4-FFF2-40B4-BE49-F238E27FC236}">
                <a16:creationId xmlns:a16="http://schemas.microsoft.com/office/drawing/2014/main" id="{9805EE87-9CDF-4D5E-9DB3-A67068FF78CA}"/>
              </a:ext>
            </a:extLst>
          </p:cNvPr>
          <p:cNvSpPr txBox="1">
            <a:spLocks noChangeArrowheads="1"/>
          </p:cNvSpPr>
          <p:nvPr/>
        </p:nvSpPr>
        <p:spPr bwMode="auto">
          <a:xfrm>
            <a:off x="381000" y="22098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ea typeface="MS Mincho" panose="02020609040205080304" pitchFamily="49" charset="-128"/>
              </a:rPr>
              <a:t> </a:t>
            </a:r>
            <a:r>
              <a:rPr lang="en-US" altLang="en-US" sz="4000" u="sng">
                <a:ea typeface="MS Mincho" panose="02020609040205080304" pitchFamily="49" charset="-128"/>
              </a:rPr>
              <a:t>Inclusive Interpretation</a:t>
            </a:r>
            <a:r>
              <a:rPr lang="en-US" altLang="en-US" sz="4000">
                <a:ea typeface="MS Mincho" panose="02020609040205080304" pitchFamily="49" charset="-128"/>
              </a:rPr>
              <a: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4">
            <a:extLst>
              <a:ext uri="{FF2B5EF4-FFF2-40B4-BE49-F238E27FC236}">
                <a16:creationId xmlns:a16="http://schemas.microsoft.com/office/drawing/2014/main" id="{31638A42-D694-4351-A2DA-373197C21E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B902C38-1340-4122-A8A4-2D738F08830C}" type="slidenum">
              <a:rPr lang="en-US" altLang="en-US" sz="1200" smtClean="0"/>
              <a:pPr>
                <a:spcBef>
                  <a:spcPct val="0"/>
                </a:spcBef>
                <a:buClrTx/>
                <a:buSzTx/>
                <a:buFontTx/>
                <a:buNone/>
              </a:pPr>
              <a:t>232</a:t>
            </a:fld>
            <a:endParaRPr lang="en-US" altLang="en-US" sz="1200"/>
          </a:p>
        </p:txBody>
      </p:sp>
      <p:sp>
        <p:nvSpPr>
          <p:cNvPr id="5" name="Footer Placeholder 5">
            <a:extLst>
              <a:ext uri="{FF2B5EF4-FFF2-40B4-BE49-F238E27FC236}">
                <a16:creationId xmlns:a16="http://schemas.microsoft.com/office/drawing/2014/main" id="{B80EF34A-F178-43D5-8B21-FCC5B320F7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6546" name="Rectangle 2">
            <a:extLst>
              <a:ext uri="{FF2B5EF4-FFF2-40B4-BE49-F238E27FC236}">
                <a16:creationId xmlns:a16="http://schemas.microsoft.com/office/drawing/2014/main" id="{C41EC180-A6E1-4CE0-9B5F-CB942CE85B82}"/>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6547" name="Rectangle 3">
            <a:extLst>
              <a:ext uri="{FF2B5EF4-FFF2-40B4-BE49-F238E27FC236}">
                <a16:creationId xmlns:a16="http://schemas.microsoft.com/office/drawing/2014/main" id="{A21F6CD5-488F-4FCE-BBC9-D2A4E8BF89FF}"/>
              </a:ext>
            </a:extLst>
          </p:cNvPr>
          <p:cNvSpPr>
            <a:spLocks noGrp="1" noChangeArrowheads="1"/>
          </p:cNvSpPr>
          <p:nvPr>
            <p:ph type="body" idx="1"/>
          </p:nvPr>
        </p:nvSpPr>
        <p:spPr>
          <a:xfrm>
            <a:off x="304800" y="900113"/>
            <a:ext cx="8534400" cy="5500687"/>
          </a:xfrm>
        </p:spPr>
        <p:txBody>
          <a:bodyPr/>
          <a:lstStyle/>
          <a:p>
            <a:pPr eaLnBrk="1" hangingPunct="1">
              <a:defRPr/>
            </a:pPr>
            <a:r>
              <a:rPr lang="en-US" altLang="en-US" dirty="0"/>
              <a:t>As detailed earlier, it generally is better to keep offerors in the running through cures and orals in order to better be able to judge their capability </a:t>
            </a:r>
          </a:p>
          <a:p>
            <a:pPr lvl="1" eaLnBrk="1" hangingPunct="1">
              <a:defRPr/>
            </a:pPr>
            <a:r>
              <a:rPr lang="en-US" altLang="en-US" dirty="0"/>
              <a:t>This is especially true if there are only 1 or 2 other proposals</a:t>
            </a:r>
          </a:p>
          <a:p>
            <a:pPr eaLnBrk="1" hangingPunct="1">
              <a:defRPr/>
            </a:pPr>
            <a:r>
              <a:rPr lang="en-US" altLang="en-US" dirty="0"/>
              <a:t>But in the final analysis an offeror should only be judged to be reasonably susceptible of being selected for award and have its financial proposal opened if it would be acceptable to be awarded the contract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4">
            <a:extLst>
              <a:ext uri="{FF2B5EF4-FFF2-40B4-BE49-F238E27FC236}">
                <a16:creationId xmlns:a16="http://schemas.microsoft.com/office/drawing/2014/main" id="{3EDB2442-1254-4440-864D-F5B3D8B101B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427FB1-AB78-4D1D-A856-D41BC36021D6}" type="slidenum">
              <a:rPr lang="en-US" altLang="en-US" sz="1200" smtClean="0"/>
              <a:pPr>
                <a:spcBef>
                  <a:spcPct val="0"/>
                </a:spcBef>
                <a:buClrTx/>
                <a:buSzTx/>
                <a:buFontTx/>
                <a:buNone/>
              </a:pPr>
              <a:t>233</a:t>
            </a:fld>
            <a:endParaRPr lang="en-US" altLang="en-US" sz="1200"/>
          </a:p>
        </p:txBody>
      </p:sp>
      <p:sp>
        <p:nvSpPr>
          <p:cNvPr id="5" name="Footer Placeholder 5">
            <a:extLst>
              <a:ext uri="{FF2B5EF4-FFF2-40B4-BE49-F238E27FC236}">
                <a16:creationId xmlns:a16="http://schemas.microsoft.com/office/drawing/2014/main" id="{B80EF34A-F178-43D5-8B21-FCC5B320F7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6546" name="Rectangle 2">
            <a:extLst>
              <a:ext uri="{FF2B5EF4-FFF2-40B4-BE49-F238E27FC236}">
                <a16:creationId xmlns:a16="http://schemas.microsoft.com/office/drawing/2014/main" id="{C41EC180-A6E1-4CE0-9B5F-CB942CE85B82}"/>
              </a:ext>
            </a:extLst>
          </p:cNvPr>
          <p:cNvSpPr>
            <a:spLocks noGrp="1" noRot="1" noChangeArrowheads="1"/>
          </p:cNvSpPr>
          <p:nvPr>
            <p:ph type="title"/>
          </p:nvPr>
        </p:nvSpPr>
        <p:spPr>
          <a:xfrm>
            <a:off x="623888" y="325438"/>
            <a:ext cx="7929562" cy="498475"/>
          </a:xfrm>
        </p:spPr>
        <p:txBody>
          <a:bodyPr/>
          <a:lstStyle/>
          <a:p>
            <a:pPr eaLnBrk="1" hangingPunct="1">
              <a:defRPr/>
            </a:pPr>
            <a:r>
              <a:rPr lang="en-US" altLang="en-US">
                <a:cs typeface="Arial" pitchFamily="34" charset="0"/>
              </a:rPr>
              <a:t>Susceptibility</a:t>
            </a:r>
            <a:r>
              <a:rPr lang="en-US" altLang="en-US"/>
              <a:t> </a:t>
            </a:r>
          </a:p>
        </p:txBody>
      </p:sp>
      <p:sp>
        <p:nvSpPr>
          <p:cNvPr id="236547" name="Rectangle 3">
            <a:extLst>
              <a:ext uri="{FF2B5EF4-FFF2-40B4-BE49-F238E27FC236}">
                <a16:creationId xmlns:a16="http://schemas.microsoft.com/office/drawing/2014/main" id="{A21F6CD5-488F-4FCE-BBC9-D2A4E8BF89FF}"/>
              </a:ext>
            </a:extLst>
          </p:cNvPr>
          <p:cNvSpPr>
            <a:spLocks noGrp="1" noChangeArrowheads="1"/>
          </p:cNvSpPr>
          <p:nvPr>
            <p:ph type="body" idx="1"/>
          </p:nvPr>
        </p:nvSpPr>
        <p:spPr>
          <a:xfrm>
            <a:off x="228600" y="900113"/>
            <a:ext cx="8686800" cy="5500687"/>
          </a:xfrm>
        </p:spPr>
        <p:txBody>
          <a:bodyPr/>
          <a:lstStyle/>
          <a:p>
            <a:pPr eaLnBrk="1" hangingPunct="1">
              <a:defRPr/>
            </a:pPr>
            <a:r>
              <a:rPr lang="en-US" altLang="en-US" sz="3100" dirty="0"/>
              <a:t>In other words, if an offeror is determined to be reasonably susceptible of being selected for award and has its price opened</a:t>
            </a:r>
          </a:p>
          <a:p>
            <a:pPr eaLnBrk="1" hangingPunct="1">
              <a:defRPr/>
            </a:pPr>
            <a:r>
              <a:rPr lang="en-US" altLang="en-US" sz="3100" dirty="0"/>
              <a:t>And the price is much lower than other offerors such that it would be difficult not to award to that low-priced offeror</a:t>
            </a:r>
          </a:p>
          <a:p>
            <a:pPr eaLnBrk="1" hangingPunct="1">
              <a:defRPr/>
            </a:pPr>
            <a:r>
              <a:rPr lang="en-US" altLang="en-US" sz="3100" dirty="0"/>
              <a:t>But then the agency argues why the offeror should not receive the award, essentially because it’s proposal isn’t really acceptable or the offeror isn’t capable</a:t>
            </a:r>
          </a:p>
          <a:p>
            <a:pPr eaLnBrk="1" hangingPunct="1">
              <a:defRPr/>
            </a:pPr>
            <a:r>
              <a:rPr lang="en-US" altLang="en-US" sz="3000" dirty="0"/>
              <a:t>That should be the decision &amp; prices not opened</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4">
            <a:extLst>
              <a:ext uri="{FF2B5EF4-FFF2-40B4-BE49-F238E27FC236}">
                <a16:creationId xmlns:a16="http://schemas.microsoft.com/office/drawing/2014/main" id="{0CA683B1-2F79-483B-9D8A-D3EA0EB259B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63ECBF-1C82-41D3-9C39-CA1E9F549EEA}" type="slidenum">
              <a:rPr lang="en-US" altLang="en-US" sz="1200" smtClean="0"/>
              <a:pPr>
                <a:spcBef>
                  <a:spcPct val="0"/>
                </a:spcBef>
                <a:buClrTx/>
                <a:buSzTx/>
                <a:buFontTx/>
                <a:buNone/>
              </a:pPr>
              <a:t>234</a:t>
            </a:fld>
            <a:endParaRPr lang="en-US" altLang="en-US" sz="1200"/>
          </a:p>
        </p:txBody>
      </p:sp>
      <p:sp>
        <p:nvSpPr>
          <p:cNvPr id="5" name="Footer Placeholder 5">
            <a:extLst>
              <a:ext uri="{FF2B5EF4-FFF2-40B4-BE49-F238E27FC236}">
                <a16:creationId xmlns:a16="http://schemas.microsoft.com/office/drawing/2014/main" id="{21AF0EF2-5757-4DF1-9F3A-9C0A46B014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1906" name="Rectangle 2">
            <a:extLst>
              <a:ext uri="{FF2B5EF4-FFF2-40B4-BE49-F238E27FC236}">
                <a16:creationId xmlns:a16="http://schemas.microsoft.com/office/drawing/2014/main" id="{1C783C7F-AA17-4F8B-9D75-2C3B2E695FA2}"/>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Discussions</a:t>
            </a:r>
          </a:p>
        </p:txBody>
      </p:sp>
      <p:sp>
        <p:nvSpPr>
          <p:cNvPr id="251907" name="Rectangle 3">
            <a:extLst>
              <a:ext uri="{FF2B5EF4-FFF2-40B4-BE49-F238E27FC236}">
                <a16:creationId xmlns:a16="http://schemas.microsoft.com/office/drawing/2014/main" id="{CE52DB33-15E0-42A9-AC4C-26F402E32E1E}"/>
              </a:ext>
            </a:extLst>
          </p:cNvPr>
          <p:cNvSpPr>
            <a:spLocks noGrp="1" noChangeArrowheads="1"/>
          </p:cNvSpPr>
          <p:nvPr>
            <p:ph type="body" idx="1"/>
          </p:nvPr>
        </p:nvSpPr>
        <p:spPr>
          <a:xfrm>
            <a:off x="762000" y="1627188"/>
            <a:ext cx="7924800" cy="4495800"/>
          </a:xfrm>
        </p:spPr>
        <p:txBody>
          <a:bodyPr/>
          <a:lstStyle/>
          <a:p>
            <a:pPr marL="0" indent="0" eaLnBrk="1" hangingPunct="1">
              <a:buFont typeface="Wingdings" panose="05000000000000000000" pitchFamily="2" charset="2"/>
              <a:buNone/>
              <a:defRPr/>
            </a:pPr>
            <a:r>
              <a:rPr lang="en-US" altLang="en-US" sz="3600" dirty="0">
                <a:cs typeface="Arial" pitchFamily="34" charset="0"/>
              </a:rPr>
              <a:t>After the initial meeting of the Evaluation Committee but before an award is recommended, if there are any questions or a desire to discuss the proposals with the offerors, make arrangements for all of the qualified offerors to meet separately with the Evaluation Committee.</a:t>
            </a:r>
            <a:r>
              <a:rPr lang="en-US" altLang="en-US" sz="3600" dirty="0"/>
              <a:t>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4">
            <a:extLst>
              <a:ext uri="{FF2B5EF4-FFF2-40B4-BE49-F238E27FC236}">
                <a16:creationId xmlns:a16="http://schemas.microsoft.com/office/drawing/2014/main" id="{4985D3DC-DBC8-4110-A4F0-3C3E14B5C2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CC1956E-8134-448C-8438-02D0F44C05E9}" type="slidenum">
              <a:rPr lang="en-US" altLang="en-US" sz="1200" smtClean="0"/>
              <a:pPr>
                <a:spcBef>
                  <a:spcPct val="0"/>
                </a:spcBef>
                <a:buClrTx/>
                <a:buSzTx/>
                <a:buFontTx/>
                <a:buNone/>
              </a:pPr>
              <a:t>235</a:t>
            </a:fld>
            <a:endParaRPr lang="en-US" altLang="en-US" sz="1200"/>
          </a:p>
        </p:txBody>
      </p:sp>
      <p:sp>
        <p:nvSpPr>
          <p:cNvPr id="5" name="Footer Placeholder 5">
            <a:extLst>
              <a:ext uri="{FF2B5EF4-FFF2-40B4-BE49-F238E27FC236}">
                <a16:creationId xmlns:a16="http://schemas.microsoft.com/office/drawing/2014/main" id="{C75BAF95-1D97-42E6-9363-D1A2370EDC5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2930" name="Rectangle 2">
            <a:extLst>
              <a:ext uri="{FF2B5EF4-FFF2-40B4-BE49-F238E27FC236}">
                <a16:creationId xmlns:a16="http://schemas.microsoft.com/office/drawing/2014/main" id="{6AFC1B04-AC92-4E80-B453-200B31DD9D74}"/>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Discussions </a:t>
            </a:r>
            <a:r>
              <a:rPr lang="en-US" altLang="en-US" sz="2400"/>
              <a:t>(Contd.)</a:t>
            </a:r>
          </a:p>
        </p:txBody>
      </p:sp>
      <p:sp>
        <p:nvSpPr>
          <p:cNvPr id="252931" name="Rectangle 3">
            <a:extLst>
              <a:ext uri="{FF2B5EF4-FFF2-40B4-BE49-F238E27FC236}">
                <a16:creationId xmlns:a16="http://schemas.microsoft.com/office/drawing/2014/main" id="{607AC9CE-86E9-41A1-9C32-1B2DCE64FF22}"/>
              </a:ext>
            </a:extLst>
          </p:cNvPr>
          <p:cNvSpPr>
            <a:spLocks noGrp="1" noChangeArrowheads="1"/>
          </p:cNvSpPr>
          <p:nvPr>
            <p:ph type="body" idx="1"/>
          </p:nvPr>
        </p:nvSpPr>
        <p:spPr>
          <a:xfrm>
            <a:off x="685800" y="1752600"/>
            <a:ext cx="7620000" cy="2673350"/>
          </a:xfrm>
        </p:spPr>
        <p:txBody>
          <a:bodyPr/>
          <a:lstStyle/>
          <a:p>
            <a:pPr marL="0" indent="0" eaLnBrk="1" hangingPunct="1">
              <a:buFont typeface="Wingdings" panose="05000000000000000000" pitchFamily="2" charset="2"/>
              <a:buNone/>
              <a:defRPr/>
            </a:pPr>
            <a:r>
              <a:rPr lang="en-US" altLang="en-US" sz="3600" dirty="0">
                <a:cs typeface="Arial" pitchFamily="34" charset="0"/>
              </a:rPr>
              <a:t>Although the RFP template includes a clause which allows the State to not hold discussions, in almost all circumstances it is recommended that discussions be held.</a:t>
            </a:r>
            <a:r>
              <a:rPr lang="en-US" altLang="en-US" sz="3600" dirty="0"/>
              <a:t>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4">
            <a:extLst>
              <a:ext uri="{FF2B5EF4-FFF2-40B4-BE49-F238E27FC236}">
                <a16:creationId xmlns:a16="http://schemas.microsoft.com/office/drawing/2014/main" id="{5FD0AE44-4013-480C-8F54-E068A738EB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32F0DD-9DCD-4248-A941-C11385235A15}" type="slidenum">
              <a:rPr lang="en-US" altLang="en-US" sz="1200" smtClean="0"/>
              <a:pPr>
                <a:spcBef>
                  <a:spcPct val="0"/>
                </a:spcBef>
                <a:buClrTx/>
                <a:buSzTx/>
                <a:buFontTx/>
                <a:buNone/>
              </a:pPr>
              <a:t>236</a:t>
            </a:fld>
            <a:endParaRPr lang="en-US" altLang="en-US" sz="1200"/>
          </a:p>
        </p:txBody>
      </p:sp>
      <p:sp>
        <p:nvSpPr>
          <p:cNvPr id="5" name="Footer Placeholder 5">
            <a:extLst>
              <a:ext uri="{FF2B5EF4-FFF2-40B4-BE49-F238E27FC236}">
                <a16:creationId xmlns:a16="http://schemas.microsoft.com/office/drawing/2014/main" id="{8110A0CA-63F2-4A97-B714-900F761AADD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3954" name="Rectangle 2">
            <a:extLst>
              <a:ext uri="{FF2B5EF4-FFF2-40B4-BE49-F238E27FC236}">
                <a16:creationId xmlns:a16="http://schemas.microsoft.com/office/drawing/2014/main" id="{7F3A09FE-015C-48C5-8C08-CA941CB841A0}"/>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a:t>Discussions </a:t>
            </a:r>
            <a:r>
              <a:rPr lang="en-US" altLang="en-US" sz="2400"/>
              <a:t>(Contd.)</a:t>
            </a:r>
          </a:p>
        </p:txBody>
      </p:sp>
      <p:sp>
        <p:nvSpPr>
          <p:cNvPr id="253955" name="Rectangle 3">
            <a:extLst>
              <a:ext uri="{FF2B5EF4-FFF2-40B4-BE49-F238E27FC236}">
                <a16:creationId xmlns:a16="http://schemas.microsoft.com/office/drawing/2014/main" id="{F2B97E5E-8235-418A-BEFB-789F23551F0D}"/>
              </a:ext>
            </a:extLst>
          </p:cNvPr>
          <p:cNvSpPr>
            <a:spLocks noGrp="1" noChangeArrowheads="1"/>
          </p:cNvSpPr>
          <p:nvPr>
            <p:ph type="body" idx="1"/>
          </p:nvPr>
        </p:nvSpPr>
        <p:spPr>
          <a:xfrm>
            <a:off x="228600" y="1295400"/>
            <a:ext cx="8686800" cy="5187950"/>
          </a:xfrm>
        </p:spPr>
        <p:txBody>
          <a:bodyPr/>
          <a:lstStyle/>
          <a:p>
            <a:pPr eaLnBrk="1" hangingPunct="1">
              <a:spcBef>
                <a:spcPts val="0"/>
              </a:spcBef>
              <a:defRPr/>
            </a:pPr>
            <a:r>
              <a:rPr lang="en-US" altLang="en-US" dirty="0">
                <a:ea typeface="MS Mincho" pitchFamily="49" charset="-128"/>
              </a:rPr>
              <a:t>Per 21.05.03.03 C. (2), the purpose of holding discussions is to:</a:t>
            </a:r>
          </a:p>
          <a:p>
            <a:pPr marL="346075" indent="-346075" eaLnBrk="1" hangingPunct="1">
              <a:spcBef>
                <a:spcPts val="0"/>
              </a:spcBef>
              <a:buFont typeface="Wingdings" panose="05000000000000000000" pitchFamily="2" charset="2"/>
              <a:buNone/>
              <a:defRPr/>
            </a:pPr>
            <a:endParaRPr lang="en-US" altLang="en-US" sz="1200" dirty="0">
              <a:ea typeface="MS Mincho" pitchFamily="49" charset="-128"/>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Assure that the </a:t>
            </a:r>
            <a:r>
              <a:rPr lang="en-US" altLang="en-US" sz="3000" b="1" u="sng" dirty="0">
                <a:ea typeface="MS Mincho" pitchFamily="49" charset="-128"/>
              </a:rPr>
              <a:t>State</a:t>
            </a:r>
            <a:r>
              <a:rPr lang="en-US" altLang="en-US" sz="3000" b="1" dirty="0">
                <a:ea typeface="MS Mincho" pitchFamily="49" charset="-128"/>
              </a:rPr>
              <a:t> </a:t>
            </a:r>
            <a:r>
              <a:rPr lang="en-US" altLang="en-US" sz="3000" dirty="0">
                <a:ea typeface="MS Mincho" pitchFamily="49" charset="-128"/>
              </a:rPr>
              <a:t>has a full understanding of the offeror's proposal and ability to perform</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Assure that the </a:t>
            </a:r>
            <a:r>
              <a:rPr lang="en-US" altLang="en-US" sz="3000" b="1" u="sng" dirty="0">
                <a:ea typeface="MS Mincho" pitchFamily="49" charset="-128"/>
              </a:rPr>
              <a:t>offeror</a:t>
            </a:r>
            <a:r>
              <a:rPr lang="en-US" altLang="en-US" sz="3000" b="1" dirty="0">
                <a:ea typeface="MS Mincho" pitchFamily="49" charset="-128"/>
              </a:rPr>
              <a:t> </a:t>
            </a:r>
            <a:r>
              <a:rPr lang="en-US" altLang="en-US" sz="3000" dirty="0">
                <a:ea typeface="MS Mincho" pitchFamily="49" charset="-128"/>
              </a:rPr>
              <a:t>has a full understanding of the agency's requirements</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ea typeface="MS Mincho" pitchFamily="49" charset="-128"/>
              </a:rPr>
              <a:t>Obtain the best price for the State</a:t>
            </a:r>
            <a:endParaRPr lang="en-US" altLang="en-US" sz="3000" dirty="0">
              <a:cs typeface="Arial" pitchFamily="34" charset="0"/>
            </a:endParaRPr>
          </a:p>
          <a:p>
            <a:pPr marL="746125" lvl="1" indent="-346075" eaLnBrk="1" hangingPunct="1">
              <a:spcBef>
                <a:spcPts val="600"/>
              </a:spcBef>
              <a:buClr>
                <a:schemeClr val="tx1"/>
              </a:buClr>
              <a:buFont typeface="Wingdings" panose="05000000000000000000" pitchFamily="2" charset="2"/>
              <a:buChar char="Ø"/>
              <a:defRPr/>
            </a:pPr>
            <a:r>
              <a:rPr lang="en-US" altLang="en-US" sz="3000" dirty="0">
                <a:cs typeface="Arial" pitchFamily="34" charset="0"/>
              </a:rPr>
              <a:t>Facilitate arrival at a contract that is most advantageous to the State.</a:t>
            </a:r>
            <a:r>
              <a:rPr lang="en-US" altLang="en-US" sz="3000" dirty="0"/>
              <a:t>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4">
            <a:extLst>
              <a:ext uri="{FF2B5EF4-FFF2-40B4-BE49-F238E27FC236}">
                <a16:creationId xmlns:a16="http://schemas.microsoft.com/office/drawing/2014/main" id="{22E7712A-3932-4BD6-9DFE-99F7BE34DF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00B1E8-1EBC-4664-9D34-87D089112767}" type="slidenum">
              <a:rPr lang="en-US" altLang="en-US" sz="1200" smtClean="0"/>
              <a:pPr>
                <a:spcBef>
                  <a:spcPct val="0"/>
                </a:spcBef>
                <a:buClrTx/>
                <a:buSzTx/>
                <a:buFontTx/>
                <a:buNone/>
              </a:pPr>
              <a:t>237</a:t>
            </a:fld>
            <a:endParaRPr lang="en-US" altLang="en-US" sz="1200"/>
          </a:p>
        </p:txBody>
      </p:sp>
      <p:sp>
        <p:nvSpPr>
          <p:cNvPr id="5" name="Footer Placeholder 5">
            <a:extLst>
              <a:ext uri="{FF2B5EF4-FFF2-40B4-BE49-F238E27FC236}">
                <a16:creationId xmlns:a16="http://schemas.microsoft.com/office/drawing/2014/main" id="{FDC152F3-6FA4-4331-A335-9EFBF06375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4978" name="Rectangle 2">
            <a:extLst>
              <a:ext uri="{FF2B5EF4-FFF2-40B4-BE49-F238E27FC236}">
                <a16:creationId xmlns:a16="http://schemas.microsoft.com/office/drawing/2014/main" id="{651D81C4-1FF9-4DE7-8CC9-640C2E705B7C}"/>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a:t>Discussions </a:t>
            </a:r>
            <a:r>
              <a:rPr lang="en-US" altLang="en-US" sz="2400"/>
              <a:t>(Contd.)</a:t>
            </a:r>
          </a:p>
        </p:txBody>
      </p:sp>
      <p:sp>
        <p:nvSpPr>
          <p:cNvPr id="254979" name="Rectangle 3">
            <a:extLst>
              <a:ext uri="{FF2B5EF4-FFF2-40B4-BE49-F238E27FC236}">
                <a16:creationId xmlns:a16="http://schemas.microsoft.com/office/drawing/2014/main" id="{3D175EEA-754C-47D5-B7ED-22DBBBA77FAD}"/>
              </a:ext>
            </a:extLst>
          </p:cNvPr>
          <p:cNvSpPr>
            <a:spLocks noGrp="1" noChangeArrowheads="1"/>
          </p:cNvSpPr>
          <p:nvPr>
            <p:ph type="body" idx="1"/>
          </p:nvPr>
        </p:nvSpPr>
        <p:spPr>
          <a:xfrm>
            <a:off x="833438" y="1447800"/>
            <a:ext cx="7624762" cy="4800600"/>
          </a:xfrm>
        </p:spPr>
        <p:txBody>
          <a:bodyPr/>
          <a:lstStyle/>
          <a:p>
            <a:pPr marL="0" indent="0" eaLnBrk="1" hangingPunct="1">
              <a:buFont typeface="Wingdings" panose="05000000000000000000" pitchFamily="2" charset="2"/>
              <a:buNone/>
              <a:defRPr/>
            </a:pPr>
            <a:r>
              <a:rPr lang="en-US" altLang="en-US" sz="3600" dirty="0">
                <a:cs typeface="Arial" pitchFamily="34" charset="0"/>
              </a:rPr>
              <a:t>COMAR 21.05.03.03C(3)(a) states, </a:t>
            </a:r>
          </a:p>
          <a:p>
            <a:pPr marL="0" indent="0" eaLnBrk="1" hangingPunct="1">
              <a:buFont typeface="Wingdings" panose="05000000000000000000" pitchFamily="2" charset="2"/>
              <a:buNone/>
              <a:defRPr/>
            </a:pPr>
            <a:r>
              <a:rPr lang="en-US" altLang="en-US" sz="3600" dirty="0">
                <a:cs typeface="Arial" pitchFamily="34" charset="0"/>
              </a:rPr>
              <a:t>“Qualified offerors shall be accorded fair and equal treatment with respect to any opportunity for discussions, negotiations, and clarification of proposals.”</a:t>
            </a:r>
            <a:r>
              <a:rPr lang="en-US" altLang="en-US" sz="3600" dirty="0"/>
              <a:t>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4">
            <a:extLst>
              <a:ext uri="{FF2B5EF4-FFF2-40B4-BE49-F238E27FC236}">
                <a16:creationId xmlns:a16="http://schemas.microsoft.com/office/drawing/2014/main" id="{763FCDA5-157F-41A7-80F2-7E96F0EAA1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B274841-0EBD-46D0-9848-499D345DBD6A}" type="slidenum">
              <a:rPr lang="en-US" altLang="en-US" sz="1200" smtClean="0"/>
              <a:pPr>
                <a:spcBef>
                  <a:spcPct val="0"/>
                </a:spcBef>
                <a:buClrTx/>
                <a:buSzTx/>
                <a:buFontTx/>
                <a:buNone/>
              </a:pPr>
              <a:t>238</a:t>
            </a:fld>
            <a:endParaRPr lang="en-US" altLang="en-US" sz="1200"/>
          </a:p>
        </p:txBody>
      </p:sp>
      <p:sp>
        <p:nvSpPr>
          <p:cNvPr id="5" name="Footer Placeholder 5">
            <a:extLst>
              <a:ext uri="{FF2B5EF4-FFF2-40B4-BE49-F238E27FC236}">
                <a16:creationId xmlns:a16="http://schemas.microsoft.com/office/drawing/2014/main" id="{3C16280A-016A-4C36-9A97-9D1BBF57892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56002" name="Rectangle 2">
            <a:extLst>
              <a:ext uri="{FF2B5EF4-FFF2-40B4-BE49-F238E27FC236}">
                <a16:creationId xmlns:a16="http://schemas.microsoft.com/office/drawing/2014/main" id="{E8DF1309-8680-4DDC-9B80-45038A649EF7}"/>
              </a:ext>
            </a:extLst>
          </p:cNvPr>
          <p:cNvSpPr>
            <a:spLocks noGrp="1" noRot="1" noChangeArrowheads="1"/>
          </p:cNvSpPr>
          <p:nvPr>
            <p:ph type="title"/>
          </p:nvPr>
        </p:nvSpPr>
        <p:spPr>
          <a:xfrm>
            <a:off x="623888" y="374650"/>
            <a:ext cx="7929562" cy="500063"/>
          </a:xfrm>
        </p:spPr>
        <p:txBody>
          <a:bodyPr/>
          <a:lstStyle/>
          <a:p>
            <a:pPr eaLnBrk="1" hangingPunct="1">
              <a:defRPr/>
            </a:pPr>
            <a:r>
              <a:rPr lang="en-US" altLang="en-US" dirty="0"/>
              <a:t>Discussions </a:t>
            </a:r>
            <a:r>
              <a:rPr lang="en-US" altLang="en-US" sz="2400" b="0" dirty="0"/>
              <a:t>(Contd.)</a:t>
            </a:r>
          </a:p>
        </p:txBody>
      </p:sp>
      <p:sp>
        <p:nvSpPr>
          <p:cNvPr id="256003" name="Rectangle 3">
            <a:extLst>
              <a:ext uri="{FF2B5EF4-FFF2-40B4-BE49-F238E27FC236}">
                <a16:creationId xmlns:a16="http://schemas.microsoft.com/office/drawing/2014/main" id="{A9A97F30-8A79-43F7-96CD-08D65977DF71}"/>
              </a:ext>
            </a:extLst>
          </p:cNvPr>
          <p:cNvSpPr>
            <a:spLocks noGrp="1" noChangeArrowheads="1"/>
          </p:cNvSpPr>
          <p:nvPr>
            <p:ph type="body" idx="1"/>
          </p:nvPr>
        </p:nvSpPr>
        <p:spPr>
          <a:xfrm>
            <a:off x="381000" y="1447800"/>
            <a:ext cx="8382000" cy="4800600"/>
          </a:xfrm>
        </p:spPr>
        <p:txBody>
          <a:bodyPr/>
          <a:lstStyle/>
          <a:p>
            <a:pPr marL="404813" indent="-404813" eaLnBrk="1" hangingPunct="1">
              <a:buClr>
                <a:srgbClr val="FFFF00"/>
              </a:buClr>
              <a:buFont typeface="Webdings" pitchFamily="18" charset="2"/>
              <a:buChar char=""/>
              <a:defRPr/>
            </a:pPr>
            <a:r>
              <a:rPr lang="en-US" altLang="en-US" sz="2800" dirty="0">
                <a:ea typeface="MS Mincho" pitchFamily="49" charset="-128"/>
              </a:rPr>
              <a:t>Not required to ask each vendor the same questions.</a:t>
            </a:r>
            <a:endParaRPr lang="en-US" altLang="en-US" sz="28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Char char=""/>
              <a:defRPr/>
            </a:pPr>
            <a:r>
              <a:rPr lang="en-US" altLang="en-US" sz="2800" dirty="0">
                <a:ea typeface="MS Mincho" pitchFamily="49" charset="-128"/>
              </a:rPr>
              <a:t>Provide all offerors with an adequate amount of time.  </a:t>
            </a:r>
            <a:endParaRPr lang="en-US" altLang="en-US" sz="28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None/>
              <a:defRPr/>
            </a:pPr>
            <a:endParaRPr lang="en-US" altLang="en-US" sz="1200" dirty="0">
              <a:cs typeface="Arial" pitchFamily="34" charset="0"/>
            </a:endParaRPr>
          </a:p>
          <a:p>
            <a:pPr marL="404813" indent="-404813" eaLnBrk="1" hangingPunct="1">
              <a:buClr>
                <a:srgbClr val="FFFF00"/>
              </a:buClr>
              <a:buFont typeface="Webdings" pitchFamily="18" charset="2"/>
              <a:buChar char=""/>
              <a:defRPr/>
            </a:pPr>
            <a:r>
              <a:rPr lang="en-US" altLang="en-US" sz="2800" dirty="0">
                <a:cs typeface="Arial" pitchFamily="34" charset="0"/>
              </a:rPr>
              <a:t>Disclosure to a competing offeror of any information derived from a proposal of, or from discussions with, another offeror is prohibited.</a:t>
            </a:r>
            <a:r>
              <a:rPr lang="en-US" altLang="en-US" sz="2800" dirty="0"/>
              <a:t>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a:extLst>
              <a:ext uri="{FF2B5EF4-FFF2-40B4-BE49-F238E27FC236}">
                <a16:creationId xmlns:a16="http://schemas.microsoft.com/office/drawing/2014/main" id="{E202A432-DD35-4BBD-927C-B8EFD28452F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6F6736-DE6E-456D-8B83-6EE9538037B2}" type="slidenum">
              <a:rPr lang="en-US" altLang="en-US" sz="1200" smtClean="0"/>
              <a:pPr>
                <a:spcBef>
                  <a:spcPct val="0"/>
                </a:spcBef>
                <a:buClrTx/>
                <a:buSzTx/>
                <a:buFontTx/>
                <a:buNone/>
              </a:pPr>
              <a:t>239</a:t>
            </a:fld>
            <a:endParaRPr lang="en-US" altLang="en-US" sz="1200"/>
          </a:p>
        </p:txBody>
      </p:sp>
      <p:sp>
        <p:nvSpPr>
          <p:cNvPr id="6" name="Footer Placeholder 4">
            <a:extLst>
              <a:ext uri="{FF2B5EF4-FFF2-40B4-BE49-F238E27FC236}">
                <a16:creationId xmlns:a16="http://schemas.microsoft.com/office/drawing/2014/main" id="{1DA03EDB-6735-4C79-A073-5C73EF02B6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0098" name="Rectangle 2">
            <a:extLst>
              <a:ext uri="{FF2B5EF4-FFF2-40B4-BE49-F238E27FC236}">
                <a16:creationId xmlns:a16="http://schemas.microsoft.com/office/drawing/2014/main" id="{C396EFDF-4037-4263-82B8-716FAFEC5E75}"/>
              </a:ext>
            </a:extLst>
          </p:cNvPr>
          <p:cNvSpPr>
            <a:spLocks noGrp="1" noChangeArrowheads="1"/>
          </p:cNvSpPr>
          <p:nvPr>
            <p:ph type="title"/>
          </p:nvPr>
        </p:nvSpPr>
        <p:spPr>
          <a:xfrm>
            <a:off x="685800" y="44450"/>
            <a:ext cx="8458200" cy="1249363"/>
          </a:xfrm>
        </p:spPr>
        <p:txBody>
          <a:bodyPr/>
          <a:lstStyle/>
          <a:p>
            <a:pPr eaLnBrk="1" hangingPunct="1">
              <a:defRPr/>
            </a:pPr>
            <a:r>
              <a:rPr lang="en-US" altLang="en-US" dirty="0"/>
              <a:t>Discussions </a:t>
            </a:r>
            <a:r>
              <a:rPr lang="en-US" altLang="en-US" sz="2400" b="0" dirty="0"/>
              <a:t>(Contd.)</a:t>
            </a:r>
          </a:p>
        </p:txBody>
      </p:sp>
      <p:sp>
        <p:nvSpPr>
          <p:cNvPr id="333829" name="Text Box 3">
            <a:extLst>
              <a:ext uri="{FF2B5EF4-FFF2-40B4-BE49-F238E27FC236}">
                <a16:creationId xmlns:a16="http://schemas.microsoft.com/office/drawing/2014/main" id="{B458524E-4E79-46AB-88E9-7EDDF4D4A1C4}"/>
              </a:ext>
            </a:extLst>
          </p:cNvPr>
          <p:cNvSpPr txBox="1">
            <a:spLocks noChangeArrowheads="1"/>
          </p:cNvSpPr>
          <p:nvPr/>
        </p:nvSpPr>
        <p:spPr bwMode="auto">
          <a:xfrm>
            <a:off x="3886200" y="14478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DOs</a:t>
            </a:r>
          </a:p>
        </p:txBody>
      </p:sp>
      <p:sp>
        <p:nvSpPr>
          <p:cNvPr id="333830" name="Text Box 4">
            <a:extLst>
              <a:ext uri="{FF2B5EF4-FFF2-40B4-BE49-F238E27FC236}">
                <a16:creationId xmlns:a16="http://schemas.microsoft.com/office/drawing/2014/main" id="{EDADED71-FB82-4928-82EA-A1B914C5743E}"/>
              </a:ext>
            </a:extLst>
          </p:cNvPr>
          <p:cNvSpPr txBox="1">
            <a:spLocks noChangeArrowheads="1"/>
          </p:cNvSpPr>
          <p:nvPr/>
        </p:nvSpPr>
        <p:spPr bwMode="auto">
          <a:xfrm>
            <a:off x="609600" y="2470150"/>
            <a:ext cx="7924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a:ea typeface="MS Mincho" panose="02020609040205080304" pitchFamily="49" charset="-128"/>
              </a:rPr>
              <a:t>You can say to an offeror that certain aspects of its proposal or exceptions taken to the State's requirements are unacceptable and will result in the offeror's proposal being determined to be not reasonably susceptible of being selected for award.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B761AC98-277A-49A2-98AA-F668C85C9C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DAAADA4-C028-4398-B72F-68132D57AC43}" type="slidenum">
              <a:rPr lang="en-US" altLang="en-US" sz="1200" smtClean="0"/>
              <a:pPr>
                <a:spcBef>
                  <a:spcPct val="0"/>
                </a:spcBef>
                <a:buClrTx/>
                <a:buSzTx/>
                <a:buFontTx/>
                <a:buNone/>
              </a:pPr>
              <a:t>24</a:t>
            </a:fld>
            <a:endParaRPr lang="en-US" altLang="en-US" sz="1200"/>
          </a:p>
        </p:txBody>
      </p:sp>
      <p:sp>
        <p:nvSpPr>
          <p:cNvPr id="5" name="Footer Placeholder 5">
            <a:extLst>
              <a:ext uri="{FF2B5EF4-FFF2-40B4-BE49-F238E27FC236}">
                <a16:creationId xmlns:a16="http://schemas.microsoft.com/office/drawing/2014/main" id="{388343B4-B669-432B-8775-7D7C16356EF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6258" name="Rectangle 2">
            <a:extLst>
              <a:ext uri="{FF2B5EF4-FFF2-40B4-BE49-F238E27FC236}">
                <a16:creationId xmlns:a16="http://schemas.microsoft.com/office/drawing/2014/main" id="{99F5608D-462E-4948-9CA9-99EFA3C67680}"/>
              </a:ext>
            </a:extLst>
          </p:cNvPr>
          <p:cNvSpPr>
            <a:spLocks noGrp="1" noRot="1" noChangeArrowheads="1"/>
          </p:cNvSpPr>
          <p:nvPr>
            <p:ph type="title"/>
          </p:nvPr>
        </p:nvSpPr>
        <p:spPr/>
        <p:txBody>
          <a:bodyPr/>
          <a:lstStyle/>
          <a:p>
            <a:pPr eaLnBrk="1" hangingPunct="1">
              <a:lnSpc>
                <a:spcPct val="85000"/>
              </a:lnSpc>
              <a:defRPr/>
            </a:pPr>
            <a:r>
              <a:rPr lang="en-US" altLang="en-US" sz="4000"/>
              <a:t>A “2 Edged Sword”</a:t>
            </a:r>
            <a:br>
              <a:rPr lang="en-US" altLang="en-US" sz="4000"/>
            </a:br>
            <a:r>
              <a:rPr lang="en-US" altLang="en-US" sz="4000"/>
              <a:t>(</a:t>
            </a:r>
            <a:r>
              <a:rPr lang="en-US" altLang="en-US" sz="2800"/>
              <a:t>It Cuts Both Ways)</a:t>
            </a:r>
          </a:p>
        </p:txBody>
      </p:sp>
      <p:sp>
        <p:nvSpPr>
          <p:cNvPr id="736259" name="Rectangle 3">
            <a:extLst>
              <a:ext uri="{FF2B5EF4-FFF2-40B4-BE49-F238E27FC236}">
                <a16:creationId xmlns:a16="http://schemas.microsoft.com/office/drawing/2014/main" id="{904DEC8B-844F-47C0-B0E1-16410D6B7A86}"/>
              </a:ext>
            </a:extLst>
          </p:cNvPr>
          <p:cNvSpPr>
            <a:spLocks noGrp="1" noChangeArrowheads="1"/>
          </p:cNvSpPr>
          <p:nvPr>
            <p:ph type="body" idx="1"/>
          </p:nvPr>
        </p:nvSpPr>
        <p:spPr>
          <a:xfrm>
            <a:off x="228600" y="1600200"/>
            <a:ext cx="8686800" cy="4530725"/>
          </a:xfrm>
        </p:spPr>
        <p:txBody>
          <a:bodyPr/>
          <a:lstStyle/>
          <a:p>
            <a:pPr eaLnBrk="1" hangingPunct="1">
              <a:lnSpc>
                <a:spcPct val="90000"/>
              </a:lnSpc>
              <a:defRPr/>
            </a:pPr>
            <a:r>
              <a:rPr lang="en-US" altLang="en-US"/>
              <a:t>The above described flexibility is both an Opportunity and a Responsibility</a:t>
            </a:r>
          </a:p>
          <a:p>
            <a:pPr eaLnBrk="1" hangingPunct="1">
              <a:lnSpc>
                <a:spcPct val="90000"/>
              </a:lnSpc>
              <a:defRPr/>
            </a:pPr>
            <a:r>
              <a:rPr lang="en-US" altLang="en-US"/>
              <a:t>An Opportunity to obtain the Best Value</a:t>
            </a:r>
          </a:p>
          <a:p>
            <a:pPr eaLnBrk="1" hangingPunct="1">
              <a:lnSpc>
                <a:spcPct val="90000"/>
              </a:lnSpc>
              <a:defRPr/>
            </a:pPr>
            <a:r>
              <a:rPr lang="en-US" altLang="en-US"/>
              <a:t>A Responsibility to exert effort to seek or cultivate the Best Value</a:t>
            </a:r>
          </a:p>
          <a:p>
            <a:pPr lvl="1" eaLnBrk="1" hangingPunct="1">
              <a:lnSpc>
                <a:spcPct val="90000"/>
              </a:lnSpc>
              <a:defRPr/>
            </a:pPr>
            <a:r>
              <a:rPr lang="en-US" altLang="en-US"/>
              <a:t>Often the best value doesn’t happen by chance</a:t>
            </a:r>
          </a:p>
          <a:p>
            <a:pPr lvl="1" eaLnBrk="1" hangingPunct="1">
              <a:lnSpc>
                <a:spcPct val="90000"/>
              </a:lnSpc>
              <a:defRPr/>
            </a:pPr>
            <a:r>
              <a:rPr lang="en-US" altLang="en-US"/>
              <a:t>It happens because State personnel set up the conditions to get improved offers</a:t>
            </a:r>
          </a:p>
          <a:p>
            <a:pPr lvl="2" eaLnBrk="1" hangingPunct="1">
              <a:lnSpc>
                <a:spcPct val="90000"/>
              </a:lnSpc>
              <a:defRPr/>
            </a:pPr>
            <a:r>
              <a:rPr lang="en-US" altLang="en-US"/>
              <a:t>By eliciting information and improved proposals from offerors</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3">
            <a:extLst>
              <a:ext uri="{FF2B5EF4-FFF2-40B4-BE49-F238E27FC236}">
                <a16:creationId xmlns:a16="http://schemas.microsoft.com/office/drawing/2014/main" id="{D6B55F36-C547-45C0-9046-2A9CEF5719E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E374BD5-5A91-4B3E-B8EB-871B036007AF}" type="slidenum">
              <a:rPr lang="en-US" altLang="en-US" sz="1200" smtClean="0"/>
              <a:pPr>
                <a:spcBef>
                  <a:spcPct val="0"/>
                </a:spcBef>
                <a:buClrTx/>
                <a:buSzTx/>
                <a:buFontTx/>
                <a:buNone/>
              </a:pPr>
              <a:t>240</a:t>
            </a:fld>
            <a:endParaRPr lang="en-US" altLang="en-US" sz="1200"/>
          </a:p>
        </p:txBody>
      </p:sp>
      <p:sp>
        <p:nvSpPr>
          <p:cNvPr id="6" name="Footer Placeholder 4">
            <a:extLst>
              <a:ext uri="{FF2B5EF4-FFF2-40B4-BE49-F238E27FC236}">
                <a16:creationId xmlns:a16="http://schemas.microsoft.com/office/drawing/2014/main" id="{16485FC2-317E-43EF-A8C3-4C4EE7D0F10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1122" name="Rectangle 2">
            <a:extLst>
              <a:ext uri="{FF2B5EF4-FFF2-40B4-BE49-F238E27FC236}">
                <a16:creationId xmlns:a16="http://schemas.microsoft.com/office/drawing/2014/main" id="{A40FF043-2FEC-46FB-8874-8893926AE2EF}"/>
              </a:ext>
            </a:extLst>
          </p:cNvPr>
          <p:cNvSpPr>
            <a:spLocks noGrp="1" noChangeArrowheads="1"/>
          </p:cNvSpPr>
          <p:nvPr>
            <p:ph type="title"/>
          </p:nvPr>
        </p:nvSpPr>
        <p:spPr>
          <a:xfrm>
            <a:off x="152400" y="44450"/>
            <a:ext cx="8991600" cy="946150"/>
          </a:xfrm>
        </p:spPr>
        <p:txBody>
          <a:bodyPr/>
          <a:lstStyle/>
          <a:p>
            <a:pPr eaLnBrk="1" hangingPunct="1">
              <a:defRPr/>
            </a:pPr>
            <a:r>
              <a:rPr lang="en-US" altLang="en-US" dirty="0"/>
              <a:t>Discussions </a:t>
            </a:r>
            <a:r>
              <a:rPr lang="en-US" altLang="en-US" sz="2400" b="0" dirty="0"/>
              <a:t>(Contd.)</a:t>
            </a:r>
          </a:p>
        </p:txBody>
      </p:sp>
      <p:sp>
        <p:nvSpPr>
          <p:cNvPr id="334853" name="Text Box 3">
            <a:extLst>
              <a:ext uri="{FF2B5EF4-FFF2-40B4-BE49-F238E27FC236}">
                <a16:creationId xmlns:a16="http://schemas.microsoft.com/office/drawing/2014/main" id="{19642A87-A7A3-4E2C-9880-4E586965DF91}"/>
              </a:ext>
            </a:extLst>
          </p:cNvPr>
          <p:cNvSpPr txBox="1">
            <a:spLocks noChangeArrowheads="1"/>
          </p:cNvSpPr>
          <p:nvPr/>
        </p:nvSpPr>
        <p:spPr bwMode="auto">
          <a:xfrm>
            <a:off x="3886200" y="990600"/>
            <a:ext cx="1371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b="1" dirty="0">
              <a:ea typeface="MS Mincho" panose="02020609040205080304" pitchFamily="49" charset="-128"/>
            </a:endParaRPr>
          </a:p>
          <a:p>
            <a:pPr algn="ctr">
              <a:spcBef>
                <a:spcPct val="50000"/>
              </a:spcBef>
              <a:buClrTx/>
              <a:buSzTx/>
              <a:buFontTx/>
              <a:buNone/>
            </a:pPr>
            <a:r>
              <a:rPr lang="en-US" altLang="en-US" sz="4000" b="1" dirty="0">
                <a:ea typeface="MS Mincho" panose="02020609040205080304" pitchFamily="49" charset="-128"/>
              </a:rPr>
              <a:t>DOs</a:t>
            </a:r>
          </a:p>
        </p:txBody>
      </p:sp>
      <p:sp>
        <p:nvSpPr>
          <p:cNvPr id="334854" name="Text Box 4">
            <a:extLst>
              <a:ext uri="{FF2B5EF4-FFF2-40B4-BE49-F238E27FC236}">
                <a16:creationId xmlns:a16="http://schemas.microsoft.com/office/drawing/2014/main" id="{E345C3B9-C510-4BBE-BB0E-240999239985}"/>
              </a:ext>
            </a:extLst>
          </p:cNvPr>
          <p:cNvSpPr txBox="1">
            <a:spLocks noChangeArrowheads="1"/>
          </p:cNvSpPr>
          <p:nvPr/>
        </p:nvSpPr>
        <p:spPr bwMode="auto">
          <a:xfrm>
            <a:off x="1143000" y="2638424"/>
            <a:ext cx="70866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Char char="•"/>
            </a:pPr>
            <a:endParaRPr lang="en-US" altLang="en-US" dirty="0">
              <a:ea typeface="MS Mincho" panose="02020609040205080304" pitchFamily="49" charset="-128"/>
            </a:endParaRPr>
          </a:p>
          <a:p>
            <a:pPr>
              <a:spcBef>
                <a:spcPct val="50000"/>
              </a:spcBef>
              <a:buClrTx/>
              <a:buSzTx/>
              <a:buFontTx/>
              <a:buChar char="•"/>
            </a:pPr>
            <a:r>
              <a:rPr lang="en-US" altLang="en-US" dirty="0">
                <a:ea typeface="MS Mincho" panose="02020609040205080304" pitchFamily="49" charset="-128"/>
              </a:rPr>
              <a:t>Aside from notifying an offeror about "deal breakers," you can remind an offeror that its negotiation stance may have an adverse effect on its evaluation and rank</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3">
            <a:extLst>
              <a:ext uri="{FF2B5EF4-FFF2-40B4-BE49-F238E27FC236}">
                <a16:creationId xmlns:a16="http://schemas.microsoft.com/office/drawing/2014/main" id="{19A4F92E-7542-4754-9403-81FD78265EA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FEE617-64C5-4906-B331-B622A395EEDE}" type="slidenum">
              <a:rPr lang="en-US" altLang="en-US" sz="1200" smtClean="0"/>
              <a:pPr>
                <a:spcBef>
                  <a:spcPct val="0"/>
                </a:spcBef>
                <a:buClrTx/>
                <a:buSzTx/>
                <a:buFontTx/>
                <a:buNone/>
              </a:pPr>
              <a:t>241</a:t>
            </a:fld>
            <a:endParaRPr lang="en-US" altLang="en-US" sz="1200"/>
          </a:p>
        </p:txBody>
      </p:sp>
      <p:sp>
        <p:nvSpPr>
          <p:cNvPr id="6" name="Footer Placeholder 4">
            <a:extLst>
              <a:ext uri="{FF2B5EF4-FFF2-40B4-BE49-F238E27FC236}">
                <a16:creationId xmlns:a16="http://schemas.microsoft.com/office/drawing/2014/main" id="{9C2C8970-AD2B-4269-9373-5A5389F4BE1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5218" name="Rectangle 2">
            <a:extLst>
              <a:ext uri="{FF2B5EF4-FFF2-40B4-BE49-F238E27FC236}">
                <a16:creationId xmlns:a16="http://schemas.microsoft.com/office/drawing/2014/main" id="{8ED2996D-2F31-41D0-A1E8-7234EAC14732}"/>
              </a:ext>
            </a:extLst>
          </p:cNvPr>
          <p:cNvSpPr>
            <a:spLocks noGrp="1" noChangeArrowheads="1"/>
          </p:cNvSpPr>
          <p:nvPr>
            <p:ph type="title"/>
          </p:nvPr>
        </p:nvSpPr>
        <p:spPr>
          <a:xfrm>
            <a:off x="685800" y="44450"/>
            <a:ext cx="8458200" cy="1249363"/>
          </a:xfrm>
        </p:spPr>
        <p:txBody>
          <a:bodyPr/>
          <a:lstStyle/>
          <a:p>
            <a:pPr eaLnBrk="1" hangingPunct="1">
              <a:defRPr/>
            </a:pPr>
            <a:r>
              <a:rPr lang="en-US" altLang="en-US" dirty="0"/>
              <a:t> Discussions </a:t>
            </a:r>
            <a:r>
              <a:rPr lang="en-US" altLang="en-US" sz="2400" b="0" dirty="0"/>
              <a:t>(Contd.)</a:t>
            </a:r>
          </a:p>
        </p:txBody>
      </p:sp>
      <p:sp>
        <p:nvSpPr>
          <p:cNvPr id="335877" name="Text Box 3">
            <a:extLst>
              <a:ext uri="{FF2B5EF4-FFF2-40B4-BE49-F238E27FC236}">
                <a16:creationId xmlns:a16="http://schemas.microsoft.com/office/drawing/2014/main" id="{200DBBD9-5125-4CDC-9A1F-1097E01714D7}"/>
              </a:ext>
            </a:extLst>
          </p:cNvPr>
          <p:cNvSpPr txBox="1">
            <a:spLocks noChangeArrowheads="1"/>
          </p:cNvSpPr>
          <p:nvPr/>
        </p:nvSpPr>
        <p:spPr bwMode="auto">
          <a:xfrm>
            <a:off x="3886200" y="14478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DOs</a:t>
            </a:r>
          </a:p>
        </p:txBody>
      </p:sp>
      <p:sp>
        <p:nvSpPr>
          <p:cNvPr id="335878" name="Text Box 4">
            <a:extLst>
              <a:ext uri="{FF2B5EF4-FFF2-40B4-BE49-F238E27FC236}">
                <a16:creationId xmlns:a16="http://schemas.microsoft.com/office/drawing/2014/main" id="{AA72D9DF-5CFC-4845-BEA1-3A845DE7B01E}"/>
              </a:ext>
            </a:extLst>
          </p:cNvPr>
          <p:cNvSpPr txBox="1">
            <a:spLocks noChangeArrowheads="1"/>
          </p:cNvSpPr>
          <p:nvPr/>
        </p:nvSpPr>
        <p:spPr bwMode="auto">
          <a:xfrm>
            <a:off x="609600" y="2470150"/>
            <a:ext cx="7924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a:ea typeface="MS Mincho" panose="02020609040205080304" pitchFamily="49" charset="-128"/>
              </a:rPr>
              <a:t>Always have the A.G.'s Office review the proposed contract language for form and legal sufficiency before finishing the evaluation of technical proposals.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3">
            <a:extLst>
              <a:ext uri="{FF2B5EF4-FFF2-40B4-BE49-F238E27FC236}">
                <a16:creationId xmlns:a16="http://schemas.microsoft.com/office/drawing/2014/main" id="{06D4CCC3-E3F0-494A-94C9-9BB51A70E60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25BAB0C-79BC-4A40-BF77-CB38ED7406A2}" type="slidenum">
              <a:rPr lang="en-US" altLang="en-US" sz="1200" smtClean="0"/>
              <a:pPr>
                <a:spcBef>
                  <a:spcPct val="0"/>
                </a:spcBef>
                <a:buClrTx/>
                <a:buSzTx/>
                <a:buFontTx/>
                <a:buNone/>
              </a:pPr>
              <a:t>242</a:t>
            </a:fld>
            <a:endParaRPr lang="en-US" altLang="en-US" sz="1200"/>
          </a:p>
        </p:txBody>
      </p:sp>
      <p:sp>
        <p:nvSpPr>
          <p:cNvPr id="6" name="Footer Placeholder 4">
            <a:extLst>
              <a:ext uri="{FF2B5EF4-FFF2-40B4-BE49-F238E27FC236}">
                <a16:creationId xmlns:a16="http://schemas.microsoft.com/office/drawing/2014/main" id="{02390D82-D4E2-4D97-83B2-775A139AA5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66242" name="Rectangle 2">
            <a:extLst>
              <a:ext uri="{FF2B5EF4-FFF2-40B4-BE49-F238E27FC236}">
                <a16:creationId xmlns:a16="http://schemas.microsoft.com/office/drawing/2014/main" id="{6DEBE857-CAA1-4E06-9906-34380BBA5D5A}"/>
              </a:ext>
            </a:extLst>
          </p:cNvPr>
          <p:cNvSpPr>
            <a:spLocks noGrp="1" noChangeArrowheads="1"/>
          </p:cNvSpPr>
          <p:nvPr>
            <p:ph type="title"/>
          </p:nvPr>
        </p:nvSpPr>
        <p:spPr>
          <a:xfrm>
            <a:off x="0" y="44450"/>
            <a:ext cx="9144000" cy="946150"/>
          </a:xfrm>
        </p:spPr>
        <p:txBody>
          <a:bodyPr/>
          <a:lstStyle/>
          <a:p>
            <a:pPr eaLnBrk="1" hangingPunct="1">
              <a:defRPr/>
            </a:pPr>
            <a:r>
              <a:rPr lang="en-US" altLang="en-US" dirty="0"/>
              <a:t>Discussions </a:t>
            </a:r>
            <a:r>
              <a:rPr lang="en-US" altLang="en-US" sz="2400" b="0" dirty="0"/>
              <a:t>(Contd.)</a:t>
            </a:r>
            <a:endParaRPr lang="en-US" altLang="en-US" sz="2400" dirty="0"/>
          </a:p>
        </p:txBody>
      </p:sp>
      <p:sp>
        <p:nvSpPr>
          <p:cNvPr id="336901" name="Text Box 3">
            <a:extLst>
              <a:ext uri="{FF2B5EF4-FFF2-40B4-BE49-F238E27FC236}">
                <a16:creationId xmlns:a16="http://schemas.microsoft.com/office/drawing/2014/main" id="{D64B738A-9204-4497-B797-34B44B9D4095}"/>
              </a:ext>
            </a:extLst>
          </p:cNvPr>
          <p:cNvSpPr txBox="1">
            <a:spLocks noChangeArrowheads="1"/>
          </p:cNvSpPr>
          <p:nvPr/>
        </p:nvSpPr>
        <p:spPr bwMode="auto">
          <a:xfrm>
            <a:off x="3352800" y="9906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a:ea typeface="MS Mincho" panose="02020609040205080304" pitchFamily="49" charset="-128"/>
              </a:rPr>
              <a:t>DON’Ts</a:t>
            </a:r>
          </a:p>
        </p:txBody>
      </p:sp>
      <p:sp>
        <p:nvSpPr>
          <p:cNvPr id="336902" name="Text Box 4">
            <a:extLst>
              <a:ext uri="{FF2B5EF4-FFF2-40B4-BE49-F238E27FC236}">
                <a16:creationId xmlns:a16="http://schemas.microsoft.com/office/drawing/2014/main" id="{7965412E-9158-4209-BF74-ED1548FEB64C}"/>
              </a:ext>
            </a:extLst>
          </p:cNvPr>
          <p:cNvSpPr txBox="1">
            <a:spLocks noChangeArrowheads="1"/>
          </p:cNvSpPr>
          <p:nvPr/>
        </p:nvSpPr>
        <p:spPr bwMode="auto">
          <a:xfrm>
            <a:off x="609600" y="1828800"/>
            <a:ext cx="7924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Char char="•"/>
            </a:pPr>
            <a:r>
              <a:rPr lang="en-US" altLang="en-US" dirty="0">
                <a:ea typeface="MS Mincho" panose="02020609040205080304" pitchFamily="49" charset="-128"/>
              </a:rPr>
              <a:t>You may not negotiate the wording of a contract or any other substantive issue after the recommendation for award is made</a:t>
            </a:r>
          </a:p>
          <a:p>
            <a:pPr lvl="1">
              <a:spcBef>
                <a:spcPct val="50000"/>
              </a:spcBef>
              <a:buClrTx/>
              <a:buSzTx/>
              <a:buFontTx/>
              <a:buChar char="•"/>
            </a:pPr>
            <a:r>
              <a:rPr lang="en-US" altLang="en-US" dirty="0">
                <a:ea typeface="MS Mincho" panose="02020609040205080304" pitchFamily="49" charset="-128"/>
              </a:rPr>
              <a:t>No “Post-BAFO” discussions</a:t>
            </a:r>
          </a:p>
          <a:p>
            <a:pPr>
              <a:spcBef>
                <a:spcPct val="50000"/>
              </a:spcBef>
              <a:buClrTx/>
              <a:buSzTx/>
              <a:buFontTx/>
              <a:buChar char="•"/>
            </a:pPr>
            <a:r>
              <a:rPr lang="en-US" altLang="en-US" dirty="0"/>
              <a:t>You may not tell an offeror that if it agrees to certain changes, it will be recommended for award. </a:t>
            </a:r>
            <a:endParaRPr lang="en-US" altLang="en-US" dirty="0">
              <a:ea typeface="MS Mincho" panose="02020609040205080304" pitchFamily="49" charset="-128"/>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3">
            <a:extLst>
              <a:ext uri="{FF2B5EF4-FFF2-40B4-BE49-F238E27FC236}">
                <a16:creationId xmlns:a16="http://schemas.microsoft.com/office/drawing/2014/main" id="{941AF579-EFDC-4518-AA18-1E15788173F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C57EBA8-CDF6-4B51-925D-4F243A927F3C}" type="slidenum">
              <a:rPr lang="en-US" altLang="en-US" sz="1200" smtClean="0"/>
              <a:pPr>
                <a:spcBef>
                  <a:spcPct val="0"/>
                </a:spcBef>
                <a:buClrTx/>
                <a:buSzTx/>
                <a:buFontTx/>
                <a:buNone/>
              </a:pPr>
              <a:t>243</a:t>
            </a:fld>
            <a:endParaRPr lang="en-US" altLang="en-US" sz="1200"/>
          </a:p>
        </p:txBody>
      </p:sp>
      <p:sp>
        <p:nvSpPr>
          <p:cNvPr id="6" name="Footer Placeholder 4">
            <a:extLst>
              <a:ext uri="{FF2B5EF4-FFF2-40B4-BE49-F238E27FC236}">
                <a16:creationId xmlns:a16="http://schemas.microsoft.com/office/drawing/2014/main" id="{66C0078E-C336-4E96-B9EC-7BAE18B02B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5330" name="Rectangle 2">
            <a:extLst>
              <a:ext uri="{FF2B5EF4-FFF2-40B4-BE49-F238E27FC236}">
                <a16:creationId xmlns:a16="http://schemas.microsoft.com/office/drawing/2014/main" id="{248A1A28-5216-476C-9828-F0021A261267}"/>
              </a:ext>
            </a:extLst>
          </p:cNvPr>
          <p:cNvSpPr>
            <a:spLocks noGrp="1" noChangeArrowheads="1"/>
          </p:cNvSpPr>
          <p:nvPr>
            <p:ph type="title"/>
          </p:nvPr>
        </p:nvSpPr>
        <p:spPr>
          <a:xfrm>
            <a:off x="0" y="44450"/>
            <a:ext cx="9144000" cy="946150"/>
          </a:xfrm>
        </p:spPr>
        <p:txBody>
          <a:bodyPr/>
          <a:lstStyle/>
          <a:p>
            <a:pPr eaLnBrk="1" hangingPunct="1">
              <a:defRPr/>
            </a:pPr>
            <a:r>
              <a:rPr lang="en-US" altLang="en-US" dirty="0"/>
              <a:t>Discussions </a:t>
            </a:r>
            <a:r>
              <a:rPr lang="en-US" altLang="en-US" sz="2400" b="0" dirty="0"/>
              <a:t>(Contd.)</a:t>
            </a:r>
            <a:endParaRPr lang="en-US" altLang="en-US" sz="2400" dirty="0"/>
          </a:p>
        </p:txBody>
      </p:sp>
      <p:sp>
        <p:nvSpPr>
          <p:cNvPr id="337925" name="Text Box 3">
            <a:extLst>
              <a:ext uri="{FF2B5EF4-FFF2-40B4-BE49-F238E27FC236}">
                <a16:creationId xmlns:a16="http://schemas.microsoft.com/office/drawing/2014/main" id="{19E657FF-7CC4-4DEA-B26E-25E3650EA397}"/>
              </a:ext>
            </a:extLst>
          </p:cNvPr>
          <p:cNvSpPr txBox="1">
            <a:spLocks noChangeArrowheads="1"/>
          </p:cNvSpPr>
          <p:nvPr/>
        </p:nvSpPr>
        <p:spPr bwMode="auto">
          <a:xfrm>
            <a:off x="3352800" y="838200"/>
            <a:ext cx="2438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b="1">
              <a:ea typeface="MS Mincho" panose="02020609040205080304" pitchFamily="49" charset="-128"/>
            </a:endParaRPr>
          </a:p>
          <a:p>
            <a:pPr algn="ctr">
              <a:spcBef>
                <a:spcPct val="50000"/>
              </a:spcBef>
              <a:buClrTx/>
              <a:buSzTx/>
              <a:buFontTx/>
              <a:buNone/>
            </a:pPr>
            <a:r>
              <a:rPr lang="en-US" altLang="en-US" sz="4000" b="1">
                <a:ea typeface="MS Mincho" panose="02020609040205080304" pitchFamily="49" charset="-128"/>
              </a:rPr>
              <a:t>DON’Ts</a:t>
            </a:r>
          </a:p>
        </p:txBody>
      </p:sp>
      <p:sp>
        <p:nvSpPr>
          <p:cNvPr id="337926" name="Text Box 4">
            <a:extLst>
              <a:ext uri="{FF2B5EF4-FFF2-40B4-BE49-F238E27FC236}">
                <a16:creationId xmlns:a16="http://schemas.microsoft.com/office/drawing/2014/main" id="{7DC774A0-BC29-4EE5-A68E-6A52F1973496}"/>
              </a:ext>
            </a:extLst>
          </p:cNvPr>
          <p:cNvSpPr txBox="1">
            <a:spLocks noChangeArrowheads="1"/>
          </p:cNvSpPr>
          <p:nvPr/>
        </p:nvSpPr>
        <p:spPr bwMode="auto">
          <a:xfrm>
            <a:off x="685800" y="2895600"/>
            <a:ext cx="78486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nSpc>
                <a:spcPct val="95000"/>
              </a:lnSpc>
              <a:buClrTx/>
              <a:buSzTx/>
              <a:buFontTx/>
              <a:buChar char="•"/>
            </a:pPr>
            <a:r>
              <a:rPr lang="en-US" altLang="en-US"/>
              <a:t>You may not:</a:t>
            </a:r>
          </a:p>
          <a:p>
            <a:pPr lvl="1">
              <a:lnSpc>
                <a:spcPct val="95000"/>
              </a:lnSpc>
              <a:buClrTx/>
              <a:buSzTx/>
              <a:buFontTx/>
              <a:buChar char="•"/>
            </a:pPr>
            <a:r>
              <a:rPr lang="en-US" altLang="en-US" sz="3200"/>
              <a:t>Negotiate out clauses listed as mandatory in COMAR; but, you can change the wording of a clause when COMAR states that the wording is suggested, but not mandatory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4">
            <a:extLst>
              <a:ext uri="{FF2B5EF4-FFF2-40B4-BE49-F238E27FC236}">
                <a16:creationId xmlns:a16="http://schemas.microsoft.com/office/drawing/2014/main" id="{6CD7C6F2-CA8E-422C-B6C0-ADF613C510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255FC3-0BDD-4AE4-8FBA-7E3D8119880B}" type="slidenum">
              <a:rPr lang="en-US" altLang="en-US" sz="1200" smtClean="0"/>
              <a:pPr>
                <a:spcBef>
                  <a:spcPct val="0"/>
                </a:spcBef>
                <a:buClrTx/>
                <a:buSzTx/>
                <a:buFontTx/>
                <a:buNone/>
              </a:pPr>
              <a:t>244</a:t>
            </a:fld>
            <a:endParaRPr lang="en-US" altLang="en-US" sz="1200"/>
          </a:p>
        </p:txBody>
      </p:sp>
      <p:sp>
        <p:nvSpPr>
          <p:cNvPr id="5" name="Footer Placeholder 5">
            <a:extLst>
              <a:ext uri="{FF2B5EF4-FFF2-40B4-BE49-F238E27FC236}">
                <a16:creationId xmlns:a16="http://schemas.microsoft.com/office/drawing/2014/main" id="{3DDCFB28-5A2F-4F4D-8325-D91369CC5F9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3234" name="Rectangle 2">
            <a:extLst>
              <a:ext uri="{FF2B5EF4-FFF2-40B4-BE49-F238E27FC236}">
                <a16:creationId xmlns:a16="http://schemas.microsoft.com/office/drawing/2014/main" id="{5F2D605B-999F-42C9-9A44-F72CE64C829B}"/>
              </a:ext>
            </a:extLst>
          </p:cNvPr>
          <p:cNvSpPr>
            <a:spLocks noGrp="1" noRot="1" noChangeArrowheads="1"/>
          </p:cNvSpPr>
          <p:nvPr>
            <p:ph type="title"/>
          </p:nvPr>
        </p:nvSpPr>
        <p:spPr>
          <a:xfrm>
            <a:off x="228600" y="209550"/>
            <a:ext cx="8686800" cy="1143000"/>
          </a:xfrm>
        </p:spPr>
        <p:txBody>
          <a:bodyPr/>
          <a:lstStyle/>
          <a:p>
            <a:pPr eaLnBrk="1" hangingPunct="1">
              <a:defRPr/>
            </a:pPr>
            <a:r>
              <a:rPr lang="en-US" altLang="en-US" dirty="0"/>
              <a:t>High Level Evaluation</a:t>
            </a:r>
          </a:p>
        </p:txBody>
      </p:sp>
      <p:sp>
        <p:nvSpPr>
          <p:cNvPr id="223235" name="Rectangle 3">
            <a:extLst>
              <a:ext uri="{FF2B5EF4-FFF2-40B4-BE49-F238E27FC236}">
                <a16:creationId xmlns:a16="http://schemas.microsoft.com/office/drawing/2014/main" id="{1B9581FC-B86B-4316-ADF2-D61913A4F833}"/>
              </a:ext>
            </a:extLst>
          </p:cNvPr>
          <p:cNvSpPr>
            <a:spLocks noGrp="1" noChangeArrowheads="1"/>
          </p:cNvSpPr>
          <p:nvPr>
            <p:ph type="body" idx="1"/>
          </p:nvPr>
        </p:nvSpPr>
        <p:spPr>
          <a:xfrm>
            <a:off x="685800" y="1752600"/>
            <a:ext cx="7620000" cy="4572000"/>
          </a:xfrm>
        </p:spPr>
        <p:txBody>
          <a:bodyPr/>
          <a:lstStyle/>
          <a:p>
            <a:pPr marL="0" indent="0" eaLnBrk="1" hangingPunct="1">
              <a:buFont typeface="Wingdings" panose="05000000000000000000" pitchFamily="2" charset="2"/>
              <a:buNone/>
              <a:defRPr/>
            </a:pPr>
            <a:r>
              <a:rPr lang="en-US" altLang="en-US" sz="3600" dirty="0">
                <a:cs typeface="Arial" pitchFamily="34" charset="0"/>
              </a:rPr>
              <a:t>The purpose of an Evaluation Committee is to advise the Procurement Officer and the Agency Head about which proposal(s) represents the most advantageous offer(s) for the State.</a:t>
            </a:r>
          </a:p>
          <a:p>
            <a:pPr marL="0" indent="0" eaLnBrk="1" hangingPunct="1">
              <a:buFont typeface="Wingdings" panose="05000000000000000000" pitchFamily="2" charset="2"/>
              <a:buNone/>
              <a:defRPr/>
            </a:pPr>
            <a:r>
              <a:rPr lang="en-US" altLang="en-US" sz="3600" dirty="0">
                <a:cs typeface="Arial" pitchFamily="34" charset="0"/>
              </a:rPr>
              <a:t>	</a:t>
            </a:r>
            <a:r>
              <a:rPr lang="en-US" altLang="en-US" sz="2800" dirty="0">
                <a:cs typeface="Arial" pitchFamily="34" charset="0"/>
              </a:rPr>
              <a:t>(See slide 530)</a:t>
            </a:r>
          </a:p>
          <a:p>
            <a:pPr marL="0" indent="0" eaLnBrk="1" hangingPunct="1">
              <a:buFont typeface="Wingdings" panose="05000000000000000000" pitchFamily="2" charset="2"/>
              <a:buNone/>
              <a:defRPr/>
            </a:pPr>
            <a:endParaRPr lang="en-US" altLang="en-US" sz="3600"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4">
            <a:extLst>
              <a:ext uri="{FF2B5EF4-FFF2-40B4-BE49-F238E27FC236}">
                <a16:creationId xmlns:a16="http://schemas.microsoft.com/office/drawing/2014/main" id="{39AB5F4B-282A-4CAE-9816-6D341A0E30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2C57CF9-D6F3-4ED0-A39D-EF9799F927FE}" type="slidenum">
              <a:rPr lang="en-US" altLang="en-US" sz="1200" smtClean="0"/>
              <a:pPr>
                <a:spcBef>
                  <a:spcPct val="0"/>
                </a:spcBef>
                <a:buClrTx/>
                <a:buSzTx/>
                <a:buFontTx/>
                <a:buNone/>
              </a:pPr>
              <a:t>245</a:t>
            </a:fld>
            <a:endParaRPr lang="en-US" altLang="en-US" sz="1200"/>
          </a:p>
        </p:txBody>
      </p:sp>
      <p:sp>
        <p:nvSpPr>
          <p:cNvPr id="5" name="Footer Placeholder 5">
            <a:extLst>
              <a:ext uri="{FF2B5EF4-FFF2-40B4-BE49-F238E27FC236}">
                <a16:creationId xmlns:a16="http://schemas.microsoft.com/office/drawing/2014/main" id="{DD0F791F-00A7-4D55-92C1-7FFF28EC826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5282" name="Rectangle 2">
            <a:extLst>
              <a:ext uri="{FF2B5EF4-FFF2-40B4-BE49-F238E27FC236}">
                <a16:creationId xmlns:a16="http://schemas.microsoft.com/office/drawing/2014/main" id="{1FB6BA71-B771-4560-B113-0DABCEB01291}"/>
              </a:ext>
            </a:extLst>
          </p:cNvPr>
          <p:cNvSpPr>
            <a:spLocks noGrp="1" noRot="1" noChangeArrowheads="1"/>
          </p:cNvSpPr>
          <p:nvPr>
            <p:ph type="title"/>
          </p:nvPr>
        </p:nvSpPr>
        <p:spPr>
          <a:xfrm>
            <a:off x="152400" y="609600"/>
            <a:ext cx="8991600" cy="914400"/>
          </a:xfrm>
        </p:spPr>
        <p:txBody>
          <a:bodyPr/>
          <a:lstStyle/>
          <a:p>
            <a:pPr eaLnBrk="1" hangingPunct="1">
              <a:defRPr/>
            </a:pPr>
            <a:r>
              <a:rPr lang="en-US" altLang="en-US" dirty="0"/>
              <a:t>High Level Evaluation </a:t>
            </a:r>
            <a:r>
              <a:rPr lang="en-US" altLang="en-US" sz="2400" b="0" dirty="0"/>
              <a:t>(Contd.)</a:t>
            </a:r>
          </a:p>
        </p:txBody>
      </p:sp>
      <p:sp>
        <p:nvSpPr>
          <p:cNvPr id="225283" name="Rectangle 3">
            <a:extLst>
              <a:ext uri="{FF2B5EF4-FFF2-40B4-BE49-F238E27FC236}">
                <a16:creationId xmlns:a16="http://schemas.microsoft.com/office/drawing/2014/main" id="{60206505-F217-4D09-B726-67888F1E9FD8}"/>
              </a:ext>
            </a:extLst>
          </p:cNvPr>
          <p:cNvSpPr>
            <a:spLocks noGrp="1" noChangeArrowheads="1"/>
          </p:cNvSpPr>
          <p:nvPr>
            <p:ph type="body" idx="1"/>
          </p:nvPr>
        </p:nvSpPr>
        <p:spPr>
          <a:xfrm>
            <a:off x="609600" y="1828800"/>
            <a:ext cx="8077200" cy="4038600"/>
          </a:xfrm>
        </p:spPr>
        <p:txBody>
          <a:bodyPr/>
          <a:lstStyle/>
          <a:p>
            <a:pPr marL="0" indent="0" eaLnBrk="1" hangingPunct="1">
              <a:buFont typeface="Wingdings" panose="05000000000000000000" pitchFamily="2" charset="2"/>
              <a:buNone/>
              <a:defRPr/>
            </a:pPr>
            <a:r>
              <a:rPr lang="en-US" altLang="en-US" sz="3600" dirty="0">
                <a:cs typeface="Arial" pitchFamily="34" charset="0"/>
              </a:rPr>
              <a:t>Select only Evaluation Committee members who will dedicate the necessary time required to do a proper evaluation, including a commitment to read all proposals and other materials and attend all of the evaluation proceedings</a:t>
            </a:r>
            <a:r>
              <a:rPr lang="en-US" altLang="en-US" sz="3600" dirty="0"/>
              <a:t>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4">
            <a:extLst>
              <a:ext uri="{FF2B5EF4-FFF2-40B4-BE49-F238E27FC236}">
                <a16:creationId xmlns:a16="http://schemas.microsoft.com/office/drawing/2014/main" id="{D76C43F6-59A3-4CA8-9C82-BB41024936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A5B58F-F001-4D55-A544-172318C28231}" type="slidenum">
              <a:rPr lang="en-US" altLang="en-US" sz="1200" smtClean="0"/>
              <a:pPr>
                <a:spcBef>
                  <a:spcPct val="0"/>
                </a:spcBef>
                <a:buClrTx/>
                <a:buSzTx/>
                <a:buFontTx/>
                <a:buNone/>
              </a:pPr>
              <a:t>246</a:t>
            </a:fld>
            <a:endParaRPr lang="en-US" altLang="en-US" sz="1200"/>
          </a:p>
        </p:txBody>
      </p:sp>
      <p:sp>
        <p:nvSpPr>
          <p:cNvPr id="5" name="Footer Placeholder 5">
            <a:extLst>
              <a:ext uri="{FF2B5EF4-FFF2-40B4-BE49-F238E27FC236}">
                <a16:creationId xmlns:a16="http://schemas.microsoft.com/office/drawing/2014/main" id="{EE99C161-F1A1-408B-8A6B-D1070863384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2450" name="Rectangle 2">
            <a:extLst>
              <a:ext uri="{FF2B5EF4-FFF2-40B4-BE49-F238E27FC236}">
                <a16:creationId xmlns:a16="http://schemas.microsoft.com/office/drawing/2014/main" id="{B7397DBC-7CD9-4F5A-AD1E-5DF7060B1A49}"/>
              </a:ext>
            </a:extLst>
          </p:cNvPr>
          <p:cNvSpPr>
            <a:spLocks noGrp="1" noRot="1" noChangeArrowheads="1"/>
          </p:cNvSpPr>
          <p:nvPr>
            <p:ph type="title"/>
          </p:nvPr>
        </p:nvSpPr>
        <p:spPr>
          <a:xfrm>
            <a:off x="0" y="503238"/>
            <a:ext cx="9144000" cy="1249362"/>
          </a:xfrm>
        </p:spPr>
        <p:txBody>
          <a:bodyPr/>
          <a:lstStyle/>
          <a:p>
            <a:pPr eaLnBrk="1" hangingPunct="1">
              <a:defRPr/>
            </a:pPr>
            <a:r>
              <a:rPr lang="en-US" altLang="en-US" dirty="0"/>
              <a:t>High Level Evaluation </a:t>
            </a:r>
            <a:r>
              <a:rPr lang="en-US" altLang="en-US" sz="2400" b="0" dirty="0"/>
              <a:t>(Contd.)</a:t>
            </a:r>
          </a:p>
        </p:txBody>
      </p:sp>
      <p:sp>
        <p:nvSpPr>
          <p:cNvPr id="232451" name="Rectangle 3">
            <a:extLst>
              <a:ext uri="{FF2B5EF4-FFF2-40B4-BE49-F238E27FC236}">
                <a16:creationId xmlns:a16="http://schemas.microsoft.com/office/drawing/2014/main" id="{FAF9C6D5-A09D-4CF6-AEA8-0767D636028B}"/>
              </a:ext>
            </a:extLst>
          </p:cNvPr>
          <p:cNvSpPr>
            <a:spLocks noGrp="1" noChangeArrowheads="1"/>
          </p:cNvSpPr>
          <p:nvPr>
            <p:ph type="body" idx="1"/>
          </p:nvPr>
        </p:nvSpPr>
        <p:spPr>
          <a:xfrm>
            <a:off x="266700" y="2286000"/>
            <a:ext cx="8648700" cy="3124200"/>
          </a:xfrm>
        </p:spPr>
        <p:txBody>
          <a:bodyPr/>
          <a:lstStyle/>
          <a:p>
            <a:pPr marL="0" indent="0" eaLnBrk="1" hangingPunct="1">
              <a:buClr>
                <a:schemeClr val="tx1"/>
              </a:buClr>
              <a:buFont typeface="Wingdings" panose="05000000000000000000" pitchFamily="2" charset="2"/>
              <a:buNone/>
              <a:defRPr/>
            </a:pPr>
            <a:r>
              <a:rPr lang="en-US" altLang="en-US" sz="3600">
                <a:cs typeface="Arial" pitchFamily="34" charset="0"/>
              </a:rPr>
              <a:t>The Evaluation Committee must evaluate technical proposals independently of financial proposals.</a:t>
            </a:r>
            <a:r>
              <a:rPr lang="en-US" altLang="en-US" sz="3600"/>
              <a:t> </a:t>
            </a:r>
          </a:p>
          <a:p>
            <a:pPr marL="0" indent="0" eaLnBrk="1" hangingPunct="1">
              <a:buClr>
                <a:schemeClr val="tx1"/>
              </a:buClr>
              <a:buFont typeface="Wingdings" panose="05000000000000000000" pitchFamily="2" charset="2"/>
              <a:buNone/>
              <a:defRPr/>
            </a:pPr>
            <a:endParaRPr lang="en-US" altLang="en-US" sz="3600"/>
          </a:p>
          <a:p>
            <a:pPr marL="0" indent="0" eaLnBrk="1" hangingPunct="1">
              <a:buClr>
                <a:schemeClr val="tx1"/>
              </a:buClr>
              <a:buFont typeface="Wingdings" panose="05000000000000000000" pitchFamily="2" charset="2"/>
              <a:buNone/>
              <a:defRPr/>
            </a:pPr>
            <a:r>
              <a:rPr lang="en-US" altLang="en-US" sz="3600">
                <a:cs typeface="Arial" pitchFamily="34" charset="0"/>
              </a:rPr>
              <a:t> Each member must read each proposal.</a:t>
            </a:r>
            <a:r>
              <a:rPr lang="en-US" altLang="en-US" sz="3600"/>
              <a:t>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4">
            <a:extLst>
              <a:ext uri="{FF2B5EF4-FFF2-40B4-BE49-F238E27FC236}">
                <a16:creationId xmlns:a16="http://schemas.microsoft.com/office/drawing/2014/main" id="{A26403FD-5B9E-4D6C-9E2C-C3275D82D6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987929-B892-4EB9-97F2-E89110F7540D}" type="slidenum">
              <a:rPr lang="en-US" altLang="en-US" sz="1200" smtClean="0"/>
              <a:pPr>
                <a:spcBef>
                  <a:spcPct val="0"/>
                </a:spcBef>
                <a:buClrTx/>
                <a:buSzTx/>
                <a:buFontTx/>
                <a:buNone/>
              </a:pPr>
              <a:t>247</a:t>
            </a:fld>
            <a:endParaRPr lang="en-US" altLang="en-US" sz="1200"/>
          </a:p>
        </p:txBody>
      </p:sp>
      <p:sp>
        <p:nvSpPr>
          <p:cNvPr id="5" name="Footer Placeholder 5">
            <a:extLst>
              <a:ext uri="{FF2B5EF4-FFF2-40B4-BE49-F238E27FC236}">
                <a16:creationId xmlns:a16="http://schemas.microsoft.com/office/drawing/2014/main" id="{6E5C03F2-6208-4288-992F-FBE5B9C8839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7330" name="Rectangle 2">
            <a:extLst>
              <a:ext uri="{FF2B5EF4-FFF2-40B4-BE49-F238E27FC236}">
                <a16:creationId xmlns:a16="http://schemas.microsoft.com/office/drawing/2014/main" id="{DB1AD618-CDE1-4ED4-9229-431A72D3C65E}"/>
              </a:ext>
            </a:extLst>
          </p:cNvPr>
          <p:cNvSpPr>
            <a:spLocks noGrp="1" noRot="1" noChangeArrowheads="1"/>
          </p:cNvSpPr>
          <p:nvPr>
            <p:ph type="title"/>
          </p:nvPr>
        </p:nvSpPr>
        <p:spPr>
          <a:xfrm>
            <a:off x="152400" y="304800"/>
            <a:ext cx="8991600" cy="1143000"/>
          </a:xfrm>
        </p:spPr>
        <p:txBody>
          <a:bodyPr/>
          <a:lstStyle/>
          <a:p>
            <a:pPr eaLnBrk="1" hangingPunct="1">
              <a:defRPr/>
            </a:pPr>
            <a:r>
              <a:rPr lang="en-US" altLang="en-US" dirty="0"/>
              <a:t>High Level Evaluation </a:t>
            </a:r>
            <a:r>
              <a:rPr lang="en-US" altLang="en-US" sz="2400" b="0" dirty="0"/>
              <a:t>(Contd.)</a:t>
            </a:r>
          </a:p>
        </p:txBody>
      </p:sp>
      <p:sp>
        <p:nvSpPr>
          <p:cNvPr id="227331" name="Rectangle 3">
            <a:extLst>
              <a:ext uri="{FF2B5EF4-FFF2-40B4-BE49-F238E27FC236}">
                <a16:creationId xmlns:a16="http://schemas.microsoft.com/office/drawing/2014/main" id="{DBE820DB-8F88-444C-BDB3-951EEF31361E}"/>
              </a:ext>
            </a:extLst>
          </p:cNvPr>
          <p:cNvSpPr>
            <a:spLocks noGrp="1" noChangeArrowheads="1"/>
          </p:cNvSpPr>
          <p:nvPr>
            <p:ph type="body" idx="1"/>
          </p:nvPr>
        </p:nvSpPr>
        <p:spPr>
          <a:xfrm>
            <a:off x="381000" y="1752600"/>
            <a:ext cx="8610600" cy="4419600"/>
          </a:xfrm>
        </p:spPr>
        <p:txBody>
          <a:bodyPr/>
          <a:lstStyle/>
          <a:p>
            <a:pPr marL="0" indent="0" eaLnBrk="1" hangingPunct="1">
              <a:buFont typeface="Wingdings" panose="05000000000000000000" pitchFamily="2" charset="2"/>
              <a:buNone/>
              <a:defRPr/>
            </a:pPr>
            <a:r>
              <a:rPr lang="en-US" altLang="en-US" sz="3600">
                <a:cs typeface="Arial" pitchFamily="34" charset="0"/>
              </a:rPr>
              <a:t>Confirm that each evaluator has a copy of the RFP and any materials sent to prospective offerors, such as addenda.  </a:t>
            </a:r>
          </a:p>
          <a:p>
            <a:pPr marL="0" indent="0" eaLnBrk="1" hangingPunct="1">
              <a:buFont typeface="Wingdings" panose="05000000000000000000" pitchFamily="2" charset="2"/>
              <a:buNone/>
              <a:defRPr/>
            </a:pPr>
            <a:endParaRPr lang="en-US" altLang="en-US" sz="3600">
              <a:cs typeface="Arial" pitchFamily="34" charset="0"/>
            </a:endParaRPr>
          </a:p>
          <a:p>
            <a:pPr marL="0" indent="0" eaLnBrk="1" hangingPunct="1">
              <a:buFont typeface="Wingdings" panose="05000000000000000000" pitchFamily="2" charset="2"/>
              <a:buNone/>
              <a:defRPr/>
            </a:pPr>
            <a:r>
              <a:rPr lang="en-US" altLang="en-US" sz="3600">
                <a:cs typeface="Arial" pitchFamily="34" charset="0"/>
              </a:rPr>
              <a:t>Each evaluator must read all those documents before reading the proposals.</a:t>
            </a:r>
            <a:r>
              <a:rPr lang="en-US" altLang="en-US" sz="3600"/>
              <a:t>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Number Placeholder 4">
            <a:extLst>
              <a:ext uri="{FF2B5EF4-FFF2-40B4-BE49-F238E27FC236}">
                <a16:creationId xmlns:a16="http://schemas.microsoft.com/office/drawing/2014/main" id="{B979DAA4-1757-475D-ACBB-E9AAE6F01D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ACB7D0-BC52-4800-BFC7-9308CC9B8965}" type="slidenum">
              <a:rPr lang="en-US" altLang="en-US" sz="1200" smtClean="0"/>
              <a:pPr>
                <a:spcBef>
                  <a:spcPct val="0"/>
                </a:spcBef>
                <a:buClrTx/>
                <a:buSzTx/>
                <a:buFontTx/>
                <a:buNone/>
              </a:pPr>
              <a:t>248</a:t>
            </a:fld>
            <a:endParaRPr lang="en-US" altLang="en-US" sz="1200"/>
          </a:p>
        </p:txBody>
      </p:sp>
      <p:sp>
        <p:nvSpPr>
          <p:cNvPr id="5" name="Footer Placeholder 5">
            <a:extLst>
              <a:ext uri="{FF2B5EF4-FFF2-40B4-BE49-F238E27FC236}">
                <a16:creationId xmlns:a16="http://schemas.microsoft.com/office/drawing/2014/main" id="{F778FC2A-D478-4BBF-A6CF-7CB25CA242D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31426" name="Rectangle 2">
            <a:extLst>
              <a:ext uri="{FF2B5EF4-FFF2-40B4-BE49-F238E27FC236}">
                <a16:creationId xmlns:a16="http://schemas.microsoft.com/office/drawing/2014/main" id="{AF4F080D-4052-45C4-A302-1E6CC0E82764}"/>
              </a:ext>
            </a:extLst>
          </p:cNvPr>
          <p:cNvSpPr>
            <a:spLocks noGrp="1" noRot="1" noChangeArrowheads="1"/>
          </p:cNvSpPr>
          <p:nvPr>
            <p:ph type="title"/>
          </p:nvPr>
        </p:nvSpPr>
        <p:spPr>
          <a:xfrm>
            <a:off x="0" y="503238"/>
            <a:ext cx="9144000" cy="1249362"/>
          </a:xfrm>
        </p:spPr>
        <p:txBody>
          <a:bodyPr/>
          <a:lstStyle/>
          <a:p>
            <a:pPr eaLnBrk="1" hangingPunct="1">
              <a:defRPr/>
            </a:pPr>
            <a:r>
              <a:rPr lang="en-US" altLang="en-US" dirty="0"/>
              <a:t>High Level Evaluation </a:t>
            </a:r>
            <a:r>
              <a:rPr lang="en-US" altLang="en-US" sz="2400" b="0" dirty="0"/>
              <a:t>(Contd.)</a:t>
            </a:r>
          </a:p>
        </p:txBody>
      </p:sp>
      <p:sp>
        <p:nvSpPr>
          <p:cNvPr id="231427" name="Rectangle 3">
            <a:extLst>
              <a:ext uri="{FF2B5EF4-FFF2-40B4-BE49-F238E27FC236}">
                <a16:creationId xmlns:a16="http://schemas.microsoft.com/office/drawing/2014/main" id="{2B70DEC2-EE84-4734-869F-38FF60853046}"/>
              </a:ext>
            </a:extLst>
          </p:cNvPr>
          <p:cNvSpPr>
            <a:spLocks noGrp="1" noChangeArrowheads="1"/>
          </p:cNvSpPr>
          <p:nvPr>
            <p:ph type="body" idx="1"/>
          </p:nvPr>
        </p:nvSpPr>
        <p:spPr>
          <a:xfrm>
            <a:off x="381000" y="1981200"/>
            <a:ext cx="8610600" cy="4191000"/>
          </a:xfrm>
        </p:spPr>
        <p:txBody>
          <a:bodyPr/>
          <a:lstStyle/>
          <a:p>
            <a:pPr marL="288925" indent="-288925" eaLnBrk="1" hangingPunct="1">
              <a:buClr>
                <a:schemeClr val="tx1"/>
              </a:buClr>
              <a:buFont typeface="Wingdings" panose="05000000000000000000" pitchFamily="2" charset="2"/>
              <a:buChar char="ü"/>
              <a:defRPr/>
            </a:pPr>
            <a:r>
              <a:rPr lang="en-US" altLang="en-US" dirty="0">
                <a:cs typeface="Arial" pitchFamily="34" charset="0"/>
              </a:rPr>
              <a:t>Distribute at least one copy of the Evaluation Sheets.</a:t>
            </a:r>
            <a:r>
              <a:rPr lang="en-US" altLang="en-US" dirty="0"/>
              <a:t> </a:t>
            </a:r>
          </a:p>
          <a:p>
            <a:pPr marL="288925" indent="-288925" eaLnBrk="1" hangingPunct="1">
              <a:buClr>
                <a:schemeClr val="tx1"/>
              </a:buClr>
              <a:buFont typeface="Wingdings" panose="05000000000000000000" pitchFamily="2" charset="2"/>
              <a:buChar char="ü"/>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r>
              <a:rPr lang="en-US" altLang="en-US" dirty="0">
                <a:cs typeface="Arial" pitchFamily="34" charset="0"/>
              </a:rPr>
              <a:t>Review the instructions with the committee</a:t>
            </a:r>
            <a:r>
              <a:rPr lang="en-US" altLang="en-US" dirty="0"/>
              <a:t> </a:t>
            </a:r>
          </a:p>
          <a:p>
            <a:pPr marL="288925" indent="-288925" eaLnBrk="1" hangingPunct="1">
              <a:buClr>
                <a:schemeClr val="tx1"/>
              </a:buClr>
              <a:buFont typeface="Wingdings" panose="05000000000000000000" pitchFamily="2" charset="2"/>
              <a:buNone/>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endParaRPr lang="en-US" altLang="en-US" sz="1200" dirty="0">
              <a:cs typeface="Arial" pitchFamily="34" charset="0"/>
            </a:endParaRPr>
          </a:p>
          <a:p>
            <a:pPr marL="288925" indent="-288925" eaLnBrk="1" hangingPunct="1">
              <a:buClr>
                <a:schemeClr val="tx1"/>
              </a:buClr>
              <a:buFont typeface="Wingdings" panose="05000000000000000000" pitchFamily="2" charset="2"/>
              <a:buChar char="ü"/>
              <a:defRPr/>
            </a:pPr>
            <a:r>
              <a:rPr lang="en-US" altLang="en-US" dirty="0">
                <a:cs typeface="Arial" pitchFamily="34" charset="0"/>
              </a:rPr>
              <a:t>Develop a schedule of the evaluation work to be done</a:t>
            </a:r>
            <a:r>
              <a:rPr lang="en-US" altLang="en-US" dirty="0"/>
              <a:t>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4">
            <a:extLst>
              <a:ext uri="{FF2B5EF4-FFF2-40B4-BE49-F238E27FC236}">
                <a16:creationId xmlns:a16="http://schemas.microsoft.com/office/drawing/2014/main" id="{ADF29AC9-AC25-4921-8A37-B025813709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16126C-CB6A-4878-8FB7-FB53FB2FD34A}" type="slidenum">
              <a:rPr lang="en-US" altLang="en-US" sz="1200" smtClean="0"/>
              <a:pPr>
                <a:spcBef>
                  <a:spcPct val="0"/>
                </a:spcBef>
                <a:buClrTx/>
                <a:buSzTx/>
                <a:buFontTx/>
                <a:buNone/>
              </a:pPr>
              <a:t>249</a:t>
            </a:fld>
            <a:endParaRPr lang="en-US" altLang="en-US" sz="1200"/>
          </a:p>
        </p:txBody>
      </p:sp>
      <p:sp>
        <p:nvSpPr>
          <p:cNvPr id="5" name="Footer Placeholder 5">
            <a:extLst>
              <a:ext uri="{FF2B5EF4-FFF2-40B4-BE49-F238E27FC236}">
                <a16:creationId xmlns:a16="http://schemas.microsoft.com/office/drawing/2014/main" id="{9065B106-F9E0-4C38-BE9A-BD1C6AE6FEA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5458" name="Rectangle 2">
            <a:extLst>
              <a:ext uri="{FF2B5EF4-FFF2-40B4-BE49-F238E27FC236}">
                <a16:creationId xmlns:a16="http://schemas.microsoft.com/office/drawing/2014/main" id="{96EABB9D-1770-4E14-BA17-E1C59FE220FB}"/>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2400" dirty="0"/>
              <a:t> </a:t>
            </a:r>
            <a:r>
              <a:rPr lang="en-US" altLang="en-US" sz="2400" b="0" dirty="0"/>
              <a:t>(Cont’d)</a:t>
            </a:r>
            <a:r>
              <a:rPr lang="en-US" altLang="en-US" dirty="0"/>
              <a:t> </a:t>
            </a:r>
            <a:endParaRPr lang="en-US" altLang="en-US" sz="2400" b="0" dirty="0"/>
          </a:p>
        </p:txBody>
      </p:sp>
      <p:sp>
        <p:nvSpPr>
          <p:cNvPr id="275459" name="Rectangle 3">
            <a:extLst>
              <a:ext uri="{FF2B5EF4-FFF2-40B4-BE49-F238E27FC236}">
                <a16:creationId xmlns:a16="http://schemas.microsoft.com/office/drawing/2014/main" id="{36458F4B-1B1F-4866-B669-B2C8A6030EFF}"/>
              </a:ext>
            </a:extLst>
          </p:cNvPr>
          <p:cNvSpPr>
            <a:spLocks noGrp="1" noChangeArrowheads="1"/>
          </p:cNvSpPr>
          <p:nvPr>
            <p:ph type="body" idx="1"/>
          </p:nvPr>
        </p:nvSpPr>
        <p:spPr>
          <a:xfrm>
            <a:off x="304800" y="1295400"/>
            <a:ext cx="8610600" cy="5181600"/>
          </a:xfrm>
        </p:spPr>
        <p:txBody>
          <a:bodyPr/>
          <a:lstStyle/>
          <a:p>
            <a:pPr marL="0" indent="0" eaLnBrk="1" hangingPunct="1">
              <a:buFont typeface="Wingdings" panose="05000000000000000000" pitchFamily="2" charset="2"/>
              <a:buNone/>
              <a:defRPr/>
            </a:pPr>
            <a:r>
              <a:rPr lang="en-US" altLang="en-US" dirty="0">
                <a:cs typeface="Arial" pitchFamily="34" charset="0"/>
              </a:rPr>
              <a:t>Each evaluator should write the rationale for his or her evaluation of each proposal on the Evaluation Sheets, including both positive and negative aspects, and discuss their evaluation with the other members.</a:t>
            </a:r>
            <a:r>
              <a:rPr lang="en-US" altLang="en-US" dirty="0"/>
              <a:t> </a:t>
            </a:r>
          </a:p>
          <a:p>
            <a:pPr marL="0" indent="0" eaLnBrk="1" hangingPunct="1">
              <a:buFont typeface="Wingdings" panose="05000000000000000000" pitchFamily="2" charset="2"/>
              <a:buNone/>
              <a:defRPr/>
            </a:pPr>
            <a:r>
              <a:rPr lang="en-US" altLang="en-US" dirty="0"/>
              <a:t>Since any such notes or rationale might ultimately be provided to the attorney for a protester, they should not contain any potentially inflammatory wording or indication of positive or negative bias toward any offeror </a:t>
            </a:r>
          </a:p>
          <a:p>
            <a:pPr marL="0" indent="0" eaLnBrk="1" hangingPunct="1">
              <a:buFont typeface="Wingdings" panose="05000000000000000000" pitchFamily="2" charset="2"/>
              <a:buNone/>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4445576D-0213-410C-9C66-628940448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CBD56C0-B2E9-478F-91AF-AFE7EA5156FE}" type="slidenum">
              <a:rPr lang="en-US" altLang="en-US" sz="1200" smtClean="0"/>
              <a:pPr>
                <a:spcBef>
                  <a:spcPct val="0"/>
                </a:spcBef>
                <a:buClrTx/>
                <a:buSzTx/>
                <a:buFontTx/>
                <a:buNone/>
              </a:pPr>
              <a:t>25</a:t>
            </a:fld>
            <a:endParaRPr lang="en-US" altLang="en-US" sz="1200"/>
          </a:p>
        </p:txBody>
      </p:sp>
      <p:sp>
        <p:nvSpPr>
          <p:cNvPr id="5" name="Footer Placeholder 5">
            <a:extLst>
              <a:ext uri="{FF2B5EF4-FFF2-40B4-BE49-F238E27FC236}">
                <a16:creationId xmlns:a16="http://schemas.microsoft.com/office/drawing/2014/main" id="{993A6A02-B171-4061-90CF-CEEFB8B9B6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38306" name="Rectangle 2">
            <a:extLst>
              <a:ext uri="{FF2B5EF4-FFF2-40B4-BE49-F238E27FC236}">
                <a16:creationId xmlns:a16="http://schemas.microsoft.com/office/drawing/2014/main" id="{1D59920B-EDDE-43CE-B14A-A0C2DDAEDA27}"/>
              </a:ext>
            </a:extLst>
          </p:cNvPr>
          <p:cNvSpPr>
            <a:spLocks noGrp="1" noRot="1" noChangeArrowheads="1"/>
          </p:cNvSpPr>
          <p:nvPr>
            <p:ph type="title"/>
          </p:nvPr>
        </p:nvSpPr>
        <p:spPr>
          <a:xfrm>
            <a:off x="457200" y="228600"/>
            <a:ext cx="8229600" cy="762000"/>
          </a:xfrm>
        </p:spPr>
        <p:txBody>
          <a:bodyPr/>
          <a:lstStyle/>
          <a:p>
            <a:pPr eaLnBrk="1" hangingPunct="1">
              <a:defRPr/>
            </a:pPr>
            <a:r>
              <a:rPr lang="en-US" altLang="en-US"/>
              <a:t>Contradiction</a:t>
            </a:r>
          </a:p>
        </p:txBody>
      </p:sp>
      <p:sp>
        <p:nvSpPr>
          <p:cNvPr id="738307" name="Rectangle 3">
            <a:extLst>
              <a:ext uri="{FF2B5EF4-FFF2-40B4-BE49-F238E27FC236}">
                <a16:creationId xmlns:a16="http://schemas.microsoft.com/office/drawing/2014/main" id="{BA4547D2-8083-42B2-B26C-56C46AFA7A38}"/>
              </a:ext>
            </a:extLst>
          </p:cNvPr>
          <p:cNvSpPr>
            <a:spLocks noGrp="1" noChangeArrowheads="1"/>
          </p:cNvSpPr>
          <p:nvPr>
            <p:ph type="body" idx="1"/>
          </p:nvPr>
        </p:nvSpPr>
        <p:spPr>
          <a:xfrm>
            <a:off x="457200" y="1143000"/>
            <a:ext cx="8229600" cy="5486400"/>
          </a:xfrm>
        </p:spPr>
        <p:txBody>
          <a:bodyPr/>
          <a:lstStyle/>
          <a:p>
            <a:pPr eaLnBrk="1" hangingPunct="1">
              <a:lnSpc>
                <a:spcPct val="90000"/>
              </a:lnSpc>
              <a:defRPr/>
            </a:pPr>
            <a:r>
              <a:rPr lang="en-US" altLang="en-US"/>
              <a:t>State personnel can set up the conditions to get better proposals by </a:t>
            </a:r>
            <a:r>
              <a:rPr lang="en-US" altLang="en-US" b="1" i="1" u="sng"/>
              <a:t>aggressively </a:t>
            </a:r>
            <a:r>
              <a:rPr lang="en-US" altLang="en-US"/>
              <a:t>using </a:t>
            </a:r>
            <a:r>
              <a:rPr lang="en-US" altLang="en-US" b="1" i="1" u="sng"/>
              <a:t>passive efforts</a:t>
            </a:r>
          </a:p>
          <a:p>
            <a:pPr lvl="1" eaLnBrk="1" hangingPunct="1">
              <a:lnSpc>
                <a:spcPct val="90000"/>
              </a:lnSpc>
              <a:defRPr/>
            </a:pPr>
            <a:r>
              <a:rPr lang="en-US" altLang="en-US"/>
              <a:t>This will be explained later</a:t>
            </a:r>
          </a:p>
          <a:p>
            <a:pPr eaLnBrk="1" hangingPunct="1">
              <a:lnSpc>
                <a:spcPct val="90000"/>
              </a:lnSpc>
              <a:buClr>
                <a:srgbClr val="FF3300"/>
              </a:buClr>
              <a:buFont typeface="Wingdings" panose="05000000000000000000" pitchFamily="2" charset="2"/>
              <a:buBlip>
                <a:blip r:embed="rId3"/>
              </a:buBlip>
              <a:defRPr/>
            </a:pPr>
            <a:r>
              <a:rPr lang="en-US" altLang="en-US"/>
              <a:t>We can’t just tell offerors exactly what they should include in proposals</a:t>
            </a:r>
          </a:p>
          <a:p>
            <a:pPr lvl="1" eaLnBrk="1" hangingPunct="1">
              <a:lnSpc>
                <a:spcPct val="90000"/>
              </a:lnSpc>
              <a:buClr>
                <a:srgbClr val="FF3300"/>
              </a:buClr>
              <a:buFont typeface="Wingdings" panose="05000000000000000000" pitchFamily="2" charset="2"/>
              <a:buBlip>
                <a:blip r:embed="rId3"/>
              </a:buBlip>
              <a:defRPr/>
            </a:pPr>
            <a:r>
              <a:rPr lang="en-US" altLang="en-US"/>
              <a:t>Other than what is in the RFP</a:t>
            </a:r>
          </a:p>
          <a:p>
            <a:pPr eaLnBrk="1" hangingPunct="1">
              <a:lnSpc>
                <a:spcPct val="90000"/>
              </a:lnSpc>
              <a:buFont typeface="Wingdings" panose="05000000000000000000" pitchFamily="2" charset="2"/>
              <a:buBlip>
                <a:blip r:embed="rId3"/>
              </a:buBlip>
              <a:defRPr/>
            </a:pPr>
            <a:r>
              <a:rPr lang="en-US" altLang="en-US"/>
              <a:t>But we should continually tell them when they are not giving us satisfactory information, approaches, timeframes, staffing, etc.</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4">
            <a:extLst>
              <a:ext uri="{FF2B5EF4-FFF2-40B4-BE49-F238E27FC236}">
                <a16:creationId xmlns:a16="http://schemas.microsoft.com/office/drawing/2014/main" id="{40D05494-20FA-4105-9A8B-F42CAC6506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A38D6A-F64B-429E-8467-336D0EF7CD42}" type="slidenum">
              <a:rPr lang="en-US" altLang="en-US" sz="1200" smtClean="0"/>
              <a:pPr>
                <a:spcBef>
                  <a:spcPct val="0"/>
                </a:spcBef>
                <a:buClrTx/>
                <a:buSzTx/>
                <a:buFontTx/>
                <a:buNone/>
              </a:pPr>
              <a:t>250</a:t>
            </a:fld>
            <a:endParaRPr lang="en-US" altLang="en-US" sz="1200"/>
          </a:p>
        </p:txBody>
      </p:sp>
      <p:sp>
        <p:nvSpPr>
          <p:cNvPr id="5" name="Footer Placeholder 5">
            <a:extLst>
              <a:ext uri="{FF2B5EF4-FFF2-40B4-BE49-F238E27FC236}">
                <a16:creationId xmlns:a16="http://schemas.microsoft.com/office/drawing/2014/main" id="{94986A57-915E-4E9A-B491-D4C429FB39A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4434" name="Rectangle 2">
            <a:extLst>
              <a:ext uri="{FF2B5EF4-FFF2-40B4-BE49-F238E27FC236}">
                <a16:creationId xmlns:a16="http://schemas.microsoft.com/office/drawing/2014/main" id="{67957BBC-7586-4A11-A359-03318371B58F}"/>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2400" dirty="0"/>
              <a:t> </a:t>
            </a:r>
            <a:r>
              <a:rPr lang="en-US" altLang="en-US" sz="2400" b="0" dirty="0"/>
              <a:t>(Cont’d)</a:t>
            </a:r>
            <a:endParaRPr lang="en-US" altLang="en-US" b="0" dirty="0"/>
          </a:p>
        </p:txBody>
      </p:sp>
      <p:sp>
        <p:nvSpPr>
          <p:cNvPr id="274435" name="Rectangle 3">
            <a:extLst>
              <a:ext uri="{FF2B5EF4-FFF2-40B4-BE49-F238E27FC236}">
                <a16:creationId xmlns:a16="http://schemas.microsoft.com/office/drawing/2014/main" id="{D370D0C4-98DD-43FE-BD79-5B92AE9A251E}"/>
              </a:ext>
            </a:extLst>
          </p:cNvPr>
          <p:cNvSpPr>
            <a:spLocks noGrp="1" noChangeArrowheads="1"/>
          </p:cNvSpPr>
          <p:nvPr>
            <p:ph type="body" idx="1"/>
          </p:nvPr>
        </p:nvSpPr>
        <p:spPr>
          <a:xfrm>
            <a:off x="533400" y="1676400"/>
            <a:ext cx="8153400" cy="4648200"/>
          </a:xfrm>
        </p:spPr>
        <p:txBody>
          <a:bodyPr/>
          <a:lstStyle/>
          <a:p>
            <a:pPr marL="0" indent="0" eaLnBrk="1" hangingPunct="1">
              <a:buFont typeface="Wingdings" panose="05000000000000000000" pitchFamily="2" charset="2"/>
              <a:buNone/>
              <a:defRPr/>
            </a:pPr>
            <a:r>
              <a:rPr lang="en-US" altLang="en-US" dirty="0">
                <a:cs typeface="Arial" pitchFamily="34" charset="0"/>
              </a:rPr>
              <a:t>When all discussions with </a:t>
            </a:r>
            <a:r>
              <a:rPr lang="en-US" altLang="en-US" b="1" u="sng" dirty="0">
                <a:cs typeface="Arial" pitchFamily="34" charset="0"/>
              </a:rPr>
              <a:t>qualified </a:t>
            </a:r>
            <a:r>
              <a:rPr lang="en-US" altLang="en-US" dirty="0">
                <a:cs typeface="Arial" pitchFamily="34" charset="0"/>
              </a:rPr>
              <a:t>offerors about the non‑financial aspects of their proposals, including the scope of work, are finished and all BAFOs received, the committee should formally assign a technical ranking for each proposal</a:t>
            </a:r>
          </a:p>
          <a:p>
            <a:pPr marL="0" indent="0" eaLnBrk="1" hangingPunct="1">
              <a:buNone/>
              <a:defRPr/>
            </a:pPr>
            <a:r>
              <a:rPr lang="en-US" altLang="en-US" dirty="0">
                <a:cs typeface="Arial" pitchFamily="34" charset="0"/>
              </a:rPr>
              <a:t>(The committee needs to make a final collective decision about the ranking of the various Technical proposals)</a:t>
            </a:r>
            <a:r>
              <a:rPr lang="en-US" altLang="en-US" dirty="0"/>
              <a:t> </a:t>
            </a:r>
          </a:p>
          <a:p>
            <a:pPr marL="0" indent="0" eaLnBrk="1" hangingPunct="1">
              <a:buFont typeface="Wingdings" panose="05000000000000000000" pitchFamily="2" charset="2"/>
              <a:buNone/>
              <a:defRPr/>
            </a:pPr>
            <a:endParaRPr lang="en-US" alt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4">
            <a:extLst>
              <a:ext uri="{FF2B5EF4-FFF2-40B4-BE49-F238E27FC236}">
                <a16:creationId xmlns:a16="http://schemas.microsoft.com/office/drawing/2014/main" id="{1BDD2826-1580-4E7E-8FAF-1B891D08CF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279E4A0-B0DC-4ABB-90E5-16F6758C9513}" type="slidenum">
              <a:rPr lang="en-US" altLang="en-US" sz="1200" smtClean="0"/>
              <a:pPr>
                <a:spcBef>
                  <a:spcPct val="0"/>
                </a:spcBef>
                <a:buClrTx/>
                <a:buSzTx/>
                <a:buFontTx/>
                <a:buNone/>
              </a:pPr>
              <a:t>251</a:t>
            </a:fld>
            <a:endParaRPr lang="en-US" altLang="en-US" sz="1200"/>
          </a:p>
        </p:txBody>
      </p:sp>
      <p:sp>
        <p:nvSpPr>
          <p:cNvPr id="5" name="Footer Placeholder 5">
            <a:extLst>
              <a:ext uri="{FF2B5EF4-FFF2-40B4-BE49-F238E27FC236}">
                <a16:creationId xmlns:a16="http://schemas.microsoft.com/office/drawing/2014/main" id="{F7664BF6-14E9-45A3-AB6B-67EBF46155C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7506" name="Rectangle 2">
            <a:extLst>
              <a:ext uri="{FF2B5EF4-FFF2-40B4-BE49-F238E27FC236}">
                <a16:creationId xmlns:a16="http://schemas.microsoft.com/office/drawing/2014/main" id="{45CF128D-A135-426C-96E2-BC0AD6490B8B}"/>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dirty="0"/>
              <a:t>High Level Evaluation</a:t>
            </a:r>
            <a:r>
              <a:rPr lang="en-US" altLang="en-US" sz="1600" dirty="0"/>
              <a:t> </a:t>
            </a:r>
            <a:r>
              <a:rPr lang="en-US" altLang="en-US" sz="2400" b="0" dirty="0"/>
              <a:t>(Cont’d)</a:t>
            </a:r>
            <a:endParaRPr lang="en-US" altLang="en-US" sz="2400" dirty="0"/>
          </a:p>
        </p:txBody>
      </p:sp>
      <p:sp>
        <p:nvSpPr>
          <p:cNvPr id="277507" name="Rectangle 3">
            <a:extLst>
              <a:ext uri="{FF2B5EF4-FFF2-40B4-BE49-F238E27FC236}">
                <a16:creationId xmlns:a16="http://schemas.microsoft.com/office/drawing/2014/main" id="{18879A0F-33C9-4E81-9032-9E98B1DAA22B}"/>
              </a:ext>
            </a:extLst>
          </p:cNvPr>
          <p:cNvSpPr>
            <a:spLocks noGrp="1" noChangeArrowheads="1"/>
          </p:cNvSpPr>
          <p:nvPr>
            <p:ph type="body" idx="1"/>
          </p:nvPr>
        </p:nvSpPr>
        <p:spPr>
          <a:xfrm>
            <a:off x="533400" y="1828800"/>
            <a:ext cx="8382000" cy="4114800"/>
          </a:xfrm>
        </p:spPr>
        <p:txBody>
          <a:bodyPr/>
          <a:lstStyle/>
          <a:p>
            <a:pPr marL="0" indent="0" eaLnBrk="1" hangingPunct="1">
              <a:buFont typeface="Wingdings" panose="05000000000000000000" pitchFamily="2" charset="2"/>
              <a:buNone/>
              <a:defRPr/>
            </a:pPr>
            <a:r>
              <a:rPr lang="en-US" altLang="en-US" sz="3600" dirty="0">
                <a:cs typeface="Arial" pitchFamily="34" charset="0"/>
              </a:rPr>
              <a:t>After separately ranking the Technical and Financial proposals, the Committee should determine which overall proposal (combined technical and financial) is most advantageous to the State and the relative positions of the other overall proposals.</a:t>
            </a:r>
            <a:r>
              <a:rPr lang="en-US" altLang="en-US" sz="3600" dirty="0"/>
              <a:t> </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B575-3174-42BC-931C-E8969BBAE059}"/>
              </a:ext>
            </a:extLst>
          </p:cNvPr>
          <p:cNvSpPr>
            <a:spLocks noGrp="1"/>
          </p:cNvSpPr>
          <p:nvPr>
            <p:ph type="title"/>
          </p:nvPr>
        </p:nvSpPr>
        <p:spPr>
          <a:xfrm>
            <a:off x="76200" y="152400"/>
            <a:ext cx="8915400" cy="895350"/>
          </a:xfrm>
        </p:spPr>
        <p:txBody>
          <a:bodyPr/>
          <a:lstStyle/>
          <a:p>
            <a:pPr>
              <a:defRPr/>
            </a:pPr>
            <a:r>
              <a:rPr lang="en-US" sz="3800" dirty="0"/>
              <a:t>Evaluations per COMAR 21.05.03.03 A</a:t>
            </a:r>
          </a:p>
        </p:txBody>
      </p:sp>
      <p:sp>
        <p:nvSpPr>
          <p:cNvPr id="3" name="Content Placeholder 2">
            <a:extLst>
              <a:ext uri="{FF2B5EF4-FFF2-40B4-BE49-F238E27FC236}">
                <a16:creationId xmlns:a16="http://schemas.microsoft.com/office/drawing/2014/main" id="{D27DC74B-4A84-414C-92D4-7768076542BE}"/>
              </a:ext>
            </a:extLst>
          </p:cNvPr>
          <p:cNvSpPr>
            <a:spLocks noGrp="1"/>
          </p:cNvSpPr>
          <p:nvPr>
            <p:ph idx="1"/>
          </p:nvPr>
        </p:nvSpPr>
        <p:spPr>
          <a:xfrm>
            <a:off x="228600" y="1047750"/>
            <a:ext cx="8686800" cy="5353050"/>
          </a:xfrm>
        </p:spPr>
        <p:txBody>
          <a:bodyPr/>
          <a:lstStyle/>
          <a:p>
            <a:pPr marL="514350" indent="-514350">
              <a:buFont typeface="+mj-lt"/>
              <a:buAutoNum type="arabicPeriod" startAt="4"/>
              <a:defRPr/>
            </a:pPr>
            <a:r>
              <a:rPr lang="en-US" sz="3000" b="1" i="1" u="sng" dirty="0">
                <a:solidFill>
                  <a:srgbClr val="66FFFF"/>
                </a:solidFill>
              </a:rPr>
              <a:t>Numerical rating systems may be used but are not required.</a:t>
            </a:r>
          </a:p>
          <a:p>
            <a:pPr marL="514350" indent="-514350">
              <a:buFont typeface="+mj-lt"/>
              <a:buAutoNum type="arabicPeriod" startAt="4"/>
              <a:defRPr/>
            </a:pPr>
            <a:r>
              <a:rPr lang="en-US" sz="3000" dirty="0"/>
              <a:t>Factors not specified in the request for proposals may not be considered.</a:t>
            </a:r>
          </a:p>
          <a:p>
            <a:pPr marL="514350" indent="-514350">
              <a:buFont typeface="+mj-lt"/>
              <a:buAutoNum type="arabicPeriod" startAt="4"/>
              <a:defRPr/>
            </a:pPr>
            <a:r>
              <a:rPr lang="en-US" sz="3000" b="1" dirty="0">
                <a:solidFill>
                  <a:srgbClr val="92D050"/>
                </a:solidFill>
              </a:rPr>
              <a:t>Initial evaluations </a:t>
            </a:r>
            <a:r>
              <a:rPr lang="en-US" sz="3000" dirty="0"/>
              <a:t>may be conducted and recommendation for award made </a:t>
            </a:r>
            <a:r>
              <a:rPr lang="en-US" sz="3000" dirty="0">
                <a:solidFill>
                  <a:srgbClr val="FFFF00"/>
                </a:solidFill>
              </a:rPr>
              <a:t>by an evaluation committee</a:t>
            </a:r>
            <a:r>
              <a:rPr lang="en-US" sz="3000" dirty="0"/>
              <a:t>.  </a:t>
            </a:r>
            <a:r>
              <a:rPr lang="en-US" sz="3000" b="1" dirty="0">
                <a:solidFill>
                  <a:srgbClr val="92D050"/>
                </a:solidFill>
              </a:rPr>
              <a:t>Final evaluations</a:t>
            </a:r>
            <a:r>
              <a:rPr lang="en-US" sz="3000" dirty="0"/>
              <a:t>, including evaluation of the recommendation of the evaluation committee, if any, shall be performed </a:t>
            </a:r>
            <a:r>
              <a:rPr lang="en-US" sz="3000" dirty="0">
                <a:solidFill>
                  <a:srgbClr val="FFFF00"/>
                </a:solidFill>
              </a:rPr>
              <a:t>by the procurement officer </a:t>
            </a:r>
            <a:r>
              <a:rPr lang="en-US" sz="3000" dirty="0"/>
              <a:t>and the agency head or designee</a:t>
            </a:r>
          </a:p>
        </p:txBody>
      </p:sp>
      <p:sp>
        <p:nvSpPr>
          <p:cNvPr id="347140" name="Slide Number Placeholder 3">
            <a:extLst>
              <a:ext uri="{FF2B5EF4-FFF2-40B4-BE49-F238E27FC236}">
                <a16:creationId xmlns:a16="http://schemas.microsoft.com/office/drawing/2014/main" id="{9A6A0326-C9FD-4BFB-8F2F-D80458053F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CB62885-40CD-4A89-9C7F-8002213D0F2E}" type="slidenum">
              <a:rPr lang="en-US" altLang="en-US" sz="1200" smtClean="0"/>
              <a:pPr>
                <a:spcBef>
                  <a:spcPct val="0"/>
                </a:spcBef>
                <a:buClrTx/>
                <a:buSzTx/>
                <a:buFontTx/>
                <a:buNone/>
              </a:pPr>
              <a:t>252</a:t>
            </a:fld>
            <a:endParaRPr lang="en-US" altLang="en-US" sz="1200"/>
          </a:p>
        </p:txBody>
      </p:sp>
      <p:sp>
        <p:nvSpPr>
          <p:cNvPr id="5" name="Footer Placeholder 4">
            <a:extLst>
              <a:ext uri="{FF2B5EF4-FFF2-40B4-BE49-F238E27FC236}">
                <a16:creationId xmlns:a16="http://schemas.microsoft.com/office/drawing/2014/main" id="{C9BA6C95-E7F1-451F-B804-04EF1BD387E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AED7-719B-40CF-BECC-D881ECD5C79C}"/>
              </a:ext>
            </a:extLst>
          </p:cNvPr>
          <p:cNvSpPr>
            <a:spLocks noGrp="1"/>
          </p:cNvSpPr>
          <p:nvPr>
            <p:ph type="title"/>
          </p:nvPr>
        </p:nvSpPr>
        <p:spPr>
          <a:xfrm>
            <a:off x="228600" y="228600"/>
            <a:ext cx="8686800" cy="514350"/>
          </a:xfrm>
        </p:spPr>
        <p:txBody>
          <a:bodyPr/>
          <a:lstStyle/>
          <a:p>
            <a:pPr>
              <a:defRPr/>
            </a:pPr>
            <a:r>
              <a:rPr lang="en-US" dirty="0"/>
              <a:t>Tied Proposals (Not)</a:t>
            </a:r>
          </a:p>
        </p:txBody>
      </p:sp>
      <p:sp>
        <p:nvSpPr>
          <p:cNvPr id="3" name="Content Placeholder 2">
            <a:extLst>
              <a:ext uri="{FF2B5EF4-FFF2-40B4-BE49-F238E27FC236}">
                <a16:creationId xmlns:a16="http://schemas.microsoft.com/office/drawing/2014/main" id="{5030D57D-A323-4A16-9E4E-8738F245329D}"/>
              </a:ext>
            </a:extLst>
          </p:cNvPr>
          <p:cNvSpPr>
            <a:spLocks noGrp="1"/>
          </p:cNvSpPr>
          <p:nvPr>
            <p:ph idx="1"/>
          </p:nvPr>
        </p:nvSpPr>
        <p:spPr>
          <a:xfrm>
            <a:off x="228600" y="819150"/>
            <a:ext cx="8686800" cy="5657850"/>
          </a:xfrm>
        </p:spPr>
        <p:txBody>
          <a:bodyPr/>
          <a:lstStyle/>
          <a:p>
            <a:pPr>
              <a:spcBef>
                <a:spcPts val="600"/>
              </a:spcBef>
              <a:defRPr/>
            </a:pPr>
            <a:r>
              <a:rPr lang="en-US" dirty="0"/>
              <a:t>It is virtually impossible for there to be tied proposals</a:t>
            </a:r>
          </a:p>
          <a:p>
            <a:pPr>
              <a:spcBef>
                <a:spcPts val="600"/>
              </a:spcBef>
              <a:defRPr/>
            </a:pPr>
            <a:r>
              <a:rPr lang="en-US" dirty="0"/>
              <a:t>While occasionally there might be technical proposals that are essentially tied</a:t>
            </a:r>
          </a:p>
          <a:p>
            <a:pPr lvl="1">
              <a:spcBef>
                <a:spcPts val="600"/>
              </a:spcBef>
              <a:defRPr/>
            </a:pPr>
            <a:r>
              <a:rPr lang="en-US" dirty="0"/>
              <a:t>Judged to be the same</a:t>
            </a:r>
          </a:p>
          <a:p>
            <a:pPr>
              <a:spcBef>
                <a:spcPts val="600"/>
              </a:spcBef>
              <a:defRPr/>
            </a:pPr>
            <a:r>
              <a:rPr lang="en-US" dirty="0"/>
              <a:t>I know of no instance when there have been tied financial proposals in addition to tied (equal) technical proposals</a:t>
            </a:r>
          </a:p>
          <a:p>
            <a:pPr>
              <a:spcBef>
                <a:spcPts val="600"/>
              </a:spcBef>
              <a:defRPr/>
            </a:pPr>
            <a:r>
              <a:rPr lang="en-US" dirty="0"/>
              <a:t>Even if there are only slight technical or financial differences, any difference means there isn’t a tie</a:t>
            </a:r>
          </a:p>
        </p:txBody>
      </p:sp>
      <p:sp>
        <p:nvSpPr>
          <p:cNvPr id="348164" name="Slide Number Placeholder 3">
            <a:extLst>
              <a:ext uri="{FF2B5EF4-FFF2-40B4-BE49-F238E27FC236}">
                <a16:creationId xmlns:a16="http://schemas.microsoft.com/office/drawing/2014/main" id="{A6820AC5-DA51-4277-AAB6-EDF27E9C61C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8D6177-EBDF-449D-A21D-B1741BC5E6A6}" type="slidenum">
              <a:rPr lang="en-US" altLang="en-US" sz="1200" smtClean="0"/>
              <a:pPr>
                <a:spcBef>
                  <a:spcPct val="0"/>
                </a:spcBef>
                <a:buClrTx/>
                <a:buSzTx/>
                <a:buFontTx/>
                <a:buNone/>
              </a:pPr>
              <a:t>253</a:t>
            </a:fld>
            <a:endParaRPr lang="en-US" altLang="en-US" sz="1200"/>
          </a:p>
        </p:txBody>
      </p:sp>
      <p:sp>
        <p:nvSpPr>
          <p:cNvPr id="5" name="Footer Placeholder 4">
            <a:extLst>
              <a:ext uri="{FF2B5EF4-FFF2-40B4-BE49-F238E27FC236}">
                <a16:creationId xmlns:a16="http://schemas.microsoft.com/office/drawing/2014/main" id="{141BFE15-9E39-4E3D-B545-C59454004BC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A68-D1C8-4388-A2E0-AEACE98F70EF}"/>
              </a:ext>
            </a:extLst>
          </p:cNvPr>
          <p:cNvSpPr>
            <a:spLocks noGrp="1"/>
          </p:cNvSpPr>
          <p:nvPr>
            <p:ph type="title"/>
          </p:nvPr>
        </p:nvSpPr>
        <p:spPr>
          <a:xfrm>
            <a:off x="228600" y="1143000"/>
            <a:ext cx="8686800" cy="3200400"/>
          </a:xfrm>
        </p:spPr>
        <p:txBody>
          <a:bodyPr/>
          <a:lstStyle/>
          <a:p>
            <a:pPr>
              <a:defRPr/>
            </a:pPr>
            <a:r>
              <a:rPr lang="en-US" dirty="0"/>
              <a:t>Evaluation Committees</a:t>
            </a:r>
          </a:p>
        </p:txBody>
      </p:sp>
      <p:sp>
        <p:nvSpPr>
          <p:cNvPr id="349187" name="Slide Number Placeholder 2">
            <a:extLst>
              <a:ext uri="{FF2B5EF4-FFF2-40B4-BE49-F238E27FC236}">
                <a16:creationId xmlns:a16="http://schemas.microsoft.com/office/drawing/2014/main" id="{279298ED-8C5C-49C1-92B3-060253E394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9545BD-7CE4-4155-A0E5-C2079595DC93}" type="slidenum">
              <a:rPr lang="en-US" altLang="en-US" sz="1200" smtClean="0"/>
              <a:pPr>
                <a:spcBef>
                  <a:spcPct val="0"/>
                </a:spcBef>
                <a:buClrTx/>
                <a:buSzTx/>
                <a:buFontTx/>
                <a:buNone/>
              </a:pPr>
              <a:t>254</a:t>
            </a:fld>
            <a:endParaRPr lang="en-US" altLang="en-US" sz="1200"/>
          </a:p>
        </p:txBody>
      </p:sp>
      <p:sp>
        <p:nvSpPr>
          <p:cNvPr id="4" name="Footer Placeholder 3">
            <a:extLst>
              <a:ext uri="{FF2B5EF4-FFF2-40B4-BE49-F238E27FC236}">
                <a16:creationId xmlns:a16="http://schemas.microsoft.com/office/drawing/2014/main" id="{8D97E15B-8774-4062-8DDB-848D0E00FC8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429B-56E9-4176-93B6-BD882AA5C33C}"/>
              </a:ext>
            </a:extLst>
          </p:cNvPr>
          <p:cNvSpPr>
            <a:spLocks noGrp="1"/>
          </p:cNvSpPr>
          <p:nvPr>
            <p:ph type="title"/>
          </p:nvPr>
        </p:nvSpPr>
        <p:spPr>
          <a:xfrm>
            <a:off x="228600" y="133350"/>
            <a:ext cx="8686800" cy="628650"/>
          </a:xfrm>
        </p:spPr>
        <p:txBody>
          <a:bodyPr/>
          <a:lstStyle/>
          <a:p>
            <a:pPr>
              <a:defRPr/>
            </a:pPr>
            <a:r>
              <a:rPr lang="en-US" dirty="0"/>
              <a:t>Evaluation Committee</a:t>
            </a:r>
          </a:p>
        </p:txBody>
      </p:sp>
      <p:sp>
        <p:nvSpPr>
          <p:cNvPr id="3" name="Content Placeholder 2">
            <a:extLst>
              <a:ext uri="{FF2B5EF4-FFF2-40B4-BE49-F238E27FC236}">
                <a16:creationId xmlns:a16="http://schemas.microsoft.com/office/drawing/2014/main" id="{9A0F164C-71CA-4A23-AAC2-62D0A60DA01A}"/>
              </a:ext>
            </a:extLst>
          </p:cNvPr>
          <p:cNvSpPr>
            <a:spLocks noGrp="1"/>
          </p:cNvSpPr>
          <p:nvPr>
            <p:ph idx="1"/>
          </p:nvPr>
        </p:nvSpPr>
        <p:spPr>
          <a:xfrm>
            <a:off x="228600" y="914400"/>
            <a:ext cx="8686800" cy="5562600"/>
          </a:xfrm>
        </p:spPr>
        <p:txBody>
          <a:bodyPr/>
          <a:lstStyle/>
          <a:p>
            <a:pPr>
              <a:spcBef>
                <a:spcPts val="0"/>
              </a:spcBef>
              <a:defRPr/>
            </a:pPr>
            <a:r>
              <a:rPr lang="en-US" sz="2800" dirty="0"/>
              <a:t>Although per point # 6 on slide 252, there is no absolute requirement for an evaluation committee to be used in CSP procurements, I have never undertaken a CSP procurement without one</a:t>
            </a:r>
          </a:p>
          <a:p>
            <a:pPr>
              <a:spcBef>
                <a:spcPts val="0"/>
              </a:spcBef>
              <a:defRPr/>
            </a:pPr>
            <a:r>
              <a:rPr lang="en-US" sz="2800" dirty="0"/>
              <a:t>The Procurement Officer:</a:t>
            </a:r>
          </a:p>
          <a:p>
            <a:pPr lvl="1">
              <a:spcBef>
                <a:spcPts val="0"/>
              </a:spcBef>
              <a:defRPr/>
            </a:pPr>
            <a:r>
              <a:rPr lang="en-US" sz="2400" dirty="0"/>
              <a:t>Is supposed to know Maryland procurement procedures</a:t>
            </a:r>
          </a:p>
          <a:p>
            <a:pPr lvl="1">
              <a:spcBef>
                <a:spcPts val="0"/>
              </a:spcBef>
              <a:defRPr/>
            </a:pPr>
            <a:r>
              <a:rPr lang="en-US" sz="2400" dirty="0"/>
              <a:t>Typically is not an expert in the subject of various procurements</a:t>
            </a:r>
          </a:p>
          <a:p>
            <a:pPr lvl="1">
              <a:spcBef>
                <a:spcPts val="0"/>
              </a:spcBef>
              <a:defRPr/>
            </a:pPr>
            <a:r>
              <a:rPr lang="en-US" sz="2400" dirty="0"/>
              <a:t>Does not have to have a close working relationship with the selected offeror </a:t>
            </a:r>
          </a:p>
          <a:p>
            <a:pPr>
              <a:spcBef>
                <a:spcPts val="0"/>
              </a:spcBef>
              <a:defRPr/>
            </a:pPr>
            <a:r>
              <a:rPr lang="en-US" sz="2800" dirty="0"/>
              <a:t>An evaluation committee is usually comprised of  experts from the customer agency, perhaps with some stakeholder representation </a:t>
            </a:r>
          </a:p>
        </p:txBody>
      </p:sp>
      <p:sp>
        <p:nvSpPr>
          <p:cNvPr id="350212" name="Slide Number Placeholder 3">
            <a:extLst>
              <a:ext uri="{FF2B5EF4-FFF2-40B4-BE49-F238E27FC236}">
                <a16:creationId xmlns:a16="http://schemas.microsoft.com/office/drawing/2014/main" id="{F8826854-2DCA-42B0-99A9-0CA487F2F8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AB8FB0-B272-4E8B-8293-28ACEE1DA7F2}" type="slidenum">
              <a:rPr lang="en-US" altLang="en-US" sz="1200" smtClean="0"/>
              <a:pPr>
                <a:spcBef>
                  <a:spcPct val="0"/>
                </a:spcBef>
                <a:buClrTx/>
                <a:buSzTx/>
                <a:buFontTx/>
                <a:buNone/>
              </a:pPr>
              <a:t>255</a:t>
            </a:fld>
            <a:endParaRPr lang="en-US" altLang="en-US" sz="1200"/>
          </a:p>
        </p:txBody>
      </p:sp>
      <p:sp>
        <p:nvSpPr>
          <p:cNvPr id="5" name="Footer Placeholder 4">
            <a:extLst>
              <a:ext uri="{FF2B5EF4-FFF2-40B4-BE49-F238E27FC236}">
                <a16:creationId xmlns:a16="http://schemas.microsoft.com/office/drawing/2014/main" id="{55C2396E-A796-4F47-91C8-8E408026E3A9}"/>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4">
            <a:extLst>
              <a:ext uri="{FF2B5EF4-FFF2-40B4-BE49-F238E27FC236}">
                <a16:creationId xmlns:a16="http://schemas.microsoft.com/office/drawing/2014/main" id="{F0D993DF-1DFB-43F1-8801-4866773A01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EDECA8B-9093-4852-8964-CA208697008A}" type="slidenum">
              <a:rPr lang="en-US" altLang="en-US" sz="1200" smtClean="0"/>
              <a:pPr>
                <a:spcBef>
                  <a:spcPct val="0"/>
                </a:spcBef>
                <a:buClrTx/>
                <a:buSzTx/>
                <a:buFontTx/>
                <a:buNone/>
              </a:pPr>
              <a:t>256</a:t>
            </a:fld>
            <a:endParaRPr lang="en-US" altLang="en-US" sz="1200"/>
          </a:p>
        </p:txBody>
      </p:sp>
      <p:sp>
        <p:nvSpPr>
          <p:cNvPr id="5" name="Footer Placeholder 5">
            <a:extLst>
              <a:ext uri="{FF2B5EF4-FFF2-40B4-BE49-F238E27FC236}">
                <a16:creationId xmlns:a16="http://schemas.microsoft.com/office/drawing/2014/main" id="{AD82E75D-48E5-4A6E-A390-502120C5A0B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4258" name="Rectangle 2">
            <a:extLst>
              <a:ext uri="{FF2B5EF4-FFF2-40B4-BE49-F238E27FC236}">
                <a16:creationId xmlns:a16="http://schemas.microsoft.com/office/drawing/2014/main" id="{9C57B812-B88A-4CE2-9F13-787E826DB075}"/>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224259" name="Rectangle 3">
            <a:extLst>
              <a:ext uri="{FF2B5EF4-FFF2-40B4-BE49-F238E27FC236}">
                <a16:creationId xmlns:a16="http://schemas.microsoft.com/office/drawing/2014/main" id="{7DBA9509-4878-4FA8-B4FF-4B2804ACA9F4}"/>
              </a:ext>
            </a:extLst>
          </p:cNvPr>
          <p:cNvSpPr>
            <a:spLocks noGrp="1" noChangeArrowheads="1"/>
          </p:cNvSpPr>
          <p:nvPr>
            <p:ph type="body" idx="1"/>
          </p:nvPr>
        </p:nvSpPr>
        <p:spPr>
          <a:xfrm>
            <a:off x="307975" y="838200"/>
            <a:ext cx="8683625" cy="6019800"/>
          </a:xfrm>
        </p:spPr>
        <p:txBody>
          <a:bodyPr/>
          <a:lstStyle/>
          <a:p>
            <a:pPr marL="0" indent="0" eaLnBrk="1" hangingPunct="1">
              <a:lnSpc>
                <a:spcPct val="90000"/>
              </a:lnSpc>
              <a:defRPr/>
            </a:pPr>
            <a:r>
              <a:rPr lang="en-US" altLang="en-US" dirty="0">
                <a:cs typeface="Arial" pitchFamily="34" charset="0"/>
              </a:rPr>
              <a:t>An Evaluation Committee should consist of at least three persons</a:t>
            </a:r>
          </a:p>
          <a:p>
            <a:pPr marL="0" indent="0" eaLnBrk="1" hangingPunct="1">
              <a:lnSpc>
                <a:spcPct val="90000"/>
              </a:lnSpc>
              <a:defRPr/>
            </a:pPr>
            <a:r>
              <a:rPr lang="en-US" altLang="en-US" dirty="0">
                <a:cs typeface="Arial" pitchFamily="34" charset="0"/>
              </a:rPr>
              <a:t>Having more than five persons on the Evaluation Committee often creates difficulties with scheduling</a:t>
            </a:r>
          </a:p>
          <a:p>
            <a:pPr marL="0" indent="0" eaLnBrk="1" hangingPunct="1">
              <a:lnSpc>
                <a:spcPct val="90000"/>
              </a:lnSpc>
              <a:defRPr/>
            </a:pPr>
            <a:r>
              <a:rPr lang="en-US" altLang="en-US" dirty="0"/>
              <a:t>Usually committee members are employees of the procuring agency, but this is not a requirement; committee members can be from:</a:t>
            </a:r>
          </a:p>
          <a:p>
            <a:pPr lvl="1" eaLnBrk="1" hangingPunct="1">
              <a:lnSpc>
                <a:spcPct val="90000"/>
              </a:lnSpc>
              <a:defRPr/>
            </a:pPr>
            <a:r>
              <a:rPr lang="en-US" altLang="en-US" dirty="0"/>
              <a:t>Another State agency</a:t>
            </a:r>
          </a:p>
          <a:p>
            <a:pPr lvl="1" eaLnBrk="1" hangingPunct="1">
              <a:lnSpc>
                <a:spcPct val="90000"/>
              </a:lnSpc>
              <a:defRPr/>
            </a:pPr>
            <a:r>
              <a:rPr lang="en-US" altLang="en-US" dirty="0"/>
              <a:t>Another level of government</a:t>
            </a:r>
          </a:p>
          <a:p>
            <a:pPr lvl="1" eaLnBrk="1" hangingPunct="1">
              <a:lnSpc>
                <a:spcPct val="90000"/>
              </a:lnSpc>
              <a:defRPr/>
            </a:pPr>
            <a:r>
              <a:rPr lang="en-US" altLang="en-US" dirty="0"/>
              <a:t>The private sector</a:t>
            </a:r>
          </a:p>
          <a:p>
            <a:pPr lvl="2" eaLnBrk="1" hangingPunct="1">
              <a:lnSpc>
                <a:spcPct val="90000"/>
              </a:lnSpc>
              <a:defRPr/>
            </a:pPr>
            <a:r>
              <a:rPr lang="en-US" altLang="en-US" dirty="0"/>
              <a:t>e.g., a stakeholder</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4">
            <a:extLst>
              <a:ext uri="{FF2B5EF4-FFF2-40B4-BE49-F238E27FC236}">
                <a16:creationId xmlns:a16="http://schemas.microsoft.com/office/drawing/2014/main" id="{C4C54B76-32C7-417D-BD2B-339B0FB5D7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4805870-091C-4A6A-B291-BA3D65ACED71}" type="slidenum">
              <a:rPr lang="en-US" altLang="en-US" sz="1200" smtClean="0"/>
              <a:pPr>
                <a:spcBef>
                  <a:spcPct val="0"/>
                </a:spcBef>
                <a:buClrTx/>
                <a:buSzTx/>
                <a:buFontTx/>
                <a:buNone/>
              </a:pPr>
              <a:t>257</a:t>
            </a:fld>
            <a:endParaRPr lang="en-US" altLang="en-US" sz="1200"/>
          </a:p>
        </p:txBody>
      </p:sp>
      <p:sp>
        <p:nvSpPr>
          <p:cNvPr id="5" name="Footer Placeholder 5">
            <a:extLst>
              <a:ext uri="{FF2B5EF4-FFF2-40B4-BE49-F238E27FC236}">
                <a16:creationId xmlns:a16="http://schemas.microsoft.com/office/drawing/2014/main" id="{C1207774-3BFA-4A2B-A96D-536FA71B403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2738" name="Rectangle 2">
            <a:extLst>
              <a:ext uri="{FF2B5EF4-FFF2-40B4-BE49-F238E27FC236}">
                <a16:creationId xmlns:a16="http://schemas.microsoft.com/office/drawing/2014/main" id="{53932DA2-96E4-403F-B9ED-5A290AA573FF}"/>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2739" name="Rectangle 3">
            <a:extLst>
              <a:ext uri="{FF2B5EF4-FFF2-40B4-BE49-F238E27FC236}">
                <a16:creationId xmlns:a16="http://schemas.microsoft.com/office/drawing/2014/main" id="{F6DAF68A-977C-4514-9797-FC9AE27B6E33}"/>
              </a:ext>
            </a:extLst>
          </p:cNvPr>
          <p:cNvSpPr>
            <a:spLocks noGrp="1" noChangeArrowheads="1"/>
          </p:cNvSpPr>
          <p:nvPr>
            <p:ph type="body" idx="1"/>
          </p:nvPr>
        </p:nvSpPr>
        <p:spPr>
          <a:xfrm>
            <a:off x="533400" y="1066800"/>
            <a:ext cx="8305800" cy="5791200"/>
          </a:xfrm>
        </p:spPr>
        <p:txBody>
          <a:bodyPr/>
          <a:lstStyle/>
          <a:p>
            <a:pPr eaLnBrk="1" hangingPunct="1">
              <a:lnSpc>
                <a:spcPct val="95000"/>
              </a:lnSpc>
              <a:defRPr/>
            </a:pPr>
            <a:r>
              <a:rPr lang="en-US" altLang="en-US" dirty="0"/>
              <a:t>Key considerations for deciding on non-State employee committee members:</a:t>
            </a:r>
          </a:p>
          <a:p>
            <a:pPr lvl="1" eaLnBrk="1" hangingPunct="1">
              <a:lnSpc>
                <a:spcPct val="95000"/>
              </a:lnSpc>
              <a:defRPr/>
            </a:pPr>
            <a:r>
              <a:rPr lang="en-US" altLang="en-US" dirty="0"/>
              <a:t>The time availability of non-State personnel</a:t>
            </a:r>
          </a:p>
          <a:p>
            <a:pPr lvl="2" eaLnBrk="1" hangingPunct="1">
              <a:lnSpc>
                <a:spcPct val="95000"/>
              </a:lnSpc>
              <a:defRPr/>
            </a:pPr>
            <a:r>
              <a:rPr lang="en-US" altLang="en-US" dirty="0"/>
              <a:t>State employees, even ones from other than the procuring agency, can be directed to serve on the committee as part of their job</a:t>
            </a:r>
          </a:p>
          <a:p>
            <a:pPr lvl="2" eaLnBrk="1" hangingPunct="1">
              <a:lnSpc>
                <a:spcPct val="95000"/>
              </a:lnSpc>
              <a:defRPr/>
            </a:pPr>
            <a:r>
              <a:rPr lang="en-US" altLang="en-US" dirty="0"/>
              <a:t>This is not the case with non-State personnel</a:t>
            </a:r>
          </a:p>
          <a:p>
            <a:pPr lvl="1" eaLnBrk="1" hangingPunct="1">
              <a:lnSpc>
                <a:spcPct val="95000"/>
              </a:lnSpc>
              <a:defRPr/>
            </a:pPr>
            <a:r>
              <a:rPr lang="en-US" altLang="en-US" dirty="0"/>
              <a:t>They should agree to evaluate based upon the best interest of the State</a:t>
            </a:r>
          </a:p>
          <a:p>
            <a:pPr lvl="1" eaLnBrk="1" hangingPunct="1">
              <a:lnSpc>
                <a:spcPct val="95000"/>
              </a:lnSpc>
              <a:defRPr/>
            </a:pPr>
            <a:r>
              <a:rPr lang="en-US" altLang="en-US" dirty="0"/>
              <a:t>Even if what is best for the State may not be in the best interest of the group, or entity they represent</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4">
            <a:extLst>
              <a:ext uri="{FF2B5EF4-FFF2-40B4-BE49-F238E27FC236}">
                <a16:creationId xmlns:a16="http://schemas.microsoft.com/office/drawing/2014/main" id="{271E7A0C-1B18-44A3-A93F-6EC9CC688B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43E016-50B9-42F7-92BF-4B7DAF8A3A0F}" type="slidenum">
              <a:rPr lang="en-US" altLang="en-US" sz="1200" smtClean="0"/>
              <a:pPr>
                <a:spcBef>
                  <a:spcPct val="0"/>
                </a:spcBef>
                <a:buClrTx/>
                <a:buSzTx/>
                <a:buFontTx/>
                <a:buNone/>
              </a:pPr>
              <a:t>258</a:t>
            </a:fld>
            <a:endParaRPr lang="en-US" altLang="en-US" sz="1200"/>
          </a:p>
        </p:txBody>
      </p:sp>
      <p:sp>
        <p:nvSpPr>
          <p:cNvPr id="5" name="Footer Placeholder 5">
            <a:extLst>
              <a:ext uri="{FF2B5EF4-FFF2-40B4-BE49-F238E27FC236}">
                <a16:creationId xmlns:a16="http://schemas.microsoft.com/office/drawing/2014/main" id="{6E9E6040-19FA-429E-A6AB-847BEDF1ED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3762" name="Rectangle 2">
            <a:extLst>
              <a:ext uri="{FF2B5EF4-FFF2-40B4-BE49-F238E27FC236}">
                <a16:creationId xmlns:a16="http://schemas.microsoft.com/office/drawing/2014/main" id="{81B914D5-4877-445E-9721-7CE7ACCB3D40}"/>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dirty="0"/>
              <a:t>Evaluation Committee </a:t>
            </a:r>
            <a:r>
              <a:rPr lang="en-US" altLang="en-US" sz="2000" b="0" dirty="0"/>
              <a:t>(Contd.)</a:t>
            </a:r>
          </a:p>
        </p:txBody>
      </p:sp>
      <p:sp>
        <p:nvSpPr>
          <p:cNvPr id="1013763" name="Rectangle 3">
            <a:extLst>
              <a:ext uri="{FF2B5EF4-FFF2-40B4-BE49-F238E27FC236}">
                <a16:creationId xmlns:a16="http://schemas.microsoft.com/office/drawing/2014/main" id="{BD79C4A8-1E67-499E-B830-7598D29D0BE3}"/>
              </a:ext>
            </a:extLst>
          </p:cNvPr>
          <p:cNvSpPr>
            <a:spLocks noGrp="1" noChangeArrowheads="1"/>
          </p:cNvSpPr>
          <p:nvPr>
            <p:ph type="body" idx="1"/>
          </p:nvPr>
        </p:nvSpPr>
        <p:spPr>
          <a:xfrm>
            <a:off x="381000" y="1066800"/>
            <a:ext cx="8382000" cy="5791200"/>
          </a:xfrm>
        </p:spPr>
        <p:txBody>
          <a:bodyPr/>
          <a:lstStyle/>
          <a:p>
            <a:pPr marL="0" indent="0" eaLnBrk="1" hangingPunct="1">
              <a:lnSpc>
                <a:spcPct val="90000"/>
              </a:lnSpc>
              <a:defRPr/>
            </a:pPr>
            <a:r>
              <a:rPr lang="en-US" altLang="en-US" dirty="0"/>
              <a:t>Non-State committee members certainly can express the view of what would benefit their constituency, with the prospect that common ground can be found and the best vendor for the State will also be the best for the stakeholder</a:t>
            </a:r>
          </a:p>
          <a:p>
            <a:pPr marL="0" indent="0" eaLnBrk="1" hangingPunct="1">
              <a:lnSpc>
                <a:spcPct val="90000"/>
              </a:lnSpc>
              <a:defRPr/>
            </a:pPr>
            <a:r>
              <a:rPr lang="en-US" altLang="en-US" dirty="0"/>
              <a:t>But if this isn’t the case, the purpose of the procurement is to obtain the best deal for the State, not non-State interests</a:t>
            </a:r>
          </a:p>
          <a:p>
            <a:pPr lvl="1" eaLnBrk="1" hangingPunct="1">
              <a:lnSpc>
                <a:spcPct val="90000"/>
              </a:lnSpc>
              <a:defRPr/>
            </a:pPr>
            <a:r>
              <a:rPr lang="en-US" altLang="en-US" dirty="0"/>
              <a:t>It might be difficult to find stakeholder personnel that will agree to this premise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4">
            <a:extLst>
              <a:ext uri="{FF2B5EF4-FFF2-40B4-BE49-F238E27FC236}">
                <a16:creationId xmlns:a16="http://schemas.microsoft.com/office/drawing/2014/main" id="{20D31C4D-71CD-4490-B317-326FA3D4E5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8CF1A00-2D3F-42FA-B761-4561D316D673}" type="slidenum">
              <a:rPr lang="en-US" altLang="en-US" sz="1200" smtClean="0"/>
              <a:pPr>
                <a:spcBef>
                  <a:spcPct val="0"/>
                </a:spcBef>
                <a:buClrTx/>
                <a:buSzTx/>
                <a:buFontTx/>
                <a:buNone/>
              </a:pPr>
              <a:t>259</a:t>
            </a:fld>
            <a:endParaRPr lang="en-US" altLang="en-US" sz="1200"/>
          </a:p>
        </p:txBody>
      </p:sp>
      <p:sp>
        <p:nvSpPr>
          <p:cNvPr id="5" name="Footer Placeholder 5">
            <a:extLst>
              <a:ext uri="{FF2B5EF4-FFF2-40B4-BE49-F238E27FC236}">
                <a16:creationId xmlns:a16="http://schemas.microsoft.com/office/drawing/2014/main" id="{CAE4F1E2-E700-44B1-85C5-262AB87078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4786" name="Rectangle 2">
            <a:extLst>
              <a:ext uri="{FF2B5EF4-FFF2-40B4-BE49-F238E27FC236}">
                <a16:creationId xmlns:a16="http://schemas.microsoft.com/office/drawing/2014/main" id="{35FCB729-C173-4061-9A91-C700EA46E88E}"/>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4787" name="Rectangle 3">
            <a:extLst>
              <a:ext uri="{FF2B5EF4-FFF2-40B4-BE49-F238E27FC236}">
                <a16:creationId xmlns:a16="http://schemas.microsoft.com/office/drawing/2014/main" id="{0200FF65-E9D1-4C94-89BA-CBA143B30F74}"/>
              </a:ext>
            </a:extLst>
          </p:cNvPr>
          <p:cNvSpPr>
            <a:spLocks noGrp="1" noChangeArrowheads="1"/>
          </p:cNvSpPr>
          <p:nvPr>
            <p:ph type="body" idx="1"/>
          </p:nvPr>
        </p:nvSpPr>
        <p:spPr>
          <a:xfrm>
            <a:off x="609600" y="1066800"/>
            <a:ext cx="8229600" cy="5791200"/>
          </a:xfrm>
        </p:spPr>
        <p:txBody>
          <a:bodyPr/>
          <a:lstStyle/>
          <a:p>
            <a:pPr marL="0" indent="0" eaLnBrk="1" hangingPunct="1">
              <a:lnSpc>
                <a:spcPct val="90000"/>
              </a:lnSpc>
              <a:defRPr/>
            </a:pPr>
            <a:r>
              <a:rPr lang="en-US" altLang="en-US" dirty="0"/>
              <a:t>Although it is rarely the case, there is no prohibition against paying travel or other expenses, or even an hourly rate, for non-State personnel serving on a committee</a:t>
            </a:r>
          </a:p>
          <a:p>
            <a:pPr marL="0" indent="0" eaLnBrk="1" hangingPunct="1">
              <a:lnSpc>
                <a:spcPct val="90000"/>
              </a:lnSpc>
              <a:defRPr/>
            </a:pPr>
            <a:r>
              <a:rPr lang="en-US" altLang="en-US" dirty="0"/>
              <a:t>The State personnel and consultants get paid for their time spent and their expenses, so it is only fair to do so with non-State personnel that require this as a condition of serving on the committee</a:t>
            </a:r>
          </a:p>
          <a:p>
            <a:pPr lvl="1" eaLnBrk="1" hangingPunct="1">
              <a:lnSpc>
                <a:spcPct val="90000"/>
              </a:lnSpc>
              <a:defRPr/>
            </a:pPr>
            <a:r>
              <a:rPr lang="en-US" altLang="en-US" dirty="0"/>
              <a:t>As long as they agree to the other conditions of no conflict of interest, time availability,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F92CE640-F8CC-4017-BF7F-F9F9791F4C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DBA35F-A83A-44EB-80D9-AB215C74593F}" type="slidenum">
              <a:rPr lang="en-US" altLang="en-US" sz="1200" smtClean="0"/>
              <a:pPr>
                <a:spcBef>
                  <a:spcPct val="0"/>
                </a:spcBef>
                <a:buClrTx/>
                <a:buSzTx/>
                <a:buFontTx/>
                <a:buNone/>
              </a:pPr>
              <a:t>26</a:t>
            </a:fld>
            <a:endParaRPr lang="en-US" altLang="en-US" sz="1200"/>
          </a:p>
        </p:txBody>
      </p:sp>
      <p:sp>
        <p:nvSpPr>
          <p:cNvPr id="5" name="Footer Placeholder 5">
            <a:extLst>
              <a:ext uri="{FF2B5EF4-FFF2-40B4-BE49-F238E27FC236}">
                <a16:creationId xmlns:a16="http://schemas.microsoft.com/office/drawing/2014/main" id="{56CEEFB4-2FB2-4B5B-9076-8E7074EA970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0354" name="Rectangle 2">
            <a:extLst>
              <a:ext uri="{FF2B5EF4-FFF2-40B4-BE49-F238E27FC236}">
                <a16:creationId xmlns:a16="http://schemas.microsoft.com/office/drawing/2014/main" id="{EF7C0FF8-BB74-4953-BC8B-ABBE48973B0B}"/>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Flexibility Gone Bad</a:t>
            </a:r>
          </a:p>
        </p:txBody>
      </p:sp>
      <p:sp>
        <p:nvSpPr>
          <p:cNvPr id="740355" name="Rectangle 3">
            <a:extLst>
              <a:ext uri="{FF2B5EF4-FFF2-40B4-BE49-F238E27FC236}">
                <a16:creationId xmlns:a16="http://schemas.microsoft.com/office/drawing/2014/main" id="{6ACD2658-21BF-4859-B39C-0F2ACA0BDD64}"/>
              </a:ext>
            </a:extLst>
          </p:cNvPr>
          <p:cNvSpPr>
            <a:spLocks noGrp="1" noChangeArrowheads="1"/>
          </p:cNvSpPr>
          <p:nvPr>
            <p:ph type="body" idx="1"/>
          </p:nvPr>
        </p:nvSpPr>
        <p:spPr>
          <a:xfrm>
            <a:off x="152400" y="1066800"/>
            <a:ext cx="8991600" cy="5791200"/>
          </a:xfrm>
        </p:spPr>
        <p:txBody>
          <a:bodyPr/>
          <a:lstStyle/>
          <a:p>
            <a:pPr eaLnBrk="1" hangingPunct="1">
              <a:lnSpc>
                <a:spcPct val="85000"/>
              </a:lnSpc>
              <a:defRPr/>
            </a:pPr>
            <a:r>
              <a:rPr lang="en-US" altLang="en-US"/>
              <a:t>Agencies seem to fully understand that under CSP there is flexibility not to award a contract to the offeror with the lowest price</a:t>
            </a:r>
          </a:p>
          <a:p>
            <a:pPr eaLnBrk="1" hangingPunct="1">
              <a:lnSpc>
                <a:spcPct val="85000"/>
              </a:lnSpc>
              <a:defRPr/>
            </a:pPr>
            <a:r>
              <a:rPr lang="en-US" altLang="en-US"/>
              <a:t>In fact, at times agencies seem to exercise this flexibility to extremes</a:t>
            </a:r>
          </a:p>
          <a:p>
            <a:pPr eaLnBrk="1" hangingPunct="1">
              <a:lnSpc>
                <a:spcPct val="85000"/>
              </a:lnSpc>
              <a:defRPr/>
            </a:pPr>
            <a:r>
              <a:rPr lang="en-US" altLang="en-US"/>
              <a:t>In some CSP procurements it seems that price is effectively rendered irrelevant</a:t>
            </a:r>
          </a:p>
          <a:p>
            <a:pPr eaLnBrk="1" hangingPunct="1">
              <a:lnSpc>
                <a:spcPct val="85000"/>
              </a:lnSpc>
              <a:defRPr/>
            </a:pPr>
            <a:r>
              <a:rPr lang="en-US" altLang="en-US"/>
              <a:t>This is taking a good thing too far</a:t>
            </a:r>
          </a:p>
          <a:p>
            <a:pPr lvl="1" eaLnBrk="1" hangingPunct="1">
              <a:lnSpc>
                <a:spcPct val="85000"/>
              </a:lnSpc>
              <a:defRPr/>
            </a:pPr>
            <a:r>
              <a:rPr lang="en-US" altLang="en-US"/>
              <a:t>Price should be an important award component, even under CSP</a:t>
            </a:r>
          </a:p>
          <a:p>
            <a:pPr eaLnBrk="1" hangingPunct="1">
              <a:lnSpc>
                <a:spcPct val="85000"/>
              </a:lnSpc>
              <a:defRPr/>
            </a:pPr>
            <a:r>
              <a:rPr lang="en-US" altLang="en-US"/>
              <a:t>Why this happens and how to prevent it in the future is discussed throughout this class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4">
            <a:extLst>
              <a:ext uri="{FF2B5EF4-FFF2-40B4-BE49-F238E27FC236}">
                <a16:creationId xmlns:a16="http://schemas.microsoft.com/office/drawing/2014/main" id="{4C64EAA8-4E68-4662-95E3-4F6B216FA32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BCCAC3C-CD2F-4B89-BA92-8D0FCB971C27}" type="slidenum">
              <a:rPr lang="en-US" altLang="en-US" sz="1200" smtClean="0"/>
              <a:pPr>
                <a:spcBef>
                  <a:spcPct val="0"/>
                </a:spcBef>
                <a:buClrTx/>
                <a:buSzTx/>
                <a:buFontTx/>
                <a:buNone/>
              </a:pPr>
              <a:t>260</a:t>
            </a:fld>
            <a:endParaRPr lang="en-US" altLang="en-US" sz="1200"/>
          </a:p>
        </p:txBody>
      </p:sp>
      <p:sp>
        <p:nvSpPr>
          <p:cNvPr id="5" name="Footer Placeholder 5">
            <a:extLst>
              <a:ext uri="{FF2B5EF4-FFF2-40B4-BE49-F238E27FC236}">
                <a16:creationId xmlns:a16="http://schemas.microsoft.com/office/drawing/2014/main" id="{895100EA-C2FE-4A00-95C1-812148A29B7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5810" name="Rectangle 2">
            <a:extLst>
              <a:ext uri="{FF2B5EF4-FFF2-40B4-BE49-F238E27FC236}">
                <a16:creationId xmlns:a16="http://schemas.microsoft.com/office/drawing/2014/main" id="{B7C955F2-FBAD-461D-8798-A4F13842A892}"/>
              </a:ext>
            </a:extLst>
          </p:cNvPr>
          <p:cNvSpPr>
            <a:spLocks noGrp="1" noRot="1" noChangeArrowheads="1"/>
          </p:cNvSpPr>
          <p:nvPr>
            <p:ph type="title"/>
          </p:nvPr>
        </p:nvSpPr>
        <p:spPr>
          <a:xfrm>
            <a:off x="152400" y="228600"/>
            <a:ext cx="8991600" cy="533400"/>
          </a:xfrm>
        </p:spPr>
        <p:txBody>
          <a:bodyPr/>
          <a:lstStyle/>
          <a:p>
            <a:pPr eaLnBrk="1" hangingPunct="1">
              <a:defRPr/>
            </a:pPr>
            <a:r>
              <a:rPr lang="en-US" altLang="en-US" sz="4000"/>
              <a:t>Evaluation Committee </a:t>
            </a:r>
            <a:r>
              <a:rPr lang="en-US" altLang="en-US" sz="2000"/>
              <a:t>(Contd.)</a:t>
            </a:r>
          </a:p>
        </p:txBody>
      </p:sp>
      <p:sp>
        <p:nvSpPr>
          <p:cNvPr id="1015811" name="Rectangle 3">
            <a:extLst>
              <a:ext uri="{FF2B5EF4-FFF2-40B4-BE49-F238E27FC236}">
                <a16:creationId xmlns:a16="http://schemas.microsoft.com/office/drawing/2014/main" id="{CC190524-3F13-40F2-A40C-68F10563A9BE}"/>
              </a:ext>
            </a:extLst>
          </p:cNvPr>
          <p:cNvSpPr>
            <a:spLocks noGrp="1" noChangeArrowheads="1"/>
          </p:cNvSpPr>
          <p:nvPr>
            <p:ph type="body" idx="1"/>
          </p:nvPr>
        </p:nvSpPr>
        <p:spPr>
          <a:xfrm>
            <a:off x="609600" y="990600"/>
            <a:ext cx="8229600" cy="5867400"/>
          </a:xfrm>
        </p:spPr>
        <p:txBody>
          <a:bodyPr/>
          <a:lstStyle/>
          <a:p>
            <a:pPr marL="0" indent="0" eaLnBrk="1" hangingPunct="1">
              <a:lnSpc>
                <a:spcPct val="90000"/>
              </a:lnSpc>
              <a:defRPr/>
            </a:pPr>
            <a:r>
              <a:rPr lang="en-US" altLang="en-US" dirty="0"/>
              <a:t>There can be consultants or technical advisors to the evaluation committee and procurement officer</a:t>
            </a:r>
          </a:p>
          <a:p>
            <a:pPr marL="0" indent="0" eaLnBrk="1" hangingPunct="1">
              <a:lnSpc>
                <a:spcPct val="90000"/>
              </a:lnSpc>
              <a:defRPr/>
            </a:pPr>
            <a:r>
              <a:rPr lang="en-US" altLang="en-US" dirty="0"/>
              <a:t>These would not be voting members of the committee, but would have some particular expertise that would augment the skill set of the committee members for complex procurements </a:t>
            </a:r>
          </a:p>
          <a:p>
            <a:pPr lvl="1" eaLnBrk="1" hangingPunct="1">
              <a:lnSpc>
                <a:spcPct val="90000"/>
              </a:lnSpc>
              <a:defRPr/>
            </a:pPr>
            <a:r>
              <a:rPr lang="en-US" altLang="en-US" dirty="0"/>
              <a:t>Such technical advisors usually are paid on a labor hours basis for all effort exerted on behalf of the committee</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4">
            <a:extLst>
              <a:ext uri="{FF2B5EF4-FFF2-40B4-BE49-F238E27FC236}">
                <a16:creationId xmlns:a16="http://schemas.microsoft.com/office/drawing/2014/main" id="{7F2B8601-4545-4695-ACC5-22B4AC44C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6B6407-569C-4B6B-852A-12E91DD5F6B3}" type="slidenum">
              <a:rPr lang="en-US" altLang="en-US" sz="1200" smtClean="0"/>
              <a:pPr>
                <a:spcBef>
                  <a:spcPct val="0"/>
                </a:spcBef>
                <a:buClrTx/>
                <a:buSzTx/>
                <a:buFontTx/>
                <a:buNone/>
              </a:pPr>
              <a:t>261</a:t>
            </a:fld>
            <a:endParaRPr lang="en-US" altLang="en-US" sz="1200"/>
          </a:p>
        </p:txBody>
      </p:sp>
      <p:sp>
        <p:nvSpPr>
          <p:cNvPr id="5" name="Footer Placeholder 5">
            <a:extLst>
              <a:ext uri="{FF2B5EF4-FFF2-40B4-BE49-F238E27FC236}">
                <a16:creationId xmlns:a16="http://schemas.microsoft.com/office/drawing/2014/main" id="{909135AE-A12E-43CA-9481-1F54209C03A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6834" name="Rectangle 2">
            <a:extLst>
              <a:ext uri="{FF2B5EF4-FFF2-40B4-BE49-F238E27FC236}">
                <a16:creationId xmlns:a16="http://schemas.microsoft.com/office/drawing/2014/main" id="{2291D15F-9578-47F0-AF3B-986E7D24680D}"/>
              </a:ext>
            </a:extLst>
          </p:cNvPr>
          <p:cNvSpPr>
            <a:spLocks noGrp="1" noRot="1" noChangeArrowheads="1"/>
          </p:cNvSpPr>
          <p:nvPr>
            <p:ph type="title"/>
          </p:nvPr>
        </p:nvSpPr>
        <p:spPr>
          <a:xfrm>
            <a:off x="152400" y="228600"/>
            <a:ext cx="8991600" cy="457200"/>
          </a:xfrm>
        </p:spPr>
        <p:txBody>
          <a:bodyPr/>
          <a:lstStyle/>
          <a:p>
            <a:pPr eaLnBrk="1" hangingPunct="1">
              <a:defRPr/>
            </a:pPr>
            <a:r>
              <a:rPr lang="en-US" altLang="en-US" sz="4000"/>
              <a:t>Evaluation Committee </a:t>
            </a:r>
            <a:r>
              <a:rPr lang="en-US" altLang="en-US" sz="2000"/>
              <a:t>(Contd.)</a:t>
            </a:r>
          </a:p>
        </p:txBody>
      </p:sp>
      <p:sp>
        <p:nvSpPr>
          <p:cNvPr id="1016835" name="Rectangle 3">
            <a:extLst>
              <a:ext uri="{FF2B5EF4-FFF2-40B4-BE49-F238E27FC236}">
                <a16:creationId xmlns:a16="http://schemas.microsoft.com/office/drawing/2014/main" id="{44B6A733-5AC8-492D-912F-A5FCFCB5DAE8}"/>
              </a:ext>
            </a:extLst>
          </p:cNvPr>
          <p:cNvSpPr>
            <a:spLocks noGrp="1" noChangeArrowheads="1"/>
          </p:cNvSpPr>
          <p:nvPr>
            <p:ph type="body" idx="1"/>
          </p:nvPr>
        </p:nvSpPr>
        <p:spPr>
          <a:xfrm>
            <a:off x="307975" y="914400"/>
            <a:ext cx="8531225" cy="5943600"/>
          </a:xfrm>
        </p:spPr>
        <p:txBody>
          <a:bodyPr/>
          <a:lstStyle/>
          <a:p>
            <a:pPr marL="0" indent="0" eaLnBrk="1" hangingPunct="1">
              <a:lnSpc>
                <a:spcPct val="90000"/>
              </a:lnSpc>
              <a:defRPr/>
            </a:pPr>
            <a:r>
              <a:rPr lang="en-US" altLang="en-US" dirty="0"/>
              <a:t>Aside from providing technical expertise, such advisors might also perform specific activities concerning the procurement to save time and effort for the State employees</a:t>
            </a:r>
          </a:p>
          <a:p>
            <a:pPr lvl="1" eaLnBrk="1" hangingPunct="1">
              <a:lnSpc>
                <a:spcPct val="90000"/>
              </a:lnSpc>
              <a:defRPr/>
            </a:pPr>
            <a:r>
              <a:rPr lang="en-US" altLang="en-US" dirty="0"/>
              <a:t>This might help speed the evaluation when State personnel cannot be exclusively dedicated to the evaluation, or when resources are otherwise limited; e.g.:</a:t>
            </a:r>
          </a:p>
          <a:p>
            <a:pPr lvl="2" eaLnBrk="1" hangingPunct="1">
              <a:lnSpc>
                <a:spcPct val="90000"/>
              </a:lnSpc>
              <a:defRPr/>
            </a:pPr>
            <a:r>
              <a:rPr lang="en-US" altLang="en-US" dirty="0"/>
              <a:t>Performing reference checks</a:t>
            </a:r>
          </a:p>
          <a:p>
            <a:pPr lvl="2" eaLnBrk="1" hangingPunct="1">
              <a:lnSpc>
                <a:spcPct val="90000"/>
              </a:lnSpc>
              <a:defRPr/>
            </a:pPr>
            <a:r>
              <a:rPr lang="en-US" altLang="en-US" dirty="0"/>
              <a:t>Keeping minutes of meetings and proceedings</a:t>
            </a:r>
          </a:p>
          <a:p>
            <a:pPr lvl="2" eaLnBrk="1" hangingPunct="1">
              <a:lnSpc>
                <a:spcPct val="90000"/>
              </a:lnSpc>
              <a:defRPr/>
            </a:pPr>
            <a:r>
              <a:rPr lang="en-US" altLang="en-US" dirty="0"/>
              <a:t>Drafting cure letters &amp; questions for offerors</a:t>
            </a:r>
          </a:p>
          <a:p>
            <a:pPr lvl="2" eaLnBrk="1" hangingPunct="1">
              <a:lnSpc>
                <a:spcPct val="90000"/>
              </a:lnSpc>
              <a:defRPr/>
            </a:pPr>
            <a:r>
              <a:rPr lang="en-US" altLang="en-US" dirty="0"/>
              <a:t>Analyzing financial statements </a:t>
            </a:r>
          </a:p>
          <a:p>
            <a:pPr lvl="2" eaLnBrk="1" hangingPunct="1">
              <a:lnSpc>
                <a:spcPct val="90000"/>
              </a:lnSpc>
              <a:defRPr/>
            </a:pPr>
            <a:r>
              <a:rPr lang="en-US" altLang="en-US" dirty="0"/>
              <a:t>Analyzing complex financial proposals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4">
            <a:extLst>
              <a:ext uri="{FF2B5EF4-FFF2-40B4-BE49-F238E27FC236}">
                <a16:creationId xmlns:a16="http://schemas.microsoft.com/office/drawing/2014/main" id="{BC54D31D-61EC-46CB-ABDF-E0109E9D15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7EA6DA-A53C-424A-9E28-3545FCBD2586}" type="slidenum">
              <a:rPr lang="en-US" altLang="en-US" sz="1200" smtClean="0"/>
              <a:pPr>
                <a:spcBef>
                  <a:spcPct val="0"/>
                </a:spcBef>
                <a:buClrTx/>
                <a:buSzTx/>
                <a:buFontTx/>
                <a:buNone/>
              </a:pPr>
              <a:t>262</a:t>
            </a:fld>
            <a:endParaRPr lang="en-US" altLang="en-US" sz="1200"/>
          </a:p>
        </p:txBody>
      </p:sp>
      <p:sp>
        <p:nvSpPr>
          <p:cNvPr id="5" name="Footer Placeholder 5">
            <a:extLst>
              <a:ext uri="{FF2B5EF4-FFF2-40B4-BE49-F238E27FC236}">
                <a16:creationId xmlns:a16="http://schemas.microsoft.com/office/drawing/2014/main" id="{05FBCA40-B11B-42AA-9F26-67ADB8F9BB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26306" name="Rectangle 2">
            <a:extLst>
              <a:ext uri="{FF2B5EF4-FFF2-40B4-BE49-F238E27FC236}">
                <a16:creationId xmlns:a16="http://schemas.microsoft.com/office/drawing/2014/main" id="{F20ED2A7-CF07-4648-B227-E37D4E1F501E}"/>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226307" name="Rectangle 3">
            <a:extLst>
              <a:ext uri="{FF2B5EF4-FFF2-40B4-BE49-F238E27FC236}">
                <a16:creationId xmlns:a16="http://schemas.microsoft.com/office/drawing/2014/main" id="{1CD2E37E-A0CA-4651-8BDC-EA904034F751}"/>
              </a:ext>
            </a:extLst>
          </p:cNvPr>
          <p:cNvSpPr>
            <a:spLocks noGrp="1" noChangeArrowheads="1"/>
          </p:cNvSpPr>
          <p:nvPr>
            <p:ph type="body" idx="1"/>
          </p:nvPr>
        </p:nvSpPr>
        <p:spPr>
          <a:xfrm>
            <a:off x="307975" y="914400"/>
            <a:ext cx="8528050" cy="5486400"/>
          </a:xfrm>
        </p:spPr>
        <p:txBody>
          <a:bodyPr/>
          <a:lstStyle/>
          <a:p>
            <a:pPr marL="0" indent="0" eaLnBrk="1" hangingPunct="1">
              <a:lnSpc>
                <a:spcPct val="95000"/>
              </a:lnSpc>
              <a:defRPr/>
            </a:pPr>
            <a:r>
              <a:rPr lang="en-US" altLang="en-US" dirty="0">
                <a:cs typeface="Arial" pitchFamily="34" charset="0"/>
              </a:rPr>
              <a:t>For most agencies, the Procurement Officer (P.O.) should attend and participate in all Evaluation Committee proceedings, including committee meetings and offeror discussions</a:t>
            </a:r>
          </a:p>
          <a:p>
            <a:pPr marL="0" indent="0" eaLnBrk="1" hangingPunct="1">
              <a:lnSpc>
                <a:spcPct val="95000"/>
              </a:lnSpc>
              <a:defRPr/>
            </a:pPr>
            <a:r>
              <a:rPr lang="en-US" altLang="en-US" dirty="0">
                <a:cs typeface="Arial" pitchFamily="34" charset="0"/>
              </a:rPr>
              <a:t>The P.O. </a:t>
            </a:r>
            <a:r>
              <a:rPr lang="en-US" altLang="en-US" b="1" u="sng" dirty="0">
                <a:cs typeface="Arial" pitchFamily="34" charset="0"/>
              </a:rPr>
              <a:t>should not</a:t>
            </a:r>
            <a:r>
              <a:rPr lang="en-US" altLang="en-US" b="1" dirty="0">
                <a:cs typeface="Arial" pitchFamily="34" charset="0"/>
              </a:rPr>
              <a:t> </a:t>
            </a:r>
            <a:r>
              <a:rPr lang="en-US" altLang="en-US" dirty="0">
                <a:cs typeface="Arial" pitchFamily="34" charset="0"/>
              </a:rPr>
              <a:t>be an official, voting member of the committee</a:t>
            </a:r>
          </a:p>
          <a:p>
            <a:pPr marL="0" indent="0" eaLnBrk="1" hangingPunct="1">
              <a:lnSpc>
                <a:spcPct val="95000"/>
              </a:lnSpc>
              <a:defRPr/>
            </a:pPr>
            <a:r>
              <a:rPr lang="en-US" altLang="en-US" dirty="0">
                <a:cs typeface="Arial" pitchFamily="34" charset="0"/>
              </a:rPr>
              <a:t>The P.O.: </a:t>
            </a:r>
          </a:p>
          <a:p>
            <a:pPr lvl="1" eaLnBrk="1" hangingPunct="1">
              <a:lnSpc>
                <a:spcPct val="95000"/>
              </a:lnSpc>
              <a:defRPr/>
            </a:pPr>
            <a:r>
              <a:rPr lang="en-US" altLang="en-US" dirty="0">
                <a:cs typeface="Arial" pitchFamily="34" charset="0"/>
              </a:rPr>
              <a:t>Receives the recommendation of the evaluation committee; and</a:t>
            </a:r>
          </a:p>
          <a:p>
            <a:pPr lvl="1" eaLnBrk="1" hangingPunct="1">
              <a:lnSpc>
                <a:spcPct val="95000"/>
              </a:lnSpc>
              <a:defRPr/>
            </a:pPr>
            <a:r>
              <a:rPr lang="en-US" altLang="en-US" dirty="0">
                <a:cs typeface="Arial" pitchFamily="34" charset="0"/>
              </a:rPr>
              <a:t> Makes the award recommendation to the agency head or designee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4">
            <a:extLst>
              <a:ext uri="{FF2B5EF4-FFF2-40B4-BE49-F238E27FC236}">
                <a16:creationId xmlns:a16="http://schemas.microsoft.com/office/drawing/2014/main" id="{188F617C-E4F5-4E58-9E37-94E3CDBE1B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B9CA9B-1D02-44D8-A436-633877D5FAF1}" type="slidenum">
              <a:rPr lang="en-US" altLang="en-US" sz="1200" smtClean="0"/>
              <a:pPr>
                <a:spcBef>
                  <a:spcPct val="0"/>
                </a:spcBef>
                <a:buClrTx/>
                <a:buSzTx/>
                <a:buFontTx/>
                <a:buNone/>
              </a:pPr>
              <a:t>263</a:t>
            </a:fld>
            <a:endParaRPr lang="en-US" altLang="en-US" sz="1200"/>
          </a:p>
        </p:txBody>
      </p:sp>
      <p:sp>
        <p:nvSpPr>
          <p:cNvPr id="5" name="Footer Placeholder 5">
            <a:extLst>
              <a:ext uri="{FF2B5EF4-FFF2-40B4-BE49-F238E27FC236}">
                <a16:creationId xmlns:a16="http://schemas.microsoft.com/office/drawing/2014/main" id="{4B161DC3-8D7B-450D-92A8-0C93B16EF31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8882" name="Rectangle 2">
            <a:extLst>
              <a:ext uri="{FF2B5EF4-FFF2-40B4-BE49-F238E27FC236}">
                <a16:creationId xmlns:a16="http://schemas.microsoft.com/office/drawing/2014/main" id="{8B7C7031-3E8D-450F-AEA5-7E2A0C6F70F2}"/>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18883" name="Rectangle 3">
            <a:extLst>
              <a:ext uri="{FF2B5EF4-FFF2-40B4-BE49-F238E27FC236}">
                <a16:creationId xmlns:a16="http://schemas.microsoft.com/office/drawing/2014/main" id="{640CB989-8758-4730-AE30-103ADD084BC4}"/>
              </a:ext>
            </a:extLst>
          </p:cNvPr>
          <p:cNvSpPr>
            <a:spLocks noGrp="1" noChangeArrowheads="1"/>
          </p:cNvSpPr>
          <p:nvPr>
            <p:ph type="body" idx="1"/>
          </p:nvPr>
        </p:nvSpPr>
        <p:spPr>
          <a:xfrm>
            <a:off x="533400" y="1219200"/>
            <a:ext cx="8077200" cy="4953000"/>
          </a:xfrm>
        </p:spPr>
        <p:txBody>
          <a:bodyPr/>
          <a:lstStyle/>
          <a:p>
            <a:pPr marL="0" indent="0" eaLnBrk="1" hangingPunct="1">
              <a:lnSpc>
                <a:spcPct val="95000"/>
              </a:lnSpc>
              <a:defRPr/>
            </a:pPr>
            <a:r>
              <a:rPr lang="en-US" altLang="en-US" dirty="0"/>
              <a:t>It doesn’t make sense for the P.O. to on the one hand have the authority to accept or not accept the committee award recommendation </a:t>
            </a:r>
          </a:p>
          <a:p>
            <a:pPr marL="0" indent="0" eaLnBrk="1" hangingPunct="1">
              <a:lnSpc>
                <a:spcPct val="95000"/>
              </a:lnSpc>
              <a:defRPr/>
            </a:pPr>
            <a:r>
              <a:rPr lang="en-US" altLang="en-US" dirty="0"/>
              <a:t>And, on the other hand only be one of the evaluators that makes the recommendation, ostensibly with no more say than any other member  </a:t>
            </a:r>
          </a:p>
          <a:p>
            <a:pPr lvl="1" eaLnBrk="1" hangingPunct="1">
              <a:lnSpc>
                <a:spcPct val="95000"/>
              </a:lnSpc>
              <a:defRPr/>
            </a:pPr>
            <a:r>
              <a:rPr lang="en-US" altLang="en-US" dirty="0"/>
              <a:t>In other words, the P.O. should act more like the way in which a judge presides over a trial</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4">
            <a:extLst>
              <a:ext uri="{FF2B5EF4-FFF2-40B4-BE49-F238E27FC236}">
                <a16:creationId xmlns:a16="http://schemas.microsoft.com/office/drawing/2014/main" id="{20E30E5A-C499-4924-8FE7-A0EFC0C797B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C12B87-5336-4194-A549-8983EF983837}" type="slidenum">
              <a:rPr lang="en-US" altLang="en-US" sz="1200" smtClean="0"/>
              <a:pPr>
                <a:spcBef>
                  <a:spcPct val="0"/>
                </a:spcBef>
                <a:buClrTx/>
                <a:buSzTx/>
                <a:buFontTx/>
                <a:buNone/>
              </a:pPr>
              <a:t>264</a:t>
            </a:fld>
            <a:endParaRPr lang="en-US" altLang="en-US" sz="1200"/>
          </a:p>
        </p:txBody>
      </p:sp>
      <p:sp>
        <p:nvSpPr>
          <p:cNvPr id="5" name="Footer Placeholder 5">
            <a:extLst>
              <a:ext uri="{FF2B5EF4-FFF2-40B4-BE49-F238E27FC236}">
                <a16:creationId xmlns:a16="http://schemas.microsoft.com/office/drawing/2014/main" id="{D75AD2CC-EC6E-4FA9-8ED4-20517B50EDF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9906" name="Rectangle 2">
            <a:extLst>
              <a:ext uri="{FF2B5EF4-FFF2-40B4-BE49-F238E27FC236}">
                <a16:creationId xmlns:a16="http://schemas.microsoft.com/office/drawing/2014/main" id="{409A89B1-362D-420F-975C-D66DE08F4024}"/>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19907" name="Rectangle 3">
            <a:extLst>
              <a:ext uri="{FF2B5EF4-FFF2-40B4-BE49-F238E27FC236}">
                <a16:creationId xmlns:a16="http://schemas.microsoft.com/office/drawing/2014/main" id="{122419A0-B1A2-41E2-BDCA-D30D8886CDC3}"/>
              </a:ext>
            </a:extLst>
          </p:cNvPr>
          <p:cNvSpPr>
            <a:spLocks noGrp="1" noChangeArrowheads="1"/>
          </p:cNvSpPr>
          <p:nvPr>
            <p:ph type="body" idx="1"/>
          </p:nvPr>
        </p:nvSpPr>
        <p:spPr>
          <a:xfrm>
            <a:off x="228600" y="838200"/>
            <a:ext cx="8686800" cy="5638800"/>
          </a:xfrm>
        </p:spPr>
        <p:txBody>
          <a:bodyPr/>
          <a:lstStyle/>
          <a:p>
            <a:pPr marL="0" indent="0" eaLnBrk="1" hangingPunct="1">
              <a:lnSpc>
                <a:spcPct val="95000"/>
              </a:lnSpc>
              <a:spcBef>
                <a:spcPts val="600"/>
              </a:spcBef>
              <a:defRPr/>
            </a:pPr>
            <a:r>
              <a:rPr lang="en-US" altLang="en-US" dirty="0"/>
              <a:t>i.e., advises the committee what it can do, or consider and not do, or not consider</a:t>
            </a:r>
          </a:p>
          <a:p>
            <a:pPr lvl="1" eaLnBrk="1" hangingPunct="1">
              <a:lnSpc>
                <a:spcPct val="95000"/>
              </a:lnSpc>
              <a:spcBef>
                <a:spcPts val="600"/>
              </a:spcBef>
              <a:defRPr/>
            </a:pPr>
            <a:r>
              <a:rPr lang="en-US" altLang="en-US" dirty="0"/>
              <a:t>Much like a judge instructs a jury of what can be considered: the applicable law; what testimony or evidence can be considered in the verdict versus, “stricken from the record”  </a:t>
            </a:r>
          </a:p>
          <a:p>
            <a:pPr marL="0" indent="0" eaLnBrk="1" hangingPunct="1">
              <a:lnSpc>
                <a:spcPct val="95000"/>
              </a:lnSpc>
              <a:spcBef>
                <a:spcPts val="600"/>
              </a:spcBef>
              <a:defRPr/>
            </a:pPr>
            <a:r>
              <a:rPr lang="en-US" altLang="en-US" dirty="0"/>
              <a:t>And ultimately decides if he/she can accept the committee’s recommendation</a:t>
            </a:r>
          </a:p>
          <a:p>
            <a:pPr lvl="1" eaLnBrk="1" hangingPunct="1">
              <a:lnSpc>
                <a:spcPct val="95000"/>
              </a:lnSpc>
              <a:spcBef>
                <a:spcPts val="600"/>
              </a:spcBef>
              <a:defRPr/>
            </a:pPr>
            <a:r>
              <a:rPr lang="en-US" altLang="en-US" dirty="0"/>
              <a:t>Much like a judge in certain circumstances can vacate the decision of a jury</a:t>
            </a:r>
          </a:p>
          <a:p>
            <a:pPr marL="0" indent="0" eaLnBrk="1" hangingPunct="1">
              <a:lnSpc>
                <a:spcPct val="95000"/>
              </a:lnSpc>
              <a:spcBef>
                <a:spcPts val="600"/>
              </a:spcBef>
              <a:defRPr/>
            </a:pPr>
            <a:r>
              <a:rPr lang="en-US" altLang="en-US" dirty="0"/>
              <a:t>Or, decides to cancel and redo a procurement </a:t>
            </a:r>
          </a:p>
          <a:p>
            <a:pPr lvl="1" eaLnBrk="1" hangingPunct="1">
              <a:lnSpc>
                <a:spcPct val="95000"/>
              </a:lnSpc>
              <a:spcBef>
                <a:spcPts val="600"/>
              </a:spcBef>
              <a:defRPr/>
            </a:pPr>
            <a:r>
              <a:rPr lang="en-US" altLang="en-US" dirty="0"/>
              <a:t>Like a judge can declare a mistrial &amp; new trial   </a:t>
            </a:r>
          </a:p>
          <a:p>
            <a:pPr eaLnBrk="1" hangingPunct="1">
              <a:lnSpc>
                <a:spcPct val="95000"/>
              </a:lnSpc>
              <a:defRPr/>
            </a:pPr>
            <a:endParaRPr lang="en-US" alt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4">
            <a:extLst>
              <a:ext uri="{FF2B5EF4-FFF2-40B4-BE49-F238E27FC236}">
                <a16:creationId xmlns:a16="http://schemas.microsoft.com/office/drawing/2014/main" id="{AE0C1C23-A431-4BF7-8911-68DEA8F51FD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1F6A7D-7514-4246-8549-C390E6D8CBE2}" type="slidenum">
              <a:rPr lang="en-US" altLang="en-US" sz="1200" smtClean="0"/>
              <a:pPr>
                <a:spcBef>
                  <a:spcPct val="0"/>
                </a:spcBef>
                <a:buClrTx/>
                <a:buSzTx/>
                <a:buFontTx/>
                <a:buNone/>
              </a:pPr>
              <a:t>265</a:t>
            </a:fld>
            <a:endParaRPr lang="en-US" altLang="en-US" sz="1200"/>
          </a:p>
        </p:txBody>
      </p:sp>
      <p:sp>
        <p:nvSpPr>
          <p:cNvPr id="5" name="Footer Placeholder 5">
            <a:extLst>
              <a:ext uri="{FF2B5EF4-FFF2-40B4-BE49-F238E27FC236}">
                <a16:creationId xmlns:a16="http://schemas.microsoft.com/office/drawing/2014/main" id="{861BB43D-0869-4B4C-BF5D-6C3C2424573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20930" name="Rectangle 2">
            <a:extLst>
              <a:ext uri="{FF2B5EF4-FFF2-40B4-BE49-F238E27FC236}">
                <a16:creationId xmlns:a16="http://schemas.microsoft.com/office/drawing/2014/main" id="{3C303052-3A37-48AA-8779-6077D2A1AAAE}"/>
              </a:ext>
            </a:extLst>
          </p:cNvPr>
          <p:cNvSpPr>
            <a:spLocks noGrp="1" noRot="1" noChangeArrowheads="1"/>
          </p:cNvSpPr>
          <p:nvPr>
            <p:ph type="title"/>
          </p:nvPr>
        </p:nvSpPr>
        <p:spPr>
          <a:xfrm>
            <a:off x="152400" y="228600"/>
            <a:ext cx="8991600" cy="609600"/>
          </a:xfrm>
        </p:spPr>
        <p:txBody>
          <a:bodyPr/>
          <a:lstStyle/>
          <a:p>
            <a:pPr eaLnBrk="1" hangingPunct="1">
              <a:defRPr/>
            </a:pPr>
            <a:r>
              <a:rPr lang="en-US" altLang="en-US" sz="4000"/>
              <a:t>Evaluation Committee </a:t>
            </a:r>
            <a:r>
              <a:rPr lang="en-US" altLang="en-US" sz="2000"/>
              <a:t>(Contd.)</a:t>
            </a:r>
          </a:p>
        </p:txBody>
      </p:sp>
      <p:sp>
        <p:nvSpPr>
          <p:cNvPr id="1020931" name="Rectangle 3">
            <a:extLst>
              <a:ext uri="{FF2B5EF4-FFF2-40B4-BE49-F238E27FC236}">
                <a16:creationId xmlns:a16="http://schemas.microsoft.com/office/drawing/2014/main" id="{BEC65FD9-A672-493F-BA8C-BCF8E080706F}"/>
              </a:ext>
            </a:extLst>
          </p:cNvPr>
          <p:cNvSpPr>
            <a:spLocks noGrp="1" noChangeArrowheads="1"/>
          </p:cNvSpPr>
          <p:nvPr>
            <p:ph type="body" idx="1"/>
          </p:nvPr>
        </p:nvSpPr>
        <p:spPr>
          <a:xfrm>
            <a:off x="533400" y="990600"/>
            <a:ext cx="8229600" cy="5410200"/>
          </a:xfrm>
        </p:spPr>
        <p:txBody>
          <a:bodyPr/>
          <a:lstStyle/>
          <a:p>
            <a:pPr eaLnBrk="1" hangingPunct="1">
              <a:lnSpc>
                <a:spcPct val="95000"/>
              </a:lnSpc>
              <a:defRPr/>
            </a:pPr>
            <a:r>
              <a:rPr lang="en-US" altLang="en-US" dirty="0"/>
              <a:t>MDH is unique among agencies in that a single person – Dana Dembrow – is the P.O. for virtually all non-small procurements</a:t>
            </a:r>
          </a:p>
          <a:p>
            <a:pPr eaLnBrk="1" hangingPunct="1">
              <a:lnSpc>
                <a:spcPct val="95000"/>
              </a:lnSpc>
              <a:defRPr/>
            </a:pPr>
            <a:r>
              <a:rPr lang="en-US" altLang="en-US" dirty="0"/>
              <a:t>In MDH the Contract Officer usually substitutes for the Procurement Officer in terms of reading proposals and attending evaluation meetings, orals, etc.</a:t>
            </a:r>
          </a:p>
          <a:p>
            <a:pPr eaLnBrk="1" hangingPunct="1">
              <a:lnSpc>
                <a:spcPct val="95000"/>
              </a:lnSpc>
              <a:defRPr/>
            </a:pPr>
            <a:r>
              <a:rPr lang="en-US" altLang="en-US" dirty="0"/>
              <a:t>But does not substitute in making formal determinations, recommendations &amp; decisions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F059-3830-4C8C-860E-4A20E9F063BD}"/>
              </a:ext>
            </a:extLst>
          </p:cNvPr>
          <p:cNvSpPr>
            <a:spLocks noGrp="1"/>
          </p:cNvSpPr>
          <p:nvPr>
            <p:ph type="title"/>
          </p:nvPr>
        </p:nvSpPr>
        <p:spPr/>
        <p:txBody>
          <a:bodyPr/>
          <a:lstStyle/>
          <a:p>
            <a:pPr>
              <a:defRPr/>
            </a:pPr>
            <a:r>
              <a:rPr lang="en-US" dirty="0"/>
              <a:t>Evaluation Committee </a:t>
            </a:r>
            <a:r>
              <a:rPr lang="en-US" sz="2400" dirty="0"/>
              <a:t>(Cont’d)</a:t>
            </a:r>
            <a:endParaRPr lang="en-US" dirty="0"/>
          </a:p>
        </p:txBody>
      </p:sp>
      <p:sp>
        <p:nvSpPr>
          <p:cNvPr id="3" name="Content Placeholder 2">
            <a:extLst>
              <a:ext uri="{FF2B5EF4-FFF2-40B4-BE49-F238E27FC236}">
                <a16:creationId xmlns:a16="http://schemas.microsoft.com/office/drawing/2014/main" id="{B847DDB1-E395-4F7A-8580-28D7AAC35747}"/>
              </a:ext>
            </a:extLst>
          </p:cNvPr>
          <p:cNvSpPr>
            <a:spLocks noGrp="1"/>
          </p:cNvSpPr>
          <p:nvPr>
            <p:ph idx="1"/>
          </p:nvPr>
        </p:nvSpPr>
        <p:spPr>
          <a:xfrm>
            <a:off x="228600" y="1143000"/>
            <a:ext cx="8686800" cy="5257800"/>
          </a:xfrm>
        </p:spPr>
        <p:txBody>
          <a:bodyPr/>
          <a:lstStyle/>
          <a:p>
            <a:pPr>
              <a:defRPr/>
            </a:pPr>
            <a:r>
              <a:rPr lang="en-US" sz="2800" dirty="0"/>
              <a:t>At the end of the evaluation process, each member of the evaluation committee should sign the final write-up of the evaluation to indicate this was the recommendation of the committee</a:t>
            </a:r>
          </a:p>
          <a:p>
            <a:pPr>
              <a:defRPr/>
            </a:pPr>
            <a:r>
              <a:rPr lang="en-US" sz="2800" dirty="0"/>
              <a:t>Even if the recommendation was not unanimous, that fact should be noted in the write-up and each should sign indicating agreement with the write-up</a:t>
            </a:r>
          </a:p>
          <a:p>
            <a:pPr lvl="1">
              <a:defRPr/>
            </a:pPr>
            <a:r>
              <a:rPr lang="en-US" sz="2400" dirty="0"/>
              <a:t>The Legislative Auditors look for this signed document if they review a given CSP procurement, even though the evaluation committee does not make the award</a:t>
            </a:r>
          </a:p>
          <a:p>
            <a:pPr lvl="1">
              <a:defRPr/>
            </a:pPr>
            <a:r>
              <a:rPr lang="en-US" sz="2400" dirty="0"/>
              <a:t>And will note an audit exception if this document is not in the procurement fie  </a:t>
            </a:r>
          </a:p>
        </p:txBody>
      </p:sp>
      <p:sp>
        <p:nvSpPr>
          <p:cNvPr id="361476" name="Slide Number Placeholder 3">
            <a:extLst>
              <a:ext uri="{FF2B5EF4-FFF2-40B4-BE49-F238E27FC236}">
                <a16:creationId xmlns:a16="http://schemas.microsoft.com/office/drawing/2014/main" id="{DE70DF30-EE67-4CC0-86CA-BFBD180247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8403A5-423A-4910-B045-185ED9B4512C}" type="slidenum">
              <a:rPr lang="en-US" altLang="en-US" sz="1200" smtClean="0"/>
              <a:pPr>
                <a:spcBef>
                  <a:spcPct val="0"/>
                </a:spcBef>
                <a:buClrTx/>
                <a:buSzTx/>
                <a:buFontTx/>
                <a:buNone/>
              </a:pPr>
              <a:t>266</a:t>
            </a:fld>
            <a:endParaRPr lang="en-US" altLang="en-US" sz="1200"/>
          </a:p>
        </p:txBody>
      </p:sp>
      <p:sp>
        <p:nvSpPr>
          <p:cNvPr id="5" name="Footer Placeholder 4">
            <a:extLst>
              <a:ext uri="{FF2B5EF4-FFF2-40B4-BE49-F238E27FC236}">
                <a16:creationId xmlns:a16="http://schemas.microsoft.com/office/drawing/2014/main" id="{D0631E92-F7A5-4AE8-96AA-7472D7ABAA9D}"/>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A3F97F1B-7000-4847-BAB0-8CF34AFE05BE}"/>
              </a:ext>
            </a:extLst>
          </p:cNvPr>
          <p:cNvSpPr>
            <a:spLocks noGrp="1" noChangeArrowheads="1"/>
          </p:cNvSpPr>
          <p:nvPr>
            <p:ph type="ctrTitle"/>
          </p:nvPr>
        </p:nvSpPr>
        <p:spPr>
          <a:xfrm>
            <a:off x="685800" y="762000"/>
            <a:ext cx="7772400" cy="2895601"/>
          </a:xfrm>
        </p:spPr>
        <p:txBody>
          <a:bodyPr/>
          <a:lstStyle/>
          <a:p>
            <a:pPr eaLnBrk="1" hangingPunct="1">
              <a:defRPr/>
            </a:pPr>
            <a:r>
              <a:rPr lang="en-US" altLang="en-US" dirty="0"/>
              <a:t>Best And Final Offers</a:t>
            </a:r>
            <a:br>
              <a:rPr lang="en-US" altLang="en-US" dirty="0"/>
            </a:br>
            <a:r>
              <a:rPr lang="en-US" altLang="en-US" dirty="0"/>
              <a:t>(BAFOs)</a:t>
            </a:r>
          </a:p>
        </p:txBody>
      </p:sp>
      <p:sp>
        <p:nvSpPr>
          <p:cNvPr id="968707" name="Rectangle 3">
            <a:extLst>
              <a:ext uri="{FF2B5EF4-FFF2-40B4-BE49-F238E27FC236}">
                <a16:creationId xmlns:a16="http://schemas.microsoft.com/office/drawing/2014/main" id="{A981E1BA-6C44-4B3B-BFB2-A9A36F4DED2A}"/>
              </a:ext>
            </a:extLst>
          </p:cNvPr>
          <p:cNvSpPr>
            <a:spLocks noGrp="1" noChangeArrowheads="1"/>
          </p:cNvSpPr>
          <p:nvPr>
            <p:ph type="subTitle" idx="1"/>
          </p:nvPr>
        </p:nvSpPr>
        <p:spPr>
          <a:xfrm>
            <a:off x="1371600" y="4343400"/>
            <a:ext cx="6400800" cy="1752600"/>
          </a:xfrm>
        </p:spPr>
        <p:txBody>
          <a:bodyPr/>
          <a:lstStyle/>
          <a:p>
            <a:pPr eaLnBrk="1" hangingPunct="1">
              <a:defRPr/>
            </a:pPr>
            <a:r>
              <a:rPr lang="en-US" altLang="en-US" sz="4000" dirty="0"/>
              <a:t>What To Do and Not Do</a:t>
            </a:r>
          </a:p>
        </p:txBody>
      </p:sp>
      <p:sp>
        <p:nvSpPr>
          <p:cNvPr id="2" name="Footer Placeholder 1">
            <a:extLst>
              <a:ext uri="{FF2B5EF4-FFF2-40B4-BE49-F238E27FC236}">
                <a16:creationId xmlns:a16="http://schemas.microsoft.com/office/drawing/2014/main" id="{FDE97C03-2360-4C6A-9815-B480686B92CC}"/>
              </a:ext>
            </a:extLst>
          </p:cNvPr>
          <p:cNvSpPr>
            <a:spLocks noGrp="1"/>
          </p:cNvSpPr>
          <p:nvPr>
            <p:ph type="ftr" sz="quarter" idx="11"/>
          </p:nvPr>
        </p:nvSpPr>
        <p:spPr>
          <a:xfrm>
            <a:off x="990600" y="6251575"/>
            <a:ext cx="68580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3DBB0509-C007-437D-8BB2-858FBBBA16A0}"/>
              </a:ext>
            </a:extLst>
          </p:cNvPr>
          <p:cNvSpPr>
            <a:spLocks noGrp="1"/>
          </p:cNvSpPr>
          <p:nvPr>
            <p:ph type="sldNum" sz="quarter" idx="12"/>
          </p:nvPr>
        </p:nvSpPr>
        <p:spPr/>
        <p:txBody>
          <a:bodyPr/>
          <a:lstStyle/>
          <a:p>
            <a:pPr>
              <a:defRPr/>
            </a:pPr>
            <a:fld id="{8FA840C6-F59C-4D58-AAC4-5F0BCC90EB74}" type="slidenum">
              <a:rPr lang="en-US" altLang="en-US" smtClean="0"/>
              <a:pPr>
                <a:defRPr/>
              </a:pPr>
              <a:t>267</a:t>
            </a:fld>
            <a:endParaRPr lang="en-US" alt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Number Placeholder 4">
            <a:extLst>
              <a:ext uri="{FF2B5EF4-FFF2-40B4-BE49-F238E27FC236}">
                <a16:creationId xmlns:a16="http://schemas.microsoft.com/office/drawing/2014/main" id="{35F73A39-57CE-4351-878E-0A7A3C1610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CCD4047-9856-4309-9857-21576ADB2C61}" type="slidenum">
              <a:rPr lang="en-US" altLang="en-US" sz="1200" smtClean="0"/>
              <a:pPr>
                <a:spcBef>
                  <a:spcPct val="0"/>
                </a:spcBef>
                <a:buClrTx/>
                <a:buSzTx/>
                <a:buFontTx/>
                <a:buNone/>
              </a:pPr>
              <a:t>268</a:t>
            </a:fld>
            <a:endParaRPr lang="en-US" altLang="en-US" sz="1200"/>
          </a:p>
        </p:txBody>
      </p:sp>
      <p:sp>
        <p:nvSpPr>
          <p:cNvPr id="5" name="Footer Placeholder 5">
            <a:extLst>
              <a:ext uri="{FF2B5EF4-FFF2-40B4-BE49-F238E27FC236}">
                <a16:creationId xmlns:a16="http://schemas.microsoft.com/office/drawing/2014/main" id="{1ECBD17C-A48F-44E7-A56A-D588B5960E9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0754" name="Rectangle 2">
            <a:extLst>
              <a:ext uri="{FF2B5EF4-FFF2-40B4-BE49-F238E27FC236}">
                <a16:creationId xmlns:a16="http://schemas.microsoft.com/office/drawing/2014/main" id="{B1DC2A69-36FB-44BD-87AA-0919912FAA61}"/>
              </a:ext>
            </a:extLst>
          </p:cNvPr>
          <p:cNvSpPr>
            <a:spLocks noGrp="1" noRot="1" noChangeArrowheads="1"/>
          </p:cNvSpPr>
          <p:nvPr>
            <p:ph type="title"/>
          </p:nvPr>
        </p:nvSpPr>
        <p:spPr/>
        <p:txBody>
          <a:bodyPr/>
          <a:lstStyle/>
          <a:p>
            <a:pPr eaLnBrk="1" hangingPunct="1">
              <a:defRPr/>
            </a:pPr>
            <a:r>
              <a:rPr lang="en-US" altLang="en-US" sz="4000"/>
              <a:t>BAFO Applicability</a:t>
            </a:r>
            <a:br>
              <a:rPr lang="en-US" altLang="en-US" sz="4000"/>
            </a:br>
            <a:endParaRPr lang="en-US" altLang="en-US" sz="4000"/>
          </a:p>
        </p:txBody>
      </p:sp>
      <p:sp>
        <p:nvSpPr>
          <p:cNvPr id="970755" name="Rectangle 3">
            <a:extLst>
              <a:ext uri="{FF2B5EF4-FFF2-40B4-BE49-F238E27FC236}">
                <a16:creationId xmlns:a16="http://schemas.microsoft.com/office/drawing/2014/main" id="{758C43D0-A8E8-455A-83D0-3C37B96ED214}"/>
              </a:ext>
            </a:extLst>
          </p:cNvPr>
          <p:cNvSpPr>
            <a:spLocks noGrp="1" noChangeArrowheads="1"/>
          </p:cNvSpPr>
          <p:nvPr>
            <p:ph type="body" idx="1"/>
          </p:nvPr>
        </p:nvSpPr>
        <p:spPr>
          <a:xfrm>
            <a:off x="457200" y="1219200"/>
            <a:ext cx="8229600" cy="5257800"/>
          </a:xfrm>
        </p:spPr>
        <p:txBody>
          <a:bodyPr/>
          <a:lstStyle/>
          <a:p>
            <a:pPr eaLnBrk="1" hangingPunct="1">
              <a:lnSpc>
                <a:spcPct val="90000"/>
              </a:lnSpc>
              <a:defRPr/>
            </a:pPr>
            <a:r>
              <a:rPr lang="en-US" altLang="en-US" dirty="0"/>
              <a:t>Only allowed in Competitive Sealed Proposals (CSP) procurements</a:t>
            </a:r>
          </a:p>
          <a:p>
            <a:pPr eaLnBrk="1" hangingPunct="1">
              <a:lnSpc>
                <a:spcPct val="90000"/>
              </a:lnSpc>
              <a:defRPr/>
            </a:pPr>
            <a:r>
              <a:rPr lang="en-US" altLang="en-US" dirty="0"/>
              <a:t>Must involve all offerors not formally eliminated</a:t>
            </a:r>
          </a:p>
          <a:p>
            <a:pPr eaLnBrk="1" hangingPunct="1">
              <a:lnSpc>
                <a:spcPct val="90000"/>
              </a:lnSpc>
              <a:defRPr/>
            </a:pPr>
            <a:r>
              <a:rPr lang="en-US" altLang="en-US" dirty="0"/>
              <a:t>Generally: </a:t>
            </a:r>
          </a:p>
          <a:p>
            <a:pPr lvl="1" eaLnBrk="1" hangingPunct="1">
              <a:lnSpc>
                <a:spcPct val="90000"/>
              </a:lnSpc>
              <a:defRPr/>
            </a:pPr>
            <a:r>
              <a:rPr lang="en-US" altLang="en-US" dirty="0"/>
              <a:t>Not required for any given CSP procurement</a:t>
            </a:r>
          </a:p>
          <a:p>
            <a:pPr lvl="1" eaLnBrk="1" hangingPunct="1">
              <a:lnSpc>
                <a:spcPct val="90000"/>
              </a:lnSpc>
              <a:defRPr/>
            </a:pPr>
            <a:r>
              <a:rPr lang="en-US" altLang="en-US" dirty="0"/>
              <a:t>But, a good idea for virtually any CSP procurement</a:t>
            </a:r>
          </a:p>
          <a:p>
            <a:pPr lvl="1" eaLnBrk="1" hangingPunct="1">
              <a:lnSpc>
                <a:spcPct val="90000"/>
              </a:lnSpc>
              <a:defRPr/>
            </a:pPr>
            <a:r>
              <a:rPr lang="en-US" altLang="en-US" dirty="0"/>
              <a:t>Involves only 1 BAFO request</a:t>
            </a:r>
          </a:p>
          <a:p>
            <a:pPr lvl="2" eaLnBrk="1" hangingPunct="1">
              <a:lnSpc>
                <a:spcPct val="90000"/>
              </a:lnSpc>
              <a:defRPr/>
            </a:pPr>
            <a:r>
              <a:rPr lang="en-US" altLang="en-US" dirty="0"/>
              <a:t>Can have additional BAFOs with written determination by the agency head or designee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Number Placeholder 4">
            <a:extLst>
              <a:ext uri="{FF2B5EF4-FFF2-40B4-BE49-F238E27FC236}">
                <a16:creationId xmlns:a16="http://schemas.microsoft.com/office/drawing/2014/main" id="{9A90B4B7-90B7-44E3-8D3E-DA00F72DB2E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302947-F298-41DE-BEFA-B2D80C66A8AC}" type="slidenum">
              <a:rPr lang="en-US" altLang="en-US" sz="1200" smtClean="0"/>
              <a:pPr>
                <a:spcBef>
                  <a:spcPct val="0"/>
                </a:spcBef>
                <a:buClrTx/>
                <a:buSzTx/>
                <a:buFontTx/>
                <a:buNone/>
              </a:pPr>
              <a:t>269</a:t>
            </a:fld>
            <a:endParaRPr lang="en-US" altLang="en-US" sz="1200"/>
          </a:p>
        </p:txBody>
      </p:sp>
      <p:sp>
        <p:nvSpPr>
          <p:cNvPr id="5" name="Footer Placeholder 5">
            <a:extLst>
              <a:ext uri="{FF2B5EF4-FFF2-40B4-BE49-F238E27FC236}">
                <a16:creationId xmlns:a16="http://schemas.microsoft.com/office/drawing/2014/main" id="{EF71D96A-83DC-4487-8BF4-D02BA76594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2802" name="Rectangle 2">
            <a:extLst>
              <a:ext uri="{FF2B5EF4-FFF2-40B4-BE49-F238E27FC236}">
                <a16:creationId xmlns:a16="http://schemas.microsoft.com/office/drawing/2014/main" id="{37473C36-4BAA-4501-B984-3AC595DA85EE}"/>
              </a:ext>
            </a:extLst>
          </p:cNvPr>
          <p:cNvSpPr>
            <a:spLocks noGrp="1" noRot="1" noChangeArrowheads="1"/>
          </p:cNvSpPr>
          <p:nvPr>
            <p:ph type="title"/>
          </p:nvPr>
        </p:nvSpPr>
        <p:spPr/>
        <p:txBody>
          <a:bodyPr/>
          <a:lstStyle/>
          <a:p>
            <a:pPr eaLnBrk="1" hangingPunct="1">
              <a:defRPr/>
            </a:pPr>
            <a:r>
              <a:rPr lang="en-US" altLang="en-US"/>
              <a:t>What Does It Do?</a:t>
            </a:r>
          </a:p>
        </p:txBody>
      </p:sp>
      <p:sp>
        <p:nvSpPr>
          <p:cNvPr id="972803" name="Rectangle 3">
            <a:extLst>
              <a:ext uri="{FF2B5EF4-FFF2-40B4-BE49-F238E27FC236}">
                <a16:creationId xmlns:a16="http://schemas.microsoft.com/office/drawing/2014/main" id="{3511C7DF-62BD-4E2E-AF72-E05477F409FC}"/>
              </a:ext>
            </a:extLst>
          </p:cNvPr>
          <p:cNvSpPr>
            <a:spLocks noGrp="1" noChangeArrowheads="1"/>
          </p:cNvSpPr>
          <p:nvPr>
            <p:ph type="body" idx="1"/>
          </p:nvPr>
        </p:nvSpPr>
        <p:spPr>
          <a:xfrm>
            <a:off x="457200" y="1524000"/>
            <a:ext cx="8153400" cy="4602163"/>
          </a:xfrm>
        </p:spPr>
        <p:txBody>
          <a:bodyPr/>
          <a:lstStyle/>
          <a:p>
            <a:pPr eaLnBrk="1" hangingPunct="1">
              <a:defRPr/>
            </a:pPr>
            <a:r>
              <a:rPr lang="en-US" altLang="en-US" dirty="0"/>
              <a:t>A BAFO changes an offeror’s proposal in some fashion</a:t>
            </a:r>
          </a:p>
          <a:p>
            <a:pPr lvl="1" eaLnBrk="1" hangingPunct="1">
              <a:defRPr/>
            </a:pPr>
            <a:r>
              <a:rPr lang="en-US" altLang="en-US" dirty="0"/>
              <a:t>The BAFO submission replaces (supersedes) the original or prior submission </a:t>
            </a:r>
          </a:p>
          <a:p>
            <a:pPr eaLnBrk="1" hangingPunct="1">
              <a:defRPr/>
            </a:pPr>
            <a:r>
              <a:rPr lang="en-US" altLang="en-US" dirty="0"/>
              <a:t>Offerors are not permitted to revise their proposals at will</a:t>
            </a:r>
          </a:p>
          <a:p>
            <a:pPr lvl="1" eaLnBrk="1" hangingPunct="1">
              <a:defRPr/>
            </a:pPr>
            <a:r>
              <a:rPr lang="en-US" altLang="en-US" dirty="0"/>
              <a:t>They may only do so upon the invitation of the procurement officer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3B3F8F46-0BE7-42FE-A4C1-92B310BFFFA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73DCD89-6070-4EB0-BD21-50C730C96219}" type="slidenum">
              <a:rPr lang="en-US" altLang="en-US" sz="1200" smtClean="0"/>
              <a:pPr>
                <a:spcBef>
                  <a:spcPct val="0"/>
                </a:spcBef>
                <a:buClrTx/>
                <a:buSzTx/>
                <a:buFontTx/>
                <a:buNone/>
              </a:pPr>
              <a:t>27</a:t>
            </a:fld>
            <a:endParaRPr lang="en-US" altLang="en-US" sz="1200"/>
          </a:p>
        </p:txBody>
      </p:sp>
      <p:sp>
        <p:nvSpPr>
          <p:cNvPr id="5" name="Footer Placeholder 5">
            <a:extLst>
              <a:ext uri="{FF2B5EF4-FFF2-40B4-BE49-F238E27FC236}">
                <a16:creationId xmlns:a16="http://schemas.microsoft.com/office/drawing/2014/main" id="{E750650F-86A1-4BBE-A14B-48F67CBBB95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2402" name="Rectangle 2">
            <a:extLst>
              <a:ext uri="{FF2B5EF4-FFF2-40B4-BE49-F238E27FC236}">
                <a16:creationId xmlns:a16="http://schemas.microsoft.com/office/drawing/2014/main" id="{A1554B80-123A-49DC-8770-B76FD69C1EC1}"/>
              </a:ext>
            </a:extLst>
          </p:cNvPr>
          <p:cNvSpPr>
            <a:spLocks noGrp="1" noRot="1" noChangeArrowheads="1"/>
          </p:cNvSpPr>
          <p:nvPr>
            <p:ph type="title"/>
          </p:nvPr>
        </p:nvSpPr>
        <p:spPr/>
        <p:txBody>
          <a:bodyPr/>
          <a:lstStyle/>
          <a:p>
            <a:pPr eaLnBrk="1" hangingPunct="1">
              <a:defRPr/>
            </a:pPr>
            <a:r>
              <a:rPr lang="en-US" altLang="en-US"/>
              <a:t>Sports Analogy 1</a:t>
            </a:r>
          </a:p>
        </p:txBody>
      </p:sp>
      <p:sp>
        <p:nvSpPr>
          <p:cNvPr id="742403" name="Rectangle 3">
            <a:extLst>
              <a:ext uri="{FF2B5EF4-FFF2-40B4-BE49-F238E27FC236}">
                <a16:creationId xmlns:a16="http://schemas.microsoft.com/office/drawing/2014/main" id="{BCFF20B8-C670-473B-809C-A4B1E6EFD2AF}"/>
              </a:ext>
            </a:extLst>
          </p:cNvPr>
          <p:cNvSpPr>
            <a:spLocks noGrp="1" noChangeArrowheads="1"/>
          </p:cNvSpPr>
          <p:nvPr>
            <p:ph type="body" idx="1"/>
          </p:nvPr>
        </p:nvSpPr>
        <p:spPr>
          <a:xfrm>
            <a:off x="533400" y="1447800"/>
            <a:ext cx="8077200" cy="4678363"/>
          </a:xfrm>
        </p:spPr>
        <p:txBody>
          <a:bodyPr/>
          <a:lstStyle/>
          <a:p>
            <a:pPr eaLnBrk="1" hangingPunct="1">
              <a:defRPr/>
            </a:pPr>
            <a:r>
              <a:rPr lang="en-US" altLang="en-US"/>
              <a:t>In any sport one team or participant might be dominant over another one for much of the game or contest</a:t>
            </a:r>
          </a:p>
          <a:p>
            <a:pPr eaLnBrk="1" hangingPunct="1">
              <a:defRPr/>
            </a:pPr>
            <a:r>
              <a:rPr lang="en-US" altLang="en-US"/>
              <a:t>In such a situation the dominant team/participant wants to deliver a “knock-out punch” so that the opponent has virtually no chance of ultimately winning the contest</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Number Placeholder 4">
            <a:extLst>
              <a:ext uri="{FF2B5EF4-FFF2-40B4-BE49-F238E27FC236}">
                <a16:creationId xmlns:a16="http://schemas.microsoft.com/office/drawing/2014/main" id="{A3C62338-F2A8-46F2-A0A8-E1537552A57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FEBE35-1343-4B71-9981-722065CF069A}" type="slidenum">
              <a:rPr lang="en-US" altLang="en-US" sz="1200" smtClean="0"/>
              <a:pPr>
                <a:spcBef>
                  <a:spcPct val="0"/>
                </a:spcBef>
                <a:buClrTx/>
                <a:buSzTx/>
                <a:buFontTx/>
                <a:buNone/>
              </a:pPr>
              <a:t>270</a:t>
            </a:fld>
            <a:endParaRPr lang="en-US" altLang="en-US" sz="1200"/>
          </a:p>
        </p:txBody>
      </p:sp>
      <p:sp>
        <p:nvSpPr>
          <p:cNvPr id="5" name="Footer Placeholder 5">
            <a:extLst>
              <a:ext uri="{FF2B5EF4-FFF2-40B4-BE49-F238E27FC236}">
                <a16:creationId xmlns:a16="http://schemas.microsoft.com/office/drawing/2014/main" id="{0E7904F3-3B81-4D10-82BD-70E99BD208B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4850" name="Rectangle 2">
            <a:extLst>
              <a:ext uri="{FF2B5EF4-FFF2-40B4-BE49-F238E27FC236}">
                <a16:creationId xmlns:a16="http://schemas.microsoft.com/office/drawing/2014/main" id="{88E89A6D-07F7-44B6-8BB3-207D1EFC793F}"/>
              </a:ext>
            </a:extLst>
          </p:cNvPr>
          <p:cNvSpPr>
            <a:spLocks noGrp="1" noRot="1" noChangeArrowheads="1"/>
          </p:cNvSpPr>
          <p:nvPr>
            <p:ph type="title"/>
          </p:nvPr>
        </p:nvSpPr>
        <p:spPr/>
        <p:txBody>
          <a:bodyPr/>
          <a:lstStyle/>
          <a:p>
            <a:pPr eaLnBrk="1" hangingPunct="1">
              <a:defRPr/>
            </a:pPr>
            <a:r>
              <a:rPr lang="en-US" altLang="en-US"/>
              <a:t>A BAFO Changes the Proposal</a:t>
            </a:r>
          </a:p>
        </p:txBody>
      </p:sp>
      <p:sp>
        <p:nvSpPr>
          <p:cNvPr id="974851" name="Rectangle 3">
            <a:extLst>
              <a:ext uri="{FF2B5EF4-FFF2-40B4-BE49-F238E27FC236}">
                <a16:creationId xmlns:a16="http://schemas.microsoft.com/office/drawing/2014/main" id="{C8C57045-B484-419B-8BB0-811BDA6E31BC}"/>
              </a:ext>
            </a:extLst>
          </p:cNvPr>
          <p:cNvSpPr>
            <a:spLocks noGrp="1" noChangeArrowheads="1"/>
          </p:cNvSpPr>
          <p:nvPr>
            <p:ph type="body" idx="1"/>
          </p:nvPr>
        </p:nvSpPr>
        <p:spPr>
          <a:xfrm>
            <a:off x="457200" y="1447800"/>
            <a:ext cx="8229600" cy="5105400"/>
          </a:xfrm>
        </p:spPr>
        <p:txBody>
          <a:bodyPr/>
          <a:lstStyle/>
          <a:p>
            <a:pPr eaLnBrk="1" hangingPunct="1">
              <a:lnSpc>
                <a:spcPct val="90000"/>
              </a:lnSpc>
              <a:defRPr/>
            </a:pPr>
            <a:r>
              <a:rPr lang="en-US" altLang="en-US" dirty="0"/>
              <a:t>During discussions offerors should be informed of major deficiencies and permitted to try to cure them </a:t>
            </a:r>
          </a:p>
          <a:p>
            <a:pPr eaLnBrk="1" hangingPunct="1">
              <a:lnSpc>
                <a:spcPct val="90000"/>
              </a:lnSpc>
              <a:defRPr/>
            </a:pPr>
            <a:r>
              <a:rPr lang="en-US" altLang="en-US" dirty="0"/>
              <a:t>Or, an offeror may simply want to sweeten its deal (offer)</a:t>
            </a:r>
          </a:p>
          <a:p>
            <a:pPr eaLnBrk="1" hangingPunct="1">
              <a:lnSpc>
                <a:spcPct val="90000"/>
              </a:lnSpc>
              <a:defRPr/>
            </a:pPr>
            <a:r>
              <a:rPr lang="en-US" altLang="en-US" dirty="0"/>
              <a:t>A BAFO allows this to happen</a:t>
            </a:r>
          </a:p>
          <a:p>
            <a:pPr eaLnBrk="1" hangingPunct="1">
              <a:lnSpc>
                <a:spcPct val="90000"/>
              </a:lnSpc>
              <a:defRPr/>
            </a:pPr>
            <a:r>
              <a:rPr lang="en-US" altLang="en-US" dirty="0"/>
              <a:t>Ensures original financial offer prices can be changed to be consistent with any revisions to the technical offer subsequent to the original technical offer submission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Number Placeholder 4">
            <a:extLst>
              <a:ext uri="{FF2B5EF4-FFF2-40B4-BE49-F238E27FC236}">
                <a16:creationId xmlns:a16="http://schemas.microsoft.com/office/drawing/2014/main" id="{B7E87D8B-1E60-40E8-82E9-E657715933F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849FE6-21DB-43C7-8DE7-43F3A14F539D}" type="slidenum">
              <a:rPr lang="en-US" altLang="en-US" sz="1200" smtClean="0"/>
              <a:pPr>
                <a:spcBef>
                  <a:spcPct val="0"/>
                </a:spcBef>
                <a:buClrTx/>
                <a:buSzTx/>
                <a:buFontTx/>
                <a:buNone/>
              </a:pPr>
              <a:t>271</a:t>
            </a:fld>
            <a:endParaRPr lang="en-US" altLang="en-US" sz="1200"/>
          </a:p>
        </p:txBody>
      </p:sp>
      <p:sp>
        <p:nvSpPr>
          <p:cNvPr id="976898" name="Rectangle 2">
            <a:extLst>
              <a:ext uri="{FF2B5EF4-FFF2-40B4-BE49-F238E27FC236}">
                <a16:creationId xmlns:a16="http://schemas.microsoft.com/office/drawing/2014/main" id="{C6958D24-2DF2-465A-97D4-F8E766837C9F}"/>
              </a:ext>
            </a:extLst>
          </p:cNvPr>
          <p:cNvSpPr>
            <a:spLocks noGrp="1" noRot="1" noChangeArrowheads="1"/>
          </p:cNvSpPr>
          <p:nvPr>
            <p:ph type="title"/>
          </p:nvPr>
        </p:nvSpPr>
        <p:spPr/>
        <p:txBody>
          <a:bodyPr/>
          <a:lstStyle/>
          <a:p>
            <a:pPr eaLnBrk="1" hangingPunct="1">
              <a:defRPr/>
            </a:pPr>
            <a:r>
              <a:rPr lang="en-US" altLang="en-US"/>
              <a:t>Change in the Proposal</a:t>
            </a:r>
          </a:p>
        </p:txBody>
      </p:sp>
      <p:sp>
        <p:nvSpPr>
          <p:cNvPr id="976899" name="Rectangle 3">
            <a:extLst>
              <a:ext uri="{FF2B5EF4-FFF2-40B4-BE49-F238E27FC236}">
                <a16:creationId xmlns:a16="http://schemas.microsoft.com/office/drawing/2014/main" id="{51430FFE-1EAF-4E49-A116-09C6E92F23B6}"/>
              </a:ext>
            </a:extLst>
          </p:cNvPr>
          <p:cNvSpPr>
            <a:spLocks noGrp="1" noChangeArrowheads="1"/>
          </p:cNvSpPr>
          <p:nvPr>
            <p:ph type="body" idx="1"/>
          </p:nvPr>
        </p:nvSpPr>
        <p:spPr>
          <a:xfrm>
            <a:off x="457200" y="1295400"/>
            <a:ext cx="8382000" cy="5334000"/>
          </a:xfrm>
        </p:spPr>
        <p:txBody>
          <a:bodyPr/>
          <a:lstStyle/>
          <a:p>
            <a:pPr eaLnBrk="1" hangingPunct="1">
              <a:lnSpc>
                <a:spcPct val="90000"/>
              </a:lnSpc>
              <a:defRPr/>
            </a:pPr>
            <a:r>
              <a:rPr lang="en-US" altLang="en-US" dirty="0"/>
              <a:t>Generally is a positive in that it permits deficiencies to be cured</a:t>
            </a:r>
          </a:p>
          <a:p>
            <a:pPr eaLnBrk="1" hangingPunct="1">
              <a:lnSpc>
                <a:spcPct val="90000"/>
              </a:lnSpc>
              <a:defRPr/>
            </a:pPr>
            <a:r>
              <a:rPr lang="en-US" altLang="en-US" dirty="0"/>
              <a:t>Can be a negative in that on rare occasions an initially acceptable proposal can be rendered unacceptable with a BAFO</a:t>
            </a:r>
          </a:p>
          <a:p>
            <a:pPr lvl="1" eaLnBrk="1" hangingPunct="1">
              <a:lnSpc>
                <a:spcPct val="90000"/>
              </a:lnSpc>
              <a:defRPr/>
            </a:pPr>
            <a:r>
              <a:rPr lang="en-US" altLang="en-US" dirty="0"/>
              <a:t>If an offeror takes new exceptions, introduces a conflict of interest, submits non-compliant BAFO MBE forms, etc.</a:t>
            </a:r>
          </a:p>
          <a:p>
            <a:pPr lvl="1" eaLnBrk="1" hangingPunct="1">
              <a:lnSpc>
                <a:spcPct val="90000"/>
              </a:lnSpc>
              <a:defRPr/>
            </a:pPr>
            <a:r>
              <a:rPr lang="en-US" altLang="en-US" dirty="0"/>
              <a:t>It can be eliminated; Or, </a:t>
            </a:r>
          </a:p>
          <a:p>
            <a:pPr lvl="1" eaLnBrk="1" hangingPunct="1">
              <a:lnSpc>
                <a:spcPct val="90000"/>
              </a:lnSpc>
              <a:defRPr/>
            </a:pPr>
            <a:r>
              <a:rPr lang="en-US" altLang="en-US" dirty="0"/>
              <a:t>Except for MBE deficiencies, informed of this new deficiency &amp; another BAFO requested</a:t>
            </a:r>
          </a:p>
        </p:txBody>
      </p:sp>
      <p:sp>
        <p:nvSpPr>
          <p:cNvPr id="2" name="Footer Placeholder 1">
            <a:extLst>
              <a:ext uri="{FF2B5EF4-FFF2-40B4-BE49-F238E27FC236}">
                <a16:creationId xmlns:a16="http://schemas.microsoft.com/office/drawing/2014/main" id="{6DC9C650-6439-4A8E-A105-F6A6F8A614FB}"/>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4">
            <a:extLst>
              <a:ext uri="{FF2B5EF4-FFF2-40B4-BE49-F238E27FC236}">
                <a16:creationId xmlns:a16="http://schemas.microsoft.com/office/drawing/2014/main" id="{813C5501-2763-4877-AAAE-1937FCA8B77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A6FA87B-984A-4129-916A-5AAAE88D3E1B}" type="slidenum">
              <a:rPr lang="en-US" altLang="en-US" sz="1200" smtClean="0"/>
              <a:pPr>
                <a:spcBef>
                  <a:spcPct val="0"/>
                </a:spcBef>
                <a:buClrTx/>
                <a:buSzTx/>
                <a:buFontTx/>
                <a:buNone/>
              </a:pPr>
              <a:t>272</a:t>
            </a:fld>
            <a:endParaRPr lang="en-US" altLang="en-US" sz="1200"/>
          </a:p>
        </p:txBody>
      </p:sp>
      <p:sp>
        <p:nvSpPr>
          <p:cNvPr id="5" name="Footer Placeholder 5">
            <a:extLst>
              <a:ext uri="{FF2B5EF4-FFF2-40B4-BE49-F238E27FC236}">
                <a16:creationId xmlns:a16="http://schemas.microsoft.com/office/drawing/2014/main" id="{35636664-B3BA-444D-963F-3278F8BA4E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78946" name="Rectangle 2">
            <a:extLst>
              <a:ext uri="{FF2B5EF4-FFF2-40B4-BE49-F238E27FC236}">
                <a16:creationId xmlns:a16="http://schemas.microsoft.com/office/drawing/2014/main" id="{B0D9877F-4170-4F16-8C14-CBF5C2583471}"/>
              </a:ext>
            </a:extLst>
          </p:cNvPr>
          <p:cNvSpPr>
            <a:spLocks noGrp="1" noRot="1" noChangeArrowheads="1"/>
          </p:cNvSpPr>
          <p:nvPr>
            <p:ph type="title"/>
          </p:nvPr>
        </p:nvSpPr>
        <p:spPr/>
        <p:txBody>
          <a:bodyPr/>
          <a:lstStyle/>
          <a:p>
            <a:pPr eaLnBrk="1" hangingPunct="1">
              <a:defRPr/>
            </a:pPr>
            <a:r>
              <a:rPr lang="en-US" altLang="en-US"/>
              <a:t>BAFOs &amp; MBE Impact</a:t>
            </a:r>
          </a:p>
        </p:txBody>
      </p:sp>
      <p:sp>
        <p:nvSpPr>
          <p:cNvPr id="978947" name="Rectangle 3">
            <a:extLst>
              <a:ext uri="{FF2B5EF4-FFF2-40B4-BE49-F238E27FC236}">
                <a16:creationId xmlns:a16="http://schemas.microsoft.com/office/drawing/2014/main" id="{FDDE2572-EEF5-4F45-AC55-594DFFA62505}"/>
              </a:ext>
            </a:extLst>
          </p:cNvPr>
          <p:cNvSpPr>
            <a:spLocks noGrp="1" noChangeArrowheads="1"/>
          </p:cNvSpPr>
          <p:nvPr>
            <p:ph type="body" idx="1"/>
          </p:nvPr>
        </p:nvSpPr>
        <p:spPr/>
        <p:txBody>
          <a:bodyPr/>
          <a:lstStyle/>
          <a:p>
            <a:pPr eaLnBrk="1" hangingPunct="1">
              <a:defRPr/>
            </a:pPr>
            <a:r>
              <a:rPr lang="en-US" altLang="en-US" dirty="0"/>
              <a:t>Usually a BAFO should have no impact on MBE participation </a:t>
            </a:r>
          </a:p>
          <a:p>
            <a:pPr lvl="1" eaLnBrk="1" hangingPunct="1">
              <a:defRPr/>
            </a:pPr>
            <a:r>
              <a:rPr lang="en-US" altLang="en-US" dirty="0"/>
              <a:t>The participation should be as examined with the original submission</a:t>
            </a:r>
          </a:p>
          <a:p>
            <a:pPr eaLnBrk="1" hangingPunct="1">
              <a:defRPr/>
            </a:pPr>
            <a:r>
              <a:rPr lang="en-US" altLang="en-US" dirty="0"/>
              <a:t>But if there is a significant change in the scope of the RFP that was initiated via an RFP amendment </a:t>
            </a:r>
          </a:p>
          <a:p>
            <a:pPr lvl="1" eaLnBrk="1" hangingPunct="1">
              <a:defRPr/>
            </a:pPr>
            <a:r>
              <a:rPr lang="en-US" altLang="en-US" dirty="0"/>
              <a:t>It may be advisable to allow offerors to re-confirm or re-submit the MBE forms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Number Placeholder 4">
            <a:extLst>
              <a:ext uri="{FF2B5EF4-FFF2-40B4-BE49-F238E27FC236}">
                <a16:creationId xmlns:a16="http://schemas.microsoft.com/office/drawing/2014/main" id="{71ADBCAB-AFA4-41F9-8992-F57A4C454D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EA8F854-82FD-4401-A92A-B43913B00369}" type="slidenum">
              <a:rPr lang="en-US" altLang="en-US" sz="1200" smtClean="0"/>
              <a:pPr>
                <a:spcBef>
                  <a:spcPct val="0"/>
                </a:spcBef>
                <a:buClrTx/>
                <a:buSzTx/>
                <a:buFontTx/>
                <a:buNone/>
              </a:pPr>
              <a:t>273</a:t>
            </a:fld>
            <a:endParaRPr lang="en-US" altLang="en-US" sz="1200"/>
          </a:p>
        </p:txBody>
      </p:sp>
      <p:sp>
        <p:nvSpPr>
          <p:cNvPr id="5" name="Footer Placeholder 5">
            <a:extLst>
              <a:ext uri="{FF2B5EF4-FFF2-40B4-BE49-F238E27FC236}">
                <a16:creationId xmlns:a16="http://schemas.microsoft.com/office/drawing/2014/main" id="{D72986EB-1F67-4738-8E3A-A4B5963B6AE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0994" name="Rectangle 2">
            <a:extLst>
              <a:ext uri="{FF2B5EF4-FFF2-40B4-BE49-F238E27FC236}">
                <a16:creationId xmlns:a16="http://schemas.microsoft.com/office/drawing/2014/main" id="{C00F6E45-3DF1-44B6-AFFF-EAD1E8F44820}"/>
              </a:ext>
            </a:extLst>
          </p:cNvPr>
          <p:cNvSpPr>
            <a:spLocks noGrp="1" noRot="1" noChangeArrowheads="1"/>
          </p:cNvSpPr>
          <p:nvPr>
            <p:ph type="title"/>
          </p:nvPr>
        </p:nvSpPr>
        <p:spPr/>
        <p:txBody>
          <a:bodyPr/>
          <a:lstStyle/>
          <a:p>
            <a:pPr eaLnBrk="1" hangingPunct="1">
              <a:defRPr/>
            </a:pPr>
            <a:r>
              <a:rPr lang="en-US" altLang="en-US"/>
              <a:t>Generally an Invitation</a:t>
            </a:r>
          </a:p>
        </p:txBody>
      </p:sp>
      <p:sp>
        <p:nvSpPr>
          <p:cNvPr id="980995" name="Rectangle 3">
            <a:extLst>
              <a:ext uri="{FF2B5EF4-FFF2-40B4-BE49-F238E27FC236}">
                <a16:creationId xmlns:a16="http://schemas.microsoft.com/office/drawing/2014/main" id="{1D14FE7E-0580-4D63-B894-BFB7FBB99999}"/>
              </a:ext>
            </a:extLst>
          </p:cNvPr>
          <p:cNvSpPr>
            <a:spLocks noGrp="1" noChangeArrowheads="1"/>
          </p:cNvSpPr>
          <p:nvPr>
            <p:ph type="body" idx="1"/>
          </p:nvPr>
        </p:nvSpPr>
        <p:spPr>
          <a:xfrm>
            <a:off x="228600" y="1295400"/>
            <a:ext cx="8686800" cy="5105400"/>
          </a:xfrm>
        </p:spPr>
        <p:txBody>
          <a:bodyPr/>
          <a:lstStyle/>
          <a:p>
            <a:pPr eaLnBrk="1" hangingPunct="1">
              <a:defRPr/>
            </a:pPr>
            <a:r>
              <a:rPr lang="en-US" altLang="en-US" dirty="0"/>
              <a:t>Usually offerors can either</a:t>
            </a:r>
          </a:p>
          <a:p>
            <a:pPr lvl="1" eaLnBrk="1" hangingPunct="1">
              <a:defRPr/>
            </a:pPr>
            <a:r>
              <a:rPr lang="en-US" altLang="en-US" dirty="0"/>
              <a:t>Provide a BAFO; or, </a:t>
            </a:r>
          </a:p>
          <a:p>
            <a:pPr lvl="1" eaLnBrk="1" hangingPunct="1">
              <a:defRPr/>
            </a:pPr>
            <a:r>
              <a:rPr lang="en-US" altLang="en-US" dirty="0"/>
              <a:t>Decline to do so</a:t>
            </a:r>
          </a:p>
          <a:p>
            <a:pPr lvl="1" eaLnBrk="1" hangingPunct="1">
              <a:defRPr/>
            </a:pPr>
            <a:r>
              <a:rPr lang="en-US" altLang="en-US" dirty="0"/>
              <a:t>The absence of any response from an offeror is the same as declining to submit a BAFO</a:t>
            </a:r>
          </a:p>
          <a:p>
            <a:pPr eaLnBrk="1" hangingPunct="1">
              <a:defRPr/>
            </a:pPr>
            <a:r>
              <a:rPr lang="en-US" altLang="en-US" dirty="0"/>
              <a:t>A response can also be that an offeror wants to withdraw from the procurement</a:t>
            </a:r>
          </a:p>
          <a:p>
            <a:pPr lvl="1" eaLnBrk="1" hangingPunct="1">
              <a:defRPr/>
            </a:pPr>
            <a:r>
              <a:rPr lang="en-US" altLang="en-US" dirty="0"/>
              <a:t>If more than one BAFO has been requested</a:t>
            </a:r>
          </a:p>
          <a:p>
            <a:pPr lvl="1" eaLnBrk="1" hangingPunct="1">
              <a:defRPr/>
            </a:pPr>
            <a:r>
              <a:rPr lang="en-US" altLang="en-US" dirty="0"/>
              <a:t>Sometimes even with a 1</a:t>
            </a:r>
            <a:r>
              <a:rPr lang="en-US" altLang="en-US" baseline="30000" dirty="0"/>
              <a:t>st</a:t>
            </a:r>
            <a:r>
              <a:rPr lang="en-US" altLang="en-US" dirty="0"/>
              <a:t> BAFO request</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4">
            <a:extLst>
              <a:ext uri="{FF2B5EF4-FFF2-40B4-BE49-F238E27FC236}">
                <a16:creationId xmlns:a16="http://schemas.microsoft.com/office/drawing/2014/main" id="{018DF097-201B-4F63-95CC-901EF5354C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491C5F-0148-44B2-A5E1-4CBCB1AE4E4F}" type="slidenum">
              <a:rPr lang="en-US" altLang="en-US" sz="1200" smtClean="0"/>
              <a:pPr>
                <a:spcBef>
                  <a:spcPct val="0"/>
                </a:spcBef>
                <a:buClrTx/>
                <a:buSzTx/>
                <a:buFontTx/>
                <a:buNone/>
              </a:pPr>
              <a:t>274</a:t>
            </a:fld>
            <a:endParaRPr lang="en-US" altLang="en-US" sz="1200"/>
          </a:p>
        </p:txBody>
      </p:sp>
      <p:sp>
        <p:nvSpPr>
          <p:cNvPr id="5" name="Footer Placeholder 5">
            <a:extLst>
              <a:ext uri="{FF2B5EF4-FFF2-40B4-BE49-F238E27FC236}">
                <a16:creationId xmlns:a16="http://schemas.microsoft.com/office/drawing/2014/main" id="{9DA23017-8732-4E2E-A48C-19BBE6279D6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3042" name="Rectangle 2">
            <a:extLst>
              <a:ext uri="{FF2B5EF4-FFF2-40B4-BE49-F238E27FC236}">
                <a16:creationId xmlns:a16="http://schemas.microsoft.com/office/drawing/2014/main" id="{2EA38370-B3E2-4F69-B10D-6563F8BD0261}"/>
              </a:ext>
            </a:extLst>
          </p:cNvPr>
          <p:cNvSpPr>
            <a:spLocks noGrp="1" noRot="1" noChangeArrowheads="1"/>
          </p:cNvSpPr>
          <p:nvPr>
            <p:ph type="title"/>
          </p:nvPr>
        </p:nvSpPr>
        <p:spPr>
          <a:xfrm>
            <a:off x="228600" y="274638"/>
            <a:ext cx="8686800" cy="776287"/>
          </a:xfrm>
        </p:spPr>
        <p:txBody>
          <a:bodyPr/>
          <a:lstStyle/>
          <a:p>
            <a:pPr eaLnBrk="1" hangingPunct="1">
              <a:defRPr/>
            </a:pPr>
            <a:r>
              <a:rPr lang="en-US" altLang="en-US"/>
              <a:t>Mandatory vs. Optional</a:t>
            </a:r>
          </a:p>
        </p:txBody>
      </p:sp>
      <p:sp>
        <p:nvSpPr>
          <p:cNvPr id="983043" name="Rectangle 3">
            <a:extLst>
              <a:ext uri="{FF2B5EF4-FFF2-40B4-BE49-F238E27FC236}">
                <a16:creationId xmlns:a16="http://schemas.microsoft.com/office/drawing/2014/main" id="{908BDDAF-6FC2-4BAD-85ED-D30DBBC317B2}"/>
              </a:ext>
            </a:extLst>
          </p:cNvPr>
          <p:cNvSpPr>
            <a:spLocks noGrp="1" noChangeArrowheads="1"/>
          </p:cNvSpPr>
          <p:nvPr>
            <p:ph type="body" idx="1"/>
          </p:nvPr>
        </p:nvSpPr>
        <p:spPr>
          <a:xfrm>
            <a:off x="457200" y="1447800"/>
            <a:ext cx="8229600" cy="5257800"/>
          </a:xfrm>
        </p:spPr>
        <p:txBody>
          <a:bodyPr/>
          <a:lstStyle/>
          <a:p>
            <a:pPr eaLnBrk="1" hangingPunct="1">
              <a:lnSpc>
                <a:spcPct val="90000"/>
              </a:lnSpc>
              <a:defRPr/>
            </a:pPr>
            <a:r>
              <a:rPr lang="en-US" altLang="en-US" dirty="0"/>
              <a:t>Generally BAFO submission is solely at the offeror’s discretion</a:t>
            </a:r>
          </a:p>
          <a:p>
            <a:pPr eaLnBrk="1" hangingPunct="1">
              <a:lnSpc>
                <a:spcPct val="90000"/>
              </a:lnSpc>
              <a:defRPr/>
            </a:pPr>
            <a:r>
              <a:rPr lang="en-US" altLang="en-US" dirty="0"/>
              <a:t>However, if there has been a substantive amendment to the RFP issued after proposals were received, a BAFO can be </a:t>
            </a:r>
            <a:r>
              <a:rPr lang="en-US" altLang="en-US" b="1" dirty="0"/>
              <a:t>required</a:t>
            </a:r>
          </a:p>
          <a:p>
            <a:pPr lvl="1" eaLnBrk="1" hangingPunct="1">
              <a:lnSpc>
                <a:spcPct val="90000"/>
              </a:lnSpc>
              <a:defRPr/>
            </a:pPr>
            <a:r>
              <a:rPr lang="en-US" altLang="en-US" dirty="0"/>
              <a:t>Ensures the proposal is now based upon the changed circumstances</a:t>
            </a:r>
          </a:p>
          <a:p>
            <a:pPr lvl="1" eaLnBrk="1" hangingPunct="1">
              <a:lnSpc>
                <a:spcPct val="90000"/>
              </a:lnSpc>
              <a:defRPr/>
            </a:pPr>
            <a:r>
              <a:rPr lang="en-US" altLang="en-US" dirty="0"/>
              <a:t>An offeror’s failure to respond can be construed as withdrawing from the procurement</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4">
            <a:extLst>
              <a:ext uri="{FF2B5EF4-FFF2-40B4-BE49-F238E27FC236}">
                <a16:creationId xmlns:a16="http://schemas.microsoft.com/office/drawing/2014/main" id="{EE79F7C8-9A9C-4069-B0D7-BF29AB88AD9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CD269A-16DF-48C4-B5B6-41DA154D4EDA}" type="slidenum">
              <a:rPr lang="en-US" altLang="en-US" sz="1200" smtClean="0"/>
              <a:pPr>
                <a:spcBef>
                  <a:spcPct val="0"/>
                </a:spcBef>
                <a:buClrTx/>
                <a:buSzTx/>
                <a:buFontTx/>
                <a:buNone/>
              </a:pPr>
              <a:t>275</a:t>
            </a:fld>
            <a:endParaRPr lang="en-US" altLang="en-US" sz="1200"/>
          </a:p>
        </p:txBody>
      </p:sp>
      <p:sp>
        <p:nvSpPr>
          <p:cNvPr id="5" name="Footer Placeholder 5">
            <a:extLst>
              <a:ext uri="{FF2B5EF4-FFF2-40B4-BE49-F238E27FC236}">
                <a16:creationId xmlns:a16="http://schemas.microsoft.com/office/drawing/2014/main" id="{BC2C973C-7C0F-4D8C-8614-E1BC887B501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5090" name="Rectangle 2">
            <a:extLst>
              <a:ext uri="{FF2B5EF4-FFF2-40B4-BE49-F238E27FC236}">
                <a16:creationId xmlns:a16="http://schemas.microsoft.com/office/drawing/2014/main" id="{6134CE69-0EB9-4A30-927E-0702B3B37654}"/>
              </a:ext>
            </a:extLst>
          </p:cNvPr>
          <p:cNvSpPr>
            <a:spLocks noGrp="1" noRot="1" noChangeArrowheads="1"/>
          </p:cNvSpPr>
          <p:nvPr>
            <p:ph type="title"/>
          </p:nvPr>
        </p:nvSpPr>
        <p:spPr/>
        <p:txBody>
          <a:bodyPr/>
          <a:lstStyle/>
          <a:p>
            <a:pPr eaLnBrk="1" hangingPunct="1">
              <a:defRPr/>
            </a:pPr>
            <a:r>
              <a:rPr lang="en-US" altLang="en-US"/>
              <a:t>Submission Dynamics</a:t>
            </a:r>
          </a:p>
        </p:txBody>
      </p:sp>
      <p:sp>
        <p:nvSpPr>
          <p:cNvPr id="985091" name="Rectangle 3">
            <a:extLst>
              <a:ext uri="{FF2B5EF4-FFF2-40B4-BE49-F238E27FC236}">
                <a16:creationId xmlns:a16="http://schemas.microsoft.com/office/drawing/2014/main" id="{7F00EF68-0B31-454A-B26B-F463394D2CB1}"/>
              </a:ext>
            </a:extLst>
          </p:cNvPr>
          <p:cNvSpPr>
            <a:spLocks noGrp="1" noChangeArrowheads="1"/>
          </p:cNvSpPr>
          <p:nvPr>
            <p:ph type="body" idx="1"/>
          </p:nvPr>
        </p:nvSpPr>
        <p:spPr>
          <a:xfrm>
            <a:off x="457200" y="1600200"/>
            <a:ext cx="8229600" cy="4800600"/>
          </a:xfrm>
        </p:spPr>
        <p:txBody>
          <a:bodyPr/>
          <a:lstStyle/>
          <a:p>
            <a:pPr eaLnBrk="1" hangingPunct="1">
              <a:lnSpc>
                <a:spcPct val="90000"/>
              </a:lnSpc>
              <a:defRPr/>
            </a:pPr>
            <a:r>
              <a:rPr lang="en-US" altLang="en-US" sz="2800" dirty="0"/>
              <a:t>Establish a set time, date &amp; place for a BAFO submission</a:t>
            </a:r>
          </a:p>
          <a:p>
            <a:pPr eaLnBrk="1" hangingPunct="1">
              <a:lnSpc>
                <a:spcPct val="90000"/>
              </a:lnSpc>
              <a:defRPr/>
            </a:pPr>
            <a:r>
              <a:rPr lang="en-US" altLang="en-US" sz="2800" dirty="0"/>
              <a:t>But, with the possible exception of MBE requirements, there is no rigid submission deadline requirement</a:t>
            </a:r>
          </a:p>
          <a:p>
            <a:pPr lvl="1" eaLnBrk="1" hangingPunct="1">
              <a:lnSpc>
                <a:spcPct val="90000"/>
              </a:lnSpc>
              <a:defRPr/>
            </a:pPr>
            <a:r>
              <a:rPr lang="en-US" altLang="en-US" sz="2400" dirty="0"/>
              <a:t>Can accept a BAFO after the established time</a:t>
            </a:r>
          </a:p>
          <a:p>
            <a:pPr lvl="1" eaLnBrk="1" hangingPunct="1">
              <a:lnSpc>
                <a:spcPct val="90000"/>
              </a:lnSpc>
              <a:defRPr/>
            </a:pPr>
            <a:r>
              <a:rPr lang="en-US" altLang="en-US" sz="2400" dirty="0"/>
              <a:t>Can reject a late BAFO but then immediately request another BAFO</a:t>
            </a:r>
          </a:p>
          <a:p>
            <a:pPr eaLnBrk="1" hangingPunct="1">
              <a:lnSpc>
                <a:spcPct val="90000"/>
              </a:lnSpc>
              <a:defRPr/>
            </a:pPr>
            <a:r>
              <a:rPr lang="en-US" altLang="en-US" sz="2800" dirty="0"/>
              <a:t>Submission can be electronic (email) if the BAFO instructions so state </a:t>
            </a:r>
          </a:p>
          <a:p>
            <a:pPr lvl="1" eaLnBrk="1" hangingPunct="1">
              <a:lnSpc>
                <a:spcPct val="90000"/>
              </a:lnSpc>
              <a:defRPr/>
            </a:pPr>
            <a:r>
              <a:rPr lang="en-US" altLang="en-US" sz="2400" dirty="0"/>
              <a:t>Should be followed up by a hard copy submission</a:t>
            </a:r>
          </a:p>
          <a:p>
            <a:pPr eaLnBrk="1" hangingPunct="1">
              <a:lnSpc>
                <a:spcPct val="90000"/>
              </a:lnSpc>
              <a:defRPr/>
            </a:pPr>
            <a:endParaRPr lang="en-US" altLang="en-US" sz="2800"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Number Placeholder 4">
            <a:extLst>
              <a:ext uri="{FF2B5EF4-FFF2-40B4-BE49-F238E27FC236}">
                <a16:creationId xmlns:a16="http://schemas.microsoft.com/office/drawing/2014/main" id="{8F4A2CF4-0300-45BB-936D-1193221CB4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69F2FB-3CEF-4184-9037-301C68A5119D}" type="slidenum">
              <a:rPr lang="en-US" altLang="en-US" sz="1200" smtClean="0"/>
              <a:pPr>
                <a:spcBef>
                  <a:spcPct val="0"/>
                </a:spcBef>
                <a:buClrTx/>
                <a:buSzTx/>
                <a:buFontTx/>
                <a:buNone/>
              </a:pPr>
              <a:t>276</a:t>
            </a:fld>
            <a:endParaRPr lang="en-US" altLang="en-US" sz="1200"/>
          </a:p>
        </p:txBody>
      </p:sp>
      <p:sp>
        <p:nvSpPr>
          <p:cNvPr id="5" name="Footer Placeholder 5">
            <a:extLst>
              <a:ext uri="{FF2B5EF4-FFF2-40B4-BE49-F238E27FC236}">
                <a16:creationId xmlns:a16="http://schemas.microsoft.com/office/drawing/2014/main" id="{40829C33-28F9-4AFB-AA12-41C4E68EDD3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7138" name="Rectangle 2">
            <a:extLst>
              <a:ext uri="{FF2B5EF4-FFF2-40B4-BE49-F238E27FC236}">
                <a16:creationId xmlns:a16="http://schemas.microsoft.com/office/drawing/2014/main" id="{22E1A4BB-5116-4E9C-A181-D6A24FA625BA}"/>
              </a:ext>
            </a:extLst>
          </p:cNvPr>
          <p:cNvSpPr>
            <a:spLocks noGrp="1" noRot="1" noChangeArrowheads="1"/>
          </p:cNvSpPr>
          <p:nvPr>
            <p:ph type="title"/>
          </p:nvPr>
        </p:nvSpPr>
        <p:spPr/>
        <p:txBody>
          <a:bodyPr/>
          <a:lstStyle/>
          <a:p>
            <a:pPr eaLnBrk="1" hangingPunct="1">
              <a:defRPr/>
            </a:pPr>
            <a:r>
              <a:rPr lang="en-US" altLang="en-US"/>
              <a:t>BAFO Scope</a:t>
            </a:r>
          </a:p>
        </p:txBody>
      </p:sp>
      <p:sp>
        <p:nvSpPr>
          <p:cNvPr id="987139" name="Rectangle 3">
            <a:extLst>
              <a:ext uri="{FF2B5EF4-FFF2-40B4-BE49-F238E27FC236}">
                <a16:creationId xmlns:a16="http://schemas.microsoft.com/office/drawing/2014/main" id="{484F53F9-7636-4EE0-9421-A13EB0FB6DDE}"/>
              </a:ext>
            </a:extLst>
          </p:cNvPr>
          <p:cNvSpPr>
            <a:spLocks noGrp="1" noChangeArrowheads="1"/>
          </p:cNvSpPr>
          <p:nvPr>
            <p:ph type="body" idx="1"/>
          </p:nvPr>
        </p:nvSpPr>
        <p:spPr>
          <a:xfrm>
            <a:off x="228600" y="1600200"/>
            <a:ext cx="8686800" cy="5257800"/>
          </a:xfrm>
        </p:spPr>
        <p:txBody>
          <a:bodyPr/>
          <a:lstStyle/>
          <a:p>
            <a:pPr eaLnBrk="1" hangingPunct="1">
              <a:defRPr/>
            </a:pPr>
            <a:r>
              <a:rPr lang="en-US" altLang="en-US"/>
              <a:t>Can be restricted as to what can be changed </a:t>
            </a:r>
          </a:p>
          <a:p>
            <a:pPr lvl="1" eaLnBrk="1" hangingPunct="1">
              <a:defRPr/>
            </a:pPr>
            <a:r>
              <a:rPr lang="en-US" altLang="en-US"/>
              <a:t>Generally involves the financial offer only; but, </a:t>
            </a:r>
          </a:p>
          <a:p>
            <a:pPr lvl="1" eaLnBrk="1" hangingPunct="1">
              <a:defRPr/>
            </a:pPr>
            <a:r>
              <a:rPr lang="en-US" altLang="en-US"/>
              <a:t>Can be technical only </a:t>
            </a:r>
          </a:p>
          <a:p>
            <a:pPr lvl="1" eaLnBrk="1" hangingPunct="1">
              <a:defRPr/>
            </a:pPr>
            <a:r>
              <a:rPr lang="en-US" altLang="en-US"/>
              <a:t>Can be both technical &amp; financial</a:t>
            </a:r>
          </a:p>
          <a:p>
            <a:pPr lvl="1" eaLnBrk="1" hangingPunct="1">
              <a:defRPr/>
            </a:pPr>
            <a:r>
              <a:rPr lang="en-US" altLang="en-US"/>
              <a:t>Can be limited to just a single facet </a:t>
            </a:r>
          </a:p>
          <a:p>
            <a:pPr lvl="2" eaLnBrk="1" hangingPunct="1">
              <a:defRPr/>
            </a:pPr>
            <a:r>
              <a:rPr lang="en-US" altLang="en-US"/>
              <a:t>Penn Parking Board of Contract Appeals case</a:t>
            </a:r>
          </a:p>
          <a:p>
            <a:pPr lvl="2" eaLnBrk="1" hangingPunct="1">
              <a:defRPr/>
            </a:pPr>
            <a:r>
              <a:rPr lang="en-US" altLang="en-US"/>
              <a:t>BAFO was limited to the correction of an error in the RFP &amp; only offerors who detrimentally relied on the error could participate in the BAFO, and only to the extent of correcting amounts caused by that error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Number Placeholder 4">
            <a:extLst>
              <a:ext uri="{FF2B5EF4-FFF2-40B4-BE49-F238E27FC236}">
                <a16:creationId xmlns:a16="http://schemas.microsoft.com/office/drawing/2014/main" id="{1AA8F70F-9778-4A73-9178-E9D100B551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1C671BD-AB95-406B-AEA6-E40F9579F390}" type="slidenum">
              <a:rPr lang="en-US" altLang="en-US" sz="1200" smtClean="0"/>
              <a:pPr>
                <a:spcBef>
                  <a:spcPct val="0"/>
                </a:spcBef>
                <a:buClrTx/>
                <a:buSzTx/>
                <a:buFontTx/>
                <a:buNone/>
              </a:pPr>
              <a:t>277</a:t>
            </a:fld>
            <a:endParaRPr lang="en-US" altLang="en-US" sz="1200"/>
          </a:p>
        </p:txBody>
      </p:sp>
      <p:sp>
        <p:nvSpPr>
          <p:cNvPr id="5" name="Footer Placeholder 5">
            <a:extLst>
              <a:ext uri="{FF2B5EF4-FFF2-40B4-BE49-F238E27FC236}">
                <a16:creationId xmlns:a16="http://schemas.microsoft.com/office/drawing/2014/main" id="{89612E95-854E-4395-88B5-2714FB9A090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89186" name="Rectangle 2">
            <a:extLst>
              <a:ext uri="{FF2B5EF4-FFF2-40B4-BE49-F238E27FC236}">
                <a16:creationId xmlns:a16="http://schemas.microsoft.com/office/drawing/2014/main" id="{E23DC2C1-4B45-472D-88FB-D1785F765E4B}"/>
              </a:ext>
            </a:extLst>
          </p:cNvPr>
          <p:cNvSpPr>
            <a:spLocks noGrp="1" noRot="1" noChangeArrowheads="1"/>
          </p:cNvSpPr>
          <p:nvPr>
            <p:ph type="title"/>
          </p:nvPr>
        </p:nvSpPr>
        <p:spPr/>
        <p:txBody>
          <a:bodyPr/>
          <a:lstStyle/>
          <a:p>
            <a:pPr eaLnBrk="1" hangingPunct="1">
              <a:defRPr/>
            </a:pPr>
            <a:r>
              <a:rPr lang="en-US" altLang="en-US"/>
              <a:t>Not a Cure-all</a:t>
            </a:r>
          </a:p>
        </p:txBody>
      </p:sp>
      <p:sp>
        <p:nvSpPr>
          <p:cNvPr id="989187" name="Rectangle 3">
            <a:extLst>
              <a:ext uri="{FF2B5EF4-FFF2-40B4-BE49-F238E27FC236}">
                <a16:creationId xmlns:a16="http://schemas.microsoft.com/office/drawing/2014/main" id="{E77E8C52-EE36-4DE2-8D1A-7D5B952E2DC5}"/>
              </a:ext>
            </a:extLst>
          </p:cNvPr>
          <p:cNvSpPr>
            <a:spLocks noGrp="1" noChangeArrowheads="1"/>
          </p:cNvSpPr>
          <p:nvPr>
            <p:ph type="body" idx="1"/>
          </p:nvPr>
        </p:nvSpPr>
        <p:spPr/>
        <p:txBody>
          <a:bodyPr/>
          <a:lstStyle/>
          <a:p>
            <a:pPr eaLnBrk="1" hangingPunct="1">
              <a:lnSpc>
                <a:spcPct val="90000"/>
              </a:lnSpc>
              <a:defRPr/>
            </a:pPr>
            <a:r>
              <a:rPr lang="en-US" altLang="en-US"/>
              <a:t>A BAFO cannot be used to allow offerors to cure something that is not curable</a:t>
            </a:r>
          </a:p>
          <a:p>
            <a:pPr lvl="1" eaLnBrk="1" hangingPunct="1">
              <a:lnSpc>
                <a:spcPct val="90000"/>
              </a:lnSpc>
              <a:defRPr/>
            </a:pPr>
            <a:r>
              <a:rPr lang="en-US" altLang="en-US"/>
              <a:t>e.g., if an offeror did not properly submit MBE forms with its initial proposal and the proposal was deemed not reasonably susceptible of being selected for award, or the original proposal was submitted late</a:t>
            </a:r>
          </a:p>
          <a:p>
            <a:pPr lvl="1" eaLnBrk="1" hangingPunct="1">
              <a:lnSpc>
                <a:spcPct val="90000"/>
              </a:lnSpc>
              <a:defRPr/>
            </a:pPr>
            <a:r>
              <a:rPr lang="en-US" altLang="en-US"/>
              <a:t>The offeror must be eliminated</a:t>
            </a:r>
          </a:p>
          <a:p>
            <a:pPr lvl="1" eaLnBrk="1" hangingPunct="1">
              <a:lnSpc>
                <a:spcPct val="90000"/>
              </a:lnSpc>
              <a:defRPr/>
            </a:pPr>
            <a:r>
              <a:rPr lang="en-US" altLang="en-US"/>
              <a:t>Once it is eliminated, it is gone</a:t>
            </a:r>
          </a:p>
          <a:p>
            <a:pPr lvl="1" eaLnBrk="1" hangingPunct="1">
              <a:lnSpc>
                <a:spcPct val="90000"/>
              </a:lnSpc>
              <a:defRPr/>
            </a:pPr>
            <a:r>
              <a:rPr lang="en-US" altLang="en-US"/>
              <a:t>It cannot come back to life via a BAFO</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4">
            <a:extLst>
              <a:ext uri="{FF2B5EF4-FFF2-40B4-BE49-F238E27FC236}">
                <a16:creationId xmlns:a16="http://schemas.microsoft.com/office/drawing/2014/main" id="{65B54A00-F6D4-4C8B-BBD6-7B0E5AC6F08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92FFC0A-316F-4637-809A-2F4DE926A0C7}" type="slidenum">
              <a:rPr lang="en-US" altLang="en-US" sz="1200" smtClean="0"/>
              <a:pPr>
                <a:spcBef>
                  <a:spcPct val="0"/>
                </a:spcBef>
                <a:buClrTx/>
                <a:buSzTx/>
                <a:buFontTx/>
                <a:buNone/>
              </a:pPr>
              <a:t>278</a:t>
            </a:fld>
            <a:endParaRPr lang="en-US" altLang="en-US" sz="1200"/>
          </a:p>
        </p:txBody>
      </p:sp>
      <p:sp>
        <p:nvSpPr>
          <p:cNvPr id="5" name="Footer Placeholder 5">
            <a:extLst>
              <a:ext uri="{FF2B5EF4-FFF2-40B4-BE49-F238E27FC236}">
                <a16:creationId xmlns:a16="http://schemas.microsoft.com/office/drawing/2014/main" id="{9199733E-C824-46B4-82D2-82AC3904C72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1234" name="Rectangle 2">
            <a:extLst>
              <a:ext uri="{FF2B5EF4-FFF2-40B4-BE49-F238E27FC236}">
                <a16:creationId xmlns:a16="http://schemas.microsoft.com/office/drawing/2014/main" id="{E7DF867D-739A-481F-BC3E-5D739B113659}"/>
              </a:ext>
            </a:extLst>
          </p:cNvPr>
          <p:cNvSpPr>
            <a:spLocks noGrp="1" noRot="1" noChangeArrowheads="1"/>
          </p:cNvSpPr>
          <p:nvPr>
            <p:ph type="title"/>
          </p:nvPr>
        </p:nvSpPr>
        <p:spPr/>
        <p:txBody>
          <a:bodyPr/>
          <a:lstStyle/>
          <a:p>
            <a:pPr eaLnBrk="1" hangingPunct="1">
              <a:defRPr/>
            </a:pPr>
            <a:r>
              <a:rPr lang="en-US" altLang="en-US"/>
              <a:t>Check with AAG</a:t>
            </a:r>
          </a:p>
        </p:txBody>
      </p:sp>
      <p:sp>
        <p:nvSpPr>
          <p:cNvPr id="991235" name="Rectangle 3">
            <a:extLst>
              <a:ext uri="{FF2B5EF4-FFF2-40B4-BE49-F238E27FC236}">
                <a16:creationId xmlns:a16="http://schemas.microsoft.com/office/drawing/2014/main" id="{D63E9E84-266C-41E7-B704-DDC7F65C21D7}"/>
              </a:ext>
            </a:extLst>
          </p:cNvPr>
          <p:cNvSpPr>
            <a:spLocks noGrp="1" noChangeArrowheads="1"/>
          </p:cNvSpPr>
          <p:nvPr>
            <p:ph type="body" idx="1"/>
          </p:nvPr>
        </p:nvSpPr>
        <p:spPr/>
        <p:txBody>
          <a:bodyPr/>
          <a:lstStyle/>
          <a:p>
            <a:pPr eaLnBrk="1" hangingPunct="1">
              <a:defRPr/>
            </a:pPr>
            <a:r>
              <a:rPr lang="en-US" altLang="en-US"/>
              <a:t>It is a good idea to have an involved AAG review BAFO issues, including:</a:t>
            </a:r>
          </a:p>
          <a:p>
            <a:pPr lvl="1" eaLnBrk="1" hangingPunct="1">
              <a:defRPr/>
            </a:pPr>
            <a:r>
              <a:rPr lang="en-US" altLang="en-US"/>
              <a:t>Proposed BAFO invitation wording, </a:t>
            </a:r>
          </a:p>
          <a:p>
            <a:pPr lvl="1" eaLnBrk="1" hangingPunct="1">
              <a:defRPr/>
            </a:pPr>
            <a:r>
              <a:rPr lang="en-US" altLang="en-US"/>
              <a:t>Proposed action regarding a particular offeror’s BAFO,</a:t>
            </a:r>
          </a:p>
          <a:p>
            <a:pPr lvl="1" eaLnBrk="1" hangingPunct="1">
              <a:defRPr/>
            </a:pPr>
            <a:r>
              <a:rPr lang="en-US" altLang="en-US"/>
              <a:t>Who can participate in a BAFO (pre-BAFO rejection),</a:t>
            </a:r>
          </a:p>
          <a:p>
            <a:pPr lvl="1" eaLnBrk="1" hangingPunct="1">
              <a:defRPr/>
            </a:pPr>
            <a:r>
              <a:rPr lang="en-US" altLang="en-US"/>
              <a:t>Who is eliminated as a result of a BAFO</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E58C4-1C56-4A59-A01E-F0F21FB3EC47}"/>
              </a:ext>
            </a:extLst>
          </p:cNvPr>
          <p:cNvSpPr>
            <a:spLocks noGrp="1"/>
          </p:cNvSpPr>
          <p:nvPr>
            <p:ph type="title"/>
          </p:nvPr>
        </p:nvSpPr>
        <p:spPr>
          <a:xfrm>
            <a:off x="228600" y="274638"/>
            <a:ext cx="8686800" cy="5211762"/>
          </a:xfrm>
        </p:spPr>
        <p:txBody>
          <a:bodyPr/>
          <a:lstStyle/>
          <a:p>
            <a:pPr>
              <a:defRPr/>
            </a:pPr>
            <a:r>
              <a:rPr lang="en-US" dirty="0"/>
              <a:t>Real Examples of Award Decisions</a:t>
            </a:r>
          </a:p>
        </p:txBody>
      </p:sp>
      <p:sp>
        <p:nvSpPr>
          <p:cNvPr id="387075" name="Slide Number Placeholder 3">
            <a:extLst>
              <a:ext uri="{FF2B5EF4-FFF2-40B4-BE49-F238E27FC236}">
                <a16:creationId xmlns:a16="http://schemas.microsoft.com/office/drawing/2014/main" id="{EEE55F4B-1A86-4F51-B473-9BD2A79BDC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C12B850-74BF-48AE-9D51-931E7C1A98B1}" type="slidenum">
              <a:rPr lang="en-US" altLang="en-US" sz="1200" smtClean="0"/>
              <a:pPr>
                <a:spcBef>
                  <a:spcPct val="0"/>
                </a:spcBef>
                <a:buClrTx/>
                <a:buSzTx/>
                <a:buFontTx/>
                <a:buNone/>
              </a:pPr>
              <a:t>279</a:t>
            </a:fld>
            <a:endParaRPr lang="en-US" altLang="en-US" sz="1200"/>
          </a:p>
        </p:txBody>
      </p:sp>
      <p:sp>
        <p:nvSpPr>
          <p:cNvPr id="5" name="Footer Placeholder 4">
            <a:extLst>
              <a:ext uri="{FF2B5EF4-FFF2-40B4-BE49-F238E27FC236}">
                <a16:creationId xmlns:a16="http://schemas.microsoft.com/office/drawing/2014/main" id="{6F85B420-FB29-49C4-9C3E-BC32001A0959}"/>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34CECF62-5872-4DA6-9434-0D1228D8E50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881449-6A5D-4E96-9615-615E08998F53}" type="slidenum">
              <a:rPr lang="en-US" altLang="en-US" sz="1200" smtClean="0"/>
              <a:pPr>
                <a:spcBef>
                  <a:spcPct val="0"/>
                </a:spcBef>
                <a:buClrTx/>
                <a:buSzTx/>
                <a:buFontTx/>
                <a:buNone/>
              </a:pPr>
              <a:t>28</a:t>
            </a:fld>
            <a:endParaRPr lang="en-US" altLang="en-US" sz="1200"/>
          </a:p>
        </p:txBody>
      </p:sp>
      <p:sp>
        <p:nvSpPr>
          <p:cNvPr id="5" name="Footer Placeholder 5">
            <a:extLst>
              <a:ext uri="{FF2B5EF4-FFF2-40B4-BE49-F238E27FC236}">
                <a16:creationId xmlns:a16="http://schemas.microsoft.com/office/drawing/2014/main" id="{39AA81BE-3AEF-4AA6-95DE-C053861ACD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4450" name="Rectangle 2">
            <a:extLst>
              <a:ext uri="{FF2B5EF4-FFF2-40B4-BE49-F238E27FC236}">
                <a16:creationId xmlns:a16="http://schemas.microsoft.com/office/drawing/2014/main" id="{9EA47D6D-B5D0-4E6A-98A6-30ACD7E22DE8}"/>
              </a:ext>
            </a:extLst>
          </p:cNvPr>
          <p:cNvSpPr>
            <a:spLocks noGrp="1" noRot="1" noChangeArrowheads="1"/>
          </p:cNvSpPr>
          <p:nvPr>
            <p:ph type="title"/>
          </p:nvPr>
        </p:nvSpPr>
        <p:spPr/>
        <p:txBody>
          <a:bodyPr/>
          <a:lstStyle/>
          <a:p>
            <a:pPr eaLnBrk="1" hangingPunct="1">
              <a:defRPr/>
            </a:pPr>
            <a:r>
              <a:rPr lang="en-US" altLang="en-US"/>
              <a:t>Sports Analogy 1</a:t>
            </a:r>
            <a:r>
              <a:rPr lang="en-US" altLang="en-US" sz="2400"/>
              <a:t> (Cont’d)</a:t>
            </a:r>
            <a:endParaRPr lang="en-US" altLang="en-US"/>
          </a:p>
        </p:txBody>
      </p:sp>
      <p:sp>
        <p:nvSpPr>
          <p:cNvPr id="744451" name="Rectangle 3">
            <a:extLst>
              <a:ext uri="{FF2B5EF4-FFF2-40B4-BE49-F238E27FC236}">
                <a16:creationId xmlns:a16="http://schemas.microsoft.com/office/drawing/2014/main" id="{42C94DB0-7FB6-480B-8B77-FC16455780D6}"/>
              </a:ext>
            </a:extLst>
          </p:cNvPr>
          <p:cNvSpPr>
            <a:spLocks noGrp="1" noChangeArrowheads="1"/>
          </p:cNvSpPr>
          <p:nvPr>
            <p:ph type="body" idx="1"/>
          </p:nvPr>
        </p:nvSpPr>
        <p:spPr>
          <a:xfrm>
            <a:off x="228600" y="1371600"/>
            <a:ext cx="8686800" cy="5029200"/>
          </a:xfrm>
        </p:spPr>
        <p:txBody>
          <a:bodyPr/>
          <a:lstStyle/>
          <a:p>
            <a:pPr eaLnBrk="1" hangingPunct="1">
              <a:defRPr/>
            </a:pPr>
            <a:r>
              <a:rPr lang="en-US" altLang="en-US"/>
              <a:t>Conversely the team/participant that is losing wants to “keep it close”</a:t>
            </a:r>
          </a:p>
          <a:p>
            <a:pPr eaLnBrk="1" hangingPunct="1">
              <a:defRPr/>
            </a:pPr>
            <a:r>
              <a:rPr lang="en-US" altLang="en-US"/>
              <a:t>i.e., avoid getting so far behind there is no realistic chance to achieve victory in the end</a:t>
            </a:r>
          </a:p>
          <a:p>
            <a:pPr eaLnBrk="1" hangingPunct="1">
              <a:defRPr/>
            </a:pPr>
            <a:r>
              <a:rPr lang="en-US" altLang="en-US"/>
              <a:t>As long as the score is close going into the 4</a:t>
            </a:r>
            <a:r>
              <a:rPr lang="en-US" altLang="en-US" baseline="30000"/>
              <a:t>th</a:t>
            </a:r>
            <a:r>
              <a:rPr lang="en-US" altLang="en-US"/>
              <a:t> quarter, the later innings, the home stretch, etc. there is a chance for the trailing team/participant to get “hot” and “grab victory from the jaws of defeat”</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Number Placeholder 4">
            <a:extLst>
              <a:ext uri="{FF2B5EF4-FFF2-40B4-BE49-F238E27FC236}">
                <a16:creationId xmlns:a16="http://schemas.microsoft.com/office/drawing/2014/main" id="{88A910D9-2701-46B4-944C-4B25D6A696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CE346C-D2C5-45EB-B55C-D9DD0E0475EB}" type="slidenum">
              <a:rPr lang="en-US" altLang="en-US" sz="1200" smtClean="0"/>
              <a:pPr>
                <a:spcBef>
                  <a:spcPct val="0"/>
                </a:spcBef>
                <a:buClrTx/>
                <a:buSzTx/>
                <a:buFontTx/>
                <a:buNone/>
              </a:pPr>
              <a:t>280</a:t>
            </a:fld>
            <a:endParaRPr lang="en-US" altLang="en-US" sz="1200"/>
          </a:p>
        </p:txBody>
      </p:sp>
      <p:sp>
        <p:nvSpPr>
          <p:cNvPr id="5" name="Footer Placeholder 5">
            <a:extLst>
              <a:ext uri="{FF2B5EF4-FFF2-40B4-BE49-F238E27FC236}">
                <a16:creationId xmlns:a16="http://schemas.microsoft.com/office/drawing/2014/main" id="{E2190516-8254-4B83-9F9E-870E6FE14F3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0066" name="Rectangle 2">
            <a:extLst>
              <a:ext uri="{FF2B5EF4-FFF2-40B4-BE49-F238E27FC236}">
                <a16:creationId xmlns:a16="http://schemas.microsoft.com/office/drawing/2014/main" id="{141A167D-859C-4247-99A7-BDD72F6B36F1}"/>
              </a:ext>
            </a:extLst>
          </p:cNvPr>
          <p:cNvSpPr>
            <a:spLocks noGrp="1" noRot="1" noChangeArrowheads="1"/>
          </p:cNvSpPr>
          <p:nvPr>
            <p:ph type="title"/>
          </p:nvPr>
        </p:nvSpPr>
        <p:spPr>
          <a:xfrm>
            <a:off x="1066800" y="915988"/>
            <a:ext cx="7772400" cy="1293812"/>
          </a:xfrm>
        </p:spPr>
        <p:txBody>
          <a:bodyPr/>
          <a:lstStyle/>
          <a:p>
            <a:pPr eaLnBrk="1" hangingPunct="1">
              <a:defRPr/>
            </a:pPr>
            <a:r>
              <a:rPr lang="en-US" altLang="en-US"/>
              <a:t>Real Examples</a:t>
            </a:r>
            <a:br>
              <a:rPr lang="en-US" altLang="en-US"/>
            </a:br>
            <a:endParaRPr lang="en-US" altLang="en-US"/>
          </a:p>
        </p:txBody>
      </p:sp>
      <p:sp>
        <p:nvSpPr>
          <p:cNvPr id="600067" name="Rectangle 3">
            <a:extLst>
              <a:ext uri="{FF2B5EF4-FFF2-40B4-BE49-F238E27FC236}">
                <a16:creationId xmlns:a16="http://schemas.microsoft.com/office/drawing/2014/main" id="{12958D95-52B1-446C-9583-3C1B2DE7E556}"/>
              </a:ext>
            </a:extLst>
          </p:cNvPr>
          <p:cNvSpPr>
            <a:spLocks noGrp="1" noChangeArrowheads="1"/>
          </p:cNvSpPr>
          <p:nvPr>
            <p:ph type="body" idx="1"/>
          </p:nvPr>
        </p:nvSpPr>
        <p:spPr>
          <a:xfrm>
            <a:off x="609600" y="2362200"/>
            <a:ext cx="8229600" cy="3886200"/>
          </a:xfrm>
        </p:spPr>
        <p:txBody>
          <a:bodyPr/>
          <a:lstStyle/>
          <a:p>
            <a:pPr eaLnBrk="1" hangingPunct="1">
              <a:defRPr/>
            </a:pPr>
            <a:r>
              <a:rPr lang="en-US" altLang="en-US" dirty="0"/>
              <a:t>Insurance for employees, retirees &amp; dependents </a:t>
            </a:r>
          </a:p>
          <a:p>
            <a:pPr lvl="1" eaLnBrk="1" hangingPunct="1">
              <a:defRPr/>
            </a:pPr>
            <a:r>
              <a:rPr lang="en-US" altLang="en-US" b="1" dirty="0">
                <a:solidFill>
                  <a:schemeClr val="hlink"/>
                </a:solidFill>
              </a:rPr>
              <a:t>Personal Accident &amp; Dismemberment       (PA &amp; D)</a:t>
            </a:r>
          </a:p>
          <a:p>
            <a:pPr lvl="1" eaLnBrk="1" hangingPunct="1">
              <a:defRPr/>
            </a:pPr>
            <a:r>
              <a:rPr lang="en-US" altLang="en-US" b="1" dirty="0">
                <a:solidFill>
                  <a:schemeClr val="accent2"/>
                </a:solidFill>
              </a:rPr>
              <a:t>Group Term Life (Life) </a:t>
            </a:r>
          </a:p>
          <a:p>
            <a:pPr eaLnBrk="1" hangingPunct="1">
              <a:defRPr/>
            </a:pPr>
            <a:r>
              <a:rPr lang="en-US" altLang="en-US" dirty="0"/>
              <a:t>Technical factors were worth more than financial factors in award determination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Number Placeholder 4">
            <a:extLst>
              <a:ext uri="{FF2B5EF4-FFF2-40B4-BE49-F238E27FC236}">
                <a16:creationId xmlns:a16="http://schemas.microsoft.com/office/drawing/2014/main" id="{77FF380E-641F-4170-A57E-BFA4A08A55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8E9DA8-F442-4950-A428-A6F0E9D00C9B}" type="slidenum">
              <a:rPr lang="en-US" altLang="en-US" sz="1200" smtClean="0"/>
              <a:pPr>
                <a:spcBef>
                  <a:spcPct val="0"/>
                </a:spcBef>
                <a:buClrTx/>
                <a:buSzTx/>
                <a:buFontTx/>
                <a:buNone/>
              </a:pPr>
              <a:t>281</a:t>
            </a:fld>
            <a:endParaRPr lang="en-US" altLang="en-US" sz="1200"/>
          </a:p>
        </p:txBody>
      </p:sp>
      <p:sp>
        <p:nvSpPr>
          <p:cNvPr id="5" name="Footer Placeholder 5">
            <a:extLst>
              <a:ext uri="{FF2B5EF4-FFF2-40B4-BE49-F238E27FC236}">
                <a16:creationId xmlns:a16="http://schemas.microsoft.com/office/drawing/2014/main" id="{4BBD1E43-3589-4D3C-A3F4-6FBF7EB075A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6354" name="Rectangle 2">
            <a:extLst>
              <a:ext uri="{FF2B5EF4-FFF2-40B4-BE49-F238E27FC236}">
                <a16:creationId xmlns:a16="http://schemas.microsoft.com/office/drawing/2014/main" id="{76D6D7F0-1239-4460-8D48-0924D86CACED}"/>
              </a:ext>
            </a:extLst>
          </p:cNvPr>
          <p:cNvSpPr>
            <a:spLocks noGrp="1" noRot="1" noChangeArrowheads="1"/>
          </p:cNvSpPr>
          <p:nvPr>
            <p:ph type="title"/>
          </p:nvPr>
        </p:nvSpPr>
        <p:spPr>
          <a:xfrm>
            <a:off x="762000" y="457200"/>
            <a:ext cx="8001000" cy="762000"/>
          </a:xfrm>
        </p:spPr>
        <p:txBody>
          <a:bodyPr/>
          <a:lstStyle/>
          <a:p>
            <a:pPr eaLnBrk="1" hangingPunct="1">
              <a:defRPr/>
            </a:pPr>
            <a:r>
              <a:rPr lang="en-US" altLang="en-US"/>
              <a:t>Real Examples </a:t>
            </a:r>
            <a:r>
              <a:rPr lang="en-US" altLang="en-US" sz="3200"/>
              <a:t>(Cont’d)</a:t>
            </a:r>
          </a:p>
        </p:txBody>
      </p:sp>
      <p:sp>
        <p:nvSpPr>
          <p:cNvPr id="996355" name="Rectangle 3">
            <a:extLst>
              <a:ext uri="{FF2B5EF4-FFF2-40B4-BE49-F238E27FC236}">
                <a16:creationId xmlns:a16="http://schemas.microsoft.com/office/drawing/2014/main" id="{95865EBB-9B66-42C0-BD70-EA466A819660}"/>
              </a:ext>
            </a:extLst>
          </p:cNvPr>
          <p:cNvSpPr>
            <a:spLocks noGrp="1" noChangeArrowheads="1"/>
          </p:cNvSpPr>
          <p:nvPr>
            <p:ph type="body" idx="1"/>
          </p:nvPr>
        </p:nvSpPr>
        <p:spPr>
          <a:xfrm>
            <a:off x="457200" y="1524000"/>
            <a:ext cx="8382000" cy="5334000"/>
          </a:xfrm>
        </p:spPr>
        <p:txBody>
          <a:bodyPr/>
          <a:lstStyle/>
          <a:p>
            <a:pPr eaLnBrk="1" hangingPunct="1">
              <a:defRPr/>
            </a:pPr>
            <a:r>
              <a:rPr lang="en-US" altLang="en-US" sz="2800" dirty="0"/>
              <a:t>Metropolitan Life Insurance Company was:</a:t>
            </a:r>
          </a:p>
          <a:p>
            <a:pPr lvl="1" eaLnBrk="1" hangingPunct="1">
              <a:defRPr/>
            </a:pPr>
            <a:r>
              <a:rPr lang="en-US" altLang="en-US" sz="2400" dirty="0"/>
              <a:t>Lowest priced offeror in both procurements</a:t>
            </a:r>
          </a:p>
          <a:p>
            <a:pPr lvl="1" eaLnBrk="1" hangingPunct="1">
              <a:defRPr/>
            </a:pPr>
            <a:r>
              <a:rPr lang="en-US" altLang="en-US" sz="2400" dirty="0"/>
              <a:t>Relatively low ranked technically for both</a:t>
            </a:r>
          </a:p>
          <a:p>
            <a:pPr lvl="2" eaLnBrk="1" hangingPunct="1">
              <a:defRPr/>
            </a:pPr>
            <a:r>
              <a:rPr lang="en-US" altLang="en-US" sz="2000" dirty="0"/>
              <a:t>5</a:t>
            </a:r>
            <a:r>
              <a:rPr lang="en-US" altLang="en-US" sz="2000" baseline="30000" dirty="0"/>
              <a:t>th</a:t>
            </a:r>
            <a:r>
              <a:rPr lang="en-US" altLang="en-US" sz="2000" dirty="0"/>
              <a:t> out of 6 for PA &amp; D</a:t>
            </a:r>
          </a:p>
          <a:p>
            <a:pPr lvl="2" eaLnBrk="1" hangingPunct="1">
              <a:defRPr/>
            </a:pPr>
            <a:r>
              <a:rPr lang="en-US" altLang="en-US" sz="2000" dirty="0"/>
              <a:t>6</a:t>
            </a:r>
            <a:r>
              <a:rPr lang="en-US" altLang="en-US" sz="2000" baseline="30000" dirty="0"/>
              <a:t>th</a:t>
            </a:r>
            <a:r>
              <a:rPr lang="en-US" altLang="en-US" sz="2000" dirty="0"/>
              <a:t> out of 8 for Life</a:t>
            </a:r>
          </a:p>
          <a:p>
            <a:pPr lvl="1" eaLnBrk="1" hangingPunct="1">
              <a:defRPr/>
            </a:pPr>
            <a:r>
              <a:rPr lang="en-US" altLang="en-US" sz="2400" dirty="0"/>
              <a:t>Despite this relatively low technical ranking, Met Life was still judged to be a very good company </a:t>
            </a:r>
          </a:p>
          <a:p>
            <a:pPr lvl="2" eaLnBrk="1" hangingPunct="1">
              <a:defRPr/>
            </a:pPr>
            <a:r>
              <a:rPr lang="en-US" altLang="en-US" sz="2000" dirty="0"/>
              <a:t>Met Life had had the Life contract for 11 years </a:t>
            </a:r>
          </a:p>
          <a:p>
            <a:pPr lvl="2" eaLnBrk="1" hangingPunct="1">
              <a:defRPr/>
            </a:pPr>
            <a:r>
              <a:rPr lang="en-US" altLang="en-US" sz="2000" dirty="0"/>
              <a:t>All offerors were solid, reputable companies</a:t>
            </a:r>
          </a:p>
          <a:p>
            <a:pPr lvl="1" eaLnBrk="1" hangingPunct="1">
              <a:defRPr/>
            </a:pPr>
            <a:r>
              <a:rPr lang="en-US" altLang="en-US" sz="2400" dirty="0"/>
              <a:t>Received award for PA &amp; D</a:t>
            </a:r>
          </a:p>
          <a:p>
            <a:pPr lvl="1" eaLnBrk="1" hangingPunct="1">
              <a:defRPr/>
            </a:pPr>
            <a:r>
              <a:rPr lang="en-US" altLang="en-US" sz="2400" dirty="0"/>
              <a:t>Didn’t receive award for Life</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Number Placeholder 4">
            <a:extLst>
              <a:ext uri="{FF2B5EF4-FFF2-40B4-BE49-F238E27FC236}">
                <a16:creationId xmlns:a16="http://schemas.microsoft.com/office/drawing/2014/main" id="{2871239C-3031-4CC4-9CD4-0EE3374868B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799588-D1FA-49ED-B31F-7F0A115DABE7}" type="slidenum">
              <a:rPr lang="en-US" altLang="en-US" sz="1200" smtClean="0"/>
              <a:pPr>
                <a:spcBef>
                  <a:spcPct val="0"/>
                </a:spcBef>
                <a:buClrTx/>
                <a:buSzTx/>
                <a:buFontTx/>
                <a:buNone/>
              </a:pPr>
              <a:t>282</a:t>
            </a:fld>
            <a:endParaRPr lang="en-US" altLang="en-US" sz="1200"/>
          </a:p>
        </p:txBody>
      </p:sp>
      <p:sp>
        <p:nvSpPr>
          <p:cNvPr id="5" name="Footer Placeholder 5">
            <a:extLst>
              <a:ext uri="{FF2B5EF4-FFF2-40B4-BE49-F238E27FC236}">
                <a16:creationId xmlns:a16="http://schemas.microsoft.com/office/drawing/2014/main" id="{FF0F5BDD-CB1F-4D0B-AFE6-6BD67D581F9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8402" name="Rectangle 2">
            <a:extLst>
              <a:ext uri="{FF2B5EF4-FFF2-40B4-BE49-F238E27FC236}">
                <a16:creationId xmlns:a16="http://schemas.microsoft.com/office/drawing/2014/main" id="{FA336DC9-3B58-4E74-9154-159CC9B01BBB}"/>
              </a:ext>
            </a:extLst>
          </p:cNvPr>
          <p:cNvSpPr>
            <a:spLocks noGrp="1" noRot="1" noChangeArrowheads="1"/>
          </p:cNvSpPr>
          <p:nvPr>
            <p:ph type="title"/>
          </p:nvPr>
        </p:nvSpPr>
        <p:spPr>
          <a:xfrm>
            <a:off x="1066800" y="381000"/>
            <a:ext cx="7696200" cy="685800"/>
          </a:xfrm>
        </p:spPr>
        <p:txBody>
          <a:bodyPr/>
          <a:lstStyle/>
          <a:p>
            <a:pPr eaLnBrk="1" hangingPunct="1">
              <a:defRPr/>
            </a:pPr>
            <a:r>
              <a:rPr lang="en-US" altLang="en-US"/>
              <a:t>PA &amp; D</a:t>
            </a:r>
          </a:p>
        </p:txBody>
      </p:sp>
      <p:sp>
        <p:nvSpPr>
          <p:cNvPr id="998403" name="Rectangle 3">
            <a:extLst>
              <a:ext uri="{FF2B5EF4-FFF2-40B4-BE49-F238E27FC236}">
                <a16:creationId xmlns:a16="http://schemas.microsoft.com/office/drawing/2014/main" id="{40A1AA16-A853-46BE-8100-DD1559DACA01}"/>
              </a:ext>
            </a:extLst>
          </p:cNvPr>
          <p:cNvSpPr>
            <a:spLocks noGrp="1" noChangeArrowheads="1"/>
          </p:cNvSpPr>
          <p:nvPr>
            <p:ph type="body" idx="1"/>
          </p:nvPr>
        </p:nvSpPr>
        <p:spPr>
          <a:xfrm>
            <a:off x="304800" y="1219200"/>
            <a:ext cx="8458200" cy="5181600"/>
          </a:xfrm>
        </p:spPr>
        <p:txBody>
          <a:bodyPr/>
          <a:lstStyle/>
          <a:p>
            <a:pPr eaLnBrk="1" hangingPunct="1">
              <a:lnSpc>
                <a:spcPct val="80000"/>
              </a:lnSpc>
              <a:defRPr/>
            </a:pPr>
            <a:r>
              <a:rPr lang="en-US" altLang="en-US" dirty="0"/>
              <a:t>Metropolitan Life Insurance Company was:</a:t>
            </a:r>
          </a:p>
          <a:p>
            <a:pPr lvl="1" eaLnBrk="1" hangingPunct="1">
              <a:lnSpc>
                <a:spcPct val="90000"/>
              </a:lnSpc>
              <a:defRPr/>
            </a:pPr>
            <a:r>
              <a:rPr lang="en-US" altLang="en-US" dirty="0"/>
              <a:t>From 26% to 33% lower in price than the 4 offerors that were ranked higher technically </a:t>
            </a:r>
          </a:p>
          <a:p>
            <a:pPr lvl="1" eaLnBrk="1" hangingPunct="1">
              <a:lnSpc>
                <a:spcPct val="90000"/>
              </a:lnSpc>
              <a:defRPr/>
            </a:pPr>
            <a:r>
              <a:rPr lang="en-US" altLang="en-US" dirty="0"/>
              <a:t>$1,851,699 to $2,554,027 lower in price</a:t>
            </a:r>
          </a:p>
          <a:p>
            <a:pPr lvl="1" eaLnBrk="1" hangingPunct="1">
              <a:lnSpc>
                <a:spcPct val="90000"/>
              </a:lnSpc>
              <a:defRPr/>
            </a:pPr>
            <a:r>
              <a:rPr lang="en-US" altLang="en-US" dirty="0"/>
              <a:t>$2,045,862 lower than # 1 technically ranked firm</a:t>
            </a:r>
          </a:p>
          <a:p>
            <a:pPr lvl="2" eaLnBrk="1" hangingPunct="1">
              <a:lnSpc>
                <a:spcPct val="90000"/>
              </a:lnSpc>
              <a:defRPr/>
            </a:pPr>
            <a:r>
              <a:rPr lang="en-US" altLang="en-US" dirty="0"/>
              <a:t># 1 technically ranked firm had</a:t>
            </a:r>
          </a:p>
          <a:p>
            <a:pPr lvl="3" eaLnBrk="1" hangingPunct="1">
              <a:lnSpc>
                <a:spcPct val="90000"/>
              </a:lnSpc>
              <a:defRPr/>
            </a:pPr>
            <a:r>
              <a:rPr lang="en-US" altLang="en-US" b="1" dirty="0"/>
              <a:t>4</a:t>
            </a:r>
            <a:r>
              <a:rPr lang="en-US" altLang="en-US" b="1" baseline="30000" dirty="0"/>
              <a:t>th</a:t>
            </a:r>
            <a:r>
              <a:rPr lang="en-US" altLang="en-US" b="1" dirty="0"/>
              <a:t> lowest price</a:t>
            </a:r>
          </a:p>
          <a:p>
            <a:pPr lvl="3" eaLnBrk="1" hangingPunct="1">
              <a:lnSpc>
                <a:spcPct val="90000"/>
              </a:lnSpc>
              <a:defRPr/>
            </a:pPr>
            <a:r>
              <a:rPr lang="en-US" altLang="en-US" b="1" dirty="0"/>
              <a:t>28% higher price</a:t>
            </a:r>
          </a:p>
          <a:p>
            <a:pPr lvl="1" eaLnBrk="1" hangingPunct="1">
              <a:lnSpc>
                <a:spcPct val="90000"/>
              </a:lnSpc>
              <a:defRPr/>
            </a:pPr>
            <a:r>
              <a:rPr lang="en-US" altLang="en-US" dirty="0"/>
              <a:t>Awarded the contract to Met Life</a:t>
            </a:r>
          </a:p>
          <a:p>
            <a:pPr lvl="2" eaLnBrk="1" hangingPunct="1">
              <a:lnSpc>
                <a:spcPct val="90000"/>
              </a:lnSpc>
              <a:defRPr/>
            </a:pPr>
            <a:r>
              <a:rPr lang="en-US" altLang="en-US" b="1" dirty="0"/>
              <a:t>None of the 4 higher technically ranked offerors were judged to be worth 26 to 33% higher price</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4">
            <a:extLst>
              <a:ext uri="{FF2B5EF4-FFF2-40B4-BE49-F238E27FC236}">
                <a16:creationId xmlns:a16="http://schemas.microsoft.com/office/drawing/2014/main" id="{2B8367C6-F363-43C9-B2A6-43F9725300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95B7D0-0030-4939-B62B-0C85A81668D0}" type="slidenum">
              <a:rPr lang="en-US" altLang="en-US" sz="1200" smtClean="0"/>
              <a:pPr>
                <a:spcBef>
                  <a:spcPct val="0"/>
                </a:spcBef>
                <a:buClrTx/>
                <a:buSzTx/>
                <a:buFontTx/>
                <a:buNone/>
              </a:pPr>
              <a:t>283</a:t>
            </a:fld>
            <a:endParaRPr lang="en-US" altLang="en-US" sz="1200"/>
          </a:p>
        </p:txBody>
      </p:sp>
      <p:sp>
        <p:nvSpPr>
          <p:cNvPr id="54" name="Footer Placeholder 5">
            <a:extLst>
              <a:ext uri="{FF2B5EF4-FFF2-40B4-BE49-F238E27FC236}">
                <a16:creationId xmlns:a16="http://schemas.microsoft.com/office/drawing/2014/main" id="{E0428151-796D-4F62-9253-32FB3EECAE7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0450" name="Rectangle 2">
            <a:extLst>
              <a:ext uri="{FF2B5EF4-FFF2-40B4-BE49-F238E27FC236}">
                <a16:creationId xmlns:a16="http://schemas.microsoft.com/office/drawing/2014/main" id="{0E254339-C5EC-4143-BC4C-E614C2E7739A}"/>
              </a:ext>
            </a:extLst>
          </p:cNvPr>
          <p:cNvSpPr>
            <a:spLocks noGrp="1" noRot="1" noChangeArrowheads="1"/>
          </p:cNvSpPr>
          <p:nvPr>
            <p:ph type="title"/>
          </p:nvPr>
        </p:nvSpPr>
        <p:spPr>
          <a:xfrm>
            <a:off x="304800" y="228600"/>
            <a:ext cx="8839200" cy="1143000"/>
          </a:xfrm>
        </p:spPr>
        <p:txBody>
          <a:bodyPr/>
          <a:lstStyle/>
          <a:p>
            <a:pPr eaLnBrk="1" hangingPunct="1">
              <a:defRPr/>
            </a:pPr>
            <a:r>
              <a:rPr lang="en-US" altLang="en-US" sz="4000"/>
              <a:t>Personal Accident &amp; Dismemberment Insurance  </a:t>
            </a:r>
            <a:r>
              <a:rPr lang="en-US" altLang="en-US" sz="2400"/>
              <a:t>(9/4/02 BPW)</a:t>
            </a:r>
          </a:p>
        </p:txBody>
      </p:sp>
      <p:graphicFrame>
        <p:nvGraphicFramePr>
          <p:cNvPr id="1000451" name="Group 3">
            <a:extLst>
              <a:ext uri="{FF2B5EF4-FFF2-40B4-BE49-F238E27FC236}">
                <a16:creationId xmlns:a16="http://schemas.microsoft.com/office/drawing/2014/main" id="{A381B8B8-B4C3-44A8-A79F-BFDA16A7D246}"/>
              </a:ext>
            </a:extLst>
          </p:cNvPr>
          <p:cNvGraphicFramePr>
            <a:graphicFrameLocks noGrp="1"/>
          </p:cNvGraphicFramePr>
          <p:nvPr>
            <p:ph type="tbl" idx="1"/>
          </p:nvPr>
        </p:nvGraphicFramePr>
        <p:xfrm>
          <a:off x="381000" y="1600200"/>
          <a:ext cx="8763000" cy="4765676"/>
        </p:xfrm>
        <a:graphic>
          <a:graphicData uri="http://schemas.openxmlformats.org/drawingml/2006/table">
            <a:tbl>
              <a:tblPr/>
              <a:tblGrid>
                <a:gridCol w="1981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9080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Technical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Financial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Overall Rank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5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accent2"/>
                          </a:solidFill>
                          <a:effectLst>
                            <a:outerShdw blurRad="38100" dist="38100" dir="2700000" algn="tl">
                              <a:srgbClr val="000000"/>
                            </a:outerShdw>
                          </a:effectLst>
                          <a:latin typeface="Arial" pitchFamily="34" charset="0"/>
                        </a:rPr>
                        <a:t>Met 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5,290,567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hlink"/>
                          </a:solidFill>
                          <a:effectLst>
                            <a:outerShdw blurRad="38100" dist="38100" dir="2700000" algn="tl">
                              <a:srgbClr val="000000"/>
                            </a:outerShdw>
                          </a:effectLst>
                          <a:latin typeface="Arial" pitchFamily="34" charset="0"/>
                        </a:rPr>
                        <a:t>Std 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7,336,429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MN 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7,766,539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Prudential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7,142,266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79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Amer Intl Group (AIG)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7,844,594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30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Arial" pitchFamily="34" charset="0"/>
                        </a:rPr>
                        <a:t>CNA Fin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6,485,508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Number Placeholder 4">
            <a:extLst>
              <a:ext uri="{FF2B5EF4-FFF2-40B4-BE49-F238E27FC236}">
                <a16:creationId xmlns:a16="http://schemas.microsoft.com/office/drawing/2014/main" id="{A4DDC5DC-DC16-4EFF-8A6B-F6A2B4AE5A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BD086AD-55CD-497F-9E24-9CB10F46743C}" type="slidenum">
              <a:rPr lang="en-US" altLang="en-US" sz="1200" smtClean="0"/>
              <a:pPr>
                <a:spcBef>
                  <a:spcPct val="0"/>
                </a:spcBef>
                <a:buClrTx/>
                <a:buSzTx/>
                <a:buFontTx/>
                <a:buNone/>
              </a:pPr>
              <a:t>284</a:t>
            </a:fld>
            <a:endParaRPr lang="en-US" altLang="en-US" sz="1200"/>
          </a:p>
        </p:txBody>
      </p:sp>
      <p:sp>
        <p:nvSpPr>
          <p:cNvPr id="5" name="Footer Placeholder 5">
            <a:extLst>
              <a:ext uri="{FF2B5EF4-FFF2-40B4-BE49-F238E27FC236}">
                <a16:creationId xmlns:a16="http://schemas.microsoft.com/office/drawing/2014/main" id="{DC9F6622-99FE-4424-8C61-2C2A388C38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2498" name="Rectangle 2">
            <a:extLst>
              <a:ext uri="{FF2B5EF4-FFF2-40B4-BE49-F238E27FC236}">
                <a16:creationId xmlns:a16="http://schemas.microsoft.com/office/drawing/2014/main" id="{B7F8182A-66EA-4CBE-AF43-A26B7D94C4E5}"/>
              </a:ext>
            </a:extLst>
          </p:cNvPr>
          <p:cNvSpPr>
            <a:spLocks noGrp="1" noRot="1" noChangeArrowheads="1"/>
          </p:cNvSpPr>
          <p:nvPr>
            <p:ph type="title"/>
          </p:nvPr>
        </p:nvSpPr>
        <p:spPr>
          <a:xfrm>
            <a:off x="381000" y="152400"/>
            <a:ext cx="8382000" cy="609600"/>
          </a:xfrm>
        </p:spPr>
        <p:txBody>
          <a:bodyPr/>
          <a:lstStyle/>
          <a:p>
            <a:pPr eaLnBrk="1" hangingPunct="1">
              <a:defRPr/>
            </a:pPr>
            <a:r>
              <a:rPr lang="en-US" altLang="en-US" dirty="0"/>
              <a:t>LIFE</a:t>
            </a:r>
          </a:p>
        </p:txBody>
      </p:sp>
      <p:sp>
        <p:nvSpPr>
          <p:cNvPr id="1002499" name="Rectangle 3">
            <a:extLst>
              <a:ext uri="{FF2B5EF4-FFF2-40B4-BE49-F238E27FC236}">
                <a16:creationId xmlns:a16="http://schemas.microsoft.com/office/drawing/2014/main" id="{71A148D2-F171-4E16-A9E0-41EC58E52A6C}"/>
              </a:ext>
            </a:extLst>
          </p:cNvPr>
          <p:cNvSpPr>
            <a:spLocks noGrp="1" noChangeArrowheads="1"/>
          </p:cNvSpPr>
          <p:nvPr>
            <p:ph type="body" idx="1"/>
          </p:nvPr>
        </p:nvSpPr>
        <p:spPr>
          <a:xfrm>
            <a:off x="228600" y="762000"/>
            <a:ext cx="8839200" cy="5962650"/>
          </a:xfrm>
        </p:spPr>
        <p:txBody>
          <a:bodyPr/>
          <a:lstStyle/>
          <a:p>
            <a:pPr eaLnBrk="1" hangingPunct="1">
              <a:lnSpc>
                <a:spcPct val="80000"/>
              </a:lnSpc>
              <a:defRPr/>
            </a:pPr>
            <a:r>
              <a:rPr lang="en-US" altLang="en-US" dirty="0"/>
              <a:t>Metropolitan Life Insurance Company was:</a:t>
            </a:r>
          </a:p>
          <a:p>
            <a:pPr lvl="1" eaLnBrk="1" hangingPunct="1">
              <a:lnSpc>
                <a:spcPct val="90000"/>
              </a:lnSpc>
              <a:defRPr/>
            </a:pPr>
            <a:r>
              <a:rPr lang="en-US" altLang="en-US" dirty="0"/>
              <a:t>From 4.2% to 15% lower in price than the 5 offerors that were ranked higher technically </a:t>
            </a:r>
          </a:p>
          <a:p>
            <a:pPr lvl="1" eaLnBrk="1" hangingPunct="1">
              <a:lnSpc>
                <a:spcPct val="90000"/>
              </a:lnSpc>
              <a:defRPr/>
            </a:pPr>
            <a:r>
              <a:rPr lang="en-US" altLang="en-US" dirty="0"/>
              <a:t>$1,259,543 to $4,959,198 lower in price</a:t>
            </a:r>
          </a:p>
          <a:p>
            <a:pPr lvl="1" eaLnBrk="1" hangingPunct="1">
              <a:lnSpc>
                <a:spcPct val="90000"/>
              </a:lnSpc>
              <a:defRPr/>
            </a:pPr>
            <a:r>
              <a:rPr lang="en-US" altLang="en-US" dirty="0"/>
              <a:t>$1,259,543 lower than # 1 technically ranked firm</a:t>
            </a:r>
          </a:p>
          <a:p>
            <a:pPr lvl="2" eaLnBrk="1" hangingPunct="1">
              <a:lnSpc>
                <a:spcPct val="90000"/>
              </a:lnSpc>
              <a:defRPr/>
            </a:pPr>
            <a:r>
              <a:rPr lang="en-US" altLang="en-US" dirty="0"/>
              <a:t># 1 technically ranked firm had</a:t>
            </a:r>
          </a:p>
          <a:p>
            <a:pPr lvl="3" eaLnBrk="1" hangingPunct="1">
              <a:lnSpc>
                <a:spcPct val="90000"/>
              </a:lnSpc>
              <a:defRPr/>
            </a:pPr>
            <a:r>
              <a:rPr lang="en-US" altLang="en-US" dirty="0"/>
              <a:t> </a:t>
            </a:r>
            <a:r>
              <a:rPr lang="en-US" altLang="en-US" b="1" dirty="0"/>
              <a:t>2</a:t>
            </a:r>
            <a:r>
              <a:rPr lang="en-US" altLang="en-US" b="1" baseline="30000" dirty="0"/>
              <a:t>nd</a:t>
            </a:r>
            <a:r>
              <a:rPr lang="en-US" altLang="en-US" b="1" dirty="0"/>
              <a:t> lowest price</a:t>
            </a:r>
          </a:p>
          <a:p>
            <a:pPr lvl="3" eaLnBrk="1" hangingPunct="1">
              <a:lnSpc>
                <a:spcPct val="90000"/>
              </a:lnSpc>
              <a:defRPr/>
            </a:pPr>
            <a:r>
              <a:rPr lang="en-US" altLang="en-US" b="1" dirty="0"/>
              <a:t>4.2% higher price</a:t>
            </a:r>
          </a:p>
          <a:p>
            <a:pPr lvl="1" eaLnBrk="1" hangingPunct="1">
              <a:lnSpc>
                <a:spcPct val="90000"/>
              </a:lnSpc>
              <a:defRPr/>
            </a:pPr>
            <a:r>
              <a:rPr lang="en-US" altLang="en-US" b="1" dirty="0"/>
              <a:t>Not </a:t>
            </a:r>
            <a:r>
              <a:rPr lang="en-US" altLang="en-US" dirty="0"/>
              <a:t>awarded the contract</a:t>
            </a:r>
          </a:p>
          <a:p>
            <a:pPr lvl="2" eaLnBrk="1" hangingPunct="1">
              <a:lnSpc>
                <a:spcPct val="90000"/>
              </a:lnSpc>
              <a:defRPr/>
            </a:pPr>
            <a:r>
              <a:rPr lang="en-US" altLang="en-US" dirty="0"/>
              <a:t>#1 technically ranked offeror was judged to be worth 4.2% higher price</a:t>
            </a:r>
          </a:p>
          <a:p>
            <a:pPr eaLnBrk="1" hangingPunct="1">
              <a:lnSpc>
                <a:spcPct val="90000"/>
              </a:lnSpc>
              <a:defRPr/>
            </a:pPr>
            <a:r>
              <a:rPr lang="en-US" altLang="en-US" dirty="0"/>
              <a:t>Also, note that offerors 1 &amp; 2 were tied technically, but not in price or overall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Number Placeholder 4">
            <a:extLst>
              <a:ext uri="{FF2B5EF4-FFF2-40B4-BE49-F238E27FC236}">
                <a16:creationId xmlns:a16="http://schemas.microsoft.com/office/drawing/2014/main" id="{EBF22F40-60A1-49A8-9834-F6F2DBFFE8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7D80B9-6B3D-4E90-9045-59D71A9FD169}" type="slidenum">
              <a:rPr lang="en-US" altLang="en-US" sz="1200" smtClean="0"/>
              <a:pPr>
                <a:spcBef>
                  <a:spcPct val="0"/>
                </a:spcBef>
                <a:buClrTx/>
                <a:buSzTx/>
                <a:buFontTx/>
                <a:buNone/>
              </a:pPr>
              <a:t>285</a:t>
            </a:fld>
            <a:endParaRPr lang="en-US" altLang="en-US" sz="1200"/>
          </a:p>
        </p:txBody>
      </p:sp>
      <p:sp>
        <p:nvSpPr>
          <p:cNvPr id="66" name="Footer Placeholder 5">
            <a:extLst>
              <a:ext uri="{FF2B5EF4-FFF2-40B4-BE49-F238E27FC236}">
                <a16:creationId xmlns:a16="http://schemas.microsoft.com/office/drawing/2014/main" id="{20E970C2-E37C-4389-B530-1730ECC2D2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4546" name="Rectangle 2">
            <a:extLst>
              <a:ext uri="{FF2B5EF4-FFF2-40B4-BE49-F238E27FC236}">
                <a16:creationId xmlns:a16="http://schemas.microsoft.com/office/drawing/2014/main" id="{BED0AA52-7572-4DE9-A3F7-11587CE487C0}"/>
              </a:ext>
            </a:extLst>
          </p:cNvPr>
          <p:cNvSpPr>
            <a:spLocks noGrp="1" noRot="1" noChangeArrowheads="1"/>
          </p:cNvSpPr>
          <p:nvPr>
            <p:ph type="title"/>
          </p:nvPr>
        </p:nvSpPr>
        <p:spPr>
          <a:xfrm>
            <a:off x="0" y="228600"/>
            <a:ext cx="9144000" cy="685800"/>
          </a:xfrm>
        </p:spPr>
        <p:txBody>
          <a:bodyPr/>
          <a:lstStyle/>
          <a:p>
            <a:pPr eaLnBrk="1" hangingPunct="1">
              <a:defRPr/>
            </a:pPr>
            <a:r>
              <a:rPr lang="en-US" altLang="en-US" sz="4000" dirty="0"/>
              <a:t>Group Term Life Insurance </a:t>
            </a:r>
            <a:br>
              <a:rPr lang="en-US" altLang="en-US" sz="4000" dirty="0"/>
            </a:br>
            <a:r>
              <a:rPr lang="en-US" altLang="en-US" sz="2800" dirty="0"/>
              <a:t>(10/2/02 BPW)</a:t>
            </a:r>
          </a:p>
        </p:txBody>
      </p:sp>
      <p:graphicFrame>
        <p:nvGraphicFramePr>
          <p:cNvPr id="1004547" name="Group 3">
            <a:extLst>
              <a:ext uri="{FF2B5EF4-FFF2-40B4-BE49-F238E27FC236}">
                <a16:creationId xmlns:a16="http://schemas.microsoft.com/office/drawing/2014/main" id="{42A36EA2-1169-4A32-BFDD-1B802DFA1304}"/>
              </a:ext>
            </a:extLst>
          </p:cNvPr>
          <p:cNvGraphicFramePr>
            <a:graphicFrameLocks noGrp="1"/>
          </p:cNvGraphicFramePr>
          <p:nvPr>
            <p:ph type="tbl" idx="1"/>
          </p:nvPr>
        </p:nvGraphicFramePr>
        <p:xfrm>
          <a:off x="381000" y="1143000"/>
          <a:ext cx="8534400" cy="5089566"/>
        </p:xfrm>
        <a:graphic>
          <a:graphicData uri="http://schemas.openxmlformats.org/drawingml/2006/table">
            <a:tbl>
              <a:tblPr/>
              <a:tblGrid>
                <a:gridCol w="1620838">
                  <a:extLst>
                    <a:ext uri="{9D8B030D-6E8A-4147-A177-3AD203B41FA5}">
                      <a16:colId xmlns:a16="http://schemas.microsoft.com/office/drawing/2014/main" val="20000"/>
                    </a:ext>
                  </a:extLst>
                </a:gridCol>
                <a:gridCol w="142716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9448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Tech Rank</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 Cost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Cost Rank</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Overall</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Std Ins </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29,724,890</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2</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accent2"/>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MN Life</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33,083,742</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CIGNA</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32,670,383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Met Life</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28,456,347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Prudent</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32,426,766</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5</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Amer In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33,424,545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CNA</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31,184,581</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7</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UNUM</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35,179,627</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8</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4">
            <a:extLst>
              <a:ext uri="{FF2B5EF4-FFF2-40B4-BE49-F238E27FC236}">
                <a16:creationId xmlns:a16="http://schemas.microsoft.com/office/drawing/2014/main" id="{757BA83B-75D4-44F3-8E67-3A0FFCBF895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C449513-A797-467E-9AC2-BA17A013DDA1}" type="slidenum">
              <a:rPr lang="en-US" altLang="en-US" sz="1200" smtClean="0"/>
              <a:pPr>
                <a:spcBef>
                  <a:spcPct val="0"/>
                </a:spcBef>
                <a:buClrTx/>
                <a:buSzTx/>
                <a:buFontTx/>
                <a:buNone/>
              </a:pPr>
              <a:t>286</a:t>
            </a:fld>
            <a:endParaRPr lang="en-US" altLang="en-US" sz="1200"/>
          </a:p>
        </p:txBody>
      </p:sp>
      <p:sp>
        <p:nvSpPr>
          <p:cNvPr id="5" name="Footer Placeholder 5">
            <a:extLst>
              <a:ext uri="{FF2B5EF4-FFF2-40B4-BE49-F238E27FC236}">
                <a16:creationId xmlns:a16="http://schemas.microsoft.com/office/drawing/2014/main" id="{15A25682-C0CE-4332-8DC9-F7B4153D029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6210" name="Rectangle 2">
            <a:extLst>
              <a:ext uri="{FF2B5EF4-FFF2-40B4-BE49-F238E27FC236}">
                <a16:creationId xmlns:a16="http://schemas.microsoft.com/office/drawing/2014/main" id="{C39B50BA-5120-48C3-9660-6BA21963F061}"/>
              </a:ext>
            </a:extLst>
          </p:cNvPr>
          <p:cNvSpPr>
            <a:spLocks noGrp="1" noRot="1" noChangeArrowheads="1"/>
          </p:cNvSpPr>
          <p:nvPr>
            <p:ph type="title"/>
          </p:nvPr>
        </p:nvSpPr>
        <p:spPr>
          <a:xfrm>
            <a:off x="152400" y="228600"/>
            <a:ext cx="8991600" cy="1066800"/>
          </a:xfrm>
        </p:spPr>
        <p:txBody>
          <a:bodyPr/>
          <a:lstStyle/>
          <a:p>
            <a:pPr eaLnBrk="1" hangingPunct="1">
              <a:defRPr/>
            </a:pPr>
            <a:r>
              <a:rPr lang="en-US" altLang="en-US" sz="4000" dirty="0"/>
              <a:t>A Real “Most Advantageous Offer” Real Procurement Example # 3</a:t>
            </a:r>
          </a:p>
        </p:txBody>
      </p:sp>
      <p:sp>
        <p:nvSpPr>
          <p:cNvPr id="606211" name="Rectangle 3">
            <a:extLst>
              <a:ext uri="{FF2B5EF4-FFF2-40B4-BE49-F238E27FC236}">
                <a16:creationId xmlns:a16="http://schemas.microsoft.com/office/drawing/2014/main" id="{24EDFEF0-D3FF-46E6-A065-55B1C7581729}"/>
              </a:ext>
            </a:extLst>
          </p:cNvPr>
          <p:cNvSpPr>
            <a:spLocks noGrp="1" noChangeArrowheads="1"/>
          </p:cNvSpPr>
          <p:nvPr>
            <p:ph type="body" idx="1"/>
          </p:nvPr>
        </p:nvSpPr>
        <p:spPr>
          <a:xfrm>
            <a:off x="457200" y="1600200"/>
            <a:ext cx="8382000" cy="4724400"/>
          </a:xfrm>
        </p:spPr>
        <p:txBody>
          <a:bodyPr/>
          <a:lstStyle/>
          <a:p>
            <a:pPr eaLnBrk="1" hangingPunct="1">
              <a:defRPr/>
            </a:pPr>
            <a:r>
              <a:rPr lang="en-US" altLang="en-US" dirty="0"/>
              <a:t>In the 2 previous examples the award was made to:</a:t>
            </a:r>
          </a:p>
          <a:p>
            <a:pPr lvl="1" eaLnBrk="1" hangingPunct="1">
              <a:defRPr/>
            </a:pPr>
            <a:r>
              <a:rPr lang="en-US" altLang="en-US" dirty="0"/>
              <a:t># 1 financially ranked (lowest cost) offeror    (PA &amp; D) </a:t>
            </a:r>
          </a:p>
          <a:p>
            <a:pPr lvl="1" eaLnBrk="1" hangingPunct="1">
              <a:defRPr/>
            </a:pPr>
            <a:r>
              <a:rPr lang="en-US" altLang="en-US" dirty="0"/>
              <a:t># 1 technically ranked offeror (Life)</a:t>
            </a:r>
          </a:p>
          <a:p>
            <a:pPr eaLnBrk="1" hangingPunct="1">
              <a:defRPr/>
            </a:pPr>
            <a:r>
              <a:rPr lang="en-US" altLang="en-US" dirty="0"/>
              <a:t>In next example, out of 10 offers the award was not made to either # 1 ranked offeror</a:t>
            </a:r>
          </a:p>
          <a:p>
            <a:pPr lvl="1" eaLnBrk="1" hangingPunct="1">
              <a:defRPr/>
            </a:pPr>
            <a:r>
              <a:rPr lang="en-US" altLang="en-US" dirty="0"/>
              <a:t>Not to # 1 financially (lowest price)</a:t>
            </a:r>
          </a:p>
          <a:p>
            <a:pPr lvl="1" eaLnBrk="1" hangingPunct="1">
              <a:defRPr/>
            </a:pPr>
            <a:r>
              <a:rPr lang="en-US" altLang="en-US" dirty="0"/>
              <a:t>Not to # 1 technically</a:t>
            </a:r>
          </a:p>
          <a:p>
            <a:pPr eaLnBrk="1" hangingPunct="1">
              <a:buFont typeface="Wingdings" panose="05000000000000000000" pitchFamily="2" charset="2"/>
              <a:buNone/>
              <a:defRPr/>
            </a:pPr>
            <a:endParaRPr lang="en-US" alt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Number Placeholder 4">
            <a:extLst>
              <a:ext uri="{FF2B5EF4-FFF2-40B4-BE49-F238E27FC236}">
                <a16:creationId xmlns:a16="http://schemas.microsoft.com/office/drawing/2014/main" id="{FE5CE551-78EE-45E4-AEE2-FFFF370DF3B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45CB356-B845-4988-A512-7B621528C116}" type="slidenum">
              <a:rPr lang="en-US" altLang="en-US" sz="1200" smtClean="0"/>
              <a:pPr>
                <a:spcBef>
                  <a:spcPct val="0"/>
                </a:spcBef>
                <a:buClrTx/>
                <a:buSzTx/>
                <a:buFontTx/>
                <a:buNone/>
              </a:pPr>
              <a:t>287</a:t>
            </a:fld>
            <a:endParaRPr lang="en-US" altLang="en-US" sz="1200"/>
          </a:p>
        </p:txBody>
      </p:sp>
      <p:sp>
        <p:nvSpPr>
          <p:cNvPr id="611330" name="Rectangle 2">
            <a:extLst>
              <a:ext uri="{FF2B5EF4-FFF2-40B4-BE49-F238E27FC236}">
                <a16:creationId xmlns:a16="http://schemas.microsoft.com/office/drawing/2014/main" id="{763A03A0-37C9-4C0E-A35D-9DC2A06F8D94}"/>
              </a:ext>
            </a:extLst>
          </p:cNvPr>
          <p:cNvSpPr>
            <a:spLocks noGrp="1" noRot="1" noChangeArrowheads="1"/>
          </p:cNvSpPr>
          <p:nvPr>
            <p:ph type="title"/>
          </p:nvPr>
        </p:nvSpPr>
        <p:spPr>
          <a:xfrm>
            <a:off x="685800" y="0"/>
            <a:ext cx="7772400" cy="762000"/>
          </a:xfrm>
        </p:spPr>
        <p:txBody>
          <a:bodyPr/>
          <a:lstStyle/>
          <a:p>
            <a:pPr eaLnBrk="1" hangingPunct="1">
              <a:defRPr/>
            </a:pPr>
            <a:r>
              <a:rPr lang="en-US" altLang="en-US" sz="4000"/>
              <a:t>Real Procurement Example # 3</a:t>
            </a:r>
          </a:p>
        </p:txBody>
      </p:sp>
      <p:graphicFrame>
        <p:nvGraphicFramePr>
          <p:cNvPr id="611408" name="Group 80">
            <a:extLst>
              <a:ext uri="{FF2B5EF4-FFF2-40B4-BE49-F238E27FC236}">
                <a16:creationId xmlns:a16="http://schemas.microsoft.com/office/drawing/2014/main" id="{856408A9-FEB1-471D-80CB-0AD20FF6E400}"/>
              </a:ext>
            </a:extLst>
          </p:cNvPr>
          <p:cNvGraphicFramePr>
            <a:graphicFrameLocks noGrp="1"/>
          </p:cNvGraphicFramePr>
          <p:nvPr>
            <p:ph type="tbl" idx="1"/>
          </p:nvPr>
        </p:nvGraphicFramePr>
        <p:xfrm>
          <a:off x="152400" y="762000"/>
          <a:ext cx="8839200" cy="5886447"/>
        </p:xfrm>
        <a:graphic>
          <a:graphicData uri="http://schemas.openxmlformats.org/drawingml/2006/table">
            <a:tbl>
              <a:tblPr/>
              <a:tblGrid>
                <a:gridCol w="1473200">
                  <a:extLst>
                    <a:ext uri="{9D8B030D-6E8A-4147-A177-3AD203B41FA5}">
                      <a16:colId xmlns:a16="http://schemas.microsoft.com/office/drawing/2014/main" val="20000"/>
                    </a:ext>
                  </a:extLst>
                </a:gridCol>
                <a:gridCol w="2046288">
                  <a:extLst>
                    <a:ext uri="{9D8B030D-6E8A-4147-A177-3AD203B41FA5}">
                      <a16:colId xmlns:a16="http://schemas.microsoft.com/office/drawing/2014/main" val="20001"/>
                    </a:ext>
                  </a:extLst>
                </a:gridCol>
                <a:gridCol w="1963737">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Vendor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Tech Rank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Cost Rank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 Price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Overall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3,477,700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3,714,693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hlink"/>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1,397,953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1,707,079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36567">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2,448,141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66FF"/>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3,829,015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2,007,863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3,150,360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Arial" pitchFamily="34" charset="0"/>
                        </a:rPr>
                        <a:t>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2,966,265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53498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J</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Arial" pitchFamily="34" charset="0"/>
                        </a:rPr>
                        <a:t>966,396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rPr>
                        <a:t>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962D9B9B-1C2B-4757-809D-2CA0BB63B95D}"/>
              </a:ext>
            </a:extLst>
          </p:cNvPr>
          <p:cNvSpPr>
            <a:spLocks noGrp="1"/>
          </p:cNvSpPr>
          <p:nvPr>
            <p:ph type="ftr" sz="quarter" idx="12"/>
          </p:nvPr>
        </p:nvSpPr>
        <p:spPr>
          <a:xfrm>
            <a:off x="304800" y="6248400"/>
            <a:ext cx="7315200" cy="609600"/>
          </a:xfrm>
        </p:spPr>
        <p:txBody>
          <a:bodyPr/>
          <a:lstStyle/>
          <a:p>
            <a:pPr>
              <a:defRPr/>
            </a:pPr>
            <a:r>
              <a:rPr lang="en-US" altLang="en-US"/>
              <a:t>CSP - 4/2018                       Copyright 2018 Md. Dept. of Health - Unpublished Work</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Number Placeholder 4">
            <a:extLst>
              <a:ext uri="{FF2B5EF4-FFF2-40B4-BE49-F238E27FC236}">
                <a16:creationId xmlns:a16="http://schemas.microsoft.com/office/drawing/2014/main" id="{1FBD6E11-2F2F-4C4B-89B4-606D8BEFF7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AAD784-BA28-4222-BB98-94DB44BA58F4}" type="slidenum">
              <a:rPr lang="en-US" altLang="en-US" sz="1200" smtClean="0"/>
              <a:pPr>
                <a:spcBef>
                  <a:spcPct val="0"/>
                </a:spcBef>
                <a:buClrTx/>
                <a:buSzTx/>
                <a:buFontTx/>
                <a:buNone/>
              </a:pPr>
              <a:t>288</a:t>
            </a:fld>
            <a:endParaRPr lang="en-US" altLang="en-US" sz="1200"/>
          </a:p>
        </p:txBody>
      </p:sp>
      <p:sp>
        <p:nvSpPr>
          <p:cNvPr id="5" name="Footer Placeholder 5">
            <a:extLst>
              <a:ext uri="{FF2B5EF4-FFF2-40B4-BE49-F238E27FC236}">
                <a16:creationId xmlns:a16="http://schemas.microsoft.com/office/drawing/2014/main" id="{C439013E-C1A7-4D16-B377-12372A1EBF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7234" name="Rectangle 2">
            <a:extLst>
              <a:ext uri="{FF2B5EF4-FFF2-40B4-BE49-F238E27FC236}">
                <a16:creationId xmlns:a16="http://schemas.microsoft.com/office/drawing/2014/main" id="{C57D3DDC-4DCF-45CD-A712-577532B5830F}"/>
              </a:ext>
            </a:extLst>
          </p:cNvPr>
          <p:cNvSpPr>
            <a:spLocks noGrp="1" noRot="1" noChangeArrowheads="1"/>
          </p:cNvSpPr>
          <p:nvPr>
            <p:ph type="title"/>
          </p:nvPr>
        </p:nvSpPr>
        <p:spPr>
          <a:xfrm>
            <a:off x="152400" y="0"/>
            <a:ext cx="8991600" cy="914400"/>
          </a:xfrm>
        </p:spPr>
        <p:txBody>
          <a:bodyPr/>
          <a:lstStyle/>
          <a:p>
            <a:pPr eaLnBrk="1" hangingPunct="1">
              <a:defRPr/>
            </a:pPr>
            <a:r>
              <a:rPr lang="en-US" altLang="en-US" sz="4000" dirty="0"/>
              <a:t>Real Procurement Example # 3 </a:t>
            </a:r>
            <a:r>
              <a:rPr lang="en-US" altLang="en-US" sz="2000" b="0" dirty="0"/>
              <a:t>(Cont’d)</a:t>
            </a:r>
          </a:p>
        </p:txBody>
      </p:sp>
      <p:sp>
        <p:nvSpPr>
          <p:cNvPr id="607235" name="Rectangle 3">
            <a:extLst>
              <a:ext uri="{FF2B5EF4-FFF2-40B4-BE49-F238E27FC236}">
                <a16:creationId xmlns:a16="http://schemas.microsoft.com/office/drawing/2014/main" id="{F565558A-6D92-4244-9A5E-C7B99988847F}"/>
              </a:ext>
            </a:extLst>
          </p:cNvPr>
          <p:cNvSpPr>
            <a:spLocks noGrp="1" noChangeArrowheads="1"/>
          </p:cNvSpPr>
          <p:nvPr>
            <p:ph type="body" idx="1"/>
          </p:nvPr>
        </p:nvSpPr>
        <p:spPr>
          <a:xfrm>
            <a:off x="457200" y="1143000"/>
            <a:ext cx="8229600" cy="5715000"/>
          </a:xfrm>
        </p:spPr>
        <p:txBody>
          <a:bodyPr/>
          <a:lstStyle/>
          <a:p>
            <a:pPr eaLnBrk="1" hangingPunct="1">
              <a:lnSpc>
                <a:spcPct val="80000"/>
              </a:lnSpc>
              <a:defRPr/>
            </a:pPr>
            <a:r>
              <a:rPr lang="en-US" altLang="en-US" sz="2800" dirty="0"/>
              <a:t>The selected offeror was:</a:t>
            </a:r>
          </a:p>
          <a:p>
            <a:pPr lvl="2" eaLnBrk="1" hangingPunct="1">
              <a:defRPr/>
            </a:pPr>
            <a:r>
              <a:rPr lang="en-US" altLang="en-US" b="1" dirty="0"/>
              <a:t>Technically # 3 </a:t>
            </a:r>
            <a:r>
              <a:rPr lang="en-US" altLang="en-US" dirty="0"/>
              <a:t>(technical worth more than financial)</a:t>
            </a:r>
            <a:endParaRPr lang="en-US" altLang="en-US" b="1" dirty="0"/>
          </a:p>
          <a:p>
            <a:pPr lvl="2" eaLnBrk="1" hangingPunct="1">
              <a:defRPr/>
            </a:pPr>
            <a:r>
              <a:rPr lang="en-US" altLang="en-US" b="1" dirty="0"/>
              <a:t>2</a:t>
            </a:r>
            <a:r>
              <a:rPr lang="en-US" altLang="en-US" b="1" baseline="30000" dirty="0"/>
              <a:t>nd</a:t>
            </a:r>
            <a:r>
              <a:rPr lang="en-US" altLang="en-US" b="1" dirty="0"/>
              <a:t> lowest price</a:t>
            </a:r>
          </a:p>
          <a:p>
            <a:pPr eaLnBrk="1" hangingPunct="1">
              <a:lnSpc>
                <a:spcPct val="80000"/>
              </a:lnSpc>
              <a:defRPr/>
            </a:pPr>
            <a:r>
              <a:rPr lang="en-US" altLang="en-US" sz="2800" dirty="0"/>
              <a:t>RFP would result in Labor Hours contract</a:t>
            </a:r>
          </a:p>
          <a:p>
            <a:pPr lvl="1" eaLnBrk="1" hangingPunct="1">
              <a:defRPr/>
            </a:pPr>
            <a:r>
              <a:rPr lang="en-US" altLang="en-US" sz="2400" dirty="0"/>
              <a:t>Contractor gets paid for actual hours worked </a:t>
            </a:r>
          </a:p>
          <a:p>
            <a:pPr lvl="1" eaLnBrk="1" hangingPunct="1">
              <a:defRPr/>
            </a:pPr>
            <a:r>
              <a:rPr lang="en-US" altLang="en-US" sz="2400" dirty="0"/>
              <a:t>Impossible to estimate in advance # of hours needed</a:t>
            </a:r>
          </a:p>
          <a:p>
            <a:pPr eaLnBrk="1" hangingPunct="1">
              <a:lnSpc>
                <a:spcPct val="80000"/>
              </a:lnSpc>
              <a:defRPr/>
            </a:pPr>
            <a:r>
              <a:rPr lang="en-US" altLang="en-US" sz="2800" dirty="0"/>
              <a:t>RFP had a price form with a model of assumed quantities that all offerors had to use</a:t>
            </a:r>
          </a:p>
          <a:p>
            <a:pPr lvl="1" eaLnBrk="1" hangingPunct="1">
              <a:defRPr/>
            </a:pPr>
            <a:r>
              <a:rPr lang="en-US" altLang="en-US" sz="2400" dirty="0"/>
              <a:t>Price difference was due to offerors quoting different hourly rates for specified labor categories</a:t>
            </a:r>
          </a:p>
          <a:p>
            <a:pPr lvl="1" eaLnBrk="1" hangingPunct="1">
              <a:defRPr/>
            </a:pPr>
            <a:r>
              <a:rPr lang="en-US" altLang="en-US" sz="2400" dirty="0"/>
              <a:t>Only variable was the hourly labor rates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Number Placeholder 4">
            <a:extLst>
              <a:ext uri="{FF2B5EF4-FFF2-40B4-BE49-F238E27FC236}">
                <a16:creationId xmlns:a16="http://schemas.microsoft.com/office/drawing/2014/main" id="{1895009A-1B2D-4CE2-9B3A-E69987754F0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F5C288-8F5F-44A6-9A93-B4B1C7FBC80B}" type="slidenum">
              <a:rPr lang="en-US" altLang="en-US" sz="1200" smtClean="0"/>
              <a:pPr>
                <a:spcBef>
                  <a:spcPct val="0"/>
                </a:spcBef>
                <a:buClrTx/>
                <a:buSzTx/>
                <a:buFontTx/>
                <a:buNone/>
              </a:pPr>
              <a:t>289</a:t>
            </a:fld>
            <a:endParaRPr lang="en-US" altLang="en-US" sz="1200"/>
          </a:p>
        </p:txBody>
      </p:sp>
      <p:sp>
        <p:nvSpPr>
          <p:cNvPr id="5" name="Footer Placeholder 5">
            <a:extLst>
              <a:ext uri="{FF2B5EF4-FFF2-40B4-BE49-F238E27FC236}">
                <a16:creationId xmlns:a16="http://schemas.microsoft.com/office/drawing/2014/main" id="{4DE49985-370B-444D-BE33-08A7AB243B1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8258" name="Rectangle 2">
            <a:extLst>
              <a:ext uri="{FF2B5EF4-FFF2-40B4-BE49-F238E27FC236}">
                <a16:creationId xmlns:a16="http://schemas.microsoft.com/office/drawing/2014/main" id="{7B2E4FD9-C5F5-4127-86F7-1D32DC070B10}"/>
              </a:ext>
            </a:extLst>
          </p:cNvPr>
          <p:cNvSpPr>
            <a:spLocks noGrp="1" noRot="1" noChangeArrowheads="1"/>
          </p:cNvSpPr>
          <p:nvPr>
            <p:ph type="title"/>
          </p:nvPr>
        </p:nvSpPr>
        <p:spPr>
          <a:xfrm>
            <a:off x="152400" y="0"/>
            <a:ext cx="9144000" cy="762000"/>
          </a:xfrm>
        </p:spPr>
        <p:txBody>
          <a:bodyPr/>
          <a:lstStyle/>
          <a:p>
            <a:pPr eaLnBrk="1" hangingPunct="1">
              <a:defRPr/>
            </a:pPr>
            <a:r>
              <a:rPr lang="en-US" altLang="en-US" sz="4000" dirty="0"/>
              <a:t>Real Procurement Example # 3 </a:t>
            </a:r>
            <a:r>
              <a:rPr lang="en-US" altLang="en-US" sz="2000" b="0" dirty="0"/>
              <a:t>(Cont’d)</a:t>
            </a:r>
          </a:p>
        </p:txBody>
      </p:sp>
      <p:sp>
        <p:nvSpPr>
          <p:cNvPr id="608259" name="Rectangle 3">
            <a:extLst>
              <a:ext uri="{FF2B5EF4-FFF2-40B4-BE49-F238E27FC236}">
                <a16:creationId xmlns:a16="http://schemas.microsoft.com/office/drawing/2014/main" id="{EC05E1D6-7ABC-41DA-95FE-3908BD604DCF}"/>
              </a:ext>
            </a:extLst>
          </p:cNvPr>
          <p:cNvSpPr>
            <a:spLocks noGrp="1" noChangeArrowheads="1"/>
          </p:cNvSpPr>
          <p:nvPr>
            <p:ph type="body" idx="1"/>
          </p:nvPr>
        </p:nvSpPr>
        <p:spPr>
          <a:xfrm>
            <a:off x="304800" y="685800"/>
            <a:ext cx="8610600" cy="6172200"/>
          </a:xfrm>
        </p:spPr>
        <p:txBody>
          <a:bodyPr/>
          <a:lstStyle/>
          <a:p>
            <a:pPr eaLnBrk="1" hangingPunct="1">
              <a:defRPr/>
            </a:pPr>
            <a:r>
              <a:rPr lang="en-US" altLang="en-US" sz="3100" dirty="0"/>
              <a:t>#1 &amp; 2 technically ranked offerors had very high labor rates, thus their model price was very high </a:t>
            </a:r>
          </a:p>
          <a:p>
            <a:pPr lvl="1" eaLnBrk="1" hangingPunct="1">
              <a:defRPr/>
            </a:pPr>
            <a:r>
              <a:rPr lang="en-US" altLang="en-US" sz="2700" dirty="0"/>
              <a:t>Average hourly wage rate was more than twice the average per hour cost of # 3 ranked offeror</a:t>
            </a:r>
          </a:p>
          <a:p>
            <a:pPr eaLnBrk="1" hangingPunct="1">
              <a:defRPr/>
            </a:pPr>
            <a:r>
              <a:rPr lang="en-US" altLang="en-US" sz="3100" dirty="0"/>
              <a:t>The staff being offered by #1 &amp; #2 weren’t judged to be twice as productive as the personnel of the # 3 technically ranked offeror</a:t>
            </a:r>
          </a:p>
          <a:p>
            <a:pPr lvl="1" eaLnBrk="1" hangingPunct="1">
              <a:defRPr/>
            </a:pPr>
            <a:r>
              <a:rPr lang="en-US" altLang="en-US" dirty="0"/>
              <a:t>Neither the #1, nor the #2 technically ranked offerors were deemed to be: </a:t>
            </a:r>
          </a:p>
          <a:p>
            <a:pPr lvl="3" eaLnBrk="1" hangingPunct="1">
              <a:defRPr/>
            </a:pPr>
            <a:r>
              <a:rPr lang="en-US" altLang="en-US" sz="2400" dirty="0"/>
              <a:t>Worth the high hourly rates</a:t>
            </a:r>
          </a:p>
          <a:p>
            <a:pPr lvl="3" eaLnBrk="1" hangingPunct="1">
              <a:defRPr/>
            </a:pPr>
            <a:r>
              <a:rPr lang="en-US" altLang="en-US" sz="2400" dirty="0"/>
              <a:t>The most advantageous offeror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8299E99D-2B22-47BE-A80C-39E2319B795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CF0E17-D866-42C8-A28E-49674B5EBD2D}" type="slidenum">
              <a:rPr lang="en-US" altLang="en-US" sz="1200" smtClean="0"/>
              <a:pPr>
                <a:spcBef>
                  <a:spcPct val="0"/>
                </a:spcBef>
                <a:buClrTx/>
                <a:buSzTx/>
                <a:buFontTx/>
                <a:buNone/>
              </a:pPr>
              <a:t>29</a:t>
            </a:fld>
            <a:endParaRPr lang="en-US" altLang="en-US" sz="1200"/>
          </a:p>
        </p:txBody>
      </p:sp>
      <p:sp>
        <p:nvSpPr>
          <p:cNvPr id="5" name="Footer Placeholder 5">
            <a:extLst>
              <a:ext uri="{FF2B5EF4-FFF2-40B4-BE49-F238E27FC236}">
                <a16:creationId xmlns:a16="http://schemas.microsoft.com/office/drawing/2014/main" id="{9E746049-A79C-42AC-8492-5DB4E3E423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6498" name="Rectangle 2">
            <a:extLst>
              <a:ext uri="{FF2B5EF4-FFF2-40B4-BE49-F238E27FC236}">
                <a16:creationId xmlns:a16="http://schemas.microsoft.com/office/drawing/2014/main" id="{E7DD1E57-1503-46A4-B5DA-2C53682BECF0}"/>
              </a:ext>
            </a:extLst>
          </p:cNvPr>
          <p:cNvSpPr>
            <a:spLocks noGrp="1" noRot="1" noChangeArrowheads="1"/>
          </p:cNvSpPr>
          <p:nvPr>
            <p:ph type="title"/>
          </p:nvPr>
        </p:nvSpPr>
        <p:spPr/>
        <p:txBody>
          <a:bodyPr/>
          <a:lstStyle/>
          <a:p>
            <a:pPr eaLnBrk="1" hangingPunct="1">
              <a:defRPr/>
            </a:pPr>
            <a:r>
              <a:rPr lang="en-US" altLang="en-US"/>
              <a:t>CSP Parallel</a:t>
            </a:r>
          </a:p>
        </p:txBody>
      </p:sp>
      <p:sp>
        <p:nvSpPr>
          <p:cNvPr id="746499" name="Rectangle 3">
            <a:extLst>
              <a:ext uri="{FF2B5EF4-FFF2-40B4-BE49-F238E27FC236}">
                <a16:creationId xmlns:a16="http://schemas.microsoft.com/office/drawing/2014/main" id="{CC8AC6B7-204E-403D-8C04-5FBA3C0BFA53}"/>
              </a:ext>
            </a:extLst>
          </p:cNvPr>
          <p:cNvSpPr>
            <a:spLocks noGrp="1" noChangeArrowheads="1"/>
          </p:cNvSpPr>
          <p:nvPr>
            <p:ph type="body" idx="1"/>
          </p:nvPr>
        </p:nvSpPr>
        <p:spPr>
          <a:xfrm>
            <a:off x="228600" y="1752600"/>
            <a:ext cx="8610600" cy="4800600"/>
          </a:xfrm>
        </p:spPr>
        <p:txBody>
          <a:bodyPr/>
          <a:lstStyle/>
          <a:p>
            <a:pPr eaLnBrk="1" hangingPunct="1">
              <a:defRPr/>
            </a:pPr>
            <a:r>
              <a:rPr lang="en-US" altLang="en-US" dirty="0"/>
              <a:t>By using the processes described in this class you will be setting up the situation:</a:t>
            </a:r>
          </a:p>
          <a:p>
            <a:pPr lvl="1" eaLnBrk="1" hangingPunct="1">
              <a:defRPr/>
            </a:pPr>
            <a:r>
              <a:rPr lang="en-US" altLang="en-US" dirty="0"/>
              <a:t>Of “keeping it close” for offerors without the best initial proposal to improve their proposals so they might ultimately win</a:t>
            </a:r>
          </a:p>
          <a:p>
            <a:pPr lvl="1" eaLnBrk="1" hangingPunct="1">
              <a:defRPr/>
            </a:pPr>
            <a:r>
              <a:rPr lang="en-US" altLang="en-US" dirty="0"/>
              <a:t>But, also allowing even an offeror with a good initial proposal to land a “knock-out punch” by making its proposal even better</a:t>
            </a:r>
          </a:p>
          <a:p>
            <a:pPr lvl="1" eaLnBrk="1" hangingPunct="1">
              <a:buFont typeface="Wingdings" panose="05000000000000000000" pitchFamily="2" charset="2"/>
              <a:buNone/>
              <a:defRPr/>
            </a:pPr>
            <a:r>
              <a:rPr lang="en-US" altLang="en-US" dirty="0"/>
              <a:t> </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Number Placeholder 4">
            <a:extLst>
              <a:ext uri="{FF2B5EF4-FFF2-40B4-BE49-F238E27FC236}">
                <a16:creationId xmlns:a16="http://schemas.microsoft.com/office/drawing/2014/main" id="{8E6F1E10-2C3F-4751-87D6-52B55720FEA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303A5A1-0D8D-427B-85E8-DB22C8427375}" type="slidenum">
              <a:rPr lang="en-US" altLang="en-US" sz="1200" smtClean="0"/>
              <a:pPr>
                <a:spcBef>
                  <a:spcPct val="0"/>
                </a:spcBef>
                <a:buClrTx/>
                <a:buSzTx/>
                <a:buFontTx/>
                <a:buNone/>
              </a:pPr>
              <a:t>290</a:t>
            </a:fld>
            <a:endParaRPr lang="en-US" altLang="en-US" sz="1200"/>
          </a:p>
        </p:txBody>
      </p:sp>
      <p:sp>
        <p:nvSpPr>
          <p:cNvPr id="5" name="Footer Placeholder 5">
            <a:extLst>
              <a:ext uri="{FF2B5EF4-FFF2-40B4-BE49-F238E27FC236}">
                <a16:creationId xmlns:a16="http://schemas.microsoft.com/office/drawing/2014/main" id="{19F61F9A-1811-4C24-8FD5-2D53281D8B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9282" name="Rectangle 2">
            <a:extLst>
              <a:ext uri="{FF2B5EF4-FFF2-40B4-BE49-F238E27FC236}">
                <a16:creationId xmlns:a16="http://schemas.microsoft.com/office/drawing/2014/main" id="{37A1EDD0-16C0-42D3-B1CC-17D162ED4BDB}"/>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sz="4000" dirty="0"/>
              <a:t>Real Procurement Example #3 </a:t>
            </a:r>
            <a:r>
              <a:rPr lang="en-US" altLang="en-US" sz="2000" b="0" dirty="0"/>
              <a:t>(Cont’d)</a:t>
            </a:r>
          </a:p>
        </p:txBody>
      </p:sp>
      <p:sp>
        <p:nvSpPr>
          <p:cNvPr id="609283" name="Rectangle 3">
            <a:extLst>
              <a:ext uri="{FF2B5EF4-FFF2-40B4-BE49-F238E27FC236}">
                <a16:creationId xmlns:a16="http://schemas.microsoft.com/office/drawing/2014/main" id="{77554A8D-DC7E-4BA9-B868-549BBB30B30E}"/>
              </a:ext>
            </a:extLst>
          </p:cNvPr>
          <p:cNvSpPr>
            <a:spLocks noGrp="1" noChangeArrowheads="1"/>
          </p:cNvSpPr>
          <p:nvPr>
            <p:ph type="body" idx="1"/>
          </p:nvPr>
        </p:nvSpPr>
        <p:spPr>
          <a:xfrm>
            <a:off x="304800" y="1066800"/>
            <a:ext cx="8686800" cy="5638800"/>
          </a:xfrm>
        </p:spPr>
        <p:txBody>
          <a:bodyPr/>
          <a:lstStyle/>
          <a:p>
            <a:pPr eaLnBrk="1" hangingPunct="1">
              <a:lnSpc>
                <a:spcPct val="80000"/>
              </a:lnSpc>
              <a:defRPr/>
            </a:pPr>
            <a:r>
              <a:rPr lang="en-US" altLang="en-US" dirty="0"/>
              <a:t>After #1 &amp; 2 technically ranked offerors were: </a:t>
            </a:r>
          </a:p>
          <a:p>
            <a:pPr lvl="1" eaLnBrk="1" hangingPunct="1">
              <a:lnSpc>
                <a:spcPct val="90000"/>
              </a:lnSpc>
              <a:defRPr/>
            </a:pPr>
            <a:r>
              <a:rPr lang="en-US" altLang="en-US" dirty="0"/>
              <a:t>Judged not to be worth their high prices; hence, </a:t>
            </a:r>
          </a:p>
          <a:p>
            <a:pPr lvl="1" eaLnBrk="1" hangingPunct="1">
              <a:lnSpc>
                <a:spcPct val="90000"/>
              </a:lnSpc>
              <a:defRPr/>
            </a:pPr>
            <a:r>
              <a:rPr lang="en-US" altLang="en-US" dirty="0"/>
              <a:t>Determined not to be the most advantageous offeror </a:t>
            </a:r>
          </a:p>
          <a:p>
            <a:pPr eaLnBrk="1" hangingPunct="1">
              <a:lnSpc>
                <a:spcPct val="80000"/>
              </a:lnSpc>
              <a:defRPr/>
            </a:pPr>
            <a:r>
              <a:rPr lang="en-US" altLang="en-US" dirty="0"/>
              <a:t>The # 3 technically ranked offeror: </a:t>
            </a:r>
          </a:p>
          <a:p>
            <a:pPr lvl="1" eaLnBrk="1" hangingPunct="1">
              <a:lnSpc>
                <a:spcPct val="90000"/>
              </a:lnSpc>
              <a:defRPr/>
            </a:pPr>
            <a:r>
              <a:rPr lang="en-US" altLang="en-US" dirty="0"/>
              <a:t>Was higher ranked technically than the 7 other offerors</a:t>
            </a:r>
          </a:p>
          <a:p>
            <a:pPr lvl="1" eaLnBrk="1" hangingPunct="1">
              <a:lnSpc>
                <a:spcPct val="90000"/>
              </a:lnSpc>
              <a:defRPr/>
            </a:pPr>
            <a:r>
              <a:rPr lang="en-US" altLang="en-US" dirty="0"/>
              <a:t>Was lower in price than 6 of the 7 remaining offerors</a:t>
            </a:r>
          </a:p>
          <a:p>
            <a:pPr lvl="2" eaLnBrk="1" hangingPunct="1">
              <a:lnSpc>
                <a:spcPct val="90000"/>
              </a:lnSpc>
              <a:defRPr/>
            </a:pPr>
            <a:r>
              <a:rPr lang="en-US" altLang="en-US" dirty="0"/>
              <a:t>Since it was the 2</a:t>
            </a:r>
            <a:r>
              <a:rPr lang="en-US" altLang="en-US" baseline="30000" dirty="0"/>
              <a:t>nd</a:t>
            </a:r>
            <a:r>
              <a:rPr lang="en-US" altLang="en-US" dirty="0"/>
              <a:t> lowest priced offeror </a:t>
            </a:r>
          </a:p>
          <a:p>
            <a:pPr lvl="1" eaLnBrk="1" hangingPunct="1">
              <a:lnSpc>
                <a:spcPct val="90000"/>
              </a:lnSpc>
              <a:defRPr/>
            </a:pPr>
            <a:r>
              <a:rPr lang="en-US" altLang="en-US" dirty="0"/>
              <a:t>Only had to be compared to the lowest priced offeror, which was # 10 technically</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Number Placeholder 4">
            <a:extLst>
              <a:ext uri="{FF2B5EF4-FFF2-40B4-BE49-F238E27FC236}">
                <a16:creationId xmlns:a16="http://schemas.microsoft.com/office/drawing/2014/main" id="{78D8DA3B-E181-4379-BA9D-5C61FEB69D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2B0836-E51B-47E1-A116-86EB4B47E360}" type="slidenum">
              <a:rPr lang="en-US" altLang="en-US" sz="1200" smtClean="0"/>
              <a:pPr>
                <a:spcBef>
                  <a:spcPct val="0"/>
                </a:spcBef>
                <a:buClrTx/>
                <a:buSzTx/>
                <a:buFontTx/>
                <a:buNone/>
              </a:pPr>
              <a:t>291</a:t>
            </a:fld>
            <a:endParaRPr lang="en-US" altLang="en-US" sz="1200"/>
          </a:p>
        </p:txBody>
      </p:sp>
      <p:sp>
        <p:nvSpPr>
          <p:cNvPr id="5" name="Footer Placeholder 5">
            <a:extLst>
              <a:ext uri="{FF2B5EF4-FFF2-40B4-BE49-F238E27FC236}">
                <a16:creationId xmlns:a16="http://schemas.microsoft.com/office/drawing/2014/main" id="{2CFBB10B-77BC-4204-A67E-01FF18D9FC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10306" name="Rectangle 2">
            <a:extLst>
              <a:ext uri="{FF2B5EF4-FFF2-40B4-BE49-F238E27FC236}">
                <a16:creationId xmlns:a16="http://schemas.microsoft.com/office/drawing/2014/main" id="{4004E5CF-2277-43DE-A966-438034EAF43D}"/>
              </a:ext>
            </a:extLst>
          </p:cNvPr>
          <p:cNvSpPr>
            <a:spLocks noGrp="1" noRot="1" noChangeArrowheads="1"/>
          </p:cNvSpPr>
          <p:nvPr>
            <p:ph type="title"/>
          </p:nvPr>
        </p:nvSpPr>
        <p:spPr>
          <a:xfrm>
            <a:off x="228600" y="152400"/>
            <a:ext cx="8915400" cy="609600"/>
          </a:xfrm>
        </p:spPr>
        <p:txBody>
          <a:bodyPr/>
          <a:lstStyle/>
          <a:p>
            <a:pPr eaLnBrk="1" hangingPunct="1">
              <a:defRPr/>
            </a:pPr>
            <a:r>
              <a:rPr lang="en-US" altLang="en-US" sz="4000" dirty="0"/>
              <a:t>Real Procurement Example #3 </a:t>
            </a:r>
            <a:r>
              <a:rPr lang="en-US" altLang="en-US" sz="2000" b="0" dirty="0"/>
              <a:t>(Cont’d)</a:t>
            </a:r>
          </a:p>
        </p:txBody>
      </p:sp>
      <p:sp>
        <p:nvSpPr>
          <p:cNvPr id="610307" name="Rectangle 3">
            <a:extLst>
              <a:ext uri="{FF2B5EF4-FFF2-40B4-BE49-F238E27FC236}">
                <a16:creationId xmlns:a16="http://schemas.microsoft.com/office/drawing/2014/main" id="{086F831E-84F7-4CF1-B72C-61191A8B816F}"/>
              </a:ext>
            </a:extLst>
          </p:cNvPr>
          <p:cNvSpPr>
            <a:spLocks noGrp="1" noChangeArrowheads="1"/>
          </p:cNvSpPr>
          <p:nvPr>
            <p:ph type="body" idx="1"/>
          </p:nvPr>
        </p:nvSpPr>
        <p:spPr>
          <a:xfrm>
            <a:off x="228600" y="838200"/>
            <a:ext cx="8534400" cy="5867400"/>
          </a:xfrm>
        </p:spPr>
        <p:txBody>
          <a:bodyPr/>
          <a:lstStyle/>
          <a:p>
            <a:pPr eaLnBrk="1" hangingPunct="1">
              <a:lnSpc>
                <a:spcPct val="80000"/>
              </a:lnSpc>
              <a:defRPr/>
            </a:pPr>
            <a:r>
              <a:rPr lang="en-US" altLang="en-US" dirty="0"/>
              <a:t>Lowest priced offeror was #10 technically</a:t>
            </a:r>
          </a:p>
          <a:p>
            <a:pPr eaLnBrk="1" hangingPunct="1">
              <a:lnSpc>
                <a:spcPct val="80000"/>
              </a:lnSpc>
              <a:defRPr/>
            </a:pPr>
            <a:r>
              <a:rPr lang="en-US" altLang="en-US" dirty="0"/>
              <a:t>About 30% hourly rate differential between #3 technically ranked offeror &amp;  #10 offeror</a:t>
            </a:r>
          </a:p>
          <a:p>
            <a:pPr eaLnBrk="1" hangingPunct="1">
              <a:lnSpc>
                <a:spcPct val="80000"/>
              </a:lnSpc>
              <a:defRPr/>
            </a:pPr>
            <a:r>
              <a:rPr lang="en-US" altLang="en-US" dirty="0"/>
              <a:t>#3 was deemed to be worth this differential over  #10 (lowest) technically ranked offeror</a:t>
            </a:r>
          </a:p>
          <a:p>
            <a:pPr lvl="1" eaLnBrk="1" hangingPunct="1">
              <a:lnSpc>
                <a:spcPct val="90000"/>
              </a:lnSpc>
              <a:defRPr/>
            </a:pPr>
            <a:r>
              <a:rPr lang="en-US" altLang="en-US" dirty="0"/>
              <a:t>Overall work plan &amp; organization resources were better</a:t>
            </a:r>
          </a:p>
          <a:p>
            <a:pPr lvl="1" eaLnBrk="1" hangingPunct="1">
              <a:lnSpc>
                <a:spcPct val="90000"/>
              </a:lnSpc>
              <a:defRPr/>
            </a:pPr>
            <a:r>
              <a:rPr lang="en-US" altLang="en-US" dirty="0"/>
              <a:t>Personnel were judged to be more experienced &amp; knowledgeable</a:t>
            </a:r>
          </a:p>
          <a:p>
            <a:pPr lvl="1" eaLnBrk="1" hangingPunct="1">
              <a:lnSpc>
                <a:spcPct val="90000"/>
              </a:lnSpc>
              <a:defRPr/>
            </a:pPr>
            <a:r>
              <a:rPr lang="en-US" altLang="en-US" dirty="0"/>
              <a:t>Presumed to be more productive </a:t>
            </a:r>
          </a:p>
          <a:p>
            <a:pPr lvl="1" eaLnBrk="1" hangingPunct="1">
              <a:lnSpc>
                <a:spcPct val="90000"/>
              </a:lnSpc>
              <a:defRPr/>
            </a:pPr>
            <a:r>
              <a:rPr lang="en-US" altLang="en-US" dirty="0"/>
              <a:t>Would use fewer hours &amp; produce better result</a:t>
            </a:r>
          </a:p>
          <a:p>
            <a:pPr eaLnBrk="1" hangingPunct="1">
              <a:lnSpc>
                <a:spcPct val="80000"/>
              </a:lnSpc>
              <a:defRPr/>
            </a:pPr>
            <a:r>
              <a:rPr lang="en-US" altLang="en-US" sz="2800" dirty="0"/>
              <a:t>#3 technically ranked offeror was selected for award</a:t>
            </a:r>
            <a:endParaRPr lang="en-US" alt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E9C7-06B3-4297-B551-39A0CBB4F888}"/>
              </a:ext>
            </a:extLst>
          </p:cNvPr>
          <p:cNvSpPr>
            <a:spLocks noGrp="1"/>
          </p:cNvSpPr>
          <p:nvPr>
            <p:ph type="title"/>
          </p:nvPr>
        </p:nvSpPr>
        <p:spPr>
          <a:xfrm>
            <a:off x="228600" y="274638"/>
            <a:ext cx="8686800" cy="5668962"/>
          </a:xfrm>
        </p:spPr>
        <p:txBody>
          <a:bodyPr/>
          <a:lstStyle/>
          <a:p>
            <a:pPr>
              <a:defRPr/>
            </a:pPr>
            <a:r>
              <a:rPr lang="en-US" dirty="0"/>
              <a:t>CSP </a:t>
            </a:r>
            <a:br>
              <a:rPr lang="en-US" dirty="0"/>
            </a:br>
            <a:r>
              <a:rPr lang="en-US" dirty="0"/>
              <a:t>Myths Vs. Reality</a:t>
            </a:r>
            <a:br>
              <a:rPr lang="en-US" dirty="0"/>
            </a:br>
            <a:r>
              <a:rPr lang="en-US" dirty="0"/>
              <a:t>&amp; </a:t>
            </a:r>
            <a:br>
              <a:rPr lang="en-US" dirty="0"/>
            </a:br>
            <a:r>
              <a:rPr lang="en-US" dirty="0"/>
              <a:t>Issues and Answers</a:t>
            </a:r>
          </a:p>
        </p:txBody>
      </p:sp>
      <p:sp>
        <p:nvSpPr>
          <p:cNvPr id="405507" name="Slide Number Placeholder 2">
            <a:extLst>
              <a:ext uri="{FF2B5EF4-FFF2-40B4-BE49-F238E27FC236}">
                <a16:creationId xmlns:a16="http://schemas.microsoft.com/office/drawing/2014/main" id="{1C40909F-C703-40DF-8961-C076BC703B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BAB928-2AFA-4179-BD54-DADE321A4479}" type="slidenum">
              <a:rPr lang="en-US" altLang="en-US" sz="1200" smtClean="0"/>
              <a:pPr>
                <a:spcBef>
                  <a:spcPct val="0"/>
                </a:spcBef>
                <a:buClrTx/>
                <a:buSzTx/>
                <a:buFontTx/>
                <a:buNone/>
              </a:pPr>
              <a:t>292</a:t>
            </a:fld>
            <a:endParaRPr lang="en-US" altLang="en-US" sz="1200"/>
          </a:p>
        </p:txBody>
      </p:sp>
      <p:sp>
        <p:nvSpPr>
          <p:cNvPr id="4" name="Footer Placeholder 3">
            <a:extLst>
              <a:ext uri="{FF2B5EF4-FFF2-40B4-BE49-F238E27FC236}">
                <a16:creationId xmlns:a16="http://schemas.microsoft.com/office/drawing/2014/main" id="{EEAD4D1C-6848-45A9-84F1-42BF71379C7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Number Placeholder 2">
            <a:extLst>
              <a:ext uri="{FF2B5EF4-FFF2-40B4-BE49-F238E27FC236}">
                <a16:creationId xmlns:a16="http://schemas.microsoft.com/office/drawing/2014/main" id="{AB71F9D8-502A-4E6C-B972-AACCD4B1D72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F17C66-C828-4E77-B38D-B229C8A60F6D}" type="slidenum">
              <a:rPr lang="en-US" altLang="en-US" sz="1200" smtClean="0"/>
              <a:pPr>
                <a:spcBef>
                  <a:spcPct val="0"/>
                </a:spcBef>
                <a:buClrTx/>
                <a:buSzTx/>
                <a:buFontTx/>
                <a:buNone/>
              </a:pPr>
              <a:t>293</a:t>
            </a:fld>
            <a:endParaRPr lang="en-US" altLang="en-US" sz="1200"/>
          </a:p>
        </p:txBody>
      </p:sp>
      <p:sp>
        <p:nvSpPr>
          <p:cNvPr id="8" name="Footer Placeholder 3">
            <a:extLst>
              <a:ext uri="{FF2B5EF4-FFF2-40B4-BE49-F238E27FC236}">
                <a16:creationId xmlns:a16="http://schemas.microsoft.com/office/drawing/2014/main" id="{78869CBE-7A15-4B64-9F0A-64AF5EFA217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6532" name="Text Box 2">
            <a:extLst>
              <a:ext uri="{FF2B5EF4-FFF2-40B4-BE49-F238E27FC236}">
                <a16:creationId xmlns:a16="http://schemas.microsoft.com/office/drawing/2014/main" id="{8E75D741-17FD-44C7-9040-8A35F4A0D0AE}"/>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6533" name="Text Box 3">
            <a:extLst>
              <a:ext uri="{FF2B5EF4-FFF2-40B4-BE49-F238E27FC236}">
                <a16:creationId xmlns:a16="http://schemas.microsoft.com/office/drawing/2014/main" id="{9ABD7F8E-CBA1-45CD-AD4A-08D2136AE13A}"/>
              </a:ext>
            </a:extLst>
          </p:cNvPr>
          <p:cNvSpPr txBox="1">
            <a:spLocks noChangeAspect="1" noChangeArrowheads="1"/>
          </p:cNvSpPr>
          <p:nvPr/>
        </p:nvSpPr>
        <p:spPr bwMode="auto">
          <a:xfrm>
            <a:off x="457200" y="625475"/>
            <a:ext cx="8001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 Issue</a:t>
            </a:r>
          </a:p>
        </p:txBody>
      </p:sp>
      <p:sp>
        <p:nvSpPr>
          <p:cNvPr id="406534" name="Text Box 4">
            <a:extLst>
              <a:ext uri="{FF2B5EF4-FFF2-40B4-BE49-F238E27FC236}">
                <a16:creationId xmlns:a16="http://schemas.microsoft.com/office/drawing/2014/main" id="{816BAD45-1878-4DD1-9005-6735E86F7AB7}"/>
              </a:ext>
            </a:extLst>
          </p:cNvPr>
          <p:cNvSpPr txBox="1">
            <a:spLocks noChangeAspect="1" noChangeArrowheads="1"/>
          </p:cNvSpPr>
          <p:nvPr/>
        </p:nvSpPr>
        <p:spPr bwMode="auto">
          <a:xfrm>
            <a:off x="457200" y="15240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Must you always check references even if you have direct experience with the offeror and know it well? </a:t>
            </a:r>
          </a:p>
        </p:txBody>
      </p:sp>
      <p:sp>
        <p:nvSpPr>
          <p:cNvPr id="406535" name="Text Box 5">
            <a:extLst>
              <a:ext uri="{FF2B5EF4-FFF2-40B4-BE49-F238E27FC236}">
                <a16:creationId xmlns:a16="http://schemas.microsoft.com/office/drawing/2014/main" id="{CC709D37-4BA4-4705-9C5E-866238CD6140}"/>
              </a:ext>
            </a:extLst>
          </p:cNvPr>
          <p:cNvSpPr txBox="1">
            <a:spLocks noChangeArrowheads="1"/>
          </p:cNvSpPr>
          <p:nvPr/>
        </p:nvSpPr>
        <p:spPr bwMode="auto">
          <a:xfrm>
            <a:off x="2286000" y="2430463"/>
            <a:ext cx="43815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ea typeface="MS Mincho" panose="02020609040205080304" pitchFamily="49" charset="-128"/>
              </a:rPr>
              <a:t>Answer</a:t>
            </a:r>
          </a:p>
        </p:txBody>
      </p:sp>
      <p:sp>
        <p:nvSpPr>
          <p:cNvPr id="406536" name="Text Box 6">
            <a:extLst>
              <a:ext uri="{FF2B5EF4-FFF2-40B4-BE49-F238E27FC236}">
                <a16:creationId xmlns:a16="http://schemas.microsoft.com/office/drawing/2014/main" id="{9F639002-94E2-48F7-B425-D52074FEE5BE}"/>
              </a:ext>
            </a:extLst>
          </p:cNvPr>
          <p:cNvSpPr txBox="1">
            <a:spLocks noChangeArrowheads="1"/>
          </p:cNvSpPr>
          <p:nvPr/>
        </p:nvSpPr>
        <p:spPr bwMode="auto">
          <a:xfrm>
            <a:off x="228600" y="3124200"/>
            <a:ext cx="8686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still should check outside references even if you are a reference.  Although a vendor’s performance with you is more important than what it has done for others, It is still advisable to consider that outside references could provide information that indicates that the offeror is beginning to have problems that might relate to the offeror's capability to perform your contract or call into question its integrity or reliability. </a:t>
            </a:r>
          </a:p>
          <a:p>
            <a:pPr>
              <a:spcBef>
                <a:spcPct val="0"/>
              </a:spcBef>
              <a:buClrTx/>
              <a:buSzTx/>
              <a:buFontTx/>
              <a:buNone/>
            </a:pPr>
            <a:r>
              <a:rPr lang="en-US" altLang="en-US" sz="2400">
                <a:ea typeface="MS Mincho" panose="02020609040205080304" pitchFamily="49" charset="-128"/>
              </a:rPr>
              <a:t>It is also more defensible if there is a protest to have additional references to support your conclusion, good or bad</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Number Placeholder 2">
            <a:extLst>
              <a:ext uri="{FF2B5EF4-FFF2-40B4-BE49-F238E27FC236}">
                <a16:creationId xmlns:a16="http://schemas.microsoft.com/office/drawing/2014/main" id="{B5B70A30-81CA-4496-ADA8-611A0CE8DFF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1337421-8DEC-4E44-96C4-14A99BED2A71}" type="slidenum">
              <a:rPr lang="en-US" altLang="en-US" sz="1200" smtClean="0"/>
              <a:pPr>
                <a:spcBef>
                  <a:spcPct val="0"/>
                </a:spcBef>
                <a:buClrTx/>
                <a:buSzTx/>
                <a:buFontTx/>
                <a:buNone/>
              </a:pPr>
              <a:t>294</a:t>
            </a:fld>
            <a:endParaRPr lang="en-US" altLang="en-US" sz="1200"/>
          </a:p>
        </p:txBody>
      </p:sp>
      <p:sp>
        <p:nvSpPr>
          <p:cNvPr id="8" name="Footer Placeholder 3">
            <a:extLst>
              <a:ext uri="{FF2B5EF4-FFF2-40B4-BE49-F238E27FC236}">
                <a16:creationId xmlns:a16="http://schemas.microsoft.com/office/drawing/2014/main" id="{A8E56B78-3AA7-4200-BE9D-CEC785C6CD9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7556" name="Text Box 2">
            <a:extLst>
              <a:ext uri="{FF2B5EF4-FFF2-40B4-BE49-F238E27FC236}">
                <a16:creationId xmlns:a16="http://schemas.microsoft.com/office/drawing/2014/main" id="{23E6357F-52EF-4AED-BFCE-153CA089531A}"/>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7557" name="Text Box 3">
            <a:extLst>
              <a:ext uri="{FF2B5EF4-FFF2-40B4-BE49-F238E27FC236}">
                <a16:creationId xmlns:a16="http://schemas.microsoft.com/office/drawing/2014/main" id="{C2907745-8563-4605-9F62-FCEC9C323CEA}"/>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7558" name="Text Box 4">
            <a:extLst>
              <a:ext uri="{FF2B5EF4-FFF2-40B4-BE49-F238E27FC236}">
                <a16:creationId xmlns:a16="http://schemas.microsoft.com/office/drawing/2014/main" id="{EEE3DD55-FCD5-44BD-A004-7936631D144F}"/>
              </a:ext>
            </a:extLst>
          </p:cNvPr>
          <p:cNvSpPr txBox="1">
            <a:spLocks noChangeAspect="1" noChangeArrowheads="1"/>
          </p:cNvSpPr>
          <p:nvPr/>
        </p:nvSpPr>
        <p:spPr bwMode="auto">
          <a:xfrm>
            <a:off x="457200" y="1524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must check all the references that an offeror gives you.</a:t>
            </a:r>
          </a:p>
        </p:txBody>
      </p:sp>
      <p:sp>
        <p:nvSpPr>
          <p:cNvPr id="407559" name="Text Box 5">
            <a:extLst>
              <a:ext uri="{FF2B5EF4-FFF2-40B4-BE49-F238E27FC236}">
                <a16:creationId xmlns:a16="http://schemas.microsoft.com/office/drawing/2014/main" id="{8E40D752-DDF4-4666-9BE4-4D3832438D26}"/>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07560" name="Text Box 6">
            <a:extLst>
              <a:ext uri="{FF2B5EF4-FFF2-40B4-BE49-F238E27FC236}">
                <a16:creationId xmlns:a16="http://schemas.microsoft.com/office/drawing/2014/main" id="{A1623599-EA75-4A3F-A776-E6824EEC7D7E}"/>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Number Placeholder 2">
            <a:extLst>
              <a:ext uri="{FF2B5EF4-FFF2-40B4-BE49-F238E27FC236}">
                <a16:creationId xmlns:a16="http://schemas.microsoft.com/office/drawing/2014/main" id="{04E0C744-1976-41D1-A94E-A8124273BBE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43A9C12-E1E0-4F4A-9204-F8CA943C6D0C}" type="slidenum">
              <a:rPr lang="en-US" altLang="en-US" sz="1200" smtClean="0"/>
              <a:pPr>
                <a:spcBef>
                  <a:spcPct val="0"/>
                </a:spcBef>
                <a:buClrTx/>
                <a:buSzTx/>
                <a:buFontTx/>
                <a:buNone/>
              </a:pPr>
              <a:t>295</a:t>
            </a:fld>
            <a:endParaRPr lang="en-US" altLang="en-US" sz="1200"/>
          </a:p>
        </p:txBody>
      </p:sp>
      <p:sp>
        <p:nvSpPr>
          <p:cNvPr id="8" name="Footer Placeholder 3">
            <a:extLst>
              <a:ext uri="{FF2B5EF4-FFF2-40B4-BE49-F238E27FC236}">
                <a16:creationId xmlns:a16="http://schemas.microsoft.com/office/drawing/2014/main" id="{7B88083F-1865-4981-A037-BB7B2051855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8580" name="Text Box 2">
            <a:extLst>
              <a:ext uri="{FF2B5EF4-FFF2-40B4-BE49-F238E27FC236}">
                <a16:creationId xmlns:a16="http://schemas.microsoft.com/office/drawing/2014/main" id="{EB2F703D-26A8-4611-8302-684F175EB6A4}"/>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8581" name="Text Box 3">
            <a:extLst>
              <a:ext uri="{FF2B5EF4-FFF2-40B4-BE49-F238E27FC236}">
                <a16:creationId xmlns:a16="http://schemas.microsoft.com/office/drawing/2014/main" id="{D66EC933-13EE-4652-9261-B69C138FD9C1}"/>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8582" name="Text Box 4">
            <a:extLst>
              <a:ext uri="{FF2B5EF4-FFF2-40B4-BE49-F238E27FC236}">
                <a16:creationId xmlns:a16="http://schemas.microsoft.com/office/drawing/2014/main" id="{D9DD5584-E432-4518-99DB-8459220CE81F}"/>
              </a:ext>
            </a:extLst>
          </p:cNvPr>
          <p:cNvSpPr txBox="1">
            <a:spLocks noChangeAspect="1" noChangeArrowheads="1"/>
          </p:cNvSpPr>
          <p:nvPr/>
        </p:nvSpPr>
        <p:spPr bwMode="auto">
          <a:xfrm>
            <a:off x="457200" y="1524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must check all the references that an offeror gives you.</a:t>
            </a:r>
          </a:p>
        </p:txBody>
      </p:sp>
      <p:sp>
        <p:nvSpPr>
          <p:cNvPr id="408583" name="Text Box 5">
            <a:extLst>
              <a:ext uri="{FF2B5EF4-FFF2-40B4-BE49-F238E27FC236}">
                <a16:creationId xmlns:a16="http://schemas.microsoft.com/office/drawing/2014/main" id="{B306D11C-470B-4A7C-B978-12848B5C6015}"/>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08584" name="Text Box 6">
            <a:extLst>
              <a:ext uri="{FF2B5EF4-FFF2-40B4-BE49-F238E27FC236}">
                <a16:creationId xmlns:a16="http://schemas.microsoft.com/office/drawing/2014/main" id="{5F3BFCFB-3978-4831-993F-F4918295B17A}"/>
              </a:ext>
            </a:extLst>
          </p:cNvPr>
          <p:cNvSpPr txBox="1">
            <a:spLocks noChangeArrowheads="1"/>
          </p:cNvSpPr>
          <p:nvPr/>
        </p:nvSpPr>
        <p:spPr bwMode="auto">
          <a:xfrm>
            <a:off x="457200" y="3886200"/>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only need to check as many references as you think are necessary to make a determination; however, when the references are used as an evaluation factor you should attempt to obtain a reference from the same number of sources for each offeror.</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Number Placeholder 2">
            <a:extLst>
              <a:ext uri="{FF2B5EF4-FFF2-40B4-BE49-F238E27FC236}">
                <a16:creationId xmlns:a16="http://schemas.microsoft.com/office/drawing/2014/main" id="{99FF597F-7ECA-44ED-92EB-82816FCABD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1C4D73-0088-4EC3-8AF6-FEFF3AC77EFA}" type="slidenum">
              <a:rPr lang="en-US" altLang="en-US" sz="1200" smtClean="0"/>
              <a:pPr>
                <a:spcBef>
                  <a:spcPct val="0"/>
                </a:spcBef>
                <a:buClrTx/>
                <a:buSzTx/>
                <a:buFontTx/>
                <a:buNone/>
              </a:pPr>
              <a:t>296</a:t>
            </a:fld>
            <a:endParaRPr lang="en-US" altLang="en-US" sz="1200"/>
          </a:p>
        </p:txBody>
      </p:sp>
      <p:sp>
        <p:nvSpPr>
          <p:cNvPr id="8" name="Footer Placeholder 3">
            <a:extLst>
              <a:ext uri="{FF2B5EF4-FFF2-40B4-BE49-F238E27FC236}">
                <a16:creationId xmlns:a16="http://schemas.microsoft.com/office/drawing/2014/main" id="{DDF4354B-216A-4ACB-9FE6-3F35ED9E4C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04" name="Text Box 2">
            <a:extLst>
              <a:ext uri="{FF2B5EF4-FFF2-40B4-BE49-F238E27FC236}">
                <a16:creationId xmlns:a16="http://schemas.microsoft.com/office/drawing/2014/main" id="{473A4CEF-7423-44C4-A6E9-28CF5A90BBE1}"/>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09605" name="Text Box 3">
            <a:extLst>
              <a:ext uri="{FF2B5EF4-FFF2-40B4-BE49-F238E27FC236}">
                <a16:creationId xmlns:a16="http://schemas.microsoft.com/office/drawing/2014/main" id="{651DB8AA-D439-4973-AA95-1349FC8F6146}"/>
              </a:ext>
            </a:extLst>
          </p:cNvPr>
          <p:cNvSpPr txBox="1">
            <a:spLocks noChangeAspect="1" noChangeArrowheads="1"/>
          </p:cNvSpPr>
          <p:nvPr/>
        </p:nvSpPr>
        <p:spPr bwMode="auto">
          <a:xfrm>
            <a:off x="1638300" y="3810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09606" name="Text Box 4">
            <a:extLst>
              <a:ext uri="{FF2B5EF4-FFF2-40B4-BE49-F238E27FC236}">
                <a16:creationId xmlns:a16="http://schemas.microsoft.com/office/drawing/2014/main" id="{CDF054D7-C7C6-4E20-8411-C37FD59F7944}"/>
              </a:ext>
            </a:extLst>
          </p:cNvPr>
          <p:cNvSpPr txBox="1">
            <a:spLocks noChangeAspect="1" noChangeArrowheads="1"/>
          </p:cNvSpPr>
          <p:nvPr/>
        </p:nvSpPr>
        <p:spPr bwMode="auto">
          <a:xfrm>
            <a:off x="457200" y="13716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may only use information obtained from the same number of sources for each offeror. </a:t>
            </a:r>
          </a:p>
        </p:txBody>
      </p:sp>
      <p:sp>
        <p:nvSpPr>
          <p:cNvPr id="409607" name="Text Box 5">
            <a:extLst>
              <a:ext uri="{FF2B5EF4-FFF2-40B4-BE49-F238E27FC236}">
                <a16:creationId xmlns:a16="http://schemas.microsoft.com/office/drawing/2014/main" id="{89FF564C-C6E0-4D8A-A8E7-498E921A7974}"/>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09608" name="Text Box 6">
            <a:extLst>
              <a:ext uri="{FF2B5EF4-FFF2-40B4-BE49-F238E27FC236}">
                <a16:creationId xmlns:a16="http://schemas.microsoft.com/office/drawing/2014/main" id="{4F379CF5-D3B5-4483-B901-2EEFAD650D58}"/>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Number Placeholder 2">
            <a:extLst>
              <a:ext uri="{FF2B5EF4-FFF2-40B4-BE49-F238E27FC236}">
                <a16:creationId xmlns:a16="http://schemas.microsoft.com/office/drawing/2014/main" id="{C50BABB8-F828-4359-8752-A9908656425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B4D478D-5743-48B2-A666-616C2E1100BA}" type="slidenum">
              <a:rPr lang="en-US" altLang="en-US" sz="1200" smtClean="0"/>
              <a:pPr>
                <a:spcBef>
                  <a:spcPct val="0"/>
                </a:spcBef>
                <a:buClrTx/>
                <a:buSzTx/>
                <a:buFontTx/>
                <a:buNone/>
              </a:pPr>
              <a:t>297</a:t>
            </a:fld>
            <a:endParaRPr lang="en-US" altLang="en-US" sz="1200"/>
          </a:p>
        </p:txBody>
      </p:sp>
      <p:sp>
        <p:nvSpPr>
          <p:cNvPr id="8" name="Footer Placeholder 3">
            <a:extLst>
              <a:ext uri="{FF2B5EF4-FFF2-40B4-BE49-F238E27FC236}">
                <a16:creationId xmlns:a16="http://schemas.microsoft.com/office/drawing/2014/main" id="{2AA32A58-77C2-4F46-9E9C-38BF2947635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0628" name="Text Box 2">
            <a:extLst>
              <a:ext uri="{FF2B5EF4-FFF2-40B4-BE49-F238E27FC236}">
                <a16:creationId xmlns:a16="http://schemas.microsoft.com/office/drawing/2014/main" id="{D49C65CA-45D9-4A31-AD1F-0B9B91181E22}"/>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0629" name="Text Box 3">
            <a:extLst>
              <a:ext uri="{FF2B5EF4-FFF2-40B4-BE49-F238E27FC236}">
                <a16:creationId xmlns:a16="http://schemas.microsoft.com/office/drawing/2014/main" id="{AE6951CA-D796-401B-9979-F1311CAF18BE}"/>
              </a:ext>
            </a:extLst>
          </p:cNvPr>
          <p:cNvSpPr txBox="1">
            <a:spLocks noChangeAspect="1" noChangeArrowheads="1"/>
          </p:cNvSpPr>
          <p:nvPr/>
        </p:nvSpPr>
        <p:spPr bwMode="auto">
          <a:xfrm>
            <a:off x="1638300" y="3810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0630" name="Text Box 4">
            <a:extLst>
              <a:ext uri="{FF2B5EF4-FFF2-40B4-BE49-F238E27FC236}">
                <a16:creationId xmlns:a16="http://schemas.microsoft.com/office/drawing/2014/main" id="{FAC8C93A-8B0B-460A-AAC8-836BEA366864}"/>
              </a:ext>
            </a:extLst>
          </p:cNvPr>
          <p:cNvSpPr txBox="1">
            <a:spLocks noChangeAspect="1" noChangeArrowheads="1"/>
          </p:cNvSpPr>
          <p:nvPr/>
        </p:nvSpPr>
        <p:spPr bwMode="auto">
          <a:xfrm>
            <a:off x="457200" y="13716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may only use information obtained from the same number of sources for each offeror. </a:t>
            </a:r>
          </a:p>
        </p:txBody>
      </p:sp>
      <p:sp>
        <p:nvSpPr>
          <p:cNvPr id="410631" name="Text Box 5">
            <a:extLst>
              <a:ext uri="{FF2B5EF4-FFF2-40B4-BE49-F238E27FC236}">
                <a16:creationId xmlns:a16="http://schemas.microsoft.com/office/drawing/2014/main" id="{073E4D0D-1A01-447F-9C09-8EC507540D96}"/>
              </a:ext>
            </a:extLst>
          </p:cNvPr>
          <p:cNvSpPr txBox="1">
            <a:spLocks noChangeArrowheads="1"/>
          </p:cNvSpPr>
          <p:nvPr/>
        </p:nvSpPr>
        <p:spPr bwMode="auto">
          <a:xfrm>
            <a:off x="2476500" y="21336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0632" name="Text Box 6">
            <a:extLst>
              <a:ext uri="{FF2B5EF4-FFF2-40B4-BE49-F238E27FC236}">
                <a16:creationId xmlns:a16="http://schemas.microsoft.com/office/drawing/2014/main" id="{2DFC6118-53ED-4F07-98FF-48DEF9F30CBB}"/>
              </a:ext>
            </a:extLst>
          </p:cNvPr>
          <p:cNvSpPr txBox="1">
            <a:spLocks noChangeArrowheads="1"/>
          </p:cNvSpPr>
          <p:nvPr/>
        </p:nvSpPr>
        <p:spPr bwMode="auto">
          <a:xfrm>
            <a:off x="457200" y="3124200"/>
            <a:ext cx="822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should try to obtain references from the same number of sources; however, if some of those sources for one offeror cannot be contacted, do not respond or decline to provide a reference, yet all of the sources for another offeror do respond, you can still use the information from all the references.  Similarly, if one or more offerors provided fewer references than other offerors, you are not restricted to contacting the fewest number of references provided.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Number Placeholder 2">
            <a:extLst>
              <a:ext uri="{FF2B5EF4-FFF2-40B4-BE49-F238E27FC236}">
                <a16:creationId xmlns:a16="http://schemas.microsoft.com/office/drawing/2014/main" id="{227A4192-E9FF-431B-98BB-1A02BE018E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47AAFD-A16F-4E47-9775-D6C1189D522E}" type="slidenum">
              <a:rPr lang="en-US" altLang="en-US" sz="1200" smtClean="0"/>
              <a:pPr>
                <a:spcBef>
                  <a:spcPct val="0"/>
                </a:spcBef>
                <a:buClrTx/>
                <a:buSzTx/>
                <a:buFontTx/>
                <a:buNone/>
              </a:pPr>
              <a:t>298</a:t>
            </a:fld>
            <a:endParaRPr lang="en-US" altLang="en-US" sz="1200"/>
          </a:p>
        </p:txBody>
      </p:sp>
      <p:sp>
        <p:nvSpPr>
          <p:cNvPr id="8" name="Footer Placeholder 3">
            <a:extLst>
              <a:ext uri="{FF2B5EF4-FFF2-40B4-BE49-F238E27FC236}">
                <a16:creationId xmlns:a16="http://schemas.microsoft.com/office/drawing/2014/main" id="{A1D37FAD-6213-4A0A-9198-8FEEF7A7FEF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1652" name="Text Box 2">
            <a:extLst>
              <a:ext uri="{FF2B5EF4-FFF2-40B4-BE49-F238E27FC236}">
                <a16:creationId xmlns:a16="http://schemas.microsoft.com/office/drawing/2014/main" id="{4B397FCB-6459-4BF8-94CE-2745439F1B19}"/>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1653" name="Text Box 3">
            <a:extLst>
              <a:ext uri="{FF2B5EF4-FFF2-40B4-BE49-F238E27FC236}">
                <a16:creationId xmlns:a16="http://schemas.microsoft.com/office/drawing/2014/main" id="{E3DE0A29-9702-4526-8197-95C10EBE9962}"/>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1654" name="Text Box 4">
            <a:extLst>
              <a:ext uri="{FF2B5EF4-FFF2-40B4-BE49-F238E27FC236}">
                <a16:creationId xmlns:a16="http://schemas.microsoft.com/office/drawing/2014/main" id="{DF476429-6915-47A7-B78C-A88570AE0A55}"/>
              </a:ext>
            </a:extLst>
          </p:cNvPr>
          <p:cNvSpPr txBox="1">
            <a:spLocks noChangeAspect="1" noChangeArrowheads="1"/>
          </p:cNvSpPr>
          <p:nvPr/>
        </p:nvSpPr>
        <p:spPr bwMode="auto">
          <a:xfrm>
            <a:off x="457200" y="1524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are limited to checking only the references that the offeror has included in its proposal. </a:t>
            </a:r>
          </a:p>
        </p:txBody>
      </p:sp>
      <p:sp>
        <p:nvSpPr>
          <p:cNvPr id="411655" name="Text Box 5">
            <a:extLst>
              <a:ext uri="{FF2B5EF4-FFF2-40B4-BE49-F238E27FC236}">
                <a16:creationId xmlns:a16="http://schemas.microsoft.com/office/drawing/2014/main" id="{E7227B8D-67F7-4856-A1DE-4C57150F6C93}"/>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11656" name="Text Box 6">
            <a:extLst>
              <a:ext uri="{FF2B5EF4-FFF2-40B4-BE49-F238E27FC236}">
                <a16:creationId xmlns:a16="http://schemas.microsoft.com/office/drawing/2014/main" id="{ADEC8C2B-F6E9-4E60-9850-81F5CE3FACA5}"/>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Number Placeholder 2">
            <a:extLst>
              <a:ext uri="{FF2B5EF4-FFF2-40B4-BE49-F238E27FC236}">
                <a16:creationId xmlns:a16="http://schemas.microsoft.com/office/drawing/2014/main" id="{736EE565-C92B-4EB5-BBA0-55F3CED833D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8B0AAD-3ABF-4AF4-8DEB-41B3A4E68230}" type="slidenum">
              <a:rPr lang="en-US" altLang="en-US" sz="1200" smtClean="0"/>
              <a:pPr>
                <a:spcBef>
                  <a:spcPct val="0"/>
                </a:spcBef>
                <a:buClrTx/>
                <a:buSzTx/>
                <a:buFontTx/>
                <a:buNone/>
              </a:pPr>
              <a:t>299</a:t>
            </a:fld>
            <a:endParaRPr lang="en-US" altLang="en-US" sz="1200"/>
          </a:p>
        </p:txBody>
      </p:sp>
      <p:sp>
        <p:nvSpPr>
          <p:cNvPr id="8" name="Footer Placeholder 3">
            <a:extLst>
              <a:ext uri="{FF2B5EF4-FFF2-40B4-BE49-F238E27FC236}">
                <a16:creationId xmlns:a16="http://schemas.microsoft.com/office/drawing/2014/main" id="{3AFBCF73-8949-4ED6-8FFF-5F308E0F8C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2676" name="Text Box 2">
            <a:extLst>
              <a:ext uri="{FF2B5EF4-FFF2-40B4-BE49-F238E27FC236}">
                <a16:creationId xmlns:a16="http://schemas.microsoft.com/office/drawing/2014/main" id="{E02DF8FB-8FE4-4DAE-937C-235446C0F2D8}"/>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2677" name="Text Box 3">
            <a:extLst>
              <a:ext uri="{FF2B5EF4-FFF2-40B4-BE49-F238E27FC236}">
                <a16:creationId xmlns:a16="http://schemas.microsoft.com/office/drawing/2014/main" id="{0D0A4735-0A91-478E-96A1-B347C034947D}"/>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2678" name="Text Box 4">
            <a:extLst>
              <a:ext uri="{FF2B5EF4-FFF2-40B4-BE49-F238E27FC236}">
                <a16:creationId xmlns:a16="http://schemas.microsoft.com/office/drawing/2014/main" id="{9F01B684-F89A-44DA-ADF6-720DED913E45}"/>
              </a:ext>
            </a:extLst>
          </p:cNvPr>
          <p:cNvSpPr txBox="1">
            <a:spLocks noChangeAspect="1" noChangeArrowheads="1"/>
          </p:cNvSpPr>
          <p:nvPr/>
        </p:nvSpPr>
        <p:spPr bwMode="auto">
          <a:xfrm>
            <a:off x="457200" y="1524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ea typeface="MS Mincho" panose="02020609040205080304" pitchFamily="49" charset="-128"/>
              </a:rPr>
              <a:t>You are limited to checking only the references that the offeror has included in its proposal. </a:t>
            </a:r>
          </a:p>
        </p:txBody>
      </p:sp>
      <p:sp>
        <p:nvSpPr>
          <p:cNvPr id="412679" name="Text Box 5">
            <a:extLst>
              <a:ext uri="{FF2B5EF4-FFF2-40B4-BE49-F238E27FC236}">
                <a16:creationId xmlns:a16="http://schemas.microsoft.com/office/drawing/2014/main" id="{0F017F8A-6EC5-44B4-83FE-662DA61D9120}"/>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2680" name="Text Box 6">
            <a:extLst>
              <a:ext uri="{FF2B5EF4-FFF2-40B4-BE49-F238E27FC236}">
                <a16:creationId xmlns:a16="http://schemas.microsoft.com/office/drawing/2014/main" id="{21784959-D977-4BCE-849B-17C9E50F6F54}"/>
              </a:ext>
            </a:extLst>
          </p:cNvPr>
          <p:cNvSpPr txBox="1">
            <a:spLocks noChangeArrowheads="1"/>
          </p:cNvSpPr>
          <p:nvPr/>
        </p:nvSpPr>
        <p:spPr bwMode="auto">
          <a:xfrm>
            <a:off x="457200" y="38862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You can use any knowledgeable source, regardless of whether the offeror included that source.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4EB02216-73BC-4DF0-9DDB-59D2F40191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3826B31-DD39-4EC4-94BB-FAADE0C2DCC8}" type="slidenum">
              <a:rPr lang="en-US" altLang="en-US" sz="1200" smtClean="0"/>
              <a:pPr>
                <a:spcBef>
                  <a:spcPct val="0"/>
                </a:spcBef>
                <a:buClrTx/>
                <a:buSzTx/>
                <a:buFontTx/>
                <a:buNone/>
              </a:pPr>
              <a:t>3</a:t>
            </a:fld>
            <a:endParaRPr lang="en-US" altLang="en-US" sz="1200"/>
          </a:p>
        </p:txBody>
      </p:sp>
      <p:sp>
        <p:nvSpPr>
          <p:cNvPr id="5" name="Footer Placeholder 5">
            <a:extLst>
              <a:ext uri="{FF2B5EF4-FFF2-40B4-BE49-F238E27FC236}">
                <a16:creationId xmlns:a16="http://schemas.microsoft.com/office/drawing/2014/main" id="{71815AB2-79C9-4F8C-B8A0-DE46D159C7B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2866" name="Rectangle 2">
            <a:extLst>
              <a:ext uri="{FF2B5EF4-FFF2-40B4-BE49-F238E27FC236}">
                <a16:creationId xmlns:a16="http://schemas.microsoft.com/office/drawing/2014/main" id="{7B163BED-5783-44E3-B63B-253A0ACEA3E4}"/>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CSP DEFINITION</a:t>
            </a:r>
          </a:p>
        </p:txBody>
      </p:sp>
      <p:sp>
        <p:nvSpPr>
          <p:cNvPr id="292867" name="Rectangle 3">
            <a:extLst>
              <a:ext uri="{FF2B5EF4-FFF2-40B4-BE49-F238E27FC236}">
                <a16:creationId xmlns:a16="http://schemas.microsoft.com/office/drawing/2014/main" id="{88FB4025-E21B-46AF-B6CB-02F8307E1E50}"/>
              </a:ext>
            </a:extLst>
          </p:cNvPr>
          <p:cNvSpPr>
            <a:spLocks noGrp="1" noChangeArrowheads="1"/>
          </p:cNvSpPr>
          <p:nvPr>
            <p:ph type="body" idx="1"/>
          </p:nvPr>
        </p:nvSpPr>
        <p:spPr>
          <a:xfrm>
            <a:off x="1066800" y="2457450"/>
            <a:ext cx="7391400" cy="3668713"/>
          </a:xfrm>
        </p:spPr>
        <p:txBody>
          <a:bodyPr/>
          <a:lstStyle/>
          <a:p>
            <a:pPr eaLnBrk="1" hangingPunct="1">
              <a:defRPr/>
            </a:pPr>
            <a:r>
              <a:rPr lang="en-US" altLang="en-US" sz="3600" dirty="0"/>
              <a:t>COMAR 21.01.02.01.B.21</a:t>
            </a:r>
          </a:p>
          <a:p>
            <a:pPr eaLnBrk="1" hangingPunct="1">
              <a:defRPr/>
            </a:pPr>
            <a:r>
              <a:rPr lang="en-US" altLang="en-US" sz="3600" dirty="0"/>
              <a:t>“Competitive sealed proposals” means the process set forth in COMAR 21.05.03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53AA1DFD-4A13-4480-9008-529836E54C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EBDBC68-2B46-49BB-BD43-F445CF41CEEE}" type="slidenum">
              <a:rPr lang="en-US" altLang="en-US" sz="1200" smtClean="0"/>
              <a:pPr>
                <a:spcBef>
                  <a:spcPct val="0"/>
                </a:spcBef>
                <a:buClrTx/>
                <a:buSzTx/>
                <a:buFontTx/>
                <a:buNone/>
              </a:pPr>
              <a:t>30</a:t>
            </a:fld>
            <a:endParaRPr lang="en-US" altLang="en-US" sz="1200"/>
          </a:p>
        </p:txBody>
      </p:sp>
      <p:sp>
        <p:nvSpPr>
          <p:cNvPr id="5" name="Footer Placeholder 5">
            <a:extLst>
              <a:ext uri="{FF2B5EF4-FFF2-40B4-BE49-F238E27FC236}">
                <a16:creationId xmlns:a16="http://schemas.microsoft.com/office/drawing/2014/main" id="{8904779C-D92E-4FF3-961E-B169172461F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48546" name="Rectangle 2">
            <a:extLst>
              <a:ext uri="{FF2B5EF4-FFF2-40B4-BE49-F238E27FC236}">
                <a16:creationId xmlns:a16="http://schemas.microsoft.com/office/drawing/2014/main" id="{89483B03-2820-41D1-A985-FED6B57C92D2}"/>
              </a:ext>
            </a:extLst>
          </p:cNvPr>
          <p:cNvSpPr>
            <a:spLocks noGrp="1" noRot="1" noChangeArrowheads="1"/>
          </p:cNvSpPr>
          <p:nvPr>
            <p:ph type="title"/>
          </p:nvPr>
        </p:nvSpPr>
        <p:spPr/>
        <p:txBody>
          <a:bodyPr/>
          <a:lstStyle/>
          <a:p>
            <a:pPr eaLnBrk="1" hangingPunct="1">
              <a:defRPr/>
            </a:pPr>
            <a:r>
              <a:rPr lang="en-US" altLang="en-US"/>
              <a:t>Sports Analogy 2</a:t>
            </a:r>
          </a:p>
        </p:txBody>
      </p:sp>
      <p:sp>
        <p:nvSpPr>
          <p:cNvPr id="748547" name="Rectangle 3">
            <a:extLst>
              <a:ext uri="{FF2B5EF4-FFF2-40B4-BE49-F238E27FC236}">
                <a16:creationId xmlns:a16="http://schemas.microsoft.com/office/drawing/2014/main" id="{115C8FC6-0A1A-4A71-939E-6616D5610813}"/>
              </a:ext>
            </a:extLst>
          </p:cNvPr>
          <p:cNvSpPr>
            <a:spLocks noGrp="1" noChangeArrowheads="1"/>
          </p:cNvSpPr>
          <p:nvPr>
            <p:ph type="body" idx="1"/>
          </p:nvPr>
        </p:nvSpPr>
        <p:spPr>
          <a:xfrm>
            <a:off x="228600" y="1447800"/>
            <a:ext cx="8686800" cy="4678363"/>
          </a:xfrm>
        </p:spPr>
        <p:txBody>
          <a:bodyPr/>
          <a:lstStyle/>
          <a:p>
            <a:pPr eaLnBrk="1" hangingPunct="1">
              <a:lnSpc>
                <a:spcPct val="90000"/>
              </a:lnSpc>
              <a:defRPr/>
            </a:pPr>
            <a:r>
              <a:rPr lang="en-US" altLang="en-US"/>
              <a:t>CSP can be equated to a marathon rather than a sprint</a:t>
            </a:r>
          </a:p>
          <a:p>
            <a:pPr eaLnBrk="1" hangingPunct="1">
              <a:lnSpc>
                <a:spcPct val="90000"/>
              </a:lnSpc>
              <a:defRPr/>
            </a:pPr>
            <a:r>
              <a:rPr lang="en-US" altLang="en-US"/>
              <a:t>It isn’t who gets out of the starting gate the fastest</a:t>
            </a:r>
          </a:p>
          <a:p>
            <a:pPr lvl="1" eaLnBrk="1" hangingPunct="1">
              <a:lnSpc>
                <a:spcPct val="90000"/>
              </a:lnSpc>
              <a:defRPr/>
            </a:pPr>
            <a:r>
              <a:rPr lang="en-US" altLang="en-US"/>
              <a:t>Who submits the best initial proposal</a:t>
            </a:r>
          </a:p>
          <a:p>
            <a:pPr eaLnBrk="1" hangingPunct="1">
              <a:lnSpc>
                <a:spcPct val="90000"/>
              </a:lnSpc>
              <a:defRPr/>
            </a:pPr>
            <a:r>
              <a:rPr lang="en-US" altLang="en-US"/>
              <a:t>It’s who crosses the distant finish line first</a:t>
            </a:r>
          </a:p>
          <a:p>
            <a:pPr lvl="1" eaLnBrk="1" hangingPunct="1">
              <a:lnSpc>
                <a:spcPct val="90000"/>
              </a:lnSpc>
              <a:defRPr/>
            </a:pPr>
            <a:r>
              <a:rPr lang="en-US" altLang="en-US"/>
              <a:t>Who ultimately provides the best value to the State</a:t>
            </a:r>
          </a:p>
          <a:p>
            <a:pPr lvl="2" eaLnBrk="1" hangingPunct="1">
              <a:lnSpc>
                <a:spcPct val="90000"/>
              </a:lnSpc>
              <a:defRPr/>
            </a:pPr>
            <a:r>
              <a:rPr lang="en-US" altLang="en-US"/>
              <a:t>The best combination of technical proposal and price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Number Placeholder 4">
            <a:extLst>
              <a:ext uri="{FF2B5EF4-FFF2-40B4-BE49-F238E27FC236}">
                <a16:creationId xmlns:a16="http://schemas.microsoft.com/office/drawing/2014/main" id="{14569A4E-FE57-4565-97F4-CFB2F56716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5C047A-0788-49F8-9952-8496C894AC40}" type="slidenum">
              <a:rPr lang="en-US" altLang="en-US" sz="1200" smtClean="0"/>
              <a:pPr>
                <a:spcBef>
                  <a:spcPct val="0"/>
                </a:spcBef>
                <a:buClrTx/>
                <a:buSzTx/>
                <a:buFontTx/>
                <a:buNone/>
              </a:pPr>
              <a:t>300</a:t>
            </a:fld>
            <a:endParaRPr lang="en-US" altLang="en-US" sz="1200"/>
          </a:p>
        </p:txBody>
      </p:sp>
      <p:sp>
        <p:nvSpPr>
          <p:cNvPr id="5" name="Footer Placeholder 5">
            <a:extLst>
              <a:ext uri="{FF2B5EF4-FFF2-40B4-BE49-F238E27FC236}">
                <a16:creationId xmlns:a16="http://schemas.microsoft.com/office/drawing/2014/main" id="{D2AB7153-10BD-4D12-9B05-90AD68CCDD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94306" name="Rectangle 2">
            <a:extLst>
              <a:ext uri="{FF2B5EF4-FFF2-40B4-BE49-F238E27FC236}">
                <a16:creationId xmlns:a16="http://schemas.microsoft.com/office/drawing/2014/main" id="{385D32E2-A661-428D-BE06-7110544A6869}"/>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a:t>References</a:t>
            </a:r>
          </a:p>
        </p:txBody>
      </p:sp>
      <p:sp>
        <p:nvSpPr>
          <p:cNvPr id="994307" name="Rectangle 3">
            <a:extLst>
              <a:ext uri="{FF2B5EF4-FFF2-40B4-BE49-F238E27FC236}">
                <a16:creationId xmlns:a16="http://schemas.microsoft.com/office/drawing/2014/main" id="{FC4D27D4-5A5F-4C3C-B061-81292EC1C3DD}"/>
              </a:ext>
            </a:extLst>
          </p:cNvPr>
          <p:cNvSpPr>
            <a:spLocks noGrp="1" noChangeArrowheads="1"/>
          </p:cNvSpPr>
          <p:nvPr>
            <p:ph type="body" idx="1"/>
          </p:nvPr>
        </p:nvSpPr>
        <p:spPr>
          <a:xfrm>
            <a:off x="228600" y="914400"/>
            <a:ext cx="8686800" cy="5562600"/>
          </a:xfrm>
        </p:spPr>
        <p:txBody>
          <a:bodyPr/>
          <a:lstStyle/>
          <a:p>
            <a:pPr eaLnBrk="1" hangingPunct="1">
              <a:defRPr/>
            </a:pPr>
            <a:r>
              <a:rPr lang="en-US" altLang="en-US" sz="2800" dirty="0">
                <a:effectLst/>
              </a:rPr>
              <a:t>Whether information obtained from references must be publicly disclosed or disclosed to the offeror to whom it pertains is a Public Information Act issue </a:t>
            </a:r>
          </a:p>
          <a:p>
            <a:pPr lvl="1" eaLnBrk="1" hangingPunct="1">
              <a:defRPr/>
            </a:pPr>
            <a:r>
              <a:rPr lang="en-US" altLang="en-US" sz="2400" dirty="0">
                <a:effectLst/>
              </a:rPr>
              <a:t>Consult with the Office of the Attorney General for assistance with such a request</a:t>
            </a:r>
          </a:p>
          <a:p>
            <a:pPr eaLnBrk="1" hangingPunct="1">
              <a:defRPr/>
            </a:pPr>
            <a:r>
              <a:rPr lang="en-US" altLang="en-US" sz="2800" dirty="0">
                <a:solidFill>
                  <a:srgbClr val="00FF00"/>
                </a:solidFill>
                <a:effectLst/>
              </a:rPr>
              <a:t>Allow an offeror an opportunity to refute a negative reference if the information from the reference may impact the offeror's ranking or the responsibility determination</a:t>
            </a:r>
          </a:p>
          <a:p>
            <a:pPr lvl="1" eaLnBrk="1" hangingPunct="1">
              <a:defRPr/>
            </a:pPr>
            <a:r>
              <a:rPr lang="en-US" altLang="en-US" sz="2400" dirty="0">
                <a:effectLst/>
              </a:rPr>
              <a:t>If possible, tell the offeror about the negative reference in cure letters or at orals, perhaps anonymously if the reference has so requested, after checking AAG for OK</a:t>
            </a:r>
          </a:p>
          <a:p>
            <a:pPr lvl="1" eaLnBrk="1" hangingPunct="1">
              <a:defRPr/>
            </a:pPr>
            <a:r>
              <a:rPr lang="en-US" altLang="en-US" sz="2400" dirty="0">
                <a:effectLst/>
              </a:rPr>
              <a:t>If at orals, allow a follow-up response </a:t>
            </a:r>
            <a:endParaRPr lang="en-US" altLang="en-US" sz="2400"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Number Placeholder 2">
            <a:extLst>
              <a:ext uri="{FF2B5EF4-FFF2-40B4-BE49-F238E27FC236}">
                <a16:creationId xmlns:a16="http://schemas.microsoft.com/office/drawing/2014/main" id="{7C9E5EEB-FC92-4A37-9D7B-58A0329EE3D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52591A-7CA0-481C-909D-03D587F3AFC5}" type="slidenum">
              <a:rPr lang="en-US" altLang="en-US" sz="1200" smtClean="0"/>
              <a:pPr>
                <a:spcBef>
                  <a:spcPct val="0"/>
                </a:spcBef>
                <a:buClrTx/>
                <a:buSzTx/>
                <a:buFontTx/>
                <a:buNone/>
              </a:pPr>
              <a:t>301</a:t>
            </a:fld>
            <a:endParaRPr lang="en-US" altLang="en-US" sz="1200"/>
          </a:p>
        </p:txBody>
      </p:sp>
      <p:sp>
        <p:nvSpPr>
          <p:cNvPr id="8" name="Footer Placeholder 3">
            <a:extLst>
              <a:ext uri="{FF2B5EF4-FFF2-40B4-BE49-F238E27FC236}">
                <a16:creationId xmlns:a16="http://schemas.microsoft.com/office/drawing/2014/main" id="{EA8AAA37-1CC4-48F8-9B83-795D137667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4724" name="Text Box 2">
            <a:extLst>
              <a:ext uri="{FF2B5EF4-FFF2-40B4-BE49-F238E27FC236}">
                <a16:creationId xmlns:a16="http://schemas.microsoft.com/office/drawing/2014/main" id="{03181797-47AE-4BE3-80A9-8613BAD8B123}"/>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4725" name="Text Box 3">
            <a:extLst>
              <a:ext uri="{FF2B5EF4-FFF2-40B4-BE49-F238E27FC236}">
                <a16:creationId xmlns:a16="http://schemas.microsoft.com/office/drawing/2014/main" id="{27CCDEFC-1C87-420B-88F6-1CA09DE8100A}"/>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4726" name="Text Box 4">
            <a:extLst>
              <a:ext uri="{FF2B5EF4-FFF2-40B4-BE49-F238E27FC236}">
                <a16:creationId xmlns:a16="http://schemas.microsoft.com/office/drawing/2014/main" id="{A9D90418-B464-44C7-B419-38EB0C3337D7}"/>
              </a:ext>
            </a:extLst>
          </p:cNvPr>
          <p:cNvSpPr txBox="1">
            <a:spLocks noChangeAspect="1" noChangeArrowheads="1"/>
          </p:cNvSpPr>
          <p:nvPr/>
        </p:nvSpPr>
        <p:spPr bwMode="auto">
          <a:xfrm>
            <a:off x="457200" y="15240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2400">
                <a:ea typeface="MS Mincho" panose="02020609040205080304" pitchFamily="49" charset="-128"/>
              </a:rPr>
              <a:t>If a member of the Evaluation Committee is named as a reference, that person must resign or be removed from the Evaluation Committee. </a:t>
            </a:r>
          </a:p>
        </p:txBody>
      </p:sp>
      <p:sp>
        <p:nvSpPr>
          <p:cNvPr id="414727" name="Text Box 5">
            <a:extLst>
              <a:ext uri="{FF2B5EF4-FFF2-40B4-BE49-F238E27FC236}">
                <a16:creationId xmlns:a16="http://schemas.microsoft.com/office/drawing/2014/main" id="{4D1B92A2-A508-4925-9D9E-8F37DAFED9C1}"/>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endParaRPr lang="en-US" altLang="en-US" sz="6000">
              <a:ea typeface="MS Mincho" panose="02020609040205080304" pitchFamily="49" charset="-128"/>
            </a:endParaRPr>
          </a:p>
        </p:txBody>
      </p:sp>
      <p:sp>
        <p:nvSpPr>
          <p:cNvPr id="414728" name="Text Box 6">
            <a:extLst>
              <a:ext uri="{FF2B5EF4-FFF2-40B4-BE49-F238E27FC236}">
                <a16:creationId xmlns:a16="http://schemas.microsoft.com/office/drawing/2014/main" id="{C7DD1EAC-8365-4074-B61F-1C2676F016F5}"/>
              </a:ext>
            </a:extLst>
          </p:cNvPr>
          <p:cNvSpPr txBox="1">
            <a:spLocks noChangeArrowheads="1"/>
          </p:cNvSpPr>
          <p:nvPr/>
        </p:nvSpPr>
        <p:spPr bwMode="auto">
          <a:xfrm>
            <a:off x="457200" y="3886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400">
              <a:ea typeface="MS Mincho" panose="02020609040205080304" pitchFamily="49" charset="-128"/>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Number Placeholder 2">
            <a:extLst>
              <a:ext uri="{FF2B5EF4-FFF2-40B4-BE49-F238E27FC236}">
                <a16:creationId xmlns:a16="http://schemas.microsoft.com/office/drawing/2014/main" id="{21BEA403-9C7D-42A2-A385-4F32819690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9BB58C-927F-4495-997E-3D7BBE0AC379}" type="slidenum">
              <a:rPr lang="en-US" altLang="en-US" sz="1200" smtClean="0"/>
              <a:pPr>
                <a:spcBef>
                  <a:spcPct val="0"/>
                </a:spcBef>
                <a:buClrTx/>
                <a:buSzTx/>
                <a:buFontTx/>
                <a:buNone/>
              </a:pPr>
              <a:t>302</a:t>
            </a:fld>
            <a:endParaRPr lang="en-US" altLang="en-US" sz="1200"/>
          </a:p>
        </p:txBody>
      </p:sp>
      <p:sp>
        <p:nvSpPr>
          <p:cNvPr id="8" name="Footer Placeholder 3">
            <a:extLst>
              <a:ext uri="{FF2B5EF4-FFF2-40B4-BE49-F238E27FC236}">
                <a16:creationId xmlns:a16="http://schemas.microsoft.com/office/drawing/2014/main" id="{F7646D4D-DC60-4398-95EC-465E7153CD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5748" name="Text Box 2">
            <a:extLst>
              <a:ext uri="{FF2B5EF4-FFF2-40B4-BE49-F238E27FC236}">
                <a16:creationId xmlns:a16="http://schemas.microsoft.com/office/drawing/2014/main" id="{CB16D3F8-66D6-41A1-A81D-51D46DEACE67}"/>
              </a:ext>
            </a:extLst>
          </p:cNvPr>
          <p:cNvSpPr txBox="1">
            <a:spLocks noChangeArrowheads="1"/>
          </p:cNvSpPr>
          <p:nvPr/>
        </p:nvSpPr>
        <p:spPr bwMode="auto">
          <a:xfrm>
            <a:off x="838200" y="6858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6000">
              <a:latin typeface="Times New Roman" panose="02020603050405020304" pitchFamily="18" charset="0"/>
            </a:endParaRPr>
          </a:p>
        </p:txBody>
      </p:sp>
      <p:sp>
        <p:nvSpPr>
          <p:cNvPr id="415749" name="Text Box 3">
            <a:extLst>
              <a:ext uri="{FF2B5EF4-FFF2-40B4-BE49-F238E27FC236}">
                <a16:creationId xmlns:a16="http://schemas.microsoft.com/office/drawing/2014/main" id="{B7FA2748-2B99-4186-B335-F217A30B7000}"/>
              </a:ext>
            </a:extLst>
          </p:cNvPr>
          <p:cNvSpPr txBox="1">
            <a:spLocks noChangeAspect="1" noChangeArrowheads="1"/>
          </p:cNvSpPr>
          <p:nvPr/>
        </p:nvSpPr>
        <p:spPr bwMode="auto">
          <a:xfrm>
            <a:off x="1638300" y="6096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latin typeface="Times New Roman" panose="02020603050405020304" pitchFamily="18" charset="0"/>
              </a:rPr>
              <a:t>MYTH</a:t>
            </a:r>
          </a:p>
        </p:txBody>
      </p:sp>
      <p:sp>
        <p:nvSpPr>
          <p:cNvPr id="415750" name="Text Box 4">
            <a:extLst>
              <a:ext uri="{FF2B5EF4-FFF2-40B4-BE49-F238E27FC236}">
                <a16:creationId xmlns:a16="http://schemas.microsoft.com/office/drawing/2014/main" id="{E9199D98-9E44-4FA5-891B-8901B424E6E9}"/>
              </a:ext>
            </a:extLst>
          </p:cNvPr>
          <p:cNvSpPr txBox="1">
            <a:spLocks noChangeAspect="1" noChangeArrowheads="1"/>
          </p:cNvSpPr>
          <p:nvPr/>
        </p:nvSpPr>
        <p:spPr bwMode="auto">
          <a:xfrm>
            <a:off x="457200" y="15240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en-US" altLang="en-US" sz="2400">
                <a:ea typeface="MS Mincho" panose="02020609040205080304" pitchFamily="49" charset="-128"/>
              </a:rPr>
              <a:t>If a member of the Evaluation Committee is named as a reference, that person must resign or be removed from the Evaluation Committee. </a:t>
            </a:r>
          </a:p>
        </p:txBody>
      </p:sp>
      <p:sp>
        <p:nvSpPr>
          <p:cNvPr id="415751" name="Text Box 5">
            <a:extLst>
              <a:ext uri="{FF2B5EF4-FFF2-40B4-BE49-F238E27FC236}">
                <a16:creationId xmlns:a16="http://schemas.microsoft.com/office/drawing/2014/main" id="{2858B8C4-DA92-4282-9EEC-FCBE05DD4927}"/>
              </a:ext>
            </a:extLst>
          </p:cNvPr>
          <p:cNvSpPr txBox="1">
            <a:spLocks noChangeArrowheads="1"/>
          </p:cNvSpPr>
          <p:nvPr/>
        </p:nvSpPr>
        <p:spPr bwMode="auto">
          <a:xfrm>
            <a:off x="2476500" y="25908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6000">
                <a:ea typeface="MS Mincho" panose="02020609040205080304" pitchFamily="49" charset="-128"/>
              </a:rPr>
              <a:t>REALITY</a:t>
            </a:r>
          </a:p>
        </p:txBody>
      </p:sp>
      <p:sp>
        <p:nvSpPr>
          <p:cNvPr id="415752" name="Text Box 6">
            <a:extLst>
              <a:ext uri="{FF2B5EF4-FFF2-40B4-BE49-F238E27FC236}">
                <a16:creationId xmlns:a16="http://schemas.microsoft.com/office/drawing/2014/main" id="{8DE143CE-E305-487B-B6AC-40232D274BD0}"/>
              </a:ext>
            </a:extLst>
          </p:cNvPr>
          <p:cNvSpPr txBox="1">
            <a:spLocks noChangeArrowheads="1"/>
          </p:cNvSpPr>
          <p:nvPr/>
        </p:nvSpPr>
        <p:spPr bwMode="auto">
          <a:xfrm>
            <a:off x="457200" y="38862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400">
                <a:ea typeface="MS Mincho" panose="02020609040205080304" pitchFamily="49" charset="-128"/>
              </a:rPr>
              <a:t>There is no inherent problem with an Evaluation Committee member being named as a reference.  An evaluator named as a reference does not mean that the evaluator cannot render a proper evaluation.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altLang="en-US" b="1" u="sng" dirty="0">
                <a:solidFill>
                  <a:srgbClr val="FF0000"/>
                </a:solidFill>
                <a:ea typeface="MS Mincho" panose="02020609040205080304" pitchFamily="49" charset="-128"/>
              </a:rPr>
              <a:t>MYTH</a:t>
            </a:r>
            <a:r>
              <a:rPr lang="en-US" altLang="en-US" dirty="0">
                <a:ea typeface="MS Mincho" panose="02020609040205080304" pitchFamily="49" charset="-128"/>
              </a:rPr>
              <a:t>: When evaluating proposals it is necessary to use qualitative (adjectival or descriptive) labels – </a:t>
            </a:r>
            <a:r>
              <a:rPr lang="en-US" altLang="en-US" b="1" dirty="0">
                <a:solidFill>
                  <a:srgbClr val="FF33CC"/>
                </a:solidFill>
                <a:ea typeface="MS Mincho" panose="02020609040205080304" pitchFamily="49" charset="-128"/>
              </a:rPr>
              <a:t>Excellent, Very Good, Good, Fair &amp; Poor </a:t>
            </a:r>
            <a:r>
              <a:rPr lang="en-US" altLang="en-US" dirty="0">
                <a:ea typeface="MS Mincho" panose="02020609040205080304" pitchFamily="49" charset="-128"/>
              </a:rPr>
              <a:t>- for each offeror for each evaluation criteria and for the overall ranking</a:t>
            </a:r>
          </a:p>
          <a:p>
            <a:pPr>
              <a:defRPr/>
            </a:pPr>
            <a:r>
              <a:rPr lang="en-US" b="1" u="sng" dirty="0">
                <a:solidFill>
                  <a:srgbClr val="FF0000"/>
                </a:solidFill>
              </a:rPr>
              <a:t>REALITY</a:t>
            </a:r>
            <a:r>
              <a:rPr lang="en-US" dirty="0"/>
              <a:t>: Each of us have our own opinion of what constitutes Excellent versus Very Good, etc. And there are gradations within each of these labels</a:t>
            </a:r>
          </a:p>
        </p:txBody>
      </p:sp>
      <p:sp>
        <p:nvSpPr>
          <p:cNvPr id="416772" name="Slide Number Placeholder 3">
            <a:extLst>
              <a:ext uri="{FF2B5EF4-FFF2-40B4-BE49-F238E27FC236}">
                <a16:creationId xmlns:a16="http://schemas.microsoft.com/office/drawing/2014/main" id="{C3FA00FC-BFF2-4EF8-B2A9-34847F50C9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C34634-E852-4BCF-813A-1B6634986B18}" type="slidenum">
              <a:rPr lang="en-US" altLang="en-US" sz="1200" smtClean="0"/>
              <a:pPr>
                <a:spcBef>
                  <a:spcPct val="0"/>
                </a:spcBef>
                <a:buClrTx/>
                <a:buSzTx/>
                <a:buFontTx/>
                <a:buNone/>
              </a:pPr>
              <a:t>303</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676400"/>
            <a:ext cx="8686800" cy="4800600"/>
          </a:xfrm>
        </p:spPr>
        <p:txBody>
          <a:bodyPr/>
          <a:lstStyle/>
          <a:p>
            <a:pPr>
              <a:defRPr/>
            </a:pPr>
            <a:r>
              <a:rPr lang="en-US" sz="2800" dirty="0"/>
              <a:t>How much qualitative “distance” is there between an offeror that just barely is rated excellent versus one that is solidly very good?   </a:t>
            </a:r>
          </a:p>
          <a:p>
            <a:pPr>
              <a:defRPr/>
            </a:pPr>
            <a:r>
              <a:rPr lang="en-US" sz="2800" dirty="0"/>
              <a:t>i.e., in school, 90-100 might be an A which equates to Excellent</a:t>
            </a:r>
          </a:p>
          <a:p>
            <a:pPr>
              <a:defRPr/>
            </a:pPr>
            <a:r>
              <a:rPr lang="en-US" sz="2800" dirty="0"/>
              <a:t>80-89 might be a B which equates to Very Good</a:t>
            </a:r>
          </a:p>
          <a:p>
            <a:pPr>
              <a:defRPr/>
            </a:pPr>
            <a:r>
              <a:rPr lang="en-US" sz="2800" dirty="0"/>
              <a:t>With just Excellent versus Very Good it isn’t known whether the Excellent scored a 100 versus a 90.  And it isn’t known whether the Very Good was an 89 versus an 80. </a:t>
            </a:r>
          </a:p>
        </p:txBody>
      </p:sp>
      <p:sp>
        <p:nvSpPr>
          <p:cNvPr id="417796" name="Slide Number Placeholder 3">
            <a:extLst>
              <a:ext uri="{FF2B5EF4-FFF2-40B4-BE49-F238E27FC236}">
                <a16:creationId xmlns:a16="http://schemas.microsoft.com/office/drawing/2014/main" id="{C26173DE-D877-40BA-A0BA-0A998B34056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2B411ED-933C-46E6-B9FC-86D01ABD0ACD}" type="slidenum">
              <a:rPr lang="en-US" altLang="en-US" sz="1200" smtClean="0"/>
              <a:pPr>
                <a:spcBef>
                  <a:spcPct val="0"/>
                </a:spcBef>
                <a:buClrTx/>
                <a:buSzTx/>
                <a:buFontTx/>
                <a:buNone/>
              </a:pPr>
              <a:t>304</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sz="2800" dirty="0"/>
              <a:t>Even with these labels there might be a very substantive spread of 100 versus 80</a:t>
            </a:r>
          </a:p>
          <a:p>
            <a:pPr>
              <a:defRPr/>
            </a:pPr>
            <a:r>
              <a:rPr lang="en-US" sz="2800" dirty="0"/>
              <a:t>Or, a non-substantive spread of 90 versus 89 </a:t>
            </a:r>
          </a:p>
          <a:p>
            <a:pPr>
              <a:defRPr/>
            </a:pPr>
            <a:r>
              <a:rPr lang="en-US" sz="2800" dirty="0"/>
              <a:t>With just these labels it isn’t known how much better an Excellent was versus a Very Good</a:t>
            </a:r>
          </a:p>
          <a:p>
            <a:pPr>
              <a:defRPr/>
            </a:pPr>
            <a:r>
              <a:rPr lang="en-US" sz="2800" dirty="0"/>
              <a:t>There still needs to be some description that both explains why a particular offeror received one rating versus another, and how much better it is</a:t>
            </a:r>
          </a:p>
          <a:p>
            <a:pPr lvl="1">
              <a:defRPr/>
            </a:pPr>
            <a:r>
              <a:rPr lang="en-US" sz="2400" dirty="0"/>
              <a:t>e.g., “Offeror A was barely judged to be Excellent and Offeror B was solidly judged Very Good, and almost rated Excellent”</a:t>
            </a:r>
          </a:p>
        </p:txBody>
      </p:sp>
      <p:sp>
        <p:nvSpPr>
          <p:cNvPr id="418820" name="Slide Number Placeholder 3">
            <a:extLst>
              <a:ext uri="{FF2B5EF4-FFF2-40B4-BE49-F238E27FC236}">
                <a16:creationId xmlns:a16="http://schemas.microsoft.com/office/drawing/2014/main" id="{C92A6B78-494C-43BB-87CB-567D632525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CEE1CB-DD24-4916-859C-FF6812DB6C8C}" type="slidenum">
              <a:rPr lang="en-US" altLang="en-US" sz="1200" smtClean="0"/>
              <a:pPr>
                <a:spcBef>
                  <a:spcPct val="0"/>
                </a:spcBef>
                <a:buClrTx/>
                <a:buSzTx/>
                <a:buFontTx/>
                <a:buNone/>
              </a:pPr>
              <a:t>305</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152400" y="1371600"/>
            <a:ext cx="8839200" cy="5181600"/>
          </a:xfrm>
        </p:spPr>
        <p:txBody>
          <a:bodyPr/>
          <a:lstStyle/>
          <a:p>
            <a:pPr>
              <a:defRPr/>
            </a:pPr>
            <a:r>
              <a:rPr lang="en-US" sz="2800" dirty="0"/>
              <a:t>Versus, “Offeror A was judged to be Excellent in all criteria and was far superior to all other Offerors, including Offeror B, which barely rated a Very Good”</a:t>
            </a:r>
          </a:p>
          <a:p>
            <a:pPr>
              <a:defRPr/>
            </a:pPr>
            <a:r>
              <a:rPr lang="en-US" sz="2800" dirty="0"/>
              <a:t>And qualitative labels can serve as targets of complaint by offerors that regard themselves as better than their label might indicate</a:t>
            </a:r>
          </a:p>
          <a:p>
            <a:pPr lvl="1">
              <a:defRPr/>
            </a:pPr>
            <a:r>
              <a:rPr lang="en-US" sz="2400" dirty="0"/>
              <a:t>i.e., an offeror rated as Very Good may think it should be Excellent; or,</a:t>
            </a:r>
          </a:p>
          <a:p>
            <a:pPr lvl="1">
              <a:defRPr/>
            </a:pPr>
            <a:r>
              <a:rPr lang="en-US" sz="2400" dirty="0"/>
              <a:t>Offerors rated Fair may think they should be Very Good </a:t>
            </a:r>
          </a:p>
          <a:p>
            <a:pPr lvl="1">
              <a:defRPr/>
            </a:pPr>
            <a:r>
              <a:rPr lang="en-US" sz="2400" dirty="0"/>
              <a:t>But an offeror ranked 2 or 3 or 4 has no idea how close or how far it was from the offerors ranked above it</a:t>
            </a:r>
          </a:p>
          <a:p>
            <a:pPr lvl="2">
              <a:defRPr/>
            </a:pPr>
            <a:r>
              <a:rPr lang="en-US" sz="2000" dirty="0"/>
              <a:t>All it knows is 1 or 2 or 3 offerors were judged better </a:t>
            </a:r>
          </a:p>
        </p:txBody>
      </p:sp>
      <p:sp>
        <p:nvSpPr>
          <p:cNvPr id="419844" name="Slide Number Placeholder 3">
            <a:extLst>
              <a:ext uri="{FF2B5EF4-FFF2-40B4-BE49-F238E27FC236}">
                <a16:creationId xmlns:a16="http://schemas.microsoft.com/office/drawing/2014/main" id="{14D91D7D-48B0-44B5-8575-6F72CA62F89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70A02AC-E0BE-4394-B8DC-4EC278117E8E}" type="slidenum">
              <a:rPr lang="en-US" altLang="en-US" sz="1200" smtClean="0"/>
              <a:pPr>
                <a:spcBef>
                  <a:spcPct val="0"/>
                </a:spcBef>
                <a:buClrTx/>
                <a:buSzTx/>
                <a:buFontTx/>
                <a:buNone/>
              </a:pPr>
              <a:t>306</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400-8B6C-46E4-B786-9ED835F62970}"/>
              </a:ext>
            </a:extLst>
          </p:cNvPr>
          <p:cNvSpPr>
            <a:spLocks noGrp="1"/>
          </p:cNvSpPr>
          <p:nvPr>
            <p:ph type="title"/>
          </p:nvPr>
        </p:nvSpPr>
        <p:spPr>
          <a:xfrm>
            <a:off x="228600" y="209550"/>
            <a:ext cx="8686800" cy="1314450"/>
          </a:xfrm>
        </p:spPr>
        <p:txBody>
          <a:bodyPr/>
          <a:lstStyle/>
          <a:p>
            <a:pPr>
              <a:defRPr/>
            </a:pPr>
            <a:r>
              <a:rPr lang="en-US" sz="3600" dirty="0"/>
              <a:t>Myth Vs. Reality</a:t>
            </a:r>
            <a:br>
              <a:rPr lang="en-US" sz="3600" dirty="0"/>
            </a:br>
            <a:r>
              <a:rPr lang="en-US" sz="4000" dirty="0">
                <a:solidFill>
                  <a:srgbClr val="92D050"/>
                </a:solidFill>
              </a:rPr>
              <a:t>Ranking Vs. Qualitative Labels</a:t>
            </a:r>
          </a:p>
        </p:txBody>
      </p:sp>
      <p:sp>
        <p:nvSpPr>
          <p:cNvPr id="3" name="Content Placeholder 2">
            <a:extLst>
              <a:ext uri="{FF2B5EF4-FFF2-40B4-BE49-F238E27FC236}">
                <a16:creationId xmlns:a16="http://schemas.microsoft.com/office/drawing/2014/main" id="{3EFC93C2-B8CC-4D44-AF82-236FBE3C5687}"/>
              </a:ext>
            </a:extLst>
          </p:cNvPr>
          <p:cNvSpPr>
            <a:spLocks noGrp="1"/>
          </p:cNvSpPr>
          <p:nvPr>
            <p:ph idx="1"/>
          </p:nvPr>
        </p:nvSpPr>
        <p:spPr>
          <a:xfrm>
            <a:off x="228600" y="1524000"/>
            <a:ext cx="8686800" cy="4953000"/>
          </a:xfrm>
        </p:spPr>
        <p:txBody>
          <a:bodyPr/>
          <a:lstStyle/>
          <a:p>
            <a:pPr>
              <a:defRPr/>
            </a:pPr>
            <a:r>
              <a:rPr lang="en-US" sz="2800" dirty="0"/>
              <a:t>Obviously, a much greater differentiation is evident between Excellent and Good (70-79)</a:t>
            </a:r>
          </a:p>
          <a:p>
            <a:pPr>
              <a:defRPr/>
            </a:pPr>
            <a:r>
              <a:rPr lang="en-US" sz="2800" dirty="0"/>
              <a:t>But there still needs to be a narrative explanation that indicates the actual magnitude of spread </a:t>
            </a:r>
          </a:p>
          <a:p>
            <a:pPr lvl="1">
              <a:defRPr/>
            </a:pPr>
            <a:r>
              <a:rPr lang="en-US" sz="2400" dirty="0"/>
              <a:t>i.e. is it 100 versus 70 or 90 versus 79?</a:t>
            </a:r>
          </a:p>
          <a:p>
            <a:pPr>
              <a:defRPr/>
            </a:pPr>
            <a:r>
              <a:rPr lang="en-US" sz="2800" dirty="0"/>
              <a:t>Deciding to pay much more money for an offeror with a 100 versus a much lower priced offeror at 70 is much more defensible than the same recommendation of a 90 offeror versus a 79 one</a:t>
            </a:r>
          </a:p>
          <a:p>
            <a:pPr lvl="1">
              <a:defRPr/>
            </a:pPr>
            <a:r>
              <a:rPr lang="en-US" sz="2400" dirty="0"/>
              <a:t>And presumably an offeror with an overall rating of Poor would not be judged to </a:t>
            </a:r>
            <a:r>
              <a:rPr lang="en-US" sz="2400"/>
              <a:t>be qualified </a:t>
            </a:r>
            <a:endParaRPr lang="en-US" sz="2400" dirty="0"/>
          </a:p>
        </p:txBody>
      </p:sp>
      <p:sp>
        <p:nvSpPr>
          <p:cNvPr id="420868" name="Slide Number Placeholder 3">
            <a:extLst>
              <a:ext uri="{FF2B5EF4-FFF2-40B4-BE49-F238E27FC236}">
                <a16:creationId xmlns:a16="http://schemas.microsoft.com/office/drawing/2014/main" id="{B5D292ED-14A1-4927-A707-D35FBC6C510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92B56B9-FBD8-40C4-8E74-40646AB85C1F}" type="slidenum">
              <a:rPr lang="en-US" altLang="en-US" sz="1200" smtClean="0"/>
              <a:pPr>
                <a:spcBef>
                  <a:spcPct val="0"/>
                </a:spcBef>
                <a:buClrTx/>
                <a:buSzTx/>
                <a:buFontTx/>
                <a:buNone/>
              </a:pPr>
              <a:t>307</a:t>
            </a:fld>
            <a:endParaRPr lang="en-US" altLang="en-US" sz="1200"/>
          </a:p>
        </p:txBody>
      </p:sp>
      <p:sp>
        <p:nvSpPr>
          <p:cNvPr id="5" name="Footer Placeholder 4">
            <a:extLst>
              <a:ext uri="{FF2B5EF4-FFF2-40B4-BE49-F238E27FC236}">
                <a16:creationId xmlns:a16="http://schemas.microsoft.com/office/drawing/2014/main" id="{F9EABA94-F6EE-4B7C-B0A6-E9D2761056D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p:txBody>
          <a:bodyPr/>
          <a:lstStyle/>
          <a:p>
            <a:pPr>
              <a:defRPr/>
            </a:pPr>
            <a:r>
              <a:rPr lang="en-US" dirty="0"/>
              <a:t>Shouldn’t Points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686800" cy="5334000"/>
          </a:xfrm>
        </p:spPr>
        <p:txBody>
          <a:bodyPr/>
          <a:lstStyle/>
          <a:p>
            <a:pPr>
              <a:defRPr/>
            </a:pPr>
            <a:r>
              <a:rPr lang="en-US" sz="2800" dirty="0"/>
              <a:t>The several prior slides discussing scores (points) and grades from school are very clear</a:t>
            </a:r>
          </a:p>
          <a:p>
            <a:pPr>
              <a:defRPr/>
            </a:pPr>
            <a:r>
              <a:rPr lang="en-US" sz="2800" dirty="0"/>
              <a:t>Doesn’t that prove that points should be used in evaluated procurements instead of just ranking?</a:t>
            </a:r>
          </a:p>
          <a:p>
            <a:pPr>
              <a:defRPr/>
            </a:pPr>
            <a:r>
              <a:rPr lang="en-US" b="1" dirty="0">
                <a:solidFill>
                  <a:srgbClr val="FF0000"/>
                </a:solidFill>
              </a:rPr>
              <a:t>No!</a:t>
            </a:r>
          </a:p>
          <a:p>
            <a:pPr>
              <a:defRPr/>
            </a:pPr>
            <a:r>
              <a:rPr lang="en-US" sz="2800" dirty="0"/>
              <a:t>In school, almost all testing is objective; </a:t>
            </a:r>
          </a:p>
          <a:p>
            <a:pPr lvl="1">
              <a:defRPr/>
            </a:pPr>
            <a:r>
              <a:rPr lang="en-US" sz="2400" dirty="0"/>
              <a:t>e.g., Multiple choice, true false, fill-in-the-blank</a:t>
            </a:r>
          </a:p>
          <a:p>
            <a:pPr lvl="1">
              <a:defRPr/>
            </a:pPr>
            <a:r>
              <a:rPr lang="en-US" sz="2400" dirty="0"/>
              <a:t>In testing, there is 1 right answer </a:t>
            </a:r>
          </a:p>
          <a:p>
            <a:pPr lvl="1">
              <a:defRPr/>
            </a:pPr>
            <a:r>
              <a:rPr lang="en-US" sz="2400" dirty="0"/>
              <a:t>If a student got 90 out of 100 objective questions right, that 90 could accurately be compared to the scores of all other students </a:t>
            </a:r>
          </a:p>
          <a:p>
            <a:pPr lvl="2">
              <a:defRPr/>
            </a:pPr>
            <a:r>
              <a:rPr lang="en-US" sz="2000" dirty="0"/>
              <a:t>Objective testing permits objective comparisons</a:t>
            </a:r>
          </a:p>
          <a:p>
            <a:pPr>
              <a:defRPr/>
            </a:pPr>
            <a:endParaRPr lang="en-US" sz="2800" dirty="0"/>
          </a:p>
        </p:txBody>
      </p:sp>
      <p:sp>
        <p:nvSpPr>
          <p:cNvPr id="421892" name="Slide Number Placeholder 3">
            <a:extLst>
              <a:ext uri="{FF2B5EF4-FFF2-40B4-BE49-F238E27FC236}">
                <a16:creationId xmlns:a16="http://schemas.microsoft.com/office/drawing/2014/main" id="{5CD5DE49-93EF-4E85-B0BF-E3D99A97CBB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B7F87B1-BDC3-4F6B-B638-BADAF9232C3E}" type="slidenum">
              <a:rPr lang="en-US" altLang="en-US" sz="1200" smtClean="0"/>
              <a:pPr>
                <a:spcBef>
                  <a:spcPct val="0"/>
                </a:spcBef>
                <a:buClrTx/>
                <a:buSzTx/>
                <a:buFontTx/>
                <a:buNone/>
              </a:pPr>
              <a:t>308</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686800" cy="5334000"/>
          </a:xfrm>
        </p:spPr>
        <p:txBody>
          <a:bodyPr/>
          <a:lstStyle/>
          <a:p>
            <a:pPr>
              <a:defRPr/>
            </a:pPr>
            <a:r>
              <a:rPr lang="en-US" sz="2800" dirty="0"/>
              <a:t>The evaluation of proposals is a subjective, not objective process</a:t>
            </a:r>
          </a:p>
          <a:p>
            <a:pPr>
              <a:defRPr/>
            </a:pPr>
            <a:r>
              <a:rPr lang="en-US" sz="2800" dirty="0"/>
              <a:t>It is more analogous to the Olympic scoring in gymnastics, figure skating, diving, etc.</a:t>
            </a:r>
          </a:p>
          <a:p>
            <a:pPr>
              <a:defRPr/>
            </a:pPr>
            <a:r>
              <a:rPr lang="en-US" sz="2800" dirty="0"/>
              <a:t>Judges assign the scores they feel are appropriate </a:t>
            </a:r>
          </a:p>
          <a:p>
            <a:pPr>
              <a:defRPr/>
            </a:pPr>
            <a:r>
              <a:rPr lang="en-US" sz="2800" dirty="0"/>
              <a:t>Hopefully, conscientiously</a:t>
            </a:r>
          </a:p>
          <a:p>
            <a:pPr>
              <a:defRPr/>
            </a:pPr>
            <a:r>
              <a:rPr lang="en-US" sz="2800" dirty="0"/>
              <a:t>But occasionally, points are assigned for other purposes; e.g.,</a:t>
            </a:r>
          </a:p>
          <a:p>
            <a:pPr>
              <a:defRPr/>
            </a:pPr>
            <a:r>
              <a:rPr lang="en-US" sz="2800" dirty="0"/>
              <a:t>To help assure that a given competitor either wins or loses</a:t>
            </a:r>
          </a:p>
          <a:p>
            <a:pPr lvl="1">
              <a:defRPr/>
            </a:pPr>
            <a:r>
              <a:rPr lang="en-US" sz="2400" dirty="0"/>
              <a:t>Think Russian judges during the Cold War </a:t>
            </a:r>
          </a:p>
        </p:txBody>
      </p:sp>
      <p:sp>
        <p:nvSpPr>
          <p:cNvPr id="422916" name="Slide Number Placeholder 3">
            <a:extLst>
              <a:ext uri="{FF2B5EF4-FFF2-40B4-BE49-F238E27FC236}">
                <a16:creationId xmlns:a16="http://schemas.microsoft.com/office/drawing/2014/main" id="{F1AA8423-985C-45DD-B4DE-F4E7590A6B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70D9CBF-907A-4612-A835-D2E58E46E45A}" type="slidenum">
              <a:rPr lang="en-US" altLang="en-US" sz="1200" smtClean="0"/>
              <a:pPr>
                <a:spcBef>
                  <a:spcPct val="0"/>
                </a:spcBef>
                <a:buClrTx/>
                <a:buSzTx/>
                <a:buFontTx/>
                <a:buNone/>
              </a:pPr>
              <a:t>309</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191CA1FC-D195-47A8-9029-0A656A7FD7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B63B97-BE75-4A21-809F-2062DA224A13}" type="slidenum">
              <a:rPr lang="en-US" altLang="en-US" sz="1200" smtClean="0"/>
              <a:pPr>
                <a:spcBef>
                  <a:spcPct val="0"/>
                </a:spcBef>
                <a:buClrTx/>
                <a:buSzTx/>
                <a:buFontTx/>
                <a:buNone/>
              </a:pPr>
              <a:t>31</a:t>
            </a:fld>
            <a:endParaRPr lang="en-US" altLang="en-US" sz="1200"/>
          </a:p>
        </p:txBody>
      </p:sp>
      <p:sp>
        <p:nvSpPr>
          <p:cNvPr id="5" name="Footer Placeholder 5">
            <a:extLst>
              <a:ext uri="{FF2B5EF4-FFF2-40B4-BE49-F238E27FC236}">
                <a16:creationId xmlns:a16="http://schemas.microsoft.com/office/drawing/2014/main" id="{7296FD25-363C-4CDA-9695-C859D44437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0594" name="Rectangle 2">
            <a:extLst>
              <a:ext uri="{FF2B5EF4-FFF2-40B4-BE49-F238E27FC236}">
                <a16:creationId xmlns:a16="http://schemas.microsoft.com/office/drawing/2014/main" id="{49DDFE19-B134-416B-93FC-BD2C4A711B35}"/>
              </a:ext>
            </a:extLst>
          </p:cNvPr>
          <p:cNvSpPr>
            <a:spLocks noGrp="1" noRot="1" noChangeArrowheads="1"/>
          </p:cNvSpPr>
          <p:nvPr>
            <p:ph type="title"/>
          </p:nvPr>
        </p:nvSpPr>
        <p:spPr>
          <a:xfrm>
            <a:off x="228600" y="274638"/>
            <a:ext cx="8686800" cy="541337"/>
          </a:xfrm>
        </p:spPr>
        <p:txBody>
          <a:bodyPr/>
          <a:lstStyle/>
          <a:p>
            <a:pPr eaLnBrk="1" hangingPunct="1">
              <a:defRPr/>
            </a:pPr>
            <a:r>
              <a:rPr lang="en-US" altLang="en-US" sz="4000"/>
              <a:t>2 Out of 3 Isn’t Enough</a:t>
            </a:r>
          </a:p>
        </p:txBody>
      </p:sp>
      <p:sp>
        <p:nvSpPr>
          <p:cNvPr id="750595" name="Rectangle 3">
            <a:extLst>
              <a:ext uri="{FF2B5EF4-FFF2-40B4-BE49-F238E27FC236}">
                <a16:creationId xmlns:a16="http://schemas.microsoft.com/office/drawing/2014/main" id="{8950ADAC-1738-44F6-ABB0-F7C99AE19B2E}"/>
              </a:ext>
            </a:extLst>
          </p:cNvPr>
          <p:cNvSpPr>
            <a:spLocks noGrp="1" noChangeArrowheads="1"/>
          </p:cNvSpPr>
          <p:nvPr>
            <p:ph type="body" idx="1"/>
          </p:nvPr>
        </p:nvSpPr>
        <p:spPr>
          <a:xfrm>
            <a:off x="228600" y="1295400"/>
            <a:ext cx="8610600" cy="5105400"/>
          </a:xfrm>
        </p:spPr>
        <p:txBody>
          <a:bodyPr/>
          <a:lstStyle/>
          <a:p>
            <a:pPr eaLnBrk="1" hangingPunct="1">
              <a:lnSpc>
                <a:spcPct val="90000"/>
              </a:lnSpc>
              <a:defRPr/>
            </a:pPr>
            <a:r>
              <a:rPr lang="en-US" altLang="en-US"/>
              <a:t>There are 2 primary competitive procurement methods in Md. procurement</a:t>
            </a:r>
          </a:p>
          <a:p>
            <a:pPr lvl="1" eaLnBrk="1" hangingPunct="1">
              <a:lnSpc>
                <a:spcPct val="90000"/>
              </a:lnSpc>
              <a:defRPr/>
            </a:pPr>
            <a:r>
              <a:rPr lang="en-US" altLang="en-US"/>
              <a:t>Competitive Sealed </a:t>
            </a:r>
            <a:r>
              <a:rPr lang="en-US" altLang="en-US" b="1">
                <a:solidFill>
                  <a:srgbClr val="66FF33"/>
                </a:solidFill>
              </a:rPr>
              <a:t>Bidding</a:t>
            </a:r>
            <a:r>
              <a:rPr lang="en-US" altLang="en-US"/>
              <a:t>, and</a:t>
            </a:r>
          </a:p>
          <a:p>
            <a:pPr lvl="1" eaLnBrk="1" hangingPunct="1">
              <a:lnSpc>
                <a:spcPct val="90000"/>
              </a:lnSpc>
              <a:defRPr/>
            </a:pPr>
            <a:r>
              <a:rPr lang="en-US" altLang="en-US"/>
              <a:t>Competitive Sealed </a:t>
            </a:r>
            <a:r>
              <a:rPr lang="en-US" altLang="en-US" b="1">
                <a:solidFill>
                  <a:srgbClr val="FFCC00"/>
                </a:solidFill>
              </a:rPr>
              <a:t>Proposals</a:t>
            </a:r>
          </a:p>
          <a:p>
            <a:pPr eaLnBrk="1" hangingPunct="1">
              <a:lnSpc>
                <a:spcPct val="90000"/>
              </a:lnSpc>
              <a:defRPr/>
            </a:pPr>
            <a:r>
              <a:rPr lang="en-US" altLang="en-US"/>
              <a:t>Each has 3 words in its name</a:t>
            </a:r>
          </a:p>
          <a:p>
            <a:pPr eaLnBrk="1" hangingPunct="1">
              <a:lnSpc>
                <a:spcPct val="90000"/>
              </a:lnSpc>
              <a:defRPr/>
            </a:pPr>
            <a:r>
              <a:rPr lang="en-US" altLang="en-US"/>
              <a:t>Agencies understand the “competitive” &amp; “sealed” words</a:t>
            </a:r>
          </a:p>
          <a:p>
            <a:pPr eaLnBrk="1" hangingPunct="1">
              <a:lnSpc>
                <a:spcPct val="90000"/>
              </a:lnSpc>
              <a:defRPr/>
            </a:pPr>
            <a:r>
              <a:rPr lang="en-US" altLang="en-US"/>
              <a:t>But there is not a clear understanding of the 3</a:t>
            </a:r>
            <a:r>
              <a:rPr lang="en-US" altLang="en-US" baseline="30000"/>
              <a:t>rd</a:t>
            </a:r>
            <a:r>
              <a:rPr lang="en-US" altLang="en-US"/>
              <a:t> word</a:t>
            </a:r>
          </a:p>
          <a:p>
            <a:pPr lvl="1" eaLnBrk="1" hangingPunct="1">
              <a:lnSpc>
                <a:spcPct val="90000"/>
              </a:lnSpc>
              <a:defRPr/>
            </a:pPr>
            <a:r>
              <a:rPr lang="en-US" altLang="en-US"/>
              <a:t>The difference between “</a:t>
            </a:r>
            <a:r>
              <a:rPr lang="en-US" altLang="en-US">
                <a:solidFill>
                  <a:srgbClr val="00FF00"/>
                </a:solidFill>
              </a:rPr>
              <a:t>bidding</a:t>
            </a:r>
            <a:r>
              <a:rPr lang="en-US" altLang="en-US"/>
              <a:t>” &amp; “</a:t>
            </a:r>
            <a:r>
              <a:rPr lang="en-US" altLang="en-US">
                <a:solidFill>
                  <a:srgbClr val="FFCC00"/>
                </a:solidFill>
              </a:rPr>
              <a:t>proposals</a:t>
            </a:r>
            <a:r>
              <a:rPr lang="en-US" altLang="en-US"/>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990600"/>
            <a:ext cx="8686800" cy="5410200"/>
          </a:xfrm>
        </p:spPr>
        <p:txBody>
          <a:bodyPr/>
          <a:lstStyle/>
          <a:p>
            <a:pPr>
              <a:defRPr/>
            </a:pPr>
            <a:r>
              <a:rPr lang="en-US" sz="2800" dirty="0"/>
              <a:t>The assignment of points in evaluated procurements do not make the evaluation objective</a:t>
            </a:r>
          </a:p>
          <a:p>
            <a:pPr>
              <a:defRPr/>
            </a:pPr>
            <a:r>
              <a:rPr lang="en-US" sz="2800" dirty="0"/>
              <a:t>It is still subjective</a:t>
            </a:r>
          </a:p>
          <a:p>
            <a:pPr>
              <a:defRPr/>
            </a:pPr>
            <a:r>
              <a:rPr lang="en-US" sz="2800" dirty="0"/>
              <a:t>There is no right or wrong answer with proposals</a:t>
            </a:r>
          </a:p>
          <a:p>
            <a:pPr>
              <a:defRPr/>
            </a:pPr>
            <a:r>
              <a:rPr lang="en-US" sz="2800" dirty="0"/>
              <a:t>It’s how the individual evaluators thought each proposal should be scored</a:t>
            </a:r>
          </a:p>
          <a:p>
            <a:pPr>
              <a:defRPr/>
            </a:pPr>
            <a:r>
              <a:rPr lang="en-US" sz="2800" dirty="0"/>
              <a:t>In the distant past when points were routinely used, the first issue was deciding while the RFP was being written how many points to assign to each criterion, with the total equaling a given number, such as 100 points, 500, 1,000, etc.   </a:t>
            </a:r>
          </a:p>
        </p:txBody>
      </p:sp>
      <p:sp>
        <p:nvSpPr>
          <p:cNvPr id="423940" name="Slide Number Placeholder 3">
            <a:extLst>
              <a:ext uri="{FF2B5EF4-FFF2-40B4-BE49-F238E27FC236}">
                <a16:creationId xmlns:a16="http://schemas.microsoft.com/office/drawing/2014/main" id="{32CEAD81-9304-44AC-9C63-5F78421700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046849-1A56-4A32-AF3D-70623869089B}" type="slidenum">
              <a:rPr lang="en-US" altLang="en-US" sz="1200" smtClean="0"/>
              <a:pPr>
                <a:spcBef>
                  <a:spcPct val="0"/>
                </a:spcBef>
                <a:buClrTx/>
                <a:buSzTx/>
                <a:buFontTx/>
                <a:buNone/>
              </a:pPr>
              <a:t>310</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838200"/>
            <a:ext cx="8686800" cy="5638800"/>
          </a:xfrm>
        </p:spPr>
        <p:txBody>
          <a:bodyPr/>
          <a:lstStyle/>
          <a:p>
            <a:pPr>
              <a:defRPr/>
            </a:pPr>
            <a:r>
              <a:rPr lang="en-US" sz="2800" dirty="0"/>
              <a:t>The most typically total was 100 points</a:t>
            </a:r>
          </a:p>
          <a:p>
            <a:pPr>
              <a:defRPr/>
            </a:pPr>
            <a:r>
              <a:rPr lang="en-US" sz="2800" dirty="0"/>
              <a:t>If there are 5 evaluation criteria, should the point breakdown be:</a:t>
            </a:r>
          </a:p>
          <a:p>
            <a:pPr lvl="1">
              <a:defRPr/>
            </a:pPr>
            <a:r>
              <a:rPr lang="en-US" sz="2400" dirty="0"/>
              <a:t>30, 25, 20, 15 and 10?</a:t>
            </a:r>
          </a:p>
          <a:p>
            <a:pPr lvl="1">
              <a:defRPr/>
            </a:pPr>
            <a:r>
              <a:rPr lang="en-US" sz="2400" dirty="0"/>
              <a:t>35, 25, 15,15 and 10?</a:t>
            </a:r>
          </a:p>
          <a:p>
            <a:pPr lvl="1">
              <a:defRPr/>
            </a:pPr>
            <a:r>
              <a:rPr lang="en-US" sz="2400" dirty="0"/>
              <a:t>25, 20, 20, 20 and 15, Etc.?</a:t>
            </a:r>
          </a:p>
          <a:p>
            <a:pPr>
              <a:defRPr/>
            </a:pPr>
            <a:r>
              <a:rPr lang="en-US" sz="2800" dirty="0"/>
              <a:t>Often, evaluators would agonize over the points to assign to each offeror in each evaluation criterion</a:t>
            </a:r>
          </a:p>
          <a:p>
            <a:pPr lvl="1">
              <a:defRPr/>
            </a:pPr>
            <a:r>
              <a:rPr lang="en-US" sz="2400" dirty="0"/>
              <a:t>E.g., should proposal A receive 28 of 30 available points for criterion 1, versus proposal B getting 27 points, or 26?</a:t>
            </a:r>
          </a:p>
          <a:p>
            <a:pPr lvl="1">
              <a:defRPr/>
            </a:pPr>
            <a:r>
              <a:rPr lang="en-US" sz="2400" dirty="0"/>
              <a:t>Frequently, there were 5 or more point differences between 2 given offerors, but evaluators would describe these offerors as being essentially equal                            </a:t>
            </a:r>
          </a:p>
          <a:p>
            <a:pPr>
              <a:defRPr/>
            </a:pPr>
            <a:endParaRPr lang="en-US" sz="2400" dirty="0"/>
          </a:p>
          <a:p>
            <a:pPr>
              <a:defRPr/>
            </a:pPr>
            <a:endParaRPr lang="en-US" sz="2400" dirty="0"/>
          </a:p>
        </p:txBody>
      </p:sp>
      <p:sp>
        <p:nvSpPr>
          <p:cNvPr id="424964" name="Slide Number Placeholder 3">
            <a:extLst>
              <a:ext uri="{FF2B5EF4-FFF2-40B4-BE49-F238E27FC236}">
                <a16:creationId xmlns:a16="http://schemas.microsoft.com/office/drawing/2014/main" id="{8722C860-133F-41D0-8077-D4AEBBDE992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CA3752-F985-4C20-99B1-82781E5BED3C}" type="slidenum">
              <a:rPr lang="en-US" altLang="en-US" sz="1200" smtClean="0"/>
              <a:pPr>
                <a:spcBef>
                  <a:spcPct val="0"/>
                </a:spcBef>
                <a:buClrTx/>
                <a:buSzTx/>
                <a:buFontTx/>
                <a:buNone/>
              </a:pPr>
              <a:t>311</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63976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914400"/>
            <a:ext cx="8686800" cy="5486400"/>
          </a:xfrm>
        </p:spPr>
        <p:txBody>
          <a:bodyPr/>
          <a:lstStyle/>
          <a:p>
            <a:pPr>
              <a:defRPr/>
            </a:pPr>
            <a:r>
              <a:rPr lang="en-US" sz="2800" dirty="0"/>
              <a:t>If each evaluator could readily have assigned 1 or 2 more points to a given offeror in each criteria, a 5 point difference could just as easily have been 4, 3, 2,1 or none.</a:t>
            </a:r>
          </a:p>
          <a:p>
            <a:pPr>
              <a:defRPr/>
            </a:pPr>
            <a:r>
              <a:rPr lang="en-US" sz="2800" dirty="0"/>
              <a:t>And, if points are assigned to the technical proposal, points also have to be assigned to the financial proposal </a:t>
            </a:r>
          </a:p>
          <a:p>
            <a:pPr>
              <a:defRPr/>
            </a:pPr>
            <a:r>
              <a:rPr lang="en-US" sz="2800" dirty="0"/>
              <a:t>Which means a point total had to be assigned when the RFP was written</a:t>
            </a:r>
          </a:p>
          <a:p>
            <a:pPr>
              <a:defRPr/>
            </a:pPr>
            <a:r>
              <a:rPr lang="en-US" sz="2800" dirty="0"/>
              <a:t>And then a ratio was established between the technical &amp; financial proposals, such as:</a:t>
            </a:r>
          </a:p>
          <a:p>
            <a:pPr lvl="1">
              <a:defRPr/>
            </a:pPr>
            <a:r>
              <a:rPr lang="en-US" sz="2400" dirty="0"/>
              <a:t>50/50; 60/40; 70/30; etc.</a:t>
            </a:r>
          </a:p>
        </p:txBody>
      </p:sp>
      <p:sp>
        <p:nvSpPr>
          <p:cNvPr id="425988" name="Slide Number Placeholder 3">
            <a:extLst>
              <a:ext uri="{FF2B5EF4-FFF2-40B4-BE49-F238E27FC236}">
                <a16:creationId xmlns:a16="http://schemas.microsoft.com/office/drawing/2014/main" id="{22A16B1B-FB8A-441D-BB76-322BD262C29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19D605-3F82-47BB-B72A-56A19584F4B0}" type="slidenum">
              <a:rPr lang="en-US" altLang="en-US" sz="1200" smtClean="0"/>
              <a:pPr>
                <a:spcBef>
                  <a:spcPct val="0"/>
                </a:spcBef>
                <a:buClrTx/>
                <a:buSzTx/>
                <a:buFontTx/>
                <a:buNone/>
              </a:pPr>
              <a:t>312</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742950"/>
            <a:ext cx="8763000" cy="5734050"/>
          </a:xfrm>
        </p:spPr>
        <p:txBody>
          <a:bodyPr/>
          <a:lstStyle/>
          <a:p>
            <a:pPr>
              <a:defRPr/>
            </a:pPr>
            <a:r>
              <a:rPr lang="en-US" sz="2800" dirty="0"/>
              <a:t>The result was a twofold award “formula”</a:t>
            </a:r>
          </a:p>
          <a:p>
            <a:pPr marL="914400" lvl="1" indent="-457200">
              <a:buFont typeface="+mj-lt"/>
              <a:buAutoNum type="arabicPeriod"/>
              <a:defRPr/>
            </a:pPr>
            <a:r>
              <a:rPr lang="en-US" sz="2400" dirty="0"/>
              <a:t>Much of the decision making was made in advance, while the RFP was being written, instead of after proposals were read and evaluated</a:t>
            </a:r>
          </a:p>
          <a:p>
            <a:pPr marL="914400" lvl="1" indent="-457200">
              <a:buFont typeface="+mj-lt"/>
              <a:buAutoNum type="arabicPeriod"/>
              <a:defRPr/>
            </a:pPr>
            <a:r>
              <a:rPr lang="en-US" sz="2400" dirty="0"/>
              <a:t>The point totals would dictate the winner of the procurement</a:t>
            </a:r>
          </a:p>
          <a:p>
            <a:pPr marL="514350" indent="-457200">
              <a:defRPr/>
            </a:pPr>
            <a:r>
              <a:rPr lang="en-US" sz="2800" dirty="0"/>
              <a:t>While most of the time there was satisfaction with the award result</a:t>
            </a:r>
          </a:p>
          <a:p>
            <a:pPr marL="914400" lvl="1" indent="-457200">
              <a:defRPr/>
            </a:pPr>
            <a:r>
              <a:rPr lang="en-US" sz="2400" dirty="0"/>
              <a:t>The offeror with the highest combined point total winning</a:t>
            </a:r>
          </a:p>
          <a:p>
            <a:pPr marL="514350" indent="-457200">
              <a:defRPr/>
            </a:pPr>
            <a:r>
              <a:rPr lang="en-US" sz="2800" dirty="0"/>
              <a:t>Sometimes, the evaluation committee would say they wished a different offeror would have won</a:t>
            </a:r>
          </a:p>
          <a:p>
            <a:pPr marL="514350" indent="-457200">
              <a:defRPr/>
            </a:pPr>
            <a:r>
              <a:rPr lang="en-US" sz="2800" dirty="0"/>
              <a:t>i.e., they were painted into a corner by the up-front points &amp; ratio &amp; having to assign points by criteria   </a:t>
            </a:r>
          </a:p>
        </p:txBody>
      </p:sp>
      <p:sp>
        <p:nvSpPr>
          <p:cNvPr id="427012" name="Slide Number Placeholder 3">
            <a:extLst>
              <a:ext uri="{FF2B5EF4-FFF2-40B4-BE49-F238E27FC236}">
                <a16:creationId xmlns:a16="http://schemas.microsoft.com/office/drawing/2014/main" id="{95494BFB-447A-4071-9FD2-EC7F637D64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1C7F81-0D68-4A37-8A32-88D219C44071}" type="slidenum">
              <a:rPr lang="en-US" altLang="en-US" sz="1200" smtClean="0"/>
              <a:pPr>
                <a:spcBef>
                  <a:spcPct val="0"/>
                </a:spcBef>
                <a:buClrTx/>
                <a:buSzTx/>
                <a:buFontTx/>
                <a:buNone/>
              </a:pPr>
              <a:t>313</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819150"/>
            <a:ext cx="8763000" cy="5657850"/>
          </a:xfrm>
        </p:spPr>
        <p:txBody>
          <a:bodyPr/>
          <a:lstStyle/>
          <a:p>
            <a:pPr marL="514350" indent="-457200">
              <a:defRPr/>
            </a:pPr>
            <a:r>
              <a:rPr lang="en-US" sz="2800" dirty="0"/>
              <a:t>If they had the freedom (flexibility) to select whichever offeror they believed to be the best overall value, they would have selected a different offeror</a:t>
            </a:r>
          </a:p>
          <a:p>
            <a:pPr marL="514350" indent="-457200">
              <a:defRPr/>
            </a:pPr>
            <a:r>
              <a:rPr lang="en-US" sz="2800" dirty="0"/>
              <a:t>Also, the assigned points were often the target of protests</a:t>
            </a:r>
          </a:p>
          <a:p>
            <a:pPr marL="514350" indent="-457200">
              <a:defRPr/>
            </a:pPr>
            <a:r>
              <a:rPr lang="en-US" sz="2800" dirty="0"/>
              <a:t>Attorneys for protesters tried to get the evaluation committee members or procurement officer to admit they readily could have given a few more points to the protester</a:t>
            </a:r>
          </a:p>
          <a:p>
            <a:pPr marL="514350" indent="-457200">
              <a:defRPr/>
            </a:pPr>
            <a:r>
              <a:rPr lang="en-US" sz="2800" dirty="0"/>
              <a:t>And often a few points difference, offeror to offeror may have changed the outcome </a:t>
            </a:r>
          </a:p>
        </p:txBody>
      </p:sp>
      <p:sp>
        <p:nvSpPr>
          <p:cNvPr id="428036" name="Slide Number Placeholder 3">
            <a:extLst>
              <a:ext uri="{FF2B5EF4-FFF2-40B4-BE49-F238E27FC236}">
                <a16:creationId xmlns:a16="http://schemas.microsoft.com/office/drawing/2014/main" id="{6E574EE0-6E3C-4F0E-B510-F9453F147B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12D6989-0009-4B9F-ACBC-F3D91BCE1A9B}" type="slidenum">
              <a:rPr lang="en-US" altLang="en-US" sz="1200" smtClean="0"/>
              <a:pPr>
                <a:spcBef>
                  <a:spcPct val="0"/>
                </a:spcBef>
                <a:buClrTx/>
                <a:buSzTx/>
                <a:buFontTx/>
                <a:buNone/>
              </a:pPr>
              <a:t>314</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609600" y="971550"/>
            <a:ext cx="8153400" cy="5505450"/>
          </a:xfrm>
        </p:spPr>
        <p:txBody>
          <a:bodyPr/>
          <a:lstStyle/>
          <a:p>
            <a:pPr marL="514350" indent="-457200">
              <a:defRPr/>
            </a:pPr>
            <a:r>
              <a:rPr lang="en-US" sz="2800" dirty="0"/>
              <a:t>It is much easier to identify which offeror is best, which is number 2, etc., for each evaluation criteria </a:t>
            </a:r>
          </a:p>
          <a:p>
            <a:pPr marL="514350" indent="-457200">
              <a:defRPr/>
            </a:pPr>
            <a:r>
              <a:rPr lang="en-US" sz="2800" dirty="0"/>
              <a:t>Than to assign a specific number of points to each given offeror for each evaluation criteria</a:t>
            </a:r>
          </a:p>
          <a:p>
            <a:pPr marL="514350" indent="-457200">
              <a:defRPr/>
            </a:pPr>
            <a:r>
              <a:rPr lang="en-US" sz="2800" dirty="0"/>
              <a:t>And also easier to say which offeror is believed to overall be the most advantageous</a:t>
            </a:r>
          </a:p>
          <a:p>
            <a:pPr marL="514350" indent="-457200">
              <a:defRPr/>
            </a:pPr>
            <a:r>
              <a:rPr lang="en-US" sz="2800" dirty="0"/>
              <a:t>Than to assign technical points and then open financial proposals and have a ratio (weight) determined when the RFP was written make the award decision</a:t>
            </a:r>
          </a:p>
          <a:p>
            <a:pPr marL="914400" lvl="1" indent="-457200">
              <a:defRPr/>
            </a:pPr>
            <a:r>
              <a:rPr lang="en-US" sz="2400" dirty="0"/>
              <a:t>Good or bad </a:t>
            </a:r>
          </a:p>
        </p:txBody>
      </p:sp>
      <p:sp>
        <p:nvSpPr>
          <p:cNvPr id="429060" name="Slide Number Placeholder 3">
            <a:extLst>
              <a:ext uri="{FF2B5EF4-FFF2-40B4-BE49-F238E27FC236}">
                <a16:creationId xmlns:a16="http://schemas.microsoft.com/office/drawing/2014/main" id="{C9A7030D-169A-4D52-AD1F-DF61F7DB89B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57260A-0888-4FFD-9ECF-14439B4D5479}" type="slidenum">
              <a:rPr lang="en-US" altLang="en-US" sz="1200" smtClean="0"/>
              <a:pPr>
                <a:spcBef>
                  <a:spcPct val="0"/>
                </a:spcBef>
                <a:buClrTx/>
                <a:buSzTx/>
                <a:buFontTx/>
                <a:buNone/>
              </a:pPr>
              <a:t>315</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228600" y="274638"/>
            <a:ext cx="8686800" cy="468312"/>
          </a:xfrm>
        </p:spPr>
        <p:txBody>
          <a:bodyPr/>
          <a:lstStyle/>
          <a:p>
            <a:pPr>
              <a:defRPr/>
            </a:pPr>
            <a:r>
              <a:rPr lang="en-US" dirty="0"/>
              <a:t>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228600" y="1066800"/>
            <a:ext cx="8763000" cy="5410200"/>
          </a:xfrm>
        </p:spPr>
        <p:txBody>
          <a:bodyPr/>
          <a:lstStyle/>
          <a:p>
            <a:pPr marL="514350" indent="-457200">
              <a:defRPr/>
            </a:pPr>
            <a:r>
              <a:rPr lang="en-US" sz="2800" dirty="0"/>
              <a:t>Once points and ratios stopped being used in DHMH (MDH) in 1995 or 1996, evaluators quickly voiced their preference over the way awards previously had been done</a:t>
            </a:r>
          </a:p>
          <a:p>
            <a:pPr marL="514350" indent="-457200">
              <a:defRPr/>
            </a:pPr>
            <a:r>
              <a:rPr lang="en-US" sz="2800" dirty="0"/>
              <a:t>i.e., the points hindered instead of helped</a:t>
            </a:r>
          </a:p>
          <a:p>
            <a:pPr marL="514350" indent="-457200">
              <a:defRPr/>
            </a:pPr>
            <a:r>
              <a:rPr lang="en-US" sz="2800" dirty="0"/>
              <a:t>Now they were free to recommend the offeror they wanted to win rather than the one the “formula” said had to win</a:t>
            </a:r>
          </a:p>
        </p:txBody>
      </p:sp>
      <p:sp>
        <p:nvSpPr>
          <p:cNvPr id="430084" name="Slide Number Placeholder 3">
            <a:extLst>
              <a:ext uri="{FF2B5EF4-FFF2-40B4-BE49-F238E27FC236}">
                <a16:creationId xmlns:a16="http://schemas.microsoft.com/office/drawing/2014/main" id="{0534D0C4-1C36-418F-990B-0F738999BA9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A3BD11B-8846-4428-99C9-8A2359CF2EBF}" type="slidenum">
              <a:rPr lang="en-US" altLang="en-US" sz="1200" smtClean="0"/>
              <a:pPr>
                <a:spcBef>
                  <a:spcPct val="0"/>
                </a:spcBef>
                <a:buClrTx/>
                <a:buSzTx/>
                <a:buFontTx/>
                <a:buNone/>
              </a:pPr>
              <a:t>316</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1: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838200"/>
            <a:ext cx="8610600" cy="5638800"/>
          </a:xfrm>
        </p:spPr>
        <p:txBody>
          <a:bodyPr/>
          <a:lstStyle/>
          <a:p>
            <a:pPr marL="514350" indent="-457200">
              <a:defRPr/>
            </a:pPr>
            <a:r>
              <a:rPr lang="en-US" sz="2600" dirty="0"/>
              <a:t>In the mid-1980s most of what is now the Dept of the Environment was part of the DHMH Office of Environmental Programs (OEP)</a:t>
            </a:r>
          </a:p>
          <a:p>
            <a:pPr marL="514350" indent="-457200">
              <a:defRPr/>
            </a:pPr>
            <a:r>
              <a:rPr lang="en-US" sz="2600" dirty="0"/>
              <a:t>OEP did a procurement to obtain a consultant for some important environmental study </a:t>
            </a:r>
          </a:p>
          <a:p>
            <a:pPr marL="514350" indent="-457200">
              <a:defRPr/>
            </a:pPr>
            <a:r>
              <a:rPr lang="en-US" sz="2600" dirty="0"/>
              <a:t>The Asst. Sec. for Environmental Programs had a high interest in the procurement and placed himself on the evaluation committee</a:t>
            </a:r>
          </a:p>
          <a:p>
            <a:pPr marL="514350" indent="-457200">
              <a:defRPr/>
            </a:pPr>
            <a:r>
              <a:rPr lang="en-US" sz="2600" dirty="0"/>
              <a:t>Since this was pre-1995, points and weights (technical/financial ratio) were used</a:t>
            </a:r>
          </a:p>
          <a:p>
            <a:pPr marL="514350" indent="-457200">
              <a:defRPr/>
            </a:pPr>
            <a:r>
              <a:rPr lang="en-US" sz="2600" dirty="0"/>
              <a:t>At the end of the process the points and weights dictated an award to an offeror that was $50,000 higher than another quality offeror</a:t>
            </a:r>
          </a:p>
          <a:p>
            <a:pPr marL="514350" indent="-457200">
              <a:defRPr/>
            </a:pPr>
            <a:endParaRPr lang="en-US" sz="2400" dirty="0"/>
          </a:p>
        </p:txBody>
      </p:sp>
      <p:sp>
        <p:nvSpPr>
          <p:cNvPr id="431108" name="Slide Number Placeholder 3">
            <a:extLst>
              <a:ext uri="{FF2B5EF4-FFF2-40B4-BE49-F238E27FC236}">
                <a16:creationId xmlns:a16="http://schemas.microsoft.com/office/drawing/2014/main" id="{698E3946-EE22-4E17-AA03-0B99AB32F6D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8A9EE9B-1A08-496A-8C4E-51AA948AB9CF}" type="slidenum">
              <a:rPr lang="en-US" altLang="en-US" sz="1200" smtClean="0"/>
              <a:pPr>
                <a:spcBef>
                  <a:spcPct val="0"/>
                </a:spcBef>
                <a:buClrTx/>
                <a:buSzTx/>
                <a:buFontTx/>
                <a:buNone/>
              </a:pPr>
              <a:t>317</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1: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1371600"/>
            <a:ext cx="8610600" cy="5105400"/>
          </a:xfrm>
        </p:spPr>
        <p:txBody>
          <a:bodyPr/>
          <a:lstStyle/>
          <a:p>
            <a:pPr marL="514350" indent="-457200">
              <a:defRPr/>
            </a:pPr>
            <a:r>
              <a:rPr lang="en-US" sz="2600" dirty="0"/>
              <a:t>The OEP Asst. Secretary said the formula selected offeror wasn’t $50,000 better than the other offeror </a:t>
            </a:r>
          </a:p>
          <a:p>
            <a:pPr marL="514350" indent="-457200">
              <a:defRPr/>
            </a:pPr>
            <a:r>
              <a:rPr lang="en-US" sz="2600" dirty="0"/>
              <a:t>He asked me if the award had to go to the higher priced offeror and essentially waste $50,000</a:t>
            </a:r>
          </a:p>
          <a:p>
            <a:pPr marL="514350" indent="-457200">
              <a:defRPr/>
            </a:pPr>
            <a:r>
              <a:rPr lang="en-US" sz="2600" dirty="0"/>
              <a:t>I said, Yes.  We had to follow the dictates of the formula written into the RFP </a:t>
            </a:r>
          </a:p>
          <a:p>
            <a:pPr marL="514350" indent="-457200">
              <a:defRPr/>
            </a:pPr>
            <a:r>
              <a:rPr lang="en-US" sz="2600" dirty="0"/>
              <a:t>Now this seems silly, but back then this process was “carved in stone” </a:t>
            </a:r>
          </a:p>
          <a:p>
            <a:pPr marL="514350" indent="-457200">
              <a:defRPr/>
            </a:pPr>
            <a:endParaRPr lang="en-US" sz="2400" dirty="0"/>
          </a:p>
        </p:txBody>
      </p:sp>
      <p:sp>
        <p:nvSpPr>
          <p:cNvPr id="432132" name="Slide Number Placeholder 3">
            <a:extLst>
              <a:ext uri="{FF2B5EF4-FFF2-40B4-BE49-F238E27FC236}">
                <a16:creationId xmlns:a16="http://schemas.microsoft.com/office/drawing/2014/main" id="{60F0E2D1-B843-4C1C-9D31-749C5474D36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ACDD6F-EF58-4E5D-9D8B-EE83F7035824}" type="slidenum">
              <a:rPr lang="en-US" altLang="en-US" sz="1200" smtClean="0"/>
              <a:pPr>
                <a:spcBef>
                  <a:spcPct val="0"/>
                </a:spcBef>
                <a:buClrTx/>
                <a:buSzTx/>
                <a:buFontTx/>
                <a:buNone/>
              </a:pPr>
              <a:t>318</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762000"/>
            <a:ext cx="8610600" cy="5715000"/>
          </a:xfrm>
        </p:spPr>
        <p:txBody>
          <a:bodyPr/>
          <a:lstStyle/>
          <a:p>
            <a:pPr marL="514350" indent="-457200">
              <a:defRPr/>
            </a:pPr>
            <a:r>
              <a:rPr lang="en-US" sz="2800" dirty="0"/>
              <a:t>About 1990 the first ever procurement was done for a smoking cessation media campaign in Maryland</a:t>
            </a:r>
          </a:p>
          <a:p>
            <a:pPr marL="514350" indent="-457200">
              <a:defRPr/>
            </a:pPr>
            <a:r>
              <a:rPr lang="en-US" sz="2800" dirty="0"/>
              <a:t>There were 5-6 offerors, but 1 was unanimously judged by all members of the evaluation committee to be technically superior to all others</a:t>
            </a:r>
          </a:p>
          <a:p>
            <a:pPr marL="514350" indent="-457200">
              <a:defRPr/>
            </a:pPr>
            <a:r>
              <a:rPr lang="en-US" sz="2800" dirty="0"/>
              <a:t>The committee members were excited that this offeror would win the award because they felt this vendor would have a pronounced effect on reducing smoking in Maryland </a:t>
            </a:r>
          </a:p>
          <a:p>
            <a:pPr marL="914400" lvl="1" indent="-457200">
              <a:defRPr/>
            </a:pPr>
            <a:r>
              <a:rPr lang="en-US" sz="2400" dirty="0"/>
              <a:t>i.e., it had the ability to produce ads &amp; articles and hold events that would spur people to actually quit smoking, rather than ones that would be ignored</a:t>
            </a:r>
          </a:p>
        </p:txBody>
      </p:sp>
      <p:sp>
        <p:nvSpPr>
          <p:cNvPr id="433156" name="Slide Number Placeholder 3">
            <a:extLst>
              <a:ext uri="{FF2B5EF4-FFF2-40B4-BE49-F238E27FC236}">
                <a16:creationId xmlns:a16="http://schemas.microsoft.com/office/drawing/2014/main" id="{60EBD6A8-3352-4B6F-B588-BAE815115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A61226-1DB4-4A57-8316-A42ABD7A3CF3}" type="slidenum">
              <a:rPr lang="en-US" altLang="en-US" sz="1200" smtClean="0"/>
              <a:pPr>
                <a:spcBef>
                  <a:spcPct val="0"/>
                </a:spcBef>
                <a:buClrTx/>
                <a:buSzTx/>
                <a:buFontTx/>
                <a:buNone/>
              </a:pPr>
              <a:t>319</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3B49B356-05A2-46F9-820F-1D148A81DD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B195AC-1C54-4FD5-B5AC-6280B89E6723}" type="slidenum">
              <a:rPr lang="en-US" altLang="en-US" sz="1200" smtClean="0"/>
              <a:pPr>
                <a:spcBef>
                  <a:spcPct val="0"/>
                </a:spcBef>
                <a:buClrTx/>
                <a:buSzTx/>
                <a:buFontTx/>
                <a:buNone/>
              </a:pPr>
              <a:t>32</a:t>
            </a:fld>
            <a:endParaRPr lang="en-US" altLang="en-US" sz="1200"/>
          </a:p>
        </p:txBody>
      </p:sp>
      <p:sp>
        <p:nvSpPr>
          <p:cNvPr id="5" name="Footer Placeholder 5">
            <a:extLst>
              <a:ext uri="{FF2B5EF4-FFF2-40B4-BE49-F238E27FC236}">
                <a16:creationId xmlns:a16="http://schemas.microsoft.com/office/drawing/2014/main" id="{DD0C5A3D-8B2B-4028-AB72-ED3386378CD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2642" name="Rectangle 2">
            <a:extLst>
              <a:ext uri="{FF2B5EF4-FFF2-40B4-BE49-F238E27FC236}">
                <a16:creationId xmlns:a16="http://schemas.microsoft.com/office/drawing/2014/main" id="{5685CC85-C60A-46E6-91A7-F85E738267DD}"/>
              </a:ext>
            </a:extLst>
          </p:cNvPr>
          <p:cNvSpPr>
            <a:spLocks noGrp="1" noRot="1" noChangeArrowheads="1"/>
          </p:cNvSpPr>
          <p:nvPr>
            <p:ph type="title"/>
          </p:nvPr>
        </p:nvSpPr>
        <p:spPr>
          <a:xfrm>
            <a:off x="228600" y="274638"/>
            <a:ext cx="8686800" cy="541337"/>
          </a:xfrm>
        </p:spPr>
        <p:txBody>
          <a:bodyPr/>
          <a:lstStyle/>
          <a:p>
            <a:pPr eaLnBrk="1" hangingPunct="1">
              <a:defRPr/>
            </a:pPr>
            <a:r>
              <a:rPr lang="en-US" altLang="en-US" sz="4000"/>
              <a:t>2 Out of 3 Isn’t Enough </a:t>
            </a:r>
            <a:r>
              <a:rPr lang="en-US" altLang="en-US" sz="2400"/>
              <a:t>(Cont’d)</a:t>
            </a:r>
          </a:p>
        </p:txBody>
      </p:sp>
      <p:sp>
        <p:nvSpPr>
          <p:cNvPr id="752643" name="Rectangle 3">
            <a:extLst>
              <a:ext uri="{FF2B5EF4-FFF2-40B4-BE49-F238E27FC236}">
                <a16:creationId xmlns:a16="http://schemas.microsoft.com/office/drawing/2014/main" id="{33B2F2C4-A2DA-47B3-9AC2-F8E4D153DF45}"/>
              </a:ext>
            </a:extLst>
          </p:cNvPr>
          <p:cNvSpPr>
            <a:spLocks noGrp="1" noChangeArrowheads="1"/>
          </p:cNvSpPr>
          <p:nvPr>
            <p:ph type="body" idx="1"/>
          </p:nvPr>
        </p:nvSpPr>
        <p:spPr>
          <a:xfrm>
            <a:off x="533400" y="1676400"/>
            <a:ext cx="7924800" cy="4724400"/>
          </a:xfrm>
        </p:spPr>
        <p:txBody>
          <a:bodyPr/>
          <a:lstStyle/>
          <a:p>
            <a:pPr eaLnBrk="1" hangingPunct="1">
              <a:defRPr/>
            </a:pPr>
            <a:r>
              <a:rPr lang="en-US" altLang="en-US"/>
              <a:t>Until there is understanding of the differences inherent in these methods</a:t>
            </a:r>
          </a:p>
          <a:p>
            <a:pPr eaLnBrk="1" hangingPunct="1">
              <a:defRPr/>
            </a:pPr>
            <a:r>
              <a:rPr lang="en-US" altLang="en-US"/>
              <a:t>And how to derive the full benefit of the flexibilities listed on the preceding slides </a:t>
            </a:r>
          </a:p>
          <a:p>
            <a:pPr eaLnBrk="1" hangingPunct="1">
              <a:defRPr/>
            </a:pPr>
            <a:r>
              <a:rPr lang="en-US" altLang="en-US"/>
              <a:t>The benefits of CSP will not be maximized</a:t>
            </a:r>
          </a:p>
          <a:p>
            <a:pPr eaLnBrk="1" hangingPunct="1">
              <a:defRPr/>
            </a:pPr>
            <a:endParaRPr lang="en-US" alt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304800" y="838200"/>
            <a:ext cx="8610600" cy="5638800"/>
          </a:xfrm>
        </p:spPr>
        <p:txBody>
          <a:bodyPr/>
          <a:lstStyle/>
          <a:p>
            <a:pPr marL="514350" indent="-457200">
              <a:defRPr/>
            </a:pPr>
            <a:r>
              <a:rPr lang="en-US" sz="2600" dirty="0"/>
              <a:t>Even though this offeror received excellent technical point totals, it also had a very high price</a:t>
            </a:r>
          </a:p>
          <a:p>
            <a:pPr marL="514350" indent="-457200">
              <a:defRPr/>
            </a:pPr>
            <a:r>
              <a:rPr lang="en-US" sz="2600" dirty="0"/>
              <a:t>The committee felt this offeror was worth every cent because of the belief it would achieve actual results</a:t>
            </a:r>
          </a:p>
          <a:p>
            <a:pPr marL="514350" indent="-457200">
              <a:defRPr/>
            </a:pPr>
            <a:r>
              <a:rPr lang="en-US" sz="2600" dirty="0"/>
              <a:t>When the prices were opened, another offeror that was OK technically had a very low price</a:t>
            </a:r>
          </a:p>
          <a:p>
            <a:pPr marL="514350" indent="-457200">
              <a:defRPr/>
            </a:pPr>
            <a:r>
              <a:rPr lang="en-US" sz="2600" dirty="0"/>
              <a:t>The formula dictated the award to this other offeror</a:t>
            </a:r>
          </a:p>
          <a:p>
            <a:pPr marL="514350" indent="-457200">
              <a:defRPr/>
            </a:pPr>
            <a:r>
              <a:rPr lang="en-US" sz="2600" dirty="0"/>
              <a:t>The evaluation committee members were bitterly disappointed with the result because they felt the money that would still be paid under the contract would have little effect in getting smokers to quit</a:t>
            </a:r>
          </a:p>
          <a:p>
            <a:pPr marL="914400" lvl="1" indent="-457200">
              <a:defRPr/>
            </a:pPr>
            <a:r>
              <a:rPr lang="en-US" sz="2200" dirty="0"/>
              <a:t>i.e., paying more money to get results was better than less money with little to show for it</a:t>
            </a:r>
          </a:p>
        </p:txBody>
      </p:sp>
      <p:sp>
        <p:nvSpPr>
          <p:cNvPr id="434180" name="Slide Number Placeholder 3">
            <a:extLst>
              <a:ext uri="{FF2B5EF4-FFF2-40B4-BE49-F238E27FC236}">
                <a16:creationId xmlns:a16="http://schemas.microsoft.com/office/drawing/2014/main" id="{680330C1-BDB7-4299-ACFB-FC996FBAB1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69AE176-05EF-4044-B230-592CB939B60A}" type="slidenum">
              <a:rPr lang="en-US" altLang="en-US" sz="1200" smtClean="0"/>
              <a:pPr>
                <a:spcBef>
                  <a:spcPct val="0"/>
                </a:spcBef>
                <a:buClrTx/>
                <a:buSzTx/>
                <a:buFontTx/>
                <a:buNone/>
              </a:pPr>
              <a:t>320</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DEF4-3A4C-4EA1-9951-8E46245F8427}"/>
              </a:ext>
            </a:extLst>
          </p:cNvPr>
          <p:cNvSpPr>
            <a:spLocks noGrp="1"/>
          </p:cNvSpPr>
          <p:nvPr>
            <p:ph type="title"/>
          </p:nvPr>
        </p:nvSpPr>
        <p:spPr>
          <a:xfrm>
            <a:off x="0" y="133350"/>
            <a:ext cx="9144000" cy="781050"/>
          </a:xfrm>
        </p:spPr>
        <p:txBody>
          <a:bodyPr/>
          <a:lstStyle/>
          <a:p>
            <a:pPr>
              <a:defRPr/>
            </a:pPr>
            <a:r>
              <a:rPr lang="en-US" sz="3600" dirty="0"/>
              <a:t>Example 2: Points Shouldn’t Be Used</a:t>
            </a:r>
          </a:p>
        </p:txBody>
      </p:sp>
      <p:sp>
        <p:nvSpPr>
          <p:cNvPr id="3" name="Content Placeholder 2">
            <a:extLst>
              <a:ext uri="{FF2B5EF4-FFF2-40B4-BE49-F238E27FC236}">
                <a16:creationId xmlns:a16="http://schemas.microsoft.com/office/drawing/2014/main" id="{C1213B70-CF8C-400D-A5B9-285FE3C53E9E}"/>
              </a:ext>
            </a:extLst>
          </p:cNvPr>
          <p:cNvSpPr>
            <a:spLocks noGrp="1"/>
          </p:cNvSpPr>
          <p:nvPr>
            <p:ph idx="1"/>
          </p:nvPr>
        </p:nvSpPr>
        <p:spPr>
          <a:xfrm>
            <a:off x="457200" y="1143000"/>
            <a:ext cx="7924800" cy="5334000"/>
          </a:xfrm>
        </p:spPr>
        <p:txBody>
          <a:bodyPr/>
          <a:lstStyle/>
          <a:p>
            <a:pPr marL="514350" indent="-457200">
              <a:defRPr/>
            </a:pPr>
            <a:r>
              <a:rPr lang="en-US" sz="2600" dirty="0"/>
              <a:t>The evaluation committee members, with my concurrence, even tried to persuade the DHMH Deputy Secretary (agency head designee) to award to the preferred offeror</a:t>
            </a:r>
          </a:p>
          <a:p>
            <a:pPr marL="514350" indent="-457200">
              <a:defRPr/>
            </a:pPr>
            <a:r>
              <a:rPr lang="en-US" sz="2600" dirty="0"/>
              <a:t>Because the Deputy had the formula approach ingrained in his mind, he declined to alter the result </a:t>
            </a:r>
          </a:p>
          <a:p>
            <a:pPr marL="514350" indent="-457200">
              <a:defRPr/>
            </a:pPr>
            <a:r>
              <a:rPr lang="en-US" sz="2600" dirty="0"/>
              <a:t>Again, now it seems bizarre to make an award that the people involved in smoking cessation didn’t believe would accomplish anything </a:t>
            </a:r>
          </a:p>
          <a:p>
            <a:pPr marL="514350" indent="-457200">
              <a:defRPr/>
            </a:pPr>
            <a:r>
              <a:rPr lang="en-US" sz="2600" dirty="0"/>
              <a:t>But, at that time this was accepted as the way it had to be  </a:t>
            </a:r>
          </a:p>
        </p:txBody>
      </p:sp>
      <p:sp>
        <p:nvSpPr>
          <p:cNvPr id="435204" name="Slide Number Placeholder 3">
            <a:extLst>
              <a:ext uri="{FF2B5EF4-FFF2-40B4-BE49-F238E27FC236}">
                <a16:creationId xmlns:a16="http://schemas.microsoft.com/office/drawing/2014/main" id="{C724625B-9A60-4D53-B70C-8D0EED362F7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75657FE-491D-474C-B2C2-597C6671DFD2}" type="slidenum">
              <a:rPr lang="en-US" altLang="en-US" sz="1200" smtClean="0"/>
              <a:pPr>
                <a:spcBef>
                  <a:spcPct val="0"/>
                </a:spcBef>
                <a:buClrTx/>
                <a:buSzTx/>
                <a:buFontTx/>
                <a:buNone/>
              </a:pPr>
              <a:t>321</a:t>
            </a:fld>
            <a:endParaRPr lang="en-US" altLang="en-US" sz="1200"/>
          </a:p>
        </p:txBody>
      </p:sp>
      <p:sp>
        <p:nvSpPr>
          <p:cNvPr id="5" name="Footer Placeholder 4">
            <a:extLst>
              <a:ext uri="{FF2B5EF4-FFF2-40B4-BE49-F238E27FC236}">
                <a16:creationId xmlns:a16="http://schemas.microsoft.com/office/drawing/2014/main" id="{579FE718-6DFD-4DE3-8447-CBB34DF43A55}"/>
              </a:ext>
            </a:extLst>
          </p:cNvPr>
          <p:cNvSpPr>
            <a:spLocks noGrp="1"/>
          </p:cNvSpPr>
          <p:nvPr>
            <p:ph type="ftr" sz="quarter" idx="12"/>
          </p:nvPr>
        </p:nvSpPr>
        <p:spPr>
          <a:xfrm>
            <a:off x="304800" y="6400800"/>
            <a:ext cx="7315200" cy="323850"/>
          </a:xfrm>
        </p:spPr>
        <p:txBody>
          <a:bodyPr/>
          <a:lstStyle/>
          <a:p>
            <a:pPr>
              <a:defRPr/>
            </a:pPr>
            <a:r>
              <a:rPr lang="en-US" altLang="en-US" dirty="0"/>
              <a:t>CSP - 4/2018                       Copyright 2018 Md. Dept. of Health - Unpublished Work</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5FE90E-E1C7-47E9-974B-697D339F3C7B}"/>
              </a:ext>
            </a:extLst>
          </p:cNvPr>
          <p:cNvSpPr>
            <a:spLocks noGrp="1"/>
          </p:cNvSpPr>
          <p:nvPr>
            <p:ph type="title"/>
          </p:nvPr>
        </p:nvSpPr>
        <p:spPr>
          <a:xfrm>
            <a:off x="722313" y="3886200"/>
            <a:ext cx="7772400" cy="1882775"/>
          </a:xfrm>
        </p:spPr>
        <p:txBody>
          <a:bodyPr/>
          <a:lstStyle/>
          <a:p>
            <a:pPr algn="ctr">
              <a:defRPr/>
            </a:pPr>
            <a:r>
              <a:rPr lang="en-US" dirty="0"/>
              <a:t>What to include</a:t>
            </a:r>
            <a:br>
              <a:rPr lang="en-US" dirty="0"/>
            </a:br>
            <a:r>
              <a:rPr lang="en-US" dirty="0"/>
              <a:t>what to exclude</a:t>
            </a:r>
          </a:p>
        </p:txBody>
      </p:sp>
      <p:sp>
        <p:nvSpPr>
          <p:cNvPr id="7" name="Text Placeholder 6">
            <a:extLst>
              <a:ext uri="{FF2B5EF4-FFF2-40B4-BE49-F238E27FC236}">
                <a16:creationId xmlns:a16="http://schemas.microsoft.com/office/drawing/2014/main" id="{5D2EFEDB-47D4-4E1A-ACB9-66DC265E871C}"/>
              </a:ext>
            </a:extLst>
          </p:cNvPr>
          <p:cNvSpPr>
            <a:spLocks noGrp="1"/>
          </p:cNvSpPr>
          <p:nvPr>
            <p:ph type="body" idx="1"/>
          </p:nvPr>
        </p:nvSpPr>
        <p:spPr>
          <a:xfrm>
            <a:off x="381000" y="914400"/>
            <a:ext cx="8382000" cy="2438400"/>
          </a:xfrm>
        </p:spPr>
        <p:txBody>
          <a:bodyPr/>
          <a:lstStyle/>
          <a:p>
            <a:pPr algn="ctr">
              <a:defRPr/>
            </a:pPr>
            <a:r>
              <a:rPr lang="en-US" sz="5400" dirty="0"/>
              <a:t>Formal Recommendation for Award Letter </a:t>
            </a:r>
          </a:p>
        </p:txBody>
      </p:sp>
      <p:sp>
        <p:nvSpPr>
          <p:cNvPr id="436228" name="Slide Number Placeholder 3">
            <a:extLst>
              <a:ext uri="{FF2B5EF4-FFF2-40B4-BE49-F238E27FC236}">
                <a16:creationId xmlns:a16="http://schemas.microsoft.com/office/drawing/2014/main" id="{77F16DFE-6180-47EA-BE1F-D85653005FD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3D60500-B4B5-4C3C-8237-2F39D4E1A7C5}" type="slidenum">
              <a:rPr lang="en-US" altLang="en-US" sz="1200" smtClean="0"/>
              <a:pPr>
                <a:spcBef>
                  <a:spcPct val="0"/>
                </a:spcBef>
                <a:buClrTx/>
                <a:buSzTx/>
                <a:buFontTx/>
                <a:buNone/>
              </a:pPr>
              <a:t>322</a:t>
            </a:fld>
            <a:endParaRPr lang="en-US" altLang="en-US" sz="1200"/>
          </a:p>
        </p:txBody>
      </p:sp>
      <p:sp>
        <p:nvSpPr>
          <p:cNvPr id="5" name="Footer Placeholder 4">
            <a:extLst>
              <a:ext uri="{FF2B5EF4-FFF2-40B4-BE49-F238E27FC236}">
                <a16:creationId xmlns:a16="http://schemas.microsoft.com/office/drawing/2014/main" id="{530A20A8-FAD0-4F47-B509-4A309E6840C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295400"/>
            <a:ext cx="8686800" cy="5181600"/>
          </a:xfrm>
        </p:spPr>
        <p:txBody>
          <a:bodyPr/>
          <a:lstStyle/>
          <a:p>
            <a:pPr>
              <a:defRPr/>
            </a:pPr>
            <a:r>
              <a:rPr lang="en-US" dirty="0"/>
              <a:t>When the Evaluation Committee completes its work and has determined which offeror to recommend for the award</a:t>
            </a:r>
          </a:p>
          <a:p>
            <a:pPr>
              <a:defRPr/>
            </a:pPr>
            <a:r>
              <a:rPr lang="en-US" dirty="0"/>
              <a:t>A letter needs to be drafted to formally report this recommendation to the Procurement Officer and the agency head or designee</a:t>
            </a:r>
          </a:p>
          <a:p>
            <a:pPr>
              <a:defRPr/>
            </a:pPr>
            <a:r>
              <a:rPr lang="en-US" dirty="0"/>
              <a:t>This letter should contain the rationale for making the award to the recommended offeror in as much detail as deemed necessary</a:t>
            </a:r>
          </a:p>
        </p:txBody>
      </p:sp>
      <p:sp>
        <p:nvSpPr>
          <p:cNvPr id="437252" name="Slide Number Placeholder 3">
            <a:extLst>
              <a:ext uri="{FF2B5EF4-FFF2-40B4-BE49-F238E27FC236}">
                <a16:creationId xmlns:a16="http://schemas.microsoft.com/office/drawing/2014/main" id="{E549FEA4-834D-4C9C-83BD-74CA352F13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139F57-7020-4759-94DC-BD638E2E4118}" type="slidenum">
              <a:rPr lang="en-US" altLang="en-US" sz="1200" smtClean="0"/>
              <a:pPr>
                <a:spcBef>
                  <a:spcPct val="0"/>
                </a:spcBef>
                <a:buClrTx/>
                <a:buSzTx/>
                <a:buFontTx/>
                <a:buNone/>
              </a:pPr>
              <a:t>323</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7620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152400" y="895350"/>
            <a:ext cx="8839200" cy="5581650"/>
          </a:xfrm>
        </p:spPr>
        <p:txBody>
          <a:bodyPr/>
          <a:lstStyle/>
          <a:p>
            <a:pPr>
              <a:spcBef>
                <a:spcPts val="600"/>
              </a:spcBef>
              <a:defRPr/>
            </a:pPr>
            <a:r>
              <a:rPr lang="en-US" dirty="0"/>
              <a:t>This letter should contain various sections, such as the following, not necessarily in the order in which they appear in these slides:</a:t>
            </a:r>
          </a:p>
          <a:p>
            <a:pPr marL="971550" lvl="1" indent="-514350">
              <a:spcBef>
                <a:spcPts val="600"/>
              </a:spcBef>
              <a:buFont typeface="+mj-lt"/>
              <a:buAutoNum type="arabicPeriod"/>
              <a:defRPr/>
            </a:pPr>
            <a:r>
              <a:rPr lang="en-US" dirty="0"/>
              <a:t>A brief overview of the procurement</a:t>
            </a:r>
          </a:p>
          <a:p>
            <a:pPr marL="971550" lvl="1" indent="-514350">
              <a:spcBef>
                <a:spcPts val="600"/>
              </a:spcBef>
              <a:buFont typeface="+mj-lt"/>
              <a:buAutoNum type="arabicPeriod"/>
              <a:defRPr/>
            </a:pPr>
            <a:r>
              <a:rPr lang="en-US" dirty="0"/>
              <a:t>A brief chronology, probably as an attachment, with dates when:</a:t>
            </a:r>
          </a:p>
          <a:p>
            <a:pPr lvl="2">
              <a:spcBef>
                <a:spcPts val="600"/>
              </a:spcBef>
              <a:defRPr/>
            </a:pPr>
            <a:r>
              <a:rPr lang="en-US" dirty="0"/>
              <a:t>The RFP was issued</a:t>
            </a:r>
          </a:p>
          <a:p>
            <a:pPr lvl="2">
              <a:spcBef>
                <a:spcPts val="600"/>
              </a:spcBef>
              <a:defRPr/>
            </a:pPr>
            <a:r>
              <a:rPr lang="en-US" dirty="0"/>
              <a:t>The Pre-proposal conference was held</a:t>
            </a:r>
          </a:p>
          <a:p>
            <a:pPr lvl="2">
              <a:spcBef>
                <a:spcPts val="600"/>
              </a:spcBef>
              <a:defRPr/>
            </a:pPr>
            <a:r>
              <a:rPr lang="en-US" dirty="0"/>
              <a:t>Answers to questions were provided, including the total number of questions received</a:t>
            </a:r>
          </a:p>
          <a:p>
            <a:pPr lvl="2">
              <a:spcBef>
                <a:spcPts val="600"/>
              </a:spcBef>
              <a:defRPr/>
            </a:pPr>
            <a:r>
              <a:rPr lang="en-US" dirty="0"/>
              <a:t> Any Addendums were issued</a:t>
            </a:r>
          </a:p>
          <a:p>
            <a:pPr lvl="2">
              <a:spcBef>
                <a:spcPts val="600"/>
              </a:spcBef>
              <a:defRPr/>
            </a:pPr>
            <a:r>
              <a:rPr lang="en-US" dirty="0"/>
              <a:t>Proposals were due, including the number received</a:t>
            </a:r>
          </a:p>
        </p:txBody>
      </p:sp>
      <p:sp>
        <p:nvSpPr>
          <p:cNvPr id="438276" name="Slide Number Placeholder 3">
            <a:extLst>
              <a:ext uri="{FF2B5EF4-FFF2-40B4-BE49-F238E27FC236}">
                <a16:creationId xmlns:a16="http://schemas.microsoft.com/office/drawing/2014/main" id="{032E8D86-7FB7-4FB6-8A79-F40654C4F31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205B451-C5A7-46DA-B7C9-0B52627ADEB7}" type="slidenum">
              <a:rPr lang="en-US" altLang="en-US" sz="1200" smtClean="0"/>
              <a:pPr>
                <a:spcBef>
                  <a:spcPct val="0"/>
                </a:spcBef>
                <a:buClrTx/>
                <a:buSzTx/>
                <a:buFontTx/>
                <a:buNone/>
              </a:pPr>
              <a:t>324</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90600"/>
            <a:ext cx="8686800" cy="5486400"/>
          </a:xfrm>
        </p:spPr>
        <p:txBody>
          <a:bodyPr/>
          <a:lstStyle/>
          <a:p>
            <a:pPr>
              <a:defRPr/>
            </a:pPr>
            <a:r>
              <a:rPr lang="en-US" dirty="0"/>
              <a:t>This letter should contain various sections, such as:</a:t>
            </a:r>
          </a:p>
          <a:p>
            <a:pPr lvl="1">
              <a:defRPr/>
            </a:pPr>
            <a:r>
              <a:rPr lang="en-US" dirty="0"/>
              <a:t>A brief chronology with dates when:</a:t>
            </a:r>
          </a:p>
          <a:p>
            <a:pPr lvl="2">
              <a:defRPr/>
            </a:pPr>
            <a:r>
              <a:rPr lang="en-US" dirty="0"/>
              <a:t>The committee members met to discuss proposals</a:t>
            </a:r>
          </a:p>
          <a:p>
            <a:pPr lvl="2">
              <a:defRPr/>
            </a:pPr>
            <a:r>
              <a:rPr lang="en-US" dirty="0"/>
              <a:t>Cure letters were sent and responses were received</a:t>
            </a:r>
          </a:p>
          <a:p>
            <a:pPr lvl="2">
              <a:defRPr/>
            </a:pPr>
            <a:r>
              <a:rPr lang="en-US" dirty="0"/>
              <a:t>Orals were held</a:t>
            </a:r>
          </a:p>
          <a:p>
            <a:pPr lvl="2">
              <a:defRPr/>
            </a:pPr>
            <a:r>
              <a:rPr lang="en-US" dirty="0"/>
              <a:t>Post oral presentation follow-up cures were received</a:t>
            </a:r>
          </a:p>
          <a:p>
            <a:pPr lvl="2">
              <a:defRPr/>
            </a:pPr>
            <a:r>
              <a:rPr lang="en-US" dirty="0"/>
              <a:t>The committee formalized the technical rankings and opened financial proposals</a:t>
            </a:r>
          </a:p>
          <a:p>
            <a:pPr lvl="2">
              <a:defRPr/>
            </a:pPr>
            <a:r>
              <a:rPr lang="en-US" dirty="0"/>
              <a:t>BAFOs were requested and received</a:t>
            </a:r>
          </a:p>
          <a:p>
            <a:pPr lvl="2">
              <a:defRPr/>
            </a:pPr>
            <a:r>
              <a:rPr lang="en-US" dirty="0"/>
              <a:t>The committee finalized its overall rankings</a:t>
            </a:r>
          </a:p>
        </p:txBody>
      </p:sp>
      <p:sp>
        <p:nvSpPr>
          <p:cNvPr id="439300" name="Slide Number Placeholder 3">
            <a:extLst>
              <a:ext uri="{FF2B5EF4-FFF2-40B4-BE49-F238E27FC236}">
                <a16:creationId xmlns:a16="http://schemas.microsoft.com/office/drawing/2014/main" id="{335E50DF-3E19-4F91-B8BD-CE3D8C56026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6E407A0-B707-4A4A-AE49-14E5E1BA9CC7}" type="slidenum">
              <a:rPr lang="en-US" altLang="en-US" sz="1200" smtClean="0"/>
              <a:pPr>
                <a:spcBef>
                  <a:spcPct val="0"/>
                </a:spcBef>
                <a:buClrTx/>
                <a:buSzTx/>
                <a:buFontTx/>
                <a:buNone/>
              </a:pPr>
              <a:t>325</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90600"/>
            <a:ext cx="8686800" cy="5486400"/>
          </a:xfrm>
        </p:spPr>
        <p:txBody>
          <a:bodyPr/>
          <a:lstStyle/>
          <a:p>
            <a:pPr>
              <a:defRPr/>
            </a:pPr>
            <a:r>
              <a:rPr lang="en-US" dirty="0"/>
              <a:t>This letter should contain various sections, such as:</a:t>
            </a:r>
          </a:p>
          <a:p>
            <a:pPr marL="971550" lvl="1" indent="-514350">
              <a:buFont typeface="+mj-lt"/>
              <a:buAutoNum type="arabicPeriod" startAt="3"/>
              <a:defRPr/>
            </a:pPr>
            <a:r>
              <a:rPr lang="en-US" dirty="0"/>
              <a:t>A summary of the competition</a:t>
            </a:r>
          </a:p>
          <a:p>
            <a:pPr lvl="2">
              <a:defRPr/>
            </a:pPr>
            <a:r>
              <a:rPr lang="en-US" dirty="0"/>
              <a:t>The outreach or notification of the procurement, including eMM notice, web site listings and direct, e.g., email, notification to vendors</a:t>
            </a:r>
          </a:p>
          <a:p>
            <a:pPr lvl="3">
              <a:defRPr/>
            </a:pPr>
            <a:r>
              <a:rPr lang="en-US" dirty="0"/>
              <a:t>Separately describe the MBE and Maryland vendors notified</a:t>
            </a:r>
          </a:p>
          <a:p>
            <a:pPr lvl="2">
              <a:defRPr/>
            </a:pPr>
            <a:r>
              <a:rPr lang="en-US" dirty="0"/>
              <a:t>How many proposals were received</a:t>
            </a:r>
          </a:p>
          <a:p>
            <a:pPr lvl="2">
              <a:defRPr/>
            </a:pPr>
            <a:r>
              <a:rPr lang="en-US" dirty="0"/>
              <a:t>How many proposals were deemed qualified and had financial proposals opened versus non-qualified</a:t>
            </a:r>
          </a:p>
          <a:p>
            <a:pPr lvl="2">
              <a:defRPr/>
            </a:pPr>
            <a:r>
              <a:rPr lang="en-US" dirty="0"/>
              <a:t>If competition was less than expected, some explanation of why</a:t>
            </a:r>
          </a:p>
          <a:p>
            <a:pPr lvl="3">
              <a:defRPr/>
            </a:pPr>
            <a:r>
              <a:rPr lang="en-US" dirty="0"/>
              <a:t>E.g., Notice to Vendor responses of why didn’t participate</a:t>
            </a:r>
          </a:p>
        </p:txBody>
      </p:sp>
      <p:sp>
        <p:nvSpPr>
          <p:cNvPr id="440324" name="Slide Number Placeholder 3">
            <a:extLst>
              <a:ext uri="{FF2B5EF4-FFF2-40B4-BE49-F238E27FC236}">
                <a16:creationId xmlns:a16="http://schemas.microsoft.com/office/drawing/2014/main" id="{3C50BAB3-4ADD-44E0-9935-C4105A14FB7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7F92F3-6120-45BF-B7CE-653D114FBEB2}" type="slidenum">
              <a:rPr lang="en-US" altLang="en-US" sz="1200" smtClean="0"/>
              <a:pPr>
                <a:spcBef>
                  <a:spcPct val="0"/>
                </a:spcBef>
                <a:buClrTx/>
                <a:buSzTx/>
                <a:buFontTx/>
                <a:buNone/>
              </a:pPr>
              <a:t>326</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295400"/>
            <a:ext cx="8686800" cy="5181600"/>
          </a:xfrm>
        </p:spPr>
        <p:txBody>
          <a:bodyPr/>
          <a:lstStyle/>
          <a:p>
            <a:pPr>
              <a:defRPr/>
            </a:pPr>
            <a:r>
              <a:rPr lang="en-US" dirty="0"/>
              <a:t>Recommendation letter sections:</a:t>
            </a:r>
          </a:p>
          <a:p>
            <a:pPr marL="971550" lvl="1" indent="-514350">
              <a:buFont typeface="+mj-lt"/>
              <a:buAutoNum type="arabicPeriod" startAt="4"/>
              <a:defRPr/>
            </a:pPr>
            <a:r>
              <a:rPr lang="en-US" dirty="0"/>
              <a:t>The members of the evaluation committee, possibly including brief background information and perhaps why these persons were chosen</a:t>
            </a:r>
          </a:p>
          <a:p>
            <a:pPr marL="971550" lvl="1" indent="-514350">
              <a:buFont typeface="+mj-lt"/>
              <a:buAutoNum type="arabicPeriod" startAt="4"/>
              <a:defRPr/>
            </a:pPr>
            <a:r>
              <a:rPr lang="en-US" dirty="0"/>
              <a:t>Any notable occurrences, complications, etc. during the procurement, including some explanation if the procurement took significantly longer than expected, such as:</a:t>
            </a:r>
          </a:p>
          <a:p>
            <a:pPr lvl="2">
              <a:defRPr/>
            </a:pPr>
            <a:r>
              <a:rPr lang="en-US" dirty="0"/>
              <a:t>A protest against the specifications or proposed award</a:t>
            </a:r>
          </a:p>
          <a:p>
            <a:pPr marL="1141413" lvl="2" indent="-284163">
              <a:defRPr/>
            </a:pPr>
            <a:r>
              <a:rPr lang="en-US" dirty="0"/>
              <a:t>Any action that was taken because of a delay, such as an extension of a current contract</a:t>
            </a:r>
          </a:p>
        </p:txBody>
      </p:sp>
      <p:sp>
        <p:nvSpPr>
          <p:cNvPr id="441348" name="Slide Number Placeholder 3">
            <a:extLst>
              <a:ext uri="{FF2B5EF4-FFF2-40B4-BE49-F238E27FC236}">
                <a16:creationId xmlns:a16="http://schemas.microsoft.com/office/drawing/2014/main" id="{B6D7DC3D-6D73-4D8F-AAB1-6EBB8841F4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ADA90C-97B3-4AEC-AC40-724EA2366C41}" type="slidenum">
              <a:rPr lang="en-US" altLang="en-US" sz="1200" smtClean="0"/>
              <a:pPr>
                <a:spcBef>
                  <a:spcPct val="0"/>
                </a:spcBef>
                <a:buClrTx/>
                <a:buSzTx/>
                <a:buFontTx/>
                <a:buNone/>
              </a:pPr>
              <a:t>327</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457200" y="1447800"/>
            <a:ext cx="8077200" cy="5029200"/>
          </a:xfrm>
        </p:spPr>
        <p:txBody>
          <a:bodyPr/>
          <a:lstStyle/>
          <a:p>
            <a:pPr>
              <a:defRPr/>
            </a:pPr>
            <a:r>
              <a:rPr lang="en-US" dirty="0"/>
              <a:t>Recommendation letter sections:</a:t>
            </a:r>
          </a:p>
          <a:p>
            <a:pPr marL="971550" lvl="1" indent="-514350">
              <a:buFont typeface="+mj-lt"/>
              <a:buAutoNum type="arabicPeriod" startAt="6"/>
              <a:defRPr/>
            </a:pPr>
            <a:r>
              <a:rPr lang="en-US" dirty="0"/>
              <a:t>The primary reasons for recommending the selected offeror</a:t>
            </a:r>
          </a:p>
          <a:p>
            <a:pPr lvl="2">
              <a:defRPr/>
            </a:pPr>
            <a:r>
              <a:rPr lang="en-US" dirty="0"/>
              <a:t>While it is alright to use qualitative descriptions for offeror’s proposals, such as Excellent, Very Good, etc. </a:t>
            </a:r>
          </a:p>
          <a:p>
            <a:pPr lvl="2">
              <a:defRPr/>
            </a:pPr>
            <a:r>
              <a:rPr lang="en-US" dirty="0"/>
              <a:t>Using such labels alone is insufficient </a:t>
            </a:r>
          </a:p>
          <a:p>
            <a:pPr lvl="2">
              <a:defRPr/>
            </a:pPr>
            <a:r>
              <a:rPr lang="en-US" dirty="0"/>
              <a:t>Explain the primary aspects of the proposals that resulted in these labels, such as described in the several slides starting with slide 303</a:t>
            </a:r>
          </a:p>
        </p:txBody>
      </p:sp>
      <p:sp>
        <p:nvSpPr>
          <p:cNvPr id="442372" name="Slide Number Placeholder 3">
            <a:extLst>
              <a:ext uri="{FF2B5EF4-FFF2-40B4-BE49-F238E27FC236}">
                <a16:creationId xmlns:a16="http://schemas.microsoft.com/office/drawing/2014/main" id="{0ADC2F57-1519-44BC-9798-6A4528D200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163145C-25A2-4C50-B268-2A2488F110F7}" type="slidenum">
              <a:rPr lang="en-US" altLang="en-US" sz="1200" smtClean="0"/>
              <a:pPr>
                <a:spcBef>
                  <a:spcPct val="0"/>
                </a:spcBef>
                <a:buClrTx/>
                <a:buSzTx/>
                <a:buFontTx/>
                <a:buNone/>
              </a:pPr>
              <a:t>328</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1143000"/>
            <a:ext cx="8763000" cy="5334000"/>
          </a:xfrm>
        </p:spPr>
        <p:txBody>
          <a:bodyPr/>
          <a:lstStyle/>
          <a:p>
            <a:pPr>
              <a:defRPr/>
            </a:pPr>
            <a:r>
              <a:rPr lang="en-US" dirty="0"/>
              <a:t>Recommendation letter sections:</a:t>
            </a:r>
          </a:p>
          <a:p>
            <a:pPr marL="971550" lvl="1" indent="-514350">
              <a:buFont typeface="+mj-lt"/>
              <a:buAutoNum type="arabicPeriod" startAt="7"/>
              <a:defRPr/>
            </a:pPr>
            <a:r>
              <a:rPr lang="en-US" dirty="0"/>
              <a:t>An explanation of any efforts to validate that the recommended offeror was responsible, such as:</a:t>
            </a:r>
          </a:p>
          <a:p>
            <a:pPr marL="1371600" lvl="2" indent="-514350">
              <a:defRPr/>
            </a:pPr>
            <a:r>
              <a:rPr lang="en-US" dirty="0"/>
              <a:t>Internet search looking for negative newspaper articles, law suits, etc. that were not disclosed by the offeror in its proposal</a:t>
            </a:r>
          </a:p>
          <a:p>
            <a:pPr marL="971550" lvl="1" indent="-514350">
              <a:buFont typeface="+mj-lt"/>
              <a:buAutoNum type="arabicPeriod" startAt="7"/>
              <a:defRPr/>
            </a:pPr>
            <a:r>
              <a:rPr lang="en-US" dirty="0"/>
              <a:t>A comparison of the proposed award to any current contract for the same activity, including:</a:t>
            </a:r>
          </a:p>
          <a:p>
            <a:pPr marL="1200150" lvl="2" indent="-342900">
              <a:defRPr/>
            </a:pPr>
            <a:r>
              <a:rPr lang="en-US" dirty="0"/>
              <a:t>Any major differences or improvements</a:t>
            </a:r>
          </a:p>
          <a:p>
            <a:pPr marL="1200150" lvl="2" indent="-342900">
              <a:defRPr/>
            </a:pPr>
            <a:r>
              <a:rPr lang="en-US" dirty="0"/>
              <a:t>Price comparisons; tout and explain savings or explain higher prices, especially if the award price is much more than unexpected   </a:t>
            </a:r>
          </a:p>
          <a:p>
            <a:pPr marL="1371600" lvl="2" indent="-514350">
              <a:defRPr/>
            </a:pPr>
            <a:endParaRPr lang="en-US" dirty="0"/>
          </a:p>
        </p:txBody>
      </p:sp>
      <p:sp>
        <p:nvSpPr>
          <p:cNvPr id="443396" name="Slide Number Placeholder 3">
            <a:extLst>
              <a:ext uri="{FF2B5EF4-FFF2-40B4-BE49-F238E27FC236}">
                <a16:creationId xmlns:a16="http://schemas.microsoft.com/office/drawing/2014/main" id="{DFCF175D-E7C8-46B5-B72C-6EE6CCCC3B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EE39FE3-6192-41B6-BCF2-B9E7B8A60B96}" type="slidenum">
              <a:rPr lang="en-US" altLang="en-US" sz="1200" smtClean="0"/>
              <a:pPr>
                <a:spcBef>
                  <a:spcPct val="0"/>
                </a:spcBef>
                <a:buClrTx/>
                <a:buSzTx/>
                <a:buFontTx/>
                <a:buNone/>
              </a:pPr>
              <a:t>329</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CD7E-FCDE-4052-B6F7-FE90EE5BB77A}"/>
              </a:ext>
            </a:extLst>
          </p:cNvPr>
          <p:cNvSpPr>
            <a:spLocks noGrp="1"/>
          </p:cNvSpPr>
          <p:nvPr>
            <p:ph type="title"/>
          </p:nvPr>
        </p:nvSpPr>
        <p:spPr>
          <a:xfrm>
            <a:off x="228600" y="1828800"/>
            <a:ext cx="8686800" cy="3581400"/>
          </a:xfrm>
        </p:spPr>
        <p:txBody>
          <a:bodyPr/>
          <a:lstStyle/>
          <a:p>
            <a:pPr>
              <a:defRPr/>
            </a:pPr>
            <a:r>
              <a:rPr lang="en-US" sz="5400" dirty="0"/>
              <a:t>Offer and Acceptance</a:t>
            </a:r>
            <a:br>
              <a:rPr lang="en-US" sz="5400" dirty="0"/>
            </a:br>
            <a:endParaRPr lang="en-US" sz="5400" dirty="0"/>
          </a:p>
        </p:txBody>
      </p:sp>
      <p:sp>
        <p:nvSpPr>
          <p:cNvPr id="59395" name="Slide Number Placeholder 2">
            <a:extLst>
              <a:ext uri="{FF2B5EF4-FFF2-40B4-BE49-F238E27FC236}">
                <a16:creationId xmlns:a16="http://schemas.microsoft.com/office/drawing/2014/main" id="{3D7BAFDF-67B4-420F-A676-E19CD3DB06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07F8F6-399B-4916-A824-A350BC80A2BB}" type="slidenum">
              <a:rPr lang="en-US" altLang="en-US" sz="1200" smtClean="0"/>
              <a:pPr>
                <a:spcBef>
                  <a:spcPct val="0"/>
                </a:spcBef>
                <a:buClrTx/>
                <a:buSzTx/>
                <a:buFontTx/>
                <a:buNone/>
              </a:pPr>
              <a:t>33</a:t>
            </a:fld>
            <a:endParaRPr lang="en-US" altLang="en-US" sz="1200"/>
          </a:p>
        </p:txBody>
      </p:sp>
      <p:sp>
        <p:nvSpPr>
          <p:cNvPr id="4" name="Footer Placeholder 3">
            <a:extLst>
              <a:ext uri="{FF2B5EF4-FFF2-40B4-BE49-F238E27FC236}">
                <a16:creationId xmlns:a16="http://schemas.microsoft.com/office/drawing/2014/main" id="{E97F1B71-F6EF-4D14-9E61-B339D4EE43B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defRPr/>
            </a:pPr>
            <a:r>
              <a:rPr lang="en-US" dirty="0"/>
              <a:t>Recommendation letter sections:</a:t>
            </a:r>
          </a:p>
          <a:p>
            <a:pPr marL="971550" lvl="1" indent="-514350">
              <a:buFont typeface="+mj-lt"/>
              <a:buAutoNum type="arabicPeriod" startAt="9"/>
              <a:defRPr/>
            </a:pPr>
            <a:r>
              <a:rPr lang="en-US" dirty="0"/>
              <a:t>A list of all attachments, with a brief description of what each depicts</a:t>
            </a:r>
          </a:p>
          <a:p>
            <a:pPr marL="971550" lvl="1" indent="-514350">
              <a:buFont typeface="+mj-lt"/>
              <a:buAutoNum type="arabicPeriod" startAt="9"/>
              <a:defRPr/>
            </a:pPr>
            <a:r>
              <a:rPr lang="en-US" dirty="0"/>
              <a:t>An offer to meet with or otherwise provide further information if requested to do so</a:t>
            </a:r>
          </a:p>
          <a:p>
            <a:pPr marL="971550" lvl="1" indent="-514350">
              <a:buFont typeface="+mj-lt"/>
              <a:buAutoNum type="arabicPeriod" startAt="9"/>
              <a:defRPr/>
            </a:pPr>
            <a:r>
              <a:rPr lang="en-US" dirty="0"/>
              <a:t>A formal request for the agency head’s approval and how that approval should be indicated; e.g., </a:t>
            </a:r>
          </a:p>
          <a:p>
            <a:pPr marL="1371600" lvl="2" indent="-514350">
              <a:defRPr/>
            </a:pPr>
            <a:r>
              <a:rPr lang="en-US" dirty="0"/>
              <a:t>Write “approved” and sign and return a copy of the recommendation letter </a:t>
            </a:r>
          </a:p>
          <a:p>
            <a:pPr marL="1371600" lvl="2" indent="-514350">
              <a:defRPr/>
            </a:pPr>
            <a:r>
              <a:rPr lang="en-US" dirty="0"/>
              <a:t>Send a separate approval memo</a:t>
            </a:r>
          </a:p>
          <a:p>
            <a:pPr marL="1371600" lvl="2" indent="-514350">
              <a:defRPr/>
            </a:pPr>
            <a:r>
              <a:rPr lang="en-US" dirty="0"/>
              <a:t>Send an email stating approval</a:t>
            </a:r>
          </a:p>
          <a:p>
            <a:pPr marL="1371600" lvl="2" indent="-514350">
              <a:buFont typeface="+mj-lt"/>
              <a:buAutoNum type="arabicPeriod" startAt="5"/>
              <a:defRPr/>
            </a:pPr>
            <a:endParaRPr lang="en-US" dirty="0"/>
          </a:p>
          <a:p>
            <a:pPr lvl="1">
              <a:defRPr/>
            </a:pPr>
            <a:endParaRPr lang="en-US" dirty="0"/>
          </a:p>
        </p:txBody>
      </p:sp>
      <p:sp>
        <p:nvSpPr>
          <p:cNvPr id="444420" name="Slide Number Placeholder 3">
            <a:extLst>
              <a:ext uri="{FF2B5EF4-FFF2-40B4-BE49-F238E27FC236}">
                <a16:creationId xmlns:a16="http://schemas.microsoft.com/office/drawing/2014/main" id="{1D2FB0A6-66C5-4B29-9EE4-1E542DCA3CB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77331EB-7135-4D19-BA43-6FB787543FD4}" type="slidenum">
              <a:rPr lang="en-US" altLang="en-US" sz="1200" smtClean="0"/>
              <a:pPr>
                <a:spcBef>
                  <a:spcPct val="0"/>
                </a:spcBef>
                <a:buClrTx/>
                <a:buSzTx/>
                <a:buFontTx/>
                <a:buNone/>
              </a:pPr>
              <a:t>330</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6096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742950"/>
            <a:ext cx="8686800" cy="5734050"/>
          </a:xfrm>
        </p:spPr>
        <p:txBody>
          <a:bodyPr/>
          <a:lstStyle/>
          <a:p>
            <a:pPr>
              <a:spcBef>
                <a:spcPts val="600"/>
              </a:spcBef>
              <a:defRPr/>
            </a:pPr>
            <a:r>
              <a:rPr lang="en-US" dirty="0"/>
              <a:t>The letter should include </a:t>
            </a:r>
            <a:r>
              <a:rPr lang="en-US" b="1" dirty="0">
                <a:solidFill>
                  <a:srgbClr val="66FFFF"/>
                </a:solidFill>
              </a:rPr>
              <a:t>Attachments </a:t>
            </a:r>
            <a:r>
              <a:rPr lang="en-US" dirty="0"/>
              <a:t>of:</a:t>
            </a:r>
          </a:p>
          <a:p>
            <a:pPr lvl="1">
              <a:spcBef>
                <a:spcPts val="600"/>
              </a:spcBef>
              <a:defRPr/>
            </a:pPr>
            <a:r>
              <a:rPr lang="en-US" dirty="0"/>
              <a:t>A list of all proposals received, including ones deemed not qualified</a:t>
            </a:r>
          </a:p>
          <a:p>
            <a:pPr lvl="2">
              <a:spcBef>
                <a:spcPts val="600"/>
              </a:spcBef>
              <a:defRPr/>
            </a:pPr>
            <a:r>
              <a:rPr lang="en-US" dirty="0"/>
              <a:t>With offeror name and city and state where located</a:t>
            </a:r>
          </a:p>
          <a:p>
            <a:pPr lvl="1">
              <a:spcBef>
                <a:spcPts val="600"/>
              </a:spcBef>
              <a:defRPr/>
            </a:pPr>
            <a:r>
              <a:rPr lang="en-US" dirty="0"/>
              <a:t>A chart showing the overall final technical rankings of all qualified offerors</a:t>
            </a:r>
          </a:p>
          <a:p>
            <a:pPr lvl="2">
              <a:spcBef>
                <a:spcPts val="600"/>
              </a:spcBef>
              <a:defRPr/>
            </a:pPr>
            <a:r>
              <a:rPr lang="en-US" dirty="0"/>
              <a:t>Including the ranking for </a:t>
            </a:r>
            <a:r>
              <a:rPr lang="en-US" b="1" u="sng" dirty="0"/>
              <a:t>each</a:t>
            </a:r>
            <a:r>
              <a:rPr lang="en-US" b="1" dirty="0"/>
              <a:t> </a:t>
            </a:r>
            <a:r>
              <a:rPr lang="en-US" dirty="0"/>
              <a:t>evaluation criteria</a:t>
            </a:r>
          </a:p>
          <a:p>
            <a:pPr lvl="1">
              <a:spcBef>
                <a:spcPts val="600"/>
              </a:spcBef>
              <a:defRPr/>
            </a:pPr>
            <a:r>
              <a:rPr lang="en-US" dirty="0"/>
              <a:t>A chart showing offeror’s </a:t>
            </a:r>
            <a:r>
              <a:rPr lang="en-US" b="1" u="sng" dirty="0"/>
              <a:t>final</a:t>
            </a:r>
            <a:r>
              <a:rPr lang="en-US" b="1" dirty="0"/>
              <a:t> </a:t>
            </a:r>
            <a:r>
              <a:rPr lang="en-US" dirty="0"/>
              <a:t>prices</a:t>
            </a:r>
          </a:p>
          <a:p>
            <a:pPr lvl="1">
              <a:spcBef>
                <a:spcPts val="600"/>
              </a:spcBef>
              <a:defRPr/>
            </a:pPr>
            <a:r>
              <a:rPr lang="en-US" dirty="0"/>
              <a:t>A chart showing the overall (combined technical and financial) rankings for each offeror </a:t>
            </a:r>
          </a:p>
          <a:p>
            <a:pPr lvl="1">
              <a:spcBef>
                <a:spcPts val="600"/>
              </a:spcBef>
              <a:defRPr/>
            </a:pPr>
            <a:r>
              <a:rPr lang="en-US" dirty="0"/>
              <a:t>Either a chart or narrative of each offeror’s major strengths and weaknesses </a:t>
            </a:r>
          </a:p>
          <a:p>
            <a:pPr lvl="1">
              <a:defRPr/>
            </a:pPr>
            <a:endParaRPr lang="en-US" dirty="0"/>
          </a:p>
        </p:txBody>
      </p:sp>
      <p:sp>
        <p:nvSpPr>
          <p:cNvPr id="445444" name="Slide Number Placeholder 3">
            <a:extLst>
              <a:ext uri="{FF2B5EF4-FFF2-40B4-BE49-F238E27FC236}">
                <a16:creationId xmlns:a16="http://schemas.microsoft.com/office/drawing/2014/main" id="{F7A5D1B7-74CF-4451-868C-BDB6120EE2C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558677-951C-4398-9FAB-07217B8E14EB}" type="slidenum">
              <a:rPr lang="en-US" altLang="en-US" sz="1200" smtClean="0"/>
              <a:pPr>
                <a:spcBef>
                  <a:spcPct val="0"/>
                </a:spcBef>
                <a:buClrTx/>
                <a:buSzTx/>
                <a:buFontTx/>
                <a:buNone/>
              </a:pPr>
              <a:t>331</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spcBef>
                <a:spcPts val="600"/>
              </a:spcBef>
              <a:defRPr/>
            </a:pPr>
            <a:r>
              <a:rPr lang="en-US" dirty="0"/>
              <a:t>The letter should not:</a:t>
            </a:r>
          </a:p>
          <a:p>
            <a:pPr lvl="1">
              <a:spcBef>
                <a:spcPts val="600"/>
              </a:spcBef>
              <a:defRPr/>
            </a:pPr>
            <a:r>
              <a:rPr lang="en-US" dirty="0"/>
              <a:t>Be excessively long with lots of minor information</a:t>
            </a:r>
          </a:p>
          <a:p>
            <a:pPr lvl="2">
              <a:spcBef>
                <a:spcPts val="600"/>
              </a:spcBef>
              <a:defRPr/>
            </a:pPr>
            <a:r>
              <a:rPr lang="en-US" dirty="0"/>
              <a:t>The main body of the letter likely should be only 3-5 pages</a:t>
            </a:r>
          </a:p>
          <a:p>
            <a:pPr lvl="2">
              <a:spcBef>
                <a:spcPts val="600"/>
              </a:spcBef>
              <a:defRPr/>
            </a:pPr>
            <a:r>
              <a:rPr lang="en-US" dirty="0"/>
              <a:t>Most of the detail and volume should be in the attachments</a:t>
            </a:r>
          </a:p>
          <a:p>
            <a:pPr lvl="2">
              <a:spcBef>
                <a:spcPts val="600"/>
              </a:spcBef>
              <a:defRPr/>
            </a:pPr>
            <a:r>
              <a:rPr lang="en-US" dirty="0"/>
              <a:t>If the agency head wants the detail he/she can look at all the attachments, or just those interested in</a:t>
            </a:r>
          </a:p>
          <a:p>
            <a:pPr lvl="2">
              <a:spcBef>
                <a:spcPts val="600"/>
              </a:spcBef>
              <a:defRPr/>
            </a:pPr>
            <a:r>
              <a:rPr lang="en-US" dirty="0"/>
              <a:t>If the agency head just wants the essentials, he/she can get that from the main body</a:t>
            </a:r>
          </a:p>
          <a:p>
            <a:pPr lvl="3">
              <a:spcBef>
                <a:spcPts val="600"/>
              </a:spcBef>
              <a:defRPr/>
            </a:pPr>
            <a:r>
              <a:rPr lang="en-US" dirty="0"/>
              <a:t>i.e., he/she doesn’t have to wade through pages of charts and details in the letter itself just to identify the recommendation and what is being asked of him/her</a:t>
            </a:r>
          </a:p>
        </p:txBody>
      </p:sp>
      <p:sp>
        <p:nvSpPr>
          <p:cNvPr id="446468" name="Slide Number Placeholder 3">
            <a:extLst>
              <a:ext uri="{FF2B5EF4-FFF2-40B4-BE49-F238E27FC236}">
                <a16:creationId xmlns:a16="http://schemas.microsoft.com/office/drawing/2014/main" id="{B79F18C7-8033-48E6-8A2F-DF0653CD64F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B61F159-658F-4F5C-9428-9FD62EBD1326}" type="slidenum">
              <a:rPr lang="en-US" altLang="en-US" sz="1200" smtClean="0"/>
              <a:pPr>
                <a:spcBef>
                  <a:spcPct val="0"/>
                </a:spcBef>
                <a:buClrTx/>
                <a:buSzTx/>
                <a:buFontTx/>
                <a:buNone/>
              </a:pPr>
              <a:t>332</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274638"/>
            <a:ext cx="8686800" cy="639762"/>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152400" y="1143000"/>
            <a:ext cx="8839200" cy="5334000"/>
          </a:xfrm>
        </p:spPr>
        <p:txBody>
          <a:bodyPr/>
          <a:lstStyle/>
          <a:p>
            <a:pPr>
              <a:spcBef>
                <a:spcPts val="600"/>
              </a:spcBef>
              <a:defRPr/>
            </a:pPr>
            <a:r>
              <a:rPr lang="en-US" dirty="0"/>
              <a:t>The letter should not include:</a:t>
            </a:r>
          </a:p>
          <a:p>
            <a:pPr lvl="1">
              <a:spcBef>
                <a:spcPts val="600"/>
              </a:spcBef>
              <a:defRPr/>
            </a:pPr>
            <a:r>
              <a:rPr lang="en-US" dirty="0"/>
              <a:t>Excessively negative or positive descriptions of any offeror with wording that might indicate bias either for or against any offeror</a:t>
            </a:r>
          </a:p>
          <a:p>
            <a:pPr lvl="1">
              <a:spcBef>
                <a:spcPts val="600"/>
              </a:spcBef>
              <a:defRPr/>
            </a:pPr>
            <a:r>
              <a:rPr lang="en-US" dirty="0"/>
              <a:t>Unsubstantiated allegations against any offeror</a:t>
            </a:r>
          </a:p>
          <a:p>
            <a:pPr lvl="1">
              <a:spcBef>
                <a:spcPts val="600"/>
              </a:spcBef>
              <a:defRPr/>
            </a:pPr>
            <a:r>
              <a:rPr lang="en-US" dirty="0"/>
              <a:t>Grammatical or spelling errors, or narrative that contradicts attachment information</a:t>
            </a:r>
          </a:p>
          <a:p>
            <a:pPr lvl="1">
              <a:spcBef>
                <a:spcPts val="600"/>
              </a:spcBef>
              <a:defRPr/>
            </a:pPr>
            <a:r>
              <a:rPr lang="en-US" dirty="0"/>
              <a:t>Contradictory information vs. information provided in debriefings, a protest response, answers to questions, etc.</a:t>
            </a:r>
          </a:p>
        </p:txBody>
      </p:sp>
      <p:sp>
        <p:nvSpPr>
          <p:cNvPr id="447492" name="Slide Number Placeholder 3">
            <a:extLst>
              <a:ext uri="{FF2B5EF4-FFF2-40B4-BE49-F238E27FC236}">
                <a16:creationId xmlns:a16="http://schemas.microsoft.com/office/drawing/2014/main" id="{D46D6343-7C2C-4D9A-8E8A-6AE66BFBA4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73459E1-FA54-4AE4-A49F-B583E06C090C}" type="slidenum">
              <a:rPr lang="en-US" altLang="en-US" sz="1200" smtClean="0"/>
              <a:pPr>
                <a:spcBef>
                  <a:spcPct val="0"/>
                </a:spcBef>
                <a:buClrTx/>
                <a:buSzTx/>
                <a:buFontTx/>
                <a:buNone/>
              </a:pPr>
              <a:t>333</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228600" y="914400"/>
            <a:ext cx="8686800" cy="5562600"/>
          </a:xfrm>
        </p:spPr>
        <p:txBody>
          <a:bodyPr/>
          <a:lstStyle/>
          <a:p>
            <a:pPr>
              <a:defRPr/>
            </a:pPr>
            <a:r>
              <a:rPr lang="en-US" dirty="0"/>
              <a:t>If there is a protest against the proposed contract award, frequently the attorney representing a protester will request a copy of this letter</a:t>
            </a:r>
          </a:p>
          <a:p>
            <a:pPr>
              <a:defRPr/>
            </a:pPr>
            <a:r>
              <a:rPr lang="en-US" dirty="0"/>
              <a:t>Usually, if the protester attorney agrees to  confidentiality, the Board of Contract Appeals will require disclosure of this letter</a:t>
            </a:r>
          </a:p>
          <a:p>
            <a:pPr lvl="1">
              <a:defRPr/>
            </a:pPr>
            <a:r>
              <a:rPr lang="en-US" dirty="0"/>
              <a:t>The protester attorney would then look for information in this letter that contradicts anything previously told/disclosed to the protester</a:t>
            </a:r>
          </a:p>
          <a:p>
            <a:pPr lvl="1">
              <a:defRPr/>
            </a:pPr>
            <a:r>
              <a:rPr lang="en-US" dirty="0"/>
              <a:t>Which would be used to augment the protest</a:t>
            </a:r>
          </a:p>
        </p:txBody>
      </p:sp>
      <p:sp>
        <p:nvSpPr>
          <p:cNvPr id="448516" name="Slide Number Placeholder 3">
            <a:extLst>
              <a:ext uri="{FF2B5EF4-FFF2-40B4-BE49-F238E27FC236}">
                <a16:creationId xmlns:a16="http://schemas.microsoft.com/office/drawing/2014/main" id="{E1C2BFF3-B23B-461E-BF3A-6B7E0A562FE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B303B6-1212-421A-86E0-7D5AB03FDD58}" type="slidenum">
              <a:rPr lang="en-US" altLang="en-US" sz="1200" smtClean="0"/>
              <a:pPr>
                <a:spcBef>
                  <a:spcPct val="0"/>
                </a:spcBef>
                <a:buClrTx/>
                <a:buSzTx/>
                <a:buFontTx/>
                <a:buNone/>
              </a:pPr>
              <a:t>334</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E72-B612-4DE9-A0B6-AB7DB7B9E322}"/>
              </a:ext>
            </a:extLst>
          </p:cNvPr>
          <p:cNvSpPr>
            <a:spLocks noGrp="1"/>
          </p:cNvSpPr>
          <p:nvPr>
            <p:ph type="title"/>
          </p:nvPr>
        </p:nvSpPr>
        <p:spPr>
          <a:xfrm>
            <a:off x="228600" y="133350"/>
            <a:ext cx="8686800" cy="762000"/>
          </a:xfrm>
        </p:spPr>
        <p:txBody>
          <a:bodyPr/>
          <a:lstStyle/>
          <a:p>
            <a:pPr>
              <a:defRPr/>
            </a:pPr>
            <a:r>
              <a:rPr lang="en-US" dirty="0"/>
              <a:t>Recommendation for Award</a:t>
            </a:r>
          </a:p>
        </p:txBody>
      </p:sp>
      <p:sp>
        <p:nvSpPr>
          <p:cNvPr id="3" name="Content Placeholder 2">
            <a:extLst>
              <a:ext uri="{FF2B5EF4-FFF2-40B4-BE49-F238E27FC236}">
                <a16:creationId xmlns:a16="http://schemas.microsoft.com/office/drawing/2014/main" id="{04AC5862-B0FE-41F4-B671-EC68A79AACA8}"/>
              </a:ext>
            </a:extLst>
          </p:cNvPr>
          <p:cNvSpPr>
            <a:spLocks noGrp="1"/>
          </p:cNvSpPr>
          <p:nvPr>
            <p:ph idx="1"/>
          </p:nvPr>
        </p:nvSpPr>
        <p:spPr>
          <a:xfrm>
            <a:off x="304800" y="838200"/>
            <a:ext cx="8534400" cy="5638800"/>
          </a:xfrm>
        </p:spPr>
        <p:txBody>
          <a:bodyPr/>
          <a:lstStyle/>
          <a:p>
            <a:pPr>
              <a:defRPr/>
            </a:pPr>
            <a:r>
              <a:rPr lang="en-US" dirty="0"/>
              <a:t>This letter should be routed through the:</a:t>
            </a:r>
          </a:p>
          <a:p>
            <a:pPr lvl="1">
              <a:defRPr/>
            </a:pPr>
            <a:r>
              <a:rPr lang="en-US" dirty="0"/>
              <a:t>Contract Officer who should initial the letter to indicate agreement with its content and recommendation</a:t>
            </a:r>
          </a:p>
          <a:p>
            <a:pPr lvl="1">
              <a:defRPr/>
            </a:pPr>
            <a:r>
              <a:rPr lang="en-US" dirty="0"/>
              <a:t>Procurement Officer who can</a:t>
            </a:r>
          </a:p>
          <a:p>
            <a:pPr lvl="2">
              <a:defRPr/>
            </a:pPr>
            <a:r>
              <a:rPr lang="en-US" dirty="0"/>
              <a:t>Sign-off on it to indicate agreement with its content and recommendation and then forward to the agency head or designee for approval or disapproval; or,</a:t>
            </a:r>
          </a:p>
          <a:p>
            <a:pPr lvl="2">
              <a:defRPr/>
            </a:pPr>
            <a:r>
              <a:rPr lang="en-US" dirty="0"/>
              <a:t>Remand the letter for changes, corrections, greater justification for the recommendation, etc.</a:t>
            </a:r>
          </a:p>
          <a:p>
            <a:pPr lvl="2">
              <a:defRPr/>
            </a:pPr>
            <a:r>
              <a:rPr lang="en-US" dirty="0"/>
              <a:t>Reject the recommendation and make his/her own award decision, including sending his/her own recommendation letter to the agency head</a:t>
            </a:r>
          </a:p>
        </p:txBody>
      </p:sp>
      <p:sp>
        <p:nvSpPr>
          <p:cNvPr id="449540" name="Slide Number Placeholder 3">
            <a:extLst>
              <a:ext uri="{FF2B5EF4-FFF2-40B4-BE49-F238E27FC236}">
                <a16:creationId xmlns:a16="http://schemas.microsoft.com/office/drawing/2014/main" id="{08970264-B629-4907-A815-FA4DC288C47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F8C63F1-60D2-4851-8783-423AF9AC3563}" type="slidenum">
              <a:rPr lang="en-US" altLang="en-US" sz="1200" smtClean="0"/>
              <a:pPr>
                <a:spcBef>
                  <a:spcPct val="0"/>
                </a:spcBef>
                <a:buClrTx/>
                <a:buSzTx/>
                <a:buFontTx/>
                <a:buNone/>
              </a:pPr>
              <a:t>335</a:t>
            </a:fld>
            <a:endParaRPr lang="en-US" altLang="en-US" sz="1200"/>
          </a:p>
        </p:txBody>
      </p:sp>
      <p:sp>
        <p:nvSpPr>
          <p:cNvPr id="5" name="Footer Placeholder 4">
            <a:extLst>
              <a:ext uri="{FF2B5EF4-FFF2-40B4-BE49-F238E27FC236}">
                <a16:creationId xmlns:a16="http://schemas.microsoft.com/office/drawing/2014/main" id="{904CE8E9-8FA8-488A-9BB2-409AF442459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a:extLst>
              <a:ext uri="{FF2B5EF4-FFF2-40B4-BE49-F238E27FC236}">
                <a16:creationId xmlns:a16="http://schemas.microsoft.com/office/drawing/2014/main" id="{E9333C8F-D6DD-4C3F-8002-ED1F4D306BA0}"/>
              </a:ext>
            </a:extLst>
          </p:cNvPr>
          <p:cNvSpPr>
            <a:spLocks noGrp="1" noChangeArrowheads="1"/>
          </p:cNvSpPr>
          <p:nvPr>
            <p:ph type="ctrTitle"/>
          </p:nvPr>
        </p:nvSpPr>
        <p:spPr>
          <a:xfrm>
            <a:off x="228600" y="609600"/>
            <a:ext cx="8686800" cy="2895600"/>
          </a:xfrm>
        </p:spPr>
        <p:txBody>
          <a:bodyPr/>
          <a:lstStyle/>
          <a:p>
            <a:pPr eaLnBrk="1" hangingPunct="1">
              <a:defRPr/>
            </a:pPr>
            <a:r>
              <a:rPr lang="en-US" altLang="en-US" sz="4400" dirty="0"/>
              <a:t>Procedures for Informing Unsuccessful Offerors under Competitive Sealed Proposals Procurements</a:t>
            </a:r>
          </a:p>
        </p:txBody>
      </p:sp>
      <p:sp>
        <p:nvSpPr>
          <p:cNvPr id="901123" name="Rectangle 3">
            <a:extLst>
              <a:ext uri="{FF2B5EF4-FFF2-40B4-BE49-F238E27FC236}">
                <a16:creationId xmlns:a16="http://schemas.microsoft.com/office/drawing/2014/main" id="{2C30E6BB-E368-437E-9FAB-DF61425C89ED}"/>
              </a:ext>
            </a:extLst>
          </p:cNvPr>
          <p:cNvSpPr>
            <a:spLocks noGrp="1" noChangeArrowheads="1"/>
          </p:cNvSpPr>
          <p:nvPr>
            <p:ph type="subTitle" idx="1"/>
          </p:nvPr>
        </p:nvSpPr>
        <p:spPr/>
        <p:txBody>
          <a:bodyPr/>
          <a:lstStyle/>
          <a:p>
            <a:pPr eaLnBrk="1" hangingPunct="1">
              <a:defRPr/>
            </a:pPr>
            <a:r>
              <a:rPr lang="en-US" altLang="en-US" sz="3600"/>
              <a:t>What to Say!</a:t>
            </a:r>
          </a:p>
          <a:p>
            <a:pPr eaLnBrk="1" hangingPunct="1">
              <a:defRPr/>
            </a:pPr>
            <a:r>
              <a:rPr lang="en-US" altLang="en-US" sz="3600"/>
              <a:t>When to Say It!</a:t>
            </a:r>
          </a:p>
          <a:p>
            <a:pPr eaLnBrk="1" hangingPunct="1">
              <a:defRPr/>
            </a:pPr>
            <a:r>
              <a:rPr lang="en-US" altLang="en-US" sz="3600"/>
              <a:t>How to Say It!</a:t>
            </a:r>
          </a:p>
        </p:txBody>
      </p:sp>
      <p:sp>
        <p:nvSpPr>
          <p:cNvPr id="2" name="Slide Number Placeholder 1">
            <a:extLst>
              <a:ext uri="{FF2B5EF4-FFF2-40B4-BE49-F238E27FC236}">
                <a16:creationId xmlns:a16="http://schemas.microsoft.com/office/drawing/2014/main" id="{EFBF9329-8AA6-4FE2-BD1B-312FEE8313D4}"/>
              </a:ext>
            </a:extLst>
          </p:cNvPr>
          <p:cNvSpPr>
            <a:spLocks noGrp="1"/>
          </p:cNvSpPr>
          <p:nvPr>
            <p:ph type="sldNum" sz="quarter" idx="12"/>
          </p:nvPr>
        </p:nvSpPr>
        <p:spPr/>
        <p:txBody>
          <a:bodyPr/>
          <a:lstStyle/>
          <a:p>
            <a:pPr>
              <a:defRPr/>
            </a:pPr>
            <a:fld id="{8FA840C6-F59C-4D58-AAC4-5F0BCC90EB74}" type="slidenum">
              <a:rPr lang="en-US" altLang="en-US" smtClean="0"/>
              <a:pPr>
                <a:defRPr/>
              </a:pPr>
              <a:t>336</a:t>
            </a:fld>
            <a:endParaRPr lang="en-US" alt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Number Placeholder 4">
            <a:extLst>
              <a:ext uri="{FF2B5EF4-FFF2-40B4-BE49-F238E27FC236}">
                <a16:creationId xmlns:a16="http://schemas.microsoft.com/office/drawing/2014/main" id="{1D2F9D44-EEEF-4DFF-87B8-B4BDADA4A36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3127EB-C042-42B5-A58F-9BF5487B303E}" type="slidenum">
              <a:rPr lang="en-US" altLang="en-US" sz="1200" smtClean="0"/>
              <a:pPr>
                <a:spcBef>
                  <a:spcPct val="0"/>
                </a:spcBef>
                <a:buClrTx/>
                <a:buSzTx/>
                <a:buFontTx/>
                <a:buNone/>
              </a:pPr>
              <a:t>337</a:t>
            </a:fld>
            <a:endParaRPr lang="en-US" altLang="en-US" sz="1200"/>
          </a:p>
        </p:txBody>
      </p:sp>
      <p:sp>
        <p:nvSpPr>
          <p:cNvPr id="5" name="Footer Placeholder 5">
            <a:extLst>
              <a:ext uri="{FF2B5EF4-FFF2-40B4-BE49-F238E27FC236}">
                <a16:creationId xmlns:a16="http://schemas.microsoft.com/office/drawing/2014/main" id="{0C94DF08-826A-4101-8769-5E2D114ACA4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5218" name="Rectangle 2">
            <a:extLst>
              <a:ext uri="{FF2B5EF4-FFF2-40B4-BE49-F238E27FC236}">
                <a16:creationId xmlns:a16="http://schemas.microsoft.com/office/drawing/2014/main" id="{E6758078-DB1F-43DC-B2C6-5638F6F62559}"/>
              </a:ext>
            </a:extLst>
          </p:cNvPr>
          <p:cNvSpPr>
            <a:spLocks noGrp="1" noRot="1" noChangeArrowheads="1"/>
          </p:cNvSpPr>
          <p:nvPr>
            <p:ph type="title"/>
          </p:nvPr>
        </p:nvSpPr>
        <p:spPr/>
        <p:txBody>
          <a:bodyPr/>
          <a:lstStyle/>
          <a:p>
            <a:pPr eaLnBrk="1" hangingPunct="1">
              <a:defRPr/>
            </a:pPr>
            <a:r>
              <a:rPr lang="en-US" altLang="en-US" sz="4800"/>
              <a:t>The Sooner, the Better</a:t>
            </a:r>
          </a:p>
        </p:txBody>
      </p:sp>
      <p:sp>
        <p:nvSpPr>
          <p:cNvPr id="905219" name="Rectangle 3">
            <a:extLst>
              <a:ext uri="{FF2B5EF4-FFF2-40B4-BE49-F238E27FC236}">
                <a16:creationId xmlns:a16="http://schemas.microsoft.com/office/drawing/2014/main" id="{2C80D0D4-C5CC-4813-B834-16ABD0589373}"/>
              </a:ext>
            </a:extLst>
          </p:cNvPr>
          <p:cNvSpPr>
            <a:spLocks noGrp="1" noChangeArrowheads="1"/>
          </p:cNvSpPr>
          <p:nvPr>
            <p:ph type="body" idx="1"/>
          </p:nvPr>
        </p:nvSpPr>
        <p:spPr>
          <a:xfrm>
            <a:off x="685800" y="2133600"/>
            <a:ext cx="7772400" cy="3886200"/>
          </a:xfrm>
        </p:spPr>
        <p:txBody>
          <a:bodyPr/>
          <a:lstStyle/>
          <a:p>
            <a:pPr eaLnBrk="1" hangingPunct="1">
              <a:defRPr/>
            </a:pPr>
            <a:r>
              <a:rPr lang="en-US" altLang="en-US"/>
              <a:t>The sooner an Offeror is notified in writing it is unsuccessful, the sooner:</a:t>
            </a:r>
          </a:p>
          <a:p>
            <a:pPr lvl="1" eaLnBrk="1" hangingPunct="1">
              <a:defRPr/>
            </a:pPr>
            <a:r>
              <a:rPr lang="en-US" altLang="en-US"/>
              <a:t>A debriefing can occur</a:t>
            </a:r>
          </a:p>
          <a:p>
            <a:pPr lvl="1" eaLnBrk="1" hangingPunct="1">
              <a:defRPr/>
            </a:pPr>
            <a:r>
              <a:rPr lang="en-US" altLang="en-US"/>
              <a:t>A protest can be filed</a:t>
            </a:r>
          </a:p>
          <a:p>
            <a:pPr lvl="1" eaLnBrk="1" hangingPunct="1">
              <a:defRPr/>
            </a:pPr>
            <a:r>
              <a:rPr lang="en-US" altLang="en-US"/>
              <a:t>A protest can be answered </a:t>
            </a:r>
          </a:p>
          <a:p>
            <a:pPr lvl="1" eaLnBrk="1" hangingPunct="1">
              <a:defRPr/>
            </a:pPr>
            <a:r>
              <a:rPr lang="en-US" altLang="en-US"/>
              <a:t>The period for filing a protest expires</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Number Placeholder 4">
            <a:extLst>
              <a:ext uri="{FF2B5EF4-FFF2-40B4-BE49-F238E27FC236}">
                <a16:creationId xmlns:a16="http://schemas.microsoft.com/office/drawing/2014/main" id="{6BBF633B-AED7-44C7-8C61-751C47AEBC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999A63-D74E-46B7-8876-047B1E36C5EB}" type="slidenum">
              <a:rPr lang="en-US" altLang="en-US" sz="1200" smtClean="0"/>
              <a:pPr>
                <a:spcBef>
                  <a:spcPct val="0"/>
                </a:spcBef>
                <a:buClrTx/>
                <a:buSzTx/>
                <a:buFontTx/>
                <a:buNone/>
              </a:pPr>
              <a:t>338</a:t>
            </a:fld>
            <a:endParaRPr lang="en-US" altLang="en-US" sz="1200"/>
          </a:p>
        </p:txBody>
      </p:sp>
      <p:sp>
        <p:nvSpPr>
          <p:cNvPr id="5" name="Footer Placeholder 5">
            <a:extLst>
              <a:ext uri="{FF2B5EF4-FFF2-40B4-BE49-F238E27FC236}">
                <a16:creationId xmlns:a16="http://schemas.microsoft.com/office/drawing/2014/main" id="{5165A69E-24F2-4E2B-B21C-5D582A800A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7266" name="Rectangle 2">
            <a:extLst>
              <a:ext uri="{FF2B5EF4-FFF2-40B4-BE49-F238E27FC236}">
                <a16:creationId xmlns:a16="http://schemas.microsoft.com/office/drawing/2014/main" id="{9601B3B3-1EEC-4859-AE7F-DBDD152B42E1}"/>
              </a:ext>
            </a:extLst>
          </p:cNvPr>
          <p:cNvSpPr>
            <a:spLocks noGrp="1" noRot="1" noChangeArrowheads="1"/>
          </p:cNvSpPr>
          <p:nvPr>
            <p:ph type="title"/>
          </p:nvPr>
        </p:nvSpPr>
        <p:spPr>
          <a:xfrm>
            <a:off x="304800" y="609600"/>
            <a:ext cx="8610600" cy="1295400"/>
          </a:xfrm>
        </p:spPr>
        <p:txBody>
          <a:bodyPr/>
          <a:lstStyle/>
          <a:p>
            <a:pPr eaLnBrk="1" hangingPunct="1">
              <a:defRPr/>
            </a:pPr>
            <a:r>
              <a:rPr lang="en-US" altLang="en-US" sz="4000" dirty="0"/>
              <a:t>Prompt Written Notification to an Offeror it is Unsuccessful </a:t>
            </a:r>
          </a:p>
        </p:txBody>
      </p:sp>
      <p:sp>
        <p:nvSpPr>
          <p:cNvPr id="907267" name="Rectangle 3">
            <a:extLst>
              <a:ext uri="{FF2B5EF4-FFF2-40B4-BE49-F238E27FC236}">
                <a16:creationId xmlns:a16="http://schemas.microsoft.com/office/drawing/2014/main" id="{2974FFD0-4BB4-47D5-AC25-F78C64CAC051}"/>
              </a:ext>
            </a:extLst>
          </p:cNvPr>
          <p:cNvSpPr>
            <a:spLocks noGrp="1" noChangeArrowheads="1"/>
          </p:cNvSpPr>
          <p:nvPr>
            <p:ph type="body" idx="1"/>
          </p:nvPr>
        </p:nvSpPr>
        <p:spPr>
          <a:xfrm>
            <a:off x="304800" y="2057400"/>
            <a:ext cx="8458200" cy="4800600"/>
          </a:xfrm>
        </p:spPr>
        <p:txBody>
          <a:bodyPr/>
          <a:lstStyle/>
          <a:p>
            <a:pPr eaLnBrk="1" hangingPunct="1">
              <a:defRPr/>
            </a:pPr>
            <a:r>
              <a:rPr lang="en-US" altLang="en-US" dirty="0"/>
              <a:t>Allows timely opportunity for the Offeror to try to refute the determination</a:t>
            </a:r>
          </a:p>
          <a:p>
            <a:pPr lvl="1" eaLnBrk="1" hangingPunct="1">
              <a:defRPr/>
            </a:pPr>
            <a:r>
              <a:rPr lang="en-US" altLang="en-US" dirty="0"/>
              <a:t>A mistake may have been made in eliminating an Offeror</a:t>
            </a:r>
          </a:p>
          <a:p>
            <a:pPr lvl="1" eaLnBrk="1" hangingPunct="1">
              <a:defRPr/>
            </a:pPr>
            <a:r>
              <a:rPr lang="en-US" altLang="en-US" dirty="0"/>
              <a:t>If an Offeror convinces the procurement officer  it was improperly eliminated:</a:t>
            </a:r>
          </a:p>
          <a:p>
            <a:pPr lvl="2" eaLnBrk="1" hangingPunct="1">
              <a:defRPr/>
            </a:pPr>
            <a:r>
              <a:rPr lang="en-US" altLang="en-US" dirty="0"/>
              <a:t>The elimination can be rescinded </a:t>
            </a:r>
          </a:p>
          <a:p>
            <a:pPr lvl="2" eaLnBrk="1" hangingPunct="1">
              <a:defRPr/>
            </a:pPr>
            <a:r>
              <a:rPr lang="en-US" altLang="en-US" dirty="0"/>
              <a:t>The Offeror can be placed back into consideration for the award </a:t>
            </a:r>
          </a:p>
          <a:p>
            <a:pPr lvl="1" eaLnBrk="1" hangingPunct="1">
              <a:defRPr/>
            </a:pPr>
            <a:endParaRPr lang="en-US" alt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Number Placeholder 4">
            <a:extLst>
              <a:ext uri="{FF2B5EF4-FFF2-40B4-BE49-F238E27FC236}">
                <a16:creationId xmlns:a16="http://schemas.microsoft.com/office/drawing/2014/main" id="{A78CBD98-F6FA-4B5A-89B8-88AC19B6DB3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BD3A442-D9EA-4BE1-9AB0-3454C4439B70}" type="slidenum">
              <a:rPr lang="en-US" altLang="en-US" sz="1200" smtClean="0"/>
              <a:pPr>
                <a:spcBef>
                  <a:spcPct val="0"/>
                </a:spcBef>
                <a:buClrTx/>
                <a:buSzTx/>
                <a:buFontTx/>
                <a:buNone/>
              </a:pPr>
              <a:t>339</a:t>
            </a:fld>
            <a:endParaRPr lang="en-US" altLang="en-US" sz="1200"/>
          </a:p>
        </p:txBody>
      </p:sp>
      <p:sp>
        <p:nvSpPr>
          <p:cNvPr id="5" name="Footer Placeholder 5">
            <a:extLst>
              <a:ext uri="{FF2B5EF4-FFF2-40B4-BE49-F238E27FC236}">
                <a16:creationId xmlns:a16="http://schemas.microsoft.com/office/drawing/2014/main" id="{13162F3E-FF67-439A-B3D3-9B667B623E6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09314" name="Rectangle 2">
            <a:extLst>
              <a:ext uri="{FF2B5EF4-FFF2-40B4-BE49-F238E27FC236}">
                <a16:creationId xmlns:a16="http://schemas.microsoft.com/office/drawing/2014/main" id="{29D31E1A-DDD1-4F7B-881D-2DE1E41268F9}"/>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sz="4000" dirty="0"/>
              <a:t>Provide all Disclosable Information Together </a:t>
            </a:r>
          </a:p>
        </p:txBody>
      </p:sp>
      <p:sp>
        <p:nvSpPr>
          <p:cNvPr id="909315" name="Rectangle 3">
            <a:extLst>
              <a:ext uri="{FF2B5EF4-FFF2-40B4-BE49-F238E27FC236}">
                <a16:creationId xmlns:a16="http://schemas.microsoft.com/office/drawing/2014/main" id="{B03A0855-B8C2-4A84-804B-A85D197C4A5F}"/>
              </a:ext>
            </a:extLst>
          </p:cNvPr>
          <p:cNvSpPr>
            <a:spLocks noGrp="1" noChangeArrowheads="1"/>
          </p:cNvSpPr>
          <p:nvPr>
            <p:ph type="body" idx="1"/>
          </p:nvPr>
        </p:nvSpPr>
        <p:spPr>
          <a:xfrm>
            <a:off x="533400" y="1828800"/>
            <a:ext cx="8153400" cy="4495800"/>
          </a:xfrm>
        </p:spPr>
        <p:txBody>
          <a:bodyPr/>
          <a:lstStyle/>
          <a:p>
            <a:pPr eaLnBrk="1" hangingPunct="1">
              <a:lnSpc>
                <a:spcPct val="90000"/>
              </a:lnSpc>
              <a:defRPr/>
            </a:pPr>
            <a:r>
              <a:rPr lang="en-US" altLang="en-US"/>
              <a:t>Only give “one bite at the apple”</a:t>
            </a:r>
          </a:p>
          <a:p>
            <a:pPr eaLnBrk="1" hangingPunct="1">
              <a:lnSpc>
                <a:spcPct val="90000"/>
              </a:lnSpc>
              <a:defRPr/>
            </a:pPr>
            <a:r>
              <a:rPr lang="en-US" altLang="en-US"/>
              <a:t>The 7-day protest period starts over each time an Offeror is provided with new </a:t>
            </a:r>
            <a:r>
              <a:rPr lang="en-US" altLang="en-US" b="1"/>
              <a:t>substantive </a:t>
            </a:r>
            <a:r>
              <a:rPr lang="en-US" altLang="en-US"/>
              <a:t>information; i.e., </a:t>
            </a:r>
          </a:p>
          <a:p>
            <a:pPr lvl="1" eaLnBrk="1" hangingPunct="1">
              <a:lnSpc>
                <a:spcPct val="90000"/>
              </a:lnSpc>
              <a:defRPr/>
            </a:pPr>
            <a:r>
              <a:rPr lang="en-US" altLang="en-US"/>
              <a:t>What its technical ranking was</a:t>
            </a:r>
          </a:p>
          <a:p>
            <a:pPr lvl="1" eaLnBrk="1" hangingPunct="1">
              <a:lnSpc>
                <a:spcPct val="90000"/>
              </a:lnSpc>
              <a:defRPr/>
            </a:pPr>
            <a:r>
              <a:rPr lang="en-US" altLang="en-US"/>
              <a:t>What total prices were (not unit prices)</a:t>
            </a:r>
          </a:p>
          <a:p>
            <a:pPr lvl="1" eaLnBrk="1" hangingPunct="1">
              <a:lnSpc>
                <a:spcPct val="90000"/>
              </a:lnSpc>
              <a:defRPr/>
            </a:pPr>
            <a:r>
              <a:rPr lang="en-US" altLang="en-US"/>
              <a:t>Who won</a:t>
            </a:r>
          </a:p>
          <a:p>
            <a:pPr lvl="1" eaLnBrk="1" hangingPunct="1">
              <a:lnSpc>
                <a:spcPct val="90000"/>
              </a:lnSpc>
              <a:defRPr/>
            </a:pPr>
            <a:r>
              <a:rPr lang="en-US" altLang="en-US"/>
              <a:t>Detailed evaluation information provided during a debriefing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B137E-FB0C-45E9-AF57-325E5FAA4426}"/>
              </a:ext>
            </a:extLst>
          </p:cNvPr>
          <p:cNvSpPr>
            <a:spLocks noGrp="1"/>
          </p:cNvSpPr>
          <p:nvPr>
            <p:ph type="title"/>
          </p:nvPr>
        </p:nvSpPr>
        <p:spPr/>
        <p:txBody>
          <a:bodyPr/>
          <a:lstStyle/>
          <a:p>
            <a:pPr>
              <a:defRPr/>
            </a:pPr>
            <a:r>
              <a:rPr lang="en-US" dirty="0"/>
              <a:t>Offer and Acceptance</a:t>
            </a:r>
          </a:p>
        </p:txBody>
      </p:sp>
      <p:sp>
        <p:nvSpPr>
          <p:cNvPr id="5" name="Content Placeholder 4">
            <a:extLst>
              <a:ext uri="{FF2B5EF4-FFF2-40B4-BE49-F238E27FC236}">
                <a16:creationId xmlns:a16="http://schemas.microsoft.com/office/drawing/2014/main" id="{FCD397F9-BD01-45F5-A34E-DF3A5173C62F}"/>
              </a:ext>
            </a:extLst>
          </p:cNvPr>
          <p:cNvSpPr>
            <a:spLocks noGrp="1"/>
          </p:cNvSpPr>
          <p:nvPr>
            <p:ph idx="1"/>
          </p:nvPr>
        </p:nvSpPr>
        <p:spPr>
          <a:xfrm>
            <a:off x="228600" y="1828800"/>
            <a:ext cx="8686800" cy="4754563"/>
          </a:xfrm>
        </p:spPr>
        <p:txBody>
          <a:bodyPr/>
          <a:lstStyle/>
          <a:p>
            <a:pPr>
              <a:defRPr/>
            </a:pPr>
            <a:r>
              <a:rPr lang="en-US" dirty="0"/>
              <a:t>The concepts of Offer and Acceptance are key elements of General Business Law</a:t>
            </a:r>
          </a:p>
          <a:p>
            <a:pPr lvl="1">
              <a:defRPr/>
            </a:pPr>
            <a:r>
              <a:rPr lang="en-US" dirty="0"/>
              <a:t>These are elements of Common Law and are formalized in the Uniform Commercial Code</a:t>
            </a:r>
          </a:p>
          <a:p>
            <a:pPr lvl="1">
              <a:defRPr/>
            </a:pPr>
            <a:r>
              <a:rPr lang="en-US" dirty="0"/>
              <a:t>These concepts also are the foundation of most contracts </a:t>
            </a:r>
          </a:p>
          <a:p>
            <a:pPr marL="0" indent="0">
              <a:buFont typeface="Wingdings" panose="05000000000000000000" pitchFamily="2" charset="2"/>
              <a:buNone/>
              <a:defRPr/>
            </a:pPr>
            <a:br>
              <a:rPr lang="en-US" dirty="0"/>
            </a:br>
            <a:endParaRPr lang="en-US" dirty="0"/>
          </a:p>
        </p:txBody>
      </p:sp>
      <p:sp>
        <p:nvSpPr>
          <p:cNvPr id="2" name="Footer Placeholder 1">
            <a:extLst>
              <a:ext uri="{FF2B5EF4-FFF2-40B4-BE49-F238E27FC236}">
                <a16:creationId xmlns:a16="http://schemas.microsoft.com/office/drawing/2014/main" id="{FD664B9E-8FBF-471F-9C6F-1BC7B33350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0421" name="Slide Number Placeholder 2">
            <a:extLst>
              <a:ext uri="{FF2B5EF4-FFF2-40B4-BE49-F238E27FC236}">
                <a16:creationId xmlns:a16="http://schemas.microsoft.com/office/drawing/2014/main" id="{38490664-4A69-4FCC-AE32-9A5BA4707FE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4350F88-A3B2-4B98-84AA-80CA3014EC7A}" type="slidenum">
              <a:rPr lang="en-US" altLang="en-US" sz="1200" smtClean="0"/>
              <a:pPr>
                <a:spcBef>
                  <a:spcPct val="0"/>
                </a:spcBef>
                <a:buClrTx/>
                <a:buSzTx/>
                <a:buFontTx/>
                <a:buNone/>
              </a:pPr>
              <a:t>34</a:t>
            </a:fld>
            <a:endParaRPr lang="en-US" altLang="en-US" sz="120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Number Placeholder 4">
            <a:extLst>
              <a:ext uri="{FF2B5EF4-FFF2-40B4-BE49-F238E27FC236}">
                <a16:creationId xmlns:a16="http://schemas.microsoft.com/office/drawing/2014/main" id="{274B79FB-1627-43BE-A514-CFC9EF4438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D414F0-8772-4CE2-8D60-FACF7BC5E5EF}" type="slidenum">
              <a:rPr lang="en-US" altLang="en-US" sz="1200" smtClean="0"/>
              <a:pPr>
                <a:spcBef>
                  <a:spcPct val="0"/>
                </a:spcBef>
                <a:buClrTx/>
                <a:buSzTx/>
                <a:buFontTx/>
                <a:buNone/>
              </a:pPr>
              <a:t>340</a:t>
            </a:fld>
            <a:endParaRPr lang="en-US" altLang="en-US" sz="1200"/>
          </a:p>
        </p:txBody>
      </p:sp>
      <p:sp>
        <p:nvSpPr>
          <p:cNvPr id="911362" name="Rectangle 2">
            <a:extLst>
              <a:ext uri="{FF2B5EF4-FFF2-40B4-BE49-F238E27FC236}">
                <a16:creationId xmlns:a16="http://schemas.microsoft.com/office/drawing/2014/main" id="{027BE599-F6A9-44B0-9788-5C36E00784D4}"/>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sz="4000" dirty="0"/>
              <a:t>Provide all Disclosable Information Together </a:t>
            </a:r>
          </a:p>
        </p:txBody>
      </p:sp>
      <p:sp>
        <p:nvSpPr>
          <p:cNvPr id="911363" name="Rectangle 3">
            <a:extLst>
              <a:ext uri="{FF2B5EF4-FFF2-40B4-BE49-F238E27FC236}">
                <a16:creationId xmlns:a16="http://schemas.microsoft.com/office/drawing/2014/main" id="{1AC94FE4-8C1E-483E-9BE3-1D96DA5A2B1D}"/>
              </a:ext>
            </a:extLst>
          </p:cNvPr>
          <p:cNvSpPr>
            <a:spLocks noGrp="1" noChangeArrowheads="1"/>
          </p:cNvSpPr>
          <p:nvPr>
            <p:ph type="body" idx="1"/>
          </p:nvPr>
        </p:nvSpPr>
        <p:spPr>
          <a:xfrm>
            <a:off x="381000" y="1676400"/>
            <a:ext cx="8534400" cy="4876800"/>
          </a:xfrm>
        </p:spPr>
        <p:txBody>
          <a:bodyPr/>
          <a:lstStyle/>
          <a:p>
            <a:pPr eaLnBrk="1" hangingPunct="1">
              <a:defRPr/>
            </a:pPr>
            <a:r>
              <a:rPr lang="en-US" altLang="en-US" dirty="0"/>
              <a:t>If initially an Offeror is only told it didn’t win</a:t>
            </a:r>
          </a:p>
          <a:p>
            <a:pPr eaLnBrk="1" hangingPunct="1">
              <a:defRPr/>
            </a:pPr>
            <a:r>
              <a:rPr lang="en-US" altLang="en-US" dirty="0"/>
              <a:t>And later the Offeror is told:</a:t>
            </a:r>
          </a:p>
          <a:p>
            <a:pPr lvl="2" eaLnBrk="1" hangingPunct="1">
              <a:defRPr/>
            </a:pPr>
            <a:r>
              <a:rPr lang="en-US" altLang="en-US" sz="2800" dirty="0"/>
              <a:t>Who submitted proposals</a:t>
            </a:r>
          </a:p>
          <a:p>
            <a:pPr lvl="2" eaLnBrk="1" hangingPunct="1">
              <a:defRPr/>
            </a:pPr>
            <a:r>
              <a:rPr lang="en-US" altLang="en-US" sz="2800" dirty="0"/>
              <a:t>What the technical rankings were</a:t>
            </a:r>
          </a:p>
          <a:p>
            <a:pPr lvl="2" eaLnBrk="1" hangingPunct="1">
              <a:defRPr/>
            </a:pPr>
            <a:r>
              <a:rPr lang="en-US" altLang="en-US" sz="2800" dirty="0"/>
              <a:t>What the total prices were (not unit prices)</a:t>
            </a:r>
          </a:p>
          <a:p>
            <a:pPr lvl="2" eaLnBrk="1" hangingPunct="1">
              <a:defRPr/>
            </a:pPr>
            <a:r>
              <a:rPr lang="en-US" altLang="en-US" sz="2800" dirty="0"/>
              <a:t>What the overall rankings were</a:t>
            </a:r>
          </a:p>
          <a:p>
            <a:pPr lvl="2" eaLnBrk="1" hangingPunct="1">
              <a:defRPr/>
            </a:pPr>
            <a:r>
              <a:rPr lang="en-US" altLang="en-US" sz="2800" dirty="0"/>
              <a:t>Detailed deficiencies of its proposal as is provided during a debriefing </a:t>
            </a:r>
          </a:p>
          <a:p>
            <a:pPr eaLnBrk="1" hangingPunct="1">
              <a:defRPr/>
            </a:pPr>
            <a:r>
              <a:rPr lang="en-US" altLang="en-US" dirty="0"/>
              <a:t>Then the protest period may start again</a:t>
            </a:r>
          </a:p>
        </p:txBody>
      </p:sp>
      <p:sp>
        <p:nvSpPr>
          <p:cNvPr id="2" name="Footer Placeholder 1">
            <a:extLst>
              <a:ext uri="{FF2B5EF4-FFF2-40B4-BE49-F238E27FC236}">
                <a16:creationId xmlns:a16="http://schemas.microsoft.com/office/drawing/2014/main" id="{A520757A-53C2-406B-993D-BBC1F1F5E780}"/>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Number Placeholder 4">
            <a:extLst>
              <a:ext uri="{FF2B5EF4-FFF2-40B4-BE49-F238E27FC236}">
                <a16:creationId xmlns:a16="http://schemas.microsoft.com/office/drawing/2014/main" id="{947B9B5D-DE86-4635-AC77-5C32EB41D40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A5452FA-B3B2-46BF-9023-027002276B0F}" type="slidenum">
              <a:rPr lang="en-US" altLang="en-US" sz="1200" smtClean="0"/>
              <a:pPr>
                <a:spcBef>
                  <a:spcPct val="0"/>
                </a:spcBef>
                <a:buClrTx/>
                <a:buSzTx/>
                <a:buFontTx/>
                <a:buNone/>
              </a:pPr>
              <a:t>341</a:t>
            </a:fld>
            <a:endParaRPr lang="en-US" altLang="en-US" sz="1200"/>
          </a:p>
        </p:txBody>
      </p:sp>
      <p:sp>
        <p:nvSpPr>
          <p:cNvPr id="5" name="Footer Placeholder 5">
            <a:extLst>
              <a:ext uri="{FF2B5EF4-FFF2-40B4-BE49-F238E27FC236}">
                <a16:creationId xmlns:a16="http://schemas.microsoft.com/office/drawing/2014/main" id="{CE536D78-2B5C-46BF-954C-8B9CE847EC4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3410" name="Rectangle 2">
            <a:extLst>
              <a:ext uri="{FF2B5EF4-FFF2-40B4-BE49-F238E27FC236}">
                <a16:creationId xmlns:a16="http://schemas.microsoft.com/office/drawing/2014/main" id="{BB530F2D-1F36-4125-A1DC-B9245BCF2C1C}"/>
              </a:ext>
            </a:extLst>
          </p:cNvPr>
          <p:cNvSpPr>
            <a:spLocks noGrp="1" noRot="1" noChangeArrowheads="1"/>
          </p:cNvSpPr>
          <p:nvPr>
            <p:ph type="title"/>
          </p:nvPr>
        </p:nvSpPr>
        <p:spPr>
          <a:xfrm>
            <a:off x="685800" y="457200"/>
            <a:ext cx="7772400" cy="762000"/>
          </a:xfrm>
        </p:spPr>
        <p:txBody>
          <a:bodyPr/>
          <a:lstStyle/>
          <a:p>
            <a:pPr eaLnBrk="1" hangingPunct="1">
              <a:defRPr/>
            </a:pPr>
            <a:r>
              <a:rPr lang="en-US" altLang="en-US" sz="4800"/>
              <a:t>Types of Unsuccessful Offerors</a:t>
            </a:r>
          </a:p>
        </p:txBody>
      </p:sp>
      <p:sp>
        <p:nvSpPr>
          <p:cNvPr id="913411" name="Rectangle 3">
            <a:extLst>
              <a:ext uri="{FF2B5EF4-FFF2-40B4-BE49-F238E27FC236}">
                <a16:creationId xmlns:a16="http://schemas.microsoft.com/office/drawing/2014/main" id="{A7533D20-A604-47CC-9C61-F4D7DA8C3906}"/>
              </a:ext>
            </a:extLst>
          </p:cNvPr>
          <p:cNvSpPr>
            <a:spLocks noGrp="1" noChangeArrowheads="1"/>
          </p:cNvSpPr>
          <p:nvPr>
            <p:ph type="body" idx="1"/>
          </p:nvPr>
        </p:nvSpPr>
        <p:spPr>
          <a:xfrm>
            <a:off x="457200" y="1524000"/>
            <a:ext cx="8229600" cy="4953000"/>
          </a:xfrm>
        </p:spPr>
        <p:txBody>
          <a:bodyPr/>
          <a:lstStyle/>
          <a:p>
            <a:pPr eaLnBrk="1" hangingPunct="1">
              <a:lnSpc>
                <a:spcPct val="90000"/>
              </a:lnSpc>
              <a:defRPr/>
            </a:pPr>
            <a:r>
              <a:rPr lang="en-US" altLang="en-US"/>
              <a:t>The </a:t>
            </a:r>
            <a:r>
              <a:rPr lang="en-US" altLang="en-US" b="1" i="1" u="sng"/>
              <a:t>Proposal </a:t>
            </a:r>
            <a:r>
              <a:rPr lang="en-US" altLang="en-US"/>
              <a:t>is determined to be:</a:t>
            </a:r>
          </a:p>
          <a:p>
            <a:pPr lvl="1" eaLnBrk="1" hangingPunct="1">
              <a:lnSpc>
                <a:spcPct val="90000"/>
              </a:lnSpc>
              <a:defRPr/>
            </a:pPr>
            <a:r>
              <a:rPr lang="en-US" altLang="en-US"/>
              <a:t>Not Reasonably Susceptible of Being Selected for Award</a:t>
            </a:r>
          </a:p>
          <a:p>
            <a:pPr lvl="2" eaLnBrk="1" hangingPunct="1">
              <a:lnSpc>
                <a:spcPct val="90000"/>
              </a:lnSpc>
              <a:defRPr/>
            </a:pPr>
            <a:r>
              <a:rPr lang="en-US" altLang="en-US"/>
              <a:t>It is not “technically acceptable”</a:t>
            </a:r>
          </a:p>
          <a:p>
            <a:pPr lvl="2" eaLnBrk="1" hangingPunct="1">
              <a:lnSpc>
                <a:spcPct val="90000"/>
              </a:lnSpc>
              <a:buFont typeface="Wingdings" panose="05000000000000000000" pitchFamily="2" charset="2"/>
              <a:buNone/>
              <a:defRPr/>
            </a:pPr>
            <a:r>
              <a:rPr lang="en-US" altLang="en-US"/>
              <a:t>			     OR</a:t>
            </a:r>
          </a:p>
          <a:p>
            <a:pPr lvl="1" eaLnBrk="1" hangingPunct="1">
              <a:lnSpc>
                <a:spcPct val="90000"/>
              </a:lnSpc>
              <a:defRPr/>
            </a:pPr>
            <a:r>
              <a:rPr lang="en-US" altLang="en-US"/>
              <a:t>Reasonably Susceptible of Being Selected for Award</a:t>
            </a:r>
          </a:p>
          <a:p>
            <a:pPr lvl="2" eaLnBrk="1" hangingPunct="1">
              <a:lnSpc>
                <a:spcPct val="90000"/>
              </a:lnSpc>
              <a:defRPr/>
            </a:pPr>
            <a:r>
              <a:rPr lang="en-US" altLang="en-US"/>
              <a:t>But not determined to be the Most Advantageous Offer</a:t>
            </a:r>
          </a:p>
          <a:p>
            <a:pPr eaLnBrk="1" hangingPunct="1">
              <a:lnSpc>
                <a:spcPct val="90000"/>
              </a:lnSpc>
              <a:defRPr/>
            </a:pPr>
            <a:r>
              <a:rPr lang="en-US" altLang="en-US"/>
              <a:t>The </a:t>
            </a:r>
            <a:r>
              <a:rPr lang="en-US" altLang="en-US" b="1" i="1" u="sng"/>
              <a:t>Offeror </a:t>
            </a:r>
            <a:r>
              <a:rPr lang="en-US" altLang="en-US"/>
              <a:t>is deemed not to be responsible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Number Placeholder 4">
            <a:extLst>
              <a:ext uri="{FF2B5EF4-FFF2-40B4-BE49-F238E27FC236}">
                <a16:creationId xmlns:a16="http://schemas.microsoft.com/office/drawing/2014/main" id="{EAA8583F-5783-4787-88C6-10D0580D59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5A0A42-26B2-4FDB-BCD3-5F4E517D7AFC}" type="slidenum">
              <a:rPr lang="en-US" altLang="en-US" sz="1200" smtClean="0"/>
              <a:pPr>
                <a:spcBef>
                  <a:spcPct val="0"/>
                </a:spcBef>
                <a:buClrTx/>
                <a:buSzTx/>
                <a:buFontTx/>
                <a:buNone/>
              </a:pPr>
              <a:t>342</a:t>
            </a:fld>
            <a:endParaRPr lang="en-US" altLang="en-US" sz="1200"/>
          </a:p>
        </p:txBody>
      </p:sp>
      <p:sp>
        <p:nvSpPr>
          <p:cNvPr id="5" name="Footer Placeholder 5">
            <a:extLst>
              <a:ext uri="{FF2B5EF4-FFF2-40B4-BE49-F238E27FC236}">
                <a16:creationId xmlns:a16="http://schemas.microsoft.com/office/drawing/2014/main" id="{3E754538-57BA-4156-95CE-D1455B4F6DC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5458" name="Rectangle 2">
            <a:extLst>
              <a:ext uri="{FF2B5EF4-FFF2-40B4-BE49-F238E27FC236}">
                <a16:creationId xmlns:a16="http://schemas.microsoft.com/office/drawing/2014/main" id="{5902C36B-60D8-47D2-B61E-0E0B430F58BD}"/>
              </a:ext>
            </a:extLst>
          </p:cNvPr>
          <p:cNvSpPr>
            <a:spLocks noGrp="1" noRot="1" noChangeArrowheads="1"/>
          </p:cNvSpPr>
          <p:nvPr>
            <p:ph type="title"/>
          </p:nvPr>
        </p:nvSpPr>
        <p:spPr>
          <a:xfrm>
            <a:off x="228600" y="274638"/>
            <a:ext cx="8686800" cy="1249362"/>
          </a:xfrm>
        </p:spPr>
        <p:txBody>
          <a:bodyPr/>
          <a:lstStyle/>
          <a:p>
            <a:pPr eaLnBrk="1" hangingPunct="1">
              <a:defRPr/>
            </a:pPr>
            <a:r>
              <a:rPr lang="en-US" altLang="en-US" sz="4800" dirty="0"/>
              <a:t>Responsibility </a:t>
            </a:r>
          </a:p>
        </p:txBody>
      </p:sp>
      <p:sp>
        <p:nvSpPr>
          <p:cNvPr id="915459" name="Rectangle 3">
            <a:extLst>
              <a:ext uri="{FF2B5EF4-FFF2-40B4-BE49-F238E27FC236}">
                <a16:creationId xmlns:a16="http://schemas.microsoft.com/office/drawing/2014/main" id="{C9CC3AFE-B3F2-47CF-AAC0-60003C3F2AC0}"/>
              </a:ext>
            </a:extLst>
          </p:cNvPr>
          <p:cNvSpPr>
            <a:spLocks noGrp="1" noChangeArrowheads="1"/>
          </p:cNvSpPr>
          <p:nvPr>
            <p:ph type="body" idx="1"/>
          </p:nvPr>
        </p:nvSpPr>
        <p:spPr>
          <a:xfrm>
            <a:off x="609600" y="2133600"/>
            <a:ext cx="8001000" cy="4038600"/>
          </a:xfrm>
        </p:spPr>
        <p:txBody>
          <a:bodyPr/>
          <a:lstStyle/>
          <a:p>
            <a:pPr eaLnBrk="1" hangingPunct="1">
              <a:defRPr/>
            </a:pPr>
            <a:r>
              <a:rPr lang="en-US" altLang="en-US"/>
              <a:t>Characteristic of the Offeror itself and not the proposal</a:t>
            </a:r>
          </a:p>
          <a:p>
            <a:pPr eaLnBrk="1" hangingPunct="1">
              <a:defRPr/>
            </a:pPr>
            <a:r>
              <a:rPr lang="en-US" altLang="en-US"/>
              <a:t>Offeror is determined to lack one or more of:</a:t>
            </a:r>
          </a:p>
          <a:p>
            <a:pPr lvl="1" eaLnBrk="1" hangingPunct="1">
              <a:defRPr/>
            </a:pPr>
            <a:r>
              <a:rPr lang="en-US" altLang="en-US"/>
              <a:t>Capability </a:t>
            </a:r>
          </a:p>
          <a:p>
            <a:pPr lvl="1" eaLnBrk="1" hangingPunct="1">
              <a:defRPr/>
            </a:pPr>
            <a:r>
              <a:rPr lang="en-US" altLang="en-US"/>
              <a:t>Integrity</a:t>
            </a:r>
          </a:p>
          <a:p>
            <a:pPr lvl="1" eaLnBrk="1" hangingPunct="1">
              <a:defRPr/>
            </a:pPr>
            <a:r>
              <a:rPr lang="en-US" altLang="en-US"/>
              <a:t>Reliability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Number Placeholder 4">
            <a:extLst>
              <a:ext uri="{FF2B5EF4-FFF2-40B4-BE49-F238E27FC236}">
                <a16:creationId xmlns:a16="http://schemas.microsoft.com/office/drawing/2014/main" id="{A459B007-7239-4D3B-8E8E-1D643D0ABC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0118620-0100-4152-BE95-AB72100B946D}" type="slidenum">
              <a:rPr lang="en-US" altLang="en-US" sz="1200" smtClean="0"/>
              <a:pPr>
                <a:spcBef>
                  <a:spcPct val="0"/>
                </a:spcBef>
                <a:buClrTx/>
                <a:buSzTx/>
                <a:buFontTx/>
                <a:buNone/>
              </a:pPr>
              <a:t>343</a:t>
            </a:fld>
            <a:endParaRPr lang="en-US" altLang="en-US" sz="1200"/>
          </a:p>
        </p:txBody>
      </p:sp>
      <p:sp>
        <p:nvSpPr>
          <p:cNvPr id="5" name="Footer Placeholder 5">
            <a:extLst>
              <a:ext uri="{FF2B5EF4-FFF2-40B4-BE49-F238E27FC236}">
                <a16:creationId xmlns:a16="http://schemas.microsoft.com/office/drawing/2014/main" id="{CF5198A4-4246-414D-AF69-3A391189A8B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7506" name="Rectangle 2">
            <a:extLst>
              <a:ext uri="{FF2B5EF4-FFF2-40B4-BE49-F238E27FC236}">
                <a16:creationId xmlns:a16="http://schemas.microsoft.com/office/drawing/2014/main" id="{11BEB2B0-E1B0-4D3D-B4FF-3DB4C2AF5E3F}"/>
              </a:ext>
            </a:extLst>
          </p:cNvPr>
          <p:cNvSpPr>
            <a:spLocks noGrp="1" noRot="1" noChangeArrowheads="1"/>
          </p:cNvSpPr>
          <p:nvPr>
            <p:ph type="title"/>
          </p:nvPr>
        </p:nvSpPr>
        <p:spPr>
          <a:xfrm>
            <a:off x="228600" y="228600"/>
            <a:ext cx="8686800" cy="1905000"/>
          </a:xfrm>
        </p:spPr>
        <p:txBody>
          <a:bodyPr/>
          <a:lstStyle/>
          <a:p>
            <a:pPr eaLnBrk="1" hangingPunct="1">
              <a:defRPr/>
            </a:pPr>
            <a:r>
              <a:rPr lang="en-US" altLang="en-US" sz="4000" b="0" dirty="0"/>
              <a:t>Proposal not Technically Acceptable</a:t>
            </a:r>
            <a:br>
              <a:rPr lang="en-US" altLang="en-US" sz="4000" b="0" dirty="0"/>
            </a:br>
            <a:r>
              <a:rPr lang="en-US" altLang="en-US" sz="4000" b="0" dirty="0"/>
              <a:t>(</a:t>
            </a:r>
            <a:r>
              <a:rPr lang="en-US" altLang="en-US" sz="3200" b="0" dirty="0"/>
              <a:t>Not Reasonably Susceptible of Being Selected for Award)</a:t>
            </a:r>
          </a:p>
        </p:txBody>
      </p:sp>
      <p:sp>
        <p:nvSpPr>
          <p:cNvPr id="917507" name="Rectangle 3">
            <a:extLst>
              <a:ext uri="{FF2B5EF4-FFF2-40B4-BE49-F238E27FC236}">
                <a16:creationId xmlns:a16="http://schemas.microsoft.com/office/drawing/2014/main" id="{16E21093-955F-4EBD-BE04-184659316395}"/>
              </a:ext>
            </a:extLst>
          </p:cNvPr>
          <p:cNvSpPr>
            <a:spLocks noGrp="1" noChangeArrowheads="1"/>
          </p:cNvSpPr>
          <p:nvPr>
            <p:ph type="body" idx="1"/>
          </p:nvPr>
        </p:nvSpPr>
        <p:spPr>
          <a:xfrm>
            <a:off x="304800" y="1981200"/>
            <a:ext cx="8382000" cy="4648200"/>
          </a:xfrm>
        </p:spPr>
        <p:txBody>
          <a:bodyPr/>
          <a:lstStyle/>
          <a:p>
            <a:pPr eaLnBrk="1" hangingPunct="1">
              <a:defRPr/>
            </a:pPr>
            <a:r>
              <a:rPr lang="en-US" altLang="en-US" dirty="0"/>
              <a:t>General preference is to not eliminate Offerors until after discussions are held </a:t>
            </a:r>
          </a:p>
          <a:p>
            <a:pPr lvl="1" eaLnBrk="1" hangingPunct="1">
              <a:defRPr/>
            </a:pPr>
            <a:r>
              <a:rPr lang="en-US" altLang="en-US" dirty="0"/>
              <a:t>Offerors should have an opportunity to:</a:t>
            </a:r>
          </a:p>
          <a:p>
            <a:pPr lvl="2" eaLnBrk="1" hangingPunct="1">
              <a:defRPr/>
            </a:pPr>
            <a:r>
              <a:rPr lang="en-US" altLang="en-US" dirty="0"/>
              <a:t>Clarify their proposals</a:t>
            </a:r>
          </a:p>
          <a:p>
            <a:pPr lvl="2" eaLnBrk="1" hangingPunct="1">
              <a:defRPr/>
            </a:pPr>
            <a:r>
              <a:rPr lang="en-US" altLang="en-US" dirty="0"/>
              <a:t>Address identified proposal deficiencies</a:t>
            </a:r>
          </a:p>
          <a:p>
            <a:pPr lvl="2" eaLnBrk="1" hangingPunct="1">
              <a:defRPr/>
            </a:pPr>
            <a:r>
              <a:rPr lang="en-US" altLang="en-US" dirty="0"/>
              <a:t>Try to prove they are responsible </a:t>
            </a:r>
          </a:p>
          <a:p>
            <a:pPr eaLnBrk="1" hangingPunct="1">
              <a:defRPr/>
            </a:pPr>
            <a:r>
              <a:rPr lang="en-US" altLang="en-US" dirty="0"/>
              <a:t>But an unacceptable determination can be made any time after proposals are received and read</a:t>
            </a:r>
          </a:p>
          <a:p>
            <a:pPr lvl="1" eaLnBrk="1" hangingPunct="1">
              <a:defRPr/>
            </a:pPr>
            <a:endParaRPr lang="en-US" alt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Number Placeholder 4">
            <a:extLst>
              <a:ext uri="{FF2B5EF4-FFF2-40B4-BE49-F238E27FC236}">
                <a16:creationId xmlns:a16="http://schemas.microsoft.com/office/drawing/2014/main" id="{C163766B-834D-435D-B2E3-BEFCCAB302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788FCB-7C2C-4265-826B-D5AD403A486B}" type="slidenum">
              <a:rPr lang="en-US" altLang="en-US" sz="1200" smtClean="0"/>
              <a:pPr>
                <a:spcBef>
                  <a:spcPct val="0"/>
                </a:spcBef>
                <a:buClrTx/>
                <a:buSzTx/>
                <a:buFontTx/>
                <a:buNone/>
              </a:pPr>
              <a:t>344</a:t>
            </a:fld>
            <a:endParaRPr lang="en-US" altLang="en-US" sz="1200"/>
          </a:p>
        </p:txBody>
      </p:sp>
      <p:sp>
        <p:nvSpPr>
          <p:cNvPr id="5" name="Footer Placeholder 5">
            <a:extLst>
              <a:ext uri="{FF2B5EF4-FFF2-40B4-BE49-F238E27FC236}">
                <a16:creationId xmlns:a16="http://schemas.microsoft.com/office/drawing/2014/main" id="{141CF4D5-7FA8-46C1-85BE-D0234E06C3D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19554" name="Rectangle 2">
            <a:extLst>
              <a:ext uri="{FF2B5EF4-FFF2-40B4-BE49-F238E27FC236}">
                <a16:creationId xmlns:a16="http://schemas.microsoft.com/office/drawing/2014/main" id="{706F4558-8574-423D-B0B5-3A252E6F73D5}"/>
              </a:ext>
            </a:extLst>
          </p:cNvPr>
          <p:cNvSpPr>
            <a:spLocks noGrp="1" noRot="1" noChangeArrowheads="1"/>
          </p:cNvSpPr>
          <p:nvPr>
            <p:ph type="title"/>
          </p:nvPr>
        </p:nvSpPr>
        <p:spPr>
          <a:xfrm>
            <a:off x="152400" y="304800"/>
            <a:ext cx="8839200" cy="1676400"/>
          </a:xfrm>
        </p:spPr>
        <p:txBody>
          <a:bodyPr/>
          <a:lstStyle/>
          <a:p>
            <a:pPr eaLnBrk="1" hangingPunct="1">
              <a:defRPr/>
            </a:pPr>
            <a:r>
              <a:rPr lang="en-US" altLang="en-US" sz="4000" b="0" dirty="0"/>
              <a:t>Proposal not Technically Acceptable</a:t>
            </a:r>
            <a:br>
              <a:rPr lang="en-US" altLang="en-US" sz="6000" b="0" dirty="0"/>
            </a:br>
            <a:r>
              <a:rPr lang="en-US" altLang="en-US" sz="3600" b="0" dirty="0"/>
              <a:t>(Not Reasonably Susceptible of Being Selected for Award)</a:t>
            </a:r>
            <a:endParaRPr lang="en-US" altLang="en-US" sz="3600" dirty="0"/>
          </a:p>
        </p:txBody>
      </p:sp>
      <p:sp>
        <p:nvSpPr>
          <p:cNvPr id="919555" name="Rectangle 3">
            <a:extLst>
              <a:ext uri="{FF2B5EF4-FFF2-40B4-BE49-F238E27FC236}">
                <a16:creationId xmlns:a16="http://schemas.microsoft.com/office/drawing/2014/main" id="{C590AB6F-D755-4270-95EF-6FB4ADF1275F}"/>
              </a:ext>
            </a:extLst>
          </p:cNvPr>
          <p:cNvSpPr>
            <a:spLocks noGrp="1" noChangeArrowheads="1"/>
          </p:cNvSpPr>
          <p:nvPr>
            <p:ph type="body" idx="1"/>
          </p:nvPr>
        </p:nvSpPr>
        <p:spPr>
          <a:xfrm>
            <a:off x="228600" y="1998663"/>
            <a:ext cx="8686800" cy="2986087"/>
          </a:xfrm>
        </p:spPr>
        <p:txBody>
          <a:bodyPr/>
          <a:lstStyle/>
          <a:p>
            <a:pPr eaLnBrk="1" hangingPunct="1">
              <a:lnSpc>
                <a:spcPct val="90000"/>
              </a:lnSpc>
              <a:buFont typeface="Wingdings" panose="05000000000000000000" pitchFamily="2" charset="2"/>
              <a:buNone/>
              <a:defRPr/>
            </a:pPr>
            <a:endParaRPr lang="en-US" altLang="en-US" dirty="0"/>
          </a:p>
          <a:p>
            <a:pPr eaLnBrk="1" hangingPunct="1">
              <a:lnSpc>
                <a:spcPct val="90000"/>
              </a:lnSpc>
              <a:defRPr/>
            </a:pPr>
            <a:r>
              <a:rPr lang="en-US" altLang="en-US" dirty="0"/>
              <a:t>Notify an Offeror in writing that its proposal is deemed unacceptable as soon as this determination is officially made</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Number Placeholder 4">
            <a:extLst>
              <a:ext uri="{FF2B5EF4-FFF2-40B4-BE49-F238E27FC236}">
                <a16:creationId xmlns:a16="http://schemas.microsoft.com/office/drawing/2014/main" id="{5E1E9FA2-F8F0-40A4-B1FC-57E106A0EF9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28DC0B-4EAE-4D06-8AF8-662FC5788EC3}" type="slidenum">
              <a:rPr lang="en-US" altLang="en-US" sz="1200" smtClean="0"/>
              <a:pPr>
                <a:spcBef>
                  <a:spcPct val="0"/>
                </a:spcBef>
                <a:buClrTx/>
                <a:buSzTx/>
                <a:buFontTx/>
                <a:buNone/>
              </a:pPr>
              <a:t>345</a:t>
            </a:fld>
            <a:endParaRPr lang="en-US" altLang="en-US" sz="1200"/>
          </a:p>
        </p:txBody>
      </p:sp>
      <p:sp>
        <p:nvSpPr>
          <p:cNvPr id="5" name="Footer Placeholder 5">
            <a:extLst>
              <a:ext uri="{FF2B5EF4-FFF2-40B4-BE49-F238E27FC236}">
                <a16:creationId xmlns:a16="http://schemas.microsoft.com/office/drawing/2014/main" id="{04D3E912-51B2-4231-94AB-2C11604BF7C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1602" name="Rectangle 2">
            <a:extLst>
              <a:ext uri="{FF2B5EF4-FFF2-40B4-BE49-F238E27FC236}">
                <a16:creationId xmlns:a16="http://schemas.microsoft.com/office/drawing/2014/main" id="{F667715D-1330-4746-9A5A-E5EB3A72E4CA}"/>
              </a:ext>
            </a:extLst>
          </p:cNvPr>
          <p:cNvSpPr>
            <a:spLocks noGrp="1" noRot="1" noChangeArrowheads="1"/>
          </p:cNvSpPr>
          <p:nvPr>
            <p:ph type="title"/>
          </p:nvPr>
        </p:nvSpPr>
        <p:spPr>
          <a:xfrm>
            <a:off x="228600" y="274638"/>
            <a:ext cx="8686800" cy="1230312"/>
          </a:xfrm>
        </p:spPr>
        <p:txBody>
          <a:bodyPr/>
          <a:lstStyle/>
          <a:p>
            <a:pPr eaLnBrk="1" hangingPunct="1">
              <a:defRPr/>
            </a:pPr>
            <a:r>
              <a:rPr lang="en-US" altLang="en-US" dirty="0"/>
              <a:t>Notify of Unacceptable Proposal Status</a:t>
            </a:r>
          </a:p>
        </p:txBody>
      </p:sp>
      <p:sp>
        <p:nvSpPr>
          <p:cNvPr id="921603" name="Rectangle 3">
            <a:extLst>
              <a:ext uri="{FF2B5EF4-FFF2-40B4-BE49-F238E27FC236}">
                <a16:creationId xmlns:a16="http://schemas.microsoft.com/office/drawing/2014/main" id="{11DCD7D3-3C42-4DA5-ADD7-5E0FD3AA66D7}"/>
              </a:ext>
            </a:extLst>
          </p:cNvPr>
          <p:cNvSpPr>
            <a:spLocks noGrp="1" noChangeArrowheads="1"/>
          </p:cNvSpPr>
          <p:nvPr>
            <p:ph type="body" idx="1"/>
          </p:nvPr>
        </p:nvSpPr>
        <p:spPr>
          <a:xfrm>
            <a:off x="304800" y="1752600"/>
            <a:ext cx="8534400" cy="4876800"/>
          </a:xfrm>
        </p:spPr>
        <p:txBody>
          <a:bodyPr/>
          <a:lstStyle/>
          <a:p>
            <a:pPr eaLnBrk="1" hangingPunct="1">
              <a:defRPr/>
            </a:pPr>
            <a:r>
              <a:rPr lang="en-US" altLang="en-US" dirty="0"/>
              <a:t>If this determination is made before the final award recommendation is made:</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2" eaLnBrk="1" hangingPunct="1">
              <a:defRPr/>
            </a:pPr>
            <a:r>
              <a:rPr lang="en-US" altLang="en-US" dirty="0"/>
              <a:t>Explain if there is nothing more to say about the rejection than what was stated in the rejection notice</a:t>
            </a:r>
          </a:p>
          <a:p>
            <a:pPr lvl="2" eaLnBrk="1" hangingPunct="1">
              <a:defRPr/>
            </a:pPr>
            <a:r>
              <a:rPr lang="en-US" altLang="en-US" dirty="0"/>
              <a:t>But if the offeror still insists on a debriefing, one must be provided, even if what was in the rejection notice is simply repeated</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Number Placeholder 4">
            <a:extLst>
              <a:ext uri="{FF2B5EF4-FFF2-40B4-BE49-F238E27FC236}">
                <a16:creationId xmlns:a16="http://schemas.microsoft.com/office/drawing/2014/main" id="{0C377EF0-FCE8-4D74-B7C1-5A3E5FFD6C4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62B3E9-77E9-419E-9D2C-B3119B0CE119}" type="slidenum">
              <a:rPr lang="en-US" altLang="en-US" sz="1200" smtClean="0"/>
              <a:pPr>
                <a:spcBef>
                  <a:spcPct val="0"/>
                </a:spcBef>
                <a:buClrTx/>
                <a:buSzTx/>
                <a:buFontTx/>
                <a:buNone/>
              </a:pPr>
              <a:t>346</a:t>
            </a:fld>
            <a:endParaRPr lang="en-US" altLang="en-US" sz="1200"/>
          </a:p>
        </p:txBody>
      </p:sp>
      <p:sp>
        <p:nvSpPr>
          <p:cNvPr id="5" name="Footer Placeholder 5">
            <a:extLst>
              <a:ext uri="{FF2B5EF4-FFF2-40B4-BE49-F238E27FC236}">
                <a16:creationId xmlns:a16="http://schemas.microsoft.com/office/drawing/2014/main" id="{DE7B4CE2-04A2-47CB-B957-5EFE96E372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3650" name="Rectangle 2">
            <a:extLst>
              <a:ext uri="{FF2B5EF4-FFF2-40B4-BE49-F238E27FC236}">
                <a16:creationId xmlns:a16="http://schemas.microsoft.com/office/drawing/2014/main" id="{7CFBFE41-D0F0-4298-BAFF-1C299FC61271}"/>
              </a:ext>
            </a:extLst>
          </p:cNvPr>
          <p:cNvSpPr>
            <a:spLocks noGrp="1" noRot="1" noChangeArrowheads="1"/>
          </p:cNvSpPr>
          <p:nvPr>
            <p:ph type="title"/>
          </p:nvPr>
        </p:nvSpPr>
        <p:spPr>
          <a:xfrm>
            <a:off x="304800" y="381000"/>
            <a:ext cx="8610600" cy="1219200"/>
          </a:xfrm>
        </p:spPr>
        <p:txBody>
          <a:bodyPr/>
          <a:lstStyle/>
          <a:p>
            <a:pPr eaLnBrk="1" hangingPunct="1">
              <a:defRPr/>
            </a:pPr>
            <a:r>
              <a:rPr lang="en-US" altLang="en-US" sz="4000" dirty="0"/>
              <a:t>Notify of Unacceptable </a:t>
            </a:r>
            <a:br>
              <a:rPr lang="en-US" altLang="en-US" sz="4000" dirty="0"/>
            </a:br>
            <a:r>
              <a:rPr lang="en-US" altLang="en-US" sz="4000" dirty="0"/>
              <a:t>Proposal Status </a:t>
            </a:r>
            <a:r>
              <a:rPr lang="en-US" altLang="en-US" sz="2400" b="0" dirty="0"/>
              <a:t>(Cont’d)</a:t>
            </a:r>
          </a:p>
        </p:txBody>
      </p:sp>
      <p:sp>
        <p:nvSpPr>
          <p:cNvPr id="923651" name="Rectangle 3">
            <a:extLst>
              <a:ext uri="{FF2B5EF4-FFF2-40B4-BE49-F238E27FC236}">
                <a16:creationId xmlns:a16="http://schemas.microsoft.com/office/drawing/2014/main" id="{A253D9FE-F019-4B1A-A962-AC99BD028EF5}"/>
              </a:ext>
            </a:extLst>
          </p:cNvPr>
          <p:cNvSpPr>
            <a:spLocks noGrp="1" noChangeArrowheads="1"/>
          </p:cNvSpPr>
          <p:nvPr>
            <p:ph type="body" idx="1"/>
          </p:nvPr>
        </p:nvSpPr>
        <p:spPr>
          <a:xfrm>
            <a:off x="381000" y="1752600"/>
            <a:ext cx="8382000" cy="4572000"/>
          </a:xfrm>
        </p:spPr>
        <p:txBody>
          <a:bodyPr/>
          <a:lstStyle/>
          <a:p>
            <a:pPr eaLnBrk="1" hangingPunct="1">
              <a:defRPr/>
            </a:pPr>
            <a:r>
              <a:rPr lang="en-US" altLang="en-US"/>
              <a:t>If this determination is made at the same time as the final award recommendation </a:t>
            </a:r>
          </a:p>
          <a:p>
            <a:pPr lvl="1" eaLnBrk="1" hangingPunct="1">
              <a:defRPr/>
            </a:pPr>
            <a:r>
              <a:rPr lang="en-US" altLang="en-US"/>
              <a:t>Include a brief rationale for the determination</a:t>
            </a:r>
          </a:p>
          <a:p>
            <a:pPr lvl="1" eaLnBrk="1" hangingPunct="1">
              <a:defRPr/>
            </a:pPr>
            <a:r>
              <a:rPr lang="en-US" altLang="en-US"/>
              <a:t>Offer to debrief the Offeror</a:t>
            </a:r>
          </a:p>
          <a:p>
            <a:pPr lvl="1" eaLnBrk="1" hangingPunct="1">
              <a:defRPr/>
            </a:pPr>
            <a:r>
              <a:rPr lang="en-US" altLang="en-US"/>
              <a:t>Provide the:</a:t>
            </a:r>
          </a:p>
          <a:p>
            <a:pPr lvl="2" eaLnBrk="1" hangingPunct="1">
              <a:defRPr/>
            </a:pPr>
            <a:r>
              <a:rPr lang="en-US" altLang="en-US"/>
              <a:t>Register of Proposals</a:t>
            </a:r>
          </a:p>
          <a:p>
            <a:pPr lvl="2" eaLnBrk="1" hangingPunct="1">
              <a:defRPr/>
            </a:pPr>
            <a:r>
              <a:rPr lang="en-US" altLang="en-US"/>
              <a:t>Final technical rankings</a:t>
            </a:r>
          </a:p>
          <a:p>
            <a:pPr lvl="2" eaLnBrk="1" hangingPunct="1">
              <a:defRPr/>
            </a:pPr>
            <a:r>
              <a:rPr lang="en-US" altLang="en-US"/>
              <a:t>Final total financial proposal prices (not unit prices)</a:t>
            </a:r>
          </a:p>
          <a:p>
            <a:pPr lvl="2" eaLnBrk="1" hangingPunct="1">
              <a:defRPr/>
            </a:pPr>
            <a:r>
              <a:rPr lang="en-US" altLang="en-US"/>
              <a:t>Final overall rankings</a:t>
            </a:r>
          </a:p>
          <a:p>
            <a:pPr lvl="2" eaLnBrk="1" hangingPunct="1">
              <a:defRPr/>
            </a:pPr>
            <a:endParaRPr lang="en-US" alt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Number Placeholder 4">
            <a:extLst>
              <a:ext uri="{FF2B5EF4-FFF2-40B4-BE49-F238E27FC236}">
                <a16:creationId xmlns:a16="http://schemas.microsoft.com/office/drawing/2014/main" id="{632E8F7E-BE10-41CD-921C-F370EBFB33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C13C58-85FE-4F49-A046-A55920872F4D}" type="slidenum">
              <a:rPr lang="en-US" altLang="en-US" sz="1200" smtClean="0"/>
              <a:pPr>
                <a:spcBef>
                  <a:spcPct val="0"/>
                </a:spcBef>
                <a:buClrTx/>
                <a:buSzTx/>
                <a:buFontTx/>
                <a:buNone/>
              </a:pPr>
              <a:t>347</a:t>
            </a:fld>
            <a:endParaRPr lang="en-US" altLang="en-US" sz="1200"/>
          </a:p>
        </p:txBody>
      </p:sp>
      <p:sp>
        <p:nvSpPr>
          <p:cNvPr id="5" name="Footer Placeholder 5">
            <a:extLst>
              <a:ext uri="{FF2B5EF4-FFF2-40B4-BE49-F238E27FC236}">
                <a16:creationId xmlns:a16="http://schemas.microsoft.com/office/drawing/2014/main" id="{F05C68EA-120F-4300-95A4-C6A40E8EE5D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5698" name="Rectangle 2">
            <a:extLst>
              <a:ext uri="{FF2B5EF4-FFF2-40B4-BE49-F238E27FC236}">
                <a16:creationId xmlns:a16="http://schemas.microsoft.com/office/drawing/2014/main" id="{AB0D6E5A-F2B0-4305-8707-1175E2F4FEC1}"/>
              </a:ext>
            </a:extLst>
          </p:cNvPr>
          <p:cNvSpPr>
            <a:spLocks noGrp="1" noRot="1" noChangeArrowheads="1"/>
          </p:cNvSpPr>
          <p:nvPr>
            <p:ph type="title"/>
          </p:nvPr>
        </p:nvSpPr>
        <p:spPr>
          <a:xfrm>
            <a:off x="304800" y="209550"/>
            <a:ext cx="8534400" cy="1162050"/>
          </a:xfrm>
        </p:spPr>
        <p:txBody>
          <a:bodyPr/>
          <a:lstStyle/>
          <a:p>
            <a:pPr eaLnBrk="1" hangingPunct="1">
              <a:defRPr/>
            </a:pPr>
            <a:r>
              <a:rPr lang="en-US" altLang="en-US" b="0" dirty="0"/>
              <a:t>Offeror Deemed Not Responsible</a:t>
            </a:r>
          </a:p>
        </p:txBody>
      </p:sp>
      <p:sp>
        <p:nvSpPr>
          <p:cNvPr id="925699" name="Rectangle 3">
            <a:extLst>
              <a:ext uri="{FF2B5EF4-FFF2-40B4-BE49-F238E27FC236}">
                <a16:creationId xmlns:a16="http://schemas.microsoft.com/office/drawing/2014/main" id="{32605C67-3199-4ECB-94FF-6725AB169D3F}"/>
              </a:ext>
            </a:extLst>
          </p:cNvPr>
          <p:cNvSpPr>
            <a:spLocks noGrp="1" noChangeArrowheads="1"/>
          </p:cNvSpPr>
          <p:nvPr>
            <p:ph type="body" idx="1"/>
          </p:nvPr>
        </p:nvSpPr>
        <p:spPr>
          <a:xfrm>
            <a:off x="304800" y="1371600"/>
            <a:ext cx="8534400" cy="5105400"/>
          </a:xfrm>
        </p:spPr>
        <p:txBody>
          <a:bodyPr/>
          <a:lstStyle/>
          <a:p>
            <a:pPr eaLnBrk="1" hangingPunct="1">
              <a:defRPr/>
            </a:pPr>
            <a:r>
              <a:rPr lang="en-US" altLang="en-US" dirty="0"/>
              <a:t>If this determination is made before the final award recommendation is made:</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2" eaLnBrk="1" hangingPunct="1">
              <a:defRPr/>
            </a:pPr>
            <a:r>
              <a:rPr lang="en-US" altLang="en-US" dirty="0"/>
              <a:t>Explain if there will be nothing more to say about the rejection than what was stated in the rejection notice</a:t>
            </a:r>
          </a:p>
          <a:p>
            <a:pPr lvl="2" eaLnBrk="1" hangingPunct="1">
              <a:defRPr/>
            </a:pPr>
            <a:r>
              <a:rPr lang="en-US" altLang="en-US" dirty="0"/>
              <a:t>But if the offeror still insists on a debriefing, one must be provided, even if what was in the rejection notice is simply repeated</a:t>
            </a:r>
          </a:p>
          <a:p>
            <a:pPr lvl="2" eaLnBrk="1" hangingPunct="1">
              <a:defRPr/>
            </a:pPr>
            <a:endParaRPr lang="en-US" altLang="en-US"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Number Placeholder 4">
            <a:extLst>
              <a:ext uri="{FF2B5EF4-FFF2-40B4-BE49-F238E27FC236}">
                <a16:creationId xmlns:a16="http://schemas.microsoft.com/office/drawing/2014/main" id="{EC3B7C0F-EE44-4B6A-B50F-1E8143174C3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8E1504A-B60F-479A-8F54-A007F07C46DC}" type="slidenum">
              <a:rPr lang="en-US" altLang="en-US" sz="1200" smtClean="0"/>
              <a:pPr>
                <a:spcBef>
                  <a:spcPct val="0"/>
                </a:spcBef>
                <a:buClrTx/>
                <a:buSzTx/>
                <a:buFontTx/>
                <a:buNone/>
              </a:pPr>
              <a:t>348</a:t>
            </a:fld>
            <a:endParaRPr lang="en-US" altLang="en-US" sz="1200"/>
          </a:p>
        </p:txBody>
      </p:sp>
      <p:sp>
        <p:nvSpPr>
          <p:cNvPr id="927746" name="Rectangle 2">
            <a:extLst>
              <a:ext uri="{FF2B5EF4-FFF2-40B4-BE49-F238E27FC236}">
                <a16:creationId xmlns:a16="http://schemas.microsoft.com/office/drawing/2014/main" id="{401EA4DA-8C6D-44CF-8CD3-708D391197ED}"/>
              </a:ext>
            </a:extLst>
          </p:cNvPr>
          <p:cNvSpPr>
            <a:spLocks noGrp="1" noRot="1" noChangeArrowheads="1"/>
          </p:cNvSpPr>
          <p:nvPr>
            <p:ph type="title"/>
          </p:nvPr>
        </p:nvSpPr>
        <p:spPr>
          <a:xfrm>
            <a:off x="304800" y="209550"/>
            <a:ext cx="8686800" cy="1390650"/>
          </a:xfrm>
        </p:spPr>
        <p:txBody>
          <a:bodyPr/>
          <a:lstStyle/>
          <a:p>
            <a:pPr eaLnBrk="1" hangingPunct="1">
              <a:defRPr/>
            </a:pPr>
            <a:r>
              <a:rPr lang="en-US" altLang="en-US" b="0" dirty="0"/>
              <a:t>Offeror Deemed Not Responsible </a:t>
            </a:r>
            <a:r>
              <a:rPr lang="en-US" altLang="en-US" sz="2400" b="0" dirty="0"/>
              <a:t>(Cont’d)</a:t>
            </a:r>
          </a:p>
        </p:txBody>
      </p:sp>
      <p:sp>
        <p:nvSpPr>
          <p:cNvPr id="927747" name="Rectangle 3">
            <a:extLst>
              <a:ext uri="{FF2B5EF4-FFF2-40B4-BE49-F238E27FC236}">
                <a16:creationId xmlns:a16="http://schemas.microsoft.com/office/drawing/2014/main" id="{9DA6B4F3-B572-41BB-AE63-AE330C0D45F8}"/>
              </a:ext>
            </a:extLst>
          </p:cNvPr>
          <p:cNvSpPr>
            <a:spLocks noGrp="1" noChangeArrowheads="1"/>
          </p:cNvSpPr>
          <p:nvPr>
            <p:ph type="body" idx="1"/>
          </p:nvPr>
        </p:nvSpPr>
        <p:spPr>
          <a:xfrm>
            <a:off x="457200" y="1752600"/>
            <a:ext cx="8305800" cy="4724400"/>
          </a:xfrm>
        </p:spPr>
        <p:txBody>
          <a:bodyPr/>
          <a:lstStyle/>
          <a:p>
            <a:pPr eaLnBrk="1" hangingPunct="1">
              <a:defRPr/>
            </a:pPr>
            <a:r>
              <a:rPr lang="en-US" altLang="en-US" dirty="0"/>
              <a:t>If this determination is made at the same time as the final award recommendation:</a:t>
            </a:r>
          </a:p>
          <a:p>
            <a:pPr lvl="1" eaLnBrk="1" hangingPunct="1">
              <a:defRPr/>
            </a:pPr>
            <a:r>
              <a:rPr lang="en-US" altLang="en-US" dirty="0"/>
              <a:t>Include a brief rationale for the determination</a:t>
            </a:r>
          </a:p>
          <a:p>
            <a:pPr lvl="1" eaLnBrk="1" hangingPunct="1">
              <a:defRPr/>
            </a:pPr>
            <a:r>
              <a:rPr lang="en-US" altLang="en-US" dirty="0"/>
              <a:t>Offer to promptly debrief the Offeror</a:t>
            </a:r>
          </a:p>
          <a:p>
            <a:pPr lvl="1" eaLnBrk="1" hangingPunct="1">
              <a:defRPr/>
            </a:pPr>
            <a:r>
              <a:rPr lang="en-US" altLang="en-US" dirty="0"/>
              <a:t>Provide the:</a:t>
            </a:r>
          </a:p>
          <a:p>
            <a:pPr lvl="2" eaLnBrk="1" hangingPunct="1">
              <a:defRPr/>
            </a:pPr>
            <a:r>
              <a:rPr lang="en-US" altLang="en-US" dirty="0"/>
              <a:t>Register of Proposals</a:t>
            </a:r>
          </a:p>
          <a:p>
            <a:pPr lvl="2" eaLnBrk="1" hangingPunct="1">
              <a:defRPr/>
            </a:pPr>
            <a:r>
              <a:rPr lang="en-US" altLang="en-US" dirty="0"/>
              <a:t>Final technical rankings</a:t>
            </a:r>
          </a:p>
          <a:p>
            <a:pPr lvl="2" eaLnBrk="1" hangingPunct="1">
              <a:defRPr/>
            </a:pPr>
            <a:r>
              <a:rPr lang="en-US" altLang="en-US" dirty="0"/>
              <a:t>Final total financial proposal prices (not unit prices)</a:t>
            </a:r>
          </a:p>
          <a:p>
            <a:pPr lvl="2" eaLnBrk="1" hangingPunct="1">
              <a:defRPr/>
            </a:pPr>
            <a:r>
              <a:rPr lang="en-US" altLang="en-US" dirty="0"/>
              <a:t>Final overall rankings</a:t>
            </a:r>
          </a:p>
        </p:txBody>
      </p:sp>
      <p:sp>
        <p:nvSpPr>
          <p:cNvPr id="2" name="Footer Placeholder 1">
            <a:extLst>
              <a:ext uri="{FF2B5EF4-FFF2-40B4-BE49-F238E27FC236}">
                <a16:creationId xmlns:a16="http://schemas.microsoft.com/office/drawing/2014/main" id="{A3D36554-8701-4318-AE32-DE6AD45ECE72}"/>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Number Placeholder 4">
            <a:extLst>
              <a:ext uri="{FF2B5EF4-FFF2-40B4-BE49-F238E27FC236}">
                <a16:creationId xmlns:a16="http://schemas.microsoft.com/office/drawing/2014/main" id="{5C3E50D4-5259-4FE2-9D2B-EEEEA5DABF1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B11EF4-22FF-4A4C-B084-13F75AD60CDB}" type="slidenum">
              <a:rPr lang="en-US" altLang="en-US" sz="1200" smtClean="0"/>
              <a:pPr>
                <a:spcBef>
                  <a:spcPct val="0"/>
                </a:spcBef>
                <a:buClrTx/>
                <a:buSzTx/>
                <a:buFontTx/>
                <a:buNone/>
              </a:pPr>
              <a:t>349</a:t>
            </a:fld>
            <a:endParaRPr lang="en-US" altLang="en-US" sz="1200"/>
          </a:p>
        </p:txBody>
      </p:sp>
      <p:sp>
        <p:nvSpPr>
          <p:cNvPr id="5" name="Footer Placeholder 5">
            <a:extLst>
              <a:ext uri="{FF2B5EF4-FFF2-40B4-BE49-F238E27FC236}">
                <a16:creationId xmlns:a16="http://schemas.microsoft.com/office/drawing/2014/main" id="{51BDC5F4-9D8C-477F-B3D4-955328103C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29794" name="Rectangle 2">
            <a:extLst>
              <a:ext uri="{FF2B5EF4-FFF2-40B4-BE49-F238E27FC236}">
                <a16:creationId xmlns:a16="http://schemas.microsoft.com/office/drawing/2014/main" id="{217F6B64-92DF-46F8-8FD8-CD5E718F947B}"/>
              </a:ext>
            </a:extLst>
          </p:cNvPr>
          <p:cNvSpPr>
            <a:spLocks noGrp="1" noRot="1" noChangeArrowheads="1"/>
          </p:cNvSpPr>
          <p:nvPr>
            <p:ph type="title"/>
          </p:nvPr>
        </p:nvSpPr>
        <p:spPr>
          <a:xfrm>
            <a:off x="304800" y="381000"/>
            <a:ext cx="8610600" cy="762000"/>
          </a:xfrm>
        </p:spPr>
        <p:txBody>
          <a:bodyPr/>
          <a:lstStyle/>
          <a:p>
            <a:pPr eaLnBrk="1" hangingPunct="1">
              <a:defRPr/>
            </a:pPr>
            <a:r>
              <a:rPr lang="en-US" altLang="en-US" sz="4800" b="0" dirty="0"/>
              <a:t>Not Most Advantageous Offer</a:t>
            </a:r>
          </a:p>
        </p:txBody>
      </p:sp>
      <p:sp>
        <p:nvSpPr>
          <p:cNvPr id="929795" name="Rectangle 3">
            <a:extLst>
              <a:ext uri="{FF2B5EF4-FFF2-40B4-BE49-F238E27FC236}">
                <a16:creationId xmlns:a16="http://schemas.microsoft.com/office/drawing/2014/main" id="{7BE645B9-7BD7-4A36-9CBC-2FA4F694DC9D}"/>
              </a:ext>
            </a:extLst>
          </p:cNvPr>
          <p:cNvSpPr>
            <a:spLocks noGrp="1" noChangeArrowheads="1"/>
          </p:cNvSpPr>
          <p:nvPr>
            <p:ph type="body" idx="1"/>
          </p:nvPr>
        </p:nvSpPr>
        <p:spPr>
          <a:xfrm>
            <a:off x="304800" y="1371600"/>
            <a:ext cx="8382000" cy="5486400"/>
          </a:xfrm>
        </p:spPr>
        <p:txBody>
          <a:bodyPr/>
          <a:lstStyle/>
          <a:p>
            <a:pPr eaLnBrk="1" hangingPunct="1">
              <a:defRPr/>
            </a:pPr>
            <a:r>
              <a:rPr lang="en-US" altLang="en-US"/>
              <a:t>Can only make this determination when the recommendation for award is made, so:</a:t>
            </a:r>
          </a:p>
          <a:p>
            <a:pPr lvl="1" eaLnBrk="1" hangingPunct="1">
              <a:defRPr/>
            </a:pPr>
            <a:r>
              <a:rPr lang="en-US" altLang="en-US"/>
              <a:t>Offer to debrief the Offeror</a:t>
            </a:r>
          </a:p>
          <a:p>
            <a:pPr lvl="1" eaLnBrk="1" hangingPunct="1">
              <a:defRPr/>
            </a:pPr>
            <a:r>
              <a:rPr lang="en-US" altLang="en-US"/>
              <a:t>Provide the:</a:t>
            </a:r>
          </a:p>
          <a:p>
            <a:pPr lvl="2" eaLnBrk="1" hangingPunct="1">
              <a:defRPr/>
            </a:pPr>
            <a:r>
              <a:rPr lang="en-US" altLang="en-US"/>
              <a:t>Register of Proposals</a:t>
            </a:r>
          </a:p>
          <a:p>
            <a:pPr lvl="2" eaLnBrk="1" hangingPunct="1">
              <a:defRPr/>
            </a:pPr>
            <a:r>
              <a:rPr lang="en-US" altLang="en-US"/>
              <a:t>Final technical rankings</a:t>
            </a:r>
          </a:p>
          <a:p>
            <a:pPr lvl="2" eaLnBrk="1" hangingPunct="1">
              <a:defRPr/>
            </a:pPr>
            <a:r>
              <a:rPr lang="en-US" altLang="en-US"/>
              <a:t>Final total financial proposal prices (not unit prices)</a:t>
            </a:r>
          </a:p>
          <a:p>
            <a:pPr lvl="2" eaLnBrk="1" hangingPunct="1">
              <a:defRPr/>
            </a:pPr>
            <a:r>
              <a:rPr lang="en-US" altLang="en-US"/>
              <a:t>Final overall rankings</a:t>
            </a:r>
          </a:p>
          <a:p>
            <a:pPr lvl="1" eaLnBrk="1" hangingPunct="1">
              <a:defRPr/>
            </a:pPr>
            <a:r>
              <a:rPr lang="en-US" altLang="en-US"/>
              <a:t>May give a brief rationale for the technical rank</a:t>
            </a:r>
          </a:p>
          <a:p>
            <a:pPr lvl="2" eaLnBrk="1" hangingPunct="1">
              <a:defRPr/>
            </a:pPr>
            <a:r>
              <a:rPr lang="en-US" altLang="en-US"/>
              <a:t>But can’t disclose information about other proposals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a:xfrm>
            <a:off x="228600" y="133350"/>
            <a:ext cx="8686800" cy="704850"/>
          </a:xfrm>
        </p:spPr>
        <p:txBody>
          <a:bodyPr/>
          <a:lstStyle/>
          <a:p>
            <a:pPr>
              <a:defRPr/>
            </a:pPr>
            <a:r>
              <a:rPr lang="en-US" dirty="0"/>
              <a:t>Offer </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14400"/>
            <a:ext cx="8686800" cy="5562600"/>
          </a:xfrm>
        </p:spPr>
        <p:txBody>
          <a:bodyPr/>
          <a:lstStyle/>
          <a:p>
            <a:pPr>
              <a:defRPr/>
            </a:pPr>
            <a:r>
              <a:rPr lang="en-US" dirty="0"/>
              <a:t>In simple words, an </a:t>
            </a:r>
            <a:r>
              <a:rPr lang="en-US" b="1" dirty="0">
                <a:solidFill>
                  <a:srgbClr val="66FFFF"/>
                </a:solidFill>
              </a:rPr>
              <a:t>offer </a:t>
            </a:r>
            <a:r>
              <a:rPr lang="en-US" dirty="0"/>
              <a:t>is an expression of the willingness of one party (an Offeror) to do something specific of value for a 2</a:t>
            </a:r>
            <a:r>
              <a:rPr lang="en-US" baseline="30000" dirty="0"/>
              <a:t>nd</a:t>
            </a:r>
            <a:r>
              <a:rPr lang="en-US" dirty="0"/>
              <a:t> party (an Offeree) in exchange for something of value from the 2</a:t>
            </a:r>
            <a:r>
              <a:rPr lang="en-US" baseline="30000" dirty="0"/>
              <a:t>nd</a:t>
            </a:r>
            <a:r>
              <a:rPr lang="en-US" dirty="0"/>
              <a:t> party</a:t>
            </a:r>
          </a:p>
          <a:p>
            <a:pPr>
              <a:defRPr/>
            </a:pPr>
            <a:r>
              <a:rPr lang="en-US" dirty="0"/>
              <a:t>Both the offer and the “something of value” must be legal</a:t>
            </a:r>
          </a:p>
          <a:p>
            <a:pPr lvl="1">
              <a:defRPr/>
            </a:pPr>
            <a:r>
              <a:rPr lang="en-US" dirty="0"/>
              <a:t>Contracts for illegal activities are not legally enforceable</a:t>
            </a:r>
          </a:p>
          <a:p>
            <a:pPr lvl="1">
              <a:defRPr/>
            </a:pPr>
            <a:r>
              <a:rPr lang="en-US" dirty="0"/>
              <a:t>In business, the “something of value” from the 2</a:t>
            </a:r>
            <a:r>
              <a:rPr lang="en-US" baseline="30000" dirty="0"/>
              <a:t>nd</a:t>
            </a:r>
            <a:r>
              <a:rPr lang="en-US" dirty="0"/>
              <a:t> party is usually money</a:t>
            </a:r>
          </a:p>
        </p:txBody>
      </p:sp>
      <p:sp>
        <p:nvSpPr>
          <p:cNvPr id="61444" name="Slide Number Placeholder 3">
            <a:extLst>
              <a:ext uri="{FF2B5EF4-FFF2-40B4-BE49-F238E27FC236}">
                <a16:creationId xmlns:a16="http://schemas.microsoft.com/office/drawing/2014/main" id="{D2C85270-AE16-4A44-9578-222CDBDB6B3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C38437-FDFE-4BE8-A02B-D057E2D0F5ED}" type="slidenum">
              <a:rPr lang="en-US" altLang="en-US" sz="1200" smtClean="0"/>
              <a:pPr>
                <a:spcBef>
                  <a:spcPct val="0"/>
                </a:spcBef>
                <a:buClrTx/>
                <a:buSzTx/>
                <a:buFontTx/>
                <a:buNone/>
              </a:pPr>
              <a:t>35</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Number Placeholder 4">
            <a:extLst>
              <a:ext uri="{FF2B5EF4-FFF2-40B4-BE49-F238E27FC236}">
                <a16:creationId xmlns:a16="http://schemas.microsoft.com/office/drawing/2014/main" id="{3D52EA75-8AFE-4025-9B86-5B79B241DFB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D2B05C-289A-4028-ADCB-BABA1EBE50C0}" type="slidenum">
              <a:rPr lang="en-US" altLang="en-US" sz="1200" smtClean="0"/>
              <a:pPr>
                <a:spcBef>
                  <a:spcPct val="0"/>
                </a:spcBef>
                <a:buClrTx/>
                <a:buSzTx/>
                <a:buFontTx/>
                <a:buNone/>
              </a:pPr>
              <a:t>350</a:t>
            </a:fld>
            <a:endParaRPr lang="en-US" altLang="en-US" sz="1200"/>
          </a:p>
        </p:txBody>
      </p:sp>
      <p:sp>
        <p:nvSpPr>
          <p:cNvPr id="5" name="Footer Placeholder 5">
            <a:extLst>
              <a:ext uri="{FF2B5EF4-FFF2-40B4-BE49-F238E27FC236}">
                <a16:creationId xmlns:a16="http://schemas.microsoft.com/office/drawing/2014/main" id="{63BE9C5F-B5FF-482E-8AD1-9363B38C36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1842" name="Rectangle 2">
            <a:extLst>
              <a:ext uri="{FF2B5EF4-FFF2-40B4-BE49-F238E27FC236}">
                <a16:creationId xmlns:a16="http://schemas.microsoft.com/office/drawing/2014/main" id="{52F130DE-6427-4533-A8FA-FFC96E151AA6}"/>
              </a:ext>
            </a:extLst>
          </p:cNvPr>
          <p:cNvSpPr>
            <a:spLocks noGrp="1" noRot="1" noChangeArrowheads="1"/>
          </p:cNvSpPr>
          <p:nvPr>
            <p:ph type="title"/>
          </p:nvPr>
        </p:nvSpPr>
        <p:spPr>
          <a:xfrm>
            <a:off x="685800" y="533400"/>
            <a:ext cx="7772400" cy="685800"/>
          </a:xfrm>
        </p:spPr>
        <p:txBody>
          <a:bodyPr/>
          <a:lstStyle/>
          <a:p>
            <a:pPr eaLnBrk="1" hangingPunct="1">
              <a:defRPr/>
            </a:pPr>
            <a:r>
              <a:rPr lang="en-US" altLang="en-US" sz="4800" b="0" dirty="0"/>
              <a:t>Recommendation for Award</a:t>
            </a:r>
          </a:p>
        </p:txBody>
      </p:sp>
      <p:sp>
        <p:nvSpPr>
          <p:cNvPr id="931843" name="Rectangle 3">
            <a:extLst>
              <a:ext uri="{FF2B5EF4-FFF2-40B4-BE49-F238E27FC236}">
                <a16:creationId xmlns:a16="http://schemas.microsoft.com/office/drawing/2014/main" id="{6C137332-D6AC-4DCD-AB8E-BE2024B8C40E}"/>
              </a:ext>
            </a:extLst>
          </p:cNvPr>
          <p:cNvSpPr>
            <a:spLocks noGrp="1" noChangeArrowheads="1"/>
          </p:cNvSpPr>
          <p:nvPr>
            <p:ph type="body" idx="1"/>
          </p:nvPr>
        </p:nvSpPr>
        <p:spPr>
          <a:xfrm>
            <a:off x="381000" y="1371600"/>
            <a:ext cx="8458200" cy="4876800"/>
          </a:xfrm>
        </p:spPr>
        <p:txBody>
          <a:bodyPr/>
          <a:lstStyle/>
          <a:p>
            <a:pPr eaLnBrk="1" hangingPunct="1">
              <a:defRPr/>
            </a:pPr>
            <a:r>
              <a:rPr lang="en-US" altLang="en-US" dirty="0"/>
              <a:t>When an agency officially determines the Offeror to which it will offer a contract for the required service</a:t>
            </a:r>
          </a:p>
          <a:p>
            <a:pPr eaLnBrk="1" hangingPunct="1">
              <a:defRPr/>
            </a:pPr>
            <a:r>
              <a:rPr lang="en-US" altLang="en-US" dirty="0"/>
              <a:t>This is now the time when:</a:t>
            </a:r>
          </a:p>
          <a:p>
            <a:pPr lvl="1" eaLnBrk="1" hangingPunct="1">
              <a:defRPr/>
            </a:pPr>
            <a:r>
              <a:rPr lang="en-US" altLang="en-US" dirty="0"/>
              <a:t>The notification to all other Offerors described in the prior slides in this section is permitted</a:t>
            </a:r>
          </a:p>
          <a:p>
            <a:pPr lvl="1" eaLnBrk="1" hangingPunct="1">
              <a:defRPr/>
            </a:pPr>
            <a:r>
              <a:rPr lang="en-US" altLang="en-US" dirty="0"/>
              <a:t>Non-Offerors can receive:</a:t>
            </a:r>
          </a:p>
          <a:p>
            <a:pPr lvl="2" eaLnBrk="1" hangingPunct="1">
              <a:defRPr/>
            </a:pPr>
            <a:r>
              <a:rPr lang="en-US" altLang="en-US" dirty="0"/>
              <a:t>The Register of Proposals</a:t>
            </a:r>
          </a:p>
          <a:p>
            <a:pPr lvl="2" eaLnBrk="1" hangingPunct="1">
              <a:defRPr/>
            </a:pPr>
            <a:r>
              <a:rPr lang="en-US" altLang="en-US" dirty="0"/>
              <a:t>The identity of the Offeror being recommended for the contract award</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Number Placeholder 4">
            <a:extLst>
              <a:ext uri="{FF2B5EF4-FFF2-40B4-BE49-F238E27FC236}">
                <a16:creationId xmlns:a16="http://schemas.microsoft.com/office/drawing/2014/main" id="{22A1697B-8A51-48B1-99B6-543AC7DABE2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BC3D8E-7D47-4185-87FE-5447C21176CA}" type="slidenum">
              <a:rPr lang="en-US" altLang="en-US" sz="1200" smtClean="0"/>
              <a:pPr>
                <a:spcBef>
                  <a:spcPct val="0"/>
                </a:spcBef>
                <a:buClrTx/>
                <a:buSzTx/>
                <a:buFontTx/>
                <a:buNone/>
              </a:pPr>
              <a:t>351</a:t>
            </a:fld>
            <a:endParaRPr lang="en-US" altLang="en-US" sz="1200"/>
          </a:p>
        </p:txBody>
      </p:sp>
      <p:sp>
        <p:nvSpPr>
          <p:cNvPr id="5" name="Footer Placeholder 5">
            <a:extLst>
              <a:ext uri="{FF2B5EF4-FFF2-40B4-BE49-F238E27FC236}">
                <a16:creationId xmlns:a16="http://schemas.microsoft.com/office/drawing/2014/main" id="{483A9189-BF50-44C4-AB22-129F98B7CA2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3890" name="Rectangle 2">
            <a:extLst>
              <a:ext uri="{FF2B5EF4-FFF2-40B4-BE49-F238E27FC236}">
                <a16:creationId xmlns:a16="http://schemas.microsoft.com/office/drawing/2014/main" id="{C17CA336-FB9E-456D-853D-F998798CED40}"/>
              </a:ext>
            </a:extLst>
          </p:cNvPr>
          <p:cNvSpPr>
            <a:spLocks noGrp="1" noRot="1" noChangeArrowheads="1"/>
          </p:cNvSpPr>
          <p:nvPr>
            <p:ph type="title"/>
          </p:nvPr>
        </p:nvSpPr>
        <p:spPr>
          <a:xfrm>
            <a:off x="457200" y="209550"/>
            <a:ext cx="8229600" cy="704850"/>
          </a:xfrm>
        </p:spPr>
        <p:txBody>
          <a:bodyPr/>
          <a:lstStyle/>
          <a:p>
            <a:pPr eaLnBrk="1" hangingPunct="1">
              <a:defRPr/>
            </a:pPr>
            <a:r>
              <a:rPr lang="en-US" altLang="en-US" sz="4000" b="0" dirty="0"/>
              <a:t>Recommendation for Award </a:t>
            </a:r>
            <a:r>
              <a:rPr lang="en-US" altLang="en-US" sz="2400" b="0" dirty="0"/>
              <a:t>(Cont’d)</a:t>
            </a:r>
          </a:p>
        </p:txBody>
      </p:sp>
      <p:sp>
        <p:nvSpPr>
          <p:cNvPr id="933891" name="Rectangle 3">
            <a:extLst>
              <a:ext uri="{FF2B5EF4-FFF2-40B4-BE49-F238E27FC236}">
                <a16:creationId xmlns:a16="http://schemas.microsoft.com/office/drawing/2014/main" id="{8B8B0241-08A6-4F04-819F-C179C0912757}"/>
              </a:ext>
            </a:extLst>
          </p:cNvPr>
          <p:cNvSpPr>
            <a:spLocks noGrp="1" noChangeArrowheads="1"/>
          </p:cNvSpPr>
          <p:nvPr>
            <p:ph type="body" idx="1"/>
          </p:nvPr>
        </p:nvSpPr>
        <p:spPr>
          <a:xfrm>
            <a:off x="304800" y="990600"/>
            <a:ext cx="8610600" cy="5638800"/>
          </a:xfrm>
        </p:spPr>
        <p:txBody>
          <a:bodyPr/>
          <a:lstStyle/>
          <a:p>
            <a:pPr eaLnBrk="1" hangingPunct="1">
              <a:defRPr/>
            </a:pPr>
            <a:r>
              <a:rPr lang="en-US" altLang="en-US" dirty="0"/>
              <a:t>Usually official notification of the award recommendation to non-selected offerors </a:t>
            </a:r>
            <a:r>
              <a:rPr lang="en-US" altLang="en-US" b="1" dirty="0">
                <a:solidFill>
                  <a:srgbClr val="FF9900"/>
                </a:solidFill>
              </a:rPr>
              <a:t>should wait </a:t>
            </a:r>
            <a:r>
              <a:rPr lang="en-US" altLang="en-US" dirty="0"/>
              <a:t>until the selected Offeror has satisfied pre-award RFP requirements before announcing it is the recommended</a:t>
            </a:r>
          </a:p>
          <a:p>
            <a:pPr eaLnBrk="1" hangingPunct="1">
              <a:defRPr/>
            </a:pPr>
            <a:r>
              <a:rPr lang="en-US" altLang="en-US" dirty="0"/>
              <a:t>Examples of possible requirements that the recommended offeror must satisfy </a:t>
            </a:r>
          </a:p>
          <a:p>
            <a:pPr lvl="1" eaLnBrk="1" hangingPunct="1">
              <a:defRPr/>
            </a:pPr>
            <a:r>
              <a:rPr lang="en-US" altLang="en-US" dirty="0"/>
              <a:t>It is accepted as having made a good faith effort to meet the MBE goal</a:t>
            </a:r>
          </a:p>
          <a:p>
            <a:pPr lvl="2" eaLnBrk="1" hangingPunct="1">
              <a:defRPr/>
            </a:pPr>
            <a:r>
              <a:rPr lang="en-US" altLang="en-US" dirty="0"/>
              <a:t>This may take 10 working days to determine after initial notification, including if there is a waiver request</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Number Placeholder 4">
            <a:extLst>
              <a:ext uri="{FF2B5EF4-FFF2-40B4-BE49-F238E27FC236}">
                <a16:creationId xmlns:a16="http://schemas.microsoft.com/office/drawing/2014/main" id="{4709D0D9-78E0-4E0B-BD8F-3CCEF452A39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DF7EF75-4213-49E9-A5CB-B12C4DB42B66}" type="slidenum">
              <a:rPr lang="en-US" altLang="en-US" sz="1200" smtClean="0"/>
              <a:pPr>
                <a:spcBef>
                  <a:spcPct val="0"/>
                </a:spcBef>
                <a:buClrTx/>
                <a:buSzTx/>
                <a:buFontTx/>
                <a:buNone/>
              </a:pPr>
              <a:t>352</a:t>
            </a:fld>
            <a:endParaRPr lang="en-US" altLang="en-US" sz="1200"/>
          </a:p>
        </p:txBody>
      </p:sp>
      <p:sp>
        <p:nvSpPr>
          <p:cNvPr id="935938" name="Rectangle 2">
            <a:extLst>
              <a:ext uri="{FF2B5EF4-FFF2-40B4-BE49-F238E27FC236}">
                <a16:creationId xmlns:a16="http://schemas.microsoft.com/office/drawing/2014/main" id="{5448FE68-720A-43B6-B98E-299A9EC62925}"/>
              </a:ext>
            </a:extLst>
          </p:cNvPr>
          <p:cNvSpPr>
            <a:spLocks noGrp="1" noRot="1" noChangeArrowheads="1"/>
          </p:cNvSpPr>
          <p:nvPr>
            <p:ph type="title"/>
          </p:nvPr>
        </p:nvSpPr>
        <p:spPr>
          <a:xfrm>
            <a:off x="457200" y="457200"/>
            <a:ext cx="8229600" cy="685800"/>
          </a:xfrm>
        </p:spPr>
        <p:txBody>
          <a:bodyPr/>
          <a:lstStyle/>
          <a:p>
            <a:pPr eaLnBrk="1" hangingPunct="1">
              <a:defRPr/>
            </a:pPr>
            <a:r>
              <a:rPr lang="en-US" altLang="en-US" sz="4000" b="0" dirty="0"/>
              <a:t>Recommendation for Award </a:t>
            </a:r>
            <a:r>
              <a:rPr lang="en-US" altLang="en-US" sz="2400" b="0" dirty="0"/>
              <a:t>(Cont’d)</a:t>
            </a:r>
          </a:p>
        </p:txBody>
      </p:sp>
      <p:sp>
        <p:nvSpPr>
          <p:cNvPr id="935939" name="Rectangle 3">
            <a:extLst>
              <a:ext uri="{FF2B5EF4-FFF2-40B4-BE49-F238E27FC236}">
                <a16:creationId xmlns:a16="http://schemas.microsoft.com/office/drawing/2014/main" id="{5FCCF9D4-82B1-4C2C-BF70-B6E23ED02E40}"/>
              </a:ext>
            </a:extLst>
          </p:cNvPr>
          <p:cNvSpPr>
            <a:spLocks noGrp="1" noChangeArrowheads="1"/>
          </p:cNvSpPr>
          <p:nvPr>
            <p:ph type="body" idx="1"/>
          </p:nvPr>
        </p:nvSpPr>
        <p:spPr>
          <a:xfrm>
            <a:off x="304800" y="1295400"/>
            <a:ext cx="8382000" cy="5562600"/>
          </a:xfrm>
        </p:spPr>
        <p:txBody>
          <a:bodyPr/>
          <a:lstStyle/>
          <a:p>
            <a:pPr eaLnBrk="1" hangingPunct="1">
              <a:defRPr/>
            </a:pPr>
            <a:r>
              <a:rPr lang="en-US" altLang="en-US" dirty="0"/>
              <a:t>It has submitted:</a:t>
            </a:r>
          </a:p>
          <a:p>
            <a:pPr lvl="1" eaLnBrk="1" hangingPunct="1">
              <a:defRPr/>
            </a:pPr>
            <a:r>
              <a:rPr lang="en-US" altLang="en-US" dirty="0"/>
              <a:t>A performance bond or other type of contract/performance surety, if applicable</a:t>
            </a:r>
          </a:p>
          <a:p>
            <a:pPr lvl="1" eaLnBrk="1" hangingPunct="1">
              <a:defRPr/>
            </a:pPr>
            <a:r>
              <a:rPr lang="en-US" altLang="en-US" dirty="0"/>
              <a:t>Any required evidence of adequate insurance</a:t>
            </a:r>
          </a:p>
          <a:p>
            <a:pPr lvl="1" eaLnBrk="1" hangingPunct="1">
              <a:defRPr/>
            </a:pPr>
            <a:r>
              <a:rPr lang="en-US" altLang="en-US" dirty="0"/>
              <a:t>The Contract Affidavit</a:t>
            </a:r>
          </a:p>
          <a:p>
            <a:pPr eaLnBrk="1" hangingPunct="1">
              <a:defRPr/>
            </a:pPr>
            <a:r>
              <a:rPr lang="en-US" altLang="en-US" dirty="0"/>
              <a:t>The contract has been signed as submitted by the agency</a:t>
            </a:r>
          </a:p>
          <a:p>
            <a:pPr eaLnBrk="1" hangingPunct="1">
              <a:defRPr/>
            </a:pPr>
            <a:r>
              <a:rPr lang="en-US" altLang="en-US" dirty="0"/>
              <a:t>The Comptrollers Office has certified:</a:t>
            </a:r>
          </a:p>
          <a:p>
            <a:pPr lvl="1" eaLnBrk="1" hangingPunct="1">
              <a:defRPr/>
            </a:pPr>
            <a:r>
              <a:rPr lang="en-US" altLang="en-US" dirty="0"/>
              <a:t>There is no outstanding debts or tax or corporate registration deficiencies</a:t>
            </a:r>
          </a:p>
        </p:txBody>
      </p:sp>
      <p:sp>
        <p:nvSpPr>
          <p:cNvPr id="2" name="Footer Placeholder 1">
            <a:extLst>
              <a:ext uri="{FF2B5EF4-FFF2-40B4-BE49-F238E27FC236}">
                <a16:creationId xmlns:a16="http://schemas.microsoft.com/office/drawing/2014/main" id="{F19DD0EA-54F6-41D1-B1D6-7AC6AB9B6BE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Number Placeholder 4">
            <a:extLst>
              <a:ext uri="{FF2B5EF4-FFF2-40B4-BE49-F238E27FC236}">
                <a16:creationId xmlns:a16="http://schemas.microsoft.com/office/drawing/2014/main" id="{C381DE9F-6078-47EE-B556-C09233D4DE2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D6E6E76-AB88-4BAE-A890-D1D33BA57D42}" type="slidenum">
              <a:rPr lang="en-US" altLang="en-US" sz="1200" smtClean="0"/>
              <a:pPr>
                <a:spcBef>
                  <a:spcPct val="0"/>
                </a:spcBef>
                <a:buClrTx/>
                <a:buSzTx/>
                <a:buFontTx/>
                <a:buNone/>
              </a:pPr>
              <a:t>353</a:t>
            </a:fld>
            <a:endParaRPr lang="en-US" altLang="en-US" sz="1200"/>
          </a:p>
        </p:txBody>
      </p:sp>
      <p:sp>
        <p:nvSpPr>
          <p:cNvPr id="5" name="Footer Placeholder 5">
            <a:extLst>
              <a:ext uri="{FF2B5EF4-FFF2-40B4-BE49-F238E27FC236}">
                <a16:creationId xmlns:a16="http://schemas.microsoft.com/office/drawing/2014/main" id="{A32FAAAF-6117-4192-AF6C-D6C50D9355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37986" name="Rectangle 2">
            <a:extLst>
              <a:ext uri="{FF2B5EF4-FFF2-40B4-BE49-F238E27FC236}">
                <a16:creationId xmlns:a16="http://schemas.microsoft.com/office/drawing/2014/main" id="{613EB8A3-1C8A-4D7E-A885-FE0A998C61E8}"/>
              </a:ext>
            </a:extLst>
          </p:cNvPr>
          <p:cNvSpPr>
            <a:spLocks noGrp="1" noRot="1" noChangeArrowheads="1"/>
          </p:cNvSpPr>
          <p:nvPr>
            <p:ph type="title"/>
          </p:nvPr>
        </p:nvSpPr>
        <p:spPr>
          <a:xfrm>
            <a:off x="457200" y="209550"/>
            <a:ext cx="8229600" cy="685800"/>
          </a:xfrm>
        </p:spPr>
        <p:txBody>
          <a:bodyPr/>
          <a:lstStyle/>
          <a:p>
            <a:pPr eaLnBrk="1" hangingPunct="1">
              <a:defRPr/>
            </a:pPr>
            <a:r>
              <a:rPr lang="en-US" altLang="en-US" sz="3600" b="0" dirty="0"/>
              <a:t>Recommendation for Award </a:t>
            </a:r>
            <a:r>
              <a:rPr lang="en-US" altLang="en-US" sz="2400" b="0" dirty="0"/>
              <a:t>(Cont’d)</a:t>
            </a:r>
          </a:p>
        </p:txBody>
      </p:sp>
      <p:sp>
        <p:nvSpPr>
          <p:cNvPr id="937987" name="Rectangle 3">
            <a:extLst>
              <a:ext uri="{FF2B5EF4-FFF2-40B4-BE49-F238E27FC236}">
                <a16:creationId xmlns:a16="http://schemas.microsoft.com/office/drawing/2014/main" id="{0A23CFC8-E31C-408D-B0EC-DB6F7A2C936C}"/>
              </a:ext>
            </a:extLst>
          </p:cNvPr>
          <p:cNvSpPr>
            <a:spLocks noGrp="1" noChangeArrowheads="1"/>
          </p:cNvSpPr>
          <p:nvPr>
            <p:ph type="body" idx="1"/>
          </p:nvPr>
        </p:nvSpPr>
        <p:spPr>
          <a:xfrm>
            <a:off x="304800" y="895350"/>
            <a:ext cx="8534400" cy="5657850"/>
          </a:xfrm>
        </p:spPr>
        <p:txBody>
          <a:bodyPr/>
          <a:lstStyle/>
          <a:p>
            <a:pPr eaLnBrk="1" hangingPunct="1">
              <a:defRPr/>
            </a:pPr>
            <a:r>
              <a:rPr lang="en-US" altLang="en-US" dirty="0"/>
              <a:t>Urge the recommended offeror to submit all required information as soon as possible, but not later </a:t>
            </a:r>
            <a:r>
              <a:rPr lang="en-US" altLang="en-US"/>
              <a:t>than as stated </a:t>
            </a:r>
            <a:r>
              <a:rPr lang="en-US" altLang="en-US" dirty="0"/>
              <a:t>in </a:t>
            </a:r>
            <a:r>
              <a:rPr lang="en-US" altLang="en-US"/>
              <a:t>the RFP</a:t>
            </a:r>
            <a:endParaRPr lang="en-US" altLang="en-US" dirty="0"/>
          </a:p>
          <a:p>
            <a:pPr eaLnBrk="1" hangingPunct="1">
              <a:defRPr/>
            </a:pPr>
            <a:r>
              <a:rPr lang="en-US" altLang="en-US" dirty="0"/>
              <a:t>It can be a serious problem if prices and other information has been divulged to non-winning offerors when a particular Offeror is identified as being recommended for award but the award selection has to be rescinded because of the recommended offeror’s failure to satisfy pre-award RFP requirements</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47BC-5B0A-4323-80A1-A1AC1301D6CF}"/>
              </a:ext>
            </a:extLst>
          </p:cNvPr>
          <p:cNvSpPr>
            <a:spLocks noGrp="1"/>
          </p:cNvSpPr>
          <p:nvPr>
            <p:ph type="title"/>
          </p:nvPr>
        </p:nvSpPr>
        <p:spPr>
          <a:xfrm>
            <a:off x="228600" y="274638"/>
            <a:ext cx="8686800" cy="6049962"/>
          </a:xfrm>
        </p:spPr>
        <p:txBody>
          <a:bodyPr/>
          <a:lstStyle/>
          <a:p>
            <a:pPr>
              <a:defRPr/>
            </a:pPr>
            <a:r>
              <a:rPr lang="en-US" dirty="0"/>
              <a:t>Debriefings</a:t>
            </a:r>
          </a:p>
        </p:txBody>
      </p:sp>
      <p:sp>
        <p:nvSpPr>
          <p:cNvPr id="487427" name="Slide Number Placeholder 2">
            <a:extLst>
              <a:ext uri="{FF2B5EF4-FFF2-40B4-BE49-F238E27FC236}">
                <a16:creationId xmlns:a16="http://schemas.microsoft.com/office/drawing/2014/main" id="{357CB6AF-C1BA-4EAD-B695-2888B3C297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CB8C64-755E-43A2-A826-33B42E5E733B}" type="slidenum">
              <a:rPr lang="en-US" altLang="en-US" sz="1200" smtClean="0"/>
              <a:pPr>
                <a:spcBef>
                  <a:spcPct val="0"/>
                </a:spcBef>
                <a:buClrTx/>
                <a:buSzTx/>
                <a:buFontTx/>
                <a:buNone/>
              </a:pPr>
              <a:t>354</a:t>
            </a:fld>
            <a:endParaRPr lang="en-US" altLang="en-US" sz="1200"/>
          </a:p>
        </p:txBody>
      </p:sp>
      <p:sp>
        <p:nvSpPr>
          <p:cNvPr id="4" name="Footer Placeholder 3">
            <a:extLst>
              <a:ext uri="{FF2B5EF4-FFF2-40B4-BE49-F238E27FC236}">
                <a16:creationId xmlns:a16="http://schemas.microsoft.com/office/drawing/2014/main" id="{39852A9D-969E-4444-8210-0B2147CB9D7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4">
            <a:extLst>
              <a:ext uri="{FF2B5EF4-FFF2-40B4-BE49-F238E27FC236}">
                <a16:creationId xmlns:a16="http://schemas.microsoft.com/office/drawing/2014/main" id="{91944A7A-374F-4186-A6AB-5FE1BCED4F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CD961D-09FA-465A-9952-CEA1082B9C0D}" type="slidenum">
              <a:rPr lang="en-US" altLang="en-US" sz="1200" smtClean="0"/>
              <a:pPr>
                <a:spcBef>
                  <a:spcPct val="0"/>
                </a:spcBef>
                <a:buClrTx/>
                <a:buSzTx/>
                <a:buFontTx/>
                <a:buNone/>
              </a:pPr>
              <a:t>355</a:t>
            </a:fld>
            <a:endParaRPr lang="en-US" altLang="en-US" sz="1200"/>
          </a:p>
        </p:txBody>
      </p:sp>
      <p:sp>
        <p:nvSpPr>
          <p:cNvPr id="5" name="Footer Placeholder 5">
            <a:extLst>
              <a:ext uri="{FF2B5EF4-FFF2-40B4-BE49-F238E27FC236}">
                <a16:creationId xmlns:a16="http://schemas.microsoft.com/office/drawing/2014/main" id="{3D7BE966-6E2C-4EBC-BBDB-3972966DAE8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44098" name="Rectangle 2">
            <a:extLst>
              <a:ext uri="{FF2B5EF4-FFF2-40B4-BE49-F238E27FC236}">
                <a16:creationId xmlns:a16="http://schemas.microsoft.com/office/drawing/2014/main" id="{16398145-218C-497F-AABF-3EE6F0EC3612}"/>
              </a:ext>
            </a:extLst>
          </p:cNvPr>
          <p:cNvSpPr>
            <a:spLocks noGrp="1" noRot="1" noChangeArrowheads="1"/>
          </p:cNvSpPr>
          <p:nvPr>
            <p:ph type="title"/>
          </p:nvPr>
        </p:nvSpPr>
        <p:spPr/>
        <p:txBody>
          <a:bodyPr/>
          <a:lstStyle/>
          <a:p>
            <a:pPr eaLnBrk="1" hangingPunct="1">
              <a:defRPr/>
            </a:pPr>
            <a:r>
              <a:rPr lang="en-US" altLang="en-US" sz="4800">
                <a:solidFill>
                  <a:srgbClr val="66FF66"/>
                </a:solidFill>
              </a:rPr>
              <a:t>DEBRIEFING</a:t>
            </a:r>
          </a:p>
        </p:txBody>
      </p:sp>
      <p:sp>
        <p:nvSpPr>
          <p:cNvPr id="644099" name="Rectangle 3">
            <a:extLst>
              <a:ext uri="{FF2B5EF4-FFF2-40B4-BE49-F238E27FC236}">
                <a16:creationId xmlns:a16="http://schemas.microsoft.com/office/drawing/2014/main" id="{62F9521C-3FAD-44FE-B63E-0DD69DFA93F0}"/>
              </a:ext>
            </a:extLst>
          </p:cNvPr>
          <p:cNvSpPr>
            <a:spLocks noGrp="1" noChangeArrowheads="1"/>
          </p:cNvSpPr>
          <p:nvPr>
            <p:ph type="body" idx="1"/>
          </p:nvPr>
        </p:nvSpPr>
        <p:spPr>
          <a:xfrm>
            <a:off x="609600" y="2368550"/>
            <a:ext cx="7924800" cy="3757613"/>
          </a:xfrm>
        </p:spPr>
        <p:txBody>
          <a:bodyPr/>
          <a:lstStyle/>
          <a:p>
            <a:pPr marL="0" indent="0" eaLnBrk="1" hangingPunct="1">
              <a:spcBef>
                <a:spcPct val="50000"/>
              </a:spcBef>
              <a:buClrTx/>
              <a:buSzTx/>
              <a:buFontTx/>
              <a:buNone/>
              <a:defRPr/>
            </a:pPr>
            <a:r>
              <a:rPr lang="en-US" altLang="en-US" dirty="0">
                <a:cs typeface="Arial" pitchFamily="34" charset="0"/>
              </a:rPr>
              <a:t>A debriefing is the sharing of information with an unsuccessful offeror by a procurement official familiar with the rationale for the selection decision.</a:t>
            </a:r>
            <a:r>
              <a:rPr lang="en-US" altLang="en-US" dirty="0"/>
              <a:t> </a:t>
            </a:r>
          </a:p>
          <a:p>
            <a:pPr marL="0" indent="0" eaLnBrk="1" hangingPunct="1">
              <a:defRPr/>
            </a:pPr>
            <a:endParaRPr lang="en-US" alt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EF6D5F39-8826-409B-A043-4D2214E16B6E}"/>
              </a:ext>
            </a:extLst>
          </p:cNvPr>
          <p:cNvSpPr>
            <a:spLocks noGrp="1" noChangeArrowheads="1"/>
          </p:cNvSpPr>
          <p:nvPr>
            <p:ph type="ctrTitle"/>
          </p:nvPr>
        </p:nvSpPr>
        <p:spPr>
          <a:xfrm>
            <a:off x="228600" y="274638"/>
            <a:ext cx="8915400" cy="868362"/>
          </a:xfrm>
        </p:spPr>
        <p:txBody>
          <a:bodyPr/>
          <a:lstStyle/>
          <a:p>
            <a:pPr eaLnBrk="1" hangingPunct="1">
              <a:defRPr/>
            </a:pPr>
            <a:r>
              <a:rPr lang="en-US" altLang="en-US" sz="4000" dirty="0"/>
              <a:t>AWARD RECOMMENDATION </a:t>
            </a:r>
            <a:r>
              <a:rPr lang="en-US" altLang="en-US" sz="2000" dirty="0"/>
              <a:t>(Contd.)</a:t>
            </a:r>
          </a:p>
        </p:txBody>
      </p:sp>
      <p:sp>
        <p:nvSpPr>
          <p:cNvPr id="279555" name="Rectangle 3">
            <a:extLst>
              <a:ext uri="{FF2B5EF4-FFF2-40B4-BE49-F238E27FC236}">
                <a16:creationId xmlns:a16="http://schemas.microsoft.com/office/drawing/2014/main" id="{CDBD081D-AF47-4629-B1E9-AB7E0418C51C}"/>
              </a:ext>
            </a:extLst>
          </p:cNvPr>
          <p:cNvSpPr>
            <a:spLocks noGrp="1" noChangeArrowheads="1"/>
          </p:cNvSpPr>
          <p:nvPr>
            <p:ph type="subTitle" idx="1"/>
          </p:nvPr>
        </p:nvSpPr>
        <p:spPr>
          <a:xfrm>
            <a:off x="1143000" y="1600200"/>
            <a:ext cx="6400800" cy="762000"/>
          </a:xfrm>
        </p:spPr>
        <p:txBody>
          <a:bodyPr/>
          <a:lstStyle/>
          <a:p>
            <a:pPr eaLnBrk="1" hangingPunct="1">
              <a:defRPr/>
            </a:pPr>
            <a:r>
              <a:rPr lang="en-US" altLang="en-US" sz="3600" dirty="0">
                <a:solidFill>
                  <a:srgbClr val="66FF66"/>
                </a:solidFill>
              </a:rPr>
              <a:t>DEBRIEFING</a:t>
            </a:r>
          </a:p>
        </p:txBody>
      </p:sp>
      <p:sp>
        <p:nvSpPr>
          <p:cNvPr id="489476" name="Text Box 4">
            <a:extLst>
              <a:ext uri="{FF2B5EF4-FFF2-40B4-BE49-F238E27FC236}">
                <a16:creationId xmlns:a16="http://schemas.microsoft.com/office/drawing/2014/main" id="{5CEC8C1E-7DB1-4672-AAD1-FD7CC58AF559}"/>
              </a:ext>
            </a:extLst>
          </p:cNvPr>
          <p:cNvSpPr txBox="1">
            <a:spLocks noChangeArrowheads="1"/>
          </p:cNvSpPr>
          <p:nvPr/>
        </p:nvSpPr>
        <p:spPr bwMode="auto">
          <a:xfrm>
            <a:off x="457200" y="2514600"/>
            <a:ext cx="8305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Char char="v"/>
            </a:pPr>
            <a:r>
              <a:rPr lang="en-US" altLang="en-US" sz="2800">
                <a:cs typeface="Times New Roman" panose="02020603050405020304" pitchFamily="18" charset="0"/>
              </a:rPr>
              <a:t>The purpose of the debriefing is to allow the offeror an opportunity to learn how it can improve its future submissions</a:t>
            </a:r>
            <a:r>
              <a:rPr lang="en-US" altLang="en-US" sz="2800">
                <a:cs typeface="Arial" panose="020B0604020202020204" pitchFamily="34" charset="0"/>
              </a:rPr>
              <a:t> </a:t>
            </a:r>
          </a:p>
          <a:p>
            <a:pPr eaLnBrk="1" hangingPunct="1">
              <a:spcBef>
                <a:spcPct val="50000"/>
              </a:spcBef>
              <a:buClrTx/>
              <a:buSzTx/>
              <a:buFont typeface="Wingdings" panose="05000000000000000000" pitchFamily="2" charset="2"/>
              <a:buChar char="v"/>
            </a:pPr>
            <a:r>
              <a:rPr lang="en-US" altLang="en-US" sz="2800">
                <a:cs typeface="Arial" panose="020B0604020202020204" pitchFamily="34" charset="0"/>
              </a:rPr>
              <a:t>This information is limited to the strengths and weaknesses of that offeror’s current proposal.</a:t>
            </a:r>
            <a:r>
              <a:rPr lang="en-US" altLang="en-US" sz="2800">
                <a:latin typeface="Times New Roman" panose="02020603050405020304" pitchFamily="18" charset="0"/>
              </a:rPr>
              <a:t> </a:t>
            </a:r>
          </a:p>
          <a:p>
            <a:pPr eaLnBrk="1" hangingPunct="1">
              <a:spcBef>
                <a:spcPct val="50000"/>
              </a:spcBef>
              <a:buClrTx/>
              <a:buSzTx/>
              <a:buFont typeface="Wingdings" panose="05000000000000000000" pitchFamily="2" charset="2"/>
              <a:buChar char="v"/>
            </a:pPr>
            <a:r>
              <a:rPr lang="en-US" altLang="en-US" sz="2800">
                <a:cs typeface="Arial" panose="020B0604020202020204" pitchFamily="34" charset="0"/>
              </a:rPr>
              <a:t>The information provided in the debriefing must be limited to a discussion of the unsuccessful offeror’s proposal.</a:t>
            </a:r>
            <a:r>
              <a:rPr lang="en-US" altLang="en-US" sz="2800">
                <a:latin typeface="Times New Roman" panose="02020603050405020304" pitchFamily="18" charset="0"/>
              </a:rPr>
              <a:t> </a:t>
            </a:r>
          </a:p>
        </p:txBody>
      </p:sp>
      <p:sp>
        <p:nvSpPr>
          <p:cNvPr id="2" name="Footer Placeholder 1">
            <a:extLst>
              <a:ext uri="{FF2B5EF4-FFF2-40B4-BE49-F238E27FC236}">
                <a16:creationId xmlns:a16="http://schemas.microsoft.com/office/drawing/2014/main" id="{B5B04879-87D9-4D7C-B9EB-B13A3698445C}"/>
              </a:ext>
            </a:extLst>
          </p:cNvPr>
          <p:cNvSpPr>
            <a:spLocks noGrp="1"/>
          </p:cNvSpPr>
          <p:nvPr>
            <p:ph type="ftr" sz="quarter" idx="11"/>
          </p:nvPr>
        </p:nvSpPr>
        <p:spPr>
          <a:xfrm>
            <a:off x="609600" y="6251575"/>
            <a:ext cx="7696200" cy="476250"/>
          </a:xfrm>
        </p:spPr>
        <p:txBody>
          <a:bodyPr/>
          <a:lstStyle/>
          <a:p>
            <a:pPr>
              <a:defRPr/>
            </a:pPr>
            <a:r>
              <a:rPr lang="en-US" altLang="en-US" dirty="0"/>
              <a:t>CSP - 4/2018                       Copyright 2018 Md. Dept. of Health - Unpublished Work</a:t>
            </a:r>
          </a:p>
        </p:txBody>
      </p:sp>
      <p:sp>
        <p:nvSpPr>
          <p:cNvPr id="489478" name="Slide Number Placeholder 2">
            <a:extLst>
              <a:ext uri="{FF2B5EF4-FFF2-40B4-BE49-F238E27FC236}">
                <a16:creationId xmlns:a16="http://schemas.microsoft.com/office/drawing/2014/main" id="{B68F9F76-1823-4803-BE8F-E99E7BB9D98F}"/>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639486-8D9D-42D0-B1A8-829826686B3D}" type="slidenum">
              <a:rPr lang="en-US" altLang="en-US" sz="1200" smtClean="0"/>
              <a:pPr>
                <a:spcBef>
                  <a:spcPct val="0"/>
                </a:spcBef>
                <a:buClrTx/>
                <a:buSzTx/>
                <a:buFontTx/>
                <a:buNone/>
              </a:pPr>
              <a:t>356</a:t>
            </a:fld>
            <a:endParaRPr lang="en-US" altLang="en-US" sz="120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37C35E45-7B80-411F-BCAB-16E7026E810F}"/>
              </a:ext>
            </a:extLst>
          </p:cNvPr>
          <p:cNvSpPr>
            <a:spLocks noGrp="1" noChangeArrowheads="1"/>
          </p:cNvSpPr>
          <p:nvPr>
            <p:ph type="ctrTitle"/>
          </p:nvPr>
        </p:nvSpPr>
        <p:spPr>
          <a:xfrm>
            <a:off x="228600" y="-258763"/>
            <a:ext cx="8915400" cy="1325563"/>
          </a:xfrm>
        </p:spPr>
        <p:txBody>
          <a:bodyPr/>
          <a:lstStyle/>
          <a:p>
            <a:pPr eaLnBrk="1" hangingPunct="1">
              <a:defRPr/>
            </a:pPr>
            <a:r>
              <a:rPr lang="en-US" altLang="en-US" sz="4000" dirty="0"/>
              <a:t>AWARD RECOMMENDATION </a:t>
            </a:r>
            <a:r>
              <a:rPr lang="en-US" altLang="en-US" sz="2000" dirty="0"/>
              <a:t>(Contd.)</a:t>
            </a:r>
          </a:p>
        </p:txBody>
      </p:sp>
      <p:sp>
        <p:nvSpPr>
          <p:cNvPr id="281603" name="Rectangle 3">
            <a:extLst>
              <a:ext uri="{FF2B5EF4-FFF2-40B4-BE49-F238E27FC236}">
                <a16:creationId xmlns:a16="http://schemas.microsoft.com/office/drawing/2014/main" id="{2E2DD4DE-EBC3-49FA-9F78-C8CD32F5ABBA}"/>
              </a:ext>
            </a:extLst>
          </p:cNvPr>
          <p:cNvSpPr>
            <a:spLocks noGrp="1" noChangeArrowheads="1"/>
          </p:cNvSpPr>
          <p:nvPr>
            <p:ph type="subTitle" idx="1"/>
          </p:nvPr>
        </p:nvSpPr>
        <p:spPr>
          <a:xfrm>
            <a:off x="1066800" y="1447800"/>
            <a:ext cx="6400800" cy="457200"/>
          </a:xfrm>
        </p:spPr>
        <p:txBody>
          <a:bodyPr/>
          <a:lstStyle/>
          <a:p>
            <a:pPr eaLnBrk="1" hangingPunct="1">
              <a:defRPr/>
            </a:pPr>
            <a:r>
              <a:rPr lang="en-US" altLang="en-US" sz="3600" dirty="0">
                <a:solidFill>
                  <a:srgbClr val="66FF66"/>
                </a:solidFill>
              </a:rPr>
              <a:t>DEBRIEFING</a:t>
            </a:r>
          </a:p>
        </p:txBody>
      </p:sp>
      <p:sp>
        <p:nvSpPr>
          <p:cNvPr id="490500" name="Text Box 4">
            <a:extLst>
              <a:ext uri="{FF2B5EF4-FFF2-40B4-BE49-F238E27FC236}">
                <a16:creationId xmlns:a16="http://schemas.microsoft.com/office/drawing/2014/main" id="{16508F3A-2AB6-40F5-9CF0-D64BEFD6DCF2}"/>
              </a:ext>
            </a:extLst>
          </p:cNvPr>
          <p:cNvSpPr txBox="1">
            <a:spLocks noChangeArrowheads="1"/>
          </p:cNvSpPr>
          <p:nvPr/>
        </p:nvSpPr>
        <p:spPr bwMode="auto">
          <a:xfrm>
            <a:off x="381000" y="2438400"/>
            <a:ext cx="8305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2800">
                <a:cs typeface="Arial" panose="020B0604020202020204" pitchFamily="34" charset="0"/>
              </a:rPr>
              <a:t>The debriefing should occur at the earliest feasible time after the Procurement Officer makes the final determination recommending the award i.e., before an award is finalized, in order to allow an unsuccessful offeror sufficient time, should they choose, to file a protest and have it resolved before the award is finalized.</a:t>
            </a:r>
            <a:r>
              <a:rPr lang="en-US" altLang="en-US" sz="2800">
                <a:latin typeface="Times New Roman" panose="02020603050405020304" pitchFamily="18" charset="0"/>
              </a:rPr>
              <a:t> </a:t>
            </a:r>
          </a:p>
        </p:txBody>
      </p:sp>
      <p:sp>
        <p:nvSpPr>
          <p:cNvPr id="2" name="Footer Placeholder 1">
            <a:extLst>
              <a:ext uri="{FF2B5EF4-FFF2-40B4-BE49-F238E27FC236}">
                <a16:creationId xmlns:a16="http://schemas.microsoft.com/office/drawing/2014/main" id="{1E4E0F0A-0898-4C1B-A9FC-A3BDCC29DCAC}"/>
              </a:ext>
            </a:extLst>
          </p:cNvPr>
          <p:cNvSpPr>
            <a:spLocks noGrp="1"/>
          </p:cNvSpPr>
          <p:nvPr>
            <p:ph type="ftr" sz="quarter" idx="11"/>
          </p:nvPr>
        </p:nvSpPr>
        <p:spPr>
          <a:xfrm>
            <a:off x="381000" y="6251575"/>
            <a:ext cx="7848600" cy="476250"/>
          </a:xfrm>
        </p:spPr>
        <p:txBody>
          <a:bodyPr/>
          <a:lstStyle/>
          <a:p>
            <a:pPr>
              <a:defRPr/>
            </a:pPr>
            <a:r>
              <a:rPr lang="en-US" altLang="en-US" dirty="0"/>
              <a:t>CSP - 4/2018                       Copyright 2018 Md. Dept. of Health - Unpublished Work</a:t>
            </a:r>
          </a:p>
        </p:txBody>
      </p:sp>
      <p:sp>
        <p:nvSpPr>
          <p:cNvPr id="490502" name="Slide Number Placeholder 2">
            <a:extLst>
              <a:ext uri="{FF2B5EF4-FFF2-40B4-BE49-F238E27FC236}">
                <a16:creationId xmlns:a16="http://schemas.microsoft.com/office/drawing/2014/main" id="{DAC77E5F-4BBF-46BE-9323-2D9216E2BA0F}"/>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B9E67BE-7177-4381-A1A2-BB7D054EF0D0}" type="slidenum">
              <a:rPr lang="en-US" altLang="en-US" sz="1200" smtClean="0"/>
              <a:pPr>
                <a:spcBef>
                  <a:spcPct val="0"/>
                </a:spcBef>
                <a:buClrTx/>
                <a:buSzTx/>
                <a:buFontTx/>
                <a:buNone/>
              </a:pPr>
              <a:t>357</a:t>
            </a:fld>
            <a:endParaRPr lang="en-US" altLang="en-US" sz="120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7470FF31-87E5-486E-A2A1-3E0F7C6711FF}"/>
              </a:ext>
            </a:extLst>
          </p:cNvPr>
          <p:cNvSpPr>
            <a:spLocks noGrp="1" noChangeArrowheads="1"/>
          </p:cNvSpPr>
          <p:nvPr>
            <p:ph type="ctrTitle"/>
          </p:nvPr>
        </p:nvSpPr>
        <p:spPr>
          <a:xfrm>
            <a:off x="228600" y="0"/>
            <a:ext cx="8915400" cy="990600"/>
          </a:xfrm>
        </p:spPr>
        <p:txBody>
          <a:bodyPr/>
          <a:lstStyle/>
          <a:p>
            <a:pPr eaLnBrk="1" hangingPunct="1">
              <a:tabLst>
                <a:tab pos="3711575" algn="l"/>
              </a:tabLst>
              <a:defRPr/>
            </a:pPr>
            <a:br>
              <a:rPr lang="en-US" altLang="en-US" sz="5800" dirty="0"/>
            </a:br>
            <a:r>
              <a:rPr lang="en-US" altLang="en-US" sz="4000" dirty="0"/>
              <a:t>AWARD RECOMMENDATION </a:t>
            </a:r>
            <a:r>
              <a:rPr lang="en-US" altLang="en-US" sz="2000" dirty="0"/>
              <a:t>(Contd.)</a:t>
            </a:r>
            <a:br>
              <a:rPr lang="en-US" altLang="en-US" sz="5800" dirty="0"/>
            </a:br>
            <a:endParaRPr lang="en-US" altLang="en-US" sz="4000" dirty="0"/>
          </a:p>
        </p:txBody>
      </p:sp>
      <p:sp>
        <p:nvSpPr>
          <p:cNvPr id="282627" name="Rectangle 3">
            <a:extLst>
              <a:ext uri="{FF2B5EF4-FFF2-40B4-BE49-F238E27FC236}">
                <a16:creationId xmlns:a16="http://schemas.microsoft.com/office/drawing/2014/main" id="{E5A4277D-7A4A-4A29-9BD0-45980F536AC1}"/>
              </a:ext>
            </a:extLst>
          </p:cNvPr>
          <p:cNvSpPr>
            <a:spLocks noGrp="1" noChangeArrowheads="1"/>
          </p:cNvSpPr>
          <p:nvPr>
            <p:ph type="subTitle" idx="1"/>
          </p:nvPr>
        </p:nvSpPr>
        <p:spPr>
          <a:xfrm>
            <a:off x="1219200" y="990600"/>
            <a:ext cx="6934200" cy="533400"/>
          </a:xfrm>
        </p:spPr>
        <p:txBody>
          <a:bodyPr/>
          <a:lstStyle/>
          <a:p>
            <a:pPr eaLnBrk="1" hangingPunct="1">
              <a:defRPr/>
            </a:pPr>
            <a:r>
              <a:rPr lang="en-US" altLang="en-US" sz="3600" dirty="0">
                <a:solidFill>
                  <a:srgbClr val="66FF66"/>
                </a:solidFill>
              </a:rPr>
              <a:t>DEBRIEFING</a:t>
            </a:r>
          </a:p>
        </p:txBody>
      </p:sp>
      <p:sp>
        <p:nvSpPr>
          <p:cNvPr id="491524" name="Text Box 4">
            <a:extLst>
              <a:ext uri="{FF2B5EF4-FFF2-40B4-BE49-F238E27FC236}">
                <a16:creationId xmlns:a16="http://schemas.microsoft.com/office/drawing/2014/main" id="{4B93A3F4-D7FE-4691-8C01-978E926F4A56}"/>
              </a:ext>
            </a:extLst>
          </p:cNvPr>
          <p:cNvSpPr txBox="1">
            <a:spLocks noChangeArrowheads="1"/>
          </p:cNvSpPr>
          <p:nvPr/>
        </p:nvSpPr>
        <p:spPr bwMode="auto">
          <a:xfrm>
            <a:off x="457200" y="25146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endParaRPr lang="en-US" altLang="en-US" sz="2800">
              <a:latin typeface="Times New Roman" panose="02020603050405020304" pitchFamily="18" charset="0"/>
            </a:endParaRPr>
          </a:p>
        </p:txBody>
      </p:sp>
      <p:sp>
        <p:nvSpPr>
          <p:cNvPr id="491525" name="Text Box 5">
            <a:extLst>
              <a:ext uri="{FF2B5EF4-FFF2-40B4-BE49-F238E27FC236}">
                <a16:creationId xmlns:a16="http://schemas.microsoft.com/office/drawing/2014/main" id="{22C81D7B-B33F-4FAA-A647-989F961558FD}"/>
              </a:ext>
            </a:extLst>
          </p:cNvPr>
          <p:cNvSpPr txBox="1">
            <a:spLocks noChangeArrowheads="1"/>
          </p:cNvSpPr>
          <p:nvPr/>
        </p:nvSpPr>
        <p:spPr bwMode="auto">
          <a:xfrm>
            <a:off x="0" y="1676400"/>
            <a:ext cx="9144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Specific discussion of a competing offeror’s proposal is prohibited.</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The debriefing must be factual and consistent with the evaluation of the unsuccessful offeror’s proposal.</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The debriefing must provide information on areas in which the unsuccessful offeror’s proposal was deemed weak or deficient.</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Discussion or dissemination of the thoughts, notes, or rankings of individual members of an evaluation committee is prohibited.</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 typeface="Wingdings" panose="05000000000000000000" pitchFamily="2" charset="2"/>
              <a:buChar char="Ø"/>
            </a:pPr>
            <a:r>
              <a:rPr lang="en-US" altLang="en-US" sz="2400">
                <a:cs typeface="Arial" panose="020B0604020202020204" pitchFamily="34" charset="0"/>
              </a:rPr>
              <a:t>A summary of the procurement officer’s rationale for the selection decision and recommended contract award can be included.</a:t>
            </a:r>
            <a:endParaRPr lang="en-US" altLang="en-US" sz="2400">
              <a:latin typeface="Times New Roman" panose="02020603050405020304" pitchFamily="18" charset="0"/>
            </a:endParaRPr>
          </a:p>
        </p:txBody>
      </p:sp>
      <p:sp>
        <p:nvSpPr>
          <p:cNvPr id="2" name="Footer Placeholder 1">
            <a:extLst>
              <a:ext uri="{FF2B5EF4-FFF2-40B4-BE49-F238E27FC236}">
                <a16:creationId xmlns:a16="http://schemas.microsoft.com/office/drawing/2014/main" id="{F51AE619-64FB-436D-A2D1-B3AC71460089}"/>
              </a:ext>
            </a:extLst>
          </p:cNvPr>
          <p:cNvSpPr>
            <a:spLocks noGrp="1"/>
          </p:cNvSpPr>
          <p:nvPr>
            <p:ph type="ftr" sz="quarter" idx="11"/>
          </p:nvPr>
        </p:nvSpPr>
        <p:spPr>
          <a:xfrm>
            <a:off x="304800" y="6251575"/>
            <a:ext cx="8001000" cy="476250"/>
          </a:xfrm>
        </p:spPr>
        <p:txBody>
          <a:bodyPr/>
          <a:lstStyle/>
          <a:p>
            <a:pPr>
              <a:defRPr/>
            </a:pPr>
            <a:r>
              <a:rPr lang="en-US" altLang="en-US" dirty="0"/>
              <a:t>CSP - 4/2018                       Copyright 2018 Md. Dept. of Health - Unpublished Work</a:t>
            </a:r>
          </a:p>
        </p:txBody>
      </p:sp>
      <p:sp>
        <p:nvSpPr>
          <p:cNvPr id="491527" name="Slide Number Placeholder 2">
            <a:extLst>
              <a:ext uri="{FF2B5EF4-FFF2-40B4-BE49-F238E27FC236}">
                <a16:creationId xmlns:a16="http://schemas.microsoft.com/office/drawing/2014/main" id="{687B1279-9854-42DA-9CAD-74E00C0B1D3B}"/>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303B6B-0F2C-440F-81FF-7CD6499D428D}" type="slidenum">
              <a:rPr lang="en-US" altLang="en-US" sz="1200" smtClean="0"/>
              <a:pPr>
                <a:spcBef>
                  <a:spcPct val="0"/>
                </a:spcBef>
                <a:buClrTx/>
                <a:buSzTx/>
                <a:buFontTx/>
                <a:buNone/>
              </a:pPr>
              <a:t>358</a:t>
            </a:fld>
            <a:endParaRPr lang="en-US" altLang="en-US" sz="120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4">
            <a:extLst>
              <a:ext uri="{FF2B5EF4-FFF2-40B4-BE49-F238E27FC236}">
                <a16:creationId xmlns:a16="http://schemas.microsoft.com/office/drawing/2014/main" id="{7B235946-1D92-4AB8-A163-A0321B6D7B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428AF0-0386-4979-BDFA-A12EF2ED3CB2}" type="slidenum">
              <a:rPr lang="en-US" altLang="en-US" sz="1200" smtClean="0"/>
              <a:pPr>
                <a:spcBef>
                  <a:spcPct val="0"/>
                </a:spcBef>
                <a:buClrTx/>
                <a:buSzTx/>
                <a:buFontTx/>
                <a:buNone/>
              </a:pPr>
              <a:t>359</a:t>
            </a:fld>
            <a:endParaRPr lang="en-US" altLang="en-US" sz="1200"/>
          </a:p>
        </p:txBody>
      </p:sp>
      <p:sp>
        <p:nvSpPr>
          <p:cNvPr id="5" name="Footer Placeholder 5">
            <a:extLst>
              <a:ext uri="{FF2B5EF4-FFF2-40B4-BE49-F238E27FC236}">
                <a16:creationId xmlns:a16="http://schemas.microsoft.com/office/drawing/2014/main" id="{90EE84A8-1958-4EB5-940A-37D9BF5694E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0034" name="Rectangle 2">
            <a:extLst>
              <a:ext uri="{FF2B5EF4-FFF2-40B4-BE49-F238E27FC236}">
                <a16:creationId xmlns:a16="http://schemas.microsoft.com/office/drawing/2014/main" id="{36DC0464-DCF5-47F9-B22E-44FC30A58887}"/>
              </a:ext>
            </a:extLst>
          </p:cNvPr>
          <p:cNvSpPr>
            <a:spLocks noGrp="1" noRot="1" noChangeArrowheads="1"/>
          </p:cNvSpPr>
          <p:nvPr>
            <p:ph type="title"/>
          </p:nvPr>
        </p:nvSpPr>
        <p:spPr>
          <a:xfrm>
            <a:off x="685800" y="457200"/>
            <a:ext cx="7772400" cy="762000"/>
          </a:xfrm>
        </p:spPr>
        <p:txBody>
          <a:bodyPr/>
          <a:lstStyle/>
          <a:p>
            <a:pPr eaLnBrk="1" hangingPunct="1">
              <a:defRPr/>
            </a:pPr>
            <a:r>
              <a:rPr lang="en-US" altLang="en-US" sz="4800"/>
              <a:t>The Debriefing Session</a:t>
            </a:r>
          </a:p>
        </p:txBody>
      </p:sp>
      <p:sp>
        <p:nvSpPr>
          <p:cNvPr id="940035" name="Rectangle 3">
            <a:extLst>
              <a:ext uri="{FF2B5EF4-FFF2-40B4-BE49-F238E27FC236}">
                <a16:creationId xmlns:a16="http://schemas.microsoft.com/office/drawing/2014/main" id="{CF7E1A1A-A9DE-44F6-B77C-C1AFB3D53F2B}"/>
              </a:ext>
            </a:extLst>
          </p:cNvPr>
          <p:cNvSpPr>
            <a:spLocks noGrp="1" noChangeArrowheads="1"/>
          </p:cNvSpPr>
          <p:nvPr>
            <p:ph type="body" idx="1"/>
          </p:nvPr>
        </p:nvSpPr>
        <p:spPr>
          <a:xfrm>
            <a:off x="381000" y="1447800"/>
            <a:ext cx="8610600" cy="4876800"/>
          </a:xfrm>
        </p:spPr>
        <p:txBody>
          <a:bodyPr/>
          <a:lstStyle/>
          <a:p>
            <a:pPr eaLnBrk="1" hangingPunct="1">
              <a:lnSpc>
                <a:spcPct val="90000"/>
              </a:lnSpc>
              <a:defRPr/>
            </a:pPr>
            <a:r>
              <a:rPr lang="en-US" altLang="en-US" dirty="0"/>
              <a:t>The Offeror typically has the right to choose the manner of the debriefing</a:t>
            </a:r>
          </a:p>
          <a:p>
            <a:pPr lvl="1" eaLnBrk="1" hangingPunct="1">
              <a:lnSpc>
                <a:spcPct val="90000"/>
              </a:lnSpc>
              <a:defRPr/>
            </a:pPr>
            <a:r>
              <a:rPr lang="en-US" altLang="en-US" dirty="0"/>
              <a:t>Usually a debriefing is conducted in person</a:t>
            </a:r>
          </a:p>
          <a:p>
            <a:pPr lvl="1" eaLnBrk="1" hangingPunct="1">
              <a:lnSpc>
                <a:spcPct val="90000"/>
              </a:lnSpc>
              <a:defRPr/>
            </a:pPr>
            <a:r>
              <a:rPr lang="en-US" altLang="en-US" dirty="0"/>
              <a:t>But, an Offeror can be debriefed by phone, or possibly via other means</a:t>
            </a:r>
          </a:p>
          <a:p>
            <a:pPr eaLnBrk="1" hangingPunct="1">
              <a:defRPr/>
            </a:pPr>
            <a:r>
              <a:rPr lang="en-US" altLang="en-US" dirty="0"/>
              <a:t>Be prepared:</a:t>
            </a:r>
          </a:p>
          <a:p>
            <a:pPr lvl="1" eaLnBrk="1" hangingPunct="1">
              <a:defRPr/>
            </a:pPr>
            <a:r>
              <a:rPr lang="en-US" altLang="en-US" dirty="0"/>
              <a:t>Have all strengths &amp; weaknesses grouped by the evaluation criteria stated in the RFP</a:t>
            </a:r>
          </a:p>
          <a:p>
            <a:pPr lvl="1" eaLnBrk="1" hangingPunct="1">
              <a:defRPr/>
            </a:pPr>
            <a:r>
              <a:rPr lang="en-US" altLang="en-US" dirty="0"/>
              <a:t>All points must relate to the evaluation criteria identified within the RFP</a:t>
            </a:r>
          </a:p>
          <a:p>
            <a:pPr marL="0" indent="0" eaLnBrk="1" hangingPunct="1">
              <a:lnSpc>
                <a:spcPct val="90000"/>
              </a:lnSpc>
              <a:buNone/>
              <a:defRPr/>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p:txBody>
          <a:bodyPr/>
          <a:lstStyle/>
          <a:p>
            <a:pPr>
              <a:defRPr/>
            </a:pPr>
            <a:r>
              <a:rPr lang="en-US" dirty="0"/>
              <a:t>Offer </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90600"/>
            <a:ext cx="8763000" cy="5486400"/>
          </a:xfrm>
        </p:spPr>
        <p:txBody>
          <a:bodyPr/>
          <a:lstStyle/>
          <a:p>
            <a:pPr>
              <a:defRPr/>
            </a:pPr>
            <a:r>
              <a:rPr lang="en-US" dirty="0"/>
              <a:t>The Offer must be unequivocal</a:t>
            </a:r>
          </a:p>
          <a:p>
            <a:pPr lvl="1">
              <a:defRPr/>
            </a:pPr>
            <a:r>
              <a:rPr lang="en-US" dirty="0"/>
              <a:t>It must be certain both that an offer was made and what the offer entails</a:t>
            </a:r>
          </a:p>
          <a:p>
            <a:pPr lvl="1">
              <a:defRPr/>
            </a:pPr>
            <a:r>
              <a:rPr lang="en-US" dirty="0"/>
              <a:t>Under Common Law, oral offers are enforceable if there is certainty and specificity of the offer</a:t>
            </a:r>
          </a:p>
          <a:p>
            <a:pPr lvl="2">
              <a:defRPr/>
            </a:pPr>
            <a:r>
              <a:rPr lang="en-US" dirty="0"/>
              <a:t>Which often is not the case</a:t>
            </a:r>
          </a:p>
          <a:p>
            <a:pPr lvl="2">
              <a:defRPr/>
            </a:pPr>
            <a:r>
              <a:rPr lang="en-US" dirty="0"/>
              <a:t>And has no bearing on State contracts which except for the most simple, low cost ones must be in writing</a:t>
            </a:r>
          </a:p>
          <a:p>
            <a:pPr lvl="1">
              <a:defRPr/>
            </a:pPr>
            <a:r>
              <a:rPr lang="en-US" dirty="0"/>
              <a:t>The Offer can have conditions, such as:</a:t>
            </a:r>
          </a:p>
          <a:p>
            <a:pPr lvl="2">
              <a:defRPr/>
            </a:pPr>
            <a:r>
              <a:rPr lang="en-US" dirty="0"/>
              <a:t>Be time limited</a:t>
            </a:r>
          </a:p>
          <a:p>
            <a:pPr lvl="2">
              <a:defRPr/>
            </a:pPr>
            <a:r>
              <a:rPr lang="en-US" dirty="0"/>
              <a:t>Be to only 1 identified entity or be to one or more unidentified entities that satisfy the conditions </a:t>
            </a:r>
          </a:p>
        </p:txBody>
      </p:sp>
      <p:sp>
        <p:nvSpPr>
          <p:cNvPr id="62468" name="Slide Number Placeholder 3">
            <a:extLst>
              <a:ext uri="{FF2B5EF4-FFF2-40B4-BE49-F238E27FC236}">
                <a16:creationId xmlns:a16="http://schemas.microsoft.com/office/drawing/2014/main" id="{4538AE82-C3C3-453B-912F-14D197FB053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7F97847-AA50-4FF7-8E38-EEC601C36A26}" type="slidenum">
              <a:rPr lang="en-US" altLang="en-US" sz="1200" smtClean="0"/>
              <a:pPr>
                <a:spcBef>
                  <a:spcPct val="0"/>
                </a:spcBef>
                <a:buClrTx/>
                <a:buSzTx/>
                <a:buFontTx/>
                <a:buNone/>
              </a:pPr>
              <a:t>36</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360</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62865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914400"/>
            <a:ext cx="8610600" cy="5943600"/>
          </a:xfrm>
        </p:spPr>
        <p:txBody>
          <a:bodyPr/>
          <a:lstStyle/>
          <a:p>
            <a:pPr eaLnBrk="1" hangingPunct="1">
              <a:defRPr/>
            </a:pPr>
            <a:r>
              <a:rPr lang="en-US" altLang="en-US" dirty="0"/>
              <a:t>Limit the number of State personnel</a:t>
            </a:r>
          </a:p>
          <a:p>
            <a:pPr lvl="1" eaLnBrk="1" hangingPunct="1">
              <a:defRPr/>
            </a:pPr>
            <a:r>
              <a:rPr lang="en-US" altLang="en-US" dirty="0"/>
              <a:t>But have appropriate personnel present</a:t>
            </a:r>
          </a:p>
          <a:p>
            <a:pPr lvl="1" eaLnBrk="1" hangingPunct="1">
              <a:defRPr/>
            </a:pPr>
            <a:r>
              <a:rPr lang="en-US" altLang="en-US" dirty="0"/>
              <a:t>Usually just the procurement officer and one (the most appropriate) member of the evaluation committee should conduct the session</a:t>
            </a:r>
          </a:p>
          <a:p>
            <a:pPr lvl="1" eaLnBrk="1" hangingPunct="1">
              <a:defRPr/>
            </a:pPr>
            <a:r>
              <a:rPr lang="en-US" altLang="en-US" dirty="0"/>
              <a:t>Include an AAG if an offeror’s attorney will participate (See slide 371) </a:t>
            </a:r>
          </a:p>
          <a:p>
            <a:pPr eaLnBrk="1" hangingPunct="1">
              <a:defRPr/>
            </a:pPr>
            <a:r>
              <a:rPr lang="en-US" altLang="en-US" dirty="0"/>
              <a:t>Plan to tactfully discuss/focus on:</a:t>
            </a:r>
          </a:p>
          <a:p>
            <a:pPr lvl="1" eaLnBrk="1" hangingPunct="1">
              <a:defRPr/>
            </a:pPr>
            <a:r>
              <a:rPr lang="en-US" altLang="en-US" dirty="0"/>
              <a:t>The weak/deficient areas of the proposal; or, if applicable:</a:t>
            </a:r>
          </a:p>
          <a:p>
            <a:pPr lvl="1" eaLnBrk="1" hangingPunct="1">
              <a:defRPr/>
            </a:pPr>
            <a:r>
              <a:rPr lang="en-US" altLang="en-US" dirty="0"/>
              <a:t>Why the Offeror was deemed not responsible </a:t>
            </a:r>
          </a:p>
          <a:p>
            <a:pPr marL="0" indent="0" eaLnBrk="1" hangingPunct="1">
              <a:buNone/>
              <a:defRPr/>
            </a:pPr>
            <a:endParaRPr lang="en-US" alt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361</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334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819150"/>
            <a:ext cx="8686800" cy="5581650"/>
          </a:xfrm>
        </p:spPr>
        <p:txBody>
          <a:bodyPr/>
          <a:lstStyle/>
          <a:p>
            <a:pPr eaLnBrk="1" hangingPunct="1">
              <a:defRPr/>
            </a:pPr>
            <a:r>
              <a:rPr lang="en-US" altLang="en-US" dirty="0"/>
              <a:t>It’s probably best to have a pre-prepared script of the most pertinent points you plan to discuss &amp; give the offeror a copy of the script at the beginning of the session</a:t>
            </a:r>
          </a:p>
          <a:p>
            <a:pPr lvl="1" eaLnBrk="1" hangingPunct="1">
              <a:defRPr/>
            </a:pPr>
            <a:r>
              <a:rPr lang="en-US" altLang="en-US" dirty="0"/>
              <a:t>If you don’t do this but have any written notes, the offeror will probably ask for a copy anyway</a:t>
            </a:r>
          </a:p>
          <a:p>
            <a:pPr eaLnBrk="1" hangingPunct="1">
              <a:defRPr/>
            </a:pPr>
            <a:r>
              <a:rPr lang="en-US" altLang="en-US" dirty="0"/>
              <a:t>Having a script potentially saves time by:</a:t>
            </a:r>
          </a:p>
          <a:p>
            <a:pPr lvl="1" eaLnBrk="1" hangingPunct="1">
              <a:defRPr/>
            </a:pPr>
            <a:r>
              <a:rPr lang="en-US" altLang="en-US" dirty="0"/>
              <a:t>Providing the names &amp; titles of State personnel present</a:t>
            </a:r>
          </a:p>
          <a:p>
            <a:pPr lvl="1" eaLnBrk="1" hangingPunct="1">
              <a:defRPr/>
            </a:pPr>
            <a:r>
              <a:rPr lang="en-US" altLang="en-US" dirty="0"/>
              <a:t>Listing the “ground rules” for the session</a:t>
            </a:r>
          </a:p>
          <a:p>
            <a:pPr lvl="1" eaLnBrk="1" hangingPunct="1">
              <a:defRPr/>
            </a:pPr>
            <a:r>
              <a:rPr lang="en-US" altLang="en-US" dirty="0"/>
              <a:t>Minimizing note taking by the offeror</a:t>
            </a:r>
          </a:p>
          <a:p>
            <a:pPr lvl="1" eaLnBrk="1" hangingPunct="1">
              <a:defRPr/>
            </a:pPr>
            <a:endParaRPr lang="en-US" altLang="en-US" dirty="0"/>
          </a:p>
        </p:txBody>
      </p:sp>
    </p:spTree>
    <p:extLst>
      <p:ext uri="{BB962C8B-B14F-4D97-AF65-F5344CB8AC3E}">
        <p14:creationId xmlns:p14="http://schemas.microsoft.com/office/powerpoint/2010/main" val="405181186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362</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334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819150"/>
            <a:ext cx="8686800" cy="5581650"/>
          </a:xfrm>
        </p:spPr>
        <p:txBody>
          <a:bodyPr/>
          <a:lstStyle/>
          <a:p>
            <a:pPr eaLnBrk="1" hangingPunct="1">
              <a:spcBef>
                <a:spcPts val="600"/>
              </a:spcBef>
              <a:defRPr/>
            </a:pPr>
            <a:r>
              <a:rPr lang="en-US" altLang="en-US" sz="3100" dirty="0"/>
              <a:t>Reading from a prepared script, with the offeror reading along, should reduce:</a:t>
            </a:r>
          </a:p>
          <a:p>
            <a:pPr lvl="1" eaLnBrk="1" hangingPunct="1">
              <a:spcBef>
                <a:spcPts val="600"/>
              </a:spcBef>
              <a:defRPr/>
            </a:pPr>
            <a:r>
              <a:rPr lang="en-US" altLang="en-US" sz="2700" dirty="0"/>
              <a:t>State personnel fumbling for what to say, how to say it and perhaps straying off subject</a:t>
            </a:r>
          </a:p>
          <a:p>
            <a:pPr lvl="1" eaLnBrk="1" hangingPunct="1">
              <a:spcBef>
                <a:spcPts val="600"/>
              </a:spcBef>
              <a:defRPr/>
            </a:pPr>
            <a:r>
              <a:rPr lang="en-US" altLang="en-US" sz="2700" dirty="0"/>
              <a:t>Offeror questions</a:t>
            </a:r>
          </a:p>
          <a:p>
            <a:pPr eaLnBrk="1" hangingPunct="1">
              <a:spcBef>
                <a:spcPts val="600"/>
              </a:spcBef>
              <a:defRPr/>
            </a:pPr>
            <a:r>
              <a:rPr lang="en-US" altLang="en-US" sz="3100" dirty="0"/>
              <a:t>While the offeror can ask questions about the information being provided</a:t>
            </a:r>
          </a:p>
          <a:p>
            <a:pPr lvl="1" eaLnBrk="1" hangingPunct="1">
              <a:spcBef>
                <a:spcPts val="600"/>
              </a:spcBef>
              <a:defRPr/>
            </a:pPr>
            <a:r>
              <a:rPr lang="en-US" altLang="en-US" sz="2700" dirty="0"/>
              <a:t>A focused presentation should allow the session to be completed faster, which is a good thing</a:t>
            </a:r>
          </a:p>
          <a:p>
            <a:pPr lvl="1" eaLnBrk="1" hangingPunct="1">
              <a:spcBef>
                <a:spcPts val="600"/>
              </a:spcBef>
              <a:defRPr/>
            </a:pPr>
            <a:r>
              <a:rPr lang="en-US" altLang="en-US" sz="2700" dirty="0"/>
              <a:t>As long as the offeror is provided with the information to which it is entitled, the sooner the session ends the better</a:t>
            </a:r>
          </a:p>
          <a:p>
            <a:pPr lvl="1" eaLnBrk="1" hangingPunct="1">
              <a:defRPr/>
            </a:pPr>
            <a:endParaRPr lang="en-US" altLang="en-US" dirty="0"/>
          </a:p>
        </p:txBody>
      </p:sp>
    </p:spTree>
    <p:extLst>
      <p:ext uri="{BB962C8B-B14F-4D97-AF65-F5344CB8AC3E}">
        <p14:creationId xmlns:p14="http://schemas.microsoft.com/office/powerpoint/2010/main" val="342612488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363</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7239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933450"/>
            <a:ext cx="8763000" cy="5924550"/>
          </a:xfrm>
        </p:spPr>
        <p:txBody>
          <a:bodyPr/>
          <a:lstStyle/>
          <a:p>
            <a:pPr eaLnBrk="1" hangingPunct="1">
              <a:defRPr/>
            </a:pPr>
            <a:r>
              <a:rPr lang="en-US" altLang="en-US" dirty="0"/>
              <a:t>Ensure the other State personnel present have been pre-instructed to avoid going “off-script” with spontaneous comments</a:t>
            </a:r>
          </a:p>
          <a:p>
            <a:pPr lvl="1" eaLnBrk="1" hangingPunct="1">
              <a:defRPr/>
            </a:pPr>
            <a:r>
              <a:rPr lang="en-US" altLang="en-US" dirty="0"/>
              <a:t>Especially comments that provide more information than was asked or that venture into tangential issues</a:t>
            </a:r>
          </a:p>
          <a:p>
            <a:pPr eaLnBrk="1" hangingPunct="1">
              <a:defRPr/>
            </a:pPr>
            <a:r>
              <a:rPr lang="en-US" altLang="en-US" dirty="0"/>
              <a:t>At the very beginning of the session:</a:t>
            </a:r>
          </a:p>
          <a:p>
            <a:pPr lvl="1" eaLnBrk="1" hangingPunct="1">
              <a:defRPr/>
            </a:pPr>
            <a:r>
              <a:rPr lang="en-US" altLang="en-US" dirty="0"/>
              <a:t>Make introductions by name and title</a:t>
            </a:r>
          </a:p>
          <a:p>
            <a:pPr lvl="2" eaLnBrk="1" hangingPunct="1">
              <a:defRPr/>
            </a:pPr>
            <a:r>
              <a:rPr lang="en-US" altLang="en-US" dirty="0"/>
              <a:t>The script will have this information for State personnel</a:t>
            </a:r>
          </a:p>
          <a:p>
            <a:pPr lvl="1" eaLnBrk="1" hangingPunct="1">
              <a:defRPr/>
            </a:pPr>
            <a:r>
              <a:rPr lang="en-US" altLang="en-US" dirty="0"/>
              <a:t>Someone for the State, usually the procurement officer, should then cover all the “ground rules”</a:t>
            </a:r>
          </a:p>
        </p:txBody>
      </p:sp>
    </p:spTree>
    <p:extLst>
      <p:ext uri="{BB962C8B-B14F-4D97-AF65-F5344CB8AC3E}">
        <p14:creationId xmlns:p14="http://schemas.microsoft.com/office/powerpoint/2010/main" val="116927118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364</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209550"/>
            <a:ext cx="8610600" cy="571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304800" y="685800"/>
            <a:ext cx="8686800" cy="6172200"/>
          </a:xfrm>
        </p:spPr>
        <p:txBody>
          <a:bodyPr/>
          <a:lstStyle/>
          <a:p>
            <a:pPr eaLnBrk="1" hangingPunct="1">
              <a:spcBef>
                <a:spcPts val="600"/>
              </a:spcBef>
              <a:defRPr/>
            </a:pPr>
            <a:r>
              <a:rPr lang="en-US" altLang="en-US" dirty="0"/>
              <a:t>The “ground rules” are the limitations on what can and cannot be discussed, such as:</a:t>
            </a:r>
          </a:p>
          <a:p>
            <a:pPr lvl="1" eaLnBrk="1" hangingPunct="1">
              <a:spcBef>
                <a:spcPts val="600"/>
              </a:spcBef>
              <a:defRPr/>
            </a:pPr>
            <a:r>
              <a:rPr lang="en-US" altLang="en-US" dirty="0"/>
              <a:t>This is not a forum to re-open the evaluation</a:t>
            </a:r>
          </a:p>
          <a:p>
            <a:pPr lvl="2" eaLnBrk="1" hangingPunct="1">
              <a:spcBef>
                <a:spcPts val="600"/>
              </a:spcBef>
              <a:defRPr/>
            </a:pPr>
            <a:r>
              <a:rPr lang="en-US" altLang="en-US" dirty="0"/>
              <a:t>There will be no debate </a:t>
            </a:r>
          </a:p>
          <a:p>
            <a:pPr lvl="2" eaLnBrk="1" hangingPunct="1">
              <a:spcBef>
                <a:spcPts val="600"/>
              </a:spcBef>
              <a:defRPr/>
            </a:pPr>
            <a:r>
              <a:rPr lang="en-US" altLang="en-US" dirty="0"/>
              <a:t>The points being discussed are the conclusions of the evaluation committee &amp; P.O. findings</a:t>
            </a:r>
          </a:p>
          <a:p>
            <a:pPr lvl="2" eaLnBrk="1" hangingPunct="1">
              <a:spcBef>
                <a:spcPts val="600"/>
              </a:spcBef>
              <a:defRPr/>
            </a:pPr>
            <a:r>
              <a:rPr lang="en-US" altLang="en-US" dirty="0"/>
              <a:t>However, the offeror can raise issues if it feels that there are inaccuracies in what it is being told concerning </a:t>
            </a:r>
            <a:r>
              <a:rPr lang="en-US" altLang="en-US" b="1" u="sng" dirty="0"/>
              <a:t>its</a:t>
            </a:r>
            <a:r>
              <a:rPr lang="en-US" altLang="en-US" b="1" dirty="0"/>
              <a:t> </a:t>
            </a:r>
            <a:r>
              <a:rPr lang="en-US" altLang="en-US" dirty="0"/>
              <a:t>proposal </a:t>
            </a:r>
          </a:p>
          <a:p>
            <a:pPr lvl="1" eaLnBrk="1" hangingPunct="1">
              <a:spcBef>
                <a:spcPts val="600"/>
              </a:spcBef>
              <a:defRPr/>
            </a:pPr>
            <a:r>
              <a:rPr lang="en-US" altLang="en-US" dirty="0"/>
              <a:t>Essentially the points listed on Slides 358 &amp; 365:</a:t>
            </a:r>
          </a:p>
          <a:p>
            <a:pPr lvl="2" eaLnBrk="1" hangingPunct="1">
              <a:spcBef>
                <a:spcPts val="600"/>
              </a:spcBef>
              <a:defRPr/>
            </a:pPr>
            <a:r>
              <a:rPr lang="en-US" altLang="en-US" dirty="0"/>
              <a:t>No discussion of competing offeror’s proposals</a:t>
            </a:r>
          </a:p>
          <a:p>
            <a:pPr lvl="2" eaLnBrk="1" hangingPunct="1">
              <a:spcBef>
                <a:spcPts val="600"/>
              </a:spcBef>
              <a:defRPr/>
            </a:pPr>
            <a:r>
              <a:rPr lang="en-US" altLang="en-US" dirty="0"/>
              <a:t>No divulging of comments, etc. of individual members of evaluation committee </a:t>
            </a:r>
          </a:p>
        </p:txBody>
      </p:sp>
    </p:spTree>
    <p:extLst>
      <p:ext uri="{BB962C8B-B14F-4D97-AF65-F5344CB8AC3E}">
        <p14:creationId xmlns:p14="http://schemas.microsoft.com/office/powerpoint/2010/main" val="210989074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365</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544512"/>
          </a:xfrm>
        </p:spPr>
        <p:txBody>
          <a:bodyPr/>
          <a:lstStyle/>
          <a:p>
            <a:pPr eaLnBrk="1" hangingPunct="1">
              <a:defRPr/>
            </a:pPr>
            <a:r>
              <a:rPr lang="en-US" altLang="en-US" sz="4000"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895350"/>
            <a:ext cx="8686800" cy="5581650"/>
          </a:xfrm>
        </p:spPr>
        <p:txBody>
          <a:bodyPr/>
          <a:lstStyle/>
          <a:p>
            <a:pPr eaLnBrk="1" hangingPunct="1">
              <a:spcBef>
                <a:spcPts val="600"/>
              </a:spcBef>
              <a:defRPr/>
            </a:pPr>
            <a:r>
              <a:rPr lang="en-US" altLang="en-US" dirty="0">
                <a:ea typeface="MS Mincho" pitchFamily="49" charset="-128"/>
              </a:rPr>
              <a:t>Information provided must be limited to the unsuccessful Offeror's proposal</a:t>
            </a:r>
          </a:p>
          <a:p>
            <a:pPr lvl="1" eaLnBrk="1" hangingPunct="1">
              <a:spcBef>
                <a:spcPts val="600"/>
              </a:spcBef>
              <a:defRPr/>
            </a:pPr>
            <a:r>
              <a:rPr lang="en-US" altLang="en-US" dirty="0">
                <a:ea typeface="MS Mincho" pitchFamily="49" charset="-128"/>
              </a:rPr>
              <a:t>Information from a competing Offeror's proposal is not to be disclosed</a:t>
            </a:r>
          </a:p>
          <a:p>
            <a:pPr eaLnBrk="1" hangingPunct="1">
              <a:spcBef>
                <a:spcPts val="600"/>
              </a:spcBef>
              <a:defRPr/>
            </a:pPr>
            <a:r>
              <a:rPr lang="en-US" altLang="en-US" dirty="0">
                <a:ea typeface="MS Mincho" pitchFamily="49" charset="-128"/>
              </a:rPr>
              <a:t>Discussion or dissemination of the thoughts, notes, or rankings of individual members of an Evaluation Committee is prohibited</a:t>
            </a:r>
          </a:p>
          <a:p>
            <a:pPr eaLnBrk="1" hangingPunct="1">
              <a:spcBef>
                <a:spcPts val="600"/>
              </a:spcBef>
              <a:defRPr/>
            </a:pPr>
            <a:r>
              <a:rPr lang="en-US" altLang="en-US" dirty="0">
                <a:ea typeface="MS Mincho" pitchFamily="49" charset="-128"/>
              </a:rPr>
              <a:t>A summary of the Procurement Officer's rationale for the selection decision and the recommended contract award can be included</a:t>
            </a:r>
            <a:endParaRPr lang="en-US" alt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366</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133350"/>
            <a:ext cx="8610600" cy="571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990600"/>
            <a:ext cx="8763000" cy="5867400"/>
          </a:xfrm>
        </p:spPr>
        <p:txBody>
          <a:bodyPr/>
          <a:lstStyle/>
          <a:p>
            <a:pPr eaLnBrk="1" hangingPunct="1">
              <a:defRPr/>
            </a:pPr>
            <a:r>
              <a:rPr lang="en-US" altLang="en-US" dirty="0"/>
              <a:t>At this point this is the official Dept. position </a:t>
            </a:r>
          </a:p>
          <a:p>
            <a:pPr lvl="1" eaLnBrk="1" hangingPunct="1">
              <a:defRPr/>
            </a:pPr>
            <a:r>
              <a:rPr lang="en-US" altLang="en-US" dirty="0"/>
              <a:t>Both the Procurement Officer and Agency Head or designee must have already approved the recommendation for award</a:t>
            </a:r>
          </a:p>
          <a:p>
            <a:pPr lvl="2" eaLnBrk="1" hangingPunct="1">
              <a:defRPr/>
            </a:pPr>
            <a:r>
              <a:rPr lang="en-US" altLang="en-US" dirty="0"/>
              <a:t>Which only they, not an evaluation committee, have the authority to do</a:t>
            </a:r>
          </a:p>
          <a:p>
            <a:pPr lvl="1" eaLnBrk="1" hangingPunct="1">
              <a:defRPr/>
            </a:pPr>
            <a:r>
              <a:rPr lang="en-US" altLang="en-US" dirty="0"/>
              <a:t>Even in an extreme situation such as the P.O. recommending a different offeror for the award, such information should not be divulged</a:t>
            </a:r>
          </a:p>
          <a:p>
            <a:pPr lvl="2" eaLnBrk="1" hangingPunct="1">
              <a:defRPr/>
            </a:pPr>
            <a:r>
              <a:rPr lang="en-US" altLang="en-US" dirty="0"/>
              <a:t>It is probably discoverable later if there is a protest, via the award recommendation letter discussed starting on Slide 322, but not now</a:t>
            </a:r>
          </a:p>
          <a:p>
            <a:pPr lvl="1"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354088657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4">
            <a:extLst>
              <a:ext uri="{FF2B5EF4-FFF2-40B4-BE49-F238E27FC236}">
                <a16:creationId xmlns:a16="http://schemas.microsoft.com/office/drawing/2014/main" id="{372703B4-365B-4D7A-9C72-91E75B3997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8575BA-7201-45A7-B76E-E381BF306479}" type="slidenum">
              <a:rPr lang="en-US" altLang="en-US" sz="1200" smtClean="0"/>
              <a:pPr>
                <a:spcBef>
                  <a:spcPct val="0"/>
                </a:spcBef>
                <a:buClrTx/>
                <a:buSzTx/>
                <a:buFontTx/>
                <a:buNone/>
              </a:pPr>
              <a:t>367</a:t>
            </a:fld>
            <a:endParaRPr lang="en-US" altLang="en-US" sz="1200"/>
          </a:p>
        </p:txBody>
      </p:sp>
      <p:sp>
        <p:nvSpPr>
          <p:cNvPr id="5" name="Footer Placeholder 5">
            <a:extLst>
              <a:ext uri="{FF2B5EF4-FFF2-40B4-BE49-F238E27FC236}">
                <a16:creationId xmlns:a16="http://schemas.microsoft.com/office/drawing/2014/main" id="{7AA85147-48E2-4F57-A0C9-F3919DEABD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4130" name="Rectangle 2">
            <a:extLst>
              <a:ext uri="{FF2B5EF4-FFF2-40B4-BE49-F238E27FC236}">
                <a16:creationId xmlns:a16="http://schemas.microsoft.com/office/drawing/2014/main" id="{6ABC234E-CFB4-477C-A972-0C3E793C71A9}"/>
              </a:ext>
            </a:extLst>
          </p:cNvPr>
          <p:cNvSpPr>
            <a:spLocks noGrp="1" noRot="1" noChangeArrowheads="1"/>
          </p:cNvSpPr>
          <p:nvPr>
            <p:ph type="title"/>
          </p:nvPr>
        </p:nvSpPr>
        <p:spPr>
          <a:xfrm>
            <a:off x="304800" y="133350"/>
            <a:ext cx="8610600" cy="952500"/>
          </a:xfrm>
        </p:spPr>
        <p:txBody>
          <a:bodyPr/>
          <a:lstStyle/>
          <a:p>
            <a:pPr eaLnBrk="1" hangingPunct="1">
              <a:defRPr/>
            </a:pPr>
            <a:r>
              <a:rPr lang="en-US" altLang="en-US" sz="4000" dirty="0"/>
              <a:t>The Debriefing Session </a:t>
            </a:r>
            <a:r>
              <a:rPr lang="en-US" altLang="en-US" sz="2400" b="0" dirty="0"/>
              <a:t>(Cont’d)</a:t>
            </a:r>
          </a:p>
        </p:txBody>
      </p:sp>
      <p:sp>
        <p:nvSpPr>
          <p:cNvPr id="944131" name="Rectangle 3">
            <a:extLst>
              <a:ext uri="{FF2B5EF4-FFF2-40B4-BE49-F238E27FC236}">
                <a16:creationId xmlns:a16="http://schemas.microsoft.com/office/drawing/2014/main" id="{87C152AC-B071-4078-AFDD-F863EF73CAEF}"/>
              </a:ext>
            </a:extLst>
          </p:cNvPr>
          <p:cNvSpPr>
            <a:spLocks noGrp="1" noChangeArrowheads="1"/>
          </p:cNvSpPr>
          <p:nvPr>
            <p:ph type="body" idx="1"/>
          </p:nvPr>
        </p:nvSpPr>
        <p:spPr>
          <a:xfrm>
            <a:off x="228600" y="1295400"/>
            <a:ext cx="8763000" cy="5562600"/>
          </a:xfrm>
        </p:spPr>
        <p:txBody>
          <a:bodyPr/>
          <a:lstStyle/>
          <a:p>
            <a:pPr eaLnBrk="1" hangingPunct="1">
              <a:defRPr/>
            </a:pPr>
            <a:r>
              <a:rPr lang="en-US" altLang="en-US" dirty="0"/>
              <a:t>Even in the overwhelmingly typical situation of the evaluation committee recommendation being accepted by the P.O. &amp; Agency Head, all information provided should be attributable to the evaluation committee as a whole</a:t>
            </a:r>
          </a:p>
          <a:p>
            <a:pPr lvl="1" eaLnBrk="1" hangingPunct="1">
              <a:defRPr/>
            </a:pPr>
            <a:r>
              <a:rPr lang="en-US" altLang="en-US" b="1" u="sng" dirty="0"/>
              <a:t>Do not</a:t>
            </a:r>
            <a:r>
              <a:rPr lang="en-US" altLang="en-US" b="1" dirty="0"/>
              <a:t> </a:t>
            </a:r>
            <a:r>
              <a:rPr lang="en-US" altLang="en-US" dirty="0"/>
              <a:t>indicate disagreement among evaluation committee members, such as:</a:t>
            </a:r>
          </a:p>
          <a:p>
            <a:pPr lvl="2" eaLnBrk="1" hangingPunct="1">
              <a:defRPr/>
            </a:pPr>
            <a:r>
              <a:rPr lang="en-US" altLang="en-US" dirty="0"/>
              <a:t>It was a 3 to 2 vote on the recommended offeror or how a given criteria was ranked; or,</a:t>
            </a:r>
          </a:p>
          <a:p>
            <a:pPr lvl="2" eaLnBrk="1" hangingPunct="1">
              <a:defRPr/>
            </a:pPr>
            <a:r>
              <a:rPr lang="en-US" altLang="en-US" dirty="0"/>
              <a:t>“1 member felt strongly that …….” </a:t>
            </a:r>
          </a:p>
          <a:p>
            <a:pPr eaLnBrk="1" hangingPunct="1">
              <a:defRPr/>
            </a:pPr>
            <a:endParaRPr lang="en-US" altLang="en-US" dirty="0"/>
          </a:p>
        </p:txBody>
      </p:sp>
    </p:spTree>
    <p:extLst>
      <p:ext uri="{BB962C8B-B14F-4D97-AF65-F5344CB8AC3E}">
        <p14:creationId xmlns:p14="http://schemas.microsoft.com/office/powerpoint/2010/main" val="292906631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4">
            <a:extLst>
              <a:ext uri="{FF2B5EF4-FFF2-40B4-BE49-F238E27FC236}">
                <a16:creationId xmlns:a16="http://schemas.microsoft.com/office/drawing/2014/main" id="{3998A4CC-8CD7-4F6A-BCCF-45E8636A2CB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FACFAFC-E510-4988-AB95-9DD7F72D976C}" type="slidenum">
              <a:rPr lang="en-US" altLang="en-US" sz="1200" smtClean="0"/>
              <a:pPr>
                <a:spcBef>
                  <a:spcPct val="0"/>
                </a:spcBef>
                <a:buClrTx/>
                <a:buSzTx/>
                <a:buFontTx/>
                <a:buNone/>
              </a:pPr>
              <a:t>368</a:t>
            </a:fld>
            <a:endParaRPr lang="en-US" altLang="en-US" sz="1200"/>
          </a:p>
        </p:txBody>
      </p:sp>
      <p:sp>
        <p:nvSpPr>
          <p:cNvPr id="5" name="Footer Placeholder 5">
            <a:extLst>
              <a:ext uri="{FF2B5EF4-FFF2-40B4-BE49-F238E27FC236}">
                <a16:creationId xmlns:a16="http://schemas.microsoft.com/office/drawing/2014/main" id="{4528D360-39A2-4AB1-A7A2-496E5C7C4D0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6178" name="Rectangle 2">
            <a:extLst>
              <a:ext uri="{FF2B5EF4-FFF2-40B4-BE49-F238E27FC236}">
                <a16:creationId xmlns:a16="http://schemas.microsoft.com/office/drawing/2014/main" id="{82B84527-24E4-45DB-971D-2224EDE642C4}"/>
              </a:ext>
            </a:extLst>
          </p:cNvPr>
          <p:cNvSpPr>
            <a:spLocks noGrp="1" noRot="1" noChangeArrowheads="1"/>
          </p:cNvSpPr>
          <p:nvPr>
            <p:ph type="title"/>
          </p:nvPr>
        </p:nvSpPr>
        <p:spPr>
          <a:xfrm>
            <a:off x="304800" y="304800"/>
            <a:ext cx="8610600" cy="762000"/>
          </a:xfrm>
        </p:spPr>
        <p:txBody>
          <a:bodyPr/>
          <a:lstStyle/>
          <a:p>
            <a:pPr eaLnBrk="1" hangingPunct="1">
              <a:defRPr/>
            </a:pPr>
            <a:r>
              <a:rPr lang="en-US" altLang="en-US" sz="4000" b="0" dirty="0"/>
              <a:t>The Debriefing Session </a:t>
            </a:r>
            <a:r>
              <a:rPr lang="en-US" altLang="en-US" sz="2400" b="0" dirty="0"/>
              <a:t>(cont’d)</a:t>
            </a:r>
          </a:p>
        </p:txBody>
      </p:sp>
      <p:sp>
        <p:nvSpPr>
          <p:cNvPr id="946179" name="Rectangle 3">
            <a:extLst>
              <a:ext uri="{FF2B5EF4-FFF2-40B4-BE49-F238E27FC236}">
                <a16:creationId xmlns:a16="http://schemas.microsoft.com/office/drawing/2014/main" id="{8862A6AC-2E41-4D40-AD21-9256EBA560DC}"/>
              </a:ext>
            </a:extLst>
          </p:cNvPr>
          <p:cNvSpPr>
            <a:spLocks noGrp="1" noChangeArrowheads="1"/>
          </p:cNvSpPr>
          <p:nvPr>
            <p:ph type="body" idx="1"/>
          </p:nvPr>
        </p:nvSpPr>
        <p:spPr>
          <a:xfrm>
            <a:off x="228600" y="1219200"/>
            <a:ext cx="8686800" cy="5638800"/>
          </a:xfrm>
        </p:spPr>
        <p:txBody>
          <a:bodyPr/>
          <a:lstStyle/>
          <a:p>
            <a:pPr eaLnBrk="1" hangingPunct="1">
              <a:defRPr/>
            </a:pPr>
            <a:r>
              <a:rPr lang="en-US" altLang="en-US" dirty="0"/>
              <a:t>Do not talk too much</a:t>
            </a:r>
          </a:p>
          <a:p>
            <a:pPr eaLnBrk="1" hangingPunct="1">
              <a:defRPr/>
            </a:pPr>
            <a:r>
              <a:rPr lang="en-US" altLang="en-US" dirty="0"/>
              <a:t>Do not debate the Offeror</a:t>
            </a:r>
          </a:p>
          <a:p>
            <a:pPr lvl="1" eaLnBrk="1" hangingPunct="1">
              <a:defRPr/>
            </a:pPr>
            <a:r>
              <a:rPr lang="en-US" altLang="en-US" dirty="0"/>
              <a:t>This is not a forum to re-open the evaluation</a:t>
            </a:r>
          </a:p>
          <a:p>
            <a:pPr lvl="1" eaLnBrk="1" hangingPunct="1">
              <a:defRPr/>
            </a:pPr>
            <a:r>
              <a:rPr lang="en-US" altLang="en-US" dirty="0"/>
              <a:t>If the offeror wants to have prolonged discussion on a point that the P.O. believes has been discussed to the degree possible or appropriate, say so and Move On!</a:t>
            </a:r>
          </a:p>
          <a:p>
            <a:pPr eaLnBrk="1" hangingPunct="1">
              <a:defRPr/>
            </a:pPr>
            <a:r>
              <a:rPr lang="en-US" altLang="en-US" dirty="0"/>
              <a:t>If the offeror seems satisfied on a given point with the information provided, don’t prolong the discussion; Move On!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369</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792162"/>
          </a:xfrm>
        </p:spPr>
        <p:txBody>
          <a:bodyPr/>
          <a:lstStyle/>
          <a:p>
            <a:pPr eaLnBrk="1" hangingPunct="1">
              <a:defRPr/>
            </a:pPr>
            <a:r>
              <a:rPr lang="en-US" altLang="en-US"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990600"/>
            <a:ext cx="8686800" cy="5486400"/>
          </a:xfrm>
        </p:spPr>
        <p:txBody>
          <a:bodyPr/>
          <a:lstStyle/>
          <a:p>
            <a:pPr eaLnBrk="1" hangingPunct="1">
              <a:defRPr/>
            </a:pPr>
            <a:r>
              <a:rPr lang="en-US" altLang="en-US" sz="2800" dirty="0"/>
              <a:t>For a good offeror that was not chosen as the most advantageous offeror, there may not be a lot to say other than another offeror was determined to have submitted a better overall proposal</a:t>
            </a:r>
          </a:p>
          <a:p>
            <a:pPr eaLnBrk="1" hangingPunct="1">
              <a:defRPr/>
            </a:pPr>
            <a:r>
              <a:rPr lang="en-US" altLang="en-US" sz="2800" dirty="0"/>
              <a:t>This is especially true if the offeror being debriefed was better, or even best, technically but was much higher in price</a:t>
            </a:r>
          </a:p>
          <a:p>
            <a:pPr eaLnBrk="1" hangingPunct="1">
              <a:defRPr/>
            </a:pPr>
            <a:r>
              <a:rPr lang="en-US" altLang="en-US" sz="2800" dirty="0"/>
              <a:t>In this situation about all that can be said is the offeror lost on price</a:t>
            </a:r>
          </a:p>
          <a:p>
            <a:pPr eaLnBrk="1" hangingPunct="1">
              <a:defRPr/>
            </a:pPr>
            <a:r>
              <a:rPr lang="en-US" altLang="en-US" sz="2800" dirty="0"/>
              <a:t>But don’t make it appear that price had more impact than the weight described in the RFP</a:t>
            </a:r>
          </a:p>
          <a:p>
            <a:pPr lvl="1" eaLnBrk="1" hangingPunct="1">
              <a:defRPr/>
            </a:pPr>
            <a:r>
              <a:rPr lang="en-US" altLang="en-US" sz="2400" dirty="0"/>
              <a:t>E.g., equal with technical, etc.</a:t>
            </a:r>
          </a:p>
          <a:p>
            <a:pPr lvl="1"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785071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E1AD6-7046-4199-A3B2-34B34AC93332}"/>
              </a:ext>
            </a:extLst>
          </p:cNvPr>
          <p:cNvSpPr>
            <a:spLocks noGrp="1"/>
          </p:cNvSpPr>
          <p:nvPr>
            <p:ph type="title"/>
          </p:nvPr>
        </p:nvSpPr>
        <p:spPr>
          <a:xfrm>
            <a:off x="228600" y="133350"/>
            <a:ext cx="8686800" cy="781050"/>
          </a:xfrm>
        </p:spPr>
        <p:txBody>
          <a:bodyPr/>
          <a:lstStyle/>
          <a:p>
            <a:pPr>
              <a:defRPr/>
            </a:pPr>
            <a:r>
              <a:rPr lang="en-US" dirty="0"/>
              <a:t>Acceptance</a:t>
            </a:r>
          </a:p>
        </p:txBody>
      </p:sp>
      <p:sp>
        <p:nvSpPr>
          <p:cNvPr id="7" name="Content Placeholder 6">
            <a:extLst>
              <a:ext uri="{FF2B5EF4-FFF2-40B4-BE49-F238E27FC236}">
                <a16:creationId xmlns:a16="http://schemas.microsoft.com/office/drawing/2014/main" id="{F9A4F79D-280D-4F1B-A879-9F1426E2DBA2}"/>
              </a:ext>
            </a:extLst>
          </p:cNvPr>
          <p:cNvSpPr>
            <a:spLocks noGrp="1"/>
          </p:cNvSpPr>
          <p:nvPr>
            <p:ph idx="1"/>
          </p:nvPr>
        </p:nvSpPr>
        <p:spPr>
          <a:xfrm>
            <a:off x="228600" y="990600"/>
            <a:ext cx="8686800" cy="5410200"/>
          </a:xfrm>
        </p:spPr>
        <p:txBody>
          <a:bodyPr/>
          <a:lstStyle/>
          <a:p>
            <a:pPr>
              <a:defRPr/>
            </a:pPr>
            <a:r>
              <a:rPr lang="en-US" sz="3000" dirty="0"/>
              <a:t>If one party (an Offeror) makes a legally enforceable Offer to another party (or occasionally parties)</a:t>
            </a:r>
          </a:p>
          <a:p>
            <a:pPr>
              <a:defRPr/>
            </a:pPr>
            <a:r>
              <a:rPr lang="en-US" sz="3000" dirty="0"/>
              <a:t>The party to whom the offer is made (Offeree) has the right to accept or reject that offer</a:t>
            </a:r>
          </a:p>
          <a:p>
            <a:pPr>
              <a:defRPr/>
            </a:pPr>
            <a:r>
              <a:rPr lang="en-US" sz="2800" dirty="0"/>
              <a:t>Once there is unequivocal acceptance of an offer by the offeree, the offeror can be legally compelled to implement its offer </a:t>
            </a:r>
          </a:p>
          <a:p>
            <a:pPr>
              <a:defRPr/>
            </a:pPr>
            <a:r>
              <a:rPr lang="en-US" sz="2800" dirty="0"/>
              <a:t>Unequivocal acceptance of an unequivocal offer produces a contract </a:t>
            </a:r>
          </a:p>
          <a:p>
            <a:pPr lvl="1">
              <a:defRPr/>
            </a:pPr>
            <a:r>
              <a:rPr lang="en-US" sz="2600" dirty="0"/>
              <a:t>The acceptance has to be exactly what was offered</a:t>
            </a:r>
          </a:p>
          <a:p>
            <a:pPr>
              <a:defRPr/>
            </a:pPr>
            <a:endParaRPr lang="en-US" dirty="0"/>
          </a:p>
        </p:txBody>
      </p:sp>
      <p:sp>
        <p:nvSpPr>
          <p:cNvPr id="63492" name="Slide Number Placeholder 3">
            <a:extLst>
              <a:ext uri="{FF2B5EF4-FFF2-40B4-BE49-F238E27FC236}">
                <a16:creationId xmlns:a16="http://schemas.microsoft.com/office/drawing/2014/main" id="{3813DC14-EA67-4A63-8462-6AB782725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AF41636-CF45-4379-A01C-000972E5E878}" type="slidenum">
              <a:rPr lang="en-US" altLang="en-US" sz="1200" smtClean="0"/>
              <a:pPr>
                <a:spcBef>
                  <a:spcPct val="0"/>
                </a:spcBef>
                <a:buClrTx/>
                <a:buSzTx/>
                <a:buFontTx/>
                <a:buNone/>
              </a:pPr>
              <a:t>37</a:t>
            </a:fld>
            <a:endParaRPr lang="en-US" altLang="en-US" sz="1200"/>
          </a:p>
        </p:txBody>
      </p:sp>
      <p:sp>
        <p:nvSpPr>
          <p:cNvPr id="5" name="Footer Placeholder 4">
            <a:extLst>
              <a:ext uri="{FF2B5EF4-FFF2-40B4-BE49-F238E27FC236}">
                <a16:creationId xmlns:a16="http://schemas.microsoft.com/office/drawing/2014/main" id="{7801217E-EEC3-4FAD-AA83-8A9ED0984EA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4">
            <a:extLst>
              <a:ext uri="{FF2B5EF4-FFF2-40B4-BE49-F238E27FC236}">
                <a16:creationId xmlns:a16="http://schemas.microsoft.com/office/drawing/2014/main" id="{AF6B1D4F-EA8F-4CFD-9999-F263FC2680C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251BE6-72E6-4B86-8065-4E7A4E7CC434}" type="slidenum">
              <a:rPr lang="en-US" altLang="en-US" sz="1200" smtClean="0"/>
              <a:pPr>
                <a:spcBef>
                  <a:spcPct val="0"/>
                </a:spcBef>
                <a:buClrTx/>
                <a:buSzTx/>
                <a:buFontTx/>
                <a:buNone/>
              </a:pPr>
              <a:t>370</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487362"/>
          </a:xfrm>
        </p:spPr>
        <p:txBody>
          <a:bodyPr/>
          <a:lstStyle/>
          <a:p>
            <a:pPr eaLnBrk="1" hangingPunct="1">
              <a:defRPr/>
            </a:pPr>
            <a:r>
              <a:rPr lang="en-US" altLang="en-US" sz="4000"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228600" y="762000"/>
            <a:ext cx="8763000" cy="5715000"/>
          </a:xfrm>
        </p:spPr>
        <p:txBody>
          <a:bodyPr/>
          <a:lstStyle/>
          <a:p>
            <a:pPr eaLnBrk="1" hangingPunct="1">
              <a:spcBef>
                <a:spcPts val="600"/>
              </a:spcBef>
              <a:defRPr/>
            </a:pPr>
            <a:r>
              <a:rPr lang="en-US" altLang="en-US" dirty="0"/>
              <a:t>For an offeror without a lot of weaknesses and with a reasonable price</a:t>
            </a:r>
          </a:p>
          <a:p>
            <a:pPr eaLnBrk="1" hangingPunct="1">
              <a:spcBef>
                <a:spcPts val="600"/>
              </a:spcBef>
              <a:defRPr/>
            </a:pPr>
            <a:r>
              <a:rPr lang="en-US" altLang="en-US" dirty="0"/>
              <a:t>You may simply have to say that despite the lack of weaknesses, the debriefed offeror can infer that higher ranked offerors, including the selected offeror, had fewer weaknesses, or more or greater strengths</a:t>
            </a:r>
          </a:p>
          <a:p>
            <a:pPr eaLnBrk="1" hangingPunct="1">
              <a:spcBef>
                <a:spcPts val="600"/>
              </a:spcBef>
              <a:defRPr/>
            </a:pPr>
            <a:r>
              <a:rPr lang="en-US" altLang="en-US" dirty="0"/>
              <a:t>And adhering to the prohibition on discussing another offeror’s proposal</a:t>
            </a:r>
          </a:p>
          <a:p>
            <a:pPr eaLnBrk="1" hangingPunct="1">
              <a:spcBef>
                <a:spcPts val="600"/>
              </a:spcBef>
              <a:defRPr/>
            </a:pPr>
            <a:r>
              <a:rPr lang="en-US" altLang="en-US" dirty="0"/>
              <a:t>Don’t provide any details about the other proposal(s), even if asked for examples</a:t>
            </a:r>
          </a:p>
          <a:p>
            <a:pPr eaLnBrk="1" hangingPunct="1">
              <a:defRPr/>
            </a:pPr>
            <a:endParaRPr lang="en-US" altLang="en-US" dirty="0"/>
          </a:p>
        </p:txBody>
      </p:sp>
    </p:spTree>
    <p:extLst>
      <p:ext uri="{BB962C8B-B14F-4D97-AF65-F5344CB8AC3E}">
        <p14:creationId xmlns:p14="http://schemas.microsoft.com/office/powerpoint/2010/main" val="85194655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Number Placeholder 4">
            <a:extLst>
              <a:ext uri="{FF2B5EF4-FFF2-40B4-BE49-F238E27FC236}">
                <a16:creationId xmlns:a16="http://schemas.microsoft.com/office/drawing/2014/main" id="{63A48B86-12B1-4F58-97CE-7AF01AEF71A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641F4D8-FB27-4D30-A5A7-DC310370D71D}" type="slidenum">
              <a:rPr lang="en-US" altLang="en-US" sz="1200" smtClean="0"/>
              <a:pPr>
                <a:spcBef>
                  <a:spcPct val="0"/>
                </a:spcBef>
                <a:buClrTx/>
                <a:buSzTx/>
                <a:buFontTx/>
                <a:buNone/>
              </a:pPr>
              <a:t>371</a:t>
            </a:fld>
            <a:endParaRPr lang="en-US" altLang="en-US" sz="1200"/>
          </a:p>
        </p:txBody>
      </p:sp>
      <p:sp>
        <p:nvSpPr>
          <p:cNvPr id="5" name="Footer Placeholder 5">
            <a:extLst>
              <a:ext uri="{FF2B5EF4-FFF2-40B4-BE49-F238E27FC236}">
                <a16:creationId xmlns:a16="http://schemas.microsoft.com/office/drawing/2014/main" id="{115FDEBF-1283-4993-B0CA-38BE4D3196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48226" name="Rectangle 2">
            <a:extLst>
              <a:ext uri="{FF2B5EF4-FFF2-40B4-BE49-F238E27FC236}">
                <a16:creationId xmlns:a16="http://schemas.microsoft.com/office/drawing/2014/main" id="{465AD0EE-D6CC-47D6-96C2-77C8A3D2F5C6}"/>
              </a:ext>
            </a:extLst>
          </p:cNvPr>
          <p:cNvSpPr>
            <a:spLocks noGrp="1" noRot="1" noChangeArrowheads="1"/>
          </p:cNvSpPr>
          <p:nvPr>
            <p:ph type="title"/>
          </p:nvPr>
        </p:nvSpPr>
        <p:spPr>
          <a:xfrm>
            <a:off x="228600" y="274638"/>
            <a:ext cx="8686800" cy="668337"/>
          </a:xfrm>
        </p:spPr>
        <p:txBody>
          <a:bodyPr/>
          <a:lstStyle/>
          <a:p>
            <a:pPr eaLnBrk="1" hangingPunct="1">
              <a:defRPr/>
            </a:pPr>
            <a:r>
              <a:rPr lang="en-US" altLang="en-US" b="0" dirty="0"/>
              <a:t>The Debriefing Session </a:t>
            </a:r>
            <a:r>
              <a:rPr lang="en-US" altLang="en-US" sz="2400" b="0" dirty="0"/>
              <a:t>(cont’d)</a:t>
            </a:r>
          </a:p>
        </p:txBody>
      </p:sp>
      <p:sp>
        <p:nvSpPr>
          <p:cNvPr id="948227" name="Rectangle 3">
            <a:extLst>
              <a:ext uri="{FF2B5EF4-FFF2-40B4-BE49-F238E27FC236}">
                <a16:creationId xmlns:a16="http://schemas.microsoft.com/office/drawing/2014/main" id="{C5499AE4-8024-47B5-AEC5-68485530E4CA}"/>
              </a:ext>
            </a:extLst>
          </p:cNvPr>
          <p:cNvSpPr>
            <a:spLocks noGrp="1" noChangeArrowheads="1"/>
          </p:cNvSpPr>
          <p:nvPr>
            <p:ph type="body" idx="1"/>
          </p:nvPr>
        </p:nvSpPr>
        <p:spPr>
          <a:xfrm>
            <a:off x="304800" y="1219200"/>
            <a:ext cx="8610600" cy="4953000"/>
          </a:xfrm>
        </p:spPr>
        <p:txBody>
          <a:bodyPr/>
          <a:lstStyle/>
          <a:p>
            <a:pPr eaLnBrk="1" hangingPunct="1">
              <a:defRPr/>
            </a:pPr>
            <a:r>
              <a:rPr lang="en-US" altLang="en-US" dirty="0"/>
              <a:t>When scheduling a debriefing inquire of the anticipated attendees, including those who will be listening on a speaker phone</a:t>
            </a:r>
          </a:p>
          <a:p>
            <a:pPr eaLnBrk="1" hangingPunct="1">
              <a:defRPr/>
            </a:pPr>
            <a:r>
              <a:rPr lang="en-US" altLang="en-US" dirty="0"/>
              <a:t>If it is indicated that the offeror will have an attorney present, say that you must also have an AAG present</a:t>
            </a:r>
          </a:p>
          <a:p>
            <a:pPr lvl="1" eaLnBrk="1" hangingPunct="1">
              <a:defRPr/>
            </a:pPr>
            <a:r>
              <a:rPr lang="en-US" altLang="en-US" dirty="0"/>
              <a:t>Sometimes the offeror will then say they won’t have their attorney involved</a:t>
            </a:r>
          </a:p>
          <a:p>
            <a:pPr lvl="1" eaLnBrk="1" hangingPunct="1">
              <a:defRPr/>
            </a:pPr>
            <a:r>
              <a:rPr lang="en-US" altLang="en-US" dirty="0"/>
              <a:t>Otherwise, try to only schedule the debriefing when an AAG can participate</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4">
            <a:extLst>
              <a:ext uri="{FF2B5EF4-FFF2-40B4-BE49-F238E27FC236}">
                <a16:creationId xmlns:a16="http://schemas.microsoft.com/office/drawing/2014/main" id="{8351E2A5-BDBD-4F22-910E-CCDFEA501AF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5B7FCB-A6C0-470B-BD22-C024B2E649CA}" type="slidenum">
              <a:rPr lang="en-US" altLang="en-US" sz="1200" smtClean="0"/>
              <a:pPr>
                <a:spcBef>
                  <a:spcPct val="0"/>
                </a:spcBef>
                <a:buClrTx/>
                <a:buSzTx/>
                <a:buFontTx/>
                <a:buNone/>
              </a:pPr>
              <a:t>372</a:t>
            </a:fld>
            <a:endParaRPr lang="en-US" altLang="en-US" sz="1200"/>
          </a:p>
        </p:txBody>
      </p:sp>
      <p:sp>
        <p:nvSpPr>
          <p:cNvPr id="5" name="Footer Placeholder 5">
            <a:extLst>
              <a:ext uri="{FF2B5EF4-FFF2-40B4-BE49-F238E27FC236}">
                <a16:creationId xmlns:a16="http://schemas.microsoft.com/office/drawing/2014/main" id="{949C295B-3C9C-49F6-A409-3C7620914F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50274" name="Rectangle 2">
            <a:extLst>
              <a:ext uri="{FF2B5EF4-FFF2-40B4-BE49-F238E27FC236}">
                <a16:creationId xmlns:a16="http://schemas.microsoft.com/office/drawing/2014/main" id="{06A59DFE-629B-4F43-B37A-C8D82ADBF790}"/>
              </a:ext>
            </a:extLst>
          </p:cNvPr>
          <p:cNvSpPr>
            <a:spLocks noGrp="1" noRot="1" noChangeArrowheads="1"/>
          </p:cNvSpPr>
          <p:nvPr>
            <p:ph type="title"/>
          </p:nvPr>
        </p:nvSpPr>
        <p:spPr>
          <a:xfrm>
            <a:off x="152400" y="133350"/>
            <a:ext cx="8915400" cy="1314450"/>
          </a:xfrm>
        </p:spPr>
        <p:txBody>
          <a:bodyPr/>
          <a:lstStyle/>
          <a:p>
            <a:pPr eaLnBrk="1" hangingPunct="1">
              <a:defRPr/>
            </a:pPr>
            <a:r>
              <a:rPr lang="en-US" altLang="en-US" sz="4100" dirty="0"/>
              <a:t>Notify Offerors Before Submitting for Approval</a:t>
            </a:r>
          </a:p>
        </p:txBody>
      </p:sp>
      <p:sp>
        <p:nvSpPr>
          <p:cNvPr id="950275" name="Rectangle 3">
            <a:extLst>
              <a:ext uri="{FF2B5EF4-FFF2-40B4-BE49-F238E27FC236}">
                <a16:creationId xmlns:a16="http://schemas.microsoft.com/office/drawing/2014/main" id="{652218D2-3697-4A8C-A403-671BB2B02FFE}"/>
              </a:ext>
            </a:extLst>
          </p:cNvPr>
          <p:cNvSpPr>
            <a:spLocks noGrp="1" noChangeArrowheads="1"/>
          </p:cNvSpPr>
          <p:nvPr>
            <p:ph type="body" idx="1"/>
          </p:nvPr>
        </p:nvSpPr>
        <p:spPr>
          <a:xfrm>
            <a:off x="304800" y="1524000"/>
            <a:ext cx="8610599" cy="4800600"/>
          </a:xfrm>
        </p:spPr>
        <p:txBody>
          <a:bodyPr/>
          <a:lstStyle/>
          <a:p>
            <a:pPr eaLnBrk="1" hangingPunct="1">
              <a:defRPr/>
            </a:pPr>
            <a:r>
              <a:rPr lang="en-US" altLang="en-US" dirty="0"/>
              <a:t>Before submitting contracts to a control agency for approval </a:t>
            </a:r>
            <a:r>
              <a:rPr lang="en-US" altLang="en-US" sz="2400" dirty="0"/>
              <a:t>(including approval by the BPW):</a:t>
            </a:r>
          </a:p>
          <a:p>
            <a:pPr lvl="1" eaLnBrk="1" hangingPunct="1">
              <a:defRPr/>
            </a:pPr>
            <a:r>
              <a:rPr lang="en-US" altLang="en-US" dirty="0"/>
              <a:t>Unsuccessful Offerors must be offered a debriefing</a:t>
            </a:r>
          </a:p>
          <a:p>
            <a:pPr lvl="1" eaLnBrk="1" hangingPunct="1">
              <a:defRPr/>
            </a:pPr>
            <a:r>
              <a:rPr lang="en-US" altLang="en-US" dirty="0"/>
              <a:t>It is preferred that debriefings actually occur prior to the approval submission </a:t>
            </a:r>
          </a:p>
          <a:p>
            <a:pPr lvl="1" eaLnBrk="1" hangingPunct="1">
              <a:defRPr/>
            </a:pPr>
            <a:r>
              <a:rPr lang="en-US" altLang="en-US" dirty="0"/>
              <a:t>This saves an item having to be pulled from a BPW agenda if a protest is received before the award date</a:t>
            </a:r>
          </a:p>
          <a:p>
            <a:pPr eaLnBrk="1" hangingPunct="1">
              <a:defRPr/>
            </a:pPr>
            <a:endParaRPr lang="en-US" altLang="en-US"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4">
            <a:extLst>
              <a:ext uri="{FF2B5EF4-FFF2-40B4-BE49-F238E27FC236}">
                <a16:creationId xmlns:a16="http://schemas.microsoft.com/office/drawing/2014/main" id="{2F497B0B-F694-4F53-8203-4AB3A3FF04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5C2F1B-D591-47C5-8DD0-03AA69874C7C}" type="slidenum">
              <a:rPr lang="en-US" altLang="en-US" sz="1200" smtClean="0"/>
              <a:pPr>
                <a:spcBef>
                  <a:spcPct val="0"/>
                </a:spcBef>
                <a:buClrTx/>
                <a:buSzTx/>
                <a:buFontTx/>
                <a:buNone/>
              </a:pPr>
              <a:t>373</a:t>
            </a:fld>
            <a:endParaRPr lang="en-US" altLang="en-US" sz="1200"/>
          </a:p>
        </p:txBody>
      </p:sp>
      <p:sp>
        <p:nvSpPr>
          <p:cNvPr id="5" name="Footer Placeholder 5">
            <a:extLst>
              <a:ext uri="{FF2B5EF4-FFF2-40B4-BE49-F238E27FC236}">
                <a16:creationId xmlns:a16="http://schemas.microsoft.com/office/drawing/2014/main" id="{F4A3DFFB-9049-44F0-A5AF-F07671DE35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952322" name="Rectangle 2">
            <a:extLst>
              <a:ext uri="{FF2B5EF4-FFF2-40B4-BE49-F238E27FC236}">
                <a16:creationId xmlns:a16="http://schemas.microsoft.com/office/drawing/2014/main" id="{8EC40592-2A74-44BC-AE8A-E8201B8A850E}"/>
              </a:ext>
            </a:extLst>
          </p:cNvPr>
          <p:cNvSpPr>
            <a:spLocks noGrp="1" noRot="1" noChangeArrowheads="1"/>
          </p:cNvSpPr>
          <p:nvPr>
            <p:ph type="title"/>
          </p:nvPr>
        </p:nvSpPr>
        <p:spPr>
          <a:xfrm>
            <a:off x="0" y="361950"/>
            <a:ext cx="9144000" cy="857250"/>
          </a:xfrm>
        </p:spPr>
        <p:txBody>
          <a:bodyPr/>
          <a:lstStyle/>
          <a:p>
            <a:pPr eaLnBrk="1" hangingPunct="1">
              <a:defRPr/>
            </a:pPr>
            <a:r>
              <a:rPr lang="en-US" altLang="en-US" sz="4000" dirty="0"/>
              <a:t>Notify Offerors Before Submitting</a:t>
            </a:r>
            <a:endParaRPr lang="en-US" altLang="en-US" sz="2400" b="0" dirty="0"/>
          </a:p>
        </p:txBody>
      </p:sp>
      <p:sp>
        <p:nvSpPr>
          <p:cNvPr id="952323" name="Rectangle 3">
            <a:extLst>
              <a:ext uri="{FF2B5EF4-FFF2-40B4-BE49-F238E27FC236}">
                <a16:creationId xmlns:a16="http://schemas.microsoft.com/office/drawing/2014/main" id="{C0BE7A5E-7799-4319-9258-02733BBE746B}"/>
              </a:ext>
            </a:extLst>
          </p:cNvPr>
          <p:cNvSpPr>
            <a:spLocks noGrp="1" noChangeArrowheads="1"/>
          </p:cNvSpPr>
          <p:nvPr>
            <p:ph type="body" idx="1"/>
          </p:nvPr>
        </p:nvSpPr>
        <p:spPr>
          <a:xfrm>
            <a:off x="533400" y="1600200"/>
            <a:ext cx="8153400" cy="5257800"/>
          </a:xfrm>
        </p:spPr>
        <p:txBody>
          <a:bodyPr/>
          <a:lstStyle/>
          <a:p>
            <a:pPr eaLnBrk="1" hangingPunct="1">
              <a:defRPr/>
            </a:pPr>
            <a:r>
              <a:rPr lang="en-US" altLang="en-US" dirty="0"/>
              <a:t>An approval request can be submitted to a control agency after a reasonable amount of time has expired since Offerors were notified of the opportunity for a debriefing</a:t>
            </a:r>
          </a:p>
          <a:p>
            <a:pPr lvl="1" eaLnBrk="1" hangingPunct="1">
              <a:defRPr/>
            </a:pPr>
            <a:r>
              <a:rPr lang="en-US" altLang="en-US" dirty="0"/>
              <a:t>Generally 7-10 days</a:t>
            </a:r>
          </a:p>
          <a:p>
            <a:pPr lvl="1" eaLnBrk="1" hangingPunct="1">
              <a:defRPr/>
            </a:pPr>
            <a:r>
              <a:rPr lang="en-US" altLang="en-US" dirty="0"/>
              <a:t>Offerors that don’t request a debriefing within this time period are considered not to be interested in being debriefed</a:t>
            </a:r>
          </a:p>
          <a:p>
            <a:pPr lvl="1" eaLnBrk="1" hangingPunct="1">
              <a:defRPr/>
            </a:pPr>
            <a:endParaRPr lang="en-US" alt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4">
            <a:extLst>
              <a:ext uri="{FF2B5EF4-FFF2-40B4-BE49-F238E27FC236}">
                <a16:creationId xmlns:a16="http://schemas.microsoft.com/office/drawing/2014/main" id="{EBECF2C9-E090-43E7-A555-DB362CDAEA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C1AE755-A910-4B23-AACD-4A0166F01F39}" type="slidenum">
              <a:rPr lang="en-US" altLang="en-US" sz="1200" smtClean="0"/>
              <a:pPr>
                <a:spcBef>
                  <a:spcPct val="0"/>
                </a:spcBef>
                <a:buClrTx/>
                <a:buSzTx/>
                <a:buFontTx/>
                <a:buNone/>
              </a:pPr>
              <a:t>374</a:t>
            </a:fld>
            <a:endParaRPr lang="en-US" altLang="en-US" sz="1200"/>
          </a:p>
        </p:txBody>
      </p:sp>
      <p:sp>
        <p:nvSpPr>
          <p:cNvPr id="954370" name="Rectangle 2">
            <a:extLst>
              <a:ext uri="{FF2B5EF4-FFF2-40B4-BE49-F238E27FC236}">
                <a16:creationId xmlns:a16="http://schemas.microsoft.com/office/drawing/2014/main" id="{5B6A13E1-28B0-4C6F-AAC6-20A2EEAA44F0}"/>
              </a:ext>
            </a:extLst>
          </p:cNvPr>
          <p:cNvSpPr>
            <a:spLocks noGrp="1" noRot="1" noChangeArrowheads="1"/>
          </p:cNvSpPr>
          <p:nvPr>
            <p:ph type="title"/>
          </p:nvPr>
        </p:nvSpPr>
        <p:spPr>
          <a:xfrm>
            <a:off x="152400" y="457200"/>
            <a:ext cx="8839200" cy="1143000"/>
          </a:xfrm>
        </p:spPr>
        <p:txBody>
          <a:bodyPr/>
          <a:lstStyle/>
          <a:p>
            <a:pPr eaLnBrk="1" hangingPunct="1">
              <a:defRPr/>
            </a:pPr>
            <a:r>
              <a:rPr lang="en-US" altLang="en-US" sz="4000" dirty="0"/>
              <a:t>Notify Offerors Before Submitting </a:t>
            </a:r>
            <a:r>
              <a:rPr lang="en-US" altLang="en-US" sz="2400" b="0" dirty="0"/>
              <a:t>(Cont’d)</a:t>
            </a:r>
          </a:p>
        </p:txBody>
      </p:sp>
      <p:sp>
        <p:nvSpPr>
          <p:cNvPr id="954371" name="Rectangle 3">
            <a:extLst>
              <a:ext uri="{FF2B5EF4-FFF2-40B4-BE49-F238E27FC236}">
                <a16:creationId xmlns:a16="http://schemas.microsoft.com/office/drawing/2014/main" id="{C88F2FD1-C837-4FCB-BC43-A8F6CD804447}"/>
              </a:ext>
            </a:extLst>
          </p:cNvPr>
          <p:cNvSpPr>
            <a:spLocks noGrp="1" noChangeArrowheads="1"/>
          </p:cNvSpPr>
          <p:nvPr>
            <p:ph type="body" idx="1"/>
          </p:nvPr>
        </p:nvSpPr>
        <p:spPr>
          <a:xfrm>
            <a:off x="304800" y="1828800"/>
            <a:ext cx="8610600" cy="5029200"/>
          </a:xfrm>
        </p:spPr>
        <p:txBody>
          <a:bodyPr/>
          <a:lstStyle/>
          <a:p>
            <a:pPr eaLnBrk="1" hangingPunct="1">
              <a:defRPr/>
            </a:pPr>
            <a:r>
              <a:rPr lang="en-US" altLang="en-US" dirty="0"/>
              <a:t>An approval request can also be submitted to a control agency if an Offeror requests a debriefing within this time period but states it cannot participate in a debriefing until considerably later than the offered 7-10 day debriefing period</a:t>
            </a:r>
          </a:p>
          <a:p>
            <a:pPr lvl="1" eaLnBrk="1" hangingPunct="1">
              <a:defRPr/>
            </a:pPr>
            <a:r>
              <a:rPr lang="en-US" altLang="en-US" dirty="0"/>
              <a:t>But the Offeror should be notified that the approval request is being submitted due to its inability to schedule a timely debriefing</a:t>
            </a:r>
          </a:p>
        </p:txBody>
      </p:sp>
      <p:sp>
        <p:nvSpPr>
          <p:cNvPr id="2" name="Footer Placeholder 1">
            <a:extLst>
              <a:ext uri="{FF2B5EF4-FFF2-40B4-BE49-F238E27FC236}">
                <a16:creationId xmlns:a16="http://schemas.microsoft.com/office/drawing/2014/main" id="{7CE4E1F9-8B73-49B0-93FC-02211B014537}"/>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4">
            <a:extLst>
              <a:ext uri="{FF2B5EF4-FFF2-40B4-BE49-F238E27FC236}">
                <a16:creationId xmlns:a16="http://schemas.microsoft.com/office/drawing/2014/main" id="{EBECF2C9-E090-43E7-A555-DB362CDAEA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C1AE755-A910-4B23-AACD-4A0166F01F39}" type="slidenum">
              <a:rPr lang="en-US" altLang="en-US" sz="1200" smtClean="0"/>
              <a:pPr>
                <a:spcBef>
                  <a:spcPct val="0"/>
                </a:spcBef>
                <a:buClrTx/>
                <a:buSzTx/>
                <a:buFontTx/>
                <a:buNone/>
              </a:pPr>
              <a:t>375</a:t>
            </a:fld>
            <a:endParaRPr lang="en-US" altLang="en-US" sz="1200"/>
          </a:p>
        </p:txBody>
      </p:sp>
      <p:sp>
        <p:nvSpPr>
          <p:cNvPr id="954370" name="Rectangle 2">
            <a:extLst>
              <a:ext uri="{FF2B5EF4-FFF2-40B4-BE49-F238E27FC236}">
                <a16:creationId xmlns:a16="http://schemas.microsoft.com/office/drawing/2014/main" id="{5B6A13E1-28B0-4C6F-AAC6-20A2EEAA44F0}"/>
              </a:ext>
            </a:extLst>
          </p:cNvPr>
          <p:cNvSpPr>
            <a:spLocks noGrp="1" noRot="1" noChangeArrowheads="1"/>
          </p:cNvSpPr>
          <p:nvPr>
            <p:ph type="title"/>
          </p:nvPr>
        </p:nvSpPr>
        <p:spPr>
          <a:xfrm>
            <a:off x="381000" y="209550"/>
            <a:ext cx="8534400" cy="628650"/>
          </a:xfrm>
        </p:spPr>
        <p:txBody>
          <a:bodyPr/>
          <a:lstStyle/>
          <a:p>
            <a:pPr eaLnBrk="1" hangingPunct="1">
              <a:defRPr/>
            </a:pPr>
            <a:r>
              <a:rPr lang="en-US" altLang="en-US" sz="4000" b="0" dirty="0"/>
              <a:t>Delayed Debriefings Requests</a:t>
            </a:r>
          </a:p>
        </p:txBody>
      </p:sp>
      <p:sp>
        <p:nvSpPr>
          <p:cNvPr id="954371" name="Rectangle 3">
            <a:extLst>
              <a:ext uri="{FF2B5EF4-FFF2-40B4-BE49-F238E27FC236}">
                <a16:creationId xmlns:a16="http://schemas.microsoft.com/office/drawing/2014/main" id="{C88F2FD1-C837-4FCB-BC43-A8F6CD804447}"/>
              </a:ext>
            </a:extLst>
          </p:cNvPr>
          <p:cNvSpPr>
            <a:spLocks noGrp="1" noChangeArrowheads="1"/>
          </p:cNvSpPr>
          <p:nvPr>
            <p:ph type="body" idx="1"/>
          </p:nvPr>
        </p:nvSpPr>
        <p:spPr>
          <a:xfrm>
            <a:off x="304800" y="914400"/>
            <a:ext cx="8610600" cy="5943600"/>
          </a:xfrm>
        </p:spPr>
        <p:txBody>
          <a:bodyPr/>
          <a:lstStyle/>
          <a:p>
            <a:pPr eaLnBrk="1" hangingPunct="1">
              <a:defRPr/>
            </a:pPr>
            <a:r>
              <a:rPr lang="en-US" altLang="en-US" sz="2800" dirty="0"/>
              <a:t>Occasionally, an unsuccessful offeror may not respond to a debriefing offer within the indicated 7-10 day timeframe</a:t>
            </a:r>
          </a:p>
          <a:p>
            <a:pPr lvl="1" eaLnBrk="1" hangingPunct="1">
              <a:defRPr/>
            </a:pPr>
            <a:r>
              <a:rPr lang="en-US" altLang="en-US" sz="2400" dirty="0"/>
              <a:t>E.g., it might wait 2-3 weeks, or even longer before asking for a debriefing </a:t>
            </a:r>
          </a:p>
          <a:p>
            <a:pPr lvl="1" eaLnBrk="1" hangingPunct="1">
              <a:defRPr/>
            </a:pPr>
            <a:r>
              <a:rPr lang="en-US" altLang="en-US" sz="2400" dirty="0"/>
              <a:t>Or, wait until after an award has been officially approved </a:t>
            </a:r>
          </a:p>
          <a:p>
            <a:pPr eaLnBrk="1" hangingPunct="1">
              <a:defRPr/>
            </a:pPr>
            <a:r>
              <a:rPr lang="en-US" altLang="en-US" sz="2800" dirty="0"/>
              <a:t>While there is no guidance on what is a reasonable timeframe for a debriefing request</a:t>
            </a:r>
          </a:p>
          <a:p>
            <a:pPr eaLnBrk="1" hangingPunct="1">
              <a:defRPr/>
            </a:pPr>
            <a:r>
              <a:rPr lang="en-US" altLang="en-US" sz="2800" dirty="0"/>
              <a:t>Usually it is best to give the benefit of any doubt to the offeror and hold the debriefing</a:t>
            </a:r>
          </a:p>
          <a:p>
            <a:pPr eaLnBrk="1" hangingPunct="1">
              <a:defRPr/>
            </a:pPr>
            <a:r>
              <a:rPr lang="en-US" altLang="en-US" sz="2800" dirty="0"/>
              <a:t>In such an instance the offeror may genuinely be trying to learn how to do better the next time</a:t>
            </a:r>
          </a:p>
        </p:txBody>
      </p:sp>
      <p:sp>
        <p:nvSpPr>
          <p:cNvPr id="2" name="Footer Placeholder 1">
            <a:extLst>
              <a:ext uri="{FF2B5EF4-FFF2-40B4-BE49-F238E27FC236}">
                <a16:creationId xmlns:a16="http://schemas.microsoft.com/office/drawing/2014/main" id="{7CE4E1F9-8B73-49B0-93FC-02211B014537}"/>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extLst>
      <p:ext uri="{BB962C8B-B14F-4D97-AF65-F5344CB8AC3E}">
        <p14:creationId xmlns:p14="http://schemas.microsoft.com/office/powerpoint/2010/main" val="4942903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C0205B-FAF1-4BD1-96E1-36051533548F}"/>
              </a:ext>
            </a:extLst>
          </p:cNvPr>
          <p:cNvSpPr>
            <a:spLocks noGrp="1"/>
          </p:cNvSpPr>
          <p:nvPr>
            <p:ph type="ctrTitle" sz="quarter"/>
          </p:nvPr>
        </p:nvSpPr>
        <p:spPr>
          <a:xfrm>
            <a:off x="685800" y="609600"/>
            <a:ext cx="7772400" cy="3048000"/>
          </a:xfrm>
        </p:spPr>
        <p:txBody>
          <a:bodyPr/>
          <a:lstStyle/>
          <a:p>
            <a:pPr>
              <a:defRPr/>
            </a:pPr>
            <a:r>
              <a:rPr lang="en-US" dirty="0"/>
              <a:t>The Steps in the CSP Evaluation Process</a:t>
            </a:r>
          </a:p>
        </p:txBody>
      </p:sp>
      <p:sp>
        <p:nvSpPr>
          <p:cNvPr id="7" name="Subtitle 6">
            <a:extLst>
              <a:ext uri="{FF2B5EF4-FFF2-40B4-BE49-F238E27FC236}">
                <a16:creationId xmlns:a16="http://schemas.microsoft.com/office/drawing/2014/main" id="{EE668EC0-EDC0-42A7-9D18-572A317A2264}"/>
              </a:ext>
            </a:extLst>
          </p:cNvPr>
          <p:cNvSpPr>
            <a:spLocks noGrp="1"/>
          </p:cNvSpPr>
          <p:nvPr>
            <p:ph type="subTitle" sz="quarter" idx="1"/>
          </p:nvPr>
        </p:nvSpPr>
        <p:spPr>
          <a:xfrm>
            <a:off x="1371600" y="3810000"/>
            <a:ext cx="6400800" cy="1752600"/>
          </a:xfrm>
        </p:spPr>
        <p:txBody>
          <a:bodyPr/>
          <a:lstStyle/>
          <a:p>
            <a:pPr>
              <a:defRPr/>
            </a:pPr>
            <a:r>
              <a:rPr lang="en-US" dirty="0"/>
              <a:t>From Approximately the Time Proposals are Received Until Completion of the Procurement </a:t>
            </a:r>
          </a:p>
        </p:txBody>
      </p:sp>
      <p:sp>
        <p:nvSpPr>
          <p:cNvPr id="5" name="Footer Placeholder 4">
            <a:extLst>
              <a:ext uri="{FF2B5EF4-FFF2-40B4-BE49-F238E27FC236}">
                <a16:creationId xmlns:a16="http://schemas.microsoft.com/office/drawing/2014/main" id="{24F798A2-B880-4828-83B4-557C59D05983}"/>
              </a:ext>
            </a:extLst>
          </p:cNvPr>
          <p:cNvSpPr>
            <a:spLocks noGrp="1"/>
          </p:cNvSpPr>
          <p:nvPr>
            <p:ph type="ftr" sz="quarter" idx="11"/>
          </p:nvPr>
        </p:nvSpPr>
        <p:spPr>
          <a:xfrm>
            <a:off x="838200" y="6251575"/>
            <a:ext cx="7086600" cy="476250"/>
          </a:xfrm>
        </p:spPr>
        <p:txBody>
          <a:bodyPr/>
          <a:lstStyle/>
          <a:p>
            <a:pPr>
              <a:defRPr/>
            </a:pPr>
            <a:r>
              <a:rPr lang="en-US" altLang="en-US" dirty="0"/>
              <a:t>CSP - 4/2018                       Copyright 2018 Md. Dept. of Health - Unpublished Work</a:t>
            </a:r>
          </a:p>
        </p:txBody>
      </p:sp>
      <p:sp>
        <p:nvSpPr>
          <p:cNvPr id="510981" name="Slide Number Placeholder 3">
            <a:extLst>
              <a:ext uri="{FF2B5EF4-FFF2-40B4-BE49-F238E27FC236}">
                <a16:creationId xmlns:a16="http://schemas.microsoft.com/office/drawing/2014/main" id="{75A37E4D-A318-4B04-9F3B-22813EEEBE5E}"/>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571A6F-C17E-4A7C-AF91-D9227FB933A3}" type="slidenum">
              <a:rPr lang="en-US" altLang="en-US" sz="1200" smtClean="0"/>
              <a:pPr>
                <a:spcBef>
                  <a:spcPct val="0"/>
                </a:spcBef>
                <a:buClrTx/>
                <a:buSzTx/>
                <a:buFontTx/>
                <a:buNone/>
              </a:pPr>
              <a:t>376</a:t>
            </a:fld>
            <a:endParaRPr lang="en-US" altLang="en-US" sz="120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Number Placeholder 4">
            <a:extLst>
              <a:ext uri="{FF2B5EF4-FFF2-40B4-BE49-F238E27FC236}">
                <a16:creationId xmlns:a16="http://schemas.microsoft.com/office/drawing/2014/main" id="{2BE2FB93-2914-4B69-AC22-41F90E40658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56AF2E9-A758-4BE8-968B-20E84EF1A8E1}" type="slidenum">
              <a:rPr lang="en-US" altLang="en-US" sz="1200" smtClean="0"/>
              <a:pPr>
                <a:spcBef>
                  <a:spcPct val="0"/>
                </a:spcBef>
                <a:buClrTx/>
                <a:buSzTx/>
                <a:buFontTx/>
                <a:buNone/>
              </a:pPr>
              <a:t>377</a:t>
            </a:fld>
            <a:endParaRPr lang="en-US" altLang="en-US" sz="1200"/>
          </a:p>
        </p:txBody>
      </p:sp>
      <p:sp>
        <p:nvSpPr>
          <p:cNvPr id="5" name="Footer Placeholder 5">
            <a:extLst>
              <a:ext uri="{FF2B5EF4-FFF2-40B4-BE49-F238E27FC236}">
                <a16:creationId xmlns:a16="http://schemas.microsoft.com/office/drawing/2014/main" id="{4882137F-C20B-4225-9DAA-5ED7360B2BE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7650" name="Rectangle 2">
            <a:extLst>
              <a:ext uri="{FF2B5EF4-FFF2-40B4-BE49-F238E27FC236}">
                <a16:creationId xmlns:a16="http://schemas.microsoft.com/office/drawing/2014/main" id="{CF98E2F1-E3AF-4E58-986E-26BBF6E6F8E1}"/>
              </a:ext>
            </a:extLst>
          </p:cNvPr>
          <p:cNvSpPr>
            <a:spLocks noGrp="1" noRot="1" noChangeArrowheads="1"/>
          </p:cNvSpPr>
          <p:nvPr>
            <p:ph type="title"/>
          </p:nvPr>
        </p:nvSpPr>
        <p:spPr>
          <a:xfrm>
            <a:off x="228600" y="0"/>
            <a:ext cx="8915400" cy="1600200"/>
          </a:xfrm>
        </p:spPr>
        <p:txBody>
          <a:bodyPr/>
          <a:lstStyle/>
          <a:p>
            <a:pPr eaLnBrk="1" hangingPunct="1">
              <a:defRPr/>
            </a:pPr>
            <a:r>
              <a:rPr lang="en-US" altLang="en-US" sz="4000" dirty="0"/>
              <a:t>CSP Evaluation and Selection Process</a:t>
            </a:r>
          </a:p>
        </p:txBody>
      </p:sp>
      <p:sp>
        <p:nvSpPr>
          <p:cNvPr id="27651" name="Rectangle 3">
            <a:extLst>
              <a:ext uri="{FF2B5EF4-FFF2-40B4-BE49-F238E27FC236}">
                <a16:creationId xmlns:a16="http://schemas.microsoft.com/office/drawing/2014/main" id="{588EF204-EC51-4197-A608-CE88C875F9FD}"/>
              </a:ext>
            </a:extLst>
          </p:cNvPr>
          <p:cNvSpPr>
            <a:spLocks noGrp="1" noChangeArrowheads="1"/>
          </p:cNvSpPr>
          <p:nvPr>
            <p:ph type="body" idx="1"/>
          </p:nvPr>
        </p:nvSpPr>
        <p:spPr>
          <a:xfrm>
            <a:off x="685800" y="1600200"/>
            <a:ext cx="7772400" cy="4876800"/>
          </a:xfrm>
        </p:spPr>
        <p:txBody>
          <a:bodyPr/>
          <a:lstStyle/>
          <a:p>
            <a:pPr marL="609600" indent="-609600" eaLnBrk="1" hangingPunct="1">
              <a:buFontTx/>
              <a:buAutoNum type="arabicPeriod"/>
              <a:defRPr/>
            </a:pPr>
            <a:r>
              <a:rPr lang="en-US" altLang="en-US"/>
              <a:t>Make appointments to committee</a:t>
            </a:r>
          </a:p>
          <a:p>
            <a:pPr marL="609600" indent="-609600" eaLnBrk="1" hangingPunct="1">
              <a:buFontTx/>
              <a:buAutoNum type="arabicPeriod"/>
              <a:defRPr/>
            </a:pPr>
            <a:r>
              <a:rPr lang="en-US" altLang="en-US"/>
              <a:t>Get acceptance of appointment</a:t>
            </a:r>
          </a:p>
          <a:p>
            <a:pPr marL="990600" lvl="1" indent="-533400" eaLnBrk="1" hangingPunct="1">
              <a:buFontTx/>
              <a:buChar char="•"/>
              <a:defRPr/>
            </a:pPr>
            <a:r>
              <a:rPr lang="en-US" altLang="en-US"/>
              <a:t>Certification of impartiality</a:t>
            </a:r>
          </a:p>
          <a:p>
            <a:pPr marL="990600" lvl="1" indent="-533400" eaLnBrk="1" hangingPunct="1">
              <a:buFontTx/>
              <a:buChar char="•"/>
              <a:defRPr/>
            </a:pPr>
            <a:r>
              <a:rPr lang="en-US" altLang="en-US"/>
              <a:t>Agreement to maintain confidentiality</a:t>
            </a:r>
          </a:p>
          <a:p>
            <a:pPr marL="609600" indent="-609600" eaLnBrk="1" hangingPunct="1">
              <a:buFontTx/>
              <a:buAutoNum type="arabicPeriod"/>
              <a:defRPr/>
            </a:pPr>
            <a:r>
              <a:rPr lang="en-US" altLang="en-US"/>
              <a:t>Distribute RFP &amp; pertinent documents</a:t>
            </a:r>
          </a:p>
          <a:p>
            <a:pPr marL="990600" lvl="1" indent="-533400" eaLnBrk="1" hangingPunct="1">
              <a:buFontTx/>
              <a:buChar char="•"/>
              <a:defRPr/>
            </a:pPr>
            <a:r>
              <a:rPr lang="en-US" altLang="en-US"/>
              <a:t>Addendum</a:t>
            </a:r>
          </a:p>
          <a:p>
            <a:pPr marL="990600" lvl="1" indent="-533400" eaLnBrk="1" hangingPunct="1">
              <a:buFontTx/>
              <a:buChar char="•"/>
              <a:defRPr/>
            </a:pPr>
            <a:r>
              <a:rPr lang="en-US" altLang="en-US"/>
              <a:t>Questions from prospective offerors &amp; answers</a:t>
            </a:r>
          </a:p>
          <a:p>
            <a:pPr marL="990600" lvl="1" indent="-533400" eaLnBrk="1" hangingPunct="1">
              <a:buFontTx/>
              <a:buChar char="•"/>
              <a:defRPr/>
            </a:pPr>
            <a:r>
              <a:rPr lang="en-US" altLang="en-US"/>
              <a:t>Proposal evaluation form</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4">
            <a:extLst>
              <a:ext uri="{FF2B5EF4-FFF2-40B4-BE49-F238E27FC236}">
                <a16:creationId xmlns:a16="http://schemas.microsoft.com/office/drawing/2014/main" id="{FD5E8133-0DC9-4B71-A614-8CD3F98C849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6BCDEBB-D869-4A66-B26D-9059148AA5E5}" type="slidenum">
              <a:rPr lang="en-US" altLang="en-US" sz="1200" smtClean="0"/>
              <a:pPr>
                <a:spcBef>
                  <a:spcPct val="0"/>
                </a:spcBef>
                <a:buClrTx/>
                <a:buSzTx/>
                <a:buFontTx/>
                <a:buNone/>
              </a:pPr>
              <a:t>378</a:t>
            </a:fld>
            <a:endParaRPr lang="en-US" altLang="en-US" sz="1200"/>
          </a:p>
        </p:txBody>
      </p:sp>
      <p:sp>
        <p:nvSpPr>
          <p:cNvPr id="5" name="Footer Placeholder 5">
            <a:extLst>
              <a:ext uri="{FF2B5EF4-FFF2-40B4-BE49-F238E27FC236}">
                <a16:creationId xmlns:a16="http://schemas.microsoft.com/office/drawing/2014/main" id="{FCEF126B-EC23-4C78-A285-9C211B5BF9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8674" name="Rectangle 2">
            <a:extLst>
              <a:ext uri="{FF2B5EF4-FFF2-40B4-BE49-F238E27FC236}">
                <a16:creationId xmlns:a16="http://schemas.microsoft.com/office/drawing/2014/main" id="{E83B1B1B-8836-4A18-8658-1BB95B14B6E0}"/>
              </a:ext>
            </a:extLst>
          </p:cNvPr>
          <p:cNvSpPr>
            <a:spLocks noGrp="1" noRot="1" noChangeArrowheads="1"/>
          </p:cNvSpPr>
          <p:nvPr>
            <p:ph type="title"/>
          </p:nvPr>
        </p:nvSpPr>
        <p:spPr>
          <a:xfrm>
            <a:off x="228600" y="152400"/>
            <a:ext cx="8686800" cy="1066800"/>
          </a:xfrm>
        </p:spPr>
        <p:txBody>
          <a:bodyPr/>
          <a:lstStyle/>
          <a:p>
            <a:pPr eaLnBrk="1" hangingPunct="1">
              <a:defRPr/>
            </a:pPr>
            <a:r>
              <a:rPr lang="en-US" altLang="en-US" sz="4000"/>
              <a:t>CSP Evaluation and Selection Process</a:t>
            </a:r>
          </a:p>
        </p:txBody>
      </p:sp>
      <p:sp>
        <p:nvSpPr>
          <p:cNvPr id="28675" name="Rectangle 3">
            <a:extLst>
              <a:ext uri="{FF2B5EF4-FFF2-40B4-BE49-F238E27FC236}">
                <a16:creationId xmlns:a16="http://schemas.microsoft.com/office/drawing/2014/main" id="{72D39D05-AD5B-4EF6-BC6D-9752EA2FC8A5}"/>
              </a:ext>
            </a:extLst>
          </p:cNvPr>
          <p:cNvSpPr>
            <a:spLocks noGrp="1" noChangeArrowheads="1"/>
          </p:cNvSpPr>
          <p:nvPr>
            <p:ph type="body" idx="1"/>
          </p:nvPr>
        </p:nvSpPr>
        <p:spPr>
          <a:xfrm>
            <a:off x="685800" y="1447800"/>
            <a:ext cx="7772400" cy="4953000"/>
          </a:xfrm>
        </p:spPr>
        <p:txBody>
          <a:bodyPr/>
          <a:lstStyle/>
          <a:p>
            <a:pPr marL="609600" indent="-609600" eaLnBrk="1" hangingPunct="1">
              <a:lnSpc>
                <a:spcPct val="80000"/>
              </a:lnSpc>
              <a:buFontTx/>
              <a:buAutoNum type="arabicPeriod" startAt="4"/>
              <a:defRPr/>
            </a:pPr>
            <a:r>
              <a:rPr lang="en-US" altLang="en-US" dirty="0"/>
              <a:t>Procurement Officer (PO) meets with the evaluation committee to discuss</a:t>
            </a:r>
          </a:p>
          <a:p>
            <a:pPr marL="990600" lvl="1" indent="-533400" eaLnBrk="1" hangingPunct="1">
              <a:lnSpc>
                <a:spcPct val="90000"/>
              </a:lnSpc>
              <a:buFontTx/>
              <a:buChar char="•"/>
              <a:defRPr/>
            </a:pPr>
            <a:r>
              <a:rPr lang="en-US" altLang="en-US" dirty="0"/>
              <a:t>Operating procedures</a:t>
            </a:r>
          </a:p>
          <a:p>
            <a:pPr marL="1371600" lvl="2" indent="-457200" eaLnBrk="1" hangingPunct="1">
              <a:lnSpc>
                <a:spcPct val="90000"/>
              </a:lnSpc>
              <a:defRPr/>
            </a:pPr>
            <a:r>
              <a:rPr lang="en-US" altLang="en-US" dirty="0"/>
              <a:t>What to do</a:t>
            </a:r>
          </a:p>
          <a:p>
            <a:pPr marL="1371600" lvl="2" indent="-457200" eaLnBrk="1" hangingPunct="1">
              <a:lnSpc>
                <a:spcPct val="90000"/>
              </a:lnSpc>
              <a:defRPr/>
            </a:pPr>
            <a:r>
              <a:rPr lang="en-US" altLang="en-US" dirty="0"/>
              <a:t>What not to do</a:t>
            </a:r>
          </a:p>
          <a:p>
            <a:pPr marL="1371600" lvl="2" indent="-457200" eaLnBrk="1" hangingPunct="1">
              <a:lnSpc>
                <a:spcPct val="90000"/>
              </a:lnSpc>
              <a:defRPr/>
            </a:pPr>
            <a:r>
              <a:rPr lang="en-US" altLang="en-US" dirty="0"/>
              <a:t>Review documents “Evaluation Committee Duties &amp; Responsibilities” &amp; “Guidelines for Instructions to an Evaluation Committee” </a:t>
            </a:r>
          </a:p>
          <a:p>
            <a:pPr marL="1371600" lvl="2" indent="-457200" eaLnBrk="1" hangingPunct="1">
              <a:lnSpc>
                <a:spcPct val="90000"/>
              </a:lnSpc>
              <a:defRPr/>
            </a:pPr>
            <a:r>
              <a:rPr lang="en-US" altLang="en-US" dirty="0"/>
              <a:t>Projected timeframes and scheduling</a:t>
            </a:r>
          </a:p>
          <a:p>
            <a:pPr marL="990600" lvl="1" indent="-533400" eaLnBrk="1" hangingPunct="1">
              <a:lnSpc>
                <a:spcPct val="90000"/>
              </a:lnSpc>
              <a:buFontTx/>
              <a:buChar char="•"/>
              <a:defRPr/>
            </a:pPr>
            <a:r>
              <a:rPr lang="en-US" altLang="en-US" dirty="0"/>
              <a:t>Evaluation criteria</a:t>
            </a:r>
          </a:p>
          <a:p>
            <a:pPr marL="609600" indent="-609600" eaLnBrk="1" hangingPunct="1">
              <a:lnSpc>
                <a:spcPct val="80000"/>
              </a:lnSpc>
              <a:buFontTx/>
              <a:buAutoNum type="arabicPeriod" startAt="4"/>
              <a:defRPr/>
            </a:pPr>
            <a:r>
              <a:rPr lang="en-US" altLang="en-US" dirty="0"/>
              <a:t>Receipt of proposals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Number Placeholder 4">
            <a:extLst>
              <a:ext uri="{FF2B5EF4-FFF2-40B4-BE49-F238E27FC236}">
                <a16:creationId xmlns:a16="http://schemas.microsoft.com/office/drawing/2014/main" id="{619AF725-6218-44F4-AEB8-A4016EAADDE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9DF957-2E47-4338-9AD2-F07EC8FB14F1}" type="slidenum">
              <a:rPr lang="en-US" altLang="en-US" sz="1200" smtClean="0"/>
              <a:pPr>
                <a:spcBef>
                  <a:spcPct val="0"/>
                </a:spcBef>
                <a:buClrTx/>
                <a:buSzTx/>
                <a:buFontTx/>
                <a:buNone/>
              </a:pPr>
              <a:t>379</a:t>
            </a:fld>
            <a:endParaRPr lang="en-US" altLang="en-US" sz="1200"/>
          </a:p>
        </p:txBody>
      </p:sp>
      <p:sp>
        <p:nvSpPr>
          <p:cNvPr id="5" name="Footer Placeholder 5">
            <a:extLst>
              <a:ext uri="{FF2B5EF4-FFF2-40B4-BE49-F238E27FC236}">
                <a16:creationId xmlns:a16="http://schemas.microsoft.com/office/drawing/2014/main" id="{2EE2FC63-E4E2-4347-B18A-15F8D3B1E0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698" name="Rectangle 2">
            <a:extLst>
              <a:ext uri="{FF2B5EF4-FFF2-40B4-BE49-F238E27FC236}">
                <a16:creationId xmlns:a16="http://schemas.microsoft.com/office/drawing/2014/main" id="{3ABBE095-4DD5-4010-B757-0AF9CEF6C387}"/>
              </a:ext>
            </a:extLst>
          </p:cNvPr>
          <p:cNvSpPr>
            <a:spLocks noGrp="1" noRot="1" noChangeArrowheads="1"/>
          </p:cNvSpPr>
          <p:nvPr>
            <p:ph type="title"/>
          </p:nvPr>
        </p:nvSpPr>
        <p:spPr>
          <a:xfrm>
            <a:off x="231775" y="274638"/>
            <a:ext cx="8680450" cy="1401762"/>
          </a:xfrm>
        </p:spPr>
        <p:txBody>
          <a:bodyPr/>
          <a:lstStyle/>
          <a:p>
            <a:pPr eaLnBrk="1" hangingPunct="1">
              <a:defRPr/>
            </a:pPr>
            <a:r>
              <a:rPr lang="en-US" altLang="en-US" sz="4000" dirty="0"/>
              <a:t>CSP Evaluation and Selection Process</a:t>
            </a:r>
          </a:p>
        </p:txBody>
      </p:sp>
      <p:sp>
        <p:nvSpPr>
          <p:cNvPr id="29699" name="Rectangle 3">
            <a:extLst>
              <a:ext uri="{FF2B5EF4-FFF2-40B4-BE49-F238E27FC236}">
                <a16:creationId xmlns:a16="http://schemas.microsoft.com/office/drawing/2014/main" id="{FD435BC4-3073-4471-9F48-15BF6F24D739}"/>
              </a:ext>
            </a:extLst>
          </p:cNvPr>
          <p:cNvSpPr>
            <a:spLocks noGrp="1" noChangeArrowheads="1"/>
          </p:cNvSpPr>
          <p:nvPr>
            <p:ph type="body" idx="1"/>
          </p:nvPr>
        </p:nvSpPr>
        <p:spPr>
          <a:xfrm>
            <a:off x="685800" y="2286000"/>
            <a:ext cx="7772400" cy="4191000"/>
          </a:xfrm>
        </p:spPr>
        <p:txBody>
          <a:bodyPr/>
          <a:lstStyle/>
          <a:p>
            <a:pPr marL="609600" indent="-609600" eaLnBrk="1" hangingPunct="1">
              <a:buFont typeface="Wingdings" panose="05000000000000000000" pitchFamily="2" charset="2"/>
              <a:buNone/>
              <a:defRPr/>
            </a:pPr>
            <a:r>
              <a:rPr lang="en-US" altLang="en-US"/>
              <a:t>6.	Initial review of technical proposals by P.O. for:</a:t>
            </a:r>
          </a:p>
          <a:p>
            <a:pPr marL="990600" lvl="1" indent="-533400" eaLnBrk="1" hangingPunct="1">
              <a:buFontTx/>
              <a:buChar char="•"/>
              <a:defRPr/>
            </a:pPr>
            <a:r>
              <a:rPr lang="en-US" altLang="en-US"/>
              <a:t>Compliance with any mandatory requirements</a:t>
            </a:r>
          </a:p>
          <a:p>
            <a:pPr marL="990600" lvl="1" indent="-533400" eaLnBrk="1" hangingPunct="1">
              <a:buFontTx/>
              <a:buChar char="•"/>
              <a:defRPr/>
            </a:pPr>
            <a:r>
              <a:rPr lang="en-US" altLang="en-US"/>
              <a:t>No inclusion of cost information</a:t>
            </a:r>
          </a:p>
          <a:p>
            <a:pPr marL="990600" lvl="1" indent="-533400" eaLnBrk="1" hangingPunct="1">
              <a:buFontTx/>
              <a:buChar char="•"/>
              <a:defRPr/>
            </a:pPr>
            <a:r>
              <a:rPr lang="en-US" altLang="en-US"/>
              <a:t>Obvious omissions </a:t>
            </a:r>
          </a:p>
          <a:p>
            <a:pPr marL="990600" lvl="1" indent="-533400" eaLnBrk="1" hangingPunct="1">
              <a:buFontTx/>
              <a:buChar char="•"/>
              <a:defRPr/>
            </a:pPr>
            <a:r>
              <a:rPr lang="en-US" altLang="en-US"/>
              <a:t>Exceptions to RFP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DBE1-2019-44C4-B5A5-3F0828741AA9}"/>
              </a:ext>
            </a:extLst>
          </p:cNvPr>
          <p:cNvSpPr>
            <a:spLocks noGrp="1"/>
          </p:cNvSpPr>
          <p:nvPr>
            <p:ph type="title"/>
          </p:nvPr>
        </p:nvSpPr>
        <p:spPr>
          <a:xfrm>
            <a:off x="0" y="133350"/>
            <a:ext cx="9144000" cy="735013"/>
          </a:xfrm>
        </p:spPr>
        <p:txBody>
          <a:bodyPr/>
          <a:lstStyle/>
          <a:p>
            <a:pPr>
              <a:defRPr/>
            </a:pPr>
            <a:r>
              <a:rPr lang="en-US" dirty="0"/>
              <a:t>Lack of Acceptance Is Rejection </a:t>
            </a:r>
          </a:p>
        </p:txBody>
      </p:sp>
      <p:sp>
        <p:nvSpPr>
          <p:cNvPr id="3" name="Content Placeholder 2">
            <a:extLst>
              <a:ext uri="{FF2B5EF4-FFF2-40B4-BE49-F238E27FC236}">
                <a16:creationId xmlns:a16="http://schemas.microsoft.com/office/drawing/2014/main" id="{97BFE570-4E82-423F-BC95-71E320ADCD50}"/>
              </a:ext>
            </a:extLst>
          </p:cNvPr>
          <p:cNvSpPr>
            <a:spLocks noGrp="1"/>
          </p:cNvSpPr>
          <p:nvPr>
            <p:ph idx="1"/>
          </p:nvPr>
        </p:nvSpPr>
        <p:spPr>
          <a:xfrm>
            <a:off x="228600" y="1066800"/>
            <a:ext cx="8763000" cy="5486400"/>
          </a:xfrm>
        </p:spPr>
        <p:txBody>
          <a:bodyPr/>
          <a:lstStyle/>
          <a:p>
            <a:pPr>
              <a:defRPr/>
            </a:pPr>
            <a:r>
              <a:rPr lang="en-US" sz="2950" dirty="0"/>
              <a:t>If the party receiving an offer (the offeree) doesn’t accept the offer:</a:t>
            </a:r>
          </a:p>
          <a:p>
            <a:pPr lvl="1">
              <a:defRPr/>
            </a:pPr>
            <a:r>
              <a:rPr lang="en-US" sz="2550" dirty="0"/>
              <a:t>The proceeding can simply end; or,</a:t>
            </a:r>
          </a:p>
          <a:p>
            <a:pPr lvl="1">
              <a:defRPr/>
            </a:pPr>
            <a:r>
              <a:rPr lang="en-US" sz="2550" dirty="0"/>
              <a:t>The offeree can make a counter-offer to the offeror</a:t>
            </a:r>
          </a:p>
          <a:p>
            <a:pPr lvl="2">
              <a:defRPr/>
            </a:pPr>
            <a:r>
              <a:rPr lang="en-US" sz="2150" dirty="0"/>
              <a:t>A counter-off means the original offeror is now the one that can accept or reject the counter-offer</a:t>
            </a:r>
          </a:p>
          <a:p>
            <a:pPr lvl="1">
              <a:defRPr/>
            </a:pPr>
            <a:r>
              <a:rPr lang="en-US" sz="2550" dirty="0"/>
              <a:t>And, this process can continue back and forth until either there is acceptance of an offer from one or the other of the parties</a:t>
            </a:r>
          </a:p>
          <a:p>
            <a:pPr lvl="1">
              <a:defRPr/>
            </a:pPr>
            <a:r>
              <a:rPr lang="en-US" sz="2550" dirty="0"/>
              <a:t>Or, there is rejection with no counter-offer </a:t>
            </a:r>
          </a:p>
          <a:p>
            <a:pPr>
              <a:defRPr/>
            </a:pPr>
            <a:r>
              <a:rPr lang="en-US" sz="2950" dirty="0"/>
              <a:t>This back and forth process is commonly called </a:t>
            </a:r>
            <a:r>
              <a:rPr lang="en-US" sz="2950" b="1" i="1" u="sng" dirty="0"/>
              <a:t>negotiating  </a:t>
            </a:r>
          </a:p>
        </p:txBody>
      </p:sp>
      <p:sp>
        <p:nvSpPr>
          <p:cNvPr id="64516" name="Slide Number Placeholder 3">
            <a:extLst>
              <a:ext uri="{FF2B5EF4-FFF2-40B4-BE49-F238E27FC236}">
                <a16:creationId xmlns:a16="http://schemas.microsoft.com/office/drawing/2014/main" id="{502511AE-986F-45B2-9C34-C00FBE10B9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F6870D8-1082-449E-9EB9-6429458A4B73}" type="slidenum">
              <a:rPr lang="en-US" altLang="en-US" sz="1200" smtClean="0"/>
              <a:pPr>
                <a:spcBef>
                  <a:spcPct val="0"/>
                </a:spcBef>
                <a:buClrTx/>
                <a:buSzTx/>
                <a:buFontTx/>
                <a:buNone/>
              </a:pPr>
              <a:t>38</a:t>
            </a:fld>
            <a:endParaRPr lang="en-US" altLang="en-US" sz="1200"/>
          </a:p>
        </p:txBody>
      </p:sp>
      <p:sp>
        <p:nvSpPr>
          <p:cNvPr id="5" name="Footer Placeholder 4">
            <a:extLst>
              <a:ext uri="{FF2B5EF4-FFF2-40B4-BE49-F238E27FC236}">
                <a16:creationId xmlns:a16="http://schemas.microsoft.com/office/drawing/2014/main" id="{FBB4D376-60D5-4937-878B-4F529D5964AF}"/>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4">
            <a:extLst>
              <a:ext uri="{FF2B5EF4-FFF2-40B4-BE49-F238E27FC236}">
                <a16:creationId xmlns:a16="http://schemas.microsoft.com/office/drawing/2014/main" id="{489497F8-E3C8-46F2-BD06-AC65DC77A6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BD64ED-D6BA-4DC3-9736-7AF4875313D6}" type="slidenum">
              <a:rPr lang="en-US" altLang="en-US" sz="1200" smtClean="0"/>
              <a:pPr>
                <a:spcBef>
                  <a:spcPct val="0"/>
                </a:spcBef>
                <a:buClrTx/>
                <a:buSzTx/>
                <a:buFontTx/>
                <a:buNone/>
              </a:pPr>
              <a:t>380</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685800"/>
            <a:ext cx="8610600" cy="5791200"/>
          </a:xfrm>
        </p:spPr>
        <p:txBody>
          <a:bodyPr/>
          <a:lstStyle/>
          <a:p>
            <a:pPr marL="609600" indent="-609600" eaLnBrk="1" hangingPunct="1">
              <a:buFont typeface="Wingdings" panose="05000000000000000000" pitchFamily="2" charset="2"/>
              <a:buNone/>
              <a:defRPr/>
            </a:pPr>
            <a:r>
              <a:rPr lang="en-US" altLang="en-US" dirty="0"/>
              <a:t>7.	Possible P.O. contact with offerors about</a:t>
            </a:r>
          </a:p>
          <a:p>
            <a:pPr marL="990600" lvl="1" indent="-533400" eaLnBrk="1" hangingPunct="1">
              <a:buFontTx/>
              <a:buChar char="•"/>
              <a:defRPr/>
            </a:pPr>
            <a:r>
              <a:rPr lang="en-US" altLang="en-US" dirty="0"/>
              <a:t>Evidence that meet mandatories</a:t>
            </a:r>
          </a:p>
          <a:p>
            <a:pPr marL="990600" lvl="1" indent="-533400" eaLnBrk="1" hangingPunct="1">
              <a:buFontTx/>
              <a:buChar char="•"/>
              <a:defRPr/>
            </a:pPr>
            <a:r>
              <a:rPr lang="en-US" altLang="en-US" dirty="0"/>
              <a:t>Removal of price information</a:t>
            </a:r>
          </a:p>
          <a:p>
            <a:pPr marL="990600" lvl="1" indent="-533400" eaLnBrk="1" hangingPunct="1">
              <a:buFontTx/>
              <a:buChar char="•"/>
              <a:defRPr/>
            </a:pPr>
            <a:r>
              <a:rPr lang="en-US" altLang="en-US" dirty="0"/>
              <a:t>Submission of incomplete or omitted items</a:t>
            </a:r>
          </a:p>
          <a:p>
            <a:pPr marL="1390650" lvl="2" indent="-533400" eaLnBrk="1" hangingPunct="1">
              <a:buFontTx/>
              <a:buChar char="•"/>
              <a:defRPr/>
            </a:pPr>
            <a:r>
              <a:rPr lang="en-US" altLang="en-US" dirty="0"/>
              <a:t>Except for missing MBE forms which is not curable </a:t>
            </a:r>
          </a:p>
          <a:p>
            <a:pPr marL="990600" lvl="1" indent="-533400" eaLnBrk="1" hangingPunct="1">
              <a:buFontTx/>
              <a:buChar char="•"/>
              <a:defRPr/>
            </a:pPr>
            <a:r>
              <a:rPr lang="en-US" altLang="en-US" dirty="0"/>
              <a:t>Required additional details or corrections concerning information on affidavits, such as:</a:t>
            </a:r>
          </a:p>
          <a:p>
            <a:pPr marL="1390650" lvl="2" indent="-533400" eaLnBrk="1" hangingPunct="1">
              <a:buFontTx/>
              <a:buChar char="•"/>
              <a:defRPr/>
            </a:pPr>
            <a:r>
              <a:rPr lang="en-US" altLang="en-US" dirty="0"/>
              <a:t>Admission of past bribery conviction</a:t>
            </a:r>
          </a:p>
          <a:p>
            <a:pPr marL="1390650" lvl="2" indent="-533400" eaLnBrk="1" hangingPunct="1">
              <a:buFontTx/>
              <a:buChar char="•"/>
              <a:defRPr/>
            </a:pPr>
            <a:r>
              <a:rPr lang="en-US" altLang="en-US" dirty="0"/>
              <a:t>Wrong resident agent</a:t>
            </a:r>
          </a:p>
          <a:p>
            <a:pPr marL="990600" lvl="1" indent="-533400" eaLnBrk="1" hangingPunct="1">
              <a:buFontTx/>
              <a:buChar char="•"/>
              <a:defRPr/>
            </a:pPr>
            <a:r>
              <a:rPr lang="en-US" altLang="en-US" dirty="0"/>
              <a:t>Required additional information about law suits or financial statements based upon information provided in the proposal or otherwise known</a:t>
            </a:r>
          </a:p>
          <a:p>
            <a:pPr marL="990600" lvl="1"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Number Placeholder 4">
            <a:extLst>
              <a:ext uri="{FF2B5EF4-FFF2-40B4-BE49-F238E27FC236}">
                <a16:creationId xmlns:a16="http://schemas.microsoft.com/office/drawing/2014/main" id="{FB0F30EB-D6FE-404A-B73D-4D8C7C2B9F5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8F2A2D-A137-4B06-B2E9-C5B7ACC26BBB}" type="slidenum">
              <a:rPr lang="en-US" altLang="en-US" sz="1200" smtClean="0"/>
              <a:pPr>
                <a:spcBef>
                  <a:spcPct val="0"/>
                </a:spcBef>
                <a:buClrTx/>
                <a:buSzTx/>
                <a:buFontTx/>
                <a:buNone/>
              </a:pPr>
              <a:t>381</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14400"/>
            <a:ext cx="8610600" cy="5562600"/>
          </a:xfrm>
        </p:spPr>
        <p:txBody>
          <a:bodyPr/>
          <a:lstStyle/>
          <a:p>
            <a:pPr marL="609600" indent="-609600" eaLnBrk="1" hangingPunct="1">
              <a:buFont typeface="Wingdings" panose="05000000000000000000" pitchFamily="2" charset="2"/>
              <a:buNone/>
              <a:defRPr/>
            </a:pPr>
            <a:r>
              <a:rPr lang="en-US" altLang="en-US" dirty="0"/>
              <a:t>7.	Possible P.O. contact with offerors </a:t>
            </a:r>
            <a:r>
              <a:rPr lang="en-US" altLang="en-US" sz="2400" dirty="0"/>
              <a:t>(Cont’d)</a:t>
            </a:r>
            <a:endParaRPr lang="en-US" altLang="en-US" dirty="0"/>
          </a:p>
          <a:p>
            <a:pPr marL="990600" lvl="1" indent="-533400" eaLnBrk="1" hangingPunct="1">
              <a:buFontTx/>
              <a:buChar char="•"/>
              <a:defRPr/>
            </a:pPr>
            <a:r>
              <a:rPr lang="en-US" altLang="en-US" dirty="0"/>
              <a:t>Confusion of the correct legal name of the offeror, or who actually is the offeror</a:t>
            </a:r>
          </a:p>
          <a:p>
            <a:pPr marL="1390650" lvl="2" indent="-533400" eaLnBrk="1" hangingPunct="1">
              <a:buFontTx/>
              <a:buChar char="•"/>
              <a:defRPr/>
            </a:pPr>
            <a:r>
              <a:rPr lang="en-US" altLang="en-US" dirty="0"/>
              <a:t>Issue of parent firm vs. sister firm vs. subsidiary</a:t>
            </a:r>
          </a:p>
          <a:p>
            <a:pPr marL="1390650" lvl="2" indent="-533400" eaLnBrk="1" hangingPunct="1">
              <a:buFontTx/>
              <a:buChar char="•"/>
              <a:defRPr/>
            </a:pPr>
            <a:r>
              <a:rPr lang="en-US" altLang="en-US" dirty="0"/>
              <a:t>There may be different names for the offeror in different places in the proposal, such as:</a:t>
            </a:r>
          </a:p>
          <a:p>
            <a:pPr marL="1847850" lvl="3" indent="-533400" eaLnBrk="1" hangingPunct="1">
              <a:buFontTx/>
              <a:buChar char="•"/>
              <a:defRPr/>
            </a:pPr>
            <a:r>
              <a:rPr lang="en-US" altLang="en-US" dirty="0"/>
              <a:t>Insurance form</a:t>
            </a:r>
          </a:p>
          <a:p>
            <a:pPr marL="1847850" lvl="3" indent="-533400" eaLnBrk="1" hangingPunct="1">
              <a:buFontTx/>
              <a:buChar char="•"/>
              <a:defRPr/>
            </a:pPr>
            <a:r>
              <a:rPr lang="en-US" altLang="en-US" dirty="0"/>
              <a:t>Bonds</a:t>
            </a:r>
          </a:p>
          <a:p>
            <a:pPr marL="1847850" lvl="3" indent="-533400" eaLnBrk="1" hangingPunct="1">
              <a:buFontTx/>
              <a:buChar char="•"/>
              <a:defRPr/>
            </a:pPr>
            <a:r>
              <a:rPr lang="en-US" altLang="en-US" dirty="0"/>
              <a:t>Financial Statements</a:t>
            </a:r>
          </a:p>
          <a:p>
            <a:pPr marL="1847850" lvl="3" indent="-533400" eaLnBrk="1" hangingPunct="1">
              <a:buFontTx/>
              <a:buChar char="•"/>
              <a:defRPr/>
            </a:pPr>
            <a:r>
              <a:rPr lang="en-US" altLang="en-US" dirty="0"/>
              <a:t>SEC corporate filing</a:t>
            </a:r>
          </a:p>
          <a:p>
            <a:pPr marL="1847850" lvl="3" indent="-533400" eaLnBrk="1" hangingPunct="1">
              <a:buFontTx/>
              <a:buChar char="•"/>
              <a:defRPr/>
            </a:pPr>
            <a:r>
              <a:rPr lang="en-US" altLang="en-US" dirty="0"/>
              <a:t>Transmittal letter </a:t>
            </a:r>
          </a:p>
          <a:p>
            <a:pPr marL="1847850" lvl="3" indent="-533400" eaLnBrk="1" hangingPunct="1">
              <a:buFontTx/>
              <a:buChar char="•"/>
              <a:defRPr/>
            </a:pPr>
            <a:r>
              <a:rPr lang="en-US" altLang="en-US" dirty="0"/>
              <a:t>References</a:t>
            </a:r>
          </a:p>
          <a:p>
            <a:pPr marL="1847850" lvl="3" indent="-533400" eaLnBrk="1" hangingPunct="1">
              <a:buFontTx/>
              <a:buChar char="•"/>
              <a:defRPr/>
            </a:pPr>
            <a:r>
              <a:rPr lang="en-US" altLang="en-US" dirty="0"/>
              <a:t>Legal proceedings </a:t>
            </a:r>
          </a:p>
          <a:p>
            <a:pPr marL="857250" lvl="2" indent="0" eaLnBrk="1" hangingPunct="1">
              <a:buFont typeface="Wingdings" panose="05000000000000000000" pitchFamily="2" charset="2"/>
              <a:buNone/>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4">
            <a:extLst>
              <a:ext uri="{FF2B5EF4-FFF2-40B4-BE49-F238E27FC236}">
                <a16:creationId xmlns:a16="http://schemas.microsoft.com/office/drawing/2014/main" id="{F2FB3E46-879A-4D9A-9EBC-318B72F716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7BA99E-88CC-42AF-A399-47C97F237F30}" type="slidenum">
              <a:rPr lang="en-US" altLang="en-US" sz="1200" smtClean="0"/>
              <a:pPr>
                <a:spcBef>
                  <a:spcPct val="0"/>
                </a:spcBef>
                <a:buClrTx/>
                <a:buSzTx/>
                <a:buFontTx/>
                <a:buNone/>
              </a:pPr>
              <a:t>382</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152400" y="838200"/>
            <a:ext cx="8763000" cy="5638800"/>
          </a:xfrm>
        </p:spPr>
        <p:txBody>
          <a:bodyPr/>
          <a:lstStyle/>
          <a:p>
            <a:pPr marL="609600" indent="-609600" eaLnBrk="1" hangingPunct="1">
              <a:buFont typeface="Wingdings" panose="05000000000000000000" pitchFamily="2" charset="2"/>
              <a:buNone/>
              <a:defRPr/>
            </a:pPr>
            <a:r>
              <a:rPr lang="en-US" altLang="en-US" dirty="0"/>
              <a:t>7.	Possible P.O. contact with offerors </a:t>
            </a:r>
            <a:r>
              <a:rPr lang="en-US" altLang="en-US" sz="2400" dirty="0"/>
              <a:t>(Cont’d)</a:t>
            </a:r>
            <a:endParaRPr lang="en-US" altLang="en-US" dirty="0"/>
          </a:p>
          <a:p>
            <a:pPr marL="990600" lvl="1" indent="-533400" eaLnBrk="1" hangingPunct="1">
              <a:buFontTx/>
              <a:buChar char="•"/>
              <a:defRPr/>
            </a:pPr>
            <a:r>
              <a:rPr lang="en-US" altLang="en-US" dirty="0"/>
              <a:t>Clarification should be sought on any difference in names, no matter how slight</a:t>
            </a:r>
          </a:p>
          <a:p>
            <a:pPr marL="990600" lvl="1" indent="-533400" eaLnBrk="1" hangingPunct="1">
              <a:buFontTx/>
              <a:buChar char="•"/>
              <a:defRPr/>
            </a:pPr>
            <a:r>
              <a:rPr lang="en-US" altLang="en-US" dirty="0"/>
              <a:t>Many companies have subsidiaries with slightly different names, each being a separate legal entity with separate assets and governance</a:t>
            </a:r>
          </a:p>
          <a:p>
            <a:pPr marL="990600" lvl="1" indent="-533400" eaLnBrk="1" hangingPunct="1">
              <a:buFontTx/>
              <a:buChar char="•"/>
              <a:defRPr/>
            </a:pPr>
            <a:r>
              <a:rPr lang="en-US" altLang="en-US" dirty="0"/>
              <a:t>Often this is done to remove legal and financial liability (risk) from the parent (holding) company</a:t>
            </a:r>
          </a:p>
          <a:p>
            <a:pPr marL="990600" lvl="1" indent="-533400" eaLnBrk="1" hangingPunct="1">
              <a:buFontTx/>
              <a:buChar char="•"/>
              <a:defRPr/>
            </a:pPr>
            <a:r>
              <a:rPr lang="en-US" altLang="en-US" dirty="0"/>
              <a:t>We need to know if the actual offeror is essentially a hollow shell that can easily cease to exist, versus a substantial firm</a:t>
            </a:r>
          </a:p>
          <a:p>
            <a:pPr marL="1390650" lvl="2" indent="-533400" eaLnBrk="1" hangingPunct="1">
              <a:buFontTx/>
              <a:buChar char="•"/>
              <a:defRPr/>
            </a:pPr>
            <a:r>
              <a:rPr lang="en-US" altLang="en-US" dirty="0"/>
              <a:t>To determine whether to seek a </a:t>
            </a:r>
            <a:r>
              <a:rPr lang="en-US" altLang="en-US" b="1" dirty="0">
                <a:solidFill>
                  <a:srgbClr val="92D050"/>
                </a:solidFill>
              </a:rPr>
              <a:t>parental guarantee</a:t>
            </a:r>
          </a:p>
          <a:p>
            <a:pPr marL="1390650" lvl="2" indent="-533400" eaLnBrk="1" hangingPunct="1">
              <a:buFontTx/>
              <a:buChar char="•"/>
              <a:defRPr/>
            </a:pPr>
            <a:endParaRPr lang="en-US" alt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Number Placeholder 4">
            <a:extLst>
              <a:ext uri="{FF2B5EF4-FFF2-40B4-BE49-F238E27FC236}">
                <a16:creationId xmlns:a16="http://schemas.microsoft.com/office/drawing/2014/main" id="{420AD2CD-9F3D-439B-A0C3-738F075AAF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EE28C7-36AE-464D-BD01-045DFE095A87}" type="slidenum">
              <a:rPr lang="en-US" altLang="en-US" sz="1200" smtClean="0"/>
              <a:pPr>
                <a:spcBef>
                  <a:spcPct val="0"/>
                </a:spcBef>
                <a:buClrTx/>
                <a:buSzTx/>
                <a:buFontTx/>
                <a:buNone/>
              </a:pPr>
              <a:t>383</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76200" y="0"/>
            <a:ext cx="8915400" cy="9144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14400"/>
            <a:ext cx="8534400" cy="5562600"/>
          </a:xfrm>
        </p:spPr>
        <p:txBody>
          <a:bodyPr/>
          <a:lstStyle/>
          <a:p>
            <a:pPr marL="590550" indent="-533400" eaLnBrk="1" hangingPunct="1">
              <a:buFont typeface="+mj-lt"/>
              <a:buAutoNum type="arabicPeriod" startAt="8"/>
              <a:defRPr/>
            </a:pPr>
            <a:r>
              <a:rPr lang="en-US" altLang="en-US" b="1" dirty="0">
                <a:solidFill>
                  <a:srgbClr val="66FFFF"/>
                </a:solidFill>
              </a:rPr>
              <a:t>Rejection </a:t>
            </a:r>
            <a:r>
              <a:rPr lang="en-US" altLang="en-US" dirty="0"/>
              <a:t>of:</a:t>
            </a:r>
          </a:p>
          <a:p>
            <a:pPr lvl="1" eaLnBrk="1" hangingPunct="1">
              <a:defRPr/>
            </a:pPr>
            <a:r>
              <a:rPr lang="en-US" altLang="en-US" dirty="0"/>
              <a:t>An </a:t>
            </a:r>
            <a:r>
              <a:rPr lang="en-US" altLang="en-US" b="1" dirty="0">
                <a:solidFill>
                  <a:srgbClr val="FF33CC"/>
                </a:solidFill>
              </a:rPr>
              <a:t>offeror </a:t>
            </a:r>
            <a:r>
              <a:rPr lang="en-US" altLang="en-US" dirty="0"/>
              <a:t>if it is determined </a:t>
            </a:r>
            <a:r>
              <a:rPr lang="en-US" altLang="en-US" b="1" dirty="0">
                <a:solidFill>
                  <a:srgbClr val="00FF00"/>
                </a:solidFill>
              </a:rPr>
              <a:t>not to be responsible </a:t>
            </a:r>
            <a:r>
              <a:rPr lang="en-US" altLang="en-US" dirty="0"/>
              <a:t>for reasons such as:</a:t>
            </a:r>
          </a:p>
          <a:p>
            <a:pPr marL="1390650" lvl="2" indent="-533400" eaLnBrk="1" hangingPunct="1">
              <a:buFontTx/>
              <a:buChar char="•"/>
              <a:defRPr/>
            </a:pPr>
            <a:r>
              <a:rPr lang="en-US" altLang="en-US" dirty="0"/>
              <a:t>Does not satisfy Minimum Offeror Requirements</a:t>
            </a:r>
          </a:p>
          <a:p>
            <a:pPr marL="1390650" lvl="2" indent="-533400" eaLnBrk="1" hangingPunct="1">
              <a:buFontTx/>
              <a:buChar char="•"/>
              <a:defRPr/>
            </a:pPr>
            <a:r>
              <a:rPr lang="en-US" altLang="en-US" dirty="0"/>
              <a:t>Is debarred</a:t>
            </a:r>
          </a:p>
          <a:p>
            <a:pPr marL="1390650" lvl="2" indent="-533400" eaLnBrk="1" hangingPunct="1">
              <a:buFontTx/>
              <a:buChar char="•"/>
              <a:defRPr/>
            </a:pPr>
            <a:r>
              <a:rPr lang="en-US" altLang="en-US" dirty="0"/>
              <a:t>Has some other situation where a non-responsible  determination can be made at this early stage </a:t>
            </a:r>
          </a:p>
          <a:p>
            <a:pPr lvl="1" eaLnBrk="1" hangingPunct="1">
              <a:buSzPct val="85000"/>
              <a:buFont typeface="Garamond" panose="02020404030301010803" pitchFamily="18" charset="0"/>
              <a:buChar char="■"/>
              <a:defRPr/>
            </a:pPr>
            <a:r>
              <a:rPr lang="en-US" altLang="en-US" dirty="0"/>
              <a:t>An offeror’s </a:t>
            </a:r>
            <a:r>
              <a:rPr lang="en-US" altLang="en-US" b="1" dirty="0">
                <a:solidFill>
                  <a:srgbClr val="FF9900"/>
                </a:solidFill>
              </a:rPr>
              <a:t>proposal </a:t>
            </a:r>
            <a:r>
              <a:rPr lang="en-US" altLang="en-US" dirty="0"/>
              <a:t>if an offeror failed to properly complete and submit MBE forms</a:t>
            </a:r>
          </a:p>
          <a:p>
            <a:pPr eaLnBrk="1" hangingPunct="1">
              <a:buSzPct val="85000"/>
              <a:buFont typeface="Garamond" panose="02020404030301010803" pitchFamily="18" charset="0"/>
              <a:buChar char="■"/>
              <a:defRPr/>
            </a:pPr>
            <a:r>
              <a:rPr lang="en-US" altLang="en-US" dirty="0"/>
              <a:t>See step 12 (slide 386) for additional information concerning a rejection </a:t>
            </a:r>
          </a:p>
          <a:p>
            <a:pPr marL="990600" lvl="1"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a:p>
            <a:pPr marL="1390650" lvl="2" indent="-533400" eaLnBrk="1" hangingPunct="1">
              <a:buFontTx/>
              <a:buChar char="•"/>
              <a:defRPr/>
            </a:pPr>
            <a:endParaRPr lang="en-US" alt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4">
            <a:extLst>
              <a:ext uri="{FF2B5EF4-FFF2-40B4-BE49-F238E27FC236}">
                <a16:creationId xmlns:a16="http://schemas.microsoft.com/office/drawing/2014/main" id="{833BC1EB-2EB8-4845-B111-A768D5BF5D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0E0A5F-4F25-4B4F-9B2D-4A94743A4B3A}" type="slidenum">
              <a:rPr lang="en-US" altLang="en-US" sz="1200" smtClean="0"/>
              <a:pPr>
                <a:spcBef>
                  <a:spcPct val="0"/>
                </a:spcBef>
                <a:buClrTx/>
                <a:buSzTx/>
                <a:buFontTx/>
                <a:buNone/>
              </a:pPr>
              <a:t>384</a:t>
            </a:fld>
            <a:endParaRPr lang="en-US" altLang="en-US" sz="1200"/>
          </a:p>
        </p:txBody>
      </p:sp>
      <p:sp>
        <p:nvSpPr>
          <p:cNvPr id="5" name="Footer Placeholder 5">
            <a:extLst>
              <a:ext uri="{FF2B5EF4-FFF2-40B4-BE49-F238E27FC236}">
                <a16:creationId xmlns:a16="http://schemas.microsoft.com/office/drawing/2014/main" id="{98229C7A-5439-4AC8-81F9-865379B46D8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722" name="Rectangle 2">
            <a:extLst>
              <a:ext uri="{FF2B5EF4-FFF2-40B4-BE49-F238E27FC236}">
                <a16:creationId xmlns:a16="http://schemas.microsoft.com/office/drawing/2014/main" id="{56488723-104F-4B21-B341-AEBCBD359D41}"/>
              </a:ext>
            </a:extLst>
          </p:cNvPr>
          <p:cNvSpPr>
            <a:spLocks noGrp="1" noRot="1" noChangeArrowheads="1"/>
          </p:cNvSpPr>
          <p:nvPr>
            <p:ph type="title"/>
          </p:nvPr>
        </p:nvSpPr>
        <p:spPr>
          <a:xfrm>
            <a:off x="0" y="0"/>
            <a:ext cx="9067800" cy="1143000"/>
          </a:xfrm>
        </p:spPr>
        <p:txBody>
          <a:bodyPr/>
          <a:lstStyle/>
          <a:p>
            <a:pPr eaLnBrk="1" hangingPunct="1">
              <a:defRPr/>
            </a:pPr>
            <a:r>
              <a:rPr lang="en-US" altLang="en-US" sz="3600" dirty="0"/>
              <a:t>CSP Evaluation and Selection Process</a:t>
            </a:r>
          </a:p>
        </p:txBody>
      </p:sp>
      <p:sp>
        <p:nvSpPr>
          <p:cNvPr id="30723" name="Rectangle 3">
            <a:extLst>
              <a:ext uri="{FF2B5EF4-FFF2-40B4-BE49-F238E27FC236}">
                <a16:creationId xmlns:a16="http://schemas.microsoft.com/office/drawing/2014/main" id="{C1792AB9-FD43-41D0-AD45-EA38384CF40A}"/>
              </a:ext>
            </a:extLst>
          </p:cNvPr>
          <p:cNvSpPr>
            <a:spLocks noGrp="1" noChangeArrowheads="1"/>
          </p:cNvSpPr>
          <p:nvPr>
            <p:ph type="body" idx="1"/>
          </p:nvPr>
        </p:nvSpPr>
        <p:spPr>
          <a:xfrm>
            <a:off x="304800" y="990600"/>
            <a:ext cx="8534400" cy="5486400"/>
          </a:xfrm>
        </p:spPr>
        <p:txBody>
          <a:bodyPr/>
          <a:lstStyle/>
          <a:p>
            <a:pPr marL="609600" indent="-609600" eaLnBrk="1" hangingPunct="1">
              <a:buFont typeface="+mj-lt"/>
              <a:buAutoNum type="arabicPeriod" startAt="9"/>
              <a:defRPr/>
            </a:pPr>
            <a:r>
              <a:rPr lang="en-US" altLang="en-US" dirty="0"/>
              <a:t>Distribution of proposals to committee, except for proposals for offerors already rejected, per step 8</a:t>
            </a:r>
          </a:p>
          <a:p>
            <a:pPr marL="1009650" lvl="1" indent="-609600" eaLnBrk="1" hangingPunct="1">
              <a:defRPr/>
            </a:pPr>
            <a:r>
              <a:rPr lang="en-US" altLang="en-US" dirty="0"/>
              <a:t>Also don’t distribute the proposal of any offeror for which rejection may still occur</a:t>
            </a:r>
          </a:p>
          <a:p>
            <a:pPr marL="1409700" lvl="2" indent="-609600" eaLnBrk="1" hangingPunct="1">
              <a:defRPr/>
            </a:pPr>
            <a:r>
              <a:rPr lang="en-US" altLang="en-US" dirty="0"/>
              <a:t>If still don’t have sufficient information to make a definite rejection determination but need to proceed pending outcome </a:t>
            </a:r>
          </a:p>
          <a:p>
            <a:pPr marL="609600" indent="-609600" eaLnBrk="1" hangingPunct="1">
              <a:buFontTx/>
              <a:buAutoNum type="arabicPeriod" startAt="9"/>
              <a:defRPr/>
            </a:pPr>
            <a:r>
              <a:rPr lang="en-US" altLang="en-US" dirty="0"/>
              <a:t>Committee reads proposals in the same order if there are too many proposals to read and discuss at one meeting</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Number Placeholder 4">
            <a:extLst>
              <a:ext uri="{FF2B5EF4-FFF2-40B4-BE49-F238E27FC236}">
                <a16:creationId xmlns:a16="http://schemas.microsoft.com/office/drawing/2014/main" id="{A8D86F56-0729-4F37-86E8-CA9F8864D1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C9094E-E304-4BFB-B800-CBBD0EB7303E}" type="slidenum">
              <a:rPr lang="en-US" altLang="en-US" sz="1200" smtClean="0"/>
              <a:pPr>
                <a:spcBef>
                  <a:spcPct val="0"/>
                </a:spcBef>
                <a:buClrTx/>
                <a:buSzTx/>
                <a:buFontTx/>
                <a:buNone/>
              </a:pPr>
              <a:t>385</a:t>
            </a:fld>
            <a:endParaRPr lang="en-US" altLang="en-US" sz="1200"/>
          </a:p>
        </p:txBody>
      </p:sp>
      <p:sp>
        <p:nvSpPr>
          <p:cNvPr id="5" name="Footer Placeholder 5">
            <a:extLst>
              <a:ext uri="{FF2B5EF4-FFF2-40B4-BE49-F238E27FC236}">
                <a16:creationId xmlns:a16="http://schemas.microsoft.com/office/drawing/2014/main" id="{2DBE4AD1-5B3B-41E4-BBE5-2A55DD8DCEA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1746" name="Rectangle 2">
            <a:extLst>
              <a:ext uri="{FF2B5EF4-FFF2-40B4-BE49-F238E27FC236}">
                <a16:creationId xmlns:a16="http://schemas.microsoft.com/office/drawing/2014/main" id="{D3ABB4DE-AF05-4DF0-890B-E5007D9A1D95}"/>
              </a:ext>
            </a:extLst>
          </p:cNvPr>
          <p:cNvSpPr>
            <a:spLocks noGrp="1" noRot="1" noChangeArrowheads="1"/>
          </p:cNvSpPr>
          <p:nvPr>
            <p:ph type="title"/>
          </p:nvPr>
        </p:nvSpPr>
        <p:spPr>
          <a:xfrm>
            <a:off x="152400" y="-212725"/>
            <a:ext cx="8763000" cy="1127125"/>
          </a:xfrm>
        </p:spPr>
        <p:txBody>
          <a:bodyPr/>
          <a:lstStyle/>
          <a:p>
            <a:pPr eaLnBrk="1" hangingPunct="1">
              <a:defRPr/>
            </a:pPr>
            <a:r>
              <a:rPr lang="en-US" altLang="en-US" sz="3600" dirty="0"/>
              <a:t>CSP Evaluation and Selection Process</a:t>
            </a:r>
          </a:p>
        </p:txBody>
      </p:sp>
      <p:sp>
        <p:nvSpPr>
          <p:cNvPr id="31747" name="Rectangle 3">
            <a:extLst>
              <a:ext uri="{FF2B5EF4-FFF2-40B4-BE49-F238E27FC236}">
                <a16:creationId xmlns:a16="http://schemas.microsoft.com/office/drawing/2014/main" id="{A103BDB6-5E12-45FD-A4D2-3C711B9F24E0}"/>
              </a:ext>
            </a:extLst>
          </p:cNvPr>
          <p:cNvSpPr>
            <a:spLocks noGrp="1" noChangeArrowheads="1"/>
          </p:cNvSpPr>
          <p:nvPr>
            <p:ph type="body" idx="1"/>
          </p:nvPr>
        </p:nvSpPr>
        <p:spPr>
          <a:xfrm>
            <a:off x="228600" y="609600"/>
            <a:ext cx="8610600" cy="5867400"/>
          </a:xfrm>
        </p:spPr>
        <p:txBody>
          <a:bodyPr/>
          <a:lstStyle/>
          <a:p>
            <a:pPr marL="609600" indent="-609600" eaLnBrk="1" hangingPunct="1">
              <a:buFontTx/>
              <a:buAutoNum type="arabicPeriod" startAt="10"/>
              <a:defRPr/>
            </a:pPr>
            <a:r>
              <a:rPr lang="en-US" altLang="en-US" dirty="0"/>
              <a:t>Committee discusses proposals</a:t>
            </a:r>
          </a:p>
          <a:p>
            <a:pPr marL="990600" lvl="1" indent="-533400" eaLnBrk="1" hangingPunct="1">
              <a:buFontTx/>
              <a:buChar char="•"/>
              <a:defRPr/>
            </a:pPr>
            <a:r>
              <a:rPr lang="en-US" altLang="en-US" dirty="0"/>
              <a:t>All members should participate in these discussions  </a:t>
            </a:r>
          </a:p>
          <a:p>
            <a:pPr marL="990600" lvl="1" indent="-533400" eaLnBrk="1" hangingPunct="1">
              <a:buFontTx/>
              <a:buChar char="•"/>
              <a:defRPr/>
            </a:pPr>
            <a:r>
              <a:rPr lang="en-US" altLang="en-US" dirty="0"/>
              <a:t>Best if take place in person</a:t>
            </a:r>
          </a:p>
          <a:p>
            <a:pPr marL="990600" lvl="1" indent="-533400" eaLnBrk="1" hangingPunct="1">
              <a:buFontTx/>
              <a:buChar char="•"/>
              <a:defRPr/>
            </a:pPr>
            <a:r>
              <a:rPr lang="en-US" altLang="en-US" dirty="0"/>
              <a:t>Can take more than one meeting</a:t>
            </a:r>
          </a:p>
          <a:p>
            <a:pPr marL="609600" indent="-609600" eaLnBrk="1" hangingPunct="1">
              <a:buFontTx/>
              <a:buAutoNum type="arabicPeriod" startAt="11"/>
              <a:defRPr/>
            </a:pPr>
            <a:r>
              <a:rPr lang="en-US" altLang="en-US" dirty="0"/>
              <a:t>Committee &amp; P.O. discuss whether to:</a:t>
            </a:r>
          </a:p>
          <a:p>
            <a:pPr marL="990600" lvl="1" indent="-533400" eaLnBrk="1" hangingPunct="1">
              <a:buFontTx/>
              <a:buChar char="•"/>
              <a:defRPr/>
            </a:pPr>
            <a:r>
              <a:rPr lang="en-US" altLang="en-US" dirty="0"/>
              <a:t>Amend the RFP based upon proposal responses</a:t>
            </a:r>
          </a:p>
          <a:p>
            <a:pPr marL="990600" lvl="1" indent="-533400" eaLnBrk="1" hangingPunct="1">
              <a:buFontTx/>
              <a:buChar char="•"/>
              <a:defRPr/>
            </a:pPr>
            <a:r>
              <a:rPr lang="en-US" altLang="en-US" dirty="0"/>
              <a:t>Eliminate any offeror at this time because its proposal is judged so deficient that it cannot be improved with discussions or if the offeror is judged incapable of performing requirements</a:t>
            </a:r>
          </a:p>
          <a:p>
            <a:pPr marL="990600" lvl="1" indent="-533400" eaLnBrk="1" hangingPunct="1">
              <a:buFontTx/>
              <a:buNone/>
              <a:defRPr/>
            </a:pPr>
            <a:r>
              <a:rPr lang="en-US" altLang="en-US" dirty="0"/>
              <a:t>		</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4">
            <a:extLst>
              <a:ext uri="{FF2B5EF4-FFF2-40B4-BE49-F238E27FC236}">
                <a16:creationId xmlns:a16="http://schemas.microsoft.com/office/drawing/2014/main" id="{1853B22C-9CF5-46D3-A6DF-A008D84A25F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4F65F9-C6DD-4B03-9175-99187DCA0745}" type="slidenum">
              <a:rPr lang="en-US" altLang="en-US" sz="1200" smtClean="0"/>
              <a:pPr>
                <a:spcBef>
                  <a:spcPct val="0"/>
                </a:spcBef>
                <a:buClrTx/>
                <a:buSzTx/>
                <a:buFontTx/>
                <a:buNone/>
              </a:pPr>
              <a:t>386</a:t>
            </a:fld>
            <a:endParaRPr lang="en-US" altLang="en-US" sz="1200"/>
          </a:p>
        </p:txBody>
      </p:sp>
      <p:sp>
        <p:nvSpPr>
          <p:cNvPr id="5" name="Footer Placeholder 5">
            <a:extLst>
              <a:ext uri="{FF2B5EF4-FFF2-40B4-BE49-F238E27FC236}">
                <a16:creationId xmlns:a16="http://schemas.microsoft.com/office/drawing/2014/main" id="{E3486073-9049-427C-8AC0-D5E5061087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2770" name="Rectangle 2">
            <a:extLst>
              <a:ext uri="{FF2B5EF4-FFF2-40B4-BE49-F238E27FC236}">
                <a16:creationId xmlns:a16="http://schemas.microsoft.com/office/drawing/2014/main" id="{C4CFD5DE-0FC3-4587-8077-94CEE52E4C80}"/>
              </a:ext>
            </a:extLst>
          </p:cNvPr>
          <p:cNvSpPr>
            <a:spLocks noGrp="1" noRot="1" noChangeArrowheads="1"/>
          </p:cNvSpPr>
          <p:nvPr>
            <p:ph type="title"/>
          </p:nvPr>
        </p:nvSpPr>
        <p:spPr>
          <a:xfrm>
            <a:off x="76200" y="152400"/>
            <a:ext cx="8915400" cy="685800"/>
          </a:xfrm>
        </p:spPr>
        <p:txBody>
          <a:bodyPr/>
          <a:lstStyle/>
          <a:p>
            <a:pPr eaLnBrk="1" hangingPunct="1">
              <a:defRPr/>
            </a:pPr>
            <a:r>
              <a:rPr lang="en-US" altLang="en-US" sz="3600" dirty="0"/>
              <a:t>CSP Evaluation and Selection Process</a:t>
            </a:r>
          </a:p>
        </p:txBody>
      </p:sp>
      <p:sp>
        <p:nvSpPr>
          <p:cNvPr id="32771" name="Rectangle 3">
            <a:extLst>
              <a:ext uri="{FF2B5EF4-FFF2-40B4-BE49-F238E27FC236}">
                <a16:creationId xmlns:a16="http://schemas.microsoft.com/office/drawing/2014/main" id="{7EB944E1-602C-49F9-A574-56650CF81E73}"/>
              </a:ext>
            </a:extLst>
          </p:cNvPr>
          <p:cNvSpPr>
            <a:spLocks noGrp="1" noChangeArrowheads="1"/>
          </p:cNvSpPr>
          <p:nvPr>
            <p:ph type="body" idx="1"/>
          </p:nvPr>
        </p:nvSpPr>
        <p:spPr>
          <a:xfrm>
            <a:off x="304800" y="914400"/>
            <a:ext cx="8686800" cy="5715000"/>
          </a:xfrm>
        </p:spPr>
        <p:txBody>
          <a:bodyPr/>
          <a:lstStyle/>
          <a:p>
            <a:pPr marL="609600" indent="-609600" eaLnBrk="1" hangingPunct="1">
              <a:spcBef>
                <a:spcPts val="600"/>
              </a:spcBef>
              <a:buFontTx/>
              <a:buAutoNum type="arabicPeriod" startAt="12"/>
              <a:defRPr/>
            </a:pPr>
            <a:r>
              <a:rPr lang="en-US" altLang="en-US" dirty="0"/>
              <a:t>If P.O. agrees to eliminate an offeror based upon technical deficiencies or responsibility issues, the P.O. sends elimination letter &amp; </a:t>
            </a:r>
            <a:r>
              <a:rPr lang="en-US" altLang="en-US" b="1" i="1" u="sng" dirty="0"/>
              <a:t>unopened </a:t>
            </a:r>
            <a:r>
              <a:rPr lang="en-US" altLang="en-US" dirty="0"/>
              <a:t>financials </a:t>
            </a:r>
          </a:p>
          <a:p>
            <a:pPr marL="990600" lvl="1" indent="-533400" eaLnBrk="1" hangingPunct="1">
              <a:spcBef>
                <a:spcPts val="600"/>
              </a:spcBef>
              <a:defRPr/>
            </a:pPr>
            <a:r>
              <a:rPr lang="en-US" altLang="en-US" dirty="0"/>
              <a:t>Include a brief rationale for the elimination</a:t>
            </a:r>
          </a:p>
          <a:p>
            <a:pPr marL="990600" lvl="1" indent="-533400" eaLnBrk="1" hangingPunct="1">
              <a:spcBef>
                <a:spcPts val="600"/>
              </a:spcBef>
              <a:defRPr/>
            </a:pPr>
            <a:r>
              <a:rPr lang="en-US" altLang="en-US" dirty="0"/>
              <a:t>Include an invitation for a debriefing, although there may be little more to say than what was included in the elimination letter </a:t>
            </a:r>
          </a:p>
          <a:p>
            <a:pPr marL="1390650" lvl="2" indent="-533400" eaLnBrk="1" hangingPunct="1">
              <a:spcBef>
                <a:spcPts val="600"/>
              </a:spcBef>
              <a:defRPr/>
            </a:pPr>
            <a:r>
              <a:rPr lang="en-US" altLang="en-US" dirty="0"/>
              <a:t>An offeror which is eliminated for technical deficiencies, or as not being responsible can be debriefed immediately, before a decision is made concerning a recommendation of award</a:t>
            </a:r>
          </a:p>
          <a:p>
            <a:pPr marL="609600" indent="-609600" eaLnBrk="1" hangingPunct="1">
              <a:spcBef>
                <a:spcPts val="600"/>
              </a:spcBef>
              <a:buFont typeface="Wingdings" panose="05000000000000000000" pitchFamily="2" charset="2"/>
              <a:buNone/>
              <a:defRPr/>
            </a:pPr>
            <a:r>
              <a:rPr lang="en-US" altLang="en-US" sz="2800" dirty="0"/>
              <a:t>		</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Number Placeholder 4">
            <a:extLst>
              <a:ext uri="{FF2B5EF4-FFF2-40B4-BE49-F238E27FC236}">
                <a16:creationId xmlns:a16="http://schemas.microsoft.com/office/drawing/2014/main" id="{50904017-E8A3-434B-BC35-D1A88CD6823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D43F41-F0DE-4E2B-BA04-DA8D9BE1F57B}" type="slidenum">
              <a:rPr lang="en-US" altLang="en-US" sz="1200" smtClean="0"/>
              <a:pPr>
                <a:spcBef>
                  <a:spcPct val="0"/>
                </a:spcBef>
                <a:buClrTx/>
                <a:buSzTx/>
                <a:buFontTx/>
                <a:buNone/>
              </a:pPr>
              <a:t>387</a:t>
            </a:fld>
            <a:endParaRPr lang="en-US" altLang="en-US" sz="1200"/>
          </a:p>
        </p:txBody>
      </p:sp>
      <p:sp>
        <p:nvSpPr>
          <p:cNvPr id="5" name="Footer Placeholder 5">
            <a:extLst>
              <a:ext uri="{FF2B5EF4-FFF2-40B4-BE49-F238E27FC236}">
                <a16:creationId xmlns:a16="http://schemas.microsoft.com/office/drawing/2014/main" id="{E858DC56-D65A-4E47-812E-17AD4EEB7E9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3794" name="Rectangle 2">
            <a:extLst>
              <a:ext uri="{FF2B5EF4-FFF2-40B4-BE49-F238E27FC236}">
                <a16:creationId xmlns:a16="http://schemas.microsoft.com/office/drawing/2014/main" id="{19171027-49DE-42D5-B8DF-C62A5AE9A68C}"/>
              </a:ext>
            </a:extLst>
          </p:cNvPr>
          <p:cNvSpPr>
            <a:spLocks noGrp="1" noRot="1" noChangeArrowheads="1"/>
          </p:cNvSpPr>
          <p:nvPr>
            <p:ph type="title"/>
          </p:nvPr>
        </p:nvSpPr>
        <p:spPr>
          <a:xfrm>
            <a:off x="76200" y="152400"/>
            <a:ext cx="8915400" cy="609600"/>
          </a:xfrm>
        </p:spPr>
        <p:txBody>
          <a:bodyPr/>
          <a:lstStyle/>
          <a:p>
            <a:pPr eaLnBrk="1" hangingPunct="1">
              <a:defRPr/>
            </a:pPr>
            <a:r>
              <a:rPr lang="en-US" altLang="en-US" sz="3600" dirty="0"/>
              <a:t>CSP Evaluation and Selection Process</a:t>
            </a:r>
          </a:p>
        </p:txBody>
      </p:sp>
      <p:sp>
        <p:nvSpPr>
          <p:cNvPr id="33795" name="Rectangle 3">
            <a:extLst>
              <a:ext uri="{FF2B5EF4-FFF2-40B4-BE49-F238E27FC236}">
                <a16:creationId xmlns:a16="http://schemas.microsoft.com/office/drawing/2014/main" id="{5509ADE6-A3A5-4065-A7C9-F130007498FE}"/>
              </a:ext>
            </a:extLst>
          </p:cNvPr>
          <p:cNvSpPr>
            <a:spLocks noGrp="1" noChangeArrowheads="1"/>
          </p:cNvSpPr>
          <p:nvPr>
            <p:ph type="body" idx="1"/>
          </p:nvPr>
        </p:nvSpPr>
        <p:spPr>
          <a:xfrm>
            <a:off x="304800" y="1295400"/>
            <a:ext cx="8534400" cy="5181600"/>
          </a:xfrm>
        </p:spPr>
        <p:txBody>
          <a:bodyPr/>
          <a:lstStyle/>
          <a:p>
            <a:pPr marL="609600" indent="-609600" eaLnBrk="1" hangingPunct="1">
              <a:buFontTx/>
              <a:buAutoNum type="arabicPeriod" startAt="12"/>
              <a:defRPr/>
            </a:pPr>
            <a:r>
              <a:rPr lang="en-US" altLang="en-US" dirty="0"/>
              <a:t>(contd.)</a:t>
            </a:r>
          </a:p>
          <a:p>
            <a:pPr marL="609600" indent="-609600" eaLnBrk="1" hangingPunct="1">
              <a:defRPr/>
            </a:pPr>
            <a:r>
              <a:rPr lang="en-US" altLang="en-US" dirty="0"/>
              <a:t>Once an offeror is eliminated there is the potential for a protest(s)</a:t>
            </a:r>
          </a:p>
          <a:p>
            <a:pPr marL="609600" indent="-609600" eaLnBrk="1" hangingPunct="1">
              <a:defRPr/>
            </a:pPr>
            <a:r>
              <a:rPr lang="en-US" altLang="en-US" dirty="0"/>
              <a:t>If a protest is received, the P.O., with consultation from an A.A.G. &amp; possibly the evaluation committee, should decide whether to halt the process until the protest is resolved, or continue</a:t>
            </a:r>
          </a:p>
          <a:p>
            <a:pPr marL="609600" indent="-609600" eaLnBrk="1" hangingPunct="1">
              <a:buFont typeface="Wingdings" panose="05000000000000000000" pitchFamily="2" charset="2"/>
              <a:buNone/>
              <a:defRPr/>
            </a:pPr>
            <a:r>
              <a:rPr lang="en-US" altLang="en-US" dirty="0"/>
              <a:t>	</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4">
            <a:extLst>
              <a:ext uri="{FF2B5EF4-FFF2-40B4-BE49-F238E27FC236}">
                <a16:creationId xmlns:a16="http://schemas.microsoft.com/office/drawing/2014/main" id="{13025265-E647-40DB-8F9A-4502C9D6548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03154F4-87B7-43F2-989C-20D950DDFDB3}" type="slidenum">
              <a:rPr lang="en-US" altLang="en-US" sz="1200" smtClean="0"/>
              <a:pPr>
                <a:spcBef>
                  <a:spcPct val="0"/>
                </a:spcBef>
                <a:buClrTx/>
                <a:buSzTx/>
                <a:buFontTx/>
                <a:buNone/>
              </a:pPr>
              <a:t>388</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762000"/>
            <a:ext cx="8686800" cy="6096000"/>
          </a:xfrm>
        </p:spPr>
        <p:txBody>
          <a:bodyPr/>
          <a:lstStyle/>
          <a:p>
            <a:pPr marL="609600" indent="-609600" eaLnBrk="1" hangingPunct="1">
              <a:buFontTx/>
              <a:buAutoNum type="arabicPeriod" startAt="13"/>
              <a:defRPr/>
            </a:pPr>
            <a:r>
              <a:rPr lang="en-US" altLang="en-US" dirty="0"/>
              <a:t>The Committee identifies questions or cure issues to be sent to each offeror</a:t>
            </a:r>
          </a:p>
          <a:p>
            <a:pPr marL="1009650" lvl="1" indent="-609600" eaLnBrk="1" hangingPunct="1">
              <a:defRPr/>
            </a:pPr>
            <a:r>
              <a:rPr lang="en-US" altLang="en-US" dirty="0"/>
              <a:t>Have the offeror clarify any wording that is unclear </a:t>
            </a:r>
          </a:p>
          <a:p>
            <a:pPr marL="1409700" lvl="2" indent="-609600" eaLnBrk="1" hangingPunct="1">
              <a:defRPr/>
            </a:pPr>
            <a:r>
              <a:rPr lang="en-US" altLang="en-US" dirty="0"/>
              <a:t>Don’t try to guess what a proposal is saying</a:t>
            </a:r>
          </a:p>
          <a:p>
            <a:pPr marL="1009650" lvl="1" indent="-609600" eaLnBrk="1" hangingPunct="1">
              <a:defRPr/>
            </a:pPr>
            <a:r>
              <a:rPr lang="en-US" altLang="en-US" dirty="0"/>
              <a:t>Tactfully tell offerors unacceptable content or content that will be evaluated negatively</a:t>
            </a:r>
          </a:p>
          <a:p>
            <a:pPr marL="1409700" lvl="2" indent="-609600" eaLnBrk="1" hangingPunct="1">
              <a:defRPr/>
            </a:pPr>
            <a:r>
              <a:rPr lang="en-US" altLang="en-US" dirty="0"/>
              <a:t>Such as personnel judged as not qualified  </a:t>
            </a:r>
          </a:p>
          <a:p>
            <a:pPr marL="1009650" lvl="1" indent="-609600" eaLnBrk="1" hangingPunct="1">
              <a:defRPr/>
            </a:pPr>
            <a:r>
              <a:rPr lang="en-US" altLang="en-US" dirty="0"/>
              <a:t>Provide sufficient time for adequate responses</a:t>
            </a:r>
          </a:p>
          <a:p>
            <a:pPr marL="1009650" lvl="1" indent="-609600" eaLnBrk="1" hangingPunct="1">
              <a:defRPr/>
            </a:pPr>
            <a:r>
              <a:rPr lang="en-US" altLang="en-US" dirty="0"/>
              <a:t>If at all possible, have the responses due before orals so they can be discussed there if deemed appropriate</a:t>
            </a:r>
          </a:p>
          <a:p>
            <a:pPr marL="990600" lvl="1" indent="-533400" eaLnBrk="1" hangingPunct="1">
              <a:buFontTx/>
              <a:buNone/>
              <a:defRPr/>
            </a:pPr>
            <a:endParaRPr lang="en-US" altLang="en-US"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Number Placeholder 4">
            <a:extLst>
              <a:ext uri="{FF2B5EF4-FFF2-40B4-BE49-F238E27FC236}">
                <a16:creationId xmlns:a16="http://schemas.microsoft.com/office/drawing/2014/main" id="{A93796D6-6FE8-4B32-8B2C-AC96A040AB1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22691C-82A5-4A64-B669-3F5729105396}" type="slidenum">
              <a:rPr lang="en-US" altLang="en-US" sz="1200" smtClean="0"/>
              <a:pPr>
                <a:spcBef>
                  <a:spcPct val="0"/>
                </a:spcBef>
                <a:buClrTx/>
                <a:buSzTx/>
                <a:buFontTx/>
                <a:buNone/>
              </a:pPr>
              <a:t>389</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609600"/>
            <a:ext cx="8686800" cy="6248400"/>
          </a:xfrm>
        </p:spPr>
        <p:txBody>
          <a:bodyPr/>
          <a:lstStyle/>
          <a:p>
            <a:pPr marL="609600" indent="-609600" eaLnBrk="1" hangingPunct="1">
              <a:spcBef>
                <a:spcPts val="600"/>
              </a:spcBef>
              <a:buFont typeface="+mj-lt"/>
              <a:buAutoNum type="arabicPeriod" startAt="14"/>
              <a:defRPr/>
            </a:pPr>
            <a:r>
              <a:rPr lang="en-US" altLang="en-US" dirty="0"/>
              <a:t>The cure responses are received and reviewed by the P.O. and Committee</a:t>
            </a:r>
          </a:p>
          <a:p>
            <a:pPr lvl="1" eaLnBrk="1" hangingPunct="1">
              <a:spcBef>
                <a:spcPts val="600"/>
              </a:spcBef>
              <a:defRPr/>
            </a:pPr>
            <a:r>
              <a:rPr lang="en-US" altLang="en-US" dirty="0"/>
              <a:t>A decision is made of whether there is both a need for, and time for follow-ups to the cure responses prior to the orals</a:t>
            </a:r>
          </a:p>
          <a:p>
            <a:pPr lvl="2" eaLnBrk="1" hangingPunct="1">
              <a:spcBef>
                <a:spcPts val="600"/>
              </a:spcBef>
              <a:defRPr/>
            </a:pPr>
            <a:r>
              <a:rPr lang="en-US" altLang="en-US" dirty="0"/>
              <a:t>If so, additional cure letters are distributed </a:t>
            </a:r>
          </a:p>
          <a:p>
            <a:pPr lvl="2" eaLnBrk="1" hangingPunct="1">
              <a:spcBef>
                <a:spcPts val="600"/>
              </a:spcBef>
              <a:defRPr/>
            </a:pPr>
            <a:r>
              <a:rPr lang="en-US" altLang="en-US" dirty="0"/>
              <a:t>If not, proceed to step 15. </a:t>
            </a:r>
          </a:p>
          <a:p>
            <a:pPr lvl="1" eaLnBrk="1" hangingPunct="1">
              <a:spcBef>
                <a:spcPts val="600"/>
              </a:spcBef>
              <a:defRPr/>
            </a:pPr>
            <a:r>
              <a:rPr lang="en-US" altLang="en-US" dirty="0">
                <a:solidFill>
                  <a:srgbClr val="FF99FF"/>
                </a:solidFill>
              </a:rPr>
              <a:t>Caution: if a follow-up cure response is deemed necessary for one or a few offerors, but not all, consult with an AAG about the permissibility of not sending some type of follow-up to all offerors </a:t>
            </a:r>
          </a:p>
          <a:p>
            <a:pPr lvl="2" eaLnBrk="1" hangingPunct="1">
              <a:spcBef>
                <a:spcPts val="600"/>
              </a:spcBef>
              <a:defRPr/>
            </a:pPr>
            <a:r>
              <a:rPr lang="en-US" altLang="en-US" dirty="0"/>
              <a:t>Or, perhaps skip follow-ups and deal with remaining cure issues at the orals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5FAE5BD0-8EFA-4BC0-AD4F-D1B54A73BDE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3EB3076-17BC-4515-B88B-DCE9D28380C0}" type="slidenum">
              <a:rPr lang="en-US" altLang="en-US" sz="1200" smtClean="0"/>
              <a:pPr>
                <a:spcBef>
                  <a:spcPct val="0"/>
                </a:spcBef>
                <a:buClrTx/>
                <a:buSzTx/>
                <a:buFontTx/>
                <a:buNone/>
              </a:pPr>
              <a:t>39</a:t>
            </a:fld>
            <a:endParaRPr lang="en-US" altLang="en-US" sz="1200"/>
          </a:p>
        </p:txBody>
      </p:sp>
      <p:sp>
        <p:nvSpPr>
          <p:cNvPr id="5" name="Footer Placeholder 5">
            <a:extLst>
              <a:ext uri="{FF2B5EF4-FFF2-40B4-BE49-F238E27FC236}">
                <a16:creationId xmlns:a16="http://schemas.microsoft.com/office/drawing/2014/main" id="{420E396C-6867-4D26-B5BB-AACA4FA5AB4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6738" name="Rectangle 2">
            <a:extLst>
              <a:ext uri="{FF2B5EF4-FFF2-40B4-BE49-F238E27FC236}">
                <a16:creationId xmlns:a16="http://schemas.microsoft.com/office/drawing/2014/main" id="{E50B6849-0D99-4D47-B2E7-943C9B1B5BFB}"/>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Negotiations</a:t>
            </a:r>
          </a:p>
        </p:txBody>
      </p:sp>
      <p:sp>
        <p:nvSpPr>
          <p:cNvPr id="756739" name="Rectangle 3">
            <a:extLst>
              <a:ext uri="{FF2B5EF4-FFF2-40B4-BE49-F238E27FC236}">
                <a16:creationId xmlns:a16="http://schemas.microsoft.com/office/drawing/2014/main" id="{FB1779E7-8F26-45C6-ABE1-16DEA0A38292}"/>
              </a:ext>
            </a:extLst>
          </p:cNvPr>
          <p:cNvSpPr>
            <a:spLocks noGrp="1" noChangeArrowheads="1"/>
          </p:cNvSpPr>
          <p:nvPr>
            <p:ph type="body" idx="1"/>
          </p:nvPr>
        </p:nvSpPr>
        <p:spPr>
          <a:xfrm>
            <a:off x="228600" y="1447800"/>
            <a:ext cx="8686800" cy="4876800"/>
          </a:xfrm>
        </p:spPr>
        <p:txBody>
          <a:bodyPr/>
          <a:lstStyle/>
          <a:p>
            <a:pPr eaLnBrk="1" hangingPunct="1">
              <a:defRPr/>
            </a:pPr>
            <a:r>
              <a:rPr lang="en-US" altLang="en-US" dirty="0"/>
              <a:t>To negotiate means that one party makes an offer to another party </a:t>
            </a:r>
          </a:p>
          <a:p>
            <a:pPr lvl="1" eaLnBrk="1" hangingPunct="1">
              <a:defRPr/>
            </a:pPr>
            <a:r>
              <a:rPr lang="en-US" altLang="en-US" dirty="0"/>
              <a:t>Or, sometimes multiple parties</a:t>
            </a:r>
          </a:p>
          <a:p>
            <a:pPr eaLnBrk="1" hangingPunct="1">
              <a:defRPr/>
            </a:pPr>
            <a:r>
              <a:rPr lang="en-US" altLang="en-US" dirty="0"/>
              <a:t>If that offer is unacceptable to the 2</a:t>
            </a:r>
            <a:r>
              <a:rPr lang="en-US" altLang="en-US" baseline="30000" dirty="0"/>
              <a:t>nd</a:t>
            </a:r>
            <a:r>
              <a:rPr lang="en-US" altLang="en-US" dirty="0"/>
              <a:t> party, the 2</a:t>
            </a:r>
            <a:r>
              <a:rPr lang="en-US" altLang="en-US" baseline="30000" dirty="0"/>
              <a:t>nd</a:t>
            </a:r>
            <a:r>
              <a:rPr lang="en-US" altLang="en-US" dirty="0"/>
              <a:t> party can make a counter-offer</a:t>
            </a:r>
          </a:p>
          <a:p>
            <a:pPr lvl="1" eaLnBrk="1" hangingPunct="1">
              <a:defRPr/>
            </a:pPr>
            <a:r>
              <a:rPr lang="en-US" altLang="en-US" dirty="0"/>
              <a:t>It tells the 1</a:t>
            </a:r>
            <a:r>
              <a:rPr lang="en-US" altLang="en-US" baseline="30000" dirty="0"/>
              <a:t>st</a:t>
            </a:r>
            <a:r>
              <a:rPr lang="en-US" altLang="en-US" dirty="0"/>
              <a:t> party what it wants</a:t>
            </a:r>
          </a:p>
          <a:p>
            <a:pPr eaLnBrk="1" hangingPunct="1">
              <a:defRPr/>
            </a:pPr>
            <a:r>
              <a:rPr lang="en-US" altLang="en-US" dirty="0"/>
              <a:t>This offer, counter-offer process continues until there either is agreement or the negotiations fail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Number Placeholder 4">
            <a:extLst>
              <a:ext uri="{FF2B5EF4-FFF2-40B4-BE49-F238E27FC236}">
                <a16:creationId xmlns:a16="http://schemas.microsoft.com/office/drawing/2014/main" id="{9E6FDD5E-9305-47CE-A0D3-95676EA10B7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215F44-E219-4692-A8D8-3AA2FC22BE02}" type="slidenum">
              <a:rPr lang="en-US" altLang="en-US" sz="1200" smtClean="0"/>
              <a:pPr>
                <a:spcBef>
                  <a:spcPct val="0"/>
                </a:spcBef>
                <a:buClrTx/>
                <a:buSzTx/>
                <a:buFontTx/>
                <a:buNone/>
              </a:pPr>
              <a:t>390</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1066800"/>
            <a:ext cx="8229600" cy="5791200"/>
          </a:xfrm>
        </p:spPr>
        <p:txBody>
          <a:bodyPr/>
          <a:lstStyle/>
          <a:p>
            <a:pPr marL="609600" indent="-609600" eaLnBrk="1" hangingPunct="1">
              <a:buFont typeface="+mj-lt"/>
              <a:buAutoNum type="arabicPeriod" startAt="15"/>
              <a:defRPr/>
            </a:pPr>
            <a:r>
              <a:rPr lang="en-US" altLang="en-US" dirty="0"/>
              <a:t>Committee creates questions for offerors at oral presentation</a:t>
            </a:r>
          </a:p>
          <a:p>
            <a:pPr marL="990600" lvl="1" indent="-533400" eaLnBrk="1" hangingPunct="1">
              <a:buFontTx/>
              <a:buChar char="•"/>
              <a:defRPr/>
            </a:pPr>
            <a:r>
              <a:rPr lang="en-US" altLang="en-US" dirty="0"/>
              <a:t>Create </a:t>
            </a:r>
            <a:r>
              <a:rPr lang="en-US" altLang="en-US" b="1" dirty="0">
                <a:solidFill>
                  <a:srgbClr val="FF0000"/>
                </a:solidFill>
              </a:rPr>
              <a:t>generic </a:t>
            </a:r>
            <a:r>
              <a:rPr lang="en-US" altLang="en-US" dirty="0"/>
              <a:t>questions for all offerors</a:t>
            </a:r>
          </a:p>
          <a:p>
            <a:pPr marL="990600" lvl="1" indent="-533400" eaLnBrk="1" hangingPunct="1">
              <a:buFontTx/>
              <a:buChar char="•"/>
              <a:defRPr/>
            </a:pPr>
            <a:r>
              <a:rPr lang="en-US" altLang="en-US" dirty="0"/>
              <a:t>Asking each offeror the same generic questions:  </a:t>
            </a:r>
          </a:p>
          <a:p>
            <a:pPr marL="1390650" lvl="2" indent="-533400" eaLnBrk="1" hangingPunct="1">
              <a:buFontTx/>
              <a:buChar char="•"/>
              <a:defRPr/>
            </a:pPr>
            <a:r>
              <a:rPr lang="en-US" altLang="en-US" dirty="0"/>
              <a:t>Creates a sort of baseline of offeror responses that should be comparable</a:t>
            </a:r>
          </a:p>
          <a:p>
            <a:pPr marL="1390650" lvl="2" indent="-533400" eaLnBrk="1" hangingPunct="1">
              <a:buFontTx/>
              <a:buChar char="•"/>
              <a:defRPr/>
            </a:pPr>
            <a:r>
              <a:rPr lang="en-US" altLang="en-US" dirty="0"/>
              <a:t>Can be used to spur discussion for offerors that aren’t talking much</a:t>
            </a:r>
          </a:p>
          <a:p>
            <a:pPr marL="1390650" lvl="2" indent="-533400" eaLnBrk="1" hangingPunct="1">
              <a:buFontTx/>
              <a:buChar char="•"/>
              <a:defRPr/>
            </a:pPr>
            <a:r>
              <a:rPr lang="en-US" altLang="en-US" dirty="0"/>
              <a:t>Can fill time for offerors for which there aren’t a lot of specific questions, such as an incumbent</a:t>
            </a:r>
          </a:p>
          <a:p>
            <a:pPr marL="990600" lvl="1" indent="-533400" eaLnBrk="1" hangingPunct="1">
              <a:buFontTx/>
              <a:buNone/>
              <a:defRPr/>
            </a:pPr>
            <a:endParaRPr lang="en-US" altLang="en-US"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Number Placeholder 4">
            <a:extLst>
              <a:ext uri="{FF2B5EF4-FFF2-40B4-BE49-F238E27FC236}">
                <a16:creationId xmlns:a16="http://schemas.microsoft.com/office/drawing/2014/main" id="{1AB97F6B-B169-4BD7-B52D-EBF2AA2636C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DC3300-9C15-49D3-B525-DB8F86D2E26F}" type="slidenum">
              <a:rPr lang="en-US" altLang="en-US" sz="1200" smtClean="0"/>
              <a:pPr>
                <a:spcBef>
                  <a:spcPct val="0"/>
                </a:spcBef>
                <a:buClrTx/>
                <a:buSzTx/>
                <a:buFontTx/>
                <a:buNone/>
              </a:pPr>
              <a:t>391</a:t>
            </a:fld>
            <a:endParaRPr lang="en-US" altLang="en-US" sz="1200"/>
          </a:p>
        </p:txBody>
      </p:sp>
      <p:sp>
        <p:nvSpPr>
          <p:cNvPr id="5" name="Footer Placeholder 5">
            <a:extLst>
              <a:ext uri="{FF2B5EF4-FFF2-40B4-BE49-F238E27FC236}">
                <a16:creationId xmlns:a16="http://schemas.microsoft.com/office/drawing/2014/main" id="{236861BF-BA26-452B-B917-A94D54BC341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4818" name="Rectangle 2">
            <a:extLst>
              <a:ext uri="{FF2B5EF4-FFF2-40B4-BE49-F238E27FC236}">
                <a16:creationId xmlns:a16="http://schemas.microsoft.com/office/drawing/2014/main" id="{A4FE3940-B271-4817-A275-350E8E658B7F}"/>
              </a:ext>
            </a:extLst>
          </p:cNvPr>
          <p:cNvSpPr>
            <a:spLocks noGrp="1" noRot="1" noChangeArrowheads="1"/>
          </p:cNvSpPr>
          <p:nvPr>
            <p:ph type="title"/>
          </p:nvPr>
        </p:nvSpPr>
        <p:spPr>
          <a:xfrm>
            <a:off x="152400" y="0"/>
            <a:ext cx="8915400" cy="762000"/>
          </a:xfrm>
        </p:spPr>
        <p:txBody>
          <a:bodyPr/>
          <a:lstStyle/>
          <a:p>
            <a:pPr eaLnBrk="1" hangingPunct="1">
              <a:defRPr/>
            </a:pPr>
            <a:r>
              <a:rPr lang="en-US" altLang="en-US" sz="3600" dirty="0"/>
              <a:t>CSP Evaluation and Selection Process</a:t>
            </a:r>
          </a:p>
        </p:txBody>
      </p:sp>
      <p:sp>
        <p:nvSpPr>
          <p:cNvPr id="34819" name="Rectangle 3">
            <a:extLst>
              <a:ext uri="{FF2B5EF4-FFF2-40B4-BE49-F238E27FC236}">
                <a16:creationId xmlns:a16="http://schemas.microsoft.com/office/drawing/2014/main" id="{F29334FC-EDDE-455C-8C63-2DE4B26BC069}"/>
              </a:ext>
            </a:extLst>
          </p:cNvPr>
          <p:cNvSpPr>
            <a:spLocks noGrp="1" noChangeArrowheads="1"/>
          </p:cNvSpPr>
          <p:nvPr>
            <p:ph type="body" idx="1"/>
          </p:nvPr>
        </p:nvSpPr>
        <p:spPr>
          <a:xfrm>
            <a:off x="228600" y="609600"/>
            <a:ext cx="8686800" cy="6248400"/>
          </a:xfrm>
        </p:spPr>
        <p:txBody>
          <a:bodyPr/>
          <a:lstStyle/>
          <a:p>
            <a:pPr marL="609600" indent="-609600" eaLnBrk="1" hangingPunct="1">
              <a:buFont typeface="+mj-lt"/>
              <a:buAutoNum type="arabicPeriod" startAt="15"/>
              <a:defRPr/>
            </a:pPr>
            <a:r>
              <a:rPr lang="en-US" altLang="en-US" sz="2800" dirty="0"/>
              <a:t>(Cont’d) </a:t>
            </a:r>
          </a:p>
          <a:p>
            <a:pPr eaLnBrk="1" hangingPunct="1">
              <a:defRPr/>
            </a:pPr>
            <a:r>
              <a:rPr lang="en-US" altLang="en-US" dirty="0"/>
              <a:t>Create </a:t>
            </a:r>
            <a:r>
              <a:rPr lang="en-US" altLang="en-US" b="1" dirty="0">
                <a:solidFill>
                  <a:srgbClr val="FF33CC"/>
                </a:solidFill>
              </a:rPr>
              <a:t>specific </a:t>
            </a:r>
            <a:r>
              <a:rPr lang="en-US" altLang="en-US" dirty="0"/>
              <a:t>questions for each offeror</a:t>
            </a:r>
          </a:p>
          <a:p>
            <a:pPr lvl="1" eaLnBrk="1" hangingPunct="1">
              <a:defRPr/>
            </a:pPr>
            <a:r>
              <a:rPr lang="en-US" altLang="en-US" dirty="0"/>
              <a:t>Don’t leave any substantive issue unquestioned or undiscussed</a:t>
            </a:r>
          </a:p>
          <a:p>
            <a:pPr lvl="1" eaLnBrk="1" hangingPunct="1">
              <a:defRPr/>
            </a:pPr>
            <a:r>
              <a:rPr lang="en-US" altLang="en-US" dirty="0"/>
              <a:t>Within reason, make sure each offeror is informed of substantive concerns, perceived weaknesses, lingering issues from the cure responses, etc.</a:t>
            </a:r>
          </a:p>
          <a:p>
            <a:pPr lvl="1" eaLnBrk="1" hangingPunct="1">
              <a:defRPr/>
            </a:pPr>
            <a:r>
              <a:rPr lang="en-US" altLang="en-US" dirty="0"/>
              <a:t>An unselected offeror should not learn of a substantive weakness at a debriefing </a:t>
            </a:r>
          </a:p>
          <a:p>
            <a:pPr lvl="1" eaLnBrk="1" hangingPunct="1">
              <a:defRPr/>
            </a:pPr>
            <a:r>
              <a:rPr lang="en-US" altLang="en-US" dirty="0"/>
              <a:t>Bring it up while there might still be potential for improvement</a:t>
            </a:r>
          </a:p>
          <a:p>
            <a:pPr marL="990600" lvl="1" indent="-533400" eaLnBrk="1" hangingPunct="1">
              <a:buFontTx/>
              <a:buNone/>
              <a:defRPr/>
            </a:pPr>
            <a:endParaRPr lang="en-US" alt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Number Placeholder 4">
            <a:extLst>
              <a:ext uri="{FF2B5EF4-FFF2-40B4-BE49-F238E27FC236}">
                <a16:creationId xmlns:a16="http://schemas.microsoft.com/office/drawing/2014/main" id="{A76103BB-97DE-4069-A7AF-52A3BC48D72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7655BD5-43A5-4AB7-B25D-9293CB335697}" type="slidenum">
              <a:rPr lang="en-US" altLang="en-US" sz="1200" smtClean="0"/>
              <a:pPr>
                <a:spcBef>
                  <a:spcPct val="0"/>
                </a:spcBef>
                <a:buClrTx/>
                <a:buSzTx/>
                <a:buFontTx/>
                <a:buNone/>
              </a:pPr>
              <a:t>392</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685800"/>
            <a:ext cx="8839200" cy="6172200"/>
          </a:xfrm>
        </p:spPr>
        <p:txBody>
          <a:bodyPr/>
          <a:lstStyle/>
          <a:p>
            <a:pPr marL="609600" indent="-609600" eaLnBrk="1" hangingPunct="1">
              <a:buFont typeface="+mj-lt"/>
              <a:buAutoNum type="arabicPeriod" startAt="16"/>
              <a:defRPr/>
            </a:pPr>
            <a:r>
              <a:rPr lang="en-US" altLang="en-US" sz="2800" dirty="0"/>
              <a:t>(Cont’d) </a:t>
            </a:r>
            <a:r>
              <a:rPr lang="en-US" altLang="en-US" dirty="0"/>
              <a:t>Committee &amp; P.O. decide on general format of orals: </a:t>
            </a:r>
          </a:p>
          <a:p>
            <a:pPr marL="1371600" lvl="2" indent="-457200" eaLnBrk="1" hangingPunct="1">
              <a:defRPr/>
            </a:pPr>
            <a:r>
              <a:rPr lang="en-US" altLang="en-US" sz="2800" dirty="0"/>
              <a:t>Where the orals will be held, with consideration for</a:t>
            </a:r>
          </a:p>
          <a:p>
            <a:pPr marL="1828800" lvl="3" indent="-457200" eaLnBrk="1" hangingPunct="1">
              <a:defRPr/>
            </a:pPr>
            <a:r>
              <a:rPr lang="en-US" altLang="en-US" sz="2400" dirty="0"/>
              <a:t>Parking</a:t>
            </a:r>
          </a:p>
          <a:p>
            <a:pPr marL="1828800" lvl="3" indent="-457200" eaLnBrk="1" hangingPunct="1">
              <a:defRPr/>
            </a:pPr>
            <a:r>
              <a:rPr lang="en-US" altLang="en-US" sz="2400" dirty="0"/>
              <a:t>Maximum number of attendees</a:t>
            </a:r>
          </a:p>
          <a:p>
            <a:pPr marL="1828800" lvl="3" indent="-457200" eaLnBrk="1" hangingPunct="1">
              <a:defRPr/>
            </a:pPr>
            <a:r>
              <a:rPr lang="en-US" altLang="en-US" sz="2400" dirty="0"/>
              <a:t>Actual seating arrangement</a:t>
            </a:r>
          </a:p>
          <a:p>
            <a:pPr marL="2286000" lvl="4" indent="-457200" eaLnBrk="1" hangingPunct="1">
              <a:defRPr/>
            </a:pPr>
            <a:r>
              <a:rPr lang="en-US" altLang="en-US" b="1" dirty="0"/>
              <a:t>So everyone can see and hear </a:t>
            </a:r>
          </a:p>
          <a:p>
            <a:pPr marL="2286000" lvl="4" indent="-457200" eaLnBrk="1" hangingPunct="1">
              <a:defRPr/>
            </a:pPr>
            <a:r>
              <a:rPr lang="en-US" altLang="en-US" b="1" dirty="0"/>
              <a:t>So evaluators can take notes without offeror personnel being able to read</a:t>
            </a:r>
          </a:p>
          <a:p>
            <a:pPr marL="2286000" lvl="4" indent="-457200" eaLnBrk="1" hangingPunct="1">
              <a:defRPr/>
            </a:pPr>
            <a:r>
              <a:rPr lang="en-US" altLang="en-US" b="1" dirty="0"/>
              <a:t>Noise/distraction levels</a:t>
            </a:r>
          </a:p>
          <a:p>
            <a:pPr marL="2286000" lvl="4" indent="-457200" eaLnBrk="1" hangingPunct="1">
              <a:defRPr/>
            </a:pPr>
            <a:r>
              <a:rPr lang="en-US" altLang="en-US" b="1" dirty="0"/>
              <a:t>Availability of a waiting area if offerors attend early or a prior session runs over</a:t>
            </a:r>
          </a:p>
          <a:p>
            <a:pPr marL="2286000" lvl="4" indent="-457200" eaLnBrk="1" hangingPunct="1">
              <a:defRPr/>
            </a:pPr>
            <a:r>
              <a:rPr lang="en-US" altLang="en-US" b="1" dirty="0"/>
              <a:t>Availability of a greeter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Number Placeholder 4">
            <a:extLst>
              <a:ext uri="{FF2B5EF4-FFF2-40B4-BE49-F238E27FC236}">
                <a16:creationId xmlns:a16="http://schemas.microsoft.com/office/drawing/2014/main" id="{12470551-D54E-48EB-A344-C29329C89C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2FB7B2A-A499-48BA-9393-3F355E61A3B4}" type="slidenum">
              <a:rPr lang="en-US" altLang="en-US" sz="1200" smtClean="0"/>
              <a:pPr>
                <a:spcBef>
                  <a:spcPct val="0"/>
                </a:spcBef>
                <a:buClrTx/>
                <a:buSzTx/>
                <a:buFontTx/>
                <a:buNone/>
              </a:pPr>
              <a:t>393</a:t>
            </a:fld>
            <a:endParaRPr lang="en-US" altLang="en-US" sz="1200"/>
          </a:p>
        </p:txBody>
      </p:sp>
      <p:sp>
        <p:nvSpPr>
          <p:cNvPr id="5" name="Footer Placeholder 5">
            <a:extLst>
              <a:ext uri="{FF2B5EF4-FFF2-40B4-BE49-F238E27FC236}">
                <a16:creationId xmlns:a16="http://schemas.microsoft.com/office/drawing/2014/main" id="{DAD36EE9-7F73-4EB3-822A-7404DBE4E9A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5842" name="Rectangle 2">
            <a:extLst>
              <a:ext uri="{FF2B5EF4-FFF2-40B4-BE49-F238E27FC236}">
                <a16:creationId xmlns:a16="http://schemas.microsoft.com/office/drawing/2014/main" id="{5F0C0ADC-0C29-497E-A72D-41203AFCB5AC}"/>
              </a:ext>
            </a:extLst>
          </p:cNvPr>
          <p:cNvSpPr>
            <a:spLocks noGrp="1" noRot="1" noChangeArrowheads="1"/>
          </p:cNvSpPr>
          <p:nvPr>
            <p:ph type="title"/>
          </p:nvPr>
        </p:nvSpPr>
        <p:spPr>
          <a:xfrm>
            <a:off x="152400" y="0"/>
            <a:ext cx="8839200" cy="990600"/>
          </a:xfrm>
        </p:spPr>
        <p:txBody>
          <a:bodyPr/>
          <a:lstStyle/>
          <a:p>
            <a:pPr eaLnBrk="1" hangingPunct="1">
              <a:defRPr/>
            </a:pPr>
            <a:r>
              <a:rPr lang="en-US" altLang="en-US" sz="3600" dirty="0"/>
              <a:t>CSP Evaluation and Selection Process</a:t>
            </a:r>
          </a:p>
        </p:txBody>
      </p:sp>
      <p:sp>
        <p:nvSpPr>
          <p:cNvPr id="35843" name="Rectangle 3">
            <a:extLst>
              <a:ext uri="{FF2B5EF4-FFF2-40B4-BE49-F238E27FC236}">
                <a16:creationId xmlns:a16="http://schemas.microsoft.com/office/drawing/2014/main" id="{6878A2D5-DD8F-4003-83AC-8D58CCDFF18A}"/>
              </a:ext>
            </a:extLst>
          </p:cNvPr>
          <p:cNvSpPr>
            <a:spLocks noGrp="1" noChangeArrowheads="1"/>
          </p:cNvSpPr>
          <p:nvPr>
            <p:ph type="body" idx="1"/>
          </p:nvPr>
        </p:nvSpPr>
        <p:spPr>
          <a:xfrm>
            <a:off x="152400" y="762000"/>
            <a:ext cx="8839200" cy="5715000"/>
          </a:xfrm>
        </p:spPr>
        <p:txBody>
          <a:bodyPr/>
          <a:lstStyle/>
          <a:p>
            <a:pPr marL="609600" indent="-609600" eaLnBrk="1" hangingPunct="1">
              <a:lnSpc>
                <a:spcPct val="80000"/>
              </a:lnSpc>
              <a:buFont typeface="+mj-lt"/>
              <a:buAutoNum type="arabicPeriod" startAt="16"/>
              <a:defRPr/>
            </a:pPr>
            <a:r>
              <a:rPr lang="en-US" altLang="en-US" dirty="0"/>
              <a:t>Concerning orals, committee &amp; P.O. decide: </a:t>
            </a:r>
          </a:p>
          <a:p>
            <a:pPr marL="990600" lvl="1" indent="-533400" eaLnBrk="1" hangingPunct="1">
              <a:defRPr/>
            </a:pPr>
            <a:r>
              <a:rPr lang="en-US" altLang="en-US" dirty="0"/>
              <a:t>When orals will be held</a:t>
            </a:r>
          </a:p>
          <a:p>
            <a:pPr marL="990600" lvl="1" indent="-533400" eaLnBrk="1" hangingPunct="1">
              <a:defRPr/>
            </a:pPr>
            <a:r>
              <a:rPr lang="en-US" altLang="en-US" dirty="0"/>
              <a:t>What is a reasonable length of advanced notice to offerors (# of days notice)</a:t>
            </a:r>
          </a:p>
          <a:p>
            <a:pPr marL="990600" lvl="1" indent="-533400" eaLnBrk="1" hangingPunct="1">
              <a:defRPr/>
            </a:pPr>
            <a:r>
              <a:rPr lang="en-US" altLang="en-US" dirty="0"/>
              <a:t>Leeway to accommodate offeror preferences</a:t>
            </a:r>
          </a:p>
          <a:p>
            <a:pPr marL="990600" lvl="1" indent="-533400" eaLnBrk="1" hangingPunct="1">
              <a:defRPr/>
            </a:pPr>
            <a:r>
              <a:rPr lang="en-US" altLang="en-US" dirty="0"/>
              <a:t>Actual schedule of orals in terms of allowing time for:</a:t>
            </a:r>
          </a:p>
          <a:p>
            <a:pPr marL="1390650" lvl="2" indent="-533400" eaLnBrk="1" hangingPunct="1">
              <a:defRPr/>
            </a:pPr>
            <a:r>
              <a:rPr lang="en-US" altLang="en-US" dirty="0"/>
              <a:t>Evaluators to eat, use rest rooms and discuss one offeror before having an oral with the next</a:t>
            </a:r>
          </a:p>
          <a:p>
            <a:pPr marL="1390650" lvl="2" indent="-533400" eaLnBrk="1" hangingPunct="1">
              <a:defRPr/>
            </a:pPr>
            <a:r>
              <a:rPr lang="en-US" altLang="en-US" dirty="0"/>
              <a:t>A time gap so an offeror leaving doesn’t encounter one arriving</a:t>
            </a:r>
          </a:p>
          <a:p>
            <a:pPr marL="1390650" lvl="2" indent="-533400" eaLnBrk="1" hangingPunct="1">
              <a:defRPr/>
            </a:pPr>
            <a:r>
              <a:rPr lang="en-US" altLang="en-US" dirty="0"/>
              <a:t>A presentation session running a little longer than anticipated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Number Placeholder 4">
            <a:extLst>
              <a:ext uri="{FF2B5EF4-FFF2-40B4-BE49-F238E27FC236}">
                <a16:creationId xmlns:a16="http://schemas.microsoft.com/office/drawing/2014/main" id="{A6B88C19-938C-423F-95A8-881B1F91C2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5F14F6-8D01-45E5-BE56-246ACAB81CDD}" type="slidenum">
              <a:rPr lang="en-US" altLang="en-US" sz="1200" smtClean="0"/>
              <a:pPr>
                <a:spcBef>
                  <a:spcPct val="0"/>
                </a:spcBef>
                <a:buClrTx/>
                <a:buSzTx/>
                <a:buFontTx/>
                <a:buNone/>
              </a:pPr>
              <a:t>394</a:t>
            </a:fld>
            <a:endParaRPr lang="en-US" altLang="en-US" sz="1200"/>
          </a:p>
        </p:txBody>
      </p:sp>
      <p:sp>
        <p:nvSpPr>
          <p:cNvPr id="5" name="Footer Placeholder 5">
            <a:extLst>
              <a:ext uri="{FF2B5EF4-FFF2-40B4-BE49-F238E27FC236}">
                <a16:creationId xmlns:a16="http://schemas.microsoft.com/office/drawing/2014/main" id="{C242AA2E-A28F-4012-8BA4-6891FAB8DFC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6866" name="Rectangle 2">
            <a:extLst>
              <a:ext uri="{FF2B5EF4-FFF2-40B4-BE49-F238E27FC236}">
                <a16:creationId xmlns:a16="http://schemas.microsoft.com/office/drawing/2014/main" id="{FC750FA1-B16D-491D-85EC-EA63A84FC3E2}"/>
              </a:ext>
            </a:extLst>
          </p:cNvPr>
          <p:cNvSpPr>
            <a:spLocks noGrp="1" noRot="1" noChangeArrowheads="1"/>
          </p:cNvSpPr>
          <p:nvPr>
            <p:ph type="title"/>
          </p:nvPr>
        </p:nvSpPr>
        <p:spPr>
          <a:xfrm>
            <a:off x="152400" y="0"/>
            <a:ext cx="8839200" cy="838200"/>
          </a:xfrm>
        </p:spPr>
        <p:txBody>
          <a:bodyPr/>
          <a:lstStyle/>
          <a:p>
            <a:pPr eaLnBrk="1" hangingPunct="1">
              <a:defRPr/>
            </a:pPr>
            <a:r>
              <a:rPr lang="en-US" altLang="en-US" sz="3600" dirty="0"/>
              <a:t>CSP Evaluation and Selection Process</a:t>
            </a:r>
          </a:p>
        </p:txBody>
      </p:sp>
      <p:sp>
        <p:nvSpPr>
          <p:cNvPr id="36867" name="Rectangle 3">
            <a:extLst>
              <a:ext uri="{FF2B5EF4-FFF2-40B4-BE49-F238E27FC236}">
                <a16:creationId xmlns:a16="http://schemas.microsoft.com/office/drawing/2014/main" id="{7AC71AF4-2921-4798-80FC-DC67A5D78A22}"/>
              </a:ext>
            </a:extLst>
          </p:cNvPr>
          <p:cNvSpPr>
            <a:spLocks noGrp="1" noChangeArrowheads="1"/>
          </p:cNvSpPr>
          <p:nvPr>
            <p:ph type="body" idx="1"/>
          </p:nvPr>
        </p:nvSpPr>
        <p:spPr>
          <a:xfrm>
            <a:off x="304800" y="838200"/>
            <a:ext cx="8534400" cy="6019800"/>
          </a:xfrm>
        </p:spPr>
        <p:txBody>
          <a:bodyPr/>
          <a:lstStyle/>
          <a:p>
            <a:pPr marL="609600" indent="-609600" eaLnBrk="1" hangingPunct="1">
              <a:buFont typeface="+mj-lt"/>
              <a:buAutoNum type="arabicPeriod" startAt="16"/>
              <a:defRPr/>
            </a:pPr>
            <a:r>
              <a:rPr lang="en-US" altLang="en-US" dirty="0"/>
              <a:t>Concerning orals, committee &amp; P.O. decide on </a:t>
            </a:r>
            <a:r>
              <a:rPr lang="en-US" altLang="en-US" sz="2400" dirty="0"/>
              <a:t>(Cont’d) </a:t>
            </a:r>
          </a:p>
          <a:p>
            <a:pPr marL="990600" lvl="1" indent="-533400" eaLnBrk="1" hangingPunct="1">
              <a:defRPr/>
            </a:pPr>
            <a:r>
              <a:rPr lang="en-US" altLang="en-US" dirty="0"/>
              <a:t>Duration of orals</a:t>
            </a:r>
          </a:p>
          <a:p>
            <a:pPr marL="1390650" lvl="2" indent="-533400" eaLnBrk="1" hangingPunct="1">
              <a:defRPr/>
            </a:pPr>
            <a:r>
              <a:rPr lang="en-US" altLang="en-US" dirty="0"/>
              <a:t>Should be scheduled for at least 1 hour</a:t>
            </a:r>
          </a:p>
          <a:p>
            <a:pPr marL="1390650" lvl="2" indent="-533400" eaLnBrk="1" hangingPunct="1">
              <a:defRPr/>
            </a:pPr>
            <a:r>
              <a:rPr lang="en-US" altLang="en-US" dirty="0"/>
              <a:t>May allow 2-3 hours for complicated RFPs</a:t>
            </a:r>
          </a:p>
          <a:p>
            <a:pPr marL="990600" lvl="1" indent="-533400" eaLnBrk="1" hangingPunct="1">
              <a:defRPr/>
            </a:pPr>
            <a:r>
              <a:rPr lang="en-US" altLang="en-US" dirty="0"/>
              <a:t>Any recommended or required offeror personnel to attend the orals or limitation on number of offeror attendees</a:t>
            </a:r>
          </a:p>
          <a:p>
            <a:pPr marL="990600" lvl="1" indent="-533400" eaLnBrk="1" hangingPunct="1">
              <a:defRPr/>
            </a:pPr>
            <a:r>
              <a:rPr lang="en-US" altLang="en-US" dirty="0"/>
              <a:t>Whether to have the orals transcribed</a:t>
            </a:r>
          </a:p>
          <a:p>
            <a:pPr marL="990600" lvl="1" indent="-533400" eaLnBrk="1" hangingPunct="1">
              <a:defRPr/>
            </a:pPr>
            <a:r>
              <a:rPr lang="en-US" altLang="en-US" dirty="0"/>
              <a:t>Whether to have any technical advisors present to help the committee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Number Placeholder 4">
            <a:extLst>
              <a:ext uri="{FF2B5EF4-FFF2-40B4-BE49-F238E27FC236}">
                <a16:creationId xmlns:a16="http://schemas.microsoft.com/office/drawing/2014/main" id="{EED2E04F-5651-4313-B3C6-22E916D8429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31782B4-61E5-4AB3-B2EC-7A49F77C7287}" type="slidenum">
              <a:rPr lang="en-US" altLang="en-US" sz="1200" smtClean="0"/>
              <a:pPr>
                <a:spcBef>
                  <a:spcPct val="0"/>
                </a:spcBef>
                <a:buClrTx/>
                <a:buSzTx/>
                <a:buFontTx/>
                <a:buNone/>
              </a:pPr>
              <a:t>395</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8572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buFont typeface="+mj-lt"/>
              <a:buAutoNum type="arabicPeriod" startAt="16"/>
              <a:defRPr/>
            </a:pPr>
            <a:r>
              <a:rPr lang="en-US" altLang="en-US" sz="2800" dirty="0"/>
              <a:t>D</a:t>
            </a:r>
            <a:r>
              <a:rPr lang="en-US" altLang="en-US" dirty="0"/>
              <a:t>ecide on general format of orals: </a:t>
            </a:r>
          </a:p>
          <a:p>
            <a:pPr marL="1371600" lvl="2" indent="-457200" eaLnBrk="1" hangingPunct="1">
              <a:defRPr/>
            </a:pPr>
            <a:r>
              <a:rPr lang="en-US" altLang="en-US" sz="2800" dirty="0"/>
              <a:t>How much time for offerors to make introductions and opening remarks</a:t>
            </a:r>
          </a:p>
          <a:p>
            <a:pPr marL="1828800" lvl="3" indent="-457200" eaLnBrk="1" hangingPunct="1">
              <a:defRPr/>
            </a:pPr>
            <a:r>
              <a:rPr lang="en-US" altLang="en-US" sz="2400" dirty="0"/>
              <a:t>Usually 15 minutes if the session is 1 hour and maybe 30 minutes if 90 minutes or more</a:t>
            </a:r>
          </a:p>
          <a:p>
            <a:pPr marL="1828800" lvl="3" indent="-457200" eaLnBrk="1" hangingPunct="1">
              <a:defRPr/>
            </a:pPr>
            <a:r>
              <a:rPr lang="en-US" altLang="en-US" sz="2400" dirty="0"/>
              <a:t>The emphasize should be getting to the generic and specific questions, not extensive sales pitch  </a:t>
            </a:r>
          </a:p>
          <a:p>
            <a:pPr marL="1371600" lvl="2" indent="-457200" eaLnBrk="1" hangingPunct="1">
              <a:defRPr/>
            </a:pPr>
            <a:r>
              <a:rPr lang="en-US" altLang="en-US" sz="2800" dirty="0"/>
              <a:t>Any prohibitions on elaborate presentations</a:t>
            </a:r>
          </a:p>
          <a:p>
            <a:pPr marL="1371600" lvl="2" indent="-457200" eaLnBrk="1" hangingPunct="1">
              <a:defRPr/>
            </a:pPr>
            <a:r>
              <a:rPr lang="en-US" altLang="en-US" sz="2800" dirty="0"/>
              <a:t>If a product demonstration is required</a:t>
            </a:r>
          </a:p>
          <a:p>
            <a:pPr marL="1371600" lvl="2" indent="-457200" eaLnBrk="1" hangingPunct="1">
              <a:defRPr/>
            </a:pPr>
            <a:r>
              <a:rPr lang="en-US" altLang="en-US" sz="2800" dirty="0"/>
              <a:t>If there will be internet or phone access and if so, where it will be within the room</a:t>
            </a:r>
          </a:p>
          <a:p>
            <a:pPr marL="1828800" lvl="3" indent="-457200" eaLnBrk="1" hangingPunct="1">
              <a:defRPr/>
            </a:pPr>
            <a:r>
              <a:rPr lang="en-US" altLang="en-US" sz="2400" dirty="0"/>
              <a:t>If access is in remote corner it may not be useful</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Number Placeholder 4">
            <a:extLst>
              <a:ext uri="{FF2B5EF4-FFF2-40B4-BE49-F238E27FC236}">
                <a16:creationId xmlns:a16="http://schemas.microsoft.com/office/drawing/2014/main" id="{1DA0EBE3-C0E5-43A1-8747-52A6F86FC91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2FB6046-B733-41E3-A299-DACD8C947D45}" type="slidenum">
              <a:rPr lang="en-US" altLang="en-US" sz="1200" smtClean="0"/>
              <a:pPr>
                <a:spcBef>
                  <a:spcPct val="0"/>
                </a:spcBef>
                <a:buClrTx/>
                <a:buSzTx/>
                <a:buFontTx/>
                <a:buNone/>
              </a:pPr>
              <a:t>396</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8572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buFont typeface="+mj-lt"/>
              <a:buAutoNum type="arabicPeriod" startAt="16"/>
              <a:defRPr/>
            </a:pPr>
            <a:r>
              <a:rPr lang="en-US" altLang="en-US" sz="2800" dirty="0"/>
              <a:t>(Cont’d) D</a:t>
            </a:r>
            <a:r>
              <a:rPr lang="en-US" altLang="en-US" dirty="0"/>
              <a:t>ecide on general format of orals: </a:t>
            </a:r>
          </a:p>
          <a:p>
            <a:pPr marL="1371600" lvl="2" indent="-457200" eaLnBrk="1" hangingPunct="1">
              <a:defRPr/>
            </a:pPr>
            <a:r>
              <a:rPr lang="en-US" altLang="en-US" sz="2800" dirty="0"/>
              <a:t>Whether a slide projector will be made available or if offerors can bring one</a:t>
            </a:r>
          </a:p>
          <a:p>
            <a:pPr marL="1371600" lvl="2" indent="-457200" eaLnBrk="1" hangingPunct="1">
              <a:defRPr/>
            </a:pPr>
            <a:r>
              <a:rPr lang="en-US" altLang="en-US" sz="2800" dirty="0"/>
              <a:t>The number of copies of handouts to bring </a:t>
            </a:r>
          </a:p>
          <a:p>
            <a:pPr marL="1828800" lvl="3" indent="-457200" eaLnBrk="1" hangingPunct="1">
              <a:defRPr/>
            </a:pPr>
            <a:r>
              <a:rPr lang="en-US" altLang="en-US" sz="2400" dirty="0"/>
              <a:t>One for each evaluator, the P.O. and maybe others</a:t>
            </a:r>
          </a:p>
          <a:p>
            <a:pPr marL="1371600" lvl="2" indent="-457200" eaLnBrk="1" hangingPunct="1">
              <a:defRPr/>
            </a:pPr>
            <a:r>
              <a:rPr lang="en-US" altLang="en-US" sz="2800" dirty="0"/>
              <a:t>How much time to permit after the orals for offerors to respond to follow-up issues</a:t>
            </a:r>
          </a:p>
          <a:p>
            <a:pPr marL="1828800" lvl="3" indent="-457200" eaLnBrk="1" hangingPunct="1">
              <a:defRPr/>
            </a:pPr>
            <a:r>
              <a:rPr lang="en-US" altLang="en-US" sz="2400" dirty="0"/>
              <a:t>E.g., 3 days, 5 days, etc.</a:t>
            </a:r>
          </a:p>
          <a:p>
            <a:pPr marL="1371600" lvl="2" indent="-457200" eaLnBrk="1" hangingPunct="1">
              <a:defRPr/>
            </a:pPr>
            <a:r>
              <a:rPr lang="en-US" altLang="en-US" sz="2800" dirty="0"/>
              <a:t>Which State personnel will record each issue identified as needing follow-up answers to compare with offeror notes after the orals</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Number Placeholder 4">
            <a:extLst>
              <a:ext uri="{FF2B5EF4-FFF2-40B4-BE49-F238E27FC236}">
                <a16:creationId xmlns:a16="http://schemas.microsoft.com/office/drawing/2014/main" id="{5E5C812F-903D-4675-812F-6911925047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5210688-FB87-489E-AC3F-C89BE7CA9F96}" type="slidenum">
              <a:rPr lang="en-US" altLang="en-US" sz="1200" smtClean="0"/>
              <a:pPr>
                <a:spcBef>
                  <a:spcPct val="0"/>
                </a:spcBef>
                <a:buClrTx/>
                <a:buSzTx/>
                <a:buFontTx/>
                <a:buNone/>
              </a:pPr>
              <a:t>397</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810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685800"/>
            <a:ext cx="8839200" cy="6172200"/>
          </a:xfrm>
        </p:spPr>
        <p:txBody>
          <a:bodyPr/>
          <a:lstStyle/>
          <a:p>
            <a:pPr marL="609600" indent="-609600" eaLnBrk="1" hangingPunct="1">
              <a:spcBef>
                <a:spcPts val="600"/>
              </a:spcBef>
              <a:buFont typeface="+mj-lt"/>
              <a:buAutoNum type="arabicPeriod" startAt="16"/>
              <a:defRPr/>
            </a:pPr>
            <a:r>
              <a:rPr lang="en-US" altLang="en-US" sz="2800" dirty="0"/>
              <a:t>(Cont’d) D</a:t>
            </a:r>
            <a:r>
              <a:rPr lang="en-US" altLang="en-US" dirty="0"/>
              <a:t>ecide on general format of orals: </a:t>
            </a:r>
          </a:p>
          <a:p>
            <a:pPr marL="1371600" lvl="2" indent="-457200" eaLnBrk="1" hangingPunct="1">
              <a:spcBef>
                <a:spcPts val="600"/>
              </a:spcBef>
              <a:defRPr/>
            </a:pPr>
            <a:r>
              <a:rPr lang="en-US" altLang="en-US" sz="2800" dirty="0"/>
              <a:t>How evaluators will ask questions (one person ask all, do round-robin, etc.), including follow-up ones</a:t>
            </a:r>
          </a:p>
          <a:p>
            <a:pPr marL="1371600" lvl="2" indent="-457200" eaLnBrk="1" hangingPunct="1">
              <a:spcBef>
                <a:spcPts val="600"/>
              </a:spcBef>
              <a:defRPr/>
            </a:pPr>
            <a:r>
              <a:rPr lang="en-US" altLang="en-US" sz="2800" dirty="0"/>
              <a:t>Who will control the meeting from the State perspective to:</a:t>
            </a:r>
          </a:p>
          <a:p>
            <a:pPr marL="1752600" lvl="3" indent="-381000" eaLnBrk="1" hangingPunct="1">
              <a:spcBef>
                <a:spcPts val="600"/>
              </a:spcBef>
              <a:defRPr/>
            </a:pPr>
            <a:r>
              <a:rPr lang="en-US" altLang="en-US" sz="2400" dirty="0"/>
              <a:t>Make introductory remarks</a:t>
            </a:r>
          </a:p>
          <a:p>
            <a:pPr marL="1752600" lvl="3" indent="-381000" eaLnBrk="1" hangingPunct="1">
              <a:spcBef>
                <a:spcPts val="600"/>
              </a:spcBef>
              <a:defRPr/>
            </a:pPr>
            <a:r>
              <a:rPr lang="en-US" altLang="en-US" sz="2400" dirty="0"/>
              <a:t>Give ground rules to offerors</a:t>
            </a:r>
          </a:p>
          <a:p>
            <a:pPr marL="1752600" lvl="3" indent="-381000" eaLnBrk="1" hangingPunct="1">
              <a:spcBef>
                <a:spcPts val="600"/>
              </a:spcBef>
              <a:defRPr/>
            </a:pPr>
            <a:r>
              <a:rPr lang="en-US" altLang="en-US" sz="2400" dirty="0"/>
              <a:t>Inform them they must record follow-up issues to reconcile with the State person doing the same</a:t>
            </a:r>
          </a:p>
          <a:p>
            <a:pPr marL="1752600" lvl="3" indent="-381000" eaLnBrk="1" hangingPunct="1">
              <a:spcBef>
                <a:spcPts val="600"/>
              </a:spcBef>
              <a:defRPr/>
            </a:pPr>
            <a:r>
              <a:rPr lang="en-US" altLang="en-US" sz="2400" dirty="0"/>
              <a:t>Keep offerors on required time line</a:t>
            </a:r>
          </a:p>
          <a:p>
            <a:pPr marL="1752600" lvl="3" indent="-381000" eaLnBrk="1" hangingPunct="1">
              <a:spcBef>
                <a:spcPts val="600"/>
              </a:spcBef>
              <a:defRPr/>
            </a:pPr>
            <a:r>
              <a:rPr lang="en-US" altLang="en-US" sz="2400" dirty="0"/>
              <a:t>Keep offerors on subject, etc.</a:t>
            </a:r>
          </a:p>
          <a:p>
            <a:pPr marL="1371600" lvl="2" indent="-457200" eaLnBrk="1" hangingPunct="1">
              <a:defRPr/>
            </a:pPr>
            <a:endParaRPr lang="en-US" altLang="en-US" sz="3200"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Number Placeholder 4">
            <a:extLst>
              <a:ext uri="{FF2B5EF4-FFF2-40B4-BE49-F238E27FC236}">
                <a16:creationId xmlns:a16="http://schemas.microsoft.com/office/drawing/2014/main" id="{EC626C19-4B06-4AFC-BD77-03B8B834AD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597BA26-178C-4C3B-A403-88F9095F885A}" type="slidenum">
              <a:rPr lang="en-US" altLang="en-US" sz="1200" smtClean="0"/>
              <a:pPr>
                <a:spcBef>
                  <a:spcPct val="0"/>
                </a:spcBef>
                <a:buClrTx/>
                <a:buSzTx/>
                <a:buFontTx/>
                <a:buNone/>
              </a:pPr>
              <a:t>398</a:t>
            </a:fld>
            <a:endParaRPr lang="en-US" altLang="en-US" sz="1200"/>
          </a:p>
        </p:txBody>
      </p:sp>
      <p:sp>
        <p:nvSpPr>
          <p:cNvPr id="5" name="Footer Placeholder 5">
            <a:extLst>
              <a:ext uri="{FF2B5EF4-FFF2-40B4-BE49-F238E27FC236}">
                <a16:creationId xmlns:a16="http://schemas.microsoft.com/office/drawing/2014/main" id="{A35F60F7-91FD-44F1-A791-D3796D391C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7890" name="Rectangle 2">
            <a:extLst>
              <a:ext uri="{FF2B5EF4-FFF2-40B4-BE49-F238E27FC236}">
                <a16:creationId xmlns:a16="http://schemas.microsoft.com/office/drawing/2014/main" id="{8D082D82-661B-4BAB-BA0D-91FD66C92A5C}"/>
              </a:ext>
            </a:extLst>
          </p:cNvPr>
          <p:cNvSpPr>
            <a:spLocks noGrp="1" noRot="1" noChangeArrowheads="1"/>
          </p:cNvSpPr>
          <p:nvPr>
            <p:ph type="title"/>
          </p:nvPr>
        </p:nvSpPr>
        <p:spPr>
          <a:xfrm>
            <a:off x="152400" y="133350"/>
            <a:ext cx="8839200" cy="781050"/>
          </a:xfrm>
        </p:spPr>
        <p:txBody>
          <a:bodyPr/>
          <a:lstStyle/>
          <a:p>
            <a:pPr eaLnBrk="1" hangingPunct="1">
              <a:defRPr/>
            </a:pPr>
            <a:r>
              <a:rPr lang="en-US" altLang="en-US" sz="3600" dirty="0"/>
              <a:t>CSP Evaluation and Selection Process</a:t>
            </a:r>
          </a:p>
        </p:txBody>
      </p:sp>
      <p:sp>
        <p:nvSpPr>
          <p:cNvPr id="37891" name="Rectangle 3">
            <a:extLst>
              <a:ext uri="{FF2B5EF4-FFF2-40B4-BE49-F238E27FC236}">
                <a16:creationId xmlns:a16="http://schemas.microsoft.com/office/drawing/2014/main" id="{FAE3F801-61F2-45F1-8911-431F9AE48D26}"/>
              </a:ext>
            </a:extLst>
          </p:cNvPr>
          <p:cNvSpPr>
            <a:spLocks noGrp="1" noChangeArrowheads="1"/>
          </p:cNvSpPr>
          <p:nvPr>
            <p:ph type="body" idx="1"/>
          </p:nvPr>
        </p:nvSpPr>
        <p:spPr>
          <a:xfrm>
            <a:off x="152400" y="838200"/>
            <a:ext cx="8839200" cy="6019800"/>
          </a:xfrm>
        </p:spPr>
        <p:txBody>
          <a:bodyPr/>
          <a:lstStyle/>
          <a:p>
            <a:pPr marL="609600" indent="-609600" eaLnBrk="1" hangingPunct="1">
              <a:spcBef>
                <a:spcPts val="0"/>
              </a:spcBef>
              <a:buFont typeface="+mj-lt"/>
              <a:buAutoNum type="arabicPeriod" startAt="16"/>
              <a:defRPr/>
            </a:pPr>
            <a:r>
              <a:rPr lang="en-US" altLang="en-US" sz="2800" dirty="0"/>
              <a:t>(Cont’d) </a:t>
            </a:r>
            <a:r>
              <a:rPr lang="en-US" altLang="en-US" dirty="0"/>
              <a:t>When discussing the format of the orals, the P.O. should also stress to the evaluators their role and responsibility</a:t>
            </a:r>
          </a:p>
          <a:p>
            <a:pPr marL="1371600" lvl="2" indent="-457200" eaLnBrk="1" hangingPunct="1">
              <a:spcBef>
                <a:spcPts val="0"/>
              </a:spcBef>
              <a:defRPr/>
            </a:pPr>
            <a:r>
              <a:rPr lang="en-US" altLang="en-US" sz="2800" dirty="0"/>
              <a:t>i.e., they need to speak-up if there is anything they hear that:</a:t>
            </a:r>
          </a:p>
          <a:p>
            <a:pPr marL="1828800" lvl="3" indent="-457200" eaLnBrk="1" hangingPunct="1">
              <a:spcBef>
                <a:spcPts val="0"/>
              </a:spcBef>
              <a:defRPr/>
            </a:pPr>
            <a:r>
              <a:rPr lang="en-US" altLang="en-US" sz="2400" dirty="0"/>
              <a:t>Is confusing </a:t>
            </a:r>
            <a:r>
              <a:rPr lang="en-US" altLang="en-US" sz="2400"/>
              <a:t>or wrong</a:t>
            </a:r>
            <a:endParaRPr lang="en-US" altLang="en-US" sz="2400" dirty="0"/>
          </a:p>
          <a:p>
            <a:pPr marL="1828800" lvl="3" indent="-457200" eaLnBrk="1" hangingPunct="1">
              <a:spcBef>
                <a:spcPts val="0"/>
              </a:spcBef>
              <a:defRPr/>
            </a:pPr>
            <a:r>
              <a:rPr lang="en-US" altLang="en-US" sz="2400" dirty="0"/>
              <a:t>Seems contradictory to what was in the offeror’s proposal or prior cures</a:t>
            </a:r>
          </a:p>
          <a:p>
            <a:pPr marL="1828800" lvl="3" indent="-457200" eaLnBrk="1" hangingPunct="1">
              <a:spcBef>
                <a:spcPts val="0"/>
              </a:spcBef>
              <a:defRPr/>
            </a:pPr>
            <a:r>
              <a:rPr lang="en-US" altLang="en-US" sz="2400" dirty="0"/>
              <a:t>Is new information that needs a written follow-up</a:t>
            </a:r>
          </a:p>
          <a:p>
            <a:pPr marL="1371600" lvl="2" indent="-457200" eaLnBrk="1" hangingPunct="1">
              <a:spcBef>
                <a:spcPts val="0"/>
              </a:spcBef>
              <a:defRPr/>
            </a:pPr>
            <a:r>
              <a:rPr lang="en-US" altLang="en-US" sz="2800" dirty="0"/>
              <a:t>The oral session is their best opportunity to gauge the commitment of senior officials, capability of the offeror’s personnel, fluidness of interaction with subcontractors, etc.</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Number Placeholder 4">
            <a:extLst>
              <a:ext uri="{FF2B5EF4-FFF2-40B4-BE49-F238E27FC236}">
                <a16:creationId xmlns:a16="http://schemas.microsoft.com/office/drawing/2014/main" id="{671E1F61-4B54-4D15-886E-C0A7EFE592D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5FFF6DC-FA1C-48D9-A169-BC87691D8356}" type="slidenum">
              <a:rPr lang="en-US" altLang="en-US" sz="1200" smtClean="0"/>
              <a:pPr>
                <a:spcBef>
                  <a:spcPct val="0"/>
                </a:spcBef>
                <a:buClrTx/>
                <a:buSzTx/>
                <a:buFontTx/>
                <a:buNone/>
              </a:pPr>
              <a:t>399</a:t>
            </a:fld>
            <a:endParaRPr lang="en-US" altLang="en-US" sz="1200"/>
          </a:p>
        </p:txBody>
      </p:sp>
      <p:sp>
        <p:nvSpPr>
          <p:cNvPr id="5" name="Footer Placeholder 5">
            <a:extLst>
              <a:ext uri="{FF2B5EF4-FFF2-40B4-BE49-F238E27FC236}">
                <a16:creationId xmlns:a16="http://schemas.microsoft.com/office/drawing/2014/main" id="{69F9BDEF-4929-4C17-AA92-9B0DDB74FC4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9938" name="Rectangle 2">
            <a:extLst>
              <a:ext uri="{FF2B5EF4-FFF2-40B4-BE49-F238E27FC236}">
                <a16:creationId xmlns:a16="http://schemas.microsoft.com/office/drawing/2014/main" id="{915F0535-74D0-423A-9193-AD5967045E1F}"/>
              </a:ext>
            </a:extLst>
          </p:cNvPr>
          <p:cNvSpPr>
            <a:spLocks noGrp="1" noRot="1" noChangeArrowheads="1"/>
          </p:cNvSpPr>
          <p:nvPr>
            <p:ph type="title"/>
          </p:nvPr>
        </p:nvSpPr>
        <p:spPr>
          <a:xfrm>
            <a:off x="152400" y="76200"/>
            <a:ext cx="8915400" cy="914400"/>
          </a:xfrm>
        </p:spPr>
        <p:txBody>
          <a:bodyPr/>
          <a:lstStyle/>
          <a:p>
            <a:pPr eaLnBrk="1" hangingPunct="1">
              <a:defRPr/>
            </a:pPr>
            <a:r>
              <a:rPr lang="en-US" altLang="en-US" sz="3600" dirty="0"/>
              <a:t>CSP Evaluation and Selection Process</a:t>
            </a:r>
          </a:p>
        </p:txBody>
      </p:sp>
      <p:sp>
        <p:nvSpPr>
          <p:cNvPr id="39939" name="Rectangle 3">
            <a:extLst>
              <a:ext uri="{FF2B5EF4-FFF2-40B4-BE49-F238E27FC236}">
                <a16:creationId xmlns:a16="http://schemas.microsoft.com/office/drawing/2014/main" id="{BB775F2B-5ED3-4855-8E35-9FE1081C603B}"/>
              </a:ext>
            </a:extLst>
          </p:cNvPr>
          <p:cNvSpPr>
            <a:spLocks noGrp="1" noChangeArrowheads="1"/>
          </p:cNvSpPr>
          <p:nvPr>
            <p:ph type="body" idx="1"/>
          </p:nvPr>
        </p:nvSpPr>
        <p:spPr>
          <a:xfrm>
            <a:off x="304800" y="914400"/>
            <a:ext cx="8458200" cy="5562600"/>
          </a:xfrm>
        </p:spPr>
        <p:txBody>
          <a:bodyPr/>
          <a:lstStyle/>
          <a:p>
            <a:pPr marL="609600" indent="-609600" eaLnBrk="1" hangingPunct="1">
              <a:buFontTx/>
              <a:buAutoNum type="arabicPeriod" startAt="16"/>
              <a:defRPr/>
            </a:pPr>
            <a:r>
              <a:rPr lang="en-US" altLang="en-US" dirty="0"/>
              <a:t>Offerors that are technically acceptable or potentially so are contacted &amp; scheduled for oral presentations: </a:t>
            </a:r>
          </a:p>
          <a:p>
            <a:pPr marL="990600" lvl="1" indent="-533400" eaLnBrk="1" hangingPunct="1">
              <a:defRPr/>
            </a:pPr>
            <a:r>
              <a:rPr lang="en-US" altLang="en-US" dirty="0"/>
              <a:t>Provide notice of all times, dates, ground rules, etc. agreed to in steps 14 &amp; 15, and possibly some of the questions developed in step 13, if not previously provided or if additional discussion is deemed necessary</a:t>
            </a:r>
          </a:p>
          <a:p>
            <a:pPr marL="990600" lvl="1" indent="-533400" eaLnBrk="1" hangingPunct="1">
              <a:defRPr/>
            </a:pPr>
            <a:r>
              <a:rPr lang="en-US" altLang="en-US" dirty="0"/>
              <a:t>Ensure offerors understand ground rules in terms of whom to bring, type of presentation to do or not do, duration, that they will need to take notes of follow-up items,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763F-EFF8-4560-A1B8-6C395C6BF5C3}"/>
              </a:ext>
            </a:extLst>
          </p:cNvPr>
          <p:cNvSpPr>
            <a:spLocks noGrp="1"/>
          </p:cNvSpPr>
          <p:nvPr>
            <p:ph type="title"/>
          </p:nvPr>
        </p:nvSpPr>
        <p:spPr/>
        <p:txBody>
          <a:bodyPr/>
          <a:lstStyle/>
          <a:p>
            <a:pPr>
              <a:defRPr/>
            </a:pPr>
            <a:r>
              <a:rPr lang="en-US" dirty="0"/>
              <a:t>COMAR 21.05.03</a:t>
            </a:r>
          </a:p>
        </p:txBody>
      </p:sp>
      <p:sp>
        <p:nvSpPr>
          <p:cNvPr id="3" name="Content Placeholder 2">
            <a:extLst>
              <a:ext uri="{FF2B5EF4-FFF2-40B4-BE49-F238E27FC236}">
                <a16:creationId xmlns:a16="http://schemas.microsoft.com/office/drawing/2014/main" id="{2AC79FCB-D4F2-4A6C-8089-1E217BE88CBC}"/>
              </a:ext>
            </a:extLst>
          </p:cNvPr>
          <p:cNvSpPr>
            <a:spLocks noGrp="1"/>
          </p:cNvSpPr>
          <p:nvPr>
            <p:ph idx="1"/>
          </p:nvPr>
        </p:nvSpPr>
        <p:spPr>
          <a:xfrm>
            <a:off x="228600" y="1143000"/>
            <a:ext cx="8686800" cy="5257800"/>
          </a:xfrm>
        </p:spPr>
        <p:txBody>
          <a:bodyPr/>
          <a:lstStyle/>
          <a:p>
            <a:pPr>
              <a:defRPr/>
            </a:pPr>
            <a:r>
              <a:rPr lang="en-US" dirty="0"/>
              <a:t>Has only about 4 pages of substantive text on how to conduct these types of procurements</a:t>
            </a:r>
          </a:p>
          <a:p>
            <a:pPr lvl="1">
              <a:defRPr/>
            </a:pPr>
            <a:r>
              <a:rPr lang="en-US" dirty="0"/>
              <a:t>Much of this text is quoted in the Appendix</a:t>
            </a:r>
          </a:p>
          <a:p>
            <a:pPr>
              <a:defRPr/>
            </a:pPr>
            <a:r>
              <a:rPr lang="en-US" dirty="0"/>
              <a:t>But the practical aspects of CSP have been formulated over more than 30 years of protests and Md. State Board of Contract Appeals decisions</a:t>
            </a:r>
          </a:p>
          <a:p>
            <a:pPr>
              <a:defRPr/>
            </a:pPr>
            <a:r>
              <a:rPr lang="en-US" dirty="0"/>
              <a:t>And in this class are attempting to fully explain in over 500 slides</a:t>
            </a:r>
          </a:p>
        </p:txBody>
      </p:sp>
      <p:sp>
        <p:nvSpPr>
          <p:cNvPr id="9220" name="Slide Number Placeholder 3">
            <a:extLst>
              <a:ext uri="{FF2B5EF4-FFF2-40B4-BE49-F238E27FC236}">
                <a16:creationId xmlns:a16="http://schemas.microsoft.com/office/drawing/2014/main" id="{5CAEAF57-5F5B-444E-BA27-A9BF62BBE6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E8B386-9F0B-4B9E-951F-15D0FE07DA39}" type="slidenum">
              <a:rPr lang="en-US" altLang="en-US" sz="1200" smtClean="0"/>
              <a:pPr>
                <a:spcBef>
                  <a:spcPct val="0"/>
                </a:spcBef>
                <a:buClrTx/>
                <a:buSzTx/>
                <a:buFontTx/>
                <a:buNone/>
              </a:pPr>
              <a:t>4</a:t>
            </a:fld>
            <a:endParaRPr lang="en-US" altLang="en-US" sz="1200"/>
          </a:p>
        </p:txBody>
      </p:sp>
      <p:sp>
        <p:nvSpPr>
          <p:cNvPr id="5" name="Footer Placeholder 4">
            <a:extLst>
              <a:ext uri="{FF2B5EF4-FFF2-40B4-BE49-F238E27FC236}">
                <a16:creationId xmlns:a16="http://schemas.microsoft.com/office/drawing/2014/main" id="{61F317F5-F5B3-43F2-9388-E64B6CD686C7}"/>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C3CB36EA-9A77-480E-84CA-DCBB4B5A841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1F3976-E107-4D45-A2B6-98701B42C191}" type="slidenum">
              <a:rPr lang="en-US" altLang="en-US" sz="1200" smtClean="0"/>
              <a:pPr>
                <a:spcBef>
                  <a:spcPct val="0"/>
                </a:spcBef>
                <a:buClrTx/>
                <a:buSzTx/>
                <a:buFontTx/>
                <a:buNone/>
              </a:pPr>
              <a:t>40</a:t>
            </a:fld>
            <a:endParaRPr lang="en-US" altLang="en-US" sz="1200"/>
          </a:p>
        </p:txBody>
      </p:sp>
      <p:sp>
        <p:nvSpPr>
          <p:cNvPr id="5" name="Footer Placeholder 5">
            <a:extLst>
              <a:ext uri="{FF2B5EF4-FFF2-40B4-BE49-F238E27FC236}">
                <a16:creationId xmlns:a16="http://schemas.microsoft.com/office/drawing/2014/main" id="{E4345F74-394E-4606-89EE-B61B8DDA208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58786" name="Rectangle 2">
            <a:extLst>
              <a:ext uri="{FF2B5EF4-FFF2-40B4-BE49-F238E27FC236}">
                <a16:creationId xmlns:a16="http://schemas.microsoft.com/office/drawing/2014/main" id="{4DD930A9-F1C6-48FD-893B-35A9C3FA896A}"/>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Negotiations </a:t>
            </a:r>
            <a:r>
              <a:rPr lang="en-US" altLang="en-US" sz="2400"/>
              <a:t>(Cont’d)</a:t>
            </a:r>
            <a:endParaRPr lang="en-US" altLang="en-US"/>
          </a:p>
        </p:txBody>
      </p:sp>
      <p:sp>
        <p:nvSpPr>
          <p:cNvPr id="758787" name="Rectangle 3">
            <a:extLst>
              <a:ext uri="{FF2B5EF4-FFF2-40B4-BE49-F238E27FC236}">
                <a16:creationId xmlns:a16="http://schemas.microsoft.com/office/drawing/2014/main" id="{084828DB-5E51-4AE9-910D-D50F8C314312}"/>
              </a:ext>
            </a:extLst>
          </p:cNvPr>
          <p:cNvSpPr>
            <a:spLocks noGrp="1" noChangeArrowheads="1"/>
          </p:cNvSpPr>
          <p:nvPr>
            <p:ph type="body" idx="1"/>
          </p:nvPr>
        </p:nvSpPr>
        <p:spPr>
          <a:xfrm>
            <a:off x="609600" y="1676400"/>
            <a:ext cx="7848600" cy="4648200"/>
          </a:xfrm>
        </p:spPr>
        <p:txBody>
          <a:bodyPr/>
          <a:lstStyle/>
          <a:p>
            <a:pPr eaLnBrk="1" hangingPunct="1">
              <a:defRPr/>
            </a:pPr>
            <a:r>
              <a:rPr lang="en-US" altLang="en-US"/>
              <a:t>In situations when ultimately there is agreement </a:t>
            </a:r>
          </a:p>
          <a:p>
            <a:pPr eaLnBrk="1" hangingPunct="1">
              <a:defRPr/>
            </a:pPr>
            <a:r>
              <a:rPr lang="en-US" altLang="en-US"/>
              <a:t>Often what is finally agreed to is very different from the positions either party started with</a:t>
            </a:r>
          </a:p>
          <a:p>
            <a:pPr lvl="1" eaLnBrk="1" hangingPunct="1">
              <a:defRPr/>
            </a:pPr>
            <a:r>
              <a:rPr lang="en-US" altLang="en-US"/>
              <a:t>Usually there is compromise by both parties</a:t>
            </a:r>
          </a:p>
          <a:p>
            <a:pPr lvl="1" eaLnBrk="1" hangingPunct="1">
              <a:defRPr/>
            </a:pPr>
            <a:r>
              <a:rPr lang="en-US" altLang="en-US"/>
              <a:t>Perhaps based upon a series of offers and counter-offers</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4">
            <a:extLst>
              <a:ext uri="{FF2B5EF4-FFF2-40B4-BE49-F238E27FC236}">
                <a16:creationId xmlns:a16="http://schemas.microsoft.com/office/drawing/2014/main" id="{8B459AB1-6C10-4401-B22D-216435C9203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A66E09A-AAAC-4DF5-AEAC-A1AEB316F7EB}" type="slidenum">
              <a:rPr lang="en-US" altLang="en-US" sz="1200" smtClean="0"/>
              <a:pPr>
                <a:spcBef>
                  <a:spcPct val="0"/>
                </a:spcBef>
                <a:buClrTx/>
                <a:buSzTx/>
                <a:buFontTx/>
                <a:buNone/>
              </a:pPr>
              <a:t>400</a:t>
            </a:fld>
            <a:endParaRPr lang="en-US" altLang="en-US" sz="1200"/>
          </a:p>
        </p:txBody>
      </p:sp>
      <p:sp>
        <p:nvSpPr>
          <p:cNvPr id="5" name="Footer Placeholder 5">
            <a:extLst>
              <a:ext uri="{FF2B5EF4-FFF2-40B4-BE49-F238E27FC236}">
                <a16:creationId xmlns:a16="http://schemas.microsoft.com/office/drawing/2014/main" id="{69F9BDEF-4929-4C17-AA92-9B0DDB74FC4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9938" name="Rectangle 2">
            <a:extLst>
              <a:ext uri="{FF2B5EF4-FFF2-40B4-BE49-F238E27FC236}">
                <a16:creationId xmlns:a16="http://schemas.microsoft.com/office/drawing/2014/main" id="{915F0535-74D0-423A-9193-AD5967045E1F}"/>
              </a:ext>
            </a:extLst>
          </p:cNvPr>
          <p:cNvSpPr>
            <a:spLocks noGrp="1" noRot="1" noChangeArrowheads="1"/>
          </p:cNvSpPr>
          <p:nvPr>
            <p:ph type="title"/>
          </p:nvPr>
        </p:nvSpPr>
        <p:spPr>
          <a:xfrm>
            <a:off x="152400" y="76200"/>
            <a:ext cx="8915400" cy="685800"/>
          </a:xfrm>
        </p:spPr>
        <p:txBody>
          <a:bodyPr/>
          <a:lstStyle/>
          <a:p>
            <a:pPr eaLnBrk="1" hangingPunct="1">
              <a:defRPr/>
            </a:pPr>
            <a:r>
              <a:rPr lang="en-US" altLang="en-US" sz="3600" dirty="0"/>
              <a:t>CSP Evaluation and Selection Process</a:t>
            </a:r>
          </a:p>
        </p:txBody>
      </p:sp>
      <p:sp>
        <p:nvSpPr>
          <p:cNvPr id="39939" name="Rectangle 3">
            <a:extLst>
              <a:ext uri="{FF2B5EF4-FFF2-40B4-BE49-F238E27FC236}">
                <a16:creationId xmlns:a16="http://schemas.microsoft.com/office/drawing/2014/main" id="{BB775F2B-5ED3-4855-8E35-9FE1081C603B}"/>
              </a:ext>
            </a:extLst>
          </p:cNvPr>
          <p:cNvSpPr>
            <a:spLocks noGrp="1" noChangeArrowheads="1"/>
          </p:cNvSpPr>
          <p:nvPr>
            <p:ph type="body" idx="1"/>
          </p:nvPr>
        </p:nvSpPr>
        <p:spPr>
          <a:xfrm>
            <a:off x="304800" y="762000"/>
            <a:ext cx="8458200" cy="5715000"/>
          </a:xfrm>
        </p:spPr>
        <p:txBody>
          <a:bodyPr/>
          <a:lstStyle/>
          <a:p>
            <a:pPr marL="609600" indent="-609600" eaLnBrk="1" hangingPunct="1">
              <a:buFontTx/>
              <a:buAutoNum type="arabicPeriod" startAt="16"/>
              <a:defRPr/>
            </a:pPr>
            <a:r>
              <a:rPr lang="en-US" altLang="en-US" sz="2800" dirty="0"/>
              <a:t>(Cont’d)</a:t>
            </a:r>
          </a:p>
          <a:p>
            <a:pPr marL="1009650" lvl="1" indent="-609600" eaLnBrk="1" hangingPunct="1">
              <a:defRPr/>
            </a:pPr>
            <a:r>
              <a:rPr lang="en-US" altLang="en-US" dirty="0"/>
              <a:t>Provide the exact location for the orals, directions, including directions within a campus or building, and any special instructions, such as parking instructions or the need to sign-in at a security desk and get passes, or be escorted</a:t>
            </a:r>
          </a:p>
          <a:p>
            <a:pPr marL="1409700" lvl="2" indent="-609600" eaLnBrk="1" hangingPunct="1">
              <a:defRPr/>
            </a:pPr>
            <a:r>
              <a:rPr lang="en-US" altLang="en-US" dirty="0"/>
              <a:t>Alert offerors to anything that might take time and potentially delay their arrival for their oral session</a:t>
            </a:r>
          </a:p>
          <a:p>
            <a:pPr marL="1009650" lvl="1" indent="-609600" eaLnBrk="1" hangingPunct="1">
              <a:defRPr/>
            </a:pPr>
            <a:r>
              <a:rPr lang="en-US" altLang="en-US" dirty="0"/>
              <a:t>Provide contact information in case something goes wrong and an offeror needs to reach someone at the last minute</a:t>
            </a:r>
          </a:p>
          <a:p>
            <a:pPr marL="1409700" lvl="2" indent="-609600" eaLnBrk="1" hangingPunct="1">
              <a:defRPr/>
            </a:pPr>
            <a:r>
              <a:rPr lang="en-US" altLang="en-US" dirty="0"/>
              <a:t>Preferably someone assisting the </a:t>
            </a:r>
            <a:r>
              <a:rPr lang="en-US" altLang="en-US" dirty="0" err="1"/>
              <a:t>Eval</a:t>
            </a:r>
            <a:r>
              <a:rPr lang="en-US" altLang="en-US" dirty="0"/>
              <a:t>. Comm.</a:t>
            </a:r>
          </a:p>
          <a:p>
            <a:pPr marL="1009650" lvl="1" indent="-609600" eaLnBrk="1" hangingPunct="1">
              <a:defRPr/>
            </a:pPr>
            <a:r>
              <a:rPr lang="en-US" altLang="en-US" dirty="0"/>
              <a:t>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Number Placeholder 4">
            <a:extLst>
              <a:ext uri="{FF2B5EF4-FFF2-40B4-BE49-F238E27FC236}">
                <a16:creationId xmlns:a16="http://schemas.microsoft.com/office/drawing/2014/main" id="{0BE8C6F5-F5AA-4FAF-A148-1F2B3B24D69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AC0BA01-1BB8-4FED-AD0F-444621EE4509}" type="slidenum">
              <a:rPr lang="en-US" altLang="en-US" sz="1200" smtClean="0"/>
              <a:pPr>
                <a:spcBef>
                  <a:spcPct val="0"/>
                </a:spcBef>
                <a:buClrTx/>
                <a:buSzTx/>
                <a:buFontTx/>
                <a:buNone/>
              </a:pPr>
              <a:t>401</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60960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819150"/>
            <a:ext cx="8839200" cy="5657850"/>
          </a:xfrm>
        </p:spPr>
        <p:txBody>
          <a:bodyPr/>
          <a:lstStyle/>
          <a:p>
            <a:pPr marL="609600" indent="-609600" eaLnBrk="1" hangingPunct="1">
              <a:buFontTx/>
              <a:buAutoNum type="arabicPeriod" startAt="17"/>
              <a:defRPr/>
            </a:pPr>
            <a:r>
              <a:rPr lang="en-US" altLang="en-US" dirty="0"/>
              <a:t>Oral presentations are held with offerors</a:t>
            </a:r>
          </a:p>
          <a:p>
            <a:pPr marL="990600" lvl="1" indent="-533400" eaLnBrk="1" hangingPunct="1">
              <a:buFontTx/>
              <a:buChar char="•"/>
              <a:defRPr/>
            </a:pPr>
            <a:r>
              <a:rPr lang="en-US" altLang="en-US" dirty="0"/>
              <a:t>Any offeror exceptions should be discussed</a:t>
            </a:r>
          </a:p>
          <a:p>
            <a:pPr marL="990600" lvl="1" indent="-533400" eaLnBrk="1" hangingPunct="1">
              <a:buFontTx/>
              <a:buChar char="•"/>
              <a:defRPr/>
            </a:pPr>
            <a:r>
              <a:rPr lang="en-US" altLang="en-US" dirty="0"/>
              <a:t>Offerors should be “put on notice” if exceptions have the potential to preclude an award</a:t>
            </a:r>
          </a:p>
          <a:p>
            <a:pPr marL="990600" lvl="1" indent="-533400" eaLnBrk="1" hangingPunct="1">
              <a:buFontTx/>
              <a:buChar char="•"/>
              <a:defRPr/>
            </a:pPr>
            <a:r>
              <a:rPr lang="en-US" altLang="en-US" dirty="0"/>
              <a:t>But, exceptions do not have to be conclusively dealt with at this time</a:t>
            </a:r>
          </a:p>
          <a:p>
            <a:pPr marL="1371600" lvl="2" indent="-457200" eaLnBrk="1" hangingPunct="1">
              <a:buFontTx/>
              <a:buChar char="•"/>
              <a:defRPr/>
            </a:pPr>
            <a:r>
              <a:rPr lang="en-US" altLang="en-US" dirty="0"/>
              <a:t>If an exception is to a mandatory clause, it should be emphasized that there is no authority to waive it </a:t>
            </a:r>
          </a:p>
          <a:p>
            <a:pPr marL="1828800" lvl="3" indent="-457200" eaLnBrk="1" hangingPunct="1">
              <a:buFontTx/>
              <a:buChar char="•"/>
              <a:defRPr/>
            </a:pPr>
            <a:r>
              <a:rPr lang="en-US" altLang="en-US" dirty="0"/>
              <a:t>Although some mandatory clauses allow minor re-wording </a:t>
            </a:r>
          </a:p>
          <a:p>
            <a:pPr marL="1371600" lvl="2" indent="-457200" eaLnBrk="1" hangingPunct="1">
              <a:buFontTx/>
              <a:buChar char="•"/>
              <a:defRPr/>
            </a:pPr>
            <a:r>
              <a:rPr lang="en-US" altLang="en-US" dirty="0"/>
              <a:t>It should also be emphasized that except for very minor revisions, that agreement to an exception cannot be made just for 1 offeror</a:t>
            </a:r>
          </a:p>
          <a:p>
            <a:pPr marL="1828800" lvl="3" indent="-457200" eaLnBrk="1" hangingPunct="1">
              <a:buFontTx/>
              <a:buChar char="•"/>
              <a:defRPr/>
            </a:pPr>
            <a:r>
              <a:rPr lang="en-US" altLang="en-US" dirty="0"/>
              <a:t>An amendment must be done to the RFP</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4">
            <a:extLst>
              <a:ext uri="{FF2B5EF4-FFF2-40B4-BE49-F238E27FC236}">
                <a16:creationId xmlns:a16="http://schemas.microsoft.com/office/drawing/2014/main" id="{07EEC263-74FB-4084-8D29-9F48296A81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009C16A-6BA6-45F2-97C2-9E7D12454AD2}" type="slidenum">
              <a:rPr lang="en-US" altLang="en-US" sz="1200" smtClean="0"/>
              <a:pPr>
                <a:spcBef>
                  <a:spcPct val="0"/>
                </a:spcBef>
                <a:buClrTx/>
                <a:buSzTx/>
                <a:buFontTx/>
                <a:buNone/>
              </a:pPr>
              <a:t>402</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78105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990600"/>
            <a:ext cx="8839200" cy="5486400"/>
          </a:xfrm>
        </p:spPr>
        <p:txBody>
          <a:bodyPr/>
          <a:lstStyle/>
          <a:p>
            <a:pPr marL="609600" indent="-609600" eaLnBrk="1" hangingPunct="1">
              <a:buFontTx/>
              <a:buAutoNum type="arabicPeriod" startAt="17"/>
              <a:defRPr/>
            </a:pPr>
            <a:r>
              <a:rPr lang="en-US" altLang="en-US" sz="2800" dirty="0"/>
              <a:t>(Cont’d) </a:t>
            </a:r>
          </a:p>
          <a:p>
            <a:pPr eaLnBrk="1" hangingPunct="1">
              <a:defRPr/>
            </a:pPr>
            <a:r>
              <a:rPr lang="en-US" altLang="en-US" sz="2800" dirty="0"/>
              <a:t>Stress, that because an amendment is needed, making the revision available to all offerors still under award consideration, there is a general reluctance to do this</a:t>
            </a:r>
          </a:p>
          <a:p>
            <a:pPr eaLnBrk="1" hangingPunct="1">
              <a:defRPr/>
            </a:pPr>
            <a:r>
              <a:rPr lang="en-US" altLang="en-US" sz="2800" dirty="0"/>
              <a:t>Also, stress that an amendment at this time cannot fundamentally change the specifications such that if the change had been in the original specifications that vendors that did not submit a proposal might have submitted one</a:t>
            </a:r>
          </a:p>
          <a:p>
            <a:pPr eaLnBrk="1" hangingPunct="1">
              <a:defRPr/>
            </a:pPr>
            <a:r>
              <a:rPr lang="en-US" altLang="en-US" sz="2800" dirty="0"/>
              <a:t>If because of all the above the offeror volunteers to remove the exception, good</a:t>
            </a:r>
            <a:endParaRPr lang="en-US" altLang="en-US" dirty="0"/>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Number Placeholder 4">
            <a:extLst>
              <a:ext uri="{FF2B5EF4-FFF2-40B4-BE49-F238E27FC236}">
                <a16:creationId xmlns:a16="http://schemas.microsoft.com/office/drawing/2014/main" id="{714D24BF-A6C1-475B-B446-3202C2B41EF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8EC3CA0-984C-4B77-B8C7-91968537F9AE}" type="slidenum">
              <a:rPr lang="en-US" altLang="en-US" sz="1200" smtClean="0"/>
              <a:pPr>
                <a:spcBef>
                  <a:spcPct val="0"/>
                </a:spcBef>
                <a:buClrTx/>
                <a:buSzTx/>
                <a:buFontTx/>
                <a:buNone/>
              </a:pPr>
              <a:t>403</a:t>
            </a:fld>
            <a:endParaRPr lang="en-US" altLang="en-US" sz="1200"/>
          </a:p>
        </p:txBody>
      </p:sp>
      <p:sp>
        <p:nvSpPr>
          <p:cNvPr id="5" name="Footer Placeholder 5">
            <a:extLst>
              <a:ext uri="{FF2B5EF4-FFF2-40B4-BE49-F238E27FC236}">
                <a16:creationId xmlns:a16="http://schemas.microsoft.com/office/drawing/2014/main" id="{4ADF4592-7A72-40B6-8C82-B721EDF80E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2" name="Rectangle 2">
            <a:extLst>
              <a:ext uri="{FF2B5EF4-FFF2-40B4-BE49-F238E27FC236}">
                <a16:creationId xmlns:a16="http://schemas.microsoft.com/office/drawing/2014/main" id="{4FF39B15-ECCB-45CA-B15B-415F9B698032}"/>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40963" name="Rectangle 3">
            <a:extLst>
              <a:ext uri="{FF2B5EF4-FFF2-40B4-BE49-F238E27FC236}">
                <a16:creationId xmlns:a16="http://schemas.microsoft.com/office/drawing/2014/main" id="{A33D04E3-1349-42FD-951D-6F0D780D5B35}"/>
              </a:ext>
            </a:extLst>
          </p:cNvPr>
          <p:cNvSpPr>
            <a:spLocks noGrp="1" noChangeArrowheads="1"/>
          </p:cNvSpPr>
          <p:nvPr>
            <p:ph type="body" idx="1"/>
          </p:nvPr>
        </p:nvSpPr>
        <p:spPr>
          <a:xfrm>
            <a:off x="152400" y="838200"/>
            <a:ext cx="8991600" cy="5638800"/>
          </a:xfrm>
        </p:spPr>
        <p:txBody>
          <a:bodyPr/>
          <a:lstStyle/>
          <a:p>
            <a:pPr marL="609600" indent="-609600" eaLnBrk="1" hangingPunct="1">
              <a:buFontTx/>
              <a:buAutoNum type="arabicPeriod" startAt="17"/>
              <a:defRPr/>
            </a:pPr>
            <a:r>
              <a:rPr lang="en-US" altLang="en-US" sz="2800" dirty="0"/>
              <a:t>(Cont’d) </a:t>
            </a:r>
          </a:p>
          <a:p>
            <a:pPr eaLnBrk="1" hangingPunct="1">
              <a:spcBef>
                <a:spcPts val="0"/>
              </a:spcBef>
              <a:defRPr/>
            </a:pPr>
            <a:r>
              <a:rPr lang="en-US" altLang="en-US" sz="2800" dirty="0"/>
              <a:t>If at the end of the procurement a vendor with exceptions isn’t selected for the award, dealing with the exception never would have been necessary</a:t>
            </a:r>
          </a:p>
          <a:p>
            <a:pPr eaLnBrk="1" hangingPunct="1">
              <a:spcBef>
                <a:spcPts val="0"/>
              </a:spcBef>
              <a:defRPr/>
            </a:pPr>
            <a:r>
              <a:rPr lang="en-US" altLang="en-US" sz="2800" dirty="0"/>
              <a:t>But, sometimes when you get to the end of the process, it turns out that all prices are unaffordable  or an offeror with exceptions is by far the best choice</a:t>
            </a:r>
          </a:p>
          <a:p>
            <a:pPr eaLnBrk="1" hangingPunct="1">
              <a:spcBef>
                <a:spcPts val="0"/>
              </a:spcBef>
              <a:defRPr/>
            </a:pPr>
            <a:r>
              <a:rPr lang="en-US" altLang="en-US" sz="2800" dirty="0"/>
              <a:t>You may be willing to accept a change at this time that you previously wouldn’t accept to get lower prices or to keep a superior offeror in the running</a:t>
            </a:r>
          </a:p>
          <a:p>
            <a:pPr eaLnBrk="1" hangingPunct="1">
              <a:spcBef>
                <a:spcPts val="0"/>
              </a:spcBef>
              <a:defRPr/>
            </a:pPr>
            <a:r>
              <a:rPr lang="en-US" altLang="en-US" sz="2800" dirty="0"/>
              <a:t>Generally, save “remove exceptions or be eliminated” ultimatums until the end of the process when you are sure this is what you want</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4">
            <a:extLst>
              <a:ext uri="{FF2B5EF4-FFF2-40B4-BE49-F238E27FC236}">
                <a16:creationId xmlns:a16="http://schemas.microsoft.com/office/drawing/2014/main" id="{1969F31B-4851-4D90-A95B-FCACEBA5BDC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30E411-C106-4ED1-AE7C-270D9A7A48CB}" type="slidenum">
              <a:rPr lang="en-US" altLang="en-US" sz="1200" smtClean="0"/>
              <a:pPr>
                <a:spcBef>
                  <a:spcPct val="0"/>
                </a:spcBef>
                <a:buClrTx/>
                <a:buSzTx/>
                <a:buFontTx/>
                <a:buNone/>
              </a:pPr>
              <a:t>404</a:t>
            </a:fld>
            <a:endParaRPr lang="en-US" altLang="en-US" sz="1200"/>
          </a:p>
        </p:txBody>
      </p:sp>
      <p:sp>
        <p:nvSpPr>
          <p:cNvPr id="5" name="Footer Placeholder 5">
            <a:extLst>
              <a:ext uri="{FF2B5EF4-FFF2-40B4-BE49-F238E27FC236}">
                <a16:creationId xmlns:a16="http://schemas.microsoft.com/office/drawing/2014/main" id="{81A909D1-367F-489A-8391-0412BD1255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0242" name="Rectangle 2">
            <a:extLst>
              <a:ext uri="{FF2B5EF4-FFF2-40B4-BE49-F238E27FC236}">
                <a16:creationId xmlns:a16="http://schemas.microsoft.com/office/drawing/2014/main" id="{373E23A1-B21C-4CFF-B0BF-3AE098625351}"/>
              </a:ext>
            </a:extLst>
          </p:cNvPr>
          <p:cNvSpPr>
            <a:spLocks noGrp="1" noRot="1" noChangeArrowheads="1"/>
          </p:cNvSpPr>
          <p:nvPr>
            <p:ph type="title"/>
          </p:nvPr>
        </p:nvSpPr>
        <p:spPr>
          <a:xfrm>
            <a:off x="76200" y="133350"/>
            <a:ext cx="8915400" cy="781050"/>
          </a:xfrm>
        </p:spPr>
        <p:txBody>
          <a:bodyPr/>
          <a:lstStyle/>
          <a:p>
            <a:pPr eaLnBrk="1" hangingPunct="1">
              <a:defRPr/>
            </a:pPr>
            <a:r>
              <a:rPr lang="en-US" altLang="en-US" sz="3600" dirty="0"/>
              <a:t>CSP Evaluation and Selection Process</a:t>
            </a:r>
          </a:p>
        </p:txBody>
      </p:sp>
      <p:sp>
        <p:nvSpPr>
          <p:cNvPr id="650243" name="Rectangle 3">
            <a:extLst>
              <a:ext uri="{FF2B5EF4-FFF2-40B4-BE49-F238E27FC236}">
                <a16:creationId xmlns:a16="http://schemas.microsoft.com/office/drawing/2014/main" id="{804191DE-F900-4E90-8DFF-33ADAC53464F}"/>
              </a:ext>
            </a:extLst>
          </p:cNvPr>
          <p:cNvSpPr>
            <a:spLocks noGrp="1" noChangeArrowheads="1"/>
          </p:cNvSpPr>
          <p:nvPr>
            <p:ph type="body" idx="1"/>
          </p:nvPr>
        </p:nvSpPr>
        <p:spPr>
          <a:xfrm>
            <a:off x="76200" y="990600"/>
            <a:ext cx="8915400" cy="5410200"/>
          </a:xfrm>
        </p:spPr>
        <p:txBody>
          <a:bodyPr/>
          <a:lstStyle/>
          <a:p>
            <a:pPr marL="609600" indent="-609600" eaLnBrk="1" hangingPunct="1">
              <a:buFontTx/>
              <a:buAutoNum type="arabicPeriod" startAt="17"/>
              <a:defRPr/>
            </a:pPr>
            <a:r>
              <a:rPr lang="en-US" altLang="en-US" dirty="0"/>
              <a:t>Committee holds oral presentations with offerors</a:t>
            </a:r>
          </a:p>
          <a:p>
            <a:pPr marL="990600" lvl="1" indent="-533400" eaLnBrk="1" hangingPunct="1">
              <a:buFontTx/>
              <a:buChar char="•"/>
              <a:defRPr/>
            </a:pPr>
            <a:r>
              <a:rPr lang="en-US" altLang="en-US" dirty="0"/>
              <a:t>All committee members should attend all orals</a:t>
            </a:r>
          </a:p>
          <a:p>
            <a:pPr marL="990600" lvl="1" indent="-533400" eaLnBrk="1" hangingPunct="1">
              <a:buFontTx/>
              <a:buChar char="•"/>
              <a:defRPr/>
            </a:pPr>
            <a:r>
              <a:rPr lang="en-US" altLang="en-US" dirty="0"/>
              <a:t>P.O. or Contract Officer should attend</a:t>
            </a:r>
          </a:p>
          <a:p>
            <a:pPr marL="990600" lvl="1" indent="-533400" eaLnBrk="1" hangingPunct="1">
              <a:buFontTx/>
              <a:buChar char="•"/>
              <a:defRPr/>
            </a:pPr>
            <a:r>
              <a:rPr lang="en-US" altLang="en-US" dirty="0"/>
              <a:t>Keep the session on focus, addressing the:</a:t>
            </a:r>
          </a:p>
          <a:p>
            <a:pPr marL="1390650" lvl="2" indent="-533400" eaLnBrk="1" hangingPunct="1">
              <a:buFontTx/>
              <a:buChar char="•"/>
              <a:defRPr/>
            </a:pPr>
            <a:r>
              <a:rPr lang="en-US" altLang="en-US" dirty="0"/>
              <a:t>Previously drafted specific questions </a:t>
            </a:r>
          </a:p>
          <a:p>
            <a:pPr marL="1390650" lvl="2" indent="-533400" eaLnBrk="1" hangingPunct="1">
              <a:buFontTx/>
              <a:buChar char="•"/>
              <a:defRPr/>
            </a:pPr>
            <a:r>
              <a:rPr lang="en-US" altLang="en-US" dirty="0"/>
              <a:t>Previously drafted generic questions if they have not already been covered with the answers to the specific questions or the offeror’s introductory presentation</a:t>
            </a:r>
          </a:p>
          <a:p>
            <a:pPr marL="1390650" lvl="2" indent="-533400" eaLnBrk="1" hangingPunct="1">
              <a:buFontTx/>
              <a:buChar char="•"/>
              <a:defRPr/>
            </a:pPr>
            <a:r>
              <a:rPr lang="en-US" altLang="en-US" dirty="0"/>
              <a:t>Any cure issues still outstanding</a:t>
            </a:r>
          </a:p>
          <a:p>
            <a:pPr marL="1847850" lvl="3" indent="-533400" eaLnBrk="1" hangingPunct="1">
              <a:buFontTx/>
              <a:buChar char="•"/>
              <a:defRPr/>
            </a:pPr>
            <a:r>
              <a:rPr lang="en-US" altLang="en-US" dirty="0"/>
              <a:t>i.e., if the response to a previously identified cure issue is not satisfactory</a:t>
            </a:r>
          </a:p>
          <a:p>
            <a:pPr marL="990600" lvl="1" indent="-533400" eaLnBrk="1" hangingPunct="1">
              <a:buFontTx/>
              <a:buAutoNum type="arabicPeriod"/>
              <a:defRPr/>
            </a:pPr>
            <a:endParaRPr lang="en-US" altLang="en-US"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Number Placeholder 4">
            <a:extLst>
              <a:ext uri="{FF2B5EF4-FFF2-40B4-BE49-F238E27FC236}">
                <a16:creationId xmlns:a16="http://schemas.microsoft.com/office/drawing/2014/main" id="{8D41A5E7-2AD8-418F-9D14-4B4E2A97F4C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D0A07E-2470-4066-9358-3A62757F651E}" type="slidenum">
              <a:rPr lang="en-US" altLang="en-US" sz="1200" smtClean="0"/>
              <a:pPr>
                <a:spcBef>
                  <a:spcPct val="0"/>
                </a:spcBef>
                <a:buClrTx/>
                <a:buSzTx/>
                <a:buFontTx/>
                <a:buNone/>
              </a:pPr>
              <a:t>405</a:t>
            </a:fld>
            <a:endParaRPr lang="en-US" altLang="en-US" sz="1200"/>
          </a:p>
        </p:txBody>
      </p:sp>
      <p:sp>
        <p:nvSpPr>
          <p:cNvPr id="5" name="Footer Placeholder 5">
            <a:extLst>
              <a:ext uri="{FF2B5EF4-FFF2-40B4-BE49-F238E27FC236}">
                <a16:creationId xmlns:a16="http://schemas.microsoft.com/office/drawing/2014/main" id="{81A909D1-367F-489A-8391-0412BD1255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0242" name="Rectangle 2">
            <a:extLst>
              <a:ext uri="{FF2B5EF4-FFF2-40B4-BE49-F238E27FC236}">
                <a16:creationId xmlns:a16="http://schemas.microsoft.com/office/drawing/2014/main" id="{373E23A1-B21C-4CFF-B0BF-3AE098625351}"/>
              </a:ext>
            </a:extLst>
          </p:cNvPr>
          <p:cNvSpPr>
            <a:spLocks noGrp="1" noRot="1" noChangeArrowheads="1"/>
          </p:cNvSpPr>
          <p:nvPr>
            <p:ph type="title"/>
          </p:nvPr>
        </p:nvSpPr>
        <p:spPr>
          <a:xfrm>
            <a:off x="76200" y="133350"/>
            <a:ext cx="8915400" cy="781050"/>
          </a:xfrm>
        </p:spPr>
        <p:txBody>
          <a:bodyPr/>
          <a:lstStyle/>
          <a:p>
            <a:pPr eaLnBrk="1" hangingPunct="1">
              <a:defRPr/>
            </a:pPr>
            <a:r>
              <a:rPr lang="en-US" altLang="en-US" sz="3600" dirty="0"/>
              <a:t>CSP Evaluation and Selection Process</a:t>
            </a:r>
          </a:p>
        </p:txBody>
      </p:sp>
      <p:sp>
        <p:nvSpPr>
          <p:cNvPr id="650243" name="Rectangle 3">
            <a:extLst>
              <a:ext uri="{FF2B5EF4-FFF2-40B4-BE49-F238E27FC236}">
                <a16:creationId xmlns:a16="http://schemas.microsoft.com/office/drawing/2014/main" id="{804191DE-F900-4E90-8DFF-33ADAC53464F}"/>
              </a:ext>
            </a:extLst>
          </p:cNvPr>
          <p:cNvSpPr>
            <a:spLocks noGrp="1" noChangeArrowheads="1"/>
          </p:cNvSpPr>
          <p:nvPr>
            <p:ph type="body" idx="1"/>
          </p:nvPr>
        </p:nvSpPr>
        <p:spPr>
          <a:xfrm>
            <a:off x="76200" y="838200"/>
            <a:ext cx="8915400" cy="5562600"/>
          </a:xfrm>
        </p:spPr>
        <p:txBody>
          <a:bodyPr/>
          <a:lstStyle/>
          <a:p>
            <a:pPr marL="609600" indent="-609600" eaLnBrk="1" hangingPunct="1">
              <a:buFontTx/>
              <a:buAutoNum type="arabicPeriod" startAt="17"/>
              <a:defRPr/>
            </a:pPr>
            <a:r>
              <a:rPr lang="en-US" altLang="en-US" sz="2800" dirty="0"/>
              <a:t>(Cont’d)</a:t>
            </a:r>
          </a:p>
          <a:p>
            <a:pPr lvl="1" eaLnBrk="1" hangingPunct="1">
              <a:defRPr/>
            </a:pPr>
            <a:r>
              <a:rPr lang="en-US" altLang="en-US" dirty="0"/>
              <a:t> At the end of the session coordinate any required additional follow-up</a:t>
            </a:r>
          </a:p>
          <a:p>
            <a:pPr lvl="2" eaLnBrk="1" hangingPunct="1">
              <a:defRPr/>
            </a:pPr>
            <a:r>
              <a:rPr lang="en-US" altLang="en-US" dirty="0"/>
              <a:t>Compare the follow-up notes taken by the Offeror to the notes taken by the Evaluation Committee to ensure agreement on what is needed</a:t>
            </a:r>
          </a:p>
          <a:p>
            <a:pPr lvl="2" eaLnBrk="1" hangingPunct="1">
              <a:defRPr/>
            </a:pPr>
            <a:r>
              <a:rPr lang="en-US" altLang="en-US" dirty="0"/>
              <a:t>Agree on a response timeframe – usually 3-5 days - depending upon the number of issues to be addressed</a:t>
            </a:r>
          </a:p>
          <a:p>
            <a:pPr lvl="2" eaLnBrk="1" hangingPunct="1">
              <a:defRPr/>
            </a:pPr>
            <a:r>
              <a:rPr lang="en-US" altLang="en-US" dirty="0"/>
              <a:t>Offerors should be permitted about the same duration of time to respond </a:t>
            </a:r>
          </a:p>
          <a:p>
            <a:pPr lvl="1" eaLnBrk="1" hangingPunct="1">
              <a:defRPr/>
            </a:pPr>
            <a:r>
              <a:rPr lang="en-US" altLang="en-US" dirty="0"/>
              <a:t>If possible, have the exiting offeror leave by a route that won’t have them encounter the next presenting offeror, if any</a:t>
            </a:r>
          </a:p>
          <a:p>
            <a:pPr marL="990600" lvl="1" indent="-533400" eaLnBrk="1" hangingPunct="1">
              <a:buFontTx/>
              <a:buAutoNum type="arabicPeriod"/>
              <a:defRPr/>
            </a:pPr>
            <a:endParaRPr lang="en-US" altLang="en-US" dirty="0"/>
          </a:p>
          <a:p>
            <a:pPr marL="990600" lvl="1" indent="-533400" eaLnBrk="1" hangingPunct="1">
              <a:buFontTx/>
              <a:buAutoNum type="arabicPeriod"/>
              <a:defRPr/>
            </a:pPr>
            <a:endParaRPr lang="en-US" alt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4">
            <a:extLst>
              <a:ext uri="{FF2B5EF4-FFF2-40B4-BE49-F238E27FC236}">
                <a16:creationId xmlns:a16="http://schemas.microsoft.com/office/drawing/2014/main" id="{2379A7AB-856F-40FF-B566-DAA6908E1A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66FE5A-335E-4F85-9B19-2DC191B21F8C}" type="slidenum">
              <a:rPr lang="en-US" altLang="en-US" sz="1200" smtClean="0"/>
              <a:pPr>
                <a:spcBef>
                  <a:spcPct val="0"/>
                </a:spcBef>
                <a:buClrTx/>
                <a:buSzTx/>
                <a:buFontTx/>
                <a:buNone/>
              </a:pPr>
              <a:t>406</a:t>
            </a:fld>
            <a:endParaRPr lang="en-US" altLang="en-US" sz="1200"/>
          </a:p>
        </p:txBody>
      </p:sp>
      <p:sp>
        <p:nvSpPr>
          <p:cNvPr id="5" name="Footer Placeholder 5">
            <a:extLst>
              <a:ext uri="{FF2B5EF4-FFF2-40B4-BE49-F238E27FC236}">
                <a16:creationId xmlns:a16="http://schemas.microsoft.com/office/drawing/2014/main" id="{97A07F77-3AA9-4AEC-9A9C-276FD2462A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986" name="Rectangle 2">
            <a:extLst>
              <a:ext uri="{FF2B5EF4-FFF2-40B4-BE49-F238E27FC236}">
                <a16:creationId xmlns:a16="http://schemas.microsoft.com/office/drawing/2014/main" id="{FA6829C6-7E08-4CC3-B51A-FFD283C262E9}"/>
              </a:ext>
            </a:extLst>
          </p:cNvPr>
          <p:cNvSpPr>
            <a:spLocks noGrp="1" noRot="1" noChangeArrowheads="1"/>
          </p:cNvSpPr>
          <p:nvPr>
            <p:ph type="title"/>
          </p:nvPr>
        </p:nvSpPr>
        <p:spPr>
          <a:xfrm>
            <a:off x="76200" y="133350"/>
            <a:ext cx="9144000" cy="857250"/>
          </a:xfrm>
        </p:spPr>
        <p:txBody>
          <a:bodyPr/>
          <a:lstStyle/>
          <a:p>
            <a:pPr eaLnBrk="1" hangingPunct="1">
              <a:defRPr/>
            </a:pPr>
            <a:r>
              <a:rPr lang="en-US" altLang="en-US" sz="3600" dirty="0"/>
              <a:t>CSP Evaluation and Selection Process</a:t>
            </a:r>
          </a:p>
        </p:txBody>
      </p:sp>
      <p:sp>
        <p:nvSpPr>
          <p:cNvPr id="41987" name="Rectangle 3">
            <a:extLst>
              <a:ext uri="{FF2B5EF4-FFF2-40B4-BE49-F238E27FC236}">
                <a16:creationId xmlns:a16="http://schemas.microsoft.com/office/drawing/2014/main" id="{B5AED111-FC94-4800-9962-1BEED83D1E19}"/>
              </a:ext>
            </a:extLst>
          </p:cNvPr>
          <p:cNvSpPr>
            <a:spLocks noGrp="1" noChangeArrowheads="1"/>
          </p:cNvSpPr>
          <p:nvPr>
            <p:ph type="body" idx="1"/>
          </p:nvPr>
        </p:nvSpPr>
        <p:spPr>
          <a:xfrm>
            <a:off x="228600" y="990600"/>
            <a:ext cx="8610600" cy="5486400"/>
          </a:xfrm>
        </p:spPr>
        <p:txBody>
          <a:bodyPr/>
          <a:lstStyle/>
          <a:p>
            <a:pPr marL="609600" indent="-609600" eaLnBrk="1" hangingPunct="1">
              <a:lnSpc>
                <a:spcPct val="80000"/>
              </a:lnSpc>
              <a:buFont typeface="Wingdings" panose="05000000000000000000" pitchFamily="2" charset="2"/>
              <a:buAutoNum type="arabicPeriod" startAt="18"/>
              <a:defRPr/>
            </a:pPr>
            <a:r>
              <a:rPr lang="en-US" altLang="en-US" dirty="0"/>
              <a:t>Committee discusses performance of offerors at orals</a:t>
            </a:r>
          </a:p>
          <a:p>
            <a:pPr marL="1009650" lvl="1" indent="-609600" eaLnBrk="1" hangingPunct="1">
              <a:lnSpc>
                <a:spcPct val="80000"/>
              </a:lnSpc>
              <a:defRPr/>
            </a:pPr>
            <a:r>
              <a:rPr lang="en-US" altLang="en-US" dirty="0"/>
              <a:t>Usually it is best to do this while the impressions and information from the orals are fresh, such as: </a:t>
            </a:r>
          </a:p>
          <a:p>
            <a:pPr marL="1390650" lvl="2" indent="-533400" eaLnBrk="1" hangingPunct="1">
              <a:lnSpc>
                <a:spcPct val="90000"/>
              </a:lnSpc>
              <a:buFontTx/>
              <a:buChar char="•"/>
              <a:defRPr/>
            </a:pPr>
            <a:r>
              <a:rPr lang="en-US" altLang="en-US" dirty="0"/>
              <a:t>Between each oral if there is time</a:t>
            </a:r>
          </a:p>
          <a:p>
            <a:pPr marL="1390650" lvl="2" indent="-533400" eaLnBrk="1" hangingPunct="1">
              <a:lnSpc>
                <a:spcPct val="90000"/>
              </a:lnSpc>
              <a:buFontTx/>
              <a:buChar char="•"/>
              <a:defRPr/>
            </a:pPr>
            <a:r>
              <a:rPr lang="en-US" altLang="en-US" dirty="0"/>
              <a:t>At the end of the day</a:t>
            </a:r>
          </a:p>
          <a:p>
            <a:pPr marL="990600" lvl="1" indent="-533400" eaLnBrk="1" hangingPunct="1">
              <a:lnSpc>
                <a:spcPct val="90000"/>
              </a:lnSpc>
              <a:buFontTx/>
              <a:buChar char="•"/>
              <a:defRPr/>
            </a:pPr>
            <a:r>
              <a:rPr lang="en-US" altLang="en-US" dirty="0"/>
              <a:t>Or, could:</a:t>
            </a:r>
          </a:p>
          <a:p>
            <a:pPr marL="1390650" lvl="2" indent="-533400" eaLnBrk="1" hangingPunct="1">
              <a:lnSpc>
                <a:spcPct val="90000"/>
              </a:lnSpc>
              <a:buFontTx/>
              <a:buChar char="•"/>
              <a:defRPr/>
            </a:pPr>
            <a:r>
              <a:rPr lang="en-US" altLang="en-US" dirty="0"/>
              <a:t>Have a later separate meeting</a:t>
            </a:r>
          </a:p>
          <a:p>
            <a:pPr marL="1390650" lvl="2" indent="-533400" eaLnBrk="1" hangingPunct="1">
              <a:lnSpc>
                <a:spcPct val="90000"/>
              </a:lnSpc>
              <a:buFontTx/>
              <a:buChar char="•"/>
              <a:defRPr/>
            </a:pPr>
            <a:r>
              <a:rPr lang="en-US" altLang="en-US" dirty="0"/>
              <a:t>Including waiting for all follow-up submissions</a:t>
            </a:r>
          </a:p>
          <a:p>
            <a:pPr marL="609600" indent="-609600" eaLnBrk="1" hangingPunct="1">
              <a:lnSpc>
                <a:spcPct val="80000"/>
              </a:lnSpc>
              <a:buFont typeface="+mj-lt"/>
              <a:buAutoNum type="arabicPeriod" startAt="19"/>
              <a:defRPr/>
            </a:pPr>
            <a:r>
              <a:rPr lang="en-US" altLang="en-US" dirty="0"/>
              <a:t>Committee decides whether to recommend elimination of any offeror at this time</a:t>
            </a:r>
          </a:p>
          <a:p>
            <a:pPr marL="1009650" lvl="1" indent="-609600" eaLnBrk="1" hangingPunct="1">
              <a:lnSpc>
                <a:spcPct val="80000"/>
              </a:lnSpc>
              <a:defRPr/>
            </a:pPr>
            <a:r>
              <a:rPr lang="en-US" altLang="en-US" dirty="0"/>
              <a:t>After receiving any follow-up information</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Number Placeholder 4">
            <a:extLst>
              <a:ext uri="{FF2B5EF4-FFF2-40B4-BE49-F238E27FC236}">
                <a16:creationId xmlns:a16="http://schemas.microsoft.com/office/drawing/2014/main" id="{8DFD936F-9648-4BB9-8F1E-C31E85E8CA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737382-7EEA-40C0-944D-F66F368B3B80}" type="slidenum">
              <a:rPr lang="en-US" altLang="en-US" sz="1200" smtClean="0"/>
              <a:pPr>
                <a:spcBef>
                  <a:spcPct val="0"/>
                </a:spcBef>
                <a:buClrTx/>
                <a:buSzTx/>
                <a:buFontTx/>
                <a:buNone/>
              </a:pPr>
              <a:t>407</a:t>
            </a:fld>
            <a:endParaRPr lang="en-US" altLang="en-US" sz="1200"/>
          </a:p>
        </p:txBody>
      </p:sp>
      <p:sp>
        <p:nvSpPr>
          <p:cNvPr id="5" name="Footer Placeholder 5">
            <a:extLst>
              <a:ext uri="{FF2B5EF4-FFF2-40B4-BE49-F238E27FC236}">
                <a16:creationId xmlns:a16="http://schemas.microsoft.com/office/drawing/2014/main" id="{4B61305E-CC0E-446F-8D98-575727F9773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010" name="Rectangle 2">
            <a:extLst>
              <a:ext uri="{FF2B5EF4-FFF2-40B4-BE49-F238E27FC236}">
                <a16:creationId xmlns:a16="http://schemas.microsoft.com/office/drawing/2014/main" id="{E75E88AF-9CB1-4B8A-A59C-78A522D33CE0}"/>
              </a:ext>
            </a:extLst>
          </p:cNvPr>
          <p:cNvSpPr>
            <a:spLocks noGrp="1" noRot="1" noChangeArrowheads="1"/>
          </p:cNvSpPr>
          <p:nvPr>
            <p:ph type="title"/>
          </p:nvPr>
        </p:nvSpPr>
        <p:spPr>
          <a:xfrm>
            <a:off x="0" y="152400"/>
            <a:ext cx="9144000" cy="762000"/>
          </a:xfrm>
        </p:spPr>
        <p:txBody>
          <a:bodyPr/>
          <a:lstStyle/>
          <a:p>
            <a:pPr eaLnBrk="1" hangingPunct="1">
              <a:defRPr/>
            </a:pPr>
            <a:r>
              <a:rPr lang="en-US" altLang="en-US" sz="3600" dirty="0"/>
              <a:t>CSP Evaluation and Selection Process</a:t>
            </a:r>
          </a:p>
        </p:txBody>
      </p:sp>
      <p:sp>
        <p:nvSpPr>
          <p:cNvPr id="43011" name="Rectangle 3">
            <a:extLst>
              <a:ext uri="{FF2B5EF4-FFF2-40B4-BE49-F238E27FC236}">
                <a16:creationId xmlns:a16="http://schemas.microsoft.com/office/drawing/2014/main" id="{903777A3-67FB-424F-8D9A-9C8C8A48665A}"/>
              </a:ext>
            </a:extLst>
          </p:cNvPr>
          <p:cNvSpPr>
            <a:spLocks noGrp="1" noChangeArrowheads="1"/>
          </p:cNvSpPr>
          <p:nvPr>
            <p:ph type="body" idx="1"/>
          </p:nvPr>
        </p:nvSpPr>
        <p:spPr>
          <a:xfrm>
            <a:off x="304800" y="838200"/>
            <a:ext cx="8610600" cy="5638800"/>
          </a:xfrm>
        </p:spPr>
        <p:txBody>
          <a:bodyPr/>
          <a:lstStyle/>
          <a:p>
            <a:pPr marL="609600" indent="-609600" eaLnBrk="1" hangingPunct="1">
              <a:buFont typeface="+mj-lt"/>
              <a:buAutoNum type="arabicPeriod" startAt="20"/>
              <a:defRPr/>
            </a:pPr>
            <a:r>
              <a:rPr lang="en-US" altLang="en-US" dirty="0"/>
              <a:t>P.O. decides whether to agree with any elimination recommendation</a:t>
            </a:r>
          </a:p>
          <a:p>
            <a:pPr marL="990600" lvl="1" indent="-533400" eaLnBrk="1" hangingPunct="1">
              <a:buFontTx/>
              <a:buChar char="•"/>
              <a:defRPr/>
            </a:pPr>
            <a:r>
              <a:rPr lang="en-US" altLang="en-US" dirty="0"/>
              <a:t>If agrees, as per step 12, sends elimination letter(s) &amp; unopened financial proposals</a:t>
            </a:r>
          </a:p>
          <a:p>
            <a:pPr marL="990600" lvl="1" indent="-533400" eaLnBrk="1" hangingPunct="1">
              <a:buFontTx/>
              <a:buChar char="•"/>
              <a:defRPr/>
            </a:pPr>
            <a:r>
              <a:rPr lang="en-US" altLang="en-US" dirty="0"/>
              <a:t>Letter includes debriefing opportunity notice</a:t>
            </a:r>
          </a:p>
          <a:p>
            <a:pPr marL="609600" indent="-609600" eaLnBrk="1" hangingPunct="1">
              <a:buFont typeface="Wingdings" panose="05000000000000000000" pitchFamily="2" charset="2"/>
              <a:buNone/>
              <a:defRPr/>
            </a:pPr>
            <a:r>
              <a:rPr lang="en-US" altLang="en-US" dirty="0"/>
              <a:t>	Any elimination again brings the possibility of a protest  </a:t>
            </a:r>
          </a:p>
          <a:p>
            <a:pPr marL="609600" indent="-609600" eaLnBrk="1" hangingPunct="1">
              <a:buFont typeface="+mj-lt"/>
              <a:buAutoNum type="arabicPeriod" startAt="21"/>
              <a:defRPr/>
            </a:pPr>
            <a:r>
              <a:rPr lang="en-US" altLang="en-US" dirty="0"/>
              <a:t>P.O. decides whether any addendum is needed to the RFP, possibly with input from the evaluation committee</a:t>
            </a:r>
          </a:p>
          <a:p>
            <a:pPr marL="1009650" lvl="1" indent="-609600" eaLnBrk="1" hangingPunct="1">
              <a:defRPr/>
            </a:pPr>
            <a:r>
              <a:rPr lang="en-US" altLang="en-US" dirty="0"/>
              <a:t>But, fundamental changes are not permitted</a:t>
            </a:r>
          </a:p>
          <a:p>
            <a:pPr marL="609600" indent="-609600" eaLnBrk="1" hangingPunct="1">
              <a:buFont typeface="+mj-lt"/>
              <a:buAutoNum type="arabicPeriod" startAt="21"/>
              <a:defRPr/>
            </a:pPr>
            <a:endParaRPr lang="en-US" alt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4">
            <a:extLst>
              <a:ext uri="{FF2B5EF4-FFF2-40B4-BE49-F238E27FC236}">
                <a16:creationId xmlns:a16="http://schemas.microsoft.com/office/drawing/2014/main" id="{1B6B6AC9-DFC3-45E2-8200-F48148CD2EE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B4BDE0-41C5-46FB-AE9E-0C7FF2A0A5E1}" type="slidenum">
              <a:rPr lang="en-US" altLang="en-US" sz="1200" smtClean="0"/>
              <a:pPr>
                <a:spcBef>
                  <a:spcPct val="0"/>
                </a:spcBef>
                <a:buClrTx/>
                <a:buSzTx/>
                <a:buFontTx/>
                <a:buNone/>
              </a:pPr>
              <a:t>408</a:t>
            </a:fld>
            <a:endParaRPr lang="en-US" altLang="en-US" sz="1200"/>
          </a:p>
        </p:txBody>
      </p:sp>
      <p:sp>
        <p:nvSpPr>
          <p:cNvPr id="5" name="Footer Placeholder 5">
            <a:extLst>
              <a:ext uri="{FF2B5EF4-FFF2-40B4-BE49-F238E27FC236}">
                <a16:creationId xmlns:a16="http://schemas.microsoft.com/office/drawing/2014/main" id="{2B7EC349-7255-46FD-A929-F9D55EB5660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034" name="Rectangle 2">
            <a:extLst>
              <a:ext uri="{FF2B5EF4-FFF2-40B4-BE49-F238E27FC236}">
                <a16:creationId xmlns:a16="http://schemas.microsoft.com/office/drawing/2014/main" id="{86264692-952C-4207-9717-4DC51D65D355}"/>
              </a:ext>
            </a:extLst>
          </p:cNvPr>
          <p:cNvSpPr>
            <a:spLocks noGrp="1" noRot="1" noChangeArrowheads="1"/>
          </p:cNvSpPr>
          <p:nvPr>
            <p:ph type="title"/>
          </p:nvPr>
        </p:nvSpPr>
        <p:spPr>
          <a:xfrm>
            <a:off x="76200" y="228600"/>
            <a:ext cx="8991600" cy="762000"/>
          </a:xfrm>
        </p:spPr>
        <p:txBody>
          <a:bodyPr/>
          <a:lstStyle/>
          <a:p>
            <a:pPr eaLnBrk="1" hangingPunct="1">
              <a:defRPr/>
            </a:pPr>
            <a:r>
              <a:rPr lang="en-US" altLang="en-US" sz="3600" dirty="0"/>
              <a:t>CSP Evaluation and Selection Process</a:t>
            </a:r>
          </a:p>
        </p:txBody>
      </p:sp>
      <p:sp>
        <p:nvSpPr>
          <p:cNvPr id="44035" name="Rectangle 3">
            <a:extLst>
              <a:ext uri="{FF2B5EF4-FFF2-40B4-BE49-F238E27FC236}">
                <a16:creationId xmlns:a16="http://schemas.microsoft.com/office/drawing/2014/main" id="{A437D0EC-544E-4507-B647-8C1FC480B247}"/>
              </a:ext>
            </a:extLst>
          </p:cNvPr>
          <p:cNvSpPr>
            <a:spLocks noGrp="1" noChangeArrowheads="1"/>
          </p:cNvSpPr>
          <p:nvPr>
            <p:ph type="body" idx="1"/>
          </p:nvPr>
        </p:nvSpPr>
        <p:spPr>
          <a:xfrm>
            <a:off x="228600" y="1066800"/>
            <a:ext cx="8763000" cy="5410200"/>
          </a:xfrm>
        </p:spPr>
        <p:txBody>
          <a:bodyPr/>
          <a:lstStyle/>
          <a:p>
            <a:pPr marL="609600" indent="-609600" eaLnBrk="1" hangingPunct="1">
              <a:buFont typeface="+mj-lt"/>
              <a:buAutoNum type="arabicPeriod" startAt="22"/>
              <a:defRPr/>
            </a:pPr>
            <a:r>
              <a:rPr lang="en-US" altLang="en-US" dirty="0"/>
              <a:t>If an amendment has been issued, P.O. &amp; Committee discuss whether to invite a technical proposal best &amp; final offer (BAFO) based upon the contents of the addendum </a:t>
            </a:r>
          </a:p>
          <a:p>
            <a:pPr marL="990600" lvl="1" indent="-533400" eaLnBrk="1" hangingPunct="1">
              <a:buFontTx/>
              <a:buChar char="•"/>
              <a:defRPr/>
            </a:pPr>
            <a:r>
              <a:rPr lang="en-US" altLang="en-US" dirty="0"/>
              <a:t>Agree to scope of any technical BAFO</a:t>
            </a:r>
          </a:p>
          <a:p>
            <a:pPr marL="990600" lvl="1" indent="-533400" eaLnBrk="1" hangingPunct="1">
              <a:buFontTx/>
              <a:buChar char="•"/>
              <a:defRPr/>
            </a:pPr>
            <a:r>
              <a:rPr lang="en-US" altLang="en-US" dirty="0"/>
              <a:t>Agree whether to permit revised sealed financial proposals with technical BAFO</a:t>
            </a:r>
          </a:p>
          <a:p>
            <a:pPr marL="990600" lvl="1" indent="-533400" eaLnBrk="1" hangingPunct="1">
              <a:buFontTx/>
              <a:buChar char="•"/>
              <a:defRPr/>
            </a:pPr>
            <a:r>
              <a:rPr lang="en-US" altLang="en-US" dirty="0"/>
              <a:t>If no BAFO is requested, offerors must be required to acknowledge receipt of the addendum</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Number Placeholder 4">
            <a:extLst>
              <a:ext uri="{FF2B5EF4-FFF2-40B4-BE49-F238E27FC236}">
                <a16:creationId xmlns:a16="http://schemas.microsoft.com/office/drawing/2014/main" id="{C813A367-1E20-44AA-BB32-3E12DCBBE6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A42F5D3-5E49-432F-8C51-CC6B9D1DB760}" type="slidenum">
              <a:rPr lang="en-US" altLang="en-US" sz="1200" smtClean="0"/>
              <a:pPr>
                <a:spcBef>
                  <a:spcPct val="0"/>
                </a:spcBef>
                <a:buClrTx/>
                <a:buSzTx/>
                <a:buFontTx/>
                <a:buNone/>
              </a:pPr>
              <a:t>409</a:t>
            </a:fld>
            <a:endParaRPr lang="en-US" altLang="en-US" sz="1200"/>
          </a:p>
        </p:txBody>
      </p:sp>
      <p:sp>
        <p:nvSpPr>
          <p:cNvPr id="5" name="Footer Placeholder 5">
            <a:extLst>
              <a:ext uri="{FF2B5EF4-FFF2-40B4-BE49-F238E27FC236}">
                <a16:creationId xmlns:a16="http://schemas.microsoft.com/office/drawing/2014/main" id="{1EE160EE-2BC3-418D-A85D-434E70EBEFA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5058" name="Rectangle 2">
            <a:extLst>
              <a:ext uri="{FF2B5EF4-FFF2-40B4-BE49-F238E27FC236}">
                <a16:creationId xmlns:a16="http://schemas.microsoft.com/office/drawing/2014/main" id="{0EF4A5CB-E549-49E4-8402-D7074752599A}"/>
              </a:ext>
            </a:extLst>
          </p:cNvPr>
          <p:cNvSpPr>
            <a:spLocks noGrp="1" noRot="1" noChangeArrowheads="1"/>
          </p:cNvSpPr>
          <p:nvPr>
            <p:ph type="title"/>
          </p:nvPr>
        </p:nvSpPr>
        <p:spPr>
          <a:xfrm>
            <a:off x="76200" y="209550"/>
            <a:ext cx="8991600" cy="704850"/>
          </a:xfrm>
        </p:spPr>
        <p:txBody>
          <a:bodyPr/>
          <a:lstStyle/>
          <a:p>
            <a:pPr eaLnBrk="1" hangingPunct="1">
              <a:defRPr/>
            </a:pPr>
            <a:r>
              <a:rPr lang="en-US" altLang="en-US" sz="3600" dirty="0"/>
              <a:t>CSP Evaluation and Selection Process</a:t>
            </a:r>
          </a:p>
        </p:txBody>
      </p:sp>
      <p:sp>
        <p:nvSpPr>
          <p:cNvPr id="45059" name="Rectangle 3">
            <a:extLst>
              <a:ext uri="{FF2B5EF4-FFF2-40B4-BE49-F238E27FC236}">
                <a16:creationId xmlns:a16="http://schemas.microsoft.com/office/drawing/2014/main" id="{0B409445-8FCC-44F1-A9AE-2B1DEF6B63CF}"/>
              </a:ext>
            </a:extLst>
          </p:cNvPr>
          <p:cNvSpPr>
            <a:spLocks noGrp="1" noChangeArrowheads="1"/>
          </p:cNvSpPr>
          <p:nvPr>
            <p:ph type="body" idx="1"/>
          </p:nvPr>
        </p:nvSpPr>
        <p:spPr>
          <a:xfrm>
            <a:off x="304800" y="990600"/>
            <a:ext cx="8534400" cy="5486400"/>
          </a:xfrm>
        </p:spPr>
        <p:txBody>
          <a:bodyPr/>
          <a:lstStyle/>
          <a:p>
            <a:pPr marL="609600" indent="-609600" eaLnBrk="1" hangingPunct="1">
              <a:buFont typeface="+mj-lt"/>
              <a:buAutoNum type="arabicPeriod" startAt="23"/>
              <a:defRPr/>
            </a:pPr>
            <a:r>
              <a:rPr lang="en-US" altLang="en-US" dirty="0"/>
              <a:t>If no BAFO is requested:</a:t>
            </a:r>
          </a:p>
          <a:p>
            <a:pPr marL="990600" lvl="1" indent="-533400" eaLnBrk="1" hangingPunct="1">
              <a:buFontTx/>
              <a:buChar char="•"/>
              <a:defRPr/>
            </a:pPr>
            <a:r>
              <a:rPr lang="en-US" altLang="en-US" dirty="0"/>
              <a:t>Committee agrees on final offeror technical pass/fail recommendations</a:t>
            </a:r>
          </a:p>
          <a:p>
            <a:pPr marL="990600" lvl="1" indent="-533400" eaLnBrk="1" hangingPunct="1">
              <a:buFontTx/>
              <a:buChar char="•"/>
              <a:defRPr/>
            </a:pPr>
            <a:r>
              <a:rPr lang="en-US" altLang="en-US" dirty="0"/>
              <a:t>Committee agrees on final technical ranking of offerors </a:t>
            </a:r>
          </a:p>
          <a:p>
            <a:pPr marL="990600" lvl="1" indent="-533400" eaLnBrk="1" hangingPunct="1">
              <a:buFontTx/>
              <a:buChar char="•"/>
              <a:defRPr/>
            </a:pPr>
            <a:r>
              <a:rPr lang="en-US" altLang="en-US" dirty="0"/>
              <a:t>Committee creates formal written summary of rationale for technical rankings</a:t>
            </a:r>
          </a:p>
          <a:p>
            <a:pPr marL="990600" lvl="1" indent="-533400" eaLnBrk="1" hangingPunct="1">
              <a:buFontTx/>
              <a:buChar char="•"/>
              <a:defRPr/>
            </a:pPr>
            <a:r>
              <a:rPr lang="en-US" altLang="en-US" dirty="0"/>
              <a:t>Committee submits technical recommendations to P.O.</a:t>
            </a:r>
          </a:p>
          <a:p>
            <a:pPr marL="990600" lvl="1" indent="-533400" eaLnBrk="1" hangingPunct="1">
              <a:buFontTx/>
              <a:buChar char="•"/>
              <a:defRPr/>
            </a:pPr>
            <a:r>
              <a:rPr lang="en-US" altLang="en-US" dirty="0"/>
              <a:t>P.O. decides whether to accept the technical recommendations of the committee</a:t>
            </a:r>
          </a:p>
          <a:p>
            <a:pPr marL="990600" lvl="1" indent="-533400" eaLnBrk="1" hangingPunct="1">
              <a:buFontTx/>
              <a:buChar char="•"/>
              <a:defRPr/>
            </a:pP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a:extLst>
              <a:ext uri="{FF2B5EF4-FFF2-40B4-BE49-F238E27FC236}">
                <a16:creationId xmlns:a16="http://schemas.microsoft.com/office/drawing/2014/main" id="{679CE8B2-344A-4F2A-8333-A9F7BC0EDF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900492A-6A82-4FC2-8262-938F8F6D9A28}" type="slidenum">
              <a:rPr lang="en-US" altLang="en-US" sz="1200" smtClean="0"/>
              <a:pPr>
                <a:spcBef>
                  <a:spcPct val="0"/>
                </a:spcBef>
                <a:buClrTx/>
                <a:buSzTx/>
                <a:buFontTx/>
                <a:buNone/>
              </a:pPr>
              <a:t>41</a:t>
            </a:fld>
            <a:endParaRPr lang="en-US" altLang="en-US" sz="1200"/>
          </a:p>
        </p:txBody>
      </p:sp>
      <p:sp>
        <p:nvSpPr>
          <p:cNvPr id="5" name="Footer Placeholder 5">
            <a:extLst>
              <a:ext uri="{FF2B5EF4-FFF2-40B4-BE49-F238E27FC236}">
                <a16:creationId xmlns:a16="http://schemas.microsoft.com/office/drawing/2014/main" id="{7535C2B3-4590-4B71-BA5A-5FD108C9124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0834" name="Rectangle 2">
            <a:extLst>
              <a:ext uri="{FF2B5EF4-FFF2-40B4-BE49-F238E27FC236}">
                <a16:creationId xmlns:a16="http://schemas.microsoft.com/office/drawing/2014/main" id="{51BD9680-6C35-4C5B-8CA0-6CA15B7B506F}"/>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We Don’t Negotiate</a:t>
            </a:r>
          </a:p>
        </p:txBody>
      </p:sp>
      <p:sp>
        <p:nvSpPr>
          <p:cNvPr id="760835" name="Rectangle 3">
            <a:extLst>
              <a:ext uri="{FF2B5EF4-FFF2-40B4-BE49-F238E27FC236}">
                <a16:creationId xmlns:a16="http://schemas.microsoft.com/office/drawing/2014/main" id="{B74FBAC0-0B57-4EC3-ABFA-A329549676C0}"/>
              </a:ext>
            </a:extLst>
          </p:cNvPr>
          <p:cNvSpPr>
            <a:spLocks noGrp="1" noChangeArrowheads="1"/>
          </p:cNvSpPr>
          <p:nvPr>
            <p:ph type="body" idx="1"/>
          </p:nvPr>
        </p:nvSpPr>
        <p:spPr>
          <a:xfrm>
            <a:off x="228600" y="1143000"/>
            <a:ext cx="8686800" cy="5334000"/>
          </a:xfrm>
        </p:spPr>
        <p:txBody>
          <a:bodyPr/>
          <a:lstStyle/>
          <a:p>
            <a:pPr eaLnBrk="1" hangingPunct="1">
              <a:defRPr/>
            </a:pPr>
            <a:r>
              <a:rPr lang="en-US" altLang="en-US" dirty="0"/>
              <a:t>But in government procurement we don’t  negotiate</a:t>
            </a:r>
          </a:p>
          <a:p>
            <a:pPr eaLnBrk="1" hangingPunct="1">
              <a:defRPr/>
            </a:pPr>
            <a:r>
              <a:rPr lang="en-US" altLang="en-US" dirty="0"/>
              <a:t>1st, typically we are dealing with multiple vendors</a:t>
            </a:r>
          </a:p>
          <a:p>
            <a:pPr eaLnBrk="1" hangingPunct="1">
              <a:defRPr/>
            </a:pPr>
            <a:r>
              <a:rPr lang="en-US" altLang="en-US" dirty="0"/>
              <a:t>2nd, aside from the specifications in a RFP we don’t tell vendors exactly what we want &amp; see if they will comply</a:t>
            </a:r>
          </a:p>
          <a:p>
            <a:pPr lvl="1" eaLnBrk="1" hangingPunct="1">
              <a:defRPr/>
            </a:pPr>
            <a:r>
              <a:rPr lang="en-US" altLang="en-US" dirty="0"/>
              <a:t>We don’t make offers or counter-offers</a:t>
            </a:r>
          </a:p>
          <a:p>
            <a:pPr eaLnBrk="1" hangingPunct="1">
              <a:defRPr/>
            </a:pPr>
            <a:r>
              <a:rPr lang="en-US" altLang="en-US" dirty="0"/>
              <a:t>Because we don’t “negotiate” the name was changed to avoid confusion </a:t>
            </a:r>
            <a:r>
              <a:rPr lang="en-US" altLang="en-US" sz="2400" dirty="0"/>
              <a:t>(See slide 5)</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4">
            <a:extLst>
              <a:ext uri="{FF2B5EF4-FFF2-40B4-BE49-F238E27FC236}">
                <a16:creationId xmlns:a16="http://schemas.microsoft.com/office/drawing/2014/main" id="{C4814E58-D369-49D9-95C7-7ABFED2A7D8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4BA9FA-16CA-4B36-BEFE-5363CFC61E70}" type="slidenum">
              <a:rPr lang="en-US" altLang="en-US" sz="1200" smtClean="0"/>
              <a:pPr>
                <a:spcBef>
                  <a:spcPct val="0"/>
                </a:spcBef>
                <a:buClrTx/>
                <a:buSzTx/>
                <a:buFontTx/>
                <a:buNone/>
              </a:pPr>
              <a:t>410</a:t>
            </a:fld>
            <a:endParaRPr lang="en-US" altLang="en-US" sz="1200"/>
          </a:p>
        </p:txBody>
      </p:sp>
      <p:sp>
        <p:nvSpPr>
          <p:cNvPr id="5" name="Footer Placeholder 5">
            <a:extLst>
              <a:ext uri="{FF2B5EF4-FFF2-40B4-BE49-F238E27FC236}">
                <a16:creationId xmlns:a16="http://schemas.microsoft.com/office/drawing/2014/main" id="{64B3DE67-6B4F-4C48-8CA5-D61AA7EE9B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106" name="Rectangle 2">
            <a:extLst>
              <a:ext uri="{FF2B5EF4-FFF2-40B4-BE49-F238E27FC236}">
                <a16:creationId xmlns:a16="http://schemas.microsoft.com/office/drawing/2014/main" id="{72E137FB-568C-493C-85E1-7F9FB310482B}"/>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47107" name="Rectangle 3">
            <a:extLst>
              <a:ext uri="{FF2B5EF4-FFF2-40B4-BE49-F238E27FC236}">
                <a16:creationId xmlns:a16="http://schemas.microsoft.com/office/drawing/2014/main" id="{18E75D44-FD42-4548-8004-820C876EA385}"/>
              </a:ext>
            </a:extLst>
          </p:cNvPr>
          <p:cNvSpPr>
            <a:spLocks noGrp="1" noChangeArrowheads="1"/>
          </p:cNvSpPr>
          <p:nvPr>
            <p:ph type="body" idx="1"/>
          </p:nvPr>
        </p:nvSpPr>
        <p:spPr>
          <a:xfrm>
            <a:off x="304800" y="762000"/>
            <a:ext cx="8610600" cy="5867400"/>
          </a:xfrm>
        </p:spPr>
        <p:txBody>
          <a:bodyPr/>
          <a:lstStyle/>
          <a:p>
            <a:pPr marL="609600" indent="-609600" eaLnBrk="1" hangingPunct="1">
              <a:buFont typeface="+mj-lt"/>
              <a:buAutoNum type="arabicPeriod" startAt="24"/>
              <a:defRPr/>
            </a:pPr>
            <a:r>
              <a:rPr lang="en-US" altLang="en-US" dirty="0"/>
              <a:t>For any offeror that did not make final technical pass cut, P.O. sends: </a:t>
            </a:r>
          </a:p>
          <a:p>
            <a:pPr marL="990600" lvl="1" indent="-533400" eaLnBrk="1" hangingPunct="1">
              <a:buFontTx/>
              <a:buChar char="•"/>
              <a:defRPr/>
            </a:pPr>
            <a:r>
              <a:rPr lang="en-US" altLang="en-US" dirty="0"/>
              <a:t>Elimination letter with right to debriefing notice </a:t>
            </a:r>
          </a:p>
          <a:p>
            <a:pPr marL="990600" lvl="1" indent="-533400" eaLnBrk="1" hangingPunct="1">
              <a:buFontTx/>
              <a:buChar char="•"/>
              <a:defRPr/>
            </a:pPr>
            <a:r>
              <a:rPr lang="en-US" altLang="en-US" dirty="0"/>
              <a:t>Unopened financial proposals </a:t>
            </a:r>
          </a:p>
          <a:p>
            <a:pPr marL="990600" lvl="1" indent="-533400" eaLnBrk="1" hangingPunct="1">
              <a:buFontTx/>
              <a:buChar char="•"/>
              <a:defRPr/>
            </a:pPr>
            <a:r>
              <a:rPr lang="en-US" altLang="en-US" dirty="0"/>
              <a:t>Offerors eliminated at this point may protest </a:t>
            </a:r>
          </a:p>
          <a:p>
            <a:pPr marL="609600" indent="-609600" eaLnBrk="1" hangingPunct="1">
              <a:lnSpc>
                <a:spcPct val="80000"/>
              </a:lnSpc>
              <a:buFontTx/>
              <a:buAutoNum type="arabicPeriod" startAt="25"/>
              <a:defRPr/>
            </a:pPr>
            <a:r>
              <a:rPr lang="en-US" altLang="en-US" dirty="0"/>
              <a:t>Once final technical rankings are assigned, financial proposals are opened for all technically qualified offerors</a:t>
            </a:r>
          </a:p>
          <a:p>
            <a:pPr marL="1009650" lvl="1" indent="-609600" eaLnBrk="1" hangingPunct="1">
              <a:lnSpc>
                <a:spcPct val="80000"/>
              </a:lnSpc>
              <a:defRPr/>
            </a:pPr>
            <a:r>
              <a:rPr lang="en-US" altLang="en-US" dirty="0"/>
              <a:t>In rare instances there might be separate technical and financial proposal review committees.  The above step assumes the typical situation where the same committee reviews both proposals  </a:t>
            </a:r>
          </a:p>
          <a:p>
            <a:pPr marL="990600" lvl="1" indent="-533400" eaLnBrk="1" hangingPunct="1">
              <a:buFont typeface="+mj-lt"/>
              <a:buAutoNum type="arabicPeriod"/>
              <a:defRPr/>
            </a:pPr>
            <a:endParaRPr lang="en-US" altLang="en-US" dirty="0"/>
          </a:p>
          <a:p>
            <a:pPr marL="609600" indent="-609600" eaLnBrk="1" hangingPunct="1">
              <a:buFont typeface="Wingdings" panose="05000000000000000000" pitchFamily="2" charset="2"/>
              <a:buNone/>
              <a:defRPr/>
            </a:pPr>
            <a:endParaRPr lang="en-US" alt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Number Placeholder 4">
            <a:extLst>
              <a:ext uri="{FF2B5EF4-FFF2-40B4-BE49-F238E27FC236}">
                <a16:creationId xmlns:a16="http://schemas.microsoft.com/office/drawing/2014/main" id="{6CD02CB1-21A9-4EFF-9887-4D58D764F6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6BE92B-B7E2-4694-9B3F-3B151F7E63BF}" type="slidenum">
              <a:rPr lang="en-US" altLang="en-US" sz="1200" smtClean="0"/>
              <a:pPr>
                <a:spcBef>
                  <a:spcPct val="0"/>
                </a:spcBef>
                <a:buClrTx/>
                <a:buSzTx/>
                <a:buFontTx/>
                <a:buNone/>
              </a:pPr>
              <a:t>411</a:t>
            </a:fld>
            <a:endParaRPr lang="en-US" altLang="en-US" sz="1200"/>
          </a:p>
        </p:txBody>
      </p:sp>
      <p:sp>
        <p:nvSpPr>
          <p:cNvPr id="5" name="Footer Placeholder 5">
            <a:extLst>
              <a:ext uri="{FF2B5EF4-FFF2-40B4-BE49-F238E27FC236}">
                <a16:creationId xmlns:a16="http://schemas.microsoft.com/office/drawing/2014/main" id="{8150623C-7D15-480C-B131-794725D9AEF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4" name="Rectangle 2">
            <a:extLst>
              <a:ext uri="{FF2B5EF4-FFF2-40B4-BE49-F238E27FC236}">
                <a16:creationId xmlns:a16="http://schemas.microsoft.com/office/drawing/2014/main" id="{DF4FFFF6-5036-4838-96EA-31E294242B84}"/>
              </a:ext>
            </a:extLst>
          </p:cNvPr>
          <p:cNvSpPr>
            <a:spLocks noGrp="1" noRot="1" noChangeArrowheads="1"/>
          </p:cNvSpPr>
          <p:nvPr>
            <p:ph type="title"/>
          </p:nvPr>
        </p:nvSpPr>
        <p:spPr>
          <a:xfrm>
            <a:off x="152400" y="381000"/>
            <a:ext cx="8915400" cy="762000"/>
          </a:xfrm>
        </p:spPr>
        <p:txBody>
          <a:bodyPr/>
          <a:lstStyle/>
          <a:p>
            <a:pPr eaLnBrk="1" hangingPunct="1">
              <a:defRPr/>
            </a:pPr>
            <a:r>
              <a:rPr lang="en-US" altLang="en-US" sz="3600" dirty="0"/>
              <a:t>CSP Evaluation and Selection Process</a:t>
            </a:r>
          </a:p>
        </p:txBody>
      </p:sp>
      <p:sp>
        <p:nvSpPr>
          <p:cNvPr id="49155" name="Rectangle 3">
            <a:extLst>
              <a:ext uri="{FF2B5EF4-FFF2-40B4-BE49-F238E27FC236}">
                <a16:creationId xmlns:a16="http://schemas.microsoft.com/office/drawing/2014/main" id="{EC0098C8-7798-49E6-88FF-CEA7F5B9A3E4}"/>
              </a:ext>
            </a:extLst>
          </p:cNvPr>
          <p:cNvSpPr>
            <a:spLocks noGrp="1" noChangeArrowheads="1"/>
          </p:cNvSpPr>
          <p:nvPr>
            <p:ph type="body" idx="1"/>
          </p:nvPr>
        </p:nvSpPr>
        <p:spPr>
          <a:xfrm>
            <a:off x="0" y="1143000"/>
            <a:ext cx="9144000" cy="5334000"/>
          </a:xfrm>
        </p:spPr>
        <p:txBody>
          <a:bodyPr/>
          <a:lstStyle/>
          <a:p>
            <a:pPr marL="857250" lvl="1" indent="-457200" eaLnBrk="1" hangingPunct="1">
              <a:buClr>
                <a:srgbClr val="FFC000"/>
              </a:buClr>
              <a:buSzPct val="90000"/>
              <a:buFont typeface="+mj-lt"/>
              <a:buAutoNum type="arabicPeriod" startAt="25"/>
              <a:defRPr/>
            </a:pPr>
            <a:r>
              <a:rPr lang="en-US" altLang="en-US" sz="2400" dirty="0"/>
              <a:t>(Cont’d.)</a:t>
            </a:r>
            <a:r>
              <a:rPr lang="en-US" altLang="en-US" dirty="0"/>
              <a:t>	</a:t>
            </a:r>
          </a:p>
          <a:p>
            <a:pPr marL="0" indent="0" eaLnBrk="1" hangingPunct="1">
              <a:buFont typeface="Wingdings" panose="05000000000000000000" pitchFamily="2" charset="2"/>
              <a:buNone/>
              <a:defRPr/>
            </a:pPr>
            <a:r>
              <a:rPr lang="en-US" altLang="en-US" sz="2800" dirty="0"/>
              <a:t>	If there are separate committees, financials would 	have been opened at the same time as technical 	proposals but the separate committees may not 	communicate with each other.  Neither committee 	will know what the other is doing or what it has 	found or determined, except the financial 	committee will be informed if an offeror has been 	eliminated as not being technically qualified. </a:t>
            </a:r>
          </a:p>
          <a:p>
            <a:pPr marL="914400" lvl="1" indent="-514350" eaLnBrk="1" hangingPunct="1">
              <a:buFont typeface="Wingdings" panose="05000000000000000000" pitchFamily="2" charset="2"/>
              <a:buNone/>
              <a:tabLst>
                <a:tab pos="914400" algn="l"/>
              </a:tabLst>
              <a:defRPr/>
            </a:pPr>
            <a:r>
              <a:rPr lang="en-US" altLang="en-US" sz="2400" dirty="0"/>
              <a:t>	To use separate committees the RFP either must have specifically anticipated this, or at least must not have described an evaluation process that is counter to this.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4">
            <a:extLst>
              <a:ext uri="{FF2B5EF4-FFF2-40B4-BE49-F238E27FC236}">
                <a16:creationId xmlns:a16="http://schemas.microsoft.com/office/drawing/2014/main" id="{45D7A153-30B2-45C1-A95D-080D7A0243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9C8D5B0-5B33-46A3-BCFF-8347CC6D37ED}" type="slidenum">
              <a:rPr lang="en-US" altLang="en-US" sz="1200" smtClean="0"/>
              <a:pPr>
                <a:spcBef>
                  <a:spcPct val="0"/>
                </a:spcBef>
                <a:buClrTx/>
                <a:buSzTx/>
                <a:buFontTx/>
                <a:buNone/>
              </a:pPr>
              <a:t>412</a:t>
            </a:fld>
            <a:endParaRPr lang="en-US" altLang="en-US" sz="1200"/>
          </a:p>
        </p:txBody>
      </p:sp>
      <p:sp>
        <p:nvSpPr>
          <p:cNvPr id="5" name="Footer Placeholder 5">
            <a:extLst>
              <a:ext uri="{FF2B5EF4-FFF2-40B4-BE49-F238E27FC236}">
                <a16:creationId xmlns:a16="http://schemas.microsoft.com/office/drawing/2014/main" id="{4D2C419F-0902-4EC6-B6EB-E93560D7A7A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0178" name="Rectangle 2">
            <a:extLst>
              <a:ext uri="{FF2B5EF4-FFF2-40B4-BE49-F238E27FC236}">
                <a16:creationId xmlns:a16="http://schemas.microsoft.com/office/drawing/2014/main" id="{918EB45B-450D-49E7-8B25-EF56DBDF2B25}"/>
              </a:ext>
            </a:extLst>
          </p:cNvPr>
          <p:cNvSpPr>
            <a:spLocks noGrp="1" noRot="1" noChangeArrowheads="1"/>
          </p:cNvSpPr>
          <p:nvPr>
            <p:ph type="title"/>
          </p:nvPr>
        </p:nvSpPr>
        <p:spPr>
          <a:xfrm>
            <a:off x="152400" y="457200"/>
            <a:ext cx="8839200" cy="838200"/>
          </a:xfrm>
        </p:spPr>
        <p:txBody>
          <a:bodyPr/>
          <a:lstStyle/>
          <a:p>
            <a:pPr eaLnBrk="1" hangingPunct="1">
              <a:defRPr/>
            </a:pPr>
            <a:r>
              <a:rPr lang="en-US" altLang="en-US" sz="3600" dirty="0"/>
              <a:t>CSP Evaluation and Selection Process</a:t>
            </a:r>
          </a:p>
        </p:txBody>
      </p:sp>
      <p:sp>
        <p:nvSpPr>
          <p:cNvPr id="50179" name="Rectangle 3">
            <a:extLst>
              <a:ext uri="{FF2B5EF4-FFF2-40B4-BE49-F238E27FC236}">
                <a16:creationId xmlns:a16="http://schemas.microsoft.com/office/drawing/2014/main" id="{27CE28CC-9A24-458F-8531-37A5EC7FD30D}"/>
              </a:ext>
            </a:extLst>
          </p:cNvPr>
          <p:cNvSpPr>
            <a:spLocks noGrp="1" noChangeArrowheads="1"/>
          </p:cNvSpPr>
          <p:nvPr>
            <p:ph type="body" idx="1"/>
          </p:nvPr>
        </p:nvSpPr>
        <p:spPr>
          <a:xfrm>
            <a:off x="762000" y="1600200"/>
            <a:ext cx="7772400" cy="4876800"/>
          </a:xfrm>
        </p:spPr>
        <p:txBody>
          <a:bodyPr/>
          <a:lstStyle/>
          <a:p>
            <a:pPr marL="609600" indent="-609600" eaLnBrk="1" hangingPunct="1">
              <a:buFontTx/>
              <a:buAutoNum type="arabicPeriod" startAt="26"/>
              <a:tabLst>
                <a:tab pos="906463" algn="l"/>
                <a:tab pos="979488" algn="l"/>
              </a:tabLst>
              <a:defRPr/>
            </a:pPr>
            <a:r>
              <a:rPr lang="en-US" altLang="en-US" dirty="0"/>
              <a:t>If invite BAFO:</a:t>
            </a:r>
          </a:p>
          <a:p>
            <a:pPr marL="990600" lvl="1" indent="-533400" eaLnBrk="1" hangingPunct="1">
              <a:buFontTx/>
              <a:buChar char="•"/>
              <a:tabLst>
                <a:tab pos="906463" algn="l"/>
                <a:tab pos="979488" algn="l"/>
              </a:tabLst>
              <a:defRPr/>
            </a:pPr>
            <a:r>
              <a:rPr lang="en-US" altLang="en-US" dirty="0"/>
              <a:t>Waits until offeror BAFOs received</a:t>
            </a:r>
          </a:p>
          <a:p>
            <a:pPr marL="990600" lvl="1" indent="-533400" eaLnBrk="1" hangingPunct="1">
              <a:buFontTx/>
              <a:buChar char="•"/>
              <a:tabLst>
                <a:tab pos="906463" algn="l"/>
                <a:tab pos="979488" algn="l"/>
              </a:tabLst>
              <a:defRPr/>
            </a:pPr>
            <a:r>
              <a:rPr lang="en-US" altLang="en-US" dirty="0"/>
              <a:t>Committee &amp; P.O. review BAFOs</a:t>
            </a:r>
          </a:p>
          <a:p>
            <a:pPr marL="990600" lvl="1" indent="-533400" eaLnBrk="1" hangingPunct="1">
              <a:buFontTx/>
              <a:buChar char="•"/>
              <a:tabLst>
                <a:tab pos="906463" algn="l"/>
                <a:tab pos="979488" algn="l"/>
              </a:tabLst>
              <a:defRPr/>
            </a:pPr>
            <a:r>
              <a:rPr lang="en-US" altLang="en-US" dirty="0"/>
              <a:t>P.O. decides if additional technical BAFO or changes to RFP should occur, possibly with input from the evaluation committee</a:t>
            </a:r>
          </a:p>
          <a:p>
            <a:pPr marL="990600" lvl="1" indent="-533400" eaLnBrk="1" hangingPunct="1">
              <a:buFontTx/>
              <a:buChar char="•"/>
              <a:tabLst>
                <a:tab pos="906463" algn="l"/>
                <a:tab pos="979488" algn="l"/>
              </a:tabLst>
              <a:defRPr/>
            </a:pPr>
            <a:r>
              <a:rPr lang="en-US" altLang="en-US" dirty="0"/>
              <a:t>If no additional BAFO is desired conducts procedure from step 23</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Number Placeholder 4">
            <a:extLst>
              <a:ext uri="{FF2B5EF4-FFF2-40B4-BE49-F238E27FC236}">
                <a16:creationId xmlns:a16="http://schemas.microsoft.com/office/drawing/2014/main" id="{6F894B33-8066-49F2-8BA4-80E640DD0E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6DCF99C-778F-4119-8D08-07CF464C9867}" type="slidenum">
              <a:rPr lang="en-US" altLang="en-US" sz="1200" smtClean="0"/>
              <a:pPr>
                <a:spcBef>
                  <a:spcPct val="0"/>
                </a:spcBef>
                <a:buClrTx/>
                <a:buSzTx/>
                <a:buFontTx/>
                <a:buNone/>
              </a:pPr>
              <a:t>413</a:t>
            </a:fld>
            <a:endParaRPr lang="en-US" altLang="en-US" sz="1200"/>
          </a:p>
        </p:txBody>
      </p:sp>
      <p:sp>
        <p:nvSpPr>
          <p:cNvPr id="5" name="Footer Placeholder 5">
            <a:extLst>
              <a:ext uri="{FF2B5EF4-FFF2-40B4-BE49-F238E27FC236}">
                <a16:creationId xmlns:a16="http://schemas.microsoft.com/office/drawing/2014/main" id="{1ADAF0EA-64F6-496D-88D5-117EA41D17B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1202" name="Rectangle 2">
            <a:extLst>
              <a:ext uri="{FF2B5EF4-FFF2-40B4-BE49-F238E27FC236}">
                <a16:creationId xmlns:a16="http://schemas.microsoft.com/office/drawing/2014/main" id="{B4A3A1F3-CBC6-4D32-8FBC-D33B018925CA}"/>
              </a:ext>
            </a:extLst>
          </p:cNvPr>
          <p:cNvSpPr>
            <a:spLocks noGrp="1" noRot="1" noChangeArrowheads="1"/>
          </p:cNvSpPr>
          <p:nvPr>
            <p:ph type="title"/>
          </p:nvPr>
        </p:nvSpPr>
        <p:spPr>
          <a:xfrm>
            <a:off x="228600" y="209550"/>
            <a:ext cx="8686800" cy="781050"/>
          </a:xfrm>
        </p:spPr>
        <p:txBody>
          <a:bodyPr/>
          <a:lstStyle/>
          <a:p>
            <a:pPr eaLnBrk="1" hangingPunct="1">
              <a:defRPr/>
            </a:pPr>
            <a:r>
              <a:rPr lang="en-US" altLang="en-US" sz="3600" dirty="0"/>
              <a:t>CSP Evaluation and Selection Process</a:t>
            </a:r>
          </a:p>
        </p:txBody>
      </p:sp>
      <p:sp>
        <p:nvSpPr>
          <p:cNvPr id="51203" name="Rectangle 3">
            <a:extLst>
              <a:ext uri="{FF2B5EF4-FFF2-40B4-BE49-F238E27FC236}">
                <a16:creationId xmlns:a16="http://schemas.microsoft.com/office/drawing/2014/main" id="{7BF64C9E-C6EF-4611-A6BF-4362C78EB26F}"/>
              </a:ext>
            </a:extLst>
          </p:cNvPr>
          <p:cNvSpPr>
            <a:spLocks noGrp="1" noChangeArrowheads="1"/>
          </p:cNvSpPr>
          <p:nvPr>
            <p:ph type="body" idx="1"/>
          </p:nvPr>
        </p:nvSpPr>
        <p:spPr>
          <a:xfrm>
            <a:off x="304800" y="1219200"/>
            <a:ext cx="8305800" cy="5029200"/>
          </a:xfrm>
        </p:spPr>
        <p:txBody>
          <a:bodyPr/>
          <a:lstStyle/>
          <a:p>
            <a:pPr marL="609600" indent="-609600" eaLnBrk="1" hangingPunct="1">
              <a:lnSpc>
                <a:spcPct val="80000"/>
              </a:lnSpc>
              <a:buFont typeface="+mj-lt"/>
              <a:buAutoNum type="arabicPeriod" startAt="27"/>
              <a:defRPr/>
            </a:pPr>
            <a:r>
              <a:rPr lang="en-US" altLang="en-US" dirty="0"/>
              <a:t>If additional BAFO or addendum is done:</a:t>
            </a:r>
          </a:p>
          <a:p>
            <a:pPr marL="1257300" lvl="1" indent="-533400" eaLnBrk="1" hangingPunct="1">
              <a:lnSpc>
                <a:spcPct val="90000"/>
              </a:lnSpc>
              <a:buFontTx/>
              <a:buChar char="•"/>
              <a:defRPr/>
            </a:pPr>
            <a:r>
              <a:rPr lang="en-US" altLang="en-US" dirty="0"/>
              <a:t>Waits until offeror BAFOs are received</a:t>
            </a:r>
          </a:p>
          <a:p>
            <a:pPr marL="1257300" lvl="1" indent="-533400" eaLnBrk="1" hangingPunct="1">
              <a:lnSpc>
                <a:spcPct val="90000"/>
              </a:lnSpc>
              <a:buFontTx/>
              <a:buChar char="•"/>
              <a:defRPr/>
            </a:pPr>
            <a:r>
              <a:rPr lang="en-US" altLang="en-US" dirty="0"/>
              <a:t>Committee &amp; P.O. review BAFOs</a:t>
            </a:r>
          </a:p>
          <a:p>
            <a:pPr marL="1257300" lvl="1" indent="-533400" eaLnBrk="1" hangingPunct="1">
              <a:lnSpc>
                <a:spcPct val="90000"/>
              </a:lnSpc>
              <a:buFontTx/>
              <a:buChar char="•"/>
              <a:defRPr/>
            </a:pPr>
            <a:r>
              <a:rPr lang="en-US" altLang="en-US" dirty="0"/>
              <a:t>P.O. decides if additional technical BAFO or changes to RFP should occur, possibly with input from evaluation committees</a:t>
            </a:r>
          </a:p>
          <a:p>
            <a:pPr marL="1257300" lvl="1" indent="-533400" eaLnBrk="1" hangingPunct="1">
              <a:lnSpc>
                <a:spcPct val="90000"/>
              </a:lnSpc>
              <a:buFontTx/>
              <a:buChar char="•"/>
              <a:defRPr/>
            </a:pPr>
            <a:r>
              <a:rPr lang="en-US" altLang="en-US" dirty="0"/>
              <a:t>If no additional BAFO is requested conducts procedure from step 23</a:t>
            </a:r>
          </a:p>
          <a:p>
            <a:pPr marL="609600" indent="-609600" eaLnBrk="1" hangingPunct="1">
              <a:lnSpc>
                <a:spcPct val="80000"/>
              </a:lnSpc>
              <a:buFont typeface="Wingdings" panose="05000000000000000000" pitchFamily="2" charset="2"/>
              <a:buNone/>
              <a:defRPr/>
            </a:pPr>
            <a:r>
              <a:rPr lang="en-US" altLang="en-US" sz="2800" dirty="0"/>
              <a:t>	(</a:t>
            </a:r>
            <a:r>
              <a:rPr lang="en-US" altLang="en-US" sz="2400" dirty="0"/>
              <a:t>There must be written approval from the agency head or designee to request any BAFO after the first one, including any BAFO on technical issues only.)</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4">
            <a:extLst>
              <a:ext uri="{FF2B5EF4-FFF2-40B4-BE49-F238E27FC236}">
                <a16:creationId xmlns:a16="http://schemas.microsoft.com/office/drawing/2014/main" id="{6EA358AF-89D3-4F05-AEEB-1236DFDF2C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AADBE47-2752-4B57-A04A-CA74EA99D7E3}" type="slidenum">
              <a:rPr lang="en-US" altLang="en-US" sz="1200" smtClean="0"/>
              <a:pPr>
                <a:spcBef>
                  <a:spcPct val="0"/>
                </a:spcBef>
                <a:buClrTx/>
                <a:buSzTx/>
                <a:buFontTx/>
                <a:buNone/>
              </a:pPr>
              <a:t>414</a:t>
            </a:fld>
            <a:endParaRPr lang="en-US" altLang="en-US" sz="1200"/>
          </a:p>
        </p:txBody>
      </p:sp>
      <p:sp>
        <p:nvSpPr>
          <p:cNvPr id="5" name="Footer Placeholder 5">
            <a:extLst>
              <a:ext uri="{FF2B5EF4-FFF2-40B4-BE49-F238E27FC236}">
                <a16:creationId xmlns:a16="http://schemas.microsoft.com/office/drawing/2014/main" id="{D9F97B98-44BF-4CD1-9698-0E696F01D97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2226" name="Rectangle 2">
            <a:extLst>
              <a:ext uri="{FF2B5EF4-FFF2-40B4-BE49-F238E27FC236}">
                <a16:creationId xmlns:a16="http://schemas.microsoft.com/office/drawing/2014/main" id="{ECA6E630-C9A6-48BE-8C8E-FDD58EDBBDDA}"/>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52227" name="Rectangle 3">
            <a:extLst>
              <a:ext uri="{FF2B5EF4-FFF2-40B4-BE49-F238E27FC236}">
                <a16:creationId xmlns:a16="http://schemas.microsoft.com/office/drawing/2014/main" id="{1C35F8B9-B390-48A3-8D68-6711B470C477}"/>
              </a:ext>
            </a:extLst>
          </p:cNvPr>
          <p:cNvSpPr>
            <a:spLocks noGrp="1" noChangeArrowheads="1"/>
          </p:cNvSpPr>
          <p:nvPr>
            <p:ph type="body" idx="1"/>
          </p:nvPr>
        </p:nvSpPr>
        <p:spPr>
          <a:xfrm>
            <a:off x="152400" y="914400"/>
            <a:ext cx="8839200" cy="5181600"/>
          </a:xfrm>
        </p:spPr>
        <p:txBody>
          <a:bodyPr/>
          <a:lstStyle/>
          <a:p>
            <a:pPr marL="609600" indent="-609600" eaLnBrk="1" hangingPunct="1">
              <a:buFont typeface="+mj-lt"/>
              <a:buAutoNum type="arabicPeriod" startAt="28"/>
              <a:defRPr/>
            </a:pPr>
            <a:r>
              <a:rPr lang="en-US" altLang="en-US" dirty="0"/>
              <a:t>Once final technical rankings are assigned financial proposals are opened for all technically qualified offerors </a:t>
            </a:r>
          </a:p>
          <a:p>
            <a:pPr marL="609600" indent="-609600" eaLnBrk="1" hangingPunct="1">
              <a:buFont typeface="+mj-lt"/>
              <a:buAutoNum type="arabicPeriod" startAt="28"/>
              <a:defRPr/>
            </a:pPr>
            <a:r>
              <a:rPr lang="en-US" altLang="en-US" dirty="0"/>
              <a:t>Once financial proposals are opened, although rarely done, a decision is made on whether discussions are needed on offerors’ financial offers</a:t>
            </a:r>
          </a:p>
          <a:p>
            <a:pPr marL="1409700" lvl="2" indent="-609600" eaLnBrk="1" hangingPunct="1">
              <a:defRPr/>
            </a:pPr>
            <a:r>
              <a:rPr lang="en-US" altLang="en-US" sz="2800" dirty="0"/>
              <a:t>Having financial discussions adds complexity since may only have issues with 1 offeror</a:t>
            </a:r>
          </a:p>
          <a:p>
            <a:pPr marL="1409700" lvl="2" indent="-609600" eaLnBrk="1" hangingPunct="1">
              <a:defRPr/>
            </a:pPr>
            <a:r>
              <a:rPr lang="en-US" altLang="en-US" sz="2800" dirty="0"/>
              <a:t>But if discuss with 1, have to discuss with all</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Number Placeholder 4">
            <a:extLst>
              <a:ext uri="{FF2B5EF4-FFF2-40B4-BE49-F238E27FC236}">
                <a16:creationId xmlns:a16="http://schemas.microsoft.com/office/drawing/2014/main" id="{71C0B6E0-1026-4402-BCD0-05E4D8A247B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A658292-A162-4E1F-A0D7-D30C6AA84A34}" type="slidenum">
              <a:rPr lang="en-US" altLang="en-US" sz="1200" smtClean="0"/>
              <a:pPr>
                <a:spcBef>
                  <a:spcPct val="0"/>
                </a:spcBef>
                <a:buClrTx/>
                <a:buSzTx/>
                <a:buFontTx/>
                <a:buNone/>
              </a:pPr>
              <a:t>415</a:t>
            </a:fld>
            <a:endParaRPr lang="en-US" altLang="en-US" sz="1200"/>
          </a:p>
        </p:txBody>
      </p:sp>
      <p:sp>
        <p:nvSpPr>
          <p:cNvPr id="5" name="Footer Placeholder 5">
            <a:extLst>
              <a:ext uri="{FF2B5EF4-FFF2-40B4-BE49-F238E27FC236}">
                <a16:creationId xmlns:a16="http://schemas.microsoft.com/office/drawing/2014/main" id="{5B6195C7-4172-4726-8A2F-EA126EABFD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3250" name="Rectangle 2">
            <a:extLst>
              <a:ext uri="{FF2B5EF4-FFF2-40B4-BE49-F238E27FC236}">
                <a16:creationId xmlns:a16="http://schemas.microsoft.com/office/drawing/2014/main" id="{C1D69238-0506-4E96-82D7-A34986DFD4D6}"/>
              </a:ext>
            </a:extLst>
          </p:cNvPr>
          <p:cNvSpPr>
            <a:spLocks noGrp="1" noRot="1" noChangeArrowheads="1"/>
          </p:cNvSpPr>
          <p:nvPr>
            <p:ph type="title"/>
          </p:nvPr>
        </p:nvSpPr>
        <p:spPr>
          <a:xfrm>
            <a:off x="228600" y="209550"/>
            <a:ext cx="8763000" cy="628650"/>
          </a:xfrm>
        </p:spPr>
        <p:txBody>
          <a:bodyPr/>
          <a:lstStyle/>
          <a:p>
            <a:pPr eaLnBrk="1" hangingPunct="1">
              <a:defRPr/>
            </a:pPr>
            <a:r>
              <a:rPr lang="en-US" altLang="en-US" sz="3600" dirty="0"/>
              <a:t>CSP Evaluation and Selection Process</a:t>
            </a:r>
          </a:p>
        </p:txBody>
      </p:sp>
      <p:sp>
        <p:nvSpPr>
          <p:cNvPr id="53251" name="Rectangle 3">
            <a:extLst>
              <a:ext uri="{FF2B5EF4-FFF2-40B4-BE49-F238E27FC236}">
                <a16:creationId xmlns:a16="http://schemas.microsoft.com/office/drawing/2014/main" id="{1B26D714-BDB9-49E7-B776-44C481955590}"/>
              </a:ext>
            </a:extLst>
          </p:cNvPr>
          <p:cNvSpPr>
            <a:spLocks noGrp="1" noChangeArrowheads="1"/>
          </p:cNvSpPr>
          <p:nvPr>
            <p:ph type="body" idx="1"/>
          </p:nvPr>
        </p:nvSpPr>
        <p:spPr>
          <a:xfrm>
            <a:off x="457200" y="838200"/>
            <a:ext cx="8382000" cy="5486400"/>
          </a:xfrm>
        </p:spPr>
        <p:txBody>
          <a:bodyPr/>
          <a:lstStyle/>
          <a:p>
            <a:pPr marL="609600" indent="-609600" eaLnBrk="1" hangingPunct="1">
              <a:buFont typeface="+mj-lt"/>
              <a:buAutoNum type="arabicPeriod" startAt="29"/>
              <a:defRPr/>
            </a:pPr>
            <a:r>
              <a:rPr lang="en-US" altLang="en-US" sz="2800" dirty="0"/>
              <a:t>(Cont’d)</a:t>
            </a:r>
            <a:r>
              <a:rPr lang="en-US" altLang="en-US" dirty="0"/>
              <a:t>  </a:t>
            </a:r>
          </a:p>
          <a:p>
            <a:pPr marL="857250" lvl="1" indent="-457200" eaLnBrk="1" hangingPunct="1">
              <a:defRPr/>
            </a:pPr>
            <a:r>
              <a:rPr lang="en-US" altLang="en-US" sz="3200" dirty="0"/>
              <a:t>Examples of issues where discussions might be beneficial are: </a:t>
            </a:r>
          </a:p>
          <a:p>
            <a:pPr marL="1371600" lvl="2" indent="-457200" eaLnBrk="1" hangingPunct="1">
              <a:defRPr/>
            </a:pPr>
            <a:r>
              <a:rPr lang="en-US" altLang="en-US" sz="2800" dirty="0"/>
              <a:t>How can the offeror do everything offered for its price</a:t>
            </a:r>
          </a:p>
          <a:p>
            <a:pPr marL="1828800" lvl="3" indent="-457200" eaLnBrk="1" hangingPunct="1">
              <a:defRPr/>
            </a:pPr>
            <a:r>
              <a:rPr lang="en-US" altLang="en-US" sz="2400" dirty="0"/>
              <a:t>Price too low</a:t>
            </a:r>
          </a:p>
          <a:p>
            <a:pPr marL="1371600" lvl="2" indent="-457200" eaLnBrk="1" hangingPunct="1">
              <a:defRPr/>
            </a:pPr>
            <a:r>
              <a:rPr lang="en-US" altLang="en-US" sz="2800" dirty="0"/>
              <a:t>Now that see the cost of certain components, can say they aren’t worth it</a:t>
            </a:r>
          </a:p>
          <a:p>
            <a:pPr marL="1371600" lvl="2" indent="-457200" eaLnBrk="1" hangingPunct="1">
              <a:defRPr/>
            </a:pPr>
            <a:r>
              <a:rPr lang="en-US" altLang="en-US" sz="2800" dirty="0"/>
              <a:t>Just plain too expensive</a:t>
            </a:r>
          </a:p>
          <a:p>
            <a:pPr marL="1371600" lvl="2" indent="-457200" eaLnBrk="1" hangingPunct="1">
              <a:defRPr/>
            </a:pPr>
            <a:r>
              <a:rPr lang="en-US" altLang="en-US" sz="2800" dirty="0"/>
              <a:t>Discovered exceptions to the RFP that had not previously been disclosed</a:t>
            </a:r>
          </a:p>
          <a:p>
            <a:pPr marL="1371600" lvl="2" indent="-457200" eaLnBrk="1" hangingPunct="1">
              <a:defRPr/>
            </a:pPr>
            <a:endParaRPr lang="en-US" altLang="en-US" sz="2800"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4">
            <a:extLst>
              <a:ext uri="{FF2B5EF4-FFF2-40B4-BE49-F238E27FC236}">
                <a16:creationId xmlns:a16="http://schemas.microsoft.com/office/drawing/2014/main" id="{DD99C5F8-2337-436C-AC9C-3C510758AC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309829E-CE94-4042-A1C0-2834963F90DE}" type="slidenum">
              <a:rPr lang="en-US" altLang="en-US" sz="1200" smtClean="0"/>
              <a:pPr>
                <a:spcBef>
                  <a:spcPct val="0"/>
                </a:spcBef>
                <a:buClrTx/>
                <a:buSzTx/>
                <a:buFontTx/>
                <a:buNone/>
              </a:pPr>
              <a:t>416</a:t>
            </a:fld>
            <a:endParaRPr lang="en-US" altLang="en-US" sz="1200"/>
          </a:p>
        </p:txBody>
      </p:sp>
      <p:sp>
        <p:nvSpPr>
          <p:cNvPr id="5" name="Footer Placeholder 5">
            <a:extLst>
              <a:ext uri="{FF2B5EF4-FFF2-40B4-BE49-F238E27FC236}">
                <a16:creationId xmlns:a16="http://schemas.microsoft.com/office/drawing/2014/main" id="{5B6195C7-4172-4726-8A2F-EA126EABFD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3250" name="Rectangle 2">
            <a:extLst>
              <a:ext uri="{FF2B5EF4-FFF2-40B4-BE49-F238E27FC236}">
                <a16:creationId xmlns:a16="http://schemas.microsoft.com/office/drawing/2014/main" id="{C1D69238-0506-4E96-82D7-A34986DFD4D6}"/>
              </a:ext>
            </a:extLst>
          </p:cNvPr>
          <p:cNvSpPr>
            <a:spLocks noGrp="1" noRot="1" noChangeArrowheads="1"/>
          </p:cNvSpPr>
          <p:nvPr>
            <p:ph type="title"/>
          </p:nvPr>
        </p:nvSpPr>
        <p:spPr>
          <a:xfrm>
            <a:off x="228600" y="209550"/>
            <a:ext cx="8763000" cy="781050"/>
          </a:xfrm>
        </p:spPr>
        <p:txBody>
          <a:bodyPr/>
          <a:lstStyle/>
          <a:p>
            <a:pPr eaLnBrk="1" hangingPunct="1">
              <a:defRPr/>
            </a:pPr>
            <a:r>
              <a:rPr lang="en-US" altLang="en-US" sz="3600" dirty="0"/>
              <a:t>CSP Evaluation and Selection Process</a:t>
            </a:r>
          </a:p>
        </p:txBody>
      </p:sp>
      <p:sp>
        <p:nvSpPr>
          <p:cNvPr id="53251" name="Rectangle 3">
            <a:extLst>
              <a:ext uri="{FF2B5EF4-FFF2-40B4-BE49-F238E27FC236}">
                <a16:creationId xmlns:a16="http://schemas.microsoft.com/office/drawing/2014/main" id="{1B26D714-BDB9-49E7-B776-44C481955590}"/>
              </a:ext>
            </a:extLst>
          </p:cNvPr>
          <p:cNvSpPr>
            <a:spLocks noGrp="1" noChangeArrowheads="1"/>
          </p:cNvSpPr>
          <p:nvPr>
            <p:ph type="body" idx="1"/>
          </p:nvPr>
        </p:nvSpPr>
        <p:spPr>
          <a:xfrm>
            <a:off x="457200" y="990600"/>
            <a:ext cx="8382000" cy="4648200"/>
          </a:xfrm>
        </p:spPr>
        <p:txBody>
          <a:bodyPr/>
          <a:lstStyle/>
          <a:p>
            <a:pPr marL="609600" indent="-609600" eaLnBrk="1" hangingPunct="1">
              <a:buFont typeface="+mj-lt"/>
              <a:buAutoNum type="arabicPeriod" startAt="29"/>
              <a:defRPr/>
            </a:pPr>
            <a:r>
              <a:rPr lang="en-US" altLang="en-US" dirty="0"/>
              <a:t>Examples of issues where discussions might be beneficial are: </a:t>
            </a:r>
            <a:r>
              <a:rPr lang="en-US" altLang="en-US" sz="2800" dirty="0"/>
              <a:t>(Cont’d)</a:t>
            </a:r>
            <a:endParaRPr lang="en-US" altLang="en-US" dirty="0"/>
          </a:p>
          <a:p>
            <a:pPr marL="1371600" lvl="2" indent="-457200" eaLnBrk="1" hangingPunct="1">
              <a:defRPr/>
            </a:pPr>
            <a:r>
              <a:rPr lang="en-US" altLang="en-US" sz="2800" dirty="0"/>
              <a:t>The price was conditioned on the occurrence of some other circumstance </a:t>
            </a:r>
          </a:p>
          <a:p>
            <a:pPr marL="1371600" lvl="2" indent="-457200" eaLnBrk="1" hangingPunct="1">
              <a:defRPr/>
            </a:pPr>
            <a:r>
              <a:rPr lang="en-US" altLang="en-US" sz="2800" dirty="0"/>
              <a:t>Apparent confusion on how the financial proposal was to be completed</a:t>
            </a:r>
          </a:p>
          <a:p>
            <a:pPr marL="1371600" lvl="2" indent="-457200" eaLnBrk="1" hangingPunct="1">
              <a:defRPr/>
            </a:pPr>
            <a:r>
              <a:rPr lang="en-US" altLang="en-US" sz="2800" dirty="0"/>
              <a:t>Financial proposal form was completed differently than required, including offeror substituting a different version of the form  </a:t>
            </a:r>
          </a:p>
          <a:p>
            <a:pPr marL="1371600" lvl="2" indent="-457200" eaLnBrk="1" hangingPunct="1">
              <a:defRPr/>
            </a:pPr>
            <a:endParaRPr lang="en-US" altLang="en-US" sz="2800"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Number Placeholder 4">
            <a:extLst>
              <a:ext uri="{FF2B5EF4-FFF2-40B4-BE49-F238E27FC236}">
                <a16:creationId xmlns:a16="http://schemas.microsoft.com/office/drawing/2014/main" id="{082B534C-6E6E-4A79-9A42-117A01DC86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A7B7863-FD5A-4800-9F78-A5EE146CF5BE}" type="slidenum">
              <a:rPr lang="en-US" altLang="en-US" sz="1200" smtClean="0"/>
              <a:pPr>
                <a:spcBef>
                  <a:spcPct val="0"/>
                </a:spcBef>
                <a:buClrTx/>
                <a:buSzTx/>
                <a:buFontTx/>
                <a:buNone/>
              </a:pPr>
              <a:t>417</a:t>
            </a:fld>
            <a:endParaRPr lang="en-US" altLang="en-US" sz="1200"/>
          </a:p>
        </p:txBody>
      </p:sp>
      <p:sp>
        <p:nvSpPr>
          <p:cNvPr id="5" name="Footer Placeholder 5">
            <a:extLst>
              <a:ext uri="{FF2B5EF4-FFF2-40B4-BE49-F238E27FC236}">
                <a16:creationId xmlns:a16="http://schemas.microsoft.com/office/drawing/2014/main" id="{A3BE667C-31A8-4251-B904-C3D39CF0C2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5298" name="Rectangle 2">
            <a:extLst>
              <a:ext uri="{FF2B5EF4-FFF2-40B4-BE49-F238E27FC236}">
                <a16:creationId xmlns:a16="http://schemas.microsoft.com/office/drawing/2014/main" id="{6BA7088E-5AAB-4E0E-940F-0F04763FAC18}"/>
              </a:ext>
            </a:extLst>
          </p:cNvPr>
          <p:cNvSpPr>
            <a:spLocks noGrp="1" noRot="1" noChangeArrowheads="1"/>
          </p:cNvSpPr>
          <p:nvPr>
            <p:ph type="title"/>
          </p:nvPr>
        </p:nvSpPr>
        <p:spPr>
          <a:xfrm>
            <a:off x="228600" y="152400"/>
            <a:ext cx="8763000" cy="685800"/>
          </a:xfrm>
        </p:spPr>
        <p:txBody>
          <a:bodyPr/>
          <a:lstStyle/>
          <a:p>
            <a:pPr eaLnBrk="1" hangingPunct="1">
              <a:defRPr/>
            </a:pPr>
            <a:r>
              <a:rPr lang="en-US" altLang="en-US" sz="3600" dirty="0"/>
              <a:t>CSP Evaluation and Selection Process</a:t>
            </a:r>
          </a:p>
        </p:txBody>
      </p:sp>
      <p:sp>
        <p:nvSpPr>
          <p:cNvPr id="55299" name="Rectangle 3">
            <a:extLst>
              <a:ext uri="{FF2B5EF4-FFF2-40B4-BE49-F238E27FC236}">
                <a16:creationId xmlns:a16="http://schemas.microsoft.com/office/drawing/2014/main" id="{EAEECB45-2321-4CFC-9810-EEA416A70169}"/>
              </a:ext>
            </a:extLst>
          </p:cNvPr>
          <p:cNvSpPr>
            <a:spLocks noGrp="1" noChangeArrowheads="1"/>
          </p:cNvSpPr>
          <p:nvPr>
            <p:ph type="body" idx="1"/>
          </p:nvPr>
        </p:nvSpPr>
        <p:spPr>
          <a:xfrm>
            <a:off x="685800" y="1143000"/>
            <a:ext cx="7772400" cy="4572000"/>
          </a:xfrm>
        </p:spPr>
        <p:txBody>
          <a:bodyPr/>
          <a:lstStyle/>
          <a:p>
            <a:pPr marL="609600" indent="-609600" eaLnBrk="1" hangingPunct="1">
              <a:buFont typeface="+mj-lt"/>
              <a:buAutoNum type="arabicPeriod" startAt="30"/>
              <a:defRPr/>
            </a:pPr>
            <a:r>
              <a:rPr lang="en-US" altLang="en-US" dirty="0"/>
              <a:t>Could even decide to eliminate an offeror at this stage if: </a:t>
            </a:r>
          </a:p>
          <a:p>
            <a:pPr marL="990600" lvl="1" indent="-533400" eaLnBrk="1" hangingPunct="1">
              <a:buFontTx/>
              <a:buChar char="•"/>
              <a:defRPr/>
            </a:pPr>
            <a:r>
              <a:rPr lang="en-US" altLang="en-US" dirty="0"/>
              <a:t>The financial proposal reveals serious technical deficiencies that could not have been detected earlier</a:t>
            </a:r>
          </a:p>
          <a:p>
            <a:pPr marL="609600" indent="-609600" eaLnBrk="1" hangingPunct="1">
              <a:buFont typeface="+mj-lt"/>
              <a:buAutoNum type="arabicPeriod" startAt="31"/>
              <a:defRPr/>
            </a:pPr>
            <a:r>
              <a:rPr lang="en-US" altLang="en-US" dirty="0"/>
              <a:t>At this stage any discussions or eliminations are very tricky</a:t>
            </a:r>
          </a:p>
          <a:p>
            <a:pPr marL="990600" lvl="1" indent="-533400" eaLnBrk="1" hangingPunct="1">
              <a:buFontTx/>
              <a:buChar char="•"/>
              <a:defRPr/>
            </a:pPr>
            <a:r>
              <a:rPr lang="en-US" altLang="en-US" dirty="0"/>
              <a:t>Typically should be done only after consultation with A.A.G.</a:t>
            </a:r>
          </a:p>
          <a:p>
            <a:pPr marL="590550" indent="-533400" eaLnBrk="1" hangingPunct="1">
              <a:buClr>
                <a:srgbClr val="FFC000"/>
              </a:buClr>
              <a:buFont typeface="+mj-lt"/>
              <a:buAutoNum type="arabicPeriod" startAt="30"/>
              <a:defRPr/>
            </a:pPr>
            <a:endParaRPr lang="en-US" altLang="en-US" dirty="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4">
            <a:extLst>
              <a:ext uri="{FF2B5EF4-FFF2-40B4-BE49-F238E27FC236}">
                <a16:creationId xmlns:a16="http://schemas.microsoft.com/office/drawing/2014/main" id="{0AF9B318-93E6-4F89-A6FF-64772684BA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68BAE16-0842-4376-8EF2-3907D1329EAC}" type="slidenum">
              <a:rPr lang="en-US" altLang="en-US" sz="1200" smtClean="0"/>
              <a:pPr>
                <a:spcBef>
                  <a:spcPct val="0"/>
                </a:spcBef>
                <a:buClrTx/>
                <a:buSzTx/>
                <a:buFontTx/>
                <a:buNone/>
              </a:pPr>
              <a:t>418</a:t>
            </a:fld>
            <a:endParaRPr lang="en-US" altLang="en-US" sz="1200"/>
          </a:p>
        </p:txBody>
      </p:sp>
      <p:sp>
        <p:nvSpPr>
          <p:cNvPr id="5" name="Footer Placeholder 5">
            <a:extLst>
              <a:ext uri="{FF2B5EF4-FFF2-40B4-BE49-F238E27FC236}">
                <a16:creationId xmlns:a16="http://schemas.microsoft.com/office/drawing/2014/main" id="{A9588147-5540-4AA4-8483-44BF825A69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6322" name="Rectangle 2">
            <a:extLst>
              <a:ext uri="{FF2B5EF4-FFF2-40B4-BE49-F238E27FC236}">
                <a16:creationId xmlns:a16="http://schemas.microsoft.com/office/drawing/2014/main" id="{6DCF84C2-AD1C-49C6-89A3-A5E23B0BDD4C}"/>
              </a:ext>
            </a:extLst>
          </p:cNvPr>
          <p:cNvSpPr>
            <a:spLocks noGrp="1" noRot="1" noChangeArrowheads="1"/>
          </p:cNvSpPr>
          <p:nvPr>
            <p:ph type="title"/>
          </p:nvPr>
        </p:nvSpPr>
        <p:spPr>
          <a:xfrm>
            <a:off x="152400" y="133350"/>
            <a:ext cx="8839200" cy="704850"/>
          </a:xfrm>
        </p:spPr>
        <p:txBody>
          <a:bodyPr/>
          <a:lstStyle/>
          <a:p>
            <a:pPr eaLnBrk="1" hangingPunct="1">
              <a:defRPr/>
            </a:pPr>
            <a:r>
              <a:rPr lang="en-US" altLang="en-US" sz="3600" dirty="0"/>
              <a:t>CSP Evaluation and Selection Process</a:t>
            </a:r>
          </a:p>
        </p:txBody>
      </p:sp>
      <p:sp>
        <p:nvSpPr>
          <p:cNvPr id="56323" name="Rectangle 3">
            <a:extLst>
              <a:ext uri="{FF2B5EF4-FFF2-40B4-BE49-F238E27FC236}">
                <a16:creationId xmlns:a16="http://schemas.microsoft.com/office/drawing/2014/main" id="{EAD72DD3-4BFB-4A97-A3C1-FE343BF5CC12}"/>
              </a:ext>
            </a:extLst>
          </p:cNvPr>
          <p:cNvSpPr>
            <a:spLocks noGrp="1" noChangeArrowheads="1"/>
          </p:cNvSpPr>
          <p:nvPr>
            <p:ph type="body" idx="1"/>
          </p:nvPr>
        </p:nvSpPr>
        <p:spPr>
          <a:xfrm>
            <a:off x="381000" y="1066800"/>
            <a:ext cx="8534400" cy="4876800"/>
          </a:xfrm>
        </p:spPr>
        <p:txBody>
          <a:bodyPr/>
          <a:lstStyle/>
          <a:p>
            <a:pPr marL="742950" indent="-742950" eaLnBrk="1" hangingPunct="1">
              <a:buFont typeface="+mj-lt"/>
              <a:buAutoNum type="arabicPeriod" startAt="32"/>
              <a:defRPr/>
            </a:pPr>
            <a:r>
              <a:rPr lang="en-US" altLang="en-US" dirty="0"/>
              <a:t>Can decide to invite financial BAFOs</a:t>
            </a:r>
          </a:p>
          <a:p>
            <a:pPr marL="609600" indent="-609600" eaLnBrk="1" hangingPunct="1">
              <a:buFontTx/>
              <a:buAutoNum type="arabicPeriod" startAt="33"/>
              <a:defRPr/>
            </a:pPr>
            <a:r>
              <a:rPr lang="en-US" altLang="en-US" dirty="0"/>
              <a:t> After receiving a BAFO can decide whether to invite another one</a:t>
            </a:r>
          </a:p>
          <a:p>
            <a:pPr marL="1009650" lvl="1" indent="-609600" eaLnBrk="1" hangingPunct="1">
              <a:defRPr/>
            </a:pPr>
            <a:r>
              <a:rPr lang="en-US" altLang="en-US" dirty="0"/>
              <a:t>With written agency head approval</a:t>
            </a:r>
          </a:p>
          <a:p>
            <a:pPr marL="609600" indent="-609600" eaLnBrk="1" hangingPunct="1">
              <a:buFont typeface="+mj-lt"/>
              <a:buAutoNum type="arabicPeriod" startAt="34"/>
              <a:tabLst>
                <a:tab pos="454025" algn="l"/>
                <a:tab pos="508000" algn="l"/>
              </a:tabLst>
              <a:defRPr/>
            </a:pPr>
            <a:r>
              <a:rPr lang="en-US" altLang="en-US" dirty="0"/>
              <a:t>After receive final BAFO </a:t>
            </a:r>
          </a:p>
          <a:p>
            <a:pPr marL="1009650" lvl="1" indent="-609600" eaLnBrk="1" hangingPunct="1">
              <a:tabLst>
                <a:tab pos="454025" algn="l"/>
                <a:tab pos="508000" algn="l"/>
              </a:tabLst>
              <a:defRPr/>
            </a:pPr>
            <a:r>
              <a:rPr lang="en-US" altLang="en-US" dirty="0"/>
              <a:t>Do financial ranking</a:t>
            </a:r>
          </a:p>
          <a:p>
            <a:pPr marL="990600" lvl="1" indent="-533400" eaLnBrk="1" hangingPunct="1">
              <a:buFontTx/>
              <a:buChar char="•"/>
              <a:tabLst>
                <a:tab pos="454025" algn="l"/>
                <a:tab pos="508000" algn="l"/>
              </a:tabLst>
              <a:defRPr/>
            </a:pPr>
            <a:r>
              <a:rPr lang="en-US" altLang="en-US" dirty="0"/>
              <a:t>Decide on overall rankings</a:t>
            </a:r>
          </a:p>
          <a:p>
            <a:pPr marL="1371600" lvl="2" indent="-457200" eaLnBrk="1" hangingPunct="1">
              <a:tabLst>
                <a:tab pos="454025" algn="l"/>
                <a:tab pos="508000" algn="l"/>
              </a:tabLst>
              <a:defRPr/>
            </a:pPr>
            <a:r>
              <a:rPr lang="en-US" altLang="en-US" dirty="0"/>
              <a:t>Combination of technical and financial rankings </a:t>
            </a:r>
          </a:p>
          <a:p>
            <a:pPr marL="990600" lvl="1" indent="-533400" eaLnBrk="1" hangingPunct="1">
              <a:buFontTx/>
              <a:buChar char="•"/>
              <a:tabLst>
                <a:tab pos="454025" algn="l"/>
                <a:tab pos="508000" algn="l"/>
              </a:tabLst>
              <a:defRPr/>
            </a:pPr>
            <a:r>
              <a:rPr lang="en-US" altLang="en-US" dirty="0"/>
              <a:t>Recommend an offeror for the award</a:t>
            </a:r>
          </a:p>
          <a:p>
            <a:pPr marL="0" indent="0" eaLnBrk="1" hangingPunct="1">
              <a:buFont typeface="Wingdings" panose="05000000000000000000" pitchFamily="2" charset="2"/>
              <a:buNone/>
              <a:defRPr/>
            </a:pPr>
            <a:r>
              <a:rPr lang="en-US" altLang="en-US" dirty="0"/>
              <a:t>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Number Placeholder 4">
            <a:extLst>
              <a:ext uri="{FF2B5EF4-FFF2-40B4-BE49-F238E27FC236}">
                <a16:creationId xmlns:a16="http://schemas.microsoft.com/office/drawing/2014/main" id="{99191FD3-B46A-467B-9B73-4774683EF7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B22103-A9FA-44DF-A177-3C1801DA54E4}" type="slidenum">
              <a:rPr lang="en-US" altLang="en-US" sz="1200" smtClean="0"/>
              <a:pPr>
                <a:spcBef>
                  <a:spcPct val="0"/>
                </a:spcBef>
                <a:buClrTx/>
                <a:buSzTx/>
                <a:buFontTx/>
                <a:buNone/>
              </a:pPr>
              <a:t>419</a:t>
            </a:fld>
            <a:endParaRPr lang="en-US" altLang="en-US" sz="1200"/>
          </a:p>
        </p:txBody>
      </p:sp>
      <p:sp>
        <p:nvSpPr>
          <p:cNvPr id="5" name="Footer Placeholder 5">
            <a:extLst>
              <a:ext uri="{FF2B5EF4-FFF2-40B4-BE49-F238E27FC236}">
                <a16:creationId xmlns:a16="http://schemas.microsoft.com/office/drawing/2014/main" id="{7B44975A-ABE9-44CC-912D-A5D0C76A933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7346" name="Rectangle 2">
            <a:extLst>
              <a:ext uri="{FF2B5EF4-FFF2-40B4-BE49-F238E27FC236}">
                <a16:creationId xmlns:a16="http://schemas.microsoft.com/office/drawing/2014/main" id="{B76A082A-10DB-48BD-826A-A96142A550BE}"/>
              </a:ext>
            </a:extLst>
          </p:cNvPr>
          <p:cNvSpPr>
            <a:spLocks noGrp="1" noRot="1" noChangeArrowheads="1"/>
          </p:cNvSpPr>
          <p:nvPr>
            <p:ph type="title"/>
          </p:nvPr>
        </p:nvSpPr>
        <p:spPr>
          <a:xfrm>
            <a:off x="228600" y="457200"/>
            <a:ext cx="8763000" cy="476250"/>
          </a:xfrm>
        </p:spPr>
        <p:txBody>
          <a:bodyPr/>
          <a:lstStyle/>
          <a:p>
            <a:pPr eaLnBrk="1" hangingPunct="1">
              <a:defRPr/>
            </a:pPr>
            <a:r>
              <a:rPr lang="en-US" altLang="en-US" sz="3600" dirty="0"/>
              <a:t>CSP Evaluation and Selection Process</a:t>
            </a:r>
          </a:p>
        </p:txBody>
      </p:sp>
      <p:sp>
        <p:nvSpPr>
          <p:cNvPr id="57347" name="Rectangle 3">
            <a:extLst>
              <a:ext uri="{FF2B5EF4-FFF2-40B4-BE49-F238E27FC236}">
                <a16:creationId xmlns:a16="http://schemas.microsoft.com/office/drawing/2014/main" id="{0C2923BF-6E3D-4616-A9CA-FC8F3008DD2B}"/>
              </a:ext>
            </a:extLst>
          </p:cNvPr>
          <p:cNvSpPr>
            <a:spLocks noGrp="1" noChangeArrowheads="1"/>
          </p:cNvSpPr>
          <p:nvPr>
            <p:ph type="body" idx="1"/>
          </p:nvPr>
        </p:nvSpPr>
        <p:spPr>
          <a:xfrm>
            <a:off x="228600" y="933450"/>
            <a:ext cx="8686800" cy="5543550"/>
          </a:xfrm>
        </p:spPr>
        <p:txBody>
          <a:bodyPr/>
          <a:lstStyle/>
          <a:p>
            <a:pPr marL="609600" indent="-609600" eaLnBrk="1" hangingPunct="1">
              <a:buFontTx/>
              <a:buAutoNum type="arabicPeriod" startAt="35"/>
              <a:tabLst>
                <a:tab pos="454025" algn="l"/>
                <a:tab pos="508000" algn="l"/>
              </a:tabLst>
              <a:defRPr/>
            </a:pPr>
            <a:r>
              <a:rPr lang="en-US" altLang="en-US" dirty="0"/>
              <a:t>P.O. decides whether to accept the final award recommendation of committee</a:t>
            </a:r>
          </a:p>
          <a:p>
            <a:pPr marL="1009650" lvl="1" indent="-609600" eaLnBrk="1" hangingPunct="1">
              <a:lnSpc>
                <a:spcPct val="90000"/>
              </a:lnSpc>
              <a:tabLst>
                <a:tab pos="454025" algn="l"/>
                <a:tab pos="508000" algn="l"/>
              </a:tabLst>
              <a:defRPr/>
            </a:pPr>
            <a:r>
              <a:rPr lang="en-US" altLang="en-US" dirty="0"/>
              <a:t>Since there should have been continuous participation/guidance by P.O. throughout the evaluation process, a committee recommendation is almost always accepted</a:t>
            </a:r>
          </a:p>
          <a:p>
            <a:pPr marL="1009650" lvl="1" indent="-609600" eaLnBrk="1" hangingPunct="1">
              <a:lnSpc>
                <a:spcPct val="90000"/>
              </a:lnSpc>
              <a:tabLst>
                <a:tab pos="454025" algn="l"/>
                <a:tab pos="508000" algn="l"/>
              </a:tabLst>
              <a:defRPr/>
            </a:pPr>
            <a:r>
              <a:rPr lang="en-US" altLang="en-US" dirty="0"/>
              <a:t>However, the P.O. does not have to accept the recommendation</a:t>
            </a:r>
          </a:p>
          <a:p>
            <a:pPr marL="1390650" lvl="2" indent="-533400" eaLnBrk="1" hangingPunct="1">
              <a:lnSpc>
                <a:spcPct val="90000"/>
              </a:lnSpc>
              <a:tabLst>
                <a:tab pos="454025" algn="l"/>
                <a:tab pos="508000" algn="l"/>
              </a:tabLst>
              <a:defRPr/>
            </a:pPr>
            <a:r>
              <a:rPr lang="en-US" altLang="en-US" dirty="0"/>
              <a:t>Can remand back to committee for re-consideration</a:t>
            </a:r>
          </a:p>
          <a:p>
            <a:pPr marL="1390650" lvl="2" indent="-533400" eaLnBrk="1" hangingPunct="1">
              <a:lnSpc>
                <a:spcPct val="90000"/>
              </a:lnSpc>
              <a:tabLst>
                <a:tab pos="454025" algn="l"/>
                <a:tab pos="508000" algn="l"/>
              </a:tabLst>
              <a:defRPr/>
            </a:pPr>
            <a:r>
              <a:rPr lang="en-US" altLang="en-US" dirty="0"/>
              <a:t>Can make own decision with concurrence of agency head or designee</a:t>
            </a:r>
          </a:p>
          <a:p>
            <a:pPr marL="1009650" lvl="1" indent="-609600" eaLnBrk="1" hangingPunct="1">
              <a:lnSpc>
                <a:spcPct val="90000"/>
              </a:lnSpc>
              <a:tabLst>
                <a:tab pos="454025" algn="l"/>
                <a:tab pos="508000" algn="l"/>
              </a:tabLst>
              <a:defRPr/>
            </a:pPr>
            <a:r>
              <a:rPr lang="en-US" altLang="en-US" dirty="0"/>
              <a:t>Decision of P.O. and agency head is final decision of agency</a:t>
            </a:r>
          </a:p>
          <a:p>
            <a:pPr marL="990600" lvl="1" indent="-533400" eaLnBrk="1" hangingPunct="1">
              <a:buFontTx/>
              <a:buNone/>
              <a:tabLst>
                <a:tab pos="454025" algn="l"/>
                <a:tab pos="508000" algn="l"/>
              </a:tabLst>
              <a:defRPr/>
            </a:pPr>
            <a:endParaRPr lang="en-US" altLang="en-US" dirty="0"/>
          </a:p>
          <a:p>
            <a:pPr marL="990600" lvl="1" indent="-533400" eaLnBrk="1" hangingPunct="1">
              <a:buFontTx/>
              <a:buNone/>
              <a:tabLst>
                <a:tab pos="454025" algn="l"/>
                <a:tab pos="508000" algn="l"/>
              </a:tabLst>
              <a:defRPr/>
            </a:pPr>
            <a:r>
              <a:rPr lang="en-US" altLang="en-US" sz="32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639762"/>
          </a:xfrm>
        </p:spPr>
        <p:txBody>
          <a:bodyPr/>
          <a:lstStyle/>
          <a:p>
            <a:pPr>
              <a:defRPr/>
            </a:pPr>
            <a:r>
              <a:rPr lang="en-US" dirty="0"/>
              <a:t>Solicited Vs. Unsolicited Offers</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914400"/>
            <a:ext cx="8686800" cy="5668963"/>
          </a:xfrm>
        </p:spPr>
        <p:txBody>
          <a:bodyPr/>
          <a:lstStyle/>
          <a:p>
            <a:pPr>
              <a:defRPr/>
            </a:pPr>
            <a:r>
              <a:rPr lang="en-US" sz="3000" dirty="0"/>
              <a:t>An offer can be either solicited or unsolicited</a:t>
            </a:r>
          </a:p>
          <a:p>
            <a:pPr>
              <a:defRPr/>
            </a:pPr>
            <a:r>
              <a:rPr lang="en-US" sz="3000" dirty="0"/>
              <a:t>If one party makes an offer to a specific 2</a:t>
            </a:r>
            <a:r>
              <a:rPr lang="en-US" sz="3000" baseline="30000" dirty="0"/>
              <a:t>nd</a:t>
            </a:r>
            <a:r>
              <a:rPr lang="en-US" sz="3000" dirty="0"/>
              <a:t> party “out of the blue”, it’s an unsolicited offer</a:t>
            </a:r>
          </a:p>
          <a:p>
            <a:pPr lvl="1">
              <a:defRPr/>
            </a:pPr>
            <a:r>
              <a:rPr lang="en-US" sz="2600" dirty="0"/>
              <a:t>Vendors sometimes make unsolicited offers to State agencies</a:t>
            </a:r>
          </a:p>
          <a:p>
            <a:pPr lvl="2">
              <a:defRPr/>
            </a:pPr>
            <a:r>
              <a:rPr lang="en-US" sz="2200" dirty="0"/>
              <a:t>Which usually are not awardable unless there is a sole source situation</a:t>
            </a:r>
          </a:p>
          <a:p>
            <a:pPr>
              <a:defRPr/>
            </a:pPr>
            <a:r>
              <a:rPr lang="en-US" sz="3000" dirty="0"/>
              <a:t>Or, a party can invite or request other parties to submit offers to it</a:t>
            </a:r>
          </a:p>
          <a:p>
            <a:pPr lvl="1">
              <a:defRPr/>
            </a:pPr>
            <a:r>
              <a:rPr lang="en-US" sz="2600" dirty="0"/>
              <a:t>This is a solicited offer</a:t>
            </a:r>
          </a:p>
          <a:p>
            <a:pPr lvl="1">
              <a:defRPr/>
            </a:pPr>
            <a:r>
              <a:rPr lang="en-US" sz="2600" dirty="0"/>
              <a:t>And the document whereby the invitation is communicated is commonly called a </a:t>
            </a:r>
            <a:r>
              <a:rPr lang="en-US" sz="2600" b="1" i="1" u="sng" dirty="0">
                <a:solidFill>
                  <a:srgbClr val="FFFF00"/>
                </a:solidFill>
              </a:rPr>
              <a:t>solicitation</a:t>
            </a:r>
          </a:p>
          <a:p>
            <a:pPr marL="0" indent="0">
              <a:buFont typeface="Wingdings" panose="05000000000000000000" pitchFamily="2" charset="2"/>
              <a:buNone/>
              <a:defRPr/>
            </a:pPr>
            <a:endParaRPr lang="en-US" dirty="0"/>
          </a:p>
        </p:txBody>
      </p:sp>
      <p:sp>
        <p:nvSpPr>
          <p:cNvPr id="71684" name="Slide Number Placeholder 3">
            <a:extLst>
              <a:ext uri="{FF2B5EF4-FFF2-40B4-BE49-F238E27FC236}">
                <a16:creationId xmlns:a16="http://schemas.microsoft.com/office/drawing/2014/main" id="{F589A3B6-AD9C-4B1A-AF43-5FD59D6B0B9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48B8B7-5CB9-44FA-BDD4-E5F01F663A9F}" type="slidenum">
              <a:rPr lang="en-US" altLang="en-US" sz="1200" smtClean="0"/>
              <a:pPr>
                <a:spcBef>
                  <a:spcPct val="0"/>
                </a:spcBef>
                <a:buClrTx/>
                <a:buSzTx/>
                <a:buFontTx/>
                <a:buNone/>
              </a:pPr>
              <a:t>42</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Number Placeholder 4">
            <a:extLst>
              <a:ext uri="{FF2B5EF4-FFF2-40B4-BE49-F238E27FC236}">
                <a16:creationId xmlns:a16="http://schemas.microsoft.com/office/drawing/2014/main" id="{ECC1E957-13F8-4AD8-B310-9CAB7E72D1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2BAF9E2-969F-430C-8895-6B0E99B54ED8}" type="slidenum">
              <a:rPr lang="en-US" altLang="en-US" sz="1200" smtClean="0"/>
              <a:pPr>
                <a:spcBef>
                  <a:spcPct val="0"/>
                </a:spcBef>
                <a:buClrTx/>
                <a:buSzTx/>
                <a:buFontTx/>
                <a:buNone/>
              </a:pPr>
              <a:t>420</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dirty="0"/>
              <a:t>Now any outstanding exception by the offeror recommended for the award has to be dealt with</a:t>
            </a:r>
          </a:p>
          <a:p>
            <a:pPr marL="990600" lvl="1" indent="-533400" eaLnBrk="1" hangingPunct="1">
              <a:lnSpc>
                <a:spcPct val="90000"/>
              </a:lnSpc>
              <a:buFontTx/>
              <a:buChar char="•"/>
              <a:tabLst>
                <a:tab pos="454025" algn="l"/>
                <a:tab pos="508000" algn="l"/>
              </a:tabLst>
              <a:defRPr/>
            </a:pPr>
            <a:r>
              <a:rPr lang="en-US" altLang="en-US" dirty="0"/>
              <a:t>If the offeror refuses to eliminate an unacceptable exception, it can still have the award offer rescinded</a:t>
            </a:r>
          </a:p>
          <a:p>
            <a:pPr marL="990600" lvl="1" indent="-533400" eaLnBrk="1" hangingPunct="1">
              <a:lnSpc>
                <a:spcPct val="90000"/>
              </a:lnSpc>
              <a:buFontTx/>
              <a:buChar char="•"/>
              <a:tabLst>
                <a:tab pos="454025" algn="l"/>
                <a:tab pos="508000" algn="l"/>
              </a:tabLst>
              <a:defRPr/>
            </a:pPr>
            <a:r>
              <a:rPr lang="en-US" altLang="en-US" dirty="0"/>
              <a:t>If the agency decides to accept an offeror’s exception, except for the unlikely event that the exception is negligible, all other offerors must be given the opportunity to enjoy the benefit of the exception</a:t>
            </a:r>
          </a:p>
          <a:p>
            <a:pPr marL="1371600" lvl="2" indent="-457200" eaLnBrk="1" hangingPunct="1">
              <a:lnSpc>
                <a:spcPct val="90000"/>
              </a:lnSpc>
              <a:buFontTx/>
              <a:buChar char="•"/>
              <a:tabLst>
                <a:tab pos="454025" algn="l"/>
                <a:tab pos="508000" algn="l"/>
              </a:tabLst>
              <a:defRPr/>
            </a:pPr>
            <a:r>
              <a:rPr lang="en-US" altLang="en-US" dirty="0"/>
              <a:t>Which means an addendum must be done</a:t>
            </a:r>
          </a:p>
          <a:p>
            <a:pPr marL="1371600" lvl="2" indent="-457200" eaLnBrk="1" hangingPunct="1">
              <a:lnSpc>
                <a:spcPct val="90000"/>
              </a:lnSpc>
              <a:buFontTx/>
              <a:buChar char="•"/>
              <a:tabLst>
                <a:tab pos="454025" algn="l"/>
                <a:tab pos="508000" algn="l"/>
              </a:tabLst>
              <a:defRPr/>
            </a:pPr>
            <a:r>
              <a:rPr lang="en-US" altLang="en-US" dirty="0"/>
              <a:t>Which must be followed by another BAFO request  </a:t>
            </a:r>
          </a:p>
          <a:p>
            <a:pPr marL="990600" lvl="1" indent="-533400" eaLnBrk="1" hangingPunct="1">
              <a:lnSpc>
                <a:spcPct val="90000"/>
              </a:lnSpc>
              <a:buFontTx/>
              <a:buChar char="•"/>
              <a:tabLst>
                <a:tab pos="454025" algn="l"/>
                <a:tab pos="508000" algn="l"/>
              </a:tabLst>
              <a:defRPr/>
            </a:pPr>
            <a:endParaRPr lang="en-US" altLang="en-US" dirty="0"/>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Number Placeholder 4">
            <a:extLst>
              <a:ext uri="{FF2B5EF4-FFF2-40B4-BE49-F238E27FC236}">
                <a16:creationId xmlns:a16="http://schemas.microsoft.com/office/drawing/2014/main" id="{FE14DB0C-91B7-4999-83FD-A519967C5F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6D1D28-69E8-4F34-A929-45868A427FD3}" type="slidenum">
              <a:rPr lang="en-US" altLang="en-US" sz="1200" smtClean="0"/>
              <a:pPr>
                <a:spcBef>
                  <a:spcPct val="0"/>
                </a:spcBef>
                <a:buClrTx/>
                <a:buSzTx/>
                <a:buFontTx/>
                <a:buNone/>
              </a:pPr>
              <a:t>421</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dirty="0"/>
              <a:t>(Cont’d) </a:t>
            </a:r>
          </a:p>
          <a:p>
            <a:pPr lvl="1" eaLnBrk="1" hangingPunct="1">
              <a:lnSpc>
                <a:spcPct val="80000"/>
              </a:lnSpc>
              <a:tabLst>
                <a:tab pos="454025" algn="l"/>
                <a:tab pos="508000" algn="l"/>
              </a:tabLst>
              <a:defRPr/>
            </a:pPr>
            <a:r>
              <a:rPr lang="en-US" altLang="en-US" dirty="0"/>
              <a:t>After each BAFO there must be a re-evaluation by the Committee</a:t>
            </a:r>
          </a:p>
          <a:p>
            <a:pPr lvl="1" eaLnBrk="1" hangingPunct="1">
              <a:lnSpc>
                <a:spcPct val="80000"/>
              </a:lnSpc>
              <a:tabLst>
                <a:tab pos="454025" algn="l"/>
                <a:tab pos="508000" algn="l"/>
              </a:tabLst>
              <a:defRPr/>
            </a:pPr>
            <a:r>
              <a:rPr lang="en-US" altLang="en-US" dirty="0"/>
              <a:t>If another offeror submitted a much better BAFO this time versus any previous BAFO, the Committee can decide that offeror has now submitted the most advantageous offer and should be recommended for the award</a:t>
            </a:r>
          </a:p>
          <a:p>
            <a:pPr lvl="1" eaLnBrk="1" hangingPunct="1">
              <a:lnSpc>
                <a:spcPct val="80000"/>
              </a:lnSpc>
              <a:tabLst>
                <a:tab pos="454025" algn="l"/>
                <a:tab pos="508000" algn="l"/>
              </a:tabLst>
              <a:defRPr/>
            </a:pPr>
            <a:r>
              <a:rPr lang="en-US" altLang="en-US" dirty="0"/>
              <a:t>The offeror originally selected for the award should be informed of this situation</a:t>
            </a:r>
          </a:p>
          <a:p>
            <a:pPr lvl="1" eaLnBrk="1" hangingPunct="1">
              <a:lnSpc>
                <a:spcPct val="80000"/>
              </a:lnSpc>
              <a:tabLst>
                <a:tab pos="454025" algn="l"/>
                <a:tab pos="508000" algn="l"/>
              </a:tabLst>
              <a:defRPr/>
            </a:pPr>
            <a:r>
              <a:rPr lang="en-US" altLang="en-US" dirty="0"/>
              <a:t>Which may prompt that offeror to rescind any exception</a:t>
            </a:r>
          </a:p>
          <a:p>
            <a:pPr lvl="1" eaLnBrk="1" hangingPunct="1">
              <a:lnSpc>
                <a:spcPct val="80000"/>
              </a:lnSpc>
              <a:tabLst>
                <a:tab pos="454025" algn="l"/>
                <a:tab pos="508000" algn="l"/>
              </a:tabLst>
              <a:defRPr/>
            </a:pPr>
            <a:r>
              <a:rPr lang="en-US" altLang="en-US" dirty="0"/>
              <a:t>Which means an amendment and BAFO is not needed and the award finalization can occur</a:t>
            </a:r>
          </a:p>
          <a:p>
            <a:pPr marL="457200" lvl="1" indent="0" eaLnBrk="1" hangingPunct="1">
              <a:lnSpc>
                <a:spcPct val="80000"/>
              </a:lnSpc>
              <a:buFont typeface="Wingdings" panose="05000000000000000000" pitchFamily="2" charset="2"/>
              <a:buNone/>
              <a:tabLst>
                <a:tab pos="454025" algn="l"/>
                <a:tab pos="508000" algn="l"/>
              </a:tabLst>
              <a:defRPr/>
            </a:pPr>
            <a:r>
              <a:rPr lang="en-US" altLang="en-US" dirty="0"/>
              <a:t>  </a:t>
            </a:r>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4">
            <a:extLst>
              <a:ext uri="{FF2B5EF4-FFF2-40B4-BE49-F238E27FC236}">
                <a16:creationId xmlns:a16="http://schemas.microsoft.com/office/drawing/2014/main" id="{9B38956B-C4B0-4436-9789-4DA07E70AC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1B581AB-9250-4781-96D1-EDBEBEDE6FD8}" type="slidenum">
              <a:rPr lang="en-US" altLang="en-US" sz="1200" smtClean="0"/>
              <a:pPr>
                <a:spcBef>
                  <a:spcPct val="0"/>
                </a:spcBef>
                <a:buClrTx/>
                <a:buSzTx/>
                <a:buFontTx/>
                <a:buNone/>
              </a:pPr>
              <a:t>422</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685800" y="1219200"/>
            <a:ext cx="7696200" cy="5257800"/>
          </a:xfrm>
        </p:spPr>
        <p:txBody>
          <a:bodyPr/>
          <a:lstStyle/>
          <a:p>
            <a:pPr marL="742950" indent="-742950" eaLnBrk="1" hangingPunct="1">
              <a:lnSpc>
                <a:spcPct val="80000"/>
              </a:lnSpc>
              <a:buFont typeface="+mj-lt"/>
              <a:buAutoNum type="arabicPeriod" startAt="36"/>
              <a:tabLst>
                <a:tab pos="454025" algn="l"/>
                <a:tab pos="508000" algn="l"/>
              </a:tabLst>
              <a:defRPr/>
            </a:pPr>
            <a:r>
              <a:rPr lang="en-US" altLang="en-US" sz="3600" dirty="0"/>
              <a:t>(Cont’d) </a:t>
            </a:r>
          </a:p>
          <a:p>
            <a:pPr eaLnBrk="1" hangingPunct="1">
              <a:lnSpc>
                <a:spcPct val="80000"/>
              </a:lnSpc>
              <a:tabLst>
                <a:tab pos="454025" algn="l"/>
                <a:tab pos="508000" algn="l"/>
              </a:tabLst>
              <a:defRPr/>
            </a:pPr>
            <a:r>
              <a:rPr lang="en-US" altLang="en-US" dirty="0"/>
              <a:t>But, if the selected offeror still takes one or more exceptions even after being informed that it may not be the selected offeror if an amendment is issued and another BAFO requested</a:t>
            </a:r>
          </a:p>
          <a:p>
            <a:pPr lvl="1" eaLnBrk="1" hangingPunct="1">
              <a:lnSpc>
                <a:spcPct val="80000"/>
              </a:lnSpc>
              <a:tabLst>
                <a:tab pos="454025" algn="l"/>
                <a:tab pos="508000" algn="l"/>
              </a:tabLst>
              <a:defRPr/>
            </a:pPr>
            <a:r>
              <a:rPr lang="en-US" altLang="en-US" dirty="0"/>
              <a:t>Proceed with the amendment and BAFO request</a:t>
            </a:r>
          </a:p>
          <a:p>
            <a:pPr lvl="2" eaLnBrk="1" hangingPunct="1">
              <a:lnSpc>
                <a:spcPct val="80000"/>
              </a:lnSpc>
              <a:tabLst>
                <a:tab pos="454025" algn="l"/>
                <a:tab pos="508000" algn="l"/>
              </a:tabLst>
              <a:defRPr/>
            </a:pPr>
            <a:r>
              <a:rPr lang="en-US" altLang="en-US" dirty="0"/>
              <a:t>Written agency head or designee approval will be needed if this is a 2</a:t>
            </a:r>
            <a:r>
              <a:rPr lang="en-US" altLang="en-US" baseline="30000" dirty="0"/>
              <a:t>nd</a:t>
            </a:r>
            <a:r>
              <a:rPr lang="en-US" altLang="en-US" dirty="0"/>
              <a:t> or later BAFO  </a:t>
            </a:r>
          </a:p>
          <a:p>
            <a:pPr marL="1371600" lvl="2" indent="-457200" eaLnBrk="1" hangingPunct="1">
              <a:lnSpc>
                <a:spcPct val="90000"/>
              </a:lnSpc>
              <a:buFontTx/>
              <a:buChar char="•"/>
              <a:tabLst>
                <a:tab pos="454025" algn="l"/>
                <a:tab pos="508000" algn="l"/>
              </a:tabLst>
              <a:defRPr/>
            </a:pPr>
            <a:endParaRPr lang="en-US" altLang="en-US" dirty="0"/>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Number Placeholder 4">
            <a:extLst>
              <a:ext uri="{FF2B5EF4-FFF2-40B4-BE49-F238E27FC236}">
                <a16:creationId xmlns:a16="http://schemas.microsoft.com/office/drawing/2014/main" id="{4A5A9FE6-9414-409B-BD80-12A8A44976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5E5B9BD-5B8C-442A-9417-44A946F76118}" type="slidenum">
              <a:rPr lang="en-US" altLang="en-US" sz="1200" smtClean="0"/>
              <a:pPr>
                <a:spcBef>
                  <a:spcPct val="0"/>
                </a:spcBef>
                <a:buClrTx/>
                <a:buSzTx/>
                <a:buFontTx/>
                <a:buNone/>
              </a:pPr>
              <a:t>423</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7"/>
              <a:tabLst>
                <a:tab pos="454025" algn="l"/>
                <a:tab pos="508000" algn="l"/>
              </a:tabLst>
              <a:defRPr/>
            </a:pPr>
            <a:r>
              <a:rPr lang="en-US" altLang="en-US" dirty="0"/>
              <a:t>When the BAFO responses are received there must be a re-evaluation by the Committee</a:t>
            </a:r>
          </a:p>
          <a:p>
            <a:pPr eaLnBrk="1" hangingPunct="1">
              <a:lnSpc>
                <a:spcPct val="80000"/>
              </a:lnSpc>
              <a:tabLst>
                <a:tab pos="454025" algn="l"/>
                <a:tab pos="508000" algn="l"/>
              </a:tabLst>
              <a:defRPr/>
            </a:pPr>
            <a:r>
              <a:rPr lang="en-US" altLang="en-US" dirty="0"/>
              <a:t>Maybe the originally recommended offeror will again be recommended</a:t>
            </a:r>
          </a:p>
          <a:p>
            <a:pPr eaLnBrk="1" hangingPunct="1">
              <a:lnSpc>
                <a:spcPct val="80000"/>
              </a:lnSpc>
              <a:tabLst>
                <a:tab pos="454025" algn="l"/>
                <a:tab pos="508000" algn="l"/>
              </a:tabLst>
              <a:defRPr/>
            </a:pPr>
            <a:r>
              <a:rPr lang="en-US" altLang="en-US" dirty="0"/>
              <a:t>Or, maybe a different offeror will now be deemed to have submitted the most advantageous offer </a:t>
            </a:r>
          </a:p>
          <a:p>
            <a:pPr eaLnBrk="1" hangingPunct="1">
              <a:lnSpc>
                <a:spcPct val="80000"/>
              </a:lnSpc>
              <a:tabLst>
                <a:tab pos="454025" algn="l"/>
                <a:tab pos="508000" algn="l"/>
              </a:tabLst>
              <a:defRPr/>
            </a:pPr>
            <a:r>
              <a:rPr lang="en-US" altLang="en-US" dirty="0"/>
              <a:t>The P.O. must agree with the recommendation</a:t>
            </a:r>
          </a:p>
          <a:p>
            <a:pPr eaLnBrk="1" hangingPunct="1">
              <a:lnSpc>
                <a:spcPct val="80000"/>
              </a:lnSpc>
              <a:tabLst>
                <a:tab pos="454025" algn="l"/>
                <a:tab pos="508000" algn="l"/>
              </a:tabLst>
              <a:defRPr/>
            </a:pPr>
            <a:r>
              <a:rPr lang="en-US" altLang="en-US" dirty="0"/>
              <a:t>The agency head or designee must also approve the recommended award</a:t>
            </a:r>
          </a:p>
          <a:p>
            <a:pPr marL="609600" indent="-609600" eaLnBrk="1" hangingPunct="1">
              <a:lnSpc>
                <a:spcPct val="80000"/>
              </a:lnSpc>
              <a:buFontTx/>
              <a:buChar char="•"/>
              <a:tabLst>
                <a:tab pos="454025" algn="l"/>
                <a:tab pos="508000" algn="l"/>
              </a:tabLst>
              <a:defRPr/>
            </a:pPr>
            <a:endParaRPr lang="en-US" altLang="en-US" sz="3600"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4">
            <a:extLst>
              <a:ext uri="{FF2B5EF4-FFF2-40B4-BE49-F238E27FC236}">
                <a16:creationId xmlns:a16="http://schemas.microsoft.com/office/drawing/2014/main" id="{AC11CD79-8DB5-4784-A778-249CD1BDDA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05FFE5-6317-4949-B814-EFA9F65E9F1F}" type="slidenum">
              <a:rPr lang="en-US" altLang="en-US" sz="1200" smtClean="0"/>
              <a:pPr>
                <a:spcBef>
                  <a:spcPct val="0"/>
                </a:spcBef>
                <a:buClrTx/>
                <a:buSzTx/>
                <a:buFontTx/>
                <a:buNone/>
              </a:pPr>
              <a:t>424</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685800" y="1219200"/>
            <a:ext cx="7848600" cy="52578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Obtain a Comptroller’s Office clearance indicating that the selected offeror is in “Good Standing” in terms of:</a:t>
            </a:r>
          </a:p>
          <a:p>
            <a:pPr marL="1143000" lvl="1" indent="-742950" eaLnBrk="1" hangingPunct="1">
              <a:lnSpc>
                <a:spcPct val="80000"/>
              </a:lnSpc>
              <a:tabLst>
                <a:tab pos="454025" algn="l"/>
                <a:tab pos="508000" algn="l"/>
              </a:tabLst>
              <a:defRPr/>
            </a:pPr>
            <a:r>
              <a:rPr lang="en-US" altLang="en-US" dirty="0"/>
              <a:t>Having paid its taxes and other fees</a:t>
            </a:r>
          </a:p>
          <a:p>
            <a:pPr marL="1143000" lvl="1" indent="-742950" eaLnBrk="1" hangingPunct="1">
              <a:lnSpc>
                <a:spcPct val="80000"/>
              </a:lnSpc>
              <a:tabLst>
                <a:tab pos="454025" algn="l"/>
                <a:tab pos="508000" algn="l"/>
              </a:tabLst>
              <a:defRPr/>
            </a:pPr>
            <a:r>
              <a:rPr lang="en-US" altLang="en-US" dirty="0"/>
              <a:t>Being registered to do business in Maryland</a:t>
            </a:r>
          </a:p>
          <a:p>
            <a:pPr eaLnBrk="1" hangingPunct="1">
              <a:lnSpc>
                <a:spcPct val="80000"/>
              </a:lnSpc>
              <a:tabLst>
                <a:tab pos="454025" algn="l"/>
                <a:tab pos="508000" algn="l"/>
              </a:tabLst>
              <a:defRPr/>
            </a:pPr>
            <a:r>
              <a:rPr lang="en-US" altLang="en-US" dirty="0"/>
              <a:t>Check that the offeror is not debarred</a:t>
            </a:r>
          </a:p>
          <a:p>
            <a:pPr eaLnBrk="1" hangingPunct="1">
              <a:lnSpc>
                <a:spcPct val="80000"/>
              </a:lnSpc>
              <a:tabLst>
                <a:tab pos="454025" algn="l"/>
                <a:tab pos="508000" algn="l"/>
              </a:tabLst>
              <a:defRPr/>
            </a:pPr>
            <a:r>
              <a:rPr lang="en-US" altLang="en-US" dirty="0"/>
              <a:t>If the selected offeror is not debarred and is in Good Standing, notify it of its award recommendation and ask it to sign the contract</a:t>
            </a:r>
          </a:p>
          <a:p>
            <a:pPr eaLnBrk="1" hangingPunct="1">
              <a:lnSpc>
                <a:spcPct val="80000"/>
              </a:lnSpc>
              <a:tabLst>
                <a:tab pos="454025" algn="l"/>
                <a:tab pos="508000" algn="l"/>
              </a:tabLst>
              <a:defRPr/>
            </a:pPr>
            <a:endParaRPr lang="en-US"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Number Placeholder 4">
            <a:extLst>
              <a:ext uri="{FF2B5EF4-FFF2-40B4-BE49-F238E27FC236}">
                <a16:creationId xmlns:a16="http://schemas.microsoft.com/office/drawing/2014/main" id="{3A87C404-E078-4044-89B8-4A9BCD61010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643121-3FA1-4E5B-9279-48E1171DA93B}" type="slidenum">
              <a:rPr lang="en-US" altLang="en-US" sz="1200" smtClean="0"/>
              <a:pPr>
                <a:spcBef>
                  <a:spcPct val="0"/>
                </a:spcBef>
                <a:buClrTx/>
                <a:buSzTx/>
                <a:buFontTx/>
                <a:buNone/>
              </a:pPr>
              <a:t>425</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914400" y="1524000"/>
            <a:ext cx="7391400" cy="49530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There should be no further negotiations or significant changes to the final technical or financial proposals or the contract once an award recommendation is made</a:t>
            </a:r>
          </a:p>
          <a:p>
            <a:pPr marL="990600" lvl="1" indent="-533400" eaLnBrk="1" hangingPunct="1">
              <a:buFontTx/>
              <a:buChar char="•"/>
              <a:defRPr/>
            </a:pPr>
            <a:r>
              <a:rPr lang="en-US" altLang="en-US" dirty="0"/>
              <a:t>The selected offeror should be directed to sign the State’s contract without exception</a:t>
            </a:r>
          </a:p>
          <a:p>
            <a:pPr eaLnBrk="1" hangingPunct="1">
              <a:lnSpc>
                <a:spcPct val="80000"/>
              </a:lnSpc>
              <a:tabLst>
                <a:tab pos="454025" algn="l"/>
                <a:tab pos="508000" algn="l"/>
              </a:tabLst>
              <a:defRPr/>
            </a:pPr>
            <a:endParaRPr lang="en-US" alt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4">
            <a:extLst>
              <a:ext uri="{FF2B5EF4-FFF2-40B4-BE49-F238E27FC236}">
                <a16:creationId xmlns:a16="http://schemas.microsoft.com/office/drawing/2014/main" id="{0B200E7F-BD4B-4B00-A94A-82AEE20630E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EDAC3CE-477C-47F8-B979-2B998890DB27}" type="slidenum">
              <a:rPr lang="en-US" altLang="en-US" sz="1200" smtClean="0"/>
              <a:pPr>
                <a:spcBef>
                  <a:spcPct val="0"/>
                </a:spcBef>
                <a:buClrTx/>
                <a:buSzTx/>
                <a:buFontTx/>
                <a:buNone/>
              </a:pPr>
              <a:t>426</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5524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04800" y="838200"/>
            <a:ext cx="8610600" cy="56388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The selected offeror will be directed to submit any needed documents, such as:</a:t>
            </a:r>
          </a:p>
          <a:p>
            <a:pPr marL="1143000" lvl="1" indent="-742950" eaLnBrk="1" hangingPunct="1">
              <a:lnSpc>
                <a:spcPct val="80000"/>
              </a:lnSpc>
              <a:tabLst>
                <a:tab pos="454025" algn="l"/>
                <a:tab pos="508000" algn="l"/>
              </a:tabLst>
              <a:defRPr/>
            </a:pPr>
            <a:r>
              <a:rPr lang="en-US" altLang="en-US" sz="3200" dirty="0"/>
              <a:t>MBE participation forms, and/or waiver request</a:t>
            </a:r>
          </a:p>
          <a:p>
            <a:pPr marL="1143000" lvl="1" indent="-742950" eaLnBrk="1" hangingPunct="1">
              <a:lnSpc>
                <a:spcPct val="80000"/>
              </a:lnSpc>
              <a:tabLst>
                <a:tab pos="454025" algn="l"/>
                <a:tab pos="508000" algn="l"/>
              </a:tabLst>
              <a:defRPr/>
            </a:pPr>
            <a:r>
              <a:rPr lang="en-US" altLang="en-US" sz="3200" dirty="0"/>
              <a:t>VSBE forms</a:t>
            </a:r>
          </a:p>
          <a:p>
            <a:pPr marL="1143000" lvl="1" indent="-742950" eaLnBrk="1" hangingPunct="1">
              <a:lnSpc>
                <a:spcPct val="80000"/>
              </a:lnSpc>
              <a:tabLst>
                <a:tab pos="454025" algn="l"/>
                <a:tab pos="508000" algn="l"/>
              </a:tabLst>
              <a:defRPr/>
            </a:pPr>
            <a:r>
              <a:rPr lang="en-US" altLang="en-US" sz="3200" dirty="0"/>
              <a:t>Contract Affidavit </a:t>
            </a:r>
          </a:p>
          <a:p>
            <a:pPr marL="1143000" lvl="1" indent="-742950" eaLnBrk="1" hangingPunct="1">
              <a:lnSpc>
                <a:spcPct val="80000"/>
              </a:lnSpc>
              <a:tabLst>
                <a:tab pos="454025" algn="l"/>
                <a:tab pos="508000" algn="l"/>
              </a:tabLst>
              <a:defRPr/>
            </a:pPr>
            <a:r>
              <a:rPr lang="en-US" altLang="en-US" sz="3200" dirty="0"/>
              <a:t>Insurance binder</a:t>
            </a:r>
          </a:p>
          <a:p>
            <a:pPr marL="1143000" lvl="1" indent="-742950" eaLnBrk="1" hangingPunct="1">
              <a:lnSpc>
                <a:spcPct val="80000"/>
              </a:lnSpc>
              <a:tabLst>
                <a:tab pos="454025" algn="l"/>
                <a:tab pos="508000" algn="l"/>
              </a:tabLst>
              <a:defRPr/>
            </a:pPr>
            <a:r>
              <a:rPr lang="en-US" altLang="en-US" sz="3200" dirty="0"/>
              <a:t>Performance bond</a:t>
            </a:r>
          </a:p>
          <a:p>
            <a:pPr marL="1143000" lvl="1" indent="-742950" eaLnBrk="1" hangingPunct="1">
              <a:lnSpc>
                <a:spcPct val="80000"/>
              </a:lnSpc>
              <a:tabLst>
                <a:tab pos="454025" algn="l"/>
                <a:tab pos="508000" algn="l"/>
              </a:tabLst>
              <a:defRPr/>
            </a:pPr>
            <a:r>
              <a:rPr lang="en-US" altLang="en-US" sz="3200" dirty="0"/>
              <a:t>Non-disclosure forms</a:t>
            </a:r>
          </a:p>
          <a:p>
            <a:pPr marL="1143000" lvl="1" indent="-742950" eaLnBrk="1" hangingPunct="1">
              <a:lnSpc>
                <a:spcPct val="80000"/>
              </a:lnSpc>
              <a:tabLst>
                <a:tab pos="454025" algn="l"/>
                <a:tab pos="508000" algn="l"/>
              </a:tabLst>
              <a:defRPr/>
            </a:pPr>
            <a:r>
              <a:rPr lang="en-US" altLang="en-US" sz="3200" dirty="0"/>
              <a:t>Hiring Agreement</a:t>
            </a:r>
          </a:p>
          <a:p>
            <a:pPr marL="1143000" lvl="1" indent="-742950" eaLnBrk="1" hangingPunct="1">
              <a:lnSpc>
                <a:spcPct val="80000"/>
              </a:lnSpc>
              <a:tabLst>
                <a:tab pos="454025" algn="l"/>
                <a:tab pos="508000" algn="l"/>
              </a:tabLst>
              <a:defRPr/>
            </a:pPr>
            <a:r>
              <a:rPr lang="en-US" altLang="en-US" sz="3200" dirty="0"/>
              <a:t>Forms required if there is federal funding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Number Placeholder 4">
            <a:extLst>
              <a:ext uri="{FF2B5EF4-FFF2-40B4-BE49-F238E27FC236}">
                <a16:creationId xmlns:a16="http://schemas.microsoft.com/office/drawing/2014/main" id="{D4A9C8EA-D2A8-44B8-A482-5020328764F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69ABB5A-13D7-4FD7-9EDA-77591FF8A24A}" type="slidenum">
              <a:rPr lang="en-US" altLang="en-US" sz="1200" smtClean="0"/>
              <a:pPr>
                <a:spcBef>
                  <a:spcPct val="0"/>
                </a:spcBef>
                <a:buClrTx/>
                <a:buSzTx/>
                <a:buFontTx/>
                <a:buNone/>
              </a:pPr>
              <a:t>427</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381000" y="990600"/>
            <a:ext cx="8458200" cy="5486400"/>
          </a:xfrm>
        </p:spPr>
        <p:txBody>
          <a:bodyPr/>
          <a:lstStyle/>
          <a:p>
            <a:pPr marL="742950" indent="-742950" eaLnBrk="1" hangingPunct="1">
              <a:lnSpc>
                <a:spcPct val="80000"/>
              </a:lnSpc>
              <a:buFont typeface="+mj-lt"/>
              <a:buAutoNum type="arabicPeriod" startAt="38"/>
              <a:tabLst>
                <a:tab pos="454025" algn="l"/>
                <a:tab pos="508000" algn="l"/>
              </a:tabLst>
              <a:defRPr/>
            </a:pPr>
            <a:r>
              <a:rPr lang="en-US" altLang="en-US" dirty="0"/>
              <a:t>Usually, a general announcement of the award should be delayed until all required forms and the signed contract have been received</a:t>
            </a:r>
          </a:p>
          <a:p>
            <a:pPr eaLnBrk="1" hangingPunct="1">
              <a:lnSpc>
                <a:spcPct val="80000"/>
              </a:lnSpc>
              <a:tabLst>
                <a:tab pos="454025" algn="l"/>
                <a:tab pos="508000" algn="l"/>
              </a:tabLst>
              <a:defRPr/>
            </a:pPr>
            <a:r>
              <a:rPr lang="en-US" altLang="en-US" dirty="0"/>
              <a:t>When all required documents are received:</a:t>
            </a:r>
          </a:p>
          <a:p>
            <a:pPr marL="990600" lvl="1" indent="-533400" eaLnBrk="1" hangingPunct="1">
              <a:buFontTx/>
              <a:buChar char="•"/>
              <a:defRPr/>
            </a:pPr>
            <a:r>
              <a:rPr lang="en-US" altLang="en-US" dirty="0"/>
              <a:t>Release the register of proposals</a:t>
            </a:r>
          </a:p>
          <a:p>
            <a:pPr marL="1390650" lvl="2" indent="-533400" eaLnBrk="1" hangingPunct="1">
              <a:buFontTx/>
              <a:buChar char="•"/>
              <a:defRPr/>
            </a:pPr>
            <a:r>
              <a:rPr lang="en-US" altLang="en-US" dirty="0"/>
              <a:t>A list of all offerors who submitted proposals</a:t>
            </a:r>
          </a:p>
          <a:p>
            <a:pPr marL="990600" lvl="1" indent="-533400" eaLnBrk="1" hangingPunct="1">
              <a:buFontTx/>
              <a:buChar char="•"/>
              <a:defRPr/>
            </a:pPr>
            <a:r>
              <a:rPr lang="en-US" altLang="en-US" dirty="0"/>
              <a:t>Notify all other offerors of the award recommendation</a:t>
            </a:r>
          </a:p>
          <a:p>
            <a:pPr marL="1371600" lvl="2" indent="-457200" eaLnBrk="1" hangingPunct="1">
              <a:defRPr/>
            </a:pPr>
            <a:r>
              <a:rPr lang="en-US" altLang="en-US" dirty="0"/>
              <a:t>Include technical rankings, prices, and overall rankings</a:t>
            </a:r>
          </a:p>
          <a:p>
            <a:pPr marL="990600" lvl="1" indent="-533400" eaLnBrk="1" hangingPunct="1">
              <a:buFontTx/>
              <a:buChar char="•"/>
              <a:defRPr/>
            </a:pPr>
            <a:r>
              <a:rPr lang="en-US" altLang="en-US" dirty="0"/>
              <a:t>Offer debriefings for all unsuccessful offerors</a:t>
            </a:r>
          </a:p>
          <a:p>
            <a:pPr marL="0" indent="0" eaLnBrk="1" hangingPunct="1">
              <a:lnSpc>
                <a:spcPct val="80000"/>
              </a:lnSpc>
              <a:buFont typeface="Wingdings" panose="05000000000000000000" pitchFamily="2" charset="2"/>
              <a:buNone/>
              <a:tabLst>
                <a:tab pos="454025" algn="l"/>
                <a:tab pos="508000" algn="l"/>
              </a:tabLst>
              <a:defRPr/>
            </a:pPr>
            <a:r>
              <a:rPr lang="en-US" altLang="en-US" dirty="0"/>
              <a:t> </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4">
            <a:extLst>
              <a:ext uri="{FF2B5EF4-FFF2-40B4-BE49-F238E27FC236}">
                <a16:creationId xmlns:a16="http://schemas.microsoft.com/office/drawing/2014/main" id="{19974FCC-C70B-4901-8696-21813E660CD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10BDBED-5CB6-4431-829B-DB62C3D33055}" type="slidenum">
              <a:rPr lang="en-US" altLang="en-US" sz="1200" smtClean="0"/>
              <a:pPr>
                <a:spcBef>
                  <a:spcPct val="0"/>
                </a:spcBef>
                <a:buClrTx/>
                <a:buSzTx/>
                <a:buFontTx/>
                <a:buNone/>
              </a:pPr>
              <a:t>428</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228600" y="990600"/>
            <a:ext cx="8610600" cy="5486400"/>
          </a:xfrm>
        </p:spPr>
        <p:txBody>
          <a:bodyPr/>
          <a:lstStyle/>
          <a:p>
            <a:pPr marL="742950" indent="-742950" eaLnBrk="1" hangingPunct="1">
              <a:lnSpc>
                <a:spcPct val="80000"/>
              </a:lnSpc>
              <a:buFont typeface="+mj-lt"/>
              <a:buAutoNum type="arabicPeriod" startAt="39"/>
              <a:tabLst>
                <a:tab pos="454025" algn="l"/>
                <a:tab pos="508000" algn="l"/>
              </a:tabLst>
              <a:defRPr/>
            </a:pPr>
            <a:r>
              <a:rPr lang="en-US" altLang="en-US" dirty="0"/>
              <a:t>If the recommended offeror</a:t>
            </a:r>
          </a:p>
          <a:p>
            <a:pPr marL="1143000" lvl="1" indent="-742950" eaLnBrk="1" hangingPunct="1">
              <a:lnSpc>
                <a:spcPct val="80000"/>
              </a:lnSpc>
              <a:tabLst>
                <a:tab pos="454025" algn="l"/>
                <a:tab pos="508000" algn="l"/>
              </a:tabLst>
              <a:defRPr/>
            </a:pPr>
            <a:r>
              <a:rPr lang="en-US" altLang="en-US" dirty="0"/>
              <a:t>Cannot/will not submit all required documents within the required timeframe; e.g.,</a:t>
            </a:r>
          </a:p>
          <a:p>
            <a:pPr marL="1543050" lvl="2" indent="-742950" eaLnBrk="1" hangingPunct="1">
              <a:lnSpc>
                <a:spcPct val="80000"/>
              </a:lnSpc>
              <a:tabLst>
                <a:tab pos="454025" algn="l"/>
                <a:tab pos="508000" algn="l"/>
              </a:tabLst>
              <a:defRPr/>
            </a:pPr>
            <a:r>
              <a:rPr lang="en-US" altLang="en-US" dirty="0"/>
              <a:t>Won’t sign the contract without changes</a:t>
            </a:r>
          </a:p>
          <a:p>
            <a:pPr marL="1543050" lvl="2" indent="-742950" eaLnBrk="1" hangingPunct="1">
              <a:lnSpc>
                <a:spcPct val="80000"/>
              </a:lnSpc>
              <a:tabLst>
                <a:tab pos="454025" algn="l"/>
                <a:tab pos="508000" algn="l"/>
              </a:tabLst>
              <a:defRPr/>
            </a:pPr>
            <a:r>
              <a:rPr lang="en-US" altLang="en-US" dirty="0"/>
              <a:t>Can’t get a performance bond or insurance</a:t>
            </a:r>
          </a:p>
          <a:p>
            <a:pPr marL="1543050" lvl="2" indent="-742950" eaLnBrk="1" hangingPunct="1">
              <a:lnSpc>
                <a:spcPct val="80000"/>
              </a:lnSpc>
              <a:tabLst>
                <a:tab pos="454025" algn="l"/>
                <a:tab pos="508000" algn="l"/>
              </a:tabLst>
              <a:defRPr/>
            </a:pPr>
            <a:r>
              <a:rPr lang="en-US" altLang="en-US" dirty="0"/>
              <a:t>Won’t sign the non-disclosure forms</a:t>
            </a:r>
          </a:p>
          <a:p>
            <a:pPr marL="1543050" lvl="2" indent="-742950" eaLnBrk="1" hangingPunct="1">
              <a:lnSpc>
                <a:spcPct val="80000"/>
              </a:lnSpc>
              <a:tabLst>
                <a:tab pos="454025" algn="l"/>
                <a:tab pos="508000" algn="l"/>
              </a:tabLst>
              <a:defRPr/>
            </a:pPr>
            <a:r>
              <a:rPr lang="en-US" altLang="en-US" dirty="0"/>
              <a:t>Doesn’t provide the MBE Participation Forms</a:t>
            </a:r>
          </a:p>
          <a:p>
            <a:pPr marL="1143000" lvl="1" indent="-742950" eaLnBrk="1" hangingPunct="1">
              <a:lnSpc>
                <a:spcPct val="80000"/>
              </a:lnSpc>
              <a:tabLst>
                <a:tab pos="454025" algn="l"/>
                <a:tab pos="508000" algn="l"/>
              </a:tabLst>
              <a:defRPr/>
            </a:pPr>
            <a:r>
              <a:rPr lang="en-US" altLang="en-US" dirty="0"/>
              <a:t>Requests a MBE waiver which is not granted</a:t>
            </a:r>
          </a:p>
          <a:p>
            <a:pPr marL="742950" indent="-742950" eaLnBrk="1" hangingPunct="1">
              <a:lnSpc>
                <a:spcPct val="80000"/>
              </a:lnSpc>
              <a:tabLst>
                <a:tab pos="454025" algn="l"/>
                <a:tab pos="508000" algn="l"/>
              </a:tabLst>
              <a:defRPr/>
            </a:pPr>
            <a:r>
              <a:rPr lang="en-US" altLang="en-US" dirty="0"/>
              <a:t>The award recommendation must be rescinded and that offeror eliminated </a:t>
            </a:r>
          </a:p>
          <a:p>
            <a:pPr marL="742950" indent="-742950" eaLnBrk="1" hangingPunct="1">
              <a:lnSpc>
                <a:spcPct val="80000"/>
              </a:lnSpc>
              <a:tabLst>
                <a:tab pos="454025" algn="l"/>
                <a:tab pos="508000" algn="l"/>
              </a:tabLst>
              <a:defRPr/>
            </a:pPr>
            <a:r>
              <a:rPr lang="en-US" altLang="en-US" dirty="0"/>
              <a:t>Step 38 then commences again with the next highest ranked offeror</a:t>
            </a:r>
          </a:p>
          <a:p>
            <a:pPr marL="1543050" lvl="2" indent="-742950" eaLnBrk="1" hangingPunct="1">
              <a:lnSpc>
                <a:spcPct val="80000"/>
              </a:lnSpc>
              <a:tabLst>
                <a:tab pos="454025" algn="l"/>
                <a:tab pos="508000" algn="l"/>
              </a:tabLst>
              <a:defRPr/>
            </a:pPr>
            <a:endParaRPr lang="en-US" alt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Number Placeholder 4">
            <a:extLst>
              <a:ext uri="{FF2B5EF4-FFF2-40B4-BE49-F238E27FC236}">
                <a16:creationId xmlns:a16="http://schemas.microsoft.com/office/drawing/2014/main" id="{3B7659A1-C711-4376-895F-907251B3BC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7F042F1-4FD0-4EF9-B05D-4FC1B9ACB0F7}" type="slidenum">
              <a:rPr lang="en-US" altLang="en-US" sz="1200" smtClean="0"/>
              <a:pPr>
                <a:spcBef>
                  <a:spcPct val="0"/>
                </a:spcBef>
                <a:buClrTx/>
                <a:buSzTx/>
                <a:buFontTx/>
                <a:buNone/>
              </a:pPr>
              <a:t>429</a:t>
            </a:fld>
            <a:endParaRPr lang="en-US" altLang="en-US" sz="1200"/>
          </a:p>
        </p:txBody>
      </p:sp>
      <p:sp>
        <p:nvSpPr>
          <p:cNvPr id="5" name="Footer Placeholder 5">
            <a:extLst>
              <a:ext uri="{FF2B5EF4-FFF2-40B4-BE49-F238E27FC236}">
                <a16:creationId xmlns:a16="http://schemas.microsoft.com/office/drawing/2014/main" id="{ECB030A8-F52F-47ED-9353-9D8FC2A3581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51266" name="Rectangle 2">
            <a:extLst>
              <a:ext uri="{FF2B5EF4-FFF2-40B4-BE49-F238E27FC236}">
                <a16:creationId xmlns:a16="http://schemas.microsoft.com/office/drawing/2014/main" id="{9FC9810C-3131-40EE-8C80-2EAB3054A2C3}"/>
              </a:ext>
            </a:extLst>
          </p:cNvPr>
          <p:cNvSpPr>
            <a:spLocks noGrp="1" noRot="1" noChangeArrowheads="1"/>
          </p:cNvSpPr>
          <p:nvPr>
            <p:ph type="title"/>
          </p:nvPr>
        </p:nvSpPr>
        <p:spPr>
          <a:xfrm>
            <a:off x="152400" y="209550"/>
            <a:ext cx="8839200" cy="704850"/>
          </a:xfrm>
        </p:spPr>
        <p:txBody>
          <a:bodyPr/>
          <a:lstStyle/>
          <a:p>
            <a:pPr eaLnBrk="1" hangingPunct="1">
              <a:defRPr/>
            </a:pPr>
            <a:r>
              <a:rPr lang="en-US" altLang="en-US" sz="3600" dirty="0"/>
              <a:t>CSP Evaluation and Selection Process</a:t>
            </a:r>
          </a:p>
        </p:txBody>
      </p:sp>
      <p:sp>
        <p:nvSpPr>
          <p:cNvPr id="651267" name="Rectangle 3">
            <a:extLst>
              <a:ext uri="{FF2B5EF4-FFF2-40B4-BE49-F238E27FC236}">
                <a16:creationId xmlns:a16="http://schemas.microsoft.com/office/drawing/2014/main" id="{6416E307-6DB9-4EE0-ACB9-4E2F1F5BF718}"/>
              </a:ext>
            </a:extLst>
          </p:cNvPr>
          <p:cNvSpPr>
            <a:spLocks noGrp="1" noChangeArrowheads="1"/>
          </p:cNvSpPr>
          <p:nvPr>
            <p:ph type="body" idx="1"/>
          </p:nvPr>
        </p:nvSpPr>
        <p:spPr>
          <a:xfrm>
            <a:off x="228600" y="838200"/>
            <a:ext cx="8686800" cy="5638800"/>
          </a:xfrm>
        </p:spPr>
        <p:txBody>
          <a:bodyPr/>
          <a:lstStyle/>
          <a:p>
            <a:pPr marL="742950" indent="-742950" eaLnBrk="1" hangingPunct="1">
              <a:lnSpc>
                <a:spcPct val="80000"/>
              </a:lnSpc>
              <a:buFont typeface="+mj-lt"/>
              <a:buAutoNum type="arabicPeriod" startAt="39"/>
              <a:tabLst>
                <a:tab pos="454025" algn="l"/>
                <a:tab pos="508000" algn="l"/>
              </a:tabLst>
              <a:defRPr/>
            </a:pPr>
            <a:r>
              <a:rPr lang="en-US" altLang="en-US" dirty="0"/>
              <a:t>Debriefings of unsuccessful offerors should typically be conducted before submitting items for approval by a control agency or the BPW in case:</a:t>
            </a:r>
          </a:p>
          <a:p>
            <a:pPr marL="1143000" lvl="1" indent="-742950" eaLnBrk="1" hangingPunct="1">
              <a:lnSpc>
                <a:spcPct val="80000"/>
              </a:lnSpc>
              <a:tabLst>
                <a:tab pos="454025" algn="l"/>
                <a:tab pos="508000" algn="l"/>
              </a:tabLst>
              <a:defRPr/>
            </a:pPr>
            <a:r>
              <a:rPr lang="en-US" altLang="en-US" dirty="0"/>
              <a:t>An offeror can convince the P.O. that it was mistakenly not selected </a:t>
            </a:r>
          </a:p>
          <a:p>
            <a:pPr marL="1143000" lvl="1" indent="-742950" eaLnBrk="1" hangingPunct="1">
              <a:lnSpc>
                <a:spcPct val="80000"/>
              </a:lnSpc>
              <a:tabLst>
                <a:tab pos="454025" algn="l"/>
                <a:tab pos="508000" algn="l"/>
              </a:tabLst>
              <a:defRPr/>
            </a:pPr>
            <a:r>
              <a:rPr lang="en-US" altLang="en-US" dirty="0"/>
              <a:t>A protest is filed within 7 days thereafter</a:t>
            </a:r>
          </a:p>
          <a:p>
            <a:pPr marL="742950" indent="-742950" eaLnBrk="1" hangingPunct="1">
              <a:lnSpc>
                <a:spcPct val="80000"/>
              </a:lnSpc>
              <a:tabLst>
                <a:tab pos="454025" algn="l"/>
                <a:tab pos="508000" algn="l"/>
              </a:tabLst>
              <a:defRPr/>
            </a:pPr>
            <a:r>
              <a:rPr lang="en-US" altLang="en-US" dirty="0"/>
              <a:t>If a protest is filed the award cannot be completed until either the protest is resolved or approval by the BPW is requested notwithstanding the protest</a:t>
            </a:r>
          </a:p>
          <a:p>
            <a:pPr marL="800100" lvl="1" indent="-400050" eaLnBrk="1" hangingPunct="1">
              <a:lnSpc>
                <a:spcPct val="80000"/>
              </a:lnSpc>
              <a:tabLst>
                <a:tab pos="454025" algn="l"/>
                <a:tab pos="508000" algn="l"/>
              </a:tabLst>
              <a:defRPr/>
            </a:pPr>
            <a:r>
              <a:rPr lang="en-US" altLang="en-US" dirty="0"/>
              <a:t>BPW approval should only be requested if there is an extraordinarily compelling reason why an award needs to be made immediately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639762"/>
          </a:xfrm>
        </p:spPr>
        <p:txBody>
          <a:bodyPr/>
          <a:lstStyle/>
          <a:p>
            <a:pPr>
              <a:defRPr/>
            </a:pPr>
            <a:r>
              <a:rPr lang="en-US" dirty="0"/>
              <a:t>Solicitation</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1066800"/>
            <a:ext cx="8686800" cy="5516563"/>
          </a:xfrm>
        </p:spPr>
        <p:txBody>
          <a:bodyPr/>
          <a:lstStyle/>
          <a:p>
            <a:pPr>
              <a:defRPr/>
            </a:pPr>
            <a:r>
              <a:rPr lang="en-US" sz="3000" dirty="0"/>
              <a:t>When inviting offers, the inviting party can place conditions on how, when, etc. the offers can be submitted and what they must be for</a:t>
            </a:r>
          </a:p>
          <a:p>
            <a:pPr>
              <a:defRPr/>
            </a:pPr>
            <a:r>
              <a:rPr lang="en-US" sz="3000" dirty="0"/>
              <a:t>Per COMAR Title 21 (21.01.02.B (83), a solicitation:</a:t>
            </a:r>
          </a:p>
          <a:p>
            <a:pPr marL="0" indent="0" algn="ctr">
              <a:buFont typeface="Wingdings" panose="05000000000000000000" pitchFamily="2" charset="2"/>
              <a:buNone/>
              <a:defRPr/>
            </a:pPr>
            <a:r>
              <a:rPr lang="en-US" sz="3000" dirty="0">
                <a:solidFill>
                  <a:srgbClr val="FF33CC"/>
                </a:solidFill>
              </a:rPr>
              <a:t>“means invitation for bids, request for proposals, or any other method or instrument used to communicate to potential bidders or offerors a procurement agency’s procurement needs” </a:t>
            </a:r>
            <a:endParaRPr lang="en-US" sz="3000" dirty="0">
              <a:solidFill>
                <a:srgbClr val="DDDDFF"/>
              </a:solidFill>
            </a:endParaRPr>
          </a:p>
          <a:p>
            <a:pPr marL="0" indent="0">
              <a:buFont typeface="Wingdings" panose="05000000000000000000" pitchFamily="2" charset="2"/>
              <a:buNone/>
              <a:defRPr/>
            </a:pPr>
            <a:r>
              <a:rPr lang="en-US" sz="3000" dirty="0">
                <a:solidFill>
                  <a:srgbClr val="DDDDFF"/>
                </a:solidFill>
              </a:rPr>
              <a:t>In CSP we request proposals using a Request for Proposals (RFP) document                                  </a:t>
            </a:r>
          </a:p>
          <a:p>
            <a:pPr marL="0" indent="0">
              <a:buFont typeface="Wingdings" panose="05000000000000000000" pitchFamily="2" charset="2"/>
              <a:buNone/>
              <a:defRPr/>
            </a:pPr>
            <a:endParaRPr lang="en-US" dirty="0"/>
          </a:p>
        </p:txBody>
      </p:sp>
      <p:sp>
        <p:nvSpPr>
          <p:cNvPr id="72708" name="Slide Number Placeholder 3">
            <a:extLst>
              <a:ext uri="{FF2B5EF4-FFF2-40B4-BE49-F238E27FC236}">
                <a16:creationId xmlns:a16="http://schemas.microsoft.com/office/drawing/2014/main" id="{0290C8D4-2C4A-4255-921B-826EF4C391E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DA2915-F30E-462C-A7D1-B47F86F279C6}" type="slidenum">
              <a:rPr lang="en-US" altLang="en-US" sz="1200" smtClean="0"/>
              <a:pPr>
                <a:spcBef>
                  <a:spcPct val="0"/>
                </a:spcBef>
                <a:buClrTx/>
                <a:buSzTx/>
                <a:buFontTx/>
                <a:buNone/>
              </a:pPr>
              <a:t>43</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4">
            <a:extLst>
              <a:ext uri="{FF2B5EF4-FFF2-40B4-BE49-F238E27FC236}">
                <a16:creationId xmlns:a16="http://schemas.microsoft.com/office/drawing/2014/main" id="{B5F76664-51B6-4FC1-B3AD-B22FE306961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22CA76A-3F58-4E25-9D36-08BDE91F577E}" type="slidenum">
              <a:rPr lang="en-US" altLang="en-US" sz="1200" smtClean="0"/>
              <a:pPr>
                <a:spcBef>
                  <a:spcPct val="0"/>
                </a:spcBef>
                <a:buClrTx/>
                <a:buSzTx/>
                <a:buFontTx/>
                <a:buNone/>
              </a:pPr>
              <a:t>430</a:t>
            </a:fld>
            <a:endParaRPr lang="en-US" altLang="en-US" sz="1200"/>
          </a:p>
        </p:txBody>
      </p:sp>
      <p:sp>
        <p:nvSpPr>
          <p:cNvPr id="5" name="Footer Placeholder 5">
            <a:extLst>
              <a:ext uri="{FF2B5EF4-FFF2-40B4-BE49-F238E27FC236}">
                <a16:creationId xmlns:a16="http://schemas.microsoft.com/office/drawing/2014/main" id="{3DA539FE-33BC-47D7-BF4E-7F37EF5DA77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59394" name="Rectangle 2">
            <a:extLst>
              <a:ext uri="{FF2B5EF4-FFF2-40B4-BE49-F238E27FC236}">
                <a16:creationId xmlns:a16="http://schemas.microsoft.com/office/drawing/2014/main" id="{008DFBD4-DA31-4406-AF11-98A0DD8CDE1B}"/>
              </a:ext>
            </a:extLst>
          </p:cNvPr>
          <p:cNvSpPr>
            <a:spLocks noGrp="1" noRot="1" noChangeArrowheads="1"/>
          </p:cNvSpPr>
          <p:nvPr>
            <p:ph type="title"/>
          </p:nvPr>
        </p:nvSpPr>
        <p:spPr>
          <a:xfrm>
            <a:off x="150813" y="152400"/>
            <a:ext cx="8991600" cy="971550"/>
          </a:xfrm>
        </p:spPr>
        <p:txBody>
          <a:bodyPr/>
          <a:lstStyle/>
          <a:p>
            <a:pPr eaLnBrk="1" hangingPunct="1">
              <a:defRPr/>
            </a:pPr>
            <a:r>
              <a:rPr lang="en-US" altLang="en-US" sz="3600" dirty="0"/>
              <a:t>CSP Evaluation and Selection Process</a:t>
            </a:r>
          </a:p>
        </p:txBody>
      </p:sp>
      <p:sp>
        <p:nvSpPr>
          <p:cNvPr id="59395" name="Rectangle 3">
            <a:extLst>
              <a:ext uri="{FF2B5EF4-FFF2-40B4-BE49-F238E27FC236}">
                <a16:creationId xmlns:a16="http://schemas.microsoft.com/office/drawing/2014/main" id="{8ECC2FC7-8A0C-4F30-B3B8-50B2EC555E83}"/>
              </a:ext>
            </a:extLst>
          </p:cNvPr>
          <p:cNvSpPr>
            <a:spLocks noGrp="1" noChangeArrowheads="1"/>
          </p:cNvSpPr>
          <p:nvPr>
            <p:ph type="body" idx="1"/>
          </p:nvPr>
        </p:nvSpPr>
        <p:spPr>
          <a:xfrm>
            <a:off x="228600" y="914400"/>
            <a:ext cx="8686800" cy="5562600"/>
          </a:xfrm>
        </p:spPr>
        <p:txBody>
          <a:bodyPr/>
          <a:lstStyle/>
          <a:p>
            <a:pPr marL="609600" indent="-609600" eaLnBrk="1" hangingPunct="1">
              <a:buFont typeface="+mj-lt"/>
              <a:buAutoNum type="arabicPeriod" startAt="40"/>
              <a:tabLst>
                <a:tab pos="454025" algn="l"/>
                <a:tab pos="508000" algn="l"/>
              </a:tabLst>
              <a:defRPr/>
            </a:pPr>
            <a:r>
              <a:rPr lang="en-US" altLang="en-US" dirty="0"/>
              <a:t>If there is an unresolved protest at any point during the procurement:</a:t>
            </a:r>
          </a:p>
          <a:p>
            <a:pPr marL="1009650" lvl="1" indent="-609600" eaLnBrk="1" hangingPunct="1">
              <a:tabLst>
                <a:tab pos="454025" algn="l"/>
                <a:tab pos="508000" algn="l"/>
              </a:tabLst>
              <a:defRPr/>
            </a:pPr>
            <a:r>
              <a:rPr lang="en-US" altLang="en-US" dirty="0"/>
              <a:t>E.g., if an offeror is eliminated immediately after proposals are opened for the failure to submit required MBE forms</a:t>
            </a:r>
          </a:p>
          <a:p>
            <a:pPr marL="990600" lvl="1" indent="-533400" eaLnBrk="1" hangingPunct="1">
              <a:tabLst>
                <a:tab pos="454025" algn="l"/>
                <a:tab pos="508000" algn="l"/>
              </a:tabLst>
              <a:defRPr/>
            </a:pPr>
            <a:r>
              <a:rPr lang="en-US" altLang="en-US" dirty="0"/>
              <a:t>Final award approval cannot be obtained until the protest is resolved; or,</a:t>
            </a:r>
          </a:p>
          <a:p>
            <a:pPr marL="990600" lvl="1" indent="-533400" eaLnBrk="1" hangingPunct="1">
              <a:tabLst>
                <a:tab pos="454025" algn="l"/>
                <a:tab pos="508000" algn="l"/>
              </a:tabLst>
              <a:defRPr/>
            </a:pPr>
            <a:r>
              <a:rPr lang="en-US" altLang="en-US" dirty="0"/>
              <a:t>The BPW approves the award notwithstanding the protest</a:t>
            </a:r>
          </a:p>
          <a:p>
            <a:pPr marL="1390650" lvl="2" indent="-533400" eaLnBrk="1" hangingPunct="1">
              <a:tabLst>
                <a:tab pos="454025" algn="l"/>
                <a:tab pos="508000" algn="l"/>
              </a:tabLst>
              <a:defRPr/>
            </a:pPr>
            <a:r>
              <a:rPr lang="en-US" altLang="en-US" sz="2800" dirty="0"/>
              <a:t>Which rarely happens</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0E12-A2B0-4441-BAA3-4F617FD023B0}"/>
              </a:ext>
            </a:extLst>
          </p:cNvPr>
          <p:cNvSpPr>
            <a:spLocks noGrp="1"/>
          </p:cNvSpPr>
          <p:nvPr>
            <p:ph type="title"/>
          </p:nvPr>
        </p:nvSpPr>
        <p:spPr>
          <a:xfrm>
            <a:off x="228600" y="274638"/>
            <a:ext cx="8686800" cy="5440362"/>
          </a:xfrm>
        </p:spPr>
        <p:txBody>
          <a:bodyPr/>
          <a:lstStyle/>
          <a:p>
            <a:pPr>
              <a:defRPr/>
            </a:pPr>
            <a:r>
              <a:rPr lang="en-US" sz="5400" dirty="0"/>
              <a:t>Guidelines for Making a CSP Award Recommendation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Number Placeholder 4">
            <a:extLst>
              <a:ext uri="{FF2B5EF4-FFF2-40B4-BE49-F238E27FC236}">
                <a16:creationId xmlns:a16="http://schemas.microsoft.com/office/drawing/2014/main" id="{202F7DC9-2368-4D8B-A718-E442C45050D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4A51E63-1F57-4780-9B30-F645DDFE4440}" type="slidenum">
              <a:rPr lang="en-US" altLang="en-US" sz="1200" smtClean="0"/>
              <a:pPr>
                <a:spcBef>
                  <a:spcPct val="0"/>
                </a:spcBef>
                <a:buClrTx/>
                <a:buSzTx/>
                <a:buFontTx/>
                <a:buNone/>
              </a:pPr>
              <a:t>432</a:t>
            </a:fld>
            <a:endParaRPr lang="en-US" altLang="en-US" sz="1200"/>
          </a:p>
        </p:txBody>
      </p:sp>
      <p:sp>
        <p:nvSpPr>
          <p:cNvPr id="5" name="Footer Placeholder 5">
            <a:extLst>
              <a:ext uri="{FF2B5EF4-FFF2-40B4-BE49-F238E27FC236}">
                <a16:creationId xmlns:a16="http://schemas.microsoft.com/office/drawing/2014/main" id="{ED6643D2-3E6F-4ADD-9B58-E396F0CD242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50530" name="Rectangle 1026">
            <a:extLst>
              <a:ext uri="{FF2B5EF4-FFF2-40B4-BE49-F238E27FC236}">
                <a16:creationId xmlns:a16="http://schemas.microsoft.com/office/drawing/2014/main" id="{D8D3B7BA-1042-4E68-A95D-CC2106BFC942}"/>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CSP Evaluation Guidelines</a:t>
            </a:r>
          </a:p>
        </p:txBody>
      </p:sp>
      <p:sp>
        <p:nvSpPr>
          <p:cNvPr id="150531" name="Rectangle 1027">
            <a:extLst>
              <a:ext uri="{FF2B5EF4-FFF2-40B4-BE49-F238E27FC236}">
                <a16:creationId xmlns:a16="http://schemas.microsoft.com/office/drawing/2014/main" id="{F9576F42-2E68-4975-ACA2-A3516A656075}"/>
              </a:ext>
            </a:extLst>
          </p:cNvPr>
          <p:cNvSpPr>
            <a:spLocks noGrp="1" noChangeArrowheads="1"/>
          </p:cNvSpPr>
          <p:nvPr>
            <p:ph type="body" idx="1"/>
          </p:nvPr>
        </p:nvSpPr>
        <p:spPr>
          <a:xfrm>
            <a:off x="228600" y="2133600"/>
            <a:ext cx="8610600" cy="3657600"/>
          </a:xfrm>
        </p:spPr>
        <p:txBody>
          <a:bodyPr/>
          <a:lstStyle/>
          <a:p>
            <a:pPr eaLnBrk="1" hangingPunct="1">
              <a:defRPr/>
            </a:pPr>
            <a:r>
              <a:rPr lang="en-US" altLang="en-US"/>
              <a:t>In CSP can make the award to the highest technically ranked offeror, or</a:t>
            </a:r>
          </a:p>
          <a:p>
            <a:pPr eaLnBrk="1" hangingPunct="1">
              <a:defRPr/>
            </a:pPr>
            <a:r>
              <a:rPr lang="en-US" altLang="en-US"/>
              <a:t>The lowest priced offeror, or</a:t>
            </a:r>
          </a:p>
          <a:p>
            <a:pPr eaLnBrk="1" hangingPunct="1">
              <a:defRPr/>
            </a:pPr>
            <a:r>
              <a:rPr lang="en-US" altLang="en-US"/>
              <a:t>Any other offeror that is determined to be the best value in terms of what they will provide for the price they will charge</a:t>
            </a:r>
          </a:p>
          <a:p>
            <a:pPr eaLnBrk="1" hangingPunct="1">
              <a:buFont typeface="Wingdings" panose="05000000000000000000" pitchFamily="2" charset="2"/>
              <a:buNone/>
              <a:defRPr/>
            </a:pPr>
            <a:endParaRPr lang="en-US" alt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025DAC73-DB25-4B79-8942-CB0B11F0F47B}"/>
              </a:ext>
            </a:extLst>
          </p:cNvPr>
          <p:cNvSpPr>
            <a:spLocks noGrp="1" noRot="1" noChangeArrowheads="1"/>
          </p:cNvSpPr>
          <p:nvPr>
            <p:ph type="title"/>
          </p:nvPr>
        </p:nvSpPr>
        <p:spPr>
          <a:xfrm>
            <a:off x="228600" y="0"/>
            <a:ext cx="8686800" cy="1143000"/>
          </a:xfrm>
        </p:spPr>
        <p:txBody>
          <a:bodyPr/>
          <a:lstStyle/>
          <a:p>
            <a:r>
              <a:rPr lang="en-US" altLang="en-US" sz="3600" dirty="0"/>
              <a:t>Which Would You Choose? #1</a:t>
            </a:r>
            <a:br>
              <a:rPr lang="en-US" altLang="en-US" sz="3600" dirty="0"/>
            </a:br>
            <a:r>
              <a:rPr lang="en-US" altLang="en-US" sz="3600" dirty="0"/>
              <a:t>(Technical worth more than financial)</a:t>
            </a:r>
          </a:p>
        </p:txBody>
      </p:sp>
      <p:graphicFrame>
        <p:nvGraphicFramePr>
          <p:cNvPr id="484407" name="Group 55">
            <a:extLst>
              <a:ext uri="{FF2B5EF4-FFF2-40B4-BE49-F238E27FC236}">
                <a16:creationId xmlns:a16="http://schemas.microsoft.com/office/drawing/2014/main" id="{B70FFC32-4732-46CC-A758-6DD14E17CD52}"/>
              </a:ext>
            </a:extLst>
          </p:cNvPr>
          <p:cNvGraphicFramePr>
            <a:graphicFrameLocks noGrp="1"/>
          </p:cNvGraphicFramePr>
          <p:nvPr>
            <p:ph type="tbl" idx="1"/>
            <p:extLst>
              <p:ext uri="{D42A27DB-BD31-4B8C-83A1-F6EECF244321}">
                <p14:modId xmlns:p14="http://schemas.microsoft.com/office/powerpoint/2010/main" val="1172388678"/>
              </p:ext>
            </p:extLst>
          </p:nvPr>
        </p:nvGraphicFramePr>
        <p:xfrm>
          <a:off x="0" y="1295400"/>
          <a:ext cx="9144000" cy="4668380"/>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#B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#C</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Slight  better #D</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458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9346" name="Slide Number Placeholder 4">
            <a:extLst>
              <a:ext uri="{FF2B5EF4-FFF2-40B4-BE49-F238E27FC236}">
                <a16:creationId xmlns:a16="http://schemas.microsoft.com/office/drawing/2014/main" id="{4409B8BF-57AB-48D0-B0D3-09837CB30291}"/>
              </a:ext>
            </a:extLst>
          </p:cNvPr>
          <p:cNvSpPr>
            <a:spLocks noGrp="1"/>
          </p:cNvSpPr>
          <p:nvPr>
            <p:ph type="sldNum" sz="quarter" idx="11"/>
          </p:nvPr>
        </p:nvSpPr>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buNone/>
            </a:pPr>
            <a:fld id="{F4709529-C284-477F-B535-01D34306CC2D}" type="slidenum">
              <a:rPr lang="en-US" altLang="en-US" sz="1200" smtClean="0"/>
              <a:pPr>
                <a:buNone/>
              </a:pPr>
              <a:t>433</a:t>
            </a:fld>
            <a:endParaRPr lang="en-US" altLang="en-US" sz="1200" dirty="0"/>
          </a:p>
        </p:txBody>
      </p:sp>
      <p:sp>
        <p:nvSpPr>
          <p:cNvPr id="5" name="Footer Placeholder 4">
            <a:extLst>
              <a:ext uri="{FF2B5EF4-FFF2-40B4-BE49-F238E27FC236}">
                <a16:creationId xmlns:a16="http://schemas.microsoft.com/office/drawing/2014/main" id="{9EF803E7-91FF-44A6-81A8-A784F36691E0}"/>
              </a:ext>
            </a:extLst>
          </p:cNvPr>
          <p:cNvSpPr>
            <a:spLocks noGrp="1"/>
          </p:cNvSpPr>
          <p:nvPr>
            <p:ph type="ftr" sz="quarter" idx="12"/>
          </p:nvPr>
        </p:nvSpPr>
        <p:spPr/>
        <p:txBody>
          <a:bodyPr/>
          <a:lstStyle/>
          <a:p>
            <a:pPr>
              <a:defRPr/>
            </a:pPr>
            <a:r>
              <a:rPr lang="en-US" altLang="en-US" dirty="0"/>
              <a:t>CSP - 4/2018                       Copyright 2018 Md. Dept. of Health - Unpublished Work</a:t>
            </a:r>
          </a:p>
        </p:txBody>
      </p:sp>
    </p:spTree>
  </p:cSld>
  <p:clrMapOvr>
    <a:masterClrMapping/>
  </p:clrMapOvr>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4">
            <a:extLst>
              <a:ext uri="{FF2B5EF4-FFF2-40B4-BE49-F238E27FC236}">
                <a16:creationId xmlns:a16="http://schemas.microsoft.com/office/drawing/2014/main" id="{B4B93895-CF73-4556-A5D6-06BC1EDBD88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DE18A71-E60C-46E0-BF73-0749A88B3E48}" type="slidenum">
              <a:rPr lang="en-US" altLang="en-US" sz="1200" smtClean="0"/>
              <a:pPr>
                <a:spcBef>
                  <a:spcPct val="0"/>
                </a:spcBef>
                <a:buClrTx/>
                <a:buSzTx/>
                <a:buFontTx/>
                <a:buNone/>
              </a:pPr>
              <a:t>434</a:t>
            </a:fld>
            <a:endParaRPr lang="en-US" altLang="en-US" sz="1200"/>
          </a:p>
        </p:txBody>
      </p:sp>
      <p:sp>
        <p:nvSpPr>
          <p:cNvPr id="48" name="Footer Placeholder 5">
            <a:extLst>
              <a:ext uri="{FF2B5EF4-FFF2-40B4-BE49-F238E27FC236}">
                <a16:creationId xmlns:a16="http://schemas.microsoft.com/office/drawing/2014/main" id="{4366552D-EF59-4445-AEAB-C2F459DC665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5378" name="Rectangle 2">
            <a:extLst>
              <a:ext uri="{FF2B5EF4-FFF2-40B4-BE49-F238E27FC236}">
                <a16:creationId xmlns:a16="http://schemas.microsoft.com/office/drawing/2014/main" id="{DE173441-C43D-4ED8-BBD2-FC35AA8D5B39}"/>
              </a:ext>
            </a:extLst>
          </p:cNvPr>
          <p:cNvSpPr>
            <a:spLocks noGrp="1" noRot="1" noChangeArrowheads="1"/>
          </p:cNvSpPr>
          <p:nvPr>
            <p:ph type="title"/>
          </p:nvPr>
        </p:nvSpPr>
        <p:spPr>
          <a:xfrm>
            <a:off x="152400" y="228600"/>
            <a:ext cx="8839200" cy="1371600"/>
          </a:xfrm>
        </p:spPr>
        <p:txBody>
          <a:bodyPr/>
          <a:lstStyle/>
          <a:p>
            <a:pPr eaLnBrk="1" hangingPunct="1">
              <a:defRPr/>
            </a:pPr>
            <a:r>
              <a:rPr lang="en-US" altLang="en-US" dirty="0"/>
              <a:t>Which Would You Choose? #1</a:t>
            </a:r>
            <a:br>
              <a:rPr lang="en-US" altLang="en-US" dirty="0"/>
            </a:br>
            <a:r>
              <a:rPr lang="en-US" altLang="en-US" sz="3200" dirty="0"/>
              <a:t>(Technical worth more than financial)</a:t>
            </a:r>
            <a:endParaRPr lang="en-US" altLang="en-US" dirty="0"/>
          </a:p>
        </p:txBody>
      </p:sp>
      <p:graphicFrame>
        <p:nvGraphicFramePr>
          <p:cNvPr id="485431" name="Group 55">
            <a:extLst>
              <a:ext uri="{FF2B5EF4-FFF2-40B4-BE49-F238E27FC236}">
                <a16:creationId xmlns:a16="http://schemas.microsoft.com/office/drawing/2014/main" id="{C2C9D10D-16BB-4A7D-98BE-276F6E7FA0B4}"/>
              </a:ext>
            </a:extLst>
          </p:cNvPr>
          <p:cNvGraphicFramePr>
            <a:graphicFrameLocks noGrp="1"/>
          </p:cNvGraphicFramePr>
          <p:nvPr>
            <p:ph type="tbl" idx="1"/>
            <p:extLst>
              <p:ext uri="{D42A27DB-BD31-4B8C-83A1-F6EECF244321}">
                <p14:modId xmlns:p14="http://schemas.microsoft.com/office/powerpoint/2010/main" val="3943479123"/>
              </p:ext>
            </p:extLst>
          </p:nvPr>
        </p:nvGraphicFramePr>
        <p:xfrm>
          <a:off x="0" y="1524000"/>
          <a:ext cx="9144000" cy="4730934"/>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#B </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Probably</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Much better #C</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Slight  better #D</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713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4795" marB="44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4795" marB="44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Not likely</a:t>
                      </a:r>
                    </a:p>
                  </a:txBody>
                  <a:tcPr marT="44795" marB="44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Number Placeholder 4">
            <a:extLst>
              <a:ext uri="{FF2B5EF4-FFF2-40B4-BE49-F238E27FC236}">
                <a16:creationId xmlns:a16="http://schemas.microsoft.com/office/drawing/2014/main" id="{55291BB7-AC94-41AC-A677-096CF68154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981E8DC-66D5-4CD0-A1FF-098C26F03962}" type="slidenum">
              <a:rPr lang="en-US" altLang="en-US" sz="1200" smtClean="0"/>
              <a:pPr>
                <a:spcBef>
                  <a:spcPct val="0"/>
                </a:spcBef>
                <a:buClrTx/>
                <a:buSzTx/>
                <a:buFontTx/>
                <a:buNone/>
              </a:pPr>
              <a:t>435</a:t>
            </a:fld>
            <a:endParaRPr lang="en-US" altLang="en-US" sz="1200"/>
          </a:p>
        </p:txBody>
      </p:sp>
      <p:sp>
        <p:nvSpPr>
          <p:cNvPr id="5" name="Footer Placeholder 5">
            <a:extLst>
              <a:ext uri="{FF2B5EF4-FFF2-40B4-BE49-F238E27FC236}">
                <a16:creationId xmlns:a16="http://schemas.microsoft.com/office/drawing/2014/main" id="{D3F08D45-5934-43AA-AB68-B5ABBCFB0BD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6402" name="Rectangle 2">
            <a:extLst>
              <a:ext uri="{FF2B5EF4-FFF2-40B4-BE49-F238E27FC236}">
                <a16:creationId xmlns:a16="http://schemas.microsoft.com/office/drawing/2014/main" id="{3D1078A9-76A8-4A5A-81FE-1B1F8C986827}"/>
              </a:ext>
            </a:extLst>
          </p:cNvPr>
          <p:cNvSpPr>
            <a:spLocks noGrp="1" noRot="1" noChangeArrowheads="1"/>
          </p:cNvSpPr>
          <p:nvPr>
            <p:ph type="title"/>
          </p:nvPr>
        </p:nvSpPr>
        <p:spPr>
          <a:xfrm>
            <a:off x="228600" y="274638"/>
            <a:ext cx="8686800" cy="1401762"/>
          </a:xfrm>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6403" name="Rectangle 3">
            <a:extLst>
              <a:ext uri="{FF2B5EF4-FFF2-40B4-BE49-F238E27FC236}">
                <a16:creationId xmlns:a16="http://schemas.microsoft.com/office/drawing/2014/main" id="{59CE1B10-D369-400F-A5DF-06323EB35FE7}"/>
              </a:ext>
            </a:extLst>
          </p:cNvPr>
          <p:cNvSpPr>
            <a:spLocks noGrp="1" noChangeArrowheads="1"/>
          </p:cNvSpPr>
          <p:nvPr>
            <p:ph type="body" idx="1"/>
          </p:nvPr>
        </p:nvSpPr>
        <p:spPr>
          <a:xfrm>
            <a:off x="685800" y="2057400"/>
            <a:ext cx="7772400" cy="4114800"/>
          </a:xfrm>
        </p:spPr>
        <p:txBody>
          <a:bodyPr/>
          <a:lstStyle/>
          <a:p>
            <a:pPr eaLnBrk="1" hangingPunct="1">
              <a:lnSpc>
                <a:spcPct val="80000"/>
              </a:lnSpc>
              <a:defRPr/>
            </a:pPr>
            <a:r>
              <a:rPr lang="en-US" altLang="en-US" sz="2800"/>
              <a:t>A = probable awardee</a:t>
            </a:r>
          </a:p>
          <a:p>
            <a:pPr eaLnBrk="1" hangingPunct="1">
              <a:lnSpc>
                <a:spcPct val="80000"/>
              </a:lnSpc>
              <a:defRPr/>
            </a:pPr>
            <a:r>
              <a:rPr lang="en-US" altLang="en-US" sz="2800"/>
              <a:t>A = Highest technical rank &amp; highest cost</a:t>
            </a:r>
          </a:p>
          <a:p>
            <a:pPr lvl="1" eaLnBrk="1" hangingPunct="1">
              <a:defRPr/>
            </a:pPr>
            <a:r>
              <a:rPr lang="en-US" altLang="en-US" sz="2400"/>
              <a:t>Much better technically than B </a:t>
            </a:r>
          </a:p>
          <a:p>
            <a:pPr lvl="1" eaLnBrk="1" hangingPunct="1">
              <a:defRPr/>
            </a:pPr>
            <a:r>
              <a:rPr lang="en-US" altLang="en-US" sz="2400"/>
              <a:t>Much, much better technically than C or D</a:t>
            </a:r>
          </a:p>
          <a:p>
            <a:pPr lvl="1" eaLnBrk="1" hangingPunct="1">
              <a:defRPr/>
            </a:pPr>
            <a:r>
              <a:rPr lang="en-US" altLang="en-US" sz="2400"/>
              <a:t>Very possible that technical superiority is worth 17% higher cost than B</a:t>
            </a:r>
          </a:p>
          <a:p>
            <a:pPr lvl="1" eaLnBrk="1" hangingPunct="1">
              <a:defRPr/>
            </a:pPr>
            <a:r>
              <a:rPr lang="en-US" altLang="en-US" sz="2400"/>
              <a:t>Probable that technical superiority is also worth the 11% higher cost than C or the 23% higher cost than D</a:t>
            </a:r>
          </a:p>
        </p:txBody>
      </p:sp>
    </p:spTree>
  </p:cSld>
  <p:clrMapOvr>
    <a:masterClrMapping/>
  </p:clrMapOv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4">
            <a:extLst>
              <a:ext uri="{FF2B5EF4-FFF2-40B4-BE49-F238E27FC236}">
                <a16:creationId xmlns:a16="http://schemas.microsoft.com/office/drawing/2014/main" id="{A68C3A39-3CED-45C2-BFF4-C70F784458A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518B46-6464-4153-ADF4-D2FEA2A19085}" type="slidenum">
              <a:rPr lang="en-US" altLang="en-US" sz="1200" smtClean="0"/>
              <a:pPr>
                <a:spcBef>
                  <a:spcPct val="0"/>
                </a:spcBef>
                <a:buClrTx/>
                <a:buSzTx/>
                <a:buFontTx/>
                <a:buNone/>
              </a:pPr>
              <a:t>436</a:t>
            </a:fld>
            <a:endParaRPr lang="en-US" altLang="en-US" sz="1200"/>
          </a:p>
        </p:txBody>
      </p:sp>
      <p:sp>
        <p:nvSpPr>
          <p:cNvPr id="5" name="Footer Placeholder 5">
            <a:extLst>
              <a:ext uri="{FF2B5EF4-FFF2-40B4-BE49-F238E27FC236}">
                <a16:creationId xmlns:a16="http://schemas.microsoft.com/office/drawing/2014/main" id="{C10F05D5-1012-48BC-9C41-459B8D4E36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7426" name="Rectangle 2">
            <a:extLst>
              <a:ext uri="{FF2B5EF4-FFF2-40B4-BE49-F238E27FC236}">
                <a16:creationId xmlns:a16="http://schemas.microsoft.com/office/drawing/2014/main" id="{05979683-5C99-4E2B-A040-BA45E83FF046}"/>
              </a:ext>
            </a:extLst>
          </p:cNvPr>
          <p:cNvSpPr>
            <a:spLocks noGrp="1" noRot="1" noChangeArrowheads="1"/>
          </p:cNvSpPr>
          <p:nvPr>
            <p:ph type="title"/>
          </p:nvPr>
        </p:nvSpPr>
        <p:spPr>
          <a:xfrm>
            <a:off x="228600" y="274638"/>
            <a:ext cx="8686800" cy="1249362"/>
          </a:xfrm>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7427" name="Rectangle 3">
            <a:extLst>
              <a:ext uri="{FF2B5EF4-FFF2-40B4-BE49-F238E27FC236}">
                <a16:creationId xmlns:a16="http://schemas.microsoft.com/office/drawing/2014/main" id="{8E1396B8-4D6C-45A9-91C5-DFB1D61D20D2}"/>
              </a:ext>
            </a:extLst>
          </p:cNvPr>
          <p:cNvSpPr>
            <a:spLocks noGrp="1" noChangeArrowheads="1"/>
          </p:cNvSpPr>
          <p:nvPr>
            <p:ph type="body" idx="1"/>
          </p:nvPr>
        </p:nvSpPr>
        <p:spPr>
          <a:xfrm>
            <a:off x="228600" y="1752600"/>
            <a:ext cx="8686800" cy="4197350"/>
          </a:xfrm>
        </p:spPr>
        <p:txBody>
          <a:bodyPr/>
          <a:lstStyle/>
          <a:p>
            <a:pPr eaLnBrk="1" hangingPunct="1">
              <a:lnSpc>
                <a:spcPct val="80000"/>
              </a:lnSpc>
              <a:defRPr/>
            </a:pPr>
            <a:r>
              <a:rPr lang="en-US" altLang="en-US" dirty="0"/>
              <a:t>B = could be best value</a:t>
            </a:r>
          </a:p>
          <a:p>
            <a:pPr lvl="1" eaLnBrk="1" hangingPunct="1">
              <a:lnSpc>
                <a:spcPct val="90000"/>
              </a:lnSpc>
              <a:defRPr/>
            </a:pPr>
            <a:r>
              <a:rPr lang="en-US" altLang="en-US" dirty="0"/>
              <a:t>Not as good technically as A</a:t>
            </a:r>
          </a:p>
          <a:p>
            <a:pPr lvl="1" eaLnBrk="1" hangingPunct="1">
              <a:lnSpc>
                <a:spcPct val="90000"/>
              </a:lnSpc>
              <a:defRPr/>
            </a:pPr>
            <a:r>
              <a:rPr lang="en-US" altLang="en-US" dirty="0"/>
              <a:t>But 17% lower in cost than A</a:t>
            </a:r>
          </a:p>
          <a:p>
            <a:pPr lvl="1" eaLnBrk="1" hangingPunct="1">
              <a:lnSpc>
                <a:spcPct val="90000"/>
              </a:lnSpc>
              <a:defRPr/>
            </a:pPr>
            <a:r>
              <a:rPr lang="en-US" altLang="en-US" dirty="0"/>
              <a:t>Could decide that A technical superiority isn’t worth this 17% differential</a:t>
            </a:r>
          </a:p>
          <a:p>
            <a:pPr lvl="1" eaLnBrk="1" hangingPunct="1">
              <a:lnSpc>
                <a:spcPct val="90000"/>
              </a:lnSpc>
              <a:defRPr/>
            </a:pPr>
            <a:r>
              <a:rPr lang="en-US" altLang="en-US" dirty="0"/>
              <a:t>Much better technically than C or D &amp; lower cost than C</a:t>
            </a:r>
          </a:p>
          <a:p>
            <a:pPr lvl="1" eaLnBrk="1" hangingPunct="1">
              <a:lnSpc>
                <a:spcPct val="90000"/>
              </a:lnSpc>
              <a:defRPr/>
            </a:pPr>
            <a:r>
              <a:rPr lang="en-US" altLang="en-US" dirty="0"/>
              <a:t>Not much more expensive than D</a:t>
            </a:r>
          </a:p>
        </p:txBody>
      </p:sp>
    </p:spTree>
  </p:cSld>
  <p:clrMapOvr>
    <a:masterClrMapping/>
  </p:clrMapOvr>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Number Placeholder 4">
            <a:extLst>
              <a:ext uri="{FF2B5EF4-FFF2-40B4-BE49-F238E27FC236}">
                <a16:creationId xmlns:a16="http://schemas.microsoft.com/office/drawing/2014/main" id="{D3FCF8E0-277C-4406-9B91-B4842BF997E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9E8B02B-8FFD-4450-96B0-20BBE96A40FF}" type="slidenum">
              <a:rPr lang="en-US" altLang="en-US" sz="1200" smtClean="0"/>
              <a:pPr>
                <a:spcBef>
                  <a:spcPct val="0"/>
                </a:spcBef>
                <a:buClrTx/>
                <a:buSzTx/>
                <a:buFontTx/>
                <a:buNone/>
              </a:pPr>
              <a:t>437</a:t>
            </a:fld>
            <a:endParaRPr lang="en-US" altLang="en-US" sz="1200"/>
          </a:p>
        </p:txBody>
      </p:sp>
      <p:sp>
        <p:nvSpPr>
          <p:cNvPr id="5" name="Footer Placeholder 5">
            <a:extLst>
              <a:ext uri="{FF2B5EF4-FFF2-40B4-BE49-F238E27FC236}">
                <a16:creationId xmlns:a16="http://schemas.microsoft.com/office/drawing/2014/main" id="{91185B57-B2A8-45DB-9D53-7DF36123E07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8450" name="Rectangle 2">
            <a:extLst>
              <a:ext uri="{FF2B5EF4-FFF2-40B4-BE49-F238E27FC236}">
                <a16:creationId xmlns:a16="http://schemas.microsoft.com/office/drawing/2014/main" id="{1CBACDD5-7A6E-4B8B-9C23-A66DE1E6384F}"/>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8451" name="Rectangle 3">
            <a:extLst>
              <a:ext uri="{FF2B5EF4-FFF2-40B4-BE49-F238E27FC236}">
                <a16:creationId xmlns:a16="http://schemas.microsoft.com/office/drawing/2014/main" id="{01B8B8B0-9E15-4142-98AF-EC16403C964E}"/>
              </a:ext>
            </a:extLst>
          </p:cNvPr>
          <p:cNvSpPr>
            <a:spLocks noGrp="1" noChangeArrowheads="1"/>
          </p:cNvSpPr>
          <p:nvPr>
            <p:ph type="body" idx="1"/>
          </p:nvPr>
        </p:nvSpPr>
        <p:spPr>
          <a:xfrm>
            <a:off x="228600" y="1828800"/>
            <a:ext cx="8686800" cy="4297363"/>
          </a:xfrm>
        </p:spPr>
        <p:txBody>
          <a:bodyPr/>
          <a:lstStyle/>
          <a:p>
            <a:pPr eaLnBrk="1" hangingPunct="1">
              <a:defRPr/>
            </a:pPr>
            <a:r>
              <a:rPr lang="en-US" altLang="en-US" dirty="0"/>
              <a:t>C = Would not award</a:t>
            </a:r>
          </a:p>
          <a:p>
            <a:pPr lvl="1" eaLnBrk="1" hangingPunct="1">
              <a:defRPr/>
            </a:pPr>
            <a:r>
              <a:rPr lang="en-US" altLang="en-US" dirty="0"/>
              <a:t>Not close technically to A or B</a:t>
            </a:r>
          </a:p>
          <a:p>
            <a:pPr lvl="1" eaLnBrk="1" hangingPunct="1">
              <a:defRPr/>
            </a:pPr>
            <a:r>
              <a:rPr lang="en-US" altLang="en-US" dirty="0"/>
              <a:t>Whereas is less expensive than A</a:t>
            </a:r>
          </a:p>
          <a:p>
            <a:pPr lvl="1" eaLnBrk="1" hangingPunct="1">
              <a:defRPr/>
            </a:pPr>
            <a:r>
              <a:rPr lang="en-US" altLang="en-US" dirty="0"/>
              <a:t>Is not less expensive than B</a:t>
            </a:r>
          </a:p>
          <a:p>
            <a:pPr lvl="1" eaLnBrk="1" hangingPunct="1">
              <a:defRPr/>
            </a:pPr>
            <a:r>
              <a:rPr lang="en-US" altLang="en-US" dirty="0"/>
              <a:t>No reason to select over B</a:t>
            </a:r>
          </a:p>
          <a:p>
            <a:pPr lvl="1" eaLnBrk="1" hangingPunct="1">
              <a:defRPr/>
            </a:pPr>
            <a:r>
              <a:rPr lang="en-US" altLang="en-US" dirty="0"/>
              <a:t>Not much better technically than D</a:t>
            </a:r>
          </a:p>
          <a:p>
            <a:pPr lvl="1" eaLnBrk="1" hangingPunct="1">
              <a:defRPr/>
            </a:pPr>
            <a:r>
              <a:rPr lang="en-US" altLang="en-US" dirty="0"/>
              <a:t>Probably wouldn’t select over D</a:t>
            </a:r>
          </a:p>
        </p:txBody>
      </p:sp>
    </p:spTree>
  </p:cSld>
  <p:clrMapOvr>
    <a:masterClrMapping/>
  </p:clrMapOvr>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4">
            <a:extLst>
              <a:ext uri="{FF2B5EF4-FFF2-40B4-BE49-F238E27FC236}">
                <a16:creationId xmlns:a16="http://schemas.microsoft.com/office/drawing/2014/main" id="{957F87FD-1A89-40BE-A134-D97F3694DEC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B06E696-E23C-4DF0-82AA-2CB5B4ACB74D}" type="slidenum">
              <a:rPr lang="en-US" altLang="en-US" sz="1200" smtClean="0"/>
              <a:pPr>
                <a:spcBef>
                  <a:spcPct val="0"/>
                </a:spcBef>
                <a:buClrTx/>
                <a:buSzTx/>
                <a:buFontTx/>
                <a:buNone/>
              </a:pPr>
              <a:t>438</a:t>
            </a:fld>
            <a:endParaRPr lang="en-US" altLang="en-US" sz="1200"/>
          </a:p>
        </p:txBody>
      </p:sp>
      <p:sp>
        <p:nvSpPr>
          <p:cNvPr id="5" name="Footer Placeholder 5">
            <a:extLst>
              <a:ext uri="{FF2B5EF4-FFF2-40B4-BE49-F238E27FC236}">
                <a16:creationId xmlns:a16="http://schemas.microsoft.com/office/drawing/2014/main" id="{3F4D0014-23C0-4312-8043-6539D55299F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9474" name="Rectangle 2">
            <a:extLst>
              <a:ext uri="{FF2B5EF4-FFF2-40B4-BE49-F238E27FC236}">
                <a16:creationId xmlns:a16="http://schemas.microsoft.com/office/drawing/2014/main" id="{4FF126B4-9C75-43FB-B972-6572F6663C93}"/>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1</a:t>
            </a:r>
            <a:endParaRPr lang="en-US" altLang="en-US" dirty="0"/>
          </a:p>
        </p:txBody>
      </p:sp>
      <p:sp>
        <p:nvSpPr>
          <p:cNvPr id="489475" name="Rectangle 3">
            <a:extLst>
              <a:ext uri="{FF2B5EF4-FFF2-40B4-BE49-F238E27FC236}">
                <a16:creationId xmlns:a16="http://schemas.microsoft.com/office/drawing/2014/main" id="{E355C20C-DC53-4C7F-AF80-510019E5466F}"/>
              </a:ext>
            </a:extLst>
          </p:cNvPr>
          <p:cNvSpPr>
            <a:spLocks noGrp="1" noChangeArrowheads="1"/>
          </p:cNvSpPr>
          <p:nvPr>
            <p:ph type="body" idx="1"/>
          </p:nvPr>
        </p:nvSpPr>
        <p:spPr>
          <a:xfrm>
            <a:off x="228600" y="1828800"/>
            <a:ext cx="8686800" cy="4029075"/>
          </a:xfrm>
        </p:spPr>
        <p:txBody>
          <a:bodyPr/>
          <a:lstStyle/>
          <a:p>
            <a:pPr eaLnBrk="1" hangingPunct="1">
              <a:defRPr/>
            </a:pPr>
            <a:r>
              <a:rPr lang="en-US" altLang="en-US" dirty="0"/>
              <a:t>D = Lowest cost</a:t>
            </a:r>
          </a:p>
          <a:p>
            <a:pPr eaLnBrk="1" hangingPunct="1">
              <a:defRPr/>
            </a:pPr>
            <a:r>
              <a:rPr lang="en-US" altLang="en-US" dirty="0"/>
              <a:t>However, not much lower than B</a:t>
            </a:r>
          </a:p>
          <a:p>
            <a:pPr eaLnBrk="1" hangingPunct="1">
              <a:defRPr/>
            </a:pPr>
            <a:r>
              <a:rPr lang="en-US" altLang="en-US" dirty="0"/>
              <a:t>Also technically B is much better</a:t>
            </a:r>
          </a:p>
          <a:p>
            <a:pPr eaLnBrk="1" hangingPunct="1">
              <a:defRPr/>
            </a:pPr>
            <a:r>
              <a:rPr lang="en-US" altLang="en-US" dirty="0"/>
              <a:t>For price difference, would not select over B and maybe not over A</a:t>
            </a:r>
          </a:p>
        </p:txBody>
      </p:sp>
    </p:spTree>
  </p:cSld>
  <p:clrMapOvr>
    <a:masterClrMapping/>
  </p:clrMapOvr>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Number Placeholder 4">
            <a:extLst>
              <a:ext uri="{FF2B5EF4-FFF2-40B4-BE49-F238E27FC236}">
                <a16:creationId xmlns:a16="http://schemas.microsoft.com/office/drawing/2014/main" id="{BCB1725B-F051-4C4B-AA5E-CD0907832E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5891EA-8A42-4731-A756-EC8AD6D6E187}" type="slidenum">
              <a:rPr lang="en-US" altLang="en-US" sz="1200" smtClean="0"/>
              <a:pPr>
                <a:spcBef>
                  <a:spcPct val="0"/>
                </a:spcBef>
                <a:buClrTx/>
                <a:buSzTx/>
                <a:buFontTx/>
                <a:buNone/>
              </a:pPr>
              <a:t>439</a:t>
            </a:fld>
            <a:endParaRPr lang="en-US" altLang="en-US" sz="1200"/>
          </a:p>
        </p:txBody>
      </p:sp>
      <p:sp>
        <p:nvSpPr>
          <p:cNvPr id="48" name="Footer Placeholder 5">
            <a:extLst>
              <a:ext uri="{FF2B5EF4-FFF2-40B4-BE49-F238E27FC236}">
                <a16:creationId xmlns:a16="http://schemas.microsoft.com/office/drawing/2014/main" id="{4283F919-69D7-47C2-9A8B-47619F12688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0498" name="Rectangle 2">
            <a:extLst>
              <a:ext uri="{FF2B5EF4-FFF2-40B4-BE49-F238E27FC236}">
                <a16:creationId xmlns:a16="http://schemas.microsoft.com/office/drawing/2014/main" id="{70E7A1B7-918D-479B-8952-8BC66C1DC036}"/>
              </a:ext>
            </a:extLst>
          </p:cNvPr>
          <p:cNvSpPr>
            <a:spLocks noGrp="1" noRot="1" noChangeArrowheads="1"/>
          </p:cNvSpPr>
          <p:nvPr>
            <p:ph type="title"/>
          </p:nvPr>
        </p:nvSpPr>
        <p:spPr>
          <a:xfrm>
            <a:off x="76200" y="228600"/>
            <a:ext cx="8991600" cy="1143000"/>
          </a:xfrm>
        </p:spPr>
        <p:txBody>
          <a:bodyPr/>
          <a:lstStyle/>
          <a:p>
            <a:pPr eaLnBrk="1" hangingPunct="1">
              <a:defRPr/>
            </a:pPr>
            <a:r>
              <a:rPr lang="en-US" altLang="en-US" dirty="0"/>
              <a:t>Which Would You Choose? #2</a:t>
            </a:r>
            <a:br>
              <a:rPr lang="en-US" altLang="en-US" dirty="0"/>
            </a:br>
            <a:r>
              <a:rPr lang="en-US" altLang="en-US" sz="3200" dirty="0"/>
              <a:t>(Technical worth more than financial)</a:t>
            </a:r>
            <a:endParaRPr lang="en-US" altLang="en-US" dirty="0"/>
          </a:p>
        </p:txBody>
      </p:sp>
      <p:graphicFrame>
        <p:nvGraphicFramePr>
          <p:cNvPr id="490551" name="Group 55">
            <a:extLst>
              <a:ext uri="{FF2B5EF4-FFF2-40B4-BE49-F238E27FC236}">
                <a16:creationId xmlns:a16="http://schemas.microsoft.com/office/drawing/2014/main" id="{97CAC5FB-5DB7-4567-9D9F-680C83306A47}"/>
              </a:ext>
            </a:extLst>
          </p:cNvPr>
          <p:cNvGraphicFramePr>
            <a:graphicFrameLocks noGrp="1"/>
          </p:cNvGraphicFramePr>
          <p:nvPr>
            <p:ph type="tbl" idx="1"/>
            <p:extLst>
              <p:ext uri="{D42A27DB-BD31-4B8C-83A1-F6EECF244321}">
                <p14:modId xmlns:p14="http://schemas.microsoft.com/office/powerpoint/2010/main" val="1180695629"/>
              </p:ext>
            </p:extLst>
          </p:nvPr>
        </p:nvGraphicFramePr>
        <p:xfrm>
          <a:off x="152400" y="1331185"/>
          <a:ext cx="9144000" cy="5040123"/>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10668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415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5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5859">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44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a:extLst>
              <a:ext uri="{FF2B5EF4-FFF2-40B4-BE49-F238E27FC236}">
                <a16:creationId xmlns:a16="http://schemas.microsoft.com/office/drawing/2014/main" id="{33324DBA-CE5A-4ABD-9875-6AC70BCAA5D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E9AD0CE-B78D-49F1-B544-C5100464A374}" type="slidenum">
              <a:rPr lang="en-US" altLang="en-US" sz="1200" smtClean="0"/>
              <a:pPr>
                <a:spcBef>
                  <a:spcPct val="0"/>
                </a:spcBef>
                <a:buClrTx/>
                <a:buSzTx/>
                <a:buFontTx/>
                <a:buNone/>
              </a:pPr>
              <a:t>44</a:t>
            </a:fld>
            <a:endParaRPr lang="en-US" altLang="en-US" sz="1200"/>
          </a:p>
        </p:txBody>
      </p:sp>
      <p:sp>
        <p:nvSpPr>
          <p:cNvPr id="5" name="Footer Placeholder 5">
            <a:extLst>
              <a:ext uri="{FF2B5EF4-FFF2-40B4-BE49-F238E27FC236}">
                <a16:creationId xmlns:a16="http://schemas.microsoft.com/office/drawing/2014/main" id="{0F9AE21A-FFDD-4829-AF18-38B2E30ADD6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08642" name="Rectangle 2">
            <a:extLst>
              <a:ext uri="{FF2B5EF4-FFF2-40B4-BE49-F238E27FC236}">
                <a16:creationId xmlns:a16="http://schemas.microsoft.com/office/drawing/2014/main" id="{3F181B5A-B77C-42F0-B96C-59A68B56441F}"/>
              </a:ext>
            </a:extLst>
          </p:cNvPr>
          <p:cNvSpPr>
            <a:spLocks noGrp="1" noRot="1" noChangeArrowheads="1"/>
          </p:cNvSpPr>
          <p:nvPr>
            <p:ph type="title"/>
          </p:nvPr>
        </p:nvSpPr>
        <p:spPr>
          <a:xfrm>
            <a:off x="228600" y="304800"/>
            <a:ext cx="8686800" cy="685800"/>
          </a:xfrm>
        </p:spPr>
        <p:txBody>
          <a:bodyPr/>
          <a:lstStyle/>
          <a:p>
            <a:pPr eaLnBrk="1" hangingPunct="1">
              <a:defRPr/>
            </a:pPr>
            <a:r>
              <a:rPr lang="en-US" altLang="en-US"/>
              <a:t>Procurement Document</a:t>
            </a:r>
          </a:p>
        </p:txBody>
      </p:sp>
      <p:sp>
        <p:nvSpPr>
          <p:cNvPr id="1008643" name="Rectangle 3">
            <a:extLst>
              <a:ext uri="{FF2B5EF4-FFF2-40B4-BE49-F238E27FC236}">
                <a16:creationId xmlns:a16="http://schemas.microsoft.com/office/drawing/2014/main" id="{FED1B155-009C-4CDA-AF6D-74CD0F1F3E51}"/>
              </a:ext>
            </a:extLst>
          </p:cNvPr>
          <p:cNvSpPr>
            <a:spLocks noGrp="1" noChangeArrowheads="1"/>
          </p:cNvSpPr>
          <p:nvPr>
            <p:ph type="body" idx="1"/>
          </p:nvPr>
        </p:nvSpPr>
        <p:spPr>
          <a:xfrm>
            <a:off x="228600" y="1384300"/>
            <a:ext cx="8686800" cy="4741863"/>
          </a:xfrm>
        </p:spPr>
        <p:txBody>
          <a:bodyPr/>
          <a:lstStyle/>
          <a:p>
            <a:pPr eaLnBrk="1" hangingPunct="1">
              <a:defRPr/>
            </a:pPr>
            <a:r>
              <a:rPr lang="en-US" altLang="en-US" sz="3600" b="1"/>
              <a:t>Request for Proposals </a:t>
            </a:r>
            <a:r>
              <a:rPr lang="en-US" altLang="en-US" sz="3600"/>
              <a:t>(RFP)</a:t>
            </a:r>
          </a:p>
          <a:p>
            <a:pPr eaLnBrk="1" hangingPunct="1">
              <a:defRPr/>
            </a:pPr>
            <a:r>
              <a:rPr lang="en-US" altLang="en-US"/>
              <a:t>RFP is commonly used as a generic term for any competitive procurement</a:t>
            </a:r>
          </a:p>
          <a:p>
            <a:pPr eaLnBrk="1" hangingPunct="1">
              <a:defRPr/>
            </a:pPr>
            <a:r>
              <a:rPr lang="en-US" altLang="en-US"/>
              <a:t>Technically, it should only be used for CSP procurements</a:t>
            </a:r>
          </a:p>
          <a:p>
            <a:pPr eaLnBrk="1" hangingPunct="1">
              <a:defRPr/>
            </a:pPr>
            <a:r>
              <a:rPr lang="en-US" altLang="en-US"/>
              <a:t>Invitation for Bids (IFB) is the correct document name for a Competitive Sealed Bidding (CSB) procurement </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4">
            <a:extLst>
              <a:ext uri="{FF2B5EF4-FFF2-40B4-BE49-F238E27FC236}">
                <a16:creationId xmlns:a16="http://schemas.microsoft.com/office/drawing/2014/main" id="{C665A824-EFA9-48C8-9229-8AE640AE6C3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19CD4EE-A8A1-4AE5-8F4C-523CE109B8EB}" type="slidenum">
              <a:rPr lang="en-US" altLang="en-US" sz="1200" smtClean="0"/>
              <a:pPr>
                <a:spcBef>
                  <a:spcPct val="0"/>
                </a:spcBef>
                <a:buClrTx/>
                <a:buSzTx/>
                <a:buFontTx/>
                <a:buNone/>
              </a:pPr>
              <a:t>440</a:t>
            </a:fld>
            <a:endParaRPr lang="en-US" altLang="en-US" sz="1200"/>
          </a:p>
        </p:txBody>
      </p:sp>
      <p:sp>
        <p:nvSpPr>
          <p:cNvPr id="48" name="Footer Placeholder 5">
            <a:extLst>
              <a:ext uri="{FF2B5EF4-FFF2-40B4-BE49-F238E27FC236}">
                <a16:creationId xmlns:a16="http://schemas.microsoft.com/office/drawing/2014/main" id="{DA2F8DE9-9A26-4FCC-8032-A44CBCF2510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22" name="Rectangle 2">
            <a:extLst>
              <a:ext uri="{FF2B5EF4-FFF2-40B4-BE49-F238E27FC236}">
                <a16:creationId xmlns:a16="http://schemas.microsoft.com/office/drawing/2014/main" id="{4D9EDF49-78F4-4BF4-93B3-A7C1DA064B95}"/>
              </a:ext>
            </a:extLst>
          </p:cNvPr>
          <p:cNvSpPr>
            <a:spLocks noGrp="1" noRot="1" noChangeArrowheads="1"/>
          </p:cNvSpPr>
          <p:nvPr>
            <p:ph type="title"/>
          </p:nvPr>
        </p:nvSpPr>
        <p:spPr>
          <a:xfrm>
            <a:off x="152400" y="228600"/>
            <a:ext cx="8839200" cy="1143000"/>
          </a:xfrm>
        </p:spPr>
        <p:txBody>
          <a:bodyPr/>
          <a:lstStyle/>
          <a:p>
            <a:pPr eaLnBrk="1" hangingPunct="1">
              <a:defRPr/>
            </a:pPr>
            <a:r>
              <a:rPr lang="en-US" altLang="en-US" dirty="0"/>
              <a:t>Which Would You Choose? #2</a:t>
            </a:r>
            <a:br>
              <a:rPr lang="en-US" altLang="en-US" dirty="0"/>
            </a:br>
            <a:r>
              <a:rPr lang="en-US" altLang="en-US" sz="3200" dirty="0"/>
              <a:t>(Technical worth more than financial)</a:t>
            </a:r>
            <a:endParaRPr lang="en-US" altLang="en-US" dirty="0"/>
          </a:p>
        </p:txBody>
      </p:sp>
      <p:graphicFrame>
        <p:nvGraphicFramePr>
          <p:cNvPr id="491575" name="Group 55">
            <a:extLst>
              <a:ext uri="{FF2B5EF4-FFF2-40B4-BE49-F238E27FC236}">
                <a16:creationId xmlns:a16="http://schemas.microsoft.com/office/drawing/2014/main" id="{B049D4AB-5FB9-4DFD-B64F-78FD93F132A7}"/>
              </a:ext>
            </a:extLst>
          </p:cNvPr>
          <p:cNvGraphicFramePr>
            <a:graphicFrameLocks noGrp="1"/>
          </p:cNvGraphicFramePr>
          <p:nvPr>
            <p:ph type="tbl" idx="1"/>
            <p:extLst>
              <p:ext uri="{D42A27DB-BD31-4B8C-83A1-F6EECF244321}">
                <p14:modId xmlns:p14="http://schemas.microsoft.com/office/powerpoint/2010/main" val="199692653"/>
              </p:ext>
            </p:extLst>
          </p:nvPr>
        </p:nvGraphicFramePr>
        <p:xfrm>
          <a:off x="-23741" y="1371600"/>
          <a:ext cx="9144000" cy="4997998"/>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106680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Vendor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Technical Rank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Price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Quality Variance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 Price Variance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Selected Vendor?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12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350,000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012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B</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290,000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17%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80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310,000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Almost tie w/D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11%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Not likely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95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270,000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a:ln>
                            <a:noFill/>
                          </a:ln>
                          <a:solidFill>
                            <a:schemeClr val="tx1"/>
                          </a:solidFill>
                          <a:effectLst>
                            <a:outerShdw blurRad="38100" dist="38100" dir="2700000" algn="tl">
                              <a:srgbClr val="000000"/>
                            </a:outerShdw>
                          </a:effectLst>
                          <a:latin typeface="Arial" pitchFamily="34" charset="0"/>
                        </a:rPr>
                        <a:t>23% less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650" b="0" i="0" u="none" strike="noStrike" cap="none" normalizeH="0" baseline="0" dirty="0">
                          <a:ln>
                            <a:noFill/>
                          </a:ln>
                          <a:solidFill>
                            <a:schemeClr val="tx1"/>
                          </a:solidFill>
                          <a:effectLst>
                            <a:outerShdw blurRad="38100" dist="38100" dir="2700000" algn="tl">
                              <a:srgbClr val="000000"/>
                            </a:outerShdw>
                          </a:effectLst>
                          <a:latin typeface="Arial" pitchFamily="34" charset="0"/>
                        </a:rPr>
                        <a:t>Maybe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Number Placeholder 4">
            <a:extLst>
              <a:ext uri="{FF2B5EF4-FFF2-40B4-BE49-F238E27FC236}">
                <a16:creationId xmlns:a16="http://schemas.microsoft.com/office/drawing/2014/main" id="{C8A195FD-4B63-45A9-B008-3292E8D07CC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24557E4-E598-420F-9C7A-0CA4D6FA0056}" type="slidenum">
              <a:rPr lang="en-US" altLang="en-US" sz="1200" smtClean="0"/>
              <a:pPr>
                <a:spcBef>
                  <a:spcPct val="0"/>
                </a:spcBef>
                <a:buClrTx/>
                <a:buSzTx/>
                <a:buFontTx/>
                <a:buNone/>
              </a:pPr>
              <a:t>441</a:t>
            </a:fld>
            <a:endParaRPr lang="en-US" altLang="en-US" sz="1200"/>
          </a:p>
        </p:txBody>
      </p:sp>
      <p:sp>
        <p:nvSpPr>
          <p:cNvPr id="5" name="Footer Placeholder 5">
            <a:extLst>
              <a:ext uri="{FF2B5EF4-FFF2-40B4-BE49-F238E27FC236}">
                <a16:creationId xmlns:a16="http://schemas.microsoft.com/office/drawing/2014/main" id="{A4B16C0E-C3B2-4035-91CE-63755C1BBF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2546" name="Rectangle 2">
            <a:extLst>
              <a:ext uri="{FF2B5EF4-FFF2-40B4-BE49-F238E27FC236}">
                <a16:creationId xmlns:a16="http://schemas.microsoft.com/office/drawing/2014/main" id="{402F7114-FDA0-40E6-8B90-1F80B688B2C3}"/>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2547" name="Rectangle 3">
            <a:extLst>
              <a:ext uri="{FF2B5EF4-FFF2-40B4-BE49-F238E27FC236}">
                <a16:creationId xmlns:a16="http://schemas.microsoft.com/office/drawing/2014/main" id="{D589A793-B076-4DE6-87C3-5EA04138518C}"/>
              </a:ext>
            </a:extLst>
          </p:cNvPr>
          <p:cNvSpPr>
            <a:spLocks noGrp="1" noChangeArrowheads="1"/>
          </p:cNvSpPr>
          <p:nvPr>
            <p:ph type="body" idx="1"/>
          </p:nvPr>
        </p:nvSpPr>
        <p:spPr>
          <a:xfrm>
            <a:off x="685800" y="2057400"/>
            <a:ext cx="7772400" cy="4114800"/>
          </a:xfrm>
        </p:spPr>
        <p:txBody>
          <a:bodyPr/>
          <a:lstStyle/>
          <a:p>
            <a:pPr eaLnBrk="1" hangingPunct="1">
              <a:defRPr/>
            </a:pPr>
            <a:r>
              <a:rPr lang="en-US" altLang="en-US"/>
              <a:t>Probably would not award to A </a:t>
            </a:r>
          </a:p>
          <a:p>
            <a:pPr eaLnBrk="1" hangingPunct="1">
              <a:defRPr/>
            </a:pPr>
            <a:r>
              <a:rPr lang="en-US" altLang="en-US"/>
              <a:t>A = Highest technical rank &amp; highest cost</a:t>
            </a:r>
          </a:p>
          <a:p>
            <a:pPr lvl="1" eaLnBrk="1" hangingPunct="1">
              <a:defRPr/>
            </a:pPr>
            <a:r>
              <a:rPr lang="en-US" altLang="en-US"/>
              <a:t>Not much better technically than B, C or D </a:t>
            </a:r>
          </a:p>
          <a:p>
            <a:pPr lvl="1" eaLnBrk="1" hangingPunct="1">
              <a:defRPr/>
            </a:pPr>
            <a:r>
              <a:rPr lang="en-US" altLang="en-US"/>
              <a:t>Unlikely that technical difference is worth the higher cost over either of B or D</a:t>
            </a:r>
          </a:p>
        </p:txBody>
      </p:sp>
    </p:spTree>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4">
            <a:extLst>
              <a:ext uri="{FF2B5EF4-FFF2-40B4-BE49-F238E27FC236}">
                <a16:creationId xmlns:a16="http://schemas.microsoft.com/office/drawing/2014/main" id="{904DF742-4C3B-4527-A601-B39C538FB1F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8F90408-4C6A-4C4E-B6E3-580CA13A9E10}" type="slidenum">
              <a:rPr lang="en-US" altLang="en-US" sz="1200" smtClean="0"/>
              <a:pPr>
                <a:spcBef>
                  <a:spcPct val="0"/>
                </a:spcBef>
                <a:buClrTx/>
                <a:buSzTx/>
                <a:buFontTx/>
                <a:buNone/>
              </a:pPr>
              <a:t>442</a:t>
            </a:fld>
            <a:endParaRPr lang="en-US" altLang="en-US" sz="1200"/>
          </a:p>
        </p:txBody>
      </p:sp>
      <p:sp>
        <p:nvSpPr>
          <p:cNvPr id="5" name="Footer Placeholder 5">
            <a:extLst>
              <a:ext uri="{FF2B5EF4-FFF2-40B4-BE49-F238E27FC236}">
                <a16:creationId xmlns:a16="http://schemas.microsoft.com/office/drawing/2014/main" id="{F8389681-DD3E-42A5-A676-114A7A63C07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3570" name="Rectangle 2">
            <a:extLst>
              <a:ext uri="{FF2B5EF4-FFF2-40B4-BE49-F238E27FC236}">
                <a16:creationId xmlns:a16="http://schemas.microsoft.com/office/drawing/2014/main" id="{0DFAF259-9ED0-47DE-A158-0F0667EDB632}"/>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3571" name="Rectangle 3">
            <a:extLst>
              <a:ext uri="{FF2B5EF4-FFF2-40B4-BE49-F238E27FC236}">
                <a16:creationId xmlns:a16="http://schemas.microsoft.com/office/drawing/2014/main" id="{0D627F6B-646F-4C4D-B4B3-29942AA388EE}"/>
              </a:ext>
            </a:extLst>
          </p:cNvPr>
          <p:cNvSpPr>
            <a:spLocks noGrp="1" noChangeArrowheads="1"/>
          </p:cNvSpPr>
          <p:nvPr>
            <p:ph type="body" idx="1"/>
          </p:nvPr>
        </p:nvSpPr>
        <p:spPr>
          <a:xfrm>
            <a:off x="228600" y="1563688"/>
            <a:ext cx="8686800" cy="4386262"/>
          </a:xfrm>
        </p:spPr>
        <p:txBody>
          <a:bodyPr/>
          <a:lstStyle/>
          <a:p>
            <a:pPr eaLnBrk="1" hangingPunct="1">
              <a:lnSpc>
                <a:spcPct val="80000"/>
              </a:lnSpc>
              <a:defRPr/>
            </a:pPr>
            <a:r>
              <a:rPr lang="en-US" altLang="en-US"/>
              <a:t>B = could be best value</a:t>
            </a:r>
          </a:p>
          <a:p>
            <a:pPr lvl="1" eaLnBrk="1" hangingPunct="1">
              <a:lnSpc>
                <a:spcPct val="90000"/>
              </a:lnSpc>
              <a:defRPr/>
            </a:pPr>
            <a:r>
              <a:rPr lang="en-US" altLang="en-US"/>
              <a:t>Almost as good technically as A</a:t>
            </a:r>
          </a:p>
          <a:p>
            <a:pPr lvl="1" eaLnBrk="1" hangingPunct="1">
              <a:lnSpc>
                <a:spcPct val="90000"/>
              </a:lnSpc>
              <a:defRPr/>
            </a:pPr>
            <a:r>
              <a:rPr lang="en-US" altLang="en-US"/>
              <a:t>But 17% lower in cost than A</a:t>
            </a:r>
          </a:p>
          <a:p>
            <a:pPr lvl="1" eaLnBrk="1" hangingPunct="1">
              <a:lnSpc>
                <a:spcPct val="90000"/>
              </a:lnSpc>
              <a:defRPr/>
            </a:pPr>
            <a:r>
              <a:rPr lang="en-US" altLang="en-US"/>
              <a:t>Could decide that A technical superiority isn’t worth this 17% differential</a:t>
            </a:r>
          </a:p>
          <a:p>
            <a:pPr lvl="1" eaLnBrk="1" hangingPunct="1">
              <a:lnSpc>
                <a:spcPct val="90000"/>
              </a:lnSpc>
              <a:defRPr/>
            </a:pPr>
            <a:r>
              <a:rPr lang="en-US" altLang="en-US"/>
              <a:t>But also not much better technically than C or D </a:t>
            </a:r>
          </a:p>
          <a:p>
            <a:pPr lvl="1" eaLnBrk="1" hangingPunct="1">
              <a:lnSpc>
                <a:spcPct val="90000"/>
              </a:lnSpc>
              <a:defRPr/>
            </a:pPr>
            <a:r>
              <a:rPr lang="en-US" altLang="en-US"/>
              <a:t>May not be worth extra cost over D</a:t>
            </a:r>
          </a:p>
        </p:txBody>
      </p:sp>
    </p:spTree>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Number Placeholder 4">
            <a:extLst>
              <a:ext uri="{FF2B5EF4-FFF2-40B4-BE49-F238E27FC236}">
                <a16:creationId xmlns:a16="http://schemas.microsoft.com/office/drawing/2014/main" id="{F2D46240-BC53-4FD8-A154-6AF175D93D5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F3B2AE-A20D-4E72-9DA7-22FCA90729BC}" type="slidenum">
              <a:rPr lang="en-US" altLang="en-US" sz="1200" smtClean="0"/>
              <a:pPr>
                <a:spcBef>
                  <a:spcPct val="0"/>
                </a:spcBef>
                <a:buClrTx/>
                <a:buSzTx/>
                <a:buFontTx/>
                <a:buNone/>
              </a:pPr>
              <a:t>443</a:t>
            </a:fld>
            <a:endParaRPr lang="en-US" altLang="en-US" sz="1200"/>
          </a:p>
        </p:txBody>
      </p:sp>
      <p:sp>
        <p:nvSpPr>
          <p:cNvPr id="5" name="Footer Placeholder 5">
            <a:extLst>
              <a:ext uri="{FF2B5EF4-FFF2-40B4-BE49-F238E27FC236}">
                <a16:creationId xmlns:a16="http://schemas.microsoft.com/office/drawing/2014/main" id="{7085EC95-779C-4342-ADB5-12672E0B071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4594" name="Rectangle 2">
            <a:extLst>
              <a:ext uri="{FF2B5EF4-FFF2-40B4-BE49-F238E27FC236}">
                <a16:creationId xmlns:a16="http://schemas.microsoft.com/office/drawing/2014/main" id="{52631411-CF4F-42DC-8DF2-F55E21C05572}"/>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4595" name="Rectangle 3">
            <a:extLst>
              <a:ext uri="{FF2B5EF4-FFF2-40B4-BE49-F238E27FC236}">
                <a16:creationId xmlns:a16="http://schemas.microsoft.com/office/drawing/2014/main" id="{838D3B0C-1963-45C1-B206-21C82041135A}"/>
              </a:ext>
            </a:extLst>
          </p:cNvPr>
          <p:cNvSpPr>
            <a:spLocks noGrp="1" noChangeArrowheads="1"/>
          </p:cNvSpPr>
          <p:nvPr>
            <p:ph type="body" idx="1"/>
          </p:nvPr>
        </p:nvSpPr>
        <p:spPr/>
        <p:txBody>
          <a:bodyPr/>
          <a:lstStyle/>
          <a:p>
            <a:pPr eaLnBrk="1" hangingPunct="1">
              <a:defRPr/>
            </a:pPr>
            <a:r>
              <a:rPr lang="en-US" altLang="en-US"/>
              <a:t>C = Would not award</a:t>
            </a:r>
          </a:p>
          <a:p>
            <a:pPr lvl="1" eaLnBrk="1" hangingPunct="1">
              <a:defRPr/>
            </a:pPr>
            <a:r>
              <a:rPr lang="en-US" altLang="en-US"/>
              <a:t>Close technically to A or B</a:t>
            </a:r>
          </a:p>
          <a:p>
            <a:pPr lvl="1" eaLnBrk="1" hangingPunct="1">
              <a:defRPr/>
            </a:pPr>
            <a:r>
              <a:rPr lang="en-US" altLang="en-US"/>
              <a:t>Whereas is less expensive than A</a:t>
            </a:r>
          </a:p>
          <a:p>
            <a:pPr lvl="1" eaLnBrk="1" hangingPunct="1">
              <a:defRPr/>
            </a:pPr>
            <a:r>
              <a:rPr lang="en-US" altLang="en-US"/>
              <a:t>Is not less expensive than B</a:t>
            </a:r>
          </a:p>
          <a:p>
            <a:pPr lvl="1" eaLnBrk="1" hangingPunct="1">
              <a:defRPr/>
            </a:pPr>
            <a:r>
              <a:rPr lang="en-US" altLang="en-US"/>
              <a:t>No reason to select over B</a:t>
            </a:r>
          </a:p>
          <a:p>
            <a:pPr lvl="1" eaLnBrk="1" hangingPunct="1">
              <a:defRPr/>
            </a:pPr>
            <a:r>
              <a:rPr lang="en-US" altLang="en-US"/>
              <a:t>Not much better technically than D</a:t>
            </a:r>
          </a:p>
          <a:p>
            <a:pPr lvl="1" eaLnBrk="1" hangingPunct="1">
              <a:defRPr/>
            </a:pPr>
            <a:r>
              <a:rPr lang="en-US" altLang="en-US"/>
              <a:t>Probably wouldn’t select over D</a:t>
            </a:r>
          </a:p>
        </p:txBody>
      </p:sp>
    </p:spTree>
  </p:cSld>
  <p:clrMapOvr>
    <a:masterClrMapping/>
  </p:clrMapOvr>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Number Placeholder 4">
            <a:extLst>
              <a:ext uri="{FF2B5EF4-FFF2-40B4-BE49-F238E27FC236}">
                <a16:creationId xmlns:a16="http://schemas.microsoft.com/office/drawing/2014/main" id="{9EB14717-6E81-45A6-99E4-3FC9EF5736D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42FC090-AB16-4C9D-A02E-E81289777AB1}" type="slidenum">
              <a:rPr lang="en-US" altLang="en-US" sz="1200" smtClean="0"/>
              <a:pPr>
                <a:spcBef>
                  <a:spcPct val="0"/>
                </a:spcBef>
                <a:buClrTx/>
                <a:buSzTx/>
                <a:buFontTx/>
                <a:buNone/>
              </a:pPr>
              <a:t>444</a:t>
            </a:fld>
            <a:endParaRPr lang="en-US" altLang="en-US" sz="1200"/>
          </a:p>
        </p:txBody>
      </p:sp>
      <p:sp>
        <p:nvSpPr>
          <p:cNvPr id="5" name="Footer Placeholder 5">
            <a:extLst>
              <a:ext uri="{FF2B5EF4-FFF2-40B4-BE49-F238E27FC236}">
                <a16:creationId xmlns:a16="http://schemas.microsoft.com/office/drawing/2014/main" id="{E9313636-BC2F-493A-A321-E83C389E43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5618" name="Rectangle 2">
            <a:extLst>
              <a:ext uri="{FF2B5EF4-FFF2-40B4-BE49-F238E27FC236}">
                <a16:creationId xmlns:a16="http://schemas.microsoft.com/office/drawing/2014/main" id="{1E5C10A8-6E39-4978-8A55-9169EF2E1660}"/>
              </a:ext>
            </a:extLst>
          </p:cNvPr>
          <p:cNvSpPr>
            <a:spLocks noGrp="1" noRot="1" noChangeArrowheads="1"/>
          </p:cNvSpPr>
          <p:nvPr>
            <p:ph type="title"/>
          </p:nvPr>
        </p:nvSpPr>
        <p:spPr/>
        <p:txBody>
          <a:bodyPr/>
          <a:lstStyle/>
          <a:p>
            <a:pPr eaLnBrk="1" hangingPunct="1">
              <a:defRPr/>
            </a:pPr>
            <a:r>
              <a:rPr lang="en-US" altLang="en-US" dirty="0"/>
              <a:t>Reasons For Choice</a:t>
            </a:r>
            <a:br>
              <a:rPr lang="en-US" altLang="en-US" dirty="0"/>
            </a:br>
            <a:r>
              <a:rPr lang="en-US" altLang="en-US" sz="3600" dirty="0"/>
              <a:t>Example # 2</a:t>
            </a:r>
            <a:endParaRPr lang="en-US" altLang="en-US" dirty="0"/>
          </a:p>
        </p:txBody>
      </p:sp>
      <p:sp>
        <p:nvSpPr>
          <p:cNvPr id="495619" name="Rectangle 3">
            <a:extLst>
              <a:ext uri="{FF2B5EF4-FFF2-40B4-BE49-F238E27FC236}">
                <a16:creationId xmlns:a16="http://schemas.microsoft.com/office/drawing/2014/main" id="{BD784084-279B-4070-BDA8-06396CA3A82A}"/>
              </a:ext>
            </a:extLst>
          </p:cNvPr>
          <p:cNvSpPr>
            <a:spLocks noGrp="1" noChangeArrowheads="1"/>
          </p:cNvSpPr>
          <p:nvPr>
            <p:ph type="body" idx="1"/>
          </p:nvPr>
        </p:nvSpPr>
        <p:spPr>
          <a:xfrm>
            <a:off x="228600" y="1295400"/>
            <a:ext cx="8686800" cy="4562475"/>
          </a:xfrm>
        </p:spPr>
        <p:txBody>
          <a:bodyPr/>
          <a:lstStyle/>
          <a:p>
            <a:pPr eaLnBrk="1" hangingPunct="1">
              <a:defRPr/>
            </a:pPr>
            <a:r>
              <a:rPr lang="en-US" altLang="en-US"/>
              <a:t>D = Lowest cost</a:t>
            </a:r>
          </a:p>
          <a:p>
            <a:pPr eaLnBrk="1" hangingPunct="1">
              <a:defRPr/>
            </a:pPr>
            <a:r>
              <a:rPr lang="en-US" altLang="en-US"/>
              <a:t>Technically close to all of A, B &amp; C</a:t>
            </a:r>
          </a:p>
          <a:p>
            <a:pPr eaLnBrk="1" hangingPunct="1">
              <a:defRPr/>
            </a:pPr>
            <a:r>
              <a:rPr lang="en-US" altLang="en-US"/>
              <a:t>However, not much lower in cost to B</a:t>
            </a:r>
          </a:p>
          <a:p>
            <a:pPr eaLnBrk="1" hangingPunct="1">
              <a:defRPr/>
            </a:pPr>
            <a:r>
              <a:rPr lang="en-US" altLang="en-US"/>
              <a:t>May decide B is better value</a:t>
            </a:r>
          </a:p>
          <a:p>
            <a:pPr eaLnBrk="1" hangingPunct="1">
              <a:defRPr/>
            </a:pPr>
            <a:r>
              <a:rPr lang="en-US" altLang="en-US"/>
              <a:t>But may also decide that for the slight technical difference that lowest cost represents the best value</a:t>
            </a:r>
          </a:p>
        </p:txBody>
      </p:sp>
    </p:spTree>
  </p:cSld>
  <p:clrMapOvr>
    <a:masterClrMapping/>
  </p:clrMapOvr>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EF1326-2602-4564-8E78-F4AE777A44C9}"/>
              </a:ext>
            </a:extLst>
          </p:cNvPr>
          <p:cNvSpPr>
            <a:spLocks noGrp="1"/>
          </p:cNvSpPr>
          <p:nvPr>
            <p:ph type="title"/>
          </p:nvPr>
        </p:nvSpPr>
        <p:spPr>
          <a:xfrm>
            <a:off x="228600" y="274638"/>
            <a:ext cx="8686800" cy="4297362"/>
          </a:xfrm>
        </p:spPr>
        <p:txBody>
          <a:bodyPr/>
          <a:lstStyle/>
          <a:p>
            <a:pPr>
              <a:defRPr/>
            </a:pPr>
            <a:r>
              <a:rPr lang="en-US" dirty="0"/>
              <a:t>What Would You Do Exercises</a:t>
            </a:r>
          </a:p>
        </p:txBody>
      </p:sp>
      <p:sp>
        <p:nvSpPr>
          <p:cNvPr id="581635" name="Slide Number Placeholder 3">
            <a:extLst>
              <a:ext uri="{FF2B5EF4-FFF2-40B4-BE49-F238E27FC236}">
                <a16:creationId xmlns:a16="http://schemas.microsoft.com/office/drawing/2014/main" id="{E10D0E2E-1C2B-423A-A9A1-DC53096EC8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E6C8B68-7810-4509-AFB5-1E01635C85CD}" type="slidenum">
              <a:rPr lang="en-US" altLang="en-US" sz="1200" smtClean="0"/>
              <a:pPr>
                <a:spcBef>
                  <a:spcPct val="0"/>
                </a:spcBef>
                <a:buClrTx/>
                <a:buSzTx/>
                <a:buFontTx/>
                <a:buNone/>
              </a:pPr>
              <a:t>445</a:t>
            </a:fld>
            <a:endParaRPr lang="en-US" altLang="en-US" sz="1200"/>
          </a:p>
        </p:txBody>
      </p:sp>
      <p:sp>
        <p:nvSpPr>
          <p:cNvPr id="5" name="Footer Placeholder 4">
            <a:extLst>
              <a:ext uri="{FF2B5EF4-FFF2-40B4-BE49-F238E27FC236}">
                <a16:creationId xmlns:a16="http://schemas.microsoft.com/office/drawing/2014/main" id="{F35D6D3C-AF95-46B1-9422-748D3B05C2B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Number Placeholder 4">
            <a:extLst>
              <a:ext uri="{FF2B5EF4-FFF2-40B4-BE49-F238E27FC236}">
                <a16:creationId xmlns:a16="http://schemas.microsoft.com/office/drawing/2014/main" id="{0DE3C459-3BDD-4CF3-8A61-8011B3B490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FDBB55-EC31-42D3-92DF-9A2A687D227C}" type="slidenum">
              <a:rPr lang="en-US" altLang="en-US" sz="1200" smtClean="0"/>
              <a:pPr>
                <a:spcBef>
                  <a:spcPct val="0"/>
                </a:spcBef>
                <a:buClrTx/>
                <a:buSzTx/>
                <a:buFontTx/>
                <a:buNone/>
              </a:pPr>
              <a:t>446</a:t>
            </a:fld>
            <a:endParaRPr lang="en-US" altLang="en-US" sz="1200"/>
          </a:p>
        </p:txBody>
      </p:sp>
      <p:sp>
        <p:nvSpPr>
          <p:cNvPr id="5" name="Footer Placeholder 5">
            <a:extLst>
              <a:ext uri="{FF2B5EF4-FFF2-40B4-BE49-F238E27FC236}">
                <a16:creationId xmlns:a16="http://schemas.microsoft.com/office/drawing/2014/main" id="{1CE710C9-8AEB-4925-AF81-86C473836DC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5506" name="Rectangle 2">
            <a:extLst>
              <a:ext uri="{FF2B5EF4-FFF2-40B4-BE49-F238E27FC236}">
                <a16:creationId xmlns:a16="http://schemas.microsoft.com/office/drawing/2014/main" id="{D3F1C577-CD10-4D44-8C04-C18A4E8479DB}"/>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5507" name="Rectangle 3">
            <a:extLst>
              <a:ext uri="{FF2B5EF4-FFF2-40B4-BE49-F238E27FC236}">
                <a16:creationId xmlns:a16="http://schemas.microsoft.com/office/drawing/2014/main" id="{7F85C319-DC4B-4404-B5A8-C2D8B10E14FB}"/>
              </a:ext>
            </a:extLst>
          </p:cNvPr>
          <p:cNvSpPr>
            <a:spLocks noGrp="1" noChangeArrowheads="1"/>
          </p:cNvSpPr>
          <p:nvPr>
            <p:ph type="body" idx="1"/>
          </p:nvPr>
        </p:nvSpPr>
        <p:spPr>
          <a:xfrm>
            <a:off x="457200" y="1676400"/>
            <a:ext cx="8077200" cy="4449763"/>
          </a:xfrm>
        </p:spPr>
        <p:txBody>
          <a:bodyPr/>
          <a:lstStyle/>
          <a:p>
            <a:pPr eaLnBrk="1" hangingPunct="1">
              <a:defRPr/>
            </a:pPr>
            <a:r>
              <a:rPr lang="en-US" altLang="en-US" dirty="0"/>
              <a:t>Offeror comes in with equipment for a fancy slide show with graphics and sound &amp; slick handouts </a:t>
            </a:r>
          </a:p>
          <a:p>
            <a:pPr eaLnBrk="1" hangingPunct="1">
              <a:defRPr/>
            </a:pPr>
            <a:r>
              <a:rPr lang="en-US" altLang="en-US" dirty="0"/>
              <a:t>And announces that its planned presentation will take an hour or more</a:t>
            </a:r>
          </a:p>
        </p:txBody>
      </p:sp>
    </p:spTree>
  </p:cSld>
  <p:clrMapOvr>
    <a:masterClrMapping/>
  </p:clrMapOvr>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Number Placeholder 4">
            <a:extLst>
              <a:ext uri="{FF2B5EF4-FFF2-40B4-BE49-F238E27FC236}">
                <a16:creationId xmlns:a16="http://schemas.microsoft.com/office/drawing/2014/main" id="{97114369-27B3-48C6-9A8D-189AD895E6A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F063BD9-BDDB-4D73-8E10-45DE6F62DF6C}" type="slidenum">
              <a:rPr lang="en-US" altLang="en-US" sz="1200" smtClean="0"/>
              <a:pPr>
                <a:spcBef>
                  <a:spcPct val="0"/>
                </a:spcBef>
                <a:buClrTx/>
                <a:buSzTx/>
                <a:buFontTx/>
                <a:buNone/>
              </a:pPr>
              <a:t>447</a:t>
            </a:fld>
            <a:endParaRPr lang="en-US" altLang="en-US" sz="1200"/>
          </a:p>
        </p:txBody>
      </p:sp>
      <p:sp>
        <p:nvSpPr>
          <p:cNvPr id="5" name="Footer Placeholder 5">
            <a:extLst>
              <a:ext uri="{FF2B5EF4-FFF2-40B4-BE49-F238E27FC236}">
                <a16:creationId xmlns:a16="http://schemas.microsoft.com/office/drawing/2014/main" id="{B6F94FB6-6B1C-4A46-AE5F-2E8CFB8E141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6530" name="Rectangle 2">
            <a:extLst>
              <a:ext uri="{FF2B5EF4-FFF2-40B4-BE49-F238E27FC236}">
                <a16:creationId xmlns:a16="http://schemas.microsoft.com/office/drawing/2014/main" id="{820E3145-1404-44C1-A9F3-E27C00D2DA4D}"/>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6531" name="Rectangle 3">
            <a:extLst>
              <a:ext uri="{FF2B5EF4-FFF2-40B4-BE49-F238E27FC236}">
                <a16:creationId xmlns:a16="http://schemas.microsoft.com/office/drawing/2014/main" id="{7FAB730C-02A9-44BD-8F88-378A6BA098BB}"/>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fancy slide show           	with graphics and sound &amp; slick handouts</a:t>
            </a:r>
          </a:p>
          <a:p>
            <a:pPr eaLnBrk="1" hangingPunct="1">
              <a:defRPr/>
            </a:pPr>
            <a:endParaRPr lang="en-US" altLang="en-US" sz="2800" dirty="0"/>
          </a:p>
          <a:p>
            <a:pPr eaLnBrk="1" hangingPunct="1">
              <a:defRPr/>
            </a:pPr>
            <a:r>
              <a:rPr lang="en-US" altLang="en-US" sz="2800" dirty="0"/>
              <a:t>When discussions were scheduled should have already told offerors not to do this</a:t>
            </a:r>
          </a:p>
          <a:p>
            <a:pPr eaLnBrk="1" hangingPunct="1">
              <a:defRPr/>
            </a:pPr>
            <a:r>
              <a:rPr lang="en-US" altLang="en-US" sz="2800" dirty="0"/>
              <a:t>Should reiterate this &amp; tell the offeror it may not put on such a show</a:t>
            </a:r>
          </a:p>
          <a:p>
            <a:pPr eaLnBrk="1" hangingPunct="1">
              <a:defRPr/>
            </a:pPr>
            <a:r>
              <a:rPr lang="en-US" altLang="en-US" sz="2800" dirty="0"/>
              <a:t>Since it was told not to do this, could ask if this is the typical manner in which this offeror follows directions</a:t>
            </a:r>
          </a:p>
        </p:txBody>
      </p:sp>
    </p:spTree>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Number Placeholder 4">
            <a:extLst>
              <a:ext uri="{FF2B5EF4-FFF2-40B4-BE49-F238E27FC236}">
                <a16:creationId xmlns:a16="http://schemas.microsoft.com/office/drawing/2014/main" id="{C1CDAC7E-1A8F-41C7-B139-946C304FB6D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0498092-1DC6-4A6B-82F8-A03F30A09C07}" type="slidenum">
              <a:rPr lang="en-US" altLang="en-US" sz="1200" smtClean="0"/>
              <a:pPr>
                <a:spcBef>
                  <a:spcPct val="0"/>
                </a:spcBef>
                <a:buClrTx/>
                <a:buSzTx/>
                <a:buFontTx/>
                <a:buNone/>
              </a:pPr>
              <a:t>448</a:t>
            </a:fld>
            <a:endParaRPr lang="en-US" altLang="en-US" sz="1200"/>
          </a:p>
        </p:txBody>
      </p:sp>
      <p:sp>
        <p:nvSpPr>
          <p:cNvPr id="5" name="Footer Placeholder 5">
            <a:extLst>
              <a:ext uri="{FF2B5EF4-FFF2-40B4-BE49-F238E27FC236}">
                <a16:creationId xmlns:a16="http://schemas.microsoft.com/office/drawing/2014/main" id="{1DA19CC1-38E5-4B89-86EF-0EB9F4EF91A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7554" name="Rectangle 2">
            <a:extLst>
              <a:ext uri="{FF2B5EF4-FFF2-40B4-BE49-F238E27FC236}">
                <a16:creationId xmlns:a16="http://schemas.microsoft.com/office/drawing/2014/main" id="{B65AF332-D8CB-4002-B948-6B0A401FEB19}"/>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7555" name="Rectangle 3">
            <a:extLst>
              <a:ext uri="{FF2B5EF4-FFF2-40B4-BE49-F238E27FC236}">
                <a16:creationId xmlns:a16="http://schemas.microsoft.com/office/drawing/2014/main" id="{DDB9A901-3AD3-4DB1-9B85-7105BECFE01A}"/>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800" dirty="0"/>
              <a:t>Situation:  Offeror comes in with fancy slide show              	      with graphics and sound &amp; slick handouts</a:t>
            </a:r>
          </a:p>
          <a:p>
            <a:pPr eaLnBrk="1" hangingPunct="1">
              <a:lnSpc>
                <a:spcPct val="80000"/>
              </a:lnSpc>
              <a:spcBef>
                <a:spcPts val="1200"/>
              </a:spcBef>
              <a:defRPr/>
            </a:pPr>
            <a:endParaRPr lang="en-US" altLang="en-US" sz="2800" dirty="0"/>
          </a:p>
          <a:p>
            <a:pPr eaLnBrk="1" hangingPunct="1">
              <a:lnSpc>
                <a:spcPct val="80000"/>
              </a:lnSpc>
              <a:spcBef>
                <a:spcPts val="1200"/>
              </a:spcBef>
              <a:defRPr/>
            </a:pPr>
            <a:r>
              <a:rPr lang="en-US" altLang="en-US" sz="2800" dirty="0"/>
              <a:t>Need to emphasize that the committee’s questions are more important that this sales pitch so need to get on with the questions &amp; get through them</a:t>
            </a:r>
          </a:p>
          <a:p>
            <a:pPr eaLnBrk="1" hangingPunct="1">
              <a:lnSpc>
                <a:spcPct val="80000"/>
              </a:lnSpc>
              <a:spcBef>
                <a:spcPts val="1200"/>
              </a:spcBef>
              <a:defRPr/>
            </a:pPr>
            <a:r>
              <a:rPr lang="en-US" altLang="en-US" sz="2800" dirty="0"/>
              <a:t>State that if don’t get to all the questions due to this sales pitch that the offeror won’t be able to allay any concerns the committee has in these areas &amp; this may be harmful to the offeror’s technical standing &amp; even whether it’s acceptable </a:t>
            </a:r>
          </a:p>
        </p:txBody>
      </p:sp>
    </p:spTree>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Number Placeholder 4">
            <a:extLst>
              <a:ext uri="{FF2B5EF4-FFF2-40B4-BE49-F238E27FC236}">
                <a16:creationId xmlns:a16="http://schemas.microsoft.com/office/drawing/2014/main" id="{8F9E439F-50B4-42E5-810F-CC0DEAA0881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D1B43A4-22AB-4DD8-935A-72B86D5B7CD7}" type="slidenum">
              <a:rPr lang="en-US" altLang="en-US" sz="1200" smtClean="0"/>
              <a:pPr>
                <a:spcBef>
                  <a:spcPct val="0"/>
                </a:spcBef>
                <a:buClrTx/>
                <a:buSzTx/>
                <a:buFontTx/>
                <a:buNone/>
              </a:pPr>
              <a:t>449</a:t>
            </a:fld>
            <a:endParaRPr lang="en-US" altLang="en-US" sz="1200"/>
          </a:p>
        </p:txBody>
      </p:sp>
      <p:sp>
        <p:nvSpPr>
          <p:cNvPr id="5" name="Footer Placeholder 5">
            <a:extLst>
              <a:ext uri="{FF2B5EF4-FFF2-40B4-BE49-F238E27FC236}">
                <a16:creationId xmlns:a16="http://schemas.microsoft.com/office/drawing/2014/main" id="{6C45A3A5-4651-4BB4-88CB-D74356C1AC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8578" name="Rectangle 2">
            <a:extLst>
              <a:ext uri="{FF2B5EF4-FFF2-40B4-BE49-F238E27FC236}">
                <a16:creationId xmlns:a16="http://schemas.microsoft.com/office/drawing/2014/main" id="{217D7241-1253-468F-BB21-079A2013742D}"/>
              </a:ext>
            </a:extLst>
          </p:cNvPr>
          <p:cNvSpPr>
            <a:spLocks noGrp="1" noRot="1" noChangeArrowheads="1"/>
          </p:cNvSpPr>
          <p:nvPr>
            <p:ph type="title"/>
          </p:nvPr>
        </p:nvSpPr>
        <p:spPr/>
        <p:txBody>
          <a:bodyPr/>
          <a:lstStyle/>
          <a:p>
            <a:pPr eaLnBrk="1" hangingPunct="1">
              <a:defRPr/>
            </a:pPr>
            <a:r>
              <a:rPr lang="en-US" altLang="en-US"/>
              <a:t>What Would You Do? # 1</a:t>
            </a:r>
          </a:p>
        </p:txBody>
      </p:sp>
      <p:sp>
        <p:nvSpPr>
          <p:cNvPr id="408579" name="Rectangle 3">
            <a:extLst>
              <a:ext uri="{FF2B5EF4-FFF2-40B4-BE49-F238E27FC236}">
                <a16:creationId xmlns:a16="http://schemas.microsoft.com/office/drawing/2014/main" id="{C04983DE-BD4C-469D-84DA-EC98C8D32BE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fancy slide show              	      with graphics and sound &amp; slick handouts</a:t>
            </a:r>
          </a:p>
          <a:p>
            <a:pPr eaLnBrk="1" hangingPunct="1">
              <a:defRPr/>
            </a:pPr>
            <a:endParaRPr lang="en-US" altLang="en-US" sz="2800" dirty="0"/>
          </a:p>
          <a:p>
            <a:pPr eaLnBrk="1" hangingPunct="1">
              <a:defRPr/>
            </a:pPr>
            <a:r>
              <a:rPr lang="en-US" altLang="en-US" sz="2800" dirty="0"/>
              <a:t>Or, Could say the offeror can show as many slides as it can in the 10-15 minutes or so allotted to offeror’s introductions</a:t>
            </a:r>
          </a:p>
          <a:p>
            <a:pPr lvl="1" eaLnBrk="1" hangingPunct="1">
              <a:defRPr/>
            </a:pPr>
            <a:r>
              <a:rPr lang="en-US" altLang="en-US" sz="2400" dirty="0"/>
              <a:t>However, any set-up time is part of the 10-15 minutes </a:t>
            </a:r>
          </a:p>
          <a:p>
            <a:pPr eaLnBrk="1" hangingPunct="1">
              <a:defRPr/>
            </a:pPr>
            <a:r>
              <a:rPr lang="en-US" altLang="en-US" sz="2800" dirty="0"/>
              <a:t>Can allow offeror to distribute the handouts </a:t>
            </a:r>
          </a:p>
          <a:p>
            <a:pPr eaLnBrk="1" hangingPunct="1">
              <a:defRPr/>
            </a:pPr>
            <a:r>
              <a:rPr lang="en-US" altLang="en-US" sz="2800" dirty="0"/>
              <a:t>May allow the 10-15 minutes to be from the handouts only without the slide show</a:t>
            </a:r>
          </a:p>
          <a:p>
            <a:pPr eaLnBrk="1" hangingPunct="1">
              <a:defRPr/>
            </a:pPr>
            <a:endParaRPr lang="en-US" altLang="en-US" sz="28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88B3-A281-4913-A914-E1091D8CC1EC}"/>
              </a:ext>
            </a:extLst>
          </p:cNvPr>
          <p:cNvSpPr>
            <a:spLocks noGrp="1"/>
          </p:cNvSpPr>
          <p:nvPr>
            <p:ph type="title"/>
          </p:nvPr>
        </p:nvSpPr>
        <p:spPr>
          <a:xfrm>
            <a:off x="228600" y="274638"/>
            <a:ext cx="8686800" cy="715962"/>
          </a:xfrm>
        </p:spPr>
        <p:txBody>
          <a:bodyPr/>
          <a:lstStyle/>
          <a:p>
            <a:pPr>
              <a:defRPr/>
            </a:pPr>
            <a:r>
              <a:rPr lang="en-US" dirty="0"/>
              <a:t>Requesting Offers</a:t>
            </a:r>
          </a:p>
        </p:txBody>
      </p:sp>
      <p:sp>
        <p:nvSpPr>
          <p:cNvPr id="3" name="Content Placeholder 2">
            <a:extLst>
              <a:ext uri="{FF2B5EF4-FFF2-40B4-BE49-F238E27FC236}">
                <a16:creationId xmlns:a16="http://schemas.microsoft.com/office/drawing/2014/main" id="{E335A925-A4D7-4612-96CA-EF6A0DA16EF5}"/>
              </a:ext>
            </a:extLst>
          </p:cNvPr>
          <p:cNvSpPr>
            <a:spLocks noGrp="1"/>
          </p:cNvSpPr>
          <p:nvPr>
            <p:ph idx="1"/>
          </p:nvPr>
        </p:nvSpPr>
        <p:spPr>
          <a:xfrm>
            <a:off x="228600" y="990600"/>
            <a:ext cx="8686800" cy="5486400"/>
          </a:xfrm>
        </p:spPr>
        <p:txBody>
          <a:bodyPr/>
          <a:lstStyle/>
          <a:p>
            <a:pPr>
              <a:defRPr/>
            </a:pPr>
            <a:r>
              <a:rPr lang="en-US" dirty="0"/>
              <a:t>When using CSP, State agencies invite or request vendors to make us an offer, in the form of a proposal</a:t>
            </a:r>
          </a:p>
          <a:p>
            <a:pPr lvl="1">
              <a:defRPr/>
            </a:pPr>
            <a:r>
              <a:rPr lang="en-US" dirty="0"/>
              <a:t>We Request Proposal</a:t>
            </a:r>
            <a:r>
              <a:rPr lang="en-US" b="1" u="sng" dirty="0">
                <a:solidFill>
                  <a:srgbClr val="FF0000"/>
                </a:solidFill>
              </a:rPr>
              <a:t>s</a:t>
            </a:r>
          </a:p>
          <a:p>
            <a:pPr lvl="2">
              <a:defRPr/>
            </a:pPr>
            <a:r>
              <a:rPr lang="en-US" dirty="0"/>
              <a:t>Hopefully, more than one proposal</a:t>
            </a:r>
          </a:p>
          <a:p>
            <a:pPr>
              <a:defRPr/>
            </a:pPr>
            <a:r>
              <a:rPr lang="en-US" dirty="0"/>
              <a:t>State requests for proposals are generally advertised and open to any qualifying vendor (offeror) to respond to</a:t>
            </a:r>
          </a:p>
          <a:p>
            <a:pPr lvl="1">
              <a:defRPr/>
            </a:pPr>
            <a:r>
              <a:rPr lang="en-US" dirty="0"/>
              <a:t>Vendors determined to be sole sources for a given good or service can also be requested to submit a proposal, but this is not CSP</a:t>
            </a:r>
          </a:p>
        </p:txBody>
      </p:sp>
      <p:sp>
        <p:nvSpPr>
          <p:cNvPr id="75780" name="Slide Number Placeholder 3">
            <a:extLst>
              <a:ext uri="{FF2B5EF4-FFF2-40B4-BE49-F238E27FC236}">
                <a16:creationId xmlns:a16="http://schemas.microsoft.com/office/drawing/2014/main" id="{61736B8E-A3B7-4751-8E54-CF24373F88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73507D-C32B-4A93-ABB3-D40C011895EE}" type="slidenum">
              <a:rPr lang="en-US" altLang="en-US" sz="1200" smtClean="0"/>
              <a:pPr>
                <a:spcBef>
                  <a:spcPct val="0"/>
                </a:spcBef>
                <a:buClrTx/>
                <a:buSzTx/>
                <a:buFontTx/>
                <a:buNone/>
              </a:pPr>
              <a:t>45</a:t>
            </a:fld>
            <a:endParaRPr lang="en-US" altLang="en-US" sz="1200"/>
          </a:p>
        </p:txBody>
      </p:sp>
      <p:sp>
        <p:nvSpPr>
          <p:cNvPr id="5" name="Footer Placeholder 4">
            <a:extLst>
              <a:ext uri="{FF2B5EF4-FFF2-40B4-BE49-F238E27FC236}">
                <a16:creationId xmlns:a16="http://schemas.microsoft.com/office/drawing/2014/main" id="{A93540F1-1064-497F-BACB-770F7F5C4FFA}"/>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Number Placeholder 4">
            <a:extLst>
              <a:ext uri="{FF2B5EF4-FFF2-40B4-BE49-F238E27FC236}">
                <a16:creationId xmlns:a16="http://schemas.microsoft.com/office/drawing/2014/main" id="{877DAD76-98D0-46FA-881D-FA8555BB76B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ECC56FA-57CD-42C4-9EA2-BFCC61BC51C9}" type="slidenum">
              <a:rPr lang="en-US" altLang="en-US" sz="1200" smtClean="0"/>
              <a:pPr>
                <a:spcBef>
                  <a:spcPct val="0"/>
                </a:spcBef>
                <a:buClrTx/>
                <a:buSzTx/>
                <a:buFontTx/>
                <a:buNone/>
              </a:pPr>
              <a:t>450</a:t>
            </a:fld>
            <a:endParaRPr lang="en-US" altLang="en-US" sz="1200"/>
          </a:p>
        </p:txBody>
      </p:sp>
      <p:sp>
        <p:nvSpPr>
          <p:cNvPr id="5" name="Footer Placeholder 5">
            <a:extLst>
              <a:ext uri="{FF2B5EF4-FFF2-40B4-BE49-F238E27FC236}">
                <a16:creationId xmlns:a16="http://schemas.microsoft.com/office/drawing/2014/main" id="{354227A5-E517-4970-9B30-54BFA4CCAA6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09602" name="Rectangle 2">
            <a:extLst>
              <a:ext uri="{FF2B5EF4-FFF2-40B4-BE49-F238E27FC236}">
                <a16:creationId xmlns:a16="http://schemas.microsoft.com/office/drawing/2014/main" id="{A995CCFB-2E59-47CC-BACB-86D47AC9D718}"/>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09603" name="Rectangle 3">
            <a:extLst>
              <a:ext uri="{FF2B5EF4-FFF2-40B4-BE49-F238E27FC236}">
                <a16:creationId xmlns:a16="http://schemas.microsoft.com/office/drawing/2014/main" id="{010817F9-3F49-4CB6-889A-1A1F081E8D11}"/>
              </a:ext>
            </a:extLst>
          </p:cNvPr>
          <p:cNvSpPr>
            <a:spLocks noGrp="1" noChangeArrowheads="1"/>
          </p:cNvSpPr>
          <p:nvPr>
            <p:ph type="body" idx="1"/>
          </p:nvPr>
        </p:nvSpPr>
        <p:spPr/>
        <p:txBody>
          <a:bodyPr/>
          <a:lstStyle/>
          <a:p>
            <a:pPr eaLnBrk="1" hangingPunct="1">
              <a:defRPr/>
            </a:pPr>
            <a:r>
              <a:rPr lang="en-US" altLang="en-US"/>
              <a:t>Offeror comes in with entourage of 10 people</a:t>
            </a:r>
          </a:p>
        </p:txBody>
      </p:sp>
    </p:spTree>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Number Placeholder 4">
            <a:extLst>
              <a:ext uri="{FF2B5EF4-FFF2-40B4-BE49-F238E27FC236}">
                <a16:creationId xmlns:a16="http://schemas.microsoft.com/office/drawing/2014/main" id="{CD9F5DBC-C665-4CFB-AD36-0F434877225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4924BF7-51EA-476B-985D-FDE8BE5AD0B6}" type="slidenum">
              <a:rPr lang="en-US" altLang="en-US" sz="1200" smtClean="0"/>
              <a:pPr>
                <a:spcBef>
                  <a:spcPct val="0"/>
                </a:spcBef>
                <a:buClrTx/>
                <a:buSzTx/>
                <a:buFontTx/>
                <a:buNone/>
              </a:pPr>
              <a:t>451</a:t>
            </a:fld>
            <a:endParaRPr lang="en-US" altLang="en-US" sz="1200"/>
          </a:p>
        </p:txBody>
      </p:sp>
      <p:sp>
        <p:nvSpPr>
          <p:cNvPr id="5" name="Footer Placeholder 5">
            <a:extLst>
              <a:ext uri="{FF2B5EF4-FFF2-40B4-BE49-F238E27FC236}">
                <a16:creationId xmlns:a16="http://schemas.microsoft.com/office/drawing/2014/main" id="{0E64FB16-AFE8-4839-8B02-05E1FF9AB2A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0626" name="Rectangle 2">
            <a:extLst>
              <a:ext uri="{FF2B5EF4-FFF2-40B4-BE49-F238E27FC236}">
                <a16:creationId xmlns:a16="http://schemas.microsoft.com/office/drawing/2014/main" id="{D35686AF-CED7-43CC-B4C6-F569F4247479}"/>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0627" name="Rectangle 3">
            <a:extLst>
              <a:ext uri="{FF2B5EF4-FFF2-40B4-BE49-F238E27FC236}">
                <a16:creationId xmlns:a16="http://schemas.microsoft.com/office/drawing/2014/main" id="{233894EE-073F-4E22-AEBE-599FA527B012}"/>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Situation:  Offeror comes in with 10 people</a:t>
            </a:r>
          </a:p>
          <a:p>
            <a:pPr eaLnBrk="1" hangingPunct="1">
              <a:defRPr/>
            </a:pPr>
            <a:endParaRPr lang="en-US" altLang="en-US" sz="2800" dirty="0"/>
          </a:p>
          <a:p>
            <a:pPr eaLnBrk="1" hangingPunct="1">
              <a:defRPr/>
            </a:pPr>
            <a:r>
              <a:rPr lang="en-US" altLang="en-US" sz="2800" dirty="0"/>
              <a:t>This may or may not be a problem</a:t>
            </a:r>
          </a:p>
          <a:p>
            <a:pPr eaLnBrk="1" hangingPunct="1">
              <a:defRPr/>
            </a:pPr>
            <a:r>
              <a:rPr lang="en-US" altLang="en-US" sz="2800" dirty="0"/>
              <a:t>It depends on the value &amp; complexity of the RFP &amp; the offeror’s proposal</a:t>
            </a:r>
          </a:p>
          <a:p>
            <a:pPr eaLnBrk="1" hangingPunct="1">
              <a:defRPr/>
            </a:pPr>
            <a:r>
              <a:rPr lang="en-US" altLang="en-US" sz="2800" dirty="0"/>
              <a:t>If the procurement is very complex &amp; the right people are brought this may be good</a:t>
            </a:r>
          </a:p>
          <a:p>
            <a:pPr eaLnBrk="1" hangingPunct="1">
              <a:defRPr/>
            </a:pPr>
            <a:r>
              <a:rPr lang="en-US" altLang="en-US" sz="2800" dirty="0"/>
              <a:t>Especially if offerors were told to bring many of these people because the committee wanted to hear &amp; judge them</a:t>
            </a:r>
          </a:p>
        </p:txBody>
      </p:sp>
    </p:spTree>
  </p:cSld>
  <p:clrMapOvr>
    <a:masterClrMapping/>
  </p:clrMapOvr>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4">
            <a:extLst>
              <a:ext uri="{FF2B5EF4-FFF2-40B4-BE49-F238E27FC236}">
                <a16:creationId xmlns:a16="http://schemas.microsoft.com/office/drawing/2014/main" id="{BE24FF3C-C69C-4A9A-8143-F79C4185820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DBE3BD-545A-4773-AA5C-728C5145468E}" type="slidenum">
              <a:rPr lang="en-US" altLang="en-US" sz="1200" smtClean="0"/>
              <a:pPr>
                <a:spcBef>
                  <a:spcPct val="0"/>
                </a:spcBef>
                <a:buClrTx/>
                <a:buSzTx/>
                <a:buFontTx/>
                <a:buNone/>
              </a:pPr>
              <a:t>452</a:t>
            </a:fld>
            <a:endParaRPr lang="en-US" altLang="en-US" sz="1200"/>
          </a:p>
        </p:txBody>
      </p:sp>
      <p:sp>
        <p:nvSpPr>
          <p:cNvPr id="5" name="Footer Placeholder 5">
            <a:extLst>
              <a:ext uri="{FF2B5EF4-FFF2-40B4-BE49-F238E27FC236}">
                <a16:creationId xmlns:a16="http://schemas.microsoft.com/office/drawing/2014/main" id="{06BED1C4-2CDC-4A59-BDC4-F786EF3FF5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1650" name="Rectangle 2">
            <a:extLst>
              <a:ext uri="{FF2B5EF4-FFF2-40B4-BE49-F238E27FC236}">
                <a16:creationId xmlns:a16="http://schemas.microsoft.com/office/drawing/2014/main" id="{30A4B14B-63B3-424E-89A0-58C7025D890B}"/>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1651" name="Rectangle 3">
            <a:extLst>
              <a:ext uri="{FF2B5EF4-FFF2-40B4-BE49-F238E27FC236}">
                <a16:creationId xmlns:a16="http://schemas.microsoft.com/office/drawing/2014/main" id="{D07A4ACA-D580-44E0-AE54-06DD0C474FC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a:t>Situation:  Offeror comes in with 10 people</a:t>
            </a:r>
          </a:p>
          <a:p>
            <a:pPr eaLnBrk="1" hangingPunct="1">
              <a:defRPr/>
            </a:pPr>
            <a:endParaRPr lang="en-US" altLang="en-US" dirty="0"/>
          </a:p>
          <a:p>
            <a:pPr eaLnBrk="1" hangingPunct="1">
              <a:defRPr/>
            </a:pPr>
            <a:r>
              <a:rPr lang="en-US" altLang="en-US" dirty="0"/>
              <a:t>May be positive demonstration of the value the offeror attaches to winning the contract</a:t>
            </a:r>
          </a:p>
          <a:p>
            <a:pPr eaLnBrk="1" hangingPunct="1">
              <a:defRPr/>
            </a:pPr>
            <a:r>
              <a:rPr lang="en-US" altLang="en-US" dirty="0"/>
              <a:t>However, it also might be overkill</a:t>
            </a:r>
          </a:p>
          <a:p>
            <a:pPr eaLnBrk="1" hangingPunct="1">
              <a:defRPr/>
            </a:pPr>
            <a:r>
              <a:rPr lang="en-US" altLang="en-US" dirty="0"/>
              <a:t>The offeror might be trying to impress with numbers rather than the quality of its proposal</a:t>
            </a:r>
          </a:p>
        </p:txBody>
      </p:sp>
    </p:spTree>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Number Placeholder 4">
            <a:extLst>
              <a:ext uri="{FF2B5EF4-FFF2-40B4-BE49-F238E27FC236}">
                <a16:creationId xmlns:a16="http://schemas.microsoft.com/office/drawing/2014/main" id="{40205AF8-EE25-4D07-B28C-4DCCF445F0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8E08B4-163F-4FE4-BFBD-BC30BEC2214F}" type="slidenum">
              <a:rPr lang="en-US" altLang="en-US" sz="1200" smtClean="0"/>
              <a:pPr>
                <a:spcBef>
                  <a:spcPct val="0"/>
                </a:spcBef>
                <a:buClrTx/>
                <a:buSzTx/>
                <a:buFontTx/>
                <a:buNone/>
              </a:pPr>
              <a:t>453</a:t>
            </a:fld>
            <a:endParaRPr lang="en-US" altLang="en-US" sz="1200"/>
          </a:p>
        </p:txBody>
      </p:sp>
      <p:sp>
        <p:nvSpPr>
          <p:cNvPr id="5" name="Footer Placeholder 5">
            <a:extLst>
              <a:ext uri="{FF2B5EF4-FFF2-40B4-BE49-F238E27FC236}">
                <a16:creationId xmlns:a16="http://schemas.microsoft.com/office/drawing/2014/main" id="{548B206F-7AE0-4535-BA17-91B36FE7F3C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2674" name="Rectangle 2">
            <a:extLst>
              <a:ext uri="{FF2B5EF4-FFF2-40B4-BE49-F238E27FC236}">
                <a16:creationId xmlns:a16="http://schemas.microsoft.com/office/drawing/2014/main" id="{B0CBA08A-175E-4774-923C-3CB8E01B1524}"/>
              </a:ext>
            </a:extLst>
          </p:cNvPr>
          <p:cNvSpPr>
            <a:spLocks noGrp="1" noRot="1" noChangeArrowheads="1"/>
          </p:cNvSpPr>
          <p:nvPr>
            <p:ph type="title"/>
          </p:nvPr>
        </p:nvSpPr>
        <p:spPr/>
        <p:txBody>
          <a:bodyPr/>
          <a:lstStyle/>
          <a:p>
            <a:pPr eaLnBrk="1" hangingPunct="1">
              <a:defRPr/>
            </a:pPr>
            <a:r>
              <a:rPr lang="en-US" altLang="en-US"/>
              <a:t>What Would You Do? # 2</a:t>
            </a:r>
          </a:p>
        </p:txBody>
      </p:sp>
      <p:sp>
        <p:nvSpPr>
          <p:cNvPr id="412675" name="Rectangle 3">
            <a:extLst>
              <a:ext uri="{FF2B5EF4-FFF2-40B4-BE49-F238E27FC236}">
                <a16:creationId xmlns:a16="http://schemas.microsoft.com/office/drawing/2014/main" id="{227A314E-BC8A-42F2-AC4E-5F95927C7D9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Offeror comes in with 10 people</a:t>
            </a:r>
          </a:p>
          <a:p>
            <a:pPr eaLnBrk="1" hangingPunct="1">
              <a:lnSpc>
                <a:spcPct val="80000"/>
              </a:lnSpc>
              <a:defRPr/>
            </a:pPr>
            <a:r>
              <a:rPr lang="en-US" altLang="en-US" dirty="0"/>
              <a:t>There may be a problem in managing the time for presentation</a:t>
            </a:r>
          </a:p>
          <a:p>
            <a:pPr lvl="1" eaLnBrk="1" hangingPunct="1">
              <a:lnSpc>
                <a:spcPct val="90000"/>
              </a:lnSpc>
              <a:defRPr/>
            </a:pPr>
            <a:r>
              <a:rPr lang="en-US" altLang="en-US" dirty="0"/>
              <a:t>Generally all those in attendance will want to speak</a:t>
            </a:r>
          </a:p>
          <a:p>
            <a:pPr lvl="1" eaLnBrk="1" hangingPunct="1">
              <a:lnSpc>
                <a:spcPct val="90000"/>
              </a:lnSpc>
              <a:defRPr/>
            </a:pPr>
            <a:r>
              <a:rPr lang="en-US" altLang="en-US" dirty="0"/>
              <a:t>Multiple responses will usually be given for all questions</a:t>
            </a:r>
          </a:p>
          <a:p>
            <a:pPr lvl="1" eaLnBrk="1" hangingPunct="1">
              <a:lnSpc>
                <a:spcPct val="90000"/>
              </a:lnSpc>
              <a:defRPr/>
            </a:pPr>
            <a:r>
              <a:rPr lang="en-US" altLang="en-US" dirty="0"/>
              <a:t>Have to be more diligent to keep the session moving so get through all questions or issues</a:t>
            </a:r>
          </a:p>
        </p:txBody>
      </p:sp>
    </p:spTree>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Number Placeholder 4">
            <a:extLst>
              <a:ext uri="{FF2B5EF4-FFF2-40B4-BE49-F238E27FC236}">
                <a16:creationId xmlns:a16="http://schemas.microsoft.com/office/drawing/2014/main" id="{737D1E74-E6E1-4647-B6F9-B2F2B85DA6F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A421488-47AC-49F1-8D8B-4ACF139885C7}" type="slidenum">
              <a:rPr lang="en-US" altLang="en-US" sz="1200" smtClean="0"/>
              <a:pPr>
                <a:spcBef>
                  <a:spcPct val="0"/>
                </a:spcBef>
                <a:buClrTx/>
                <a:buSzTx/>
                <a:buFontTx/>
                <a:buNone/>
              </a:pPr>
              <a:t>454</a:t>
            </a:fld>
            <a:endParaRPr lang="en-US" altLang="en-US" sz="1200"/>
          </a:p>
        </p:txBody>
      </p:sp>
      <p:sp>
        <p:nvSpPr>
          <p:cNvPr id="5" name="Footer Placeholder 5">
            <a:extLst>
              <a:ext uri="{FF2B5EF4-FFF2-40B4-BE49-F238E27FC236}">
                <a16:creationId xmlns:a16="http://schemas.microsoft.com/office/drawing/2014/main" id="{ED3DF219-FD34-477F-A382-4AFC5F7E700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3698" name="Rectangle 2">
            <a:extLst>
              <a:ext uri="{FF2B5EF4-FFF2-40B4-BE49-F238E27FC236}">
                <a16:creationId xmlns:a16="http://schemas.microsoft.com/office/drawing/2014/main" id="{346F1C5E-A8EC-4505-8BC1-AE580E7868B8}"/>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3699" name="Rectangle 3">
            <a:extLst>
              <a:ext uri="{FF2B5EF4-FFF2-40B4-BE49-F238E27FC236}">
                <a16:creationId xmlns:a16="http://schemas.microsoft.com/office/drawing/2014/main" id="{6DC3487D-DC0A-40BF-B24A-454C19331578}"/>
              </a:ext>
            </a:extLst>
          </p:cNvPr>
          <p:cNvSpPr>
            <a:spLocks noGrp="1" noChangeArrowheads="1"/>
          </p:cNvSpPr>
          <p:nvPr>
            <p:ph type="body" idx="1"/>
          </p:nvPr>
        </p:nvSpPr>
        <p:spPr>
          <a:xfrm>
            <a:off x="914400" y="1295400"/>
            <a:ext cx="8001000" cy="4830763"/>
          </a:xfrm>
        </p:spPr>
        <p:txBody>
          <a:bodyPr/>
          <a:lstStyle/>
          <a:p>
            <a:pPr eaLnBrk="1" hangingPunct="1">
              <a:defRPr/>
            </a:pPr>
            <a:r>
              <a:rPr lang="en-US" altLang="en-US" dirty="0"/>
              <a:t>Offeror comes in with just 1 person</a:t>
            </a:r>
          </a:p>
        </p:txBody>
      </p:sp>
    </p:spTree>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Number Placeholder 4">
            <a:extLst>
              <a:ext uri="{FF2B5EF4-FFF2-40B4-BE49-F238E27FC236}">
                <a16:creationId xmlns:a16="http://schemas.microsoft.com/office/drawing/2014/main" id="{832ACB0F-9C41-4C82-BBA7-7F85DE6C960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2502A7-8FCE-4ED2-97D9-43A439BA64AD}" type="slidenum">
              <a:rPr lang="en-US" altLang="en-US" sz="1200" smtClean="0"/>
              <a:pPr>
                <a:spcBef>
                  <a:spcPct val="0"/>
                </a:spcBef>
                <a:buClrTx/>
                <a:buSzTx/>
                <a:buFontTx/>
                <a:buNone/>
              </a:pPr>
              <a:t>455</a:t>
            </a:fld>
            <a:endParaRPr lang="en-US" altLang="en-US" sz="1200"/>
          </a:p>
        </p:txBody>
      </p:sp>
      <p:sp>
        <p:nvSpPr>
          <p:cNvPr id="5" name="Footer Placeholder 5">
            <a:extLst>
              <a:ext uri="{FF2B5EF4-FFF2-40B4-BE49-F238E27FC236}">
                <a16:creationId xmlns:a16="http://schemas.microsoft.com/office/drawing/2014/main" id="{D5A82CDC-C282-4931-BF3B-0AEA979F325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4722" name="Rectangle 2">
            <a:extLst>
              <a:ext uri="{FF2B5EF4-FFF2-40B4-BE49-F238E27FC236}">
                <a16:creationId xmlns:a16="http://schemas.microsoft.com/office/drawing/2014/main" id="{D01B76F2-E52C-496A-83D0-45D175C9C654}"/>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4723" name="Rectangle 3">
            <a:extLst>
              <a:ext uri="{FF2B5EF4-FFF2-40B4-BE49-F238E27FC236}">
                <a16:creationId xmlns:a16="http://schemas.microsoft.com/office/drawing/2014/main" id="{E4C4E72A-6745-4F08-ADC3-91C2399C8D67}"/>
              </a:ext>
            </a:extLst>
          </p:cNvPr>
          <p:cNvSpPr>
            <a:spLocks noGrp="1" noChangeArrowheads="1"/>
          </p:cNvSpPr>
          <p:nvPr>
            <p:ph type="body" idx="1"/>
          </p:nvPr>
        </p:nvSpPr>
        <p:spPr>
          <a:xfrm>
            <a:off x="685800" y="1676400"/>
            <a:ext cx="7772400" cy="4724400"/>
          </a:xfrm>
        </p:spPr>
        <p:txBody>
          <a:bodyPr/>
          <a:lstStyle/>
          <a:p>
            <a:pPr eaLnBrk="1" hangingPunct="1">
              <a:buFont typeface="Wingdings" panose="05000000000000000000" pitchFamily="2" charset="2"/>
              <a:buNone/>
              <a:defRPr/>
            </a:pPr>
            <a:r>
              <a:rPr lang="en-US" altLang="en-US" sz="2800" dirty="0"/>
              <a:t>Situation:  Offeror only represented by 1 person</a:t>
            </a:r>
          </a:p>
          <a:p>
            <a:pPr eaLnBrk="1" hangingPunct="1">
              <a:defRPr/>
            </a:pPr>
            <a:r>
              <a:rPr lang="en-US" altLang="en-US" sz="2800" dirty="0"/>
              <a:t>This may or may not be a problem</a:t>
            </a:r>
          </a:p>
          <a:p>
            <a:pPr eaLnBrk="1" hangingPunct="1">
              <a:defRPr/>
            </a:pPr>
            <a:r>
              <a:rPr lang="en-US" altLang="en-US" sz="2800" dirty="0"/>
              <a:t>It depends on the value &amp; complexity of the RFP &amp; the offeror’s proposal</a:t>
            </a:r>
          </a:p>
          <a:p>
            <a:pPr eaLnBrk="1" hangingPunct="1">
              <a:defRPr/>
            </a:pPr>
            <a:r>
              <a:rPr lang="en-US" altLang="en-US" sz="2800" dirty="0"/>
              <a:t>For a relatively simple RFP &amp; proposal this could be fine if the right person is present</a:t>
            </a:r>
          </a:p>
          <a:p>
            <a:pPr eaLnBrk="1" hangingPunct="1">
              <a:defRPr/>
            </a:pPr>
            <a:r>
              <a:rPr lang="en-US" altLang="en-US" sz="2800" dirty="0"/>
              <a:t>It might simply be that not enough notice was given about the discussions session &amp; other offeror personnel had previous commitments</a:t>
            </a:r>
          </a:p>
        </p:txBody>
      </p:sp>
    </p:spTree>
  </p:cSld>
  <p:clrMapOvr>
    <a:masterClrMapping/>
  </p:clrMapOvr>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Number Placeholder 4">
            <a:extLst>
              <a:ext uri="{FF2B5EF4-FFF2-40B4-BE49-F238E27FC236}">
                <a16:creationId xmlns:a16="http://schemas.microsoft.com/office/drawing/2014/main" id="{5EADAE06-CBA2-4BC3-A70E-E119FB2EB1D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5A58ACD-7FC5-4613-B572-9D1BAB106CB2}" type="slidenum">
              <a:rPr lang="en-US" altLang="en-US" sz="1200" smtClean="0"/>
              <a:pPr>
                <a:spcBef>
                  <a:spcPct val="0"/>
                </a:spcBef>
                <a:buClrTx/>
                <a:buSzTx/>
                <a:buFontTx/>
                <a:buNone/>
              </a:pPr>
              <a:t>456</a:t>
            </a:fld>
            <a:endParaRPr lang="en-US" altLang="en-US" sz="1200"/>
          </a:p>
        </p:txBody>
      </p:sp>
      <p:sp>
        <p:nvSpPr>
          <p:cNvPr id="5" name="Footer Placeholder 5">
            <a:extLst>
              <a:ext uri="{FF2B5EF4-FFF2-40B4-BE49-F238E27FC236}">
                <a16:creationId xmlns:a16="http://schemas.microsoft.com/office/drawing/2014/main" id="{5C582BFD-2498-411C-995D-4E191918036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5746" name="Rectangle 2">
            <a:extLst>
              <a:ext uri="{FF2B5EF4-FFF2-40B4-BE49-F238E27FC236}">
                <a16:creationId xmlns:a16="http://schemas.microsoft.com/office/drawing/2014/main" id="{BA2ADF59-31DF-427D-B8C3-23DC6EA44C7F}"/>
              </a:ext>
            </a:extLst>
          </p:cNvPr>
          <p:cNvSpPr>
            <a:spLocks noGrp="1" noRot="1" noChangeArrowheads="1"/>
          </p:cNvSpPr>
          <p:nvPr>
            <p:ph type="title"/>
          </p:nvPr>
        </p:nvSpPr>
        <p:spPr/>
        <p:txBody>
          <a:bodyPr/>
          <a:lstStyle/>
          <a:p>
            <a:pPr eaLnBrk="1" hangingPunct="1">
              <a:defRPr/>
            </a:pPr>
            <a:r>
              <a:rPr lang="en-US" altLang="en-US"/>
              <a:t>What Would You Do? # 3</a:t>
            </a:r>
          </a:p>
        </p:txBody>
      </p:sp>
      <p:sp>
        <p:nvSpPr>
          <p:cNvPr id="415747" name="Rectangle 3">
            <a:extLst>
              <a:ext uri="{FF2B5EF4-FFF2-40B4-BE49-F238E27FC236}">
                <a16:creationId xmlns:a16="http://schemas.microsoft.com/office/drawing/2014/main" id="{15DABF6B-8F85-4A07-ADC2-2A62FA1915F1}"/>
              </a:ext>
            </a:extLst>
          </p:cNvPr>
          <p:cNvSpPr>
            <a:spLocks noGrp="1" noChangeArrowheads="1"/>
          </p:cNvSpPr>
          <p:nvPr>
            <p:ph type="body" idx="1"/>
          </p:nvPr>
        </p:nvSpPr>
        <p:spPr>
          <a:xfrm>
            <a:off x="685800" y="1447800"/>
            <a:ext cx="7772400" cy="4876800"/>
          </a:xfrm>
        </p:spPr>
        <p:txBody>
          <a:bodyPr/>
          <a:lstStyle/>
          <a:p>
            <a:pPr eaLnBrk="1" hangingPunct="1">
              <a:buFont typeface="Wingdings" panose="05000000000000000000" pitchFamily="2" charset="2"/>
              <a:buNone/>
              <a:defRPr/>
            </a:pPr>
            <a:r>
              <a:rPr lang="en-US" altLang="en-US" sz="2800" dirty="0"/>
              <a:t>Situation:  Offeror only represented by 1 person</a:t>
            </a:r>
          </a:p>
          <a:p>
            <a:pPr eaLnBrk="1" hangingPunct="1">
              <a:defRPr/>
            </a:pPr>
            <a:endParaRPr lang="en-US" altLang="en-US" sz="2800" dirty="0"/>
          </a:p>
          <a:p>
            <a:pPr eaLnBrk="1" hangingPunct="1">
              <a:defRPr/>
            </a:pPr>
            <a:r>
              <a:rPr lang="en-US" altLang="en-US" sz="2800" dirty="0"/>
              <a:t>However, this may demonstrate a low level of interest in winning the award</a:t>
            </a:r>
          </a:p>
          <a:p>
            <a:pPr eaLnBrk="1" hangingPunct="1">
              <a:defRPr/>
            </a:pPr>
            <a:r>
              <a:rPr lang="en-US" altLang="en-US" sz="2800" dirty="0"/>
              <a:t>It also might show that the offeror doesn’t have many personnel available to work on the contract</a:t>
            </a:r>
          </a:p>
          <a:p>
            <a:pPr eaLnBrk="1" hangingPunct="1">
              <a:defRPr/>
            </a:pPr>
            <a:r>
              <a:rPr lang="en-US" altLang="en-US" sz="2800" dirty="0"/>
              <a:t>It might prompt a question of how important the contract is to the offeror, especially if other personnel were requested to be present</a:t>
            </a:r>
          </a:p>
        </p:txBody>
      </p:sp>
    </p:spTree>
  </p:cSld>
  <p:clrMapOvr>
    <a:masterClrMapping/>
  </p:clrMapOvr>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Number Placeholder 4">
            <a:extLst>
              <a:ext uri="{FF2B5EF4-FFF2-40B4-BE49-F238E27FC236}">
                <a16:creationId xmlns:a16="http://schemas.microsoft.com/office/drawing/2014/main" id="{DBB78E46-702C-4E1E-9498-3C60782AFDE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C68820A-FA53-4476-AF87-58402B35910C}" type="slidenum">
              <a:rPr lang="en-US" altLang="en-US" sz="1200" smtClean="0"/>
              <a:pPr>
                <a:spcBef>
                  <a:spcPct val="0"/>
                </a:spcBef>
                <a:buClrTx/>
                <a:buSzTx/>
                <a:buFontTx/>
                <a:buNone/>
              </a:pPr>
              <a:t>457</a:t>
            </a:fld>
            <a:endParaRPr lang="en-US" altLang="en-US" sz="1200"/>
          </a:p>
        </p:txBody>
      </p:sp>
      <p:sp>
        <p:nvSpPr>
          <p:cNvPr id="5" name="Footer Placeholder 5">
            <a:extLst>
              <a:ext uri="{FF2B5EF4-FFF2-40B4-BE49-F238E27FC236}">
                <a16:creationId xmlns:a16="http://schemas.microsoft.com/office/drawing/2014/main" id="{88461B8B-A5DD-47C1-BDB9-646D930A0E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6770" name="Rectangle 2">
            <a:extLst>
              <a:ext uri="{FF2B5EF4-FFF2-40B4-BE49-F238E27FC236}">
                <a16:creationId xmlns:a16="http://schemas.microsoft.com/office/drawing/2014/main" id="{635B2652-0F82-494B-9A1F-00561B11D969}"/>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6771" name="Rectangle 3">
            <a:extLst>
              <a:ext uri="{FF2B5EF4-FFF2-40B4-BE49-F238E27FC236}">
                <a16:creationId xmlns:a16="http://schemas.microsoft.com/office/drawing/2014/main" id="{89F1E659-A7E0-4A28-8E52-1397572C2DAE}"/>
              </a:ext>
            </a:extLst>
          </p:cNvPr>
          <p:cNvSpPr>
            <a:spLocks noGrp="1" noChangeArrowheads="1"/>
          </p:cNvSpPr>
          <p:nvPr>
            <p:ph type="body" idx="1"/>
          </p:nvPr>
        </p:nvSpPr>
        <p:spPr>
          <a:xfrm>
            <a:off x="914400" y="1828800"/>
            <a:ext cx="7315200" cy="4297363"/>
          </a:xfrm>
        </p:spPr>
        <p:txBody>
          <a:bodyPr/>
          <a:lstStyle/>
          <a:p>
            <a:pPr eaLnBrk="1" hangingPunct="1">
              <a:defRPr/>
            </a:pPr>
            <a:r>
              <a:rPr lang="en-US" altLang="en-US" dirty="0"/>
              <a:t>Offeror starts off explaining how great it is &amp; why it should receive the award &amp; won’t shut-up</a:t>
            </a:r>
          </a:p>
        </p:txBody>
      </p:sp>
    </p:spTree>
  </p:cSld>
  <p:clrMapOvr>
    <a:masterClrMapping/>
  </p:clrMapOvr>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Number Placeholder 4">
            <a:extLst>
              <a:ext uri="{FF2B5EF4-FFF2-40B4-BE49-F238E27FC236}">
                <a16:creationId xmlns:a16="http://schemas.microsoft.com/office/drawing/2014/main" id="{8C2FE749-CF56-4BE0-A219-D25A3291FD5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56CBCE0-DF1A-42D0-9BF4-23DF7512832B}" type="slidenum">
              <a:rPr lang="en-US" altLang="en-US" sz="1200" smtClean="0"/>
              <a:pPr>
                <a:spcBef>
                  <a:spcPct val="0"/>
                </a:spcBef>
                <a:buClrTx/>
                <a:buSzTx/>
                <a:buFontTx/>
                <a:buNone/>
              </a:pPr>
              <a:t>458</a:t>
            </a:fld>
            <a:endParaRPr lang="en-US" altLang="en-US" sz="1200"/>
          </a:p>
        </p:txBody>
      </p:sp>
      <p:sp>
        <p:nvSpPr>
          <p:cNvPr id="5" name="Footer Placeholder 5">
            <a:extLst>
              <a:ext uri="{FF2B5EF4-FFF2-40B4-BE49-F238E27FC236}">
                <a16:creationId xmlns:a16="http://schemas.microsoft.com/office/drawing/2014/main" id="{3578C34A-3ED4-4C00-BD9F-2D8DCCA3D64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7794" name="Rectangle 2">
            <a:extLst>
              <a:ext uri="{FF2B5EF4-FFF2-40B4-BE49-F238E27FC236}">
                <a16:creationId xmlns:a16="http://schemas.microsoft.com/office/drawing/2014/main" id="{7D2938E9-577F-4A90-A5A1-986D2689DD52}"/>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7795" name="Rectangle 3">
            <a:extLst>
              <a:ext uri="{FF2B5EF4-FFF2-40B4-BE49-F238E27FC236}">
                <a16:creationId xmlns:a16="http://schemas.microsoft.com/office/drawing/2014/main" id="{388296B8-7678-402C-929C-F8701711378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3600" dirty="0"/>
              <a:t>Situation:  </a:t>
            </a:r>
            <a:r>
              <a:rPr lang="en-US" altLang="en-US" dirty="0"/>
              <a:t>Offeror starts off explaining how great it is, why it should receive the award &amp; won’t shut-up</a:t>
            </a:r>
          </a:p>
          <a:p>
            <a:pPr eaLnBrk="1" hangingPunct="1">
              <a:buFont typeface="Wingdings" panose="05000000000000000000" pitchFamily="2" charset="2"/>
              <a:buNone/>
              <a:defRPr/>
            </a:pPr>
            <a:endParaRPr lang="en-US" altLang="en-US" dirty="0"/>
          </a:p>
          <a:p>
            <a:pPr eaLnBrk="1" hangingPunct="1">
              <a:defRPr/>
            </a:pPr>
            <a:r>
              <a:rPr lang="en-US" altLang="en-US" dirty="0"/>
              <a:t>When the session was scheduled it should have been stated that the offeror only had 10-15 minutes for an initial presentation</a:t>
            </a:r>
          </a:p>
          <a:p>
            <a:pPr eaLnBrk="1" hangingPunct="1">
              <a:defRPr/>
            </a:pPr>
            <a:r>
              <a:rPr lang="en-US" altLang="en-US" dirty="0"/>
              <a:t>When this time is up need to cut off the offeror &amp; start with the committee’s questions</a:t>
            </a:r>
          </a:p>
        </p:txBody>
      </p:sp>
    </p:spTree>
  </p:cSld>
  <p:clrMapOvr>
    <a:masterClrMapping/>
  </p:clrMapOvr>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Number Placeholder 4">
            <a:extLst>
              <a:ext uri="{FF2B5EF4-FFF2-40B4-BE49-F238E27FC236}">
                <a16:creationId xmlns:a16="http://schemas.microsoft.com/office/drawing/2014/main" id="{590D3562-6072-4874-82BB-F7E120BBB84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AB1A898-BCA2-4F5A-AE44-2B3A5E25CEF0}" type="slidenum">
              <a:rPr lang="en-US" altLang="en-US" sz="1200" smtClean="0"/>
              <a:pPr>
                <a:spcBef>
                  <a:spcPct val="0"/>
                </a:spcBef>
                <a:buClrTx/>
                <a:buSzTx/>
                <a:buFontTx/>
                <a:buNone/>
              </a:pPr>
              <a:t>459</a:t>
            </a:fld>
            <a:endParaRPr lang="en-US" altLang="en-US" sz="1200"/>
          </a:p>
        </p:txBody>
      </p:sp>
      <p:sp>
        <p:nvSpPr>
          <p:cNvPr id="5" name="Footer Placeholder 5">
            <a:extLst>
              <a:ext uri="{FF2B5EF4-FFF2-40B4-BE49-F238E27FC236}">
                <a16:creationId xmlns:a16="http://schemas.microsoft.com/office/drawing/2014/main" id="{EA53FB49-2DD2-4171-89B2-EF77D847074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8818" name="Rectangle 2">
            <a:extLst>
              <a:ext uri="{FF2B5EF4-FFF2-40B4-BE49-F238E27FC236}">
                <a16:creationId xmlns:a16="http://schemas.microsoft.com/office/drawing/2014/main" id="{86BA54E9-A858-4167-91B4-7133F6501A74}"/>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8819" name="Rectangle 3">
            <a:extLst>
              <a:ext uri="{FF2B5EF4-FFF2-40B4-BE49-F238E27FC236}">
                <a16:creationId xmlns:a16="http://schemas.microsoft.com/office/drawing/2014/main" id="{88AD10CC-B4E9-49CC-969A-3D07E02E9CBC}"/>
              </a:ext>
            </a:extLst>
          </p:cNvPr>
          <p:cNvSpPr>
            <a:spLocks noGrp="1" noChangeArrowheads="1"/>
          </p:cNvSpPr>
          <p:nvPr>
            <p:ph type="body" idx="1"/>
          </p:nvPr>
        </p:nvSpPr>
        <p:spPr>
          <a:xfrm>
            <a:off x="381000" y="1295400"/>
            <a:ext cx="8534400" cy="5105400"/>
          </a:xfrm>
        </p:spPr>
        <p:txBody>
          <a:bodyPr/>
          <a:lstStyle/>
          <a:p>
            <a:pPr eaLnBrk="1" hangingPunct="1">
              <a:lnSpc>
                <a:spcPct val="80000"/>
              </a:lnSpc>
              <a:buFont typeface="Wingdings" panose="05000000000000000000" pitchFamily="2" charset="2"/>
              <a:buNone/>
              <a:defRPr/>
            </a:pPr>
            <a:r>
              <a:rPr lang="en-US" altLang="en-US" dirty="0"/>
              <a:t>Situation:  </a:t>
            </a:r>
          </a:p>
          <a:p>
            <a:pPr eaLnBrk="1" hangingPunct="1">
              <a:lnSpc>
                <a:spcPct val="80000"/>
              </a:lnSpc>
              <a:buFont typeface="Wingdings" panose="05000000000000000000" pitchFamily="2" charset="2"/>
              <a:buNone/>
              <a:defRPr/>
            </a:pPr>
            <a:r>
              <a:rPr lang="en-US" altLang="en-US" sz="2800" dirty="0"/>
              <a:t>	Offeror starts off explaining how great it is &amp; why it should receive the award &amp; won’t shut-up</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spcBef>
                <a:spcPts val="1200"/>
              </a:spcBef>
              <a:defRPr/>
            </a:pPr>
            <a:r>
              <a:rPr lang="en-US" altLang="en-US" sz="2800" dirty="0"/>
              <a:t>Need to emphasize that the committee’s questions are more important that this sales pitch so need to get on with the questions &amp; get through them</a:t>
            </a:r>
          </a:p>
          <a:p>
            <a:pPr eaLnBrk="1" hangingPunct="1">
              <a:lnSpc>
                <a:spcPct val="80000"/>
              </a:lnSpc>
              <a:spcBef>
                <a:spcPts val="1200"/>
              </a:spcBef>
              <a:defRPr/>
            </a:pPr>
            <a:r>
              <a:rPr lang="en-US" altLang="en-US" sz="2800" dirty="0"/>
              <a:t>State that if don’t get to all the questions due to this sales pitch that the offeror won’t be able to allay any concerns the committee has in these areas &amp; this may be harmful to the offeror’s technical standing &amp; even whether it’s acceptable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p:txBody>
          <a:bodyPr/>
          <a:lstStyle/>
          <a:p>
            <a:pPr>
              <a:defRPr/>
            </a:pPr>
            <a:r>
              <a:rPr lang="en-US" dirty="0"/>
              <a:t>Accepting An Offer Under CSP</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p:txBody>
          <a:bodyPr/>
          <a:lstStyle/>
          <a:p>
            <a:pPr>
              <a:defRPr/>
            </a:pPr>
            <a:r>
              <a:rPr lang="en-US" dirty="0"/>
              <a:t>We request or invite vendors to make us an offer (submit a proposal)</a:t>
            </a:r>
          </a:p>
          <a:p>
            <a:pPr>
              <a:defRPr/>
            </a:pPr>
            <a:r>
              <a:rPr lang="en-US" dirty="0"/>
              <a:t>We have the legal right to accept an offer (a proposal) and make an award if:</a:t>
            </a:r>
          </a:p>
          <a:p>
            <a:pPr lvl="1">
              <a:defRPr/>
            </a:pPr>
            <a:r>
              <a:rPr lang="en-US" dirty="0"/>
              <a:t>The proposal conforms to the specifications</a:t>
            </a:r>
          </a:p>
          <a:p>
            <a:pPr lvl="1">
              <a:defRPr/>
            </a:pPr>
            <a:r>
              <a:rPr lang="en-US" dirty="0"/>
              <a:t>The acceptance occurred within the period of irrevocability (120 days, etc.)</a:t>
            </a:r>
          </a:p>
          <a:p>
            <a:pPr lvl="2">
              <a:defRPr/>
            </a:pPr>
            <a:r>
              <a:rPr lang="en-US" dirty="0"/>
              <a:t>Offerors cannot withdraw their offer during the period of irrevocability unless there is at least a 2</a:t>
            </a:r>
            <a:r>
              <a:rPr lang="en-US" baseline="30000" dirty="0"/>
              <a:t>nd</a:t>
            </a:r>
            <a:r>
              <a:rPr lang="en-US" dirty="0"/>
              <a:t> BAFO request or we agree to the withdrawal </a:t>
            </a:r>
          </a:p>
        </p:txBody>
      </p:sp>
      <p:sp>
        <p:nvSpPr>
          <p:cNvPr id="76804" name="Slide Number Placeholder 3">
            <a:extLst>
              <a:ext uri="{FF2B5EF4-FFF2-40B4-BE49-F238E27FC236}">
                <a16:creationId xmlns:a16="http://schemas.microsoft.com/office/drawing/2014/main" id="{0271178F-08B9-42DD-8C75-6DA046CB174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C45D1D-B052-41AA-9E67-42692932A5CA}" type="slidenum">
              <a:rPr lang="en-US" altLang="en-US" sz="1200" smtClean="0"/>
              <a:pPr>
                <a:spcBef>
                  <a:spcPct val="0"/>
                </a:spcBef>
                <a:buClrTx/>
                <a:buSzTx/>
                <a:buFontTx/>
                <a:buNone/>
              </a:pPr>
              <a:t>46</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Number Placeholder 4">
            <a:extLst>
              <a:ext uri="{FF2B5EF4-FFF2-40B4-BE49-F238E27FC236}">
                <a16:creationId xmlns:a16="http://schemas.microsoft.com/office/drawing/2014/main" id="{A5FE1C56-7809-4450-B6F1-9BFB597290C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46006F-D235-40F9-95DA-CD42C1D912D3}" type="slidenum">
              <a:rPr lang="en-US" altLang="en-US" sz="1200" smtClean="0"/>
              <a:pPr>
                <a:spcBef>
                  <a:spcPct val="0"/>
                </a:spcBef>
                <a:buClrTx/>
                <a:buSzTx/>
                <a:buFontTx/>
                <a:buNone/>
              </a:pPr>
              <a:t>460</a:t>
            </a:fld>
            <a:endParaRPr lang="en-US" altLang="en-US" sz="1200"/>
          </a:p>
        </p:txBody>
      </p:sp>
      <p:sp>
        <p:nvSpPr>
          <p:cNvPr id="5" name="Footer Placeholder 5">
            <a:extLst>
              <a:ext uri="{FF2B5EF4-FFF2-40B4-BE49-F238E27FC236}">
                <a16:creationId xmlns:a16="http://schemas.microsoft.com/office/drawing/2014/main" id="{3CB7D3C0-4C91-482C-A159-C2ADE460ED2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19842" name="Rectangle 2">
            <a:extLst>
              <a:ext uri="{FF2B5EF4-FFF2-40B4-BE49-F238E27FC236}">
                <a16:creationId xmlns:a16="http://schemas.microsoft.com/office/drawing/2014/main" id="{F0043154-040C-4E82-873C-633ABC876B5B}"/>
              </a:ext>
            </a:extLst>
          </p:cNvPr>
          <p:cNvSpPr>
            <a:spLocks noGrp="1" noRot="1" noChangeArrowheads="1"/>
          </p:cNvSpPr>
          <p:nvPr>
            <p:ph type="title"/>
          </p:nvPr>
        </p:nvSpPr>
        <p:spPr/>
        <p:txBody>
          <a:bodyPr/>
          <a:lstStyle/>
          <a:p>
            <a:pPr eaLnBrk="1" hangingPunct="1">
              <a:defRPr/>
            </a:pPr>
            <a:r>
              <a:rPr lang="en-US" altLang="en-US"/>
              <a:t>What Would You Do? # 4</a:t>
            </a:r>
          </a:p>
        </p:txBody>
      </p:sp>
      <p:sp>
        <p:nvSpPr>
          <p:cNvPr id="419843" name="Rectangle 3">
            <a:extLst>
              <a:ext uri="{FF2B5EF4-FFF2-40B4-BE49-F238E27FC236}">
                <a16:creationId xmlns:a16="http://schemas.microsoft.com/office/drawing/2014/main" id="{321AB475-3B02-4314-A181-24F01D2BEBD9}"/>
              </a:ext>
            </a:extLst>
          </p:cNvPr>
          <p:cNvSpPr>
            <a:spLocks noGrp="1" noChangeArrowheads="1"/>
          </p:cNvSpPr>
          <p:nvPr>
            <p:ph type="body" idx="1"/>
          </p:nvPr>
        </p:nvSpPr>
        <p:spPr>
          <a:xfrm>
            <a:off x="304800" y="1219200"/>
            <a:ext cx="8534400" cy="5105400"/>
          </a:xfrm>
        </p:spPr>
        <p:txBody>
          <a:bodyPr/>
          <a:lstStyle/>
          <a:p>
            <a:pPr eaLnBrk="1" hangingPunct="1">
              <a:buFont typeface="Wingdings" panose="05000000000000000000" pitchFamily="2" charset="2"/>
              <a:buNone/>
              <a:defRPr/>
            </a:pPr>
            <a:r>
              <a:rPr lang="en-US" altLang="en-US" dirty="0"/>
              <a:t>Situation :  </a:t>
            </a:r>
          </a:p>
          <a:p>
            <a:pPr eaLnBrk="1" hangingPunct="1">
              <a:buFont typeface="Wingdings" panose="05000000000000000000" pitchFamily="2" charset="2"/>
              <a:buNone/>
              <a:defRPr/>
            </a:pPr>
            <a:r>
              <a:rPr lang="en-US" altLang="en-US" sz="2800" dirty="0"/>
              <a:t>	Offeror starts off explaining how great it is &amp; why it should receive the award &amp; won’t shut-up</a:t>
            </a:r>
          </a:p>
          <a:p>
            <a:pPr eaLnBrk="1" hangingPunct="1">
              <a:defRPr/>
            </a:pPr>
            <a:r>
              <a:rPr lang="en-US" altLang="en-US" sz="2800" dirty="0"/>
              <a:t>May be a deliberate attempt to kill time if the offeror doesn’t expect to do well in hope that questions that aren’t asked won’t be held against it</a:t>
            </a:r>
          </a:p>
          <a:p>
            <a:pPr eaLnBrk="1" hangingPunct="1">
              <a:defRPr/>
            </a:pPr>
            <a:r>
              <a:rPr lang="en-US" altLang="en-US" sz="2800" dirty="0"/>
              <a:t>May invite a question of whether this should be accepted by the committee as a demonstration of the offeror’s inability to follow instructions or to focus</a:t>
            </a:r>
          </a:p>
          <a:p>
            <a:pPr eaLnBrk="1" hangingPunct="1">
              <a:defRPr/>
            </a:pPr>
            <a:endParaRPr lang="en-US" altLang="en-US" sz="2800" dirty="0"/>
          </a:p>
        </p:txBody>
      </p:sp>
    </p:spTree>
  </p:cSld>
  <p:clrMapOvr>
    <a:masterClrMapping/>
  </p:clrMapOvr>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Slide Number Placeholder 4">
            <a:extLst>
              <a:ext uri="{FF2B5EF4-FFF2-40B4-BE49-F238E27FC236}">
                <a16:creationId xmlns:a16="http://schemas.microsoft.com/office/drawing/2014/main" id="{6B210526-8B4E-4414-A9EA-3AD0F561B1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5794A35-FC1B-4E0E-A1D0-A3723AEFE773}" type="slidenum">
              <a:rPr lang="en-US" altLang="en-US" sz="1200" smtClean="0"/>
              <a:pPr>
                <a:spcBef>
                  <a:spcPct val="0"/>
                </a:spcBef>
                <a:buClrTx/>
                <a:buSzTx/>
                <a:buFontTx/>
                <a:buNone/>
              </a:pPr>
              <a:t>461</a:t>
            </a:fld>
            <a:endParaRPr lang="en-US" altLang="en-US" sz="1200"/>
          </a:p>
        </p:txBody>
      </p:sp>
      <p:sp>
        <p:nvSpPr>
          <p:cNvPr id="5" name="Footer Placeholder 5">
            <a:extLst>
              <a:ext uri="{FF2B5EF4-FFF2-40B4-BE49-F238E27FC236}">
                <a16:creationId xmlns:a16="http://schemas.microsoft.com/office/drawing/2014/main" id="{C3181F73-94CF-4880-A8E2-74D3EC67D1E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0866" name="Rectangle 2">
            <a:extLst>
              <a:ext uri="{FF2B5EF4-FFF2-40B4-BE49-F238E27FC236}">
                <a16:creationId xmlns:a16="http://schemas.microsoft.com/office/drawing/2014/main" id="{39219E7F-1A70-474F-B741-7C6599E8D2B1}"/>
              </a:ext>
            </a:extLst>
          </p:cNvPr>
          <p:cNvSpPr>
            <a:spLocks noGrp="1" noRot="1" noChangeArrowheads="1"/>
          </p:cNvSpPr>
          <p:nvPr>
            <p:ph type="title"/>
          </p:nvPr>
        </p:nvSpPr>
        <p:spPr/>
        <p:txBody>
          <a:bodyPr/>
          <a:lstStyle/>
          <a:p>
            <a:pPr eaLnBrk="1" hangingPunct="1">
              <a:defRPr/>
            </a:pPr>
            <a:r>
              <a:rPr lang="en-US" altLang="en-US"/>
              <a:t>What Would You Do? # 5</a:t>
            </a:r>
          </a:p>
        </p:txBody>
      </p:sp>
      <p:sp>
        <p:nvSpPr>
          <p:cNvPr id="420867" name="Rectangle 3">
            <a:extLst>
              <a:ext uri="{FF2B5EF4-FFF2-40B4-BE49-F238E27FC236}">
                <a16:creationId xmlns:a16="http://schemas.microsoft.com/office/drawing/2014/main" id="{3E3288CC-7BC3-4CF4-9CFA-A1A023FBF964}"/>
              </a:ext>
            </a:extLst>
          </p:cNvPr>
          <p:cNvSpPr>
            <a:spLocks noGrp="1" noChangeArrowheads="1"/>
          </p:cNvSpPr>
          <p:nvPr>
            <p:ph type="body" idx="1"/>
          </p:nvPr>
        </p:nvSpPr>
        <p:spPr>
          <a:xfrm>
            <a:off x="1066800" y="1524000"/>
            <a:ext cx="7848600" cy="4602163"/>
          </a:xfrm>
        </p:spPr>
        <p:txBody>
          <a:bodyPr/>
          <a:lstStyle/>
          <a:p>
            <a:pPr eaLnBrk="1" hangingPunct="1">
              <a:defRPr/>
            </a:pPr>
            <a:r>
              <a:rPr lang="en-US" altLang="en-US" dirty="0"/>
              <a:t>Offeror gives only short, incomplete answers to almost all questions</a:t>
            </a:r>
          </a:p>
        </p:txBody>
      </p:sp>
    </p:spTree>
  </p:cSld>
  <p:clrMapOvr>
    <a:masterClrMapping/>
  </p:clrMapOvr>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Slide Number Placeholder 4">
            <a:extLst>
              <a:ext uri="{FF2B5EF4-FFF2-40B4-BE49-F238E27FC236}">
                <a16:creationId xmlns:a16="http://schemas.microsoft.com/office/drawing/2014/main" id="{B33FE5A4-7D44-4B99-AE02-36CCA3F6612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AC3814-FBC5-4AB4-923A-A1C5AFC33AEB}" type="slidenum">
              <a:rPr lang="en-US" altLang="en-US" sz="1200" smtClean="0"/>
              <a:pPr>
                <a:spcBef>
                  <a:spcPct val="0"/>
                </a:spcBef>
                <a:buClrTx/>
                <a:buSzTx/>
                <a:buFontTx/>
                <a:buNone/>
              </a:pPr>
              <a:t>462</a:t>
            </a:fld>
            <a:endParaRPr lang="en-US" altLang="en-US" sz="1200"/>
          </a:p>
        </p:txBody>
      </p:sp>
      <p:sp>
        <p:nvSpPr>
          <p:cNvPr id="5" name="Footer Placeholder 5">
            <a:extLst>
              <a:ext uri="{FF2B5EF4-FFF2-40B4-BE49-F238E27FC236}">
                <a16:creationId xmlns:a16="http://schemas.microsoft.com/office/drawing/2014/main" id="{A688FD19-2786-4E08-B6B4-B6F45A21BA8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3938" name="Rectangle 2">
            <a:extLst>
              <a:ext uri="{FF2B5EF4-FFF2-40B4-BE49-F238E27FC236}">
                <a16:creationId xmlns:a16="http://schemas.microsoft.com/office/drawing/2014/main" id="{76ABDEE9-77F7-4F02-A13B-8AA173DF628F}"/>
              </a:ext>
            </a:extLst>
          </p:cNvPr>
          <p:cNvSpPr>
            <a:spLocks noGrp="1" noRot="1" noChangeArrowheads="1"/>
          </p:cNvSpPr>
          <p:nvPr>
            <p:ph type="title"/>
          </p:nvPr>
        </p:nvSpPr>
        <p:spPr/>
        <p:txBody>
          <a:bodyPr/>
          <a:lstStyle/>
          <a:p>
            <a:pPr eaLnBrk="1" hangingPunct="1">
              <a:defRPr/>
            </a:pPr>
            <a:r>
              <a:rPr lang="en-US" altLang="en-US"/>
              <a:t>What Would You Do? # 5</a:t>
            </a:r>
          </a:p>
        </p:txBody>
      </p:sp>
      <p:sp>
        <p:nvSpPr>
          <p:cNvPr id="423939" name="Rectangle 3">
            <a:extLst>
              <a:ext uri="{FF2B5EF4-FFF2-40B4-BE49-F238E27FC236}">
                <a16:creationId xmlns:a16="http://schemas.microsoft.com/office/drawing/2014/main" id="{9075500A-7AAE-472B-917C-29872CBFAE60}"/>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3600" dirty="0"/>
              <a:t>Situation: </a:t>
            </a:r>
            <a:r>
              <a:rPr lang="en-US" altLang="en-US" dirty="0"/>
              <a:t>Offeror gives only short, incomplete 		    	answers to almost all questions</a:t>
            </a:r>
          </a:p>
          <a:p>
            <a:pPr eaLnBrk="1" hangingPunct="1">
              <a:lnSpc>
                <a:spcPct val="90000"/>
              </a:lnSpc>
              <a:defRPr/>
            </a:pPr>
            <a:r>
              <a:rPr lang="en-US" altLang="en-US" dirty="0"/>
              <a:t>Advise the offeror that the answers are not satisfactory</a:t>
            </a:r>
          </a:p>
          <a:p>
            <a:pPr eaLnBrk="1" hangingPunct="1">
              <a:lnSpc>
                <a:spcPct val="90000"/>
              </a:lnSpc>
              <a:defRPr/>
            </a:pPr>
            <a:r>
              <a:rPr lang="en-US" altLang="en-US" dirty="0"/>
              <a:t>Advise that the offeror’s technical standing, or even whether it is judged to be technically acceptable depends on full answers</a:t>
            </a:r>
          </a:p>
          <a:p>
            <a:pPr eaLnBrk="1" hangingPunct="1">
              <a:lnSpc>
                <a:spcPct val="90000"/>
              </a:lnSpc>
              <a:defRPr/>
            </a:pPr>
            <a:r>
              <a:rPr lang="en-US" altLang="en-US" dirty="0"/>
              <a:t>However,  this may simply demonstrate that this offeror can’t really do what is required</a:t>
            </a:r>
          </a:p>
        </p:txBody>
      </p:sp>
    </p:spTree>
  </p:cSld>
  <p:clrMapOvr>
    <a:masterClrMapping/>
  </p:clrMapOvr>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Number Placeholder 4">
            <a:extLst>
              <a:ext uri="{FF2B5EF4-FFF2-40B4-BE49-F238E27FC236}">
                <a16:creationId xmlns:a16="http://schemas.microsoft.com/office/drawing/2014/main" id="{5C2ED04D-CB9B-45BC-AABA-3E47501FD1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D5B88B-E663-4ED4-B7DC-EC60C3361705}" type="slidenum">
              <a:rPr lang="en-US" altLang="en-US" sz="1200" smtClean="0"/>
              <a:pPr>
                <a:spcBef>
                  <a:spcPct val="0"/>
                </a:spcBef>
                <a:buClrTx/>
                <a:buSzTx/>
                <a:buFontTx/>
                <a:buNone/>
              </a:pPr>
              <a:t>463</a:t>
            </a:fld>
            <a:endParaRPr lang="en-US" altLang="en-US" sz="1200"/>
          </a:p>
        </p:txBody>
      </p:sp>
      <p:sp>
        <p:nvSpPr>
          <p:cNvPr id="5" name="Footer Placeholder 5">
            <a:extLst>
              <a:ext uri="{FF2B5EF4-FFF2-40B4-BE49-F238E27FC236}">
                <a16:creationId xmlns:a16="http://schemas.microsoft.com/office/drawing/2014/main" id="{B8084FCF-E92B-4904-B6B5-5CA07117B4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4962" name="Rectangle 2">
            <a:extLst>
              <a:ext uri="{FF2B5EF4-FFF2-40B4-BE49-F238E27FC236}">
                <a16:creationId xmlns:a16="http://schemas.microsoft.com/office/drawing/2014/main" id="{C1B59C3A-FADE-48F7-9258-E5A38DE30FBA}"/>
              </a:ext>
            </a:extLst>
          </p:cNvPr>
          <p:cNvSpPr>
            <a:spLocks noGrp="1" noRot="1" noChangeArrowheads="1"/>
          </p:cNvSpPr>
          <p:nvPr>
            <p:ph type="title"/>
          </p:nvPr>
        </p:nvSpPr>
        <p:spPr/>
        <p:txBody>
          <a:bodyPr/>
          <a:lstStyle/>
          <a:p>
            <a:pPr eaLnBrk="1" hangingPunct="1">
              <a:defRPr/>
            </a:pPr>
            <a:r>
              <a:rPr lang="en-US" altLang="en-US"/>
              <a:t>What Would You Do? # 6</a:t>
            </a:r>
          </a:p>
        </p:txBody>
      </p:sp>
      <p:sp>
        <p:nvSpPr>
          <p:cNvPr id="424963" name="Rectangle 3">
            <a:extLst>
              <a:ext uri="{FF2B5EF4-FFF2-40B4-BE49-F238E27FC236}">
                <a16:creationId xmlns:a16="http://schemas.microsoft.com/office/drawing/2014/main" id="{AB1D4116-F81D-4C94-ABA7-93180B6D10F8}"/>
              </a:ext>
            </a:extLst>
          </p:cNvPr>
          <p:cNvSpPr>
            <a:spLocks noGrp="1" noChangeArrowheads="1"/>
          </p:cNvSpPr>
          <p:nvPr>
            <p:ph type="body" idx="1"/>
          </p:nvPr>
        </p:nvSpPr>
        <p:spPr>
          <a:xfrm>
            <a:off x="914400" y="1493837"/>
            <a:ext cx="7543800" cy="4602163"/>
          </a:xfrm>
        </p:spPr>
        <p:txBody>
          <a:bodyPr/>
          <a:lstStyle/>
          <a:p>
            <a:pPr eaLnBrk="1" hangingPunct="1">
              <a:defRPr/>
            </a:pPr>
            <a:r>
              <a:rPr lang="en-US" altLang="en-US" dirty="0"/>
              <a:t>Offeror gives lengthy, rambling answers to almost all questions, but never seems to really answer the questions</a:t>
            </a:r>
          </a:p>
        </p:txBody>
      </p:sp>
    </p:spTree>
  </p:cSld>
  <p:clrMapOvr>
    <a:masterClrMapping/>
  </p:clrMapOvr>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4">
            <a:extLst>
              <a:ext uri="{FF2B5EF4-FFF2-40B4-BE49-F238E27FC236}">
                <a16:creationId xmlns:a16="http://schemas.microsoft.com/office/drawing/2014/main" id="{977AC3A2-5E1E-4C8E-85E6-C79C3EF044F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2C33E0C-C444-484A-B7FE-6C384610317D}" type="slidenum">
              <a:rPr lang="en-US" altLang="en-US" sz="1200" smtClean="0"/>
              <a:pPr>
                <a:spcBef>
                  <a:spcPct val="0"/>
                </a:spcBef>
                <a:buClrTx/>
                <a:buSzTx/>
                <a:buFontTx/>
                <a:buNone/>
              </a:pPr>
              <a:t>464</a:t>
            </a:fld>
            <a:endParaRPr lang="en-US" altLang="en-US" sz="1200"/>
          </a:p>
        </p:txBody>
      </p:sp>
      <p:sp>
        <p:nvSpPr>
          <p:cNvPr id="5" name="Footer Placeholder 5">
            <a:extLst>
              <a:ext uri="{FF2B5EF4-FFF2-40B4-BE49-F238E27FC236}">
                <a16:creationId xmlns:a16="http://schemas.microsoft.com/office/drawing/2014/main" id="{E1CCBA5E-961F-4CB5-8A73-BEA31741F36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5986" name="Rectangle 2">
            <a:extLst>
              <a:ext uri="{FF2B5EF4-FFF2-40B4-BE49-F238E27FC236}">
                <a16:creationId xmlns:a16="http://schemas.microsoft.com/office/drawing/2014/main" id="{41C0332A-F008-4582-B203-EA165101E892}"/>
              </a:ext>
            </a:extLst>
          </p:cNvPr>
          <p:cNvSpPr>
            <a:spLocks noGrp="1" noRot="1" noChangeArrowheads="1"/>
          </p:cNvSpPr>
          <p:nvPr>
            <p:ph type="title"/>
          </p:nvPr>
        </p:nvSpPr>
        <p:spPr/>
        <p:txBody>
          <a:bodyPr/>
          <a:lstStyle/>
          <a:p>
            <a:pPr eaLnBrk="1" hangingPunct="1">
              <a:defRPr/>
            </a:pPr>
            <a:r>
              <a:rPr lang="en-US" altLang="en-US"/>
              <a:t>What Would You Do? # 6</a:t>
            </a:r>
          </a:p>
        </p:txBody>
      </p:sp>
      <p:sp>
        <p:nvSpPr>
          <p:cNvPr id="425987" name="Rectangle 3">
            <a:extLst>
              <a:ext uri="{FF2B5EF4-FFF2-40B4-BE49-F238E27FC236}">
                <a16:creationId xmlns:a16="http://schemas.microsoft.com/office/drawing/2014/main" id="{10CB3FF9-C9B0-4602-85FD-5C6743A72CF4}"/>
              </a:ext>
            </a:extLst>
          </p:cNvPr>
          <p:cNvSpPr>
            <a:spLocks noGrp="1" noChangeArrowheads="1"/>
          </p:cNvSpPr>
          <p:nvPr>
            <p:ph type="body" idx="1"/>
          </p:nvPr>
        </p:nvSpPr>
        <p:spPr>
          <a:xfrm>
            <a:off x="304800" y="1219200"/>
            <a:ext cx="8686800" cy="5257800"/>
          </a:xfrm>
        </p:spPr>
        <p:txBody>
          <a:bodyPr/>
          <a:lstStyle/>
          <a:p>
            <a:pPr eaLnBrk="1" hangingPunct="1">
              <a:buFont typeface="Wingdings" panose="05000000000000000000" pitchFamily="2" charset="2"/>
              <a:buNone/>
              <a:defRPr/>
            </a:pPr>
            <a:r>
              <a:rPr lang="en-US" altLang="en-US" sz="2800" dirty="0"/>
              <a:t>Situation: Offeror gives lengthy, rambling answers to 	     questions but doesn’t really answer them</a:t>
            </a:r>
          </a:p>
          <a:p>
            <a:pPr eaLnBrk="1" hangingPunct="1">
              <a:defRPr/>
            </a:pPr>
            <a:r>
              <a:rPr lang="en-US" altLang="en-US" sz="2800" dirty="0"/>
              <a:t>Tell offeror that:</a:t>
            </a:r>
          </a:p>
          <a:p>
            <a:pPr lvl="1" eaLnBrk="1" hangingPunct="1">
              <a:defRPr/>
            </a:pPr>
            <a:r>
              <a:rPr lang="en-US" altLang="en-US" dirty="0"/>
              <a:t>It isn’t answering the questions</a:t>
            </a:r>
          </a:p>
          <a:p>
            <a:pPr lvl="1" eaLnBrk="1" hangingPunct="1">
              <a:defRPr/>
            </a:pPr>
            <a:r>
              <a:rPr lang="en-US" altLang="en-US" dirty="0"/>
              <a:t>It must step up the pace to get through all the committee’s questions</a:t>
            </a:r>
          </a:p>
          <a:p>
            <a:pPr eaLnBrk="1" hangingPunct="1">
              <a:defRPr/>
            </a:pPr>
            <a:r>
              <a:rPr lang="en-US" altLang="en-US" sz="2800" dirty="0"/>
              <a:t>If this still doesn’t help, begin to cut off the answers by saying that it’s apparent that the offeror can’t or won’t answer the question so the committee will move on to the next question </a:t>
            </a:r>
          </a:p>
        </p:txBody>
      </p:sp>
    </p:spTree>
  </p:cSld>
  <p:clrMapOvr>
    <a:masterClrMapping/>
  </p:clrMapOvr>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Slide Number Placeholder 4">
            <a:extLst>
              <a:ext uri="{FF2B5EF4-FFF2-40B4-BE49-F238E27FC236}">
                <a16:creationId xmlns:a16="http://schemas.microsoft.com/office/drawing/2014/main" id="{78C45C54-4757-4169-841D-EE43DDFCB7B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11DB5EE-5A74-4E47-BC35-3214FD8C3FB9}" type="slidenum">
              <a:rPr lang="en-US" altLang="en-US" sz="1200" smtClean="0"/>
              <a:pPr>
                <a:spcBef>
                  <a:spcPct val="0"/>
                </a:spcBef>
                <a:buClrTx/>
                <a:buSzTx/>
                <a:buFontTx/>
                <a:buNone/>
              </a:pPr>
              <a:t>465</a:t>
            </a:fld>
            <a:endParaRPr lang="en-US" altLang="en-US" sz="1200"/>
          </a:p>
        </p:txBody>
      </p:sp>
      <p:sp>
        <p:nvSpPr>
          <p:cNvPr id="5" name="Footer Placeholder 5">
            <a:extLst>
              <a:ext uri="{FF2B5EF4-FFF2-40B4-BE49-F238E27FC236}">
                <a16:creationId xmlns:a16="http://schemas.microsoft.com/office/drawing/2014/main" id="{659A6E55-7EEE-410C-9727-A22BA732389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7010" name="Rectangle 2">
            <a:extLst>
              <a:ext uri="{FF2B5EF4-FFF2-40B4-BE49-F238E27FC236}">
                <a16:creationId xmlns:a16="http://schemas.microsoft.com/office/drawing/2014/main" id="{CFADBAD2-DBA2-42D1-BCD1-AE1CD85E6280}"/>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7011" name="Rectangle 3">
            <a:extLst>
              <a:ext uri="{FF2B5EF4-FFF2-40B4-BE49-F238E27FC236}">
                <a16:creationId xmlns:a16="http://schemas.microsoft.com/office/drawing/2014/main" id="{53A9937C-8140-4DBD-94A3-94CDE7CBE4C6}"/>
              </a:ext>
            </a:extLst>
          </p:cNvPr>
          <p:cNvSpPr>
            <a:spLocks noGrp="1" noChangeArrowheads="1"/>
          </p:cNvSpPr>
          <p:nvPr>
            <p:ph type="body" idx="1"/>
          </p:nvPr>
        </p:nvSpPr>
        <p:spPr>
          <a:xfrm>
            <a:off x="1600200" y="1676400"/>
            <a:ext cx="6629400" cy="4449763"/>
          </a:xfrm>
        </p:spPr>
        <p:txBody>
          <a:bodyPr/>
          <a:lstStyle/>
          <a:p>
            <a:pPr eaLnBrk="1" hangingPunct="1">
              <a:defRPr/>
            </a:pPr>
            <a:r>
              <a:rPr lang="en-US" altLang="en-US" dirty="0"/>
              <a:t>Offeror gives answers which contradict the proposal</a:t>
            </a:r>
          </a:p>
        </p:txBody>
      </p:sp>
    </p:spTree>
  </p:cSld>
  <p:clrMapOvr>
    <a:masterClrMapping/>
  </p:clrMapOvr>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4">
            <a:extLst>
              <a:ext uri="{FF2B5EF4-FFF2-40B4-BE49-F238E27FC236}">
                <a16:creationId xmlns:a16="http://schemas.microsoft.com/office/drawing/2014/main" id="{661C81CB-811E-48E6-B7E3-6AC232BDFD2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456F0B-04F4-4D1D-A3D1-0419BA790F48}" type="slidenum">
              <a:rPr lang="en-US" altLang="en-US" sz="1200" smtClean="0"/>
              <a:pPr>
                <a:spcBef>
                  <a:spcPct val="0"/>
                </a:spcBef>
                <a:buClrTx/>
                <a:buSzTx/>
                <a:buFontTx/>
                <a:buNone/>
              </a:pPr>
              <a:t>466</a:t>
            </a:fld>
            <a:endParaRPr lang="en-US" altLang="en-US" sz="1200"/>
          </a:p>
        </p:txBody>
      </p:sp>
      <p:sp>
        <p:nvSpPr>
          <p:cNvPr id="5" name="Footer Placeholder 5">
            <a:extLst>
              <a:ext uri="{FF2B5EF4-FFF2-40B4-BE49-F238E27FC236}">
                <a16:creationId xmlns:a16="http://schemas.microsoft.com/office/drawing/2014/main" id="{8355FC63-7120-4A94-A274-B2676F1C06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8034" name="Rectangle 2">
            <a:extLst>
              <a:ext uri="{FF2B5EF4-FFF2-40B4-BE49-F238E27FC236}">
                <a16:creationId xmlns:a16="http://schemas.microsoft.com/office/drawing/2014/main" id="{EE72305F-E7E3-43B2-BB27-E115B3F4CF1D}"/>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8035" name="Rectangle 3">
            <a:extLst>
              <a:ext uri="{FF2B5EF4-FFF2-40B4-BE49-F238E27FC236}">
                <a16:creationId xmlns:a16="http://schemas.microsoft.com/office/drawing/2014/main" id="{2884ACBF-6EFC-4B9B-989B-4D97A650ACC4}"/>
              </a:ext>
            </a:extLst>
          </p:cNvPr>
          <p:cNvSpPr>
            <a:spLocks noGrp="1" noChangeArrowheads="1"/>
          </p:cNvSpPr>
          <p:nvPr>
            <p:ph type="body" idx="1"/>
          </p:nvPr>
        </p:nvSpPr>
        <p:spPr>
          <a:xfrm>
            <a:off x="381000" y="1295400"/>
            <a:ext cx="8229600" cy="4830763"/>
          </a:xfrm>
        </p:spPr>
        <p:txBody>
          <a:bodyPr/>
          <a:lstStyle/>
          <a:p>
            <a:pPr eaLnBrk="1" hangingPunct="1">
              <a:buFont typeface="Wingdings" panose="05000000000000000000" pitchFamily="2" charset="2"/>
              <a:buNone/>
              <a:defRPr/>
            </a:pPr>
            <a:r>
              <a:rPr lang="en-US" altLang="en-US" dirty="0"/>
              <a:t>Situation:  </a:t>
            </a:r>
            <a:r>
              <a:rPr lang="en-US" altLang="en-US" sz="2800" dirty="0"/>
              <a:t>Offeror gives answers which contradict 	        the proposal</a:t>
            </a:r>
          </a:p>
          <a:p>
            <a:pPr eaLnBrk="1" hangingPunct="1">
              <a:defRPr/>
            </a:pPr>
            <a:endParaRPr lang="en-US" altLang="en-US" sz="2800" dirty="0"/>
          </a:p>
          <a:p>
            <a:pPr eaLnBrk="1" hangingPunct="1">
              <a:defRPr/>
            </a:pPr>
            <a:r>
              <a:rPr lang="en-US" altLang="en-US" sz="2800" dirty="0"/>
              <a:t>Tell the offeror that this is occurring</a:t>
            </a:r>
          </a:p>
          <a:p>
            <a:pPr eaLnBrk="1" hangingPunct="1">
              <a:defRPr/>
            </a:pPr>
            <a:r>
              <a:rPr lang="en-US" altLang="en-US" sz="2800" dirty="0"/>
              <a:t>If possible, specifically identify the section(s) of the proposal where the conflict is occurring</a:t>
            </a:r>
          </a:p>
        </p:txBody>
      </p:sp>
    </p:spTree>
  </p:cSld>
  <p:clrMapOvr>
    <a:masterClrMapping/>
  </p:clrMapOvr>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Slide Number Placeholder 4">
            <a:extLst>
              <a:ext uri="{FF2B5EF4-FFF2-40B4-BE49-F238E27FC236}">
                <a16:creationId xmlns:a16="http://schemas.microsoft.com/office/drawing/2014/main" id="{A8562618-BDE4-4DD9-BC6A-342FA50DA2F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8FD0C75-66F8-41E4-BDA8-61188F0C5715}" type="slidenum">
              <a:rPr lang="en-US" altLang="en-US" sz="1200" smtClean="0"/>
              <a:pPr>
                <a:spcBef>
                  <a:spcPct val="0"/>
                </a:spcBef>
                <a:buClrTx/>
                <a:buSzTx/>
                <a:buFontTx/>
                <a:buNone/>
              </a:pPr>
              <a:t>467</a:t>
            </a:fld>
            <a:endParaRPr lang="en-US" altLang="en-US" sz="1200"/>
          </a:p>
        </p:txBody>
      </p:sp>
      <p:sp>
        <p:nvSpPr>
          <p:cNvPr id="5" name="Footer Placeholder 5">
            <a:extLst>
              <a:ext uri="{FF2B5EF4-FFF2-40B4-BE49-F238E27FC236}">
                <a16:creationId xmlns:a16="http://schemas.microsoft.com/office/drawing/2014/main" id="{D8B3AAB8-1672-4942-8FD4-9C2A516A439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29058" name="Rectangle 2">
            <a:extLst>
              <a:ext uri="{FF2B5EF4-FFF2-40B4-BE49-F238E27FC236}">
                <a16:creationId xmlns:a16="http://schemas.microsoft.com/office/drawing/2014/main" id="{89D9A506-634B-427E-ADBD-AAB4C681342E}"/>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29059" name="Rectangle 3">
            <a:extLst>
              <a:ext uri="{FF2B5EF4-FFF2-40B4-BE49-F238E27FC236}">
                <a16:creationId xmlns:a16="http://schemas.microsoft.com/office/drawing/2014/main" id="{BAF96368-9D3F-4660-A78A-2AB5A5C67B2B}"/>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gives answers which contradict 	        the proposal</a:t>
            </a:r>
          </a:p>
          <a:p>
            <a:pPr eaLnBrk="1" hangingPunct="1">
              <a:lnSpc>
                <a:spcPct val="80000"/>
              </a:lnSpc>
              <a:defRPr/>
            </a:pPr>
            <a:r>
              <a:rPr lang="en-US" altLang="en-US" dirty="0"/>
              <a:t>Ask why this is occurring</a:t>
            </a:r>
          </a:p>
          <a:p>
            <a:pPr lvl="1" eaLnBrk="1" hangingPunct="1">
              <a:lnSpc>
                <a:spcPct val="90000"/>
              </a:lnSpc>
              <a:defRPr/>
            </a:pPr>
            <a:r>
              <a:rPr lang="en-US" altLang="en-US" dirty="0"/>
              <a:t>Are the offeror personnel at the discussion session unfamiliar with the proposal?</a:t>
            </a:r>
          </a:p>
          <a:p>
            <a:pPr lvl="1" eaLnBrk="1" hangingPunct="1">
              <a:lnSpc>
                <a:spcPct val="90000"/>
              </a:lnSpc>
              <a:defRPr/>
            </a:pPr>
            <a:r>
              <a:rPr lang="en-US" altLang="en-US" dirty="0"/>
              <a:t>If so, they will probably apologize for the error &amp; start reading the proposal to see what they should say </a:t>
            </a:r>
          </a:p>
          <a:p>
            <a:pPr lvl="1" eaLnBrk="1" hangingPunct="1">
              <a:lnSpc>
                <a:spcPct val="90000"/>
              </a:lnSpc>
              <a:defRPr/>
            </a:pPr>
            <a:r>
              <a:rPr lang="en-US" altLang="en-US" dirty="0"/>
              <a:t>Are they seeking to change the proposal?</a:t>
            </a:r>
          </a:p>
          <a:p>
            <a:pPr lvl="1" eaLnBrk="1" hangingPunct="1">
              <a:lnSpc>
                <a:spcPct val="90000"/>
              </a:lnSpc>
              <a:defRPr/>
            </a:pPr>
            <a:r>
              <a:rPr lang="en-US" altLang="en-US" dirty="0"/>
              <a:t>Is the new information essentially clarifying in nature, not contradictory?</a:t>
            </a:r>
          </a:p>
        </p:txBody>
      </p:sp>
    </p:spTree>
  </p:cSld>
  <p:clrMapOvr>
    <a:masterClrMapping/>
  </p:clrMapOvr>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4">
            <a:extLst>
              <a:ext uri="{FF2B5EF4-FFF2-40B4-BE49-F238E27FC236}">
                <a16:creationId xmlns:a16="http://schemas.microsoft.com/office/drawing/2014/main" id="{3EFF996A-34F9-4CA2-A581-CD2FCBAF2E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887E681-2745-43D4-9682-0A31AC6B7B3C}" type="slidenum">
              <a:rPr lang="en-US" altLang="en-US" sz="1200" smtClean="0"/>
              <a:pPr>
                <a:spcBef>
                  <a:spcPct val="0"/>
                </a:spcBef>
                <a:buClrTx/>
                <a:buSzTx/>
                <a:buFontTx/>
                <a:buNone/>
              </a:pPr>
              <a:t>468</a:t>
            </a:fld>
            <a:endParaRPr lang="en-US" altLang="en-US" sz="1200"/>
          </a:p>
        </p:txBody>
      </p:sp>
      <p:sp>
        <p:nvSpPr>
          <p:cNvPr id="5" name="Footer Placeholder 5">
            <a:extLst>
              <a:ext uri="{FF2B5EF4-FFF2-40B4-BE49-F238E27FC236}">
                <a16:creationId xmlns:a16="http://schemas.microsoft.com/office/drawing/2014/main" id="{A1C9B85B-C3D1-4AD1-9DFF-27B4EC65352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0082" name="Rectangle 2">
            <a:extLst>
              <a:ext uri="{FF2B5EF4-FFF2-40B4-BE49-F238E27FC236}">
                <a16:creationId xmlns:a16="http://schemas.microsoft.com/office/drawing/2014/main" id="{C1DB8BAF-446F-4C67-9286-CE9F5BE9C48D}"/>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0083" name="Rectangle 3">
            <a:extLst>
              <a:ext uri="{FF2B5EF4-FFF2-40B4-BE49-F238E27FC236}">
                <a16:creationId xmlns:a16="http://schemas.microsoft.com/office/drawing/2014/main" id="{75418524-3514-402B-B205-5F2A47555143}"/>
              </a:ext>
            </a:extLst>
          </p:cNvPr>
          <p:cNvSpPr>
            <a:spLocks noGrp="1" noChangeArrowheads="1"/>
          </p:cNvSpPr>
          <p:nvPr>
            <p:ph type="body" idx="1"/>
          </p:nvPr>
        </p:nvSpPr>
        <p:spPr>
          <a:xfrm>
            <a:off x="304800" y="1219200"/>
            <a:ext cx="8458200" cy="5334000"/>
          </a:xfrm>
        </p:spPr>
        <p:txBody>
          <a:bodyPr/>
          <a:lstStyle/>
          <a:p>
            <a:pPr eaLnBrk="1" hangingPunct="1">
              <a:lnSpc>
                <a:spcPct val="80000"/>
              </a:lnSpc>
              <a:buFont typeface="Wingdings" panose="05000000000000000000" pitchFamily="2" charset="2"/>
              <a:buNone/>
              <a:defRPr/>
            </a:pPr>
            <a:r>
              <a:rPr lang="en-US" altLang="en-US" sz="2800" dirty="0"/>
              <a:t>Situation:  </a:t>
            </a:r>
            <a:r>
              <a:rPr lang="en-US" altLang="en-US" sz="2400" dirty="0"/>
              <a:t>Offeror gives answers which contradict the proposal</a:t>
            </a:r>
          </a:p>
          <a:p>
            <a:pPr eaLnBrk="1" hangingPunct="1">
              <a:lnSpc>
                <a:spcPct val="80000"/>
              </a:lnSpc>
              <a:defRPr/>
            </a:pPr>
            <a:r>
              <a:rPr lang="en-US" altLang="en-US" sz="2800" dirty="0"/>
              <a:t>If the offeror’s personnel at the discussion session admit they are unfamiliar with the proposal</a:t>
            </a:r>
          </a:p>
          <a:p>
            <a:pPr lvl="1" eaLnBrk="1" hangingPunct="1">
              <a:lnSpc>
                <a:spcPct val="90000"/>
              </a:lnSpc>
              <a:defRPr/>
            </a:pPr>
            <a:r>
              <a:rPr lang="en-US" altLang="en-US" sz="2400" dirty="0"/>
              <a:t>Ask what else they might have stated incorrectly that you didn’t pick up</a:t>
            </a:r>
          </a:p>
          <a:p>
            <a:pPr lvl="1" eaLnBrk="1" hangingPunct="1">
              <a:lnSpc>
                <a:spcPct val="90000"/>
              </a:lnSpc>
              <a:defRPr/>
            </a:pPr>
            <a:r>
              <a:rPr lang="en-US" altLang="en-US" sz="2400" dirty="0"/>
              <a:t>Ask for an explanation of why they have been sent to represent the offeror and explain the proposal when they don’t know it</a:t>
            </a:r>
          </a:p>
          <a:p>
            <a:pPr lvl="1" eaLnBrk="1" hangingPunct="1">
              <a:lnSpc>
                <a:spcPct val="90000"/>
              </a:lnSpc>
              <a:defRPr/>
            </a:pPr>
            <a:r>
              <a:rPr lang="en-US" altLang="en-US" sz="2400" dirty="0"/>
              <a:t>State that this is not a good reflection on the offeror</a:t>
            </a:r>
          </a:p>
          <a:p>
            <a:pPr lvl="1" eaLnBrk="1" hangingPunct="1">
              <a:lnSpc>
                <a:spcPct val="90000"/>
              </a:lnSpc>
              <a:defRPr/>
            </a:pPr>
            <a:r>
              <a:rPr lang="en-US" altLang="en-US" sz="2400" dirty="0"/>
              <a:t>This situation is particularly troubling if the personnel who don’t know the proposal are the ones who will be in positions of responsibility to implement it if that offeror should be selected for the award </a:t>
            </a:r>
          </a:p>
        </p:txBody>
      </p:sp>
    </p:spTree>
  </p:cSld>
  <p:clrMapOvr>
    <a:masterClrMapping/>
  </p:clrMapOvr>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Slide Number Placeholder 4">
            <a:extLst>
              <a:ext uri="{FF2B5EF4-FFF2-40B4-BE49-F238E27FC236}">
                <a16:creationId xmlns:a16="http://schemas.microsoft.com/office/drawing/2014/main" id="{3AE7FF0D-B8E3-4637-9803-D2022C54EA1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C3013F-6FE4-4140-9759-A0F65AF79DF9}" type="slidenum">
              <a:rPr lang="en-US" altLang="en-US" sz="1200" smtClean="0"/>
              <a:pPr>
                <a:spcBef>
                  <a:spcPct val="0"/>
                </a:spcBef>
                <a:buClrTx/>
                <a:buSzTx/>
                <a:buFontTx/>
                <a:buNone/>
              </a:pPr>
              <a:t>469</a:t>
            </a:fld>
            <a:endParaRPr lang="en-US" altLang="en-US" sz="1200"/>
          </a:p>
        </p:txBody>
      </p:sp>
      <p:sp>
        <p:nvSpPr>
          <p:cNvPr id="5" name="Footer Placeholder 5">
            <a:extLst>
              <a:ext uri="{FF2B5EF4-FFF2-40B4-BE49-F238E27FC236}">
                <a16:creationId xmlns:a16="http://schemas.microsoft.com/office/drawing/2014/main" id="{BF71AC35-67D3-42AA-80F8-8992C0FA999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1106" name="Rectangle 2">
            <a:extLst>
              <a:ext uri="{FF2B5EF4-FFF2-40B4-BE49-F238E27FC236}">
                <a16:creationId xmlns:a16="http://schemas.microsoft.com/office/drawing/2014/main" id="{12BDC6EA-44CB-44F9-8EC4-1D3175D19F6E}"/>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1107" name="Rectangle 3">
            <a:extLst>
              <a:ext uri="{FF2B5EF4-FFF2-40B4-BE49-F238E27FC236}">
                <a16:creationId xmlns:a16="http://schemas.microsoft.com/office/drawing/2014/main" id="{EB45FFEA-8525-4140-9BF4-4B631617450C}"/>
              </a:ext>
            </a:extLst>
          </p:cNvPr>
          <p:cNvSpPr>
            <a:spLocks noGrp="1" noChangeArrowheads="1"/>
          </p:cNvSpPr>
          <p:nvPr>
            <p:ph type="body" idx="1"/>
          </p:nvPr>
        </p:nvSpPr>
        <p:spPr>
          <a:xfrm>
            <a:off x="457200" y="1295400"/>
            <a:ext cx="8001000" cy="4953000"/>
          </a:xfrm>
        </p:spPr>
        <p:txBody>
          <a:bodyPr/>
          <a:lstStyle/>
          <a:p>
            <a:pPr eaLnBrk="1" hangingPunct="1">
              <a:lnSpc>
                <a:spcPct val="80000"/>
              </a:lnSpc>
              <a:buFont typeface="Wingdings" panose="05000000000000000000" pitchFamily="2" charset="2"/>
              <a:buNone/>
              <a:defRPr/>
            </a:pPr>
            <a:r>
              <a:rPr lang="en-US" altLang="en-US" sz="3600" dirty="0"/>
              <a:t>Situation: </a:t>
            </a:r>
            <a:r>
              <a:rPr lang="en-US" altLang="en-US" dirty="0"/>
              <a:t>Offeror gives answers which 			contradict the proposal</a:t>
            </a:r>
          </a:p>
          <a:p>
            <a:pPr eaLnBrk="1" hangingPunct="1">
              <a:lnSpc>
                <a:spcPct val="80000"/>
              </a:lnSpc>
              <a:buFont typeface="Wingdings" panose="05000000000000000000" pitchFamily="2" charset="2"/>
              <a:buNone/>
              <a:defRPr/>
            </a:pPr>
            <a:endParaRPr lang="en-US" altLang="en-US" dirty="0"/>
          </a:p>
          <a:p>
            <a:pPr eaLnBrk="1" hangingPunct="1">
              <a:lnSpc>
                <a:spcPct val="80000"/>
              </a:lnSpc>
              <a:defRPr/>
            </a:pPr>
            <a:r>
              <a:rPr lang="en-US" altLang="en-US" dirty="0"/>
              <a:t>If the offeror is seeking to change the proposal say this is not permissible at this time  </a:t>
            </a:r>
          </a:p>
          <a:p>
            <a:pPr lvl="1" eaLnBrk="1" hangingPunct="1">
              <a:lnSpc>
                <a:spcPct val="90000"/>
              </a:lnSpc>
              <a:defRPr/>
            </a:pPr>
            <a:r>
              <a:rPr lang="en-US" altLang="en-US" dirty="0"/>
              <a:t>The proposal can only be changed in response to a request for a best and final offer (BAFO)</a:t>
            </a:r>
          </a:p>
          <a:p>
            <a:pPr lvl="1" eaLnBrk="1" hangingPunct="1">
              <a:lnSpc>
                <a:spcPct val="90000"/>
              </a:lnSpc>
              <a:defRPr/>
            </a:pPr>
            <a:r>
              <a:rPr lang="en-US" altLang="en-US" dirty="0"/>
              <a:t>State you will let all offerors know if and when a BAFO is being requested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p:txBody>
          <a:bodyPr/>
          <a:lstStyle/>
          <a:p>
            <a:pPr>
              <a:defRPr/>
            </a:pPr>
            <a:r>
              <a:rPr lang="en-US" dirty="0"/>
              <a:t>Accepting An Offer Under CSP</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p:txBody>
          <a:bodyPr/>
          <a:lstStyle/>
          <a:p>
            <a:pPr>
              <a:defRPr/>
            </a:pPr>
            <a:r>
              <a:rPr lang="en-US" dirty="0"/>
              <a:t>Although not communicated as such, when we seek cures or BAFOs in offeror’s proposals, we are seeking revised offers</a:t>
            </a:r>
          </a:p>
          <a:p>
            <a:pPr lvl="1">
              <a:defRPr/>
            </a:pPr>
            <a:r>
              <a:rPr lang="en-US" dirty="0"/>
              <a:t>We are requesting revisions to the original (or immediately prior) offer</a:t>
            </a:r>
          </a:p>
          <a:p>
            <a:pPr>
              <a:defRPr/>
            </a:pPr>
            <a:r>
              <a:rPr lang="en-US" dirty="0"/>
              <a:t>If offerors provide such revised offers, the new offer supersedes the prior offer</a:t>
            </a:r>
          </a:p>
          <a:p>
            <a:pPr lvl="1">
              <a:defRPr/>
            </a:pPr>
            <a:r>
              <a:rPr lang="en-US" dirty="0"/>
              <a:t>See BAFO slides starting on page 267</a:t>
            </a:r>
            <a:r>
              <a:rPr lang="en-US" dirty="0">
                <a:highlight>
                  <a:srgbClr val="FFFF00"/>
                </a:highlight>
              </a:rPr>
              <a:t> </a:t>
            </a:r>
          </a:p>
        </p:txBody>
      </p:sp>
      <p:sp>
        <p:nvSpPr>
          <p:cNvPr id="77828" name="Slide Number Placeholder 3">
            <a:extLst>
              <a:ext uri="{FF2B5EF4-FFF2-40B4-BE49-F238E27FC236}">
                <a16:creationId xmlns:a16="http://schemas.microsoft.com/office/drawing/2014/main" id="{A9F6DAC1-1157-49BD-ADCD-2F0D955BDFB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994F627-3351-45BB-86FE-8CF24C68F16B}" type="slidenum">
              <a:rPr lang="en-US" altLang="en-US" sz="1200" smtClean="0"/>
              <a:pPr>
                <a:spcBef>
                  <a:spcPct val="0"/>
                </a:spcBef>
                <a:buClrTx/>
                <a:buSzTx/>
                <a:buFontTx/>
                <a:buNone/>
              </a:pPr>
              <a:t>47</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4">
            <a:extLst>
              <a:ext uri="{FF2B5EF4-FFF2-40B4-BE49-F238E27FC236}">
                <a16:creationId xmlns:a16="http://schemas.microsoft.com/office/drawing/2014/main" id="{FEE0FAA6-5C7B-4CFB-A260-C1A9E8172A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B52667B-5604-4136-97B0-7847788DA5EC}" type="slidenum">
              <a:rPr lang="en-US" altLang="en-US" sz="1200" smtClean="0"/>
              <a:pPr>
                <a:spcBef>
                  <a:spcPct val="0"/>
                </a:spcBef>
                <a:buClrTx/>
                <a:buSzTx/>
                <a:buFontTx/>
                <a:buNone/>
              </a:pPr>
              <a:t>470</a:t>
            </a:fld>
            <a:endParaRPr lang="en-US" altLang="en-US" sz="1200"/>
          </a:p>
        </p:txBody>
      </p:sp>
      <p:sp>
        <p:nvSpPr>
          <p:cNvPr id="5" name="Footer Placeholder 5">
            <a:extLst>
              <a:ext uri="{FF2B5EF4-FFF2-40B4-BE49-F238E27FC236}">
                <a16:creationId xmlns:a16="http://schemas.microsoft.com/office/drawing/2014/main" id="{A8BF8DF6-34C9-4BA5-9149-7964F51EF03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2130" name="Rectangle 2">
            <a:extLst>
              <a:ext uri="{FF2B5EF4-FFF2-40B4-BE49-F238E27FC236}">
                <a16:creationId xmlns:a16="http://schemas.microsoft.com/office/drawing/2014/main" id="{1D54117E-FAB5-484E-A90D-2EE70E31424F}"/>
              </a:ext>
            </a:extLst>
          </p:cNvPr>
          <p:cNvSpPr>
            <a:spLocks noGrp="1" noRot="1" noChangeArrowheads="1"/>
          </p:cNvSpPr>
          <p:nvPr>
            <p:ph type="title"/>
          </p:nvPr>
        </p:nvSpPr>
        <p:spPr/>
        <p:txBody>
          <a:bodyPr/>
          <a:lstStyle/>
          <a:p>
            <a:pPr eaLnBrk="1" hangingPunct="1">
              <a:defRPr/>
            </a:pPr>
            <a:r>
              <a:rPr lang="en-US" altLang="en-US"/>
              <a:t>What Would You Do? # 7</a:t>
            </a:r>
          </a:p>
        </p:txBody>
      </p:sp>
      <p:sp>
        <p:nvSpPr>
          <p:cNvPr id="432131" name="Rectangle 3">
            <a:extLst>
              <a:ext uri="{FF2B5EF4-FFF2-40B4-BE49-F238E27FC236}">
                <a16:creationId xmlns:a16="http://schemas.microsoft.com/office/drawing/2014/main" id="{1F0092A3-89ED-4089-B557-E4743BF36E5D}"/>
              </a:ext>
            </a:extLst>
          </p:cNvPr>
          <p:cNvSpPr>
            <a:spLocks noGrp="1" noChangeArrowheads="1"/>
          </p:cNvSpPr>
          <p:nvPr>
            <p:ph type="body" idx="1"/>
          </p:nvPr>
        </p:nvSpPr>
        <p:spPr>
          <a:xfrm>
            <a:off x="304800" y="1295400"/>
            <a:ext cx="8686800" cy="5105400"/>
          </a:xfrm>
        </p:spPr>
        <p:txBody>
          <a:bodyPr/>
          <a:lstStyle/>
          <a:p>
            <a:pPr eaLnBrk="1" hangingPunct="1">
              <a:buFont typeface="Wingdings" panose="05000000000000000000" pitchFamily="2" charset="2"/>
              <a:buNone/>
              <a:defRPr/>
            </a:pPr>
            <a:r>
              <a:rPr lang="en-US" altLang="en-US" dirty="0"/>
              <a:t>Problem:  </a:t>
            </a:r>
            <a:r>
              <a:rPr lang="en-US" altLang="en-US" sz="2800" dirty="0"/>
              <a:t>Offeror gives answers which contradict 	        the proposal</a:t>
            </a:r>
          </a:p>
          <a:p>
            <a:pPr eaLnBrk="1" hangingPunct="1">
              <a:defRPr/>
            </a:pPr>
            <a:r>
              <a:rPr lang="en-US" altLang="en-US" dirty="0"/>
              <a:t>If the offeror is seeking to provide clarifying information</a:t>
            </a:r>
          </a:p>
          <a:p>
            <a:pPr lvl="1" eaLnBrk="1" hangingPunct="1">
              <a:defRPr/>
            </a:pPr>
            <a:r>
              <a:rPr lang="en-US" altLang="en-US" dirty="0"/>
              <a:t>Verify that you agree that the new information is essentially clarifying in nature, not new, contradictory information</a:t>
            </a:r>
          </a:p>
          <a:p>
            <a:pPr lvl="1" eaLnBrk="1" hangingPunct="1">
              <a:defRPr/>
            </a:pPr>
            <a:r>
              <a:rPr lang="en-US" altLang="en-US" dirty="0"/>
              <a:t>If you agree that the information is merely clarifying, if the clarification is substantive require the offeror to provide this information in writing </a:t>
            </a:r>
          </a:p>
        </p:txBody>
      </p:sp>
    </p:spTree>
  </p:cSld>
  <p:clrMapOvr>
    <a:masterClrMapping/>
  </p:clrMapOvr>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Slide Number Placeholder 4">
            <a:extLst>
              <a:ext uri="{FF2B5EF4-FFF2-40B4-BE49-F238E27FC236}">
                <a16:creationId xmlns:a16="http://schemas.microsoft.com/office/drawing/2014/main" id="{A00928A5-6493-464D-918E-4CD424C850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D8C0E5-A86E-4FE4-9615-E8BAB4DABA63}" type="slidenum">
              <a:rPr lang="en-US" altLang="en-US" sz="1200" smtClean="0"/>
              <a:pPr>
                <a:spcBef>
                  <a:spcPct val="0"/>
                </a:spcBef>
                <a:buClrTx/>
                <a:buSzTx/>
                <a:buFontTx/>
                <a:buNone/>
              </a:pPr>
              <a:t>471</a:t>
            </a:fld>
            <a:endParaRPr lang="en-US" altLang="en-US" sz="1200"/>
          </a:p>
        </p:txBody>
      </p:sp>
      <p:sp>
        <p:nvSpPr>
          <p:cNvPr id="5" name="Footer Placeholder 5">
            <a:extLst>
              <a:ext uri="{FF2B5EF4-FFF2-40B4-BE49-F238E27FC236}">
                <a16:creationId xmlns:a16="http://schemas.microsoft.com/office/drawing/2014/main" id="{8B8A5ADD-3D5C-4D8C-838A-F95BAED49B0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3154" name="Rectangle 2">
            <a:extLst>
              <a:ext uri="{FF2B5EF4-FFF2-40B4-BE49-F238E27FC236}">
                <a16:creationId xmlns:a16="http://schemas.microsoft.com/office/drawing/2014/main" id="{8A64CCDB-855E-48ED-96E7-7CD87D453C10}"/>
              </a:ext>
            </a:extLst>
          </p:cNvPr>
          <p:cNvSpPr>
            <a:spLocks noGrp="1" noRot="1" noChangeArrowheads="1"/>
          </p:cNvSpPr>
          <p:nvPr>
            <p:ph type="title"/>
          </p:nvPr>
        </p:nvSpPr>
        <p:spPr/>
        <p:txBody>
          <a:bodyPr/>
          <a:lstStyle/>
          <a:p>
            <a:pPr eaLnBrk="1" hangingPunct="1">
              <a:defRPr/>
            </a:pPr>
            <a:r>
              <a:rPr lang="en-US" altLang="en-US"/>
              <a:t>What Would You Do? # 8</a:t>
            </a:r>
          </a:p>
        </p:txBody>
      </p:sp>
      <p:sp>
        <p:nvSpPr>
          <p:cNvPr id="433155" name="Rectangle 3">
            <a:extLst>
              <a:ext uri="{FF2B5EF4-FFF2-40B4-BE49-F238E27FC236}">
                <a16:creationId xmlns:a16="http://schemas.microsoft.com/office/drawing/2014/main" id="{A80EA95C-D32C-4893-BD83-65973ECC9905}"/>
              </a:ext>
            </a:extLst>
          </p:cNvPr>
          <p:cNvSpPr>
            <a:spLocks noGrp="1" noChangeArrowheads="1"/>
          </p:cNvSpPr>
          <p:nvPr>
            <p:ph type="body" idx="1"/>
          </p:nvPr>
        </p:nvSpPr>
        <p:spPr>
          <a:xfrm>
            <a:off x="1143000" y="1600200"/>
            <a:ext cx="6629400" cy="4525963"/>
          </a:xfrm>
        </p:spPr>
        <p:txBody>
          <a:bodyPr/>
          <a:lstStyle/>
          <a:p>
            <a:pPr eaLnBrk="1" hangingPunct="1">
              <a:defRPr/>
            </a:pPr>
            <a:r>
              <a:rPr lang="en-US" altLang="en-US" dirty="0"/>
              <a:t>Offeror comes in and seeks to submit a revised technical or financial proposal</a:t>
            </a:r>
          </a:p>
        </p:txBody>
      </p:sp>
    </p:spTree>
  </p:cSld>
  <p:clrMapOvr>
    <a:masterClrMapping/>
  </p:clrMapOvr>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4">
            <a:extLst>
              <a:ext uri="{FF2B5EF4-FFF2-40B4-BE49-F238E27FC236}">
                <a16:creationId xmlns:a16="http://schemas.microsoft.com/office/drawing/2014/main" id="{5DE83F79-3B6B-485E-A553-81DD6172A62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D8A788F-51BD-4F7B-B4D5-92334001F1DF}" type="slidenum">
              <a:rPr lang="en-US" altLang="en-US" sz="1200" smtClean="0"/>
              <a:pPr>
                <a:spcBef>
                  <a:spcPct val="0"/>
                </a:spcBef>
                <a:buClrTx/>
                <a:buSzTx/>
                <a:buFontTx/>
                <a:buNone/>
              </a:pPr>
              <a:t>472</a:t>
            </a:fld>
            <a:endParaRPr lang="en-US" altLang="en-US" sz="1200"/>
          </a:p>
        </p:txBody>
      </p:sp>
      <p:sp>
        <p:nvSpPr>
          <p:cNvPr id="5" name="Footer Placeholder 5">
            <a:extLst>
              <a:ext uri="{FF2B5EF4-FFF2-40B4-BE49-F238E27FC236}">
                <a16:creationId xmlns:a16="http://schemas.microsoft.com/office/drawing/2014/main" id="{4764EE67-89C3-4DD5-8DFA-729B5231724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4178" name="Rectangle 2">
            <a:extLst>
              <a:ext uri="{FF2B5EF4-FFF2-40B4-BE49-F238E27FC236}">
                <a16:creationId xmlns:a16="http://schemas.microsoft.com/office/drawing/2014/main" id="{E0E2368E-B4A8-4C1C-933D-BF8077E180A7}"/>
              </a:ext>
            </a:extLst>
          </p:cNvPr>
          <p:cNvSpPr>
            <a:spLocks noGrp="1" noRot="1" noChangeArrowheads="1"/>
          </p:cNvSpPr>
          <p:nvPr>
            <p:ph type="title"/>
          </p:nvPr>
        </p:nvSpPr>
        <p:spPr/>
        <p:txBody>
          <a:bodyPr/>
          <a:lstStyle/>
          <a:p>
            <a:pPr eaLnBrk="1" hangingPunct="1">
              <a:defRPr/>
            </a:pPr>
            <a:r>
              <a:rPr lang="en-US" altLang="en-US"/>
              <a:t>What Would You Do? # 8</a:t>
            </a:r>
          </a:p>
        </p:txBody>
      </p:sp>
      <p:sp>
        <p:nvSpPr>
          <p:cNvPr id="434179" name="Rectangle 3">
            <a:extLst>
              <a:ext uri="{FF2B5EF4-FFF2-40B4-BE49-F238E27FC236}">
                <a16:creationId xmlns:a16="http://schemas.microsoft.com/office/drawing/2014/main" id="{82B3E0B7-6DF1-4310-83B5-F4B78E6CF90B}"/>
              </a:ext>
            </a:extLst>
          </p:cNvPr>
          <p:cNvSpPr>
            <a:spLocks noGrp="1" noChangeArrowheads="1"/>
          </p:cNvSpPr>
          <p:nvPr>
            <p:ph type="body" idx="1"/>
          </p:nvPr>
        </p:nvSpPr>
        <p:spPr>
          <a:xfrm>
            <a:off x="457200" y="1295400"/>
            <a:ext cx="8229600" cy="4830763"/>
          </a:xfrm>
        </p:spPr>
        <p:txBody>
          <a:bodyPr/>
          <a:lstStyle/>
          <a:p>
            <a:pPr eaLnBrk="1" hangingPunct="1">
              <a:lnSpc>
                <a:spcPct val="80000"/>
              </a:lnSpc>
              <a:buFont typeface="Wingdings" panose="05000000000000000000" pitchFamily="2" charset="2"/>
              <a:buNone/>
              <a:defRPr/>
            </a:pPr>
            <a:r>
              <a:rPr lang="en-US" altLang="en-US" sz="3600" dirty="0"/>
              <a:t>Situation: </a:t>
            </a:r>
            <a:r>
              <a:rPr lang="en-US" altLang="en-US" dirty="0"/>
              <a:t>Offeror comes in and seeks to submit a revised technical or financial proposal</a:t>
            </a:r>
          </a:p>
          <a:p>
            <a:pPr eaLnBrk="1" hangingPunct="1">
              <a:lnSpc>
                <a:spcPct val="80000"/>
              </a:lnSpc>
              <a:defRPr/>
            </a:pPr>
            <a:r>
              <a:rPr lang="en-US" altLang="en-US" dirty="0"/>
              <a:t>Do not take the revised proposal</a:t>
            </a:r>
          </a:p>
          <a:p>
            <a:pPr eaLnBrk="1" hangingPunct="1">
              <a:lnSpc>
                <a:spcPct val="80000"/>
              </a:lnSpc>
              <a:defRPr/>
            </a:pPr>
            <a:r>
              <a:rPr lang="en-US" altLang="en-US" dirty="0"/>
              <a:t>Say this is not permissible at this time  </a:t>
            </a:r>
          </a:p>
          <a:p>
            <a:pPr lvl="1" eaLnBrk="1" hangingPunct="1">
              <a:lnSpc>
                <a:spcPct val="90000"/>
              </a:lnSpc>
              <a:defRPr/>
            </a:pPr>
            <a:r>
              <a:rPr lang="en-US" altLang="en-US" dirty="0"/>
              <a:t>The proposal can only be changed in response to a request for a best and final offer (BAFO)</a:t>
            </a:r>
          </a:p>
          <a:p>
            <a:pPr lvl="1" eaLnBrk="1" hangingPunct="1">
              <a:lnSpc>
                <a:spcPct val="90000"/>
              </a:lnSpc>
              <a:defRPr/>
            </a:pPr>
            <a:r>
              <a:rPr lang="en-US" altLang="en-US" dirty="0"/>
              <a:t>State you will let all offerors know if and when a BAFO is being requested</a:t>
            </a:r>
          </a:p>
          <a:p>
            <a:pPr eaLnBrk="1" hangingPunct="1">
              <a:lnSpc>
                <a:spcPct val="80000"/>
              </a:lnSpc>
              <a:defRPr/>
            </a:pPr>
            <a:endParaRPr lang="en-US" altLang="en-US" dirty="0"/>
          </a:p>
        </p:txBody>
      </p:sp>
    </p:spTree>
  </p:cSld>
  <p:clrMapOvr>
    <a:masterClrMapping/>
  </p:clrMapOvr>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Slide Number Placeholder 4">
            <a:extLst>
              <a:ext uri="{FF2B5EF4-FFF2-40B4-BE49-F238E27FC236}">
                <a16:creationId xmlns:a16="http://schemas.microsoft.com/office/drawing/2014/main" id="{471CD04A-1F0E-4026-ADDE-7D2E101C499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0651175-FDC9-494A-B23F-B811582DBE78}" type="slidenum">
              <a:rPr lang="en-US" altLang="en-US" sz="1200" smtClean="0"/>
              <a:pPr>
                <a:spcBef>
                  <a:spcPct val="0"/>
                </a:spcBef>
                <a:buClrTx/>
                <a:buSzTx/>
                <a:buFontTx/>
                <a:buNone/>
              </a:pPr>
              <a:t>473</a:t>
            </a:fld>
            <a:endParaRPr lang="en-US" altLang="en-US" sz="1200"/>
          </a:p>
        </p:txBody>
      </p:sp>
      <p:sp>
        <p:nvSpPr>
          <p:cNvPr id="5" name="Footer Placeholder 5">
            <a:extLst>
              <a:ext uri="{FF2B5EF4-FFF2-40B4-BE49-F238E27FC236}">
                <a16:creationId xmlns:a16="http://schemas.microsoft.com/office/drawing/2014/main" id="{6607ED3C-B10D-49F5-BB99-B77B0BF2D2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5202" name="Rectangle 2">
            <a:extLst>
              <a:ext uri="{FF2B5EF4-FFF2-40B4-BE49-F238E27FC236}">
                <a16:creationId xmlns:a16="http://schemas.microsoft.com/office/drawing/2014/main" id="{8E351675-EE9C-43E4-822F-9C333459BC2A}"/>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5203" name="Rectangle 3">
            <a:extLst>
              <a:ext uri="{FF2B5EF4-FFF2-40B4-BE49-F238E27FC236}">
                <a16:creationId xmlns:a16="http://schemas.microsoft.com/office/drawing/2014/main" id="{65034E12-BB06-4121-9787-436B249025D3}"/>
              </a:ext>
            </a:extLst>
          </p:cNvPr>
          <p:cNvSpPr>
            <a:spLocks noGrp="1" noChangeArrowheads="1"/>
          </p:cNvSpPr>
          <p:nvPr>
            <p:ph type="body" idx="1"/>
          </p:nvPr>
        </p:nvSpPr>
        <p:spPr>
          <a:xfrm>
            <a:off x="685800" y="1295400"/>
            <a:ext cx="7391400" cy="4830763"/>
          </a:xfrm>
        </p:spPr>
        <p:txBody>
          <a:bodyPr/>
          <a:lstStyle/>
          <a:p>
            <a:pPr eaLnBrk="1" hangingPunct="1">
              <a:defRPr/>
            </a:pPr>
            <a:r>
              <a:rPr lang="en-US" altLang="en-US" dirty="0"/>
              <a:t>Offeror personnel contradict each other in answering questions &amp; squabble about which one is giving the right answer  </a:t>
            </a:r>
          </a:p>
        </p:txBody>
      </p:sp>
    </p:spTree>
  </p:cSld>
  <p:clrMapOvr>
    <a:masterClrMapping/>
  </p:clrMapOvr>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4">
            <a:extLst>
              <a:ext uri="{FF2B5EF4-FFF2-40B4-BE49-F238E27FC236}">
                <a16:creationId xmlns:a16="http://schemas.microsoft.com/office/drawing/2014/main" id="{A7E1B044-29F6-4BAF-BEB7-D9D11CBB1B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A54043A-DE72-417D-A115-BD8F62644EE9}" type="slidenum">
              <a:rPr lang="en-US" altLang="en-US" sz="1200" smtClean="0"/>
              <a:pPr>
                <a:spcBef>
                  <a:spcPct val="0"/>
                </a:spcBef>
                <a:buClrTx/>
                <a:buSzTx/>
                <a:buFontTx/>
                <a:buNone/>
              </a:pPr>
              <a:t>474</a:t>
            </a:fld>
            <a:endParaRPr lang="en-US" altLang="en-US" sz="1200"/>
          </a:p>
        </p:txBody>
      </p:sp>
      <p:sp>
        <p:nvSpPr>
          <p:cNvPr id="5" name="Footer Placeholder 5">
            <a:extLst>
              <a:ext uri="{FF2B5EF4-FFF2-40B4-BE49-F238E27FC236}">
                <a16:creationId xmlns:a16="http://schemas.microsoft.com/office/drawing/2014/main" id="{8CEBD4FD-4B00-4B84-9B12-2F3BA9CBA1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6226" name="Rectangle 2">
            <a:extLst>
              <a:ext uri="{FF2B5EF4-FFF2-40B4-BE49-F238E27FC236}">
                <a16:creationId xmlns:a16="http://schemas.microsoft.com/office/drawing/2014/main" id="{8A8A7556-F431-4020-9FE9-A55392512F85}"/>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6227" name="Rectangle 3">
            <a:extLst>
              <a:ext uri="{FF2B5EF4-FFF2-40B4-BE49-F238E27FC236}">
                <a16:creationId xmlns:a16="http://schemas.microsoft.com/office/drawing/2014/main" id="{5DFDF815-0D03-4C6F-8DFA-EF02E8B38B5A}"/>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defRPr/>
            </a:pPr>
            <a:r>
              <a:rPr lang="en-US" altLang="en-US" sz="2800" dirty="0"/>
              <a:t>Tell the offeror that you observe this occurring</a:t>
            </a:r>
          </a:p>
          <a:p>
            <a:pPr eaLnBrk="1" hangingPunct="1">
              <a:lnSpc>
                <a:spcPct val="80000"/>
              </a:lnSpc>
              <a:defRPr/>
            </a:pPr>
            <a:r>
              <a:rPr lang="en-US" altLang="en-US" sz="2800" dirty="0"/>
              <a:t>State that you find this unsettling</a:t>
            </a:r>
          </a:p>
          <a:p>
            <a:pPr eaLnBrk="1" hangingPunct="1">
              <a:lnSpc>
                <a:spcPct val="80000"/>
              </a:lnSpc>
              <a:defRPr/>
            </a:pPr>
            <a:r>
              <a:rPr lang="en-US" altLang="en-US" sz="2800" dirty="0"/>
              <a:t>Ask why this is occurring</a:t>
            </a:r>
          </a:p>
          <a:p>
            <a:pPr eaLnBrk="1" hangingPunct="1">
              <a:lnSpc>
                <a:spcPct val="80000"/>
              </a:lnSpc>
              <a:defRPr/>
            </a:pPr>
            <a:r>
              <a:rPr lang="en-US" altLang="en-US" sz="2800" dirty="0"/>
              <a:t>Ask if this is the type of conduct that you should expect from this offeror if it would be selected for the award  </a:t>
            </a:r>
          </a:p>
        </p:txBody>
      </p:sp>
    </p:spTree>
  </p:cSld>
  <p:clrMapOvr>
    <a:masterClrMapping/>
  </p:clrMapOvr>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Slide Number Placeholder 4">
            <a:extLst>
              <a:ext uri="{FF2B5EF4-FFF2-40B4-BE49-F238E27FC236}">
                <a16:creationId xmlns:a16="http://schemas.microsoft.com/office/drawing/2014/main" id="{F01D6DC6-542A-4F50-955C-52424030EB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42585D7-EAC1-467E-AE6D-414970184D61}" type="slidenum">
              <a:rPr lang="en-US" altLang="en-US" sz="1200" smtClean="0"/>
              <a:pPr>
                <a:spcBef>
                  <a:spcPct val="0"/>
                </a:spcBef>
                <a:buClrTx/>
                <a:buSzTx/>
                <a:buFontTx/>
                <a:buNone/>
              </a:pPr>
              <a:t>475</a:t>
            </a:fld>
            <a:endParaRPr lang="en-US" altLang="en-US" sz="1200"/>
          </a:p>
        </p:txBody>
      </p:sp>
      <p:sp>
        <p:nvSpPr>
          <p:cNvPr id="5" name="Footer Placeholder 5">
            <a:extLst>
              <a:ext uri="{FF2B5EF4-FFF2-40B4-BE49-F238E27FC236}">
                <a16:creationId xmlns:a16="http://schemas.microsoft.com/office/drawing/2014/main" id="{181027A9-1F74-4054-97AE-9B0060400D6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7250" name="Rectangle 2">
            <a:extLst>
              <a:ext uri="{FF2B5EF4-FFF2-40B4-BE49-F238E27FC236}">
                <a16:creationId xmlns:a16="http://schemas.microsoft.com/office/drawing/2014/main" id="{A4DDDAE5-D31C-43F6-820D-C6AF538C613F}"/>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7251" name="Rectangle 3">
            <a:extLst>
              <a:ext uri="{FF2B5EF4-FFF2-40B4-BE49-F238E27FC236}">
                <a16:creationId xmlns:a16="http://schemas.microsoft.com/office/drawing/2014/main" id="{7914AA96-5D40-4DA1-9128-2991D6AC2034}"/>
              </a:ext>
            </a:extLst>
          </p:cNvPr>
          <p:cNvSpPr>
            <a:spLocks noGrp="1" noChangeArrowheads="1"/>
          </p:cNvSpPr>
          <p:nvPr>
            <p:ph type="body" idx="1"/>
          </p:nvPr>
        </p:nvSpPr>
        <p:spPr>
          <a:xfrm>
            <a:off x="304800" y="1295400"/>
            <a:ext cx="8534400" cy="5105400"/>
          </a:xfrm>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lnSpc>
                <a:spcPct val="80000"/>
              </a:lnSpc>
              <a:buFont typeface="Wingdings" panose="05000000000000000000" pitchFamily="2" charset="2"/>
              <a:buNone/>
              <a:defRPr/>
            </a:pPr>
            <a:endParaRPr lang="en-US" altLang="en-US" sz="2800" dirty="0"/>
          </a:p>
          <a:p>
            <a:pPr eaLnBrk="1" hangingPunct="1">
              <a:lnSpc>
                <a:spcPct val="80000"/>
              </a:lnSpc>
              <a:defRPr/>
            </a:pPr>
            <a:r>
              <a:rPr lang="en-US" altLang="en-US" dirty="0"/>
              <a:t>State that this conduct is taking time &amp; may result in all questions from the committee not being asked or answered</a:t>
            </a:r>
          </a:p>
          <a:p>
            <a:pPr eaLnBrk="1" hangingPunct="1">
              <a:lnSpc>
                <a:spcPct val="80000"/>
              </a:lnSpc>
              <a:defRPr/>
            </a:pPr>
            <a:r>
              <a:rPr lang="en-US" altLang="en-US" dirty="0"/>
              <a:t>State that you would like one person from the offeror to assume the role of moderator and identify which offeror personnel is to answer each respective question from the committee </a:t>
            </a:r>
          </a:p>
        </p:txBody>
      </p:sp>
    </p:spTree>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4">
            <a:extLst>
              <a:ext uri="{FF2B5EF4-FFF2-40B4-BE49-F238E27FC236}">
                <a16:creationId xmlns:a16="http://schemas.microsoft.com/office/drawing/2014/main" id="{A430F477-A865-4984-A94F-ABC132608A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534F62-3E3D-431A-80CD-E2DA616BCBB4}" type="slidenum">
              <a:rPr lang="en-US" altLang="en-US" sz="1200" smtClean="0"/>
              <a:pPr>
                <a:spcBef>
                  <a:spcPct val="0"/>
                </a:spcBef>
                <a:buClrTx/>
                <a:buSzTx/>
                <a:buFontTx/>
                <a:buNone/>
              </a:pPr>
              <a:t>476</a:t>
            </a:fld>
            <a:endParaRPr lang="en-US" altLang="en-US" sz="1200"/>
          </a:p>
        </p:txBody>
      </p:sp>
      <p:sp>
        <p:nvSpPr>
          <p:cNvPr id="5" name="Footer Placeholder 5">
            <a:extLst>
              <a:ext uri="{FF2B5EF4-FFF2-40B4-BE49-F238E27FC236}">
                <a16:creationId xmlns:a16="http://schemas.microsoft.com/office/drawing/2014/main" id="{22A6E9A9-A2A2-44DF-B77B-F132DF5AFB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8274" name="Rectangle 2">
            <a:extLst>
              <a:ext uri="{FF2B5EF4-FFF2-40B4-BE49-F238E27FC236}">
                <a16:creationId xmlns:a16="http://schemas.microsoft.com/office/drawing/2014/main" id="{76BEAFF7-E916-407B-B8B9-6579405ED213}"/>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8275" name="Rectangle 3">
            <a:extLst>
              <a:ext uri="{FF2B5EF4-FFF2-40B4-BE49-F238E27FC236}">
                <a16:creationId xmlns:a16="http://schemas.microsoft.com/office/drawing/2014/main" id="{8109958D-A3FA-49EE-83C7-3A44FD31799A}"/>
              </a:ext>
            </a:extLst>
          </p:cNvPr>
          <p:cNvSpPr>
            <a:spLocks noGrp="1" noChangeArrowheads="1"/>
          </p:cNvSpPr>
          <p:nvPr>
            <p:ph type="body" idx="1"/>
          </p:nvPr>
        </p:nvSpPr>
        <p:spPr>
          <a:xfrm>
            <a:off x="304800" y="1219200"/>
            <a:ext cx="8534400" cy="5181600"/>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buFont typeface="Wingdings" panose="05000000000000000000" pitchFamily="2" charset="2"/>
              <a:buNone/>
              <a:defRPr/>
            </a:pPr>
            <a:endParaRPr lang="en-US" altLang="en-US" sz="2800" dirty="0"/>
          </a:p>
          <a:p>
            <a:pPr eaLnBrk="1" hangingPunct="1">
              <a:defRPr/>
            </a:pPr>
            <a:r>
              <a:rPr lang="en-US" altLang="en-US" dirty="0"/>
              <a:t>If the personnel identified by the moderator to answer a particular question is not the person whom would seem appropriate (not the person who seems to have the authority for the action) ask for an explanation of this </a:t>
            </a:r>
          </a:p>
        </p:txBody>
      </p:sp>
    </p:spTree>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Number Placeholder 4">
            <a:extLst>
              <a:ext uri="{FF2B5EF4-FFF2-40B4-BE49-F238E27FC236}">
                <a16:creationId xmlns:a16="http://schemas.microsoft.com/office/drawing/2014/main" id="{E0723578-99F2-48FE-B68A-3B365F80011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BD1FF9-C374-47A3-9428-D76AB7097D9F}" type="slidenum">
              <a:rPr lang="en-US" altLang="en-US" sz="1200" smtClean="0"/>
              <a:pPr>
                <a:spcBef>
                  <a:spcPct val="0"/>
                </a:spcBef>
                <a:buClrTx/>
                <a:buSzTx/>
                <a:buFontTx/>
                <a:buNone/>
              </a:pPr>
              <a:t>477</a:t>
            </a:fld>
            <a:endParaRPr lang="en-US" altLang="en-US" sz="1200"/>
          </a:p>
        </p:txBody>
      </p:sp>
      <p:sp>
        <p:nvSpPr>
          <p:cNvPr id="5" name="Footer Placeholder 5">
            <a:extLst>
              <a:ext uri="{FF2B5EF4-FFF2-40B4-BE49-F238E27FC236}">
                <a16:creationId xmlns:a16="http://schemas.microsoft.com/office/drawing/2014/main" id="{DD461954-69BE-4F2B-908E-1B443545044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39298" name="Rectangle 2">
            <a:extLst>
              <a:ext uri="{FF2B5EF4-FFF2-40B4-BE49-F238E27FC236}">
                <a16:creationId xmlns:a16="http://schemas.microsoft.com/office/drawing/2014/main" id="{65A12EE2-2446-407E-9480-884AD452A19C}"/>
              </a:ext>
            </a:extLst>
          </p:cNvPr>
          <p:cNvSpPr>
            <a:spLocks noGrp="1" noRot="1" noChangeArrowheads="1"/>
          </p:cNvSpPr>
          <p:nvPr>
            <p:ph type="title"/>
          </p:nvPr>
        </p:nvSpPr>
        <p:spPr/>
        <p:txBody>
          <a:bodyPr/>
          <a:lstStyle/>
          <a:p>
            <a:pPr eaLnBrk="1" hangingPunct="1">
              <a:defRPr/>
            </a:pPr>
            <a:r>
              <a:rPr lang="en-US" altLang="en-US"/>
              <a:t>What Would You Do? # 9</a:t>
            </a:r>
          </a:p>
        </p:txBody>
      </p:sp>
      <p:sp>
        <p:nvSpPr>
          <p:cNvPr id="439299" name="Rectangle 3">
            <a:extLst>
              <a:ext uri="{FF2B5EF4-FFF2-40B4-BE49-F238E27FC236}">
                <a16:creationId xmlns:a16="http://schemas.microsoft.com/office/drawing/2014/main" id="{C2DCDF56-F219-430F-89E0-12AA105246F3}"/>
              </a:ext>
            </a:extLst>
          </p:cNvPr>
          <p:cNvSpPr>
            <a:spLocks noGrp="1" noChangeArrowheads="1"/>
          </p:cNvSpPr>
          <p:nvPr>
            <p:ph type="body" idx="1"/>
          </p:nvPr>
        </p:nvSpPr>
        <p:spPr>
          <a:xfrm>
            <a:off x="228600" y="1143000"/>
            <a:ext cx="8610600" cy="5257800"/>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contradict each other                 in answering questions &amp; squabble about which one is giving the right answer </a:t>
            </a:r>
          </a:p>
          <a:p>
            <a:pPr eaLnBrk="1" hangingPunct="1">
              <a:buFont typeface="Wingdings" panose="05000000000000000000" pitchFamily="2" charset="2"/>
              <a:buNone/>
              <a:defRPr/>
            </a:pPr>
            <a:endParaRPr lang="en-US" altLang="en-US" sz="2800" dirty="0"/>
          </a:p>
          <a:p>
            <a:pPr eaLnBrk="1" hangingPunct="1">
              <a:defRPr/>
            </a:pPr>
            <a:r>
              <a:rPr lang="en-US" altLang="en-US" dirty="0"/>
              <a:t>State that because of the conflicting answers that the offeror should submit a written verification of the accuracy of what was said in response to all substantive questions</a:t>
            </a:r>
          </a:p>
          <a:p>
            <a:pPr lvl="1" eaLnBrk="1" hangingPunct="1">
              <a:defRPr/>
            </a:pPr>
            <a:r>
              <a:rPr lang="en-US" altLang="en-US" dirty="0"/>
              <a:t>I.e., the offeror should state which answer from its personnel is the official offeror answer </a:t>
            </a:r>
          </a:p>
        </p:txBody>
      </p:sp>
    </p:spTree>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4">
            <a:extLst>
              <a:ext uri="{FF2B5EF4-FFF2-40B4-BE49-F238E27FC236}">
                <a16:creationId xmlns:a16="http://schemas.microsoft.com/office/drawing/2014/main" id="{FED03F6E-97FF-4E9D-BC62-7B822244425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B78112B-9D3B-49F5-81AC-ACE98C78E753}" type="slidenum">
              <a:rPr lang="en-US" altLang="en-US" sz="1200" smtClean="0"/>
              <a:pPr>
                <a:spcBef>
                  <a:spcPct val="0"/>
                </a:spcBef>
                <a:buClrTx/>
                <a:buSzTx/>
                <a:buFontTx/>
                <a:buNone/>
              </a:pPr>
              <a:t>478</a:t>
            </a:fld>
            <a:endParaRPr lang="en-US" altLang="en-US" sz="1200"/>
          </a:p>
        </p:txBody>
      </p:sp>
      <p:sp>
        <p:nvSpPr>
          <p:cNvPr id="5" name="Footer Placeholder 5">
            <a:extLst>
              <a:ext uri="{FF2B5EF4-FFF2-40B4-BE49-F238E27FC236}">
                <a16:creationId xmlns:a16="http://schemas.microsoft.com/office/drawing/2014/main" id="{26D7A334-F8C1-4286-B796-734AE1F780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0322" name="Rectangle 2">
            <a:extLst>
              <a:ext uri="{FF2B5EF4-FFF2-40B4-BE49-F238E27FC236}">
                <a16:creationId xmlns:a16="http://schemas.microsoft.com/office/drawing/2014/main" id="{BC6ED535-B53D-4F47-9013-4CC4191FBB0E}"/>
              </a:ext>
            </a:extLst>
          </p:cNvPr>
          <p:cNvSpPr>
            <a:spLocks noGrp="1" noRot="1" noChangeArrowheads="1"/>
          </p:cNvSpPr>
          <p:nvPr>
            <p:ph type="title"/>
          </p:nvPr>
        </p:nvSpPr>
        <p:spPr/>
        <p:txBody>
          <a:bodyPr/>
          <a:lstStyle/>
          <a:p>
            <a:pPr eaLnBrk="1" hangingPunct="1">
              <a:defRPr/>
            </a:pPr>
            <a:r>
              <a:rPr lang="en-US" altLang="en-US"/>
              <a:t>What Would You Do? # 10</a:t>
            </a:r>
          </a:p>
        </p:txBody>
      </p:sp>
      <p:sp>
        <p:nvSpPr>
          <p:cNvPr id="440323" name="Rectangle 3">
            <a:extLst>
              <a:ext uri="{FF2B5EF4-FFF2-40B4-BE49-F238E27FC236}">
                <a16:creationId xmlns:a16="http://schemas.microsoft.com/office/drawing/2014/main" id="{F3A44475-019D-419D-8456-581181189756}"/>
              </a:ext>
            </a:extLst>
          </p:cNvPr>
          <p:cNvSpPr>
            <a:spLocks noGrp="1" noChangeArrowheads="1"/>
          </p:cNvSpPr>
          <p:nvPr>
            <p:ph type="body" idx="1"/>
          </p:nvPr>
        </p:nvSpPr>
        <p:spPr/>
        <p:txBody>
          <a:bodyPr/>
          <a:lstStyle/>
          <a:p>
            <a:pPr eaLnBrk="1" hangingPunct="1">
              <a:defRPr/>
            </a:pPr>
            <a:r>
              <a:rPr lang="en-US" altLang="en-US"/>
              <a:t>Offeror personnel unsure about who should answer questions.  </a:t>
            </a:r>
          </a:p>
          <a:p>
            <a:pPr lvl="1" eaLnBrk="1" hangingPunct="1">
              <a:defRPr/>
            </a:pPr>
            <a:r>
              <a:rPr lang="en-US" altLang="en-US"/>
              <a:t>Each sits there waiting for someone else to answer </a:t>
            </a:r>
          </a:p>
          <a:p>
            <a:pPr lvl="1" eaLnBrk="1" hangingPunct="1">
              <a:defRPr/>
            </a:pPr>
            <a:r>
              <a:rPr lang="en-US" altLang="en-US"/>
              <a:t>Multiple people are volunteered to give answers and none wants to do so</a:t>
            </a:r>
          </a:p>
        </p:txBody>
      </p:sp>
    </p:spTree>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Number Placeholder 4">
            <a:extLst>
              <a:ext uri="{FF2B5EF4-FFF2-40B4-BE49-F238E27FC236}">
                <a16:creationId xmlns:a16="http://schemas.microsoft.com/office/drawing/2014/main" id="{57DD4097-5128-4787-8C72-D95C58C89F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F89AC22-AE92-414E-9546-94793734504E}" type="slidenum">
              <a:rPr lang="en-US" altLang="en-US" sz="1200" smtClean="0"/>
              <a:pPr>
                <a:spcBef>
                  <a:spcPct val="0"/>
                </a:spcBef>
                <a:buClrTx/>
                <a:buSzTx/>
                <a:buFontTx/>
                <a:buNone/>
              </a:pPr>
              <a:t>479</a:t>
            </a:fld>
            <a:endParaRPr lang="en-US" altLang="en-US" sz="1200"/>
          </a:p>
        </p:txBody>
      </p:sp>
      <p:sp>
        <p:nvSpPr>
          <p:cNvPr id="5" name="Footer Placeholder 5">
            <a:extLst>
              <a:ext uri="{FF2B5EF4-FFF2-40B4-BE49-F238E27FC236}">
                <a16:creationId xmlns:a16="http://schemas.microsoft.com/office/drawing/2014/main" id="{92C2B1DB-E56A-411A-A2CD-6D24143F15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1346" name="Rectangle 2">
            <a:extLst>
              <a:ext uri="{FF2B5EF4-FFF2-40B4-BE49-F238E27FC236}">
                <a16:creationId xmlns:a16="http://schemas.microsoft.com/office/drawing/2014/main" id="{86557ACF-E7AD-4468-A833-8E5FC7072CC1}"/>
              </a:ext>
            </a:extLst>
          </p:cNvPr>
          <p:cNvSpPr>
            <a:spLocks noGrp="1" noRot="1" noChangeArrowheads="1"/>
          </p:cNvSpPr>
          <p:nvPr>
            <p:ph type="title"/>
          </p:nvPr>
        </p:nvSpPr>
        <p:spPr/>
        <p:txBody>
          <a:bodyPr/>
          <a:lstStyle/>
          <a:p>
            <a:pPr eaLnBrk="1" hangingPunct="1">
              <a:defRPr/>
            </a:pPr>
            <a:r>
              <a:rPr lang="en-US" altLang="en-US"/>
              <a:t>What Would You Do? # 10</a:t>
            </a:r>
          </a:p>
        </p:txBody>
      </p:sp>
      <p:sp>
        <p:nvSpPr>
          <p:cNvPr id="441347" name="Rectangle 3">
            <a:extLst>
              <a:ext uri="{FF2B5EF4-FFF2-40B4-BE49-F238E27FC236}">
                <a16:creationId xmlns:a16="http://schemas.microsoft.com/office/drawing/2014/main" id="{0C5310F7-4B0C-48EA-B8FB-B1C219C154CF}"/>
              </a:ext>
            </a:extLst>
          </p:cNvPr>
          <p:cNvSpPr>
            <a:spLocks noGrp="1" noChangeArrowheads="1"/>
          </p:cNvSpPr>
          <p:nvPr>
            <p:ph type="body" idx="1"/>
          </p:nvPr>
        </p:nvSpPr>
        <p:spPr>
          <a:xfrm>
            <a:off x="533400" y="1295400"/>
            <a:ext cx="8153400" cy="4830763"/>
          </a:xfrm>
        </p:spPr>
        <p:txBody>
          <a:bodyPr/>
          <a:lstStyle/>
          <a:p>
            <a:pPr eaLnBrk="1" hangingPunct="1">
              <a:buFont typeface="Wingdings" panose="05000000000000000000" pitchFamily="2" charset="2"/>
              <a:buNone/>
              <a:defRPr/>
            </a:pPr>
            <a:r>
              <a:rPr lang="en-US" altLang="en-US" dirty="0"/>
              <a:t>Situation:    </a:t>
            </a:r>
            <a:r>
              <a:rPr lang="en-US" altLang="en-US" sz="2800" dirty="0"/>
              <a:t>Offeror personnel unsure about who 			should answer questions</a:t>
            </a:r>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r>
              <a:rPr lang="en-US" altLang="en-US" dirty="0"/>
              <a:t>	Responses are the same as for What Would You Do issue # 9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873C-0CD9-455E-B1B8-75496D75F18E}"/>
              </a:ext>
            </a:extLst>
          </p:cNvPr>
          <p:cNvSpPr>
            <a:spLocks noGrp="1"/>
          </p:cNvSpPr>
          <p:nvPr>
            <p:ph type="title"/>
          </p:nvPr>
        </p:nvSpPr>
        <p:spPr>
          <a:xfrm>
            <a:off x="228600" y="274638"/>
            <a:ext cx="8686800" cy="601662"/>
          </a:xfrm>
        </p:spPr>
        <p:txBody>
          <a:bodyPr/>
          <a:lstStyle/>
          <a:p>
            <a:pPr>
              <a:defRPr/>
            </a:pPr>
            <a:r>
              <a:rPr lang="en-US" dirty="0"/>
              <a:t>Accepting An Offer</a:t>
            </a:r>
          </a:p>
        </p:txBody>
      </p:sp>
      <p:sp>
        <p:nvSpPr>
          <p:cNvPr id="3" name="Content Placeholder 2">
            <a:extLst>
              <a:ext uri="{FF2B5EF4-FFF2-40B4-BE49-F238E27FC236}">
                <a16:creationId xmlns:a16="http://schemas.microsoft.com/office/drawing/2014/main" id="{EAD2942B-FC53-43B2-B5C0-9DC358731240}"/>
              </a:ext>
            </a:extLst>
          </p:cNvPr>
          <p:cNvSpPr>
            <a:spLocks noGrp="1"/>
          </p:cNvSpPr>
          <p:nvPr>
            <p:ph idx="1"/>
          </p:nvPr>
        </p:nvSpPr>
        <p:spPr>
          <a:xfrm>
            <a:off x="228600" y="876300"/>
            <a:ext cx="8686800" cy="5600700"/>
          </a:xfrm>
        </p:spPr>
        <p:txBody>
          <a:bodyPr/>
          <a:lstStyle/>
          <a:p>
            <a:pPr>
              <a:defRPr/>
            </a:pPr>
            <a:r>
              <a:rPr lang="en-US" sz="3000" dirty="0"/>
              <a:t>Conversely, vendors who submit proposals (make offers) can “sue” the State</a:t>
            </a:r>
          </a:p>
          <a:p>
            <a:pPr lvl="1">
              <a:defRPr/>
            </a:pPr>
            <a:r>
              <a:rPr lang="en-US" dirty="0"/>
              <a:t>File a protest</a:t>
            </a:r>
          </a:p>
          <a:p>
            <a:pPr>
              <a:defRPr/>
            </a:pPr>
            <a:r>
              <a:rPr lang="en-US" sz="3000" dirty="0"/>
              <a:t>If they believe they satisfied the conditions of the request for proposals and had the most advantageous offer but the State did not follow through and award the contract to them</a:t>
            </a:r>
          </a:p>
          <a:p>
            <a:pPr lvl="1">
              <a:defRPr/>
            </a:pPr>
            <a:r>
              <a:rPr lang="en-US" sz="2600" dirty="0"/>
              <a:t>i.e., They claim they had the most advantageous offer but we violated the terms of the RFP that says we will award to the most advantageous offer</a:t>
            </a:r>
          </a:p>
          <a:p>
            <a:pPr lvl="1">
              <a:defRPr/>
            </a:pPr>
            <a:r>
              <a:rPr lang="en-US" sz="2600" dirty="0"/>
              <a:t>The failure to award was because of bias or faulty evaluating</a:t>
            </a:r>
          </a:p>
        </p:txBody>
      </p:sp>
      <p:sp>
        <p:nvSpPr>
          <p:cNvPr id="78852" name="Slide Number Placeholder 3">
            <a:extLst>
              <a:ext uri="{FF2B5EF4-FFF2-40B4-BE49-F238E27FC236}">
                <a16:creationId xmlns:a16="http://schemas.microsoft.com/office/drawing/2014/main" id="{285EEA3F-8F4C-46AE-A90F-EF7D937E91A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C7B06AE-35A4-4DAD-B1BB-83AEE967DC64}" type="slidenum">
              <a:rPr lang="en-US" altLang="en-US" sz="1200" smtClean="0"/>
              <a:pPr>
                <a:spcBef>
                  <a:spcPct val="0"/>
                </a:spcBef>
                <a:buClrTx/>
                <a:buSzTx/>
                <a:buFontTx/>
                <a:buNone/>
              </a:pPr>
              <a:t>48</a:t>
            </a:fld>
            <a:endParaRPr lang="en-US" altLang="en-US" sz="1200"/>
          </a:p>
        </p:txBody>
      </p:sp>
      <p:sp>
        <p:nvSpPr>
          <p:cNvPr id="5" name="Footer Placeholder 4">
            <a:extLst>
              <a:ext uri="{FF2B5EF4-FFF2-40B4-BE49-F238E27FC236}">
                <a16:creationId xmlns:a16="http://schemas.microsoft.com/office/drawing/2014/main" id="{C0EC61A8-79A7-4599-BE93-779EE125F0C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4">
            <a:extLst>
              <a:ext uri="{FF2B5EF4-FFF2-40B4-BE49-F238E27FC236}">
                <a16:creationId xmlns:a16="http://schemas.microsoft.com/office/drawing/2014/main" id="{FAD1ECF7-9A0A-48EE-B7A0-8BEE7AF2A26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E09D090-22BE-4C4B-854B-6ED171366E87}" type="slidenum">
              <a:rPr lang="en-US" altLang="en-US" sz="1200" smtClean="0"/>
              <a:pPr>
                <a:spcBef>
                  <a:spcPct val="0"/>
                </a:spcBef>
                <a:buClrTx/>
                <a:buSzTx/>
                <a:buFontTx/>
                <a:buNone/>
              </a:pPr>
              <a:t>480</a:t>
            </a:fld>
            <a:endParaRPr lang="en-US" altLang="en-US" sz="1200"/>
          </a:p>
        </p:txBody>
      </p:sp>
      <p:sp>
        <p:nvSpPr>
          <p:cNvPr id="5" name="Footer Placeholder 5">
            <a:extLst>
              <a:ext uri="{FF2B5EF4-FFF2-40B4-BE49-F238E27FC236}">
                <a16:creationId xmlns:a16="http://schemas.microsoft.com/office/drawing/2014/main" id="{21399630-EF1E-47E5-B27C-7E37C72DAB4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2370" name="Rectangle 2">
            <a:extLst>
              <a:ext uri="{FF2B5EF4-FFF2-40B4-BE49-F238E27FC236}">
                <a16:creationId xmlns:a16="http://schemas.microsoft.com/office/drawing/2014/main" id="{C031DD9A-0024-40C4-86F5-BA81C53EEB90}"/>
              </a:ext>
            </a:extLst>
          </p:cNvPr>
          <p:cNvSpPr>
            <a:spLocks noGrp="1" noRot="1" noChangeArrowheads="1"/>
          </p:cNvSpPr>
          <p:nvPr>
            <p:ph type="title"/>
          </p:nvPr>
        </p:nvSpPr>
        <p:spPr/>
        <p:txBody>
          <a:bodyPr/>
          <a:lstStyle/>
          <a:p>
            <a:pPr eaLnBrk="1" hangingPunct="1">
              <a:defRPr/>
            </a:pPr>
            <a:r>
              <a:rPr lang="en-US" altLang="en-US"/>
              <a:t>What Would You Do? # 11</a:t>
            </a:r>
          </a:p>
        </p:txBody>
      </p:sp>
      <p:sp>
        <p:nvSpPr>
          <p:cNvPr id="442371" name="Rectangle 3">
            <a:extLst>
              <a:ext uri="{FF2B5EF4-FFF2-40B4-BE49-F238E27FC236}">
                <a16:creationId xmlns:a16="http://schemas.microsoft.com/office/drawing/2014/main" id="{5B484330-9575-419D-BE85-3292533C27F6}"/>
              </a:ext>
            </a:extLst>
          </p:cNvPr>
          <p:cNvSpPr>
            <a:spLocks noGrp="1" noChangeArrowheads="1"/>
          </p:cNvSpPr>
          <p:nvPr>
            <p:ph type="body" idx="1"/>
          </p:nvPr>
        </p:nvSpPr>
        <p:spPr/>
        <p:txBody>
          <a:bodyPr/>
          <a:lstStyle/>
          <a:p>
            <a:pPr eaLnBrk="1" hangingPunct="1">
              <a:defRPr/>
            </a:pPr>
            <a:r>
              <a:rPr lang="en-US" altLang="en-US"/>
              <a:t>Offeror continually asks: </a:t>
            </a:r>
          </a:p>
          <a:p>
            <a:pPr lvl="1" eaLnBrk="1" hangingPunct="1">
              <a:defRPr/>
            </a:pPr>
            <a:r>
              <a:rPr lang="en-US" altLang="en-US"/>
              <a:t>Which other vendors have submitted proposals</a:t>
            </a:r>
          </a:p>
          <a:p>
            <a:pPr lvl="1" eaLnBrk="1" hangingPunct="1">
              <a:defRPr/>
            </a:pPr>
            <a:r>
              <a:rPr lang="en-US" altLang="en-US"/>
              <a:t>How many vendors have submitted proposals</a:t>
            </a:r>
          </a:p>
          <a:p>
            <a:pPr lvl="1" eaLnBrk="1" hangingPunct="1">
              <a:defRPr/>
            </a:pPr>
            <a:r>
              <a:rPr lang="en-US" altLang="en-US"/>
              <a:t>How its proposal compares to other offeror’s</a:t>
            </a:r>
          </a:p>
          <a:p>
            <a:pPr eaLnBrk="1" hangingPunct="1">
              <a:defRPr/>
            </a:pPr>
            <a:r>
              <a:rPr lang="en-US" altLang="en-US"/>
              <a:t>When told of areas in its proposal that are weak or need changed offeror asks what other offerors said for these areas</a:t>
            </a:r>
          </a:p>
          <a:p>
            <a:pPr lvl="1" eaLnBrk="1" hangingPunct="1">
              <a:defRPr/>
            </a:pPr>
            <a:endParaRPr lang="en-US" altLang="en-US"/>
          </a:p>
        </p:txBody>
      </p:sp>
    </p:spTree>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Number Placeholder 4">
            <a:extLst>
              <a:ext uri="{FF2B5EF4-FFF2-40B4-BE49-F238E27FC236}">
                <a16:creationId xmlns:a16="http://schemas.microsoft.com/office/drawing/2014/main" id="{10607145-AC90-427A-9D49-3173D726D5D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00823A5-C52F-414D-808D-915A444DF22A}" type="slidenum">
              <a:rPr lang="en-US" altLang="en-US" sz="1200" smtClean="0"/>
              <a:pPr>
                <a:spcBef>
                  <a:spcPct val="0"/>
                </a:spcBef>
                <a:buClrTx/>
                <a:buSzTx/>
                <a:buFontTx/>
                <a:buNone/>
              </a:pPr>
              <a:t>481</a:t>
            </a:fld>
            <a:endParaRPr lang="en-US" altLang="en-US" sz="1200"/>
          </a:p>
        </p:txBody>
      </p:sp>
      <p:sp>
        <p:nvSpPr>
          <p:cNvPr id="5" name="Footer Placeholder 5">
            <a:extLst>
              <a:ext uri="{FF2B5EF4-FFF2-40B4-BE49-F238E27FC236}">
                <a16:creationId xmlns:a16="http://schemas.microsoft.com/office/drawing/2014/main" id="{A562E757-D07C-4129-8B89-C093E7C07D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3394" name="Rectangle 2">
            <a:extLst>
              <a:ext uri="{FF2B5EF4-FFF2-40B4-BE49-F238E27FC236}">
                <a16:creationId xmlns:a16="http://schemas.microsoft.com/office/drawing/2014/main" id="{076AB6A6-7B5B-4EF6-8EEF-F08E286E7E8F}"/>
              </a:ext>
            </a:extLst>
          </p:cNvPr>
          <p:cNvSpPr>
            <a:spLocks noGrp="1" noRot="1" noChangeArrowheads="1"/>
          </p:cNvSpPr>
          <p:nvPr>
            <p:ph type="title"/>
          </p:nvPr>
        </p:nvSpPr>
        <p:spPr/>
        <p:txBody>
          <a:bodyPr/>
          <a:lstStyle/>
          <a:p>
            <a:pPr eaLnBrk="1" hangingPunct="1">
              <a:defRPr/>
            </a:pPr>
            <a:r>
              <a:rPr lang="en-US" altLang="en-US"/>
              <a:t>What Would You Do? # 11</a:t>
            </a:r>
          </a:p>
        </p:txBody>
      </p:sp>
      <p:sp>
        <p:nvSpPr>
          <p:cNvPr id="443395" name="Rectangle 3">
            <a:extLst>
              <a:ext uri="{FF2B5EF4-FFF2-40B4-BE49-F238E27FC236}">
                <a16:creationId xmlns:a16="http://schemas.microsoft.com/office/drawing/2014/main" id="{80650CAE-3890-4E0C-ACA5-8FB90AC6FBA7}"/>
              </a:ext>
            </a:extLst>
          </p:cNvPr>
          <p:cNvSpPr>
            <a:spLocks noGrp="1" noChangeArrowheads="1"/>
          </p:cNvSpPr>
          <p:nvPr>
            <p:ph type="body" idx="1"/>
          </p:nvPr>
        </p:nvSpPr>
        <p:spPr>
          <a:xfrm>
            <a:off x="228600" y="1066800"/>
            <a:ext cx="8686800" cy="5486400"/>
          </a:xfrm>
        </p:spPr>
        <p:txBody>
          <a:bodyPr/>
          <a:lstStyle/>
          <a:p>
            <a:pPr eaLnBrk="1" hangingPunct="1">
              <a:lnSpc>
                <a:spcPct val="80000"/>
              </a:lnSpc>
              <a:buFont typeface="Wingdings" panose="05000000000000000000" pitchFamily="2" charset="2"/>
              <a:buNone/>
              <a:defRPr/>
            </a:pPr>
            <a:r>
              <a:rPr lang="en-US" altLang="en-US" dirty="0"/>
              <a:t>Situation:   </a:t>
            </a:r>
            <a:r>
              <a:rPr lang="en-US" altLang="en-US" sz="2800" dirty="0"/>
              <a:t>Offeror seeks information about other  	  	offerors or their proposals </a:t>
            </a:r>
          </a:p>
          <a:p>
            <a:pPr eaLnBrk="1" hangingPunct="1">
              <a:lnSpc>
                <a:spcPct val="80000"/>
              </a:lnSpc>
              <a:buFont typeface="Wingdings" panose="05000000000000000000" pitchFamily="2" charset="2"/>
              <a:buNone/>
              <a:defRPr/>
            </a:pPr>
            <a:r>
              <a:rPr lang="en-US" altLang="en-US" sz="2800" dirty="0"/>
              <a:t> </a:t>
            </a:r>
          </a:p>
          <a:p>
            <a:pPr eaLnBrk="1" hangingPunct="1">
              <a:lnSpc>
                <a:spcPct val="80000"/>
              </a:lnSpc>
              <a:defRPr/>
            </a:pPr>
            <a:r>
              <a:rPr lang="en-US" altLang="en-US" dirty="0"/>
              <a:t>Say that no information can be provided on:</a:t>
            </a:r>
          </a:p>
          <a:p>
            <a:pPr lvl="1" eaLnBrk="1" hangingPunct="1">
              <a:lnSpc>
                <a:spcPct val="90000"/>
              </a:lnSpc>
              <a:defRPr/>
            </a:pPr>
            <a:r>
              <a:rPr lang="en-US" altLang="en-US" dirty="0"/>
              <a:t>How many offerors submitted proposals or who they were</a:t>
            </a:r>
          </a:p>
          <a:p>
            <a:pPr lvl="1" eaLnBrk="1" hangingPunct="1">
              <a:lnSpc>
                <a:spcPct val="90000"/>
              </a:lnSpc>
              <a:defRPr/>
            </a:pPr>
            <a:r>
              <a:rPr lang="en-US" altLang="en-US" dirty="0"/>
              <a:t>The content of any other offeror’s proposal</a:t>
            </a:r>
          </a:p>
          <a:p>
            <a:pPr eaLnBrk="1" hangingPunct="1">
              <a:lnSpc>
                <a:spcPct val="80000"/>
              </a:lnSpc>
              <a:defRPr/>
            </a:pPr>
            <a:r>
              <a:rPr lang="en-US" altLang="en-US" dirty="0"/>
              <a:t>State that the offeror should have its own expertise and operating procedures &amp; should not be looking to other offerors for answers on how to conduct its business or perform the contract to be awarded</a:t>
            </a:r>
          </a:p>
        </p:txBody>
      </p:sp>
    </p:spTree>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4">
            <a:extLst>
              <a:ext uri="{FF2B5EF4-FFF2-40B4-BE49-F238E27FC236}">
                <a16:creationId xmlns:a16="http://schemas.microsoft.com/office/drawing/2014/main" id="{2A13E314-AC2D-4382-BC72-BD033CF3E17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285C2B-3E2A-42DE-9552-B34867F9A261}" type="slidenum">
              <a:rPr lang="en-US" altLang="en-US" sz="1200" smtClean="0"/>
              <a:pPr>
                <a:spcBef>
                  <a:spcPct val="0"/>
                </a:spcBef>
                <a:buClrTx/>
                <a:buSzTx/>
                <a:buFontTx/>
                <a:buNone/>
              </a:pPr>
              <a:t>482</a:t>
            </a:fld>
            <a:endParaRPr lang="en-US" altLang="en-US" sz="1200"/>
          </a:p>
        </p:txBody>
      </p:sp>
      <p:sp>
        <p:nvSpPr>
          <p:cNvPr id="5" name="Footer Placeholder 5">
            <a:extLst>
              <a:ext uri="{FF2B5EF4-FFF2-40B4-BE49-F238E27FC236}">
                <a16:creationId xmlns:a16="http://schemas.microsoft.com/office/drawing/2014/main" id="{0F62EF7C-EC76-4B39-B1C1-9259FD3FF43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5442" name="Rectangle 2">
            <a:extLst>
              <a:ext uri="{FF2B5EF4-FFF2-40B4-BE49-F238E27FC236}">
                <a16:creationId xmlns:a16="http://schemas.microsoft.com/office/drawing/2014/main" id="{F34CB898-9576-477A-9E55-1AC479438565}"/>
              </a:ext>
            </a:extLst>
          </p:cNvPr>
          <p:cNvSpPr>
            <a:spLocks noGrp="1" noRot="1" noChangeArrowheads="1"/>
          </p:cNvSpPr>
          <p:nvPr>
            <p:ph type="title"/>
          </p:nvPr>
        </p:nvSpPr>
        <p:spPr/>
        <p:txBody>
          <a:bodyPr/>
          <a:lstStyle/>
          <a:p>
            <a:pPr eaLnBrk="1" hangingPunct="1">
              <a:defRPr/>
            </a:pPr>
            <a:r>
              <a:rPr lang="en-US" altLang="en-US"/>
              <a:t>What Would You Do? # 12</a:t>
            </a:r>
          </a:p>
        </p:txBody>
      </p:sp>
      <p:sp>
        <p:nvSpPr>
          <p:cNvPr id="445443" name="Rectangle 3">
            <a:extLst>
              <a:ext uri="{FF2B5EF4-FFF2-40B4-BE49-F238E27FC236}">
                <a16:creationId xmlns:a16="http://schemas.microsoft.com/office/drawing/2014/main" id="{C49160C6-A663-4D1B-91C1-2102BCEE88AF}"/>
              </a:ext>
            </a:extLst>
          </p:cNvPr>
          <p:cNvSpPr>
            <a:spLocks noGrp="1" noChangeArrowheads="1"/>
          </p:cNvSpPr>
          <p:nvPr>
            <p:ph type="body" idx="1"/>
          </p:nvPr>
        </p:nvSpPr>
        <p:spPr/>
        <p:txBody>
          <a:bodyPr/>
          <a:lstStyle/>
          <a:p>
            <a:pPr eaLnBrk="1" hangingPunct="1">
              <a:defRPr/>
            </a:pPr>
            <a:r>
              <a:rPr lang="en-US" altLang="en-US"/>
              <a:t>When told of areas in its proposal that are weak or need changed offeror asks the evaluation committee what they would like to see (specific changes vendor should make)</a:t>
            </a:r>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Slide Number Placeholder 4">
            <a:extLst>
              <a:ext uri="{FF2B5EF4-FFF2-40B4-BE49-F238E27FC236}">
                <a16:creationId xmlns:a16="http://schemas.microsoft.com/office/drawing/2014/main" id="{E7FE92DF-6401-49E0-9CA8-DB3075D0F65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2E5BD56-C812-4272-92B8-32EF64301D0E}" type="slidenum">
              <a:rPr lang="en-US" altLang="en-US" sz="1200" smtClean="0"/>
              <a:pPr>
                <a:spcBef>
                  <a:spcPct val="0"/>
                </a:spcBef>
                <a:buClrTx/>
                <a:buSzTx/>
                <a:buFontTx/>
                <a:buNone/>
              </a:pPr>
              <a:t>483</a:t>
            </a:fld>
            <a:endParaRPr lang="en-US" altLang="en-US" sz="1200"/>
          </a:p>
        </p:txBody>
      </p:sp>
      <p:sp>
        <p:nvSpPr>
          <p:cNvPr id="5" name="Footer Placeholder 5">
            <a:extLst>
              <a:ext uri="{FF2B5EF4-FFF2-40B4-BE49-F238E27FC236}">
                <a16:creationId xmlns:a16="http://schemas.microsoft.com/office/drawing/2014/main" id="{8CC9059F-31D0-40DA-9B05-6962EDD25BF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46466" name="Rectangle 2">
            <a:extLst>
              <a:ext uri="{FF2B5EF4-FFF2-40B4-BE49-F238E27FC236}">
                <a16:creationId xmlns:a16="http://schemas.microsoft.com/office/drawing/2014/main" id="{5B2FE201-DED4-4AEE-AA2A-9A0BCD671A9A}"/>
              </a:ext>
            </a:extLst>
          </p:cNvPr>
          <p:cNvSpPr>
            <a:spLocks noGrp="1" noRot="1" noChangeArrowheads="1"/>
          </p:cNvSpPr>
          <p:nvPr>
            <p:ph type="title"/>
          </p:nvPr>
        </p:nvSpPr>
        <p:spPr/>
        <p:txBody>
          <a:bodyPr/>
          <a:lstStyle/>
          <a:p>
            <a:pPr eaLnBrk="1" hangingPunct="1">
              <a:defRPr/>
            </a:pPr>
            <a:r>
              <a:rPr lang="en-US" altLang="en-US"/>
              <a:t>What Would You Do? # 12</a:t>
            </a:r>
          </a:p>
        </p:txBody>
      </p:sp>
      <p:sp>
        <p:nvSpPr>
          <p:cNvPr id="446467" name="Rectangle 3">
            <a:extLst>
              <a:ext uri="{FF2B5EF4-FFF2-40B4-BE49-F238E27FC236}">
                <a16:creationId xmlns:a16="http://schemas.microsoft.com/office/drawing/2014/main" id="{DF36C1EC-2C3C-4310-BE07-FBB5C7FDA6B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a:t>Situation:   </a:t>
            </a:r>
            <a:r>
              <a:rPr lang="en-US" altLang="en-US" sz="2800" dirty="0"/>
              <a:t>Offeror seeks information about the 			preference of the committee</a:t>
            </a:r>
          </a:p>
          <a:p>
            <a:pPr eaLnBrk="1" hangingPunct="1">
              <a:defRPr/>
            </a:pPr>
            <a:r>
              <a:rPr lang="en-US" altLang="en-US" dirty="0"/>
              <a:t>State that the committee will not provide answers for the offeror</a:t>
            </a:r>
          </a:p>
          <a:p>
            <a:pPr lvl="1" eaLnBrk="1" hangingPunct="1">
              <a:defRPr/>
            </a:pPr>
            <a:r>
              <a:rPr lang="en-US" altLang="en-US" dirty="0"/>
              <a:t>The committee identifies areas of uncertainty or concern but the offeror must decide how it will address or rectify these areas</a:t>
            </a:r>
          </a:p>
        </p:txBody>
      </p:sp>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Slide Number Placeholder 3">
            <a:extLst>
              <a:ext uri="{FF2B5EF4-FFF2-40B4-BE49-F238E27FC236}">
                <a16:creationId xmlns:a16="http://schemas.microsoft.com/office/drawing/2014/main" id="{37F35820-C32F-406C-9570-88513B80258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98D3246-C73C-4BE8-929E-7DB75D0044E4}" type="slidenum">
              <a:rPr lang="en-US" altLang="en-US" sz="1200" smtClean="0"/>
              <a:pPr>
                <a:spcBef>
                  <a:spcPct val="0"/>
                </a:spcBef>
                <a:buClrTx/>
                <a:buSzTx/>
                <a:buFontTx/>
                <a:buNone/>
              </a:pPr>
              <a:t>484</a:t>
            </a:fld>
            <a:endParaRPr lang="en-US" altLang="en-US" sz="1200"/>
          </a:p>
        </p:txBody>
      </p:sp>
      <p:sp>
        <p:nvSpPr>
          <p:cNvPr id="4" name="Footer Placeholder 4">
            <a:extLst>
              <a:ext uri="{FF2B5EF4-FFF2-40B4-BE49-F238E27FC236}">
                <a16:creationId xmlns:a16="http://schemas.microsoft.com/office/drawing/2014/main" id="{CC658AC9-45BD-47D7-93CC-1EDCF7A9ED3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21956" name="Rectangle 4">
            <a:extLst>
              <a:ext uri="{FF2B5EF4-FFF2-40B4-BE49-F238E27FC236}">
                <a16:creationId xmlns:a16="http://schemas.microsoft.com/office/drawing/2014/main" id="{B8F8C24E-99DE-4415-8334-7D8799130D42}"/>
              </a:ext>
            </a:extLst>
          </p:cNvPr>
          <p:cNvSpPr>
            <a:spLocks noGrp="1" noRot="1" noChangeArrowheads="1"/>
          </p:cNvSpPr>
          <p:nvPr>
            <p:ph type="title"/>
          </p:nvPr>
        </p:nvSpPr>
        <p:spPr>
          <a:xfrm>
            <a:off x="228600" y="1219200"/>
            <a:ext cx="8686800" cy="2133600"/>
          </a:xfrm>
        </p:spPr>
        <p:txBody>
          <a:bodyPr/>
          <a:lstStyle/>
          <a:p>
            <a:pPr eaLnBrk="1" hangingPunct="1">
              <a:defRPr/>
            </a:pPr>
            <a:r>
              <a:rPr lang="en-US" altLang="en-US" sz="5400"/>
              <a:t>Appendices</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a:extLst>
              <a:ext uri="{FF2B5EF4-FFF2-40B4-BE49-F238E27FC236}">
                <a16:creationId xmlns:a16="http://schemas.microsoft.com/office/drawing/2014/main" id="{24440698-F6FE-40CE-87ED-000485F0A8A3}"/>
              </a:ext>
            </a:extLst>
          </p:cNvPr>
          <p:cNvSpPr>
            <a:spLocks noGrp="1" noChangeArrowheads="1"/>
          </p:cNvSpPr>
          <p:nvPr>
            <p:ph type="ctrTitle"/>
          </p:nvPr>
        </p:nvSpPr>
        <p:spPr>
          <a:xfrm>
            <a:off x="457200" y="914400"/>
            <a:ext cx="8305800" cy="2895600"/>
          </a:xfrm>
        </p:spPr>
        <p:txBody>
          <a:bodyPr/>
          <a:lstStyle/>
          <a:p>
            <a:pPr eaLnBrk="1" hangingPunct="1">
              <a:defRPr/>
            </a:pPr>
            <a:r>
              <a:rPr lang="en-US" altLang="en-US"/>
              <a:t>Evaluation Committee Guidelines</a:t>
            </a:r>
          </a:p>
        </p:txBody>
      </p:sp>
      <p:sp>
        <p:nvSpPr>
          <p:cNvPr id="656387" name="Rectangle 3">
            <a:extLst>
              <a:ext uri="{FF2B5EF4-FFF2-40B4-BE49-F238E27FC236}">
                <a16:creationId xmlns:a16="http://schemas.microsoft.com/office/drawing/2014/main" id="{F869FB41-0E35-46A5-B37E-98715A1618E0}"/>
              </a:ext>
            </a:extLst>
          </p:cNvPr>
          <p:cNvSpPr>
            <a:spLocks noGrp="1" noChangeArrowheads="1"/>
          </p:cNvSpPr>
          <p:nvPr>
            <p:ph type="subTitle" idx="1"/>
          </p:nvPr>
        </p:nvSpPr>
        <p:spPr/>
        <p:txBody>
          <a:bodyPr/>
          <a:lstStyle/>
          <a:p>
            <a:pPr eaLnBrk="1" hangingPunct="1">
              <a:defRPr/>
            </a:pPr>
            <a:r>
              <a:rPr lang="en-US" altLang="en-US"/>
              <a:t>Appendix 1</a:t>
            </a:r>
          </a:p>
        </p:txBody>
      </p:sp>
      <p:sp>
        <p:nvSpPr>
          <p:cNvPr id="2" name="Footer Placeholder 1">
            <a:extLst>
              <a:ext uri="{FF2B5EF4-FFF2-40B4-BE49-F238E27FC236}">
                <a16:creationId xmlns:a16="http://schemas.microsoft.com/office/drawing/2014/main" id="{DC26A53C-3C4C-4F53-B21C-DCC5BB156342}"/>
              </a:ext>
            </a:extLst>
          </p:cNvPr>
          <p:cNvSpPr>
            <a:spLocks noGrp="1"/>
          </p:cNvSpPr>
          <p:nvPr>
            <p:ph type="ftr" sz="quarter" idx="11"/>
          </p:nvPr>
        </p:nvSpPr>
        <p:spPr>
          <a:xfrm>
            <a:off x="914400" y="6251575"/>
            <a:ext cx="72390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ED436DE7-8D56-4A08-9769-5BFF37538053}"/>
              </a:ext>
            </a:extLst>
          </p:cNvPr>
          <p:cNvSpPr>
            <a:spLocks noGrp="1"/>
          </p:cNvSpPr>
          <p:nvPr>
            <p:ph type="sldNum" sz="quarter" idx="12"/>
          </p:nvPr>
        </p:nvSpPr>
        <p:spPr/>
        <p:txBody>
          <a:bodyPr/>
          <a:lstStyle/>
          <a:p>
            <a:pPr>
              <a:defRPr/>
            </a:pPr>
            <a:fld id="{8FA840C6-F59C-4D58-AAC4-5F0BCC90EB74}" type="slidenum">
              <a:rPr lang="en-US" altLang="en-US" smtClean="0"/>
              <a:pPr>
                <a:defRPr/>
              </a:pPr>
              <a:t>485</a:t>
            </a:fld>
            <a:endParaRPr lang="en-US" altLang="en-US"/>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Number Placeholder 2">
            <a:extLst>
              <a:ext uri="{FF2B5EF4-FFF2-40B4-BE49-F238E27FC236}">
                <a16:creationId xmlns:a16="http://schemas.microsoft.com/office/drawing/2014/main" id="{A0577A8F-70FC-49B8-A94D-B67FE3D2A7E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5C391F0-8C56-421C-AC4C-4B0FD51CE4B4}" type="slidenum">
              <a:rPr lang="en-US" altLang="en-US" sz="1200" smtClean="0"/>
              <a:pPr>
                <a:spcBef>
                  <a:spcPct val="0"/>
                </a:spcBef>
                <a:buClrTx/>
                <a:buSzTx/>
                <a:buFontTx/>
                <a:buNone/>
              </a:pPr>
              <a:t>486</a:t>
            </a:fld>
            <a:endParaRPr lang="en-US" altLang="en-US" sz="1200"/>
          </a:p>
        </p:txBody>
      </p:sp>
      <p:sp>
        <p:nvSpPr>
          <p:cNvPr id="5" name="Footer Placeholder 3">
            <a:extLst>
              <a:ext uri="{FF2B5EF4-FFF2-40B4-BE49-F238E27FC236}">
                <a16:creationId xmlns:a16="http://schemas.microsoft.com/office/drawing/2014/main" id="{7E8C520E-6A1F-427B-92FE-0392E73F3E0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0020" name="Text Box 2">
            <a:extLst>
              <a:ext uri="{FF2B5EF4-FFF2-40B4-BE49-F238E27FC236}">
                <a16:creationId xmlns:a16="http://schemas.microsoft.com/office/drawing/2014/main" id="{61A9A85B-BE92-4621-909A-096F3062124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0021" name="Object 3">
            <a:extLst>
              <a:ext uri="{FF2B5EF4-FFF2-40B4-BE49-F238E27FC236}">
                <a16:creationId xmlns:a16="http://schemas.microsoft.com/office/drawing/2014/main" id="{6C311086-3FFF-4C30-9F04-647B8FD49004}"/>
              </a:ext>
            </a:extLst>
          </p:cNvPr>
          <p:cNvGraphicFramePr>
            <a:graphicFrameLocks noChangeAspect="1"/>
          </p:cNvGraphicFramePr>
          <p:nvPr>
            <p:extLst>
              <p:ext uri="{D42A27DB-BD31-4B8C-83A1-F6EECF244321}">
                <p14:modId xmlns:p14="http://schemas.microsoft.com/office/powerpoint/2010/main" val="2009390823"/>
              </p:ext>
            </p:extLst>
          </p:nvPr>
        </p:nvGraphicFramePr>
        <p:xfrm>
          <a:off x="838200" y="763588"/>
          <a:ext cx="7902575" cy="8007350"/>
        </p:xfrm>
        <a:graphic>
          <a:graphicData uri="http://schemas.openxmlformats.org/presentationml/2006/ole">
            <mc:AlternateContent xmlns:mc="http://schemas.openxmlformats.org/markup-compatibility/2006">
              <mc:Choice xmlns:v="urn:schemas-microsoft-com:vml" Requires="v">
                <p:oleObj spid="_x0000_s726090" name="Document" r:id="rId4" imgW="7303930" imgH="7388875" progId="Word.Document.8">
                  <p:embed/>
                </p:oleObj>
              </mc:Choice>
              <mc:Fallback>
                <p:oleObj name="Document" r:id="rId4" imgW="7303930" imgH="7388875" progId="Word.Document.8">
                  <p:embed/>
                  <p:pic>
                    <p:nvPicPr>
                      <p:cNvPr id="470021" name="Object 3">
                        <a:extLst>
                          <a:ext uri="{FF2B5EF4-FFF2-40B4-BE49-F238E27FC236}">
                            <a16:creationId xmlns:a16="http://schemas.microsoft.com/office/drawing/2014/main" id="{6C311086-3FFF-4C30-9F04-647B8FD49004}"/>
                          </a:ext>
                        </a:extLst>
                      </p:cNvPr>
                      <p:cNvPicPr>
                        <a:picLocks noChangeAspect="1" noChangeArrowheads="1"/>
                      </p:cNvPicPr>
                      <p:nvPr/>
                    </p:nvPicPr>
                    <p:blipFill>
                      <a:blip r:embed="rId5"/>
                      <a:srcRect/>
                      <a:stretch>
                        <a:fillRect/>
                      </a:stretch>
                    </p:blipFill>
                    <p:spPr bwMode="auto">
                      <a:xfrm>
                        <a:off x="838200" y="763588"/>
                        <a:ext cx="7902575" cy="800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54515764"/>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Number Placeholder 2">
            <a:extLst>
              <a:ext uri="{FF2B5EF4-FFF2-40B4-BE49-F238E27FC236}">
                <a16:creationId xmlns:a16="http://schemas.microsoft.com/office/drawing/2014/main" id="{502FAED2-5521-4D87-8234-9AA7CF32959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DE0AA5A-2FC4-4D3F-8A73-2D552CF2D422}" type="slidenum">
              <a:rPr lang="en-US" altLang="en-US" sz="1200" smtClean="0"/>
              <a:pPr>
                <a:spcBef>
                  <a:spcPct val="0"/>
                </a:spcBef>
                <a:buClrTx/>
                <a:buSzTx/>
                <a:buFontTx/>
                <a:buNone/>
              </a:pPr>
              <a:t>487</a:t>
            </a:fld>
            <a:endParaRPr lang="en-US" altLang="en-US" sz="1200"/>
          </a:p>
        </p:txBody>
      </p:sp>
      <p:sp>
        <p:nvSpPr>
          <p:cNvPr id="5" name="Footer Placeholder 3">
            <a:extLst>
              <a:ext uri="{FF2B5EF4-FFF2-40B4-BE49-F238E27FC236}">
                <a16:creationId xmlns:a16="http://schemas.microsoft.com/office/drawing/2014/main" id="{C7B3A06A-481E-4845-9511-F767337AE6A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2068" name="Text Box 2">
            <a:extLst>
              <a:ext uri="{FF2B5EF4-FFF2-40B4-BE49-F238E27FC236}">
                <a16:creationId xmlns:a16="http://schemas.microsoft.com/office/drawing/2014/main" id="{1F94F424-D6F4-4324-B2B3-4AC06498B0BC}"/>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2069" name="Object 3">
            <a:extLst>
              <a:ext uri="{FF2B5EF4-FFF2-40B4-BE49-F238E27FC236}">
                <a16:creationId xmlns:a16="http://schemas.microsoft.com/office/drawing/2014/main" id="{CF8E0621-FFE8-40E5-9256-7EF53EBB9FC0}"/>
              </a:ext>
            </a:extLst>
          </p:cNvPr>
          <p:cNvGraphicFramePr>
            <a:graphicFrameLocks noChangeAspect="1"/>
          </p:cNvGraphicFramePr>
          <p:nvPr/>
        </p:nvGraphicFramePr>
        <p:xfrm>
          <a:off x="600075" y="808038"/>
          <a:ext cx="8313738" cy="8428037"/>
        </p:xfrm>
        <a:graphic>
          <a:graphicData uri="http://schemas.openxmlformats.org/presentationml/2006/ole">
            <mc:AlternateContent xmlns:mc="http://schemas.openxmlformats.org/markup-compatibility/2006">
              <mc:Choice xmlns:v="urn:schemas-microsoft-com:vml" Requires="v">
                <p:oleObj spid="_x0000_s727114" name="Document" r:id="rId3" imgW="8843123" imgH="8911724" progId="Word.Document.8">
                  <p:embed/>
                </p:oleObj>
              </mc:Choice>
              <mc:Fallback>
                <p:oleObj name="Document" r:id="rId3" imgW="8843123" imgH="8911724" progId="Word.Document.8">
                  <p:embed/>
                  <p:pic>
                    <p:nvPicPr>
                      <p:cNvPr id="472069" name="Object 3">
                        <a:extLst>
                          <a:ext uri="{FF2B5EF4-FFF2-40B4-BE49-F238E27FC236}">
                            <a16:creationId xmlns:a16="http://schemas.microsoft.com/office/drawing/2014/main" id="{CF8E0621-FFE8-40E5-9256-7EF53EBB9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08038"/>
                        <a:ext cx="8313738" cy="842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26273496"/>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Number Placeholder 2">
            <a:extLst>
              <a:ext uri="{FF2B5EF4-FFF2-40B4-BE49-F238E27FC236}">
                <a16:creationId xmlns:a16="http://schemas.microsoft.com/office/drawing/2014/main" id="{537105A9-1F77-471E-9A6A-D8E03A9B26F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FEBC6F4-3733-4284-88AB-339945461FE2}" type="slidenum">
              <a:rPr lang="en-US" altLang="en-US" sz="1200" smtClean="0"/>
              <a:pPr>
                <a:spcBef>
                  <a:spcPct val="0"/>
                </a:spcBef>
                <a:buClrTx/>
                <a:buSzTx/>
                <a:buFontTx/>
                <a:buNone/>
              </a:pPr>
              <a:t>488</a:t>
            </a:fld>
            <a:endParaRPr lang="en-US" altLang="en-US" sz="1200"/>
          </a:p>
        </p:txBody>
      </p:sp>
      <p:sp>
        <p:nvSpPr>
          <p:cNvPr id="5" name="Footer Placeholder 3">
            <a:extLst>
              <a:ext uri="{FF2B5EF4-FFF2-40B4-BE49-F238E27FC236}">
                <a16:creationId xmlns:a16="http://schemas.microsoft.com/office/drawing/2014/main" id="{680BCE8A-4A31-416A-8FED-B78EF4C2020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3092" name="Text Box 2">
            <a:extLst>
              <a:ext uri="{FF2B5EF4-FFF2-40B4-BE49-F238E27FC236}">
                <a16:creationId xmlns:a16="http://schemas.microsoft.com/office/drawing/2014/main" id="{34ABBCB5-9022-4E81-A165-A63DC3DFADE0}"/>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3093" name="Object 3">
            <a:extLst>
              <a:ext uri="{FF2B5EF4-FFF2-40B4-BE49-F238E27FC236}">
                <a16:creationId xmlns:a16="http://schemas.microsoft.com/office/drawing/2014/main" id="{C7575451-FCAB-43B0-807E-671DE134D760}"/>
              </a:ext>
            </a:extLst>
          </p:cNvPr>
          <p:cNvGraphicFramePr>
            <a:graphicFrameLocks noChangeAspect="1"/>
          </p:cNvGraphicFramePr>
          <p:nvPr/>
        </p:nvGraphicFramePr>
        <p:xfrm>
          <a:off x="0" y="0"/>
          <a:ext cx="8612188" cy="10506075"/>
        </p:xfrm>
        <a:graphic>
          <a:graphicData uri="http://schemas.openxmlformats.org/presentationml/2006/ole">
            <mc:AlternateContent xmlns:mc="http://schemas.openxmlformats.org/markup-compatibility/2006">
              <mc:Choice xmlns:v="urn:schemas-microsoft-com:vml" Requires="v">
                <p:oleObj spid="_x0000_s728138" name="Document" r:id="rId3" imgW="5730452" imgH="7014249" progId="Word.Document.8">
                  <p:embed/>
                </p:oleObj>
              </mc:Choice>
              <mc:Fallback>
                <p:oleObj name="Document" r:id="rId3" imgW="5730452" imgH="7014249" progId="Word.Document.8">
                  <p:embed/>
                  <p:pic>
                    <p:nvPicPr>
                      <p:cNvPr id="473093" name="Object 3">
                        <a:extLst>
                          <a:ext uri="{FF2B5EF4-FFF2-40B4-BE49-F238E27FC236}">
                            <a16:creationId xmlns:a16="http://schemas.microsoft.com/office/drawing/2014/main" id="{C7575451-FCAB-43B0-807E-671DE134D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12188" cy="1050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40599094"/>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Number Placeholder 2">
            <a:extLst>
              <a:ext uri="{FF2B5EF4-FFF2-40B4-BE49-F238E27FC236}">
                <a16:creationId xmlns:a16="http://schemas.microsoft.com/office/drawing/2014/main" id="{80B2D210-0426-49AE-AC7A-F1A0B14D0EA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B82C04-8D08-4005-88FB-E7A1082A8B60}" type="slidenum">
              <a:rPr lang="en-US" altLang="en-US" sz="1200" smtClean="0"/>
              <a:pPr>
                <a:spcBef>
                  <a:spcPct val="0"/>
                </a:spcBef>
                <a:buClrTx/>
                <a:buSzTx/>
                <a:buFontTx/>
                <a:buNone/>
              </a:pPr>
              <a:t>489</a:t>
            </a:fld>
            <a:endParaRPr lang="en-US" altLang="en-US" sz="1200"/>
          </a:p>
        </p:txBody>
      </p:sp>
      <p:sp>
        <p:nvSpPr>
          <p:cNvPr id="5" name="Footer Placeholder 3">
            <a:extLst>
              <a:ext uri="{FF2B5EF4-FFF2-40B4-BE49-F238E27FC236}">
                <a16:creationId xmlns:a16="http://schemas.microsoft.com/office/drawing/2014/main" id="{82FD0FA9-36DE-4730-B615-260D797D6E9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4116" name="Text Box 2">
            <a:extLst>
              <a:ext uri="{FF2B5EF4-FFF2-40B4-BE49-F238E27FC236}">
                <a16:creationId xmlns:a16="http://schemas.microsoft.com/office/drawing/2014/main" id="{D30F7B24-7E9E-4622-824A-9C1DE5CE9DA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4117" name="Object 3">
            <a:extLst>
              <a:ext uri="{FF2B5EF4-FFF2-40B4-BE49-F238E27FC236}">
                <a16:creationId xmlns:a16="http://schemas.microsoft.com/office/drawing/2014/main" id="{A9994270-2B20-4227-A2F4-A28A0884939F}"/>
              </a:ext>
            </a:extLst>
          </p:cNvPr>
          <p:cNvGraphicFramePr>
            <a:graphicFrameLocks noChangeAspect="1"/>
          </p:cNvGraphicFramePr>
          <p:nvPr>
            <p:extLst>
              <p:ext uri="{D42A27DB-BD31-4B8C-83A1-F6EECF244321}">
                <p14:modId xmlns:p14="http://schemas.microsoft.com/office/powerpoint/2010/main" val="509344581"/>
              </p:ext>
            </p:extLst>
          </p:nvPr>
        </p:nvGraphicFramePr>
        <p:xfrm>
          <a:off x="554038" y="461963"/>
          <a:ext cx="7888287" cy="7997825"/>
        </p:xfrm>
        <a:graphic>
          <a:graphicData uri="http://schemas.openxmlformats.org/presentationml/2006/ole">
            <mc:AlternateContent xmlns:mc="http://schemas.openxmlformats.org/markup-compatibility/2006">
              <mc:Choice xmlns:v="urn:schemas-microsoft-com:vml" Requires="v">
                <p:oleObj spid="_x0000_s729163" name="Document" r:id="rId3" imgW="7919264" imgH="8013428" progId="Word.Document.8">
                  <p:embed/>
                </p:oleObj>
              </mc:Choice>
              <mc:Fallback>
                <p:oleObj name="Document" r:id="rId3" imgW="7919264" imgH="8013428" progId="Word.Document.8">
                  <p:embed/>
                  <p:pic>
                    <p:nvPicPr>
                      <p:cNvPr id="474117" name="Object 3">
                        <a:extLst>
                          <a:ext uri="{FF2B5EF4-FFF2-40B4-BE49-F238E27FC236}">
                            <a16:creationId xmlns:a16="http://schemas.microsoft.com/office/drawing/2014/main" id="{A9994270-2B20-4227-A2F4-A28A0884939F}"/>
                          </a:ext>
                        </a:extLst>
                      </p:cNvPr>
                      <p:cNvPicPr>
                        <a:picLocks noChangeAspect="1" noChangeArrowheads="1"/>
                      </p:cNvPicPr>
                      <p:nvPr/>
                    </p:nvPicPr>
                    <p:blipFill>
                      <a:blip r:embed="rId4"/>
                      <a:srcRect/>
                      <a:stretch>
                        <a:fillRect/>
                      </a:stretch>
                    </p:blipFill>
                    <p:spPr bwMode="auto">
                      <a:xfrm>
                        <a:off x="554038" y="461963"/>
                        <a:ext cx="7888287" cy="7997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7140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101108-2B0B-429A-9A3B-3DBA73F94AD2}"/>
              </a:ext>
            </a:extLst>
          </p:cNvPr>
          <p:cNvSpPr>
            <a:spLocks noGrp="1"/>
          </p:cNvSpPr>
          <p:nvPr>
            <p:ph type="title"/>
          </p:nvPr>
        </p:nvSpPr>
        <p:spPr>
          <a:xfrm>
            <a:off x="722313" y="4419600"/>
            <a:ext cx="7772400" cy="1828800"/>
          </a:xfrm>
        </p:spPr>
        <p:txBody>
          <a:bodyPr/>
          <a:lstStyle/>
          <a:p>
            <a:pPr algn="ctr">
              <a:defRPr/>
            </a:pPr>
            <a:r>
              <a:rPr lang="en-US" dirty="0"/>
              <a:t>Getting the best deal for the state</a:t>
            </a:r>
          </a:p>
        </p:txBody>
      </p:sp>
      <p:sp>
        <p:nvSpPr>
          <p:cNvPr id="7" name="Text Placeholder 6">
            <a:extLst>
              <a:ext uri="{FF2B5EF4-FFF2-40B4-BE49-F238E27FC236}">
                <a16:creationId xmlns:a16="http://schemas.microsoft.com/office/drawing/2014/main" id="{73C2F6CC-4E9D-4B24-9B68-F12980C07634}"/>
              </a:ext>
            </a:extLst>
          </p:cNvPr>
          <p:cNvSpPr>
            <a:spLocks noGrp="1"/>
          </p:cNvSpPr>
          <p:nvPr>
            <p:ph type="body" idx="1"/>
          </p:nvPr>
        </p:nvSpPr>
        <p:spPr>
          <a:xfrm>
            <a:off x="1447800" y="533400"/>
            <a:ext cx="6248400" cy="3352800"/>
          </a:xfrm>
        </p:spPr>
        <p:txBody>
          <a:bodyPr/>
          <a:lstStyle/>
          <a:p>
            <a:pPr algn="ctr">
              <a:defRPr/>
            </a:pPr>
            <a:r>
              <a:rPr lang="en-US" sz="5400" dirty="0"/>
              <a:t>The Essence of Competitive </a:t>
            </a:r>
          </a:p>
          <a:p>
            <a:pPr>
              <a:defRPr/>
            </a:pPr>
            <a:r>
              <a:rPr lang="en-US" sz="5400" dirty="0"/>
              <a:t>Sealed Proposals</a:t>
            </a:r>
          </a:p>
        </p:txBody>
      </p:sp>
      <p:sp>
        <p:nvSpPr>
          <p:cNvPr id="79876" name="Slide Number Placeholder 3">
            <a:extLst>
              <a:ext uri="{FF2B5EF4-FFF2-40B4-BE49-F238E27FC236}">
                <a16:creationId xmlns:a16="http://schemas.microsoft.com/office/drawing/2014/main" id="{2043491A-516D-4F0B-8E6B-5D947EC18F1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589B76-1BC2-4B7D-87AF-841BDE55BD72}" type="slidenum">
              <a:rPr lang="en-US" altLang="en-US" sz="1200" smtClean="0"/>
              <a:pPr>
                <a:spcBef>
                  <a:spcPct val="0"/>
                </a:spcBef>
                <a:buClrTx/>
                <a:buSzTx/>
                <a:buFontTx/>
                <a:buNone/>
              </a:pPr>
              <a:t>49</a:t>
            </a:fld>
            <a:endParaRPr lang="en-US" altLang="en-US" sz="1200"/>
          </a:p>
        </p:txBody>
      </p:sp>
      <p:sp>
        <p:nvSpPr>
          <p:cNvPr id="5" name="Footer Placeholder 4">
            <a:extLst>
              <a:ext uri="{FF2B5EF4-FFF2-40B4-BE49-F238E27FC236}">
                <a16:creationId xmlns:a16="http://schemas.microsoft.com/office/drawing/2014/main" id="{228DF800-1051-4EF9-BFF1-3B61A1D2455F}"/>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Number Placeholder 2">
            <a:extLst>
              <a:ext uri="{FF2B5EF4-FFF2-40B4-BE49-F238E27FC236}">
                <a16:creationId xmlns:a16="http://schemas.microsoft.com/office/drawing/2014/main" id="{EF1E25D3-4D94-4ECC-89E7-18DE361562C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16C88C0-767F-4257-8C7C-EE42BFE89A72}" type="slidenum">
              <a:rPr lang="en-US" altLang="en-US" sz="1200" smtClean="0"/>
              <a:pPr>
                <a:spcBef>
                  <a:spcPct val="0"/>
                </a:spcBef>
                <a:buClrTx/>
                <a:buSzTx/>
                <a:buFontTx/>
                <a:buNone/>
              </a:pPr>
              <a:t>490</a:t>
            </a:fld>
            <a:endParaRPr lang="en-US" altLang="en-US" sz="1200"/>
          </a:p>
        </p:txBody>
      </p:sp>
      <p:sp>
        <p:nvSpPr>
          <p:cNvPr id="5" name="Footer Placeholder 3">
            <a:extLst>
              <a:ext uri="{FF2B5EF4-FFF2-40B4-BE49-F238E27FC236}">
                <a16:creationId xmlns:a16="http://schemas.microsoft.com/office/drawing/2014/main" id="{40096E69-C9B7-4A90-B797-B70747CCE6D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5140" name="Text Box 2">
            <a:extLst>
              <a:ext uri="{FF2B5EF4-FFF2-40B4-BE49-F238E27FC236}">
                <a16:creationId xmlns:a16="http://schemas.microsoft.com/office/drawing/2014/main" id="{AC87DD59-9D19-4998-B55B-ED53295463E4}"/>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5141" name="Object 3">
            <a:extLst>
              <a:ext uri="{FF2B5EF4-FFF2-40B4-BE49-F238E27FC236}">
                <a16:creationId xmlns:a16="http://schemas.microsoft.com/office/drawing/2014/main" id="{C7E26F55-B87D-4B50-B973-4E84B8F84507}"/>
              </a:ext>
            </a:extLst>
          </p:cNvPr>
          <p:cNvGraphicFramePr>
            <a:graphicFrameLocks noChangeAspect="1"/>
          </p:cNvGraphicFramePr>
          <p:nvPr/>
        </p:nvGraphicFramePr>
        <p:xfrm>
          <a:off x="300038" y="207963"/>
          <a:ext cx="8428037" cy="8543925"/>
        </p:xfrm>
        <a:graphic>
          <a:graphicData uri="http://schemas.openxmlformats.org/presentationml/2006/ole">
            <mc:AlternateContent xmlns:mc="http://schemas.openxmlformats.org/markup-compatibility/2006">
              <mc:Choice xmlns:v="urn:schemas-microsoft-com:vml" Requires="v">
                <p:oleObj spid="_x0000_s730186" name="Document" r:id="rId3" imgW="7902112" imgH="8004771" progId="Word.Document.8">
                  <p:embed/>
                </p:oleObj>
              </mc:Choice>
              <mc:Fallback>
                <p:oleObj name="Document" r:id="rId3" imgW="7902112" imgH="8004771" progId="Word.Document.8">
                  <p:embed/>
                  <p:pic>
                    <p:nvPicPr>
                      <p:cNvPr id="475141" name="Object 3">
                        <a:extLst>
                          <a:ext uri="{FF2B5EF4-FFF2-40B4-BE49-F238E27FC236}">
                            <a16:creationId xmlns:a16="http://schemas.microsoft.com/office/drawing/2014/main" id="{C7E26F55-B87D-4B50-B973-4E84B8F84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07963"/>
                        <a:ext cx="8428037" cy="854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94814370"/>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Number Placeholder 2">
            <a:extLst>
              <a:ext uri="{FF2B5EF4-FFF2-40B4-BE49-F238E27FC236}">
                <a16:creationId xmlns:a16="http://schemas.microsoft.com/office/drawing/2014/main" id="{16F59244-1D99-4890-9D6F-AFAE5C1CDDC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1C019C4-CBD2-459D-B303-80F55B3D3ED5}" type="slidenum">
              <a:rPr lang="en-US" altLang="en-US" sz="1200" smtClean="0"/>
              <a:pPr>
                <a:spcBef>
                  <a:spcPct val="0"/>
                </a:spcBef>
                <a:buClrTx/>
                <a:buSzTx/>
                <a:buFontTx/>
                <a:buNone/>
              </a:pPr>
              <a:t>491</a:t>
            </a:fld>
            <a:endParaRPr lang="en-US" altLang="en-US" sz="1200"/>
          </a:p>
        </p:txBody>
      </p:sp>
      <p:sp>
        <p:nvSpPr>
          <p:cNvPr id="5" name="Footer Placeholder 3">
            <a:extLst>
              <a:ext uri="{FF2B5EF4-FFF2-40B4-BE49-F238E27FC236}">
                <a16:creationId xmlns:a16="http://schemas.microsoft.com/office/drawing/2014/main" id="{D12546A0-6482-42B8-99D0-D7893F997DF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6164" name="Text Box 2">
            <a:extLst>
              <a:ext uri="{FF2B5EF4-FFF2-40B4-BE49-F238E27FC236}">
                <a16:creationId xmlns:a16="http://schemas.microsoft.com/office/drawing/2014/main" id="{8040494D-29E2-47C8-B1E8-A18BE4A10D27}"/>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6165" name="Object 3">
            <a:extLst>
              <a:ext uri="{FF2B5EF4-FFF2-40B4-BE49-F238E27FC236}">
                <a16:creationId xmlns:a16="http://schemas.microsoft.com/office/drawing/2014/main" id="{4C68DC07-9DF4-4F95-8C26-48897F6B5756}"/>
              </a:ext>
            </a:extLst>
          </p:cNvPr>
          <p:cNvGraphicFramePr>
            <a:graphicFrameLocks noChangeAspect="1"/>
          </p:cNvGraphicFramePr>
          <p:nvPr/>
        </p:nvGraphicFramePr>
        <p:xfrm>
          <a:off x="600075" y="854075"/>
          <a:ext cx="8313738" cy="8589963"/>
        </p:xfrm>
        <a:graphic>
          <a:graphicData uri="http://schemas.openxmlformats.org/presentationml/2006/ole">
            <mc:AlternateContent xmlns:mc="http://schemas.openxmlformats.org/markup-compatibility/2006">
              <mc:Choice xmlns:v="urn:schemas-microsoft-com:vml" Requires="v">
                <p:oleObj spid="_x0000_s731210" name="Document" r:id="rId3" imgW="8816406" imgH="9102192" progId="Word.Document.8">
                  <p:embed/>
                </p:oleObj>
              </mc:Choice>
              <mc:Fallback>
                <p:oleObj name="Document" r:id="rId3" imgW="8816406" imgH="9102192" progId="Word.Document.8">
                  <p:embed/>
                  <p:pic>
                    <p:nvPicPr>
                      <p:cNvPr id="476165" name="Object 3">
                        <a:extLst>
                          <a:ext uri="{FF2B5EF4-FFF2-40B4-BE49-F238E27FC236}">
                            <a16:creationId xmlns:a16="http://schemas.microsoft.com/office/drawing/2014/main" id="{4C68DC07-9DF4-4F95-8C26-48897F6B5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54075"/>
                        <a:ext cx="8313738" cy="858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8787253"/>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Number Placeholder 2">
            <a:extLst>
              <a:ext uri="{FF2B5EF4-FFF2-40B4-BE49-F238E27FC236}">
                <a16:creationId xmlns:a16="http://schemas.microsoft.com/office/drawing/2014/main" id="{FBCC4D2B-D566-4597-A929-E7BF663B7F1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DEECF23-5C9C-4E00-AE23-67E27281B8C8}" type="slidenum">
              <a:rPr lang="en-US" altLang="en-US" sz="1200" smtClean="0"/>
              <a:pPr>
                <a:spcBef>
                  <a:spcPct val="0"/>
                </a:spcBef>
                <a:buClrTx/>
                <a:buSzTx/>
                <a:buFontTx/>
                <a:buNone/>
              </a:pPr>
              <a:t>492</a:t>
            </a:fld>
            <a:endParaRPr lang="en-US" altLang="en-US" sz="1200"/>
          </a:p>
        </p:txBody>
      </p:sp>
      <p:sp>
        <p:nvSpPr>
          <p:cNvPr id="5" name="Footer Placeholder 3">
            <a:extLst>
              <a:ext uri="{FF2B5EF4-FFF2-40B4-BE49-F238E27FC236}">
                <a16:creationId xmlns:a16="http://schemas.microsoft.com/office/drawing/2014/main" id="{58D8F754-618B-4980-BBF0-148B354325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7188" name="Text Box 2">
            <a:extLst>
              <a:ext uri="{FF2B5EF4-FFF2-40B4-BE49-F238E27FC236}">
                <a16:creationId xmlns:a16="http://schemas.microsoft.com/office/drawing/2014/main" id="{AEFABA5C-0B37-4660-B026-8EBDC8725A03}"/>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7189" name="Object 3">
            <a:extLst>
              <a:ext uri="{FF2B5EF4-FFF2-40B4-BE49-F238E27FC236}">
                <a16:creationId xmlns:a16="http://schemas.microsoft.com/office/drawing/2014/main" id="{67204228-AB38-4A7D-A566-8D9ACA197896}"/>
              </a:ext>
            </a:extLst>
          </p:cNvPr>
          <p:cNvGraphicFramePr>
            <a:graphicFrameLocks noChangeAspect="1"/>
          </p:cNvGraphicFramePr>
          <p:nvPr/>
        </p:nvGraphicFramePr>
        <p:xfrm>
          <a:off x="854075" y="854075"/>
          <a:ext cx="8289925" cy="8243888"/>
        </p:xfrm>
        <a:graphic>
          <a:graphicData uri="http://schemas.openxmlformats.org/presentationml/2006/ole">
            <mc:AlternateContent xmlns:mc="http://schemas.openxmlformats.org/markup-compatibility/2006">
              <mc:Choice xmlns:v="urn:schemas-microsoft-com:vml" Requires="v">
                <p:oleObj spid="_x0000_s732234" name="Document" r:id="rId3" imgW="8789690" imgH="8740344" progId="Word.Document.8">
                  <p:embed/>
                </p:oleObj>
              </mc:Choice>
              <mc:Fallback>
                <p:oleObj name="Document" r:id="rId3" imgW="8789690" imgH="8740344" progId="Word.Document.8">
                  <p:embed/>
                  <p:pic>
                    <p:nvPicPr>
                      <p:cNvPr id="477189" name="Object 3">
                        <a:extLst>
                          <a:ext uri="{FF2B5EF4-FFF2-40B4-BE49-F238E27FC236}">
                            <a16:creationId xmlns:a16="http://schemas.microsoft.com/office/drawing/2014/main" id="{67204228-AB38-4A7D-A566-8D9ACA197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854075"/>
                        <a:ext cx="8289925" cy="824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0926070"/>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2">
            <a:extLst>
              <a:ext uri="{FF2B5EF4-FFF2-40B4-BE49-F238E27FC236}">
                <a16:creationId xmlns:a16="http://schemas.microsoft.com/office/drawing/2014/main" id="{996DAC7A-5D61-46BB-98BC-FC6E52E91C4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01C989-0AFD-46DD-BACB-8EA6E0A14180}" type="slidenum">
              <a:rPr lang="en-US" altLang="en-US" sz="1200" smtClean="0"/>
              <a:pPr>
                <a:spcBef>
                  <a:spcPct val="0"/>
                </a:spcBef>
                <a:buClrTx/>
                <a:buSzTx/>
                <a:buFontTx/>
                <a:buNone/>
              </a:pPr>
              <a:t>493</a:t>
            </a:fld>
            <a:endParaRPr lang="en-US" altLang="en-US" sz="1200"/>
          </a:p>
        </p:txBody>
      </p:sp>
      <p:sp>
        <p:nvSpPr>
          <p:cNvPr id="5" name="Footer Placeholder 3">
            <a:extLst>
              <a:ext uri="{FF2B5EF4-FFF2-40B4-BE49-F238E27FC236}">
                <a16:creationId xmlns:a16="http://schemas.microsoft.com/office/drawing/2014/main" id="{C08CDD19-9FF1-41E6-9988-5F6F558C5FB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8212" name="Text Box 2">
            <a:extLst>
              <a:ext uri="{FF2B5EF4-FFF2-40B4-BE49-F238E27FC236}">
                <a16:creationId xmlns:a16="http://schemas.microsoft.com/office/drawing/2014/main" id="{A2296F2C-0A9B-4ABF-8C72-FFDD7283E23D}"/>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8213" name="Object 3">
            <a:extLst>
              <a:ext uri="{FF2B5EF4-FFF2-40B4-BE49-F238E27FC236}">
                <a16:creationId xmlns:a16="http://schemas.microsoft.com/office/drawing/2014/main" id="{59A11E31-6D36-4DC3-AD0D-7E3FB6C6E06E}"/>
              </a:ext>
            </a:extLst>
          </p:cNvPr>
          <p:cNvGraphicFramePr>
            <a:graphicFrameLocks noChangeAspect="1"/>
          </p:cNvGraphicFramePr>
          <p:nvPr/>
        </p:nvGraphicFramePr>
        <p:xfrm>
          <a:off x="785813" y="854075"/>
          <a:ext cx="8358187" cy="8474075"/>
        </p:xfrm>
        <a:graphic>
          <a:graphicData uri="http://schemas.openxmlformats.org/presentationml/2006/ole">
            <mc:AlternateContent xmlns:mc="http://schemas.openxmlformats.org/markup-compatibility/2006">
              <mc:Choice xmlns:v="urn:schemas-microsoft-com:vml" Requires="v">
                <p:oleObj spid="_x0000_s733258" name="Document" r:id="rId3" imgW="8843123" imgH="8987656" progId="Word.Document.8">
                  <p:embed/>
                </p:oleObj>
              </mc:Choice>
              <mc:Fallback>
                <p:oleObj name="Document" r:id="rId3" imgW="8843123" imgH="8987656" progId="Word.Document.8">
                  <p:embed/>
                  <p:pic>
                    <p:nvPicPr>
                      <p:cNvPr id="478213" name="Object 3">
                        <a:extLst>
                          <a:ext uri="{FF2B5EF4-FFF2-40B4-BE49-F238E27FC236}">
                            <a16:creationId xmlns:a16="http://schemas.microsoft.com/office/drawing/2014/main" id="{59A11E31-6D36-4DC3-AD0D-7E3FB6C6E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854075"/>
                        <a:ext cx="8358187" cy="847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252599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Number Placeholder 2">
            <a:extLst>
              <a:ext uri="{FF2B5EF4-FFF2-40B4-BE49-F238E27FC236}">
                <a16:creationId xmlns:a16="http://schemas.microsoft.com/office/drawing/2014/main" id="{81F2E683-1B02-4068-86BD-B8DB4970B9B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C9DDD12-2389-4514-A6EE-8597E946009A}" type="slidenum">
              <a:rPr lang="en-US" altLang="en-US" sz="1200" smtClean="0"/>
              <a:pPr>
                <a:spcBef>
                  <a:spcPct val="0"/>
                </a:spcBef>
                <a:buClrTx/>
                <a:buSzTx/>
                <a:buFontTx/>
                <a:buNone/>
              </a:pPr>
              <a:t>494</a:t>
            </a:fld>
            <a:endParaRPr lang="en-US" altLang="en-US" sz="1200"/>
          </a:p>
        </p:txBody>
      </p:sp>
      <p:sp>
        <p:nvSpPr>
          <p:cNvPr id="5" name="Footer Placeholder 3">
            <a:extLst>
              <a:ext uri="{FF2B5EF4-FFF2-40B4-BE49-F238E27FC236}">
                <a16:creationId xmlns:a16="http://schemas.microsoft.com/office/drawing/2014/main" id="{A4AEFAE2-3E72-4CED-9A78-DD3D39AB682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79236" name="Text Box 2">
            <a:extLst>
              <a:ext uri="{FF2B5EF4-FFF2-40B4-BE49-F238E27FC236}">
                <a16:creationId xmlns:a16="http://schemas.microsoft.com/office/drawing/2014/main" id="{CAE85FCB-6574-4E9E-80D9-FC287AA0054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79237" name="Object 3">
            <a:extLst>
              <a:ext uri="{FF2B5EF4-FFF2-40B4-BE49-F238E27FC236}">
                <a16:creationId xmlns:a16="http://schemas.microsoft.com/office/drawing/2014/main" id="{812F63C6-88A1-456D-A06E-B285F2262267}"/>
              </a:ext>
            </a:extLst>
          </p:cNvPr>
          <p:cNvGraphicFramePr>
            <a:graphicFrameLocks noChangeAspect="1"/>
          </p:cNvGraphicFramePr>
          <p:nvPr/>
        </p:nvGraphicFramePr>
        <p:xfrm>
          <a:off x="854075" y="854075"/>
          <a:ext cx="8220075" cy="8243888"/>
        </p:xfrm>
        <a:graphic>
          <a:graphicData uri="http://schemas.openxmlformats.org/presentationml/2006/ole">
            <mc:AlternateContent xmlns:mc="http://schemas.openxmlformats.org/markup-compatibility/2006">
              <mc:Choice xmlns:v="urn:schemas-microsoft-com:vml" Requires="v">
                <p:oleObj spid="_x0000_s734282" name="Document" r:id="rId3" imgW="8709541" imgH="8740344" progId="Word.Document.8">
                  <p:embed/>
                </p:oleObj>
              </mc:Choice>
              <mc:Fallback>
                <p:oleObj name="Document" r:id="rId3" imgW="8709541" imgH="8740344" progId="Word.Document.8">
                  <p:embed/>
                  <p:pic>
                    <p:nvPicPr>
                      <p:cNvPr id="479237" name="Object 3">
                        <a:extLst>
                          <a:ext uri="{FF2B5EF4-FFF2-40B4-BE49-F238E27FC236}">
                            <a16:creationId xmlns:a16="http://schemas.microsoft.com/office/drawing/2014/main" id="{812F63C6-88A1-456D-A06E-B285F2262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854075"/>
                        <a:ext cx="8220075" cy="824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1300143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Number Placeholder 2">
            <a:extLst>
              <a:ext uri="{FF2B5EF4-FFF2-40B4-BE49-F238E27FC236}">
                <a16:creationId xmlns:a16="http://schemas.microsoft.com/office/drawing/2014/main" id="{A0B86E4F-325D-433F-B274-1A700C8E4C1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2D9BBA2-2268-4E10-9DAC-816C46E2AEB3}" type="slidenum">
              <a:rPr lang="en-US" altLang="en-US" sz="1200" smtClean="0"/>
              <a:pPr>
                <a:spcBef>
                  <a:spcPct val="0"/>
                </a:spcBef>
                <a:buClrTx/>
                <a:buSzTx/>
                <a:buFontTx/>
                <a:buNone/>
              </a:pPr>
              <a:t>495</a:t>
            </a:fld>
            <a:endParaRPr lang="en-US" altLang="en-US" sz="1200"/>
          </a:p>
        </p:txBody>
      </p:sp>
      <p:sp>
        <p:nvSpPr>
          <p:cNvPr id="5" name="Footer Placeholder 3">
            <a:extLst>
              <a:ext uri="{FF2B5EF4-FFF2-40B4-BE49-F238E27FC236}">
                <a16:creationId xmlns:a16="http://schemas.microsoft.com/office/drawing/2014/main" id="{61594E0F-9F56-4AB1-B3AE-EB7AD4CC23D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4884" name="Text Box 2">
            <a:extLst>
              <a:ext uri="{FF2B5EF4-FFF2-40B4-BE49-F238E27FC236}">
                <a16:creationId xmlns:a16="http://schemas.microsoft.com/office/drawing/2014/main" id="{63C381C3-406C-410E-96F1-11EF32B95137}"/>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634885" name="Object 3">
            <a:extLst>
              <a:ext uri="{FF2B5EF4-FFF2-40B4-BE49-F238E27FC236}">
                <a16:creationId xmlns:a16="http://schemas.microsoft.com/office/drawing/2014/main" id="{7FC5C6F5-48C5-4890-9EAE-2EECD87F1560}"/>
              </a:ext>
            </a:extLst>
          </p:cNvPr>
          <p:cNvGraphicFramePr>
            <a:graphicFrameLocks noChangeAspect="1"/>
          </p:cNvGraphicFramePr>
          <p:nvPr/>
        </p:nvGraphicFramePr>
        <p:xfrm>
          <a:off x="228600" y="533400"/>
          <a:ext cx="8763000" cy="10007600"/>
        </p:xfrm>
        <a:graphic>
          <a:graphicData uri="http://schemas.openxmlformats.org/presentationml/2006/ole">
            <mc:AlternateContent xmlns:mc="http://schemas.openxmlformats.org/markup-compatibility/2006">
              <mc:Choice xmlns:v="urn:schemas-microsoft-com:vml" Requires="v">
                <p:oleObj spid="_x0000_s634966" name="Document" r:id="rId3" imgW="7006477" imgH="6579862" progId="Word.Document.8">
                  <p:embed/>
                </p:oleObj>
              </mc:Choice>
              <mc:Fallback>
                <p:oleObj name="Document" r:id="rId3" imgW="7006477" imgH="657986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8763000" cy="1000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Number Placeholder 2">
            <a:extLst>
              <a:ext uri="{FF2B5EF4-FFF2-40B4-BE49-F238E27FC236}">
                <a16:creationId xmlns:a16="http://schemas.microsoft.com/office/drawing/2014/main" id="{A5701435-BADC-433A-9B5B-5BDEB1D3495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6AE1F84-FC3D-4689-9A68-5A97F3601C43}" type="slidenum">
              <a:rPr lang="en-US" altLang="en-US" sz="1200" smtClean="0"/>
              <a:pPr>
                <a:spcBef>
                  <a:spcPct val="0"/>
                </a:spcBef>
                <a:buClrTx/>
                <a:buSzTx/>
                <a:buFontTx/>
                <a:buNone/>
              </a:pPr>
              <a:t>496</a:t>
            </a:fld>
            <a:endParaRPr lang="en-US" altLang="en-US" sz="1200"/>
          </a:p>
        </p:txBody>
      </p:sp>
      <p:sp>
        <p:nvSpPr>
          <p:cNvPr id="5" name="Footer Placeholder 3">
            <a:extLst>
              <a:ext uri="{FF2B5EF4-FFF2-40B4-BE49-F238E27FC236}">
                <a16:creationId xmlns:a16="http://schemas.microsoft.com/office/drawing/2014/main" id="{9FB1F24A-AC98-4A5C-B8CB-DFB11AAE3DD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1284" name="Text Box 2">
            <a:extLst>
              <a:ext uri="{FF2B5EF4-FFF2-40B4-BE49-F238E27FC236}">
                <a16:creationId xmlns:a16="http://schemas.microsoft.com/office/drawing/2014/main" id="{99F8BBCE-C706-4B2D-BA43-7B66A21A2E06}"/>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1285" name="Object 3">
            <a:extLst>
              <a:ext uri="{FF2B5EF4-FFF2-40B4-BE49-F238E27FC236}">
                <a16:creationId xmlns:a16="http://schemas.microsoft.com/office/drawing/2014/main" id="{B0A4C3A4-16B2-41F7-BCE1-DBDA99148998}"/>
              </a:ext>
            </a:extLst>
          </p:cNvPr>
          <p:cNvGraphicFramePr>
            <a:graphicFrameLocks noChangeAspect="1"/>
          </p:cNvGraphicFramePr>
          <p:nvPr/>
        </p:nvGraphicFramePr>
        <p:xfrm>
          <a:off x="946150" y="1454150"/>
          <a:ext cx="8013700" cy="7666038"/>
        </p:xfrm>
        <a:graphic>
          <a:graphicData uri="http://schemas.openxmlformats.org/presentationml/2006/ole">
            <mc:AlternateContent xmlns:mc="http://schemas.openxmlformats.org/markup-compatibility/2006">
              <mc:Choice xmlns:v="urn:schemas-microsoft-com:vml" Requires="v">
                <p:oleObj spid="_x0000_s736330" name="Document" r:id="rId3" imgW="8480967" imgH="8104035" progId="Word.Document.8">
                  <p:embed/>
                </p:oleObj>
              </mc:Choice>
              <mc:Fallback>
                <p:oleObj name="Document" r:id="rId3" imgW="8480967" imgH="8104035" progId="Word.Document.8">
                  <p:embed/>
                  <p:pic>
                    <p:nvPicPr>
                      <p:cNvPr id="481285" name="Object 3">
                        <a:extLst>
                          <a:ext uri="{FF2B5EF4-FFF2-40B4-BE49-F238E27FC236}">
                            <a16:creationId xmlns:a16="http://schemas.microsoft.com/office/drawing/2014/main" id="{B0A4C3A4-16B2-41F7-BCE1-DBDA9914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0" y="1454150"/>
                        <a:ext cx="8013700" cy="766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2695234"/>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2">
            <a:extLst>
              <a:ext uri="{FF2B5EF4-FFF2-40B4-BE49-F238E27FC236}">
                <a16:creationId xmlns:a16="http://schemas.microsoft.com/office/drawing/2014/main" id="{0DDBD857-0674-42C6-A254-93583542388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6DB452-ED23-43DA-8D72-D9D0AE154DEA}" type="slidenum">
              <a:rPr lang="en-US" altLang="en-US" sz="1200" smtClean="0"/>
              <a:pPr>
                <a:spcBef>
                  <a:spcPct val="0"/>
                </a:spcBef>
                <a:buClrTx/>
                <a:buSzTx/>
                <a:buFontTx/>
                <a:buNone/>
              </a:pPr>
              <a:t>497</a:t>
            </a:fld>
            <a:endParaRPr lang="en-US" altLang="en-US" sz="1200"/>
          </a:p>
        </p:txBody>
      </p:sp>
      <p:sp>
        <p:nvSpPr>
          <p:cNvPr id="5" name="Footer Placeholder 3">
            <a:extLst>
              <a:ext uri="{FF2B5EF4-FFF2-40B4-BE49-F238E27FC236}">
                <a16:creationId xmlns:a16="http://schemas.microsoft.com/office/drawing/2014/main" id="{EFEFBB2A-E8AB-446A-A920-BD29501B412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2308" name="Text Box 2">
            <a:extLst>
              <a:ext uri="{FF2B5EF4-FFF2-40B4-BE49-F238E27FC236}">
                <a16:creationId xmlns:a16="http://schemas.microsoft.com/office/drawing/2014/main" id="{2EDE4AB7-3135-4408-8092-7B7D05D928BA}"/>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2309" name="Object 3">
            <a:extLst>
              <a:ext uri="{FF2B5EF4-FFF2-40B4-BE49-F238E27FC236}">
                <a16:creationId xmlns:a16="http://schemas.microsoft.com/office/drawing/2014/main" id="{C1C34726-1BBB-4908-9290-C865C329D53E}"/>
              </a:ext>
            </a:extLst>
          </p:cNvPr>
          <p:cNvGraphicFramePr>
            <a:graphicFrameLocks noChangeAspect="1"/>
          </p:cNvGraphicFramePr>
          <p:nvPr/>
        </p:nvGraphicFramePr>
        <p:xfrm>
          <a:off x="831850" y="1477963"/>
          <a:ext cx="8128000" cy="7666037"/>
        </p:xfrm>
        <a:graphic>
          <a:graphicData uri="http://schemas.openxmlformats.org/presentationml/2006/ole">
            <mc:AlternateContent xmlns:mc="http://schemas.openxmlformats.org/markup-compatibility/2006">
              <mc:Choice xmlns:v="urn:schemas-microsoft-com:vml" Requires="v">
                <p:oleObj spid="_x0000_s737354" name="Document" r:id="rId3" imgW="8606916" imgH="8104035" progId="Word.Document.8">
                  <p:embed/>
                </p:oleObj>
              </mc:Choice>
              <mc:Fallback>
                <p:oleObj name="Document" r:id="rId3" imgW="8606916" imgH="8104035" progId="Word.Document.8">
                  <p:embed/>
                  <p:pic>
                    <p:nvPicPr>
                      <p:cNvPr id="482309" name="Object 3">
                        <a:extLst>
                          <a:ext uri="{FF2B5EF4-FFF2-40B4-BE49-F238E27FC236}">
                            <a16:creationId xmlns:a16="http://schemas.microsoft.com/office/drawing/2014/main" id="{C1C34726-1BBB-4908-9290-C865C329D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477963"/>
                        <a:ext cx="8128000" cy="766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34732275"/>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Number Placeholder 2">
            <a:extLst>
              <a:ext uri="{FF2B5EF4-FFF2-40B4-BE49-F238E27FC236}">
                <a16:creationId xmlns:a16="http://schemas.microsoft.com/office/drawing/2014/main" id="{C9A2BEC7-64EB-465F-BCEB-083F348F384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31CC3D0-EABF-4988-920B-5373BB13BF85}" type="slidenum">
              <a:rPr lang="en-US" altLang="en-US" sz="1200" smtClean="0"/>
              <a:pPr>
                <a:spcBef>
                  <a:spcPct val="0"/>
                </a:spcBef>
                <a:buClrTx/>
                <a:buSzTx/>
                <a:buFontTx/>
                <a:buNone/>
              </a:pPr>
              <a:t>498</a:t>
            </a:fld>
            <a:endParaRPr lang="en-US" altLang="en-US" sz="1200"/>
          </a:p>
        </p:txBody>
      </p:sp>
      <p:sp>
        <p:nvSpPr>
          <p:cNvPr id="5" name="Footer Placeholder 3">
            <a:extLst>
              <a:ext uri="{FF2B5EF4-FFF2-40B4-BE49-F238E27FC236}">
                <a16:creationId xmlns:a16="http://schemas.microsoft.com/office/drawing/2014/main" id="{1D9CFCB4-242C-4F54-B33D-B7D71E6B88F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3332" name="Text Box 2">
            <a:extLst>
              <a:ext uri="{FF2B5EF4-FFF2-40B4-BE49-F238E27FC236}">
                <a16:creationId xmlns:a16="http://schemas.microsoft.com/office/drawing/2014/main" id="{7532A899-2439-432A-BFA6-D7DD2BAE522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3333" name="Object 3">
            <a:extLst>
              <a:ext uri="{FF2B5EF4-FFF2-40B4-BE49-F238E27FC236}">
                <a16:creationId xmlns:a16="http://schemas.microsoft.com/office/drawing/2014/main" id="{10658972-6000-47C0-9134-CC867AE463CF}"/>
              </a:ext>
            </a:extLst>
          </p:cNvPr>
          <p:cNvGraphicFramePr>
            <a:graphicFrameLocks noChangeAspect="1"/>
          </p:cNvGraphicFramePr>
          <p:nvPr/>
        </p:nvGraphicFramePr>
        <p:xfrm>
          <a:off x="808038" y="1477963"/>
          <a:ext cx="8289925" cy="7735887"/>
        </p:xfrm>
        <a:graphic>
          <a:graphicData uri="http://schemas.openxmlformats.org/presentationml/2006/ole">
            <mc:AlternateContent xmlns:mc="http://schemas.openxmlformats.org/markup-compatibility/2006">
              <mc:Choice xmlns:v="urn:schemas-microsoft-com:vml" Requires="v">
                <p:oleObj spid="_x0000_s738378" name="Document" r:id="rId3" imgW="8766790" imgH="8199057" progId="Word.Document.8">
                  <p:embed/>
                </p:oleObj>
              </mc:Choice>
              <mc:Fallback>
                <p:oleObj name="Document" r:id="rId3" imgW="8766790" imgH="8199057" progId="Word.Document.8">
                  <p:embed/>
                  <p:pic>
                    <p:nvPicPr>
                      <p:cNvPr id="483333" name="Object 3">
                        <a:extLst>
                          <a:ext uri="{FF2B5EF4-FFF2-40B4-BE49-F238E27FC236}">
                            <a16:creationId xmlns:a16="http://schemas.microsoft.com/office/drawing/2014/main" id="{10658972-6000-47C0-9134-CC867AE4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1477963"/>
                        <a:ext cx="8289925" cy="773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987433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2">
            <a:extLst>
              <a:ext uri="{FF2B5EF4-FFF2-40B4-BE49-F238E27FC236}">
                <a16:creationId xmlns:a16="http://schemas.microsoft.com/office/drawing/2014/main" id="{309FC448-E151-4BDA-947F-317B64F60F6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94AD7B2-0FD6-4EA9-A89D-8323FEF38884}" type="slidenum">
              <a:rPr lang="en-US" altLang="en-US" sz="1200" smtClean="0"/>
              <a:pPr>
                <a:spcBef>
                  <a:spcPct val="0"/>
                </a:spcBef>
                <a:buClrTx/>
                <a:buSzTx/>
                <a:buFontTx/>
                <a:buNone/>
              </a:pPr>
              <a:t>499</a:t>
            </a:fld>
            <a:endParaRPr lang="en-US" altLang="en-US" sz="1200"/>
          </a:p>
        </p:txBody>
      </p:sp>
      <p:sp>
        <p:nvSpPr>
          <p:cNvPr id="5" name="Footer Placeholder 3">
            <a:extLst>
              <a:ext uri="{FF2B5EF4-FFF2-40B4-BE49-F238E27FC236}">
                <a16:creationId xmlns:a16="http://schemas.microsoft.com/office/drawing/2014/main" id="{6D34EDD9-EA3E-4A13-95D8-A440EFD733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4356" name="Text Box 2">
            <a:extLst>
              <a:ext uri="{FF2B5EF4-FFF2-40B4-BE49-F238E27FC236}">
                <a16:creationId xmlns:a16="http://schemas.microsoft.com/office/drawing/2014/main" id="{BD18F747-B0B1-4ED4-93C7-FF8C2193E763}"/>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4357" name="Object 3">
            <a:extLst>
              <a:ext uri="{FF2B5EF4-FFF2-40B4-BE49-F238E27FC236}">
                <a16:creationId xmlns:a16="http://schemas.microsoft.com/office/drawing/2014/main" id="{E548A389-CDBA-40C8-996C-EFCA77E5A73E}"/>
              </a:ext>
            </a:extLst>
          </p:cNvPr>
          <p:cNvGraphicFramePr>
            <a:graphicFrameLocks noChangeAspect="1"/>
          </p:cNvGraphicFramePr>
          <p:nvPr/>
        </p:nvGraphicFramePr>
        <p:xfrm>
          <a:off x="808038" y="854075"/>
          <a:ext cx="8312150" cy="8335963"/>
        </p:xfrm>
        <a:graphic>
          <a:graphicData uri="http://schemas.openxmlformats.org/presentationml/2006/ole">
            <mc:AlternateContent xmlns:mc="http://schemas.openxmlformats.org/markup-compatibility/2006">
              <mc:Choice xmlns:v="urn:schemas-microsoft-com:vml" Requires="v">
                <p:oleObj spid="_x0000_s739402" name="Document" r:id="rId3" imgW="8804956" imgH="8835366" progId="Word.Document.8">
                  <p:embed/>
                </p:oleObj>
              </mc:Choice>
              <mc:Fallback>
                <p:oleObj name="Document" r:id="rId3" imgW="8804956" imgH="8835366" progId="Word.Document.8">
                  <p:embed/>
                  <p:pic>
                    <p:nvPicPr>
                      <p:cNvPr id="484357" name="Object 3">
                        <a:extLst>
                          <a:ext uri="{FF2B5EF4-FFF2-40B4-BE49-F238E27FC236}">
                            <a16:creationId xmlns:a16="http://schemas.microsoft.com/office/drawing/2014/main" id="{E548A389-CDBA-40C8-996C-EFCA77E5A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854075"/>
                        <a:ext cx="8312150" cy="833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6875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B3081D9C-F591-453C-92C1-13827760314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83642E3-D016-4C21-8D62-A1DFE7C45CEA}" type="slidenum">
              <a:rPr lang="en-US" altLang="en-US" sz="1200" smtClean="0"/>
              <a:pPr>
                <a:spcBef>
                  <a:spcPct val="0"/>
                </a:spcBef>
                <a:buClrTx/>
                <a:buSzTx/>
                <a:buFontTx/>
                <a:buNone/>
              </a:pPr>
              <a:t>5</a:t>
            </a:fld>
            <a:endParaRPr lang="en-US" altLang="en-US" sz="1200"/>
          </a:p>
        </p:txBody>
      </p:sp>
      <p:sp>
        <p:nvSpPr>
          <p:cNvPr id="5" name="Footer Placeholder 5">
            <a:extLst>
              <a:ext uri="{FF2B5EF4-FFF2-40B4-BE49-F238E27FC236}">
                <a16:creationId xmlns:a16="http://schemas.microsoft.com/office/drawing/2014/main" id="{40D91853-43D1-4C60-B75F-1CB8DB8EA37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1010690" name="Rectangle 2">
            <a:extLst>
              <a:ext uri="{FF2B5EF4-FFF2-40B4-BE49-F238E27FC236}">
                <a16:creationId xmlns:a16="http://schemas.microsoft.com/office/drawing/2014/main" id="{CD780F98-9217-4CE8-A1FD-D6E4725F6B0D}"/>
              </a:ext>
            </a:extLst>
          </p:cNvPr>
          <p:cNvSpPr>
            <a:spLocks noGrp="1" noRot="1" noChangeArrowheads="1"/>
          </p:cNvSpPr>
          <p:nvPr>
            <p:ph type="title"/>
          </p:nvPr>
        </p:nvSpPr>
        <p:spPr/>
        <p:txBody>
          <a:bodyPr/>
          <a:lstStyle/>
          <a:p>
            <a:pPr eaLnBrk="1" hangingPunct="1">
              <a:defRPr/>
            </a:pPr>
            <a:r>
              <a:rPr lang="en-US" altLang="en-US"/>
              <a:t>CSP History</a:t>
            </a:r>
          </a:p>
        </p:txBody>
      </p:sp>
      <p:sp>
        <p:nvSpPr>
          <p:cNvPr id="1010691" name="Rectangle 3">
            <a:extLst>
              <a:ext uri="{FF2B5EF4-FFF2-40B4-BE49-F238E27FC236}">
                <a16:creationId xmlns:a16="http://schemas.microsoft.com/office/drawing/2014/main" id="{1085BDA7-17BF-424F-B283-113CC9E56D06}"/>
              </a:ext>
            </a:extLst>
          </p:cNvPr>
          <p:cNvSpPr>
            <a:spLocks noGrp="1" noChangeArrowheads="1"/>
          </p:cNvSpPr>
          <p:nvPr>
            <p:ph type="body" idx="1"/>
          </p:nvPr>
        </p:nvSpPr>
        <p:spPr>
          <a:xfrm>
            <a:off x="457200" y="1371600"/>
            <a:ext cx="8229600" cy="5029200"/>
          </a:xfrm>
        </p:spPr>
        <p:txBody>
          <a:bodyPr/>
          <a:lstStyle/>
          <a:p>
            <a:pPr eaLnBrk="1" hangingPunct="1">
              <a:defRPr/>
            </a:pPr>
            <a:r>
              <a:rPr lang="en-US" altLang="en-US" dirty="0"/>
              <a:t>When COMAR Title 21 first became effective on 7/1/1981 what is now CSP was called Competitive Negotiations</a:t>
            </a:r>
          </a:p>
          <a:p>
            <a:pPr eaLnBrk="1" hangingPunct="1">
              <a:defRPr/>
            </a:pPr>
            <a:r>
              <a:rPr lang="en-US" altLang="en-US" dirty="0"/>
              <a:t>Around 1988 the name Competitive Negotiations was changed to Competitive Sealed Proposals</a:t>
            </a:r>
          </a:p>
          <a:p>
            <a:pPr eaLnBrk="1" hangingPunct="1">
              <a:defRPr/>
            </a:pPr>
            <a:r>
              <a:rPr lang="en-US" altLang="en-US" dirty="0"/>
              <a:t>This was done because in Md. procurement we do not really negotiate</a:t>
            </a:r>
          </a:p>
          <a:p>
            <a:pPr lvl="1" eaLnBrk="1" hangingPunct="1">
              <a:defRPr/>
            </a:pPr>
            <a:r>
              <a:rPr lang="en-US" altLang="en-US" dirty="0"/>
              <a:t>As explained starting on slide 41</a:t>
            </a:r>
            <a:endParaRPr lang="en-US" altLang="en-US" dirty="0">
              <a:highlight>
                <a:srgbClr val="FFFF00"/>
              </a:highlight>
            </a:endParaRPr>
          </a:p>
          <a:p>
            <a:pPr eaLnBrk="1" hangingPunct="1">
              <a:buFont typeface="Wingdings" panose="05000000000000000000" pitchFamily="2" charset="2"/>
              <a:buNone/>
              <a:defRPr/>
            </a:pPr>
            <a:r>
              <a:rPr lang="en-US" altLang="en-US"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a:extLst>
              <a:ext uri="{FF2B5EF4-FFF2-40B4-BE49-F238E27FC236}">
                <a16:creationId xmlns:a16="http://schemas.microsoft.com/office/drawing/2014/main" id="{A6BB315E-C495-44B8-B3F7-E8E63E8B2D6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3AF91B-24E5-41ED-AF7C-51ABE6BD8ADF}" type="slidenum">
              <a:rPr lang="en-US" altLang="en-US" sz="1200" smtClean="0"/>
              <a:pPr>
                <a:spcBef>
                  <a:spcPct val="0"/>
                </a:spcBef>
                <a:buClrTx/>
                <a:buSzTx/>
                <a:buFontTx/>
                <a:buNone/>
              </a:pPr>
              <a:t>50</a:t>
            </a:fld>
            <a:endParaRPr lang="en-US" altLang="en-US" sz="1200"/>
          </a:p>
        </p:txBody>
      </p:sp>
      <p:sp>
        <p:nvSpPr>
          <p:cNvPr id="5" name="Footer Placeholder 5">
            <a:extLst>
              <a:ext uri="{FF2B5EF4-FFF2-40B4-BE49-F238E27FC236}">
                <a16:creationId xmlns:a16="http://schemas.microsoft.com/office/drawing/2014/main" id="{630EDB85-7469-40C3-A9AF-24170FFDFC1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4930" name="Rectangle 2">
            <a:extLst>
              <a:ext uri="{FF2B5EF4-FFF2-40B4-BE49-F238E27FC236}">
                <a16:creationId xmlns:a16="http://schemas.microsoft.com/office/drawing/2014/main" id="{953CBF0B-E76A-44D1-AF84-CB3CAD71F2D2}"/>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The Essence of CSP</a:t>
            </a:r>
          </a:p>
        </p:txBody>
      </p:sp>
      <p:sp>
        <p:nvSpPr>
          <p:cNvPr id="764931" name="Rectangle 3">
            <a:extLst>
              <a:ext uri="{FF2B5EF4-FFF2-40B4-BE49-F238E27FC236}">
                <a16:creationId xmlns:a16="http://schemas.microsoft.com/office/drawing/2014/main" id="{8169ACB6-2DAE-4790-B9A6-9FE8ABD558AD}"/>
              </a:ext>
            </a:extLst>
          </p:cNvPr>
          <p:cNvSpPr>
            <a:spLocks noGrp="1" noChangeArrowheads="1"/>
          </p:cNvSpPr>
          <p:nvPr>
            <p:ph type="body" idx="1"/>
          </p:nvPr>
        </p:nvSpPr>
        <p:spPr>
          <a:xfrm>
            <a:off x="228600" y="1066800"/>
            <a:ext cx="8610600" cy="5334000"/>
          </a:xfrm>
        </p:spPr>
        <p:txBody>
          <a:bodyPr/>
          <a:lstStyle/>
          <a:p>
            <a:pPr eaLnBrk="1" hangingPunct="1">
              <a:lnSpc>
                <a:spcPct val="90000"/>
              </a:lnSpc>
              <a:defRPr/>
            </a:pPr>
            <a:r>
              <a:rPr lang="en-US" altLang="en-US"/>
              <a:t>The essence of CSP is to seek improvement in the proposals of possibly all offerors</a:t>
            </a:r>
          </a:p>
          <a:p>
            <a:pPr lvl="1" eaLnBrk="1" hangingPunct="1">
              <a:lnSpc>
                <a:spcPct val="90000"/>
              </a:lnSpc>
              <a:defRPr/>
            </a:pPr>
            <a:r>
              <a:rPr lang="en-US" altLang="en-US"/>
              <a:t>Not just accepting what offerors, including good offerors, initially propose</a:t>
            </a:r>
          </a:p>
          <a:p>
            <a:pPr lvl="1" eaLnBrk="1" hangingPunct="1">
              <a:lnSpc>
                <a:spcPct val="90000"/>
              </a:lnSpc>
              <a:defRPr/>
            </a:pPr>
            <a:r>
              <a:rPr lang="en-US" altLang="en-US"/>
              <a:t>And, not immediately eliminating offerors with deficiencies</a:t>
            </a:r>
          </a:p>
          <a:p>
            <a:pPr eaLnBrk="1" hangingPunct="1">
              <a:lnSpc>
                <a:spcPct val="90000"/>
              </a:lnSpc>
              <a:defRPr/>
            </a:pPr>
            <a:r>
              <a:rPr lang="en-US" altLang="en-US"/>
              <a:t>Most agencies understand this concept from the price perspective</a:t>
            </a:r>
          </a:p>
          <a:p>
            <a:pPr eaLnBrk="1" hangingPunct="1">
              <a:lnSpc>
                <a:spcPct val="90000"/>
              </a:lnSpc>
              <a:defRPr/>
            </a:pPr>
            <a:r>
              <a:rPr lang="en-US" altLang="en-US"/>
              <a:t>They understand that usually offerors should be invited to submit a financial BAFO in an effort to get a lower price </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Number Placeholder 2">
            <a:extLst>
              <a:ext uri="{FF2B5EF4-FFF2-40B4-BE49-F238E27FC236}">
                <a16:creationId xmlns:a16="http://schemas.microsoft.com/office/drawing/2014/main" id="{38399549-B9C5-4F94-BC7F-AC049F3FC3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68F66B5-9860-40FF-860D-E0F1A683AEAE}" type="slidenum">
              <a:rPr lang="en-US" altLang="en-US" sz="1200" smtClean="0"/>
              <a:pPr>
                <a:spcBef>
                  <a:spcPct val="0"/>
                </a:spcBef>
                <a:buClrTx/>
                <a:buSzTx/>
                <a:buFontTx/>
                <a:buNone/>
              </a:pPr>
              <a:t>500</a:t>
            </a:fld>
            <a:endParaRPr lang="en-US" altLang="en-US" sz="1200"/>
          </a:p>
        </p:txBody>
      </p:sp>
      <p:sp>
        <p:nvSpPr>
          <p:cNvPr id="5" name="Footer Placeholder 3">
            <a:extLst>
              <a:ext uri="{FF2B5EF4-FFF2-40B4-BE49-F238E27FC236}">
                <a16:creationId xmlns:a16="http://schemas.microsoft.com/office/drawing/2014/main" id="{25B447A5-EBAB-46CA-9D5C-00AE03CC1D8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5380" name="Text Box 2">
            <a:extLst>
              <a:ext uri="{FF2B5EF4-FFF2-40B4-BE49-F238E27FC236}">
                <a16:creationId xmlns:a16="http://schemas.microsoft.com/office/drawing/2014/main" id="{DA00EF41-5169-41DD-8411-FD2EA0C24A32}"/>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5381" name="Object 3">
            <a:extLst>
              <a:ext uri="{FF2B5EF4-FFF2-40B4-BE49-F238E27FC236}">
                <a16:creationId xmlns:a16="http://schemas.microsoft.com/office/drawing/2014/main" id="{CFB23A7D-B654-4E7B-965C-9EF1E00395F9}"/>
              </a:ext>
            </a:extLst>
          </p:cNvPr>
          <p:cNvGraphicFramePr>
            <a:graphicFrameLocks noChangeAspect="1"/>
          </p:cNvGraphicFramePr>
          <p:nvPr/>
        </p:nvGraphicFramePr>
        <p:xfrm>
          <a:off x="484188" y="0"/>
          <a:ext cx="8081962" cy="6811963"/>
        </p:xfrm>
        <a:graphic>
          <a:graphicData uri="http://schemas.openxmlformats.org/presentationml/2006/ole">
            <mc:AlternateContent xmlns:mc="http://schemas.openxmlformats.org/markup-compatibility/2006">
              <mc:Choice xmlns:v="urn:schemas-microsoft-com:vml" Requires="v">
                <p:oleObj spid="_x0000_s740426" name="Document" r:id="rId3" imgW="8835489" imgH="8016224" progId="Word.Document.8">
                  <p:embed/>
                </p:oleObj>
              </mc:Choice>
              <mc:Fallback>
                <p:oleObj name="Document" r:id="rId3" imgW="8835489" imgH="8016224" progId="Word.Document.8">
                  <p:embed/>
                  <p:pic>
                    <p:nvPicPr>
                      <p:cNvPr id="485381" name="Object 3">
                        <a:extLst>
                          <a:ext uri="{FF2B5EF4-FFF2-40B4-BE49-F238E27FC236}">
                            <a16:creationId xmlns:a16="http://schemas.microsoft.com/office/drawing/2014/main" id="{CFB23A7D-B654-4E7B-965C-9EF1E0039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0"/>
                        <a:ext cx="8081962" cy="681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232720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2">
            <a:extLst>
              <a:ext uri="{FF2B5EF4-FFF2-40B4-BE49-F238E27FC236}">
                <a16:creationId xmlns:a16="http://schemas.microsoft.com/office/drawing/2014/main" id="{BBD9D658-4E69-4AF4-A4B8-896FA17060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42BE66D-483F-4841-AF9F-28EB5E25AC26}" type="slidenum">
              <a:rPr lang="en-US" altLang="en-US" sz="1200" smtClean="0"/>
              <a:pPr>
                <a:spcBef>
                  <a:spcPct val="0"/>
                </a:spcBef>
                <a:buClrTx/>
                <a:buSzTx/>
                <a:buFontTx/>
                <a:buNone/>
              </a:pPr>
              <a:t>501</a:t>
            </a:fld>
            <a:endParaRPr lang="en-US" altLang="en-US" sz="1200"/>
          </a:p>
        </p:txBody>
      </p:sp>
      <p:sp>
        <p:nvSpPr>
          <p:cNvPr id="5" name="Footer Placeholder 3">
            <a:extLst>
              <a:ext uri="{FF2B5EF4-FFF2-40B4-BE49-F238E27FC236}">
                <a16:creationId xmlns:a16="http://schemas.microsoft.com/office/drawing/2014/main" id="{6EEAFCE7-7CD4-4849-AE44-2E5C846FF5A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6404" name="Text Box 2">
            <a:extLst>
              <a:ext uri="{FF2B5EF4-FFF2-40B4-BE49-F238E27FC236}">
                <a16:creationId xmlns:a16="http://schemas.microsoft.com/office/drawing/2014/main" id="{04FAED05-EE31-4CD3-AD02-F9362369895B}"/>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6405" name="Object 3">
            <a:extLst>
              <a:ext uri="{FF2B5EF4-FFF2-40B4-BE49-F238E27FC236}">
                <a16:creationId xmlns:a16="http://schemas.microsoft.com/office/drawing/2014/main" id="{2754B48A-52EB-48B7-BA0B-2FBE0A2DB819}"/>
              </a:ext>
            </a:extLst>
          </p:cNvPr>
          <p:cNvGraphicFramePr>
            <a:graphicFrameLocks noChangeAspect="1"/>
          </p:cNvGraphicFramePr>
          <p:nvPr/>
        </p:nvGraphicFramePr>
        <p:xfrm>
          <a:off x="531813" y="854075"/>
          <a:ext cx="8288337" cy="8497888"/>
        </p:xfrm>
        <a:graphic>
          <a:graphicData uri="http://schemas.openxmlformats.org/presentationml/2006/ole">
            <mc:AlternateContent xmlns:mc="http://schemas.openxmlformats.org/markup-compatibility/2006">
              <mc:Choice xmlns:v="urn:schemas-microsoft-com:vml" Requires="v">
                <p:oleObj spid="_x0000_s741450" name="Document" r:id="rId3" imgW="8789690" imgH="9006746" progId="Word.Document.8">
                  <p:embed/>
                </p:oleObj>
              </mc:Choice>
              <mc:Fallback>
                <p:oleObj name="Document" r:id="rId3" imgW="8789690" imgH="9006746" progId="Word.Document.8">
                  <p:embed/>
                  <p:pic>
                    <p:nvPicPr>
                      <p:cNvPr id="486405" name="Object 3">
                        <a:extLst>
                          <a:ext uri="{FF2B5EF4-FFF2-40B4-BE49-F238E27FC236}">
                            <a16:creationId xmlns:a16="http://schemas.microsoft.com/office/drawing/2014/main" id="{2754B48A-52EB-48B7-BA0B-2FBE0A2DB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854075"/>
                        <a:ext cx="8288337" cy="849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12796266"/>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Number Placeholder 2">
            <a:extLst>
              <a:ext uri="{FF2B5EF4-FFF2-40B4-BE49-F238E27FC236}">
                <a16:creationId xmlns:a16="http://schemas.microsoft.com/office/drawing/2014/main" id="{0FCB1D15-687F-45F9-9946-AA2DD197CA3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68170A9-6F0D-416F-8B74-F9877869E0D0}" type="slidenum">
              <a:rPr lang="en-US" altLang="en-US" sz="1200" smtClean="0"/>
              <a:pPr>
                <a:spcBef>
                  <a:spcPct val="0"/>
                </a:spcBef>
                <a:buClrTx/>
                <a:buSzTx/>
                <a:buFontTx/>
                <a:buNone/>
              </a:pPr>
              <a:t>502</a:t>
            </a:fld>
            <a:endParaRPr lang="en-US" altLang="en-US" sz="1200"/>
          </a:p>
        </p:txBody>
      </p:sp>
      <p:sp>
        <p:nvSpPr>
          <p:cNvPr id="5" name="Footer Placeholder 3">
            <a:extLst>
              <a:ext uri="{FF2B5EF4-FFF2-40B4-BE49-F238E27FC236}">
                <a16:creationId xmlns:a16="http://schemas.microsoft.com/office/drawing/2014/main" id="{9F9718C7-20E7-4A56-A897-4D96DA20F91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7428" name="Text Box 2">
            <a:extLst>
              <a:ext uri="{FF2B5EF4-FFF2-40B4-BE49-F238E27FC236}">
                <a16:creationId xmlns:a16="http://schemas.microsoft.com/office/drawing/2014/main" id="{909A8DDC-5E7D-499D-B59A-C91084D21450}"/>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7429" name="Object 3">
            <a:extLst>
              <a:ext uri="{FF2B5EF4-FFF2-40B4-BE49-F238E27FC236}">
                <a16:creationId xmlns:a16="http://schemas.microsoft.com/office/drawing/2014/main" id="{C085806F-52C1-460C-829E-B4270630AA10}"/>
              </a:ext>
            </a:extLst>
          </p:cNvPr>
          <p:cNvGraphicFramePr>
            <a:graphicFrameLocks noChangeAspect="1"/>
          </p:cNvGraphicFramePr>
          <p:nvPr/>
        </p:nvGraphicFramePr>
        <p:xfrm>
          <a:off x="554038" y="854075"/>
          <a:ext cx="8543925" cy="8266113"/>
        </p:xfrm>
        <a:graphic>
          <a:graphicData uri="http://schemas.openxmlformats.org/presentationml/2006/ole">
            <mc:AlternateContent xmlns:mc="http://schemas.openxmlformats.org/markup-compatibility/2006">
              <mc:Choice xmlns:v="urn:schemas-microsoft-com:vml" Requires="v">
                <p:oleObj spid="_x0000_s742474" name="Document" r:id="rId3" imgW="9342253" imgH="9052560" progId="Word.Document.8">
                  <p:embed/>
                </p:oleObj>
              </mc:Choice>
              <mc:Fallback>
                <p:oleObj name="Document" r:id="rId3" imgW="9342253" imgH="9052560" progId="Word.Document.8">
                  <p:embed/>
                  <p:pic>
                    <p:nvPicPr>
                      <p:cNvPr id="487429" name="Object 3">
                        <a:extLst>
                          <a:ext uri="{FF2B5EF4-FFF2-40B4-BE49-F238E27FC236}">
                            <a16:creationId xmlns:a16="http://schemas.microsoft.com/office/drawing/2014/main" id="{C085806F-52C1-460C-829E-B4270630A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854075"/>
                        <a:ext cx="8543925" cy="826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6640057"/>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2">
            <a:extLst>
              <a:ext uri="{FF2B5EF4-FFF2-40B4-BE49-F238E27FC236}">
                <a16:creationId xmlns:a16="http://schemas.microsoft.com/office/drawing/2014/main" id="{DCD4B865-FA37-474B-9DD7-38914BADEF9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7050F6-91E5-46B8-A841-8E3C83064535}" type="slidenum">
              <a:rPr lang="en-US" altLang="en-US" sz="1200" smtClean="0"/>
              <a:pPr>
                <a:spcBef>
                  <a:spcPct val="0"/>
                </a:spcBef>
                <a:buClrTx/>
                <a:buSzTx/>
                <a:buFontTx/>
                <a:buNone/>
              </a:pPr>
              <a:t>503</a:t>
            </a:fld>
            <a:endParaRPr lang="en-US" altLang="en-US" sz="1200"/>
          </a:p>
        </p:txBody>
      </p:sp>
      <p:sp>
        <p:nvSpPr>
          <p:cNvPr id="5" name="Footer Placeholder 3">
            <a:extLst>
              <a:ext uri="{FF2B5EF4-FFF2-40B4-BE49-F238E27FC236}">
                <a16:creationId xmlns:a16="http://schemas.microsoft.com/office/drawing/2014/main" id="{DAF94BA6-EA32-42AC-B6AD-82147FCBB84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8452" name="Text Box 2">
            <a:extLst>
              <a:ext uri="{FF2B5EF4-FFF2-40B4-BE49-F238E27FC236}">
                <a16:creationId xmlns:a16="http://schemas.microsoft.com/office/drawing/2014/main" id="{02818441-A0F4-4EE9-91F9-613E1845CD2F}"/>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8453" name="Object 3">
            <a:extLst>
              <a:ext uri="{FF2B5EF4-FFF2-40B4-BE49-F238E27FC236}">
                <a16:creationId xmlns:a16="http://schemas.microsoft.com/office/drawing/2014/main" id="{BD9171A8-33EF-43AB-B31C-0B0FD3068450}"/>
              </a:ext>
            </a:extLst>
          </p:cNvPr>
          <p:cNvGraphicFramePr>
            <a:graphicFrameLocks noChangeAspect="1"/>
          </p:cNvGraphicFramePr>
          <p:nvPr/>
        </p:nvGraphicFramePr>
        <p:xfrm>
          <a:off x="600075" y="854075"/>
          <a:ext cx="8497888" cy="8174038"/>
        </p:xfrm>
        <a:graphic>
          <a:graphicData uri="http://schemas.openxmlformats.org/presentationml/2006/ole">
            <mc:AlternateContent xmlns:mc="http://schemas.openxmlformats.org/markup-compatibility/2006">
              <mc:Choice xmlns:v="urn:schemas-microsoft-com:vml" Requires="v">
                <p:oleObj spid="_x0000_s720971" name="Document" r:id="rId3" imgW="9292636" imgH="8930813" progId="Word.Document.8">
                  <p:embed/>
                </p:oleObj>
              </mc:Choice>
              <mc:Fallback>
                <p:oleObj name="Document" r:id="rId3" imgW="9292636" imgH="8930813" progId="Word.Document.8">
                  <p:embed/>
                  <p:pic>
                    <p:nvPicPr>
                      <p:cNvPr id="488453" name="Object 3">
                        <a:extLst>
                          <a:ext uri="{FF2B5EF4-FFF2-40B4-BE49-F238E27FC236}">
                            <a16:creationId xmlns:a16="http://schemas.microsoft.com/office/drawing/2014/main" id="{BD9171A8-33EF-43AB-B31C-0B0FD3068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854075"/>
                        <a:ext cx="8497888" cy="817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0664785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Number Placeholder 2">
            <a:extLst>
              <a:ext uri="{FF2B5EF4-FFF2-40B4-BE49-F238E27FC236}">
                <a16:creationId xmlns:a16="http://schemas.microsoft.com/office/drawing/2014/main" id="{0D1CD200-C470-4C36-8E48-CBCB54309C4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67BCFDD-0301-473D-953A-33EEC656E7A0}" type="slidenum">
              <a:rPr lang="en-US" altLang="en-US" sz="1200" smtClean="0"/>
              <a:pPr>
                <a:spcBef>
                  <a:spcPct val="0"/>
                </a:spcBef>
                <a:buClrTx/>
                <a:buSzTx/>
                <a:buFontTx/>
                <a:buNone/>
              </a:pPr>
              <a:t>504</a:t>
            </a:fld>
            <a:endParaRPr lang="en-US" altLang="en-US" sz="1200"/>
          </a:p>
        </p:txBody>
      </p:sp>
      <p:sp>
        <p:nvSpPr>
          <p:cNvPr id="5" name="Footer Placeholder 3">
            <a:extLst>
              <a:ext uri="{FF2B5EF4-FFF2-40B4-BE49-F238E27FC236}">
                <a16:creationId xmlns:a16="http://schemas.microsoft.com/office/drawing/2014/main" id="{D36E9C3F-CDBA-4BBF-9B1D-B72E0F2FD2A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89476" name="Text Box 2">
            <a:extLst>
              <a:ext uri="{FF2B5EF4-FFF2-40B4-BE49-F238E27FC236}">
                <a16:creationId xmlns:a16="http://schemas.microsoft.com/office/drawing/2014/main" id="{1993B777-4E06-4BFA-946C-D811E2A65F7B}"/>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89477" name="Object 3">
            <a:extLst>
              <a:ext uri="{FF2B5EF4-FFF2-40B4-BE49-F238E27FC236}">
                <a16:creationId xmlns:a16="http://schemas.microsoft.com/office/drawing/2014/main" id="{6338EF29-6768-4E67-B5B9-073CEBD8369A}"/>
              </a:ext>
            </a:extLst>
          </p:cNvPr>
          <p:cNvGraphicFramePr>
            <a:graphicFrameLocks noChangeAspect="1"/>
          </p:cNvGraphicFramePr>
          <p:nvPr/>
        </p:nvGraphicFramePr>
        <p:xfrm>
          <a:off x="438150" y="877888"/>
          <a:ext cx="8451850" cy="7620000"/>
        </p:xfrm>
        <a:graphic>
          <a:graphicData uri="http://schemas.openxmlformats.org/presentationml/2006/ole">
            <mc:AlternateContent xmlns:mc="http://schemas.openxmlformats.org/markup-compatibility/2006">
              <mc:Choice xmlns:v="urn:schemas-microsoft-com:vml" Requires="v">
                <p:oleObj spid="_x0000_s721995" name="Document" r:id="rId3" imgW="9921107" imgH="8949902" progId="Word.Document.8">
                  <p:embed/>
                </p:oleObj>
              </mc:Choice>
              <mc:Fallback>
                <p:oleObj name="Document" r:id="rId3" imgW="9921107" imgH="8949902" progId="Word.Document.8">
                  <p:embed/>
                  <p:pic>
                    <p:nvPicPr>
                      <p:cNvPr id="489477" name="Object 3">
                        <a:extLst>
                          <a:ext uri="{FF2B5EF4-FFF2-40B4-BE49-F238E27FC236}">
                            <a16:creationId xmlns:a16="http://schemas.microsoft.com/office/drawing/2014/main" id="{6338EF29-6768-4E67-B5B9-073CEBD83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877888"/>
                        <a:ext cx="845185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6598875"/>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2">
            <a:extLst>
              <a:ext uri="{FF2B5EF4-FFF2-40B4-BE49-F238E27FC236}">
                <a16:creationId xmlns:a16="http://schemas.microsoft.com/office/drawing/2014/main" id="{5786C44A-D88D-4BCD-8F4E-92DFE8C78D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354BA32-B26D-480F-8940-C29FAC05C3DF}" type="slidenum">
              <a:rPr lang="en-US" altLang="en-US" sz="1200" smtClean="0"/>
              <a:pPr>
                <a:spcBef>
                  <a:spcPct val="0"/>
                </a:spcBef>
                <a:buClrTx/>
                <a:buSzTx/>
                <a:buFontTx/>
                <a:buNone/>
              </a:pPr>
              <a:t>505</a:t>
            </a:fld>
            <a:endParaRPr lang="en-US" altLang="en-US" sz="1200"/>
          </a:p>
        </p:txBody>
      </p:sp>
      <p:sp>
        <p:nvSpPr>
          <p:cNvPr id="5" name="Footer Placeholder 3">
            <a:extLst>
              <a:ext uri="{FF2B5EF4-FFF2-40B4-BE49-F238E27FC236}">
                <a16:creationId xmlns:a16="http://schemas.microsoft.com/office/drawing/2014/main" id="{66BE4553-A972-4F06-8B5E-923016D2CFC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0500" name="Text Box 2">
            <a:extLst>
              <a:ext uri="{FF2B5EF4-FFF2-40B4-BE49-F238E27FC236}">
                <a16:creationId xmlns:a16="http://schemas.microsoft.com/office/drawing/2014/main" id="{02DD4D05-9820-40A8-8F8D-A3BDFA69D08E}"/>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0501" name="Object 3">
            <a:extLst>
              <a:ext uri="{FF2B5EF4-FFF2-40B4-BE49-F238E27FC236}">
                <a16:creationId xmlns:a16="http://schemas.microsoft.com/office/drawing/2014/main" id="{933E7881-A7A8-4CBB-BF6E-BCEC81CC8F52}"/>
              </a:ext>
            </a:extLst>
          </p:cNvPr>
          <p:cNvGraphicFramePr>
            <a:graphicFrameLocks noChangeAspect="1"/>
          </p:cNvGraphicFramePr>
          <p:nvPr/>
        </p:nvGraphicFramePr>
        <p:xfrm>
          <a:off x="623888" y="854075"/>
          <a:ext cx="8520112" cy="8405813"/>
        </p:xfrm>
        <a:graphic>
          <a:graphicData uri="http://schemas.openxmlformats.org/presentationml/2006/ole">
            <mc:AlternateContent xmlns:mc="http://schemas.openxmlformats.org/markup-compatibility/2006">
              <mc:Choice xmlns:v="urn:schemas-microsoft-com:vml" Requires="v">
                <p:oleObj spid="_x0000_s723019" name="Document" r:id="rId3" imgW="9311720" imgH="9204850" progId="Word.Document.8">
                  <p:embed/>
                </p:oleObj>
              </mc:Choice>
              <mc:Fallback>
                <p:oleObj name="Document" r:id="rId3" imgW="9311720" imgH="9204850" progId="Word.Document.8">
                  <p:embed/>
                  <p:pic>
                    <p:nvPicPr>
                      <p:cNvPr id="490501" name="Object 3">
                        <a:extLst>
                          <a:ext uri="{FF2B5EF4-FFF2-40B4-BE49-F238E27FC236}">
                            <a16:creationId xmlns:a16="http://schemas.microsoft.com/office/drawing/2014/main" id="{933E7881-A7A8-4CBB-BF6E-BCEC81CC8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854075"/>
                        <a:ext cx="8520112" cy="840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859794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Number Placeholder 2">
            <a:extLst>
              <a:ext uri="{FF2B5EF4-FFF2-40B4-BE49-F238E27FC236}">
                <a16:creationId xmlns:a16="http://schemas.microsoft.com/office/drawing/2014/main" id="{FB4A8400-5C34-4EAE-AEA9-6FB5559A5C3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C802801-1085-4664-A029-12D87F08FED6}" type="slidenum">
              <a:rPr lang="en-US" altLang="en-US" sz="1200" smtClean="0"/>
              <a:pPr>
                <a:spcBef>
                  <a:spcPct val="0"/>
                </a:spcBef>
                <a:buClrTx/>
                <a:buSzTx/>
                <a:buFontTx/>
                <a:buNone/>
              </a:pPr>
              <a:t>506</a:t>
            </a:fld>
            <a:endParaRPr lang="en-US" altLang="en-US" sz="1200"/>
          </a:p>
        </p:txBody>
      </p:sp>
      <p:sp>
        <p:nvSpPr>
          <p:cNvPr id="5" name="Footer Placeholder 3">
            <a:extLst>
              <a:ext uri="{FF2B5EF4-FFF2-40B4-BE49-F238E27FC236}">
                <a16:creationId xmlns:a16="http://schemas.microsoft.com/office/drawing/2014/main" id="{3EC5360F-896C-4411-86D9-64B921BE4CE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1524" name="Text Box 2">
            <a:extLst>
              <a:ext uri="{FF2B5EF4-FFF2-40B4-BE49-F238E27FC236}">
                <a16:creationId xmlns:a16="http://schemas.microsoft.com/office/drawing/2014/main" id="{96F260B8-0BB2-463A-A074-E7D42C03490C}"/>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1525" name="Object 3">
            <a:extLst>
              <a:ext uri="{FF2B5EF4-FFF2-40B4-BE49-F238E27FC236}">
                <a16:creationId xmlns:a16="http://schemas.microsoft.com/office/drawing/2014/main" id="{1B3CA6B9-185D-4B1B-B822-17DB07566E79}"/>
              </a:ext>
            </a:extLst>
          </p:cNvPr>
          <p:cNvGraphicFramePr>
            <a:graphicFrameLocks noChangeAspect="1"/>
          </p:cNvGraphicFramePr>
          <p:nvPr/>
        </p:nvGraphicFramePr>
        <p:xfrm>
          <a:off x="785813" y="854075"/>
          <a:ext cx="8266112" cy="8197850"/>
        </p:xfrm>
        <a:graphic>
          <a:graphicData uri="http://schemas.openxmlformats.org/presentationml/2006/ole">
            <mc:AlternateContent xmlns:mc="http://schemas.openxmlformats.org/markup-compatibility/2006">
              <mc:Choice xmlns:v="urn:schemas-microsoft-com:vml" Requires="v">
                <p:oleObj spid="_x0000_s724043" name="Document" r:id="rId3" imgW="8740074" imgH="8690712" progId="Word.Document.8">
                  <p:embed/>
                </p:oleObj>
              </mc:Choice>
              <mc:Fallback>
                <p:oleObj name="Document" r:id="rId3" imgW="8740074" imgH="8690712" progId="Word.Document.8">
                  <p:embed/>
                  <p:pic>
                    <p:nvPicPr>
                      <p:cNvPr id="491525" name="Object 3">
                        <a:extLst>
                          <a:ext uri="{FF2B5EF4-FFF2-40B4-BE49-F238E27FC236}">
                            <a16:creationId xmlns:a16="http://schemas.microsoft.com/office/drawing/2014/main" id="{1B3CA6B9-185D-4B1B-B822-17DB07566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854075"/>
                        <a:ext cx="8266112" cy="819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6091816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2">
            <a:extLst>
              <a:ext uri="{FF2B5EF4-FFF2-40B4-BE49-F238E27FC236}">
                <a16:creationId xmlns:a16="http://schemas.microsoft.com/office/drawing/2014/main" id="{11FFE564-DDA6-4FDC-8AD0-BD802CAC941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0BB4E85-92AC-457B-AA5B-B468CDDC9226}" type="slidenum">
              <a:rPr lang="en-US" altLang="en-US" sz="1200" smtClean="0"/>
              <a:pPr>
                <a:spcBef>
                  <a:spcPct val="0"/>
                </a:spcBef>
                <a:buClrTx/>
                <a:buSzTx/>
                <a:buFontTx/>
                <a:buNone/>
              </a:pPr>
              <a:t>507</a:t>
            </a:fld>
            <a:endParaRPr lang="en-US" altLang="en-US" sz="1200"/>
          </a:p>
        </p:txBody>
      </p:sp>
      <p:sp>
        <p:nvSpPr>
          <p:cNvPr id="5" name="Footer Placeholder 3">
            <a:extLst>
              <a:ext uri="{FF2B5EF4-FFF2-40B4-BE49-F238E27FC236}">
                <a16:creationId xmlns:a16="http://schemas.microsoft.com/office/drawing/2014/main" id="{8B740E67-E371-4980-9FE4-D58CAF47D76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492548" name="Text Box 2">
            <a:extLst>
              <a:ext uri="{FF2B5EF4-FFF2-40B4-BE49-F238E27FC236}">
                <a16:creationId xmlns:a16="http://schemas.microsoft.com/office/drawing/2014/main" id="{4E350282-4289-45D1-8EB8-4FC42F481C08}"/>
              </a:ext>
            </a:extLst>
          </p:cNvPr>
          <p:cNvSpPr txBox="1">
            <a:spLocks noChangeArrowheads="1"/>
          </p:cNvSpPr>
          <p:nvPr/>
        </p:nvSpPr>
        <p:spPr bwMode="auto">
          <a:xfrm>
            <a:off x="46323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492549" name="Object 3">
            <a:extLst>
              <a:ext uri="{FF2B5EF4-FFF2-40B4-BE49-F238E27FC236}">
                <a16:creationId xmlns:a16="http://schemas.microsoft.com/office/drawing/2014/main" id="{B3F37955-2E9C-49D4-8C48-7BC5042A9CF4}"/>
              </a:ext>
            </a:extLst>
          </p:cNvPr>
          <p:cNvGraphicFramePr>
            <a:graphicFrameLocks noChangeAspect="1"/>
          </p:cNvGraphicFramePr>
          <p:nvPr/>
        </p:nvGraphicFramePr>
        <p:xfrm>
          <a:off x="531813" y="877888"/>
          <a:ext cx="8428037" cy="8496300"/>
        </p:xfrm>
        <a:graphic>
          <a:graphicData uri="http://schemas.openxmlformats.org/presentationml/2006/ole">
            <mc:AlternateContent xmlns:mc="http://schemas.openxmlformats.org/markup-compatibility/2006">
              <mc:Choice xmlns:v="urn:schemas-microsoft-com:vml" Requires="v">
                <p:oleObj spid="_x0000_s725067" name="Document" r:id="rId3" imgW="8282927" imgH="8435340" progId="Word.Document.8">
                  <p:embed/>
                </p:oleObj>
              </mc:Choice>
              <mc:Fallback>
                <p:oleObj name="Document" r:id="rId3" imgW="8282927" imgH="8435340" progId="Word.Document.8">
                  <p:embed/>
                  <p:pic>
                    <p:nvPicPr>
                      <p:cNvPr id="492549" name="Object 3">
                        <a:extLst>
                          <a:ext uri="{FF2B5EF4-FFF2-40B4-BE49-F238E27FC236}">
                            <a16:creationId xmlns:a16="http://schemas.microsoft.com/office/drawing/2014/main" id="{B3F37955-2E9C-49D4-8C48-7BC5042A9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877888"/>
                        <a:ext cx="8428037" cy="849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3259598"/>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714924DF-70E6-44DC-B1FB-9E71496ED026}"/>
              </a:ext>
            </a:extLst>
          </p:cNvPr>
          <p:cNvSpPr>
            <a:spLocks noGrp="1" noChangeArrowheads="1"/>
          </p:cNvSpPr>
          <p:nvPr>
            <p:ph type="ctrTitle"/>
          </p:nvPr>
        </p:nvSpPr>
        <p:spPr/>
        <p:txBody>
          <a:bodyPr/>
          <a:lstStyle/>
          <a:p>
            <a:pPr eaLnBrk="1" hangingPunct="1">
              <a:defRPr/>
            </a:pPr>
            <a:r>
              <a:rPr lang="en-US" altLang="en-US"/>
              <a:t>DBM Solicitation Evaluation Criteria</a:t>
            </a:r>
          </a:p>
        </p:txBody>
      </p:sp>
      <p:sp>
        <p:nvSpPr>
          <p:cNvPr id="680963" name="Rectangle 3">
            <a:extLst>
              <a:ext uri="{FF2B5EF4-FFF2-40B4-BE49-F238E27FC236}">
                <a16:creationId xmlns:a16="http://schemas.microsoft.com/office/drawing/2014/main" id="{8FBFB636-338A-4B04-8362-5C9BBFFD0C33}"/>
              </a:ext>
            </a:extLst>
          </p:cNvPr>
          <p:cNvSpPr>
            <a:spLocks noGrp="1" noChangeArrowheads="1"/>
          </p:cNvSpPr>
          <p:nvPr>
            <p:ph type="subTitle" idx="1"/>
          </p:nvPr>
        </p:nvSpPr>
        <p:spPr>
          <a:xfrm>
            <a:off x="1371600" y="4038600"/>
            <a:ext cx="6400800" cy="1600200"/>
          </a:xfrm>
        </p:spPr>
        <p:txBody>
          <a:bodyPr/>
          <a:lstStyle/>
          <a:p>
            <a:pPr eaLnBrk="1" hangingPunct="1">
              <a:defRPr/>
            </a:pPr>
            <a:r>
              <a:rPr lang="en-US" altLang="en-US"/>
              <a:t>Appendix 2</a:t>
            </a:r>
          </a:p>
        </p:txBody>
      </p:sp>
      <p:sp>
        <p:nvSpPr>
          <p:cNvPr id="2" name="Footer Placeholder 1">
            <a:extLst>
              <a:ext uri="{FF2B5EF4-FFF2-40B4-BE49-F238E27FC236}">
                <a16:creationId xmlns:a16="http://schemas.microsoft.com/office/drawing/2014/main" id="{202D5B16-ED97-422C-84CD-7AB9EFC99581}"/>
              </a:ext>
            </a:extLst>
          </p:cNvPr>
          <p:cNvSpPr>
            <a:spLocks noGrp="1"/>
          </p:cNvSpPr>
          <p:nvPr>
            <p:ph type="ftr" sz="quarter" idx="11"/>
          </p:nvPr>
        </p:nvSpPr>
        <p:spPr>
          <a:xfrm>
            <a:off x="1066800" y="6251575"/>
            <a:ext cx="6934200" cy="476250"/>
          </a:xfrm>
        </p:spPr>
        <p:txBody>
          <a:bodyPr/>
          <a:lstStyle/>
          <a:p>
            <a:pPr>
              <a:defRPr/>
            </a:pPr>
            <a:r>
              <a:rPr lang="en-US" altLang="en-US" dirty="0"/>
              <a:t>CSP - 4/2018                       Copyright 2018 Md. Dept. of Health - Unpublished Work</a:t>
            </a:r>
          </a:p>
        </p:txBody>
      </p:sp>
      <p:sp>
        <p:nvSpPr>
          <p:cNvPr id="3" name="Slide Number Placeholder 2">
            <a:extLst>
              <a:ext uri="{FF2B5EF4-FFF2-40B4-BE49-F238E27FC236}">
                <a16:creationId xmlns:a16="http://schemas.microsoft.com/office/drawing/2014/main" id="{0B67EAF9-6341-4328-85C7-DAEA1E7EEDF8}"/>
              </a:ext>
            </a:extLst>
          </p:cNvPr>
          <p:cNvSpPr>
            <a:spLocks noGrp="1"/>
          </p:cNvSpPr>
          <p:nvPr>
            <p:ph type="sldNum" sz="quarter" idx="12"/>
          </p:nvPr>
        </p:nvSpPr>
        <p:spPr/>
        <p:txBody>
          <a:bodyPr/>
          <a:lstStyle/>
          <a:p>
            <a:pPr>
              <a:defRPr/>
            </a:pPr>
            <a:fld id="{8FA840C6-F59C-4D58-AAC4-5F0BCC90EB74}" type="slidenum">
              <a:rPr lang="en-US" altLang="en-US" smtClean="0"/>
              <a:pPr>
                <a:defRPr/>
              </a:pPr>
              <a:t>508</a:t>
            </a:fld>
            <a:endParaRPr lang="en-US" altLang="en-US"/>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9EB-E15D-4A1A-A704-F8FDEAA67D1D}"/>
              </a:ext>
            </a:extLst>
          </p:cNvPr>
          <p:cNvSpPr>
            <a:spLocks noGrp="1"/>
          </p:cNvSpPr>
          <p:nvPr>
            <p:ph type="title"/>
          </p:nvPr>
        </p:nvSpPr>
        <p:spPr/>
        <p:txBody>
          <a:bodyPr/>
          <a:lstStyle/>
          <a:p>
            <a:pPr>
              <a:defRPr/>
            </a:pPr>
            <a:r>
              <a:rPr lang="en-US" sz="4000" dirty="0"/>
              <a:t>DBM Solicitation Evaluation Criteria &amp; Form</a:t>
            </a:r>
          </a:p>
        </p:txBody>
      </p:sp>
      <p:sp>
        <p:nvSpPr>
          <p:cNvPr id="3" name="Content Placeholder 2">
            <a:extLst>
              <a:ext uri="{FF2B5EF4-FFF2-40B4-BE49-F238E27FC236}">
                <a16:creationId xmlns:a16="http://schemas.microsoft.com/office/drawing/2014/main" id="{B5D4A008-794F-4AF1-A657-DC6F406F8045}"/>
              </a:ext>
            </a:extLst>
          </p:cNvPr>
          <p:cNvSpPr>
            <a:spLocks noGrp="1"/>
          </p:cNvSpPr>
          <p:nvPr>
            <p:ph idx="1"/>
          </p:nvPr>
        </p:nvSpPr>
        <p:spPr>
          <a:xfrm>
            <a:off x="228600" y="1752600"/>
            <a:ext cx="8686800" cy="4373563"/>
          </a:xfrm>
        </p:spPr>
        <p:txBody>
          <a:bodyPr/>
          <a:lstStyle/>
          <a:p>
            <a:pPr>
              <a:defRPr/>
            </a:pPr>
            <a:r>
              <a:rPr lang="en-US" dirty="0"/>
              <a:t>The following 11 slides are excerpts from an evaluation form that was used by DBM for a number of years </a:t>
            </a:r>
          </a:p>
          <a:p>
            <a:pPr>
              <a:defRPr/>
            </a:pPr>
            <a:r>
              <a:rPr lang="en-US" dirty="0"/>
              <a:t>While this form has partially become obsolete with the creation of the various solicitation templates, many of the listed elements are still pertinent</a:t>
            </a:r>
          </a:p>
        </p:txBody>
      </p:sp>
      <p:sp>
        <p:nvSpPr>
          <p:cNvPr id="650244" name="Slide Number Placeholder 3">
            <a:extLst>
              <a:ext uri="{FF2B5EF4-FFF2-40B4-BE49-F238E27FC236}">
                <a16:creationId xmlns:a16="http://schemas.microsoft.com/office/drawing/2014/main" id="{17F9C938-3578-4DFC-A8F3-6D03541A98E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30932C-E8C1-425B-87CA-1213E70CA41C}" type="slidenum">
              <a:rPr lang="en-US" altLang="en-US" sz="1200" smtClean="0"/>
              <a:pPr>
                <a:spcBef>
                  <a:spcPct val="0"/>
                </a:spcBef>
                <a:buClrTx/>
                <a:buSzTx/>
                <a:buFontTx/>
                <a:buNone/>
              </a:pPr>
              <a:t>509</a:t>
            </a:fld>
            <a:endParaRPr lang="en-US" altLang="en-US" sz="1200"/>
          </a:p>
        </p:txBody>
      </p:sp>
      <p:sp>
        <p:nvSpPr>
          <p:cNvPr id="5" name="Footer Placeholder 4">
            <a:extLst>
              <a:ext uri="{FF2B5EF4-FFF2-40B4-BE49-F238E27FC236}">
                <a16:creationId xmlns:a16="http://schemas.microsoft.com/office/drawing/2014/main" id="{DC85A4D9-F448-4D3E-B276-AD03AAC783FE}"/>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8E8EB177-D170-4748-BF33-D32CCC704B7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80FCB68-C0BB-4FCB-8746-4E5865B4A742}" type="slidenum">
              <a:rPr lang="en-US" altLang="en-US" sz="1200" smtClean="0"/>
              <a:pPr>
                <a:spcBef>
                  <a:spcPct val="0"/>
                </a:spcBef>
                <a:buClrTx/>
                <a:buSzTx/>
                <a:buFontTx/>
                <a:buNone/>
              </a:pPr>
              <a:t>51</a:t>
            </a:fld>
            <a:endParaRPr lang="en-US" altLang="en-US" sz="1200"/>
          </a:p>
        </p:txBody>
      </p:sp>
      <p:sp>
        <p:nvSpPr>
          <p:cNvPr id="5" name="Footer Placeholder 5">
            <a:extLst>
              <a:ext uri="{FF2B5EF4-FFF2-40B4-BE49-F238E27FC236}">
                <a16:creationId xmlns:a16="http://schemas.microsoft.com/office/drawing/2014/main" id="{86E98B5A-BCB8-412D-94D4-8E76E963FDA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6978" name="Rectangle 2">
            <a:extLst>
              <a:ext uri="{FF2B5EF4-FFF2-40B4-BE49-F238E27FC236}">
                <a16:creationId xmlns:a16="http://schemas.microsoft.com/office/drawing/2014/main" id="{9143DA5E-4908-4C80-9DF1-F8FD82E5FED6}"/>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The Essence of CSP </a:t>
            </a:r>
            <a:r>
              <a:rPr lang="en-US" altLang="en-US" sz="2400" b="0"/>
              <a:t>(Cont’d)</a:t>
            </a:r>
          </a:p>
        </p:txBody>
      </p:sp>
      <p:sp>
        <p:nvSpPr>
          <p:cNvPr id="766979" name="Rectangle 3">
            <a:extLst>
              <a:ext uri="{FF2B5EF4-FFF2-40B4-BE49-F238E27FC236}">
                <a16:creationId xmlns:a16="http://schemas.microsoft.com/office/drawing/2014/main" id="{90D97564-C6DC-45F8-8393-A6C25AD51ED8}"/>
              </a:ext>
            </a:extLst>
          </p:cNvPr>
          <p:cNvSpPr>
            <a:spLocks noGrp="1" noChangeArrowheads="1"/>
          </p:cNvSpPr>
          <p:nvPr>
            <p:ph type="body" idx="1"/>
          </p:nvPr>
        </p:nvSpPr>
        <p:spPr>
          <a:xfrm>
            <a:off x="228600" y="1066800"/>
            <a:ext cx="8763000" cy="5486400"/>
          </a:xfrm>
        </p:spPr>
        <p:txBody>
          <a:bodyPr/>
          <a:lstStyle/>
          <a:p>
            <a:pPr eaLnBrk="1" hangingPunct="1">
              <a:defRPr/>
            </a:pPr>
            <a:r>
              <a:rPr lang="en-US" altLang="en-US"/>
              <a:t>But many agencies &amp; procurement personnel don’t seem to understand this same concept applies to offerors’ technical proposals</a:t>
            </a:r>
          </a:p>
          <a:p>
            <a:pPr eaLnBrk="1" hangingPunct="1">
              <a:defRPr/>
            </a:pPr>
            <a:r>
              <a:rPr lang="en-US" altLang="en-US"/>
              <a:t>Obtaining improvement in offerors’ technical proposals benefits the State in two ways </a:t>
            </a:r>
          </a:p>
          <a:p>
            <a:pPr lvl="1" eaLnBrk="1" hangingPunct="1">
              <a:defRPr/>
            </a:pPr>
            <a:r>
              <a:rPr lang="en-US" altLang="en-US"/>
              <a:t>The obvious benefit (result) is there will be some increased level of contract performance</a:t>
            </a:r>
          </a:p>
          <a:p>
            <a:pPr lvl="2" eaLnBrk="1" hangingPunct="1">
              <a:defRPr/>
            </a:pPr>
            <a:r>
              <a:rPr lang="en-US" altLang="en-US"/>
              <a:t>The presumption is that even an offeror that submitted a good proposal can improve its proposal</a:t>
            </a:r>
          </a:p>
          <a:p>
            <a:pPr lvl="3" eaLnBrk="1" hangingPunct="1">
              <a:defRPr/>
            </a:pPr>
            <a:r>
              <a:rPr lang="en-US" altLang="en-US" b="1"/>
              <a:t>Even if only slightly</a:t>
            </a:r>
          </a:p>
          <a:p>
            <a:pPr lvl="3" eaLnBrk="1" hangingPunct="1">
              <a:defRPr/>
            </a:pPr>
            <a:r>
              <a:rPr lang="en-US" altLang="en-US" b="1"/>
              <a:t>And, sometimes more than slightly</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E9A5594C-5BCC-4181-92AB-72DBC7A8C606}"/>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86083" name="Rectangle 3">
            <a:extLst>
              <a:ext uri="{FF2B5EF4-FFF2-40B4-BE49-F238E27FC236}">
                <a16:creationId xmlns:a16="http://schemas.microsoft.com/office/drawing/2014/main" id="{C6D5B513-3676-41D5-A1BA-6701E89B69DB}"/>
              </a:ext>
            </a:extLst>
          </p:cNvPr>
          <p:cNvSpPr>
            <a:spLocks noGrp="1" noChangeArrowheads="1"/>
          </p:cNvSpPr>
          <p:nvPr>
            <p:ph idx="1"/>
          </p:nvPr>
        </p:nvSpPr>
        <p:spPr>
          <a:xfrm>
            <a:off x="228600" y="1295400"/>
            <a:ext cx="8686800" cy="5105400"/>
          </a:xfrm>
        </p:spPr>
        <p:txBody>
          <a:bodyPr/>
          <a:lstStyle/>
          <a:p>
            <a:pPr algn="ctr" eaLnBrk="1" hangingPunct="1">
              <a:buFont typeface="Wingdings" panose="05000000000000000000" pitchFamily="2" charset="2"/>
              <a:buNone/>
              <a:defRPr/>
            </a:pPr>
            <a:r>
              <a:rPr lang="en-US" altLang="en-US" b="1" dirty="0">
                <a:solidFill>
                  <a:srgbClr val="00FF00"/>
                </a:solidFill>
                <a:latin typeface="Univers (W1)" charset="0"/>
                <a:cs typeface="Times New Roman" pitchFamily="18" charset="0"/>
              </a:rPr>
              <a:t>Criteria #</a:t>
            </a:r>
            <a:r>
              <a:rPr lang="en-US" altLang="en-US" dirty="0">
                <a:solidFill>
                  <a:srgbClr val="00FF00"/>
                </a:solidFill>
                <a:latin typeface="Univers (W1)" charset="0"/>
                <a:cs typeface="Times New Roman" pitchFamily="18" charset="0"/>
              </a:rPr>
              <a:t>1: </a:t>
            </a:r>
            <a:r>
              <a:rPr lang="en-US" altLang="en-US" b="1" dirty="0">
                <a:solidFill>
                  <a:srgbClr val="00FF00"/>
                </a:solidFill>
                <a:latin typeface="Univers (W1)" charset="0"/>
                <a:cs typeface="Times New Roman" pitchFamily="18" charset="0"/>
              </a:rPr>
              <a:t>Method</a:t>
            </a:r>
            <a:r>
              <a:rPr lang="en-US" altLang="en-US" dirty="0">
                <a:solidFill>
                  <a:srgbClr val="00FF00"/>
                </a:solidFill>
                <a:latin typeface="Univers (W1)" charset="0"/>
                <a:cs typeface="Times New Roman" pitchFamily="18" charset="0"/>
              </a:rPr>
              <a:t>  </a:t>
            </a:r>
          </a:p>
          <a:p>
            <a:pPr eaLnBrk="1" hangingPunct="1">
              <a:buFont typeface="Wingdings" panose="05000000000000000000" pitchFamily="2" charset="2"/>
              <a:buNone/>
              <a:defRPr/>
            </a:pPr>
            <a:r>
              <a:rPr lang="en-US" altLang="en-US" sz="2400" dirty="0">
                <a:latin typeface="Univers (W1)" charset="0"/>
                <a:cs typeface="Times New Roman" pitchFamily="18" charset="0"/>
              </a:rPr>
              <a:t>  </a:t>
            </a:r>
            <a:r>
              <a:rPr lang="en-US" altLang="en-US" sz="2400" b="1" dirty="0">
                <a:latin typeface="Univers (W1)" charset="0"/>
                <a:cs typeface="Times New Roman" pitchFamily="18" charset="0"/>
              </a:rPr>
              <a:t>The following must be properly identified and </a:t>
            </a:r>
          </a:p>
          <a:p>
            <a:pPr eaLnBrk="1" hangingPunct="1">
              <a:buFont typeface="Wingdings" panose="05000000000000000000" pitchFamily="2" charset="2"/>
              <a:buNone/>
              <a:defRPr/>
            </a:pPr>
            <a:r>
              <a:rPr lang="en-US" altLang="en-US" sz="2400" b="1" dirty="0">
                <a:latin typeface="Univers (W1)" charset="0"/>
                <a:cs typeface="Times New Roman" pitchFamily="18" charset="0"/>
              </a:rPr>
              <a:t>  consistently applied throughout the RFP or IFB:</a:t>
            </a:r>
            <a:endParaRPr lang="en-US" altLang="en-US" sz="2400" b="1" dirty="0">
              <a:cs typeface="Times New Roman" pitchFamily="18" charset="0"/>
            </a:endParaRPr>
          </a:p>
          <a:p>
            <a:pPr eaLnBrk="1" hangingPunct="1">
              <a:buFont typeface="Wingdings" panose="05000000000000000000" pitchFamily="2" charset="2"/>
              <a:buNone/>
              <a:defRPr/>
            </a:pPr>
            <a:r>
              <a:rPr lang="en-US" altLang="en-US" sz="2400" b="1" dirty="0">
                <a:latin typeface="Univers (W1)" charset="0"/>
                <a:cs typeface="Times New Roman" pitchFamily="18" charset="0"/>
              </a:rPr>
              <a:t> </a:t>
            </a:r>
            <a:r>
              <a:rPr lang="en-US" altLang="en-US" sz="2400" b="1" dirty="0">
                <a:latin typeface="Wingdings" pitchFamily="2" charset="2"/>
                <a:cs typeface="Times New Roman" pitchFamily="18" charset="0"/>
              </a:rPr>
              <a:t>	q</a:t>
            </a:r>
            <a:r>
              <a:rPr lang="en-US" altLang="en-US" sz="2400" b="1" dirty="0">
                <a:cs typeface="Times New Roman" pitchFamily="18" charset="0"/>
              </a:rPr>
              <a:t>    </a:t>
            </a:r>
            <a:r>
              <a:rPr lang="en-US" altLang="en-US" sz="2400" b="1" dirty="0">
                <a:solidFill>
                  <a:srgbClr val="CC9900"/>
                </a:solidFill>
                <a:latin typeface="Univers (W1)" charset="0"/>
                <a:cs typeface="Times New Roman" pitchFamily="18" charset="0"/>
              </a:rPr>
              <a:t>Procurement Method</a:t>
            </a:r>
          </a:p>
          <a:p>
            <a:pPr eaLnBrk="1" hangingPunct="1">
              <a:buFont typeface="Wingdings" panose="05000000000000000000" pitchFamily="2" charset="2"/>
              <a:buNone/>
              <a:defRPr/>
            </a:pPr>
            <a:r>
              <a:rPr lang="en-US" altLang="en-US" sz="2400" b="1" dirty="0">
                <a:latin typeface="Univers (W1)" charset="0"/>
                <a:cs typeface="Times New Roman" pitchFamily="18" charset="0"/>
              </a:rPr>
              <a:t>	</a:t>
            </a:r>
            <a:r>
              <a:rPr lang="en-US" altLang="en-US" sz="2400" b="1" dirty="0">
                <a:latin typeface="Wingdings" pitchFamily="2" charset="2"/>
                <a:cs typeface="Times New Roman" pitchFamily="18" charset="0"/>
              </a:rPr>
              <a:t>q</a:t>
            </a:r>
            <a:r>
              <a:rPr lang="en-US" altLang="en-US" sz="2400" b="1" dirty="0">
                <a:cs typeface="Times New Roman" pitchFamily="18" charset="0"/>
              </a:rPr>
              <a:t>    </a:t>
            </a:r>
            <a:r>
              <a:rPr lang="en-US" altLang="en-US" sz="2400" b="1" dirty="0">
                <a:solidFill>
                  <a:srgbClr val="FF0000"/>
                </a:solidFill>
                <a:latin typeface="Univers (W1)" charset="0"/>
                <a:cs typeface="Times New Roman" pitchFamily="18" charset="0"/>
              </a:rPr>
              <a:t>Type of Contract, and</a:t>
            </a:r>
          </a:p>
          <a:p>
            <a:pPr eaLnBrk="1" hangingPunct="1">
              <a:buFont typeface="Wingdings" panose="05000000000000000000" pitchFamily="2" charset="2"/>
              <a:buNone/>
              <a:defRPr/>
            </a:pPr>
            <a:r>
              <a:rPr lang="en-US" altLang="en-US" sz="2400" b="1" dirty="0">
                <a:latin typeface="Wingdings" pitchFamily="2" charset="2"/>
                <a:cs typeface="Times New Roman" pitchFamily="18" charset="0"/>
              </a:rPr>
              <a:t>	q</a:t>
            </a:r>
            <a:r>
              <a:rPr lang="en-US" altLang="en-US" sz="2400" b="1" dirty="0">
                <a:cs typeface="Times New Roman" pitchFamily="18" charset="0"/>
              </a:rPr>
              <a:t>    </a:t>
            </a:r>
            <a:r>
              <a:rPr lang="en-US" altLang="en-US" sz="2400" b="1" dirty="0">
                <a:solidFill>
                  <a:srgbClr val="FF99FF"/>
                </a:solidFill>
                <a:latin typeface="Univers (W1)" charset="0"/>
                <a:cs typeface="Times New Roman" pitchFamily="18" charset="0"/>
              </a:rPr>
              <a:t>Award Status (single or multiple awards)</a:t>
            </a:r>
            <a:endParaRPr lang="en-US" altLang="en-US" sz="2400" b="1" dirty="0">
              <a:solidFill>
                <a:srgbClr val="FF99FF"/>
              </a:solidFill>
              <a:cs typeface="Times New Roman" pitchFamily="18" charset="0"/>
            </a:endParaRPr>
          </a:p>
          <a:p>
            <a:pPr eaLnBrk="1" hangingPunct="1">
              <a:defRPr/>
            </a:pPr>
            <a:r>
              <a:rPr lang="en-US" altLang="en-US" sz="2400" b="1" dirty="0">
                <a:latin typeface="Univers (W1)" charset="0"/>
                <a:cs typeface="Times New Roman" pitchFamily="18" charset="0"/>
              </a:rPr>
              <a:t>Multiple awards are to specify the number of awards or circumstances for making award selections, and how to determine which contractor will be used for any given occasion of need.  This includes the issuance of master contract awards with competition for task orders. </a:t>
            </a:r>
            <a:endParaRPr lang="en-US" altLang="en-US" sz="2400" b="1" dirty="0">
              <a:cs typeface="Times New Roman" pitchFamily="18" charset="0"/>
            </a:endParaRPr>
          </a:p>
          <a:p>
            <a:pPr marL="0" indent="0" eaLnBrk="1" hangingPunct="1">
              <a:buNone/>
              <a:defRPr/>
            </a:pPr>
            <a:endParaRPr lang="en-US" altLang="en-US" sz="2400" b="1" dirty="0"/>
          </a:p>
        </p:txBody>
      </p:sp>
      <p:sp>
        <p:nvSpPr>
          <p:cNvPr id="651268" name="Slide Number Placeholder 5">
            <a:extLst>
              <a:ext uri="{FF2B5EF4-FFF2-40B4-BE49-F238E27FC236}">
                <a16:creationId xmlns:a16="http://schemas.microsoft.com/office/drawing/2014/main" id="{8675754C-C551-48CB-BCF8-EC94E5A3B6E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B95F13C-DE56-4262-8739-34263F24B47D}" type="slidenum">
              <a:rPr lang="en-US" altLang="en-US" sz="1200" smtClean="0"/>
              <a:pPr>
                <a:spcBef>
                  <a:spcPct val="0"/>
                </a:spcBef>
                <a:buClrTx/>
                <a:buSzTx/>
                <a:buFontTx/>
                <a:buNone/>
              </a:pPr>
              <a:t>510</a:t>
            </a:fld>
            <a:endParaRPr lang="en-US" altLang="en-US" sz="1200"/>
          </a:p>
        </p:txBody>
      </p:sp>
      <p:sp>
        <p:nvSpPr>
          <p:cNvPr id="6" name="Footer Placeholder 6">
            <a:extLst>
              <a:ext uri="{FF2B5EF4-FFF2-40B4-BE49-F238E27FC236}">
                <a16:creationId xmlns:a16="http://schemas.microsoft.com/office/drawing/2014/main" id="{F1A3C7BE-FB0B-41F1-9779-BF6198139E4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2A015503-D72D-452A-916B-EF3CCEF1A1D3}"/>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88131" name="Rectangle 3">
            <a:extLst>
              <a:ext uri="{FF2B5EF4-FFF2-40B4-BE49-F238E27FC236}">
                <a16:creationId xmlns:a16="http://schemas.microsoft.com/office/drawing/2014/main" id="{8B96871C-2E15-40C8-8D9B-08A5D02CDA71}"/>
              </a:ext>
            </a:extLst>
          </p:cNvPr>
          <p:cNvSpPr>
            <a:spLocks noGrp="1" noChangeArrowheads="1"/>
          </p:cNvSpPr>
          <p:nvPr>
            <p:ph idx="1"/>
          </p:nvPr>
        </p:nvSpPr>
        <p:spPr/>
        <p:txBody>
          <a:bodyPr/>
          <a:lstStyle/>
          <a:p>
            <a:pPr marL="338138" indent="-338138" algn="ctr" eaLnBrk="1" hangingPunct="1">
              <a:buFont typeface="Wingdings" panose="05000000000000000000" pitchFamily="2" charset="2"/>
              <a:buNone/>
              <a:tabLst>
                <a:tab pos="338138" algn="l"/>
              </a:tabLst>
              <a:defRPr/>
            </a:pPr>
            <a:r>
              <a:rPr lang="en-US" altLang="en-US" b="1" dirty="0">
                <a:solidFill>
                  <a:srgbClr val="92D050"/>
                </a:solidFill>
                <a:latin typeface="Univers (W1)" charset="0"/>
                <a:cs typeface="Times New Roman" pitchFamily="18" charset="0"/>
              </a:rPr>
              <a:t>Criteria #2</a:t>
            </a:r>
            <a:r>
              <a:rPr lang="en-US" altLang="en-US" dirty="0">
                <a:solidFill>
                  <a:srgbClr val="92D050"/>
                </a:solidFill>
                <a:latin typeface="Univers (W1)" charset="0"/>
                <a:cs typeface="Times New Roman" pitchFamily="18" charset="0"/>
              </a:rPr>
              <a:t>: </a:t>
            </a:r>
            <a:r>
              <a:rPr lang="en-US" altLang="en-US" b="1" dirty="0">
                <a:solidFill>
                  <a:srgbClr val="92D050"/>
                </a:solidFill>
                <a:latin typeface="Univers (W1)" charset="0"/>
                <a:cs typeface="Times New Roman" pitchFamily="18" charset="0"/>
              </a:rPr>
              <a:t>Scope  </a:t>
            </a:r>
          </a:p>
          <a:p>
            <a:pPr marL="338138" indent="-338138" eaLnBrk="1" hangingPunct="1">
              <a:buFont typeface="Wingdings" panose="05000000000000000000" pitchFamily="2" charset="2"/>
              <a:buNone/>
              <a:tabLst>
                <a:tab pos="338138" algn="l"/>
              </a:tabLst>
              <a:defRPr/>
            </a:pPr>
            <a:r>
              <a:rPr lang="en-US" altLang="en-US" dirty="0">
                <a:latin typeface="Univers (W1)" charset="0"/>
                <a:cs typeface="Times New Roman" pitchFamily="18" charset="0"/>
              </a:rPr>
              <a:t>  </a:t>
            </a:r>
            <a:r>
              <a:rPr lang="en-US" altLang="en-US" sz="2800" dirty="0">
                <a:latin typeface="Univers (W1)" charset="0"/>
                <a:cs typeface="Times New Roman" pitchFamily="18" charset="0"/>
              </a:rPr>
              <a:t>Focuses on the </a:t>
            </a:r>
            <a:r>
              <a:rPr lang="en-US" altLang="en-US" sz="2800" dirty="0">
                <a:solidFill>
                  <a:srgbClr val="FF0000"/>
                </a:solidFill>
                <a:latin typeface="Univers (W1)" charset="0"/>
                <a:cs typeface="Times New Roman" pitchFamily="18" charset="0"/>
              </a:rPr>
              <a:t>objective (performance), </a:t>
            </a:r>
            <a:r>
              <a:rPr lang="en-US" altLang="en-US" sz="2800" dirty="0">
                <a:latin typeface="Univers (W1)" charset="0"/>
                <a:cs typeface="Times New Roman" pitchFamily="18" charset="0"/>
              </a:rPr>
              <a:t>not the </a:t>
            </a:r>
            <a:r>
              <a:rPr lang="en-US" altLang="en-US" sz="2800" dirty="0">
                <a:solidFill>
                  <a:srgbClr val="CC9900"/>
                </a:solidFill>
                <a:latin typeface="Univers (W1)" charset="0"/>
                <a:cs typeface="Times New Roman" pitchFamily="18" charset="0"/>
              </a:rPr>
              <a:t>strategy (design)</a:t>
            </a:r>
            <a:r>
              <a:rPr lang="en-US" altLang="en-US" sz="2800" b="1" dirty="0">
                <a:solidFill>
                  <a:srgbClr val="CC9900"/>
                </a:solidFill>
                <a:latin typeface="Univers (W1)" charset="0"/>
                <a:cs typeface="Times New Roman" pitchFamily="18" charset="0"/>
              </a:rPr>
              <a:t>.   </a:t>
            </a:r>
          </a:p>
          <a:p>
            <a:pPr marL="338138" indent="-338138" eaLnBrk="1" hangingPunct="1">
              <a:buFont typeface="Wingdings" panose="05000000000000000000" pitchFamily="2" charset="2"/>
              <a:buNone/>
              <a:tabLst>
                <a:tab pos="338138" algn="l"/>
              </a:tabLst>
              <a:defRPr/>
            </a:pPr>
            <a:r>
              <a:rPr lang="en-US" altLang="en-US" sz="2400" dirty="0">
                <a:latin typeface="Univers (W1)" charset="0"/>
                <a:cs typeface="Times New Roman" pitchFamily="18" charset="0"/>
              </a:rPr>
              <a:t> </a:t>
            </a:r>
          </a:p>
          <a:p>
            <a:pPr marL="338138" indent="-338138" eaLnBrk="1" hangingPunct="1">
              <a:buFont typeface="Wingdings" panose="05000000000000000000" pitchFamily="2" charset="2"/>
              <a:buNone/>
              <a:tabLst>
                <a:tab pos="338138" algn="l"/>
              </a:tabLst>
              <a:defRPr/>
            </a:pPr>
            <a:r>
              <a:rPr lang="en-US" altLang="en-US" sz="2400" dirty="0">
                <a:latin typeface="Univers (W1)" charset="0"/>
                <a:cs typeface="Times New Roman" pitchFamily="18" charset="0"/>
              </a:rPr>
              <a:t>The Scope must be concisely and clearly written with:</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Correct grammar, punctuation, spelling, syntax, and     esthetics, </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No obviously ambiguous language, and</a:t>
            </a:r>
          </a:p>
          <a:p>
            <a:pPr marL="338138" indent="-338138" eaLnBrk="1" hangingPunct="1">
              <a:buFont typeface="Wingdings" panose="05000000000000000000" pitchFamily="2" charset="2"/>
              <a:buNone/>
              <a:tabLst>
                <a:tab pos="338138"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Technical jargon and abbreviations held to a minimum and clearly defined when used.</a:t>
            </a:r>
          </a:p>
          <a:p>
            <a:pPr marL="338138" indent="-338138" eaLnBrk="1" hangingPunct="1">
              <a:buFont typeface="Wingdings" panose="05000000000000000000" pitchFamily="2" charset="2"/>
              <a:buNone/>
              <a:tabLst>
                <a:tab pos="338138" algn="l"/>
              </a:tabLst>
              <a:defRPr/>
            </a:pPr>
            <a:endParaRPr lang="en-US" altLang="en-US" sz="2400" b="1" dirty="0"/>
          </a:p>
          <a:p>
            <a:pPr marL="338138" indent="-338138" eaLnBrk="1" hangingPunct="1">
              <a:buFont typeface="Wingdings" panose="05000000000000000000" pitchFamily="2" charset="2"/>
              <a:buNone/>
              <a:tabLst>
                <a:tab pos="338138" algn="l"/>
              </a:tabLst>
              <a:defRPr/>
            </a:pPr>
            <a:endParaRPr lang="en-US" altLang="en-US" sz="2400" dirty="0"/>
          </a:p>
        </p:txBody>
      </p:sp>
      <p:sp>
        <p:nvSpPr>
          <p:cNvPr id="653316" name="Slide Number Placeholder 5">
            <a:extLst>
              <a:ext uri="{FF2B5EF4-FFF2-40B4-BE49-F238E27FC236}">
                <a16:creationId xmlns:a16="http://schemas.microsoft.com/office/drawing/2014/main" id="{D700139B-0357-416A-A56D-F26E91458A4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4D2F568-FE53-41B9-9704-29CDBDB36C4B}" type="slidenum">
              <a:rPr lang="en-US" altLang="en-US" sz="1200" smtClean="0"/>
              <a:pPr>
                <a:spcBef>
                  <a:spcPct val="0"/>
                </a:spcBef>
                <a:buClrTx/>
                <a:buSzTx/>
                <a:buFontTx/>
                <a:buNone/>
              </a:pPr>
              <a:t>511</a:t>
            </a:fld>
            <a:endParaRPr lang="en-US" altLang="en-US" sz="1200"/>
          </a:p>
        </p:txBody>
      </p:sp>
      <p:sp>
        <p:nvSpPr>
          <p:cNvPr id="6" name="Footer Placeholder 6">
            <a:extLst>
              <a:ext uri="{FF2B5EF4-FFF2-40B4-BE49-F238E27FC236}">
                <a16:creationId xmlns:a16="http://schemas.microsoft.com/office/drawing/2014/main" id="{AFB3A01C-F49F-46FE-9A3B-458107396D84}"/>
              </a:ext>
            </a:extLst>
          </p:cNvPr>
          <p:cNvSpPr>
            <a:spLocks noGrp="1"/>
          </p:cNvSpPr>
          <p:nvPr>
            <p:ph type="ftr" sz="quarter" idx="12"/>
          </p:nvPr>
        </p:nvSpPr>
        <p:spPr>
          <a:xfrm>
            <a:off x="304800" y="5867400"/>
            <a:ext cx="7315200" cy="715963"/>
          </a:xfrm>
        </p:spPr>
        <p:txBody>
          <a:bodyPr/>
          <a:lstStyle/>
          <a:p>
            <a:pPr>
              <a:defRPr/>
            </a:pPr>
            <a:r>
              <a:rPr lang="en-US" altLang="en-US" dirty="0"/>
              <a:t>CSP - 4/2018                       Copyright 2018 Md. Dept. of Health - Unpublished Work</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Number Placeholder 4">
            <a:extLst>
              <a:ext uri="{FF2B5EF4-FFF2-40B4-BE49-F238E27FC236}">
                <a16:creationId xmlns:a16="http://schemas.microsoft.com/office/drawing/2014/main" id="{3F6A1E3E-AF31-46FF-AA04-58375FF4B03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1BD43C-8D25-4146-AD35-139166C75F74}" type="slidenum">
              <a:rPr lang="en-US" altLang="en-US" sz="1200" smtClean="0"/>
              <a:pPr>
                <a:spcBef>
                  <a:spcPct val="0"/>
                </a:spcBef>
                <a:buClrTx/>
                <a:buSzTx/>
                <a:buFontTx/>
                <a:buNone/>
              </a:pPr>
              <a:t>512</a:t>
            </a:fld>
            <a:endParaRPr lang="en-US" altLang="en-US" sz="1200"/>
          </a:p>
        </p:txBody>
      </p:sp>
      <p:sp>
        <p:nvSpPr>
          <p:cNvPr id="5" name="Footer Placeholder 5">
            <a:extLst>
              <a:ext uri="{FF2B5EF4-FFF2-40B4-BE49-F238E27FC236}">
                <a16:creationId xmlns:a16="http://schemas.microsoft.com/office/drawing/2014/main" id="{82B0BA9F-6B11-4274-89B2-6ACD69340DC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0178" name="Rectangle 2">
            <a:extLst>
              <a:ext uri="{FF2B5EF4-FFF2-40B4-BE49-F238E27FC236}">
                <a16:creationId xmlns:a16="http://schemas.microsoft.com/office/drawing/2014/main" id="{2F908F90-0C08-40C0-8BD7-40E9A27DE82B}"/>
              </a:ext>
            </a:extLst>
          </p:cNvPr>
          <p:cNvSpPr>
            <a:spLocks noGrp="1" noRot="1" noChangeArrowheads="1"/>
          </p:cNvSpPr>
          <p:nvPr>
            <p:ph type="title"/>
          </p:nvPr>
        </p:nvSpPr>
        <p:spPr>
          <a:xfrm>
            <a:off x="623888" y="274638"/>
            <a:ext cx="7929562" cy="500062"/>
          </a:xfrm>
        </p:spPr>
        <p:txBody>
          <a:bodyPr/>
          <a:lstStyle/>
          <a:p>
            <a:pPr eaLnBrk="1" hangingPunct="1">
              <a:defRPr/>
            </a:pPr>
            <a:r>
              <a:rPr lang="en-US" altLang="en-US" dirty="0"/>
              <a:t>Criteria # 2 Scope </a:t>
            </a:r>
            <a:r>
              <a:rPr lang="en-US" altLang="en-US" sz="2400" dirty="0"/>
              <a:t>(Cont’d)</a:t>
            </a:r>
          </a:p>
        </p:txBody>
      </p:sp>
      <p:sp>
        <p:nvSpPr>
          <p:cNvPr id="690179" name="Rectangle 3">
            <a:extLst>
              <a:ext uri="{FF2B5EF4-FFF2-40B4-BE49-F238E27FC236}">
                <a16:creationId xmlns:a16="http://schemas.microsoft.com/office/drawing/2014/main" id="{643EF11F-9446-4E03-BA81-9B042327A98C}"/>
              </a:ext>
            </a:extLst>
          </p:cNvPr>
          <p:cNvSpPr>
            <a:spLocks noGrp="1" noChangeArrowheads="1"/>
          </p:cNvSpPr>
          <p:nvPr>
            <p:ph type="body" idx="1"/>
          </p:nvPr>
        </p:nvSpPr>
        <p:spPr>
          <a:xfrm>
            <a:off x="533400" y="1371600"/>
            <a:ext cx="8305800" cy="5257800"/>
          </a:xfrm>
        </p:spPr>
        <p:txBody>
          <a:bodyPr/>
          <a:lstStyle/>
          <a:p>
            <a:pPr eaLnBrk="1" hangingPunct="1">
              <a:lnSpc>
                <a:spcPct val="80000"/>
              </a:lnSpc>
              <a:tabLst>
                <a:tab pos="1200150" algn="l"/>
              </a:tabLst>
              <a:defRPr/>
            </a:pPr>
            <a:r>
              <a:rPr lang="en-US" altLang="en-US" sz="2800" dirty="0">
                <a:latin typeface="Univers (W1)" charset="0"/>
                <a:cs typeface="Times New Roman" pitchFamily="18" charset="0"/>
              </a:rPr>
              <a:t>The Scope also must clearly provide: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Sufficient information for vendors to successfully bid or prepare proposals,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If Minimum Qualifications are used that 	they are: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not excessive (such that they 		would unreasonably exclude vendors)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essential to assure adequate 		performance</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properly distinguished from 		evaluation factors,</a:t>
            </a:r>
            <a:endParaRPr lang="en-US" altLang="en-US" sz="2800" dirty="0">
              <a:cs typeface="Times New Roman" pitchFamily="18" charset="0"/>
            </a:endParaRPr>
          </a:p>
          <a:p>
            <a:pPr eaLnBrk="1" hangingPunct="1">
              <a:lnSpc>
                <a:spcPct val="80000"/>
              </a:lnSpc>
              <a:buFont typeface="Wingdings" panose="05000000000000000000" pitchFamily="2" charset="2"/>
              <a:buNone/>
              <a:tabLst>
                <a:tab pos="1200150" algn="l"/>
              </a:tabLst>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Deliverables,</a:t>
            </a:r>
            <a:endParaRPr lang="en-US" altLang="en-US" sz="2800" dirty="0"/>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Slide Number Placeholder 4">
            <a:extLst>
              <a:ext uri="{FF2B5EF4-FFF2-40B4-BE49-F238E27FC236}">
                <a16:creationId xmlns:a16="http://schemas.microsoft.com/office/drawing/2014/main" id="{888286AD-5B0C-444E-A6BD-DEB73CF5958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4313FB-1956-4E78-986A-0BA1D43E3E4D}" type="slidenum">
              <a:rPr lang="en-US" altLang="en-US" sz="1200" smtClean="0"/>
              <a:pPr>
                <a:spcBef>
                  <a:spcPct val="0"/>
                </a:spcBef>
                <a:buClrTx/>
                <a:buSzTx/>
                <a:buFontTx/>
                <a:buNone/>
              </a:pPr>
              <a:t>513</a:t>
            </a:fld>
            <a:endParaRPr lang="en-US" altLang="en-US" sz="1200"/>
          </a:p>
        </p:txBody>
      </p:sp>
      <p:sp>
        <p:nvSpPr>
          <p:cNvPr id="5" name="Footer Placeholder 5">
            <a:extLst>
              <a:ext uri="{FF2B5EF4-FFF2-40B4-BE49-F238E27FC236}">
                <a16:creationId xmlns:a16="http://schemas.microsoft.com/office/drawing/2014/main" id="{B03BD653-0958-4A59-91C6-85CF2AEA3BA9}"/>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1202" name="Rectangle 2">
            <a:extLst>
              <a:ext uri="{FF2B5EF4-FFF2-40B4-BE49-F238E27FC236}">
                <a16:creationId xmlns:a16="http://schemas.microsoft.com/office/drawing/2014/main" id="{542333C5-8CD7-458C-9917-2889FEABE752}"/>
              </a:ext>
            </a:extLst>
          </p:cNvPr>
          <p:cNvSpPr>
            <a:spLocks noGrp="1" noRot="1" noChangeArrowheads="1"/>
          </p:cNvSpPr>
          <p:nvPr>
            <p:ph type="title"/>
          </p:nvPr>
        </p:nvSpPr>
        <p:spPr>
          <a:xfrm>
            <a:off x="623888" y="274638"/>
            <a:ext cx="7929562" cy="500062"/>
          </a:xfrm>
        </p:spPr>
        <p:txBody>
          <a:bodyPr/>
          <a:lstStyle/>
          <a:p>
            <a:pPr eaLnBrk="1" hangingPunct="1">
              <a:defRPr/>
            </a:pPr>
            <a:r>
              <a:rPr lang="en-US" altLang="en-US" dirty="0"/>
              <a:t>Criteria # 2 Scope </a:t>
            </a:r>
            <a:r>
              <a:rPr lang="en-US" altLang="en-US" sz="2400" dirty="0"/>
              <a:t>(Cont’d)</a:t>
            </a:r>
          </a:p>
        </p:txBody>
      </p:sp>
      <p:sp>
        <p:nvSpPr>
          <p:cNvPr id="691203" name="Rectangle 3">
            <a:extLst>
              <a:ext uri="{FF2B5EF4-FFF2-40B4-BE49-F238E27FC236}">
                <a16:creationId xmlns:a16="http://schemas.microsoft.com/office/drawing/2014/main" id="{370B5CA5-AD4C-4A41-8A53-6CBD7C3C7654}"/>
              </a:ext>
            </a:extLst>
          </p:cNvPr>
          <p:cNvSpPr>
            <a:spLocks noGrp="1" noChangeArrowheads="1"/>
          </p:cNvSpPr>
          <p:nvPr>
            <p:ph type="body" idx="1"/>
          </p:nvPr>
        </p:nvSpPr>
        <p:spPr>
          <a:xfrm>
            <a:off x="381000" y="1295400"/>
            <a:ext cx="8458200" cy="5257800"/>
          </a:xfrm>
        </p:spPr>
        <p:txBody>
          <a:bodyPr/>
          <a:lstStyle/>
          <a:p>
            <a:pPr eaLnBrk="1" hangingPunct="1">
              <a:lnSpc>
                <a:spcPct val="80000"/>
              </a:lnSpc>
              <a:buFont typeface="Wingdings" panose="05000000000000000000" pitchFamily="2" charset="2"/>
              <a:buNone/>
              <a:tabLst>
                <a:tab pos="1143000" algn="l"/>
              </a:tabLst>
              <a:defRPr/>
            </a:pPr>
            <a:r>
              <a:rPr lang="en-US" altLang="en-US" sz="2800" dirty="0">
                <a:latin typeface="Wingdings" pitchFamily="2" charset="2"/>
                <a:cs typeface="Times New Roman" pitchFamily="18" charset="0"/>
              </a:rPr>
              <a:t>	</a:t>
            </a: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Timeframes,</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Performance Standards and who determines whether they are met,</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State obligations (for example staff, space, data),</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Monitoring mechanisms/processes,</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Clearly defined Activities and Responsibilities, i.e. what is to be done, who is responsible, when things occur, and if appropriate, how things will be done,</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When applicable, multiple and alternate proposal 	submission language, </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Appropriately used and calculated liquidated damages, and</a:t>
            </a:r>
            <a:endParaRPr lang="en-US" altLang="en-US" sz="2400" dirty="0">
              <a:cs typeface="Times New Roman" pitchFamily="18" charset="0"/>
            </a:endParaRPr>
          </a:p>
          <a:p>
            <a:pPr eaLnBrk="1" hangingPunct="1">
              <a:lnSpc>
                <a:spcPct val="80000"/>
              </a:lnSpc>
              <a:tabLst>
                <a:tab pos="1143000" algn="l"/>
              </a:tabLst>
              <a:defRPr/>
            </a:pPr>
            <a:r>
              <a:rPr lang="en-US" altLang="en-US" sz="2400" dirty="0">
                <a:latin typeface="Wingdings" pitchFamily="2" charset="2"/>
                <a:cs typeface="Times New Roman" pitchFamily="18" charset="0"/>
              </a:rPr>
              <a:t>q</a:t>
            </a:r>
            <a:r>
              <a:rPr lang="en-US" altLang="en-US" sz="2400" dirty="0">
                <a:cs typeface="Times New Roman" pitchFamily="18" charset="0"/>
              </a:rPr>
              <a:t>      </a:t>
            </a:r>
            <a:r>
              <a:rPr lang="en-US" altLang="en-US" sz="2400" dirty="0">
                <a:latin typeface="Univers (W1)" charset="0"/>
                <a:cs typeface="Times New Roman" pitchFamily="18" charset="0"/>
              </a:rPr>
              <a:t>When Payments will be made (defined in terms of timeframe and deliverables).</a:t>
            </a:r>
            <a:endParaRPr lang="en-US" altLang="en-US" sz="2400" dirty="0">
              <a:cs typeface="Times New Roman" pitchFamily="18" charset="0"/>
            </a:endParaRPr>
          </a:p>
          <a:p>
            <a:pPr eaLnBrk="1" hangingPunct="1">
              <a:lnSpc>
                <a:spcPct val="80000"/>
              </a:lnSpc>
              <a:tabLst>
                <a:tab pos="1143000" algn="l"/>
              </a:tabLst>
              <a:defRPr/>
            </a:pPr>
            <a:r>
              <a:rPr lang="en-US" altLang="en-US" sz="2800" dirty="0">
                <a:cs typeface="Times New Roman" pitchFamily="18" charset="0"/>
              </a:rPr>
              <a:t> </a:t>
            </a:r>
          </a:p>
          <a:p>
            <a:pPr eaLnBrk="1" hangingPunct="1">
              <a:lnSpc>
                <a:spcPct val="80000"/>
              </a:lnSpc>
              <a:tabLst>
                <a:tab pos="1143000" algn="l"/>
              </a:tabLst>
              <a:defRPr/>
            </a:pPr>
            <a:endParaRPr lang="en-US" altLang="en-US" sz="2800" dirty="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F00A12B1-2493-4596-97A8-3AAB0191B1E3}"/>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2227" name="Rectangle 3">
            <a:extLst>
              <a:ext uri="{FF2B5EF4-FFF2-40B4-BE49-F238E27FC236}">
                <a16:creationId xmlns:a16="http://schemas.microsoft.com/office/drawing/2014/main" id="{03B879E4-92AA-4B45-B260-436192CF31D4}"/>
              </a:ext>
            </a:extLst>
          </p:cNvPr>
          <p:cNvSpPr>
            <a:spLocks noGrp="1" noChangeArrowheads="1"/>
          </p:cNvSpPr>
          <p:nvPr>
            <p:ph idx="1"/>
          </p:nvPr>
        </p:nvSpPr>
        <p:spPr/>
        <p:txBody>
          <a:bodyPr/>
          <a:lstStyle/>
          <a:p>
            <a:pPr eaLnBrk="1" hangingPunct="1">
              <a:defRPr/>
            </a:pPr>
            <a:r>
              <a:rPr lang="en-US" altLang="en-US" b="1" dirty="0">
                <a:solidFill>
                  <a:srgbClr val="92D050"/>
                </a:solidFill>
                <a:latin typeface="Univers (W1)" charset="0"/>
                <a:cs typeface="Times New Roman" pitchFamily="18" charset="0"/>
              </a:rPr>
              <a:t>Criteria #3</a:t>
            </a:r>
            <a:r>
              <a:rPr lang="en-US" altLang="en-US" dirty="0">
                <a:solidFill>
                  <a:srgbClr val="92D050"/>
                </a:solidFill>
                <a:latin typeface="Univers (W1)" charset="0"/>
                <a:cs typeface="Times New Roman" pitchFamily="18" charset="0"/>
              </a:rPr>
              <a:t>: </a:t>
            </a:r>
            <a:r>
              <a:rPr lang="en-US" altLang="en-US" b="1" dirty="0">
                <a:latin typeface="Univers (W1)" charset="0"/>
                <a:cs typeface="Times New Roman" pitchFamily="18" charset="0"/>
              </a:rPr>
              <a:t>Required Response</a:t>
            </a:r>
            <a:r>
              <a:rPr lang="en-US" altLang="en-US" dirty="0">
                <a:latin typeface="Univers (W1)" charset="0"/>
                <a:cs typeface="Times New Roman" pitchFamily="18" charset="0"/>
              </a:rPr>
              <a:t> </a:t>
            </a:r>
          </a:p>
          <a:p>
            <a:pPr eaLnBrk="1" hangingPunct="1">
              <a:defRPr/>
            </a:pPr>
            <a:r>
              <a:rPr lang="en-US" altLang="en-US" dirty="0">
                <a:latin typeface="Univers (W1)" charset="0"/>
                <a:cs typeface="Times New Roman" pitchFamily="18" charset="0"/>
              </a:rPr>
              <a:t>The solicitation clearly defines what is expected of the bidder/offeror:</a:t>
            </a:r>
            <a:endParaRPr lang="en-US" altLang="en-US" dirty="0">
              <a:cs typeface="Times New Roman" pitchFamily="18" charset="0"/>
            </a:endParaRP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In the proposal or bid, and</a:t>
            </a:r>
            <a:endParaRPr lang="en-US" altLang="en-US" dirty="0">
              <a:latin typeface="Comic Sans MS" pitchFamily="66" charset="0"/>
              <a:cs typeface="Times New Roman" pitchFamily="18" charset="0"/>
            </a:endParaRP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This is appropriately distinguished from what the contractor is to do after the contract is awarded.</a:t>
            </a:r>
          </a:p>
          <a:p>
            <a:pPr eaLnBrk="1" hangingPunct="1">
              <a:buFont typeface="Wingdings" panose="05000000000000000000" pitchFamily="2" charset="2"/>
              <a:buNone/>
              <a:defRPr/>
            </a:pPr>
            <a:r>
              <a:rPr lang="en-US" altLang="en-US" dirty="0">
                <a:latin typeface="Comic Sans MS" pitchFamily="66" charset="0"/>
                <a:cs typeface="Times New Roman" pitchFamily="18" charset="0"/>
              </a:rPr>
              <a:t>		</a:t>
            </a:r>
            <a:r>
              <a:rPr lang="en-US" altLang="en-US" dirty="0">
                <a:latin typeface="Univers (W1)" charset="0"/>
                <a:cs typeface="Times New Roman" pitchFamily="18" charset="0"/>
              </a:rPr>
              <a:t>(Deliverables under #2, Scope)</a:t>
            </a:r>
            <a:endParaRPr lang="en-US" altLang="en-US" dirty="0">
              <a:cs typeface="Times New Roman" pitchFamily="18" charset="0"/>
            </a:endParaRPr>
          </a:p>
          <a:p>
            <a:pPr eaLnBrk="1" hangingPunct="1">
              <a:buFont typeface="Wingdings" panose="05000000000000000000" pitchFamily="2" charset="2"/>
              <a:buNone/>
              <a:defRPr/>
            </a:pPr>
            <a:endParaRPr lang="en-US" altLang="en-US" sz="2400" dirty="0">
              <a:latin typeface="Univers (W1)" charset="0"/>
              <a:cs typeface="Times New Roman" pitchFamily="18" charset="0"/>
            </a:endParaRPr>
          </a:p>
          <a:p>
            <a:pPr eaLnBrk="1" hangingPunct="1">
              <a:buFont typeface="Wingdings" panose="05000000000000000000" pitchFamily="2" charset="2"/>
              <a:buNone/>
              <a:defRPr/>
            </a:pPr>
            <a:endParaRPr lang="en-US" altLang="en-US" sz="2400" dirty="0">
              <a:latin typeface="Univers (W1)" charset="0"/>
              <a:cs typeface="Times New Roman" pitchFamily="18" charset="0"/>
            </a:endParaRPr>
          </a:p>
        </p:txBody>
      </p:sp>
      <p:sp>
        <p:nvSpPr>
          <p:cNvPr id="657412" name="Slide Number Placeholder 5">
            <a:extLst>
              <a:ext uri="{FF2B5EF4-FFF2-40B4-BE49-F238E27FC236}">
                <a16:creationId xmlns:a16="http://schemas.microsoft.com/office/drawing/2014/main" id="{0DFA08DD-BA22-43DB-BD40-40BEE8BF52F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FE5FAEC-E925-45C2-9DBB-B16E62E9047E}" type="slidenum">
              <a:rPr lang="en-US" altLang="en-US" sz="1200" smtClean="0"/>
              <a:pPr>
                <a:spcBef>
                  <a:spcPct val="0"/>
                </a:spcBef>
                <a:buClrTx/>
                <a:buSzTx/>
                <a:buFontTx/>
                <a:buNone/>
              </a:pPr>
              <a:t>514</a:t>
            </a:fld>
            <a:endParaRPr lang="en-US" altLang="en-US" sz="1200"/>
          </a:p>
        </p:txBody>
      </p:sp>
      <p:sp>
        <p:nvSpPr>
          <p:cNvPr id="6" name="Footer Placeholder 6">
            <a:extLst>
              <a:ext uri="{FF2B5EF4-FFF2-40B4-BE49-F238E27FC236}">
                <a16:creationId xmlns:a16="http://schemas.microsoft.com/office/drawing/2014/main" id="{D2F85BFE-AA82-4EB1-A0EB-D127012F173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237FA007-C8A9-4690-B44D-8E5FFC8883C2}"/>
              </a:ext>
            </a:extLst>
          </p:cNvPr>
          <p:cNvSpPr>
            <a:spLocks noGrp="1" noRot="1" noChangeArrowheads="1"/>
          </p:cNvSpPr>
          <p:nvPr>
            <p:ph type="title"/>
          </p:nvPr>
        </p:nvSpPr>
        <p:spPr>
          <a:xfrm>
            <a:off x="152400" y="274638"/>
            <a:ext cx="8763000" cy="6397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3251" name="Rectangle 3">
            <a:extLst>
              <a:ext uri="{FF2B5EF4-FFF2-40B4-BE49-F238E27FC236}">
                <a16:creationId xmlns:a16="http://schemas.microsoft.com/office/drawing/2014/main" id="{0BAD52D7-7A32-4F9D-8E3E-CFD1EC4AE8CA}"/>
              </a:ext>
            </a:extLst>
          </p:cNvPr>
          <p:cNvSpPr>
            <a:spLocks noGrp="1" noChangeArrowheads="1"/>
          </p:cNvSpPr>
          <p:nvPr>
            <p:ph idx="1"/>
          </p:nvPr>
        </p:nvSpPr>
        <p:spPr>
          <a:xfrm>
            <a:off x="228600" y="838200"/>
            <a:ext cx="8686800" cy="5181600"/>
          </a:xfrm>
        </p:spPr>
        <p:txBody>
          <a:bodyPr/>
          <a:lstStyle/>
          <a:p>
            <a:pPr eaLnBrk="1" hangingPunct="1">
              <a:defRPr/>
            </a:pPr>
            <a:r>
              <a:rPr lang="en-US" altLang="en-US" b="1" dirty="0">
                <a:latin typeface="Univers (W1)" charset="0"/>
                <a:cs typeface="Times New Roman" pitchFamily="18" charset="0"/>
              </a:rPr>
              <a:t>Criteria # 4	</a:t>
            </a:r>
            <a:r>
              <a:rPr lang="en-US" altLang="en-US" b="1" dirty="0">
                <a:solidFill>
                  <a:srgbClr val="92D050"/>
                </a:solidFill>
                <a:latin typeface="Univers (W1)" charset="0"/>
                <a:cs typeface="Times New Roman" pitchFamily="18" charset="0"/>
              </a:rPr>
              <a:t>Technical Evaluation Criteria</a:t>
            </a:r>
            <a:r>
              <a:rPr lang="en-US" altLang="en-US" dirty="0">
                <a:solidFill>
                  <a:srgbClr val="92D050"/>
                </a:solidFill>
                <a:latin typeface="Univers (W1)" charset="0"/>
                <a:cs typeface="Times New Roman" pitchFamily="18" charset="0"/>
              </a:rPr>
              <a:t>  </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Are clear and appropriate for both 	the contract requirements and the 	requested content of proposals,</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Permit proper assessment of the 	differences among offerors,</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Clearly state how the winning vendor 	will be selected, and</a:t>
            </a:r>
          </a:p>
          <a:p>
            <a:pPr eaLnBrk="1" hangingPunct="1">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Correctly use reciprocal preference 	and economic benefit considerations</a:t>
            </a:r>
            <a:r>
              <a:rPr lang="en-US" altLang="en-US" dirty="0">
                <a:latin typeface="Comic Sans MS" pitchFamily="66" charset="0"/>
                <a:cs typeface="Times New Roman" pitchFamily="18" charset="0"/>
              </a:rPr>
              <a:t>.</a:t>
            </a:r>
          </a:p>
          <a:p>
            <a:pPr eaLnBrk="1" hangingPunct="1">
              <a:buFont typeface="Wingdings" panose="05000000000000000000" pitchFamily="2" charset="2"/>
              <a:buNone/>
              <a:defRPr/>
            </a:pPr>
            <a:endParaRPr lang="en-US" altLang="en-US" dirty="0">
              <a:latin typeface="Comic Sans MS" pitchFamily="66" charset="0"/>
              <a:cs typeface="Times New Roman" pitchFamily="18" charset="0"/>
            </a:endParaRPr>
          </a:p>
        </p:txBody>
      </p:sp>
      <p:sp>
        <p:nvSpPr>
          <p:cNvPr id="658436" name="Slide Number Placeholder 5">
            <a:extLst>
              <a:ext uri="{FF2B5EF4-FFF2-40B4-BE49-F238E27FC236}">
                <a16:creationId xmlns:a16="http://schemas.microsoft.com/office/drawing/2014/main" id="{6FC70515-026C-445B-8E3A-B2CDE6F8178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12E8DE-BD84-4BC0-955E-F5E46E19B44D}" type="slidenum">
              <a:rPr lang="en-US" altLang="en-US" sz="1200" smtClean="0"/>
              <a:pPr>
                <a:spcBef>
                  <a:spcPct val="0"/>
                </a:spcBef>
                <a:buClrTx/>
                <a:buSzTx/>
                <a:buFontTx/>
                <a:buNone/>
              </a:pPr>
              <a:t>515</a:t>
            </a:fld>
            <a:endParaRPr lang="en-US" altLang="en-US" sz="1200"/>
          </a:p>
        </p:txBody>
      </p:sp>
      <p:sp>
        <p:nvSpPr>
          <p:cNvPr id="6" name="Footer Placeholder 6">
            <a:extLst>
              <a:ext uri="{FF2B5EF4-FFF2-40B4-BE49-F238E27FC236}">
                <a16:creationId xmlns:a16="http://schemas.microsoft.com/office/drawing/2014/main" id="{45134F2C-A831-48C4-8687-2249B7D08483}"/>
              </a:ext>
            </a:extLst>
          </p:cNvPr>
          <p:cNvSpPr>
            <a:spLocks noGrp="1"/>
          </p:cNvSpPr>
          <p:nvPr>
            <p:ph type="ftr" sz="quarter" idx="12"/>
          </p:nvPr>
        </p:nvSpPr>
        <p:spPr>
          <a:xfrm>
            <a:off x="304800" y="6248400"/>
            <a:ext cx="7315200" cy="400050"/>
          </a:xfrm>
        </p:spPr>
        <p:txBody>
          <a:bodyPr/>
          <a:lstStyle/>
          <a:p>
            <a:pPr>
              <a:defRPr/>
            </a:pPr>
            <a:r>
              <a:rPr lang="en-US" altLang="en-US" dirty="0"/>
              <a:t>CSP - 4/2018                       Copyright 2018 Md. Dept. of Health - Unpublished Work</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D38A3DD9-72D0-4DF3-9AED-CE40219E2EDF}"/>
              </a:ext>
            </a:extLst>
          </p:cNvPr>
          <p:cNvSpPr>
            <a:spLocks noGrp="1" noRot="1" noChangeArrowheads="1"/>
          </p:cNvSpPr>
          <p:nvPr>
            <p:ph type="title"/>
          </p:nvPr>
        </p:nvSpPr>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4275" name="Rectangle 3">
            <a:extLst>
              <a:ext uri="{FF2B5EF4-FFF2-40B4-BE49-F238E27FC236}">
                <a16:creationId xmlns:a16="http://schemas.microsoft.com/office/drawing/2014/main" id="{8F5C2743-0A6F-411A-ACE5-553EA165B1BA}"/>
              </a:ext>
            </a:extLst>
          </p:cNvPr>
          <p:cNvSpPr>
            <a:spLocks noGrp="1" noChangeArrowheads="1"/>
          </p:cNvSpPr>
          <p:nvPr>
            <p:ph idx="1"/>
          </p:nvPr>
        </p:nvSpPr>
        <p:spPr/>
        <p:txBody>
          <a:bodyPr/>
          <a:lstStyle/>
          <a:p>
            <a:pPr eaLnBrk="1" hangingPunct="1">
              <a:lnSpc>
                <a:spcPct val="80000"/>
              </a:lnSpc>
              <a:defRPr/>
            </a:pPr>
            <a:r>
              <a:rPr lang="en-US" altLang="en-US" b="1" dirty="0">
                <a:latin typeface="Univers (W1)" charset="0"/>
                <a:cs typeface="Times New Roman" pitchFamily="18" charset="0"/>
              </a:rPr>
              <a:t>Criteria # 5	</a:t>
            </a:r>
            <a:r>
              <a:rPr lang="en-US" altLang="en-US" b="1" dirty="0">
                <a:solidFill>
                  <a:srgbClr val="92D050"/>
                </a:solidFill>
                <a:latin typeface="Univers (W1)" charset="0"/>
                <a:cs typeface="Times New Roman" pitchFamily="18" charset="0"/>
              </a:rPr>
              <a:t>Pricing Method</a:t>
            </a:r>
          </a:p>
          <a:p>
            <a:pPr eaLnBrk="1" hangingPunct="1">
              <a:lnSpc>
                <a:spcPct val="80000"/>
              </a:lnSpc>
              <a:defRPr/>
            </a:pPr>
            <a:r>
              <a:rPr lang="en-US" altLang="en-US" b="1" dirty="0">
                <a:latin typeface="Wingdings" pitchFamily="2" charset="2"/>
                <a:cs typeface="Times New Roman" pitchFamily="18" charset="0"/>
              </a:rPr>
              <a:t>q</a:t>
            </a:r>
            <a:r>
              <a:rPr lang="en-US" altLang="en-US" b="1" dirty="0">
                <a:cs typeface="Times New Roman" pitchFamily="18" charset="0"/>
              </a:rPr>
              <a:t>  </a:t>
            </a:r>
            <a:r>
              <a:rPr lang="en-US" altLang="en-US" dirty="0">
                <a:latin typeface="Univers (W1)" charset="0"/>
                <a:cs typeface="Times New Roman" pitchFamily="18" charset="0"/>
              </a:rPr>
              <a:t>Mirrors deliverables, and billing 	requirements (matches billing schedule 	and cost breakdown),</a:t>
            </a:r>
          </a:p>
          <a:p>
            <a:pPr eaLnBrk="1" hangingPunct="1">
              <a:lnSpc>
                <a:spcPct val="80000"/>
              </a:lnSpc>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Is logical and appropriately weighted 	with clear instructions for its 	completion, and </a:t>
            </a:r>
          </a:p>
          <a:p>
            <a:pPr eaLnBrk="1" hangingPunct="1">
              <a:lnSpc>
                <a:spcPct val="80000"/>
              </a:lnSpc>
              <a:defRPr/>
            </a:pPr>
            <a:r>
              <a:rPr lang="en-US" altLang="en-US" dirty="0">
                <a:latin typeface="Wingdings" pitchFamily="2" charset="2"/>
                <a:cs typeface="Times New Roman" pitchFamily="18" charset="0"/>
              </a:rPr>
              <a:t>q</a:t>
            </a:r>
            <a:r>
              <a:rPr lang="en-US" altLang="en-US" dirty="0">
                <a:cs typeface="Times New Roman" pitchFamily="18" charset="0"/>
              </a:rPr>
              <a:t>  </a:t>
            </a:r>
            <a:r>
              <a:rPr lang="en-US" altLang="en-US" dirty="0">
                <a:latin typeface="Univers (W1)" charset="0"/>
                <a:cs typeface="Times New Roman" pitchFamily="18" charset="0"/>
              </a:rPr>
              <a:t>Results in a single bid price (actual 	fixed price or price for a model of 	assumed circumstances) which is 	comparable among bidders/offerors</a:t>
            </a:r>
          </a:p>
          <a:p>
            <a:pPr eaLnBrk="1" hangingPunct="1">
              <a:lnSpc>
                <a:spcPct val="80000"/>
              </a:lnSpc>
              <a:buFont typeface="Wingdings" panose="05000000000000000000" pitchFamily="2" charset="2"/>
              <a:buNone/>
              <a:defRPr/>
            </a:pPr>
            <a:r>
              <a:rPr lang="en-US" altLang="en-US" dirty="0">
                <a:latin typeface="Univers (W1)" charset="0"/>
                <a:cs typeface="Times New Roman" pitchFamily="18" charset="0"/>
              </a:rPr>
              <a:t>	</a:t>
            </a:r>
            <a:endParaRPr lang="en-US" altLang="en-US" sz="2400" dirty="0">
              <a:latin typeface="Univers (W1)" charset="0"/>
              <a:cs typeface="Times New Roman" pitchFamily="18" charset="0"/>
            </a:endParaRPr>
          </a:p>
        </p:txBody>
      </p:sp>
      <p:sp>
        <p:nvSpPr>
          <p:cNvPr id="659460" name="Slide Number Placeholder 5">
            <a:extLst>
              <a:ext uri="{FF2B5EF4-FFF2-40B4-BE49-F238E27FC236}">
                <a16:creationId xmlns:a16="http://schemas.microsoft.com/office/drawing/2014/main" id="{0CDDDE1D-2AF1-49A4-A2E6-C66B0E45CB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21FAE0A-3D7F-4853-BB29-03B8FC4FCE52}" type="slidenum">
              <a:rPr lang="en-US" altLang="en-US" sz="1200" smtClean="0"/>
              <a:pPr>
                <a:spcBef>
                  <a:spcPct val="0"/>
                </a:spcBef>
                <a:buClrTx/>
                <a:buSzTx/>
                <a:buFontTx/>
                <a:buNone/>
              </a:pPr>
              <a:t>516</a:t>
            </a:fld>
            <a:endParaRPr lang="en-US" altLang="en-US" sz="1200"/>
          </a:p>
        </p:txBody>
      </p:sp>
      <p:sp>
        <p:nvSpPr>
          <p:cNvPr id="6" name="Footer Placeholder 6">
            <a:extLst>
              <a:ext uri="{FF2B5EF4-FFF2-40B4-BE49-F238E27FC236}">
                <a16:creationId xmlns:a16="http://schemas.microsoft.com/office/drawing/2014/main" id="{9C9F6055-9263-4159-ABCE-65E44BBD62F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a:extLst>
              <a:ext uri="{FF2B5EF4-FFF2-40B4-BE49-F238E27FC236}">
                <a16:creationId xmlns:a16="http://schemas.microsoft.com/office/drawing/2014/main" id="{6BCD9046-CC65-4BA4-86E9-6B4AFFB28BCE}"/>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5299" name="Rectangle 3">
            <a:extLst>
              <a:ext uri="{FF2B5EF4-FFF2-40B4-BE49-F238E27FC236}">
                <a16:creationId xmlns:a16="http://schemas.microsoft.com/office/drawing/2014/main" id="{76871504-3E2C-48E7-8CCD-588A32FE02D7}"/>
              </a:ext>
            </a:extLst>
          </p:cNvPr>
          <p:cNvSpPr>
            <a:spLocks noGrp="1" noChangeArrowheads="1"/>
          </p:cNvSpPr>
          <p:nvPr>
            <p:ph idx="1"/>
          </p:nvPr>
        </p:nvSpPr>
        <p:spPr>
          <a:xfrm>
            <a:off x="152400" y="914400"/>
            <a:ext cx="8839200" cy="5562600"/>
          </a:xfrm>
        </p:spPr>
        <p:txBody>
          <a:bodyPr/>
          <a:lstStyle/>
          <a:p>
            <a:pPr eaLnBrk="1" hangingPunct="1">
              <a:spcBef>
                <a:spcPts val="0"/>
              </a:spcBef>
              <a:defRPr/>
            </a:pPr>
            <a:r>
              <a:rPr lang="en-US" altLang="en-US" b="1" dirty="0">
                <a:latin typeface="Univers (W1)" charset="0"/>
                <a:cs typeface="Times New Roman" pitchFamily="18" charset="0"/>
              </a:rPr>
              <a:t>Criteria # 6	</a:t>
            </a:r>
            <a:r>
              <a:rPr lang="en-US" altLang="en-US" b="1" dirty="0">
                <a:solidFill>
                  <a:srgbClr val="92D050"/>
                </a:solidFill>
                <a:latin typeface="Univers (W1)" charset="0"/>
                <a:cs typeface="Times New Roman" pitchFamily="18" charset="0"/>
              </a:rPr>
              <a:t>General</a:t>
            </a:r>
          </a:p>
          <a:p>
            <a:pPr eaLnBrk="1" hangingPunct="1">
              <a:spcBef>
                <a:spcPts val="0"/>
              </a:spcBef>
              <a:defRPr/>
            </a:pPr>
            <a:r>
              <a:rPr lang="en-US" altLang="en-US" dirty="0">
                <a:latin typeface="Univers (W1)" charset="0"/>
                <a:cs typeface="Times New Roman" pitchFamily="18" charset="0"/>
              </a:rPr>
              <a:t>The following information/attachments must be included: </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Procurement Officer and Contract Monitor are identified and appropriate</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Mandatory &amp; other essential clauses,</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Forms/affidavits, </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The proposed contract with proposed payment terms, warranty information, etc.,</a:t>
            </a:r>
          </a:p>
          <a:p>
            <a:pPr eaLnBrk="1" hangingPunct="1">
              <a:spcBef>
                <a:spcPts val="0"/>
              </a:spcBef>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Other attachments referenced in the solicitation</a:t>
            </a:r>
            <a:endParaRPr lang="en-US" altLang="en-US" sz="2400" dirty="0">
              <a:latin typeface="Univers (W1)" charset="0"/>
              <a:cs typeface="Times New Roman" pitchFamily="18" charset="0"/>
            </a:endParaRPr>
          </a:p>
        </p:txBody>
      </p:sp>
      <p:sp>
        <p:nvSpPr>
          <p:cNvPr id="660484" name="Slide Number Placeholder 5">
            <a:extLst>
              <a:ext uri="{FF2B5EF4-FFF2-40B4-BE49-F238E27FC236}">
                <a16:creationId xmlns:a16="http://schemas.microsoft.com/office/drawing/2014/main" id="{199F8683-5DE6-4EE1-A4C6-89F5421E84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E999344-7B5D-4416-8A40-96125AC3FF96}" type="slidenum">
              <a:rPr lang="en-US" altLang="en-US" sz="1200" smtClean="0"/>
              <a:pPr>
                <a:spcBef>
                  <a:spcPct val="0"/>
                </a:spcBef>
                <a:buClrTx/>
                <a:buSzTx/>
                <a:buFontTx/>
                <a:buNone/>
              </a:pPr>
              <a:t>517</a:t>
            </a:fld>
            <a:endParaRPr lang="en-US" altLang="en-US" sz="1200"/>
          </a:p>
        </p:txBody>
      </p:sp>
      <p:sp>
        <p:nvSpPr>
          <p:cNvPr id="6" name="Footer Placeholder 6">
            <a:extLst>
              <a:ext uri="{FF2B5EF4-FFF2-40B4-BE49-F238E27FC236}">
                <a16:creationId xmlns:a16="http://schemas.microsoft.com/office/drawing/2014/main" id="{AECCA953-B2D3-44E3-B9EB-9BBD05A46D08}"/>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Slide Number Placeholder 4">
            <a:extLst>
              <a:ext uri="{FF2B5EF4-FFF2-40B4-BE49-F238E27FC236}">
                <a16:creationId xmlns:a16="http://schemas.microsoft.com/office/drawing/2014/main" id="{534E026D-7594-4188-BF6A-5A6DF4C6A25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5923FC1-3434-472C-81E4-D84AEA679E76}" type="slidenum">
              <a:rPr lang="en-US" altLang="en-US" sz="1200" smtClean="0"/>
              <a:pPr>
                <a:spcBef>
                  <a:spcPct val="0"/>
                </a:spcBef>
                <a:buClrTx/>
                <a:buSzTx/>
                <a:buFontTx/>
                <a:buNone/>
              </a:pPr>
              <a:t>518</a:t>
            </a:fld>
            <a:endParaRPr lang="en-US" altLang="en-US" sz="1200"/>
          </a:p>
        </p:txBody>
      </p:sp>
      <p:sp>
        <p:nvSpPr>
          <p:cNvPr id="5" name="Footer Placeholder 5">
            <a:extLst>
              <a:ext uri="{FF2B5EF4-FFF2-40B4-BE49-F238E27FC236}">
                <a16:creationId xmlns:a16="http://schemas.microsoft.com/office/drawing/2014/main" id="{8F436A7C-0D27-468B-8955-A03030676D3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6322" name="Rectangle 2">
            <a:extLst>
              <a:ext uri="{FF2B5EF4-FFF2-40B4-BE49-F238E27FC236}">
                <a16:creationId xmlns:a16="http://schemas.microsoft.com/office/drawing/2014/main" id="{6206D924-3DDA-499F-993A-F374664C4E16}"/>
              </a:ext>
            </a:extLst>
          </p:cNvPr>
          <p:cNvSpPr>
            <a:spLocks noGrp="1" noRot="1" noChangeArrowheads="1"/>
          </p:cNvSpPr>
          <p:nvPr>
            <p:ph type="title"/>
          </p:nvPr>
        </p:nvSpPr>
        <p:spPr/>
        <p:txBody>
          <a:bodyPr/>
          <a:lstStyle/>
          <a:p>
            <a:pPr eaLnBrk="1" hangingPunct="1">
              <a:defRPr/>
            </a:pPr>
            <a:r>
              <a:rPr lang="en-US" altLang="en-US" sz="4000">
                <a:latin typeface="Univers (W1)" charset="0"/>
                <a:cs typeface="Times New Roman" pitchFamily="18" charset="0"/>
              </a:rPr>
              <a:t>Criteria # 6: General </a:t>
            </a:r>
            <a:r>
              <a:rPr lang="en-US" altLang="en-US" sz="3200">
                <a:latin typeface="Univers (W1)" charset="0"/>
                <a:cs typeface="Times New Roman" pitchFamily="18" charset="0"/>
              </a:rPr>
              <a:t>(Cont’d)</a:t>
            </a:r>
          </a:p>
        </p:txBody>
      </p:sp>
      <p:sp>
        <p:nvSpPr>
          <p:cNvPr id="696323" name="Rectangle 3">
            <a:extLst>
              <a:ext uri="{FF2B5EF4-FFF2-40B4-BE49-F238E27FC236}">
                <a16:creationId xmlns:a16="http://schemas.microsoft.com/office/drawing/2014/main" id="{C462FE2E-FFB7-43DF-9F13-7B00CF294041}"/>
              </a:ext>
            </a:extLst>
          </p:cNvPr>
          <p:cNvSpPr>
            <a:spLocks noGrp="1" noChangeArrowheads="1"/>
          </p:cNvSpPr>
          <p:nvPr>
            <p:ph type="body" idx="1"/>
          </p:nvPr>
        </p:nvSpPr>
        <p:spPr>
          <a:xfrm>
            <a:off x="381000" y="1143000"/>
            <a:ext cx="8382000" cy="5486400"/>
          </a:xfrm>
        </p:spPr>
        <p:txBody>
          <a:bodyPr/>
          <a:lstStyle/>
          <a:p>
            <a:pPr eaLnBrk="1" hangingPunct="1">
              <a:lnSpc>
                <a:spcPct val="80000"/>
              </a:lnSpc>
              <a:defRPr/>
            </a:pPr>
            <a:r>
              <a:rPr lang="en-US" altLang="en-US" sz="2400" dirty="0">
                <a:latin typeface="Univers (W1)" charset="0"/>
                <a:cs typeface="Times New Roman" pitchFamily="18" charset="0"/>
              </a:rPr>
              <a:t>The following information/attachments must be included: </a:t>
            </a:r>
          </a:p>
          <a:p>
            <a:pPr eaLnBrk="1" hangingPunct="1">
              <a:lnSpc>
                <a:spcPct val="80000"/>
              </a:lnSpc>
              <a:buFont typeface="Wingdings" panose="05000000000000000000" pitchFamily="2" charset="2"/>
              <a:buNone/>
              <a:defRPr/>
            </a:pPr>
            <a:r>
              <a:rPr lang="en-US" altLang="en-US" sz="2400" dirty="0">
                <a:latin typeface="Wingdings" pitchFamily="2" charset="2"/>
                <a:cs typeface="Times New Roman" pitchFamily="18" charset="0"/>
              </a:rPr>
              <a:t>	</a:t>
            </a:r>
            <a:r>
              <a:rPr lang="en-US" altLang="en-US" sz="2800" dirty="0">
                <a:latin typeface="Wingdings" pitchFamily="2" charset="2"/>
                <a:cs typeface="Times New Roman" pitchFamily="18" charset="0"/>
              </a:rPr>
              <a:t>q</a:t>
            </a:r>
            <a:r>
              <a:rPr lang="en-US" altLang="en-US" sz="2800" dirty="0">
                <a:cs typeface="Times New Roman" pitchFamily="18" charset="0"/>
              </a:rPr>
              <a:t>   </a:t>
            </a:r>
            <a:r>
              <a:rPr lang="en-US" altLang="en-US" sz="2800" dirty="0">
                <a:latin typeface="Univers (W1)" charset="0"/>
                <a:cs typeface="Times New Roman" pitchFamily="18" charset="0"/>
              </a:rPr>
              <a:t>Necessary instructions such as pre-bid conference, how questions will be answered, escalation clauses,</a:t>
            </a:r>
          </a:p>
          <a:p>
            <a:pPr eaLnBrk="1" hangingPunct="1">
              <a:lnSpc>
                <a:spcPct val="80000"/>
              </a:lnSpc>
              <a:buFont typeface="Wingdings" panose="05000000000000000000" pitchFamily="2" charset="2"/>
              <a:buNone/>
              <a:defRPr/>
            </a:pPr>
            <a:r>
              <a:rPr lang="en-US" altLang="en-US" sz="2800" dirty="0">
                <a:latin typeface="Univers (W1)" charset="0"/>
                <a:cs typeface="Times New Roman" pitchFamily="18" charset="0"/>
              </a:rPr>
              <a:t>	</a:t>
            </a:r>
            <a:r>
              <a:rPr lang="en-US" altLang="en-US" sz="2800" dirty="0">
                <a:latin typeface="Wingdings" pitchFamily="2" charset="2"/>
                <a:cs typeface="Times New Roman" pitchFamily="18" charset="0"/>
              </a:rPr>
              <a:t>q</a:t>
            </a:r>
            <a:r>
              <a:rPr lang="en-US" altLang="en-US" sz="2800" dirty="0">
                <a:cs typeface="Times New Roman" pitchFamily="18" charset="0"/>
              </a:rPr>
              <a:t>   </a:t>
            </a:r>
            <a:r>
              <a:rPr lang="en-US" altLang="en-US" sz="2800" dirty="0">
                <a:latin typeface="Univers (W1)" charset="0"/>
                <a:cs typeface="Times New Roman" pitchFamily="18" charset="0"/>
              </a:rPr>
              <a:t>Term of contract (starting and ending dates, provision for options),</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MBE requirements, if applicable </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Non-visual access clause when appropriate,</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Hiring agreement clause when appropriate, &amp; </a:t>
            </a:r>
          </a:p>
          <a:p>
            <a:pPr eaLnBrk="1" hangingPunct="1">
              <a:lnSpc>
                <a:spcPct val="80000"/>
              </a:lnSpc>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Appropriate types and dollar values of insurance and bonds</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Slide Number Placeholder 4">
            <a:extLst>
              <a:ext uri="{FF2B5EF4-FFF2-40B4-BE49-F238E27FC236}">
                <a16:creationId xmlns:a16="http://schemas.microsoft.com/office/drawing/2014/main" id="{E55A41A2-1E89-4884-A9A7-BE91354EA4A0}"/>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08F803-87F6-41C3-AC2E-22CD8C2F95DF}" type="slidenum">
              <a:rPr lang="en-US" altLang="en-US" sz="1200" smtClean="0"/>
              <a:pPr>
                <a:spcBef>
                  <a:spcPct val="0"/>
                </a:spcBef>
                <a:buClrTx/>
                <a:buSzTx/>
                <a:buFontTx/>
                <a:buNone/>
              </a:pPr>
              <a:t>519</a:t>
            </a:fld>
            <a:endParaRPr lang="en-US" altLang="en-US" sz="1200"/>
          </a:p>
        </p:txBody>
      </p:sp>
      <p:sp>
        <p:nvSpPr>
          <p:cNvPr id="5" name="Footer Placeholder 5">
            <a:extLst>
              <a:ext uri="{FF2B5EF4-FFF2-40B4-BE49-F238E27FC236}">
                <a16:creationId xmlns:a16="http://schemas.microsoft.com/office/drawing/2014/main" id="{EA140943-91BB-423B-9E23-90AD9A667F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97346" name="Rectangle 2">
            <a:extLst>
              <a:ext uri="{FF2B5EF4-FFF2-40B4-BE49-F238E27FC236}">
                <a16:creationId xmlns:a16="http://schemas.microsoft.com/office/drawing/2014/main" id="{D4CABA82-FBE4-4031-80E7-5C6463DFB7F0}"/>
              </a:ext>
            </a:extLst>
          </p:cNvPr>
          <p:cNvSpPr>
            <a:spLocks noGrp="1" noRot="1" noChangeArrowheads="1"/>
          </p:cNvSpPr>
          <p:nvPr>
            <p:ph type="title"/>
          </p:nvPr>
        </p:nvSpPr>
        <p:spPr/>
        <p:txBody>
          <a:bodyPr/>
          <a:lstStyle/>
          <a:p>
            <a:pPr eaLnBrk="1" hangingPunct="1">
              <a:defRPr/>
            </a:pPr>
            <a:r>
              <a:rPr lang="en-US" altLang="en-US" sz="4000">
                <a:latin typeface="Univers (W1)" charset="0"/>
                <a:cs typeface="Times New Roman" pitchFamily="18" charset="0"/>
              </a:rPr>
              <a:t>Criteria # 6: General </a:t>
            </a:r>
            <a:r>
              <a:rPr lang="en-US" altLang="en-US" sz="3200">
                <a:latin typeface="Univers (W1)" charset="0"/>
                <a:cs typeface="Times New Roman" pitchFamily="18" charset="0"/>
              </a:rPr>
              <a:t>(Cont’d)</a:t>
            </a:r>
          </a:p>
        </p:txBody>
      </p:sp>
      <p:sp>
        <p:nvSpPr>
          <p:cNvPr id="697347" name="Rectangle 3">
            <a:extLst>
              <a:ext uri="{FF2B5EF4-FFF2-40B4-BE49-F238E27FC236}">
                <a16:creationId xmlns:a16="http://schemas.microsoft.com/office/drawing/2014/main" id="{F34AC9D2-42E4-4ED8-A36F-456BF192A13B}"/>
              </a:ext>
            </a:extLst>
          </p:cNvPr>
          <p:cNvSpPr>
            <a:spLocks noGrp="1" noChangeArrowheads="1"/>
          </p:cNvSpPr>
          <p:nvPr>
            <p:ph type="body" idx="1"/>
          </p:nvPr>
        </p:nvSpPr>
        <p:spPr>
          <a:xfrm>
            <a:off x="381000" y="1371600"/>
            <a:ext cx="8382000" cy="5257800"/>
          </a:xfrm>
        </p:spPr>
        <p:txBody>
          <a:bodyPr/>
          <a:lstStyle/>
          <a:p>
            <a:pPr eaLnBrk="1" hangingPunct="1">
              <a:buFont typeface="Wingdings" panose="05000000000000000000" pitchFamily="2" charset="2"/>
              <a:buNone/>
              <a:defRPr/>
            </a:pPr>
            <a:r>
              <a:rPr lang="en-US" altLang="en-US" sz="2800" dirty="0">
                <a:latin typeface="Univers (W1)" charset="0"/>
                <a:cs typeface="Times New Roman" pitchFamily="18" charset="0"/>
              </a:rPr>
              <a:t>	The overall solicitation document must be logically organized (have good flow), and must not contain:  </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Contradictions between different parts of the solicitation,</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Excessive redundancy (for the most part, </a:t>
            </a:r>
          </a:p>
          <a:p>
            <a:pPr lvl="1" eaLnBrk="1" hangingPunct="1">
              <a:defRPr/>
            </a:pPr>
            <a:r>
              <a:rPr lang="en-US" altLang="en-US" dirty="0">
                <a:latin typeface="Univers (W1)" charset="0"/>
                <a:cs typeface="Times New Roman" pitchFamily="18" charset="0"/>
              </a:rPr>
              <a:t>  </a:t>
            </a:r>
            <a:r>
              <a:rPr lang="en-US" altLang="en-US" b="1" i="1" dirty="0">
                <a:latin typeface="Univers (W1)" charset="0"/>
                <a:cs typeface="Times New Roman" pitchFamily="18" charset="0"/>
              </a:rPr>
              <a:t>Say it once; Say it well; Don’t say it again</a:t>
            </a:r>
            <a:r>
              <a:rPr lang="en-US" altLang="en-US" dirty="0">
                <a:latin typeface="Univers (W1)" charset="0"/>
                <a:cs typeface="Times New Roman" pitchFamily="18" charset="0"/>
              </a:rPr>
              <a:t>), and</a:t>
            </a:r>
          </a:p>
          <a:p>
            <a:pPr eaLnBrk="1" hangingPunct="1">
              <a:buFont typeface="Wingdings" panose="05000000000000000000" pitchFamily="2" charset="2"/>
              <a:buNone/>
              <a:defRPr/>
            </a:pPr>
            <a:r>
              <a:rPr lang="en-US" altLang="en-US" sz="2800" dirty="0">
                <a:latin typeface="Wingdings" pitchFamily="2" charset="2"/>
                <a:cs typeface="Times New Roman" pitchFamily="18" charset="0"/>
              </a:rPr>
              <a:t>	q</a:t>
            </a:r>
            <a:r>
              <a:rPr lang="en-US" altLang="en-US" sz="2800" dirty="0">
                <a:cs typeface="Times New Roman" pitchFamily="18" charset="0"/>
              </a:rPr>
              <a:t>   </a:t>
            </a:r>
            <a:r>
              <a:rPr lang="en-US" altLang="en-US" sz="2800" dirty="0">
                <a:latin typeface="Univers (W1)" charset="0"/>
                <a:cs typeface="Times New Roman" pitchFamily="18" charset="0"/>
              </a:rPr>
              <a:t>Inconsistent and inappropriately used 	terminology.</a:t>
            </a:r>
          </a:p>
          <a:p>
            <a:pPr eaLnBrk="1" hangingPunct="1">
              <a:defRPr/>
            </a:pPr>
            <a:r>
              <a:rPr lang="en-US" altLang="en-US" sz="2800" dirty="0">
                <a:latin typeface="Univers (W1)" charset="0"/>
                <a:cs typeface="Times New Roman" pitchFamily="18" charset="0"/>
              </a:rPr>
              <a:t> </a:t>
            </a:r>
          </a:p>
          <a:p>
            <a:pPr eaLnBrk="1" hangingPunct="1">
              <a:buFont typeface="Wingdings" panose="05000000000000000000" pitchFamily="2" charset="2"/>
              <a:buNone/>
              <a:defRPr/>
            </a:pPr>
            <a:r>
              <a:rPr lang="en-US" altLang="en-US" sz="2800" dirty="0">
                <a:latin typeface="Univers (W1)" charset="0"/>
                <a:cs typeface="Times New Roman" pitchFamily="18"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a:extLst>
              <a:ext uri="{FF2B5EF4-FFF2-40B4-BE49-F238E27FC236}">
                <a16:creationId xmlns:a16="http://schemas.microsoft.com/office/drawing/2014/main" id="{353C4650-897A-4377-A6C4-0A5D1BA5423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C4F2E0B-6F94-49EF-B85C-D4D3AC5F7D39}" type="slidenum">
              <a:rPr lang="en-US" altLang="en-US" sz="1200" smtClean="0"/>
              <a:pPr>
                <a:spcBef>
                  <a:spcPct val="0"/>
                </a:spcBef>
                <a:buClrTx/>
                <a:buSzTx/>
                <a:buFontTx/>
                <a:buNone/>
              </a:pPr>
              <a:t>52</a:t>
            </a:fld>
            <a:endParaRPr lang="en-US" altLang="en-US" sz="1200"/>
          </a:p>
        </p:txBody>
      </p:sp>
      <p:sp>
        <p:nvSpPr>
          <p:cNvPr id="5" name="Footer Placeholder 5">
            <a:extLst>
              <a:ext uri="{FF2B5EF4-FFF2-40B4-BE49-F238E27FC236}">
                <a16:creationId xmlns:a16="http://schemas.microsoft.com/office/drawing/2014/main" id="{0EC0DB9B-E391-45B0-AC46-73C4893809F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9026" name="Rectangle 2">
            <a:extLst>
              <a:ext uri="{FF2B5EF4-FFF2-40B4-BE49-F238E27FC236}">
                <a16:creationId xmlns:a16="http://schemas.microsoft.com/office/drawing/2014/main" id="{C0C39E8F-EF64-4DBC-ADB3-DE99FBC1626F}"/>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The Essence of CSP </a:t>
            </a:r>
            <a:r>
              <a:rPr lang="en-US" altLang="en-US" sz="2400"/>
              <a:t>(Cont’d)</a:t>
            </a:r>
          </a:p>
        </p:txBody>
      </p:sp>
      <p:sp>
        <p:nvSpPr>
          <p:cNvPr id="769027" name="Rectangle 3">
            <a:extLst>
              <a:ext uri="{FF2B5EF4-FFF2-40B4-BE49-F238E27FC236}">
                <a16:creationId xmlns:a16="http://schemas.microsoft.com/office/drawing/2014/main" id="{648653C6-D91D-460D-8A0F-A872D63D76EE}"/>
              </a:ext>
            </a:extLst>
          </p:cNvPr>
          <p:cNvSpPr>
            <a:spLocks noGrp="1" noChangeArrowheads="1"/>
          </p:cNvSpPr>
          <p:nvPr>
            <p:ph type="body" idx="1"/>
          </p:nvPr>
        </p:nvSpPr>
        <p:spPr>
          <a:xfrm>
            <a:off x="228600" y="1066800"/>
            <a:ext cx="8610600" cy="5334000"/>
          </a:xfrm>
        </p:spPr>
        <p:txBody>
          <a:bodyPr/>
          <a:lstStyle/>
          <a:p>
            <a:pPr eaLnBrk="1" hangingPunct="1">
              <a:lnSpc>
                <a:spcPct val="90000"/>
              </a:lnSpc>
              <a:defRPr/>
            </a:pPr>
            <a:r>
              <a:rPr lang="en-US" altLang="en-US"/>
              <a:t>But perhaps a not obvious benefit is to keep more offerors in the running for the award</a:t>
            </a:r>
          </a:p>
          <a:p>
            <a:pPr eaLnBrk="1" hangingPunct="1">
              <a:lnSpc>
                <a:spcPct val="90000"/>
              </a:lnSpc>
              <a:defRPr/>
            </a:pPr>
            <a:r>
              <a:rPr lang="en-US" altLang="en-US"/>
              <a:t>Offerors whose proposals as originally submitted might have been determined technically unacceptable, potentially can revise them to make them acceptable</a:t>
            </a:r>
          </a:p>
          <a:p>
            <a:pPr eaLnBrk="1" hangingPunct="1">
              <a:lnSpc>
                <a:spcPct val="90000"/>
              </a:lnSpc>
              <a:defRPr/>
            </a:pPr>
            <a:r>
              <a:rPr lang="en-US" altLang="en-US"/>
              <a:t>Being judged to be technically acceptable means these offerors will remain in the competition and have their prices opened</a:t>
            </a:r>
          </a:p>
          <a:p>
            <a:pPr eaLnBrk="1" hangingPunct="1">
              <a:lnSpc>
                <a:spcPct val="90000"/>
              </a:lnSpc>
              <a:defRPr/>
            </a:pPr>
            <a:r>
              <a:rPr lang="en-US" altLang="en-US"/>
              <a:t>Which means more selection for the agency to choose among to arrive at the best value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47D5D482-2E13-47C5-A293-4F283CFAFD24}"/>
              </a:ext>
            </a:extLst>
          </p:cNvPr>
          <p:cNvSpPr>
            <a:spLocks noGrp="1" noRot="1" noChangeArrowheads="1"/>
          </p:cNvSpPr>
          <p:nvPr>
            <p:ph type="title"/>
          </p:nvPr>
        </p:nvSpPr>
        <p:spPr>
          <a:xfrm>
            <a:off x="228600" y="274638"/>
            <a:ext cx="8686800" cy="715962"/>
          </a:xfrm>
        </p:spPr>
        <p:txBody>
          <a:bodyPr/>
          <a:lstStyle/>
          <a:p>
            <a:pPr eaLnBrk="1" hangingPunct="1">
              <a:defRPr/>
            </a:pPr>
            <a:r>
              <a:rPr lang="en-US" altLang="en-US" sz="4000" dirty="0">
                <a:latin typeface="Univers (W1)" charset="0"/>
                <a:cs typeface="Times New Roman" pitchFamily="18" charset="0"/>
              </a:rPr>
              <a:t>DBM Solicitation Evaluation Form</a:t>
            </a:r>
          </a:p>
        </p:txBody>
      </p:sp>
      <p:sp>
        <p:nvSpPr>
          <p:cNvPr id="698371" name="Rectangle 3">
            <a:extLst>
              <a:ext uri="{FF2B5EF4-FFF2-40B4-BE49-F238E27FC236}">
                <a16:creationId xmlns:a16="http://schemas.microsoft.com/office/drawing/2014/main" id="{2E273E32-C848-436F-B34E-2C09AD163F31}"/>
              </a:ext>
            </a:extLst>
          </p:cNvPr>
          <p:cNvSpPr>
            <a:spLocks noGrp="1" noChangeArrowheads="1"/>
          </p:cNvSpPr>
          <p:nvPr>
            <p:ph idx="1"/>
          </p:nvPr>
        </p:nvSpPr>
        <p:spPr>
          <a:xfrm>
            <a:off x="228600" y="990600"/>
            <a:ext cx="8686800" cy="5135563"/>
          </a:xfrm>
        </p:spPr>
        <p:txBody>
          <a:bodyPr/>
          <a:lstStyle/>
          <a:p>
            <a:pPr eaLnBrk="1" hangingPunct="1">
              <a:defRPr/>
            </a:pPr>
            <a:r>
              <a:rPr lang="en-US" altLang="en-US" b="1" dirty="0">
                <a:latin typeface="Univers (W1)" charset="0"/>
                <a:cs typeface="Times New Roman" pitchFamily="18" charset="0"/>
              </a:rPr>
              <a:t>Criteria # 7	 </a:t>
            </a:r>
            <a:r>
              <a:rPr lang="en-US" altLang="en-US" b="1" dirty="0">
                <a:solidFill>
                  <a:srgbClr val="92D050"/>
                </a:solidFill>
                <a:latin typeface="Univers (W1)" charset="0"/>
                <a:cs typeface="Times New Roman" pitchFamily="18" charset="0"/>
              </a:rPr>
              <a:t>Adequate Time Allowance</a:t>
            </a:r>
          </a:p>
          <a:p>
            <a:pPr eaLnBrk="1" hangingPunct="1">
              <a:defRPr/>
            </a:pPr>
            <a:r>
              <a:rPr lang="en-US" altLang="en-US" dirty="0">
                <a:latin typeface="Univers (W1)" charset="0"/>
                <a:cs typeface="Times New Roman" pitchFamily="18" charset="0"/>
              </a:rPr>
              <a:t>Adequate Time Allowance is provided to conduct all aspects of the procurement including: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The pre-bid conference,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Vendor questions and responses,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Proposal review with discussions, </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Required State approvals, and</a:t>
            </a:r>
          </a:p>
          <a:p>
            <a:pPr eaLnBrk="1" hangingPunct="1">
              <a:buFont typeface="Wingdings" panose="05000000000000000000" pitchFamily="2" charset="2"/>
              <a:buNone/>
              <a:defRPr/>
            </a:pPr>
            <a:r>
              <a:rPr lang="en-US" altLang="en-US" dirty="0">
                <a:latin typeface="Wingdings" pitchFamily="2" charset="2"/>
                <a:cs typeface="Times New Roman" pitchFamily="18" charset="0"/>
              </a:rPr>
              <a:t>	q</a:t>
            </a:r>
            <a:r>
              <a:rPr lang="en-US" altLang="en-US" dirty="0">
                <a:cs typeface="Times New Roman" pitchFamily="18" charset="0"/>
              </a:rPr>
              <a:t>       </a:t>
            </a:r>
            <a:r>
              <a:rPr lang="en-US" altLang="en-US" dirty="0">
                <a:latin typeface="Univers (W1)" charset="0"/>
                <a:cs typeface="Times New Roman" pitchFamily="18" charset="0"/>
              </a:rPr>
              <a:t>Start-up time</a:t>
            </a:r>
          </a:p>
          <a:p>
            <a:pPr marL="0" indent="0" eaLnBrk="1" hangingPunct="1">
              <a:buFont typeface="Wingdings" panose="05000000000000000000" pitchFamily="2" charset="2"/>
              <a:buNone/>
              <a:defRPr/>
            </a:pPr>
            <a:endParaRPr lang="en-US" altLang="en-US" sz="2400" dirty="0">
              <a:latin typeface="Univers (W1)" charset="0"/>
              <a:cs typeface="Times New Roman" pitchFamily="18" charset="0"/>
            </a:endParaRPr>
          </a:p>
        </p:txBody>
      </p:sp>
      <p:sp>
        <p:nvSpPr>
          <p:cNvPr id="663556" name="Slide Number Placeholder 5">
            <a:extLst>
              <a:ext uri="{FF2B5EF4-FFF2-40B4-BE49-F238E27FC236}">
                <a16:creationId xmlns:a16="http://schemas.microsoft.com/office/drawing/2014/main" id="{E07B7018-B556-4522-B35E-0C6E436579B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345EA84-79B0-461A-A7AC-101FE1A18BFE}" type="slidenum">
              <a:rPr lang="en-US" altLang="en-US" sz="1200" smtClean="0"/>
              <a:pPr>
                <a:spcBef>
                  <a:spcPct val="0"/>
                </a:spcBef>
                <a:buClrTx/>
                <a:buSzTx/>
                <a:buFontTx/>
                <a:buNone/>
              </a:pPr>
              <a:t>520</a:t>
            </a:fld>
            <a:endParaRPr lang="en-US" altLang="en-US" sz="1200"/>
          </a:p>
        </p:txBody>
      </p:sp>
      <p:sp>
        <p:nvSpPr>
          <p:cNvPr id="6" name="Footer Placeholder 6">
            <a:extLst>
              <a:ext uri="{FF2B5EF4-FFF2-40B4-BE49-F238E27FC236}">
                <a16:creationId xmlns:a16="http://schemas.microsoft.com/office/drawing/2014/main" id="{407B8E52-0303-4B4E-B0FB-6B2B917BC7F3}"/>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7ED1-C717-4A44-B3BA-5F44783A8866}"/>
              </a:ext>
            </a:extLst>
          </p:cNvPr>
          <p:cNvSpPr>
            <a:spLocks noGrp="1"/>
          </p:cNvSpPr>
          <p:nvPr>
            <p:ph type="title"/>
          </p:nvPr>
        </p:nvSpPr>
        <p:spPr/>
        <p:txBody>
          <a:bodyPr/>
          <a:lstStyle/>
          <a:p>
            <a:pPr>
              <a:defRPr/>
            </a:pPr>
            <a:r>
              <a:rPr lang="en-US" dirty="0"/>
              <a:t>Appendix 3</a:t>
            </a:r>
          </a:p>
        </p:txBody>
      </p:sp>
      <p:sp>
        <p:nvSpPr>
          <p:cNvPr id="3" name="Content Placeholder 2">
            <a:extLst>
              <a:ext uri="{FF2B5EF4-FFF2-40B4-BE49-F238E27FC236}">
                <a16:creationId xmlns:a16="http://schemas.microsoft.com/office/drawing/2014/main" id="{73786633-AB2D-416E-AC47-90FE94E920EE}"/>
              </a:ext>
            </a:extLst>
          </p:cNvPr>
          <p:cNvSpPr>
            <a:spLocks noGrp="1"/>
          </p:cNvSpPr>
          <p:nvPr>
            <p:ph idx="1"/>
          </p:nvPr>
        </p:nvSpPr>
        <p:spPr>
          <a:xfrm>
            <a:off x="609600" y="1905000"/>
            <a:ext cx="8001000" cy="4221163"/>
          </a:xfrm>
        </p:spPr>
        <p:txBody>
          <a:bodyPr/>
          <a:lstStyle/>
          <a:p>
            <a:pPr>
              <a:defRPr/>
            </a:pPr>
            <a:r>
              <a:rPr lang="en-US" sz="4000" dirty="0"/>
              <a:t>Historical information on when Competitive Sealed Proposals formerly could be used </a:t>
            </a:r>
          </a:p>
          <a:p>
            <a:pPr>
              <a:defRPr/>
            </a:pPr>
            <a:endParaRPr lang="en-US" dirty="0"/>
          </a:p>
        </p:txBody>
      </p:sp>
      <p:sp>
        <p:nvSpPr>
          <p:cNvPr id="664580" name="Slide Number Placeholder 3">
            <a:extLst>
              <a:ext uri="{FF2B5EF4-FFF2-40B4-BE49-F238E27FC236}">
                <a16:creationId xmlns:a16="http://schemas.microsoft.com/office/drawing/2014/main" id="{4D0AD3C1-F598-4A13-B3E2-8F4E83B0077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81B14CD-B09C-4432-BDF2-891165D684F2}" type="slidenum">
              <a:rPr lang="en-US" altLang="en-US" sz="1200" smtClean="0"/>
              <a:pPr>
                <a:spcBef>
                  <a:spcPct val="0"/>
                </a:spcBef>
                <a:buClrTx/>
                <a:buSzTx/>
                <a:buFontTx/>
                <a:buNone/>
              </a:pPr>
              <a:t>521</a:t>
            </a:fld>
            <a:endParaRPr lang="en-US" altLang="en-US" sz="1200"/>
          </a:p>
        </p:txBody>
      </p:sp>
      <p:sp>
        <p:nvSpPr>
          <p:cNvPr id="5" name="Footer Placeholder 4">
            <a:extLst>
              <a:ext uri="{FF2B5EF4-FFF2-40B4-BE49-F238E27FC236}">
                <a16:creationId xmlns:a16="http://schemas.microsoft.com/office/drawing/2014/main" id="{EFCC010A-4D50-46C2-8294-70D190990F34}"/>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Slide Number Placeholder 4">
            <a:extLst>
              <a:ext uri="{FF2B5EF4-FFF2-40B4-BE49-F238E27FC236}">
                <a16:creationId xmlns:a16="http://schemas.microsoft.com/office/drawing/2014/main" id="{FF610E4F-A31A-4B87-A11D-BB531E6D63F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D92EEC-6CE6-4C27-A1C5-E396A82F9BB7}" type="slidenum">
              <a:rPr lang="en-US" altLang="en-US" sz="1200" smtClean="0"/>
              <a:pPr>
                <a:spcBef>
                  <a:spcPct val="0"/>
                </a:spcBef>
                <a:buClrTx/>
                <a:buSzTx/>
                <a:buFontTx/>
                <a:buNone/>
              </a:pPr>
              <a:t>522</a:t>
            </a:fld>
            <a:endParaRPr lang="en-US" altLang="en-US" sz="1200"/>
          </a:p>
        </p:txBody>
      </p:sp>
      <p:sp>
        <p:nvSpPr>
          <p:cNvPr id="5" name="Footer Placeholder 5">
            <a:extLst>
              <a:ext uri="{FF2B5EF4-FFF2-40B4-BE49-F238E27FC236}">
                <a16:creationId xmlns:a16="http://schemas.microsoft.com/office/drawing/2014/main" id="{AEA90024-86F8-4BAA-83A6-99CEA8C38CA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3890" name="Rectangle 2">
            <a:extLst>
              <a:ext uri="{FF2B5EF4-FFF2-40B4-BE49-F238E27FC236}">
                <a16:creationId xmlns:a16="http://schemas.microsoft.com/office/drawing/2014/main" id="{BE1E11F2-82AB-458B-9DDF-046B3DDAFCB1}"/>
              </a:ext>
            </a:extLst>
          </p:cNvPr>
          <p:cNvSpPr>
            <a:spLocks noGrp="1" noRot="1" noChangeArrowheads="1"/>
          </p:cNvSpPr>
          <p:nvPr>
            <p:ph type="title"/>
          </p:nvPr>
        </p:nvSpPr>
        <p:spPr>
          <a:xfrm>
            <a:off x="228600" y="304800"/>
            <a:ext cx="8686800" cy="838200"/>
          </a:xfrm>
        </p:spPr>
        <p:txBody>
          <a:bodyPr/>
          <a:lstStyle/>
          <a:p>
            <a:pPr eaLnBrk="1" hangingPunct="1">
              <a:defRPr/>
            </a:pPr>
            <a:r>
              <a:rPr lang="en-US" altLang="en-US"/>
              <a:t>When CSP Can Be Used</a:t>
            </a:r>
          </a:p>
        </p:txBody>
      </p:sp>
      <p:sp>
        <p:nvSpPr>
          <p:cNvPr id="293891" name="Rectangle 3">
            <a:extLst>
              <a:ext uri="{FF2B5EF4-FFF2-40B4-BE49-F238E27FC236}">
                <a16:creationId xmlns:a16="http://schemas.microsoft.com/office/drawing/2014/main" id="{0AFC9136-CEE6-4095-B156-AB520977A15A}"/>
              </a:ext>
            </a:extLst>
          </p:cNvPr>
          <p:cNvSpPr>
            <a:spLocks noGrp="1" noChangeArrowheads="1"/>
          </p:cNvSpPr>
          <p:nvPr>
            <p:ph type="body" idx="1"/>
          </p:nvPr>
        </p:nvSpPr>
        <p:spPr>
          <a:xfrm>
            <a:off x="457200" y="1295400"/>
            <a:ext cx="8382000" cy="5029200"/>
          </a:xfrm>
        </p:spPr>
        <p:txBody>
          <a:bodyPr/>
          <a:lstStyle/>
          <a:p>
            <a:pPr eaLnBrk="1" hangingPunct="1">
              <a:defRPr/>
            </a:pPr>
            <a:r>
              <a:rPr lang="en-US" altLang="en-US"/>
              <a:t>CSP is the preferred procurement method for the procurement of </a:t>
            </a:r>
            <a:r>
              <a:rPr lang="en-US" altLang="en-US" b="1" u="sng"/>
              <a:t>human, social, cultural, or educational services</a:t>
            </a:r>
            <a:r>
              <a:rPr lang="en-US" altLang="en-US" b="1"/>
              <a:t> </a:t>
            </a:r>
            <a:r>
              <a:rPr lang="en-US" altLang="en-US"/>
              <a:t>or </a:t>
            </a:r>
            <a:r>
              <a:rPr lang="en-US" altLang="en-US" b="1">
                <a:solidFill>
                  <a:srgbClr val="FFFF00"/>
                </a:solidFill>
              </a:rPr>
              <a:t>real property leases</a:t>
            </a:r>
          </a:p>
          <a:p>
            <a:pPr eaLnBrk="1" hangingPunct="1">
              <a:defRPr/>
            </a:pPr>
            <a:r>
              <a:rPr lang="en-US" altLang="en-US"/>
              <a:t>As the preferred procurement method:</a:t>
            </a:r>
          </a:p>
          <a:p>
            <a:pPr lvl="1" eaLnBrk="1" hangingPunct="1">
              <a:defRPr/>
            </a:pPr>
            <a:r>
              <a:rPr lang="en-US" altLang="en-US"/>
              <a:t>No determination or special approval is needed to use CSP for procurements for any of these 4 types of services or for real property leases</a:t>
            </a:r>
          </a:p>
          <a:p>
            <a:pPr lvl="2" eaLnBrk="1" hangingPunct="1">
              <a:defRPr/>
            </a:pPr>
            <a:r>
              <a:rPr lang="en-US" altLang="en-US"/>
              <a:t>But sealed bidding can still be done for other than real property leasing if deemed appropriate</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Slide Number Placeholder 4">
            <a:extLst>
              <a:ext uri="{FF2B5EF4-FFF2-40B4-BE49-F238E27FC236}">
                <a16:creationId xmlns:a16="http://schemas.microsoft.com/office/drawing/2014/main" id="{E1C4301C-59D7-43D5-A49E-16DDF755F24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37672E7-8A9C-4470-9C93-CBBADC5A988C}" type="slidenum">
              <a:rPr lang="en-US" altLang="en-US" sz="1200" smtClean="0"/>
              <a:pPr>
                <a:spcBef>
                  <a:spcPct val="0"/>
                </a:spcBef>
                <a:buClrTx/>
                <a:buSzTx/>
                <a:buFontTx/>
                <a:buNone/>
              </a:pPr>
              <a:t>523</a:t>
            </a:fld>
            <a:endParaRPr lang="en-US" altLang="en-US" sz="1200"/>
          </a:p>
        </p:txBody>
      </p:sp>
      <p:sp>
        <p:nvSpPr>
          <p:cNvPr id="5" name="Footer Placeholder 5">
            <a:extLst>
              <a:ext uri="{FF2B5EF4-FFF2-40B4-BE49-F238E27FC236}">
                <a16:creationId xmlns:a16="http://schemas.microsoft.com/office/drawing/2014/main" id="{1C30E4B8-20E0-4566-A227-850EF3F0ED4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7986" name="Rectangle 2">
            <a:extLst>
              <a:ext uri="{FF2B5EF4-FFF2-40B4-BE49-F238E27FC236}">
                <a16:creationId xmlns:a16="http://schemas.microsoft.com/office/drawing/2014/main" id="{35C303C3-BFD4-4A98-8704-C214E472DF6E}"/>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7987" name="Rectangle 3">
            <a:extLst>
              <a:ext uri="{FF2B5EF4-FFF2-40B4-BE49-F238E27FC236}">
                <a16:creationId xmlns:a16="http://schemas.microsoft.com/office/drawing/2014/main" id="{7402B282-781B-4DB1-9B86-952564F93BE9}"/>
              </a:ext>
            </a:extLst>
          </p:cNvPr>
          <p:cNvSpPr>
            <a:spLocks noGrp="1" noChangeArrowheads="1"/>
          </p:cNvSpPr>
          <p:nvPr>
            <p:ph type="body" idx="1"/>
          </p:nvPr>
        </p:nvSpPr>
        <p:spPr>
          <a:xfrm>
            <a:off x="381000" y="1981200"/>
            <a:ext cx="8382000" cy="4419600"/>
          </a:xfrm>
        </p:spPr>
        <p:txBody>
          <a:bodyPr/>
          <a:lstStyle/>
          <a:p>
            <a:pPr eaLnBrk="1" hangingPunct="1">
              <a:defRPr/>
            </a:pPr>
            <a:r>
              <a:rPr lang="en-US" altLang="en-US" dirty="0"/>
              <a:t>Each of </a:t>
            </a:r>
            <a:r>
              <a:rPr lang="en-US" altLang="en-US" b="1" u="sng" dirty="0"/>
              <a:t>human, social, cultural, and educational services</a:t>
            </a:r>
            <a:r>
              <a:rPr lang="en-US" altLang="en-US" dirty="0"/>
              <a:t> is defined in COMAR Title 21 </a:t>
            </a:r>
            <a:r>
              <a:rPr lang="en-US" altLang="en-US" sz="2400" dirty="0"/>
              <a:t>(see the following 4 slides) </a:t>
            </a:r>
          </a:p>
          <a:p>
            <a:pPr eaLnBrk="1" hangingPunct="1">
              <a:defRPr/>
            </a:pPr>
            <a:r>
              <a:rPr lang="en-US" altLang="en-US" dirty="0"/>
              <a:t>All but cultural services require the </a:t>
            </a:r>
            <a:r>
              <a:rPr lang="en-US" altLang="en-US" b="1" u="sng" dirty="0">
                <a:solidFill>
                  <a:srgbClr val="E2F030"/>
                </a:solidFill>
              </a:rPr>
              <a:t>direct provision of services</a:t>
            </a:r>
            <a:r>
              <a:rPr lang="en-US" altLang="en-US" b="1" dirty="0">
                <a:solidFill>
                  <a:srgbClr val="E2F030"/>
                </a:solidFill>
              </a:rPr>
              <a:t> </a:t>
            </a:r>
            <a:r>
              <a:rPr lang="en-US" altLang="en-US" dirty="0"/>
              <a:t>to </a:t>
            </a:r>
            <a:r>
              <a:rPr lang="en-US" altLang="en-US" b="1" u="sng" dirty="0"/>
              <a:t>third-party clients</a:t>
            </a:r>
            <a:r>
              <a:rPr lang="en-US" altLang="en-US" dirty="0"/>
              <a:t> </a:t>
            </a:r>
          </a:p>
          <a:p>
            <a:pPr eaLnBrk="1" hangingPunct="1">
              <a:defRPr/>
            </a:pPr>
            <a:r>
              <a:rPr lang="en-US" altLang="en-US" b="1" u="sng" dirty="0"/>
              <a:t>Third-party clients </a:t>
            </a:r>
            <a:r>
              <a:rPr lang="en-US" altLang="en-US" dirty="0"/>
              <a:t>is also defined in COMAR Title 21</a:t>
            </a:r>
            <a:r>
              <a:rPr lang="en-US" altLang="en-US" sz="2400" dirty="0"/>
              <a:t> </a:t>
            </a:r>
            <a:endParaRPr lang="en-US" altLang="en-US" dirty="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Slide Number Placeholder 4">
            <a:extLst>
              <a:ext uri="{FF2B5EF4-FFF2-40B4-BE49-F238E27FC236}">
                <a16:creationId xmlns:a16="http://schemas.microsoft.com/office/drawing/2014/main" id="{244C4E18-5599-4ACD-AD39-B8B0C539EDC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99AF199-7B84-48FD-A319-3E7C779B739A}" type="slidenum">
              <a:rPr lang="en-US" altLang="en-US" sz="1200" smtClean="0"/>
              <a:pPr>
                <a:spcBef>
                  <a:spcPct val="0"/>
                </a:spcBef>
                <a:buClrTx/>
                <a:buSzTx/>
                <a:buFontTx/>
                <a:buNone/>
              </a:pPr>
              <a:t>524</a:t>
            </a:fld>
            <a:endParaRPr lang="en-US" altLang="en-US" sz="1200"/>
          </a:p>
        </p:txBody>
      </p:sp>
      <p:sp>
        <p:nvSpPr>
          <p:cNvPr id="5" name="Footer Placeholder 5">
            <a:extLst>
              <a:ext uri="{FF2B5EF4-FFF2-40B4-BE49-F238E27FC236}">
                <a16:creationId xmlns:a16="http://schemas.microsoft.com/office/drawing/2014/main" id="{4D8E7B28-BA7F-46D7-B20A-3CA8630497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 name="Rectangle 2">
            <a:extLst>
              <a:ext uri="{FF2B5EF4-FFF2-40B4-BE49-F238E27FC236}">
                <a16:creationId xmlns:a16="http://schemas.microsoft.com/office/drawing/2014/main" id="{16289461-AA89-48B7-BBD5-703DE5555330}"/>
              </a:ext>
            </a:extLst>
          </p:cNvPr>
          <p:cNvSpPr>
            <a:spLocks noGrp="1" noRot="1" noChangeArrowheads="1"/>
          </p:cNvSpPr>
          <p:nvPr>
            <p:ph type="title"/>
          </p:nvPr>
        </p:nvSpPr>
        <p:spPr/>
        <p:txBody>
          <a:bodyPr/>
          <a:lstStyle/>
          <a:p>
            <a:pPr eaLnBrk="1" hangingPunct="1">
              <a:defRPr/>
            </a:pPr>
            <a:r>
              <a:rPr lang="en-US" altLang="en-US"/>
              <a:t>Cultural Services</a:t>
            </a:r>
          </a:p>
        </p:txBody>
      </p:sp>
      <p:sp>
        <p:nvSpPr>
          <p:cNvPr id="634883" name="Rectangle 3">
            <a:extLst>
              <a:ext uri="{FF2B5EF4-FFF2-40B4-BE49-F238E27FC236}">
                <a16:creationId xmlns:a16="http://schemas.microsoft.com/office/drawing/2014/main" id="{85654CAE-A3E3-428F-B91B-252668CB7D6D}"/>
              </a:ext>
            </a:extLst>
          </p:cNvPr>
          <p:cNvSpPr>
            <a:spLocks noGrp="1" noChangeArrowheads="1"/>
          </p:cNvSpPr>
          <p:nvPr>
            <p:ph type="body" idx="1"/>
          </p:nvPr>
        </p:nvSpPr>
        <p:spPr>
          <a:xfrm>
            <a:off x="228600" y="2457450"/>
            <a:ext cx="8686800" cy="3668713"/>
          </a:xfrm>
        </p:spPr>
        <p:txBody>
          <a:bodyPr/>
          <a:lstStyle/>
          <a:p>
            <a:pPr eaLnBrk="1" hangingPunct="1">
              <a:defRPr/>
            </a:pPr>
            <a:r>
              <a:rPr lang="en-US" altLang="en-US"/>
              <a:t>Means services that are provided </a:t>
            </a:r>
            <a:r>
              <a:rPr lang="en-US" altLang="en-US" b="1" i="1" u="sng">
                <a:solidFill>
                  <a:srgbClr val="66FFFF"/>
                </a:solidFill>
              </a:rPr>
              <a:t>directly</a:t>
            </a:r>
            <a:r>
              <a:rPr lang="en-US" altLang="en-US" b="1" i="1">
                <a:solidFill>
                  <a:srgbClr val="66FFFF"/>
                </a:solidFill>
              </a:rPr>
              <a:t> </a:t>
            </a:r>
            <a:r>
              <a:rPr lang="en-US" altLang="en-US"/>
              <a:t>to </a:t>
            </a:r>
            <a:r>
              <a:rPr lang="en-US" altLang="en-US" b="1" u="sng">
                <a:solidFill>
                  <a:srgbClr val="FFCC00"/>
                </a:solidFill>
              </a:rPr>
              <a:t>third-party</a:t>
            </a:r>
            <a:r>
              <a:rPr lang="en-US" altLang="en-US" b="1" u="sng">
                <a:solidFill>
                  <a:schemeClr val="hlink"/>
                </a:solidFill>
              </a:rPr>
              <a:t> clients</a:t>
            </a:r>
            <a:r>
              <a:rPr lang="en-US" altLang="en-US" b="1">
                <a:solidFill>
                  <a:schemeClr val="hlink"/>
                </a:solidFill>
              </a:rPr>
              <a:t> </a:t>
            </a:r>
            <a:r>
              <a:rPr lang="en-US" altLang="en-US"/>
              <a:t>or to </a:t>
            </a:r>
            <a:r>
              <a:rPr lang="en-US" altLang="en-US" b="1">
                <a:solidFill>
                  <a:schemeClr val="hlink"/>
                </a:solidFill>
              </a:rPr>
              <a:t>the public </a:t>
            </a:r>
            <a:r>
              <a:rPr lang="en-US" altLang="en-US"/>
              <a:t>under a contract the </a:t>
            </a:r>
            <a:r>
              <a:rPr lang="en-US" altLang="en-US" b="1" i="1" u="sng">
                <a:solidFill>
                  <a:srgbClr val="99FF33"/>
                </a:solidFill>
              </a:rPr>
              <a:t>primary purpose</a:t>
            </a:r>
            <a:r>
              <a:rPr lang="en-US" altLang="en-US" b="1" i="1">
                <a:solidFill>
                  <a:srgbClr val="99FF33"/>
                </a:solidFill>
              </a:rPr>
              <a:t> </a:t>
            </a:r>
            <a:r>
              <a:rPr lang="en-US" altLang="en-US"/>
              <a:t>of which is the </a:t>
            </a:r>
            <a:r>
              <a:rPr lang="en-US" altLang="en-US" b="1" u="sng">
                <a:solidFill>
                  <a:srgbClr val="FFFF00"/>
                </a:solidFill>
              </a:rPr>
              <a:t>direct provision</a:t>
            </a:r>
            <a:r>
              <a:rPr lang="en-US" altLang="en-US" b="1">
                <a:solidFill>
                  <a:srgbClr val="FFFF00"/>
                </a:solidFill>
              </a:rPr>
              <a:t> </a:t>
            </a:r>
            <a:r>
              <a:rPr lang="en-US" altLang="en-US"/>
              <a:t>of cultural services.</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Slide Number Placeholder 4">
            <a:extLst>
              <a:ext uri="{FF2B5EF4-FFF2-40B4-BE49-F238E27FC236}">
                <a16:creationId xmlns:a16="http://schemas.microsoft.com/office/drawing/2014/main" id="{5E9981BD-C30F-4E28-B784-D8AFDE35EE0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34B140C-4118-4465-A64C-E370523724AC}" type="slidenum">
              <a:rPr lang="en-US" altLang="en-US" sz="1200" smtClean="0"/>
              <a:pPr>
                <a:spcBef>
                  <a:spcPct val="0"/>
                </a:spcBef>
                <a:buClrTx/>
                <a:buSzTx/>
                <a:buFontTx/>
                <a:buNone/>
              </a:pPr>
              <a:t>525</a:t>
            </a:fld>
            <a:endParaRPr lang="en-US" altLang="en-US" sz="1200"/>
          </a:p>
        </p:txBody>
      </p:sp>
      <p:sp>
        <p:nvSpPr>
          <p:cNvPr id="5" name="Footer Placeholder 5">
            <a:extLst>
              <a:ext uri="{FF2B5EF4-FFF2-40B4-BE49-F238E27FC236}">
                <a16:creationId xmlns:a16="http://schemas.microsoft.com/office/drawing/2014/main" id="{A341C488-29E7-4F42-BBC1-914D5B6A70B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 name="Rectangle 2">
            <a:extLst>
              <a:ext uri="{FF2B5EF4-FFF2-40B4-BE49-F238E27FC236}">
                <a16:creationId xmlns:a16="http://schemas.microsoft.com/office/drawing/2014/main" id="{C372E193-E8DA-442D-8F84-D82D132D18F9}"/>
              </a:ext>
            </a:extLst>
          </p:cNvPr>
          <p:cNvSpPr>
            <a:spLocks noGrp="1" noRot="1" noChangeArrowheads="1"/>
          </p:cNvSpPr>
          <p:nvPr>
            <p:ph type="title"/>
          </p:nvPr>
        </p:nvSpPr>
        <p:spPr/>
        <p:txBody>
          <a:bodyPr/>
          <a:lstStyle/>
          <a:p>
            <a:pPr eaLnBrk="1" hangingPunct="1">
              <a:defRPr/>
            </a:pPr>
            <a:r>
              <a:rPr lang="en-US" altLang="en-US"/>
              <a:t>Educational Services</a:t>
            </a:r>
          </a:p>
        </p:txBody>
      </p:sp>
      <p:sp>
        <p:nvSpPr>
          <p:cNvPr id="635907" name="Rectangle 3">
            <a:extLst>
              <a:ext uri="{FF2B5EF4-FFF2-40B4-BE49-F238E27FC236}">
                <a16:creationId xmlns:a16="http://schemas.microsoft.com/office/drawing/2014/main" id="{C0F234F8-C478-4AC4-B97E-44E1E621509B}"/>
              </a:ext>
            </a:extLst>
          </p:cNvPr>
          <p:cNvSpPr>
            <a:spLocks noGrp="1" noChangeArrowheads="1"/>
          </p:cNvSpPr>
          <p:nvPr>
            <p:ph type="body" idx="1"/>
          </p:nvPr>
        </p:nvSpPr>
        <p:spPr>
          <a:xfrm>
            <a:off x="228600" y="1524000"/>
            <a:ext cx="8686800" cy="4602163"/>
          </a:xfrm>
        </p:spPr>
        <p:txBody>
          <a:bodyPr/>
          <a:lstStyle/>
          <a:p>
            <a:pPr eaLnBrk="1" hangingPunct="1">
              <a:defRPr/>
            </a:pPr>
            <a:r>
              <a:rPr lang="en-US" altLang="en-US" dirty="0"/>
              <a:t>Means services procured by the Departments of Health &amp; Mental Hygiene, Human Services, Labor, Licensing, and Regulation, or Juvenile Services, the Office for Individuals with Disabilities, or the Dept. of Aging in order to </a:t>
            </a:r>
            <a:r>
              <a:rPr lang="en-US" altLang="en-US" b="1" i="1" dirty="0">
                <a:solidFill>
                  <a:srgbClr val="FFFFCC"/>
                </a:solidFill>
              </a:rPr>
              <a:t>provide </a:t>
            </a:r>
            <a:r>
              <a:rPr lang="en-US" altLang="en-US" b="1" u="sng" dirty="0">
                <a:solidFill>
                  <a:srgbClr val="66FFFF"/>
                </a:solidFill>
              </a:rPr>
              <a:t>training</a:t>
            </a:r>
            <a:r>
              <a:rPr lang="en-US" altLang="en-US" b="1" dirty="0">
                <a:solidFill>
                  <a:srgbClr val="66FFFF"/>
                </a:solidFill>
              </a:rPr>
              <a:t> </a:t>
            </a:r>
            <a:r>
              <a:rPr lang="en-US" altLang="en-US" b="1" i="1" dirty="0">
                <a:solidFill>
                  <a:srgbClr val="66FFFF"/>
                </a:solidFill>
              </a:rPr>
              <a:t>directly </a:t>
            </a:r>
            <a:r>
              <a:rPr lang="en-US" altLang="en-US" b="1" i="1" dirty="0">
                <a:solidFill>
                  <a:srgbClr val="99FF33"/>
                </a:solidFill>
              </a:rPr>
              <a:t>to </a:t>
            </a:r>
            <a:r>
              <a:rPr lang="en-US" altLang="en-US" b="1" u="sng" dirty="0">
                <a:solidFill>
                  <a:srgbClr val="99FF33"/>
                </a:solidFill>
              </a:rPr>
              <a:t>third-party clients </a:t>
            </a:r>
            <a:r>
              <a:rPr lang="en-US" altLang="en-US" dirty="0"/>
              <a:t>under a contract the </a:t>
            </a:r>
            <a:r>
              <a:rPr lang="en-US" altLang="en-US" b="1" u="sng" dirty="0">
                <a:solidFill>
                  <a:srgbClr val="FFFA00"/>
                </a:solidFill>
              </a:rPr>
              <a:t>primary</a:t>
            </a:r>
            <a:r>
              <a:rPr lang="en-US" altLang="en-US" b="1" dirty="0">
                <a:solidFill>
                  <a:srgbClr val="FFFA00"/>
                </a:solidFill>
              </a:rPr>
              <a:t> purpose </a:t>
            </a:r>
            <a:r>
              <a:rPr lang="en-US" altLang="en-US" dirty="0"/>
              <a:t>of which is the </a:t>
            </a:r>
            <a:r>
              <a:rPr lang="en-US" altLang="en-US" b="1" u="sng" dirty="0">
                <a:solidFill>
                  <a:srgbClr val="FFCC00"/>
                </a:solidFill>
              </a:rPr>
              <a:t>direct</a:t>
            </a:r>
            <a:r>
              <a:rPr lang="en-US" altLang="en-US" b="1" dirty="0">
                <a:solidFill>
                  <a:srgbClr val="FFCC00"/>
                </a:solidFill>
              </a:rPr>
              <a:t> provision </a:t>
            </a:r>
            <a:r>
              <a:rPr lang="en-US" altLang="en-US" dirty="0"/>
              <a:t>of educational services.</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Slide Number Placeholder 4">
            <a:extLst>
              <a:ext uri="{FF2B5EF4-FFF2-40B4-BE49-F238E27FC236}">
                <a16:creationId xmlns:a16="http://schemas.microsoft.com/office/drawing/2014/main" id="{1E58047D-0612-49BC-8C67-E105600CFD7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FFB275E-04E5-4B14-8E6B-96A27DC24685}" type="slidenum">
              <a:rPr lang="en-US" altLang="en-US" sz="1200" smtClean="0"/>
              <a:pPr>
                <a:spcBef>
                  <a:spcPct val="0"/>
                </a:spcBef>
                <a:buClrTx/>
                <a:buSzTx/>
                <a:buFontTx/>
                <a:buNone/>
              </a:pPr>
              <a:t>526</a:t>
            </a:fld>
            <a:endParaRPr lang="en-US" altLang="en-US" sz="1200"/>
          </a:p>
        </p:txBody>
      </p:sp>
      <p:sp>
        <p:nvSpPr>
          <p:cNvPr id="5" name="Footer Placeholder 5">
            <a:extLst>
              <a:ext uri="{FF2B5EF4-FFF2-40B4-BE49-F238E27FC236}">
                <a16:creationId xmlns:a16="http://schemas.microsoft.com/office/drawing/2014/main" id="{F5F1D4BF-3CE5-47E8-A7D0-C957F1023351}"/>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6930" name="Rectangle 2">
            <a:extLst>
              <a:ext uri="{FF2B5EF4-FFF2-40B4-BE49-F238E27FC236}">
                <a16:creationId xmlns:a16="http://schemas.microsoft.com/office/drawing/2014/main" id="{29D81344-9AF2-464D-9127-C408A1A3A11F}"/>
              </a:ext>
            </a:extLst>
          </p:cNvPr>
          <p:cNvSpPr>
            <a:spLocks noGrp="1" noRot="1" noChangeArrowheads="1"/>
          </p:cNvSpPr>
          <p:nvPr>
            <p:ph type="title"/>
          </p:nvPr>
        </p:nvSpPr>
        <p:spPr/>
        <p:txBody>
          <a:bodyPr/>
          <a:lstStyle/>
          <a:p>
            <a:pPr eaLnBrk="1" hangingPunct="1">
              <a:defRPr/>
            </a:pPr>
            <a:r>
              <a:rPr lang="en-US" altLang="en-US"/>
              <a:t>Human Services</a:t>
            </a:r>
          </a:p>
        </p:txBody>
      </p:sp>
      <p:sp>
        <p:nvSpPr>
          <p:cNvPr id="636931" name="Rectangle 3">
            <a:extLst>
              <a:ext uri="{FF2B5EF4-FFF2-40B4-BE49-F238E27FC236}">
                <a16:creationId xmlns:a16="http://schemas.microsoft.com/office/drawing/2014/main" id="{1C1BC183-9BE9-4D35-BDE3-1220B7424FA0}"/>
              </a:ext>
            </a:extLst>
          </p:cNvPr>
          <p:cNvSpPr>
            <a:spLocks noGrp="1" noChangeArrowheads="1"/>
          </p:cNvSpPr>
          <p:nvPr>
            <p:ph type="body" idx="1"/>
          </p:nvPr>
        </p:nvSpPr>
        <p:spPr>
          <a:xfrm>
            <a:off x="228600" y="1905000"/>
            <a:ext cx="8686800" cy="4343400"/>
          </a:xfrm>
        </p:spPr>
        <p:txBody>
          <a:bodyPr/>
          <a:lstStyle/>
          <a:p>
            <a:pPr eaLnBrk="1" hangingPunct="1">
              <a:defRPr/>
            </a:pPr>
            <a:r>
              <a:rPr lang="en-US" altLang="en-US" dirty="0"/>
              <a:t>Means services procured by the Departments of Health &amp; Mental Hygiene, Human Services, Labor, Licensing, and Regulation, Juvenile Services, or the Dept. of Aging in order </a:t>
            </a:r>
            <a:r>
              <a:rPr lang="en-US" altLang="en-US" dirty="0">
                <a:solidFill>
                  <a:srgbClr val="FFFF00"/>
                </a:solidFill>
              </a:rPr>
              <a:t>to provide </a:t>
            </a:r>
            <a:r>
              <a:rPr lang="en-US" altLang="en-US" b="1" u="sng" dirty="0">
                <a:solidFill>
                  <a:srgbClr val="FFCC00"/>
                </a:solidFill>
              </a:rPr>
              <a:t>support, care, or shelter</a:t>
            </a:r>
            <a:r>
              <a:rPr lang="en-US" altLang="en-US" b="1" dirty="0">
                <a:solidFill>
                  <a:srgbClr val="FFCC00"/>
                </a:solidFill>
              </a:rPr>
              <a:t> </a:t>
            </a:r>
            <a:r>
              <a:rPr lang="en-US" altLang="en-US" b="1" i="1" u="sng" dirty="0">
                <a:solidFill>
                  <a:srgbClr val="66FFFF"/>
                </a:solidFill>
              </a:rPr>
              <a:t>directly</a:t>
            </a:r>
            <a:r>
              <a:rPr lang="en-US" altLang="en-US" b="1" i="1" dirty="0">
                <a:solidFill>
                  <a:srgbClr val="66FFFF"/>
                </a:solidFill>
              </a:rPr>
              <a:t> </a:t>
            </a:r>
            <a:r>
              <a:rPr lang="en-US" altLang="en-US" dirty="0">
                <a:solidFill>
                  <a:srgbClr val="CCFF33"/>
                </a:solidFill>
              </a:rPr>
              <a:t>to </a:t>
            </a:r>
            <a:r>
              <a:rPr lang="en-US" altLang="en-US" b="1" u="sng" dirty="0">
                <a:solidFill>
                  <a:srgbClr val="CCFF33"/>
                </a:solidFill>
              </a:rPr>
              <a:t>third-party clients</a:t>
            </a:r>
            <a:r>
              <a:rPr lang="en-US" altLang="en-US" b="1" dirty="0">
                <a:solidFill>
                  <a:srgbClr val="CCFF33"/>
                </a:solidFill>
              </a:rPr>
              <a:t> </a:t>
            </a:r>
            <a:r>
              <a:rPr lang="en-US" altLang="en-US" dirty="0"/>
              <a:t>under a contract </a:t>
            </a:r>
            <a:r>
              <a:rPr lang="en-US" altLang="en-US" dirty="0">
                <a:solidFill>
                  <a:srgbClr val="FF9966"/>
                </a:solidFill>
              </a:rPr>
              <a:t>the </a:t>
            </a:r>
            <a:r>
              <a:rPr lang="en-US" altLang="en-US" b="1" i="1" u="sng" dirty="0">
                <a:solidFill>
                  <a:srgbClr val="FF9966"/>
                </a:solidFill>
              </a:rPr>
              <a:t>primary</a:t>
            </a:r>
            <a:r>
              <a:rPr lang="en-US" altLang="en-US" b="1" i="1" dirty="0">
                <a:solidFill>
                  <a:srgbClr val="FF9966"/>
                </a:solidFill>
              </a:rPr>
              <a:t> </a:t>
            </a:r>
            <a:r>
              <a:rPr lang="en-US" altLang="en-US" dirty="0">
                <a:solidFill>
                  <a:srgbClr val="FF9966"/>
                </a:solidFill>
              </a:rPr>
              <a:t>purpose of which </a:t>
            </a:r>
            <a:r>
              <a:rPr lang="en-US" altLang="en-US" dirty="0"/>
              <a:t>is the </a:t>
            </a:r>
            <a:r>
              <a:rPr lang="en-US" altLang="en-US" b="1" u="sng" dirty="0">
                <a:solidFill>
                  <a:srgbClr val="FFFF99"/>
                </a:solidFill>
              </a:rPr>
              <a:t>direct provision</a:t>
            </a:r>
            <a:r>
              <a:rPr lang="en-US" altLang="en-US" b="1" dirty="0">
                <a:solidFill>
                  <a:srgbClr val="FFFF99"/>
                </a:solidFill>
              </a:rPr>
              <a:t> </a:t>
            </a:r>
            <a:r>
              <a:rPr lang="en-US" altLang="en-US" dirty="0"/>
              <a:t>of these services.</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Slide Number Placeholder 4">
            <a:extLst>
              <a:ext uri="{FF2B5EF4-FFF2-40B4-BE49-F238E27FC236}">
                <a16:creationId xmlns:a16="http://schemas.microsoft.com/office/drawing/2014/main" id="{57D42063-303A-493D-8FD7-48C7C43029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EA84AAD-5C49-49AD-BD56-2E1B46E29EBA}" type="slidenum">
              <a:rPr lang="en-US" altLang="en-US" sz="1200" smtClean="0"/>
              <a:pPr>
                <a:spcBef>
                  <a:spcPct val="0"/>
                </a:spcBef>
                <a:buClrTx/>
                <a:buSzTx/>
                <a:buFontTx/>
                <a:buNone/>
              </a:pPr>
              <a:t>527</a:t>
            </a:fld>
            <a:endParaRPr lang="en-US" altLang="en-US" sz="1200"/>
          </a:p>
        </p:txBody>
      </p:sp>
      <p:sp>
        <p:nvSpPr>
          <p:cNvPr id="5" name="Footer Placeholder 5">
            <a:extLst>
              <a:ext uri="{FF2B5EF4-FFF2-40B4-BE49-F238E27FC236}">
                <a16:creationId xmlns:a16="http://schemas.microsoft.com/office/drawing/2014/main" id="{75722D8E-3BB1-451C-924D-6C02D65A76E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7954" name="Rectangle 2">
            <a:extLst>
              <a:ext uri="{FF2B5EF4-FFF2-40B4-BE49-F238E27FC236}">
                <a16:creationId xmlns:a16="http://schemas.microsoft.com/office/drawing/2014/main" id="{28A17763-3E51-4FD0-B441-E3D7A68A7711}"/>
              </a:ext>
            </a:extLst>
          </p:cNvPr>
          <p:cNvSpPr>
            <a:spLocks noGrp="1" noRot="1" noChangeArrowheads="1"/>
          </p:cNvSpPr>
          <p:nvPr>
            <p:ph type="title"/>
          </p:nvPr>
        </p:nvSpPr>
        <p:spPr/>
        <p:txBody>
          <a:bodyPr/>
          <a:lstStyle/>
          <a:p>
            <a:pPr eaLnBrk="1" hangingPunct="1">
              <a:defRPr/>
            </a:pPr>
            <a:r>
              <a:rPr lang="en-US" altLang="en-US"/>
              <a:t>Social Services</a:t>
            </a:r>
          </a:p>
        </p:txBody>
      </p:sp>
      <p:sp>
        <p:nvSpPr>
          <p:cNvPr id="637955" name="Rectangle 3">
            <a:extLst>
              <a:ext uri="{FF2B5EF4-FFF2-40B4-BE49-F238E27FC236}">
                <a16:creationId xmlns:a16="http://schemas.microsoft.com/office/drawing/2014/main" id="{E24A8E69-A313-445D-9DFF-38A7ADC35831}"/>
              </a:ext>
            </a:extLst>
          </p:cNvPr>
          <p:cNvSpPr>
            <a:spLocks noGrp="1" noChangeArrowheads="1"/>
          </p:cNvSpPr>
          <p:nvPr>
            <p:ph type="body" idx="1"/>
          </p:nvPr>
        </p:nvSpPr>
        <p:spPr>
          <a:xfrm>
            <a:off x="228600" y="1600200"/>
            <a:ext cx="8686800" cy="4724400"/>
          </a:xfrm>
        </p:spPr>
        <p:txBody>
          <a:bodyPr/>
          <a:lstStyle/>
          <a:p>
            <a:pPr eaLnBrk="1" hangingPunct="1">
              <a:defRPr/>
            </a:pPr>
            <a:r>
              <a:rPr lang="en-US" altLang="en-US" dirty="0"/>
              <a:t>Means services procured by the Departments of Health &amp; Mental Hygiene, Human Services, Labor, Licensing, and Regulation, Juvenile Services, the Office for Individuals with Disabilities, or the Dept. of Aging in order </a:t>
            </a:r>
            <a:r>
              <a:rPr lang="en-US" altLang="en-US" dirty="0">
                <a:solidFill>
                  <a:schemeClr val="hlink"/>
                </a:solidFill>
              </a:rPr>
              <a:t>to </a:t>
            </a:r>
            <a:r>
              <a:rPr lang="en-US" altLang="en-US" b="1" i="1" dirty="0">
                <a:solidFill>
                  <a:schemeClr val="hlink"/>
                </a:solidFill>
              </a:rPr>
              <a:t>provide </a:t>
            </a:r>
            <a:r>
              <a:rPr lang="en-US" altLang="en-US" b="1" u="sng" dirty="0">
                <a:solidFill>
                  <a:srgbClr val="CCFF33"/>
                </a:solidFill>
              </a:rPr>
              <a:t>support, care, or shelter</a:t>
            </a:r>
            <a:r>
              <a:rPr lang="en-US" altLang="en-US" b="1" dirty="0">
                <a:solidFill>
                  <a:srgbClr val="CCFF33"/>
                </a:solidFill>
              </a:rPr>
              <a:t> </a:t>
            </a:r>
            <a:r>
              <a:rPr lang="en-US" altLang="en-US" b="1" i="1" dirty="0">
                <a:solidFill>
                  <a:schemeClr val="hlink"/>
                </a:solidFill>
              </a:rPr>
              <a:t>directly </a:t>
            </a:r>
            <a:r>
              <a:rPr lang="en-US" altLang="en-US" dirty="0"/>
              <a:t>to </a:t>
            </a:r>
            <a:r>
              <a:rPr lang="en-US" altLang="en-US" b="1" u="sng" dirty="0">
                <a:solidFill>
                  <a:srgbClr val="66FFFF"/>
                </a:solidFill>
              </a:rPr>
              <a:t>third-party clients</a:t>
            </a:r>
            <a:r>
              <a:rPr lang="en-US" altLang="en-US" b="1" dirty="0">
                <a:solidFill>
                  <a:srgbClr val="66FFFF"/>
                </a:solidFill>
              </a:rPr>
              <a:t> </a:t>
            </a:r>
            <a:r>
              <a:rPr lang="en-US" altLang="en-US" dirty="0"/>
              <a:t>under a contract the </a:t>
            </a:r>
            <a:r>
              <a:rPr lang="en-US" altLang="en-US" b="1" i="1" dirty="0">
                <a:solidFill>
                  <a:srgbClr val="FFFA00"/>
                </a:solidFill>
              </a:rPr>
              <a:t>primary </a:t>
            </a:r>
            <a:r>
              <a:rPr lang="en-US" altLang="en-US" dirty="0">
                <a:solidFill>
                  <a:srgbClr val="FFFA00"/>
                </a:solidFill>
              </a:rPr>
              <a:t>purpose </a:t>
            </a:r>
            <a:r>
              <a:rPr lang="en-US" altLang="en-US" dirty="0"/>
              <a:t>of which is the </a:t>
            </a:r>
            <a:r>
              <a:rPr lang="en-US" altLang="en-US" b="1" u="sng" dirty="0">
                <a:solidFill>
                  <a:srgbClr val="FFE18B"/>
                </a:solidFill>
              </a:rPr>
              <a:t>direct</a:t>
            </a:r>
            <a:r>
              <a:rPr lang="en-US" altLang="en-US" b="1" dirty="0">
                <a:solidFill>
                  <a:srgbClr val="FFE18B"/>
                </a:solidFill>
              </a:rPr>
              <a:t> provision </a:t>
            </a:r>
            <a:r>
              <a:rPr lang="en-US" altLang="en-US" dirty="0"/>
              <a:t>of social services.</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Slide Number Placeholder 4">
            <a:extLst>
              <a:ext uri="{FF2B5EF4-FFF2-40B4-BE49-F238E27FC236}">
                <a16:creationId xmlns:a16="http://schemas.microsoft.com/office/drawing/2014/main" id="{00398A54-E2EC-44A9-8931-B41C78E0E33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3F88E88-ED1A-4278-85D4-A9AC6DEC51BD}" type="slidenum">
              <a:rPr lang="en-US" altLang="en-US" sz="1200" smtClean="0"/>
              <a:pPr>
                <a:spcBef>
                  <a:spcPct val="0"/>
                </a:spcBef>
                <a:buClrTx/>
                <a:buSzTx/>
                <a:buFontTx/>
                <a:buNone/>
              </a:pPr>
              <a:t>528</a:t>
            </a:fld>
            <a:endParaRPr lang="en-US" altLang="en-US" sz="1200"/>
          </a:p>
        </p:txBody>
      </p:sp>
      <p:sp>
        <p:nvSpPr>
          <p:cNvPr id="5" name="Footer Placeholder 5">
            <a:extLst>
              <a:ext uri="{FF2B5EF4-FFF2-40B4-BE49-F238E27FC236}">
                <a16:creationId xmlns:a16="http://schemas.microsoft.com/office/drawing/2014/main" id="{141869F1-8C48-4D8A-ABED-B1369B7C00B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638978" name="Rectangle 2">
            <a:extLst>
              <a:ext uri="{FF2B5EF4-FFF2-40B4-BE49-F238E27FC236}">
                <a16:creationId xmlns:a16="http://schemas.microsoft.com/office/drawing/2014/main" id="{E6B9EC25-5226-4296-8015-5771539A7469}"/>
              </a:ext>
            </a:extLst>
          </p:cNvPr>
          <p:cNvSpPr>
            <a:spLocks noGrp="1" noRot="1" noChangeArrowheads="1"/>
          </p:cNvSpPr>
          <p:nvPr>
            <p:ph type="title"/>
          </p:nvPr>
        </p:nvSpPr>
        <p:spPr/>
        <p:txBody>
          <a:bodyPr/>
          <a:lstStyle/>
          <a:p>
            <a:pPr eaLnBrk="1" hangingPunct="1">
              <a:defRPr/>
            </a:pPr>
            <a:r>
              <a:rPr lang="en-US" altLang="en-US"/>
              <a:t>Third-Party Clients</a:t>
            </a:r>
          </a:p>
        </p:txBody>
      </p:sp>
      <p:sp>
        <p:nvSpPr>
          <p:cNvPr id="638979" name="Rectangle 3">
            <a:extLst>
              <a:ext uri="{FF2B5EF4-FFF2-40B4-BE49-F238E27FC236}">
                <a16:creationId xmlns:a16="http://schemas.microsoft.com/office/drawing/2014/main" id="{81F1710D-A2EA-4AFA-BAD4-264A6DD760E8}"/>
              </a:ext>
            </a:extLst>
          </p:cNvPr>
          <p:cNvSpPr>
            <a:spLocks noGrp="1" noChangeArrowheads="1"/>
          </p:cNvSpPr>
          <p:nvPr>
            <p:ph type="body" idx="1"/>
          </p:nvPr>
        </p:nvSpPr>
        <p:spPr>
          <a:xfrm>
            <a:off x="685800" y="2590800"/>
            <a:ext cx="7772400" cy="3733800"/>
          </a:xfrm>
        </p:spPr>
        <p:txBody>
          <a:bodyPr/>
          <a:lstStyle/>
          <a:p>
            <a:pPr eaLnBrk="1" hangingPunct="1">
              <a:defRPr/>
            </a:pPr>
            <a:r>
              <a:rPr lang="en-US" altLang="en-US"/>
              <a:t>Means persons who are receiving human, social, cultural, or educational services primarily because they are aged, indigent, disadvantaged, unemployed, mentally or physically ill, handicapped, displaced, or minors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Slide Number Placeholder 4">
            <a:extLst>
              <a:ext uri="{FF2B5EF4-FFF2-40B4-BE49-F238E27FC236}">
                <a16:creationId xmlns:a16="http://schemas.microsoft.com/office/drawing/2014/main" id="{F561AFB3-B8AE-498E-9212-979DB207F7D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19F7B98-4279-4988-9A95-5DEC5B77CE1B}" type="slidenum">
              <a:rPr lang="en-US" altLang="en-US" sz="1200" smtClean="0"/>
              <a:pPr>
                <a:spcBef>
                  <a:spcPct val="0"/>
                </a:spcBef>
                <a:buClrTx/>
                <a:buSzTx/>
                <a:buFontTx/>
                <a:buNone/>
              </a:pPr>
              <a:t>529</a:t>
            </a:fld>
            <a:endParaRPr lang="en-US" altLang="en-US" sz="1200"/>
          </a:p>
        </p:txBody>
      </p:sp>
      <p:sp>
        <p:nvSpPr>
          <p:cNvPr id="5" name="Footer Placeholder 5">
            <a:extLst>
              <a:ext uri="{FF2B5EF4-FFF2-40B4-BE49-F238E27FC236}">
                <a16:creationId xmlns:a16="http://schemas.microsoft.com/office/drawing/2014/main" id="{22CB112E-A72B-4D5F-B274-3FD687A2DF8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4914" name="Rectangle 2">
            <a:extLst>
              <a:ext uri="{FF2B5EF4-FFF2-40B4-BE49-F238E27FC236}">
                <a16:creationId xmlns:a16="http://schemas.microsoft.com/office/drawing/2014/main" id="{DA0706DB-9E12-4F81-864D-FA845A52F05C}"/>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4915" name="Rectangle 3">
            <a:extLst>
              <a:ext uri="{FF2B5EF4-FFF2-40B4-BE49-F238E27FC236}">
                <a16:creationId xmlns:a16="http://schemas.microsoft.com/office/drawing/2014/main" id="{864A23C1-938F-4433-8F84-F34BDB5938E7}"/>
              </a:ext>
            </a:extLst>
          </p:cNvPr>
          <p:cNvSpPr>
            <a:spLocks noGrp="1" noChangeArrowheads="1"/>
          </p:cNvSpPr>
          <p:nvPr>
            <p:ph type="body" idx="1"/>
          </p:nvPr>
        </p:nvSpPr>
        <p:spPr>
          <a:xfrm>
            <a:off x="682625" y="2133600"/>
            <a:ext cx="7772400" cy="4419600"/>
          </a:xfrm>
        </p:spPr>
        <p:txBody>
          <a:bodyPr/>
          <a:lstStyle/>
          <a:p>
            <a:pPr eaLnBrk="1" hangingPunct="1">
              <a:defRPr/>
            </a:pPr>
            <a:r>
              <a:rPr lang="en-US" altLang="en-US" dirty="0"/>
              <a:t>Only 5 agencies can procure </a:t>
            </a:r>
            <a:r>
              <a:rPr lang="en-US" altLang="en-US" b="1" u="sng" dirty="0"/>
              <a:t>human </a:t>
            </a:r>
            <a:r>
              <a:rPr lang="en-US" altLang="en-US" dirty="0"/>
              <a:t>services</a:t>
            </a:r>
          </a:p>
          <a:p>
            <a:pPr lvl="1" eaLnBrk="1" hangingPunct="1">
              <a:defRPr/>
            </a:pPr>
            <a:r>
              <a:rPr lang="en-US" altLang="en-US" dirty="0"/>
              <a:t>DHMH</a:t>
            </a:r>
          </a:p>
          <a:p>
            <a:pPr lvl="1" eaLnBrk="1" hangingPunct="1">
              <a:defRPr/>
            </a:pPr>
            <a:r>
              <a:rPr lang="en-US" altLang="en-US" dirty="0"/>
              <a:t>DHS</a:t>
            </a:r>
          </a:p>
          <a:p>
            <a:pPr lvl="1" eaLnBrk="1" hangingPunct="1">
              <a:defRPr/>
            </a:pPr>
            <a:r>
              <a:rPr lang="en-US" altLang="en-US" dirty="0"/>
              <a:t>DLLR</a:t>
            </a:r>
          </a:p>
          <a:p>
            <a:pPr lvl="1" eaLnBrk="1" hangingPunct="1">
              <a:defRPr/>
            </a:pPr>
            <a:r>
              <a:rPr lang="en-US" altLang="en-US" dirty="0"/>
              <a:t>DJS</a:t>
            </a:r>
          </a:p>
          <a:p>
            <a:pPr lvl="1" eaLnBrk="1" hangingPunct="1">
              <a:defRPr/>
            </a:pPr>
            <a:r>
              <a:rPr lang="en-US" altLang="en-US" dirty="0"/>
              <a:t>DOA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a:extLst>
              <a:ext uri="{FF2B5EF4-FFF2-40B4-BE49-F238E27FC236}">
                <a16:creationId xmlns:a16="http://schemas.microsoft.com/office/drawing/2014/main" id="{2149219B-3008-41C2-ADF5-93FA86347E8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7E3ADF-42DF-453C-A984-CAAE9B09446C}" type="slidenum">
              <a:rPr lang="en-US" altLang="en-US" sz="1200" smtClean="0"/>
              <a:pPr>
                <a:spcBef>
                  <a:spcPct val="0"/>
                </a:spcBef>
                <a:buClrTx/>
                <a:buSzTx/>
                <a:buFontTx/>
                <a:buNone/>
              </a:pPr>
              <a:t>53</a:t>
            </a:fld>
            <a:endParaRPr lang="en-US" altLang="en-US" sz="1200"/>
          </a:p>
        </p:txBody>
      </p:sp>
      <p:sp>
        <p:nvSpPr>
          <p:cNvPr id="5" name="Footer Placeholder 5">
            <a:extLst>
              <a:ext uri="{FF2B5EF4-FFF2-40B4-BE49-F238E27FC236}">
                <a16:creationId xmlns:a16="http://schemas.microsoft.com/office/drawing/2014/main" id="{E8B2041E-A080-4E83-9224-813827A1F14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1074" name="Rectangle 2">
            <a:extLst>
              <a:ext uri="{FF2B5EF4-FFF2-40B4-BE49-F238E27FC236}">
                <a16:creationId xmlns:a16="http://schemas.microsoft.com/office/drawing/2014/main" id="{DAEB8F81-9E20-4348-BBC1-1FDAA53AB0A1}"/>
              </a:ext>
            </a:extLst>
          </p:cNvPr>
          <p:cNvSpPr>
            <a:spLocks noGrp="1" noRot="1" noChangeArrowheads="1"/>
          </p:cNvSpPr>
          <p:nvPr>
            <p:ph type="title"/>
          </p:nvPr>
        </p:nvSpPr>
        <p:spPr/>
        <p:txBody>
          <a:bodyPr/>
          <a:lstStyle/>
          <a:p>
            <a:pPr eaLnBrk="1" hangingPunct="1">
              <a:defRPr/>
            </a:pPr>
            <a:r>
              <a:rPr lang="en-US" altLang="en-US"/>
              <a:t>Passive Negotiations</a:t>
            </a:r>
          </a:p>
        </p:txBody>
      </p:sp>
      <p:sp>
        <p:nvSpPr>
          <p:cNvPr id="771075" name="Rectangle 3">
            <a:extLst>
              <a:ext uri="{FF2B5EF4-FFF2-40B4-BE49-F238E27FC236}">
                <a16:creationId xmlns:a16="http://schemas.microsoft.com/office/drawing/2014/main" id="{E88C450F-55B9-4621-8B7C-FE1B20853CBB}"/>
              </a:ext>
            </a:extLst>
          </p:cNvPr>
          <p:cNvSpPr>
            <a:spLocks noGrp="1" noChangeArrowheads="1"/>
          </p:cNvSpPr>
          <p:nvPr>
            <p:ph type="body" idx="1"/>
          </p:nvPr>
        </p:nvSpPr>
        <p:spPr>
          <a:xfrm>
            <a:off x="381000" y="1219200"/>
            <a:ext cx="8229600" cy="5410200"/>
          </a:xfrm>
        </p:spPr>
        <p:txBody>
          <a:bodyPr/>
          <a:lstStyle/>
          <a:p>
            <a:pPr eaLnBrk="1" hangingPunct="1">
              <a:lnSpc>
                <a:spcPct val="90000"/>
              </a:lnSpc>
              <a:defRPr/>
            </a:pPr>
            <a:r>
              <a:rPr lang="en-US" altLang="en-US" dirty="0"/>
              <a:t>We don’t do this in an active way, such as in negotiations, by saying exactly how an offeror should change its proposal</a:t>
            </a:r>
          </a:p>
          <a:p>
            <a:pPr eaLnBrk="1" hangingPunct="1">
              <a:lnSpc>
                <a:spcPct val="90000"/>
              </a:lnSpc>
              <a:defRPr/>
            </a:pPr>
            <a:r>
              <a:rPr lang="en-US" altLang="en-US" dirty="0"/>
              <a:t>We should do it in a passive way, by saying what we don’t like or don’t understand</a:t>
            </a:r>
          </a:p>
          <a:p>
            <a:pPr eaLnBrk="1" hangingPunct="1">
              <a:lnSpc>
                <a:spcPct val="90000"/>
              </a:lnSpc>
              <a:defRPr/>
            </a:pPr>
            <a:r>
              <a:rPr lang="en-US" altLang="en-US" dirty="0"/>
              <a:t>And then allowing the offerors to try again to give us something we’ll like better</a:t>
            </a:r>
          </a:p>
          <a:p>
            <a:pPr lvl="1" eaLnBrk="1" hangingPunct="1">
              <a:lnSpc>
                <a:spcPct val="90000"/>
              </a:lnSpc>
              <a:defRPr/>
            </a:pPr>
            <a:r>
              <a:rPr lang="en-US" altLang="en-US" dirty="0"/>
              <a:t>And often trying multiple times, improving the offer each time</a:t>
            </a:r>
          </a:p>
          <a:p>
            <a:pPr lvl="1" eaLnBrk="1" hangingPunct="1">
              <a:lnSpc>
                <a:spcPct val="90000"/>
              </a:lnSpc>
              <a:defRPr/>
            </a:pPr>
            <a:r>
              <a:rPr lang="en-US" altLang="en-US" dirty="0"/>
              <a:t>If at first you don’t succeed, try, try again  </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Slide Number Placeholder 4">
            <a:extLst>
              <a:ext uri="{FF2B5EF4-FFF2-40B4-BE49-F238E27FC236}">
                <a16:creationId xmlns:a16="http://schemas.microsoft.com/office/drawing/2014/main" id="{84771AE9-FC03-4CAC-BBAF-373C4F03B99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1C77F75-5D91-4AF6-A2EA-1C4AFC240AD8}" type="slidenum">
              <a:rPr lang="en-US" altLang="en-US" sz="1200" smtClean="0"/>
              <a:pPr>
                <a:spcBef>
                  <a:spcPct val="0"/>
                </a:spcBef>
                <a:buClrTx/>
                <a:buSzTx/>
                <a:buFontTx/>
                <a:buNone/>
              </a:pPr>
              <a:t>530</a:t>
            </a:fld>
            <a:endParaRPr lang="en-US" altLang="en-US" sz="1200"/>
          </a:p>
        </p:txBody>
      </p:sp>
      <p:sp>
        <p:nvSpPr>
          <p:cNvPr id="5" name="Footer Placeholder 5">
            <a:extLst>
              <a:ext uri="{FF2B5EF4-FFF2-40B4-BE49-F238E27FC236}">
                <a16:creationId xmlns:a16="http://schemas.microsoft.com/office/drawing/2014/main" id="{31CFE1F7-6459-4D50-AE7E-E1CF9995201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5938" name="Rectangle 2">
            <a:extLst>
              <a:ext uri="{FF2B5EF4-FFF2-40B4-BE49-F238E27FC236}">
                <a16:creationId xmlns:a16="http://schemas.microsoft.com/office/drawing/2014/main" id="{E19835D3-3AD8-4BF0-9ABF-2E6346E0C98C}"/>
              </a:ext>
            </a:extLst>
          </p:cNvPr>
          <p:cNvSpPr>
            <a:spLocks noGrp="1" noRot="1" noChangeArrowheads="1"/>
          </p:cNvSpPr>
          <p:nvPr>
            <p:ph type="title"/>
          </p:nvPr>
        </p:nvSpPr>
        <p:spPr>
          <a:xfrm>
            <a:off x="228600" y="228600"/>
            <a:ext cx="8686800" cy="838200"/>
          </a:xfrm>
        </p:spPr>
        <p:txBody>
          <a:bodyPr/>
          <a:lstStyle/>
          <a:p>
            <a:pPr eaLnBrk="1" hangingPunct="1">
              <a:defRPr/>
            </a:pPr>
            <a:r>
              <a:rPr lang="en-US" altLang="en-US"/>
              <a:t>When CSP Can Be Used</a:t>
            </a:r>
          </a:p>
        </p:txBody>
      </p:sp>
      <p:sp>
        <p:nvSpPr>
          <p:cNvPr id="295939" name="Rectangle 3">
            <a:extLst>
              <a:ext uri="{FF2B5EF4-FFF2-40B4-BE49-F238E27FC236}">
                <a16:creationId xmlns:a16="http://schemas.microsoft.com/office/drawing/2014/main" id="{094E2E10-A7B6-4E0B-A831-72340CAAFD2C}"/>
              </a:ext>
            </a:extLst>
          </p:cNvPr>
          <p:cNvSpPr>
            <a:spLocks noGrp="1" noChangeArrowheads="1"/>
          </p:cNvSpPr>
          <p:nvPr>
            <p:ph type="body" idx="1"/>
          </p:nvPr>
        </p:nvSpPr>
        <p:spPr>
          <a:xfrm>
            <a:off x="682625" y="1143000"/>
            <a:ext cx="7772400" cy="5486400"/>
          </a:xfrm>
        </p:spPr>
        <p:txBody>
          <a:bodyPr/>
          <a:lstStyle/>
          <a:p>
            <a:pPr eaLnBrk="1" hangingPunct="1">
              <a:lnSpc>
                <a:spcPct val="90000"/>
              </a:lnSpc>
              <a:defRPr/>
            </a:pPr>
            <a:r>
              <a:rPr lang="en-US" altLang="en-US"/>
              <a:t>These same 5 agencies can procure </a:t>
            </a:r>
            <a:r>
              <a:rPr lang="en-US" altLang="en-US" b="1" u="sng"/>
              <a:t>educational</a:t>
            </a:r>
            <a:r>
              <a:rPr lang="en-US" altLang="en-US" b="1"/>
              <a:t> </a:t>
            </a:r>
            <a:r>
              <a:rPr lang="en-US" altLang="en-US"/>
              <a:t>or </a:t>
            </a:r>
            <a:r>
              <a:rPr lang="en-US" altLang="en-US" b="1" u="sng"/>
              <a:t>social</a:t>
            </a:r>
            <a:r>
              <a:rPr lang="en-US" altLang="en-US" b="1"/>
              <a:t> </a:t>
            </a:r>
            <a:r>
              <a:rPr lang="en-US" altLang="en-US"/>
              <a:t>services</a:t>
            </a:r>
          </a:p>
          <a:p>
            <a:pPr eaLnBrk="1" hangingPunct="1">
              <a:lnSpc>
                <a:spcPct val="90000"/>
              </a:lnSpc>
              <a:defRPr/>
            </a:pPr>
            <a:r>
              <a:rPr lang="en-US" altLang="en-US"/>
              <a:t>A 6</a:t>
            </a:r>
            <a:r>
              <a:rPr lang="en-US" altLang="en-US" baseline="30000"/>
              <a:t>th</a:t>
            </a:r>
            <a:r>
              <a:rPr lang="en-US" altLang="en-US"/>
              <a:t> agency can also use CSP for educational or social services (but not for human services)</a:t>
            </a:r>
          </a:p>
          <a:p>
            <a:pPr lvl="1" eaLnBrk="1" hangingPunct="1">
              <a:lnSpc>
                <a:spcPct val="90000"/>
              </a:lnSpc>
              <a:defRPr/>
            </a:pPr>
            <a:r>
              <a:rPr lang="en-US" altLang="en-US" b="1">
                <a:solidFill>
                  <a:srgbClr val="CCFF33"/>
                </a:solidFill>
              </a:rPr>
              <a:t>The Office for Individuals with Disabilities	</a:t>
            </a:r>
          </a:p>
          <a:p>
            <a:pPr eaLnBrk="1" hangingPunct="1">
              <a:lnSpc>
                <a:spcPct val="90000"/>
              </a:lnSpc>
              <a:defRPr/>
            </a:pPr>
            <a:r>
              <a:rPr lang="en-US" altLang="en-US"/>
              <a:t>Any state agency may procure </a:t>
            </a:r>
            <a:r>
              <a:rPr lang="en-US" altLang="en-US" b="1" u="sng"/>
              <a:t>cultural services</a:t>
            </a:r>
          </a:p>
          <a:p>
            <a:pPr eaLnBrk="1" hangingPunct="1">
              <a:lnSpc>
                <a:spcPct val="90000"/>
              </a:lnSpc>
              <a:defRPr/>
            </a:pPr>
            <a:r>
              <a:rPr lang="en-US" altLang="en-US"/>
              <a:t>Cultural services can be provided to third-party clients or to the </a:t>
            </a:r>
            <a:r>
              <a:rPr lang="en-US" altLang="en-US" b="1" u="sng"/>
              <a:t>public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Slide Number Placeholder 4">
            <a:extLst>
              <a:ext uri="{FF2B5EF4-FFF2-40B4-BE49-F238E27FC236}">
                <a16:creationId xmlns:a16="http://schemas.microsoft.com/office/drawing/2014/main" id="{D5C2AA3D-3C7A-4509-95FC-FA1E176054E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6C9B4EF-D20F-4E0E-983F-74E3F69FA254}" type="slidenum">
              <a:rPr lang="en-US" altLang="en-US" sz="1200" smtClean="0"/>
              <a:pPr>
                <a:spcBef>
                  <a:spcPct val="0"/>
                </a:spcBef>
                <a:buClrTx/>
                <a:buSzTx/>
                <a:buFontTx/>
                <a:buNone/>
              </a:pPr>
              <a:t>531</a:t>
            </a:fld>
            <a:endParaRPr lang="en-US" altLang="en-US" sz="1200"/>
          </a:p>
        </p:txBody>
      </p:sp>
      <p:sp>
        <p:nvSpPr>
          <p:cNvPr id="5" name="Footer Placeholder 5">
            <a:extLst>
              <a:ext uri="{FF2B5EF4-FFF2-40B4-BE49-F238E27FC236}">
                <a16:creationId xmlns:a16="http://schemas.microsoft.com/office/drawing/2014/main" id="{5A405284-2002-4426-82B1-5EFEC577B87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299010" name="Rectangle 2">
            <a:extLst>
              <a:ext uri="{FF2B5EF4-FFF2-40B4-BE49-F238E27FC236}">
                <a16:creationId xmlns:a16="http://schemas.microsoft.com/office/drawing/2014/main" id="{557C7138-3666-4E32-B0B6-249407A3DFDF}"/>
              </a:ext>
            </a:extLst>
          </p:cNvPr>
          <p:cNvSpPr>
            <a:spLocks noGrp="1" noRot="1" noChangeArrowheads="1"/>
          </p:cNvSpPr>
          <p:nvPr>
            <p:ph type="title"/>
          </p:nvPr>
        </p:nvSpPr>
        <p:spPr>
          <a:xfrm>
            <a:off x="228600" y="681038"/>
            <a:ext cx="8686800" cy="461962"/>
          </a:xfrm>
        </p:spPr>
        <p:txBody>
          <a:bodyPr/>
          <a:lstStyle/>
          <a:p>
            <a:pPr eaLnBrk="1" hangingPunct="1">
              <a:defRPr/>
            </a:pPr>
            <a:r>
              <a:rPr lang="en-US" altLang="en-US"/>
              <a:t>When CSP Can Be Used</a:t>
            </a:r>
          </a:p>
        </p:txBody>
      </p:sp>
      <p:sp>
        <p:nvSpPr>
          <p:cNvPr id="299011" name="Rectangle 3">
            <a:extLst>
              <a:ext uri="{FF2B5EF4-FFF2-40B4-BE49-F238E27FC236}">
                <a16:creationId xmlns:a16="http://schemas.microsoft.com/office/drawing/2014/main" id="{48E4A12C-4B3F-470E-8F75-FA66DB8C660D}"/>
              </a:ext>
            </a:extLst>
          </p:cNvPr>
          <p:cNvSpPr>
            <a:spLocks noGrp="1" noChangeArrowheads="1"/>
          </p:cNvSpPr>
          <p:nvPr>
            <p:ph type="body" idx="1"/>
          </p:nvPr>
        </p:nvSpPr>
        <p:spPr>
          <a:xfrm>
            <a:off x="682625" y="1981200"/>
            <a:ext cx="7772400" cy="4267200"/>
          </a:xfrm>
        </p:spPr>
        <p:txBody>
          <a:bodyPr/>
          <a:lstStyle/>
          <a:p>
            <a:pPr eaLnBrk="1" hangingPunct="1">
              <a:defRPr/>
            </a:pPr>
            <a:r>
              <a:rPr lang="en-US" altLang="en-US"/>
              <a:t>DGS is the primary agency that can enter into </a:t>
            </a:r>
            <a:r>
              <a:rPr lang="en-US" altLang="en-US" b="1" u="sng"/>
              <a:t>real property leases</a:t>
            </a:r>
          </a:p>
          <a:p>
            <a:pPr eaLnBrk="1" hangingPunct="1">
              <a:defRPr/>
            </a:pPr>
            <a:r>
              <a:rPr lang="en-US" altLang="en-US"/>
              <a:t>Other agencies subject to Title 21 with real property leasing authority are the:</a:t>
            </a:r>
          </a:p>
          <a:p>
            <a:pPr lvl="1" eaLnBrk="1" hangingPunct="1">
              <a:defRPr/>
            </a:pPr>
            <a:r>
              <a:rPr lang="en-US" altLang="en-US"/>
              <a:t>Port Administration</a:t>
            </a:r>
          </a:p>
          <a:p>
            <a:pPr lvl="1" eaLnBrk="1" hangingPunct="1">
              <a:defRPr/>
            </a:pPr>
            <a:r>
              <a:rPr lang="en-US" altLang="en-US"/>
              <a:t>Aviation Administration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7389-414C-4592-A8E0-DDE485684624}"/>
              </a:ext>
            </a:extLst>
          </p:cNvPr>
          <p:cNvSpPr>
            <a:spLocks noGrp="1"/>
          </p:cNvSpPr>
          <p:nvPr>
            <p:ph type="ctrTitle" sz="quarter"/>
          </p:nvPr>
        </p:nvSpPr>
        <p:spPr>
          <a:xfrm>
            <a:off x="685800" y="228600"/>
            <a:ext cx="7772400" cy="533400"/>
          </a:xfrm>
        </p:spPr>
        <p:txBody>
          <a:bodyPr/>
          <a:lstStyle/>
          <a:p>
            <a:pPr>
              <a:defRPr/>
            </a:pPr>
            <a:r>
              <a:rPr lang="en-US" sz="3200" dirty="0"/>
              <a:t>Appendix 4</a:t>
            </a:r>
          </a:p>
        </p:txBody>
      </p:sp>
      <p:sp>
        <p:nvSpPr>
          <p:cNvPr id="3" name="Subtitle 2">
            <a:extLst>
              <a:ext uri="{FF2B5EF4-FFF2-40B4-BE49-F238E27FC236}">
                <a16:creationId xmlns:a16="http://schemas.microsoft.com/office/drawing/2014/main" id="{8D0E55E6-979C-4E4D-8946-DF89887852A6}"/>
              </a:ext>
            </a:extLst>
          </p:cNvPr>
          <p:cNvSpPr>
            <a:spLocks noGrp="1"/>
          </p:cNvSpPr>
          <p:nvPr>
            <p:ph type="subTitle" sz="quarter" idx="1"/>
          </p:nvPr>
        </p:nvSpPr>
        <p:spPr>
          <a:xfrm>
            <a:off x="1371600" y="2362200"/>
            <a:ext cx="6400800" cy="3276600"/>
          </a:xfrm>
        </p:spPr>
        <p:txBody>
          <a:bodyPr/>
          <a:lstStyle/>
          <a:p>
            <a:pPr>
              <a:defRPr/>
            </a:pPr>
            <a:r>
              <a:rPr lang="en-US" sz="5400" dirty="0"/>
              <a:t>COMAR RFP Requirements</a:t>
            </a:r>
          </a:p>
          <a:p>
            <a:pPr>
              <a:defRPr/>
            </a:pPr>
            <a:r>
              <a:rPr lang="en-US" dirty="0"/>
              <a:t>(21.05.03.02 A and 03 A)</a:t>
            </a:r>
          </a:p>
        </p:txBody>
      </p:sp>
      <p:sp>
        <p:nvSpPr>
          <p:cNvPr id="4" name="Footer Placeholder 3">
            <a:extLst>
              <a:ext uri="{FF2B5EF4-FFF2-40B4-BE49-F238E27FC236}">
                <a16:creationId xmlns:a16="http://schemas.microsoft.com/office/drawing/2014/main" id="{059DD4BA-25B5-4F28-9E3A-76B6FE5DE505}"/>
              </a:ext>
            </a:extLst>
          </p:cNvPr>
          <p:cNvSpPr>
            <a:spLocks noGrp="1"/>
          </p:cNvSpPr>
          <p:nvPr>
            <p:ph type="ftr" sz="quarter" idx="11"/>
          </p:nvPr>
        </p:nvSpPr>
        <p:spPr>
          <a:xfrm>
            <a:off x="914400" y="6251575"/>
            <a:ext cx="7162800" cy="476250"/>
          </a:xfrm>
        </p:spPr>
        <p:txBody>
          <a:bodyPr/>
          <a:lstStyle/>
          <a:p>
            <a:pPr>
              <a:defRPr/>
            </a:pPr>
            <a:r>
              <a:rPr lang="en-US" altLang="en-US" dirty="0"/>
              <a:t>CSP - 4/2018                       Copyright 2018 Md. Dept. of Health - Unpublished Work</a:t>
            </a:r>
          </a:p>
        </p:txBody>
      </p:sp>
      <p:sp>
        <p:nvSpPr>
          <p:cNvPr id="5" name="Slide Number Placeholder 4">
            <a:extLst>
              <a:ext uri="{FF2B5EF4-FFF2-40B4-BE49-F238E27FC236}">
                <a16:creationId xmlns:a16="http://schemas.microsoft.com/office/drawing/2014/main" id="{D5A64A6C-1925-4976-9B52-C9E8B0E22FF1}"/>
              </a:ext>
            </a:extLst>
          </p:cNvPr>
          <p:cNvSpPr>
            <a:spLocks noGrp="1"/>
          </p:cNvSpPr>
          <p:nvPr>
            <p:ph type="sldNum" sz="quarter" idx="12"/>
          </p:nvPr>
        </p:nvSpPr>
        <p:spPr/>
        <p:txBody>
          <a:bodyPr/>
          <a:lstStyle/>
          <a:p>
            <a:pPr>
              <a:defRPr/>
            </a:pPr>
            <a:fld id="{8FA840C6-F59C-4D58-AAC4-5F0BCC90EB74}" type="slidenum">
              <a:rPr lang="en-US" altLang="en-US" smtClean="0"/>
              <a:pPr>
                <a:defRPr/>
              </a:pPr>
              <a:t>532</a:t>
            </a:fld>
            <a:endParaRPr lang="en-US" altLang="en-US"/>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274638"/>
            <a:ext cx="8686800" cy="1020762"/>
          </a:xfrm>
        </p:spPr>
        <p:txBody>
          <a:bodyPr/>
          <a:lstStyle/>
          <a:p>
            <a:pPr>
              <a:defRPr/>
            </a:pPr>
            <a:r>
              <a:rPr lang="en-US" dirty="0"/>
              <a:t>COMAR Requirements for RFPs</a:t>
            </a:r>
            <a:br>
              <a:rPr lang="en-US" dirty="0"/>
            </a:br>
            <a:r>
              <a:rPr lang="en-US" sz="2800" dirty="0"/>
              <a:t>(Per 21.05.03.</a:t>
            </a:r>
            <a:r>
              <a:rPr lang="en-US" sz="2800" u="sng" dirty="0"/>
              <a:t>02 A </a:t>
            </a:r>
            <a:r>
              <a:rPr lang="en-US" sz="2800" dirty="0"/>
              <a:t>and 21.05.03.</a:t>
            </a:r>
            <a:r>
              <a:rPr lang="en-US" sz="2800" u="sng" dirty="0"/>
              <a:t>03 A</a:t>
            </a:r>
            <a:r>
              <a:rPr lang="en-US" sz="2800" dirty="0"/>
              <a:t>)</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228600" y="1371600"/>
            <a:ext cx="8686800" cy="5276850"/>
          </a:xfrm>
        </p:spPr>
        <p:txBody>
          <a:bodyPr/>
          <a:lstStyle/>
          <a:p>
            <a:pPr>
              <a:spcBef>
                <a:spcPts val="600"/>
              </a:spcBef>
              <a:defRPr/>
            </a:pPr>
            <a:r>
              <a:rPr lang="en-US" dirty="0"/>
              <a:t>21.05.03.02 A: “The request for proposals shall include:”</a:t>
            </a:r>
          </a:p>
          <a:p>
            <a:pPr marL="971550" lvl="1" indent="-514350">
              <a:spcBef>
                <a:spcPts val="600"/>
              </a:spcBef>
              <a:buFont typeface="+mj-lt"/>
              <a:buAutoNum type="arabicPeriod"/>
              <a:defRPr/>
            </a:pPr>
            <a:r>
              <a:rPr lang="en-US" dirty="0"/>
              <a:t>Information concerning proposal submission requirements, including the date, time and place for the receipt of proposals.</a:t>
            </a:r>
          </a:p>
          <a:p>
            <a:pPr marL="971550" lvl="1" indent="-514350">
              <a:spcBef>
                <a:spcPts val="600"/>
              </a:spcBef>
              <a:buFont typeface="+mj-lt"/>
              <a:buAutoNum type="arabicPeriod"/>
              <a:defRPr/>
            </a:pPr>
            <a:r>
              <a:rPr lang="en-US" dirty="0"/>
              <a:t>The evaluation factors and an indication of the relative importance of each evaluation factor, including price.</a:t>
            </a:r>
          </a:p>
          <a:p>
            <a:pPr marL="971550" lvl="1" indent="-514350">
              <a:spcBef>
                <a:spcPts val="600"/>
              </a:spcBef>
              <a:buFont typeface="+mj-lt"/>
              <a:buAutoNum type="arabicPeriod"/>
              <a:defRPr/>
            </a:pPr>
            <a:r>
              <a:rPr lang="en-US" dirty="0"/>
              <a:t>A work statement or scope of services statement, performance schedule, and any special instructions</a:t>
            </a:r>
          </a:p>
        </p:txBody>
      </p:sp>
      <p:sp>
        <p:nvSpPr>
          <p:cNvPr id="678916" name="Slide Number Placeholder 3">
            <a:extLst>
              <a:ext uri="{FF2B5EF4-FFF2-40B4-BE49-F238E27FC236}">
                <a16:creationId xmlns:a16="http://schemas.microsoft.com/office/drawing/2014/main" id="{803C1304-2914-44EF-9EF8-675CFE5F8EA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B7C9CEF-81A4-4E69-A77D-77BEF5130992}" type="slidenum">
              <a:rPr lang="en-US" altLang="en-US" sz="1200" smtClean="0"/>
              <a:pPr>
                <a:spcBef>
                  <a:spcPct val="0"/>
                </a:spcBef>
                <a:buClrTx/>
                <a:buSzTx/>
                <a:buFontTx/>
                <a:buNone/>
              </a:pPr>
              <a:t>533</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76200" y="685800"/>
            <a:ext cx="8915400" cy="5962650"/>
          </a:xfrm>
        </p:spPr>
        <p:txBody>
          <a:bodyPr/>
          <a:lstStyle/>
          <a:p>
            <a:pPr marL="971550" lvl="1" indent="-514350">
              <a:buFont typeface="+mj-lt"/>
              <a:buAutoNum type="arabicPeriod" startAt="4"/>
              <a:defRPr/>
            </a:pPr>
            <a:r>
              <a:rPr lang="en-US" sz="2620" dirty="0"/>
              <a:t>A statement that discussions may be conducted with those responsible offerors that submitted proposals initially judged by the procurement officer to be reasonably susceptible of being selected for award.  However, if the request for proposals so notifies all offerors, discussion need not be conducted:</a:t>
            </a:r>
          </a:p>
          <a:p>
            <a:pPr marL="857250" lvl="2" indent="0">
              <a:buFont typeface="Wingdings" panose="05000000000000000000" pitchFamily="2" charset="2"/>
              <a:buNone/>
              <a:defRPr/>
            </a:pPr>
            <a:r>
              <a:rPr lang="en-US" sz="2200" dirty="0">
                <a:solidFill>
                  <a:schemeClr val="accent2"/>
                </a:solidFill>
              </a:rPr>
              <a:t>a.</a:t>
            </a:r>
            <a:r>
              <a:rPr lang="en-US" sz="2200" dirty="0"/>
              <a:t>	</a:t>
            </a:r>
            <a:r>
              <a:rPr lang="en-US" sz="2280" dirty="0"/>
              <a:t>With respect to prices that are fixed by law or regulation, except that consideration shall be given to competitive terms and conditions</a:t>
            </a:r>
          </a:p>
          <a:p>
            <a:pPr marL="857250" lvl="2" indent="0">
              <a:buFont typeface="Wingdings" panose="05000000000000000000" pitchFamily="2" charset="2"/>
              <a:buNone/>
              <a:defRPr/>
            </a:pPr>
            <a:r>
              <a:rPr lang="en-US" sz="2280">
                <a:solidFill>
                  <a:schemeClr val="accent2"/>
                </a:solidFill>
              </a:rPr>
              <a:t>b.</a:t>
            </a:r>
            <a:r>
              <a:rPr lang="en-US" sz="2280" dirty="0"/>
              <a:t>	If time of delivery or performance does not permit discussions; or</a:t>
            </a:r>
          </a:p>
          <a:p>
            <a:pPr marL="857250" lvl="2" indent="0">
              <a:buFont typeface="Wingdings" panose="05000000000000000000" pitchFamily="2" charset="2"/>
              <a:buNone/>
              <a:defRPr/>
            </a:pPr>
            <a:r>
              <a:rPr lang="en-US" sz="2280" dirty="0">
                <a:solidFill>
                  <a:schemeClr val="accent2"/>
                </a:solidFill>
              </a:rPr>
              <a:t>c.</a:t>
            </a:r>
            <a:r>
              <a:rPr lang="en-US" sz="2280" dirty="0"/>
              <a:t>	If it can be demonstrated clearly from the existence of adequate competition or accurate prior cost experience with the particular item, that acceptance of an initial offer without negotiation would result in a fair and reasonable price. </a:t>
            </a:r>
          </a:p>
        </p:txBody>
      </p:sp>
      <p:sp>
        <p:nvSpPr>
          <p:cNvPr id="679940" name="Slide Number Placeholder 3">
            <a:extLst>
              <a:ext uri="{FF2B5EF4-FFF2-40B4-BE49-F238E27FC236}">
                <a16:creationId xmlns:a16="http://schemas.microsoft.com/office/drawing/2014/main" id="{00DFC6C5-322B-4543-B439-A646A361F9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EEA4EC6-3D57-4561-813F-431A8A89E56C}" type="slidenum">
              <a:rPr lang="en-US" altLang="en-US" sz="1200" smtClean="0"/>
              <a:pPr>
                <a:spcBef>
                  <a:spcPct val="0"/>
                </a:spcBef>
                <a:buClrTx/>
                <a:buSzTx/>
                <a:buFontTx/>
                <a:buNone/>
              </a:pPr>
              <a:t>534</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76200" y="685800"/>
            <a:ext cx="8915400" cy="5962650"/>
          </a:xfrm>
        </p:spPr>
        <p:txBody>
          <a:bodyPr/>
          <a:lstStyle/>
          <a:p>
            <a:pPr marL="971550" lvl="1" indent="-514350">
              <a:buFont typeface="+mj-lt"/>
              <a:buAutoNum type="arabicPeriod" startAt="5"/>
              <a:defRPr/>
            </a:pPr>
            <a:r>
              <a:rPr lang="en-US" sz="2620" dirty="0"/>
              <a:t>A statement of when and how price proposals should be submitted.</a:t>
            </a:r>
          </a:p>
          <a:p>
            <a:pPr marL="971550" lvl="1" indent="-514350">
              <a:buFont typeface="+mj-lt"/>
              <a:buAutoNum type="arabicPeriod" startAt="5"/>
              <a:defRPr/>
            </a:pPr>
            <a:r>
              <a:rPr lang="en-US" sz="2620" dirty="0"/>
              <a:t>A statement that price proposals are irrevocable for 90 days following the closing date for submission of price proposals or best and final offers, if requested.  However, a procurement officer may reduce or increase the period of time if he determines it to be in the State’s best interest provided that the period is reasonable and is clearly stated in the request for proposals.</a:t>
            </a:r>
          </a:p>
          <a:p>
            <a:pPr marL="971550" lvl="1" indent="-514350">
              <a:buFont typeface="+mj-lt"/>
              <a:buAutoNum type="arabicPeriod" startAt="5"/>
              <a:defRPr/>
            </a:pPr>
            <a:r>
              <a:rPr lang="en-US" sz="2620" dirty="0"/>
              <a:t>A statement whether multiple or alternate proposals may be submitted and their treatment</a:t>
            </a:r>
          </a:p>
          <a:p>
            <a:pPr marL="971550" lvl="1" indent="-514350">
              <a:buFont typeface="+mj-lt"/>
              <a:buAutoNum type="arabicPeriod" startAt="5"/>
              <a:defRPr/>
            </a:pPr>
            <a:r>
              <a:rPr lang="en-US" sz="2620" dirty="0"/>
              <a:t>The mandatory solicitation requirements set forth in COMAR 21.05.08.</a:t>
            </a:r>
            <a:endParaRPr lang="en-US" sz="2280" dirty="0"/>
          </a:p>
        </p:txBody>
      </p:sp>
      <p:sp>
        <p:nvSpPr>
          <p:cNvPr id="680964" name="Slide Number Placeholder 3">
            <a:extLst>
              <a:ext uri="{FF2B5EF4-FFF2-40B4-BE49-F238E27FC236}">
                <a16:creationId xmlns:a16="http://schemas.microsoft.com/office/drawing/2014/main" id="{28368BF0-6BC7-457C-9D35-91420A2ABD2B}"/>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8E4DD7E-8C6E-4625-B15C-8CDAD24853CD}" type="slidenum">
              <a:rPr lang="en-US" altLang="en-US" sz="1200" smtClean="0"/>
              <a:pPr>
                <a:spcBef>
                  <a:spcPct val="0"/>
                </a:spcBef>
                <a:buClrTx/>
                <a:buSzTx/>
                <a:buFontTx/>
                <a:buNone/>
              </a:pPr>
              <a:t>535</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C263-3F0E-4725-B2F6-DB1F2C6C6BCC}"/>
              </a:ext>
            </a:extLst>
          </p:cNvPr>
          <p:cNvSpPr>
            <a:spLocks noGrp="1"/>
          </p:cNvSpPr>
          <p:nvPr>
            <p:ph type="title"/>
          </p:nvPr>
        </p:nvSpPr>
        <p:spPr>
          <a:xfrm>
            <a:off x="228600" y="152400"/>
            <a:ext cx="8686800" cy="533400"/>
          </a:xfrm>
        </p:spPr>
        <p:txBody>
          <a:bodyPr/>
          <a:lstStyle/>
          <a:p>
            <a:pPr>
              <a:defRPr/>
            </a:pPr>
            <a:r>
              <a:rPr lang="en-US" sz="3200" dirty="0"/>
              <a:t>“The request for proposals shall include:”</a:t>
            </a:r>
            <a:endParaRPr lang="en-US" dirty="0"/>
          </a:p>
        </p:txBody>
      </p:sp>
      <p:sp>
        <p:nvSpPr>
          <p:cNvPr id="3" name="Content Placeholder 2">
            <a:extLst>
              <a:ext uri="{FF2B5EF4-FFF2-40B4-BE49-F238E27FC236}">
                <a16:creationId xmlns:a16="http://schemas.microsoft.com/office/drawing/2014/main" id="{5B2C705A-FBF0-4D42-AF98-19B42BFC8EAC}"/>
              </a:ext>
            </a:extLst>
          </p:cNvPr>
          <p:cNvSpPr>
            <a:spLocks noGrp="1"/>
          </p:cNvSpPr>
          <p:nvPr>
            <p:ph idx="1"/>
          </p:nvPr>
        </p:nvSpPr>
        <p:spPr>
          <a:xfrm>
            <a:off x="533400" y="1066800"/>
            <a:ext cx="7924800" cy="5581650"/>
          </a:xfrm>
        </p:spPr>
        <p:txBody>
          <a:bodyPr/>
          <a:lstStyle/>
          <a:p>
            <a:pPr marL="971550" lvl="1" indent="-514350">
              <a:buFont typeface="+mj-lt"/>
              <a:buAutoNum type="arabicPeriod" startAt="9"/>
              <a:defRPr/>
            </a:pPr>
            <a:r>
              <a:rPr lang="en-US" sz="3200" dirty="0"/>
              <a:t>All required terms and conditions.</a:t>
            </a:r>
          </a:p>
          <a:p>
            <a:pPr marL="971550" lvl="1" indent="-514350">
              <a:buFont typeface="+mj-lt"/>
              <a:buAutoNum type="arabicPeriod" startAt="9"/>
              <a:defRPr/>
            </a:pPr>
            <a:r>
              <a:rPr lang="en-US" sz="3200" dirty="0"/>
              <a:t>A requirement that the receipt of any amendments to the request for proposals be acknowledged by offerors known by the procurement officer to have been issued, or otherwise to have received, the request for proposals.</a:t>
            </a:r>
          </a:p>
        </p:txBody>
      </p:sp>
      <p:sp>
        <p:nvSpPr>
          <p:cNvPr id="681988" name="Slide Number Placeholder 3">
            <a:extLst>
              <a:ext uri="{FF2B5EF4-FFF2-40B4-BE49-F238E27FC236}">
                <a16:creationId xmlns:a16="http://schemas.microsoft.com/office/drawing/2014/main" id="{4A1C9736-4AF1-4F00-8478-0891603234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CC868E-48E9-4C7C-99A0-AA4E3619CDD8}" type="slidenum">
              <a:rPr lang="en-US" altLang="en-US" sz="1200" smtClean="0"/>
              <a:pPr>
                <a:spcBef>
                  <a:spcPct val="0"/>
                </a:spcBef>
                <a:buClrTx/>
                <a:buSzTx/>
                <a:buFontTx/>
                <a:buNone/>
              </a:pPr>
              <a:t>536</a:t>
            </a:fld>
            <a:endParaRPr lang="en-US" altLang="en-US" sz="1200"/>
          </a:p>
        </p:txBody>
      </p:sp>
      <p:sp>
        <p:nvSpPr>
          <p:cNvPr id="5" name="Footer Placeholder 4">
            <a:extLst>
              <a:ext uri="{FF2B5EF4-FFF2-40B4-BE49-F238E27FC236}">
                <a16:creationId xmlns:a16="http://schemas.microsoft.com/office/drawing/2014/main" id="{A832BC83-0E14-446B-8D6E-CB96EDEF3E95}"/>
              </a:ext>
            </a:extLst>
          </p:cNvPr>
          <p:cNvSpPr>
            <a:spLocks noGrp="1"/>
          </p:cNvSpPr>
          <p:nvPr>
            <p:ph type="ftr" sz="quarter" idx="12"/>
          </p:nvPr>
        </p:nvSpPr>
        <p:spPr>
          <a:xfrm>
            <a:off x="0" y="6477000"/>
            <a:ext cx="7848600" cy="381000"/>
          </a:xfrm>
        </p:spPr>
        <p:txBody>
          <a:bodyPr/>
          <a:lstStyle/>
          <a:p>
            <a:pPr>
              <a:defRPr/>
            </a:pPr>
            <a:r>
              <a:rPr lang="en-US" altLang="en-US"/>
              <a:t>CSP - 4/2018                       Copyright 2018 Md. Dept. of Health - Unpublished Work</a:t>
            </a:r>
            <a:endParaRPr lang="en-US" altLang="en-US" dirty="0"/>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9534-BC55-45E0-93CD-8DDDFABDA015}"/>
              </a:ext>
            </a:extLst>
          </p:cNvPr>
          <p:cNvSpPr>
            <a:spLocks noGrp="1"/>
          </p:cNvSpPr>
          <p:nvPr>
            <p:ph type="title"/>
          </p:nvPr>
        </p:nvSpPr>
        <p:spPr/>
        <p:txBody>
          <a:bodyPr/>
          <a:lstStyle/>
          <a:p>
            <a:r>
              <a:rPr lang="en-US" sz="4000" dirty="0"/>
              <a:t>COMAR 21.05.03.03 A: Evaluation</a:t>
            </a:r>
          </a:p>
        </p:txBody>
      </p:sp>
      <p:sp>
        <p:nvSpPr>
          <p:cNvPr id="3" name="Content Placeholder 2">
            <a:extLst>
              <a:ext uri="{FF2B5EF4-FFF2-40B4-BE49-F238E27FC236}">
                <a16:creationId xmlns:a16="http://schemas.microsoft.com/office/drawing/2014/main" id="{0F4DAACB-38EE-4D7D-B75F-F9C303E15539}"/>
              </a:ext>
            </a:extLst>
          </p:cNvPr>
          <p:cNvSpPr>
            <a:spLocks noGrp="1"/>
          </p:cNvSpPr>
          <p:nvPr>
            <p:ph idx="1"/>
          </p:nvPr>
        </p:nvSpPr>
        <p:spPr>
          <a:xfrm>
            <a:off x="228600" y="1143000"/>
            <a:ext cx="8686800" cy="4983163"/>
          </a:xfrm>
        </p:spPr>
        <p:txBody>
          <a:bodyPr/>
          <a:lstStyle/>
          <a:p>
            <a:pPr marL="514350" indent="-514350">
              <a:buFont typeface="+mj-lt"/>
              <a:buAutoNum type="arabicPeriod"/>
              <a:defRPr/>
            </a:pPr>
            <a:r>
              <a:rPr lang="en-US" sz="3000" dirty="0"/>
              <a:t>The evaluation shall be based on the evaluation factors set forth in the request for proposals and developed from both the work statement and price.</a:t>
            </a:r>
          </a:p>
          <a:p>
            <a:pPr marL="514350" indent="-514350">
              <a:buFont typeface="+mj-lt"/>
              <a:buAutoNum type="arabicPeriod"/>
              <a:defRPr/>
            </a:pPr>
            <a:r>
              <a:rPr lang="en-US" sz="3000" dirty="0"/>
              <a:t>Technical proposals and price proposals shall be evaluated independently of each other.</a:t>
            </a:r>
          </a:p>
          <a:p>
            <a:pPr marL="514350" indent="-514350">
              <a:buFont typeface="+mj-lt"/>
              <a:buAutoNum type="arabicPeriod"/>
              <a:defRPr/>
            </a:pPr>
            <a:r>
              <a:rPr lang="en-US" sz="3000" dirty="0"/>
              <a:t>Economic Benefit Evaluation Factor</a:t>
            </a:r>
          </a:p>
          <a:p>
            <a:pPr marL="400050" lvl="1" indent="0">
              <a:buNone/>
              <a:defRPr/>
            </a:pPr>
            <a:r>
              <a:rPr lang="en-US" sz="2600" dirty="0"/>
              <a:t>(The narrative of this section essentially appears as the wording of Section 5.4.2.15 of the standard RFP template.)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DFDC546-4A85-4E5C-B488-5CA039E1081E}"/>
              </a:ext>
            </a:extLst>
          </p:cNvPr>
          <p:cNvSpPr>
            <a:spLocks noGrp="1"/>
          </p:cNvSpPr>
          <p:nvPr>
            <p:ph type="sldNum" sz="quarter" idx="11"/>
          </p:nvPr>
        </p:nvSpPr>
        <p:spPr/>
        <p:txBody>
          <a:bodyPr/>
          <a:lstStyle/>
          <a:p>
            <a:pPr>
              <a:defRPr/>
            </a:pPr>
            <a:fld id="{2A69283B-96BD-4C97-8A84-C3CCEBFDA8AA}" type="slidenum">
              <a:rPr lang="en-US" altLang="en-US" smtClean="0"/>
              <a:pPr>
                <a:defRPr/>
              </a:pPr>
              <a:t>537</a:t>
            </a:fld>
            <a:endParaRPr lang="en-US" altLang="en-US"/>
          </a:p>
        </p:txBody>
      </p:sp>
      <p:sp>
        <p:nvSpPr>
          <p:cNvPr id="5" name="Footer Placeholder 4">
            <a:extLst>
              <a:ext uri="{FF2B5EF4-FFF2-40B4-BE49-F238E27FC236}">
                <a16:creationId xmlns:a16="http://schemas.microsoft.com/office/drawing/2014/main" id="{09043D0B-A859-4112-9DAE-6B1325852671}"/>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987818141"/>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9534-BC55-45E0-93CD-8DDDFABDA015}"/>
              </a:ext>
            </a:extLst>
          </p:cNvPr>
          <p:cNvSpPr>
            <a:spLocks noGrp="1"/>
          </p:cNvSpPr>
          <p:nvPr>
            <p:ph type="title"/>
          </p:nvPr>
        </p:nvSpPr>
        <p:spPr/>
        <p:txBody>
          <a:bodyPr/>
          <a:lstStyle/>
          <a:p>
            <a:r>
              <a:rPr lang="en-US" sz="4000" dirty="0"/>
              <a:t>COMAR 21.05.03.03 A: Evaluation</a:t>
            </a:r>
          </a:p>
        </p:txBody>
      </p:sp>
      <p:sp>
        <p:nvSpPr>
          <p:cNvPr id="3" name="Content Placeholder 2">
            <a:extLst>
              <a:ext uri="{FF2B5EF4-FFF2-40B4-BE49-F238E27FC236}">
                <a16:creationId xmlns:a16="http://schemas.microsoft.com/office/drawing/2014/main" id="{0F4DAACB-38EE-4D7D-B75F-F9C303E15539}"/>
              </a:ext>
            </a:extLst>
          </p:cNvPr>
          <p:cNvSpPr>
            <a:spLocks noGrp="1"/>
          </p:cNvSpPr>
          <p:nvPr>
            <p:ph idx="1"/>
          </p:nvPr>
        </p:nvSpPr>
        <p:spPr>
          <a:xfrm>
            <a:off x="228600" y="1066800"/>
            <a:ext cx="8686800" cy="5410200"/>
          </a:xfrm>
        </p:spPr>
        <p:txBody>
          <a:bodyPr/>
          <a:lstStyle/>
          <a:p>
            <a:pPr marL="514350" indent="-514350">
              <a:buFont typeface="+mj-lt"/>
              <a:buAutoNum type="arabicPeriod" startAt="4"/>
              <a:defRPr/>
            </a:pPr>
            <a:r>
              <a:rPr lang="en-US" sz="3000" dirty="0"/>
              <a:t>Numerical rating systems may be used but are not required.</a:t>
            </a:r>
          </a:p>
          <a:p>
            <a:pPr marL="514350" indent="-514350">
              <a:buFont typeface="+mj-lt"/>
              <a:buAutoNum type="arabicPeriod" startAt="4"/>
              <a:defRPr/>
            </a:pPr>
            <a:r>
              <a:rPr lang="en-US" sz="3000" dirty="0"/>
              <a:t>Factors not specified in the request for proposals may not be considered.</a:t>
            </a:r>
          </a:p>
          <a:p>
            <a:pPr marL="514350" indent="-514350">
              <a:buFont typeface="+mj-lt"/>
              <a:buAutoNum type="arabicPeriod" startAt="4"/>
              <a:defRPr/>
            </a:pPr>
            <a:r>
              <a:rPr lang="en-US" sz="3000" dirty="0"/>
              <a:t>Initial evaluations may be conducted and recommendation for award made by an evaluation committee. Final evaluations, including evaluation of the recommendation of the evaluation committee, if any, shall be performed by the procurement officer and the agency head or designee.</a:t>
            </a:r>
            <a:endParaRPr lang="en-US" dirty="0"/>
          </a:p>
        </p:txBody>
      </p:sp>
      <p:sp>
        <p:nvSpPr>
          <p:cNvPr id="4" name="Slide Number Placeholder 3">
            <a:extLst>
              <a:ext uri="{FF2B5EF4-FFF2-40B4-BE49-F238E27FC236}">
                <a16:creationId xmlns:a16="http://schemas.microsoft.com/office/drawing/2014/main" id="{4DFDC546-4A85-4E5C-B488-5CA039E1081E}"/>
              </a:ext>
            </a:extLst>
          </p:cNvPr>
          <p:cNvSpPr>
            <a:spLocks noGrp="1"/>
          </p:cNvSpPr>
          <p:nvPr>
            <p:ph type="sldNum" sz="quarter" idx="11"/>
          </p:nvPr>
        </p:nvSpPr>
        <p:spPr/>
        <p:txBody>
          <a:bodyPr/>
          <a:lstStyle/>
          <a:p>
            <a:pPr>
              <a:defRPr/>
            </a:pPr>
            <a:fld id="{2A69283B-96BD-4C97-8A84-C3CCEBFDA8AA}" type="slidenum">
              <a:rPr lang="en-US" altLang="en-US" smtClean="0"/>
              <a:pPr>
                <a:defRPr/>
              </a:pPr>
              <a:t>538</a:t>
            </a:fld>
            <a:endParaRPr lang="en-US" altLang="en-US"/>
          </a:p>
        </p:txBody>
      </p:sp>
      <p:sp>
        <p:nvSpPr>
          <p:cNvPr id="5" name="Footer Placeholder 4">
            <a:extLst>
              <a:ext uri="{FF2B5EF4-FFF2-40B4-BE49-F238E27FC236}">
                <a16:creationId xmlns:a16="http://schemas.microsoft.com/office/drawing/2014/main" id="{09043D0B-A859-4112-9DAE-6B1325852671}"/>
              </a:ext>
            </a:extLst>
          </p:cNvPr>
          <p:cNvSpPr>
            <a:spLocks noGrp="1"/>
          </p:cNvSpPr>
          <p:nvPr>
            <p:ph type="ftr" sz="quarter" idx="12"/>
          </p:nvPr>
        </p:nvSpPr>
        <p:spPr/>
        <p:txBody>
          <a:bodyPr/>
          <a:lstStyle/>
          <a:p>
            <a:pPr>
              <a:defRPr/>
            </a:pPr>
            <a:r>
              <a:rPr lang="en-US" altLang="en-US"/>
              <a:t>CSP - 4/2018                       Copyright 2018 Md. Dept. of Health - Unpublished Work</a:t>
            </a:r>
          </a:p>
        </p:txBody>
      </p:sp>
    </p:spTree>
    <p:extLst>
      <p:ext uri="{BB962C8B-B14F-4D97-AF65-F5344CB8AC3E}">
        <p14:creationId xmlns:p14="http://schemas.microsoft.com/office/powerpoint/2010/main" val="2532895406"/>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4F4BC2-4E39-4A23-B8B0-D1CEC9DD52B4}"/>
              </a:ext>
            </a:extLst>
          </p:cNvPr>
          <p:cNvSpPr>
            <a:spLocks noGrp="1"/>
          </p:cNvSpPr>
          <p:nvPr>
            <p:ph type="title"/>
          </p:nvPr>
        </p:nvSpPr>
        <p:spPr>
          <a:xfrm>
            <a:off x="722313" y="3581400"/>
            <a:ext cx="7772400" cy="2187575"/>
          </a:xfrm>
        </p:spPr>
        <p:txBody>
          <a:bodyPr/>
          <a:lstStyle/>
          <a:p>
            <a:pPr algn="ctr">
              <a:defRPr/>
            </a:pPr>
            <a:r>
              <a:rPr lang="en-US" dirty="0"/>
              <a:t>More on the 2001 state elections system  Procurement </a:t>
            </a:r>
          </a:p>
        </p:txBody>
      </p:sp>
      <p:sp>
        <p:nvSpPr>
          <p:cNvPr id="7" name="Text Placeholder 6">
            <a:extLst>
              <a:ext uri="{FF2B5EF4-FFF2-40B4-BE49-F238E27FC236}">
                <a16:creationId xmlns:a16="http://schemas.microsoft.com/office/drawing/2014/main" id="{3F971A05-5C4A-45AC-9D14-254CD7E72E60}"/>
              </a:ext>
            </a:extLst>
          </p:cNvPr>
          <p:cNvSpPr>
            <a:spLocks noGrp="1"/>
          </p:cNvSpPr>
          <p:nvPr>
            <p:ph type="body" idx="1"/>
          </p:nvPr>
        </p:nvSpPr>
        <p:spPr>
          <a:xfrm>
            <a:off x="722313" y="304800"/>
            <a:ext cx="7772400" cy="2667000"/>
          </a:xfrm>
        </p:spPr>
        <p:txBody>
          <a:bodyPr/>
          <a:lstStyle/>
          <a:p>
            <a:pPr algn="ctr">
              <a:defRPr/>
            </a:pPr>
            <a:r>
              <a:rPr lang="en-US" sz="3200" dirty="0"/>
              <a:t>Appendix 5</a:t>
            </a:r>
          </a:p>
          <a:p>
            <a:pPr algn="ctr">
              <a:defRPr/>
            </a:pPr>
            <a:endParaRPr lang="en-US" sz="3200" dirty="0"/>
          </a:p>
          <a:p>
            <a:pPr algn="ctr">
              <a:defRPr/>
            </a:pPr>
            <a:r>
              <a:rPr lang="en-US" sz="5400" dirty="0"/>
              <a:t>Fast and Good</a:t>
            </a:r>
          </a:p>
        </p:txBody>
      </p:sp>
      <p:sp>
        <p:nvSpPr>
          <p:cNvPr id="691204" name="Slide Number Placeholder 3">
            <a:extLst>
              <a:ext uri="{FF2B5EF4-FFF2-40B4-BE49-F238E27FC236}">
                <a16:creationId xmlns:a16="http://schemas.microsoft.com/office/drawing/2014/main" id="{FF9A8912-6CBB-45A5-80B5-E0D86B0995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362430E-B190-424D-B522-91A2B6310271}" type="slidenum">
              <a:rPr lang="en-US" altLang="en-US" sz="1200" smtClean="0"/>
              <a:pPr>
                <a:spcBef>
                  <a:spcPct val="0"/>
                </a:spcBef>
                <a:buClrTx/>
                <a:buSzTx/>
                <a:buFontTx/>
                <a:buNone/>
              </a:pPr>
              <a:t>539</a:t>
            </a:fld>
            <a:endParaRPr lang="en-US" altLang="en-US" sz="1200"/>
          </a:p>
        </p:txBody>
      </p:sp>
      <p:sp>
        <p:nvSpPr>
          <p:cNvPr id="5" name="Footer Placeholder 4">
            <a:extLst>
              <a:ext uri="{FF2B5EF4-FFF2-40B4-BE49-F238E27FC236}">
                <a16:creationId xmlns:a16="http://schemas.microsoft.com/office/drawing/2014/main" id="{99D48AE6-1957-4042-AC48-9DC43ACE145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AEB93D2D-ABBE-4043-8E7C-BEDB179EBA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F3E6FA-FAFE-4BAC-AE0C-0DE73A3F577B}" type="slidenum">
              <a:rPr lang="en-US" altLang="en-US" sz="1200" smtClean="0"/>
              <a:pPr>
                <a:spcBef>
                  <a:spcPct val="0"/>
                </a:spcBef>
                <a:buClrTx/>
                <a:buSzTx/>
                <a:buFontTx/>
                <a:buNone/>
              </a:pPr>
              <a:t>54</a:t>
            </a:fld>
            <a:endParaRPr lang="en-US" altLang="en-US" sz="1200"/>
          </a:p>
        </p:txBody>
      </p:sp>
      <p:sp>
        <p:nvSpPr>
          <p:cNvPr id="5" name="Footer Placeholder 5">
            <a:extLst>
              <a:ext uri="{FF2B5EF4-FFF2-40B4-BE49-F238E27FC236}">
                <a16:creationId xmlns:a16="http://schemas.microsoft.com/office/drawing/2014/main" id="{97CE0705-7FE9-4D98-A769-7243CE00FAD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3122" name="Rectangle 2">
            <a:extLst>
              <a:ext uri="{FF2B5EF4-FFF2-40B4-BE49-F238E27FC236}">
                <a16:creationId xmlns:a16="http://schemas.microsoft.com/office/drawing/2014/main" id="{2695B95D-962B-45EB-B788-0EE7CFFEFEDD}"/>
              </a:ext>
            </a:extLst>
          </p:cNvPr>
          <p:cNvSpPr>
            <a:spLocks noGrp="1" noRot="1" noChangeArrowheads="1"/>
          </p:cNvSpPr>
          <p:nvPr>
            <p:ph type="title"/>
          </p:nvPr>
        </p:nvSpPr>
        <p:spPr/>
        <p:txBody>
          <a:bodyPr/>
          <a:lstStyle/>
          <a:p>
            <a:pPr eaLnBrk="1" hangingPunct="1">
              <a:defRPr/>
            </a:pPr>
            <a:r>
              <a:rPr lang="en-US" altLang="en-US"/>
              <a:t>That’s Not Fair!</a:t>
            </a:r>
          </a:p>
        </p:txBody>
      </p:sp>
      <p:sp>
        <p:nvSpPr>
          <p:cNvPr id="773123" name="Rectangle 3">
            <a:extLst>
              <a:ext uri="{FF2B5EF4-FFF2-40B4-BE49-F238E27FC236}">
                <a16:creationId xmlns:a16="http://schemas.microsoft.com/office/drawing/2014/main" id="{47D516C5-2845-4916-B656-CC129900670E}"/>
              </a:ext>
            </a:extLst>
          </p:cNvPr>
          <p:cNvSpPr>
            <a:spLocks noGrp="1" noChangeArrowheads="1"/>
          </p:cNvSpPr>
          <p:nvPr>
            <p:ph type="body" idx="1"/>
          </p:nvPr>
        </p:nvSpPr>
        <p:spPr>
          <a:xfrm>
            <a:off x="228600" y="1863725"/>
            <a:ext cx="8686800" cy="4262438"/>
          </a:xfrm>
        </p:spPr>
        <p:txBody>
          <a:bodyPr/>
          <a:lstStyle/>
          <a:p>
            <a:pPr eaLnBrk="1" hangingPunct="1">
              <a:defRPr/>
            </a:pPr>
            <a:r>
              <a:rPr lang="en-US" altLang="en-US"/>
              <a:t>The reaction of many of you to the preceding slide is probably summed-up above:</a:t>
            </a:r>
          </a:p>
          <a:p>
            <a:pPr lvl="1" eaLnBrk="1" hangingPunct="1">
              <a:defRPr/>
            </a:pPr>
            <a:r>
              <a:rPr lang="en-US" altLang="en-US" b="1">
                <a:solidFill>
                  <a:srgbClr val="CCFF33"/>
                </a:solidFill>
              </a:rPr>
              <a:t>It’s not fair </a:t>
            </a:r>
            <a:r>
              <a:rPr lang="en-US" altLang="en-US"/>
              <a:t>to the offerors that submitted good proposals to begin with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Slide Number Placeholder 3">
            <a:extLst>
              <a:ext uri="{FF2B5EF4-FFF2-40B4-BE49-F238E27FC236}">
                <a16:creationId xmlns:a16="http://schemas.microsoft.com/office/drawing/2014/main" id="{513FEA56-D31D-46E1-9575-E86BD598490F}"/>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394D3EA7-996E-41A9-AE5F-D7FD01AEB440}" type="slidenum">
              <a:rPr lang="en-US" altLang="en-US" sz="1200" smtClean="0"/>
              <a:pPr algn="l">
                <a:spcBef>
                  <a:spcPct val="0"/>
                </a:spcBef>
                <a:buClrTx/>
                <a:buSzTx/>
                <a:buFontTx/>
                <a:buNone/>
              </a:pPr>
              <a:t>540</a:t>
            </a:fld>
            <a:endParaRPr lang="en-US" altLang="en-US" sz="1200"/>
          </a:p>
        </p:txBody>
      </p:sp>
      <p:sp>
        <p:nvSpPr>
          <p:cNvPr id="692227" name="Footer Placeholder 4">
            <a:extLst>
              <a:ext uri="{FF2B5EF4-FFF2-40B4-BE49-F238E27FC236}">
                <a16:creationId xmlns:a16="http://schemas.microsoft.com/office/drawing/2014/main" id="{1C037D13-3AB9-4809-83C2-639DC86F56DB}"/>
              </a:ext>
            </a:extLst>
          </p:cNvPr>
          <p:cNvSpPr>
            <a:spLocks noGrp="1"/>
          </p:cNvSpPr>
          <p:nvPr>
            <p:ph type="ftr" sz="quarter" idx="12"/>
          </p:nvPr>
        </p:nvSpPr>
        <p:spPr>
          <a:xfrm>
            <a:off x="1066800" y="6400800"/>
            <a:ext cx="78486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 typeface="Wingdings" panose="05000000000000000000" pitchFamily="2" charset="2"/>
              <a:buNone/>
            </a:pPr>
            <a:r>
              <a:rPr lang="en-US" altLang="en-US" sz="1200"/>
              <a:t>CSP - 4/2018                       Copyright 2018 Md. Dept. of Health - Unpublished Work</a:t>
            </a:r>
          </a:p>
        </p:txBody>
      </p:sp>
      <p:sp>
        <p:nvSpPr>
          <p:cNvPr id="308226" name="Rectangle 2">
            <a:extLst>
              <a:ext uri="{FF2B5EF4-FFF2-40B4-BE49-F238E27FC236}">
                <a16:creationId xmlns:a16="http://schemas.microsoft.com/office/drawing/2014/main" id="{4B734FBF-41E5-48D5-89FA-7910C5ADD606}"/>
              </a:ext>
            </a:extLst>
          </p:cNvPr>
          <p:cNvSpPr>
            <a:spLocks noGrp="1" noRot="1" noChangeArrowheads="1"/>
          </p:cNvSpPr>
          <p:nvPr>
            <p:ph type="title"/>
          </p:nvPr>
        </p:nvSpPr>
        <p:spPr/>
        <p:txBody>
          <a:bodyPr/>
          <a:lstStyle/>
          <a:p>
            <a:pPr eaLnBrk="1" hangingPunct="1">
              <a:defRPr/>
            </a:pPr>
            <a:r>
              <a:rPr lang="en-US" altLang="en-US" dirty="0"/>
              <a:t>Example of Fast &amp; Good</a:t>
            </a:r>
          </a:p>
        </p:txBody>
      </p:sp>
      <p:sp>
        <p:nvSpPr>
          <p:cNvPr id="308227" name="Rectangle 3">
            <a:extLst>
              <a:ext uri="{FF2B5EF4-FFF2-40B4-BE49-F238E27FC236}">
                <a16:creationId xmlns:a16="http://schemas.microsoft.com/office/drawing/2014/main" id="{2EB6A46A-9E41-4598-914C-39ABF40FD727}"/>
              </a:ext>
            </a:extLst>
          </p:cNvPr>
          <p:cNvSpPr>
            <a:spLocks noGrp="1" noChangeArrowheads="1"/>
          </p:cNvSpPr>
          <p:nvPr>
            <p:ph type="body" idx="1"/>
          </p:nvPr>
        </p:nvSpPr>
        <p:spPr>
          <a:xfrm>
            <a:off x="228600" y="1143000"/>
            <a:ext cx="8763000" cy="5029200"/>
          </a:xfrm>
        </p:spPr>
        <p:txBody>
          <a:bodyPr/>
          <a:lstStyle/>
          <a:p>
            <a:pPr marL="0" indent="0" eaLnBrk="1" hangingPunct="1">
              <a:tabLst>
                <a:tab pos="338138" algn="l"/>
              </a:tabLst>
              <a:defRPr/>
            </a:pPr>
            <a:r>
              <a:rPr lang="en-US" altLang="en-US" sz="2800" dirty="0"/>
              <a:t>A new </a:t>
            </a:r>
            <a:r>
              <a:rPr lang="en-US" altLang="en-US" sz="2800" dirty="0">
                <a:solidFill>
                  <a:srgbClr val="FFFF00"/>
                </a:solidFill>
              </a:rPr>
              <a:t>statewide elections system</a:t>
            </a:r>
            <a:r>
              <a:rPr lang="en-US" altLang="en-US" sz="2800" dirty="0">
                <a:solidFill>
                  <a:srgbClr val="FF3300"/>
                </a:solidFill>
              </a:rPr>
              <a:t> </a:t>
            </a:r>
            <a:r>
              <a:rPr lang="en-US" altLang="en-US" sz="2800" dirty="0"/>
              <a:t>(voting machines) for the 2002 elections</a:t>
            </a:r>
          </a:p>
          <a:p>
            <a:pPr marL="0" indent="0" eaLnBrk="1" hangingPunct="1">
              <a:tabLst>
                <a:tab pos="338138" algn="l"/>
              </a:tabLst>
              <a:defRPr/>
            </a:pPr>
            <a:r>
              <a:rPr lang="en-US" altLang="en-US" sz="2800" dirty="0"/>
              <a:t>The need for a solicitation was learned on 5/11/2001</a:t>
            </a:r>
          </a:p>
          <a:p>
            <a:pPr marL="0" indent="0" eaLnBrk="1" hangingPunct="1">
              <a:tabLst>
                <a:tab pos="338138" algn="l"/>
              </a:tabLst>
              <a:defRPr/>
            </a:pPr>
            <a:r>
              <a:rPr lang="en-US" altLang="en-US" sz="2800" dirty="0"/>
              <a:t>The RFP was advertised in the </a:t>
            </a:r>
            <a:r>
              <a:rPr lang="en-US" altLang="en-US" sz="2800" i="1" u="sng" dirty="0">
                <a:solidFill>
                  <a:srgbClr val="99FF33"/>
                </a:solidFill>
              </a:rPr>
              <a:t>Contract Weekly</a:t>
            </a:r>
            <a:r>
              <a:rPr lang="en-US" altLang="en-US" sz="2800" dirty="0"/>
              <a:t> 7/17/2001</a:t>
            </a:r>
          </a:p>
          <a:p>
            <a:pPr marL="0" indent="0" eaLnBrk="1" hangingPunct="1">
              <a:tabLst>
                <a:tab pos="338138" algn="l"/>
              </a:tabLst>
              <a:defRPr/>
            </a:pPr>
            <a:r>
              <a:rPr lang="en-US" altLang="en-US" sz="2800" dirty="0"/>
              <a:t>Total elapsed time 67 days (roughly 2 months)</a:t>
            </a:r>
          </a:p>
          <a:p>
            <a:pPr lvl="1" eaLnBrk="1" hangingPunct="1">
              <a:tabLst>
                <a:tab pos="338138" algn="l"/>
              </a:tabLst>
              <a:defRPr/>
            </a:pPr>
            <a:r>
              <a:rPr lang="en-US" altLang="en-US" sz="2400" dirty="0"/>
              <a:t>Due to other commitments work wasn’t started on 5/11 </a:t>
            </a:r>
          </a:p>
          <a:p>
            <a:pPr lvl="1" eaLnBrk="1" hangingPunct="1">
              <a:tabLst>
                <a:tab pos="338138" algn="l"/>
              </a:tabLst>
              <a:defRPr/>
            </a:pPr>
            <a:r>
              <a:rPr lang="en-US" altLang="en-US" sz="2400" dirty="0"/>
              <a:t>Most of the RFP was written in about 30 days from mid-June to 7/17/2001</a:t>
            </a:r>
          </a:p>
          <a:p>
            <a:pPr lvl="1" eaLnBrk="1" hangingPunct="1">
              <a:tabLst>
                <a:tab pos="338138" algn="l"/>
              </a:tabLst>
              <a:defRPr/>
            </a:pPr>
            <a:r>
              <a:rPr lang="en-US" altLang="en-US" sz="2400" dirty="0"/>
              <a:t>For a 3 week period the core involved personnel did virtually nothing else &amp; put in lots of compensatory time</a:t>
            </a:r>
          </a:p>
        </p:txBody>
      </p:sp>
    </p:spTree>
  </p:cSld>
  <p:clrMapOvr>
    <a:masterClrMapping/>
  </p:clrMapOvr>
  <p:transition>
    <p:random/>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Slide Number Placeholder 3">
            <a:extLst>
              <a:ext uri="{FF2B5EF4-FFF2-40B4-BE49-F238E27FC236}">
                <a16:creationId xmlns:a16="http://schemas.microsoft.com/office/drawing/2014/main" id="{793EB68E-329A-48E1-835C-35FACD5535F2}"/>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7E856520-24C5-4EF0-A0AF-E705D008DE12}" type="slidenum">
              <a:rPr lang="en-US" altLang="en-US" sz="1200" smtClean="0"/>
              <a:pPr algn="l">
                <a:spcBef>
                  <a:spcPct val="0"/>
                </a:spcBef>
                <a:buClrTx/>
                <a:buSzTx/>
                <a:buFontTx/>
                <a:buNone/>
              </a:pPr>
              <a:t>541</a:t>
            </a:fld>
            <a:endParaRPr lang="en-US" altLang="en-US" sz="1200"/>
          </a:p>
        </p:txBody>
      </p:sp>
      <p:sp>
        <p:nvSpPr>
          <p:cNvPr id="694275" name="Footer Placeholder 4">
            <a:extLst>
              <a:ext uri="{FF2B5EF4-FFF2-40B4-BE49-F238E27FC236}">
                <a16:creationId xmlns:a16="http://schemas.microsoft.com/office/drawing/2014/main" id="{80759EC7-5679-47D0-9BB0-AECAA87A9856}"/>
              </a:ext>
            </a:extLst>
          </p:cNvPr>
          <p:cNvSpPr>
            <a:spLocks noGrp="1"/>
          </p:cNvSpPr>
          <p:nvPr>
            <p:ph type="ftr" sz="quarter" idx="12"/>
          </p:nvPr>
        </p:nvSpPr>
        <p:spPr>
          <a:xfrm>
            <a:off x="914400" y="6400800"/>
            <a:ext cx="7848600" cy="3048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09250" name="Rectangle 2">
            <a:extLst>
              <a:ext uri="{FF2B5EF4-FFF2-40B4-BE49-F238E27FC236}">
                <a16:creationId xmlns:a16="http://schemas.microsoft.com/office/drawing/2014/main" id="{E480BF42-E10D-4574-ADAD-B77DBFF3059F}"/>
              </a:ext>
            </a:extLst>
          </p:cNvPr>
          <p:cNvSpPr>
            <a:spLocks noGrp="1" noRot="1" noChangeArrowheads="1"/>
          </p:cNvSpPr>
          <p:nvPr>
            <p:ph type="title"/>
          </p:nvPr>
        </p:nvSpPr>
        <p:spPr/>
        <p:txBody>
          <a:bodyPr/>
          <a:lstStyle/>
          <a:p>
            <a:pPr eaLnBrk="1" hangingPunct="1">
              <a:defRPr/>
            </a:pPr>
            <a:r>
              <a:rPr lang="en-US" altLang="en-US" dirty="0"/>
              <a:t>Example of Fast &amp; Good</a:t>
            </a:r>
          </a:p>
        </p:txBody>
      </p:sp>
      <p:sp>
        <p:nvSpPr>
          <p:cNvPr id="309251" name="Rectangle 3">
            <a:extLst>
              <a:ext uri="{FF2B5EF4-FFF2-40B4-BE49-F238E27FC236}">
                <a16:creationId xmlns:a16="http://schemas.microsoft.com/office/drawing/2014/main" id="{E6BC1F5B-8593-4491-BEF9-E6CC1B89330B}"/>
              </a:ext>
            </a:extLst>
          </p:cNvPr>
          <p:cNvSpPr>
            <a:spLocks noGrp="1" noChangeArrowheads="1"/>
          </p:cNvSpPr>
          <p:nvPr>
            <p:ph type="body" idx="1"/>
          </p:nvPr>
        </p:nvSpPr>
        <p:spPr>
          <a:xfrm>
            <a:off x="228600" y="1905000"/>
            <a:ext cx="8610600" cy="4267200"/>
          </a:xfrm>
        </p:spPr>
        <p:txBody>
          <a:bodyPr/>
          <a:lstStyle/>
          <a:p>
            <a:pPr marL="0" indent="0" eaLnBrk="1" hangingPunct="1">
              <a:tabLst>
                <a:tab pos="338138" algn="l"/>
              </a:tabLst>
              <a:defRPr/>
            </a:pPr>
            <a:r>
              <a:rPr lang="en-US" altLang="en-US"/>
              <a:t>Complication</a:t>
            </a:r>
          </a:p>
          <a:p>
            <a:pPr lvl="1" eaLnBrk="1" hangingPunct="1">
              <a:tabLst>
                <a:tab pos="338138" algn="l"/>
              </a:tabLst>
              <a:defRPr/>
            </a:pPr>
            <a:r>
              <a:rPr lang="en-US" altLang="en-US"/>
              <a:t>On 7/16/2001 was told not to release the RFP</a:t>
            </a:r>
          </a:p>
          <a:p>
            <a:pPr lvl="1" eaLnBrk="1" hangingPunct="1">
              <a:tabLst>
                <a:tab pos="338138" algn="l"/>
              </a:tabLst>
              <a:defRPr/>
            </a:pPr>
            <a:r>
              <a:rPr lang="en-US" altLang="en-US"/>
              <a:t>On 7/18/2001 was told to reduce the system from statewide to just 4 counties </a:t>
            </a:r>
          </a:p>
          <a:p>
            <a:pPr lvl="2" eaLnBrk="1" hangingPunct="1">
              <a:tabLst>
                <a:tab pos="338138" algn="l"/>
              </a:tabLst>
              <a:defRPr/>
            </a:pPr>
            <a:r>
              <a:rPr lang="en-US" altLang="en-US"/>
              <a:t>Only those with the most antiquated equipment</a:t>
            </a:r>
          </a:p>
          <a:p>
            <a:pPr lvl="1" eaLnBrk="1" hangingPunct="1">
              <a:tabLst>
                <a:tab pos="338138" algn="l"/>
              </a:tabLst>
              <a:defRPr/>
            </a:pPr>
            <a:r>
              <a:rPr lang="en-US" altLang="en-US"/>
              <a:t>A revised RFP was issued on 7/20/2001 </a:t>
            </a:r>
          </a:p>
          <a:p>
            <a:pPr lvl="2" eaLnBrk="1" hangingPunct="1">
              <a:tabLst>
                <a:tab pos="338138" algn="l"/>
              </a:tabLst>
              <a:defRPr/>
            </a:pPr>
            <a:r>
              <a:rPr lang="en-US" altLang="en-US">
                <a:solidFill>
                  <a:srgbClr val="99FF33"/>
                </a:solidFill>
              </a:rPr>
              <a:t>47 hours from the time direction was received to reduce the RFP to 4 counties</a:t>
            </a:r>
          </a:p>
        </p:txBody>
      </p:sp>
    </p:spTree>
  </p:cSld>
  <p:clrMapOvr>
    <a:masterClrMapping/>
  </p:clrMapOvr>
  <p:transition>
    <p:random/>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Slide Number Placeholder 3">
            <a:extLst>
              <a:ext uri="{FF2B5EF4-FFF2-40B4-BE49-F238E27FC236}">
                <a16:creationId xmlns:a16="http://schemas.microsoft.com/office/drawing/2014/main" id="{C3365D34-581A-4AE8-A3ED-812877319443}"/>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1982E861-0ADE-417E-9DA8-F443926D7E47}" type="slidenum">
              <a:rPr lang="en-US" altLang="en-US" sz="1200" smtClean="0"/>
              <a:pPr algn="l">
                <a:spcBef>
                  <a:spcPct val="0"/>
                </a:spcBef>
                <a:buClrTx/>
                <a:buSzTx/>
                <a:buFontTx/>
                <a:buNone/>
              </a:pPr>
              <a:t>542</a:t>
            </a:fld>
            <a:endParaRPr lang="en-US" altLang="en-US" sz="1200"/>
          </a:p>
        </p:txBody>
      </p:sp>
      <p:sp>
        <p:nvSpPr>
          <p:cNvPr id="696323" name="Footer Placeholder 4">
            <a:extLst>
              <a:ext uri="{FF2B5EF4-FFF2-40B4-BE49-F238E27FC236}">
                <a16:creationId xmlns:a16="http://schemas.microsoft.com/office/drawing/2014/main" id="{33337B48-8664-4D11-8974-66A7A17A0CA5}"/>
              </a:ext>
            </a:extLst>
          </p:cNvPr>
          <p:cNvSpPr>
            <a:spLocks noGrp="1"/>
          </p:cNvSpPr>
          <p:nvPr>
            <p:ph type="ftr" sz="quarter" idx="12"/>
          </p:nvPr>
        </p:nvSpPr>
        <p:spPr>
          <a:xfrm>
            <a:off x="838200" y="6248400"/>
            <a:ext cx="8077200" cy="4572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0274" name="Rectangle 2">
            <a:extLst>
              <a:ext uri="{FF2B5EF4-FFF2-40B4-BE49-F238E27FC236}">
                <a16:creationId xmlns:a16="http://schemas.microsoft.com/office/drawing/2014/main" id="{ADDA03CB-1143-4790-AFD2-1B91BDDCB605}"/>
              </a:ext>
            </a:extLst>
          </p:cNvPr>
          <p:cNvSpPr>
            <a:spLocks noGrp="1" noRot="1" noChangeArrowheads="1"/>
          </p:cNvSpPr>
          <p:nvPr>
            <p:ph type="title"/>
          </p:nvPr>
        </p:nvSpPr>
        <p:spPr>
          <a:xfrm>
            <a:off x="228600" y="274638"/>
            <a:ext cx="8686800" cy="1143000"/>
          </a:xfrm>
        </p:spPr>
        <p:txBody>
          <a:bodyPr/>
          <a:lstStyle/>
          <a:p>
            <a:pPr eaLnBrk="1" hangingPunct="1">
              <a:lnSpc>
                <a:spcPct val="85000"/>
              </a:lnSpc>
              <a:defRPr/>
            </a:pPr>
            <a:r>
              <a:rPr lang="en-US" altLang="en-US"/>
              <a:t>State Elections System Procurement</a:t>
            </a:r>
          </a:p>
        </p:txBody>
      </p:sp>
      <p:sp>
        <p:nvSpPr>
          <p:cNvPr id="310275" name="Rectangle 3">
            <a:extLst>
              <a:ext uri="{FF2B5EF4-FFF2-40B4-BE49-F238E27FC236}">
                <a16:creationId xmlns:a16="http://schemas.microsoft.com/office/drawing/2014/main" id="{81A124D6-29A5-4ED6-BBBD-37AA1DBA79CA}"/>
              </a:ext>
            </a:extLst>
          </p:cNvPr>
          <p:cNvSpPr>
            <a:spLocks noGrp="1" noChangeArrowheads="1"/>
          </p:cNvSpPr>
          <p:nvPr>
            <p:ph type="body" idx="1"/>
          </p:nvPr>
        </p:nvSpPr>
        <p:spPr>
          <a:xfrm>
            <a:off x="304800" y="1524000"/>
            <a:ext cx="8458200" cy="4724400"/>
          </a:xfrm>
        </p:spPr>
        <p:txBody>
          <a:bodyPr/>
          <a:lstStyle/>
          <a:p>
            <a:pPr eaLnBrk="1" hangingPunct="1">
              <a:lnSpc>
                <a:spcPct val="90000"/>
              </a:lnSpc>
              <a:defRPr/>
            </a:pPr>
            <a:r>
              <a:rPr lang="en-US" altLang="en-US" sz="2800" dirty="0"/>
              <a:t>This was one of first procurements of this type in the country (for electronic voting machines)</a:t>
            </a:r>
          </a:p>
          <a:p>
            <a:pPr lvl="1" eaLnBrk="1" hangingPunct="1">
              <a:lnSpc>
                <a:spcPct val="90000"/>
              </a:lnSpc>
              <a:defRPr/>
            </a:pPr>
            <a:r>
              <a:rPr lang="en-US" altLang="en-US" sz="2400" dirty="0"/>
              <a:t>There were only 3 known predecessors, all for counties, not states</a:t>
            </a:r>
          </a:p>
          <a:p>
            <a:pPr eaLnBrk="1" hangingPunct="1">
              <a:lnSpc>
                <a:spcPct val="90000"/>
              </a:lnSpc>
              <a:defRPr/>
            </a:pPr>
            <a:r>
              <a:rPr lang="en-US" altLang="en-US" sz="2800" dirty="0"/>
              <a:t>The awarded contract would exceed $16 million after options were exercised, just for the 4 counties</a:t>
            </a:r>
          </a:p>
          <a:p>
            <a:pPr lvl="1" eaLnBrk="1" hangingPunct="1">
              <a:lnSpc>
                <a:spcPct val="90000"/>
              </a:lnSpc>
              <a:defRPr/>
            </a:pPr>
            <a:r>
              <a:rPr lang="en-US" altLang="en-US" sz="2400" dirty="0"/>
              <a:t>And would have exceeded $50 million if it would have stayed a statewide procurement </a:t>
            </a:r>
          </a:p>
          <a:p>
            <a:pPr eaLnBrk="1" hangingPunct="1">
              <a:lnSpc>
                <a:spcPct val="90000"/>
              </a:lnSpc>
              <a:defRPr/>
            </a:pPr>
            <a:r>
              <a:rPr lang="en-US" altLang="en-US" sz="2800" dirty="0"/>
              <a:t>Shortly thereafter the State of Georgia used the RFP as the basis for its statewide election system procurement</a:t>
            </a:r>
          </a:p>
        </p:txBody>
      </p:sp>
    </p:spTree>
  </p:cSld>
  <p:clrMapOvr>
    <a:masterClrMapping/>
  </p:clrMapOvr>
  <p:transition>
    <p:random/>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Slide Number Placeholder 3">
            <a:extLst>
              <a:ext uri="{FF2B5EF4-FFF2-40B4-BE49-F238E27FC236}">
                <a16:creationId xmlns:a16="http://schemas.microsoft.com/office/drawing/2014/main" id="{D55826DE-72AA-41AD-850E-5EC7AE500E21}"/>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D859B102-2162-4372-9B02-0ED7A06299BE}" type="slidenum">
              <a:rPr lang="en-US" altLang="en-US" sz="1200" smtClean="0"/>
              <a:pPr algn="l">
                <a:spcBef>
                  <a:spcPct val="0"/>
                </a:spcBef>
                <a:buClrTx/>
                <a:buSzTx/>
                <a:buFontTx/>
                <a:buNone/>
              </a:pPr>
              <a:t>543</a:t>
            </a:fld>
            <a:endParaRPr lang="en-US" altLang="en-US" sz="1200"/>
          </a:p>
        </p:txBody>
      </p:sp>
      <p:sp>
        <p:nvSpPr>
          <p:cNvPr id="698371" name="Footer Placeholder 4">
            <a:extLst>
              <a:ext uri="{FF2B5EF4-FFF2-40B4-BE49-F238E27FC236}">
                <a16:creationId xmlns:a16="http://schemas.microsoft.com/office/drawing/2014/main" id="{D3FC71DE-E359-435A-AE42-C0DAD89B5B9C}"/>
              </a:ext>
            </a:extLst>
          </p:cNvPr>
          <p:cNvSpPr>
            <a:spLocks noGrp="1"/>
          </p:cNvSpPr>
          <p:nvPr>
            <p:ph type="ftr" sz="quarter" idx="12"/>
          </p:nvPr>
        </p:nvSpPr>
        <p:spPr>
          <a:xfrm>
            <a:off x="990600" y="6324600"/>
            <a:ext cx="7924800" cy="3810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1298" name="Rectangle 2">
            <a:extLst>
              <a:ext uri="{FF2B5EF4-FFF2-40B4-BE49-F238E27FC236}">
                <a16:creationId xmlns:a16="http://schemas.microsoft.com/office/drawing/2014/main" id="{249B7F44-39B4-4F2A-A884-412DD0991E60}"/>
              </a:ext>
            </a:extLst>
          </p:cNvPr>
          <p:cNvSpPr>
            <a:spLocks noGrp="1" noRot="1" noChangeArrowheads="1"/>
          </p:cNvSpPr>
          <p:nvPr>
            <p:ph type="title"/>
          </p:nvPr>
        </p:nvSpPr>
        <p:spPr/>
        <p:txBody>
          <a:bodyPr/>
          <a:lstStyle/>
          <a:p>
            <a:pPr eaLnBrk="1" hangingPunct="1">
              <a:lnSpc>
                <a:spcPct val="85000"/>
              </a:lnSpc>
              <a:defRPr/>
            </a:pPr>
            <a:r>
              <a:rPr lang="en-US" altLang="en-US"/>
              <a:t>State Elections System Procurement </a:t>
            </a:r>
            <a:r>
              <a:rPr lang="en-US" altLang="en-US" sz="2400"/>
              <a:t>(Cont'd)</a:t>
            </a:r>
          </a:p>
        </p:txBody>
      </p:sp>
      <p:sp>
        <p:nvSpPr>
          <p:cNvPr id="311299" name="Rectangle 3">
            <a:extLst>
              <a:ext uri="{FF2B5EF4-FFF2-40B4-BE49-F238E27FC236}">
                <a16:creationId xmlns:a16="http://schemas.microsoft.com/office/drawing/2014/main" id="{2DF4AB22-9C13-4E42-AD37-8506FC327CD3}"/>
              </a:ext>
            </a:extLst>
          </p:cNvPr>
          <p:cNvSpPr>
            <a:spLocks noGrp="1" noChangeArrowheads="1"/>
          </p:cNvSpPr>
          <p:nvPr>
            <p:ph type="body" idx="1"/>
          </p:nvPr>
        </p:nvSpPr>
        <p:spPr>
          <a:xfrm>
            <a:off x="228600" y="1524000"/>
            <a:ext cx="8686800" cy="4724400"/>
          </a:xfrm>
        </p:spPr>
        <p:txBody>
          <a:bodyPr/>
          <a:lstStyle/>
          <a:p>
            <a:pPr eaLnBrk="1" hangingPunct="1">
              <a:lnSpc>
                <a:spcPct val="90000"/>
              </a:lnSpc>
              <a:defRPr/>
            </a:pPr>
            <a:r>
              <a:rPr lang="en-US" altLang="en-US" dirty="0"/>
              <a:t>The State Board of Elections didn’t have the resources to do this procurement</a:t>
            </a:r>
          </a:p>
          <a:p>
            <a:pPr lvl="1" eaLnBrk="1" hangingPunct="1">
              <a:lnSpc>
                <a:spcPct val="90000"/>
              </a:lnSpc>
              <a:defRPr/>
            </a:pPr>
            <a:r>
              <a:rPr lang="en-US" altLang="en-US" dirty="0"/>
              <a:t>SBE has about 35 employees</a:t>
            </a:r>
          </a:p>
          <a:p>
            <a:pPr lvl="1" eaLnBrk="1" hangingPunct="1">
              <a:lnSpc>
                <a:spcPct val="90000"/>
              </a:lnSpc>
              <a:defRPr/>
            </a:pPr>
            <a:r>
              <a:rPr lang="en-US" altLang="en-US" dirty="0"/>
              <a:t>Asked DBM for help</a:t>
            </a:r>
          </a:p>
          <a:p>
            <a:pPr eaLnBrk="1" hangingPunct="1">
              <a:lnSpc>
                <a:spcPct val="90000"/>
              </a:lnSpc>
              <a:defRPr/>
            </a:pPr>
            <a:r>
              <a:rPr lang="en-US" altLang="en-US" dirty="0"/>
              <a:t>The procurement was approached as a project using a team approach</a:t>
            </a:r>
          </a:p>
          <a:p>
            <a:pPr lvl="1" eaLnBrk="1" hangingPunct="1">
              <a:lnSpc>
                <a:spcPct val="90000"/>
              </a:lnSpc>
              <a:defRPr/>
            </a:pPr>
            <a:r>
              <a:rPr lang="en-US" altLang="en-US" dirty="0"/>
              <a:t>Regular &amp; frequent status meetings were held </a:t>
            </a:r>
          </a:p>
          <a:p>
            <a:pPr lvl="1" eaLnBrk="1" hangingPunct="1">
              <a:lnSpc>
                <a:spcPct val="90000"/>
              </a:lnSpc>
              <a:defRPr/>
            </a:pPr>
            <a:r>
              <a:rPr lang="en-US" altLang="en-US" dirty="0"/>
              <a:t>Timeframes were set</a:t>
            </a:r>
          </a:p>
          <a:p>
            <a:pPr lvl="1" eaLnBrk="1" hangingPunct="1">
              <a:lnSpc>
                <a:spcPct val="90000"/>
              </a:lnSpc>
              <a:defRPr/>
            </a:pPr>
            <a:r>
              <a:rPr lang="en-US" altLang="en-US" dirty="0"/>
              <a:t>Needed resources were identified </a:t>
            </a:r>
          </a:p>
          <a:p>
            <a:pPr lvl="1" eaLnBrk="1" hangingPunct="1">
              <a:lnSpc>
                <a:spcPct val="90000"/>
              </a:lnSpc>
              <a:defRPr/>
            </a:pPr>
            <a:r>
              <a:rPr lang="en-US" altLang="en-US" b="1" i="1" u="sng" dirty="0">
                <a:solidFill>
                  <a:srgbClr val="00FFFF"/>
                </a:solidFill>
              </a:rPr>
              <a:t>Resources were made available </a:t>
            </a:r>
          </a:p>
        </p:txBody>
      </p:sp>
    </p:spTree>
  </p:cSld>
  <p:clrMapOvr>
    <a:masterClrMapping/>
  </p:clrMapOvr>
  <p:transition>
    <p:random/>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Number Placeholder 4">
            <a:extLst>
              <a:ext uri="{FF2B5EF4-FFF2-40B4-BE49-F238E27FC236}">
                <a16:creationId xmlns:a16="http://schemas.microsoft.com/office/drawing/2014/main" id="{964A10ED-99CA-4905-AE85-6C3D0814C872}"/>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64437F8-6ACE-40B7-996C-5A6FE3F90894}" type="slidenum">
              <a:rPr lang="en-US" altLang="en-US" sz="1200" smtClean="0"/>
              <a:pPr>
                <a:spcBef>
                  <a:spcPct val="0"/>
                </a:spcBef>
                <a:buClrTx/>
                <a:buSzTx/>
                <a:buFontTx/>
                <a:buNone/>
              </a:pPr>
              <a:t>544</a:t>
            </a:fld>
            <a:endParaRPr lang="en-US" altLang="en-US" sz="1200"/>
          </a:p>
        </p:txBody>
      </p:sp>
      <p:sp>
        <p:nvSpPr>
          <p:cNvPr id="700419" name="Footer Placeholder 5">
            <a:extLst>
              <a:ext uri="{FF2B5EF4-FFF2-40B4-BE49-F238E27FC236}">
                <a16:creationId xmlns:a16="http://schemas.microsoft.com/office/drawing/2014/main" id="{408D4F60-A452-4ED4-BCA9-3D6D678B9AA3}"/>
              </a:ext>
            </a:extLst>
          </p:cNvPr>
          <p:cNvSpPr>
            <a:spLocks noGrp="1"/>
          </p:cNvSpPr>
          <p:nvPr>
            <p:ph type="ftr" sz="quarter" idx="11"/>
          </p:nvPr>
        </p:nvSpPr>
        <p:spPr>
          <a:xfrm>
            <a:off x="304800" y="6324600"/>
            <a:ext cx="8077200" cy="4000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200"/>
              <a:t>CSP - 4/2018                       Copyright 2018 Md. Dept. of Health - Unpublished Work</a:t>
            </a:r>
          </a:p>
        </p:txBody>
      </p:sp>
      <p:sp>
        <p:nvSpPr>
          <p:cNvPr id="312322" name="Rectangle 2">
            <a:extLst>
              <a:ext uri="{FF2B5EF4-FFF2-40B4-BE49-F238E27FC236}">
                <a16:creationId xmlns:a16="http://schemas.microsoft.com/office/drawing/2014/main" id="{D563D88D-A3B4-4869-9BB1-56267AE11E29}"/>
              </a:ext>
            </a:extLst>
          </p:cNvPr>
          <p:cNvSpPr>
            <a:spLocks noGrp="1" noRot="1" noChangeArrowheads="1"/>
          </p:cNvSpPr>
          <p:nvPr>
            <p:ph type="title"/>
          </p:nvPr>
        </p:nvSpPr>
        <p:spPr>
          <a:xfrm>
            <a:off x="457200" y="274638"/>
            <a:ext cx="8229600" cy="838200"/>
          </a:xfrm>
        </p:spPr>
        <p:txBody>
          <a:bodyPr/>
          <a:lstStyle/>
          <a:p>
            <a:pPr eaLnBrk="1" hangingPunct="1">
              <a:defRPr/>
            </a:pPr>
            <a:r>
              <a:rPr lang="en-US" altLang="en-US"/>
              <a:t>Resources Were Made Available </a:t>
            </a:r>
          </a:p>
        </p:txBody>
      </p:sp>
      <p:sp>
        <p:nvSpPr>
          <p:cNvPr id="312323" name="Rectangle 3">
            <a:extLst>
              <a:ext uri="{FF2B5EF4-FFF2-40B4-BE49-F238E27FC236}">
                <a16:creationId xmlns:a16="http://schemas.microsoft.com/office/drawing/2014/main" id="{07081DA3-5B79-4B9E-974C-608270F0866F}"/>
              </a:ext>
            </a:extLst>
          </p:cNvPr>
          <p:cNvSpPr>
            <a:spLocks noGrp="1" noChangeArrowheads="1"/>
          </p:cNvSpPr>
          <p:nvPr>
            <p:ph type="body" sz="half" idx="1"/>
          </p:nvPr>
        </p:nvSpPr>
        <p:spPr>
          <a:xfrm>
            <a:off x="152400" y="1219200"/>
            <a:ext cx="5105400" cy="5105400"/>
          </a:xfrm>
        </p:spPr>
        <p:txBody>
          <a:bodyPr/>
          <a:lstStyle/>
          <a:p>
            <a:pPr eaLnBrk="1" hangingPunct="1">
              <a:lnSpc>
                <a:spcPct val="90000"/>
              </a:lnSpc>
              <a:defRPr/>
            </a:pPr>
            <a:r>
              <a:rPr lang="en-US" altLang="en-US" dirty="0">
                <a:solidFill>
                  <a:srgbClr val="66FF33"/>
                </a:solidFill>
              </a:rPr>
              <a:t>From DBM:</a:t>
            </a:r>
          </a:p>
          <a:p>
            <a:pPr lvl="1" eaLnBrk="1" hangingPunct="1">
              <a:lnSpc>
                <a:spcPct val="90000"/>
              </a:lnSpc>
              <a:defRPr/>
            </a:pPr>
            <a:r>
              <a:rPr lang="en-US" altLang="en-US" dirty="0">
                <a:solidFill>
                  <a:srgbClr val="FFFF00"/>
                </a:solidFill>
              </a:rPr>
              <a:t>Director of Procurement Policy and Administration</a:t>
            </a:r>
          </a:p>
          <a:p>
            <a:pPr lvl="1" eaLnBrk="1" hangingPunct="1">
              <a:lnSpc>
                <a:spcPct val="90000"/>
              </a:lnSpc>
              <a:defRPr/>
            </a:pPr>
            <a:r>
              <a:rPr lang="en-US" altLang="en-US" dirty="0">
                <a:solidFill>
                  <a:srgbClr val="FFFF00"/>
                </a:solidFill>
              </a:rPr>
              <a:t>Procurement Chief </a:t>
            </a:r>
          </a:p>
          <a:p>
            <a:pPr lvl="1" eaLnBrk="1" hangingPunct="1">
              <a:lnSpc>
                <a:spcPct val="90000"/>
              </a:lnSpc>
              <a:defRPr/>
            </a:pPr>
            <a:r>
              <a:rPr lang="en-US" altLang="en-US" dirty="0">
                <a:solidFill>
                  <a:srgbClr val="FFFF00"/>
                </a:solidFill>
              </a:rPr>
              <a:t>Assistant Procurement Chief </a:t>
            </a:r>
          </a:p>
          <a:p>
            <a:pPr lvl="2" eaLnBrk="1" hangingPunct="1">
              <a:lnSpc>
                <a:spcPct val="90000"/>
              </a:lnSpc>
              <a:defRPr/>
            </a:pPr>
            <a:r>
              <a:rPr lang="en-US" altLang="en-US" dirty="0"/>
              <a:t>Who was the procurement officer</a:t>
            </a:r>
          </a:p>
          <a:p>
            <a:pPr lvl="1" eaLnBrk="1" hangingPunct="1">
              <a:lnSpc>
                <a:spcPct val="90000"/>
              </a:lnSpc>
              <a:defRPr/>
            </a:pPr>
            <a:r>
              <a:rPr lang="en-US" altLang="en-US" dirty="0">
                <a:solidFill>
                  <a:srgbClr val="FFFF00"/>
                </a:solidFill>
              </a:rPr>
              <a:t>Assistant Attorneys General</a:t>
            </a:r>
          </a:p>
          <a:p>
            <a:pPr lvl="1" eaLnBrk="1" hangingPunct="1">
              <a:lnSpc>
                <a:spcPct val="90000"/>
              </a:lnSpc>
              <a:defRPr/>
            </a:pPr>
            <a:r>
              <a:rPr lang="en-US" altLang="en-US" dirty="0">
                <a:solidFill>
                  <a:srgbClr val="FFFF00"/>
                </a:solidFill>
              </a:rPr>
              <a:t>IT personnel</a:t>
            </a:r>
          </a:p>
          <a:p>
            <a:pPr lvl="1" eaLnBrk="1" hangingPunct="1">
              <a:lnSpc>
                <a:spcPct val="90000"/>
              </a:lnSpc>
              <a:defRPr/>
            </a:pPr>
            <a:r>
              <a:rPr lang="en-US" altLang="en-US" dirty="0">
                <a:solidFill>
                  <a:srgbClr val="FFFF00"/>
                </a:solidFill>
              </a:rPr>
              <a:t>Budget personnel</a:t>
            </a:r>
          </a:p>
        </p:txBody>
      </p:sp>
      <p:pic>
        <p:nvPicPr>
          <p:cNvPr id="700422" name="Picture 4" descr="BS00561_">
            <a:extLst>
              <a:ext uri="{FF2B5EF4-FFF2-40B4-BE49-F238E27FC236}">
                <a16:creationId xmlns:a16="http://schemas.microsoft.com/office/drawing/2014/main" id="{528BD141-EFB2-42C8-8D4F-BA9E77F085A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0200" y="1905000"/>
            <a:ext cx="3581400" cy="4648200"/>
          </a:xfrm>
        </p:spPr>
      </p:pic>
    </p:spTree>
  </p:cSld>
  <p:clrMapOvr>
    <a:masterClrMapping/>
  </p:clrMapOvr>
  <p:transition>
    <p:random/>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Number Placeholder 4">
            <a:extLst>
              <a:ext uri="{FF2B5EF4-FFF2-40B4-BE49-F238E27FC236}">
                <a16:creationId xmlns:a16="http://schemas.microsoft.com/office/drawing/2014/main" id="{DDFABDA8-A438-4384-A631-FB42C4F5F761}"/>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6E140A05-5740-4A09-80E7-CD100E56365B}" type="slidenum">
              <a:rPr lang="en-US" altLang="en-US" sz="1200" smtClean="0"/>
              <a:pPr algn="l">
                <a:spcBef>
                  <a:spcPct val="0"/>
                </a:spcBef>
                <a:buClrTx/>
                <a:buSzTx/>
                <a:buFontTx/>
                <a:buNone/>
              </a:pPr>
              <a:t>545</a:t>
            </a:fld>
            <a:endParaRPr lang="en-US" altLang="en-US" sz="1200"/>
          </a:p>
        </p:txBody>
      </p:sp>
      <p:sp>
        <p:nvSpPr>
          <p:cNvPr id="702467" name="Footer Placeholder 5">
            <a:extLst>
              <a:ext uri="{FF2B5EF4-FFF2-40B4-BE49-F238E27FC236}">
                <a16:creationId xmlns:a16="http://schemas.microsoft.com/office/drawing/2014/main" id="{537553A7-C835-4F53-A029-97416965EB19}"/>
              </a:ext>
            </a:extLst>
          </p:cNvPr>
          <p:cNvSpPr>
            <a:spLocks noGrp="1"/>
          </p:cNvSpPr>
          <p:nvPr>
            <p:ph type="ftr" sz="quarter" idx="12"/>
          </p:nvPr>
        </p:nvSpPr>
        <p:spPr>
          <a:xfrm>
            <a:off x="914400" y="6324600"/>
            <a:ext cx="8001000" cy="3238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3346" name="Rectangle 2">
            <a:extLst>
              <a:ext uri="{FF2B5EF4-FFF2-40B4-BE49-F238E27FC236}">
                <a16:creationId xmlns:a16="http://schemas.microsoft.com/office/drawing/2014/main" id="{207302CD-BD97-4D86-AEC0-9FE6562E3BE4}"/>
              </a:ext>
            </a:extLst>
          </p:cNvPr>
          <p:cNvSpPr>
            <a:spLocks noGrp="1" noRot="1" noChangeArrowheads="1"/>
          </p:cNvSpPr>
          <p:nvPr>
            <p:ph type="title"/>
          </p:nvPr>
        </p:nvSpPr>
        <p:spPr/>
        <p:txBody>
          <a:bodyPr/>
          <a:lstStyle/>
          <a:p>
            <a:pPr eaLnBrk="1" hangingPunct="1">
              <a:defRPr/>
            </a:pPr>
            <a:r>
              <a:rPr lang="en-US" altLang="en-US"/>
              <a:t>Resources Were Made Available </a:t>
            </a:r>
            <a:r>
              <a:rPr lang="en-US" altLang="en-US" sz="2400"/>
              <a:t>(Cont'd)</a:t>
            </a:r>
          </a:p>
        </p:txBody>
      </p:sp>
      <p:sp>
        <p:nvSpPr>
          <p:cNvPr id="313347" name="Rectangle 3">
            <a:extLst>
              <a:ext uri="{FF2B5EF4-FFF2-40B4-BE49-F238E27FC236}">
                <a16:creationId xmlns:a16="http://schemas.microsoft.com/office/drawing/2014/main" id="{3AB79B65-F03C-485C-879E-50721DFBE4E4}"/>
              </a:ext>
            </a:extLst>
          </p:cNvPr>
          <p:cNvSpPr>
            <a:spLocks noGrp="1" noChangeArrowheads="1"/>
          </p:cNvSpPr>
          <p:nvPr>
            <p:ph type="body" sz="half" idx="1"/>
          </p:nvPr>
        </p:nvSpPr>
        <p:spPr>
          <a:xfrm>
            <a:off x="228600" y="2057400"/>
            <a:ext cx="4267200" cy="4191000"/>
          </a:xfrm>
        </p:spPr>
        <p:txBody>
          <a:bodyPr/>
          <a:lstStyle/>
          <a:p>
            <a:pPr eaLnBrk="1" hangingPunct="1">
              <a:defRPr/>
            </a:pPr>
            <a:r>
              <a:rPr lang="en-US" altLang="en-US">
                <a:solidFill>
                  <a:srgbClr val="FF9900"/>
                </a:solidFill>
              </a:rPr>
              <a:t>From SBE:</a:t>
            </a:r>
          </a:p>
          <a:p>
            <a:pPr lvl="1" eaLnBrk="1" hangingPunct="1">
              <a:defRPr/>
            </a:pPr>
            <a:r>
              <a:rPr lang="en-US" altLang="en-US">
                <a:solidFill>
                  <a:srgbClr val="00FFFF"/>
                </a:solidFill>
              </a:rPr>
              <a:t>Executive Director </a:t>
            </a:r>
          </a:p>
          <a:p>
            <a:pPr lvl="1" eaLnBrk="1" hangingPunct="1">
              <a:defRPr/>
            </a:pPr>
            <a:r>
              <a:rPr lang="en-US" altLang="en-US">
                <a:solidFill>
                  <a:srgbClr val="00FFFF"/>
                </a:solidFill>
              </a:rPr>
              <a:t>2 policy staff</a:t>
            </a:r>
          </a:p>
          <a:p>
            <a:pPr lvl="1" eaLnBrk="1" hangingPunct="1">
              <a:defRPr/>
            </a:pPr>
            <a:r>
              <a:rPr lang="en-US" altLang="en-US">
                <a:solidFill>
                  <a:srgbClr val="00FFFF"/>
                </a:solidFill>
              </a:rPr>
              <a:t>Assistant Attorney General</a:t>
            </a:r>
          </a:p>
          <a:p>
            <a:pPr lvl="1" eaLnBrk="1" hangingPunct="1">
              <a:defRPr/>
            </a:pPr>
            <a:r>
              <a:rPr lang="en-US" altLang="en-US">
                <a:solidFill>
                  <a:srgbClr val="00FFFF"/>
                </a:solidFill>
              </a:rPr>
              <a:t>Outside technical advisor</a:t>
            </a:r>
          </a:p>
          <a:p>
            <a:pPr lvl="1" eaLnBrk="1" hangingPunct="1">
              <a:defRPr/>
            </a:pPr>
            <a:r>
              <a:rPr lang="en-US" altLang="en-US">
                <a:solidFill>
                  <a:srgbClr val="00FFFF"/>
                </a:solidFill>
              </a:rPr>
              <a:t>SBE Board members</a:t>
            </a:r>
          </a:p>
        </p:txBody>
      </p:sp>
      <p:sp>
        <p:nvSpPr>
          <p:cNvPr id="313348" name="Rectangle 4">
            <a:extLst>
              <a:ext uri="{FF2B5EF4-FFF2-40B4-BE49-F238E27FC236}">
                <a16:creationId xmlns:a16="http://schemas.microsoft.com/office/drawing/2014/main" id="{D3339B60-13D0-4C78-A9A8-FE4AC8263D16}"/>
              </a:ext>
            </a:extLst>
          </p:cNvPr>
          <p:cNvSpPr>
            <a:spLocks noGrp="1" noChangeArrowheads="1"/>
          </p:cNvSpPr>
          <p:nvPr>
            <p:ph type="body" sz="half" idx="2"/>
          </p:nvPr>
        </p:nvSpPr>
        <p:spPr>
          <a:xfrm>
            <a:off x="4648200" y="2057400"/>
            <a:ext cx="4267200" cy="4191000"/>
          </a:xfrm>
        </p:spPr>
        <p:txBody>
          <a:bodyPr/>
          <a:lstStyle/>
          <a:p>
            <a:pPr eaLnBrk="1" hangingPunct="1">
              <a:defRPr/>
            </a:pPr>
            <a:r>
              <a:rPr lang="en-US" altLang="en-US" dirty="0">
                <a:solidFill>
                  <a:srgbClr val="FFFF66"/>
                </a:solidFill>
              </a:rPr>
              <a:t>Support and decisions from</a:t>
            </a:r>
          </a:p>
          <a:p>
            <a:pPr lvl="1" eaLnBrk="1" hangingPunct="1">
              <a:defRPr/>
            </a:pPr>
            <a:r>
              <a:rPr lang="en-US" altLang="en-US" dirty="0">
                <a:solidFill>
                  <a:schemeClr val="hlink"/>
                </a:solidFill>
              </a:rPr>
              <a:t>DBM Secretary</a:t>
            </a:r>
          </a:p>
          <a:p>
            <a:pPr lvl="1" eaLnBrk="1" hangingPunct="1">
              <a:defRPr/>
            </a:pPr>
            <a:r>
              <a:rPr lang="en-US" altLang="en-US" dirty="0">
                <a:solidFill>
                  <a:schemeClr val="hlink"/>
                </a:solidFill>
              </a:rPr>
              <a:t>Secretary of State</a:t>
            </a:r>
          </a:p>
          <a:p>
            <a:pPr marL="457200" lvl="1" indent="0" eaLnBrk="1" hangingPunct="1">
              <a:buFont typeface="Wingdings" panose="05000000000000000000" pitchFamily="2" charset="2"/>
              <a:buNone/>
              <a:defRPr/>
            </a:pPr>
            <a:r>
              <a:rPr lang="en-US" altLang="en-US" dirty="0">
                <a:solidFill>
                  <a:schemeClr val="hlink"/>
                </a:solidFill>
              </a:rPr>
              <a:t>   (SBE was under the          </a:t>
            </a:r>
          </a:p>
          <a:p>
            <a:pPr marL="457200" lvl="1" indent="0" eaLnBrk="1" hangingPunct="1">
              <a:buFont typeface="Wingdings" panose="05000000000000000000" pitchFamily="2" charset="2"/>
              <a:buNone/>
              <a:defRPr/>
            </a:pPr>
            <a:r>
              <a:rPr lang="en-US" altLang="en-US" dirty="0">
                <a:solidFill>
                  <a:schemeClr val="hlink"/>
                </a:solidFill>
              </a:rPr>
              <a:t>   Secretary of State then)</a:t>
            </a:r>
          </a:p>
          <a:p>
            <a:pPr lvl="1" eaLnBrk="1" hangingPunct="1">
              <a:defRPr/>
            </a:pPr>
            <a:r>
              <a:rPr lang="en-US" altLang="en-US" dirty="0">
                <a:solidFill>
                  <a:schemeClr val="hlink"/>
                </a:solidFill>
              </a:rPr>
              <a:t>Governor’s Chief of Staff</a:t>
            </a:r>
          </a:p>
        </p:txBody>
      </p:sp>
    </p:spTree>
  </p:cSld>
  <p:clrMapOvr>
    <a:masterClrMapping/>
  </p:clrMapOvr>
  <p:transition>
    <p:random/>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Number Placeholder 3">
            <a:extLst>
              <a:ext uri="{FF2B5EF4-FFF2-40B4-BE49-F238E27FC236}">
                <a16:creationId xmlns:a16="http://schemas.microsoft.com/office/drawing/2014/main" id="{960EADF9-9C07-4871-8A32-33A9087464FD}"/>
              </a:ext>
            </a:extLst>
          </p:cNvPr>
          <p:cNvSpPr>
            <a:spLocks noGrp="1"/>
          </p:cNvSpPr>
          <p:nvPr>
            <p:ph type="sldNum" sz="quarter" idx="11"/>
          </p:nvPr>
        </p:nvSpPr>
        <p:spPr>
          <a:xfrm>
            <a:off x="228600" y="6172200"/>
            <a:ext cx="1066800" cy="53340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fld id="{13E11147-1F0C-482B-853E-757AAA2367AE}" type="slidenum">
              <a:rPr lang="en-US" altLang="en-US" sz="1200" smtClean="0"/>
              <a:pPr algn="l">
                <a:spcBef>
                  <a:spcPct val="0"/>
                </a:spcBef>
                <a:buClrTx/>
                <a:buSzTx/>
                <a:buFontTx/>
                <a:buNone/>
              </a:pPr>
              <a:t>546</a:t>
            </a:fld>
            <a:endParaRPr lang="en-US" altLang="en-US" sz="1200"/>
          </a:p>
        </p:txBody>
      </p:sp>
      <p:sp>
        <p:nvSpPr>
          <p:cNvPr id="704515" name="Footer Placeholder 4">
            <a:extLst>
              <a:ext uri="{FF2B5EF4-FFF2-40B4-BE49-F238E27FC236}">
                <a16:creationId xmlns:a16="http://schemas.microsoft.com/office/drawing/2014/main" id="{2517B21D-67C4-4774-86B5-9FF4AAF7EE55}"/>
              </a:ext>
            </a:extLst>
          </p:cNvPr>
          <p:cNvSpPr>
            <a:spLocks noGrp="1"/>
          </p:cNvSpPr>
          <p:nvPr>
            <p:ph type="ftr" sz="quarter" idx="12"/>
          </p:nvPr>
        </p:nvSpPr>
        <p:spPr>
          <a:xfrm>
            <a:off x="838200" y="6400800"/>
            <a:ext cx="8077200" cy="2476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200"/>
              <a:t>CSP - 4/2018                       Copyright 2018 Md. Dept. of Health - Unpublished Work</a:t>
            </a:r>
          </a:p>
        </p:txBody>
      </p:sp>
      <p:sp>
        <p:nvSpPr>
          <p:cNvPr id="315394" name="Rectangle 2">
            <a:extLst>
              <a:ext uri="{FF2B5EF4-FFF2-40B4-BE49-F238E27FC236}">
                <a16:creationId xmlns:a16="http://schemas.microsoft.com/office/drawing/2014/main" id="{C2F3845A-368B-423B-A077-07D48E0B33A3}"/>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a:t>What Does This Prove?</a:t>
            </a:r>
          </a:p>
        </p:txBody>
      </p:sp>
      <p:sp>
        <p:nvSpPr>
          <p:cNvPr id="315395" name="Rectangle 3">
            <a:extLst>
              <a:ext uri="{FF2B5EF4-FFF2-40B4-BE49-F238E27FC236}">
                <a16:creationId xmlns:a16="http://schemas.microsoft.com/office/drawing/2014/main" id="{736A83AA-D802-4D18-8267-119B9D818291}"/>
              </a:ext>
            </a:extLst>
          </p:cNvPr>
          <p:cNvSpPr>
            <a:spLocks noGrp="1" noChangeArrowheads="1"/>
          </p:cNvSpPr>
          <p:nvPr>
            <p:ph type="body" idx="1"/>
          </p:nvPr>
        </p:nvSpPr>
        <p:spPr>
          <a:xfrm>
            <a:off x="152400" y="914400"/>
            <a:ext cx="8915400" cy="5486400"/>
          </a:xfrm>
        </p:spPr>
        <p:txBody>
          <a:bodyPr/>
          <a:lstStyle/>
          <a:p>
            <a:pPr eaLnBrk="1" hangingPunct="1">
              <a:lnSpc>
                <a:spcPct val="90000"/>
              </a:lnSpc>
              <a:defRPr/>
            </a:pPr>
            <a:r>
              <a:rPr lang="en-US" altLang="en-US" b="1" dirty="0">
                <a:solidFill>
                  <a:srgbClr val="99FF33"/>
                </a:solidFill>
              </a:rPr>
              <a:t>With the right resources</a:t>
            </a:r>
            <a:r>
              <a:rPr lang="en-US" altLang="en-US" dirty="0"/>
              <a:t>, a procurement doesn’t have to take 6 to 12 months or more</a:t>
            </a:r>
          </a:p>
          <a:p>
            <a:pPr lvl="1" eaLnBrk="1" hangingPunct="1">
              <a:lnSpc>
                <a:spcPct val="90000"/>
              </a:lnSpc>
              <a:defRPr/>
            </a:pPr>
            <a:r>
              <a:rPr lang="en-US" altLang="en-US" dirty="0"/>
              <a:t>Specifications for a never previously done $17 million procurement, were written in about 30 days </a:t>
            </a:r>
          </a:p>
          <a:p>
            <a:pPr eaLnBrk="1" hangingPunct="1">
              <a:lnSpc>
                <a:spcPct val="90000"/>
              </a:lnSpc>
              <a:defRPr/>
            </a:pPr>
            <a:r>
              <a:rPr lang="en-US" altLang="en-US" dirty="0"/>
              <a:t>Nothing in the law, regulations or control agency policy or procedures prohibits the relatively rapid development of a high quality solicitation document</a:t>
            </a:r>
          </a:p>
          <a:p>
            <a:pPr eaLnBrk="1" hangingPunct="1">
              <a:lnSpc>
                <a:spcPct val="90000"/>
              </a:lnSpc>
              <a:defRPr/>
            </a:pPr>
            <a:r>
              <a:rPr lang="en-US" altLang="en-US" dirty="0"/>
              <a:t>Drafting time can be cut significantly with:</a:t>
            </a:r>
          </a:p>
          <a:p>
            <a:pPr lvl="1" eaLnBrk="1" hangingPunct="1">
              <a:lnSpc>
                <a:spcPct val="90000"/>
              </a:lnSpc>
              <a:defRPr/>
            </a:pPr>
            <a:r>
              <a:rPr lang="en-US" altLang="en-US" dirty="0"/>
              <a:t>The use of the proper process  </a:t>
            </a:r>
          </a:p>
          <a:p>
            <a:pPr lvl="1" eaLnBrk="1" hangingPunct="1">
              <a:lnSpc>
                <a:spcPct val="90000"/>
              </a:lnSpc>
              <a:defRPr/>
            </a:pPr>
            <a:r>
              <a:rPr lang="en-US" altLang="en-US" dirty="0"/>
              <a:t>A reasonable level of effort from skilled, knowledgeable people </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a:extLst>
              <a:ext uri="{FF2B5EF4-FFF2-40B4-BE49-F238E27FC236}">
                <a16:creationId xmlns:a16="http://schemas.microsoft.com/office/drawing/2014/main" id="{DABCBFC2-48D5-4B1A-961D-B064602DC20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39142606-FECF-43D5-9EB3-E9E63989722B}" type="slidenum">
              <a:rPr lang="en-US" altLang="en-US" sz="1200" smtClean="0"/>
              <a:pPr>
                <a:spcBef>
                  <a:spcPct val="0"/>
                </a:spcBef>
                <a:buClrTx/>
                <a:buSzTx/>
                <a:buFontTx/>
                <a:buNone/>
              </a:pPr>
              <a:t>55</a:t>
            </a:fld>
            <a:endParaRPr lang="en-US" altLang="en-US" sz="1200"/>
          </a:p>
        </p:txBody>
      </p:sp>
      <p:sp>
        <p:nvSpPr>
          <p:cNvPr id="5" name="Footer Placeholder 5">
            <a:extLst>
              <a:ext uri="{FF2B5EF4-FFF2-40B4-BE49-F238E27FC236}">
                <a16:creationId xmlns:a16="http://schemas.microsoft.com/office/drawing/2014/main" id="{F2B13888-B189-4B64-AFD4-CC34CA36021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5170" name="Rectangle 2">
            <a:extLst>
              <a:ext uri="{FF2B5EF4-FFF2-40B4-BE49-F238E27FC236}">
                <a16:creationId xmlns:a16="http://schemas.microsoft.com/office/drawing/2014/main" id="{41D19D98-2784-4E50-8A15-0479B4C9CED5}"/>
              </a:ext>
            </a:extLst>
          </p:cNvPr>
          <p:cNvSpPr>
            <a:spLocks noGrp="1" noRot="1" noChangeArrowheads="1"/>
          </p:cNvSpPr>
          <p:nvPr>
            <p:ph type="title"/>
          </p:nvPr>
        </p:nvSpPr>
        <p:spPr/>
        <p:txBody>
          <a:bodyPr/>
          <a:lstStyle/>
          <a:p>
            <a:pPr eaLnBrk="1" hangingPunct="1">
              <a:defRPr/>
            </a:pPr>
            <a:r>
              <a:rPr lang="en-US" altLang="en-US"/>
              <a:t>It’s Too Much Work</a:t>
            </a:r>
          </a:p>
        </p:txBody>
      </p:sp>
      <p:sp>
        <p:nvSpPr>
          <p:cNvPr id="775171" name="Rectangle 3">
            <a:extLst>
              <a:ext uri="{FF2B5EF4-FFF2-40B4-BE49-F238E27FC236}">
                <a16:creationId xmlns:a16="http://schemas.microsoft.com/office/drawing/2014/main" id="{FB3FE895-CC3F-4487-A84B-502EEC73BD4F}"/>
              </a:ext>
            </a:extLst>
          </p:cNvPr>
          <p:cNvSpPr>
            <a:spLocks noGrp="1" noChangeArrowheads="1"/>
          </p:cNvSpPr>
          <p:nvPr>
            <p:ph type="body" idx="1"/>
          </p:nvPr>
        </p:nvSpPr>
        <p:spPr>
          <a:xfrm>
            <a:off x="457200" y="2057400"/>
            <a:ext cx="8229600" cy="4267200"/>
          </a:xfrm>
        </p:spPr>
        <p:txBody>
          <a:bodyPr/>
          <a:lstStyle/>
          <a:p>
            <a:pPr eaLnBrk="1" hangingPunct="1">
              <a:defRPr/>
            </a:pPr>
            <a:r>
              <a:rPr lang="en-US" altLang="en-US"/>
              <a:t>Another typical reaction is that the process of telling vendors their weaknesses and allowing revisions, perhaps more than once:</a:t>
            </a:r>
          </a:p>
          <a:p>
            <a:pPr lvl="1" eaLnBrk="1" hangingPunct="1">
              <a:defRPr/>
            </a:pPr>
            <a:r>
              <a:rPr lang="en-US" altLang="en-US"/>
              <a:t>Is too much work</a:t>
            </a:r>
          </a:p>
          <a:p>
            <a:pPr lvl="1" eaLnBrk="1" hangingPunct="1">
              <a:defRPr/>
            </a:pPr>
            <a:r>
              <a:rPr lang="en-US" altLang="en-US"/>
              <a:t>And, takes too much time to 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20A29032-F0A8-474B-9AEC-3BAB8BEB7C3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B504930-8CC0-4BBB-B03E-DF86462F508E}" type="slidenum">
              <a:rPr lang="en-US" altLang="en-US" sz="1200" smtClean="0"/>
              <a:pPr>
                <a:spcBef>
                  <a:spcPct val="0"/>
                </a:spcBef>
                <a:buClrTx/>
                <a:buSzTx/>
                <a:buFontTx/>
                <a:buNone/>
              </a:pPr>
              <a:t>56</a:t>
            </a:fld>
            <a:endParaRPr lang="en-US" altLang="en-US" sz="1200"/>
          </a:p>
        </p:txBody>
      </p:sp>
      <p:sp>
        <p:nvSpPr>
          <p:cNvPr id="5" name="Footer Placeholder 5">
            <a:extLst>
              <a:ext uri="{FF2B5EF4-FFF2-40B4-BE49-F238E27FC236}">
                <a16:creationId xmlns:a16="http://schemas.microsoft.com/office/drawing/2014/main" id="{B9B41581-053C-4C96-90BA-1972AF78133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7218" name="Rectangle 2">
            <a:extLst>
              <a:ext uri="{FF2B5EF4-FFF2-40B4-BE49-F238E27FC236}">
                <a16:creationId xmlns:a16="http://schemas.microsoft.com/office/drawing/2014/main" id="{0E5CD32C-FCB8-4F53-AE3D-658BAF0B0960}"/>
              </a:ext>
            </a:extLst>
          </p:cNvPr>
          <p:cNvSpPr>
            <a:spLocks noGrp="1" noRot="1" noChangeArrowheads="1"/>
          </p:cNvSpPr>
          <p:nvPr>
            <p:ph type="title"/>
          </p:nvPr>
        </p:nvSpPr>
        <p:spPr/>
        <p:txBody>
          <a:bodyPr/>
          <a:lstStyle/>
          <a:p>
            <a:pPr eaLnBrk="1" hangingPunct="1">
              <a:defRPr/>
            </a:pPr>
            <a:r>
              <a:rPr lang="en-US" altLang="en-US"/>
              <a:t>Why We Think This Way</a:t>
            </a:r>
          </a:p>
        </p:txBody>
      </p:sp>
      <p:sp>
        <p:nvSpPr>
          <p:cNvPr id="777219" name="Rectangle 3">
            <a:extLst>
              <a:ext uri="{FF2B5EF4-FFF2-40B4-BE49-F238E27FC236}">
                <a16:creationId xmlns:a16="http://schemas.microsoft.com/office/drawing/2014/main" id="{6C898837-64BC-48A0-AF80-0510F7E9D2BE}"/>
              </a:ext>
            </a:extLst>
          </p:cNvPr>
          <p:cNvSpPr>
            <a:spLocks noGrp="1" noChangeArrowheads="1"/>
          </p:cNvSpPr>
          <p:nvPr>
            <p:ph type="body" idx="1"/>
          </p:nvPr>
        </p:nvSpPr>
        <p:spPr>
          <a:xfrm>
            <a:off x="228600" y="1457325"/>
            <a:ext cx="8686800" cy="4668838"/>
          </a:xfrm>
        </p:spPr>
        <p:txBody>
          <a:bodyPr/>
          <a:lstStyle/>
          <a:p>
            <a:pPr eaLnBrk="1" hangingPunct="1">
              <a:lnSpc>
                <a:spcPct val="90000"/>
              </a:lnSpc>
              <a:defRPr/>
            </a:pPr>
            <a:r>
              <a:rPr lang="en-US" altLang="en-US"/>
              <a:t>The reason for the 2 previously possible reactions</a:t>
            </a:r>
          </a:p>
          <a:p>
            <a:pPr lvl="1" eaLnBrk="1" hangingPunct="1">
              <a:lnSpc>
                <a:spcPct val="90000"/>
              </a:lnSpc>
              <a:defRPr/>
            </a:pPr>
            <a:r>
              <a:rPr lang="en-US" altLang="en-US"/>
              <a:t>It’s unfair </a:t>
            </a:r>
          </a:p>
          <a:p>
            <a:pPr lvl="1" eaLnBrk="1" hangingPunct="1">
              <a:lnSpc>
                <a:spcPct val="90000"/>
              </a:lnSpc>
              <a:defRPr/>
            </a:pPr>
            <a:r>
              <a:rPr lang="en-US" altLang="en-US"/>
              <a:t>And, too much time and work</a:t>
            </a:r>
          </a:p>
          <a:p>
            <a:pPr eaLnBrk="1" hangingPunct="1">
              <a:lnSpc>
                <a:spcPct val="90000"/>
              </a:lnSpc>
              <a:defRPr/>
            </a:pPr>
            <a:r>
              <a:rPr lang="en-US" altLang="en-US"/>
              <a:t>Likely stems from people letting their understanding of Competitive Sealed Bidding (CSB) influence how they think Competitive Sealed Proposals (CSP) procurements should be conducted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a:extLst>
              <a:ext uri="{FF2B5EF4-FFF2-40B4-BE49-F238E27FC236}">
                <a16:creationId xmlns:a16="http://schemas.microsoft.com/office/drawing/2014/main" id="{9A9E3A9E-9BBD-4DAB-8F5D-2A90F7F11E6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D090644-CA78-417C-AD24-690C3FD1D44B}" type="slidenum">
              <a:rPr lang="en-US" altLang="en-US" sz="1200" smtClean="0"/>
              <a:pPr>
                <a:spcBef>
                  <a:spcPct val="0"/>
                </a:spcBef>
                <a:buClrTx/>
                <a:buSzTx/>
                <a:buFontTx/>
                <a:buNone/>
              </a:pPr>
              <a:t>57</a:t>
            </a:fld>
            <a:endParaRPr lang="en-US" altLang="en-US" sz="1200"/>
          </a:p>
        </p:txBody>
      </p:sp>
      <p:sp>
        <p:nvSpPr>
          <p:cNvPr id="5" name="Footer Placeholder 5">
            <a:extLst>
              <a:ext uri="{FF2B5EF4-FFF2-40B4-BE49-F238E27FC236}">
                <a16:creationId xmlns:a16="http://schemas.microsoft.com/office/drawing/2014/main" id="{C6FBE9CB-450D-4EFD-87AC-C2A388570DE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79266" name="Rectangle 2">
            <a:extLst>
              <a:ext uri="{FF2B5EF4-FFF2-40B4-BE49-F238E27FC236}">
                <a16:creationId xmlns:a16="http://schemas.microsoft.com/office/drawing/2014/main" id="{D6531B52-9182-432D-B5AB-A67E7FD98629}"/>
              </a:ext>
            </a:extLst>
          </p:cNvPr>
          <p:cNvSpPr>
            <a:spLocks noGrp="1" noRot="1" noChangeArrowheads="1"/>
          </p:cNvSpPr>
          <p:nvPr>
            <p:ph type="title"/>
          </p:nvPr>
        </p:nvSpPr>
        <p:spPr/>
        <p:txBody>
          <a:bodyPr/>
          <a:lstStyle/>
          <a:p>
            <a:pPr eaLnBrk="1" hangingPunct="1">
              <a:defRPr/>
            </a:pPr>
            <a:r>
              <a:rPr lang="en-US" altLang="en-US"/>
              <a:t>Get the Best Deal for the State</a:t>
            </a:r>
          </a:p>
        </p:txBody>
      </p:sp>
      <p:sp>
        <p:nvSpPr>
          <p:cNvPr id="779267" name="Rectangle 3">
            <a:extLst>
              <a:ext uri="{FF2B5EF4-FFF2-40B4-BE49-F238E27FC236}">
                <a16:creationId xmlns:a16="http://schemas.microsoft.com/office/drawing/2014/main" id="{9D4594B3-B569-4E62-9327-4184DFD80A82}"/>
              </a:ext>
            </a:extLst>
          </p:cNvPr>
          <p:cNvSpPr>
            <a:spLocks noGrp="1" noChangeArrowheads="1"/>
          </p:cNvSpPr>
          <p:nvPr>
            <p:ph type="body" idx="1"/>
          </p:nvPr>
        </p:nvSpPr>
        <p:spPr>
          <a:xfrm>
            <a:off x="762000" y="1600200"/>
            <a:ext cx="7696200" cy="4525963"/>
          </a:xfrm>
        </p:spPr>
        <p:txBody>
          <a:bodyPr/>
          <a:lstStyle/>
          <a:p>
            <a:pPr eaLnBrk="1" hangingPunct="1">
              <a:defRPr/>
            </a:pPr>
            <a:r>
              <a:rPr lang="en-US" altLang="en-US" dirty="0"/>
              <a:t>The objective of both CSB and CSP is to get the best deal for the State</a:t>
            </a:r>
          </a:p>
          <a:p>
            <a:pPr eaLnBrk="1" hangingPunct="1">
              <a:defRPr/>
            </a:pPr>
            <a:r>
              <a:rPr lang="en-US" altLang="en-US" dirty="0"/>
              <a:t>In CSB, the best deal, by definition, is the </a:t>
            </a:r>
            <a:r>
              <a:rPr lang="en-US" altLang="en-US" b="1" dirty="0">
                <a:solidFill>
                  <a:srgbClr val="FF9900"/>
                </a:solidFill>
              </a:rPr>
              <a:t>lowest bid</a:t>
            </a:r>
          </a:p>
          <a:p>
            <a:pPr lvl="1" eaLnBrk="1" hangingPunct="1">
              <a:defRPr/>
            </a:pPr>
            <a:r>
              <a:rPr lang="en-US" altLang="en-US" dirty="0"/>
              <a:t>That is responsive</a:t>
            </a:r>
          </a:p>
          <a:p>
            <a:pPr lvl="1" eaLnBrk="1" hangingPunct="1">
              <a:defRPr/>
            </a:pPr>
            <a:r>
              <a:rPr lang="en-US" altLang="en-US" dirty="0"/>
              <a:t>From a responsible bidder</a:t>
            </a:r>
          </a:p>
          <a:p>
            <a:pPr eaLnBrk="1" hangingPunct="1">
              <a:defRPr/>
            </a:pPr>
            <a:r>
              <a:rPr lang="en-US" altLang="en-US" dirty="0"/>
              <a:t>In CSP the best deal is the best value or “Most Advantageous Offer”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8A224EFF-12DB-4701-B833-4CDBD886387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3F01CCA-DAF9-47C5-A212-92B48F3F3088}" type="slidenum">
              <a:rPr lang="en-US" altLang="en-US" sz="1200" smtClean="0"/>
              <a:pPr>
                <a:spcBef>
                  <a:spcPct val="0"/>
                </a:spcBef>
                <a:buClrTx/>
                <a:buSzTx/>
                <a:buFontTx/>
                <a:buNone/>
              </a:pPr>
              <a:t>58</a:t>
            </a:fld>
            <a:endParaRPr lang="en-US" altLang="en-US" sz="1200"/>
          </a:p>
        </p:txBody>
      </p:sp>
      <p:sp>
        <p:nvSpPr>
          <p:cNvPr id="5" name="Footer Placeholder 5">
            <a:extLst>
              <a:ext uri="{FF2B5EF4-FFF2-40B4-BE49-F238E27FC236}">
                <a16:creationId xmlns:a16="http://schemas.microsoft.com/office/drawing/2014/main" id="{78BDB948-8E07-45DF-AAA4-41DA4E2C022D}"/>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1314" name="Rectangle 2">
            <a:extLst>
              <a:ext uri="{FF2B5EF4-FFF2-40B4-BE49-F238E27FC236}">
                <a16:creationId xmlns:a16="http://schemas.microsoft.com/office/drawing/2014/main" id="{05B1DA52-F312-4843-A86E-93B606051988}"/>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CSB</a:t>
            </a:r>
          </a:p>
        </p:txBody>
      </p:sp>
      <p:sp>
        <p:nvSpPr>
          <p:cNvPr id="781315" name="Rectangle 3">
            <a:extLst>
              <a:ext uri="{FF2B5EF4-FFF2-40B4-BE49-F238E27FC236}">
                <a16:creationId xmlns:a16="http://schemas.microsoft.com/office/drawing/2014/main" id="{5CD35F6E-2575-4FBB-9B92-134D2E3BBC62}"/>
              </a:ext>
            </a:extLst>
          </p:cNvPr>
          <p:cNvSpPr>
            <a:spLocks noGrp="1" noChangeArrowheads="1"/>
          </p:cNvSpPr>
          <p:nvPr>
            <p:ph type="body" idx="1"/>
          </p:nvPr>
        </p:nvSpPr>
        <p:spPr>
          <a:xfrm>
            <a:off x="152400" y="1219200"/>
            <a:ext cx="8686800" cy="5334000"/>
          </a:xfrm>
        </p:spPr>
        <p:txBody>
          <a:bodyPr/>
          <a:lstStyle/>
          <a:p>
            <a:pPr eaLnBrk="1" hangingPunct="1">
              <a:defRPr/>
            </a:pPr>
            <a:r>
              <a:rPr lang="en-US" altLang="en-US"/>
              <a:t>In public procurement what we call CSB has existed much longer than what we call CSP</a:t>
            </a:r>
          </a:p>
          <a:p>
            <a:pPr eaLnBrk="1" hangingPunct="1">
              <a:defRPr/>
            </a:pPr>
            <a:r>
              <a:rPr lang="en-US" altLang="en-US"/>
              <a:t>So the notion of </a:t>
            </a:r>
            <a:r>
              <a:rPr lang="en-US" altLang="en-US" b="1">
                <a:solidFill>
                  <a:srgbClr val="FFFF00"/>
                </a:solidFill>
              </a:rPr>
              <a:t>lowest bid wins</a:t>
            </a:r>
            <a:r>
              <a:rPr lang="en-US" altLang="en-US"/>
              <a:t> is widely ingrained in people’s minds, including the public, vendors and State personnel not typically involved with procurement </a:t>
            </a:r>
          </a:p>
          <a:p>
            <a:pPr eaLnBrk="1" hangingPunct="1">
              <a:defRPr/>
            </a:pPr>
            <a:r>
              <a:rPr lang="en-US" altLang="en-US"/>
              <a:t>Many people also understand that the core principle of public procurement is </a:t>
            </a:r>
            <a:r>
              <a:rPr lang="en-US" altLang="en-US" b="1">
                <a:solidFill>
                  <a:srgbClr val="FFD357"/>
                </a:solidFill>
              </a:rPr>
              <a:t>Fair and Equal Treatment </a:t>
            </a:r>
            <a:r>
              <a:rPr lang="en-US" altLang="en-US"/>
              <a:t>of vendors in competing for public awards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a:extLst>
              <a:ext uri="{FF2B5EF4-FFF2-40B4-BE49-F238E27FC236}">
                <a16:creationId xmlns:a16="http://schemas.microsoft.com/office/drawing/2014/main" id="{05053B40-3A8F-4959-8DAB-9F1087977B0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CD21AE3-E4EF-416B-BA67-3FC7CB8CC114}" type="slidenum">
              <a:rPr lang="en-US" altLang="en-US" sz="1200" smtClean="0"/>
              <a:pPr>
                <a:spcBef>
                  <a:spcPct val="0"/>
                </a:spcBef>
                <a:buClrTx/>
                <a:buSzTx/>
                <a:buFontTx/>
                <a:buNone/>
              </a:pPr>
              <a:t>59</a:t>
            </a:fld>
            <a:endParaRPr lang="en-US" altLang="en-US" sz="1200"/>
          </a:p>
        </p:txBody>
      </p:sp>
      <p:sp>
        <p:nvSpPr>
          <p:cNvPr id="5" name="Footer Placeholder 5">
            <a:extLst>
              <a:ext uri="{FF2B5EF4-FFF2-40B4-BE49-F238E27FC236}">
                <a16:creationId xmlns:a16="http://schemas.microsoft.com/office/drawing/2014/main" id="{6159BBC6-3842-4898-88D6-3CD70CA8215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3362" name="Rectangle 2">
            <a:extLst>
              <a:ext uri="{FF2B5EF4-FFF2-40B4-BE49-F238E27FC236}">
                <a16:creationId xmlns:a16="http://schemas.microsoft.com/office/drawing/2014/main" id="{51349821-A80F-4E70-A985-427DA3528469}"/>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CSB </a:t>
            </a:r>
            <a:r>
              <a:rPr lang="en-US" altLang="en-US" sz="2400"/>
              <a:t>(Cont’d)</a:t>
            </a:r>
            <a:endParaRPr lang="en-US" altLang="en-US"/>
          </a:p>
        </p:txBody>
      </p:sp>
      <p:sp>
        <p:nvSpPr>
          <p:cNvPr id="783363" name="Rectangle 3">
            <a:extLst>
              <a:ext uri="{FF2B5EF4-FFF2-40B4-BE49-F238E27FC236}">
                <a16:creationId xmlns:a16="http://schemas.microsoft.com/office/drawing/2014/main" id="{D6F1FF96-1821-41D1-B7AE-6471B64CB290}"/>
              </a:ext>
            </a:extLst>
          </p:cNvPr>
          <p:cNvSpPr>
            <a:spLocks noGrp="1" noChangeArrowheads="1"/>
          </p:cNvSpPr>
          <p:nvPr>
            <p:ph type="body" idx="1"/>
          </p:nvPr>
        </p:nvSpPr>
        <p:spPr>
          <a:xfrm>
            <a:off x="152400" y="1143000"/>
            <a:ext cx="8839200" cy="5715000"/>
          </a:xfrm>
        </p:spPr>
        <p:txBody>
          <a:bodyPr/>
          <a:lstStyle/>
          <a:p>
            <a:pPr eaLnBrk="1" hangingPunct="1">
              <a:lnSpc>
                <a:spcPct val="90000"/>
              </a:lnSpc>
              <a:defRPr/>
            </a:pPr>
            <a:r>
              <a:rPr lang="en-US" altLang="en-US"/>
              <a:t>Since CSB existed long before CSP</a:t>
            </a:r>
          </a:p>
          <a:p>
            <a:pPr eaLnBrk="1" hangingPunct="1">
              <a:lnSpc>
                <a:spcPct val="90000"/>
              </a:lnSpc>
              <a:defRPr/>
            </a:pPr>
            <a:r>
              <a:rPr lang="en-US" altLang="en-US"/>
              <a:t>To a large degree the concept of </a:t>
            </a:r>
            <a:r>
              <a:rPr lang="en-US" altLang="en-US" b="1">
                <a:solidFill>
                  <a:srgbClr val="FFD357"/>
                </a:solidFill>
              </a:rPr>
              <a:t>Fair and Equal Treatment </a:t>
            </a:r>
            <a:r>
              <a:rPr lang="en-US" altLang="en-US"/>
              <a:t>of vendors in competing for public awards has been framed in the context of what that means in CSB</a:t>
            </a:r>
          </a:p>
          <a:p>
            <a:pPr eaLnBrk="1" hangingPunct="1">
              <a:lnSpc>
                <a:spcPct val="90000"/>
              </a:lnSpc>
              <a:defRPr/>
            </a:pPr>
            <a:r>
              <a:rPr lang="en-US" altLang="en-US"/>
              <a:t>As stated earlier, in CSB </a:t>
            </a:r>
            <a:r>
              <a:rPr lang="en-US" altLang="en-US" b="1" u="sng"/>
              <a:t>the lowest bid wins</a:t>
            </a:r>
          </a:p>
          <a:p>
            <a:pPr eaLnBrk="1" hangingPunct="1">
              <a:lnSpc>
                <a:spcPct val="90000"/>
              </a:lnSpc>
              <a:defRPr/>
            </a:pPr>
            <a:r>
              <a:rPr lang="en-US" altLang="en-US"/>
              <a:t>But it is understood that awarding to the lowest bidder only makes sense if the bids are comparable</a:t>
            </a:r>
          </a:p>
          <a:p>
            <a:pPr lvl="1" eaLnBrk="1" hangingPunct="1">
              <a:lnSpc>
                <a:spcPct val="90000"/>
              </a:lnSpc>
              <a:defRPr/>
            </a:pPr>
            <a:r>
              <a:rPr lang="en-US" altLang="en-US"/>
              <a:t>Bids must be “apples to apples”, not “apples to oranges”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77E50BAA-355F-44AA-9943-ABBF97D7273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34322E0-AE6E-4D0C-BEB0-25BE084959C8}" type="slidenum">
              <a:rPr lang="en-US" altLang="en-US" sz="1200" smtClean="0"/>
              <a:pPr>
                <a:spcBef>
                  <a:spcPct val="0"/>
                </a:spcBef>
                <a:buClrTx/>
                <a:buSzTx/>
                <a:buFontTx/>
                <a:buNone/>
              </a:pPr>
              <a:t>6</a:t>
            </a:fld>
            <a:endParaRPr lang="en-US" altLang="en-US" sz="1200"/>
          </a:p>
        </p:txBody>
      </p:sp>
      <p:sp>
        <p:nvSpPr>
          <p:cNvPr id="5" name="Footer Placeholder 5">
            <a:extLst>
              <a:ext uri="{FF2B5EF4-FFF2-40B4-BE49-F238E27FC236}">
                <a16:creationId xmlns:a16="http://schemas.microsoft.com/office/drawing/2014/main" id="{6BB8A0D5-AFDC-4EE4-BB01-53221D6F283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62882" name="Rectangle 2">
            <a:extLst>
              <a:ext uri="{FF2B5EF4-FFF2-40B4-BE49-F238E27FC236}">
                <a16:creationId xmlns:a16="http://schemas.microsoft.com/office/drawing/2014/main" id="{E39FD591-C388-4130-8B26-FAD1053029D8}"/>
              </a:ext>
            </a:extLst>
          </p:cNvPr>
          <p:cNvSpPr>
            <a:spLocks noGrp="1" noRot="1" noChangeArrowheads="1"/>
          </p:cNvSpPr>
          <p:nvPr>
            <p:ph type="title"/>
          </p:nvPr>
        </p:nvSpPr>
        <p:spPr/>
        <p:txBody>
          <a:bodyPr/>
          <a:lstStyle/>
          <a:p>
            <a:pPr eaLnBrk="1" hangingPunct="1">
              <a:defRPr/>
            </a:pPr>
            <a:r>
              <a:rPr lang="en-US" altLang="en-US"/>
              <a:t>The Good &amp; the Bad</a:t>
            </a:r>
          </a:p>
        </p:txBody>
      </p:sp>
      <p:sp>
        <p:nvSpPr>
          <p:cNvPr id="762883" name="Rectangle 3">
            <a:extLst>
              <a:ext uri="{FF2B5EF4-FFF2-40B4-BE49-F238E27FC236}">
                <a16:creationId xmlns:a16="http://schemas.microsoft.com/office/drawing/2014/main" id="{774E67D9-60F7-4E70-9AF7-B9533F8945BA}"/>
              </a:ext>
            </a:extLst>
          </p:cNvPr>
          <p:cNvSpPr>
            <a:spLocks noGrp="1" noChangeArrowheads="1"/>
          </p:cNvSpPr>
          <p:nvPr>
            <p:ph type="body" idx="1"/>
          </p:nvPr>
        </p:nvSpPr>
        <p:spPr>
          <a:xfrm>
            <a:off x="457200" y="1600200"/>
            <a:ext cx="8153400" cy="4800600"/>
          </a:xfrm>
        </p:spPr>
        <p:txBody>
          <a:bodyPr/>
          <a:lstStyle/>
          <a:p>
            <a:pPr eaLnBrk="1" hangingPunct="1">
              <a:defRPr/>
            </a:pPr>
            <a:r>
              <a:rPr lang="en-US" altLang="en-US" dirty="0"/>
              <a:t>This name change was good because it eliminated the confusion between what true negotiation is, versus what we do</a:t>
            </a:r>
          </a:p>
          <a:p>
            <a:pPr eaLnBrk="1" hangingPunct="1">
              <a:defRPr/>
            </a:pPr>
            <a:r>
              <a:rPr lang="en-US" altLang="en-US" dirty="0"/>
              <a:t>But, the name change was also bad because it removed the focus from the essence of competitive negotiation</a:t>
            </a:r>
          </a:p>
          <a:p>
            <a:pPr lvl="1" eaLnBrk="1" hangingPunct="1">
              <a:defRPr/>
            </a:pPr>
            <a:r>
              <a:rPr lang="en-US" altLang="en-US" dirty="0"/>
              <a:t>Now Competitive Sealed Proposals</a:t>
            </a:r>
          </a:p>
          <a:p>
            <a:pPr lvl="1" eaLnBrk="1" hangingPunct="1">
              <a:defRPr/>
            </a:pPr>
            <a:r>
              <a:rPr lang="en-US" altLang="en-US" dirty="0"/>
              <a:t>This CSP focus is described starting on slide 49</a:t>
            </a:r>
            <a:endParaRPr lang="en-US" altLang="en-US" dirty="0">
              <a:highlight>
                <a:srgbClr val="FFFF00"/>
              </a:high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a:extLst>
              <a:ext uri="{FF2B5EF4-FFF2-40B4-BE49-F238E27FC236}">
                <a16:creationId xmlns:a16="http://schemas.microsoft.com/office/drawing/2014/main" id="{6A8729BE-C68A-4863-8FC8-9C4233BBAC76}"/>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644F5D-36DB-43A3-A045-46FE9D734908}" type="slidenum">
              <a:rPr lang="en-US" altLang="en-US" sz="1200" smtClean="0"/>
              <a:pPr>
                <a:spcBef>
                  <a:spcPct val="0"/>
                </a:spcBef>
                <a:buClrTx/>
                <a:buSzTx/>
                <a:buFontTx/>
                <a:buNone/>
              </a:pPr>
              <a:t>60</a:t>
            </a:fld>
            <a:endParaRPr lang="en-US" altLang="en-US" sz="1200"/>
          </a:p>
        </p:txBody>
      </p:sp>
      <p:sp>
        <p:nvSpPr>
          <p:cNvPr id="5" name="Footer Placeholder 5">
            <a:extLst>
              <a:ext uri="{FF2B5EF4-FFF2-40B4-BE49-F238E27FC236}">
                <a16:creationId xmlns:a16="http://schemas.microsoft.com/office/drawing/2014/main" id="{BCC6D7DC-BBEF-4972-B28D-ACF243A3CEE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5410" name="Rectangle 2">
            <a:extLst>
              <a:ext uri="{FF2B5EF4-FFF2-40B4-BE49-F238E27FC236}">
                <a16:creationId xmlns:a16="http://schemas.microsoft.com/office/drawing/2014/main" id="{18D9EC96-F35A-471B-A2DC-E6A10A55B2C4}"/>
              </a:ext>
            </a:extLst>
          </p:cNvPr>
          <p:cNvSpPr>
            <a:spLocks noGrp="1" noRot="1" noChangeArrowheads="1"/>
          </p:cNvSpPr>
          <p:nvPr>
            <p:ph type="title"/>
          </p:nvPr>
        </p:nvSpPr>
        <p:spPr/>
        <p:txBody>
          <a:bodyPr/>
          <a:lstStyle/>
          <a:p>
            <a:pPr eaLnBrk="1" hangingPunct="1">
              <a:defRPr/>
            </a:pPr>
            <a:r>
              <a:rPr lang="en-US" altLang="en-US"/>
              <a:t>Sealed Bid Avoids an Auction</a:t>
            </a:r>
          </a:p>
        </p:txBody>
      </p:sp>
      <p:sp>
        <p:nvSpPr>
          <p:cNvPr id="785411" name="Rectangle 3">
            <a:extLst>
              <a:ext uri="{FF2B5EF4-FFF2-40B4-BE49-F238E27FC236}">
                <a16:creationId xmlns:a16="http://schemas.microsoft.com/office/drawing/2014/main" id="{E1A4C549-CAB2-49B3-9A92-FD89E13DA0F7}"/>
              </a:ext>
            </a:extLst>
          </p:cNvPr>
          <p:cNvSpPr>
            <a:spLocks noGrp="1" noChangeArrowheads="1"/>
          </p:cNvSpPr>
          <p:nvPr>
            <p:ph type="body" idx="1"/>
          </p:nvPr>
        </p:nvSpPr>
        <p:spPr>
          <a:xfrm>
            <a:off x="457200" y="1600200"/>
            <a:ext cx="8229600" cy="4800600"/>
          </a:xfrm>
        </p:spPr>
        <p:txBody>
          <a:bodyPr/>
          <a:lstStyle/>
          <a:p>
            <a:pPr eaLnBrk="1" hangingPunct="1">
              <a:lnSpc>
                <a:spcPct val="90000"/>
              </a:lnSpc>
              <a:defRPr/>
            </a:pPr>
            <a:r>
              <a:rPr lang="en-US" altLang="en-US"/>
              <a:t>Another core principle of CSB is that it is not an auction </a:t>
            </a:r>
          </a:p>
          <a:p>
            <a:pPr eaLnBrk="1" hangingPunct="1">
              <a:lnSpc>
                <a:spcPct val="90000"/>
              </a:lnSpc>
              <a:defRPr/>
            </a:pPr>
            <a:r>
              <a:rPr lang="en-US" altLang="en-US"/>
              <a:t>Vendors get 1 chance to bid</a:t>
            </a:r>
          </a:p>
          <a:p>
            <a:pPr eaLnBrk="1" hangingPunct="1">
              <a:lnSpc>
                <a:spcPct val="90000"/>
              </a:lnSpc>
              <a:defRPr/>
            </a:pPr>
            <a:r>
              <a:rPr lang="en-US" altLang="en-US"/>
              <a:t>That is why their bids are sealed and opened publicly</a:t>
            </a:r>
          </a:p>
          <a:p>
            <a:pPr eaLnBrk="1" hangingPunct="1">
              <a:lnSpc>
                <a:spcPct val="90000"/>
              </a:lnSpc>
              <a:defRPr/>
            </a:pPr>
            <a:r>
              <a:rPr lang="en-US" altLang="en-US"/>
              <a:t>Each vendors submits its best bid and hopes it wins</a:t>
            </a:r>
          </a:p>
          <a:p>
            <a:pPr lvl="1" eaLnBrk="1" hangingPunct="1">
              <a:lnSpc>
                <a:spcPct val="90000"/>
              </a:lnSpc>
              <a:defRPr/>
            </a:pPr>
            <a:r>
              <a:rPr lang="en-US" altLang="en-US"/>
              <a:t>There is no second chance </a:t>
            </a:r>
          </a:p>
          <a:p>
            <a:pPr lvl="1" eaLnBrk="1" hangingPunct="1">
              <a:lnSpc>
                <a:spcPct val="90000"/>
              </a:lnSpc>
              <a:defRPr/>
            </a:pPr>
            <a:r>
              <a:rPr lang="en-US" altLang="en-US"/>
              <a:t>No “Second Bite of the Apple”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a:extLst>
              <a:ext uri="{FF2B5EF4-FFF2-40B4-BE49-F238E27FC236}">
                <a16:creationId xmlns:a16="http://schemas.microsoft.com/office/drawing/2014/main" id="{06E29815-5A27-4011-BD55-C107D32E0F7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41F0C29-E6E0-46B5-8EBC-4A84D3F66DFA}" type="slidenum">
              <a:rPr lang="en-US" altLang="en-US" sz="1200" smtClean="0"/>
              <a:pPr>
                <a:spcBef>
                  <a:spcPct val="0"/>
                </a:spcBef>
                <a:buClrTx/>
                <a:buSzTx/>
                <a:buFontTx/>
                <a:buNone/>
              </a:pPr>
              <a:t>61</a:t>
            </a:fld>
            <a:endParaRPr lang="en-US" altLang="en-US" sz="1200"/>
          </a:p>
        </p:txBody>
      </p:sp>
      <p:sp>
        <p:nvSpPr>
          <p:cNvPr id="5" name="Footer Placeholder 5">
            <a:extLst>
              <a:ext uri="{FF2B5EF4-FFF2-40B4-BE49-F238E27FC236}">
                <a16:creationId xmlns:a16="http://schemas.microsoft.com/office/drawing/2014/main" id="{C5B4A3EA-3083-485E-A7F0-09F1D4E2C98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7458" name="Rectangle 2">
            <a:extLst>
              <a:ext uri="{FF2B5EF4-FFF2-40B4-BE49-F238E27FC236}">
                <a16:creationId xmlns:a16="http://schemas.microsoft.com/office/drawing/2014/main" id="{3D3B8178-8354-4124-A1C3-1D4358F3E8C6}"/>
              </a:ext>
            </a:extLst>
          </p:cNvPr>
          <p:cNvSpPr>
            <a:spLocks noGrp="1" noRot="1" noChangeArrowheads="1"/>
          </p:cNvSpPr>
          <p:nvPr>
            <p:ph type="title"/>
          </p:nvPr>
        </p:nvSpPr>
        <p:spPr>
          <a:xfrm>
            <a:off x="457200" y="152400"/>
            <a:ext cx="8229600" cy="609600"/>
          </a:xfrm>
        </p:spPr>
        <p:txBody>
          <a:bodyPr/>
          <a:lstStyle/>
          <a:p>
            <a:pPr eaLnBrk="1" hangingPunct="1">
              <a:defRPr/>
            </a:pPr>
            <a:r>
              <a:rPr lang="en-US" altLang="en-US" sz="4000"/>
              <a:t>Responsiveness </a:t>
            </a:r>
          </a:p>
        </p:txBody>
      </p:sp>
      <p:sp>
        <p:nvSpPr>
          <p:cNvPr id="787459" name="Rectangle 3">
            <a:extLst>
              <a:ext uri="{FF2B5EF4-FFF2-40B4-BE49-F238E27FC236}">
                <a16:creationId xmlns:a16="http://schemas.microsoft.com/office/drawing/2014/main" id="{91D5C652-D478-4FED-B6DE-AEB6F9D4419B}"/>
              </a:ext>
            </a:extLst>
          </p:cNvPr>
          <p:cNvSpPr>
            <a:spLocks noGrp="1" noChangeArrowheads="1"/>
          </p:cNvSpPr>
          <p:nvPr>
            <p:ph type="body" idx="1"/>
          </p:nvPr>
        </p:nvSpPr>
        <p:spPr>
          <a:xfrm>
            <a:off x="152400" y="838200"/>
            <a:ext cx="8763000" cy="5791200"/>
          </a:xfrm>
        </p:spPr>
        <p:txBody>
          <a:bodyPr/>
          <a:lstStyle/>
          <a:p>
            <a:pPr eaLnBrk="1" hangingPunct="1">
              <a:defRPr/>
            </a:pPr>
            <a:r>
              <a:rPr lang="en-US" altLang="en-US" dirty="0"/>
              <a:t>The words “Responsive” and “Non-responsive” came into being to indicate if bids are compliant with the requirements of the specifications, hence are comparable </a:t>
            </a:r>
          </a:p>
          <a:p>
            <a:pPr lvl="1" eaLnBrk="1" hangingPunct="1">
              <a:defRPr/>
            </a:pPr>
            <a:r>
              <a:rPr lang="en-US" altLang="en-US" dirty="0"/>
              <a:t>Are apples to apples</a:t>
            </a:r>
          </a:p>
          <a:p>
            <a:pPr eaLnBrk="1" hangingPunct="1">
              <a:defRPr/>
            </a:pPr>
            <a:r>
              <a:rPr lang="en-US" altLang="en-US" dirty="0"/>
              <a:t>Procurement people should know that:</a:t>
            </a:r>
          </a:p>
          <a:p>
            <a:pPr lvl="1" eaLnBrk="1" hangingPunct="1">
              <a:defRPr/>
            </a:pPr>
            <a:r>
              <a:rPr lang="en-US" altLang="en-US" dirty="0"/>
              <a:t>Responsiveness is determined solely on the basis of the submitted bid</a:t>
            </a:r>
          </a:p>
          <a:p>
            <a:pPr lvl="2" eaLnBrk="1" hangingPunct="1">
              <a:defRPr/>
            </a:pPr>
            <a:r>
              <a:rPr lang="en-US" altLang="en-US" b="1" dirty="0"/>
              <a:t>Without additional explanation or supplement</a:t>
            </a:r>
          </a:p>
          <a:p>
            <a:pPr lvl="2" eaLnBrk="1" hangingPunct="1">
              <a:defRPr/>
            </a:pPr>
            <a:r>
              <a:rPr lang="en-US" altLang="en-US" b="1" dirty="0"/>
              <a:t>i.e., as the bid came out of the sealed envelope</a:t>
            </a:r>
          </a:p>
          <a:p>
            <a:pPr lvl="1" eaLnBrk="1" hangingPunct="1">
              <a:defRPr/>
            </a:pPr>
            <a:r>
              <a:rPr lang="en-US" altLang="en-US" b="1" dirty="0">
                <a:solidFill>
                  <a:srgbClr val="FF0000"/>
                </a:solidFill>
              </a:rPr>
              <a:t>Responsiveness doesn’t apply to CSP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a:extLst>
              <a:ext uri="{FF2B5EF4-FFF2-40B4-BE49-F238E27FC236}">
                <a16:creationId xmlns:a16="http://schemas.microsoft.com/office/drawing/2014/main" id="{98787208-0A0D-479A-911D-9DDB7ECE37F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A7A5523-9BB8-43FF-A498-CE05A836725A}" type="slidenum">
              <a:rPr lang="en-US" altLang="en-US" sz="1200" smtClean="0"/>
              <a:pPr>
                <a:spcBef>
                  <a:spcPct val="0"/>
                </a:spcBef>
                <a:buClrTx/>
                <a:buSzTx/>
                <a:buFontTx/>
                <a:buNone/>
              </a:pPr>
              <a:t>62</a:t>
            </a:fld>
            <a:endParaRPr lang="en-US" altLang="en-US" sz="1200"/>
          </a:p>
        </p:txBody>
      </p:sp>
      <p:sp>
        <p:nvSpPr>
          <p:cNvPr id="5" name="Footer Placeholder 5">
            <a:extLst>
              <a:ext uri="{FF2B5EF4-FFF2-40B4-BE49-F238E27FC236}">
                <a16:creationId xmlns:a16="http://schemas.microsoft.com/office/drawing/2014/main" id="{33BB911E-5249-47A7-AA26-5FAA29823DA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89506" name="Rectangle 2">
            <a:extLst>
              <a:ext uri="{FF2B5EF4-FFF2-40B4-BE49-F238E27FC236}">
                <a16:creationId xmlns:a16="http://schemas.microsoft.com/office/drawing/2014/main" id="{A80A067B-7504-4041-ABD4-36CBAD7A9599}"/>
              </a:ext>
            </a:extLst>
          </p:cNvPr>
          <p:cNvSpPr>
            <a:spLocks noGrp="1" noRot="1" noChangeArrowheads="1"/>
          </p:cNvSpPr>
          <p:nvPr>
            <p:ph type="title"/>
          </p:nvPr>
        </p:nvSpPr>
        <p:spPr>
          <a:xfrm>
            <a:off x="457200" y="152400"/>
            <a:ext cx="8229600" cy="762000"/>
          </a:xfrm>
        </p:spPr>
        <p:txBody>
          <a:bodyPr/>
          <a:lstStyle/>
          <a:p>
            <a:pPr eaLnBrk="1" hangingPunct="1">
              <a:defRPr/>
            </a:pPr>
            <a:r>
              <a:rPr lang="en-US" altLang="en-US" b="0"/>
              <a:t>Summary of Key CSB Concepts</a:t>
            </a:r>
          </a:p>
        </p:txBody>
      </p:sp>
      <p:sp>
        <p:nvSpPr>
          <p:cNvPr id="789507" name="Rectangle 3">
            <a:extLst>
              <a:ext uri="{FF2B5EF4-FFF2-40B4-BE49-F238E27FC236}">
                <a16:creationId xmlns:a16="http://schemas.microsoft.com/office/drawing/2014/main" id="{9B3B641D-6E97-4D13-A0F0-B0A75A24B009}"/>
              </a:ext>
            </a:extLst>
          </p:cNvPr>
          <p:cNvSpPr>
            <a:spLocks noGrp="1" noChangeArrowheads="1"/>
          </p:cNvSpPr>
          <p:nvPr>
            <p:ph type="body" idx="1"/>
          </p:nvPr>
        </p:nvSpPr>
        <p:spPr>
          <a:xfrm>
            <a:off x="228600" y="1066800"/>
            <a:ext cx="8686800" cy="5791200"/>
          </a:xfrm>
        </p:spPr>
        <p:txBody>
          <a:bodyPr/>
          <a:lstStyle/>
          <a:p>
            <a:pPr eaLnBrk="1" hangingPunct="1">
              <a:lnSpc>
                <a:spcPct val="95000"/>
              </a:lnSpc>
              <a:defRPr/>
            </a:pPr>
            <a:r>
              <a:rPr lang="en-US" altLang="en-US" dirty="0"/>
              <a:t>Fair and Equal Treatment</a:t>
            </a:r>
          </a:p>
          <a:p>
            <a:pPr eaLnBrk="1" hangingPunct="1">
              <a:lnSpc>
                <a:spcPct val="95000"/>
              </a:lnSpc>
              <a:defRPr/>
            </a:pPr>
            <a:r>
              <a:rPr lang="en-US" altLang="en-US" dirty="0"/>
              <a:t>Responsiveness</a:t>
            </a:r>
          </a:p>
          <a:p>
            <a:pPr lvl="1" eaLnBrk="1" hangingPunct="1">
              <a:lnSpc>
                <a:spcPct val="95000"/>
              </a:lnSpc>
              <a:defRPr/>
            </a:pPr>
            <a:r>
              <a:rPr lang="en-US" altLang="en-US" dirty="0"/>
              <a:t>Judged solely on the basis of what is in the sealed bid envelope</a:t>
            </a:r>
          </a:p>
          <a:p>
            <a:pPr eaLnBrk="1" hangingPunct="1">
              <a:lnSpc>
                <a:spcPct val="95000"/>
              </a:lnSpc>
              <a:defRPr/>
            </a:pPr>
            <a:r>
              <a:rPr lang="en-US" altLang="en-US" dirty="0"/>
              <a:t>Only 1 chance to bid (1 bite at the apple)</a:t>
            </a:r>
          </a:p>
          <a:p>
            <a:pPr lvl="1" eaLnBrk="1" hangingPunct="1">
              <a:lnSpc>
                <a:spcPct val="95000"/>
              </a:lnSpc>
              <a:defRPr/>
            </a:pPr>
            <a:r>
              <a:rPr lang="en-US" altLang="en-US" dirty="0"/>
              <a:t>With rare exceptions you can’t claim you made a mistake and even then you can’t change your bid</a:t>
            </a:r>
          </a:p>
          <a:p>
            <a:pPr lvl="1" eaLnBrk="1" hangingPunct="1">
              <a:lnSpc>
                <a:spcPct val="95000"/>
              </a:lnSpc>
              <a:defRPr/>
            </a:pPr>
            <a:r>
              <a:rPr lang="en-US" altLang="en-US" dirty="0"/>
              <a:t>Especially to a price that is now the lowest bid </a:t>
            </a:r>
          </a:p>
          <a:p>
            <a:pPr lvl="1" eaLnBrk="1" hangingPunct="1">
              <a:lnSpc>
                <a:spcPct val="95000"/>
              </a:lnSpc>
              <a:defRPr/>
            </a:pPr>
            <a:r>
              <a:rPr lang="en-US" altLang="en-US" dirty="0"/>
              <a:t>Otherwise it isn’t fair</a:t>
            </a:r>
          </a:p>
          <a:p>
            <a:pPr lvl="2" eaLnBrk="1" hangingPunct="1">
              <a:lnSpc>
                <a:spcPct val="95000"/>
              </a:lnSpc>
              <a:defRPr/>
            </a:pPr>
            <a:r>
              <a:rPr lang="en-US" altLang="en-US" dirty="0"/>
              <a:t>Either because it’s an auction; or,</a:t>
            </a:r>
          </a:p>
          <a:p>
            <a:pPr lvl="2" eaLnBrk="1" hangingPunct="1">
              <a:lnSpc>
                <a:spcPct val="95000"/>
              </a:lnSpc>
              <a:defRPr/>
            </a:pPr>
            <a:r>
              <a:rPr lang="en-US" altLang="en-US" dirty="0"/>
              <a:t>There is a risk of the prior bids being leaked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a:extLst>
              <a:ext uri="{FF2B5EF4-FFF2-40B4-BE49-F238E27FC236}">
                <a16:creationId xmlns:a16="http://schemas.microsoft.com/office/drawing/2014/main" id="{F08183EB-E72A-4DDE-B72F-C6C47551442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A52B0EC-A2C4-4E5D-8384-2CEB87E4C553}" type="slidenum">
              <a:rPr lang="en-US" altLang="en-US" sz="1200" smtClean="0"/>
              <a:pPr>
                <a:spcBef>
                  <a:spcPct val="0"/>
                </a:spcBef>
                <a:buClrTx/>
                <a:buSzTx/>
                <a:buFontTx/>
                <a:buNone/>
              </a:pPr>
              <a:t>63</a:t>
            </a:fld>
            <a:endParaRPr lang="en-US" altLang="en-US" sz="1200"/>
          </a:p>
        </p:txBody>
      </p:sp>
      <p:sp>
        <p:nvSpPr>
          <p:cNvPr id="5" name="Footer Placeholder 5">
            <a:extLst>
              <a:ext uri="{FF2B5EF4-FFF2-40B4-BE49-F238E27FC236}">
                <a16:creationId xmlns:a16="http://schemas.microsoft.com/office/drawing/2014/main" id="{B00A0E78-7E7E-481F-BC2C-A136E501A95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1554" name="Rectangle 2">
            <a:extLst>
              <a:ext uri="{FF2B5EF4-FFF2-40B4-BE49-F238E27FC236}">
                <a16:creationId xmlns:a16="http://schemas.microsoft.com/office/drawing/2014/main" id="{C14E1998-04A4-4BFD-95E9-8A87CBDB5547}"/>
              </a:ext>
            </a:extLst>
          </p:cNvPr>
          <p:cNvSpPr>
            <a:spLocks noGrp="1" noRot="1" noChangeArrowheads="1"/>
          </p:cNvSpPr>
          <p:nvPr>
            <p:ph type="title"/>
          </p:nvPr>
        </p:nvSpPr>
        <p:spPr>
          <a:xfrm>
            <a:off x="228600" y="228600"/>
            <a:ext cx="8686800" cy="685800"/>
          </a:xfrm>
        </p:spPr>
        <p:txBody>
          <a:bodyPr/>
          <a:lstStyle/>
          <a:p>
            <a:pPr eaLnBrk="1" hangingPunct="1">
              <a:defRPr/>
            </a:pPr>
            <a:r>
              <a:rPr lang="en-US" altLang="en-US" sz="4000"/>
              <a:t>A Little Knowledge Can be Bad</a:t>
            </a:r>
          </a:p>
        </p:txBody>
      </p:sp>
      <p:sp>
        <p:nvSpPr>
          <p:cNvPr id="791555" name="Rectangle 3">
            <a:extLst>
              <a:ext uri="{FF2B5EF4-FFF2-40B4-BE49-F238E27FC236}">
                <a16:creationId xmlns:a16="http://schemas.microsoft.com/office/drawing/2014/main" id="{53AED27D-BB30-4E89-A09C-8F8CC613ED8C}"/>
              </a:ext>
            </a:extLst>
          </p:cNvPr>
          <p:cNvSpPr>
            <a:spLocks noGrp="1" noChangeArrowheads="1"/>
          </p:cNvSpPr>
          <p:nvPr>
            <p:ph type="body" idx="1"/>
          </p:nvPr>
        </p:nvSpPr>
        <p:spPr>
          <a:xfrm>
            <a:off x="152400" y="990600"/>
            <a:ext cx="8763000" cy="5867400"/>
          </a:xfrm>
        </p:spPr>
        <p:txBody>
          <a:bodyPr/>
          <a:lstStyle/>
          <a:p>
            <a:pPr eaLnBrk="1" hangingPunct="1">
              <a:lnSpc>
                <a:spcPct val="90000"/>
              </a:lnSpc>
              <a:defRPr/>
            </a:pPr>
            <a:r>
              <a:rPr lang="en-US" altLang="en-US"/>
              <a:t>Some of the highlights of CSB have been pointed out to illustrate how easy it is for persons who don’t really understand CSP to incorrectly transfer what they know about CSB to CSP</a:t>
            </a:r>
          </a:p>
          <a:p>
            <a:pPr eaLnBrk="1" hangingPunct="1">
              <a:lnSpc>
                <a:spcPct val="90000"/>
              </a:lnSpc>
              <a:defRPr/>
            </a:pPr>
            <a:r>
              <a:rPr lang="en-US" altLang="en-US"/>
              <a:t>They incorrectly think offerors that don’t get their initial proposals right should be judged non-responsive</a:t>
            </a:r>
          </a:p>
          <a:p>
            <a:pPr lvl="1" eaLnBrk="1" hangingPunct="1">
              <a:lnSpc>
                <a:spcPct val="90000"/>
              </a:lnSpc>
              <a:defRPr/>
            </a:pPr>
            <a:r>
              <a:rPr lang="en-US" altLang="en-US"/>
              <a:t>Based solely upon their initial proposal</a:t>
            </a:r>
          </a:p>
          <a:p>
            <a:pPr lvl="2" eaLnBrk="1" hangingPunct="1">
              <a:lnSpc>
                <a:spcPct val="90000"/>
              </a:lnSpc>
              <a:defRPr/>
            </a:pPr>
            <a:r>
              <a:rPr lang="en-US" altLang="en-US"/>
              <a:t>As taken from the sealed envelope</a:t>
            </a:r>
          </a:p>
          <a:p>
            <a:pPr lvl="1" eaLnBrk="1" hangingPunct="1">
              <a:lnSpc>
                <a:spcPct val="90000"/>
              </a:lnSpc>
              <a:defRPr/>
            </a:pPr>
            <a:r>
              <a:rPr lang="en-US" altLang="en-US"/>
              <a:t>Otherwise an offeror has 2 bites at the apple</a:t>
            </a:r>
          </a:p>
          <a:p>
            <a:pPr lvl="2" eaLnBrk="1" hangingPunct="1">
              <a:lnSpc>
                <a:spcPct val="90000"/>
              </a:lnSpc>
              <a:defRPr/>
            </a:pPr>
            <a:r>
              <a:rPr lang="en-US" altLang="en-US"/>
              <a:t>Which is perceived as unfair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a:extLst>
              <a:ext uri="{FF2B5EF4-FFF2-40B4-BE49-F238E27FC236}">
                <a16:creationId xmlns:a16="http://schemas.microsoft.com/office/drawing/2014/main" id="{B2EDDF8C-E350-45A0-9139-BFAC792B5A0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9C9FC3D-A6E1-486E-8D6A-D96499EF7D76}" type="slidenum">
              <a:rPr lang="en-US" altLang="en-US" sz="1200" smtClean="0"/>
              <a:pPr>
                <a:spcBef>
                  <a:spcPct val="0"/>
                </a:spcBef>
                <a:buClrTx/>
                <a:buSzTx/>
                <a:buFontTx/>
                <a:buNone/>
              </a:pPr>
              <a:t>64</a:t>
            </a:fld>
            <a:endParaRPr lang="en-US" altLang="en-US" sz="1200"/>
          </a:p>
        </p:txBody>
      </p:sp>
      <p:sp>
        <p:nvSpPr>
          <p:cNvPr id="5" name="Footer Placeholder 5">
            <a:extLst>
              <a:ext uri="{FF2B5EF4-FFF2-40B4-BE49-F238E27FC236}">
                <a16:creationId xmlns:a16="http://schemas.microsoft.com/office/drawing/2014/main" id="{16518761-DBDD-47C2-91D0-FECE59CB4AE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3602" name="Rectangle 2">
            <a:extLst>
              <a:ext uri="{FF2B5EF4-FFF2-40B4-BE49-F238E27FC236}">
                <a16:creationId xmlns:a16="http://schemas.microsoft.com/office/drawing/2014/main" id="{61275F01-FD20-4637-BB7A-417ED5C17A4B}"/>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From the Past to the Present</a:t>
            </a:r>
          </a:p>
        </p:txBody>
      </p:sp>
      <p:sp>
        <p:nvSpPr>
          <p:cNvPr id="793603" name="Rectangle 3">
            <a:extLst>
              <a:ext uri="{FF2B5EF4-FFF2-40B4-BE49-F238E27FC236}">
                <a16:creationId xmlns:a16="http://schemas.microsoft.com/office/drawing/2014/main" id="{7EC2668F-0D43-4F77-BD92-57F789315706}"/>
              </a:ext>
            </a:extLst>
          </p:cNvPr>
          <p:cNvSpPr>
            <a:spLocks noGrp="1" noChangeArrowheads="1"/>
          </p:cNvSpPr>
          <p:nvPr>
            <p:ph type="body" idx="1"/>
          </p:nvPr>
        </p:nvSpPr>
        <p:spPr>
          <a:xfrm>
            <a:off x="228600" y="1219200"/>
            <a:ext cx="8610600" cy="5410200"/>
          </a:xfrm>
        </p:spPr>
        <p:txBody>
          <a:bodyPr/>
          <a:lstStyle/>
          <a:p>
            <a:pPr eaLnBrk="1" hangingPunct="1">
              <a:lnSpc>
                <a:spcPct val="90000"/>
              </a:lnSpc>
              <a:defRPr/>
            </a:pPr>
            <a:r>
              <a:rPr lang="en-US" altLang="en-US" dirty="0"/>
              <a:t>Now that we’ve talked about the past</a:t>
            </a:r>
          </a:p>
          <a:p>
            <a:pPr lvl="1" eaLnBrk="1" hangingPunct="1">
              <a:lnSpc>
                <a:spcPct val="90000"/>
              </a:lnSpc>
              <a:defRPr/>
            </a:pPr>
            <a:r>
              <a:rPr lang="en-US" altLang="en-US" dirty="0"/>
              <a:t>About CSB</a:t>
            </a:r>
          </a:p>
          <a:p>
            <a:pPr lvl="2" eaLnBrk="1" hangingPunct="1">
              <a:lnSpc>
                <a:spcPct val="90000"/>
              </a:lnSpc>
              <a:defRPr/>
            </a:pPr>
            <a:r>
              <a:rPr lang="en-US" altLang="en-US" dirty="0"/>
              <a:t>How it came into being </a:t>
            </a:r>
          </a:p>
          <a:p>
            <a:pPr lvl="2" eaLnBrk="1" hangingPunct="1">
              <a:lnSpc>
                <a:spcPct val="90000"/>
              </a:lnSpc>
              <a:defRPr/>
            </a:pPr>
            <a:r>
              <a:rPr lang="en-US" altLang="en-US" dirty="0"/>
              <a:t>Some of its hallmarks</a:t>
            </a:r>
          </a:p>
          <a:p>
            <a:pPr lvl="1" eaLnBrk="1" hangingPunct="1">
              <a:lnSpc>
                <a:spcPct val="90000"/>
              </a:lnSpc>
              <a:defRPr/>
            </a:pPr>
            <a:r>
              <a:rPr lang="en-US" altLang="en-US" dirty="0"/>
              <a:t>And, about Competitive Negotiations and CSP</a:t>
            </a:r>
          </a:p>
          <a:p>
            <a:pPr eaLnBrk="1" hangingPunct="1">
              <a:lnSpc>
                <a:spcPct val="90000"/>
              </a:lnSpc>
              <a:defRPr/>
            </a:pPr>
            <a:r>
              <a:rPr lang="en-US" altLang="en-US" dirty="0"/>
              <a:t>Let’s focus on the primary aim of this class</a:t>
            </a:r>
          </a:p>
          <a:p>
            <a:pPr eaLnBrk="1" hangingPunct="1">
              <a:lnSpc>
                <a:spcPct val="90000"/>
              </a:lnSpc>
              <a:defRPr/>
            </a:pPr>
            <a:r>
              <a:rPr lang="en-US" altLang="en-US" dirty="0"/>
              <a:t>Maximizing the benefits of CSP</a:t>
            </a:r>
          </a:p>
          <a:p>
            <a:pPr lvl="1" eaLnBrk="1" hangingPunct="1">
              <a:lnSpc>
                <a:spcPct val="90000"/>
              </a:lnSpc>
              <a:defRPr/>
            </a:pPr>
            <a:r>
              <a:rPr lang="en-US" altLang="en-US" dirty="0"/>
              <a:t>i.e., focusing on the difference between </a:t>
            </a:r>
            <a:r>
              <a:rPr lang="en-US" altLang="en-US" dirty="0">
                <a:solidFill>
                  <a:srgbClr val="00FF00"/>
                </a:solidFill>
              </a:rPr>
              <a:t>bidding</a:t>
            </a:r>
            <a:r>
              <a:rPr lang="en-US" altLang="en-US" dirty="0"/>
              <a:t> and </a:t>
            </a:r>
            <a:r>
              <a:rPr lang="en-US" altLang="en-US" dirty="0">
                <a:solidFill>
                  <a:srgbClr val="FFCC00"/>
                </a:solidFill>
              </a:rPr>
              <a:t>proposals</a:t>
            </a:r>
          </a:p>
          <a:p>
            <a:pPr lvl="1" eaLnBrk="1" hangingPunct="1">
              <a:lnSpc>
                <a:spcPct val="90000"/>
              </a:lnSpc>
              <a:defRPr/>
            </a:pPr>
            <a:r>
              <a:rPr lang="en-US" altLang="en-US" dirty="0"/>
              <a:t>The 3</a:t>
            </a:r>
            <a:r>
              <a:rPr lang="en-US" altLang="en-US" baseline="30000" dirty="0"/>
              <a:t>rd</a:t>
            </a:r>
            <a:r>
              <a:rPr lang="en-US" altLang="en-US" dirty="0"/>
              <a:t> word in the title of the procurement methods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a:extLst>
              <a:ext uri="{FF2B5EF4-FFF2-40B4-BE49-F238E27FC236}">
                <a16:creationId xmlns:a16="http://schemas.microsoft.com/office/drawing/2014/main" id="{65CB590C-95B2-411B-8265-C3CC861C390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CDE57E1-C509-4C6F-B02A-91B9E8074C34}" type="slidenum">
              <a:rPr lang="en-US" altLang="en-US" sz="1200" smtClean="0"/>
              <a:pPr>
                <a:spcBef>
                  <a:spcPct val="0"/>
                </a:spcBef>
                <a:buClrTx/>
                <a:buSzTx/>
                <a:buFontTx/>
                <a:buNone/>
              </a:pPr>
              <a:t>65</a:t>
            </a:fld>
            <a:endParaRPr lang="en-US" altLang="en-US" sz="1200"/>
          </a:p>
        </p:txBody>
      </p:sp>
      <p:sp>
        <p:nvSpPr>
          <p:cNvPr id="5" name="Footer Placeholder 5">
            <a:extLst>
              <a:ext uri="{FF2B5EF4-FFF2-40B4-BE49-F238E27FC236}">
                <a16:creationId xmlns:a16="http://schemas.microsoft.com/office/drawing/2014/main" id="{53A835C8-5515-4C5E-ABCE-4A06175672C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5650" name="Rectangle 2">
            <a:extLst>
              <a:ext uri="{FF2B5EF4-FFF2-40B4-BE49-F238E27FC236}">
                <a16:creationId xmlns:a16="http://schemas.microsoft.com/office/drawing/2014/main" id="{B50AC960-64C7-428E-9D17-E7B10772824A}"/>
              </a:ext>
            </a:extLst>
          </p:cNvPr>
          <p:cNvSpPr>
            <a:spLocks noGrp="1" noRot="1" noChangeArrowheads="1"/>
          </p:cNvSpPr>
          <p:nvPr>
            <p:ph type="title"/>
          </p:nvPr>
        </p:nvSpPr>
        <p:spPr>
          <a:xfrm>
            <a:off x="685800" y="228600"/>
            <a:ext cx="7696200" cy="2392363"/>
          </a:xfrm>
        </p:spPr>
        <p:txBody>
          <a:bodyPr/>
          <a:lstStyle/>
          <a:p>
            <a:pPr eaLnBrk="1" hangingPunct="1">
              <a:defRPr/>
            </a:pPr>
            <a:r>
              <a:rPr lang="en-US" altLang="en-US" sz="3600" dirty="0">
                <a:solidFill>
                  <a:schemeClr val="tx1"/>
                </a:solidFill>
              </a:rPr>
              <a:t>Question</a:t>
            </a:r>
            <a:r>
              <a:rPr lang="en-US" altLang="en-US" sz="3600" dirty="0"/>
              <a:t>: </a:t>
            </a:r>
            <a:br>
              <a:rPr lang="en-US" altLang="en-US" sz="4000" dirty="0"/>
            </a:br>
            <a:r>
              <a:rPr lang="en-US" altLang="en-US" dirty="0"/>
              <a:t>How do You Maximize the Benefits of CSP? </a:t>
            </a:r>
          </a:p>
        </p:txBody>
      </p:sp>
      <p:sp>
        <p:nvSpPr>
          <p:cNvPr id="795651" name="Rectangle 3">
            <a:extLst>
              <a:ext uri="{FF2B5EF4-FFF2-40B4-BE49-F238E27FC236}">
                <a16:creationId xmlns:a16="http://schemas.microsoft.com/office/drawing/2014/main" id="{D527028C-B9F8-4A54-BE0E-183E83DA9851}"/>
              </a:ext>
            </a:extLst>
          </p:cNvPr>
          <p:cNvSpPr>
            <a:spLocks noGrp="1" noChangeArrowheads="1"/>
          </p:cNvSpPr>
          <p:nvPr>
            <p:ph type="body" idx="1"/>
          </p:nvPr>
        </p:nvSpPr>
        <p:spPr>
          <a:xfrm>
            <a:off x="228600" y="3276600"/>
            <a:ext cx="8686800" cy="3200400"/>
          </a:xfrm>
        </p:spPr>
        <p:txBody>
          <a:bodyPr/>
          <a:lstStyle/>
          <a:p>
            <a:pPr algn="ctr" eaLnBrk="1" hangingPunct="1">
              <a:buFont typeface="Wingdings" panose="05000000000000000000" pitchFamily="2" charset="2"/>
              <a:buNone/>
              <a:defRPr/>
            </a:pPr>
            <a:r>
              <a:rPr lang="en-US" altLang="en-US" sz="3600" dirty="0"/>
              <a:t>Answer:  </a:t>
            </a:r>
          </a:p>
          <a:p>
            <a:pPr algn="ctr" eaLnBrk="1" hangingPunct="1">
              <a:buFont typeface="Wingdings" panose="05000000000000000000" pitchFamily="2" charset="2"/>
              <a:buNone/>
              <a:defRPr/>
            </a:pPr>
            <a:r>
              <a:rPr lang="en-US" altLang="en-US" sz="4400" dirty="0">
                <a:solidFill>
                  <a:srgbClr val="FF9900"/>
                </a:solidFill>
              </a:rPr>
              <a:t>Change Your Thinking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a:extLst>
              <a:ext uri="{FF2B5EF4-FFF2-40B4-BE49-F238E27FC236}">
                <a16:creationId xmlns:a16="http://schemas.microsoft.com/office/drawing/2014/main" id="{19AA4D75-518F-441D-83D2-BDEE03C2809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C89F509-B21C-4C9C-AC6E-A2E491096213}" type="slidenum">
              <a:rPr lang="en-US" altLang="en-US" sz="1200" smtClean="0"/>
              <a:pPr>
                <a:spcBef>
                  <a:spcPct val="0"/>
                </a:spcBef>
                <a:buClrTx/>
                <a:buSzTx/>
                <a:buFontTx/>
                <a:buNone/>
              </a:pPr>
              <a:t>66</a:t>
            </a:fld>
            <a:endParaRPr lang="en-US" altLang="en-US" sz="1200"/>
          </a:p>
        </p:txBody>
      </p:sp>
      <p:sp>
        <p:nvSpPr>
          <p:cNvPr id="5" name="Footer Placeholder 5">
            <a:extLst>
              <a:ext uri="{FF2B5EF4-FFF2-40B4-BE49-F238E27FC236}">
                <a16:creationId xmlns:a16="http://schemas.microsoft.com/office/drawing/2014/main" id="{E4110114-AC7E-425C-967E-E9DA5DD70BB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7698" name="Rectangle 2">
            <a:extLst>
              <a:ext uri="{FF2B5EF4-FFF2-40B4-BE49-F238E27FC236}">
                <a16:creationId xmlns:a16="http://schemas.microsoft.com/office/drawing/2014/main" id="{C59098DF-F64D-4A53-86AB-82A91E811E47}"/>
              </a:ext>
            </a:extLst>
          </p:cNvPr>
          <p:cNvSpPr>
            <a:spLocks noGrp="1" noRot="1" noChangeArrowheads="1"/>
          </p:cNvSpPr>
          <p:nvPr>
            <p:ph type="title"/>
          </p:nvPr>
        </p:nvSpPr>
        <p:spPr>
          <a:xfrm>
            <a:off x="304800" y="277813"/>
            <a:ext cx="8382000" cy="1322387"/>
          </a:xfrm>
        </p:spPr>
        <p:txBody>
          <a:bodyPr/>
          <a:lstStyle/>
          <a:p>
            <a:pPr eaLnBrk="1" hangingPunct="1">
              <a:defRPr/>
            </a:pPr>
            <a:r>
              <a:rPr lang="en-US" altLang="en-US"/>
              <a:t>Whose Thinking Needs to Change?</a:t>
            </a:r>
          </a:p>
        </p:txBody>
      </p:sp>
      <p:sp>
        <p:nvSpPr>
          <p:cNvPr id="797699" name="Rectangle 3">
            <a:extLst>
              <a:ext uri="{FF2B5EF4-FFF2-40B4-BE49-F238E27FC236}">
                <a16:creationId xmlns:a16="http://schemas.microsoft.com/office/drawing/2014/main" id="{870A1F81-0344-45A1-ADE3-57423B914DDE}"/>
              </a:ext>
            </a:extLst>
          </p:cNvPr>
          <p:cNvSpPr>
            <a:spLocks noGrp="1" noChangeArrowheads="1"/>
          </p:cNvSpPr>
          <p:nvPr>
            <p:ph type="body" idx="1"/>
          </p:nvPr>
        </p:nvSpPr>
        <p:spPr>
          <a:xfrm>
            <a:off x="914400" y="2362200"/>
            <a:ext cx="8001000" cy="3763963"/>
          </a:xfrm>
        </p:spPr>
        <p:txBody>
          <a:bodyPr/>
          <a:lstStyle/>
          <a:p>
            <a:pPr eaLnBrk="1" hangingPunct="1">
              <a:defRPr/>
            </a:pPr>
            <a:r>
              <a:rPr lang="en-US" altLang="en-US" dirty="0"/>
              <a:t>Procurement Personnel</a:t>
            </a:r>
          </a:p>
          <a:p>
            <a:pPr eaLnBrk="1" hangingPunct="1">
              <a:defRPr/>
            </a:pPr>
            <a:r>
              <a:rPr lang="en-US" altLang="en-US" dirty="0"/>
              <a:t>Program Personnel involved in CSP procurements</a:t>
            </a:r>
          </a:p>
          <a:p>
            <a:pPr eaLnBrk="1" hangingPunct="1">
              <a:defRPr/>
            </a:pPr>
            <a:r>
              <a:rPr lang="en-US" altLang="en-US" dirty="0"/>
              <a:t>Evaluation Committee members</a:t>
            </a:r>
          </a:p>
          <a:p>
            <a:pPr eaLnBrk="1" hangingPunct="1">
              <a:defRPr/>
            </a:pPr>
            <a:r>
              <a:rPr lang="en-US" altLang="en-US" dirty="0"/>
              <a:t>Agency Middle &amp; Upper Management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a:extLst>
              <a:ext uri="{FF2B5EF4-FFF2-40B4-BE49-F238E27FC236}">
                <a16:creationId xmlns:a16="http://schemas.microsoft.com/office/drawing/2014/main" id="{C88426D8-9A3D-4D5A-8717-CFBA814E3A9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7F5E1DB-FB98-43FE-AD29-860B678FEBA1}" type="slidenum">
              <a:rPr lang="en-US" altLang="en-US" sz="1200" smtClean="0"/>
              <a:pPr>
                <a:spcBef>
                  <a:spcPct val="0"/>
                </a:spcBef>
                <a:buClrTx/>
                <a:buSzTx/>
                <a:buFontTx/>
                <a:buNone/>
              </a:pPr>
              <a:t>67</a:t>
            </a:fld>
            <a:endParaRPr lang="en-US" altLang="en-US" sz="1200"/>
          </a:p>
        </p:txBody>
      </p:sp>
      <p:sp>
        <p:nvSpPr>
          <p:cNvPr id="5" name="Footer Placeholder 5">
            <a:extLst>
              <a:ext uri="{FF2B5EF4-FFF2-40B4-BE49-F238E27FC236}">
                <a16:creationId xmlns:a16="http://schemas.microsoft.com/office/drawing/2014/main" id="{DEFD9698-ED8F-4853-A8F7-01452C1D1CF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799746" name="Rectangle 2">
            <a:extLst>
              <a:ext uri="{FF2B5EF4-FFF2-40B4-BE49-F238E27FC236}">
                <a16:creationId xmlns:a16="http://schemas.microsoft.com/office/drawing/2014/main" id="{34129CFA-7E2D-42A6-ADAF-DE9EBDA61854}"/>
              </a:ext>
            </a:extLst>
          </p:cNvPr>
          <p:cNvSpPr>
            <a:spLocks noGrp="1" noRot="1" noChangeArrowheads="1"/>
          </p:cNvSpPr>
          <p:nvPr>
            <p:ph type="title"/>
          </p:nvPr>
        </p:nvSpPr>
        <p:spPr/>
        <p:txBody>
          <a:bodyPr/>
          <a:lstStyle/>
          <a:p>
            <a:pPr eaLnBrk="1" hangingPunct="1">
              <a:defRPr/>
            </a:pPr>
            <a:r>
              <a:rPr lang="en-US" altLang="en-US"/>
              <a:t>How Should Thinking Change?</a:t>
            </a:r>
          </a:p>
        </p:txBody>
      </p:sp>
      <p:sp>
        <p:nvSpPr>
          <p:cNvPr id="799747" name="Rectangle 3">
            <a:extLst>
              <a:ext uri="{FF2B5EF4-FFF2-40B4-BE49-F238E27FC236}">
                <a16:creationId xmlns:a16="http://schemas.microsoft.com/office/drawing/2014/main" id="{3CB49181-36F9-43A4-AE9A-CEF1EA899AA7}"/>
              </a:ext>
            </a:extLst>
          </p:cNvPr>
          <p:cNvSpPr>
            <a:spLocks noGrp="1" noChangeArrowheads="1"/>
          </p:cNvSpPr>
          <p:nvPr>
            <p:ph type="body" idx="1"/>
          </p:nvPr>
        </p:nvSpPr>
        <p:spPr>
          <a:xfrm>
            <a:off x="304800" y="1905000"/>
            <a:ext cx="8534400" cy="4225925"/>
          </a:xfrm>
        </p:spPr>
        <p:txBody>
          <a:bodyPr/>
          <a:lstStyle/>
          <a:p>
            <a:pPr eaLnBrk="1" hangingPunct="1">
              <a:defRPr/>
            </a:pPr>
            <a:r>
              <a:rPr lang="en-US" altLang="en-US" dirty="0">
                <a:solidFill>
                  <a:schemeClr val="tx2"/>
                </a:solidFill>
              </a:rPr>
              <a:t>People need to forget what they know about CSB when doing a CSP procurement</a:t>
            </a:r>
          </a:p>
          <a:p>
            <a:pPr eaLnBrk="1" hangingPunct="1">
              <a:defRPr/>
            </a:pPr>
            <a:r>
              <a:rPr lang="en-US" altLang="en-US" dirty="0">
                <a:solidFill>
                  <a:schemeClr val="tx2"/>
                </a:solidFill>
              </a:rPr>
              <a:t>Instead they need to learn and accept: </a:t>
            </a:r>
          </a:p>
          <a:p>
            <a:pPr lvl="1" eaLnBrk="1" hangingPunct="1">
              <a:defRPr/>
            </a:pPr>
            <a:r>
              <a:rPr lang="en-US" altLang="en-US" b="1" dirty="0">
                <a:solidFill>
                  <a:srgbClr val="FFD357"/>
                </a:solidFill>
              </a:rPr>
              <a:t>The Objective of CSP</a:t>
            </a:r>
          </a:p>
          <a:p>
            <a:pPr lvl="2" eaLnBrk="1" hangingPunct="1">
              <a:defRPr/>
            </a:pPr>
            <a:r>
              <a:rPr lang="en-US" altLang="en-US" b="1" dirty="0">
                <a:solidFill>
                  <a:srgbClr val="FF9900"/>
                </a:solidFill>
              </a:rPr>
              <a:t>To get the best value</a:t>
            </a:r>
          </a:p>
          <a:p>
            <a:pPr lvl="1" eaLnBrk="1" hangingPunct="1">
              <a:defRPr/>
            </a:pPr>
            <a:r>
              <a:rPr lang="en-US" altLang="en-US" b="1" dirty="0">
                <a:solidFill>
                  <a:srgbClr val="00FF00"/>
                </a:solidFill>
              </a:rPr>
              <a:t>That time and effort are needed to achieve that objective</a:t>
            </a:r>
          </a:p>
          <a:p>
            <a:pPr lvl="1" eaLnBrk="1" hangingPunct="1">
              <a:buFont typeface="Wingdings" panose="05000000000000000000" pitchFamily="2" charset="2"/>
              <a:buNone/>
              <a:defRPr/>
            </a:pPr>
            <a:endParaRPr lang="en-US" altLang="en-US" b="1" dirty="0">
              <a:solidFill>
                <a:srgbClr val="00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a:extLst>
              <a:ext uri="{FF2B5EF4-FFF2-40B4-BE49-F238E27FC236}">
                <a16:creationId xmlns:a16="http://schemas.microsoft.com/office/drawing/2014/main" id="{CF6E1593-E679-48B6-8D30-D2E47D0AD2B3}"/>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6C780B5-43BE-4C3D-9ACB-07195B5569B6}" type="slidenum">
              <a:rPr lang="en-US" altLang="en-US" sz="1200" smtClean="0"/>
              <a:pPr>
                <a:spcBef>
                  <a:spcPct val="0"/>
                </a:spcBef>
                <a:buClrTx/>
                <a:buSzTx/>
                <a:buFontTx/>
                <a:buNone/>
              </a:pPr>
              <a:t>68</a:t>
            </a:fld>
            <a:endParaRPr lang="en-US" altLang="en-US" sz="1200"/>
          </a:p>
        </p:txBody>
      </p:sp>
      <p:sp>
        <p:nvSpPr>
          <p:cNvPr id="5" name="Footer Placeholder 5">
            <a:extLst>
              <a:ext uri="{FF2B5EF4-FFF2-40B4-BE49-F238E27FC236}">
                <a16:creationId xmlns:a16="http://schemas.microsoft.com/office/drawing/2014/main" id="{A2B0195E-F1D8-44DC-8878-D22F264F59C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1794" name="Rectangle 2">
            <a:extLst>
              <a:ext uri="{FF2B5EF4-FFF2-40B4-BE49-F238E27FC236}">
                <a16:creationId xmlns:a16="http://schemas.microsoft.com/office/drawing/2014/main" id="{3FA66ED1-D1F7-44C8-92D9-0F9629F6DE64}"/>
              </a:ext>
            </a:extLst>
          </p:cNvPr>
          <p:cNvSpPr>
            <a:spLocks noGrp="1" noRot="1" noChangeArrowheads="1"/>
          </p:cNvSpPr>
          <p:nvPr>
            <p:ph type="title"/>
          </p:nvPr>
        </p:nvSpPr>
        <p:spPr/>
        <p:txBody>
          <a:bodyPr/>
          <a:lstStyle/>
          <a:p>
            <a:pPr eaLnBrk="1" hangingPunct="1">
              <a:defRPr/>
            </a:pPr>
            <a:r>
              <a:rPr lang="en-US" altLang="en-US"/>
              <a:t>Objective of CSP</a:t>
            </a:r>
          </a:p>
        </p:txBody>
      </p:sp>
      <p:sp>
        <p:nvSpPr>
          <p:cNvPr id="801795" name="Rectangle 3">
            <a:extLst>
              <a:ext uri="{FF2B5EF4-FFF2-40B4-BE49-F238E27FC236}">
                <a16:creationId xmlns:a16="http://schemas.microsoft.com/office/drawing/2014/main" id="{456F8A1F-440A-4F53-A8FA-1094BFD8776C}"/>
              </a:ext>
            </a:extLst>
          </p:cNvPr>
          <p:cNvSpPr>
            <a:spLocks noGrp="1" noChangeArrowheads="1"/>
          </p:cNvSpPr>
          <p:nvPr>
            <p:ph type="body" idx="1"/>
          </p:nvPr>
        </p:nvSpPr>
        <p:spPr>
          <a:xfrm>
            <a:off x="152400" y="1752600"/>
            <a:ext cx="8839200" cy="4724400"/>
          </a:xfrm>
        </p:spPr>
        <p:txBody>
          <a:bodyPr/>
          <a:lstStyle/>
          <a:p>
            <a:pPr eaLnBrk="1" hangingPunct="1">
              <a:defRPr/>
            </a:pPr>
            <a:r>
              <a:rPr lang="en-US" altLang="en-US" b="1">
                <a:solidFill>
                  <a:srgbClr val="99FF33"/>
                </a:solidFill>
              </a:rPr>
              <a:t>Get the best offer for the State</a:t>
            </a:r>
            <a:r>
              <a:rPr lang="en-US" altLang="en-US" sz="2800" b="1">
                <a:solidFill>
                  <a:schemeClr val="tx2"/>
                </a:solidFill>
              </a:rPr>
              <a:t> </a:t>
            </a:r>
            <a:r>
              <a:rPr lang="en-US" altLang="en-US" sz="2400" b="1">
                <a:solidFill>
                  <a:schemeClr val="tx2"/>
                </a:solidFill>
              </a:rPr>
              <a:t>(within reason) </a:t>
            </a:r>
          </a:p>
          <a:p>
            <a:pPr eaLnBrk="1" hangingPunct="1">
              <a:defRPr/>
            </a:pPr>
            <a:r>
              <a:rPr lang="en-US" altLang="en-US"/>
              <a:t>Getting the </a:t>
            </a:r>
            <a:r>
              <a:rPr lang="en-US" altLang="en-US" b="1">
                <a:solidFill>
                  <a:srgbClr val="FFCC00"/>
                </a:solidFill>
              </a:rPr>
              <a:t>best reasonably possible offer </a:t>
            </a:r>
            <a:r>
              <a:rPr lang="en-US" altLang="en-US"/>
              <a:t>is  typically achieved by:</a:t>
            </a:r>
          </a:p>
          <a:p>
            <a:pPr lvl="1" eaLnBrk="1" hangingPunct="1">
              <a:defRPr/>
            </a:pPr>
            <a:r>
              <a:rPr lang="en-US" altLang="en-US"/>
              <a:t>Maximizing the number of offerors responding to the RFP </a:t>
            </a:r>
          </a:p>
          <a:p>
            <a:pPr lvl="1" eaLnBrk="1" hangingPunct="1">
              <a:defRPr/>
            </a:pPr>
            <a:r>
              <a:rPr lang="en-US" altLang="en-US"/>
              <a:t>Fully using the flexibility of the CSP process to:</a:t>
            </a:r>
          </a:p>
          <a:p>
            <a:pPr lvl="2" eaLnBrk="1" hangingPunct="1">
              <a:defRPr/>
            </a:pPr>
            <a:r>
              <a:rPr lang="en-US" altLang="en-US"/>
              <a:t>Avoid eliminating offerors for curable weaknesses or deficiencies</a:t>
            </a:r>
          </a:p>
          <a:p>
            <a:pPr lvl="2" eaLnBrk="1" hangingPunct="1">
              <a:defRPr/>
            </a:pPr>
            <a:r>
              <a:rPr lang="en-US" altLang="en-US"/>
              <a:t>Get improved technical and financial offers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a:extLst>
              <a:ext uri="{FF2B5EF4-FFF2-40B4-BE49-F238E27FC236}">
                <a16:creationId xmlns:a16="http://schemas.microsoft.com/office/drawing/2014/main" id="{7D507136-0EB6-4835-9BF1-A75775CD3D7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08FC07E-AD9A-4659-9D6E-1B1CA11763B9}" type="slidenum">
              <a:rPr lang="en-US" altLang="en-US" sz="1200" smtClean="0"/>
              <a:pPr>
                <a:spcBef>
                  <a:spcPct val="0"/>
                </a:spcBef>
                <a:buClrTx/>
                <a:buSzTx/>
                <a:buFontTx/>
                <a:buNone/>
              </a:pPr>
              <a:t>69</a:t>
            </a:fld>
            <a:endParaRPr lang="en-US" altLang="en-US" sz="1200"/>
          </a:p>
        </p:txBody>
      </p:sp>
      <p:sp>
        <p:nvSpPr>
          <p:cNvPr id="5" name="Footer Placeholder 5">
            <a:extLst>
              <a:ext uri="{FF2B5EF4-FFF2-40B4-BE49-F238E27FC236}">
                <a16:creationId xmlns:a16="http://schemas.microsoft.com/office/drawing/2014/main" id="{54BC865D-D558-4239-9DD7-4EF7724FFBE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3842" name="Rectangle 2">
            <a:extLst>
              <a:ext uri="{FF2B5EF4-FFF2-40B4-BE49-F238E27FC236}">
                <a16:creationId xmlns:a16="http://schemas.microsoft.com/office/drawing/2014/main" id="{7345FF86-1113-4E1C-9012-3CB68BCCE62B}"/>
              </a:ext>
            </a:extLst>
          </p:cNvPr>
          <p:cNvSpPr>
            <a:spLocks noGrp="1" noRot="1" noChangeArrowheads="1"/>
          </p:cNvSpPr>
          <p:nvPr>
            <p:ph type="title"/>
          </p:nvPr>
        </p:nvSpPr>
        <p:spPr>
          <a:xfrm>
            <a:off x="457200" y="152400"/>
            <a:ext cx="8229600" cy="914400"/>
          </a:xfrm>
        </p:spPr>
        <p:txBody>
          <a:bodyPr/>
          <a:lstStyle/>
          <a:p>
            <a:pPr eaLnBrk="1" hangingPunct="1">
              <a:lnSpc>
                <a:spcPct val="80000"/>
              </a:lnSpc>
              <a:defRPr/>
            </a:pPr>
            <a:r>
              <a:rPr lang="en-US" altLang="en-US" sz="4800"/>
              <a:t>2 Assumptions</a:t>
            </a:r>
          </a:p>
        </p:txBody>
      </p:sp>
      <p:sp>
        <p:nvSpPr>
          <p:cNvPr id="803843" name="Rectangle 3">
            <a:extLst>
              <a:ext uri="{FF2B5EF4-FFF2-40B4-BE49-F238E27FC236}">
                <a16:creationId xmlns:a16="http://schemas.microsoft.com/office/drawing/2014/main" id="{A11A6F5B-57AC-4194-88F6-82F3CA7F262C}"/>
              </a:ext>
            </a:extLst>
          </p:cNvPr>
          <p:cNvSpPr>
            <a:spLocks noGrp="1" noChangeArrowheads="1"/>
          </p:cNvSpPr>
          <p:nvPr>
            <p:ph type="body" idx="1"/>
          </p:nvPr>
        </p:nvSpPr>
        <p:spPr>
          <a:xfrm>
            <a:off x="228600" y="1066800"/>
            <a:ext cx="8686800" cy="5791200"/>
          </a:xfrm>
        </p:spPr>
        <p:txBody>
          <a:bodyPr/>
          <a:lstStyle/>
          <a:p>
            <a:pPr marL="609600" indent="-609600" eaLnBrk="1" hangingPunct="1">
              <a:lnSpc>
                <a:spcPct val="95000"/>
              </a:lnSpc>
              <a:buFont typeface="Wingdings" panose="05000000000000000000" pitchFamily="2" charset="2"/>
              <a:buAutoNum type="arabicPeriod"/>
              <a:defRPr/>
            </a:pPr>
            <a:r>
              <a:rPr lang="en-US" altLang="en-US"/>
              <a:t>Every offeror can and will improve its proposal under the right circumstances</a:t>
            </a:r>
          </a:p>
          <a:p>
            <a:pPr marL="990600" lvl="1" indent="-533400" eaLnBrk="1" hangingPunct="1">
              <a:lnSpc>
                <a:spcPct val="95000"/>
              </a:lnSpc>
              <a:buFont typeface="Wingdings" panose="05000000000000000000" pitchFamily="2" charset="2"/>
              <a:buBlip>
                <a:blip r:embed="rId2"/>
              </a:buBlip>
              <a:defRPr/>
            </a:pPr>
            <a:r>
              <a:rPr lang="en-US" altLang="en-US"/>
              <a:t>Identification of weaknesses</a:t>
            </a:r>
          </a:p>
          <a:p>
            <a:pPr marL="1371600" lvl="2" indent="-457200" eaLnBrk="1" hangingPunct="1">
              <a:lnSpc>
                <a:spcPct val="95000"/>
              </a:lnSpc>
              <a:buFont typeface="Arial" pitchFamily="34" charset="0"/>
              <a:buChar char="–"/>
              <a:defRPr/>
            </a:pPr>
            <a:r>
              <a:rPr lang="en-US" altLang="en-US"/>
              <a:t>Maybe only slight ones for the best proposals</a:t>
            </a:r>
          </a:p>
          <a:p>
            <a:pPr marL="990600" lvl="1" indent="-533400" eaLnBrk="1" hangingPunct="1">
              <a:lnSpc>
                <a:spcPct val="95000"/>
              </a:lnSpc>
              <a:buFont typeface="Wingdings" panose="05000000000000000000" pitchFamily="2" charset="2"/>
              <a:buBlip>
                <a:blip r:embed="rId2"/>
              </a:buBlip>
              <a:defRPr/>
            </a:pPr>
            <a:r>
              <a:rPr lang="en-US" altLang="en-US"/>
              <a:t>Conscientious questioning</a:t>
            </a:r>
          </a:p>
          <a:p>
            <a:pPr marL="1371600" lvl="2" indent="-457200" eaLnBrk="1" hangingPunct="1">
              <a:lnSpc>
                <a:spcPct val="95000"/>
              </a:lnSpc>
              <a:buFont typeface="Arial" pitchFamily="34" charset="0"/>
              <a:buChar char="–"/>
              <a:defRPr/>
            </a:pPr>
            <a:r>
              <a:rPr lang="en-US" altLang="en-US"/>
              <a:t>Specific and generic</a:t>
            </a:r>
          </a:p>
          <a:p>
            <a:pPr marL="1371600" lvl="2" indent="-457200" eaLnBrk="1" hangingPunct="1">
              <a:lnSpc>
                <a:spcPct val="95000"/>
              </a:lnSpc>
              <a:buFont typeface="Arial" pitchFamily="34" charset="0"/>
              <a:buChar char="–"/>
              <a:defRPr/>
            </a:pPr>
            <a:r>
              <a:rPr lang="en-US" altLang="en-US"/>
              <a:t>With follow-up for answers that are unclear, contradictory, incomplete or disliked</a:t>
            </a:r>
          </a:p>
          <a:p>
            <a:pPr marL="1752600" lvl="3" indent="-381000" eaLnBrk="1" hangingPunct="1">
              <a:lnSpc>
                <a:spcPct val="95000"/>
              </a:lnSpc>
              <a:buFont typeface="Wingdings" panose="05000000000000000000" pitchFamily="2" charset="2"/>
              <a:buBlip>
                <a:blip r:embed="rId3"/>
              </a:buBlip>
              <a:defRPr/>
            </a:pPr>
            <a:r>
              <a:rPr lang="en-US" altLang="en-US" b="1"/>
              <a:t>Don’t keep your thoughts to yourself</a:t>
            </a:r>
          </a:p>
          <a:p>
            <a:pPr marL="1752600" lvl="3" indent="-381000" eaLnBrk="1" hangingPunct="1">
              <a:lnSpc>
                <a:spcPct val="95000"/>
              </a:lnSpc>
              <a:buFont typeface="Wingdings" panose="05000000000000000000" pitchFamily="2" charset="2"/>
              <a:buBlip>
                <a:blip r:embed="rId3"/>
              </a:buBlip>
              <a:defRPr/>
            </a:pPr>
            <a:r>
              <a:rPr lang="en-US" altLang="en-US" b="1"/>
              <a:t>If you think it, tactfully say it</a:t>
            </a:r>
          </a:p>
          <a:p>
            <a:pPr marL="990600" lvl="1" indent="-533400" eaLnBrk="1" hangingPunct="1">
              <a:lnSpc>
                <a:spcPct val="95000"/>
              </a:lnSpc>
              <a:buFont typeface="Wingdings" panose="05000000000000000000" pitchFamily="2" charset="2"/>
              <a:buBlip>
                <a:blip r:embed="rId2"/>
              </a:buBlip>
              <a:defRPr/>
            </a:pPr>
            <a:r>
              <a:rPr lang="en-US" altLang="en-US"/>
              <a:t>Issuance of cure letters</a:t>
            </a:r>
          </a:p>
          <a:p>
            <a:pPr marL="990600" lvl="1" indent="-533400" eaLnBrk="1" hangingPunct="1">
              <a:lnSpc>
                <a:spcPct val="95000"/>
              </a:lnSpc>
              <a:buFont typeface="Wingdings" panose="05000000000000000000" pitchFamily="2" charset="2"/>
              <a:buBlip>
                <a:blip r:embed="rId2"/>
              </a:buBlip>
              <a:defRPr/>
            </a:pPr>
            <a:r>
              <a:rPr lang="en-US" altLang="en-US"/>
              <a:t>Request for BAFOs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916E-8EBA-4180-B5E1-08E778130B9E}"/>
              </a:ext>
            </a:extLst>
          </p:cNvPr>
          <p:cNvSpPr>
            <a:spLocks noGrp="1"/>
          </p:cNvSpPr>
          <p:nvPr>
            <p:ph type="title"/>
          </p:nvPr>
        </p:nvSpPr>
        <p:spPr>
          <a:xfrm>
            <a:off x="228600" y="209550"/>
            <a:ext cx="8686800" cy="781050"/>
          </a:xfrm>
        </p:spPr>
        <p:txBody>
          <a:bodyPr/>
          <a:lstStyle/>
          <a:p>
            <a:pPr>
              <a:defRPr/>
            </a:pPr>
            <a:r>
              <a:rPr lang="en-US" dirty="0"/>
              <a:t>Historical Usage </a:t>
            </a:r>
          </a:p>
        </p:txBody>
      </p:sp>
      <p:sp>
        <p:nvSpPr>
          <p:cNvPr id="3" name="Content Placeholder 2">
            <a:extLst>
              <a:ext uri="{FF2B5EF4-FFF2-40B4-BE49-F238E27FC236}">
                <a16:creationId xmlns:a16="http://schemas.microsoft.com/office/drawing/2014/main" id="{57493187-ABFF-4EF8-B103-33A7F9F56B6E}"/>
              </a:ext>
            </a:extLst>
          </p:cNvPr>
          <p:cNvSpPr>
            <a:spLocks noGrp="1"/>
          </p:cNvSpPr>
          <p:nvPr>
            <p:ph idx="1"/>
          </p:nvPr>
        </p:nvSpPr>
        <p:spPr>
          <a:xfrm>
            <a:off x="228600" y="990600"/>
            <a:ext cx="8686800" cy="5486400"/>
          </a:xfrm>
        </p:spPr>
        <p:txBody>
          <a:bodyPr/>
          <a:lstStyle/>
          <a:p>
            <a:pPr>
              <a:defRPr/>
            </a:pPr>
            <a:r>
              <a:rPr lang="en-US" sz="3100" dirty="0"/>
              <a:t>Until 10/1/2017, CSP was the </a:t>
            </a:r>
            <a:r>
              <a:rPr lang="en-US" sz="3100" i="1" u="sng" dirty="0"/>
              <a:t>preferred </a:t>
            </a:r>
            <a:r>
              <a:rPr lang="en-US" sz="3100" dirty="0"/>
              <a:t>procurement method for Human, Social, Cultural and Educational Services and real property leases</a:t>
            </a:r>
          </a:p>
          <a:p>
            <a:pPr lvl="1">
              <a:defRPr/>
            </a:pPr>
            <a:r>
              <a:rPr lang="en-US" dirty="0"/>
              <a:t>See slides starting at slide 513 in the Appendix for descriptions of these types of services</a:t>
            </a:r>
          </a:p>
          <a:p>
            <a:pPr>
              <a:defRPr/>
            </a:pPr>
            <a:r>
              <a:rPr lang="en-US" altLang="en-US" dirty="0"/>
              <a:t>Prior to 10/1/2017, CSP could only be used for procurements other than for Human, Social, Cultural or Educational Services or real property leases if the Procurement Officer made a specific </a:t>
            </a:r>
            <a:r>
              <a:rPr lang="en-US" altLang="en-US" b="1" dirty="0"/>
              <a:t>Determination</a:t>
            </a:r>
          </a:p>
          <a:p>
            <a:pPr>
              <a:defRPr/>
            </a:pPr>
            <a:endParaRPr lang="en-US" dirty="0"/>
          </a:p>
          <a:p>
            <a:pPr marL="457200" lvl="1" indent="0">
              <a:buFont typeface="Wingdings" panose="05000000000000000000" pitchFamily="2" charset="2"/>
              <a:buNone/>
              <a:defRPr/>
            </a:pPr>
            <a:endParaRPr lang="en-US" sz="3000" dirty="0"/>
          </a:p>
        </p:txBody>
      </p:sp>
      <p:sp>
        <p:nvSpPr>
          <p:cNvPr id="14340" name="Slide Number Placeholder 3">
            <a:extLst>
              <a:ext uri="{FF2B5EF4-FFF2-40B4-BE49-F238E27FC236}">
                <a16:creationId xmlns:a16="http://schemas.microsoft.com/office/drawing/2014/main" id="{4CF7A9F9-CA41-4176-B142-A7F34B59B805}"/>
              </a:ext>
            </a:extLst>
          </p:cNvPr>
          <p:cNvSpPr>
            <a:spLocks noGrp="1"/>
          </p:cNvSpPr>
          <p:nvPr>
            <p:ph type="sldNum" sz="quarter" idx="11"/>
          </p:nvPr>
        </p:nvSpPr>
        <p:spPr>
          <a:xfrm>
            <a:off x="8229600" y="6172200"/>
            <a:ext cx="685800" cy="476250"/>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AB7C1AF-4B2A-4002-9B56-EEE60F3DD56E}" type="slidenum">
              <a:rPr lang="en-US" altLang="en-US" sz="1200" smtClean="0"/>
              <a:pPr>
                <a:spcBef>
                  <a:spcPct val="0"/>
                </a:spcBef>
                <a:buClrTx/>
                <a:buSzTx/>
                <a:buFontTx/>
                <a:buNone/>
              </a:pPr>
              <a:t>7</a:t>
            </a:fld>
            <a:endParaRPr lang="en-US" altLang="en-US" sz="1200"/>
          </a:p>
        </p:txBody>
      </p:sp>
      <p:sp>
        <p:nvSpPr>
          <p:cNvPr id="5" name="Footer Placeholder 4">
            <a:extLst>
              <a:ext uri="{FF2B5EF4-FFF2-40B4-BE49-F238E27FC236}">
                <a16:creationId xmlns:a16="http://schemas.microsoft.com/office/drawing/2014/main" id="{F338489D-4753-4B8A-87D3-49003758ABE6}"/>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a:extLst>
              <a:ext uri="{FF2B5EF4-FFF2-40B4-BE49-F238E27FC236}">
                <a16:creationId xmlns:a16="http://schemas.microsoft.com/office/drawing/2014/main" id="{A10FDD21-758C-440C-BB78-25D1CF52E3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E533DE3-0238-458B-A262-CA35F21D61A5}" type="slidenum">
              <a:rPr lang="en-US" altLang="en-US" sz="1200" smtClean="0"/>
              <a:pPr>
                <a:spcBef>
                  <a:spcPct val="0"/>
                </a:spcBef>
                <a:buClrTx/>
                <a:buSzTx/>
                <a:buFontTx/>
                <a:buNone/>
              </a:pPr>
              <a:t>70</a:t>
            </a:fld>
            <a:endParaRPr lang="en-US" altLang="en-US" sz="1200"/>
          </a:p>
        </p:txBody>
      </p:sp>
      <p:sp>
        <p:nvSpPr>
          <p:cNvPr id="5" name="Footer Placeholder 5">
            <a:extLst>
              <a:ext uri="{FF2B5EF4-FFF2-40B4-BE49-F238E27FC236}">
                <a16:creationId xmlns:a16="http://schemas.microsoft.com/office/drawing/2014/main" id="{4803C223-7BAA-4ADE-8E2C-9D18EB4D7C7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4866" name="Rectangle 2">
            <a:extLst>
              <a:ext uri="{FF2B5EF4-FFF2-40B4-BE49-F238E27FC236}">
                <a16:creationId xmlns:a16="http://schemas.microsoft.com/office/drawing/2014/main" id="{8048BBF0-B3B7-43BD-A34B-565D2A745C7C}"/>
              </a:ext>
            </a:extLst>
          </p:cNvPr>
          <p:cNvSpPr>
            <a:spLocks noGrp="1" noRot="1" noChangeArrowheads="1"/>
          </p:cNvSpPr>
          <p:nvPr>
            <p:ph type="title"/>
          </p:nvPr>
        </p:nvSpPr>
        <p:spPr>
          <a:xfrm>
            <a:off x="457200" y="152400"/>
            <a:ext cx="8229600" cy="914400"/>
          </a:xfrm>
        </p:spPr>
        <p:txBody>
          <a:bodyPr/>
          <a:lstStyle/>
          <a:p>
            <a:pPr eaLnBrk="1" hangingPunct="1">
              <a:lnSpc>
                <a:spcPct val="80000"/>
              </a:lnSpc>
              <a:defRPr/>
            </a:pPr>
            <a:r>
              <a:rPr lang="en-US" altLang="en-US" sz="4800"/>
              <a:t>2 Assumptions</a:t>
            </a:r>
            <a:r>
              <a:rPr lang="en-US" altLang="en-US" sz="2400"/>
              <a:t> (Cont’d)</a:t>
            </a:r>
            <a:endParaRPr lang="en-US" altLang="en-US" sz="4800"/>
          </a:p>
        </p:txBody>
      </p:sp>
      <p:sp>
        <p:nvSpPr>
          <p:cNvPr id="804867" name="Rectangle 3">
            <a:extLst>
              <a:ext uri="{FF2B5EF4-FFF2-40B4-BE49-F238E27FC236}">
                <a16:creationId xmlns:a16="http://schemas.microsoft.com/office/drawing/2014/main" id="{8A45A000-415D-4F8A-8F13-9CDCF0F44C91}"/>
              </a:ext>
            </a:extLst>
          </p:cNvPr>
          <p:cNvSpPr>
            <a:spLocks noGrp="1" noChangeArrowheads="1"/>
          </p:cNvSpPr>
          <p:nvPr>
            <p:ph type="body" idx="1"/>
          </p:nvPr>
        </p:nvSpPr>
        <p:spPr>
          <a:xfrm>
            <a:off x="228600" y="1143000"/>
            <a:ext cx="8686800" cy="5715000"/>
          </a:xfrm>
        </p:spPr>
        <p:txBody>
          <a:bodyPr/>
          <a:lstStyle/>
          <a:p>
            <a:pPr marL="609600" indent="-609600" eaLnBrk="1" hangingPunct="1">
              <a:buFont typeface="Wingdings" panose="05000000000000000000" pitchFamily="2" charset="2"/>
              <a:buAutoNum type="arabicPeriod" startAt="2"/>
              <a:defRPr/>
            </a:pPr>
            <a:r>
              <a:rPr lang="en-US" altLang="en-US"/>
              <a:t>The best proposal(s) will be unaffordable</a:t>
            </a:r>
          </a:p>
          <a:p>
            <a:pPr marL="990600" lvl="1" indent="-533400" eaLnBrk="1" hangingPunct="1">
              <a:buFont typeface="Wingdings" panose="05000000000000000000" pitchFamily="2" charset="2"/>
              <a:buBlip>
                <a:blip r:embed="rId2"/>
              </a:buBlip>
              <a:defRPr/>
            </a:pPr>
            <a:r>
              <a:rPr lang="en-US" altLang="en-US"/>
              <a:t>Don’t just focus on that proposal to the exclusion of all others </a:t>
            </a:r>
          </a:p>
          <a:p>
            <a:pPr marL="990600" lvl="1" indent="-533400" eaLnBrk="1" hangingPunct="1">
              <a:buFont typeface="Wingdings" panose="05000000000000000000" pitchFamily="2" charset="2"/>
              <a:buBlip>
                <a:blip r:embed="rId2"/>
              </a:buBlip>
              <a:defRPr/>
            </a:pPr>
            <a:r>
              <a:rPr lang="en-US" altLang="en-US"/>
              <a:t>Use the process to help insure there will be other qualified offerors </a:t>
            </a:r>
          </a:p>
          <a:p>
            <a:pPr marL="990600" lvl="1" indent="-533400" eaLnBrk="1" hangingPunct="1">
              <a:buFont typeface="Wingdings" panose="05000000000000000000" pitchFamily="2" charset="2"/>
              <a:buBlip>
                <a:blip r:embed="rId2"/>
              </a:buBlip>
              <a:defRPr/>
            </a:pPr>
            <a:r>
              <a:rPr lang="en-US" altLang="en-US"/>
              <a:t>So that if the best proposal is unaffordable there is at least 1 viable alternative</a:t>
            </a:r>
          </a:p>
          <a:p>
            <a:pPr marL="1371600" lvl="2" indent="-457200" eaLnBrk="1" hangingPunct="1">
              <a:buFont typeface="Arial" pitchFamily="34" charset="0"/>
              <a:buChar char="–"/>
              <a:defRPr/>
            </a:pPr>
            <a:r>
              <a:rPr lang="en-US" altLang="en-US"/>
              <a:t>Not the best, but at least acceptable and affordable</a:t>
            </a:r>
          </a:p>
          <a:p>
            <a:pPr marL="990600" lvl="1" indent="-533400" eaLnBrk="1" hangingPunct="1">
              <a:buFont typeface="Wingdings" panose="05000000000000000000" pitchFamily="2" charset="2"/>
              <a:buBlip>
                <a:blip r:embed="rId2"/>
              </a:buBlip>
              <a:defRPr/>
            </a:pPr>
            <a:r>
              <a:rPr lang="en-US" altLang="en-US"/>
              <a:t>And if the best offer is affordable you can be pleasantly surprised and accept it</a:t>
            </a:r>
          </a:p>
          <a:p>
            <a:pPr marL="1371600" lvl="2" indent="-457200" eaLnBrk="1" hangingPunct="1">
              <a:buFont typeface="Arial" pitchFamily="34" charset="0"/>
              <a:buChar char="–"/>
              <a:defRPr/>
            </a:pPr>
            <a:r>
              <a:rPr lang="en-US" altLang="en-US" b="1">
                <a:solidFill>
                  <a:srgbClr val="FFFF00"/>
                </a:solidFill>
              </a:rPr>
              <a:t>Plan for the worst and hope for the best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a:extLst>
              <a:ext uri="{FF2B5EF4-FFF2-40B4-BE49-F238E27FC236}">
                <a16:creationId xmlns:a16="http://schemas.microsoft.com/office/drawing/2014/main" id="{712DE1AF-5BC2-4F3F-9881-3AB2C6C375D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6425EC-2894-4B0D-8D17-E064BA36C4A7}" type="slidenum">
              <a:rPr lang="en-US" altLang="en-US" sz="1200" smtClean="0"/>
              <a:pPr>
                <a:spcBef>
                  <a:spcPct val="0"/>
                </a:spcBef>
                <a:buClrTx/>
                <a:buSzTx/>
                <a:buFontTx/>
                <a:buNone/>
              </a:pPr>
              <a:t>71</a:t>
            </a:fld>
            <a:endParaRPr lang="en-US" altLang="en-US" sz="1200"/>
          </a:p>
        </p:txBody>
      </p:sp>
      <p:sp>
        <p:nvSpPr>
          <p:cNvPr id="5" name="Footer Placeholder 5">
            <a:extLst>
              <a:ext uri="{FF2B5EF4-FFF2-40B4-BE49-F238E27FC236}">
                <a16:creationId xmlns:a16="http://schemas.microsoft.com/office/drawing/2014/main" id="{3E2F042A-8741-4CE5-9D35-6D6B2D9B45A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5890" name="Rectangle 2">
            <a:extLst>
              <a:ext uri="{FF2B5EF4-FFF2-40B4-BE49-F238E27FC236}">
                <a16:creationId xmlns:a16="http://schemas.microsoft.com/office/drawing/2014/main" id="{F25F6E53-2B4A-4FD5-9ED9-B08DA7B68266}"/>
              </a:ext>
            </a:extLst>
          </p:cNvPr>
          <p:cNvSpPr>
            <a:spLocks noGrp="1" noRot="1" noChangeArrowheads="1"/>
          </p:cNvSpPr>
          <p:nvPr>
            <p:ph type="title"/>
          </p:nvPr>
        </p:nvSpPr>
        <p:spPr>
          <a:xfrm>
            <a:off x="457200" y="228600"/>
            <a:ext cx="8229600" cy="533400"/>
          </a:xfrm>
        </p:spPr>
        <p:txBody>
          <a:bodyPr/>
          <a:lstStyle/>
          <a:p>
            <a:pPr eaLnBrk="1" hangingPunct="1">
              <a:defRPr/>
            </a:pPr>
            <a:r>
              <a:rPr lang="en-US" altLang="en-US" sz="4000"/>
              <a:t>Less Isn’t More</a:t>
            </a:r>
          </a:p>
        </p:txBody>
      </p:sp>
      <p:sp>
        <p:nvSpPr>
          <p:cNvPr id="805891" name="Rectangle 3">
            <a:extLst>
              <a:ext uri="{FF2B5EF4-FFF2-40B4-BE49-F238E27FC236}">
                <a16:creationId xmlns:a16="http://schemas.microsoft.com/office/drawing/2014/main" id="{D1A944A2-EB46-4F63-922F-8D2087B3CC34}"/>
              </a:ext>
            </a:extLst>
          </p:cNvPr>
          <p:cNvSpPr>
            <a:spLocks noGrp="1" noChangeArrowheads="1"/>
          </p:cNvSpPr>
          <p:nvPr>
            <p:ph type="body" idx="1"/>
          </p:nvPr>
        </p:nvSpPr>
        <p:spPr>
          <a:xfrm>
            <a:off x="152400" y="914400"/>
            <a:ext cx="8763000" cy="5943600"/>
          </a:xfrm>
        </p:spPr>
        <p:txBody>
          <a:bodyPr/>
          <a:lstStyle/>
          <a:p>
            <a:pPr eaLnBrk="1" hangingPunct="1">
              <a:lnSpc>
                <a:spcPct val="95000"/>
              </a:lnSpc>
              <a:defRPr/>
            </a:pPr>
            <a:r>
              <a:rPr lang="en-US" altLang="en-US" sz="2800"/>
              <a:t>Often agency personnel state that they want to save time and effort by only dealing with a few, clearly qualified offerors</a:t>
            </a:r>
          </a:p>
          <a:p>
            <a:pPr eaLnBrk="1" hangingPunct="1">
              <a:lnSpc>
                <a:spcPct val="95000"/>
              </a:lnSpc>
              <a:defRPr/>
            </a:pPr>
            <a:r>
              <a:rPr lang="en-US" altLang="en-US" sz="2800"/>
              <a:t>To achieve this mistaken objective of minimizing their work agencies:</a:t>
            </a:r>
          </a:p>
          <a:p>
            <a:pPr lvl="1" eaLnBrk="1" hangingPunct="1">
              <a:lnSpc>
                <a:spcPct val="95000"/>
              </a:lnSpc>
              <a:defRPr/>
            </a:pPr>
            <a:r>
              <a:rPr lang="en-US" altLang="en-US" sz="2400"/>
              <a:t>Establish high minimum offeror response requirements to hold down the number of offerors</a:t>
            </a:r>
          </a:p>
          <a:p>
            <a:pPr lvl="1" eaLnBrk="1" hangingPunct="1">
              <a:lnSpc>
                <a:spcPct val="95000"/>
              </a:lnSpc>
              <a:defRPr/>
            </a:pPr>
            <a:r>
              <a:rPr lang="en-US" altLang="en-US" sz="2400"/>
              <a:t>Eliminate all but the best initial offerors as quickly as possible to get to the “serious contenders”</a:t>
            </a:r>
          </a:p>
          <a:p>
            <a:pPr lvl="1" eaLnBrk="1" hangingPunct="1">
              <a:lnSpc>
                <a:spcPct val="95000"/>
              </a:lnSpc>
              <a:defRPr/>
            </a:pPr>
            <a:r>
              <a:rPr lang="en-US" altLang="en-US" sz="2400"/>
              <a:t>Quickly open prices</a:t>
            </a:r>
          </a:p>
          <a:p>
            <a:pPr lvl="1" eaLnBrk="1" hangingPunct="1">
              <a:lnSpc>
                <a:spcPct val="95000"/>
              </a:lnSpc>
              <a:defRPr/>
            </a:pPr>
            <a:r>
              <a:rPr lang="en-US" altLang="en-US" sz="2400"/>
              <a:t>Then quickly make an award recommendation</a:t>
            </a:r>
          </a:p>
          <a:p>
            <a:pPr eaLnBrk="1" hangingPunct="1">
              <a:lnSpc>
                <a:spcPct val="95000"/>
              </a:lnSpc>
              <a:defRPr/>
            </a:pPr>
            <a:r>
              <a:rPr lang="en-US" altLang="en-US" sz="2800"/>
              <a:t>As explained in this class, this may not help achieve the objective of getting the best offer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a:extLst>
              <a:ext uri="{FF2B5EF4-FFF2-40B4-BE49-F238E27FC236}">
                <a16:creationId xmlns:a16="http://schemas.microsoft.com/office/drawing/2014/main" id="{A17E116E-ABD2-4831-88F6-34A24A796D2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E4CC75E-1573-497F-B1F2-BDC2506AE465}" type="slidenum">
              <a:rPr lang="en-US" altLang="en-US" sz="1200" smtClean="0"/>
              <a:pPr>
                <a:spcBef>
                  <a:spcPct val="0"/>
                </a:spcBef>
                <a:buClrTx/>
                <a:buSzTx/>
                <a:buFontTx/>
                <a:buNone/>
              </a:pPr>
              <a:t>72</a:t>
            </a:fld>
            <a:endParaRPr lang="en-US" altLang="en-US" sz="1200"/>
          </a:p>
        </p:txBody>
      </p:sp>
      <p:sp>
        <p:nvSpPr>
          <p:cNvPr id="5" name="Footer Placeholder 5">
            <a:extLst>
              <a:ext uri="{FF2B5EF4-FFF2-40B4-BE49-F238E27FC236}">
                <a16:creationId xmlns:a16="http://schemas.microsoft.com/office/drawing/2014/main" id="{AC3ED209-7BA1-4250-BF87-A21BBB924DB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7938" name="Rectangle 2">
            <a:extLst>
              <a:ext uri="{FF2B5EF4-FFF2-40B4-BE49-F238E27FC236}">
                <a16:creationId xmlns:a16="http://schemas.microsoft.com/office/drawing/2014/main" id="{1C9E8D24-E5CD-4F63-BF16-716C9E89BFF5}"/>
              </a:ext>
            </a:extLst>
          </p:cNvPr>
          <p:cNvSpPr>
            <a:spLocks noGrp="1" noRot="1" noChangeArrowheads="1"/>
          </p:cNvSpPr>
          <p:nvPr>
            <p:ph type="title"/>
          </p:nvPr>
        </p:nvSpPr>
        <p:spPr>
          <a:xfrm>
            <a:off x="457200" y="152400"/>
            <a:ext cx="8229600" cy="685800"/>
          </a:xfrm>
        </p:spPr>
        <p:txBody>
          <a:bodyPr/>
          <a:lstStyle/>
          <a:p>
            <a:pPr eaLnBrk="1" hangingPunct="1">
              <a:defRPr/>
            </a:pPr>
            <a:r>
              <a:rPr lang="en-US" altLang="en-US" sz="4000"/>
              <a:t>Instead, More is Better</a:t>
            </a:r>
          </a:p>
        </p:txBody>
      </p:sp>
      <p:sp>
        <p:nvSpPr>
          <p:cNvPr id="807939" name="Rectangle 3">
            <a:extLst>
              <a:ext uri="{FF2B5EF4-FFF2-40B4-BE49-F238E27FC236}">
                <a16:creationId xmlns:a16="http://schemas.microsoft.com/office/drawing/2014/main" id="{9F51867F-3B8F-4C5E-B5E9-010548FCC425}"/>
              </a:ext>
            </a:extLst>
          </p:cNvPr>
          <p:cNvSpPr>
            <a:spLocks noGrp="1" noChangeArrowheads="1"/>
          </p:cNvSpPr>
          <p:nvPr>
            <p:ph type="body" idx="1"/>
          </p:nvPr>
        </p:nvSpPr>
        <p:spPr>
          <a:xfrm>
            <a:off x="152400" y="1066800"/>
            <a:ext cx="8839200" cy="5486400"/>
          </a:xfrm>
        </p:spPr>
        <p:txBody>
          <a:bodyPr/>
          <a:lstStyle/>
          <a:p>
            <a:pPr eaLnBrk="1" hangingPunct="1">
              <a:lnSpc>
                <a:spcPct val="90000"/>
              </a:lnSpc>
              <a:defRPr/>
            </a:pPr>
            <a:r>
              <a:rPr lang="en-US" altLang="en-US">
                <a:solidFill>
                  <a:schemeClr val="tx2"/>
                </a:solidFill>
              </a:rPr>
              <a:t>More is better in terms of:</a:t>
            </a:r>
          </a:p>
          <a:p>
            <a:pPr lvl="1" eaLnBrk="1" hangingPunct="1">
              <a:lnSpc>
                <a:spcPct val="90000"/>
              </a:lnSpc>
              <a:buClr>
                <a:schemeClr val="tx1"/>
              </a:buClr>
              <a:buFont typeface="Arial" pitchFamily="34" charset="0"/>
              <a:buBlip>
                <a:blip r:embed="rId3"/>
              </a:buBlip>
              <a:defRPr/>
            </a:pPr>
            <a:r>
              <a:rPr lang="en-US" altLang="en-US" sz="3200">
                <a:solidFill>
                  <a:schemeClr val="tx2"/>
                </a:solidFill>
              </a:rPr>
              <a:t>The initial competition </a:t>
            </a:r>
          </a:p>
          <a:p>
            <a:pPr lvl="2" eaLnBrk="1" hangingPunct="1">
              <a:lnSpc>
                <a:spcPct val="90000"/>
              </a:lnSpc>
              <a:buFont typeface="Arial" pitchFamily="34" charset="0"/>
              <a:buChar char="–"/>
              <a:defRPr/>
            </a:pPr>
            <a:r>
              <a:rPr lang="en-US" altLang="en-US" sz="2800">
                <a:solidFill>
                  <a:schemeClr val="tx2"/>
                </a:solidFill>
              </a:rPr>
              <a:t>The number of offerors </a:t>
            </a:r>
          </a:p>
          <a:p>
            <a:pPr lvl="1" eaLnBrk="1" hangingPunct="1">
              <a:lnSpc>
                <a:spcPct val="90000"/>
              </a:lnSpc>
              <a:buFont typeface="Wingdings" panose="05000000000000000000" pitchFamily="2" charset="2"/>
              <a:buBlip>
                <a:blip r:embed="rId3"/>
              </a:buBlip>
              <a:defRPr/>
            </a:pPr>
            <a:r>
              <a:rPr lang="en-US" altLang="en-US" sz="3200">
                <a:solidFill>
                  <a:schemeClr val="tx2"/>
                </a:solidFill>
              </a:rPr>
              <a:t>Continuing competition</a:t>
            </a:r>
          </a:p>
          <a:p>
            <a:pPr lvl="2" eaLnBrk="1" hangingPunct="1">
              <a:lnSpc>
                <a:spcPct val="90000"/>
              </a:lnSpc>
              <a:buFont typeface="Arial" pitchFamily="34" charset="0"/>
              <a:buChar char="–"/>
              <a:defRPr/>
            </a:pPr>
            <a:r>
              <a:rPr lang="en-US" altLang="en-US" sz="2800">
                <a:solidFill>
                  <a:schemeClr val="tx2"/>
                </a:solidFill>
              </a:rPr>
              <a:t>More offerors being determined to be technically acceptable and having their price proposals opened</a:t>
            </a:r>
          </a:p>
          <a:p>
            <a:pPr lvl="1" eaLnBrk="1" hangingPunct="1">
              <a:lnSpc>
                <a:spcPct val="90000"/>
              </a:lnSpc>
              <a:buFont typeface="Wingdings" panose="05000000000000000000" pitchFamily="2" charset="2"/>
              <a:buBlip>
                <a:blip r:embed="rId3"/>
              </a:buBlip>
              <a:defRPr/>
            </a:pPr>
            <a:r>
              <a:rPr lang="en-US" altLang="en-US" sz="3200">
                <a:solidFill>
                  <a:schemeClr val="tx2"/>
                </a:solidFill>
              </a:rPr>
              <a:t>The caliber of the competition</a:t>
            </a:r>
          </a:p>
          <a:p>
            <a:pPr lvl="2" eaLnBrk="1" hangingPunct="1">
              <a:lnSpc>
                <a:spcPct val="90000"/>
              </a:lnSpc>
              <a:buFont typeface="Arial" pitchFamily="34" charset="0"/>
              <a:buChar char="–"/>
              <a:defRPr/>
            </a:pPr>
            <a:r>
              <a:rPr lang="en-US" altLang="en-US" sz="2800">
                <a:solidFill>
                  <a:schemeClr val="tx2"/>
                </a:solidFill>
              </a:rPr>
              <a:t>More offerors </a:t>
            </a:r>
            <a:r>
              <a:rPr lang="en-US" altLang="en-US" sz="2800" b="1">
                <a:solidFill>
                  <a:srgbClr val="FFFF00"/>
                </a:solidFill>
              </a:rPr>
              <a:t>ultimately</a:t>
            </a:r>
            <a:r>
              <a:rPr lang="en-US" altLang="en-US" sz="2800">
                <a:solidFill>
                  <a:schemeClr val="tx2"/>
                </a:solidFill>
              </a:rPr>
              <a:t> judged to have good technical proposals</a:t>
            </a:r>
          </a:p>
          <a:p>
            <a:pPr lvl="3" eaLnBrk="1" hangingPunct="1">
              <a:lnSpc>
                <a:spcPct val="90000"/>
              </a:lnSpc>
              <a:buFont typeface="Wingdings" panose="05000000000000000000" pitchFamily="2" charset="2"/>
              <a:buBlip>
                <a:blip r:embed="rId4"/>
              </a:buBlip>
              <a:defRPr/>
            </a:pPr>
            <a:r>
              <a:rPr lang="en-US" altLang="en-US" sz="2400">
                <a:solidFill>
                  <a:schemeClr val="tx2"/>
                </a:solidFill>
              </a:rPr>
              <a:t>It’s how they finish that counts, not how they start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a:extLst>
              <a:ext uri="{FF2B5EF4-FFF2-40B4-BE49-F238E27FC236}">
                <a16:creationId xmlns:a16="http://schemas.microsoft.com/office/drawing/2014/main" id="{B11E222B-5FC1-40B8-8AAC-600187A11AA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D8575354-4834-45E6-9FC3-BD65DC063BC5}" type="slidenum">
              <a:rPr lang="en-US" altLang="en-US" sz="1200" smtClean="0"/>
              <a:pPr>
                <a:spcBef>
                  <a:spcPct val="0"/>
                </a:spcBef>
                <a:buClrTx/>
                <a:buSzTx/>
                <a:buFontTx/>
                <a:buNone/>
              </a:pPr>
              <a:t>73</a:t>
            </a:fld>
            <a:endParaRPr lang="en-US" altLang="en-US" sz="1200"/>
          </a:p>
        </p:txBody>
      </p:sp>
      <p:sp>
        <p:nvSpPr>
          <p:cNvPr id="5" name="Footer Placeholder 5">
            <a:extLst>
              <a:ext uri="{FF2B5EF4-FFF2-40B4-BE49-F238E27FC236}">
                <a16:creationId xmlns:a16="http://schemas.microsoft.com/office/drawing/2014/main" id="{01E8ACF6-73AF-4AC6-8B05-FB36100D0FA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09986" name="Rectangle 2">
            <a:extLst>
              <a:ext uri="{FF2B5EF4-FFF2-40B4-BE49-F238E27FC236}">
                <a16:creationId xmlns:a16="http://schemas.microsoft.com/office/drawing/2014/main" id="{FE0E4A7C-60D4-461E-B725-F446222A482C}"/>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Why More Is Better</a:t>
            </a:r>
          </a:p>
        </p:txBody>
      </p:sp>
      <p:sp>
        <p:nvSpPr>
          <p:cNvPr id="809987" name="Rectangle 3">
            <a:extLst>
              <a:ext uri="{FF2B5EF4-FFF2-40B4-BE49-F238E27FC236}">
                <a16:creationId xmlns:a16="http://schemas.microsoft.com/office/drawing/2014/main" id="{8758A7A8-DCE2-463E-BDF7-CA838991EA6D}"/>
              </a:ext>
            </a:extLst>
          </p:cNvPr>
          <p:cNvSpPr>
            <a:spLocks noGrp="1" noChangeArrowheads="1"/>
          </p:cNvSpPr>
          <p:nvPr>
            <p:ph type="body" idx="1"/>
          </p:nvPr>
        </p:nvSpPr>
        <p:spPr>
          <a:xfrm>
            <a:off x="228600" y="1143000"/>
            <a:ext cx="8686800" cy="5486400"/>
          </a:xfrm>
        </p:spPr>
        <p:txBody>
          <a:bodyPr/>
          <a:lstStyle/>
          <a:p>
            <a:pPr eaLnBrk="1" hangingPunct="1">
              <a:lnSpc>
                <a:spcPct val="90000"/>
              </a:lnSpc>
              <a:defRPr/>
            </a:pPr>
            <a:r>
              <a:rPr lang="en-US" altLang="en-US"/>
              <a:t>Although saving time and effort seems like a laudable endeavor</a:t>
            </a:r>
          </a:p>
          <a:p>
            <a:pPr eaLnBrk="1" hangingPunct="1">
              <a:lnSpc>
                <a:spcPct val="90000"/>
              </a:lnSpc>
              <a:defRPr/>
            </a:pPr>
            <a:r>
              <a:rPr lang="en-US" altLang="en-US"/>
              <a:t>When it comes to CSP procurements frequently this premise is the equivalent of being “penny wise and pound foolish”</a:t>
            </a:r>
          </a:p>
          <a:p>
            <a:pPr eaLnBrk="1" hangingPunct="1">
              <a:lnSpc>
                <a:spcPct val="90000"/>
              </a:lnSpc>
              <a:defRPr/>
            </a:pPr>
            <a:r>
              <a:rPr lang="en-US" altLang="en-US"/>
              <a:t>While seeking to maximize competition may cost a few thousand dollars in person hours of work by involved State employees</a:t>
            </a:r>
          </a:p>
          <a:p>
            <a:pPr eaLnBrk="1" hangingPunct="1">
              <a:lnSpc>
                <a:spcPct val="90000"/>
              </a:lnSpc>
              <a:defRPr/>
            </a:pPr>
            <a:r>
              <a:rPr lang="en-US" altLang="en-US"/>
              <a:t>The potential payoff is hundreds of thousands, or millions of dollars of savings</a:t>
            </a:r>
          </a:p>
          <a:p>
            <a:pPr lvl="1" eaLnBrk="1" hangingPunct="1">
              <a:lnSpc>
                <a:spcPct val="90000"/>
              </a:lnSpc>
              <a:defRPr/>
            </a:pPr>
            <a:r>
              <a:rPr lang="en-US" altLang="en-US"/>
              <a:t>And/or better performance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a:extLst>
              <a:ext uri="{FF2B5EF4-FFF2-40B4-BE49-F238E27FC236}">
                <a16:creationId xmlns:a16="http://schemas.microsoft.com/office/drawing/2014/main" id="{2828D33A-D492-4C8E-9BDD-560C5A98AF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EF2130E-5911-472E-8C36-7F911B7200DA}" type="slidenum">
              <a:rPr lang="en-US" altLang="en-US" sz="1200" smtClean="0"/>
              <a:pPr>
                <a:spcBef>
                  <a:spcPct val="0"/>
                </a:spcBef>
                <a:buClrTx/>
                <a:buSzTx/>
                <a:buFontTx/>
                <a:buNone/>
              </a:pPr>
              <a:t>74</a:t>
            </a:fld>
            <a:endParaRPr lang="en-US" altLang="en-US" sz="1200"/>
          </a:p>
        </p:txBody>
      </p:sp>
      <p:sp>
        <p:nvSpPr>
          <p:cNvPr id="5" name="Footer Placeholder 5">
            <a:extLst>
              <a:ext uri="{FF2B5EF4-FFF2-40B4-BE49-F238E27FC236}">
                <a16:creationId xmlns:a16="http://schemas.microsoft.com/office/drawing/2014/main" id="{3F6ADF6E-6094-4764-8761-C2569114A38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2034" name="Rectangle 2">
            <a:extLst>
              <a:ext uri="{FF2B5EF4-FFF2-40B4-BE49-F238E27FC236}">
                <a16:creationId xmlns:a16="http://schemas.microsoft.com/office/drawing/2014/main" id="{1F92C3E9-C9FE-4C67-A9DA-28338FEC0114}"/>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a:t>
            </a:r>
          </a:p>
        </p:txBody>
      </p:sp>
      <p:sp>
        <p:nvSpPr>
          <p:cNvPr id="812035" name="Rectangle 3">
            <a:extLst>
              <a:ext uri="{FF2B5EF4-FFF2-40B4-BE49-F238E27FC236}">
                <a16:creationId xmlns:a16="http://schemas.microsoft.com/office/drawing/2014/main" id="{A320B1EE-E3E9-464B-BA82-56310568F684}"/>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sz="2800" dirty="0"/>
              <a:t>The best way to illustrate that going through the effort pays off in the end is to cite real examples</a:t>
            </a:r>
          </a:p>
          <a:p>
            <a:pPr eaLnBrk="1" hangingPunct="1">
              <a:defRPr/>
            </a:pPr>
            <a:r>
              <a:rPr lang="en-US" altLang="en-US" sz="2800" dirty="0"/>
              <a:t>The 4 procurements cited on the following slides  were done by MDH since 2005</a:t>
            </a:r>
          </a:p>
          <a:p>
            <a:pPr eaLnBrk="1" hangingPunct="1">
              <a:defRPr/>
            </a:pPr>
            <a:r>
              <a:rPr lang="en-US" altLang="en-US" sz="2800" dirty="0"/>
              <a:t>3 of the 4 procurements involved the same procurement officer (P.O.)</a:t>
            </a:r>
          </a:p>
          <a:p>
            <a:pPr eaLnBrk="1" hangingPunct="1">
              <a:defRPr/>
            </a:pPr>
            <a:r>
              <a:rPr lang="en-US" altLang="en-US" sz="2800" dirty="0"/>
              <a:t>In 3 of the 4 procurements the P.O. awarded the contract to a different offeror than the evaluation committee recommended</a:t>
            </a:r>
          </a:p>
          <a:p>
            <a:pPr lvl="1" eaLnBrk="1" hangingPunct="1">
              <a:defRPr/>
            </a:pPr>
            <a:r>
              <a:rPr lang="en-US" altLang="en-US" sz="2400" dirty="0"/>
              <a:t>In each instance the agency head (the MDH Secretary) accepted the procurement officer’s decision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a:extLst>
              <a:ext uri="{FF2B5EF4-FFF2-40B4-BE49-F238E27FC236}">
                <a16:creationId xmlns:a16="http://schemas.microsoft.com/office/drawing/2014/main" id="{07278453-9ACD-4C34-99BF-2AADD90DB6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0C1B7F2-3444-463A-8A79-3B8AE484FAC2}" type="slidenum">
              <a:rPr lang="en-US" altLang="en-US" sz="1200" smtClean="0"/>
              <a:pPr>
                <a:spcBef>
                  <a:spcPct val="0"/>
                </a:spcBef>
                <a:buClrTx/>
                <a:buSzTx/>
                <a:buFontTx/>
                <a:buNone/>
              </a:pPr>
              <a:t>75</a:t>
            </a:fld>
            <a:endParaRPr lang="en-US" altLang="en-US" sz="1200"/>
          </a:p>
        </p:txBody>
      </p:sp>
      <p:sp>
        <p:nvSpPr>
          <p:cNvPr id="5" name="Footer Placeholder 5">
            <a:extLst>
              <a:ext uri="{FF2B5EF4-FFF2-40B4-BE49-F238E27FC236}">
                <a16:creationId xmlns:a16="http://schemas.microsoft.com/office/drawing/2014/main" id="{AD0765E8-2517-41BD-9F35-6D7824C1690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4082" name="Rectangle 2">
            <a:extLst>
              <a:ext uri="{FF2B5EF4-FFF2-40B4-BE49-F238E27FC236}">
                <a16:creationId xmlns:a16="http://schemas.microsoft.com/office/drawing/2014/main" id="{AE5FD3B8-71B5-4595-BE32-E2A9458B9732}"/>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 </a:t>
            </a:r>
            <a:r>
              <a:rPr lang="en-US" altLang="en-US" sz="2400"/>
              <a:t>(Cont’d)</a:t>
            </a:r>
            <a:endParaRPr lang="en-US" altLang="en-US" sz="4000"/>
          </a:p>
        </p:txBody>
      </p:sp>
      <p:sp>
        <p:nvSpPr>
          <p:cNvPr id="814083" name="Rectangle 3">
            <a:extLst>
              <a:ext uri="{FF2B5EF4-FFF2-40B4-BE49-F238E27FC236}">
                <a16:creationId xmlns:a16="http://schemas.microsoft.com/office/drawing/2014/main" id="{57D4CBA8-B3BC-4FB5-AA4E-C8C373601011}"/>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dirty="0"/>
              <a:t>All 4 decisions resulted in protests</a:t>
            </a:r>
          </a:p>
          <a:p>
            <a:pPr eaLnBrk="1" hangingPunct="1">
              <a:defRPr/>
            </a:pPr>
            <a:r>
              <a:rPr lang="en-US" altLang="en-US" dirty="0"/>
              <a:t>3 of the protests were appealed to the Board of Contract Appeals</a:t>
            </a:r>
          </a:p>
          <a:p>
            <a:pPr lvl="1" eaLnBrk="1" hangingPunct="1">
              <a:defRPr/>
            </a:pPr>
            <a:r>
              <a:rPr lang="en-US" altLang="en-US" dirty="0"/>
              <a:t>The 4</a:t>
            </a:r>
            <a:r>
              <a:rPr lang="en-US" altLang="en-US" baseline="30000" dirty="0"/>
              <a:t>th</a:t>
            </a:r>
            <a:r>
              <a:rPr lang="en-US" altLang="en-US" dirty="0"/>
              <a:t> contract award wasn’t appealed</a:t>
            </a:r>
          </a:p>
          <a:p>
            <a:pPr eaLnBrk="1" hangingPunct="1">
              <a:defRPr/>
            </a:pPr>
            <a:r>
              <a:rPr lang="en-US" altLang="en-US" dirty="0"/>
              <a:t>In 2 of the appeals MDH’s decisions were upheld</a:t>
            </a:r>
          </a:p>
          <a:p>
            <a:pPr eaLnBrk="1" hangingPunct="1">
              <a:defRPr/>
            </a:pPr>
            <a:r>
              <a:rPr lang="en-US" altLang="en-US" dirty="0"/>
              <a:t>In the 3</a:t>
            </a:r>
            <a:r>
              <a:rPr lang="en-US" altLang="en-US" baseline="30000" dirty="0"/>
              <a:t>rd</a:t>
            </a:r>
            <a:r>
              <a:rPr lang="en-US" altLang="en-US" dirty="0"/>
              <a:t> situation the BPW approved the contract award notwithstanding protest and the appellant withdrew its appeal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a:extLst>
              <a:ext uri="{FF2B5EF4-FFF2-40B4-BE49-F238E27FC236}">
                <a16:creationId xmlns:a16="http://schemas.microsoft.com/office/drawing/2014/main" id="{FE32C05A-C0F5-4E07-ACB3-F4CC6C7D266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D500C07-F166-474A-AF4F-B75C34443A96}" type="slidenum">
              <a:rPr lang="en-US" altLang="en-US" sz="1200" smtClean="0"/>
              <a:pPr>
                <a:spcBef>
                  <a:spcPct val="0"/>
                </a:spcBef>
                <a:buClrTx/>
                <a:buSzTx/>
                <a:buFontTx/>
                <a:buNone/>
              </a:pPr>
              <a:t>76</a:t>
            </a:fld>
            <a:endParaRPr lang="en-US" altLang="en-US" sz="1200"/>
          </a:p>
        </p:txBody>
      </p:sp>
      <p:sp>
        <p:nvSpPr>
          <p:cNvPr id="5" name="Footer Placeholder 5">
            <a:extLst>
              <a:ext uri="{FF2B5EF4-FFF2-40B4-BE49-F238E27FC236}">
                <a16:creationId xmlns:a16="http://schemas.microsoft.com/office/drawing/2014/main" id="{C2143314-DFC3-428F-A8E9-99EA4F7521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6130" name="Rectangle 2">
            <a:extLst>
              <a:ext uri="{FF2B5EF4-FFF2-40B4-BE49-F238E27FC236}">
                <a16:creationId xmlns:a16="http://schemas.microsoft.com/office/drawing/2014/main" id="{1237E1CF-0C4B-4BC3-B870-6382719FA4F0}"/>
              </a:ext>
            </a:extLst>
          </p:cNvPr>
          <p:cNvSpPr>
            <a:spLocks noGrp="1" noRot="1" noChangeArrowheads="1"/>
          </p:cNvSpPr>
          <p:nvPr>
            <p:ph type="title"/>
          </p:nvPr>
        </p:nvSpPr>
        <p:spPr>
          <a:xfrm>
            <a:off x="457200" y="0"/>
            <a:ext cx="8229600" cy="636588"/>
          </a:xfrm>
        </p:spPr>
        <p:txBody>
          <a:bodyPr/>
          <a:lstStyle/>
          <a:p>
            <a:pPr eaLnBrk="1" hangingPunct="1">
              <a:defRPr/>
            </a:pPr>
            <a:r>
              <a:rPr lang="en-US" altLang="en-US" sz="4000"/>
              <a:t>Getting It Right </a:t>
            </a:r>
            <a:r>
              <a:rPr lang="en-US" altLang="en-US" sz="2400"/>
              <a:t>(Cont’d)</a:t>
            </a:r>
            <a:endParaRPr lang="en-US" altLang="en-US" sz="4000"/>
          </a:p>
        </p:txBody>
      </p:sp>
      <p:sp>
        <p:nvSpPr>
          <p:cNvPr id="816131" name="Rectangle 3">
            <a:extLst>
              <a:ext uri="{FF2B5EF4-FFF2-40B4-BE49-F238E27FC236}">
                <a16:creationId xmlns:a16="http://schemas.microsoft.com/office/drawing/2014/main" id="{01BDC891-1BAE-4F9D-AF77-95ADEE69FFC7}"/>
              </a:ext>
            </a:extLst>
          </p:cNvPr>
          <p:cNvSpPr>
            <a:spLocks noGrp="1" noChangeArrowheads="1"/>
          </p:cNvSpPr>
          <p:nvPr>
            <p:ph type="body" idx="1"/>
          </p:nvPr>
        </p:nvSpPr>
        <p:spPr>
          <a:xfrm>
            <a:off x="152400" y="762000"/>
            <a:ext cx="8991600" cy="6096000"/>
          </a:xfrm>
        </p:spPr>
        <p:txBody>
          <a:bodyPr/>
          <a:lstStyle/>
          <a:p>
            <a:pPr eaLnBrk="1" hangingPunct="1">
              <a:lnSpc>
                <a:spcPct val="95000"/>
              </a:lnSpc>
              <a:spcBef>
                <a:spcPct val="15000"/>
              </a:spcBef>
              <a:defRPr/>
            </a:pPr>
            <a:r>
              <a:rPr lang="en-US" altLang="en-US"/>
              <a:t>The evaluation committees’ recommendations were not accepted because the P.O. decided a different offeror represented the best value </a:t>
            </a:r>
          </a:p>
          <a:p>
            <a:pPr eaLnBrk="1" hangingPunct="1">
              <a:lnSpc>
                <a:spcPct val="95000"/>
              </a:lnSpc>
              <a:spcBef>
                <a:spcPct val="15000"/>
              </a:spcBef>
              <a:defRPr/>
            </a:pPr>
            <a:r>
              <a:rPr lang="en-US" altLang="en-US"/>
              <a:t>The P.O.’s decisions were based upon a much greater price difference than the perceived technical difference</a:t>
            </a:r>
          </a:p>
          <a:p>
            <a:pPr lvl="1" eaLnBrk="1" hangingPunct="1">
              <a:lnSpc>
                <a:spcPct val="95000"/>
              </a:lnSpc>
              <a:spcBef>
                <a:spcPct val="15000"/>
              </a:spcBef>
              <a:defRPr/>
            </a:pPr>
            <a:r>
              <a:rPr lang="en-US" altLang="en-US"/>
              <a:t>In these 3 instances the P.O. went with offerors with much lower prices that were still technically very capable</a:t>
            </a:r>
          </a:p>
          <a:p>
            <a:pPr eaLnBrk="1" hangingPunct="1">
              <a:lnSpc>
                <a:spcPct val="95000"/>
              </a:lnSpc>
              <a:spcBef>
                <a:spcPct val="15000"/>
              </a:spcBef>
              <a:defRPr/>
            </a:pPr>
            <a:r>
              <a:rPr lang="en-US" altLang="en-US"/>
              <a:t>Why the evaluation committees didn’t reach the same conclusion is explored throughout this class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a:extLst>
              <a:ext uri="{FF2B5EF4-FFF2-40B4-BE49-F238E27FC236}">
                <a16:creationId xmlns:a16="http://schemas.microsoft.com/office/drawing/2014/main" id="{B13E92F2-9812-4071-A5C1-89531CF4F005}"/>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382DB1-6487-426E-8A24-25126D22F26D}" type="slidenum">
              <a:rPr lang="en-US" altLang="en-US" sz="1200" smtClean="0"/>
              <a:pPr>
                <a:spcBef>
                  <a:spcPct val="0"/>
                </a:spcBef>
                <a:buClrTx/>
                <a:buSzTx/>
                <a:buFontTx/>
                <a:buNone/>
              </a:pPr>
              <a:t>77</a:t>
            </a:fld>
            <a:endParaRPr lang="en-US" altLang="en-US" sz="1200"/>
          </a:p>
        </p:txBody>
      </p:sp>
      <p:sp>
        <p:nvSpPr>
          <p:cNvPr id="5" name="Footer Placeholder 5">
            <a:extLst>
              <a:ext uri="{FF2B5EF4-FFF2-40B4-BE49-F238E27FC236}">
                <a16:creationId xmlns:a16="http://schemas.microsoft.com/office/drawing/2014/main" id="{220BDF30-A344-40CA-B738-3C5EAE9430E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18178" name="Rectangle 2">
            <a:extLst>
              <a:ext uri="{FF2B5EF4-FFF2-40B4-BE49-F238E27FC236}">
                <a16:creationId xmlns:a16="http://schemas.microsoft.com/office/drawing/2014/main" id="{1A06E63C-CAD5-4A03-BCEA-95C320FA4A79}"/>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Getting It Right </a:t>
            </a:r>
            <a:r>
              <a:rPr lang="en-US" altLang="en-US" sz="2400"/>
              <a:t>(Cont’d)</a:t>
            </a:r>
            <a:endParaRPr lang="en-US" altLang="en-US" sz="4000"/>
          </a:p>
        </p:txBody>
      </p:sp>
      <p:sp>
        <p:nvSpPr>
          <p:cNvPr id="818179" name="Rectangle 3">
            <a:extLst>
              <a:ext uri="{FF2B5EF4-FFF2-40B4-BE49-F238E27FC236}">
                <a16:creationId xmlns:a16="http://schemas.microsoft.com/office/drawing/2014/main" id="{0514B391-980F-4FE4-8EED-7C8437F31368}"/>
              </a:ext>
            </a:extLst>
          </p:cNvPr>
          <p:cNvSpPr>
            <a:spLocks noGrp="1" noChangeArrowheads="1"/>
          </p:cNvSpPr>
          <p:nvPr>
            <p:ph type="body" idx="1"/>
          </p:nvPr>
        </p:nvSpPr>
        <p:spPr>
          <a:xfrm>
            <a:off x="304800" y="1143000"/>
            <a:ext cx="8610600" cy="5715000"/>
          </a:xfrm>
        </p:spPr>
        <p:txBody>
          <a:bodyPr/>
          <a:lstStyle/>
          <a:p>
            <a:pPr eaLnBrk="1" hangingPunct="1">
              <a:defRPr/>
            </a:pPr>
            <a:r>
              <a:rPr lang="en-US" altLang="en-US" dirty="0"/>
              <a:t>Based upon the preceding litany of overruling evaluation committees, incurring protests, and fighting appeals at the Board of Public Works and Appeals Board you may wonder what was achieved for all this grief</a:t>
            </a:r>
          </a:p>
          <a:p>
            <a:pPr eaLnBrk="1" hangingPunct="1">
              <a:defRPr/>
            </a:pPr>
            <a:r>
              <a:rPr lang="en-US" altLang="en-US" dirty="0"/>
              <a:t>The answer: collectively over $35 million in lower prices</a:t>
            </a:r>
          </a:p>
          <a:p>
            <a:pPr eaLnBrk="1" hangingPunct="1">
              <a:defRPr/>
            </a:pPr>
            <a:r>
              <a:rPr lang="en-US" altLang="en-US" dirty="0"/>
              <a:t>Judged in the context of $35 million, all the other expenses in terms of the time and effort of State personnel are trivial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a:extLst>
              <a:ext uri="{FF2B5EF4-FFF2-40B4-BE49-F238E27FC236}">
                <a16:creationId xmlns:a16="http://schemas.microsoft.com/office/drawing/2014/main" id="{16ABA7CD-B906-4F59-BBC2-B416C64B846C}"/>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7E97344-EEBF-4EDF-855F-0E9AC587CBE4}" type="slidenum">
              <a:rPr lang="en-US" altLang="en-US" sz="1200" smtClean="0"/>
              <a:pPr>
                <a:spcBef>
                  <a:spcPct val="0"/>
                </a:spcBef>
                <a:buClrTx/>
                <a:buSzTx/>
                <a:buFontTx/>
                <a:buNone/>
              </a:pPr>
              <a:t>78</a:t>
            </a:fld>
            <a:endParaRPr lang="en-US" altLang="en-US" sz="1200"/>
          </a:p>
        </p:txBody>
      </p:sp>
      <p:sp>
        <p:nvSpPr>
          <p:cNvPr id="5" name="Footer Placeholder 5">
            <a:extLst>
              <a:ext uri="{FF2B5EF4-FFF2-40B4-BE49-F238E27FC236}">
                <a16:creationId xmlns:a16="http://schemas.microsoft.com/office/drawing/2014/main" id="{6C8A9E35-D69F-465A-9F9A-523D62168FC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2274" name="Rectangle 2">
            <a:extLst>
              <a:ext uri="{FF2B5EF4-FFF2-40B4-BE49-F238E27FC236}">
                <a16:creationId xmlns:a16="http://schemas.microsoft.com/office/drawing/2014/main" id="{8F110CFA-A126-4BFD-A352-9D1FFD6AE45A}"/>
              </a:ext>
            </a:extLst>
          </p:cNvPr>
          <p:cNvSpPr>
            <a:spLocks noGrp="1" noRot="1" noChangeArrowheads="1"/>
          </p:cNvSpPr>
          <p:nvPr>
            <p:ph type="title"/>
          </p:nvPr>
        </p:nvSpPr>
        <p:spPr>
          <a:xfrm>
            <a:off x="228600" y="274638"/>
            <a:ext cx="8686800" cy="484187"/>
          </a:xfrm>
        </p:spPr>
        <p:txBody>
          <a:bodyPr/>
          <a:lstStyle/>
          <a:p>
            <a:pPr eaLnBrk="1" hangingPunct="1">
              <a:defRPr/>
            </a:pPr>
            <a:r>
              <a:rPr lang="en-US" altLang="en-US" sz="4000"/>
              <a:t>Example 1</a:t>
            </a:r>
          </a:p>
        </p:txBody>
      </p:sp>
      <p:sp>
        <p:nvSpPr>
          <p:cNvPr id="822275" name="Rectangle 3">
            <a:extLst>
              <a:ext uri="{FF2B5EF4-FFF2-40B4-BE49-F238E27FC236}">
                <a16:creationId xmlns:a16="http://schemas.microsoft.com/office/drawing/2014/main" id="{5210F7D4-085E-4C3B-8DDE-F913C31055A4}"/>
              </a:ext>
            </a:extLst>
          </p:cNvPr>
          <p:cNvSpPr>
            <a:spLocks noGrp="1" noChangeArrowheads="1"/>
          </p:cNvSpPr>
          <p:nvPr>
            <p:ph type="body" idx="1"/>
          </p:nvPr>
        </p:nvSpPr>
        <p:spPr>
          <a:xfrm>
            <a:off x="228600" y="1066800"/>
            <a:ext cx="8686800" cy="5791200"/>
          </a:xfrm>
        </p:spPr>
        <p:txBody>
          <a:bodyPr/>
          <a:lstStyle/>
          <a:p>
            <a:pPr eaLnBrk="1" hangingPunct="1">
              <a:lnSpc>
                <a:spcPct val="90000"/>
              </a:lnSpc>
              <a:defRPr/>
            </a:pPr>
            <a:r>
              <a:rPr lang="en-US" altLang="en-US"/>
              <a:t>Clifton Gunderson vs. Myers &amp; Stauffer from 2006 to perform auditing services for the Medical Assistance Program.</a:t>
            </a:r>
          </a:p>
          <a:p>
            <a:pPr eaLnBrk="1" hangingPunct="1">
              <a:lnSpc>
                <a:spcPct val="90000"/>
              </a:lnSpc>
              <a:defRPr/>
            </a:pPr>
            <a:r>
              <a:rPr lang="en-US" altLang="en-US"/>
              <a:t>Clifton Gunderson (CG) was the incumbent &amp; was ranked #1 technically</a:t>
            </a:r>
          </a:p>
          <a:p>
            <a:pPr eaLnBrk="1" hangingPunct="1">
              <a:lnSpc>
                <a:spcPct val="90000"/>
              </a:lnSpc>
              <a:defRPr/>
            </a:pPr>
            <a:r>
              <a:rPr lang="en-US" altLang="en-US"/>
              <a:t>Myers &amp; Stauffer (MS) was ranked 2 technically</a:t>
            </a:r>
          </a:p>
          <a:p>
            <a:pPr eaLnBrk="1" hangingPunct="1">
              <a:lnSpc>
                <a:spcPct val="90000"/>
              </a:lnSpc>
              <a:defRPr/>
            </a:pPr>
            <a:r>
              <a:rPr lang="en-US" altLang="en-US"/>
              <a:t>The rounded off prices were $26.6 million for CG and $17.3 million for MS</a:t>
            </a:r>
          </a:p>
          <a:p>
            <a:pPr eaLnBrk="1" hangingPunct="1">
              <a:lnSpc>
                <a:spcPct val="90000"/>
              </a:lnSpc>
              <a:defRPr/>
            </a:pPr>
            <a:r>
              <a:rPr lang="en-US" altLang="en-US"/>
              <a:t>The exact price difference was $9,305,130, or 35% lower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a:extLst>
              <a:ext uri="{FF2B5EF4-FFF2-40B4-BE49-F238E27FC236}">
                <a16:creationId xmlns:a16="http://schemas.microsoft.com/office/drawing/2014/main" id="{A3818511-F0B0-4106-831F-3E926C60641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1404ABE-D272-4E1C-ACEC-B0AD6E6A7180}" type="slidenum">
              <a:rPr lang="en-US" altLang="en-US" sz="1200" smtClean="0"/>
              <a:pPr>
                <a:spcBef>
                  <a:spcPct val="0"/>
                </a:spcBef>
                <a:buClrTx/>
                <a:buSzTx/>
                <a:buFontTx/>
                <a:buNone/>
              </a:pPr>
              <a:t>79</a:t>
            </a:fld>
            <a:endParaRPr lang="en-US" altLang="en-US" sz="1200"/>
          </a:p>
        </p:txBody>
      </p:sp>
      <p:sp>
        <p:nvSpPr>
          <p:cNvPr id="5" name="Footer Placeholder 5">
            <a:extLst>
              <a:ext uri="{FF2B5EF4-FFF2-40B4-BE49-F238E27FC236}">
                <a16:creationId xmlns:a16="http://schemas.microsoft.com/office/drawing/2014/main" id="{97A30342-782D-4788-B770-029CA63D047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4322" name="Rectangle 2">
            <a:extLst>
              <a:ext uri="{FF2B5EF4-FFF2-40B4-BE49-F238E27FC236}">
                <a16:creationId xmlns:a16="http://schemas.microsoft.com/office/drawing/2014/main" id="{C0F90492-D369-4834-8180-F8B16B346259}"/>
              </a:ext>
            </a:extLst>
          </p:cNvPr>
          <p:cNvSpPr>
            <a:spLocks noGrp="1" noRot="1" noChangeArrowheads="1"/>
          </p:cNvSpPr>
          <p:nvPr>
            <p:ph type="title"/>
          </p:nvPr>
        </p:nvSpPr>
        <p:spPr/>
        <p:txBody>
          <a:bodyPr/>
          <a:lstStyle/>
          <a:p>
            <a:pPr eaLnBrk="1" hangingPunct="1">
              <a:defRPr/>
            </a:pPr>
            <a:r>
              <a:rPr lang="en-US" altLang="en-US"/>
              <a:t>Example 2</a:t>
            </a:r>
          </a:p>
        </p:txBody>
      </p:sp>
      <p:sp>
        <p:nvSpPr>
          <p:cNvPr id="824323" name="Rectangle 3">
            <a:extLst>
              <a:ext uri="{FF2B5EF4-FFF2-40B4-BE49-F238E27FC236}">
                <a16:creationId xmlns:a16="http://schemas.microsoft.com/office/drawing/2014/main" id="{CF016307-3105-4503-9BD6-0154671AFFBF}"/>
              </a:ext>
            </a:extLst>
          </p:cNvPr>
          <p:cNvSpPr>
            <a:spLocks noGrp="1" noChangeArrowheads="1"/>
          </p:cNvSpPr>
          <p:nvPr>
            <p:ph type="body" idx="1"/>
          </p:nvPr>
        </p:nvSpPr>
        <p:spPr>
          <a:xfrm>
            <a:off x="457200" y="1447800"/>
            <a:ext cx="8229600" cy="4953000"/>
          </a:xfrm>
        </p:spPr>
        <p:txBody>
          <a:bodyPr/>
          <a:lstStyle/>
          <a:p>
            <a:pPr eaLnBrk="1" hangingPunct="1">
              <a:defRPr/>
            </a:pPr>
            <a:r>
              <a:rPr lang="en-US" altLang="en-US"/>
              <a:t>ACS vs. PSI from 2005 to provide Enrollment Broker Services for the Medical Assistance Program</a:t>
            </a:r>
          </a:p>
          <a:p>
            <a:pPr eaLnBrk="1" hangingPunct="1">
              <a:defRPr/>
            </a:pPr>
            <a:r>
              <a:rPr lang="en-US" altLang="en-US"/>
              <a:t>ACS was the incumbent and was ranked 1 technically, while PSI was 2</a:t>
            </a:r>
            <a:r>
              <a:rPr lang="en-US" altLang="en-US" baseline="30000"/>
              <a:t>nd</a:t>
            </a:r>
            <a:r>
              <a:rPr lang="en-US" altLang="en-US"/>
              <a:t> technically</a:t>
            </a:r>
          </a:p>
          <a:p>
            <a:pPr eaLnBrk="1" hangingPunct="1">
              <a:defRPr/>
            </a:pPr>
            <a:r>
              <a:rPr lang="en-US" altLang="en-US"/>
              <a:t>The rounded off prices were $47.5 million for ACS and $41.9 million for PSI</a:t>
            </a:r>
          </a:p>
          <a:p>
            <a:pPr eaLnBrk="1" hangingPunct="1">
              <a:defRPr/>
            </a:pPr>
            <a:r>
              <a:rPr lang="en-US" altLang="en-US"/>
              <a:t>The exact price difference was $5,670,139, or 12% lower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EF9E-CA3C-4A2E-8C7B-7015012BEC08}"/>
              </a:ext>
            </a:extLst>
          </p:cNvPr>
          <p:cNvSpPr>
            <a:spLocks noGrp="1"/>
          </p:cNvSpPr>
          <p:nvPr>
            <p:ph type="title"/>
          </p:nvPr>
        </p:nvSpPr>
        <p:spPr/>
        <p:txBody>
          <a:bodyPr/>
          <a:lstStyle/>
          <a:p>
            <a:pPr>
              <a:defRPr/>
            </a:pPr>
            <a:r>
              <a:rPr lang="en-US" dirty="0"/>
              <a:t>Determination</a:t>
            </a:r>
          </a:p>
        </p:txBody>
      </p:sp>
      <p:sp>
        <p:nvSpPr>
          <p:cNvPr id="3" name="Content Placeholder 2">
            <a:extLst>
              <a:ext uri="{FF2B5EF4-FFF2-40B4-BE49-F238E27FC236}">
                <a16:creationId xmlns:a16="http://schemas.microsoft.com/office/drawing/2014/main" id="{9E278E26-5D6A-46C9-B32B-6DCFD8655F9E}"/>
              </a:ext>
            </a:extLst>
          </p:cNvPr>
          <p:cNvSpPr>
            <a:spLocks noGrp="1"/>
          </p:cNvSpPr>
          <p:nvPr>
            <p:ph idx="1"/>
          </p:nvPr>
        </p:nvSpPr>
        <p:spPr/>
        <p:txBody>
          <a:bodyPr/>
          <a:lstStyle/>
          <a:p>
            <a:pPr>
              <a:defRPr/>
            </a:pPr>
            <a:r>
              <a:rPr lang="en-US" altLang="en-US" dirty="0"/>
              <a:t>A determination is a written decision made by the Procurement Officer that is based upon written findings</a:t>
            </a:r>
          </a:p>
          <a:p>
            <a:pPr>
              <a:defRPr/>
            </a:pPr>
            <a:r>
              <a:rPr lang="en-US" altLang="en-US" dirty="0"/>
              <a:t>While the Procurement Officer makes the determination, the Agency Head or designee  must concur with that determination</a:t>
            </a:r>
          </a:p>
          <a:p>
            <a:pPr>
              <a:defRPr/>
            </a:pPr>
            <a:r>
              <a:rPr lang="en-US" dirty="0"/>
              <a:t>Both the Procurement Officer and Agency Head or designee must sign the written determination to indicate their approval</a:t>
            </a:r>
          </a:p>
        </p:txBody>
      </p:sp>
      <p:sp>
        <p:nvSpPr>
          <p:cNvPr id="15364" name="Slide Number Placeholder 3">
            <a:extLst>
              <a:ext uri="{FF2B5EF4-FFF2-40B4-BE49-F238E27FC236}">
                <a16:creationId xmlns:a16="http://schemas.microsoft.com/office/drawing/2014/main" id="{F2B27037-E29E-4476-94B0-D6BC567E080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8B0B279C-EE0C-46D2-890C-EDEEAF005547}" type="slidenum">
              <a:rPr lang="en-US" altLang="en-US" sz="1200" smtClean="0"/>
              <a:pPr>
                <a:spcBef>
                  <a:spcPct val="0"/>
                </a:spcBef>
                <a:buClrTx/>
                <a:buSzTx/>
                <a:buFontTx/>
                <a:buNone/>
              </a:pPr>
              <a:t>8</a:t>
            </a:fld>
            <a:endParaRPr lang="en-US" altLang="en-US" sz="1200"/>
          </a:p>
        </p:txBody>
      </p:sp>
      <p:sp>
        <p:nvSpPr>
          <p:cNvPr id="5" name="Footer Placeholder 4">
            <a:extLst>
              <a:ext uri="{FF2B5EF4-FFF2-40B4-BE49-F238E27FC236}">
                <a16:creationId xmlns:a16="http://schemas.microsoft.com/office/drawing/2014/main" id="{73E60D84-896D-44CF-9AD1-A3E5116B7C7C}"/>
              </a:ext>
            </a:extLst>
          </p:cNvPr>
          <p:cNvSpPr>
            <a:spLocks noGrp="1"/>
          </p:cNvSpPr>
          <p:nvPr>
            <p:ph type="ftr" sz="quarter" idx="12"/>
          </p:nvPr>
        </p:nvSpPr>
        <p:spPr/>
        <p:txBody>
          <a:bodyPr/>
          <a:lstStyle/>
          <a:p>
            <a:pPr>
              <a:defRPr/>
            </a:pPr>
            <a:r>
              <a:rPr lang="en-US" altLang="en-US"/>
              <a:t>CSP - 4/2018                       Copyright 2018 Md. Dept. of Health - Unpublished Work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a:extLst>
              <a:ext uri="{FF2B5EF4-FFF2-40B4-BE49-F238E27FC236}">
                <a16:creationId xmlns:a16="http://schemas.microsoft.com/office/drawing/2014/main" id="{69BA9B87-2FBC-4165-941F-0DCBFE4AFFA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45E97C-12AA-4209-9E27-2A0A243D4476}" type="slidenum">
              <a:rPr lang="en-US" altLang="en-US" sz="1200" smtClean="0"/>
              <a:pPr>
                <a:spcBef>
                  <a:spcPct val="0"/>
                </a:spcBef>
                <a:buClrTx/>
                <a:buSzTx/>
                <a:buFontTx/>
                <a:buNone/>
              </a:pPr>
              <a:t>80</a:t>
            </a:fld>
            <a:endParaRPr lang="en-US" altLang="en-US" sz="1200"/>
          </a:p>
        </p:txBody>
      </p:sp>
      <p:sp>
        <p:nvSpPr>
          <p:cNvPr id="5" name="Footer Placeholder 5">
            <a:extLst>
              <a:ext uri="{FF2B5EF4-FFF2-40B4-BE49-F238E27FC236}">
                <a16:creationId xmlns:a16="http://schemas.microsoft.com/office/drawing/2014/main" id="{454FA66B-0DFF-49B8-AF21-A0EB09501A24}"/>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6370" name="Rectangle 2">
            <a:extLst>
              <a:ext uri="{FF2B5EF4-FFF2-40B4-BE49-F238E27FC236}">
                <a16:creationId xmlns:a16="http://schemas.microsoft.com/office/drawing/2014/main" id="{C3834BF2-D019-4341-BB74-763CAC4701F9}"/>
              </a:ext>
            </a:extLst>
          </p:cNvPr>
          <p:cNvSpPr>
            <a:spLocks noGrp="1" noRot="1" noChangeArrowheads="1"/>
          </p:cNvSpPr>
          <p:nvPr>
            <p:ph type="title"/>
          </p:nvPr>
        </p:nvSpPr>
        <p:spPr>
          <a:xfrm>
            <a:off x="457200" y="228600"/>
            <a:ext cx="8229600" cy="685800"/>
          </a:xfrm>
        </p:spPr>
        <p:txBody>
          <a:bodyPr/>
          <a:lstStyle/>
          <a:p>
            <a:pPr eaLnBrk="1" hangingPunct="1">
              <a:defRPr/>
            </a:pPr>
            <a:r>
              <a:rPr lang="en-US" altLang="en-US" sz="4000"/>
              <a:t>Example 3</a:t>
            </a:r>
          </a:p>
        </p:txBody>
      </p:sp>
      <p:sp>
        <p:nvSpPr>
          <p:cNvPr id="826371" name="Rectangle 3">
            <a:extLst>
              <a:ext uri="{FF2B5EF4-FFF2-40B4-BE49-F238E27FC236}">
                <a16:creationId xmlns:a16="http://schemas.microsoft.com/office/drawing/2014/main" id="{41D70133-2958-4346-8879-F16E5328A8D8}"/>
              </a:ext>
            </a:extLst>
          </p:cNvPr>
          <p:cNvSpPr>
            <a:spLocks noGrp="1" noChangeArrowheads="1"/>
          </p:cNvSpPr>
          <p:nvPr>
            <p:ph type="body" idx="1"/>
          </p:nvPr>
        </p:nvSpPr>
        <p:spPr>
          <a:xfrm>
            <a:off x="228600" y="1143000"/>
            <a:ext cx="8686800" cy="5486400"/>
          </a:xfrm>
        </p:spPr>
        <p:txBody>
          <a:bodyPr/>
          <a:lstStyle/>
          <a:p>
            <a:pPr eaLnBrk="1" hangingPunct="1">
              <a:lnSpc>
                <a:spcPct val="90000"/>
              </a:lnSpc>
              <a:defRPr/>
            </a:pPr>
            <a:r>
              <a:rPr lang="en-US" altLang="en-US" sz="2800"/>
              <a:t>IHAS vs. HCA to perform inpatient and outpatient audits of payments by the Medical Assistance Program to hospitals; IHAS was the incumbent and was ranked first technically, with HCA ranked 2. </a:t>
            </a:r>
          </a:p>
          <a:p>
            <a:pPr eaLnBrk="1" hangingPunct="1">
              <a:lnSpc>
                <a:spcPct val="90000"/>
              </a:lnSpc>
              <a:defRPr/>
            </a:pPr>
            <a:r>
              <a:rPr lang="en-US" altLang="en-US" sz="2800"/>
              <a:t>This contract started on 7/1/09</a:t>
            </a:r>
          </a:p>
          <a:p>
            <a:pPr eaLnBrk="1" hangingPunct="1">
              <a:lnSpc>
                <a:spcPct val="90000"/>
              </a:lnSpc>
              <a:defRPr/>
            </a:pPr>
            <a:r>
              <a:rPr lang="en-US" altLang="en-US" sz="2800"/>
              <a:t>The pricing was a % of identified overpayments to be paid to the contractor</a:t>
            </a:r>
          </a:p>
          <a:p>
            <a:pPr eaLnBrk="1" hangingPunct="1">
              <a:lnSpc>
                <a:spcPct val="90000"/>
              </a:lnSpc>
              <a:defRPr/>
            </a:pPr>
            <a:r>
              <a:rPr lang="en-US" altLang="en-US" sz="2800"/>
              <a:t>IHAS quoted a 25% commission rate</a:t>
            </a:r>
          </a:p>
          <a:p>
            <a:pPr eaLnBrk="1" hangingPunct="1">
              <a:lnSpc>
                <a:spcPct val="90000"/>
              </a:lnSpc>
              <a:defRPr/>
            </a:pPr>
            <a:r>
              <a:rPr lang="en-US" altLang="en-US" sz="2800"/>
              <a:t>HCA quoted a 12% commission rate</a:t>
            </a:r>
          </a:p>
          <a:p>
            <a:pPr eaLnBrk="1" hangingPunct="1">
              <a:lnSpc>
                <a:spcPct val="90000"/>
              </a:lnSpc>
              <a:defRPr/>
            </a:pPr>
            <a:r>
              <a:rPr lang="en-US" altLang="en-US" sz="2800"/>
              <a:t>It is believed this difference will equate to over $1 million less for HCA versus IHAS</a:t>
            </a:r>
          </a:p>
          <a:p>
            <a:pPr lvl="1" eaLnBrk="1" hangingPunct="1">
              <a:lnSpc>
                <a:spcPct val="90000"/>
              </a:lnSpc>
              <a:defRPr/>
            </a:pPr>
            <a:r>
              <a:rPr lang="en-US" altLang="en-US" sz="2400"/>
              <a:t>A 53% lower commission rate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4">
            <a:extLst>
              <a:ext uri="{FF2B5EF4-FFF2-40B4-BE49-F238E27FC236}">
                <a16:creationId xmlns:a16="http://schemas.microsoft.com/office/drawing/2014/main" id="{DAFF4810-F22B-445B-A4B2-8A546354544D}"/>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4FBAB1F-419E-419B-9C08-D4ED0252B1F2}" type="slidenum">
              <a:rPr lang="en-US" altLang="en-US" sz="1200" smtClean="0"/>
              <a:pPr>
                <a:spcBef>
                  <a:spcPct val="0"/>
                </a:spcBef>
                <a:buClrTx/>
                <a:buSzTx/>
                <a:buFontTx/>
                <a:buNone/>
              </a:pPr>
              <a:t>81</a:t>
            </a:fld>
            <a:endParaRPr lang="en-US" altLang="en-US" sz="1200"/>
          </a:p>
        </p:txBody>
      </p:sp>
      <p:sp>
        <p:nvSpPr>
          <p:cNvPr id="5" name="Footer Placeholder 5">
            <a:extLst>
              <a:ext uri="{FF2B5EF4-FFF2-40B4-BE49-F238E27FC236}">
                <a16:creationId xmlns:a16="http://schemas.microsoft.com/office/drawing/2014/main" id="{FD453BD2-86EC-407C-A46A-C08BD6E1D788}"/>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28418" name="Rectangle 2">
            <a:extLst>
              <a:ext uri="{FF2B5EF4-FFF2-40B4-BE49-F238E27FC236}">
                <a16:creationId xmlns:a16="http://schemas.microsoft.com/office/drawing/2014/main" id="{4507A226-1F5E-49F5-9941-9B1BD9053FA7}"/>
              </a:ext>
            </a:extLst>
          </p:cNvPr>
          <p:cNvSpPr>
            <a:spLocks noGrp="1" noRot="1" noChangeArrowheads="1"/>
          </p:cNvSpPr>
          <p:nvPr>
            <p:ph type="title"/>
          </p:nvPr>
        </p:nvSpPr>
        <p:spPr/>
        <p:txBody>
          <a:bodyPr/>
          <a:lstStyle/>
          <a:p>
            <a:pPr eaLnBrk="1" hangingPunct="1">
              <a:defRPr/>
            </a:pPr>
            <a:r>
              <a:rPr lang="en-US" altLang="en-US"/>
              <a:t>Example 4</a:t>
            </a:r>
          </a:p>
        </p:txBody>
      </p:sp>
      <p:sp>
        <p:nvSpPr>
          <p:cNvPr id="828419" name="Rectangle 3">
            <a:extLst>
              <a:ext uri="{FF2B5EF4-FFF2-40B4-BE49-F238E27FC236}">
                <a16:creationId xmlns:a16="http://schemas.microsoft.com/office/drawing/2014/main" id="{28639744-CF78-4FE1-A057-8623DFDBDEF2}"/>
              </a:ext>
            </a:extLst>
          </p:cNvPr>
          <p:cNvSpPr>
            <a:spLocks noGrp="1" noChangeArrowheads="1"/>
          </p:cNvSpPr>
          <p:nvPr>
            <p:ph type="body" idx="1"/>
          </p:nvPr>
        </p:nvSpPr>
        <p:spPr>
          <a:xfrm>
            <a:off x="457200" y="1447800"/>
            <a:ext cx="8229600" cy="5029200"/>
          </a:xfrm>
        </p:spPr>
        <p:txBody>
          <a:bodyPr/>
          <a:lstStyle/>
          <a:p>
            <a:pPr eaLnBrk="1" hangingPunct="1">
              <a:defRPr/>
            </a:pPr>
            <a:r>
              <a:rPr lang="en-US" altLang="en-US" sz="2800"/>
              <a:t>APS vs. ValueOptions to provide a Statewide Administrative Services Organization for publicly funded mental health services. </a:t>
            </a:r>
          </a:p>
          <a:p>
            <a:pPr eaLnBrk="1" hangingPunct="1">
              <a:defRPr/>
            </a:pPr>
            <a:r>
              <a:rPr lang="en-US" altLang="en-US" sz="2800"/>
              <a:t>This contract started 9/1/09</a:t>
            </a:r>
          </a:p>
          <a:p>
            <a:pPr eaLnBrk="1" hangingPunct="1">
              <a:defRPr/>
            </a:pPr>
            <a:r>
              <a:rPr lang="en-US" altLang="en-US" sz="2800"/>
              <a:t>APS was the incumbent and was ranked 1 technically; Value Options was 2</a:t>
            </a:r>
            <a:r>
              <a:rPr lang="en-US" altLang="en-US" sz="2800" baseline="30000"/>
              <a:t>nd</a:t>
            </a:r>
            <a:r>
              <a:rPr lang="en-US" altLang="en-US" sz="2800"/>
              <a:t> technically</a:t>
            </a:r>
          </a:p>
          <a:p>
            <a:pPr eaLnBrk="1" hangingPunct="1">
              <a:defRPr/>
            </a:pPr>
            <a:r>
              <a:rPr lang="en-US" altLang="en-US" sz="2800"/>
              <a:t>The rounded off prices were $71.1 million for APS and $51.6 million for Value Options</a:t>
            </a:r>
          </a:p>
          <a:p>
            <a:pPr eaLnBrk="1" hangingPunct="1">
              <a:defRPr/>
            </a:pPr>
            <a:r>
              <a:rPr lang="en-US" altLang="en-US" sz="2800"/>
              <a:t>The exact price difference was $19,443,425, or 27% lower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a:extLst>
              <a:ext uri="{FF2B5EF4-FFF2-40B4-BE49-F238E27FC236}">
                <a16:creationId xmlns:a16="http://schemas.microsoft.com/office/drawing/2014/main" id="{A0F3B62E-4F50-41F2-B00E-3A788549EDA7}"/>
              </a:ext>
            </a:extLst>
          </p:cNvPr>
          <p:cNvSpPr>
            <a:spLocks noGrp="1" noChangeArrowheads="1"/>
          </p:cNvSpPr>
          <p:nvPr>
            <p:ph type="ctrTitle"/>
          </p:nvPr>
        </p:nvSpPr>
        <p:spPr/>
        <p:txBody>
          <a:bodyPr/>
          <a:lstStyle/>
          <a:p>
            <a:pPr marL="838200" indent="-838200" eaLnBrk="1" hangingPunct="1">
              <a:defRPr/>
            </a:pPr>
            <a:r>
              <a:rPr lang="en-US" altLang="en-US" sz="4400"/>
              <a:t>Using the CSP Process </a:t>
            </a:r>
            <a:br>
              <a:rPr lang="en-US" altLang="en-US" sz="4400"/>
            </a:br>
            <a:r>
              <a:rPr lang="en-US" altLang="en-US" sz="4400"/>
              <a:t>Fully and Conscientiously</a:t>
            </a:r>
          </a:p>
        </p:txBody>
      </p:sp>
      <p:sp>
        <p:nvSpPr>
          <p:cNvPr id="830467" name="Rectangle 3">
            <a:extLst>
              <a:ext uri="{FF2B5EF4-FFF2-40B4-BE49-F238E27FC236}">
                <a16:creationId xmlns:a16="http://schemas.microsoft.com/office/drawing/2014/main" id="{3162D651-D4AD-4A4D-9B8F-3E74DD04B114}"/>
              </a:ext>
            </a:extLst>
          </p:cNvPr>
          <p:cNvSpPr>
            <a:spLocks noGrp="1" noChangeArrowheads="1"/>
          </p:cNvSpPr>
          <p:nvPr>
            <p:ph type="subTitle" idx="1"/>
          </p:nvPr>
        </p:nvSpPr>
        <p:spPr/>
        <p:txBody>
          <a:bodyPr/>
          <a:lstStyle/>
          <a:p>
            <a:pPr eaLnBrk="1" hangingPunct="1">
              <a:defRPr/>
            </a:pPr>
            <a:r>
              <a:rPr lang="en-US" altLang="en-US" sz="3600"/>
              <a:t>A Quick Resource Guide On How To Do 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4">
            <a:extLst>
              <a:ext uri="{FF2B5EF4-FFF2-40B4-BE49-F238E27FC236}">
                <a16:creationId xmlns:a16="http://schemas.microsoft.com/office/drawing/2014/main" id="{37286FDF-9A8B-4DA8-A786-7AF3E85AD8D4}"/>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6C0214D-8A9A-4334-A733-C137E0E489F5}" type="slidenum">
              <a:rPr lang="en-US" altLang="en-US" sz="1200" smtClean="0"/>
              <a:pPr>
                <a:spcBef>
                  <a:spcPct val="0"/>
                </a:spcBef>
                <a:buClrTx/>
                <a:buSzTx/>
                <a:buFontTx/>
                <a:buNone/>
              </a:pPr>
              <a:t>83</a:t>
            </a:fld>
            <a:endParaRPr lang="en-US" altLang="en-US" sz="1200"/>
          </a:p>
        </p:txBody>
      </p:sp>
      <p:sp>
        <p:nvSpPr>
          <p:cNvPr id="5" name="Footer Placeholder 5">
            <a:extLst>
              <a:ext uri="{FF2B5EF4-FFF2-40B4-BE49-F238E27FC236}">
                <a16:creationId xmlns:a16="http://schemas.microsoft.com/office/drawing/2014/main" id="{A43BF56E-7A69-4392-83BC-70C8779C612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2514" name="Rectangle 2">
            <a:extLst>
              <a:ext uri="{FF2B5EF4-FFF2-40B4-BE49-F238E27FC236}">
                <a16:creationId xmlns:a16="http://schemas.microsoft.com/office/drawing/2014/main" id="{79EBC163-8411-4486-8590-0D8C8E773E18}"/>
              </a:ext>
            </a:extLst>
          </p:cNvPr>
          <p:cNvSpPr>
            <a:spLocks noGrp="1" noRot="1" noChangeArrowheads="1"/>
          </p:cNvSpPr>
          <p:nvPr>
            <p:ph type="title"/>
          </p:nvPr>
        </p:nvSpPr>
        <p:spPr/>
        <p:txBody>
          <a:bodyPr/>
          <a:lstStyle/>
          <a:p>
            <a:pPr eaLnBrk="1" hangingPunct="1">
              <a:defRPr/>
            </a:pPr>
            <a:r>
              <a:rPr lang="en-US" altLang="en-US" sz="4000"/>
              <a:t>Maximize the Number of Offerors Responding to the RFP </a:t>
            </a:r>
          </a:p>
        </p:txBody>
      </p:sp>
      <p:sp>
        <p:nvSpPr>
          <p:cNvPr id="832515" name="Rectangle 3">
            <a:extLst>
              <a:ext uri="{FF2B5EF4-FFF2-40B4-BE49-F238E27FC236}">
                <a16:creationId xmlns:a16="http://schemas.microsoft.com/office/drawing/2014/main" id="{72453241-225E-4DA2-A0CD-94D82C05F313}"/>
              </a:ext>
            </a:extLst>
          </p:cNvPr>
          <p:cNvSpPr>
            <a:spLocks noGrp="1" noChangeArrowheads="1"/>
          </p:cNvSpPr>
          <p:nvPr>
            <p:ph type="body" idx="1"/>
          </p:nvPr>
        </p:nvSpPr>
        <p:spPr>
          <a:xfrm>
            <a:off x="152400" y="1600200"/>
            <a:ext cx="8839200" cy="5257800"/>
          </a:xfrm>
        </p:spPr>
        <p:txBody>
          <a:bodyPr/>
          <a:lstStyle/>
          <a:p>
            <a:pPr eaLnBrk="1" hangingPunct="1">
              <a:defRPr/>
            </a:pPr>
            <a:r>
              <a:rPr lang="en-US" altLang="en-US"/>
              <a:t>Do outreach to adequately advise potential offerors of the availability of the RFP</a:t>
            </a:r>
          </a:p>
          <a:p>
            <a:pPr lvl="1" eaLnBrk="1" hangingPunct="1">
              <a:defRPr/>
            </a:pPr>
            <a:r>
              <a:rPr lang="en-US" altLang="en-US"/>
              <a:t>Do focused, direct notice in addition to eMM</a:t>
            </a:r>
          </a:p>
          <a:p>
            <a:pPr lvl="1" eaLnBrk="1" hangingPunct="1">
              <a:defRPr/>
            </a:pPr>
            <a:r>
              <a:rPr lang="en-US" altLang="en-US"/>
              <a:t>Relying exclusively on eMM may cause you to miss good vendors</a:t>
            </a:r>
          </a:p>
          <a:p>
            <a:pPr eaLnBrk="1" hangingPunct="1">
              <a:defRPr/>
            </a:pPr>
            <a:r>
              <a:rPr lang="en-US" altLang="en-US"/>
              <a:t>Minimize Minimum Offeror Requirements</a:t>
            </a:r>
          </a:p>
          <a:p>
            <a:pPr lvl="1" eaLnBrk="1" hangingPunct="1">
              <a:defRPr/>
            </a:pPr>
            <a:r>
              <a:rPr lang="en-US" altLang="en-US"/>
              <a:t>Perhaps only requirements of law or regulation </a:t>
            </a:r>
          </a:p>
          <a:p>
            <a:pPr eaLnBrk="1" hangingPunct="1">
              <a:defRPr/>
            </a:pPr>
            <a:r>
              <a:rPr lang="en-US" altLang="en-US"/>
              <a:t>Avoid excessive bond/insurance requirements </a:t>
            </a:r>
          </a:p>
          <a:p>
            <a:pPr eaLnBrk="1" hangingPunct="1">
              <a:defRPr/>
            </a:pPr>
            <a:r>
              <a:rPr lang="en-US" altLang="en-US"/>
              <a:t>Avoid overly restrictive specifications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4">
            <a:extLst>
              <a:ext uri="{FF2B5EF4-FFF2-40B4-BE49-F238E27FC236}">
                <a16:creationId xmlns:a16="http://schemas.microsoft.com/office/drawing/2014/main" id="{84276EF4-8ADA-4E7E-B8CD-15AC13F13C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B165B7F-A4F4-4D64-9935-8DDA3433944C}" type="slidenum">
              <a:rPr lang="en-US" altLang="en-US" sz="1200" smtClean="0"/>
              <a:pPr>
                <a:spcBef>
                  <a:spcPct val="0"/>
                </a:spcBef>
                <a:buClrTx/>
                <a:buSzTx/>
                <a:buFontTx/>
                <a:buNone/>
              </a:pPr>
              <a:t>84</a:t>
            </a:fld>
            <a:endParaRPr lang="en-US" altLang="en-US" sz="1200"/>
          </a:p>
        </p:txBody>
      </p:sp>
      <p:sp>
        <p:nvSpPr>
          <p:cNvPr id="5" name="Footer Placeholder 5">
            <a:extLst>
              <a:ext uri="{FF2B5EF4-FFF2-40B4-BE49-F238E27FC236}">
                <a16:creationId xmlns:a16="http://schemas.microsoft.com/office/drawing/2014/main" id="{F8961B37-8E69-4944-AD6D-7A88C10DD02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4562" name="Rectangle 2">
            <a:extLst>
              <a:ext uri="{FF2B5EF4-FFF2-40B4-BE49-F238E27FC236}">
                <a16:creationId xmlns:a16="http://schemas.microsoft.com/office/drawing/2014/main" id="{956BE264-0112-4860-8C24-272522537CB4}"/>
              </a:ext>
            </a:extLst>
          </p:cNvPr>
          <p:cNvSpPr>
            <a:spLocks noGrp="1" noRot="1" noChangeArrowheads="1"/>
          </p:cNvSpPr>
          <p:nvPr>
            <p:ph type="title"/>
          </p:nvPr>
        </p:nvSpPr>
        <p:spPr/>
        <p:txBody>
          <a:bodyPr/>
          <a:lstStyle/>
          <a:p>
            <a:pPr eaLnBrk="1" hangingPunct="1">
              <a:defRPr/>
            </a:pPr>
            <a:r>
              <a:rPr lang="en-US" altLang="en-US"/>
              <a:t>Easier Said Than Done</a:t>
            </a:r>
          </a:p>
        </p:txBody>
      </p:sp>
      <p:sp>
        <p:nvSpPr>
          <p:cNvPr id="834563" name="Rectangle 3">
            <a:extLst>
              <a:ext uri="{FF2B5EF4-FFF2-40B4-BE49-F238E27FC236}">
                <a16:creationId xmlns:a16="http://schemas.microsoft.com/office/drawing/2014/main" id="{94F457A1-B454-4F6B-96FB-F0234216ADD6}"/>
              </a:ext>
            </a:extLst>
          </p:cNvPr>
          <p:cNvSpPr>
            <a:spLocks noGrp="1" noChangeArrowheads="1"/>
          </p:cNvSpPr>
          <p:nvPr>
            <p:ph type="body" idx="1"/>
          </p:nvPr>
        </p:nvSpPr>
        <p:spPr>
          <a:xfrm>
            <a:off x="228600" y="1447800"/>
            <a:ext cx="8763000" cy="5410200"/>
          </a:xfrm>
        </p:spPr>
        <p:txBody>
          <a:bodyPr/>
          <a:lstStyle/>
          <a:p>
            <a:pPr eaLnBrk="1" hangingPunct="1">
              <a:lnSpc>
                <a:spcPct val="90000"/>
              </a:lnSpc>
              <a:defRPr/>
            </a:pPr>
            <a:r>
              <a:rPr lang="en-US" altLang="en-US" sz="2800" dirty="0"/>
              <a:t>Saying avoid “excessive” or “overly restrictive” requirements is easy</a:t>
            </a:r>
          </a:p>
          <a:p>
            <a:pPr eaLnBrk="1" hangingPunct="1">
              <a:lnSpc>
                <a:spcPct val="90000"/>
              </a:lnSpc>
              <a:defRPr/>
            </a:pPr>
            <a:r>
              <a:rPr lang="en-US" altLang="en-US" sz="2800" dirty="0"/>
              <a:t>Determining what is “excessive” or “restrictive” is much harder to do </a:t>
            </a:r>
          </a:p>
          <a:p>
            <a:pPr eaLnBrk="1" hangingPunct="1">
              <a:lnSpc>
                <a:spcPct val="90000"/>
              </a:lnSpc>
              <a:defRPr/>
            </a:pPr>
            <a:r>
              <a:rPr lang="en-US" altLang="en-US" sz="2800" dirty="0"/>
              <a:t>And, I know many persons believe not having minimum offeror requirements, bonds, etc., will allow unqualified vendor to submit proposals</a:t>
            </a:r>
          </a:p>
          <a:p>
            <a:pPr eaLnBrk="1" hangingPunct="1">
              <a:lnSpc>
                <a:spcPct val="90000"/>
              </a:lnSpc>
              <a:defRPr/>
            </a:pPr>
            <a:r>
              <a:rPr lang="en-US" altLang="en-US" sz="2800" dirty="0"/>
              <a:t>So, how do you learn what to do, or consider, or not do when drafting requirements? </a:t>
            </a:r>
          </a:p>
          <a:p>
            <a:pPr eaLnBrk="1" hangingPunct="1">
              <a:lnSpc>
                <a:spcPct val="90000"/>
              </a:lnSpc>
              <a:defRPr/>
            </a:pPr>
            <a:r>
              <a:rPr lang="en-US" altLang="en-US" sz="2800" b="1" dirty="0">
                <a:solidFill>
                  <a:srgbClr val="FF3300"/>
                </a:solidFill>
              </a:rPr>
              <a:t>Many of the issues on the prior slide and many more are covered in the Writing Specifications procurement training classes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4">
            <a:extLst>
              <a:ext uri="{FF2B5EF4-FFF2-40B4-BE49-F238E27FC236}">
                <a16:creationId xmlns:a16="http://schemas.microsoft.com/office/drawing/2014/main" id="{E4FE3703-1269-4E5B-884D-1ADAC6A7924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F4C526B-2660-4F59-974B-85D7F0EF076F}" type="slidenum">
              <a:rPr lang="en-US" altLang="en-US" sz="1200" smtClean="0"/>
              <a:pPr>
                <a:spcBef>
                  <a:spcPct val="0"/>
                </a:spcBef>
                <a:buClrTx/>
                <a:buSzTx/>
                <a:buFontTx/>
                <a:buNone/>
              </a:pPr>
              <a:t>85</a:t>
            </a:fld>
            <a:endParaRPr lang="en-US" altLang="en-US" sz="1200"/>
          </a:p>
        </p:txBody>
      </p:sp>
      <p:sp>
        <p:nvSpPr>
          <p:cNvPr id="5" name="Footer Placeholder 5">
            <a:extLst>
              <a:ext uri="{FF2B5EF4-FFF2-40B4-BE49-F238E27FC236}">
                <a16:creationId xmlns:a16="http://schemas.microsoft.com/office/drawing/2014/main" id="{4B49A7B5-81B6-43BC-AC4D-7F315044309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36610" name="Rectangle 2">
            <a:extLst>
              <a:ext uri="{FF2B5EF4-FFF2-40B4-BE49-F238E27FC236}">
                <a16:creationId xmlns:a16="http://schemas.microsoft.com/office/drawing/2014/main" id="{27685CEE-EE30-452C-8249-94D369EA72A0}"/>
              </a:ext>
            </a:extLst>
          </p:cNvPr>
          <p:cNvSpPr>
            <a:spLocks noGrp="1" noRot="1" noChangeArrowheads="1"/>
          </p:cNvSpPr>
          <p:nvPr>
            <p:ph type="title"/>
          </p:nvPr>
        </p:nvSpPr>
        <p:spPr>
          <a:xfrm>
            <a:off x="457200" y="152400"/>
            <a:ext cx="8229600" cy="1066800"/>
          </a:xfrm>
        </p:spPr>
        <p:txBody>
          <a:bodyPr/>
          <a:lstStyle/>
          <a:p>
            <a:pPr eaLnBrk="1" hangingPunct="1">
              <a:lnSpc>
                <a:spcPct val="90000"/>
              </a:lnSpc>
              <a:defRPr/>
            </a:pPr>
            <a:r>
              <a:rPr lang="en-US" altLang="en-US" sz="4000"/>
              <a:t>Do the 3 Step</a:t>
            </a:r>
            <a:br>
              <a:rPr lang="en-US" altLang="en-US" sz="4000"/>
            </a:br>
            <a:r>
              <a:rPr lang="en-US" altLang="en-US" sz="2800"/>
              <a:t>(The Process, Not the Dance)</a:t>
            </a:r>
            <a:endParaRPr lang="en-US" altLang="en-US" sz="4000"/>
          </a:p>
        </p:txBody>
      </p:sp>
      <p:sp>
        <p:nvSpPr>
          <p:cNvPr id="836611" name="Rectangle 3">
            <a:extLst>
              <a:ext uri="{FF2B5EF4-FFF2-40B4-BE49-F238E27FC236}">
                <a16:creationId xmlns:a16="http://schemas.microsoft.com/office/drawing/2014/main" id="{82992D6F-47D3-4023-964B-A5E6C7D894E8}"/>
              </a:ext>
            </a:extLst>
          </p:cNvPr>
          <p:cNvSpPr>
            <a:spLocks noGrp="1" noChangeArrowheads="1"/>
          </p:cNvSpPr>
          <p:nvPr>
            <p:ph type="body" idx="1"/>
          </p:nvPr>
        </p:nvSpPr>
        <p:spPr>
          <a:xfrm>
            <a:off x="228600" y="1371600"/>
            <a:ext cx="8686800" cy="5257800"/>
          </a:xfrm>
        </p:spPr>
        <p:txBody>
          <a:bodyPr/>
          <a:lstStyle/>
          <a:p>
            <a:pPr marL="609600" indent="-609600" eaLnBrk="1" hangingPunct="1">
              <a:lnSpc>
                <a:spcPct val="90000"/>
              </a:lnSpc>
              <a:defRPr/>
            </a:pPr>
            <a:r>
              <a:rPr lang="en-US" altLang="en-US"/>
              <a:t>Many years ago when I took a seminar on effective writing I was told to:</a:t>
            </a:r>
          </a:p>
          <a:p>
            <a:pPr marL="990600" lvl="1" indent="-533400" eaLnBrk="1" hangingPunct="1">
              <a:lnSpc>
                <a:spcPct val="90000"/>
              </a:lnSpc>
              <a:buFontTx/>
              <a:buAutoNum type="arabicPeriod"/>
              <a:defRPr/>
            </a:pPr>
            <a:r>
              <a:rPr lang="en-US" altLang="en-US"/>
              <a:t>Tell the reader what I was going to tell them</a:t>
            </a:r>
          </a:p>
          <a:p>
            <a:pPr marL="1371600" lvl="2" indent="-457200" eaLnBrk="1" hangingPunct="1">
              <a:lnSpc>
                <a:spcPct val="90000"/>
              </a:lnSpc>
              <a:defRPr/>
            </a:pPr>
            <a:r>
              <a:rPr lang="en-US" altLang="en-US"/>
              <a:t>Introduce the key points</a:t>
            </a:r>
          </a:p>
          <a:p>
            <a:pPr marL="990600" lvl="1" indent="-533400" eaLnBrk="1" hangingPunct="1">
              <a:lnSpc>
                <a:spcPct val="90000"/>
              </a:lnSpc>
              <a:buFontTx/>
              <a:buAutoNum type="arabicPeriod"/>
              <a:defRPr/>
            </a:pPr>
            <a:r>
              <a:rPr lang="en-US" altLang="en-US"/>
              <a:t>Then tell them the information</a:t>
            </a:r>
          </a:p>
          <a:p>
            <a:pPr marL="990600" lvl="1" indent="-533400" eaLnBrk="1" hangingPunct="1">
              <a:lnSpc>
                <a:spcPct val="90000"/>
              </a:lnSpc>
              <a:buFontTx/>
              <a:buAutoNum type="arabicPeriod"/>
              <a:defRPr/>
            </a:pPr>
            <a:r>
              <a:rPr lang="en-US" altLang="en-US"/>
              <a:t>Then tell them what I had told them</a:t>
            </a:r>
          </a:p>
          <a:p>
            <a:pPr marL="1371600" lvl="2" indent="-457200" eaLnBrk="1" hangingPunct="1">
              <a:lnSpc>
                <a:spcPct val="90000"/>
              </a:lnSpc>
              <a:defRPr/>
            </a:pPr>
            <a:r>
              <a:rPr lang="en-US" altLang="en-US"/>
              <a:t>Again mentioning the key points</a:t>
            </a:r>
          </a:p>
          <a:p>
            <a:pPr marL="990600" lvl="1" indent="-533400" eaLnBrk="1" hangingPunct="1">
              <a:lnSpc>
                <a:spcPct val="90000"/>
              </a:lnSpc>
              <a:defRPr/>
            </a:pPr>
            <a:r>
              <a:rPr lang="en-US" altLang="en-US"/>
              <a:t>The rationale for this approach was that</a:t>
            </a:r>
          </a:p>
          <a:p>
            <a:pPr marL="1371600" lvl="2" indent="-457200" eaLnBrk="1" hangingPunct="1">
              <a:lnSpc>
                <a:spcPct val="90000"/>
              </a:lnSpc>
              <a:defRPr/>
            </a:pPr>
            <a:r>
              <a:rPr lang="en-US" altLang="en-US"/>
              <a:t>People learn by repetition </a:t>
            </a:r>
          </a:p>
          <a:p>
            <a:pPr marL="1371600" lvl="2" indent="-457200" eaLnBrk="1" hangingPunct="1">
              <a:lnSpc>
                <a:spcPct val="90000"/>
              </a:lnSpc>
              <a:defRPr/>
            </a:pPr>
            <a:r>
              <a:rPr lang="en-US" altLang="en-US"/>
              <a:t>It will help ensure that even if the details are missed or not comprehended the key aspects will be understood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4">
            <a:extLst>
              <a:ext uri="{FF2B5EF4-FFF2-40B4-BE49-F238E27FC236}">
                <a16:creationId xmlns:a16="http://schemas.microsoft.com/office/drawing/2014/main" id="{BAF68C4A-A443-445C-A8ED-210B1935A9A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05B1C4-358F-449B-A6E8-8AB7F0D91F6C}" type="slidenum">
              <a:rPr lang="en-US" altLang="en-US" sz="1200" smtClean="0"/>
              <a:pPr>
                <a:spcBef>
                  <a:spcPct val="0"/>
                </a:spcBef>
                <a:buClrTx/>
                <a:buSzTx/>
                <a:buFontTx/>
                <a:buNone/>
              </a:pPr>
              <a:t>86</a:t>
            </a:fld>
            <a:endParaRPr lang="en-US" altLang="en-US" sz="1200"/>
          </a:p>
        </p:txBody>
      </p:sp>
      <p:sp>
        <p:nvSpPr>
          <p:cNvPr id="5" name="Footer Placeholder 5">
            <a:extLst>
              <a:ext uri="{FF2B5EF4-FFF2-40B4-BE49-F238E27FC236}">
                <a16:creationId xmlns:a16="http://schemas.microsoft.com/office/drawing/2014/main" id="{C16CBE2B-E5B7-4D39-B371-C77CB979BC34}"/>
              </a:ext>
            </a:extLst>
          </p:cNvPr>
          <p:cNvSpPr>
            <a:spLocks noGrp="1"/>
          </p:cNvSpPr>
          <p:nvPr>
            <p:ph type="ftr" sz="quarter" idx="12"/>
          </p:nvPr>
        </p:nvSpPr>
        <p:spPr>
          <a:xfrm>
            <a:off x="304800" y="6477000"/>
            <a:ext cx="7315200" cy="247650"/>
          </a:xfrm>
        </p:spPr>
        <p:txBody>
          <a:bodyPr/>
          <a:lstStyle/>
          <a:p>
            <a:pPr>
              <a:defRPr/>
            </a:pPr>
            <a:r>
              <a:rPr lang="en-US" altLang="en-US" dirty="0"/>
              <a:t>CSP - 4/2018                       Copyright 2018 Md. Dept. of Health - Unpublished Work</a:t>
            </a:r>
          </a:p>
        </p:txBody>
      </p:sp>
      <p:sp>
        <p:nvSpPr>
          <p:cNvPr id="838658" name="Rectangle 2">
            <a:extLst>
              <a:ext uri="{FF2B5EF4-FFF2-40B4-BE49-F238E27FC236}">
                <a16:creationId xmlns:a16="http://schemas.microsoft.com/office/drawing/2014/main" id="{78BF5D06-3EAF-482F-8805-3A5E61DE7793}"/>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a:t>
            </a:r>
          </a:p>
        </p:txBody>
      </p:sp>
      <p:sp>
        <p:nvSpPr>
          <p:cNvPr id="838659" name="Rectangle 3">
            <a:extLst>
              <a:ext uri="{FF2B5EF4-FFF2-40B4-BE49-F238E27FC236}">
                <a16:creationId xmlns:a16="http://schemas.microsoft.com/office/drawing/2014/main" id="{38FF3483-734D-486D-B645-0EF8672A7509}"/>
              </a:ext>
            </a:extLst>
          </p:cNvPr>
          <p:cNvSpPr>
            <a:spLocks noGrp="1" noChangeArrowheads="1"/>
          </p:cNvSpPr>
          <p:nvPr>
            <p:ph type="body" idx="1"/>
          </p:nvPr>
        </p:nvSpPr>
        <p:spPr>
          <a:xfrm>
            <a:off x="228600" y="609600"/>
            <a:ext cx="8686800" cy="6019800"/>
          </a:xfrm>
        </p:spPr>
        <p:txBody>
          <a:bodyPr/>
          <a:lstStyle/>
          <a:p>
            <a:pPr marL="609600" indent="-609600" eaLnBrk="1" hangingPunct="1">
              <a:lnSpc>
                <a:spcPct val="90000"/>
              </a:lnSpc>
              <a:buFontTx/>
              <a:buAutoNum type="arabicPeriod"/>
              <a:defRPr/>
            </a:pPr>
            <a:r>
              <a:rPr lang="en-US" altLang="en-US" dirty="0"/>
              <a:t>Before the oral presentations (Orals) tell offerors the aspects of their proposal that are weak, confusing, or not justified</a:t>
            </a:r>
          </a:p>
          <a:p>
            <a:pPr marL="990600" lvl="1" indent="-533400" eaLnBrk="1" hangingPunct="1">
              <a:lnSpc>
                <a:spcPct val="90000"/>
              </a:lnSpc>
              <a:defRPr/>
            </a:pPr>
            <a:r>
              <a:rPr lang="en-US" altLang="en-US" dirty="0"/>
              <a:t>Preferably, tell them to reply to these aspects prior to the Orals</a:t>
            </a:r>
          </a:p>
          <a:p>
            <a:pPr marL="990600" lvl="1" indent="-533400" eaLnBrk="1" hangingPunct="1">
              <a:lnSpc>
                <a:spcPct val="90000"/>
              </a:lnSpc>
              <a:defRPr/>
            </a:pPr>
            <a:r>
              <a:rPr lang="en-US" altLang="en-US" dirty="0"/>
              <a:t>If there is a time crunch, say these aspects will be discussed at the Orals</a:t>
            </a:r>
          </a:p>
          <a:p>
            <a:pPr marL="609600" indent="-609600" eaLnBrk="1" hangingPunct="1">
              <a:lnSpc>
                <a:spcPct val="90000"/>
              </a:lnSpc>
              <a:buFontTx/>
              <a:buAutoNum type="arabicPeriod"/>
              <a:defRPr/>
            </a:pPr>
            <a:r>
              <a:rPr lang="en-US" altLang="en-US" dirty="0"/>
              <a:t>Have the Orals and ensure that the previously noted information is addressed</a:t>
            </a:r>
          </a:p>
          <a:p>
            <a:pPr marL="609600" indent="-609600" eaLnBrk="1" hangingPunct="1">
              <a:lnSpc>
                <a:spcPct val="90000"/>
              </a:lnSpc>
              <a:buFontTx/>
              <a:buAutoNum type="arabicPeriod"/>
              <a:defRPr/>
            </a:pPr>
            <a:r>
              <a:rPr lang="en-US" altLang="en-US" dirty="0"/>
              <a:t>Allow offerors to provide additional follow-up after the Orals</a:t>
            </a:r>
          </a:p>
          <a:p>
            <a:pPr marL="990600" lvl="1" indent="-533400" eaLnBrk="1" hangingPunct="1">
              <a:lnSpc>
                <a:spcPct val="90000"/>
              </a:lnSpc>
              <a:defRPr/>
            </a:pPr>
            <a:r>
              <a:rPr lang="en-US" altLang="en-US" dirty="0"/>
              <a:t>If despite Steps 1 &amp; 2 any aspect of offerors’ proposals is still judged to be inadequate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a:extLst>
              <a:ext uri="{FF2B5EF4-FFF2-40B4-BE49-F238E27FC236}">
                <a16:creationId xmlns:a16="http://schemas.microsoft.com/office/drawing/2014/main" id="{89F4DBEE-D2C5-49FF-B2E9-4CF1EF50D74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0E6FCBF-390C-426B-A240-8CCC37B3839B}" type="slidenum">
              <a:rPr lang="en-US" altLang="en-US" sz="1200" smtClean="0"/>
              <a:pPr>
                <a:spcBef>
                  <a:spcPct val="0"/>
                </a:spcBef>
                <a:buClrTx/>
                <a:buSzTx/>
                <a:buFontTx/>
                <a:buNone/>
              </a:pPr>
              <a:t>87</a:t>
            </a:fld>
            <a:endParaRPr lang="en-US" altLang="en-US" sz="1200"/>
          </a:p>
        </p:txBody>
      </p:sp>
      <p:sp>
        <p:nvSpPr>
          <p:cNvPr id="5" name="Footer Placeholder 5">
            <a:extLst>
              <a:ext uri="{FF2B5EF4-FFF2-40B4-BE49-F238E27FC236}">
                <a16:creationId xmlns:a16="http://schemas.microsoft.com/office/drawing/2014/main" id="{5BA51FAA-418E-49E7-B634-349E8864A53E}"/>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0706" name="Rectangle 2">
            <a:extLst>
              <a:ext uri="{FF2B5EF4-FFF2-40B4-BE49-F238E27FC236}">
                <a16:creationId xmlns:a16="http://schemas.microsoft.com/office/drawing/2014/main" id="{C0F0387E-AD7F-4933-9481-463F0B1E559B}"/>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0707" name="Rectangle 3">
            <a:extLst>
              <a:ext uri="{FF2B5EF4-FFF2-40B4-BE49-F238E27FC236}">
                <a16:creationId xmlns:a16="http://schemas.microsoft.com/office/drawing/2014/main" id="{91411765-AD7F-4CEE-BF3B-C64A0B4E1728}"/>
              </a:ext>
            </a:extLst>
          </p:cNvPr>
          <p:cNvSpPr>
            <a:spLocks noGrp="1" noChangeArrowheads="1"/>
          </p:cNvSpPr>
          <p:nvPr>
            <p:ph type="body" idx="1"/>
          </p:nvPr>
        </p:nvSpPr>
        <p:spPr>
          <a:xfrm>
            <a:off x="228600" y="1066800"/>
            <a:ext cx="8686800" cy="5562600"/>
          </a:xfrm>
        </p:spPr>
        <p:txBody>
          <a:bodyPr/>
          <a:lstStyle/>
          <a:p>
            <a:pPr marL="609600" indent="-609600" eaLnBrk="1" hangingPunct="1">
              <a:buClr>
                <a:srgbClr val="FF3300"/>
              </a:buClr>
              <a:buFont typeface="Wingdings" panose="05000000000000000000" pitchFamily="2" charset="2"/>
              <a:buBlip>
                <a:blip r:embed="rId3"/>
              </a:buBlip>
              <a:defRPr/>
            </a:pPr>
            <a:r>
              <a:rPr lang="en-US" altLang="en-US" sz="2800" dirty="0"/>
              <a:t>By following this process usually offerors will provide additional information or responses</a:t>
            </a:r>
          </a:p>
          <a:p>
            <a:pPr marL="990600" lvl="1" indent="-533400" eaLnBrk="1" hangingPunct="1">
              <a:buClr>
                <a:srgbClr val="FF3300"/>
              </a:buClr>
              <a:buSzPct val="90000"/>
              <a:buFont typeface="Wingdings" panose="05000000000000000000" pitchFamily="2" charset="2"/>
              <a:buBlip>
                <a:blip r:embed="rId3"/>
              </a:buBlip>
              <a:defRPr/>
            </a:pPr>
            <a:r>
              <a:rPr lang="en-US" altLang="en-US" sz="2400" dirty="0"/>
              <a:t>Very few offerors will fail to make at least some attempt to address identified deficiencies</a:t>
            </a:r>
          </a:p>
          <a:p>
            <a:pPr marL="609600" indent="-609600" eaLnBrk="1" hangingPunct="1">
              <a:buClr>
                <a:srgbClr val="FF3300"/>
              </a:buClr>
              <a:buFont typeface="Wingdings" panose="05000000000000000000" pitchFamily="2" charset="2"/>
              <a:buBlip>
                <a:blip r:embed="rId3"/>
              </a:buBlip>
              <a:defRPr/>
            </a:pPr>
            <a:r>
              <a:rPr lang="en-US" altLang="en-US" sz="2800" dirty="0"/>
              <a:t>This is part of the process of eliciting additional information from offerors beyond what is in their original proposals</a:t>
            </a:r>
          </a:p>
          <a:p>
            <a:pPr marL="609600" indent="-609600" eaLnBrk="1" hangingPunct="1">
              <a:buClr>
                <a:srgbClr val="FF3300"/>
              </a:buClr>
              <a:buSzPct val="90000"/>
              <a:buFont typeface="Wingdings" panose="05000000000000000000" pitchFamily="2" charset="2"/>
              <a:buBlip>
                <a:blip r:embed="rId3"/>
              </a:buBlip>
              <a:defRPr/>
            </a:pPr>
            <a:r>
              <a:rPr lang="en-US" altLang="en-US" sz="2800" dirty="0"/>
              <a:t>If offerors don’t respond, they have no excuse if they are judged not qualified or not the best value</a:t>
            </a:r>
          </a:p>
          <a:p>
            <a:pPr marL="609600" indent="-609600" eaLnBrk="1" hangingPunct="1">
              <a:buClr>
                <a:srgbClr val="FF3300"/>
              </a:buClr>
              <a:buFont typeface="Wingdings" panose="05000000000000000000" pitchFamily="2" charset="2"/>
              <a:buBlip>
                <a:blip r:embed="rId3"/>
              </a:buBlip>
              <a:defRPr/>
            </a:pPr>
            <a:r>
              <a:rPr lang="en-US" altLang="en-US" sz="2800" dirty="0"/>
              <a:t>Even if offerors do respond, the responses still may be judged as not being adequate</a:t>
            </a:r>
          </a:p>
          <a:p>
            <a:pPr marL="990600" lvl="1" indent="-533400" eaLnBrk="1" hangingPunct="1">
              <a:buClr>
                <a:srgbClr val="FF3300"/>
              </a:buClr>
              <a:buFont typeface="Wingdings" panose="05000000000000000000" pitchFamily="2" charset="2"/>
              <a:buBlip>
                <a:blip r:embed="rId3"/>
              </a:buBlip>
              <a:defRPr/>
            </a:pPr>
            <a:r>
              <a:rPr lang="en-US" altLang="en-US" sz="2400" dirty="0"/>
              <a:t>But at least the offerors had the opportunity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a:extLst>
              <a:ext uri="{FF2B5EF4-FFF2-40B4-BE49-F238E27FC236}">
                <a16:creationId xmlns:a16="http://schemas.microsoft.com/office/drawing/2014/main" id="{EC903343-B290-4F2E-BB19-0CD8739C9DE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EE875BE-822A-43F6-8AE9-30C9311B98E5}" type="slidenum">
              <a:rPr lang="en-US" altLang="en-US" sz="1200" smtClean="0"/>
              <a:pPr>
                <a:spcBef>
                  <a:spcPct val="0"/>
                </a:spcBef>
                <a:buClrTx/>
                <a:buSzTx/>
                <a:buFontTx/>
                <a:buNone/>
              </a:pPr>
              <a:t>88</a:t>
            </a:fld>
            <a:endParaRPr lang="en-US" altLang="en-US" sz="1200"/>
          </a:p>
        </p:txBody>
      </p:sp>
      <p:sp>
        <p:nvSpPr>
          <p:cNvPr id="5" name="Footer Placeholder 5">
            <a:extLst>
              <a:ext uri="{FF2B5EF4-FFF2-40B4-BE49-F238E27FC236}">
                <a16:creationId xmlns:a16="http://schemas.microsoft.com/office/drawing/2014/main" id="{45C801B1-7446-4B7D-8143-FEE16152F0F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2754" name="Rectangle 2">
            <a:extLst>
              <a:ext uri="{FF2B5EF4-FFF2-40B4-BE49-F238E27FC236}">
                <a16:creationId xmlns:a16="http://schemas.microsoft.com/office/drawing/2014/main" id="{37AD18EB-9D68-4F6F-881C-D559EC24A023}"/>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2755" name="Rectangle 3">
            <a:extLst>
              <a:ext uri="{FF2B5EF4-FFF2-40B4-BE49-F238E27FC236}">
                <a16:creationId xmlns:a16="http://schemas.microsoft.com/office/drawing/2014/main" id="{CE54B97E-A927-4EFE-97CB-99BB1283C8E8}"/>
              </a:ext>
            </a:extLst>
          </p:cNvPr>
          <p:cNvSpPr>
            <a:spLocks noGrp="1" noChangeArrowheads="1"/>
          </p:cNvSpPr>
          <p:nvPr>
            <p:ph type="body" idx="1"/>
          </p:nvPr>
        </p:nvSpPr>
        <p:spPr>
          <a:xfrm>
            <a:off x="228600" y="990600"/>
            <a:ext cx="8686800" cy="5638800"/>
          </a:xfrm>
        </p:spPr>
        <p:txBody>
          <a:bodyPr/>
          <a:lstStyle/>
          <a:p>
            <a:pPr marL="609600" indent="-609600" eaLnBrk="1" hangingPunct="1">
              <a:buClr>
                <a:srgbClr val="FF3300"/>
              </a:buClr>
              <a:buFont typeface="Wingdings" panose="05000000000000000000" pitchFamily="2" charset="2"/>
              <a:buBlip>
                <a:blip r:embed="rId3"/>
              </a:buBlip>
              <a:defRPr/>
            </a:pPr>
            <a:r>
              <a:rPr lang="en-US" altLang="en-US"/>
              <a:t>Hopefully, though, the responses will be judged adequate, thereby ensuring the continuation of offerors in the competition</a:t>
            </a:r>
          </a:p>
          <a:p>
            <a:pPr marL="609600" indent="-609600" eaLnBrk="1" hangingPunct="1">
              <a:buClr>
                <a:srgbClr val="FF3300"/>
              </a:buClr>
              <a:buFont typeface="Wingdings" panose="05000000000000000000" pitchFamily="2" charset="2"/>
              <a:buBlip>
                <a:blip r:embed="rId3"/>
              </a:buBlip>
              <a:defRPr/>
            </a:pPr>
            <a:r>
              <a:rPr lang="en-US" altLang="en-US"/>
              <a:t>Sometimes, the additional information may even result in an offeror being judged to be a star performer, although the original submission didn’t indicate that</a:t>
            </a:r>
          </a:p>
          <a:p>
            <a:pPr marL="990600" lvl="1" indent="-533400" eaLnBrk="1" hangingPunct="1">
              <a:buClr>
                <a:srgbClr val="FF3300"/>
              </a:buClr>
              <a:buFont typeface="Wingdings" panose="05000000000000000000" pitchFamily="2" charset="2"/>
              <a:buBlip>
                <a:blip r:embed="rId3"/>
              </a:buBlip>
              <a:defRPr/>
            </a:pPr>
            <a:r>
              <a:rPr lang="en-US" altLang="en-US"/>
              <a:t>As described shortly, there are reasons why an offeror may not originally submit a good proposal, but subsequently can and will do so if given the chance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4">
            <a:extLst>
              <a:ext uri="{FF2B5EF4-FFF2-40B4-BE49-F238E27FC236}">
                <a16:creationId xmlns:a16="http://schemas.microsoft.com/office/drawing/2014/main" id="{2D4DA608-FD60-4391-9B6E-6E7CA7C5A9A9}"/>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31CB449-D077-45A5-AA9D-2D0645601431}" type="slidenum">
              <a:rPr lang="en-US" altLang="en-US" sz="1200" smtClean="0"/>
              <a:pPr>
                <a:spcBef>
                  <a:spcPct val="0"/>
                </a:spcBef>
                <a:buClrTx/>
                <a:buSzTx/>
                <a:buFontTx/>
                <a:buNone/>
              </a:pPr>
              <a:t>89</a:t>
            </a:fld>
            <a:endParaRPr lang="en-US" altLang="en-US" sz="1200"/>
          </a:p>
        </p:txBody>
      </p:sp>
      <p:sp>
        <p:nvSpPr>
          <p:cNvPr id="5" name="Footer Placeholder 5">
            <a:extLst>
              <a:ext uri="{FF2B5EF4-FFF2-40B4-BE49-F238E27FC236}">
                <a16:creationId xmlns:a16="http://schemas.microsoft.com/office/drawing/2014/main" id="{5BD9588D-3DE1-448C-9BDE-B46EB0F0D25C}"/>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4802" name="Rectangle 2">
            <a:extLst>
              <a:ext uri="{FF2B5EF4-FFF2-40B4-BE49-F238E27FC236}">
                <a16:creationId xmlns:a16="http://schemas.microsoft.com/office/drawing/2014/main" id="{19DB0AC9-E1BD-4517-825C-813BCC5787AC}"/>
              </a:ext>
            </a:extLst>
          </p:cNvPr>
          <p:cNvSpPr>
            <a:spLocks noGrp="1" noRot="1" noChangeArrowheads="1"/>
          </p:cNvSpPr>
          <p:nvPr>
            <p:ph type="title"/>
          </p:nvPr>
        </p:nvSpPr>
        <p:spPr>
          <a:xfrm>
            <a:off x="457200" y="152400"/>
            <a:ext cx="8229600" cy="609600"/>
          </a:xfrm>
        </p:spPr>
        <p:txBody>
          <a:bodyPr/>
          <a:lstStyle/>
          <a:p>
            <a:pPr eaLnBrk="1" hangingPunct="1">
              <a:lnSpc>
                <a:spcPct val="90000"/>
              </a:lnSpc>
              <a:defRPr/>
            </a:pPr>
            <a:r>
              <a:rPr lang="en-US" altLang="en-US" sz="4000"/>
              <a:t>The CSP 3 Step </a:t>
            </a:r>
            <a:r>
              <a:rPr lang="en-US" altLang="en-US" sz="2400"/>
              <a:t>(Cont’d)</a:t>
            </a:r>
            <a:endParaRPr lang="en-US" altLang="en-US" sz="4000"/>
          </a:p>
        </p:txBody>
      </p:sp>
      <p:sp>
        <p:nvSpPr>
          <p:cNvPr id="844803" name="Rectangle 3">
            <a:extLst>
              <a:ext uri="{FF2B5EF4-FFF2-40B4-BE49-F238E27FC236}">
                <a16:creationId xmlns:a16="http://schemas.microsoft.com/office/drawing/2014/main" id="{AFFB768E-3A00-4035-B3FE-EDC66E94B33D}"/>
              </a:ext>
            </a:extLst>
          </p:cNvPr>
          <p:cNvSpPr>
            <a:spLocks noGrp="1" noChangeArrowheads="1"/>
          </p:cNvSpPr>
          <p:nvPr>
            <p:ph type="body" idx="1"/>
          </p:nvPr>
        </p:nvSpPr>
        <p:spPr>
          <a:xfrm>
            <a:off x="228600" y="1066800"/>
            <a:ext cx="8686800" cy="5562600"/>
          </a:xfrm>
        </p:spPr>
        <p:txBody>
          <a:bodyPr/>
          <a:lstStyle/>
          <a:p>
            <a:pPr marL="609600" indent="-609600" eaLnBrk="1" hangingPunct="1">
              <a:buClr>
                <a:srgbClr val="FF3300"/>
              </a:buClr>
              <a:buFont typeface="Wingdings" panose="05000000000000000000" pitchFamily="2" charset="2"/>
              <a:buBlip>
                <a:blip r:embed="rId3"/>
              </a:buBlip>
              <a:defRPr/>
            </a:pPr>
            <a:r>
              <a:rPr lang="en-US" altLang="en-US"/>
              <a:t>Conversely not doing this may result in missed opportunities for improved offers, or lower prices or both</a:t>
            </a:r>
          </a:p>
          <a:p>
            <a:pPr marL="990600" lvl="1" indent="-533400" eaLnBrk="1" hangingPunct="1">
              <a:buClr>
                <a:srgbClr val="FF3300"/>
              </a:buClr>
              <a:buFont typeface="Wingdings" panose="05000000000000000000" pitchFamily="2" charset="2"/>
              <a:buBlip>
                <a:blip r:embed="rId3"/>
              </a:buBlip>
              <a:defRPr/>
            </a:pPr>
            <a:r>
              <a:rPr lang="en-US" altLang="en-US"/>
              <a:t>Figuratively “leaving money on the table”</a:t>
            </a:r>
          </a:p>
          <a:p>
            <a:pPr marL="609600" indent="-609600" eaLnBrk="1" hangingPunct="1">
              <a:buClr>
                <a:srgbClr val="FF3300"/>
              </a:buClr>
              <a:buFont typeface="Wingdings" panose="05000000000000000000" pitchFamily="2" charset="2"/>
              <a:buBlip>
                <a:blip r:embed="rId3"/>
              </a:buBlip>
              <a:defRPr/>
            </a:pPr>
            <a:r>
              <a:rPr lang="en-US" altLang="en-US"/>
              <a:t>And may actually prompt a protest when an offeror is told it wasn’t selected because of an aspect that was easily curable by the offeror, or misunderstood by the State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DC1CC8A7-9872-4826-9275-54AC2C792E5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6AA85C9-0C48-459D-8741-AE9DE08CE22D}" type="slidenum">
              <a:rPr lang="en-US" altLang="en-US" sz="1200" smtClean="0"/>
              <a:pPr>
                <a:spcBef>
                  <a:spcPct val="0"/>
                </a:spcBef>
                <a:buClrTx/>
                <a:buSzTx/>
                <a:buFontTx/>
                <a:buNone/>
              </a:pPr>
              <a:t>9</a:t>
            </a:fld>
            <a:endParaRPr lang="en-US" altLang="en-US" sz="1200"/>
          </a:p>
        </p:txBody>
      </p:sp>
      <p:sp>
        <p:nvSpPr>
          <p:cNvPr id="5" name="Footer Placeholder 5">
            <a:extLst>
              <a:ext uri="{FF2B5EF4-FFF2-40B4-BE49-F238E27FC236}">
                <a16:creationId xmlns:a16="http://schemas.microsoft.com/office/drawing/2014/main" id="{1D3E31E3-6DDD-4EDE-BE90-392BC5C0C6D6}"/>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300034" name="Rectangle 2">
            <a:extLst>
              <a:ext uri="{FF2B5EF4-FFF2-40B4-BE49-F238E27FC236}">
                <a16:creationId xmlns:a16="http://schemas.microsoft.com/office/drawing/2014/main" id="{418DAAB7-7124-4691-9AE9-0B4F8B9B2311}"/>
              </a:ext>
            </a:extLst>
          </p:cNvPr>
          <p:cNvSpPr>
            <a:spLocks noGrp="1" noRot="1" noChangeArrowheads="1"/>
          </p:cNvSpPr>
          <p:nvPr>
            <p:ph type="title"/>
          </p:nvPr>
        </p:nvSpPr>
        <p:spPr>
          <a:xfrm>
            <a:off x="304800" y="209550"/>
            <a:ext cx="8561388" cy="2109788"/>
          </a:xfrm>
        </p:spPr>
        <p:txBody>
          <a:bodyPr/>
          <a:lstStyle/>
          <a:p>
            <a:pPr eaLnBrk="1" hangingPunct="1">
              <a:defRPr/>
            </a:pPr>
            <a:r>
              <a:rPr lang="en-US" altLang="en-US" dirty="0"/>
              <a:t>Previously Required Determination</a:t>
            </a:r>
            <a:br>
              <a:rPr lang="en-US" altLang="en-US" dirty="0"/>
            </a:br>
            <a:endParaRPr lang="en-US" altLang="en-US" sz="2400" dirty="0">
              <a:solidFill>
                <a:schemeClr val="tx1"/>
              </a:solidFill>
            </a:endParaRPr>
          </a:p>
        </p:txBody>
      </p:sp>
      <p:sp>
        <p:nvSpPr>
          <p:cNvPr id="300035" name="Rectangle 3">
            <a:extLst>
              <a:ext uri="{FF2B5EF4-FFF2-40B4-BE49-F238E27FC236}">
                <a16:creationId xmlns:a16="http://schemas.microsoft.com/office/drawing/2014/main" id="{75E12C4B-45B6-417B-9AB7-81F5959965C1}"/>
              </a:ext>
            </a:extLst>
          </p:cNvPr>
          <p:cNvSpPr>
            <a:spLocks noGrp="1" noChangeArrowheads="1"/>
          </p:cNvSpPr>
          <p:nvPr>
            <p:ph type="body" idx="1"/>
          </p:nvPr>
        </p:nvSpPr>
        <p:spPr>
          <a:xfrm>
            <a:off x="228600" y="2514600"/>
            <a:ext cx="8763000" cy="4014788"/>
          </a:xfrm>
        </p:spPr>
        <p:txBody>
          <a:bodyPr/>
          <a:lstStyle/>
          <a:p>
            <a:pPr eaLnBrk="1" hangingPunct="1">
              <a:lnSpc>
                <a:spcPct val="90000"/>
              </a:lnSpc>
              <a:defRPr/>
            </a:pPr>
            <a:r>
              <a:rPr lang="en-US" altLang="en-US" b="1" dirty="0">
                <a:solidFill>
                  <a:srgbClr val="FFCC00"/>
                </a:solidFill>
              </a:rPr>
              <a:t>Specifications cannot be prepared that would permit an award based solely on price</a:t>
            </a:r>
            <a:r>
              <a:rPr lang="en-US" altLang="en-US" b="1" dirty="0"/>
              <a:t> </a:t>
            </a:r>
          </a:p>
          <a:p>
            <a:pPr marL="57150" indent="0" algn="ctr" eaLnBrk="1" hangingPunct="1">
              <a:lnSpc>
                <a:spcPct val="90000"/>
              </a:lnSpc>
              <a:buFont typeface="Wingdings" panose="05000000000000000000" pitchFamily="2" charset="2"/>
              <a:buNone/>
              <a:defRPr/>
            </a:pPr>
            <a:r>
              <a:rPr lang="en-US" altLang="en-US" b="1" dirty="0"/>
              <a:t>And/or that</a:t>
            </a:r>
          </a:p>
          <a:p>
            <a:pPr eaLnBrk="1" hangingPunct="1">
              <a:lnSpc>
                <a:spcPct val="90000"/>
              </a:lnSpc>
              <a:defRPr/>
            </a:pPr>
            <a:r>
              <a:rPr lang="en-US" altLang="en-US" b="1" dirty="0">
                <a:solidFill>
                  <a:srgbClr val="FFFF00"/>
                </a:solidFill>
              </a:rPr>
              <a:t>CSB is not practicable or is not advantageous to the State and there is compelling reason to use the CSP source selection methodology</a:t>
            </a:r>
          </a:p>
          <a:p>
            <a:pPr marL="0" indent="0" eaLnBrk="1" hangingPunct="1">
              <a:lnSpc>
                <a:spcPct val="90000"/>
              </a:lnSpc>
              <a:buFont typeface="Wingdings" panose="05000000000000000000" pitchFamily="2" charset="2"/>
              <a:buNone/>
              <a:defRPr/>
            </a:pPr>
            <a:endParaRPr lang="en-US" altLang="en-US" b="1" dirty="0">
              <a:solidFill>
                <a:srgbClr val="FFFF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4">
            <a:extLst>
              <a:ext uri="{FF2B5EF4-FFF2-40B4-BE49-F238E27FC236}">
                <a16:creationId xmlns:a16="http://schemas.microsoft.com/office/drawing/2014/main" id="{342DC570-CE46-413D-B5AE-2E2A6E80444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85CD5FA-4A6F-41B9-AE1B-4B152FE83DFB}" type="slidenum">
              <a:rPr lang="en-US" altLang="en-US" sz="1200" smtClean="0"/>
              <a:pPr>
                <a:spcBef>
                  <a:spcPct val="0"/>
                </a:spcBef>
                <a:buClrTx/>
                <a:buSzTx/>
                <a:buFontTx/>
                <a:buNone/>
              </a:pPr>
              <a:t>90</a:t>
            </a:fld>
            <a:endParaRPr lang="en-US" altLang="en-US" sz="1200"/>
          </a:p>
        </p:txBody>
      </p:sp>
      <p:sp>
        <p:nvSpPr>
          <p:cNvPr id="5" name="Footer Placeholder 5">
            <a:extLst>
              <a:ext uri="{FF2B5EF4-FFF2-40B4-BE49-F238E27FC236}">
                <a16:creationId xmlns:a16="http://schemas.microsoft.com/office/drawing/2014/main" id="{D0F5198A-7870-4FB8-B92D-6DE95CBFF2B0}"/>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6850" name="Rectangle 2">
            <a:extLst>
              <a:ext uri="{FF2B5EF4-FFF2-40B4-BE49-F238E27FC236}">
                <a16:creationId xmlns:a16="http://schemas.microsoft.com/office/drawing/2014/main" id="{7AD5F2CB-9BF7-4162-84E9-BBD187DEA395}"/>
              </a:ext>
            </a:extLst>
          </p:cNvPr>
          <p:cNvSpPr>
            <a:spLocks noGrp="1" noRot="1" noChangeArrowheads="1"/>
          </p:cNvSpPr>
          <p:nvPr>
            <p:ph type="title"/>
          </p:nvPr>
        </p:nvSpPr>
        <p:spPr>
          <a:xfrm>
            <a:off x="76200" y="381000"/>
            <a:ext cx="9067800" cy="1352550"/>
          </a:xfrm>
        </p:spPr>
        <p:txBody>
          <a:bodyPr/>
          <a:lstStyle/>
          <a:p>
            <a:pPr eaLnBrk="1" hangingPunct="1">
              <a:defRPr/>
            </a:pPr>
            <a:r>
              <a:rPr lang="en-US" altLang="en-US" sz="4000" dirty="0"/>
              <a:t>Do You Do All This with All Offerors?</a:t>
            </a:r>
          </a:p>
        </p:txBody>
      </p:sp>
      <p:sp>
        <p:nvSpPr>
          <p:cNvPr id="846851" name="Rectangle 3">
            <a:extLst>
              <a:ext uri="{FF2B5EF4-FFF2-40B4-BE49-F238E27FC236}">
                <a16:creationId xmlns:a16="http://schemas.microsoft.com/office/drawing/2014/main" id="{99C8B44B-2F66-47E9-89B1-3DAD92AA68BB}"/>
              </a:ext>
            </a:extLst>
          </p:cNvPr>
          <p:cNvSpPr>
            <a:spLocks noGrp="1" noChangeArrowheads="1"/>
          </p:cNvSpPr>
          <p:nvPr>
            <p:ph type="body" idx="1"/>
          </p:nvPr>
        </p:nvSpPr>
        <p:spPr>
          <a:xfrm>
            <a:off x="304800" y="1905000"/>
            <a:ext cx="8458200" cy="4572000"/>
          </a:xfrm>
        </p:spPr>
        <p:txBody>
          <a:bodyPr/>
          <a:lstStyle/>
          <a:p>
            <a:pPr eaLnBrk="1" hangingPunct="1">
              <a:defRPr/>
            </a:pPr>
            <a:r>
              <a:rPr lang="en-US" altLang="en-US"/>
              <a:t>Ideally, without going through this process you should only eliminate offerors that: </a:t>
            </a:r>
          </a:p>
          <a:p>
            <a:pPr lvl="1" eaLnBrk="1" hangingPunct="1">
              <a:defRPr/>
            </a:pPr>
            <a:r>
              <a:rPr lang="en-US" altLang="en-US"/>
              <a:t>Are clearly incapable of satisfying the requirements of the RFP; and, </a:t>
            </a:r>
          </a:p>
          <a:p>
            <a:pPr lvl="1" eaLnBrk="1" hangingPunct="1">
              <a:defRPr/>
            </a:pPr>
            <a:r>
              <a:rPr lang="en-US" altLang="en-US"/>
              <a:t>Have virtually no possibility of becoming capable during the timeframe of the evaluation</a:t>
            </a:r>
          </a:p>
          <a:p>
            <a:pPr eaLnBrk="1" hangingPunct="1">
              <a:defRPr/>
            </a:pPr>
            <a:r>
              <a:rPr lang="en-US" altLang="en-US"/>
              <a:t>i.e., don’t seek to eliminate as many offerors as possible, as quickly as possible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4">
            <a:extLst>
              <a:ext uri="{FF2B5EF4-FFF2-40B4-BE49-F238E27FC236}">
                <a16:creationId xmlns:a16="http://schemas.microsoft.com/office/drawing/2014/main" id="{39A1322A-1F92-41A3-AE7C-CF1CA0F66C2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C416044-B4EF-4213-9B76-6E9D3C9F337B}" type="slidenum">
              <a:rPr lang="en-US" altLang="en-US" sz="1200" smtClean="0"/>
              <a:pPr>
                <a:spcBef>
                  <a:spcPct val="0"/>
                </a:spcBef>
                <a:buClrTx/>
                <a:buSzTx/>
                <a:buFontTx/>
                <a:buNone/>
              </a:pPr>
              <a:t>91</a:t>
            </a:fld>
            <a:endParaRPr lang="en-US" altLang="en-US" sz="1200"/>
          </a:p>
        </p:txBody>
      </p:sp>
      <p:sp>
        <p:nvSpPr>
          <p:cNvPr id="5" name="Footer Placeholder 5">
            <a:extLst>
              <a:ext uri="{FF2B5EF4-FFF2-40B4-BE49-F238E27FC236}">
                <a16:creationId xmlns:a16="http://schemas.microsoft.com/office/drawing/2014/main" id="{2BEF4B8C-9B23-4243-B356-4413A17014F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48898" name="Rectangle 2">
            <a:extLst>
              <a:ext uri="{FF2B5EF4-FFF2-40B4-BE49-F238E27FC236}">
                <a16:creationId xmlns:a16="http://schemas.microsoft.com/office/drawing/2014/main" id="{1F6FF358-04E2-4FC3-9DBD-9A02EDB81ACA}"/>
              </a:ext>
            </a:extLst>
          </p:cNvPr>
          <p:cNvSpPr>
            <a:spLocks noGrp="1" noRot="1" noChangeArrowheads="1"/>
          </p:cNvSpPr>
          <p:nvPr>
            <p:ph type="title"/>
          </p:nvPr>
        </p:nvSpPr>
        <p:spPr>
          <a:xfrm>
            <a:off x="228600" y="274638"/>
            <a:ext cx="8686800" cy="600075"/>
          </a:xfrm>
        </p:spPr>
        <p:txBody>
          <a:bodyPr/>
          <a:lstStyle/>
          <a:p>
            <a:pPr eaLnBrk="1" hangingPunct="1">
              <a:defRPr/>
            </a:pPr>
            <a:r>
              <a:rPr lang="en-US" altLang="en-US"/>
              <a:t>Procurement Conceit</a:t>
            </a:r>
          </a:p>
        </p:txBody>
      </p:sp>
      <p:sp>
        <p:nvSpPr>
          <p:cNvPr id="848899" name="Rectangle 3">
            <a:extLst>
              <a:ext uri="{FF2B5EF4-FFF2-40B4-BE49-F238E27FC236}">
                <a16:creationId xmlns:a16="http://schemas.microsoft.com/office/drawing/2014/main" id="{BB4EF0D7-F16E-42FD-A15C-4314A4D3AB32}"/>
              </a:ext>
            </a:extLst>
          </p:cNvPr>
          <p:cNvSpPr>
            <a:spLocks noGrp="1" noChangeArrowheads="1"/>
          </p:cNvSpPr>
          <p:nvPr>
            <p:ph type="body" idx="1"/>
          </p:nvPr>
        </p:nvSpPr>
        <p:spPr>
          <a:xfrm>
            <a:off x="304800" y="1066800"/>
            <a:ext cx="8610600" cy="5410200"/>
          </a:xfrm>
        </p:spPr>
        <p:txBody>
          <a:bodyPr/>
          <a:lstStyle/>
          <a:p>
            <a:pPr eaLnBrk="1" hangingPunct="1">
              <a:lnSpc>
                <a:spcPct val="90000"/>
              </a:lnSpc>
              <a:defRPr/>
            </a:pPr>
            <a:r>
              <a:rPr lang="en-US" altLang="en-US" dirty="0"/>
              <a:t>Frequently we take 6, 8, 9 months or more to draft RFPs</a:t>
            </a:r>
          </a:p>
          <a:p>
            <a:pPr eaLnBrk="1" hangingPunct="1">
              <a:lnSpc>
                <a:spcPct val="90000"/>
              </a:lnSpc>
              <a:defRPr/>
            </a:pPr>
            <a:r>
              <a:rPr lang="en-US" altLang="en-US" dirty="0"/>
              <a:t>Then we give vendors 30 days or so to provide responses</a:t>
            </a:r>
          </a:p>
          <a:p>
            <a:pPr eaLnBrk="1" hangingPunct="1">
              <a:lnSpc>
                <a:spcPct val="90000"/>
              </a:lnSpc>
              <a:defRPr/>
            </a:pPr>
            <a:r>
              <a:rPr lang="en-US" altLang="en-US" dirty="0"/>
              <a:t>We expect the responses to be totally detailed and exactly as we direct</a:t>
            </a:r>
          </a:p>
          <a:p>
            <a:pPr eaLnBrk="1" hangingPunct="1">
              <a:lnSpc>
                <a:spcPct val="90000"/>
              </a:lnSpc>
              <a:defRPr/>
            </a:pPr>
            <a:r>
              <a:rPr lang="en-US" altLang="en-US" dirty="0"/>
              <a:t>Without regard for: </a:t>
            </a:r>
          </a:p>
          <a:p>
            <a:pPr lvl="1" eaLnBrk="1" hangingPunct="1">
              <a:lnSpc>
                <a:spcPct val="90000"/>
              </a:lnSpc>
              <a:defRPr/>
            </a:pPr>
            <a:r>
              <a:rPr lang="en-US" altLang="en-US" dirty="0"/>
              <a:t>Competing demands on the vendors</a:t>
            </a:r>
          </a:p>
          <a:p>
            <a:pPr lvl="2" eaLnBrk="1" hangingPunct="1">
              <a:lnSpc>
                <a:spcPct val="90000"/>
              </a:lnSpc>
              <a:defRPr/>
            </a:pPr>
            <a:r>
              <a:rPr lang="en-US" altLang="en-US" dirty="0"/>
              <a:t>They may also be responding to other RFPs </a:t>
            </a:r>
          </a:p>
          <a:p>
            <a:pPr lvl="1" eaLnBrk="1" hangingPunct="1">
              <a:lnSpc>
                <a:spcPct val="90000"/>
              </a:lnSpc>
              <a:defRPr/>
            </a:pPr>
            <a:r>
              <a:rPr lang="en-US" altLang="en-US" dirty="0"/>
              <a:t>The cost to offerors to respond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a:extLst>
              <a:ext uri="{FF2B5EF4-FFF2-40B4-BE49-F238E27FC236}">
                <a16:creationId xmlns:a16="http://schemas.microsoft.com/office/drawing/2014/main" id="{097D6045-427C-4329-BC40-9FB0FE401A7F}"/>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8880636-827E-41C2-ACF2-0B05CC46918D}" type="slidenum">
              <a:rPr lang="en-US" altLang="en-US" sz="1200" smtClean="0"/>
              <a:pPr>
                <a:spcBef>
                  <a:spcPct val="0"/>
                </a:spcBef>
                <a:buClrTx/>
                <a:buSzTx/>
                <a:buFontTx/>
                <a:buNone/>
              </a:pPr>
              <a:t>92</a:t>
            </a:fld>
            <a:endParaRPr lang="en-US" altLang="en-US" sz="1200"/>
          </a:p>
        </p:txBody>
      </p:sp>
      <p:sp>
        <p:nvSpPr>
          <p:cNvPr id="5" name="Footer Placeholder 5">
            <a:extLst>
              <a:ext uri="{FF2B5EF4-FFF2-40B4-BE49-F238E27FC236}">
                <a16:creationId xmlns:a16="http://schemas.microsoft.com/office/drawing/2014/main" id="{53235A09-5493-4E9F-89E7-95F0477B6962}"/>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0946" name="Rectangle 2">
            <a:extLst>
              <a:ext uri="{FF2B5EF4-FFF2-40B4-BE49-F238E27FC236}">
                <a16:creationId xmlns:a16="http://schemas.microsoft.com/office/drawing/2014/main" id="{6E7F0021-B92B-4DC1-959E-9E36DA097D2E}"/>
              </a:ext>
            </a:extLst>
          </p:cNvPr>
          <p:cNvSpPr>
            <a:spLocks noGrp="1" noRot="1" noChangeArrowheads="1"/>
          </p:cNvSpPr>
          <p:nvPr>
            <p:ph type="title"/>
          </p:nvPr>
        </p:nvSpPr>
        <p:spPr/>
        <p:txBody>
          <a:bodyPr/>
          <a:lstStyle/>
          <a:p>
            <a:pPr eaLnBrk="1" hangingPunct="1">
              <a:defRPr/>
            </a:pPr>
            <a:r>
              <a:rPr lang="en-US" altLang="en-US"/>
              <a:t>Offeror Response Costs</a:t>
            </a:r>
          </a:p>
        </p:txBody>
      </p:sp>
      <p:sp>
        <p:nvSpPr>
          <p:cNvPr id="850947" name="Rectangle 3">
            <a:extLst>
              <a:ext uri="{FF2B5EF4-FFF2-40B4-BE49-F238E27FC236}">
                <a16:creationId xmlns:a16="http://schemas.microsoft.com/office/drawing/2014/main" id="{47439445-67E0-40BA-84F8-CC72EEDDC280}"/>
              </a:ext>
            </a:extLst>
          </p:cNvPr>
          <p:cNvSpPr>
            <a:spLocks noGrp="1" noChangeArrowheads="1"/>
          </p:cNvSpPr>
          <p:nvPr>
            <p:ph type="body" idx="1"/>
          </p:nvPr>
        </p:nvSpPr>
        <p:spPr>
          <a:xfrm>
            <a:off x="228600" y="1371600"/>
            <a:ext cx="8686800" cy="5105400"/>
          </a:xfrm>
        </p:spPr>
        <p:txBody>
          <a:bodyPr/>
          <a:lstStyle/>
          <a:p>
            <a:pPr eaLnBrk="1" hangingPunct="1">
              <a:defRPr/>
            </a:pPr>
            <a:r>
              <a:rPr lang="en-US" altLang="en-US" sz="2800"/>
              <a:t>Frequently offerors expend thousands of dollars to respond to an RFP</a:t>
            </a:r>
          </a:p>
          <a:p>
            <a:pPr lvl="1" eaLnBrk="1" hangingPunct="1">
              <a:defRPr/>
            </a:pPr>
            <a:r>
              <a:rPr lang="en-US" altLang="en-US" sz="2400"/>
              <a:t>Sometimes tens of thousands of dollars</a:t>
            </a:r>
          </a:p>
          <a:p>
            <a:pPr eaLnBrk="1" hangingPunct="1">
              <a:defRPr/>
            </a:pPr>
            <a:r>
              <a:rPr lang="en-US" altLang="en-US" sz="2800"/>
              <a:t>Vendors need to expend their resources wisely in deciding which RFPs to respond to &amp; how extensively to do so</a:t>
            </a:r>
          </a:p>
          <a:p>
            <a:pPr eaLnBrk="1" hangingPunct="1">
              <a:defRPr/>
            </a:pPr>
            <a:r>
              <a:rPr lang="en-US" altLang="en-US" sz="2800"/>
              <a:t>They may respond minimally if they:</a:t>
            </a:r>
          </a:p>
          <a:p>
            <a:pPr lvl="1" eaLnBrk="1" hangingPunct="1">
              <a:defRPr/>
            </a:pPr>
            <a:r>
              <a:rPr lang="en-US" altLang="en-US" sz="2400"/>
              <a:t>Don’t feel they have a good chance at winning a particular award</a:t>
            </a:r>
          </a:p>
          <a:p>
            <a:pPr lvl="1" eaLnBrk="1" hangingPunct="1">
              <a:defRPr/>
            </a:pPr>
            <a:r>
              <a:rPr lang="en-US" altLang="en-US" sz="2400"/>
              <a:t>Recently learned of the RFP</a:t>
            </a:r>
          </a:p>
          <a:p>
            <a:pPr lvl="1" eaLnBrk="1" hangingPunct="1">
              <a:defRPr/>
            </a:pPr>
            <a:r>
              <a:rPr lang="en-US" altLang="en-US" sz="2400"/>
              <a:t>Are simultaneously responding to multiple RFPs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4">
            <a:extLst>
              <a:ext uri="{FF2B5EF4-FFF2-40B4-BE49-F238E27FC236}">
                <a16:creationId xmlns:a16="http://schemas.microsoft.com/office/drawing/2014/main" id="{B54CFBBC-1E6E-4A4F-9723-BFF2217E1118}"/>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BCFFBF9-8F17-4133-B729-12EB6B506167}" type="slidenum">
              <a:rPr lang="en-US" altLang="en-US" sz="1200" smtClean="0"/>
              <a:pPr>
                <a:spcBef>
                  <a:spcPct val="0"/>
                </a:spcBef>
                <a:buClrTx/>
                <a:buSzTx/>
                <a:buFontTx/>
                <a:buNone/>
              </a:pPr>
              <a:t>93</a:t>
            </a:fld>
            <a:endParaRPr lang="en-US" altLang="en-US" sz="1200"/>
          </a:p>
        </p:txBody>
      </p:sp>
      <p:sp>
        <p:nvSpPr>
          <p:cNvPr id="5" name="Footer Placeholder 5">
            <a:extLst>
              <a:ext uri="{FF2B5EF4-FFF2-40B4-BE49-F238E27FC236}">
                <a16:creationId xmlns:a16="http://schemas.microsoft.com/office/drawing/2014/main" id="{CF64F129-F79D-4DDC-AA3E-F72AFFE75323}"/>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2994" name="Rectangle 2">
            <a:extLst>
              <a:ext uri="{FF2B5EF4-FFF2-40B4-BE49-F238E27FC236}">
                <a16:creationId xmlns:a16="http://schemas.microsoft.com/office/drawing/2014/main" id="{28C4C4E8-0A41-4DCC-8484-A3ED5302F61A}"/>
              </a:ext>
            </a:extLst>
          </p:cNvPr>
          <p:cNvSpPr>
            <a:spLocks noGrp="1" noRot="1" noChangeArrowheads="1"/>
          </p:cNvSpPr>
          <p:nvPr>
            <p:ph type="title"/>
          </p:nvPr>
        </p:nvSpPr>
        <p:spPr>
          <a:xfrm>
            <a:off x="457200" y="152400"/>
            <a:ext cx="8229600" cy="838200"/>
          </a:xfrm>
        </p:spPr>
        <p:txBody>
          <a:bodyPr/>
          <a:lstStyle/>
          <a:p>
            <a:pPr eaLnBrk="1" hangingPunct="1">
              <a:defRPr/>
            </a:pPr>
            <a:r>
              <a:rPr lang="en-US" altLang="en-US"/>
              <a:t>Have Some Understanding</a:t>
            </a:r>
          </a:p>
        </p:txBody>
      </p:sp>
      <p:sp>
        <p:nvSpPr>
          <p:cNvPr id="852995" name="Rectangle 3">
            <a:extLst>
              <a:ext uri="{FF2B5EF4-FFF2-40B4-BE49-F238E27FC236}">
                <a16:creationId xmlns:a16="http://schemas.microsoft.com/office/drawing/2014/main" id="{9062C244-2AE0-48A1-9211-04216DC1AA4D}"/>
              </a:ext>
            </a:extLst>
          </p:cNvPr>
          <p:cNvSpPr>
            <a:spLocks noGrp="1" noChangeArrowheads="1"/>
          </p:cNvSpPr>
          <p:nvPr>
            <p:ph type="body" idx="1"/>
          </p:nvPr>
        </p:nvSpPr>
        <p:spPr>
          <a:xfrm>
            <a:off x="228600" y="990600"/>
            <a:ext cx="8610600" cy="5638800"/>
          </a:xfrm>
        </p:spPr>
        <p:txBody>
          <a:bodyPr/>
          <a:lstStyle/>
          <a:p>
            <a:pPr eaLnBrk="1" hangingPunct="1">
              <a:defRPr/>
            </a:pPr>
            <a:r>
              <a:rPr lang="en-US" altLang="en-US" sz="2800" dirty="0"/>
              <a:t>We should understand that there may be a big difference between the amount of effort a vendor will devote doing something on </a:t>
            </a:r>
            <a:r>
              <a:rPr lang="en-US" altLang="en-US" sz="2800" dirty="0">
                <a:solidFill>
                  <a:srgbClr val="FF66FF"/>
                </a:solidFill>
              </a:rPr>
              <a:t>speculation</a:t>
            </a:r>
          </a:p>
          <a:p>
            <a:pPr lvl="1" eaLnBrk="1" hangingPunct="1">
              <a:defRPr/>
            </a:pPr>
            <a:r>
              <a:rPr lang="en-US" altLang="en-US" sz="2400" dirty="0"/>
              <a:t>Something they are not being paid for</a:t>
            </a:r>
          </a:p>
          <a:p>
            <a:pPr lvl="2" eaLnBrk="1" hangingPunct="1">
              <a:defRPr/>
            </a:pPr>
            <a:r>
              <a:rPr lang="en-US" altLang="en-US" sz="2000" b="1" dirty="0"/>
              <a:t>Responding to our RFPs</a:t>
            </a:r>
          </a:p>
          <a:p>
            <a:pPr eaLnBrk="1" hangingPunct="1">
              <a:defRPr/>
            </a:pPr>
            <a:r>
              <a:rPr lang="en-US" altLang="en-US" sz="2800" dirty="0"/>
              <a:t>Versus how they would perform on a contract they are paid to perform</a:t>
            </a:r>
          </a:p>
          <a:p>
            <a:pPr eaLnBrk="1" hangingPunct="1">
              <a:defRPr/>
            </a:pPr>
            <a:r>
              <a:rPr lang="en-US" altLang="en-US" sz="2800" dirty="0"/>
              <a:t>So a minimal initial response may not mean that a vendor: </a:t>
            </a:r>
          </a:p>
          <a:p>
            <a:pPr lvl="1" eaLnBrk="1" hangingPunct="1">
              <a:defRPr/>
            </a:pPr>
            <a:r>
              <a:rPr lang="en-US" altLang="en-US" sz="2400" dirty="0"/>
              <a:t>Has little capability</a:t>
            </a:r>
          </a:p>
          <a:p>
            <a:pPr lvl="1" eaLnBrk="1" hangingPunct="1">
              <a:defRPr/>
            </a:pPr>
            <a:r>
              <a:rPr lang="en-US" altLang="en-US" sz="2400" dirty="0"/>
              <a:t>Would not fully, or even exceptionally perform a contract</a:t>
            </a:r>
          </a:p>
          <a:p>
            <a:pPr lvl="1" eaLnBrk="1" hangingPunct="1">
              <a:defRPr/>
            </a:pPr>
            <a:r>
              <a:rPr lang="en-US" altLang="en-US" sz="2400" dirty="0"/>
              <a:t>Would not quote a good price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a:extLst>
              <a:ext uri="{FF2B5EF4-FFF2-40B4-BE49-F238E27FC236}">
                <a16:creationId xmlns:a16="http://schemas.microsoft.com/office/drawing/2014/main" id="{7C7027BE-6FEF-4BA5-86EA-AE72CA4244C7}"/>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9D169DC-F23A-4497-BE6E-C0C851A6348F}" type="slidenum">
              <a:rPr lang="en-US" altLang="en-US" sz="1200" smtClean="0"/>
              <a:pPr>
                <a:spcBef>
                  <a:spcPct val="0"/>
                </a:spcBef>
                <a:buClrTx/>
                <a:buSzTx/>
                <a:buFontTx/>
                <a:buNone/>
              </a:pPr>
              <a:t>94</a:t>
            </a:fld>
            <a:endParaRPr lang="en-US" altLang="en-US" sz="1200"/>
          </a:p>
        </p:txBody>
      </p:sp>
      <p:sp>
        <p:nvSpPr>
          <p:cNvPr id="5" name="Footer Placeholder 5">
            <a:extLst>
              <a:ext uri="{FF2B5EF4-FFF2-40B4-BE49-F238E27FC236}">
                <a16:creationId xmlns:a16="http://schemas.microsoft.com/office/drawing/2014/main" id="{FAE15696-510F-4A69-B1B5-39FC8C6470DF}"/>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5042" name="Rectangle 2">
            <a:extLst>
              <a:ext uri="{FF2B5EF4-FFF2-40B4-BE49-F238E27FC236}">
                <a16:creationId xmlns:a16="http://schemas.microsoft.com/office/drawing/2014/main" id="{D22C87EA-852D-4C8B-A19B-F457F50DA6C3}"/>
              </a:ext>
            </a:extLst>
          </p:cNvPr>
          <p:cNvSpPr>
            <a:spLocks noGrp="1" noRot="1" noChangeArrowheads="1"/>
          </p:cNvSpPr>
          <p:nvPr>
            <p:ph type="title"/>
          </p:nvPr>
        </p:nvSpPr>
        <p:spPr>
          <a:xfrm>
            <a:off x="304800" y="152400"/>
            <a:ext cx="8534400" cy="1447800"/>
          </a:xfrm>
        </p:spPr>
        <p:txBody>
          <a:bodyPr/>
          <a:lstStyle/>
          <a:p>
            <a:pPr eaLnBrk="1" hangingPunct="1">
              <a:defRPr/>
            </a:pPr>
            <a:r>
              <a:rPr lang="en-US" altLang="en-US" dirty="0"/>
              <a:t>Have Some Understanding</a:t>
            </a:r>
            <a:r>
              <a:rPr lang="en-US" altLang="en-US" sz="2400" dirty="0"/>
              <a:t> (Cont’d)</a:t>
            </a:r>
            <a:endParaRPr lang="en-US" altLang="en-US" dirty="0"/>
          </a:p>
        </p:txBody>
      </p:sp>
      <p:sp>
        <p:nvSpPr>
          <p:cNvPr id="855043" name="Rectangle 3">
            <a:extLst>
              <a:ext uri="{FF2B5EF4-FFF2-40B4-BE49-F238E27FC236}">
                <a16:creationId xmlns:a16="http://schemas.microsoft.com/office/drawing/2014/main" id="{42A8BB4E-F5C6-4C1F-B8BE-7FCA843DA5A6}"/>
              </a:ext>
            </a:extLst>
          </p:cNvPr>
          <p:cNvSpPr>
            <a:spLocks noGrp="1" noChangeArrowheads="1"/>
          </p:cNvSpPr>
          <p:nvPr>
            <p:ph type="body" idx="1"/>
          </p:nvPr>
        </p:nvSpPr>
        <p:spPr>
          <a:xfrm>
            <a:off x="228600" y="1676400"/>
            <a:ext cx="8610600" cy="4800600"/>
          </a:xfrm>
        </p:spPr>
        <p:txBody>
          <a:bodyPr/>
          <a:lstStyle/>
          <a:p>
            <a:pPr eaLnBrk="1" hangingPunct="1">
              <a:defRPr/>
            </a:pPr>
            <a:r>
              <a:rPr lang="en-US" altLang="en-US"/>
              <a:t>The cost to vendors to respond to a RFP (CSP) is typically much higher than that of a bid (CSB)</a:t>
            </a:r>
          </a:p>
          <a:p>
            <a:pPr lvl="1" eaLnBrk="1" hangingPunct="1">
              <a:defRPr/>
            </a:pPr>
            <a:r>
              <a:rPr lang="en-US" altLang="en-US"/>
              <a:t>This is another major difference between CSB and CSP</a:t>
            </a:r>
          </a:p>
          <a:p>
            <a:pPr lvl="1" eaLnBrk="1" hangingPunct="1">
              <a:defRPr/>
            </a:pPr>
            <a:r>
              <a:rPr lang="en-US" altLang="en-US"/>
              <a:t>And why the rules and processes followed for CSP are </a:t>
            </a:r>
            <a:r>
              <a:rPr lang="en-US" altLang="en-US" b="1" i="1" u="sng"/>
              <a:t>fundamentally different</a:t>
            </a:r>
            <a:r>
              <a:rPr lang="en-US" altLang="en-US"/>
              <a:t> from CSB   </a:t>
            </a:r>
          </a:p>
          <a:p>
            <a:pPr eaLnBrk="1" hangingPunct="1">
              <a:buFont typeface="Wingdings" panose="05000000000000000000" pitchFamily="2" charset="2"/>
              <a:buNone/>
              <a:defRPr/>
            </a:pPr>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4">
            <a:extLst>
              <a:ext uri="{FF2B5EF4-FFF2-40B4-BE49-F238E27FC236}">
                <a16:creationId xmlns:a16="http://schemas.microsoft.com/office/drawing/2014/main" id="{A1F6816B-3015-402D-AB40-5AD52E84BA8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09E7BBD-F652-4042-8186-52D1B79CC8E8}" type="slidenum">
              <a:rPr lang="en-US" altLang="en-US" sz="1200" smtClean="0"/>
              <a:pPr>
                <a:spcBef>
                  <a:spcPct val="0"/>
                </a:spcBef>
                <a:buClrTx/>
                <a:buSzTx/>
                <a:buFontTx/>
                <a:buNone/>
              </a:pPr>
              <a:t>95</a:t>
            </a:fld>
            <a:endParaRPr lang="en-US" altLang="en-US" sz="1200"/>
          </a:p>
        </p:txBody>
      </p:sp>
      <p:sp>
        <p:nvSpPr>
          <p:cNvPr id="5" name="Footer Placeholder 5">
            <a:extLst>
              <a:ext uri="{FF2B5EF4-FFF2-40B4-BE49-F238E27FC236}">
                <a16:creationId xmlns:a16="http://schemas.microsoft.com/office/drawing/2014/main" id="{2BACDA82-AF0E-4EBA-944C-593BABBA2EA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7090" name="Rectangle 2">
            <a:extLst>
              <a:ext uri="{FF2B5EF4-FFF2-40B4-BE49-F238E27FC236}">
                <a16:creationId xmlns:a16="http://schemas.microsoft.com/office/drawing/2014/main" id="{54F17602-A8E8-4263-A350-785BC51169A5}"/>
              </a:ext>
            </a:extLst>
          </p:cNvPr>
          <p:cNvSpPr>
            <a:spLocks noGrp="1" noRot="1" noChangeArrowheads="1"/>
          </p:cNvSpPr>
          <p:nvPr>
            <p:ph type="title"/>
          </p:nvPr>
        </p:nvSpPr>
        <p:spPr>
          <a:xfrm>
            <a:off x="457200" y="152400"/>
            <a:ext cx="8229600" cy="990600"/>
          </a:xfrm>
        </p:spPr>
        <p:txBody>
          <a:bodyPr/>
          <a:lstStyle/>
          <a:p>
            <a:pPr eaLnBrk="1" hangingPunct="1">
              <a:defRPr/>
            </a:pPr>
            <a:r>
              <a:rPr lang="en-US" altLang="en-US"/>
              <a:t>Keep Offerors Engaged</a:t>
            </a:r>
          </a:p>
        </p:txBody>
      </p:sp>
      <p:sp>
        <p:nvSpPr>
          <p:cNvPr id="857091" name="Rectangle 3">
            <a:extLst>
              <a:ext uri="{FF2B5EF4-FFF2-40B4-BE49-F238E27FC236}">
                <a16:creationId xmlns:a16="http://schemas.microsoft.com/office/drawing/2014/main" id="{1975E22B-77AD-4E5B-B17F-5540B554137E}"/>
              </a:ext>
            </a:extLst>
          </p:cNvPr>
          <p:cNvSpPr>
            <a:spLocks noGrp="1" noChangeArrowheads="1"/>
          </p:cNvSpPr>
          <p:nvPr>
            <p:ph type="body" idx="1"/>
          </p:nvPr>
        </p:nvSpPr>
        <p:spPr>
          <a:xfrm>
            <a:off x="228600" y="1219200"/>
            <a:ext cx="8686800" cy="5257800"/>
          </a:xfrm>
        </p:spPr>
        <p:txBody>
          <a:bodyPr/>
          <a:lstStyle/>
          <a:p>
            <a:pPr eaLnBrk="1" hangingPunct="1">
              <a:defRPr/>
            </a:pPr>
            <a:r>
              <a:rPr lang="en-US" altLang="en-US" sz="2800" dirty="0"/>
              <a:t>By going through the processes described in this presentation we tell offerors</a:t>
            </a:r>
          </a:p>
          <a:p>
            <a:pPr lvl="1" eaLnBrk="1" hangingPunct="1">
              <a:defRPr/>
            </a:pPr>
            <a:r>
              <a:rPr lang="en-US" altLang="en-US" sz="2400" dirty="0"/>
              <a:t>They are still in the running</a:t>
            </a:r>
          </a:p>
          <a:p>
            <a:pPr lvl="1" eaLnBrk="1" hangingPunct="1">
              <a:defRPr/>
            </a:pPr>
            <a:r>
              <a:rPr lang="en-US" altLang="en-US" sz="2400" dirty="0"/>
              <a:t>Exactly what we need more information about </a:t>
            </a:r>
          </a:p>
          <a:p>
            <a:pPr eaLnBrk="1" hangingPunct="1">
              <a:defRPr/>
            </a:pPr>
            <a:r>
              <a:rPr lang="en-US" altLang="en-US" sz="2800" dirty="0"/>
              <a:t>And the more effort offerors put into proposals, even on an incremental basis</a:t>
            </a:r>
          </a:p>
          <a:p>
            <a:pPr eaLnBrk="1" hangingPunct="1">
              <a:defRPr/>
            </a:pPr>
            <a:r>
              <a:rPr lang="en-US" altLang="en-US" sz="2800" dirty="0"/>
              <a:t>The more they will continue to be involved and buckle down to win to justify their costs to-date</a:t>
            </a:r>
          </a:p>
          <a:p>
            <a:pPr eaLnBrk="1" hangingPunct="1">
              <a:defRPr/>
            </a:pPr>
            <a:r>
              <a:rPr lang="en-US" altLang="en-US" sz="2800" dirty="0"/>
              <a:t>And the more they continue in the running the better understanding we will have of their strengths and weaknesses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4">
            <a:extLst>
              <a:ext uri="{FF2B5EF4-FFF2-40B4-BE49-F238E27FC236}">
                <a16:creationId xmlns:a16="http://schemas.microsoft.com/office/drawing/2014/main" id="{E75D2462-64B8-4B5A-B061-A54C839C2D1E}"/>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AC3B459-7EDB-4B34-A4D2-6FE72EFB4D48}" type="slidenum">
              <a:rPr lang="en-US" altLang="en-US" sz="1200" smtClean="0"/>
              <a:pPr>
                <a:spcBef>
                  <a:spcPct val="0"/>
                </a:spcBef>
                <a:buClrTx/>
                <a:buSzTx/>
                <a:buFontTx/>
                <a:buNone/>
              </a:pPr>
              <a:t>96</a:t>
            </a:fld>
            <a:endParaRPr lang="en-US" altLang="en-US" sz="1200"/>
          </a:p>
        </p:txBody>
      </p:sp>
      <p:sp>
        <p:nvSpPr>
          <p:cNvPr id="5" name="Footer Placeholder 5">
            <a:extLst>
              <a:ext uri="{FF2B5EF4-FFF2-40B4-BE49-F238E27FC236}">
                <a16:creationId xmlns:a16="http://schemas.microsoft.com/office/drawing/2014/main" id="{68A86667-0104-4789-B092-F8901BD82C95}"/>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59138" name="Rectangle 2">
            <a:extLst>
              <a:ext uri="{FF2B5EF4-FFF2-40B4-BE49-F238E27FC236}">
                <a16:creationId xmlns:a16="http://schemas.microsoft.com/office/drawing/2014/main" id="{9E778D6A-E15A-4028-A8F9-203BCFD16E54}"/>
              </a:ext>
            </a:extLst>
          </p:cNvPr>
          <p:cNvSpPr>
            <a:spLocks noGrp="1" noRot="1" noChangeArrowheads="1"/>
          </p:cNvSpPr>
          <p:nvPr>
            <p:ph type="title"/>
          </p:nvPr>
        </p:nvSpPr>
        <p:spPr>
          <a:xfrm>
            <a:off x="685800" y="228600"/>
            <a:ext cx="7924800" cy="838200"/>
          </a:xfrm>
        </p:spPr>
        <p:txBody>
          <a:bodyPr/>
          <a:lstStyle/>
          <a:p>
            <a:pPr eaLnBrk="1" hangingPunct="1">
              <a:defRPr/>
            </a:pPr>
            <a:r>
              <a:rPr lang="en-US" altLang="en-US"/>
              <a:t>Get to Know Offerors</a:t>
            </a:r>
          </a:p>
        </p:txBody>
      </p:sp>
      <p:sp>
        <p:nvSpPr>
          <p:cNvPr id="859139" name="Rectangle 3">
            <a:extLst>
              <a:ext uri="{FF2B5EF4-FFF2-40B4-BE49-F238E27FC236}">
                <a16:creationId xmlns:a16="http://schemas.microsoft.com/office/drawing/2014/main" id="{3A581A48-F832-4C74-B3BD-BD4A004BF43D}"/>
              </a:ext>
            </a:extLst>
          </p:cNvPr>
          <p:cNvSpPr>
            <a:spLocks noGrp="1" noChangeArrowheads="1"/>
          </p:cNvSpPr>
          <p:nvPr>
            <p:ph type="body" idx="1"/>
          </p:nvPr>
        </p:nvSpPr>
        <p:spPr>
          <a:xfrm>
            <a:off x="228600" y="1371600"/>
            <a:ext cx="8686800" cy="5334000"/>
          </a:xfrm>
        </p:spPr>
        <p:txBody>
          <a:bodyPr/>
          <a:lstStyle/>
          <a:p>
            <a:pPr eaLnBrk="1" hangingPunct="1">
              <a:lnSpc>
                <a:spcPct val="90000"/>
              </a:lnSpc>
              <a:defRPr/>
            </a:pPr>
            <a:r>
              <a:rPr lang="en-US" altLang="en-US"/>
              <a:t>The more you interact with offerors:</a:t>
            </a:r>
          </a:p>
          <a:p>
            <a:pPr lvl="1" eaLnBrk="1" hangingPunct="1">
              <a:lnSpc>
                <a:spcPct val="90000"/>
              </a:lnSpc>
              <a:defRPr/>
            </a:pPr>
            <a:r>
              <a:rPr lang="en-US" altLang="en-US"/>
              <a:t>The better you can assess their capabilities and commitment</a:t>
            </a:r>
          </a:p>
          <a:p>
            <a:pPr lvl="2" eaLnBrk="1" hangingPunct="1">
              <a:lnSpc>
                <a:spcPct val="90000"/>
              </a:lnSpc>
              <a:defRPr/>
            </a:pPr>
            <a:r>
              <a:rPr lang="en-US" altLang="en-US"/>
              <a:t>Especially any you haven’t dealt with previously </a:t>
            </a:r>
          </a:p>
          <a:p>
            <a:pPr eaLnBrk="1" hangingPunct="1">
              <a:lnSpc>
                <a:spcPct val="90000"/>
              </a:lnSpc>
              <a:defRPr/>
            </a:pPr>
            <a:r>
              <a:rPr lang="en-US" altLang="en-US"/>
              <a:t>If you don’t have this interaction the offeror may be just a name on a proposal</a:t>
            </a:r>
          </a:p>
          <a:p>
            <a:pPr lvl="1" eaLnBrk="1" hangingPunct="1">
              <a:lnSpc>
                <a:spcPct val="90000"/>
              </a:lnSpc>
              <a:defRPr/>
            </a:pPr>
            <a:r>
              <a:rPr lang="en-US" altLang="en-US"/>
              <a:t>You can’t judge a book by its cover</a:t>
            </a:r>
          </a:p>
          <a:p>
            <a:pPr lvl="1" eaLnBrk="1" hangingPunct="1">
              <a:lnSpc>
                <a:spcPct val="90000"/>
              </a:lnSpc>
              <a:defRPr/>
            </a:pPr>
            <a:r>
              <a:rPr lang="en-US" altLang="en-US"/>
              <a:t>You likely will be reluctant to take a chance with an offeror you don’t know well</a:t>
            </a:r>
          </a:p>
          <a:p>
            <a:pPr lvl="1" eaLnBrk="1" hangingPunct="1">
              <a:lnSpc>
                <a:spcPct val="90000"/>
              </a:lnSpc>
              <a:defRPr/>
            </a:pPr>
            <a:r>
              <a:rPr lang="en-US" altLang="en-US"/>
              <a:t>You probably will play it safe and go with a known (frequently the incumbent) offeror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4">
            <a:extLst>
              <a:ext uri="{FF2B5EF4-FFF2-40B4-BE49-F238E27FC236}">
                <a16:creationId xmlns:a16="http://schemas.microsoft.com/office/drawing/2014/main" id="{59EADF22-CA8C-4B31-829B-43FB620E1DF2}"/>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5B0E3C9-FA33-4A15-B480-D4CF58067B2A}" type="slidenum">
              <a:rPr lang="en-US" altLang="en-US" sz="1200" smtClean="0"/>
              <a:pPr>
                <a:spcBef>
                  <a:spcPct val="0"/>
                </a:spcBef>
                <a:buClrTx/>
                <a:buSzTx/>
                <a:buFontTx/>
                <a:buNone/>
              </a:pPr>
              <a:t>97</a:t>
            </a:fld>
            <a:endParaRPr lang="en-US" altLang="en-US" sz="1200"/>
          </a:p>
        </p:txBody>
      </p:sp>
      <p:sp>
        <p:nvSpPr>
          <p:cNvPr id="5" name="Footer Placeholder 5">
            <a:extLst>
              <a:ext uri="{FF2B5EF4-FFF2-40B4-BE49-F238E27FC236}">
                <a16:creationId xmlns:a16="http://schemas.microsoft.com/office/drawing/2014/main" id="{FFB3C3E0-4CD3-45F6-9E93-FCD57CCADE6A}"/>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1186" name="Rectangle 2">
            <a:extLst>
              <a:ext uri="{FF2B5EF4-FFF2-40B4-BE49-F238E27FC236}">
                <a16:creationId xmlns:a16="http://schemas.microsoft.com/office/drawing/2014/main" id="{CE35BC45-79B3-4D6B-9D34-586A41E47F50}"/>
              </a:ext>
            </a:extLst>
          </p:cNvPr>
          <p:cNvSpPr>
            <a:spLocks noGrp="1" noRot="1" noChangeArrowheads="1"/>
          </p:cNvSpPr>
          <p:nvPr>
            <p:ph type="title"/>
          </p:nvPr>
        </p:nvSpPr>
        <p:spPr>
          <a:xfrm>
            <a:off x="304800" y="228600"/>
            <a:ext cx="8534400" cy="838200"/>
          </a:xfrm>
        </p:spPr>
        <p:txBody>
          <a:bodyPr/>
          <a:lstStyle/>
          <a:p>
            <a:pPr eaLnBrk="1" hangingPunct="1">
              <a:defRPr/>
            </a:pPr>
            <a:r>
              <a:rPr lang="en-US" altLang="en-US"/>
              <a:t>Ignorance Can Be Costly</a:t>
            </a:r>
          </a:p>
        </p:txBody>
      </p:sp>
      <p:sp>
        <p:nvSpPr>
          <p:cNvPr id="861187" name="Rectangle 3">
            <a:extLst>
              <a:ext uri="{FF2B5EF4-FFF2-40B4-BE49-F238E27FC236}">
                <a16:creationId xmlns:a16="http://schemas.microsoft.com/office/drawing/2014/main" id="{4B8DB71B-E5F3-4DA3-8DCA-02B3564F5C88}"/>
              </a:ext>
            </a:extLst>
          </p:cNvPr>
          <p:cNvSpPr>
            <a:spLocks noGrp="1" noChangeArrowheads="1"/>
          </p:cNvSpPr>
          <p:nvPr>
            <p:ph type="body" idx="1"/>
          </p:nvPr>
        </p:nvSpPr>
        <p:spPr>
          <a:xfrm>
            <a:off x="228600" y="1295400"/>
            <a:ext cx="8686800" cy="5562600"/>
          </a:xfrm>
        </p:spPr>
        <p:txBody>
          <a:bodyPr/>
          <a:lstStyle/>
          <a:p>
            <a:pPr eaLnBrk="1" hangingPunct="1">
              <a:defRPr/>
            </a:pPr>
            <a:r>
              <a:rPr lang="en-US" altLang="en-US"/>
              <a:t>Elimination of offerors for technical insufficiency without getting to know their capabilities has a cost</a:t>
            </a:r>
          </a:p>
          <a:p>
            <a:pPr lvl="1" eaLnBrk="1" hangingPunct="1">
              <a:defRPr/>
            </a:pPr>
            <a:r>
              <a:rPr lang="en-US" altLang="en-US"/>
              <a:t>We don’t know how good they would have been</a:t>
            </a:r>
          </a:p>
          <a:p>
            <a:pPr lvl="1" eaLnBrk="1" hangingPunct="1">
              <a:defRPr/>
            </a:pPr>
            <a:r>
              <a:rPr lang="en-US" altLang="en-US"/>
              <a:t>We don’t know what their price was</a:t>
            </a:r>
          </a:p>
          <a:p>
            <a:pPr lvl="2" eaLnBrk="1" hangingPunct="1">
              <a:defRPr/>
            </a:pPr>
            <a:r>
              <a:rPr lang="en-US" altLang="en-US"/>
              <a:t>We pay for playing it safe</a:t>
            </a:r>
          </a:p>
          <a:p>
            <a:pPr eaLnBrk="1" hangingPunct="1">
              <a:defRPr/>
            </a:pPr>
            <a:r>
              <a:rPr lang="en-US" altLang="en-US"/>
              <a:t>Even if such offerors are not eliminated we still tend to not select them:  </a:t>
            </a:r>
          </a:p>
          <a:p>
            <a:pPr lvl="1" eaLnBrk="1" hangingPunct="1">
              <a:defRPr/>
            </a:pPr>
            <a:r>
              <a:rPr lang="en-US" altLang="en-US"/>
              <a:t>We forego lower prices</a:t>
            </a:r>
          </a:p>
          <a:p>
            <a:pPr lvl="1" eaLnBrk="1" hangingPunct="1">
              <a:defRPr/>
            </a:pPr>
            <a:r>
              <a:rPr lang="en-US" altLang="en-US"/>
              <a:t>Sometimes substantially lower prices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4">
            <a:extLst>
              <a:ext uri="{FF2B5EF4-FFF2-40B4-BE49-F238E27FC236}">
                <a16:creationId xmlns:a16="http://schemas.microsoft.com/office/drawing/2014/main" id="{5AEA2FF9-6E8F-4D50-B157-24A7930BB7A1}"/>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B58450F2-5827-4C34-A331-56326BEFC0BB}" type="slidenum">
              <a:rPr lang="en-US" altLang="en-US" sz="1200" smtClean="0"/>
              <a:pPr>
                <a:spcBef>
                  <a:spcPct val="0"/>
                </a:spcBef>
                <a:buClrTx/>
                <a:buSzTx/>
                <a:buFontTx/>
                <a:buNone/>
              </a:pPr>
              <a:t>98</a:t>
            </a:fld>
            <a:endParaRPr lang="en-US" altLang="en-US" sz="1200"/>
          </a:p>
        </p:txBody>
      </p:sp>
      <p:sp>
        <p:nvSpPr>
          <p:cNvPr id="5" name="Footer Placeholder 5">
            <a:extLst>
              <a:ext uri="{FF2B5EF4-FFF2-40B4-BE49-F238E27FC236}">
                <a16:creationId xmlns:a16="http://schemas.microsoft.com/office/drawing/2014/main" id="{01B54FDD-5266-4B98-B333-6C689B93A937}"/>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3234" name="Rectangle 2">
            <a:extLst>
              <a:ext uri="{FF2B5EF4-FFF2-40B4-BE49-F238E27FC236}">
                <a16:creationId xmlns:a16="http://schemas.microsoft.com/office/drawing/2014/main" id="{155A7F22-ABD9-4C66-A3EC-767737B863AB}"/>
              </a:ext>
            </a:extLst>
          </p:cNvPr>
          <p:cNvSpPr>
            <a:spLocks noGrp="1" noRot="1" noChangeArrowheads="1"/>
          </p:cNvSpPr>
          <p:nvPr>
            <p:ph type="title"/>
          </p:nvPr>
        </p:nvSpPr>
        <p:spPr>
          <a:xfrm>
            <a:off x="533400" y="209550"/>
            <a:ext cx="8229600" cy="857250"/>
          </a:xfrm>
        </p:spPr>
        <p:txBody>
          <a:bodyPr/>
          <a:lstStyle/>
          <a:p>
            <a:pPr eaLnBrk="1" hangingPunct="1">
              <a:defRPr/>
            </a:pPr>
            <a:r>
              <a:rPr lang="en-US" altLang="en-US" dirty="0"/>
              <a:t>Fully Use the CSP Process </a:t>
            </a:r>
            <a:endParaRPr lang="en-US" altLang="en-US" sz="4000" dirty="0"/>
          </a:p>
        </p:txBody>
      </p:sp>
      <p:sp>
        <p:nvSpPr>
          <p:cNvPr id="863235" name="Rectangle 3">
            <a:extLst>
              <a:ext uri="{FF2B5EF4-FFF2-40B4-BE49-F238E27FC236}">
                <a16:creationId xmlns:a16="http://schemas.microsoft.com/office/drawing/2014/main" id="{1F20E0EB-74C5-4616-9C8A-8811FD8AB660}"/>
              </a:ext>
            </a:extLst>
          </p:cNvPr>
          <p:cNvSpPr>
            <a:spLocks noGrp="1" noChangeArrowheads="1"/>
          </p:cNvSpPr>
          <p:nvPr>
            <p:ph type="body" idx="1"/>
          </p:nvPr>
        </p:nvSpPr>
        <p:spPr>
          <a:xfrm>
            <a:off x="228600" y="1219200"/>
            <a:ext cx="8915400" cy="5867400"/>
          </a:xfrm>
        </p:spPr>
        <p:txBody>
          <a:bodyPr/>
          <a:lstStyle/>
          <a:p>
            <a:pPr eaLnBrk="1" hangingPunct="1">
              <a:lnSpc>
                <a:spcPct val="95000"/>
              </a:lnSpc>
              <a:defRPr/>
            </a:pPr>
            <a:r>
              <a:rPr lang="en-US" altLang="en-US" dirty="0"/>
              <a:t>To use CSP to its full potential we must:</a:t>
            </a:r>
          </a:p>
          <a:p>
            <a:pPr lvl="1" eaLnBrk="1" hangingPunct="1">
              <a:lnSpc>
                <a:spcPct val="95000"/>
              </a:lnSpc>
              <a:defRPr/>
            </a:pPr>
            <a:r>
              <a:rPr lang="en-US" altLang="en-US" dirty="0"/>
              <a:t>Use the pre-proposal conference as an active two-way communication tool</a:t>
            </a:r>
          </a:p>
          <a:p>
            <a:pPr lvl="1" eaLnBrk="1" hangingPunct="1">
              <a:lnSpc>
                <a:spcPct val="95000"/>
              </a:lnSpc>
              <a:defRPr/>
            </a:pPr>
            <a:r>
              <a:rPr lang="en-US" altLang="en-US" dirty="0"/>
              <a:t>Encourage questions and suggestions before, during &amp; after the pre-proposal conference</a:t>
            </a:r>
          </a:p>
          <a:p>
            <a:pPr lvl="2" eaLnBrk="1" hangingPunct="1">
              <a:lnSpc>
                <a:spcPct val="95000"/>
              </a:lnSpc>
              <a:defRPr/>
            </a:pPr>
            <a:r>
              <a:rPr lang="en-US" altLang="en-US" dirty="0"/>
              <a:t>Without a rigid question cut-off date</a:t>
            </a:r>
          </a:p>
          <a:p>
            <a:pPr lvl="1" eaLnBrk="1" hangingPunct="1">
              <a:lnSpc>
                <a:spcPct val="95000"/>
              </a:lnSpc>
              <a:defRPr/>
            </a:pPr>
            <a:r>
              <a:rPr lang="en-US" altLang="en-US" dirty="0"/>
              <a:t>Check references</a:t>
            </a:r>
          </a:p>
          <a:p>
            <a:pPr lvl="1" eaLnBrk="1" hangingPunct="1">
              <a:lnSpc>
                <a:spcPct val="95000"/>
              </a:lnSpc>
              <a:defRPr/>
            </a:pPr>
            <a:r>
              <a:rPr lang="en-US" altLang="en-US" dirty="0"/>
              <a:t>Hold meaningful discussions with all offerors</a:t>
            </a:r>
          </a:p>
          <a:p>
            <a:pPr lvl="1" eaLnBrk="1" hangingPunct="1">
              <a:lnSpc>
                <a:spcPct val="95000"/>
              </a:lnSpc>
              <a:defRPr/>
            </a:pPr>
            <a:r>
              <a:rPr lang="en-US" altLang="en-US" dirty="0"/>
              <a:t>Invite a Best and Final Offer (BAFO) after discussions</a:t>
            </a:r>
          </a:p>
          <a:p>
            <a:pPr lvl="2" eaLnBrk="1" hangingPunct="1">
              <a:lnSpc>
                <a:spcPct val="95000"/>
              </a:lnSpc>
              <a:defRPr/>
            </a:pPr>
            <a:r>
              <a:rPr lang="en-US" altLang="en-US" b="1" dirty="0"/>
              <a:t>More than one BAFO can be invited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4">
            <a:extLst>
              <a:ext uri="{FF2B5EF4-FFF2-40B4-BE49-F238E27FC236}">
                <a16:creationId xmlns:a16="http://schemas.microsoft.com/office/drawing/2014/main" id="{4A5411EF-F8B4-457A-8A76-7ECD3D92A03A}"/>
              </a:ext>
            </a:extLst>
          </p:cNvPr>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A4E640C-6DB2-4A4A-BAE2-3310ED7395EE}" type="slidenum">
              <a:rPr lang="en-US" altLang="en-US" sz="1200" smtClean="0"/>
              <a:pPr>
                <a:spcBef>
                  <a:spcPct val="0"/>
                </a:spcBef>
                <a:buClrTx/>
                <a:buSzTx/>
                <a:buFontTx/>
                <a:buNone/>
              </a:pPr>
              <a:t>99</a:t>
            </a:fld>
            <a:endParaRPr lang="en-US" altLang="en-US" sz="1200"/>
          </a:p>
        </p:txBody>
      </p:sp>
      <p:sp>
        <p:nvSpPr>
          <p:cNvPr id="5" name="Footer Placeholder 5">
            <a:extLst>
              <a:ext uri="{FF2B5EF4-FFF2-40B4-BE49-F238E27FC236}">
                <a16:creationId xmlns:a16="http://schemas.microsoft.com/office/drawing/2014/main" id="{AE99FEA8-3B9F-4FDA-AE51-7CA76EACD6EB}"/>
              </a:ext>
            </a:extLst>
          </p:cNvPr>
          <p:cNvSpPr>
            <a:spLocks noGrp="1"/>
          </p:cNvSpPr>
          <p:nvPr>
            <p:ph type="ftr" sz="quarter" idx="12"/>
          </p:nvPr>
        </p:nvSpPr>
        <p:spPr/>
        <p:txBody>
          <a:bodyPr/>
          <a:lstStyle/>
          <a:p>
            <a:pPr>
              <a:defRPr/>
            </a:pPr>
            <a:r>
              <a:rPr lang="en-US" altLang="en-US"/>
              <a:t>CSP - 4/2018                       Copyright 2018 Md. Dept. of Health - Unpublished Work</a:t>
            </a:r>
          </a:p>
        </p:txBody>
      </p:sp>
      <p:sp>
        <p:nvSpPr>
          <p:cNvPr id="865282" name="Rectangle 2">
            <a:extLst>
              <a:ext uri="{FF2B5EF4-FFF2-40B4-BE49-F238E27FC236}">
                <a16:creationId xmlns:a16="http://schemas.microsoft.com/office/drawing/2014/main" id="{4CC8052C-DF0C-42C6-B77A-BED4DEAD0241}"/>
              </a:ext>
            </a:extLst>
          </p:cNvPr>
          <p:cNvSpPr>
            <a:spLocks noGrp="1" noRot="1" noChangeArrowheads="1"/>
          </p:cNvSpPr>
          <p:nvPr>
            <p:ph type="title"/>
          </p:nvPr>
        </p:nvSpPr>
        <p:spPr>
          <a:xfrm>
            <a:off x="533400" y="304800"/>
            <a:ext cx="8153400" cy="1219200"/>
          </a:xfrm>
        </p:spPr>
        <p:txBody>
          <a:bodyPr/>
          <a:lstStyle/>
          <a:p>
            <a:pPr eaLnBrk="1" hangingPunct="1">
              <a:defRPr/>
            </a:pPr>
            <a:r>
              <a:rPr lang="en-US" altLang="en-US"/>
              <a:t>Hold Meaningful Discussions</a:t>
            </a:r>
          </a:p>
        </p:txBody>
      </p:sp>
      <p:sp>
        <p:nvSpPr>
          <p:cNvPr id="865283" name="Rectangle 3">
            <a:extLst>
              <a:ext uri="{FF2B5EF4-FFF2-40B4-BE49-F238E27FC236}">
                <a16:creationId xmlns:a16="http://schemas.microsoft.com/office/drawing/2014/main" id="{9ECC1DFE-4533-4DAC-B660-CA3B5B0AE3B2}"/>
              </a:ext>
            </a:extLst>
          </p:cNvPr>
          <p:cNvSpPr>
            <a:spLocks noGrp="1" noChangeArrowheads="1"/>
          </p:cNvSpPr>
          <p:nvPr>
            <p:ph type="body" idx="1"/>
          </p:nvPr>
        </p:nvSpPr>
        <p:spPr>
          <a:xfrm>
            <a:off x="228600" y="1676400"/>
            <a:ext cx="8915400" cy="5181600"/>
          </a:xfrm>
        </p:spPr>
        <p:txBody>
          <a:bodyPr/>
          <a:lstStyle/>
          <a:p>
            <a:pPr eaLnBrk="1" hangingPunct="1">
              <a:defRPr/>
            </a:pPr>
            <a:r>
              <a:rPr lang="en-US" altLang="en-US"/>
              <a:t>Allow adequate time for discussions</a:t>
            </a:r>
          </a:p>
          <a:p>
            <a:pPr eaLnBrk="1" hangingPunct="1">
              <a:defRPr/>
            </a:pPr>
            <a:r>
              <a:rPr lang="en-US" altLang="en-US"/>
              <a:t>Be prepared by thoroughly reading proposals</a:t>
            </a:r>
          </a:p>
          <a:p>
            <a:pPr lvl="1" eaLnBrk="1" hangingPunct="1">
              <a:defRPr/>
            </a:pPr>
            <a:r>
              <a:rPr lang="en-US" altLang="en-US"/>
              <a:t>Note areas of confusion, dislike, or if very good</a:t>
            </a:r>
          </a:p>
          <a:p>
            <a:pPr lvl="1" eaLnBrk="1" hangingPunct="1">
              <a:defRPr/>
            </a:pPr>
            <a:r>
              <a:rPr lang="en-US" altLang="en-US"/>
              <a:t>Earnestly prepare generic &amp; specific questions </a:t>
            </a:r>
          </a:p>
          <a:p>
            <a:pPr eaLnBrk="1" hangingPunct="1">
              <a:defRPr/>
            </a:pPr>
            <a:r>
              <a:rPr lang="en-US" altLang="en-US"/>
              <a:t>Control the discussions </a:t>
            </a:r>
          </a:p>
          <a:p>
            <a:pPr lvl="1" eaLnBrk="1" hangingPunct="1">
              <a:defRPr/>
            </a:pPr>
            <a:r>
              <a:rPr lang="en-US" altLang="en-US"/>
              <a:t>Engage the offerors (get them to talk) </a:t>
            </a:r>
          </a:p>
          <a:p>
            <a:pPr lvl="1" eaLnBrk="1" hangingPunct="1">
              <a:defRPr/>
            </a:pPr>
            <a:r>
              <a:rPr lang="en-US" altLang="en-US"/>
              <a:t>Tell offerors when they are not answering adequately</a:t>
            </a:r>
          </a:p>
          <a:p>
            <a:pPr lvl="1" eaLnBrk="1" hangingPunct="1">
              <a:defRPr/>
            </a:pPr>
            <a:r>
              <a:rPr lang="en-US" altLang="en-US"/>
              <a:t>Ask appropriate follow-up questions</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68BEB57FF844E8F5186CB1852E378" ma:contentTypeVersion="13" ma:contentTypeDescription="Create a new document." ma:contentTypeScope="" ma:versionID="5e1dacac3d9bb5637b1a2038c3a2f970">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C119C0-B403-4106-BBD9-3EA511CC8F7D}"/>
</file>

<file path=customXml/itemProps2.xml><?xml version="1.0" encoding="utf-8"?>
<ds:datastoreItem xmlns:ds="http://schemas.openxmlformats.org/officeDocument/2006/customXml" ds:itemID="{BFD35691-E19D-4417-93FE-8D33DF0E2A16}"/>
</file>

<file path=customXml/itemProps3.xml><?xml version="1.0" encoding="utf-8"?>
<ds:datastoreItem xmlns:ds="http://schemas.openxmlformats.org/officeDocument/2006/customXml" ds:itemID="{A145356E-A464-47A2-942C-92536D20A57A}"/>
</file>

<file path=customXml/itemProps4.xml><?xml version="1.0" encoding="utf-8"?>
<ds:datastoreItem xmlns:ds="http://schemas.openxmlformats.org/officeDocument/2006/customXml" ds:itemID="{FA536C2F-F1F0-4DAB-8C3B-F6A4421285AB}"/>
</file>

<file path=docProps/app.xml><?xml version="1.0" encoding="utf-8"?>
<Properties xmlns="http://schemas.openxmlformats.org/officeDocument/2006/extended-properties" xmlns:vt="http://schemas.openxmlformats.org/officeDocument/2006/docPropsVTypes">
  <Template>Stream</Template>
  <TotalTime>7297</TotalTime>
  <Words>42211</Words>
  <Application>Microsoft Office PowerPoint</Application>
  <PresentationFormat>On-screen Show (4:3)</PresentationFormat>
  <Paragraphs>4735</Paragraphs>
  <Slides>546</Slides>
  <Notes>158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546</vt:i4>
      </vt:variant>
    </vt:vector>
  </HeadingPairs>
  <TitlesOfParts>
    <vt:vector size="557" baseType="lpstr">
      <vt:lpstr>MS Mincho</vt:lpstr>
      <vt:lpstr>Almanac MT</vt:lpstr>
      <vt:lpstr>Arial</vt:lpstr>
      <vt:lpstr>Comic Sans MS</vt:lpstr>
      <vt:lpstr>Garamond</vt:lpstr>
      <vt:lpstr>Times New Roman</vt:lpstr>
      <vt:lpstr>Univers (W1)</vt:lpstr>
      <vt:lpstr>Webdings</vt:lpstr>
      <vt:lpstr>Wingdings</vt:lpstr>
      <vt:lpstr>Stream</vt:lpstr>
      <vt:lpstr>Document</vt:lpstr>
      <vt:lpstr>Competitive Sealed Proposals</vt:lpstr>
      <vt:lpstr>MDH Presenters</vt:lpstr>
      <vt:lpstr>CSP DEFINITION</vt:lpstr>
      <vt:lpstr>COMAR 21.05.03</vt:lpstr>
      <vt:lpstr>CSP History</vt:lpstr>
      <vt:lpstr>The Good &amp; the Bad</vt:lpstr>
      <vt:lpstr>Historical Usage </vt:lpstr>
      <vt:lpstr>Determination</vt:lpstr>
      <vt:lpstr>Previously Required Determination </vt:lpstr>
      <vt:lpstr>Previously Required Determination</vt:lpstr>
      <vt:lpstr>When CSP Can Be Used</vt:lpstr>
      <vt:lpstr>When Is CSP Used</vt:lpstr>
      <vt:lpstr>Flexibility (Advantages) of CSP</vt:lpstr>
      <vt:lpstr>Flexibility (Advantages) of CSP (Cont’d)</vt:lpstr>
      <vt:lpstr>Flexibility (Advantages) of CSP</vt:lpstr>
      <vt:lpstr>More CSP Flexibility</vt:lpstr>
      <vt:lpstr>CSP Flexibility Example</vt:lpstr>
      <vt:lpstr>CSP Flexibility Example (Cont’d)</vt:lpstr>
      <vt:lpstr>CSP Flexibility Example (Cont’d)</vt:lpstr>
      <vt:lpstr>CSP Flexibility Example (Cont’d)</vt:lpstr>
      <vt:lpstr>CSP Flexibility Example (Cont’d)</vt:lpstr>
      <vt:lpstr>CSP Flexibility Example (Cont’d)</vt:lpstr>
      <vt:lpstr>CSP Flexibility Example (Cont’d)</vt:lpstr>
      <vt:lpstr>A “2 Edged Sword” (It Cuts Both Ways)</vt:lpstr>
      <vt:lpstr>Contradiction</vt:lpstr>
      <vt:lpstr>Flexibility Gone Bad</vt:lpstr>
      <vt:lpstr>Sports Analogy 1</vt:lpstr>
      <vt:lpstr>Sports Analogy 1 (Cont’d)</vt:lpstr>
      <vt:lpstr>CSP Parallel</vt:lpstr>
      <vt:lpstr>Sports Analogy 2</vt:lpstr>
      <vt:lpstr>2 Out of 3 Isn’t Enough</vt:lpstr>
      <vt:lpstr>2 Out of 3 Isn’t Enough (Cont’d)</vt:lpstr>
      <vt:lpstr>Offer and Acceptance </vt:lpstr>
      <vt:lpstr>Offer and Acceptance</vt:lpstr>
      <vt:lpstr>Offer </vt:lpstr>
      <vt:lpstr>Offer </vt:lpstr>
      <vt:lpstr>Acceptance</vt:lpstr>
      <vt:lpstr>Lack of Acceptance Is Rejection </vt:lpstr>
      <vt:lpstr>Negotiations</vt:lpstr>
      <vt:lpstr>Negotiations (Cont’d)</vt:lpstr>
      <vt:lpstr>We Don’t Negotiate</vt:lpstr>
      <vt:lpstr>Solicited Vs. Unsolicited Offers</vt:lpstr>
      <vt:lpstr>Solicitation</vt:lpstr>
      <vt:lpstr>Procurement Document</vt:lpstr>
      <vt:lpstr>Requesting Offers</vt:lpstr>
      <vt:lpstr>Accepting An Offer Under CSP</vt:lpstr>
      <vt:lpstr>Accepting An Offer Under CSP</vt:lpstr>
      <vt:lpstr>Accepting An Offer</vt:lpstr>
      <vt:lpstr>Getting the best deal for the state</vt:lpstr>
      <vt:lpstr>The Essence of CSP</vt:lpstr>
      <vt:lpstr>The Essence of CSP (Cont’d)</vt:lpstr>
      <vt:lpstr>The Essence of CSP (Cont’d)</vt:lpstr>
      <vt:lpstr>Passive Negotiations</vt:lpstr>
      <vt:lpstr>That’s Not Fair!</vt:lpstr>
      <vt:lpstr>It’s Too Much Work</vt:lpstr>
      <vt:lpstr>Why We Think This Way</vt:lpstr>
      <vt:lpstr>Get the Best Deal for the State</vt:lpstr>
      <vt:lpstr>CSB</vt:lpstr>
      <vt:lpstr>CSB (Cont’d)</vt:lpstr>
      <vt:lpstr>Sealed Bid Avoids an Auction</vt:lpstr>
      <vt:lpstr>Responsiveness </vt:lpstr>
      <vt:lpstr>Summary of Key CSB Concepts</vt:lpstr>
      <vt:lpstr>A Little Knowledge Can be Bad</vt:lpstr>
      <vt:lpstr>From the Past to the Present</vt:lpstr>
      <vt:lpstr>Question:  How do You Maximize the Benefits of CSP? </vt:lpstr>
      <vt:lpstr>Whose Thinking Needs to Change?</vt:lpstr>
      <vt:lpstr>How Should Thinking Change?</vt:lpstr>
      <vt:lpstr>Objective of CSP</vt:lpstr>
      <vt:lpstr>2 Assumptions</vt:lpstr>
      <vt:lpstr>2 Assumptions (Cont’d)</vt:lpstr>
      <vt:lpstr>Less Isn’t More</vt:lpstr>
      <vt:lpstr>Instead, More is Better</vt:lpstr>
      <vt:lpstr>Why More Is Better</vt:lpstr>
      <vt:lpstr>Getting It Right</vt:lpstr>
      <vt:lpstr>Getting It Right (Cont’d)</vt:lpstr>
      <vt:lpstr>Getting It Right (Cont’d)</vt:lpstr>
      <vt:lpstr>Getting It Right (Cont’d)</vt:lpstr>
      <vt:lpstr>Example 1</vt:lpstr>
      <vt:lpstr>Example 2</vt:lpstr>
      <vt:lpstr>Example 3</vt:lpstr>
      <vt:lpstr>Example 4</vt:lpstr>
      <vt:lpstr>Using the CSP Process  Fully and Conscientiously</vt:lpstr>
      <vt:lpstr>Maximize the Number of Offerors Responding to the RFP </vt:lpstr>
      <vt:lpstr>Easier Said Than Done</vt:lpstr>
      <vt:lpstr>Do the 3 Step (The Process, Not the Dance)</vt:lpstr>
      <vt:lpstr>The CSP 3 Step</vt:lpstr>
      <vt:lpstr>The CSP 3 Step (Cont’d)</vt:lpstr>
      <vt:lpstr>The CSP 3 Step (Cont’d)</vt:lpstr>
      <vt:lpstr>The CSP 3 Step (Cont’d)</vt:lpstr>
      <vt:lpstr>Do You Do All This with All Offerors?</vt:lpstr>
      <vt:lpstr>Procurement Conceit</vt:lpstr>
      <vt:lpstr>Offeror Response Costs</vt:lpstr>
      <vt:lpstr>Have Some Understanding</vt:lpstr>
      <vt:lpstr>Have Some Understanding (Cont’d)</vt:lpstr>
      <vt:lpstr>Keep Offerors Engaged</vt:lpstr>
      <vt:lpstr>Get to Know Offerors</vt:lpstr>
      <vt:lpstr>Ignorance Can Be Costly</vt:lpstr>
      <vt:lpstr>Fully Use the CSP Process </vt:lpstr>
      <vt:lpstr>Hold Meaningful Discussions</vt:lpstr>
      <vt:lpstr>Hold Meaningful Discussions (Cont’d)</vt:lpstr>
      <vt:lpstr>Gotchas!</vt:lpstr>
      <vt:lpstr>Gotchas!</vt:lpstr>
      <vt:lpstr>Gotchas!</vt:lpstr>
      <vt:lpstr>Gotchas Vs. Multiple Errors</vt:lpstr>
      <vt:lpstr>Gotchas Vs. Multiple Errors</vt:lpstr>
      <vt:lpstr>Hold Meaningful Discussions (Cont’d)</vt:lpstr>
      <vt:lpstr> </vt:lpstr>
      <vt:lpstr>Only the End Result Counts</vt:lpstr>
      <vt:lpstr>Only the End Result Counts (Cont’d)</vt:lpstr>
      <vt:lpstr>Fair and Equal Treatment</vt:lpstr>
      <vt:lpstr>Fair and Equal Treatment (Cont’d)</vt:lpstr>
      <vt:lpstr>Real-life Parallel Scenario</vt:lpstr>
      <vt:lpstr>Real-life Parallel Scenario (Cont’d)</vt:lpstr>
      <vt:lpstr>Real-life Parallel Scenario (Cont’d)</vt:lpstr>
      <vt:lpstr>Show me the Money!</vt:lpstr>
      <vt:lpstr>Show me the Money!</vt:lpstr>
      <vt:lpstr>Let Price Be Important</vt:lpstr>
      <vt:lpstr>Let Price Be Important (Cont’d)</vt:lpstr>
      <vt:lpstr>Let Price Be Important (Cont’d)</vt:lpstr>
      <vt:lpstr>Let Price Be Important (Cont’d)</vt:lpstr>
      <vt:lpstr>Disadvantages of Using CSP </vt:lpstr>
      <vt:lpstr>Disadvantages of CSP: TIME &amp; EFFORT </vt:lpstr>
      <vt:lpstr>Disadvantages of CSP: TIME &amp; EFFORT  </vt:lpstr>
      <vt:lpstr>Members of Evaluation Committees </vt:lpstr>
      <vt:lpstr>Disadvantages of CSP: TIME &amp; EFFORT </vt:lpstr>
      <vt:lpstr>Disadvantages of CSP: TIME &amp; EFFORT  </vt:lpstr>
      <vt:lpstr>Disadvantages of CSP: TIME &amp; EFFORT  </vt:lpstr>
      <vt:lpstr>Disadvantages of CSP: TIME &amp; EFFORT  </vt:lpstr>
      <vt:lpstr>Disadvantages of CSP: TIME &amp; EFFORT  </vt:lpstr>
      <vt:lpstr>The Extreme Unexpected Happens</vt:lpstr>
      <vt:lpstr>The Extreme Unexpected Happens</vt:lpstr>
      <vt:lpstr>The Extreme Unexpected Happens</vt:lpstr>
      <vt:lpstr>The Extreme Unexpected Happens</vt:lpstr>
      <vt:lpstr>The Extreme Unexpected Happens</vt:lpstr>
      <vt:lpstr>The Extreme Unexpected Happens</vt:lpstr>
      <vt:lpstr>The Extreme Unexpected Happens</vt:lpstr>
      <vt:lpstr>Why is CSP worth it?</vt:lpstr>
      <vt:lpstr>Why Use CSP?</vt:lpstr>
      <vt:lpstr>Why Use CSP?</vt:lpstr>
      <vt:lpstr>Why Not Use CSP But Take Shortcuts?</vt:lpstr>
      <vt:lpstr>Why Not Take CSP Shortcuts?</vt:lpstr>
      <vt:lpstr>Here’s Why!  (Not to Take CSP Shortcuts)</vt:lpstr>
      <vt:lpstr>CSP Cautions</vt:lpstr>
      <vt:lpstr>CSP Cautions (Cont’d)</vt:lpstr>
      <vt:lpstr>Selecting the Most Advantageous Offer</vt:lpstr>
      <vt:lpstr>HOW TO SELECT THE MOST ADVANTAGEOUS OFFER </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CSP Process Fully and Conscientiously (Cont’d)</vt:lpstr>
      <vt:lpstr>Use the Concept of Worth (Value)</vt:lpstr>
      <vt:lpstr>Personal Comparison</vt:lpstr>
      <vt:lpstr>Personal Comparison (Cont’d)</vt:lpstr>
      <vt:lpstr>A “Low Ball” Price May Be Good</vt:lpstr>
      <vt:lpstr>A “Low Ball” Price May Be Good (Cont’d)</vt:lpstr>
      <vt:lpstr>Conflicting Directions?</vt:lpstr>
      <vt:lpstr>Conflicting Directions? (Cont’d)</vt:lpstr>
      <vt:lpstr>Conflicting Directions?  No!</vt:lpstr>
      <vt:lpstr>So How Do You Decide Which Is the Most Advantageous Offer?</vt:lpstr>
      <vt:lpstr>CSP Evaluation Guidelines</vt:lpstr>
      <vt:lpstr>CSP Evaluation Guidelines (Cont’d)</vt:lpstr>
      <vt:lpstr>CSP Evaluation Guidelines (Cont’d)</vt:lpstr>
      <vt:lpstr>CSP Evaluation Guidelines (Cont’d)</vt:lpstr>
      <vt:lpstr>CSP Evaluation Guidelines (Cont’d)</vt:lpstr>
      <vt:lpstr>How the structure of the rfp can enhance evaluation</vt:lpstr>
      <vt:lpstr>3 Way Synchronization: Mapping</vt:lpstr>
      <vt:lpstr>Mapping (Cont’d)</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Prepare Specific Points/Questions</vt:lpstr>
      <vt:lpstr>Extreme Example of Incumbent Favoritism</vt:lpstr>
      <vt:lpstr>Extreme Incumbent Favoritism</vt:lpstr>
      <vt:lpstr>Extreme Incumbent Favoritism</vt:lpstr>
      <vt:lpstr>Extreme Incumbent Favoritism</vt:lpstr>
      <vt:lpstr>Don’t Specify: Evaluate</vt:lpstr>
      <vt:lpstr>Don’t Specify: Evaluate</vt:lpstr>
      <vt:lpstr>RFP Structure</vt:lpstr>
      <vt:lpstr>Basis For Award</vt:lpstr>
      <vt:lpstr>CSP Evaluation Guidelines</vt:lpstr>
      <vt:lpstr>CSP Evaluation Guidelines (Cont’d) </vt:lpstr>
      <vt:lpstr>CSP Evaluation Guidelines (Cont’d)</vt:lpstr>
      <vt:lpstr>CSP Evaluation Guidelines (Cont’d)</vt:lpstr>
      <vt:lpstr>CSP Evaluation Guidelines (Cont’d)</vt:lpstr>
      <vt:lpstr>Previously Stated Caveats</vt:lpstr>
      <vt:lpstr>Previously Stated Caveats (Cont’d)</vt:lpstr>
      <vt:lpstr>Evaluating Proposals per COMAR 21.05.03.02 A &amp; 21.05.03.03 A</vt:lpstr>
      <vt:lpstr>Interpreting COMAR 21.05.03.02 A</vt:lpstr>
      <vt:lpstr>Interpreting COMAR 21.05.03.02 A</vt:lpstr>
      <vt:lpstr>Interpreting COMAR 21.05.03.03 A</vt:lpstr>
      <vt:lpstr>Interpreting COMAR 21.05.03.03 A</vt:lpstr>
      <vt:lpstr>Separate Proposals</vt:lpstr>
      <vt:lpstr>Inappropriate Price Information</vt:lpstr>
      <vt:lpstr>Inappropriate Price Information</vt:lpstr>
      <vt:lpstr>RFP Structure</vt:lpstr>
      <vt:lpstr>Alternate &amp; Multiple Proposals</vt:lpstr>
      <vt:lpstr>Multiple Proposals </vt:lpstr>
      <vt:lpstr>Multiple Proposals (Cont’d)</vt:lpstr>
      <vt:lpstr>Multiple Proposals (Cont’d)</vt:lpstr>
      <vt:lpstr>Multiple Proposals (Cont’d)</vt:lpstr>
      <vt:lpstr>Multiple Proposals (Cont’d)</vt:lpstr>
      <vt:lpstr>Multiple Proposals (Cont’d)</vt:lpstr>
      <vt:lpstr>Alternate Proposals</vt:lpstr>
      <vt:lpstr>Alternate Proposals (Cont’d)</vt:lpstr>
      <vt:lpstr>Alternate Proposals (Cont’d)</vt:lpstr>
      <vt:lpstr>Alternate Proposals (Cont’d)</vt:lpstr>
      <vt:lpstr>Alternate Proposals (Cont’d)</vt:lpstr>
      <vt:lpstr>Alternate Proposals (Cont’d)</vt:lpstr>
      <vt:lpstr>Alternate Proposals (Cont’d)</vt:lpstr>
      <vt:lpstr>Alternate Proposals (Cont’d)  Agency Default Position (Cont’d)</vt:lpstr>
      <vt:lpstr>Alternate Proposals (Cont’d)  Agency Default Position (Cont’d)</vt:lpstr>
      <vt:lpstr>Alternate Proposals (Cont’d)  Agency Default Position (Cont’d)</vt:lpstr>
      <vt:lpstr>Alternate Proposals (Cont’d)  Agency Default Position (Cont’d)</vt:lpstr>
      <vt:lpstr>Alternate Proposals (Cont’d) Contingency Planning</vt:lpstr>
      <vt:lpstr>Multiple/Alternate Proposals (Cont’d) Conclusion</vt:lpstr>
      <vt:lpstr>The CSP Evaluation Process (A High Level Overview)</vt:lpstr>
      <vt:lpstr>INITIAL REVIEW (Performed by the Procurement Officer)</vt:lpstr>
      <vt:lpstr>Susceptibility </vt:lpstr>
      <vt:lpstr>Susceptibility </vt:lpstr>
      <vt:lpstr>REASONABLY SUSCEPTIBLE OF BEING SELECTED FOR AWARD </vt:lpstr>
      <vt:lpstr>REASONABLY SUSCEPTIBLE OF BEING SELECTED FOR AWARD </vt:lpstr>
      <vt:lpstr>Susceptibility </vt:lpstr>
      <vt:lpstr>Susceptibility </vt:lpstr>
      <vt:lpstr>Discussions</vt:lpstr>
      <vt:lpstr>Discussions (Contd.)</vt:lpstr>
      <vt:lpstr>Discussions (Contd.)</vt:lpstr>
      <vt:lpstr>Discussions (Contd.)</vt:lpstr>
      <vt:lpstr>Discussions (Contd.)</vt:lpstr>
      <vt:lpstr>Discussions (Contd.)</vt:lpstr>
      <vt:lpstr>Discussions (Contd.)</vt:lpstr>
      <vt:lpstr> Discussions (Contd.)</vt:lpstr>
      <vt:lpstr>Discussions (Contd.)</vt:lpstr>
      <vt:lpstr>Discussions (Contd.)</vt:lpstr>
      <vt:lpstr>High Level Evaluation</vt:lpstr>
      <vt:lpstr>High Level Evaluation (Contd.)</vt:lpstr>
      <vt:lpstr>High Level Evaluation (Contd.)</vt:lpstr>
      <vt:lpstr>High Level Evaluation (Contd.)</vt:lpstr>
      <vt:lpstr>High Level Evaluation (Contd.)</vt:lpstr>
      <vt:lpstr>High Level Evaluation (Cont’d) </vt:lpstr>
      <vt:lpstr>High Level Evaluation (Cont’d)</vt:lpstr>
      <vt:lpstr>High Level Evaluation (Cont’d)</vt:lpstr>
      <vt:lpstr>Evaluations per COMAR 21.05.03.03 A</vt:lpstr>
      <vt:lpstr>Tied Proposals (Not)</vt:lpstr>
      <vt:lpstr>Evaluation Committees</vt:lpstr>
      <vt:lpstr>Evaluation Committee</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Evaluation Committee (Cont’d)</vt:lpstr>
      <vt:lpstr>Best And Final Offers (BAFOs)</vt:lpstr>
      <vt:lpstr>BAFO Applicability </vt:lpstr>
      <vt:lpstr>What Does It Do?</vt:lpstr>
      <vt:lpstr>A BAFO Changes the Proposal</vt:lpstr>
      <vt:lpstr>Change in the Proposal</vt:lpstr>
      <vt:lpstr>BAFOs &amp; MBE Impact</vt:lpstr>
      <vt:lpstr>Generally an Invitation</vt:lpstr>
      <vt:lpstr>Mandatory vs. Optional</vt:lpstr>
      <vt:lpstr>Submission Dynamics</vt:lpstr>
      <vt:lpstr>BAFO Scope</vt:lpstr>
      <vt:lpstr>Not a Cure-all</vt:lpstr>
      <vt:lpstr>Check with AAG</vt:lpstr>
      <vt:lpstr>Real Examples of Award Decisions</vt:lpstr>
      <vt:lpstr>Real Examples </vt:lpstr>
      <vt:lpstr>Real Examples (Cont’d)</vt:lpstr>
      <vt:lpstr>PA &amp; D</vt:lpstr>
      <vt:lpstr>Personal Accident &amp; Dismemberment Insurance  (9/4/02 BPW)</vt:lpstr>
      <vt:lpstr>LIFE</vt:lpstr>
      <vt:lpstr>Group Term Life Insurance  (10/2/02 BPW)</vt:lpstr>
      <vt:lpstr>A Real “Most Advantageous Offer” Real Procurement Example # 3</vt:lpstr>
      <vt:lpstr>Real Procurement Example # 3</vt:lpstr>
      <vt:lpstr>Real Procurement Example # 3 (Cont’d)</vt:lpstr>
      <vt:lpstr>Real Procurement Example # 3 (Cont’d)</vt:lpstr>
      <vt:lpstr>Real Procurement Example #3 (Cont’d)</vt:lpstr>
      <vt:lpstr>Real Procurement Example #3 (Cont’d)</vt:lpstr>
      <vt:lpstr>CSP  Myths Vs. Reality &amp;  Issues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Myth Vs. Reality Ranking Vs. Qualitative Labels</vt:lpstr>
      <vt:lpstr>Myth Vs. Reality Ranking Vs. Qualitative Labels</vt:lpstr>
      <vt:lpstr>Myth Vs. Reality Ranking Vs. Qualitative Labels</vt:lpstr>
      <vt:lpstr>Myth Vs. Reality Ranking Vs. Qualitative Labels</vt:lpstr>
      <vt:lpstr>Myth Vs. Reality Ranking Vs. Qualitative Labels</vt:lpstr>
      <vt:lpstr>Shouldn’t Points Be Used?</vt:lpstr>
      <vt:lpstr>Points Shouldn’t Be Used</vt:lpstr>
      <vt:lpstr>Points Shouldn’t Be Used</vt:lpstr>
      <vt:lpstr>Points Shouldn’t Be Used</vt:lpstr>
      <vt:lpstr>Points Shouldn’t Be Used</vt:lpstr>
      <vt:lpstr>Points Shouldn’t Be Used</vt:lpstr>
      <vt:lpstr>Points Shouldn’t Be Used</vt:lpstr>
      <vt:lpstr>Points Shouldn’t Be Used</vt:lpstr>
      <vt:lpstr>Points Shouldn’t Be Used</vt:lpstr>
      <vt:lpstr>Example 1: Points Shouldn’t Be Used</vt:lpstr>
      <vt:lpstr>Example 1: Points Shouldn’t Be Used</vt:lpstr>
      <vt:lpstr>Example 2: Points Shouldn’t Be Used</vt:lpstr>
      <vt:lpstr>Example 2: Points Shouldn’t Be Used</vt:lpstr>
      <vt:lpstr>Example 2: Points Shouldn’t Be Used</vt:lpstr>
      <vt:lpstr>What to include what to exclude</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Recommendation for Award</vt:lpstr>
      <vt:lpstr>Procedures for Informing Unsuccessful Offerors under Competitive Sealed Proposals Procurements</vt:lpstr>
      <vt:lpstr>The Sooner, the Better</vt:lpstr>
      <vt:lpstr>Prompt Written Notification to an Offeror it is Unsuccessful </vt:lpstr>
      <vt:lpstr>Provide all Disclosable Information Together </vt:lpstr>
      <vt:lpstr>Provide all Disclosable Information Together </vt:lpstr>
      <vt:lpstr>Types of Unsuccessful Offerors</vt:lpstr>
      <vt:lpstr>Responsibility </vt:lpstr>
      <vt:lpstr>Proposal not Technically Acceptable (Not Reasonably Susceptible of Being Selected for Award)</vt:lpstr>
      <vt:lpstr>Proposal not Technically Acceptable (Not Reasonably Susceptible of Being Selected for Award)</vt:lpstr>
      <vt:lpstr>Notify of Unacceptable Proposal Status</vt:lpstr>
      <vt:lpstr>Notify of Unacceptable  Proposal Status (Cont’d)</vt:lpstr>
      <vt:lpstr>Offeror Deemed Not Responsible</vt:lpstr>
      <vt:lpstr>Offeror Deemed Not Responsible (Cont’d)</vt:lpstr>
      <vt:lpstr>Not Most Advantageous Offer</vt:lpstr>
      <vt:lpstr>Recommendation for Award</vt:lpstr>
      <vt:lpstr>Recommendation for Award (Cont’d)</vt:lpstr>
      <vt:lpstr>Recommendation for Award (Cont’d)</vt:lpstr>
      <vt:lpstr>Recommendation for Award (Cont’d)</vt:lpstr>
      <vt:lpstr>Debriefings</vt:lpstr>
      <vt:lpstr>DEBRIEFING</vt:lpstr>
      <vt:lpstr>AWARD RECOMMENDATION (Contd.)</vt:lpstr>
      <vt:lpstr>AWARD RECOMMENDATION (Contd.)</vt:lpstr>
      <vt:lpstr> AWARD RECOMMENDATION (Contd.) </vt:lpstr>
      <vt:lpstr>The Debriefing Session</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The Debriefing Session (cont’d)</vt:lpstr>
      <vt:lpstr>Notify Offerors Before Submitting for Approval</vt:lpstr>
      <vt:lpstr>Notify Offerors Before Submitting</vt:lpstr>
      <vt:lpstr>Notify Offerors Before Submitting (Cont’d)</vt:lpstr>
      <vt:lpstr>Delayed Debriefings Requests</vt:lpstr>
      <vt:lpstr>The Steps in the CSP Evaluation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CSP Evaluation and Selection Process</vt:lpstr>
      <vt:lpstr>Guidelines for Making a CSP Award Recommendation </vt:lpstr>
      <vt:lpstr>CSP Evaluation Guidelines</vt:lpstr>
      <vt:lpstr>Which Would You Choose? #1 (Technical worth more than financial)</vt:lpstr>
      <vt:lpstr>Which Would You Choose? #1 (Technical worth more than financial)</vt:lpstr>
      <vt:lpstr>Reasons For Choice Example # 1</vt:lpstr>
      <vt:lpstr>Reasons For Choice Example # 1</vt:lpstr>
      <vt:lpstr>Reasons For Choice Example # 1</vt:lpstr>
      <vt:lpstr>Reasons For Choice Example # 1</vt:lpstr>
      <vt:lpstr>Which Would You Choose? #2 (Technical worth more than financial)</vt:lpstr>
      <vt:lpstr>Which Would You Choose? #2 (Technical worth more than financial)</vt:lpstr>
      <vt:lpstr>Reasons For Choice Example # 2</vt:lpstr>
      <vt:lpstr>Reasons For Choice Example # 2</vt:lpstr>
      <vt:lpstr>Reasons For Choice Example # 2</vt:lpstr>
      <vt:lpstr>Reasons For Choice Example # 2</vt:lpstr>
      <vt:lpstr>What Would You Do Exercises</vt:lpstr>
      <vt:lpstr>What Would You Do? # 1</vt:lpstr>
      <vt:lpstr>What Would You Do? # 1</vt:lpstr>
      <vt:lpstr>What Would You Do? # 1</vt:lpstr>
      <vt:lpstr>What Would You Do? # 1</vt:lpstr>
      <vt:lpstr>What Would You Do? # 2</vt:lpstr>
      <vt:lpstr>What Would You Do? # 2</vt:lpstr>
      <vt:lpstr>What Would You Do? # 2</vt:lpstr>
      <vt:lpstr>What Would You Do? # 2</vt:lpstr>
      <vt:lpstr>What Would You Do? # 3</vt:lpstr>
      <vt:lpstr>What Would You Do? # 3</vt:lpstr>
      <vt:lpstr>What Would You Do? # 3</vt:lpstr>
      <vt:lpstr>What Would You Do? # 4</vt:lpstr>
      <vt:lpstr>What Would You Do? # 4</vt:lpstr>
      <vt:lpstr>What Would You Do? # 4</vt:lpstr>
      <vt:lpstr>What Would You Do? # 4</vt:lpstr>
      <vt:lpstr>What Would You Do? # 5</vt:lpstr>
      <vt:lpstr>What Would You Do? # 5</vt:lpstr>
      <vt:lpstr>What Would You Do? # 6</vt:lpstr>
      <vt:lpstr>What Would You Do? # 6</vt:lpstr>
      <vt:lpstr>What Would You Do? # 7</vt:lpstr>
      <vt:lpstr>What Would You Do? # 7</vt:lpstr>
      <vt:lpstr>What Would You Do? # 7</vt:lpstr>
      <vt:lpstr>What Would You Do? # 7</vt:lpstr>
      <vt:lpstr>What Would You Do? # 7</vt:lpstr>
      <vt:lpstr>What Would You Do? # 7</vt:lpstr>
      <vt:lpstr>What Would You Do? # 8</vt:lpstr>
      <vt:lpstr>What Would You Do? # 8</vt:lpstr>
      <vt:lpstr>What Would You Do? # 9</vt:lpstr>
      <vt:lpstr>What Would You Do? # 9</vt:lpstr>
      <vt:lpstr>What Would You Do? # 9</vt:lpstr>
      <vt:lpstr>What Would You Do? # 9</vt:lpstr>
      <vt:lpstr>What Would You Do? # 9</vt:lpstr>
      <vt:lpstr>What Would You Do? # 10</vt:lpstr>
      <vt:lpstr>What Would You Do? # 10</vt:lpstr>
      <vt:lpstr>What Would You Do? # 11</vt:lpstr>
      <vt:lpstr>What Would You Do? # 11</vt:lpstr>
      <vt:lpstr>What Would You Do? # 12</vt:lpstr>
      <vt:lpstr>What Would You Do? # 12</vt:lpstr>
      <vt:lpstr>Appendices</vt:lpstr>
      <vt:lpstr>Evaluation Committee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DBM Solicitation Evaluation Criteria</vt:lpstr>
      <vt:lpstr>DBM Solicitation Evaluation Criteria &amp; Form</vt:lpstr>
      <vt:lpstr>DBM Solicitation Evaluation Form</vt:lpstr>
      <vt:lpstr>DBM Solicitation Evaluation Form</vt:lpstr>
      <vt:lpstr>Criteria # 2 Scope (Cont’d)</vt:lpstr>
      <vt:lpstr>Criteria # 2 Scope (Cont’d)</vt:lpstr>
      <vt:lpstr>DBM Solicitation Evaluation Form</vt:lpstr>
      <vt:lpstr>DBM Solicitation Evaluation Form</vt:lpstr>
      <vt:lpstr>DBM Solicitation Evaluation Form</vt:lpstr>
      <vt:lpstr>DBM Solicitation Evaluation Form</vt:lpstr>
      <vt:lpstr>Criteria # 6: General (Cont’d)</vt:lpstr>
      <vt:lpstr>Criteria # 6: General (Cont’d)</vt:lpstr>
      <vt:lpstr>DBM Solicitation Evaluation Form</vt:lpstr>
      <vt:lpstr>Appendix 3</vt:lpstr>
      <vt:lpstr>When CSP Can Be Used</vt:lpstr>
      <vt:lpstr>When CSP Can Be Used</vt:lpstr>
      <vt:lpstr>Cultural Services</vt:lpstr>
      <vt:lpstr>Educational Services</vt:lpstr>
      <vt:lpstr>Human Services</vt:lpstr>
      <vt:lpstr>Social Services</vt:lpstr>
      <vt:lpstr>Third-Party Clients</vt:lpstr>
      <vt:lpstr>When CSP Can Be Used</vt:lpstr>
      <vt:lpstr>When CSP Can Be Used</vt:lpstr>
      <vt:lpstr>When CSP Can Be Used</vt:lpstr>
      <vt:lpstr>Appendix 4</vt:lpstr>
      <vt:lpstr>COMAR Requirements for RFPs (Per 21.05.03.02 A and 21.05.03.03 A)</vt:lpstr>
      <vt:lpstr>“The request for proposals shall include:”</vt:lpstr>
      <vt:lpstr>“The request for proposals shall include:”</vt:lpstr>
      <vt:lpstr>“The request for proposals shall include:”</vt:lpstr>
      <vt:lpstr>COMAR 21.05.03.03 A: Evaluation</vt:lpstr>
      <vt:lpstr>COMAR 21.05.03.03 A: Evaluation</vt:lpstr>
      <vt:lpstr>More on the 2001 state elections system  Procurement </vt:lpstr>
      <vt:lpstr>Example of Fast &amp; Good</vt:lpstr>
      <vt:lpstr>Example of Fast &amp; Good</vt:lpstr>
      <vt:lpstr>State Elections System Procurement</vt:lpstr>
      <vt:lpstr>State Elections System Procurement (Cont'd)</vt:lpstr>
      <vt:lpstr>Resources Were Made Available </vt:lpstr>
      <vt:lpstr>Resources Were Made Available (Cont'd)</vt:lpstr>
      <vt:lpstr>What Does This Prove?</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Project Management  (IMP) Training Course On</dc:title>
  <dc:creator>Dept. of Budget and Management</dc:creator>
  <cp:lastModifiedBy>Naishadh Desai</cp:lastModifiedBy>
  <cp:revision>718</cp:revision>
  <cp:lastPrinted>2018-04-16T22:51:26Z</cp:lastPrinted>
  <dcterms:created xsi:type="dcterms:W3CDTF">2002-08-31T04:44:44Z</dcterms:created>
  <dcterms:modified xsi:type="dcterms:W3CDTF">2018-04-23T17:34:53Z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0x010100F1B68BEB57FF844E8F5186CB1852E378</vt:lpwstr>
  </property>
  <property fmtid="{D5CDD505-2E9C-101B-9397-08002B2CF9AE}" pid="3" name="_dlc_DocIdItemGuid">
    <vt:lpwstr>0c6ca874-2620-4171-931d-21b6513d3fff</vt:lpwstr>
  </property>
  <property fmtid="{D5CDD505-2E9C-101B-9397-08002B2CF9AE}" pid="4" name="Order">
    <vt:r8>8400</vt:r8>
  </property>
  <property fmtid="{D5CDD505-2E9C-101B-9397-08002B2CF9AE}" pid="5" name="TemplateUrl">
    <vt:lpwstr/>
  </property>
  <property fmtid="{D5CDD505-2E9C-101B-9397-08002B2CF9AE}" pid="6" name="_SourceUrl">
    <vt:lpwstr/>
  </property>
  <property fmtid="{D5CDD505-2E9C-101B-9397-08002B2CF9AE}" pid="7" name="_SharedFileIndex">
    <vt:lpwstr/>
  </property>
  <property fmtid="{D5CDD505-2E9C-101B-9397-08002B2CF9AE}" pid="8" name="xd_Signature">
    <vt:bool>false</vt:bool>
  </property>
  <property fmtid="{D5CDD505-2E9C-101B-9397-08002B2CF9AE}" pid="9" name="xd_ProgID">
    <vt:lpwstr/>
  </property>
</Properties>
</file>