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1.xml" ContentType="application/vnd.openxmlformats-officedocument.presentationml.slide+xml"/>
  <Override PartName="/ppt/slides/slide2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2.xml" ContentType="application/vnd.openxmlformats-officedocument.presentationml.slide+xml"/>
  <Override PartName="/ppt/slides/slide3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7.xml" ContentType="application/vnd.openxmlformats-officedocument.presentationml.notesSlide+xml"/>
  <Override PartName="/ppt/notesSlides/notesSlide34.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18.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26.xml" ContentType="application/vnd.openxmlformats-officedocument.presentationml.notesSlide+xml"/>
  <Override PartName="/ppt/notesSlides/notesSlide30.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 id="2147483660" r:id="rId2"/>
  </p:sldMasterIdLst>
  <p:notesMasterIdLst>
    <p:notesMasterId r:id="rId38"/>
  </p:notesMasterIdLst>
  <p:handoutMasterIdLst>
    <p:handoutMasterId r:id="rId39"/>
  </p:handoutMasterIdLst>
  <p:sldIdLst>
    <p:sldId id="284" r:id="rId3"/>
    <p:sldId id="293" r:id="rId4"/>
    <p:sldId id="259" r:id="rId5"/>
    <p:sldId id="292" r:id="rId6"/>
    <p:sldId id="294" r:id="rId7"/>
    <p:sldId id="295" r:id="rId8"/>
    <p:sldId id="296" r:id="rId9"/>
    <p:sldId id="260" r:id="rId10"/>
    <p:sldId id="261" r:id="rId11"/>
    <p:sldId id="264" r:id="rId12"/>
    <p:sldId id="265" r:id="rId13"/>
    <p:sldId id="269" r:id="rId14"/>
    <p:sldId id="267" r:id="rId15"/>
    <p:sldId id="268" r:id="rId16"/>
    <p:sldId id="291" r:id="rId17"/>
    <p:sldId id="289" r:id="rId18"/>
    <p:sldId id="287" r:id="rId19"/>
    <p:sldId id="297" r:id="rId20"/>
    <p:sldId id="270" r:id="rId21"/>
    <p:sldId id="271" r:id="rId22"/>
    <p:sldId id="280" r:id="rId23"/>
    <p:sldId id="274" r:id="rId24"/>
    <p:sldId id="272" r:id="rId25"/>
    <p:sldId id="275" r:id="rId26"/>
    <p:sldId id="276" r:id="rId27"/>
    <p:sldId id="286" r:id="rId28"/>
    <p:sldId id="285" r:id="rId29"/>
    <p:sldId id="277" r:id="rId30"/>
    <p:sldId id="278" r:id="rId31"/>
    <p:sldId id="279" r:id="rId32"/>
    <p:sldId id="281" r:id="rId33"/>
    <p:sldId id="282" r:id="rId34"/>
    <p:sldId id="283" r:id="rId35"/>
    <p:sldId id="290" r:id="rId36"/>
    <p:sldId id="288" r:id="rId37"/>
  </p:sldIdLst>
  <p:sldSz cx="6858000" cy="51435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sraver"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86463" autoAdjust="0"/>
  </p:normalViewPr>
  <p:slideViewPr>
    <p:cSldViewPr>
      <p:cViewPr varScale="1">
        <p:scale>
          <a:sx n="104" d="100"/>
          <a:sy n="104" d="100"/>
        </p:scale>
        <p:origin x="1020" y="-396"/>
      </p:cViewPr>
      <p:guideLst>
        <p:guide orient="horz" pos="1620"/>
        <p:guide pos="2160"/>
      </p:guideLst>
    </p:cSldViewPr>
  </p:slideViewPr>
  <p:outlineViewPr>
    <p:cViewPr>
      <p:scale>
        <a:sx n="33" d="100"/>
        <a:sy n="33" d="100"/>
      </p:scale>
      <p:origin x="0" y="18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50"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52" Type="http://schemas.openxmlformats.org/officeDocument/2006/relationships/customXml" Target="../customXml/item4.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71" tIns="46586" rIns="93171" bIns="46586"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1" tIns="46586" rIns="93171" bIns="46586" rtlCol="0"/>
          <a:lstStyle>
            <a:lvl1pPr algn="r">
              <a:defRPr sz="1200"/>
            </a:lvl1pPr>
          </a:lstStyle>
          <a:p>
            <a:fld id="{030B2723-2408-499C-AA32-DA86B5F73F4F}" type="datetimeFigureOut">
              <a:rPr lang="en-US" smtClean="0"/>
              <a:t>7/21/2020</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1" tIns="46586" rIns="93171"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1" tIns="46586" rIns="93171" bIns="46586" rtlCol="0" anchor="b"/>
          <a:lstStyle>
            <a:lvl1pPr algn="r">
              <a:defRPr sz="1200"/>
            </a:lvl1pPr>
          </a:lstStyle>
          <a:p>
            <a:fld id="{0FA26C1C-59D7-49F4-A62C-2B1BC5AB12B9}" type="slidenum">
              <a:rPr lang="en-US" smtClean="0"/>
              <a:t>‹#›</a:t>
            </a:fld>
            <a:endParaRPr lang="en-US" dirty="0"/>
          </a:p>
        </p:txBody>
      </p:sp>
    </p:spTree>
    <p:extLst>
      <p:ext uri="{BB962C8B-B14F-4D97-AF65-F5344CB8AC3E}">
        <p14:creationId xmlns:p14="http://schemas.microsoft.com/office/powerpoint/2010/main" val="33157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1"/>
            <a:ext cx="5608320" cy="4183380"/>
          </a:xfrm>
          <a:prstGeom prst="rect">
            <a:avLst/>
          </a:prstGeom>
          <a:noFill/>
          <a:ln>
            <a:noFill/>
          </a:ln>
        </p:spPr>
        <p:txBody>
          <a:bodyPr lIns="93156" tIns="93156" rIns="93156" bIns="93156"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4339883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7488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4632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1311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755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977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597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404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4960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2520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74712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077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49670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16510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893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3354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48324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72484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8872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4290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9584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82623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75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65055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05431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17609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037576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995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1914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1804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87837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80260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9507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8595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857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33776" y="2150850"/>
            <a:ext cx="6390451"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4" name="Slide Number Placeholder 1"/>
          <p:cNvSpPr>
            <a:spLocks noGrp="1"/>
          </p:cNvSpPr>
          <p:nvPr>
            <p:ph type="sldNum" idx="12"/>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33776" y="445025"/>
            <a:ext cx="6390451"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233776" y="1152475"/>
            <a:ext cx="6390451"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1" name="Slide Number Placeholder 1"/>
          <p:cNvSpPr>
            <a:spLocks noGrp="1"/>
          </p:cNvSpPr>
          <p:nvPr>
            <p:ph type="sldNum" idx="12"/>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33775" y="555600"/>
            <a:ext cx="2106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233775" y="1389600"/>
            <a:ext cx="2106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14" name="Slide Number Placeholder 1"/>
          <p:cNvSpPr>
            <a:spLocks noGrp="1"/>
          </p:cNvSpPr>
          <p:nvPr>
            <p:ph type="sldNum" idx="12"/>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67689" y="450150"/>
            <a:ext cx="4775851"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7" name="Slide Number Placeholder 1"/>
          <p:cNvSpPr>
            <a:spLocks noGrp="1"/>
          </p:cNvSpPr>
          <p:nvPr>
            <p:ph type="sldNum" idx="12"/>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233775" y="4230575"/>
            <a:ext cx="44991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7" name="Slide Number Placeholder 1"/>
          <p:cNvSpPr>
            <a:spLocks noGrp="1"/>
          </p:cNvSpPr>
          <p:nvPr>
            <p:ph type="sldNum" idx="12"/>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9" name="Slide Number Placeholder 1"/>
          <p:cNvSpPr>
            <a:spLocks noGrp="1"/>
          </p:cNvSpPr>
          <p:nvPr>
            <p:ph type="sldNum" idx="12"/>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597821"/>
            <a:ext cx="58293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028700" y="2914650"/>
            <a:ext cx="4800600" cy="131445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04754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33776" y="445025"/>
            <a:ext cx="6390451"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233776" y="1152475"/>
            <a:ext cx="6390451"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cxnSp>
        <p:nvCxnSpPr>
          <p:cNvPr id="11" name="Shape 70"/>
          <p:cNvCxnSpPr/>
          <p:nvPr userDrawn="1"/>
        </p:nvCxnSpPr>
        <p:spPr>
          <a:xfrm>
            <a:off x="1695205" y="895350"/>
            <a:ext cx="5173651" cy="0"/>
          </a:xfrm>
          <a:prstGeom prst="straightConnector1">
            <a:avLst/>
          </a:prstGeom>
          <a:noFill/>
          <a:ln w="28575" cap="flat" cmpd="sng">
            <a:solidFill>
              <a:srgbClr val="980000"/>
            </a:solidFill>
            <a:prstDash val="solid"/>
            <a:round/>
            <a:headEnd type="none" w="lg" len="lg"/>
            <a:tailEnd type="none" w="lg" len="lg"/>
          </a:ln>
        </p:spPr>
      </p:cxnSp>
      <p:pic>
        <p:nvPicPr>
          <p:cNvPr id="12" name="Shape 71"/>
          <p:cNvPicPr preferRelativeResize="0"/>
          <p:nvPr userDrawn="1"/>
        </p:nvPicPr>
        <p:blipFill>
          <a:blip r:embed="rId9">
            <a:alphaModFix/>
          </a:blip>
          <a:stretch>
            <a:fillRect/>
          </a:stretch>
        </p:blipFill>
        <p:spPr>
          <a:xfrm>
            <a:off x="5360456" y="3855526"/>
            <a:ext cx="1551768" cy="2069024"/>
          </a:xfrm>
          <a:prstGeom prst="rect">
            <a:avLst/>
          </a:prstGeom>
          <a:noFill/>
          <a:ln>
            <a:noFill/>
          </a:ln>
        </p:spPr>
      </p:pic>
      <p:sp>
        <p:nvSpPr>
          <p:cNvPr id="13" name="Slide Number Placeholder 1"/>
          <p:cNvSpPr>
            <a:spLocks noGrp="1"/>
          </p:cNvSpPr>
          <p:nvPr>
            <p:ph type="sldNum" idx="4"/>
          </p:nvPr>
        </p:nvSpPr>
        <p:spPr>
          <a:xfrm>
            <a:off x="57151" y="4618701"/>
            <a:ext cx="411525" cy="524800"/>
          </a:xfrm>
          <a:prstGeom prst="rect">
            <a:avLst/>
          </a:prstGeom>
        </p:spPr>
        <p:txBody>
          <a:bodyPr/>
          <a:lstStyle>
            <a:lvl1pPr>
              <a:defRPr sz="1000"/>
            </a:lvl1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6" r:id="rId5"/>
    <p:sldLayoutId id="2147483658" r:id="rId6"/>
    <p:sldLayoutId id="2147483661"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pic>
        <p:nvPicPr>
          <p:cNvPr id="4" name="Shape 54"/>
          <p:cNvPicPr preferRelativeResize="0"/>
          <p:nvPr userDrawn="1"/>
        </p:nvPicPr>
        <p:blipFill>
          <a:blip r:embed="rId2">
            <a:alphaModFix/>
          </a:blip>
          <a:stretch>
            <a:fillRect/>
          </a:stretch>
        </p:blipFill>
        <p:spPr>
          <a:xfrm>
            <a:off x="0" y="0"/>
            <a:ext cx="6858000" cy="5143500"/>
          </a:xfrm>
          <a:prstGeom prst="rect">
            <a:avLst/>
          </a:prstGeom>
          <a:noFill/>
          <a:ln w="9525" cap="flat" cmpd="sng">
            <a:solidFill>
              <a:srgbClr val="FFFFFF"/>
            </a:solidFill>
            <a:prstDash val="solid"/>
            <a:round/>
            <a:headEnd type="none" w="med" len="med"/>
            <a:tailEnd type="none" w="med" len="med"/>
          </a:ln>
        </p:spPr>
      </p:pic>
      <p:sp>
        <p:nvSpPr>
          <p:cNvPr id="13" name="Shape 58"/>
          <p:cNvSpPr txBox="1"/>
          <p:nvPr userDrawn="1"/>
        </p:nvSpPr>
        <p:spPr>
          <a:xfrm>
            <a:off x="794385" y="1733550"/>
            <a:ext cx="5349151" cy="1137600"/>
          </a:xfrm>
          <a:prstGeom prst="rect">
            <a:avLst/>
          </a:prstGeom>
          <a:noFill/>
          <a:ln>
            <a:noFill/>
          </a:ln>
        </p:spPr>
        <p:txBody>
          <a:bodyPr lIns="91425" tIns="91425" rIns="91425" bIns="91425" anchor="t" anchorCtr="0">
            <a:noAutofit/>
          </a:bodyPr>
          <a:lstStyle/>
          <a:p>
            <a:pPr lvl="0" algn="ctr">
              <a:spcBef>
                <a:spcPts val="0"/>
              </a:spcBef>
              <a:buNone/>
            </a:pPr>
            <a:r>
              <a:rPr lang="en" sz="3200" b="1" dirty="0">
                <a:solidFill>
                  <a:srgbClr val="FFFFFF"/>
                </a:solidFill>
                <a:latin typeface="Georgia"/>
                <a:ea typeface="Georgia"/>
                <a:cs typeface="Georgia"/>
                <a:sym typeface="Georgia"/>
              </a:rPr>
              <a:t>[Title]</a:t>
            </a:r>
          </a:p>
        </p:txBody>
      </p:sp>
      <p:pic>
        <p:nvPicPr>
          <p:cNvPr id="15" name="Shape 71"/>
          <p:cNvPicPr preferRelativeResize="0"/>
          <p:nvPr userDrawn="1"/>
        </p:nvPicPr>
        <p:blipFill>
          <a:blip r:embed="rId3">
            <a:alphaModFix/>
          </a:blip>
          <a:stretch>
            <a:fillRect/>
          </a:stretch>
        </p:blipFill>
        <p:spPr>
          <a:xfrm>
            <a:off x="5360456" y="3855526"/>
            <a:ext cx="1551768" cy="2069024"/>
          </a:xfrm>
          <a:prstGeom prst="rect">
            <a:avLst/>
          </a:prstGeom>
          <a:noFill/>
          <a:ln>
            <a:noFill/>
          </a:ln>
        </p:spPr>
      </p:pic>
      <p:sp>
        <p:nvSpPr>
          <p:cNvPr id="16" name="Shape 62"/>
          <p:cNvSpPr txBox="1"/>
          <p:nvPr userDrawn="1"/>
        </p:nvSpPr>
        <p:spPr>
          <a:xfrm>
            <a:off x="881010" y="3186750"/>
            <a:ext cx="5175900" cy="1137600"/>
          </a:xfrm>
          <a:prstGeom prst="rect">
            <a:avLst/>
          </a:prstGeom>
          <a:noFill/>
          <a:ln>
            <a:noFill/>
          </a:ln>
        </p:spPr>
        <p:txBody>
          <a:bodyPr lIns="91425" tIns="91425" rIns="91425" bIns="91425" anchor="t" anchorCtr="0">
            <a:noAutofit/>
          </a:bodyPr>
          <a:lstStyle/>
          <a:p>
            <a:pPr lvl="0" algn="ctr" rtl="0">
              <a:spcBef>
                <a:spcPts val="0"/>
              </a:spcBef>
              <a:buNone/>
            </a:pPr>
            <a:r>
              <a:rPr lang="en" sz="1800" dirty="0">
                <a:solidFill>
                  <a:srgbClr val="980000"/>
                </a:solidFill>
                <a:latin typeface="Georgia"/>
                <a:ea typeface="Georgia"/>
                <a:cs typeface="Georgia"/>
                <a:sym typeface="Georgia"/>
              </a:rPr>
              <a:t>[Presenter name]</a:t>
            </a:r>
          </a:p>
          <a:p>
            <a:pPr lvl="0" algn="ctr" rtl="0">
              <a:spcBef>
                <a:spcPts val="0"/>
              </a:spcBef>
              <a:buNone/>
            </a:pPr>
            <a:r>
              <a:rPr lang="en" sz="1800" dirty="0">
                <a:solidFill>
                  <a:srgbClr val="980000"/>
                </a:solidFill>
                <a:latin typeface="Georgia"/>
                <a:ea typeface="Georgia"/>
                <a:cs typeface="Georgia"/>
                <a:sym typeface="Georgia"/>
              </a:rPr>
              <a:t>[Office]</a:t>
            </a:r>
          </a:p>
          <a:p>
            <a:pPr lvl="0" algn="ctr" rtl="0">
              <a:spcBef>
                <a:spcPts val="0"/>
              </a:spcBef>
              <a:buNone/>
            </a:pPr>
            <a:r>
              <a:rPr lang="en" sz="1800" dirty="0">
                <a:solidFill>
                  <a:srgbClr val="980000"/>
                </a:solidFill>
                <a:latin typeface="Georgia"/>
                <a:ea typeface="Georgia"/>
                <a:cs typeface="Georgia"/>
                <a:sym typeface="Georgia"/>
              </a:rPr>
              <a:t>[Date]</a:t>
            </a:r>
          </a:p>
        </p:txBody>
      </p:sp>
      <p:sp>
        <p:nvSpPr>
          <p:cNvPr id="2" name="Rectangle 1"/>
          <p:cNvSpPr/>
          <p:nvPr userDrawn="1"/>
        </p:nvSpPr>
        <p:spPr>
          <a:xfrm>
            <a:off x="1257302" y="895350"/>
            <a:ext cx="4686300" cy="3505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Tree>
    <p:extLst>
      <p:ext uri="{BB962C8B-B14F-4D97-AF65-F5344CB8AC3E}">
        <p14:creationId xmlns:p14="http://schemas.microsoft.com/office/powerpoint/2010/main" val="485293414"/>
      </p:ext>
    </p:extLst>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comptroller.marylandtaxes.com/GovernmentService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ltsstraining.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dhmh.isashelp@maryland.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prep.health.maryland.gov/sso/login.d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MDProviderRelations@automated-health.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883571"/>
            <a:ext cx="5829300" cy="802481"/>
          </a:xfrm>
        </p:spPr>
        <p:txBody>
          <a:bodyPr/>
          <a:lstStyle/>
          <a:p>
            <a:r>
              <a:rPr lang="en-US" b="1" dirty="0">
                <a:cs typeface="Times New Roman" pitchFamily="18" charset="0"/>
              </a:rPr>
              <a:t>        Community First Choice</a:t>
            </a:r>
            <a:br>
              <a:rPr lang="en-US" b="1" dirty="0">
                <a:cs typeface="Times New Roman" pitchFamily="18" charset="0"/>
              </a:rPr>
            </a:br>
            <a:r>
              <a:rPr lang="en-US" b="1" dirty="0">
                <a:cs typeface="Times New Roman" pitchFamily="18" charset="0"/>
              </a:rPr>
              <a:t>      Provider Information Session</a:t>
            </a:r>
            <a:endParaRPr lang="en-US" dirty="0">
              <a:solidFill>
                <a:schemeClr val="bg1"/>
              </a:solidFill>
            </a:endParaRPr>
          </a:p>
        </p:txBody>
      </p:sp>
      <p:sp>
        <p:nvSpPr>
          <p:cNvPr id="3" name="Subtitle 2"/>
          <p:cNvSpPr>
            <a:spLocks noGrp="1"/>
          </p:cNvSpPr>
          <p:nvPr>
            <p:ph type="subTitle" idx="1"/>
          </p:nvPr>
        </p:nvSpPr>
        <p:spPr>
          <a:xfrm>
            <a:off x="1028700" y="2876550"/>
            <a:ext cx="4800600" cy="1066800"/>
          </a:xfrm>
        </p:spPr>
        <p:txBody>
          <a:bodyPr/>
          <a:lstStyle/>
          <a:p>
            <a:r>
              <a:rPr lang="en" sz="1400" dirty="0" smtClean="0">
                <a:solidFill>
                  <a:srgbClr val="980000"/>
                </a:solidFill>
                <a:latin typeface="Georgia"/>
                <a:ea typeface="Georgia"/>
                <a:cs typeface="Georgia"/>
                <a:sym typeface="Georgia"/>
              </a:rPr>
              <a:t>Provider Enrollment, Compliance and </a:t>
            </a:r>
            <a:r>
              <a:rPr lang="en" sz="1400" dirty="0">
                <a:solidFill>
                  <a:srgbClr val="980000"/>
                </a:solidFill>
                <a:latin typeface="Georgia"/>
                <a:ea typeface="Georgia"/>
                <a:cs typeface="Georgia"/>
                <a:sym typeface="Georgia"/>
              </a:rPr>
              <a:t>Claims </a:t>
            </a:r>
            <a:r>
              <a:rPr lang="en-US" sz="1400" dirty="0">
                <a:solidFill>
                  <a:srgbClr val="980000"/>
                </a:solidFill>
                <a:latin typeface="Georgia"/>
                <a:ea typeface="Georgia"/>
                <a:cs typeface="Georgia"/>
                <a:sym typeface="Georgia"/>
              </a:rPr>
              <a:t>Unit</a:t>
            </a:r>
            <a:endParaRPr lang="en" sz="1400" dirty="0">
              <a:solidFill>
                <a:srgbClr val="980000"/>
              </a:solidFill>
              <a:latin typeface="Georgia"/>
              <a:ea typeface="Georgia"/>
              <a:cs typeface="Georgia"/>
              <a:sym typeface="Georgia"/>
            </a:endParaRPr>
          </a:p>
          <a:p>
            <a:r>
              <a:rPr lang="en" sz="1400" dirty="0">
                <a:solidFill>
                  <a:srgbClr val="980000"/>
                </a:solidFill>
                <a:latin typeface="Georgia"/>
                <a:ea typeface="Georgia"/>
                <a:cs typeface="Georgia"/>
                <a:sym typeface="Georgia"/>
              </a:rPr>
              <a:t>Office of  </a:t>
            </a:r>
            <a:r>
              <a:rPr lang="en" sz="1400" dirty="0" smtClean="0">
                <a:solidFill>
                  <a:srgbClr val="980000"/>
                </a:solidFill>
                <a:latin typeface="Georgia"/>
                <a:ea typeface="Georgia"/>
                <a:cs typeface="Georgia"/>
                <a:sym typeface="Georgia"/>
              </a:rPr>
              <a:t>Long Term Services</a:t>
            </a:r>
            <a:endParaRPr lang="en" sz="1400" dirty="0">
              <a:solidFill>
                <a:srgbClr val="980000"/>
              </a:solidFill>
              <a:latin typeface="Georgia"/>
              <a:ea typeface="Georgia"/>
              <a:cs typeface="Georgia"/>
              <a:sym typeface="Georgia"/>
            </a:endParaRPr>
          </a:p>
          <a:p>
            <a:endParaRPr lang="en-US" dirty="0"/>
          </a:p>
        </p:txBody>
      </p:sp>
    </p:spTree>
    <p:extLst>
      <p:ext uri="{BB962C8B-B14F-4D97-AF65-F5344CB8AC3E}">
        <p14:creationId xmlns:p14="http://schemas.microsoft.com/office/powerpoint/2010/main" val="1176493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8079-6D90-43DC-AB79-68A6C7C15DCD}"/>
              </a:ext>
            </a:extLst>
          </p:cNvPr>
          <p:cNvSpPr>
            <a:spLocks noGrp="1"/>
          </p:cNvSpPr>
          <p:nvPr>
            <p:ph type="title"/>
          </p:nvPr>
        </p:nvSpPr>
        <p:spPr>
          <a:xfrm>
            <a:off x="233776" y="445026"/>
            <a:ext cx="6390451" cy="522874"/>
          </a:xfrm>
        </p:spPr>
        <p:txBody>
          <a:bodyPr/>
          <a:lstStyle/>
          <a:p>
            <a:r>
              <a:rPr lang="en-US" b="1" kern="1200" dirty="0">
                <a:solidFill>
                  <a:srgbClr val="464646"/>
                </a:solidFill>
                <a:effectLst>
                  <a:outerShdw blurRad="31750" dist="25400" dir="5400000" algn="tl" rotWithShape="0">
                    <a:srgbClr val="000000">
                      <a:alpha val="25000"/>
                    </a:srgbClr>
                  </a:outerShdw>
                </a:effectLst>
                <a:latin typeface="Lucida Sans Unicode"/>
              </a:rPr>
              <a:t>    </a:t>
            </a:r>
            <a:r>
              <a:rPr lang="en-US" sz="2400" b="1" kern="1200" dirty="0">
                <a:solidFill>
                  <a:srgbClr val="464646"/>
                </a:solidFill>
                <a:effectLst>
                  <a:outerShdw blurRad="31750" dist="25400" dir="5400000" algn="tl" rotWithShape="0">
                    <a:srgbClr val="000000">
                      <a:alpha val="25000"/>
                    </a:srgbClr>
                  </a:outerShdw>
                </a:effectLst>
                <a:latin typeface="Lucida Sans Unicode"/>
              </a:rPr>
              <a:t>Maryland Department of Health</a:t>
            </a:r>
            <a:endParaRPr lang="en-US" sz="2400" dirty="0"/>
          </a:p>
        </p:txBody>
      </p:sp>
      <p:pic>
        <p:nvPicPr>
          <p:cNvPr id="5" name="Picture 4">
            <a:extLst>
              <a:ext uri="{FF2B5EF4-FFF2-40B4-BE49-F238E27FC236}">
                <a16:creationId xmlns:a16="http://schemas.microsoft.com/office/drawing/2014/main" id="{45F6BFE9-43D2-48A4-A12F-517457C8CA41}"/>
              </a:ext>
            </a:extLst>
          </p:cNvPr>
          <p:cNvPicPr>
            <a:picLocks noChangeAspect="1"/>
          </p:cNvPicPr>
          <p:nvPr/>
        </p:nvPicPr>
        <p:blipFill>
          <a:blip r:embed="rId3"/>
          <a:stretch>
            <a:fillRect/>
          </a:stretch>
        </p:blipFill>
        <p:spPr>
          <a:xfrm>
            <a:off x="0" y="1047752"/>
            <a:ext cx="6858000" cy="3326875"/>
          </a:xfrm>
          <a:prstGeom prst="rect">
            <a:avLst/>
          </a:prstGeom>
        </p:spPr>
      </p:pic>
      <p:sp>
        <p:nvSpPr>
          <p:cNvPr id="3" name="Text Placeholder 2">
            <a:extLst>
              <a:ext uri="{FF2B5EF4-FFF2-40B4-BE49-F238E27FC236}">
                <a16:creationId xmlns:a16="http://schemas.microsoft.com/office/drawing/2014/main" id="{4E7E6802-C8DF-4279-95F9-B24797D73FEB}"/>
              </a:ext>
            </a:extLst>
          </p:cNvPr>
          <p:cNvSpPr>
            <a:spLocks noGrp="1"/>
          </p:cNvSpPr>
          <p:nvPr>
            <p:ph type="body" idx="1"/>
          </p:nvPr>
        </p:nvSpPr>
        <p:spPr>
          <a:xfrm>
            <a:off x="152400" y="1047751"/>
            <a:ext cx="6629400" cy="3570950"/>
          </a:xfrm>
        </p:spPr>
        <p:txBody>
          <a:bodyPr/>
          <a:lstStyle/>
          <a:p>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865F5F16-793C-4227-8C72-C0B4F504D154}"/>
              </a:ext>
            </a:extLst>
          </p:cNvPr>
          <p:cNvSpPr>
            <a:spLocks noGrp="1"/>
          </p:cNvSpPr>
          <p:nvPr>
            <p:ph type="sldNum" idx="12"/>
          </p:nvPr>
        </p:nvSpPr>
        <p:spPr/>
        <p:txBody>
          <a:bodyPr/>
          <a:lstStyle/>
          <a:p>
            <a:fld id="{00000000-1234-1234-1234-123412341234}" type="slidenum">
              <a:rPr lang="en" smtClean="0"/>
              <a:pPr/>
              <a:t>10</a:t>
            </a:fld>
            <a:endParaRPr lang="en" dirty="0"/>
          </a:p>
        </p:txBody>
      </p:sp>
    </p:spTree>
    <p:extLst>
      <p:ext uri="{BB962C8B-B14F-4D97-AF65-F5344CB8AC3E}">
        <p14:creationId xmlns:p14="http://schemas.microsoft.com/office/powerpoint/2010/main" val="206782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CA51-DA8F-465A-9EAE-3B03C2022237}"/>
              </a:ext>
            </a:extLst>
          </p:cNvPr>
          <p:cNvSpPr>
            <a:spLocks noGrp="1"/>
          </p:cNvSpPr>
          <p:nvPr>
            <p:ph type="title"/>
          </p:nvPr>
        </p:nvSpPr>
        <p:spPr>
          <a:xfrm>
            <a:off x="233776" y="445026"/>
            <a:ext cx="6390451" cy="657625"/>
          </a:xfrm>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1B81002C-A975-41B7-951B-279D523B31F5}"/>
              </a:ext>
            </a:extLst>
          </p:cNvPr>
          <p:cNvSpPr>
            <a:spLocks noGrp="1"/>
          </p:cNvSpPr>
          <p:nvPr>
            <p:ph type="body" idx="1"/>
          </p:nvPr>
        </p:nvSpPr>
        <p:spPr/>
        <p:txBody>
          <a:bodyPr/>
          <a:lstStyle/>
          <a:p>
            <a:pPr lvl="0" eaLnBrk="0" fontAlgn="base" hangingPunct="0">
              <a:lnSpc>
                <a:spcPct val="100000"/>
              </a:lnSpc>
              <a:spcBef>
                <a:spcPct val="20000"/>
              </a:spcBef>
              <a:spcAft>
                <a:spcPct val="0"/>
              </a:spcAft>
              <a:buClrTx/>
              <a:buSzTx/>
            </a:pPr>
            <a:r>
              <a:rPr lang="en-US" sz="2400" dirty="0">
                <a:solidFill>
                  <a:srgbClr val="000000"/>
                </a:solidFill>
                <a:latin typeface="Calibri" panose="020F0502020204030204" pitchFamily="34" charset="0"/>
                <a:ea typeface="+mn-ea"/>
              </a:rPr>
              <a:t>       </a:t>
            </a:r>
            <a:r>
              <a:rPr lang="en-US" sz="2400" b="1" i="1" dirty="0">
                <a:solidFill>
                  <a:srgbClr val="000000"/>
                </a:solidFill>
                <a:latin typeface="Calibri" panose="020F0502020204030204" pitchFamily="34" charset="0"/>
                <a:ea typeface="+mn-ea"/>
              </a:rPr>
              <a:t>Must be licensed before you can apply!</a:t>
            </a:r>
          </a:p>
          <a:p>
            <a:pPr marL="342900" lvl="0" indent="-342900" eaLnBrk="0" fontAlgn="base" hangingPunct="0">
              <a:lnSpc>
                <a:spcPct val="100000"/>
              </a:lnSpc>
              <a:spcBef>
                <a:spcPct val="20000"/>
              </a:spcBef>
              <a:spcAft>
                <a:spcPct val="0"/>
              </a:spcAft>
              <a:buClrTx/>
              <a:buSzTx/>
              <a:buFont typeface="Arial" panose="020B0604020202020204" pitchFamily="34" charset="0"/>
              <a:buChar char="•"/>
            </a:pPr>
            <a:r>
              <a:rPr lang="en-US" sz="2200" dirty="0">
                <a:solidFill>
                  <a:srgbClr val="000000"/>
                </a:solidFill>
                <a:latin typeface="Calibri" panose="020F0502020204030204" pitchFamily="34" charset="0"/>
                <a:ea typeface="+mn-ea"/>
              </a:rPr>
              <a:t>Personal Assistance Services –Residential   </a:t>
            </a:r>
          </a:p>
          <a:p>
            <a:pPr marL="342900" lvl="0" indent="-342900" eaLnBrk="0" fontAlgn="base" hangingPunct="0">
              <a:lnSpc>
                <a:spcPct val="100000"/>
              </a:lnSpc>
              <a:spcBef>
                <a:spcPct val="20000"/>
              </a:spcBef>
              <a:spcAft>
                <a:spcPct val="0"/>
              </a:spcAft>
              <a:buClrTx/>
              <a:buSzTx/>
            </a:pPr>
            <a:r>
              <a:rPr lang="en-US" sz="2200" dirty="0">
                <a:solidFill>
                  <a:srgbClr val="000000"/>
                </a:solidFill>
                <a:latin typeface="Calibri" panose="020F0502020204030204" pitchFamily="34" charset="0"/>
                <a:ea typeface="+mn-ea"/>
              </a:rPr>
              <a:t>      Services Agency license (Office of Health  </a:t>
            </a:r>
          </a:p>
          <a:p>
            <a:pPr marL="342900" lvl="0" indent="-342900" eaLnBrk="0" fontAlgn="base" hangingPunct="0">
              <a:lnSpc>
                <a:spcPct val="100000"/>
              </a:lnSpc>
              <a:spcBef>
                <a:spcPct val="20000"/>
              </a:spcBef>
              <a:spcAft>
                <a:spcPct val="0"/>
              </a:spcAft>
              <a:buClrTx/>
              <a:buSzTx/>
            </a:pPr>
            <a:r>
              <a:rPr lang="en-US" sz="2200" dirty="0">
                <a:solidFill>
                  <a:srgbClr val="000000"/>
                </a:solidFill>
                <a:latin typeface="Calibri" panose="020F0502020204030204" pitchFamily="34" charset="0"/>
                <a:ea typeface="+mn-ea"/>
              </a:rPr>
              <a:t>      Care Quality) </a:t>
            </a:r>
            <a:r>
              <a:rPr lang="en-US" sz="2200" b="1" dirty="0">
                <a:solidFill>
                  <a:srgbClr val="000000"/>
                </a:solidFill>
                <a:latin typeface="Calibri" panose="020F0502020204030204" pitchFamily="34" charset="0"/>
                <a:ea typeface="+mn-ea"/>
              </a:rPr>
              <a:t>410-402-8040 (Ambulatory Care)</a:t>
            </a:r>
            <a:endParaRPr lang="en-US" sz="2200" dirty="0">
              <a:solidFill>
                <a:srgbClr val="000000"/>
              </a:solidFill>
              <a:latin typeface="Calibri" panose="020F0502020204030204" pitchFamily="34" charset="0"/>
              <a:ea typeface="+mn-ea"/>
            </a:endParaRPr>
          </a:p>
          <a:p>
            <a:pPr marL="342900" lvl="0" indent="-342900" eaLnBrk="0" fontAlgn="base" hangingPunct="0">
              <a:lnSpc>
                <a:spcPct val="100000"/>
              </a:lnSpc>
              <a:spcBef>
                <a:spcPct val="20000"/>
              </a:spcBef>
              <a:spcAft>
                <a:spcPct val="0"/>
              </a:spcAft>
              <a:buClrTx/>
              <a:buSzTx/>
              <a:buFont typeface="Arial" panose="020B0604020202020204" pitchFamily="34" charset="0"/>
              <a:buChar char="•"/>
            </a:pPr>
            <a:r>
              <a:rPr lang="en-US" sz="2200" dirty="0">
                <a:solidFill>
                  <a:srgbClr val="000000"/>
                </a:solidFill>
                <a:latin typeface="Calibri" panose="020F0502020204030204" pitchFamily="34" charset="0"/>
                <a:ea typeface="+mn-ea"/>
              </a:rPr>
              <a:t>Assisted Living-Assisted Living License   </a:t>
            </a:r>
          </a:p>
          <a:p>
            <a:pPr marL="342900" lvl="0" indent="-342900" eaLnBrk="0" fontAlgn="base" hangingPunct="0">
              <a:lnSpc>
                <a:spcPct val="100000"/>
              </a:lnSpc>
              <a:spcBef>
                <a:spcPct val="20000"/>
              </a:spcBef>
              <a:spcAft>
                <a:spcPct val="0"/>
              </a:spcAft>
              <a:buClrTx/>
              <a:buSzTx/>
            </a:pPr>
            <a:r>
              <a:rPr lang="en-US" sz="2200" dirty="0">
                <a:solidFill>
                  <a:srgbClr val="000000"/>
                </a:solidFill>
                <a:latin typeface="Calibri" panose="020F0502020204030204" pitchFamily="34" charset="0"/>
                <a:ea typeface="+mn-ea"/>
              </a:rPr>
              <a:t>      (Office of Health Care Quality)</a:t>
            </a:r>
            <a:r>
              <a:rPr lang="en-US" sz="2200" b="1" dirty="0">
                <a:solidFill>
                  <a:srgbClr val="000000"/>
                </a:solidFill>
                <a:latin typeface="Calibri" panose="020F0502020204030204" pitchFamily="34" charset="0"/>
                <a:ea typeface="+mn-ea"/>
              </a:rPr>
              <a:t> 410-402-   </a:t>
            </a:r>
          </a:p>
          <a:p>
            <a:pPr marL="342900" lvl="0" indent="-342900" eaLnBrk="0" fontAlgn="base" hangingPunct="0">
              <a:lnSpc>
                <a:spcPct val="100000"/>
              </a:lnSpc>
              <a:spcBef>
                <a:spcPct val="20000"/>
              </a:spcBef>
              <a:spcAft>
                <a:spcPct val="0"/>
              </a:spcAft>
              <a:buClrTx/>
              <a:buSzTx/>
            </a:pPr>
            <a:r>
              <a:rPr lang="en-US" sz="2200" b="1" dirty="0">
                <a:solidFill>
                  <a:srgbClr val="000000"/>
                </a:solidFill>
                <a:latin typeface="Calibri" panose="020F0502020204030204" pitchFamily="34" charset="0"/>
                <a:ea typeface="+mn-ea"/>
              </a:rPr>
              <a:t>       8217</a:t>
            </a:r>
          </a:p>
          <a:p>
            <a:pPr marL="342900" lvl="0" indent="-342900" eaLnBrk="0" fontAlgn="base" hangingPunct="0">
              <a:lnSpc>
                <a:spcPct val="100000"/>
              </a:lnSpc>
              <a:spcBef>
                <a:spcPct val="20000"/>
              </a:spcBef>
              <a:spcAft>
                <a:spcPct val="0"/>
              </a:spcAft>
              <a:buClrTx/>
              <a:buSzTx/>
            </a:pPr>
            <a:r>
              <a:rPr lang="en-US" sz="2200" dirty="0">
                <a:solidFill>
                  <a:srgbClr val="000000"/>
                </a:solidFill>
                <a:latin typeface="Calibri" panose="020F0502020204030204" pitchFamily="34" charset="0"/>
                <a:ea typeface="+mn-ea"/>
              </a:rPr>
              <a:t>OHCQ Website</a:t>
            </a:r>
            <a:r>
              <a:rPr lang="en-US" sz="2200" dirty="0" smtClean="0">
                <a:solidFill>
                  <a:srgbClr val="000000"/>
                </a:solidFill>
                <a:latin typeface="Calibri" panose="020F0502020204030204" pitchFamily="34" charset="0"/>
                <a:ea typeface="+mn-ea"/>
              </a:rPr>
              <a:t>:  </a:t>
            </a:r>
            <a:r>
              <a:rPr lang="en-US" sz="2000" b="1" i="1" dirty="0" smtClean="0">
                <a:solidFill>
                  <a:srgbClr val="000000"/>
                </a:solidFill>
                <a:latin typeface="Calibri" panose="020F0502020204030204" pitchFamily="34" charset="0"/>
                <a:ea typeface="+mn-ea"/>
              </a:rPr>
              <a:t>h</a:t>
            </a:r>
            <a:r>
              <a:rPr lang="en-US" sz="2000" i="1" dirty="0" smtClean="0"/>
              <a:t>ttps</a:t>
            </a:r>
            <a:r>
              <a:rPr lang="en-US" sz="2000" i="1" dirty="0"/>
              <a:t>://health.maryland.gov/</a:t>
            </a:r>
            <a:r>
              <a:rPr lang="en-US" sz="2000" b="1" i="1" dirty="0"/>
              <a:t>ohcq</a:t>
            </a:r>
            <a:endParaRPr lang="en-US" sz="2000" dirty="0"/>
          </a:p>
        </p:txBody>
      </p:sp>
      <p:sp>
        <p:nvSpPr>
          <p:cNvPr id="4" name="Slide Number Placeholder 3">
            <a:extLst>
              <a:ext uri="{FF2B5EF4-FFF2-40B4-BE49-F238E27FC236}">
                <a16:creationId xmlns:a16="http://schemas.microsoft.com/office/drawing/2014/main" id="{FC52A4C4-6A0E-4BF8-B64A-81E520FE0BB3}"/>
              </a:ext>
            </a:extLst>
          </p:cNvPr>
          <p:cNvSpPr>
            <a:spLocks noGrp="1"/>
          </p:cNvSpPr>
          <p:nvPr>
            <p:ph type="sldNum" idx="12"/>
          </p:nvPr>
        </p:nvSpPr>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344586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CE5F-0894-4885-A66C-6B1C791D5C19}"/>
              </a:ext>
            </a:extLst>
          </p:cNvPr>
          <p:cNvSpPr>
            <a:spLocks noGrp="1"/>
          </p:cNvSpPr>
          <p:nvPr>
            <p:ph type="title"/>
          </p:nvPr>
        </p:nvSpPr>
        <p:spPr>
          <a:xfrm>
            <a:off x="233776" y="209550"/>
            <a:ext cx="6390451" cy="685799"/>
          </a:xfrm>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78885BC0-26C0-47C1-8AF5-60452C57A4B2}"/>
              </a:ext>
            </a:extLst>
          </p:cNvPr>
          <p:cNvSpPr>
            <a:spLocks noGrp="1"/>
          </p:cNvSpPr>
          <p:nvPr>
            <p:ph type="body" idx="1"/>
          </p:nvPr>
        </p:nvSpPr>
        <p:spPr>
          <a:xfrm>
            <a:off x="228600" y="742950"/>
            <a:ext cx="6390451" cy="3916226"/>
          </a:xfrm>
        </p:spPr>
        <p:txBody>
          <a:bodyPr/>
          <a:lstStyle/>
          <a:p>
            <a:r>
              <a:rPr lang="en-US" sz="1400" b="1" dirty="0"/>
              <a:t>Must submit a </a:t>
            </a:r>
            <a:r>
              <a:rPr lang="en-US" sz="1400" b="1" i="1" u="sng" dirty="0"/>
              <a:t>complete </a:t>
            </a:r>
            <a:r>
              <a:rPr lang="en-US" sz="1400" b="1" i="1" u="sng" dirty="0" smtClean="0"/>
              <a:t> </a:t>
            </a:r>
            <a:r>
              <a:rPr lang="en-US" sz="1400" b="1" dirty="0" smtClean="0"/>
              <a:t>Medical </a:t>
            </a:r>
            <a:r>
              <a:rPr lang="en-US" sz="1400" b="1" dirty="0"/>
              <a:t>Assistance Application </a:t>
            </a:r>
          </a:p>
          <a:p>
            <a:r>
              <a:rPr lang="en-US" sz="1400" dirty="0"/>
              <a:t>        -  Separate application for each Medicaid program</a:t>
            </a:r>
          </a:p>
          <a:p>
            <a:r>
              <a:rPr lang="en-US" sz="1400" dirty="0"/>
              <a:t>        -  </a:t>
            </a:r>
            <a:r>
              <a:rPr lang="en-US" sz="1400" dirty="0" smtClean="0"/>
              <a:t>Addendums vary </a:t>
            </a:r>
            <a:r>
              <a:rPr lang="en-US" sz="1400" dirty="0"/>
              <a:t>based on the Medicaid </a:t>
            </a:r>
            <a:r>
              <a:rPr lang="en-US" sz="1400" dirty="0" smtClean="0"/>
              <a:t>program</a:t>
            </a:r>
          </a:p>
          <a:p>
            <a:r>
              <a:rPr lang="en-US" sz="1400" dirty="0" smtClean="0"/>
              <a:t>         - APPLY through </a:t>
            </a:r>
            <a:r>
              <a:rPr lang="en-US" sz="1400" dirty="0" err="1" smtClean="0"/>
              <a:t>ePREP</a:t>
            </a:r>
            <a:r>
              <a:rPr lang="en-US" sz="1400" dirty="0" smtClean="0"/>
              <a:t> Portal</a:t>
            </a:r>
            <a:endParaRPr lang="en-US" sz="1400" dirty="0"/>
          </a:p>
          <a:p>
            <a:r>
              <a:rPr lang="en-US" sz="1400" b="1" dirty="0"/>
              <a:t>The Provider Application for CPAS, CFC and CO Waiver is </a:t>
            </a:r>
            <a:r>
              <a:rPr lang="en-US" sz="1400" b="1" u="sng" dirty="0"/>
              <a:t>PT </a:t>
            </a:r>
            <a:r>
              <a:rPr lang="en-US" sz="1400" b="1" u="sng" dirty="0" smtClean="0"/>
              <a:t>76 –Community Options</a:t>
            </a:r>
            <a:endParaRPr lang="en-US" sz="1400" b="1" u="sng" dirty="0"/>
          </a:p>
          <a:p>
            <a:r>
              <a:rPr lang="en-US" sz="1400" b="1" dirty="0" smtClean="0"/>
              <a:t>Expect </a:t>
            </a:r>
            <a:r>
              <a:rPr lang="en-US" sz="1400" b="1" dirty="0"/>
              <a:t>an Onsite </a:t>
            </a:r>
            <a:r>
              <a:rPr lang="en-US" sz="1400" b="1" dirty="0" smtClean="0"/>
              <a:t>Survey</a:t>
            </a:r>
          </a:p>
          <a:p>
            <a:pPr marL="171450" indent="-171450">
              <a:buFont typeface="Arial" pitchFamily="34" charset="0"/>
              <a:buChar char="•"/>
            </a:pPr>
            <a:r>
              <a:rPr lang="en-US" sz="1200" dirty="0" smtClean="0"/>
              <a:t>Criminal </a:t>
            </a:r>
            <a:r>
              <a:rPr lang="en-US" sz="1200" dirty="0"/>
              <a:t>Background Check documented</a:t>
            </a:r>
          </a:p>
          <a:p>
            <a:pPr marL="171450" lvl="1" indent="-171450">
              <a:buFont typeface="Arial" panose="020B0604020202020204" pitchFamily="34" charset="0"/>
              <a:buChar char="•"/>
            </a:pPr>
            <a:r>
              <a:rPr lang="en-US" sz="1200" dirty="0"/>
              <a:t>Licensure/other requirements current</a:t>
            </a:r>
          </a:p>
          <a:p>
            <a:pPr marL="171450" lvl="1" indent="-171450">
              <a:buFont typeface="Arial" panose="020B0604020202020204" pitchFamily="34" charset="0"/>
              <a:buChar char="•"/>
            </a:pPr>
            <a:r>
              <a:rPr lang="en-US" sz="1200" dirty="0"/>
              <a:t>Confirm Federal and State Tax Status</a:t>
            </a:r>
          </a:p>
        </p:txBody>
      </p:sp>
      <p:sp>
        <p:nvSpPr>
          <p:cNvPr id="4" name="Slide Number Placeholder 3">
            <a:extLst>
              <a:ext uri="{FF2B5EF4-FFF2-40B4-BE49-F238E27FC236}">
                <a16:creationId xmlns:a16="http://schemas.microsoft.com/office/drawing/2014/main" id="{DE012865-7B3F-44DF-A339-D3AB93EA5C70}"/>
              </a:ext>
            </a:extLst>
          </p:cNvPr>
          <p:cNvSpPr>
            <a:spLocks noGrp="1"/>
          </p:cNvSpPr>
          <p:nvPr>
            <p:ph type="sldNum" idx="12"/>
          </p:nvPr>
        </p:nvSpPr>
        <p:spPr>
          <a:xfrm>
            <a:off x="57151" y="4857750"/>
            <a:ext cx="411525" cy="285750"/>
          </a:xfrm>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215548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5299-CBE1-4588-9C85-2461BF672A40}"/>
              </a:ext>
            </a:extLst>
          </p:cNvPr>
          <p:cNvSpPr>
            <a:spLocks noGrp="1"/>
          </p:cNvSpPr>
          <p:nvPr>
            <p:ph type="title"/>
          </p:nvPr>
        </p:nvSpPr>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7B7D1FF3-C681-48EF-A4FF-C56603650966}"/>
              </a:ext>
            </a:extLst>
          </p:cNvPr>
          <p:cNvSpPr>
            <a:spLocks noGrp="1"/>
          </p:cNvSpPr>
          <p:nvPr>
            <p:ph type="body" idx="1"/>
          </p:nvPr>
        </p:nvSpPr>
        <p:spPr/>
        <p:txBody>
          <a:bodyPr/>
          <a:lstStyle/>
          <a:p>
            <a:r>
              <a:rPr lang="en-US" dirty="0"/>
              <a:t>Providers are responsible for </a:t>
            </a:r>
            <a:r>
              <a:rPr lang="en-US" b="1" i="1" u="sng" dirty="0"/>
              <a:t>maintaining</a:t>
            </a:r>
            <a:r>
              <a:rPr lang="en-US" dirty="0"/>
              <a:t> qualifications for licenses including the certifications and licenses of their staff</a:t>
            </a:r>
          </a:p>
          <a:p>
            <a:r>
              <a:rPr lang="en-US" dirty="0"/>
              <a:t>Providers are responsible for notifying the Department (OHCQ </a:t>
            </a:r>
            <a:r>
              <a:rPr lang="en-US" b="1" i="1" u="sng" dirty="0"/>
              <a:t>and</a:t>
            </a:r>
            <a:r>
              <a:rPr lang="en-US" dirty="0"/>
              <a:t> Medicaid) of any:   </a:t>
            </a:r>
          </a:p>
          <a:p>
            <a:r>
              <a:rPr lang="en-US" dirty="0"/>
              <a:t>             </a:t>
            </a:r>
            <a:r>
              <a:rPr lang="en-US" sz="1600" dirty="0" smtClean="0"/>
              <a:t>-  </a:t>
            </a:r>
            <a:r>
              <a:rPr lang="en-US" sz="1600" dirty="0"/>
              <a:t>address changes</a:t>
            </a:r>
          </a:p>
          <a:p>
            <a:r>
              <a:rPr lang="en-US" sz="1600" dirty="0"/>
              <a:t>              -  name changes</a:t>
            </a:r>
          </a:p>
          <a:p>
            <a:r>
              <a:rPr lang="en-US" sz="1600" dirty="0"/>
              <a:t>              -  change in ownership</a:t>
            </a:r>
          </a:p>
          <a:p>
            <a:r>
              <a:rPr lang="en-US" sz="1600" dirty="0"/>
              <a:t>              -  change in Tax Id. Number</a:t>
            </a:r>
          </a:p>
          <a:p>
            <a:endParaRPr lang="en-US" dirty="0"/>
          </a:p>
        </p:txBody>
      </p:sp>
      <p:sp>
        <p:nvSpPr>
          <p:cNvPr id="4" name="Slide Number Placeholder 3">
            <a:extLst>
              <a:ext uri="{FF2B5EF4-FFF2-40B4-BE49-F238E27FC236}">
                <a16:creationId xmlns:a16="http://schemas.microsoft.com/office/drawing/2014/main" id="{8CB45935-4CEE-47CF-9085-92471644A26B}"/>
              </a:ext>
            </a:extLst>
          </p:cNvPr>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162865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2A14-7168-4E42-9A44-106E5829F63D}"/>
              </a:ext>
            </a:extLst>
          </p:cNvPr>
          <p:cNvSpPr>
            <a:spLocks noGrp="1"/>
          </p:cNvSpPr>
          <p:nvPr>
            <p:ph type="title"/>
          </p:nvPr>
        </p:nvSpPr>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1A7EC8BA-ACBB-4BAD-B6EB-D1250B53D9F6}"/>
              </a:ext>
            </a:extLst>
          </p:cNvPr>
          <p:cNvSpPr>
            <a:spLocks noGrp="1"/>
          </p:cNvSpPr>
          <p:nvPr>
            <p:ph type="body" idx="1"/>
          </p:nvPr>
        </p:nvSpPr>
        <p:spPr>
          <a:xfrm>
            <a:off x="228600" y="1123950"/>
            <a:ext cx="6390451" cy="3416400"/>
          </a:xfrm>
        </p:spPr>
        <p:txBody>
          <a:bodyPr/>
          <a:lstStyle/>
          <a:p>
            <a:pPr marL="342900" lvl="0" indent="-342900" eaLnBrk="0" fontAlgn="base" hangingPunct="0">
              <a:lnSpc>
                <a:spcPct val="134000"/>
              </a:lnSpc>
              <a:spcAft>
                <a:spcPct val="0"/>
              </a:spcAft>
              <a:buClrTx/>
              <a:buSzTx/>
              <a:buFontTx/>
              <a:buChar char="•"/>
            </a:pPr>
            <a:r>
              <a:rPr lang="en-US" sz="1600" b="1" dirty="0">
                <a:solidFill>
                  <a:srgbClr val="000000"/>
                </a:solidFill>
                <a:latin typeface="Calibri" panose="020F0502020204030204" pitchFamily="34" charset="0"/>
                <a:ea typeface="+mn-ea"/>
              </a:rPr>
              <a:t>Providers are responsible for complying with </a:t>
            </a:r>
            <a:r>
              <a:rPr lang="en-US" sz="1600" b="1" u="sng" dirty="0" smtClean="0">
                <a:solidFill>
                  <a:srgbClr val="000000"/>
                </a:solidFill>
                <a:latin typeface="Calibri" panose="020F0502020204030204" pitchFamily="34" charset="0"/>
                <a:ea typeface="+mn-ea"/>
              </a:rPr>
              <a:t>MDH </a:t>
            </a:r>
            <a:r>
              <a:rPr lang="en-US" sz="1600" b="1" dirty="0">
                <a:solidFill>
                  <a:srgbClr val="000000"/>
                </a:solidFill>
                <a:latin typeface="Calibri" panose="020F0502020204030204" pitchFamily="34" charset="0"/>
                <a:ea typeface="+mn-ea"/>
              </a:rPr>
              <a:t>Code of Maryland Regulations</a:t>
            </a:r>
          </a:p>
          <a:p>
            <a:pPr marL="742950" lvl="1" indent="-285750" eaLnBrk="0" fontAlgn="base" hangingPunct="0">
              <a:lnSpc>
                <a:spcPct val="134000"/>
              </a:lnSpc>
              <a:spcAft>
                <a:spcPct val="0"/>
              </a:spcAft>
              <a:buClrTx/>
              <a:buFontTx/>
              <a:buChar char="–"/>
            </a:pPr>
            <a:r>
              <a:rPr lang="en-US" dirty="0">
                <a:solidFill>
                  <a:srgbClr val="000000"/>
                </a:solidFill>
                <a:latin typeface="Calibri" panose="020F0502020204030204" pitchFamily="34" charset="0"/>
              </a:rPr>
              <a:t>10.09.36 General Medical Assistance Provider Participation Criteria</a:t>
            </a:r>
          </a:p>
          <a:p>
            <a:pPr marL="742950" lvl="1" indent="-285750" eaLnBrk="0" fontAlgn="base" hangingPunct="0">
              <a:lnSpc>
                <a:spcPct val="134000"/>
              </a:lnSpc>
              <a:spcAft>
                <a:spcPct val="0"/>
              </a:spcAft>
              <a:buClrTx/>
              <a:buFontTx/>
              <a:buChar char="–"/>
            </a:pPr>
            <a:r>
              <a:rPr lang="en-US" dirty="0">
                <a:solidFill>
                  <a:srgbClr val="000000"/>
                </a:solidFill>
                <a:latin typeface="Calibri" panose="020F0502020204030204" pitchFamily="34" charset="0"/>
              </a:rPr>
              <a:t>10.09.20 Community Personal Assistance Services</a:t>
            </a:r>
          </a:p>
          <a:p>
            <a:pPr marL="742950" lvl="1" indent="-285750" eaLnBrk="0" fontAlgn="base" hangingPunct="0">
              <a:lnSpc>
                <a:spcPct val="134000"/>
              </a:lnSpc>
              <a:spcAft>
                <a:spcPct val="0"/>
              </a:spcAft>
              <a:buClrTx/>
              <a:buFontTx/>
              <a:buChar char="–"/>
            </a:pPr>
            <a:r>
              <a:rPr lang="en-US" dirty="0">
                <a:solidFill>
                  <a:srgbClr val="000000"/>
                </a:solidFill>
                <a:latin typeface="Calibri" panose="020F0502020204030204" pitchFamily="34" charset="0"/>
              </a:rPr>
              <a:t>10.09.54 Home and Community Based Options Waiver</a:t>
            </a:r>
          </a:p>
          <a:p>
            <a:pPr marL="742950" lvl="1" indent="-285750" eaLnBrk="0" fontAlgn="base" hangingPunct="0">
              <a:lnSpc>
                <a:spcPct val="134000"/>
              </a:lnSpc>
              <a:spcAft>
                <a:spcPct val="0"/>
              </a:spcAft>
              <a:buClrTx/>
              <a:buFontTx/>
              <a:buChar char="–"/>
            </a:pPr>
            <a:r>
              <a:rPr lang="en-US" dirty="0">
                <a:solidFill>
                  <a:srgbClr val="000000"/>
                </a:solidFill>
                <a:latin typeface="Calibri" panose="020F0502020204030204" pitchFamily="34" charset="0"/>
              </a:rPr>
              <a:t>10.09.81 Increased Community Services</a:t>
            </a:r>
          </a:p>
          <a:p>
            <a:pPr marL="742950" lvl="1" indent="-285750" eaLnBrk="0" fontAlgn="base" hangingPunct="0">
              <a:lnSpc>
                <a:spcPct val="134000"/>
              </a:lnSpc>
              <a:spcAft>
                <a:spcPct val="0"/>
              </a:spcAft>
              <a:buClrTx/>
              <a:buFontTx/>
              <a:buChar char="–"/>
            </a:pPr>
            <a:r>
              <a:rPr lang="en-US" dirty="0">
                <a:solidFill>
                  <a:srgbClr val="000000"/>
                </a:solidFill>
                <a:latin typeface="Calibri" panose="020F0502020204030204" pitchFamily="34" charset="0"/>
              </a:rPr>
              <a:t>10.09.84 Community First Choice</a:t>
            </a:r>
          </a:p>
          <a:p>
            <a:pPr marL="742950" lvl="1" indent="-285750" eaLnBrk="0" fontAlgn="base" hangingPunct="0">
              <a:lnSpc>
                <a:spcPct val="134000"/>
              </a:lnSpc>
              <a:spcAft>
                <a:spcPct val="0"/>
              </a:spcAft>
              <a:buClrTx/>
              <a:buFontTx/>
              <a:buChar char="–"/>
            </a:pPr>
            <a:r>
              <a:rPr lang="en-US" b="1" i="1" dirty="0">
                <a:solidFill>
                  <a:srgbClr val="000000"/>
                </a:solidFill>
                <a:latin typeface="Calibri" panose="020F0502020204030204" pitchFamily="34" charset="0"/>
              </a:rPr>
              <a:t>Any regulations specific to any other  Medicaid Service provided: Home Health, Residential Services, Assisted Living, Medical Day Care, etc.</a:t>
            </a:r>
          </a:p>
          <a:p>
            <a:pPr marL="342900" lvl="0" indent="-342900" eaLnBrk="0" fontAlgn="base" hangingPunct="0">
              <a:lnSpc>
                <a:spcPct val="134000"/>
              </a:lnSpc>
              <a:spcAft>
                <a:spcPct val="0"/>
              </a:spcAft>
              <a:buClrTx/>
              <a:buSzTx/>
              <a:buFontTx/>
              <a:buChar char="•"/>
            </a:pPr>
            <a:r>
              <a:rPr lang="en-US" sz="1400" b="1" dirty="0">
                <a:solidFill>
                  <a:srgbClr val="000000"/>
                </a:solidFill>
                <a:latin typeface="Calibri" panose="020F0502020204030204" pitchFamily="34" charset="0"/>
                <a:ea typeface="+mn-ea"/>
              </a:rPr>
              <a:t>Participants have freedom of choice of providers</a:t>
            </a:r>
          </a:p>
          <a:p>
            <a:endParaRPr lang="en-US" dirty="0"/>
          </a:p>
        </p:txBody>
      </p:sp>
      <p:sp>
        <p:nvSpPr>
          <p:cNvPr id="4" name="Slide Number Placeholder 3">
            <a:extLst>
              <a:ext uri="{FF2B5EF4-FFF2-40B4-BE49-F238E27FC236}">
                <a16:creationId xmlns:a16="http://schemas.microsoft.com/office/drawing/2014/main" id="{AF83C4D1-71A8-417F-95DF-8974412FC122}"/>
              </a:ext>
            </a:extLst>
          </p:cNvPr>
          <p:cNvSpPr>
            <a:spLocks noGrp="1"/>
          </p:cNvSpPr>
          <p:nvPr>
            <p:ph type="sldNum" idx="12"/>
          </p:nvPr>
        </p:nvSpPr>
        <p:spPr>
          <a:xfrm>
            <a:off x="57153" y="4618701"/>
            <a:ext cx="552449" cy="524800"/>
          </a:xfrm>
        </p:spPr>
        <p:txBody>
          <a:bodyPr/>
          <a:lstStyle/>
          <a:p>
            <a:fld id="{00000000-1234-1234-1234-123412341234}" type="slidenum">
              <a:rPr lang="en" smtClean="0"/>
              <a:pPr/>
              <a:t>14</a:t>
            </a:fld>
            <a:endParaRPr lang="en" dirty="0"/>
          </a:p>
        </p:txBody>
      </p:sp>
    </p:spTree>
    <p:extLst>
      <p:ext uri="{BB962C8B-B14F-4D97-AF65-F5344CB8AC3E}">
        <p14:creationId xmlns:p14="http://schemas.microsoft.com/office/powerpoint/2010/main" val="68039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Changes: 10.09.84</a:t>
            </a:r>
            <a:endParaRPr lang="en-US" dirty="0"/>
          </a:p>
        </p:txBody>
      </p:sp>
      <p:sp>
        <p:nvSpPr>
          <p:cNvPr id="3" name="Text Placeholder 2"/>
          <p:cNvSpPr>
            <a:spLocks noGrp="1"/>
          </p:cNvSpPr>
          <p:nvPr>
            <p:ph type="body" idx="1"/>
          </p:nvPr>
        </p:nvSpPr>
        <p:spPr/>
        <p:txBody>
          <a:bodyPr/>
          <a:lstStyle/>
          <a:p>
            <a:r>
              <a:rPr lang="en-US" dirty="0" smtClean="0"/>
              <a:t>Effective: 2/12/18</a:t>
            </a:r>
          </a:p>
          <a:p>
            <a:pPr marL="285750" indent="-285750">
              <a:buFont typeface="Arial" pitchFamily="34" charset="0"/>
              <a:buChar char="•"/>
            </a:pPr>
            <a:r>
              <a:rPr lang="en-US" dirty="0" smtClean="0"/>
              <a:t>Settings Exclusions</a:t>
            </a:r>
          </a:p>
          <a:p>
            <a:pPr marL="285750" indent="-285750">
              <a:buFont typeface="Arial" pitchFamily="34" charset="0"/>
              <a:buChar char="•"/>
            </a:pPr>
            <a:r>
              <a:rPr lang="en-US" dirty="0" smtClean="0"/>
              <a:t>Clarification on Client Representatives as Agency Employees</a:t>
            </a:r>
          </a:p>
          <a:p>
            <a:pPr marL="285750" indent="-285750">
              <a:buFont typeface="Arial" pitchFamily="34" charset="0"/>
              <a:buChar char="•"/>
            </a:pPr>
            <a:r>
              <a:rPr lang="en-US" dirty="0" smtClean="0"/>
              <a:t>Clarification of items covered by Environmental Adaptations</a:t>
            </a:r>
          </a:p>
          <a:p>
            <a:pPr marL="285750" indent="-285750">
              <a:buFont typeface="Arial" pitchFamily="34" charset="0"/>
              <a:buChar char="•"/>
            </a:pPr>
            <a:r>
              <a:rPr lang="en-US" dirty="0" smtClean="0"/>
              <a:t>Additions to Requirements Made of Home Delivered Meal providers</a:t>
            </a:r>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15</a:t>
            </a:fld>
            <a:endParaRPr lang="en" dirty="0"/>
          </a:p>
        </p:txBody>
      </p:sp>
    </p:spTree>
    <p:extLst>
      <p:ext uri="{BB962C8B-B14F-4D97-AF65-F5344CB8AC3E}">
        <p14:creationId xmlns:p14="http://schemas.microsoft.com/office/powerpoint/2010/main" val="4039772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BAD1-26AF-49FA-832E-C287BABA2627}"/>
              </a:ext>
            </a:extLst>
          </p:cNvPr>
          <p:cNvSpPr>
            <a:spLocks noGrp="1"/>
          </p:cNvSpPr>
          <p:nvPr>
            <p:ph type="title"/>
          </p:nvPr>
        </p:nvSpPr>
        <p:spPr>
          <a:xfrm>
            <a:off x="233776" y="361952"/>
            <a:ext cx="6390451" cy="655775"/>
          </a:xfrm>
        </p:spPr>
        <p:txBody>
          <a:bodyPr/>
          <a:lstStyle/>
          <a:p>
            <a:r>
              <a:rPr lang="en-US" dirty="0"/>
              <a:t>Provider Enrollment Basics</a:t>
            </a:r>
          </a:p>
        </p:txBody>
      </p:sp>
      <p:sp>
        <p:nvSpPr>
          <p:cNvPr id="3" name="Text Placeholder 2">
            <a:extLst>
              <a:ext uri="{FF2B5EF4-FFF2-40B4-BE49-F238E27FC236}">
                <a16:creationId xmlns:a16="http://schemas.microsoft.com/office/drawing/2014/main" id="{B7FC903B-CB35-4D73-96CF-41431E454D25}"/>
              </a:ext>
            </a:extLst>
          </p:cNvPr>
          <p:cNvSpPr>
            <a:spLocks noGrp="1"/>
          </p:cNvSpPr>
          <p:nvPr>
            <p:ph type="body" idx="1"/>
          </p:nvPr>
        </p:nvSpPr>
        <p:spPr>
          <a:xfrm>
            <a:off x="152401" y="1108962"/>
            <a:ext cx="6390451" cy="3416400"/>
          </a:xfrm>
        </p:spPr>
        <p:txBody>
          <a:bodyPr/>
          <a:lstStyle/>
          <a:p>
            <a:r>
              <a:rPr lang="en-US" sz="1600" dirty="0"/>
              <a:t>Provider Agreement Section of </a:t>
            </a:r>
            <a:r>
              <a:rPr lang="en-US" sz="1600" u="sng" dirty="0"/>
              <a:t>All</a:t>
            </a:r>
            <a:r>
              <a:rPr lang="en-US" sz="1600" dirty="0"/>
              <a:t> Medicaid Applications including </a:t>
            </a:r>
            <a:r>
              <a:rPr lang="en-US" sz="1600" b="1" i="1" u="sng" dirty="0"/>
              <a:t>PT 76</a:t>
            </a:r>
            <a:r>
              <a:rPr lang="en-US" sz="1600" dirty="0"/>
              <a:t>:</a:t>
            </a:r>
          </a:p>
          <a:p>
            <a:r>
              <a:rPr lang="en-US" sz="1600" dirty="0"/>
              <a:t>F. To check the </a:t>
            </a:r>
            <a:r>
              <a:rPr lang="en-US" sz="1600" b="1" u="sng" dirty="0"/>
              <a:t>Federal List of Excluded Individuals/Entities on the Health and Human Services (HHS) Office of Inspector General (OIG) website</a:t>
            </a:r>
            <a:r>
              <a:rPr lang="en-US" sz="1600" dirty="0"/>
              <a:t> prior to hiring or contracting with individuals or entities and periodically check the OIG website to determine the participation/exclusion status of current employees and contractors. To check the Federal System for Award Management (SAM) prior to hiring or contracting with individuals or entities and periodically check the SAM website to determine the participation/exclusion status of current employees and contractors. </a:t>
            </a:r>
          </a:p>
          <a:p>
            <a:endParaRPr lang="en-US" dirty="0"/>
          </a:p>
        </p:txBody>
      </p:sp>
      <p:sp>
        <p:nvSpPr>
          <p:cNvPr id="4" name="Slide Number Placeholder 3">
            <a:extLst>
              <a:ext uri="{FF2B5EF4-FFF2-40B4-BE49-F238E27FC236}">
                <a16:creationId xmlns:a16="http://schemas.microsoft.com/office/drawing/2014/main" id="{2462E243-E76B-49D0-BFF0-AF5366CD8405}"/>
              </a:ext>
            </a:extLst>
          </p:cNvPr>
          <p:cNvSpPr>
            <a:spLocks noGrp="1"/>
          </p:cNvSpPr>
          <p:nvPr>
            <p:ph type="sldNum" idx="12"/>
          </p:nvPr>
        </p:nvSpPr>
        <p:spPr/>
        <p:txBody>
          <a:bodyPr/>
          <a:lstStyle/>
          <a:p>
            <a:fld id="{00000000-1234-1234-1234-123412341234}" type="slidenum">
              <a:rPr lang="en" smtClean="0"/>
              <a:pPr/>
              <a:t>16</a:t>
            </a:fld>
            <a:endParaRPr lang="en" dirty="0"/>
          </a:p>
        </p:txBody>
      </p:sp>
    </p:spTree>
    <p:extLst>
      <p:ext uri="{BB962C8B-B14F-4D97-AF65-F5344CB8AC3E}">
        <p14:creationId xmlns:p14="http://schemas.microsoft.com/office/powerpoint/2010/main" val="1032577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8756-8956-4FE2-9400-12834D431B45}"/>
              </a:ext>
            </a:extLst>
          </p:cNvPr>
          <p:cNvSpPr>
            <a:spLocks noGrp="1"/>
          </p:cNvSpPr>
          <p:nvPr>
            <p:ph type="title"/>
          </p:nvPr>
        </p:nvSpPr>
        <p:spPr>
          <a:xfrm>
            <a:off x="233776" y="285752"/>
            <a:ext cx="6390451" cy="731975"/>
          </a:xfrm>
        </p:spPr>
        <p:txBody>
          <a:bodyPr/>
          <a:lstStyle/>
          <a:p>
            <a:r>
              <a:rPr lang="en-US" dirty="0"/>
              <a:t>Provider Enrollment Basics</a:t>
            </a:r>
          </a:p>
        </p:txBody>
      </p:sp>
      <p:sp>
        <p:nvSpPr>
          <p:cNvPr id="3" name="Text Placeholder 2">
            <a:extLst>
              <a:ext uri="{FF2B5EF4-FFF2-40B4-BE49-F238E27FC236}">
                <a16:creationId xmlns:a16="http://schemas.microsoft.com/office/drawing/2014/main" id="{162CF51E-A4B2-4CDD-8D38-2F8780D4E5D3}"/>
              </a:ext>
            </a:extLst>
          </p:cNvPr>
          <p:cNvSpPr>
            <a:spLocks noGrp="1"/>
          </p:cNvSpPr>
          <p:nvPr>
            <p:ph type="body" idx="1"/>
          </p:nvPr>
        </p:nvSpPr>
        <p:spPr/>
        <p:txBody>
          <a:bodyPr/>
          <a:lstStyle/>
          <a:p>
            <a:r>
              <a:rPr lang="en-US" dirty="0"/>
              <a:t>Provider Agreement Section of </a:t>
            </a:r>
            <a:r>
              <a:rPr lang="en-US" u="sng" dirty="0"/>
              <a:t>All</a:t>
            </a:r>
            <a:r>
              <a:rPr lang="en-US" dirty="0"/>
              <a:t> Medicaid Applications including </a:t>
            </a:r>
            <a:r>
              <a:rPr lang="en-US" b="1" i="1" u="sng" dirty="0"/>
              <a:t>PT 76</a:t>
            </a:r>
            <a:r>
              <a:rPr lang="en-US" dirty="0"/>
              <a:t>:</a:t>
            </a:r>
          </a:p>
          <a:p>
            <a:r>
              <a:rPr lang="en-US" sz="1600" dirty="0"/>
              <a:t>G. To check the </a:t>
            </a:r>
            <a:r>
              <a:rPr lang="en-US" sz="1600" b="1" u="sng" dirty="0"/>
              <a:t>Maryland Medicaid List of Excluded Providers and Entities </a:t>
            </a:r>
            <a:r>
              <a:rPr lang="en-US" sz="1600" dirty="0"/>
              <a:t>prior to hiring or contracting with individuals or entities and periodically check the website to determine the participation/exclusion status of current employees and contractors. The Provider further agrees to not knowingly employ, or contract with a person, partnership, company, corporation or any other entity or individual that has been disqualified from providing or supplying services to Medical Assistance Recipients unless the Provider receives prior written approval from the Department;</a:t>
            </a:r>
          </a:p>
          <a:p>
            <a:endParaRPr lang="en-US" dirty="0"/>
          </a:p>
        </p:txBody>
      </p:sp>
      <p:sp>
        <p:nvSpPr>
          <p:cNvPr id="4" name="Slide Number Placeholder 3">
            <a:extLst>
              <a:ext uri="{FF2B5EF4-FFF2-40B4-BE49-F238E27FC236}">
                <a16:creationId xmlns:a16="http://schemas.microsoft.com/office/drawing/2014/main" id="{395C45A6-48F2-4673-9538-9F34C08F878F}"/>
              </a:ext>
            </a:extLst>
          </p:cNvPr>
          <p:cNvSpPr>
            <a:spLocks noGrp="1"/>
          </p:cNvSpPr>
          <p:nvPr>
            <p:ph type="sldNum" idx="12"/>
          </p:nvPr>
        </p:nvSpPr>
        <p:spPr/>
        <p:txBody>
          <a:bodyPr/>
          <a:lstStyle/>
          <a:p>
            <a:fld id="{00000000-1234-1234-1234-123412341234}" type="slidenum">
              <a:rPr lang="en" smtClean="0"/>
              <a:pPr/>
              <a:t>17</a:t>
            </a:fld>
            <a:endParaRPr lang="en" dirty="0"/>
          </a:p>
        </p:txBody>
      </p:sp>
    </p:spTree>
    <p:extLst>
      <p:ext uri="{BB962C8B-B14F-4D97-AF65-F5344CB8AC3E}">
        <p14:creationId xmlns:p14="http://schemas.microsoft.com/office/powerpoint/2010/main" val="2888932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Enrollment Basics</a:t>
            </a:r>
          </a:p>
        </p:txBody>
      </p:sp>
      <p:sp>
        <p:nvSpPr>
          <p:cNvPr id="3" name="Text Placeholder 2"/>
          <p:cNvSpPr>
            <a:spLocks noGrp="1"/>
          </p:cNvSpPr>
          <p:nvPr>
            <p:ph type="body" idx="1"/>
          </p:nvPr>
        </p:nvSpPr>
        <p:spPr/>
        <p:txBody>
          <a:bodyPr/>
          <a:lstStyle/>
          <a:p>
            <a:r>
              <a:rPr lang="en-US" dirty="0"/>
              <a:t>Provider </a:t>
            </a:r>
            <a:r>
              <a:rPr lang="en-US" dirty="0" smtClean="0"/>
              <a:t>Addendum </a:t>
            </a:r>
            <a:r>
              <a:rPr lang="en-US" dirty="0"/>
              <a:t>Section of </a:t>
            </a:r>
            <a:r>
              <a:rPr lang="en-US" dirty="0" smtClean="0"/>
              <a:t>PT 76 Community Options Applications </a:t>
            </a:r>
            <a:r>
              <a:rPr lang="en-US" b="1" i="1" u="sng" dirty="0" smtClean="0"/>
              <a:t>PT </a:t>
            </a:r>
            <a:r>
              <a:rPr lang="en-US" b="1" i="1" u="sng" dirty="0"/>
              <a:t>76</a:t>
            </a:r>
            <a:r>
              <a:rPr lang="en-US" dirty="0"/>
              <a:t>:</a:t>
            </a:r>
          </a:p>
          <a:p>
            <a:pPr marL="285750" indent="-285750">
              <a:buFont typeface="Arial" pitchFamily="34" charset="0"/>
              <a:buChar char="•"/>
            </a:pPr>
            <a:r>
              <a:rPr lang="en-US" dirty="0" smtClean="0"/>
              <a:t>Agree </a:t>
            </a:r>
            <a:r>
              <a:rPr lang="en-US" dirty="0"/>
              <a:t>to cooperate with required inspections, reviews, and audits by authorized </a:t>
            </a:r>
            <a:r>
              <a:rPr lang="en-US" dirty="0" smtClean="0"/>
              <a:t>governmental representatives </a:t>
            </a:r>
            <a:endParaRPr lang="en-US" dirty="0"/>
          </a:p>
          <a:p>
            <a:pPr marL="285750" indent="-285750">
              <a:buFont typeface="Arial" pitchFamily="34" charset="0"/>
              <a:buChar char="•"/>
            </a:pPr>
            <a:r>
              <a:rPr lang="en-US" dirty="0" smtClean="0"/>
              <a:t>Agree </a:t>
            </a:r>
            <a:r>
              <a:rPr lang="en-US" dirty="0"/>
              <a:t>to maintain and have available written documentation of services, including dates and hours of </a:t>
            </a:r>
            <a:r>
              <a:rPr lang="en-US" dirty="0" smtClean="0"/>
              <a:t>services provided </a:t>
            </a:r>
            <a:r>
              <a:rPr lang="en-US" dirty="0"/>
              <a:t>to participants for a period of 6 years, in a manner approved by the Department. </a:t>
            </a:r>
          </a:p>
          <a:p>
            <a:endParaRPr lang="en-US" dirty="0"/>
          </a:p>
          <a:p>
            <a:endParaRPr lang="en-US" dirty="0" smtClean="0"/>
          </a:p>
          <a:p>
            <a:r>
              <a:rPr lang="en-US" dirty="0" smtClean="0"/>
              <a:t>Record Retention</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18</a:t>
            </a:fld>
            <a:endParaRPr lang="en" dirty="0"/>
          </a:p>
        </p:txBody>
      </p:sp>
    </p:spTree>
    <p:extLst>
      <p:ext uri="{BB962C8B-B14F-4D97-AF65-F5344CB8AC3E}">
        <p14:creationId xmlns:p14="http://schemas.microsoft.com/office/powerpoint/2010/main" val="4164838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DA498-0586-4534-A3CE-A7A389989A9E}"/>
              </a:ext>
            </a:extLst>
          </p:cNvPr>
          <p:cNvSpPr>
            <a:spLocks noGrp="1"/>
          </p:cNvSpPr>
          <p:nvPr>
            <p:ph type="title"/>
          </p:nvPr>
        </p:nvSpPr>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E280B2B8-5CD8-4FAB-BD62-1CFA0B440C3C}"/>
              </a:ext>
            </a:extLst>
          </p:cNvPr>
          <p:cNvSpPr>
            <a:spLocks noGrp="1"/>
          </p:cNvSpPr>
          <p:nvPr>
            <p:ph type="body" idx="1"/>
          </p:nvPr>
        </p:nvSpPr>
        <p:spPr>
          <a:xfrm>
            <a:off x="233776" y="1017727"/>
            <a:ext cx="6390451" cy="3916225"/>
          </a:xfrm>
        </p:spPr>
        <p:txBody>
          <a:bodyPr/>
          <a:lstStyle/>
          <a:p>
            <a:r>
              <a:rPr lang="en-US" dirty="0"/>
              <a:t>Under CFC and CPAS Regulations, an agency that provides personal assistance services shall:</a:t>
            </a:r>
          </a:p>
          <a:p>
            <a:pPr marL="285750" indent="-285750">
              <a:buFont typeface="Arial" panose="020B0604020202020204" pitchFamily="34" charset="0"/>
              <a:buChar char="•"/>
            </a:pPr>
            <a:r>
              <a:rPr lang="en-US" dirty="0"/>
              <a:t>Employ individuals to provide personal assistance services who meet the qualifications</a:t>
            </a:r>
          </a:p>
          <a:p>
            <a:pPr marL="285750" indent="-285750">
              <a:buFont typeface="Arial" panose="020B0604020202020204" pitchFamily="34" charset="0"/>
              <a:buChar char="•"/>
            </a:pPr>
            <a:r>
              <a:rPr lang="en-US" dirty="0"/>
              <a:t>Employ a registered nurse who may delegate nursing tasks</a:t>
            </a:r>
          </a:p>
          <a:p>
            <a:pPr marL="285750" indent="-285750">
              <a:buFont typeface="Arial" panose="020B0604020202020204" pitchFamily="34" charset="0"/>
              <a:buChar char="•"/>
            </a:pPr>
            <a:r>
              <a:rPr lang="en-US" dirty="0"/>
              <a:t>Allow participants to have a significant role in the selection and dismissal of the providers of their choice</a:t>
            </a:r>
          </a:p>
          <a:p>
            <a:pPr marL="285750" indent="-285750">
              <a:buFont typeface="Arial" panose="020B0604020202020204" pitchFamily="34" charset="0"/>
              <a:buChar char="•"/>
            </a:pPr>
            <a:r>
              <a:rPr lang="en-US" sz="1600" u="sng" dirty="0"/>
              <a:t>Be licensed as a Residential Service Agency under COMAR 10.07.05</a:t>
            </a:r>
            <a:endParaRPr lang="en-US" sz="1600" dirty="0"/>
          </a:p>
          <a:p>
            <a:endParaRPr lang="en-US" dirty="0"/>
          </a:p>
        </p:txBody>
      </p:sp>
      <p:sp>
        <p:nvSpPr>
          <p:cNvPr id="4" name="Slide Number Placeholder 3">
            <a:extLst>
              <a:ext uri="{FF2B5EF4-FFF2-40B4-BE49-F238E27FC236}">
                <a16:creationId xmlns:a16="http://schemas.microsoft.com/office/drawing/2014/main" id="{895A63D5-8101-468E-831C-C61F01FDD6B3}"/>
              </a:ext>
            </a:extLst>
          </p:cNvPr>
          <p:cNvSpPr>
            <a:spLocks noGrp="1"/>
          </p:cNvSpPr>
          <p:nvPr>
            <p:ph type="sldNum" idx="12"/>
          </p:nvPr>
        </p:nvSpPr>
        <p:spPr>
          <a:xfrm>
            <a:off x="-76200" y="4933950"/>
            <a:ext cx="762000" cy="209550"/>
          </a:xfrm>
        </p:spPr>
        <p:txBody>
          <a:bodyPr/>
          <a:lstStyle/>
          <a:p>
            <a:r>
              <a:rPr lang="en" dirty="0"/>
              <a:t>    </a:t>
            </a:r>
            <a:fld id="{00000000-1234-1234-1234-123412341234}" type="slidenum">
              <a:rPr lang="en" smtClean="0"/>
              <a:pPr/>
              <a:t>19</a:t>
            </a:fld>
            <a:endParaRPr lang="en" dirty="0"/>
          </a:p>
        </p:txBody>
      </p:sp>
    </p:spTree>
    <p:extLst>
      <p:ext uri="{BB962C8B-B14F-4D97-AF65-F5344CB8AC3E}">
        <p14:creationId xmlns:p14="http://schemas.microsoft.com/office/powerpoint/2010/main" val="2753537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76" y="285751"/>
            <a:ext cx="6390451" cy="457200"/>
          </a:xfrm>
        </p:spPr>
        <p:txBody>
          <a:bodyPr/>
          <a:lstStyle/>
          <a:p>
            <a:r>
              <a:rPr lang="en-US" dirty="0" smtClean="0"/>
              <a:t>Agenda</a:t>
            </a:r>
            <a:endParaRPr lang="en-US" dirty="0"/>
          </a:p>
        </p:txBody>
      </p:sp>
      <p:sp>
        <p:nvSpPr>
          <p:cNvPr id="3" name="Text Placeholder 2"/>
          <p:cNvSpPr>
            <a:spLocks noGrp="1"/>
          </p:cNvSpPr>
          <p:nvPr>
            <p:ph type="body" idx="1"/>
          </p:nvPr>
        </p:nvSpPr>
        <p:spPr>
          <a:xfrm>
            <a:off x="233776" y="819150"/>
            <a:ext cx="6390451" cy="4114800"/>
          </a:xfrm>
        </p:spPr>
        <p:txBody>
          <a:bodyPr/>
          <a:lstStyle/>
          <a:p>
            <a:pPr marL="285750" indent="-285750">
              <a:buFont typeface="Arial" pitchFamily="34" charset="0"/>
              <a:buChar char="•"/>
            </a:pPr>
            <a:r>
              <a:rPr lang="en-US" dirty="0" smtClean="0"/>
              <a:t>Payments</a:t>
            </a:r>
          </a:p>
          <a:p>
            <a:r>
              <a:rPr lang="en-US" sz="1200" dirty="0" smtClean="0"/>
              <a:t>     - Personal Assistance Agencies = ISAS/LTSS Provider Portal    </a:t>
            </a:r>
          </a:p>
          <a:p>
            <a:r>
              <a:rPr lang="en-US" sz="1200" dirty="0" smtClean="0"/>
              <a:t>      - Environmental Assessments = LTSS Provider Portal</a:t>
            </a:r>
          </a:p>
          <a:p>
            <a:r>
              <a:rPr lang="en-US" sz="1200" dirty="0" smtClean="0"/>
              <a:t>      - Assisted Living = eMedicaid</a:t>
            </a:r>
          </a:p>
          <a:p>
            <a:pPr marL="171450" indent="-171450">
              <a:buFont typeface="Arial" pitchFamily="34" charset="0"/>
              <a:buChar char="•"/>
            </a:pPr>
            <a:r>
              <a:rPr lang="en-US" sz="1600" dirty="0" smtClean="0"/>
              <a:t>Medicaid Programs: CFC, Community Options Waiver, Community Personal Assistance Services, Increased Community Services</a:t>
            </a:r>
            <a:endParaRPr lang="en-US" sz="1600" dirty="0"/>
          </a:p>
          <a:p>
            <a:pPr marL="171450" indent="-171450">
              <a:buFont typeface="Arial" pitchFamily="34" charset="0"/>
              <a:buChar char="•"/>
            </a:pPr>
            <a:r>
              <a:rPr lang="en-US" sz="1600" dirty="0" smtClean="0"/>
              <a:t>Enrollment Process </a:t>
            </a:r>
          </a:p>
          <a:p>
            <a:r>
              <a:rPr lang="en-US" sz="1600" dirty="0" smtClean="0"/>
              <a:t>          </a:t>
            </a:r>
            <a:r>
              <a:rPr lang="en-US" sz="1400" dirty="0" smtClean="0"/>
              <a:t>- Providers (ePREP)</a:t>
            </a:r>
          </a:p>
          <a:p>
            <a:r>
              <a:rPr lang="en-US" sz="1400" dirty="0" smtClean="0"/>
              <a:t>          - Participants</a:t>
            </a:r>
            <a:endParaRPr lang="en-US" sz="1400" dirty="0"/>
          </a:p>
        </p:txBody>
      </p:sp>
      <p:sp>
        <p:nvSpPr>
          <p:cNvPr id="4" name="Slide Number Placeholder 3"/>
          <p:cNvSpPr>
            <a:spLocks noGrp="1"/>
          </p:cNvSpPr>
          <p:nvPr>
            <p:ph type="sldNum" idx="12"/>
          </p:nvPr>
        </p:nvSpPr>
        <p:spPr>
          <a:xfrm>
            <a:off x="57151" y="4781549"/>
            <a:ext cx="411525" cy="361951"/>
          </a:xfrm>
        </p:spPr>
        <p:txBody>
          <a:bodyPr/>
          <a:lstStyle/>
          <a:p>
            <a:r>
              <a:rPr lang="en" dirty="0" smtClean="0"/>
              <a:t>      </a:t>
            </a:r>
            <a:fld id="{00000000-1234-1234-1234-123412341234}" type="slidenum">
              <a:rPr lang="en" smtClean="0"/>
              <a:pPr/>
              <a:t>2</a:t>
            </a:fld>
            <a:r>
              <a:rPr lang="en" dirty="0" smtClean="0"/>
              <a:t>   </a:t>
            </a:r>
          </a:p>
          <a:p>
            <a:r>
              <a:rPr lang="en" dirty="0"/>
              <a:t> </a:t>
            </a:r>
            <a:r>
              <a:rPr lang="en" dirty="0" smtClean="0"/>
              <a:t>                      </a:t>
            </a:r>
            <a:endParaRPr lang="en" dirty="0"/>
          </a:p>
        </p:txBody>
      </p:sp>
    </p:spTree>
    <p:extLst>
      <p:ext uri="{BB962C8B-B14F-4D97-AF65-F5344CB8AC3E}">
        <p14:creationId xmlns:p14="http://schemas.microsoft.com/office/powerpoint/2010/main" val="2925241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41ED5-D54D-43A5-A487-E99F6C502A90}"/>
              </a:ext>
            </a:extLst>
          </p:cNvPr>
          <p:cNvSpPr>
            <a:spLocks noGrp="1"/>
          </p:cNvSpPr>
          <p:nvPr>
            <p:ph type="title"/>
          </p:nvPr>
        </p:nvSpPr>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6104CB15-FFC2-4D97-B2D5-3F31E629D391}"/>
              </a:ext>
            </a:extLst>
          </p:cNvPr>
          <p:cNvSpPr>
            <a:spLocks noGrp="1"/>
          </p:cNvSpPr>
          <p:nvPr>
            <p:ph type="body" idx="1"/>
          </p:nvPr>
        </p:nvSpPr>
        <p:spPr>
          <a:xfrm>
            <a:off x="304803" y="1123950"/>
            <a:ext cx="6400799" cy="3416400"/>
          </a:xfrm>
        </p:spPr>
        <p:txBody>
          <a:bodyPr/>
          <a:lstStyle/>
          <a:p>
            <a:r>
              <a:rPr lang="en-US" dirty="0"/>
              <a:t>Know what your license permits: Residential Service Agency</a:t>
            </a:r>
          </a:p>
          <a:p>
            <a:r>
              <a:rPr lang="en-US" dirty="0"/>
              <a:t>Know which Medicaid Program will pay you for the service you provide.   Are you enrolled with that program? </a:t>
            </a:r>
          </a:p>
          <a:p>
            <a:r>
              <a:rPr lang="en-US" dirty="0"/>
              <a:t>CPAS, CFC &amp; CO require enrollment as a </a:t>
            </a:r>
            <a:r>
              <a:rPr lang="en-US" dirty="0" smtClean="0"/>
              <a:t>Community Options – Other  PT Code 76</a:t>
            </a:r>
            <a:r>
              <a:rPr lang="en-US" dirty="0"/>
              <a:t>.</a:t>
            </a:r>
          </a:p>
          <a:p>
            <a:r>
              <a:rPr lang="en-US" dirty="0"/>
              <a:t>Note: CPAS &amp; CFC require </a:t>
            </a:r>
            <a:r>
              <a:rPr lang="en-US" sz="1600" dirty="0"/>
              <a:t>Residential Services Agency      </a:t>
            </a:r>
            <a:r>
              <a:rPr lang="en-US" dirty="0"/>
              <a:t>Licenses:   </a:t>
            </a:r>
            <a:r>
              <a:rPr lang="en-US" sz="1200" dirty="0"/>
              <a:t>Level II - RN Supervision of Aides with medications administration; or</a:t>
            </a:r>
          </a:p>
          <a:p>
            <a:r>
              <a:rPr lang="en-US" sz="1200" dirty="0"/>
              <a:t>                           Level III - Complex Care provided by RN, LPN &amp; RN Supervision of Aides</a:t>
            </a:r>
          </a:p>
          <a:p>
            <a:r>
              <a:rPr lang="en-US" dirty="0"/>
              <a:t>* </a:t>
            </a:r>
            <a:r>
              <a:rPr lang="en-US" sz="1200" dirty="0"/>
              <a:t>CPAS &amp; CFC do not enroll Level I Agencies </a:t>
            </a:r>
          </a:p>
        </p:txBody>
      </p:sp>
      <p:sp>
        <p:nvSpPr>
          <p:cNvPr id="4" name="Slide Number Placeholder 3">
            <a:extLst>
              <a:ext uri="{FF2B5EF4-FFF2-40B4-BE49-F238E27FC236}">
                <a16:creationId xmlns:a16="http://schemas.microsoft.com/office/drawing/2014/main" id="{43CEF49D-3C43-47C9-B848-F36C741AD4AB}"/>
              </a:ext>
            </a:extLst>
          </p:cNvPr>
          <p:cNvSpPr>
            <a:spLocks noGrp="1"/>
          </p:cNvSpPr>
          <p:nvPr>
            <p:ph type="sldNum" idx="12"/>
          </p:nvPr>
        </p:nvSpPr>
        <p:spPr/>
        <p:txBody>
          <a:bodyPr/>
          <a:lstStyle/>
          <a:p>
            <a:fld id="{00000000-1234-1234-1234-123412341234}" type="slidenum">
              <a:rPr lang="en" smtClean="0"/>
              <a:pPr/>
              <a:t>20</a:t>
            </a:fld>
            <a:endParaRPr lang="en" dirty="0"/>
          </a:p>
        </p:txBody>
      </p:sp>
    </p:spTree>
    <p:extLst>
      <p:ext uri="{BB962C8B-B14F-4D97-AF65-F5344CB8AC3E}">
        <p14:creationId xmlns:p14="http://schemas.microsoft.com/office/powerpoint/2010/main" val="305254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6A350-3E5C-4BF5-A048-0D5FD66DD094}"/>
              </a:ext>
            </a:extLst>
          </p:cNvPr>
          <p:cNvSpPr>
            <a:spLocks noGrp="1"/>
          </p:cNvSpPr>
          <p:nvPr>
            <p:ph type="title"/>
          </p:nvPr>
        </p:nvSpPr>
        <p:spPr>
          <a:xfrm>
            <a:off x="233776" y="361952"/>
            <a:ext cx="6390451" cy="655775"/>
          </a:xfrm>
        </p:spPr>
        <p:txBody>
          <a:bodyPr/>
          <a:lstStyle/>
          <a:p>
            <a:r>
              <a:rPr lang="en-US" dirty="0"/>
              <a:t>Provider Enrollment Basics</a:t>
            </a:r>
          </a:p>
        </p:txBody>
      </p:sp>
      <p:sp>
        <p:nvSpPr>
          <p:cNvPr id="3" name="Text Placeholder 2">
            <a:extLst>
              <a:ext uri="{FF2B5EF4-FFF2-40B4-BE49-F238E27FC236}">
                <a16:creationId xmlns:a16="http://schemas.microsoft.com/office/drawing/2014/main" id="{4CEA582A-02B0-4505-A812-999EA9FE474E}"/>
              </a:ext>
            </a:extLst>
          </p:cNvPr>
          <p:cNvSpPr>
            <a:spLocks noGrp="1"/>
          </p:cNvSpPr>
          <p:nvPr>
            <p:ph type="body" idx="1"/>
          </p:nvPr>
        </p:nvSpPr>
        <p:spPr/>
        <p:txBody>
          <a:bodyPr/>
          <a:lstStyle/>
          <a:p>
            <a:r>
              <a:rPr lang="en-US" b="1" dirty="0"/>
              <a:t>RSA License:   Skilled Nursing, Occupational Therapy,    Physical Therapy</a:t>
            </a:r>
          </a:p>
          <a:p>
            <a:pPr marL="285750" indent="-285750">
              <a:buFont typeface="Arial" panose="020B0604020202020204" pitchFamily="34" charset="0"/>
              <a:buChar char="•"/>
            </a:pPr>
            <a:r>
              <a:rPr lang="en-US" dirty="0"/>
              <a:t>May be eligible to apply for other Medicaid Programs</a:t>
            </a:r>
          </a:p>
          <a:p>
            <a:pPr marL="285750" indent="-285750">
              <a:buFont typeface="Arial" panose="020B0604020202020204" pitchFamily="34" charset="0"/>
              <a:buChar char="•"/>
            </a:pPr>
            <a:r>
              <a:rPr lang="en-US" b="1" u="sng" dirty="0"/>
              <a:t>Cannot</a:t>
            </a:r>
            <a:r>
              <a:rPr lang="en-US" dirty="0"/>
              <a:t> do Personal Assistance under CFC Programs</a:t>
            </a:r>
          </a:p>
          <a:p>
            <a:pPr marL="285750" indent="-285750">
              <a:buFont typeface="Arial" panose="020B0604020202020204" pitchFamily="34" charset="0"/>
              <a:buChar char="•"/>
            </a:pPr>
            <a:r>
              <a:rPr lang="en-US" b="1" u="sng" dirty="0"/>
              <a:t>Can</a:t>
            </a:r>
            <a:r>
              <a:rPr lang="en-US" dirty="0"/>
              <a:t> enroll to provide service such as Environmental    </a:t>
            </a:r>
          </a:p>
          <a:p>
            <a:r>
              <a:rPr lang="en-US" dirty="0"/>
              <a:t>      Assessment, Behavioral Consultation,  Family and </a:t>
            </a:r>
          </a:p>
          <a:p>
            <a:r>
              <a:rPr lang="en-US" dirty="0"/>
              <a:t>      Consumer Training</a:t>
            </a:r>
          </a:p>
        </p:txBody>
      </p:sp>
      <p:sp>
        <p:nvSpPr>
          <p:cNvPr id="4" name="Slide Number Placeholder 3">
            <a:extLst>
              <a:ext uri="{FF2B5EF4-FFF2-40B4-BE49-F238E27FC236}">
                <a16:creationId xmlns:a16="http://schemas.microsoft.com/office/drawing/2014/main" id="{062C5257-8F8E-47CD-9F77-3FF8ED15D957}"/>
              </a:ext>
            </a:extLst>
          </p:cNvPr>
          <p:cNvSpPr>
            <a:spLocks noGrp="1"/>
          </p:cNvSpPr>
          <p:nvPr>
            <p:ph type="sldNum" idx="12"/>
          </p:nvPr>
        </p:nvSpPr>
        <p:spPr/>
        <p:txBody>
          <a:bodyPr/>
          <a:lstStyle/>
          <a:p>
            <a:fld id="{00000000-1234-1234-1234-123412341234}" type="slidenum">
              <a:rPr lang="en" smtClean="0"/>
              <a:pPr/>
              <a:t>21</a:t>
            </a:fld>
            <a:endParaRPr lang="en" dirty="0"/>
          </a:p>
        </p:txBody>
      </p:sp>
    </p:spTree>
    <p:extLst>
      <p:ext uri="{BB962C8B-B14F-4D97-AF65-F5344CB8AC3E}">
        <p14:creationId xmlns:p14="http://schemas.microsoft.com/office/powerpoint/2010/main" val="572591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B98E-C90B-4295-91F9-09533EC4BE73}"/>
              </a:ext>
            </a:extLst>
          </p:cNvPr>
          <p:cNvSpPr>
            <a:spLocks noGrp="1"/>
          </p:cNvSpPr>
          <p:nvPr>
            <p:ph type="title"/>
          </p:nvPr>
        </p:nvSpPr>
        <p:spPr>
          <a:xfrm>
            <a:off x="228601" y="361952"/>
            <a:ext cx="6390451" cy="655775"/>
          </a:xfrm>
        </p:spPr>
        <p:txBody>
          <a:bodyPr/>
          <a:lstStyle/>
          <a:p>
            <a:r>
              <a:rPr lang="en-US" sz="2400" dirty="0"/>
              <a:t>Provider Enrollment Basics</a:t>
            </a:r>
          </a:p>
        </p:txBody>
      </p:sp>
      <p:sp>
        <p:nvSpPr>
          <p:cNvPr id="3" name="Text Placeholder 2">
            <a:extLst>
              <a:ext uri="{FF2B5EF4-FFF2-40B4-BE49-F238E27FC236}">
                <a16:creationId xmlns:a16="http://schemas.microsoft.com/office/drawing/2014/main" id="{F3A97E3E-5812-4BEA-B881-036FD618CC77}"/>
              </a:ext>
            </a:extLst>
          </p:cNvPr>
          <p:cNvSpPr>
            <a:spLocks noGrp="1"/>
          </p:cNvSpPr>
          <p:nvPr>
            <p:ph type="body" idx="1"/>
          </p:nvPr>
        </p:nvSpPr>
        <p:spPr>
          <a:xfrm>
            <a:off x="233776" y="971550"/>
            <a:ext cx="6390451" cy="3733800"/>
          </a:xfrm>
        </p:spPr>
        <p:txBody>
          <a:bodyPr/>
          <a:lstStyle/>
          <a:p>
            <a:r>
              <a:rPr lang="en-US" sz="1400" dirty="0"/>
              <a:t>A Personal Assistance Agency licensed as a Residential Service Agency </a:t>
            </a:r>
            <a:r>
              <a:rPr lang="en-US" sz="1400" u="sng" dirty="0"/>
              <a:t>must</a:t>
            </a:r>
            <a:r>
              <a:rPr lang="en-US" sz="1400" dirty="0"/>
              <a:t> </a:t>
            </a:r>
          </a:p>
          <a:p>
            <a:r>
              <a:rPr lang="en-US" sz="1400" dirty="0"/>
              <a:t> provide a </a:t>
            </a:r>
            <a:r>
              <a:rPr lang="en-US" sz="1400" dirty="0" smtClean="0"/>
              <a:t>Registered Nurse able </a:t>
            </a:r>
            <a:r>
              <a:rPr lang="en-US" sz="1400" dirty="0"/>
              <a:t>to:</a:t>
            </a:r>
          </a:p>
          <a:p>
            <a:pPr marL="285750" lvl="1" indent="-285750">
              <a:buFont typeface="Arial" panose="020B0604020202020204" pitchFamily="34" charset="0"/>
              <a:buChar char="•"/>
            </a:pPr>
            <a:r>
              <a:rPr lang="en-US" dirty="0"/>
              <a:t>Participate in developing the client’s plan of care</a:t>
            </a:r>
          </a:p>
          <a:p>
            <a:pPr marL="285750" lvl="1" indent="-285750">
              <a:buFont typeface="Arial" panose="020B0604020202020204" pitchFamily="34" charset="0"/>
              <a:buChar char="•"/>
            </a:pPr>
            <a:r>
              <a:rPr lang="en-US" dirty="0"/>
              <a:t>Determine whether the client requires the services of a </a:t>
            </a:r>
            <a:r>
              <a:rPr lang="en-US" dirty="0" smtClean="0"/>
              <a:t>CNA &amp; Med. Tech</a:t>
            </a:r>
            <a:endParaRPr lang="en-US" dirty="0"/>
          </a:p>
          <a:p>
            <a:pPr marL="285750" lvl="1" indent="-285750">
              <a:buFont typeface="Arial" panose="020B0604020202020204" pitchFamily="34" charset="0"/>
              <a:buChar char="•"/>
            </a:pPr>
            <a:r>
              <a:rPr lang="en-US" dirty="0"/>
              <a:t>Participate in training and retraining the individuals who will provide the care.</a:t>
            </a:r>
          </a:p>
          <a:p>
            <a:pPr marL="285750" lvl="1" indent="-285750">
              <a:buFont typeface="Arial" panose="020B0604020202020204" pitchFamily="34" charset="0"/>
              <a:buChar char="•"/>
            </a:pPr>
            <a:r>
              <a:rPr lang="en-US" dirty="0"/>
              <a:t>Oversee implementation of the care plan</a:t>
            </a:r>
          </a:p>
          <a:p>
            <a:pPr marL="285750" lvl="1" indent="-285750">
              <a:buFont typeface="Arial" panose="020B0604020202020204" pitchFamily="34" charset="0"/>
              <a:buChar char="•"/>
            </a:pPr>
            <a:r>
              <a:rPr lang="en-US" dirty="0"/>
              <a:t>Provide delegation, if </a:t>
            </a:r>
            <a:r>
              <a:rPr lang="en-US" dirty="0" smtClean="0"/>
              <a:t>needed *Requires class offered by MBON</a:t>
            </a:r>
            <a:endParaRPr lang="en-US" dirty="0"/>
          </a:p>
          <a:p>
            <a:pPr marL="285750" lvl="1" indent="-285750">
              <a:buFont typeface="Arial" panose="020B0604020202020204" pitchFamily="34" charset="0"/>
              <a:buChar char="•"/>
            </a:pPr>
            <a:r>
              <a:rPr lang="en-US" dirty="0"/>
              <a:t>Provide periodic on-site supervision of care    </a:t>
            </a:r>
            <a:r>
              <a:rPr lang="en-US" sz="900" dirty="0"/>
              <a:t>(COMAR 10.07.05. 12)</a:t>
            </a:r>
          </a:p>
          <a:p>
            <a:pPr marL="285750" lvl="1" indent="-285750">
              <a:buFont typeface="Arial" panose="020B0604020202020204" pitchFamily="34" charset="0"/>
              <a:buChar char="•"/>
            </a:pPr>
            <a:endParaRPr lang="en-US" dirty="0"/>
          </a:p>
          <a:p>
            <a:pPr lvl="1"/>
            <a:r>
              <a:rPr lang="en-US" dirty="0" smtClean="0"/>
              <a:t>\</a:t>
            </a:r>
            <a:endParaRPr lang="en-US" dirty="0"/>
          </a:p>
          <a:p>
            <a:endParaRPr lang="en-US" dirty="0"/>
          </a:p>
        </p:txBody>
      </p:sp>
      <p:sp>
        <p:nvSpPr>
          <p:cNvPr id="4" name="Slide Number Placeholder 3">
            <a:extLst>
              <a:ext uri="{FF2B5EF4-FFF2-40B4-BE49-F238E27FC236}">
                <a16:creationId xmlns:a16="http://schemas.microsoft.com/office/drawing/2014/main" id="{D7D55194-18F5-41DC-AAB8-72DAFEB500BE}"/>
              </a:ext>
            </a:extLst>
          </p:cNvPr>
          <p:cNvSpPr>
            <a:spLocks noGrp="1"/>
          </p:cNvSpPr>
          <p:nvPr>
            <p:ph type="sldNum" idx="12"/>
          </p:nvPr>
        </p:nvSpPr>
        <p:spPr>
          <a:xfrm>
            <a:off x="57151" y="4781550"/>
            <a:ext cx="411525" cy="361950"/>
          </a:xfrm>
        </p:spPr>
        <p:txBody>
          <a:bodyPr/>
          <a:lstStyle/>
          <a:p>
            <a:fld id="{00000000-1234-1234-1234-123412341234}" type="slidenum">
              <a:rPr lang="en" smtClean="0"/>
              <a:pPr/>
              <a:t>22</a:t>
            </a:fld>
            <a:r>
              <a:rPr lang="en" dirty="0"/>
              <a:t>  </a:t>
            </a:r>
          </a:p>
        </p:txBody>
      </p:sp>
    </p:spTree>
    <p:extLst>
      <p:ext uri="{BB962C8B-B14F-4D97-AF65-F5344CB8AC3E}">
        <p14:creationId xmlns:p14="http://schemas.microsoft.com/office/powerpoint/2010/main" val="4068453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0E6C-5060-4F48-B06A-F43EF36E32B5}"/>
              </a:ext>
            </a:extLst>
          </p:cNvPr>
          <p:cNvSpPr>
            <a:spLocks noGrp="1"/>
          </p:cNvSpPr>
          <p:nvPr>
            <p:ph type="title"/>
          </p:nvPr>
        </p:nvSpPr>
        <p:spPr>
          <a:xfrm>
            <a:off x="233776" y="445026"/>
            <a:ext cx="6390451" cy="831325"/>
          </a:xfrm>
        </p:spPr>
        <p:txBody>
          <a:bodyPr/>
          <a:lstStyle/>
          <a:p>
            <a:r>
              <a:rPr lang="en-US" sz="2400" dirty="0"/>
              <a:t>Provider Enrollment Basics</a:t>
            </a:r>
            <a:br>
              <a:rPr lang="en-US" sz="2400" dirty="0"/>
            </a:br>
            <a:r>
              <a:rPr lang="en-US" sz="2400" dirty="0"/>
              <a:t>Nursing  Responsibilities RSA vs. LHD</a:t>
            </a:r>
          </a:p>
        </p:txBody>
      </p:sp>
      <p:sp>
        <p:nvSpPr>
          <p:cNvPr id="3" name="Text Placeholder 2">
            <a:extLst>
              <a:ext uri="{FF2B5EF4-FFF2-40B4-BE49-F238E27FC236}">
                <a16:creationId xmlns:a16="http://schemas.microsoft.com/office/drawing/2014/main" id="{2D70FD47-3C7F-4BB1-8F98-31F04C619EC7}"/>
              </a:ext>
            </a:extLst>
          </p:cNvPr>
          <p:cNvSpPr>
            <a:spLocks noGrp="1"/>
          </p:cNvSpPr>
          <p:nvPr>
            <p:ph type="body" idx="1"/>
          </p:nvPr>
        </p:nvSpPr>
        <p:spPr>
          <a:xfrm>
            <a:off x="233776" y="1428751"/>
            <a:ext cx="6390451" cy="3140125"/>
          </a:xfrm>
        </p:spPr>
        <p:txBody>
          <a:bodyPr/>
          <a:lstStyle/>
          <a:p>
            <a:pPr algn="ctr"/>
            <a:r>
              <a:rPr lang="en-US" b="1" dirty="0">
                <a:latin typeface="Arial" pitchFamily="34" charset="0"/>
                <a:cs typeface="Arial" pitchFamily="34" charset="0"/>
              </a:rPr>
              <a:t>Personal Care Agency Responsibilities</a:t>
            </a:r>
          </a:p>
          <a:p>
            <a:r>
              <a:rPr lang="en-US" sz="1050" b="1" dirty="0">
                <a:latin typeface="Arial" pitchFamily="34" charset="0"/>
                <a:cs typeface="Arial" pitchFamily="34" charset="0"/>
              </a:rPr>
              <a:t>Employ RN’s as Supervising Nurses to:</a:t>
            </a:r>
          </a:p>
          <a:p>
            <a:pPr marL="171450" indent="-171450">
              <a:buFont typeface="Arial" panose="020B0604020202020204" pitchFamily="34" charset="0"/>
              <a:buChar char="•"/>
            </a:pPr>
            <a:r>
              <a:rPr lang="en-US" sz="1050" b="1" dirty="0">
                <a:latin typeface="Arial" pitchFamily="34" charset="0"/>
                <a:cs typeface="Arial" pitchFamily="34" charset="0"/>
              </a:rPr>
              <a:t>Develop Plan of Care (POC)</a:t>
            </a:r>
          </a:p>
          <a:p>
            <a:pPr>
              <a:buFont typeface="Arial" pitchFamily="34" charset="0"/>
              <a:buChar char="•"/>
            </a:pPr>
            <a:r>
              <a:rPr lang="en-US" sz="1050" b="1" dirty="0">
                <a:latin typeface="Arial" pitchFamily="34" charset="0"/>
                <a:cs typeface="Arial" pitchFamily="34" charset="0"/>
              </a:rPr>
              <a:t>  Train personal assistants (based on POC)</a:t>
            </a:r>
          </a:p>
          <a:p>
            <a:pPr>
              <a:buFont typeface="Arial" pitchFamily="34" charset="0"/>
              <a:buChar char="•"/>
            </a:pPr>
            <a:r>
              <a:rPr lang="en-US" sz="1050" b="1" dirty="0">
                <a:latin typeface="Arial" pitchFamily="34" charset="0"/>
                <a:cs typeface="Arial" pitchFamily="34" charset="0"/>
              </a:rPr>
              <a:t>  Supervise personal assistants by Registered Nurse</a:t>
            </a:r>
          </a:p>
          <a:p>
            <a:r>
              <a:rPr lang="en-US" sz="1050" b="1" dirty="0">
                <a:latin typeface="Arial" pitchFamily="34" charset="0"/>
                <a:cs typeface="Arial" pitchFamily="34" charset="0"/>
              </a:rPr>
              <a:t>        (Frequency determined by RN and COMAR   </a:t>
            </a:r>
          </a:p>
          <a:p>
            <a:r>
              <a:rPr lang="en-US" sz="1050" b="1" dirty="0">
                <a:latin typeface="Arial" pitchFamily="34" charset="0"/>
                <a:cs typeface="Arial" pitchFamily="34" charset="0"/>
              </a:rPr>
              <a:t>         10.07.05) </a:t>
            </a:r>
          </a:p>
          <a:p>
            <a:pPr>
              <a:buFont typeface="Arial" pitchFamily="34" charset="0"/>
              <a:buChar char="•"/>
            </a:pPr>
            <a:r>
              <a:rPr lang="en-US" sz="1050" b="1" dirty="0">
                <a:latin typeface="Arial" pitchFamily="34" charset="0"/>
                <a:cs typeface="Arial" pitchFamily="34" charset="0"/>
              </a:rPr>
              <a:t> Delegate nursing tasks, as necessary</a:t>
            </a:r>
          </a:p>
          <a:p>
            <a:pPr>
              <a:buFont typeface="Arial" pitchFamily="34" charset="0"/>
              <a:buChar char="•"/>
            </a:pPr>
            <a:r>
              <a:rPr lang="en-US" sz="1050" b="1" dirty="0">
                <a:latin typeface="Arial" pitchFamily="34" charset="0"/>
                <a:cs typeface="Arial" pitchFamily="34" charset="0"/>
              </a:rPr>
              <a:t> Provide personal assistance according to the POC</a:t>
            </a:r>
          </a:p>
          <a:p>
            <a:endParaRPr lang="en-US" dirty="0"/>
          </a:p>
        </p:txBody>
      </p:sp>
      <p:sp>
        <p:nvSpPr>
          <p:cNvPr id="4" name="Slide Number Placeholder 3">
            <a:extLst>
              <a:ext uri="{FF2B5EF4-FFF2-40B4-BE49-F238E27FC236}">
                <a16:creationId xmlns:a16="http://schemas.microsoft.com/office/drawing/2014/main" id="{1CE2DCFE-CFEB-4849-BF0D-EC341867BDE0}"/>
              </a:ext>
            </a:extLst>
          </p:cNvPr>
          <p:cNvSpPr>
            <a:spLocks noGrp="1"/>
          </p:cNvSpPr>
          <p:nvPr>
            <p:ph type="sldNum" idx="12"/>
          </p:nvPr>
        </p:nvSpPr>
        <p:spPr>
          <a:xfrm>
            <a:off x="57151" y="4857750"/>
            <a:ext cx="411525" cy="285750"/>
          </a:xfrm>
        </p:spPr>
        <p:txBody>
          <a:bodyPr/>
          <a:lstStyle/>
          <a:p>
            <a:fld id="{00000000-1234-1234-1234-123412341234}" type="slidenum">
              <a:rPr lang="en" smtClean="0"/>
              <a:pPr/>
              <a:t>23</a:t>
            </a:fld>
            <a:endParaRPr lang="en" dirty="0"/>
          </a:p>
        </p:txBody>
      </p:sp>
    </p:spTree>
    <p:extLst>
      <p:ext uri="{BB962C8B-B14F-4D97-AF65-F5344CB8AC3E}">
        <p14:creationId xmlns:p14="http://schemas.microsoft.com/office/powerpoint/2010/main" val="3236921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347C-2489-4D35-8C70-94C42F79071A}"/>
              </a:ext>
            </a:extLst>
          </p:cNvPr>
          <p:cNvSpPr>
            <a:spLocks noGrp="1"/>
          </p:cNvSpPr>
          <p:nvPr>
            <p:ph type="title"/>
          </p:nvPr>
        </p:nvSpPr>
        <p:spPr/>
        <p:txBody>
          <a:bodyPr/>
          <a:lstStyle/>
          <a:p>
            <a:r>
              <a:rPr lang="en-US" sz="2400" dirty="0"/>
              <a:t>Provider Enrollment Basics</a:t>
            </a:r>
            <a:br>
              <a:rPr lang="en-US" sz="2400" dirty="0"/>
            </a:br>
            <a:r>
              <a:rPr lang="en-US" sz="2400" dirty="0"/>
              <a:t>Nursing  Responsibilities: RSA vs. LHD</a:t>
            </a:r>
          </a:p>
        </p:txBody>
      </p:sp>
      <p:sp>
        <p:nvSpPr>
          <p:cNvPr id="3" name="Text Placeholder 2">
            <a:extLst>
              <a:ext uri="{FF2B5EF4-FFF2-40B4-BE49-F238E27FC236}">
                <a16:creationId xmlns:a16="http://schemas.microsoft.com/office/drawing/2014/main" id="{4AF5F327-4B6A-4E72-82DE-06B3312287F4}"/>
              </a:ext>
            </a:extLst>
          </p:cNvPr>
          <p:cNvSpPr>
            <a:spLocks noGrp="1"/>
          </p:cNvSpPr>
          <p:nvPr>
            <p:ph type="body" idx="1"/>
          </p:nvPr>
        </p:nvSpPr>
        <p:spPr>
          <a:xfrm>
            <a:off x="152401" y="1464700"/>
            <a:ext cx="6390451" cy="3416400"/>
          </a:xfrm>
        </p:spPr>
        <p:txBody>
          <a:bodyPr/>
          <a:lstStyle/>
          <a:p>
            <a:r>
              <a:rPr lang="en-US" sz="1600" b="1" dirty="0"/>
              <a:t>              Local Health Department Responsibilities</a:t>
            </a:r>
          </a:p>
          <a:p>
            <a:pPr marL="285750" indent="-285750">
              <a:buFont typeface="Arial" panose="020B0604020202020204" pitchFamily="34" charset="0"/>
              <a:buChar char="•"/>
            </a:pPr>
            <a:r>
              <a:rPr lang="en-US" sz="1400" dirty="0"/>
              <a:t> Quality monitoring</a:t>
            </a:r>
          </a:p>
          <a:p>
            <a:pPr marL="285750" indent="-285750">
              <a:buFont typeface="Arial" panose="020B0604020202020204" pitchFamily="34" charset="0"/>
              <a:buChar char="•"/>
            </a:pPr>
            <a:r>
              <a:rPr lang="en-US" sz="1400" dirty="0"/>
              <a:t> Complete subset of  interRAI tool (confirm no significant changes)</a:t>
            </a:r>
          </a:p>
          <a:p>
            <a:pPr marL="285750" indent="-285750">
              <a:buFont typeface="Arial" panose="020B0604020202020204" pitchFamily="34" charset="0"/>
              <a:buChar char="•"/>
            </a:pPr>
            <a:r>
              <a:rPr lang="en-US" sz="1400" dirty="0"/>
              <a:t> Develop Nurse Monitoring visit frequency*</a:t>
            </a:r>
          </a:p>
          <a:p>
            <a:pPr marL="285750" indent="-285750">
              <a:buFont typeface="Arial" panose="020B0604020202020204" pitchFamily="34" charset="0"/>
              <a:buChar char="•"/>
            </a:pPr>
            <a:r>
              <a:rPr lang="en-US" sz="1400" dirty="0"/>
              <a:t> Report any significant findings via Reportable Events and OHCQ   Complaint Form</a:t>
            </a:r>
          </a:p>
          <a:p>
            <a:r>
              <a:rPr lang="en-US" sz="1400" dirty="0"/>
              <a:t>  *Minimum contact every 6  months</a:t>
            </a:r>
          </a:p>
          <a:p>
            <a:endParaRPr lang="en-US" dirty="0"/>
          </a:p>
        </p:txBody>
      </p:sp>
      <p:sp>
        <p:nvSpPr>
          <p:cNvPr id="4" name="Slide Number Placeholder 3">
            <a:extLst>
              <a:ext uri="{FF2B5EF4-FFF2-40B4-BE49-F238E27FC236}">
                <a16:creationId xmlns:a16="http://schemas.microsoft.com/office/drawing/2014/main" id="{184CC3BC-4CB5-4F73-B2C6-35ECE4922010}"/>
              </a:ext>
            </a:extLst>
          </p:cNvPr>
          <p:cNvSpPr>
            <a:spLocks noGrp="1"/>
          </p:cNvSpPr>
          <p:nvPr>
            <p:ph type="sldNum" idx="12"/>
          </p:nvPr>
        </p:nvSpPr>
        <p:spPr/>
        <p:txBody>
          <a:bodyPr/>
          <a:lstStyle/>
          <a:p>
            <a:fld id="{00000000-1234-1234-1234-123412341234}" type="slidenum">
              <a:rPr lang="en" smtClean="0"/>
              <a:pPr/>
              <a:t>24</a:t>
            </a:fld>
            <a:endParaRPr lang="en" dirty="0"/>
          </a:p>
        </p:txBody>
      </p:sp>
    </p:spTree>
    <p:extLst>
      <p:ext uri="{BB962C8B-B14F-4D97-AF65-F5344CB8AC3E}">
        <p14:creationId xmlns:p14="http://schemas.microsoft.com/office/powerpoint/2010/main" val="1320185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3E2FB-6F96-4564-87ED-203A1A3AADCF}"/>
              </a:ext>
            </a:extLst>
          </p:cNvPr>
          <p:cNvSpPr>
            <a:spLocks noGrp="1"/>
          </p:cNvSpPr>
          <p:nvPr>
            <p:ph type="title"/>
          </p:nvPr>
        </p:nvSpPr>
        <p:spPr>
          <a:xfrm>
            <a:off x="233776" y="361952"/>
            <a:ext cx="6390451" cy="655775"/>
          </a:xfrm>
        </p:spPr>
        <p:txBody>
          <a:bodyPr/>
          <a:lstStyle/>
          <a:p>
            <a:r>
              <a:rPr lang="en-US" sz="2400" dirty="0"/>
              <a:t>Provider Enrollment </a:t>
            </a:r>
            <a:r>
              <a:rPr lang="en-US" sz="2400" dirty="0" smtClean="0"/>
              <a:t>Basics-Assisted Living</a:t>
            </a:r>
            <a:endParaRPr lang="en-US" sz="2400" dirty="0"/>
          </a:p>
        </p:txBody>
      </p:sp>
      <p:sp>
        <p:nvSpPr>
          <p:cNvPr id="3" name="Text Placeholder 2">
            <a:extLst>
              <a:ext uri="{FF2B5EF4-FFF2-40B4-BE49-F238E27FC236}">
                <a16:creationId xmlns:a16="http://schemas.microsoft.com/office/drawing/2014/main" id="{174BB321-F312-4B46-9AC1-A70406C29525}"/>
              </a:ext>
            </a:extLst>
          </p:cNvPr>
          <p:cNvSpPr>
            <a:spLocks noGrp="1"/>
          </p:cNvSpPr>
          <p:nvPr>
            <p:ph type="body" idx="1"/>
          </p:nvPr>
        </p:nvSpPr>
        <p:spPr/>
        <p:txBody>
          <a:bodyPr/>
          <a:lstStyle/>
          <a:p>
            <a:r>
              <a:rPr lang="en-US" b="1" dirty="0"/>
              <a:t> Know what your license permits: </a:t>
            </a:r>
            <a:r>
              <a:rPr lang="en-US" b="1" u="sng" dirty="0"/>
              <a:t>Assisted Living </a:t>
            </a:r>
            <a:r>
              <a:rPr lang="en-US" b="1" dirty="0"/>
              <a:t>(</a:t>
            </a:r>
            <a:r>
              <a:rPr lang="en-US" dirty="0"/>
              <a:t>COMAR Regulation 10.07.14)</a:t>
            </a:r>
            <a:endParaRPr lang="en-US" b="1" dirty="0"/>
          </a:p>
          <a:p>
            <a:r>
              <a:rPr lang="en-US" b="1" dirty="0"/>
              <a:t> Know what the Medicaid Program expects</a:t>
            </a:r>
            <a:r>
              <a:rPr lang="en-US" dirty="0"/>
              <a:t> (COMAR10.09.54)</a:t>
            </a:r>
          </a:p>
          <a:p>
            <a:r>
              <a:rPr lang="en-US" b="1" dirty="0"/>
              <a:t>Are you enrolled with this program? </a:t>
            </a:r>
          </a:p>
          <a:p>
            <a:r>
              <a:rPr lang="en-US" i="1" dirty="0"/>
              <a:t> Reminder</a:t>
            </a:r>
            <a:r>
              <a:rPr lang="en-US" dirty="0"/>
              <a:t>:  Program does not enroll Level I Assisted Living Facilities nor does it pay for services if the resident is Level I.                              </a:t>
            </a:r>
          </a:p>
          <a:p>
            <a:r>
              <a:rPr lang="en-US" dirty="0"/>
              <a:t>                         </a:t>
            </a:r>
          </a:p>
        </p:txBody>
      </p:sp>
      <p:sp>
        <p:nvSpPr>
          <p:cNvPr id="4" name="Slide Number Placeholder 3">
            <a:extLst>
              <a:ext uri="{FF2B5EF4-FFF2-40B4-BE49-F238E27FC236}">
                <a16:creationId xmlns:a16="http://schemas.microsoft.com/office/drawing/2014/main" id="{13447F4E-4F19-4822-A83C-E55D1F6E5796}"/>
              </a:ext>
            </a:extLst>
          </p:cNvPr>
          <p:cNvSpPr>
            <a:spLocks noGrp="1"/>
          </p:cNvSpPr>
          <p:nvPr>
            <p:ph type="sldNum" idx="12"/>
          </p:nvPr>
        </p:nvSpPr>
        <p:spPr/>
        <p:txBody>
          <a:bodyPr/>
          <a:lstStyle/>
          <a:p>
            <a:fld id="{00000000-1234-1234-1234-123412341234}" type="slidenum">
              <a:rPr lang="en" smtClean="0"/>
              <a:pPr/>
              <a:t>25</a:t>
            </a:fld>
            <a:endParaRPr lang="en" dirty="0"/>
          </a:p>
        </p:txBody>
      </p:sp>
    </p:spTree>
    <p:extLst>
      <p:ext uri="{BB962C8B-B14F-4D97-AF65-F5344CB8AC3E}">
        <p14:creationId xmlns:p14="http://schemas.microsoft.com/office/powerpoint/2010/main" val="2396820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E06B-66C7-4518-BEBD-26C555FB3F01}"/>
              </a:ext>
            </a:extLst>
          </p:cNvPr>
          <p:cNvSpPr>
            <a:spLocks noGrp="1"/>
          </p:cNvSpPr>
          <p:nvPr>
            <p:ph type="title"/>
          </p:nvPr>
        </p:nvSpPr>
        <p:spPr>
          <a:xfrm>
            <a:off x="233776" y="361952"/>
            <a:ext cx="6390451" cy="790525"/>
          </a:xfrm>
        </p:spPr>
        <p:txBody>
          <a:bodyPr/>
          <a:lstStyle/>
          <a:p>
            <a:r>
              <a:rPr lang="en-US" dirty="0"/>
              <a:t>Provider Enrollment Basics</a:t>
            </a:r>
          </a:p>
        </p:txBody>
      </p:sp>
      <p:sp>
        <p:nvSpPr>
          <p:cNvPr id="3" name="Text Placeholder 2">
            <a:extLst>
              <a:ext uri="{FF2B5EF4-FFF2-40B4-BE49-F238E27FC236}">
                <a16:creationId xmlns:a16="http://schemas.microsoft.com/office/drawing/2014/main" id="{D2212259-C7A9-4F6C-BBFA-F5335CC9A2B9}"/>
              </a:ext>
            </a:extLst>
          </p:cNvPr>
          <p:cNvSpPr>
            <a:spLocks noGrp="1"/>
          </p:cNvSpPr>
          <p:nvPr>
            <p:ph type="body" idx="1"/>
          </p:nvPr>
        </p:nvSpPr>
        <p:spPr/>
        <p:txBody>
          <a:bodyPr/>
          <a:lstStyle/>
          <a:p>
            <a:r>
              <a:rPr lang="en-US" b="1" u="sng" dirty="0"/>
              <a:t>Personal Assistance Service-Criminal Background Checks</a:t>
            </a:r>
          </a:p>
          <a:p>
            <a:pPr marL="285750" indent="-285750">
              <a:buFont typeface="Arial" charset="0"/>
              <a:buChar char="•"/>
            </a:pPr>
            <a:r>
              <a:rPr lang="en-US" dirty="0" smtClean="0"/>
              <a:t>CPAS </a:t>
            </a:r>
            <a:r>
              <a:rPr lang="en-US" dirty="0"/>
              <a:t>and CFC will only accept a State Criminal Record </a:t>
            </a:r>
            <a:r>
              <a:rPr lang="en-US" dirty="0" smtClean="0"/>
              <a:t>Check as performed by CJIS</a:t>
            </a:r>
          </a:p>
          <a:p>
            <a:pPr marL="285750" indent="-285750">
              <a:buFont typeface="Arial" charset="0"/>
              <a:buChar char="•"/>
            </a:pPr>
            <a:r>
              <a:rPr lang="en-US" dirty="0" smtClean="0"/>
              <a:t>Criminal Record Check must issued under Agency Name</a:t>
            </a:r>
          </a:p>
          <a:p>
            <a:pPr marL="285750" indent="-285750">
              <a:buFont typeface="Arial" charset="0"/>
              <a:buChar char="•"/>
            </a:pPr>
            <a:r>
              <a:rPr lang="en-US" dirty="0" smtClean="0"/>
              <a:t>Private Criminal Background Check are not accepted</a:t>
            </a:r>
          </a:p>
          <a:p>
            <a:r>
              <a:rPr lang="en-US" b="1" i="1" dirty="0" smtClean="0"/>
              <a:t>Do not accept background check from other Agencies!</a:t>
            </a:r>
            <a:endParaRPr lang="en-US" b="1" i="1" dirty="0"/>
          </a:p>
          <a:p>
            <a:endParaRPr lang="en-US" dirty="0"/>
          </a:p>
        </p:txBody>
      </p:sp>
      <p:sp>
        <p:nvSpPr>
          <p:cNvPr id="4" name="Slide Number Placeholder 3">
            <a:extLst>
              <a:ext uri="{FF2B5EF4-FFF2-40B4-BE49-F238E27FC236}">
                <a16:creationId xmlns:a16="http://schemas.microsoft.com/office/drawing/2014/main" id="{C3E657FC-773D-47EC-9226-6174B77C296F}"/>
              </a:ext>
            </a:extLst>
          </p:cNvPr>
          <p:cNvSpPr>
            <a:spLocks noGrp="1"/>
          </p:cNvSpPr>
          <p:nvPr>
            <p:ph type="sldNum" idx="12"/>
          </p:nvPr>
        </p:nvSpPr>
        <p:spPr>
          <a:xfrm>
            <a:off x="57151" y="4781550"/>
            <a:ext cx="411525" cy="361950"/>
          </a:xfrm>
        </p:spPr>
        <p:txBody>
          <a:bodyPr/>
          <a:lstStyle/>
          <a:p>
            <a:fld id="{00000000-1234-1234-1234-123412341234}" type="slidenum">
              <a:rPr lang="en" smtClean="0"/>
              <a:pPr/>
              <a:t>26</a:t>
            </a:fld>
            <a:endParaRPr lang="en" dirty="0"/>
          </a:p>
        </p:txBody>
      </p:sp>
    </p:spTree>
    <p:extLst>
      <p:ext uri="{BB962C8B-B14F-4D97-AF65-F5344CB8AC3E}">
        <p14:creationId xmlns:p14="http://schemas.microsoft.com/office/powerpoint/2010/main" val="1157408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DB17D-6AF8-43EE-80BE-4E400E88B9A5}"/>
              </a:ext>
            </a:extLst>
          </p:cNvPr>
          <p:cNvSpPr>
            <a:spLocks noGrp="1"/>
          </p:cNvSpPr>
          <p:nvPr>
            <p:ph type="title"/>
          </p:nvPr>
        </p:nvSpPr>
        <p:spPr>
          <a:xfrm>
            <a:off x="233776" y="361952"/>
            <a:ext cx="6390451" cy="655775"/>
          </a:xfrm>
        </p:spPr>
        <p:txBody>
          <a:bodyPr/>
          <a:lstStyle/>
          <a:p>
            <a:r>
              <a:rPr lang="en-US" dirty="0"/>
              <a:t>Provider Enrollment Basics</a:t>
            </a:r>
          </a:p>
        </p:txBody>
      </p:sp>
      <p:sp>
        <p:nvSpPr>
          <p:cNvPr id="3" name="Text Placeholder 2">
            <a:extLst>
              <a:ext uri="{FF2B5EF4-FFF2-40B4-BE49-F238E27FC236}">
                <a16:creationId xmlns:a16="http://schemas.microsoft.com/office/drawing/2014/main" id="{CF966912-613E-4B71-98C8-3B3B61F210FC}"/>
              </a:ext>
            </a:extLst>
          </p:cNvPr>
          <p:cNvSpPr>
            <a:spLocks noGrp="1"/>
          </p:cNvSpPr>
          <p:nvPr>
            <p:ph type="body" idx="1"/>
          </p:nvPr>
        </p:nvSpPr>
        <p:spPr>
          <a:xfrm>
            <a:off x="233776" y="1152476"/>
            <a:ext cx="6390451" cy="3476675"/>
          </a:xfrm>
        </p:spPr>
        <p:txBody>
          <a:bodyPr/>
          <a:lstStyle/>
          <a:p>
            <a:r>
              <a:rPr lang="en-US" dirty="0"/>
              <a:t>      </a:t>
            </a:r>
            <a:r>
              <a:rPr lang="en-US" u="sng" dirty="0"/>
              <a:t>Assisted Living Service-Criminal Background Checks</a:t>
            </a:r>
          </a:p>
          <a:p>
            <a:r>
              <a:rPr lang="en-US" dirty="0"/>
              <a:t>Assisted Living Regulations 10.07.14.19 Other  Staff    </a:t>
            </a:r>
          </a:p>
          <a:p>
            <a:r>
              <a:rPr lang="en-US" dirty="0"/>
              <a:t>Qualifications:</a:t>
            </a:r>
          </a:p>
          <a:p>
            <a:r>
              <a:rPr lang="en-US" dirty="0"/>
              <a:t>B. (3) Have no criminal convictions or criminal history that indicates behavior that is potentially harmful to residents, as evidence through a criminal background  check completed with 30 days before </a:t>
            </a:r>
            <a:r>
              <a:rPr lang="en-US" dirty="0" smtClean="0"/>
              <a:t>employment</a:t>
            </a:r>
          </a:p>
          <a:p>
            <a:r>
              <a:rPr lang="en-US" b="1" i="1" dirty="0" smtClean="0"/>
              <a:t>Note</a:t>
            </a:r>
            <a:r>
              <a:rPr lang="en-US" b="1" i="1" dirty="0"/>
              <a:t>: Community Options Waiver requires </a:t>
            </a:r>
            <a:r>
              <a:rPr lang="en-US" b="1" i="1" u="sng" dirty="0"/>
              <a:t>A State Criminal Record </a:t>
            </a:r>
            <a:r>
              <a:rPr lang="en-US" b="1" i="1" u="sng" dirty="0" smtClean="0"/>
              <a:t>Check</a:t>
            </a:r>
            <a:r>
              <a:rPr lang="en-US" b="1" i="1" dirty="0"/>
              <a:t> </a:t>
            </a:r>
            <a:r>
              <a:rPr lang="en-US" b="1" i="1" dirty="0" smtClean="0"/>
              <a:t>perform by CJIS</a:t>
            </a:r>
            <a:endParaRPr lang="en-US" b="1" i="1" dirty="0"/>
          </a:p>
        </p:txBody>
      </p:sp>
      <p:sp>
        <p:nvSpPr>
          <p:cNvPr id="4" name="Slide Number Placeholder 3">
            <a:extLst>
              <a:ext uri="{FF2B5EF4-FFF2-40B4-BE49-F238E27FC236}">
                <a16:creationId xmlns:a16="http://schemas.microsoft.com/office/drawing/2014/main" id="{5C52BBC8-BC60-4DF2-83B1-6D58AD2962BE}"/>
              </a:ext>
            </a:extLst>
          </p:cNvPr>
          <p:cNvSpPr>
            <a:spLocks noGrp="1"/>
          </p:cNvSpPr>
          <p:nvPr>
            <p:ph type="sldNum" idx="12"/>
          </p:nvPr>
        </p:nvSpPr>
        <p:spPr>
          <a:xfrm>
            <a:off x="57151" y="4857750"/>
            <a:ext cx="411525" cy="285750"/>
          </a:xfrm>
        </p:spPr>
        <p:txBody>
          <a:bodyPr/>
          <a:lstStyle/>
          <a:p>
            <a:fld id="{00000000-1234-1234-1234-123412341234}" type="slidenum">
              <a:rPr lang="en" smtClean="0"/>
              <a:pPr/>
              <a:t>27</a:t>
            </a:fld>
            <a:endParaRPr lang="en" dirty="0"/>
          </a:p>
        </p:txBody>
      </p:sp>
    </p:spTree>
    <p:extLst>
      <p:ext uri="{BB962C8B-B14F-4D97-AF65-F5344CB8AC3E}">
        <p14:creationId xmlns:p14="http://schemas.microsoft.com/office/powerpoint/2010/main" val="1890339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331E-FF42-4499-8881-B5910DC8C20C}"/>
              </a:ext>
            </a:extLst>
          </p:cNvPr>
          <p:cNvSpPr>
            <a:spLocks noGrp="1"/>
          </p:cNvSpPr>
          <p:nvPr>
            <p:ph type="title"/>
          </p:nvPr>
        </p:nvSpPr>
        <p:spPr>
          <a:xfrm>
            <a:off x="233776" y="285752"/>
            <a:ext cx="6390451" cy="731975"/>
          </a:xfrm>
        </p:spPr>
        <p:txBody>
          <a:bodyPr/>
          <a:lstStyle/>
          <a:p>
            <a:r>
              <a:rPr lang="en-US" dirty="0"/>
              <a:t>Participant Enrollment</a:t>
            </a:r>
          </a:p>
        </p:txBody>
      </p:sp>
      <p:pic>
        <p:nvPicPr>
          <p:cNvPr id="27" name="Picture 26">
            <a:extLst>
              <a:ext uri="{FF2B5EF4-FFF2-40B4-BE49-F238E27FC236}">
                <a16:creationId xmlns:a16="http://schemas.microsoft.com/office/drawing/2014/main" id="{CF3DCB8B-F5D8-4E2E-A14B-94742B3094AC}"/>
              </a:ext>
            </a:extLst>
          </p:cNvPr>
          <p:cNvPicPr>
            <a:picLocks noChangeAspect="1"/>
          </p:cNvPicPr>
          <p:nvPr/>
        </p:nvPicPr>
        <p:blipFill>
          <a:blip r:embed="rId3"/>
          <a:stretch>
            <a:fillRect/>
          </a:stretch>
        </p:blipFill>
        <p:spPr>
          <a:xfrm rot="10800000">
            <a:off x="1747423" y="2555826"/>
            <a:ext cx="3964989" cy="268931"/>
          </a:xfrm>
          <a:prstGeom prst="rect">
            <a:avLst/>
          </a:prstGeom>
        </p:spPr>
      </p:pic>
      <p:sp>
        <p:nvSpPr>
          <p:cNvPr id="3" name="Text Placeholder 2">
            <a:extLst>
              <a:ext uri="{FF2B5EF4-FFF2-40B4-BE49-F238E27FC236}">
                <a16:creationId xmlns:a16="http://schemas.microsoft.com/office/drawing/2014/main" id="{5622D5AA-6DA0-4902-ACB9-45C1DCBB0DEC}"/>
              </a:ext>
            </a:extLst>
          </p:cNvPr>
          <p:cNvSpPr>
            <a:spLocks noGrp="1"/>
          </p:cNvSpPr>
          <p:nvPr>
            <p:ph type="body" idx="1"/>
          </p:nvPr>
        </p:nvSpPr>
        <p:spPr/>
        <p:txBody>
          <a:bodyPr/>
          <a:lstStyle/>
          <a:p>
            <a:endParaRPr lang="en-US" sz="1200" dirty="0">
              <a:solidFill>
                <a:schemeClr val="lt1"/>
              </a:solidFill>
              <a:latin typeface="+mn-lt"/>
              <a:ea typeface="+mn-ea"/>
              <a:cs typeface="+mn-cs"/>
            </a:endParaRPr>
          </a:p>
        </p:txBody>
      </p:sp>
      <p:sp>
        <p:nvSpPr>
          <p:cNvPr id="4" name="Slide Number Placeholder 3">
            <a:extLst>
              <a:ext uri="{FF2B5EF4-FFF2-40B4-BE49-F238E27FC236}">
                <a16:creationId xmlns:a16="http://schemas.microsoft.com/office/drawing/2014/main" id="{F5C3C93E-F7C7-476F-BA23-3FC50813D909}"/>
              </a:ext>
            </a:extLst>
          </p:cNvPr>
          <p:cNvSpPr>
            <a:spLocks noGrp="1"/>
          </p:cNvSpPr>
          <p:nvPr>
            <p:ph type="sldNum" idx="12"/>
          </p:nvPr>
        </p:nvSpPr>
        <p:spPr/>
        <p:txBody>
          <a:bodyPr/>
          <a:lstStyle/>
          <a:p>
            <a:fld id="{00000000-1234-1234-1234-123412341234}" type="slidenum">
              <a:rPr lang="en" smtClean="0"/>
              <a:pPr/>
              <a:t>28</a:t>
            </a:fld>
            <a:endParaRPr lang="en" dirty="0"/>
          </a:p>
        </p:txBody>
      </p:sp>
      <p:sp>
        <p:nvSpPr>
          <p:cNvPr id="5" name="Rectangle 4">
            <a:extLst>
              <a:ext uri="{FF2B5EF4-FFF2-40B4-BE49-F238E27FC236}">
                <a16:creationId xmlns:a16="http://schemas.microsoft.com/office/drawing/2014/main" id="{11B363EE-1F82-433D-951C-F0D5602D780E}"/>
              </a:ext>
            </a:extLst>
          </p:cNvPr>
          <p:cNvSpPr/>
          <p:nvPr/>
        </p:nvSpPr>
        <p:spPr>
          <a:xfrm>
            <a:off x="685800" y="1428750"/>
            <a:ext cx="990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Participant is Eligible for Medicaid</a:t>
            </a:r>
          </a:p>
        </p:txBody>
      </p:sp>
      <p:sp>
        <p:nvSpPr>
          <p:cNvPr id="6" name="Rectangle 5">
            <a:extLst>
              <a:ext uri="{FF2B5EF4-FFF2-40B4-BE49-F238E27FC236}">
                <a16:creationId xmlns:a16="http://schemas.microsoft.com/office/drawing/2014/main" id="{365E5718-9A6C-4764-BD5D-AB22D701E252}"/>
              </a:ext>
            </a:extLst>
          </p:cNvPr>
          <p:cNvSpPr/>
          <p:nvPr/>
        </p:nvSpPr>
        <p:spPr>
          <a:xfrm>
            <a:off x="2362200" y="142875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cs typeface="Arial" charset="0"/>
              </a:rPr>
              <a:t>Assessed by Local Health Department</a:t>
            </a:r>
          </a:p>
        </p:txBody>
      </p:sp>
      <p:sp>
        <p:nvSpPr>
          <p:cNvPr id="9" name="Rectangle 8">
            <a:extLst>
              <a:ext uri="{FF2B5EF4-FFF2-40B4-BE49-F238E27FC236}">
                <a16:creationId xmlns:a16="http://schemas.microsoft.com/office/drawing/2014/main" id="{62651075-96E3-406D-8574-CAE45A66DE1A}"/>
              </a:ext>
            </a:extLst>
          </p:cNvPr>
          <p:cNvSpPr/>
          <p:nvPr/>
        </p:nvSpPr>
        <p:spPr>
          <a:xfrm>
            <a:off x="3943663" y="1428750"/>
            <a:ext cx="854351" cy="914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cs typeface="Arial" charset="0"/>
              </a:rPr>
              <a:t>Applicant selects Supports Planner </a:t>
            </a:r>
          </a:p>
        </p:txBody>
      </p:sp>
      <p:sp>
        <p:nvSpPr>
          <p:cNvPr id="10" name="Rectangle 9">
            <a:extLst>
              <a:ext uri="{FF2B5EF4-FFF2-40B4-BE49-F238E27FC236}">
                <a16:creationId xmlns:a16="http://schemas.microsoft.com/office/drawing/2014/main" id="{A7109960-6FB9-4806-B85E-8207D7A76D90}"/>
              </a:ext>
            </a:extLst>
          </p:cNvPr>
          <p:cNvSpPr/>
          <p:nvPr/>
        </p:nvSpPr>
        <p:spPr>
          <a:xfrm>
            <a:off x="5334000" y="1428750"/>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cs typeface="Arial" charset="0"/>
              </a:rPr>
              <a:t>Develops Plan of Service that identifies an MA enrolled provider</a:t>
            </a:r>
            <a:endParaRPr lang="en-US" sz="1200" dirty="0">
              <a:solidFill>
                <a:schemeClr val="tx1">
                  <a:lumMod val="85000"/>
                  <a:lumOff val="15000"/>
                </a:schemeClr>
              </a:solidFill>
            </a:endParaRPr>
          </a:p>
        </p:txBody>
      </p:sp>
      <p:sp>
        <p:nvSpPr>
          <p:cNvPr id="11" name="Rectangle 10">
            <a:extLst>
              <a:ext uri="{FF2B5EF4-FFF2-40B4-BE49-F238E27FC236}">
                <a16:creationId xmlns:a16="http://schemas.microsoft.com/office/drawing/2014/main" id="{7FD06424-5169-4AE3-B453-5FFA3984CAEB}"/>
              </a:ext>
            </a:extLst>
          </p:cNvPr>
          <p:cNvSpPr/>
          <p:nvPr/>
        </p:nvSpPr>
        <p:spPr>
          <a:xfrm>
            <a:off x="609600" y="3028950"/>
            <a:ext cx="1143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000"/>
              </a:spcAft>
            </a:pPr>
            <a:r>
              <a:rPr lang="en-US" sz="1200" dirty="0">
                <a:solidFill>
                  <a:schemeClr val="tx1">
                    <a:lumMod val="85000"/>
                    <a:lumOff val="15000"/>
                  </a:schemeClr>
                </a:solidFill>
                <a:cs typeface="Arial" charset="0"/>
              </a:rPr>
              <a:t>Department  approves Plan of Service</a:t>
            </a:r>
          </a:p>
        </p:txBody>
      </p:sp>
      <p:sp>
        <p:nvSpPr>
          <p:cNvPr id="12" name="Rectangle 11">
            <a:extLst>
              <a:ext uri="{FF2B5EF4-FFF2-40B4-BE49-F238E27FC236}">
                <a16:creationId xmlns:a16="http://schemas.microsoft.com/office/drawing/2014/main" id="{674BF083-2524-483B-AD20-C3F5FD861A69}"/>
              </a:ext>
            </a:extLst>
          </p:cNvPr>
          <p:cNvSpPr/>
          <p:nvPr/>
        </p:nvSpPr>
        <p:spPr>
          <a:xfrm>
            <a:off x="2325377" y="2959506"/>
            <a:ext cx="1529175" cy="1212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lumMod val="85000"/>
                    <a:lumOff val="15000"/>
                  </a:schemeClr>
                </a:solidFill>
                <a:cs typeface="Arial" charset="0"/>
              </a:rPr>
              <a:t>Authorization to Participate approved; participant and provider receive a letter from MDH to confirm start date</a:t>
            </a:r>
          </a:p>
        </p:txBody>
      </p:sp>
      <p:sp>
        <p:nvSpPr>
          <p:cNvPr id="13" name="Rectangle 12">
            <a:extLst>
              <a:ext uri="{FF2B5EF4-FFF2-40B4-BE49-F238E27FC236}">
                <a16:creationId xmlns:a16="http://schemas.microsoft.com/office/drawing/2014/main" id="{95B64675-6AEC-42C3-ABFA-10D54C68023D}"/>
              </a:ext>
            </a:extLst>
          </p:cNvPr>
          <p:cNvSpPr/>
          <p:nvPr/>
        </p:nvSpPr>
        <p:spPr>
          <a:xfrm>
            <a:off x="4963187" y="303728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Services may begin</a:t>
            </a:r>
          </a:p>
        </p:txBody>
      </p:sp>
      <p:sp>
        <p:nvSpPr>
          <p:cNvPr id="18" name="Arrow: Right 17">
            <a:extLst>
              <a:ext uri="{FF2B5EF4-FFF2-40B4-BE49-F238E27FC236}">
                <a16:creationId xmlns:a16="http://schemas.microsoft.com/office/drawing/2014/main" id="{811A4B3C-7690-4F20-89C4-2BBE57B39D34}"/>
              </a:ext>
            </a:extLst>
          </p:cNvPr>
          <p:cNvSpPr/>
          <p:nvPr/>
        </p:nvSpPr>
        <p:spPr>
          <a:xfrm>
            <a:off x="1828803" y="1581150"/>
            <a:ext cx="462375" cy="457200"/>
          </a:xfrm>
          <a:prstGeom prst="rightArrow">
            <a:avLst>
              <a:gd name="adj1" fmla="val 50000"/>
              <a:gd name="adj2" fmla="val 67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Right 20">
            <a:extLst>
              <a:ext uri="{FF2B5EF4-FFF2-40B4-BE49-F238E27FC236}">
                <a16:creationId xmlns:a16="http://schemas.microsoft.com/office/drawing/2014/main" id="{FE3AEC5F-DA18-4860-91C9-C1297974B4B3}"/>
              </a:ext>
            </a:extLst>
          </p:cNvPr>
          <p:cNvSpPr/>
          <p:nvPr/>
        </p:nvSpPr>
        <p:spPr>
          <a:xfrm rot="21437672">
            <a:off x="3497689" y="1589785"/>
            <a:ext cx="377283" cy="484632"/>
          </a:xfrm>
          <a:prstGeom prst="rightArrow">
            <a:avLst>
              <a:gd name="adj1" fmla="val 50000"/>
              <a:gd name="adj2" fmla="val 712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Arrow: Right 24">
            <a:extLst>
              <a:ext uri="{FF2B5EF4-FFF2-40B4-BE49-F238E27FC236}">
                <a16:creationId xmlns:a16="http://schemas.microsoft.com/office/drawing/2014/main" id="{BAF68622-FAC7-41D1-AC9F-DDC68D233BDB}"/>
              </a:ext>
            </a:extLst>
          </p:cNvPr>
          <p:cNvSpPr/>
          <p:nvPr/>
        </p:nvSpPr>
        <p:spPr>
          <a:xfrm>
            <a:off x="4876800" y="1502935"/>
            <a:ext cx="386176" cy="658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rrow: Right 34">
            <a:extLst>
              <a:ext uri="{FF2B5EF4-FFF2-40B4-BE49-F238E27FC236}">
                <a16:creationId xmlns:a16="http://schemas.microsoft.com/office/drawing/2014/main" id="{100B0D63-B5A8-40B5-89B8-26E678A87907}"/>
              </a:ext>
            </a:extLst>
          </p:cNvPr>
          <p:cNvSpPr/>
          <p:nvPr/>
        </p:nvSpPr>
        <p:spPr>
          <a:xfrm rot="5400000">
            <a:off x="1013888" y="2472264"/>
            <a:ext cx="381002" cy="7323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Right 36">
            <a:extLst>
              <a:ext uri="{FF2B5EF4-FFF2-40B4-BE49-F238E27FC236}">
                <a16:creationId xmlns:a16="http://schemas.microsoft.com/office/drawing/2014/main" id="{393F96FC-48DD-4691-9AB7-1C24104958FC}"/>
              </a:ext>
            </a:extLst>
          </p:cNvPr>
          <p:cNvSpPr/>
          <p:nvPr/>
        </p:nvSpPr>
        <p:spPr>
          <a:xfrm>
            <a:off x="1828802" y="3219315"/>
            <a:ext cx="462375" cy="751469"/>
          </a:xfrm>
          <a:prstGeom prst="rightArrow">
            <a:avLst>
              <a:gd name="adj1" fmla="val 50000"/>
              <a:gd name="adj2" fmla="val 846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Arrow: Right 37">
            <a:extLst>
              <a:ext uri="{FF2B5EF4-FFF2-40B4-BE49-F238E27FC236}">
                <a16:creationId xmlns:a16="http://schemas.microsoft.com/office/drawing/2014/main" id="{3E801F8C-1234-4534-9B3D-91AD47486A22}"/>
              </a:ext>
            </a:extLst>
          </p:cNvPr>
          <p:cNvSpPr/>
          <p:nvPr/>
        </p:nvSpPr>
        <p:spPr>
          <a:xfrm>
            <a:off x="4114800" y="3219315"/>
            <a:ext cx="609600" cy="751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815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EE3BA-8ADD-4CEF-9699-09A498C9CEB9}"/>
              </a:ext>
            </a:extLst>
          </p:cNvPr>
          <p:cNvSpPr>
            <a:spLocks noGrp="1"/>
          </p:cNvSpPr>
          <p:nvPr>
            <p:ph type="title"/>
          </p:nvPr>
        </p:nvSpPr>
        <p:spPr>
          <a:xfrm>
            <a:off x="233776" y="361952"/>
            <a:ext cx="6390451" cy="655775"/>
          </a:xfrm>
        </p:spPr>
        <p:txBody>
          <a:bodyPr/>
          <a:lstStyle/>
          <a:p>
            <a:r>
              <a:rPr lang="en-US" dirty="0"/>
              <a:t>Participant Enrollment</a:t>
            </a:r>
          </a:p>
        </p:txBody>
      </p:sp>
      <p:sp>
        <p:nvSpPr>
          <p:cNvPr id="3" name="Text Placeholder 2">
            <a:extLst>
              <a:ext uri="{FF2B5EF4-FFF2-40B4-BE49-F238E27FC236}">
                <a16:creationId xmlns:a16="http://schemas.microsoft.com/office/drawing/2014/main" id="{CFA97F14-4404-4ED1-AAEC-A8DDA6E16E43}"/>
              </a:ext>
            </a:extLst>
          </p:cNvPr>
          <p:cNvSpPr>
            <a:spLocks noGrp="1"/>
          </p:cNvSpPr>
          <p:nvPr>
            <p:ph type="body" idx="1"/>
          </p:nvPr>
        </p:nvSpPr>
        <p:spPr/>
        <p:txBody>
          <a:bodyPr/>
          <a:lstStyle/>
          <a:p>
            <a:pPr marL="285750" indent="-285750">
              <a:buFont typeface="Arial" panose="020B0604020202020204" pitchFamily="34" charset="0"/>
              <a:buChar char="•"/>
            </a:pPr>
            <a:r>
              <a:rPr lang="en-US" sz="1600" dirty="0"/>
              <a:t>Participants must apply to the program and complete a multi-step process in order to enroll</a:t>
            </a:r>
          </a:p>
          <a:p>
            <a:pPr marL="285750" indent="-285750">
              <a:buFont typeface="Arial" panose="020B0604020202020204" pitchFamily="34" charset="0"/>
              <a:buChar char="•"/>
            </a:pPr>
            <a:r>
              <a:rPr lang="en-US" sz="1600" dirty="0"/>
              <a:t>Participants must meet </a:t>
            </a:r>
            <a:r>
              <a:rPr lang="en-US" sz="1600" u="sng" dirty="0"/>
              <a:t>medical</a:t>
            </a:r>
            <a:r>
              <a:rPr lang="en-US" sz="1600" dirty="0"/>
              <a:t>, </a:t>
            </a:r>
            <a:r>
              <a:rPr lang="en-US" sz="1600" u="sng" dirty="0"/>
              <a:t>technical</a:t>
            </a:r>
            <a:r>
              <a:rPr lang="en-US" sz="1600" dirty="0"/>
              <a:t>, and </a:t>
            </a:r>
            <a:r>
              <a:rPr lang="en-US" sz="1600" u="sng" dirty="0"/>
              <a:t>financial</a:t>
            </a:r>
            <a:r>
              <a:rPr lang="en-US" sz="1600" dirty="0"/>
              <a:t> eligibility requirements</a:t>
            </a:r>
          </a:p>
          <a:p>
            <a:pPr marL="285750" indent="-285750">
              <a:buFont typeface="Arial" panose="020B0604020202020204" pitchFamily="34" charset="0"/>
              <a:buChar char="•"/>
            </a:pPr>
            <a:r>
              <a:rPr lang="en-US" sz="1600" dirty="0"/>
              <a:t>They must have a signed and approved Plan of Service (POS)</a:t>
            </a:r>
          </a:p>
          <a:p>
            <a:pPr marL="285750" lvl="1" indent="-285750">
              <a:buFont typeface="Arial" panose="020B0604020202020204" pitchFamily="34" charset="0"/>
              <a:buChar char="•"/>
            </a:pPr>
            <a:r>
              <a:rPr lang="en-US" sz="1600" dirty="0"/>
              <a:t>Participant and Providers must sign the POS</a:t>
            </a:r>
          </a:p>
          <a:p>
            <a:pPr marL="285750" lvl="1" indent="-285750">
              <a:buFont typeface="Arial" panose="020B0604020202020204" pitchFamily="34" charset="0"/>
              <a:buChar char="•"/>
            </a:pPr>
            <a:r>
              <a:rPr lang="en-US" sz="1600" dirty="0"/>
              <a:t>Department approves the plan to authorize services</a:t>
            </a:r>
          </a:p>
          <a:p>
            <a:pPr lvl="1"/>
            <a:r>
              <a:rPr lang="en-US" sz="1600" b="1" u="sng" dirty="0"/>
              <a:t>No services can begin without an approved POS and the     </a:t>
            </a:r>
          </a:p>
          <a:p>
            <a:pPr lvl="1" algn="ctr"/>
            <a:r>
              <a:rPr lang="en-US" sz="1600" b="1" u="sng" dirty="0"/>
              <a:t>participant being enrolled</a:t>
            </a:r>
          </a:p>
          <a:p>
            <a:endParaRPr lang="en-US" dirty="0"/>
          </a:p>
        </p:txBody>
      </p:sp>
      <p:sp>
        <p:nvSpPr>
          <p:cNvPr id="4" name="Slide Number Placeholder 3">
            <a:extLst>
              <a:ext uri="{FF2B5EF4-FFF2-40B4-BE49-F238E27FC236}">
                <a16:creationId xmlns:a16="http://schemas.microsoft.com/office/drawing/2014/main" id="{2C82D60E-82D4-49CD-9258-B940155848E9}"/>
              </a:ext>
            </a:extLst>
          </p:cNvPr>
          <p:cNvSpPr>
            <a:spLocks noGrp="1"/>
          </p:cNvSpPr>
          <p:nvPr>
            <p:ph type="sldNum" idx="12"/>
          </p:nvPr>
        </p:nvSpPr>
        <p:spPr>
          <a:xfrm>
            <a:off x="57151" y="4781550"/>
            <a:ext cx="411525" cy="361950"/>
          </a:xfrm>
        </p:spPr>
        <p:txBody>
          <a:bodyPr/>
          <a:lstStyle/>
          <a:p>
            <a:fld id="{00000000-1234-1234-1234-123412341234}" type="slidenum">
              <a:rPr lang="en" smtClean="0"/>
              <a:pPr/>
              <a:t>29</a:t>
            </a:fld>
            <a:endParaRPr lang="en" dirty="0"/>
          </a:p>
        </p:txBody>
      </p:sp>
    </p:spTree>
    <p:extLst>
      <p:ext uri="{BB962C8B-B14F-4D97-AF65-F5344CB8AC3E}">
        <p14:creationId xmlns:p14="http://schemas.microsoft.com/office/powerpoint/2010/main" val="246191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8BE54-A1A5-4989-81D1-4DEA7F5B9283}"/>
              </a:ext>
            </a:extLst>
          </p:cNvPr>
          <p:cNvSpPr>
            <a:spLocks noGrp="1"/>
          </p:cNvSpPr>
          <p:nvPr>
            <p:ph type="title"/>
          </p:nvPr>
        </p:nvSpPr>
        <p:spPr/>
        <p:txBody>
          <a:bodyPr/>
          <a:lstStyle/>
          <a:p>
            <a:r>
              <a:rPr lang="en-US" sz="2400" dirty="0"/>
              <a:t>NOTICE</a:t>
            </a:r>
          </a:p>
        </p:txBody>
      </p:sp>
      <p:sp>
        <p:nvSpPr>
          <p:cNvPr id="3" name="Text Placeholder 2">
            <a:extLst>
              <a:ext uri="{FF2B5EF4-FFF2-40B4-BE49-F238E27FC236}">
                <a16:creationId xmlns:a16="http://schemas.microsoft.com/office/drawing/2014/main" id="{7693C32F-BF83-43E9-BBCC-3182C1324B82}"/>
              </a:ext>
            </a:extLst>
          </p:cNvPr>
          <p:cNvSpPr>
            <a:spLocks noGrp="1"/>
          </p:cNvSpPr>
          <p:nvPr>
            <p:ph type="body" idx="1"/>
          </p:nvPr>
        </p:nvSpPr>
        <p:spPr>
          <a:xfrm>
            <a:off x="114300" y="1202300"/>
            <a:ext cx="6629400" cy="3416400"/>
          </a:xfrm>
        </p:spPr>
        <p:txBody>
          <a:bodyPr/>
          <a:lstStyle/>
          <a:p>
            <a:pPr marL="285750" indent="-285750">
              <a:buFont typeface="Arial" panose="020B0604020202020204" pitchFamily="34" charset="0"/>
              <a:buChar char="•"/>
            </a:pPr>
            <a:r>
              <a:rPr lang="en-US" dirty="0"/>
              <a:t>Program does </a:t>
            </a:r>
            <a:r>
              <a:rPr lang="en-US" u="sng" dirty="0"/>
              <a:t>no</a:t>
            </a:r>
            <a:r>
              <a:rPr lang="en-US" dirty="0"/>
              <a:t>t enroll Provisional Licenses for </a:t>
            </a:r>
            <a:r>
              <a:rPr lang="en-US" u="sng" dirty="0"/>
              <a:t>any</a:t>
            </a:r>
            <a:r>
              <a:rPr lang="en-US" dirty="0"/>
              <a:t> services</a:t>
            </a:r>
          </a:p>
          <a:p>
            <a:pPr marL="285750" indent="-285750">
              <a:buFont typeface="Arial" panose="020B0604020202020204" pitchFamily="34" charset="0"/>
              <a:buChar char="•"/>
            </a:pPr>
            <a:r>
              <a:rPr lang="en-US" dirty="0"/>
              <a:t>Residential Service Agencies (RSA)- Program does </a:t>
            </a:r>
            <a:r>
              <a:rPr lang="en-US" u="sng" dirty="0"/>
              <a:t>not</a:t>
            </a:r>
            <a:r>
              <a:rPr lang="en-US" dirty="0"/>
              <a:t> enroll  </a:t>
            </a:r>
            <a:r>
              <a:rPr lang="en-US" b="1" i="1" u="sng" dirty="0"/>
              <a:t>Level  I  RSA Licenses</a:t>
            </a:r>
            <a:r>
              <a:rPr lang="en-US" dirty="0"/>
              <a:t>  for  Personal Assistance         Services (CPAS, CFC, CO)</a:t>
            </a:r>
          </a:p>
          <a:p>
            <a:pPr marL="285750" indent="-285750">
              <a:buFont typeface="Arial" panose="020B0604020202020204" pitchFamily="34" charset="0"/>
              <a:buChar char="•"/>
            </a:pPr>
            <a:r>
              <a:rPr lang="en-US" dirty="0"/>
              <a:t>Level I Assisted Living License (ALF)- Program does </a:t>
            </a:r>
            <a:r>
              <a:rPr lang="en-US" u="sng" dirty="0"/>
              <a:t>not </a:t>
            </a:r>
            <a:r>
              <a:rPr lang="en-US" dirty="0"/>
              <a:t>pay for Level One </a:t>
            </a:r>
            <a:r>
              <a:rPr lang="en-US" dirty="0" smtClean="0"/>
              <a:t>Services</a:t>
            </a:r>
          </a:p>
          <a:p>
            <a:pPr marL="285750" indent="-285750">
              <a:buFont typeface="Arial" panose="020B0604020202020204" pitchFamily="34" charset="0"/>
              <a:buChar char="•"/>
            </a:pPr>
            <a:r>
              <a:rPr lang="en-US" sz="1600" b="1" dirty="0" smtClean="0"/>
              <a:t>ePREP: New Applications must be submitted through this Portal</a:t>
            </a:r>
            <a:endParaRPr lang="en-US" sz="1600" b="1" dirty="0"/>
          </a:p>
          <a:p>
            <a:endParaRPr lang="en-US" dirty="0"/>
          </a:p>
        </p:txBody>
      </p:sp>
      <p:sp>
        <p:nvSpPr>
          <p:cNvPr id="4" name="Slide Number Placeholder 3">
            <a:extLst>
              <a:ext uri="{FF2B5EF4-FFF2-40B4-BE49-F238E27FC236}">
                <a16:creationId xmlns:a16="http://schemas.microsoft.com/office/drawing/2014/main" id="{B8FC9D68-5C94-42CA-A01F-A5808FB29CFA}"/>
              </a:ext>
            </a:extLst>
          </p:cNvPr>
          <p:cNvSpPr>
            <a:spLocks noGrp="1"/>
          </p:cNvSpPr>
          <p:nvPr>
            <p:ph type="sldNum" idx="12"/>
          </p:nvPr>
        </p:nvSpPr>
        <p:spPr/>
        <p:txBody>
          <a:bodyPr/>
          <a:lstStyle/>
          <a:p>
            <a:fld id="{00000000-1234-1234-1234-123412341234}" type="slidenum">
              <a:rPr lang="en" smtClean="0"/>
              <a:pPr/>
              <a:t>3</a:t>
            </a:fld>
            <a:endParaRPr lang="en" dirty="0"/>
          </a:p>
        </p:txBody>
      </p:sp>
    </p:spTree>
    <p:extLst>
      <p:ext uri="{BB962C8B-B14F-4D97-AF65-F5344CB8AC3E}">
        <p14:creationId xmlns:p14="http://schemas.microsoft.com/office/powerpoint/2010/main" val="2617559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F81D-0AC7-46AD-AAF8-807A9AD40D4D}"/>
              </a:ext>
            </a:extLst>
          </p:cNvPr>
          <p:cNvSpPr>
            <a:spLocks noGrp="1"/>
          </p:cNvSpPr>
          <p:nvPr>
            <p:ph type="title"/>
          </p:nvPr>
        </p:nvSpPr>
        <p:spPr>
          <a:xfrm>
            <a:off x="233776" y="361952"/>
            <a:ext cx="6390451" cy="655775"/>
          </a:xfrm>
        </p:spPr>
        <p:txBody>
          <a:bodyPr/>
          <a:lstStyle/>
          <a:p>
            <a:r>
              <a:rPr lang="en-US" dirty="0"/>
              <a:t>Participant Enrollment</a:t>
            </a:r>
          </a:p>
        </p:txBody>
      </p:sp>
      <p:sp>
        <p:nvSpPr>
          <p:cNvPr id="3" name="Text Placeholder 2">
            <a:extLst>
              <a:ext uri="{FF2B5EF4-FFF2-40B4-BE49-F238E27FC236}">
                <a16:creationId xmlns:a16="http://schemas.microsoft.com/office/drawing/2014/main" id="{3B08E5D0-0521-46EE-B3BE-1CD0C9032CF8}"/>
              </a:ext>
            </a:extLst>
          </p:cNvPr>
          <p:cNvSpPr>
            <a:spLocks noGrp="1"/>
          </p:cNvSpPr>
          <p:nvPr>
            <p:ph type="body" idx="1"/>
          </p:nvPr>
        </p:nvSpPr>
        <p:spPr/>
        <p:txBody>
          <a:bodyPr/>
          <a:lstStyle/>
          <a:p>
            <a:pPr>
              <a:buClr>
                <a:schemeClr val="bg2">
                  <a:lumMod val="50000"/>
                </a:schemeClr>
              </a:buClr>
              <a:defRPr/>
            </a:pPr>
            <a:r>
              <a:rPr lang="en-US" dirty="0"/>
              <a:t>Supports Planners act as case managers for the participants</a:t>
            </a:r>
          </a:p>
          <a:p>
            <a:pPr lvl="1">
              <a:buClr>
                <a:schemeClr val="bg2">
                  <a:lumMod val="50000"/>
                </a:schemeClr>
              </a:buClr>
              <a:defRPr/>
            </a:pPr>
            <a:r>
              <a:rPr lang="en-US" dirty="0"/>
              <a:t>       - Coordinate community services and supports for participants</a:t>
            </a:r>
          </a:p>
          <a:p>
            <a:pPr marL="641033" lvl="1" indent="-274320">
              <a:buClr>
                <a:schemeClr val="bg2">
                  <a:lumMod val="50000"/>
                </a:schemeClr>
              </a:buClr>
              <a:defRPr/>
            </a:pPr>
            <a:r>
              <a:rPr lang="en-US" dirty="0"/>
              <a:t>- Develop and get signatures on the plan of service</a:t>
            </a:r>
          </a:p>
          <a:p>
            <a:pPr marL="641033" lvl="1" indent="-274320">
              <a:buClr>
                <a:schemeClr val="bg2">
                  <a:lumMod val="50000"/>
                </a:schemeClr>
              </a:buClr>
              <a:defRPr/>
            </a:pPr>
            <a:r>
              <a:rPr lang="en-US" dirty="0"/>
              <a:t>- Complete the participant's enrollment process</a:t>
            </a:r>
          </a:p>
          <a:p>
            <a:pPr marL="641033" lvl="1" indent="-274320">
              <a:buClr>
                <a:schemeClr val="bg2">
                  <a:lumMod val="50000"/>
                </a:schemeClr>
              </a:buClr>
              <a:defRPr/>
            </a:pPr>
            <a:r>
              <a:rPr lang="en-US" dirty="0"/>
              <a:t>- Communicate with providers about the plan of service</a:t>
            </a:r>
          </a:p>
          <a:p>
            <a:pPr marL="641033" lvl="1" indent="-274320">
              <a:buClr>
                <a:schemeClr val="bg2">
                  <a:lumMod val="50000"/>
                </a:schemeClr>
              </a:buClr>
              <a:defRPr/>
            </a:pPr>
            <a:r>
              <a:rPr lang="en-US" dirty="0"/>
              <a:t>- Initiate and terminate services as necessary based on participant needs and interests</a:t>
            </a:r>
          </a:p>
          <a:p>
            <a:endParaRPr lang="en-US" dirty="0"/>
          </a:p>
        </p:txBody>
      </p:sp>
      <p:sp>
        <p:nvSpPr>
          <p:cNvPr id="4" name="Slide Number Placeholder 3">
            <a:extLst>
              <a:ext uri="{FF2B5EF4-FFF2-40B4-BE49-F238E27FC236}">
                <a16:creationId xmlns:a16="http://schemas.microsoft.com/office/drawing/2014/main" id="{E4A1AA62-C9B9-423B-95B6-D2BB4A08D744}"/>
              </a:ext>
            </a:extLst>
          </p:cNvPr>
          <p:cNvSpPr>
            <a:spLocks noGrp="1"/>
          </p:cNvSpPr>
          <p:nvPr>
            <p:ph type="sldNum" idx="12"/>
          </p:nvPr>
        </p:nvSpPr>
        <p:spPr/>
        <p:txBody>
          <a:bodyPr/>
          <a:lstStyle/>
          <a:p>
            <a:fld id="{00000000-1234-1234-1234-123412341234}" type="slidenum">
              <a:rPr lang="en" smtClean="0"/>
              <a:pPr/>
              <a:t>30</a:t>
            </a:fld>
            <a:endParaRPr lang="en" dirty="0"/>
          </a:p>
        </p:txBody>
      </p:sp>
    </p:spTree>
    <p:extLst>
      <p:ext uri="{BB962C8B-B14F-4D97-AF65-F5344CB8AC3E}">
        <p14:creationId xmlns:p14="http://schemas.microsoft.com/office/powerpoint/2010/main" val="3022723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5497-C72F-4B78-AF61-80DC70A721F4}"/>
              </a:ext>
            </a:extLst>
          </p:cNvPr>
          <p:cNvSpPr>
            <a:spLocks noGrp="1"/>
          </p:cNvSpPr>
          <p:nvPr>
            <p:ph type="title"/>
          </p:nvPr>
        </p:nvSpPr>
        <p:spPr>
          <a:xfrm>
            <a:off x="233776" y="285752"/>
            <a:ext cx="6390451" cy="731975"/>
          </a:xfrm>
        </p:spPr>
        <p:txBody>
          <a:bodyPr/>
          <a:lstStyle/>
          <a:p>
            <a:r>
              <a:rPr lang="en-US" dirty="0"/>
              <a:t>Participant Enrollment</a:t>
            </a:r>
          </a:p>
        </p:txBody>
      </p:sp>
      <p:sp>
        <p:nvSpPr>
          <p:cNvPr id="3" name="Text Placeholder 2">
            <a:extLst>
              <a:ext uri="{FF2B5EF4-FFF2-40B4-BE49-F238E27FC236}">
                <a16:creationId xmlns:a16="http://schemas.microsoft.com/office/drawing/2014/main" id="{8EE7EF5C-413F-4425-8678-99F78753D8F4}"/>
              </a:ext>
            </a:extLst>
          </p:cNvPr>
          <p:cNvSpPr>
            <a:spLocks noGrp="1"/>
          </p:cNvSpPr>
          <p:nvPr>
            <p:ph type="body" idx="1"/>
          </p:nvPr>
        </p:nvSpPr>
        <p:spPr>
          <a:xfrm>
            <a:off x="233776" y="1017726"/>
            <a:ext cx="6390451" cy="3687624"/>
          </a:xfrm>
        </p:spPr>
        <p:txBody>
          <a:bodyPr/>
          <a:lstStyle/>
          <a:p>
            <a:r>
              <a:rPr lang="en-US" b="1" i="1" u="sng" dirty="0"/>
              <a:t>Supports Planning Agencies:</a:t>
            </a:r>
          </a:p>
          <a:p>
            <a:r>
              <a:rPr lang="en-US" sz="1600" dirty="0"/>
              <a:t>The Bay Area Center for Independent Living (BACIL)</a:t>
            </a:r>
          </a:p>
          <a:p>
            <a:r>
              <a:rPr lang="en-US" sz="1600" dirty="0"/>
              <a:t>The Coordinating Center (TCC)</a:t>
            </a:r>
          </a:p>
          <a:p>
            <a:r>
              <a:rPr lang="en-US" sz="1600" dirty="0"/>
              <a:t>Medical Management and Rehabilitation Services (MMARS)</a:t>
            </a:r>
          </a:p>
          <a:p>
            <a:r>
              <a:rPr lang="en-US" sz="1600" dirty="0"/>
              <a:t>Beatrice Heart and Healthcare Agency</a:t>
            </a:r>
          </a:p>
          <a:p>
            <a:r>
              <a:rPr lang="en-US" sz="1600" dirty="0"/>
              <a:t>The Local Area Agencies on Aging (AAAs)</a:t>
            </a:r>
          </a:p>
          <a:p>
            <a:r>
              <a:rPr lang="en-US" sz="1600" dirty="0"/>
              <a:t>Independence Now, Inc.</a:t>
            </a:r>
          </a:p>
          <a:p>
            <a:r>
              <a:rPr lang="en-US" sz="1600" dirty="0"/>
              <a:t>Service Coordination, Inc.</a:t>
            </a:r>
          </a:p>
          <a:p>
            <a:endParaRPr lang="en-US" dirty="0"/>
          </a:p>
        </p:txBody>
      </p:sp>
      <p:sp>
        <p:nvSpPr>
          <p:cNvPr id="4" name="Slide Number Placeholder 3">
            <a:extLst>
              <a:ext uri="{FF2B5EF4-FFF2-40B4-BE49-F238E27FC236}">
                <a16:creationId xmlns:a16="http://schemas.microsoft.com/office/drawing/2014/main" id="{A90DD0F4-F363-468C-8BF2-F849B474428B}"/>
              </a:ext>
            </a:extLst>
          </p:cNvPr>
          <p:cNvSpPr>
            <a:spLocks noGrp="1"/>
          </p:cNvSpPr>
          <p:nvPr>
            <p:ph type="sldNum" idx="12"/>
          </p:nvPr>
        </p:nvSpPr>
        <p:spPr>
          <a:xfrm>
            <a:off x="57151" y="4781550"/>
            <a:ext cx="411525" cy="361950"/>
          </a:xfrm>
        </p:spPr>
        <p:txBody>
          <a:bodyPr/>
          <a:lstStyle/>
          <a:p>
            <a:fld id="{00000000-1234-1234-1234-123412341234}" type="slidenum">
              <a:rPr lang="en" smtClean="0"/>
              <a:pPr/>
              <a:t>31</a:t>
            </a:fld>
            <a:endParaRPr lang="en" dirty="0"/>
          </a:p>
        </p:txBody>
      </p:sp>
    </p:spTree>
    <p:extLst>
      <p:ext uri="{BB962C8B-B14F-4D97-AF65-F5344CB8AC3E}">
        <p14:creationId xmlns:p14="http://schemas.microsoft.com/office/powerpoint/2010/main" val="506677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68A1-D957-4294-B38E-16B759ADC49F}"/>
              </a:ext>
            </a:extLst>
          </p:cNvPr>
          <p:cNvSpPr>
            <a:spLocks noGrp="1"/>
          </p:cNvSpPr>
          <p:nvPr>
            <p:ph type="title"/>
          </p:nvPr>
        </p:nvSpPr>
        <p:spPr>
          <a:xfrm>
            <a:off x="233776" y="361952"/>
            <a:ext cx="6390451" cy="655775"/>
          </a:xfrm>
        </p:spPr>
        <p:txBody>
          <a:bodyPr/>
          <a:lstStyle/>
          <a:p>
            <a:r>
              <a:rPr lang="en-US" dirty="0"/>
              <a:t>Provider &amp; Participant Interface</a:t>
            </a:r>
          </a:p>
        </p:txBody>
      </p:sp>
      <p:sp>
        <p:nvSpPr>
          <p:cNvPr id="3" name="Text Placeholder 2">
            <a:extLst>
              <a:ext uri="{FF2B5EF4-FFF2-40B4-BE49-F238E27FC236}">
                <a16:creationId xmlns:a16="http://schemas.microsoft.com/office/drawing/2014/main" id="{61492D36-557E-4988-B329-0B476BFE6078}"/>
              </a:ext>
            </a:extLst>
          </p:cNvPr>
          <p:cNvSpPr>
            <a:spLocks noGrp="1"/>
          </p:cNvSpPr>
          <p:nvPr>
            <p:ph type="body" idx="1"/>
          </p:nvPr>
        </p:nvSpPr>
        <p:spPr>
          <a:xfrm>
            <a:off x="233776" y="1017727"/>
            <a:ext cx="6390451" cy="3551150"/>
          </a:xfrm>
        </p:spPr>
        <p:txBody>
          <a:bodyPr/>
          <a:lstStyle/>
          <a:p>
            <a:r>
              <a:rPr lang="en-US" sz="1400" dirty="0"/>
              <a:t>Make sure you have an </a:t>
            </a:r>
            <a:r>
              <a:rPr lang="en-US" sz="1400" u="sng" dirty="0"/>
              <a:t>approved POS </a:t>
            </a:r>
            <a:r>
              <a:rPr lang="en-US" sz="1400" dirty="0"/>
              <a:t>and that participant </a:t>
            </a:r>
            <a:r>
              <a:rPr lang="en-US" sz="1400" u="sng" dirty="0"/>
              <a:t>is enrolled</a:t>
            </a:r>
            <a:r>
              <a:rPr lang="en-US" sz="1400" dirty="0"/>
              <a:t> </a:t>
            </a:r>
            <a:r>
              <a:rPr lang="en-US" sz="1400" b="1" dirty="0"/>
              <a:t>before</a:t>
            </a:r>
            <a:r>
              <a:rPr lang="en-US" sz="1400" dirty="0"/>
              <a:t> rendering services!</a:t>
            </a:r>
          </a:p>
          <a:p>
            <a:pPr lvl="1">
              <a:buFont typeface="Arial" panose="020B0604020202020204" pitchFamily="34" charset="0"/>
              <a:buChar char="•"/>
            </a:pPr>
            <a:r>
              <a:rPr lang="en-US" dirty="0">
                <a:solidFill>
                  <a:schemeClr val="accent2"/>
                </a:solidFill>
              </a:rPr>
              <a:t>Services rendered without complete approvals will not be paid:</a:t>
            </a:r>
          </a:p>
          <a:p>
            <a:pPr marL="285750" lvl="1" indent="-285750">
              <a:buFont typeface="Wingdings" panose="05000000000000000000" pitchFamily="2" charset="2"/>
              <a:buChar char="ü"/>
            </a:pPr>
            <a:r>
              <a:rPr lang="en-US" dirty="0">
                <a:solidFill>
                  <a:schemeClr val="accent2"/>
                </a:solidFill>
              </a:rPr>
              <a:t>participant enrolled</a:t>
            </a:r>
          </a:p>
          <a:p>
            <a:pPr marL="285750" lvl="1" indent="-285750">
              <a:buFont typeface="Wingdings" panose="05000000000000000000" pitchFamily="2" charset="2"/>
              <a:buChar char="ü"/>
            </a:pPr>
            <a:r>
              <a:rPr lang="en-US" dirty="0">
                <a:solidFill>
                  <a:schemeClr val="accent2"/>
                </a:solidFill>
              </a:rPr>
              <a:t> provider enrolled,</a:t>
            </a:r>
          </a:p>
          <a:p>
            <a:pPr marL="285750" lvl="1" indent="-285750">
              <a:buFont typeface="Wingdings" panose="05000000000000000000" pitchFamily="2" charset="2"/>
              <a:buChar char="ü"/>
            </a:pPr>
            <a:r>
              <a:rPr lang="en-US" dirty="0">
                <a:solidFill>
                  <a:schemeClr val="accent2"/>
                </a:solidFill>
              </a:rPr>
              <a:t> approved POS</a:t>
            </a:r>
          </a:p>
          <a:p>
            <a:pPr lvl="1"/>
            <a:r>
              <a:rPr lang="en-US" b="1" i="1" u="sng" dirty="0">
                <a:solidFill>
                  <a:schemeClr val="accent2"/>
                </a:solidFill>
              </a:rPr>
              <a:t>Note: Because a person has Medicaid does not mean they have a   Category of Medicaid that is eligible for services</a:t>
            </a:r>
          </a:p>
          <a:p>
            <a:pPr marL="457200" lvl="1"/>
            <a:r>
              <a:rPr lang="en-US" dirty="0">
                <a:solidFill>
                  <a:schemeClr val="accent2"/>
                </a:solidFill>
              </a:rPr>
              <a:t>Example:  MA  Eligibility Code SO3 and SO7 are not eligible  </a:t>
            </a:r>
          </a:p>
          <a:p>
            <a:pPr marL="457200" lvl="1"/>
            <a:r>
              <a:rPr lang="en-US" dirty="0">
                <a:solidFill>
                  <a:schemeClr val="accent2"/>
                </a:solidFill>
              </a:rPr>
              <a:t>                   for CFC, COW, CPAS or ISAS</a:t>
            </a:r>
          </a:p>
          <a:p>
            <a:endParaRPr lang="en-US" dirty="0"/>
          </a:p>
        </p:txBody>
      </p:sp>
      <p:sp>
        <p:nvSpPr>
          <p:cNvPr id="4" name="Slide Number Placeholder 3">
            <a:extLst>
              <a:ext uri="{FF2B5EF4-FFF2-40B4-BE49-F238E27FC236}">
                <a16:creationId xmlns:a16="http://schemas.microsoft.com/office/drawing/2014/main" id="{C64D0AA9-AF23-4301-AD17-589CE47D2036}"/>
              </a:ext>
            </a:extLst>
          </p:cNvPr>
          <p:cNvSpPr>
            <a:spLocks noGrp="1"/>
          </p:cNvSpPr>
          <p:nvPr>
            <p:ph type="sldNum" idx="12"/>
          </p:nvPr>
        </p:nvSpPr>
        <p:spPr>
          <a:xfrm>
            <a:off x="57151" y="4781550"/>
            <a:ext cx="411525" cy="361950"/>
          </a:xfrm>
        </p:spPr>
        <p:txBody>
          <a:bodyPr/>
          <a:lstStyle/>
          <a:p>
            <a:fld id="{00000000-1234-1234-1234-123412341234}" type="slidenum">
              <a:rPr lang="en" smtClean="0"/>
              <a:pPr/>
              <a:t>32</a:t>
            </a:fld>
            <a:endParaRPr lang="en" dirty="0"/>
          </a:p>
        </p:txBody>
      </p:sp>
    </p:spTree>
    <p:extLst>
      <p:ext uri="{BB962C8B-B14F-4D97-AF65-F5344CB8AC3E}">
        <p14:creationId xmlns:p14="http://schemas.microsoft.com/office/powerpoint/2010/main" val="226775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39262-FCA3-433F-A314-78E550CFC870}"/>
              </a:ext>
            </a:extLst>
          </p:cNvPr>
          <p:cNvSpPr>
            <a:spLocks noGrp="1"/>
          </p:cNvSpPr>
          <p:nvPr>
            <p:ph type="title"/>
          </p:nvPr>
        </p:nvSpPr>
        <p:spPr>
          <a:xfrm>
            <a:off x="233776" y="361952"/>
            <a:ext cx="6390451" cy="655775"/>
          </a:xfrm>
        </p:spPr>
        <p:txBody>
          <a:bodyPr/>
          <a:lstStyle/>
          <a:p>
            <a:r>
              <a:rPr lang="en-US" dirty="0"/>
              <a:t>Provider &amp; Participant Interface</a:t>
            </a:r>
          </a:p>
        </p:txBody>
      </p:sp>
      <p:sp>
        <p:nvSpPr>
          <p:cNvPr id="3" name="Text Placeholder 2">
            <a:extLst>
              <a:ext uri="{FF2B5EF4-FFF2-40B4-BE49-F238E27FC236}">
                <a16:creationId xmlns:a16="http://schemas.microsoft.com/office/drawing/2014/main" id="{11643673-0CAD-4983-A7D3-A042C24B9410}"/>
              </a:ext>
            </a:extLst>
          </p:cNvPr>
          <p:cNvSpPr>
            <a:spLocks noGrp="1"/>
          </p:cNvSpPr>
          <p:nvPr>
            <p:ph type="body" idx="1"/>
          </p:nvPr>
        </p:nvSpPr>
        <p:spPr/>
        <p:txBody>
          <a:bodyPr/>
          <a:lstStyle/>
          <a:p>
            <a:pPr lvl="1"/>
            <a:r>
              <a:rPr lang="en-US" sz="1800" b="1" i="1" dirty="0">
                <a:solidFill>
                  <a:schemeClr val="accent2"/>
                </a:solidFill>
              </a:rPr>
              <a:t>    </a:t>
            </a:r>
            <a:r>
              <a:rPr lang="en-US" sz="1800" b="1" i="1" u="sng" dirty="0">
                <a:solidFill>
                  <a:schemeClr val="accent2"/>
                </a:solidFill>
              </a:rPr>
              <a:t>Because a person has Medicaid does not mean they </a:t>
            </a:r>
          </a:p>
          <a:p>
            <a:pPr lvl="1"/>
            <a:r>
              <a:rPr lang="en-US" sz="1800" b="1" i="1" u="sng" dirty="0">
                <a:solidFill>
                  <a:schemeClr val="accent2"/>
                </a:solidFill>
              </a:rPr>
              <a:t>have a Category of Medicaid that is eligible for services</a:t>
            </a:r>
          </a:p>
          <a:p>
            <a:pPr lvl="1"/>
            <a:r>
              <a:rPr lang="en-US" sz="1800" b="1" i="1" dirty="0">
                <a:solidFill>
                  <a:schemeClr val="accent2"/>
                </a:solidFill>
              </a:rPr>
              <a:t>     </a:t>
            </a:r>
            <a:r>
              <a:rPr lang="en-US" sz="1800" b="1" i="1" u="sng" dirty="0">
                <a:solidFill>
                  <a:schemeClr val="accent2"/>
                </a:solidFill>
              </a:rPr>
              <a:t> and payment under CFC, CPAS or the Home and       </a:t>
            </a:r>
          </a:p>
          <a:p>
            <a:pPr lvl="1"/>
            <a:r>
              <a:rPr lang="en-US" sz="1800" b="1" i="1" dirty="0">
                <a:solidFill>
                  <a:schemeClr val="accent2"/>
                </a:solidFill>
              </a:rPr>
              <a:t>                   </a:t>
            </a:r>
            <a:r>
              <a:rPr lang="en-US" sz="1800" b="1" i="1" u="sng" dirty="0">
                <a:solidFill>
                  <a:schemeClr val="accent2"/>
                </a:solidFill>
              </a:rPr>
              <a:t>Community Based Options Waiver!</a:t>
            </a:r>
          </a:p>
          <a:p>
            <a:pPr marL="457200" lvl="1"/>
            <a:r>
              <a:rPr lang="en-US" sz="1600" dirty="0">
                <a:solidFill>
                  <a:schemeClr val="accent2"/>
                </a:solidFill>
              </a:rPr>
              <a:t>Note: Participants with  MA  Eligibility Code SO3 and SO7 are      </a:t>
            </a:r>
          </a:p>
          <a:p>
            <a:pPr marL="457200" lvl="1"/>
            <a:r>
              <a:rPr lang="en-US" sz="1600" dirty="0">
                <a:solidFill>
                  <a:schemeClr val="accent2"/>
                </a:solidFill>
              </a:rPr>
              <a:t>                 </a:t>
            </a:r>
            <a:r>
              <a:rPr lang="en-US" sz="1600" b="1" i="1" u="sng" dirty="0">
                <a:solidFill>
                  <a:schemeClr val="accent2"/>
                </a:solidFill>
              </a:rPr>
              <a:t>not</a:t>
            </a:r>
            <a:r>
              <a:rPr lang="en-US" sz="1600" dirty="0">
                <a:solidFill>
                  <a:schemeClr val="accent2"/>
                </a:solidFill>
              </a:rPr>
              <a:t> eligible for CFC, COW, CPAS</a:t>
            </a:r>
            <a:endParaRPr lang="en-US" sz="1600" dirty="0"/>
          </a:p>
        </p:txBody>
      </p:sp>
      <p:sp>
        <p:nvSpPr>
          <p:cNvPr id="4" name="Slide Number Placeholder 3">
            <a:extLst>
              <a:ext uri="{FF2B5EF4-FFF2-40B4-BE49-F238E27FC236}">
                <a16:creationId xmlns:a16="http://schemas.microsoft.com/office/drawing/2014/main" id="{8C4F4BAE-D522-4973-8459-AB2BD90C9FC7}"/>
              </a:ext>
            </a:extLst>
          </p:cNvPr>
          <p:cNvSpPr>
            <a:spLocks noGrp="1"/>
          </p:cNvSpPr>
          <p:nvPr>
            <p:ph type="sldNum" idx="12"/>
          </p:nvPr>
        </p:nvSpPr>
        <p:spPr/>
        <p:txBody>
          <a:bodyPr/>
          <a:lstStyle/>
          <a:p>
            <a:fld id="{00000000-1234-1234-1234-123412341234}" type="slidenum">
              <a:rPr lang="en" smtClean="0"/>
              <a:pPr/>
              <a:t>33</a:t>
            </a:fld>
            <a:endParaRPr lang="en" dirty="0"/>
          </a:p>
        </p:txBody>
      </p:sp>
    </p:spTree>
    <p:extLst>
      <p:ext uri="{BB962C8B-B14F-4D97-AF65-F5344CB8AC3E}">
        <p14:creationId xmlns:p14="http://schemas.microsoft.com/office/powerpoint/2010/main" val="3788220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8F69-18E6-4B3D-A7F1-3610337A5A21}"/>
              </a:ext>
            </a:extLst>
          </p:cNvPr>
          <p:cNvSpPr>
            <a:spLocks noGrp="1"/>
          </p:cNvSpPr>
          <p:nvPr>
            <p:ph type="title"/>
          </p:nvPr>
        </p:nvSpPr>
        <p:spPr>
          <a:xfrm>
            <a:off x="233776" y="361952"/>
            <a:ext cx="6390451" cy="655775"/>
          </a:xfrm>
        </p:spPr>
        <p:txBody>
          <a:bodyPr/>
          <a:lstStyle/>
          <a:p>
            <a:r>
              <a:rPr lang="en-US" dirty="0"/>
              <a:t>Provider Enrollment</a:t>
            </a:r>
          </a:p>
        </p:txBody>
      </p:sp>
      <p:sp>
        <p:nvSpPr>
          <p:cNvPr id="3" name="Text Placeholder 2">
            <a:extLst>
              <a:ext uri="{FF2B5EF4-FFF2-40B4-BE49-F238E27FC236}">
                <a16:creationId xmlns:a16="http://schemas.microsoft.com/office/drawing/2014/main" id="{55B79058-F375-4205-9629-77D388628938}"/>
              </a:ext>
            </a:extLst>
          </p:cNvPr>
          <p:cNvSpPr>
            <a:spLocks noGrp="1"/>
          </p:cNvSpPr>
          <p:nvPr>
            <p:ph type="body" idx="1"/>
          </p:nvPr>
        </p:nvSpPr>
        <p:spPr/>
        <p:txBody>
          <a:bodyPr/>
          <a:lstStyle/>
          <a:p>
            <a:pPr>
              <a:defRPr/>
            </a:pPr>
            <a:r>
              <a:rPr lang="en-US" sz="2000" b="1" u="sng" dirty="0"/>
              <a:t>Direct Deposit</a:t>
            </a:r>
          </a:p>
          <a:p>
            <a:pPr>
              <a:defRPr/>
            </a:pPr>
            <a:r>
              <a:rPr lang="en-US" dirty="0"/>
              <a:t>Agencies interested in direct deposit should  register for Electronic Funds Transfer payments by downloading the gadx-10 form found on the website below:</a:t>
            </a:r>
          </a:p>
          <a:p>
            <a:pPr>
              <a:defRPr/>
            </a:pPr>
            <a:r>
              <a:rPr lang="en-US" dirty="0"/>
              <a:t> </a:t>
            </a:r>
            <a:r>
              <a:rPr lang="en-US" dirty="0">
                <a:solidFill>
                  <a:schemeClr val="tx1"/>
                </a:solidFill>
                <a:hlinkClick r:id="rId3"/>
              </a:rPr>
              <a:t>http://comptroller.marylandtaxes.com/GovernmentServices/</a:t>
            </a:r>
            <a:r>
              <a:rPr lang="en-US" dirty="0">
                <a:solidFill>
                  <a:schemeClr val="tx1"/>
                </a:solidFill>
              </a:rPr>
              <a:t> </a:t>
            </a:r>
            <a:r>
              <a:rPr lang="en-US" dirty="0">
                <a:solidFill>
                  <a:schemeClr val="bg2">
                    <a:lumMod val="25000"/>
                  </a:schemeClr>
                </a:solidFill>
              </a:rPr>
              <a:t>State_Accounting_Information/Electronic_File_Transfer/</a:t>
            </a:r>
          </a:p>
          <a:p>
            <a:pPr>
              <a:defRPr/>
            </a:pPr>
            <a:r>
              <a:rPr lang="en-US" dirty="0">
                <a:solidFill>
                  <a:schemeClr val="bg2">
                    <a:lumMod val="25000"/>
                  </a:schemeClr>
                </a:solidFill>
              </a:rPr>
              <a:t>The form is also included with the PT 76 application you complete.</a:t>
            </a:r>
            <a:endParaRPr lang="en-US" dirty="0"/>
          </a:p>
          <a:p>
            <a:endParaRPr lang="en-US" dirty="0"/>
          </a:p>
        </p:txBody>
      </p:sp>
      <p:sp>
        <p:nvSpPr>
          <p:cNvPr id="4" name="Slide Number Placeholder 3">
            <a:extLst>
              <a:ext uri="{FF2B5EF4-FFF2-40B4-BE49-F238E27FC236}">
                <a16:creationId xmlns:a16="http://schemas.microsoft.com/office/drawing/2014/main" id="{EFD8C4DC-A5A5-4A59-8771-AB013C019E39}"/>
              </a:ext>
            </a:extLst>
          </p:cNvPr>
          <p:cNvSpPr>
            <a:spLocks noGrp="1"/>
          </p:cNvSpPr>
          <p:nvPr>
            <p:ph type="sldNum" idx="12"/>
          </p:nvPr>
        </p:nvSpPr>
        <p:spPr/>
        <p:txBody>
          <a:bodyPr/>
          <a:lstStyle/>
          <a:p>
            <a:fld id="{00000000-1234-1234-1234-123412341234}" type="slidenum">
              <a:rPr lang="en" smtClean="0"/>
              <a:pPr/>
              <a:t>34</a:t>
            </a:fld>
            <a:endParaRPr lang="en" dirty="0"/>
          </a:p>
        </p:txBody>
      </p:sp>
    </p:spTree>
    <p:extLst>
      <p:ext uri="{BB962C8B-B14F-4D97-AF65-F5344CB8AC3E}">
        <p14:creationId xmlns:p14="http://schemas.microsoft.com/office/powerpoint/2010/main" val="3286571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F6950-DAD9-49D2-A590-B7F1BA0B4978}"/>
              </a:ext>
            </a:extLst>
          </p:cNvPr>
          <p:cNvSpPr>
            <a:spLocks noGrp="1"/>
          </p:cNvSpPr>
          <p:nvPr>
            <p:ph type="title"/>
          </p:nvPr>
        </p:nvSpPr>
        <p:spPr>
          <a:xfrm>
            <a:off x="233776" y="361952"/>
            <a:ext cx="6390451" cy="655775"/>
          </a:xfrm>
        </p:spPr>
        <p:txBody>
          <a:bodyPr/>
          <a:lstStyle/>
          <a:p>
            <a:r>
              <a:rPr lang="en-US" dirty="0"/>
              <a:t>Contacts/Program Information</a:t>
            </a:r>
          </a:p>
        </p:txBody>
      </p:sp>
      <p:sp>
        <p:nvSpPr>
          <p:cNvPr id="3" name="Text Placeholder 2">
            <a:extLst>
              <a:ext uri="{FF2B5EF4-FFF2-40B4-BE49-F238E27FC236}">
                <a16:creationId xmlns:a16="http://schemas.microsoft.com/office/drawing/2014/main" id="{B9DF98B6-1967-43EC-BDF4-CD4789970C8B}"/>
              </a:ext>
            </a:extLst>
          </p:cNvPr>
          <p:cNvSpPr>
            <a:spLocks noGrp="1"/>
          </p:cNvSpPr>
          <p:nvPr>
            <p:ph type="body" idx="1"/>
          </p:nvPr>
        </p:nvSpPr>
        <p:spPr/>
        <p:txBody>
          <a:bodyPr/>
          <a:lstStyle/>
          <a:p>
            <a:r>
              <a:rPr lang="en-US" sz="1400" b="1" dirty="0"/>
              <a:t>Need help with ISAS- Personal Assistance Billing:</a:t>
            </a:r>
          </a:p>
          <a:p>
            <a:r>
              <a:rPr lang="en-US" sz="1400" dirty="0"/>
              <a:t>Visit </a:t>
            </a:r>
            <a:r>
              <a:rPr lang="en-US" sz="1400" u="sng" dirty="0">
                <a:hlinkClick r:id="rId3"/>
              </a:rPr>
              <a:t>www.ltsstraining.org</a:t>
            </a:r>
            <a:r>
              <a:rPr lang="en-US" sz="1400" dirty="0"/>
              <a:t>, or call 1-855-463-5877 or email: </a:t>
            </a:r>
            <a:r>
              <a:rPr lang="en-US" sz="1400" u="sng" dirty="0"/>
              <a:t>ISASH</a:t>
            </a:r>
            <a:r>
              <a:rPr lang="en-US" sz="1400" u="sng" dirty="0">
                <a:hlinkClick r:id="rId4"/>
              </a:rPr>
              <a:t>elpDesk@</a:t>
            </a:r>
            <a:r>
              <a:rPr lang="en-US" sz="1400" u="sng" dirty="0"/>
              <a:t>feisystems.com</a:t>
            </a:r>
            <a:r>
              <a:rPr lang="en-US" sz="1400" dirty="0"/>
              <a:t> </a:t>
            </a:r>
          </a:p>
          <a:p>
            <a:pPr lvl="1">
              <a:spcAft>
                <a:spcPts val="1200"/>
              </a:spcAft>
            </a:pPr>
            <a:r>
              <a:rPr lang="en-US" b="1" dirty="0"/>
              <a:t>Need information on eMedicaid billing:</a:t>
            </a:r>
          </a:p>
          <a:p>
            <a:pPr lvl="1">
              <a:spcAft>
                <a:spcPts val="1200"/>
              </a:spcAft>
            </a:pPr>
            <a:r>
              <a:rPr lang="en-US" dirty="0"/>
              <a:t>https://encrypt.emdhealthchoice.org/emedicaid/</a:t>
            </a:r>
          </a:p>
          <a:p>
            <a:r>
              <a:rPr lang="en-US" sz="1400" b="1" dirty="0"/>
              <a:t>If you have any questions about this presentation, call 410-767-1065 or </a:t>
            </a:r>
            <a:r>
              <a:rPr lang="en-US" sz="1400" b="1" dirty="0" smtClean="0"/>
              <a:t>email: warren.sraver@maryland.gov</a:t>
            </a:r>
            <a:endParaRPr lang="en-US" sz="1400" dirty="0"/>
          </a:p>
          <a:p>
            <a:r>
              <a:rPr lang="en-US" sz="1400" b="1" dirty="0"/>
              <a:t>Office of Health Care Quality (OHCQ) : </a:t>
            </a:r>
            <a:r>
              <a:rPr lang="en-US" sz="1400" b="1" dirty="0" smtClean="0"/>
              <a:t>410-402-8015 </a:t>
            </a:r>
          </a:p>
          <a:p>
            <a:r>
              <a:rPr lang="en-US" sz="1400" b="1" dirty="0" smtClean="0"/>
              <a:t>Information </a:t>
            </a:r>
            <a:r>
              <a:rPr lang="en-US" sz="1400" b="1" dirty="0"/>
              <a:t>on Medicaid Programs:        https://mmcp.mdh.maryland.gov/Pages/Home.aspx</a:t>
            </a:r>
          </a:p>
          <a:p>
            <a:endParaRPr lang="en-US" dirty="0"/>
          </a:p>
        </p:txBody>
      </p:sp>
      <p:sp>
        <p:nvSpPr>
          <p:cNvPr id="4" name="Slide Number Placeholder 3">
            <a:extLst>
              <a:ext uri="{FF2B5EF4-FFF2-40B4-BE49-F238E27FC236}">
                <a16:creationId xmlns:a16="http://schemas.microsoft.com/office/drawing/2014/main" id="{78FEE0D5-5FA3-4978-A4BC-AD19AF18F190}"/>
              </a:ext>
            </a:extLst>
          </p:cNvPr>
          <p:cNvSpPr>
            <a:spLocks noGrp="1"/>
          </p:cNvSpPr>
          <p:nvPr>
            <p:ph type="sldNum" idx="12"/>
          </p:nvPr>
        </p:nvSpPr>
        <p:spPr>
          <a:xfrm>
            <a:off x="57151" y="4781550"/>
            <a:ext cx="411525" cy="361950"/>
          </a:xfrm>
        </p:spPr>
        <p:txBody>
          <a:bodyPr/>
          <a:lstStyle/>
          <a:p>
            <a:fld id="{00000000-1234-1234-1234-123412341234}" type="slidenum">
              <a:rPr lang="en" smtClean="0"/>
              <a:pPr/>
              <a:t>35</a:t>
            </a:fld>
            <a:endParaRPr lang="en" dirty="0"/>
          </a:p>
        </p:txBody>
      </p:sp>
    </p:spTree>
    <p:extLst>
      <p:ext uri="{BB962C8B-B14F-4D97-AF65-F5344CB8AC3E}">
        <p14:creationId xmlns:p14="http://schemas.microsoft.com/office/powerpoint/2010/main" val="150170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ePREP</a:t>
            </a:r>
            <a:endParaRPr lang="en-US" dirty="0"/>
          </a:p>
        </p:txBody>
      </p:sp>
      <p:sp>
        <p:nvSpPr>
          <p:cNvPr id="3" name="Text Placeholder 2"/>
          <p:cNvSpPr>
            <a:spLocks noGrp="1"/>
          </p:cNvSpPr>
          <p:nvPr>
            <p:ph type="body" idx="1"/>
          </p:nvPr>
        </p:nvSpPr>
        <p:spPr>
          <a:xfrm>
            <a:off x="233776" y="1047750"/>
            <a:ext cx="6390451" cy="3521125"/>
          </a:xfrm>
        </p:spPr>
        <p:txBody>
          <a:bodyPr/>
          <a:lstStyle/>
          <a:p>
            <a:r>
              <a:rPr lang="en-US" dirty="0" smtClean="0"/>
              <a:t>Visit </a:t>
            </a:r>
            <a:r>
              <a:rPr lang="en-US" dirty="0"/>
              <a:t>the ePREP website at </a:t>
            </a:r>
            <a:r>
              <a:rPr lang="en-US" dirty="0">
                <a:hlinkClick r:id="rId3"/>
              </a:rPr>
              <a:t>ePREP.health.maryland.gov</a:t>
            </a:r>
            <a:r>
              <a:rPr lang="en-US" dirty="0" smtClean="0"/>
              <a:t>!!</a:t>
            </a:r>
          </a:p>
          <a:p>
            <a:r>
              <a:rPr lang="en-US" dirty="0" smtClean="0"/>
              <a:t>Addendums can </a:t>
            </a:r>
            <a:r>
              <a:rPr lang="en-US" dirty="0"/>
              <a:t>be found at</a:t>
            </a:r>
            <a:r>
              <a:rPr lang="en-US" dirty="0" smtClean="0"/>
              <a:t>:  </a:t>
            </a:r>
            <a:r>
              <a:rPr lang="en-US" sz="1400" u="sng" dirty="0" smtClean="0"/>
              <a:t>https</a:t>
            </a:r>
            <a:r>
              <a:rPr lang="en-US" sz="1400" u="sng" dirty="0"/>
              <a:t>://</a:t>
            </a:r>
            <a:r>
              <a:rPr lang="en-US" sz="1400" u="sng" dirty="0" smtClean="0"/>
              <a:t>mmcp.health.maryland.gov/Pages/Provider-Enrollment.aspx</a:t>
            </a:r>
            <a:endParaRPr lang="en-US" dirty="0" smtClean="0"/>
          </a:p>
          <a:p>
            <a:r>
              <a:rPr lang="en-US" dirty="0" smtClean="0">
                <a:effectLst/>
              </a:rPr>
              <a:t>Look for Provider Type Description: Community Options </a:t>
            </a:r>
          </a:p>
          <a:p>
            <a:pPr marL="171450" indent="-171450">
              <a:buFont typeface="Arial" pitchFamily="34" charset="0"/>
              <a:buChar char="•"/>
            </a:pPr>
            <a:r>
              <a:rPr lang="en-US" sz="1200" dirty="0" smtClean="0"/>
              <a:t>For </a:t>
            </a:r>
            <a:r>
              <a:rPr lang="en-US" sz="1200" dirty="0"/>
              <a:t>Personal Assistance </a:t>
            </a:r>
            <a:r>
              <a:rPr lang="en-US" sz="1200" dirty="0" smtClean="0"/>
              <a:t>&amp; Other Services click on the X to the right of Community         Options -Other                            </a:t>
            </a:r>
          </a:p>
          <a:p>
            <a:pPr marL="171450" indent="-171450">
              <a:buFont typeface="Arial" pitchFamily="34" charset="0"/>
              <a:buChar char="•"/>
            </a:pPr>
            <a:r>
              <a:rPr lang="en-US" sz="1200" dirty="0" smtClean="0"/>
              <a:t>For Assisted Living click on the X to the right of Community Options-Assisted Living (ALF)</a:t>
            </a:r>
          </a:p>
          <a:p>
            <a:pPr lvl="1"/>
            <a:r>
              <a:rPr lang="en-US" dirty="0" err="1" smtClean="0"/>
              <a:t>ePREP</a:t>
            </a:r>
            <a:r>
              <a:rPr lang="en-US" dirty="0" smtClean="0"/>
              <a:t> Call </a:t>
            </a:r>
            <a:r>
              <a:rPr lang="en-US" dirty="0"/>
              <a:t>Center  -- 1.844.4MD.PROV (1.844.463.7768) or email </a:t>
            </a:r>
            <a:r>
              <a:rPr lang="en-US" dirty="0">
                <a:hlinkClick r:id="rId4"/>
              </a:rPr>
              <a:t>MDProviderRelations@automated-health.com</a:t>
            </a:r>
            <a:r>
              <a:rPr lang="en-US" dirty="0"/>
              <a:t> </a:t>
            </a:r>
          </a:p>
          <a:p>
            <a:pPr marL="285750" indent="-285750">
              <a:buFont typeface="Arial" pitchFamily="34" charset="0"/>
              <a:buChar char="•"/>
            </a:pPr>
            <a:endParaRPr lang="en-US" dirty="0">
              <a:effectLst/>
            </a:endParaRPr>
          </a:p>
        </p:txBody>
      </p:sp>
      <p:sp>
        <p:nvSpPr>
          <p:cNvPr id="4" name="Slide Number Placeholder 3"/>
          <p:cNvSpPr>
            <a:spLocks noGrp="1"/>
          </p:cNvSpPr>
          <p:nvPr>
            <p:ph type="sldNum" idx="12"/>
          </p:nvPr>
        </p:nvSpPr>
        <p:spPr/>
        <p:txBody>
          <a:bodyPr/>
          <a:lstStyle/>
          <a:p>
            <a:fld id="{00000000-1234-1234-1234-123412341234}" type="slidenum">
              <a:rPr lang="en" smtClean="0"/>
              <a:pPr/>
              <a:t>4</a:t>
            </a:fld>
            <a:endParaRPr lang="en" dirty="0"/>
          </a:p>
        </p:txBody>
      </p:sp>
    </p:spTree>
    <p:extLst>
      <p:ext uri="{BB962C8B-B14F-4D97-AF65-F5344CB8AC3E}">
        <p14:creationId xmlns:p14="http://schemas.microsoft.com/office/powerpoint/2010/main" val="363688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ePREP: Addendums</a:t>
            </a:r>
            <a:endParaRPr lang="en-US" dirty="0"/>
          </a:p>
        </p:txBody>
      </p:sp>
      <p:sp>
        <p:nvSpPr>
          <p:cNvPr id="3" name="Text Placeholder 2"/>
          <p:cNvSpPr>
            <a:spLocks noGrp="1"/>
          </p:cNvSpPr>
          <p:nvPr>
            <p:ph type="body" idx="1"/>
          </p:nvPr>
        </p:nvSpPr>
        <p:spPr>
          <a:xfrm>
            <a:off x="233776" y="971550"/>
            <a:ext cx="6390451" cy="3597325"/>
          </a:xfrm>
        </p:spPr>
        <p:txBody>
          <a:bodyPr/>
          <a:lstStyle/>
          <a:p>
            <a:pPr marL="285750" indent="-285750">
              <a:buFont typeface="Arial" pitchFamily="34" charset="0"/>
              <a:buChar char="•"/>
            </a:pPr>
            <a:r>
              <a:rPr lang="en-US" sz="1400" dirty="0" smtClean="0"/>
              <a:t>  Provide information on documents to be upload with your application</a:t>
            </a:r>
          </a:p>
          <a:p>
            <a:pPr marL="285750" indent="-285750">
              <a:buFont typeface="Arial" pitchFamily="34" charset="0"/>
              <a:buChar char="•"/>
            </a:pPr>
            <a:r>
              <a:rPr lang="en-US" sz="1400" dirty="0" smtClean="0"/>
              <a:t>Every service requires a license</a:t>
            </a:r>
          </a:p>
          <a:p>
            <a:pPr marL="285750" indent="-285750">
              <a:buFont typeface="Arial" pitchFamily="34" charset="0"/>
              <a:buChar char="•"/>
            </a:pPr>
            <a:r>
              <a:rPr lang="en-US" sz="1400" dirty="0" smtClean="0"/>
              <a:t>Be sure to attach copies of any other requested items based on service you intend to provide:</a:t>
            </a:r>
          </a:p>
          <a:p>
            <a:r>
              <a:rPr lang="en-US" sz="1400" dirty="0" smtClean="0"/>
              <a:t>     - Including Staff credentials, certifications, background check</a:t>
            </a:r>
          </a:p>
          <a:p>
            <a:r>
              <a:rPr lang="en-US" sz="1400" dirty="0"/>
              <a:t> </a:t>
            </a:r>
            <a:r>
              <a:rPr lang="en-US" sz="1400" dirty="0" smtClean="0"/>
              <a:t>     - Varies based on service</a:t>
            </a:r>
            <a:endParaRPr lang="en-US" sz="1400" dirty="0"/>
          </a:p>
          <a:p>
            <a:pPr marL="285750" indent="-285750">
              <a:buFont typeface="Arial" pitchFamily="34" charset="0"/>
              <a:buChar char="•"/>
            </a:pPr>
            <a:r>
              <a:rPr lang="en-US" sz="1400" dirty="0" smtClean="0"/>
              <a:t>Don’t forget to sign the addendum and upload it under Practice Information</a:t>
            </a:r>
          </a:p>
          <a:p>
            <a:pPr marL="285750" indent="-285750">
              <a:buFont typeface="Arial" pitchFamily="34" charset="0"/>
              <a:buChar char="•"/>
            </a:pPr>
            <a:r>
              <a:rPr lang="en-US" sz="1400" dirty="0" smtClean="0"/>
              <a:t>Note your Application # and check Portal frequently to see the status of application.</a:t>
            </a:r>
            <a:endParaRPr lang="en-US" sz="1400" dirty="0"/>
          </a:p>
        </p:txBody>
      </p:sp>
      <p:sp>
        <p:nvSpPr>
          <p:cNvPr id="4" name="Slide Number Placeholder 3"/>
          <p:cNvSpPr>
            <a:spLocks noGrp="1"/>
          </p:cNvSpPr>
          <p:nvPr>
            <p:ph type="sldNum" idx="12"/>
          </p:nvPr>
        </p:nvSpPr>
        <p:spPr/>
        <p:txBody>
          <a:bodyPr/>
          <a:lstStyle/>
          <a:p>
            <a:fld id="{00000000-1234-1234-1234-123412341234}" type="slidenum">
              <a:rPr lang="en" smtClean="0"/>
              <a:pPr/>
              <a:t>5</a:t>
            </a:fld>
            <a:endParaRPr lang="en" dirty="0"/>
          </a:p>
        </p:txBody>
      </p:sp>
    </p:spTree>
    <p:extLst>
      <p:ext uri="{BB962C8B-B14F-4D97-AF65-F5344CB8AC3E}">
        <p14:creationId xmlns:p14="http://schemas.microsoft.com/office/powerpoint/2010/main" val="267942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8150"/>
            <a:ext cx="6314251" cy="572700"/>
          </a:xfrm>
        </p:spPr>
        <p:txBody>
          <a:bodyPr/>
          <a:lstStyle/>
          <a:p>
            <a:r>
              <a:rPr lang="en-US" dirty="0" smtClean="0"/>
              <a:t>ePREP Application</a:t>
            </a:r>
            <a:endParaRPr lang="en-US" dirty="0"/>
          </a:p>
        </p:txBody>
      </p:sp>
      <p:sp>
        <p:nvSpPr>
          <p:cNvPr id="3" name="Text Placeholder 2"/>
          <p:cNvSpPr>
            <a:spLocks noGrp="1"/>
          </p:cNvSpPr>
          <p:nvPr>
            <p:ph type="body" idx="1"/>
          </p:nvPr>
        </p:nvSpPr>
        <p:spPr/>
        <p:txBody>
          <a:bodyPr/>
          <a:lstStyle/>
          <a:p>
            <a:r>
              <a:rPr lang="en-US" dirty="0" smtClean="0"/>
              <a:t>New Applicant: Remember:</a:t>
            </a:r>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6</a:t>
            </a:fld>
            <a:endParaRPr lang="en"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57350"/>
            <a:ext cx="41910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343150"/>
            <a:ext cx="4756225" cy="137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790950"/>
            <a:ext cx="4756225" cy="91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974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ePREP Application</a:t>
            </a: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7</a:t>
            </a:fld>
            <a:endParaRPr lang="en"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519" y="959265"/>
            <a:ext cx="6426081"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098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AB6C8-CCAC-47F3-B01D-0FC53A9797BF}"/>
              </a:ext>
            </a:extLst>
          </p:cNvPr>
          <p:cNvSpPr>
            <a:spLocks noGrp="1"/>
          </p:cNvSpPr>
          <p:nvPr>
            <p:ph type="title"/>
          </p:nvPr>
        </p:nvSpPr>
        <p:spPr>
          <a:xfrm>
            <a:off x="233776" y="361953"/>
            <a:ext cx="6390451" cy="655775"/>
          </a:xfrm>
        </p:spPr>
        <p:txBody>
          <a:bodyPr/>
          <a:lstStyle/>
          <a:p>
            <a:r>
              <a:rPr lang="en-US" dirty="0"/>
              <a:t>Program Overview</a:t>
            </a:r>
          </a:p>
        </p:txBody>
      </p:sp>
      <p:sp>
        <p:nvSpPr>
          <p:cNvPr id="3" name="Text Placeholder 2">
            <a:extLst>
              <a:ext uri="{FF2B5EF4-FFF2-40B4-BE49-F238E27FC236}">
                <a16:creationId xmlns:a16="http://schemas.microsoft.com/office/drawing/2014/main" id="{6327BFBD-757B-44AD-A367-E5A70389BE71}"/>
              </a:ext>
            </a:extLst>
          </p:cNvPr>
          <p:cNvSpPr>
            <a:spLocks noGrp="1"/>
          </p:cNvSpPr>
          <p:nvPr>
            <p:ph type="body" idx="1"/>
          </p:nvPr>
        </p:nvSpPr>
        <p:spPr/>
        <p:txBody>
          <a:bodyPr/>
          <a:lstStyle/>
          <a:p>
            <a:r>
              <a:rPr lang="en-US" b="1" u="sng" dirty="0">
                <a:latin typeface="Calibri" pitchFamily="34" charset="0"/>
              </a:rPr>
              <a:t>The Community Options Division currently administers four Medicaid programs that serve individuals who need personal assistance services</a:t>
            </a:r>
            <a:r>
              <a:rPr lang="en-US" u="sng" dirty="0">
                <a:latin typeface="Calibri" pitchFamily="34" charset="0"/>
              </a:rPr>
              <a:t>.</a:t>
            </a:r>
          </a:p>
          <a:p>
            <a:endParaRPr lang="en-US" dirty="0"/>
          </a:p>
        </p:txBody>
      </p:sp>
      <p:sp>
        <p:nvSpPr>
          <p:cNvPr id="4" name="Slide Number Placeholder 3">
            <a:extLst>
              <a:ext uri="{FF2B5EF4-FFF2-40B4-BE49-F238E27FC236}">
                <a16:creationId xmlns:a16="http://schemas.microsoft.com/office/drawing/2014/main" id="{215918DF-651B-4D90-894A-C67B8B71177F}"/>
              </a:ext>
            </a:extLst>
          </p:cNvPr>
          <p:cNvSpPr>
            <a:spLocks noGrp="1"/>
          </p:cNvSpPr>
          <p:nvPr>
            <p:ph type="sldNum" idx="12"/>
          </p:nvPr>
        </p:nvSpPr>
        <p:spPr/>
        <p:txBody>
          <a:bodyPr/>
          <a:lstStyle/>
          <a:p>
            <a:fld id="{00000000-1234-1234-1234-123412341234}" type="slidenum">
              <a:rPr lang="en" smtClean="0"/>
              <a:pPr/>
              <a:t>8</a:t>
            </a:fld>
            <a:endParaRPr lang="en" dirty="0"/>
          </a:p>
        </p:txBody>
      </p:sp>
      <p:sp>
        <p:nvSpPr>
          <p:cNvPr id="5" name="Oval 4">
            <a:extLst>
              <a:ext uri="{FF2B5EF4-FFF2-40B4-BE49-F238E27FC236}">
                <a16:creationId xmlns:a16="http://schemas.microsoft.com/office/drawing/2014/main" id="{BCD32FCD-5C4E-47B3-8218-CEA2793F3C7D}"/>
              </a:ext>
            </a:extLst>
          </p:cNvPr>
          <p:cNvSpPr/>
          <p:nvPr/>
        </p:nvSpPr>
        <p:spPr>
          <a:xfrm>
            <a:off x="468676" y="2647950"/>
            <a:ext cx="17411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Community First Choice</a:t>
            </a:r>
          </a:p>
        </p:txBody>
      </p:sp>
      <p:sp>
        <p:nvSpPr>
          <p:cNvPr id="7" name="Oval 6">
            <a:extLst>
              <a:ext uri="{FF2B5EF4-FFF2-40B4-BE49-F238E27FC236}">
                <a16:creationId xmlns:a16="http://schemas.microsoft.com/office/drawing/2014/main" id="{05171BCD-21C8-449F-B8AC-13DEDF8A32AF}"/>
              </a:ext>
            </a:extLst>
          </p:cNvPr>
          <p:cNvSpPr/>
          <p:nvPr/>
        </p:nvSpPr>
        <p:spPr>
          <a:xfrm>
            <a:off x="2057400" y="2647950"/>
            <a:ext cx="2743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Home and Community Based Options Waiver</a:t>
            </a:r>
          </a:p>
        </p:txBody>
      </p:sp>
      <p:sp>
        <p:nvSpPr>
          <p:cNvPr id="9" name="Oval 8">
            <a:extLst>
              <a:ext uri="{FF2B5EF4-FFF2-40B4-BE49-F238E27FC236}">
                <a16:creationId xmlns:a16="http://schemas.microsoft.com/office/drawing/2014/main" id="{D5840E98-E288-4E5C-99B6-024A7C1D8F9A}"/>
              </a:ext>
            </a:extLst>
          </p:cNvPr>
          <p:cNvSpPr/>
          <p:nvPr/>
        </p:nvSpPr>
        <p:spPr>
          <a:xfrm>
            <a:off x="4648200" y="2647950"/>
            <a:ext cx="1828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Community Personal Assistance  Services</a:t>
            </a:r>
          </a:p>
        </p:txBody>
      </p:sp>
      <p:sp>
        <p:nvSpPr>
          <p:cNvPr id="10" name="Oval 9">
            <a:extLst>
              <a:ext uri="{FF2B5EF4-FFF2-40B4-BE49-F238E27FC236}">
                <a16:creationId xmlns:a16="http://schemas.microsoft.com/office/drawing/2014/main" id="{B4FD045E-AB8D-445A-8470-5DF02CD16D56}"/>
              </a:ext>
            </a:extLst>
          </p:cNvPr>
          <p:cNvSpPr/>
          <p:nvPr/>
        </p:nvSpPr>
        <p:spPr>
          <a:xfrm>
            <a:off x="2552700" y="3697103"/>
            <a:ext cx="1752600" cy="703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Increased Community Services</a:t>
            </a:r>
          </a:p>
        </p:txBody>
      </p:sp>
    </p:spTree>
    <p:extLst>
      <p:ext uri="{BB962C8B-B14F-4D97-AF65-F5344CB8AC3E}">
        <p14:creationId xmlns:p14="http://schemas.microsoft.com/office/powerpoint/2010/main" val="358174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17CF-1E37-4038-A58E-A89F56FFBDB7}"/>
              </a:ext>
            </a:extLst>
          </p:cNvPr>
          <p:cNvSpPr>
            <a:spLocks noGrp="1"/>
          </p:cNvSpPr>
          <p:nvPr>
            <p:ph type="title"/>
          </p:nvPr>
        </p:nvSpPr>
        <p:spPr>
          <a:xfrm>
            <a:off x="233776" y="133351"/>
            <a:ext cx="6390451" cy="685800"/>
          </a:xfrm>
        </p:spPr>
        <p:txBody>
          <a:bodyPr/>
          <a:lstStyle/>
          <a:p>
            <a:r>
              <a:rPr lang="en-US" dirty="0"/>
              <a:t>Services Offered by Programs</a:t>
            </a:r>
          </a:p>
        </p:txBody>
      </p:sp>
      <p:sp>
        <p:nvSpPr>
          <p:cNvPr id="3" name="Text Placeholder 2">
            <a:extLst>
              <a:ext uri="{FF2B5EF4-FFF2-40B4-BE49-F238E27FC236}">
                <a16:creationId xmlns:a16="http://schemas.microsoft.com/office/drawing/2014/main" id="{F968A385-7E38-4DBC-A691-532E3A5B4C4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6CD5682-9A81-488B-92BC-D5D4348B45C4}"/>
              </a:ext>
            </a:extLst>
          </p:cNvPr>
          <p:cNvSpPr>
            <a:spLocks noGrp="1"/>
          </p:cNvSpPr>
          <p:nvPr>
            <p:ph type="sldNum" idx="12"/>
          </p:nvPr>
        </p:nvSpPr>
        <p:spPr/>
        <p:txBody>
          <a:bodyPr/>
          <a:lstStyle/>
          <a:p>
            <a:fld id="{00000000-1234-1234-1234-123412341234}" type="slidenum">
              <a:rPr lang="en" smtClean="0"/>
              <a:pPr/>
              <a:t>9</a:t>
            </a:fld>
            <a:endParaRPr lang="en" dirty="0"/>
          </a:p>
        </p:txBody>
      </p:sp>
      <p:graphicFrame>
        <p:nvGraphicFramePr>
          <p:cNvPr id="5" name="Table 4">
            <a:extLst>
              <a:ext uri="{FF2B5EF4-FFF2-40B4-BE49-F238E27FC236}">
                <a16:creationId xmlns:a16="http://schemas.microsoft.com/office/drawing/2014/main" id="{82BE0AFF-6B71-49B3-ADDA-F53E14DE4634}"/>
              </a:ext>
            </a:extLst>
          </p:cNvPr>
          <p:cNvGraphicFramePr>
            <a:graphicFrameLocks noGrp="1"/>
          </p:cNvGraphicFramePr>
          <p:nvPr>
            <p:extLst>
              <p:ext uri="{D42A27DB-BD31-4B8C-83A1-F6EECF244321}">
                <p14:modId xmlns:p14="http://schemas.microsoft.com/office/powerpoint/2010/main" val="318003328"/>
              </p:ext>
            </p:extLst>
          </p:nvPr>
        </p:nvGraphicFramePr>
        <p:xfrm>
          <a:off x="233776" y="666752"/>
          <a:ext cx="6412221" cy="4081848"/>
        </p:xfrm>
        <a:graphic>
          <a:graphicData uri="http://schemas.openxmlformats.org/drawingml/2006/table">
            <a:tbl>
              <a:tblPr firstRow="1" bandRow="1">
                <a:tableStyleId>{5C22544A-7EE6-4342-B048-85BDC9FD1C3A}</a:tableStyleId>
              </a:tblPr>
              <a:tblGrid>
                <a:gridCol w="3003871">
                  <a:extLst>
                    <a:ext uri="{9D8B030D-6E8A-4147-A177-3AD203B41FA5}">
                      <a16:colId xmlns:a16="http://schemas.microsoft.com/office/drawing/2014/main" val="897421998"/>
                    </a:ext>
                  </a:extLst>
                </a:gridCol>
                <a:gridCol w="909420">
                  <a:extLst>
                    <a:ext uri="{9D8B030D-6E8A-4147-A177-3AD203B41FA5}">
                      <a16:colId xmlns:a16="http://schemas.microsoft.com/office/drawing/2014/main" val="558979977"/>
                    </a:ext>
                  </a:extLst>
                </a:gridCol>
                <a:gridCol w="757411">
                  <a:extLst>
                    <a:ext uri="{9D8B030D-6E8A-4147-A177-3AD203B41FA5}">
                      <a16:colId xmlns:a16="http://schemas.microsoft.com/office/drawing/2014/main" val="277562851"/>
                    </a:ext>
                  </a:extLst>
                </a:gridCol>
                <a:gridCol w="1741519">
                  <a:extLst>
                    <a:ext uri="{9D8B030D-6E8A-4147-A177-3AD203B41FA5}">
                      <a16:colId xmlns:a16="http://schemas.microsoft.com/office/drawing/2014/main" val="4157799380"/>
                    </a:ext>
                  </a:extLst>
                </a:gridCol>
              </a:tblGrid>
              <a:tr h="304798">
                <a:tc>
                  <a:txBody>
                    <a:bodyPr/>
                    <a:lstStyle/>
                    <a:p>
                      <a:pPr marL="0" marR="0">
                        <a:spcBef>
                          <a:spcPts val="0"/>
                        </a:spcBef>
                        <a:spcAft>
                          <a:spcPts val="0"/>
                        </a:spcAft>
                      </a:pPr>
                      <a:endParaRPr lang="en-US" sz="1800" dirty="0">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CPAS</a:t>
                      </a:r>
                      <a:endParaRPr lang="en-US" sz="1800" dirty="0">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CFC</a:t>
                      </a:r>
                      <a:endParaRPr lang="en-US" sz="1800" dirty="0">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a:solidFill>
                            <a:srgbClr val="000000"/>
                          </a:solidFill>
                          <a:latin typeface="Calibri"/>
                          <a:ea typeface="Times New Roman"/>
                          <a:cs typeface="Times New Roman"/>
                        </a:rPr>
                        <a:t>CO Waiver*</a:t>
                      </a:r>
                      <a:endParaRPr lang="en-US" sz="1800" dirty="0">
                        <a:latin typeface="Calibri"/>
                        <a:ea typeface="Calibri"/>
                        <a:cs typeface="Times New Roman"/>
                      </a:endParaRPr>
                    </a:p>
                  </a:txBody>
                  <a:tcPr marL="68580" marR="68580" marT="0" marB="0" anchor="b"/>
                </a:tc>
                <a:extLst>
                  <a:ext uri="{0D108BD9-81ED-4DB2-BD59-A6C34878D82A}">
                    <a16:rowId xmlns:a16="http://schemas.microsoft.com/office/drawing/2014/main" val="4197970256"/>
                  </a:ext>
                </a:extLst>
              </a:tr>
              <a:tr h="304800">
                <a:tc>
                  <a:txBody>
                    <a:bodyPr/>
                    <a:lstStyle/>
                    <a:p>
                      <a:pPr marL="0" marR="0">
                        <a:spcBef>
                          <a:spcPts val="0"/>
                        </a:spcBef>
                        <a:spcAft>
                          <a:spcPts val="0"/>
                        </a:spcAft>
                      </a:pPr>
                      <a:r>
                        <a:rPr lang="en-US" sz="1400" dirty="0">
                          <a:solidFill>
                            <a:srgbClr val="000000"/>
                          </a:solidFill>
                          <a:latin typeface="Calibri"/>
                          <a:ea typeface="Times New Roman"/>
                          <a:cs typeface="Times New Roman"/>
                        </a:rPr>
                        <a:t>Personal Assistance Services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chemeClr val="tx1"/>
                          </a:solidFill>
                          <a:latin typeface="Calibri"/>
                          <a:ea typeface="Times New Roman"/>
                          <a:cs typeface="Times New Roman"/>
                        </a:rPr>
                        <a:t> X</a:t>
                      </a:r>
                      <a:endParaRPr lang="en-US" sz="1100" dirty="0">
                        <a:solidFill>
                          <a:schemeClr val="tx1"/>
                        </a:solidFill>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3039543214"/>
                  </a:ext>
                </a:extLst>
              </a:tr>
              <a:tr h="227030">
                <a:tc>
                  <a:txBody>
                    <a:bodyPr/>
                    <a:lstStyle/>
                    <a:p>
                      <a:pPr marL="0" marR="0">
                        <a:spcBef>
                          <a:spcPts val="0"/>
                        </a:spcBef>
                        <a:spcAft>
                          <a:spcPts val="0"/>
                        </a:spcAft>
                      </a:pPr>
                      <a:r>
                        <a:rPr lang="en-US" sz="1400" dirty="0">
                          <a:solidFill>
                            <a:srgbClr val="000000"/>
                          </a:solidFill>
                          <a:latin typeface="Calibri"/>
                          <a:ea typeface="Times New Roman"/>
                          <a:cs typeface="Times New Roman"/>
                        </a:rPr>
                        <a:t>Supports Planning</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chemeClr val="tx1"/>
                          </a:solidFill>
                          <a:latin typeface="Calibri"/>
                          <a:ea typeface="Times New Roman"/>
                          <a:cs typeface="Times New Roman"/>
                        </a:rPr>
                        <a:t> X</a:t>
                      </a:r>
                      <a:endParaRPr lang="en-US" sz="1100" dirty="0">
                        <a:solidFill>
                          <a:schemeClr val="tx1"/>
                        </a:solidFill>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59041885"/>
                  </a:ext>
                </a:extLst>
              </a:tr>
              <a:tr h="224894">
                <a:tc>
                  <a:txBody>
                    <a:bodyPr/>
                    <a:lstStyle/>
                    <a:p>
                      <a:pPr marL="0" marR="0">
                        <a:spcBef>
                          <a:spcPts val="0"/>
                        </a:spcBef>
                        <a:spcAft>
                          <a:spcPts val="0"/>
                        </a:spcAft>
                      </a:pPr>
                      <a:r>
                        <a:rPr lang="en-US" sz="1400" dirty="0">
                          <a:solidFill>
                            <a:srgbClr val="000000"/>
                          </a:solidFill>
                          <a:latin typeface="Calibri"/>
                          <a:ea typeface="Times New Roman"/>
                          <a:cs typeface="Times New Roman"/>
                        </a:rPr>
                        <a:t>Nurse Monitoring</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chemeClr val="tx1"/>
                          </a:solidFill>
                          <a:latin typeface="Calibri"/>
                          <a:ea typeface="Times New Roman"/>
                          <a:cs typeface="Times New Roman"/>
                        </a:rPr>
                        <a:t> X</a:t>
                      </a:r>
                      <a:endParaRPr lang="en-US" sz="1100" dirty="0">
                        <a:solidFill>
                          <a:schemeClr val="tx1"/>
                        </a:solidFill>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1577828164"/>
                  </a:ext>
                </a:extLst>
              </a:tr>
              <a:tr h="233876">
                <a:tc>
                  <a:txBody>
                    <a:bodyPr/>
                    <a:lstStyle/>
                    <a:p>
                      <a:pPr marL="0" marR="0">
                        <a:spcBef>
                          <a:spcPts val="0"/>
                        </a:spcBef>
                        <a:spcAft>
                          <a:spcPts val="0"/>
                        </a:spcAft>
                      </a:pPr>
                      <a:r>
                        <a:rPr lang="en-US" sz="1400" dirty="0">
                          <a:solidFill>
                            <a:srgbClr val="000000"/>
                          </a:solidFill>
                          <a:latin typeface="Calibri"/>
                          <a:ea typeface="Times New Roman"/>
                          <a:cs typeface="Times New Roman"/>
                        </a:rPr>
                        <a:t>Personal Emergency </a:t>
                      </a:r>
                      <a:r>
                        <a:rPr lang="en-US" sz="1400" dirty="0">
                          <a:solidFill>
                            <a:srgbClr val="FF0000"/>
                          </a:solidFill>
                          <a:latin typeface="Calibri"/>
                          <a:ea typeface="Times New Roman"/>
                          <a:cs typeface="Times New Roman"/>
                        </a:rPr>
                        <a:t>Back-up</a:t>
                      </a:r>
                      <a:r>
                        <a:rPr lang="en-US" sz="1400" dirty="0">
                          <a:solidFill>
                            <a:srgbClr val="000000"/>
                          </a:solidFill>
                          <a:latin typeface="Calibri"/>
                          <a:ea typeface="Times New Roman"/>
                          <a:cs typeface="Times New Roman"/>
                        </a:rPr>
                        <a:t> Systems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3240988550"/>
                  </a:ext>
                </a:extLst>
              </a:tr>
              <a:tr h="243247">
                <a:tc>
                  <a:txBody>
                    <a:bodyPr/>
                    <a:lstStyle/>
                    <a:p>
                      <a:pPr marL="0" marR="0">
                        <a:spcBef>
                          <a:spcPts val="0"/>
                        </a:spcBef>
                        <a:spcAft>
                          <a:spcPts val="0"/>
                        </a:spcAft>
                      </a:pPr>
                      <a:r>
                        <a:rPr lang="en-US" sz="1400" dirty="0">
                          <a:solidFill>
                            <a:srgbClr val="000000"/>
                          </a:solidFill>
                          <a:latin typeface="Calibri"/>
                          <a:ea typeface="Times New Roman"/>
                          <a:cs typeface="Times New Roman"/>
                        </a:rPr>
                        <a:t>Transition Services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2490557176"/>
                  </a:ext>
                </a:extLst>
              </a:tr>
              <a:tr h="217170">
                <a:tc>
                  <a:txBody>
                    <a:bodyPr/>
                    <a:lstStyle/>
                    <a:p>
                      <a:pPr marL="0" marR="0">
                        <a:spcBef>
                          <a:spcPts val="0"/>
                        </a:spcBef>
                        <a:spcAft>
                          <a:spcPts val="0"/>
                        </a:spcAft>
                      </a:pPr>
                      <a:r>
                        <a:rPr lang="en-US" sz="1400" dirty="0">
                          <a:latin typeface="Calibri"/>
                          <a:ea typeface="Calibri"/>
                          <a:cs typeface="Times New Roman"/>
                        </a:rPr>
                        <a:t>Consumer Training</a:t>
                      </a:r>
                    </a:p>
                  </a:txBody>
                  <a:tcPr marL="68580" marR="68580" marT="0" marB="0" anchor="b"/>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nchor="b"/>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nchor="b"/>
                </a:tc>
                <a:extLst>
                  <a:ext uri="{0D108BD9-81ED-4DB2-BD59-A6C34878D82A}">
                    <a16:rowId xmlns:a16="http://schemas.microsoft.com/office/drawing/2014/main" val="2906158447"/>
                  </a:ext>
                </a:extLst>
              </a:tr>
              <a:tr h="225383">
                <a:tc>
                  <a:txBody>
                    <a:bodyPr/>
                    <a:lstStyle/>
                    <a:p>
                      <a:pPr marL="0" marR="0">
                        <a:spcBef>
                          <a:spcPts val="0"/>
                        </a:spcBef>
                        <a:spcAft>
                          <a:spcPts val="0"/>
                        </a:spcAft>
                      </a:pPr>
                      <a:r>
                        <a:rPr lang="en-US" sz="1400" i="1" dirty="0">
                          <a:solidFill>
                            <a:srgbClr val="000000"/>
                          </a:solidFill>
                          <a:latin typeface="Calibri"/>
                          <a:ea typeface="Times New Roman"/>
                          <a:cs typeface="Times New Roman"/>
                        </a:rPr>
                        <a:t>Home Delivered </a:t>
                      </a:r>
                      <a:r>
                        <a:rPr lang="en-US" sz="1400" i="1" dirty="0" smtClean="0">
                          <a:solidFill>
                            <a:srgbClr val="000000"/>
                          </a:solidFill>
                          <a:latin typeface="Calibri"/>
                          <a:ea typeface="Times New Roman"/>
                          <a:cs typeface="Times New Roman"/>
                        </a:rPr>
                        <a:t>Meals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488228426"/>
                  </a:ext>
                </a:extLst>
              </a:tr>
              <a:tr h="227030">
                <a:tc>
                  <a:txBody>
                    <a:bodyPr/>
                    <a:lstStyle/>
                    <a:p>
                      <a:pPr marL="0" marR="0">
                        <a:spcBef>
                          <a:spcPts val="0"/>
                        </a:spcBef>
                        <a:spcAft>
                          <a:spcPts val="0"/>
                        </a:spcAft>
                      </a:pPr>
                      <a:r>
                        <a:rPr lang="en-US" sz="1400" i="1" dirty="0">
                          <a:solidFill>
                            <a:srgbClr val="000000"/>
                          </a:solidFill>
                          <a:latin typeface="Calibri"/>
                          <a:ea typeface="Times New Roman"/>
                          <a:cs typeface="Times New Roman"/>
                        </a:rPr>
                        <a:t>Assistive Technology</a:t>
                      </a:r>
                      <a:r>
                        <a:rPr lang="en-US" sz="1400" i="1" baseline="30000" dirty="0">
                          <a:solidFill>
                            <a:srgbClr val="000000"/>
                          </a:solidFill>
                          <a:latin typeface="Calibri"/>
                          <a:ea typeface="Times New Roman"/>
                          <a:cs typeface="Times New Roman"/>
                        </a:rPr>
                        <a:t>1</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2272319990"/>
                  </a:ext>
                </a:extLst>
              </a:tr>
              <a:tr h="277949">
                <a:tc>
                  <a:txBody>
                    <a:bodyPr/>
                    <a:lstStyle/>
                    <a:p>
                      <a:pPr marL="0" marR="0">
                        <a:spcBef>
                          <a:spcPts val="0"/>
                        </a:spcBef>
                        <a:spcAft>
                          <a:spcPts val="0"/>
                        </a:spcAft>
                      </a:pPr>
                      <a:r>
                        <a:rPr lang="en-US" sz="1400" i="1" dirty="0">
                          <a:solidFill>
                            <a:srgbClr val="000000"/>
                          </a:solidFill>
                          <a:latin typeface="Calibri"/>
                          <a:ea typeface="Times New Roman"/>
                          <a:cs typeface="Times New Roman"/>
                        </a:rPr>
                        <a:t>Accessibility </a:t>
                      </a:r>
                      <a:r>
                        <a:rPr lang="en-US" sz="1400" i="1" dirty="0" smtClean="0">
                          <a:solidFill>
                            <a:srgbClr val="000000"/>
                          </a:solidFill>
                          <a:latin typeface="Calibri"/>
                          <a:ea typeface="Times New Roman"/>
                          <a:cs typeface="Times New Roman"/>
                        </a:rPr>
                        <a:t>Adaptations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2698078896"/>
                  </a:ext>
                </a:extLst>
              </a:tr>
              <a:tr h="257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Calibri"/>
                          <a:ea typeface="Times New Roman"/>
                          <a:cs typeface="Times New Roman"/>
                        </a:rPr>
                        <a:t>Environmental Assessments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973935417"/>
                  </a:ext>
                </a:extLst>
              </a:tr>
              <a:tr h="227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Calibri"/>
                          <a:ea typeface="Times New Roman"/>
                          <a:cs typeface="Times New Roman"/>
                        </a:rPr>
                        <a:t>Medical Day Care</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164436122"/>
                  </a:ext>
                </a:extLst>
              </a:tr>
              <a:tr h="227030">
                <a:tc>
                  <a:txBody>
                    <a:bodyPr/>
                    <a:lstStyle/>
                    <a:p>
                      <a:pPr marL="0" marR="0">
                        <a:spcBef>
                          <a:spcPts val="0"/>
                        </a:spcBef>
                        <a:spcAft>
                          <a:spcPts val="0"/>
                        </a:spcAft>
                      </a:pPr>
                      <a:r>
                        <a:rPr lang="en-US" sz="1400" dirty="0">
                          <a:solidFill>
                            <a:srgbClr val="000000"/>
                          </a:solidFill>
                          <a:latin typeface="Calibri"/>
                          <a:ea typeface="Times New Roman"/>
                          <a:cs typeface="Times New Roman"/>
                        </a:rPr>
                        <a:t>Nutritionist/Dietician</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3015164438"/>
                  </a:ext>
                </a:extLst>
              </a:tr>
              <a:tr h="227030">
                <a:tc>
                  <a:txBody>
                    <a:bodyPr/>
                    <a:lstStyle/>
                    <a:p>
                      <a:pPr marL="0" marR="0">
                        <a:spcBef>
                          <a:spcPts val="0"/>
                        </a:spcBef>
                        <a:spcAft>
                          <a:spcPts val="0"/>
                        </a:spcAft>
                      </a:pPr>
                      <a:r>
                        <a:rPr lang="en-US" sz="1400" b="0" dirty="0">
                          <a:solidFill>
                            <a:srgbClr val="000000"/>
                          </a:solidFill>
                          <a:latin typeface="Calibri"/>
                          <a:ea typeface="Times New Roman"/>
                          <a:cs typeface="Times New Roman"/>
                        </a:rPr>
                        <a:t>Family Training</a:t>
                      </a:r>
                      <a:endParaRPr lang="en-US" sz="1400" b="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3054845005"/>
                  </a:ext>
                </a:extLst>
              </a:tr>
              <a:tr h="175979">
                <a:tc>
                  <a:txBody>
                    <a:bodyPr/>
                    <a:lstStyle/>
                    <a:p>
                      <a:pPr marL="0" marR="0">
                        <a:spcBef>
                          <a:spcPts val="0"/>
                        </a:spcBef>
                        <a:spcAft>
                          <a:spcPts val="0"/>
                        </a:spcAft>
                      </a:pPr>
                      <a:r>
                        <a:rPr lang="en-US" sz="1400" dirty="0">
                          <a:solidFill>
                            <a:srgbClr val="000000"/>
                          </a:solidFill>
                          <a:latin typeface="Calibri"/>
                          <a:ea typeface="Times New Roman"/>
                          <a:cs typeface="Times New Roman"/>
                        </a:rPr>
                        <a:t>Behavioral Consultation</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3499145279"/>
                  </a:ext>
                </a:extLst>
              </a:tr>
              <a:tr h="217170">
                <a:tc>
                  <a:txBody>
                    <a:bodyPr/>
                    <a:lstStyle/>
                    <a:p>
                      <a:pPr marL="0" marR="0">
                        <a:spcBef>
                          <a:spcPts val="0"/>
                        </a:spcBef>
                        <a:spcAft>
                          <a:spcPts val="0"/>
                        </a:spcAft>
                      </a:pPr>
                      <a:r>
                        <a:rPr lang="en-US" sz="1400" dirty="0">
                          <a:solidFill>
                            <a:srgbClr val="000000"/>
                          </a:solidFill>
                          <a:latin typeface="Calibri"/>
                          <a:ea typeface="Times New Roman"/>
                          <a:cs typeface="Times New Roman"/>
                        </a:rPr>
                        <a:t>Assisted Living</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76419589"/>
                  </a:ext>
                </a:extLst>
              </a:tr>
              <a:tr h="227030">
                <a:tc>
                  <a:txBody>
                    <a:bodyPr/>
                    <a:lstStyle/>
                    <a:p>
                      <a:pPr marL="0" marR="0">
                        <a:spcBef>
                          <a:spcPts val="0"/>
                        </a:spcBef>
                        <a:spcAft>
                          <a:spcPts val="0"/>
                        </a:spcAft>
                      </a:pPr>
                      <a:r>
                        <a:rPr lang="en-US" sz="1400" dirty="0">
                          <a:solidFill>
                            <a:srgbClr val="000000"/>
                          </a:solidFill>
                          <a:latin typeface="Calibri"/>
                          <a:ea typeface="Times New Roman"/>
                          <a:cs typeface="Times New Roman"/>
                        </a:rPr>
                        <a:t>Senior Center Plus</a:t>
                      </a:r>
                      <a:endParaRPr lang="en-US" sz="14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a:t>
                      </a:r>
                      <a:endParaRPr lang="en-US" sz="1100" dirty="0">
                        <a:latin typeface="Calibri"/>
                        <a:ea typeface="Calibri"/>
                        <a:cs typeface="Times New Roman"/>
                      </a:endParaRPr>
                    </a:p>
                  </a:txBody>
                  <a:tcPr marL="68580" marR="68580" marT="0" marB="0" anchor="b"/>
                </a:tc>
                <a:tc>
                  <a:txBody>
                    <a:bodyPr/>
                    <a:lstStyle/>
                    <a:p>
                      <a:pPr marL="0" marR="0">
                        <a:spcBef>
                          <a:spcPts val="0"/>
                        </a:spcBef>
                        <a:spcAft>
                          <a:spcPts val="0"/>
                        </a:spcAft>
                      </a:pPr>
                      <a:r>
                        <a:rPr lang="en-US" sz="1100" dirty="0">
                          <a:solidFill>
                            <a:srgbClr val="000000"/>
                          </a:solidFill>
                          <a:latin typeface="Calibri"/>
                          <a:ea typeface="Times New Roman"/>
                          <a:cs typeface="Times New Roman"/>
                        </a:rPr>
                        <a:t> X</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4154993645"/>
                  </a:ext>
                </a:extLst>
              </a:tr>
            </a:tbl>
          </a:graphicData>
        </a:graphic>
      </p:graphicFrame>
    </p:spTree>
    <p:extLst>
      <p:ext uri="{BB962C8B-B14F-4D97-AF65-F5344CB8AC3E}">
        <p14:creationId xmlns:p14="http://schemas.microsoft.com/office/powerpoint/2010/main" val="997187826"/>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52331AB818AA8F439EB28DE34711E91F" ma:contentTypeVersion="11" ma:contentTypeDescription="Create a new document." ma:contentTypeScope="" ma:versionID="7f178e1820f40452efd19aad68ec7313">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CF8C6C-3A58-4DCE-BE9C-2310507DAB6C}"/>
</file>

<file path=customXml/itemProps2.xml><?xml version="1.0" encoding="utf-8"?>
<ds:datastoreItem xmlns:ds="http://schemas.openxmlformats.org/officeDocument/2006/customXml" ds:itemID="{3B39E10F-EBEA-4B39-AB6F-F2377EDC614A}"/>
</file>

<file path=customXml/itemProps3.xml><?xml version="1.0" encoding="utf-8"?>
<ds:datastoreItem xmlns:ds="http://schemas.openxmlformats.org/officeDocument/2006/customXml" ds:itemID="{C8570C19-9547-4350-9E80-B3A6F9F3C3D0}"/>
</file>

<file path=customXml/itemProps4.xml><?xml version="1.0" encoding="utf-8"?>
<ds:datastoreItem xmlns:ds="http://schemas.openxmlformats.org/officeDocument/2006/customXml" ds:itemID="{D706C43C-109D-42F7-8EA3-C49EC21FA457}"/>
</file>

<file path=docProps/app.xml><?xml version="1.0" encoding="utf-8"?>
<Properties xmlns="http://schemas.openxmlformats.org/officeDocument/2006/extended-properties" xmlns:vt="http://schemas.openxmlformats.org/officeDocument/2006/docPropsVTypes">
  <Template/>
  <TotalTime>5035</TotalTime>
  <Words>2133</Words>
  <Application>Microsoft Office PowerPoint</Application>
  <PresentationFormat>Custom</PresentationFormat>
  <Paragraphs>327</Paragraphs>
  <Slides>35</Slides>
  <Notes>34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Arial</vt:lpstr>
      <vt:lpstr>Calibri</vt:lpstr>
      <vt:lpstr>Georgia</vt:lpstr>
      <vt:lpstr>Lucida Sans Unicode</vt:lpstr>
      <vt:lpstr>Times New Roman</vt:lpstr>
      <vt:lpstr>Wingdings</vt:lpstr>
      <vt:lpstr>simple-light-2</vt:lpstr>
      <vt:lpstr>1_simple-light-2</vt:lpstr>
      <vt:lpstr>        Community First Choice       Provider Information Session</vt:lpstr>
      <vt:lpstr>Agenda</vt:lpstr>
      <vt:lpstr>NOTICE</vt:lpstr>
      <vt:lpstr>ePREP</vt:lpstr>
      <vt:lpstr>ePREP: Addendums</vt:lpstr>
      <vt:lpstr>ePREP Application</vt:lpstr>
      <vt:lpstr>ePREP Application</vt:lpstr>
      <vt:lpstr>Program Overview</vt:lpstr>
      <vt:lpstr>Services Offered by Programs</vt:lpstr>
      <vt:lpstr>    Maryland Department of Health</vt:lpstr>
      <vt:lpstr>Provider Enrollment Basics</vt:lpstr>
      <vt:lpstr>Provider Enrollment Basics</vt:lpstr>
      <vt:lpstr>Provider Enrollment Basics</vt:lpstr>
      <vt:lpstr>Provider Enrollment Basics</vt:lpstr>
      <vt:lpstr>Regulation Changes: 10.09.84</vt:lpstr>
      <vt:lpstr>Provider Enrollment Basics</vt:lpstr>
      <vt:lpstr>Provider Enrollment Basics</vt:lpstr>
      <vt:lpstr>Provider Enrollment Basics</vt:lpstr>
      <vt:lpstr>Provider Enrollment Basics</vt:lpstr>
      <vt:lpstr>Provider Enrollment Basics</vt:lpstr>
      <vt:lpstr>Provider Enrollment Basics</vt:lpstr>
      <vt:lpstr>Provider Enrollment Basics</vt:lpstr>
      <vt:lpstr>Provider Enrollment Basics Nursing  Responsibilities RSA vs. LHD</vt:lpstr>
      <vt:lpstr>Provider Enrollment Basics Nursing  Responsibilities: RSA vs. LHD</vt:lpstr>
      <vt:lpstr>Provider Enrollment Basics-Assisted Living</vt:lpstr>
      <vt:lpstr>Provider Enrollment Basics</vt:lpstr>
      <vt:lpstr>Provider Enrollment Basics</vt:lpstr>
      <vt:lpstr>Participant Enrollment</vt:lpstr>
      <vt:lpstr>Participant Enrollment</vt:lpstr>
      <vt:lpstr>Participant Enrollment</vt:lpstr>
      <vt:lpstr>Participant Enrollment</vt:lpstr>
      <vt:lpstr>Provider &amp; Participant Interface</vt:lpstr>
      <vt:lpstr>Provider &amp; Participant Interface</vt:lpstr>
      <vt:lpstr>Provider Enrollment</vt:lpstr>
      <vt:lpstr>Contacts/Program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Ernest MacNew</cp:lastModifiedBy>
  <cp:revision>109</cp:revision>
  <cp:lastPrinted>2020-01-21T21:22:54Z</cp:lastPrinted>
  <dcterms:modified xsi:type="dcterms:W3CDTF">2020-07-21T19:21:43Z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0x01010052331AB818AA8F439EB28DE34711E91F</vt:lpwstr>
  </property>
  <property fmtid="{D5CDD505-2E9C-101B-9397-08002B2CF9AE}" pid="3" name="_dlc_DocIdItemGuid">
    <vt:lpwstr>85cf7beb-173f-41a4-8fb2-89a1141d8100</vt:lpwstr>
  </property>
</Properties>
</file>