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rels" ContentType="application/vnd.openxmlformats-package.relationships+xml"/>
  <Default Extension="jpeg" ContentType="image/jpeg"/>
  <Default Extension="emf" ContentType="image/x-emf"/>
  <Default Extension="xml" ContentType="application/xml"/>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3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charts/chart3.xml" ContentType="application/vnd.openxmlformats-officedocument.drawingml.chart+xml"/>
  <Override PartName="/ppt/theme/theme1.xml" ContentType="application/vnd.openxmlformats-officedocument.theme+xml"/>
  <Override PartName="/ppt/charts/chart2.xml" ContentType="application/vnd.openxmlformats-officedocument.drawingml.chart+xml"/>
  <Override PartName="/ppt/theme/theme2.xml" ContentType="application/vnd.openxmlformats-officedocument.theme+xml"/>
  <Override PartName="/ppt/charts/chart4.xml" ContentType="application/vnd.openxmlformats-officedocument.drawingml.chart+xml"/>
  <Override PartName="/ppt/theme/theme3.xml" ContentType="application/vnd.openxmlformats-officedocument.theme+xml"/>
  <Override PartName="/ppt/charts/chart13.xml" ContentType="application/vnd.openxmlformats-officedocument.drawingml.chart+xml"/>
  <Override PartName="/ppt/charts/chart17.xml" ContentType="application/vnd.openxmlformats-officedocument.drawingml.chart+xml"/>
  <Override PartName="/ppt/charts/chart1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16.xml" ContentType="application/vnd.openxmlformats-officedocument.drawingml.chart+xml"/>
  <Override PartName="/ppt/charts/chart15.xml" ContentType="application/vnd.openxmlformats-officedocument.drawingml.chart+xml"/>
  <Override PartName="/ppt/charts/chart14.xml" ContentType="application/vnd.openxmlformats-officedocument.drawingml.chart+xml"/>
  <Override PartName="/ppt/charts/chart12.xml" ContentType="application/vnd.openxmlformats-officedocument.drawingml.chart+xml"/>
  <Override PartName="/ppt/charts/chart5.xml" ContentType="application/vnd.openxmlformats-officedocument.drawingml.chart+xml"/>
  <Override PartName="/ppt/charts/chart8.xml" ContentType="application/vnd.openxmlformats-officedocument.drawingml.chart+xml"/>
  <Override PartName="/ppt/charts/chart7.xml" ContentType="application/vnd.openxmlformats-officedocument.drawingml.chart+xml"/>
  <Override PartName="/ppt/charts/chart6.xml" ContentType="application/vnd.openxmlformats-officedocument.drawingml.chart+xml"/>
  <Override PartName="/ppt/charts/chart10.xml" ContentType="application/vnd.openxmlformats-officedocument.drawingml.chart+xml"/>
  <Override PartName="/ppt/charts/chart9.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79" r:id="rId2"/>
    <p:sldId id="289" r:id="rId3"/>
    <p:sldId id="437" r:id="rId4"/>
    <p:sldId id="438" r:id="rId5"/>
    <p:sldId id="439" r:id="rId6"/>
    <p:sldId id="440" r:id="rId7"/>
    <p:sldId id="441" r:id="rId8"/>
    <p:sldId id="350" r:id="rId9"/>
    <p:sldId id="315" r:id="rId10"/>
    <p:sldId id="454" r:id="rId11"/>
    <p:sldId id="453" r:id="rId12"/>
    <p:sldId id="456" r:id="rId13"/>
    <p:sldId id="449" r:id="rId14"/>
    <p:sldId id="271" r:id="rId15"/>
    <p:sldId id="273" r:id="rId16"/>
    <p:sldId id="274" r:id="rId17"/>
    <p:sldId id="269" r:id="rId18"/>
    <p:sldId id="396" r:id="rId19"/>
    <p:sldId id="307" r:id="rId20"/>
    <p:sldId id="458" r:id="rId21"/>
    <p:sldId id="461" r:id="rId22"/>
    <p:sldId id="457" r:id="rId23"/>
    <p:sldId id="319" r:id="rId24"/>
    <p:sldId id="411" r:id="rId25"/>
    <p:sldId id="404" r:id="rId26"/>
    <p:sldId id="403" r:id="rId27"/>
    <p:sldId id="259" r:id="rId28"/>
    <p:sldId id="450" r:id="rId29"/>
    <p:sldId id="260" r:id="rId30"/>
    <p:sldId id="428" r:id="rId31"/>
    <p:sldId id="366"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66CC"/>
    <a:srgbClr val="3366FF"/>
    <a:srgbClr val="6699FF"/>
    <a:srgbClr val="3399FF"/>
    <a:srgbClr val="003399"/>
    <a:srgbClr val="0033CC"/>
    <a:srgbClr val="0000FF"/>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7" autoAdjust="0"/>
    <p:restoredTop sz="94652" autoAdjust="0"/>
  </p:normalViewPr>
  <p:slideViewPr>
    <p:cSldViewPr>
      <p:cViewPr>
        <p:scale>
          <a:sx n="75" d="100"/>
          <a:sy n="75" d="100"/>
        </p:scale>
        <p:origin x="-1428" y="-162"/>
      </p:cViewPr>
      <p:guideLst>
        <p:guide orient="horz" pos="2160"/>
        <p:guide pos="2880"/>
      </p:guideLst>
    </p:cSldViewPr>
  </p:slideViewPr>
  <p:outlineViewPr>
    <p:cViewPr>
      <p:scale>
        <a:sx n="33" d="100"/>
        <a:sy n="33" d="100"/>
      </p:scale>
      <p:origin x="0" y="76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14.xml.rels><?xml version="1.0" encoding="UTF-8" standalone="yes"?>
<Relationships xmlns="http://schemas.openxmlformats.org/package/2006/relationships"><Relationship Id="rId1" Type="http://schemas.openxmlformats.org/officeDocument/2006/relationships/oleObject" Target="file:///E:\Charts,%207-1-13.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E:\Charts,%207-1-13.xlsx" TargetMode="Externa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E:\Charts,%207-1-13.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Charts,%207-1-1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Charts,%207-1-13.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Documents%20and%20Settings\mmuindi\My%20Documents\Random%20Project%20&amp;%20Edited%20Documents\Data%20Request%20Received\Maryland%20Medicaid%20Enrollment%20Jan99-Jan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4096622537567402"/>
          <c:y val="6.9919072615922992E-2"/>
          <c:w val="0.81336545102914803"/>
          <c:h val="0.74002697579469201"/>
        </c:manualLayout>
      </c:layout>
      <c:barChart>
        <c:barDir val="col"/>
        <c:grouping val="stacked"/>
        <c:ser>
          <c:idx val="0"/>
          <c:order val="0"/>
          <c:tx>
            <c:strRef>
              <c:f>Sheet1!$D$90</c:f>
              <c:strCache>
                <c:ptCount val="1"/>
                <c:pt idx="0">
                  <c:v>Employee Contribution</c:v>
                </c:pt>
              </c:strCache>
            </c:strRef>
          </c:tx>
          <c:spPr>
            <a:solidFill>
              <a:srgbClr val="F79646">
                <a:lumMod val="75000"/>
              </a:srgbClr>
            </a:solidFill>
          </c:spPr>
          <c:dLbls>
            <c:txPr>
              <a:bodyPr/>
              <a:lstStyle/>
              <a:p>
                <a:pPr>
                  <a:defRPr sz="1600"/>
                </a:pPr>
                <a:endParaRPr lang="en-US"/>
              </a:p>
            </c:txPr>
            <c:showVal val="1"/>
          </c:dLbls>
          <c:cat>
            <c:strRef>
              <c:f>Sheet1!$E$92:$F$92</c:f>
              <c:strCache>
                <c:ptCount val="2"/>
                <c:pt idx="0">
                  <c:v>1999/2000</c:v>
                </c:pt>
                <c:pt idx="1">
                  <c:v>2010/2011</c:v>
                </c:pt>
              </c:strCache>
            </c:strRef>
          </c:cat>
          <c:val>
            <c:numRef>
              <c:f>Sheet1!$E$90:$F$90</c:f>
              <c:numCache>
                <c:formatCode>"$"#,##0</c:formatCode>
                <c:ptCount val="2"/>
                <c:pt idx="0">
                  <c:v>1659</c:v>
                </c:pt>
                <c:pt idx="1">
                  <c:v>4038</c:v>
                </c:pt>
              </c:numCache>
            </c:numRef>
          </c:val>
        </c:ser>
        <c:ser>
          <c:idx val="1"/>
          <c:order val="1"/>
          <c:tx>
            <c:strRef>
              <c:f>Sheet1!$D$91</c:f>
              <c:strCache>
                <c:ptCount val="1"/>
                <c:pt idx="0">
                  <c:v>Employer Contribution</c:v>
                </c:pt>
              </c:strCache>
            </c:strRef>
          </c:tx>
          <c:spPr>
            <a:solidFill>
              <a:srgbClr val="002060"/>
            </a:solidFill>
          </c:spPr>
          <c:dLbls>
            <c:txPr>
              <a:bodyPr/>
              <a:lstStyle/>
              <a:p>
                <a:pPr>
                  <a:defRPr sz="1600">
                    <a:solidFill>
                      <a:schemeClr val="bg1"/>
                    </a:solidFill>
                  </a:defRPr>
                </a:pPr>
                <a:endParaRPr lang="en-US"/>
              </a:p>
            </c:txPr>
            <c:showVal val="1"/>
          </c:dLbls>
          <c:cat>
            <c:strRef>
              <c:f>Sheet1!$E$92:$F$92</c:f>
              <c:strCache>
                <c:ptCount val="2"/>
                <c:pt idx="0">
                  <c:v>1999/2000</c:v>
                </c:pt>
                <c:pt idx="1">
                  <c:v>2010/2011</c:v>
                </c:pt>
              </c:strCache>
            </c:strRef>
          </c:cat>
          <c:val>
            <c:numRef>
              <c:f>Sheet1!$E$91:$F$91</c:f>
              <c:numCache>
                <c:formatCode>"$"#,##0</c:formatCode>
                <c:ptCount val="2"/>
                <c:pt idx="0">
                  <c:v>5310</c:v>
                </c:pt>
                <c:pt idx="1">
                  <c:v>10596</c:v>
                </c:pt>
              </c:numCache>
            </c:numRef>
          </c:val>
        </c:ser>
        <c:dLbls/>
        <c:overlap val="100"/>
        <c:axId val="86095360"/>
        <c:axId val="86096896"/>
      </c:barChart>
      <c:catAx>
        <c:axId val="86095360"/>
        <c:scaling>
          <c:orientation val="minMax"/>
        </c:scaling>
        <c:axPos val="b"/>
        <c:tickLblPos val="nextTo"/>
        <c:txPr>
          <a:bodyPr/>
          <a:lstStyle/>
          <a:p>
            <a:pPr>
              <a:defRPr sz="1600"/>
            </a:pPr>
            <a:endParaRPr lang="en-US"/>
          </a:p>
        </c:txPr>
        <c:crossAx val="86096896"/>
        <c:crosses val="autoZero"/>
        <c:auto val="1"/>
        <c:lblAlgn val="ctr"/>
        <c:lblOffset val="100"/>
      </c:catAx>
      <c:valAx>
        <c:axId val="86096896"/>
        <c:scaling>
          <c:orientation val="minMax"/>
        </c:scaling>
        <c:axPos val="l"/>
        <c:majorGridlines/>
        <c:numFmt formatCode="&quot;$&quot;#,##0" sourceLinked="1"/>
        <c:tickLblPos val="nextTo"/>
        <c:txPr>
          <a:bodyPr/>
          <a:lstStyle/>
          <a:p>
            <a:pPr>
              <a:defRPr sz="1600" baseline="0"/>
            </a:pPr>
            <a:endParaRPr lang="en-US"/>
          </a:p>
        </c:txPr>
        <c:crossAx val="86095360"/>
        <c:crosses val="autoZero"/>
        <c:crossBetween val="between"/>
      </c:valAx>
    </c:plotArea>
    <c:legend>
      <c:legendPos val="b"/>
      <c:layout/>
      <c:txPr>
        <a:bodyPr/>
        <a:lstStyle/>
        <a:p>
          <a:pPr>
            <a:defRPr sz="1600"/>
          </a:pPr>
          <a:endParaRPr lang="en-US"/>
        </a:p>
      </c:txPr>
    </c:legend>
    <c:plotVisOnly val="1"/>
    <c:dispBlanksAs val="gap"/>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3125000000000001"/>
          <c:y val="2.5000000000000005E-2"/>
          <c:w val="0.62500000000000011"/>
          <c:h val="0.9375"/>
        </c:manualLayout>
      </c:layout>
      <c:pieChart>
        <c:varyColors val="1"/>
        <c:ser>
          <c:idx val="0"/>
          <c:order val="0"/>
          <c:tx>
            <c:strRef>
              <c:f>Sheet1!$B$1</c:f>
              <c:strCache>
                <c:ptCount val="1"/>
                <c:pt idx="0">
                  <c:v>Column1</c:v>
                </c:pt>
              </c:strCache>
            </c:strRef>
          </c:tx>
          <c:dPt>
            <c:idx val="0"/>
            <c:spPr>
              <a:solidFill>
                <a:schemeClr val="accent6">
                  <a:lumMod val="75000"/>
                </a:schemeClr>
              </a:solidFill>
            </c:spPr>
          </c:dPt>
          <c:dPt>
            <c:idx val="1"/>
            <c:spPr>
              <a:solidFill>
                <a:schemeClr val="accent5">
                  <a:lumMod val="75000"/>
                </a:schemeClr>
              </a:solidFill>
            </c:spPr>
          </c:dPt>
          <c:dPt>
            <c:idx val="2"/>
            <c:spPr>
              <a:solidFill>
                <a:schemeClr val="accent2">
                  <a:lumMod val="75000"/>
                </a:schemeClr>
              </a:solidFill>
            </c:spPr>
          </c:dPt>
          <c:dPt>
            <c:idx val="3"/>
            <c:spPr>
              <a:solidFill>
                <a:schemeClr val="accent3">
                  <a:lumMod val="75000"/>
                </a:schemeClr>
              </a:solidFill>
            </c:spPr>
          </c:dPt>
          <c:dPt>
            <c:idx val="4"/>
            <c:spPr>
              <a:solidFill>
                <a:schemeClr val="accent1">
                  <a:lumMod val="75000"/>
                </a:schemeClr>
              </a:solidFill>
            </c:spPr>
          </c:dPt>
          <c:dLbls>
            <c:dLbl>
              <c:idx val="3"/>
              <c:layout/>
              <c:tx>
                <c:rich>
                  <a:bodyPr/>
                  <a:lstStyle/>
                  <a:p>
                    <a:r>
                      <a:rPr lang="en-US" dirty="0"/>
                      <a:t>Other </a:t>
                    </a:r>
                    <a:r>
                      <a:rPr lang="en-US" dirty="0" smtClean="0"/>
                      <a:t>Public*</a:t>
                    </a:r>
                    <a:r>
                      <a:rPr lang="en-US" dirty="0"/>
                      <a:t>
1%</a:t>
                    </a:r>
                  </a:p>
                </c:rich>
              </c:tx>
              <c:showCatName val="1"/>
              <c:showPercent val="1"/>
            </c:dLbl>
            <c:dLbl>
              <c:idx val="4"/>
              <c:layout>
                <c:manualLayout>
                  <c:x val="0.13935744750656204"/>
                  <c:y val="-0.32328125000000002"/>
                </c:manualLayout>
              </c:layout>
              <c:spPr/>
              <c:txPr>
                <a:bodyPr/>
                <a:lstStyle/>
                <a:p>
                  <a:pPr>
                    <a:defRPr sz="1600" b="1"/>
                  </a:pPr>
                  <a:endParaRPr lang="en-US"/>
                </a:p>
              </c:txPr>
              <c:showCatName val="1"/>
              <c:showPercent val="1"/>
            </c:dLbl>
            <c:txPr>
              <a:bodyPr/>
              <a:lstStyle/>
              <a:p>
                <a:pPr>
                  <a:defRPr sz="1400" b="1"/>
                </a:pPr>
                <a:endParaRPr lang="en-US"/>
              </a:p>
            </c:txPr>
            <c:showCatName val="1"/>
            <c:showPercent val="1"/>
            <c:showLeaderLines val="1"/>
          </c:dLbls>
          <c:cat>
            <c:strRef>
              <c:f>Sheet1!$A$2:$A$6</c:f>
              <c:strCache>
                <c:ptCount val="5"/>
                <c:pt idx="0">
                  <c:v>Other Private</c:v>
                </c:pt>
                <c:pt idx="1">
                  <c:v>Uninsured</c:v>
                </c:pt>
                <c:pt idx="2">
                  <c:v>Medicaid</c:v>
                </c:pt>
                <c:pt idx="3">
                  <c:v>Other Public</c:v>
                </c:pt>
                <c:pt idx="4">
                  <c:v>Employer</c:v>
                </c:pt>
              </c:strCache>
            </c:strRef>
          </c:cat>
          <c:val>
            <c:numRef>
              <c:f>Sheet1!$B$2:$B$6</c:f>
              <c:numCache>
                <c:formatCode>0%</c:formatCode>
                <c:ptCount val="5"/>
                <c:pt idx="0">
                  <c:v>0.05</c:v>
                </c:pt>
                <c:pt idx="1">
                  <c:v>0.12000000000000001</c:v>
                </c:pt>
                <c:pt idx="2">
                  <c:v>4.0000000000000008E-2</c:v>
                </c:pt>
                <c:pt idx="3">
                  <c:v>1.0000000000000002E-2</c:v>
                </c:pt>
                <c:pt idx="4">
                  <c:v>0.78</c:v>
                </c:pt>
              </c:numCache>
            </c:numRef>
          </c:val>
        </c:ser>
        <c:dLbls>
          <c:showCatName val="1"/>
          <c:showPercent val="1"/>
        </c:dLbls>
        <c:firstSliceAng val="0"/>
      </c:pieChart>
    </c:plotArea>
    <c:plotVisOnly val="1"/>
    <c:dispBlanksAs val="zero"/>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3125000000000001"/>
          <c:y val="9.6875000000000017E-2"/>
          <c:w val="0.63541666666666596"/>
          <c:h val="0.90312500000000007"/>
        </c:manualLayout>
      </c:layout>
      <c:pieChart>
        <c:varyColors val="1"/>
        <c:ser>
          <c:idx val="0"/>
          <c:order val="0"/>
          <c:tx>
            <c:strRef>
              <c:f>Sheet1!$B$1</c:f>
              <c:strCache>
                <c:ptCount val="1"/>
                <c:pt idx="0">
                  <c:v>Sales</c:v>
                </c:pt>
              </c:strCache>
            </c:strRef>
          </c:tx>
          <c:dPt>
            <c:idx val="0"/>
            <c:spPr>
              <a:solidFill>
                <a:schemeClr val="accent6">
                  <a:lumMod val="75000"/>
                </a:schemeClr>
              </a:solidFill>
            </c:spPr>
          </c:dPt>
          <c:dPt>
            <c:idx val="1"/>
            <c:spPr>
              <a:solidFill>
                <a:schemeClr val="accent5">
                  <a:lumMod val="75000"/>
                </a:schemeClr>
              </a:solidFill>
            </c:spPr>
          </c:dPt>
          <c:dPt>
            <c:idx val="2"/>
            <c:spPr>
              <a:solidFill>
                <a:schemeClr val="accent2">
                  <a:lumMod val="75000"/>
                </a:schemeClr>
              </a:solidFill>
            </c:spPr>
          </c:dPt>
          <c:dPt>
            <c:idx val="3"/>
            <c:spPr>
              <a:solidFill>
                <a:schemeClr val="accent3">
                  <a:lumMod val="75000"/>
                </a:schemeClr>
              </a:solidFill>
            </c:spPr>
          </c:dPt>
          <c:dPt>
            <c:idx val="4"/>
            <c:spPr>
              <a:solidFill>
                <a:schemeClr val="accent1">
                  <a:lumMod val="75000"/>
                </a:schemeClr>
              </a:solidFill>
            </c:spPr>
          </c:dPt>
          <c:dLbls>
            <c:dLbl>
              <c:idx val="3"/>
              <c:layout/>
              <c:tx>
                <c:rich>
                  <a:bodyPr/>
                  <a:lstStyle/>
                  <a:p>
                    <a:r>
                      <a:rPr lang="en-US" dirty="0"/>
                      <a:t>Other </a:t>
                    </a:r>
                    <a:endParaRPr lang="en-US" dirty="0" smtClean="0"/>
                  </a:p>
                  <a:p>
                    <a:r>
                      <a:rPr lang="en-US" dirty="0" smtClean="0"/>
                      <a:t>Public*</a:t>
                    </a:r>
                    <a:r>
                      <a:rPr lang="en-US" dirty="0"/>
                      <a:t>
2%</a:t>
                    </a:r>
                  </a:p>
                </c:rich>
              </c:tx>
              <c:showCatName val="1"/>
              <c:showPercent val="1"/>
            </c:dLbl>
            <c:dLbl>
              <c:idx val="4"/>
              <c:layout>
                <c:manualLayout>
                  <c:x val="0.24623162729658798"/>
                  <c:y val="-0.15073622047244106"/>
                </c:manualLayout>
              </c:layout>
              <c:spPr/>
              <c:txPr>
                <a:bodyPr/>
                <a:lstStyle/>
                <a:p>
                  <a:pPr>
                    <a:defRPr sz="1600" b="1"/>
                  </a:pPr>
                  <a:endParaRPr lang="en-US"/>
                </a:p>
              </c:txPr>
              <c:showCatName val="1"/>
              <c:showPercent val="1"/>
            </c:dLbl>
            <c:txPr>
              <a:bodyPr/>
              <a:lstStyle/>
              <a:p>
                <a:pPr>
                  <a:defRPr sz="1400" b="1"/>
                </a:pPr>
                <a:endParaRPr lang="en-US"/>
              </a:p>
            </c:txPr>
            <c:showCatName val="1"/>
            <c:showPercent val="1"/>
            <c:showLeaderLines val="1"/>
          </c:dLbls>
          <c:cat>
            <c:strRef>
              <c:f>Sheet1!$A$2:$A$6</c:f>
              <c:strCache>
                <c:ptCount val="5"/>
                <c:pt idx="0">
                  <c:v>Other Private</c:v>
                </c:pt>
                <c:pt idx="1">
                  <c:v>Uninsured</c:v>
                </c:pt>
                <c:pt idx="2">
                  <c:v>Medicaid</c:v>
                </c:pt>
                <c:pt idx="3">
                  <c:v>Other Public</c:v>
                </c:pt>
                <c:pt idx="4">
                  <c:v>Employer</c:v>
                </c:pt>
              </c:strCache>
            </c:strRef>
          </c:cat>
          <c:val>
            <c:numRef>
              <c:f>Sheet1!$B$2:$B$6</c:f>
              <c:numCache>
                <c:formatCode>0%</c:formatCode>
                <c:ptCount val="5"/>
                <c:pt idx="0">
                  <c:v>0.05</c:v>
                </c:pt>
                <c:pt idx="1">
                  <c:v>0.15000000000000002</c:v>
                </c:pt>
                <c:pt idx="2">
                  <c:v>0.11</c:v>
                </c:pt>
                <c:pt idx="3">
                  <c:v>2.0000000000000004E-2</c:v>
                </c:pt>
                <c:pt idx="4">
                  <c:v>0.68</c:v>
                </c:pt>
              </c:numCache>
            </c:numRef>
          </c:val>
        </c:ser>
        <c:dLbls>
          <c:showCatName val="1"/>
          <c:showPercent val="1"/>
        </c:dLbls>
        <c:firstSliceAng val="0"/>
      </c:pieChart>
    </c:plotArea>
    <c:plotVisOnly val="1"/>
    <c:dispBlanksAs val="zero"/>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Health Insurance Coverage by source, all ages, 2011</c:v>
                </c:pt>
              </c:strCache>
            </c:strRef>
          </c:tx>
          <c:dPt>
            <c:idx val="0"/>
            <c:spPr>
              <a:solidFill>
                <a:schemeClr val="accent5">
                  <a:lumMod val="75000"/>
                </a:schemeClr>
              </a:solidFill>
            </c:spPr>
          </c:dPt>
          <c:dPt>
            <c:idx val="1"/>
            <c:spPr>
              <a:solidFill>
                <a:schemeClr val="accent6">
                  <a:lumMod val="75000"/>
                </a:schemeClr>
              </a:solidFill>
            </c:spPr>
          </c:dPt>
          <c:dPt>
            <c:idx val="2"/>
            <c:spPr>
              <a:solidFill>
                <a:srgbClr val="0000CC"/>
              </a:solidFill>
            </c:spPr>
          </c:dPt>
          <c:dPt>
            <c:idx val="3"/>
            <c:spPr>
              <a:solidFill>
                <a:srgbClr val="990000"/>
              </a:solidFill>
            </c:spPr>
          </c:dPt>
          <c:dPt>
            <c:idx val="4"/>
            <c:spPr>
              <a:solidFill>
                <a:schemeClr val="accent3">
                  <a:lumMod val="75000"/>
                </a:schemeClr>
              </a:solidFill>
            </c:spPr>
          </c:dPt>
          <c:dPt>
            <c:idx val="5"/>
            <c:spPr>
              <a:solidFill>
                <a:srgbClr val="7030A0"/>
              </a:solidFill>
            </c:spPr>
          </c:dPt>
          <c:dLbls>
            <c:dLbl>
              <c:idx val="5"/>
              <c:layout>
                <c:manualLayout>
                  <c:x val="7.1395750188760612E-2"/>
                  <c:y val="-6.3859403499390371E-2"/>
                </c:manualLayout>
              </c:layout>
              <c:showCatName val="1"/>
              <c:showPercent val="1"/>
            </c:dLbl>
            <c:showCatName val="1"/>
            <c:showPercent val="1"/>
            <c:showLeaderLines val="1"/>
          </c:dLbls>
          <c:cat>
            <c:strRef>
              <c:f>Sheet1!$A$2:$A$7</c:f>
              <c:strCache>
                <c:ptCount val="6"/>
                <c:pt idx="0">
                  <c:v>Employer</c:v>
                </c:pt>
                <c:pt idx="1">
                  <c:v>Individual Market</c:v>
                </c:pt>
                <c:pt idx="2">
                  <c:v>Uninsured</c:v>
                </c:pt>
                <c:pt idx="3">
                  <c:v>Medicaid</c:v>
                </c:pt>
                <c:pt idx="4">
                  <c:v>Medicare</c:v>
                </c:pt>
                <c:pt idx="5">
                  <c:v>Other Public</c:v>
                </c:pt>
              </c:strCache>
            </c:strRef>
          </c:cat>
          <c:val>
            <c:numRef>
              <c:f>Sheet1!$B$2:$B$7</c:f>
              <c:numCache>
                <c:formatCode>General</c:formatCode>
                <c:ptCount val="6"/>
                <c:pt idx="0">
                  <c:v>57</c:v>
                </c:pt>
                <c:pt idx="1">
                  <c:v>5</c:v>
                </c:pt>
                <c:pt idx="2">
                  <c:v>13</c:v>
                </c:pt>
                <c:pt idx="3">
                  <c:v>12</c:v>
                </c:pt>
                <c:pt idx="4">
                  <c:v>12</c:v>
                </c:pt>
                <c:pt idx="5">
                  <c:v>1</c:v>
                </c:pt>
              </c:numCache>
            </c:numRef>
          </c:val>
        </c:ser>
        <c:dLbls>
          <c:showCatName val="1"/>
          <c:showPercent val="1"/>
        </c:dLbls>
        <c:firstSliceAng val="158"/>
      </c:pieChart>
    </c:plotArea>
    <c:plotVisOnly val="1"/>
    <c:dispBlanksAs val="zero"/>
  </c:chart>
  <c:txPr>
    <a:bodyPr/>
    <a:lstStyle/>
    <a:p>
      <a:pPr>
        <a:defRPr sz="14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United States</c:v>
                </c:pt>
              </c:strCache>
            </c:strRef>
          </c:tx>
          <c:dPt>
            <c:idx val="0"/>
            <c:spPr>
              <a:solidFill>
                <a:schemeClr val="accent5">
                  <a:lumMod val="75000"/>
                </a:schemeClr>
              </a:solidFill>
            </c:spPr>
          </c:dPt>
          <c:dPt>
            <c:idx val="1"/>
            <c:spPr>
              <a:solidFill>
                <a:schemeClr val="accent6">
                  <a:lumMod val="75000"/>
                </a:schemeClr>
              </a:solidFill>
            </c:spPr>
          </c:dPt>
          <c:dPt>
            <c:idx val="2"/>
            <c:spPr>
              <a:solidFill>
                <a:srgbClr val="003399"/>
              </a:solidFill>
              <a:ln>
                <a:solidFill>
                  <a:schemeClr val="accent1">
                    <a:lumMod val="75000"/>
                  </a:schemeClr>
                </a:solidFill>
              </a:ln>
            </c:spPr>
          </c:dPt>
          <c:dPt>
            <c:idx val="3"/>
            <c:spPr>
              <a:solidFill>
                <a:srgbClr val="990000"/>
              </a:solidFill>
            </c:spPr>
          </c:dPt>
          <c:dPt>
            <c:idx val="4"/>
            <c:spPr>
              <a:solidFill>
                <a:schemeClr val="accent3">
                  <a:lumMod val="75000"/>
                </a:schemeClr>
              </a:solidFill>
            </c:spPr>
          </c:dPt>
          <c:dPt>
            <c:idx val="5"/>
            <c:spPr>
              <a:solidFill>
                <a:schemeClr val="accent4">
                  <a:lumMod val="75000"/>
                </a:schemeClr>
              </a:solidFill>
            </c:spPr>
          </c:dPt>
          <c:dLbls>
            <c:dLbl>
              <c:idx val="1"/>
              <c:layout>
                <c:manualLayout>
                  <c:x val="0.11377448256702301"/>
                  <c:y val="-4.4754691440622413E-2"/>
                </c:manualLayout>
              </c:layout>
              <c:showCatName val="1"/>
              <c:showPercent val="1"/>
            </c:dLbl>
            <c:dLbl>
              <c:idx val="2"/>
              <c:layout>
                <c:manualLayout>
                  <c:x val="0.17984889909508903"/>
                  <c:y val="-0.16454354569315199"/>
                </c:manualLayout>
              </c:layout>
              <c:showCatName val="1"/>
              <c:showPercent val="1"/>
            </c:dLbl>
            <c:dLbl>
              <c:idx val="5"/>
              <c:layout>
                <c:manualLayout>
                  <c:x val="3.6018722112488508E-2"/>
                  <c:y val="8.3483171849862911E-2"/>
                </c:manualLayout>
              </c:layout>
              <c:showCatName val="1"/>
              <c:showPercent val="1"/>
            </c:dLbl>
            <c:showCatName val="1"/>
            <c:showPercent val="1"/>
            <c:showLeaderLines val="1"/>
          </c:dLbls>
          <c:cat>
            <c:strRef>
              <c:f>Sheet1!$A$2:$A$7</c:f>
              <c:strCache>
                <c:ptCount val="6"/>
                <c:pt idx="0">
                  <c:v>Employer</c:v>
                </c:pt>
                <c:pt idx="1">
                  <c:v>Individual</c:v>
                </c:pt>
                <c:pt idx="2">
                  <c:v>Uninsured</c:v>
                </c:pt>
                <c:pt idx="3">
                  <c:v>Medicaid</c:v>
                </c:pt>
                <c:pt idx="4">
                  <c:v>Medicare</c:v>
                </c:pt>
                <c:pt idx="5">
                  <c:v>Other Public</c:v>
                </c:pt>
              </c:strCache>
            </c:strRef>
          </c:cat>
          <c:val>
            <c:numRef>
              <c:f>Sheet1!$B$2:$B$7</c:f>
              <c:numCache>
                <c:formatCode>0%</c:formatCode>
                <c:ptCount val="6"/>
                <c:pt idx="0">
                  <c:v>0.49000000000000005</c:v>
                </c:pt>
                <c:pt idx="1">
                  <c:v>0.05</c:v>
                </c:pt>
                <c:pt idx="2">
                  <c:v>0.16</c:v>
                </c:pt>
                <c:pt idx="3">
                  <c:v>0.16</c:v>
                </c:pt>
                <c:pt idx="4">
                  <c:v>0.13</c:v>
                </c:pt>
                <c:pt idx="5">
                  <c:v>1.0000000000000002E-2</c:v>
                </c:pt>
              </c:numCache>
            </c:numRef>
          </c:val>
        </c:ser>
        <c:dLbls>
          <c:showCatName val="1"/>
          <c:showPercent val="1"/>
        </c:dLbls>
        <c:firstSliceAng val="180"/>
      </c:pieChart>
    </c:plotArea>
    <c:plotVisOnly val="1"/>
    <c:dispBlanksAs val="zero"/>
  </c:chart>
  <c:txPr>
    <a:bodyPr/>
    <a:lstStyle/>
    <a:p>
      <a:pPr>
        <a:defRPr sz="15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6.7121729237770211E-2"/>
          <c:y val="0"/>
          <c:w val="0.65784973977229011"/>
          <c:h val="1"/>
        </c:manualLayout>
      </c:layout>
      <c:pieChart>
        <c:varyColors val="1"/>
        <c:ser>
          <c:idx val="0"/>
          <c:order val="0"/>
          <c:dPt>
            <c:idx val="0"/>
            <c:spPr>
              <a:solidFill>
                <a:schemeClr val="accent6">
                  <a:lumMod val="75000"/>
                </a:schemeClr>
              </a:solidFill>
            </c:spPr>
          </c:dPt>
          <c:dPt>
            <c:idx val="1"/>
            <c:spPr>
              <a:solidFill>
                <a:schemeClr val="accent5">
                  <a:lumMod val="75000"/>
                </a:schemeClr>
              </a:solidFill>
            </c:spPr>
          </c:dPt>
          <c:dPt>
            <c:idx val="2"/>
            <c:spPr>
              <a:solidFill>
                <a:schemeClr val="accent2">
                  <a:lumMod val="75000"/>
                </a:schemeClr>
              </a:solidFill>
            </c:spPr>
          </c:dPt>
          <c:dPt>
            <c:idx val="3"/>
            <c:spPr>
              <a:solidFill>
                <a:schemeClr val="accent3">
                  <a:lumMod val="75000"/>
                </a:schemeClr>
              </a:solidFill>
            </c:spPr>
          </c:dPt>
          <c:dPt>
            <c:idx val="4"/>
            <c:spPr>
              <a:solidFill>
                <a:schemeClr val="accent4">
                  <a:lumMod val="75000"/>
                </a:schemeClr>
              </a:solidFill>
            </c:spPr>
          </c:dPt>
          <c:dPt>
            <c:idx val="5"/>
            <c:spPr>
              <a:solidFill>
                <a:schemeClr val="accent1">
                  <a:lumMod val="75000"/>
                </a:schemeClr>
              </a:solidFill>
            </c:spPr>
          </c:dPt>
          <c:dLbls>
            <c:dLbl>
              <c:idx val="0"/>
              <c:layout>
                <c:manualLayout>
                  <c:x val="-6.5100283966210731E-2"/>
                  <c:y val="4.7217963533100815E-2"/>
                </c:manualLayout>
              </c:layout>
              <c:dLblPos val="bestFit"/>
              <c:showVal val="1"/>
              <c:showCatName val="1"/>
            </c:dLbl>
            <c:dLbl>
              <c:idx val="1"/>
              <c:layout>
                <c:manualLayout>
                  <c:x val="-0.11929017405247602"/>
                  <c:y val="0.20009920753047905"/>
                </c:manualLayout>
              </c:layout>
              <c:tx>
                <c:rich>
                  <a:bodyPr/>
                  <a:lstStyle/>
                  <a:p>
                    <a:r>
                      <a:rPr lang="en-US" dirty="0" smtClean="0"/>
                      <a:t>Uninsured, </a:t>
                    </a:r>
                    <a:r>
                      <a:rPr lang="en-US" dirty="0"/>
                      <a:t>13%</a:t>
                    </a:r>
                  </a:p>
                </c:rich>
              </c:tx>
              <c:dLblPos val="bestFit"/>
              <c:showVal val="1"/>
              <c:showCatName val="1"/>
            </c:dLbl>
            <c:dLbl>
              <c:idx val="2"/>
              <c:layout>
                <c:manualLayout>
                  <c:x val="-0.18483656266516202"/>
                  <c:y val="3.5898837360928706E-2"/>
                </c:manualLayout>
              </c:layout>
              <c:dLblPos val="bestFit"/>
              <c:showVal val="1"/>
              <c:showCatName val="1"/>
            </c:dLbl>
            <c:dLbl>
              <c:idx val="3"/>
              <c:layout>
                <c:manualLayout>
                  <c:x val="-0.18069513495113504"/>
                  <c:y val="-0.20709165399224602"/>
                </c:manualLayout>
              </c:layout>
              <c:dLblPos val="bestFit"/>
              <c:showVal val="1"/>
              <c:showCatName val="1"/>
            </c:dLbl>
            <c:dLbl>
              <c:idx val="4"/>
              <c:layout>
                <c:manualLayout>
                  <c:x val="-0.13828521434820601"/>
                  <c:y val="-4.6212478760920508E-2"/>
                </c:manualLayout>
              </c:layout>
              <c:dLblPos val="bestFit"/>
              <c:showVal val="1"/>
              <c:showCatName val="1"/>
            </c:dLbl>
            <c:txPr>
              <a:bodyPr/>
              <a:lstStyle/>
              <a:p>
                <a:pPr>
                  <a:defRPr sz="1400"/>
                </a:pPr>
                <a:endParaRPr lang="en-US"/>
              </a:p>
            </c:txPr>
            <c:dLblPos val="ctr"/>
            <c:showVal val="1"/>
            <c:showCatName val="1"/>
          </c:dLbls>
          <c:cat>
            <c:strRef>
              <c:f>Sheet1!$E$57:$E$62</c:f>
              <c:strCache>
                <c:ptCount val="6"/>
                <c:pt idx="0">
                  <c:v>Individual Market</c:v>
                </c:pt>
                <c:pt idx="1">
                  <c:v>Unisured</c:v>
                </c:pt>
                <c:pt idx="2">
                  <c:v>Medicaid</c:v>
                </c:pt>
                <c:pt idx="3">
                  <c:v>Medicare</c:v>
                </c:pt>
                <c:pt idx="4">
                  <c:v>Other Public</c:v>
                </c:pt>
                <c:pt idx="5">
                  <c:v>Employer</c:v>
                </c:pt>
              </c:strCache>
            </c:strRef>
          </c:cat>
          <c:val>
            <c:numRef>
              <c:f>Sheet1!$F$57:$F$62</c:f>
              <c:numCache>
                <c:formatCode>0%</c:formatCode>
                <c:ptCount val="6"/>
                <c:pt idx="0">
                  <c:v>0.05</c:v>
                </c:pt>
                <c:pt idx="1">
                  <c:v>0.13</c:v>
                </c:pt>
                <c:pt idx="2">
                  <c:v>0.12000000000000001</c:v>
                </c:pt>
                <c:pt idx="3">
                  <c:v>0.12000000000000001</c:v>
                </c:pt>
                <c:pt idx="4">
                  <c:v>1.0000000000000002E-2</c:v>
                </c:pt>
                <c:pt idx="5">
                  <c:v>0.57000000000000006</c:v>
                </c:pt>
              </c:numCache>
            </c:numRef>
          </c:val>
        </c:ser>
        <c:dLbls>
          <c:showVal val="1"/>
        </c:dLbls>
        <c:firstSliceAng val="0"/>
      </c:pieChart>
    </c:plotArea>
    <c:plotVisOnly val="1"/>
    <c:dispBlanksAs val="zero"/>
  </c:chart>
  <c:txPr>
    <a:bodyPr/>
    <a:lstStyle/>
    <a:p>
      <a:pPr>
        <a:defRPr sz="18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9585043672819602"/>
          <c:y val="4.3454514994136412E-2"/>
          <c:w val="0.73194440858827226"/>
          <c:h val="0.93172278997040292"/>
        </c:manualLayout>
      </c:layout>
      <c:pieChart>
        <c:varyColors val="1"/>
        <c:ser>
          <c:idx val="0"/>
          <c:order val="0"/>
          <c:dPt>
            <c:idx val="0"/>
            <c:spPr>
              <a:solidFill>
                <a:schemeClr val="accent6">
                  <a:lumMod val="75000"/>
                </a:schemeClr>
              </a:solidFill>
            </c:spPr>
          </c:dPt>
          <c:dPt>
            <c:idx val="1"/>
            <c:spPr>
              <a:solidFill>
                <a:schemeClr val="accent5">
                  <a:lumMod val="75000"/>
                </a:schemeClr>
              </a:solidFill>
            </c:spPr>
          </c:dPt>
          <c:dPt>
            <c:idx val="2"/>
            <c:spPr>
              <a:solidFill>
                <a:schemeClr val="accent2">
                  <a:lumMod val="75000"/>
                </a:schemeClr>
              </a:solidFill>
            </c:spPr>
          </c:dPt>
          <c:dPt>
            <c:idx val="3"/>
            <c:spPr>
              <a:solidFill>
                <a:schemeClr val="accent3">
                  <a:lumMod val="75000"/>
                </a:schemeClr>
              </a:solidFill>
            </c:spPr>
          </c:dPt>
          <c:dPt>
            <c:idx val="4"/>
            <c:spPr>
              <a:solidFill>
                <a:schemeClr val="accent4">
                  <a:lumMod val="75000"/>
                </a:schemeClr>
              </a:solidFill>
            </c:spPr>
          </c:dPt>
          <c:dPt>
            <c:idx val="5"/>
            <c:spPr>
              <a:solidFill>
                <a:schemeClr val="accent1">
                  <a:lumMod val="75000"/>
                </a:schemeClr>
              </a:solidFill>
            </c:spPr>
          </c:dPt>
          <c:dLbls>
            <c:dLbl>
              <c:idx val="0"/>
              <c:layout>
                <c:manualLayout>
                  <c:x val="-4.0114990749107224E-2"/>
                  <c:y val="4.2553191489361722E-2"/>
                </c:manualLayout>
              </c:layout>
              <c:showVal val="1"/>
              <c:showCatName val="1"/>
            </c:dLbl>
            <c:dLbl>
              <c:idx val="3"/>
              <c:layout>
                <c:manualLayout>
                  <c:x val="-0.13603825136612005"/>
                  <c:y val="-0.17679650416038403"/>
                </c:manualLayout>
              </c:layout>
              <c:showVal val="1"/>
              <c:showCatName val="1"/>
            </c:dLbl>
            <c:dLbl>
              <c:idx val="4"/>
              <c:layout>
                <c:manualLayout>
                  <c:x val="-0.13060356697216099"/>
                  <c:y val="-7.5602836879432603E-2"/>
                </c:manualLayout>
              </c:layout>
              <c:showVal val="1"/>
              <c:showCatName val="1"/>
            </c:dLbl>
            <c:dLbl>
              <c:idx val="5"/>
              <c:layout>
                <c:manualLayout>
                  <c:x val="0.29480874316939909"/>
                  <c:y val="-4.8468755235382806E-2"/>
                </c:manualLayout>
              </c:layout>
              <c:showVal val="1"/>
              <c:showCatName val="1"/>
            </c:dLbl>
            <c:txPr>
              <a:bodyPr/>
              <a:lstStyle/>
              <a:p>
                <a:pPr>
                  <a:defRPr sz="1400"/>
                </a:pPr>
                <a:endParaRPr lang="en-US"/>
              </a:p>
            </c:txPr>
            <c:showVal val="1"/>
            <c:showCatName val="1"/>
          </c:dLbls>
          <c:cat>
            <c:strRef>
              <c:f>Sheet1!$M$57:$M$62</c:f>
              <c:strCache>
                <c:ptCount val="6"/>
                <c:pt idx="0">
                  <c:v>Exchange</c:v>
                </c:pt>
                <c:pt idx="1">
                  <c:v>Uninsured</c:v>
                </c:pt>
                <c:pt idx="2">
                  <c:v>Medicaid</c:v>
                </c:pt>
                <c:pt idx="3">
                  <c:v>Medicare</c:v>
                </c:pt>
                <c:pt idx="4">
                  <c:v>Other Public</c:v>
                </c:pt>
                <c:pt idx="5">
                  <c:v>Commercial Insurance and Exchange</c:v>
                </c:pt>
              </c:strCache>
            </c:strRef>
          </c:cat>
          <c:val>
            <c:numRef>
              <c:f>Sheet1!$N$57:$N$62</c:f>
              <c:numCache>
                <c:formatCode>0%</c:formatCode>
                <c:ptCount val="6"/>
                <c:pt idx="0">
                  <c:v>2.0000000000000004E-2</c:v>
                </c:pt>
                <c:pt idx="1">
                  <c:v>0.1</c:v>
                </c:pt>
                <c:pt idx="2">
                  <c:v>0.18000000000000002</c:v>
                </c:pt>
                <c:pt idx="3">
                  <c:v>0.14000000000000001</c:v>
                </c:pt>
                <c:pt idx="4">
                  <c:v>3.0000000000000002E-2</c:v>
                </c:pt>
                <c:pt idx="5">
                  <c:v>0.55000000000000004</c:v>
                </c:pt>
              </c:numCache>
            </c:numRef>
          </c:val>
        </c:ser>
        <c:dLbls>
          <c:showVal val="1"/>
        </c:dLbls>
        <c:firstSliceAng val="0"/>
      </c:pieChart>
    </c:plotArea>
    <c:plotVisOnly val="1"/>
    <c:dispBlanksAs val="zero"/>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title>
      <c:layout>
        <c:manualLayout>
          <c:xMode val="edge"/>
          <c:yMode val="edge"/>
          <c:x val="5.9556093136287208E-2"/>
          <c:y val="0.13032990295450697"/>
        </c:manualLayout>
      </c:layout>
      <c:txPr>
        <a:bodyPr/>
        <a:lstStyle/>
        <a:p>
          <a:pPr>
            <a:defRPr sz="2400"/>
          </a:pPr>
          <a:endParaRPr lang="en-US"/>
        </a:p>
      </c:txPr>
    </c:title>
    <c:plotArea>
      <c:layout/>
      <c:pieChart>
        <c:varyColors val="1"/>
        <c:ser>
          <c:idx val="0"/>
          <c:order val="0"/>
          <c:tx>
            <c:strRef>
              <c:f>Sheet1!$B$1</c:f>
              <c:strCache>
                <c:ptCount val="1"/>
                <c:pt idx="0">
                  <c:v>2014</c:v>
                </c:pt>
              </c:strCache>
            </c:strRef>
          </c:tx>
          <c:dLbls>
            <c:dLbl>
              <c:idx val="0"/>
              <c:layout>
                <c:manualLayout>
                  <c:x val="8.3575556659837031E-3"/>
                  <c:y val="2.5766324436076907E-3"/>
                </c:manualLayout>
              </c:layout>
              <c:showCatName val="1"/>
              <c:showPercent val="1"/>
            </c:dLbl>
            <c:dLbl>
              <c:idx val="3"/>
              <c:layout>
                <c:manualLayout>
                  <c:x val="2.2864331373805405E-2"/>
                  <c:y val="-1.6208114072940802E-3"/>
                </c:manualLayout>
              </c:layout>
              <c:showCatName val="1"/>
              <c:showPercent val="1"/>
            </c:dLbl>
            <c:dLbl>
              <c:idx val="4"/>
              <c:layout>
                <c:manualLayout>
                  <c:x val="0.20068828480546905"/>
                  <c:y val="-6.2752308943032811E-2"/>
                </c:manualLayout>
              </c:layout>
              <c:tx>
                <c:rich>
                  <a:bodyPr/>
                  <a:lstStyle/>
                  <a:p>
                    <a:r>
                      <a:rPr lang="en-US" dirty="0"/>
                      <a:t>Commercial </a:t>
                    </a:r>
                    <a:r>
                      <a:rPr lang="en-US" dirty="0" smtClean="0"/>
                      <a:t>Insurance </a:t>
                    </a:r>
                    <a:r>
                      <a:rPr lang="en-US" dirty="0"/>
                      <a:t>and Exchange
55%</a:t>
                    </a:r>
                  </a:p>
                </c:rich>
              </c:tx>
              <c:showCatName val="1"/>
              <c:showPercent val="1"/>
            </c:dLbl>
            <c:showCatName val="1"/>
            <c:showPercent val="1"/>
            <c:showLeaderLines val="1"/>
          </c:dLbls>
          <c:cat>
            <c:strRef>
              <c:f>Sheet1!$A$2:$A$7</c:f>
              <c:strCache>
                <c:ptCount val="6"/>
                <c:pt idx="0">
                  <c:v>Uninsured</c:v>
                </c:pt>
                <c:pt idx="1">
                  <c:v>Medicaid</c:v>
                </c:pt>
                <c:pt idx="2">
                  <c:v>Medicare</c:v>
                </c:pt>
                <c:pt idx="3">
                  <c:v>Other Public</c:v>
                </c:pt>
                <c:pt idx="4">
                  <c:v>Commercial Insurance</c:v>
                </c:pt>
                <c:pt idx="5">
                  <c:v>Exchange</c:v>
                </c:pt>
              </c:strCache>
            </c:strRef>
          </c:cat>
          <c:val>
            <c:numRef>
              <c:f>Sheet1!$B$2:$B$7</c:f>
              <c:numCache>
                <c:formatCode>#,##0</c:formatCode>
                <c:ptCount val="6"/>
                <c:pt idx="0">
                  <c:v>599003</c:v>
                </c:pt>
                <c:pt idx="1">
                  <c:v>1088032</c:v>
                </c:pt>
                <c:pt idx="2">
                  <c:v>832755</c:v>
                </c:pt>
                <c:pt idx="3">
                  <c:v>188188</c:v>
                </c:pt>
                <c:pt idx="4">
                  <c:v>3247574.0000000005</c:v>
                </c:pt>
                <c:pt idx="5">
                  <c:v>147233</c:v>
                </c:pt>
              </c:numCache>
            </c:numRef>
          </c:val>
        </c:ser>
        <c:dLbls>
          <c:showCatName val="1"/>
          <c:showPercent val="1"/>
        </c:dLbls>
        <c:firstSliceAng val="0"/>
      </c:pieChart>
    </c:plotArea>
    <c:plotVisOnly val="1"/>
    <c:dispBlanksAs val="zero"/>
  </c:chart>
  <c:txPr>
    <a:bodyPr/>
    <a:lstStyle/>
    <a:p>
      <a:pPr>
        <a:defRPr sz="1400"/>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chart>
    <c:title>
      <c:layout>
        <c:manualLayout>
          <c:xMode val="edge"/>
          <c:yMode val="edge"/>
          <c:x val="7.05404919787916E-2"/>
          <c:y val="0.10077076512538101"/>
        </c:manualLayout>
      </c:layout>
      <c:txPr>
        <a:bodyPr/>
        <a:lstStyle/>
        <a:p>
          <a:pPr>
            <a:defRPr sz="2400"/>
          </a:pPr>
          <a:endParaRPr lang="en-US"/>
        </a:p>
      </c:txPr>
    </c:title>
    <c:plotArea>
      <c:layout/>
      <c:pieChart>
        <c:varyColors val="1"/>
        <c:ser>
          <c:idx val="0"/>
          <c:order val="0"/>
          <c:tx>
            <c:strRef>
              <c:f>Sheet1!$B$1</c:f>
              <c:strCache>
                <c:ptCount val="1"/>
                <c:pt idx="0">
                  <c:v>2020</c:v>
                </c:pt>
              </c:strCache>
            </c:strRef>
          </c:tx>
          <c:dLbls>
            <c:dLbl>
              <c:idx val="0"/>
              <c:layout>
                <c:manualLayout>
                  <c:x val="8.2690584103877515E-2"/>
                  <c:y val="5.3380225410753317E-3"/>
                </c:manualLayout>
              </c:layout>
              <c:showCatName val="1"/>
              <c:showPercent val="1"/>
            </c:dLbl>
            <c:dLbl>
              <c:idx val="3"/>
              <c:layout>
                <c:manualLayout>
                  <c:x val="4.6211495382050598E-2"/>
                  <c:y val="-8.3898325085307642E-3"/>
                </c:manualLayout>
              </c:layout>
              <c:showCatName val="1"/>
              <c:showPercent val="1"/>
            </c:dLbl>
            <c:dLbl>
              <c:idx val="4"/>
              <c:layout>
                <c:manualLayout>
                  <c:x val="0.21610695228101301"/>
                  <c:y val="-7.5799838701670522E-2"/>
                </c:manualLayout>
              </c:layout>
              <c:showCatName val="1"/>
              <c:showPercent val="1"/>
            </c:dLbl>
            <c:showCatName val="1"/>
            <c:showPercent val="1"/>
            <c:showLeaderLines val="1"/>
          </c:dLbls>
          <c:cat>
            <c:strRef>
              <c:f>Sheet1!$A$2:$A$7</c:f>
              <c:strCache>
                <c:ptCount val="6"/>
                <c:pt idx="0">
                  <c:v>Uninsured</c:v>
                </c:pt>
                <c:pt idx="1">
                  <c:v>Medicaid</c:v>
                </c:pt>
                <c:pt idx="2">
                  <c:v>Medicare</c:v>
                </c:pt>
                <c:pt idx="3">
                  <c:v>Other Public</c:v>
                </c:pt>
                <c:pt idx="4">
                  <c:v>Commercial Insurance</c:v>
                </c:pt>
                <c:pt idx="5">
                  <c:v>Exchange</c:v>
                </c:pt>
              </c:strCache>
            </c:strRef>
          </c:cat>
          <c:val>
            <c:numRef>
              <c:f>Sheet1!$B$2:$B$7</c:f>
              <c:numCache>
                <c:formatCode>#,##0</c:formatCode>
                <c:ptCount val="6"/>
                <c:pt idx="0">
                  <c:v>390352</c:v>
                </c:pt>
                <c:pt idx="1">
                  <c:v>1243952</c:v>
                </c:pt>
                <c:pt idx="2">
                  <c:v>1023961.9999999998</c:v>
                </c:pt>
                <c:pt idx="3">
                  <c:v>182613</c:v>
                </c:pt>
                <c:pt idx="4">
                  <c:v>3284853</c:v>
                </c:pt>
                <c:pt idx="5">
                  <c:v>283743</c:v>
                </c:pt>
              </c:numCache>
            </c:numRef>
          </c:val>
        </c:ser>
        <c:dLbls>
          <c:showCatName val="1"/>
          <c:showPercent val="1"/>
        </c:dLbls>
        <c:firstSliceAng val="0"/>
      </c:pieChart>
    </c:plotArea>
    <c:plotVisOnly val="1"/>
    <c:dispBlanksAs val="zero"/>
  </c:chart>
  <c:txPr>
    <a:bodyPr/>
    <a:lstStyle/>
    <a:p>
      <a:pPr>
        <a:defRPr sz="14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8.7697255435663229E-2"/>
          <c:y val="4.8312202500111312E-2"/>
          <c:w val="0.84888240263070613"/>
          <c:h val="0.71401952933849411"/>
        </c:manualLayout>
      </c:layout>
      <c:barChart>
        <c:barDir val="col"/>
        <c:grouping val="stacked"/>
        <c:ser>
          <c:idx val="0"/>
          <c:order val="0"/>
          <c:tx>
            <c:strRef>
              <c:f>Sheet1!$D$106</c:f>
              <c:strCache>
                <c:ptCount val="1"/>
                <c:pt idx="0">
                  <c:v>Employee Contribution</c:v>
                </c:pt>
              </c:strCache>
            </c:strRef>
          </c:tx>
          <c:spPr>
            <a:solidFill>
              <a:schemeClr val="accent6">
                <a:lumMod val="75000"/>
              </a:schemeClr>
            </a:solidFill>
          </c:spPr>
          <c:dLbls>
            <c:txPr>
              <a:bodyPr/>
              <a:lstStyle/>
              <a:p>
                <a:pPr>
                  <a:defRPr sz="1600"/>
                </a:pPr>
                <a:endParaRPr lang="en-US"/>
              </a:p>
            </c:txPr>
            <c:showVal val="1"/>
          </c:dLbls>
          <c:cat>
            <c:strRef>
              <c:f>Sheet1!$E$108:$F$108</c:f>
              <c:strCache>
                <c:ptCount val="2"/>
                <c:pt idx="0">
                  <c:v>1999/2000</c:v>
                </c:pt>
                <c:pt idx="1">
                  <c:v>2010/2011</c:v>
                </c:pt>
              </c:strCache>
            </c:strRef>
          </c:cat>
          <c:val>
            <c:numRef>
              <c:f>Sheet1!$E$106:$F$106</c:f>
              <c:numCache>
                <c:formatCode>"$"#,##0</c:formatCode>
                <c:ptCount val="2"/>
                <c:pt idx="0">
                  <c:v>533</c:v>
                </c:pt>
                <c:pt idx="1">
                  <c:v>1158</c:v>
                </c:pt>
              </c:numCache>
            </c:numRef>
          </c:val>
        </c:ser>
        <c:ser>
          <c:idx val="1"/>
          <c:order val="1"/>
          <c:tx>
            <c:strRef>
              <c:f>Sheet1!$D$107</c:f>
              <c:strCache>
                <c:ptCount val="1"/>
                <c:pt idx="0">
                  <c:v>Employer Contribution</c:v>
                </c:pt>
              </c:strCache>
            </c:strRef>
          </c:tx>
          <c:spPr>
            <a:solidFill>
              <a:srgbClr val="002060"/>
            </a:solidFill>
          </c:spPr>
          <c:dLbls>
            <c:txPr>
              <a:bodyPr/>
              <a:lstStyle/>
              <a:p>
                <a:pPr>
                  <a:defRPr sz="1600">
                    <a:solidFill>
                      <a:schemeClr val="bg1"/>
                    </a:solidFill>
                  </a:defRPr>
                </a:pPr>
                <a:endParaRPr lang="en-US"/>
              </a:p>
            </c:txPr>
            <c:showVal val="1"/>
          </c:dLbls>
          <c:cat>
            <c:strRef>
              <c:f>Sheet1!$E$108:$F$108</c:f>
              <c:strCache>
                <c:ptCount val="2"/>
                <c:pt idx="0">
                  <c:v>1999/2000</c:v>
                </c:pt>
                <c:pt idx="1">
                  <c:v>2010/2011</c:v>
                </c:pt>
              </c:strCache>
            </c:strRef>
          </c:cat>
          <c:val>
            <c:numRef>
              <c:f>Sheet1!$E$107:$F$107</c:f>
              <c:numCache>
                <c:formatCode>"$"#,##0</c:formatCode>
                <c:ptCount val="2"/>
                <c:pt idx="0">
                  <c:v>2029</c:v>
                </c:pt>
                <c:pt idx="1">
                  <c:v>3854</c:v>
                </c:pt>
              </c:numCache>
            </c:numRef>
          </c:val>
        </c:ser>
        <c:dLbls/>
        <c:overlap val="100"/>
        <c:axId val="87431040"/>
        <c:axId val="87432576"/>
      </c:barChart>
      <c:catAx>
        <c:axId val="87431040"/>
        <c:scaling>
          <c:orientation val="minMax"/>
        </c:scaling>
        <c:axPos val="b"/>
        <c:tickLblPos val="nextTo"/>
        <c:txPr>
          <a:bodyPr/>
          <a:lstStyle/>
          <a:p>
            <a:pPr>
              <a:defRPr sz="1600"/>
            </a:pPr>
            <a:endParaRPr lang="en-US"/>
          </a:p>
        </c:txPr>
        <c:crossAx val="87432576"/>
        <c:crosses val="autoZero"/>
        <c:auto val="1"/>
        <c:lblAlgn val="ctr"/>
        <c:lblOffset val="100"/>
      </c:catAx>
      <c:valAx>
        <c:axId val="87432576"/>
        <c:scaling>
          <c:orientation val="minMax"/>
        </c:scaling>
        <c:axPos val="l"/>
        <c:majorGridlines/>
        <c:numFmt formatCode="&quot;$&quot;#,##0" sourceLinked="1"/>
        <c:tickLblPos val="nextTo"/>
        <c:txPr>
          <a:bodyPr/>
          <a:lstStyle/>
          <a:p>
            <a:pPr>
              <a:defRPr sz="1600"/>
            </a:pPr>
            <a:endParaRPr lang="en-US"/>
          </a:p>
        </c:txPr>
        <c:crossAx val="87431040"/>
        <c:crosses val="autoZero"/>
        <c:crossBetween val="between"/>
      </c:valAx>
    </c:plotArea>
    <c:legend>
      <c:legendPos val="b"/>
      <c:layout>
        <c:manualLayout>
          <c:xMode val="edge"/>
          <c:yMode val="edge"/>
          <c:x val="0.17085347090234401"/>
          <c:y val="0.89735975799635193"/>
          <c:w val="0.76557260083868806"/>
          <c:h val="7.1566795675964204E-2"/>
        </c:manualLayout>
      </c:layout>
      <c:txPr>
        <a:bodyPr/>
        <a:lstStyle/>
        <a:p>
          <a:pPr>
            <a:defRPr sz="1600"/>
          </a:pPr>
          <a:endParaRPr lang="en-US"/>
        </a:p>
      </c:txPr>
    </c:legend>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380614923134602"/>
          <c:y val="4.4564244810307803E-2"/>
          <c:w val="0.6962398619091531"/>
          <c:h val="0.6951810537571691"/>
        </c:manualLayout>
      </c:layout>
      <c:barChart>
        <c:barDir val="col"/>
        <c:grouping val="clustered"/>
        <c:ser>
          <c:idx val="0"/>
          <c:order val="0"/>
          <c:tx>
            <c:strRef>
              <c:f>Sheet1!$M$11</c:f>
              <c:strCache>
                <c:ptCount val="1"/>
                <c:pt idx="0">
                  <c:v>Dependent </c:v>
                </c:pt>
              </c:strCache>
            </c:strRef>
          </c:tx>
          <c:spPr>
            <a:solidFill>
              <a:srgbClr val="002060"/>
            </a:solidFill>
          </c:spPr>
          <c:cat>
            <c:strRef>
              <c:f>Sheet1!$E$13:$K$13</c:f>
              <c:strCache>
                <c:ptCount val="7"/>
                <c:pt idx="0">
                  <c:v>1999/2000</c:v>
                </c:pt>
                <c:pt idx="1">
                  <c:v>2001/2002</c:v>
                </c:pt>
                <c:pt idx="2">
                  <c:v>2003/2004</c:v>
                </c:pt>
                <c:pt idx="3">
                  <c:v>2005/2006</c:v>
                </c:pt>
                <c:pt idx="4">
                  <c:v>2006/2007</c:v>
                </c:pt>
                <c:pt idx="5">
                  <c:v>2008/2009</c:v>
                </c:pt>
                <c:pt idx="6">
                  <c:v>2010/2011</c:v>
                </c:pt>
              </c:strCache>
            </c:strRef>
          </c:cat>
          <c:val>
            <c:numRef>
              <c:f>Sheet1!$E$11:$K$11</c:f>
              <c:numCache>
                <c:formatCode>0%</c:formatCode>
                <c:ptCount val="7"/>
                <c:pt idx="0">
                  <c:v>0.4</c:v>
                </c:pt>
                <c:pt idx="1">
                  <c:v>0.42000000000000004</c:v>
                </c:pt>
                <c:pt idx="2">
                  <c:v>0.38000000000000006</c:v>
                </c:pt>
                <c:pt idx="3">
                  <c:v>0.37000000000000005</c:v>
                </c:pt>
                <c:pt idx="4">
                  <c:v>0.37000000000000005</c:v>
                </c:pt>
                <c:pt idx="5">
                  <c:v>0.36000000000000004</c:v>
                </c:pt>
                <c:pt idx="6">
                  <c:v>0.35000000000000003</c:v>
                </c:pt>
              </c:numCache>
            </c:numRef>
          </c:val>
        </c:ser>
        <c:ser>
          <c:idx val="1"/>
          <c:order val="1"/>
          <c:tx>
            <c:strRef>
              <c:f>Sheet1!$M$10</c:f>
              <c:strCache>
                <c:ptCount val="1"/>
                <c:pt idx="0">
                  <c:v>Policy Holder</c:v>
                </c:pt>
              </c:strCache>
            </c:strRef>
          </c:tx>
          <c:spPr>
            <a:solidFill>
              <a:srgbClr val="FF6600"/>
            </a:solidFill>
          </c:spPr>
          <c:cat>
            <c:strRef>
              <c:f>Sheet1!$E$13:$K$13</c:f>
              <c:strCache>
                <c:ptCount val="7"/>
                <c:pt idx="0">
                  <c:v>1999/2000</c:v>
                </c:pt>
                <c:pt idx="1">
                  <c:v>2001/2002</c:v>
                </c:pt>
                <c:pt idx="2">
                  <c:v>2003/2004</c:v>
                </c:pt>
                <c:pt idx="3">
                  <c:v>2005/2006</c:v>
                </c:pt>
                <c:pt idx="4">
                  <c:v>2006/2007</c:v>
                </c:pt>
                <c:pt idx="5">
                  <c:v>2008/2009</c:v>
                </c:pt>
                <c:pt idx="6">
                  <c:v>2010/2011</c:v>
                </c:pt>
              </c:strCache>
            </c:strRef>
          </c:cat>
          <c:val>
            <c:numRef>
              <c:f>Sheet1!$E$12:$K$12</c:f>
              <c:numCache>
                <c:formatCode>0%</c:formatCode>
                <c:ptCount val="7"/>
                <c:pt idx="0">
                  <c:v>0.39000000000000007</c:v>
                </c:pt>
                <c:pt idx="1">
                  <c:v>0.36000000000000004</c:v>
                </c:pt>
                <c:pt idx="2">
                  <c:v>0.36000000000000004</c:v>
                </c:pt>
                <c:pt idx="3">
                  <c:v>0.35000000000000003</c:v>
                </c:pt>
                <c:pt idx="4">
                  <c:v>0.35000000000000003</c:v>
                </c:pt>
                <c:pt idx="5">
                  <c:v>0.35000000000000003</c:v>
                </c:pt>
                <c:pt idx="6">
                  <c:v>0.33000000000000007</c:v>
                </c:pt>
              </c:numCache>
            </c:numRef>
          </c:val>
        </c:ser>
        <c:dLbls/>
        <c:axId val="61540992"/>
        <c:axId val="61555072"/>
      </c:barChart>
      <c:catAx>
        <c:axId val="61540992"/>
        <c:scaling>
          <c:orientation val="minMax"/>
        </c:scaling>
        <c:axPos val="b"/>
        <c:tickLblPos val="nextTo"/>
        <c:txPr>
          <a:bodyPr/>
          <a:lstStyle/>
          <a:p>
            <a:pPr>
              <a:defRPr sz="1600" baseline="0"/>
            </a:pPr>
            <a:endParaRPr lang="en-US"/>
          </a:p>
        </c:txPr>
        <c:crossAx val="61555072"/>
        <c:crosses val="autoZero"/>
        <c:auto val="1"/>
        <c:lblAlgn val="ctr"/>
        <c:lblOffset val="100"/>
      </c:catAx>
      <c:valAx>
        <c:axId val="61555072"/>
        <c:scaling>
          <c:orientation val="minMax"/>
          <c:max val="0.8"/>
        </c:scaling>
        <c:axPos val="l"/>
        <c:majorGridlines/>
        <c:numFmt formatCode="0%" sourceLinked="1"/>
        <c:tickLblPos val="nextTo"/>
        <c:txPr>
          <a:bodyPr/>
          <a:lstStyle/>
          <a:p>
            <a:pPr>
              <a:defRPr sz="1600"/>
            </a:pPr>
            <a:endParaRPr lang="en-US"/>
          </a:p>
        </c:txPr>
        <c:crossAx val="61540992"/>
        <c:crosses val="autoZero"/>
        <c:crossBetween val="between"/>
      </c:valAx>
    </c:plotArea>
    <c:legend>
      <c:legendPos val="r"/>
      <c:layout/>
      <c:txPr>
        <a:bodyPr/>
        <a:lstStyle/>
        <a:p>
          <a:pPr>
            <a:defRPr sz="1600" baseline="0"/>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1.8333333333333302E-2"/>
          <c:y val="5.0749711649365613E-2"/>
          <c:w val="0.79114160104986908"/>
          <c:h val="0.89850057670126882"/>
        </c:manualLayout>
      </c:layout>
      <c:lineChart>
        <c:grouping val="standard"/>
        <c:dLbls/>
        <c:marker val="1"/>
        <c:axId val="61561472"/>
        <c:axId val="61567360"/>
      </c:lineChart>
      <c:catAx>
        <c:axId val="61561472"/>
        <c:scaling>
          <c:orientation val="minMax"/>
        </c:scaling>
        <c:delete val="1"/>
        <c:axPos val="b"/>
        <c:tickLblPos val="none"/>
        <c:crossAx val="61567360"/>
        <c:crosses val="autoZero"/>
        <c:auto val="1"/>
        <c:lblAlgn val="ctr"/>
        <c:lblOffset val="100"/>
      </c:catAx>
      <c:valAx>
        <c:axId val="61567360"/>
        <c:scaling>
          <c:orientation val="minMax"/>
          <c:max val="1"/>
          <c:min val="0"/>
        </c:scaling>
        <c:delete val="1"/>
        <c:axPos val="l"/>
        <c:numFmt formatCode="0%" sourceLinked="0"/>
        <c:tickLblPos val="none"/>
        <c:crossAx val="61561472"/>
        <c:crosses val="autoZero"/>
        <c:crossBetween val="between"/>
      </c:valAx>
      <c:spPr>
        <a:noFill/>
        <a:ln w="25400">
          <a:noFill/>
        </a:ln>
      </c:spPr>
    </c:plotArea>
    <c:plotVisOnly val="1"/>
    <c:dispBlanksAs val="gap"/>
  </c:chart>
  <c:spPr>
    <a:noFill/>
    <a:ln>
      <a:noFill/>
    </a:ln>
  </c:spPr>
  <c:txPr>
    <a:bodyPr/>
    <a:lstStyle/>
    <a:p>
      <a:pPr>
        <a:defRPr sz="1600"/>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Sheet1!$M$23</c:f>
              <c:strCache>
                <c:ptCount val="1"/>
                <c:pt idx="0">
                  <c:v>Below 200% FPL</c:v>
                </c:pt>
              </c:strCache>
            </c:strRef>
          </c:tx>
          <c:spPr>
            <a:solidFill>
              <a:srgbClr val="002060"/>
            </a:solidFill>
          </c:spPr>
          <c:cat>
            <c:strRef>
              <c:f>Sheet1!$E$28:$K$28</c:f>
              <c:strCache>
                <c:ptCount val="7"/>
                <c:pt idx="0">
                  <c:v>1999/2000</c:v>
                </c:pt>
                <c:pt idx="1">
                  <c:v>2001/2002</c:v>
                </c:pt>
                <c:pt idx="2">
                  <c:v>2003/2004</c:v>
                </c:pt>
                <c:pt idx="3">
                  <c:v>2005/2006</c:v>
                </c:pt>
                <c:pt idx="4">
                  <c:v>2006/2007</c:v>
                </c:pt>
                <c:pt idx="5">
                  <c:v>2008/2009</c:v>
                </c:pt>
                <c:pt idx="6">
                  <c:v>2010/2011</c:v>
                </c:pt>
              </c:strCache>
            </c:strRef>
          </c:cat>
          <c:val>
            <c:numRef>
              <c:f>Sheet1!$E$23:$K$23</c:f>
              <c:numCache>
                <c:formatCode>0.0%</c:formatCode>
                <c:ptCount val="7"/>
                <c:pt idx="0">
                  <c:v>0.48700000000000004</c:v>
                </c:pt>
                <c:pt idx="1">
                  <c:v>0.45700000000000002</c:v>
                </c:pt>
                <c:pt idx="2">
                  <c:v>0.37400000000000005</c:v>
                </c:pt>
                <c:pt idx="3">
                  <c:v>0.37000000000000005</c:v>
                </c:pt>
                <c:pt idx="4">
                  <c:v>0.36500000000000005</c:v>
                </c:pt>
                <c:pt idx="5">
                  <c:v>0.38300000000000006</c:v>
                </c:pt>
                <c:pt idx="6">
                  <c:v>0.32900000000000007</c:v>
                </c:pt>
              </c:numCache>
            </c:numRef>
          </c:val>
        </c:ser>
        <c:ser>
          <c:idx val="1"/>
          <c:order val="1"/>
          <c:tx>
            <c:strRef>
              <c:f>Sheet1!$M$24</c:f>
              <c:strCache>
                <c:ptCount val="1"/>
                <c:pt idx="0">
                  <c:v>200 to 399% FPL</c:v>
                </c:pt>
              </c:strCache>
            </c:strRef>
          </c:tx>
          <c:spPr>
            <a:solidFill>
              <a:srgbClr val="FF6600"/>
            </a:solidFill>
          </c:spPr>
          <c:cat>
            <c:strRef>
              <c:f>Sheet1!$E$28:$K$28</c:f>
              <c:strCache>
                <c:ptCount val="7"/>
                <c:pt idx="0">
                  <c:v>1999/2000</c:v>
                </c:pt>
                <c:pt idx="1">
                  <c:v>2001/2002</c:v>
                </c:pt>
                <c:pt idx="2">
                  <c:v>2003/2004</c:v>
                </c:pt>
                <c:pt idx="3">
                  <c:v>2005/2006</c:v>
                </c:pt>
                <c:pt idx="4">
                  <c:v>2006/2007</c:v>
                </c:pt>
                <c:pt idx="5">
                  <c:v>2008/2009</c:v>
                </c:pt>
                <c:pt idx="6">
                  <c:v>2010/2011</c:v>
                </c:pt>
              </c:strCache>
            </c:strRef>
          </c:cat>
          <c:val>
            <c:numRef>
              <c:f>Sheet1!$E$24:$K$24</c:f>
              <c:numCache>
                <c:formatCode>0.0%</c:formatCode>
                <c:ptCount val="7"/>
                <c:pt idx="0">
                  <c:v>0.81800000000000006</c:v>
                </c:pt>
                <c:pt idx="1">
                  <c:v>0.77700000000000014</c:v>
                </c:pt>
                <c:pt idx="2">
                  <c:v>0.78700000000000003</c:v>
                </c:pt>
                <c:pt idx="3">
                  <c:v>0.7420000000000001</c:v>
                </c:pt>
                <c:pt idx="4">
                  <c:v>0.72100000000000009</c:v>
                </c:pt>
                <c:pt idx="5">
                  <c:v>0.72100000000000009</c:v>
                </c:pt>
                <c:pt idx="6">
                  <c:v>0.70400000000000007</c:v>
                </c:pt>
              </c:numCache>
            </c:numRef>
          </c:val>
        </c:ser>
        <c:ser>
          <c:idx val="2"/>
          <c:order val="2"/>
          <c:tx>
            <c:strRef>
              <c:f>Sheet1!$M$25</c:f>
              <c:strCache>
                <c:ptCount val="1"/>
                <c:pt idx="0">
                  <c:v>400 FPL</c:v>
                </c:pt>
              </c:strCache>
            </c:strRef>
          </c:tx>
          <c:spPr>
            <a:solidFill>
              <a:schemeClr val="bg1">
                <a:lumMod val="65000"/>
              </a:schemeClr>
            </a:solidFill>
          </c:spPr>
          <c:cat>
            <c:strRef>
              <c:f>Sheet1!$E$28:$K$28</c:f>
              <c:strCache>
                <c:ptCount val="7"/>
                <c:pt idx="0">
                  <c:v>1999/2000</c:v>
                </c:pt>
                <c:pt idx="1">
                  <c:v>2001/2002</c:v>
                </c:pt>
                <c:pt idx="2">
                  <c:v>2003/2004</c:v>
                </c:pt>
                <c:pt idx="3">
                  <c:v>2005/2006</c:v>
                </c:pt>
                <c:pt idx="4">
                  <c:v>2006/2007</c:v>
                </c:pt>
                <c:pt idx="5">
                  <c:v>2008/2009</c:v>
                </c:pt>
                <c:pt idx="6">
                  <c:v>2010/2011</c:v>
                </c:pt>
              </c:strCache>
            </c:strRef>
          </c:cat>
          <c:val>
            <c:numRef>
              <c:f>Sheet1!$E$25:$K$25</c:f>
              <c:numCache>
                <c:formatCode>0.0%</c:formatCode>
                <c:ptCount val="7"/>
                <c:pt idx="0">
                  <c:v>0.93200000000000005</c:v>
                </c:pt>
                <c:pt idx="1">
                  <c:v>0.92</c:v>
                </c:pt>
                <c:pt idx="2">
                  <c:v>0.90500000000000003</c:v>
                </c:pt>
                <c:pt idx="3">
                  <c:v>0.91</c:v>
                </c:pt>
                <c:pt idx="4">
                  <c:v>0.91500000000000004</c:v>
                </c:pt>
                <c:pt idx="5">
                  <c:v>0.91800000000000004</c:v>
                </c:pt>
                <c:pt idx="6">
                  <c:v>0.91900000000000004</c:v>
                </c:pt>
              </c:numCache>
            </c:numRef>
          </c:val>
        </c:ser>
        <c:dLbls/>
        <c:axId val="61618432"/>
        <c:axId val="61640704"/>
      </c:barChart>
      <c:catAx>
        <c:axId val="61618432"/>
        <c:scaling>
          <c:orientation val="minMax"/>
        </c:scaling>
        <c:axPos val="b"/>
        <c:tickLblPos val="nextTo"/>
        <c:txPr>
          <a:bodyPr/>
          <a:lstStyle/>
          <a:p>
            <a:pPr>
              <a:defRPr sz="1600"/>
            </a:pPr>
            <a:endParaRPr lang="en-US"/>
          </a:p>
        </c:txPr>
        <c:crossAx val="61640704"/>
        <c:crosses val="autoZero"/>
        <c:auto val="1"/>
        <c:lblAlgn val="ctr"/>
        <c:lblOffset val="100"/>
      </c:catAx>
      <c:valAx>
        <c:axId val="61640704"/>
        <c:scaling>
          <c:orientation val="minMax"/>
        </c:scaling>
        <c:axPos val="l"/>
        <c:majorGridlines/>
        <c:numFmt formatCode="0%" sourceLinked="0"/>
        <c:tickLblPos val="nextTo"/>
        <c:txPr>
          <a:bodyPr/>
          <a:lstStyle/>
          <a:p>
            <a:pPr>
              <a:defRPr sz="1600"/>
            </a:pPr>
            <a:endParaRPr lang="en-US"/>
          </a:p>
        </c:txPr>
        <c:crossAx val="61618432"/>
        <c:crosses val="autoZero"/>
        <c:crossBetween val="between"/>
      </c:valAx>
    </c:plotArea>
    <c:legend>
      <c:legendPos val="r"/>
      <c:layout/>
      <c:txPr>
        <a:bodyPr/>
        <a:lstStyle/>
        <a:p>
          <a:pPr>
            <a:defRPr sz="1600"/>
          </a:pPr>
          <a:endParaRPr lang="en-US"/>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1999/2000</c:v>
                </c:pt>
              </c:strCache>
            </c:strRef>
          </c:tx>
          <c:dLbls>
            <c:numFmt formatCode="0.0%" sourceLinked="0"/>
            <c:showVal val="1"/>
          </c:dLbls>
          <c:cat>
            <c:strRef>
              <c:f>Sheet1!$A$2:$A$5</c:f>
              <c:strCache>
                <c:ptCount val="4"/>
                <c:pt idx="0">
                  <c:v>Below 200% FPL</c:v>
                </c:pt>
                <c:pt idx="1">
                  <c:v>200 to 399% FPL</c:v>
                </c:pt>
                <c:pt idx="2">
                  <c:v>400% and above FPL</c:v>
                </c:pt>
                <c:pt idx="3">
                  <c:v>All Incomes</c:v>
                </c:pt>
              </c:strCache>
            </c:strRef>
          </c:cat>
          <c:val>
            <c:numRef>
              <c:f>Sheet1!$B$2:$B$5</c:f>
              <c:numCache>
                <c:formatCode>0%</c:formatCode>
                <c:ptCount val="4"/>
                <c:pt idx="0">
                  <c:v>0.39300000000000007</c:v>
                </c:pt>
                <c:pt idx="1">
                  <c:v>0.79</c:v>
                </c:pt>
                <c:pt idx="2">
                  <c:v>0.90700000000000003</c:v>
                </c:pt>
                <c:pt idx="3">
                  <c:v>0.69700000000000006</c:v>
                </c:pt>
              </c:numCache>
            </c:numRef>
          </c:val>
        </c:ser>
        <c:ser>
          <c:idx val="1"/>
          <c:order val="1"/>
          <c:tx>
            <c:strRef>
              <c:f>Sheet1!$C$1</c:f>
              <c:strCache>
                <c:ptCount val="1"/>
                <c:pt idx="0">
                  <c:v>2010/2011</c:v>
                </c:pt>
              </c:strCache>
            </c:strRef>
          </c:tx>
          <c:dLbls>
            <c:numFmt formatCode="0.0%" sourceLinked="0"/>
            <c:showVal val="1"/>
          </c:dLbls>
          <c:cat>
            <c:strRef>
              <c:f>Sheet1!$A$2:$A$5</c:f>
              <c:strCache>
                <c:ptCount val="4"/>
                <c:pt idx="0">
                  <c:v>Below 200% FPL</c:v>
                </c:pt>
                <c:pt idx="1">
                  <c:v>200 to 399% FPL</c:v>
                </c:pt>
                <c:pt idx="2">
                  <c:v>400% and above FPL</c:v>
                </c:pt>
                <c:pt idx="3">
                  <c:v>All Incomes</c:v>
                </c:pt>
              </c:strCache>
            </c:strRef>
          </c:cat>
          <c:val>
            <c:numRef>
              <c:f>Sheet1!$C$2:$C$5</c:f>
              <c:numCache>
                <c:formatCode>0%</c:formatCode>
                <c:ptCount val="4"/>
                <c:pt idx="0">
                  <c:v>0.29200000000000004</c:v>
                </c:pt>
                <c:pt idx="1">
                  <c:v>0.70600000000000007</c:v>
                </c:pt>
                <c:pt idx="2">
                  <c:v>0.88</c:v>
                </c:pt>
                <c:pt idx="3">
                  <c:v>0.59499999999999997</c:v>
                </c:pt>
              </c:numCache>
            </c:numRef>
          </c:val>
        </c:ser>
        <c:dLbls>
          <c:showVal val="1"/>
        </c:dLbls>
        <c:gapWidth val="75"/>
        <c:overlap val="-25"/>
        <c:axId val="86258432"/>
        <c:axId val="86259968"/>
      </c:barChart>
      <c:catAx>
        <c:axId val="86258432"/>
        <c:scaling>
          <c:orientation val="minMax"/>
        </c:scaling>
        <c:axPos val="b"/>
        <c:majorTickMark val="none"/>
        <c:tickLblPos val="nextTo"/>
        <c:crossAx val="86259968"/>
        <c:crosses val="autoZero"/>
        <c:auto val="1"/>
        <c:lblAlgn val="ctr"/>
        <c:lblOffset val="100"/>
      </c:catAx>
      <c:valAx>
        <c:axId val="86259968"/>
        <c:scaling>
          <c:orientation val="minMax"/>
        </c:scaling>
        <c:axPos val="l"/>
        <c:numFmt formatCode="0%" sourceLinked="1"/>
        <c:tickLblPos val="nextTo"/>
        <c:spPr>
          <a:ln w="9525">
            <a:solidFill>
              <a:schemeClr val="tx1"/>
            </a:solidFill>
          </a:ln>
        </c:spPr>
        <c:crossAx val="86258432"/>
        <c:crosses val="autoZero"/>
        <c:crossBetween val="between"/>
      </c:valAx>
    </c:plotArea>
    <c:legend>
      <c:legendPos val="b"/>
      <c:layout/>
    </c:legend>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5490039325812511E-2"/>
          <c:y val="3.8324001909728102E-2"/>
          <c:w val="0.90815834450947408"/>
          <c:h val="0.732106735822599"/>
        </c:manualLayout>
      </c:layout>
      <c:barChart>
        <c:barDir val="col"/>
        <c:grouping val="clustered"/>
        <c:ser>
          <c:idx val="0"/>
          <c:order val="0"/>
          <c:tx>
            <c:strRef>
              <c:f>Sheet1!$B$1</c:f>
              <c:strCache>
                <c:ptCount val="1"/>
                <c:pt idx="0">
                  <c:v>1999/2000</c:v>
                </c:pt>
              </c:strCache>
            </c:strRef>
          </c:tx>
          <c:cat>
            <c:strRef>
              <c:f>Sheet1!$A$2:$A$9</c:f>
              <c:strCache>
                <c:ptCount val="8"/>
                <c:pt idx="0">
                  <c:v>US</c:v>
                </c:pt>
                <c:pt idx="1">
                  <c:v>Maryland</c:v>
                </c:pt>
                <c:pt idx="2">
                  <c:v>US</c:v>
                </c:pt>
                <c:pt idx="3">
                  <c:v>Maryland</c:v>
                </c:pt>
                <c:pt idx="4">
                  <c:v>US</c:v>
                </c:pt>
                <c:pt idx="5">
                  <c:v>Maryland</c:v>
                </c:pt>
                <c:pt idx="6">
                  <c:v>US</c:v>
                </c:pt>
                <c:pt idx="7">
                  <c:v>Maryland</c:v>
                </c:pt>
              </c:strCache>
            </c:strRef>
          </c:cat>
          <c:val>
            <c:numRef>
              <c:f>Sheet1!$B$2:$B$9</c:f>
              <c:numCache>
                <c:formatCode>0%</c:formatCode>
                <c:ptCount val="8"/>
                <c:pt idx="0">
                  <c:v>0.39300000000000007</c:v>
                </c:pt>
                <c:pt idx="1">
                  <c:v>0.48700000000000004</c:v>
                </c:pt>
                <c:pt idx="2">
                  <c:v>0.79</c:v>
                </c:pt>
                <c:pt idx="3">
                  <c:v>0.81800000000000006</c:v>
                </c:pt>
                <c:pt idx="4">
                  <c:v>0.90700000000000003</c:v>
                </c:pt>
                <c:pt idx="5">
                  <c:v>0.93300000000000005</c:v>
                </c:pt>
                <c:pt idx="6">
                  <c:v>0.69700000000000006</c:v>
                </c:pt>
                <c:pt idx="7">
                  <c:v>0.79700000000000004</c:v>
                </c:pt>
              </c:numCache>
            </c:numRef>
          </c:val>
        </c:ser>
        <c:ser>
          <c:idx val="1"/>
          <c:order val="1"/>
          <c:tx>
            <c:strRef>
              <c:f>Sheet1!$C$1</c:f>
              <c:strCache>
                <c:ptCount val="1"/>
                <c:pt idx="0">
                  <c:v>2010/2011</c:v>
                </c:pt>
              </c:strCache>
            </c:strRef>
          </c:tx>
          <c:cat>
            <c:strRef>
              <c:f>Sheet1!$A$2:$A$9</c:f>
              <c:strCache>
                <c:ptCount val="8"/>
                <c:pt idx="0">
                  <c:v>US</c:v>
                </c:pt>
                <c:pt idx="1">
                  <c:v>Maryland</c:v>
                </c:pt>
                <c:pt idx="2">
                  <c:v>US</c:v>
                </c:pt>
                <c:pt idx="3">
                  <c:v>Maryland</c:v>
                </c:pt>
                <c:pt idx="4">
                  <c:v>US</c:v>
                </c:pt>
                <c:pt idx="5">
                  <c:v>Maryland</c:v>
                </c:pt>
                <c:pt idx="6">
                  <c:v>US</c:v>
                </c:pt>
                <c:pt idx="7">
                  <c:v>Maryland</c:v>
                </c:pt>
              </c:strCache>
            </c:strRef>
          </c:cat>
          <c:val>
            <c:numRef>
              <c:f>Sheet1!$C$2:$C$9</c:f>
              <c:numCache>
                <c:formatCode>0%</c:formatCode>
                <c:ptCount val="8"/>
                <c:pt idx="0">
                  <c:v>0.29200000000000004</c:v>
                </c:pt>
                <c:pt idx="1">
                  <c:v>0.32900000000000007</c:v>
                </c:pt>
                <c:pt idx="2">
                  <c:v>0.70600000000000007</c:v>
                </c:pt>
                <c:pt idx="3">
                  <c:v>0.70400000000000007</c:v>
                </c:pt>
                <c:pt idx="4">
                  <c:v>0.88</c:v>
                </c:pt>
                <c:pt idx="5">
                  <c:v>0.91900000000000004</c:v>
                </c:pt>
                <c:pt idx="6">
                  <c:v>0.59499999999999997</c:v>
                </c:pt>
                <c:pt idx="7">
                  <c:v>0.68100000000000005</c:v>
                </c:pt>
              </c:numCache>
            </c:numRef>
          </c:val>
        </c:ser>
        <c:ser>
          <c:idx val="2"/>
          <c:order val="2"/>
          <c:tx>
            <c:strRef>
              <c:f>Sheet1!$D$1</c:f>
              <c:strCache>
                <c:ptCount val="1"/>
                <c:pt idx="0">
                  <c:v>Change</c:v>
                </c:pt>
              </c:strCache>
            </c:strRef>
          </c:tx>
          <c:spPr>
            <a:noFill/>
          </c:spPr>
          <c:dLbls>
            <c:dLbl>
              <c:idx val="0"/>
              <c:layout>
                <c:manualLayout>
                  <c:x val="-4.3108923300502915E-2"/>
                  <c:y val="0.3960804040288351"/>
                </c:manualLayout>
              </c:layout>
              <c:spPr>
                <a:ln>
                  <a:solidFill>
                    <a:schemeClr val="tx1"/>
                  </a:solidFill>
                </a:ln>
              </c:spPr>
              <c:txPr>
                <a:bodyPr/>
                <a:lstStyle/>
                <a:p>
                  <a:pPr>
                    <a:defRPr/>
                  </a:pPr>
                  <a:endParaRPr lang="en-US"/>
                </a:p>
              </c:txPr>
              <c:dLblPos val="outEnd"/>
              <c:showVal val="1"/>
            </c:dLbl>
            <c:dLbl>
              <c:idx val="1"/>
              <c:layout>
                <c:manualLayout>
                  <c:x val="-4.0135785131570213E-2"/>
                  <c:y val="0.48057874215809404"/>
                </c:manualLayout>
              </c:layout>
              <c:spPr>
                <a:ln>
                  <a:solidFill>
                    <a:schemeClr val="tx1"/>
                  </a:solidFill>
                </a:ln>
              </c:spPr>
              <c:txPr>
                <a:bodyPr/>
                <a:lstStyle/>
                <a:p>
                  <a:pPr>
                    <a:defRPr/>
                  </a:pPr>
                  <a:endParaRPr lang="en-US"/>
                </a:p>
              </c:txPr>
              <c:dLblPos val="outEnd"/>
              <c:showVal val="1"/>
            </c:dLbl>
            <c:dLbl>
              <c:idx val="2"/>
              <c:layout>
                <c:manualLayout>
                  <c:x val="-5.2027869614998418E-2"/>
                  <c:y val="0.62127510809532205"/>
                </c:manualLayout>
              </c:layout>
              <c:spPr>
                <a:ln>
                  <a:solidFill>
                    <a:schemeClr val="tx1"/>
                  </a:solidFill>
                </a:ln>
              </c:spPr>
              <c:txPr>
                <a:bodyPr/>
                <a:lstStyle/>
                <a:p>
                  <a:pPr>
                    <a:defRPr/>
                  </a:pPr>
                  <a:endParaRPr lang="en-US"/>
                </a:p>
              </c:txPr>
              <c:dLblPos val="outEnd"/>
              <c:showVal val="1"/>
            </c:dLbl>
            <c:dLbl>
              <c:idx val="3"/>
              <c:layout>
                <c:manualLayout>
                  <c:x val="-5.2027869614998418E-2"/>
                  <c:y val="0.65202495220813128"/>
                </c:manualLayout>
              </c:layout>
              <c:spPr>
                <a:ln>
                  <a:solidFill>
                    <a:schemeClr val="tx1"/>
                  </a:solidFill>
                </a:ln>
              </c:spPr>
              <c:txPr>
                <a:bodyPr/>
                <a:lstStyle/>
                <a:p>
                  <a:pPr>
                    <a:defRPr/>
                  </a:pPr>
                  <a:endParaRPr lang="en-US"/>
                </a:p>
              </c:txPr>
              <c:dLblPos val="outEnd"/>
              <c:showVal val="1"/>
            </c:dLbl>
            <c:dLbl>
              <c:idx val="4"/>
              <c:layout>
                <c:manualLayout>
                  <c:x val="-4.905484849414142E-2"/>
                  <c:y val="0.64609012694495704"/>
                </c:manualLayout>
              </c:layout>
              <c:spPr>
                <a:ln>
                  <a:solidFill>
                    <a:schemeClr val="tx1"/>
                  </a:solidFill>
                </a:ln>
              </c:spPr>
              <c:txPr>
                <a:bodyPr/>
                <a:lstStyle/>
                <a:p>
                  <a:pPr>
                    <a:defRPr/>
                  </a:pPr>
                  <a:endParaRPr lang="en-US"/>
                </a:p>
              </c:txPr>
              <c:dLblPos val="outEnd"/>
              <c:showVal val="1"/>
            </c:dLbl>
            <c:dLbl>
              <c:idx val="5"/>
              <c:layout>
                <c:manualLayout>
                  <c:x val="-4.7568337933713012E-2"/>
                  <c:y val="0.64901448094799896"/>
                </c:manualLayout>
              </c:layout>
              <c:spPr>
                <a:ln>
                  <a:solidFill>
                    <a:schemeClr val="tx1"/>
                  </a:solidFill>
                </a:ln>
              </c:spPr>
              <c:txPr>
                <a:bodyPr/>
                <a:lstStyle/>
                <a:p>
                  <a:pPr>
                    <a:defRPr/>
                  </a:pPr>
                  <a:endParaRPr lang="en-US"/>
                </a:p>
              </c:txPr>
              <c:dLblPos val="outEnd"/>
              <c:showVal val="1"/>
            </c:dLbl>
            <c:dLbl>
              <c:idx val="6"/>
              <c:layout>
                <c:manualLayout>
                  <c:x val="-4.7568337933712915E-2"/>
                  <c:y val="0.56429497318825805"/>
                </c:manualLayout>
              </c:layout>
              <c:spPr>
                <a:ln>
                  <a:solidFill>
                    <a:schemeClr val="tx1"/>
                  </a:solidFill>
                </a:ln>
              </c:spPr>
              <c:txPr>
                <a:bodyPr/>
                <a:lstStyle/>
                <a:p>
                  <a:pPr>
                    <a:defRPr/>
                  </a:pPr>
                  <a:endParaRPr lang="en-US"/>
                </a:p>
              </c:txPr>
              <c:dLblPos val="outEnd"/>
              <c:showVal val="1"/>
            </c:dLbl>
            <c:dLbl>
              <c:idx val="7"/>
              <c:layout>
                <c:manualLayout>
                  <c:x val="-4.3108806252427412E-2"/>
                  <c:y val="0.63254129675066606"/>
                </c:manualLayout>
              </c:layout>
              <c:spPr>
                <a:ln>
                  <a:solidFill>
                    <a:schemeClr val="tx1"/>
                  </a:solidFill>
                </a:ln>
              </c:spPr>
              <c:txPr>
                <a:bodyPr/>
                <a:lstStyle/>
                <a:p>
                  <a:pPr>
                    <a:defRPr/>
                  </a:pPr>
                  <a:endParaRPr lang="en-US"/>
                </a:p>
              </c:txPr>
              <c:dLblPos val="outEnd"/>
              <c:showVal val="1"/>
            </c:dLbl>
            <c:dLblPos val="ctr"/>
            <c:showVal val="1"/>
          </c:dLbls>
          <c:cat>
            <c:strRef>
              <c:f>Sheet1!$A$2:$A$9</c:f>
              <c:strCache>
                <c:ptCount val="8"/>
                <c:pt idx="0">
                  <c:v>US</c:v>
                </c:pt>
                <c:pt idx="1">
                  <c:v>Maryland</c:v>
                </c:pt>
                <c:pt idx="2">
                  <c:v>US</c:v>
                </c:pt>
                <c:pt idx="3">
                  <c:v>Maryland</c:v>
                </c:pt>
                <c:pt idx="4">
                  <c:v>US</c:v>
                </c:pt>
                <c:pt idx="5">
                  <c:v>Maryland</c:v>
                </c:pt>
                <c:pt idx="6">
                  <c:v>US</c:v>
                </c:pt>
                <c:pt idx="7">
                  <c:v>Maryland</c:v>
                </c:pt>
              </c:strCache>
            </c:strRef>
          </c:cat>
          <c:val>
            <c:numRef>
              <c:f>Sheet1!$D$2:$D$9</c:f>
              <c:numCache>
                <c:formatCode>0%</c:formatCode>
                <c:ptCount val="8"/>
                <c:pt idx="0">
                  <c:v>-0.10100000000000001</c:v>
                </c:pt>
                <c:pt idx="1">
                  <c:v>-0.15800000000000003</c:v>
                </c:pt>
                <c:pt idx="2">
                  <c:v>-8.4000000000000116E-2</c:v>
                </c:pt>
                <c:pt idx="3">
                  <c:v>-0.114</c:v>
                </c:pt>
                <c:pt idx="4">
                  <c:v>-2.7000000000000007E-2</c:v>
                </c:pt>
                <c:pt idx="5">
                  <c:v>-1.4000000000000002E-2</c:v>
                </c:pt>
                <c:pt idx="6">
                  <c:v>-0.10200000000000001</c:v>
                </c:pt>
                <c:pt idx="7">
                  <c:v>-0.11600000000000001</c:v>
                </c:pt>
              </c:numCache>
            </c:numRef>
          </c:val>
        </c:ser>
        <c:dLbls/>
        <c:gapWidth val="75"/>
        <c:overlap val="-25"/>
        <c:axId val="86327680"/>
        <c:axId val="86329216"/>
      </c:barChart>
      <c:catAx>
        <c:axId val="86327680"/>
        <c:scaling>
          <c:orientation val="minMax"/>
        </c:scaling>
        <c:axPos val="b"/>
        <c:majorTickMark val="none"/>
        <c:tickLblPos val="nextTo"/>
        <c:crossAx val="86329216"/>
        <c:crosses val="autoZero"/>
        <c:auto val="1"/>
        <c:lblAlgn val="ctr"/>
        <c:lblOffset val="100"/>
      </c:catAx>
      <c:valAx>
        <c:axId val="86329216"/>
        <c:scaling>
          <c:orientation val="minMax"/>
          <c:min val="-0.2"/>
        </c:scaling>
        <c:axPos val="l"/>
        <c:numFmt formatCode="0%" sourceLinked="1"/>
        <c:majorTickMark val="none"/>
        <c:tickLblPos val="nextTo"/>
        <c:spPr>
          <a:ln w="9525">
            <a:solidFill>
              <a:schemeClr val="tx1"/>
            </a:solidFill>
          </a:ln>
        </c:spPr>
        <c:crossAx val="86327680"/>
        <c:crosses val="autoZero"/>
        <c:crossBetween val="between"/>
      </c:valAx>
    </c:plotArea>
    <c:legend>
      <c:legendPos val="b"/>
      <c:layout/>
    </c:legend>
    <c:plotVisOnly val="1"/>
    <c:dispBlanksAs val="gap"/>
  </c:chart>
  <c:txPr>
    <a:bodyPr/>
    <a:lstStyle/>
    <a:p>
      <a:pPr>
        <a:defRPr sz="14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7259176612646396E-2"/>
          <c:y val="3.665236049673231E-2"/>
          <c:w val="0.9158060798517399"/>
          <c:h val="0.69160267769035511"/>
        </c:manualLayout>
      </c:layout>
      <c:barChart>
        <c:barDir val="col"/>
        <c:grouping val="stacked"/>
        <c:ser>
          <c:idx val="0"/>
          <c:order val="0"/>
          <c:tx>
            <c:strRef>
              <c:f>Sheet1!$B$1</c:f>
              <c:strCache>
                <c:ptCount val="1"/>
                <c:pt idx="0">
                  <c:v>Policyholder</c:v>
                </c:pt>
              </c:strCache>
            </c:strRef>
          </c:tx>
          <c:cat>
            <c:strRef>
              <c:f>Sheet1!$A$2:$A$12</c:f>
              <c:strCache>
                <c:ptCount val="11"/>
                <c:pt idx="0">
                  <c:v>US</c:v>
                </c:pt>
                <c:pt idx="1">
                  <c:v>Maryland</c:v>
                </c:pt>
                <c:pt idx="3">
                  <c:v>US</c:v>
                </c:pt>
                <c:pt idx="4">
                  <c:v>Maryland</c:v>
                </c:pt>
                <c:pt idx="6">
                  <c:v>US</c:v>
                </c:pt>
                <c:pt idx="7">
                  <c:v>Maryland</c:v>
                </c:pt>
                <c:pt idx="9">
                  <c:v>US</c:v>
                </c:pt>
                <c:pt idx="10">
                  <c:v>Maryland</c:v>
                </c:pt>
              </c:strCache>
            </c:strRef>
          </c:cat>
          <c:val>
            <c:numRef>
              <c:f>Sheet1!$B$2:$B$12</c:f>
              <c:numCache>
                <c:formatCode>0%</c:formatCode>
                <c:ptCount val="11"/>
                <c:pt idx="0">
                  <c:v>0.34</c:v>
                </c:pt>
                <c:pt idx="1">
                  <c:v>0.39000000000000007</c:v>
                </c:pt>
                <c:pt idx="3">
                  <c:v>0.32000000000000006</c:v>
                </c:pt>
                <c:pt idx="4">
                  <c:v>0.36000000000000004</c:v>
                </c:pt>
                <c:pt idx="6">
                  <c:v>0.32000000000000006</c:v>
                </c:pt>
                <c:pt idx="7">
                  <c:v>0.35000000000000003</c:v>
                </c:pt>
                <c:pt idx="9">
                  <c:v>0.29000000000000004</c:v>
                </c:pt>
                <c:pt idx="10">
                  <c:v>0.33000000000000007</c:v>
                </c:pt>
              </c:numCache>
            </c:numRef>
          </c:val>
        </c:ser>
        <c:ser>
          <c:idx val="1"/>
          <c:order val="1"/>
          <c:tx>
            <c:strRef>
              <c:f>Sheet1!$C$1</c:f>
              <c:strCache>
                <c:ptCount val="1"/>
                <c:pt idx="0">
                  <c:v>Dependent</c:v>
                </c:pt>
              </c:strCache>
            </c:strRef>
          </c:tx>
          <c:cat>
            <c:strRef>
              <c:f>Sheet1!$A$2:$A$12</c:f>
              <c:strCache>
                <c:ptCount val="11"/>
                <c:pt idx="0">
                  <c:v>US</c:v>
                </c:pt>
                <c:pt idx="1">
                  <c:v>Maryland</c:v>
                </c:pt>
                <c:pt idx="3">
                  <c:v>US</c:v>
                </c:pt>
                <c:pt idx="4">
                  <c:v>Maryland</c:v>
                </c:pt>
                <c:pt idx="6">
                  <c:v>US</c:v>
                </c:pt>
                <c:pt idx="7">
                  <c:v>Maryland</c:v>
                </c:pt>
                <c:pt idx="9">
                  <c:v>US</c:v>
                </c:pt>
                <c:pt idx="10">
                  <c:v>Maryland</c:v>
                </c:pt>
              </c:strCache>
            </c:strRef>
          </c:cat>
          <c:val>
            <c:numRef>
              <c:f>Sheet1!$C$2:$C$12</c:f>
              <c:numCache>
                <c:formatCode>0%</c:formatCode>
                <c:ptCount val="11"/>
                <c:pt idx="0">
                  <c:v>0.35000000000000003</c:v>
                </c:pt>
                <c:pt idx="1">
                  <c:v>0.4</c:v>
                </c:pt>
                <c:pt idx="3">
                  <c:v>0.34</c:v>
                </c:pt>
                <c:pt idx="4">
                  <c:v>0.38000000000000006</c:v>
                </c:pt>
                <c:pt idx="6">
                  <c:v>0.33000000000000007</c:v>
                </c:pt>
                <c:pt idx="7">
                  <c:v>0.37000000000000005</c:v>
                </c:pt>
                <c:pt idx="9">
                  <c:v>0.31000000000000005</c:v>
                </c:pt>
                <c:pt idx="10">
                  <c:v>0.35000000000000003</c:v>
                </c:pt>
              </c:numCache>
            </c:numRef>
          </c:val>
        </c:ser>
        <c:dLbls>
          <c:showVal val="1"/>
        </c:dLbls>
        <c:gapWidth val="75"/>
        <c:overlap val="100"/>
        <c:axId val="87845120"/>
        <c:axId val="87863296"/>
      </c:barChart>
      <c:scatterChart>
        <c:scatterStyle val="lineMarker"/>
        <c:ser>
          <c:idx val="2"/>
          <c:order val="2"/>
          <c:tx>
            <c:strRef>
              <c:f>Sheet1!$D$1</c:f>
              <c:strCache>
                <c:ptCount val="1"/>
                <c:pt idx="0">
                  <c:v>Total</c:v>
                </c:pt>
              </c:strCache>
            </c:strRef>
          </c:tx>
          <c:spPr>
            <a:ln w="28575">
              <a:noFill/>
            </a:ln>
          </c:spPr>
          <c:marker>
            <c:symbol val="none"/>
          </c:marker>
          <c:dLbls>
            <c:dLbl>
              <c:idx val="0"/>
              <c:layout>
                <c:manualLayout>
                  <c:x val="-3.0174633936183502E-2"/>
                  <c:y val="-0.17800524296325501"/>
                </c:manualLayout>
              </c:layout>
              <c:dLblPos val="r"/>
              <c:showVal val="1"/>
            </c:dLbl>
            <c:dLbl>
              <c:idx val="1"/>
              <c:layout>
                <c:manualLayout>
                  <c:x val="-3.0174633936183502E-2"/>
                  <c:y val="-0.27138504255053697"/>
                </c:manualLayout>
              </c:layout>
              <c:dLblPos val="r"/>
              <c:showVal val="1"/>
            </c:dLbl>
            <c:dLbl>
              <c:idx val="3"/>
              <c:layout>
                <c:manualLayout>
                  <c:x val="-3.0174633936183502E-2"/>
                  <c:y val="-0.19762487046539801"/>
                </c:manualLayout>
              </c:layout>
              <c:dLblPos val="r"/>
              <c:showVal val="1"/>
            </c:dLbl>
            <c:dLbl>
              <c:idx val="4"/>
              <c:layout>
                <c:manualLayout>
                  <c:x val="-3.3253678215386016E-2"/>
                  <c:y val="-0.27722128002474206"/>
                </c:manualLayout>
              </c:layout>
              <c:dLblPos val="r"/>
              <c:showVal val="1"/>
            </c:dLbl>
            <c:dLbl>
              <c:idx val="6"/>
              <c:layout>
                <c:manualLayout>
                  <c:x val="-3.1714156075784705E-2"/>
                  <c:y val="-0.21213274587966902"/>
                </c:manualLayout>
              </c:layout>
              <c:dLblPos val="r"/>
              <c:showVal val="1"/>
            </c:dLbl>
            <c:dLbl>
              <c:idx val="7"/>
              <c:layout>
                <c:manualLayout>
                  <c:x val="-3.6332722494588313E-2"/>
                  <c:y val="-0.14707870380990401"/>
                </c:manualLayout>
              </c:layout>
              <c:dLblPos val="r"/>
              <c:showVal val="1"/>
            </c:dLbl>
            <c:dLbl>
              <c:idx val="9"/>
              <c:layout>
                <c:manualLayout>
                  <c:x val="-4.0951531357823291E-2"/>
                  <c:y val="-0.24041711199695903"/>
                </c:manualLayout>
              </c:layout>
              <c:dLblPos val="r"/>
              <c:showVal val="1"/>
            </c:dLbl>
            <c:dLbl>
              <c:idx val="10"/>
              <c:layout>
                <c:manualLayout>
                  <c:x val="-3.1714156075784705E-2"/>
                  <c:y val="-0.17536306992719303"/>
                </c:manualLayout>
              </c:layout>
              <c:dLblPos val="r"/>
              <c:showVal val="1"/>
            </c:dLbl>
            <c:spPr>
              <a:noFill/>
            </c:spPr>
            <c:txPr>
              <a:bodyPr/>
              <a:lstStyle/>
              <a:p>
                <a:pPr>
                  <a:defRPr b="1"/>
                </a:pPr>
                <a:endParaRPr lang="en-US"/>
              </a:p>
            </c:txPr>
            <c:dLblPos val="ctr"/>
            <c:showVal val="1"/>
          </c:dLbls>
          <c:xVal>
            <c:strRef>
              <c:f>Sheet1!$A$2:$A$12</c:f>
              <c:strCache>
                <c:ptCount val="11"/>
                <c:pt idx="0">
                  <c:v>US</c:v>
                </c:pt>
                <c:pt idx="1">
                  <c:v>Maryland</c:v>
                </c:pt>
                <c:pt idx="3">
                  <c:v>US</c:v>
                </c:pt>
                <c:pt idx="4">
                  <c:v>Maryland</c:v>
                </c:pt>
                <c:pt idx="6">
                  <c:v>US</c:v>
                </c:pt>
                <c:pt idx="7">
                  <c:v>Maryland</c:v>
                </c:pt>
                <c:pt idx="9">
                  <c:v>US</c:v>
                </c:pt>
                <c:pt idx="10">
                  <c:v>Maryland</c:v>
                </c:pt>
              </c:strCache>
            </c:strRef>
          </c:xVal>
          <c:yVal>
            <c:numRef>
              <c:f>Sheet1!$D$2:$D$12</c:f>
              <c:numCache>
                <c:formatCode>0%</c:formatCode>
                <c:ptCount val="11"/>
                <c:pt idx="0">
                  <c:v>0.70000000000000007</c:v>
                </c:pt>
                <c:pt idx="1">
                  <c:v>0.8</c:v>
                </c:pt>
                <c:pt idx="3">
                  <c:v>0.66000000000000014</c:v>
                </c:pt>
                <c:pt idx="4">
                  <c:v>0.73000000000000009</c:v>
                </c:pt>
                <c:pt idx="6">
                  <c:v>0.64000000000000012</c:v>
                </c:pt>
                <c:pt idx="7">
                  <c:v>0.72000000000000008</c:v>
                </c:pt>
                <c:pt idx="9">
                  <c:v>0.60000000000000009</c:v>
                </c:pt>
                <c:pt idx="10">
                  <c:v>0.68</c:v>
                </c:pt>
              </c:numCache>
            </c:numRef>
          </c:yVal>
        </c:ser>
        <c:dLbls>
          <c:showVal val="1"/>
        </c:dLbls>
        <c:axId val="87866368"/>
        <c:axId val="87864832"/>
      </c:scatterChart>
      <c:catAx>
        <c:axId val="87845120"/>
        <c:scaling>
          <c:orientation val="minMax"/>
        </c:scaling>
        <c:axPos val="b"/>
        <c:majorTickMark val="none"/>
        <c:tickLblPos val="nextTo"/>
        <c:crossAx val="87863296"/>
        <c:crosses val="autoZero"/>
        <c:auto val="1"/>
        <c:lblAlgn val="ctr"/>
        <c:lblOffset val="100"/>
      </c:catAx>
      <c:valAx>
        <c:axId val="87863296"/>
        <c:scaling>
          <c:orientation val="minMax"/>
        </c:scaling>
        <c:axPos val="l"/>
        <c:numFmt formatCode="0%" sourceLinked="1"/>
        <c:majorTickMark val="none"/>
        <c:tickLblPos val="nextTo"/>
        <c:spPr>
          <a:ln w="9525">
            <a:solidFill>
              <a:schemeClr val="tx1"/>
            </a:solidFill>
          </a:ln>
        </c:spPr>
        <c:crossAx val="87845120"/>
        <c:crosses val="autoZero"/>
        <c:crossBetween val="between"/>
      </c:valAx>
      <c:valAx>
        <c:axId val="87864832"/>
        <c:scaling>
          <c:orientation val="minMax"/>
        </c:scaling>
        <c:delete val="1"/>
        <c:axPos val="r"/>
        <c:numFmt formatCode="0%" sourceLinked="1"/>
        <c:tickLblPos val="none"/>
        <c:crossAx val="87866368"/>
        <c:crosses val="max"/>
        <c:crossBetween val="midCat"/>
      </c:valAx>
      <c:valAx>
        <c:axId val="87866368"/>
        <c:scaling>
          <c:orientation val="minMax"/>
        </c:scaling>
        <c:delete val="1"/>
        <c:axPos val="t"/>
        <c:tickLblPos val="none"/>
        <c:crossAx val="87864832"/>
        <c:crosses val="max"/>
        <c:crossBetween val="midCat"/>
      </c:valAx>
    </c:plotArea>
    <c:legend>
      <c:legendPos val="b"/>
      <c:legendEntry>
        <c:idx val="2"/>
        <c:txPr>
          <a:bodyPr/>
          <a:lstStyle/>
          <a:p>
            <a:pPr>
              <a:defRPr b="1"/>
            </a:pPr>
            <a:endParaRPr lang="en-US"/>
          </a:p>
        </c:txPr>
      </c:legendEntry>
      <c:layout/>
    </c:legend>
    <c:plotVisOnly val="1"/>
    <c:dispBlanksAs val="gap"/>
  </c:chart>
  <c:txPr>
    <a:bodyPr/>
    <a:lstStyle/>
    <a:p>
      <a:pPr>
        <a:defRPr sz="14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31"/>
  <c:chart>
    <c:autoTitleDeleted val="1"/>
    <c:plotArea>
      <c:layout/>
      <c:areaChart>
        <c:grouping val="stacked"/>
        <c:ser>
          <c:idx val="0"/>
          <c:order val="0"/>
          <c:tx>
            <c:strRef>
              <c:f>Sheet1!$A$3</c:f>
              <c:strCache>
                <c:ptCount val="1"/>
                <c:pt idx="0">
                  <c:v>Total Enrollment </c:v>
                </c:pt>
              </c:strCache>
            </c:strRef>
          </c:tx>
          <c:dLbls>
            <c:dLbl>
              <c:idx val="0"/>
              <c:layout>
                <c:manualLayout>
                  <c:x val="4.3775649794801717E-2"/>
                  <c:y val="-0.15296364042222807"/>
                </c:manualLayout>
              </c:layout>
              <c:showVal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layout>
                <c:manualLayout>
                  <c:x val="-2.3148148148148102E-2"/>
                  <c:y val="-0.41292558500610005"/>
                </c:manualLayout>
              </c:layout>
              <c:showVal val="1"/>
            </c:dLbl>
            <c:txPr>
              <a:bodyPr/>
              <a:lstStyle/>
              <a:p>
                <a:pPr>
                  <a:defRPr sz="1400" b="1"/>
                </a:pPr>
                <a:endParaRPr lang="en-US"/>
              </a:p>
            </c:txPr>
            <c:showVal val="1"/>
          </c:dLbls>
          <c:cat>
            <c:numRef>
              <c:f>Sheet1!$B$2:$P$2</c:f>
              <c:numCache>
                <c:formatCode>mmm\-yy</c:formatCode>
                <c:ptCount val="15"/>
                <c:pt idx="0">
                  <c:v>36191</c:v>
                </c:pt>
                <c:pt idx="1">
                  <c:v>36556</c:v>
                </c:pt>
                <c:pt idx="2">
                  <c:v>36922</c:v>
                </c:pt>
                <c:pt idx="3">
                  <c:v>37287</c:v>
                </c:pt>
                <c:pt idx="4">
                  <c:v>37652</c:v>
                </c:pt>
                <c:pt idx="5">
                  <c:v>38017</c:v>
                </c:pt>
                <c:pt idx="6">
                  <c:v>38383</c:v>
                </c:pt>
                <c:pt idx="7">
                  <c:v>38748</c:v>
                </c:pt>
                <c:pt idx="8">
                  <c:v>39113</c:v>
                </c:pt>
                <c:pt idx="9">
                  <c:v>39478</c:v>
                </c:pt>
                <c:pt idx="10">
                  <c:v>39844</c:v>
                </c:pt>
                <c:pt idx="11">
                  <c:v>40209</c:v>
                </c:pt>
                <c:pt idx="12">
                  <c:v>40574</c:v>
                </c:pt>
                <c:pt idx="13">
                  <c:v>40939</c:v>
                </c:pt>
                <c:pt idx="14">
                  <c:v>41305</c:v>
                </c:pt>
              </c:numCache>
            </c:numRef>
          </c:cat>
          <c:val>
            <c:numRef>
              <c:f>Sheet1!$B$3:$P$3</c:f>
              <c:numCache>
                <c:formatCode>#,##0</c:formatCode>
                <c:ptCount val="15"/>
                <c:pt idx="0">
                  <c:v>513441</c:v>
                </c:pt>
                <c:pt idx="1">
                  <c:v>564395</c:v>
                </c:pt>
                <c:pt idx="2">
                  <c:v>603198</c:v>
                </c:pt>
                <c:pt idx="3">
                  <c:v>646268</c:v>
                </c:pt>
                <c:pt idx="4">
                  <c:v>684561</c:v>
                </c:pt>
                <c:pt idx="5">
                  <c:v>694634</c:v>
                </c:pt>
                <c:pt idx="6">
                  <c:v>714923</c:v>
                </c:pt>
                <c:pt idx="7">
                  <c:v>715297</c:v>
                </c:pt>
                <c:pt idx="8">
                  <c:v>698184</c:v>
                </c:pt>
                <c:pt idx="9">
                  <c:v>711302</c:v>
                </c:pt>
                <c:pt idx="10">
                  <c:v>775318</c:v>
                </c:pt>
                <c:pt idx="11">
                  <c:v>870908</c:v>
                </c:pt>
                <c:pt idx="12">
                  <c:v>955382</c:v>
                </c:pt>
                <c:pt idx="13">
                  <c:v>1013308.9999999998</c:v>
                </c:pt>
                <c:pt idx="14">
                  <c:v>1066478</c:v>
                </c:pt>
              </c:numCache>
            </c:numRef>
          </c:val>
        </c:ser>
        <c:dLbls/>
        <c:axId val="61731584"/>
        <c:axId val="61733120"/>
      </c:areaChart>
      <c:dateAx>
        <c:axId val="61731584"/>
        <c:scaling>
          <c:orientation val="minMax"/>
        </c:scaling>
        <c:axPos val="b"/>
        <c:numFmt formatCode="mmm\-yy" sourceLinked="1"/>
        <c:tickLblPos val="nextTo"/>
        <c:txPr>
          <a:bodyPr/>
          <a:lstStyle/>
          <a:p>
            <a:pPr>
              <a:defRPr sz="1400"/>
            </a:pPr>
            <a:endParaRPr lang="en-US"/>
          </a:p>
        </c:txPr>
        <c:crossAx val="61733120"/>
        <c:crosses val="autoZero"/>
        <c:auto val="1"/>
        <c:lblOffset val="100"/>
        <c:baseTimeUnit val="years"/>
      </c:dateAx>
      <c:valAx>
        <c:axId val="61733120"/>
        <c:scaling>
          <c:orientation val="minMax"/>
          <c:min val="0"/>
        </c:scaling>
        <c:axPos val="l"/>
        <c:majorGridlines/>
        <c:numFmt formatCode="#,##0" sourceLinked="1"/>
        <c:tickLblPos val="nextTo"/>
        <c:txPr>
          <a:bodyPr/>
          <a:lstStyle/>
          <a:p>
            <a:pPr>
              <a:defRPr sz="1200"/>
            </a:pPr>
            <a:endParaRPr lang="en-US"/>
          </a:p>
        </c:txPr>
        <c:crossAx val="61731584"/>
        <c:crosses val="autoZero"/>
        <c:crossBetween val="midCat"/>
      </c:valAx>
    </c:plotArea>
    <c:plotVisOnly val="1"/>
    <c:dispBlanksAs val="zero"/>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0.29078</cdr:x>
      <cdr:y>0.41964</cdr:y>
    </cdr:from>
    <cdr:to>
      <cdr:x>0.47539</cdr:x>
      <cdr:y>0.52381</cdr:y>
    </cdr:to>
    <cdr:sp macro="" textlink="">
      <cdr:nvSpPr>
        <cdr:cNvPr id="3" name="TextBox 2"/>
        <cdr:cNvSpPr txBox="1"/>
      </cdr:nvSpPr>
      <cdr:spPr>
        <a:xfrm xmlns:a="http://schemas.openxmlformats.org/drawingml/2006/main">
          <a:off x="2082800" y="1790700"/>
          <a:ext cx="1322325" cy="4445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$6,969</a:t>
          </a:r>
        </a:p>
      </cdr:txBody>
    </cdr:sp>
  </cdr:relSizeAnchor>
  <cdr:relSizeAnchor xmlns:cdr="http://schemas.openxmlformats.org/drawingml/2006/chartDrawing">
    <cdr:from>
      <cdr:x>0.69149</cdr:x>
      <cdr:y>0.05357</cdr:y>
    </cdr:from>
    <cdr:to>
      <cdr:x>0.87611</cdr:x>
      <cdr:y>0.15774</cdr:y>
    </cdr:to>
    <cdr:sp macro="" textlink="">
      <cdr:nvSpPr>
        <cdr:cNvPr id="4" name="TextBox 1"/>
        <cdr:cNvSpPr txBox="1"/>
      </cdr:nvSpPr>
      <cdr:spPr>
        <a:xfrm xmlns:a="http://schemas.openxmlformats.org/drawingml/2006/main">
          <a:off x="4953000" y="228600"/>
          <a:ext cx="1322396" cy="4445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$14,634</a:t>
          </a:r>
        </a:p>
      </cdr:txBody>
    </cdr:sp>
  </cdr:relSizeAnchor>
  <cdr:relSizeAnchor xmlns:cdr="http://schemas.openxmlformats.org/drawingml/2006/chartDrawing">
    <cdr:from>
      <cdr:x>0.43141</cdr:x>
      <cdr:y>0.17188</cdr:y>
    </cdr:from>
    <cdr:to>
      <cdr:x>0.6391</cdr:x>
      <cdr:y>0.46354</cdr:y>
    </cdr:to>
    <cdr:sp macro="" textlink="">
      <cdr:nvSpPr>
        <cdr:cNvPr id="6" name="Straight Arrow Connector 5"/>
        <cdr:cNvSpPr/>
      </cdr:nvSpPr>
      <cdr:spPr>
        <a:xfrm xmlns:a="http://schemas.openxmlformats.org/drawingml/2006/main" flipV="1">
          <a:off x="2243614" y="471488"/>
          <a:ext cx="1080135" cy="800100"/>
        </a:xfrm>
        <a:prstGeom xmlns:a="http://schemas.openxmlformats.org/drawingml/2006/main" prst="straightConnector1">
          <a:avLst/>
        </a:prstGeom>
        <a:ln xmlns:a="http://schemas.openxmlformats.org/drawingml/2006/main" w="19050">
          <a:solidFill>
            <a:schemeClr val="tx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0.43269</cdr:x>
      <cdr:y>0.28993</cdr:y>
    </cdr:from>
    <cdr:to>
      <cdr:x>0.61731</cdr:x>
      <cdr:y>0.62326</cdr:y>
    </cdr:to>
    <cdr:sp macro="" textlink="">
      <cdr:nvSpPr>
        <cdr:cNvPr id="7" name="TextBox 6"/>
        <cdr:cNvSpPr txBox="1"/>
      </cdr:nvSpPr>
      <cdr:spPr>
        <a:xfrm xmlns:a="http://schemas.openxmlformats.org/drawingml/2006/main">
          <a:off x="2143125" y="79533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0.55319</cdr:x>
      <cdr:y>0.28333</cdr:y>
    </cdr:from>
    <cdr:to>
      <cdr:x>0.67242</cdr:x>
      <cdr:y>0.38055</cdr:y>
    </cdr:to>
    <cdr:sp macro="" textlink="">
      <cdr:nvSpPr>
        <cdr:cNvPr id="8" name="TextBox 7"/>
        <cdr:cNvSpPr txBox="1"/>
      </cdr:nvSpPr>
      <cdr:spPr>
        <a:xfrm xmlns:a="http://schemas.openxmlformats.org/drawingml/2006/main">
          <a:off x="3962400" y="1295400"/>
          <a:ext cx="854021" cy="4444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210%</a:t>
          </a:r>
        </a:p>
      </cdr:txBody>
    </cdr:sp>
  </cdr:relSizeAnchor>
  <cdr:relSizeAnchor xmlns:cdr="http://schemas.openxmlformats.org/drawingml/2006/chartDrawing">
    <cdr:from>
      <cdr:x>0.43901</cdr:x>
      <cdr:y>0.43924</cdr:y>
    </cdr:from>
    <cdr:to>
      <cdr:x>0.6544</cdr:x>
      <cdr:y>0.59549</cdr:y>
    </cdr:to>
    <cdr:sp macro="" textlink="">
      <cdr:nvSpPr>
        <cdr:cNvPr id="10" name="Straight Arrow Connector 9"/>
        <cdr:cNvSpPr/>
      </cdr:nvSpPr>
      <cdr:spPr>
        <a:xfrm xmlns:a="http://schemas.openxmlformats.org/drawingml/2006/main" flipV="1">
          <a:off x="2283142" y="1204913"/>
          <a:ext cx="1120140" cy="428625"/>
        </a:xfrm>
        <a:prstGeom xmlns:a="http://schemas.openxmlformats.org/drawingml/2006/main" prst="straightConnector1">
          <a:avLst/>
        </a:prstGeom>
        <a:ln xmlns:a="http://schemas.openxmlformats.org/drawingml/2006/main" w="19050">
          <a:solidFill>
            <a:schemeClr val="tx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0.54451</cdr:x>
      <cdr:y>0.52257</cdr:y>
    </cdr:from>
    <cdr:to>
      <cdr:x>0.66951</cdr:x>
      <cdr:y>0.62326</cdr:y>
    </cdr:to>
    <cdr:sp macro="" textlink="">
      <cdr:nvSpPr>
        <cdr:cNvPr id="11" name="TextBox 10"/>
        <cdr:cNvSpPr txBox="1"/>
      </cdr:nvSpPr>
      <cdr:spPr>
        <a:xfrm xmlns:a="http://schemas.openxmlformats.org/drawingml/2006/main">
          <a:off x="2831782" y="1433513"/>
          <a:ext cx="650082"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200%</a:t>
          </a:r>
        </a:p>
      </cdr:txBody>
    </cdr:sp>
  </cdr:relSizeAnchor>
  <cdr:relSizeAnchor xmlns:cdr="http://schemas.openxmlformats.org/drawingml/2006/chartDrawing">
    <cdr:from>
      <cdr:x>0.43617</cdr:x>
      <cdr:y>0.68333</cdr:y>
    </cdr:from>
    <cdr:to>
      <cdr:x>0.65957</cdr:x>
      <cdr:y>0.75313</cdr:y>
    </cdr:to>
    <cdr:sp macro="" textlink="">
      <cdr:nvSpPr>
        <cdr:cNvPr id="16" name="Straight Arrow Connector 15"/>
        <cdr:cNvSpPr/>
      </cdr:nvSpPr>
      <cdr:spPr>
        <a:xfrm xmlns:a="http://schemas.openxmlformats.org/drawingml/2006/main" flipV="1">
          <a:off x="3124200" y="3124199"/>
          <a:ext cx="1600200" cy="319095"/>
        </a:xfrm>
        <a:prstGeom xmlns:a="http://schemas.openxmlformats.org/drawingml/2006/main" prst="straightConnector1">
          <a:avLst/>
        </a:prstGeom>
        <a:ln xmlns:a="http://schemas.openxmlformats.org/drawingml/2006/main" w="19050">
          <a:solidFill>
            <a:schemeClr val="tx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0.54255</cdr:x>
      <cdr:y>0.73214</cdr:y>
    </cdr:from>
    <cdr:to>
      <cdr:x>0.67021</cdr:x>
      <cdr:y>0.94643</cdr:y>
    </cdr:to>
    <cdr:sp macro="" textlink="">
      <cdr:nvSpPr>
        <cdr:cNvPr id="2" name="TextBox 1"/>
        <cdr:cNvSpPr txBox="1"/>
      </cdr:nvSpPr>
      <cdr:spPr>
        <a:xfrm xmlns:a="http://schemas.openxmlformats.org/drawingml/2006/main">
          <a:off x="3886200" y="3124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243%</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0.23125</cdr:x>
      <cdr:y>0.22049</cdr:y>
    </cdr:from>
    <cdr:to>
      <cdr:x>0.52083</cdr:x>
      <cdr:y>0.41146</cdr:y>
    </cdr:to>
    <cdr:sp macro="" textlink="">
      <cdr:nvSpPr>
        <cdr:cNvPr id="2" name="TextBox 1"/>
        <cdr:cNvSpPr txBox="1"/>
      </cdr:nvSpPr>
      <cdr:spPr>
        <a:xfrm xmlns:a="http://schemas.openxmlformats.org/drawingml/2006/main" flipV="1">
          <a:off x="1427321" y="991279"/>
          <a:ext cx="1787346" cy="8585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0.26458</cdr:x>
      <cdr:y>0.30382</cdr:y>
    </cdr:from>
    <cdr:to>
      <cdr:x>0.54167</cdr:x>
      <cdr:y>0.44271</cdr:y>
    </cdr:to>
    <cdr:sp macro="" textlink="">
      <cdr:nvSpPr>
        <cdr:cNvPr id="3" name="TextBox 2"/>
        <cdr:cNvSpPr txBox="1"/>
      </cdr:nvSpPr>
      <cdr:spPr>
        <a:xfrm xmlns:a="http://schemas.openxmlformats.org/drawingml/2006/main">
          <a:off x="1209675" y="833438"/>
          <a:ext cx="1266825"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0.27586</cdr:x>
      <cdr:y>0.38983</cdr:y>
    </cdr:from>
    <cdr:to>
      <cdr:x>0.40295</cdr:x>
      <cdr:y>0.45927</cdr:y>
    </cdr:to>
    <cdr:sp macro="" textlink="">
      <cdr:nvSpPr>
        <cdr:cNvPr id="4" name="TextBox 3"/>
        <cdr:cNvSpPr txBox="1"/>
      </cdr:nvSpPr>
      <cdr:spPr>
        <a:xfrm xmlns:a="http://schemas.openxmlformats.org/drawingml/2006/main">
          <a:off x="1828800" y="1752600"/>
          <a:ext cx="842531" cy="3121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$2,562</a:t>
          </a:r>
        </a:p>
      </cdr:txBody>
    </cdr:sp>
  </cdr:relSizeAnchor>
  <cdr:relSizeAnchor xmlns:cdr="http://schemas.openxmlformats.org/drawingml/2006/chartDrawing">
    <cdr:from>
      <cdr:x>0.7625</cdr:x>
      <cdr:y>0.09549</cdr:y>
    </cdr:from>
    <cdr:to>
      <cdr:x>0.9625</cdr:x>
      <cdr:y>0.42882</cdr:y>
    </cdr:to>
    <cdr:sp macro="" textlink="">
      <cdr:nvSpPr>
        <cdr:cNvPr id="5" name="TextBox 4"/>
        <cdr:cNvSpPr txBox="1"/>
      </cdr:nvSpPr>
      <cdr:spPr>
        <a:xfrm xmlns:a="http://schemas.openxmlformats.org/drawingml/2006/main">
          <a:off x="3486150" y="26193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0.41379</cdr:x>
      <cdr:y>0.20339</cdr:y>
    </cdr:from>
    <cdr:to>
      <cdr:x>0.64368</cdr:x>
      <cdr:y>0.42823</cdr:y>
    </cdr:to>
    <cdr:sp macro="" textlink="">
      <cdr:nvSpPr>
        <cdr:cNvPr id="12" name="Straight Arrow Connector 11"/>
        <cdr:cNvSpPr/>
      </cdr:nvSpPr>
      <cdr:spPr>
        <a:xfrm xmlns:a="http://schemas.openxmlformats.org/drawingml/2006/main" flipV="1">
          <a:off x="2743200" y="914400"/>
          <a:ext cx="1524000" cy="1010836"/>
        </a:xfrm>
        <a:prstGeom xmlns:a="http://schemas.openxmlformats.org/drawingml/2006/main" prst="straightConnector1">
          <a:avLst/>
        </a:prstGeom>
        <a:ln xmlns:a="http://schemas.openxmlformats.org/drawingml/2006/main" w="19050">
          <a:solidFill>
            <a:schemeClr val="tx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0.43678</cdr:x>
      <cdr:y>0.39005</cdr:y>
    </cdr:from>
    <cdr:to>
      <cdr:x>0.66194</cdr:x>
      <cdr:y>0.57627</cdr:y>
    </cdr:to>
    <cdr:sp macro="" textlink="">
      <cdr:nvSpPr>
        <cdr:cNvPr id="14" name="Straight Arrow Connector 13"/>
        <cdr:cNvSpPr/>
      </cdr:nvSpPr>
      <cdr:spPr>
        <a:xfrm xmlns:a="http://schemas.openxmlformats.org/drawingml/2006/main" flipV="1">
          <a:off x="2895599" y="1753586"/>
          <a:ext cx="1492665" cy="837213"/>
        </a:xfrm>
        <a:prstGeom xmlns:a="http://schemas.openxmlformats.org/drawingml/2006/main" prst="straightConnector1">
          <a:avLst/>
        </a:prstGeom>
        <a:ln xmlns:a="http://schemas.openxmlformats.org/drawingml/2006/main" w="19050">
          <a:solidFill>
            <a:schemeClr val="tx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0.44828</cdr:x>
      <cdr:y>0.67797</cdr:y>
    </cdr:from>
    <cdr:to>
      <cdr:x>0.65517</cdr:x>
      <cdr:y>0.74129</cdr:y>
    </cdr:to>
    <cdr:sp macro="" textlink="">
      <cdr:nvSpPr>
        <cdr:cNvPr id="15" name="Straight Arrow Connector 14"/>
        <cdr:cNvSpPr/>
      </cdr:nvSpPr>
      <cdr:spPr>
        <a:xfrm xmlns:a="http://schemas.openxmlformats.org/drawingml/2006/main" flipV="1">
          <a:off x="2971800" y="3048000"/>
          <a:ext cx="1371600" cy="284682"/>
        </a:xfrm>
        <a:prstGeom xmlns:a="http://schemas.openxmlformats.org/drawingml/2006/main" prst="straightConnector1">
          <a:avLst/>
        </a:prstGeom>
        <a:ln xmlns:a="http://schemas.openxmlformats.org/drawingml/2006/main" w="19050">
          <a:solidFill>
            <a:schemeClr val="tx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0.56322</cdr:x>
      <cdr:y>0.45763</cdr:y>
    </cdr:from>
    <cdr:to>
      <cdr:x>0.66947</cdr:x>
      <cdr:y>0.56527</cdr:y>
    </cdr:to>
    <cdr:sp macro="" textlink="">
      <cdr:nvSpPr>
        <cdr:cNvPr id="16" name="TextBox 15"/>
        <cdr:cNvSpPr txBox="1"/>
      </cdr:nvSpPr>
      <cdr:spPr>
        <a:xfrm xmlns:a="http://schemas.openxmlformats.org/drawingml/2006/main">
          <a:off x="3733800" y="2057400"/>
          <a:ext cx="704374" cy="4839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190%</a:t>
          </a:r>
        </a:p>
      </cdr:txBody>
    </cdr:sp>
  </cdr:relSizeAnchor>
  <cdr:relSizeAnchor xmlns:cdr="http://schemas.openxmlformats.org/drawingml/2006/chartDrawing">
    <cdr:from>
      <cdr:x>0.55172</cdr:x>
      <cdr:y>0.69492</cdr:y>
    </cdr:from>
    <cdr:to>
      <cdr:x>0.69987</cdr:x>
      <cdr:y>0.89831</cdr:y>
    </cdr:to>
    <cdr:sp macro="" textlink="">
      <cdr:nvSpPr>
        <cdr:cNvPr id="6" name="TextBox 5"/>
        <cdr:cNvSpPr txBox="1"/>
      </cdr:nvSpPr>
      <cdr:spPr>
        <a:xfrm xmlns:a="http://schemas.openxmlformats.org/drawingml/2006/main">
          <a:off x="3657600" y="3124200"/>
          <a:ext cx="982146"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217%</a:t>
          </a:r>
          <a:endParaRPr lang="en-US" sz="1600" dirty="0"/>
        </a:p>
      </cdr:txBody>
    </cdr:sp>
  </cdr:relSizeAnchor>
  <cdr:relSizeAnchor xmlns:cdr="http://schemas.openxmlformats.org/drawingml/2006/chartDrawing">
    <cdr:from>
      <cdr:x>0.46914</cdr:x>
      <cdr:y>0.33898</cdr:y>
    </cdr:from>
    <cdr:to>
      <cdr:x>0.61728</cdr:x>
      <cdr:y>0.54237</cdr:y>
    </cdr:to>
    <cdr:sp macro="" textlink="">
      <cdr:nvSpPr>
        <cdr:cNvPr id="7" name="TextBox 6"/>
        <cdr:cNvSpPr txBox="1"/>
      </cdr:nvSpPr>
      <cdr:spPr>
        <a:xfrm xmlns:a="http://schemas.openxmlformats.org/drawingml/2006/main">
          <a:off x="2895600" y="1524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0.51724</cdr:x>
      <cdr:y>0.30508</cdr:y>
    </cdr:from>
    <cdr:to>
      <cdr:x>0.66539</cdr:x>
      <cdr:y>0.50847</cdr:y>
    </cdr:to>
    <cdr:sp macro="" textlink="">
      <cdr:nvSpPr>
        <cdr:cNvPr id="8" name="TextBox 7"/>
        <cdr:cNvSpPr txBox="1"/>
      </cdr:nvSpPr>
      <cdr:spPr>
        <a:xfrm xmlns:a="http://schemas.openxmlformats.org/drawingml/2006/main">
          <a:off x="3429000" y="1371600"/>
          <a:ext cx="982145" cy="9144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196%</a:t>
          </a:r>
          <a:endParaRPr lang="en-US" sz="1600" dirty="0"/>
        </a:p>
      </cdr:txBody>
    </cdr:sp>
  </cdr:relSizeAnchor>
  <cdr:relSizeAnchor xmlns:cdr="http://schemas.openxmlformats.org/drawingml/2006/chartDrawing">
    <cdr:from>
      <cdr:x>0.76543</cdr:x>
      <cdr:y>0.11864</cdr:y>
    </cdr:from>
    <cdr:to>
      <cdr:x>0.91358</cdr:x>
      <cdr:y>0.32203</cdr:y>
    </cdr:to>
    <cdr:sp macro="" textlink="">
      <cdr:nvSpPr>
        <cdr:cNvPr id="9" name="TextBox 8"/>
        <cdr:cNvSpPr txBox="1"/>
      </cdr:nvSpPr>
      <cdr:spPr>
        <a:xfrm xmlns:a="http://schemas.openxmlformats.org/drawingml/2006/main">
          <a:off x="4724400" y="533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0.68966</cdr:x>
      <cdr:y>0.10169</cdr:y>
    </cdr:from>
    <cdr:to>
      <cdr:x>0.83781</cdr:x>
      <cdr:y>0.30508</cdr:y>
    </cdr:to>
    <cdr:sp macro="" textlink="">
      <cdr:nvSpPr>
        <cdr:cNvPr id="10" name="TextBox 9"/>
        <cdr:cNvSpPr txBox="1"/>
      </cdr:nvSpPr>
      <cdr:spPr>
        <a:xfrm xmlns:a="http://schemas.openxmlformats.org/drawingml/2006/main">
          <a:off x="4572000" y="457200"/>
          <a:ext cx="982146"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$5,012</a:t>
          </a:r>
          <a:endParaRPr lang="en-US" sz="1600" dirty="0"/>
        </a:p>
      </cdr:txBody>
    </cdr:sp>
  </cdr:relSizeAnchor>
</c:userShapes>
</file>

<file path=ppt/drawings/drawing3.xml><?xml version="1.0" encoding="utf-8"?>
<c:userShapes xmlns:c="http://schemas.openxmlformats.org/drawingml/2006/chart">
  <cdr:relSizeAnchor xmlns:cdr="http://schemas.openxmlformats.org/drawingml/2006/chartDrawing">
    <cdr:from>
      <cdr:x>0.82</cdr:x>
      <cdr:y>0.55363</cdr:y>
    </cdr:from>
    <cdr:to>
      <cdr:x>0.96</cdr:x>
      <cdr:y>0.71972</cdr:y>
    </cdr:to>
    <cdr:sp macro="" textlink="">
      <cdr:nvSpPr>
        <cdr:cNvPr id="2" name="TextBox 1"/>
        <cdr:cNvSpPr txBox="1"/>
      </cdr:nvSpPr>
      <cdr:spPr>
        <a:xfrm xmlns:a="http://schemas.openxmlformats.org/drawingml/2006/main">
          <a:off x="6248400" y="1524000"/>
          <a:ext cx="10668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600" dirty="0"/>
        </a:p>
      </cdr:txBody>
    </cdr:sp>
  </cdr:relSizeAnchor>
  <cdr:relSizeAnchor xmlns:cdr="http://schemas.openxmlformats.org/drawingml/2006/chartDrawing">
    <cdr:from>
      <cdr:x>0.83</cdr:x>
      <cdr:y>0.609</cdr:y>
    </cdr:from>
    <cdr:to>
      <cdr:x>0.95</cdr:x>
      <cdr:y>0.94118</cdr:y>
    </cdr:to>
    <cdr:sp macro="" textlink="">
      <cdr:nvSpPr>
        <cdr:cNvPr id="3" name="TextBox 2"/>
        <cdr:cNvSpPr txBox="1"/>
      </cdr:nvSpPr>
      <cdr:spPr>
        <a:xfrm xmlns:a="http://schemas.openxmlformats.org/drawingml/2006/main">
          <a:off x="6324600" y="1676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0.38</cdr:x>
      <cdr:y>0.2126</cdr:y>
    </cdr:from>
    <cdr:to>
      <cdr:x>0.44</cdr:x>
      <cdr:y>0.34677</cdr:y>
    </cdr:to>
    <cdr:sp macro="" textlink="">
      <cdr:nvSpPr>
        <cdr:cNvPr id="4" name="TextBox 8"/>
        <cdr:cNvSpPr txBox="1"/>
      </cdr:nvSpPr>
      <cdr:spPr>
        <a:xfrm xmlns:a="http://schemas.openxmlformats.org/drawingml/2006/main">
          <a:off x="2895600" y="585232"/>
          <a:ext cx="4572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t>72</a:t>
          </a:r>
          <a:endParaRPr lang="en-US" b="1" dirty="0"/>
        </a:p>
      </cdr:txBody>
    </cdr:sp>
  </cdr:relSizeAnchor>
  <cdr:relSizeAnchor xmlns:cdr="http://schemas.openxmlformats.org/drawingml/2006/chartDrawing">
    <cdr:from>
      <cdr:x>0.27</cdr:x>
      <cdr:y>0.21721</cdr:y>
    </cdr:from>
    <cdr:to>
      <cdr:x>0.33</cdr:x>
      <cdr:y>0.35138</cdr:y>
    </cdr:to>
    <cdr:sp macro="" textlink="">
      <cdr:nvSpPr>
        <cdr:cNvPr id="5" name="TextBox 8"/>
        <cdr:cNvSpPr txBox="1"/>
      </cdr:nvSpPr>
      <cdr:spPr>
        <a:xfrm xmlns:a="http://schemas.openxmlformats.org/drawingml/2006/main">
          <a:off x="2057400" y="597932"/>
          <a:ext cx="4572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t>73</a:t>
          </a:r>
          <a:endParaRPr lang="en-US" b="1" dirty="0"/>
        </a:p>
      </cdr:txBody>
    </cdr:sp>
  </cdr:relSizeAnchor>
  <cdr:relSizeAnchor xmlns:cdr="http://schemas.openxmlformats.org/drawingml/2006/chartDrawing">
    <cdr:from>
      <cdr:x>0.165</cdr:x>
      <cdr:y>0.20799</cdr:y>
    </cdr:from>
    <cdr:to>
      <cdr:x>0.225</cdr:x>
      <cdr:y>0.34216</cdr:y>
    </cdr:to>
    <cdr:sp macro="" textlink="">
      <cdr:nvSpPr>
        <cdr:cNvPr id="6" name="TextBox 8"/>
        <cdr:cNvSpPr txBox="1"/>
      </cdr:nvSpPr>
      <cdr:spPr>
        <a:xfrm xmlns:a="http://schemas.openxmlformats.org/drawingml/2006/main">
          <a:off x="1257300" y="572532"/>
          <a:ext cx="4572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t>78</a:t>
          </a:r>
          <a:endParaRPr lang="en-US" b="1" dirty="0"/>
        </a:p>
      </cdr:txBody>
    </cdr:sp>
  </cdr:relSizeAnchor>
  <cdr:relSizeAnchor xmlns:cdr="http://schemas.openxmlformats.org/drawingml/2006/chartDrawing">
    <cdr:from>
      <cdr:x>0.5</cdr:x>
      <cdr:y>0.21721</cdr:y>
    </cdr:from>
    <cdr:to>
      <cdr:x>0.56</cdr:x>
      <cdr:y>0.35138</cdr:y>
    </cdr:to>
    <cdr:sp macro="" textlink="">
      <cdr:nvSpPr>
        <cdr:cNvPr id="7" name="TextBox 8"/>
        <cdr:cNvSpPr txBox="1"/>
      </cdr:nvSpPr>
      <cdr:spPr>
        <a:xfrm xmlns:a="http://schemas.openxmlformats.org/drawingml/2006/main">
          <a:off x="3810000" y="597932"/>
          <a:ext cx="4572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t>72</a:t>
          </a:r>
          <a:endParaRPr lang="en-US" sz="1800" b="1" dirty="0"/>
        </a:p>
      </cdr:txBody>
    </cdr:sp>
  </cdr:relSizeAnchor>
  <cdr:relSizeAnchor xmlns:cdr="http://schemas.openxmlformats.org/drawingml/2006/chartDrawing">
    <cdr:from>
      <cdr:x>0.61</cdr:x>
      <cdr:y>0.22644</cdr:y>
    </cdr:from>
    <cdr:to>
      <cdr:x>0.67</cdr:x>
      <cdr:y>0.36061</cdr:y>
    </cdr:to>
    <cdr:sp macro="" textlink="">
      <cdr:nvSpPr>
        <cdr:cNvPr id="8" name="TextBox 8"/>
        <cdr:cNvSpPr txBox="1"/>
      </cdr:nvSpPr>
      <cdr:spPr>
        <a:xfrm xmlns:a="http://schemas.openxmlformats.org/drawingml/2006/main">
          <a:off x="4648200" y="623332"/>
          <a:ext cx="4572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t>71</a:t>
          </a:r>
          <a:endParaRPr lang="en-US" sz="1800" b="1" dirty="0"/>
        </a:p>
      </cdr:txBody>
    </cdr:sp>
  </cdr:relSizeAnchor>
  <cdr:relSizeAnchor xmlns:cdr="http://schemas.openxmlformats.org/drawingml/2006/chartDrawing">
    <cdr:from>
      <cdr:x>0.71</cdr:x>
      <cdr:y>0.3045</cdr:y>
    </cdr:from>
    <cdr:to>
      <cdr:x>0.77</cdr:x>
      <cdr:y>0.43867</cdr:y>
    </cdr:to>
    <cdr:sp macro="" textlink="">
      <cdr:nvSpPr>
        <cdr:cNvPr id="9" name="TextBox 8"/>
        <cdr:cNvSpPr txBox="1"/>
      </cdr:nvSpPr>
      <cdr:spPr>
        <a:xfrm xmlns:a="http://schemas.openxmlformats.org/drawingml/2006/main">
          <a:off x="5410200" y="838200"/>
          <a:ext cx="4572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t>68</a:t>
          </a:r>
          <a:endParaRPr lang="en-US" sz="1800" b="1" dirty="0"/>
        </a:p>
      </cdr:txBody>
    </cdr:sp>
  </cdr:relSizeAnchor>
  <cdr:relSizeAnchor xmlns:cdr="http://schemas.openxmlformats.org/drawingml/2006/chartDrawing">
    <cdr:from>
      <cdr:x>0.56</cdr:x>
      <cdr:y>0.3045</cdr:y>
    </cdr:from>
    <cdr:to>
      <cdr:x>0.62</cdr:x>
      <cdr:y>0.3045</cdr:y>
    </cdr:to>
    <cdr:cxnSp macro="">
      <cdr:nvCxnSpPr>
        <cdr:cNvPr id="14" name="Straight Connector 13"/>
        <cdr:cNvCxnSpPr/>
      </cdr:nvCxnSpPr>
      <cdr:spPr>
        <a:xfrm xmlns:a="http://schemas.openxmlformats.org/drawingml/2006/main">
          <a:off x="4267200" y="838200"/>
          <a:ext cx="457200" cy="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0.39815</cdr:x>
      <cdr:y>0.61972</cdr:y>
    </cdr:from>
    <cdr:to>
      <cdr:x>0.74074</cdr:x>
      <cdr:y>0.69625</cdr:y>
    </cdr:to>
    <cdr:sp macro="" textlink="">
      <cdr:nvSpPr>
        <cdr:cNvPr id="2" name="TextBox 1"/>
        <cdr:cNvSpPr txBox="1"/>
      </cdr:nvSpPr>
      <cdr:spPr>
        <a:xfrm xmlns:a="http://schemas.openxmlformats.org/drawingml/2006/main">
          <a:off x="3276600" y="3352800"/>
          <a:ext cx="2819400" cy="4140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chemeClr val="bg1"/>
              </a:solidFill>
            </a:rPr>
            <a:t>Total Enrollment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04C78CF-9004-421A-A05B-1A7B8DE19730}" type="datetimeFigureOut">
              <a:rPr lang="en-US" smtClean="0"/>
              <a:pPr/>
              <a:t>7/24/2013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664A296-F360-480F-813B-377B7C5E820F}" type="slidenum">
              <a:rPr lang="en-US" smtClean="0"/>
              <a:pPr/>
              <a:t>‹#›</a:t>
            </a:fld>
            <a:endParaRPr lang="en-US" dirty="0"/>
          </a:p>
        </p:txBody>
      </p:sp>
    </p:spTree>
    <p:extLst>
      <p:ext uri="{BB962C8B-B14F-4D97-AF65-F5344CB8AC3E}">
        <p14:creationId xmlns:p14="http://schemas.microsoft.com/office/powerpoint/2010/main" xmlns="" val="526964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B99A8C-EB99-4DFD-AA76-82EB5FF89AC3}" type="datetimeFigureOut">
              <a:rPr lang="en-US" smtClean="0"/>
              <a:pPr/>
              <a:t>7/24/2013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A58769C-4507-4859-9690-501F5A611370}" type="slidenum">
              <a:rPr lang="en-US" smtClean="0"/>
              <a:pPr/>
              <a:t>‹#›</a:t>
            </a:fld>
            <a:endParaRPr lang="en-US" dirty="0"/>
          </a:p>
        </p:txBody>
      </p:sp>
    </p:spTree>
    <p:extLst>
      <p:ext uri="{BB962C8B-B14F-4D97-AF65-F5344CB8AC3E}">
        <p14:creationId xmlns:p14="http://schemas.microsoft.com/office/powerpoint/2010/main" xmlns="" val="2955631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0F700F-06EC-4448-A3F8-194B5F2147F5}"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8769C-4507-4859-9690-501F5A611370}" type="slidenum">
              <a:rPr lang="en-US" smtClean="0"/>
              <a:pPr/>
              <a:t>30</a:t>
            </a:fld>
            <a:endParaRPr lang="en-US" dirty="0"/>
          </a:p>
        </p:txBody>
      </p:sp>
    </p:spTree>
    <p:extLst>
      <p:ext uri="{BB962C8B-B14F-4D97-AF65-F5344CB8AC3E}">
        <p14:creationId xmlns:p14="http://schemas.microsoft.com/office/powerpoint/2010/main" xmlns="" val="4010386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Source </a:t>
            </a:r>
            <a:endParaRPr lang="en-US" dirty="0"/>
          </a:p>
        </p:txBody>
      </p:sp>
    </p:spTree>
    <p:extLst>
      <p:ext uri="{BB962C8B-B14F-4D97-AF65-F5344CB8AC3E}">
        <p14:creationId xmlns:p14="http://schemas.microsoft.com/office/powerpoint/2010/main" xmlns="" val="47477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79310-8077-424A-A31A-C8D2D4881B1A}" type="datetime1">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AE136-10E0-4C2D-AE22-CD734D6F1724}" type="datetime1">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ECD0E-6303-4C80-BA20-E82F8D75B6D7}" type="datetime1">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8564E-FA16-4E1D-9412-DDB567BB08C8}" type="datetime1">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D781D0-9D41-44D1-942A-1BED3C3F93E0}" type="datetime1">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68EDD9-08B1-4258-965D-8B1A43E491BC}" type="datetime1">
              <a:rPr lang="en-US" smtClean="0"/>
              <a:pPr/>
              <a:t>7/24/2013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73BE0F-01C2-453A-9AD1-BE0E63488986}" type="datetime1">
              <a:rPr lang="en-US" smtClean="0"/>
              <a:pPr/>
              <a:t>7/24/2013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978F4-DE9C-4BA6-83D9-91747D5ABAC7}" type="datetime1">
              <a:rPr lang="en-US" smtClean="0"/>
              <a:pPr/>
              <a:t>7/24/2013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95435E-319F-498E-B984-2CCEFD3097D5}" type="datetime1">
              <a:rPr lang="en-US" smtClean="0"/>
              <a:pPr/>
              <a:t>7/24/2013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393A8-EF37-459F-A9AE-B757EC911B1C}" type="datetime1">
              <a:rPr lang="en-US" smtClean="0"/>
              <a:pPr/>
              <a:t>7/24/2013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EA936E-BE3D-4B4C-A8B0-8C19BF9E0F4B}" type="datetime1">
              <a:rPr lang="en-US" smtClean="0"/>
              <a:pPr/>
              <a:t>7/24/2013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B787C-66D0-4F3C-897E-44557082198B}" type="datetime1">
              <a:rPr lang="en-US" smtClean="0"/>
              <a:pPr/>
              <a:t>7/24/2013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hyperlink" Target="https://www.cms.gov/NationalHealthExpendData/" TargetMode="External"/><Relationship Id="rId4" Type="http://schemas.openxmlformats.org/officeDocument/2006/relationships/oleObject" Target="../embeddings/Microsoft_Office_Excel_97-2003_Worksheet3.xls"/></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mailto:Charles.Milligan@maryland.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304800" y="914400"/>
            <a:ext cx="8839200" cy="381000"/>
            <a:chOff x="0" y="914400"/>
            <a:chExt cx="9144000" cy="381001"/>
          </a:xfrm>
          <a:effectLst>
            <a:outerShdw blurRad="50800" dist="38100" dir="5400000" algn="t" rotWithShape="0">
              <a:prstClr val="black">
                <a:alpha val="40000"/>
              </a:prstClr>
            </a:outerShdw>
          </a:effectLst>
        </p:grpSpPr>
        <p:sp>
          <p:nvSpPr>
            <p:cNvPr id="17" name="Rectangle 5"/>
            <p:cNvSpPr>
              <a:spLocks noChangeArrowheads="1"/>
            </p:cNvSpPr>
            <p:nvPr/>
          </p:nvSpPr>
          <p:spPr bwMode="auto">
            <a:xfrm>
              <a:off x="0" y="914400"/>
              <a:ext cx="9144000" cy="190500"/>
            </a:xfrm>
            <a:prstGeom prst="rect">
              <a:avLst/>
            </a:prstGeom>
            <a:solidFill>
              <a:srgbClr val="000000"/>
            </a:solidFill>
            <a:ln w="9525">
              <a:solidFill>
                <a:srgbClr val="000000"/>
              </a:solidFill>
              <a:miter lim="800000"/>
              <a:headEnd/>
              <a:tailEnd/>
            </a:ln>
          </p:spPr>
          <p:txBody>
            <a:bodyPr/>
            <a:lstStyle/>
            <a:p>
              <a:endParaRPr lang="en-US" dirty="0">
                <a:solidFill>
                  <a:prstClr val="black"/>
                </a:solidFill>
              </a:endParaRPr>
            </a:p>
          </p:txBody>
        </p:sp>
        <p:sp>
          <p:nvSpPr>
            <p:cNvPr id="18" name="Rectangle 17"/>
            <p:cNvSpPr>
              <a:spLocks noChangeArrowheads="1"/>
            </p:cNvSpPr>
            <p:nvPr/>
          </p:nvSpPr>
          <p:spPr bwMode="auto">
            <a:xfrm>
              <a:off x="0" y="1104900"/>
              <a:ext cx="9144000" cy="114298"/>
            </a:xfrm>
            <a:prstGeom prst="rect">
              <a:avLst/>
            </a:prstGeom>
            <a:solidFill>
              <a:srgbClr val="FF0000"/>
            </a:solidFill>
            <a:ln w="9525">
              <a:noFill/>
              <a:miter lim="800000"/>
              <a:headEnd/>
              <a:tailEnd/>
            </a:ln>
          </p:spPr>
          <p:txBody>
            <a:bodyPr/>
            <a:lstStyle/>
            <a:p>
              <a:endParaRPr lang="en-US" dirty="0">
                <a:solidFill>
                  <a:prstClr val="black"/>
                </a:solidFill>
              </a:endParaRPr>
            </a:p>
          </p:txBody>
        </p:sp>
        <p:sp>
          <p:nvSpPr>
            <p:cNvPr id="19" name="Rectangle 5"/>
            <p:cNvSpPr>
              <a:spLocks noChangeArrowheads="1"/>
            </p:cNvSpPr>
            <p:nvPr/>
          </p:nvSpPr>
          <p:spPr bwMode="auto">
            <a:xfrm>
              <a:off x="0" y="1181103"/>
              <a:ext cx="9144000" cy="114298"/>
            </a:xfrm>
            <a:prstGeom prst="rect">
              <a:avLst/>
            </a:prstGeom>
            <a:solidFill>
              <a:srgbClr val="FFC000"/>
            </a:solidFill>
            <a:ln w="9525">
              <a:noFill/>
              <a:miter lim="800000"/>
              <a:headEnd/>
              <a:tailEnd/>
            </a:ln>
          </p:spPr>
          <p:txBody>
            <a:bodyPr/>
            <a:lstStyle/>
            <a:p>
              <a:endParaRPr lang="en-US" dirty="0">
                <a:solidFill>
                  <a:prstClr val="black"/>
                </a:solidFill>
              </a:endParaRPr>
            </a:p>
          </p:txBody>
        </p:sp>
      </p:grpSp>
      <p:sp>
        <p:nvSpPr>
          <p:cNvPr id="4" name="Subtitle 2"/>
          <p:cNvSpPr txBox="1">
            <a:spLocks/>
          </p:cNvSpPr>
          <p:nvPr/>
        </p:nvSpPr>
        <p:spPr>
          <a:xfrm>
            <a:off x="-4267200" y="4419600"/>
            <a:ext cx="6324600" cy="1295400"/>
          </a:xfrm>
          <a:prstGeom prst="rect">
            <a:avLst/>
          </a:prstGeom>
        </p:spPr>
        <p:txBody>
          <a:bodyPr>
            <a:normAutofit/>
          </a:bodyPr>
          <a:lstStyle/>
          <a:p>
            <a:pPr indent="-342900" algn="ctr">
              <a:defRPr/>
            </a:pPr>
            <a:endParaRPr lang="en-US" sz="2400" dirty="0">
              <a:solidFill>
                <a:prstClr val="white">
                  <a:lumMod val="50000"/>
                </a:prstClr>
              </a:solidFill>
            </a:endParaRPr>
          </a:p>
        </p:txBody>
      </p:sp>
      <p:sp>
        <p:nvSpPr>
          <p:cNvPr id="6" name="Title 1"/>
          <p:cNvSpPr txBox="1">
            <a:spLocks/>
          </p:cNvSpPr>
          <p:nvPr/>
        </p:nvSpPr>
        <p:spPr>
          <a:xfrm>
            <a:off x="-2514600" y="2514600"/>
            <a:ext cx="5715000" cy="990600"/>
          </a:xfrm>
          <a:prstGeom prst="rect">
            <a:avLst/>
          </a:prstGeom>
        </p:spPr>
        <p:txBody>
          <a:bodyPr>
            <a:normAutofit/>
          </a:bodyPr>
          <a:lstStyle/>
          <a:p>
            <a:pPr algn="ctr">
              <a:spcBef>
                <a:spcPct val="0"/>
              </a:spcBef>
              <a:defRPr/>
            </a:pPr>
            <a:endParaRPr lang="en-US" sz="4400" dirty="0">
              <a:solidFill>
                <a:prstClr val="black"/>
              </a:solidFill>
            </a:endParaRPr>
          </a:p>
        </p:txBody>
      </p:sp>
      <p:sp>
        <p:nvSpPr>
          <p:cNvPr id="16" name="Subtitle 15"/>
          <p:cNvSpPr>
            <a:spLocks noGrp="1"/>
          </p:cNvSpPr>
          <p:nvPr>
            <p:ph type="subTitle" idx="1"/>
          </p:nvPr>
        </p:nvSpPr>
        <p:spPr>
          <a:xfrm>
            <a:off x="1371600" y="4876800"/>
            <a:ext cx="6400800" cy="1219200"/>
          </a:xfrm>
        </p:spPr>
        <p:txBody>
          <a:bodyPr>
            <a:noAutofit/>
          </a:bodyPr>
          <a:lstStyle/>
          <a:p>
            <a:pPr lvl="0" indent="-342900">
              <a:defRPr/>
            </a:pPr>
            <a:r>
              <a:rPr lang="en-US" sz="2400" dirty="0" smtClean="0">
                <a:solidFill>
                  <a:schemeClr val="tx1"/>
                </a:solidFill>
              </a:rPr>
              <a:t>Charles J. Milligan, JD, MPH</a:t>
            </a:r>
          </a:p>
          <a:p>
            <a:pPr lvl="0" indent="-342900">
              <a:defRPr/>
            </a:pPr>
            <a:r>
              <a:rPr lang="en-US" sz="2400" dirty="0" smtClean="0">
                <a:solidFill>
                  <a:schemeClr val="tx1"/>
                </a:solidFill>
              </a:rPr>
              <a:t>Deputy Secretary</a:t>
            </a:r>
            <a:r>
              <a:rPr lang="en-US" sz="2400" dirty="0">
                <a:solidFill>
                  <a:schemeClr val="tx1"/>
                </a:solidFill>
              </a:rPr>
              <a:t> </a:t>
            </a:r>
            <a:r>
              <a:rPr lang="en-US" sz="2400" dirty="0" smtClean="0">
                <a:solidFill>
                  <a:schemeClr val="tx1"/>
                </a:solidFill>
              </a:rPr>
              <a:t>for Health Care Financing</a:t>
            </a:r>
            <a:endParaRPr lang="en-US" sz="2400" dirty="0">
              <a:solidFill>
                <a:schemeClr val="tx1"/>
              </a:solidFill>
            </a:endParaRPr>
          </a:p>
          <a:p>
            <a:pPr lvl="0" indent="-342900">
              <a:defRPr/>
            </a:pPr>
            <a:r>
              <a:rPr lang="en-US" sz="2400" dirty="0" smtClean="0">
                <a:solidFill>
                  <a:schemeClr val="tx1"/>
                </a:solidFill>
              </a:rPr>
              <a:t>July 25, 2013</a:t>
            </a:r>
          </a:p>
          <a:p>
            <a:endParaRPr lang="en-US" sz="2000" dirty="0"/>
          </a:p>
        </p:txBody>
      </p:sp>
      <p:pic>
        <p:nvPicPr>
          <p:cNvPr id="9" name="Picture 2" descr="C:\Documents and Settings\vkotzias\Desktop\MD-DHMH-HealthCareFin_2.jpg"/>
          <p:cNvPicPr>
            <a:picLocks noChangeAspect="1" noChangeArrowheads="1"/>
          </p:cNvPicPr>
          <p:nvPr/>
        </p:nvPicPr>
        <p:blipFill>
          <a:blip r:embed="rId2" cstate="print"/>
          <a:srcRect/>
          <a:stretch>
            <a:fillRect/>
          </a:stretch>
        </p:blipFill>
        <p:spPr bwMode="auto">
          <a:xfrm>
            <a:off x="0" y="228600"/>
            <a:ext cx="2082800" cy="1576388"/>
          </a:xfrm>
          <a:prstGeom prst="rect">
            <a:avLst/>
          </a:prstGeom>
          <a:noFill/>
          <a:ln w="9525">
            <a:noFill/>
            <a:miter lim="800000"/>
            <a:headEnd/>
            <a:tailEnd/>
          </a:ln>
        </p:spPr>
      </p:pic>
      <p:sp>
        <p:nvSpPr>
          <p:cNvPr id="11" name="Title 14"/>
          <p:cNvSpPr txBox="1">
            <a:spLocks/>
          </p:cNvSpPr>
          <p:nvPr/>
        </p:nvSpPr>
        <p:spPr>
          <a:xfrm>
            <a:off x="609600" y="2797175"/>
            <a:ext cx="8153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dirty="0" smtClean="0"/>
              <a:t>The Transformation of Insurance Coverage</a:t>
            </a:r>
            <a:endParaRPr lang="en-US" sz="3400" dirty="0"/>
          </a:p>
        </p:txBody>
      </p:sp>
    </p:spTree>
    <p:extLst>
      <p:ext uri="{BB962C8B-B14F-4D97-AF65-F5344CB8AC3E}">
        <p14:creationId xmlns:p14="http://schemas.microsoft.com/office/powerpoint/2010/main" xmlns="" val="3331680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dirty="0"/>
          </a:p>
        </p:txBody>
      </p:sp>
      <p:sp>
        <p:nvSpPr>
          <p:cNvPr id="4" name="TextBox 3"/>
          <p:cNvSpPr txBox="1"/>
          <p:nvPr/>
        </p:nvSpPr>
        <p:spPr>
          <a:xfrm>
            <a:off x="152400" y="0"/>
            <a:ext cx="8839200" cy="1384995"/>
          </a:xfrm>
          <a:prstGeom prst="rect">
            <a:avLst/>
          </a:prstGeom>
          <a:noFill/>
        </p:spPr>
        <p:txBody>
          <a:bodyPr wrap="square" rtlCol="0">
            <a:spAutoFit/>
          </a:bodyPr>
          <a:lstStyle/>
          <a:p>
            <a:pPr algn="ctr"/>
            <a:r>
              <a:rPr lang="en-US" sz="2800" b="1" dirty="0" smtClean="0">
                <a:cs typeface="Tahoma" pitchFamily="34" charset="0"/>
                <a:sym typeface="Tahoma" pitchFamily="34" charset="0"/>
              </a:rPr>
              <a:t>In Maryland, in the past decade, overall family premiums in ESI more than doubled, and the worker’s premium contribution grew at an even faster rate.</a:t>
            </a:r>
          </a:p>
        </p:txBody>
      </p:sp>
      <p:graphicFrame>
        <p:nvGraphicFramePr>
          <p:cNvPr id="6" name="Chart 5"/>
          <p:cNvGraphicFramePr>
            <a:graphicFrameLocks/>
          </p:cNvGraphicFramePr>
          <p:nvPr>
            <p:extLst>
              <p:ext uri="{D42A27DB-BD31-4B8C-83A1-F6EECF244321}">
                <p14:modId xmlns:p14="http://schemas.microsoft.com/office/powerpoint/2010/main" xmlns="" val="682421269"/>
              </p:ext>
            </p:extLst>
          </p:nvPr>
        </p:nvGraphicFramePr>
        <p:xfrm>
          <a:off x="990600" y="1905000"/>
          <a:ext cx="7162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 y="6324600"/>
            <a:ext cx="4343400" cy="461665"/>
          </a:xfrm>
          <a:prstGeom prst="rect">
            <a:avLst/>
          </a:prstGeom>
          <a:noFill/>
        </p:spPr>
        <p:txBody>
          <a:bodyPr wrap="square" rtlCol="0">
            <a:spAutoFit/>
          </a:bodyPr>
          <a:lstStyle/>
          <a:p>
            <a:r>
              <a:rPr lang="en-US" sz="1200" dirty="0" smtClean="0"/>
              <a:t>Source: State-Level Trends in Employer-Sponsored Health Insurance, A State-by-State Analysis. SHADAC. April 2013.</a:t>
            </a:r>
            <a:endParaRPr lang="en-US" sz="1200" dirty="0"/>
          </a:p>
        </p:txBody>
      </p:sp>
      <p:cxnSp>
        <p:nvCxnSpPr>
          <p:cNvPr id="7" name="Straight Connector 6"/>
          <p:cNvCxnSpPr/>
          <p:nvPr/>
        </p:nvCxnSpPr>
        <p:spPr>
          <a:xfrm>
            <a:off x="0" y="14478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0359"/>
            <a:ext cx="8458200" cy="769441"/>
          </a:xfrm>
          <a:prstGeom prst="rect">
            <a:avLst/>
          </a:prstGeom>
          <a:noFill/>
        </p:spPr>
        <p:txBody>
          <a:bodyPr wrap="square" rtlCol="0">
            <a:spAutoFit/>
          </a:bodyPr>
          <a:lstStyle/>
          <a:p>
            <a:pPr algn="ctr"/>
            <a:r>
              <a:rPr lang="en-US" sz="2200" dirty="0">
                <a:cs typeface="Tahoma" pitchFamily="34" charset="0"/>
                <a:sym typeface="Tahoma" pitchFamily="34" charset="0"/>
              </a:rPr>
              <a:t>Average Annual Worker and Employer Contributions </a:t>
            </a:r>
            <a:r>
              <a:rPr lang="en-US" sz="2200" dirty="0" smtClean="0">
                <a:cs typeface="Tahoma" pitchFamily="34" charset="0"/>
                <a:sym typeface="Tahoma" pitchFamily="34" charset="0"/>
              </a:rPr>
              <a:t>to</a:t>
            </a:r>
          </a:p>
          <a:p>
            <a:pPr algn="ctr"/>
            <a:r>
              <a:rPr lang="en-US" sz="2200" dirty="0" smtClean="0">
                <a:cs typeface="Tahoma" pitchFamily="34" charset="0"/>
                <a:sym typeface="Tahoma" pitchFamily="34" charset="0"/>
              </a:rPr>
              <a:t>Purchase </a:t>
            </a:r>
            <a:r>
              <a:rPr lang="en-US" sz="2200" dirty="0">
                <a:cs typeface="Tahoma" pitchFamily="34" charset="0"/>
                <a:sym typeface="Tahoma" pitchFamily="34" charset="0"/>
              </a:rPr>
              <a:t>Family </a:t>
            </a:r>
            <a:r>
              <a:rPr lang="en-US" sz="2200" dirty="0" smtClean="0">
                <a:cs typeface="Tahoma" pitchFamily="34" charset="0"/>
                <a:sym typeface="Tahoma" pitchFamily="34" charset="0"/>
              </a:rPr>
              <a:t>Coverage in Maryland</a:t>
            </a:r>
            <a:endParaRPr lang="en-US" sz="2200" dirty="0"/>
          </a:p>
        </p:txBody>
      </p:sp>
    </p:spTree>
    <p:extLst>
      <p:ext uri="{BB962C8B-B14F-4D97-AF65-F5344CB8AC3E}">
        <p14:creationId xmlns:p14="http://schemas.microsoft.com/office/powerpoint/2010/main" xmlns="" val="2405323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xmlns="" val="4196367778"/>
              </p:ext>
            </p:extLst>
          </p:nvPr>
        </p:nvGraphicFramePr>
        <p:xfrm>
          <a:off x="1295400" y="1981200"/>
          <a:ext cx="6629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 y="6324600"/>
            <a:ext cx="4343400" cy="461665"/>
          </a:xfrm>
          <a:prstGeom prst="rect">
            <a:avLst/>
          </a:prstGeom>
          <a:noFill/>
        </p:spPr>
        <p:txBody>
          <a:bodyPr wrap="square" rtlCol="0">
            <a:spAutoFit/>
          </a:bodyPr>
          <a:lstStyle/>
          <a:p>
            <a:r>
              <a:rPr lang="en-US" sz="1200" dirty="0" smtClean="0"/>
              <a:t>Source: State-Level Trends in Employer-Sponsored Health Insurance, A State-by-State Analysis. SHADAC. April 2013.</a:t>
            </a:r>
            <a:endParaRPr lang="en-US" sz="1200" dirty="0"/>
          </a:p>
        </p:txBody>
      </p:sp>
      <p:cxnSp>
        <p:nvCxnSpPr>
          <p:cNvPr id="7" name="Straight Connector 6"/>
          <p:cNvCxnSpPr/>
          <p:nvPr/>
        </p:nvCxnSpPr>
        <p:spPr>
          <a:xfrm>
            <a:off x="0" y="1371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3400" y="0"/>
            <a:ext cx="8458200" cy="1384995"/>
          </a:xfrm>
          <a:prstGeom prst="rect">
            <a:avLst/>
          </a:prstGeom>
          <a:noFill/>
        </p:spPr>
        <p:txBody>
          <a:bodyPr wrap="square" rtlCol="0">
            <a:spAutoFit/>
          </a:bodyPr>
          <a:lstStyle/>
          <a:p>
            <a:pPr algn="ctr"/>
            <a:r>
              <a:rPr lang="en-US" sz="2800" b="1" dirty="0" smtClean="0">
                <a:cs typeface="Tahoma" pitchFamily="34" charset="0"/>
                <a:sym typeface="Tahoma" pitchFamily="34" charset="0"/>
              </a:rPr>
              <a:t>In Maryland, the same pattern existing for individual coverage through ESI, with worker contribution rates more than doubling in a decade.</a:t>
            </a:r>
          </a:p>
        </p:txBody>
      </p:sp>
      <p:sp>
        <p:nvSpPr>
          <p:cNvPr id="9" name="TextBox 8"/>
          <p:cNvSpPr txBox="1"/>
          <p:nvPr/>
        </p:nvSpPr>
        <p:spPr>
          <a:xfrm>
            <a:off x="685800" y="1371600"/>
            <a:ext cx="8458200" cy="769441"/>
          </a:xfrm>
          <a:prstGeom prst="rect">
            <a:avLst/>
          </a:prstGeom>
          <a:noFill/>
        </p:spPr>
        <p:txBody>
          <a:bodyPr wrap="square" rtlCol="0">
            <a:spAutoFit/>
          </a:bodyPr>
          <a:lstStyle/>
          <a:p>
            <a:pPr algn="ctr"/>
            <a:r>
              <a:rPr lang="en-US" sz="2200" dirty="0">
                <a:cs typeface="Tahoma" pitchFamily="34" charset="0"/>
                <a:sym typeface="Tahoma" pitchFamily="34" charset="0"/>
              </a:rPr>
              <a:t>Average Annual Worker and Employer Contributions </a:t>
            </a:r>
            <a:r>
              <a:rPr lang="en-US" sz="2200" dirty="0" smtClean="0">
                <a:cs typeface="Tahoma" pitchFamily="34" charset="0"/>
                <a:sym typeface="Tahoma" pitchFamily="34" charset="0"/>
              </a:rPr>
              <a:t>to</a:t>
            </a:r>
          </a:p>
          <a:p>
            <a:pPr algn="ctr"/>
            <a:r>
              <a:rPr lang="en-US" sz="2200" dirty="0" smtClean="0">
                <a:cs typeface="Tahoma" pitchFamily="34" charset="0"/>
                <a:sym typeface="Tahoma" pitchFamily="34" charset="0"/>
              </a:rPr>
              <a:t>Purchase Individual Coverage in Maryland</a:t>
            </a:r>
            <a:endParaRPr lang="en-US" sz="2200" dirty="0"/>
          </a:p>
        </p:txBody>
      </p:sp>
    </p:spTree>
    <p:extLst>
      <p:ext uri="{BB962C8B-B14F-4D97-AF65-F5344CB8AC3E}">
        <p14:creationId xmlns:p14="http://schemas.microsoft.com/office/powerpoint/2010/main" xmlns="" val="2589663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dirty="0"/>
          </a:p>
        </p:txBody>
      </p:sp>
      <p:graphicFrame>
        <p:nvGraphicFramePr>
          <p:cNvPr id="3" name="Chart 2"/>
          <p:cNvGraphicFramePr/>
          <p:nvPr>
            <p:extLst>
              <p:ext uri="{D42A27DB-BD31-4B8C-83A1-F6EECF244321}">
                <p14:modId xmlns:p14="http://schemas.microsoft.com/office/powerpoint/2010/main" xmlns="" val="290556095"/>
              </p:ext>
            </p:extLst>
          </p:nvPr>
        </p:nvGraphicFramePr>
        <p:xfrm>
          <a:off x="381000" y="2133600"/>
          <a:ext cx="84582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xmlns="" val="610525379"/>
              </p:ext>
            </p:extLst>
          </p:nvPr>
        </p:nvGraphicFramePr>
        <p:xfrm>
          <a:off x="1219200" y="1752600"/>
          <a:ext cx="7620000" cy="27527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28600" y="1371600"/>
            <a:ext cx="8839200" cy="461665"/>
          </a:xfrm>
          <a:prstGeom prst="rect">
            <a:avLst/>
          </a:prstGeom>
          <a:noFill/>
        </p:spPr>
        <p:txBody>
          <a:bodyPr wrap="square" rtlCol="0">
            <a:spAutoFit/>
          </a:bodyPr>
          <a:lstStyle/>
          <a:p>
            <a:pPr algn="ctr"/>
            <a:r>
              <a:rPr lang="en-US" sz="2400" dirty="0"/>
              <a:t>Percent of </a:t>
            </a:r>
            <a:r>
              <a:rPr lang="en-US" sz="2400" dirty="0" smtClean="0"/>
              <a:t>Non</a:t>
            </a:r>
            <a:r>
              <a:rPr lang="en-US" sz="2400" dirty="0"/>
              <a:t>e</a:t>
            </a:r>
            <a:r>
              <a:rPr lang="en-US" sz="2400" dirty="0" smtClean="0"/>
              <a:t>lderly </a:t>
            </a:r>
            <a:r>
              <a:rPr lang="en-US" sz="2400" dirty="0"/>
              <a:t>(</a:t>
            </a:r>
            <a:r>
              <a:rPr lang="en-US" sz="2400" dirty="0" smtClean="0"/>
              <a:t>Ages 0-64) with ESI in Maryland</a:t>
            </a:r>
            <a:endParaRPr lang="en-US" sz="2400" dirty="0"/>
          </a:p>
        </p:txBody>
      </p:sp>
      <p:sp>
        <p:nvSpPr>
          <p:cNvPr id="6" name="TextBox 5"/>
          <p:cNvSpPr txBox="1"/>
          <p:nvPr/>
        </p:nvSpPr>
        <p:spPr>
          <a:xfrm>
            <a:off x="304800" y="6172200"/>
            <a:ext cx="4343400" cy="461665"/>
          </a:xfrm>
          <a:prstGeom prst="rect">
            <a:avLst/>
          </a:prstGeom>
          <a:noFill/>
        </p:spPr>
        <p:txBody>
          <a:bodyPr wrap="square" rtlCol="0">
            <a:spAutoFit/>
          </a:bodyPr>
          <a:lstStyle/>
          <a:p>
            <a:r>
              <a:rPr lang="en-US" sz="1200" dirty="0" smtClean="0"/>
              <a:t>Source: State-Level Trends in Employer-Sponsored Health Insurance, A State-by-State Analysis. SHADAC. April 2013.</a:t>
            </a:r>
            <a:endParaRPr lang="en-US" sz="1200" dirty="0"/>
          </a:p>
        </p:txBody>
      </p:sp>
      <p:cxnSp>
        <p:nvCxnSpPr>
          <p:cNvPr id="7" name="Straight Connector 6"/>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76200"/>
            <a:ext cx="9144000" cy="954107"/>
          </a:xfrm>
          <a:prstGeom prst="rect">
            <a:avLst/>
          </a:prstGeom>
          <a:noFill/>
        </p:spPr>
        <p:txBody>
          <a:bodyPr wrap="square" rtlCol="0">
            <a:spAutoFit/>
          </a:bodyPr>
          <a:lstStyle/>
          <a:p>
            <a:pPr algn="ctr"/>
            <a:r>
              <a:rPr lang="en-US" sz="2800" b="1" dirty="0" smtClean="0">
                <a:cs typeface="Tahoma" pitchFamily="34" charset="0"/>
                <a:sym typeface="Tahoma" pitchFamily="34" charset="0"/>
              </a:rPr>
              <a:t>In Maryland, the percent of nonelderly (under age 65) covered through ESI fell from 80% to 68% in the last decade.</a:t>
            </a:r>
          </a:p>
        </p:txBody>
      </p:sp>
      <p:sp>
        <p:nvSpPr>
          <p:cNvPr id="9" name="TextBox 8"/>
          <p:cNvSpPr txBox="1"/>
          <p:nvPr/>
        </p:nvSpPr>
        <p:spPr>
          <a:xfrm>
            <a:off x="1676400" y="1981200"/>
            <a:ext cx="457200" cy="369332"/>
          </a:xfrm>
          <a:prstGeom prst="rect">
            <a:avLst/>
          </a:prstGeom>
          <a:noFill/>
        </p:spPr>
        <p:txBody>
          <a:bodyPr wrap="square" rtlCol="0">
            <a:spAutoFit/>
          </a:bodyPr>
          <a:lstStyle/>
          <a:p>
            <a:r>
              <a:rPr lang="en-US" b="1" dirty="0" smtClean="0"/>
              <a:t>80</a:t>
            </a:r>
            <a:endParaRPr lang="en-US" b="1" dirty="0"/>
          </a:p>
        </p:txBody>
      </p:sp>
      <p:cxnSp>
        <p:nvCxnSpPr>
          <p:cNvPr id="13" name="Straight Connector 12"/>
          <p:cNvCxnSpPr/>
          <p:nvPr/>
        </p:nvCxnSpPr>
        <p:spPr>
          <a:xfrm>
            <a:off x="2133600" y="2286000"/>
            <a:ext cx="3810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895600" y="2590800"/>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657600" y="2590800"/>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572000" y="2590800"/>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324600" y="2590800"/>
            <a:ext cx="381000" cy="1524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10632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dirty="0"/>
          </a:p>
        </p:txBody>
      </p:sp>
      <p:graphicFrame>
        <p:nvGraphicFramePr>
          <p:cNvPr id="5" name="Chart 4"/>
          <p:cNvGraphicFramePr/>
          <p:nvPr>
            <p:extLst>
              <p:ext uri="{D42A27DB-BD31-4B8C-83A1-F6EECF244321}">
                <p14:modId xmlns:p14="http://schemas.microsoft.com/office/powerpoint/2010/main" xmlns="" val="1634382622"/>
              </p:ext>
            </p:extLst>
          </p:nvPr>
        </p:nvGraphicFramePr>
        <p:xfrm>
          <a:off x="762000" y="2133600"/>
          <a:ext cx="7772400" cy="418540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52400" y="6324600"/>
            <a:ext cx="4343400" cy="461665"/>
          </a:xfrm>
          <a:prstGeom prst="rect">
            <a:avLst/>
          </a:prstGeom>
          <a:noFill/>
        </p:spPr>
        <p:txBody>
          <a:bodyPr wrap="square" rtlCol="0">
            <a:spAutoFit/>
          </a:bodyPr>
          <a:lstStyle/>
          <a:p>
            <a:r>
              <a:rPr lang="en-US" sz="1200" dirty="0" smtClean="0"/>
              <a:t>Source: State-Level Trends in Employer-Sponsored Health Insurance, A State-by-State Analysis. SHADAC. April 2013.</a:t>
            </a:r>
            <a:endParaRPr lang="en-US" sz="1200" dirty="0"/>
          </a:p>
        </p:txBody>
      </p:sp>
      <p:cxnSp>
        <p:nvCxnSpPr>
          <p:cNvPr id="8" name="Straight Connector 7"/>
          <p:cNvCxnSpPr/>
          <p:nvPr/>
        </p:nvCxnSpPr>
        <p:spPr>
          <a:xfrm>
            <a:off x="0" y="12954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 y="1600200"/>
            <a:ext cx="8839200" cy="461665"/>
          </a:xfrm>
          <a:prstGeom prst="rect">
            <a:avLst/>
          </a:prstGeom>
          <a:noFill/>
        </p:spPr>
        <p:txBody>
          <a:bodyPr wrap="square" rtlCol="0">
            <a:spAutoFit/>
          </a:bodyPr>
          <a:lstStyle/>
          <a:p>
            <a:pPr algn="ctr"/>
            <a:r>
              <a:rPr lang="en-US" sz="2400" dirty="0"/>
              <a:t>Percent of </a:t>
            </a:r>
            <a:r>
              <a:rPr lang="en-US" sz="2400" dirty="0" smtClean="0"/>
              <a:t>Non</a:t>
            </a:r>
            <a:r>
              <a:rPr lang="en-US" sz="2400" dirty="0"/>
              <a:t>e</a:t>
            </a:r>
            <a:r>
              <a:rPr lang="en-US" sz="2400" dirty="0" smtClean="0"/>
              <a:t>lderly </a:t>
            </a:r>
            <a:r>
              <a:rPr lang="en-US" sz="2400" dirty="0"/>
              <a:t>(</a:t>
            </a:r>
            <a:r>
              <a:rPr lang="en-US" sz="2400" dirty="0" smtClean="0"/>
              <a:t>Ages 0-64) with ESI in Maryland</a:t>
            </a:r>
            <a:endParaRPr lang="en-US" sz="2400" dirty="0"/>
          </a:p>
        </p:txBody>
      </p:sp>
      <p:sp>
        <p:nvSpPr>
          <p:cNvPr id="10" name="TextBox 9"/>
          <p:cNvSpPr txBox="1"/>
          <p:nvPr/>
        </p:nvSpPr>
        <p:spPr>
          <a:xfrm>
            <a:off x="152400" y="112693"/>
            <a:ext cx="8991600" cy="954107"/>
          </a:xfrm>
          <a:prstGeom prst="rect">
            <a:avLst/>
          </a:prstGeom>
          <a:noFill/>
        </p:spPr>
        <p:txBody>
          <a:bodyPr wrap="square" rtlCol="0">
            <a:spAutoFit/>
          </a:bodyPr>
          <a:lstStyle/>
          <a:p>
            <a:pPr algn="ctr"/>
            <a:r>
              <a:rPr lang="en-US" sz="2800" b="1" dirty="0" smtClean="0">
                <a:cs typeface="Tahoma" pitchFamily="34" charset="0"/>
                <a:sym typeface="Tahoma" pitchFamily="34" charset="0"/>
              </a:rPr>
              <a:t>This fall in coverage through ESI was sharpest among the nonelderly (under 65) in lower income cohorts.</a:t>
            </a:r>
          </a:p>
        </p:txBody>
      </p:sp>
    </p:spTree>
    <p:extLst>
      <p:ext uri="{BB962C8B-B14F-4D97-AF65-F5344CB8AC3E}">
        <p14:creationId xmlns:p14="http://schemas.microsoft.com/office/powerpoint/2010/main" xmlns="" val="185102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839200" cy="1143000"/>
          </a:xfrm>
        </p:spPr>
        <p:txBody>
          <a:bodyPr>
            <a:noAutofit/>
          </a:bodyPr>
          <a:lstStyle/>
          <a:p>
            <a:r>
              <a:rPr lang="en-US" sz="2800" b="1" dirty="0" smtClean="0"/>
              <a:t>Nationally, the same pattern existed: a significant drop in ESI coverage among the nonelderly, especially among the lower income cohorts. </a:t>
            </a:r>
            <a:endParaRPr lang="en-US"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34009609"/>
              </p:ext>
            </p:extLst>
          </p:nvPr>
        </p:nvGraphicFramePr>
        <p:xfrm>
          <a:off x="152400" y="1600200"/>
          <a:ext cx="8763000" cy="4906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
        <p:nvSpPr>
          <p:cNvPr id="6" name="TextBox 5"/>
          <p:cNvSpPr txBox="1"/>
          <p:nvPr/>
        </p:nvSpPr>
        <p:spPr>
          <a:xfrm>
            <a:off x="0" y="6396335"/>
            <a:ext cx="4343400" cy="461665"/>
          </a:xfrm>
          <a:prstGeom prst="rect">
            <a:avLst/>
          </a:prstGeom>
          <a:noFill/>
        </p:spPr>
        <p:txBody>
          <a:bodyPr wrap="square" rtlCol="0">
            <a:spAutoFit/>
          </a:bodyPr>
          <a:lstStyle/>
          <a:p>
            <a:r>
              <a:rPr lang="en-US" sz="1200" dirty="0" smtClean="0"/>
              <a:t>Source: State-Level Trends in Employer-Sponsored Health Insurance, A State-by-State Analysis. SHADAC. April 2013.</a:t>
            </a:r>
            <a:endParaRPr lang="en-US" sz="1200" dirty="0"/>
          </a:p>
        </p:txBody>
      </p:sp>
      <p:cxnSp>
        <p:nvCxnSpPr>
          <p:cNvPr id="7" name="Straight Connector 6"/>
          <p:cNvCxnSpPr/>
          <p:nvPr/>
        </p:nvCxnSpPr>
        <p:spPr>
          <a:xfrm>
            <a:off x="6858000" y="1752600"/>
            <a:ext cx="0" cy="38100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0" y="1371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19200" y="1524000"/>
            <a:ext cx="3657600" cy="400110"/>
          </a:xfrm>
          <a:prstGeom prst="rect">
            <a:avLst/>
          </a:prstGeom>
          <a:noFill/>
          <a:ln>
            <a:solidFill>
              <a:schemeClr val="tx1"/>
            </a:solidFill>
          </a:ln>
        </p:spPr>
        <p:txBody>
          <a:bodyPr wrap="square" rtlCol="0">
            <a:spAutoFit/>
          </a:bodyPr>
          <a:lstStyle/>
          <a:p>
            <a:r>
              <a:rPr lang="en-US" sz="2000" dirty="0" smtClean="0"/>
              <a:t>Nonelderly coverage through ESI</a:t>
            </a:r>
            <a:endParaRPr lang="en-US" sz="2000" dirty="0"/>
          </a:p>
        </p:txBody>
      </p:sp>
    </p:spTree>
    <p:extLst>
      <p:ext uri="{BB962C8B-B14F-4D97-AF65-F5344CB8AC3E}">
        <p14:creationId xmlns:p14="http://schemas.microsoft.com/office/powerpoint/2010/main" xmlns="" val="3293142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763000" cy="1143000"/>
          </a:xfrm>
        </p:spPr>
        <p:txBody>
          <a:bodyPr>
            <a:noAutofit/>
          </a:bodyPr>
          <a:lstStyle/>
          <a:p>
            <a:r>
              <a:rPr lang="en-US" sz="2800" b="1" dirty="0" smtClean="0"/>
              <a:t>Compared to the nation, ESI coverage in Maryland among the nonelderly fell more sharply below 400% FPL, and less sharply at 400% FPL and above.</a:t>
            </a:r>
            <a:endParaRPr lang="en-US" sz="28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
        <p:nvSpPr>
          <p:cNvPr id="5" name="TextBox 4"/>
          <p:cNvSpPr txBox="1"/>
          <p:nvPr/>
        </p:nvSpPr>
        <p:spPr>
          <a:xfrm>
            <a:off x="0" y="6396335"/>
            <a:ext cx="4343400" cy="461665"/>
          </a:xfrm>
          <a:prstGeom prst="rect">
            <a:avLst/>
          </a:prstGeom>
          <a:noFill/>
        </p:spPr>
        <p:txBody>
          <a:bodyPr wrap="square" rtlCol="0">
            <a:spAutoFit/>
          </a:bodyPr>
          <a:lstStyle/>
          <a:p>
            <a:r>
              <a:rPr lang="en-US" sz="1200" dirty="0" smtClean="0"/>
              <a:t>Source: State-Level Trends in Employer-Sponsored Health Insurance, A State-by-State Analysis. SHADAC. April 2013.</a:t>
            </a:r>
            <a:endParaRPr lang="en-US" sz="1200" dirty="0"/>
          </a:p>
        </p:txBody>
      </p:sp>
      <p:graphicFrame>
        <p:nvGraphicFramePr>
          <p:cNvPr id="11" name="Content Placeholder 3"/>
          <p:cNvGraphicFramePr>
            <a:graphicFrameLocks noGrp="1"/>
          </p:cNvGraphicFramePr>
          <p:nvPr>
            <p:ph idx="1"/>
            <p:extLst>
              <p:ext uri="{D42A27DB-BD31-4B8C-83A1-F6EECF244321}">
                <p14:modId xmlns:p14="http://schemas.microsoft.com/office/powerpoint/2010/main" xmlns="" val="1411519363"/>
              </p:ext>
            </p:extLst>
          </p:nvPr>
        </p:nvGraphicFramePr>
        <p:xfrm>
          <a:off x="228600" y="1752600"/>
          <a:ext cx="8543498" cy="46796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3529670931"/>
              </p:ext>
            </p:extLst>
          </p:nvPr>
        </p:nvGraphicFramePr>
        <p:xfrm>
          <a:off x="875728" y="5344160"/>
          <a:ext cx="7772400" cy="370840"/>
        </p:xfrm>
        <a:graphic>
          <a:graphicData uri="http://schemas.openxmlformats.org/drawingml/2006/table">
            <a:tbl>
              <a:tblPr firstRow="1" bandRow="1">
                <a:tableStyleId>{5C22544A-7EE6-4342-B048-85BDC9FD1C3A}</a:tableStyleId>
              </a:tblPr>
              <a:tblGrid>
                <a:gridCol w="1943100"/>
                <a:gridCol w="1943100"/>
                <a:gridCol w="1943100"/>
                <a:gridCol w="1943100"/>
              </a:tblGrid>
              <a:tr h="370840">
                <a:tc>
                  <a:txBody>
                    <a:bodyPr/>
                    <a:lstStyle/>
                    <a:p>
                      <a:pPr algn="ctr"/>
                      <a:r>
                        <a:rPr lang="en-US" sz="1600" b="0" dirty="0" smtClean="0">
                          <a:solidFill>
                            <a:schemeClr val="tx1"/>
                          </a:solidFill>
                        </a:rPr>
                        <a:t>Below 200% FPL</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200-399%</a:t>
                      </a:r>
                      <a:r>
                        <a:rPr lang="en-US" sz="1600" b="0" baseline="0" dirty="0" smtClean="0">
                          <a:solidFill>
                            <a:schemeClr val="tx1"/>
                          </a:solidFill>
                        </a:rPr>
                        <a:t> FPL</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400% and</a:t>
                      </a:r>
                      <a:r>
                        <a:rPr lang="en-US" sz="1600" b="0" baseline="0" dirty="0" smtClean="0">
                          <a:solidFill>
                            <a:schemeClr val="tx1"/>
                          </a:solidFill>
                        </a:rPr>
                        <a:t> Above FPL</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All Incomes</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cxnSp>
        <p:nvCxnSpPr>
          <p:cNvPr id="13" name="Straight Connector 12"/>
          <p:cNvCxnSpPr/>
          <p:nvPr/>
        </p:nvCxnSpPr>
        <p:spPr>
          <a:xfrm flipV="1">
            <a:off x="6701051" y="1460310"/>
            <a:ext cx="0" cy="33709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404513" y="5813946"/>
            <a:ext cx="655093" cy="30025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0" y="1371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19200" y="1447800"/>
            <a:ext cx="3657600" cy="400110"/>
          </a:xfrm>
          <a:prstGeom prst="rect">
            <a:avLst/>
          </a:prstGeom>
          <a:noFill/>
          <a:ln>
            <a:solidFill>
              <a:schemeClr val="tx1"/>
            </a:solidFill>
          </a:ln>
        </p:spPr>
        <p:txBody>
          <a:bodyPr wrap="square" rtlCol="0">
            <a:spAutoFit/>
          </a:bodyPr>
          <a:lstStyle/>
          <a:p>
            <a:r>
              <a:rPr lang="en-US" sz="2000" dirty="0" smtClean="0"/>
              <a:t>Nonelderly coverage through ESI</a:t>
            </a:r>
            <a:endParaRPr lang="en-US" sz="2000" dirty="0"/>
          </a:p>
        </p:txBody>
      </p:sp>
    </p:spTree>
    <p:extLst>
      <p:ext uri="{BB962C8B-B14F-4D97-AF65-F5344CB8AC3E}">
        <p14:creationId xmlns:p14="http://schemas.microsoft.com/office/powerpoint/2010/main" xmlns="" val="2660670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noAutofit/>
          </a:bodyPr>
          <a:lstStyle/>
          <a:p>
            <a:r>
              <a:rPr lang="en-US" sz="2800" b="1" dirty="0" smtClean="0"/>
              <a:t>Overall among the nonelderly, ESI coverage in Maryland fell more than the national average, but the rate of ESI coverage remains above the national average.</a:t>
            </a:r>
            <a:endParaRPr lang="en-US" sz="28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
        <p:nvSpPr>
          <p:cNvPr id="11" name="TextBox 10"/>
          <p:cNvSpPr txBox="1"/>
          <p:nvPr/>
        </p:nvSpPr>
        <p:spPr>
          <a:xfrm>
            <a:off x="0" y="6396335"/>
            <a:ext cx="4343400" cy="461665"/>
          </a:xfrm>
          <a:prstGeom prst="rect">
            <a:avLst/>
          </a:prstGeom>
          <a:noFill/>
        </p:spPr>
        <p:txBody>
          <a:bodyPr wrap="square" rtlCol="0">
            <a:spAutoFit/>
          </a:bodyPr>
          <a:lstStyle/>
          <a:p>
            <a:r>
              <a:rPr lang="en-US" sz="1200" dirty="0" smtClean="0"/>
              <a:t>Source: State-Level Trends in Employer-Sponsored Health Insurance, A State-by-State Analysis. SHADAC. April 2013.</a:t>
            </a:r>
            <a:endParaRPr lang="en-US" sz="1200" dirty="0"/>
          </a:p>
        </p:txBody>
      </p:sp>
      <p:graphicFrame>
        <p:nvGraphicFramePr>
          <p:cNvPr id="12" name="Content Placeholder 6"/>
          <p:cNvGraphicFramePr>
            <a:graphicFrameLocks noGrp="1"/>
          </p:cNvGraphicFramePr>
          <p:nvPr>
            <p:ph idx="1"/>
            <p:extLst>
              <p:ext uri="{D42A27DB-BD31-4B8C-83A1-F6EECF244321}">
                <p14:modId xmlns:p14="http://schemas.microsoft.com/office/powerpoint/2010/main" xmlns="" val="1770731435"/>
              </p:ext>
            </p:extLst>
          </p:nvPr>
        </p:nvGraphicFramePr>
        <p:xfrm>
          <a:off x="457200" y="1905000"/>
          <a:ext cx="8249313" cy="4676717"/>
        </p:xfrm>
        <a:graphic>
          <a:graphicData uri="http://schemas.openxmlformats.org/drawingml/2006/chart">
            <c:chart xmlns:c="http://schemas.openxmlformats.org/drawingml/2006/chart" xmlns:r="http://schemas.openxmlformats.org/officeDocument/2006/relationships" r:id="rId2"/>
          </a:graphicData>
        </a:graphic>
      </p:graphicFrame>
      <p:sp>
        <p:nvSpPr>
          <p:cNvPr id="13"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DD9CE3-C7A2-4098-B807-12A059830C8E}" type="slidenum">
              <a:rPr lang="en-US" smtClean="0"/>
              <a:pPr/>
              <a:t>16</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xmlns="" val="4058563078"/>
              </p:ext>
            </p:extLst>
          </p:nvPr>
        </p:nvGraphicFramePr>
        <p:xfrm>
          <a:off x="996288" y="5608320"/>
          <a:ext cx="7710985" cy="335280"/>
        </p:xfrm>
        <a:graphic>
          <a:graphicData uri="http://schemas.openxmlformats.org/drawingml/2006/table">
            <a:tbl>
              <a:tblPr firstRow="1" bandRow="1">
                <a:tableStyleId>{5C22544A-7EE6-4342-B048-85BDC9FD1C3A}</a:tableStyleId>
              </a:tblPr>
              <a:tblGrid>
                <a:gridCol w="1482882"/>
                <a:gridCol w="681683"/>
                <a:gridCol w="1246064"/>
                <a:gridCol w="759147"/>
                <a:gridCol w="1316888"/>
                <a:gridCol w="688323"/>
                <a:gridCol w="1535998"/>
              </a:tblGrid>
              <a:tr h="304800">
                <a:tc>
                  <a:txBody>
                    <a:bodyPr/>
                    <a:lstStyle/>
                    <a:p>
                      <a:pPr algn="ctr"/>
                      <a:r>
                        <a:rPr lang="en-US" sz="1600" b="0" dirty="0" smtClean="0">
                          <a:solidFill>
                            <a:schemeClr val="tx1"/>
                          </a:solidFill>
                        </a:rPr>
                        <a:t>1990/2000</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0" dirty="0" smtClean="0">
                          <a:solidFill>
                            <a:schemeClr val="tx1"/>
                          </a:solidFill>
                        </a:rPr>
                        <a:t>2003/2004</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0" dirty="0" smtClean="0">
                          <a:solidFill>
                            <a:schemeClr val="tx1"/>
                          </a:solidFill>
                        </a:rPr>
                        <a:t>2006/2007</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0" dirty="0" smtClean="0">
                          <a:solidFill>
                            <a:schemeClr val="tx1"/>
                          </a:solidFill>
                        </a:rPr>
                        <a:t>2010/2011</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
        <p:nvSpPr>
          <p:cNvPr id="15" name="TextBox 14"/>
          <p:cNvSpPr txBox="1"/>
          <p:nvPr/>
        </p:nvSpPr>
        <p:spPr>
          <a:xfrm>
            <a:off x="0" y="6396335"/>
            <a:ext cx="4343400" cy="461665"/>
          </a:xfrm>
          <a:prstGeom prst="rect">
            <a:avLst/>
          </a:prstGeom>
          <a:noFill/>
        </p:spPr>
        <p:txBody>
          <a:bodyPr wrap="square" rtlCol="0">
            <a:spAutoFit/>
          </a:bodyPr>
          <a:lstStyle/>
          <a:p>
            <a:r>
              <a:rPr lang="en-US" sz="1200" dirty="0" smtClean="0"/>
              <a:t>Source: State-Level Trends in Employer-Sponsored Health Insurance, A State-by-State Analysis. SHADAC. April 2013.</a:t>
            </a:r>
            <a:endParaRPr lang="en-US" sz="1200" dirty="0"/>
          </a:p>
        </p:txBody>
      </p:sp>
      <p:sp>
        <p:nvSpPr>
          <p:cNvPr id="16" name="Curved Down Arrow 15"/>
          <p:cNvSpPr/>
          <p:nvPr/>
        </p:nvSpPr>
        <p:spPr>
          <a:xfrm>
            <a:off x="1981200" y="1524000"/>
            <a:ext cx="1981200" cy="304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 name="Curved Down Arrow 16"/>
          <p:cNvSpPr/>
          <p:nvPr/>
        </p:nvSpPr>
        <p:spPr>
          <a:xfrm>
            <a:off x="4114800" y="1524000"/>
            <a:ext cx="1981200" cy="304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Curved Down Arrow 17"/>
          <p:cNvSpPr/>
          <p:nvPr/>
        </p:nvSpPr>
        <p:spPr>
          <a:xfrm>
            <a:off x="6324600" y="1524000"/>
            <a:ext cx="1905000" cy="304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9" name="Straight Connector 18"/>
          <p:cNvCxnSpPr/>
          <p:nvPr/>
        </p:nvCxnSpPr>
        <p:spPr>
          <a:xfrm>
            <a:off x="0" y="1371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16628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144000" cy="1143000"/>
          </a:xfrm>
        </p:spPr>
        <p:txBody>
          <a:bodyPr>
            <a:normAutofit fontScale="90000"/>
          </a:bodyPr>
          <a:lstStyle/>
          <a:p>
            <a:r>
              <a:rPr lang="en-US" sz="3600" b="1" dirty="0" smtClean="0"/>
              <a:t>Change in Employer-Sponsored Insurance, 1999/2000 to 2010/2011 (population under age 65)</a:t>
            </a:r>
            <a:endParaRPr lang="en-US" sz="36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5889" t="20333" r="4984" b="4500"/>
          <a:stretch/>
        </p:blipFill>
        <p:spPr bwMode="auto">
          <a:xfrm>
            <a:off x="381000" y="1319784"/>
            <a:ext cx="7693152" cy="54985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0" y="6396335"/>
            <a:ext cx="4343400" cy="461665"/>
          </a:xfrm>
          <a:prstGeom prst="rect">
            <a:avLst/>
          </a:prstGeom>
          <a:noFill/>
        </p:spPr>
        <p:txBody>
          <a:bodyPr wrap="square" rtlCol="0">
            <a:spAutoFit/>
          </a:bodyPr>
          <a:lstStyle/>
          <a:p>
            <a:r>
              <a:rPr lang="en-US" sz="1200" dirty="0" smtClean="0"/>
              <a:t>Source: State-Level Trends in Employer-Sponsored Health Insurance, A State-by-State Analysis. SHADAC. April 2013.</a:t>
            </a:r>
            <a:endParaRPr lang="en-US" sz="1200" dirty="0"/>
          </a:p>
        </p:txBody>
      </p:sp>
      <p:sp>
        <p:nvSpPr>
          <p:cNvPr id="6" name="TextBox 5"/>
          <p:cNvSpPr txBox="1"/>
          <p:nvPr/>
        </p:nvSpPr>
        <p:spPr>
          <a:xfrm>
            <a:off x="7924800" y="4419600"/>
            <a:ext cx="1066800" cy="1200329"/>
          </a:xfrm>
          <a:prstGeom prst="rect">
            <a:avLst/>
          </a:prstGeom>
          <a:noFill/>
          <a:ln>
            <a:solidFill>
              <a:schemeClr val="tx1"/>
            </a:solidFill>
          </a:ln>
        </p:spPr>
        <p:txBody>
          <a:bodyPr wrap="square" rtlCol="0">
            <a:spAutoFit/>
          </a:bodyPr>
          <a:lstStyle/>
          <a:p>
            <a:r>
              <a:rPr lang="en-US" dirty="0" smtClean="0"/>
              <a:t>Among largest drops in country</a:t>
            </a:r>
            <a:endParaRPr lang="en-US" dirty="0"/>
          </a:p>
        </p:txBody>
      </p:sp>
      <p:cxnSp>
        <p:nvCxnSpPr>
          <p:cNvPr id="8" name="Straight Arrow Connector 7"/>
          <p:cNvCxnSpPr/>
          <p:nvPr/>
        </p:nvCxnSpPr>
        <p:spPr>
          <a:xfrm flipH="1" flipV="1">
            <a:off x="7772400" y="3810000"/>
            <a:ext cx="990600" cy="457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7848600" y="5715000"/>
            <a:ext cx="762000" cy="609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23480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609600" y="152400"/>
            <a:ext cx="7848600" cy="1143000"/>
          </a:xfrm>
        </p:spPr>
        <p:txBody>
          <a:bodyPr>
            <a:normAutofit fontScale="90000"/>
          </a:bodyPr>
          <a:lstStyle/>
          <a:p>
            <a:pPr>
              <a:buClr>
                <a:srgbClr val="000000"/>
              </a:buClr>
              <a:buFont typeface="Tahoma" charset="0"/>
              <a:buNone/>
            </a:pPr>
            <a:r>
              <a:rPr lang="en-US" sz="3000" b="1" dirty="0" smtClean="0">
                <a:solidFill>
                  <a:schemeClr val="tx1"/>
                </a:solidFill>
                <a:latin typeface="Tahoma" charset="0"/>
                <a:ea typeface="ＭＳ Ｐゴシック" charset="0"/>
                <a:cs typeface="Tahoma" charset="0"/>
                <a:sym typeface="Tahoma" charset="0"/>
              </a:rPr>
              <a:t>Over roughly the same time period, national enrollment </a:t>
            </a:r>
            <a:r>
              <a:rPr lang="en-US" sz="3000" b="1" dirty="0" smtClean="0">
                <a:latin typeface="Tahoma" charset="0"/>
                <a:ea typeface="ＭＳ Ｐゴシック" charset="0"/>
                <a:cs typeface="Tahoma" charset="0"/>
                <a:sym typeface="Tahoma" charset="0"/>
              </a:rPr>
              <a:t>among children in </a:t>
            </a:r>
            <a:r>
              <a:rPr lang="en-US" sz="3000" b="1" dirty="0" smtClean="0">
                <a:solidFill>
                  <a:schemeClr val="tx1"/>
                </a:solidFill>
                <a:latin typeface="Tahoma" charset="0"/>
                <a:ea typeface="ＭＳ Ｐゴシック" charset="0"/>
                <a:cs typeface="Tahoma" charset="0"/>
                <a:sym typeface="Tahoma" charset="0"/>
              </a:rPr>
              <a:t>Medicaid </a:t>
            </a:r>
            <a:r>
              <a:rPr lang="en-US" sz="3000" b="1" dirty="0">
                <a:solidFill>
                  <a:schemeClr val="tx1"/>
                </a:solidFill>
                <a:latin typeface="Tahoma" charset="0"/>
                <a:ea typeface="ＭＳ Ｐゴシック" charset="0"/>
                <a:cs typeface="Tahoma" charset="0"/>
                <a:sym typeface="Tahoma" charset="0"/>
              </a:rPr>
              <a:t>and </a:t>
            </a:r>
            <a:r>
              <a:rPr lang="en-US" sz="3000" b="1" dirty="0" smtClean="0">
                <a:solidFill>
                  <a:schemeClr val="tx1"/>
                </a:solidFill>
                <a:latin typeface="Tahoma" charset="0"/>
                <a:ea typeface="ＭＳ Ｐゴシック" charset="0"/>
                <a:cs typeface="Tahoma" charset="0"/>
                <a:sym typeface="Tahoma" charset="0"/>
              </a:rPr>
              <a:t>CHIP</a:t>
            </a:r>
            <a:r>
              <a:rPr lang="en-US" sz="3000" b="1" dirty="0">
                <a:latin typeface="Tahoma" charset="0"/>
                <a:ea typeface="ＭＳ Ｐゴシック" charset="0"/>
                <a:cs typeface="Tahoma" charset="0"/>
                <a:sym typeface="Tahoma" charset="0"/>
              </a:rPr>
              <a:t> </a:t>
            </a:r>
            <a:r>
              <a:rPr lang="en-US" sz="3000" b="1" dirty="0" smtClean="0">
                <a:latin typeface="Tahoma" charset="0"/>
                <a:ea typeface="ＭＳ Ｐゴシック" charset="0"/>
                <a:cs typeface="Tahoma" charset="0"/>
                <a:sym typeface="Tahoma" charset="0"/>
              </a:rPr>
              <a:t>grew rapidly (</a:t>
            </a:r>
            <a:r>
              <a:rPr lang="en-US" sz="3000" b="1" dirty="0" smtClean="0">
                <a:solidFill>
                  <a:schemeClr val="tx1"/>
                </a:solidFill>
                <a:latin typeface="Tahoma" charset="0"/>
                <a:ea typeface="ＭＳ Ｐゴシック" charset="0"/>
                <a:cs typeface="Tahoma" charset="0"/>
                <a:sym typeface="Tahoma" charset="0"/>
              </a:rPr>
              <a:t>1998</a:t>
            </a:r>
            <a:r>
              <a:rPr lang="en-US" sz="3000" b="1" dirty="0">
                <a:solidFill>
                  <a:schemeClr val="tx1"/>
                </a:solidFill>
                <a:latin typeface="Tahoma" charset="0"/>
                <a:ea typeface="ＭＳ Ｐゴシック" charset="0"/>
                <a:cs typeface="Tahoma" charset="0"/>
                <a:sym typeface="Tahoma" charset="0"/>
              </a:rPr>
              <a:t>-</a:t>
            </a:r>
            <a:r>
              <a:rPr lang="en-US" sz="3000" b="1" dirty="0" smtClean="0">
                <a:solidFill>
                  <a:schemeClr val="tx1"/>
                </a:solidFill>
                <a:latin typeface="Tahoma" charset="0"/>
                <a:ea typeface="ＭＳ Ｐゴシック" charset="0"/>
                <a:cs typeface="Tahoma" charset="0"/>
                <a:sym typeface="Tahoma" charset="0"/>
              </a:rPr>
              <a:t>2007)</a:t>
            </a:r>
            <a:endParaRPr lang="en-US" sz="3000" b="1" dirty="0">
              <a:solidFill>
                <a:schemeClr val="tx1"/>
              </a:solidFill>
              <a:latin typeface="Tahoma" charset="0"/>
              <a:ea typeface="ＭＳ Ｐゴシック" charset="0"/>
              <a:cs typeface="Tahoma" charset="0"/>
              <a:sym typeface="Tahoma" charset="0"/>
            </a:endParaRPr>
          </a:p>
        </p:txBody>
      </p:sp>
      <p:graphicFrame>
        <p:nvGraphicFramePr>
          <p:cNvPr id="30722" name="Object 3"/>
          <p:cNvGraphicFramePr>
            <a:graphicFrameLocks noGrp="1" noChangeAspect="1"/>
          </p:cNvGraphicFramePr>
          <p:nvPr>
            <p:ph type="chart" idx="4294967295"/>
            <p:extLst>
              <p:ext uri="{D42A27DB-BD31-4B8C-83A1-F6EECF244321}">
                <p14:modId xmlns:p14="http://schemas.microsoft.com/office/powerpoint/2010/main" xmlns="" val="3200777847"/>
              </p:ext>
            </p:extLst>
          </p:nvPr>
        </p:nvGraphicFramePr>
        <p:xfrm>
          <a:off x="0" y="1512888"/>
          <a:ext cx="9051925" cy="4665662"/>
        </p:xfrm>
        <a:graphic>
          <a:graphicData uri="http://schemas.openxmlformats.org/presentationml/2006/ole">
            <p:oleObj spid="_x0000_s52385" name="Chart" r:id="rId3" imgW="9051120" imgH="4662720" progId="MSGraph.Chart.8">
              <p:embed followColorScheme="full"/>
            </p:oleObj>
          </a:graphicData>
        </a:graphic>
      </p:graphicFrame>
      <p:sp>
        <p:nvSpPr>
          <p:cNvPr id="30723" name="Text Box 4"/>
          <p:cNvSpPr txBox="1">
            <a:spLocks noChangeArrowheads="1"/>
          </p:cNvSpPr>
          <p:nvPr/>
        </p:nvSpPr>
        <p:spPr bwMode="auto">
          <a:xfrm>
            <a:off x="0" y="6400800"/>
            <a:ext cx="51816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000000"/>
              </a:buClr>
              <a:buFont typeface="Tahoma" charset="0"/>
              <a:buNone/>
            </a:pPr>
            <a:r>
              <a:rPr lang="en-US" sz="1100" dirty="0">
                <a:solidFill>
                  <a:srgbClr val="000000"/>
                </a:solidFill>
                <a:latin typeface="Tahoma" charset="0"/>
                <a:cs typeface="Tahoma" charset="0"/>
                <a:sym typeface="Tahoma" charset="0"/>
              </a:rPr>
              <a:t>SOURCE:  Kaiser Commission on Medicaid and the Uninsured and Urban Institute analysis of HCFA-2082, MSIS, and SEDS data, 2010.</a:t>
            </a:r>
          </a:p>
        </p:txBody>
      </p:sp>
      <p:sp>
        <p:nvSpPr>
          <p:cNvPr id="30724" name="Text Box 5"/>
          <p:cNvSpPr txBox="1">
            <a:spLocks noChangeArrowheads="1"/>
          </p:cNvSpPr>
          <p:nvPr/>
        </p:nvSpPr>
        <p:spPr bwMode="auto">
          <a:xfrm>
            <a:off x="152400" y="1924050"/>
            <a:ext cx="2895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000000"/>
              </a:buClr>
              <a:buFont typeface="Tahoma" charset="0"/>
              <a:buNone/>
            </a:pPr>
            <a:r>
              <a:rPr lang="en-US" sz="1800" b="1" dirty="0">
                <a:solidFill>
                  <a:srgbClr val="000000"/>
                </a:solidFill>
                <a:latin typeface="Tahoma" charset="0"/>
                <a:cs typeface="Tahoma" charset="0"/>
                <a:sym typeface="Tahoma" charset="0"/>
              </a:rPr>
              <a:t>Millions of Children</a:t>
            </a:r>
          </a:p>
        </p:txBody>
      </p:sp>
      <p:pic>
        <p:nvPicPr>
          <p:cNvPr id="30725" name="Picture 6" descr="kfflogo-color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p:nvPr/>
        </p:nvCxnSpPr>
        <p:spPr>
          <a:xfrm>
            <a:off x="0" y="15240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84282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304800" y="457200"/>
            <a:ext cx="8382000" cy="381000"/>
          </a:xfrm>
        </p:spPr>
        <p:txBody>
          <a:bodyPr>
            <a:noAutofit/>
          </a:bodyPr>
          <a:lstStyle/>
          <a:p>
            <a:pPr>
              <a:buClr>
                <a:srgbClr val="000000"/>
              </a:buClr>
              <a:buFont typeface="Tahoma" pitchFamily="34" charset="0"/>
              <a:buNone/>
            </a:pPr>
            <a:r>
              <a:rPr lang="en-US" sz="3000" b="1" dirty="0" smtClean="0">
                <a:cs typeface="Tahoma" pitchFamily="34" charset="0"/>
                <a:sym typeface="Tahoma" pitchFamily="34" charset="0"/>
              </a:rPr>
              <a:t>National enrollment in Medicaid also grew rapidly in the Recession, adding more than 7 million to Medicaid between June 2007 and June 2010.</a:t>
            </a:r>
            <a:endParaRPr lang="en-US" sz="3000" b="1" dirty="0">
              <a:cs typeface="Tahoma" pitchFamily="34" charset="0"/>
              <a:sym typeface="Tahoma" pitchFamily="34" charset="0"/>
            </a:endParaRPr>
          </a:p>
        </p:txBody>
      </p:sp>
      <p:sp>
        <p:nvSpPr>
          <p:cNvPr id="54275" name="Text Placeholder 3"/>
          <p:cNvSpPr>
            <a:spLocks noGrp="1"/>
          </p:cNvSpPr>
          <p:nvPr>
            <p:ph type="body" sz="quarter" idx="4294967295"/>
          </p:nvPr>
        </p:nvSpPr>
        <p:spPr>
          <a:xfrm>
            <a:off x="0" y="6562725"/>
            <a:ext cx="7772400" cy="381000"/>
          </a:xfrm>
          <a:ln/>
        </p:spPr>
        <p:txBody>
          <a:bodyPr/>
          <a:lstStyle/>
          <a:p>
            <a:pPr marL="0" indent="0">
              <a:spcBef>
                <a:spcPct val="0"/>
              </a:spcBef>
              <a:buClr>
                <a:srgbClr val="000000"/>
              </a:buClr>
              <a:buFont typeface="Tahoma" pitchFamily="34" charset="0"/>
              <a:buNone/>
            </a:pPr>
            <a:r>
              <a:rPr lang="en-US" sz="1100" dirty="0">
                <a:cs typeface="Arial" charset="0"/>
                <a:sym typeface="Tahoma" pitchFamily="34" charset="0"/>
              </a:rPr>
              <a:t>SOURCE:  Analysis for KCMU by Health Management Associates, using compiled state Medicaid enrollment reports</a:t>
            </a:r>
          </a:p>
        </p:txBody>
      </p:sp>
      <p:graphicFrame>
        <p:nvGraphicFramePr>
          <p:cNvPr id="54276" name="Content Placeholder 3"/>
          <p:cNvGraphicFramePr>
            <a:graphicFrameLocks/>
          </p:cNvGraphicFramePr>
          <p:nvPr>
            <p:extLst>
              <p:ext uri="{D42A27DB-BD31-4B8C-83A1-F6EECF244321}">
                <p14:modId xmlns:p14="http://schemas.microsoft.com/office/powerpoint/2010/main" xmlns="" val="91111360"/>
              </p:ext>
            </p:extLst>
          </p:nvPr>
        </p:nvGraphicFramePr>
        <p:xfrm>
          <a:off x="406400" y="1778000"/>
          <a:ext cx="8331200" cy="4470400"/>
        </p:xfrm>
        <a:graphic>
          <a:graphicData uri="http://schemas.openxmlformats.org/presentationml/2006/ole">
            <p:oleObj spid="_x0000_s8368" name="Worksheet" r:id="rId3" imgW="8334375" imgH="4219651" progId="Excel.Sheet.8">
              <p:embed/>
            </p:oleObj>
          </a:graphicData>
        </a:graphic>
      </p:graphicFrame>
      <p:pic>
        <p:nvPicPr>
          <p:cNvPr id="54277" name="Picture 7" descr="kfflogo-color1"/>
          <p:cNvPicPr>
            <a:picLocks noChangeAspect="1" noChangeArrowheads="1"/>
          </p:cNvPicPr>
          <p:nvPr/>
        </p:nvPicPr>
        <p:blipFill>
          <a:blip r:embed="rId4" cstate="print"/>
          <a:srcRect/>
          <a:stretch>
            <a:fillRect/>
          </a:stretch>
        </p:blipFill>
        <p:spPr bwMode="auto">
          <a:xfrm>
            <a:off x="8615363" y="6280150"/>
            <a:ext cx="457200" cy="458788"/>
          </a:xfrm>
          <a:prstGeom prst="rect">
            <a:avLst/>
          </a:prstGeom>
          <a:noFill/>
          <a:ln w="9525">
            <a:noFill/>
            <a:miter lim="800000"/>
            <a:headEnd/>
            <a:tailEnd/>
          </a:ln>
        </p:spPr>
      </p:pic>
      <p:cxnSp>
        <p:nvCxnSpPr>
          <p:cNvPr id="6" name="Straight Connector 5"/>
          <p:cNvCxnSpPr/>
          <p:nvPr/>
        </p:nvCxnSpPr>
        <p:spPr>
          <a:xfrm>
            <a:off x="0" y="14478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33634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457200"/>
            <a:ext cx="6858000" cy="584776"/>
          </a:xfrm>
          <a:prstGeom prst="rect">
            <a:avLst/>
          </a:prstGeom>
          <a:noFill/>
        </p:spPr>
        <p:txBody>
          <a:bodyPr wrap="square" rtlCol="0">
            <a:spAutoFit/>
          </a:bodyPr>
          <a:lstStyle/>
          <a:p>
            <a:pPr algn="ctr"/>
            <a:r>
              <a:rPr lang="en-US" sz="3200" b="1" dirty="0" smtClean="0"/>
              <a:t>Preview</a:t>
            </a:r>
            <a:endParaRPr lang="en-US" sz="3200" b="1" dirty="0"/>
          </a:p>
        </p:txBody>
      </p:sp>
      <p:sp>
        <p:nvSpPr>
          <p:cNvPr id="4" name="TextBox 3"/>
          <p:cNvSpPr txBox="1"/>
          <p:nvPr/>
        </p:nvSpPr>
        <p:spPr>
          <a:xfrm>
            <a:off x="533400" y="2108299"/>
            <a:ext cx="8229600" cy="3046988"/>
          </a:xfrm>
          <a:prstGeom prst="rect">
            <a:avLst/>
          </a:prstGeom>
          <a:noFill/>
        </p:spPr>
        <p:txBody>
          <a:bodyPr wrap="square" rtlCol="0">
            <a:spAutoFit/>
          </a:bodyPr>
          <a:lstStyle/>
          <a:p>
            <a:pPr marL="342900" indent="-342900">
              <a:buAutoNum type="arabicPeriod"/>
            </a:pPr>
            <a:endParaRPr lang="en-US" sz="2400" dirty="0"/>
          </a:p>
          <a:p>
            <a:pPr marL="342900" indent="-342900">
              <a:buAutoNum type="arabicPeriod"/>
            </a:pPr>
            <a:r>
              <a:rPr lang="en-US" sz="2800" dirty="0" smtClean="0"/>
              <a:t>Brief History of Insurance</a:t>
            </a:r>
          </a:p>
          <a:p>
            <a:pPr marL="342900" indent="-342900">
              <a:buAutoNum type="arabicPeriod"/>
            </a:pPr>
            <a:endParaRPr lang="en-US" sz="2800" dirty="0" smtClean="0"/>
          </a:p>
          <a:p>
            <a:pPr marL="342900" indent="-342900">
              <a:buAutoNum type="arabicPeriod"/>
            </a:pPr>
            <a:r>
              <a:rPr lang="en-US" sz="2800" dirty="0" smtClean="0"/>
              <a:t>Insurance </a:t>
            </a:r>
            <a:r>
              <a:rPr lang="en-US" sz="2800" dirty="0"/>
              <a:t>Coverage Patterns </a:t>
            </a:r>
            <a:r>
              <a:rPr lang="en-US" sz="2800" dirty="0" smtClean="0"/>
              <a:t>in the </a:t>
            </a:r>
            <a:r>
              <a:rPr lang="en-US" sz="2800" i="1" dirty="0"/>
              <a:t>Last </a:t>
            </a:r>
            <a:r>
              <a:rPr lang="en-US" sz="2800" dirty="0" smtClean="0"/>
              <a:t>Ten (or so) Years</a:t>
            </a:r>
          </a:p>
          <a:p>
            <a:pPr marL="342900" indent="-342900">
              <a:buAutoNum type="arabicPeriod"/>
            </a:pPr>
            <a:endParaRPr lang="en-US" sz="2800" dirty="0" smtClean="0"/>
          </a:p>
          <a:p>
            <a:pPr marL="342900" indent="-342900">
              <a:buFontTx/>
              <a:buAutoNum type="arabicPeriod"/>
            </a:pPr>
            <a:r>
              <a:rPr lang="en-US" sz="2800" dirty="0" smtClean="0"/>
              <a:t>Insurance </a:t>
            </a:r>
            <a:r>
              <a:rPr lang="en-US" sz="2800" dirty="0"/>
              <a:t>Coverage Patterns </a:t>
            </a:r>
            <a:r>
              <a:rPr lang="en-US" sz="2800" dirty="0" smtClean="0"/>
              <a:t>in the </a:t>
            </a:r>
            <a:r>
              <a:rPr lang="en-US" sz="2800" i="1" dirty="0"/>
              <a:t>Next</a:t>
            </a:r>
            <a:r>
              <a:rPr lang="en-US" sz="2800" dirty="0"/>
              <a:t> </a:t>
            </a:r>
            <a:r>
              <a:rPr lang="en-US" sz="2800" dirty="0" smtClean="0"/>
              <a:t>Seven Years</a:t>
            </a:r>
            <a:endParaRPr lang="en-US" sz="2800" dirty="0"/>
          </a:p>
        </p:txBody>
      </p:sp>
    </p:spTree>
    <p:extLst>
      <p:ext uri="{BB962C8B-B14F-4D97-AF65-F5344CB8AC3E}">
        <p14:creationId xmlns:p14="http://schemas.microsoft.com/office/powerpoint/2010/main" xmlns="" val="3119720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0" y="198438"/>
            <a:ext cx="8839200" cy="563562"/>
          </a:xfrm>
        </p:spPr>
        <p:txBody>
          <a:bodyPr>
            <a:noAutofit/>
          </a:bodyPr>
          <a:lstStyle/>
          <a:p>
            <a:r>
              <a:rPr lang="en-US" sz="2800" b="1" dirty="0" smtClean="0"/>
              <a:t>The patterns held true in Maryland, where Maryland and CHIP enrollment more than doubled in the past decade.</a:t>
            </a:r>
            <a:endParaRPr lang="en-US" sz="2800" b="1" dirty="0"/>
          </a:p>
        </p:txBody>
      </p:sp>
      <p:graphicFrame>
        <p:nvGraphicFramePr>
          <p:cNvPr id="12" name="Chart 11"/>
          <p:cNvGraphicFramePr/>
          <p:nvPr>
            <p:extLst>
              <p:ext uri="{D42A27DB-BD31-4B8C-83A1-F6EECF244321}">
                <p14:modId xmlns:p14="http://schemas.microsoft.com/office/powerpoint/2010/main" xmlns="" val="1833758725"/>
              </p:ext>
            </p:extLst>
          </p:nvPr>
        </p:nvGraphicFramePr>
        <p:xfrm>
          <a:off x="304800" y="1066800"/>
          <a:ext cx="85344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0" y="6396335"/>
            <a:ext cx="4343400" cy="461665"/>
          </a:xfrm>
          <a:prstGeom prst="rect">
            <a:avLst/>
          </a:prstGeom>
          <a:noFill/>
        </p:spPr>
        <p:txBody>
          <a:bodyPr wrap="square" rtlCol="0">
            <a:spAutoFit/>
          </a:bodyPr>
          <a:lstStyle/>
          <a:p>
            <a:r>
              <a:rPr lang="en-US" sz="1200" dirty="0" smtClean="0"/>
              <a:t>Source: Decision Support System (DSS): May 2013. The Hilltop Institute.</a:t>
            </a:r>
            <a:endParaRPr lang="en-US" sz="1200" dirty="0"/>
          </a:p>
        </p:txBody>
      </p:sp>
      <p:cxnSp>
        <p:nvCxnSpPr>
          <p:cNvPr id="5" name="Straight Connector 4"/>
          <p:cNvCxnSpPr/>
          <p:nvPr/>
        </p:nvCxnSpPr>
        <p:spPr>
          <a:xfrm>
            <a:off x="0" y="990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56386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21</a:t>
            </a:fld>
            <a:endParaRPr lang="en-US" dirty="0">
              <a:solidFill>
                <a:prstClr val="black">
                  <a:tint val="75000"/>
                </a:prstClr>
              </a:solidFill>
              <a:latin typeface="Calibri"/>
            </a:endParaRPr>
          </a:p>
        </p:txBody>
      </p:sp>
      <p:sp>
        <p:nvSpPr>
          <p:cNvPr id="5" name="TextBox 4"/>
          <p:cNvSpPr txBox="1"/>
          <p:nvPr/>
        </p:nvSpPr>
        <p:spPr>
          <a:xfrm>
            <a:off x="533400" y="1276290"/>
            <a:ext cx="1752600" cy="400110"/>
          </a:xfrm>
          <a:prstGeom prst="rect">
            <a:avLst/>
          </a:prstGeom>
          <a:noFill/>
        </p:spPr>
        <p:txBody>
          <a:bodyPr wrap="square" rtlCol="0">
            <a:spAutoFit/>
          </a:bodyPr>
          <a:lstStyle/>
          <a:p>
            <a:pPr defTabSz="914400"/>
            <a:r>
              <a:rPr lang="en-US" sz="2000" b="1" dirty="0" smtClean="0">
                <a:solidFill>
                  <a:prstClr val="black"/>
                </a:solidFill>
                <a:latin typeface="Calibri"/>
              </a:rPr>
              <a:t>2000</a:t>
            </a:r>
            <a:endParaRPr lang="en-US" sz="2000" b="1" dirty="0">
              <a:solidFill>
                <a:prstClr val="black"/>
              </a:solidFill>
              <a:latin typeface="Calibri"/>
            </a:endParaRPr>
          </a:p>
        </p:txBody>
      </p:sp>
      <p:sp>
        <p:nvSpPr>
          <p:cNvPr id="6" name="TextBox 5"/>
          <p:cNvSpPr txBox="1"/>
          <p:nvPr/>
        </p:nvSpPr>
        <p:spPr>
          <a:xfrm>
            <a:off x="4724400" y="1352490"/>
            <a:ext cx="1295400" cy="400110"/>
          </a:xfrm>
          <a:prstGeom prst="rect">
            <a:avLst/>
          </a:prstGeom>
          <a:noFill/>
        </p:spPr>
        <p:txBody>
          <a:bodyPr wrap="square" rtlCol="0">
            <a:spAutoFit/>
          </a:bodyPr>
          <a:lstStyle/>
          <a:p>
            <a:pPr defTabSz="914400"/>
            <a:r>
              <a:rPr lang="en-US" sz="2000" b="1" dirty="0" smtClean="0">
                <a:solidFill>
                  <a:prstClr val="black"/>
                </a:solidFill>
                <a:latin typeface="Calibri"/>
              </a:rPr>
              <a:t>2009</a:t>
            </a:r>
            <a:endParaRPr lang="en-US" sz="2000" b="1" dirty="0">
              <a:solidFill>
                <a:prstClr val="black"/>
              </a:solidFill>
              <a:latin typeface="Calibri"/>
            </a:endParaRPr>
          </a:p>
        </p:txBody>
      </p:sp>
      <p:sp>
        <p:nvSpPr>
          <p:cNvPr id="14" name="TextBox 13"/>
          <p:cNvSpPr txBox="1"/>
          <p:nvPr/>
        </p:nvSpPr>
        <p:spPr>
          <a:xfrm>
            <a:off x="76200" y="73055"/>
            <a:ext cx="9067800" cy="892552"/>
          </a:xfrm>
          <a:prstGeom prst="rect">
            <a:avLst/>
          </a:prstGeom>
          <a:noFill/>
        </p:spPr>
        <p:txBody>
          <a:bodyPr wrap="square" rtlCol="0">
            <a:spAutoFit/>
          </a:bodyPr>
          <a:lstStyle/>
          <a:p>
            <a:pPr algn="ctr" defTabSz="914400"/>
            <a:r>
              <a:rPr lang="en-US" sz="2600" b="1" dirty="0" smtClean="0">
                <a:solidFill>
                  <a:prstClr val="black"/>
                </a:solidFill>
              </a:rPr>
              <a:t>Due to all these dynamics, the last decade saw a huge shift from ESI to Medicaid and CHIP among the nonelderly in Maryland</a:t>
            </a:r>
            <a:endParaRPr lang="en-US" sz="2600" b="1" dirty="0">
              <a:solidFill>
                <a:prstClr val="black"/>
              </a:solidFill>
            </a:endParaRPr>
          </a:p>
        </p:txBody>
      </p:sp>
      <p:sp>
        <p:nvSpPr>
          <p:cNvPr id="12" name="Left Brace 11"/>
          <p:cNvSpPr/>
          <p:nvPr/>
        </p:nvSpPr>
        <p:spPr>
          <a:xfrm rot="16200000">
            <a:off x="3363919" y="4546961"/>
            <a:ext cx="394920" cy="209355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dirty="0">
              <a:solidFill>
                <a:prstClr val="black"/>
              </a:solidFill>
              <a:latin typeface="Calibri"/>
            </a:endParaRPr>
          </a:p>
        </p:txBody>
      </p:sp>
      <p:sp>
        <p:nvSpPr>
          <p:cNvPr id="13" name="TextBox 12"/>
          <p:cNvSpPr txBox="1"/>
          <p:nvPr/>
        </p:nvSpPr>
        <p:spPr>
          <a:xfrm>
            <a:off x="2226275" y="5788566"/>
            <a:ext cx="2802035" cy="400110"/>
          </a:xfrm>
          <a:prstGeom prst="rect">
            <a:avLst/>
          </a:prstGeom>
          <a:noFill/>
        </p:spPr>
        <p:txBody>
          <a:bodyPr wrap="square" rtlCol="0">
            <a:spAutoFit/>
          </a:bodyPr>
          <a:lstStyle/>
          <a:p>
            <a:pPr defTabSz="914400"/>
            <a:r>
              <a:rPr lang="en-US" sz="2000" b="1" dirty="0">
                <a:solidFill>
                  <a:prstClr val="black"/>
                </a:solidFill>
                <a:latin typeface="Calibri"/>
              </a:rPr>
              <a:t>Any Public Payer: </a:t>
            </a:r>
            <a:r>
              <a:rPr lang="en-US" sz="2000" b="1" dirty="0" smtClean="0">
                <a:solidFill>
                  <a:prstClr val="black"/>
                </a:solidFill>
                <a:latin typeface="Calibri"/>
              </a:rPr>
              <a:t>5%</a:t>
            </a:r>
            <a:endParaRPr lang="en-US" sz="2000" b="1" dirty="0">
              <a:solidFill>
                <a:prstClr val="black"/>
              </a:solidFill>
              <a:latin typeface="Calibri"/>
            </a:endParaRPr>
          </a:p>
        </p:txBody>
      </p:sp>
      <p:sp>
        <p:nvSpPr>
          <p:cNvPr id="16" name="TextBox 15"/>
          <p:cNvSpPr txBox="1"/>
          <p:nvPr/>
        </p:nvSpPr>
        <p:spPr>
          <a:xfrm>
            <a:off x="6490249" y="5848290"/>
            <a:ext cx="2802035" cy="400110"/>
          </a:xfrm>
          <a:prstGeom prst="rect">
            <a:avLst/>
          </a:prstGeom>
          <a:noFill/>
        </p:spPr>
        <p:txBody>
          <a:bodyPr wrap="square" rtlCol="0">
            <a:spAutoFit/>
          </a:bodyPr>
          <a:lstStyle/>
          <a:p>
            <a:pPr defTabSz="914400"/>
            <a:r>
              <a:rPr lang="en-US" sz="2000" b="1" dirty="0">
                <a:solidFill>
                  <a:prstClr val="black"/>
                </a:solidFill>
                <a:latin typeface="Calibri"/>
              </a:rPr>
              <a:t>Any Public Payer: </a:t>
            </a:r>
            <a:r>
              <a:rPr lang="en-US" sz="2000" b="1" dirty="0" smtClean="0">
                <a:solidFill>
                  <a:prstClr val="black"/>
                </a:solidFill>
                <a:latin typeface="Calibri"/>
              </a:rPr>
              <a:t>13%</a:t>
            </a:r>
            <a:endParaRPr lang="en-US" sz="2000" b="1" dirty="0">
              <a:solidFill>
                <a:prstClr val="black"/>
              </a:solidFill>
              <a:latin typeface="Calibri"/>
            </a:endParaRPr>
          </a:p>
        </p:txBody>
      </p:sp>
      <p:sp>
        <p:nvSpPr>
          <p:cNvPr id="17" name="Left Brace 16"/>
          <p:cNvSpPr/>
          <p:nvPr/>
        </p:nvSpPr>
        <p:spPr>
          <a:xfrm rot="16200000">
            <a:off x="7706583" y="4557501"/>
            <a:ext cx="457200" cy="201019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dirty="0">
              <a:solidFill>
                <a:prstClr val="black"/>
              </a:solidFill>
              <a:latin typeface="Calibri"/>
            </a:endParaRPr>
          </a:p>
        </p:txBody>
      </p:sp>
      <p:sp>
        <p:nvSpPr>
          <p:cNvPr id="15" name="TextBox 14"/>
          <p:cNvSpPr txBox="1"/>
          <p:nvPr/>
        </p:nvSpPr>
        <p:spPr>
          <a:xfrm>
            <a:off x="76200" y="6225746"/>
            <a:ext cx="4343400" cy="646331"/>
          </a:xfrm>
          <a:prstGeom prst="rect">
            <a:avLst/>
          </a:prstGeom>
          <a:noFill/>
        </p:spPr>
        <p:txBody>
          <a:bodyPr wrap="square" rtlCol="0">
            <a:spAutoFit/>
          </a:bodyPr>
          <a:lstStyle/>
          <a:p>
            <a:pPr>
              <a:lnSpc>
                <a:spcPct val="150000"/>
              </a:lnSpc>
            </a:pPr>
            <a:r>
              <a:rPr lang="en-US" sz="1200" dirty="0" smtClean="0">
                <a:solidFill>
                  <a:prstClr val="black"/>
                </a:solidFill>
                <a:latin typeface="Calibri"/>
              </a:rPr>
              <a:t>*Other Public includes Medicare and military-related coverage.</a:t>
            </a:r>
          </a:p>
          <a:p>
            <a:pPr>
              <a:lnSpc>
                <a:spcPct val="150000"/>
              </a:lnSpc>
            </a:pPr>
            <a:r>
              <a:rPr lang="en-US" sz="1200" b="1" dirty="0" smtClean="0">
                <a:solidFill>
                  <a:prstClr val="black"/>
                </a:solidFill>
                <a:latin typeface="Calibri"/>
              </a:rPr>
              <a:t>  Source</a:t>
            </a:r>
            <a:r>
              <a:rPr lang="en-US" sz="1200" b="1" dirty="0">
                <a:solidFill>
                  <a:prstClr val="black"/>
                </a:solidFill>
                <a:latin typeface="Calibri"/>
              </a:rPr>
              <a:t>: </a:t>
            </a:r>
            <a:r>
              <a:rPr lang="en-US" sz="1200" dirty="0" smtClean="0"/>
              <a:t>Maryland Health Care Commission. </a:t>
            </a:r>
            <a:endParaRPr lang="en-US" sz="1200" dirty="0"/>
          </a:p>
        </p:txBody>
      </p:sp>
      <p:cxnSp>
        <p:nvCxnSpPr>
          <p:cNvPr id="20" name="Straight Connector 19"/>
          <p:cNvCxnSpPr/>
          <p:nvPr/>
        </p:nvCxnSpPr>
        <p:spPr>
          <a:xfrm>
            <a:off x="0" y="1132703"/>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19" name="Chart 18"/>
          <p:cNvGraphicFramePr/>
          <p:nvPr/>
        </p:nvGraphicFramePr>
        <p:xfrm>
          <a:off x="-1248032" y="1496554"/>
          <a:ext cx="60960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p:nvPr/>
        </p:nvGraphicFramePr>
        <p:xfrm>
          <a:off x="3365155" y="1224006"/>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131376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p:nvPr>
            <p:extLst>
              <p:ext uri="{D42A27DB-BD31-4B8C-83A1-F6EECF244321}">
                <p14:modId xmlns:p14="http://schemas.microsoft.com/office/powerpoint/2010/main" xmlns="" val="960335285"/>
              </p:ext>
            </p:extLst>
          </p:nvPr>
        </p:nvGraphicFramePr>
        <p:xfrm>
          <a:off x="4114800" y="1676400"/>
          <a:ext cx="53340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0" y="-76200"/>
            <a:ext cx="9144000" cy="1295400"/>
          </a:xfrm>
        </p:spPr>
        <p:txBody>
          <a:bodyPr>
            <a:noAutofit/>
          </a:bodyPr>
          <a:lstStyle/>
          <a:p>
            <a:r>
              <a:rPr lang="en-US" sz="2600" b="1" dirty="0" smtClean="0"/>
              <a:t>In spite of these shifts, in 2011 Maryland continued to have more people covered through private payers than public payers, compared to the national average (all ages).</a:t>
            </a:r>
            <a:endParaRPr lang="en-US" sz="2600" b="1" dirty="0"/>
          </a:p>
        </p:txBody>
      </p:sp>
      <p:sp>
        <p:nvSpPr>
          <p:cNvPr id="3" name="Text Placeholder 2"/>
          <p:cNvSpPr>
            <a:spLocks noGrp="1"/>
          </p:cNvSpPr>
          <p:nvPr>
            <p:ph type="body" idx="1"/>
          </p:nvPr>
        </p:nvSpPr>
        <p:spPr>
          <a:xfrm>
            <a:off x="227012" y="1066800"/>
            <a:ext cx="4040188" cy="639762"/>
          </a:xfrm>
        </p:spPr>
        <p:txBody>
          <a:bodyPr/>
          <a:lstStyle/>
          <a:p>
            <a:pPr algn="ctr"/>
            <a:r>
              <a:rPr lang="en-US" dirty="0" smtClean="0"/>
              <a:t>United States</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xmlns="" val="3255686154"/>
              </p:ext>
            </p:extLst>
          </p:nvPr>
        </p:nvGraphicFramePr>
        <p:xfrm>
          <a:off x="152400" y="1676400"/>
          <a:ext cx="4495800" cy="463183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3"/>
          </p:nvPr>
        </p:nvSpPr>
        <p:spPr>
          <a:xfrm>
            <a:off x="5068358" y="990600"/>
            <a:ext cx="4041775" cy="639762"/>
          </a:xfrm>
        </p:spPr>
        <p:txBody>
          <a:bodyPr/>
          <a:lstStyle/>
          <a:p>
            <a:pPr algn="ctr"/>
            <a:r>
              <a:rPr lang="en-US" dirty="0" smtClean="0"/>
              <a:t>Maryland</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dirty="0"/>
          </a:p>
        </p:txBody>
      </p:sp>
      <p:sp>
        <p:nvSpPr>
          <p:cNvPr id="18" name="TextBox 17"/>
          <p:cNvSpPr txBox="1"/>
          <p:nvPr/>
        </p:nvSpPr>
        <p:spPr>
          <a:xfrm>
            <a:off x="0" y="6581001"/>
            <a:ext cx="8001000" cy="276999"/>
          </a:xfrm>
          <a:prstGeom prst="rect">
            <a:avLst/>
          </a:prstGeom>
          <a:noFill/>
        </p:spPr>
        <p:txBody>
          <a:bodyPr wrap="square" rtlCol="0">
            <a:spAutoFit/>
          </a:bodyPr>
          <a:lstStyle/>
          <a:p>
            <a:r>
              <a:rPr lang="en-US" sz="1200" dirty="0" smtClean="0"/>
              <a:t>Source: Kaiser Family Foundation, State Health Facts</a:t>
            </a:r>
            <a:r>
              <a:rPr lang="en-US" sz="1200" dirty="0"/>
              <a:t>. http://</a:t>
            </a:r>
            <a:r>
              <a:rPr lang="en-US" sz="1200" dirty="0" smtClean="0"/>
              <a:t>www.statehealthfacts.org/comparetable.jsp?ind=125&amp;cat=3.</a:t>
            </a:r>
            <a:endParaRPr lang="en-US" sz="1200" dirty="0"/>
          </a:p>
        </p:txBody>
      </p:sp>
      <p:sp>
        <p:nvSpPr>
          <p:cNvPr id="10" name="Left Brace 9"/>
          <p:cNvSpPr/>
          <p:nvPr/>
        </p:nvSpPr>
        <p:spPr>
          <a:xfrm rot="16200000">
            <a:off x="7906721" y="5011122"/>
            <a:ext cx="304800" cy="171255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Left Brace 10"/>
          <p:cNvSpPr/>
          <p:nvPr/>
        </p:nvSpPr>
        <p:spPr>
          <a:xfrm rot="16200000">
            <a:off x="3563321" y="5163522"/>
            <a:ext cx="304800" cy="171255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p:cNvSpPr txBox="1"/>
          <p:nvPr/>
        </p:nvSpPr>
        <p:spPr>
          <a:xfrm>
            <a:off x="6629400" y="6019800"/>
            <a:ext cx="2743200" cy="400110"/>
          </a:xfrm>
          <a:prstGeom prst="rect">
            <a:avLst/>
          </a:prstGeom>
          <a:noFill/>
        </p:spPr>
        <p:txBody>
          <a:bodyPr wrap="square" rtlCol="0">
            <a:spAutoFit/>
          </a:bodyPr>
          <a:lstStyle/>
          <a:p>
            <a:r>
              <a:rPr lang="en-US" sz="2000" b="1" dirty="0" smtClean="0"/>
              <a:t>Any Public Payer: 25%</a:t>
            </a:r>
            <a:endParaRPr lang="en-US" sz="2000" b="1" dirty="0"/>
          </a:p>
        </p:txBody>
      </p:sp>
      <p:sp>
        <p:nvSpPr>
          <p:cNvPr id="13" name="TextBox 12"/>
          <p:cNvSpPr txBox="1"/>
          <p:nvPr/>
        </p:nvSpPr>
        <p:spPr>
          <a:xfrm>
            <a:off x="2895600" y="6096000"/>
            <a:ext cx="2743200" cy="400110"/>
          </a:xfrm>
          <a:prstGeom prst="rect">
            <a:avLst/>
          </a:prstGeom>
          <a:noFill/>
        </p:spPr>
        <p:txBody>
          <a:bodyPr wrap="square" rtlCol="0">
            <a:spAutoFit/>
          </a:bodyPr>
          <a:lstStyle/>
          <a:p>
            <a:r>
              <a:rPr lang="en-US" sz="2000" b="1" dirty="0" smtClean="0"/>
              <a:t>Any Public Payer: 30%</a:t>
            </a:r>
            <a:endParaRPr lang="en-US" sz="2000" b="1" dirty="0"/>
          </a:p>
        </p:txBody>
      </p:sp>
      <p:cxnSp>
        <p:nvCxnSpPr>
          <p:cNvPr id="14" name="Straight Connector 13"/>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63180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152400" y="0"/>
            <a:ext cx="8991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Clr>
                <a:srgbClr val="000000"/>
              </a:buClr>
              <a:buFont typeface="Tahoma" pitchFamily="34" charset="0"/>
              <a:buNone/>
            </a:pPr>
            <a:r>
              <a:rPr lang="en-US" sz="2400" b="1" dirty="0">
                <a:solidFill>
                  <a:srgbClr val="000000"/>
                </a:solidFill>
                <a:latin typeface="Tahoma" pitchFamily="34" charset="0"/>
                <a:cs typeface="Tahoma" pitchFamily="34" charset="0"/>
                <a:sym typeface="Tahoma" pitchFamily="34" charset="0"/>
              </a:rPr>
              <a:t> </a:t>
            </a:r>
            <a:r>
              <a:rPr lang="en-US" sz="2400" b="1" dirty="0" smtClean="0">
                <a:solidFill>
                  <a:srgbClr val="000000"/>
                </a:solidFill>
                <a:latin typeface="Tahoma" pitchFamily="34" charset="0"/>
                <a:cs typeface="Tahoma" pitchFamily="34" charset="0"/>
                <a:sym typeface="Tahoma" pitchFamily="34" charset="0"/>
              </a:rPr>
              <a:t>The percent </a:t>
            </a:r>
            <a:r>
              <a:rPr lang="en-US" sz="2400" b="1" dirty="0">
                <a:solidFill>
                  <a:srgbClr val="000000"/>
                </a:solidFill>
                <a:latin typeface="Tahoma" pitchFamily="34" charset="0"/>
                <a:cs typeface="Tahoma" pitchFamily="34" charset="0"/>
                <a:sym typeface="Tahoma" pitchFamily="34" charset="0"/>
              </a:rPr>
              <a:t>d</a:t>
            </a:r>
            <a:r>
              <a:rPr lang="en-US" sz="2400" b="1" dirty="0" smtClean="0">
                <a:solidFill>
                  <a:srgbClr val="000000"/>
                </a:solidFill>
                <a:latin typeface="Tahoma" pitchFamily="34" charset="0"/>
                <a:cs typeface="Tahoma" pitchFamily="34" charset="0"/>
                <a:sym typeface="Tahoma" pitchFamily="34" charset="0"/>
              </a:rPr>
              <a:t>istribution </a:t>
            </a:r>
            <a:r>
              <a:rPr lang="en-US" sz="2400" b="1" dirty="0">
                <a:solidFill>
                  <a:srgbClr val="000000"/>
                </a:solidFill>
                <a:latin typeface="Tahoma" pitchFamily="34" charset="0"/>
                <a:cs typeface="Tahoma" pitchFamily="34" charset="0"/>
                <a:sym typeface="Tahoma" pitchFamily="34" charset="0"/>
              </a:rPr>
              <a:t>of National Health </a:t>
            </a:r>
            <a:r>
              <a:rPr lang="en-US" sz="2400" b="1" dirty="0" smtClean="0">
                <a:solidFill>
                  <a:srgbClr val="000000"/>
                </a:solidFill>
                <a:latin typeface="Tahoma" pitchFamily="34" charset="0"/>
                <a:cs typeface="Tahoma" pitchFamily="34" charset="0"/>
                <a:sym typeface="Tahoma" pitchFamily="34" charset="0"/>
              </a:rPr>
              <a:t>Expenditures</a:t>
            </a:r>
            <a:r>
              <a:rPr lang="en-US" sz="2400" b="1" dirty="0">
                <a:solidFill>
                  <a:srgbClr val="000000"/>
                </a:solidFill>
                <a:latin typeface="Tahoma" pitchFamily="34" charset="0"/>
                <a:cs typeface="Tahoma" pitchFamily="34" charset="0"/>
                <a:sym typeface="Tahoma" pitchFamily="34" charset="0"/>
              </a:rPr>
              <a:t> </a:t>
            </a:r>
            <a:r>
              <a:rPr lang="en-US" sz="2400" b="1" dirty="0" smtClean="0">
                <a:solidFill>
                  <a:srgbClr val="000000"/>
                </a:solidFill>
                <a:latin typeface="Tahoma" pitchFamily="34" charset="0"/>
                <a:cs typeface="Tahoma" pitchFamily="34" charset="0"/>
                <a:sym typeface="Tahoma" pitchFamily="34" charset="0"/>
              </a:rPr>
              <a:t>continues to dramatically shift to public payers</a:t>
            </a:r>
            <a:endParaRPr lang="en-US" sz="2400" b="1" dirty="0">
              <a:solidFill>
                <a:srgbClr val="000000"/>
              </a:solidFill>
              <a:latin typeface="Tahoma" pitchFamily="34" charset="0"/>
              <a:cs typeface="Tahoma" pitchFamily="34" charset="0"/>
              <a:sym typeface="Tahoma" pitchFamily="34" charset="0"/>
            </a:endParaRPr>
          </a:p>
        </p:txBody>
      </p:sp>
      <p:pic>
        <p:nvPicPr>
          <p:cNvPr id="19459" name="Picture 13" descr="kfflogo-color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9460" name="Chart 2"/>
          <p:cNvGraphicFramePr>
            <a:graphicFrameLocks/>
          </p:cNvGraphicFramePr>
          <p:nvPr>
            <p:extLst>
              <p:ext uri="{D42A27DB-BD31-4B8C-83A1-F6EECF244321}">
                <p14:modId xmlns:p14="http://schemas.microsoft.com/office/powerpoint/2010/main" xmlns="" val="4073204661"/>
              </p:ext>
            </p:extLst>
          </p:nvPr>
        </p:nvGraphicFramePr>
        <p:xfrm>
          <a:off x="25400" y="611188"/>
          <a:ext cx="9093200" cy="5349875"/>
        </p:xfrm>
        <a:graphic>
          <a:graphicData uri="http://schemas.openxmlformats.org/presentationml/2006/ole">
            <p:oleObj spid="_x0000_s19634" name="Worksheet" r:id="rId4" imgW="9096020" imgH="5261304" progId="Excel.Sheet.8">
              <p:embed/>
            </p:oleObj>
          </a:graphicData>
        </a:graphic>
      </p:graphicFrame>
      <p:sp>
        <p:nvSpPr>
          <p:cNvPr id="19461" name="Rectangle 3"/>
          <p:cNvSpPr>
            <a:spLocks noChangeArrowheads="1"/>
          </p:cNvSpPr>
          <p:nvPr/>
        </p:nvSpPr>
        <p:spPr bwMode="auto">
          <a:xfrm>
            <a:off x="0" y="5319713"/>
            <a:ext cx="9144000" cy="152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Clr>
                <a:srgbClr val="000000"/>
              </a:buClr>
              <a:buFont typeface="Tahoma" pitchFamily="34" charset="0"/>
              <a:buNone/>
            </a:pPr>
            <a:r>
              <a:rPr lang="en-US" sz="1000" dirty="0">
                <a:solidFill>
                  <a:srgbClr val="000000"/>
                </a:solidFill>
                <a:latin typeface="Tahoma" pitchFamily="34" charset="0"/>
                <a:cs typeface="Tahoma" pitchFamily="34" charset="0"/>
                <a:sym typeface="Tahoma" pitchFamily="34" charset="0"/>
              </a:rPr>
              <a:t>Notes:  Starting with the 2009 NHE data, CMS expanded their focus on spending by Type of Sponsor, which provides estimates of the individual, business, or tax source that is behind each Source of Funds category and is responsible for financing or sponsoring the payments. “Federal” and “State &amp; Local” includes government contributions to private health insurance premiums and to the Medicare Hospital Insurance Trust Fund through payroll taxes, Medicaid program expenditures including buy-in premiums for Medicare, and other state &amp; local government programs. “Private Business” includes employer contributions to private health insurance, the Medicare Hospital Insurance Trust Fund through payroll taxes, workers’ compensation insurance, temporary disability insurance, worksite health care. “Household” includes contributions to health insurance premiums for private health insurance, Medicare Part A or Part B, out-of-pocket costs. “Other Private Revenues” includes philanthropy, structure &amp; equipment, non-patient revenues.</a:t>
            </a:r>
          </a:p>
          <a:p>
            <a:pPr>
              <a:buClr>
                <a:srgbClr val="000000"/>
              </a:buClr>
              <a:buFont typeface="Tahoma" pitchFamily="34" charset="0"/>
              <a:buNone/>
            </a:pPr>
            <a:endParaRPr lang="en-US" sz="400" dirty="0">
              <a:solidFill>
                <a:srgbClr val="000000"/>
              </a:solidFill>
              <a:latin typeface="Tahoma" pitchFamily="34" charset="0"/>
              <a:cs typeface="Tahoma" pitchFamily="34" charset="0"/>
              <a:sym typeface="Tahoma" pitchFamily="34" charset="0"/>
            </a:endParaRPr>
          </a:p>
          <a:p>
            <a:pPr>
              <a:buClr>
                <a:srgbClr val="000000"/>
              </a:buClr>
              <a:buFont typeface="Tahoma" pitchFamily="34" charset="0"/>
              <a:buNone/>
            </a:pPr>
            <a:r>
              <a:rPr lang="en-US" sz="1000" dirty="0">
                <a:solidFill>
                  <a:srgbClr val="000000"/>
                </a:solidFill>
                <a:latin typeface="Tahoma" pitchFamily="34" charset="0"/>
                <a:cs typeface="Tahoma" pitchFamily="34" charset="0"/>
                <a:sym typeface="Tahoma" pitchFamily="34" charset="0"/>
              </a:rPr>
              <a:t>Source: Centers for Medicare and Medicaid Services, Office of the Actuary, National Health Statistics Group at </a:t>
            </a:r>
          </a:p>
          <a:p>
            <a:pPr>
              <a:buClr>
                <a:srgbClr val="000000"/>
              </a:buClr>
              <a:buFont typeface="Tahoma" pitchFamily="34" charset="0"/>
              <a:buNone/>
            </a:pPr>
            <a:r>
              <a:rPr lang="en-US" sz="1000" u="sng" dirty="0">
                <a:solidFill>
                  <a:srgbClr val="000000"/>
                </a:solidFill>
                <a:latin typeface="Tahoma" pitchFamily="34" charset="0"/>
                <a:cs typeface="Tahoma" pitchFamily="34" charset="0"/>
                <a:sym typeface="Tahoma" pitchFamily="34" charset="0"/>
                <a:hlinkClick r:id="rId5"/>
              </a:rPr>
              <a:t>https://www.cms.gov/NationalHealthExpendData/</a:t>
            </a:r>
            <a:r>
              <a:rPr lang="en-US" sz="1000" dirty="0">
                <a:solidFill>
                  <a:srgbClr val="000000"/>
                </a:solidFill>
                <a:latin typeface="Tahoma" pitchFamily="34" charset="0"/>
                <a:cs typeface="Tahoma" pitchFamily="34" charset="0"/>
                <a:sym typeface="Tahoma" pitchFamily="34" charset="0"/>
              </a:rPr>
              <a:t> (see Historical; NHE Web tables, Table 5).</a:t>
            </a:r>
          </a:p>
        </p:txBody>
      </p:sp>
      <p:sp>
        <p:nvSpPr>
          <p:cNvPr id="19462" name="TextBox 3"/>
          <p:cNvSpPr txBox="1">
            <a:spLocks noChangeArrowheads="1"/>
          </p:cNvSpPr>
          <p:nvPr/>
        </p:nvSpPr>
        <p:spPr bwMode="auto">
          <a:xfrm>
            <a:off x="762000" y="4724400"/>
            <a:ext cx="20574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200" b="1" dirty="0">
                <a:solidFill>
                  <a:srgbClr val="000000"/>
                </a:solidFill>
                <a:latin typeface="Tahoma" pitchFamily="34" charset="0"/>
                <a:cs typeface="Tahoma" pitchFamily="34" charset="0"/>
                <a:sym typeface="Tahoma" pitchFamily="34" charset="0"/>
              </a:rPr>
              <a:t>Government      Private</a:t>
            </a:r>
          </a:p>
        </p:txBody>
      </p:sp>
      <p:sp>
        <p:nvSpPr>
          <p:cNvPr id="19463" name="TextBox 4"/>
          <p:cNvSpPr txBox="1">
            <a:spLocks noChangeArrowheads="1"/>
          </p:cNvSpPr>
          <p:nvPr/>
        </p:nvSpPr>
        <p:spPr bwMode="auto">
          <a:xfrm>
            <a:off x="533400" y="4953000"/>
            <a:ext cx="25146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Clr>
                <a:srgbClr val="000000"/>
              </a:buClr>
              <a:buFont typeface="Tahoma" pitchFamily="34" charset="0"/>
              <a:buNone/>
            </a:pPr>
            <a:r>
              <a:rPr lang="en-US" sz="1400" b="1" dirty="0">
                <a:solidFill>
                  <a:srgbClr val="000000"/>
                </a:solidFill>
                <a:latin typeface="Tahoma" pitchFamily="34" charset="0"/>
                <a:cs typeface="Tahoma" pitchFamily="34" charset="0"/>
                <a:sym typeface="Tahoma" pitchFamily="34" charset="0"/>
              </a:rPr>
              <a:t>1987 </a:t>
            </a:r>
            <a:r>
              <a:rPr lang="en-US" sz="1200" dirty="0">
                <a:solidFill>
                  <a:srgbClr val="000000"/>
                </a:solidFill>
                <a:latin typeface="Tahoma" pitchFamily="34" charset="0"/>
                <a:cs typeface="Tahoma" pitchFamily="34" charset="0"/>
                <a:sym typeface="Tahoma" pitchFamily="34" charset="0"/>
              </a:rPr>
              <a:t>(Total = $519.1 billion)</a:t>
            </a:r>
          </a:p>
        </p:txBody>
      </p:sp>
      <p:sp>
        <p:nvSpPr>
          <p:cNvPr id="19464" name="TextBox 16"/>
          <p:cNvSpPr txBox="1">
            <a:spLocks noChangeArrowheads="1"/>
          </p:cNvSpPr>
          <p:nvPr/>
        </p:nvSpPr>
        <p:spPr bwMode="auto">
          <a:xfrm>
            <a:off x="3810000" y="4724400"/>
            <a:ext cx="20574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200" b="1" dirty="0">
                <a:solidFill>
                  <a:srgbClr val="000000"/>
                </a:solidFill>
                <a:latin typeface="Tahoma" pitchFamily="34" charset="0"/>
                <a:cs typeface="Tahoma" pitchFamily="34" charset="0"/>
                <a:sym typeface="Tahoma" pitchFamily="34" charset="0"/>
              </a:rPr>
              <a:t>Government      Private</a:t>
            </a:r>
          </a:p>
        </p:txBody>
      </p:sp>
      <p:sp>
        <p:nvSpPr>
          <p:cNvPr id="19465" name="TextBox 17"/>
          <p:cNvSpPr txBox="1">
            <a:spLocks noChangeArrowheads="1"/>
          </p:cNvSpPr>
          <p:nvPr/>
        </p:nvSpPr>
        <p:spPr bwMode="auto">
          <a:xfrm>
            <a:off x="6858000" y="4724400"/>
            <a:ext cx="20574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200" b="1" dirty="0">
                <a:solidFill>
                  <a:srgbClr val="000000"/>
                </a:solidFill>
                <a:latin typeface="Tahoma" pitchFamily="34" charset="0"/>
                <a:cs typeface="Tahoma" pitchFamily="34" charset="0"/>
                <a:sym typeface="Tahoma" pitchFamily="34" charset="0"/>
              </a:rPr>
              <a:t>Government      Private</a:t>
            </a:r>
          </a:p>
        </p:txBody>
      </p:sp>
      <p:sp>
        <p:nvSpPr>
          <p:cNvPr id="19466" name="TextBox 18"/>
          <p:cNvSpPr txBox="1">
            <a:spLocks noChangeArrowheads="1"/>
          </p:cNvSpPr>
          <p:nvPr/>
        </p:nvSpPr>
        <p:spPr bwMode="auto">
          <a:xfrm>
            <a:off x="3657600" y="4953000"/>
            <a:ext cx="2362200" cy="49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400" b="1" dirty="0">
                <a:solidFill>
                  <a:srgbClr val="000000"/>
                </a:solidFill>
                <a:latin typeface="Tahoma" pitchFamily="34" charset="0"/>
                <a:cs typeface="Tahoma" pitchFamily="34" charset="0"/>
                <a:sym typeface="Tahoma" pitchFamily="34" charset="0"/>
              </a:rPr>
              <a:t>2000 </a:t>
            </a:r>
            <a:r>
              <a:rPr lang="en-US" sz="1200" dirty="0">
                <a:solidFill>
                  <a:srgbClr val="000000"/>
                </a:solidFill>
                <a:latin typeface="Tahoma" pitchFamily="34" charset="0"/>
                <a:cs typeface="Tahoma" pitchFamily="34" charset="0"/>
                <a:sym typeface="Tahoma" pitchFamily="34" charset="0"/>
              </a:rPr>
              <a:t>(Total = $1,377.2 billion)</a:t>
            </a:r>
          </a:p>
        </p:txBody>
      </p:sp>
      <p:sp>
        <p:nvSpPr>
          <p:cNvPr id="19467" name="TextBox 2"/>
          <p:cNvSpPr txBox="1">
            <a:spLocks noChangeArrowheads="1"/>
          </p:cNvSpPr>
          <p:nvPr/>
        </p:nvSpPr>
        <p:spPr bwMode="auto">
          <a:xfrm>
            <a:off x="990600" y="2924175"/>
            <a:ext cx="7620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200" b="1" dirty="0">
                <a:solidFill>
                  <a:srgbClr val="000000"/>
                </a:solidFill>
                <a:latin typeface="Tahoma" pitchFamily="34" charset="0"/>
                <a:cs typeface="Tahoma" pitchFamily="34" charset="0"/>
                <a:sym typeface="Tahoma" pitchFamily="34" charset="0"/>
              </a:rPr>
              <a:t>31.8%</a:t>
            </a:r>
          </a:p>
        </p:txBody>
      </p:sp>
      <p:sp>
        <p:nvSpPr>
          <p:cNvPr id="19468" name="TextBox 20"/>
          <p:cNvSpPr txBox="1">
            <a:spLocks noChangeArrowheads="1"/>
          </p:cNvSpPr>
          <p:nvPr/>
        </p:nvSpPr>
        <p:spPr bwMode="auto">
          <a:xfrm>
            <a:off x="1981200" y="1143000"/>
            <a:ext cx="7620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200" b="1" dirty="0">
                <a:solidFill>
                  <a:srgbClr val="000000"/>
                </a:solidFill>
                <a:latin typeface="Tahoma" pitchFamily="34" charset="0"/>
                <a:cs typeface="Tahoma" pitchFamily="34" charset="0"/>
                <a:sym typeface="Tahoma" pitchFamily="34" charset="0"/>
              </a:rPr>
              <a:t>68.2%</a:t>
            </a:r>
          </a:p>
        </p:txBody>
      </p:sp>
      <p:sp>
        <p:nvSpPr>
          <p:cNvPr id="19469" name="TextBox 21"/>
          <p:cNvSpPr txBox="1">
            <a:spLocks noChangeArrowheads="1"/>
          </p:cNvSpPr>
          <p:nvPr/>
        </p:nvSpPr>
        <p:spPr bwMode="auto">
          <a:xfrm>
            <a:off x="4038600" y="2743200"/>
            <a:ext cx="7620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200" b="1" dirty="0">
                <a:solidFill>
                  <a:srgbClr val="000000"/>
                </a:solidFill>
                <a:latin typeface="Tahoma" pitchFamily="34" charset="0"/>
                <a:cs typeface="Tahoma" pitchFamily="34" charset="0"/>
                <a:sym typeface="Tahoma" pitchFamily="34" charset="0"/>
              </a:rPr>
              <a:t>35.5%</a:t>
            </a:r>
          </a:p>
        </p:txBody>
      </p:sp>
      <p:sp>
        <p:nvSpPr>
          <p:cNvPr id="19470" name="TextBox 22"/>
          <p:cNvSpPr txBox="1">
            <a:spLocks noChangeArrowheads="1"/>
          </p:cNvSpPr>
          <p:nvPr/>
        </p:nvSpPr>
        <p:spPr bwMode="auto">
          <a:xfrm>
            <a:off x="5029200" y="1323975"/>
            <a:ext cx="7620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200" b="1" dirty="0">
                <a:solidFill>
                  <a:srgbClr val="000000"/>
                </a:solidFill>
                <a:latin typeface="Tahoma" pitchFamily="34" charset="0"/>
                <a:cs typeface="Tahoma" pitchFamily="34" charset="0"/>
                <a:sym typeface="Tahoma" pitchFamily="34" charset="0"/>
              </a:rPr>
              <a:t>64.5%</a:t>
            </a:r>
          </a:p>
        </p:txBody>
      </p:sp>
      <p:sp>
        <p:nvSpPr>
          <p:cNvPr id="19471" name="TextBox 23"/>
          <p:cNvSpPr txBox="1">
            <a:spLocks noChangeArrowheads="1"/>
          </p:cNvSpPr>
          <p:nvPr/>
        </p:nvSpPr>
        <p:spPr bwMode="auto">
          <a:xfrm>
            <a:off x="7086600" y="2286000"/>
            <a:ext cx="7620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200" b="1" dirty="0">
                <a:solidFill>
                  <a:srgbClr val="000000"/>
                </a:solidFill>
                <a:latin typeface="Tahoma" pitchFamily="34" charset="0"/>
                <a:cs typeface="Tahoma" pitchFamily="34" charset="0"/>
                <a:sym typeface="Tahoma" pitchFamily="34" charset="0"/>
              </a:rPr>
              <a:t>44.9%</a:t>
            </a:r>
          </a:p>
        </p:txBody>
      </p:sp>
      <p:sp>
        <p:nvSpPr>
          <p:cNvPr id="19472" name="TextBox 24"/>
          <p:cNvSpPr txBox="1">
            <a:spLocks noChangeArrowheads="1"/>
          </p:cNvSpPr>
          <p:nvPr/>
        </p:nvSpPr>
        <p:spPr bwMode="auto">
          <a:xfrm>
            <a:off x="8077200" y="1752600"/>
            <a:ext cx="7620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200" b="1" dirty="0">
                <a:solidFill>
                  <a:srgbClr val="000000"/>
                </a:solidFill>
                <a:latin typeface="Tahoma" pitchFamily="34" charset="0"/>
                <a:cs typeface="Tahoma" pitchFamily="34" charset="0"/>
                <a:sym typeface="Tahoma" pitchFamily="34" charset="0"/>
              </a:rPr>
              <a:t>55.1%</a:t>
            </a:r>
          </a:p>
        </p:txBody>
      </p:sp>
      <p:sp>
        <p:nvSpPr>
          <p:cNvPr id="19473" name="TextBox 1"/>
          <p:cNvSpPr txBox="1">
            <a:spLocks noChangeArrowheads="1"/>
          </p:cNvSpPr>
          <p:nvPr/>
        </p:nvSpPr>
        <p:spPr bwMode="auto">
          <a:xfrm>
            <a:off x="6096000" y="914400"/>
            <a:ext cx="2743200" cy="550863"/>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000" dirty="0">
                <a:solidFill>
                  <a:srgbClr val="000000"/>
                </a:solidFill>
                <a:latin typeface="Tahoma" pitchFamily="34" charset="0"/>
                <a:cs typeface="Tahoma" pitchFamily="34" charset="0"/>
                <a:sym typeface="Tahoma" pitchFamily="34" charset="0"/>
              </a:rPr>
              <a:t>   Federal                  Private Business              </a:t>
            </a:r>
          </a:p>
          <a:p>
            <a:pPr eaLnBrk="1" hangingPunct="1">
              <a:buClr>
                <a:srgbClr val="000000"/>
              </a:buClr>
              <a:buFont typeface="Tahoma" pitchFamily="34" charset="0"/>
              <a:buNone/>
            </a:pPr>
            <a:r>
              <a:rPr lang="en-US" sz="1000" dirty="0">
                <a:solidFill>
                  <a:srgbClr val="000000"/>
                </a:solidFill>
                <a:latin typeface="Tahoma" pitchFamily="34" charset="0"/>
                <a:cs typeface="Tahoma" pitchFamily="34" charset="0"/>
                <a:sym typeface="Tahoma" pitchFamily="34" charset="0"/>
              </a:rPr>
              <a:t>   State &amp; Local          Household          </a:t>
            </a:r>
          </a:p>
          <a:p>
            <a:pPr eaLnBrk="1" hangingPunct="1">
              <a:buClr>
                <a:srgbClr val="000000"/>
              </a:buClr>
              <a:buFont typeface="Tahoma" pitchFamily="34" charset="0"/>
              <a:buNone/>
            </a:pPr>
            <a:r>
              <a:rPr lang="en-US" sz="1000" dirty="0">
                <a:solidFill>
                  <a:srgbClr val="000000"/>
                </a:solidFill>
                <a:latin typeface="Tahoma" pitchFamily="34" charset="0"/>
                <a:cs typeface="Tahoma" pitchFamily="34" charset="0"/>
                <a:sym typeface="Tahoma" pitchFamily="34" charset="0"/>
              </a:rPr>
              <a:t>                               Other Private Revenues</a:t>
            </a:r>
          </a:p>
        </p:txBody>
      </p:sp>
      <p:sp>
        <p:nvSpPr>
          <p:cNvPr id="19474" name="Rectangle 4"/>
          <p:cNvSpPr>
            <a:spLocks noChangeArrowheads="1"/>
          </p:cNvSpPr>
          <p:nvPr/>
        </p:nvSpPr>
        <p:spPr bwMode="auto">
          <a:xfrm>
            <a:off x="6172200" y="990600"/>
            <a:ext cx="92075" cy="92075"/>
          </a:xfrm>
          <a:prstGeom prst="rect">
            <a:avLst/>
          </a:prstGeom>
          <a:solidFill>
            <a:srgbClr val="FF6600"/>
          </a:solidFill>
          <a:ln>
            <a:noFill/>
          </a:ln>
          <a:extLst/>
        </p:spPr>
        <p:txBody>
          <a:bodyPr/>
          <a:lstStyle/>
          <a:p>
            <a:endParaRPr lang="en-US" dirty="0"/>
          </a:p>
        </p:txBody>
      </p:sp>
      <p:sp>
        <p:nvSpPr>
          <p:cNvPr id="19475" name="Rectangle 25"/>
          <p:cNvSpPr>
            <a:spLocks noChangeArrowheads="1"/>
          </p:cNvSpPr>
          <p:nvPr/>
        </p:nvSpPr>
        <p:spPr bwMode="auto">
          <a:xfrm>
            <a:off x="6172200" y="1143000"/>
            <a:ext cx="92075" cy="92075"/>
          </a:xfrm>
          <a:prstGeom prst="rect">
            <a:avLst/>
          </a:prstGeom>
          <a:solidFill>
            <a:schemeClr val="accent6"/>
          </a:solidFill>
          <a:ln>
            <a:noFill/>
          </a:ln>
          <a:extLst/>
        </p:spPr>
        <p:txBody>
          <a:bodyPr/>
          <a:lstStyle/>
          <a:p>
            <a:endParaRPr lang="en-US" dirty="0"/>
          </a:p>
        </p:txBody>
      </p:sp>
      <p:sp>
        <p:nvSpPr>
          <p:cNvPr id="19476" name="Rectangle 26"/>
          <p:cNvSpPr>
            <a:spLocks noChangeArrowheads="1"/>
          </p:cNvSpPr>
          <p:nvPr/>
        </p:nvSpPr>
        <p:spPr bwMode="auto">
          <a:xfrm>
            <a:off x="7299325" y="990600"/>
            <a:ext cx="92075" cy="92075"/>
          </a:xfrm>
          <a:prstGeom prst="rect">
            <a:avLst/>
          </a:prstGeom>
          <a:solidFill>
            <a:srgbClr val="024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9477" name="Rectangle 27"/>
          <p:cNvSpPr>
            <a:spLocks noChangeArrowheads="1"/>
          </p:cNvSpPr>
          <p:nvPr/>
        </p:nvSpPr>
        <p:spPr bwMode="auto">
          <a:xfrm>
            <a:off x="7299325" y="1143000"/>
            <a:ext cx="92075" cy="92075"/>
          </a:xfrm>
          <a:prstGeom prst="rect">
            <a:avLst/>
          </a:prstGeom>
          <a:solidFill>
            <a:srgbClr val="0364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9478" name="Rectangle 28"/>
          <p:cNvSpPr>
            <a:spLocks noChangeArrowheads="1"/>
          </p:cNvSpPr>
          <p:nvPr/>
        </p:nvSpPr>
        <p:spPr bwMode="auto">
          <a:xfrm>
            <a:off x="7299325" y="1295400"/>
            <a:ext cx="92075" cy="92075"/>
          </a:xfrm>
          <a:prstGeom prst="rect">
            <a:avLst/>
          </a:prstGeom>
          <a:solidFill>
            <a:srgbClr val="29ABF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9479" name="TextBox 18"/>
          <p:cNvSpPr txBox="1">
            <a:spLocks noChangeArrowheads="1"/>
          </p:cNvSpPr>
          <p:nvPr/>
        </p:nvSpPr>
        <p:spPr bwMode="auto">
          <a:xfrm>
            <a:off x="6705600" y="4953000"/>
            <a:ext cx="2362200" cy="49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400" b="1" dirty="0">
                <a:solidFill>
                  <a:srgbClr val="000000"/>
                </a:solidFill>
                <a:latin typeface="Tahoma" pitchFamily="34" charset="0"/>
                <a:cs typeface="Tahoma" pitchFamily="34" charset="0"/>
                <a:sym typeface="Tahoma" pitchFamily="34" charset="0"/>
              </a:rPr>
              <a:t>2010 </a:t>
            </a:r>
            <a:r>
              <a:rPr lang="en-US" sz="1200" dirty="0">
                <a:solidFill>
                  <a:srgbClr val="000000"/>
                </a:solidFill>
                <a:latin typeface="Tahoma" pitchFamily="34" charset="0"/>
                <a:cs typeface="Tahoma" pitchFamily="34" charset="0"/>
                <a:sym typeface="Tahoma" pitchFamily="34" charset="0"/>
              </a:rPr>
              <a:t>(Total = $2,593.6 billion)</a:t>
            </a:r>
          </a:p>
        </p:txBody>
      </p:sp>
      <p:cxnSp>
        <p:nvCxnSpPr>
          <p:cNvPr id="3" name="Straight Arrow Connector 2"/>
          <p:cNvCxnSpPr/>
          <p:nvPr/>
        </p:nvCxnSpPr>
        <p:spPr>
          <a:xfrm>
            <a:off x="2743200" y="1295400"/>
            <a:ext cx="22860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a:endCxn id="19472" idx="1"/>
          </p:cNvCxnSpPr>
          <p:nvPr/>
        </p:nvCxnSpPr>
        <p:spPr>
          <a:xfrm>
            <a:off x="5943600" y="1524000"/>
            <a:ext cx="2133600" cy="3675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p:nvPr/>
        </p:nvCxnSpPr>
        <p:spPr>
          <a:xfrm flipV="1">
            <a:off x="1752600" y="2895600"/>
            <a:ext cx="22860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4800600" y="2604293"/>
            <a:ext cx="2286000" cy="3675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75723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562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533400" y="2895600"/>
            <a:ext cx="8458200" cy="838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r>
              <a:rPr lang="en-US" sz="2800" dirty="0" smtClean="0">
                <a:solidFill>
                  <a:schemeClr val="tx1"/>
                </a:solidFill>
              </a:rPr>
              <a:t>.  Insurance Coverage Patterns in the </a:t>
            </a:r>
            <a:r>
              <a:rPr lang="en-US" sz="2800" i="1" dirty="0" smtClean="0">
                <a:solidFill>
                  <a:schemeClr val="tx1"/>
                </a:solidFill>
              </a:rPr>
              <a:t>Next</a:t>
            </a:r>
            <a:r>
              <a:rPr lang="en-US" sz="2800" dirty="0" smtClean="0">
                <a:solidFill>
                  <a:schemeClr val="tx1"/>
                </a:solidFill>
              </a:rPr>
              <a:t> Seven Years</a:t>
            </a:r>
            <a:endParaRPr lang="en-US" sz="2800" dirty="0">
              <a:solidFill>
                <a:schemeClr val="tx1"/>
              </a:solidFill>
            </a:endParaRPr>
          </a:p>
        </p:txBody>
      </p:sp>
    </p:spTree>
    <p:extLst>
      <p:ext uri="{BB962C8B-B14F-4D97-AF65-F5344CB8AC3E}">
        <p14:creationId xmlns:p14="http://schemas.microsoft.com/office/powerpoint/2010/main" xmlns="" val="1712645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3" name="Chart 10"/>
          <p:cNvGraphicFramePr>
            <a:graphicFrameLocks/>
          </p:cNvGraphicFramePr>
          <p:nvPr>
            <p:extLst>
              <p:ext uri="{D42A27DB-BD31-4B8C-83A1-F6EECF244321}">
                <p14:modId xmlns:p14="http://schemas.microsoft.com/office/powerpoint/2010/main" xmlns="" val="253660095"/>
              </p:ext>
            </p:extLst>
          </p:nvPr>
        </p:nvGraphicFramePr>
        <p:xfrm>
          <a:off x="1404938" y="1328738"/>
          <a:ext cx="6334125" cy="4157662"/>
        </p:xfrm>
        <a:graphic>
          <a:graphicData uri="http://schemas.openxmlformats.org/presentationml/2006/ole">
            <p:oleObj spid="_x0000_s60577" name="Chart" r:id="rId3" imgW="6334125" imgH="4162349" progId="Excel.Sheet.8">
              <p:embed/>
            </p:oleObj>
          </a:graphicData>
        </a:graphic>
      </p:graphicFrame>
      <p:sp>
        <p:nvSpPr>
          <p:cNvPr id="38914" name="Title 1"/>
          <p:cNvSpPr>
            <a:spLocks noGrp="1"/>
          </p:cNvSpPr>
          <p:nvPr>
            <p:ph type="title" idx="4294967295"/>
          </p:nvPr>
        </p:nvSpPr>
        <p:spPr>
          <a:xfrm>
            <a:off x="76200" y="427037"/>
            <a:ext cx="9067800" cy="411163"/>
          </a:xfrm>
        </p:spPr>
        <p:txBody>
          <a:bodyPr>
            <a:normAutofit fontScale="90000"/>
          </a:bodyPr>
          <a:lstStyle/>
          <a:p>
            <a:pPr>
              <a:buClr>
                <a:srgbClr val="000000"/>
              </a:buClr>
              <a:buFont typeface="Tahoma" charset="0"/>
              <a:buNone/>
            </a:pPr>
            <a:r>
              <a:rPr lang="en-US" sz="3100" b="1" dirty="0" smtClean="0">
                <a:latin typeface="Tahoma" charset="0"/>
                <a:ea typeface="ＭＳ Ｐゴシック" charset="0"/>
                <a:cs typeface="Arial" charset="0"/>
                <a:sym typeface="Tahoma" charset="0"/>
              </a:rPr>
              <a:t>When the ACA passed in 2010, the uninsured almost equally split above and below the new Medicaid eligibility threshold of 138% FPL</a:t>
            </a:r>
            <a:endParaRPr lang="en-US" sz="2800" b="1" dirty="0">
              <a:latin typeface="Tahoma" charset="0"/>
              <a:ea typeface="ＭＳ Ｐゴシック" charset="0"/>
              <a:cs typeface="Arial" charset="0"/>
              <a:sym typeface="Tahoma" charset="0"/>
            </a:endParaRPr>
          </a:p>
        </p:txBody>
      </p:sp>
      <p:sp>
        <p:nvSpPr>
          <p:cNvPr id="38915" name="Text Box 6"/>
          <p:cNvSpPr txBox="1">
            <a:spLocks noChangeArrowheads="1"/>
          </p:cNvSpPr>
          <p:nvPr/>
        </p:nvSpPr>
        <p:spPr bwMode="auto">
          <a:xfrm>
            <a:off x="1524000" y="5467350"/>
            <a:ext cx="6096000"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buClr>
                <a:srgbClr val="000000"/>
              </a:buClr>
              <a:buFont typeface="Tahoma" charset="0"/>
              <a:buNone/>
            </a:pPr>
            <a:r>
              <a:rPr lang="en-US" sz="1700" b="1" dirty="0">
                <a:solidFill>
                  <a:srgbClr val="000000"/>
                </a:solidFill>
                <a:latin typeface="Tahoma" charset="0"/>
                <a:cs typeface="Arial" charset="0"/>
                <a:sym typeface="Tahoma" charset="0"/>
              </a:rPr>
              <a:t>Total </a:t>
            </a:r>
            <a:r>
              <a:rPr lang="en-US" sz="1700" b="1" dirty="0" smtClean="0">
                <a:solidFill>
                  <a:srgbClr val="000000"/>
                </a:solidFill>
                <a:latin typeface="Tahoma" charset="0"/>
                <a:cs typeface="Arial" charset="0"/>
                <a:sym typeface="Tahoma" charset="0"/>
              </a:rPr>
              <a:t>Uninsured Adults Under Age 65 = </a:t>
            </a:r>
            <a:r>
              <a:rPr lang="en-US" sz="1700" b="1" dirty="0">
                <a:solidFill>
                  <a:srgbClr val="000000"/>
                </a:solidFill>
                <a:latin typeface="Tahoma" charset="0"/>
                <a:cs typeface="Arial" charset="0"/>
                <a:sym typeface="Tahoma" charset="0"/>
              </a:rPr>
              <a:t>41.2 Million </a:t>
            </a:r>
          </a:p>
        </p:txBody>
      </p:sp>
      <p:sp>
        <p:nvSpPr>
          <p:cNvPr id="38916" name="Text Box 4"/>
          <p:cNvSpPr txBox="1">
            <a:spLocks noChangeArrowheads="1"/>
          </p:cNvSpPr>
          <p:nvPr/>
        </p:nvSpPr>
        <p:spPr bwMode="auto">
          <a:xfrm>
            <a:off x="0" y="6084888"/>
            <a:ext cx="6553200"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000000"/>
              </a:buClr>
              <a:buFont typeface="Tahoma" charset="0"/>
              <a:buNone/>
            </a:pPr>
            <a:r>
              <a:rPr lang="en-US" sz="1100" dirty="0">
                <a:solidFill>
                  <a:srgbClr val="000000"/>
                </a:solidFill>
                <a:latin typeface="Tahoma" charset="0"/>
                <a:cs typeface="Arial" charset="0"/>
                <a:sym typeface="Tahoma" charset="0"/>
              </a:rPr>
              <a:t>Adults includes all individuals aged 19-64. The federal poverty level for a family of three in 2010 was $18,210. Percentages may not sum to 100 due to rounding. </a:t>
            </a:r>
          </a:p>
          <a:p>
            <a:pPr eaLnBrk="1" hangingPunct="1">
              <a:buClr>
                <a:srgbClr val="000000"/>
              </a:buClr>
              <a:buFont typeface="Tahoma" charset="0"/>
              <a:buNone/>
            </a:pPr>
            <a:r>
              <a:rPr lang="en-US" sz="1100" dirty="0">
                <a:solidFill>
                  <a:srgbClr val="000000"/>
                </a:solidFill>
                <a:latin typeface="Tahoma" charset="0"/>
                <a:cs typeface="Arial" charset="0"/>
                <a:sym typeface="Tahoma" charset="0"/>
              </a:rPr>
              <a:t>SOURCE: KCMU/Urban Institute analysis of March 2011 Current Population Survey, Annual Social and Economic  Supplement.</a:t>
            </a:r>
          </a:p>
        </p:txBody>
      </p:sp>
      <p:sp>
        <p:nvSpPr>
          <p:cNvPr id="38917" name="TextBox 8"/>
          <p:cNvSpPr txBox="1">
            <a:spLocks noChangeArrowheads="1"/>
          </p:cNvSpPr>
          <p:nvPr/>
        </p:nvSpPr>
        <p:spPr bwMode="auto">
          <a:xfrm>
            <a:off x="6897687" y="3377624"/>
            <a:ext cx="1789113"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buClr>
                <a:srgbClr val="000000"/>
              </a:buClr>
              <a:buFont typeface="Tahoma" charset="0"/>
              <a:buNone/>
            </a:pPr>
            <a:r>
              <a:rPr lang="en-US" sz="1600" b="1" dirty="0">
                <a:solidFill>
                  <a:srgbClr val="000000"/>
                </a:solidFill>
                <a:latin typeface="Tahoma" charset="0"/>
                <a:cs typeface="Tahoma" charset="0"/>
                <a:sym typeface="Tahoma" charset="0"/>
              </a:rPr>
              <a:t>48</a:t>
            </a:r>
            <a:r>
              <a:rPr lang="en-US" sz="1600" b="1" dirty="0" smtClean="0">
                <a:solidFill>
                  <a:srgbClr val="000000"/>
                </a:solidFill>
                <a:latin typeface="Tahoma" charset="0"/>
                <a:cs typeface="Tahoma" charset="0"/>
                <a:sym typeface="Tahoma" charset="0"/>
              </a:rPr>
              <a:t>%, or 19.6 million people</a:t>
            </a:r>
            <a:endParaRPr lang="en-US" sz="1600" b="1" dirty="0">
              <a:solidFill>
                <a:srgbClr val="000000"/>
              </a:solidFill>
              <a:latin typeface="Tahoma" charset="0"/>
              <a:cs typeface="Tahoma" charset="0"/>
              <a:sym typeface="Tahoma" charset="0"/>
            </a:endParaRPr>
          </a:p>
        </p:txBody>
      </p:sp>
      <p:sp>
        <p:nvSpPr>
          <p:cNvPr id="38918" name="TextBox 12"/>
          <p:cNvSpPr txBox="1">
            <a:spLocks noChangeArrowheads="1"/>
          </p:cNvSpPr>
          <p:nvPr/>
        </p:nvSpPr>
        <p:spPr bwMode="auto">
          <a:xfrm>
            <a:off x="457200" y="2209800"/>
            <a:ext cx="1839913"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buClr>
                <a:srgbClr val="EEF2F5"/>
              </a:buClr>
              <a:buFont typeface="Tahoma" charset="0"/>
              <a:buNone/>
            </a:pPr>
            <a:r>
              <a:rPr lang="en-US" sz="1600" b="1" dirty="0">
                <a:latin typeface="Tahoma" charset="0"/>
                <a:cs typeface="Tahoma" charset="0"/>
                <a:sym typeface="Tahoma" charset="0"/>
              </a:rPr>
              <a:t>52</a:t>
            </a:r>
            <a:r>
              <a:rPr lang="en-US" sz="1600" b="1" dirty="0" smtClean="0">
                <a:latin typeface="Tahoma" charset="0"/>
                <a:cs typeface="Tahoma" charset="0"/>
                <a:sym typeface="Tahoma" charset="0"/>
              </a:rPr>
              <a:t>%, or 21.6 million people</a:t>
            </a:r>
            <a:endParaRPr lang="en-US" sz="1600" b="1" dirty="0">
              <a:latin typeface="Tahoma" charset="0"/>
              <a:cs typeface="Tahoma" charset="0"/>
              <a:sym typeface="Tahoma" charset="0"/>
            </a:endParaRPr>
          </a:p>
        </p:txBody>
      </p:sp>
      <p:pic>
        <p:nvPicPr>
          <p:cNvPr id="38919" name="Picture 7" descr="kfflogo-color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15363" y="6280150"/>
            <a:ext cx="45720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Straight Arrow Connector 2"/>
          <p:cNvCxnSpPr/>
          <p:nvPr/>
        </p:nvCxnSpPr>
        <p:spPr>
          <a:xfrm>
            <a:off x="1752600" y="2895600"/>
            <a:ext cx="8382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H="1" flipV="1">
            <a:off x="6477000" y="2895600"/>
            <a:ext cx="7620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1371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41824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Placeholder 7"/>
          <p:cNvSpPr>
            <a:spLocks noGrp="1"/>
          </p:cNvSpPr>
          <p:nvPr>
            <p:ph type="body" sz="quarter" idx="4294967295"/>
          </p:nvPr>
        </p:nvSpPr>
        <p:spPr>
          <a:xfrm>
            <a:off x="36513" y="6284913"/>
            <a:ext cx="8320087" cy="547687"/>
          </a:xfrm>
        </p:spPr>
        <p:txBody>
          <a:bodyPr anchor="b"/>
          <a:lstStyle/>
          <a:p>
            <a:pPr marL="0" indent="0">
              <a:spcBef>
                <a:spcPct val="0"/>
              </a:spcBef>
              <a:buClr>
                <a:srgbClr val="000000"/>
              </a:buClr>
              <a:buFont typeface="Tahoma" charset="0"/>
              <a:buNone/>
            </a:pPr>
            <a:r>
              <a:rPr lang="en-US" sz="1200" dirty="0">
                <a:latin typeface="Tahoma" charset="0"/>
                <a:ea typeface="ＭＳ Ｐゴシック" charset="0"/>
                <a:sym typeface="Tahoma" charset="0"/>
              </a:rPr>
              <a:t>SOURCE: Urban Institute and Kaiser Commission on Medicaid and the Uninsured estimates based on the Census Bureau's March 2011 and 2012 Current Population Survey (CPS: Annual Social and Economic Supplements).</a:t>
            </a:r>
          </a:p>
        </p:txBody>
      </p:sp>
      <p:sp>
        <p:nvSpPr>
          <p:cNvPr id="37890" name="Title 5"/>
          <p:cNvSpPr>
            <a:spLocks noGrp="1"/>
          </p:cNvSpPr>
          <p:nvPr>
            <p:ph type="title" idx="4294967295"/>
          </p:nvPr>
        </p:nvSpPr>
        <p:spPr>
          <a:xfrm>
            <a:off x="92075" y="76200"/>
            <a:ext cx="8959850" cy="914400"/>
          </a:xfrm>
        </p:spPr>
        <p:txBody>
          <a:bodyPr anchor="t">
            <a:normAutofit fontScale="90000"/>
          </a:bodyPr>
          <a:lstStyle/>
          <a:p>
            <a:pPr>
              <a:buClr>
                <a:srgbClr val="000000"/>
              </a:buClr>
              <a:buFont typeface="Tahoma" charset="0"/>
              <a:buNone/>
            </a:pPr>
            <a:r>
              <a:rPr lang="en-US" sz="2800" b="1" dirty="0" smtClean="0">
                <a:latin typeface="Tahoma" charset="0"/>
                <a:ea typeface="ＭＳ Ｐゴシック" charset="0"/>
                <a:cs typeface="Tahoma" charset="0"/>
                <a:sym typeface="Tahoma" charset="0"/>
              </a:rPr>
              <a:t>When the ACA passed, the projected percent of nonelderly uninsured at or below 138</a:t>
            </a:r>
            <a:r>
              <a:rPr lang="en-US" sz="2800" b="1" dirty="0">
                <a:latin typeface="Tahoma" charset="0"/>
                <a:ea typeface="ＭＳ Ｐゴシック" charset="0"/>
                <a:cs typeface="Tahoma" charset="0"/>
                <a:sym typeface="Tahoma" charset="0"/>
              </a:rPr>
              <a:t>% FPL </a:t>
            </a:r>
            <a:r>
              <a:rPr lang="en-US" sz="2800" b="1" dirty="0" smtClean="0">
                <a:latin typeface="Tahoma" charset="0"/>
                <a:ea typeface="ＭＳ Ｐゴシック" charset="0"/>
                <a:cs typeface="Tahoma" charset="0"/>
                <a:sym typeface="Tahoma" charset="0"/>
              </a:rPr>
              <a:t>varied by state, with a lower than average rate in Maryland</a:t>
            </a:r>
            <a:endParaRPr lang="en-US" sz="2800" b="1" dirty="0">
              <a:latin typeface="Tahoma" charset="0"/>
              <a:ea typeface="ＭＳ Ｐゴシック" charset="0"/>
              <a:cs typeface="Tahoma" charset="0"/>
              <a:sym typeface="Tahoma" charset="0"/>
            </a:endParaRPr>
          </a:p>
        </p:txBody>
      </p:sp>
      <p:sp>
        <p:nvSpPr>
          <p:cNvPr id="37891" name="Rectangle 131"/>
          <p:cNvSpPr>
            <a:spLocks noChangeArrowheads="1"/>
          </p:cNvSpPr>
          <p:nvPr/>
        </p:nvSpPr>
        <p:spPr bwMode="auto">
          <a:xfrm>
            <a:off x="4995863" y="5507038"/>
            <a:ext cx="152400" cy="152400"/>
          </a:xfrm>
          <a:prstGeom prst="rect">
            <a:avLst/>
          </a:prstGeom>
          <a:solidFill>
            <a:schemeClr val="bg1"/>
          </a:solidFill>
          <a:ln w="9525">
            <a:solidFill>
              <a:srgbClr val="000000"/>
            </a:solidFill>
            <a:miter lim="800000"/>
            <a:headEnd/>
            <a:tailEnd/>
          </a:ln>
        </p:spPr>
        <p:txBody>
          <a:bodyPr wrap="none" anchor="ctr"/>
          <a:lstStyle/>
          <a:p>
            <a:pPr>
              <a:buClr>
                <a:srgbClr val="000000"/>
              </a:buClr>
              <a:buFont typeface="Tahoma" charset="0"/>
              <a:buNone/>
            </a:pPr>
            <a:endParaRPr lang="en-US" sz="1400" b="1" dirty="0">
              <a:solidFill>
                <a:srgbClr val="000000"/>
              </a:solidFill>
              <a:latin typeface="Tahoma" charset="0"/>
              <a:cs typeface="Tahoma" charset="0"/>
              <a:sym typeface="Tahoma" charset="0"/>
            </a:endParaRPr>
          </a:p>
        </p:txBody>
      </p:sp>
      <p:sp>
        <p:nvSpPr>
          <p:cNvPr id="37892" name="Text Box 133"/>
          <p:cNvSpPr txBox="1">
            <a:spLocks noChangeArrowheads="1"/>
          </p:cNvSpPr>
          <p:nvPr/>
        </p:nvSpPr>
        <p:spPr bwMode="auto">
          <a:xfrm>
            <a:off x="5148263" y="5681663"/>
            <a:ext cx="23114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000000"/>
              </a:buClr>
              <a:buFont typeface="Tahoma" charset="0"/>
              <a:buNone/>
            </a:pPr>
            <a:r>
              <a:rPr lang="en-US" sz="1400" b="1" dirty="0">
                <a:solidFill>
                  <a:srgbClr val="000000"/>
                </a:solidFill>
                <a:latin typeface="Tahoma" charset="0"/>
                <a:cs typeface="Tahoma" charset="0"/>
                <a:sym typeface="Tahoma" charset="0"/>
              </a:rPr>
              <a:t>48% – 52% (18 states)</a:t>
            </a:r>
          </a:p>
        </p:txBody>
      </p:sp>
      <p:sp>
        <p:nvSpPr>
          <p:cNvPr id="37893" name="Rectangle 134"/>
          <p:cNvSpPr>
            <a:spLocks noChangeArrowheads="1"/>
          </p:cNvSpPr>
          <p:nvPr/>
        </p:nvSpPr>
        <p:spPr bwMode="auto">
          <a:xfrm>
            <a:off x="4995863" y="6016625"/>
            <a:ext cx="152400" cy="152400"/>
          </a:xfrm>
          <a:prstGeom prst="rect">
            <a:avLst/>
          </a:prstGeom>
          <a:solidFill>
            <a:schemeClr val="tx2">
              <a:lumMod val="50000"/>
            </a:schemeClr>
          </a:solidFill>
          <a:ln w="9525">
            <a:solidFill>
              <a:schemeClr val="tx2">
                <a:lumMod val="75000"/>
              </a:schemeClr>
            </a:solidFill>
            <a:miter lim="800000"/>
            <a:headEnd/>
            <a:tailEnd/>
          </a:ln>
        </p:spPr>
        <p:txBody>
          <a:bodyPr wrap="none" anchor="ctr"/>
          <a:lstStyle/>
          <a:p>
            <a:pPr>
              <a:buClr>
                <a:srgbClr val="000000"/>
              </a:buClr>
              <a:buFont typeface="Tahoma" charset="0"/>
              <a:buNone/>
            </a:pPr>
            <a:endParaRPr lang="en-US" sz="1400" b="1" dirty="0">
              <a:solidFill>
                <a:srgbClr val="000000"/>
              </a:solidFill>
              <a:latin typeface="Tahoma" charset="0"/>
              <a:cs typeface="Tahoma" charset="0"/>
              <a:sym typeface="Tahoma" charset="0"/>
            </a:endParaRPr>
          </a:p>
        </p:txBody>
      </p:sp>
      <p:sp>
        <p:nvSpPr>
          <p:cNvPr id="37894" name="Text Box 135"/>
          <p:cNvSpPr txBox="1">
            <a:spLocks noChangeArrowheads="1"/>
          </p:cNvSpPr>
          <p:nvPr/>
        </p:nvSpPr>
        <p:spPr bwMode="auto">
          <a:xfrm>
            <a:off x="5162550" y="5453063"/>
            <a:ext cx="35448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000000"/>
              </a:buClr>
              <a:buFont typeface="Tahoma" charset="0"/>
              <a:buNone/>
            </a:pPr>
            <a:r>
              <a:rPr lang="en-US" sz="1400" b="1" dirty="0">
                <a:solidFill>
                  <a:srgbClr val="000000"/>
                </a:solidFill>
                <a:latin typeface="Tahoma" charset="0"/>
                <a:cs typeface="Tahoma" charset="0"/>
                <a:sym typeface="Tahoma" charset="0"/>
              </a:rPr>
              <a:t>26% – 47% (17 states, including DC)</a:t>
            </a:r>
          </a:p>
        </p:txBody>
      </p:sp>
      <p:sp>
        <p:nvSpPr>
          <p:cNvPr id="37895" name="Rectangle 131"/>
          <p:cNvSpPr>
            <a:spLocks noChangeArrowheads="1"/>
          </p:cNvSpPr>
          <p:nvPr/>
        </p:nvSpPr>
        <p:spPr bwMode="auto">
          <a:xfrm>
            <a:off x="4995863" y="5757863"/>
            <a:ext cx="152400" cy="152400"/>
          </a:xfrm>
          <a:prstGeom prst="rect">
            <a:avLst/>
          </a:prstGeom>
          <a:solidFill>
            <a:srgbClr val="0079BE"/>
          </a:solidFill>
          <a:ln w="9525">
            <a:solidFill>
              <a:srgbClr val="000000"/>
            </a:solidFill>
            <a:miter lim="800000"/>
            <a:headEnd/>
            <a:tailEnd/>
          </a:ln>
        </p:spPr>
        <p:txBody>
          <a:bodyPr wrap="none" anchor="ctr"/>
          <a:lstStyle/>
          <a:p>
            <a:pPr>
              <a:buClr>
                <a:srgbClr val="000020"/>
              </a:buClr>
              <a:buFont typeface="Tahoma" charset="0"/>
              <a:buNone/>
            </a:pPr>
            <a:endParaRPr lang="en-US" sz="1400" b="1" dirty="0">
              <a:solidFill>
                <a:srgbClr val="000020"/>
              </a:solidFill>
              <a:latin typeface="Tahoma" charset="0"/>
              <a:cs typeface="Tahoma" charset="0"/>
              <a:sym typeface="Tahoma" charset="0"/>
            </a:endParaRPr>
          </a:p>
        </p:txBody>
      </p:sp>
      <p:sp>
        <p:nvSpPr>
          <p:cNvPr id="37896" name="Text Box 136"/>
          <p:cNvSpPr txBox="1">
            <a:spLocks noChangeArrowheads="1"/>
          </p:cNvSpPr>
          <p:nvPr/>
        </p:nvSpPr>
        <p:spPr bwMode="auto">
          <a:xfrm>
            <a:off x="5148263" y="5940425"/>
            <a:ext cx="22748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000000"/>
              </a:buClr>
              <a:buFont typeface="Tahoma" charset="0"/>
              <a:buNone/>
            </a:pPr>
            <a:r>
              <a:rPr lang="en-US" sz="1400" b="1" dirty="0">
                <a:solidFill>
                  <a:srgbClr val="000000"/>
                </a:solidFill>
                <a:latin typeface="Tahoma" charset="0"/>
                <a:cs typeface="Tahoma" charset="0"/>
                <a:sym typeface="Tahoma" charset="0"/>
              </a:rPr>
              <a:t>53% - 61% (16 states)</a:t>
            </a:r>
          </a:p>
        </p:txBody>
      </p:sp>
      <p:sp>
        <p:nvSpPr>
          <p:cNvPr id="37897" name="Shape - Wyoming"/>
          <p:cNvSpPr>
            <a:spLocks noChangeAspect="1"/>
          </p:cNvSpPr>
          <p:nvPr/>
        </p:nvSpPr>
        <p:spPr bwMode="auto">
          <a:xfrm>
            <a:off x="3070225" y="2405063"/>
            <a:ext cx="896938" cy="720725"/>
          </a:xfrm>
          <a:custGeom>
            <a:avLst/>
            <a:gdLst>
              <a:gd name="T0" fmla="*/ 2147483647 w 567"/>
              <a:gd name="T1" fmla="*/ 0 h 463"/>
              <a:gd name="T2" fmla="*/ 2147483647 w 567"/>
              <a:gd name="T3" fmla="*/ 2147483647 h 463"/>
              <a:gd name="T4" fmla="*/ 0 w 567"/>
              <a:gd name="T5" fmla="*/ 2147483647 h 463"/>
              <a:gd name="T6" fmla="*/ 2147483647 w 567"/>
              <a:gd name="T7" fmla="*/ 2147483647 h 463"/>
              <a:gd name="T8" fmla="*/ 2147483647 w 567"/>
              <a:gd name="T9" fmla="*/ 2147483647 h 463"/>
              <a:gd name="T10" fmla="*/ 2147483647 w 567"/>
              <a:gd name="T11" fmla="*/ 2147483647 h 463"/>
              <a:gd name="T12" fmla="*/ 2147483647 w 567"/>
              <a:gd name="T13" fmla="*/ 0 h 463"/>
              <a:gd name="T14" fmla="*/ 0 60000 65536"/>
              <a:gd name="T15" fmla="*/ 0 60000 65536"/>
              <a:gd name="T16" fmla="*/ 0 60000 65536"/>
              <a:gd name="T17" fmla="*/ 0 60000 65536"/>
              <a:gd name="T18" fmla="*/ 0 60000 65536"/>
              <a:gd name="T19" fmla="*/ 0 60000 65536"/>
              <a:gd name="T20" fmla="*/ 0 60000 65536"/>
              <a:gd name="T21" fmla="*/ 0 w 567"/>
              <a:gd name="T22" fmla="*/ 0 h 463"/>
              <a:gd name="T23" fmla="*/ 567 w 567"/>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463">
                <a:moveTo>
                  <a:pt x="55" y="0"/>
                </a:moveTo>
                <a:lnTo>
                  <a:pt x="35" y="172"/>
                </a:lnTo>
                <a:lnTo>
                  <a:pt x="0" y="420"/>
                </a:lnTo>
                <a:lnTo>
                  <a:pt x="164" y="433"/>
                </a:lnTo>
                <a:lnTo>
                  <a:pt x="547" y="463"/>
                </a:lnTo>
                <a:lnTo>
                  <a:pt x="567" y="47"/>
                </a:lnTo>
                <a:lnTo>
                  <a:pt x="55" y="0"/>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898" name="Shape - West Virginia"/>
          <p:cNvSpPr>
            <a:spLocks noChangeAspect="1"/>
          </p:cNvSpPr>
          <p:nvPr/>
        </p:nvSpPr>
        <p:spPr bwMode="auto">
          <a:xfrm>
            <a:off x="6627813" y="2946400"/>
            <a:ext cx="550862" cy="566738"/>
          </a:xfrm>
          <a:custGeom>
            <a:avLst/>
            <a:gdLst>
              <a:gd name="T0" fmla="*/ 2147483647 w 349"/>
              <a:gd name="T1" fmla="*/ 2147483647 h 365"/>
              <a:gd name="T2" fmla="*/ 2147483647 w 349"/>
              <a:gd name="T3" fmla="*/ 2147483647 h 365"/>
              <a:gd name="T4" fmla="*/ 0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0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65"/>
              <a:gd name="T65" fmla="*/ 349 w 34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65">
                <a:moveTo>
                  <a:pt x="35" y="191"/>
                </a:moveTo>
                <a:lnTo>
                  <a:pt x="9" y="184"/>
                </a:lnTo>
                <a:lnTo>
                  <a:pt x="0" y="242"/>
                </a:lnTo>
                <a:lnTo>
                  <a:pt x="9" y="303"/>
                </a:lnTo>
                <a:lnTo>
                  <a:pt x="59" y="344"/>
                </a:lnTo>
                <a:lnTo>
                  <a:pt x="71" y="365"/>
                </a:lnTo>
                <a:lnTo>
                  <a:pt x="135" y="344"/>
                </a:lnTo>
                <a:lnTo>
                  <a:pt x="211" y="295"/>
                </a:lnTo>
                <a:lnTo>
                  <a:pt x="234" y="188"/>
                </a:lnTo>
                <a:lnTo>
                  <a:pt x="283" y="160"/>
                </a:lnTo>
                <a:lnTo>
                  <a:pt x="310" y="94"/>
                </a:lnTo>
                <a:lnTo>
                  <a:pt x="349" y="76"/>
                </a:lnTo>
                <a:lnTo>
                  <a:pt x="298" y="67"/>
                </a:lnTo>
                <a:lnTo>
                  <a:pt x="210" y="115"/>
                </a:lnTo>
                <a:lnTo>
                  <a:pt x="196" y="69"/>
                </a:lnTo>
                <a:lnTo>
                  <a:pt x="120" y="73"/>
                </a:lnTo>
                <a:lnTo>
                  <a:pt x="103" y="0"/>
                </a:lnTo>
                <a:lnTo>
                  <a:pt x="83" y="20"/>
                </a:lnTo>
                <a:lnTo>
                  <a:pt x="89" y="124"/>
                </a:lnTo>
                <a:lnTo>
                  <a:pt x="55" y="133"/>
                </a:lnTo>
                <a:lnTo>
                  <a:pt x="35" y="191"/>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899" name="Shape - Washington"/>
          <p:cNvSpPr>
            <a:spLocks noChangeAspect="1"/>
          </p:cNvSpPr>
          <p:nvPr/>
        </p:nvSpPr>
        <p:spPr bwMode="auto">
          <a:xfrm>
            <a:off x="1746250" y="1554163"/>
            <a:ext cx="835025" cy="603250"/>
          </a:xfrm>
          <a:custGeom>
            <a:avLst/>
            <a:gdLst>
              <a:gd name="T0" fmla="*/ 2147483647 w 530"/>
              <a:gd name="T1" fmla="*/ 0 h 389"/>
              <a:gd name="T2" fmla="*/ 2147483647 w 530"/>
              <a:gd name="T3" fmla="*/ 2147483647 h 389"/>
              <a:gd name="T4" fmla="*/ 2147483647 w 530"/>
              <a:gd name="T5" fmla="*/ 2147483647 h 389"/>
              <a:gd name="T6" fmla="*/ 2147483647 w 530"/>
              <a:gd name="T7" fmla="*/ 2147483647 h 389"/>
              <a:gd name="T8" fmla="*/ 2147483647 w 530"/>
              <a:gd name="T9" fmla="*/ 2147483647 h 389"/>
              <a:gd name="T10" fmla="*/ 2147483647 w 530"/>
              <a:gd name="T11" fmla="*/ 2147483647 h 389"/>
              <a:gd name="T12" fmla="*/ 2147483647 w 530"/>
              <a:gd name="T13" fmla="*/ 2147483647 h 389"/>
              <a:gd name="T14" fmla="*/ 2147483647 w 530"/>
              <a:gd name="T15" fmla="*/ 2147483647 h 389"/>
              <a:gd name="T16" fmla="*/ 2147483647 w 530"/>
              <a:gd name="T17" fmla="*/ 2147483647 h 389"/>
              <a:gd name="T18" fmla="*/ 2147483647 w 530"/>
              <a:gd name="T19" fmla="*/ 2147483647 h 389"/>
              <a:gd name="T20" fmla="*/ 2147483647 w 530"/>
              <a:gd name="T21" fmla="*/ 2147483647 h 389"/>
              <a:gd name="T22" fmla="*/ 2147483647 w 530"/>
              <a:gd name="T23" fmla="*/ 2147483647 h 389"/>
              <a:gd name="T24" fmla="*/ 2147483647 w 530"/>
              <a:gd name="T25" fmla="*/ 2147483647 h 389"/>
              <a:gd name="T26" fmla="*/ 2147483647 w 530"/>
              <a:gd name="T27" fmla="*/ 2147483647 h 389"/>
              <a:gd name="T28" fmla="*/ 2147483647 w 530"/>
              <a:gd name="T29" fmla="*/ 2147483647 h 389"/>
              <a:gd name="T30" fmla="*/ 2147483647 w 530"/>
              <a:gd name="T31" fmla="*/ 2147483647 h 389"/>
              <a:gd name="T32" fmla="*/ 2147483647 w 530"/>
              <a:gd name="T33" fmla="*/ 2147483647 h 389"/>
              <a:gd name="T34" fmla="*/ 2147483647 w 530"/>
              <a:gd name="T35" fmla="*/ 2147483647 h 389"/>
              <a:gd name="T36" fmla="*/ 2147483647 w 530"/>
              <a:gd name="T37" fmla="*/ 2147483647 h 389"/>
              <a:gd name="T38" fmla="*/ 2147483647 w 530"/>
              <a:gd name="T39" fmla="*/ 2147483647 h 389"/>
              <a:gd name="T40" fmla="*/ 0 w 530"/>
              <a:gd name="T41" fmla="*/ 2147483647 h 389"/>
              <a:gd name="T42" fmla="*/ 2147483647 w 530"/>
              <a:gd name="T43" fmla="*/ 2147483647 h 389"/>
              <a:gd name="T44" fmla="*/ 2147483647 w 530"/>
              <a:gd name="T45" fmla="*/ 2147483647 h 389"/>
              <a:gd name="T46" fmla="*/ 2147483647 w 530"/>
              <a:gd name="T47" fmla="*/ 2147483647 h 389"/>
              <a:gd name="T48" fmla="*/ 2147483647 w 530"/>
              <a:gd name="T49" fmla="*/ 2147483647 h 389"/>
              <a:gd name="T50" fmla="*/ 2147483647 w 530"/>
              <a:gd name="T51" fmla="*/ 2147483647 h 389"/>
              <a:gd name="T52" fmla="*/ 2147483647 w 530"/>
              <a:gd name="T53" fmla="*/ 2147483647 h 389"/>
              <a:gd name="T54" fmla="*/ 2147483647 w 530"/>
              <a:gd name="T55" fmla="*/ 2147483647 h 389"/>
              <a:gd name="T56" fmla="*/ 2147483647 w 530"/>
              <a:gd name="T57" fmla="*/ 2147483647 h 389"/>
              <a:gd name="T58" fmla="*/ 2147483647 w 530"/>
              <a:gd name="T59" fmla="*/ 2147483647 h 389"/>
              <a:gd name="T60" fmla="*/ 2147483647 w 530"/>
              <a:gd name="T61" fmla="*/ 2147483647 h 389"/>
              <a:gd name="T62" fmla="*/ 2147483647 w 530"/>
              <a:gd name="T63" fmla="*/ 2147483647 h 389"/>
              <a:gd name="T64" fmla="*/ 2147483647 w 530"/>
              <a:gd name="T65" fmla="*/ 2147483647 h 389"/>
              <a:gd name="T66" fmla="*/ 2147483647 w 530"/>
              <a:gd name="T67" fmla="*/ 2147483647 h 389"/>
              <a:gd name="T68" fmla="*/ 2147483647 w 530"/>
              <a:gd name="T69" fmla="*/ 2147483647 h 389"/>
              <a:gd name="T70" fmla="*/ 2147483647 w 530"/>
              <a:gd name="T71" fmla="*/ 2147483647 h 389"/>
              <a:gd name="T72" fmla="*/ 2147483647 w 530"/>
              <a:gd name="T73" fmla="*/ 2147483647 h 389"/>
              <a:gd name="T74" fmla="*/ 2147483647 w 530"/>
              <a:gd name="T75" fmla="*/ 0 h 3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389"/>
              <a:gd name="T116" fmla="*/ 530 w 530"/>
              <a:gd name="T117" fmla="*/ 389 h 3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389">
                <a:moveTo>
                  <a:pt x="134" y="0"/>
                </a:moveTo>
                <a:lnTo>
                  <a:pt x="243" y="30"/>
                </a:lnTo>
                <a:lnTo>
                  <a:pt x="326" y="49"/>
                </a:lnTo>
                <a:lnTo>
                  <a:pt x="366" y="58"/>
                </a:lnTo>
                <a:lnTo>
                  <a:pt x="408" y="64"/>
                </a:lnTo>
                <a:lnTo>
                  <a:pt x="463" y="74"/>
                </a:lnTo>
                <a:lnTo>
                  <a:pt x="530" y="86"/>
                </a:lnTo>
                <a:lnTo>
                  <a:pt x="487" y="389"/>
                </a:lnTo>
                <a:lnTo>
                  <a:pt x="281" y="345"/>
                </a:lnTo>
                <a:lnTo>
                  <a:pt x="253" y="365"/>
                </a:lnTo>
                <a:lnTo>
                  <a:pt x="216" y="335"/>
                </a:lnTo>
                <a:lnTo>
                  <a:pt x="183" y="365"/>
                </a:lnTo>
                <a:lnTo>
                  <a:pt x="153" y="339"/>
                </a:lnTo>
                <a:lnTo>
                  <a:pt x="68" y="335"/>
                </a:lnTo>
                <a:lnTo>
                  <a:pt x="80" y="286"/>
                </a:lnTo>
                <a:lnTo>
                  <a:pt x="19" y="281"/>
                </a:lnTo>
                <a:lnTo>
                  <a:pt x="13" y="253"/>
                </a:lnTo>
                <a:lnTo>
                  <a:pt x="25" y="223"/>
                </a:lnTo>
                <a:lnTo>
                  <a:pt x="10" y="196"/>
                </a:lnTo>
                <a:lnTo>
                  <a:pt x="11" y="120"/>
                </a:lnTo>
                <a:lnTo>
                  <a:pt x="0" y="62"/>
                </a:lnTo>
                <a:lnTo>
                  <a:pt x="7" y="40"/>
                </a:lnTo>
                <a:lnTo>
                  <a:pt x="34" y="49"/>
                </a:lnTo>
                <a:lnTo>
                  <a:pt x="62" y="83"/>
                </a:lnTo>
                <a:lnTo>
                  <a:pt x="114" y="91"/>
                </a:lnTo>
                <a:lnTo>
                  <a:pt x="128" y="119"/>
                </a:lnTo>
                <a:lnTo>
                  <a:pt x="102" y="119"/>
                </a:lnTo>
                <a:lnTo>
                  <a:pt x="99" y="143"/>
                </a:lnTo>
                <a:lnTo>
                  <a:pt x="114" y="146"/>
                </a:lnTo>
                <a:lnTo>
                  <a:pt x="120" y="170"/>
                </a:lnTo>
                <a:lnTo>
                  <a:pt x="89" y="187"/>
                </a:lnTo>
                <a:lnTo>
                  <a:pt x="89" y="204"/>
                </a:lnTo>
                <a:lnTo>
                  <a:pt x="125" y="204"/>
                </a:lnTo>
                <a:lnTo>
                  <a:pt x="134" y="162"/>
                </a:lnTo>
                <a:lnTo>
                  <a:pt x="161" y="137"/>
                </a:lnTo>
                <a:lnTo>
                  <a:pt x="128" y="71"/>
                </a:lnTo>
                <a:lnTo>
                  <a:pt x="149" y="50"/>
                </a:lnTo>
                <a:lnTo>
                  <a:pt x="134" y="0"/>
                </a:lnTo>
                <a:close/>
              </a:path>
            </a:pathLst>
          </a:custGeom>
          <a:solidFill>
            <a:srgbClr val="0079BE"/>
          </a:solidFill>
          <a:ln w="19050">
            <a:solidFill>
              <a:srgbClr val="000000"/>
            </a:solidFill>
            <a:prstDash val="solid"/>
            <a:round/>
            <a:headEnd/>
            <a:tailEnd/>
          </a:ln>
        </p:spPr>
        <p:txBody>
          <a:bodyPr/>
          <a:lstStyle/>
          <a:p>
            <a:endParaRPr lang="en-US" dirty="0"/>
          </a:p>
        </p:txBody>
      </p:sp>
      <p:grpSp>
        <p:nvGrpSpPr>
          <p:cNvPr id="17" name="Shape - Virginia"/>
          <p:cNvGrpSpPr>
            <a:grpSpLocks/>
          </p:cNvGrpSpPr>
          <p:nvPr/>
        </p:nvGrpSpPr>
        <p:grpSpPr bwMode="auto">
          <a:xfrm>
            <a:off x="6559549" y="3065463"/>
            <a:ext cx="1009650" cy="596900"/>
            <a:chOff x="3911" y="1540"/>
            <a:chExt cx="636" cy="376"/>
          </a:xfrm>
          <a:solidFill>
            <a:schemeClr val="bg1"/>
          </a:solidFill>
        </p:grpSpPr>
        <p:sp>
          <p:nvSpPr>
            <p:cNvPr id="18" name="Freeform 65"/>
            <p:cNvSpPr>
              <a:spLocks noChangeAspect="1"/>
            </p:cNvSpPr>
            <p:nvPr/>
          </p:nvSpPr>
          <p:spPr bwMode="auto">
            <a:xfrm>
              <a:off x="3911" y="1540"/>
              <a:ext cx="613" cy="376"/>
            </a:xfrm>
            <a:custGeom>
              <a:avLst/>
              <a:gdLst>
                <a:gd name="T0" fmla="*/ 102 w 616"/>
                <a:gd name="T1" fmla="*/ 253 h 383"/>
                <a:gd name="T2" fmla="*/ 84 w 616"/>
                <a:gd name="T3" fmla="*/ 290 h 383"/>
                <a:gd name="T4" fmla="*/ 59 w 616"/>
                <a:gd name="T5" fmla="*/ 300 h 383"/>
                <a:gd name="T6" fmla="*/ 57 w 616"/>
                <a:gd name="T7" fmla="*/ 325 h 383"/>
                <a:gd name="T8" fmla="*/ 3 w 616"/>
                <a:gd name="T9" fmla="*/ 343 h 383"/>
                <a:gd name="T10" fmla="*/ 0 w 616"/>
                <a:gd name="T11" fmla="*/ 362 h 383"/>
                <a:gd name="T12" fmla="*/ 144 w 616"/>
                <a:gd name="T13" fmla="*/ 339 h 383"/>
                <a:gd name="T14" fmla="*/ 406 w 616"/>
                <a:gd name="T15" fmla="*/ 287 h 383"/>
                <a:gd name="T16" fmla="*/ 607 w 616"/>
                <a:gd name="T17" fmla="*/ 240 h 383"/>
                <a:gd name="T18" fmla="*/ 607 w 616"/>
                <a:gd name="T19" fmla="*/ 203 h 383"/>
                <a:gd name="T20" fmla="*/ 585 w 616"/>
                <a:gd name="T21" fmla="*/ 191 h 383"/>
                <a:gd name="T22" fmla="*/ 567 w 616"/>
                <a:gd name="T23" fmla="*/ 210 h 383"/>
                <a:gd name="T24" fmla="*/ 556 w 616"/>
                <a:gd name="T25" fmla="*/ 161 h 383"/>
                <a:gd name="T26" fmla="*/ 567 w 616"/>
                <a:gd name="T27" fmla="*/ 118 h 383"/>
                <a:gd name="T28" fmla="*/ 494 w 616"/>
                <a:gd name="T29" fmla="*/ 84 h 383"/>
                <a:gd name="T30" fmla="*/ 442 w 616"/>
                <a:gd name="T31" fmla="*/ 93 h 383"/>
                <a:gd name="T32" fmla="*/ 440 w 616"/>
                <a:gd name="T33" fmla="*/ 27 h 383"/>
                <a:gd name="T34" fmla="*/ 387 w 616"/>
                <a:gd name="T35" fmla="*/ 0 h 383"/>
                <a:gd name="T36" fmla="*/ 346 w 616"/>
                <a:gd name="T37" fmla="*/ 17 h 383"/>
                <a:gd name="T38" fmla="*/ 319 w 616"/>
                <a:gd name="T39" fmla="*/ 80 h 383"/>
                <a:gd name="T40" fmla="*/ 275 w 616"/>
                <a:gd name="T41" fmla="*/ 105 h 383"/>
                <a:gd name="T42" fmla="*/ 255 w 616"/>
                <a:gd name="T43" fmla="*/ 204 h 383"/>
                <a:gd name="T44" fmla="*/ 178 w 616"/>
                <a:gd name="T45" fmla="*/ 253 h 383"/>
                <a:gd name="T46" fmla="*/ 115 w 616"/>
                <a:gd name="T47" fmla="*/ 274 h 383"/>
                <a:gd name="T48" fmla="*/ 102 w 616"/>
                <a:gd name="T49" fmla="*/ 253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383"/>
                <a:gd name="T77" fmla="*/ 616 w 61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383">
                  <a:moveTo>
                    <a:pt x="102" y="268"/>
                  </a:moveTo>
                  <a:lnTo>
                    <a:pt x="84" y="307"/>
                  </a:lnTo>
                  <a:lnTo>
                    <a:pt x="59" y="318"/>
                  </a:lnTo>
                  <a:lnTo>
                    <a:pt x="57" y="343"/>
                  </a:lnTo>
                  <a:lnTo>
                    <a:pt x="3" y="362"/>
                  </a:lnTo>
                  <a:lnTo>
                    <a:pt x="0" y="383"/>
                  </a:lnTo>
                  <a:lnTo>
                    <a:pt x="147" y="358"/>
                  </a:lnTo>
                  <a:lnTo>
                    <a:pt x="412" y="303"/>
                  </a:lnTo>
                  <a:lnTo>
                    <a:pt x="616" y="254"/>
                  </a:lnTo>
                  <a:lnTo>
                    <a:pt x="616" y="215"/>
                  </a:lnTo>
                  <a:lnTo>
                    <a:pt x="594" y="203"/>
                  </a:lnTo>
                  <a:lnTo>
                    <a:pt x="576" y="222"/>
                  </a:lnTo>
                  <a:lnTo>
                    <a:pt x="565" y="170"/>
                  </a:lnTo>
                  <a:lnTo>
                    <a:pt x="576" y="124"/>
                  </a:lnTo>
                  <a:lnTo>
                    <a:pt x="500" y="90"/>
                  </a:lnTo>
                  <a:lnTo>
                    <a:pt x="448" y="99"/>
                  </a:lnTo>
                  <a:lnTo>
                    <a:pt x="446" y="27"/>
                  </a:lnTo>
                  <a:lnTo>
                    <a:pt x="393" y="0"/>
                  </a:lnTo>
                  <a:lnTo>
                    <a:pt x="352" y="17"/>
                  </a:lnTo>
                  <a:lnTo>
                    <a:pt x="325" y="84"/>
                  </a:lnTo>
                  <a:lnTo>
                    <a:pt x="278" y="111"/>
                  </a:lnTo>
                  <a:lnTo>
                    <a:pt x="258" y="216"/>
                  </a:lnTo>
                  <a:lnTo>
                    <a:pt x="181" y="268"/>
                  </a:lnTo>
                  <a:lnTo>
                    <a:pt x="118" y="289"/>
                  </a:lnTo>
                  <a:lnTo>
                    <a:pt x="102" y="268"/>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sp>
          <p:nvSpPr>
            <p:cNvPr id="19" name="Freeform 66"/>
            <p:cNvSpPr>
              <a:spLocks noChangeAspect="1"/>
            </p:cNvSpPr>
            <p:nvPr/>
          </p:nvSpPr>
          <p:spPr bwMode="auto">
            <a:xfrm>
              <a:off x="4506" y="1634"/>
              <a:ext cx="41" cy="69"/>
            </a:xfrm>
            <a:custGeom>
              <a:avLst/>
              <a:gdLst>
                <a:gd name="T0" fmla="*/ 0 w 42"/>
                <a:gd name="T1" fmla="*/ 6 h 71"/>
                <a:gd name="T2" fmla="*/ 39 w 42"/>
                <a:gd name="T3" fmla="*/ 0 h 71"/>
                <a:gd name="T4" fmla="*/ 18 w 42"/>
                <a:gd name="T5" fmla="*/ 65 h 71"/>
                <a:gd name="T6" fmla="*/ 2 w 42"/>
                <a:gd name="T7" fmla="*/ 64 h 71"/>
                <a:gd name="T8" fmla="*/ 0 w 42"/>
                <a:gd name="T9" fmla="*/ 6 h 71"/>
                <a:gd name="T10" fmla="*/ 0 60000 65536"/>
                <a:gd name="T11" fmla="*/ 0 60000 65536"/>
                <a:gd name="T12" fmla="*/ 0 60000 65536"/>
                <a:gd name="T13" fmla="*/ 0 60000 65536"/>
                <a:gd name="T14" fmla="*/ 0 60000 65536"/>
                <a:gd name="T15" fmla="*/ 0 w 42"/>
                <a:gd name="T16" fmla="*/ 0 h 71"/>
                <a:gd name="T17" fmla="*/ 42 w 42"/>
                <a:gd name="T18" fmla="*/ 71 h 71"/>
              </a:gdLst>
              <a:ahLst/>
              <a:cxnLst>
                <a:cxn ang="T10">
                  <a:pos x="T0" y="T1"/>
                </a:cxn>
                <a:cxn ang="T11">
                  <a:pos x="T2" y="T3"/>
                </a:cxn>
                <a:cxn ang="T12">
                  <a:pos x="T4" y="T5"/>
                </a:cxn>
                <a:cxn ang="T13">
                  <a:pos x="T6" y="T7"/>
                </a:cxn>
                <a:cxn ang="T14">
                  <a:pos x="T8" y="T9"/>
                </a:cxn>
              </a:cxnLst>
              <a:rect l="T15" t="T16" r="T17" b="T18"/>
              <a:pathLst>
                <a:path w="42" h="71">
                  <a:moveTo>
                    <a:pt x="0" y="6"/>
                  </a:moveTo>
                  <a:lnTo>
                    <a:pt x="42" y="0"/>
                  </a:lnTo>
                  <a:lnTo>
                    <a:pt x="18" y="71"/>
                  </a:lnTo>
                  <a:lnTo>
                    <a:pt x="2" y="70"/>
                  </a:lnTo>
                  <a:lnTo>
                    <a:pt x="0" y="6"/>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grpSp>
      <p:sp>
        <p:nvSpPr>
          <p:cNvPr id="37901" name="Shape - Vermont"/>
          <p:cNvSpPr>
            <a:spLocks noChangeAspect="1"/>
          </p:cNvSpPr>
          <p:nvPr/>
        </p:nvSpPr>
        <p:spPr bwMode="auto">
          <a:xfrm>
            <a:off x="7454900" y="2000250"/>
            <a:ext cx="220663" cy="401638"/>
          </a:xfrm>
          <a:custGeom>
            <a:avLst/>
            <a:gdLst>
              <a:gd name="T0" fmla="*/ 0 w 139"/>
              <a:gd name="T1" fmla="*/ 2147483647 h 257"/>
              <a:gd name="T2" fmla="*/ 2147483647 w 139"/>
              <a:gd name="T3" fmla="*/ 0 h 257"/>
              <a:gd name="T4" fmla="*/ 2147483647 w 139"/>
              <a:gd name="T5" fmla="*/ 2147483647 h 257"/>
              <a:gd name="T6" fmla="*/ 2147483647 w 139"/>
              <a:gd name="T7" fmla="*/ 2147483647 h 257"/>
              <a:gd name="T8" fmla="*/ 2147483647 w 139"/>
              <a:gd name="T9" fmla="*/ 2147483647 h 257"/>
              <a:gd name="T10" fmla="*/ 2147483647 w 139"/>
              <a:gd name="T11" fmla="*/ 2147483647 h 257"/>
              <a:gd name="T12" fmla="*/ 2147483647 w 139"/>
              <a:gd name="T13" fmla="*/ 2147483647 h 257"/>
              <a:gd name="T14" fmla="*/ 2147483647 w 139"/>
              <a:gd name="T15" fmla="*/ 2147483647 h 257"/>
              <a:gd name="T16" fmla="*/ 2147483647 w 139"/>
              <a:gd name="T17" fmla="*/ 2147483647 h 257"/>
              <a:gd name="T18" fmla="*/ 0 w 139"/>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7"/>
              <a:gd name="T32" fmla="*/ 139 w 139"/>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7">
                <a:moveTo>
                  <a:pt x="0" y="27"/>
                </a:moveTo>
                <a:lnTo>
                  <a:pt x="102" y="0"/>
                </a:lnTo>
                <a:lnTo>
                  <a:pt x="139" y="70"/>
                </a:lnTo>
                <a:lnTo>
                  <a:pt x="120" y="88"/>
                </a:lnTo>
                <a:lnTo>
                  <a:pt x="127" y="243"/>
                </a:lnTo>
                <a:lnTo>
                  <a:pt x="69" y="257"/>
                </a:lnTo>
                <a:lnTo>
                  <a:pt x="41" y="193"/>
                </a:lnTo>
                <a:lnTo>
                  <a:pt x="39" y="117"/>
                </a:lnTo>
                <a:lnTo>
                  <a:pt x="14" y="94"/>
                </a:lnTo>
                <a:lnTo>
                  <a:pt x="0" y="27"/>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02" name="Shape - Utah"/>
          <p:cNvSpPr>
            <a:spLocks noChangeAspect="1"/>
          </p:cNvSpPr>
          <p:nvPr/>
        </p:nvSpPr>
        <p:spPr bwMode="auto">
          <a:xfrm>
            <a:off x="2633663" y="2838450"/>
            <a:ext cx="693737" cy="885825"/>
          </a:xfrm>
          <a:custGeom>
            <a:avLst/>
            <a:gdLst>
              <a:gd name="T0" fmla="*/ 2147483647 w 441"/>
              <a:gd name="T1" fmla="*/ 0 h 569"/>
              <a:gd name="T2" fmla="*/ 2147483647 w 441"/>
              <a:gd name="T3" fmla="*/ 2147483647 h 569"/>
              <a:gd name="T4" fmla="*/ 2147483647 w 441"/>
              <a:gd name="T5" fmla="*/ 2147483647 h 569"/>
              <a:gd name="T6" fmla="*/ 2147483647 w 441"/>
              <a:gd name="T7" fmla="*/ 2147483647 h 569"/>
              <a:gd name="T8" fmla="*/ 2147483647 w 441"/>
              <a:gd name="T9" fmla="*/ 2147483647 h 569"/>
              <a:gd name="T10" fmla="*/ 0 w 441"/>
              <a:gd name="T11" fmla="*/ 2147483647 h 569"/>
              <a:gd name="T12" fmla="*/ 2147483647 w 441"/>
              <a:gd name="T13" fmla="*/ 2147483647 h 569"/>
              <a:gd name="T14" fmla="*/ 2147483647 w 441"/>
              <a:gd name="T15" fmla="*/ 0 h 569"/>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569"/>
              <a:gd name="T26" fmla="*/ 441 w 441"/>
              <a:gd name="T27" fmla="*/ 569 h 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569">
                <a:moveTo>
                  <a:pt x="82" y="0"/>
                </a:moveTo>
                <a:lnTo>
                  <a:pt x="298" y="30"/>
                </a:lnTo>
                <a:lnTo>
                  <a:pt x="283" y="139"/>
                </a:lnTo>
                <a:lnTo>
                  <a:pt x="441" y="154"/>
                </a:lnTo>
                <a:lnTo>
                  <a:pt x="398" y="569"/>
                </a:lnTo>
                <a:lnTo>
                  <a:pt x="0" y="526"/>
                </a:lnTo>
                <a:lnTo>
                  <a:pt x="40" y="261"/>
                </a:lnTo>
                <a:lnTo>
                  <a:pt x="82" y="0"/>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03" name="Shape - Texas"/>
          <p:cNvSpPr>
            <a:spLocks noChangeAspect="1"/>
          </p:cNvSpPr>
          <p:nvPr/>
        </p:nvSpPr>
        <p:spPr bwMode="auto">
          <a:xfrm>
            <a:off x="3508375" y="3844925"/>
            <a:ext cx="1816100" cy="1662113"/>
          </a:xfrm>
          <a:custGeom>
            <a:avLst/>
            <a:gdLst>
              <a:gd name="T0" fmla="*/ 2147483647 w 1152"/>
              <a:gd name="T1" fmla="*/ 0 h 1067"/>
              <a:gd name="T2" fmla="*/ 2147483647 w 1152"/>
              <a:gd name="T3" fmla="*/ 2147483647 h 1067"/>
              <a:gd name="T4" fmla="*/ 2147483647 w 1152"/>
              <a:gd name="T5" fmla="*/ 2147483647 h 1067"/>
              <a:gd name="T6" fmla="*/ 2147483647 w 1152"/>
              <a:gd name="T7" fmla="*/ 2147483647 h 1067"/>
              <a:gd name="T8" fmla="*/ 2147483647 w 1152"/>
              <a:gd name="T9" fmla="*/ 2147483647 h 1067"/>
              <a:gd name="T10" fmla="*/ 2147483647 w 1152"/>
              <a:gd name="T11" fmla="*/ 2147483647 h 1067"/>
              <a:gd name="T12" fmla="*/ 2147483647 w 1152"/>
              <a:gd name="T13" fmla="*/ 2147483647 h 1067"/>
              <a:gd name="T14" fmla="*/ 2147483647 w 1152"/>
              <a:gd name="T15" fmla="*/ 2147483647 h 1067"/>
              <a:gd name="T16" fmla="*/ 2147483647 w 1152"/>
              <a:gd name="T17" fmla="*/ 2147483647 h 1067"/>
              <a:gd name="T18" fmla="*/ 2147483647 w 1152"/>
              <a:gd name="T19" fmla="*/ 2147483647 h 1067"/>
              <a:gd name="T20" fmla="*/ 2147483647 w 1152"/>
              <a:gd name="T21" fmla="*/ 2147483647 h 1067"/>
              <a:gd name="T22" fmla="*/ 2147483647 w 1152"/>
              <a:gd name="T23" fmla="*/ 2147483647 h 1067"/>
              <a:gd name="T24" fmla="*/ 2147483647 w 1152"/>
              <a:gd name="T25" fmla="*/ 2147483647 h 1067"/>
              <a:gd name="T26" fmla="*/ 2147483647 w 1152"/>
              <a:gd name="T27" fmla="*/ 2147483647 h 1067"/>
              <a:gd name="T28" fmla="*/ 2147483647 w 1152"/>
              <a:gd name="T29" fmla="*/ 2147483647 h 1067"/>
              <a:gd name="T30" fmla="*/ 2147483647 w 1152"/>
              <a:gd name="T31" fmla="*/ 2147483647 h 1067"/>
              <a:gd name="T32" fmla="*/ 2147483647 w 1152"/>
              <a:gd name="T33" fmla="*/ 2147483647 h 1067"/>
              <a:gd name="T34" fmla="*/ 2147483647 w 1152"/>
              <a:gd name="T35" fmla="*/ 2147483647 h 1067"/>
              <a:gd name="T36" fmla="*/ 2147483647 w 1152"/>
              <a:gd name="T37" fmla="*/ 2147483647 h 1067"/>
              <a:gd name="T38" fmla="*/ 2147483647 w 1152"/>
              <a:gd name="T39" fmla="*/ 2147483647 h 1067"/>
              <a:gd name="T40" fmla="*/ 2147483647 w 1152"/>
              <a:gd name="T41" fmla="*/ 2147483647 h 1067"/>
              <a:gd name="T42" fmla="*/ 2147483647 w 1152"/>
              <a:gd name="T43" fmla="*/ 2147483647 h 1067"/>
              <a:gd name="T44" fmla="*/ 2147483647 w 1152"/>
              <a:gd name="T45" fmla="*/ 2147483647 h 1067"/>
              <a:gd name="T46" fmla="*/ 2147483647 w 1152"/>
              <a:gd name="T47" fmla="*/ 2147483647 h 1067"/>
              <a:gd name="T48" fmla="*/ 2147483647 w 1152"/>
              <a:gd name="T49" fmla="*/ 2147483647 h 1067"/>
              <a:gd name="T50" fmla="*/ 2147483647 w 1152"/>
              <a:gd name="T51" fmla="*/ 2147483647 h 1067"/>
              <a:gd name="T52" fmla="*/ 2147483647 w 1152"/>
              <a:gd name="T53" fmla="*/ 2147483647 h 1067"/>
              <a:gd name="T54" fmla="*/ 2147483647 w 1152"/>
              <a:gd name="T55" fmla="*/ 2147483647 h 1067"/>
              <a:gd name="T56" fmla="*/ 2147483647 w 1152"/>
              <a:gd name="T57" fmla="*/ 2147483647 h 1067"/>
              <a:gd name="T58" fmla="*/ 2147483647 w 1152"/>
              <a:gd name="T59" fmla="*/ 2147483647 h 1067"/>
              <a:gd name="T60" fmla="*/ 2147483647 w 1152"/>
              <a:gd name="T61" fmla="*/ 2147483647 h 1067"/>
              <a:gd name="T62" fmla="*/ 2147483647 w 1152"/>
              <a:gd name="T63" fmla="*/ 2147483647 h 1067"/>
              <a:gd name="T64" fmla="*/ 2147483647 w 1152"/>
              <a:gd name="T65" fmla="*/ 2147483647 h 1067"/>
              <a:gd name="T66" fmla="*/ 2147483647 w 1152"/>
              <a:gd name="T67" fmla="*/ 2147483647 h 1067"/>
              <a:gd name="T68" fmla="*/ 2147483647 w 1152"/>
              <a:gd name="T69" fmla="*/ 2147483647 h 1067"/>
              <a:gd name="T70" fmla="*/ 2147483647 w 1152"/>
              <a:gd name="T71" fmla="*/ 2147483647 h 1067"/>
              <a:gd name="T72" fmla="*/ 2147483647 w 1152"/>
              <a:gd name="T73" fmla="*/ 2147483647 h 1067"/>
              <a:gd name="T74" fmla="*/ 2147483647 w 1152"/>
              <a:gd name="T75" fmla="*/ 2147483647 h 1067"/>
              <a:gd name="T76" fmla="*/ 2147483647 w 1152"/>
              <a:gd name="T77" fmla="*/ 2147483647 h 1067"/>
              <a:gd name="T78" fmla="*/ 2147483647 w 1152"/>
              <a:gd name="T79" fmla="*/ 2147483647 h 1067"/>
              <a:gd name="T80" fmla="*/ 2147483647 w 1152"/>
              <a:gd name="T81" fmla="*/ 2147483647 h 1067"/>
              <a:gd name="T82" fmla="*/ 2147483647 w 1152"/>
              <a:gd name="T83" fmla="*/ 2147483647 h 1067"/>
              <a:gd name="T84" fmla="*/ 2147483647 w 1152"/>
              <a:gd name="T85" fmla="*/ 2147483647 h 1067"/>
              <a:gd name="T86" fmla="*/ 2147483647 w 1152"/>
              <a:gd name="T87" fmla="*/ 2147483647 h 1067"/>
              <a:gd name="T88" fmla="*/ 2147483647 w 1152"/>
              <a:gd name="T89" fmla="*/ 2147483647 h 1067"/>
              <a:gd name="T90" fmla="*/ 2147483647 w 1152"/>
              <a:gd name="T91" fmla="*/ 2147483647 h 1067"/>
              <a:gd name="T92" fmla="*/ 0 w 1152"/>
              <a:gd name="T93" fmla="*/ 2147483647 h 1067"/>
              <a:gd name="T94" fmla="*/ 0 w 1152"/>
              <a:gd name="T95" fmla="*/ 2147483647 h 1067"/>
              <a:gd name="T96" fmla="*/ 2147483647 w 1152"/>
              <a:gd name="T97" fmla="*/ 2147483647 h 1067"/>
              <a:gd name="T98" fmla="*/ 2147483647 w 1152"/>
              <a:gd name="T99" fmla="*/ 2147483647 h 1067"/>
              <a:gd name="T100" fmla="*/ 2147483647 w 1152"/>
              <a:gd name="T101" fmla="*/ 0 h 10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067"/>
              <a:gd name="T155" fmla="*/ 1152 w 1152"/>
              <a:gd name="T156" fmla="*/ 1067 h 10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067">
                <a:moveTo>
                  <a:pt x="334" y="0"/>
                </a:moveTo>
                <a:lnTo>
                  <a:pt x="589" y="9"/>
                </a:lnTo>
                <a:lnTo>
                  <a:pt x="589" y="203"/>
                </a:lnTo>
                <a:lnTo>
                  <a:pt x="719" y="257"/>
                </a:lnTo>
                <a:lnTo>
                  <a:pt x="754" y="239"/>
                </a:lnTo>
                <a:lnTo>
                  <a:pt x="839" y="281"/>
                </a:lnTo>
                <a:lnTo>
                  <a:pt x="890" y="278"/>
                </a:lnTo>
                <a:lnTo>
                  <a:pt x="988" y="236"/>
                </a:lnTo>
                <a:lnTo>
                  <a:pt x="1045" y="276"/>
                </a:lnTo>
                <a:lnTo>
                  <a:pt x="1094" y="287"/>
                </a:lnTo>
                <a:lnTo>
                  <a:pt x="1094" y="444"/>
                </a:lnTo>
                <a:lnTo>
                  <a:pt x="1152" y="543"/>
                </a:lnTo>
                <a:lnTo>
                  <a:pt x="1139" y="677"/>
                </a:lnTo>
                <a:lnTo>
                  <a:pt x="1076" y="731"/>
                </a:lnTo>
                <a:lnTo>
                  <a:pt x="1063" y="681"/>
                </a:lnTo>
                <a:lnTo>
                  <a:pt x="1045" y="704"/>
                </a:lnTo>
                <a:lnTo>
                  <a:pt x="1058" y="735"/>
                </a:lnTo>
                <a:lnTo>
                  <a:pt x="947" y="815"/>
                </a:lnTo>
                <a:lnTo>
                  <a:pt x="920" y="820"/>
                </a:lnTo>
                <a:lnTo>
                  <a:pt x="862" y="860"/>
                </a:lnTo>
                <a:lnTo>
                  <a:pt x="862" y="883"/>
                </a:lnTo>
                <a:lnTo>
                  <a:pt x="844" y="887"/>
                </a:lnTo>
                <a:lnTo>
                  <a:pt x="857" y="914"/>
                </a:lnTo>
                <a:lnTo>
                  <a:pt x="826" y="954"/>
                </a:lnTo>
                <a:lnTo>
                  <a:pt x="844" y="1012"/>
                </a:lnTo>
                <a:lnTo>
                  <a:pt x="862" y="1032"/>
                </a:lnTo>
                <a:lnTo>
                  <a:pt x="857" y="1067"/>
                </a:lnTo>
                <a:lnTo>
                  <a:pt x="812" y="1067"/>
                </a:lnTo>
                <a:lnTo>
                  <a:pt x="772" y="1049"/>
                </a:lnTo>
                <a:lnTo>
                  <a:pt x="745" y="1054"/>
                </a:lnTo>
                <a:lnTo>
                  <a:pt x="656" y="1023"/>
                </a:lnTo>
                <a:lnTo>
                  <a:pt x="616" y="900"/>
                </a:lnTo>
                <a:lnTo>
                  <a:pt x="553" y="842"/>
                </a:lnTo>
                <a:lnTo>
                  <a:pt x="498" y="735"/>
                </a:lnTo>
                <a:lnTo>
                  <a:pt x="473" y="725"/>
                </a:lnTo>
                <a:lnTo>
                  <a:pt x="443" y="698"/>
                </a:lnTo>
                <a:lnTo>
                  <a:pt x="414" y="698"/>
                </a:lnTo>
                <a:lnTo>
                  <a:pt x="371" y="689"/>
                </a:lnTo>
                <a:lnTo>
                  <a:pt x="338" y="698"/>
                </a:lnTo>
                <a:lnTo>
                  <a:pt x="316" y="751"/>
                </a:lnTo>
                <a:lnTo>
                  <a:pt x="282" y="760"/>
                </a:lnTo>
                <a:lnTo>
                  <a:pt x="209" y="719"/>
                </a:lnTo>
                <a:lnTo>
                  <a:pt x="166" y="668"/>
                </a:lnTo>
                <a:lnTo>
                  <a:pt x="158" y="607"/>
                </a:lnTo>
                <a:lnTo>
                  <a:pt x="127" y="565"/>
                </a:lnTo>
                <a:lnTo>
                  <a:pt x="54" y="507"/>
                </a:lnTo>
                <a:lnTo>
                  <a:pt x="0" y="446"/>
                </a:lnTo>
                <a:lnTo>
                  <a:pt x="0" y="421"/>
                </a:lnTo>
                <a:lnTo>
                  <a:pt x="174" y="422"/>
                </a:lnTo>
                <a:lnTo>
                  <a:pt x="316" y="434"/>
                </a:lnTo>
                <a:lnTo>
                  <a:pt x="334" y="0"/>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04" name="Shape - Tennessee"/>
          <p:cNvSpPr>
            <a:spLocks noChangeAspect="1"/>
          </p:cNvSpPr>
          <p:nvPr/>
        </p:nvSpPr>
        <p:spPr bwMode="auto">
          <a:xfrm>
            <a:off x="5700713" y="3614738"/>
            <a:ext cx="1100137" cy="396875"/>
          </a:xfrm>
          <a:custGeom>
            <a:avLst/>
            <a:gdLst>
              <a:gd name="T0" fmla="*/ 2147483647 w 699"/>
              <a:gd name="T1" fmla="*/ 2147483647 h 255"/>
              <a:gd name="T2" fmla="*/ 2147483647 w 699"/>
              <a:gd name="T3" fmla="*/ 2147483647 h 255"/>
              <a:gd name="T4" fmla="*/ 2147483647 w 699"/>
              <a:gd name="T5" fmla="*/ 2147483647 h 255"/>
              <a:gd name="T6" fmla="*/ 2147483647 w 699"/>
              <a:gd name="T7" fmla="*/ 2147483647 h 255"/>
              <a:gd name="T8" fmla="*/ 0 w 699"/>
              <a:gd name="T9" fmla="*/ 2147483647 h 255"/>
              <a:gd name="T10" fmla="*/ 2147483647 w 699"/>
              <a:gd name="T11" fmla="*/ 2147483647 h 255"/>
              <a:gd name="T12" fmla="*/ 2147483647 w 699"/>
              <a:gd name="T13" fmla="*/ 2147483647 h 255"/>
              <a:gd name="T14" fmla="*/ 2147483647 w 699"/>
              <a:gd name="T15" fmla="*/ 2147483647 h 255"/>
              <a:gd name="T16" fmla="*/ 2147483647 w 699"/>
              <a:gd name="T17" fmla="*/ 2147483647 h 255"/>
              <a:gd name="T18" fmla="*/ 2147483647 w 699"/>
              <a:gd name="T19" fmla="*/ 2147483647 h 255"/>
              <a:gd name="T20" fmla="*/ 2147483647 w 699"/>
              <a:gd name="T21" fmla="*/ 2147483647 h 255"/>
              <a:gd name="T22" fmla="*/ 2147483647 w 699"/>
              <a:gd name="T23" fmla="*/ 0 h 255"/>
              <a:gd name="T24" fmla="*/ 2147483647 w 699"/>
              <a:gd name="T25" fmla="*/ 2147483647 h 255"/>
              <a:gd name="T26" fmla="*/ 2147483647 w 699"/>
              <a:gd name="T27" fmla="*/ 2147483647 h 255"/>
              <a:gd name="T28" fmla="*/ 2147483647 w 699"/>
              <a:gd name="T29" fmla="*/ 2147483647 h 255"/>
              <a:gd name="T30" fmla="*/ 2147483647 w 699"/>
              <a:gd name="T31" fmla="*/ 214748364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9"/>
              <a:gd name="T49" fmla="*/ 0 h 255"/>
              <a:gd name="T50" fmla="*/ 699 w 699"/>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9" h="255">
                <a:moveTo>
                  <a:pt x="42" y="117"/>
                </a:moveTo>
                <a:lnTo>
                  <a:pt x="42" y="121"/>
                </a:lnTo>
                <a:lnTo>
                  <a:pt x="30" y="145"/>
                </a:lnTo>
                <a:lnTo>
                  <a:pt x="43" y="178"/>
                </a:lnTo>
                <a:lnTo>
                  <a:pt x="0" y="206"/>
                </a:lnTo>
                <a:lnTo>
                  <a:pt x="9" y="255"/>
                </a:lnTo>
                <a:lnTo>
                  <a:pt x="192" y="240"/>
                </a:lnTo>
                <a:lnTo>
                  <a:pt x="410" y="215"/>
                </a:lnTo>
                <a:lnTo>
                  <a:pt x="519" y="196"/>
                </a:lnTo>
                <a:lnTo>
                  <a:pt x="541" y="130"/>
                </a:lnTo>
                <a:lnTo>
                  <a:pt x="580" y="127"/>
                </a:lnTo>
                <a:lnTo>
                  <a:pt x="699" y="0"/>
                </a:lnTo>
                <a:lnTo>
                  <a:pt x="544" y="32"/>
                </a:lnTo>
                <a:lnTo>
                  <a:pt x="183" y="84"/>
                </a:lnTo>
                <a:lnTo>
                  <a:pt x="186" y="99"/>
                </a:lnTo>
                <a:lnTo>
                  <a:pt x="42" y="117"/>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05" name="Shape - South Dakota"/>
          <p:cNvSpPr>
            <a:spLocks noChangeAspect="1"/>
          </p:cNvSpPr>
          <p:nvPr/>
        </p:nvSpPr>
        <p:spPr bwMode="auto">
          <a:xfrm>
            <a:off x="3938588" y="2309813"/>
            <a:ext cx="920750" cy="593725"/>
          </a:xfrm>
          <a:custGeom>
            <a:avLst/>
            <a:gdLst>
              <a:gd name="T0" fmla="*/ 2147483647 w 583"/>
              <a:gd name="T1" fmla="*/ 0 h 380"/>
              <a:gd name="T2" fmla="*/ 2147483647 w 583"/>
              <a:gd name="T3" fmla="*/ 2147483647 h 380"/>
              <a:gd name="T4" fmla="*/ 0 w 583"/>
              <a:gd name="T5" fmla="*/ 2147483647 h 380"/>
              <a:gd name="T6" fmla="*/ 2147483647 w 583"/>
              <a:gd name="T7" fmla="*/ 2147483647 h 380"/>
              <a:gd name="T8" fmla="*/ 2147483647 w 583"/>
              <a:gd name="T9" fmla="*/ 2147483647 h 380"/>
              <a:gd name="T10" fmla="*/ 2147483647 w 583"/>
              <a:gd name="T11" fmla="*/ 2147483647 h 380"/>
              <a:gd name="T12" fmla="*/ 2147483647 w 583"/>
              <a:gd name="T13" fmla="*/ 2147483647 h 380"/>
              <a:gd name="T14" fmla="*/ 2147483647 w 583"/>
              <a:gd name="T15" fmla="*/ 2147483647 h 380"/>
              <a:gd name="T16" fmla="*/ 2147483647 w 583"/>
              <a:gd name="T17" fmla="*/ 2147483647 h 380"/>
              <a:gd name="T18" fmla="*/ 2147483647 w 583"/>
              <a:gd name="T19" fmla="*/ 2147483647 h 380"/>
              <a:gd name="T20" fmla="*/ 2147483647 w 583"/>
              <a:gd name="T21" fmla="*/ 2147483647 h 380"/>
              <a:gd name="T22" fmla="*/ 2147483647 w 583"/>
              <a:gd name="T23" fmla="*/ 2147483647 h 380"/>
              <a:gd name="T24" fmla="*/ 2147483647 w 583"/>
              <a:gd name="T25" fmla="*/ 2147483647 h 380"/>
              <a:gd name="T26" fmla="*/ 2147483647 w 583"/>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3"/>
              <a:gd name="T43" fmla="*/ 0 h 380"/>
              <a:gd name="T44" fmla="*/ 583 w 583"/>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3" h="380">
                <a:moveTo>
                  <a:pt x="11" y="0"/>
                </a:moveTo>
                <a:lnTo>
                  <a:pt x="9" y="147"/>
                </a:lnTo>
                <a:lnTo>
                  <a:pt x="0" y="320"/>
                </a:lnTo>
                <a:lnTo>
                  <a:pt x="424" y="326"/>
                </a:lnTo>
                <a:lnTo>
                  <a:pt x="468" y="350"/>
                </a:lnTo>
                <a:lnTo>
                  <a:pt x="500" y="317"/>
                </a:lnTo>
                <a:lnTo>
                  <a:pt x="583" y="380"/>
                </a:lnTo>
                <a:lnTo>
                  <a:pt x="571" y="314"/>
                </a:lnTo>
                <a:lnTo>
                  <a:pt x="579" y="264"/>
                </a:lnTo>
                <a:lnTo>
                  <a:pt x="583" y="91"/>
                </a:lnTo>
                <a:lnTo>
                  <a:pt x="546" y="54"/>
                </a:lnTo>
                <a:lnTo>
                  <a:pt x="561" y="6"/>
                </a:lnTo>
                <a:lnTo>
                  <a:pt x="284" y="4"/>
                </a:lnTo>
                <a:lnTo>
                  <a:pt x="11" y="0"/>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06" name="Shape - South Carolina"/>
          <p:cNvSpPr>
            <a:spLocks noChangeAspect="1"/>
          </p:cNvSpPr>
          <p:nvPr/>
        </p:nvSpPr>
        <p:spPr bwMode="auto">
          <a:xfrm>
            <a:off x="6642100" y="3806825"/>
            <a:ext cx="646113" cy="503238"/>
          </a:xfrm>
          <a:custGeom>
            <a:avLst/>
            <a:gdLst>
              <a:gd name="T0" fmla="*/ 2147483647 w 408"/>
              <a:gd name="T1" fmla="*/ 2147483647 h 323"/>
              <a:gd name="T2" fmla="*/ 2147483647 w 408"/>
              <a:gd name="T3" fmla="*/ 2147483647 h 323"/>
              <a:gd name="T4" fmla="*/ 2147483647 w 408"/>
              <a:gd name="T5" fmla="*/ 0 h 323"/>
              <a:gd name="T6" fmla="*/ 2147483647 w 408"/>
              <a:gd name="T7" fmla="*/ 2147483647 h 323"/>
              <a:gd name="T8" fmla="*/ 2147483647 w 408"/>
              <a:gd name="T9" fmla="*/ 2147483647 h 323"/>
              <a:gd name="T10" fmla="*/ 2147483647 w 408"/>
              <a:gd name="T11" fmla="*/ 2147483647 h 323"/>
              <a:gd name="T12" fmla="*/ 2147483647 w 408"/>
              <a:gd name="T13" fmla="*/ 2147483647 h 323"/>
              <a:gd name="T14" fmla="*/ 2147483647 w 408"/>
              <a:gd name="T15" fmla="*/ 2147483647 h 323"/>
              <a:gd name="T16" fmla="*/ 2147483647 w 408"/>
              <a:gd name="T17" fmla="*/ 2147483647 h 323"/>
              <a:gd name="T18" fmla="*/ 2147483647 w 408"/>
              <a:gd name="T19" fmla="*/ 2147483647 h 323"/>
              <a:gd name="T20" fmla="*/ 2147483647 w 408"/>
              <a:gd name="T21" fmla="*/ 2147483647 h 323"/>
              <a:gd name="T22" fmla="*/ 2147483647 w 408"/>
              <a:gd name="T23" fmla="*/ 2147483647 h 323"/>
              <a:gd name="T24" fmla="*/ 2147483647 w 408"/>
              <a:gd name="T25" fmla="*/ 2147483647 h 323"/>
              <a:gd name="T26" fmla="*/ 2147483647 w 408"/>
              <a:gd name="T27" fmla="*/ 2147483647 h 323"/>
              <a:gd name="T28" fmla="*/ 0 w 408"/>
              <a:gd name="T29" fmla="*/ 2147483647 h 323"/>
              <a:gd name="T30" fmla="*/ 2147483647 w 408"/>
              <a:gd name="T31" fmla="*/ 2147483647 h 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23"/>
              <a:gd name="T50" fmla="*/ 408 w 408"/>
              <a:gd name="T51" fmla="*/ 323 h 3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23">
                <a:moveTo>
                  <a:pt x="15" y="58"/>
                </a:moveTo>
                <a:lnTo>
                  <a:pt x="47" y="27"/>
                </a:lnTo>
                <a:lnTo>
                  <a:pt x="170" y="0"/>
                </a:lnTo>
                <a:lnTo>
                  <a:pt x="207" y="18"/>
                </a:lnTo>
                <a:lnTo>
                  <a:pt x="286" y="5"/>
                </a:lnTo>
                <a:lnTo>
                  <a:pt x="350" y="51"/>
                </a:lnTo>
                <a:lnTo>
                  <a:pt x="408" y="86"/>
                </a:lnTo>
                <a:lnTo>
                  <a:pt x="375" y="183"/>
                </a:lnTo>
                <a:lnTo>
                  <a:pt x="326" y="233"/>
                </a:lnTo>
                <a:lnTo>
                  <a:pt x="272" y="247"/>
                </a:lnTo>
                <a:lnTo>
                  <a:pt x="283" y="286"/>
                </a:lnTo>
                <a:lnTo>
                  <a:pt x="250" y="323"/>
                </a:lnTo>
                <a:lnTo>
                  <a:pt x="187" y="233"/>
                </a:lnTo>
                <a:lnTo>
                  <a:pt x="26" y="86"/>
                </a:lnTo>
                <a:lnTo>
                  <a:pt x="0" y="86"/>
                </a:lnTo>
                <a:lnTo>
                  <a:pt x="15" y="58"/>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07" name="Shape - Rhode Island"/>
          <p:cNvSpPr>
            <a:spLocks noChangeAspect="1"/>
          </p:cNvSpPr>
          <p:nvPr/>
        </p:nvSpPr>
        <p:spPr bwMode="auto">
          <a:xfrm>
            <a:off x="7766050" y="2452688"/>
            <a:ext cx="120650" cy="101600"/>
          </a:xfrm>
          <a:custGeom>
            <a:avLst/>
            <a:gdLst>
              <a:gd name="T0" fmla="*/ 0 w 77"/>
              <a:gd name="T1" fmla="*/ 2147483647 h 64"/>
              <a:gd name="T2" fmla="*/ 2147483647 w 77"/>
              <a:gd name="T3" fmla="*/ 0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0 w 77"/>
              <a:gd name="T13" fmla="*/ 2147483647 h 64"/>
              <a:gd name="T14" fmla="*/ 0 60000 65536"/>
              <a:gd name="T15" fmla="*/ 0 60000 65536"/>
              <a:gd name="T16" fmla="*/ 0 60000 65536"/>
              <a:gd name="T17" fmla="*/ 0 60000 65536"/>
              <a:gd name="T18" fmla="*/ 0 60000 65536"/>
              <a:gd name="T19" fmla="*/ 0 60000 65536"/>
              <a:gd name="T20" fmla="*/ 0 60000 65536"/>
              <a:gd name="T21" fmla="*/ 0 w 77"/>
              <a:gd name="T22" fmla="*/ 0 h 64"/>
              <a:gd name="T23" fmla="*/ 77 w 7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4">
                <a:moveTo>
                  <a:pt x="0" y="10"/>
                </a:moveTo>
                <a:lnTo>
                  <a:pt x="32" y="0"/>
                </a:lnTo>
                <a:lnTo>
                  <a:pt x="77" y="33"/>
                </a:lnTo>
                <a:lnTo>
                  <a:pt x="68" y="42"/>
                </a:lnTo>
                <a:lnTo>
                  <a:pt x="46" y="42"/>
                </a:lnTo>
                <a:lnTo>
                  <a:pt x="35" y="64"/>
                </a:lnTo>
                <a:lnTo>
                  <a:pt x="0" y="10"/>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08" name="Shape - Pennsylvania"/>
          <p:cNvSpPr>
            <a:spLocks noChangeAspect="1"/>
          </p:cNvSpPr>
          <p:nvPr/>
        </p:nvSpPr>
        <p:spPr bwMode="auto">
          <a:xfrm>
            <a:off x="6750050" y="2582863"/>
            <a:ext cx="746125" cy="482600"/>
          </a:xfrm>
          <a:custGeom>
            <a:avLst/>
            <a:gdLst>
              <a:gd name="T0" fmla="*/ 106997164 w 473"/>
              <a:gd name="T1" fmla="*/ 109059816 h 310"/>
              <a:gd name="T2" fmla="*/ 0 w 473"/>
              <a:gd name="T3" fmla="*/ 210847940 h 310"/>
              <a:gd name="T4" fmla="*/ 59718394 w 473"/>
              <a:gd name="T5" fmla="*/ 574379623 h 310"/>
              <a:gd name="T6" fmla="*/ 106997164 w 473"/>
              <a:gd name="T7" fmla="*/ 751299226 h 310"/>
              <a:gd name="T8" fmla="*/ 308547138 w 473"/>
              <a:gd name="T9" fmla="*/ 736757398 h 310"/>
              <a:gd name="T10" fmla="*/ 1050058151 w 473"/>
              <a:gd name="T11" fmla="*/ 601039381 h 310"/>
              <a:gd name="T12" fmla="*/ 1102312140 w 473"/>
              <a:gd name="T13" fmla="*/ 579227417 h 310"/>
              <a:gd name="T14" fmla="*/ 1176960921 w 473"/>
              <a:gd name="T15" fmla="*/ 409579506 h 310"/>
              <a:gd name="T16" fmla="*/ 1064988538 w 473"/>
              <a:gd name="T17" fmla="*/ 315061518 h 310"/>
              <a:gd name="T18" fmla="*/ 1124706932 w 473"/>
              <a:gd name="T19" fmla="*/ 99365783 h 310"/>
              <a:gd name="T20" fmla="*/ 1040104560 w 473"/>
              <a:gd name="T21" fmla="*/ 77553820 h 310"/>
              <a:gd name="T22" fmla="*/ 1040104560 w 473"/>
              <a:gd name="T23" fmla="*/ 21811963 h 310"/>
              <a:gd name="T24" fmla="*/ 1002780958 w 473"/>
              <a:gd name="T25" fmla="*/ 0 h 310"/>
              <a:gd name="T26" fmla="*/ 141833157 w 473"/>
              <a:gd name="T27" fmla="*/ 155107640 h 310"/>
              <a:gd name="T28" fmla="*/ 106997164 w 473"/>
              <a:gd name="T29" fmla="*/ 109059816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310"/>
              <a:gd name="T47" fmla="*/ 473 w 47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310">
                <a:moveTo>
                  <a:pt x="43" y="45"/>
                </a:moveTo>
                <a:lnTo>
                  <a:pt x="0" y="87"/>
                </a:lnTo>
                <a:lnTo>
                  <a:pt x="24" y="237"/>
                </a:lnTo>
                <a:lnTo>
                  <a:pt x="43" y="310"/>
                </a:lnTo>
                <a:lnTo>
                  <a:pt x="124" y="304"/>
                </a:lnTo>
                <a:lnTo>
                  <a:pt x="422" y="248"/>
                </a:lnTo>
                <a:lnTo>
                  <a:pt x="443" y="239"/>
                </a:lnTo>
                <a:lnTo>
                  <a:pt x="473" y="169"/>
                </a:lnTo>
                <a:lnTo>
                  <a:pt x="428" y="130"/>
                </a:lnTo>
                <a:lnTo>
                  <a:pt x="452" y="41"/>
                </a:lnTo>
                <a:lnTo>
                  <a:pt x="418" y="32"/>
                </a:lnTo>
                <a:lnTo>
                  <a:pt x="418" y="9"/>
                </a:lnTo>
                <a:lnTo>
                  <a:pt x="403" y="0"/>
                </a:lnTo>
                <a:lnTo>
                  <a:pt x="57" y="64"/>
                </a:lnTo>
                <a:lnTo>
                  <a:pt x="43" y="45"/>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09" name="Shape - Oregon"/>
          <p:cNvSpPr>
            <a:spLocks noChangeAspect="1"/>
          </p:cNvSpPr>
          <p:nvPr/>
        </p:nvSpPr>
        <p:spPr bwMode="auto">
          <a:xfrm>
            <a:off x="1546225" y="1990725"/>
            <a:ext cx="1044575" cy="784225"/>
          </a:xfrm>
          <a:custGeom>
            <a:avLst/>
            <a:gdLst>
              <a:gd name="T0" fmla="*/ 361020583 w 662"/>
              <a:gd name="T1" fmla="*/ 0 h 505"/>
              <a:gd name="T2" fmla="*/ 313713328 w 662"/>
              <a:gd name="T3" fmla="*/ 26526993 h 505"/>
              <a:gd name="T4" fmla="*/ 283835643 w 662"/>
              <a:gd name="T5" fmla="*/ 132636518 h 505"/>
              <a:gd name="T6" fmla="*/ 253959536 w 662"/>
              <a:gd name="T7" fmla="*/ 224275927 h 505"/>
              <a:gd name="T8" fmla="*/ 231550088 w 662"/>
              <a:gd name="T9" fmla="*/ 296621848 h 505"/>
              <a:gd name="T10" fmla="*/ 201673981 w 662"/>
              <a:gd name="T11" fmla="*/ 373792693 h 505"/>
              <a:gd name="T12" fmla="*/ 166816418 w 662"/>
              <a:gd name="T13" fmla="*/ 453373672 h 505"/>
              <a:gd name="T14" fmla="*/ 124489040 w 662"/>
              <a:gd name="T15" fmla="*/ 540189709 h 505"/>
              <a:gd name="T16" fmla="*/ 64735248 w 662"/>
              <a:gd name="T17" fmla="*/ 641475862 h 505"/>
              <a:gd name="T18" fmla="*/ 0 w 662"/>
              <a:gd name="T19" fmla="*/ 737938643 h 505"/>
              <a:gd name="T20" fmla="*/ 0 w 662"/>
              <a:gd name="T21" fmla="*/ 950156140 h 505"/>
              <a:gd name="T22" fmla="*/ 923713570 w 662"/>
              <a:gd name="T23" fmla="*/ 1133434957 h 505"/>
              <a:gd name="T24" fmla="*/ 1351957762 w 662"/>
              <a:gd name="T25" fmla="*/ 1217839308 h 505"/>
              <a:gd name="T26" fmla="*/ 1441590817 w 662"/>
              <a:gd name="T27" fmla="*/ 795816001 h 505"/>
              <a:gd name="T28" fmla="*/ 1496366311 w 662"/>
              <a:gd name="T29" fmla="*/ 759642264 h 505"/>
              <a:gd name="T30" fmla="*/ 1444080756 w 662"/>
              <a:gd name="T31" fmla="*/ 665591169 h 505"/>
              <a:gd name="T32" fmla="*/ 1471468503 w 662"/>
              <a:gd name="T33" fmla="*/ 569128388 h 505"/>
              <a:gd name="T34" fmla="*/ 1648243098 w 662"/>
              <a:gd name="T35" fmla="*/ 407554744 h 505"/>
              <a:gd name="T36" fmla="*/ 1526243996 w 662"/>
              <a:gd name="T37" fmla="*/ 260448111 h 505"/>
              <a:gd name="T38" fmla="*/ 1013345048 w 662"/>
              <a:gd name="T39" fmla="*/ 154340139 h 505"/>
              <a:gd name="T40" fmla="*/ 943631501 w 662"/>
              <a:gd name="T41" fmla="*/ 197748934 h 505"/>
              <a:gd name="T42" fmla="*/ 851508506 w 662"/>
              <a:gd name="T43" fmla="*/ 125401460 h 505"/>
              <a:gd name="T44" fmla="*/ 769346844 w 662"/>
              <a:gd name="T45" fmla="*/ 202570753 h 505"/>
              <a:gd name="T46" fmla="*/ 692161904 w 662"/>
              <a:gd name="T47" fmla="*/ 125401460 h 505"/>
              <a:gd name="T48" fmla="*/ 487999562 w 662"/>
              <a:gd name="T49" fmla="*/ 130224832 h 505"/>
              <a:gd name="T50" fmla="*/ 512897370 w 662"/>
              <a:gd name="T51" fmla="*/ 12058430 h 505"/>
              <a:gd name="T52" fmla="*/ 361020583 w 662"/>
              <a:gd name="T53" fmla="*/ 0 h 5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2"/>
              <a:gd name="T82" fmla="*/ 0 h 505"/>
              <a:gd name="T83" fmla="*/ 662 w 662"/>
              <a:gd name="T84" fmla="*/ 505 h 5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2" h="505">
                <a:moveTo>
                  <a:pt x="145" y="0"/>
                </a:moveTo>
                <a:lnTo>
                  <a:pt x="126" y="11"/>
                </a:lnTo>
                <a:lnTo>
                  <a:pt x="114" y="55"/>
                </a:lnTo>
                <a:lnTo>
                  <a:pt x="102" y="93"/>
                </a:lnTo>
                <a:lnTo>
                  <a:pt x="93" y="123"/>
                </a:lnTo>
                <a:lnTo>
                  <a:pt x="81" y="155"/>
                </a:lnTo>
                <a:lnTo>
                  <a:pt x="67" y="188"/>
                </a:lnTo>
                <a:lnTo>
                  <a:pt x="50" y="224"/>
                </a:lnTo>
                <a:lnTo>
                  <a:pt x="26" y="266"/>
                </a:lnTo>
                <a:lnTo>
                  <a:pt x="0" y="306"/>
                </a:lnTo>
                <a:lnTo>
                  <a:pt x="0" y="394"/>
                </a:lnTo>
                <a:lnTo>
                  <a:pt x="371" y="470"/>
                </a:lnTo>
                <a:lnTo>
                  <a:pt x="543" y="505"/>
                </a:lnTo>
                <a:lnTo>
                  <a:pt x="579" y="330"/>
                </a:lnTo>
                <a:lnTo>
                  <a:pt x="601" y="315"/>
                </a:lnTo>
                <a:lnTo>
                  <a:pt x="580" y="276"/>
                </a:lnTo>
                <a:lnTo>
                  <a:pt x="591" y="236"/>
                </a:lnTo>
                <a:lnTo>
                  <a:pt x="662" y="169"/>
                </a:lnTo>
                <a:lnTo>
                  <a:pt x="613" y="108"/>
                </a:lnTo>
                <a:lnTo>
                  <a:pt x="407" y="64"/>
                </a:lnTo>
                <a:lnTo>
                  <a:pt x="379" y="82"/>
                </a:lnTo>
                <a:lnTo>
                  <a:pt x="342" y="52"/>
                </a:lnTo>
                <a:lnTo>
                  <a:pt x="309" y="84"/>
                </a:lnTo>
                <a:lnTo>
                  <a:pt x="278" y="52"/>
                </a:lnTo>
                <a:lnTo>
                  <a:pt x="196" y="54"/>
                </a:lnTo>
                <a:lnTo>
                  <a:pt x="206" y="5"/>
                </a:lnTo>
                <a:lnTo>
                  <a:pt x="145" y="0"/>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10" name="Shape - Oklahoma"/>
          <p:cNvSpPr>
            <a:spLocks noChangeAspect="1"/>
          </p:cNvSpPr>
          <p:nvPr/>
        </p:nvSpPr>
        <p:spPr bwMode="auto">
          <a:xfrm>
            <a:off x="4035425" y="3749675"/>
            <a:ext cx="1125538" cy="534988"/>
          </a:xfrm>
          <a:custGeom>
            <a:avLst/>
            <a:gdLst>
              <a:gd name="T0" fmla="*/ 2147483647 w 713"/>
              <a:gd name="T1" fmla="*/ 0 h 343"/>
              <a:gd name="T2" fmla="*/ 0 w 713"/>
              <a:gd name="T3" fmla="*/ 2147483647 h 343"/>
              <a:gd name="T4" fmla="*/ 2147483647 w 713"/>
              <a:gd name="T5" fmla="*/ 2147483647 h 343"/>
              <a:gd name="T6" fmla="*/ 2147483647 w 713"/>
              <a:gd name="T7" fmla="*/ 2147483647 h 343"/>
              <a:gd name="T8" fmla="*/ 2147483647 w 713"/>
              <a:gd name="T9" fmla="*/ 2147483647 h 343"/>
              <a:gd name="T10" fmla="*/ 2147483647 w 713"/>
              <a:gd name="T11" fmla="*/ 2147483647 h 343"/>
              <a:gd name="T12" fmla="*/ 2147483647 w 713"/>
              <a:gd name="T13" fmla="*/ 2147483647 h 343"/>
              <a:gd name="T14" fmla="*/ 2147483647 w 713"/>
              <a:gd name="T15" fmla="*/ 2147483647 h 343"/>
              <a:gd name="T16" fmla="*/ 2147483647 w 713"/>
              <a:gd name="T17" fmla="*/ 2147483647 h 343"/>
              <a:gd name="T18" fmla="*/ 2147483647 w 713"/>
              <a:gd name="T19" fmla="*/ 2147483647 h 343"/>
              <a:gd name="T20" fmla="*/ 2147483647 w 713"/>
              <a:gd name="T21" fmla="*/ 2147483647 h 343"/>
              <a:gd name="T22" fmla="*/ 2147483647 w 713"/>
              <a:gd name="T23" fmla="*/ 2147483647 h 343"/>
              <a:gd name="T24" fmla="*/ 2147483647 w 713"/>
              <a:gd name="T25" fmla="*/ 0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343"/>
              <a:gd name="T41" fmla="*/ 713 w 713"/>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343">
                <a:moveTo>
                  <a:pt x="4" y="0"/>
                </a:moveTo>
                <a:lnTo>
                  <a:pt x="0" y="61"/>
                </a:lnTo>
                <a:lnTo>
                  <a:pt x="253" y="70"/>
                </a:lnTo>
                <a:lnTo>
                  <a:pt x="255" y="266"/>
                </a:lnTo>
                <a:lnTo>
                  <a:pt x="385" y="319"/>
                </a:lnTo>
                <a:lnTo>
                  <a:pt x="420" y="300"/>
                </a:lnTo>
                <a:lnTo>
                  <a:pt x="502" y="343"/>
                </a:lnTo>
                <a:lnTo>
                  <a:pt x="556" y="342"/>
                </a:lnTo>
                <a:lnTo>
                  <a:pt x="654" y="300"/>
                </a:lnTo>
                <a:lnTo>
                  <a:pt x="713" y="340"/>
                </a:lnTo>
                <a:lnTo>
                  <a:pt x="713" y="128"/>
                </a:lnTo>
                <a:lnTo>
                  <a:pt x="695" y="5"/>
                </a:lnTo>
                <a:lnTo>
                  <a:pt x="4" y="0"/>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11" name="Shape - Ohio"/>
          <p:cNvSpPr>
            <a:spLocks noChangeAspect="1"/>
          </p:cNvSpPr>
          <p:nvPr/>
        </p:nvSpPr>
        <p:spPr bwMode="auto">
          <a:xfrm>
            <a:off x="6245225" y="2716213"/>
            <a:ext cx="547688" cy="619125"/>
          </a:xfrm>
          <a:custGeom>
            <a:avLst/>
            <a:gdLst>
              <a:gd name="T0" fmla="*/ 0 w 345"/>
              <a:gd name="T1" fmla="*/ 215368387 h 398"/>
              <a:gd name="T2" fmla="*/ 390625369 w 345"/>
              <a:gd name="T3" fmla="*/ 179070239 h 398"/>
              <a:gd name="T4" fmla="*/ 473789808 w 345"/>
              <a:gd name="T5" fmla="*/ 193588565 h 398"/>
              <a:gd name="T6" fmla="*/ 657762175 w 345"/>
              <a:gd name="T7" fmla="*/ 111313386 h 398"/>
              <a:gd name="T8" fmla="*/ 698084712 w 345"/>
              <a:gd name="T9" fmla="*/ 36298148 h 398"/>
              <a:gd name="T10" fmla="*/ 808971689 w 345"/>
              <a:gd name="T11" fmla="*/ 0 h 398"/>
              <a:gd name="T12" fmla="*/ 869455494 w 345"/>
              <a:gd name="T13" fmla="*/ 362979921 h 398"/>
              <a:gd name="T14" fmla="*/ 824092640 w 345"/>
              <a:gd name="T15" fmla="*/ 404117510 h 398"/>
              <a:gd name="T16" fmla="*/ 834173274 w 345"/>
              <a:gd name="T17" fmla="*/ 655782489 h 398"/>
              <a:gd name="T18" fmla="*/ 748487883 w 345"/>
              <a:gd name="T19" fmla="*/ 677560755 h 398"/>
              <a:gd name="T20" fmla="*/ 698084712 w 345"/>
              <a:gd name="T21" fmla="*/ 817913904 h 398"/>
              <a:gd name="T22" fmla="*/ 632560590 w 345"/>
              <a:gd name="T23" fmla="*/ 800973524 h 398"/>
              <a:gd name="T24" fmla="*/ 609878369 w 345"/>
              <a:gd name="T25" fmla="*/ 963104939 h 398"/>
              <a:gd name="T26" fmla="*/ 511592980 w 345"/>
              <a:gd name="T27" fmla="*/ 892929142 h 398"/>
              <a:gd name="T28" fmla="*/ 320060930 w 345"/>
              <a:gd name="T29" fmla="*/ 936487231 h 398"/>
              <a:gd name="T30" fmla="*/ 236894904 w 345"/>
              <a:gd name="T31" fmla="*/ 875990318 h 398"/>
              <a:gd name="T32" fmla="*/ 128528880 w 345"/>
              <a:gd name="T33" fmla="*/ 871150876 h 398"/>
              <a:gd name="T34" fmla="*/ 73085392 w 345"/>
              <a:gd name="T35" fmla="*/ 602545517 h 398"/>
              <a:gd name="T36" fmla="*/ 0 w 345"/>
              <a:gd name="T37" fmla="*/ 215368387 h 3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398"/>
              <a:gd name="T59" fmla="*/ 345 w 345"/>
              <a:gd name="T60" fmla="*/ 398 h 3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398">
                <a:moveTo>
                  <a:pt x="0" y="89"/>
                </a:moveTo>
                <a:lnTo>
                  <a:pt x="155" y="74"/>
                </a:lnTo>
                <a:lnTo>
                  <a:pt x="188" y="80"/>
                </a:lnTo>
                <a:lnTo>
                  <a:pt x="261" y="46"/>
                </a:lnTo>
                <a:lnTo>
                  <a:pt x="277" y="15"/>
                </a:lnTo>
                <a:lnTo>
                  <a:pt x="321" y="0"/>
                </a:lnTo>
                <a:lnTo>
                  <a:pt x="345" y="150"/>
                </a:lnTo>
                <a:lnTo>
                  <a:pt x="327" y="167"/>
                </a:lnTo>
                <a:lnTo>
                  <a:pt x="331" y="271"/>
                </a:lnTo>
                <a:lnTo>
                  <a:pt x="297" y="280"/>
                </a:lnTo>
                <a:lnTo>
                  <a:pt x="277" y="338"/>
                </a:lnTo>
                <a:lnTo>
                  <a:pt x="251" y="331"/>
                </a:lnTo>
                <a:lnTo>
                  <a:pt x="242" y="398"/>
                </a:lnTo>
                <a:lnTo>
                  <a:pt x="203" y="369"/>
                </a:lnTo>
                <a:lnTo>
                  <a:pt x="127" y="387"/>
                </a:lnTo>
                <a:lnTo>
                  <a:pt x="94" y="362"/>
                </a:lnTo>
                <a:lnTo>
                  <a:pt x="51" y="360"/>
                </a:lnTo>
                <a:lnTo>
                  <a:pt x="29" y="249"/>
                </a:lnTo>
                <a:lnTo>
                  <a:pt x="0" y="89"/>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12" name="Shape - North Dakota"/>
          <p:cNvSpPr>
            <a:spLocks noChangeAspect="1"/>
          </p:cNvSpPr>
          <p:nvPr/>
        </p:nvSpPr>
        <p:spPr bwMode="auto">
          <a:xfrm>
            <a:off x="3968750" y="1824038"/>
            <a:ext cx="876300" cy="506412"/>
          </a:xfrm>
          <a:custGeom>
            <a:avLst/>
            <a:gdLst>
              <a:gd name="T0" fmla="*/ 2147483647 w 555"/>
              <a:gd name="T1" fmla="*/ 0 h 325"/>
              <a:gd name="T2" fmla="*/ 2147483647 w 555"/>
              <a:gd name="T3" fmla="*/ 2147483647 h 325"/>
              <a:gd name="T4" fmla="*/ 2147483647 w 555"/>
              <a:gd name="T5" fmla="*/ 2147483647 h 325"/>
              <a:gd name="T6" fmla="*/ 2147483647 w 555"/>
              <a:gd name="T7" fmla="*/ 2147483647 h 325"/>
              <a:gd name="T8" fmla="*/ 2147483647 w 555"/>
              <a:gd name="T9" fmla="*/ 2147483647 h 325"/>
              <a:gd name="T10" fmla="*/ 2147483647 w 555"/>
              <a:gd name="T11" fmla="*/ 2147483647 h 325"/>
              <a:gd name="T12" fmla="*/ 2147483647 w 555"/>
              <a:gd name="T13" fmla="*/ 2147483647 h 325"/>
              <a:gd name="T14" fmla="*/ 0 w 555"/>
              <a:gd name="T15" fmla="*/ 2147483647 h 325"/>
              <a:gd name="T16" fmla="*/ 2147483647 w 55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5"/>
              <a:gd name="T28" fmla="*/ 0 h 325"/>
              <a:gd name="T29" fmla="*/ 555 w 55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5" h="325">
                <a:moveTo>
                  <a:pt x="2" y="0"/>
                </a:moveTo>
                <a:lnTo>
                  <a:pt x="465" y="10"/>
                </a:lnTo>
                <a:lnTo>
                  <a:pt x="500" y="106"/>
                </a:lnTo>
                <a:lnTo>
                  <a:pt x="532" y="179"/>
                </a:lnTo>
                <a:lnTo>
                  <a:pt x="555" y="298"/>
                </a:lnTo>
                <a:lnTo>
                  <a:pt x="541" y="325"/>
                </a:lnTo>
                <a:lnTo>
                  <a:pt x="370" y="320"/>
                </a:lnTo>
                <a:lnTo>
                  <a:pt x="0" y="314"/>
                </a:lnTo>
                <a:lnTo>
                  <a:pt x="2" y="0"/>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13" name="Shape - North Carolina"/>
          <p:cNvSpPr>
            <a:spLocks noChangeAspect="1"/>
          </p:cNvSpPr>
          <p:nvPr/>
        </p:nvSpPr>
        <p:spPr bwMode="auto">
          <a:xfrm>
            <a:off x="6513513" y="3460750"/>
            <a:ext cx="1112837" cy="479425"/>
          </a:xfrm>
          <a:custGeom>
            <a:avLst/>
            <a:gdLst>
              <a:gd name="T0" fmla="*/ 2147483647 w 704"/>
              <a:gd name="T1" fmla="*/ 2147483647 h 308"/>
              <a:gd name="T2" fmla="*/ 0 w 704"/>
              <a:gd name="T3" fmla="*/ 2147483647 h 308"/>
              <a:gd name="T4" fmla="*/ 2147483647 w 704"/>
              <a:gd name="T5" fmla="*/ 2147483647 h 308"/>
              <a:gd name="T6" fmla="*/ 2147483647 w 704"/>
              <a:gd name="T7" fmla="*/ 2147483647 h 308"/>
              <a:gd name="T8" fmla="*/ 2147483647 w 704"/>
              <a:gd name="T9" fmla="*/ 2147483647 h 308"/>
              <a:gd name="T10" fmla="*/ 2147483647 w 704"/>
              <a:gd name="T11" fmla="*/ 2147483647 h 308"/>
              <a:gd name="T12" fmla="*/ 2147483647 w 704"/>
              <a:gd name="T13" fmla="*/ 2147483647 h 308"/>
              <a:gd name="T14" fmla="*/ 2147483647 w 704"/>
              <a:gd name="T15" fmla="*/ 2147483647 h 308"/>
              <a:gd name="T16" fmla="*/ 2147483647 w 704"/>
              <a:gd name="T17" fmla="*/ 2147483647 h 308"/>
              <a:gd name="T18" fmla="*/ 2147483647 w 704"/>
              <a:gd name="T19" fmla="*/ 2147483647 h 308"/>
              <a:gd name="T20" fmla="*/ 2147483647 w 704"/>
              <a:gd name="T21" fmla="*/ 2147483647 h 308"/>
              <a:gd name="T22" fmla="*/ 2147483647 w 704"/>
              <a:gd name="T23" fmla="*/ 2147483647 h 308"/>
              <a:gd name="T24" fmla="*/ 2147483647 w 704"/>
              <a:gd name="T25" fmla="*/ 2147483647 h 308"/>
              <a:gd name="T26" fmla="*/ 2147483647 w 704"/>
              <a:gd name="T27" fmla="*/ 2147483647 h 308"/>
              <a:gd name="T28" fmla="*/ 2147483647 w 704"/>
              <a:gd name="T29" fmla="*/ 2147483647 h 308"/>
              <a:gd name="T30" fmla="*/ 2147483647 w 704"/>
              <a:gd name="T31" fmla="*/ 2147483647 h 308"/>
              <a:gd name="T32" fmla="*/ 2147483647 w 704"/>
              <a:gd name="T33" fmla="*/ 2147483647 h 308"/>
              <a:gd name="T34" fmla="*/ 2147483647 w 704"/>
              <a:gd name="T35" fmla="*/ 2147483647 h 308"/>
              <a:gd name="T36" fmla="*/ 2147483647 w 704"/>
              <a:gd name="T37" fmla="*/ 2147483647 h 308"/>
              <a:gd name="T38" fmla="*/ 2147483647 w 704"/>
              <a:gd name="T39" fmla="*/ 2147483647 h 308"/>
              <a:gd name="T40" fmla="*/ 2147483647 w 704"/>
              <a:gd name="T41" fmla="*/ 2147483647 h 308"/>
              <a:gd name="T42" fmla="*/ 2147483647 w 704"/>
              <a:gd name="T43" fmla="*/ 2147483647 h 308"/>
              <a:gd name="T44" fmla="*/ 2147483647 w 704"/>
              <a:gd name="T45" fmla="*/ 2147483647 h 308"/>
              <a:gd name="T46" fmla="*/ 2147483647 w 704"/>
              <a:gd name="T47" fmla="*/ 2147483647 h 308"/>
              <a:gd name="T48" fmla="*/ 2147483647 w 704"/>
              <a:gd name="T49" fmla="*/ 2147483647 h 308"/>
              <a:gd name="T50" fmla="*/ 2147483647 w 704"/>
              <a:gd name="T51" fmla="*/ 2147483647 h 308"/>
              <a:gd name="T52" fmla="*/ 2147483647 w 704"/>
              <a:gd name="T53" fmla="*/ 2147483647 h 308"/>
              <a:gd name="T54" fmla="*/ 2147483647 w 704"/>
              <a:gd name="T55" fmla="*/ 2147483647 h 308"/>
              <a:gd name="T56" fmla="*/ 2147483647 w 704"/>
              <a:gd name="T57" fmla="*/ 2147483647 h 308"/>
              <a:gd name="T58" fmla="*/ 2147483647 w 704"/>
              <a:gd name="T59" fmla="*/ 0 h 308"/>
              <a:gd name="T60" fmla="*/ 2147483647 w 704"/>
              <a:gd name="T61" fmla="*/ 2147483647 h 308"/>
              <a:gd name="T62" fmla="*/ 2147483647 w 704"/>
              <a:gd name="T63" fmla="*/ 2147483647 h 308"/>
              <a:gd name="T64" fmla="*/ 2147483647 w 704"/>
              <a:gd name="T65" fmla="*/ 2147483647 h 308"/>
              <a:gd name="T66" fmla="*/ 2147483647 w 704"/>
              <a:gd name="T67" fmla="*/ 2147483647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4"/>
              <a:gd name="T103" fmla="*/ 0 h 308"/>
              <a:gd name="T104" fmla="*/ 704 w 704"/>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4" h="308">
                <a:moveTo>
                  <a:pt x="24" y="228"/>
                </a:moveTo>
                <a:lnTo>
                  <a:pt x="0" y="294"/>
                </a:lnTo>
                <a:lnTo>
                  <a:pt x="91" y="285"/>
                </a:lnTo>
                <a:lnTo>
                  <a:pt x="127" y="255"/>
                </a:lnTo>
                <a:lnTo>
                  <a:pt x="251" y="222"/>
                </a:lnTo>
                <a:lnTo>
                  <a:pt x="285" y="240"/>
                </a:lnTo>
                <a:lnTo>
                  <a:pt x="367" y="228"/>
                </a:lnTo>
                <a:lnTo>
                  <a:pt x="367" y="233"/>
                </a:lnTo>
                <a:lnTo>
                  <a:pt x="489" y="308"/>
                </a:lnTo>
                <a:lnTo>
                  <a:pt x="561" y="286"/>
                </a:lnTo>
                <a:lnTo>
                  <a:pt x="601" y="201"/>
                </a:lnTo>
                <a:lnTo>
                  <a:pt x="671" y="177"/>
                </a:lnTo>
                <a:lnTo>
                  <a:pt x="704" y="115"/>
                </a:lnTo>
                <a:lnTo>
                  <a:pt x="702" y="39"/>
                </a:lnTo>
                <a:lnTo>
                  <a:pt x="693" y="101"/>
                </a:lnTo>
                <a:lnTo>
                  <a:pt x="655" y="155"/>
                </a:lnTo>
                <a:lnTo>
                  <a:pt x="640" y="151"/>
                </a:lnTo>
                <a:lnTo>
                  <a:pt x="587" y="165"/>
                </a:lnTo>
                <a:lnTo>
                  <a:pt x="587" y="148"/>
                </a:lnTo>
                <a:lnTo>
                  <a:pt x="640" y="130"/>
                </a:lnTo>
                <a:lnTo>
                  <a:pt x="592" y="124"/>
                </a:lnTo>
                <a:lnTo>
                  <a:pt x="646" y="107"/>
                </a:lnTo>
                <a:lnTo>
                  <a:pt x="666" y="116"/>
                </a:lnTo>
                <a:lnTo>
                  <a:pt x="677" y="57"/>
                </a:lnTo>
                <a:lnTo>
                  <a:pt x="663" y="43"/>
                </a:lnTo>
                <a:lnTo>
                  <a:pt x="599" y="67"/>
                </a:lnTo>
                <a:lnTo>
                  <a:pt x="601" y="31"/>
                </a:lnTo>
                <a:lnTo>
                  <a:pt x="628" y="40"/>
                </a:lnTo>
                <a:lnTo>
                  <a:pt x="663" y="13"/>
                </a:lnTo>
                <a:lnTo>
                  <a:pt x="644" y="0"/>
                </a:lnTo>
                <a:lnTo>
                  <a:pt x="434" y="48"/>
                </a:lnTo>
                <a:lnTo>
                  <a:pt x="176" y="100"/>
                </a:lnTo>
                <a:lnTo>
                  <a:pt x="58" y="227"/>
                </a:lnTo>
                <a:lnTo>
                  <a:pt x="24" y="228"/>
                </a:lnTo>
                <a:close/>
              </a:path>
            </a:pathLst>
          </a:custGeom>
          <a:solidFill>
            <a:srgbClr val="0079BE"/>
          </a:solidFill>
          <a:ln w="19050">
            <a:solidFill>
              <a:srgbClr val="000000"/>
            </a:solidFill>
            <a:prstDash val="solid"/>
            <a:round/>
            <a:headEnd/>
            <a:tailEnd/>
          </a:ln>
        </p:spPr>
        <p:txBody>
          <a:bodyPr/>
          <a:lstStyle/>
          <a:p>
            <a:endParaRPr lang="en-US" dirty="0"/>
          </a:p>
        </p:txBody>
      </p:sp>
      <p:grpSp>
        <p:nvGrpSpPr>
          <p:cNvPr id="33" name="Shape - New York"/>
          <p:cNvGrpSpPr>
            <a:grpSpLocks/>
          </p:cNvGrpSpPr>
          <p:nvPr/>
        </p:nvGrpSpPr>
        <p:grpSpPr bwMode="auto">
          <a:xfrm>
            <a:off x="6813549" y="2036763"/>
            <a:ext cx="1044575" cy="700087"/>
            <a:chOff x="4071" y="893"/>
            <a:chExt cx="658" cy="440"/>
          </a:xfrm>
          <a:solidFill>
            <a:schemeClr val="accent1"/>
          </a:solidFill>
        </p:grpSpPr>
        <p:sp>
          <p:nvSpPr>
            <p:cNvPr id="34" name="Shape -"/>
            <p:cNvSpPr>
              <a:spLocks noChangeAspect="1"/>
            </p:cNvSpPr>
            <p:nvPr/>
          </p:nvSpPr>
          <p:spPr bwMode="auto">
            <a:xfrm>
              <a:off x="4071" y="893"/>
              <a:ext cx="521" cy="417"/>
            </a:xfrm>
            <a:custGeom>
              <a:avLst/>
              <a:gdLst>
                <a:gd name="T0" fmla="*/ 41 w 524"/>
                <a:gd name="T1" fmla="*/ 286 h 426"/>
                <a:gd name="T2" fmla="*/ 90 w 524"/>
                <a:gd name="T3" fmla="*/ 261 h 426"/>
                <a:gd name="T4" fmla="*/ 157 w 524"/>
                <a:gd name="T5" fmla="*/ 255 h 426"/>
                <a:gd name="T6" fmla="*/ 173 w 524"/>
                <a:gd name="T7" fmla="*/ 233 h 426"/>
                <a:gd name="T8" fmla="*/ 197 w 524"/>
                <a:gd name="T9" fmla="*/ 230 h 426"/>
                <a:gd name="T10" fmla="*/ 211 w 524"/>
                <a:gd name="T11" fmla="*/ 206 h 426"/>
                <a:gd name="T12" fmla="*/ 233 w 524"/>
                <a:gd name="T13" fmla="*/ 197 h 426"/>
                <a:gd name="T14" fmla="*/ 223 w 524"/>
                <a:gd name="T15" fmla="*/ 152 h 426"/>
                <a:gd name="T16" fmla="*/ 209 w 524"/>
                <a:gd name="T17" fmla="*/ 140 h 426"/>
                <a:gd name="T18" fmla="*/ 237 w 524"/>
                <a:gd name="T19" fmla="*/ 104 h 426"/>
                <a:gd name="T20" fmla="*/ 255 w 524"/>
                <a:gd name="T21" fmla="*/ 104 h 426"/>
                <a:gd name="T22" fmla="*/ 316 w 524"/>
                <a:gd name="T23" fmla="*/ 28 h 426"/>
                <a:gd name="T24" fmla="*/ 410 w 524"/>
                <a:gd name="T25" fmla="*/ 0 h 426"/>
                <a:gd name="T26" fmla="*/ 421 w 524"/>
                <a:gd name="T27" fmla="*/ 72 h 426"/>
                <a:gd name="T28" fmla="*/ 425 w 524"/>
                <a:gd name="T29" fmla="*/ 69 h 426"/>
                <a:gd name="T30" fmla="*/ 448 w 524"/>
                <a:gd name="T31" fmla="*/ 94 h 426"/>
                <a:gd name="T32" fmla="*/ 449 w 524"/>
                <a:gd name="T33" fmla="*/ 167 h 426"/>
                <a:gd name="T34" fmla="*/ 477 w 524"/>
                <a:gd name="T35" fmla="*/ 227 h 426"/>
                <a:gd name="T36" fmla="*/ 488 w 524"/>
                <a:gd name="T37" fmla="*/ 304 h 426"/>
                <a:gd name="T38" fmla="*/ 491 w 524"/>
                <a:gd name="T39" fmla="*/ 371 h 426"/>
                <a:gd name="T40" fmla="*/ 524 w 524"/>
                <a:gd name="T41" fmla="*/ 394 h 426"/>
                <a:gd name="T42" fmla="*/ 500 w 524"/>
                <a:gd name="T43" fmla="*/ 426 h 426"/>
                <a:gd name="T44" fmla="*/ 439 w 524"/>
                <a:gd name="T45" fmla="*/ 388 h 426"/>
                <a:gd name="T46" fmla="*/ 407 w 524"/>
                <a:gd name="T47" fmla="*/ 391 h 426"/>
                <a:gd name="T48" fmla="*/ 376 w 524"/>
                <a:gd name="T49" fmla="*/ 382 h 426"/>
                <a:gd name="T50" fmla="*/ 378 w 524"/>
                <a:gd name="T51" fmla="*/ 359 h 426"/>
                <a:gd name="T52" fmla="*/ 358 w 524"/>
                <a:gd name="T53" fmla="*/ 352 h 426"/>
                <a:gd name="T54" fmla="*/ 15 w 524"/>
                <a:gd name="T55" fmla="*/ 417 h 426"/>
                <a:gd name="T56" fmla="*/ 0 w 524"/>
                <a:gd name="T57" fmla="*/ 398 h 426"/>
                <a:gd name="T58" fmla="*/ 53 w 524"/>
                <a:gd name="T59" fmla="*/ 322 h 426"/>
                <a:gd name="T60" fmla="*/ 41 w 524"/>
                <a:gd name="T61" fmla="*/ 286 h 4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4"/>
                <a:gd name="T94" fmla="*/ 0 h 426"/>
                <a:gd name="T95" fmla="*/ 524 w 524"/>
                <a:gd name="T96" fmla="*/ 426 h 4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4" h="426">
                  <a:moveTo>
                    <a:pt x="41" y="286"/>
                  </a:moveTo>
                  <a:lnTo>
                    <a:pt x="90" y="261"/>
                  </a:lnTo>
                  <a:lnTo>
                    <a:pt x="157" y="255"/>
                  </a:lnTo>
                  <a:lnTo>
                    <a:pt x="173" y="233"/>
                  </a:lnTo>
                  <a:lnTo>
                    <a:pt x="197" y="230"/>
                  </a:lnTo>
                  <a:lnTo>
                    <a:pt x="211" y="206"/>
                  </a:lnTo>
                  <a:lnTo>
                    <a:pt x="233" y="197"/>
                  </a:lnTo>
                  <a:lnTo>
                    <a:pt x="223" y="152"/>
                  </a:lnTo>
                  <a:lnTo>
                    <a:pt x="209" y="140"/>
                  </a:lnTo>
                  <a:lnTo>
                    <a:pt x="237" y="104"/>
                  </a:lnTo>
                  <a:lnTo>
                    <a:pt x="255" y="104"/>
                  </a:lnTo>
                  <a:lnTo>
                    <a:pt x="316" y="28"/>
                  </a:lnTo>
                  <a:lnTo>
                    <a:pt x="410" y="0"/>
                  </a:lnTo>
                  <a:lnTo>
                    <a:pt x="421" y="72"/>
                  </a:lnTo>
                  <a:lnTo>
                    <a:pt x="425" y="69"/>
                  </a:lnTo>
                  <a:lnTo>
                    <a:pt x="448" y="94"/>
                  </a:lnTo>
                  <a:lnTo>
                    <a:pt x="449" y="167"/>
                  </a:lnTo>
                  <a:lnTo>
                    <a:pt x="477" y="227"/>
                  </a:lnTo>
                  <a:lnTo>
                    <a:pt x="488" y="304"/>
                  </a:lnTo>
                  <a:lnTo>
                    <a:pt x="491" y="371"/>
                  </a:lnTo>
                  <a:lnTo>
                    <a:pt x="524" y="394"/>
                  </a:lnTo>
                  <a:lnTo>
                    <a:pt x="500" y="426"/>
                  </a:lnTo>
                  <a:lnTo>
                    <a:pt x="439" y="388"/>
                  </a:lnTo>
                  <a:lnTo>
                    <a:pt x="407" y="391"/>
                  </a:lnTo>
                  <a:lnTo>
                    <a:pt x="376" y="382"/>
                  </a:lnTo>
                  <a:lnTo>
                    <a:pt x="378" y="359"/>
                  </a:lnTo>
                  <a:lnTo>
                    <a:pt x="358" y="352"/>
                  </a:lnTo>
                  <a:lnTo>
                    <a:pt x="15" y="417"/>
                  </a:lnTo>
                  <a:lnTo>
                    <a:pt x="0" y="398"/>
                  </a:lnTo>
                  <a:lnTo>
                    <a:pt x="53" y="322"/>
                  </a:lnTo>
                  <a:lnTo>
                    <a:pt x="41" y="286"/>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sp>
          <p:nvSpPr>
            <p:cNvPr id="35" name="Shape -"/>
            <p:cNvSpPr>
              <a:spLocks noChangeAspect="1"/>
            </p:cNvSpPr>
            <p:nvPr/>
          </p:nvSpPr>
          <p:spPr bwMode="auto">
            <a:xfrm>
              <a:off x="4578" y="1244"/>
              <a:ext cx="151" cy="89"/>
            </a:xfrm>
            <a:custGeom>
              <a:avLst/>
              <a:gdLst>
                <a:gd name="T0" fmla="*/ 0 w 152"/>
                <a:gd name="T1" fmla="*/ 67 h 91"/>
                <a:gd name="T2" fmla="*/ 63 w 152"/>
                <a:gd name="T3" fmla="*/ 37 h 91"/>
                <a:gd name="T4" fmla="*/ 124 w 152"/>
                <a:gd name="T5" fmla="*/ 0 h 91"/>
                <a:gd name="T6" fmla="*/ 134 w 152"/>
                <a:gd name="T7" fmla="*/ 1 h 91"/>
                <a:gd name="T8" fmla="*/ 152 w 152"/>
                <a:gd name="T9" fmla="*/ 3 h 91"/>
                <a:gd name="T10" fmla="*/ 93 w 152"/>
                <a:gd name="T11" fmla="*/ 50 h 91"/>
                <a:gd name="T12" fmla="*/ 18 w 152"/>
                <a:gd name="T13" fmla="*/ 91 h 91"/>
                <a:gd name="T14" fmla="*/ 0 w 152"/>
                <a:gd name="T15" fmla="*/ 67 h 9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91"/>
                <a:gd name="T26" fmla="*/ 152 w 152"/>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91">
                  <a:moveTo>
                    <a:pt x="0" y="67"/>
                  </a:moveTo>
                  <a:lnTo>
                    <a:pt x="63" y="37"/>
                  </a:lnTo>
                  <a:lnTo>
                    <a:pt x="124" y="0"/>
                  </a:lnTo>
                  <a:lnTo>
                    <a:pt x="134" y="1"/>
                  </a:lnTo>
                  <a:lnTo>
                    <a:pt x="152" y="3"/>
                  </a:lnTo>
                  <a:lnTo>
                    <a:pt x="93" y="50"/>
                  </a:lnTo>
                  <a:lnTo>
                    <a:pt x="18" y="91"/>
                  </a:lnTo>
                  <a:lnTo>
                    <a:pt x="0" y="67"/>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grpSp>
      <p:sp>
        <p:nvSpPr>
          <p:cNvPr id="37915" name="Shape - New Mexico"/>
          <p:cNvSpPr>
            <a:spLocks noChangeAspect="1"/>
          </p:cNvSpPr>
          <p:nvPr/>
        </p:nvSpPr>
        <p:spPr bwMode="auto">
          <a:xfrm>
            <a:off x="3151188" y="3716338"/>
            <a:ext cx="898525" cy="877887"/>
          </a:xfrm>
          <a:custGeom>
            <a:avLst/>
            <a:gdLst>
              <a:gd name="T0" fmla="*/ 2147483647 w 568"/>
              <a:gd name="T1" fmla="*/ 0 h 563"/>
              <a:gd name="T2" fmla="*/ 2147483647 w 568"/>
              <a:gd name="T3" fmla="*/ 2147483647 h 563"/>
              <a:gd name="T4" fmla="*/ 2147483647 w 568"/>
              <a:gd name="T5" fmla="*/ 2147483647 h 563"/>
              <a:gd name="T6" fmla="*/ 2147483647 w 568"/>
              <a:gd name="T7" fmla="*/ 2147483647 h 563"/>
              <a:gd name="T8" fmla="*/ 2147483647 w 568"/>
              <a:gd name="T9" fmla="*/ 2147483647 h 563"/>
              <a:gd name="T10" fmla="*/ 2147483647 w 568"/>
              <a:gd name="T11" fmla="*/ 2147483647 h 563"/>
              <a:gd name="T12" fmla="*/ 2147483647 w 568"/>
              <a:gd name="T13" fmla="*/ 2147483647 h 563"/>
              <a:gd name="T14" fmla="*/ 2147483647 w 568"/>
              <a:gd name="T15" fmla="*/ 2147483647 h 563"/>
              <a:gd name="T16" fmla="*/ 0 w 568"/>
              <a:gd name="T17" fmla="*/ 2147483647 h 563"/>
              <a:gd name="T18" fmla="*/ 2147483647 w 568"/>
              <a:gd name="T19" fmla="*/ 2147483647 h 563"/>
              <a:gd name="T20" fmla="*/ 2147483647 w 568"/>
              <a:gd name="T21" fmla="*/ 0 h 5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563"/>
              <a:gd name="T35" fmla="*/ 568 w 568"/>
              <a:gd name="T36" fmla="*/ 563 h 5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563">
                <a:moveTo>
                  <a:pt x="69" y="0"/>
                </a:moveTo>
                <a:lnTo>
                  <a:pt x="568" y="22"/>
                </a:lnTo>
                <a:lnTo>
                  <a:pt x="544" y="520"/>
                </a:lnTo>
                <a:lnTo>
                  <a:pt x="382" y="511"/>
                </a:lnTo>
                <a:lnTo>
                  <a:pt x="230" y="507"/>
                </a:lnTo>
                <a:lnTo>
                  <a:pt x="230" y="526"/>
                </a:lnTo>
                <a:lnTo>
                  <a:pt x="103" y="526"/>
                </a:lnTo>
                <a:lnTo>
                  <a:pt x="95" y="563"/>
                </a:lnTo>
                <a:lnTo>
                  <a:pt x="0" y="551"/>
                </a:lnTo>
                <a:lnTo>
                  <a:pt x="54" y="130"/>
                </a:lnTo>
                <a:lnTo>
                  <a:pt x="69" y="0"/>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16" name="Shape - New Jersey"/>
          <p:cNvSpPr>
            <a:spLocks noChangeAspect="1"/>
          </p:cNvSpPr>
          <p:nvPr/>
        </p:nvSpPr>
        <p:spPr bwMode="auto">
          <a:xfrm>
            <a:off x="7426325" y="2638425"/>
            <a:ext cx="196850" cy="385763"/>
          </a:xfrm>
          <a:custGeom>
            <a:avLst/>
            <a:gdLst>
              <a:gd name="T0" fmla="*/ 2147483647 w 125"/>
              <a:gd name="T1" fmla="*/ 2147483647 h 247"/>
              <a:gd name="T2" fmla="*/ 2147483647 w 125"/>
              <a:gd name="T3" fmla="*/ 0 h 247"/>
              <a:gd name="T4" fmla="*/ 2147483647 w 125"/>
              <a:gd name="T5" fmla="*/ 2147483647 h 247"/>
              <a:gd name="T6" fmla="*/ 2147483647 w 125"/>
              <a:gd name="T7" fmla="*/ 2147483647 h 247"/>
              <a:gd name="T8" fmla="*/ 2147483647 w 125"/>
              <a:gd name="T9" fmla="*/ 2147483647 h 247"/>
              <a:gd name="T10" fmla="*/ 2147483647 w 125"/>
              <a:gd name="T11" fmla="*/ 2147483647 h 247"/>
              <a:gd name="T12" fmla="*/ 2147483647 w 125"/>
              <a:gd name="T13" fmla="*/ 2147483647 h 247"/>
              <a:gd name="T14" fmla="*/ 2147483647 w 125"/>
              <a:gd name="T15" fmla="*/ 2147483647 h 247"/>
              <a:gd name="T16" fmla="*/ 2147483647 w 125"/>
              <a:gd name="T17" fmla="*/ 2147483647 h 247"/>
              <a:gd name="T18" fmla="*/ 2147483647 w 125"/>
              <a:gd name="T19" fmla="*/ 2147483647 h 247"/>
              <a:gd name="T20" fmla="*/ 2147483647 w 125"/>
              <a:gd name="T21" fmla="*/ 2147483647 h 247"/>
              <a:gd name="T22" fmla="*/ 0 w 125"/>
              <a:gd name="T23" fmla="*/ 2147483647 h 247"/>
              <a:gd name="T24" fmla="*/ 2147483647 w 125"/>
              <a:gd name="T25" fmla="*/ 2147483647 h 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7"/>
              <a:gd name="T41" fmla="*/ 125 w 125"/>
              <a:gd name="T42" fmla="*/ 247 h 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7">
                <a:moveTo>
                  <a:pt x="22" y="2"/>
                </a:moveTo>
                <a:lnTo>
                  <a:pt x="52" y="0"/>
                </a:lnTo>
                <a:lnTo>
                  <a:pt x="112" y="37"/>
                </a:lnTo>
                <a:lnTo>
                  <a:pt x="103" y="67"/>
                </a:lnTo>
                <a:lnTo>
                  <a:pt x="124" y="86"/>
                </a:lnTo>
                <a:lnTo>
                  <a:pt x="125" y="203"/>
                </a:lnTo>
                <a:lnTo>
                  <a:pt x="104" y="247"/>
                </a:lnTo>
                <a:lnTo>
                  <a:pt x="81" y="231"/>
                </a:lnTo>
                <a:lnTo>
                  <a:pt x="55" y="230"/>
                </a:lnTo>
                <a:lnTo>
                  <a:pt x="12" y="206"/>
                </a:lnTo>
                <a:lnTo>
                  <a:pt x="45" y="133"/>
                </a:lnTo>
                <a:lnTo>
                  <a:pt x="0" y="94"/>
                </a:lnTo>
                <a:lnTo>
                  <a:pt x="22" y="2"/>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17" name="Shape - New Hampshire"/>
          <p:cNvSpPr>
            <a:spLocks noChangeAspect="1"/>
          </p:cNvSpPr>
          <p:nvPr/>
        </p:nvSpPr>
        <p:spPr bwMode="auto">
          <a:xfrm>
            <a:off x="7616825" y="1924050"/>
            <a:ext cx="257175" cy="447675"/>
          </a:xfrm>
          <a:custGeom>
            <a:avLst/>
            <a:gdLst>
              <a:gd name="T0" fmla="*/ 2147483647 w 162"/>
              <a:gd name="T1" fmla="*/ 0 h 289"/>
              <a:gd name="T2" fmla="*/ 0 w 162"/>
              <a:gd name="T3" fmla="*/ 2147483647 h 289"/>
              <a:gd name="T4" fmla="*/ 2147483647 w 162"/>
              <a:gd name="T5" fmla="*/ 2147483647 h 289"/>
              <a:gd name="T6" fmla="*/ 2147483647 w 162"/>
              <a:gd name="T7" fmla="*/ 2147483647 h 289"/>
              <a:gd name="T8" fmla="*/ 2147483647 w 162"/>
              <a:gd name="T9" fmla="*/ 2147483647 h 289"/>
              <a:gd name="T10" fmla="*/ 2147483647 w 162"/>
              <a:gd name="T11" fmla="*/ 2147483647 h 289"/>
              <a:gd name="T12" fmla="*/ 2147483647 w 162"/>
              <a:gd name="T13" fmla="*/ 2147483647 h 289"/>
              <a:gd name="T14" fmla="*/ 2147483647 w 162"/>
              <a:gd name="T15" fmla="*/ 2147483647 h 289"/>
              <a:gd name="T16" fmla="*/ 2147483647 w 162"/>
              <a:gd name="T17" fmla="*/ 2147483647 h 289"/>
              <a:gd name="T18" fmla="*/ 2147483647 w 162"/>
              <a:gd name="T19" fmla="*/ 2147483647 h 289"/>
              <a:gd name="T20" fmla="*/ 2147483647 w 162"/>
              <a:gd name="T21" fmla="*/ 2147483647 h 289"/>
              <a:gd name="T22" fmla="*/ 2147483647 w 162"/>
              <a:gd name="T23" fmla="*/ 2147483647 h 289"/>
              <a:gd name="T24" fmla="*/ 2147483647 w 16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289"/>
              <a:gd name="T41" fmla="*/ 162 w 16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289">
                <a:moveTo>
                  <a:pt x="34" y="0"/>
                </a:moveTo>
                <a:lnTo>
                  <a:pt x="0" y="51"/>
                </a:lnTo>
                <a:lnTo>
                  <a:pt x="37" y="118"/>
                </a:lnTo>
                <a:lnTo>
                  <a:pt x="15" y="136"/>
                </a:lnTo>
                <a:lnTo>
                  <a:pt x="24" y="289"/>
                </a:lnTo>
                <a:lnTo>
                  <a:pt x="115" y="267"/>
                </a:lnTo>
                <a:lnTo>
                  <a:pt x="138" y="267"/>
                </a:lnTo>
                <a:lnTo>
                  <a:pt x="152" y="250"/>
                </a:lnTo>
                <a:lnTo>
                  <a:pt x="152" y="222"/>
                </a:lnTo>
                <a:lnTo>
                  <a:pt x="162" y="204"/>
                </a:lnTo>
                <a:lnTo>
                  <a:pt x="112" y="182"/>
                </a:lnTo>
                <a:lnTo>
                  <a:pt x="46" y="14"/>
                </a:lnTo>
                <a:lnTo>
                  <a:pt x="34" y="0"/>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18" name="Shape - Nevada"/>
          <p:cNvSpPr>
            <a:spLocks noChangeAspect="1"/>
          </p:cNvSpPr>
          <p:nvPr/>
        </p:nvSpPr>
        <p:spPr bwMode="auto">
          <a:xfrm>
            <a:off x="1943100" y="2701925"/>
            <a:ext cx="831850" cy="1239838"/>
          </a:xfrm>
          <a:custGeom>
            <a:avLst/>
            <a:gdLst>
              <a:gd name="T0" fmla="*/ 2147483647 w 527"/>
              <a:gd name="T1" fmla="*/ 0 h 797"/>
              <a:gd name="T2" fmla="*/ 0 w 527"/>
              <a:gd name="T3" fmla="*/ 2147483647 h 797"/>
              <a:gd name="T4" fmla="*/ 2147483647 w 527"/>
              <a:gd name="T5" fmla="*/ 2147483647 h 797"/>
              <a:gd name="T6" fmla="*/ 2147483647 w 527"/>
              <a:gd name="T7" fmla="*/ 2147483647 h 797"/>
              <a:gd name="T8" fmla="*/ 2147483647 w 527"/>
              <a:gd name="T9" fmla="*/ 2147483647 h 797"/>
              <a:gd name="T10" fmla="*/ 2147483647 w 527"/>
              <a:gd name="T11" fmla="*/ 2147483647 h 797"/>
              <a:gd name="T12" fmla="*/ 2147483647 w 527"/>
              <a:gd name="T13" fmla="*/ 2147483647 h 797"/>
              <a:gd name="T14" fmla="*/ 2147483647 w 527"/>
              <a:gd name="T15" fmla="*/ 2147483647 h 797"/>
              <a:gd name="T16" fmla="*/ 2147483647 w 527"/>
              <a:gd name="T17" fmla="*/ 2147483647 h 797"/>
              <a:gd name="T18" fmla="*/ 2147483647 w 527"/>
              <a:gd name="T19" fmla="*/ 2147483647 h 797"/>
              <a:gd name="T20" fmla="*/ 2147483647 w 527"/>
              <a:gd name="T21" fmla="*/ 2147483647 h 797"/>
              <a:gd name="T22" fmla="*/ 2147483647 w 527"/>
              <a:gd name="T23" fmla="*/ 0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797"/>
              <a:gd name="T38" fmla="*/ 527 w 52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797">
                <a:moveTo>
                  <a:pt x="67" y="0"/>
                </a:moveTo>
                <a:lnTo>
                  <a:pt x="0" y="316"/>
                </a:lnTo>
                <a:lnTo>
                  <a:pt x="359" y="797"/>
                </a:lnTo>
                <a:lnTo>
                  <a:pt x="381" y="776"/>
                </a:lnTo>
                <a:lnTo>
                  <a:pt x="380" y="681"/>
                </a:lnTo>
                <a:lnTo>
                  <a:pt x="425" y="688"/>
                </a:lnTo>
                <a:lnTo>
                  <a:pt x="471" y="396"/>
                </a:lnTo>
                <a:lnTo>
                  <a:pt x="502" y="198"/>
                </a:lnTo>
                <a:lnTo>
                  <a:pt x="511" y="138"/>
                </a:lnTo>
                <a:lnTo>
                  <a:pt x="527" y="85"/>
                </a:lnTo>
                <a:lnTo>
                  <a:pt x="290" y="47"/>
                </a:lnTo>
                <a:lnTo>
                  <a:pt x="67" y="0"/>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19" name="Shape - Nebraska"/>
          <p:cNvSpPr>
            <a:spLocks noChangeAspect="1"/>
          </p:cNvSpPr>
          <p:nvPr/>
        </p:nvSpPr>
        <p:spPr bwMode="auto">
          <a:xfrm>
            <a:off x="3930650" y="2803525"/>
            <a:ext cx="1095375" cy="487363"/>
          </a:xfrm>
          <a:custGeom>
            <a:avLst/>
            <a:gdLst>
              <a:gd name="T0" fmla="*/ 2147483647 w 695"/>
              <a:gd name="T1" fmla="*/ 0 h 313"/>
              <a:gd name="T2" fmla="*/ 0 w 695"/>
              <a:gd name="T3" fmla="*/ 2147483647 h 313"/>
              <a:gd name="T4" fmla="*/ 2147483647 w 695"/>
              <a:gd name="T5" fmla="*/ 2147483647 h 313"/>
              <a:gd name="T6" fmla="*/ 2147483647 w 695"/>
              <a:gd name="T7" fmla="*/ 2147483647 h 313"/>
              <a:gd name="T8" fmla="*/ 2147483647 w 695"/>
              <a:gd name="T9" fmla="*/ 2147483647 h 313"/>
              <a:gd name="T10" fmla="*/ 2147483647 w 695"/>
              <a:gd name="T11" fmla="*/ 2147483647 h 313"/>
              <a:gd name="T12" fmla="*/ 2147483647 w 695"/>
              <a:gd name="T13" fmla="*/ 2147483647 h 313"/>
              <a:gd name="T14" fmla="*/ 2147483647 w 695"/>
              <a:gd name="T15" fmla="*/ 2147483647 h 313"/>
              <a:gd name="T16" fmla="*/ 2147483647 w 695"/>
              <a:gd name="T17" fmla="*/ 2147483647 h 313"/>
              <a:gd name="T18" fmla="*/ 2147483647 w 695"/>
              <a:gd name="T19" fmla="*/ 2147483647 h 313"/>
              <a:gd name="T20" fmla="*/ 2147483647 w 695"/>
              <a:gd name="T21" fmla="*/ 2147483647 h 313"/>
              <a:gd name="T22" fmla="*/ 2147483647 w 695"/>
              <a:gd name="T23" fmla="*/ 2147483647 h 313"/>
              <a:gd name="T24" fmla="*/ 2147483647 w 695"/>
              <a:gd name="T25" fmla="*/ 2147483647 h 313"/>
              <a:gd name="T26" fmla="*/ 2147483647 w 695"/>
              <a:gd name="T27" fmla="*/ 2147483647 h 313"/>
              <a:gd name="T28" fmla="*/ 2147483647 w 695"/>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5"/>
              <a:gd name="T46" fmla="*/ 0 h 313"/>
              <a:gd name="T47" fmla="*/ 695 w 695"/>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5" h="313">
                <a:moveTo>
                  <a:pt x="8" y="0"/>
                </a:moveTo>
                <a:lnTo>
                  <a:pt x="0" y="207"/>
                </a:lnTo>
                <a:lnTo>
                  <a:pt x="157" y="211"/>
                </a:lnTo>
                <a:lnTo>
                  <a:pt x="155" y="313"/>
                </a:lnTo>
                <a:lnTo>
                  <a:pt x="367" y="310"/>
                </a:lnTo>
                <a:lnTo>
                  <a:pt x="556" y="307"/>
                </a:lnTo>
                <a:lnTo>
                  <a:pt x="695" y="310"/>
                </a:lnTo>
                <a:lnTo>
                  <a:pt x="652" y="222"/>
                </a:lnTo>
                <a:lnTo>
                  <a:pt x="622" y="140"/>
                </a:lnTo>
                <a:lnTo>
                  <a:pt x="589" y="55"/>
                </a:lnTo>
                <a:lnTo>
                  <a:pt x="510" y="1"/>
                </a:lnTo>
                <a:lnTo>
                  <a:pt x="474" y="33"/>
                </a:lnTo>
                <a:lnTo>
                  <a:pt x="431" y="10"/>
                </a:lnTo>
                <a:lnTo>
                  <a:pt x="242" y="4"/>
                </a:lnTo>
                <a:lnTo>
                  <a:pt x="8" y="0"/>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20" name="Shape - Montana"/>
          <p:cNvSpPr>
            <a:spLocks noChangeAspect="1"/>
          </p:cNvSpPr>
          <p:nvPr/>
        </p:nvSpPr>
        <p:spPr bwMode="auto">
          <a:xfrm>
            <a:off x="2655888" y="1697038"/>
            <a:ext cx="1306512" cy="803275"/>
          </a:xfrm>
          <a:custGeom>
            <a:avLst/>
            <a:gdLst>
              <a:gd name="T0" fmla="*/ 2147483647 w 828"/>
              <a:gd name="T1" fmla="*/ 0 h 516"/>
              <a:gd name="T2" fmla="*/ 2147483647 w 828"/>
              <a:gd name="T3" fmla="*/ 2147483647 h 516"/>
              <a:gd name="T4" fmla="*/ 2147483647 w 828"/>
              <a:gd name="T5" fmla="*/ 2147483647 h 516"/>
              <a:gd name="T6" fmla="*/ 2147483647 w 828"/>
              <a:gd name="T7" fmla="*/ 2147483647 h 516"/>
              <a:gd name="T8" fmla="*/ 2147483647 w 828"/>
              <a:gd name="T9" fmla="*/ 2147483647 h 516"/>
              <a:gd name="T10" fmla="*/ 2147483647 w 828"/>
              <a:gd name="T11" fmla="*/ 2147483647 h 516"/>
              <a:gd name="T12" fmla="*/ 2147483647 w 828"/>
              <a:gd name="T13" fmla="*/ 2147483647 h 516"/>
              <a:gd name="T14" fmla="*/ 2147483647 w 828"/>
              <a:gd name="T15" fmla="*/ 2147483647 h 516"/>
              <a:gd name="T16" fmla="*/ 2147483647 w 828"/>
              <a:gd name="T17" fmla="*/ 2147483647 h 516"/>
              <a:gd name="T18" fmla="*/ 2147483647 w 828"/>
              <a:gd name="T19" fmla="*/ 2147483647 h 516"/>
              <a:gd name="T20" fmla="*/ 2147483647 w 828"/>
              <a:gd name="T21" fmla="*/ 2147483647 h 516"/>
              <a:gd name="T22" fmla="*/ 2147483647 w 828"/>
              <a:gd name="T23" fmla="*/ 2147483647 h 516"/>
              <a:gd name="T24" fmla="*/ 2147483647 w 828"/>
              <a:gd name="T25" fmla="*/ 2147483647 h 516"/>
              <a:gd name="T26" fmla="*/ 2147483647 w 828"/>
              <a:gd name="T27" fmla="*/ 2147483647 h 516"/>
              <a:gd name="T28" fmla="*/ 2147483647 w 828"/>
              <a:gd name="T29" fmla="*/ 2147483647 h 516"/>
              <a:gd name="T30" fmla="*/ 2147483647 w 828"/>
              <a:gd name="T31" fmla="*/ 2147483647 h 516"/>
              <a:gd name="T32" fmla="*/ 2147483647 w 828"/>
              <a:gd name="T33" fmla="*/ 2147483647 h 516"/>
              <a:gd name="T34" fmla="*/ 0 w 828"/>
              <a:gd name="T35" fmla="*/ 2147483647 h 516"/>
              <a:gd name="T36" fmla="*/ 2147483647 w 828"/>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8"/>
              <a:gd name="T58" fmla="*/ 0 h 516"/>
              <a:gd name="T59" fmla="*/ 828 w 828"/>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8" h="516">
                <a:moveTo>
                  <a:pt x="14" y="0"/>
                </a:moveTo>
                <a:lnTo>
                  <a:pt x="176" y="21"/>
                </a:lnTo>
                <a:lnTo>
                  <a:pt x="275" y="34"/>
                </a:lnTo>
                <a:lnTo>
                  <a:pt x="404" y="48"/>
                </a:lnTo>
                <a:lnTo>
                  <a:pt x="524" y="60"/>
                </a:lnTo>
                <a:lnTo>
                  <a:pt x="731" y="75"/>
                </a:lnTo>
                <a:lnTo>
                  <a:pt x="828" y="82"/>
                </a:lnTo>
                <a:lnTo>
                  <a:pt x="825" y="502"/>
                </a:lnTo>
                <a:lnTo>
                  <a:pt x="318" y="459"/>
                </a:lnTo>
                <a:lnTo>
                  <a:pt x="307" y="516"/>
                </a:lnTo>
                <a:lnTo>
                  <a:pt x="288" y="489"/>
                </a:lnTo>
                <a:lnTo>
                  <a:pt x="242" y="493"/>
                </a:lnTo>
                <a:lnTo>
                  <a:pt x="175" y="504"/>
                </a:lnTo>
                <a:lnTo>
                  <a:pt x="163" y="431"/>
                </a:lnTo>
                <a:lnTo>
                  <a:pt x="84" y="373"/>
                </a:lnTo>
                <a:lnTo>
                  <a:pt x="96" y="317"/>
                </a:lnTo>
                <a:lnTo>
                  <a:pt x="103" y="273"/>
                </a:lnTo>
                <a:lnTo>
                  <a:pt x="0" y="128"/>
                </a:lnTo>
                <a:lnTo>
                  <a:pt x="14" y="0"/>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21" name="Shape - Missouri"/>
          <p:cNvSpPr>
            <a:spLocks noChangeAspect="1"/>
          </p:cNvSpPr>
          <p:nvPr/>
        </p:nvSpPr>
        <p:spPr bwMode="auto">
          <a:xfrm>
            <a:off x="4970463" y="3154363"/>
            <a:ext cx="863600" cy="701675"/>
          </a:xfrm>
          <a:custGeom>
            <a:avLst/>
            <a:gdLst>
              <a:gd name="T0" fmla="*/ 0 w 548"/>
              <a:gd name="T1" fmla="*/ 36308181 h 451"/>
              <a:gd name="T2" fmla="*/ 596040015 w 548"/>
              <a:gd name="T3" fmla="*/ 0 h 451"/>
              <a:gd name="T4" fmla="*/ 720215609 w 548"/>
              <a:gd name="T5" fmla="*/ 0 h 451"/>
              <a:gd name="T6" fmla="*/ 817071186 w 548"/>
              <a:gd name="T7" fmla="*/ 31468023 h 451"/>
              <a:gd name="T8" fmla="*/ 764917941 w 548"/>
              <a:gd name="T9" fmla="*/ 125870538 h 451"/>
              <a:gd name="T10" fmla="*/ 938763142 w 548"/>
              <a:gd name="T11" fmla="*/ 280786687 h 451"/>
              <a:gd name="T12" fmla="*/ 995883664 w 548"/>
              <a:gd name="T13" fmla="*/ 411497382 h 451"/>
              <a:gd name="T14" fmla="*/ 1097706516 w 548"/>
              <a:gd name="T15" fmla="*/ 377610057 h 451"/>
              <a:gd name="T16" fmla="*/ 1095222878 w 548"/>
              <a:gd name="T17" fmla="*/ 561573373 h 451"/>
              <a:gd name="T18" fmla="*/ 1199530945 w 548"/>
              <a:gd name="T19" fmla="*/ 617246850 h 451"/>
              <a:gd name="T20" fmla="*/ 1246716914 w 548"/>
              <a:gd name="T21" fmla="*/ 779425569 h 451"/>
              <a:gd name="T22" fmla="*/ 1321221325 w 548"/>
              <a:gd name="T23" fmla="*/ 793949152 h 451"/>
              <a:gd name="T24" fmla="*/ 1360957956 w 548"/>
              <a:gd name="T25" fmla="*/ 861725356 h 451"/>
              <a:gd name="T26" fmla="*/ 1269068080 w 548"/>
              <a:gd name="T27" fmla="*/ 956127870 h 451"/>
              <a:gd name="T28" fmla="*/ 1239266000 w 548"/>
              <a:gd name="T29" fmla="*/ 1062633112 h 451"/>
              <a:gd name="T30" fmla="*/ 1110124706 w 548"/>
              <a:gd name="T31" fmla="*/ 1091680279 h 451"/>
              <a:gd name="T32" fmla="*/ 1142410423 w 548"/>
              <a:gd name="T33" fmla="*/ 973072310 h 451"/>
              <a:gd name="T34" fmla="*/ 633293009 w 548"/>
              <a:gd name="T35" fmla="*/ 1016643061 h 451"/>
              <a:gd name="T36" fmla="*/ 265735078 w 548"/>
              <a:gd name="T37" fmla="*/ 1060212255 h 451"/>
              <a:gd name="T38" fmla="*/ 243382336 w 548"/>
              <a:gd name="T39" fmla="*/ 944025144 h 451"/>
              <a:gd name="T40" fmla="*/ 218547533 w 548"/>
              <a:gd name="T41" fmla="*/ 595462253 h 451"/>
              <a:gd name="T42" fmla="*/ 213580257 w 548"/>
              <a:gd name="T43" fmla="*/ 404236368 h 451"/>
              <a:gd name="T44" fmla="*/ 91889877 w 548"/>
              <a:gd name="T45" fmla="*/ 317094867 h 451"/>
              <a:gd name="T46" fmla="*/ 136592208 w 548"/>
              <a:gd name="T47" fmla="*/ 237215936 h 451"/>
              <a:gd name="T48" fmla="*/ 76988049 w 548"/>
              <a:gd name="T49" fmla="*/ 193646742 h 451"/>
              <a:gd name="T50" fmla="*/ 0 w 548"/>
              <a:gd name="T51" fmla="*/ 36308181 h 4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451"/>
              <a:gd name="T80" fmla="*/ 548 w 548"/>
              <a:gd name="T81" fmla="*/ 451 h 4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451">
                <a:moveTo>
                  <a:pt x="0" y="15"/>
                </a:moveTo>
                <a:lnTo>
                  <a:pt x="240" y="0"/>
                </a:lnTo>
                <a:lnTo>
                  <a:pt x="290" y="0"/>
                </a:lnTo>
                <a:lnTo>
                  <a:pt x="329" y="13"/>
                </a:lnTo>
                <a:lnTo>
                  <a:pt x="308" y="52"/>
                </a:lnTo>
                <a:lnTo>
                  <a:pt x="378" y="116"/>
                </a:lnTo>
                <a:lnTo>
                  <a:pt x="401" y="170"/>
                </a:lnTo>
                <a:lnTo>
                  <a:pt x="442" y="156"/>
                </a:lnTo>
                <a:lnTo>
                  <a:pt x="441" y="232"/>
                </a:lnTo>
                <a:lnTo>
                  <a:pt x="483" y="255"/>
                </a:lnTo>
                <a:lnTo>
                  <a:pt x="502" y="322"/>
                </a:lnTo>
                <a:lnTo>
                  <a:pt x="532" y="328"/>
                </a:lnTo>
                <a:lnTo>
                  <a:pt x="548" y="356"/>
                </a:lnTo>
                <a:lnTo>
                  <a:pt x="511" y="395"/>
                </a:lnTo>
                <a:lnTo>
                  <a:pt x="499" y="439"/>
                </a:lnTo>
                <a:lnTo>
                  <a:pt x="447" y="451"/>
                </a:lnTo>
                <a:lnTo>
                  <a:pt x="460" y="402"/>
                </a:lnTo>
                <a:lnTo>
                  <a:pt x="255" y="420"/>
                </a:lnTo>
                <a:lnTo>
                  <a:pt x="107" y="438"/>
                </a:lnTo>
                <a:lnTo>
                  <a:pt x="98" y="390"/>
                </a:lnTo>
                <a:lnTo>
                  <a:pt x="88" y="246"/>
                </a:lnTo>
                <a:lnTo>
                  <a:pt x="86" y="167"/>
                </a:lnTo>
                <a:lnTo>
                  <a:pt x="37" y="131"/>
                </a:lnTo>
                <a:lnTo>
                  <a:pt x="55" y="98"/>
                </a:lnTo>
                <a:lnTo>
                  <a:pt x="31" y="80"/>
                </a:lnTo>
                <a:lnTo>
                  <a:pt x="0" y="15"/>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22" name="Shape - Mississippi"/>
          <p:cNvSpPr>
            <a:spLocks noChangeAspect="1"/>
          </p:cNvSpPr>
          <p:nvPr/>
        </p:nvSpPr>
        <p:spPr bwMode="auto">
          <a:xfrm>
            <a:off x="5586413" y="3987800"/>
            <a:ext cx="450850" cy="774700"/>
          </a:xfrm>
          <a:custGeom>
            <a:avLst/>
            <a:gdLst>
              <a:gd name="T0" fmla="*/ 2147483647 w 287"/>
              <a:gd name="T1" fmla="*/ 2147483647 h 499"/>
              <a:gd name="T2" fmla="*/ 2147483647 w 287"/>
              <a:gd name="T3" fmla="*/ 2147483647 h 499"/>
              <a:gd name="T4" fmla="*/ 0 w 287"/>
              <a:gd name="T5" fmla="*/ 2147483647 h 499"/>
              <a:gd name="T6" fmla="*/ 2147483647 w 287"/>
              <a:gd name="T7" fmla="*/ 2147483647 h 499"/>
              <a:gd name="T8" fmla="*/ 2147483647 w 287"/>
              <a:gd name="T9" fmla="*/ 2147483647 h 499"/>
              <a:gd name="T10" fmla="*/ 2147483647 w 287"/>
              <a:gd name="T11" fmla="*/ 2147483647 h 499"/>
              <a:gd name="T12" fmla="*/ 2147483647 w 287"/>
              <a:gd name="T13" fmla="*/ 2147483647 h 499"/>
              <a:gd name="T14" fmla="*/ 2147483647 w 287"/>
              <a:gd name="T15" fmla="*/ 2147483647 h 499"/>
              <a:gd name="T16" fmla="*/ 2147483647 w 287"/>
              <a:gd name="T17" fmla="*/ 2147483647 h 499"/>
              <a:gd name="T18" fmla="*/ 2147483647 w 287"/>
              <a:gd name="T19" fmla="*/ 2147483647 h 499"/>
              <a:gd name="T20" fmla="*/ 2147483647 w 287"/>
              <a:gd name="T21" fmla="*/ 2147483647 h 499"/>
              <a:gd name="T22" fmla="*/ 2147483647 w 287"/>
              <a:gd name="T23" fmla="*/ 2147483647 h 499"/>
              <a:gd name="T24" fmla="*/ 2147483647 w 287"/>
              <a:gd name="T25" fmla="*/ 2147483647 h 499"/>
              <a:gd name="T26" fmla="*/ 2147483647 w 287"/>
              <a:gd name="T27" fmla="*/ 0 h 499"/>
              <a:gd name="T28" fmla="*/ 2147483647 w 287"/>
              <a:gd name="T29" fmla="*/ 2147483647 h 4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499"/>
              <a:gd name="T47" fmla="*/ 287 w 287"/>
              <a:gd name="T48" fmla="*/ 499 h 4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499">
                <a:moveTo>
                  <a:pt x="81" y="16"/>
                </a:moveTo>
                <a:lnTo>
                  <a:pt x="38" y="101"/>
                </a:lnTo>
                <a:lnTo>
                  <a:pt x="0" y="156"/>
                </a:lnTo>
                <a:lnTo>
                  <a:pt x="12" y="222"/>
                </a:lnTo>
                <a:lnTo>
                  <a:pt x="57" y="311"/>
                </a:lnTo>
                <a:lnTo>
                  <a:pt x="23" y="402"/>
                </a:lnTo>
                <a:lnTo>
                  <a:pt x="8" y="450"/>
                </a:lnTo>
                <a:lnTo>
                  <a:pt x="175" y="430"/>
                </a:lnTo>
                <a:lnTo>
                  <a:pt x="182" y="492"/>
                </a:lnTo>
                <a:lnTo>
                  <a:pt x="216" y="499"/>
                </a:lnTo>
                <a:lnTo>
                  <a:pt x="225" y="468"/>
                </a:lnTo>
                <a:lnTo>
                  <a:pt x="287" y="459"/>
                </a:lnTo>
                <a:lnTo>
                  <a:pt x="273" y="357"/>
                </a:lnTo>
                <a:lnTo>
                  <a:pt x="270" y="0"/>
                </a:lnTo>
                <a:lnTo>
                  <a:pt x="81" y="16"/>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23" name="Shape - Minnesota"/>
          <p:cNvSpPr>
            <a:spLocks noChangeAspect="1"/>
          </p:cNvSpPr>
          <p:nvPr/>
        </p:nvSpPr>
        <p:spPr bwMode="auto">
          <a:xfrm>
            <a:off x="4702175" y="1762125"/>
            <a:ext cx="857250" cy="957263"/>
          </a:xfrm>
          <a:custGeom>
            <a:avLst/>
            <a:gdLst>
              <a:gd name="T0" fmla="*/ 0 w 545"/>
              <a:gd name="T1" fmla="*/ 2147483647 h 614"/>
              <a:gd name="T2" fmla="*/ 2147483647 w 545"/>
              <a:gd name="T3" fmla="*/ 2147483647 h 614"/>
              <a:gd name="T4" fmla="*/ 2147483647 w 545"/>
              <a:gd name="T5" fmla="*/ 0 h 614"/>
              <a:gd name="T6" fmla="*/ 2147483647 w 545"/>
              <a:gd name="T7" fmla="*/ 2147483647 h 614"/>
              <a:gd name="T8" fmla="*/ 2147483647 w 545"/>
              <a:gd name="T9" fmla="*/ 2147483647 h 614"/>
              <a:gd name="T10" fmla="*/ 2147483647 w 545"/>
              <a:gd name="T11" fmla="*/ 2147483647 h 614"/>
              <a:gd name="T12" fmla="*/ 2147483647 w 545"/>
              <a:gd name="T13" fmla="*/ 2147483647 h 614"/>
              <a:gd name="T14" fmla="*/ 2147483647 w 545"/>
              <a:gd name="T15" fmla="*/ 2147483647 h 614"/>
              <a:gd name="T16" fmla="*/ 2147483647 w 545"/>
              <a:gd name="T17" fmla="*/ 2147483647 h 614"/>
              <a:gd name="T18" fmla="*/ 2147483647 w 545"/>
              <a:gd name="T19" fmla="*/ 2147483647 h 614"/>
              <a:gd name="T20" fmla="*/ 2147483647 w 545"/>
              <a:gd name="T21" fmla="*/ 2147483647 h 614"/>
              <a:gd name="T22" fmla="*/ 2147483647 w 545"/>
              <a:gd name="T23" fmla="*/ 2147483647 h 614"/>
              <a:gd name="T24" fmla="*/ 2147483647 w 545"/>
              <a:gd name="T25" fmla="*/ 2147483647 h 614"/>
              <a:gd name="T26" fmla="*/ 2147483647 w 545"/>
              <a:gd name="T27" fmla="*/ 2147483647 h 614"/>
              <a:gd name="T28" fmla="*/ 2147483647 w 545"/>
              <a:gd name="T29" fmla="*/ 2147483647 h 614"/>
              <a:gd name="T30" fmla="*/ 2147483647 w 545"/>
              <a:gd name="T31" fmla="*/ 2147483647 h 614"/>
              <a:gd name="T32" fmla="*/ 2147483647 w 545"/>
              <a:gd name="T33" fmla="*/ 2147483647 h 614"/>
              <a:gd name="T34" fmla="*/ 2147483647 w 545"/>
              <a:gd name="T35" fmla="*/ 2147483647 h 614"/>
              <a:gd name="T36" fmla="*/ 2147483647 w 545"/>
              <a:gd name="T37" fmla="*/ 2147483647 h 614"/>
              <a:gd name="T38" fmla="*/ 2147483647 w 545"/>
              <a:gd name="T39" fmla="*/ 2147483647 h 614"/>
              <a:gd name="T40" fmla="*/ 2147483647 w 545"/>
              <a:gd name="T41" fmla="*/ 2147483647 h 614"/>
              <a:gd name="T42" fmla="*/ 2147483647 w 545"/>
              <a:gd name="T43" fmla="*/ 2147483647 h 614"/>
              <a:gd name="T44" fmla="*/ 2147483647 w 545"/>
              <a:gd name="T45" fmla="*/ 2147483647 h 614"/>
              <a:gd name="T46" fmla="*/ 2147483647 w 545"/>
              <a:gd name="T47" fmla="*/ 2147483647 h 614"/>
              <a:gd name="T48" fmla="*/ 2147483647 w 545"/>
              <a:gd name="T49" fmla="*/ 2147483647 h 614"/>
              <a:gd name="T50" fmla="*/ 2147483647 w 545"/>
              <a:gd name="T51" fmla="*/ 2147483647 h 614"/>
              <a:gd name="T52" fmla="*/ 2147483647 w 545"/>
              <a:gd name="T53" fmla="*/ 2147483647 h 614"/>
              <a:gd name="T54" fmla="*/ 2147483647 w 545"/>
              <a:gd name="T55" fmla="*/ 2147483647 h 614"/>
              <a:gd name="T56" fmla="*/ 2147483647 w 545"/>
              <a:gd name="T57" fmla="*/ 2147483647 h 614"/>
              <a:gd name="T58" fmla="*/ 2147483647 w 545"/>
              <a:gd name="T59" fmla="*/ 2147483647 h 614"/>
              <a:gd name="T60" fmla="*/ 0 w 545"/>
              <a:gd name="T61" fmla="*/ 2147483647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5"/>
              <a:gd name="T94" fmla="*/ 0 h 614"/>
              <a:gd name="T95" fmla="*/ 545 w 545"/>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5" h="614">
                <a:moveTo>
                  <a:pt x="0" y="48"/>
                </a:moveTo>
                <a:lnTo>
                  <a:pt x="143" y="48"/>
                </a:lnTo>
                <a:lnTo>
                  <a:pt x="141" y="0"/>
                </a:lnTo>
                <a:lnTo>
                  <a:pt x="173" y="14"/>
                </a:lnTo>
                <a:lnTo>
                  <a:pt x="179" y="51"/>
                </a:lnTo>
                <a:lnTo>
                  <a:pt x="247" y="91"/>
                </a:lnTo>
                <a:lnTo>
                  <a:pt x="268" y="73"/>
                </a:lnTo>
                <a:lnTo>
                  <a:pt x="308" y="73"/>
                </a:lnTo>
                <a:lnTo>
                  <a:pt x="340" y="109"/>
                </a:lnTo>
                <a:lnTo>
                  <a:pt x="361" y="96"/>
                </a:lnTo>
                <a:lnTo>
                  <a:pt x="420" y="111"/>
                </a:lnTo>
                <a:lnTo>
                  <a:pt x="441" y="84"/>
                </a:lnTo>
                <a:lnTo>
                  <a:pt x="478" y="105"/>
                </a:lnTo>
                <a:lnTo>
                  <a:pt x="545" y="102"/>
                </a:lnTo>
                <a:lnTo>
                  <a:pt x="437" y="178"/>
                </a:lnTo>
                <a:lnTo>
                  <a:pt x="383" y="245"/>
                </a:lnTo>
                <a:lnTo>
                  <a:pt x="393" y="342"/>
                </a:lnTo>
                <a:lnTo>
                  <a:pt x="356" y="382"/>
                </a:lnTo>
                <a:lnTo>
                  <a:pt x="371" y="410"/>
                </a:lnTo>
                <a:lnTo>
                  <a:pt x="371" y="482"/>
                </a:lnTo>
                <a:lnTo>
                  <a:pt x="408" y="482"/>
                </a:lnTo>
                <a:lnTo>
                  <a:pt x="463" y="534"/>
                </a:lnTo>
                <a:lnTo>
                  <a:pt x="486" y="596"/>
                </a:lnTo>
                <a:lnTo>
                  <a:pt x="100" y="614"/>
                </a:lnTo>
                <a:lnTo>
                  <a:pt x="101" y="444"/>
                </a:lnTo>
                <a:lnTo>
                  <a:pt x="67" y="407"/>
                </a:lnTo>
                <a:lnTo>
                  <a:pt x="79" y="362"/>
                </a:lnTo>
                <a:lnTo>
                  <a:pt x="91" y="337"/>
                </a:lnTo>
                <a:lnTo>
                  <a:pt x="67" y="219"/>
                </a:lnTo>
                <a:lnTo>
                  <a:pt x="34" y="142"/>
                </a:lnTo>
                <a:lnTo>
                  <a:pt x="0" y="48"/>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24" name="Shape - Massachusetts"/>
          <p:cNvSpPr>
            <a:spLocks noChangeAspect="1"/>
          </p:cNvSpPr>
          <p:nvPr/>
        </p:nvSpPr>
        <p:spPr bwMode="auto">
          <a:xfrm>
            <a:off x="7561263" y="2303463"/>
            <a:ext cx="468312" cy="211137"/>
          </a:xfrm>
          <a:custGeom>
            <a:avLst/>
            <a:gdLst>
              <a:gd name="T0" fmla="*/ 0 w 296"/>
              <a:gd name="T1" fmla="*/ 2147483647 h 134"/>
              <a:gd name="T2" fmla="*/ 2147483647 w 296"/>
              <a:gd name="T3" fmla="*/ 2147483647 h 134"/>
              <a:gd name="T4" fmla="*/ 2147483647 w 296"/>
              <a:gd name="T5" fmla="*/ 2147483647 h 134"/>
              <a:gd name="T6" fmla="*/ 2147483647 w 296"/>
              <a:gd name="T7" fmla="*/ 0 h 134"/>
              <a:gd name="T8" fmla="*/ 2147483647 w 296"/>
              <a:gd name="T9" fmla="*/ 2147483647 h 134"/>
              <a:gd name="T10" fmla="*/ 2147483647 w 296"/>
              <a:gd name="T11" fmla="*/ 2147483647 h 134"/>
              <a:gd name="T12" fmla="*/ 2147483647 w 296"/>
              <a:gd name="T13" fmla="*/ 2147483647 h 134"/>
              <a:gd name="T14" fmla="*/ 2147483647 w 296"/>
              <a:gd name="T15" fmla="*/ 2147483647 h 134"/>
              <a:gd name="T16" fmla="*/ 2147483647 w 296"/>
              <a:gd name="T17" fmla="*/ 2147483647 h 134"/>
              <a:gd name="T18" fmla="*/ 2147483647 w 296"/>
              <a:gd name="T19" fmla="*/ 2147483647 h 134"/>
              <a:gd name="T20" fmla="*/ 2147483647 w 296"/>
              <a:gd name="T21" fmla="*/ 2147483647 h 134"/>
              <a:gd name="T22" fmla="*/ 2147483647 w 296"/>
              <a:gd name="T23" fmla="*/ 2147483647 h 134"/>
              <a:gd name="T24" fmla="*/ 2147483647 w 296"/>
              <a:gd name="T25" fmla="*/ 2147483647 h 134"/>
              <a:gd name="T26" fmla="*/ 2147483647 w 296"/>
              <a:gd name="T27" fmla="*/ 2147483647 h 134"/>
              <a:gd name="T28" fmla="*/ 2147483647 w 296"/>
              <a:gd name="T29" fmla="*/ 2147483647 h 134"/>
              <a:gd name="T30" fmla="*/ 2147483647 w 296"/>
              <a:gd name="T31" fmla="*/ 2147483647 h 134"/>
              <a:gd name="T32" fmla="*/ 2147483647 w 296"/>
              <a:gd name="T33" fmla="*/ 2147483647 h 134"/>
              <a:gd name="T34" fmla="*/ 2147483647 w 296"/>
              <a:gd name="T35" fmla="*/ 2147483647 h 134"/>
              <a:gd name="T36" fmla="*/ 2147483647 w 296"/>
              <a:gd name="T37" fmla="*/ 2147483647 h 134"/>
              <a:gd name="T38" fmla="*/ 0 w 296"/>
              <a:gd name="T39" fmla="*/ 2147483647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6"/>
              <a:gd name="T61" fmla="*/ 0 h 134"/>
              <a:gd name="T62" fmla="*/ 296 w 29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6" h="134">
                <a:moveTo>
                  <a:pt x="0" y="54"/>
                </a:moveTo>
                <a:lnTo>
                  <a:pt x="151" y="16"/>
                </a:lnTo>
                <a:lnTo>
                  <a:pt x="169" y="18"/>
                </a:lnTo>
                <a:lnTo>
                  <a:pt x="187" y="0"/>
                </a:lnTo>
                <a:lnTo>
                  <a:pt x="202" y="9"/>
                </a:lnTo>
                <a:lnTo>
                  <a:pt x="184" y="48"/>
                </a:lnTo>
                <a:lnTo>
                  <a:pt x="215" y="45"/>
                </a:lnTo>
                <a:lnTo>
                  <a:pt x="233" y="74"/>
                </a:lnTo>
                <a:lnTo>
                  <a:pt x="254" y="77"/>
                </a:lnTo>
                <a:lnTo>
                  <a:pt x="269" y="73"/>
                </a:lnTo>
                <a:lnTo>
                  <a:pt x="269" y="57"/>
                </a:lnTo>
                <a:lnTo>
                  <a:pt x="243" y="36"/>
                </a:lnTo>
                <a:lnTo>
                  <a:pt x="263" y="34"/>
                </a:lnTo>
                <a:lnTo>
                  <a:pt x="296" y="79"/>
                </a:lnTo>
                <a:lnTo>
                  <a:pt x="264" y="106"/>
                </a:lnTo>
                <a:lnTo>
                  <a:pt x="229" y="92"/>
                </a:lnTo>
                <a:lnTo>
                  <a:pt x="206" y="125"/>
                </a:lnTo>
                <a:lnTo>
                  <a:pt x="161" y="92"/>
                </a:lnTo>
                <a:lnTo>
                  <a:pt x="12" y="134"/>
                </a:lnTo>
                <a:lnTo>
                  <a:pt x="0" y="54"/>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25" name="Shape - Maryland"/>
          <p:cNvSpPr>
            <a:spLocks noChangeAspect="1"/>
          </p:cNvSpPr>
          <p:nvPr/>
        </p:nvSpPr>
        <p:spPr bwMode="auto">
          <a:xfrm>
            <a:off x="6934200" y="2967038"/>
            <a:ext cx="635000" cy="258762"/>
          </a:xfrm>
          <a:custGeom>
            <a:avLst/>
            <a:gdLst>
              <a:gd name="T0" fmla="*/ 0 w 403"/>
              <a:gd name="T1" fmla="*/ 2147483647 h 165"/>
              <a:gd name="T2" fmla="*/ 2147483647 w 403"/>
              <a:gd name="T3" fmla="*/ 0 h 165"/>
              <a:gd name="T4" fmla="*/ 2147483647 w 403"/>
              <a:gd name="T5" fmla="*/ 2147483647 h 165"/>
              <a:gd name="T6" fmla="*/ 2147483647 w 403"/>
              <a:gd name="T7" fmla="*/ 2147483647 h 165"/>
              <a:gd name="T8" fmla="*/ 2147483647 w 403"/>
              <a:gd name="T9" fmla="*/ 2147483647 h 165"/>
              <a:gd name="T10" fmla="*/ 2147483647 w 403"/>
              <a:gd name="T11" fmla="*/ 2147483647 h 165"/>
              <a:gd name="T12" fmla="*/ 2147483647 w 403"/>
              <a:gd name="T13" fmla="*/ 2147483647 h 165"/>
              <a:gd name="T14" fmla="*/ 2147483647 w 403"/>
              <a:gd name="T15" fmla="*/ 2147483647 h 165"/>
              <a:gd name="T16" fmla="*/ 2147483647 w 403"/>
              <a:gd name="T17" fmla="*/ 2147483647 h 165"/>
              <a:gd name="T18" fmla="*/ 2147483647 w 403"/>
              <a:gd name="T19" fmla="*/ 2147483647 h 165"/>
              <a:gd name="T20" fmla="*/ 2147483647 w 403"/>
              <a:gd name="T21" fmla="*/ 2147483647 h 165"/>
              <a:gd name="T22" fmla="*/ 2147483647 w 403"/>
              <a:gd name="T23" fmla="*/ 2147483647 h 165"/>
              <a:gd name="T24" fmla="*/ 2147483647 w 403"/>
              <a:gd name="T25" fmla="*/ 2147483647 h 165"/>
              <a:gd name="T26" fmla="*/ 2147483647 w 403"/>
              <a:gd name="T27" fmla="*/ 2147483647 h 165"/>
              <a:gd name="T28" fmla="*/ 2147483647 w 403"/>
              <a:gd name="T29" fmla="*/ 2147483647 h 165"/>
              <a:gd name="T30" fmla="*/ 2147483647 w 403"/>
              <a:gd name="T31" fmla="*/ 2147483647 h 165"/>
              <a:gd name="T32" fmla="*/ 0 w 403"/>
              <a:gd name="T33" fmla="*/ 214748364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65"/>
              <a:gd name="T53" fmla="*/ 403 w 40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65">
                <a:moveTo>
                  <a:pt x="0" y="56"/>
                </a:moveTo>
                <a:lnTo>
                  <a:pt x="300" y="0"/>
                </a:lnTo>
                <a:lnTo>
                  <a:pt x="349" y="113"/>
                </a:lnTo>
                <a:lnTo>
                  <a:pt x="401" y="101"/>
                </a:lnTo>
                <a:lnTo>
                  <a:pt x="403" y="158"/>
                </a:lnTo>
                <a:lnTo>
                  <a:pt x="361" y="165"/>
                </a:lnTo>
                <a:lnTo>
                  <a:pt x="324" y="128"/>
                </a:lnTo>
                <a:lnTo>
                  <a:pt x="300" y="83"/>
                </a:lnTo>
                <a:lnTo>
                  <a:pt x="296" y="21"/>
                </a:lnTo>
                <a:lnTo>
                  <a:pt x="278" y="52"/>
                </a:lnTo>
                <a:lnTo>
                  <a:pt x="299" y="146"/>
                </a:lnTo>
                <a:lnTo>
                  <a:pt x="211" y="159"/>
                </a:lnTo>
                <a:lnTo>
                  <a:pt x="208" y="91"/>
                </a:lnTo>
                <a:lnTo>
                  <a:pt x="154" y="61"/>
                </a:lnTo>
                <a:lnTo>
                  <a:pt x="108" y="53"/>
                </a:lnTo>
                <a:lnTo>
                  <a:pt x="12" y="101"/>
                </a:lnTo>
                <a:lnTo>
                  <a:pt x="0" y="56"/>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26" name="Shape - Maine"/>
          <p:cNvSpPr>
            <a:spLocks noChangeAspect="1"/>
          </p:cNvSpPr>
          <p:nvPr/>
        </p:nvSpPr>
        <p:spPr bwMode="auto">
          <a:xfrm>
            <a:off x="7670800" y="1524000"/>
            <a:ext cx="492125" cy="708025"/>
          </a:xfrm>
          <a:custGeom>
            <a:avLst/>
            <a:gdLst>
              <a:gd name="T0" fmla="*/ 2147483647 w 313"/>
              <a:gd name="T1" fmla="*/ 2147483647 h 478"/>
              <a:gd name="T2" fmla="*/ 2147483647 w 313"/>
              <a:gd name="T3" fmla="*/ 2147483647 h 478"/>
              <a:gd name="T4" fmla="*/ 2147483647 w 313"/>
              <a:gd name="T5" fmla="*/ 2147483647 h 478"/>
              <a:gd name="T6" fmla="*/ 2147483647 w 313"/>
              <a:gd name="T7" fmla="*/ 2147483647 h 478"/>
              <a:gd name="T8" fmla="*/ 2147483647 w 313"/>
              <a:gd name="T9" fmla="*/ 2147483647 h 478"/>
              <a:gd name="T10" fmla="*/ 2147483647 w 313"/>
              <a:gd name="T11" fmla="*/ 2147483647 h 478"/>
              <a:gd name="T12" fmla="*/ 2147483647 w 313"/>
              <a:gd name="T13" fmla="*/ 2147483647 h 478"/>
              <a:gd name="T14" fmla="*/ 0 w 313"/>
              <a:gd name="T15" fmla="*/ 2147483647 h 478"/>
              <a:gd name="T16" fmla="*/ 2147483647 w 313"/>
              <a:gd name="T17" fmla="*/ 2147483647 h 478"/>
              <a:gd name="T18" fmla="*/ 2147483647 w 313"/>
              <a:gd name="T19" fmla="*/ 2147483647 h 478"/>
              <a:gd name="T20" fmla="*/ 2147483647 w 313"/>
              <a:gd name="T21" fmla="*/ 2147483647 h 478"/>
              <a:gd name="T22" fmla="*/ 2147483647 w 313"/>
              <a:gd name="T23" fmla="*/ 2147483647 h 478"/>
              <a:gd name="T24" fmla="*/ 2147483647 w 313"/>
              <a:gd name="T25" fmla="*/ 2147483647 h 478"/>
              <a:gd name="T26" fmla="*/ 2147483647 w 313"/>
              <a:gd name="T27" fmla="*/ 2147483647 h 478"/>
              <a:gd name="T28" fmla="*/ 2147483647 w 313"/>
              <a:gd name="T29" fmla="*/ 2147483647 h 478"/>
              <a:gd name="T30" fmla="*/ 2147483647 w 313"/>
              <a:gd name="T31" fmla="*/ 2147483647 h 478"/>
              <a:gd name="T32" fmla="*/ 2147483647 w 313"/>
              <a:gd name="T33" fmla="*/ 2147483647 h 478"/>
              <a:gd name="T34" fmla="*/ 2147483647 w 313"/>
              <a:gd name="T35" fmla="*/ 2147483647 h 478"/>
              <a:gd name="T36" fmla="*/ 2147483647 w 313"/>
              <a:gd name="T37" fmla="*/ 2147483647 h 478"/>
              <a:gd name="T38" fmla="*/ 2147483647 w 313"/>
              <a:gd name="T39" fmla="*/ 2147483647 h 478"/>
              <a:gd name="T40" fmla="*/ 2147483647 w 313"/>
              <a:gd name="T41" fmla="*/ 2147483647 h 478"/>
              <a:gd name="T42" fmla="*/ 2147483647 w 313"/>
              <a:gd name="T43" fmla="*/ 2147483647 h 478"/>
              <a:gd name="T44" fmla="*/ 2147483647 w 313"/>
              <a:gd name="T45" fmla="*/ 2147483647 h 478"/>
              <a:gd name="T46" fmla="*/ 2147483647 w 313"/>
              <a:gd name="T47" fmla="*/ 2147483647 h 478"/>
              <a:gd name="T48" fmla="*/ 2147483647 w 313"/>
              <a:gd name="T49" fmla="*/ 0 h 478"/>
              <a:gd name="T50" fmla="*/ 2147483647 w 313"/>
              <a:gd name="T51" fmla="*/ 2147483647 h 478"/>
              <a:gd name="T52" fmla="*/ 2147483647 w 313"/>
              <a:gd name="T53" fmla="*/ 2147483647 h 478"/>
              <a:gd name="T54" fmla="*/ 2147483647 w 313"/>
              <a:gd name="T55" fmla="*/ 2147483647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478"/>
              <a:gd name="T86" fmla="*/ 313 w 313"/>
              <a:gd name="T87" fmla="*/ 478 h 4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478">
                <a:moveTo>
                  <a:pt x="73" y="15"/>
                </a:moveTo>
                <a:lnTo>
                  <a:pt x="27" y="103"/>
                </a:lnTo>
                <a:lnTo>
                  <a:pt x="49" y="136"/>
                </a:lnTo>
                <a:lnTo>
                  <a:pt x="27" y="176"/>
                </a:lnTo>
                <a:lnTo>
                  <a:pt x="40" y="189"/>
                </a:lnTo>
                <a:lnTo>
                  <a:pt x="31" y="216"/>
                </a:lnTo>
                <a:lnTo>
                  <a:pt x="31" y="261"/>
                </a:lnTo>
                <a:lnTo>
                  <a:pt x="0" y="277"/>
                </a:lnTo>
                <a:lnTo>
                  <a:pt x="12" y="291"/>
                </a:lnTo>
                <a:lnTo>
                  <a:pt x="78" y="457"/>
                </a:lnTo>
                <a:lnTo>
                  <a:pt x="130" y="478"/>
                </a:lnTo>
                <a:lnTo>
                  <a:pt x="127" y="444"/>
                </a:lnTo>
                <a:lnTo>
                  <a:pt x="152" y="417"/>
                </a:lnTo>
                <a:lnTo>
                  <a:pt x="143" y="389"/>
                </a:lnTo>
                <a:lnTo>
                  <a:pt x="207" y="355"/>
                </a:lnTo>
                <a:lnTo>
                  <a:pt x="210" y="308"/>
                </a:lnTo>
                <a:lnTo>
                  <a:pt x="248" y="305"/>
                </a:lnTo>
                <a:lnTo>
                  <a:pt x="277" y="270"/>
                </a:lnTo>
                <a:lnTo>
                  <a:pt x="313" y="246"/>
                </a:lnTo>
                <a:lnTo>
                  <a:pt x="313" y="216"/>
                </a:lnTo>
                <a:lnTo>
                  <a:pt x="264" y="207"/>
                </a:lnTo>
                <a:lnTo>
                  <a:pt x="255" y="174"/>
                </a:lnTo>
                <a:lnTo>
                  <a:pt x="206" y="170"/>
                </a:lnTo>
                <a:lnTo>
                  <a:pt x="166" y="28"/>
                </a:lnTo>
                <a:lnTo>
                  <a:pt x="148" y="0"/>
                </a:lnTo>
                <a:lnTo>
                  <a:pt x="98" y="12"/>
                </a:lnTo>
                <a:lnTo>
                  <a:pt x="90" y="25"/>
                </a:lnTo>
                <a:lnTo>
                  <a:pt x="73" y="15"/>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27" name="Shape - Louisiana"/>
          <p:cNvSpPr>
            <a:spLocks noChangeAspect="1"/>
          </p:cNvSpPr>
          <p:nvPr/>
        </p:nvSpPr>
        <p:spPr bwMode="auto">
          <a:xfrm>
            <a:off x="5229225" y="4338638"/>
            <a:ext cx="773113" cy="609600"/>
          </a:xfrm>
          <a:custGeom>
            <a:avLst/>
            <a:gdLst>
              <a:gd name="T0" fmla="*/ 0 w 489"/>
              <a:gd name="T1" fmla="*/ 2147483647 h 392"/>
              <a:gd name="T2" fmla="*/ 2147483647 w 489"/>
              <a:gd name="T3" fmla="*/ 0 h 392"/>
              <a:gd name="T4" fmla="*/ 2147483647 w 489"/>
              <a:gd name="T5" fmla="*/ 2147483647 h 392"/>
              <a:gd name="T6" fmla="*/ 2147483647 w 489"/>
              <a:gd name="T7" fmla="*/ 2147483647 h 392"/>
              <a:gd name="T8" fmla="*/ 2147483647 w 489"/>
              <a:gd name="T9" fmla="*/ 2147483647 h 392"/>
              <a:gd name="T10" fmla="*/ 2147483647 w 489"/>
              <a:gd name="T11" fmla="*/ 2147483647 h 392"/>
              <a:gd name="T12" fmla="*/ 2147483647 w 489"/>
              <a:gd name="T13" fmla="*/ 2147483647 h 392"/>
              <a:gd name="T14" fmla="*/ 2147483647 w 489"/>
              <a:gd name="T15" fmla="*/ 2147483647 h 392"/>
              <a:gd name="T16" fmla="*/ 2147483647 w 489"/>
              <a:gd name="T17" fmla="*/ 2147483647 h 392"/>
              <a:gd name="T18" fmla="*/ 2147483647 w 489"/>
              <a:gd name="T19" fmla="*/ 2147483647 h 392"/>
              <a:gd name="T20" fmla="*/ 2147483647 w 489"/>
              <a:gd name="T21" fmla="*/ 2147483647 h 392"/>
              <a:gd name="T22" fmla="*/ 2147483647 w 489"/>
              <a:gd name="T23" fmla="*/ 2147483647 h 392"/>
              <a:gd name="T24" fmla="*/ 2147483647 w 489"/>
              <a:gd name="T25" fmla="*/ 2147483647 h 392"/>
              <a:gd name="T26" fmla="*/ 2147483647 w 489"/>
              <a:gd name="T27" fmla="*/ 2147483647 h 392"/>
              <a:gd name="T28" fmla="*/ 2147483647 w 489"/>
              <a:gd name="T29" fmla="*/ 2147483647 h 392"/>
              <a:gd name="T30" fmla="*/ 2147483647 w 489"/>
              <a:gd name="T31" fmla="*/ 2147483647 h 392"/>
              <a:gd name="T32" fmla="*/ 2147483647 w 489"/>
              <a:gd name="T33" fmla="*/ 2147483647 h 392"/>
              <a:gd name="T34" fmla="*/ 2147483647 w 489"/>
              <a:gd name="T35" fmla="*/ 2147483647 h 392"/>
              <a:gd name="T36" fmla="*/ 2147483647 w 489"/>
              <a:gd name="T37" fmla="*/ 2147483647 h 392"/>
              <a:gd name="T38" fmla="*/ 2147483647 w 489"/>
              <a:gd name="T39" fmla="*/ 2147483647 h 392"/>
              <a:gd name="T40" fmla="*/ 2147483647 w 489"/>
              <a:gd name="T41" fmla="*/ 2147483647 h 392"/>
              <a:gd name="T42" fmla="*/ 2147483647 w 489"/>
              <a:gd name="T43" fmla="*/ 2147483647 h 392"/>
              <a:gd name="T44" fmla="*/ 2147483647 w 489"/>
              <a:gd name="T45" fmla="*/ 2147483647 h 392"/>
              <a:gd name="T46" fmla="*/ 2147483647 w 489"/>
              <a:gd name="T47" fmla="*/ 2147483647 h 392"/>
              <a:gd name="T48" fmla="*/ 2147483647 w 489"/>
              <a:gd name="T49" fmla="*/ 2147483647 h 392"/>
              <a:gd name="T50" fmla="*/ 2147483647 w 489"/>
              <a:gd name="T51" fmla="*/ 2147483647 h 392"/>
              <a:gd name="T52" fmla="*/ 2147483647 w 489"/>
              <a:gd name="T53" fmla="*/ 2147483647 h 392"/>
              <a:gd name="T54" fmla="*/ 2147483647 w 489"/>
              <a:gd name="T55" fmla="*/ 2147483647 h 392"/>
              <a:gd name="T56" fmla="*/ 2147483647 w 489"/>
              <a:gd name="T57" fmla="*/ 2147483647 h 392"/>
              <a:gd name="T58" fmla="*/ 2147483647 w 489"/>
              <a:gd name="T59" fmla="*/ 2147483647 h 392"/>
              <a:gd name="T60" fmla="*/ 2147483647 w 489"/>
              <a:gd name="T61" fmla="*/ 2147483647 h 392"/>
              <a:gd name="T62" fmla="*/ 2147483647 w 489"/>
              <a:gd name="T63" fmla="*/ 2147483647 h 392"/>
              <a:gd name="T64" fmla="*/ 2147483647 w 489"/>
              <a:gd name="T65" fmla="*/ 2147483647 h 392"/>
              <a:gd name="T66" fmla="*/ 2147483647 w 489"/>
              <a:gd name="T67" fmla="*/ 2147483647 h 392"/>
              <a:gd name="T68" fmla="*/ 0 w 489"/>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9"/>
              <a:gd name="T106" fmla="*/ 0 h 392"/>
              <a:gd name="T107" fmla="*/ 489 w 489"/>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9" h="392">
                <a:moveTo>
                  <a:pt x="0" y="9"/>
                </a:moveTo>
                <a:lnTo>
                  <a:pt x="245" y="0"/>
                </a:lnTo>
                <a:lnTo>
                  <a:pt x="288" y="81"/>
                </a:lnTo>
                <a:lnTo>
                  <a:pt x="251" y="176"/>
                </a:lnTo>
                <a:lnTo>
                  <a:pt x="239" y="219"/>
                </a:lnTo>
                <a:lnTo>
                  <a:pt x="403" y="201"/>
                </a:lnTo>
                <a:lnTo>
                  <a:pt x="413" y="264"/>
                </a:lnTo>
                <a:lnTo>
                  <a:pt x="364" y="258"/>
                </a:lnTo>
                <a:lnTo>
                  <a:pt x="342" y="285"/>
                </a:lnTo>
                <a:lnTo>
                  <a:pt x="367" y="303"/>
                </a:lnTo>
                <a:lnTo>
                  <a:pt x="412" y="282"/>
                </a:lnTo>
                <a:lnTo>
                  <a:pt x="413" y="312"/>
                </a:lnTo>
                <a:lnTo>
                  <a:pt x="440" y="286"/>
                </a:lnTo>
                <a:lnTo>
                  <a:pt x="458" y="286"/>
                </a:lnTo>
                <a:lnTo>
                  <a:pt x="437" y="339"/>
                </a:lnTo>
                <a:lnTo>
                  <a:pt x="477" y="347"/>
                </a:lnTo>
                <a:lnTo>
                  <a:pt x="489" y="376"/>
                </a:lnTo>
                <a:lnTo>
                  <a:pt x="471" y="385"/>
                </a:lnTo>
                <a:lnTo>
                  <a:pt x="446" y="367"/>
                </a:lnTo>
                <a:lnTo>
                  <a:pt x="398" y="353"/>
                </a:lnTo>
                <a:lnTo>
                  <a:pt x="409" y="388"/>
                </a:lnTo>
                <a:lnTo>
                  <a:pt x="385" y="392"/>
                </a:lnTo>
                <a:lnTo>
                  <a:pt x="365" y="361"/>
                </a:lnTo>
                <a:lnTo>
                  <a:pt x="354" y="380"/>
                </a:lnTo>
                <a:lnTo>
                  <a:pt x="282" y="380"/>
                </a:lnTo>
                <a:lnTo>
                  <a:pt x="282" y="361"/>
                </a:lnTo>
                <a:lnTo>
                  <a:pt x="255" y="339"/>
                </a:lnTo>
                <a:lnTo>
                  <a:pt x="201" y="336"/>
                </a:lnTo>
                <a:lnTo>
                  <a:pt x="246" y="361"/>
                </a:lnTo>
                <a:lnTo>
                  <a:pt x="184" y="374"/>
                </a:lnTo>
                <a:lnTo>
                  <a:pt x="85" y="356"/>
                </a:lnTo>
                <a:lnTo>
                  <a:pt x="48" y="361"/>
                </a:lnTo>
                <a:lnTo>
                  <a:pt x="61" y="230"/>
                </a:lnTo>
                <a:lnTo>
                  <a:pt x="2" y="125"/>
                </a:lnTo>
                <a:lnTo>
                  <a:pt x="0" y="9"/>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28" name="Shape - Kentucky"/>
          <p:cNvSpPr>
            <a:spLocks noChangeAspect="1"/>
          </p:cNvSpPr>
          <p:nvPr/>
        </p:nvSpPr>
        <p:spPr bwMode="auto">
          <a:xfrm>
            <a:off x="5762625" y="3275013"/>
            <a:ext cx="957263" cy="525462"/>
          </a:xfrm>
          <a:custGeom>
            <a:avLst/>
            <a:gdLst>
              <a:gd name="T0" fmla="*/ 0 w 607"/>
              <a:gd name="T1" fmla="*/ 2147483647 h 337"/>
              <a:gd name="T2" fmla="*/ 2147483647 w 607"/>
              <a:gd name="T3" fmla="*/ 2147483647 h 337"/>
              <a:gd name="T4" fmla="*/ 2147483647 w 607"/>
              <a:gd name="T5" fmla="*/ 2147483647 h 337"/>
              <a:gd name="T6" fmla="*/ 2147483647 w 607"/>
              <a:gd name="T7" fmla="*/ 2147483647 h 337"/>
              <a:gd name="T8" fmla="*/ 2147483647 w 607"/>
              <a:gd name="T9" fmla="*/ 2147483647 h 337"/>
              <a:gd name="T10" fmla="*/ 2147483647 w 607"/>
              <a:gd name="T11" fmla="*/ 2147483647 h 337"/>
              <a:gd name="T12" fmla="*/ 2147483647 w 607"/>
              <a:gd name="T13" fmla="*/ 2147483647 h 337"/>
              <a:gd name="T14" fmla="*/ 2147483647 w 607"/>
              <a:gd name="T15" fmla="*/ 2147483647 h 337"/>
              <a:gd name="T16" fmla="*/ 2147483647 w 607"/>
              <a:gd name="T17" fmla="*/ 2147483647 h 337"/>
              <a:gd name="T18" fmla="*/ 2147483647 w 607"/>
              <a:gd name="T19" fmla="*/ 2147483647 h 337"/>
              <a:gd name="T20" fmla="*/ 2147483647 w 607"/>
              <a:gd name="T21" fmla="*/ 2147483647 h 337"/>
              <a:gd name="T22" fmla="*/ 2147483647 w 607"/>
              <a:gd name="T23" fmla="*/ 2147483647 h 337"/>
              <a:gd name="T24" fmla="*/ 2147483647 w 607"/>
              <a:gd name="T25" fmla="*/ 2147483647 h 337"/>
              <a:gd name="T26" fmla="*/ 2147483647 w 607"/>
              <a:gd name="T27" fmla="*/ 2147483647 h 337"/>
              <a:gd name="T28" fmla="*/ 2147483647 w 607"/>
              <a:gd name="T29" fmla="*/ 0 h 337"/>
              <a:gd name="T30" fmla="*/ 2147483647 w 607"/>
              <a:gd name="T31" fmla="*/ 2147483647 h 337"/>
              <a:gd name="T32" fmla="*/ 2147483647 w 607"/>
              <a:gd name="T33" fmla="*/ 2147483647 h 337"/>
              <a:gd name="T34" fmla="*/ 2147483647 w 607"/>
              <a:gd name="T35" fmla="*/ 2147483647 h 337"/>
              <a:gd name="T36" fmla="*/ 2147483647 w 607"/>
              <a:gd name="T37" fmla="*/ 2147483647 h 337"/>
              <a:gd name="T38" fmla="*/ 2147483647 w 607"/>
              <a:gd name="T39" fmla="*/ 2147483647 h 337"/>
              <a:gd name="T40" fmla="*/ 2147483647 w 607"/>
              <a:gd name="T41" fmla="*/ 2147483647 h 337"/>
              <a:gd name="T42" fmla="*/ 2147483647 w 607"/>
              <a:gd name="T43" fmla="*/ 2147483647 h 337"/>
              <a:gd name="T44" fmla="*/ 2147483647 w 607"/>
              <a:gd name="T45" fmla="*/ 2147483647 h 337"/>
              <a:gd name="T46" fmla="*/ 2147483647 w 607"/>
              <a:gd name="T47" fmla="*/ 2147483647 h 337"/>
              <a:gd name="T48" fmla="*/ 2147483647 w 607"/>
              <a:gd name="T49" fmla="*/ 2147483647 h 337"/>
              <a:gd name="T50" fmla="*/ 2147483647 w 607"/>
              <a:gd name="T51" fmla="*/ 2147483647 h 337"/>
              <a:gd name="T52" fmla="*/ 2147483647 w 607"/>
              <a:gd name="T53" fmla="*/ 2147483647 h 337"/>
              <a:gd name="T54" fmla="*/ 2147483647 w 607"/>
              <a:gd name="T55" fmla="*/ 2147483647 h 337"/>
              <a:gd name="T56" fmla="*/ 0 w 607"/>
              <a:gd name="T57" fmla="*/ 2147483647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7"/>
              <a:gd name="T88" fmla="*/ 0 h 337"/>
              <a:gd name="T89" fmla="*/ 607 w 607"/>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7" h="337">
                <a:moveTo>
                  <a:pt x="0" y="337"/>
                </a:moveTo>
                <a:lnTo>
                  <a:pt x="148" y="316"/>
                </a:lnTo>
                <a:lnTo>
                  <a:pt x="148" y="301"/>
                </a:lnTo>
                <a:lnTo>
                  <a:pt x="504" y="252"/>
                </a:lnTo>
                <a:lnTo>
                  <a:pt x="510" y="226"/>
                </a:lnTo>
                <a:lnTo>
                  <a:pt x="562" y="207"/>
                </a:lnTo>
                <a:lnTo>
                  <a:pt x="568" y="180"/>
                </a:lnTo>
                <a:lnTo>
                  <a:pt x="590" y="171"/>
                </a:lnTo>
                <a:lnTo>
                  <a:pt x="607" y="131"/>
                </a:lnTo>
                <a:lnTo>
                  <a:pt x="558" y="91"/>
                </a:lnTo>
                <a:lnTo>
                  <a:pt x="549" y="37"/>
                </a:lnTo>
                <a:lnTo>
                  <a:pt x="510" y="10"/>
                </a:lnTo>
                <a:lnTo>
                  <a:pt x="431" y="25"/>
                </a:lnTo>
                <a:lnTo>
                  <a:pt x="394" y="1"/>
                </a:lnTo>
                <a:lnTo>
                  <a:pt x="358" y="0"/>
                </a:lnTo>
                <a:lnTo>
                  <a:pt x="365" y="37"/>
                </a:lnTo>
                <a:lnTo>
                  <a:pt x="316" y="56"/>
                </a:lnTo>
                <a:lnTo>
                  <a:pt x="283" y="140"/>
                </a:lnTo>
                <a:lnTo>
                  <a:pt x="239" y="126"/>
                </a:lnTo>
                <a:lnTo>
                  <a:pt x="185" y="158"/>
                </a:lnTo>
                <a:lnTo>
                  <a:pt x="116" y="170"/>
                </a:lnTo>
                <a:lnTo>
                  <a:pt x="116" y="217"/>
                </a:lnTo>
                <a:lnTo>
                  <a:pt x="82" y="216"/>
                </a:lnTo>
                <a:lnTo>
                  <a:pt x="84" y="258"/>
                </a:lnTo>
                <a:lnTo>
                  <a:pt x="48" y="241"/>
                </a:lnTo>
                <a:lnTo>
                  <a:pt x="27" y="249"/>
                </a:lnTo>
                <a:lnTo>
                  <a:pt x="45" y="277"/>
                </a:lnTo>
                <a:lnTo>
                  <a:pt x="8" y="314"/>
                </a:lnTo>
                <a:lnTo>
                  <a:pt x="0" y="337"/>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29" name="Shape - Kansas"/>
          <p:cNvSpPr>
            <a:spLocks noChangeAspect="1"/>
          </p:cNvSpPr>
          <p:nvPr/>
        </p:nvSpPr>
        <p:spPr bwMode="auto">
          <a:xfrm>
            <a:off x="4162425" y="3276600"/>
            <a:ext cx="966788" cy="485775"/>
          </a:xfrm>
          <a:custGeom>
            <a:avLst/>
            <a:gdLst>
              <a:gd name="T0" fmla="*/ 2147483647 w 611"/>
              <a:gd name="T1" fmla="*/ 2147483647 h 312"/>
              <a:gd name="T2" fmla="*/ 2147483647 w 611"/>
              <a:gd name="T3" fmla="*/ 2147483647 h 312"/>
              <a:gd name="T4" fmla="*/ 0 w 611"/>
              <a:gd name="T5" fmla="*/ 2147483647 h 312"/>
              <a:gd name="T6" fmla="*/ 2147483647 w 611"/>
              <a:gd name="T7" fmla="*/ 2147483647 h 312"/>
              <a:gd name="T8" fmla="*/ 2147483647 w 611"/>
              <a:gd name="T9" fmla="*/ 2147483647 h 312"/>
              <a:gd name="T10" fmla="*/ 2147483647 w 611"/>
              <a:gd name="T11" fmla="*/ 2147483647 h 312"/>
              <a:gd name="T12" fmla="*/ 2147483647 w 611"/>
              <a:gd name="T13" fmla="*/ 2147483647 h 312"/>
              <a:gd name="T14" fmla="*/ 2147483647 w 611"/>
              <a:gd name="T15" fmla="*/ 2147483647 h 312"/>
              <a:gd name="T16" fmla="*/ 2147483647 w 611"/>
              <a:gd name="T17" fmla="*/ 0 h 312"/>
              <a:gd name="T18" fmla="*/ 2147483647 w 611"/>
              <a:gd name="T19" fmla="*/ 2147483647 h 312"/>
              <a:gd name="T20" fmla="*/ 2147483647 w 611"/>
              <a:gd name="T21" fmla="*/ 2147483647 h 3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312"/>
              <a:gd name="T35" fmla="*/ 611 w 611"/>
              <a:gd name="T36" fmla="*/ 312 h 3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312">
                <a:moveTo>
                  <a:pt x="6" y="3"/>
                </a:moveTo>
                <a:lnTo>
                  <a:pt x="4" y="182"/>
                </a:lnTo>
                <a:lnTo>
                  <a:pt x="0" y="309"/>
                </a:lnTo>
                <a:lnTo>
                  <a:pt x="611" y="312"/>
                </a:lnTo>
                <a:lnTo>
                  <a:pt x="599" y="149"/>
                </a:lnTo>
                <a:lnTo>
                  <a:pt x="599" y="88"/>
                </a:lnTo>
                <a:lnTo>
                  <a:pt x="550" y="51"/>
                </a:lnTo>
                <a:lnTo>
                  <a:pt x="565" y="18"/>
                </a:lnTo>
                <a:lnTo>
                  <a:pt x="544" y="0"/>
                </a:lnTo>
                <a:lnTo>
                  <a:pt x="267" y="3"/>
                </a:lnTo>
                <a:lnTo>
                  <a:pt x="6" y="3"/>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30" name="Shape - Iowa"/>
          <p:cNvSpPr>
            <a:spLocks noChangeAspect="1"/>
          </p:cNvSpPr>
          <p:nvPr/>
        </p:nvSpPr>
        <p:spPr bwMode="auto">
          <a:xfrm>
            <a:off x="4845050" y="2690813"/>
            <a:ext cx="758825" cy="487362"/>
          </a:xfrm>
          <a:custGeom>
            <a:avLst/>
            <a:gdLst>
              <a:gd name="T0" fmla="*/ 2147483647 w 481"/>
              <a:gd name="T1" fmla="*/ 2147483647 h 313"/>
              <a:gd name="T2" fmla="*/ 0 w 481"/>
              <a:gd name="T3" fmla="*/ 2147483647 h 313"/>
              <a:gd name="T4" fmla="*/ 2147483647 w 481"/>
              <a:gd name="T5" fmla="*/ 2147483647 h 313"/>
              <a:gd name="T6" fmla="*/ 2147483647 w 481"/>
              <a:gd name="T7" fmla="*/ 2147483647 h 313"/>
              <a:gd name="T8" fmla="*/ 2147483647 w 481"/>
              <a:gd name="T9" fmla="*/ 2147483647 h 313"/>
              <a:gd name="T10" fmla="*/ 2147483647 w 481"/>
              <a:gd name="T11" fmla="*/ 2147483647 h 313"/>
              <a:gd name="T12" fmla="*/ 2147483647 w 481"/>
              <a:gd name="T13" fmla="*/ 2147483647 h 313"/>
              <a:gd name="T14" fmla="*/ 2147483647 w 481"/>
              <a:gd name="T15" fmla="*/ 2147483647 h 313"/>
              <a:gd name="T16" fmla="*/ 2147483647 w 481"/>
              <a:gd name="T17" fmla="*/ 2147483647 h 313"/>
              <a:gd name="T18" fmla="*/ 2147483647 w 481"/>
              <a:gd name="T19" fmla="*/ 2147483647 h 313"/>
              <a:gd name="T20" fmla="*/ 2147483647 w 481"/>
              <a:gd name="T21" fmla="*/ 2147483647 h 313"/>
              <a:gd name="T22" fmla="*/ 2147483647 w 481"/>
              <a:gd name="T23" fmla="*/ 2147483647 h 313"/>
              <a:gd name="T24" fmla="*/ 2147483647 w 481"/>
              <a:gd name="T25" fmla="*/ 2147483647 h 313"/>
              <a:gd name="T26" fmla="*/ 2147483647 w 481"/>
              <a:gd name="T27" fmla="*/ 2147483647 h 313"/>
              <a:gd name="T28" fmla="*/ 2147483647 w 481"/>
              <a:gd name="T29" fmla="*/ 0 h 313"/>
              <a:gd name="T30" fmla="*/ 2147483647 w 481"/>
              <a:gd name="T31" fmla="*/ 2147483647 h 313"/>
              <a:gd name="T32" fmla="*/ 2147483647 w 481"/>
              <a:gd name="T33" fmla="*/ 2147483647 h 313"/>
              <a:gd name="T34" fmla="*/ 2147483647 w 481"/>
              <a:gd name="T35" fmla="*/ 2147483647 h 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1"/>
              <a:gd name="T55" fmla="*/ 0 h 313"/>
              <a:gd name="T56" fmla="*/ 481 w 481"/>
              <a:gd name="T57" fmla="*/ 313 h 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1" h="313">
                <a:moveTo>
                  <a:pt x="7" y="16"/>
                </a:moveTo>
                <a:lnTo>
                  <a:pt x="0" y="71"/>
                </a:lnTo>
                <a:lnTo>
                  <a:pt x="10" y="129"/>
                </a:lnTo>
                <a:lnTo>
                  <a:pt x="55" y="249"/>
                </a:lnTo>
                <a:lnTo>
                  <a:pt x="80" y="313"/>
                </a:lnTo>
                <a:lnTo>
                  <a:pt x="363" y="298"/>
                </a:lnTo>
                <a:lnTo>
                  <a:pt x="410" y="313"/>
                </a:lnTo>
                <a:lnTo>
                  <a:pt x="438" y="252"/>
                </a:lnTo>
                <a:lnTo>
                  <a:pt x="428" y="208"/>
                </a:lnTo>
                <a:lnTo>
                  <a:pt x="475" y="200"/>
                </a:lnTo>
                <a:lnTo>
                  <a:pt x="481" y="131"/>
                </a:lnTo>
                <a:lnTo>
                  <a:pt x="453" y="101"/>
                </a:lnTo>
                <a:lnTo>
                  <a:pt x="404" y="71"/>
                </a:lnTo>
                <a:lnTo>
                  <a:pt x="414" y="30"/>
                </a:lnTo>
                <a:lnTo>
                  <a:pt x="393" y="0"/>
                </a:lnTo>
                <a:lnTo>
                  <a:pt x="287" y="4"/>
                </a:lnTo>
                <a:lnTo>
                  <a:pt x="180" y="9"/>
                </a:lnTo>
                <a:lnTo>
                  <a:pt x="7" y="16"/>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31" name="Shape - Indiana"/>
          <p:cNvSpPr>
            <a:spLocks noChangeAspect="1"/>
          </p:cNvSpPr>
          <p:nvPr/>
        </p:nvSpPr>
        <p:spPr bwMode="auto">
          <a:xfrm>
            <a:off x="5918200" y="2855913"/>
            <a:ext cx="422275" cy="687387"/>
          </a:xfrm>
          <a:custGeom>
            <a:avLst/>
            <a:gdLst>
              <a:gd name="T0" fmla="*/ 0 w 268"/>
              <a:gd name="T1" fmla="*/ 2147483647 h 441"/>
              <a:gd name="T2" fmla="*/ 2147483647 w 268"/>
              <a:gd name="T3" fmla="*/ 2147483647 h 441"/>
              <a:gd name="T4" fmla="*/ 2147483647 w 268"/>
              <a:gd name="T5" fmla="*/ 2147483647 h 441"/>
              <a:gd name="T6" fmla="*/ 2147483647 w 268"/>
              <a:gd name="T7" fmla="*/ 2147483647 h 441"/>
              <a:gd name="T8" fmla="*/ 2147483647 w 268"/>
              <a:gd name="T9" fmla="*/ 2147483647 h 441"/>
              <a:gd name="T10" fmla="*/ 2147483647 w 268"/>
              <a:gd name="T11" fmla="*/ 0 h 441"/>
              <a:gd name="T12" fmla="*/ 2147483647 w 268"/>
              <a:gd name="T13" fmla="*/ 2147483647 h 441"/>
              <a:gd name="T14" fmla="*/ 2147483647 w 268"/>
              <a:gd name="T15" fmla="*/ 2147483647 h 441"/>
              <a:gd name="T16" fmla="*/ 2147483647 w 268"/>
              <a:gd name="T17" fmla="*/ 2147483647 h 441"/>
              <a:gd name="T18" fmla="*/ 2147483647 w 268"/>
              <a:gd name="T19" fmla="*/ 2147483647 h 441"/>
              <a:gd name="T20" fmla="*/ 2147483647 w 268"/>
              <a:gd name="T21" fmla="*/ 2147483647 h 441"/>
              <a:gd name="T22" fmla="*/ 2147483647 w 268"/>
              <a:gd name="T23" fmla="*/ 2147483647 h 441"/>
              <a:gd name="T24" fmla="*/ 2147483647 w 268"/>
              <a:gd name="T25" fmla="*/ 2147483647 h 441"/>
              <a:gd name="T26" fmla="*/ 2147483647 w 268"/>
              <a:gd name="T27" fmla="*/ 2147483647 h 441"/>
              <a:gd name="T28" fmla="*/ 2147483647 w 268"/>
              <a:gd name="T29" fmla="*/ 2147483647 h 441"/>
              <a:gd name="T30" fmla="*/ 0 w 268"/>
              <a:gd name="T31" fmla="*/ 2147483647 h 4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441"/>
              <a:gd name="T50" fmla="*/ 268 w 268"/>
              <a:gd name="T51" fmla="*/ 441 h 4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441">
                <a:moveTo>
                  <a:pt x="0" y="31"/>
                </a:moveTo>
                <a:lnTo>
                  <a:pt x="31" y="48"/>
                </a:lnTo>
                <a:lnTo>
                  <a:pt x="61" y="45"/>
                </a:lnTo>
                <a:lnTo>
                  <a:pt x="71" y="36"/>
                </a:lnTo>
                <a:lnTo>
                  <a:pt x="79" y="9"/>
                </a:lnTo>
                <a:lnTo>
                  <a:pt x="208" y="0"/>
                </a:lnTo>
                <a:lnTo>
                  <a:pt x="268" y="312"/>
                </a:lnTo>
                <a:lnTo>
                  <a:pt x="263" y="309"/>
                </a:lnTo>
                <a:lnTo>
                  <a:pt x="219" y="326"/>
                </a:lnTo>
                <a:lnTo>
                  <a:pt x="187" y="410"/>
                </a:lnTo>
                <a:lnTo>
                  <a:pt x="141" y="398"/>
                </a:lnTo>
                <a:lnTo>
                  <a:pt x="87" y="429"/>
                </a:lnTo>
                <a:lnTo>
                  <a:pt x="17" y="441"/>
                </a:lnTo>
                <a:lnTo>
                  <a:pt x="49" y="359"/>
                </a:lnTo>
                <a:lnTo>
                  <a:pt x="35" y="313"/>
                </a:lnTo>
                <a:lnTo>
                  <a:pt x="0" y="31"/>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32" name="Shape - Illinois"/>
          <p:cNvSpPr>
            <a:spLocks noChangeAspect="1"/>
          </p:cNvSpPr>
          <p:nvPr/>
        </p:nvSpPr>
        <p:spPr bwMode="auto">
          <a:xfrm>
            <a:off x="5456238" y="2794000"/>
            <a:ext cx="547687" cy="887413"/>
          </a:xfrm>
          <a:custGeom>
            <a:avLst/>
            <a:gdLst>
              <a:gd name="T0" fmla="*/ 160358321 w 346"/>
              <a:gd name="T1" fmla="*/ 79707094 h 571"/>
              <a:gd name="T2" fmla="*/ 656469352 w 346"/>
              <a:gd name="T3" fmla="*/ 0 h 571"/>
              <a:gd name="T4" fmla="*/ 736648512 w 346"/>
              <a:gd name="T5" fmla="*/ 169074712 h 571"/>
              <a:gd name="T6" fmla="*/ 836872068 w 346"/>
              <a:gd name="T7" fmla="*/ 874355130 h 571"/>
              <a:gd name="T8" fmla="*/ 866939451 w 346"/>
              <a:gd name="T9" fmla="*/ 968553009 h 571"/>
              <a:gd name="T10" fmla="*/ 786760290 w 346"/>
              <a:gd name="T11" fmla="*/ 1154535192 h 571"/>
              <a:gd name="T12" fmla="*/ 786760290 w 346"/>
              <a:gd name="T13" fmla="*/ 1284964699 h 571"/>
              <a:gd name="T14" fmla="*/ 699063888 w 346"/>
              <a:gd name="T15" fmla="*/ 1270472359 h 571"/>
              <a:gd name="T16" fmla="*/ 701569635 w 346"/>
              <a:gd name="T17" fmla="*/ 1379162579 h 571"/>
              <a:gd name="T18" fmla="*/ 608861738 w 346"/>
              <a:gd name="T19" fmla="*/ 1335687113 h 571"/>
              <a:gd name="T20" fmla="*/ 558749961 w 346"/>
              <a:gd name="T21" fmla="*/ 1350177899 h 571"/>
              <a:gd name="T22" fmla="*/ 488593789 w 346"/>
              <a:gd name="T23" fmla="*/ 1338102244 h 571"/>
              <a:gd name="T24" fmla="*/ 435974681 w 346"/>
              <a:gd name="T25" fmla="*/ 1173857794 h 571"/>
              <a:gd name="T26" fmla="*/ 335751126 w 346"/>
              <a:gd name="T27" fmla="*/ 1123135381 h 571"/>
              <a:gd name="T28" fmla="*/ 335751126 w 346"/>
              <a:gd name="T29" fmla="*/ 946815276 h 571"/>
              <a:gd name="T30" fmla="*/ 235527571 w 346"/>
              <a:gd name="T31" fmla="*/ 968553009 h 571"/>
              <a:gd name="T32" fmla="*/ 177898552 w 346"/>
              <a:gd name="T33" fmla="*/ 838125056 h 571"/>
              <a:gd name="T34" fmla="*/ 0 w 346"/>
              <a:gd name="T35" fmla="*/ 688372947 h 571"/>
              <a:gd name="T36" fmla="*/ 130290938 w 346"/>
              <a:gd name="T37" fmla="*/ 449254774 h 571"/>
              <a:gd name="T38" fmla="*/ 92707897 w 346"/>
              <a:gd name="T39" fmla="*/ 338147869 h 571"/>
              <a:gd name="T40" fmla="*/ 222998835 w 346"/>
              <a:gd name="T41" fmla="*/ 316410136 h 571"/>
              <a:gd name="T42" fmla="*/ 235527571 w 346"/>
              <a:gd name="T43" fmla="*/ 161827764 h 571"/>
              <a:gd name="T44" fmla="*/ 160358321 w 346"/>
              <a:gd name="T45" fmla="*/ 79707094 h 5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571"/>
              <a:gd name="T71" fmla="*/ 346 w 346"/>
              <a:gd name="T72" fmla="*/ 571 h 5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571">
                <a:moveTo>
                  <a:pt x="64" y="33"/>
                </a:moveTo>
                <a:lnTo>
                  <a:pt x="262" y="0"/>
                </a:lnTo>
                <a:lnTo>
                  <a:pt x="294" y="70"/>
                </a:lnTo>
                <a:lnTo>
                  <a:pt x="334" y="362"/>
                </a:lnTo>
                <a:lnTo>
                  <a:pt x="346" y="401"/>
                </a:lnTo>
                <a:lnTo>
                  <a:pt x="314" y="478"/>
                </a:lnTo>
                <a:lnTo>
                  <a:pt x="314" y="532"/>
                </a:lnTo>
                <a:lnTo>
                  <a:pt x="279" y="526"/>
                </a:lnTo>
                <a:lnTo>
                  <a:pt x="280" y="571"/>
                </a:lnTo>
                <a:lnTo>
                  <a:pt x="243" y="553"/>
                </a:lnTo>
                <a:lnTo>
                  <a:pt x="223" y="559"/>
                </a:lnTo>
                <a:lnTo>
                  <a:pt x="195" y="554"/>
                </a:lnTo>
                <a:lnTo>
                  <a:pt x="174" y="486"/>
                </a:lnTo>
                <a:lnTo>
                  <a:pt x="134" y="465"/>
                </a:lnTo>
                <a:lnTo>
                  <a:pt x="134" y="392"/>
                </a:lnTo>
                <a:lnTo>
                  <a:pt x="94" y="401"/>
                </a:lnTo>
                <a:lnTo>
                  <a:pt x="71" y="347"/>
                </a:lnTo>
                <a:lnTo>
                  <a:pt x="0" y="285"/>
                </a:lnTo>
                <a:lnTo>
                  <a:pt x="52" y="186"/>
                </a:lnTo>
                <a:lnTo>
                  <a:pt x="37" y="140"/>
                </a:lnTo>
                <a:lnTo>
                  <a:pt x="89" y="131"/>
                </a:lnTo>
                <a:lnTo>
                  <a:pt x="94" y="67"/>
                </a:lnTo>
                <a:lnTo>
                  <a:pt x="64" y="33"/>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33" name="Shape - Idaho"/>
          <p:cNvSpPr>
            <a:spLocks noChangeAspect="1"/>
          </p:cNvSpPr>
          <p:nvPr/>
        </p:nvSpPr>
        <p:spPr bwMode="auto">
          <a:xfrm>
            <a:off x="2400300" y="1685925"/>
            <a:ext cx="750888" cy="1196975"/>
          </a:xfrm>
          <a:custGeom>
            <a:avLst/>
            <a:gdLst>
              <a:gd name="T0" fmla="*/ 2147483647 w 476"/>
              <a:gd name="T1" fmla="*/ 0 h 770"/>
              <a:gd name="T2" fmla="*/ 2147483647 w 476"/>
              <a:gd name="T3" fmla="*/ 2147483647 h 770"/>
              <a:gd name="T4" fmla="*/ 2147483647 w 476"/>
              <a:gd name="T5" fmla="*/ 2147483647 h 770"/>
              <a:gd name="T6" fmla="*/ 2147483647 w 476"/>
              <a:gd name="T7" fmla="*/ 2147483647 h 770"/>
              <a:gd name="T8" fmla="*/ 2147483647 w 476"/>
              <a:gd name="T9" fmla="*/ 2147483647 h 770"/>
              <a:gd name="T10" fmla="*/ 2147483647 w 476"/>
              <a:gd name="T11" fmla="*/ 2147483647 h 770"/>
              <a:gd name="T12" fmla="*/ 2147483647 w 476"/>
              <a:gd name="T13" fmla="*/ 2147483647 h 770"/>
              <a:gd name="T14" fmla="*/ 0 w 476"/>
              <a:gd name="T15" fmla="*/ 2147483647 h 770"/>
              <a:gd name="T16" fmla="*/ 2147483647 w 476"/>
              <a:gd name="T17" fmla="*/ 2147483647 h 770"/>
              <a:gd name="T18" fmla="*/ 2147483647 w 476"/>
              <a:gd name="T19" fmla="*/ 2147483647 h 770"/>
              <a:gd name="T20" fmla="*/ 2147483647 w 476"/>
              <a:gd name="T21" fmla="*/ 2147483647 h 770"/>
              <a:gd name="T22" fmla="*/ 2147483647 w 476"/>
              <a:gd name="T23" fmla="*/ 2147483647 h 770"/>
              <a:gd name="T24" fmla="*/ 2147483647 w 476"/>
              <a:gd name="T25" fmla="*/ 2147483647 h 770"/>
              <a:gd name="T26" fmla="*/ 2147483647 w 476"/>
              <a:gd name="T27" fmla="*/ 2147483647 h 770"/>
              <a:gd name="T28" fmla="*/ 2147483647 w 476"/>
              <a:gd name="T29" fmla="*/ 2147483647 h 770"/>
              <a:gd name="T30" fmla="*/ 2147483647 w 476"/>
              <a:gd name="T31" fmla="*/ 2147483647 h 770"/>
              <a:gd name="T32" fmla="*/ 2147483647 w 476"/>
              <a:gd name="T33" fmla="*/ 2147483647 h 770"/>
              <a:gd name="T34" fmla="*/ 2147483647 w 476"/>
              <a:gd name="T35" fmla="*/ 2147483647 h 770"/>
              <a:gd name="T36" fmla="*/ 2147483647 w 476"/>
              <a:gd name="T37" fmla="*/ 2147483647 h 770"/>
              <a:gd name="T38" fmla="*/ 2147483647 w 476"/>
              <a:gd name="T39" fmla="*/ 2147483647 h 770"/>
              <a:gd name="T40" fmla="*/ 2147483647 w 476"/>
              <a:gd name="T41" fmla="*/ 2147483647 h 770"/>
              <a:gd name="T42" fmla="*/ 2147483647 w 476"/>
              <a:gd name="T43" fmla="*/ 0 h 7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6"/>
              <a:gd name="T67" fmla="*/ 0 h 770"/>
              <a:gd name="T68" fmla="*/ 476 w 476"/>
              <a:gd name="T69" fmla="*/ 770 h 7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6" h="770">
                <a:moveTo>
                  <a:pt x="115" y="0"/>
                </a:moveTo>
                <a:lnTo>
                  <a:pt x="72" y="301"/>
                </a:lnTo>
                <a:lnTo>
                  <a:pt x="117" y="365"/>
                </a:lnTo>
                <a:lnTo>
                  <a:pt x="47" y="432"/>
                </a:lnTo>
                <a:lnTo>
                  <a:pt x="38" y="478"/>
                </a:lnTo>
                <a:lnTo>
                  <a:pt x="57" y="511"/>
                </a:lnTo>
                <a:lnTo>
                  <a:pt x="38" y="527"/>
                </a:lnTo>
                <a:lnTo>
                  <a:pt x="0" y="701"/>
                </a:lnTo>
                <a:lnTo>
                  <a:pt x="227" y="742"/>
                </a:lnTo>
                <a:lnTo>
                  <a:pt x="442" y="770"/>
                </a:lnTo>
                <a:lnTo>
                  <a:pt x="464" y="611"/>
                </a:lnTo>
                <a:lnTo>
                  <a:pt x="476" y="523"/>
                </a:lnTo>
                <a:lnTo>
                  <a:pt x="455" y="491"/>
                </a:lnTo>
                <a:lnTo>
                  <a:pt x="406" y="500"/>
                </a:lnTo>
                <a:lnTo>
                  <a:pt x="342" y="508"/>
                </a:lnTo>
                <a:lnTo>
                  <a:pt x="330" y="436"/>
                </a:lnTo>
                <a:lnTo>
                  <a:pt x="252" y="378"/>
                </a:lnTo>
                <a:lnTo>
                  <a:pt x="263" y="341"/>
                </a:lnTo>
                <a:lnTo>
                  <a:pt x="270" y="275"/>
                </a:lnTo>
                <a:lnTo>
                  <a:pt x="170" y="134"/>
                </a:lnTo>
                <a:lnTo>
                  <a:pt x="184" y="9"/>
                </a:lnTo>
                <a:lnTo>
                  <a:pt x="115" y="0"/>
                </a:lnTo>
                <a:close/>
              </a:path>
            </a:pathLst>
          </a:custGeom>
          <a:solidFill>
            <a:srgbClr val="0079BE"/>
          </a:solidFill>
          <a:ln w="19050">
            <a:solidFill>
              <a:srgbClr val="000000"/>
            </a:solidFill>
            <a:prstDash val="solid"/>
            <a:round/>
            <a:headEnd/>
            <a:tailEnd/>
          </a:ln>
        </p:spPr>
        <p:txBody>
          <a:bodyPr/>
          <a:lstStyle/>
          <a:p>
            <a:endParaRPr lang="en-US" dirty="0"/>
          </a:p>
        </p:txBody>
      </p:sp>
      <p:grpSp>
        <p:nvGrpSpPr>
          <p:cNvPr id="55" name="Shape - Hawaii"/>
          <p:cNvGrpSpPr/>
          <p:nvPr/>
        </p:nvGrpSpPr>
        <p:grpSpPr>
          <a:xfrm>
            <a:off x="1636712" y="4600575"/>
            <a:ext cx="622300" cy="477838"/>
            <a:chOff x="2322512" y="5000625"/>
            <a:chExt cx="622300" cy="477838"/>
          </a:xfrm>
          <a:solidFill>
            <a:srgbClr val="133559"/>
          </a:solidFill>
        </p:grpSpPr>
        <p:sp>
          <p:nvSpPr>
            <p:cNvPr id="56" name="Freeform 4"/>
            <p:cNvSpPr>
              <a:spLocks noChangeAspect="1"/>
            </p:cNvSpPr>
            <p:nvPr/>
          </p:nvSpPr>
          <p:spPr bwMode="auto">
            <a:xfrm>
              <a:off x="2322512" y="5060535"/>
              <a:ext cx="47758" cy="69294"/>
            </a:xfrm>
            <a:custGeom>
              <a:avLst/>
              <a:gdLst>
                <a:gd name="T0" fmla="*/ 0 w 66"/>
                <a:gd name="T1" fmla="*/ 96 h 96"/>
                <a:gd name="T2" fmla="*/ 0 w 66"/>
                <a:gd name="T3" fmla="*/ 68 h 96"/>
                <a:gd name="T4" fmla="*/ 37 w 66"/>
                <a:gd name="T5" fmla="*/ 0 h 96"/>
                <a:gd name="T6" fmla="*/ 66 w 66"/>
                <a:gd name="T7" fmla="*/ 20 h 96"/>
                <a:gd name="T8" fmla="*/ 34 w 66"/>
                <a:gd name="T9" fmla="*/ 96 h 96"/>
                <a:gd name="T10" fmla="*/ 0 w 66"/>
                <a:gd name="T11" fmla="*/ 96 h 96"/>
                <a:gd name="T12" fmla="*/ 0 60000 65536"/>
                <a:gd name="T13" fmla="*/ 0 60000 65536"/>
                <a:gd name="T14" fmla="*/ 0 60000 65536"/>
                <a:gd name="T15" fmla="*/ 0 60000 65536"/>
                <a:gd name="T16" fmla="*/ 0 60000 65536"/>
                <a:gd name="T17" fmla="*/ 0 60000 65536"/>
                <a:gd name="T18" fmla="*/ 0 w 66"/>
                <a:gd name="T19" fmla="*/ 0 h 96"/>
                <a:gd name="T20" fmla="*/ 66 w 6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66" h="96">
                  <a:moveTo>
                    <a:pt x="0" y="96"/>
                  </a:moveTo>
                  <a:lnTo>
                    <a:pt x="0" y="68"/>
                  </a:lnTo>
                  <a:lnTo>
                    <a:pt x="37" y="0"/>
                  </a:lnTo>
                  <a:lnTo>
                    <a:pt x="66" y="20"/>
                  </a:lnTo>
                  <a:lnTo>
                    <a:pt x="34" y="96"/>
                  </a:lnTo>
                  <a:lnTo>
                    <a:pt x="0" y="96"/>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sp>
          <p:nvSpPr>
            <p:cNvPr id="57" name="Freeform 5"/>
            <p:cNvSpPr>
              <a:spLocks noChangeAspect="1"/>
            </p:cNvSpPr>
            <p:nvPr/>
          </p:nvSpPr>
          <p:spPr bwMode="auto">
            <a:xfrm>
              <a:off x="2390531" y="5000625"/>
              <a:ext cx="89727" cy="87339"/>
            </a:xfrm>
            <a:custGeom>
              <a:avLst/>
              <a:gdLst>
                <a:gd name="T0" fmla="*/ 27 w 124"/>
                <a:gd name="T1" fmla="*/ 13 h 121"/>
                <a:gd name="T2" fmla="*/ 0 w 124"/>
                <a:gd name="T3" fmla="*/ 72 h 121"/>
                <a:gd name="T4" fmla="*/ 48 w 124"/>
                <a:gd name="T5" fmla="*/ 110 h 121"/>
                <a:gd name="T6" fmla="*/ 103 w 124"/>
                <a:gd name="T7" fmla="*/ 121 h 121"/>
                <a:gd name="T8" fmla="*/ 124 w 124"/>
                <a:gd name="T9" fmla="*/ 73 h 121"/>
                <a:gd name="T10" fmla="*/ 110 w 124"/>
                <a:gd name="T11" fmla="*/ 0 h 121"/>
                <a:gd name="T12" fmla="*/ 27 w 124"/>
                <a:gd name="T13" fmla="*/ 13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2"/>
                  </a:lnTo>
                  <a:lnTo>
                    <a:pt x="48" y="110"/>
                  </a:lnTo>
                  <a:lnTo>
                    <a:pt x="103" y="121"/>
                  </a:lnTo>
                  <a:lnTo>
                    <a:pt x="124" y="73"/>
                  </a:lnTo>
                  <a:lnTo>
                    <a:pt x="110" y="0"/>
                  </a:lnTo>
                  <a:lnTo>
                    <a:pt x="27" y="13"/>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sp>
          <p:nvSpPr>
            <p:cNvPr id="58" name="Freeform 6"/>
            <p:cNvSpPr>
              <a:spLocks noChangeAspect="1"/>
            </p:cNvSpPr>
            <p:nvPr/>
          </p:nvSpPr>
          <p:spPr bwMode="auto">
            <a:xfrm>
              <a:off x="2474469" y="5060535"/>
              <a:ext cx="133143" cy="98166"/>
            </a:xfrm>
            <a:custGeom>
              <a:avLst/>
              <a:gdLst>
                <a:gd name="T0" fmla="*/ 0 w 184"/>
                <a:gd name="T1" fmla="*/ 48 h 136"/>
                <a:gd name="T2" fmla="*/ 126 w 184"/>
                <a:gd name="T3" fmla="*/ 0 h 136"/>
                <a:gd name="T4" fmla="*/ 149 w 184"/>
                <a:gd name="T5" fmla="*/ 59 h 136"/>
                <a:gd name="T6" fmla="*/ 173 w 184"/>
                <a:gd name="T7" fmla="*/ 72 h 136"/>
                <a:gd name="T8" fmla="*/ 184 w 184"/>
                <a:gd name="T9" fmla="*/ 120 h 136"/>
                <a:gd name="T10" fmla="*/ 121 w 184"/>
                <a:gd name="T11" fmla="*/ 127 h 136"/>
                <a:gd name="T12" fmla="*/ 76 w 184"/>
                <a:gd name="T13" fmla="*/ 136 h 136"/>
                <a:gd name="T14" fmla="*/ 0 w 184"/>
                <a:gd name="T15" fmla="*/ 48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9"/>
                  </a:lnTo>
                  <a:lnTo>
                    <a:pt x="173" y="72"/>
                  </a:lnTo>
                  <a:lnTo>
                    <a:pt x="184" y="120"/>
                  </a:lnTo>
                  <a:lnTo>
                    <a:pt x="121" y="127"/>
                  </a:lnTo>
                  <a:lnTo>
                    <a:pt x="76" y="136"/>
                  </a:lnTo>
                  <a:lnTo>
                    <a:pt x="0" y="48"/>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sp>
          <p:nvSpPr>
            <p:cNvPr id="59" name="Freeform 7"/>
            <p:cNvSpPr>
              <a:spLocks noChangeAspect="1"/>
            </p:cNvSpPr>
            <p:nvPr/>
          </p:nvSpPr>
          <p:spPr bwMode="auto">
            <a:xfrm>
              <a:off x="2611954" y="5134882"/>
              <a:ext cx="105646" cy="51970"/>
            </a:xfrm>
            <a:custGeom>
              <a:avLst/>
              <a:gdLst>
                <a:gd name="T0" fmla="*/ 22 w 146"/>
                <a:gd name="T1" fmla="*/ 3 h 72"/>
                <a:gd name="T2" fmla="*/ 0 w 146"/>
                <a:gd name="T3" fmla="*/ 67 h 72"/>
                <a:gd name="T4" fmla="*/ 38 w 146"/>
                <a:gd name="T5" fmla="*/ 72 h 72"/>
                <a:gd name="T6" fmla="*/ 62 w 146"/>
                <a:gd name="T7" fmla="*/ 57 h 72"/>
                <a:gd name="T8" fmla="*/ 107 w 146"/>
                <a:gd name="T9" fmla="*/ 58 h 72"/>
                <a:gd name="T10" fmla="*/ 146 w 146"/>
                <a:gd name="T11" fmla="*/ 30 h 72"/>
                <a:gd name="T12" fmla="*/ 120 w 146"/>
                <a:gd name="T13" fmla="*/ 20 h 72"/>
                <a:gd name="T14" fmla="*/ 101 w 146"/>
                <a:gd name="T15" fmla="*/ 0 h 72"/>
                <a:gd name="T16" fmla="*/ 22 w 146"/>
                <a:gd name="T17" fmla="*/ 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sp>
          <p:nvSpPr>
            <p:cNvPr id="60" name="Freeform 8"/>
            <p:cNvSpPr>
              <a:spLocks noChangeAspect="1"/>
            </p:cNvSpPr>
            <p:nvPr/>
          </p:nvSpPr>
          <p:spPr bwMode="auto">
            <a:xfrm>
              <a:off x="2643069" y="5208506"/>
              <a:ext cx="43416" cy="37534"/>
            </a:xfrm>
            <a:custGeom>
              <a:avLst/>
              <a:gdLst>
                <a:gd name="T0" fmla="*/ 52 w 60"/>
                <a:gd name="T1" fmla="*/ 0 h 52"/>
                <a:gd name="T2" fmla="*/ 0 w 60"/>
                <a:gd name="T3" fmla="*/ 4 h 52"/>
                <a:gd name="T4" fmla="*/ 9 w 60"/>
                <a:gd name="T5" fmla="*/ 52 h 52"/>
                <a:gd name="T6" fmla="*/ 60 w 60"/>
                <a:gd name="T7" fmla="*/ 40 h 52"/>
                <a:gd name="T8" fmla="*/ 52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52" y="0"/>
                  </a:moveTo>
                  <a:lnTo>
                    <a:pt x="0" y="4"/>
                  </a:lnTo>
                  <a:lnTo>
                    <a:pt x="9" y="52"/>
                  </a:lnTo>
                  <a:lnTo>
                    <a:pt x="60" y="40"/>
                  </a:lnTo>
                  <a:lnTo>
                    <a:pt x="52" y="0"/>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sp>
          <p:nvSpPr>
            <p:cNvPr id="61" name="Freeform 9"/>
            <p:cNvSpPr>
              <a:spLocks noChangeAspect="1"/>
            </p:cNvSpPr>
            <p:nvPr/>
          </p:nvSpPr>
          <p:spPr bwMode="auto">
            <a:xfrm>
              <a:off x="2690103" y="5248928"/>
              <a:ext cx="29668" cy="36812"/>
            </a:xfrm>
            <a:custGeom>
              <a:avLst/>
              <a:gdLst>
                <a:gd name="T0" fmla="*/ 0 w 41"/>
                <a:gd name="T1" fmla="*/ 20 h 51"/>
                <a:gd name="T2" fmla="*/ 41 w 41"/>
                <a:gd name="T3" fmla="*/ 0 h 51"/>
                <a:gd name="T4" fmla="*/ 41 w 41"/>
                <a:gd name="T5" fmla="*/ 45 h 51"/>
                <a:gd name="T6" fmla="*/ 14 w 41"/>
                <a:gd name="T7" fmla="*/ 51 h 51"/>
                <a:gd name="T8" fmla="*/ 0 w 41"/>
                <a:gd name="T9" fmla="*/ 20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20"/>
                  </a:moveTo>
                  <a:lnTo>
                    <a:pt x="41" y="0"/>
                  </a:lnTo>
                  <a:lnTo>
                    <a:pt x="41" y="45"/>
                  </a:lnTo>
                  <a:lnTo>
                    <a:pt x="14" y="51"/>
                  </a:lnTo>
                  <a:lnTo>
                    <a:pt x="0" y="20"/>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sp>
          <p:nvSpPr>
            <p:cNvPr id="62" name="Freeform"/>
            <p:cNvSpPr>
              <a:spLocks noChangeAspect="1"/>
            </p:cNvSpPr>
            <p:nvPr/>
          </p:nvSpPr>
          <p:spPr bwMode="auto">
            <a:xfrm>
              <a:off x="2764634" y="5266251"/>
              <a:ext cx="180178" cy="212212"/>
            </a:xfrm>
            <a:custGeom>
              <a:avLst/>
              <a:gdLst>
                <a:gd name="T0" fmla="*/ 42 w 249"/>
                <a:gd name="T1" fmla="*/ 0 h 294"/>
                <a:gd name="T2" fmla="*/ 0 w 249"/>
                <a:gd name="T3" fmla="*/ 112 h 294"/>
                <a:gd name="T4" fmla="*/ 30 w 249"/>
                <a:gd name="T5" fmla="*/ 167 h 294"/>
                <a:gd name="T6" fmla="*/ 30 w 249"/>
                <a:gd name="T7" fmla="*/ 267 h 294"/>
                <a:gd name="T8" fmla="*/ 90 w 249"/>
                <a:gd name="T9" fmla="*/ 294 h 294"/>
                <a:gd name="T10" fmla="*/ 117 w 249"/>
                <a:gd name="T11" fmla="*/ 235 h 294"/>
                <a:gd name="T12" fmla="*/ 193 w 249"/>
                <a:gd name="T13" fmla="*/ 222 h 294"/>
                <a:gd name="T14" fmla="*/ 249 w 249"/>
                <a:gd name="T15" fmla="*/ 158 h 294"/>
                <a:gd name="T16" fmla="*/ 190 w 249"/>
                <a:gd name="T17" fmla="*/ 58 h 294"/>
                <a:gd name="T18" fmla="*/ 42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sp>
          <p:nvSpPr>
            <p:cNvPr id="63" name="Freeform"/>
            <p:cNvSpPr>
              <a:spLocks noChangeAspect="1"/>
            </p:cNvSpPr>
            <p:nvPr/>
          </p:nvSpPr>
          <p:spPr bwMode="auto">
            <a:xfrm>
              <a:off x="2700957" y="5167363"/>
              <a:ext cx="99857" cy="83008"/>
            </a:xfrm>
            <a:custGeom>
              <a:avLst/>
              <a:gdLst>
                <a:gd name="T0" fmla="*/ 29 w 138"/>
                <a:gd name="T1" fmla="*/ 0 h 115"/>
                <a:gd name="T2" fmla="*/ 0 w 138"/>
                <a:gd name="T3" fmla="*/ 34 h 115"/>
                <a:gd name="T4" fmla="*/ 12 w 138"/>
                <a:gd name="T5" fmla="*/ 61 h 115"/>
                <a:gd name="T6" fmla="*/ 38 w 138"/>
                <a:gd name="T7" fmla="*/ 70 h 115"/>
                <a:gd name="T8" fmla="*/ 64 w 138"/>
                <a:gd name="T9" fmla="*/ 115 h 115"/>
                <a:gd name="T10" fmla="*/ 136 w 138"/>
                <a:gd name="T11" fmla="*/ 97 h 115"/>
                <a:gd name="T12" fmla="*/ 138 w 138"/>
                <a:gd name="T13" fmla="*/ 49 h 115"/>
                <a:gd name="T14" fmla="*/ 85 w 138"/>
                <a:gd name="T15" fmla="*/ 9 h 115"/>
                <a:gd name="T16" fmla="*/ 29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grpSp>
      <p:sp>
        <p:nvSpPr>
          <p:cNvPr id="37935" name="Shape - Georgia"/>
          <p:cNvSpPr>
            <a:spLocks noChangeAspect="1"/>
          </p:cNvSpPr>
          <p:nvPr/>
        </p:nvSpPr>
        <p:spPr bwMode="auto">
          <a:xfrm>
            <a:off x="6343650" y="3905250"/>
            <a:ext cx="708025" cy="722313"/>
          </a:xfrm>
          <a:custGeom>
            <a:avLst/>
            <a:gdLst>
              <a:gd name="T0" fmla="*/ 0 w 447"/>
              <a:gd name="T1" fmla="*/ 2147483647 h 463"/>
              <a:gd name="T2" fmla="*/ 2147483647 w 447"/>
              <a:gd name="T3" fmla="*/ 2147483647 h 463"/>
              <a:gd name="T4" fmla="*/ 2147483647 w 447"/>
              <a:gd name="T5" fmla="*/ 2147483647 h 463"/>
              <a:gd name="T6" fmla="*/ 2147483647 w 447"/>
              <a:gd name="T7" fmla="*/ 0 h 463"/>
              <a:gd name="T8" fmla="*/ 2147483647 w 447"/>
              <a:gd name="T9" fmla="*/ 2147483647 h 463"/>
              <a:gd name="T10" fmla="*/ 2147483647 w 447"/>
              <a:gd name="T11" fmla="*/ 2147483647 h 463"/>
              <a:gd name="T12" fmla="*/ 2147483647 w 447"/>
              <a:gd name="T13" fmla="*/ 2147483647 h 463"/>
              <a:gd name="T14" fmla="*/ 2147483647 w 447"/>
              <a:gd name="T15" fmla="*/ 2147483647 h 463"/>
              <a:gd name="T16" fmla="*/ 2147483647 w 447"/>
              <a:gd name="T17" fmla="*/ 2147483647 h 463"/>
              <a:gd name="T18" fmla="*/ 2147483647 w 447"/>
              <a:gd name="T19" fmla="*/ 2147483647 h 463"/>
              <a:gd name="T20" fmla="*/ 2147483647 w 447"/>
              <a:gd name="T21" fmla="*/ 2147483647 h 463"/>
              <a:gd name="T22" fmla="*/ 2147483647 w 447"/>
              <a:gd name="T23" fmla="*/ 2147483647 h 463"/>
              <a:gd name="T24" fmla="*/ 2147483647 w 447"/>
              <a:gd name="T25" fmla="*/ 2147483647 h 463"/>
              <a:gd name="T26" fmla="*/ 2147483647 w 447"/>
              <a:gd name="T27" fmla="*/ 2147483647 h 463"/>
              <a:gd name="T28" fmla="*/ 2147483647 w 447"/>
              <a:gd name="T29" fmla="*/ 2147483647 h 463"/>
              <a:gd name="T30" fmla="*/ 2147483647 w 447"/>
              <a:gd name="T31" fmla="*/ 2147483647 h 463"/>
              <a:gd name="T32" fmla="*/ 2147483647 w 447"/>
              <a:gd name="T33" fmla="*/ 2147483647 h 463"/>
              <a:gd name="T34" fmla="*/ 2147483647 w 447"/>
              <a:gd name="T35" fmla="*/ 2147483647 h 463"/>
              <a:gd name="T36" fmla="*/ 0 w 447"/>
              <a:gd name="T37" fmla="*/ 2147483647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7"/>
              <a:gd name="T58" fmla="*/ 0 h 463"/>
              <a:gd name="T59" fmla="*/ 447 w 447"/>
              <a:gd name="T60" fmla="*/ 463 h 4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7" h="463">
                <a:moveTo>
                  <a:pt x="0" y="28"/>
                </a:moveTo>
                <a:lnTo>
                  <a:pt x="4" y="28"/>
                </a:lnTo>
                <a:lnTo>
                  <a:pt x="109" y="9"/>
                </a:lnTo>
                <a:lnTo>
                  <a:pt x="201" y="0"/>
                </a:lnTo>
                <a:lnTo>
                  <a:pt x="188" y="23"/>
                </a:lnTo>
                <a:lnTo>
                  <a:pt x="216" y="23"/>
                </a:lnTo>
                <a:lnTo>
                  <a:pt x="375" y="167"/>
                </a:lnTo>
                <a:lnTo>
                  <a:pt x="438" y="259"/>
                </a:lnTo>
                <a:lnTo>
                  <a:pt x="447" y="322"/>
                </a:lnTo>
                <a:lnTo>
                  <a:pt x="426" y="336"/>
                </a:lnTo>
                <a:lnTo>
                  <a:pt x="438" y="399"/>
                </a:lnTo>
                <a:lnTo>
                  <a:pt x="393" y="402"/>
                </a:lnTo>
                <a:lnTo>
                  <a:pt x="393" y="456"/>
                </a:lnTo>
                <a:lnTo>
                  <a:pt x="358" y="429"/>
                </a:lnTo>
                <a:lnTo>
                  <a:pt x="128" y="463"/>
                </a:lnTo>
                <a:lnTo>
                  <a:pt x="76" y="363"/>
                </a:lnTo>
                <a:lnTo>
                  <a:pt x="113" y="295"/>
                </a:lnTo>
                <a:lnTo>
                  <a:pt x="64" y="260"/>
                </a:lnTo>
                <a:lnTo>
                  <a:pt x="0" y="28"/>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36" name="Shape - Florida"/>
          <p:cNvSpPr>
            <a:spLocks noChangeAspect="1"/>
          </p:cNvSpPr>
          <p:nvPr/>
        </p:nvSpPr>
        <p:spPr bwMode="auto">
          <a:xfrm>
            <a:off x="6183313" y="4524375"/>
            <a:ext cx="1206500" cy="809625"/>
          </a:xfrm>
          <a:custGeom>
            <a:avLst/>
            <a:gdLst>
              <a:gd name="T0" fmla="*/ 0 w 765"/>
              <a:gd name="T1" fmla="*/ 2147483647 h 519"/>
              <a:gd name="T2" fmla="*/ 2147483647 w 765"/>
              <a:gd name="T3" fmla="*/ 2147483647 h 519"/>
              <a:gd name="T4" fmla="*/ 2147483647 w 765"/>
              <a:gd name="T5" fmla="*/ 2147483647 h 519"/>
              <a:gd name="T6" fmla="*/ 2147483647 w 765"/>
              <a:gd name="T7" fmla="*/ 2147483647 h 519"/>
              <a:gd name="T8" fmla="*/ 2147483647 w 765"/>
              <a:gd name="T9" fmla="*/ 2147483647 h 519"/>
              <a:gd name="T10" fmla="*/ 2147483647 w 765"/>
              <a:gd name="T11" fmla="*/ 2147483647 h 519"/>
              <a:gd name="T12" fmla="*/ 2147483647 w 765"/>
              <a:gd name="T13" fmla="*/ 0 h 519"/>
              <a:gd name="T14" fmla="*/ 2147483647 w 765"/>
              <a:gd name="T15" fmla="*/ 2147483647 h 519"/>
              <a:gd name="T16" fmla="*/ 2147483647 w 765"/>
              <a:gd name="T17" fmla="*/ 2147483647 h 519"/>
              <a:gd name="T18" fmla="*/ 2147483647 w 765"/>
              <a:gd name="T19" fmla="*/ 2147483647 h 519"/>
              <a:gd name="T20" fmla="*/ 2147483647 w 765"/>
              <a:gd name="T21" fmla="*/ 2147483647 h 519"/>
              <a:gd name="T22" fmla="*/ 2147483647 w 765"/>
              <a:gd name="T23" fmla="*/ 2147483647 h 519"/>
              <a:gd name="T24" fmla="*/ 2147483647 w 765"/>
              <a:gd name="T25" fmla="*/ 2147483647 h 519"/>
              <a:gd name="T26" fmla="*/ 2147483647 w 765"/>
              <a:gd name="T27" fmla="*/ 2147483647 h 519"/>
              <a:gd name="T28" fmla="*/ 2147483647 w 765"/>
              <a:gd name="T29" fmla="*/ 2147483647 h 519"/>
              <a:gd name="T30" fmla="*/ 2147483647 w 765"/>
              <a:gd name="T31" fmla="*/ 2147483647 h 519"/>
              <a:gd name="T32" fmla="*/ 2147483647 w 765"/>
              <a:gd name="T33" fmla="*/ 2147483647 h 519"/>
              <a:gd name="T34" fmla="*/ 2147483647 w 765"/>
              <a:gd name="T35" fmla="*/ 2147483647 h 519"/>
              <a:gd name="T36" fmla="*/ 2147483647 w 765"/>
              <a:gd name="T37" fmla="*/ 2147483647 h 519"/>
              <a:gd name="T38" fmla="*/ 2147483647 w 765"/>
              <a:gd name="T39" fmla="*/ 2147483647 h 519"/>
              <a:gd name="T40" fmla="*/ 2147483647 w 765"/>
              <a:gd name="T41" fmla="*/ 2147483647 h 519"/>
              <a:gd name="T42" fmla="*/ 2147483647 w 765"/>
              <a:gd name="T43" fmla="*/ 2147483647 h 519"/>
              <a:gd name="T44" fmla="*/ 2147483647 w 765"/>
              <a:gd name="T45" fmla="*/ 2147483647 h 519"/>
              <a:gd name="T46" fmla="*/ 2147483647 w 765"/>
              <a:gd name="T47" fmla="*/ 2147483647 h 519"/>
              <a:gd name="T48" fmla="*/ 2147483647 w 765"/>
              <a:gd name="T49" fmla="*/ 2147483647 h 519"/>
              <a:gd name="T50" fmla="*/ 2147483647 w 765"/>
              <a:gd name="T51" fmla="*/ 2147483647 h 519"/>
              <a:gd name="T52" fmla="*/ 2147483647 w 765"/>
              <a:gd name="T53" fmla="*/ 2147483647 h 519"/>
              <a:gd name="T54" fmla="*/ 2147483647 w 765"/>
              <a:gd name="T55" fmla="*/ 2147483647 h 519"/>
              <a:gd name="T56" fmla="*/ 2147483647 w 765"/>
              <a:gd name="T57" fmla="*/ 2147483647 h 519"/>
              <a:gd name="T58" fmla="*/ 2147483647 w 765"/>
              <a:gd name="T59" fmla="*/ 2147483647 h 519"/>
              <a:gd name="T60" fmla="*/ 2147483647 w 765"/>
              <a:gd name="T61" fmla="*/ 2147483647 h 519"/>
              <a:gd name="T62" fmla="*/ 2147483647 w 765"/>
              <a:gd name="T63" fmla="*/ 2147483647 h 519"/>
              <a:gd name="T64" fmla="*/ 2147483647 w 765"/>
              <a:gd name="T65" fmla="*/ 2147483647 h 519"/>
              <a:gd name="T66" fmla="*/ 2147483647 w 765"/>
              <a:gd name="T67" fmla="*/ 2147483647 h 519"/>
              <a:gd name="T68" fmla="*/ 2147483647 w 765"/>
              <a:gd name="T69" fmla="*/ 2147483647 h 519"/>
              <a:gd name="T70" fmla="*/ 2147483647 w 765"/>
              <a:gd name="T71" fmla="*/ 2147483647 h 519"/>
              <a:gd name="T72" fmla="*/ 2147483647 w 765"/>
              <a:gd name="T73" fmla="*/ 2147483647 h 519"/>
              <a:gd name="T74" fmla="*/ 2147483647 w 765"/>
              <a:gd name="T75" fmla="*/ 2147483647 h 519"/>
              <a:gd name="T76" fmla="*/ 2147483647 w 765"/>
              <a:gd name="T77" fmla="*/ 2147483647 h 519"/>
              <a:gd name="T78" fmla="*/ 0 w 765"/>
              <a:gd name="T79" fmla="*/ 2147483647 h 5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5"/>
              <a:gd name="T121" fmla="*/ 0 h 519"/>
              <a:gd name="T122" fmla="*/ 765 w 765"/>
              <a:gd name="T123" fmla="*/ 519 h 5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5" h="519">
                <a:moveTo>
                  <a:pt x="0" y="51"/>
                </a:moveTo>
                <a:lnTo>
                  <a:pt x="210" y="30"/>
                </a:lnTo>
                <a:lnTo>
                  <a:pt x="233" y="64"/>
                </a:lnTo>
                <a:lnTo>
                  <a:pt x="458" y="30"/>
                </a:lnTo>
                <a:lnTo>
                  <a:pt x="496" y="58"/>
                </a:lnTo>
                <a:lnTo>
                  <a:pt x="496" y="4"/>
                </a:lnTo>
                <a:lnTo>
                  <a:pt x="493" y="0"/>
                </a:lnTo>
                <a:lnTo>
                  <a:pt x="538" y="3"/>
                </a:lnTo>
                <a:lnTo>
                  <a:pt x="586" y="83"/>
                </a:lnTo>
                <a:lnTo>
                  <a:pt x="662" y="192"/>
                </a:lnTo>
                <a:lnTo>
                  <a:pt x="699" y="286"/>
                </a:lnTo>
                <a:lnTo>
                  <a:pt x="756" y="352"/>
                </a:lnTo>
                <a:lnTo>
                  <a:pt x="765" y="447"/>
                </a:lnTo>
                <a:lnTo>
                  <a:pt x="747" y="504"/>
                </a:lnTo>
                <a:lnTo>
                  <a:pt x="666" y="519"/>
                </a:lnTo>
                <a:lnTo>
                  <a:pt x="653" y="495"/>
                </a:lnTo>
                <a:lnTo>
                  <a:pt x="596" y="460"/>
                </a:lnTo>
                <a:lnTo>
                  <a:pt x="578" y="425"/>
                </a:lnTo>
                <a:lnTo>
                  <a:pt x="563" y="411"/>
                </a:lnTo>
                <a:lnTo>
                  <a:pt x="554" y="378"/>
                </a:lnTo>
                <a:lnTo>
                  <a:pt x="541" y="387"/>
                </a:lnTo>
                <a:lnTo>
                  <a:pt x="496" y="344"/>
                </a:lnTo>
                <a:lnTo>
                  <a:pt x="507" y="304"/>
                </a:lnTo>
                <a:lnTo>
                  <a:pt x="496" y="282"/>
                </a:lnTo>
                <a:lnTo>
                  <a:pt x="483" y="289"/>
                </a:lnTo>
                <a:lnTo>
                  <a:pt x="484" y="313"/>
                </a:lnTo>
                <a:lnTo>
                  <a:pt x="470" y="282"/>
                </a:lnTo>
                <a:lnTo>
                  <a:pt x="471" y="209"/>
                </a:lnTo>
                <a:lnTo>
                  <a:pt x="443" y="165"/>
                </a:lnTo>
                <a:lnTo>
                  <a:pt x="371" y="130"/>
                </a:lnTo>
                <a:lnTo>
                  <a:pt x="335" y="89"/>
                </a:lnTo>
                <a:lnTo>
                  <a:pt x="295" y="85"/>
                </a:lnTo>
                <a:lnTo>
                  <a:pt x="279" y="110"/>
                </a:lnTo>
                <a:lnTo>
                  <a:pt x="219" y="128"/>
                </a:lnTo>
                <a:lnTo>
                  <a:pt x="185" y="110"/>
                </a:lnTo>
                <a:lnTo>
                  <a:pt x="167" y="83"/>
                </a:lnTo>
                <a:lnTo>
                  <a:pt x="55" y="107"/>
                </a:lnTo>
                <a:lnTo>
                  <a:pt x="31" y="88"/>
                </a:lnTo>
                <a:lnTo>
                  <a:pt x="6" y="109"/>
                </a:lnTo>
                <a:lnTo>
                  <a:pt x="0" y="51"/>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37" name="Shape - Delaware"/>
          <p:cNvSpPr>
            <a:spLocks noChangeAspect="1"/>
          </p:cNvSpPr>
          <p:nvPr/>
        </p:nvSpPr>
        <p:spPr bwMode="auto">
          <a:xfrm>
            <a:off x="7412038" y="2954338"/>
            <a:ext cx="153987" cy="190500"/>
          </a:xfrm>
          <a:custGeom>
            <a:avLst/>
            <a:gdLst>
              <a:gd name="T0" fmla="*/ 0 w 98"/>
              <a:gd name="T1" fmla="*/ 2147483647 h 122"/>
              <a:gd name="T2" fmla="*/ 2147483647 w 98"/>
              <a:gd name="T3" fmla="*/ 0 h 122"/>
              <a:gd name="T4" fmla="*/ 2147483647 w 98"/>
              <a:gd name="T5" fmla="*/ 2147483647 h 122"/>
              <a:gd name="T6" fmla="*/ 2147483647 w 98"/>
              <a:gd name="T7" fmla="*/ 2147483647 h 122"/>
              <a:gd name="T8" fmla="*/ 2147483647 w 98"/>
              <a:gd name="T9" fmla="*/ 2147483647 h 122"/>
              <a:gd name="T10" fmla="*/ 2147483647 w 98"/>
              <a:gd name="T11" fmla="*/ 2147483647 h 122"/>
              <a:gd name="T12" fmla="*/ 2147483647 w 98"/>
              <a:gd name="T13" fmla="*/ 2147483647 h 122"/>
              <a:gd name="T14" fmla="*/ 0 w 98"/>
              <a:gd name="T15" fmla="*/ 2147483647 h 122"/>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2"/>
              <a:gd name="T26" fmla="*/ 98 w 98"/>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2">
                <a:moveTo>
                  <a:pt x="0" y="8"/>
                </a:moveTo>
                <a:lnTo>
                  <a:pt x="21" y="0"/>
                </a:lnTo>
                <a:lnTo>
                  <a:pt x="66" y="27"/>
                </a:lnTo>
                <a:lnTo>
                  <a:pt x="66" y="54"/>
                </a:lnTo>
                <a:lnTo>
                  <a:pt x="97" y="73"/>
                </a:lnTo>
                <a:lnTo>
                  <a:pt x="98" y="109"/>
                </a:lnTo>
                <a:lnTo>
                  <a:pt x="48" y="122"/>
                </a:lnTo>
                <a:lnTo>
                  <a:pt x="0" y="8"/>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38" name="Shape - Connecticut"/>
          <p:cNvSpPr>
            <a:spLocks noChangeAspect="1"/>
          </p:cNvSpPr>
          <p:nvPr/>
        </p:nvSpPr>
        <p:spPr bwMode="auto">
          <a:xfrm>
            <a:off x="7577138" y="2466975"/>
            <a:ext cx="242887" cy="185738"/>
          </a:xfrm>
          <a:custGeom>
            <a:avLst/>
            <a:gdLst>
              <a:gd name="T0" fmla="*/ 0 w 153"/>
              <a:gd name="T1" fmla="*/ 2147483647 h 118"/>
              <a:gd name="T2" fmla="*/ 2147483647 w 153"/>
              <a:gd name="T3" fmla="*/ 0 h 118"/>
              <a:gd name="T4" fmla="*/ 2147483647 w 153"/>
              <a:gd name="T5" fmla="*/ 2147483647 h 118"/>
              <a:gd name="T6" fmla="*/ 2147483647 w 153"/>
              <a:gd name="T7" fmla="*/ 2147483647 h 118"/>
              <a:gd name="T8" fmla="*/ 2147483647 w 153"/>
              <a:gd name="T9" fmla="*/ 2147483647 h 118"/>
              <a:gd name="T10" fmla="*/ 2147483647 w 153"/>
              <a:gd name="T11" fmla="*/ 2147483647 h 118"/>
              <a:gd name="T12" fmla="*/ 2147483647 w 153"/>
              <a:gd name="T13" fmla="*/ 2147483647 h 118"/>
              <a:gd name="T14" fmla="*/ 0 w 153"/>
              <a:gd name="T15" fmla="*/ 2147483647 h 11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8"/>
              <a:gd name="T26" fmla="*/ 153 w 15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8">
                <a:moveTo>
                  <a:pt x="0" y="30"/>
                </a:moveTo>
                <a:lnTo>
                  <a:pt x="118" y="0"/>
                </a:lnTo>
                <a:lnTo>
                  <a:pt x="153" y="54"/>
                </a:lnTo>
                <a:lnTo>
                  <a:pt x="133" y="78"/>
                </a:lnTo>
                <a:lnTo>
                  <a:pt x="95" y="69"/>
                </a:lnTo>
                <a:lnTo>
                  <a:pt x="37" y="118"/>
                </a:lnTo>
                <a:lnTo>
                  <a:pt x="6" y="93"/>
                </a:lnTo>
                <a:lnTo>
                  <a:pt x="0" y="30"/>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39" name="Shape - Colorado"/>
          <p:cNvSpPr>
            <a:spLocks noChangeAspect="1"/>
          </p:cNvSpPr>
          <p:nvPr/>
        </p:nvSpPr>
        <p:spPr bwMode="auto">
          <a:xfrm>
            <a:off x="3254375" y="3078163"/>
            <a:ext cx="928688" cy="682625"/>
          </a:xfrm>
          <a:custGeom>
            <a:avLst/>
            <a:gdLst>
              <a:gd name="T0" fmla="*/ 2147483647 w 590"/>
              <a:gd name="T1" fmla="*/ 0 h 439"/>
              <a:gd name="T2" fmla="*/ 2147483647 w 590"/>
              <a:gd name="T3" fmla="*/ 2147483647 h 439"/>
              <a:gd name="T4" fmla="*/ 0 w 590"/>
              <a:gd name="T5" fmla="*/ 2147483647 h 439"/>
              <a:gd name="T6" fmla="*/ 2147483647 w 590"/>
              <a:gd name="T7" fmla="*/ 2147483647 h 439"/>
              <a:gd name="T8" fmla="*/ 2147483647 w 590"/>
              <a:gd name="T9" fmla="*/ 2147483647 h 439"/>
              <a:gd name="T10" fmla="*/ 2147483647 w 590"/>
              <a:gd name="T11" fmla="*/ 2147483647 h 439"/>
              <a:gd name="T12" fmla="*/ 2147483647 w 590"/>
              <a:gd name="T13" fmla="*/ 2147483647 h 439"/>
              <a:gd name="T14" fmla="*/ 2147483647 w 590"/>
              <a:gd name="T15" fmla="*/ 2147483647 h 439"/>
              <a:gd name="T16" fmla="*/ 2147483647 w 590"/>
              <a:gd name="T17" fmla="*/ 0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439"/>
              <a:gd name="T29" fmla="*/ 590 w 590"/>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439">
                <a:moveTo>
                  <a:pt x="49" y="0"/>
                </a:moveTo>
                <a:lnTo>
                  <a:pt x="19" y="263"/>
                </a:lnTo>
                <a:lnTo>
                  <a:pt x="0" y="415"/>
                </a:lnTo>
                <a:lnTo>
                  <a:pt x="295" y="430"/>
                </a:lnTo>
                <a:lnTo>
                  <a:pt x="577" y="439"/>
                </a:lnTo>
                <a:lnTo>
                  <a:pt x="586" y="234"/>
                </a:lnTo>
                <a:lnTo>
                  <a:pt x="590" y="32"/>
                </a:lnTo>
                <a:lnTo>
                  <a:pt x="429" y="29"/>
                </a:lnTo>
                <a:lnTo>
                  <a:pt x="49" y="0"/>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40" name="Shape - California"/>
          <p:cNvSpPr>
            <a:spLocks noChangeAspect="1"/>
          </p:cNvSpPr>
          <p:nvPr/>
        </p:nvSpPr>
        <p:spPr bwMode="auto">
          <a:xfrm>
            <a:off x="1463675" y="2600325"/>
            <a:ext cx="1098550" cy="1673225"/>
          </a:xfrm>
          <a:custGeom>
            <a:avLst/>
            <a:gdLst>
              <a:gd name="T0" fmla="*/ 2147483647 w 697"/>
              <a:gd name="T1" fmla="*/ 0 h 1077"/>
              <a:gd name="T2" fmla="*/ 2147483647 w 697"/>
              <a:gd name="T3" fmla="*/ 2147483647 h 1077"/>
              <a:gd name="T4" fmla="*/ 2147483647 w 697"/>
              <a:gd name="T5" fmla="*/ 2147483647 h 1077"/>
              <a:gd name="T6" fmla="*/ 2147483647 w 697"/>
              <a:gd name="T7" fmla="*/ 2147483647 h 1077"/>
              <a:gd name="T8" fmla="*/ 2147483647 w 697"/>
              <a:gd name="T9" fmla="*/ 2147483647 h 1077"/>
              <a:gd name="T10" fmla="*/ 2147483647 w 697"/>
              <a:gd name="T11" fmla="*/ 2147483647 h 1077"/>
              <a:gd name="T12" fmla="*/ 2147483647 w 697"/>
              <a:gd name="T13" fmla="*/ 2147483647 h 1077"/>
              <a:gd name="T14" fmla="*/ 2147483647 w 697"/>
              <a:gd name="T15" fmla="*/ 2147483647 h 1077"/>
              <a:gd name="T16" fmla="*/ 2147483647 w 697"/>
              <a:gd name="T17" fmla="*/ 2147483647 h 1077"/>
              <a:gd name="T18" fmla="*/ 2147483647 w 697"/>
              <a:gd name="T19" fmla="*/ 2147483647 h 1077"/>
              <a:gd name="T20" fmla="*/ 2147483647 w 697"/>
              <a:gd name="T21" fmla="*/ 2147483647 h 1077"/>
              <a:gd name="T22" fmla="*/ 2147483647 w 697"/>
              <a:gd name="T23" fmla="*/ 2147483647 h 1077"/>
              <a:gd name="T24" fmla="*/ 2147483647 w 697"/>
              <a:gd name="T25" fmla="*/ 2147483647 h 1077"/>
              <a:gd name="T26" fmla="*/ 2147483647 w 697"/>
              <a:gd name="T27" fmla="*/ 2147483647 h 1077"/>
              <a:gd name="T28" fmla="*/ 2147483647 w 697"/>
              <a:gd name="T29" fmla="*/ 2147483647 h 1077"/>
              <a:gd name="T30" fmla="*/ 2147483647 w 697"/>
              <a:gd name="T31" fmla="*/ 2147483647 h 1077"/>
              <a:gd name="T32" fmla="*/ 2147483647 w 697"/>
              <a:gd name="T33" fmla="*/ 2147483647 h 1077"/>
              <a:gd name="T34" fmla="*/ 2147483647 w 697"/>
              <a:gd name="T35" fmla="*/ 2147483647 h 1077"/>
              <a:gd name="T36" fmla="*/ 2147483647 w 697"/>
              <a:gd name="T37" fmla="*/ 2147483647 h 1077"/>
              <a:gd name="T38" fmla="*/ 2147483647 w 697"/>
              <a:gd name="T39" fmla="*/ 2147483647 h 1077"/>
              <a:gd name="T40" fmla="*/ 2147483647 w 697"/>
              <a:gd name="T41" fmla="*/ 2147483647 h 1077"/>
              <a:gd name="T42" fmla="*/ 2147483647 w 697"/>
              <a:gd name="T43" fmla="*/ 2147483647 h 1077"/>
              <a:gd name="T44" fmla="*/ 2147483647 w 697"/>
              <a:gd name="T45" fmla="*/ 2147483647 h 1077"/>
              <a:gd name="T46" fmla="*/ 2147483647 w 697"/>
              <a:gd name="T47" fmla="*/ 2147483647 h 1077"/>
              <a:gd name="T48" fmla="*/ 2147483647 w 697"/>
              <a:gd name="T49" fmla="*/ 2147483647 h 1077"/>
              <a:gd name="T50" fmla="*/ 2147483647 w 697"/>
              <a:gd name="T51" fmla="*/ 2147483647 h 1077"/>
              <a:gd name="T52" fmla="*/ 2147483647 w 697"/>
              <a:gd name="T53" fmla="*/ 2147483647 h 1077"/>
              <a:gd name="T54" fmla="*/ 2147483647 w 697"/>
              <a:gd name="T55" fmla="*/ 2147483647 h 1077"/>
              <a:gd name="T56" fmla="*/ 2147483647 w 697"/>
              <a:gd name="T57" fmla="*/ 2147483647 h 1077"/>
              <a:gd name="T58" fmla="*/ 2147483647 w 697"/>
              <a:gd name="T59" fmla="*/ 2147483647 h 1077"/>
              <a:gd name="T60" fmla="*/ 2147483647 w 697"/>
              <a:gd name="T61" fmla="*/ 2147483647 h 1077"/>
              <a:gd name="T62" fmla="*/ 2147483647 w 697"/>
              <a:gd name="T63" fmla="*/ 2147483647 h 1077"/>
              <a:gd name="T64" fmla="*/ 2147483647 w 697"/>
              <a:gd name="T65" fmla="*/ 2147483647 h 1077"/>
              <a:gd name="T66" fmla="*/ 2147483647 w 697"/>
              <a:gd name="T67" fmla="*/ 2147483647 h 1077"/>
              <a:gd name="T68" fmla="*/ 2147483647 w 697"/>
              <a:gd name="T69" fmla="*/ 2147483647 h 1077"/>
              <a:gd name="T70" fmla="*/ 2147483647 w 697"/>
              <a:gd name="T71" fmla="*/ 2147483647 h 1077"/>
              <a:gd name="T72" fmla="*/ 2147483647 w 697"/>
              <a:gd name="T73" fmla="*/ 2147483647 h 1077"/>
              <a:gd name="T74" fmla="*/ 2147483647 w 697"/>
              <a:gd name="T75" fmla="*/ 2147483647 h 1077"/>
              <a:gd name="T76" fmla="*/ 2147483647 w 697"/>
              <a:gd name="T77" fmla="*/ 2147483647 h 1077"/>
              <a:gd name="T78" fmla="*/ 2147483647 w 697"/>
              <a:gd name="T79" fmla="*/ 2147483647 h 1077"/>
              <a:gd name="T80" fmla="*/ 2147483647 w 697"/>
              <a:gd name="T81" fmla="*/ 2147483647 h 1077"/>
              <a:gd name="T82" fmla="*/ 2147483647 w 697"/>
              <a:gd name="T83" fmla="*/ 2147483647 h 1077"/>
              <a:gd name="T84" fmla="*/ 2147483647 w 697"/>
              <a:gd name="T85" fmla="*/ 2147483647 h 1077"/>
              <a:gd name="T86" fmla="*/ 0 w 697"/>
              <a:gd name="T87" fmla="*/ 2147483647 h 1077"/>
              <a:gd name="T88" fmla="*/ 2147483647 w 697"/>
              <a:gd name="T89" fmla="*/ 2147483647 h 1077"/>
              <a:gd name="T90" fmla="*/ 2147483647 w 697"/>
              <a:gd name="T91" fmla="*/ 2147483647 h 1077"/>
              <a:gd name="T92" fmla="*/ 2147483647 w 697"/>
              <a:gd name="T93" fmla="*/ 2147483647 h 1077"/>
              <a:gd name="T94" fmla="*/ 2147483647 w 697"/>
              <a:gd name="T95" fmla="*/ 0 h 1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7"/>
              <a:gd name="T145" fmla="*/ 0 h 1077"/>
              <a:gd name="T146" fmla="*/ 697 w 697"/>
              <a:gd name="T147" fmla="*/ 1077 h 1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7" h="1077">
                <a:moveTo>
                  <a:pt x="53" y="0"/>
                </a:moveTo>
                <a:lnTo>
                  <a:pt x="374" y="64"/>
                </a:lnTo>
                <a:lnTo>
                  <a:pt x="304" y="381"/>
                </a:lnTo>
                <a:lnTo>
                  <a:pt x="664" y="864"/>
                </a:lnTo>
                <a:lnTo>
                  <a:pt x="697" y="925"/>
                </a:lnTo>
                <a:lnTo>
                  <a:pt x="663" y="955"/>
                </a:lnTo>
                <a:lnTo>
                  <a:pt x="641" y="1009"/>
                </a:lnTo>
                <a:lnTo>
                  <a:pt x="620" y="1040"/>
                </a:lnTo>
                <a:lnTo>
                  <a:pt x="642" y="1068"/>
                </a:lnTo>
                <a:lnTo>
                  <a:pt x="605" y="1077"/>
                </a:lnTo>
                <a:lnTo>
                  <a:pt x="393" y="1070"/>
                </a:lnTo>
                <a:lnTo>
                  <a:pt x="380" y="1007"/>
                </a:lnTo>
                <a:lnTo>
                  <a:pt x="343" y="961"/>
                </a:lnTo>
                <a:lnTo>
                  <a:pt x="316" y="944"/>
                </a:lnTo>
                <a:lnTo>
                  <a:pt x="308" y="912"/>
                </a:lnTo>
                <a:lnTo>
                  <a:pt x="286" y="894"/>
                </a:lnTo>
                <a:lnTo>
                  <a:pt x="263" y="871"/>
                </a:lnTo>
                <a:lnTo>
                  <a:pt x="256" y="846"/>
                </a:lnTo>
                <a:lnTo>
                  <a:pt x="235" y="830"/>
                </a:lnTo>
                <a:lnTo>
                  <a:pt x="202" y="839"/>
                </a:lnTo>
                <a:lnTo>
                  <a:pt x="165" y="825"/>
                </a:lnTo>
                <a:lnTo>
                  <a:pt x="165" y="812"/>
                </a:lnTo>
                <a:lnTo>
                  <a:pt x="164" y="782"/>
                </a:lnTo>
                <a:lnTo>
                  <a:pt x="149" y="749"/>
                </a:lnTo>
                <a:lnTo>
                  <a:pt x="147" y="722"/>
                </a:lnTo>
                <a:lnTo>
                  <a:pt x="131" y="699"/>
                </a:lnTo>
                <a:lnTo>
                  <a:pt x="135" y="676"/>
                </a:lnTo>
                <a:lnTo>
                  <a:pt x="89" y="621"/>
                </a:lnTo>
                <a:lnTo>
                  <a:pt x="89" y="590"/>
                </a:lnTo>
                <a:lnTo>
                  <a:pt x="113" y="578"/>
                </a:lnTo>
                <a:lnTo>
                  <a:pt x="113" y="559"/>
                </a:lnTo>
                <a:lnTo>
                  <a:pt x="89" y="553"/>
                </a:lnTo>
                <a:lnTo>
                  <a:pt x="79" y="523"/>
                </a:lnTo>
                <a:lnTo>
                  <a:pt x="67" y="471"/>
                </a:lnTo>
                <a:lnTo>
                  <a:pt x="101" y="499"/>
                </a:lnTo>
                <a:lnTo>
                  <a:pt x="88" y="462"/>
                </a:lnTo>
                <a:lnTo>
                  <a:pt x="113" y="462"/>
                </a:lnTo>
                <a:lnTo>
                  <a:pt x="113" y="435"/>
                </a:lnTo>
                <a:lnTo>
                  <a:pt x="88" y="417"/>
                </a:lnTo>
                <a:lnTo>
                  <a:pt x="76" y="442"/>
                </a:lnTo>
                <a:lnTo>
                  <a:pt x="53" y="433"/>
                </a:lnTo>
                <a:lnTo>
                  <a:pt x="9" y="313"/>
                </a:lnTo>
                <a:lnTo>
                  <a:pt x="21" y="226"/>
                </a:lnTo>
                <a:lnTo>
                  <a:pt x="0" y="177"/>
                </a:lnTo>
                <a:lnTo>
                  <a:pt x="10" y="140"/>
                </a:lnTo>
                <a:lnTo>
                  <a:pt x="32" y="132"/>
                </a:lnTo>
                <a:lnTo>
                  <a:pt x="53" y="73"/>
                </a:lnTo>
                <a:lnTo>
                  <a:pt x="53" y="0"/>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41" name="Shape - Arkansas"/>
          <p:cNvSpPr>
            <a:spLocks noChangeAspect="1"/>
          </p:cNvSpPr>
          <p:nvPr/>
        </p:nvSpPr>
        <p:spPr bwMode="auto">
          <a:xfrm>
            <a:off x="5137150" y="3776663"/>
            <a:ext cx="633413" cy="582612"/>
          </a:xfrm>
          <a:custGeom>
            <a:avLst/>
            <a:gdLst>
              <a:gd name="T0" fmla="*/ 0 w 401"/>
              <a:gd name="T1" fmla="*/ 82508141 h 374"/>
              <a:gd name="T2" fmla="*/ 394222983 w 401"/>
              <a:gd name="T3" fmla="*/ 36400788 h 374"/>
              <a:gd name="T4" fmla="*/ 880764725 w 401"/>
              <a:gd name="T5" fmla="*/ 0 h 374"/>
              <a:gd name="T6" fmla="*/ 855813624 w 401"/>
              <a:gd name="T7" fmla="*/ 118908928 h 374"/>
              <a:gd name="T8" fmla="*/ 963102097 w 401"/>
              <a:gd name="T9" fmla="*/ 92214706 h 374"/>
              <a:gd name="T10" fmla="*/ 1000528750 w 401"/>
              <a:gd name="T11" fmla="*/ 172295816 h 374"/>
              <a:gd name="T12" fmla="*/ 888250372 w 401"/>
              <a:gd name="T13" fmla="*/ 245095833 h 374"/>
              <a:gd name="T14" fmla="*/ 915695636 w 401"/>
              <a:gd name="T15" fmla="*/ 371284296 h 374"/>
              <a:gd name="T16" fmla="*/ 800921516 w 401"/>
              <a:gd name="T17" fmla="*/ 582407930 h 374"/>
              <a:gd name="T18" fmla="*/ 713594240 w 401"/>
              <a:gd name="T19" fmla="*/ 711021866 h 374"/>
              <a:gd name="T20" fmla="*/ 763496443 w 401"/>
              <a:gd name="T21" fmla="*/ 878465178 h 374"/>
              <a:gd name="T22" fmla="*/ 144715126 w 401"/>
              <a:gd name="T23" fmla="*/ 907584873 h 374"/>
              <a:gd name="T24" fmla="*/ 142219384 w 401"/>
              <a:gd name="T25" fmla="*/ 805663602 h 374"/>
              <a:gd name="T26" fmla="*/ 19961197 w 401"/>
              <a:gd name="T27" fmla="*/ 783823441 h 374"/>
              <a:gd name="T28" fmla="*/ 19961197 w 401"/>
              <a:gd name="T29" fmla="*/ 245095833 h 374"/>
              <a:gd name="T30" fmla="*/ 0 w 401"/>
              <a:gd name="T31" fmla="*/ 82508141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374"/>
              <a:gd name="T50" fmla="*/ 401 w 401"/>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374">
                <a:moveTo>
                  <a:pt x="0" y="34"/>
                </a:moveTo>
                <a:lnTo>
                  <a:pt x="158" y="15"/>
                </a:lnTo>
                <a:lnTo>
                  <a:pt x="353" y="0"/>
                </a:lnTo>
                <a:lnTo>
                  <a:pt x="343" y="49"/>
                </a:lnTo>
                <a:lnTo>
                  <a:pt x="386" y="38"/>
                </a:lnTo>
                <a:lnTo>
                  <a:pt x="401" y="71"/>
                </a:lnTo>
                <a:lnTo>
                  <a:pt x="356" y="101"/>
                </a:lnTo>
                <a:lnTo>
                  <a:pt x="367" y="153"/>
                </a:lnTo>
                <a:lnTo>
                  <a:pt x="321" y="240"/>
                </a:lnTo>
                <a:lnTo>
                  <a:pt x="286" y="293"/>
                </a:lnTo>
                <a:lnTo>
                  <a:pt x="306" y="362"/>
                </a:lnTo>
                <a:lnTo>
                  <a:pt x="58" y="374"/>
                </a:lnTo>
                <a:lnTo>
                  <a:pt x="57" y="332"/>
                </a:lnTo>
                <a:lnTo>
                  <a:pt x="8" y="323"/>
                </a:lnTo>
                <a:lnTo>
                  <a:pt x="8" y="101"/>
                </a:lnTo>
                <a:lnTo>
                  <a:pt x="0" y="34"/>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42" name="Shape - Arizona"/>
          <p:cNvSpPr>
            <a:spLocks noChangeAspect="1"/>
          </p:cNvSpPr>
          <p:nvPr/>
        </p:nvSpPr>
        <p:spPr bwMode="auto">
          <a:xfrm>
            <a:off x="2416175" y="3651250"/>
            <a:ext cx="844550" cy="927100"/>
          </a:xfrm>
          <a:custGeom>
            <a:avLst/>
            <a:gdLst>
              <a:gd name="T0" fmla="*/ 2147483647 w 536"/>
              <a:gd name="T1" fmla="*/ 0 h 595"/>
              <a:gd name="T2" fmla="*/ 2147483647 w 536"/>
              <a:gd name="T3" fmla="*/ 2147483647 h 595"/>
              <a:gd name="T4" fmla="*/ 2147483647 w 536"/>
              <a:gd name="T5" fmla="*/ 2147483647 h 595"/>
              <a:gd name="T6" fmla="*/ 2147483647 w 536"/>
              <a:gd name="T7" fmla="*/ 2147483647 h 595"/>
              <a:gd name="T8" fmla="*/ 2147483647 w 536"/>
              <a:gd name="T9" fmla="*/ 2147483647 h 595"/>
              <a:gd name="T10" fmla="*/ 2147483647 w 536"/>
              <a:gd name="T11" fmla="*/ 2147483647 h 595"/>
              <a:gd name="T12" fmla="*/ 2147483647 w 536"/>
              <a:gd name="T13" fmla="*/ 2147483647 h 595"/>
              <a:gd name="T14" fmla="*/ 2147483647 w 536"/>
              <a:gd name="T15" fmla="*/ 2147483647 h 595"/>
              <a:gd name="T16" fmla="*/ 2147483647 w 536"/>
              <a:gd name="T17" fmla="*/ 2147483647 h 595"/>
              <a:gd name="T18" fmla="*/ 2147483647 w 536"/>
              <a:gd name="T19" fmla="*/ 2147483647 h 595"/>
              <a:gd name="T20" fmla="*/ 2147483647 w 536"/>
              <a:gd name="T21" fmla="*/ 2147483647 h 595"/>
              <a:gd name="T22" fmla="*/ 0 w 536"/>
              <a:gd name="T23" fmla="*/ 2147483647 h 595"/>
              <a:gd name="T24" fmla="*/ 2147483647 w 536"/>
              <a:gd name="T25" fmla="*/ 2147483647 h 595"/>
              <a:gd name="T26" fmla="*/ 2147483647 w 536"/>
              <a:gd name="T27" fmla="*/ 2147483647 h 595"/>
              <a:gd name="T28" fmla="*/ 2147483647 w 536"/>
              <a:gd name="T29" fmla="*/ 2147483647 h 595"/>
              <a:gd name="T30" fmla="*/ 2147483647 w 536"/>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595"/>
              <a:gd name="T50" fmla="*/ 536 w 536"/>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595">
                <a:moveTo>
                  <a:pt x="136" y="0"/>
                </a:moveTo>
                <a:lnTo>
                  <a:pt x="126" y="78"/>
                </a:lnTo>
                <a:lnTo>
                  <a:pt x="79" y="69"/>
                </a:lnTo>
                <a:lnTo>
                  <a:pt x="82" y="169"/>
                </a:lnTo>
                <a:lnTo>
                  <a:pt x="60" y="188"/>
                </a:lnTo>
                <a:lnTo>
                  <a:pt x="93" y="249"/>
                </a:lnTo>
                <a:lnTo>
                  <a:pt x="60" y="276"/>
                </a:lnTo>
                <a:lnTo>
                  <a:pt x="42" y="321"/>
                </a:lnTo>
                <a:lnTo>
                  <a:pt x="17" y="364"/>
                </a:lnTo>
                <a:lnTo>
                  <a:pt x="35" y="389"/>
                </a:lnTo>
                <a:lnTo>
                  <a:pt x="3" y="400"/>
                </a:lnTo>
                <a:lnTo>
                  <a:pt x="0" y="440"/>
                </a:lnTo>
                <a:lnTo>
                  <a:pt x="301" y="592"/>
                </a:lnTo>
                <a:lnTo>
                  <a:pt x="471" y="595"/>
                </a:lnTo>
                <a:lnTo>
                  <a:pt x="536" y="46"/>
                </a:lnTo>
                <a:lnTo>
                  <a:pt x="136" y="0"/>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43" name="Shape - Alaska"/>
          <p:cNvSpPr>
            <a:spLocks noChangeAspect="1"/>
          </p:cNvSpPr>
          <p:nvPr/>
        </p:nvSpPr>
        <p:spPr bwMode="auto">
          <a:xfrm>
            <a:off x="228600" y="4159250"/>
            <a:ext cx="1617663" cy="1576388"/>
          </a:xfrm>
          <a:custGeom>
            <a:avLst/>
            <a:gdLst>
              <a:gd name="T0" fmla="*/ 2147483647 w 1572"/>
              <a:gd name="T1" fmla="*/ 2147483647 h 1533"/>
              <a:gd name="T2" fmla="*/ 2147483647 w 1572"/>
              <a:gd name="T3" fmla="*/ 0 h 1533"/>
              <a:gd name="T4" fmla="*/ 2147483647 w 1572"/>
              <a:gd name="T5" fmla="*/ 2147483647 h 1533"/>
              <a:gd name="T6" fmla="*/ 2147483647 w 1572"/>
              <a:gd name="T7" fmla="*/ 2147483647 h 1533"/>
              <a:gd name="T8" fmla="*/ 2147483647 w 1572"/>
              <a:gd name="T9" fmla="*/ 2147483647 h 1533"/>
              <a:gd name="T10" fmla="*/ 2147483647 w 1572"/>
              <a:gd name="T11" fmla="*/ 2147483647 h 1533"/>
              <a:gd name="T12" fmla="*/ 2147483647 w 1572"/>
              <a:gd name="T13" fmla="*/ 2147483647 h 1533"/>
              <a:gd name="T14" fmla="*/ 2147483647 w 1572"/>
              <a:gd name="T15" fmla="*/ 2147483647 h 1533"/>
              <a:gd name="T16" fmla="*/ 2147483647 w 1572"/>
              <a:gd name="T17" fmla="*/ 2147483647 h 1533"/>
              <a:gd name="T18" fmla="*/ 2147483647 w 1572"/>
              <a:gd name="T19" fmla="*/ 2147483647 h 1533"/>
              <a:gd name="T20" fmla="*/ 2147483647 w 1572"/>
              <a:gd name="T21" fmla="*/ 2147483647 h 1533"/>
              <a:gd name="T22" fmla="*/ 2147483647 w 1572"/>
              <a:gd name="T23" fmla="*/ 2147483647 h 1533"/>
              <a:gd name="T24" fmla="*/ 2147483647 w 1572"/>
              <a:gd name="T25" fmla="*/ 2147483647 h 1533"/>
              <a:gd name="T26" fmla="*/ 2147483647 w 1572"/>
              <a:gd name="T27" fmla="*/ 2147483647 h 1533"/>
              <a:gd name="T28" fmla="*/ 2147483647 w 1572"/>
              <a:gd name="T29" fmla="*/ 2147483647 h 1533"/>
              <a:gd name="T30" fmla="*/ 2147483647 w 1572"/>
              <a:gd name="T31" fmla="*/ 2147483647 h 1533"/>
              <a:gd name="T32" fmla="*/ 2147483647 w 1572"/>
              <a:gd name="T33" fmla="*/ 2147483647 h 1533"/>
              <a:gd name="T34" fmla="*/ 2147483647 w 1572"/>
              <a:gd name="T35" fmla="*/ 2147483647 h 1533"/>
              <a:gd name="T36" fmla="*/ 2147483647 w 1572"/>
              <a:gd name="T37" fmla="*/ 2147483647 h 1533"/>
              <a:gd name="T38" fmla="*/ 2147483647 w 1572"/>
              <a:gd name="T39" fmla="*/ 2147483647 h 1533"/>
              <a:gd name="T40" fmla="*/ 2147483647 w 1572"/>
              <a:gd name="T41" fmla="*/ 2147483647 h 1533"/>
              <a:gd name="T42" fmla="*/ 2147483647 w 1572"/>
              <a:gd name="T43" fmla="*/ 2147483647 h 1533"/>
              <a:gd name="T44" fmla="*/ 0 w 1572"/>
              <a:gd name="T45" fmla="*/ 2147483647 h 1533"/>
              <a:gd name="T46" fmla="*/ 2147483647 w 1572"/>
              <a:gd name="T47" fmla="*/ 2147483647 h 1533"/>
              <a:gd name="T48" fmla="*/ 2147483647 w 1572"/>
              <a:gd name="T49" fmla="*/ 2147483647 h 1533"/>
              <a:gd name="T50" fmla="*/ 2147483647 w 1572"/>
              <a:gd name="T51" fmla="*/ 2147483647 h 1533"/>
              <a:gd name="T52" fmla="*/ 2147483647 w 1572"/>
              <a:gd name="T53" fmla="*/ 2147483647 h 1533"/>
              <a:gd name="T54" fmla="*/ 2147483647 w 1572"/>
              <a:gd name="T55" fmla="*/ 2147483647 h 1533"/>
              <a:gd name="T56" fmla="*/ 2147483647 w 1572"/>
              <a:gd name="T57" fmla="*/ 2147483647 h 1533"/>
              <a:gd name="T58" fmla="*/ 2147483647 w 1572"/>
              <a:gd name="T59" fmla="*/ 2147483647 h 1533"/>
              <a:gd name="T60" fmla="*/ 2147483647 w 1572"/>
              <a:gd name="T61" fmla="*/ 2147483647 h 1533"/>
              <a:gd name="T62" fmla="*/ 2147483647 w 1572"/>
              <a:gd name="T63" fmla="*/ 2147483647 h 1533"/>
              <a:gd name="T64" fmla="*/ 2147483647 w 1572"/>
              <a:gd name="T65" fmla="*/ 2147483647 h 1533"/>
              <a:gd name="T66" fmla="*/ 2147483647 w 1572"/>
              <a:gd name="T67" fmla="*/ 2147483647 h 1533"/>
              <a:gd name="T68" fmla="*/ 2147483647 w 1572"/>
              <a:gd name="T69" fmla="*/ 2147483647 h 1533"/>
              <a:gd name="T70" fmla="*/ 2147483647 w 1572"/>
              <a:gd name="T71" fmla="*/ 2147483647 h 1533"/>
              <a:gd name="T72" fmla="*/ 2147483647 w 1572"/>
              <a:gd name="T73" fmla="*/ 2147483647 h 1533"/>
              <a:gd name="T74" fmla="*/ 2147483647 w 1572"/>
              <a:gd name="T75" fmla="*/ 2147483647 h 1533"/>
              <a:gd name="T76" fmla="*/ 2147483647 w 1572"/>
              <a:gd name="T77" fmla="*/ 2147483647 h 1533"/>
              <a:gd name="T78" fmla="*/ 2147483647 w 1572"/>
              <a:gd name="T79" fmla="*/ 2147483647 h 1533"/>
              <a:gd name="T80" fmla="*/ 2147483647 w 1572"/>
              <a:gd name="T81" fmla="*/ 2147483647 h 1533"/>
              <a:gd name="T82" fmla="*/ 2147483647 w 1572"/>
              <a:gd name="T83" fmla="*/ 2147483647 h 15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2"/>
              <a:gd name="T127" fmla="*/ 0 h 1533"/>
              <a:gd name="T128" fmla="*/ 1572 w 1572"/>
              <a:gd name="T129" fmla="*/ 1533 h 15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2" h="1533">
                <a:moveTo>
                  <a:pt x="251" y="228"/>
                </a:moveTo>
                <a:lnTo>
                  <a:pt x="567" y="0"/>
                </a:lnTo>
                <a:lnTo>
                  <a:pt x="717" y="40"/>
                </a:lnTo>
                <a:lnTo>
                  <a:pt x="790" y="113"/>
                </a:lnTo>
                <a:lnTo>
                  <a:pt x="1087" y="142"/>
                </a:lnTo>
                <a:lnTo>
                  <a:pt x="1096" y="900"/>
                </a:lnTo>
                <a:lnTo>
                  <a:pt x="1193" y="922"/>
                </a:lnTo>
                <a:lnTo>
                  <a:pt x="1238" y="1013"/>
                </a:lnTo>
                <a:lnTo>
                  <a:pt x="1306" y="982"/>
                </a:lnTo>
                <a:lnTo>
                  <a:pt x="1449" y="1188"/>
                </a:lnTo>
                <a:lnTo>
                  <a:pt x="1572" y="1283"/>
                </a:lnTo>
                <a:lnTo>
                  <a:pt x="1567" y="1365"/>
                </a:lnTo>
                <a:lnTo>
                  <a:pt x="1412" y="1375"/>
                </a:lnTo>
                <a:lnTo>
                  <a:pt x="1344" y="1124"/>
                </a:lnTo>
                <a:lnTo>
                  <a:pt x="855" y="876"/>
                </a:lnTo>
                <a:lnTo>
                  <a:pt x="868" y="954"/>
                </a:lnTo>
                <a:lnTo>
                  <a:pt x="758" y="1055"/>
                </a:lnTo>
                <a:lnTo>
                  <a:pt x="740" y="1018"/>
                </a:lnTo>
                <a:lnTo>
                  <a:pt x="709" y="1018"/>
                </a:lnTo>
                <a:lnTo>
                  <a:pt x="621" y="1228"/>
                </a:lnTo>
                <a:lnTo>
                  <a:pt x="348" y="1435"/>
                </a:lnTo>
                <a:lnTo>
                  <a:pt x="78" y="1533"/>
                </a:lnTo>
                <a:lnTo>
                  <a:pt x="0" y="1520"/>
                </a:lnTo>
                <a:lnTo>
                  <a:pt x="310" y="1343"/>
                </a:lnTo>
                <a:lnTo>
                  <a:pt x="348" y="1343"/>
                </a:lnTo>
                <a:lnTo>
                  <a:pt x="461" y="1206"/>
                </a:lnTo>
                <a:lnTo>
                  <a:pt x="512" y="1201"/>
                </a:lnTo>
                <a:lnTo>
                  <a:pt x="589" y="1097"/>
                </a:lnTo>
                <a:lnTo>
                  <a:pt x="562" y="1051"/>
                </a:lnTo>
                <a:lnTo>
                  <a:pt x="397" y="1073"/>
                </a:lnTo>
                <a:lnTo>
                  <a:pt x="284" y="812"/>
                </a:lnTo>
                <a:lnTo>
                  <a:pt x="348" y="694"/>
                </a:lnTo>
                <a:lnTo>
                  <a:pt x="452" y="653"/>
                </a:lnTo>
                <a:lnTo>
                  <a:pt x="415" y="548"/>
                </a:lnTo>
                <a:lnTo>
                  <a:pt x="306" y="598"/>
                </a:lnTo>
                <a:lnTo>
                  <a:pt x="224" y="447"/>
                </a:lnTo>
                <a:lnTo>
                  <a:pt x="315" y="411"/>
                </a:lnTo>
                <a:lnTo>
                  <a:pt x="397" y="452"/>
                </a:lnTo>
                <a:lnTo>
                  <a:pt x="434" y="429"/>
                </a:lnTo>
                <a:lnTo>
                  <a:pt x="366" y="301"/>
                </a:lnTo>
                <a:lnTo>
                  <a:pt x="246" y="292"/>
                </a:lnTo>
                <a:lnTo>
                  <a:pt x="251" y="228"/>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44" name="Shape - Alabama"/>
          <p:cNvSpPr>
            <a:spLocks noChangeAspect="1"/>
          </p:cNvSpPr>
          <p:nvPr/>
        </p:nvSpPr>
        <p:spPr bwMode="auto">
          <a:xfrm>
            <a:off x="6015038" y="3941763"/>
            <a:ext cx="509587" cy="785812"/>
          </a:xfrm>
          <a:custGeom>
            <a:avLst/>
            <a:gdLst>
              <a:gd name="T0" fmla="*/ 0 w 323"/>
              <a:gd name="T1" fmla="*/ 2147483647 h 504"/>
              <a:gd name="T2" fmla="*/ 2147483647 w 323"/>
              <a:gd name="T3" fmla="*/ 0 h 504"/>
              <a:gd name="T4" fmla="*/ 2147483647 w 323"/>
              <a:gd name="T5" fmla="*/ 2147483647 h 504"/>
              <a:gd name="T6" fmla="*/ 2147483647 w 323"/>
              <a:gd name="T7" fmla="*/ 2147483647 h 504"/>
              <a:gd name="T8" fmla="*/ 2147483647 w 323"/>
              <a:gd name="T9" fmla="*/ 2147483647 h 504"/>
              <a:gd name="T10" fmla="*/ 2147483647 w 323"/>
              <a:gd name="T11" fmla="*/ 2147483647 h 504"/>
              <a:gd name="T12" fmla="*/ 2147483647 w 323"/>
              <a:gd name="T13" fmla="*/ 2147483647 h 504"/>
              <a:gd name="T14" fmla="*/ 2147483647 w 323"/>
              <a:gd name="T15" fmla="*/ 2147483647 h 504"/>
              <a:gd name="T16" fmla="*/ 2147483647 w 323"/>
              <a:gd name="T17" fmla="*/ 2147483647 h 504"/>
              <a:gd name="T18" fmla="*/ 2147483647 w 323"/>
              <a:gd name="T19" fmla="*/ 2147483647 h 504"/>
              <a:gd name="T20" fmla="*/ 2147483647 w 323"/>
              <a:gd name="T21" fmla="*/ 2147483647 h 504"/>
              <a:gd name="T22" fmla="*/ 2147483647 w 323"/>
              <a:gd name="T23" fmla="*/ 2147483647 h 504"/>
              <a:gd name="T24" fmla="*/ 2147483647 w 323"/>
              <a:gd name="T25" fmla="*/ 2147483647 h 504"/>
              <a:gd name="T26" fmla="*/ 2147483647 w 323"/>
              <a:gd name="T27" fmla="*/ 2147483647 h 504"/>
              <a:gd name="T28" fmla="*/ 0 w 323"/>
              <a:gd name="T29" fmla="*/ 2147483647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504"/>
              <a:gd name="T47" fmla="*/ 323 w 323"/>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504">
                <a:moveTo>
                  <a:pt x="0" y="25"/>
                </a:moveTo>
                <a:lnTo>
                  <a:pt x="210" y="0"/>
                </a:lnTo>
                <a:lnTo>
                  <a:pt x="277" y="232"/>
                </a:lnTo>
                <a:lnTo>
                  <a:pt x="323" y="270"/>
                </a:lnTo>
                <a:lnTo>
                  <a:pt x="286" y="338"/>
                </a:lnTo>
                <a:lnTo>
                  <a:pt x="322" y="404"/>
                </a:lnTo>
                <a:lnTo>
                  <a:pt x="107" y="428"/>
                </a:lnTo>
                <a:lnTo>
                  <a:pt x="116" y="484"/>
                </a:lnTo>
                <a:lnTo>
                  <a:pt x="85" y="504"/>
                </a:lnTo>
                <a:lnTo>
                  <a:pt x="59" y="432"/>
                </a:lnTo>
                <a:lnTo>
                  <a:pt x="44" y="490"/>
                </a:lnTo>
                <a:lnTo>
                  <a:pt x="18" y="484"/>
                </a:lnTo>
                <a:lnTo>
                  <a:pt x="9" y="426"/>
                </a:lnTo>
                <a:lnTo>
                  <a:pt x="1" y="375"/>
                </a:lnTo>
                <a:lnTo>
                  <a:pt x="0" y="25"/>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45" name="Shape - District of Columbia (star)"/>
          <p:cNvSpPr>
            <a:spLocks noChangeArrowheads="1"/>
          </p:cNvSpPr>
          <p:nvPr/>
        </p:nvSpPr>
        <p:spPr bwMode="auto">
          <a:xfrm>
            <a:off x="7142163" y="3036888"/>
            <a:ext cx="207962" cy="201612"/>
          </a:xfrm>
          <a:custGeom>
            <a:avLst/>
            <a:gdLst>
              <a:gd name="T0" fmla="*/ 0 w 207962"/>
              <a:gd name="T1" fmla="*/ 77009 h 201612"/>
              <a:gd name="T2" fmla="*/ 79435 w 207962"/>
              <a:gd name="T3" fmla="*/ 77009 h 201612"/>
              <a:gd name="T4" fmla="*/ 103981 w 207962"/>
              <a:gd name="T5" fmla="*/ 0 h 201612"/>
              <a:gd name="T6" fmla="*/ 128527 w 207962"/>
              <a:gd name="T7" fmla="*/ 77009 h 201612"/>
              <a:gd name="T8" fmla="*/ 207962 w 207962"/>
              <a:gd name="T9" fmla="*/ 77009 h 201612"/>
              <a:gd name="T10" fmla="*/ 143697 w 207962"/>
              <a:gd name="T11" fmla="*/ 124603 h 201612"/>
              <a:gd name="T12" fmla="*/ 168245 w 207962"/>
              <a:gd name="T13" fmla="*/ 201611 h 201612"/>
              <a:gd name="T14" fmla="*/ 103981 w 207962"/>
              <a:gd name="T15" fmla="*/ 154017 h 201612"/>
              <a:gd name="T16" fmla="*/ 39717 w 207962"/>
              <a:gd name="T17" fmla="*/ 201611 h 201612"/>
              <a:gd name="T18" fmla="*/ 64265 w 207962"/>
              <a:gd name="T19" fmla="*/ 124603 h 201612"/>
              <a:gd name="T20" fmla="*/ 0 w 207962"/>
              <a:gd name="T21" fmla="*/ 77009 h 2016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7962" h="201612">
                <a:moveTo>
                  <a:pt x="0" y="77009"/>
                </a:moveTo>
                <a:lnTo>
                  <a:pt x="79435" y="77009"/>
                </a:lnTo>
                <a:lnTo>
                  <a:pt x="103981" y="0"/>
                </a:lnTo>
                <a:lnTo>
                  <a:pt x="128527" y="77009"/>
                </a:lnTo>
                <a:lnTo>
                  <a:pt x="207962" y="77009"/>
                </a:lnTo>
                <a:lnTo>
                  <a:pt x="143697" y="124603"/>
                </a:lnTo>
                <a:lnTo>
                  <a:pt x="168245" y="201611"/>
                </a:lnTo>
                <a:lnTo>
                  <a:pt x="103981" y="154017"/>
                </a:lnTo>
                <a:lnTo>
                  <a:pt x="39717" y="201611"/>
                </a:lnTo>
                <a:lnTo>
                  <a:pt x="64265" y="124603"/>
                </a:lnTo>
                <a:lnTo>
                  <a:pt x="0" y="77009"/>
                </a:lnTo>
                <a:close/>
              </a:path>
            </a:pathLst>
          </a:custGeom>
          <a:solidFill>
            <a:schemeClr val="bg1"/>
          </a:solidFill>
          <a:ln w="12700">
            <a:solidFill>
              <a:srgbClr val="000000"/>
            </a:solidFill>
            <a:miter lim="800000"/>
            <a:headEnd/>
            <a:tailEnd/>
          </a:ln>
        </p:spPr>
        <p:txBody>
          <a:bodyPr wrap="none" anchor="ctr"/>
          <a:lstStyle/>
          <a:p>
            <a:endParaRPr lang="en-US" dirty="0"/>
          </a:p>
        </p:txBody>
      </p:sp>
      <p:sp>
        <p:nvSpPr>
          <p:cNvPr id="37946" name="Line - Vermont"/>
          <p:cNvSpPr>
            <a:spLocks noChangeShapeType="1"/>
          </p:cNvSpPr>
          <p:nvPr/>
        </p:nvSpPr>
        <p:spPr bwMode="auto">
          <a:xfrm>
            <a:off x="7326313" y="1914525"/>
            <a:ext cx="207962" cy="1333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7947" name="Line - Rhode Island"/>
          <p:cNvSpPr>
            <a:spLocks noChangeShapeType="1"/>
          </p:cNvSpPr>
          <p:nvPr/>
        </p:nvSpPr>
        <p:spPr bwMode="auto">
          <a:xfrm>
            <a:off x="7837488" y="2522538"/>
            <a:ext cx="277812" cy="6667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7948" name="Line - New Jersey"/>
          <p:cNvSpPr>
            <a:spLocks noChangeShapeType="1"/>
          </p:cNvSpPr>
          <p:nvPr/>
        </p:nvSpPr>
        <p:spPr bwMode="auto">
          <a:xfrm flipV="1">
            <a:off x="7551738" y="2892425"/>
            <a:ext cx="263525"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7949" name="Line - New Hampshire"/>
          <p:cNvSpPr>
            <a:spLocks noChangeShapeType="1"/>
          </p:cNvSpPr>
          <p:nvPr/>
        </p:nvSpPr>
        <p:spPr bwMode="auto">
          <a:xfrm flipV="1">
            <a:off x="7699375" y="2185988"/>
            <a:ext cx="360363" cy="6667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7950" name="Line - Massachusetts"/>
          <p:cNvSpPr>
            <a:spLocks noChangeShapeType="1"/>
          </p:cNvSpPr>
          <p:nvPr/>
        </p:nvSpPr>
        <p:spPr bwMode="auto">
          <a:xfrm>
            <a:off x="7837488" y="2413000"/>
            <a:ext cx="287337" cy="317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7951" name="Line - Maryland"/>
          <p:cNvSpPr>
            <a:spLocks noChangeShapeType="1"/>
          </p:cNvSpPr>
          <p:nvPr/>
        </p:nvSpPr>
        <p:spPr bwMode="auto">
          <a:xfrm>
            <a:off x="7510463" y="3182938"/>
            <a:ext cx="287337" cy="317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7952" name="Line - Hawaii"/>
          <p:cNvSpPr>
            <a:spLocks noChangeShapeType="1"/>
          </p:cNvSpPr>
          <p:nvPr/>
        </p:nvSpPr>
        <p:spPr bwMode="auto">
          <a:xfrm flipH="1" flipV="1">
            <a:off x="2151063" y="4951413"/>
            <a:ext cx="268287" cy="6667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7953" name="Line - District of Columbia"/>
          <p:cNvSpPr>
            <a:spLocks noChangeShapeType="1"/>
          </p:cNvSpPr>
          <p:nvPr/>
        </p:nvSpPr>
        <p:spPr bwMode="auto">
          <a:xfrm flipH="1" flipV="1">
            <a:off x="7281863" y="3163888"/>
            <a:ext cx="441325" cy="2476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7954" name="Line - Delaware"/>
          <p:cNvSpPr>
            <a:spLocks noChangeShapeType="1"/>
          </p:cNvSpPr>
          <p:nvPr/>
        </p:nvSpPr>
        <p:spPr bwMode="auto">
          <a:xfrm flipV="1">
            <a:off x="7504113" y="3059113"/>
            <a:ext cx="263525"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7955" name="Line - Connecticut"/>
          <p:cNvSpPr>
            <a:spLocks noChangeShapeType="1"/>
          </p:cNvSpPr>
          <p:nvPr/>
        </p:nvSpPr>
        <p:spPr bwMode="auto">
          <a:xfrm>
            <a:off x="7689850" y="2560638"/>
            <a:ext cx="217488" cy="952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7956" name="Shape - Wisconsin"/>
          <p:cNvSpPr>
            <a:spLocks noChangeAspect="1"/>
          </p:cNvSpPr>
          <p:nvPr/>
        </p:nvSpPr>
        <p:spPr bwMode="auto">
          <a:xfrm>
            <a:off x="5257800" y="2093913"/>
            <a:ext cx="654050" cy="752475"/>
          </a:xfrm>
          <a:custGeom>
            <a:avLst/>
            <a:gdLst>
              <a:gd name="T0" fmla="*/ 74515995 w 415"/>
              <a:gd name="T1" fmla="*/ 79763905 h 484"/>
              <a:gd name="T2" fmla="*/ 151514229 w 415"/>
              <a:gd name="T3" fmla="*/ 67679218 h 484"/>
              <a:gd name="T4" fmla="*/ 223546410 w 415"/>
              <a:gd name="T5" fmla="*/ 67679218 h 484"/>
              <a:gd name="T6" fmla="*/ 265772823 w 415"/>
              <a:gd name="T7" fmla="*/ 0 h 484"/>
              <a:gd name="T8" fmla="*/ 300546219 w 415"/>
              <a:gd name="T9" fmla="*/ 87015027 h 484"/>
              <a:gd name="T10" fmla="*/ 412319424 w 415"/>
              <a:gd name="T11" fmla="*/ 87015027 h 484"/>
              <a:gd name="T12" fmla="*/ 469448722 w 415"/>
              <a:gd name="T13" fmla="*/ 164362928 h 484"/>
              <a:gd name="T14" fmla="*/ 586189554 w 415"/>
              <a:gd name="T15" fmla="*/ 142608005 h 484"/>
              <a:gd name="T16" fmla="*/ 663187788 w 415"/>
              <a:gd name="T17" fmla="*/ 193367419 h 484"/>
              <a:gd name="T18" fmla="*/ 807252150 w 415"/>
              <a:gd name="T19" fmla="*/ 229624587 h 484"/>
              <a:gd name="T20" fmla="*/ 834574104 w 415"/>
              <a:gd name="T21" fmla="*/ 292468687 h 484"/>
              <a:gd name="T22" fmla="*/ 906606285 w 415"/>
              <a:gd name="T23" fmla="*/ 294884691 h 484"/>
              <a:gd name="T24" fmla="*/ 884251960 w 415"/>
              <a:gd name="T25" fmla="*/ 355312787 h 484"/>
              <a:gd name="T26" fmla="*/ 911573913 w 415"/>
              <a:gd name="T27" fmla="*/ 425408010 h 484"/>
              <a:gd name="T28" fmla="*/ 861896058 w 415"/>
              <a:gd name="T29" fmla="*/ 510007033 h 484"/>
              <a:gd name="T30" fmla="*/ 896671030 w 415"/>
              <a:gd name="T31" fmla="*/ 529342842 h 484"/>
              <a:gd name="T32" fmla="*/ 978636891 w 415"/>
              <a:gd name="T33" fmla="*/ 435076692 h 484"/>
              <a:gd name="T34" fmla="*/ 973669263 w 415"/>
              <a:gd name="T35" fmla="*/ 403654642 h 484"/>
              <a:gd name="T36" fmla="*/ 1008444234 w 415"/>
              <a:gd name="T37" fmla="*/ 389152396 h 484"/>
              <a:gd name="T38" fmla="*/ 1030798560 w 415"/>
              <a:gd name="T39" fmla="*/ 435076692 h 484"/>
              <a:gd name="T40" fmla="*/ 966217821 w 415"/>
              <a:gd name="T41" fmla="*/ 500338351 h 484"/>
              <a:gd name="T42" fmla="*/ 941379681 w 415"/>
              <a:gd name="T43" fmla="*/ 647781474 h 484"/>
              <a:gd name="T44" fmla="*/ 941379681 w 415"/>
              <a:gd name="T45" fmla="*/ 896741870 h 484"/>
              <a:gd name="T46" fmla="*/ 978636891 w 415"/>
              <a:gd name="T47" fmla="*/ 940248607 h 484"/>
              <a:gd name="T48" fmla="*/ 963734007 w 415"/>
              <a:gd name="T49" fmla="*/ 1094942852 h 484"/>
              <a:gd name="T50" fmla="*/ 474416350 w 415"/>
              <a:gd name="T51" fmla="*/ 1169873193 h 484"/>
              <a:gd name="T52" fmla="*/ 352706313 w 415"/>
              <a:gd name="T53" fmla="*/ 1097360411 h 484"/>
              <a:gd name="T54" fmla="*/ 377546028 w 415"/>
              <a:gd name="T55" fmla="*/ 1005510266 h 484"/>
              <a:gd name="T56" fmla="*/ 317932917 w 415"/>
              <a:gd name="T57" fmla="*/ 903992993 h 484"/>
              <a:gd name="T58" fmla="*/ 265772823 w 415"/>
              <a:gd name="T59" fmla="*/ 778304793 h 484"/>
              <a:gd name="T60" fmla="*/ 129159903 w 415"/>
              <a:gd name="T61" fmla="*/ 652615038 h 484"/>
              <a:gd name="T62" fmla="*/ 44708652 w 415"/>
              <a:gd name="T63" fmla="*/ 652615038 h 484"/>
              <a:gd name="T64" fmla="*/ 44708652 w 415"/>
              <a:gd name="T65" fmla="*/ 478584983 h 484"/>
              <a:gd name="T66" fmla="*/ 0 w 415"/>
              <a:gd name="T67" fmla="*/ 413323324 h 484"/>
              <a:gd name="T68" fmla="*/ 96870321 w 415"/>
              <a:gd name="T69" fmla="*/ 314222055 h 484"/>
              <a:gd name="T70" fmla="*/ 74515995 w 415"/>
              <a:gd name="T71" fmla="*/ 79763905 h 4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484"/>
              <a:gd name="T110" fmla="*/ 415 w 415"/>
              <a:gd name="T111" fmla="*/ 484 h 4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484">
                <a:moveTo>
                  <a:pt x="30" y="33"/>
                </a:moveTo>
                <a:lnTo>
                  <a:pt x="61" y="28"/>
                </a:lnTo>
                <a:lnTo>
                  <a:pt x="90" y="28"/>
                </a:lnTo>
                <a:lnTo>
                  <a:pt x="107" y="0"/>
                </a:lnTo>
                <a:lnTo>
                  <a:pt x="121" y="36"/>
                </a:lnTo>
                <a:lnTo>
                  <a:pt x="166" y="36"/>
                </a:lnTo>
                <a:lnTo>
                  <a:pt x="189" y="68"/>
                </a:lnTo>
                <a:lnTo>
                  <a:pt x="236" y="59"/>
                </a:lnTo>
                <a:lnTo>
                  <a:pt x="267" y="80"/>
                </a:lnTo>
                <a:lnTo>
                  <a:pt x="325" y="95"/>
                </a:lnTo>
                <a:lnTo>
                  <a:pt x="336" y="121"/>
                </a:lnTo>
                <a:lnTo>
                  <a:pt x="365" y="122"/>
                </a:lnTo>
                <a:lnTo>
                  <a:pt x="356" y="147"/>
                </a:lnTo>
                <a:lnTo>
                  <a:pt x="367" y="176"/>
                </a:lnTo>
                <a:lnTo>
                  <a:pt x="347" y="211"/>
                </a:lnTo>
                <a:lnTo>
                  <a:pt x="361" y="219"/>
                </a:lnTo>
                <a:lnTo>
                  <a:pt x="394" y="180"/>
                </a:lnTo>
                <a:lnTo>
                  <a:pt x="392" y="167"/>
                </a:lnTo>
                <a:lnTo>
                  <a:pt x="406" y="161"/>
                </a:lnTo>
                <a:lnTo>
                  <a:pt x="415" y="180"/>
                </a:lnTo>
                <a:lnTo>
                  <a:pt x="389" y="207"/>
                </a:lnTo>
                <a:lnTo>
                  <a:pt x="379" y="268"/>
                </a:lnTo>
                <a:lnTo>
                  <a:pt x="379" y="371"/>
                </a:lnTo>
                <a:lnTo>
                  <a:pt x="394" y="389"/>
                </a:lnTo>
                <a:lnTo>
                  <a:pt x="388" y="453"/>
                </a:lnTo>
                <a:lnTo>
                  <a:pt x="191" y="484"/>
                </a:lnTo>
                <a:lnTo>
                  <a:pt x="142" y="454"/>
                </a:lnTo>
                <a:lnTo>
                  <a:pt x="152" y="416"/>
                </a:lnTo>
                <a:lnTo>
                  <a:pt x="128" y="374"/>
                </a:lnTo>
                <a:lnTo>
                  <a:pt x="107" y="322"/>
                </a:lnTo>
                <a:lnTo>
                  <a:pt x="52" y="270"/>
                </a:lnTo>
                <a:lnTo>
                  <a:pt x="18" y="270"/>
                </a:lnTo>
                <a:lnTo>
                  <a:pt x="18" y="198"/>
                </a:lnTo>
                <a:lnTo>
                  <a:pt x="0" y="171"/>
                </a:lnTo>
                <a:lnTo>
                  <a:pt x="39" y="130"/>
                </a:lnTo>
                <a:lnTo>
                  <a:pt x="30" y="33"/>
                </a:lnTo>
                <a:close/>
              </a:path>
            </a:pathLst>
          </a:custGeom>
          <a:solidFill>
            <a:schemeClr val="bg1"/>
          </a:solidFill>
          <a:ln w="19050">
            <a:solidFill>
              <a:srgbClr val="000000"/>
            </a:solidFill>
            <a:prstDash val="solid"/>
            <a:round/>
            <a:headEnd/>
            <a:tailEnd/>
          </a:ln>
        </p:spPr>
        <p:txBody>
          <a:bodyPr/>
          <a:lstStyle/>
          <a:p>
            <a:endParaRPr lang="en-US" dirty="0"/>
          </a:p>
        </p:txBody>
      </p:sp>
      <p:grpSp>
        <p:nvGrpSpPr>
          <p:cNvPr id="86" name="Shape - Michigan"/>
          <p:cNvGrpSpPr>
            <a:grpSpLocks/>
          </p:cNvGrpSpPr>
          <p:nvPr/>
        </p:nvGrpSpPr>
        <p:grpSpPr bwMode="auto">
          <a:xfrm>
            <a:off x="5514974" y="1985963"/>
            <a:ext cx="990600" cy="882650"/>
            <a:chOff x="3254" y="860"/>
            <a:chExt cx="623" cy="557"/>
          </a:xfrm>
          <a:solidFill>
            <a:srgbClr val="133559"/>
          </a:solidFill>
        </p:grpSpPr>
        <p:sp>
          <p:nvSpPr>
            <p:cNvPr id="87" name="Freeform 27"/>
            <p:cNvSpPr>
              <a:spLocks noChangeAspect="1"/>
            </p:cNvSpPr>
            <p:nvPr/>
          </p:nvSpPr>
          <p:spPr bwMode="auto">
            <a:xfrm>
              <a:off x="3254" y="860"/>
              <a:ext cx="442" cy="190"/>
            </a:xfrm>
            <a:custGeom>
              <a:avLst/>
              <a:gdLst>
                <a:gd name="T0" fmla="*/ 0 w 445"/>
                <a:gd name="T1" fmla="*/ 100 h 193"/>
                <a:gd name="T2" fmla="*/ 96 w 445"/>
                <a:gd name="T3" fmla="*/ 0 h 193"/>
                <a:gd name="T4" fmla="*/ 79 w 445"/>
                <a:gd name="T5" fmla="*/ 41 h 193"/>
                <a:gd name="T6" fmla="*/ 92 w 445"/>
                <a:gd name="T7" fmla="*/ 54 h 193"/>
                <a:gd name="T8" fmla="*/ 123 w 445"/>
                <a:gd name="T9" fmla="*/ 36 h 193"/>
                <a:gd name="T10" fmla="*/ 192 w 445"/>
                <a:gd name="T11" fmla="*/ 63 h 193"/>
                <a:gd name="T12" fmla="*/ 220 w 445"/>
                <a:gd name="T13" fmla="*/ 41 h 193"/>
                <a:gd name="T14" fmla="*/ 311 w 445"/>
                <a:gd name="T15" fmla="*/ 32 h 193"/>
                <a:gd name="T16" fmla="*/ 329 w 445"/>
                <a:gd name="T17" fmla="*/ 55 h 193"/>
                <a:gd name="T18" fmla="*/ 364 w 445"/>
                <a:gd name="T19" fmla="*/ 50 h 193"/>
                <a:gd name="T20" fmla="*/ 432 w 445"/>
                <a:gd name="T21" fmla="*/ 78 h 193"/>
                <a:gd name="T22" fmla="*/ 436 w 445"/>
                <a:gd name="T23" fmla="*/ 96 h 193"/>
                <a:gd name="T24" fmla="*/ 363 w 445"/>
                <a:gd name="T25" fmla="*/ 114 h 193"/>
                <a:gd name="T26" fmla="*/ 341 w 445"/>
                <a:gd name="T27" fmla="*/ 100 h 193"/>
                <a:gd name="T28" fmla="*/ 302 w 445"/>
                <a:gd name="T29" fmla="*/ 105 h 193"/>
                <a:gd name="T30" fmla="*/ 257 w 445"/>
                <a:gd name="T31" fmla="*/ 131 h 193"/>
                <a:gd name="T32" fmla="*/ 237 w 445"/>
                <a:gd name="T33" fmla="*/ 133 h 193"/>
                <a:gd name="T34" fmla="*/ 221 w 445"/>
                <a:gd name="T35" fmla="*/ 114 h 193"/>
                <a:gd name="T36" fmla="*/ 198 w 445"/>
                <a:gd name="T37" fmla="*/ 182 h 193"/>
                <a:gd name="T38" fmla="*/ 170 w 445"/>
                <a:gd name="T39" fmla="*/ 184 h 193"/>
                <a:gd name="T40" fmla="*/ 158 w 445"/>
                <a:gd name="T41" fmla="*/ 156 h 193"/>
                <a:gd name="T42" fmla="*/ 98 w 445"/>
                <a:gd name="T43" fmla="*/ 145 h 193"/>
                <a:gd name="T44" fmla="*/ 73 w 445"/>
                <a:gd name="T45" fmla="*/ 124 h 193"/>
                <a:gd name="T46" fmla="*/ 23 w 445"/>
                <a:gd name="T47" fmla="*/ 131 h 193"/>
                <a:gd name="T48" fmla="*/ 0 w 445"/>
                <a:gd name="T49" fmla="*/ 10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93"/>
                <a:gd name="T77" fmla="*/ 445 w 445"/>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93">
                  <a:moveTo>
                    <a:pt x="0" y="106"/>
                  </a:moveTo>
                  <a:lnTo>
                    <a:pt x="99" y="0"/>
                  </a:lnTo>
                  <a:lnTo>
                    <a:pt x="82" y="44"/>
                  </a:lnTo>
                  <a:lnTo>
                    <a:pt x="95" y="57"/>
                  </a:lnTo>
                  <a:lnTo>
                    <a:pt x="126" y="39"/>
                  </a:lnTo>
                  <a:lnTo>
                    <a:pt x="195" y="66"/>
                  </a:lnTo>
                  <a:lnTo>
                    <a:pt x="225" y="44"/>
                  </a:lnTo>
                  <a:lnTo>
                    <a:pt x="317" y="32"/>
                  </a:lnTo>
                  <a:lnTo>
                    <a:pt x="335" y="58"/>
                  </a:lnTo>
                  <a:lnTo>
                    <a:pt x="371" y="53"/>
                  </a:lnTo>
                  <a:lnTo>
                    <a:pt x="441" y="81"/>
                  </a:lnTo>
                  <a:lnTo>
                    <a:pt x="445" y="102"/>
                  </a:lnTo>
                  <a:lnTo>
                    <a:pt x="369" y="120"/>
                  </a:lnTo>
                  <a:lnTo>
                    <a:pt x="347" y="106"/>
                  </a:lnTo>
                  <a:lnTo>
                    <a:pt x="308" y="111"/>
                  </a:lnTo>
                  <a:lnTo>
                    <a:pt x="263" y="137"/>
                  </a:lnTo>
                  <a:lnTo>
                    <a:pt x="243" y="139"/>
                  </a:lnTo>
                  <a:lnTo>
                    <a:pt x="226" y="120"/>
                  </a:lnTo>
                  <a:lnTo>
                    <a:pt x="201" y="191"/>
                  </a:lnTo>
                  <a:lnTo>
                    <a:pt x="173" y="193"/>
                  </a:lnTo>
                  <a:lnTo>
                    <a:pt x="161" y="164"/>
                  </a:lnTo>
                  <a:lnTo>
                    <a:pt x="101" y="151"/>
                  </a:lnTo>
                  <a:lnTo>
                    <a:pt x="73" y="130"/>
                  </a:lnTo>
                  <a:lnTo>
                    <a:pt x="23" y="137"/>
                  </a:lnTo>
                  <a:lnTo>
                    <a:pt x="0" y="106"/>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sp>
          <p:nvSpPr>
            <p:cNvPr id="88" name="Freeform 28"/>
            <p:cNvSpPr>
              <a:spLocks noChangeAspect="1"/>
            </p:cNvSpPr>
            <p:nvPr/>
          </p:nvSpPr>
          <p:spPr bwMode="auto">
            <a:xfrm>
              <a:off x="3560" y="994"/>
              <a:ext cx="317" cy="423"/>
            </a:xfrm>
            <a:custGeom>
              <a:avLst/>
              <a:gdLst>
                <a:gd name="T0" fmla="*/ 79 w 319"/>
                <a:gd name="T1" fmla="*/ 18 h 432"/>
                <a:gd name="T2" fmla="*/ 90 w 319"/>
                <a:gd name="T3" fmla="*/ 42 h 432"/>
                <a:gd name="T4" fmla="*/ 70 w 319"/>
                <a:gd name="T5" fmla="*/ 58 h 432"/>
                <a:gd name="T6" fmla="*/ 69 w 319"/>
                <a:gd name="T7" fmla="*/ 121 h 432"/>
                <a:gd name="T8" fmla="*/ 57 w 319"/>
                <a:gd name="T9" fmla="*/ 79 h 432"/>
                <a:gd name="T10" fmla="*/ 11 w 319"/>
                <a:gd name="T11" fmla="*/ 119 h 432"/>
                <a:gd name="T12" fmla="*/ 0 w 319"/>
                <a:gd name="T13" fmla="*/ 237 h 432"/>
                <a:gd name="T14" fmla="*/ 30 w 319"/>
                <a:gd name="T15" fmla="*/ 294 h 432"/>
                <a:gd name="T16" fmla="*/ 33 w 319"/>
                <a:gd name="T17" fmla="*/ 323 h 432"/>
                <a:gd name="T18" fmla="*/ 34 w 319"/>
                <a:gd name="T19" fmla="*/ 346 h 432"/>
                <a:gd name="T20" fmla="*/ 33 w 319"/>
                <a:gd name="T21" fmla="*/ 368 h 432"/>
                <a:gd name="T22" fmla="*/ 27 w 319"/>
                <a:gd name="T23" fmla="*/ 405 h 432"/>
                <a:gd name="T24" fmla="*/ 149 w 319"/>
                <a:gd name="T25" fmla="*/ 399 h 432"/>
                <a:gd name="T26" fmla="*/ 312 w 319"/>
                <a:gd name="T27" fmla="*/ 385 h 432"/>
                <a:gd name="T28" fmla="*/ 282 w 319"/>
                <a:gd name="T29" fmla="*/ 377 h 432"/>
                <a:gd name="T30" fmla="*/ 265 w 319"/>
                <a:gd name="T31" fmla="*/ 354 h 432"/>
                <a:gd name="T32" fmla="*/ 291 w 319"/>
                <a:gd name="T33" fmla="*/ 338 h 432"/>
                <a:gd name="T34" fmla="*/ 291 w 319"/>
                <a:gd name="T35" fmla="*/ 314 h 432"/>
                <a:gd name="T36" fmla="*/ 279 w 319"/>
                <a:gd name="T37" fmla="*/ 295 h 432"/>
                <a:gd name="T38" fmla="*/ 291 w 319"/>
                <a:gd name="T39" fmla="*/ 281 h 432"/>
                <a:gd name="T40" fmla="*/ 313 w 319"/>
                <a:gd name="T41" fmla="*/ 283 h 432"/>
                <a:gd name="T42" fmla="*/ 309 w 319"/>
                <a:gd name="T43" fmla="*/ 226 h 432"/>
                <a:gd name="T44" fmla="*/ 303 w 319"/>
                <a:gd name="T45" fmla="*/ 194 h 432"/>
                <a:gd name="T46" fmla="*/ 289 w 319"/>
                <a:gd name="T47" fmla="*/ 171 h 432"/>
                <a:gd name="T48" fmla="*/ 276 w 319"/>
                <a:gd name="T49" fmla="*/ 160 h 432"/>
                <a:gd name="T50" fmla="*/ 255 w 319"/>
                <a:gd name="T51" fmla="*/ 156 h 432"/>
                <a:gd name="T52" fmla="*/ 237 w 319"/>
                <a:gd name="T53" fmla="*/ 156 h 432"/>
                <a:gd name="T54" fmla="*/ 218 w 319"/>
                <a:gd name="T55" fmla="*/ 182 h 432"/>
                <a:gd name="T56" fmla="*/ 204 w 319"/>
                <a:gd name="T57" fmla="*/ 191 h 432"/>
                <a:gd name="T58" fmla="*/ 195 w 319"/>
                <a:gd name="T59" fmla="*/ 194 h 432"/>
                <a:gd name="T60" fmla="*/ 185 w 319"/>
                <a:gd name="T61" fmla="*/ 189 h 432"/>
                <a:gd name="T62" fmla="*/ 182 w 319"/>
                <a:gd name="T63" fmla="*/ 176 h 432"/>
                <a:gd name="T64" fmla="*/ 185 w 319"/>
                <a:gd name="T65" fmla="*/ 167 h 432"/>
                <a:gd name="T66" fmla="*/ 194 w 319"/>
                <a:gd name="T67" fmla="*/ 160 h 432"/>
                <a:gd name="T68" fmla="*/ 203 w 319"/>
                <a:gd name="T69" fmla="*/ 156 h 432"/>
                <a:gd name="T70" fmla="*/ 212 w 319"/>
                <a:gd name="T71" fmla="*/ 155 h 432"/>
                <a:gd name="T72" fmla="*/ 212 w 319"/>
                <a:gd name="T73" fmla="*/ 138 h 432"/>
                <a:gd name="T74" fmla="*/ 236 w 319"/>
                <a:gd name="T75" fmla="*/ 121 h 432"/>
                <a:gd name="T76" fmla="*/ 212 w 319"/>
                <a:gd name="T77" fmla="*/ 69 h 432"/>
                <a:gd name="T78" fmla="*/ 212 w 319"/>
                <a:gd name="T79" fmla="*/ 43 h 432"/>
                <a:gd name="T80" fmla="*/ 172 w 319"/>
                <a:gd name="T81" fmla="*/ 33 h 432"/>
                <a:gd name="T82" fmla="*/ 113 w 319"/>
                <a:gd name="T83" fmla="*/ 0 h 432"/>
                <a:gd name="T84" fmla="*/ 79 w 319"/>
                <a:gd name="T85" fmla="*/ 18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432"/>
                <a:gd name="T131" fmla="*/ 319 w 319"/>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432">
                  <a:moveTo>
                    <a:pt x="81" y="18"/>
                  </a:moveTo>
                  <a:lnTo>
                    <a:pt x="93" y="45"/>
                  </a:lnTo>
                  <a:lnTo>
                    <a:pt x="70" y="61"/>
                  </a:lnTo>
                  <a:lnTo>
                    <a:pt x="69" y="130"/>
                  </a:lnTo>
                  <a:lnTo>
                    <a:pt x="57" y="85"/>
                  </a:lnTo>
                  <a:lnTo>
                    <a:pt x="11" y="128"/>
                  </a:lnTo>
                  <a:lnTo>
                    <a:pt x="0" y="252"/>
                  </a:lnTo>
                  <a:lnTo>
                    <a:pt x="30" y="313"/>
                  </a:lnTo>
                  <a:lnTo>
                    <a:pt x="33" y="344"/>
                  </a:lnTo>
                  <a:lnTo>
                    <a:pt x="34" y="369"/>
                  </a:lnTo>
                  <a:lnTo>
                    <a:pt x="33" y="392"/>
                  </a:lnTo>
                  <a:lnTo>
                    <a:pt x="27" y="432"/>
                  </a:lnTo>
                  <a:lnTo>
                    <a:pt x="152" y="425"/>
                  </a:lnTo>
                  <a:lnTo>
                    <a:pt x="318" y="410"/>
                  </a:lnTo>
                  <a:lnTo>
                    <a:pt x="288" y="401"/>
                  </a:lnTo>
                  <a:lnTo>
                    <a:pt x="271" y="378"/>
                  </a:lnTo>
                  <a:lnTo>
                    <a:pt x="297" y="359"/>
                  </a:lnTo>
                  <a:lnTo>
                    <a:pt x="297" y="335"/>
                  </a:lnTo>
                  <a:lnTo>
                    <a:pt x="285" y="314"/>
                  </a:lnTo>
                  <a:lnTo>
                    <a:pt x="297" y="299"/>
                  </a:lnTo>
                  <a:lnTo>
                    <a:pt x="319" y="301"/>
                  </a:lnTo>
                  <a:lnTo>
                    <a:pt x="315" y="241"/>
                  </a:lnTo>
                  <a:lnTo>
                    <a:pt x="309" y="206"/>
                  </a:lnTo>
                  <a:lnTo>
                    <a:pt x="295" y="183"/>
                  </a:lnTo>
                  <a:lnTo>
                    <a:pt x="282" y="170"/>
                  </a:lnTo>
                  <a:lnTo>
                    <a:pt x="261" y="165"/>
                  </a:lnTo>
                  <a:lnTo>
                    <a:pt x="242" y="165"/>
                  </a:lnTo>
                  <a:lnTo>
                    <a:pt x="221" y="194"/>
                  </a:lnTo>
                  <a:lnTo>
                    <a:pt x="207" y="203"/>
                  </a:lnTo>
                  <a:lnTo>
                    <a:pt x="198" y="206"/>
                  </a:lnTo>
                  <a:lnTo>
                    <a:pt x="188" y="201"/>
                  </a:lnTo>
                  <a:lnTo>
                    <a:pt x="185" y="188"/>
                  </a:lnTo>
                  <a:lnTo>
                    <a:pt x="188" y="179"/>
                  </a:lnTo>
                  <a:lnTo>
                    <a:pt x="197" y="170"/>
                  </a:lnTo>
                  <a:lnTo>
                    <a:pt x="206" y="165"/>
                  </a:lnTo>
                  <a:lnTo>
                    <a:pt x="215" y="164"/>
                  </a:lnTo>
                  <a:lnTo>
                    <a:pt x="215" y="147"/>
                  </a:lnTo>
                  <a:lnTo>
                    <a:pt x="239" y="130"/>
                  </a:lnTo>
                  <a:lnTo>
                    <a:pt x="215" y="73"/>
                  </a:lnTo>
                  <a:lnTo>
                    <a:pt x="215" y="46"/>
                  </a:lnTo>
                  <a:lnTo>
                    <a:pt x="175" y="36"/>
                  </a:lnTo>
                  <a:lnTo>
                    <a:pt x="116" y="0"/>
                  </a:lnTo>
                  <a:lnTo>
                    <a:pt x="81" y="18"/>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grpSp>
      <p:sp>
        <p:nvSpPr>
          <p:cNvPr id="37958" name="Text - Washington"/>
          <p:cNvSpPr txBox="1">
            <a:spLocks noChangeArrowheads="1"/>
          </p:cNvSpPr>
          <p:nvPr/>
        </p:nvSpPr>
        <p:spPr bwMode="auto">
          <a:xfrm>
            <a:off x="1865313" y="1706563"/>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WA</a:t>
            </a:r>
          </a:p>
        </p:txBody>
      </p:sp>
      <p:sp>
        <p:nvSpPr>
          <p:cNvPr id="37959" name="Text - Oregon"/>
          <p:cNvSpPr txBox="1">
            <a:spLocks noChangeArrowheads="1"/>
          </p:cNvSpPr>
          <p:nvPr/>
        </p:nvSpPr>
        <p:spPr bwMode="auto">
          <a:xfrm>
            <a:off x="1719263" y="2257425"/>
            <a:ext cx="6810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OR</a:t>
            </a:r>
          </a:p>
        </p:txBody>
      </p:sp>
      <p:sp>
        <p:nvSpPr>
          <p:cNvPr id="37960" name="Text - Wyoming"/>
          <p:cNvSpPr txBox="1">
            <a:spLocks noChangeArrowheads="1"/>
          </p:cNvSpPr>
          <p:nvPr/>
        </p:nvSpPr>
        <p:spPr bwMode="auto">
          <a:xfrm>
            <a:off x="3205163" y="2693988"/>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WY</a:t>
            </a:r>
          </a:p>
        </p:txBody>
      </p:sp>
      <p:sp>
        <p:nvSpPr>
          <p:cNvPr id="37961" name="Text - Utah"/>
          <p:cNvSpPr txBox="1">
            <a:spLocks noChangeArrowheads="1"/>
          </p:cNvSpPr>
          <p:nvPr/>
        </p:nvSpPr>
        <p:spPr bwMode="auto">
          <a:xfrm>
            <a:off x="2643188" y="3179763"/>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UT</a:t>
            </a:r>
          </a:p>
        </p:txBody>
      </p:sp>
      <p:sp>
        <p:nvSpPr>
          <p:cNvPr id="37962" name="Text - Texas"/>
          <p:cNvSpPr txBox="1">
            <a:spLocks noChangeArrowheads="1"/>
          </p:cNvSpPr>
          <p:nvPr/>
        </p:nvSpPr>
        <p:spPr bwMode="auto">
          <a:xfrm>
            <a:off x="4248150" y="4464050"/>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TX</a:t>
            </a:r>
          </a:p>
        </p:txBody>
      </p:sp>
      <p:sp>
        <p:nvSpPr>
          <p:cNvPr id="37963" name="Text - South Dakota"/>
          <p:cNvSpPr txBox="1">
            <a:spLocks noChangeArrowheads="1"/>
          </p:cNvSpPr>
          <p:nvPr/>
        </p:nvSpPr>
        <p:spPr bwMode="auto">
          <a:xfrm>
            <a:off x="4070350" y="2413000"/>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SD</a:t>
            </a:r>
          </a:p>
        </p:txBody>
      </p:sp>
      <p:sp>
        <p:nvSpPr>
          <p:cNvPr id="37964" name="Text - Oklahoma"/>
          <p:cNvSpPr txBox="1">
            <a:spLocks noChangeArrowheads="1"/>
          </p:cNvSpPr>
          <p:nvPr/>
        </p:nvSpPr>
        <p:spPr bwMode="auto">
          <a:xfrm>
            <a:off x="4429125" y="3844925"/>
            <a:ext cx="6937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OK</a:t>
            </a:r>
          </a:p>
        </p:txBody>
      </p:sp>
      <p:sp>
        <p:nvSpPr>
          <p:cNvPr id="37965" name="Text - North Dakota"/>
          <p:cNvSpPr txBox="1">
            <a:spLocks noChangeArrowheads="1"/>
          </p:cNvSpPr>
          <p:nvPr/>
        </p:nvSpPr>
        <p:spPr bwMode="auto">
          <a:xfrm>
            <a:off x="4044950" y="1981200"/>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ND</a:t>
            </a:r>
          </a:p>
        </p:txBody>
      </p:sp>
      <p:sp>
        <p:nvSpPr>
          <p:cNvPr id="37966" name="Text - New Mexico"/>
          <p:cNvSpPr txBox="1">
            <a:spLocks noChangeArrowheads="1"/>
          </p:cNvSpPr>
          <p:nvPr/>
        </p:nvSpPr>
        <p:spPr bwMode="auto">
          <a:xfrm>
            <a:off x="3278188" y="3954463"/>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NM</a:t>
            </a:r>
          </a:p>
        </p:txBody>
      </p:sp>
      <p:sp>
        <p:nvSpPr>
          <p:cNvPr id="37967" name="Text - Nevada"/>
          <p:cNvSpPr txBox="1">
            <a:spLocks noChangeArrowheads="1"/>
          </p:cNvSpPr>
          <p:nvPr/>
        </p:nvSpPr>
        <p:spPr bwMode="auto">
          <a:xfrm>
            <a:off x="1771650" y="3049588"/>
            <a:ext cx="12192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NV</a:t>
            </a:r>
          </a:p>
        </p:txBody>
      </p:sp>
      <p:sp>
        <p:nvSpPr>
          <p:cNvPr id="37968" name="Text - Nebraska"/>
          <p:cNvSpPr txBox="1">
            <a:spLocks noChangeArrowheads="1"/>
          </p:cNvSpPr>
          <p:nvPr/>
        </p:nvSpPr>
        <p:spPr bwMode="auto">
          <a:xfrm>
            <a:off x="4122738" y="2940050"/>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NE</a:t>
            </a:r>
          </a:p>
        </p:txBody>
      </p:sp>
      <p:sp>
        <p:nvSpPr>
          <p:cNvPr id="37969" name="Text - Montana"/>
          <p:cNvSpPr txBox="1">
            <a:spLocks noChangeArrowheads="1"/>
          </p:cNvSpPr>
          <p:nvPr/>
        </p:nvSpPr>
        <p:spPr bwMode="auto">
          <a:xfrm>
            <a:off x="3060700" y="2008188"/>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MT</a:t>
            </a:r>
          </a:p>
        </p:txBody>
      </p:sp>
      <p:sp>
        <p:nvSpPr>
          <p:cNvPr id="37970" name="Text - Louisiana"/>
          <p:cNvSpPr txBox="1">
            <a:spLocks noChangeArrowheads="1"/>
          </p:cNvSpPr>
          <p:nvPr/>
        </p:nvSpPr>
        <p:spPr bwMode="auto">
          <a:xfrm>
            <a:off x="5111750" y="4471988"/>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LA</a:t>
            </a:r>
          </a:p>
        </p:txBody>
      </p:sp>
      <p:sp>
        <p:nvSpPr>
          <p:cNvPr id="37971" name="Text - Kansas"/>
          <p:cNvSpPr txBox="1">
            <a:spLocks noChangeArrowheads="1"/>
          </p:cNvSpPr>
          <p:nvPr/>
        </p:nvSpPr>
        <p:spPr bwMode="auto">
          <a:xfrm>
            <a:off x="4291013" y="3367088"/>
            <a:ext cx="6937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KS</a:t>
            </a:r>
          </a:p>
        </p:txBody>
      </p:sp>
      <p:sp>
        <p:nvSpPr>
          <p:cNvPr id="37972" name="Text - Idaho"/>
          <p:cNvSpPr txBox="1">
            <a:spLocks noChangeArrowheads="1"/>
          </p:cNvSpPr>
          <p:nvPr/>
        </p:nvSpPr>
        <p:spPr bwMode="auto">
          <a:xfrm>
            <a:off x="2463800" y="2435225"/>
            <a:ext cx="6937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ID</a:t>
            </a:r>
          </a:p>
        </p:txBody>
      </p:sp>
      <p:sp>
        <p:nvSpPr>
          <p:cNvPr id="37973" name="Text - Hawaii"/>
          <p:cNvSpPr txBox="1">
            <a:spLocks noChangeArrowheads="1"/>
          </p:cNvSpPr>
          <p:nvPr/>
        </p:nvSpPr>
        <p:spPr bwMode="auto">
          <a:xfrm>
            <a:off x="2114550" y="4922838"/>
            <a:ext cx="9366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HI</a:t>
            </a:r>
          </a:p>
        </p:txBody>
      </p:sp>
      <p:sp>
        <p:nvSpPr>
          <p:cNvPr id="37974" name="Text - Colorado"/>
          <p:cNvSpPr txBox="1">
            <a:spLocks noChangeArrowheads="1"/>
          </p:cNvSpPr>
          <p:nvPr/>
        </p:nvSpPr>
        <p:spPr bwMode="auto">
          <a:xfrm>
            <a:off x="3130550" y="3157538"/>
            <a:ext cx="1219200"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a:r>
            <a:br>
              <a:rPr lang="en-US" sz="1200" b="1" dirty="0">
                <a:solidFill>
                  <a:srgbClr val="000000"/>
                </a:solidFill>
                <a:latin typeface="Tahoma" charset="0"/>
                <a:sym typeface="Tahoma" charset="0"/>
              </a:rPr>
            </a:br>
            <a:r>
              <a:rPr lang="en-US" sz="1200" b="1" dirty="0">
                <a:solidFill>
                  <a:srgbClr val="000000"/>
                </a:solidFill>
                <a:latin typeface="Tahoma" charset="0"/>
                <a:sym typeface="Tahoma" charset="0"/>
              </a:rPr>
              <a:t> CO</a:t>
            </a:r>
          </a:p>
        </p:txBody>
      </p:sp>
      <p:sp>
        <p:nvSpPr>
          <p:cNvPr id="37975" name="Text - California"/>
          <p:cNvSpPr txBox="1">
            <a:spLocks noChangeArrowheads="1"/>
          </p:cNvSpPr>
          <p:nvPr/>
        </p:nvSpPr>
        <p:spPr bwMode="auto">
          <a:xfrm>
            <a:off x="1560513" y="3287713"/>
            <a:ext cx="738187"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a:r>
            <a:br>
              <a:rPr lang="en-US" sz="1200" b="1" dirty="0">
                <a:solidFill>
                  <a:srgbClr val="FFFFFF"/>
                </a:solidFill>
                <a:latin typeface="Tahoma" charset="0"/>
                <a:sym typeface="Tahoma" charset="0"/>
              </a:rPr>
            </a:br>
            <a:r>
              <a:rPr lang="en-US" sz="1200" b="1" dirty="0">
                <a:solidFill>
                  <a:srgbClr val="FFFFFF"/>
                </a:solidFill>
                <a:latin typeface="Tahoma" charset="0"/>
                <a:sym typeface="Tahoma" charset="0"/>
              </a:rPr>
              <a:t> CA</a:t>
            </a:r>
          </a:p>
        </p:txBody>
      </p:sp>
      <p:sp>
        <p:nvSpPr>
          <p:cNvPr id="37976" name="Text - Arkansas"/>
          <p:cNvSpPr txBox="1">
            <a:spLocks noChangeArrowheads="1"/>
          </p:cNvSpPr>
          <p:nvPr/>
        </p:nvSpPr>
        <p:spPr bwMode="auto">
          <a:xfrm>
            <a:off x="5080000" y="3917950"/>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AR</a:t>
            </a:r>
          </a:p>
        </p:txBody>
      </p:sp>
      <p:sp>
        <p:nvSpPr>
          <p:cNvPr id="37977" name="Text - Arizona"/>
          <p:cNvSpPr txBox="1">
            <a:spLocks noChangeArrowheads="1"/>
          </p:cNvSpPr>
          <p:nvPr/>
        </p:nvSpPr>
        <p:spPr bwMode="auto">
          <a:xfrm>
            <a:off x="2590800" y="3898900"/>
            <a:ext cx="546100"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65000"/>
              </a:lnSpc>
              <a:spcBef>
                <a:spcPct val="50000"/>
              </a:spcBef>
              <a:buClr>
                <a:srgbClr val="FFFFFF"/>
              </a:buClr>
              <a:buFont typeface="Tahoma" charset="0"/>
              <a:buNone/>
            </a:pPr>
            <a:r>
              <a:rPr lang="en-US" sz="1200" b="1" dirty="0">
                <a:solidFill>
                  <a:srgbClr val="FFFFFF"/>
                </a:solidFill>
                <a:latin typeface="Tahoma" charset="0"/>
                <a:sym typeface="Tahoma" charset="0"/>
              </a:rPr>
              <a:t/>
            </a:r>
            <a:br>
              <a:rPr lang="en-US" sz="1200" b="1" dirty="0">
                <a:solidFill>
                  <a:srgbClr val="FFFFFF"/>
                </a:solidFill>
                <a:latin typeface="Tahoma" charset="0"/>
                <a:sym typeface="Tahoma" charset="0"/>
              </a:rPr>
            </a:br>
            <a:r>
              <a:rPr lang="en-US" sz="1200" b="1" dirty="0">
                <a:solidFill>
                  <a:srgbClr val="FFFFFF"/>
                </a:solidFill>
                <a:latin typeface="Tahoma" charset="0"/>
                <a:sym typeface="Tahoma" charset="0"/>
              </a:rPr>
              <a:t>AZ</a:t>
            </a:r>
          </a:p>
        </p:txBody>
      </p:sp>
      <p:sp>
        <p:nvSpPr>
          <p:cNvPr id="37978" name="Text - Alaska"/>
          <p:cNvSpPr txBox="1">
            <a:spLocks noChangeArrowheads="1"/>
          </p:cNvSpPr>
          <p:nvPr/>
        </p:nvSpPr>
        <p:spPr bwMode="auto">
          <a:xfrm>
            <a:off x="392113" y="4471988"/>
            <a:ext cx="1219200"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a:r>
            <a:br>
              <a:rPr lang="en-US" sz="1200" b="1" dirty="0">
                <a:solidFill>
                  <a:srgbClr val="000000"/>
                </a:solidFill>
                <a:latin typeface="Tahoma" charset="0"/>
                <a:sym typeface="Tahoma" charset="0"/>
              </a:rPr>
            </a:br>
            <a:r>
              <a:rPr lang="en-US" sz="1200" b="1" dirty="0">
                <a:solidFill>
                  <a:srgbClr val="000000"/>
                </a:solidFill>
                <a:latin typeface="Tahoma" charset="0"/>
                <a:sym typeface="Tahoma" charset="0"/>
              </a:rPr>
              <a:t>AK</a:t>
            </a:r>
          </a:p>
        </p:txBody>
      </p:sp>
      <p:sp>
        <p:nvSpPr>
          <p:cNvPr id="37979" name="Text - Wisconsin"/>
          <p:cNvSpPr txBox="1">
            <a:spLocks noChangeArrowheads="1"/>
          </p:cNvSpPr>
          <p:nvPr/>
        </p:nvSpPr>
        <p:spPr bwMode="auto">
          <a:xfrm>
            <a:off x="5238750" y="2354263"/>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WI</a:t>
            </a:r>
          </a:p>
        </p:txBody>
      </p:sp>
      <p:sp>
        <p:nvSpPr>
          <p:cNvPr id="37980" name="Text - West Virginia"/>
          <p:cNvSpPr txBox="1">
            <a:spLocks noChangeArrowheads="1"/>
          </p:cNvSpPr>
          <p:nvPr/>
        </p:nvSpPr>
        <p:spPr bwMode="auto">
          <a:xfrm>
            <a:off x="6473825" y="3221038"/>
            <a:ext cx="6937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WV</a:t>
            </a:r>
          </a:p>
        </p:txBody>
      </p:sp>
      <p:sp>
        <p:nvSpPr>
          <p:cNvPr id="37981" name="Text - Virginia"/>
          <p:cNvSpPr txBox="1">
            <a:spLocks noChangeArrowheads="1"/>
          </p:cNvSpPr>
          <p:nvPr/>
        </p:nvSpPr>
        <p:spPr bwMode="auto">
          <a:xfrm>
            <a:off x="6877050" y="3278188"/>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VA</a:t>
            </a:r>
          </a:p>
        </p:txBody>
      </p:sp>
      <p:sp>
        <p:nvSpPr>
          <p:cNvPr id="37982" name="Text - Tennessee"/>
          <p:cNvSpPr txBox="1">
            <a:spLocks noChangeArrowheads="1"/>
          </p:cNvSpPr>
          <p:nvPr/>
        </p:nvSpPr>
        <p:spPr bwMode="auto">
          <a:xfrm>
            <a:off x="5859463" y="3732213"/>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TN</a:t>
            </a:r>
          </a:p>
        </p:txBody>
      </p:sp>
      <p:sp>
        <p:nvSpPr>
          <p:cNvPr id="37983" name="Text - South Carolina"/>
          <p:cNvSpPr txBox="1">
            <a:spLocks noChangeArrowheads="1"/>
          </p:cNvSpPr>
          <p:nvPr/>
        </p:nvSpPr>
        <p:spPr bwMode="auto">
          <a:xfrm>
            <a:off x="6673850" y="3875088"/>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SC</a:t>
            </a:r>
          </a:p>
        </p:txBody>
      </p:sp>
      <p:sp>
        <p:nvSpPr>
          <p:cNvPr id="37984" name="Text - Ohio"/>
          <p:cNvSpPr txBox="1">
            <a:spLocks noChangeArrowheads="1"/>
          </p:cNvSpPr>
          <p:nvPr/>
        </p:nvSpPr>
        <p:spPr bwMode="auto">
          <a:xfrm>
            <a:off x="6157913" y="2932113"/>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OH</a:t>
            </a:r>
          </a:p>
        </p:txBody>
      </p:sp>
      <p:sp>
        <p:nvSpPr>
          <p:cNvPr id="37985" name="Text - North Carolina"/>
          <p:cNvSpPr txBox="1">
            <a:spLocks noChangeArrowheads="1"/>
          </p:cNvSpPr>
          <p:nvPr/>
        </p:nvSpPr>
        <p:spPr bwMode="auto">
          <a:xfrm>
            <a:off x="6837363" y="3581400"/>
            <a:ext cx="6937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NC</a:t>
            </a:r>
          </a:p>
        </p:txBody>
      </p:sp>
      <p:sp>
        <p:nvSpPr>
          <p:cNvPr id="37986" name="Text - Missouri"/>
          <p:cNvSpPr txBox="1">
            <a:spLocks noChangeArrowheads="1"/>
          </p:cNvSpPr>
          <p:nvPr/>
        </p:nvSpPr>
        <p:spPr bwMode="auto">
          <a:xfrm>
            <a:off x="5029200" y="3384550"/>
            <a:ext cx="6937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MO</a:t>
            </a:r>
          </a:p>
        </p:txBody>
      </p:sp>
      <p:sp>
        <p:nvSpPr>
          <p:cNvPr id="37987" name="Text - Mississippi"/>
          <p:cNvSpPr txBox="1">
            <a:spLocks noChangeArrowheads="1"/>
          </p:cNvSpPr>
          <p:nvPr/>
        </p:nvSpPr>
        <p:spPr bwMode="auto">
          <a:xfrm>
            <a:off x="5443538" y="4205288"/>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MS</a:t>
            </a:r>
          </a:p>
        </p:txBody>
      </p:sp>
      <p:sp>
        <p:nvSpPr>
          <p:cNvPr id="37988" name="Text - Minnesota"/>
          <p:cNvSpPr txBox="1">
            <a:spLocks noChangeArrowheads="1"/>
          </p:cNvSpPr>
          <p:nvPr/>
        </p:nvSpPr>
        <p:spPr bwMode="auto">
          <a:xfrm>
            <a:off x="4813300" y="2154238"/>
            <a:ext cx="5302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MN</a:t>
            </a:r>
          </a:p>
        </p:txBody>
      </p:sp>
      <p:sp>
        <p:nvSpPr>
          <p:cNvPr id="37989" name="Text - Michigan"/>
          <p:cNvSpPr txBox="1">
            <a:spLocks noChangeArrowheads="1"/>
          </p:cNvSpPr>
          <p:nvPr/>
        </p:nvSpPr>
        <p:spPr bwMode="auto">
          <a:xfrm>
            <a:off x="5902325" y="2505075"/>
            <a:ext cx="6937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MI</a:t>
            </a:r>
          </a:p>
        </p:txBody>
      </p:sp>
      <p:sp>
        <p:nvSpPr>
          <p:cNvPr id="37990" name="Text - Kentucky"/>
          <p:cNvSpPr txBox="1">
            <a:spLocks noChangeArrowheads="1"/>
          </p:cNvSpPr>
          <p:nvPr/>
        </p:nvSpPr>
        <p:spPr bwMode="auto">
          <a:xfrm>
            <a:off x="6037263" y="3441700"/>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KY</a:t>
            </a:r>
          </a:p>
        </p:txBody>
      </p:sp>
      <p:sp>
        <p:nvSpPr>
          <p:cNvPr id="37991" name="Text - Iowa"/>
          <p:cNvSpPr txBox="1">
            <a:spLocks noChangeArrowheads="1"/>
          </p:cNvSpPr>
          <p:nvPr/>
        </p:nvSpPr>
        <p:spPr bwMode="auto">
          <a:xfrm>
            <a:off x="4854575" y="2816225"/>
            <a:ext cx="6937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IA</a:t>
            </a:r>
          </a:p>
        </p:txBody>
      </p:sp>
      <p:sp>
        <p:nvSpPr>
          <p:cNvPr id="37992" name="Text - Indiana"/>
          <p:cNvSpPr txBox="1">
            <a:spLocks noChangeArrowheads="1"/>
          </p:cNvSpPr>
          <p:nvPr/>
        </p:nvSpPr>
        <p:spPr bwMode="auto">
          <a:xfrm>
            <a:off x="5778500" y="3059113"/>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IN</a:t>
            </a:r>
          </a:p>
        </p:txBody>
      </p:sp>
      <p:sp>
        <p:nvSpPr>
          <p:cNvPr id="37993" name="Text - Illinois"/>
          <p:cNvSpPr txBox="1">
            <a:spLocks noChangeArrowheads="1"/>
          </p:cNvSpPr>
          <p:nvPr/>
        </p:nvSpPr>
        <p:spPr bwMode="auto">
          <a:xfrm>
            <a:off x="5378450" y="3071813"/>
            <a:ext cx="6937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IL</a:t>
            </a:r>
          </a:p>
        </p:txBody>
      </p:sp>
      <p:sp>
        <p:nvSpPr>
          <p:cNvPr id="37994" name="Text - Georgia"/>
          <p:cNvSpPr txBox="1">
            <a:spLocks noChangeArrowheads="1"/>
          </p:cNvSpPr>
          <p:nvPr/>
        </p:nvSpPr>
        <p:spPr bwMode="auto">
          <a:xfrm>
            <a:off x="6378575" y="4179888"/>
            <a:ext cx="6937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GA</a:t>
            </a:r>
          </a:p>
        </p:txBody>
      </p:sp>
      <p:sp>
        <p:nvSpPr>
          <p:cNvPr id="37995" name="Text - Florida"/>
          <p:cNvSpPr txBox="1">
            <a:spLocks noChangeArrowheads="1"/>
          </p:cNvSpPr>
          <p:nvPr/>
        </p:nvSpPr>
        <p:spPr bwMode="auto">
          <a:xfrm>
            <a:off x="6737350" y="4768850"/>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FL</a:t>
            </a:r>
          </a:p>
        </p:txBody>
      </p:sp>
      <p:sp>
        <p:nvSpPr>
          <p:cNvPr id="37996" name="Text - Alabama"/>
          <p:cNvSpPr txBox="1">
            <a:spLocks noChangeArrowheads="1"/>
          </p:cNvSpPr>
          <p:nvPr/>
        </p:nvSpPr>
        <p:spPr bwMode="auto">
          <a:xfrm>
            <a:off x="5859463" y="4192588"/>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AL</a:t>
            </a:r>
          </a:p>
        </p:txBody>
      </p:sp>
      <p:sp>
        <p:nvSpPr>
          <p:cNvPr id="37997" name="Text - Vermont"/>
          <p:cNvSpPr txBox="1">
            <a:spLocks noChangeArrowheads="1"/>
          </p:cNvSpPr>
          <p:nvPr/>
        </p:nvSpPr>
        <p:spPr bwMode="auto">
          <a:xfrm>
            <a:off x="6818313" y="1690688"/>
            <a:ext cx="9366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VT</a:t>
            </a:r>
          </a:p>
        </p:txBody>
      </p:sp>
      <p:sp>
        <p:nvSpPr>
          <p:cNvPr id="37998" name="Text - Pennsylvania"/>
          <p:cNvSpPr txBox="1">
            <a:spLocks noChangeArrowheads="1"/>
          </p:cNvSpPr>
          <p:nvPr/>
        </p:nvSpPr>
        <p:spPr bwMode="auto">
          <a:xfrm>
            <a:off x="6719888" y="2687638"/>
            <a:ext cx="8350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PA</a:t>
            </a:r>
          </a:p>
        </p:txBody>
      </p:sp>
      <p:sp>
        <p:nvSpPr>
          <p:cNvPr id="37999" name="Text - New York"/>
          <p:cNvSpPr txBox="1">
            <a:spLocks noChangeArrowheads="1"/>
          </p:cNvSpPr>
          <p:nvPr/>
        </p:nvSpPr>
        <p:spPr bwMode="auto">
          <a:xfrm>
            <a:off x="6964363" y="2301875"/>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NY</a:t>
            </a:r>
          </a:p>
        </p:txBody>
      </p:sp>
      <p:sp>
        <p:nvSpPr>
          <p:cNvPr id="38000" name="Text - New Jersey"/>
          <p:cNvSpPr txBox="1">
            <a:spLocks noChangeArrowheads="1"/>
          </p:cNvSpPr>
          <p:nvPr/>
        </p:nvSpPr>
        <p:spPr bwMode="auto">
          <a:xfrm>
            <a:off x="7702550" y="2767013"/>
            <a:ext cx="42227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NJ</a:t>
            </a:r>
          </a:p>
        </p:txBody>
      </p:sp>
      <p:sp>
        <p:nvSpPr>
          <p:cNvPr id="38001" name="Text - New Hampshire"/>
          <p:cNvSpPr txBox="1">
            <a:spLocks noChangeArrowheads="1"/>
          </p:cNvSpPr>
          <p:nvPr/>
        </p:nvSpPr>
        <p:spPr bwMode="auto">
          <a:xfrm>
            <a:off x="8015288" y="2060575"/>
            <a:ext cx="60007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NH</a:t>
            </a:r>
          </a:p>
        </p:txBody>
      </p:sp>
      <p:sp>
        <p:nvSpPr>
          <p:cNvPr id="38002" name="Text - Massachusetts"/>
          <p:cNvSpPr txBox="1">
            <a:spLocks noChangeArrowheads="1"/>
          </p:cNvSpPr>
          <p:nvPr/>
        </p:nvSpPr>
        <p:spPr bwMode="auto">
          <a:xfrm>
            <a:off x="8029575" y="2290763"/>
            <a:ext cx="4413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MA</a:t>
            </a:r>
          </a:p>
        </p:txBody>
      </p:sp>
      <p:sp>
        <p:nvSpPr>
          <p:cNvPr id="38003" name="Text - Maine"/>
          <p:cNvSpPr txBox="1">
            <a:spLocks noChangeArrowheads="1"/>
          </p:cNvSpPr>
          <p:nvPr/>
        </p:nvSpPr>
        <p:spPr bwMode="auto">
          <a:xfrm>
            <a:off x="7562850" y="1762125"/>
            <a:ext cx="6667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ME</a:t>
            </a:r>
          </a:p>
        </p:txBody>
      </p:sp>
      <p:sp>
        <p:nvSpPr>
          <p:cNvPr id="38004" name="Text - District of Columbia"/>
          <p:cNvSpPr txBox="1">
            <a:spLocks noChangeArrowheads="1"/>
          </p:cNvSpPr>
          <p:nvPr/>
        </p:nvSpPr>
        <p:spPr bwMode="auto">
          <a:xfrm>
            <a:off x="7624763" y="3328988"/>
            <a:ext cx="6286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000000"/>
              </a:buClr>
              <a:buFont typeface="Tahoma" charset="0"/>
              <a:buNone/>
            </a:pPr>
            <a:r>
              <a:rPr lang="en-US" sz="1200" b="1" dirty="0">
                <a:solidFill>
                  <a:srgbClr val="000000"/>
                </a:solidFill>
                <a:latin typeface="Tahoma" charset="0"/>
                <a:sym typeface="Tahoma" charset="0"/>
              </a:rPr>
              <a:t>  DC  </a:t>
            </a:r>
          </a:p>
        </p:txBody>
      </p:sp>
      <p:sp>
        <p:nvSpPr>
          <p:cNvPr id="38005" name="Text - Connecticut"/>
          <p:cNvSpPr txBox="1">
            <a:spLocks noChangeArrowheads="1"/>
          </p:cNvSpPr>
          <p:nvPr/>
        </p:nvSpPr>
        <p:spPr bwMode="auto">
          <a:xfrm>
            <a:off x="7729538" y="2597150"/>
            <a:ext cx="56197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CT</a:t>
            </a:r>
          </a:p>
        </p:txBody>
      </p:sp>
      <p:sp>
        <p:nvSpPr>
          <p:cNvPr id="38006" name="Text - Delaware"/>
          <p:cNvSpPr txBox="1">
            <a:spLocks noChangeArrowheads="1"/>
          </p:cNvSpPr>
          <p:nvPr/>
        </p:nvSpPr>
        <p:spPr bwMode="auto">
          <a:xfrm>
            <a:off x="7653338" y="2928938"/>
            <a:ext cx="4921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DE</a:t>
            </a:r>
          </a:p>
        </p:txBody>
      </p:sp>
      <p:sp>
        <p:nvSpPr>
          <p:cNvPr id="38007" name="Text - Rhode Island"/>
          <p:cNvSpPr txBox="1">
            <a:spLocks noChangeArrowheads="1"/>
          </p:cNvSpPr>
          <p:nvPr/>
        </p:nvSpPr>
        <p:spPr bwMode="auto">
          <a:xfrm>
            <a:off x="8072438" y="2474913"/>
            <a:ext cx="5429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RI</a:t>
            </a:r>
          </a:p>
        </p:txBody>
      </p:sp>
      <p:sp>
        <p:nvSpPr>
          <p:cNvPr id="38008" name="Text - Maryland"/>
          <p:cNvSpPr txBox="1">
            <a:spLocks noChangeArrowheads="1"/>
          </p:cNvSpPr>
          <p:nvPr/>
        </p:nvSpPr>
        <p:spPr bwMode="auto">
          <a:xfrm>
            <a:off x="7729538" y="3100388"/>
            <a:ext cx="4413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MD</a:t>
            </a:r>
          </a:p>
        </p:txBody>
      </p:sp>
      <p:sp>
        <p:nvSpPr>
          <p:cNvPr id="38009" name="Text Box 136"/>
          <p:cNvSpPr txBox="1">
            <a:spLocks noChangeArrowheads="1"/>
          </p:cNvSpPr>
          <p:nvPr/>
        </p:nvSpPr>
        <p:spPr bwMode="auto">
          <a:xfrm>
            <a:off x="1682750" y="5656263"/>
            <a:ext cx="3194050"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000000"/>
              </a:buClr>
              <a:buFont typeface="Tahoma" charset="0"/>
              <a:buNone/>
            </a:pPr>
            <a:r>
              <a:rPr lang="en-US" sz="1600" b="1" dirty="0">
                <a:solidFill>
                  <a:srgbClr val="000000"/>
                </a:solidFill>
                <a:latin typeface="Tahoma" charset="0"/>
                <a:cs typeface="Tahoma" charset="0"/>
                <a:sym typeface="Tahoma" charset="0"/>
              </a:rPr>
              <a:t>United States: </a:t>
            </a:r>
          </a:p>
          <a:p>
            <a:pPr eaLnBrk="1" hangingPunct="1">
              <a:buClr>
                <a:srgbClr val="000000"/>
              </a:buClr>
              <a:buFont typeface="Tahoma" charset="0"/>
              <a:buNone/>
            </a:pPr>
            <a:r>
              <a:rPr lang="en-US" sz="1600" b="1" dirty="0">
                <a:solidFill>
                  <a:srgbClr val="000000"/>
                </a:solidFill>
                <a:latin typeface="Tahoma" charset="0"/>
                <a:cs typeface="Tahoma" charset="0"/>
                <a:sym typeface="Tahoma" charset="0"/>
              </a:rPr>
              <a:t>51% Uninsured ≤</a:t>
            </a:r>
            <a:r>
              <a:rPr lang="en-US" sz="1600" dirty="0">
                <a:solidFill>
                  <a:srgbClr val="000000"/>
                </a:solidFill>
                <a:latin typeface="Tahoma" charset="0"/>
                <a:cs typeface="Tahoma" charset="0"/>
                <a:sym typeface="Tahoma" charset="0"/>
              </a:rPr>
              <a:t> </a:t>
            </a:r>
            <a:r>
              <a:rPr lang="en-US" sz="1600" b="1" dirty="0">
                <a:solidFill>
                  <a:srgbClr val="000000"/>
                </a:solidFill>
                <a:latin typeface="Tahoma" charset="0"/>
                <a:cs typeface="Tahoma" charset="0"/>
                <a:sym typeface="Tahoma" charset="0"/>
              </a:rPr>
              <a:t>138% FPL </a:t>
            </a:r>
          </a:p>
        </p:txBody>
      </p:sp>
      <p:sp>
        <p:nvSpPr>
          <p:cNvPr id="38010" name="Title 5"/>
          <p:cNvSpPr txBox="1">
            <a:spLocks/>
          </p:cNvSpPr>
          <p:nvPr/>
        </p:nvSpPr>
        <p:spPr bwMode="auto">
          <a:xfrm>
            <a:off x="152400" y="1143000"/>
            <a:ext cx="88233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000000"/>
              </a:buClr>
              <a:buFont typeface="Tahoma" charset="0"/>
              <a:buNone/>
            </a:pPr>
            <a:endParaRPr lang="en-US" sz="1800" b="1" dirty="0">
              <a:solidFill>
                <a:srgbClr val="000000"/>
              </a:solidFill>
              <a:latin typeface="Tahoma" charset="0"/>
              <a:sym typeface="Tahoma" charset="0"/>
            </a:endParaRPr>
          </a:p>
        </p:txBody>
      </p:sp>
      <p:pic>
        <p:nvPicPr>
          <p:cNvPr id="38011" name="Picture 29" descr="kfflogo-color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9" name="Straight Connector 138"/>
          <p:cNvCxnSpPr/>
          <p:nvPr/>
        </p:nvCxnSpPr>
        <p:spPr>
          <a:xfrm>
            <a:off x="0" y="14478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8077200" y="3276600"/>
            <a:ext cx="6096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7848600" y="4114800"/>
            <a:ext cx="838200" cy="137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94699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2800" b="1" dirty="0" smtClean="0"/>
              <a:t>Between now and 2020, Medicaid will grow with the expansion, Medicare will grow as boomers age into Medicare, and the Exchange enrollment will grow</a:t>
            </a:r>
            <a:endParaRPr lang="en-US" sz="28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233204647"/>
              </p:ext>
            </p:extLst>
          </p:nvPr>
        </p:nvGraphicFramePr>
        <p:xfrm>
          <a:off x="152400" y="1447800"/>
          <a:ext cx="8839200" cy="5029200"/>
        </p:xfrm>
        <a:graphic>
          <a:graphicData uri="http://schemas.openxmlformats.org/drawingml/2006/table">
            <a:tbl>
              <a:tblPr firstRow="1" bandRow="1">
                <a:tableStyleId>{5C22544A-7EE6-4342-B048-85BDC9FD1C3A}</a:tableStyleId>
              </a:tblPr>
              <a:tblGrid>
                <a:gridCol w="2249981"/>
                <a:gridCol w="929838"/>
                <a:gridCol w="929838"/>
                <a:gridCol w="929838"/>
                <a:gridCol w="929838"/>
                <a:gridCol w="929838"/>
                <a:gridCol w="929838"/>
                <a:gridCol w="1010191"/>
              </a:tblGrid>
              <a:tr h="628650">
                <a:tc>
                  <a:txBody>
                    <a:bodyPr/>
                    <a:lstStyle/>
                    <a:p>
                      <a:pPr algn="l" fontAlgn="b"/>
                      <a:r>
                        <a:rPr lang="en-US" sz="1600" u="none" strike="noStrike" dirty="0" smtClean="0"/>
                        <a:t>Population </a:t>
                      </a:r>
                      <a:r>
                        <a:rPr lang="en-US" sz="1600" u="none" strike="noStrike" dirty="0"/>
                        <a:t>Insurance Coverage Status</a:t>
                      </a:r>
                      <a:endParaRPr lang="en-US" sz="1600" b="1" i="0" u="none" strike="noStrike" dirty="0">
                        <a:solidFill>
                          <a:srgbClr val="000000"/>
                        </a:solidFill>
                        <a:latin typeface="Calibri"/>
                      </a:endParaRPr>
                    </a:p>
                  </a:txBody>
                  <a:tcPr marL="8363" marR="8363" marT="8363" marB="0" anchor="ctr"/>
                </a:tc>
                <a:tc>
                  <a:txBody>
                    <a:bodyPr/>
                    <a:lstStyle/>
                    <a:p>
                      <a:pPr algn="ctr" fontAlgn="b"/>
                      <a:r>
                        <a:rPr lang="en-US" sz="1600" u="none" strike="noStrike" dirty="0"/>
                        <a:t>2014</a:t>
                      </a:r>
                      <a:endParaRPr lang="en-US" sz="1600" b="1" i="0" u="none" strike="noStrike" dirty="0">
                        <a:solidFill>
                          <a:srgbClr val="000000"/>
                        </a:solidFill>
                        <a:latin typeface="Calibri"/>
                      </a:endParaRPr>
                    </a:p>
                  </a:txBody>
                  <a:tcPr marL="150541" marR="8363" marT="8363" marB="0" anchor="ctr"/>
                </a:tc>
                <a:tc>
                  <a:txBody>
                    <a:bodyPr/>
                    <a:lstStyle/>
                    <a:p>
                      <a:pPr marL="0" algn="ctr" defTabSz="914400" rtl="0" eaLnBrk="1" fontAlgn="b" latinLnBrk="0" hangingPunct="1"/>
                      <a:r>
                        <a:rPr lang="en-US" sz="1600" u="none" strike="noStrike" kern="1200" dirty="0" smtClean="0"/>
                        <a:t>2015</a:t>
                      </a:r>
                      <a:endParaRPr lang="en-US" sz="1600" b="1" u="none" strike="noStrike" kern="1200" dirty="0" smtClean="0">
                        <a:solidFill>
                          <a:schemeClr val="lt1"/>
                        </a:solidFill>
                        <a:latin typeface="+mn-lt"/>
                        <a:ea typeface="+mn-ea"/>
                        <a:cs typeface="+mn-cs"/>
                      </a:endParaRPr>
                    </a:p>
                  </a:txBody>
                  <a:tcPr marL="150541" marR="8363" marT="8363" marB="0" anchor="ctr"/>
                </a:tc>
                <a:tc>
                  <a:txBody>
                    <a:bodyPr/>
                    <a:lstStyle/>
                    <a:p>
                      <a:pPr algn="ctr" fontAlgn="b"/>
                      <a:r>
                        <a:rPr lang="en-US" sz="1600" u="none" strike="noStrike" dirty="0"/>
                        <a:t>2016</a:t>
                      </a:r>
                      <a:endParaRPr lang="en-US" sz="1600" b="1" i="0" u="none" strike="noStrike" dirty="0">
                        <a:solidFill>
                          <a:srgbClr val="000000"/>
                        </a:solidFill>
                        <a:latin typeface="Calibri"/>
                      </a:endParaRPr>
                    </a:p>
                  </a:txBody>
                  <a:tcPr marL="150541" marR="8363" marT="8363" marB="0" anchor="ctr"/>
                </a:tc>
                <a:tc>
                  <a:txBody>
                    <a:bodyPr/>
                    <a:lstStyle/>
                    <a:p>
                      <a:pPr algn="ctr" fontAlgn="b"/>
                      <a:r>
                        <a:rPr lang="en-US" sz="1600" u="none" strike="noStrike" dirty="0"/>
                        <a:t>2017</a:t>
                      </a:r>
                      <a:endParaRPr lang="en-US" sz="1600" b="1" i="0" u="none" strike="noStrike" dirty="0">
                        <a:solidFill>
                          <a:srgbClr val="000000"/>
                        </a:solidFill>
                        <a:latin typeface="Calibri"/>
                      </a:endParaRPr>
                    </a:p>
                  </a:txBody>
                  <a:tcPr marL="150541" marR="8363" marT="8363" marB="0" anchor="ctr"/>
                </a:tc>
                <a:tc>
                  <a:txBody>
                    <a:bodyPr/>
                    <a:lstStyle/>
                    <a:p>
                      <a:pPr algn="ctr" fontAlgn="b"/>
                      <a:r>
                        <a:rPr lang="en-US" sz="1600" u="none" strike="noStrike" dirty="0"/>
                        <a:t>2018</a:t>
                      </a:r>
                      <a:endParaRPr lang="en-US" sz="1600" b="1" i="0" u="none" strike="noStrike" dirty="0">
                        <a:solidFill>
                          <a:srgbClr val="000000"/>
                        </a:solidFill>
                        <a:latin typeface="Calibri"/>
                      </a:endParaRPr>
                    </a:p>
                  </a:txBody>
                  <a:tcPr marL="150541" marR="8363" marT="8363" marB="0" anchor="ctr"/>
                </a:tc>
                <a:tc>
                  <a:txBody>
                    <a:bodyPr/>
                    <a:lstStyle/>
                    <a:p>
                      <a:pPr algn="ctr" fontAlgn="b"/>
                      <a:r>
                        <a:rPr lang="en-US" sz="1600" u="none" strike="noStrike" dirty="0"/>
                        <a:t>2019</a:t>
                      </a:r>
                      <a:endParaRPr lang="en-US" sz="1600" b="1" i="0" u="none" strike="noStrike" dirty="0">
                        <a:solidFill>
                          <a:srgbClr val="000000"/>
                        </a:solidFill>
                        <a:latin typeface="Calibri"/>
                      </a:endParaRPr>
                    </a:p>
                  </a:txBody>
                  <a:tcPr marL="150541" marR="8363" marT="8363" marB="0" anchor="ctr"/>
                </a:tc>
                <a:tc>
                  <a:txBody>
                    <a:bodyPr/>
                    <a:lstStyle/>
                    <a:p>
                      <a:pPr algn="ctr" fontAlgn="b"/>
                      <a:r>
                        <a:rPr lang="en-US" sz="1600" u="none" strike="noStrike" dirty="0"/>
                        <a:t>2020</a:t>
                      </a:r>
                      <a:endParaRPr lang="en-US" sz="1600" b="1" i="0" u="none" strike="noStrike" dirty="0">
                        <a:solidFill>
                          <a:srgbClr val="000000"/>
                        </a:solidFill>
                        <a:latin typeface="Calibri"/>
                      </a:endParaRPr>
                    </a:p>
                  </a:txBody>
                  <a:tcPr marL="150541" marR="8363" marT="8363" marB="0" anchor="ctr"/>
                </a:tc>
              </a:tr>
              <a:tr h="628650">
                <a:tc>
                  <a:txBody>
                    <a:bodyPr/>
                    <a:lstStyle/>
                    <a:p>
                      <a:r>
                        <a:rPr lang="en-US" sz="1400" b="1" dirty="0" smtClean="0"/>
                        <a:t>Medicaid</a:t>
                      </a:r>
                      <a:endParaRPr lang="en-US" sz="1400" b="1" dirty="0"/>
                    </a:p>
                  </a:txBody>
                  <a:tcPr/>
                </a:tc>
                <a:tc>
                  <a:txBody>
                    <a:bodyPr/>
                    <a:lstStyle/>
                    <a:p>
                      <a:pPr algn="r" fontAlgn="ctr"/>
                      <a:r>
                        <a:rPr lang="en-US" sz="1400" b="1" i="0" u="none" strike="noStrike" dirty="0">
                          <a:solidFill>
                            <a:srgbClr val="000000"/>
                          </a:solidFill>
                          <a:effectLst/>
                          <a:latin typeface="Calibri"/>
                        </a:rPr>
                        <a:t>1,088,032</a:t>
                      </a:r>
                    </a:p>
                  </a:txBody>
                  <a:tcPr marL="9525" marR="9525" marT="9525" marB="0" anchor="ctr"/>
                </a:tc>
                <a:tc>
                  <a:txBody>
                    <a:bodyPr/>
                    <a:lstStyle/>
                    <a:p>
                      <a:pPr algn="r" fontAlgn="ctr"/>
                      <a:r>
                        <a:rPr lang="en-US" sz="1400" b="1" i="0" u="none" strike="noStrike" dirty="0">
                          <a:solidFill>
                            <a:srgbClr val="000000"/>
                          </a:solidFill>
                          <a:effectLst/>
                          <a:latin typeface="Calibri"/>
                        </a:rPr>
                        <a:t>1,128,677</a:t>
                      </a:r>
                    </a:p>
                  </a:txBody>
                  <a:tcPr marL="9525" marR="9525" marT="9525" marB="0" anchor="ctr"/>
                </a:tc>
                <a:tc>
                  <a:txBody>
                    <a:bodyPr/>
                    <a:lstStyle/>
                    <a:p>
                      <a:pPr algn="r" fontAlgn="ctr"/>
                      <a:r>
                        <a:rPr lang="en-US" sz="1400" b="1" i="0" u="none" strike="noStrike" dirty="0">
                          <a:solidFill>
                            <a:srgbClr val="000000"/>
                          </a:solidFill>
                          <a:effectLst/>
                          <a:latin typeface="Calibri"/>
                        </a:rPr>
                        <a:t>1,156,494</a:t>
                      </a:r>
                    </a:p>
                  </a:txBody>
                  <a:tcPr marL="9525" marR="9525" marT="9525" marB="0" anchor="ctr"/>
                </a:tc>
                <a:tc>
                  <a:txBody>
                    <a:bodyPr/>
                    <a:lstStyle/>
                    <a:p>
                      <a:pPr algn="r" fontAlgn="ctr"/>
                      <a:r>
                        <a:rPr lang="en-US" sz="1400" b="1" i="0" u="none" strike="noStrike" dirty="0">
                          <a:solidFill>
                            <a:srgbClr val="000000"/>
                          </a:solidFill>
                          <a:effectLst/>
                          <a:latin typeface="Calibri"/>
                        </a:rPr>
                        <a:t>1,185,380</a:t>
                      </a:r>
                    </a:p>
                  </a:txBody>
                  <a:tcPr marL="9525" marR="9525" marT="9525" marB="0" anchor="ctr"/>
                </a:tc>
                <a:tc>
                  <a:txBody>
                    <a:bodyPr/>
                    <a:lstStyle/>
                    <a:p>
                      <a:pPr algn="r" fontAlgn="ctr"/>
                      <a:r>
                        <a:rPr lang="en-US" sz="1400" b="1" i="0" u="none" strike="noStrike" dirty="0">
                          <a:solidFill>
                            <a:srgbClr val="000000"/>
                          </a:solidFill>
                          <a:effectLst/>
                          <a:latin typeface="Calibri"/>
                        </a:rPr>
                        <a:t>1,207,779</a:t>
                      </a:r>
                    </a:p>
                  </a:txBody>
                  <a:tcPr marL="9525" marR="9525" marT="9525" marB="0" anchor="ctr"/>
                </a:tc>
                <a:tc>
                  <a:txBody>
                    <a:bodyPr/>
                    <a:lstStyle/>
                    <a:p>
                      <a:pPr algn="r" fontAlgn="ctr"/>
                      <a:r>
                        <a:rPr lang="en-US" sz="1400" b="1" i="0" u="none" strike="noStrike" dirty="0">
                          <a:solidFill>
                            <a:srgbClr val="000000"/>
                          </a:solidFill>
                          <a:effectLst/>
                          <a:latin typeface="Calibri"/>
                        </a:rPr>
                        <a:t>1,227,410</a:t>
                      </a:r>
                    </a:p>
                  </a:txBody>
                  <a:tcPr marL="9525" marR="9525" marT="9525" marB="0" anchor="ctr"/>
                </a:tc>
                <a:tc>
                  <a:txBody>
                    <a:bodyPr/>
                    <a:lstStyle/>
                    <a:p>
                      <a:pPr algn="r" fontAlgn="ctr"/>
                      <a:r>
                        <a:rPr lang="en-US" sz="1400" b="1" i="0" u="none" strike="noStrike" dirty="0">
                          <a:solidFill>
                            <a:srgbClr val="000000"/>
                          </a:solidFill>
                          <a:effectLst/>
                          <a:latin typeface="Calibri"/>
                        </a:rPr>
                        <a:t>1,243,952</a:t>
                      </a:r>
                    </a:p>
                  </a:txBody>
                  <a:tcPr marL="9525" marR="9525" marT="9525" marB="0" anchor="ctr"/>
                </a:tc>
              </a:tr>
              <a:tr h="628650">
                <a:tc>
                  <a:txBody>
                    <a:bodyPr/>
                    <a:lstStyle/>
                    <a:p>
                      <a:r>
                        <a:rPr lang="en-US" sz="1400" b="1" dirty="0" smtClean="0"/>
                        <a:t>Medicare</a:t>
                      </a:r>
                      <a:endParaRPr lang="en-US" sz="1400" b="1" dirty="0"/>
                    </a:p>
                  </a:txBody>
                  <a:tcPr/>
                </a:tc>
                <a:tc>
                  <a:txBody>
                    <a:bodyPr/>
                    <a:lstStyle/>
                    <a:p>
                      <a:pPr algn="r" fontAlgn="ctr"/>
                      <a:r>
                        <a:rPr lang="en-US" sz="1400" b="1" i="0" u="none" strike="noStrike" dirty="0">
                          <a:solidFill>
                            <a:srgbClr val="000000"/>
                          </a:solidFill>
                          <a:effectLst/>
                          <a:latin typeface="Calibri"/>
                        </a:rPr>
                        <a:t>832,755</a:t>
                      </a:r>
                    </a:p>
                  </a:txBody>
                  <a:tcPr marL="9525" marR="9525" marT="9525" marB="0" anchor="ctr"/>
                </a:tc>
                <a:tc>
                  <a:txBody>
                    <a:bodyPr/>
                    <a:lstStyle/>
                    <a:p>
                      <a:pPr algn="r" fontAlgn="ctr"/>
                      <a:r>
                        <a:rPr lang="en-US" sz="1400" b="1" i="0" u="none" strike="noStrike" dirty="0">
                          <a:solidFill>
                            <a:srgbClr val="000000"/>
                          </a:solidFill>
                          <a:effectLst/>
                          <a:latin typeface="Calibri"/>
                        </a:rPr>
                        <a:t>859,944</a:t>
                      </a:r>
                    </a:p>
                  </a:txBody>
                  <a:tcPr marL="9525" marR="9525" marT="9525" marB="0" anchor="ctr"/>
                </a:tc>
                <a:tc>
                  <a:txBody>
                    <a:bodyPr/>
                    <a:lstStyle/>
                    <a:p>
                      <a:pPr algn="r" fontAlgn="ctr"/>
                      <a:r>
                        <a:rPr lang="en-US" sz="1400" b="1" i="0" u="none" strike="noStrike" dirty="0">
                          <a:solidFill>
                            <a:srgbClr val="000000"/>
                          </a:solidFill>
                          <a:effectLst/>
                          <a:latin typeface="Calibri"/>
                        </a:rPr>
                        <a:t>892,748</a:t>
                      </a:r>
                    </a:p>
                  </a:txBody>
                  <a:tcPr marL="9525" marR="9525" marT="9525" marB="0" anchor="ctr"/>
                </a:tc>
                <a:tc>
                  <a:txBody>
                    <a:bodyPr/>
                    <a:lstStyle/>
                    <a:p>
                      <a:pPr algn="r" fontAlgn="ctr"/>
                      <a:r>
                        <a:rPr lang="en-US" sz="1400" b="1" i="0" u="none" strike="noStrike" dirty="0">
                          <a:solidFill>
                            <a:srgbClr val="000000"/>
                          </a:solidFill>
                          <a:effectLst/>
                          <a:latin typeface="Calibri"/>
                        </a:rPr>
                        <a:t>925,551</a:t>
                      </a:r>
                    </a:p>
                  </a:txBody>
                  <a:tcPr marL="9525" marR="9525" marT="9525" marB="0" anchor="ctr"/>
                </a:tc>
                <a:tc>
                  <a:txBody>
                    <a:bodyPr/>
                    <a:lstStyle/>
                    <a:p>
                      <a:pPr algn="r" fontAlgn="ctr"/>
                      <a:r>
                        <a:rPr lang="en-US" sz="1400" b="1" i="0" u="none" strike="noStrike" dirty="0">
                          <a:solidFill>
                            <a:srgbClr val="000000"/>
                          </a:solidFill>
                          <a:effectLst/>
                          <a:latin typeface="Calibri"/>
                        </a:rPr>
                        <a:t>958,355</a:t>
                      </a:r>
                    </a:p>
                  </a:txBody>
                  <a:tcPr marL="9525" marR="9525" marT="9525" marB="0" anchor="ctr"/>
                </a:tc>
                <a:tc>
                  <a:txBody>
                    <a:bodyPr/>
                    <a:lstStyle/>
                    <a:p>
                      <a:pPr algn="r" fontAlgn="ctr"/>
                      <a:r>
                        <a:rPr lang="en-US" sz="1400" b="1" i="0" u="none" strike="noStrike" dirty="0">
                          <a:solidFill>
                            <a:srgbClr val="000000"/>
                          </a:solidFill>
                          <a:effectLst/>
                          <a:latin typeface="Calibri"/>
                        </a:rPr>
                        <a:t>991,158</a:t>
                      </a:r>
                    </a:p>
                  </a:txBody>
                  <a:tcPr marL="9525" marR="9525" marT="9525" marB="0" anchor="ctr"/>
                </a:tc>
                <a:tc>
                  <a:txBody>
                    <a:bodyPr/>
                    <a:lstStyle/>
                    <a:p>
                      <a:pPr algn="r" fontAlgn="ctr"/>
                      <a:r>
                        <a:rPr lang="en-US" sz="1400" b="1" i="0" u="none" strike="noStrike" dirty="0">
                          <a:solidFill>
                            <a:srgbClr val="000000"/>
                          </a:solidFill>
                          <a:effectLst/>
                          <a:latin typeface="Calibri"/>
                        </a:rPr>
                        <a:t>1,023,962</a:t>
                      </a:r>
                    </a:p>
                  </a:txBody>
                  <a:tcPr marL="9525" marR="9525" marT="9525" marB="0" anchor="ctr"/>
                </a:tc>
              </a:tr>
              <a:tr h="628650">
                <a:tc>
                  <a:txBody>
                    <a:bodyPr/>
                    <a:lstStyle/>
                    <a:p>
                      <a:r>
                        <a:rPr lang="en-US" sz="1400" dirty="0" smtClean="0"/>
                        <a:t>Other Public</a:t>
                      </a:r>
                      <a:endParaRPr lang="en-US" sz="1400" dirty="0"/>
                    </a:p>
                  </a:txBody>
                  <a:tcPr/>
                </a:tc>
                <a:tc>
                  <a:txBody>
                    <a:bodyPr/>
                    <a:lstStyle/>
                    <a:p>
                      <a:pPr algn="r" fontAlgn="ctr"/>
                      <a:r>
                        <a:rPr lang="en-US" sz="1400" b="0" i="0" u="none" strike="noStrike" dirty="0">
                          <a:solidFill>
                            <a:srgbClr val="000000"/>
                          </a:solidFill>
                          <a:effectLst/>
                          <a:latin typeface="Calibri"/>
                        </a:rPr>
                        <a:t>188,188</a:t>
                      </a:r>
                    </a:p>
                  </a:txBody>
                  <a:tcPr marL="9525" marR="9525" marT="9525" marB="0" anchor="ctr"/>
                </a:tc>
                <a:tc>
                  <a:txBody>
                    <a:bodyPr/>
                    <a:lstStyle/>
                    <a:p>
                      <a:pPr algn="r" fontAlgn="ctr"/>
                      <a:r>
                        <a:rPr lang="en-US" sz="1400" b="0" i="0" u="none" strike="noStrike" dirty="0">
                          <a:solidFill>
                            <a:srgbClr val="000000"/>
                          </a:solidFill>
                          <a:effectLst/>
                          <a:latin typeface="Calibri"/>
                        </a:rPr>
                        <a:t>187,247</a:t>
                      </a:r>
                    </a:p>
                  </a:txBody>
                  <a:tcPr marL="9525" marR="9525" marT="9525" marB="0" anchor="ctr"/>
                </a:tc>
                <a:tc>
                  <a:txBody>
                    <a:bodyPr/>
                    <a:lstStyle/>
                    <a:p>
                      <a:pPr algn="r" fontAlgn="ctr"/>
                      <a:r>
                        <a:rPr lang="en-US" sz="1400" b="0" i="0" u="none" strike="noStrike" dirty="0">
                          <a:solidFill>
                            <a:srgbClr val="000000"/>
                          </a:solidFill>
                          <a:effectLst/>
                          <a:latin typeface="Calibri"/>
                        </a:rPr>
                        <a:t>186,311</a:t>
                      </a:r>
                    </a:p>
                  </a:txBody>
                  <a:tcPr marL="9525" marR="9525" marT="9525" marB="0" anchor="ctr"/>
                </a:tc>
                <a:tc>
                  <a:txBody>
                    <a:bodyPr/>
                    <a:lstStyle/>
                    <a:p>
                      <a:pPr algn="r" fontAlgn="ctr"/>
                      <a:r>
                        <a:rPr lang="en-US" sz="1400" b="0" i="0" u="none" strike="noStrike" dirty="0">
                          <a:solidFill>
                            <a:srgbClr val="000000"/>
                          </a:solidFill>
                          <a:effectLst/>
                          <a:latin typeface="Calibri"/>
                        </a:rPr>
                        <a:t>185,379</a:t>
                      </a:r>
                    </a:p>
                  </a:txBody>
                  <a:tcPr marL="9525" marR="9525" marT="9525" marB="0" anchor="ctr"/>
                </a:tc>
                <a:tc>
                  <a:txBody>
                    <a:bodyPr/>
                    <a:lstStyle/>
                    <a:p>
                      <a:pPr algn="r" fontAlgn="ctr"/>
                      <a:r>
                        <a:rPr lang="en-US" sz="1400" b="0" i="0" u="none" strike="noStrike" dirty="0">
                          <a:solidFill>
                            <a:srgbClr val="000000"/>
                          </a:solidFill>
                          <a:effectLst/>
                          <a:latin typeface="Calibri"/>
                        </a:rPr>
                        <a:t>184,453</a:t>
                      </a:r>
                    </a:p>
                  </a:txBody>
                  <a:tcPr marL="9525" marR="9525" marT="9525" marB="0" anchor="ctr"/>
                </a:tc>
                <a:tc>
                  <a:txBody>
                    <a:bodyPr/>
                    <a:lstStyle/>
                    <a:p>
                      <a:pPr algn="r" fontAlgn="ctr"/>
                      <a:r>
                        <a:rPr lang="en-US" sz="1400" b="0" i="0" u="none" strike="noStrike" dirty="0">
                          <a:solidFill>
                            <a:srgbClr val="000000"/>
                          </a:solidFill>
                          <a:effectLst/>
                          <a:latin typeface="Calibri"/>
                        </a:rPr>
                        <a:t>183,530</a:t>
                      </a:r>
                    </a:p>
                  </a:txBody>
                  <a:tcPr marL="9525" marR="9525" marT="9525" marB="0" anchor="ctr"/>
                </a:tc>
                <a:tc>
                  <a:txBody>
                    <a:bodyPr/>
                    <a:lstStyle/>
                    <a:p>
                      <a:pPr algn="r" fontAlgn="ctr"/>
                      <a:r>
                        <a:rPr lang="en-US" sz="1400" b="0" i="0" u="none" strike="noStrike" dirty="0">
                          <a:solidFill>
                            <a:srgbClr val="000000"/>
                          </a:solidFill>
                          <a:effectLst/>
                          <a:latin typeface="Calibri"/>
                        </a:rPr>
                        <a:t>182,613</a:t>
                      </a:r>
                    </a:p>
                  </a:txBody>
                  <a:tcPr marL="9525" marR="9525" marT="9525" marB="0" anchor="ctr"/>
                </a:tc>
              </a:tr>
              <a:tr h="628650">
                <a:tc>
                  <a:txBody>
                    <a:bodyPr/>
                    <a:lstStyle/>
                    <a:p>
                      <a:r>
                        <a:rPr lang="en-US" sz="1400" dirty="0" smtClean="0"/>
                        <a:t>Commercial Insurance</a:t>
                      </a:r>
                      <a:endParaRPr lang="en-US" sz="1400" dirty="0"/>
                    </a:p>
                  </a:txBody>
                  <a:tcPr/>
                </a:tc>
                <a:tc>
                  <a:txBody>
                    <a:bodyPr/>
                    <a:lstStyle/>
                    <a:p>
                      <a:pPr algn="r" fontAlgn="ctr"/>
                      <a:r>
                        <a:rPr lang="en-US" sz="1400" b="0" i="0" u="none" strike="noStrike" dirty="0">
                          <a:solidFill>
                            <a:srgbClr val="000000"/>
                          </a:solidFill>
                          <a:effectLst/>
                          <a:latin typeface="Calibri"/>
                        </a:rPr>
                        <a:t>3,247,574</a:t>
                      </a:r>
                    </a:p>
                  </a:txBody>
                  <a:tcPr marL="9525" marR="9525" marT="9525" marB="0" anchor="ctr"/>
                </a:tc>
                <a:tc>
                  <a:txBody>
                    <a:bodyPr/>
                    <a:lstStyle/>
                    <a:p>
                      <a:pPr algn="r" fontAlgn="ctr"/>
                      <a:r>
                        <a:rPr lang="en-US" sz="1400" b="0" i="0" u="none" strike="noStrike" dirty="0">
                          <a:solidFill>
                            <a:srgbClr val="000000"/>
                          </a:solidFill>
                          <a:effectLst/>
                          <a:latin typeface="Calibri"/>
                        </a:rPr>
                        <a:t>3,279,889</a:t>
                      </a:r>
                    </a:p>
                  </a:txBody>
                  <a:tcPr marL="9525" marR="9525" marT="9525" marB="0" anchor="ctr"/>
                </a:tc>
                <a:tc>
                  <a:txBody>
                    <a:bodyPr/>
                    <a:lstStyle/>
                    <a:p>
                      <a:pPr algn="r" fontAlgn="ctr"/>
                      <a:r>
                        <a:rPr lang="en-US" sz="1400" b="0" i="0" u="none" strike="noStrike" dirty="0">
                          <a:solidFill>
                            <a:srgbClr val="000000"/>
                          </a:solidFill>
                          <a:effectLst/>
                          <a:latin typeface="Calibri"/>
                        </a:rPr>
                        <a:t>3,282,342</a:t>
                      </a:r>
                    </a:p>
                  </a:txBody>
                  <a:tcPr marL="9525" marR="9525" marT="9525" marB="0" anchor="ctr"/>
                </a:tc>
                <a:tc>
                  <a:txBody>
                    <a:bodyPr/>
                    <a:lstStyle/>
                    <a:p>
                      <a:pPr algn="r" fontAlgn="ctr"/>
                      <a:r>
                        <a:rPr lang="en-US" sz="1400" b="0" i="0" u="none" strike="noStrike" dirty="0">
                          <a:solidFill>
                            <a:srgbClr val="000000"/>
                          </a:solidFill>
                          <a:effectLst/>
                          <a:latin typeface="Calibri"/>
                        </a:rPr>
                        <a:t>3,282,888</a:t>
                      </a:r>
                    </a:p>
                  </a:txBody>
                  <a:tcPr marL="9525" marR="9525" marT="9525" marB="0" anchor="ctr"/>
                </a:tc>
                <a:tc>
                  <a:txBody>
                    <a:bodyPr/>
                    <a:lstStyle/>
                    <a:p>
                      <a:pPr algn="r" fontAlgn="ctr"/>
                      <a:r>
                        <a:rPr lang="en-US" sz="1400" b="0" i="0" u="none" strike="noStrike" dirty="0">
                          <a:solidFill>
                            <a:srgbClr val="000000"/>
                          </a:solidFill>
                          <a:effectLst/>
                          <a:latin typeface="Calibri"/>
                        </a:rPr>
                        <a:t>3,285,083</a:t>
                      </a:r>
                    </a:p>
                  </a:txBody>
                  <a:tcPr marL="9525" marR="9525" marT="9525" marB="0" anchor="ctr"/>
                </a:tc>
                <a:tc>
                  <a:txBody>
                    <a:bodyPr/>
                    <a:lstStyle/>
                    <a:p>
                      <a:pPr algn="r" fontAlgn="ctr"/>
                      <a:r>
                        <a:rPr lang="en-US" sz="1400" b="0" i="0" u="none" strike="noStrike" dirty="0">
                          <a:solidFill>
                            <a:srgbClr val="000000"/>
                          </a:solidFill>
                          <a:effectLst/>
                          <a:latin typeface="Calibri"/>
                        </a:rPr>
                        <a:t>3,284,280</a:t>
                      </a:r>
                    </a:p>
                  </a:txBody>
                  <a:tcPr marL="9525" marR="9525" marT="9525" marB="0" anchor="ctr"/>
                </a:tc>
                <a:tc>
                  <a:txBody>
                    <a:bodyPr/>
                    <a:lstStyle/>
                    <a:p>
                      <a:pPr algn="r" fontAlgn="ctr"/>
                      <a:r>
                        <a:rPr lang="en-US" sz="1400" b="0" i="0" u="none" strike="noStrike" dirty="0">
                          <a:solidFill>
                            <a:srgbClr val="000000"/>
                          </a:solidFill>
                          <a:effectLst/>
                          <a:latin typeface="Calibri"/>
                        </a:rPr>
                        <a:t>3,284,853</a:t>
                      </a:r>
                    </a:p>
                  </a:txBody>
                  <a:tcPr marL="9525" marR="9525" marT="9525" marB="0" anchor="ctr"/>
                </a:tc>
              </a:tr>
              <a:tr h="628650">
                <a:tc>
                  <a:txBody>
                    <a:bodyPr/>
                    <a:lstStyle/>
                    <a:p>
                      <a:r>
                        <a:rPr lang="en-US" sz="1400" b="1" dirty="0" smtClean="0"/>
                        <a:t>Maryland Exchange</a:t>
                      </a:r>
                      <a:endParaRPr lang="en-US" sz="1400" b="1" dirty="0"/>
                    </a:p>
                  </a:txBody>
                  <a:tcPr/>
                </a:tc>
                <a:tc>
                  <a:txBody>
                    <a:bodyPr/>
                    <a:lstStyle/>
                    <a:p>
                      <a:pPr algn="r" fontAlgn="ctr"/>
                      <a:r>
                        <a:rPr lang="en-US" sz="1400" b="1" i="0" u="none" strike="noStrike" dirty="0">
                          <a:solidFill>
                            <a:srgbClr val="000000"/>
                          </a:solidFill>
                          <a:effectLst/>
                          <a:latin typeface="Calibri"/>
                        </a:rPr>
                        <a:t>147,233</a:t>
                      </a:r>
                    </a:p>
                  </a:txBody>
                  <a:tcPr marL="9525" marR="9525" marT="9525" marB="0" anchor="ctr"/>
                </a:tc>
                <a:tc>
                  <a:txBody>
                    <a:bodyPr/>
                    <a:lstStyle/>
                    <a:p>
                      <a:pPr algn="r" fontAlgn="ctr"/>
                      <a:r>
                        <a:rPr lang="en-US" sz="1400" b="1" i="0" u="none" strike="noStrike" dirty="0">
                          <a:solidFill>
                            <a:srgbClr val="000000"/>
                          </a:solidFill>
                          <a:effectLst/>
                          <a:latin typeface="Calibri"/>
                        </a:rPr>
                        <a:t>169,836</a:t>
                      </a:r>
                    </a:p>
                  </a:txBody>
                  <a:tcPr marL="9525" marR="9525" marT="9525" marB="0" anchor="ctr"/>
                </a:tc>
                <a:tc>
                  <a:txBody>
                    <a:bodyPr/>
                    <a:lstStyle/>
                    <a:p>
                      <a:pPr algn="r" fontAlgn="ctr"/>
                      <a:r>
                        <a:rPr lang="en-US" sz="1400" b="1" i="0" u="none" strike="noStrike" dirty="0">
                          <a:solidFill>
                            <a:srgbClr val="000000"/>
                          </a:solidFill>
                          <a:effectLst/>
                          <a:latin typeface="Calibri"/>
                        </a:rPr>
                        <a:t>184,323</a:t>
                      </a:r>
                    </a:p>
                  </a:txBody>
                  <a:tcPr marL="9525" marR="9525" marT="9525" marB="0" anchor="ctr"/>
                </a:tc>
                <a:tc>
                  <a:txBody>
                    <a:bodyPr/>
                    <a:lstStyle/>
                    <a:p>
                      <a:pPr algn="r" fontAlgn="ctr"/>
                      <a:r>
                        <a:rPr lang="en-US" sz="1400" b="1" i="0" u="none" strike="noStrike" dirty="0">
                          <a:solidFill>
                            <a:srgbClr val="000000"/>
                          </a:solidFill>
                          <a:effectLst/>
                          <a:latin typeface="Calibri"/>
                        </a:rPr>
                        <a:t>208,145</a:t>
                      </a:r>
                    </a:p>
                  </a:txBody>
                  <a:tcPr marL="9525" marR="9525" marT="9525" marB="0" anchor="ctr"/>
                </a:tc>
                <a:tc>
                  <a:txBody>
                    <a:bodyPr/>
                    <a:lstStyle/>
                    <a:p>
                      <a:pPr algn="r" fontAlgn="ctr"/>
                      <a:r>
                        <a:rPr lang="en-US" sz="1400" b="1" i="0" u="none" strike="noStrike" dirty="0">
                          <a:solidFill>
                            <a:srgbClr val="000000"/>
                          </a:solidFill>
                          <a:effectLst/>
                          <a:latin typeface="Calibri"/>
                        </a:rPr>
                        <a:t>234,721</a:t>
                      </a:r>
                    </a:p>
                  </a:txBody>
                  <a:tcPr marL="9525" marR="9525" marT="9525" marB="0" anchor="ctr"/>
                </a:tc>
                <a:tc>
                  <a:txBody>
                    <a:bodyPr/>
                    <a:lstStyle/>
                    <a:p>
                      <a:pPr algn="r" fontAlgn="ctr"/>
                      <a:r>
                        <a:rPr lang="en-US" sz="1400" b="1" i="0" u="none" strike="noStrike" dirty="0">
                          <a:solidFill>
                            <a:srgbClr val="000000"/>
                          </a:solidFill>
                          <a:effectLst/>
                          <a:latin typeface="Calibri"/>
                        </a:rPr>
                        <a:t>257,870</a:t>
                      </a:r>
                    </a:p>
                  </a:txBody>
                  <a:tcPr marL="9525" marR="9525" marT="9525" marB="0" anchor="ctr"/>
                </a:tc>
                <a:tc>
                  <a:txBody>
                    <a:bodyPr/>
                    <a:lstStyle/>
                    <a:p>
                      <a:pPr algn="r" fontAlgn="ctr"/>
                      <a:r>
                        <a:rPr lang="en-US" sz="1400" b="1" i="0" u="none" strike="noStrike" dirty="0">
                          <a:solidFill>
                            <a:srgbClr val="000000"/>
                          </a:solidFill>
                          <a:effectLst/>
                          <a:latin typeface="Calibri"/>
                        </a:rPr>
                        <a:t>283,743</a:t>
                      </a:r>
                    </a:p>
                  </a:txBody>
                  <a:tcPr marL="9525" marR="9525" marT="9525" marB="0" anchor="ctr"/>
                </a:tc>
              </a:tr>
              <a:tr h="628650">
                <a:tc>
                  <a:txBody>
                    <a:bodyPr/>
                    <a:lstStyle/>
                    <a:p>
                      <a:r>
                        <a:rPr lang="en-US" sz="1400" dirty="0" smtClean="0"/>
                        <a:t>Uninsured</a:t>
                      </a:r>
                      <a:endParaRPr lang="en-US" sz="1400" dirty="0"/>
                    </a:p>
                  </a:txBody>
                  <a:tcPr>
                    <a:lnB w="12700" cap="flat" cmpd="sng" algn="ctr">
                      <a:solidFill>
                        <a:schemeClr val="tx1"/>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a:rPr>
                        <a:t>599,003</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a:rPr>
                        <a:t>514,388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a:rPr>
                        <a:t>488,539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a:rPr>
                        <a:t>472,749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a:rPr>
                        <a:t>439,614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a:rPr>
                        <a:t>415,441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a:rPr>
                        <a:t>390,352</a:t>
                      </a:r>
                    </a:p>
                  </a:txBody>
                  <a:tcPr marL="9525" marR="9525" marT="9525" marB="0" anchor="ctr">
                    <a:lnB w="12700" cap="flat" cmpd="sng" algn="ctr">
                      <a:solidFill>
                        <a:schemeClr val="tx1"/>
                      </a:solidFill>
                      <a:prstDash val="solid"/>
                      <a:round/>
                      <a:headEnd type="none" w="med" len="med"/>
                      <a:tailEnd type="none" w="med" len="med"/>
                    </a:lnB>
                  </a:tcPr>
                </a:tc>
              </a:tr>
              <a:tr h="628650">
                <a:tc>
                  <a:txBody>
                    <a:bodyPr/>
                    <a:lstStyle/>
                    <a:p>
                      <a:r>
                        <a:rPr lang="en-US" sz="1400" b="1" dirty="0" smtClean="0"/>
                        <a:t>Total Population</a:t>
                      </a:r>
                      <a:endParaRPr lang="en-US" sz="1400" b="1" dirty="0"/>
                    </a:p>
                  </a:txBody>
                  <a:tcPr>
                    <a:lnT w="12700" cap="flat" cmpd="sng" algn="ctr">
                      <a:solidFill>
                        <a:schemeClr val="tx1"/>
                      </a:solidFill>
                      <a:prstDash val="solid"/>
                      <a:round/>
                      <a:headEnd type="none" w="med" len="med"/>
                      <a:tailEnd type="none" w="med" len="med"/>
                    </a:lnT>
                  </a:tcPr>
                </a:tc>
                <a:tc>
                  <a:txBody>
                    <a:bodyPr/>
                    <a:lstStyle/>
                    <a:p>
                      <a:r>
                        <a:rPr lang="en-US" sz="1400" b="1" dirty="0" smtClean="0"/>
                        <a:t>5,924,320</a:t>
                      </a:r>
                      <a:endParaRPr lang="en-US" sz="1400" b="1" dirty="0"/>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5,962,013</a:t>
                      </a: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6,012,841</a:t>
                      </a: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6,063,669</a:t>
                      </a: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6,114,498</a:t>
                      </a: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6,165,326</a:t>
                      </a: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6,216,155</a:t>
                      </a:r>
                    </a:p>
                  </a:txBody>
                  <a:tcPr>
                    <a:lnT w="12700" cap="flat" cmpd="sng" algn="ctr">
                      <a:solidFill>
                        <a:schemeClr val="tx1"/>
                      </a:solidFill>
                      <a:prstDash val="solid"/>
                      <a:round/>
                      <a:headEnd type="none" w="med" len="med"/>
                      <a:tailEnd type="none" w="med" len="med"/>
                    </a:lnT>
                  </a:tcPr>
                </a:tc>
              </a:tr>
            </a:tbl>
          </a:graphicData>
        </a:graphic>
      </p:graphicFrame>
      <p:sp>
        <p:nvSpPr>
          <p:cNvPr id="7" name="TextBox 6"/>
          <p:cNvSpPr txBox="1"/>
          <p:nvPr/>
        </p:nvSpPr>
        <p:spPr>
          <a:xfrm>
            <a:off x="0" y="6396335"/>
            <a:ext cx="4343400" cy="461665"/>
          </a:xfrm>
          <a:prstGeom prst="rect">
            <a:avLst/>
          </a:prstGeom>
          <a:noFill/>
        </p:spPr>
        <p:txBody>
          <a:bodyPr wrap="square" rtlCol="0">
            <a:spAutoFit/>
          </a:bodyPr>
          <a:lstStyle/>
          <a:p>
            <a:r>
              <a:rPr lang="en-US" sz="1200" dirty="0" smtClean="0"/>
              <a:t>Source: Maryland Health Care Reform Simulation Model: July 2012. The Hilltop Institute.</a:t>
            </a:r>
            <a:endParaRPr lang="en-US" sz="1200" dirty="0"/>
          </a:p>
        </p:txBody>
      </p:sp>
      <p:cxnSp>
        <p:nvCxnSpPr>
          <p:cNvPr id="6" name="Straight Connector 5"/>
          <p:cNvCxnSpPr/>
          <p:nvPr/>
        </p:nvCxnSpPr>
        <p:spPr>
          <a:xfrm>
            <a:off x="0" y="1371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8804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dirty="0"/>
          </a:p>
        </p:txBody>
      </p:sp>
      <p:sp>
        <p:nvSpPr>
          <p:cNvPr id="5" name="TextBox 4"/>
          <p:cNvSpPr txBox="1"/>
          <p:nvPr/>
        </p:nvSpPr>
        <p:spPr>
          <a:xfrm>
            <a:off x="533400" y="1276290"/>
            <a:ext cx="1752600" cy="400110"/>
          </a:xfrm>
          <a:prstGeom prst="rect">
            <a:avLst/>
          </a:prstGeom>
          <a:noFill/>
        </p:spPr>
        <p:txBody>
          <a:bodyPr wrap="square" rtlCol="0">
            <a:spAutoFit/>
          </a:bodyPr>
          <a:lstStyle/>
          <a:p>
            <a:r>
              <a:rPr lang="en-US" sz="2000" b="1" dirty="0" smtClean="0"/>
              <a:t>2011</a:t>
            </a:r>
            <a:endParaRPr lang="en-US" sz="2000" b="1" dirty="0"/>
          </a:p>
        </p:txBody>
      </p:sp>
      <p:sp>
        <p:nvSpPr>
          <p:cNvPr id="6" name="TextBox 5"/>
          <p:cNvSpPr txBox="1"/>
          <p:nvPr/>
        </p:nvSpPr>
        <p:spPr>
          <a:xfrm>
            <a:off x="4724400" y="1352490"/>
            <a:ext cx="1295400" cy="400110"/>
          </a:xfrm>
          <a:prstGeom prst="rect">
            <a:avLst/>
          </a:prstGeom>
          <a:noFill/>
        </p:spPr>
        <p:txBody>
          <a:bodyPr wrap="square" rtlCol="0">
            <a:spAutoFit/>
          </a:bodyPr>
          <a:lstStyle/>
          <a:p>
            <a:r>
              <a:rPr lang="en-US" sz="2000" b="1" dirty="0" smtClean="0"/>
              <a:t>2014</a:t>
            </a:r>
            <a:endParaRPr lang="en-US" sz="2000" b="1" dirty="0"/>
          </a:p>
        </p:txBody>
      </p:sp>
      <p:sp>
        <p:nvSpPr>
          <p:cNvPr id="14" name="TextBox 13"/>
          <p:cNvSpPr txBox="1"/>
          <p:nvPr/>
        </p:nvSpPr>
        <p:spPr>
          <a:xfrm>
            <a:off x="457200" y="73055"/>
            <a:ext cx="8458200" cy="954107"/>
          </a:xfrm>
          <a:prstGeom prst="rect">
            <a:avLst/>
          </a:prstGeom>
          <a:noFill/>
        </p:spPr>
        <p:txBody>
          <a:bodyPr wrap="square" rtlCol="0">
            <a:spAutoFit/>
          </a:bodyPr>
          <a:lstStyle/>
          <a:p>
            <a:pPr algn="ctr"/>
            <a:r>
              <a:rPr lang="en-US" sz="2800" b="1" dirty="0" smtClean="0"/>
              <a:t>Across all ages in Maryland, the shift toward public payers will continue in the first year of health reform.</a:t>
            </a:r>
            <a:endParaRPr lang="en-US" sz="2800" b="1" dirty="0"/>
          </a:p>
        </p:txBody>
      </p:sp>
      <p:sp>
        <p:nvSpPr>
          <p:cNvPr id="12" name="Left Brace 11"/>
          <p:cNvSpPr/>
          <p:nvPr/>
        </p:nvSpPr>
        <p:spPr>
          <a:xfrm rot="16200000">
            <a:off x="3363919" y="4546961"/>
            <a:ext cx="394920" cy="209355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p:cNvSpPr txBox="1"/>
          <p:nvPr/>
        </p:nvSpPr>
        <p:spPr>
          <a:xfrm>
            <a:off x="2362200" y="5924490"/>
            <a:ext cx="2802035" cy="400110"/>
          </a:xfrm>
          <a:prstGeom prst="rect">
            <a:avLst/>
          </a:prstGeom>
          <a:noFill/>
        </p:spPr>
        <p:txBody>
          <a:bodyPr wrap="square" rtlCol="0">
            <a:spAutoFit/>
          </a:bodyPr>
          <a:lstStyle/>
          <a:p>
            <a:r>
              <a:rPr lang="en-US" sz="2000" b="1" dirty="0" smtClean="0"/>
              <a:t>Any Public Payer: 25%</a:t>
            </a:r>
            <a:endParaRPr lang="en-US" sz="2000" b="1" dirty="0"/>
          </a:p>
        </p:txBody>
      </p:sp>
      <p:sp>
        <p:nvSpPr>
          <p:cNvPr id="16" name="TextBox 15"/>
          <p:cNvSpPr txBox="1"/>
          <p:nvPr/>
        </p:nvSpPr>
        <p:spPr>
          <a:xfrm>
            <a:off x="6341965" y="5848290"/>
            <a:ext cx="2802035" cy="400110"/>
          </a:xfrm>
          <a:prstGeom prst="rect">
            <a:avLst/>
          </a:prstGeom>
          <a:noFill/>
        </p:spPr>
        <p:txBody>
          <a:bodyPr wrap="square" rtlCol="0">
            <a:spAutoFit/>
          </a:bodyPr>
          <a:lstStyle/>
          <a:p>
            <a:r>
              <a:rPr lang="en-US" sz="2000" b="1" dirty="0" smtClean="0"/>
              <a:t>Any Public Payer: 35%</a:t>
            </a:r>
            <a:endParaRPr lang="en-US" sz="2000" b="1" dirty="0"/>
          </a:p>
        </p:txBody>
      </p:sp>
      <p:sp>
        <p:nvSpPr>
          <p:cNvPr id="17" name="Left Brace 16"/>
          <p:cNvSpPr/>
          <p:nvPr/>
        </p:nvSpPr>
        <p:spPr>
          <a:xfrm rot="16200000">
            <a:off x="7558299" y="4557501"/>
            <a:ext cx="457200" cy="201019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18" name="Chart 17"/>
          <p:cNvGraphicFramePr/>
          <p:nvPr>
            <p:extLst>
              <p:ext uri="{D42A27DB-BD31-4B8C-83A1-F6EECF244321}">
                <p14:modId xmlns:p14="http://schemas.microsoft.com/office/powerpoint/2010/main" xmlns="" val="1032489064"/>
              </p:ext>
            </p:extLst>
          </p:nvPr>
        </p:nvGraphicFramePr>
        <p:xfrm>
          <a:off x="-228600" y="1752600"/>
          <a:ext cx="5715000" cy="36718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p:cNvGraphicFramePr/>
          <p:nvPr>
            <p:extLst>
              <p:ext uri="{D42A27DB-BD31-4B8C-83A1-F6EECF244321}">
                <p14:modId xmlns:p14="http://schemas.microsoft.com/office/powerpoint/2010/main" xmlns="" val="3602434556"/>
              </p:ext>
            </p:extLst>
          </p:nvPr>
        </p:nvGraphicFramePr>
        <p:xfrm>
          <a:off x="3810000" y="1447800"/>
          <a:ext cx="51054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76200" y="6324600"/>
            <a:ext cx="4343400" cy="461665"/>
          </a:xfrm>
          <a:prstGeom prst="rect">
            <a:avLst/>
          </a:prstGeom>
          <a:noFill/>
        </p:spPr>
        <p:txBody>
          <a:bodyPr wrap="square" rtlCol="0">
            <a:spAutoFit/>
          </a:bodyPr>
          <a:lstStyle/>
          <a:p>
            <a:r>
              <a:rPr lang="en-US" sz="1200" dirty="0" smtClean="0"/>
              <a:t>Source: Maryland Health Care Reform Simulation Model: July 2012. The Hilltop Institute.</a:t>
            </a:r>
            <a:endParaRPr lang="en-US" sz="1200" dirty="0"/>
          </a:p>
        </p:txBody>
      </p:sp>
      <p:cxnSp>
        <p:nvCxnSpPr>
          <p:cNvPr id="20" name="Straight Connector 19"/>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73375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2800" b="1" dirty="0" smtClean="0"/>
              <a:t>By 2020, across all ages, only 51% of the state’s population will be covered by ESI, with 38% covered by public payers -- 43% including individuals covered through the public MHBE.</a:t>
            </a:r>
            <a:endParaRPr lang="en-US" sz="2800" b="1" dirty="0"/>
          </a:p>
        </p:txBody>
      </p:sp>
      <p:graphicFrame>
        <p:nvGraphicFramePr>
          <p:cNvPr id="21" name="Content Placeholder 6"/>
          <p:cNvGraphicFramePr>
            <a:graphicFrameLocks noGrp="1"/>
          </p:cNvGraphicFramePr>
          <p:nvPr>
            <p:ph idx="1"/>
            <p:extLst>
              <p:ext uri="{D42A27DB-BD31-4B8C-83A1-F6EECF244321}">
                <p14:modId xmlns:p14="http://schemas.microsoft.com/office/powerpoint/2010/main" xmlns="" val="2848604604"/>
              </p:ext>
            </p:extLst>
          </p:nvPr>
        </p:nvGraphicFramePr>
        <p:xfrm>
          <a:off x="103114" y="1037227"/>
          <a:ext cx="4700896" cy="4872251"/>
        </p:xfrm>
        <a:graphic>
          <a:graphicData uri="http://schemas.openxmlformats.org/drawingml/2006/chart">
            <c:chart xmlns:c="http://schemas.openxmlformats.org/drawingml/2006/chart" xmlns:r="http://schemas.openxmlformats.org/officeDocument/2006/relationships" r:id="rId2"/>
          </a:graphicData>
        </a:graphic>
      </p:graphicFrame>
      <p:sp>
        <p:nvSpPr>
          <p:cNvPr id="23" name="Slide Number Placeholder 4"/>
          <p:cNvSpPr>
            <a:spLocks noGrp="1"/>
          </p:cNvSpPr>
          <p:nvPr>
            <p:ph type="sldNum" sz="quarter" idx="12"/>
          </p:nvPr>
        </p:nvSpPr>
        <p:spPr>
          <a:xfrm>
            <a:off x="6553200" y="6356350"/>
            <a:ext cx="2133600" cy="365125"/>
          </a:xfrm>
        </p:spPr>
        <p:txBody>
          <a:bodyPr/>
          <a:lstStyle/>
          <a:p>
            <a:fld id="{4CDD9CE3-C7A2-4098-B807-12A059830C8E}" type="slidenum">
              <a:rPr lang="en-US" smtClean="0"/>
              <a:pPr/>
              <a:t>29</a:t>
            </a:fld>
            <a:endParaRPr lang="en-US" dirty="0"/>
          </a:p>
        </p:txBody>
      </p:sp>
      <p:graphicFrame>
        <p:nvGraphicFramePr>
          <p:cNvPr id="24" name="Chart 23"/>
          <p:cNvGraphicFramePr/>
          <p:nvPr>
            <p:extLst>
              <p:ext uri="{D42A27DB-BD31-4B8C-83A1-F6EECF244321}">
                <p14:modId xmlns:p14="http://schemas.microsoft.com/office/powerpoint/2010/main" xmlns="" val="889288991"/>
              </p:ext>
            </p:extLst>
          </p:nvPr>
        </p:nvGraphicFramePr>
        <p:xfrm>
          <a:off x="4312690" y="1021657"/>
          <a:ext cx="4702845" cy="4915116"/>
        </p:xfrm>
        <a:graphic>
          <a:graphicData uri="http://schemas.openxmlformats.org/drawingml/2006/chart">
            <c:chart xmlns:c="http://schemas.openxmlformats.org/drawingml/2006/chart" xmlns:r="http://schemas.openxmlformats.org/officeDocument/2006/relationships" r:id="rId3"/>
          </a:graphicData>
        </a:graphic>
      </p:graphicFrame>
      <p:sp>
        <p:nvSpPr>
          <p:cNvPr id="25" name="Left Brace 24"/>
          <p:cNvSpPr/>
          <p:nvPr/>
        </p:nvSpPr>
        <p:spPr>
          <a:xfrm rot="16200000">
            <a:off x="3430138" y="5152075"/>
            <a:ext cx="457200" cy="146941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TextBox 26"/>
          <p:cNvSpPr txBox="1"/>
          <p:nvPr/>
        </p:nvSpPr>
        <p:spPr>
          <a:xfrm>
            <a:off x="2514600" y="6060790"/>
            <a:ext cx="2667000" cy="400110"/>
          </a:xfrm>
          <a:prstGeom prst="rect">
            <a:avLst/>
          </a:prstGeom>
          <a:noFill/>
        </p:spPr>
        <p:txBody>
          <a:bodyPr wrap="square" rtlCol="0">
            <a:spAutoFit/>
          </a:bodyPr>
          <a:lstStyle/>
          <a:p>
            <a:r>
              <a:rPr lang="en-US" sz="2000" b="1" dirty="0" smtClean="0"/>
              <a:t>Any Public Payer: 35%</a:t>
            </a:r>
            <a:endParaRPr lang="en-US" sz="2000" b="1" dirty="0"/>
          </a:p>
        </p:txBody>
      </p:sp>
      <p:sp>
        <p:nvSpPr>
          <p:cNvPr id="28" name="Left Brace 27"/>
          <p:cNvSpPr/>
          <p:nvPr/>
        </p:nvSpPr>
        <p:spPr>
          <a:xfrm rot="16200000">
            <a:off x="7430067" y="5051993"/>
            <a:ext cx="457200" cy="166957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p:cNvSpPr txBox="1"/>
          <p:nvPr/>
        </p:nvSpPr>
        <p:spPr>
          <a:xfrm>
            <a:off x="6324600" y="6096000"/>
            <a:ext cx="2743200" cy="400110"/>
          </a:xfrm>
          <a:prstGeom prst="rect">
            <a:avLst/>
          </a:prstGeom>
          <a:noFill/>
        </p:spPr>
        <p:txBody>
          <a:bodyPr wrap="square" rtlCol="0">
            <a:spAutoFit/>
          </a:bodyPr>
          <a:lstStyle/>
          <a:p>
            <a:r>
              <a:rPr lang="en-US" sz="2000" b="1" dirty="0" smtClean="0"/>
              <a:t>Any Public Payer: 38%</a:t>
            </a:r>
            <a:endParaRPr lang="en-US" sz="2000" b="1" dirty="0"/>
          </a:p>
        </p:txBody>
      </p:sp>
      <p:sp>
        <p:nvSpPr>
          <p:cNvPr id="30" name="TextBox 29"/>
          <p:cNvSpPr txBox="1"/>
          <p:nvPr/>
        </p:nvSpPr>
        <p:spPr>
          <a:xfrm>
            <a:off x="0" y="6396335"/>
            <a:ext cx="4343400" cy="461665"/>
          </a:xfrm>
          <a:prstGeom prst="rect">
            <a:avLst/>
          </a:prstGeom>
          <a:noFill/>
        </p:spPr>
        <p:txBody>
          <a:bodyPr wrap="square" rtlCol="0">
            <a:spAutoFit/>
          </a:bodyPr>
          <a:lstStyle/>
          <a:p>
            <a:r>
              <a:rPr lang="en-US" sz="1200" dirty="0" smtClean="0"/>
              <a:t>Source: Maryland Health Care Reform Simulation Model: July 2012. The Hilltop Institute.</a:t>
            </a:r>
            <a:endParaRPr lang="en-US" sz="1200" dirty="0"/>
          </a:p>
        </p:txBody>
      </p:sp>
      <p:cxnSp>
        <p:nvCxnSpPr>
          <p:cNvPr id="11" name="Straight Connector 10"/>
          <p:cNvCxnSpPr/>
          <p:nvPr/>
        </p:nvCxnSpPr>
        <p:spPr>
          <a:xfrm>
            <a:off x="0" y="1371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36950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562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685800" y="2895600"/>
            <a:ext cx="7620000" cy="838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1.  Brief History of Insurance</a:t>
            </a:r>
            <a:endParaRPr lang="en-US" sz="2800" dirty="0">
              <a:solidFill>
                <a:schemeClr val="tx1"/>
              </a:solidFill>
            </a:endParaRPr>
          </a:p>
        </p:txBody>
      </p:sp>
    </p:spTree>
    <p:extLst>
      <p:ext uri="{BB962C8B-B14F-4D97-AF65-F5344CB8AC3E}">
        <p14:creationId xmlns:p14="http://schemas.microsoft.com/office/powerpoint/2010/main" xmlns="" val="1428078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990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152400"/>
            <a:ext cx="6858000" cy="584776"/>
          </a:xfrm>
          <a:prstGeom prst="rect">
            <a:avLst/>
          </a:prstGeom>
          <a:noFill/>
        </p:spPr>
        <p:txBody>
          <a:bodyPr wrap="square" rtlCol="0">
            <a:spAutoFit/>
          </a:bodyPr>
          <a:lstStyle/>
          <a:p>
            <a:pPr algn="ctr"/>
            <a:r>
              <a:rPr lang="en-US" sz="3200" b="1" dirty="0" smtClean="0"/>
              <a:t>Major Takeaways</a:t>
            </a:r>
            <a:endParaRPr lang="en-US" sz="3200" b="1" dirty="0"/>
          </a:p>
        </p:txBody>
      </p:sp>
      <p:sp>
        <p:nvSpPr>
          <p:cNvPr id="4" name="TextBox 3"/>
          <p:cNvSpPr txBox="1"/>
          <p:nvPr/>
        </p:nvSpPr>
        <p:spPr>
          <a:xfrm>
            <a:off x="228600" y="990600"/>
            <a:ext cx="8686800" cy="5632311"/>
          </a:xfrm>
          <a:prstGeom prst="rect">
            <a:avLst/>
          </a:prstGeom>
          <a:noFill/>
        </p:spPr>
        <p:txBody>
          <a:bodyPr wrap="square" rtlCol="0">
            <a:spAutoFit/>
          </a:bodyPr>
          <a:lstStyle/>
          <a:p>
            <a:pPr marL="342900" indent="-342900">
              <a:buAutoNum type="arabicPeriod"/>
            </a:pPr>
            <a:r>
              <a:rPr lang="en-US" sz="2400" dirty="0" smtClean="0"/>
              <a:t>Medicaid’s rapid growth has been driven by many factors: policy expansions; the recession; and the huge erosion in ESI.</a:t>
            </a:r>
          </a:p>
          <a:p>
            <a:pPr marL="342900" indent="-342900">
              <a:buAutoNum type="arabicPeriod"/>
            </a:pPr>
            <a:endParaRPr lang="en-US" sz="2400" dirty="0" smtClean="0"/>
          </a:p>
          <a:p>
            <a:pPr marL="342900" indent="-342900">
              <a:buAutoNum type="arabicPeriod"/>
            </a:pPr>
            <a:r>
              <a:rPr lang="en-US" sz="2400" dirty="0" smtClean="0"/>
              <a:t>Among at-risk payers, Medicaid is the largest payer in the state (measured both in terms of dollars and people covered), and this will become even more prominent after the Medicaid expansion occurs.</a:t>
            </a:r>
          </a:p>
          <a:p>
            <a:pPr marL="342900" indent="-342900">
              <a:buAutoNum type="arabicPeriod"/>
            </a:pPr>
            <a:endParaRPr lang="en-US" sz="2400" dirty="0" smtClean="0"/>
          </a:p>
          <a:p>
            <a:pPr marL="342900" indent="-342900">
              <a:buAutoNum type="arabicPeriod"/>
            </a:pPr>
            <a:r>
              <a:rPr lang="en-US" sz="2400" dirty="0" smtClean="0"/>
              <a:t>The payer mix has been shifting from private payers to public payers, which will continue after the ACA implementation occurs and as more boomers enter Medicare.</a:t>
            </a:r>
          </a:p>
          <a:p>
            <a:pPr marL="342900" indent="-342900">
              <a:buAutoNum type="arabicPeriod"/>
            </a:pPr>
            <a:endParaRPr lang="en-US" sz="2400" dirty="0" smtClean="0"/>
          </a:p>
          <a:p>
            <a:pPr marL="342900" indent="-342900">
              <a:buFontTx/>
              <a:buAutoNum type="arabicPeriod"/>
            </a:pPr>
            <a:r>
              <a:rPr lang="en-US" sz="2400" dirty="0" smtClean="0"/>
              <a:t>Every dimension of health insurance is dependent on federal fiscal policy:  spending in Medicaid, Medicare, and APTCs; exempting employer contributions from taxation in ESI.</a:t>
            </a:r>
            <a:endParaRPr lang="en-US" sz="2400" dirty="0"/>
          </a:p>
        </p:txBody>
      </p:sp>
    </p:spTree>
    <p:extLst>
      <p:ext uri="{BB962C8B-B14F-4D97-AF65-F5344CB8AC3E}">
        <p14:creationId xmlns:p14="http://schemas.microsoft.com/office/powerpoint/2010/main" xmlns="" val="4268164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1962150" y="1039048"/>
            <a:ext cx="5219700" cy="2770952"/>
          </a:xfrm>
          <a:prstGeom prst="rect">
            <a:avLst/>
          </a:prstGeom>
          <a:noFill/>
          <a:ln w="9525">
            <a:noFill/>
            <a:miter lim="800000"/>
            <a:headEnd/>
            <a:tailEnd/>
          </a:ln>
        </p:spPr>
      </p:pic>
      <p:sp>
        <p:nvSpPr>
          <p:cNvPr id="4" name="TextBox 3"/>
          <p:cNvSpPr txBox="1"/>
          <p:nvPr/>
        </p:nvSpPr>
        <p:spPr>
          <a:xfrm>
            <a:off x="1676400" y="4634805"/>
            <a:ext cx="5791200" cy="1384995"/>
          </a:xfrm>
          <a:prstGeom prst="rect">
            <a:avLst/>
          </a:prstGeom>
          <a:noFill/>
        </p:spPr>
        <p:txBody>
          <a:bodyPr wrap="square" rtlCol="0">
            <a:spAutoFit/>
          </a:bodyPr>
          <a:lstStyle/>
          <a:p>
            <a:pPr algn="ctr"/>
            <a:r>
              <a:rPr lang="en-US" sz="2400" dirty="0" smtClean="0">
                <a:solidFill>
                  <a:prstClr val="black"/>
                </a:solidFill>
              </a:rPr>
              <a:t>Charles J. Milligan, JD, MPH</a:t>
            </a:r>
          </a:p>
          <a:p>
            <a:pPr algn="ctr"/>
            <a:r>
              <a:rPr lang="en-US" dirty="0" smtClean="0">
                <a:solidFill>
                  <a:prstClr val="black"/>
                </a:solidFill>
              </a:rPr>
              <a:t>Deputy Secretary, Health Care Financing</a:t>
            </a:r>
          </a:p>
          <a:p>
            <a:pPr algn="ctr"/>
            <a:r>
              <a:rPr lang="en-US" dirty="0" smtClean="0">
                <a:solidFill>
                  <a:prstClr val="black"/>
                </a:solidFill>
                <a:hlinkClick r:id="rId4"/>
              </a:rPr>
              <a:t>Charles.Milligan@maryland.gov</a:t>
            </a:r>
            <a:endParaRPr lang="en-US" dirty="0" smtClean="0">
              <a:solidFill>
                <a:prstClr val="black"/>
              </a:solidFill>
            </a:endParaRPr>
          </a:p>
          <a:p>
            <a:pPr algn="ctr"/>
            <a:endParaRPr lang="en-US" sz="2400" dirty="0" smtClean="0">
              <a:solidFill>
                <a:prstClr val="black"/>
              </a:solidFill>
            </a:endParaRPr>
          </a:p>
        </p:txBody>
      </p:sp>
    </p:spTree>
    <p:extLst>
      <p:ext uri="{BB962C8B-B14F-4D97-AF65-F5344CB8AC3E}">
        <p14:creationId xmlns:p14="http://schemas.microsoft.com/office/powerpoint/2010/main" xmlns="" val="1580358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581400" y="6400800"/>
            <a:ext cx="1905000" cy="457200"/>
          </a:xfrm>
          <a:prstGeom prst="rect">
            <a:avLst/>
          </a:prstGeom>
        </p:spPr>
        <p:txBody>
          <a:bodyPr/>
          <a:lstStyle/>
          <a:p>
            <a:pPr>
              <a:defRPr/>
            </a:pPr>
            <a:r>
              <a:rPr lang="en-US" dirty="0"/>
              <a:t>-</a:t>
            </a:r>
            <a:fld id="{0D795AC7-F5D8-43B7-8520-4624CF752903}" type="slidenum">
              <a:rPr lang="en-US"/>
              <a:pPr>
                <a:defRPr/>
              </a:pPr>
              <a:t>4</a:t>
            </a:fld>
            <a:r>
              <a:rPr lang="en-US" dirty="0"/>
              <a:t>-</a:t>
            </a:r>
          </a:p>
        </p:txBody>
      </p:sp>
      <p:sp>
        <p:nvSpPr>
          <p:cNvPr id="6147" name="Rectangle 2"/>
          <p:cNvSpPr>
            <a:spLocks noGrp="1" noChangeArrowheads="1"/>
          </p:cNvSpPr>
          <p:nvPr>
            <p:ph type="title"/>
          </p:nvPr>
        </p:nvSpPr>
        <p:spPr>
          <a:xfrm>
            <a:off x="533400" y="228600"/>
            <a:ext cx="7543800" cy="698500"/>
          </a:xfrm>
        </p:spPr>
        <p:txBody>
          <a:bodyPr>
            <a:normAutofit fontScale="90000"/>
          </a:bodyPr>
          <a:lstStyle/>
          <a:p>
            <a:pPr eaLnBrk="1" hangingPunct="1"/>
            <a:r>
              <a:rPr lang="en-US" b="1" dirty="0" smtClean="0"/>
              <a:t>Brief history</a:t>
            </a:r>
          </a:p>
        </p:txBody>
      </p:sp>
      <p:sp>
        <p:nvSpPr>
          <p:cNvPr id="6148" name="Rectangle 3"/>
          <p:cNvSpPr>
            <a:spLocks noGrp="1" noChangeArrowheads="1"/>
          </p:cNvSpPr>
          <p:nvPr>
            <p:ph type="body" idx="1"/>
          </p:nvPr>
        </p:nvSpPr>
        <p:spPr>
          <a:xfrm>
            <a:off x="304800" y="1295400"/>
            <a:ext cx="8610600" cy="4495800"/>
          </a:xfrm>
        </p:spPr>
        <p:txBody>
          <a:bodyPr>
            <a:normAutofit lnSpcReduction="10000"/>
          </a:bodyPr>
          <a:lstStyle/>
          <a:p>
            <a:pPr eaLnBrk="1" hangingPunct="1"/>
            <a:r>
              <a:rPr lang="en-US" sz="2400" dirty="0" smtClean="0"/>
              <a:t>Employer-sponsored insurance (ESI) was not common before World War II – most health care was self-pay</a:t>
            </a:r>
          </a:p>
          <a:p>
            <a:pPr eaLnBrk="1" hangingPunct="1"/>
            <a:r>
              <a:rPr lang="en-US" sz="2400" dirty="0" smtClean="0"/>
              <a:t>In World War II, the US imposed wage controls on employers to keep the wartime cost of goods and services down</a:t>
            </a:r>
          </a:p>
          <a:p>
            <a:pPr eaLnBrk="1" hangingPunct="1"/>
            <a:r>
              <a:rPr lang="en-US" sz="2400" dirty="0" smtClean="0"/>
              <a:t>Employee benefits were not included in the wage controls – this was a loophole in the law</a:t>
            </a:r>
          </a:p>
          <a:p>
            <a:pPr eaLnBrk="1" hangingPunct="1"/>
            <a:r>
              <a:rPr lang="en-US" sz="2400" dirty="0" smtClean="0"/>
              <a:t>Employers therefore began offering health insurance as a tool to recruit and retain talented employees, deducting these costs</a:t>
            </a:r>
          </a:p>
          <a:p>
            <a:pPr eaLnBrk="1" hangingPunct="1"/>
            <a:r>
              <a:rPr lang="en-US" sz="2400" dirty="0" smtClean="0"/>
              <a:t>Unions also used health benefits as a key issue in collective bargaining agreements in the same period, largely because of wage controls</a:t>
            </a:r>
          </a:p>
          <a:p>
            <a:pPr eaLnBrk="1" hangingPunct="1"/>
            <a:r>
              <a:rPr lang="en-US" sz="2400" dirty="0" smtClean="0"/>
              <a:t>This led to a rapid growth in ESI</a:t>
            </a:r>
          </a:p>
        </p:txBody>
      </p:sp>
      <p:cxnSp>
        <p:nvCxnSpPr>
          <p:cNvPr id="5" name="Straight Connector 4"/>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8600" y="5859959"/>
            <a:ext cx="8763000" cy="769441"/>
          </a:xfrm>
          <a:prstGeom prst="rect">
            <a:avLst/>
          </a:prstGeom>
          <a:solidFill>
            <a:schemeClr val="tx2"/>
          </a:solidFill>
          <a:ln>
            <a:solidFill>
              <a:schemeClr val="tx1"/>
            </a:solidFill>
          </a:ln>
        </p:spPr>
        <p:txBody>
          <a:bodyPr wrap="square" rtlCol="0">
            <a:spAutoFit/>
          </a:bodyPr>
          <a:lstStyle/>
          <a:p>
            <a:r>
              <a:rPr lang="en-US" sz="2200" b="1" i="1" dirty="0" smtClean="0">
                <a:solidFill>
                  <a:schemeClr val="bg1"/>
                </a:solidFill>
              </a:rPr>
              <a:t>The current effect on the  federal budget of the deductibility by employers of contribution to employees health benefits:  $150 billion per year</a:t>
            </a:r>
            <a:endParaRPr lang="en-US" sz="2200" b="1" i="1" dirty="0">
              <a:solidFill>
                <a:schemeClr val="bg1"/>
              </a:solidFill>
            </a:endParaRPr>
          </a:p>
        </p:txBody>
      </p:sp>
    </p:spTree>
    <p:extLst>
      <p:ext uri="{BB962C8B-B14F-4D97-AF65-F5344CB8AC3E}">
        <p14:creationId xmlns:p14="http://schemas.microsoft.com/office/powerpoint/2010/main" xmlns="" val="2462064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581400" y="6400800"/>
            <a:ext cx="1905000" cy="457200"/>
          </a:xfrm>
          <a:prstGeom prst="rect">
            <a:avLst/>
          </a:prstGeom>
        </p:spPr>
        <p:txBody>
          <a:bodyPr/>
          <a:lstStyle/>
          <a:p>
            <a:pPr>
              <a:defRPr/>
            </a:pPr>
            <a:r>
              <a:rPr lang="en-US" dirty="0"/>
              <a:t>-</a:t>
            </a:r>
            <a:fld id="{F784A33A-3F90-4578-856C-871D96D4125D}" type="slidenum">
              <a:rPr lang="en-US"/>
              <a:pPr>
                <a:defRPr/>
              </a:pPr>
              <a:t>5</a:t>
            </a:fld>
            <a:r>
              <a:rPr lang="en-US" dirty="0"/>
              <a:t>-</a:t>
            </a:r>
          </a:p>
        </p:txBody>
      </p:sp>
      <p:sp>
        <p:nvSpPr>
          <p:cNvPr id="9219" name="Rectangle 2"/>
          <p:cNvSpPr>
            <a:spLocks noGrp="1" noChangeArrowheads="1"/>
          </p:cNvSpPr>
          <p:nvPr>
            <p:ph type="title"/>
          </p:nvPr>
        </p:nvSpPr>
        <p:spPr>
          <a:xfrm>
            <a:off x="609600" y="304800"/>
            <a:ext cx="7543800" cy="698500"/>
          </a:xfrm>
        </p:spPr>
        <p:txBody>
          <a:bodyPr>
            <a:normAutofit fontScale="90000"/>
          </a:bodyPr>
          <a:lstStyle/>
          <a:p>
            <a:pPr eaLnBrk="1" hangingPunct="1"/>
            <a:r>
              <a:rPr lang="en-US" b="1" dirty="0" smtClean="0"/>
              <a:t>Medicare and </a:t>
            </a:r>
            <a:r>
              <a:rPr lang="en-US" b="1" dirty="0"/>
              <a:t>M</a:t>
            </a:r>
            <a:r>
              <a:rPr lang="en-US" b="1" dirty="0" smtClean="0"/>
              <a:t>edicaid</a:t>
            </a:r>
          </a:p>
        </p:txBody>
      </p:sp>
      <p:sp>
        <p:nvSpPr>
          <p:cNvPr id="9220" name="Rectangle 3"/>
          <p:cNvSpPr>
            <a:spLocks noGrp="1" noChangeArrowheads="1"/>
          </p:cNvSpPr>
          <p:nvPr>
            <p:ph type="body" idx="1"/>
          </p:nvPr>
        </p:nvSpPr>
        <p:spPr>
          <a:xfrm>
            <a:off x="304800" y="1447800"/>
            <a:ext cx="8839200" cy="4800600"/>
          </a:xfrm>
        </p:spPr>
        <p:txBody>
          <a:bodyPr>
            <a:normAutofit fontScale="92500" lnSpcReduction="10000"/>
          </a:bodyPr>
          <a:lstStyle/>
          <a:p>
            <a:pPr eaLnBrk="1" hangingPunct="1">
              <a:lnSpc>
                <a:spcPct val="90000"/>
              </a:lnSpc>
            </a:pPr>
            <a:r>
              <a:rPr lang="en-US" sz="2800" dirty="0" smtClean="0"/>
              <a:t>Both were enacted in 1965, well after ESI was the prevailing insurance paradigm in the US</a:t>
            </a:r>
          </a:p>
          <a:p>
            <a:pPr eaLnBrk="1" hangingPunct="1">
              <a:lnSpc>
                <a:spcPct val="90000"/>
              </a:lnSpc>
            </a:pPr>
            <a:r>
              <a:rPr lang="en-US" sz="2800" dirty="0" smtClean="0"/>
              <a:t>Both were enacted to </a:t>
            </a:r>
            <a:r>
              <a:rPr lang="en-US" sz="2800" i="1" dirty="0" smtClean="0"/>
              <a:t>address gaps in coverage </a:t>
            </a:r>
            <a:r>
              <a:rPr lang="en-US" sz="2800" dirty="0" smtClean="0"/>
              <a:t>because some people didn’t have a connection to insurance through their employment</a:t>
            </a:r>
          </a:p>
          <a:p>
            <a:pPr eaLnBrk="1" hangingPunct="1">
              <a:lnSpc>
                <a:spcPct val="90000"/>
              </a:lnSpc>
            </a:pPr>
            <a:r>
              <a:rPr lang="en-US" sz="2800" dirty="0" smtClean="0"/>
              <a:t>Medicare was targeted at people who once had a connection to work but no longer did:</a:t>
            </a:r>
          </a:p>
          <a:p>
            <a:pPr lvl="1" eaLnBrk="1" hangingPunct="1">
              <a:lnSpc>
                <a:spcPct val="90000"/>
              </a:lnSpc>
            </a:pPr>
            <a:r>
              <a:rPr lang="en-US" sz="2400" dirty="0" smtClean="0"/>
              <a:t>Retired</a:t>
            </a:r>
          </a:p>
          <a:p>
            <a:pPr lvl="1" eaLnBrk="1" hangingPunct="1">
              <a:lnSpc>
                <a:spcPct val="90000"/>
              </a:lnSpc>
            </a:pPr>
            <a:r>
              <a:rPr lang="en-US" sz="2400" dirty="0" smtClean="0"/>
              <a:t>Below retirement age but became permanently disabled from work</a:t>
            </a:r>
          </a:p>
          <a:p>
            <a:pPr lvl="1" eaLnBrk="1" hangingPunct="1">
              <a:lnSpc>
                <a:spcPct val="90000"/>
              </a:lnSpc>
            </a:pPr>
            <a:r>
              <a:rPr lang="en-US" sz="2400" dirty="0" smtClean="0"/>
              <a:t>The benefit package therefore was similar to ESI: an acute care and rehabilitative model</a:t>
            </a:r>
          </a:p>
          <a:p>
            <a:pPr>
              <a:lnSpc>
                <a:spcPct val="90000"/>
              </a:lnSpc>
            </a:pPr>
            <a:r>
              <a:rPr lang="en-US" sz="2800" dirty="0" smtClean="0"/>
              <a:t>Medicaid was targeted at the poor (non-workers), and disabled who didn’t necessarily have a work history</a:t>
            </a:r>
          </a:p>
        </p:txBody>
      </p:sp>
      <p:cxnSp>
        <p:nvCxnSpPr>
          <p:cNvPr id="5" name="Straight Connector 4"/>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70350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581400" y="6400800"/>
            <a:ext cx="1905000" cy="457200"/>
          </a:xfrm>
          <a:prstGeom prst="rect">
            <a:avLst/>
          </a:prstGeom>
        </p:spPr>
        <p:txBody>
          <a:bodyPr/>
          <a:lstStyle/>
          <a:p>
            <a:pPr>
              <a:defRPr/>
            </a:pPr>
            <a:r>
              <a:rPr lang="en-US" dirty="0"/>
              <a:t>-</a:t>
            </a:r>
            <a:fld id="{BA94DACF-55A2-449B-9DC1-D6C6231C0F53}" type="slidenum">
              <a:rPr lang="en-US"/>
              <a:pPr>
                <a:defRPr/>
              </a:pPr>
              <a:t>6</a:t>
            </a:fld>
            <a:r>
              <a:rPr lang="en-US" dirty="0"/>
              <a:t>-</a:t>
            </a:r>
          </a:p>
        </p:txBody>
      </p:sp>
      <p:sp>
        <p:nvSpPr>
          <p:cNvPr id="16387" name="Rectangle 2"/>
          <p:cNvSpPr>
            <a:spLocks noGrp="1" noChangeArrowheads="1"/>
          </p:cNvSpPr>
          <p:nvPr>
            <p:ph type="title"/>
          </p:nvPr>
        </p:nvSpPr>
        <p:spPr>
          <a:xfrm>
            <a:off x="533400" y="76200"/>
            <a:ext cx="7543800" cy="698500"/>
          </a:xfrm>
        </p:spPr>
        <p:txBody>
          <a:bodyPr>
            <a:normAutofit fontScale="90000"/>
          </a:bodyPr>
          <a:lstStyle/>
          <a:p>
            <a:pPr eaLnBrk="1" hangingPunct="1"/>
            <a:r>
              <a:rPr lang="en-US" b="1" dirty="0" smtClean="0"/>
              <a:t>Medicaid</a:t>
            </a:r>
          </a:p>
        </p:txBody>
      </p:sp>
      <p:sp>
        <p:nvSpPr>
          <p:cNvPr id="16388" name="Rectangle 3"/>
          <p:cNvSpPr>
            <a:spLocks noGrp="1" noChangeArrowheads="1"/>
          </p:cNvSpPr>
          <p:nvPr>
            <p:ph type="body" idx="1"/>
          </p:nvPr>
        </p:nvSpPr>
        <p:spPr>
          <a:xfrm>
            <a:off x="381000" y="914400"/>
            <a:ext cx="8534400" cy="4114800"/>
          </a:xfrm>
        </p:spPr>
        <p:txBody>
          <a:bodyPr>
            <a:noAutofit/>
          </a:bodyPr>
          <a:lstStyle/>
          <a:p>
            <a:pPr eaLnBrk="1" hangingPunct="1">
              <a:lnSpc>
                <a:spcPct val="90000"/>
              </a:lnSpc>
            </a:pPr>
            <a:r>
              <a:rPr lang="en-US" sz="2400" dirty="0" smtClean="0"/>
              <a:t>Prior to the ACA, Medicaid generally was targeted at the “blameless” poor, especially children.</a:t>
            </a:r>
          </a:p>
          <a:p>
            <a:pPr eaLnBrk="1" hangingPunct="1">
              <a:lnSpc>
                <a:spcPct val="90000"/>
              </a:lnSpc>
            </a:pPr>
            <a:r>
              <a:rPr lang="en-US" sz="2400" dirty="0" smtClean="0"/>
              <a:t>Prior to the ACA, Medicaid covered:</a:t>
            </a:r>
          </a:p>
          <a:p>
            <a:pPr lvl="1">
              <a:lnSpc>
                <a:spcPct val="90000"/>
              </a:lnSpc>
            </a:pPr>
            <a:r>
              <a:rPr lang="en-US" sz="2200" i="1" dirty="0" smtClean="0"/>
              <a:t>welfare households</a:t>
            </a:r>
            <a:r>
              <a:rPr lang="en-US" sz="2200" dirty="0" smtClean="0"/>
              <a:t>, primarily to insure the children and the parent-caregiver who has home with the children and not working.</a:t>
            </a:r>
          </a:p>
          <a:p>
            <a:pPr lvl="1">
              <a:lnSpc>
                <a:spcPct val="90000"/>
              </a:lnSpc>
            </a:pPr>
            <a:r>
              <a:rPr lang="en-US" sz="2200" dirty="0" smtClean="0"/>
              <a:t>people with </a:t>
            </a:r>
            <a:r>
              <a:rPr lang="en-US" sz="2200" i="1" dirty="0" smtClean="0"/>
              <a:t>disabilities</a:t>
            </a:r>
            <a:r>
              <a:rPr lang="en-US" sz="2200" dirty="0" smtClean="0"/>
              <a:t>, many of whom never had a connection to the workforce.</a:t>
            </a:r>
          </a:p>
          <a:p>
            <a:pPr lvl="1">
              <a:lnSpc>
                <a:spcPct val="90000"/>
              </a:lnSpc>
            </a:pPr>
            <a:r>
              <a:rPr lang="en-US" sz="2200" dirty="0" smtClean="0"/>
              <a:t>many </a:t>
            </a:r>
            <a:r>
              <a:rPr lang="en-US" sz="2200" i="1" dirty="0" smtClean="0"/>
              <a:t>pregnant women</a:t>
            </a:r>
            <a:r>
              <a:rPr lang="en-US" sz="2200" dirty="0" smtClean="0"/>
              <a:t>, to provide prenatal care and improve birth outcomes.</a:t>
            </a:r>
          </a:p>
          <a:p>
            <a:pPr eaLnBrk="1" hangingPunct="1">
              <a:lnSpc>
                <a:spcPct val="90000"/>
              </a:lnSpc>
            </a:pPr>
            <a:r>
              <a:rPr lang="en-US" sz="2400" dirty="0" smtClean="0"/>
              <a:t>Medicaid also </a:t>
            </a:r>
            <a:r>
              <a:rPr lang="en-US" sz="2400" i="1" dirty="0" smtClean="0"/>
              <a:t>wraps around Medicare for poor seniors</a:t>
            </a:r>
            <a:r>
              <a:rPr lang="en-US" sz="2400" dirty="0" smtClean="0"/>
              <a:t> who can’t afford Medicare’s premiums and cost sharing</a:t>
            </a:r>
          </a:p>
        </p:txBody>
      </p:sp>
      <p:cxnSp>
        <p:nvCxnSpPr>
          <p:cNvPr id="5" name="Straight Connector 4"/>
          <p:cNvCxnSpPr/>
          <p:nvPr/>
        </p:nvCxnSpPr>
        <p:spPr>
          <a:xfrm>
            <a:off x="0" y="838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4800600"/>
            <a:ext cx="8534400" cy="1938992"/>
          </a:xfrm>
          <a:prstGeom prst="rect">
            <a:avLst/>
          </a:prstGeom>
          <a:solidFill>
            <a:schemeClr val="tx2"/>
          </a:solidFill>
          <a:ln>
            <a:solidFill>
              <a:schemeClr val="tx1"/>
            </a:solidFill>
          </a:ln>
        </p:spPr>
        <p:txBody>
          <a:bodyPr wrap="square" rtlCol="0">
            <a:spAutoFit/>
          </a:bodyPr>
          <a:lstStyle/>
          <a:p>
            <a:r>
              <a:rPr lang="en-US" sz="2400" dirty="0" smtClean="0">
                <a:solidFill>
                  <a:schemeClr val="bg1"/>
                </a:solidFill>
              </a:rPr>
              <a:t>Before </a:t>
            </a:r>
            <a:r>
              <a:rPr lang="en-US" sz="2400" dirty="0">
                <a:solidFill>
                  <a:schemeClr val="bg1"/>
                </a:solidFill>
              </a:rPr>
              <a:t>the ACA, </a:t>
            </a:r>
            <a:r>
              <a:rPr lang="en-US" sz="2400" dirty="0" smtClean="0">
                <a:solidFill>
                  <a:schemeClr val="bg1"/>
                </a:solidFill>
              </a:rPr>
              <a:t>absent an 1115 waiver, Medicaid law </a:t>
            </a:r>
            <a:r>
              <a:rPr lang="en-US" sz="2400" dirty="0">
                <a:solidFill>
                  <a:schemeClr val="bg1"/>
                </a:solidFill>
              </a:rPr>
              <a:t>did not </a:t>
            </a:r>
            <a:r>
              <a:rPr lang="en-US" sz="2400" i="1" dirty="0">
                <a:solidFill>
                  <a:schemeClr val="bg1"/>
                </a:solidFill>
              </a:rPr>
              <a:t>permit</a:t>
            </a:r>
            <a:r>
              <a:rPr lang="en-US" sz="2400" dirty="0">
                <a:solidFill>
                  <a:schemeClr val="bg1"/>
                </a:solidFill>
              </a:rPr>
              <a:t> coverage of poor </a:t>
            </a:r>
            <a:r>
              <a:rPr lang="en-US" sz="2400" dirty="0" smtClean="0">
                <a:solidFill>
                  <a:schemeClr val="bg1"/>
                </a:solidFill>
              </a:rPr>
              <a:t>adults  (unless they had a permanent disability or lived in a welfare households).  Under the paradigm of Medicaid pre-ACA, these people were “supposed” to be working, and covered by their employers.</a:t>
            </a:r>
            <a:endParaRPr lang="en-US" sz="2400" dirty="0">
              <a:solidFill>
                <a:schemeClr val="bg1"/>
              </a:solidFill>
            </a:endParaRPr>
          </a:p>
        </p:txBody>
      </p:sp>
    </p:spTree>
    <p:extLst>
      <p:ext uri="{BB962C8B-B14F-4D97-AF65-F5344CB8AC3E}">
        <p14:creationId xmlns:p14="http://schemas.microsoft.com/office/powerpoint/2010/main" xmlns="" val="3246351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581400" y="6400800"/>
            <a:ext cx="1905000" cy="457200"/>
          </a:xfrm>
          <a:prstGeom prst="rect">
            <a:avLst/>
          </a:prstGeom>
        </p:spPr>
        <p:txBody>
          <a:bodyPr/>
          <a:lstStyle/>
          <a:p>
            <a:pPr>
              <a:defRPr/>
            </a:pPr>
            <a:r>
              <a:rPr lang="en-US" dirty="0"/>
              <a:t>-</a:t>
            </a:r>
            <a:fld id="{BA94DACF-55A2-449B-9DC1-D6C6231C0F53}" type="slidenum">
              <a:rPr lang="en-US"/>
              <a:pPr>
                <a:defRPr/>
              </a:pPr>
              <a:t>7</a:t>
            </a:fld>
            <a:r>
              <a:rPr lang="en-US" dirty="0"/>
              <a:t>-</a:t>
            </a:r>
          </a:p>
        </p:txBody>
      </p:sp>
      <p:sp>
        <p:nvSpPr>
          <p:cNvPr id="16387" name="Rectangle 2"/>
          <p:cNvSpPr>
            <a:spLocks noGrp="1" noChangeArrowheads="1"/>
          </p:cNvSpPr>
          <p:nvPr>
            <p:ph type="title"/>
          </p:nvPr>
        </p:nvSpPr>
        <p:spPr>
          <a:xfrm>
            <a:off x="533400" y="215900"/>
            <a:ext cx="8382000" cy="698500"/>
          </a:xfrm>
        </p:spPr>
        <p:txBody>
          <a:bodyPr>
            <a:noAutofit/>
          </a:bodyPr>
          <a:lstStyle/>
          <a:p>
            <a:pPr eaLnBrk="1" hangingPunct="1"/>
            <a:r>
              <a:rPr lang="en-US" sz="3600" b="1" dirty="0" smtClean="0"/>
              <a:t>Failures in US Insurance Paradigm that the ACA is Intended to Address</a:t>
            </a:r>
          </a:p>
        </p:txBody>
      </p:sp>
      <p:sp>
        <p:nvSpPr>
          <p:cNvPr id="16388" name="Rectangle 3"/>
          <p:cNvSpPr>
            <a:spLocks noGrp="1" noChangeArrowheads="1"/>
          </p:cNvSpPr>
          <p:nvPr>
            <p:ph type="body" idx="1"/>
          </p:nvPr>
        </p:nvSpPr>
        <p:spPr>
          <a:xfrm>
            <a:off x="304800" y="1219200"/>
            <a:ext cx="8839200" cy="4114800"/>
          </a:xfrm>
        </p:spPr>
        <p:txBody>
          <a:bodyPr>
            <a:noAutofit/>
          </a:bodyPr>
          <a:lstStyle/>
          <a:p>
            <a:pPr eaLnBrk="1" hangingPunct="1">
              <a:lnSpc>
                <a:spcPct val="90000"/>
              </a:lnSpc>
            </a:pPr>
            <a:r>
              <a:rPr lang="en-US" sz="2200" dirty="0" smtClean="0"/>
              <a:t>Assumption that virtually everyone who wasn’t retired or determined to have a permanent disability </a:t>
            </a:r>
            <a:r>
              <a:rPr lang="en-US" sz="2200" i="1" dirty="0" smtClean="0"/>
              <a:t>could obtain employment with affordable health insurance benefits at large firms</a:t>
            </a:r>
            <a:r>
              <a:rPr lang="en-US" sz="2200" dirty="0" smtClean="0"/>
              <a:t>.</a:t>
            </a:r>
          </a:p>
          <a:p>
            <a:pPr eaLnBrk="1" hangingPunct="1">
              <a:lnSpc>
                <a:spcPct val="90000"/>
              </a:lnSpc>
            </a:pPr>
            <a:r>
              <a:rPr lang="en-US" sz="2200" dirty="0" smtClean="0"/>
              <a:t>Assumption that someone who could not work due to permanent disability would receive a prompt disability determination with no more than a short gap in coverage</a:t>
            </a:r>
          </a:p>
          <a:p>
            <a:pPr lvl="1">
              <a:lnSpc>
                <a:spcPct val="90000"/>
              </a:lnSpc>
            </a:pPr>
            <a:r>
              <a:rPr lang="en-US" sz="2000" dirty="0" smtClean="0"/>
              <a:t>Definition of disability itself is circularly tied to work in both SSI and SSDI (substantial gainful activity)</a:t>
            </a:r>
          </a:p>
          <a:p>
            <a:pPr eaLnBrk="1" hangingPunct="1">
              <a:lnSpc>
                <a:spcPct val="90000"/>
              </a:lnSpc>
            </a:pPr>
            <a:r>
              <a:rPr lang="en-US" sz="2200" dirty="0" smtClean="0"/>
              <a:t>Assumption that employment at large firms always includes ESI:</a:t>
            </a:r>
          </a:p>
          <a:p>
            <a:pPr lvl="1">
              <a:lnSpc>
                <a:spcPct val="90000"/>
              </a:lnSpc>
            </a:pPr>
            <a:r>
              <a:rPr lang="en-US" sz="2000" dirty="0" smtClean="0"/>
              <a:t>Employer offer</a:t>
            </a:r>
          </a:p>
          <a:p>
            <a:pPr lvl="1">
              <a:lnSpc>
                <a:spcPct val="90000"/>
              </a:lnSpc>
            </a:pPr>
            <a:r>
              <a:rPr lang="en-US" sz="2000" dirty="0" smtClean="0"/>
              <a:t>Employer contribution</a:t>
            </a:r>
          </a:p>
          <a:p>
            <a:pPr lvl="1">
              <a:lnSpc>
                <a:spcPct val="90000"/>
              </a:lnSpc>
            </a:pPr>
            <a:r>
              <a:rPr lang="en-US" sz="2000" dirty="0" smtClean="0"/>
              <a:t>No exclusion for part-time work</a:t>
            </a:r>
          </a:p>
          <a:p>
            <a:pPr>
              <a:lnSpc>
                <a:spcPct val="90000"/>
              </a:lnSpc>
            </a:pPr>
            <a:r>
              <a:rPr lang="en-US" sz="2200" dirty="0" smtClean="0"/>
              <a:t>Assumption that all workers who were offered insurance by their employers could afford the employee share of premiums.</a:t>
            </a:r>
          </a:p>
          <a:p>
            <a:pPr eaLnBrk="1" hangingPunct="1">
              <a:lnSpc>
                <a:spcPct val="90000"/>
              </a:lnSpc>
            </a:pPr>
            <a:r>
              <a:rPr lang="en-US" sz="2200" dirty="0" smtClean="0"/>
              <a:t>Assumption that people who are self-employed or at employers without an insurance could obtain insurance</a:t>
            </a:r>
            <a:r>
              <a:rPr lang="en-US" sz="2200" dirty="0"/>
              <a:t> </a:t>
            </a:r>
            <a:r>
              <a:rPr lang="en-US" sz="2200" dirty="0" smtClean="0"/>
              <a:t>at reasonable rates in the private individual and small group markets.</a:t>
            </a:r>
          </a:p>
        </p:txBody>
      </p:sp>
      <p:cxnSp>
        <p:nvCxnSpPr>
          <p:cNvPr id="5" name="Straight Connector 4"/>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22937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562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457200" y="2895600"/>
            <a:ext cx="8077200" cy="838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r>
              <a:rPr lang="en-US" sz="2800" dirty="0" smtClean="0">
                <a:solidFill>
                  <a:schemeClr val="tx1"/>
                </a:solidFill>
              </a:rPr>
              <a:t>.  Insurance Coverage Patterns in the </a:t>
            </a:r>
            <a:r>
              <a:rPr lang="en-US" sz="2800" i="1" dirty="0" smtClean="0">
                <a:solidFill>
                  <a:schemeClr val="tx1"/>
                </a:solidFill>
              </a:rPr>
              <a:t>Last </a:t>
            </a:r>
            <a:r>
              <a:rPr lang="en-US" sz="2800" dirty="0">
                <a:solidFill>
                  <a:schemeClr val="tx1"/>
                </a:solidFill>
              </a:rPr>
              <a:t>T</a:t>
            </a:r>
            <a:r>
              <a:rPr lang="en-US" sz="2800" dirty="0" smtClean="0">
                <a:solidFill>
                  <a:schemeClr val="tx1"/>
                </a:solidFill>
              </a:rPr>
              <a:t>en </a:t>
            </a:r>
            <a:r>
              <a:rPr lang="en-US" sz="2800" dirty="0">
                <a:solidFill>
                  <a:schemeClr val="tx1"/>
                </a:solidFill>
              </a:rPr>
              <a:t>Y</a:t>
            </a:r>
            <a:r>
              <a:rPr lang="en-US" sz="2800" dirty="0" smtClean="0">
                <a:solidFill>
                  <a:schemeClr val="tx1"/>
                </a:solidFill>
              </a:rPr>
              <a:t>ears</a:t>
            </a:r>
            <a:endParaRPr lang="en-US" sz="2800" dirty="0">
              <a:solidFill>
                <a:schemeClr val="tx1"/>
              </a:solidFill>
            </a:endParaRPr>
          </a:p>
        </p:txBody>
      </p:sp>
    </p:spTree>
    <p:extLst>
      <p:ext uri="{BB962C8B-B14F-4D97-AF65-F5344CB8AC3E}">
        <p14:creationId xmlns:p14="http://schemas.microsoft.com/office/powerpoint/2010/main" xmlns="" val="2003051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371600" y="1066800"/>
            <a:ext cx="63246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Clr>
                <a:srgbClr val="000000"/>
              </a:buClr>
              <a:buFont typeface="Tahoma" pitchFamily="34" charset="0"/>
              <a:buNone/>
            </a:pPr>
            <a:r>
              <a:rPr lang="en-US" sz="2000" b="1" dirty="0">
                <a:solidFill>
                  <a:schemeClr val="tx2"/>
                </a:solidFill>
                <a:latin typeface="Tahoma" pitchFamily="34" charset="0"/>
                <a:cs typeface="Tahoma" pitchFamily="34" charset="0"/>
                <a:sym typeface="Tahoma" pitchFamily="34" charset="0"/>
              </a:rPr>
              <a:t> </a:t>
            </a:r>
          </a:p>
          <a:p>
            <a:pPr algn="ctr" eaLnBrk="1" hangingPunct="1">
              <a:buClr>
                <a:srgbClr val="000000"/>
              </a:buClr>
              <a:buFont typeface="Tahoma" pitchFamily="34" charset="0"/>
              <a:buNone/>
            </a:pPr>
            <a:r>
              <a:rPr lang="en-US" sz="2000" dirty="0">
                <a:solidFill>
                  <a:srgbClr val="000000"/>
                </a:solidFill>
                <a:latin typeface="Tahoma" pitchFamily="34" charset="0"/>
                <a:cs typeface="Arial" charset="0"/>
                <a:sym typeface="Tahoma" pitchFamily="34" charset="0"/>
              </a:rPr>
              <a:t>Average Annual Worker Contributions for </a:t>
            </a:r>
            <a:r>
              <a:rPr lang="en-US" sz="2000" dirty="0" smtClean="0">
                <a:solidFill>
                  <a:srgbClr val="000000"/>
                </a:solidFill>
                <a:latin typeface="Tahoma" pitchFamily="34" charset="0"/>
                <a:cs typeface="Arial" charset="0"/>
                <a:sym typeface="Tahoma" pitchFamily="34" charset="0"/>
              </a:rPr>
              <a:t>Family </a:t>
            </a:r>
            <a:r>
              <a:rPr lang="en-US" sz="2000" dirty="0">
                <a:solidFill>
                  <a:srgbClr val="000000"/>
                </a:solidFill>
                <a:latin typeface="Tahoma" pitchFamily="34" charset="0"/>
                <a:cs typeface="Arial" charset="0"/>
                <a:sym typeface="Tahoma" pitchFamily="34" charset="0"/>
              </a:rPr>
              <a:t>Coverage, by Firm Size, 1999-2012</a:t>
            </a:r>
          </a:p>
        </p:txBody>
      </p:sp>
      <p:sp>
        <p:nvSpPr>
          <p:cNvPr id="15363" name="Text Box 3"/>
          <p:cNvSpPr txBox="1">
            <a:spLocks noChangeArrowheads="1"/>
          </p:cNvSpPr>
          <p:nvPr/>
        </p:nvSpPr>
        <p:spPr bwMode="auto">
          <a:xfrm>
            <a:off x="152400" y="6189663"/>
            <a:ext cx="8305800"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000000"/>
              </a:buClr>
              <a:buFont typeface="Tahoma" pitchFamily="34" charset="0"/>
              <a:buNone/>
            </a:pPr>
            <a:r>
              <a:rPr lang="en-US" sz="1000" dirty="0">
                <a:solidFill>
                  <a:srgbClr val="000000"/>
                </a:solidFill>
                <a:latin typeface="Tahoma" pitchFamily="34" charset="0"/>
                <a:cs typeface="Arial" charset="0"/>
                <a:sym typeface="Tahoma" pitchFamily="34" charset="0"/>
              </a:rPr>
              <a:t>* Estimate is statistically different from estimate for the previous year shown (p&lt;.05). </a:t>
            </a:r>
          </a:p>
          <a:p>
            <a:pPr eaLnBrk="1" hangingPunct="1">
              <a:spcBef>
                <a:spcPct val="50000"/>
              </a:spcBef>
              <a:buClr>
                <a:srgbClr val="000000"/>
              </a:buClr>
              <a:buFont typeface="Tahoma" pitchFamily="34" charset="0"/>
              <a:buNone/>
            </a:pPr>
            <a:r>
              <a:rPr lang="en-US" sz="1000" dirty="0">
                <a:solidFill>
                  <a:srgbClr val="000000"/>
                </a:solidFill>
                <a:latin typeface="Tahoma" pitchFamily="34" charset="0"/>
                <a:cs typeface="Arial" charset="0"/>
                <a:sym typeface="Tahoma" pitchFamily="34" charset="0"/>
              </a:rPr>
              <a:t>Source:  Kaiser/HRET Survey of Employer-Sponsored Health Benefits, 1999-2012.</a:t>
            </a:r>
          </a:p>
        </p:txBody>
      </p:sp>
      <p:graphicFrame>
        <p:nvGraphicFramePr>
          <p:cNvPr id="15365" name="Object 5"/>
          <p:cNvGraphicFramePr>
            <a:graphicFrameLocks noChangeAspect="1"/>
          </p:cNvGraphicFramePr>
          <p:nvPr/>
        </p:nvGraphicFramePr>
        <p:xfrm>
          <a:off x="-12700" y="1625600"/>
          <a:ext cx="8940800" cy="4181475"/>
        </p:xfrm>
        <a:graphic>
          <a:graphicData uri="http://schemas.openxmlformats.org/presentationml/2006/ole">
            <p:oleObj spid="_x0000_s15539" name="Worksheet" r:id="rId3" imgW="8943607" imgH="4182218" progId="Excel.Sheet.8">
              <p:embed/>
            </p:oleObj>
          </a:graphicData>
        </a:graphic>
      </p:graphicFrame>
      <p:sp>
        <p:nvSpPr>
          <p:cNvPr id="15366" name="TextBox 6"/>
          <p:cNvSpPr txBox="1">
            <a:spLocks noChangeArrowheads="1"/>
          </p:cNvSpPr>
          <p:nvPr/>
        </p:nvSpPr>
        <p:spPr bwMode="auto">
          <a:xfrm>
            <a:off x="7696200" y="1871663"/>
            <a:ext cx="762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000" b="1" dirty="0">
                <a:solidFill>
                  <a:srgbClr val="000000"/>
                </a:solidFill>
                <a:latin typeface="Tahoma" pitchFamily="34" charset="0"/>
                <a:cs typeface="Arial" charset="0"/>
                <a:sym typeface="Tahoma" pitchFamily="34" charset="0"/>
              </a:rPr>
              <a:t>$4,946</a:t>
            </a:r>
          </a:p>
        </p:txBody>
      </p:sp>
      <p:sp>
        <p:nvSpPr>
          <p:cNvPr id="15367" name="TextBox 7"/>
          <p:cNvSpPr txBox="1">
            <a:spLocks noChangeArrowheads="1"/>
          </p:cNvSpPr>
          <p:nvPr/>
        </p:nvSpPr>
        <p:spPr bwMode="auto">
          <a:xfrm>
            <a:off x="7772400" y="2971800"/>
            <a:ext cx="762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000" b="1" dirty="0">
                <a:solidFill>
                  <a:srgbClr val="000000"/>
                </a:solidFill>
                <a:latin typeface="Tahoma" pitchFamily="34" charset="0"/>
                <a:cs typeface="Arial" charset="0"/>
                <a:sym typeface="Tahoma" pitchFamily="34" charset="0"/>
              </a:rPr>
              <a:t>$3,755</a:t>
            </a:r>
          </a:p>
        </p:txBody>
      </p:sp>
      <p:pic>
        <p:nvPicPr>
          <p:cNvPr id="1536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67550" y="6172200"/>
            <a:ext cx="2017713"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8" name="Straight Connector 7"/>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57200" y="65782"/>
            <a:ext cx="8534400" cy="1077218"/>
          </a:xfrm>
          <a:prstGeom prst="rect">
            <a:avLst/>
          </a:prstGeom>
          <a:noFill/>
        </p:spPr>
        <p:txBody>
          <a:bodyPr wrap="square" rtlCol="0">
            <a:spAutoFit/>
          </a:bodyPr>
          <a:lstStyle/>
          <a:p>
            <a:pPr algn="ctr"/>
            <a:r>
              <a:rPr lang="en-US" sz="3200" b="1" dirty="0" smtClean="0">
                <a:latin typeface="+mj-lt"/>
              </a:rPr>
              <a:t>Nationally, worker contributions to purchase ESI have grown rapidly, especially at small firms.</a:t>
            </a:r>
            <a:endParaRPr lang="en-US" sz="3200" b="1" dirty="0">
              <a:latin typeface="+mj-lt"/>
            </a:endParaRPr>
          </a:p>
        </p:txBody>
      </p:sp>
    </p:spTree>
    <p:extLst>
      <p:ext uri="{BB962C8B-B14F-4D97-AF65-F5344CB8AC3E}">
        <p14:creationId xmlns:p14="http://schemas.microsoft.com/office/powerpoint/2010/main" xmlns="" val="1010070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D2EE6FC7CB937940A5F62FCBF7DF445A" ma:contentTypeVersion="11" ma:contentTypeDescription="Create a new document." ma:contentTypeScope="" ma:versionID="ea87087530da81f9b836b0b113806682">
  <xsd:schema xmlns:xsd="http://www.w3.org/2001/XMLSchema" xmlns:xs="http://www.w3.org/2001/XMLSchema" xmlns:p="http://schemas.microsoft.com/office/2006/metadata/properties" targetNamespace="http://schemas.microsoft.com/office/2006/metadata/properties" ma:root="true" ma:fieldsID="f032b328e15a318b0e430e7dabf365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7FB59F-337E-4F40-8F54-0721BE05251F}"/>
</file>

<file path=customXml/itemProps2.xml><?xml version="1.0" encoding="utf-8"?>
<ds:datastoreItem xmlns:ds="http://schemas.openxmlformats.org/officeDocument/2006/customXml" ds:itemID="{1C93554D-6701-4F0E-9FB6-CE578F010806}"/>
</file>

<file path=customXml/itemProps3.xml><?xml version="1.0" encoding="utf-8"?>
<ds:datastoreItem xmlns:ds="http://schemas.openxmlformats.org/officeDocument/2006/customXml" ds:itemID="{82E3CA6C-AC16-4383-9B6E-25A903669C87}"/>
</file>

<file path=customXml/itemProps4.xml><?xml version="1.0" encoding="utf-8"?>
<ds:datastoreItem xmlns:ds="http://schemas.openxmlformats.org/officeDocument/2006/customXml" ds:itemID="{667B1F7F-5871-4D22-B3DD-6C47D36D6074}"/>
</file>

<file path=docProps/app.xml><?xml version="1.0" encoding="utf-8"?>
<Properties xmlns="http://schemas.openxmlformats.org/officeDocument/2006/extended-properties" xmlns:vt="http://schemas.openxmlformats.org/officeDocument/2006/docPropsVTypes">
  <TotalTime>1621</TotalTime>
  <Words>2215</Words>
  <Application>Microsoft Office PowerPoint</Application>
  <PresentationFormat>On-screen Show (4:3)</PresentationFormat>
  <Paragraphs>363</Paragraphs>
  <Slides>31</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Office Theme</vt:lpstr>
      <vt:lpstr>Worksheet</vt:lpstr>
      <vt:lpstr>Chart</vt:lpstr>
      <vt:lpstr>Slide 1</vt:lpstr>
      <vt:lpstr>Slide 2</vt:lpstr>
      <vt:lpstr>Slide 3</vt:lpstr>
      <vt:lpstr>Brief history</vt:lpstr>
      <vt:lpstr>Medicare and Medicaid</vt:lpstr>
      <vt:lpstr>Medicaid</vt:lpstr>
      <vt:lpstr>Failures in US Insurance Paradigm that the ACA is Intended to Address</vt:lpstr>
      <vt:lpstr>Slide 8</vt:lpstr>
      <vt:lpstr>Slide 9</vt:lpstr>
      <vt:lpstr>Slide 10</vt:lpstr>
      <vt:lpstr>Slide 11</vt:lpstr>
      <vt:lpstr>Slide 12</vt:lpstr>
      <vt:lpstr>Slide 13</vt:lpstr>
      <vt:lpstr>Nationally, the same pattern existed: a significant drop in ESI coverage among the nonelderly, especially among the lower income cohorts. </vt:lpstr>
      <vt:lpstr>Compared to the nation, ESI coverage in Maryland among the nonelderly fell more sharply below 400% FPL, and less sharply at 400% FPL and above.</vt:lpstr>
      <vt:lpstr>Overall among the nonelderly, ESI coverage in Maryland fell more than the national average, but the rate of ESI coverage remains above the national average.</vt:lpstr>
      <vt:lpstr>Change in Employer-Sponsored Insurance, 1999/2000 to 2010/2011 (population under age 65)</vt:lpstr>
      <vt:lpstr>Over roughly the same time period, national enrollment among children in Medicaid and CHIP grew rapidly (1998-2007)</vt:lpstr>
      <vt:lpstr>National enrollment in Medicaid also grew rapidly in the Recession, adding more than 7 million to Medicaid between June 2007 and June 2010.</vt:lpstr>
      <vt:lpstr>The patterns held true in Maryland, where Maryland and CHIP enrollment more than doubled in the past decade.</vt:lpstr>
      <vt:lpstr>Slide 21</vt:lpstr>
      <vt:lpstr>In spite of these shifts, in 2011 Maryland continued to have more people covered through private payers than public payers, compared to the national average (all ages).</vt:lpstr>
      <vt:lpstr>Slide 23</vt:lpstr>
      <vt:lpstr>Slide 24</vt:lpstr>
      <vt:lpstr>When the ACA passed in 2010, the uninsured almost equally split above and below the new Medicaid eligibility threshold of 138% FPL</vt:lpstr>
      <vt:lpstr>When the ACA passed, the projected percent of nonelderly uninsured at or below 138% FPL varied by state, with a lower than average rate in Maryland</vt:lpstr>
      <vt:lpstr>Between now and 2020, Medicaid will grow with the expansion, Medicare will grow as boomers age into Medicare, and the Exchange enrollment will grow</vt:lpstr>
      <vt:lpstr>Slide 28</vt:lpstr>
      <vt:lpstr>By 2020, across all ages, only 51% of the state’s population will be covered by ESI, with 38% covered by public payers -- 43% including individuals covered through the public MHBE.</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Impact of Health Reform</dc:title>
  <dc:creator>Owner</dc:creator>
  <cp:lastModifiedBy>barnesc</cp:lastModifiedBy>
  <cp:revision>246</cp:revision>
  <cp:lastPrinted>2013-07-01T15:20:39Z</cp:lastPrinted>
  <dcterms:created xsi:type="dcterms:W3CDTF">2006-08-16T00:00:00Z</dcterms:created>
  <dcterms:modified xsi:type="dcterms:W3CDTF">2013-07-24T17:43:57Z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0x010100D2EE6FC7CB937940A5F62FCBF7DF445A</vt:lpwstr>
  </property>
  <property fmtid="{D5CDD505-2E9C-101B-9397-08002B2CF9AE}" pid="3" name="_dlc_DocIdItemGuid">
    <vt:lpwstr>118110b3-866c-41ee-b474-4a6db26a9a11</vt:lpwstr>
  </property>
  <property fmtid="{D5CDD505-2E9C-101B-9397-08002B2CF9AE}" pid="4" name="Order">
    <vt:r8>22400</vt:r8>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ies>
</file>