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gif" ContentType="image/gif"/>
  <Override PartName="/ppt/diagrams/data1.xml" ContentType="application/vnd.openxmlformats-officedocument.drawingml.diagramData+xml"/>
  <Override PartName="/ppt/diagrams/data3.xml" ContentType="application/vnd.openxmlformats-officedocument.drawingml.diagramData+xml"/>
  <Override PartName="/ppt/diagrams/data4.xml" ContentType="application/vnd.openxmlformats-officedocument.drawingml.diagramData+xml"/>
  <Override PartName="/ppt/diagrams/data2.xml" ContentType="application/vnd.openxmlformats-officedocument.drawingml.diagramData+xml"/>
  <Override PartName="/ppt/presentation.xml" ContentType="application/vnd.openxmlformats-officedocument.presentationml.presentation.main+xml"/>
  <Override PartName="/ppt/slides/slide21.xml" ContentType="application/vnd.openxmlformats-officedocument.presentationml.slide+xml"/>
  <Override PartName="/ppt/slides/slide15.xml" ContentType="application/vnd.openxmlformats-officedocument.presentationml.slide+xml"/>
  <Override PartName="/ppt/slides/slide2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28.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23.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12.xml" ContentType="application/vnd.openxmlformats-officedocument.presentationml.slide+xml"/>
  <Override PartName="/ppt/slides/slide1.xml" ContentType="application/vnd.openxmlformats-officedocument.presentationml.slide+xml"/>
  <Override PartName="/ppt/slides/slide11.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7.xml" ContentType="application/vnd.openxmlformats-officedocument.presentationml.slide+xml"/>
  <Override PartName="/ppt/slideMasters/slideMaster2.xml" ContentType="application/vnd.openxmlformats-officedocument.presentationml.slideMaster+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12.xml" ContentType="application/vnd.openxmlformats-officedocument.presentationml.notesSlide+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7.xml" ContentType="application/vnd.openxmlformats-officedocument.presentationml.slideLayout+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slideLayouts/slideLayout22.xml" ContentType="application/vnd.openxmlformats-officedocument.presentationml.slideLayout+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Layouts/slideLayout16.xml" ContentType="application/vnd.openxmlformats-officedocument.presentationml.slideLayout+xml"/>
  <Override PartName="/ppt/slideLayouts/slideLayout14.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9.xml" ContentType="application/vnd.openxmlformats-officedocument.presentationml.notesSlide+xml"/>
  <Override PartName="/ppt/notesSlides/notesSlide17.xml" ContentType="application/vnd.openxmlformats-officedocument.presentationml.notesSlide+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slideLayouts/slideLayout12.xml" ContentType="application/vnd.openxmlformats-officedocument.presentationml.slideLayout+xml"/>
  <Override PartName="/ppt/notesSlides/notesSlide18.xml" ContentType="application/vnd.openxmlformats-officedocument.presentationml.notesSlid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4.xml" ContentType="application/vnd.openxmlformats-officedocument.theme+xml"/>
  <Override PartName="/ppt/theme/theme3.xml" ContentType="application/vnd.openxmlformats-officedocument.theme+xml"/>
  <Override PartName="/ppt/theme/theme1.xml" ContentType="application/vnd.openxmlformats-officedocument.theme+xml"/>
  <Override PartName="/ppt/handoutMasters/handoutMaster1.xml" ContentType="application/vnd.openxmlformats-officedocument.presentationml.handoutMaster+xml"/>
  <Override PartName="/ppt/diagrams/drawing3.xml" ContentType="application/vnd.ms-office.drawingml.diagramDrawing+xml"/>
  <Override PartName="/ppt/diagrams/colors3.xml" ContentType="application/vnd.openxmlformats-officedocument.drawingml.diagramColors+xml"/>
  <Override PartName="/ppt/diagrams/quickStyle3.xml" ContentType="application/vnd.openxmlformats-officedocument.drawingml.diagramStyle+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notesMasters/notesMaster1.xml" ContentType="application/vnd.openxmlformats-officedocument.presentationml.notesMaster+xml"/>
  <Override PartName="/ppt/diagrams/drawing4.xml" ContentType="application/vnd.ms-office.drawingml.diagramDrawing+xml"/>
  <Override PartName="/ppt/diagrams/layout3.xml" ContentType="application/vnd.openxmlformats-officedocument.drawingml.diagramLayout+xml"/>
  <Override PartName="/ppt/diagrams/layout1.xml" ContentType="application/vnd.openxmlformats-officedocument.drawingml.diagramLayout+xml"/>
  <Override PartName="/ppt/diagrams/drawing1.xml" ContentType="application/vnd.ms-office.drawingml.diagramDrawing+xml"/>
  <Override PartName="/ppt/diagrams/colors1.xml" ContentType="application/vnd.openxmlformats-officedocument.drawingml.diagramColors+xml"/>
  <Override PartName="/ppt/diagrams/quickStyle1.xml" ContentType="application/vnd.openxmlformats-officedocument.drawingml.diagramStyle+xml"/>
  <Override PartName="/ppt/diagrams/drawing2.xml" ContentType="application/vnd.ms-office.drawingml.diagramDrawing+xml"/>
  <Override PartName="/ppt/diagrams/quickStyle2.xml" ContentType="application/vnd.openxmlformats-officedocument.drawingml.diagramStyle+xml"/>
  <Override PartName="/ppt/diagrams/colors2.xml" ContentType="application/vnd.openxmlformats-officedocument.drawingml.diagramColors+xml"/>
  <Override PartName="/ppt/diagrams/layout2.xml" ContentType="application/vnd.openxmlformats-officedocument.drawingml.diagramLayout+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2" r:id="rId2"/>
  </p:sldMasterIdLst>
  <p:notesMasterIdLst>
    <p:notesMasterId r:id="rId31"/>
  </p:notesMasterIdLst>
  <p:handoutMasterIdLst>
    <p:handoutMasterId r:id="rId32"/>
  </p:handoutMasterIdLst>
  <p:sldIdLst>
    <p:sldId id="285" r:id="rId3"/>
    <p:sldId id="307" r:id="rId4"/>
    <p:sldId id="330" r:id="rId5"/>
    <p:sldId id="263" r:id="rId6"/>
    <p:sldId id="316" r:id="rId7"/>
    <p:sldId id="266" r:id="rId8"/>
    <p:sldId id="317" r:id="rId9"/>
    <p:sldId id="289" r:id="rId10"/>
    <p:sldId id="318" r:id="rId11"/>
    <p:sldId id="262" r:id="rId12"/>
    <p:sldId id="319" r:id="rId13"/>
    <p:sldId id="331" r:id="rId14"/>
    <p:sldId id="320" r:id="rId15"/>
    <p:sldId id="322" r:id="rId16"/>
    <p:sldId id="332" r:id="rId17"/>
    <p:sldId id="287" r:id="rId18"/>
    <p:sldId id="333" r:id="rId19"/>
    <p:sldId id="334" r:id="rId20"/>
    <p:sldId id="303" r:id="rId21"/>
    <p:sldId id="323" r:id="rId22"/>
    <p:sldId id="340" r:id="rId23"/>
    <p:sldId id="276" r:id="rId24"/>
    <p:sldId id="335" r:id="rId25"/>
    <p:sldId id="336" r:id="rId26"/>
    <p:sldId id="341" r:id="rId27"/>
    <p:sldId id="337" r:id="rId28"/>
    <p:sldId id="338" r:id="rId29"/>
    <p:sldId id="339" r:id="rId3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339" autoAdjust="0"/>
    <p:restoredTop sz="95779" autoAdjust="0"/>
  </p:normalViewPr>
  <p:slideViewPr>
    <p:cSldViewPr snapToGrid="0" snapToObjects="1">
      <p:cViewPr>
        <p:scale>
          <a:sx n="43" d="100"/>
          <a:sy n="43" d="100"/>
        </p:scale>
        <p:origin x="-2634" y="-105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p:scale>
          <a:sx n="100" d="100"/>
          <a:sy n="100" d="100"/>
        </p:scale>
        <p:origin x="-2256" y="1536"/>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customXml" Target="../customXml/item3.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38" Type="http://schemas.openxmlformats.org/officeDocument/2006/relationships/customXml" Target="../customXml/item2.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handoutMaster" Target="handoutMasters/handoutMaster1.xml"/><Relationship Id="rId37" Type="http://schemas.openxmlformats.org/officeDocument/2006/relationships/customXml" Target="../customXml/item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8E09CA-53C5-42E3-A2F2-74A11C64769A}" type="doc">
      <dgm:prSet loTypeId="urn:microsoft.com/office/officeart/2005/8/layout/default#1" loCatId="list" qsTypeId="urn:microsoft.com/office/officeart/2005/8/quickstyle/3d4" qsCatId="3D" csTypeId="urn:microsoft.com/office/officeart/2005/8/colors/accent1_2" csCatId="accent1" phldr="1"/>
      <dgm:spPr/>
      <dgm:t>
        <a:bodyPr/>
        <a:lstStyle/>
        <a:p>
          <a:endParaRPr lang="en-US"/>
        </a:p>
      </dgm:t>
    </dgm:pt>
    <dgm:pt modelId="{80852711-F3B3-408F-A0AB-B6510CE52F4E}">
      <dgm:prSet phldrT="[Text]" custT="1"/>
      <dgm:spPr>
        <a:solidFill>
          <a:srgbClr val="002C77"/>
        </a:solidFill>
      </dgm:spPr>
      <dgm:t>
        <a:bodyPr/>
        <a:lstStyle/>
        <a:p>
          <a:r>
            <a:rPr lang="en-US" sz="2400" dirty="0" smtClean="0">
              <a:solidFill>
                <a:schemeClr val="bg1"/>
              </a:solidFill>
            </a:rPr>
            <a:t>Medical Homes Accountable Care Organizations</a:t>
          </a:r>
          <a:endParaRPr lang="en-US" sz="2400" dirty="0">
            <a:solidFill>
              <a:schemeClr val="bg1"/>
            </a:solidFill>
          </a:endParaRPr>
        </a:p>
      </dgm:t>
    </dgm:pt>
    <dgm:pt modelId="{A4B2B38F-1A34-4D0C-BAFE-8EDC326FE27C}" type="parTrans" cxnId="{84AE8DC1-56C7-42D3-AE64-39AC803D44A8}">
      <dgm:prSet/>
      <dgm:spPr/>
      <dgm:t>
        <a:bodyPr/>
        <a:lstStyle/>
        <a:p>
          <a:endParaRPr lang="en-US"/>
        </a:p>
      </dgm:t>
    </dgm:pt>
    <dgm:pt modelId="{12E0A604-3CC6-4F5C-995F-C2C9995FFABE}" type="sibTrans" cxnId="{84AE8DC1-56C7-42D3-AE64-39AC803D44A8}">
      <dgm:prSet/>
      <dgm:spPr/>
      <dgm:t>
        <a:bodyPr/>
        <a:lstStyle/>
        <a:p>
          <a:endParaRPr lang="en-US"/>
        </a:p>
      </dgm:t>
    </dgm:pt>
    <dgm:pt modelId="{6B172DB2-D9AA-4E8C-92F9-822A341C0DF0}">
      <dgm:prSet phldrT="[Text]" custT="1"/>
      <dgm:spPr>
        <a:solidFill>
          <a:srgbClr val="002C77"/>
        </a:solidFill>
      </dgm:spPr>
      <dgm:t>
        <a:bodyPr/>
        <a:lstStyle/>
        <a:p>
          <a:r>
            <a:rPr lang="en-US" sz="2400" dirty="0" smtClean="0">
              <a:solidFill>
                <a:schemeClr val="bg1"/>
              </a:solidFill>
            </a:rPr>
            <a:t>Health Enterprise Zones (HEZ)</a:t>
          </a:r>
          <a:endParaRPr lang="en-US" sz="2400" dirty="0">
            <a:solidFill>
              <a:schemeClr val="bg1"/>
            </a:solidFill>
          </a:endParaRPr>
        </a:p>
      </dgm:t>
    </dgm:pt>
    <dgm:pt modelId="{6A360F5E-76D9-42C3-8142-9CCE6150F248}" type="parTrans" cxnId="{ED08953D-3EB1-4BD6-A7E4-9185AD684D09}">
      <dgm:prSet/>
      <dgm:spPr/>
      <dgm:t>
        <a:bodyPr/>
        <a:lstStyle/>
        <a:p>
          <a:endParaRPr lang="en-US"/>
        </a:p>
      </dgm:t>
    </dgm:pt>
    <dgm:pt modelId="{D180EBF9-4EDA-4ACB-8270-7CD40EFB2944}" type="sibTrans" cxnId="{ED08953D-3EB1-4BD6-A7E4-9185AD684D09}">
      <dgm:prSet/>
      <dgm:spPr/>
      <dgm:t>
        <a:bodyPr/>
        <a:lstStyle/>
        <a:p>
          <a:endParaRPr lang="en-US"/>
        </a:p>
      </dgm:t>
    </dgm:pt>
    <dgm:pt modelId="{5CA80623-644C-4508-AE7E-0B4571CA9F1A}">
      <dgm:prSet phldrT="[Text]" custT="1"/>
      <dgm:spPr>
        <a:solidFill>
          <a:srgbClr val="002C77"/>
        </a:solidFill>
      </dgm:spPr>
      <dgm:t>
        <a:bodyPr/>
        <a:lstStyle/>
        <a:p>
          <a:r>
            <a:rPr lang="en-US" sz="2400" dirty="0" smtClean="0">
              <a:solidFill>
                <a:schemeClr val="bg1"/>
              </a:solidFill>
            </a:rPr>
            <a:t>Enrollment Expansion</a:t>
          </a:r>
        </a:p>
        <a:p>
          <a:r>
            <a:rPr lang="en-US" sz="2400" dirty="0" smtClean="0">
              <a:solidFill>
                <a:schemeClr val="bg1"/>
              </a:solidFill>
            </a:rPr>
            <a:t>-</a:t>
          </a:r>
          <a:r>
            <a:rPr lang="en-US" sz="2000" dirty="0" smtClean="0">
              <a:solidFill>
                <a:schemeClr val="bg1"/>
              </a:solidFill>
            </a:rPr>
            <a:t>Medicaid</a:t>
          </a:r>
        </a:p>
        <a:p>
          <a:r>
            <a:rPr lang="en-US" sz="2000" dirty="0" smtClean="0">
              <a:solidFill>
                <a:schemeClr val="bg1"/>
              </a:solidFill>
            </a:rPr>
            <a:t>-Private</a:t>
          </a:r>
          <a:endParaRPr lang="en-US" sz="2000" dirty="0">
            <a:solidFill>
              <a:schemeClr val="bg1"/>
            </a:solidFill>
          </a:endParaRPr>
        </a:p>
      </dgm:t>
    </dgm:pt>
    <dgm:pt modelId="{10D1CAA9-E16A-48B6-BFEE-E149556BB48B}" type="parTrans" cxnId="{CCE43FBC-5C95-4E50-AD6E-517112C53808}">
      <dgm:prSet/>
      <dgm:spPr/>
      <dgm:t>
        <a:bodyPr/>
        <a:lstStyle/>
        <a:p>
          <a:endParaRPr lang="en-US"/>
        </a:p>
      </dgm:t>
    </dgm:pt>
    <dgm:pt modelId="{37A134C0-3A09-4636-982D-F51DBD89CFE6}" type="sibTrans" cxnId="{CCE43FBC-5C95-4E50-AD6E-517112C53808}">
      <dgm:prSet/>
      <dgm:spPr/>
      <dgm:t>
        <a:bodyPr/>
        <a:lstStyle/>
        <a:p>
          <a:endParaRPr lang="en-US"/>
        </a:p>
      </dgm:t>
    </dgm:pt>
    <dgm:pt modelId="{FA085BC1-7CAC-4B1B-95D8-2039B4A92EE7}">
      <dgm:prSet phldrT="[Text]" custT="1"/>
      <dgm:spPr>
        <a:solidFill>
          <a:srgbClr val="002C77"/>
        </a:solidFill>
      </dgm:spPr>
      <dgm:t>
        <a:bodyPr/>
        <a:lstStyle/>
        <a:p>
          <a:r>
            <a:rPr lang="en-US" sz="2400" dirty="0" smtClean="0">
              <a:solidFill>
                <a:schemeClr val="bg1"/>
              </a:solidFill>
            </a:rPr>
            <a:t>Health Information Exchange--CRISP</a:t>
          </a:r>
          <a:endParaRPr lang="en-US" sz="2400" dirty="0">
            <a:solidFill>
              <a:schemeClr val="bg1"/>
            </a:solidFill>
          </a:endParaRPr>
        </a:p>
      </dgm:t>
    </dgm:pt>
    <dgm:pt modelId="{594411F6-32FC-4185-A0F8-7AF3151C4D4B}" type="parTrans" cxnId="{0960A3F8-9D99-403F-9154-5F759D0A35AE}">
      <dgm:prSet/>
      <dgm:spPr/>
      <dgm:t>
        <a:bodyPr/>
        <a:lstStyle/>
        <a:p>
          <a:endParaRPr lang="en-US"/>
        </a:p>
      </dgm:t>
    </dgm:pt>
    <dgm:pt modelId="{8F0B3E56-EB3E-43C8-8900-0B7B80936DC9}" type="sibTrans" cxnId="{0960A3F8-9D99-403F-9154-5F759D0A35AE}">
      <dgm:prSet/>
      <dgm:spPr/>
      <dgm:t>
        <a:bodyPr/>
        <a:lstStyle/>
        <a:p>
          <a:endParaRPr lang="en-US"/>
        </a:p>
      </dgm:t>
    </dgm:pt>
    <dgm:pt modelId="{3F0D91B9-0E4C-4079-9599-CE25D6FBE909}">
      <dgm:prSet phldrT="[Text]"/>
      <dgm:spPr>
        <a:solidFill>
          <a:srgbClr val="002C77"/>
        </a:solidFill>
      </dgm:spPr>
      <dgm:t>
        <a:bodyPr/>
        <a:lstStyle/>
        <a:p>
          <a:r>
            <a:rPr lang="en-US" dirty="0" smtClean="0">
              <a:solidFill>
                <a:schemeClr val="bg1"/>
              </a:solidFill>
            </a:rPr>
            <a:t>State Health Improvement Process-Public Health</a:t>
          </a:r>
          <a:endParaRPr lang="en-US" dirty="0">
            <a:solidFill>
              <a:schemeClr val="bg1"/>
            </a:solidFill>
          </a:endParaRPr>
        </a:p>
      </dgm:t>
    </dgm:pt>
    <dgm:pt modelId="{D405D33F-95CD-4E69-9410-8D94AF0C65B6}" type="parTrans" cxnId="{3A162514-7C03-44E5-A9B5-AE7185C2C6AA}">
      <dgm:prSet/>
      <dgm:spPr/>
      <dgm:t>
        <a:bodyPr/>
        <a:lstStyle/>
        <a:p>
          <a:endParaRPr lang="en-US"/>
        </a:p>
      </dgm:t>
    </dgm:pt>
    <dgm:pt modelId="{67B6A2B4-BDC8-46AF-B080-B7D5D0F0D79E}" type="sibTrans" cxnId="{3A162514-7C03-44E5-A9B5-AE7185C2C6AA}">
      <dgm:prSet/>
      <dgm:spPr/>
      <dgm:t>
        <a:bodyPr/>
        <a:lstStyle/>
        <a:p>
          <a:endParaRPr lang="en-US"/>
        </a:p>
      </dgm:t>
    </dgm:pt>
    <dgm:pt modelId="{710FA4B2-8FCC-47A5-87E3-BB814BE22C2B}" type="pres">
      <dgm:prSet presAssocID="{3F8E09CA-53C5-42E3-A2F2-74A11C64769A}" presName="diagram" presStyleCnt="0">
        <dgm:presLayoutVars>
          <dgm:dir/>
          <dgm:resizeHandles val="exact"/>
        </dgm:presLayoutVars>
      </dgm:prSet>
      <dgm:spPr/>
      <dgm:t>
        <a:bodyPr/>
        <a:lstStyle/>
        <a:p>
          <a:endParaRPr lang="en-US"/>
        </a:p>
      </dgm:t>
    </dgm:pt>
    <dgm:pt modelId="{4C3D4CDB-057A-4BA7-8CFF-FB09ABA9969D}" type="pres">
      <dgm:prSet presAssocID="{80852711-F3B3-408F-A0AB-B6510CE52F4E}" presName="node" presStyleLbl="node1" presStyleIdx="0" presStyleCnt="5">
        <dgm:presLayoutVars>
          <dgm:bulletEnabled val="1"/>
        </dgm:presLayoutVars>
      </dgm:prSet>
      <dgm:spPr/>
      <dgm:t>
        <a:bodyPr/>
        <a:lstStyle/>
        <a:p>
          <a:endParaRPr lang="en-US"/>
        </a:p>
      </dgm:t>
    </dgm:pt>
    <dgm:pt modelId="{38F0021A-6B0D-4273-A565-CB262B2AF0A9}" type="pres">
      <dgm:prSet presAssocID="{12E0A604-3CC6-4F5C-995F-C2C9995FFABE}" presName="sibTrans" presStyleCnt="0"/>
      <dgm:spPr/>
    </dgm:pt>
    <dgm:pt modelId="{070886E7-E3D8-41B3-B05D-CCBF9A8AE734}" type="pres">
      <dgm:prSet presAssocID="{6B172DB2-D9AA-4E8C-92F9-822A341C0DF0}" presName="node" presStyleLbl="node1" presStyleIdx="1" presStyleCnt="5">
        <dgm:presLayoutVars>
          <dgm:bulletEnabled val="1"/>
        </dgm:presLayoutVars>
      </dgm:prSet>
      <dgm:spPr/>
      <dgm:t>
        <a:bodyPr/>
        <a:lstStyle/>
        <a:p>
          <a:endParaRPr lang="en-US"/>
        </a:p>
      </dgm:t>
    </dgm:pt>
    <dgm:pt modelId="{43A71605-3ACC-4A96-AB29-CD75A06ED85B}" type="pres">
      <dgm:prSet presAssocID="{D180EBF9-4EDA-4ACB-8270-7CD40EFB2944}" presName="sibTrans" presStyleCnt="0"/>
      <dgm:spPr/>
    </dgm:pt>
    <dgm:pt modelId="{8FF37289-BEF1-441B-A62C-36E148977E2B}" type="pres">
      <dgm:prSet presAssocID="{5CA80623-644C-4508-AE7E-0B4571CA9F1A}" presName="node" presStyleLbl="node1" presStyleIdx="2" presStyleCnt="5">
        <dgm:presLayoutVars>
          <dgm:bulletEnabled val="1"/>
        </dgm:presLayoutVars>
      </dgm:prSet>
      <dgm:spPr/>
      <dgm:t>
        <a:bodyPr/>
        <a:lstStyle/>
        <a:p>
          <a:endParaRPr lang="en-US"/>
        </a:p>
      </dgm:t>
    </dgm:pt>
    <dgm:pt modelId="{D4BA30DB-6476-48D1-9BE3-95667125A764}" type="pres">
      <dgm:prSet presAssocID="{37A134C0-3A09-4636-982D-F51DBD89CFE6}" presName="sibTrans" presStyleCnt="0"/>
      <dgm:spPr/>
    </dgm:pt>
    <dgm:pt modelId="{47E29D74-F32D-4FFF-8F6D-BC181F13C3AD}" type="pres">
      <dgm:prSet presAssocID="{FA085BC1-7CAC-4B1B-95D8-2039B4A92EE7}" presName="node" presStyleLbl="node1" presStyleIdx="3" presStyleCnt="5">
        <dgm:presLayoutVars>
          <dgm:bulletEnabled val="1"/>
        </dgm:presLayoutVars>
      </dgm:prSet>
      <dgm:spPr/>
      <dgm:t>
        <a:bodyPr/>
        <a:lstStyle/>
        <a:p>
          <a:endParaRPr lang="en-US"/>
        </a:p>
      </dgm:t>
    </dgm:pt>
    <dgm:pt modelId="{ABE35574-29B7-4569-AE1A-F40CCF222E1F}" type="pres">
      <dgm:prSet presAssocID="{8F0B3E56-EB3E-43C8-8900-0B7B80936DC9}" presName="sibTrans" presStyleCnt="0"/>
      <dgm:spPr/>
    </dgm:pt>
    <dgm:pt modelId="{06013867-9ED0-44E9-A103-25E408F9103B}" type="pres">
      <dgm:prSet presAssocID="{3F0D91B9-0E4C-4079-9599-CE25D6FBE909}" presName="node" presStyleLbl="node1" presStyleIdx="4" presStyleCnt="5">
        <dgm:presLayoutVars>
          <dgm:bulletEnabled val="1"/>
        </dgm:presLayoutVars>
      </dgm:prSet>
      <dgm:spPr/>
      <dgm:t>
        <a:bodyPr/>
        <a:lstStyle/>
        <a:p>
          <a:endParaRPr lang="en-US"/>
        </a:p>
      </dgm:t>
    </dgm:pt>
  </dgm:ptLst>
  <dgm:cxnLst>
    <dgm:cxn modelId="{5FF71E5A-2F13-440E-A029-46F6A33B2030}" type="presOf" srcId="{6B172DB2-D9AA-4E8C-92F9-822A341C0DF0}" destId="{070886E7-E3D8-41B3-B05D-CCBF9A8AE734}" srcOrd="0" destOrd="0" presId="urn:microsoft.com/office/officeart/2005/8/layout/default#1"/>
    <dgm:cxn modelId="{CCE43FBC-5C95-4E50-AD6E-517112C53808}" srcId="{3F8E09CA-53C5-42E3-A2F2-74A11C64769A}" destId="{5CA80623-644C-4508-AE7E-0B4571CA9F1A}" srcOrd="2" destOrd="0" parTransId="{10D1CAA9-E16A-48B6-BFEE-E149556BB48B}" sibTransId="{37A134C0-3A09-4636-982D-F51DBD89CFE6}"/>
    <dgm:cxn modelId="{0960A3F8-9D99-403F-9154-5F759D0A35AE}" srcId="{3F8E09CA-53C5-42E3-A2F2-74A11C64769A}" destId="{FA085BC1-7CAC-4B1B-95D8-2039B4A92EE7}" srcOrd="3" destOrd="0" parTransId="{594411F6-32FC-4185-A0F8-7AF3151C4D4B}" sibTransId="{8F0B3E56-EB3E-43C8-8900-0B7B80936DC9}"/>
    <dgm:cxn modelId="{6C6DD8F7-9881-468D-847C-8A03007BC125}" type="presOf" srcId="{3F8E09CA-53C5-42E3-A2F2-74A11C64769A}" destId="{710FA4B2-8FCC-47A5-87E3-BB814BE22C2B}" srcOrd="0" destOrd="0" presId="urn:microsoft.com/office/officeart/2005/8/layout/default#1"/>
    <dgm:cxn modelId="{3A162514-7C03-44E5-A9B5-AE7185C2C6AA}" srcId="{3F8E09CA-53C5-42E3-A2F2-74A11C64769A}" destId="{3F0D91B9-0E4C-4079-9599-CE25D6FBE909}" srcOrd="4" destOrd="0" parTransId="{D405D33F-95CD-4E69-9410-8D94AF0C65B6}" sibTransId="{67B6A2B4-BDC8-46AF-B080-B7D5D0F0D79E}"/>
    <dgm:cxn modelId="{75283692-CC67-41DE-9FCC-CE49CBABEBDD}" type="presOf" srcId="{3F0D91B9-0E4C-4079-9599-CE25D6FBE909}" destId="{06013867-9ED0-44E9-A103-25E408F9103B}" srcOrd="0" destOrd="0" presId="urn:microsoft.com/office/officeart/2005/8/layout/default#1"/>
    <dgm:cxn modelId="{ED08953D-3EB1-4BD6-A7E4-9185AD684D09}" srcId="{3F8E09CA-53C5-42E3-A2F2-74A11C64769A}" destId="{6B172DB2-D9AA-4E8C-92F9-822A341C0DF0}" srcOrd="1" destOrd="0" parTransId="{6A360F5E-76D9-42C3-8142-9CCE6150F248}" sibTransId="{D180EBF9-4EDA-4ACB-8270-7CD40EFB2944}"/>
    <dgm:cxn modelId="{1090FC0A-FE73-4170-BF9F-7E113BB83990}" type="presOf" srcId="{5CA80623-644C-4508-AE7E-0B4571CA9F1A}" destId="{8FF37289-BEF1-441B-A62C-36E148977E2B}" srcOrd="0" destOrd="0" presId="urn:microsoft.com/office/officeart/2005/8/layout/default#1"/>
    <dgm:cxn modelId="{9A3ECB8C-88FA-47CE-8781-B52DFBFDF509}" type="presOf" srcId="{FA085BC1-7CAC-4B1B-95D8-2039B4A92EE7}" destId="{47E29D74-F32D-4FFF-8F6D-BC181F13C3AD}" srcOrd="0" destOrd="0" presId="urn:microsoft.com/office/officeart/2005/8/layout/default#1"/>
    <dgm:cxn modelId="{04D2F023-0A20-4180-9468-079E7CDB5D0D}" type="presOf" srcId="{80852711-F3B3-408F-A0AB-B6510CE52F4E}" destId="{4C3D4CDB-057A-4BA7-8CFF-FB09ABA9969D}" srcOrd="0" destOrd="0" presId="urn:microsoft.com/office/officeart/2005/8/layout/default#1"/>
    <dgm:cxn modelId="{84AE8DC1-56C7-42D3-AE64-39AC803D44A8}" srcId="{3F8E09CA-53C5-42E3-A2F2-74A11C64769A}" destId="{80852711-F3B3-408F-A0AB-B6510CE52F4E}" srcOrd="0" destOrd="0" parTransId="{A4B2B38F-1A34-4D0C-BAFE-8EDC326FE27C}" sibTransId="{12E0A604-3CC6-4F5C-995F-C2C9995FFABE}"/>
    <dgm:cxn modelId="{E6E3B4E8-F52F-4F45-B567-48F4C8E69A57}" type="presParOf" srcId="{710FA4B2-8FCC-47A5-87E3-BB814BE22C2B}" destId="{4C3D4CDB-057A-4BA7-8CFF-FB09ABA9969D}" srcOrd="0" destOrd="0" presId="urn:microsoft.com/office/officeart/2005/8/layout/default#1"/>
    <dgm:cxn modelId="{F5279833-69E8-4A61-91AB-EB2069E06168}" type="presParOf" srcId="{710FA4B2-8FCC-47A5-87E3-BB814BE22C2B}" destId="{38F0021A-6B0D-4273-A565-CB262B2AF0A9}" srcOrd="1" destOrd="0" presId="urn:microsoft.com/office/officeart/2005/8/layout/default#1"/>
    <dgm:cxn modelId="{14BAA5B5-E052-4ED0-864A-EA846B2B4412}" type="presParOf" srcId="{710FA4B2-8FCC-47A5-87E3-BB814BE22C2B}" destId="{070886E7-E3D8-41B3-B05D-CCBF9A8AE734}" srcOrd="2" destOrd="0" presId="urn:microsoft.com/office/officeart/2005/8/layout/default#1"/>
    <dgm:cxn modelId="{08E718B0-E0D7-4AFD-AEC3-AC39B657E437}" type="presParOf" srcId="{710FA4B2-8FCC-47A5-87E3-BB814BE22C2B}" destId="{43A71605-3ACC-4A96-AB29-CD75A06ED85B}" srcOrd="3" destOrd="0" presId="urn:microsoft.com/office/officeart/2005/8/layout/default#1"/>
    <dgm:cxn modelId="{98239730-F7C8-47D9-B65D-0C46DEFD854C}" type="presParOf" srcId="{710FA4B2-8FCC-47A5-87E3-BB814BE22C2B}" destId="{8FF37289-BEF1-441B-A62C-36E148977E2B}" srcOrd="4" destOrd="0" presId="urn:microsoft.com/office/officeart/2005/8/layout/default#1"/>
    <dgm:cxn modelId="{01AA30CD-9EF6-4324-87C2-608507D132C4}" type="presParOf" srcId="{710FA4B2-8FCC-47A5-87E3-BB814BE22C2B}" destId="{D4BA30DB-6476-48D1-9BE3-95667125A764}" srcOrd="5" destOrd="0" presId="urn:microsoft.com/office/officeart/2005/8/layout/default#1"/>
    <dgm:cxn modelId="{25F46840-706D-4F1E-AB58-7F106903D467}" type="presParOf" srcId="{710FA4B2-8FCC-47A5-87E3-BB814BE22C2B}" destId="{47E29D74-F32D-4FFF-8F6D-BC181F13C3AD}" srcOrd="6" destOrd="0" presId="urn:microsoft.com/office/officeart/2005/8/layout/default#1"/>
    <dgm:cxn modelId="{A6E7D4BB-16DB-48C2-B234-55F0690B9C17}" type="presParOf" srcId="{710FA4B2-8FCC-47A5-87E3-BB814BE22C2B}" destId="{ABE35574-29B7-4569-AE1A-F40CCF222E1F}" srcOrd="7" destOrd="0" presId="urn:microsoft.com/office/officeart/2005/8/layout/default#1"/>
    <dgm:cxn modelId="{876028AD-5097-4B37-8A6C-FC78CE929891}" type="presParOf" srcId="{710FA4B2-8FCC-47A5-87E3-BB814BE22C2B}" destId="{06013867-9ED0-44E9-A103-25E408F9103B}" srcOrd="8" destOrd="0" presId="urn:microsoft.com/office/officeart/2005/8/layout/default#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76C95E7-8565-4961-93A5-75D73CF8307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C92E332-8F88-478E-ACD6-1CD893D70935}">
      <dgm:prSet phldrT="[Text]" custT="1"/>
      <dgm:spPr/>
      <dgm:t>
        <a:bodyPr/>
        <a:lstStyle/>
        <a:p>
          <a:r>
            <a:rPr lang="en-US" sz="2800" dirty="0" smtClean="0"/>
            <a:t>Global Budget Revenues (GBR, TPR)</a:t>
          </a:r>
          <a:endParaRPr lang="en-US" sz="2800" dirty="0"/>
        </a:p>
      </dgm:t>
    </dgm:pt>
    <dgm:pt modelId="{9393FFAF-76AE-4392-B108-5C89F44CEE40}" type="parTrans" cxnId="{FFD28ABD-E7D3-4EBB-8E1C-E279C1432553}">
      <dgm:prSet/>
      <dgm:spPr/>
      <dgm:t>
        <a:bodyPr/>
        <a:lstStyle/>
        <a:p>
          <a:endParaRPr lang="en-US"/>
        </a:p>
      </dgm:t>
    </dgm:pt>
    <dgm:pt modelId="{4526ED58-0CDD-45FE-967A-03E054DEC03A}" type="sibTrans" cxnId="{FFD28ABD-E7D3-4EBB-8E1C-E279C1432553}">
      <dgm:prSet/>
      <dgm:spPr/>
      <dgm:t>
        <a:bodyPr/>
        <a:lstStyle/>
        <a:p>
          <a:endParaRPr lang="en-US"/>
        </a:p>
      </dgm:t>
    </dgm:pt>
    <dgm:pt modelId="{4FC2071F-93F3-4441-B1F5-D6E7FD24D039}">
      <dgm:prSet phldrT="[Text]" custT="1"/>
      <dgm:spPr/>
      <dgm:t>
        <a:bodyPr/>
        <a:lstStyle/>
        <a:p>
          <a:r>
            <a:rPr lang="en-US" sz="2800" dirty="0" smtClean="0"/>
            <a:t>Demographic Shift Driven Volume</a:t>
          </a:r>
          <a:endParaRPr lang="en-US" sz="2800" dirty="0"/>
        </a:p>
      </dgm:t>
    </dgm:pt>
    <dgm:pt modelId="{679EC76F-49B5-4CC5-B035-13DFB8D5DE7F}" type="parTrans" cxnId="{472C84AF-76EA-479B-B1A0-EAC923E5D7A5}">
      <dgm:prSet/>
      <dgm:spPr/>
      <dgm:t>
        <a:bodyPr/>
        <a:lstStyle/>
        <a:p>
          <a:endParaRPr lang="en-US"/>
        </a:p>
      </dgm:t>
    </dgm:pt>
    <dgm:pt modelId="{4EBDEC11-776C-4E7D-9A6B-78FBE95F40C9}" type="sibTrans" cxnId="{472C84AF-76EA-479B-B1A0-EAC923E5D7A5}">
      <dgm:prSet/>
      <dgm:spPr/>
      <dgm:t>
        <a:bodyPr/>
        <a:lstStyle/>
        <a:p>
          <a:endParaRPr lang="en-US"/>
        </a:p>
      </dgm:t>
    </dgm:pt>
    <dgm:pt modelId="{A05884DF-A6BC-4A5A-9D2E-8231C1C39FBF}">
      <dgm:prSet phldrT="[Text]" custT="1"/>
      <dgm:spPr/>
      <dgm:t>
        <a:bodyPr/>
        <a:lstStyle/>
        <a:p>
          <a:r>
            <a:rPr lang="en-US" sz="4000" dirty="0" smtClean="0"/>
            <a:t>Non-GBR Revenues</a:t>
          </a:r>
          <a:endParaRPr lang="en-US" sz="4000" dirty="0"/>
        </a:p>
      </dgm:t>
    </dgm:pt>
    <dgm:pt modelId="{64E243FC-AAF8-4FD1-844E-96D7570102FF}" type="parTrans" cxnId="{F478E16B-EB2B-4F4E-9B2F-32ACBFA72C15}">
      <dgm:prSet/>
      <dgm:spPr/>
      <dgm:t>
        <a:bodyPr/>
        <a:lstStyle/>
        <a:p>
          <a:endParaRPr lang="en-US"/>
        </a:p>
      </dgm:t>
    </dgm:pt>
    <dgm:pt modelId="{2D19BACD-5AEE-4AD8-81E1-A1522B1CDD6C}" type="sibTrans" cxnId="{F478E16B-EB2B-4F4E-9B2F-32ACBFA72C15}">
      <dgm:prSet/>
      <dgm:spPr/>
      <dgm:t>
        <a:bodyPr/>
        <a:lstStyle/>
        <a:p>
          <a:endParaRPr lang="en-US"/>
        </a:p>
      </dgm:t>
    </dgm:pt>
    <dgm:pt modelId="{3659B237-FBC8-4BCA-81B4-F9CDF6A219A0}">
      <dgm:prSet phldrT="[Text]" custT="1"/>
      <dgm:spPr/>
      <dgm:t>
        <a:bodyPr/>
        <a:lstStyle/>
        <a:p>
          <a:r>
            <a:rPr lang="en-US" sz="2800" dirty="0" smtClean="0"/>
            <a:t>Volume Governor</a:t>
          </a:r>
          <a:endParaRPr lang="en-US" sz="2800" dirty="0"/>
        </a:p>
      </dgm:t>
    </dgm:pt>
    <dgm:pt modelId="{435B7303-9C17-48F5-B0B2-06117061E382}" type="parTrans" cxnId="{2CC290E5-DE99-469D-B698-28C306246A08}">
      <dgm:prSet/>
      <dgm:spPr/>
      <dgm:t>
        <a:bodyPr/>
        <a:lstStyle/>
        <a:p>
          <a:endParaRPr lang="en-US"/>
        </a:p>
      </dgm:t>
    </dgm:pt>
    <dgm:pt modelId="{4D7B6285-0924-4185-B319-58390C4A0BC9}" type="sibTrans" cxnId="{2CC290E5-DE99-469D-B698-28C306246A08}">
      <dgm:prSet/>
      <dgm:spPr/>
      <dgm:t>
        <a:bodyPr/>
        <a:lstStyle/>
        <a:p>
          <a:endParaRPr lang="en-US"/>
        </a:p>
      </dgm:t>
    </dgm:pt>
    <dgm:pt modelId="{08FA1EC0-9B02-4EDA-81F4-C64594B7A6B7}">
      <dgm:prSet phldrT="[Text]" custT="1"/>
      <dgm:spPr/>
      <dgm:t>
        <a:bodyPr/>
        <a:lstStyle/>
        <a:p>
          <a:r>
            <a:rPr lang="en-US" sz="2800" dirty="0" smtClean="0"/>
            <a:t>Inflation Adjustment</a:t>
          </a:r>
          <a:endParaRPr lang="en-US" sz="2800" dirty="0"/>
        </a:p>
      </dgm:t>
    </dgm:pt>
    <dgm:pt modelId="{0FC30141-48CE-4A81-BE01-E8956A1910A4}" type="parTrans" cxnId="{9B6D9402-9CF2-40CA-A626-94F898A5F42A}">
      <dgm:prSet/>
      <dgm:spPr/>
      <dgm:t>
        <a:bodyPr/>
        <a:lstStyle/>
        <a:p>
          <a:endParaRPr lang="en-US"/>
        </a:p>
      </dgm:t>
    </dgm:pt>
    <dgm:pt modelId="{7C0BD327-E1D0-4D07-B49F-CF3A3D04F19D}" type="sibTrans" cxnId="{9B6D9402-9CF2-40CA-A626-94F898A5F42A}">
      <dgm:prSet/>
      <dgm:spPr/>
      <dgm:t>
        <a:bodyPr/>
        <a:lstStyle/>
        <a:p>
          <a:endParaRPr lang="en-US"/>
        </a:p>
      </dgm:t>
    </dgm:pt>
    <dgm:pt modelId="{B9297A1B-09C2-49FC-8915-51B3B55F8377}">
      <dgm:prSet phldrT="[Text]" custT="1"/>
      <dgm:spPr/>
      <dgm:t>
        <a:bodyPr/>
        <a:lstStyle/>
        <a:p>
          <a:r>
            <a:rPr lang="en-US" sz="2800" dirty="0" smtClean="0"/>
            <a:t>Inflation Adjustment</a:t>
          </a:r>
          <a:endParaRPr lang="en-US" sz="2800" dirty="0"/>
        </a:p>
      </dgm:t>
    </dgm:pt>
    <dgm:pt modelId="{8FDF5415-6862-4CB8-B2F8-BDC01AF49B70}" type="parTrans" cxnId="{A4BF15BF-4CF8-470D-B927-D9BFA2059DB4}">
      <dgm:prSet/>
      <dgm:spPr/>
      <dgm:t>
        <a:bodyPr/>
        <a:lstStyle/>
        <a:p>
          <a:endParaRPr lang="en-US"/>
        </a:p>
      </dgm:t>
    </dgm:pt>
    <dgm:pt modelId="{CB789B45-EB48-4326-A144-9E1EB99EB4BB}" type="sibTrans" cxnId="{A4BF15BF-4CF8-470D-B927-D9BFA2059DB4}">
      <dgm:prSet/>
      <dgm:spPr/>
      <dgm:t>
        <a:bodyPr/>
        <a:lstStyle/>
        <a:p>
          <a:endParaRPr lang="en-US"/>
        </a:p>
      </dgm:t>
    </dgm:pt>
    <dgm:pt modelId="{9A2C6218-89C0-42C1-8CEA-99BD0C6FA7A6}">
      <dgm:prSet phldrT="[Text]" custT="1"/>
      <dgm:spPr/>
      <dgm:t>
        <a:bodyPr/>
        <a:lstStyle/>
        <a:p>
          <a:r>
            <a:rPr lang="en-US" sz="2800" dirty="0" smtClean="0"/>
            <a:t>50% variable cost factor</a:t>
          </a:r>
          <a:endParaRPr lang="en-US" sz="2800" dirty="0"/>
        </a:p>
      </dgm:t>
    </dgm:pt>
    <dgm:pt modelId="{98205CEB-2EF4-4080-8DA2-7DF3B5168EA8}" type="parTrans" cxnId="{D43873CF-A511-4A86-837A-82AE0D48DAC1}">
      <dgm:prSet/>
      <dgm:spPr/>
      <dgm:t>
        <a:bodyPr/>
        <a:lstStyle/>
        <a:p>
          <a:endParaRPr lang="en-US"/>
        </a:p>
      </dgm:t>
    </dgm:pt>
    <dgm:pt modelId="{EF3D8651-4929-4B42-9F8E-D61E7367B376}" type="sibTrans" cxnId="{D43873CF-A511-4A86-837A-82AE0D48DAC1}">
      <dgm:prSet/>
      <dgm:spPr/>
      <dgm:t>
        <a:bodyPr/>
        <a:lstStyle/>
        <a:p>
          <a:endParaRPr lang="en-US"/>
        </a:p>
      </dgm:t>
    </dgm:pt>
    <dgm:pt modelId="{9002F8CC-6452-4033-A504-3A865B78F4BA}" type="pres">
      <dgm:prSet presAssocID="{676C95E7-8565-4961-93A5-75D73CF83073}" presName="Name0" presStyleCnt="0">
        <dgm:presLayoutVars>
          <dgm:dir/>
          <dgm:animLvl val="lvl"/>
          <dgm:resizeHandles val="exact"/>
        </dgm:presLayoutVars>
      </dgm:prSet>
      <dgm:spPr/>
      <dgm:t>
        <a:bodyPr/>
        <a:lstStyle/>
        <a:p>
          <a:endParaRPr lang="en-US"/>
        </a:p>
      </dgm:t>
    </dgm:pt>
    <dgm:pt modelId="{BF7E4AA8-5D25-4815-8EC3-8BDAC60D08AE}" type="pres">
      <dgm:prSet presAssocID="{AC92E332-8F88-478E-ACD6-1CD893D70935}" presName="composite" presStyleCnt="0"/>
      <dgm:spPr/>
    </dgm:pt>
    <dgm:pt modelId="{E0B199F4-F3D8-42F0-BD4C-C806E8346AC6}" type="pres">
      <dgm:prSet presAssocID="{AC92E332-8F88-478E-ACD6-1CD893D70935}" presName="parTx" presStyleLbl="alignNode1" presStyleIdx="0" presStyleCnt="2">
        <dgm:presLayoutVars>
          <dgm:chMax val="0"/>
          <dgm:chPref val="0"/>
          <dgm:bulletEnabled val="1"/>
        </dgm:presLayoutVars>
      </dgm:prSet>
      <dgm:spPr/>
      <dgm:t>
        <a:bodyPr/>
        <a:lstStyle/>
        <a:p>
          <a:endParaRPr lang="en-US"/>
        </a:p>
      </dgm:t>
    </dgm:pt>
    <dgm:pt modelId="{E7157F5D-6F31-4BCD-8717-58D43BC81DB7}" type="pres">
      <dgm:prSet presAssocID="{AC92E332-8F88-478E-ACD6-1CD893D70935}" presName="desTx" presStyleLbl="alignAccFollowNode1" presStyleIdx="0" presStyleCnt="2" custScaleY="100000" custLinFactNeighborX="-1" custLinFactNeighborY="1216">
        <dgm:presLayoutVars>
          <dgm:bulletEnabled val="1"/>
        </dgm:presLayoutVars>
      </dgm:prSet>
      <dgm:spPr/>
      <dgm:t>
        <a:bodyPr/>
        <a:lstStyle/>
        <a:p>
          <a:endParaRPr lang="en-US"/>
        </a:p>
      </dgm:t>
    </dgm:pt>
    <dgm:pt modelId="{59610F1E-0AAD-40ED-AD28-7EF99315CF22}" type="pres">
      <dgm:prSet presAssocID="{4526ED58-0CDD-45FE-967A-03E054DEC03A}" presName="space" presStyleCnt="0"/>
      <dgm:spPr/>
    </dgm:pt>
    <dgm:pt modelId="{02C0E50B-B3CE-4056-8E05-47DAEE1027E3}" type="pres">
      <dgm:prSet presAssocID="{A05884DF-A6BC-4A5A-9D2E-8231C1C39FBF}" presName="composite" presStyleCnt="0"/>
      <dgm:spPr/>
    </dgm:pt>
    <dgm:pt modelId="{EA61E973-5376-46A8-8B16-69FF93DB5ABE}" type="pres">
      <dgm:prSet presAssocID="{A05884DF-A6BC-4A5A-9D2E-8231C1C39FBF}" presName="parTx" presStyleLbl="alignNode1" presStyleIdx="1" presStyleCnt="2">
        <dgm:presLayoutVars>
          <dgm:chMax val="0"/>
          <dgm:chPref val="0"/>
          <dgm:bulletEnabled val="1"/>
        </dgm:presLayoutVars>
      </dgm:prSet>
      <dgm:spPr/>
      <dgm:t>
        <a:bodyPr/>
        <a:lstStyle/>
        <a:p>
          <a:endParaRPr lang="en-US"/>
        </a:p>
      </dgm:t>
    </dgm:pt>
    <dgm:pt modelId="{909898FF-4DCE-4A7D-9220-2033BA288BEE}" type="pres">
      <dgm:prSet presAssocID="{A05884DF-A6BC-4A5A-9D2E-8231C1C39FBF}" presName="desTx" presStyleLbl="alignAccFollowNode1" presStyleIdx="1" presStyleCnt="2" custScaleY="100000">
        <dgm:presLayoutVars>
          <dgm:bulletEnabled val="1"/>
        </dgm:presLayoutVars>
      </dgm:prSet>
      <dgm:spPr/>
      <dgm:t>
        <a:bodyPr/>
        <a:lstStyle/>
        <a:p>
          <a:endParaRPr lang="en-US"/>
        </a:p>
      </dgm:t>
    </dgm:pt>
  </dgm:ptLst>
  <dgm:cxnLst>
    <dgm:cxn modelId="{9B6D9402-9CF2-40CA-A626-94F898A5F42A}" srcId="{AC92E332-8F88-478E-ACD6-1CD893D70935}" destId="{08FA1EC0-9B02-4EDA-81F4-C64594B7A6B7}" srcOrd="0" destOrd="0" parTransId="{0FC30141-48CE-4A81-BE01-E8956A1910A4}" sibTransId="{7C0BD327-E1D0-4D07-B49F-CF3A3D04F19D}"/>
    <dgm:cxn modelId="{86B71EC2-F6DD-4DA7-B181-C44CD3A717A8}" type="presOf" srcId="{3659B237-FBC8-4BCA-81B4-F9CDF6A219A0}" destId="{909898FF-4DCE-4A7D-9220-2033BA288BEE}" srcOrd="0" destOrd="1" presId="urn:microsoft.com/office/officeart/2005/8/layout/hList1"/>
    <dgm:cxn modelId="{A4BF15BF-4CF8-470D-B927-D9BFA2059DB4}" srcId="{A05884DF-A6BC-4A5A-9D2E-8231C1C39FBF}" destId="{B9297A1B-09C2-49FC-8915-51B3B55F8377}" srcOrd="0" destOrd="0" parTransId="{8FDF5415-6862-4CB8-B2F8-BDC01AF49B70}" sibTransId="{CB789B45-EB48-4326-A144-9E1EB99EB4BB}"/>
    <dgm:cxn modelId="{2CC290E5-DE99-469D-B698-28C306246A08}" srcId="{A05884DF-A6BC-4A5A-9D2E-8231C1C39FBF}" destId="{3659B237-FBC8-4BCA-81B4-F9CDF6A219A0}" srcOrd="1" destOrd="0" parTransId="{435B7303-9C17-48F5-B0B2-06117061E382}" sibTransId="{4D7B6285-0924-4185-B319-58390C4A0BC9}"/>
    <dgm:cxn modelId="{5444FAC4-E771-4CF3-815C-3B2AAF5873E9}" type="presOf" srcId="{9A2C6218-89C0-42C1-8CEA-99BD0C6FA7A6}" destId="{909898FF-4DCE-4A7D-9220-2033BA288BEE}" srcOrd="0" destOrd="2" presId="urn:microsoft.com/office/officeart/2005/8/layout/hList1"/>
    <dgm:cxn modelId="{F478E16B-EB2B-4F4E-9B2F-32ACBFA72C15}" srcId="{676C95E7-8565-4961-93A5-75D73CF83073}" destId="{A05884DF-A6BC-4A5A-9D2E-8231C1C39FBF}" srcOrd="1" destOrd="0" parTransId="{64E243FC-AAF8-4FD1-844E-96D7570102FF}" sibTransId="{2D19BACD-5AEE-4AD8-81E1-A1522B1CDD6C}"/>
    <dgm:cxn modelId="{472C84AF-76EA-479B-B1A0-EAC923E5D7A5}" srcId="{AC92E332-8F88-478E-ACD6-1CD893D70935}" destId="{4FC2071F-93F3-4441-B1F5-D6E7FD24D039}" srcOrd="1" destOrd="0" parTransId="{679EC76F-49B5-4CC5-B035-13DFB8D5DE7F}" sibTransId="{4EBDEC11-776C-4E7D-9A6B-78FBE95F40C9}"/>
    <dgm:cxn modelId="{C9F874BF-DF87-4AF9-BABD-67718D0BA7F1}" type="presOf" srcId="{4FC2071F-93F3-4441-B1F5-D6E7FD24D039}" destId="{E7157F5D-6F31-4BCD-8717-58D43BC81DB7}" srcOrd="0" destOrd="1" presId="urn:microsoft.com/office/officeart/2005/8/layout/hList1"/>
    <dgm:cxn modelId="{B29E0B34-D70B-4C12-930D-24DAB0BA70F1}" type="presOf" srcId="{08FA1EC0-9B02-4EDA-81F4-C64594B7A6B7}" destId="{E7157F5D-6F31-4BCD-8717-58D43BC81DB7}" srcOrd="0" destOrd="0" presId="urn:microsoft.com/office/officeart/2005/8/layout/hList1"/>
    <dgm:cxn modelId="{B77B0DCC-30E8-46CC-A8F9-A5D20DB2DE0B}" type="presOf" srcId="{B9297A1B-09C2-49FC-8915-51B3B55F8377}" destId="{909898FF-4DCE-4A7D-9220-2033BA288BEE}" srcOrd="0" destOrd="0" presId="urn:microsoft.com/office/officeart/2005/8/layout/hList1"/>
    <dgm:cxn modelId="{990F354A-1836-4966-B76D-B23723FA1A77}" type="presOf" srcId="{676C95E7-8565-4961-93A5-75D73CF83073}" destId="{9002F8CC-6452-4033-A504-3A865B78F4BA}" srcOrd="0" destOrd="0" presId="urn:microsoft.com/office/officeart/2005/8/layout/hList1"/>
    <dgm:cxn modelId="{FFD28ABD-E7D3-4EBB-8E1C-E279C1432553}" srcId="{676C95E7-8565-4961-93A5-75D73CF83073}" destId="{AC92E332-8F88-478E-ACD6-1CD893D70935}" srcOrd="0" destOrd="0" parTransId="{9393FFAF-76AE-4392-B108-5C89F44CEE40}" sibTransId="{4526ED58-0CDD-45FE-967A-03E054DEC03A}"/>
    <dgm:cxn modelId="{D43873CF-A511-4A86-837A-82AE0D48DAC1}" srcId="{A05884DF-A6BC-4A5A-9D2E-8231C1C39FBF}" destId="{9A2C6218-89C0-42C1-8CEA-99BD0C6FA7A6}" srcOrd="2" destOrd="0" parTransId="{98205CEB-2EF4-4080-8DA2-7DF3B5168EA8}" sibTransId="{EF3D8651-4929-4B42-9F8E-D61E7367B376}"/>
    <dgm:cxn modelId="{ABF1A493-9E7B-40F5-9D49-5FF7B97573CF}" type="presOf" srcId="{A05884DF-A6BC-4A5A-9D2E-8231C1C39FBF}" destId="{EA61E973-5376-46A8-8B16-69FF93DB5ABE}" srcOrd="0" destOrd="0" presId="urn:microsoft.com/office/officeart/2005/8/layout/hList1"/>
    <dgm:cxn modelId="{2FBC56B8-A119-463F-9AEE-E885ABCD6BD6}" type="presOf" srcId="{AC92E332-8F88-478E-ACD6-1CD893D70935}" destId="{E0B199F4-F3D8-42F0-BD4C-C806E8346AC6}" srcOrd="0" destOrd="0" presId="urn:microsoft.com/office/officeart/2005/8/layout/hList1"/>
    <dgm:cxn modelId="{64832545-33AA-4F4D-9640-EB0D3E79AE31}" type="presParOf" srcId="{9002F8CC-6452-4033-A504-3A865B78F4BA}" destId="{BF7E4AA8-5D25-4815-8EC3-8BDAC60D08AE}" srcOrd="0" destOrd="0" presId="urn:microsoft.com/office/officeart/2005/8/layout/hList1"/>
    <dgm:cxn modelId="{FE4C90E7-8619-4055-8D80-FB237B8EABEB}" type="presParOf" srcId="{BF7E4AA8-5D25-4815-8EC3-8BDAC60D08AE}" destId="{E0B199F4-F3D8-42F0-BD4C-C806E8346AC6}" srcOrd="0" destOrd="0" presId="urn:microsoft.com/office/officeart/2005/8/layout/hList1"/>
    <dgm:cxn modelId="{EAF4BB52-1F68-4C7F-B9CC-B85C8CF942CC}" type="presParOf" srcId="{BF7E4AA8-5D25-4815-8EC3-8BDAC60D08AE}" destId="{E7157F5D-6F31-4BCD-8717-58D43BC81DB7}" srcOrd="1" destOrd="0" presId="urn:microsoft.com/office/officeart/2005/8/layout/hList1"/>
    <dgm:cxn modelId="{956D79DF-087F-4666-9C88-77EFA2B69D96}" type="presParOf" srcId="{9002F8CC-6452-4033-A504-3A865B78F4BA}" destId="{59610F1E-0AAD-40ED-AD28-7EF99315CF22}" srcOrd="1" destOrd="0" presId="urn:microsoft.com/office/officeart/2005/8/layout/hList1"/>
    <dgm:cxn modelId="{B31841B5-5BAF-4168-9E78-CE2D5258759D}" type="presParOf" srcId="{9002F8CC-6452-4033-A504-3A865B78F4BA}" destId="{02C0E50B-B3CE-4056-8E05-47DAEE1027E3}" srcOrd="2" destOrd="0" presId="urn:microsoft.com/office/officeart/2005/8/layout/hList1"/>
    <dgm:cxn modelId="{5E529D75-5A88-4CDC-BA80-6662D756C73E}" type="presParOf" srcId="{02C0E50B-B3CE-4056-8E05-47DAEE1027E3}" destId="{EA61E973-5376-46A8-8B16-69FF93DB5ABE}" srcOrd="0" destOrd="0" presId="urn:microsoft.com/office/officeart/2005/8/layout/hList1"/>
    <dgm:cxn modelId="{204D73A8-1BD4-43EE-9938-8B4F4ADDFB78}" type="presParOf" srcId="{02C0E50B-B3CE-4056-8E05-47DAEE1027E3}" destId="{909898FF-4DCE-4A7D-9220-2033BA288BEE}" srcOrd="1" destOrd="0" presId="urn:microsoft.com/office/officeart/2005/8/layout/h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DEA0B2B-F43D-4D2C-9576-6427A7D7550A}" type="doc">
      <dgm:prSet loTypeId="urn:microsoft.com/office/officeart/2005/8/layout/hList6" loCatId="list" qsTypeId="urn:microsoft.com/office/officeart/2005/8/quickstyle/simple1" qsCatId="simple" csTypeId="urn:microsoft.com/office/officeart/2005/8/colors/accent0_2" csCatId="mainScheme" phldr="1"/>
      <dgm:spPr/>
      <dgm:t>
        <a:bodyPr/>
        <a:lstStyle/>
        <a:p>
          <a:endParaRPr lang="en-US"/>
        </a:p>
      </dgm:t>
    </dgm:pt>
    <dgm:pt modelId="{A2F04915-C10F-4B16-8084-3C90131E46B6}">
      <dgm:prSet phldrT="[Text]" custT="1"/>
      <dgm:spPr>
        <a:solidFill>
          <a:srgbClr val="002060"/>
        </a:solidFill>
      </dgm:spPr>
      <dgm:t>
        <a:bodyPr/>
        <a:lstStyle/>
        <a:p>
          <a:r>
            <a:rPr lang="en-US" sz="3600" dirty="0" smtClean="0">
              <a:solidFill>
                <a:schemeClr val="bg1"/>
              </a:solidFill>
            </a:rPr>
            <a:t>QBR </a:t>
          </a:r>
          <a:br>
            <a:rPr lang="en-US" sz="3600" dirty="0" smtClean="0">
              <a:solidFill>
                <a:schemeClr val="bg1"/>
              </a:solidFill>
            </a:rPr>
          </a:br>
          <a:r>
            <a:rPr lang="en-US" sz="2000" dirty="0" smtClean="0">
              <a:solidFill>
                <a:schemeClr val="bg1"/>
              </a:solidFill>
            </a:rPr>
            <a:t>(Quality Based Reimbursement</a:t>
          </a:r>
          <a:r>
            <a:rPr lang="en-US" sz="2400" dirty="0" smtClean="0">
              <a:solidFill>
                <a:schemeClr val="bg1"/>
              </a:solidFill>
            </a:rPr>
            <a:t>)</a:t>
          </a:r>
          <a:endParaRPr lang="en-US" sz="4000" dirty="0">
            <a:solidFill>
              <a:schemeClr val="bg1"/>
            </a:solidFill>
          </a:endParaRPr>
        </a:p>
      </dgm:t>
    </dgm:pt>
    <dgm:pt modelId="{0E126C44-8CAA-4275-925A-C9BBBAD5BA17}" type="parTrans" cxnId="{41FCB905-6703-4266-89B1-53D1A4CF188D}">
      <dgm:prSet/>
      <dgm:spPr/>
      <dgm:t>
        <a:bodyPr/>
        <a:lstStyle/>
        <a:p>
          <a:endParaRPr lang="en-US"/>
        </a:p>
      </dgm:t>
    </dgm:pt>
    <dgm:pt modelId="{3920BA10-1CDB-4B3A-A182-61863AACDA4E}" type="sibTrans" cxnId="{41FCB905-6703-4266-89B1-53D1A4CF188D}">
      <dgm:prSet/>
      <dgm:spPr/>
      <dgm:t>
        <a:bodyPr/>
        <a:lstStyle/>
        <a:p>
          <a:endParaRPr lang="en-US"/>
        </a:p>
      </dgm:t>
    </dgm:pt>
    <dgm:pt modelId="{2CF8AB3E-221F-42B7-928C-B9C58B232B77}">
      <dgm:prSet phldrT="[Text]"/>
      <dgm:spPr>
        <a:solidFill>
          <a:srgbClr val="002060"/>
        </a:solidFill>
      </dgm:spPr>
      <dgm:t>
        <a:bodyPr/>
        <a:lstStyle/>
        <a:p>
          <a:r>
            <a:rPr lang="en-US" sz="1900" dirty="0" smtClean="0">
              <a:solidFill>
                <a:schemeClr val="bg1"/>
              </a:solidFill>
            </a:rPr>
            <a:t>Clinical Process of Care Measures</a:t>
          </a:r>
          <a:endParaRPr lang="en-US" sz="1900" dirty="0">
            <a:solidFill>
              <a:schemeClr val="bg1"/>
            </a:solidFill>
          </a:endParaRPr>
        </a:p>
      </dgm:t>
    </dgm:pt>
    <dgm:pt modelId="{60335524-9143-453A-B198-91B80FC5DE84}" type="parTrans" cxnId="{18042880-B3F7-4D19-8944-0CFC688479EE}">
      <dgm:prSet/>
      <dgm:spPr/>
      <dgm:t>
        <a:bodyPr/>
        <a:lstStyle/>
        <a:p>
          <a:endParaRPr lang="en-US"/>
        </a:p>
      </dgm:t>
    </dgm:pt>
    <dgm:pt modelId="{99C57FBF-7EFF-476E-92AB-3E49D0C3F2AD}" type="sibTrans" cxnId="{18042880-B3F7-4D19-8944-0CFC688479EE}">
      <dgm:prSet/>
      <dgm:spPr/>
      <dgm:t>
        <a:bodyPr/>
        <a:lstStyle/>
        <a:p>
          <a:endParaRPr lang="en-US"/>
        </a:p>
      </dgm:t>
    </dgm:pt>
    <dgm:pt modelId="{00CAAF35-A164-4DD9-BEC2-A560AE25B12E}">
      <dgm:prSet phldrT="[Text]"/>
      <dgm:spPr>
        <a:solidFill>
          <a:srgbClr val="002060"/>
        </a:solidFill>
      </dgm:spPr>
      <dgm:t>
        <a:bodyPr/>
        <a:lstStyle/>
        <a:p>
          <a:r>
            <a:rPr lang="en-US" sz="1900" dirty="0" smtClean="0">
              <a:solidFill>
                <a:schemeClr val="bg1"/>
              </a:solidFill>
            </a:rPr>
            <a:t>Patient Experience of Care (HCAHPS)</a:t>
          </a:r>
          <a:endParaRPr lang="en-US" sz="1900" dirty="0">
            <a:solidFill>
              <a:schemeClr val="bg1"/>
            </a:solidFill>
          </a:endParaRPr>
        </a:p>
      </dgm:t>
    </dgm:pt>
    <dgm:pt modelId="{821FDBEC-8130-485B-8D31-2D9D718E73BF}" type="parTrans" cxnId="{598052CC-3EC9-4000-9D3D-ACA8C7898FA1}">
      <dgm:prSet/>
      <dgm:spPr/>
      <dgm:t>
        <a:bodyPr/>
        <a:lstStyle/>
        <a:p>
          <a:endParaRPr lang="en-US"/>
        </a:p>
      </dgm:t>
    </dgm:pt>
    <dgm:pt modelId="{4A682D51-27BA-4612-8656-213A3AA27CD4}" type="sibTrans" cxnId="{598052CC-3EC9-4000-9D3D-ACA8C7898FA1}">
      <dgm:prSet/>
      <dgm:spPr/>
      <dgm:t>
        <a:bodyPr/>
        <a:lstStyle/>
        <a:p>
          <a:endParaRPr lang="en-US"/>
        </a:p>
      </dgm:t>
    </dgm:pt>
    <dgm:pt modelId="{AECD6B53-50B3-4EED-A1C3-77B8EE43E1A3}">
      <dgm:prSet phldrT="[Text]" custT="1"/>
      <dgm:spPr>
        <a:solidFill>
          <a:srgbClr val="002060"/>
        </a:solidFill>
      </dgm:spPr>
      <dgm:t>
        <a:bodyPr/>
        <a:lstStyle/>
        <a:p>
          <a:r>
            <a:rPr lang="en-US" sz="3600" dirty="0" smtClean="0">
              <a:solidFill>
                <a:schemeClr val="bg1"/>
              </a:solidFill>
            </a:rPr>
            <a:t>MHAC </a:t>
          </a:r>
          <a:br>
            <a:rPr lang="en-US" sz="3600" dirty="0" smtClean="0">
              <a:solidFill>
                <a:schemeClr val="bg1"/>
              </a:solidFill>
            </a:rPr>
          </a:br>
          <a:r>
            <a:rPr lang="en-US" sz="2000" dirty="0" smtClean="0">
              <a:solidFill>
                <a:schemeClr val="bg1"/>
              </a:solidFill>
            </a:rPr>
            <a:t>(Maryland Hospital-Acquired Conditions)</a:t>
          </a:r>
          <a:endParaRPr lang="en-US" sz="3200" dirty="0">
            <a:solidFill>
              <a:schemeClr val="bg1"/>
            </a:solidFill>
          </a:endParaRPr>
        </a:p>
      </dgm:t>
    </dgm:pt>
    <dgm:pt modelId="{06011E18-5075-4A59-9094-B5251BF1E6AF}" type="parTrans" cxnId="{C2BF3AF2-32EB-47DC-9F5A-1F70C3D53160}">
      <dgm:prSet/>
      <dgm:spPr/>
      <dgm:t>
        <a:bodyPr/>
        <a:lstStyle/>
        <a:p>
          <a:endParaRPr lang="en-US"/>
        </a:p>
      </dgm:t>
    </dgm:pt>
    <dgm:pt modelId="{A135B771-7C7F-462B-BCFD-56D4A939591F}" type="sibTrans" cxnId="{C2BF3AF2-32EB-47DC-9F5A-1F70C3D53160}">
      <dgm:prSet/>
      <dgm:spPr/>
      <dgm:t>
        <a:bodyPr/>
        <a:lstStyle/>
        <a:p>
          <a:endParaRPr lang="en-US"/>
        </a:p>
      </dgm:t>
    </dgm:pt>
    <dgm:pt modelId="{5068E7C3-0B75-480C-9BCC-CF0C0138475A}">
      <dgm:prSet phldrT="[Text]"/>
      <dgm:spPr>
        <a:solidFill>
          <a:srgbClr val="002060"/>
        </a:solidFill>
      </dgm:spPr>
      <dgm:t>
        <a:bodyPr/>
        <a:lstStyle/>
        <a:p>
          <a:r>
            <a:rPr lang="en-US" sz="1900" dirty="0" smtClean="0">
              <a:solidFill>
                <a:schemeClr val="bg1"/>
              </a:solidFill>
            </a:rPr>
            <a:t>65 Potentially Preventable Complications </a:t>
          </a:r>
          <a:endParaRPr lang="en-US" sz="1900" dirty="0">
            <a:solidFill>
              <a:schemeClr val="bg1"/>
            </a:solidFill>
          </a:endParaRPr>
        </a:p>
      </dgm:t>
    </dgm:pt>
    <dgm:pt modelId="{E354DC24-CE4E-4F8D-8FFB-AE2391E08C58}" type="parTrans" cxnId="{D0CADB9B-54FE-4C2A-B211-6A503B6EBDFD}">
      <dgm:prSet/>
      <dgm:spPr/>
      <dgm:t>
        <a:bodyPr/>
        <a:lstStyle/>
        <a:p>
          <a:endParaRPr lang="en-US"/>
        </a:p>
      </dgm:t>
    </dgm:pt>
    <dgm:pt modelId="{E35D72B5-BA07-4283-9D81-6BB001BDF290}" type="sibTrans" cxnId="{D0CADB9B-54FE-4C2A-B211-6A503B6EBDFD}">
      <dgm:prSet/>
      <dgm:spPr/>
      <dgm:t>
        <a:bodyPr/>
        <a:lstStyle/>
        <a:p>
          <a:endParaRPr lang="en-US"/>
        </a:p>
      </dgm:t>
    </dgm:pt>
    <dgm:pt modelId="{62A33B6F-BA86-4CFF-B9B7-B9B4D80A1776}">
      <dgm:prSet phldrT="[Text]" custT="1"/>
      <dgm:spPr>
        <a:solidFill>
          <a:srgbClr val="002060"/>
        </a:solidFill>
      </dgm:spPr>
      <dgm:t>
        <a:bodyPr/>
        <a:lstStyle/>
        <a:p>
          <a:r>
            <a:rPr lang="en-US" sz="3200" dirty="0" smtClean="0">
              <a:solidFill>
                <a:schemeClr val="bg1"/>
              </a:solidFill>
            </a:rPr>
            <a:t>Readmissions</a:t>
          </a:r>
        </a:p>
      </dgm:t>
    </dgm:pt>
    <dgm:pt modelId="{7BE766A4-81F2-4068-BEFE-AE454BE71543}" type="parTrans" cxnId="{6EE17216-575E-4BB6-AE35-1B69234A10FA}">
      <dgm:prSet/>
      <dgm:spPr/>
      <dgm:t>
        <a:bodyPr/>
        <a:lstStyle/>
        <a:p>
          <a:endParaRPr lang="en-US"/>
        </a:p>
      </dgm:t>
    </dgm:pt>
    <dgm:pt modelId="{C3B5F870-5C6A-4E94-B91A-FBF6682B5E67}" type="sibTrans" cxnId="{6EE17216-575E-4BB6-AE35-1B69234A10FA}">
      <dgm:prSet/>
      <dgm:spPr/>
      <dgm:t>
        <a:bodyPr/>
        <a:lstStyle/>
        <a:p>
          <a:endParaRPr lang="en-US"/>
        </a:p>
      </dgm:t>
    </dgm:pt>
    <dgm:pt modelId="{5D3A7498-4A8D-4BE6-B1B1-656787192B48}">
      <dgm:prSet phldrT="[Text]"/>
      <dgm:spPr>
        <a:solidFill>
          <a:srgbClr val="002060"/>
        </a:solidFill>
      </dgm:spPr>
      <dgm:t>
        <a:bodyPr/>
        <a:lstStyle/>
        <a:p>
          <a:r>
            <a:rPr lang="en-US" sz="1900" dirty="0" smtClean="0">
              <a:solidFill>
                <a:schemeClr val="bg1"/>
              </a:solidFill>
            </a:rPr>
            <a:t>Mortality</a:t>
          </a:r>
          <a:endParaRPr lang="en-US" sz="1900" dirty="0">
            <a:solidFill>
              <a:schemeClr val="bg1"/>
            </a:solidFill>
          </a:endParaRPr>
        </a:p>
      </dgm:t>
    </dgm:pt>
    <dgm:pt modelId="{BC552813-5292-45C9-90FC-5BC5568454DC}" type="parTrans" cxnId="{F4B6EA9E-91C9-4E4B-8CF6-091EE4981C55}">
      <dgm:prSet/>
      <dgm:spPr/>
      <dgm:t>
        <a:bodyPr/>
        <a:lstStyle/>
        <a:p>
          <a:endParaRPr lang="en-US"/>
        </a:p>
      </dgm:t>
    </dgm:pt>
    <dgm:pt modelId="{D652CB2B-605D-48C0-952C-7D27A2E79D9F}" type="sibTrans" cxnId="{F4B6EA9E-91C9-4E4B-8CF6-091EE4981C55}">
      <dgm:prSet/>
      <dgm:spPr/>
      <dgm:t>
        <a:bodyPr/>
        <a:lstStyle/>
        <a:p>
          <a:endParaRPr lang="en-US"/>
        </a:p>
      </dgm:t>
    </dgm:pt>
    <dgm:pt modelId="{D8D5E4EF-3062-465B-9E3F-EFD2EECE598C}">
      <dgm:prSet phldrT="[Text]" custT="1"/>
      <dgm:spPr>
        <a:solidFill>
          <a:srgbClr val="002060"/>
        </a:solidFill>
      </dgm:spPr>
      <dgm:t>
        <a:bodyPr/>
        <a:lstStyle/>
        <a:p>
          <a:r>
            <a:rPr lang="en-US" sz="1800" dirty="0" smtClean="0">
              <a:solidFill>
                <a:schemeClr val="bg1"/>
              </a:solidFill>
            </a:rPr>
            <a:t>Shared Savings and Improvement programs</a:t>
          </a:r>
          <a:endParaRPr lang="en-US" sz="1800" dirty="0">
            <a:solidFill>
              <a:schemeClr val="bg1"/>
            </a:solidFill>
          </a:endParaRPr>
        </a:p>
      </dgm:t>
    </dgm:pt>
    <dgm:pt modelId="{AA91DB7C-3606-44B7-A8A7-B07B5E9C51E2}" type="parTrans" cxnId="{000E5823-8121-4E40-B2B2-60AED333F914}">
      <dgm:prSet/>
      <dgm:spPr/>
      <dgm:t>
        <a:bodyPr/>
        <a:lstStyle/>
        <a:p>
          <a:endParaRPr lang="en-US"/>
        </a:p>
      </dgm:t>
    </dgm:pt>
    <dgm:pt modelId="{67DCC36D-11A3-40A1-B9CC-7567800A01B9}" type="sibTrans" cxnId="{000E5823-8121-4E40-B2B2-60AED333F914}">
      <dgm:prSet/>
      <dgm:spPr/>
      <dgm:t>
        <a:bodyPr/>
        <a:lstStyle/>
        <a:p>
          <a:endParaRPr lang="en-US"/>
        </a:p>
      </dgm:t>
    </dgm:pt>
    <dgm:pt modelId="{C63598DC-88F4-4FE4-9584-25E183B7DCD4}">
      <dgm:prSet/>
      <dgm:spPr/>
      <dgm:t>
        <a:bodyPr/>
        <a:lstStyle/>
        <a:p>
          <a:r>
            <a:rPr lang="en-US" sz="1800" dirty="0" smtClean="0">
              <a:solidFill>
                <a:schemeClr val="bg1"/>
              </a:solidFill>
            </a:rPr>
            <a:t>30-day bundled episodes</a:t>
          </a:r>
          <a:endParaRPr lang="en-US" sz="3200" dirty="0" smtClean="0">
            <a:solidFill>
              <a:schemeClr val="bg1"/>
            </a:solidFill>
          </a:endParaRPr>
        </a:p>
      </dgm:t>
    </dgm:pt>
    <dgm:pt modelId="{DDF267F6-25DC-470A-A87B-4CC92E1812C4}" type="parTrans" cxnId="{E3561072-1236-4A37-82E6-E94F7FF2E321}">
      <dgm:prSet/>
      <dgm:spPr/>
      <dgm:t>
        <a:bodyPr/>
        <a:lstStyle/>
        <a:p>
          <a:endParaRPr lang="en-US"/>
        </a:p>
      </dgm:t>
    </dgm:pt>
    <dgm:pt modelId="{0378BB0C-7638-4CAB-9C95-DCC790D72C5C}" type="sibTrans" cxnId="{E3561072-1236-4A37-82E6-E94F7FF2E321}">
      <dgm:prSet/>
      <dgm:spPr/>
      <dgm:t>
        <a:bodyPr/>
        <a:lstStyle/>
        <a:p>
          <a:endParaRPr lang="en-US"/>
        </a:p>
      </dgm:t>
    </dgm:pt>
    <dgm:pt modelId="{60B8C8A8-E621-427F-A809-0D4BCF053369}" type="pres">
      <dgm:prSet presAssocID="{BDEA0B2B-F43D-4D2C-9576-6427A7D7550A}" presName="Name0" presStyleCnt="0">
        <dgm:presLayoutVars>
          <dgm:dir/>
          <dgm:resizeHandles val="exact"/>
        </dgm:presLayoutVars>
      </dgm:prSet>
      <dgm:spPr/>
      <dgm:t>
        <a:bodyPr/>
        <a:lstStyle/>
        <a:p>
          <a:endParaRPr lang="en-US"/>
        </a:p>
      </dgm:t>
    </dgm:pt>
    <dgm:pt modelId="{115A7DAD-9A4E-4243-8CA7-59A2679A1F85}" type="pres">
      <dgm:prSet presAssocID="{A2F04915-C10F-4B16-8084-3C90131E46B6}" presName="node" presStyleLbl="node1" presStyleIdx="0" presStyleCnt="3">
        <dgm:presLayoutVars>
          <dgm:bulletEnabled val="1"/>
        </dgm:presLayoutVars>
      </dgm:prSet>
      <dgm:spPr/>
      <dgm:t>
        <a:bodyPr/>
        <a:lstStyle/>
        <a:p>
          <a:endParaRPr lang="en-US"/>
        </a:p>
      </dgm:t>
    </dgm:pt>
    <dgm:pt modelId="{FF9F9566-7839-43C7-8348-9C20661D6DDC}" type="pres">
      <dgm:prSet presAssocID="{3920BA10-1CDB-4B3A-A182-61863AACDA4E}" presName="sibTrans" presStyleCnt="0"/>
      <dgm:spPr/>
      <dgm:t>
        <a:bodyPr/>
        <a:lstStyle/>
        <a:p>
          <a:endParaRPr lang="en-US"/>
        </a:p>
      </dgm:t>
    </dgm:pt>
    <dgm:pt modelId="{2CFEF46A-536B-4217-AE17-203159C2F51A}" type="pres">
      <dgm:prSet presAssocID="{AECD6B53-50B3-4EED-A1C3-77B8EE43E1A3}" presName="node" presStyleLbl="node1" presStyleIdx="1" presStyleCnt="3" custLinFactNeighborX="-7082" custLinFactNeighborY="-1742">
        <dgm:presLayoutVars>
          <dgm:bulletEnabled val="1"/>
        </dgm:presLayoutVars>
      </dgm:prSet>
      <dgm:spPr/>
      <dgm:t>
        <a:bodyPr/>
        <a:lstStyle/>
        <a:p>
          <a:endParaRPr lang="en-US"/>
        </a:p>
      </dgm:t>
    </dgm:pt>
    <dgm:pt modelId="{999F4751-F609-479E-A356-D15D6B02B514}" type="pres">
      <dgm:prSet presAssocID="{A135B771-7C7F-462B-BCFD-56D4A939591F}" presName="sibTrans" presStyleCnt="0"/>
      <dgm:spPr/>
      <dgm:t>
        <a:bodyPr/>
        <a:lstStyle/>
        <a:p>
          <a:endParaRPr lang="en-US"/>
        </a:p>
      </dgm:t>
    </dgm:pt>
    <dgm:pt modelId="{4317A3BF-A8CA-4D46-815D-B6E4A3FA3EB8}" type="pres">
      <dgm:prSet presAssocID="{62A33B6F-BA86-4CFF-B9B7-B9B4D80A1776}" presName="node" presStyleLbl="node1" presStyleIdx="2" presStyleCnt="3" custScaleX="106852">
        <dgm:presLayoutVars>
          <dgm:bulletEnabled val="1"/>
        </dgm:presLayoutVars>
      </dgm:prSet>
      <dgm:spPr/>
      <dgm:t>
        <a:bodyPr/>
        <a:lstStyle/>
        <a:p>
          <a:endParaRPr lang="en-US"/>
        </a:p>
      </dgm:t>
    </dgm:pt>
  </dgm:ptLst>
  <dgm:cxnLst>
    <dgm:cxn modelId="{CBB53BA5-F4B4-4E3B-89F9-507D64EBC4AE}" type="presOf" srcId="{5068E7C3-0B75-480C-9BCC-CF0C0138475A}" destId="{2CFEF46A-536B-4217-AE17-203159C2F51A}" srcOrd="0" destOrd="1" presId="urn:microsoft.com/office/officeart/2005/8/layout/hList6"/>
    <dgm:cxn modelId="{6EE17216-575E-4BB6-AE35-1B69234A10FA}" srcId="{BDEA0B2B-F43D-4D2C-9576-6427A7D7550A}" destId="{62A33B6F-BA86-4CFF-B9B7-B9B4D80A1776}" srcOrd="2" destOrd="0" parTransId="{7BE766A4-81F2-4068-BEFE-AE454BE71543}" sibTransId="{C3B5F870-5C6A-4E94-B91A-FBF6682B5E67}"/>
    <dgm:cxn modelId="{F4B6EA9E-91C9-4E4B-8CF6-091EE4981C55}" srcId="{A2F04915-C10F-4B16-8084-3C90131E46B6}" destId="{5D3A7498-4A8D-4BE6-B1B1-656787192B48}" srcOrd="2" destOrd="0" parTransId="{BC552813-5292-45C9-90FC-5BC5568454DC}" sibTransId="{D652CB2B-605D-48C0-952C-7D27A2E79D9F}"/>
    <dgm:cxn modelId="{50A52A04-9EE4-4151-A82D-449BCD260770}" type="presOf" srcId="{A2F04915-C10F-4B16-8084-3C90131E46B6}" destId="{115A7DAD-9A4E-4243-8CA7-59A2679A1F85}" srcOrd="0" destOrd="0" presId="urn:microsoft.com/office/officeart/2005/8/layout/hList6"/>
    <dgm:cxn modelId="{1A93C15A-C842-4FF7-BD7C-DFBA26E0506D}" type="presOf" srcId="{BDEA0B2B-F43D-4D2C-9576-6427A7D7550A}" destId="{60B8C8A8-E621-427F-A809-0D4BCF053369}" srcOrd="0" destOrd="0" presId="urn:microsoft.com/office/officeart/2005/8/layout/hList6"/>
    <dgm:cxn modelId="{598052CC-3EC9-4000-9D3D-ACA8C7898FA1}" srcId="{A2F04915-C10F-4B16-8084-3C90131E46B6}" destId="{00CAAF35-A164-4DD9-BEC2-A560AE25B12E}" srcOrd="1" destOrd="0" parTransId="{821FDBEC-8130-485B-8D31-2D9D718E73BF}" sibTransId="{4A682D51-27BA-4612-8656-213A3AA27CD4}"/>
    <dgm:cxn modelId="{E3561072-1236-4A37-82E6-E94F7FF2E321}" srcId="{62A33B6F-BA86-4CFF-B9B7-B9B4D80A1776}" destId="{C63598DC-88F4-4FE4-9584-25E183B7DCD4}" srcOrd="0" destOrd="0" parTransId="{DDF267F6-25DC-470A-A87B-4CC92E1812C4}" sibTransId="{0378BB0C-7638-4CAB-9C95-DCC790D72C5C}"/>
    <dgm:cxn modelId="{41FCB905-6703-4266-89B1-53D1A4CF188D}" srcId="{BDEA0B2B-F43D-4D2C-9576-6427A7D7550A}" destId="{A2F04915-C10F-4B16-8084-3C90131E46B6}" srcOrd="0" destOrd="0" parTransId="{0E126C44-8CAA-4275-925A-C9BBBAD5BA17}" sibTransId="{3920BA10-1CDB-4B3A-A182-61863AACDA4E}"/>
    <dgm:cxn modelId="{000E5823-8121-4E40-B2B2-60AED333F914}" srcId="{62A33B6F-BA86-4CFF-B9B7-B9B4D80A1776}" destId="{D8D5E4EF-3062-465B-9E3F-EFD2EECE598C}" srcOrd="1" destOrd="0" parTransId="{AA91DB7C-3606-44B7-A8A7-B07B5E9C51E2}" sibTransId="{67DCC36D-11A3-40A1-B9CC-7567800A01B9}"/>
    <dgm:cxn modelId="{18042880-B3F7-4D19-8944-0CFC688479EE}" srcId="{A2F04915-C10F-4B16-8084-3C90131E46B6}" destId="{2CF8AB3E-221F-42B7-928C-B9C58B232B77}" srcOrd="0" destOrd="0" parTransId="{60335524-9143-453A-B198-91B80FC5DE84}" sibTransId="{99C57FBF-7EFF-476E-92AB-3E49D0C3F2AD}"/>
    <dgm:cxn modelId="{D0CADB9B-54FE-4C2A-B211-6A503B6EBDFD}" srcId="{AECD6B53-50B3-4EED-A1C3-77B8EE43E1A3}" destId="{5068E7C3-0B75-480C-9BCC-CF0C0138475A}" srcOrd="0" destOrd="0" parTransId="{E354DC24-CE4E-4F8D-8FFB-AE2391E08C58}" sibTransId="{E35D72B5-BA07-4283-9D81-6BB001BDF290}"/>
    <dgm:cxn modelId="{C2BF3AF2-32EB-47DC-9F5A-1F70C3D53160}" srcId="{BDEA0B2B-F43D-4D2C-9576-6427A7D7550A}" destId="{AECD6B53-50B3-4EED-A1C3-77B8EE43E1A3}" srcOrd="1" destOrd="0" parTransId="{06011E18-5075-4A59-9094-B5251BF1E6AF}" sibTransId="{A135B771-7C7F-462B-BCFD-56D4A939591F}"/>
    <dgm:cxn modelId="{67659E51-0C08-4935-A917-D6B600BABBB6}" type="presOf" srcId="{2CF8AB3E-221F-42B7-928C-B9C58B232B77}" destId="{115A7DAD-9A4E-4243-8CA7-59A2679A1F85}" srcOrd="0" destOrd="1" presId="urn:microsoft.com/office/officeart/2005/8/layout/hList6"/>
    <dgm:cxn modelId="{C8D94F97-6650-409F-9D97-4AF7AED51430}" type="presOf" srcId="{5D3A7498-4A8D-4BE6-B1B1-656787192B48}" destId="{115A7DAD-9A4E-4243-8CA7-59A2679A1F85}" srcOrd="0" destOrd="3" presId="urn:microsoft.com/office/officeart/2005/8/layout/hList6"/>
    <dgm:cxn modelId="{2EE9E4CA-B28F-41C7-8FDB-ADB2689B4FAC}" type="presOf" srcId="{62A33B6F-BA86-4CFF-B9B7-B9B4D80A1776}" destId="{4317A3BF-A8CA-4D46-815D-B6E4A3FA3EB8}" srcOrd="0" destOrd="0" presId="urn:microsoft.com/office/officeart/2005/8/layout/hList6"/>
    <dgm:cxn modelId="{769EB9BE-96A8-4B69-95CB-904B57015897}" type="presOf" srcId="{00CAAF35-A164-4DD9-BEC2-A560AE25B12E}" destId="{115A7DAD-9A4E-4243-8CA7-59A2679A1F85}" srcOrd="0" destOrd="2" presId="urn:microsoft.com/office/officeart/2005/8/layout/hList6"/>
    <dgm:cxn modelId="{CF9A5D09-5663-445A-9784-74A98BC68198}" type="presOf" srcId="{AECD6B53-50B3-4EED-A1C3-77B8EE43E1A3}" destId="{2CFEF46A-536B-4217-AE17-203159C2F51A}" srcOrd="0" destOrd="0" presId="urn:microsoft.com/office/officeart/2005/8/layout/hList6"/>
    <dgm:cxn modelId="{DB8C12F4-56E5-4CC2-BBA0-64C03129769A}" type="presOf" srcId="{C63598DC-88F4-4FE4-9584-25E183B7DCD4}" destId="{4317A3BF-A8CA-4D46-815D-B6E4A3FA3EB8}" srcOrd="0" destOrd="1" presId="urn:microsoft.com/office/officeart/2005/8/layout/hList6"/>
    <dgm:cxn modelId="{EAA6537D-054F-4F14-8634-092A391EFA16}" type="presOf" srcId="{D8D5E4EF-3062-465B-9E3F-EFD2EECE598C}" destId="{4317A3BF-A8CA-4D46-815D-B6E4A3FA3EB8}" srcOrd="0" destOrd="2" presId="urn:microsoft.com/office/officeart/2005/8/layout/hList6"/>
    <dgm:cxn modelId="{6300F19E-386E-4C6C-BDDE-98C9EBFFFC89}" type="presParOf" srcId="{60B8C8A8-E621-427F-A809-0D4BCF053369}" destId="{115A7DAD-9A4E-4243-8CA7-59A2679A1F85}" srcOrd="0" destOrd="0" presId="urn:microsoft.com/office/officeart/2005/8/layout/hList6"/>
    <dgm:cxn modelId="{7DB06BE1-21F9-4F08-90F0-8832BFB40B4B}" type="presParOf" srcId="{60B8C8A8-E621-427F-A809-0D4BCF053369}" destId="{FF9F9566-7839-43C7-8348-9C20661D6DDC}" srcOrd="1" destOrd="0" presId="urn:microsoft.com/office/officeart/2005/8/layout/hList6"/>
    <dgm:cxn modelId="{C628BA7D-535C-4ECC-97EB-D620E6E03E89}" type="presParOf" srcId="{60B8C8A8-E621-427F-A809-0D4BCF053369}" destId="{2CFEF46A-536B-4217-AE17-203159C2F51A}" srcOrd="2" destOrd="0" presId="urn:microsoft.com/office/officeart/2005/8/layout/hList6"/>
    <dgm:cxn modelId="{DAA194AA-5C45-4A7D-8623-C07A22C9B6E4}" type="presParOf" srcId="{60B8C8A8-E621-427F-A809-0D4BCF053369}" destId="{999F4751-F609-479E-A356-D15D6B02B514}" srcOrd="3" destOrd="0" presId="urn:microsoft.com/office/officeart/2005/8/layout/hList6"/>
    <dgm:cxn modelId="{B5ADF2D1-66C1-4D9A-9705-B1B40E7C6C4E}" type="presParOf" srcId="{60B8C8A8-E621-427F-A809-0D4BCF053369}" destId="{4317A3BF-A8CA-4D46-815D-B6E4A3FA3EB8}" srcOrd="4" destOrd="0" presId="urn:microsoft.com/office/officeart/2005/8/layout/hList6"/>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9524BE8-7EE9-440B-A442-BA1F1B7B083F}"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n-US"/>
        </a:p>
      </dgm:t>
    </dgm:pt>
    <dgm:pt modelId="{E0A7DD1C-0E8D-4529-82F8-467E097BB47D}">
      <dgm:prSet phldrT="[Text]"/>
      <dgm:spPr>
        <a:ln>
          <a:solidFill>
            <a:srgbClr val="002060"/>
          </a:solidFill>
        </a:ln>
      </dgm:spPr>
      <dgm:t>
        <a:bodyPr/>
        <a:lstStyle/>
        <a:p>
          <a:r>
            <a:rPr lang="en-US" dirty="0" smtClean="0"/>
            <a:t>HSCRC</a:t>
          </a:r>
          <a:endParaRPr lang="en-US" dirty="0"/>
        </a:p>
      </dgm:t>
    </dgm:pt>
    <dgm:pt modelId="{54CAF879-BCE2-4313-BBA1-493054A6590C}" type="parTrans" cxnId="{2D99D7A5-26C6-4F07-99C2-6141F58CCA09}">
      <dgm:prSet/>
      <dgm:spPr/>
      <dgm:t>
        <a:bodyPr/>
        <a:lstStyle/>
        <a:p>
          <a:endParaRPr lang="en-US"/>
        </a:p>
      </dgm:t>
    </dgm:pt>
    <dgm:pt modelId="{2C1AFEE3-F29C-48E5-AF2F-82CD66431029}" type="sibTrans" cxnId="{2D99D7A5-26C6-4F07-99C2-6141F58CCA09}">
      <dgm:prSet/>
      <dgm:spPr/>
      <dgm:t>
        <a:bodyPr/>
        <a:lstStyle/>
        <a:p>
          <a:endParaRPr lang="en-US"/>
        </a:p>
      </dgm:t>
    </dgm:pt>
    <dgm:pt modelId="{061AB76F-2BDA-4B66-A5A5-51F1C887BB75}">
      <dgm:prSet phldrT="[Text]"/>
      <dgm:spPr>
        <a:ln>
          <a:solidFill>
            <a:srgbClr val="002060"/>
          </a:solidFill>
        </a:ln>
      </dgm:spPr>
      <dgm:t>
        <a:bodyPr/>
        <a:lstStyle/>
        <a:p>
          <a:r>
            <a:rPr lang="en-US" dirty="0" smtClean="0"/>
            <a:t>Advisory Council</a:t>
          </a:r>
          <a:endParaRPr lang="en-US" dirty="0"/>
        </a:p>
      </dgm:t>
    </dgm:pt>
    <dgm:pt modelId="{F10EEF84-2A03-450C-A673-6EBEC88D9C3D}" type="parTrans" cxnId="{50BD4560-F729-46D5-91B0-E69FE5C3806E}">
      <dgm:prSet/>
      <dgm:spPr>
        <a:ln>
          <a:solidFill>
            <a:srgbClr val="002060"/>
          </a:solidFill>
        </a:ln>
      </dgm:spPr>
      <dgm:t>
        <a:bodyPr/>
        <a:lstStyle/>
        <a:p>
          <a:endParaRPr lang="en-US"/>
        </a:p>
      </dgm:t>
    </dgm:pt>
    <dgm:pt modelId="{F18B48B0-37B9-47EA-98D8-780EA7D95868}" type="sibTrans" cxnId="{50BD4560-F729-46D5-91B0-E69FE5C3806E}">
      <dgm:prSet/>
      <dgm:spPr/>
      <dgm:t>
        <a:bodyPr/>
        <a:lstStyle/>
        <a:p>
          <a:endParaRPr lang="en-US"/>
        </a:p>
      </dgm:t>
    </dgm:pt>
    <dgm:pt modelId="{B66C2232-5789-4024-BC4B-F50568366DD4}">
      <dgm:prSet phldrT="[Text]" custT="1"/>
      <dgm:spPr>
        <a:ln>
          <a:solidFill>
            <a:srgbClr val="002060"/>
          </a:solidFill>
        </a:ln>
      </dgm:spPr>
      <dgm:t>
        <a:bodyPr/>
        <a:lstStyle/>
        <a:p>
          <a:pPr>
            <a:spcAft>
              <a:spcPts val="0"/>
            </a:spcAft>
          </a:pPr>
          <a:r>
            <a:rPr lang="en-US" sz="2000" dirty="0" smtClean="0"/>
            <a:t>Physician Alignment &amp; Engagement</a:t>
          </a:r>
          <a:endParaRPr lang="en-US" sz="2000" dirty="0"/>
        </a:p>
      </dgm:t>
    </dgm:pt>
    <dgm:pt modelId="{879B002D-8DFC-4DBA-8D33-EDA7BE311373}" type="parTrans" cxnId="{6A1F18D8-FC15-4978-A824-E0E371659CDF}">
      <dgm:prSet/>
      <dgm:spPr>
        <a:ln>
          <a:solidFill>
            <a:srgbClr val="002060"/>
          </a:solidFill>
        </a:ln>
      </dgm:spPr>
      <dgm:t>
        <a:bodyPr/>
        <a:lstStyle/>
        <a:p>
          <a:endParaRPr lang="en-US"/>
        </a:p>
      </dgm:t>
    </dgm:pt>
    <dgm:pt modelId="{F692E135-651D-4A74-AC47-64A8E4F11338}" type="sibTrans" cxnId="{6A1F18D8-FC15-4978-A824-E0E371659CDF}">
      <dgm:prSet/>
      <dgm:spPr/>
      <dgm:t>
        <a:bodyPr/>
        <a:lstStyle/>
        <a:p>
          <a:endParaRPr lang="en-US"/>
        </a:p>
      </dgm:t>
    </dgm:pt>
    <dgm:pt modelId="{EA27DBDC-090D-4C1C-ACB4-F28F3C0BC6ED}">
      <dgm:prSet custT="1"/>
      <dgm:spPr>
        <a:ln>
          <a:solidFill>
            <a:srgbClr val="002060"/>
          </a:solidFill>
        </a:ln>
      </dgm:spPr>
      <dgm:t>
        <a:bodyPr/>
        <a:lstStyle/>
        <a:p>
          <a:pPr>
            <a:spcAft>
              <a:spcPts val="0"/>
            </a:spcAft>
          </a:pPr>
          <a:r>
            <a:rPr lang="en-US" sz="2000" dirty="0" smtClean="0">
              <a:solidFill>
                <a:schemeClr val="tx1"/>
              </a:solidFill>
            </a:rPr>
            <a:t>Performance</a:t>
          </a:r>
        </a:p>
        <a:p>
          <a:pPr>
            <a:spcAft>
              <a:spcPts val="0"/>
            </a:spcAft>
          </a:pPr>
          <a:r>
            <a:rPr lang="en-US" sz="2000" dirty="0" smtClean="0"/>
            <a:t>Measurement</a:t>
          </a:r>
          <a:endParaRPr lang="en-US" sz="2000" dirty="0"/>
        </a:p>
      </dgm:t>
    </dgm:pt>
    <dgm:pt modelId="{4642F313-355F-4896-A388-60D66308016B}" type="parTrans" cxnId="{7A9437BE-AB79-488A-BE2A-E2BDCFBC36E1}">
      <dgm:prSet/>
      <dgm:spPr>
        <a:ln>
          <a:solidFill>
            <a:srgbClr val="002060"/>
          </a:solidFill>
        </a:ln>
      </dgm:spPr>
      <dgm:t>
        <a:bodyPr/>
        <a:lstStyle/>
        <a:p>
          <a:endParaRPr lang="en-US"/>
        </a:p>
      </dgm:t>
    </dgm:pt>
    <dgm:pt modelId="{EF394DC9-E4B2-43CD-9800-4CF42F39294C}" type="sibTrans" cxnId="{7A9437BE-AB79-488A-BE2A-E2BDCFBC36E1}">
      <dgm:prSet/>
      <dgm:spPr/>
      <dgm:t>
        <a:bodyPr/>
        <a:lstStyle/>
        <a:p>
          <a:endParaRPr lang="en-US"/>
        </a:p>
      </dgm:t>
    </dgm:pt>
    <dgm:pt modelId="{1FD67E33-4FD8-42FF-BDC3-B82470BAA25D}">
      <dgm:prSet custT="1"/>
      <dgm:spPr>
        <a:ln>
          <a:solidFill>
            <a:srgbClr val="002060"/>
          </a:solidFill>
        </a:ln>
      </dgm:spPr>
      <dgm:t>
        <a:bodyPr/>
        <a:lstStyle/>
        <a:p>
          <a:r>
            <a:rPr lang="en-US" sz="2400" dirty="0" smtClean="0"/>
            <a:t>Payment Models</a:t>
          </a:r>
          <a:endParaRPr lang="en-US" sz="2400" dirty="0"/>
        </a:p>
      </dgm:t>
    </dgm:pt>
    <dgm:pt modelId="{65A10548-52DD-4EA2-A0E4-2FF253CA0092}" type="parTrans" cxnId="{E5671036-E761-4816-80EE-F27F667475FA}">
      <dgm:prSet/>
      <dgm:spPr>
        <a:ln>
          <a:solidFill>
            <a:srgbClr val="002060"/>
          </a:solidFill>
        </a:ln>
      </dgm:spPr>
      <dgm:t>
        <a:bodyPr/>
        <a:lstStyle/>
        <a:p>
          <a:endParaRPr lang="en-US"/>
        </a:p>
      </dgm:t>
    </dgm:pt>
    <dgm:pt modelId="{3354B9A7-CD16-4B0D-A56A-1711FEEB27C6}" type="sibTrans" cxnId="{E5671036-E761-4816-80EE-F27F667475FA}">
      <dgm:prSet/>
      <dgm:spPr/>
      <dgm:t>
        <a:bodyPr/>
        <a:lstStyle/>
        <a:p>
          <a:endParaRPr lang="en-US"/>
        </a:p>
      </dgm:t>
    </dgm:pt>
    <dgm:pt modelId="{050559CE-77CF-4B31-B504-B8318505BA8F}">
      <dgm:prSet custT="1"/>
      <dgm:spPr>
        <a:ln>
          <a:solidFill>
            <a:srgbClr val="002060"/>
          </a:solidFill>
        </a:ln>
      </dgm:spPr>
      <dgm:t>
        <a:bodyPr/>
        <a:lstStyle/>
        <a:p>
          <a:r>
            <a:rPr lang="en-US" sz="1800" dirty="0" smtClean="0"/>
            <a:t>Data &amp; Infrastructure</a:t>
          </a:r>
          <a:endParaRPr lang="en-US" sz="1800" dirty="0"/>
        </a:p>
      </dgm:t>
    </dgm:pt>
    <dgm:pt modelId="{DE3FDA3B-CD0F-4CA6-A856-FBC1D683144C}" type="parTrans" cxnId="{8C94CF2A-EA3A-4EB1-B322-9AA0FC99DC44}">
      <dgm:prSet/>
      <dgm:spPr>
        <a:solidFill>
          <a:srgbClr val="002060"/>
        </a:solidFill>
        <a:ln>
          <a:solidFill>
            <a:srgbClr val="002060"/>
          </a:solidFill>
        </a:ln>
      </dgm:spPr>
      <dgm:t>
        <a:bodyPr/>
        <a:lstStyle/>
        <a:p>
          <a:endParaRPr lang="en-US"/>
        </a:p>
      </dgm:t>
    </dgm:pt>
    <dgm:pt modelId="{63F65379-B97C-46DE-880D-FA45E2E1C465}" type="sibTrans" cxnId="{8C94CF2A-EA3A-4EB1-B322-9AA0FC99DC44}">
      <dgm:prSet/>
      <dgm:spPr/>
      <dgm:t>
        <a:bodyPr/>
        <a:lstStyle/>
        <a:p>
          <a:endParaRPr lang="en-US"/>
        </a:p>
      </dgm:t>
    </dgm:pt>
    <dgm:pt modelId="{7CED0E78-7DD8-43A0-B248-EAEFC37D37AB}" type="pres">
      <dgm:prSet presAssocID="{49524BE8-7EE9-440B-A442-BA1F1B7B083F}" presName="hierChild1" presStyleCnt="0">
        <dgm:presLayoutVars>
          <dgm:chPref val="1"/>
          <dgm:dir/>
          <dgm:animOne val="branch"/>
          <dgm:animLvl val="lvl"/>
          <dgm:resizeHandles/>
        </dgm:presLayoutVars>
      </dgm:prSet>
      <dgm:spPr/>
      <dgm:t>
        <a:bodyPr/>
        <a:lstStyle/>
        <a:p>
          <a:endParaRPr lang="en-US"/>
        </a:p>
      </dgm:t>
    </dgm:pt>
    <dgm:pt modelId="{00074C43-8B5D-4C31-BC37-37E71AE35B98}" type="pres">
      <dgm:prSet presAssocID="{E0A7DD1C-0E8D-4529-82F8-467E097BB47D}" presName="hierRoot1" presStyleCnt="0"/>
      <dgm:spPr/>
      <dgm:t>
        <a:bodyPr/>
        <a:lstStyle/>
        <a:p>
          <a:endParaRPr lang="en-US"/>
        </a:p>
      </dgm:t>
    </dgm:pt>
    <dgm:pt modelId="{4A792392-2ED0-45DB-BB90-CE3F302A34DE}" type="pres">
      <dgm:prSet presAssocID="{E0A7DD1C-0E8D-4529-82F8-467E097BB47D}" presName="composite" presStyleCnt="0"/>
      <dgm:spPr/>
      <dgm:t>
        <a:bodyPr/>
        <a:lstStyle/>
        <a:p>
          <a:endParaRPr lang="en-US"/>
        </a:p>
      </dgm:t>
    </dgm:pt>
    <dgm:pt modelId="{ECBE5131-B710-4F19-9565-9F0B3C8518CF}" type="pres">
      <dgm:prSet presAssocID="{E0A7DD1C-0E8D-4529-82F8-467E097BB47D}" presName="background" presStyleLbl="node0" presStyleIdx="0" presStyleCnt="1"/>
      <dgm:spPr>
        <a:solidFill>
          <a:srgbClr val="002060"/>
        </a:solidFill>
      </dgm:spPr>
      <dgm:t>
        <a:bodyPr/>
        <a:lstStyle/>
        <a:p>
          <a:endParaRPr lang="en-US"/>
        </a:p>
      </dgm:t>
    </dgm:pt>
    <dgm:pt modelId="{606FC4F5-0389-44D9-8BF8-631DE04EFA40}" type="pres">
      <dgm:prSet presAssocID="{E0A7DD1C-0E8D-4529-82F8-467E097BB47D}" presName="text" presStyleLbl="fgAcc0" presStyleIdx="0" presStyleCnt="1" custScaleX="126178" custLinFactNeighborX="-9179" custLinFactNeighborY="-26981">
        <dgm:presLayoutVars>
          <dgm:chPref val="3"/>
        </dgm:presLayoutVars>
      </dgm:prSet>
      <dgm:spPr/>
      <dgm:t>
        <a:bodyPr/>
        <a:lstStyle/>
        <a:p>
          <a:endParaRPr lang="en-US"/>
        </a:p>
      </dgm:t>
    </dgm:pt>
    <dgm:pt modelId="{CFB80C51-446F-4487-85D3-BC21FBFD48C3}" type="pres">
      <dgm:prSet presAssocID="{E0A7DD1C-0E8D-4529-82F8-467E097BB47D}" presName="hierChild2" presStyleCnt="0"/>
      <dgm:spPr/>
      <dgm:t>
        <a:bodyPr/>
        <a:lstStyle/>
        <a:p>
          <a:endParaRPr lang="en-US"/>
        </a:p>
      </dgm:t>
    </dgm:pt>
    <dgm:pt modelId="{85666D72-8A4E-41CF-AE4A-B1B16DAE4710}" type="pres">
      <dgm:prSet presAssocID="{F10EEF84-2A03-450C-A673-6EBEC88D9C3D}" presName="Name10" presStyleLbl="parChTrans1D2" presStyleIdx="0" presStyleCnt="1"/>
      <dgm:spPr/>
      <dgm:t>
        <a:bodyPr/>
        <a:lstStyle/>
        <a:p>
          <a:endParaRPr lang="en-US"/>
        </a:p>
      </dgm:t>
    </dgm:pt>
    <dgm:pt modelId="{8B79A4CF-2A47-44D5-8B9A-9FBD7D0CB1E2}" type="pres">
      <dgm:prSet presAssocID="{061AB76F-2BDA-4B66-A5A5-51F1C887BB75}" presName="hierRoot2" presStyleCnt="0"/>
      <dgm:spPr/>
      <dgm:t>
        <a:bodyPr/>
        <a:lstStyle/>
        <a:p>
          <a:endParaRPr lang="en-US"/>
        </a:p>
      </dgm:t>
    </dgm:pt>
    <dgm:pt modelId="{A74E5B1D-CB4A-4B04-9494-AC446F0FB146}" type="pres">
      <dgm:prSet presAssocID="{061AB76F-2BDA-4B66-A5A5-51F1C887BB75}" presName="composite2" presStyleCnt="0"/>
      <dgm:spPr/>
      <dgm:t>
        <a:bodyPr/>
        <a:lstStyle/>
        <a:p>
          <a:endParaRPr lang="en-US"/>
        </a:p>
      </dgm:t>
    </dgm:pt>
    <dgm:pt modelId="{954CB5BD-804E-4857-A3A0-50D33AA5C5E0}" type="pres">
      <dgm:prSet presAssocID="{061AB76F-2BDA-4B66-A5A5-51F1C887BB75}" presName="background2" presStyleLbl="node2" presStyleIdx="0" presStyleCnt="1"/>
      <dgm:spPr>
        <a:solidFill>
          <a:srgbClr val="002060"/>
        </a:solidFill>
      </dgm:spPr>
      <dgm:t>
        <a:bodyPr/>
        <a:lstStyle/>
        <a:p>
          <a:endParaRPr lang="en-US"/>
        </a:p>
      </dgm:t>
    </dgm:pt>
    <dgm:pt modelId="{0D2FD6A4-D1E5-4C12-9BF0-E81BCC1EAA73}" type="pres">
      <dgm:prSet presAssocID="{061AB76F-2BDA-4B66-A5A5-51F1C887BB75}" presName="text2" presStyleLbl="fgAcc2" presStyleIdx="0" presStyleCnt="1" custScaleX="139389" custLinFactX="-47117" custLinFactNeighborX="-100000" custLinFactNeighborY="-22564">
        <dgm:presLayoutVars>
          <dgm:chPref val="3"/>
        </dgm:presLayoutVars>
      </dgm:prSet>
      <dgm:spPr>
        <a:prstGeom prst="flowChartTerminator">
          <a:avLst/>
        </a:prstGeom>
      </dgm:spPr>
      <dgm:t>
        <a:bodyPr/>
        <a:lstStyle/>
        <a:p>
          <a:endParaRPr lang="en-US"/>
        </a:p>
      </dgm:t>
    </dgm:pt>
    <dgm:pt modelId="{A0E44805-B0C6-4C7B-83CA-B81A7EAC59D3}" type="pres">
      <dgm:prSet presAssocID="{061AB76F-2BDA-4B66-A5A5-51F1C887BB75}" presName="hierChild3" presStyleCnt="0"/>
      <dgm:spPr/>
      <dgm:t>
        <a:bodyPr/>
        <a:lstStyle/>
        <a:p>
          <a:endParaRPr lang="en-US"/>
        </a:p>
      </dgm:t>
    </dgm:pt>
    <dgm:pt modelId="{7D7650F6-4CD5-47F9-8F84-AEFDDA5FCC8F}" type="pres">
      <dgm:prSet presAssocID="{879B002D-8DFC-4DBA-8D33-EDA7BE311373}" presName="Name17" presStyleLbl="parChTrans1D3" presStyleIdx="0" presStyleCnt="4"/>
      <dgm:spPr/>
      <dgm:t>
        <a:bodyPr/>
        <a:lstStyle/>
        <a:p>
          <a:endParaRPr lang="en-US"/>
        </a:p>
      </dgm:t>
    </dgm:pt>
    <dgm:pt modelId="{360C07F8-192D-4D97-B369-A89137D8407D}" type="pres">
      <dgm:prSet presAssocID="{B66C2232-5789-4024-BC4B-F50568366DD4}" presName="hierRoot3" presStyleCnt="0"/>
      <dgm:spPr/>
      <dgm:t>
        <a:bodyPr/>
        <a:lstStyle/>
        <a:p>
          <a:endParaRPr lang="en-US"/>
        </a:p>
      </dgm:t>
    </dgm:pt>
    <dgm:pt modelId="{04CB78DA-3645-4CF2-831B-2CEACE0803B2}" type="pres">
      <dgm:prSet presAssocID="{B66C2232-5789-4024-BC4B-F50568366DD4}" presName="composite3" presStyleCnt="0"/>
      <dgm:spPr/>
      <dgm:t>
        <a:bodyPr/>
        <a:lstStyle/>
        <a:p>
          <a:endParaRPr lang="en-US"/>
        </a:p>
      </dgm:t>
    </dgm:pt>
    <dgm:pt modelId="{8BAA4A6D-CE1C-4A18-9D80-D28AD2C47B4C}" type="pres">
      <dgm:prSet presAssocID="{B66C2232-5789-4024-BC4B-F50568366DD4}" presName="background3" presStyleLbl="node3" presStyleIdx="0" presStyleCnt="4"/>
      <dgm:spPr>
        <a:solidFill>
          <a:srgbClr val="002060"/>
        </a:solidFill>
      </dgm:spPr>
      <dgm:t>
        <a:bodyPr/>
        <a:lstStyle/>
        <a:p>
          <a:endParaRPr lang="en-US"/>
        </a:p>
      </dgm:t>
    </dgm:pt>
    <dgm:pt modelId="{5881CAB8-6879-4974-8531-7C1F25BCFB04}" type="pres">
      <dgm:prSet presAssocID="{B66C2232-5789-4024-BC4B-F50568366DD4}" presName="text3" presStyleLbl="fgAcc3" presStyleIdx="0" presStyleCnt="4" custScaleY="157609">
        <dgm:presLayoutVars>
          <dgm:chPref val="3"/>
        </dgm:presLayoutVars>
      </dgm:prSet>
      <dgm:spPr/>
      <dgm:t>
        <a:bodyPr/>
        <a:lstStyle/>
        <a:p>
          <a:endParaRPr lang="en-US"/>
        </a:p>
      </dgm:t>
    </dgm:pt>
    <dgm:pt modelId="{7B469A3D-C7B7-40CF-A25F-FB5A49DC8EDF}" type="pres">
      <dgm:prSet presAssocID="{B66C2232-5789-4024-BC4B-F50568366DD4}" presName="hierChild4" presStyleCnt="0"/>
      <dgm:spPr/>
      <dgm:t>
        <a:bodyPr/>
        <a:lstStyle/>
        <a:p>
          <a:endParaRPr lang="en-US"/>
        </a:p>
      </dgm:t>
    </dgm:pt>
    <dgm:pt modelId="{4BA3D61F-364A-4DE2-A255-DC279B27C759}" type="pres">
      <dgm:prSet presAssocID="{4642F313-355F-4896-A388-60D66308016B}" presName="Name17" presStyleLbl="parChTrans1D3" presStyleIdx="1" presStyleCnt="4"/>
      <dgm:spPr/>
      <dgm:t>
        <a:bodyPr/>
        <a:lstStyle/>
        <a:p>
          <a:endParaRPr lang="en-US"/>
        </a:p>
      </dgm:t>
    </dgm:pt>
    <dgm:pt modelId="{0319A510-4D4A-4FDE-A37A-677C5445654D}" type="pres">
      <dgm:prSet presAssocID="{EA27DBDC-090D-4C1C-ACB4-F28F3C0BC6ED}" presName="hierRoot3" presStyleCnt="0"/>
      <dgm:spPr/>
      <dgm:t>
        <a:bodyPr/>
        <a:lstStyle/>
        <a:p>
          <a:endParaRPr lang="en-US"/>
        </a:p>
      </dgm:t>
    </dgm:pt>
    <dgm:pt modelId="{D2A17CEA-9081-4C98-A313-5ABAB8B649AD}" type="pres">
      <dgm:prSet presAssocID="{EA27DBDC-090D-4C1C-ACB4-F28F3C0BC6ED}" presName="composite3" presStyleCnt="0"/>
      <dgm:spPr/>
      <dgm:t>
        <a:bodyPr/>
        <a:lstStyle/>
        <a:p>
          <a:endParaRPr lang="en-US"/>
        </a:p>
      </dgm:t>
    </dgm:pt>
    <dgm:pt modelId="{08AF4FCA-AF56-49D8-A68C-2154D95C8605}" type="pres">
      <dgm:prSet presAssocID="{EA27DBDC-090D-4C1C-ACB4-F28F3C0BC6ED}" presName="background3" presStyleLbl="node3" presStyleIdx="1" presStyleCnt="4"/>
      <dgm:spPr>
        <a:solidFill>
          <a:srgbClr val="002060"/>
        </a:solidFill>
      </dgm:spPr>
      <dgm:t>
        <a:bodyPr/>
        <a:lstStyle/>
        <a:p>
          <a:endParaRPr lang="en-US"/>
        </a:p>
      </dgm:t>
    </dgm:pt>
    <dgm:pt modelId="{08449FB8-65BF-4089-97C4-0B09A95A917F}" type="pres">
      <dgm:prSet presAssocID="{EA27DBDC-090D-4C1C-ACB4-F28F3C0BC6ED}" presName="text3" presStyleLbl="fgAcc3" presStyleIdx="1" presStyleCnt="4" custScaleY="157609">
        <dgm:presLayoutVars>
          <dgm:chPref val="3"/>
        </dgm:presLayoutVars>
      </dgm:prSet>
      <dgm:spPr/>
      <dgm:t>
        <a:bodyPr/>
        <a:lstStyle/>
        <a:p>
          <a:endParaRPr lang="en-US"/>
        </a:p>
      </dgm:t>
    </dgm:pt>
    <dgm:pt modelId="{E7E241EB-99AC-4994-BA4F-A5E485994562}" type="pres">
      <dgm:prSet presAssocID="{EA27DBDC-090D-4C1C-ACB4-F28F3C0BC6ED}" presName="hierChild4" presStyleCnt="0"/>
      <dgm:spPr/>
      <dgm:t>
        <a:bodyPr/>
        <a:lstStyle/>
        <a:p>
          <a:endParaRPr lang="en-US"/>
        </a:p>
      </dgm:t>
    </dgm:pt>
    <dgm:pt modelId="{0A8E8C6E-C2F3-466A-8A8D-C4CA1F8C6C03}" type="pres">
      <dgm:prSet presAssocID="{65A10548-52DD-4EA2-A0E4-2FF253CA0092}" presName="Name17" presStyleLbl="parChTrans1D3" presStyleIdx="2" presStyleCnt="4"/>
      <dgm:spPr/>
      <dgm:t>
        <a:bodyPr/>
        <a:lstStyle/>
        <a:p>
          <a:endParaRPr lang="en-US"/>
        </a:p>
      </dgm:t>
    </dgm:pt>
    <dgm:pt modelId="{9DE1F86E-4BDA-4AE3-BC52-ECC1EDC1C066}" type="pres">
      <dgm:prSet presAssocID="{1FD67E33-4FD8-42FF-BDC3-B82470BAA25D}" presName="hierRoot3" presStyleCnt="0"/>
      <dgm:spPr/>
      <dgm:t>
        <a:bodyPr/>
        <a:lstStyle/>
        <a:p>
          <a:endParaRPr lang="en-US"/>
        </a:p>
      </dgm:t>
    </dgm:pt>
    <dgm:pt modelId="{23992634-BC3E-4F23-93D6-4AD92EE76D3F}" type="pres">
      <dgm:prSet presAssocID="{1FD67E33-4FD8-42FF-BDC3-B82470BAA25D}" presName="composite3" presStyleCnt="0"/>
      <dgm:spPr/>
      <dgm:t>
        <a:bodyPr/>
        <a:lstStyle/>
        <a:p>
          <a:endParaRPr lang="en-US"/>
        </a:p>
      </dgm:t>
    </dgm:pt>
    <dgm:pt modelId="{7D008D82-EBD5-46F7-9891-80A9F7E76E7E}" type="pres">
      <dgm:prSet presAssocID="{1FD67E33-4FD8-42FF-BDC3-B82470BAA25D}" presName="background3" presStyleLbl="node3" presStyleIdx="2" presStyleCnt="4"/>
      <dgm:spPr>
        <a:solidFill>
          <a:srgbClr val="002060"/>
        </a:solidFill>
      </dgm:spPr>
      <dgm:t>
        <a:bodyPr/>
        <a:lstStyle/>
        <a:p>
          <a:endParaRPr lang="en-US"/>
        </a:p>
      </dgm:t>
    </dgm:pt>
    <dgm:pt modelId="{BD391BCF-C9E7-4678-AC36-7158E3C8714B}" type="pres">
      <dgm:prSet presAssocID="{1FD67E33-4FD8-42FF-BDC3-B82470BAA25D}" presName="text3" presStyleLbl="fgAcc3" presStyleIdx="2" presStyleCnt="4" custScaleY="162227" custLinFactNeighborX="-1669" custLinFactNeighborY="-2309">
        <dgm:presLayoutVars>
          <dgm:chPref val="3"/>
        </dgm:presLayoutVars>
      </dgm:prSet>
      <dgm:spPr/>
      <dgm:t>
        <a:bodyPr/>
        <a:lstStyle/>
        <a:p>
          <a:endParaRPr lang="en-US"/>
        </a:p>
      </dgm:t>
    </dgm:pt>
    <dgm:pt modelId="{3F6C5C81-C7AF-473C-B04D-82A3EE4C4CC5}" type="pres">
      <dgm:prSet presAssocID="{1FD67E33-4FD8-42FF-BDC3-B82470BAA25D}" presName="hierChild4" presStyleCnt="0"/>
      <dgm:spPr/>
      <dgm:t>
        <a:bodyPr/>
        <a:lstStyle/>
        <a:p>
          <a:endParaRPr lang="en-US"/>
        </a:p>
      </dgm:t>
    </dgm:pt>
    <dgm:pt modelId="{97E725DC-3334-4A7A-9276-45EB8D71DD73}" type="pres">
      <dgm:prSet presAssocID="{DE3FDA3B-CD0F-4CA6-A856-FBC1D683144C}" presName="Name17" presStyleLbl="parChTrans1D3" presStyleIdx="3" presStyleCnt="4"/>
      <dgm:spPr/>
      <dgm:t>
        <a:bodyPr/>
        <a:lstStyle/>
        <a:p>
          <a:endParaRPr lang="en-US"/>
        </a:p>
      </dgm:t>
    </dgm:pt>
    <dgm:pt modelId="{C2115C4E-FFA0-4839-A09A-7C10EE41768A}" type="pres">
      <dgm:prSet presAssocID="{050559CE-77CF-4B31-B504-B8318505BA8F}" presName="hierRoot3" presStyleCnt="0"/>
      <dgm:spPr/>
    </dgm:pt>
    <dgm:pt modelId="{A14AEEAE-EFE3-489A-BC02-635C2597FD08}" type="pres">
      <dgm:prSet presAssocID="{050559CE-77CF-4B31-B504-B8318505BA8F}" presName="composite3" presStyleCnt="0"/>
      <dgm:spPr/>
    </dgm:pt>
    <dgm:pt modelId="{3DE23D7C-AE3F-4712-AB94-98C0EBCE418A}" type="pres">
      <dgm:prSet presAssocID="{050559CE-77CF-4B31-B504-B8318505BA8F}" presName="background3" presStyleLbl="node3" presStyleIdx="3" presStyleCnt="4"/>
      <dgm:spPr>
        <a:solidFill>
          <a:srgbClr val="002060"/>
        </a:solidFill>
      </dgm:spPr>
      <dgm:t>
        <a:bodyPr/>
        <a:lstStyle/>
        <a:p>
          <a:endParaRPr lang="en-US"/>
        </a:p>
      </dgm:t>
    </dgm:pt>
    <dgm:pt modelId="{054EA7A7-B1CE-4277-8CB7-1230CA9B6AD9}" type="pres">
      <dgm:prSet presAssocID="{050559CE-77CF-4B31-B504-B8318505BA8F}" presName="text3" presStyleLbl="fgAcc3" presStyleIdx="3" presStyleCnt="4" custScaleY="157609">
        <dgm:presLayoutVars>
          <dgm:chPref val="3"/>
        </dgm:presLayoutVars>
      </dgm:prSet>
      <dgm:spPr/>
      <dgm:t>
        <a:bodyPr/>
        <a:lstStyle/>
        <a:p>
          <a:endParaRPr lang="en-US"/>
        </a:p>
      </dgm:t>
    </dgm:pt>
    <dgm:pt modelId="{FC6EFEA2-2383-4C37-BCE7-F441C47F57FA}" type="pres">
      <dgm:prSet presAssocID="{050559CE-77CF-4B31-B504-B8318505BA8F}" presName="hierChild4" presStyleCnt="0"/>
      <dgm:spPr/>
    </dgm:pt>
  </dgm:ptLst>
  <dgm:cxnLst>
    <dgm:cxn modelId="{E8FD8716-C70C-194D-B623-879D72EC1380}" type="presOf" srcId="{061AB76F-2BDA-4B66-A5A5-51F1C887BB75}" destId="{0D2FD6A4-D1E5-4C12-9BF0-E81BCC1EAA73}" srcOrd="0" destOrd="0" presId="urn:microsoft.com/office/officeart/2005/8/layout/hierarchy1"/>
    <dgm:cxn modelId="{35DBF2A6-7D3F-A54F-8C91-6EDEFFD03684}" type="presOf" srcId="{B66C2232-5789-4024-BC4B-F50568366DD4}" destId="{5881CAB8-6879-4974-8531-7C1F25BCFB04}" srcOrd="0" destOrd="0" presId="urn:microsoft.com/office/officeart/2005/8/layout/hierarchy1"/>
    <dgm:cxn modelId="{CE0AC1D6-6B1F-3A49-AEAE-77024AE35300}" type="presOf" srcId="{E0A7DD1C-0E8D-4529-82F8-467E097BB47D}" destId="{606FC4F5-0389-44D9-8BF8-631DE04EFA40}" srcOrd="0" destOrd="0" presId="urn:microsoft.com/office/officeart/2005/8/layout/hierarchy1"/>
    <dgm:cxn modelId="{A44BED7D-2B68-EF4B-B5BC-88E9751B639F}" type="presOf" srcId="{DE3FDA3B-CD0F-4CA6-A856-FBC1D683144C}" destId="{97E725DC-3334-4A7A-9276-45EB8D71DD73}" srcOrd="0" destOrd="0" presId="urn:microsoft.com/office/officeart/2005/8/layout/hierarchy1"/>
    <dgm:cxn modelId="{9558CADE-DFDA-E549-BB91-6AF6683D951F}" type="presOf" srcId="{49524BE8-7EE9-440B-A442-BA1F1B7B083F}" destId="{7CED0E78-7DD8-43A0-B248-EAEFC37D37AB}" srcOrd="0" destOrd="0" presId="urn:microsoft.com/office/officeart/2005/8/layout/hierarchy1"/>
    <dgm:cxn modelId="{64AAB751-5A58-A747-A7AA-753CC9B96FBE}" type="presOf" srcId="{65A10548-52DD-4EA2-A0E4-2FF253CA0092}" destId="{0A8E8C6E-C2F3-466A-8A8D-C4CA1F8C6C03}" srcOrd="0" destOrd="0" presId="urn:microsoft.com/office/officeart/2005/8/layout/hierarchy1"/>
    <dgm:cxn modelId="{8C94CF2A-EA3A-4EB1-B322-9AA0FC99DC44}" srcId="{061AB76F-2BDA-4B66-A5A5-51F1C887BB75}" destId="{050559CE-77CF-4B31-B504-B8318505BA8F}" srcOrd="3" destOrd="0" parTransId="{DE3FDA3B-CD0F-4CA6-A856-FBC1D683144C}" sibTransId="{63F65379-B97C-46DE-880D-FA45E2E1C465}"/>
    <dgm:cxn modelId="{C9BAD0D3-1B11-6E40-AD88-62F421109FA1}" type="presOf" srcId="{F10EEF84-2A03-450C-A673-6EBEC88D9C3D}" destId="{85666D72-8A4E-41CF-AE4A-B1B16DAE4710}" srcOrd="0" destOrd="0" presId="urn:microsoft.com/office/officeart/2005/8/layout/hierarchy1"/>
    <dgm:cxn modelId="{CABA9AFE-3C98-BB47-9893-8FF87FC69699}" type="presOf" srcId="{1FD67E33-4FD8-42FF-BDC3-B82470BAA25D}" destId="{BD391BCF-C9E7-4678-AC36-7158E3C8714B}" srcOrd="0" destOrd="0" presId="urn:microsoft.com/office/officeart/2005/8/layout/hierarchy1"/>
    <dgm:cxn modelId="{5924F944-B91A-A644-BEEF-B69FF23CD28B}" type="presOf" srcId="{050559CE-77CF-4B31-B504-B8318505BA8F}" destId="{054EA7A7-B1CE-4277-8CB7-1230CA9B6AD9}" srcOrd="0" destOrd="0" presId="urn:microsoft.com/office/officeart/2005/8/layout/hierarchy1"/>
    <dgm:cxn modelId="{3DCE936C-52E6-524A-AE5E-ABAC6AD48C79}" type="presOf" srcId="{EA27DBDC-090D-4C1C-ACB4-F28F3C0BC6ED}" destId="{08449FB8-65BF-4089-97C4-0B09A95A917F}" srcOrd="0" destOrd="0" presId="urn:microsoft.com/office/officeart/2005/8/layout/hierarchy1"/>
    <dgm:cxn modelId="{E5671036-E761-4816-80EE-F27F667475FA}" srcId="{061AB76F-2BDA-4B66-A5A5-51F1C887BB75}" destId="{1FD67E33-4FD8-42FF-BDC3-B82470BAA25D}" srcOrd="2" destOrd="0" parTransId="{65A10548-52DD-4EA2-A0E4-2FF253CA0092}" sibTransId="{3354B9A7-CD16-4B0D-A56A-1711FEEB27C6}"/>
    <dgm:cxn modelId="{7A9437BE-AB79-488A-BE2A-E2BDCFBC36E1}" srcId="{061AB76F-2BDA-4B66-A5A5-51F1C887BB75}" destId="{EA27DBDC-090D-4C1C-ACB4-F28F3C0BC6ED}" srcOrd="1" destOrd="0" parTransId="{4642F313-355F-4896-A388-60D66308016B}" sibTransId="{EF394DC9-E4B2-43CD-9800-4CF42F39294C}"/>
    <dgm:cxn modelId="{2D99D7A5-26C6-4F07-99C2-6141F58CCA09}" srcId="{49524BE8-7EE9-440B-A442-BA1F1B7B083F}" destId="{E0A7DD1C-0E8D-4529-82F8-467E097BB47D}" srcOrd="0" destOrd="0" parTransId="{54CAF879-BCE2-4313-BBA1-493054A6590C}" sibTransId="{2C1AFEE3-F29C-48E5-AF2F-82CD66431029}"/>
    <dgm:cxn modelId="{4B4FFF4C-4639-5945-9A6D-FE0CEA7E5722}" type="presOf" srcId="{4642F313-355F-4896-A388-60D66308016B}" destId="{4BA3D61F-364A-4DE2-A255-DC279B27C759}" srcOrd="0" destOrd="0" presId="urn:microsoft.com/office/officeart/2005/8/layout/hierarchy1"/>
    <dgm:cxn modelId="{50BD4560-F729-46D5-91B0-E69FE5C3806E}" srcId="{E0A7DD1C-0E8D-4529-82F8-467E097BB47D}" destId="{061AB76F-2BDA-4B66-A5A5-51F1C887BB75}" srcOrd="0" destOrd="0" parTransId="{F10EEF84-2A03-450C-A673-6EBEC88D9C3D}" sibTransId="{F18B48B0-37B9-47EA-98D8-780EA7D95868}"/>
    <dgm:cxn modelId="{6A1F18D8-FC15-4978-A824-E0E371659CDF}" srcId="{061AB76F-2BDA-4B66-A5A5-51F1C887BB75}" destId="{B66C2232-5789-4024-BC4B-F50568366DD4}" srcOrd="0" destOrd="0" parTransId="{879B002D-8DFC-4DBA-8D33-EDA7BE311373}" sibTransId="{F692E135-651D-4A74-AC47-64A8E4F11338}"/>
    <dgm:cxn modelId="{DCFC2766-214D-9E47-9E9E-2086940854C9}" type="presOf" srcId="{879B002D-8DFC-4DBA-8D33-EDA7BE311373}" destId="{7D7650F6-4CD5-47F9-8F84-AEFDDA5FCC8F}" srcOrd="0" destOrd="0" presId="urn:microsoft.com/office/officeart/2005/8/layout/hierarchy1"/>
    <dgm:cxn modelId="{3253994D-BDBA-9B42-B817-BB202109603F}" type="presParOf" srcId="{7CED0E78-7DD8-43A0-B248-EAEFC37D37AB}" destId="{00074C43-8B5D-4C31-BC37-37E71AE35B98}" srcOrd="0" destOrd="0" presId="urn:microsoft.com/office/officeart/2005/8/layout/hierarchy1"/>
    <dgm:cxn modelId="{2D29F651-C58E-5245-B8F7-4FB3670F735B}" type="presParOf" srcId="{00074C43-8B5D-4C31-BC37-37E71AE35B98}" destId="{4A792392-2ED0-45DB-BB90-CE3F302A34DE}" srcOrd="0" destOrd="0" presId="urn:microsoft.com/office/officeart/2005/8/layout/hierarchy1"/>
    <dgm:cxn modelId="{2D2ABFA1-A7A1-E84F-B0DF-CFFDB33EF0B0}" type="presParOf" srcId="{4A792392-2ED0-45DB-BB90-CE3F302A34DE}" destId="{ECBE5131-B710-4F19-9565-9F0B3C8518CF}" srcOrd="0" destOrd="0" presId="urn:microsoft.com/office/officeart/2005/8/layout/hierarchy1"/>
    <dgm:cxn modelId="{56B083FA-CC70-3D49-B2DD-0CC1C2B8B781}" type="presParOf" srcId="{4A792392-2ED0-45DB-BB90-CE3F302A34DE}" destId="{606FC4F5-0389-44D9-8BF8-631DE04EFA40}" srcOrd="1" destOrd="0" presId="urn:microsoft.com/office/officeart/2005/8/layout/hierarchy1"/>
    <dgm:cxn modelId="{2AB5046F-CAE7-D044-9222-0CC116F74D55}" type="presParOf" srcId="{00074C43-8B5D-4C31-BC37-37E71AE35B98}" destId="{CFB80C51-446F-4487-85D3-BC21FBFD48C3}" srcOrd="1" destOrd="0" presId="urn:microsoft.com/office/officeart/2005/8/layout/hierarchy1"/>
    <dgm:cxn modelId="{CDC669D9-CF68-D34C-ABC7-7F8EA95B6F41}" type="presParOf" srcId="{CFB80C51-446F-4487-85D3-BC21FBFD48C3}" destId="{85666D72-8A4E-41CF-AE4A-B1B16DAE4710}" srcOrd="0" destOrd="0" presId="urn:microsoft.com/office/officeart/2005/8/layout/hierarchy1"/>
    <dgm:cxn modelId="{51EDD757-D894-104E-ADDC-9DA678F075E9}" type="presParOf" srcId="{CFB80C51-446F-4487-85D3-BC21FBFD48C3}" destId="{8B79A4CF-2A47-44D5-8B9A-9FBD7D0CB1E2}" srcOrd="1" destOrd="0" presId="urn:microsoft.com/office/officeart/2005/8/layout/hierarchy1"/>
    <dgm:cxn modelId="{AEC0F9EB-CEBF-6C47-A1BC-AB467054A612}" type="presParOf" srcId="{8B79A4CF-2A47-44D5-8B9A-9FBD7D0CB1E2}" destId="{A74E5B1D-CB4A-4B04-9494-AC446F0FB146}" srcOrd="0" destOrd="0" presId="urn:microsoft.com/office/officeart/2005/8/layout/hierarchy1"/>
    <dgm:cxn modelId="{DFA61CD2-A5F3-2F4E-8646-44A94E956FB5}" type="presParOf" srcId="{A74E5B1D-CB4A-4B04-9494-AC446F0FB146}" destId="{954CB5BD-804E-4857-A3A0-50D33AA5C5E0}" srcOrd="0" destOrd="0" presId="urn:microsoft.com/office/officeart/2005/8/layout/hierarchy1"/>
    <dgm:cxn modelId="{4228EA52-20D9-6F4D-B76A-532F5CDBE396}" type="presParOf" srcId="{A74E5B1D-CB4A-4B04-9494-AC446F0FB146}" destId="{0D2FD6A4-D1E5-4C12-9BF0-E81BCC1EAA73}" srcOrd="1" destOrd="0" presId="urn:microsoft.com/office/officeart/2005/8/layout/hierarchy1"/>
    <dgm:cxn modelId="{2C442AEE-6AA7-6542-98FC-6A0708969F41}" type="presParOf" srcId="{8B79A4CF-2A47-44D5-8B9A-9FBD7D0CB1E2}" destId="{A0E44805-B0C6-4C7B-83CA-B81A7EAC59D3}" srcOrd="1" destOrd="0" presId="urn:microsoft.com/office/officeart/2005/8/layout/hierarchy1"/>
    <dgm:cxn modelId="{981C1CFC-3037-C247-BC55-3C1508A641CF}" type="presParOf" srcId="{A0E44805-B0C6-4C7B-83CA-B81A7EAC59D3}" destId="{7D7650F6-4CD5-47F9-8F84-AEFDDA5FCC8F}" srcOrd="0" destOrd="0" presId="urn:microsoft.com/office/officeart/2005/8/layout/hierarchy1"/>
    <dgm:cxn modelId="{9FBCBC1F-9EB3-634C-972A-3906603DC346}" type="presParOf" srcId="{A0E44805-B0C6-4C7B-83CA-B81A7EAC59D3}" destId="{360C07F8-192D-4D97-B369-A89137D8407D}" srcOrd="1" destOrd="0" presId="urn:microsoft.com/office/officeart/2005/8/layout/hierarchy1"/>
    <dgm:cxn modelId="{9A36C81E-7C7F-5245-B4A7-2626BD33C340}" type="presParOf" srcId="{360C07F8-192D-4D97-B369-A89137D8407D}" destId="{04CB78DA-3645-4CF2-831B-2CEACE0803B2}" srcOrd="0" destOrd="0" presId="urn:microsoft.com/office/officeart/2005/8/layout/hierarchy1"/>
    <dgm:cxn modelId="{98EA0E86-EC62-8244-8913-AC2C77486BC9}" type="presParOf" srcId="{04CB78DA-3645-4CF2-831B-2CEACE0803B2}" destId="{8BAA4A6D-CE1C-4A18-9D80-D28AD2C47B4C}" srcOrd="0" destOrd="0" presId="urn:microsoft.com/office/officeart/2005/8/layout/hierarchy1"/>
    <dgm:cxn modelId="{59CAED34-7C92-E04B-B7D7-108C4C5FF1A8}" type="presParOf" srcId="{04CB78DA-3645-4CF2-831B-2CEACE0803B2}" destId="{5881CAB8-6879-4974-8531-7C1F25BCFB04}" srcOrd="1" destOrd="0" presId="urn:microsoft.com/office/officeart/2005/8/layout/hierarchy1"/>
    <dgm:cxn modelId="{7D58A558-7651-4149-A6CC-33DABAA6FCF8}" type="presParOf" srcId="{360C07F8-192D-4D97-B369-A89137D8407D}" destId="{7B469A3D-C7B7-40CF-A25F-FB5A49DC8EDF}" srcOrd="1" destOrd="0" presId="urn:microsoft.com/office/officeart/2005/8/layout/hierarchy1"/>
    <dgm:cxn modelId="{5202B3AB-14F2-A948-B546-522D687228F4}" type="presParOf" srcId="{A0E44805-B0C6-4C7B-83CA-B81A7EAC59D3}" destId="{4BA3D61F-364A-4DE2-A255-DC279B27C759}" srcOrd="2" destOrd="0" presId="urn:microsoft.com/office/officeart/2005/8/layout/hierarchy1"/>
    <dgm:cxn modelId="{026E6331-DE59-7847-92FD-F391B398F3A3}" type="presParOf" srcId="{A0E44805-B0C6-4C7B-83CA-B81A7EAC59D3}" destId="{0319A510-4D4A-4FDE-A37A-677C5445654D}" srcOrd="3" destOrd="0" presId="urn:microsoft.com/office/officeart/2005/8/layout/hierarchy1"/>
    <dgm:cxn modelId="{EF89F5F4-50A4-C74F-BC2C-0311F4801BDE}" type="presParOf" srcId="{0319A510-4D4A-4FDE-A37A-677C5445654D}" destId="{D2A17CEA-9081-4C98-A313-5ABAB8B649AD}" srcOrd="0" destOrd="0" presId="urn:microsoft.com/office/officeart/2005/8/layout/hierarchy1"/>
    <dgm:cxn modelId="{26419C1F-8564-D548-A42C-F86A299AA028}" type="presParOf" srcId="{D2A17CEA-9081-4C98-A313-5ABAB8B649AD}" destId="{08AF4FCA-AF56-49D8-A68C-2154D95C8605}" srcOrd="0" destOrd="0" presId="urn:microsoft.com/office/officeart/2005/8/layout/hierarchy1"/>
    <dgm:cxn modelId="{6AE3BB66-452D-C449-9537-53EDEBF60815}" type="presParOf" srcId="{D2A17CEA-9081-4C98-A313-5ABAB8B649AD}" destId="{08449FB8-65BF-4089-97C4-0B09A95A917F}" srcOrd="1" destOrd="0" presId="urn:microsoft.com/office/officeart/2005/8/layout/hierarchy1"/>
    <dgm:cxn modelId="{20D36EB9-4B08-AA4A-B277-8F456395B39B}" type="presParOf" srcId="{0319A510-4D4A-4FDE-A37A-677C5445654D}" destId="{E7E241EB-99AC-4994-BA4F-A5E485994562}" srcOrd="1" destOrd="0" presId="urn:microsoft.com/office/officeart/2005/8/layout/hierarchy1"/>
    <dgm:cxn modelId="{574C3513-28D2-A143-AEBB-119ACBE03888}" type="presParOf" srcId="{A0E44805-B0C6-4C7B-83CA-B81A7EAC59D3}" destId="{0A8E8C6E-C2F3-466A-8A8D-C4CA1F8C6C03}" srcOrd="4" destOrd="0" presId="urn:microsoft.com/office/officeart/2005/8/layout/hierarchy1"/>
    <dgm:cxn modelId="{58F7B49C-D7AA-7944-AC86-ED001A6D625D}" type="presParOf" srcId="{A0E44805-B0C6-4C7B-83CA-B81A7EAC59D3}" destId="{9DE1F86E-4BDA-4AE3-BC52-ECC1EDC1C066}" srcOrd="5" destOrd="0" presId="urn:microsoft.com/office/officeart/2005/8/layout/hierarchy1"/>
    <dgm:cxn modelId="{8EE7AC19-0CEC-7648-BA08-4A5DE072BB10}" type="presParOf" srcId="{9DE1F86E-4BDA-4AE3-BC52-ECC1EDC1C066}" destId="{23992634-BC3E-4F23-93D6-4AD92EE76D3F}" srcOrd="0" destOrd="0" presId="urn:microsoft.com/office/officeart/2005/8/layout/hierarchy1"/>
    <dgm:cxn modelId="{D6F3EE91-D408-594D-8E5F-7A3D2172C6AC}" type="presParOf" srcId="{23992634-BC3E-4F23-93D6-4AD92EE76D3F}" destId="{7D008D82-EBD5-46F7-9891-80A9F7E76E7E}" srcOrd="0" destOrd="0" presId="urn:microsoft.com/office/officeart/2005/8/layout/hierarchy1"/>
    <dgm:cxn modelId="{5E084641-C167-954C-A6C2-219A7D4C3281}" type="presParOf" srcId="{23992634-BC3E-4F23-93D6-4AD92EE76D3F}" destId="{BD391BCF-C9E7-4678-AC36-7158E3C8714B}" srcOrd="1" destOrd="0" presId="urn:microsoft.com/office/officeart/2005/8/layout/hierarchy1"/>
    <dgm:cxn modelId="{03C61A7E-D9E1-D249-B15B-1787E924CC56}" type="presParOf" srcId="{9DE1F86E-4BDA-4AE3-BC52-ECC1EDC1C066}" destId="{3F6C5C81-C7AF-473C-B04D-82A3EE4C4CC5}" srcOrd="1" destOrd="0" presId="urn:microsoft.com/office/officeart/2005/8/layout/hierarchy1"/>
    <dgm:cxn modelId="{250DAE4F-A43E-D549-BA9F-2D6C2E2E9D4E}" type="presParOf" srcId="{A0E44805-B0C6-4C7B-83CA-B81A7EAC59D3}" destId="{97E725DC-3334-4A7A-9276-45EB8D71DD73}" srcOrd="6" destOrd="0" presId="urn:microsoft.com/office/officeart/2005/8/layout/hierarchy1"/>
    <dgm:cxn modelId="{CCF83D3F-FB2D-8744-AF4B-6EB5FF14FCD9}" type="presParOf" srcId="{A0E44805-B0C6-4C7B-83CA-B81A7EAC59D3}" destId="{C2115C4E-FFA0-4839-A09A-7C10EE41768A}" srcOrd="7" destOrd="0" presId="urn:microsoft.com/office/officeart/2005/8/layout/hierarchy1"/>
    <dgm:cxn modelId="{A0945905-93FE-FB43-8AAC-67D988056EA1}" type="presParOf" srcId="{C2115C4E-FFA0-4839-A09A-7C10EE41768A}" destId="{A14AEEAE-EFE3-489A-BC02-635C2597FD08}" srcOrd="0" destOrd="0" presId="urn:microsoft.com/office/officeart/2005/8/layout/hierarchy1"/>
    <dgm:cxn modelId="{6537E335-09EC-F547-A2F0-9A31685E6139}" type="presParOf" srcId="{A14AEEAE-EFE3-489A-BC02-635C2597FD08}" destId="{3DE23D7C-AE3F-4712-AB94-98C0EBCE418A}" srcOrd="0" destOrd="0" presId="urn:microsoft.com/office/officeart/2005/8/layout/hierarchy1"/>
    <dgm:cxn modelId="{EF0CB558-F1F6-9741-952B-A6EB168F8454}" type="presParOf" srcId="{A14AEEAE-EFE3-489A-BC02-635C2597FD08}" destId="{054EA7A7-B1CE-4277-8CB7-1230CA9B6AD9}" srcOrd="1" destOrd="0" presId="urn:microsoft.com/office/officeart/2005/8/layout/hierarchy1"/>
    <dgm:cxn modelId="{DBD31567-1483-4F4F-8641-D0DF66D4E7DA}" type="presParOf" srcId="{C2115C4E-FFA0-4839-A09A-7C10EE41768A}" destId="{FC6EFEA2-2383-4C37-BCE7-F441C47F57FA}" srcOrd="1" destOrd="0" presId="urn:microsoft.com/office/officeart/2005/8/layout/hierarchy1"/>
  </dgm:cxnLst>
  <dgm:bg>
    <a:effectLst/>
  </dgm:bg>
  <dgm:whole>
    <a:ln>
      <a:solidFill>
        <a:srgbClr val="002060"/>
      </a:solidFill>
    </a:ln>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8" tIns="46584" rIns="93168" bIns="46584"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68" tIns="46584" rIns="93168" bIns="46584" rtlCol="0"/>
          <a:lstStyle>
            <a:lvl1pPr algn="r">
              <a:defRPr sz="1200"/>
            </a:lvl1pPr>
          </a:lstStyle>
          <a:p>
            <a:fld id="{E0AEDC2B-0DB8-4188-8363-FF1C9CE62C0C}" type="datetimeFigureOut">
              <a:rPr lang="en-US" smtClean="0"/>
              <a:pPr/>
              <a:t>5/22/2014</a:t>
            </a:fld>
            <a:endParaRPr lang="en-US"/>
          </a:p>
        </p:txBody>
      </p:sp>
      <p:sp>
        <p:nvSpPr>
          <p:cNvPr id="4" name="Footer Placeholder 3"/>
          <p:cNvSpPr>
            <a:spLocks noGrp="1"/>
          </p:cNvSpPr>
          <p:nvPr>
            <p:ph type="ftr" sz="quarter" idx="2"/>
          </p:nvPr>
        </p:nvSpPr>
        <p:spPr>
          <a:xfrm>
            <a:off x="1" y="8829968"/>
            <a:ext cx="3037840" cy="464820"/>
          </a:xfrm>
          <a:prstGeom prst="rect">
            <a:avLst/>
          </a:prstGeom>
        </p:spPr>
        <p:txBody>
          <a:bodyPr vert="horz" lIns="93168" tIns="46584" rIns="93168" bIns="4658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68" tIns="46584" rIns="93168" bIns="46584" rtlCol="0" anchor="b"/>
          <a:lstStyle>
            <a:lvl1pPr algn="r">
              <a:defRPr sz="1200"/>
            </a:lvl1pPr>
          </a:lstStyle>
          <a:p>
            <a:fld id="{DF4E351C-DE38-4FEE-B5BC-F6592FE7BAEE}" type="slidenum">
              <a:rPr lang="en-US" smtClean="0"/>
              <a:pPr/>
              <a:t>‹#›</a:t>
            </a:fld>
            <a:endParaRPr lang="en-US"/>
          </a:p>
        </p:txBody>
      </p:sp>
    </p:spTree>
    <p:extLst>
      <p:ext uri="{BB962C8B-B14F-4D97-AF65-F5344CB8AC3E}">
        <p14:creationId xmlns="" xmlns:p14="http://schemas.microsoft.com/office/powerpoint/2010/main" val="3460159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4820"/>
          </a:xfrm>
          <a:prstGeom prst="rect">
            <a:avLst/>
          </a:prstGeom>
        </p:spPr>
        <p:txBody>
          <a:bodyPr vert="horz" lIns="93168" tIns="46584" rIns="93168" bIns="46584"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8" tIns="46584" rIns="93168" bIns="46584" rtlCol="0"/>
          <a:lstStyle>
            <a:lvl1pPr algn="r">
              <a:defRPr sz="1200"/>
            </a:lvl1pPr>
          </a:lstStyle>
          <a:p>
            <a:fld id="{E6B5CD00-5233-8B47-BB56-1990643FAA60}" type="datetimeFigureOut">
              <a:rPr lang="en-US" smtClean="0"/>
              <a:pPr/>
              <a:t>5/22/2014</a:t>
            </a:fld>
            <a:endParaRPr lang="en-US"/>
          </a:p>
        </p:txBody>
      </p:sp>
      <p:sp>
        <p:nvSpPr>
          <p:cNvPr id="4" name="Slide Image Placeholder 3"/>
          <p:cNvSpPr>
            <a:spLocks noGrp="1" noRot="1" noChangeAspect="1"/>
          </p:cNvSpPr>
          <p:nvPr>
            <p:ph type="sldImg" idx="2"/>
          </p:nvPr>
        </p:nvSpPr>
        <p:spPr>
          <a:xfrm>
            <a:off x="1179513" y="696913"/>
            <a:ext cx="4651375" cy="3487737"/>
          </a:xfrm>
          <a:prstGeom prst="rect">
            <a:avLst/>
          </a:prstGeom>
          <a:noFill/>
          <a:ln w="12700">
            <a:solidFill>
              <a:prstClr val="black"/>
            </a:solidFill>
          </a:ln>
        </p:spPr>
        <p:txBody>
          <a:bodyPr vert="horz" lIns="93168" tIns="46584" rIns="93168" bIns="46584"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8" tIns="46584" rIns="93168" bIns="4658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968"/>
            <a:ext cx="3037840" cy="464820"/>
          </a:xfrm>
          <a:prstGeom prst="rect">
            <a:avLst/>
          </a:prstGeom>
        </p:spPr>
        <p:txBody>
          <a:bodyPr vert="horz" lIns="93168" tIns="46584" rIns="93168" bIns="46584"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3168" tIns="46584" rIns="93168" bIns="46584" rtlCol="0" anchor="b"/>
          <a:lstStyle>
            <a:lvl1pPr algn="r">
              <a:defRPr sz="1200"/>
            </a:lvl1pPr>
          </a:lstStyle>
          <a:p>
            <a:fld id="{D0F89A7E-C129-9145-8621-A4974F617E75}" type="slidenum">
              <a:rPr lang="en-US" smtClean="0"/>
              <a:pPr/>
              <a:t>‹#›</a:t>
            </a:fld>
            <a:endParaRPr lang="en-US"/>
          </a:p>
        </p:txBody>
      </p:sp>
    </p:spTree>
    <p:extLst>
      <p:ext uri="{BB962C8B-B14F-4D97-AF65-F5344CB8AC3E}">
        <p14:creationId xmlns="" xmlns:p14="http://schemas.microsoft.com/office/powerpoint/2010/main" val="197444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B8A44D-D987-491C-9570-AF8EE28806E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F89A7E-C129-9145-8621-A4974F617E75}"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F89A7E-C129-9145-8621-A4974F617E75}"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B8A44D-D987-491C-9570-AF8EE28806E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F89A7E-C129-9145-8621-A4974F617E75}"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61B8A44D-D987-491C-9570-AF8EE28806E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F89A7E-C129-9145-8621-A4974F617E75}"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F89A7E-C129-9145-8621-A4974F617E75}"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F89A7E-C129-9145-8621-A4974F617E75}"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F89A7E-C129-9145-8621-A4974F617E75}"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F89A7E-C129-9145-8621-A4974F617E75}"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F89A7E-C129-9145-8621-A4974F617E7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F89A7E-C129-9145-8621-A4974F617E75}"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F89A7E-C129-9145-8621-A4974F617E75}"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F89A7E-C129-9145-8621-A4974F617E75}"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smtClean="0"/>
          </a:p>
          <a:p>
            <a:pPr lvl="0"/>
            <a:r>
              <a:rPr lang="en-US" dirty="0" smtClean="0"/>
              <a:t>Medicare savings requirement: </a:t>
            </a:r>
          </a:p>
          <a:p>
            <a:r>
              <a:rPr lang="en-US" dirty="0" smtClean="0"/>
              <a:t>This model will require Maryland’s Medicare per beneficiary total hospital cost growth (payments by Medicare) over five years to be at least $330 million less than the national Medicare per beneficiary total hospital cost growth over five years.  This will require Maryland’s cost growth per year to be approximately ½% per year below the national average growth rate, beginning in year 2.</a:t>
            </a:r>
          </a:p>
          <a:p>
            <a:pPr lvl="0"/>
            <a:endParaRPr lang="en-US" dirty="0" smtClean="0"/>
          </a:p>
          <a:p>
            <a:pPr lvl="0"/>
            <a:r>
              <a:rPr lang="en-US" dirty="0" smtClean="0"/>
              <a:t>Maryland will achieve a number of quality targets designed to promote better care, better health and lower costs.  </a:t>
            </a:r>
            <a:endParaRPr lang="en-US" sz="1100" dirty="0" smtClean="0"/>
          </a:p>
          <a:p>
            <a:pPr lvl="1"/>
            <a:r>
              <a:rPr lang="en-US" dirty="0" smtClean="0"/>
              <a:t>Readmissions:  Maryland will commit to reducing its aggregate Medicare 30-day unadjusted all-cause, all-site hospital readmission rate in Maryland to the national Medicare 30-day unadjusted all-cause, all-site readmissions rate over five years. The national and Maryland hospital readmission rate will be measured as a percentage of total admissions.  As such, the hospital readmission rate will be calculated by including the number of readmissions in the numerator and total admissions in the denominator. This calculation method was chosen to create an incentive for hospital’s to develop post-discharge care coordination programs.  Maryland is currently the second worst performing state in the nation, so there is much need for improvement.  This will require major improvements in coordination with physicians and nursing homes.  Improvement in chronic care will also be important to achieving this requirement.</a:t>
            </a:r>
            <a:endParaRPr lang="en-US" sz="1100" dirty="0" smtClean="0"/>
          </a:p>
          <a:p>
            <a:pPr lvl="1"/>
            <a:endParaRPr lang="en-US" dirty="0" smtClean="0"/>
          </a:p>
          <a:p>
            <a:pPr lvl="1"/>
            <a:r>
              <a:rPr lang="en-US" dirty="0" smtClean="0"/>
              <a:t>Hospital Acquired Conditions: Maryland currently operates a HAC program that measures 65 potentially preventable conditions . The Maryland Hospital Acquired Conditions Program utilizes a measurement methodology developed by 3M Health Information Systems, which identifies Potentially Preventable Complications (PPCs) for inpatients based on the hospital discharge abstract data set submitted to the HSCRC along with the present on admission (POA) indicator.  PPCs are defined as harmful events (e.g. accidental laceration during a procedure) or negative outcomes (e.g. hospital acquired pneumonia) that may result from the process of care and treatment rather than from a natural progression of underlying disease.  Maryland implemented this program in 2009 and by 2012, the rate of PPCs had fallen 27%.   Under this model, Maryland will achieve an annual aggregate reduction of 6.89% in the 65 PPCs over five years for a cumulative reduction of 30%. </a:t>
            </a:r>
            <a:endParaRPr lang="en-US" sz="1100" dirty="0" smtClean="0"/>
          </a:p>
          <a:p>
            <a:endParaRPr lang="en-US" dirty="0"/>
          </a:p>
        </p:txBody>
      </p:sp>
      <p:sp>
        <p:nvSpPr>
          <p:cNvPr id="4" name="Slide Number Placeholder 3"/>
          <p:cNvSpPr>
            <a:spLocks noGrp="1"/>
          </p:cNvSpPr>
          <p:nvPr>
            <p:ph type="sldNum" sz="quarter" idx="10"/>
          </p:nvPr>
        </p:nvSpPr>
        <p:spPr/>
        <p:txBody>
          <a:bodyPr/>
          <a:lstStyle/>
          <a:p>
            <a:fld id="{61B8A44D-D987-491C-9570-AF8EE28806ED}" type="slidenum">
              <a:rPr lang="en-US" smtClean="0"/>
              <a:pPr/>
              <a:t>6</a:t>
            </a:fld>
            <a:endParaRPr lang="en-US"/>
          </a:p>
        </p:txBody>
      </p:sp>
    </p:spTree>
    <p:extLst>
      <p:ext uri="{BB962C8B-B14F-4D97-AF65-F5344CB8AC3E}">
        <p14:creationId xmlns="" xmlns:p14="http://schemas.microsoft.com/office/powerpoint/2010/main" val="15544261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F89A7E-C129-9145-8621-A4974F617E75}"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0F2383C-CE36-8C49-AE81-AF5178B0A61E}"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0F89A7E-C129-9145-8621-A4974F617E75}"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maryland.gov/" TargetMode="Externa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smtClean="0"/>
              <a:t>Click to edit Master title style</a:t>
            </a:r>
            <a:endParaRPr kumimoji="0" lang="en-US" dirty="0"/>
          </a:p>
        </p:txBody>
      </p:sp>
      <p:sp>
        <p:nvSpPr>
          <p:cNvPr id="9" name="Subtitle 8"/>
          <p:cNvSpPr>
            <a:spLocks noGrp="1"/>
          </p:cNvSpPr>
          <p:nvPr>
            <p:ph type="subTitle" idx="1"/>
          </p:nvPr>
        </p:nvSpPr>
        <p:spPr>
          <a:xfrm>
            <a:off x="1219200" y="5124450"/>
            <a:ext cx="6858000" cy="533400"/>
          </a:xfrm>
        </p:spPr>
        <p:txBody>
          <a:bodyPr/>
          <a:lstStyle>
            <a:lvl1pPr marL="0" indent="0" algn="r">
              <a:buNone/>
              <a:defRPr sz="2000" baseline="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dirty="0"/>
          </a:p>
        </p:txBody>
      </p:sp>
      <p:sp>
        <p:nvSpPr>
          <p:cNvPr id="21" name="Rectangle 20"/>
          <p:cNvSpPr/>
          <p:nvPr/>
        </p:nvSpPr>
        <p:spPr>
          <a:xfrm>
            <a:off x="904875" y="3648075"/>
            <a:ext cx="7315200" cy="1280160"/>
          </a:xfrm>
          <a:prstGeom prst="rect">
            <a:avLst/>
          </a:prstGeom>
          <a:no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rgbClr val="C00000"/>
          </a:solidFill>
          <a:ln w="6350" cap="rnd" cmpd="sng" algn="ctr">
            <a:solidFill>
              <a:srgbClr val="C00000"/>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tx1">
              <a:lumMod val="50000"/>
              <a:lumOff val="50000"/>
            </a:schemeClr>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825030" y="2982383"/>
            <a:ext cx="1600200" cy="742951"/>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5AD4C7-8640-3744-BC60-962A88DAE811}" type="datetimeFigureOut">
              <a:rPr lang="en-US" smtClean="0"/>
              <a:pPr/>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185A8-A803-3B40-8A76-D1B5A01A80E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5AD4C7-8640-3744-BC60-962A88DAE811}" type="datetimeFigureOut">
              <a:rPr lang="en-US" smtClean="0"/>
              <a:pPr/>
              <a:t>5/22/2014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5185A8-A803-3B40-8A76-D1B5A01A80E0}"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8F90171-0C6F-439E-89BC-FF15615A2AC1}" type="datetimeFigureOut">
              <a:rPr lang="en-US">
                <a:solidFill>
                  <a:prstClr val="black">
                    <a:tint val="75000"/>
                  </a:prstClr>
                </a:solidFill>
              </a:rPr>
              <a:pPr/>
              <a:t>5/22/2014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693846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90171-0C6F-439E-89BC-FF15615A2AC1}" type="datetimeFigureOut">
              <a:rPr lang="en-US">
                <a:solidFill>
                  <a:prstClr val="black">
                    <a:tint val="75000"/>
                  </a:prstClr>
                </a:solidFill>
              </a:rPr>
              <a:pPr/>
              <a:t>5/22/2014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9046011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F90171-0C6F-439E-89BC-FF15615A2AC1}" type="datetimeFigureOut">
              <a:rPr lang="en-US">
                <a:solidFill>
                  <a:prstClr val="black">
                    <a:tint val="75000"/>
                  </a:prstClr>
                </a:solidFill>
              </a:rPr>
              <a:pPr/>
              <a:t>5/22/2014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722696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8F90171-0C6F-439E-89BC-FF15615A2AC1}" type="datetimeFigureOut">
              <a:rPr lang="en-US">
                <a:solidFill>
                  <a:prstClr val="black">
                    <a:tint val="75000"/>
                  </a:prstClr>
                </a:solidFill>
              </a:rPr>
              <a:pPr/>
              <a:t>5/22/2014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31694109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8F90171-0C6F-439E-89BC-FF15615A2AC1}" type="datetimeFigureOut">
              <a:rPr lang="en-US">
                <a:solidFill>
                  <a:prstClr val="black">
                    <a:tint val="75000"/>
                  </a:prstClr>
                </a:solidFill>
              </a:rPr>
              <a:pPr/>
              <a:t>5/22/2014</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6140897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F90171-0C6F-439E-89BC-FF15615A2AC1}" type="datetimeFigureOut">
              <a:rPr lang="en-US">
                <a:solidFill>
                  <a:prstClr val="black">
                    <a:tint val="75000"/>
                  </a:prstClr>
                </a:solidFill>
              </a:rPr>
              <a:pPr/>
              <a:t>5/22/2014</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8589453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F90171-0C6F-439E-89BC-FF15615A2AC1}" type="datetimeFigureOut">
              <a:rPr lang="en-US">
                <a:solidFill>
                  <a:prstClr val="black">
                    <a:tint val="75000"/>
                  </a:prstClr>
                </a:solidFill>
              </a:rPr>
              <a:pPr/>
              <a:t>5/22/2014</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4508691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90171-0C6F-439E-89BC-FF15615A2AC1}" type="datetimeFigureOut">
              <a:rPr lang="en-US">
                <a:solidFill>
                  <a:prstClr val="black">
                    <a:tint val="75000"/>
                  </a:prstClr>
                </a:solidFill>
              </a:rPr>
              <a:pPr/>
              <a:t>5/22/2014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38031215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schemeClr val="bg1">
                    <a:lumMod val="50000"/>
                  </a:schemeClr>
                </a:solidFill>
              </a:rPr>
              <a:pPr/>
              <a:t>‹#›</a:t>
            </a:fld>
            <a:endParaRPr lang="en-US" sz="1600" dirty="0">
              <a:solidFill>
                <a:schemeClr val="bg1">
                  <a:lumMod val="50000"/>
                </a:scheme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F90171-0C6F-439E-89BC-FF15615A2AC1}" type="datetimeFigureOut">
              <a:rPr lang="en-US">
                <a:solidFill>
                  <a:prstClr val="black">
                    <a:tint val="75000"/>
                  </a:prstClr>
                </a:solidFill>
              </a:rPr>
              <a:pPr/>
              <a:t>5/22/2014</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165690782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90171-0C6F-439E-89BC-FF15615A2AC1}" type="datetimeFigureOut">
              <a:rPr lang="en-US">
                <a:solidFill>
                  <a:prstClr val="black">
                    <a:tint val="75000"/>
                  </a:prstClr>
                </a:solidFill>
              </a:rPr>
              <a:pPr/>
              <a:t>5/22/2014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29737434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F90171-0C6F-439E-89BC-FF15615A2AC1}" type="datetimeFigureOut">
              <a:rPr lang="en-US">
                <a:solidFill>
                  <a:prstClr val="black">
                    <a:tint val="75000"/>
                  </a:prstClr>
                </a:solidFill>
              </a:rPr>
              <a:pPr/>
              <a:t>5/22/2014</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EF8A6EE-6F06-4E6D-B29B-038C3C4E3D2B}"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 xmlns:p14="http://schemas.microsoft.com/office/powerpoint/2010/main" val="40123079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endParaRPr lang="en-US" dirty="0"/>
          </a:p>
        </p:txBody>
      </p:sp>
      <p:sp>
        <p:nvSpPr>
          <p:cNvPr id="5" name="Footer Placeholder 4"/>
          <p:cNvSpPr>
            <a:spLocks noGrp="1"/>
          </p:cNvSpPr>
          <p:nvPr>
            <p:ph type="ftr" sz="quarter" idx="11"/>
          </p:nvPr>
        </p:nvSpPr>
        <p:spPr>
          <a:xfrm>
            <a:off x="2898648" y="6355080"/>
            <a:ext cx="3474720" cy="365760"/>
          </a:xfrm>
        </p:spPr>
        <p:txBody>
          <a:bodyPr/>
          <a:lstStyle/>
          <a:p>
            <a:endParaRPr lang="en-US" dirty="0"/>
          </a:p>
        </p:txBody>
      </p:sp>
      <p:sp>
        <p:nvSpPr>
          <p:cNvPr id="6" name="Slide Number Placeholder 5"/>
          <p:cNvSpPr>
            <a:spLocks noGrp="1"/>
          </p:cNvSpPr>
          <p:nvPr>
            <p:ph type="sldNum" sz="quarter" idx="12"/>
          </p:nvPr>
        </p:nvSpPr>
        <p:spPr>
          <a:xfrm>
            <a:off x="1069848" y="6355080"/>
            <a:ext cx="1520952" cy="365760"/>
          </a:xfrm>
        </p:spPr>
        <p:txBody>
          <a:bodyPr/>
          <a:lstStyle/>
          <a:p>
            <a:fld id="{565185A8-A803-3B40-8A76-D1B5A01A80E0}"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6" name="TextBox 15"/>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schemeClr val="bg1">
                    <a:lumMod val="50000"/>
                  </a:schemeClr>
                </a:solidFill>
              </a:rPr>
              <a:pPr/>
              <a:t>‹#›</a:t>
            </a:fld>
            <a:endParaRPr lang="en-US" sz="1600" dirty="0">
              <a:solidFill>
                <a:schemeClr val="bg1">
                  <a:lumMod val="50000"/>
                </a:scheme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05AD4C7-8640-3744-BC60-962A88DAE811}" type="datetimeFigureOut">
              <a:rPr lang="en-US" smtClean="0"/>
              <a:pPr/>
              <a:t>5/22/2014</a:t>
            </a:fld>
            <a:endParaRPr lang="en-US"/>
          </a:p>
        </p:txBody>
      </p:sp>
      <p:sp>
        <p:nvSpPr>
          <p:cNvPr id="8" name="Footer Placeholder 7"/>
          <p:cNvSpPr>
            <a:spLocks noGrp="1"/>
          </p:cNvSpPr>
          <p:nvPr>
            <p:ph type="ftr" sz="quarter" idx="11"/>
          </p:nvPr>
        </p:nvSpPr>
        <p:spPr/>
        <p:txBody>
          <a:bodyPr/>
          <a:lstStyle/>
          <a:p>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smtClean="0"/>
              <a:t>Click to edit Master title style</a:t>
            </a:r>
            <a:endParaRPr kumimoji="0" lang="en-US"/>
          </a:p>
        </p:txBody>
      </p:sp>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schemeClr val="bg1">
                    <a:lumMod val="50000"/>
                  </a:schemeClr>
                </a:solidFill>
              </a:rPr>
              <a:pPr/>
              <a:t>‹#›</a:t>
            </a:fld>
            <a:endParaRPr lang="en-US" sz="1600" dirty="0">
              <a:solidFill>
                <a:schemeClr val="bg1">
                  <a:lumMod val="50000"/>
                </a:schemeClr>
              </a:solidFill>
            </a:endParaRPr>
          </a:p>
        </p:txBody>
      </p:sp>
      <p:pic>
        <p:nvPicPr>
          <p:cNvPr id="4" name="Picture 3" descr="HSCRC logo.png"/>
          <p:cNvPicPr>
            <a:picLocks noChangeAspect="1"/>
          </p:cNvPicPr>
          <p:nvPr userDrawn="1"/>
        </p:nvPicPr>
        <p:blipFill>
          <a:blip r:embed="rId2" cstate="print"/>
          <a:stretch>
            <a:fillRect/>
          </a:stretch>
        </p:blipFill>
        <p:spPr>
          <a:xfrm>
            <a:off x="7170820" y="6187548"/>
            <a:ext cx="1668677" cy="670451"/>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1" name="Picture 2" descr="maryland.gov">
            <a:hlinkClick r:id="rId2"/>
          </p:cNvPr>
          <p:cNvPicPr>
            <a:picLocks noChangeAspect="1" noChangeArrowheads="1"/>
          </p:cNvPicPr>
          <p:nvPr/>
        </p:nvPicPr>
        <p:blipFill>
          <a:blip r:embed="rId3" cstate="print"/>
          <a:srcRect/>
          <a:stretch>
            <a:fillRect/>
          </a:stretch>
        </p:blipFill>
        <p:spPr bwMode="auto">
          <a:xfrm>
            <a:off x="7391400" y="6115049"/>
            <a:ext cx="1600200" cy="742951"/>
          </a:xfrm>
          <a:prstGeom prst="rect">
            <a:avLst/>
          </a:prstGeom>
          <a:noFill/>
        </p:spPr>
      </p:pic>
      <p:sp>
        <p:nvSpPr>
          <p:cNvPr id="13" name="TextBox 12"/>
          <p:cNvSpPr txBox="1"/>
          <p:nvPr/>
        </p:nvSpPr>
        <p:spPr>
          <a:xfrm>
            <a:off x="786068" y="6367046"/>
            <a:ext cx="433132" cy="338554"/>
          </a:xfrm>
          <a:prstGeom prst="rect">
            <a:avLst/>
          </a:prstGeom>
          <a:noFill/>
        </p:spPr>
        <p:txBody>
          <a:bodyPr wrap="none" rtlCol="0">
            <a:spAutoFit/>
          </a:bodyPr>
          <a:lstStyle/>
          <a:p>
            <a:fld id="{60190AC2-481F-4502-89DE-7153DAFA5FF2}" type="slidenum">
              <a:rPr lang="en-US" sz="1600" smtClean="0">
                <a:solidFill>
                  <a:schemeClr val="bg1">
                    <a:lumMod val="50000"/>
                  </a:schemeClr>
                </a:solidFill>
              </a:rPr>
              <a:pPr/>
              <a:t>‹#›</a:t>
            </a:fld>
            <a:endParaRPr lang="en-US" sz="1600" dirty="0">
              <a:solidFill>
                <a:schemeClr val="bg1">
                  <a:lumMod val="50000"/>
                </a:scheme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5AD4C7-8640-3744-BC60-962A88DAE811}" type="datetimeFigureOut">
              <a:rPr lang="en-US" smtClean="0"/>
              <a:pPr/>
              <a:t>5/22/2014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5185A8-A803-3B40-8A76-D1B5A01A80E0}"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05AD4C7-8640-3744-BC60-962A88DAE811}" type="datetimeFigureOut">
              <a:rPr lang="en-US" smtClean="0"/>
              <a:pPr/>
              <a:t>5/22/2014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5185A8-A803-3B40-8A76-D1B5A01A80E0}"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005AD4C7-8640-3744-BC60-962A88DAE811}" type="datetimeFigureOut">
              <a:rPr lang="en-US" smtClean="0"/>
              <a:pPr/>
              <a:t>5/22/2014</a:t>
            </a:fld>
            <a:endParaRPr lang="en-US" dirty="0"/>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565185A8-A803-3B40-8A76-D1B5A01A80E0}"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F90171-0C6F-439E-89BC-FF15615A2AC1}" type="datetimeFigureOut">
              <a:rPr lang="en-US" smtClean="0">
                <a:solidFill>
                  <a:prstClr val="black">
                    <a:tint val="75000"/>
                  </a:prstClr>
                </a:solidFill>
              </a:rPr>
              <a:pPr/>
              <a:t>5/22/2014</a:t>
            </a:fld>
            <a:endParaRPr lang="en-US" smtClean="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smtClean="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F8A6EE-6F06-4E6D-B29B-038C3C4E3D2B}" type="slidenum">
              <a:rPr lang="en-US" smtClean="0">
                <a:solidFill>
                  <a:prstClr val="black">
                    <a:tint val="75000"/>
                  </a:prstClr>
                </a:solidFill>
              </a:rPr>
              <a:pPr/>
              <a:t>‹#›</a:t>
            </a:fld>
            <a:endParaRPr lang="en-US" smtClean="0">
              <a:solidFill>
                <a:prstClr val="black">
                  <a:tint val="75000"/>
                </a:prstClr>
              </a:solidFill>
            </a:endParaRPr>
          </a:p>
        </p:txBody>
      </p:sp>
    </p:spTree>
    <p:extLst>
      <p:ext uri="{BB962C8B-B14F-4D97-AF65-F5344CB8AC3E}">
        <p14:creationId xmlns="" xmlns:p14="http://schemas.microsoft.com/office/powerpoint/2010/main" val="39641513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url?sa=i&amp;rct=j&amp;q=state+of+maryland+logo&amp;source=images&amp;cd=&amp;cad=rja&amp;docid=_eQ0EHBDGw6juM&amp;tbnid=TFGQX_NsstKcsM:&amp;ved=0CAUQjRw&amp;url=http://broadneck.info/history/marylands-world-war-ii-memorial/&amp;ei=_8sTUcGADsqt0AHQvoCABQ&amp;bvm=bv.42080656,d.dmQ&amp;psig=AFQjCNFCpWb9d4U07ptl2z0E0Ejt6TnzVg&amp;ust=1360338281455472"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6.wmf"/></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152400" y="1981200"/>
            <a:ext cx="8839200" cy="2286000"/>
          </a:xfrm>
        </p:spPr>
        <p:txBody>
          <a:bodyPr>
            <a:normAutofit/>
          </a:bodyPr>
          <a:lstStyle/>
          <a:p>
            <a:pPr algn="ctr"/>
            <a:r>
              <a:rPr lang="en-US" sz="2800" b="1" dirty="0" smtClean="0">
                <a:latin typeface="Cambria" pitchFamily="18" charset="0"/>
              </a:rPr>
              <a:t/>
            </a:r>
            <a:br>
              <a:rPr lang="en-US" sz="2800" b="1" dirty="0" smtClean="0">
                <a:latin typeface="Cambria" pitchFamily="18" charset="0"/>
              </a:rPr>
            </a:br>
            <a:r>
              <a:rPr lang="en-US" sz="3600" b="1" dirty="0" smtClean="0">
                <a:latin typeface="Cambria" pitchFamily="18" charset="0"/>
              </a:rPr>
              <a:t>Maryland Health Services Cost Review Commission </a:t>
            </a:r>
            <a:r>
              <a:rPr lang="en-US" sz="2800" b="1" dirty="0" smtClean="0">
                <a:latin typeface="Cambria" pitchFamily="18" charset="0"/>
              </a:rPr>
              <a:t/>
            </a:r>
            <a:br>
              <a:rPr lang="en-US" sz="2800" b="1" dirty="0" smtClean="0">
                <a:latin typeface="Cambria" pitchFamily="18" charset="0"/>
              </a:rPr>
            </a:br>
            <a:endParaRPr lang="en-US" sz="2800" b="1" dirty="0">
              <a:latin typeface="Cambria" pitchFamily="18" charset="0"/>
            </a:endParaRPr>
          </a:p>
        </p:txBody>
      </p:sp>
      <p:sp>
        <p:nvSpPr>
          <p:cNvPr id="5" name="Title 1"/>
          <p:cNvSpPr txBox="1">
            <a:spLocks/>
          </p:cNvSpPr>
          <p:nvPr/>
        </p:nvSpPr>
        <p:spPr bwMode="auto">
          <a:xfrm>
            <a:off x="0" y="3886200"/>
            <a:ext cx="9144000" cy="11430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cs typeface="Arial" charset="0"/>
              </a:defRPr>
            </a:lvl2pPr>
            <a:lvl3pPr algn="ctr" rtl="0" eaLnBrk="1" fontAlgn="base" hangingPunct="1">
              <a:spcBef>
                <a:spcPct val="0"/>
              </a:spcBef>
              <a:spcAft>
                <a:spcPct val="0"/>
              </a:spcAft>
              <a:defRPr sz="4400">
                <a:solidFill>
                  <a:schemeClr val="tx2"/>
                </a:solidFill>
                <a:latin typeface="Arial" charset="0"/>
                <a:cs typeface="Arial" charset="0"/>
              </a:defRPr>
            </a:lvl3pPr>
            <a:lvl4pPr algn="ctr" rtl="0" eaLnBrk="1" fontAlgn="base" hangingPunct="1">
              <a:spcBef>
                <a:spcPct val="0"/>
              </a:spcBef>
              <a:spcAft>
                <a:spcPct val="0"/>
              </a:spcAft>
              <a:defRPr sz="4400">
                <a:solidFill>
                  <a:schemeClr val="tx2"/>
                </a:solidFill>
                <a:latin typeface="Arial" charset="0"/>
                <a:cs typeface="Arial" charset="0"/>
              </a:defRPr>
            </a:lvl4pPr>
            <a:lvl5pPr algn="ctr" rtl="0" eaLnBrk="1" fontAlgn="base" hangingPunct="1">
              <a:spcBef>
                <a:spcPct val="0"/>
              </a:spcBef>
              <a:spcAft>
                <a:spcPct val="0"/>
              </a:spcAft>
              <a:defRPr sz="4400">
                <a:solidFill>
                  <a:schemeClr val="tx2"/>
                </a:solidFill>
                <a:latin typeface="Arial" charset="0"/>
                <a:cs typeface="Arial" charset="0"/>
              </a:defRPr>
            </a:lvl5pPr>
            <a:lvl6pPr marL="457200" algn="ctr" rtl="0" eaLnBrk="1" fontAlgn="base" hangingPunct="1">
              <a:spcBef>
                <a:spcPct val="0"/>
              </a:spcBef>
              <a:spcAft>
                <a:spcPct val="0"/>
              </a:spcAft>
              <a:defRPr sz="4400">
                <a:solidFill>
                  <a:schemeClr val="tx2"/>
                </a:solidFill>
                <a:latin typeface="Arial" charset="0"/>
                <a:cs typeface="Arial" charset="0"/>
              </a:defRPr>
            </a:lvl6pPr>
            <a:lvl7pPr marL="914400" algn="ctr" rtl="0" eaLnBrk="1" fontAlgn="base" hangingPunct="1">
              <a:spcBef>
                <a:spcPct val="0"/>
              </a:spcBef>
              <a:spcAft>
                <a:spcPct val="0"/>
              </a:spcAft>
              <a:defRPr sz="4400">
                <a:solidFill>
                  <a:schemeClr val="tx2"/>
                </a:solidFill>
                <a:latin typeface="Arial" charset="0"/>
                <a:cs typeface="Arial" charset="0"/>
              </a:defRPr>
            </a:lvl7pPr>
            <a:lvl8pPr marL="1371600" algn="ctr" rtl="0" eaLnBrk="1" fontAlgn="base" hangingPunct="1">
              <a:spcBef>
                <a:spcPct val="0"/>
              </a:spcBef>
              <a:spcAft>
                <a:spcPct val="0"/>
              </a:spcAft>
              <a:defRPr sz="4400">
                <a:solidFill>
                  <a:schemeClr val="tx2"/>
                </a:solidFill>
                <a:latin typeface="Arial" charset="0"/>
                <a:cs typeface="Arial" charset="0"/>
              </a:defRPr>
            </a:lvl8pPr>
            <a:lvl9pPr marL="1828800" algn="ctr" rtl="0" eaLnBrk="1" fontAlgn="base" hangingPunct="1">
              <a:spcBef>
                <a:spcPct val="0"/>
              </a:spcBef>
              <a:spcAft>
                <a:spcPct val="0"/>
              </a:spcAft>
              <a:defRPr sz="4400">
                <a:solidFill>
                  <a:schemeClr val="tx2"/>
                </a:solidFill>
                <a:latin typeface="Arial" charset="0"/>
                <a:cs typeface="Arial" charset="0"/>
              </a:defRPr>
            </a:lvl9pPr>
          </a:lstStyle>
          <a:p>
            <a:endParaRPr lang="en-US" sz="2400" dirty="0" smtClean="0">
              <a:latin typeface="Cambria" pitchFamily="18" charset="0"/>
            </a:endParaRPr>
          </a:p>
        </p:txBody>
      </p:sp>
      <p:sp>
        <p:nvSpPr>
          <p:cNvPr id="6" name="TextBox 5"/>
          <p:cNvSpPr txBox="1"/>
          <p:nvPr/>
        </p:nvSpPr>
        <p:spPr>
          <a:xfrm>
            <a:off x="228600" y="4038600"/>
            <a:ext cx="8915400" cy="2677656"/>
          </a:xfrm>
          <a:prstGeom prst="rect">
            <a:avLst/>
          </a:prstGeom>
          <a:noFill/>
        </p:spPr>
        <p:txBody>
          <a:bodyPr wrap="square" rtlCol="0">
            <a:spAutoFit/>
          </a:bodyPr>
          <a:lstStyle/>
          <a:p>
            <a:pPr algn="ctr"/>
            <a:r>
              <a:rPr lang="en-US" sz="2800" b="1" dirty="0" smtClean="0"/>
              <a:t>New All-Payer Model for Maryland</a:t>
            </a:r>
          </a:p>
          <a:p>
            <a:pPr algn="ctr"/>
            <a:r>
              <a:rPr lang="en-US" sz="2800" b="1" dirty="0" smtClean="0"/>
              <a:t>Population-Based and Patient-Centered Payment Systems</a:t>
            </a:r>
          </a:p>
          <a:p>
            <a:pPr algn="ctr"/>
            <a:r>
              <a:rPr lang="en-US" sz="2800" b="1" dirty="0" smtClean="0"/>
              <a:t>May 2014</a:t>
            </a:r>
          </a:p>
          <a:p>
            <a:pPr algn="ctr"/>
            <a:r>
              <a:rPr lang="en-US" sz="2800" b="1" dirty="0" smtClean="0"/>
              <a:t> </a:t>
            </a:r>
          </a:p>
          <a:p>
            <a:pPr algn="ctr"/>
            <a:endParaRPr lang="en-US" sz="2800" b="1" dirty="0" smtClean="0"/>
          </a:p>
        </p:txBody>
      </p:sp>
      <p:pic>
        <p:nvPicPr>
          <p:cNvPr id="7" name="Picture 4" descr="http://broadneck.info/wp-content/uploads/2009/05/maryland_logo.jpg">
            <a:hlinkClick r:id="rId3"/>
          </p:cNvPr>
          <p:cNvPicPr>
            <a:picLocks noChangeAspect="1" noChangeArrowheads="1"/>
          </p:cNvPicPr>
          <p:nvPr/>
        </p:nvPicPr>
        <p:blipFill>
          <a:blip r:embed="rId4" cstate="print"/>
          <a:srcRect/>
          <a:stretch>
            <a:fillRect/>
          </a:stretch>
        </p:blipFill>
        <p:spPr bwMode="auto">
          <a:xfrm>
            <a:off x="3200400" y="914400"/>
            <a:ext cx="2714625" cy="1228726"/>
          </a:xfrm>
          <a:prstGeom prst="rect">
            <a:avLst/>
          </a:prstGeom>
          <a:noFill/>
        </p:spPr>
      </p:pic>
    </p:spTree>
    <p:extLst>
      <p:ext uri="{BB962C8B-B14F-4D97-AF65-F5344CB8AC3E}">
        <p14:creationId xmlns="" xmlns:p14="http://schemas.microsoft.com/office/powerpoint/2010/main" val="2942412885"/>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12" y="64175"/>
            <a:ext cx="8686800" cy="1143000"/>
          </a:xfrm>
        </p:spPr>
        <p:txBody>
          <a:bodyPr>
            <a:noAutofit/>
          </a:bodyPr>
          <a:lstStyle/>
          <a:p>
            <a:r>
              <a:rPr lang="en-US" sz="3600" dirty="0" smtClean="0"/>
              <a:t>Timeline of All-Payer Model Development</a:t>
            </a:r>
            <a:endParaRPr lang="en-US" sz="3600" dirty="0"/>
          </a:p>
        </p:txBody>
      </p:sp>
      <p:sp>
        <p:nvSpPr>
          <p:cNvPr id="5" name="Content Placeholder 4"/>
          <p:cNvSpPr>
            <a:spLocks noGrp="1"/>
          </p:cNvSpPr>
          <p:nvPr>
            <p:ph idx="1"/>
          </p:nvPr>
        </p:nvSpPr>
        <p:spPr>
          <a:xfrm>
            <a:off x="457200" y="3886200"/>
            <a:ext cx="2667000" cy="2133600"/>
          </a:xfrm>
        </p:spPr>
        <p:txBody>
          <a:bodyPr>
            <a:normAutofit/>
          </a:bodyPr>
          <a:lstStyle/>
          <a:p>
            <a:r>
              <a:rPr lang="en-US" sz="2400" dirty="0" smtClean="0">
                <a:cs typeface="Times New Roman" pitchFamily="18" charset="0"/>
              </a:rPr>
              <a:t>Hospital global model</a:t>
            </a:r>
          </a:p>
          <a:p>
            <a:pPr>
              <a:buNone/>
            </a:pPr>
            <a:endParaRPr lang="en-US" sz="2400" dirty="0">
              <a:solidFill>
                <a:srgbClr val="FF0000"/>
              </a:solidFill>
              <a:cs typeface="Times New Roman" pitchFamily="18" charset="0"/>
            </a:endParaRPr>
          </a:p>
        </p:txBody>
      </p:sp>
      <p:sp>
        <p:nvSpPr>
          <p:cNvPr id="16" name="Content Placeholder 4"/>
          <p:cNvSpPr txBox="1">
            <a:spLocks/>
          </p:cNvSpPr>
          <p:nvPr/>
        </p:nvSpPr>
        <p:spPr>
          <a:xfrm>
            <a:off x="3124200" y="3886200"/>
            <a:ext cx="2667000" cy="160020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r>
              <a:rPr kumimoji="0" lang="en-US" sz="2400" b="0" i="0" u="none" strike="noStrike" kern="1200" cap="none" spc="0" normalizeH="0" baseline="0" noProof="0" dirty="0" smtClean="0">
                <a:ln>
                  <a:noFill/>
                </a:ln>
                <a:solidFill>
                  <a:schemeClr val="tx1"/>
                </a:solidFill>
                <a:effectLst/>
                <a:uLnTx/>
                <a:uFillTx/>
                <a:cs typeface="Times New Roman" pitchFamily="18" charset="0"/>
              </a:rPr>
              <a:t>Population-based</a:t>
            </a:r>
            <a:endParaRPr kumimoji="0" lang="en-US" sz="2400" b="0" i="0" u="none" strike="noStrike" kern="1200" cap="none" spc="0" normalizeH="0" baseline="0" noProof="0" dirty="0">
              <a:ln>
                <a:noFill/>
              </a:ln>
              <a:solidFill>
                <a:schemeClr val="tx1"/>
              </a:solidFill>
              <a:effectLst/>
              <a:uLnTx/>
              <a:uFillTx/>
              <a:cs typeface="Times New Roman" pitchFamily="18" charset="0"/>
            </a:endParaRPr>
          </a:p>
        </p:txBody>
      </p:sp>
      <p:sp>
        <p:nvSpPr>
          <p:cNvPr id="17" name="Content Placeholder 4"/>
          <p:cNvSpPr txBox="1">
            <a:spLocks/>
          </p:cNvSpPr>
          <p:nvPr/>
        </p:nvSpPr>
        <p:spPr>
          <a:xfrm>
            <a:off x="5746968" y="3886200"/>
            <a:ext cx="2667000" cy="1600200"/>
          </a:xfrm>
          <a:prstGeom prst="rect">
            <a:avLst/>
          </a:prstGeom>
        </p:spPr>
        <p:txBody>
          <a:bodyPr vert="horz">
            <a:normAutofit/>
          </a:bodyPr>
          <a:lstStyle/>
          <a:p>
            <a:pPr marL="274320" marR="0" lvl="0" indent="-274320" algn="l" defTabSz="914400" rtl="0" eaLnBrk="1" fontAlgn="auto" latinLnBrk="0" hangingPunct="1">
              <a:lnSpc>
                <a:spcPct val="100000"/>
              </a:lnSpc>
              <a:spcBef>
                <a:spcPts val="600"/>
              </a:spcBef>
              <a:spcAft>
                <a:spcPts val="0"/>
              </a:spcAft>
              <a:buClr>
                <a:schemeClr val="accent1"/>
              </a:buClr>
              <a:buSzPct val="76000"/>
              <a:buFont typeface="Wingdings 3"/>
              <a:buChar char=""/>
              <a:tabLst/>
              <a:defRPr/>
            </a:pPr>
            <a:r>
              <a:rPr lang="en-US" sz="2400" dirty="0" smtClean="0">
                <a:cs typeface="Times New Roman" pitchFamily="18" charset="0"/>
              </a:rPr>
              <a:t>Preparation for Phase 2 focus on total costs of care model </a:t>
            </a:r>
            <a:endParaRPr kumimoji="0" lang="en-US" sz="2400" b="0" i="0" u="none" strike="noStrike" kern="1200" cap="none" spc="0" normalizeH="0" baseline="0" noProof="0" dirty="0">
              <a:ln>
                <a:noFill/>
              </a:ln>
              <a:solidFill>
                <a:schemeClr val="tx1"/>
              </a:solidFill>
              <a:effectLst/>
              <a:uLnTx/>
              <a:uFillTx/>
              <a:cs typeface="Times New Roman" pitchFamily="18" charset="0"/>
            </a:endParaRPr>
          </a:p>
        </p:txBody>
      </p:sp>
      <p:grpSp>
        <p:nvGrpSpPr>
          <p:cNvPr id="18" name="Group 5"/>
          <p:cNvGrpSpPr/>
          <p:nvPr/>
        </p:nvGrpSpPr>
        <p:grpSpPr>
          <a:xfrm>
            <a:off x="459612" y="2482632"/>
            <a:ext cx="2937420" cy="1174968"/>
            <a:chOff x="0" y="1422402"/>
            <a:chExt cx="2937420" cy="1174968"/>
          </a:xfrm>
        </p:grpSpPr>
        <p:sp>
          <p:nvSpPr>
            <p:cNvPr id="19" name="Chevron 18"/>
            <p:cNvSpPr/>
            <p:nvPr/>
          </p:nvSpPr>
          <p:spPr>
            <a:xfrm>
              <a:off x="0" y="1422402"/>
              <a:ext cx="2937420" cy="1174968"/>
            </a:xfrm>
            <a:prstGeom prst="chevron">
              <a:avLst/>
            </a:prstGeom>
            <a:solidFill>
              <a:srgbClr val="00206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0" name="Chevron 4"/>
            <p:cNvSpPr/>
            <p:nvPr/>
          </p:nvSpPr>
          <p:spPr>
            <a:xfrm>
              <a:off x="587484" y="1422402"/>
              <a:ext cx="1762452" cy="1174968"/>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en-US" sz="2300" b="1" dirty="0" smtClean="0">
                  <a:solidFill>
                    <a:schemeClr val="bg1"/>
                  </a:solidFill>
                  <a:cs typeface="Times New Roman" pitchFamily="18" charset="0"/>
                </a:rPr>
                <a:t>Near</a:t>
              </a:r>
              <a:r>
                <a:rPr lang="en-US" sz="2300" b="1" kern="1200" dirty="0" smtClean="0">
                  <a:solidFill>
                    <a:schemeClr val="bg1"/>
                  </a:solidFill>
                  <a:latin typeface="Times New Roman" pitchFamily="18" charset="0"/>
                  <a:cs typeface="Times New Roman" pitchFamily="18" charset="0"/>
                </a:rPr>
                <a:t> Term (2014)</a:t>
              </a:r>
              <a:endParaRPr lang="en-US" sz="2300" b="1" kern="1200" dirty="0">
                <a:solidFill>
                  <a:schemeClr val="bg1"/>
                </a:solidFill>
                <a:latin typeface="Times New Roman" pitchFamily="18" charset="0"/>
                <a:cs typeface="Times New Roman" pitchFamily="18" charset="0"/>
              </a:endParaRPr>
            </a:p>
          </p:txBody>
        </p:sp>
      </p:grpSp>
      <p:grpSp>
        <p:nvGrpSpPr>
          <p:cNvPr id="21" name="Group 6"/>
          <p:cNvGrpSpPr/>
          <p:nvPr/>
        </p:nvGrpSpPr>
        <p:grpSpPr>
          <a:xfrm>
            <a:off x="3103290" y="2482632"/>
            <a:ext cx="2937420" cy="1174968"/>
            <a:chOff x="2643678" y="1422402"/>
            <a:chExt cx="2937420" cy="1174968"/>
          </a:xfrm>
          <a:solidFill>
            <a:srgbClr val="002060">
              <a:alpha val="75000"/>
            </a:srgbClr>
          </a:solidFill>
        </p:grpSpPr>
        <p:sp>
          <p:nvSpPr>
            <p:cNvPr id="22" name="Chevron 21"/>
            <p:cNvSpPr/>
            <p:nvPr/>
          </p:nvSpPr>
          <p:spPr>
            <a:xfrm>
              <a:off x="2643678" y="1422402"/>
              <a:ext cx="2937420" cy="1174968"/>
            </a:xfrm>
            <a:prstGeom prst="chevron">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3" name="Chevron 6"/>
            <p:cNvSpPr/>
            <p:nvPr/>
          </p:nvSpPr>
          <p:spPr>
            <a:xfrm>
              <a:off x="3231162" y="1422402"/>
              <a:ext cx="1762452" cy="1174968"/>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en-US" sz="2300" b="1" kern="1200" dirty="0" smtClean="0">
                  <a:solidFill>
                    <a:schemeClr val="bg1"/>
                  </a:solidFill>
                  <a:cs typeface="Times New Roman" pitchFamily="18" charset="0"/>
                </a:rPr>
                <a:t>Mid-Term</a:t>
              </a:r>
              <a:r>
                <a:rPr lang="en-US" sz="2300" b="1" kern="1200" dirty="0" smtClean="0">
                  <a:solidFill>
                    <a:schemeClr val="bg1"/>
                  </a:solidFill>
                  <a:latin typeface="Times New Roman" pitchFamily="18" charset="0"/>
                  <a:cs typeface="Times New Roman" pitchFamily="18" charset="0"/>
                </a:rPr>
                <a:t> (2015-2017)</a:t>
              </a:r>
              <a:endParaRPr lang="en-US" sz="2300" b="1" kern="1200" dirty="0">
                <a:solidFill>
                  <a:schemeClr val="bg1"/>
                </a:solidFill>
                <a:latin typeface="Times New Roman" pitchFamily="18" charset="0"/>
                <a:cs typeface="Times New Roman" pitchFamily="18" charset="0"/>
              </a:endParaRPr>
            </a:p>
          </p:txBody>
        </p:sp>
      </p:grpSp>
      <p:grpSp>
        <p:nvGrpSpPr>
          <p:cNvPr id="24" name="Group 8"/>
          <p:cNvGrpSpPr/>
          <p:nvPr/>
        </p:nvGrpSpPr>
        <p:grpSpPr>
          <a:xfrm>
            <a:off x="5746968" y="2482632"/>
            <a:ext cx="2937420" cy="1174968"/>
            <a:chOff x="5287356" y="1422402"/>
            <a:chExt cx="2937420" cy="1174968"/>
          </a:xfrm>
          <a:solidFill>
            <a:srgbClr val="002060">
              <a:alpha val="50000"/>
            </a:srgbClr>
          </a:solidFill>
        </p:grpSpPr>
        <p:sp>
          <p:nvSpPr>
            <p:cNvPr id="25" name="Chevron 24"/>
            <p:cNvSpPr/>
            <p:nvPr/>
          </p:nvSpPr>
          <p:spPr>
            <a:xfrm>
              <a:off x="5287356" y="1422402"/>
              <a:ext cx="2937420" cy="1174968"/>
            </a:xfrm>
            <a:prstGeom prst="chevron">
              <a:avLst/>
            </a:prstGeom>
            <a:grp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26" name="Chevron 8"/>
            <p:cNvSpPr/>
            <p:nvPr/>
          </p:nvSpPr>
          <p:spPr>
            <a:xfrm>
              <a:off x="5874840" y="1422402"/>
              <a:ext cx="1762452" cy="1174968"/>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92012" tIns="30671" rIns="30671" bIns="30671" numCol="1" spcCol="1270" anchor="ctr" anchorCtr="0">
              <a:noAutofit/>
            </a:bodyPr>
            <a:lstStyle/>
            <a:p>
              <a:pPr lvl="0" algn="ctr" defTabSz="1022350">
                <a:lnSpc>
                  <a:spcPct val="90000"/>
                </a:lnSpc>
                <a:spcBef>
                  <a:spcPct val="0"/>
                </a:spcBef>
                <a:spcAft>
                  <a:spcPct val="35000"/>
                </a:spcAft>
              </a:pPr>
              <a:r>
                <a:rPr lang="en-US" sz="2300" b="1" kern="1200" dirty="0" smtClean="0">
                  <a:solidFill>
                    <a:schemeClr val="bg1"/>
                  </a:solidFill>
                  <a:cs typeface="Times New Roman" pitchFamily="18" charset="0"/>
                </a:rPr>
                <a:t>Long Term (2016-Beyond)</a:t>
              </a:r>
              <a:endParaRPr lang="en-US" sz="2300" b="1" kern="1200" dirty="0">
                <a:solidFill>
                  <a:schemeClr val="bg1"/>
                </a:solidFill>
                <a:cs typeface="Times New Roman" pitchFamily="18" charset="0"/>
              </a:endParaRPr>
            </a:p>
          </p:txBody>
        </p:sp>
      </p:grpSp>
      <p:sp>
        <p:nvSpPr>
          <p:cNvPr id="15" name="TextBox 14"/>
          <p:cNvSpPr txBox="1"/>
          <p:nvPr/>
        </p:nvSpPr>
        <p:spPr>
          <a:xfrm>
            <a:off x="459612" y="1597794"/>
            <a:ext cx="3976986" cy="523220"/>
          </a:xfrm>
          <a:prstGeom prst="rect">
            <a:avLst/>
          </a:prstGeom>
          <a:noFill/>
        </p:spPr>
        <p:txBody>
          <a:bodyPr wrap="none" rtlCol="0">
            <a:spAutoFit/>
          </a:bodyPr>
          <a:lstStyle/>
          <a:p>
            <a:r>
              <a:rPr lang="en-US" sz="2800" b="1" dirty="0" smtClean="0"/>
              <a:t>Phase 1 (5 Year Model)</a:t>
            </a:r>
            <a:endParaRPr lang="en-US" sz="2800" dirty="0"/>
          </a:p>
        </p:txBody>
      </p:sp>
    </p:spTree>
    <p:extLst>
      <p:ext uri="{BB962C8B-B14F-4D97-AF65-F5344CB8AC3E}">
        <p14:creationId xmlns="" xmlns:p14="http://schemas.microsoft.com/office/powerpoint/2010/main" val="2459083870"/>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Opportunities for Success Under the New All-Payer Model</a:t>
            </a:r>
            <a:br>
              <a:rPr lang="en-US" dirty="0" smtClean="0">
                <a:solidFill>
                  <a:schemeClr val="bg1"/>
                </a:solidFill>
              </a:rPr>
            </a:br>
            <a:r>
              <a:rPr lang="en-US" dirty="0" smtClean="0">
                <a:solidFill>
                  <a:schemeClr val="bg1"/>
                </a:solidFill>
              </a:rPr>
              <a:t/>
            </a:r>
            <a:br>
              <a:rPr lang="en-US" dirty="0" smtClean="0">
                <a:solidFill>
                  <a:schemeClr val="bg1"/>
                </a:solidFill>
              </a:rPr>
            </a:br>
            <a:endParaRPr lang="en-US" dirty="0">
              <a:solidFill>
                <a:schemeClr val="bg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History Provides Example</a:t>
            </a:r>
            <a:endParaRPr lang="en-US" dirty="0"/>
          </a:p>
        </p:txBody>
      </p:sp>
      <p:sp>
        <p:nvSpPr>
          <p:cNvPr id="2" name="Content Placeholder 1"/>
          <p:cNvSpPr>
            <a:spLocks noGrp="1"/>
          </p:cNvSpPr>
          <p:nvPr>
            <p:ph sz="quarter" idx="1"/>
          </p:nvPr>
        </p:nvSpPr>
        <p:spPr>
          <a:xfrm>
            <a:off x="457200" y="2514600"/>
            <a:ext cx="4041648" cy="3642360"/>
          </a:xfrm>
        </p:spPr>
        <p:txBody>
          <a:bodyPr>
            <a:normAutofit/>
          </a:bodyPr>
          <a:lstStyle/>
          <a:p>
            <a:pPr>
              <a:buNone/>
            </a:pPr>
            <a:r>
              <a:rPr lang="en-US" dirty="0" smtClean="0"/>
              <a:t>U. S. Population</a:t>
            </a:r>
          </a:p>
          <a:p>
            <a:pPr>
              <a:buNone/>
            </a:pPr>
            <a:endParaRPr lang="en-US" dirty="0" smtClean="0"/>
          </a:p>
          <a:p>
            <a:pPr>
              <a:buNone/>
            </a:pPr>
            <a:endParaRPr lang="en-US" dirty="0" smtClean="0"/>
          </a:p>
          <a:p>
            <a:pPr>
              <a:buNone/>
            </a:pPr>
            <a:endParaRPr lang="en-US" dirty="0" smtClean="0"/>
          </a:p>
          <a:p>
            <a:pPr>
              <a:buNone/>
            </a:pPr>
            <a:r>
              <a:rPr lang="en-US" dirty="0" smtClean="0"/>
              <a:t>Occupied beds</a:t>
            </a:r>
            <a:endParaRPr lang="en-US" dirty="0"/>
          </a:p>
        </p:txBody>
      </p:sp>
      <p:sp>
        <p:nvSpPr>
          <p:cNvPr id="7" name="Content Placeholder 6"/>
          <p:cNvSpPr>
            <a:spLocks noGrp="1"/>
          </p:cNvSpPr>
          <p:nvPr>
            <p:ph sz="quarter" idx="2"/>
          </p:nvPr>
        </p:nvSpPr>
        <p:spPr>
          <a:xfrm>
            <a:off x="4191000" y="2133600"/>
            <a:ext cx="4041648" cy="4020312"/>
          </a:xfrm>
        </p:spPr>
        <p:txBody>
          <a:bodyPr>
            <a:normAutofit/>
          </a:bodyPr>
          <a:lstStyle/>
          <a:p>
            <a:pPr>
              <a:buNone/>
            </a:pPr>
            <a:r>
              <a:rPr lang="en-US" dirty="0" smtClean="0"/>
              <a:t>  </a:t>
            </a:r>
            <a:endParaRPr lang="en-US" u="sng" dirty="0" smtClean="0"/>
          </a:p>
          <a:p>
            <a:pPr>
              <a:buNone/>
            </a:pPr>
            <a:r>
              <a:rPr lang="en-US" u="sng" dirty="0" smtClean="0"/>
              <a:t>  1980</a:t>
            </a:r>
            <a:r>
              <a:rPr lang="en-US" dirty="0" smtClean="0"/>
              <a:t>       </a:t>
            </a:r>
            <a:r>
              <a:rPr lang="en-US" u="sng" dirty="0" smtClean="0"/>
              <a:t>2010</a:t>
            </a:r>
            <a:r>
              <a:rPr lang="en-US" dirty="0" smtClean="0"/>
              <a:t>       </a:t>
            </a:r>
            <a:r>
              <a:rPr lang="en-US" u="sng" dirty="0" smtClean="0"/>
              <a:t>% CHG</a:t>
            </a:r>
          </a:p>
          <a:p>
            <a:pPr>
              <a:buNone/>
            </a:pPr>
            <a:endParaRPr lang="en-US" dirty="0" smtClean="0"/>
          </a:p>
          <a:p>
            <a:pPr>
              <a:buNone/>
            </a:pPr>
            <a:r>
              <a:rPr lang="en-US" dirty="0" smtClean="0"/>
              <a:t>   227M       309 M      +36%</a:t>
            </a:r>
          </a:p>
          <a:p>
            <a:pPr>
              <a:buNone/>
            </a:pPr>
            <a:endParaRPr lang="en-US" dirty="0" smtClean="0"/>
          </a:p>
          <a:p>
            <a:pPr>
              <a:buNone/>
            </a:pPr>
            <a:endParaRPr lang="en-US" dirty="0" smtClean="0"/>
          </a:p>
          <a:p>
            <a:pPr>
              <a:buNone/>
            </a:pPr>
            <a:r>
              <a:rPr lang="en-US" dirty="0" smtClean="0"/>
              <a:t>   755,000   473,000     -37% </a:t>
            </a:r>
            <a:endParaRPr lang="en-US" dirty="0"/>
          </a:p>
        </p:txBody>
      </p:sp>
      <p:pic>
        <p:nvPicPr>
          <p:cNvPr id="2050" name="Picture 2" descr="C:\Users\dkinzer.HSCRC\AppData\Local\Microsoft\Windows\Temporary Internet Files\Content.IE5\JJWCMCJH\MC900310710[1].wmf"/>
          <p:cNvPicPr>
            <a:picLocks noChangeAspect="1" noChangeArrowheads="1"/>
          </p:cNvPicPr>
          <p:nvPr/>
        </p:nvPicPr>
        <p:blipFill>
          <a:blip r:embed="rId3" cstate="print"/>
          <a:srcRect/>
          <a:stretch>
            <a:fillRect/>
          </a:stretch>
        </p:blipFill>
        <p:spPr bwMode="auto">
          <a:xfrm>
            <a:off x="609600" y="4953000"/>
            <a:ext cx="1817827" cy="931774"/>
          </a:xfrm>
          <a:prstGeom prst="rect">
            <a:avLst/>
          </a:prstGeom>
          <a:noFill/>
        </p:spPr>
      </p:pic>
      <p:pic>
        <p:nvPicPr>
          <p:cNvPr id="2052" name="Picture 4" descr="C:\Users\dkinzer.HSCRC\AppData\Local\Microsoft\Windows\Temporary Internet Files\Content.IE5\RV3JFSU3\MC900078708[1].wmf"/>
          <p:cNvPicPr>
            <a:picLocks noChangeAspect="1" noChangeArrowheads="1"/>
          </p:cNvPicPr>
          <p:nvPr/>
        </p:nvPicPr>
        <p:blipFill>
          <a:blip r:embed="rId4" cstate="print"/>
          <a:srcRect/>
          <a:stretch>
            <a:fillRect/>
          </a:stretch>
        </p:blipFill>
        <p:spPr bwMode="auto">
          <a:xfrm>
            <a:off x="685800" y="3124200"/>
            <a:ext cx="1704726" cy="1219200"/>
          </a:xfrm>
          <a:prstGeom prst="rect">
            <a:avLst/>
          </a:prstGeom>
          <a:noFill/>
        </p:spPr>
      </p:pic>
      <p:sp>
        <p:nvSpPr>
          <p:cNvPr id="8" name="TextBox 7"/>
          <p:cNvSpPr txBox="1"/>
          <p:nvPr/>
        </p:nvSpPr>
        <p:spPr>
          <a:xfrm>
            <a:off x="228600" y="1295400"/>
            <a:ext cx="8763000" cy="1015663"/>
          </a:xfrm>
          <a:prstGeom prst="rect">
            <a:avLst/>
          </a:prstGeom>
          <a:noFill/>
        </p:spPr>
        <p:txBody>
          <a:bodyPr wrap="square" rtlCol="0">
            <a:spAutoFit/>
          </a:bodyPr>
          <a:lstStyle/>
          <a:p>
            <a:r>
              <a:rPr lang="en-US" sz="2000" b="1" i="1" dirty="0" smtClean="0">
                <a:solidFill>
                  <a:srgbClr val="002060"/>
                </a:solidFill>
              </a:rPr>
              <a:t>DRGs and New Technology Reduced Length of Stay and Admissions and Freed Up $$$ for Major Improvements in Cardiac Care, Minimally Invasive Procedures,  Advanced Imaging, New Medications and Other Care</a:t>
            </a:r>
            <a:endParaRPr lang="en-US" sz="2000" b="1" i="1" dirty="0">
              <a:solidFill>
                <a:srgbClr val="00206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p:txBody>
          <a:bodyPr>
            <a:normAutofit/>
          </a:bodyPr>
          <a:lstStyle/>
          <a:p>
            <a:r>
              <a:rPr lang="en-US" sz="2800" dirty="0" smtClean="0"/>
              <a:t>New Model represents most significant change in nearly 40 years</a:t>
            </a:r>
          </a:p>
          <a:p>
            <a:r>
              <a:rPr lang="en-US" sz="2800" dirty="0" smtClean="0"/>
              <a:t>Focus shifts to gain control of the revenue budget and focus on gaining the right volumes and reducing avoidable utilization resulting from care improvement</a:t>
            </a:r>
          </a:p>
          <a:p>
            <a:r>
              <a:rPr lang="en-US" sz="2800" dirty="0" smtClean="0"/>
              <a:t>Potential for excess capacity will demand focus on cost control and opportunities to optimize capacity</a:t>
            </a:r>
            <a:endParaRPr lang="en-US" sz="2500" dirty="0" smtClean="0"/>
          </a:p>
          <a:p>
            <a:r>
              <a:rPr lang="en-US" sz="2800" dirty="0" smtClean="0"/>
              <a:t>Opens up new avenues for innovation</a:t>
            </a:r>
          </a:p>
          <a:p>
            <a:r>
              <a:rPr lang="en-US" sz="2800" dirty="0" smtClean="0"/>
              <a:t>Increased efficiency creates opportunities for improved care and better population health</a:t>
            </a:r>
            <a:endParaRPr lang="en-US" sz="2800" dirty="0"/>
          </a:p>
        </p:txBody>
      </p:sp>
      <p:sp>
        <p:nvSpPr>
          <p:cNvPr id="3" name="Title 2"/>
          <p:cNvSpPr>
            <a:spLocks noGrp="1"/>
          </p:cNvSpPr>
          <p:nvPr>
            <p:ph type="title"/>
          </p:nvPr>
        </p:nvSpPr>
        <p:spPr/>
        <p:txBody>
          <a:bodyPr/>
          <a:lstStyle/>
          <a:p>
            <a:r>
              <a:rPr lang="en-US" dirty="0" smtClean="0"/>
              <a:t>What Does This Mean?</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Opportunities for Success </a:t>
            </a:r>
            <a:endParaRPr lang="en-US" dirty="0"/>
          </a:p>
        </p:txBody>
      </p:sp>
      <p:grpSp>
        <p:nvGrpSpPr>
          <p:cNvPr id="3" name="Group 11"/>
          <p:cNvGrpSpPr/>
          <p:nvPr/>
        </p:nvGrpSpPr>
        <p:grpSpPr>
          <a:xfrm>
            <a:off x="0" y="1370800"/>
            <a:ext cx="6438769" cy="4724400"/>
            <a:chOff x="467356" y="2167445"/>
            <a:chExt cx="5974752" cy="4202255"/>
          </a:xfrm>
        </p:grpSpPr>
        <p:sp>
          <p:nvSpPr>
            <p:cNvPr id="13" name="Freeform 12"/>
            <p:cNvSpPr/>
            <p:nvPr/>
          </p:nvSpPr>
          <p:spPr>
            <a:xfrm rot="16200000">
              <a:off x="-1328416" y="3963217"/>
              <a:ext cx="3993532" cy="401988"/>
            </a:xfrm>
            <a:custGeom>
              <a:avLst/>
              <a:gdLst>
                <a:gd name="connsiteX0" fmla="*/ 0 w 3993532"/>
                <a:gd name="connsiteY0" fmla="*/ 0 h 401988"/>
                <a:gd name="connsiteX1" fmla="*/ 3993532 w 3993532"/>
                <a:gd name="connsiteY1" fmla="*/ 0 h 401988"/>
                <a:gd name="connsiteX2" fmla="*/ 3993532 w 3993532"/>
                <a:gd name="connsiteY2" fmla="*/ 401988 h 401988"/>
                <a:gd name="connsiteX3" fmla="*/ 0 w 3993532"/>
                <a:gd name="connsiteY3" fmla="*/ 401988 h 401988"/>
                <a:gd name="connsiteX4" fmla="*/ 0 w 3993532"/>
                <a:gd name="connsiteY4" fmla="*/ 0 h 401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93532" h="401988">
                  <a:moveTo>
                    <a:pt x="0" y="0"/>
                  </a:moveTo>
                  <a:lnTo>
                    <a:pt x="3993532" y="0"/>
                  </a:lnTo>
                  <a:lnTo>
                    <a:pt x="3993532" y="401988"/>
                  </a:lnTo>
                  <a:lnTo>
                    <a:pt x="0" y="40198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354531" bIns="0" numCol="1" spcCol="1270" anchor="t" anchorCtr="0">
              <a:noAutofit/>
            </a:bodyPr>
            <a:lstStyle/>
            <a:p>
              <a:pPr algn="ctr" defTabSz="1155641">
                <a:lnSpc>
                  <a:spcPct val="90000"/>
                </a:lnSpc>
                <a:spcBef>
                  <a:spcPct val="0"/>
                </a:spcBef>
                <a:spcAft>
                  <a:spcPct val="35000"/>
                </a:spcAft>
              </a:pPr>
              <a:r>
                <a:rPr lang="en-US" sz="2600" dirty="0" smtClean="0">
                  <a:solidFill>
                    <a:schemeClr val="accent6">
                      <a:lumMod val="75000"/>
                    </a:schemeClr>
                  </a:solidFill>
                  <a:effectLst>
                    <a:outerShdw blurRad="38100" dist="38100" dir="2700000" algn="tl">
                      <a:srgbClr val="000000">
                        <a:alpha val="43137"/>
                      </a:srgbClr>
                    </a:outerShdw>
                  </a:effectLst>
                </a:rPr>
                <a:t>Model Opportunities</a:t>
              </a:r>
              <a:endParaRPr lang="en-US" sz="2600" dirty="0">
                <a:solidFill>
                  <a:schemeClr val="accent6">
                    <a:lumMod val="75000"/>
                  </a:schemeClr>
                </a:solidFill>
                <a:effectLst>
                  <a:outerShdw blurRad="38100" dist="38100" dir="2700000" algn="tl">
                    <a:srgbClr val="000000">
                      <a:alpha val="43137"/>
                    </a:srgbClr>
                  </a:outerShdw>
                </a:effectLst>
              </a:endParaRPr>
            </a:p>
          </p:txBody>
        </p:sp>
        <p:sp>
          <p:nvSpPr>
            <p:cNvPr id="14" name="Freeform 13"/>
            <p:cNvSpPr/>
            <p:nvPr/>
          </p:nvSpPr>
          <p:spPr>
            <a:xfrm>
              <a:off x="855190" y="2167445"/>
              <a:ext cx="5033372" cy="4202255"/>
            </a:xfrm>
            <a:custGeom>
              <a:avLst/>
              <a:gdLst>
                <a:gd name="connsiteX0" fmla="*/ 0 w 2002327"/>
                <a:gd name="connsiteY0" fmla="*/ 0 h 3993532"/>
                <a:gd name="connsiteX1" fmla="*/ 2002327 w 2002327"/>
                <a:gd name="connsiteY1" fmla="*/ 0 h 3993532"/>
                <a:gd name="connsiteX2" fmla="*/ 2002327 w 2002327"/>
                <a:gd name="connsiteY2" fmla="*/ 3993532 h 3993532"/>
                <a:gd name="connsiteX3" fmla="*/ 0 w 2002327"/>
                <a:gd name="connsiteY3" fmla="*/ 3993532 h 3993532"/>
                <a:gd name="connsiteX4" fmla="*/ 0 w 2002327"/>
                <a:gd name="connsiteY4" fmla="*/ 0 h 3993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2327" h="3993532">
                  <a:moveTo>
                    <a:pt x="0" y="0"/>
                  </a:moveTo>
                  <a:lnTo>
                    <a:pt x="2002327" y="0"/>
                  </a:lnTo>
                  <a:lnTo>
                    <a:pt x="2002327" y="3993532"/>
                  </a:lnTo>
                  <a:lnTo>
                    <a:pt x="0" y="3993532"/>
                  </a:lnTo>
                  <a:lnTo>
                    <a:pt x="0" y="0"/>
                  </a:lnTo>
                  <a:close/>
                </a:path>
              </a:pathLst>
            </a:custGeom>
            <a:solidFill>
              <a:srgbClr val="002060">
                <a:alpha val="88000"/>
              </a:srgbClr>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27152" tIns="354531" rIns="327152" bIns="327152" numCol="1" spcCol="1270" anchor="t" anchorCtr="0">
              <a:noAutofit/>
            </a:bodyPr>
            <a:lstStyle/>
            <a:p>
              <a:pPr marL="285736" lvl="1" indent="-285736" defTabSz="1600118">
                <a:lnSpc>
                  <a:spcPct val="90000"/>
                </a:lnSpc>
                <a:spcBef>
                  <a:spcPts val="600"/>
                </a:spcBef>
                <a:spcAft>
                  <a:spcPts val="1200"/>
                </a:spcAft>
                <a:buFont typeface="Arial" pitchFamily="34" charset="0"/>
                <a:buChar char="•"/>
              </a:pPr>
              <a:r>
                <a:rPr lang="en-US" sz="2000" dirty="0" smtClean="0">
                  <a:effectLst>
                    <a:outerShdw blurRad="38100" dist="38100" dir="2700000" algn="tl">
                      <a:srgbClr val="000000">
                        <a:alpha val="43137"/>
                      </a:srgbClr>
                    </a:outerShdw>
                  </a:effectLst>
                </a:rPr>
                <a:t>Global revenue budgets providing stable model for transition and reinvestment</a:t>
              </a:r>
            </a:p>
            <a:p>
              <a:pPr marL="285736" lvl="1" indent="-285736" defTabSz="1600118">
                <a:lnSpc>
                  <a:spcPct val="90000"/>
                </a:lnSpc>
                <a:spcBef>
                  <a:spcPts val="600"/>
                </a:spcBef>
                <a:spcAft>
                  <a:spcPts val="1200"/>
                </a:spcAft>
                <a:buChar char="••"/>
              </a:pPr>
              <a:r>
                <a:rPr lang="en-US" sz="2000" dirty="0" smtClean="0">
                  <a:effectLst>
                    <a:outerShdw blurRad="38100" dist="38100" dir="2700000" algn="tl">
                      <a:srgbClr val="000000">
                        <a:alpha val="43137"/>
                      </a:srgbClr>
                    </a:outerShdw>
                  </a:effectLst>
                </a:rPr>
                <a:t>Lower use—reduce avoidable utilization with effective care management and quality improvement </a:t>
              </a:r>
            </a:p>
            <a:p>
              <a:pPr marL="285736" lvl="1" indent="-285736" defTabSz="1600118">
                <a:lnSpc>
                  <a:spcPct val="90000"/>
                </a:lnSpc>
                <a:spcBef>
                  <a:spcPts val="600"/>
                </a:spcBef>
                <a:spcAft>
                  <a:spcPts val="1200"/>
                </a:spcAft>
                <a:buFontTx/>
                <a:buChar char="••"/>
              </a:pPr>
              <a:r>
                <a:rPr lang="en-US" sz="2000" dirty="0" smtClean="0">
                  <a:effectLst>
                    <a:outerShdw blurRad="38100" dist="38100" dir="2700000" algn="tl">
                      <a:srgbClr val="000000">
                        <a:alpha val="43137"/>
                      </a:srgbClr>
                    </a:outerShdw>
                  </a:effectLst>
                </a:rPr>
                <a:t>Focus on reducing Medicare cost</a:t>
              </a:r>
            </a:p>
            <a:p>
              <a:pPr marL="285736" lvl="1" indent="-285736" defTabSz="1600118">
                <a:lnSpc>
                  <a:spcPct val="90000"/>
                </a:lnSpc>
                <a:spcBef>
                  <a:spcPts val="600"/>
                </a:spcBef>
                <a:spcAft>
                  <a:spcPts val="1200"/>
                </a:spcAft>
                <a:buFontTx/>
                <a:buChar char="••"/>
              </a:pPr>
              <a:r>
                <a:rPr lang="en-US" sz="2000" dirty="0" smtClean="0">
                  <a:solidFill>
                    <a:schemeClr val="bg1"/>
                  </a:solidFill>
                </a:rPr>
                <a:t>Integrate population health approaches</a:t>
              </a:r>
            </a:p>
            <a:p>
              <a:pPr marL="285736" lvl="1" indent="-285736" defTabSz="1600118">
                <a:lnSpc>
                  <a:spcPct val="90000"/>
                </a:lnSpc>
                <a:spcBef>
                  <a:spcPts val="600"/>
                </a:spcBef>
                <a:spcAft>
                  <a:spcPts val="1200"/>
                </a:spcAft>
                <a:buFontTx/>
                <a:buChar char="••"/>
              </a:pPr>
              <a:r>
                <a:rPr lang="en-US" sz="2000" dirty="0" smtClean="0">
                  <a:effectLst>
                    <a:outerShdw blurRad="38100" dist="38100" dir="2700000" algn="tl">
                      <a:srgbClr val="000000">
                        <a:alpha val="43137"/>
                      </a:srgbClr>
                    </a:outerShdw>
                  </a:effectLst>
                </a:rPr>
                <a:t>Control total cost of care</a:t>
              </a:r>
            </a:p>
            <a:p>
              <a:pPr marL="285736" lvl="1" indent="-285736" defTabSz="1600118">
                <a:lnSpc>
                  <a:spcPct val="90000"/>
                </a:lnSpc>
                <a:spcBef>
                  <a:spcPts val="600"/>
                </a:spcBef>
                <a:spcAft>
                  <a:spcPts val="1200"/>
                </a:spcAft>
                <a:buFontTx/>
                <a:buChar char="••"/>
              </a:pPr>
              <a:r>
                <a:rPr lang="en-US" sz="2000" dirty="0" smtClean="0">
                  <a:solidFill>
                    <a:schemeClr val="bg1"/>
                  </a:solidFill>
                  <a:effectLst>
                    <a:outerShdw blurRad="38100" dist="38100" dir="2700000" algn="tl">
                      <a:srgbClr val="000000">
                        <a:alpha val="43137"/>
                      </a:srgbClr>
                    </a:outerShdw>
                  </a:effectLst>
                </a:rPr>
                <a:t>Rethink the business model/capacity and innovate</a:t>
              </a:r>
              <a:endParaRPr lang="en-US" sz="2000" dirty="0" smtClean="0">
                <a:solidFill>
                  <a:schemeClr val="bg1"/>
                </a:solidFill>
              </a:endParaRPr>
            </a:p>
            <a:p>
              <a:pPr marL="285736" lvl="1" indent="-285736" defTabSz="1600118">
                <a:lnSpc>
                  <a:spcPct val="90000"/>
                </a:lnSpc>
                <a:spcBef>
                  <a:spcPts val="600"/>
                </a:spcBef>
                <a:spcAft>
                  <a:spcPct val="15000"/>
                </a:spcAft>
              </a:pPr>
              <a:endParaRPr lang="en-US" sz="2000" dirty="0" smtClean="0">
                <a:effectLst>
                  <a:outerShdw blurRad="38100" dist="38100" dir="2700000" algn="tl">
                    <a:srgbClr val="000000">
                      <a:alpha val="43137"/>
                    </a:srgbClr>
                  </a:outerShdw>
                </a:effectLst>
              </a:endParaRPr>
            </a:p>
          </p:txBody>
        </p:sp>
        <p:sp>
          <p:nvSpPr>
            <p:cNvPr id="19" name="Freeform 18"/>
            <p:cNvSpPr/>
            <p:nvPr/>
          </p:nvSpPr>
          <p:spPr>
            <a:xfrm rot="16200000">
              <a:off x="4244348" y="4035789"/>
              <a:ext cx="3993532" cy="401988"/>
            </a:xfrm>
            <a:custGeom>
              <a:avLst/>
              <a:gdLst>
                <a:gd name="connsiteX0" fmla="*/ 0 w 3993532"/>
                <a:gd name="connsiteY0" fmla="*/ 0 h 401988"/>
                <a:gd name="connsiteX1" fmla="*/ 3993532 w 3993532"/>
                <a:gd name="connsiteY1" fmla="*/ 0 h 401988"/>
                <a:gd name="connsiteX2" fmla="*/ 3993532 w 3993532"/>
                <a:gd name="connsiteY2" fmla="*/ 401988 h 401988"/>
                <a:gd name="connsiteX3" fmla="*/ 0 w 3993532"/>
                <a:gd name="connsiteY3" fmla="*/ 401988 h 401988"/>
                <a:gd name="connsiteX4" fmla="*/ 0 w 3993532"/>
                <a:gd name="connsiteY4" fmla="*/ 0 h 40198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93532" h="401988">
                  <a:moveTo>
                    <a:pt x="0" y="0"/>
                  </a:moveTo>
                  <a:lnTo>
                    <a:pt x="3993532" y="0"/>
                  </a:lnTo>
                  <a:lnTo>
                    <a:pt x="3993532" y="401988"/>
                  </a:lnTo>
                  <a:lnTo>
                    <a:pt x="0" y="401988"/>
                  </a:lnTo>
                  <a:lnTo>
                    <a:pt x="0" y="0"/>
                  </a:lnTo>
                  <a:close/>
                </a:path>
              </a:pathLst>
            </a:custGeom>
          </p:spPr>
          <p:style>
            <a:lnRef idx="0">
              <a:schemeClr val="dk1">
                <a:alpha val="0"/>
                <a:hueOff val="0"/>
                <a:satOff val="0"/>
                <a:lumOff val="0"/>
                <a:alphaOff val="0"/>
              </a:schemeClr>
            </a:lnRef>
            <a:fillRef idx="0">
              <a:schemeClr val="lt1">
                <a:alpha val="0"/>
                <a:hueOff val="0"/>
                <a:satOff val="0"/>
                <a:lumOff val="0"/>
                <a:alphaOff val="0"/>
              </a:schemeClr>
            </a:fillRef>
            <a:effectRef idx="0">
              <a:schemeClr val="lt1">
                <a:alpha val="0"/>
                <a:hueOff val="0"/>
                <a:satOff val="0"/>
                <a:lumOff val="0"/>
                <a:alphaOff val="0"/>
              </a:schemeClr>
            </a:effectRef>
            <a:fontRef idx="minor">
              <a:schemeClr val="tx1">
                <a:hueOff val="0"/>
                <a:satOff val="0"/>
                <a:lumOff val="0"/>
                <a:alphaOff val="0"/>
              </a:schemeClr>
            </a:fontRef>
          </p:style>
          <p:txBody>
            <a:bodyPr spcFirstLastPara="0" vert="horz" wrap="square" lIns="0" tIns="0" rIns="354531" bIns="0" numCol="1" spcCol="1270" anchor="t" anchorCtr="0">
              <a:noAutofit/>
            </a:bodyPr>
            <a:lstStyle/>
            <a:p>
              <a:pPr algn="r" defTabSz="1155641">
                <a:lnSpc>
                  <a:spcPct val="90000"/>
                </a:lnSpc>
                <a:spcBef>
                  <a:spcPct val="0"/>
                </a:spcBef>
                <a:spcAft>
                  <a:spcPct val="35000"/>
                </a:spcAft>
              </a:pPr>
              <a:r>
                <a:rPr lang="en-US" sz="2600" dirty="0" smtClean="0">
                  <a:solidFill>
                    <a:schemeClr val="accent6">
                      <a:lumMod val="75000"/>
                    </a:schemeClr>
                  </a:solidFill>
                  <a:effectLst>
                    <a:outerShdw blurRad="38100" dist="38100" dir="2700000" algn="tl">
                      <a:srgbClr val="000000">
                        <a:alpha val="43137"/>
                      </a:srgbClr>
                    </a:outerShdw>
                  </a:effectLst>
                </a:rPr>
                <a:t>Delivery System Objectives</a:t>
              </a:r>
              <a:endParaRPr lang="en-US" sz="2600" dirty="0">
                <a:solidFill>
                  <a:schemeClr val="accent6">
                    <a:lumMod val="75000"/>
                  </a:schemeClr>
                </a:solidFill>
                <a:effectLst>
                  <a:outerShdw blurRad="38100" dist="38100" dir="2700000" algn="tl">
                    <a:srgbClr val="000000">
                      <a:alpha val="43137"/>
                    </a:srgbClr>
                  </a:outerShdw>
                </a:effectLst>
              </a:endParaRPr>
            </a:p>
          </p:txBody>
        </p:sp>
      </p:grpSp>
      <p:sp>
        <p:nvSpPr>
          <p:cNvPr id="8" name="Freeform 7"/>
          <p:cNvSpPr/>
          <p:nvPr/>
        </p:nvSpPr>
        <p:spPr>
          <a:xfrm>
            <a:off x="6448393" y="1276951"/>
            <a:ext cx="2445787" cy="4810854"/>
          </a:xfrm>
          <a:custGeom>
            <a:avLst/>
            <a:gdLst>
              <a:gd name="connsiteX0" fmla="*/ 0 w 2002327"/>
              <a:gd name="connsiteY0" fmla="*/ 0 h 3993532"/>
              <a:gd name="connsiteX1" fmla="*/ 2002327 w 2002327"/>
              <a:gd name="connsiteY1" fmla="*/ 0 h 3993532"/>
              <a:gd name="connsiteX2" fmla="*/ 2002327 w 2002327"/>
              <a:gd name="connsiteY2" fmla="*/ 3993532 h 3993532"/>
              <a:gd name="connsiteX3" fmla="*/ 0 w 2002327"/>
              <a:gd name="connsiteY3" fmla="*/ 3993532 h 3993532"/>
              <a:gd name="connsiteX4" fmla="*/ 0 w 2002327"/>
              <a:gd name="connsiteY4" fmla="*/ 0 h 399353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02327" h="3993532">
                <a:moveTo>
                  <a:pt x="0" y="0"/>
                </a:moveTo>
                <a:lnTo>
                  <a:pt x="2002327" y="0"/>
                </a:lnTo>
                <a:lnTo>
                  <a:pt x="2002327" y="3993532"/>
                </a:lnTo>
                <a:lnTo>
                  <a:pt x="0" y="3993532"/>
                </a:lnTo>
                <a:lnTo>
                  <a:pt x="0" y="0"/>
                </a:lnTo>
                <a:close/>
              </a:path>
            </a:pathLst>
          </a:custGeom>
          <a:solidFill>
            <a:srgbClr val="002060">
              <a:alpha val="78000"/>
            </a:srgbClr>
          </a:solidFill>
        </p:spPr>
        <p:style>
          <a:lnRef idx="3">
            <a:schemeClr val="lt1">
              <a:hueOff val="0"/>
              <a:satOff val="0"/>
              <a:lumOff val="0"/>
              <a:alphaOff val="0"/>
            </a:schemeClr>
          </a:lnRef>
          <a:fillRef idx="1">
            <a:schemeClr val="accent1">
              <a:hueOff val="0"/>
              <a:satOff val="0"/>
              <a:lumOff val="0"/>
              <a:alphaOff val="0"/>
            </a:schemeClr>
          </a:fillRef>
          <a:effectRef idx="1">
            <a:schemeClr val="accent1">
              <a:hueOff val="0"/>
              <a:satOff val="0"/>
              <a:lumOff val="0"/>
              <a:alphaOff val="0"/>
            </a:schemeClr>
          </a:effectRef>
          <a:fontRef idx="minor">
            <a:schemeClr val="lt1"/>
          </a:fontRef>
        </p:style>
        <p:txBody>
          <a:bodyPr spcFirstLastPara="0" vert="horz" wrap="square" lIns="327152" tIns="354531" rIns="327152" bIns="327152" numCol="1" spcCol="1270" anchor="t" anchorCtr="0">
            <a:noAutofit/>
          </a:bodyPr>
          <a:lstStyle/>
          <a:p>
            <a:pPr marL="285736" lvl="1" indent="-285736" defTabSz="1600118">
              <a:lnSpc>
                <a:spcPct val="90000"/>
              </a:lnSpc>
              <a:spcBef>
                <a:spcPts val="600"/>
              </a:spcBef>
              <a:spcAft>
                <a:spcPct val="15000"/>
              </a:spcAft>
              <a:buFont typeface="Arial" pitchFamily="34" charset="0"/>
              <a:buChar char="•"/>
            </a:pPr>
            <a:r>
              <a:rPr lang="en-US" sz="2000" dirty="0" smtClean="0"/>
              <a:t>Improved care and value for patients</a:t>
            </a:r>
          </a:p>
          <a:p>
            <a:pPr marL="285736" lvl="1" indent="-285736" defTabSz="1600118">
              <a:lnSpc>
                <a:spcPct val="90000"/>
              </a:lnSpc>
              <a:spcBef>
                <a:spcPts val="600"/>
              </a:spcBef>
              <a:spcAft>
                <a:spcPct val="15000"/>
              </a:spcAft>
              <a:buFont typeface="Arial" pitchFamily="34" charset="0"/>
              <a:buChar char="•"/>
            </a:pPr>
            <a:r>
              <a:rPr lang="en-US" sz="2000" dirty="0" smtClean="0"/>
              <a:t>Sustainable delivery system for efficient and effective hospitals</a:t>
            </a:r>
          </a:p>
          <a:p>
            <a:pPr marL="285736" lvl="1" indent="-285736" defTabSz="1600118">
              <a:lnSpc>
                <a:spcPct val="90000"/>
              </a:lnSpc>
              <a:spcBef>
                <a:spcPts val="600"/>
              </a:spcBef>
              <a:spcAft>
                <a:spcPct val="15000"/>
              </a:spcAft>
              <a:buFont typeface="Arial" pitchFamily="34" charset="0"/>
              <a:buChar char="•"/>
            </a:pPr>
            <a:r>
              <a:rPr lang="en-US" sz="2000" dirty="0" smtClean="0">
                <a:solidFill>
                  <a:schemeClr val="bg1"/>
                </a:solidFill>
              </a:rPr>
              <a:t>Alignment with physician delivery and payment model changes</a:t>
            </a:r>
          </a:p>
        </p:txBody>
      </p:sp>
    </p:spTree>
    <p:extLst>
      <p:ext uri="{BB962C8B-B14F-4D97-AF65-F5344CB8AC3E}">
        <p14:creationId xmlns:p14="http://schemas.microsoft.com/office/powerpoint/2010/main" xmlns="" val="15584592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Near Term Revenue Models</a:t>
            </a:r>
            <a:endParaRPr lang="en-US" dirty="0"/>
          </a:p>
        </p:txBody>
      </p:sp>
      <p:graphicFrame>
        <p:nvGraphicFramePr>
          <p:cNvPr id="4" name="Content Placeholder 3"/>
          <p:cNvGraphicFramePr>
            <a:graphicFrameLocks noGrp="1"/>
          </p:cNvGraphicFramePr>
          <p:nvPr>
            <p:ph sz="quarter" idx="1"/>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 name="Group 4"/>
          <p:cNvGrpSpPr/>
          <p:nvPr/>
        </p:nvGrpSpPr>
        <p:grpSpPr>
          <a:xfrm>
            <a:off x="457201" y="4734046"/>
            <a:ext cx="8229600" cy="1549752"/>
            <a:chOff x="1" y="1844990"/>
            <a:chExt cx="3845569" cy="2854799"/>
          </a:xfrm>
        </p:grpSpPr>
        <p:sp>
          <p:nvSpPr>
            <p:cNvPr id="6" name="Rectangle 5"/>
            <p:cNvSpPr/>
            <p:nvPr/>
          </p:nvSpPr>
          <p:spPr>
            <a:xfrm>
              <a:off x="1" y="1844990"/>
              <a:ext cx="3845569" cy="2854799"/>
            </a:xfrm>
            <a:prstGeom prst="rect">
              <a:avLst/>
            </a:prstGeom>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sp>
        <p:sp>
          <p:nvSpPr>
            <p:cNvPr id="7" name="Rectangle 6"/>
            <p:cNvSpPr/>
            <p:nvPr/>
          </p:nvSpPr>
          <p:spPr>
            <a:xfrm>
              <a:off x="1" y="2186136"/>
              <a:ext cx="3845569" cy="251365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9352" tIns="149352" rIns="199136" bIns="224028" numCol="1" spcCol="1270" anchor="t" anchorCtr="0">
              <a:noAutofit/>
            </a:bodyPr>
            <a:lstStyle/>
            <a:p>
              <a:pPr marL="285750" lvl="1" indent="-285750" algn="ctr" defTabSz="1244600">
                <a:lnSpc>
                  <a:spcPct val="90000"/>
                </a:lnSpc>
                <a:spcBef>
                  <a:spcPct val="0"/>
                </a:spcBef>
                <a:spcAft>
                  <a:spcPct val="15000"/>
                </a:spcAft>
                <a:buChar char="••"/>
              </a:pPr>
              <a:r>
                <a:rPr lang="en-US" sz="2800" kern="1200" dirty="0" smtClean="0"/>
                <a:t>Quality-based adjustments</a:t>
              </a:r>
              <a:endParaRPr lang="en-US" sz="2800" kern="1200" dirty="0"/>
            </a:p>
            <a:p>
              <a:pPr marL="285750" lvl="1" indent="-285750" algn="ctr" defTabSz="1244600">
                <a:lnSpc>
                  <a:spcPct val="90000"/>
                </a:lnSpc>
                <a:spcBef>
                  <a:spcPct val="0"/>
                </a:spcBef>
                <a:spcAft>
                  <a:spcPct val="15000"/>
                </a:spcAft>
                <a:buChar char="••"/>
              </a:pPr>
              <a:r>
                <a:rPr lang="en-US" sz="2800" kern="1200" dirty="0" smtClean="0"/>
                <a:t>Other statewide policy adjustments </a:t>
              </a:r>
              <a:endParaRPr lang="en-US" sz="2800" kern="1200" dirty="0"/>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
          </p:nvPr>
        </p:nvSpPr>
        <p:spPr>
          <a:xfrm>
            <a:off x="457200" y="1219200"/>
            <a:ext cx="8229600" cy="5105400"/>
          </a:xfrm>
        </p:spPr>
        <p:txBody>
          <a:bodyPr>
            <a:normAutofit/>
          </a:bodyPr>
          <a:lstStyle/>
          <a:p>
            <a:r>
              <a:rPr lang="en-US" dirty="0" smtClean="0"/>
              <a:t>Examples:</a:t>
            </a:r>
          </a:p>
          <a:p>
            <a:pPr lvl="3"/>
            <a:r>
              <a:rPr lang="en-US" sz="2400" dirty="0" smtClean="0"/>
              <a:t>30- Day Readmissions/</a:t>
            </a:r>
            <a:r>
              <a:rPr lang="en-US" sz="2400" dirty="0" err="1" smtClean="0"/>
              <a:t>Rehospitalizations</a:t>
            </a:r>
            <a:r>
              <a:rPr lang="en-US" sz="2400" dirty="0" smtClean="0"/>
              <a:t> </a:t>
            </a:r>
          </a:p>
          <a:p>
            <a:pPr lvl="3"/>
            <a:r>
              <a:rPr lang="en-US" sz="2400" dirty="0" smtClean="0"/>
              <a:t>Preventable Admissions (based on AHRQ Prevention Quality Indicators)</a:t>
            </a:r>
          </a:p>
          <a:p>
            <a:pPr lvl="3"/>
            <a:r>
              <a:rPr lang="en-US" sz="2400" dirty="0" smtClean="0"/>
              <a:t>Nursing home residents—Reduce conditions leading to admissions and readmissions</a:t>
            </a:r>
          </a:p>
          <a:p>
            <a:pPr lvl="3"/>
            <a:r>
              <a:rPr lang="en-US" sz="2400" dirty="0" smtClean="0"/>
              <a:t>Maryland Hospital Acquired Conditions (potentially preventable complications)</a:t>
            </a:r>
          </a:p>
          <a:p>
            <a:pPr lvl="3"/>
            <a:r>
              <a:rPr lang="en-US" sz="2400" dirty="0" smtClean="0"/>
              <a:t>Improved care coordination:   particular focus on high needs/frequent users, involvement of social services </a:t>
            </a:r>
            <a:endParaRPr lang="en-US" sz="2400" dirty="0"/>
          </a:p>
        </p:txBody>
      </p:sp>
      <p:sp>
        <p:nvSpPr>
          <p:cNvPr id="3" name="Title 2"/>
          <p:cNvSpPr>
            <a:spLocks noGrp="1"/>
          </p:cNvSpPr>
          <p:nvPr>
            <p:ph type="title"/>
          </p:nvPr>
        </p:nvSpPr>
        <p:spPr/>
        <p:txBody>
          <a:bodyPr>
            <a:normAutofit fontScale="90000"/>
          </a:bodyPr>
          <a:lstStyle/>
          <a:p>
            <a:r>
              <a:rPr lang="en-US" dirty="0" smtClean="0">
                <a:solidFill>
                  <a:schemeClr val="tx1"/>
                </a:solidFill>
              </a:rPr>
              <a:t>Reduce Avoidable Utilization By Improving Care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HSCRC Administers Quality-Based Payment Initiatives for Hospitals</a:t>
            </a:r>
            <a:endParaRPr lang="en-US" dirty="0"/>
          </a:p>
        </p:txBody>
      </p:sp>
      <p:graphicFrame>
        <p:nvGraphicFramePr>
          <p:cNvPr id="4" name="Content Placeholder 3"/>
          <p:cNvGraphicFramePr>
            <a:graphicFrameLocks noGrp="1"/>
          </p:cNvGraphicFramePr>
          <p:nvPr>
            <p:ph idx="1"/>
          </p:nvPr>
        </p:nvGraphicFramePr>
        <p:xfrm>
          <a:off x="609600" y="1752600"/>
          <a:ext cx="8077200" cy="4373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Aligning Quality-Based Programs with the Model</a:t>
            </a:r>
            <a:endParaRPr lang="en-US" dirty="0"/>
          </a:p>
        </p:txBody>
      </p:sp>
      <p:sp>
        <p:nvSpPr>
          <p:cNvPr id="3" name="Content Placeholder 2"/>
          <p:cNvSpPr>
            <a:spLocks noGrp="1"/>
          </p:cNvSpPr>
          <p:nvPr>
            <p:ph sz="quarter" idx="1"/>
          </p:nvPr>
        </p:nvSpPr>
        <p:spPr/>
        <p:txBody>
          <a:bodyPr/>
          <a:lstStyle/>
          <a:p>
            <a:r>
              <a:rPr lang="en-US" dirty="0" smtClean="0"/>
              <a:t>30% reduction target in Hospital Acquired Conditions (HAC)</a:t>
            </a:r>
          </a:p>
          <a:p>
            <a:pPr lvl="1"/>
            <a:r>
              <a:rPr lang="en-US" dirty="0" smtClean="0"/>
              <a:t>Linked the financial impact of hospital performance to statewide progress</a:t>
            </a:r>
          </a:p>
          <a:p>
            <a:pPr lvl="2"/>
            <a:r>
              <a:rPr lang="en-US" dirty="0" smtClean="0"/>
              <a:t>If state improvement rate is below or equal to 8%, maximum revenue at risk is 4%</a:t>
            </a:r>
          </a:p>
          <a:p>
            <a:pPr lvl="2"/>
            <a:r>
              <a:rPr lang="en-US" dirty="0" smtClean="0"/>
              <a:t>If state improvement exceeds 8%, maximum revenue at risk is 1%</a:t>
            </a:r>
          </a:p>
          <a:p>
            <a:r>
              <a:rPr lang="en-US" dirty="0" smtClean="0"/>
              <a:t>Readmission target </a:t>
            </a:r>
          </a:p>
          <a:p>
            <a:pPr lvl="1"/>
            <a:r>
              <a:rPr lang="en-US" dirty="0" smtClean="0"/>
              <a:t>Positive incentive for hospitals that achieve 6.8% improvement in all cause all hospital readmission rate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Medicare Focus</a:t>
            </a:r>
            <a:r>
              <a:rPr lang="en-US" dirty="0" smtClean="0">
                <a:solidFill>
                  <a:srgbClr val="FF0000"/>
                </a:solidFill>
              </a:rPr>
              <a:t>:</a:t>
            </a:r>
            <a:r>
              <a:rPr lang="en-US" dirty="0" smtClean="0"/>
              <a:t> GO FOR “0”</a:t>
            </a:r>
            <a:endParaRPr lang="en-US" dirty="0"/>
          </a:p>
        </p:txBody>
      </p:sp>
      <p:sp>
        <p:nvSpPr>
          <p:cNvPr id="3" name="Content Placeholder 2"/>
          <p:cNvSpPr>
            <a:spLocks noGrp="1"/>
          </p:cNvSpPr>
          <p:nvPr>
            <p:ph sz="quarter" idx="1"/>
          </p:nvPr>
        </p:nvSpPr>
        <p:spPr/>
        <p:txBody>
          <a:bodyPr>
            <a:normAutofit/>
          </a:bodyPr>
          <a:lstStyle/>
          <a:p>
            <a:r>
              <a:rPr lang="en-US" sz="2800" dirty="0" smtClean="0"/>
              <a:t>Medicare revenue growth below national growth critical to generate savings</a:t>
            </a:r>
          </a:p>
          <a:p>
            <a:pPr lvl="1"/>
            <a:r>
              <a:rPr lang="en-US" sz="2500" dirty="0" smtClean="0"/>
              <a:t>Medicare is the least managed population in Maryland</a:t>
            </a:r>
          </a:p>
          <a:p>
            <a:pPr lvl="1"/>
            <a:r>
              <a:rPr lang="en-US" sz="2500" dirty="0" smtClean="0"/>
              <a:t>Focus on high need patients and avoidable utilization</a:t>
            </a:r>
          </a:p>
          <a:p>
            <a:pPr lvl="1"/>
            <a:r>
              <a:rPr lang="en-US" sz="2500" dirty="0" smtClean="0"/>
              <a:t>In particular, where better </a:t>
            </a:r>
            <a:r>
              <a:rPr lang="en-US" sz="2500" dirty="0"/>
              <a:t>c</a:t>
            </a:r>
            <a:r>
              <a:rPr lang="en-US" sz="2500" dirty="0" smtClean="0"/>
              <a:t>are reduces costs</a:t>
            </a:r>
          </a:p>
          <a:p>
            <a:pPr lvl="1"/>
            <a:r>
              <a:rPr lang="en-US" sz="2500" dirty="0" smtClean="0">
                <a:solidFill>
                  <a:schemeClr val="tx1"/>
                </a:solidFill>
              </a:rPr>
              <a:t>Requires improved coordination and focus among providers, patients, and families</a:t>
            </a:r>
            <a:endParaRPr lang="en-US" sz="2500" dirty="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Outline of Presentation</a:t>
            </a:r>
            <a:endParaRPr lang="en-US" sz="3600" dirty="0"/>
          </a:p>
        </p:txBody>
      </p:sp>
      <p:sp>
        <p:nvSpPr>
          <p:cNvPr id="3" name="Content Placeholder 2"/>
          <p:cNvSpPr>
            <a:spLocks noGrp="1"/>
          </p:cNvSpPr>
          <p:nvPr>
            <p:ph sz="quarter" idx="1"/>
          </p:nvPr>
        </p:nvSpPr>
        <p:spPr/>
        <p:txBody>
          <a:bodyPr/>
          <a:lstStyle/>
          <a:p>
            <a:r>
              <a:rPr lang="en-US" dirty="0" smtClean="0"/>
              <a:t>Introductions</a:t>
            </a:r>
          </a:p>
          <a:p>
            <a:r>
              <a:rPr lang="en-US" dirty="0" smtClean="0"/>
              <a:t>Overview of New Maryland All-Payer Model</a:t>
            </a:r>
          </a:p>
          <a:p>
            <a:r>
              <a:rPr lang="en-US" dirty="0" smtClean="0"/>
              <a:t>Opportunities for Success</a:t>
            </a:r>
          </a:p>
          <a:p>
            <a:r>
              <a:rPr lang="en-US" dirty="0" smtClean="0"/>
              <a:t>Implementation Approach</a:t>
            </a:r>
          </a:p>
          <a:p>
            <a:r>
              <a:rPr lang="en-US" dirty="0" smtClean="0"/>
              <a:t>Questions</a:t>
            </a:r>
          </a:p>
          <a:p>
            <a:pPr>
              <a:buNone/>
            </a:pPr>
            <a:endParaRPr lang="en-US" dirty="0" smtClean="0"/>
          </a:p>
          <a:p>
            <a:pPr marL="0" indent="0">
              <a:buNone/>
            </a:pPr>
            <a:endParaRPr lang="en-US" dirty="0"/>
          </a:p>
        </p:txBody>
      </p:sp>
    </p:spTree>
    <p:extLst>
      <p:ext uri="{BB962C8B-B14F-4D97-AF65-F5344CB8AC3E}">
        <p14:creationId xmlns="" xmlns:p14="http://schemas.microsoft.com/office/powerpoint/2010/main" val="32653526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bg1"/>
                </a:solidFill>
              </a:rPr>
              <a:t>HSCRC Implementation Approach</a:t>
            </a:r>
            <a:br>
              <a:rPr lang="en-US" dirty="0" smtClean="0">
                <a:solidFill>
                  <a:schemeClr val="bg1"/>
                </a:solidFill>
              </a:rPr>
            </a:br>
            <a:endParaRPr lang="en-US" dirty="0">
              <a:solidFill>
                <a:schemeClr val="bg1"/>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smtClean="0"/>
              <a:t>HSCRC Public Engagement </a:t>
            </a:r>
            <a:br>
              <a:rPr lang="en-US" sz="2800" dirty="0" smtClean="0"/>
            </a:br>
            <a:r>
              <a:rPr lang="en-US" sz="2800" dirty="0" smtClean="0"/>
              <a:t>Short Term Process Phases</a:t>
            </a:r>
            <a:endParaRPr lang="en-US" sz="2800" dirty="0"/>
          </a:p>
        </p:txBody>
      </p:sp>
      <p:sp>
        <p:nvSpPr>
          <p:cNvPr id="3" name="Content Placeholder 2"/>
          <p:cNvSpPr>
            <a:spLocks noGrp="1"/>
          </p:cNvSpPr>
          <p:nvPr>
            <p:ph sz="quarter" idx="1"/>
          </p:nvPr>
        </p:nvSpPr>
        <p:spPr/>
        <p:txBody>
          <a:bodyPr>
            <a:normAutofit/>
          </a:bodyPr>
          <a:lstStyle/>
          <a:p>
            <a:r>
              <a:rPr lang="en-US" dirty="0" smtClean="0"/>
              <a:t>Phase 1: </a:t>
            </a:r>
          </a:p>
          <a:p>
            <a:pPr lvl="1"/>
            <a:r>
              <a:rPr lang="en-US" dirty="0" smtClean="0"/>
              <a:t>Fall 2013:  Advisory Council - recommendations on broad principles </a:t>
            </a:r>
          </a:p>
          <a:p>
            <a:pPr lvl="1"/>
            <a:r>
              <a:rPr lang="en-US" dirty="0" smtClean="0"/>
              <a:t>January 2014- July 2014:  Workgroups</a:t>
            </a:r>
          </a:p>
          <a:p>
            <a:pPr lvl="2"/>
            <a:r>
              <a:rPr lang="en-US" dirty="0" smtClean="0"/>
              <a:t>Four workgroups convened</a:t>
            </a:r>
          </a:p>
          <a:p>
            <a:pPr lvl="2"/>
            <a:r>
              <a:rPr lang="en-US" dirty="0" smtClean="0"/>
              <a:t>Focused set of tasks needed for initial policy making of Commission</a:t>
            </a:r>
          </a:p>
          <a:p>
            <a:pPr lvl="2"/>
            <a:r>
              <a:rPr lang="en-US" dirty="0" smtClean="0"/>
              <a:t>Majority of recommendations needed by July 2014</a:t>
            </a:r>
          </a:p>
          <a:p>
            <a:r>
              <a:rPr lang="en-US" dirty="0" smtClean="0"/>
              <a:t>Phase 2: July 2014 – July 2015  </a:t>
            </a:r>
          </a:p>
          <a:p>
            <a:pPr lvl="1"/>
            <a:r>
              <a:rPr lang="en-US" dirty="0" smtClean="0"/>
              <a:t>Always anticipated longer-term implementation activities </a:t>
            </a:r>
          </a:p>
          <a:p>
            <a:pPr lvl="1"/>
            <a:r>
              <a:rPr lang="en-US" dirty="0" smtClean="0"/>
              <a:t>July Workgroup reports to address proposed future work plan   </a:t>
            </a:r>
          </a:p>
          <a:p>
            <a:pPr lvl="1"/>
            <a:r>
              <a:rPr lang="en-US" dirty="0" smtClean="0"/>
              <a:t>Advisory Council reconvening </a:t>
            </a:r>
          </a:p>
          <a:p>
            <a:pPr lvl="2"/>
            <a:endParaRPr lang="en-US" dirty="0" smtClean="0">
              <a:solidFill>
                <a:srgbClr val="FF0000"/>
              </a:solidFill>
            </a:endParaRPr>
          </a:p>
          <a:p>
            <a:pPr lvl="1"/>
            <a:endParaRPr lang="en-US" dirty="0"/>
          </a:p>
        </p:txBody>
      </p:sp>
    </p:spTree>
  </p:cSld>
  <p:clrMapOvr>
    <a:masterClrMapping/>
  </p:clrMapOvr>
  <p:transition advClick="0"/>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sz="quarter" idx="1"/>
            <p:extLst>
              <p:ext uri="{D42A27DB-BD31-4B8C-83A1-F6EECF244321}">
                <p14:modId xmlns="" xmlns:p14="http://schemas.microsoft.com/office/powerpoint/2010/main" val="2397371305"/>
              </p:ext>
            </p:extLst>
          </p:nvPr>
        </p:nvGraphicFramePr>
        <p:xfrm>
          <a:off x="533400" y="1219200"/>
          <a:ext cx="8229600" cy="4937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itle 2"/>
          <p:cNvSpPr>
            <a:spLocks noGrp="1"/>
          </p:cNvSpPr>
          <p:nvPr>
            <p:ph type="title"/>
          </p:nvPr>
        </p:nvSpPr>
        <p:spPr/>
        <p:txBody>
          <a:bodyPr>
            <a:noAutofit/>
          </a:bodyPr>
          <a:lstStyle/>
          <a:p>
            <a:r>
              <a:rPr lang="en-US" sz="3600" dirty="0" smtClean="0"/>
              <a:t>Stakeholder input</a:t>
            </a:r>
            <a:endParaRPr lang="en-US" sz="3600" dirty="0"/>
          </a:p>
        </p:txBody>
      </p:sp>
      <p:cxnSp>
        <p:nvCxnSpPr>
          <p:cNvPr id="7" name="Straight Connector 6"/>
          <p:cNvCxnSpPr/>
          <p:nvPr/>
        </p:nvCxnSpPr>
        <p:spPr>
          <a:xfrm>
            <a:off x="4419600" y="2667000"/>
            <a:ext cx="0" cy="1676400"/>
          </a:xfrm>
          <a:prstGeom prst="line">
            <a:avLst/>
          </a:prstGeom>
          <a:ln w="15875">
            <a:noFill/>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4419600" y="2438400"/>
            <a:ext cx="0" cy="1524000"/>
          </a:xfrm>
          <a:prstGeom prst="straightConnector1">
            <a:avLst/>
          </a:prstGeom>
          <a:ln w="57150">
            <a:solidFill>
              <a:srgbClr val="002060"/>
            </a:solidFill>
            <a:headEnd type="triangl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667000" y="3733800"/>
            <a:ext cx="0" cy="304800"/>
          </a:xfrm>
          <a:prstGeom prst="line">
            <a:avLst/>
          </a:prstGeom>
          <a:ln w="19050" cmpd="sng">
            <a:solidFill>
              <a:srgbClr val="002060"/>
            </a:solidFill>
            <a:prstDash val="dash"/>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886200" y="3352800"/>
            <a:ext cx="1124090" cy="307777"/>
          </a:xfrm>
          <a:prstGeom prst="rect">
            <a:avLst/>
          </a:prstGeom>
          <a:solidFill>
            <a:schemeClr val="bg1"/>
          </a:solidFill>
        </p:spPr>
        <p:txBody>
          <a:bodyPr wrap="none" rtlCol="0">
            <a:spAutoFit/>
          </a:bodyPr>
          <a:lstStyle/>
          <a:p>
            <a:r>
              <a:rPr lang="en-US" sz="1400" b="1" i="1" dirty="0" smtClean="0"/>
              <a:t>Workgroups</a:t>
            </a:r>
            <a:endParaRPr lang="en-US" sz="1400" b="1" i="1" dirty="0"/>
          </a:p>
        </p:txBody>
      </p:sp>
      <p:sp>
        <p:nvSpPr>
          <p:cNvPr id="9" name="Right Arrow 8"/>
          <p:cNvSpPr/>
          <p:nvPr/>
        </p:nvSpPr>
        <p:spPr>
          <a:xfrm rot="5400000">
            <a:off x="2514600" y="2590800"/>
            <a:ext cx="152400" cy="152400"/>
          </a:xfrm>
          <a:prstGeom prst="rightArrow">
            <a:avLst>
              <a:gd name="adj1" fmla="val 50000"/>
              <a:gd name="adj2" fmla="val 53388"/>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sp>
        <p:nvSpPr>
          <p:cNvPr id="10" name="Right Arrow 9"/>
          <p:cNvSpPr/>
          <p:nvPr/>
        </p:nvSpPr>
        <p:spPr>
          <a:xfrm rot="5400000" flipH="1">
            <a:off x="2516250" y="2361400"/>
            <a:ext cx="152400" cy="152400"/>
          </a:xfrm>
          <a:prstGeom prst="rightArrow">
            <a:avLst>
              <a:gd name="adj1" fmla="val 50000"/>
              <a:gd name="adj2" fmla="val 53388"/>
            </a:avLst>
          </a:prstGeom>
          <a:solidFill>
            <a:srgbClr val="00206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002060"/>
              </a:solidFill>
            </a:endParaRPr>
          </a:p>
        </p:txBody>
      </p:sp>
      <p:cxnSp>
        <p:nvCxnSpPr>
          <p:cNvPr id="15" name="Straight Connector 14"/>
          <p:cNvCxnSpPr/>
          <p:nvPr/>
        </p:nvCxnSpPr>
        <p:spPr>
          <a:xfrm>
            <a:off x="2514600" y="3733800"/>
            <a:ext cx="76200" cy="304800"/>
          </a:xfrm>
          <a:prstGeom prst="line">
            <a:avLst/>
          </a:prstGeom>
          <a:ln w="107950">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630779" y="2175313"/>
            <a:ext cx="3080079" cy="2246769"/>
          </a:xfrm>
          <a:prstGeom prst="rect">
            <a:avLst/>
          </a:prstGeom>
          <a:noFill/>
        </p:spPr>
        <p:txBody>
          <a:bodyPr wrap="square" rtlCol="0">
            <a:spAutoFit/>
          </a:bodyPr>
          <a:lstStyle/>
          <a:p>
            <a:pPr>
              <a:buFont typeface="Arial" pitchFamily="34" charset="0"/>
              <a:buChar char="•"/>
            </a:pPr>
            <a:r>
              <a:rPr lang="en-US" sz="2000" dirty="0" smtClean="0"/>
              <a:t>Open meetings</a:t>
            </a:r>
          </a:p>
          <a:p>
            <a:pPr>
              <a:buFont typeface="Arial" pitchFamily="34" charset="0"/>
              <a:buChar char="•"/>
            </a:pPr>
            <a:r>
              <a:rPr lang="en-US" sz="2000" dirty="0" smtClean="0"/>
              <a:t>Physicians, patients, and</a:t>
            </a:r>
          </a:p>
          <a:p>
            <a:r>
              <a:rPr lang="en-US" sz="2000" dirty="0" smtClean="0"/>
              <a:t>other providers, hospitals, payers participate</a:t>
            </a:r>
          </a:p>
          <a:p>
            <a:endParaRPr lang="en-US" sz="2000" dirty="0" smtClean="0"/>
          </a:p>
          <a:p>
            <a:endParaRPr lang="en-US" sz="2000" dirty="0" smtClean="0"/>
          </a:p>
          <a:p>
            <a:endParaRPr lang="en-US" sz="2000" dirty="0"/>
          </a:p>
        </p:txBody>
      </p:sp>
      <p:sp>
        <p:nvSpPr>
          <p:cNvPr id="13" name="Rectangle 12"/>
          <p:cNvSpPr/>
          <p:nvPr/>
        </p:nvSpPr>
        <p:spPr>
          <a:xfrm>
            <a:off x="5616807" y="3398334"/>
            <a:ext cx="2953886" cy="369332"/>
          </a:xfrm>
          <a:prstGeom prst="rect">
            <a:avLst/>
          </a:prstGeom>
        </p:spPr>
        <p:txBody>
          <a:bodyPr wrap="none">
            <a:spAutoFit/>
          </a:bodyPr>
          <a:lstStyle/>
          <a:p>
            <a:r>
              <a:rPr lang="en-US" dirty="0" smtClean="0"/>
              <a:t>http://www.hscrc.state.md.us/</a:t>
            </a:r>
            <a:endParaRPr lang="en-US" dirty="0"/>
          </a:p>
        </p:txBody>
      </p:sp>
    </p:spTree>
    <p:extLst>
      <p:ext uri="{BB962C8B-B14F-4D97-AF65-F5344CB8AC3E}">
        <p14:creationId xmlns="" xmlns:p14="http://schemas.microsoft.com/office/powerpoint/2010/main" val="330736188"/>
      </p:ext>
    </p:extLst>
  </p:cSld>
  <p:clrMapOvr>
    <a:masterClrMapping/>
  </p:clrMapOvr>
  <p:transition spd="slow" advClick="0"/>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Advisory Council</a:t>
            </a:r>
            <a:endParaRPr lang="en-US" dirty="0"/>
          </a:p>
        </p:txBody>
      </p:sp>
      <p:sp>
        <p:nvSpPr>
          <p:cNvPr id="3" name="Content Placeholder 2"/>
          <p:cNvSpPr>
            <a:spLocks noGrp="1"/>
          </p:cNvSpPr>
          <p:nvPr>
            <p:ph sz="quarter" idx="1"/>
          </p:nvPr>
        </p:nvSpPr>
        <p:spPr/>
        <p:txBody>
          <a:bodyPr/>
          <a:lstStyle/>
          <a:p>
            <a:r>
              <a:rPr lang="en-US" dirty="0" smtClean="0"/>
              <a:t>Advisory Council was charged with offering guidance and advice on implementing Maryland’s newly approved model design</a:t>
            </a:r>
          </a:p>
          <a:p>
            <a:r>
              <a:rPr lang="en-US" dirty="0" smtClean="0"/>
              <a:t>Best ways to meet the tight targets in model</a:t>
            </a:r>
          </a:p>
          <a:p>
            <a:r>
              <a:rPr lang="en-US" dirty="0" smtClean="0"/>
              <a:t>Setting priorities for implementation</a:t>
            </a:r>
          </a:p>
          <a:p>
            <a:r>
              <a:rPr lang="en-US" dirty="0" smtClean="0"/>
              <a:t>Establishing guiding principles</a:t>
            </a:r>
          </a:p>
          <a:p>
            <a:r>
              <a:rPr lang="en-US" dirty="0" smtClean="0"/>
              <a:t>Advice based on real-world experience </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Advisory Council Recommendations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1. Focus on Meeting the Early Model Requirements </a:t>
            </a:r>
          </a:p>
          <a:p>
            <a:pPr lvl="1"/>
            <a:r>
              <a:rPr lang="en-US" dirty="0" smtClean="0"/>
              <a:t>Focus on All-payer and Medicare tests</a:t>
            </a:r>
          </a:p>
          <a:p>
            <a:pPr lvl="1"/>
            <a:r>
              <a:rPr lang="en-US" dirty="0" smtClean="0"/>
              <a:t>Start with Global Budgets</a:t>
            </a:r>
          </a:p>
          <a:p>
            <a:pPr lvl="1"/>
            <a:r>
              <a:rPr lang="en-US" dirty="0" smtClean="0"/>
              <a:t>Reduce avoidable utilization</a:t>
            </a:r>
          </a:p>
          <a:p>
            <a:r>
              <a:rPr lang="en-US" sz="2800" dirty="0" smtClean="0"/>
              <a:t>2.  Meeting Budget Targets, Investments in Infrastructure, and Providing Flexibility for Private Sector Innovation </a:t>
            </a:r>
          </a:p>
          <a:p>
            <a:r>
              <a:rPr lang="en-US" dirty="0" smtClean="0"/>
              <a:t>3. HSCRC as a Regulator, Catalyst, and Advocate</a:t>
            </a:r>
          </a:p>
          <a:p>
            <a:r>
              <a:rPr lang="en-US" dirty="0" smtClean="0"/>
              <a:t>4. Consumer Involvement in Planning and Implementation</a:t>
            </a:r>
          </a:p>
          <a:p>
            <a:r>
              <a:rPr lang="en-US" dirty="0" smtClean="0"/>
              <a:t>5. Physician and Other Provider Alignment</a:t>
            </a:r>
          </a:p>
          <a:p>
            <a:r>
              <a:rPr lang="en-US" dirty="0" smtClean="0"/>
              <a:t>6. Transparency and the Public Engagement Process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Public Engagement Process – Work Groups</a:t>
            </a:r>
            <a:endParaRPr lang="en-US" dirty="0"/>
          </a:p>
        </p:txBody>
      </p:sp>
      <p:sp>
        <p:nvSpPr>
          <p:cNvPr id="3" name="Content Placeholder 2"/>
          <p:cNvSpPr>
            <a:spLocks noGrp="1"/>
          </p:cNvSpPr>
          <p:nvPr>
            <p:ph sz="quarter" idx="1"/>
          </p:nvPr>
        </p:nvSpPr>
        <p:spPr/>
        <p:txBody>
          <a:bodyPr>
            <a:normAutofit/>
          </a:bodyPr>
          <a:lstStyle/>
          <a:p>
            <a:r>
              <a:rPr lang="en-US" dirty="0" smtClean="0"/>
              <a:t>Engaged broad set of stakeholders in HSCRC policy making and implementation of new model</a:t>
            </a:r>
          </a:p>
          <a:p>
            <a:pPr lvl="1"/>
            <a:r>
              <a:rPr lang="en-US" dirty="0" smtClean="0"/>
              <a:t>4 workgroups and 6 subgroups</a:t>
            </a:r>
          </a:p>
          <a:p>
            <a:pPr lvl="1"/>
            <a:r>
              <a:rPr lang="en-US" dirty="0" smtClean="0"/>
              <a:t>85 workgroup appointees </a:t>
            </a:r>
          </a:p>
          <a:p>
            <a:pPr lvl="1"/>
            <a:r>
              <a:rPr lang="en-US" dirty="0" smtClean="0"/>
              <a:t>Consumers, Employers, Providers, Payers, Hospitals</a:t>
            </a:r>
          </a:p>
          <a:p>
            <a:r>
              <a:rPr lang="en-US" dirty="0" smtClean="0"/>
              <a:t>Established processes for transparency and openness</a:t>
            </a:r>
          </a:p>
          <a:p>
            <a:pPr lvl="1"/>
            <a:r>
              <a:rPr lang="en-US" dirty="0" smtClean="0"/>
              <a:t>Diverse membership</a:t>
            </a:r>
          </a:p>
          <a:p>
            <a:pPr lvl="1"/>
            <a:r>
              <a:rPr lang="en-US" dirty="0" smtClean="0"/>
              <a:t>Educational phase of process</a:t>
            </a:r>
          </a:p>
          <a:p>
            <a:pPr lvl="1"/>
            <a:r>
              <a:rPr lang="en-US" dirty="0" smtClean="0"/>
              <a:t>Call for Technical White Paper Shared Publically </a:t>
            </a:r>
          </a:p>
          <a:p>
            <a:pPr lvl="1"/>
            <a:r>
              <a:rPr lang="en-US" dirty="0" smtClean="0"/>
              <a:t>Access to information </a:t>
            </a:r>
          </a:p>
          <a:p>
            <a:pPr lvl="1"/>
            <a:r>
              <a:rPr lang="en-US" dirty="0" smtClean="0"/>
              <a:t>Opportunity for comment</a:t>
            </a:r>
          </a:p>
          <a:p>
            <a:pPr lvl="1"/>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458200" cy="990600"/>
          </a:xfrm>
        </p:spPr>
        <p:txBody>
          <a:bodyPr>
            <a:normAutofit/>
          </a:bodyPr>
          <a:lstStyle/>
          <a:p>
            <a:r>
              <a:rPr lang="en-US" b="1" u="sng" dirty="0" smtClean="0"/>
              <a:t>HSCRC</a:t>
            </a:r>
            <a:r>
              <a:rPr lang="en-US" b="1" dirty="0" smtClean="0"/>
              <a:t> Work Group Descriptions</a:t>
            </a:r>
            <a:endParaRPr lang="en-US" dirty="0"/>
          </a:p>
        </p:txBody>
      </p:sp>
      <p:sp>
        <p:nvSpPr>
          <p:cNvPr id="5" name="Content Placeholder 4"/>
          <p:cNvSpPr>
            <a:spLocks noGrp="1"/>
          </p:cNvSpPr>
          <p:nvPr>
            <p:ph sz="quarter" idx="1"/>
          </p:nvPr>
        </p:nvSpPr>
        <p:spPr>
          <a:xfrm>
            <a:off x="985674" y="2667000"/>
            <a:ext cx="2895600" cy="3124200"/>
          </a:xfrm>
        </p:spPr>
        <p:txBody>
          <a:bodyPr>
            <a:noAutofit/>
          </a:bodyPr>
          <a:lstStyle/>
          <a:p>
            <a:pPr lvl="0"/>
            <a:r>
              <a:rPr lang="en-US" sz="1600" dirty="0" smtClean="0">
                <a:latin typeface="Times New Roman" pitchFamily="18" charset="0"/>
                <a:cs typeface="Times New Roman" pitchFamily="18" charset="0"/>
              </a:rPr>
              <a:t>Alignment with Emerging Physician Models</a:t>
            </a:r>
          </a:p>
          <a:p>
            <a:pPr lvl="0"/>
            <a:r>
              <a:rPr lang="en-US" sz="1600" dirty="0" smtClean="0">
                <a:latin typeface="Times New Roman" pitchFamily="18" charset="0"/>
                <a:cs typeface="Times New Roman" pitchFamily="18" charset="0"/>
              </a:rPr>
              <a:t>Shared Savings</a:t>
            </a:r>
          </a:p>
          <a:p>
            <a:pPr lvl="0"/>
            <a:r>
              <a:rPr lang="en-US" sz="1600" dirty="0" smtClean="0">
                <a:latin typeface="Times New Roman" pitchFamily="18" charset="0"/>
                <a:cs typeface="Times New Roman" pitchFamily="18" charset="0"/>
              </a:rPr>
              <a:t>Care Improvement</a:t>
            </a:r>
          </a:p>
          <a:p>
            <a:pPr lvl="1"/>
            <a:r>
              <a:rPr lang="en-US" sz="1600" dirty="0" smtClean="0">
                <a:solidFill>
                  <a:schemeClr val="tx1"/>
                </a:solidFill>
                <a:latin typeface="Times New Roman" pitchFamily="18" charset="0"/>
                <a:cs typeface="Times New Roman" pitchFamily="18" charset="0"/>
              </a:rPr>
              <a:t>Care Coordination Opportunities  </a:t>
            </a:r>
          </a:p>
          <a:p>
            <a:pPr lvl="1"/>
            <a:r>
              <a:rPr lang="en-US" sz="1600" dirty="0" smtClean="0">
                <a:solidFill>
                  <a:schemeClr val="tx1"/>
                </a:solidFill>
                <a:latin typeface="Times New Roman" pitchFamily="18" charset="0"/>
                <a:cs typeface="Times New Roman" pitchFamily="18" charset="0"/>
              </a:rPr>
              <a:t>Post-Acute and Long-Term Care </a:t>
            </a:r>
          </a:p>
          <a:p>
            <a:pPr lvl="1"/>
            <a:r>
              <a:rPr lang="en-US" sz="1600" dirty="0" smtClean="0">
                <a:solidFill>
                  <a:schemeClr val="tx1"/>
                </a:solidFill>
                <a:latin typeface="Times New Roman" pitchFamily="18" charset="0"/>
                <a:cs typeface="Times New Roman" pitchFamily="18" charset="0"/>
              </a:rPr>
              <a:t>Evidence-Based Care  </a:t>
            </a:r>
          </a:p>
          <a:p>
            <a:endParaRPr lang="en-US" sz="1600" dirty="0" smtClean="0">
              <a:latin typeface="Times New Roman" pitchFamily="18" charset="0"/>
              <a:cs typeface="Times New Roman" pitchFamily="18" charset="0"/>
            </a:endParaRPr>
          </a:p>
        </p:txBody>
      </p:sp>
      <p:sp>
        <p:nvSpPr>
          <p:cNvPr id="13" name="Chevron 6"/>
          <p:cNvSpPr/>
          <p:nvPr/>
        </p:nvSpPr>
        <p:spPr>
          <a:xfrm>
            <a:off x="3690774" y="1295400"/>
            <a:ext cx="1762452" cy="1174968"/>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92012" tIns="30671" rIns="30671" bIns="30671" numCol="1" spcCol="1270" anchor="ctr" anchorCtr="0">
            <a:noAutofit/>
          </a:bodyPr>
          <a:lstStyle/>
          <a:p>
            <a:pPr algn="ctr" defTabSz="1022350">
              <a:lnSpc>
                <a:spcPct val="90000"/>
              </a:lnSpc>
              <a:spcBef>
                <a:spcPct val="0"/>
              </a:spcBef>
              <a:spcAft>
                <a:spcPct val="35000"/>
              </a:spcAft>
            </a:pPr>
            <a:r>
              <a:rPr lang="en-US" sz="2300" b="1" dirty="0">
                <a:solidFill>
                  <a:prstClr val="white"/>
                </a:solidFill>
                <a:latin typeface="Times New Roman" pitchFamily="18" charset="0"/>
                <a:cs typeface="Times New Roman" pitchFamily="18" charset="0"/>
              </a:rPr>
              <a:t>Mid-Term (FY 2015-017)</a:t>
            </a:r>
          </a:p>
        </p:txBody>
      </p:sp>
      <p:sp>
        <p:nvSpPr>
          <p:cNvPr id="16" name="Content Placeholder 4"/>
          <p:cNvSpPr txBox="1">
            <a:spLocks/>
          </p:cNvSpPr>
          <p:nvPr/>
        </p:nvSpPr>
        <p:spPr>
          <a:xfrm>
            <a:off x="5453226" y="2514600"/>
            <a:ext cx="3124200" cy="3908316"/>
          </a:xfrm>
          <a:prstGeom prst="rect">
            <a:avLst/>
          </a:prstGeom>
        </p:spPr>
        <p:txBody>
          <a:bodyPr vert="horz">
            <a:noAutofit/>
          </a:bodyPr>
          <a:lstStyle/>
          <a:p>
            <a:pPr marL="274320" indent="-274320">
              <a:spcBef>
                <a:spcPts val="600"/>
              </a:spcBef>
              <a:buClr>
                <a:srgbClr val="C00000"/>
              </a:buClr>
              <a:buSzPct val="76000"/>
              <a:buFont typeface="Wingdings 3"/>
              <a:buChar char=""/>
            </a:pPr>
            <a:r>
              <a:rPr lang="en-US" sz="1600" dirty="0" smtClean="0">
                <a:solidFill>
                  <a:prstClr val="black"/>
                </a:solidFill>
                <a:latin typeface="Times New Roman" pitchFamily="18" charset="0"/>
                <a:cs typeface="Times New Roman" pitchFamily="18" charset="0"/>
              </a:rPr>
              <a:t>Reducing Potentially Avoidable Utilization to achieve Three-Part Aim</a:t>
            </a:r>
          </a:p>
          <a:p>
            <a:pPr marL="731520" lvl="1" indent="-274320">
              <a:spcBef>
                <a:spcPts val="600"/>
              </a:spcBef>
              <a:buClr>
                <a:schemeClr val="bg2">
                  <a:lumMod val="50000"/>
                </a:schemeClr>
              </a:buClr>
              <a:buSzPct val="76000"/>
              <a:buFont typeface="Wingdings 3"/>
              <a:buChar char=""/>
            </a:pPr>
            <a:r>
              <a:rPr lang="en-US" sz="1600" dirty="0" smtClean="0">
                <a:latin typeface="Times New Roman" pitchFamily="18" charset="0"/>
                <a:cs typeface="Times New Roman" pitchFamily="18" charset="0"/>
              </a:rPr>
              <a:t>Statewide Targets &amp; Hospital Performance Measurement</a:t>
            </a:r>
          </a:p>
          <a:p>
            <a:pPr marL="731520" lvl="1" indent="-274320">
              <a:spcBef>
                <a:spcPts val="600"/>
              </a:spcBef>
              <a:buClr>
                <a:schemeClr val="bg2">
                  <a:lumMod val="50000"/>
                </a:schemeClr>
              </a:buClr>
              <a:buSzPct val="76000"/>
              <a:buFont typeface="Wingdings 3"/>
              <a:buChar char=""/>
            </a:pPr>
            <a:r>
              <a:rPr lang="en-US" sz="1600" dirty="0" smtClean="0">
                <a:latin typeface="Times New Roman" pitchFamily="18" charset="0"/>
                <a:cs typeface="Times New Roman" pitchFamily="18" charset="0"/>
              </a:rPr>
              <a:t>Measuring Potentially Avoidable Utilization</a:t>
            </a:r>
          </a:p>
          <a:p>
            <a:pPr marL="274320" indent="-274320">
              <a:spcBef>
                <a:spcPts val="600"/>
              </a:spcBef>
              <a:buClr>
                <a:srgbClr val="C00000"/>
              </a:buClr>
              <a:buSzPct val="76000"/>
              <a:buFont typeface="Wingdings 3"/>
              <a:buChar char=""/>
            </a:pPr>
            <a:r>
              <a:rPr lang="en-US" sz="1600" dirty="0" smtClean="0">
                <a:solidFill>
                  <a:prstClr val="black"/>
                </a:solidFill>
                <a:latin typeface="Times New Roman" pitchFamily="18" charset="0"/>
                <a:cs typeface="Times New Roman" pitchFamily="18" charset="0"/>
              </a:rPr>
              <a:t>Value-Based Payments (integration of cost, quality, population health and outcomes)</a:t>
            </a:r>
          </a:p>
          <a:p>
            <a:pPr marL="274320" indent="-274320">
              <a:spcBef>
                <a:spcPts val="600"/>
              </a:spcBef>
              <a:buClr>
                <a:srgbClr val="C00000"/>
              </a:buClr>
              <a:buSzPct val="76000"/>
              <a:buFont typeface="Wingdings 3"/>
              <a:buChar char=""/>
            </a:pPr>
            <a:r>
              <a:rPr lang="en-US" sz="1600" dirty="0" smtClean="0">
                <a:solidFill>
                  <a:prstClr val="black"/>
                </a:solidFill>
                <a:latin typeface="Times New Roman" pitchFamily="18" charset="0"/>
                <a:cs typeface="Times New Roman" pitchFamily="18" charset="0"/>
              </a:rPr>
              <a:t>Patient Experience and Patient-Centered Outcomes </a:t>
            </a:r>
            <a:endParaRPr lang="en-US" sz="1600" dirty="0">
              <a:solidFill>
                <a:prstClr val="black"/>
              </a:solidFill>
              <a:latin typeface="Times New Roman" pitchFamily="18" charset="0"/>
              <a:cs typeface="Times New Roman" pitchFamily="18" charset="0"/>
            </a:endParaRPr>
          </a:p>
        </p:txBody>
      </p:sp>
      <p:sp>
        <p:nvSpPr>
          <p:cNvPr id="23" name="Rounded Rectangle 22"/>
          <p:cNvSpPr/>
          <p:nvPr/>
        </p:nvSpPr>
        <p:spPr>
          <a:xfrm>
            <a:off x="1176174" y="1327368"/>
            <a:ext cx="2514600" cy="11430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prstClr val="white"/>
                </a:solidFill>
              </a:rPr>
              <a:t>Physician Alignment &amp; Engagement</a:t>
            </a:r>
          </a:p>
        </p:txBody>
      </p:sp>
      <p:sp>
        <p:nvSpPr>
          <p:cNvPr id="26" name="Rounded Rectangle 25"/>
          <p:cNvSpPr/>
          <p:nvPr/>
        </p:nvSpPr>
        <p:spPr>
          <a:xfrm>
            <a:off x="5614416" y="1295400"/>
            <a:ext cx="2514600" cy="11430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prstClr val="white"/>
                </a:solidFill>
              </a:rPr>
              <a:t>Performance Improvement &amp; Measurement</a:t>
            </a:r>
          </a:p>
        </p:txBody>
      </p:sp>
      <p:sp>
        <p:nvSpPr>
          <p:cNvPr id="10" name="TextBox 9"/>
          <p:cNvSpPr txBox="1"/>
          <p:nvPr/>
        </p:nvSpPr>
        <p:spPr>
          <a:xfrm>
            <a:off x="990600" y="6344483"/>
            <a:ext cx="6477000" cy="461665"/>
          </a:xfrm>
          <a:prstGeom prst="rect">
            <a:avLst/>
          </a:prstGeom>
          <a:noFill/>
        </p:spPr>
        <p:txBody>
          <a:bodyPr wrap="square" rtlCol="0">
            <a:spAutoFit/>
          </a:bodyPr>
          <a:lstStyle/>
          <a:p>
            <a:r>
              <a:rPr lang="en-US" sz="1200" dirty="0" smtClean="0"/>
              <a:t>Note:  More Detailed Work Group Descriptions reviewed by Commission </a:t>
            </a:r>
          </a:p>
          <a:p>
            <a:r>
              <a:rPr lang="en-US" sz="1200" dirty="0" smtClean="0"/>
              <a:t>January 13, 2014  and available on HSCRC website</a:t>
            </a:r>
            <a:endParaRPr lang="en-US" sz="1200" dirty="0"/>
          </a:p>
        </p:txBody>
      </p:sp>
    </p:spTree>
    <p:extLst>
      <p:ext uri="{BB962C8B-B14F-4D97-AF65-F5344CB8AC3E}">
        <p14:creationId xmlns:p14="http://schemas.microsoft.com/office/powerpoint/2010/main" xmlns="" val="1666522440"/>
      </p:ext>
    </p:extLst>
  </p:cSld>
  <p:clrMapOvr>
    <a:masterClrMapping/>
  </p:clrMapOvr>
  <p:transition advClick="0"/>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u="sng" dirty="0" smtClean="0"/>
              <a:t>HSCRC</a:t>
            </a:r>
            <a:r>
              <a:rPr lang="en-US" b="1" dirty="0" smtClean="0"/>
              <a:t> Work Group Descriptions</a:t>
            </a:r>
            <a:endParaRPr lang="en-US" dirty="0"/>
          </a:p>
        </p:txBody>
      </p:sp>
      <p:sp>
        <p:nvSpPr>
          <p:cNvPr id="13" name="Chevron 6"/>
          <p:cNvSpPr/>
          <p:nvPr/>
        </p:nvSpPr>
        <p:spPr>
          <a:xfrm>
            <a:off x="3690774" y="1295400"/>
            <a:ext cx="1762452" cy="1174968"/>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92012" tIns="30671" rIns="30671" bIns="30671" numCol="1" spcCol="1270" anchor="ctr" anchorCtr="0">
            <a:noAutofit/>
          </a:bodyPr>
          <a:lstStyle/>
          <a:p>
            <a:pPr algn="ctr" defTabSz="1022350">
              <a:lnSpc>
                <a:spcPct val="90000"/>
              </a:lnSpc>
              <a:spcBef>
                <a:spcPct val="0"/>
              </a:spcBef>
              <a:spcAft>
                <a:spcPct val="35000"/>
              </a:spcAft>
            </a:pPr>
            <a:r>
              <a:rPr lang="en-US" sz="2300" b="1" dirty="0">
                <a:solidFill>
                  <a:prstClr val="white"/>
                </a:solidFill>
                <a:latin typeface="Times New Roman" pitchFamily="18" charset="0"/>
                <a:cs typeface="Times New Roman" pitchFamily="18" charset="0"/>
              </a:rPr>
              <a:t>Mid-Term (FY 2015-017)</a:t>
            </a:r>
          </a:p>
        </p:txBody>
      </p:sp>
      <p:sp>
        <p:nvSpPr>
          <p:cNvPr id="12" name="Rounded Rectangle 11"/>
          <p:cNvSpPr/>
          <p:nvPr/>
        </p:nvSpPr>
        <p:spPr>
          <a:xfrm>
            <a:off x="1203960" y="1447800"/>
            <a:ext cx="2514600" cy="11430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prstClr val="white"/>
                </a:solidFill>
              </a:rPr>
              <a:t>Data and Infrastructure</a:t>
            </a:r>
          </a:p>
        </p:txBody>
      </p:sp>
      <p:sp>
        <p:nvSpPr>
          <p:cNvPr id="14" name="Content Placeholder 4"/>
          <p:cNvSpPr txBox="1">
            <a:spLocks/>
          </p:cNvSpPr>
          <p:nvPr/>
        </p:nvSpPr>
        <p:spPr>
          <a:xfrm>
            <a:off x="304800" y="2819400"/>
            <a:ext cx="4343400" cy="3810000"/>
          </a:xfrm>
          <a:prstGeom prst="rect">
            <a:avLst/>
          </a:prstGeom>
        </p:spPr>
        <p:txBody>
          <a:bodyPr vert="horz">
            <a:noAutofit/>
          </a:bodyPr>
          <a:lstStyle/>
          <a:p>
            <a:pPr marL="274320" indent="-274320">
              <a:spcBef>
                <a:spcPts val="600"/>
              </a:spcBef>
              <a:buClr>
                <a:srgbClr val="4F81BD"/>
              </a:buClr>
              <a:buSzPct val="76000"/>
              <a:buFont typeface="Wingdings 3"/>
              <a:buNone/>
              <a:defRPr/>
            </a:pPr>
            <a:endParaRPr lang="en-US" sz="2000" dirty="0">
              <a:solidFill>
                <a:prstClr val="black"/>
              </a:solidFill>
              <a:latin typeface="Times New Roman" pitchFamily="18" charset="0"/>
              <a:cs typeface="Times New Roman" pitchFamily="18" charset="0"/>
            </a:endParaRPr>
          </a:p>
        </p:txBody>
      </p:sp>
      <p:sp>
        <p:nvSpPr>
          <p:cNvPr id="7" name="Content Placeholder 4"/>
          <p:cNvSpPr>
            <a:spLocks noGrp="1"/>
          </p:cNvSpPr>
          <p:nvPr>
            <p:ph sz="quarter" idx="1"/>
          </p:nvPr>
        </p:nvSpPr>
        <p:spPr>
          <a:xfrm>
            <a:off x="1082040" y="2971800"/>
            <a:ext cx="2895600" cy="3124200"/>
          </a:xfrm>
        </p:spPr>
        <p:txBody>
          <a:bodyPr>
            <a:noAutofit/>
          </a:bodyPr>
          <a:lstStyle/>
          <a:p>
            <a:pPr lvl="0"/>
            <a:r>
              <a:rPr lang="en-US" sz="1600" dirty="0" smtClean="0">
                <a:latin typeface="Times New Roman" pitchFamily="18" charset="0"/>
                <a:cs typeface="Times New Roman" pitchFamily="18" charset="0"/>
              </a:rPr>
              <a:t>Data Requirements</a:t>
            </a:r>
          </a:p>
          <a:p>
            <a:pPr lvl="0"/>
            <a:r>
              <a:rPr lang="en-US" sz="1600" dirty="0" smtClean="0">
                <a:latin typeface="Times New Roman" pitchFamily="18" charset="0"/>
                <a:cs typeface="Times New Roman" pitchFamily="18" charset="0"/>
              </a:rPr>
              <a:t>Care Coordination Data and Infrastructure</a:t>
            </a:r>
          </a:p>
          <a:p>
            <a:pPr lvl="0"/>
            <a:r>
              <a:rPr lang="en-US" sz="1600" dirty="0" smtClean="0">
                <a:latin typeface="Times New Roman" pitchFamily="18" charset="0"/>
                <a:cs typeface="Times New Roman" pitchFamily="18" charset="0"/>
              </a:rPr>
              <a:t>Technical and Staff Infrastructure</a:t>
            </a:r>
          </a:p>
          <a:p>
            <a:pPr lvl="0"/>
            <a:r>
              <a:rPr lang="en-US" sz="1600" dirty="0" smtClean="0">
                <a:latin typeface="Times New Roman" pitchFamily="18" charset="0"/>
                <a:cs typeface="Times New Roman" pitchFamily="18" charset="0"/>
              </a:rPr>
              <a:t>Data Sharing Strategy</a:t>
            </a:r>
          </a:p>
          <a:p>
            <a:endParaRPr lang="en-US" sz="1600" dirty="0" smtClean="0">
              <a:latin typeface="Times New Roman" pitchFamily="18" charset="0"/>
              <a:cs typeface="Times New Roman" pitchFamily="18" charset="0"/>
            </a:endParaRPr>
          </a:p>
        </p:txBody>
      </p:sp>
      <p:sp>
        <p:nvSpPr>
          <p:cNvPr id="8" name="TextBox 7"/>
          <p:cNvSpPr txBox="1"/>
          <p:nvPr/>
        </p:nvSpPr>
        <p:spPr>
          <a:xfrm>
            <a:off x="1143000" y="6327648"/>
            <a:ext cx="6477000" cy="461665"/>
          </a:xfrm>
          <a:prstGeom prst="rect">
            <a:avLst/>
          </a:prstGeom>
          <a:noFill/>
        </p:spPr>
        <p:txBody>
          <a:bodyPr wrap="square" rtlCol="0">
            <a:spAutoFit/>
          </a:bodyPr>
          <a:lstStyle/>
          <a:p>
            <a:r>
              <a:rPr lang="en-US" sz="1200" dirty="0" smtClean="0"/>
              <a:t>Note:  More Detailed Work Group Descriptions reviewed by Commission </a:t>
            </a:r>
          </a:p>
          <a:p>
            <a:r>
              <a:rPr lang="en-US" sz="1200" dirty="0" smtClean="0"/>
              <a:t>January 13, 2014  and available on HSCRC website</a:t>
            </a:r>
            <a:endParaRPr lang="en-US" sz="1200" dirty="0"/>
          </a:p>
        </p:txBody>
      </p:sp>
      <p:sp>
        <p:nvSpPr>
          <p:cNvPr id="9" name="Content Placeholder 4"/>
          <p:cNvSpPr txBox="1">
            <a:spLocks/>
          </p:cNvSpPr>
          <p:nvPr/>
        </p:nvSpPr>
        <p:spPr>
          <a:xfrm>
            <a:off x="5318760" y="2941320"/>
            <a:ext cx="2590800" cy="3679716"/>
          </a:xfrm>
          <a:prstGeom prst="rect">
            <a:avLst/>
          </a:prstGeom>
        </p:spPr>
        <p:txBody>
          <a:bodyPr vert="horz">
            <a:normAutofit/>
          </a:bodyPr>
          <a:lstStyle/>
          <a:p>
            <a:pPr marL="274320" indent="-274320">
              <a:spcBef>
                <a:spcPts val="600"/>
              </a:spcBef>
              <a:buClr>
                <a:srgbClr val="C00000"/>
              </a:buClr>
              <a:buSzPct val="76000"/>
              <a:buFont typeface="Wingdings 3"/>
              <a:buChar char=""/>
            </a:pPr>
            <a:r>
              <a:rPr lang="en-US" sz="1600" dirty="0" smtClean="0">
                <a:solidFill>
                  <a:prstClr val="black"/>
                </a:solidFill>
                <a:latin typeface="Times New Roman" pitchFamily="18" charset="0"/>
                <a:cs typeface="Times New Roman" pitchFamily="18" charset="0"/>
              </a:rPr>
              <a:t>Balanced Update</a:t>
            </a:r>
          </a:p>
          <a:p>
            <a:pPr marL="274320" indent="-274320">
              <a:spcBef>
                <a:spcPts val="600"/>
              </a:spcBef>
              <a:buClr>
                <a:srgbClr val="C00000"/>
              </a:buClr>
              <a:buSzPct val="76000"/>
              <a:buFont typeface="Wingdings 3"/>
              <a:buChar char=""/>
            </a:pPr>
            <a:r>
              <a:rPr lang="en-US" sz="1600" dirty="0" smtClean="0">
                <a:solidFill>
                  <a:prstClr val="black"/>
                </a:solidFill>
                <a:latin typeface="Times New Roman" pitchFamily="18" charset="0"/>
                <a:cs typeface="Times New Roman" pitchFamily="18" charset="0"/>
              </a:rPr>
              <a:t>Guardrails for Model Performance</a:t>
            </a:r>
          </a:p>
          <a:p>
            <a:pPr marL="274320" indent="-274320">
              <a:spcBef>
                <a:spcPts val="600"/>
              </a:spcBef>
              <a:buClr>
                <a:srgbClr val="C00000"/>
              </a:buClr>
              <a:buSzPct val="76000"/>
              <a:buFont typeface="Wingdings 3"/>
              <a:buChar char=""/>
            </a:pPr>
            <a:r>
              <a:rPr lang="en-US" sz="1600" dirty="0" smtClean="0">
                <a:solidFill>
                  <a:prstClr val="black"/>
                </a:solidFill>
                <a:latin typeface="Times New Roman" pitchFamily="18" charset="0"/>
                <a:cs typeface="Times New Roman" pitchFamily="18" charset="0"/>
              </a:rPr>
              <a:t>Market Share</a:t>
            </a:r>
          </a:p>
          <a:p>
            <a:pPr marL="274320" indent="-274320">
              <a:spcBef>
                <a:spcPts val="600"/>
              </a:spcBef>
              <a:buClr>
                <a:srgbClr val="C00000"/>
              </a:buClr>
              <a:buSzPct val="76000"/>
              <a:buFont typeface="Wingdings 3"/>
              <a:buChar char=""/>
            </a:pPr>
            <a:r>
              <a:rPr lang="en-US" sz="1600" dirty="0" smtClean="0">
                <a:solidFill>
                  <a:prstClr val="black"/>
                </a:solidFill>
                <a:latin typeface="Times New Roman" pitchFamily="18" charset="0"/>
                <a:cs typeface="Times New Roman" pitchFamily="18" charset="0"/>
              </a:rPr>
              <a:t>Initial and Future Models</a:t>
            </a:r>
          </a:p>
          <a:p>
            <a:pPr marL="274320" indent="-274320">
              <a:spcBef>
                <a:spcPts val="600"/>
              </a:spcBef>
              <a:buClr>
                <a:srgbClr val="C00000"/>
              </a:buClr>
              <a:buSzPct val="76000"/>
            </a:pPr>
            <a:endParaRPr lang="en-US" sz="1600" dirty="0">
              <a:solidFill>
                <a:prstClr val="black"/>
              </a:solidFill>
              <a:latin typeface="Times New Roman" pitchFamily="18" charset="0"/>
              <a:cs typeface="Times New Roman" pitchFamily="18" charset="0"/>
            </a:endParaRPr>
          </a:p>
        </p:txBody>
      </p:sp>
      <p:sp>
        <p:nvSpPr>
          <p:cNvPr id="10" name="Rounded Rectangle 9"/>
          <p:cNvSpPr/>
          <p:nvPr/>
        </p:nvSpPr>
        <p:spPr>
          <a:xfrm>
            <a:off x="5154168" y="1432560"/>
            <a:ext cx="2514600" cy="1143000"/>
          </a:xfrm>
          <a:prstGeom prst="round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prstClr val="white"/>
                </a:solidFill>
              </a:rPr>
              <a:t>Payment Models</a:t>
            </a:r>
          </a:p>
        </p:txBody>
      </p:sp>
    </p:spTree>
    <p:extLst>
      <p:ext uri="{BB962C8B-B14F-4D97-AF65-F5344CB8AC3E}">
        <p14:creationId xmlns:p14="http://schemas.microsoft.com/office/powerpoint/2010/main" xmlns="" val="1666522440"/>
      </p:ext>
    </p:extLst>
  </p:cSld>
  <p:clrMapOvr>
    <a:masterClrMapping/>
  </p:clrMapOvr>
  <p:transition advClick="0"/>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Workgroup Products </a:t>
            </a:r>
            <a:r>
              <a:rPr lang="en-US" sz="2400" dirty="0" smtClean="0"/>
              <a:t>(</a:t>
            </a:r>
            <a:r>
              <a:rPr lang="en-US" sz="1600" dirty="0" smtClean="0"/>
              <a:t>as of 5/12/14</a:t>
            </a:r>
            <a:r>
              <a:rPr lang="en-US" sz="2400" dirty="0" smtClean="0"/>
              <a:t>)</a:t>
            </a:r>
            <a:endParaRPr lang="en-US" sz="2400" dirty="0"/>
          </a:p>
        </p:txBody>
      </p:sp>
      <p:sp>
        <p:nvSpPr>
          <p:cNvPr id="3" name="Content Placeholder 2"/>
          <p:cNvSpPr>
            <a:spLocks noGrp="1"/>
          </p:cNvSpPr>
          <p:nvPr>
            <p:ph sz="quarter" idx="1"/>
          </p:nvPr>
        </p:nvSpPr>
        <p:spPr/>
        <p:txBody>
          <a:bodyPr/>
          <a:lstStyle/>
          <a:p>
            <a:r>
              <a:rPr lang="en-US" sz="1800" b="1" dirty="0" smtClean="0"/>
              <a:t>Payment Model</a:t>
            </a:r>
          </a:p>
          <a:p>
            <a:pPr lvl="1"/>
            <a:r>
              <a:rPr lang="en-US" sz="1500" dirty="0" smtClean="0">
                <a:solidFill>
                  <a:schemeClr val="bg2">
                    <a:lumMod val="25000"/>
                  </a:schemeClr>
                </a:solidFill>
              </a:rPr>
              <a:t>Draft  UCC Policy Recommendations</a:t>
            </a:r>
          </a:p>
          <a:p>
            <a:pPr lvl="1"/>
            <a:r>
              <a:rPr lang="en-US" sz="1500" dirty="0" smtClean="0">
                <a:solidFill>
                  <a:schemeClr val="bg2">
                    <a:lumMod val="25000"/>
                  </a:schemeClr>
                </a:solidFill>
              </a:rPr>
              <a:t>Draft  Update Factors Recommendation for FY 2015</a:t>
            </a:r>
          </a:p>
          <a:p>
            <a:pPr lvl="1"/>
            <a:r>
              <a:rPr lang="en-US" sz="1500" dirty="0" smtClean="0">
                <a:solidFill>
                  <a:schemeClr val="bg2">
                    <a:lumMod val="25000"/>
                  </a:schemeClr>
                </a:solidFill>
              </a:rPr>
              <a:t>Draft Readmission Shared Savings Recommendation for FY 2015</a:t>
            </a:r>
          </a:p>
          <a:p>
            <a:pPr lvl="1"/>
            <a:r>
              <a:rPr lang="en-US" sz="1500" dirty="0" smtClean="0">
                <a:solidFill>
                  <a:schemeClr val="bg2">
                    <a:lumMod val="25000"/>
                  </a:schemeClr>
                </a:solidFill>
              </a:rPr>
              <a:t>Final Report – Balanced Update and Short-Term Adjustments</a:t>
            </a:r>
          </a:p>
          <a:p>
            <a:r>
              <a:rPr lang="en-US" sz="1800" b="1" dirty="0" smtClean="0"/>
              <a:t>Performance Measurement</a:t>
            </a:r>
          </a:p>
          <a:p>
            <a:pPr lvl="1"/>
            <a:r>
              <a:rPr lang="en-US" sz="1500" dirty="0" smtClean="0">
                <a:solidFill>
                  <a:schemeClr val="bg2">
                    <a:lumMod val="25000"/>
                  </a:schemeClr>
                </a:solidFill>
              </a:rPr>
              <a:t>Final Recommendations– Maryland Hospital Acquired Conditions</a:t>
            </a:r>
          </a:p>
          <a:p>
            <a:pPr lvl="1"/>
            <a:r>
              <a:rPr lang="en-US" sz="1500" dirty="0" smtClean="0">
                <a:solidFill>
                  <a:schemeClr val="bg2">
                    <a:lumMod val="25000"/>
                  </a:schemeClr>
                </a:solidFill>
              </a:rPr>
              <a:t>Final Recommendations – Readmissions</a:t>
            </a:r>
          </a:p>
          <a:p>
            <a:pPr lvl="1"/>
            <a:r>
              <a:rPr lang="en-US" sz="1500" dirty="0" smtClean="0">
                <a:solidFill>
                  <a:schemeClr val="bg2">
                    <a:lumMod val="25000"/>
                  </a:schemeClr>
                </a:solidFill>
              </a:rPr>
              <a:t>First Draft – Efficiency Report</a:t>
            </a:r>
          </a:p>
          <a:p>
            <a:r>
              <a:rPr lang="en-US" sz="1800" b="1" dirty="0" smtClean="0"/>
              <a:t>Data and Infrastructure </a:t>
            </a:r>
          </a:p>
          <a:p>
            <a:pPr lvl="1"/>
            <a:r>
              <a:rPr lang="en-US" sz="1500" dirty="0" smtClean="0">
                <a:solidFill>
                  <a:schemeClr val="bg2">
                    <a:lumMod val="25000"/>
                  </a:schemeClr>
                </a:solidFill>
              </a:rPr>
              <a:t>Final Report - Data Requirements for Monitoring All-Payer Model</a:t>
            </a:r>
          </a:p>
          <a:p>
            <a:r>
              <a:rPr lang="en-US" sz="1800" b="1" dirty="0" smtClean="0"/>
              <a:t>Physician Alignment and Engagement</a:t>
            </a:r>
          </a:p>
          <a:p>
            <a:pPr lvl="1"/>
            <a:r>
              <a:rPr lang="en-US" sz="1500" dirty="0" smtClean="0">
                <a:solidFill>
                  <a:schemeClr val="bg2">
                    <a:lumMod val="25000"/>
                  </a:schemeClr>
                </a:solidFill>
              </a:rPr>
              <a:t>First Draft - Current Physician Payment Models and Recommendations for Physician Alignment Strategies under the All-Payer Model</a:t>
            </a:r>
          </a:p>
          <a:p>
            <a:pPr lvl="1"/>
            <a:endParaRPr lang="en-US" dirty="0" smtClean="0">
              <a:solidFill>
                <a:schemeClr val="accent1"/>
              </a:solidFill>
            </a:endParaRPr>
          </a:p>
          <a:p>
            <a:pPr lvl="1"/>
            <a:endParaRPr lang="en-US" dirty="0" smtClean="0">
              <a:solidFill>
                <a:schemeClr val="accent1"/>
              </a:solidFill>
            </a:endParaRPr>
          </a:p>
          <a:p>
            <a:pPr lvl="1"/>
            <a:endParaRPr lang="en-US" dirty="0">
              <a:solidFill>
                <a:schemeClr val="accent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bg1"/>
                </a:solidFill>
              </a:rPr>
              <a:t>Overview of New All-Payer Model</a:t>
            </a:r>
            <a:br>
              <a:rPr lang="en-US" dirty="0" smtClean="0">
                <a:solidFill>
                  <a:schemeClr val="bg1"/>
                </a:solidFill>
              </a:rPr>
            </a:br>
            <a:endParaRPr lang="en-US" dirty="0">
              <a:solidFill>
                <a:schemeClr val="bg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Approved New All-Payer Model</a:t>
            </a:r>
            <a:endParaRPr lang="en-US" sz="3600" dirty="0"/>
          </a:p>
        </p:txBody>
      </p:sp>
      <p:sp>
        <p:nvSpPr>
          <p:cNvPr id="3" name="Content Placeholder 2"/>
          <p:cNvSpPr>
            <a:spLocks noGrp="1"/>
          </p:cNvSpPr>
          <p:nvPr>
            <p:ph sz="quarter" idx="1"/>
          </p:nvPr>
        </p:nvSpPr>
        <p:spPr/>
        <p:txBody>
          <a:bodyPr>
            <a:normAutofit/>
          </a:bodyPr>
          <a:lstStyle/>
          <a:p>
            <a:r>
              <a:rPr lang="en-US" sz="2800" dirty="0" smtClean="0"/>
              <a:t>Maryland is implementing a new All-Payer Model for hospital payment </a:t>
            </a:r>
          </a:p>
          <a:p>
            <a:pPr lvl="1"/>
            <a:r>
              <a:rPr lang="en-US" sz="2500" dirty="0" smtClean="0"/>
              <a:t>Updated application submitted to Center for Medicare and Medicaid Innovation in October 2013</a:t>
            </a:r>
          </a:p>
          <a:p>
            <a:pPr lvl="1"/>
            <a:r>
              <a:rPr lang="en-US" sz="2500" dirty="0" smtClean="0"/>
              <a:t>Approved effective January 1, 2014</a:t>
            </a:r>
            <a:endParaRPr lang="en-US" sz="2100" dirty="0" smtClean="0"/>
          </a:p>
          <a:p>
            <a:r>
              <a:rPr lang="en-US" sz="2800" dirty="0" smtClean="0"/>
              <a:t>Focus on new approaches to rate regulation</a:t>
            </a:r>
          </a:p>
          <a:p>
            <a:r>
              <a:rPr lang="en-US" sz="2800" dirty="0" smtClean="0"/>
              <a:t>Moves Maryland </a:t>
            </a:r>
          </a:p>
          <a:p>
            <a:pPr lvl="1"/>
            <a:r>
              <a:rPr lang="en-US" sz="2400" dirty="0" smtClean="0"/>
              <a:t>From </a:t>
            </a:r>
            <a:r>
              <a:rPr lang="en-US" sz="2400" b="1" dirty="0" smtClean="0"/>
              <a:t>Medicare</a:t>
            </a:r>
            <a:r>
              <a:rPr lang="en-US" sz="2400" dirty="0" smtClean="0"/>
              <a:t>, </a:t>
            </a:r>
            <a:r>
              <a:rPr lang="en-US" sz="2400" b="1" dirty="0" smtClean="0"/>
              <a:t>inpatient, per admission </a:t>
            </a:r>
            <a:r>
              <a:rPr lang="en-US" sz="2400" dirty="0" smtClean="0"/>
              <a:t>test</a:t>
            </a:r>
          </a:p>
          <a:p>
            <a:pPr lvl="1"/>
            <a:r>
              <a:rPr lang="en-US" sz="2400" dirty="0"/>
              <a:t>T</a:t>
            </a:r>
            <a:r>
              <a:rPr lang="en-US" sz="2400" dirty="0" smtClean="0"/>
              <a:t>o an </a:t>
            </a:r>
            <a:r>
              <a:rPr lang="en-US" sz="2400" b="1" u="sng" dirty="0" smtClean="0"/>
              <a:t>all payer</a:t>
            </a:r>
            <a:r>
              <a:rPr lang="en-US" sz="2400" dirty="0" smtClean="0"/>
              <a:t>, </a:t>
            </a:r>
            <a:r>
              <a:rPr lang="en-US" sz="2400" b="1" u="sng" dirty="0" smtClean="0"/>
              <a:t>total hospital</a:t>
            </a:r>
            <a:r>
              <a:rPr lang="en-US" sz="2400" dirty="0" smtClean="0"/>
              <a:t> payment </a:t>
            </a:r>
            <a:r>
              <a:rPr lang="en-US" sz="2400" b="1" u="sng" dirty="0" smtClean="0"/>
              <a:t>per capita</a:t>
            </a:r>
            <a:r>
              <a:rPr lang="en-US" sz="2400" dirty="0" smtClean="0"/>
              <a:t> test</a:t>
            </a:r>
          </a:p>
          <a:p>
            <a:pPr lvl="2"/>
            <a:r>
              <a:rPr lang="en-US" sz="2400" dirty="0"/>
              <a:t>S</a:t>
            </a:r>
            <a:r>
              <a:rPr lang="en-US" sz="2400" dirty="0" smtClean="0"/>
              <a:t>hifts focus to population health and delivery system redesign</a:t>
            </a:r>
          </a:p>
        </p:txBody>
      </p:sp>
    </p:spTree>
    <p:extLst>
      <p:ext uri="{BB962C8B-B14F-4D97-AF65-F5344CB8AC3E}">
        <p14:creationId xmlns="" xmlns:p14="http://schemas.microsoft.com/office/powerpoint/2010/main" val="2871666075"/>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t>Approved Model Timeline</a:t>
            </a:r>
            <a:endParaRPr lang="en-US" sz="3600" dirty="0"/>
          </a:p>
        </p:txBody>
      </p:sp>
      <p:sp>
        <p:nvSpPr>
          <p:cNvPr id="2" name="Content Placeholder 1"/>
          <p:cNvSpPr>
            <a:spLocks noGrp="1"/>
          </p:cNvSpPr>
          <p:nvPr>
            <p:ph sz="quarter" idx="1"/>
          </p:nvPr>
        </p:nvSpPr>
        <p:spPr>
          <a:xfrm>
            <a:off x="457199" y="1219200"/>
            <a:ext cx="7733899" cy="5105400"/>
          </a:xfrm>
        </p:spPr>
        <p:txBody>
          <a:bodyPr>
            <a:normAutofit/>
          </a:bodyPr>
          <a:lstStyle/>
          <a:p>
            <a:r>
              <a:rPr lang="en-US" dirty="0" smtClean="0">
                <a:latin typeface="Times New Roman" pitchFamily="18" charset="0"/>
                <a:cs typeface="Times New Roman" pitchFamily="18" charset="0"/>
              </a:rPr>
              <a:t>Phase 1 - 5 Year Hospital Model</a:t>
            </a:r>
          </a:p>
          <a:p>
            <a:pPr lvl="1"/>
            <a:r>
              <a:rPr lang="en-US" dirty="0" smtClean="0">
                <a:latin typeface="Times New Roman" pitchFamily="18" charset="0"/>
                <a:cs typeface="Times New Roman" pitchFamily="18" charset="0"/>
              </a:rPr>
              <a:t>Maryland all-payer hospital model</a:t>
            </a:r>
          </a:p>
          <a:p>
            <a:pPr lvl="1"/>
            <a:r>
              <a:rPr lang="en-US" dirty="0" smtClean="0">
                <a:latin typeface="Times New Roman" pitchFamily="18" charset="0"/>
                <a:cs typeface="Times New Roman" pitchFamily="18" charset="0"/>
              </a:rPr>
              <a:t>Developing in alignment with the broader health care system</a:t>
            </a:r>
            <a:br>
              <a:rPr lang="en-US" dirty="0" smtClean="0">
                <a:latin typeface="Times New Roman" pitchFamily="18" charset="0"/>
                <a:cs typeface="Times New Roman" pitchFamily="18" charset="0"/>
              </a:rPr>
            </a:b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Phase 2 – Total Cost of Care Model</a:t>
            </a:r>
          </a:p>
          <a:p>
            <a:pPr lvl="1"/>
            <a:r>
              <a:rPr lang="en-US" dirty="0" smtClean="0">
                <a:latin typeface="Times New Roman" pitchFamily="18" charset="0"/>
                <a:cs typeface="Times New Roman" pitchFamily="18" charset="0"/>
              </a:rPr>
              <a:t>Phase 1 efforts will come together in a Phase 2 proposal</a:t>
            </a:r>
          </a:p>
          <a:p>
            <a:pPr lvl="1"/>
            <a:r>
              <a:rPr lang="en-US" dirty="0" smtClean="0">
                <a:latin typeface="Times New Roman" pitchFamily="18" charset="0"/>
                <a:cs typeface="Times New Roman" pitchFamily="18" charset="0"/>
              </a:rPr>
              <a:t>To be submitted in Phase 1, End of Year 3</a:t>
            </a:r>
          </a:p>
          <a:p>
            <a:pPr lvl="1"/>
            <a:r>
              <a:rPr lang="en-US" dirty="0" smtClean="0">
                <a:latin typeface="Times New Roman" pitchFamily="18" charset="0"/>
                <a:cs typeface="Times New Roman" pitchFamily="18" charset="0"/>
              </a:rPr>
              <a:t>Implementation beyond Year 5 will further advance the three-part aim</a:t>
            </a:r>
          </a:p>
          <a:p>
            <a:pPr marL="274320" lvl="1">
              <a:spcBef>
                <a:spcPts val="600"/>
              </a:spcBef>
              <a:buClr>
                <a:schemeClr val="accent1"/>
              </a:buClr>
              <a:buNone/>
            </a:pPr>
            <a:endParaRPr lang="en-US" sz="2600" dirty="0" smtClean="0">
              <a:solidFill>
                <a:schemeClr val="tx1"/>
              </a:solidFill>
            </a:endParaRPr>
          </a:p>
        </p:txBody>
      </p:sp>
    </p:spTree>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10600" cy="1061694"/>
          </a:xfrm>
        </p:spPr>
        <p:txBody>
          <a:bodyPr>
            <a:normAutofit/>
          </a:bodyPr>
          <a:lstStyle/>
          <a:p>
            <a:r>
              <a:rPr lang="en-US" sz="3600" dirty="0" smtClean="0"/>
              <a:t>Approved Model at a Glance</a:t>
            </a:r>
            <a:endParaRPr lang="en-US" sz="3600" dirty="0"/>
          </a:p>
        </p:txBody>
      </p:sp>
      <p:sp>
        <p:nvSpPr>
          <p:cNvPr id="3" name="Content Placeholder 2"/>
          <p:cNvSpPr>
            <a:spLocks noGrp="1"/>
          </p:cNvSpPr>
          <p:nvPr>
            <p:ph idx="1"/>
          </p:nvPr>
        </p:nvSpPr>
        <p:spPr>
          <a:xfrm>
            <a:off x="304800" y="1338724"/>
            <a:ext cx="8382000" cy="5052453"/>
          </a:xfrm>
        </p:spPr>
        <p:txBody>
          <a:bodyPr>
            <a:noAutofit/>
          </a:bodyPr>
          <a:lstStyle/>
          <a:p>
            <a:r>
              <a:rPr lang="en-US" sz="2400" b="1" dirty="0" smtClean="0"/>
              <a:t>All-Payer total hospital per capita revenue growth ceiling </a:t>
            </a:r>
            <a:r>
              <a:rPr lang="en-US" sz="2400" dirty="0" smtClean="0"/>
              <a:t>for Maryland residents tied to long term state economic growth (GSP) per capita</a:t>
            </a:r>
          </a:p>
          <a:p>
            <a:pPr lvl="1"/>
            <a:r>
              <a:rPr lang="en-US" sz="2000" dirty="0" smtClean="0">
                <a:solidFill>
                  <a:schemeClr val="tx1"/>
                </a:solidFill>
              </a:rPr>
              <a:t>3.58% annual growth rate for first 3 years </a:t>
            </a:r>
          </a:p>
          <a:p>
            <a:r>
              <a:rPr lang="en-US" sz="2400" b="1" dirty="0" smtClean="0"/>
              <a:t>Medicare payment savings </a:t>
            </a:r>
            <a:r>
              <a:rPr lang="en-US" sz="2400" dirty="0" smtClean="0"/>
              <a:t>for Maryland beneficiaries compared to dynamic national trend.  Minimum of $330 million in savings</a:t>
            </a:r>
          </a:p>
          <a:p>
            <a:r>
              <a:rPr lang="en-US" sz="2400" b="1" dirty="0" smtClean="0"/>
              <a:t>Patient and population centered-measures </a:t>
            </a:r>
            <a:r>
              <a:rPr lang="en-US" sz="2400" dirty="0" smtClean="0"/>
              <a:t>and targets to promote population health improvement</a:t>
            </a:r>
          </a:p>
          <a:p>
            <a:pPr lvl="1"/>
            <a:r>
              <a:rPr lang="en-US" sz="2000" dirty="0" smtClean="0"/>
              <a:t>Medicare readmission reductions to national average</a:t>
            </a:r>
          </a:p>
          <a:p>
            <a:pPr lvl="1"/>
            <a:r>
              <a:rPr lang="en-US" sz="2000" dirty="0" smtClean="0"/>
              <a:t>30% reduction in preventable conditions under Maryland’s Hospital Acquired Condition program (</a:t>
            </a:r>
            <a:r>
              <a:rPr lang="en-US" sz="2000" dirty="0" smtClean="0">
                <a:solidFill>
                  <a:schemeClr val="accent2">
                    <a:lumMod val="75000"/>
                  </a:schemeClr>
                </a:solidFill>
              </a:rPr>
              <a:t>MHAC</a:t>
            </a:r>
            <a:r>
              <a:rPr lang="en-US" sz="2000" dirty="0" smtClean="0"/>
              <a:t>) over a 5 year period</a:t>
            </a:r>
            <a:endParaRPr lang="en-US" sz="1600" dirty="0" smtClean="0">
              <a:solidFill>
                <a:srgbClr val="FF0000"/>
              </a:solidFill>
            </a:endParaRPr>
          </a:p>
          <a:p>
            <a:pPr lvl="1"/>
            <a:r>
              <a:rPr lang="en-US" sz="2000" dirty="0" smtClean="0"/>
              <a:t>Many other quality improvement targets</a:t>
            </a:r>
            <a:endParaRPr lang="en-US" sz="600" dirty="0" smtClean="0"/>
          </a:p>
          <a:p>
            <a:pPr>
              <a:buNone/>
            </a:pPr>
            <a:endParaRPr lang="en-US" sz="700" dirty="0" smtClean="0"/>
          </a:p>
          <a:p>
            <a:pPr>
              <a:buNone/>
            </a:pPr>
            <a:r>
              <a:rPr lang="en-US" sz="1400" dirty="0" smtClean="0"/>
              <a:t> </a:t>
            </a:r>
          </a:p>
        </p:txBody>
      </p:sp>
    </p:spTree>
    <p:extLst>
      <p:ext uri="{BB962C8B-B14F-4D97-AF65-F5344CB8AC3E}">
        <p14:creationId xmlns="" xmlns:p14="http://schemas.microsoft.com/office/powerpoint/2010/main" val="1319615217"/>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7632" y="267370"/>
            <a:ext cx="8293768" cy="825681"/>
          </a:xfrm>
        </p:spPr>
        <p:txBody>
          <a:bodyPr>
            <a:noAutofit/>
          </a:bodyPr>
          <a:lstStyle/>
          <a:p>
            <a:r>
              <a:rPr lang="en-US" sz="3600" dirty="0" smtClean="0"/>
              <a:t>Creates New Context for HSCRC</a:t>
            </a:r>
            <a:endParaRPr lang="en-US" sz="3600" dirty="0"/>
          </a:p>
        </p:txBody>
      </p:sp>
      <p:sp>
        <p:nvSpPr>
          <p:cNvPr id="2" name="Content Placeholder 1"/>
          <p:cNvSpPr>
            <a:spLocks noGrp="1"/>
          </p:cNvSpPr>
          <p:nvPr>
            <p:ph sz="half" idx="1"/>
          </p:nvPr>
        </p:nvSpPr>
        <p:spPr>
          <a:xfrm>
            <a:off x="457200" y="1721325"/>
            <a:ext cx="5486400" cy="4572000"/>
          </a:xfrm>
        </p:spPr>
        <p:txBody>
          <a:bodyPr>
            <a:normAutofit/>
          </a:bodyPr>
          <a:lstStyle/>
          <a:p>
            <a:r>
              <a:rPr lang="en-US" dirty="0" smtClean="0"/>
              <a:t>Align payment with new ways of organizing and providing care</a:t>
            </a:r>
          </a:p>
          <a:p>
            <a:r>
              <a:rPr lang="en-US" dirty="0" smtClean="0"/>
              <a:t>Contain growth in total cost of hospital care in line with requirements</a:t>
            </a:r>
          </a:p>
          <a:p>
            <a:pPr marL="674370" lvl="2">
              <a:spcBef>
                <a:spcPts val="600"/>
              </a:spcBef>
              <a:buClr>
                <a:schemeClr val="accent1"/>
              </a:buClr>
            </a:pPr>
            <a:r>
              <a:rPr lang="en-US" sz="2200" dirty="0" smtClean="0"/>
              <a:t>Evolve value payments around efficiency, health and outcomes</a:t>
            </a:r>
          </a:p>
          <a:p>
            <a:pPr marL="125730"/>
            <a:r>
              <a:rPr lang="en-US" dirty="0" smtClean="0"/>
              <a:t>Focus is on patients and quality of care</a:t>
            </a:r>
          </a:p>
          <a:p>
            <a:pPr marL="125730"/>
            <a:endParaRPr lang="en-US" sz="2800" dirty="0" smtClean="0"/>
          </a:p>
          <a:p>
            <a:pPr marL="674370" lvl="2">
              <a:spcBef>
                <a:spcPts val="600"/>
              </a:spcBef>
              <a:buClr>
                <a:schemeClr val="accent1"/>
              </a:buClr>
            </a:pPr>
            <a:endParaRPr lang="en-US" sz="2200" dirty="0" smtClean="0"/>
          </a:p>
          <a:p>
            <a:pPr marL="274320" lvl="1">
              <a:spcBef>
                <a:spcPts val="600"/>
              </a:spcBef>
              <a:buClr>
                <a:schemeClr val="accent1"/>
              </a:buClr>
              <a:buNone/>
            </a:pPr>
            <a:endParaRPr lang="en-US" sz="2600" dirty="0" smtClean="0"/>
          </a:p>
        </p:txBody>
      </p:sp>
      <p:grpSp>
        <p:nvGrpSpPr>
          <p:cNvPr id="5" name="Group 4"/>
          <p:cNvGrpSpPr/>
          <p:nvPr/>
        </p:nvGrpSpPr>
        <p:grpSpPr>
          <a:xfrm>
            <a:off x="6324600" y="2571690"/>
            <a:ext cx="2286000" cy="2381310"/>
            <a:chOff x="6324600" y="1981200"/>
            <a:chExt cx="2286000" cy="2381310"/>
          </a:xfrm>
        </p:grpSpPr>
        <p:sp>
          <p:nvSpPr>
            <p:cNvPr id="4" name="TextBox 3"/>
            <p:cNvSpPr txBox="1">
              <a:spLocks noChangeAspect="1"/>
            </p:cNvSpPr>
            <p:nvPr/>
          </p:nvSpPr>
          <p:spPr>
            <a:xfrm>
              <a:off x="6324600" y="1981200"/>
              <a:ext cx="2286000" cy="400110"/>
            </a:xfrm>
            <a:prstGeom prst="rect">
              <a:avLst/>
            </a:prstGeom>
            <a:solidFill>
              <a:srgbClr val="002060"/>
            </a:solidFill>
            <a:ln>
              <a:noFill/>
            </a:ln>
            <a:effectLst>
              <a:softEdge rad="12700"/>
            </a:effectLst>
            <a:scene3d>
              <a:camera prst="orthographicFront"/>
              <a:lightRig rig="threePt" dir="t"/>
            </a:scene3d>
            <a:sp3d>
              <a:bevelT/>
            </a:sp3d>
          </p:spPr>
          <p:txBody>
            <a:bodyPr wrap="square" rtlCol="0" anchor="ctr">
              <a:spAutoFit/>
            </a:bodyPr>
            <a:lstStyle/>
            <a:p>
              <a:pPr algn="ctr"/>
              <a:r>
                <a:rPr lang="en-US" sz="2000" b="1" dirty="0" smtClean="0">
                  <a:solidFill>
                    <a:schemeClr val="bg1"/>
                  </a:solidFill>
                </a:rPr>
                <a:t>Better care</a:t>
              </a:r>
              <a:endParaRPr lang="en-US" sz="2000" b="1" dirty="0">
                <a:solidFill>
                  <a:schemeClr val="bg1"/>
                </a:solidFill>
              </a:endParaRPr>
            </a:p>
          </p:txBody>
        </p:sp>
        <p:sp>
          <p:nvSpPr>
            <p:cNvPr id="6" name="TextBox 5"/>
            <p:cNvSpPr txBox="1">
              <a:spLocks noChangeAspect="1"/>
            </p:cNvSpPr>
            <p:nvPr/>
          </p:nvSpPr>
          <p:spPr>
            <a:xfrm>
              <a:off x="6324600" y="2983714"/>
              <a:ext cx="2286000" cy="400110"/>
            </a:xfrm>
            <a:prstGeom prst="rect">
              <a:avLst/>
            </a:prstGeom>
            <a:solidFill>
              <a:srgbClr val="002060"/>
            </a:solidFill>
            <a:ln>
              <a:noFill/>
            </a:ln>
            <a:effectLst>
              <a:softEdge rad="12700"/>
            </a:effectLst>
            <a:scene3d>
              <a:camera prst="orthographicFront"/>
              <a:lightRig rig="threePt" dir="t"/>
            </a:scene3d>
            <a:sp3d>
              <a:bevelT/>
            </a:sp3d>
          </p:spPr>
          <p:txBody>
            <a:bodyPr wrap="square" rtlCol="0" anchor="ctr">
              <a:spAutoFit/>
            </a:bodyPr>
            <a:lstStyle/>
            <a:p>
              <a:pPr algn="ctr"/>
              <a:r>
                <a:rPr lang="en-US" sz="2000" b="1" dirty="0" smtClean="0">
                  <a:solidFill>
                    <a:schemeClr val="bg1"/>
                  </a:solidFill>
                </a:rPr>
                <a:t>Better health</a:t>
              </a:r>
              <a:endParaRPr lang="en-US" sz="2000" b="1" dirty="0">
                <a:solidFill>
                  <a:schemeClr val="bg1"/>
                </a:solidFill>
              </a:endParaRPr>
            </a:p>
          </p:txBody>
        </p:sp>
        <p:sp>
          <p:nvSpPr>
            <p:cNvPr id="7" name="TextBox 6"/>
            <p:cNvSpPr txBox="1">
              <a:spLocks noChangeAspect="1"/>
            </p:cNvSpPr>
            <p:nvPr/>
          </p:nvSpPr>
          <p:spPr>
            <a:xfrm>
              <a:off x="6324600" y="3962400"/>
              <a:ext cx="2286000" cy="400110"/>
            </a:xfrm>
            <a:prstGeom prst="rect">
              <a:avLst/>
            </a:prstGeom>
            <a:solidFill>
              <a:srgbClr val="002060"/>
            </a:solidFill>
            <a:ln>
              <a:noFill/>
            </a:ln>
            <a:effectLst>
              <a:softEdge rad="12700"/>
            </a:effectLst>
            <a:scene3d>
              <a:camera prst="orthographicFront"/>
              <a:lightRig rig="threePt" dir="t"/>
            </a:scene3d>
            <a:sp3d>
              <a:bevelT/>
            </a:sp3d>
          </p:spPr>
          <p:txBody>
            <a:bodyPr wrap="square" rtlCol="0" anchor="ctr">
              <a:spAutoFit/>
            </a:bodyPr>
            <a:lstStyle/>
            <a:p>
              <a:pPr algn="ctr"/>
              <a:r>
                <a:rPr lang="en-US" sz="2000" b="1" dirty="0" smtClean="0">
                  <a:solidFill>
                    <a:schemeClr val="bg1"/>
                  </a:solidFill>
                </a:rPr>
                <a:t>Lower cost</a:t>
              </a:r>
              <a:endParaRPr lang="en-US" sz="2000" b="1" dirty="0">
                <a:solidFill>
                  <a:schemeClr val="bg1"/>
                </a:solidFill>
              </a:endParaRPr>
            </a:p>
          </p:txBody>
        </p:sp>
      </p:grpSp>
    </p:spTree>
    <p:extLst>
      <p:ext uri="{BB962C8B-B14F-4D97-AF65-F5344CB8AC3E}">
        <p14:creationId xmlns="" xmlns:p14="http://schemas.microsoft.com/office/powerpoint/2010/main" val="1606939431"/>
      </p:ext>
    </p:extLst>
  </p:cSld>
  <p:clrMapOvr>
    <a:masterClrMapping/>
  </p:clrMapOvr>
  <mc:AlternateContent xmlns:mc="http://schemas.openxmlformats.org/markup-compatibility/2006">
    <mc:Choice xmlns=""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Focus Shifts from Rates to Revenues</a:t>
            </a:r>
            <a:endParaRPr lang="en-US" sz="2900" dirty="0"/>
          </a:p>
        </p:txBody>
      </p:sp>
      <p:sp>
        <p:nvSpPr>
          <p:cNvPr id="17" name="Text Placeholder 16"/>
          <p:cNvSpPr>
            <a:spLocks noGrp="1"/>
          </p:cNvSpPr>
          <p:nvPr>
            <p:ph type="body" idx="1"/>
          </p:nvPr>
        </p:nvSpPr>
        <p:spPr>
          <a:xfrm>
            <a:off x="457200" y="1420525"/>
            <a:ext cx="4040188" cy="685800"/>
          </a:xfrm>
        </p:spPr>
        <p:txBody>
          <a:bodyPr/>
          <a:lstStyle/>
          <a:p>
            <a:pPr algn="ctr"/>
            <a:r>
              <a:rPr lang="en-US" dirty="0" smtClean="0"/>
              <a:t>Old Model</a:t>
            </a:r>
          </a:p>
          <a:p>
            <a:pPr algn="ctr"/>
            <a:r>
              <a:rPr lang="en-US" dirty="0" smtClean="0"/>
              <a:t>Volume Driven</a:t>
            </a:r>
            <a:endParaRPr lang="en-US" dirty="0"/>
          </a:p>
        </p:txBody>
      </p:sp>
      <p:sp>
        <p:nvSpPr>
          <p:cNvPr id="19" name="Text Placeholder 18"/>
          <p:cNvSpPr>
            <a:spLocks noGrp="1"/>
          </p:cNvSpPr>
          <p:nvPr>
            <p:ph type="body" sz="half" idx="3"/>
          </p:nvPr>
        </p:nvSpPr>
        <p:spPr>
          <a:xfrm>
            <a:off x="4648200" y="1200750"/>
            <a:ext cx="4041775" cy="1117325"/>
          </a:xfrm>
        </p:spPr>
        <p:txBody>
          <a:bodyPr>
            <a:noAutofit/>
          </a:bodyPr>
          <a:lstStyle/>
          <a:p>
            <a:pPr algn="ctr"/>
            <a:r>
              <a:rPr lang="en-US" dirty="0" smtClean="0"/>
              <a:t>New Model</a:t>
            </a:r>
          </a:p>
          <a:p>
            <a:pPr algn="ctr"/>
            <a:r>
              <a:rPr lang="en-US" dirty="0" smtClean="0"/>
              <a:t>Population and Value Driven</a:t>
            </a:r>
            <a:endParaRPr lang="en-US" dirty="0"/>
          </a:p>
        </p:txBody>
      </p:sp>
      <p:sp>
        <p:nvSpPr>
          <p:cNvPr id="9" name="Rectangle 8"/>
          <p:cNvSpPr/>
          <p:nvPr/>
        </p:nvSpPr>
        <p:spPr>
          <a:xfrm>
            <a:off x="5086825" y="2400276"/>
            <a:ext cx="3048000" cy="997442"/>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Revenue Base Year</a:t>
            </a:r>
            <a:endParaRPr lang="en-US" sz="2000" dirty="0"/>
          </a:p>
        </p:txBody>
      </p:sp>
      <p:sp>
        <p:nvSpPr>
          <p:cNvPr id="22" name="Multiply 21"/>
          <p:cNvSpPr/>
          <p:nvPr/>
        </p:nvSpPr>
        <p:spPr>
          <a:xfrm>
            <a:off x="5171850" y="3686911"/>
            <a:ext cx="609600" cy="533400"/>
          </a:xfrm>
          <a:prstGeom prst="mathMultiply">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5781449" y="3590227"/>
            <a:ext cx="2314075" cy="548640"/>
          </a:xfrm>
          <a:prstGeom prst="rect">
            <a:avLst/>
          </a:prstGeom>
          <a:solidFill>
            <a:schemeClr val="bg1"/>
          </a:solidFill>
        </p:spPr>
        <p:txBody>
          <a:bodyPr wrap="square" rtlCol="0">
            <a:spAutoFit/>
          </a:bodyPr>
          <a:lstStyle/>
          <a:p>
            <a:pPr algn="ctr"/>
            <a:r>
              <a:rPr lang="en-US" sz="2000" dirty="0" smtClean="0"/>
              <a:t>Updates for Trend, Population, Value</a:t>
            </a:r>
          </a:p>
          <a:p>
            <a:pPr algn="ctr"/>
            <a:endParaRPr lang="en-US" dirty="0"/>
          </a:p>
        </p:txBody>
      </p:sp>
      <p:sp>
        <p:nvSpPr>
          <p:cNvPr id="24" name="Rectangle 23"/>
          <p:cNvSpPr/>
          <p:nvPr/>
        </p:nvSpPr>
        <p:spPr>
          <a:xfrm>
            <a:off x="4971325" y="4397950"/>
            <a:ext cx="3124200" cy="101009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Allowed </a:t>
            </a:r>
          </a:p>
          <a:p>
            <a:pPr algn="ctr"/>
            <a:r>
              <a:rPr lang="en-US" sz="2000" dirty="0" smtClean="0"/>
              <a:t>Revenue Target Year</a:t>
            </a:r>
            <a:endParaRPr lang="en-US" sz="2000" dirty="0"/>
          </a:p>
        </p:txBody>
      </p:sp>
      <p:sp>
        <p:nvSpPr>
          <p:cNvPr id="27" name="TextBox 26"/>
          <p:cNvSpPr txBox="1"/>
          <p:nvPr/>
        </p:nvSpPr>
        <p:spPr>
          <a:xfrm>
            <a:off x="685800" y="1219200"/>
            <a:ext cx="7696200" cy="707886"/>
          </a:xfrm>
          <a:prstGeom prst="rect">
            <a:avLst/>
          </a:prstGeom>
          <a:noFill/>
        </p:spPr>
        <p:txBody>
          <a:bodyPr wrap="square" rtlCol="0">
            <a:spAutoFit/>
          </a:bodyPr>
          <a:lstStyle/>
          <a:p>
            <a:pPr algn="ctr"/>
            <a:endParaRPr lang="en-US" sz="2000" dirty="0" smtClean="0"/>
          </a:p>
          <a:p>
            <a:pPr algn="ctr"/>
            <a:endParaRPr lang="en-US" sz="2000" dirty="0"/>
          </a:p>
        </p:txBody>
      </p:sp>
      <p:sp>
        <p:nvSpPr>
          <p:cNvPr id="30" name="TextBox 29"/>
          <p:cNvSpPr txBox="1"/>
          <p:nvPr/>
        </p:nvSpPr>
        <p:spPr>
          <a:xfrm>
            <a:off x="4822257" y="5475175"/>
            <a:ext cx="3559743" cy="923330"/>
          </a:xfrm>
          <a:prstGeom prst="rect">
            <a:avLst/>
          </a:prstGeom>
          <a:noFill/>
        </p:spPr>
        <p:txBody>
          <a:bodyPr wrap="square" rtlCol="0">
            <a:spAutoFit/>
          </a:bodyPr>
          <a:lstStyle/>
          <a:p>
            <a:pPr algn="ctr"/>
            <a:r>
              <a:rPr lang="en-US" dirty="0" smtClean="0"/>
              <a:t>Known at the beginning of year.</a:t>
            </a:r>
          </a:p>
          <a:p>
            <a:pPr algn="ctr"/>
            <a:r>
              <a:rPr lang="en-US" dirty="0" smtClean="0"/>
              <a:t>More units does not create more revenue</a:t>
            </a:r>
            <a:endParaRPr lang="en-US" dirty="0"/>
          </a:p>
        </p:txBody>
      </p:sp>
      <p:sp>
        <p:nvSpPr>
          <p:cNvPr id="11" name="Multiply 10"/>
          <p:cNvSpPr/>
          <p:nvPr/>
        </p:nvSpPr>
        <p:spPr>
          <a:xfrm>
            <a:off x="946475" y="3599850"/>
            <a:ext cx="609600" cy="533400"/>
          </a:xfrm>
          <a:prstGeom prst="mathMultiply">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1669175" y="3560550"/>
            <a:ext cx="1524000" cy="707886"/>
          </a:xfrm>
          <a:prstGeom prst="rect">
            <a:avLst/>
          </a:prstGeom>
          <a:solidFill>
            <a:schemeClr val="bg1"/>
          </a:solidFill>
        </p:spPr>
        <p:txBody>
          <a:bodyPr wrap="square" rtlCol="0">
            <a:spAutoFit/>
          </a:bodyPr>
          <a:lstStyle/>
          <a:p>
            <a:pPr algn="ctr"/>
            <a:r>
              <a:rPr lang="en-US" sz="2000" dirty="0" smtClean="0"/>
              <a:t>Rate Per Unit or Case</a:t>
            </a:r>
            <a:endParaRPr lang="en-US" dirty="0"/>
          </a:p>
        </p:txBody>
      </p:sp>
      <p:sp>
        <p:nvSpPr>
          <p:cNvPr id="14" name="Rectangle 13"/>
          <p:cNvSpPr/>
          <p:nvPr/>
        </p:nvSpPr>
        <p:spPr>
          <a:xfrm>
            <a:off x="927225" y="2434376"/>
            <a:ext cx="2653373" cy="838200"/>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Units/Cases </a:t>
            </a:r>
            <a:endParaRPr lang="en-US" sz="2000" dirty="0"/>
          </a:p>
        </p:txBody>
      </p:sp>
      <p:sp>
        <p:nvSpPr>
          <p:cNvPr id="15" name="Rectangle 14"/>
          <p:cNvSpPr/>
          <p:nvPr/>
        </p:nvSpPr>
        <p:spPr>
          <a:xfrm>
            <a:off x="936850" y="4386725"/>
            <a:ext cx="2807377" cy="101009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Hospital Revenue</a:t>
            </a:r>
            <a:endParaRPr lang="en-US" sz="2000" dirty="0"/>
          </a:p>
        </p:txBody>
      </p:sp>
      <p:sp>
        <p:nvSpPr>
          <p:cNvPr id="16" name="TextBox 15"/>
          <p:cNvSpPr txBox="1"/>
          <p:nvPr/>
        </p:nvSpPr>
        <p:spPr>
          <a:xfrm>
            <a:off x="831775" y="5571425"/>
            <a:ext cx="3106491" cy="646331"/>
          </a:xfrm>
          <a:prstGeom prst="rect">
            <a:avLst/>
          </a:prstGeom>
          <a:noFill/>
        </p:spPr>
        <p:txBody>
          <a:bodyPr wrap="square" rtlCol="0">
            <a:spAutoFit/>
          </a:bodyPr>
          <a:lstStyle/>
          <a:p>
            <a:pPr algn="ctr"/>
            <a:r>
              <a:rPr lang="en-US" dirty="0" smtClean="0"/>
              <a:t>Unknown at the beginning of year.  More units/more revenue</a:t>
            </a:r>
            <a:endParaRPr lang="en-US" dirty="0"/>
          </a:p>
        </p:txBody>
      </p:sp>
    </p:spTree>
    <p:extLst>
      <p:ext uri="{BB962C8B-B14F-4D97-AF65-F5344CB8AC3E}">
        <p14:creationId xmlns="" xmlns:p14="http://schemas.microsoft.com/office/powerpoint/2010/main" val="772878549"/>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8600"/>
            <a:ext cx="8458200" cy="990600"/>
          </a:xfrm>
        </p:spPr>
        <p:txBody>
          <a:bodyPr>
            <a:noAutofit/>
          </a:bodyPr>
          <a:lstStyle/>
          <a:p>
            <a:r>
              <a:rPr lang="en-US" sz="3600" dirty="0" smtClean="0"/>
              <a:t>Challenge for Integration of Efforts</a:t>
            </a:r>
            <a:endParaRPr lang="en-US" sz="3600"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3096394368"/>
              </p:ext>
            </p:extLst>
          </p:nvPr>
        </p:nvGraphicFramePr>
        <p:xfrm>
          <a:off x="457200" y="1219200"/>
          <a:ext cx="8229600" cy="4937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endParaRPr lang="en-US" dirty="0">
              <a:solidFill>
                <a:srgbClr val="002C77"/>
              </a:solidFill>
            </a:endParaRPr>
          </a:p>
        </p:txBody>
      </p:sp>
    </p:spTree>
    <p:extLst>
      <p:ext uri="{BB962C8B-B14F-4D97-AF65-F5344CB8AC3E}">
        <p14:creationId xmlns="" xmlns:p14="http://schemas.microsoft.com/office/powerpoint/2010/main" val="1049195317"/>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SCRC - Maryland">
  <a:themeElements>
    <a:clrScheme name="Custom 1">
      <a:dk1>
        <a:sysClr val="windowText" lastClr="000000"/>
      </a:dk1>
      <a:lt1>
        <a:sysClr val="window" lastClr="FFFFFF"/>
      </a:lt1>
      <a:dk2>
        <a:srgbClr val="464653"/>
      </a:dk2>
      <a:lt2>
        <a:srgbClr val="DDE9EC"/>
      </a:lt2>
      <a:accent1>
        <a:srgbClr val="C00000"/>
      </a:accent1>
      <a:accent2>
        <a:srgbClr val="7F7F7F"/>
      </a:accent2>
      <a:accent3>
        <a:srgbClr val="E8E2E0"/>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2EE6FC7CB937940A5F62FCBF7DF445A" ma:contentTypeVersion="11" ma:contentTypeDescription="Create a new document." ma:contentTypeScope="" ma:versionID="ea87087530da81f9b836b0b113806682">
  <xsd:schema xmlns:xsd="http://www.w3.org/2001/XMLSchema" xmlns:xs="http://www.w3.org/2001/XMLSchema" xmlns:p="http://schemas.microsoft.com/office/2006/metadata/properties" targetNamespace="http://schemas.microsoft.com/office/2006/metadata/properties" ma:root="true" ma:fieldsID="f032b328e15a318b0e430e7dabf365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file>

<file path=customXml/itemProps1.xml><?xml version="1.0" encoding="utf-8"?>
<ds:datastoreItem xmlns:ds="http://schemas.openxmlformats.org/officeDocument/2006/customXml" ds:itemID="{A1DAFAB2-37DA-4164-98BE-3EA56C2E009C}"/>
</file>

<file path=customXml/itemProps2.xml><?xml version="1.0" encoding="utf-8"?>
<ds:datastoreItem xmlns:ds="http://schemas.openxmlformats.org/officeDocument/2006/customXml" ds:itemID="{22AD26D9-45B3-4745-89E6-FA833FFD1BF5}"/>
</file>

<file path=customXml/itemProps3.xml><?xml version="1.0" encoding="utf-8"?>
<ds:datastoreItem xmlns:ds="http://schemas.openxmlformats.org/officeDocument/2006/customXml" ds:itemID="{B486221D-F367-4E46-8501-AAE54436ABE4}"/>
</file>

<file path=customXml/itemProps4.xml><?xml version="1.0" encoding="utf-8"?>
<ds:datastoreItem xmlns:ds="http://schemas.openxmlformats.org/officeDocument/2006/customXml" ds:itemID="{E72E42F4-0390-46CE-98B7-F56779086C8F}"/>
</file>

<file path=docProps/app.xml><?xml version="1.0" encoding="utf-8"?>
<Properties xmlns="http://schemas.openxmlformats.org/officeDocument/2006/extended-properties" xmlns:vt="http://schemas.openxmlformats.org/officeDocument/2006/docPropsVTypes">
  <Template>HSCRC - Maryland.thmx</Template>
  <TotalTime>4152</TotalTime>
  <Words>1808</Words>
  <Application>Microsoft Office PowerPoint</Application>
  <PresentationFormat>On-screen Show (4:3)</PresentationFormat>
  <Paragraphs>278</Paragraphs>
  <Slides>28</Slides>
  <Notes>19</Notes>
  <HiddenSlides>0</HiddenSlides>
  <MMClips>0</MMClips>
  <ScaleCrop>false</ScaleCrop>
  <HeadingPairs>
    <vt:vector size="4" baseType="variant">
      <vt:variant>
        <vt:lpstr>Theme</vt:lpstr>
      </vt:variant>
      <vt:variant>
        <vt:i4>2</vt:i4>
      </vt:variant>
      <vt:variant>
        <vt:lpstr>Slide Titles</vt:lpstr>
      </vt:variant>
      <vt:variant>
        <vt:i4>28</vt:i4>
      </vt:variant>
    </vt:vector>
  </HeadingPairs>
  <TitlesOfParts>
    <vt:vector size="30" baseType="lpstr">
      <vt:lpstr>HSCRC - Maryland</vt:lpstr>
      <vt:lpstr>Office Theme</vt:lpstr>
      <vt:lpstr> Maryland Health Services Cost Review Commission  </vt:lpstr>
      <vt:lpstr>Outline of Presentation</vt:lpstr>
      <vt:lpstr>Overview of New All-Payer Model </vt:lpstr>
      <vt:lpstr>Approved New All-Payer Model</vt:lpstr>
      <vt:lpstr>Approved Model Timeline</vt:lpstr>
      <vt:lpstr>Approved Model at a Glance</vt:lpstr>
      <vt:lpstr>Creates New Context for HSCRC</vt:lpstr>
      <vt:lpstr>Focus Shifts from Rates to Revenues</vt:lpstr>
      <vt:lpstr>Challenge for Integration of Efforts</vt:lpstr>
      <vt:lpstr>Timeline of All-Payer Model Development</vt:lpstr>
      <vt:lpstr>Opportunities for Success Under the New All-Payer Model  </vt:lpstr>
      <vt:lpstr>History Provides Example</vt:lpstr>
      <vt:lpstr>What Does This Mean?</vt:lpstr>
      <vt:lpstr>Opportunities for Success </vt:lpstr>
      <vt:lpstr>Near Term Revenue Models</vt:lpstr>
      <vt:lpstr>Reduce Avoidable Utilization By Improving Care </vt:lpstr>
      <vt:lpstr>HSCRC Administers Quality-Based Payment Initiatives for Hospitals</vt:lpstr>
      <vt:lpstr>Aligning Quality-Based Programs with the Model</vt:lpstr>
      <vt:lpstr>Medicare Focus: GO FOR “0”</vt:lpstr>
      <vt:lpstr>HSCRC Implementation Approach </vt:lpstr>
      <vt:lpstr>HSCRC Public Engagement  Short Term Process Phases</vt:lpstr>
      <vt:lpstr>Stakeholder input</vt:lpstr>
      <vt:lpstr>Advisory Council</vt:lpstr>
      <vt:lpstr>Advisory Council Recommendations</vt:lpstr>
      <vt:lpstr>Public Engagement Process – Work Groups</vt:lpstr>
      <vt:lpstr>HSCRC Work Group Descriptions</vt:lpstr>
      <vt:lpstr>HSCRC Work Group Descriptions</vt:lpstr>
      <vt:lpstr>Workgroup Products (as of 5/12/14)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Maryland Health Services Cost Review Commission</dc:title>
  <dc:creator>Donna Kinzer</dc:creator>
  <cp:lastModifiedBy>barnesc</cp:lastModifiedBy>
  <cp:revision>122</cp:revision>
  <dcterms:created xsi:type="dcterms:W3CDTF">2013-11-22T19:49:39Z</dcterms:created>
  <dcterms:modified xsi:type="dcterms:W3CDTF">2014-05-22T11:20:14Z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0x010100D2EE6FC7CB937940A5F62FCBF7DF445A</vt:lpwstr>
  </property>
  <property fmtid="{D5CDD505-2E9C-101B-9397-08002B2CF9AE}" pid="3" name="_dlc_DocIdItemGuid">
    <vt:lpwstr>0dce7141-6f82-4e96-9496-f0d28a378721</vt:lpwstr>
  </property>
  <property fmtid="{D5CDD505-2E9C-101B-9397-08002B2CF9AE}" pid="4" name="Order">
    <vt:r8>33700</vt:r8>
  </property>
  <property fmtid="{D5CDD505-2E9C-101B-9397-08002B2CF9AE}" pid="5" name="TemplateUrl">
    <vt:lpwstr/>
  </property>
  <property fmtid="{D5CDD505-2E9C-101B-9397-08002B2CF9AE}" pid="6" name="xd_Signature">
    <vt:bool>false</vt:bool>
  </property>
  <property fmtid="{D5CDD505-2E9C-101B-9397-08002B2CF9AE}" pid="7" name="xd_ProgID">
    <vt:lpwstr/>
  </property>
  <property fmtid="{D5CDD505-2E9C-101B-9397-08002B2CF9AE}" pid="8" name="_SourceUrl">
    <vt:lpwstr/>
  </property>
  <property fmtid="{D5CDD505-2E9C-101B-9397-08002B2CF9AE}" pid="9" name="_SharedFileIndex">
    <vt:lpwstr/>
  </property>
</Properties>
</file>