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78" r:id="rId4"/>
    <p:sldId id="265" r:id="rId5"/>
    <p:sldId id="257" r:id="rId6"/>
    <p:sldId id="277" r:id="rId7"/>
    <p:sldId id="280" r:id="rId8"/>
    <p:sldId id="282" r:id="rId9"/>
    <p:sldId id="283" r:id="rId10"/>
    <p:sldId id="284" r:id="rId11"/>
    <p:sldId id="287" r:id="rId12"/>
    <p:sldId id="271" r:id="rId13"/>
    <p:sldId id="273" r:id="rId14"/>
    <p:sldId id="272" r:id="rId15"/>
    <p:sldId id="274" r:id="rId16"/>
    <p:sldId id="275" r:id="rId17"/>
    <p:sldId id="276" r:id="rId18"/>
    <p:sldId id="279" r:id="rId19"/>
    <p:sldId id="259" r:id="rId20"/>
    <p:sldId id="258" r:id="rId21"/>
    <p:sldId id="285" r:id="rId22"/>
    <p:sldId id="281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2" y="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CKnit\Vol1\Users\SHARED%20MktPln\PARTNERSHIP\HEALTHY%20CARROLL%20VITAL%20SIGNS\2014%20CB+HIP%20HCVS\Behavioral%20Health%20trend%20charts%20-%20Feb-2014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Inpatient</a:t>
            </a:r>
            <a:r>
              <a:rPr lang="en-US" baseline="0" dirty="0"/>
              <a:t> </a:t>
            </a:r>
            <a:r>
              <a:rPr lang="en-US" dirty="0"/>
              <a:t>ADC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Sheet2!$D$14:$D$23</c:f>
              <c:strCache>
                <c:ptCount val="10"/>
                <c:pt idx="0">
                  <c:v>FY 05</c:v>
                </c:pt>
                <c:pt idx="1">
                  <c:v>FY 06</c:v>
                </c:pt>
                <c:pt idx="2">
                  <c:v>FY 07</c:v>
                </c:pt>
                <c:pt idx="3">
                  <c:v>FY 08</c:v>
                </c:pt>
                <c:pt idx="4">
                  <c:v>FY 09</c:v>
                </c:pt>
                <c:pt idx="5">
                  <c:v>FY 10</c:v>
                </c:pt>
                <c:pt idx="6">
                  <c:v>FY 11</c:v>
                </c:pt>
                <c:pt idx="7">
                  <c:v>FY12</c:v>
                </c:pt>
                <c:pt idx="8">
                  <c:v>FY13</c:v>
                </c:pt>
                <c:pt idx="9">
                  <c:v>FYTD14</c:v>
                </c:pt>
              </c:strCache>
            </c:strRef>
          </c:cat>
          <c:val>
            <c:numRef>
              <c:f>Sheet2!$E$14:$E$23</c:f>
              <c:numCache>
                <c:formatCode>0.0</c:formatCode>
                <c:ptCount val="10"/>
                <c:pt idx="0">
                  <c:v>16.41</c:v>
                </c:pt>
                <c:pt idx="1">
                  <c:v>15.69</c:v>
                </c:pt>
                <c:pt idx="2">
                  <c:v>16.3</c:v>
                </c:pt>
                <c:pt idx="3" formatCode="General">
                  <c:v>16.399999999999999</c:v>
                </c:pt>
                <c:pt idx="4" formatCode="General">
                  <c:v>15.7</c:v>
                </c:pt>
                <c:pt idx="5">
                  <c:v>16.100000000000001</c:v>
                </c:pt>
                <c:pt idx="6">
                  <c:v>16.2</c:v>
                </c:pt>
                <c:pt idx="7">
                  <c:v>13.5</c:v>
                </c:pt>
                <c:pt idx="8" formatCode="General">
                  <c:v>12.6</c:v>
                </c:pt>
                <c:pt idx="9">
                  <c:v>11.5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998192"/>
        <c:axId val="238998584"/>
      </c:lineChart>
      <c:catAx>
        <c:axId val="23899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98584"/>
        <c:crosses val="autoZero"/>
        <c:auto val="1"/>
        <c:lblAlgn val="ctr"/>
        <c:lblOffset val="100"/>
        <c:noMultiLvlLbl val="0"/>
      </c:catAx>
      <c:valAx>
        <c:axId val="23899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Census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98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0"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Evaluations in the ED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Sheet2!$E$13:$E$22</c:f>
              <c:strCache>
                <c:ptCount val="10"/>
                <c:pt idx="0">
                  <c:v>Totals FY 05</c:v>
                </c:pt>
                <c:pt idx="1">
                  <c:v>Totals FY 06</c:v>
                </c:pt>
                <c:pt idx="2">
                  <c:v>Totals FY 07</c:v>
                </c:pt>
                <c:pt idx="3">
                  <c:v>Totals FY 08</c:v>
                </c:pt>
                <c:pt idx="4">
                  <c:v>Totals FY 09</c:v>
                </c:pt>
                <c:pt idx="5">
                  <c:v>Totals FY 10</c:v>
                </c:pt>
                <c:pt idx="6">
                  <c:v>Totals FY 11</c:v>
                </c:pt>
                <c:pt idx="7">
                  <c:v>Totals FY 12</c:v>
                </c:pt>
                <c:pt idx="8">
                  <c:v>Totals FY 13</c:v>
                </c:pt>
                <c:pt idx="9">
                  <c:v>FYTD FY 14</c:v>
                </c:pt>
              </c:strCache>
            </c:strRef>
          </c:cat>
          <c:val>
            <c:numRef>
              <c:f>Sheet2!$F$13:$F$22</c:f>
              <c:numCache>
                <c:formatCode>General</c:formatCode>
                <c:ptCount val="10"/>
                <c:pt idx="0">
                  <c:v>2500</c:v>
                </c:pt>
                <c:pt idx="1">
                  <c:v>2472</c:v>
                </c:pt>
                <c:pt idx="2">
                  <c:v>2533</c:v>
                </c:pt>
                <c:pt idx="3">
                  <c:v>2475</c:v>
                </c:pt>
                <c:pt idx="4">
                  <c:v>2518</c:v>
                </c:pt>
                <c:pt idx="5">
                  <c:v>2804</c:v>
                </c:pt>
                <c:pt idx="6">
                  <c:v>2903</c:v>
                </c:pt>
                <c:pt idx="7">
                  <c:v>2649</c:v>
                </c:pt>
                <c:pt idx="8">
                  <c:v>2305</c:v>
                </c:pt>
                <c:pt idx="9">
                  <c:v>2172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999368"/>
        <c:axId val="238999760"/>
      </c:lineChart>
      <c:catAx>
        <c:axId val="23899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99760"/>
        <c:crosses val="autoZero"/>
        <c:auto val="1"/>
        <c:lblAlgn val="ctr"/>
        <c:lblOffset val="100"/>
        <c:noMultiLvlLbl val="0"/>
      </c:catAx>
      <c:valAx>
        <c:axId val="23899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Total</a:t>
                </a:r>
                <a:r>
                  <a:rPr lang="en-US" baseline="0" dirty="0"/>
                  <a:t> Evaluations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5000000000000001E-2"/>
              <c:y val="0.308904199475065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9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Patients</a:t>
            </a:r>
            <a:r>
              <a:rPr lang="en-US" baseline="0" dirty="0"/>
              <a:t> admitted to </a:t>
            </a:r>
            <a:r>
              <a:rPr lang="en-US" baseline="0" dirty="0" smtClean="0"/>
              <a:t>Inpatient </a:t>
            </a:r>
            <a:r>
              <a:rPr lang="en-US" baseline="0" dirty="0"/>
              <a:t>from ED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Sheet2!$B$17:$B$26</c:f>
              <c:strCache>
                <c:ptCount val="10"/>
                <c:pt idx="0">
                  <c:v>Totals FY 05</c:v>
                </c:pt>
                <c:pt idx="1">
                  <c:v>Totals FY 06</c:v>
                </c:pt>
                <c:pt idx="2">
                  <c:v>Totals FY 07</c:v>
                </c:pt>
                <c:pt idx="3">
                  <c:v>Totals FY 08</c:v>
                </c:pt>
                <c:pt idx="4">
                  <c:v>Totals FY 09</c:v>
                </c:pt>
                <c:pt idx="5">
                  <c:v>Totals FY 10</c:v>
                </c:pt>
                <c:pt idx="6">
                  <c:v>Totals FY 11</c:v>
                </c:pt>
                <c:pt idx="7">
                  <c:v>Totals FY 12</c:v>
                </c:pt>
                <c:pt idx="8">
                  <c:v>Totals FY 13</c:v>
                </c:pt>
                <c:pt idx="9">
                  <c:v>FYTD FY 14</c:v>
                </c:pt>
              </c:strCache>
            </c:strRef>
          </c:cat>
          <c:val>
            <c:numRef>
              <c:f>Sheet2!$C$17:$C$26</c:f>
              <c:numCache>
                <c:formatCode>0%</c:formatCode>
                <c:ptCount val="10"/>
                <c:pt idx="0">
                  <c:v>0.49759999999999999</c:v>
                </c:pt>
                <c:pt idx="1">
                  <c:v>0.4923139158576052</c:v>
                </c:pt>
                <c:pt idx="2">
                  <c:v>0.51440979076194238</c:v>
                </c:pt>
                <c:pt idx="3">
                  <c:v>0.50989898989898985</c:v>
                </c:pt>
                <c:pt idx="4">
                  <c:v>0.47776012708498811</c:v>
                </c:pt>
                <c:pt idx="5">
                  <c:v>0.51711840228245365</c:v>
                </c:pt>
                <c:pt idx="6">
                  <c:v>0.48501550120564935</c:v>
                </c:pt>
                <c:pt idx="7">
                  <c:v>0.46281615704039258</c:v>
                </c:pt>
                <c:pt idx="8">
                  <c:v>0.41735357917570498</c:v>
                </c:pt>
                <c:pt idx="9">
                  <c:v>0.42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000544"/>
        <c:axId val="239000936"/>
      </c:lineChart>
      <c:catAx>
        <c:axId val="23900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00936"/>
        <c:crosses val="autoZero"/>
        <c:auto val="1"/>
        <c:lblAlgn val="ctr"/>
        <c:lblOffset val="100"/>
        <c:noMultiLvlLbl val="0"/>
      </c:catAx>
      <c:valAx>
        <c:axId val="23900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0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ED BH Visits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Sheet1!$D$7:$D$9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Sheet1!$E$7:$E$9</c:f>
              <c:numCache>
                <c:formatCode>#,##0</c:formatCode>
                <c:ptCount val="3"/>
                <c:pt idx="0">
                  <c:v>2005</c:v>
                </c:pt>
                <c:pt idx="1">
                  <c:v>1993</c:v>
                </c:pt>
                <c:pt idx="2">
                  <c:v>1962</c:v>
                </c:pt>
              </c:numCache>
            </c:numRef>
          </c:val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BH Admissions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Sheet1!$F$7:$F$9</c:f>
              <c:numCache>
                <c:formatCode>#,##0</c:formatCode>
                <c:ptCount val="3"/>
                <c:pt idx="0">
                  <c:v>1550</c:v>
                </c:pt>
                <c:pt idx="1">
                  <c:v>1423</c:v>
                </c:pt>
                <c:pt idx="2">
                  <c:v>1203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48"/>
        <c:axId val="245274648"/>
        <c:axId val="245275040"/>
      </c:barChart>
      <c:catAx>
        <c:axId val="24527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275040"/>
        <c:crosses val="autoZero"/>
        <c:auto val="1"/>
        <c:lblAlgn val="ctr"/>
        <c:lblOffset val="100"/>
        <c:noMultiLvlLbl val="0"/>
      </c:catAx>
      <c:valAx>
        <c:axId val="245275040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27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42402527160169"/>
          <c:y val="0.10020294631920591"/>
          <c:w val="0.36168563594087527"/>
          <c:h val="0.2122127442403034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0.66422</cdr:x>
      <cdr:y>0.19427</cdr:y>
    </cdr:from>
    <cdr:to>
      <cdr:x>0.95588</cdr:x>
      <cdr:y>0.5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441701" y="845344"/>
          <a:ext cx="1511300" cy="133032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alpha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68021-9C01-475E-B17A-840BEE4FF2A6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00C86-355D-400D-B733-4FB821F91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89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230" indent="-282781" defTabSz="9158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1123" indent="-226224" defTabSz="9158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3573" indent="-226224" defTabSz="9158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6022" indent="-226224" defTabSz="9158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8472" indent="-226224" defTabSz="915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0921" indent="-226224" defTabSz="915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3371" indent="-226224" defTabSz="915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5820" indent="-226224" defTabSz="915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5CAAC-54B1-43B2-9B36-449CE32028BE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8188" cy="341153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3" y="4340885"/>
            <a:ext cx="5030456" cy="411291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So the Health dept. and the hospital looked at their mission statements 				T</a:t>
            </a:r>
          </a:p>
          <a:p>
            <a:pPr eaLnBrk="1" hangingPunct="1"/>
            <a:r>
              <a:rPr lang="en-US" dirty="0" smtClean="0"/>
              <a:t>and created a new non profit agency to address the CHAP concerns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 have found a lot of value in being a-political/ neutral agency- not government, not hospital or health department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 baggage but getting to make use of the best those agencies have to offer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5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B6F3-4F90-4951-9B4F-5A3252A159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4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B6F3-4F90-4951-9B4F-5A3252A159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1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B6F3-4F90-4951-9B4F-5A3252A159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6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3" indent="-285724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98" indent="-228580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57" indent="-228580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17" indent="-228580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76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35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95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54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300" dirty="0"/>
              <a:t>The Partnership</a:t>
            </a: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15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89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230" indent="-282781" defTabSz="9158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1123" indent="-226224" defTabSz="9158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3573" indent="-226224" defTabSz="9158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6022" indent="-226224" defTabSz="9158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8472" indent="-226224" defTabSz="915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0921" indent="-226224" defTabSz="915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3371" indent="-226224" defTabSz="915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5820" indent="-226224" defTabSz="915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5CAAC-54B1-43B2-9B36-449CE32028BE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8188" cy="341153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3" y="4340885"/>
            <a:ext cx="5030456" cy="411291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So the Health dept. and the hospital looked at their mission statements 				T</a:t>
            </a:r>
          </a:p>
          <a:p>
            <a:pPr eaLnBrk="1" hangingPunct="1"/>
            <a:r>
              <a:rPr lang="en-US" dirty="0" smtClean="0"/>
              <a:t>and created a new non profit agency to address the CHAP concerns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 have found a lot of value in being a-political/ neutral agency- not government, not hospital or health department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 baggage but getting to make use of the best those agencies have to offer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838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85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195" indent="-282767" defTabSz="9158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1068" indent="-226213" defTabSz="9158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3495" indent="-226213" defTabSz="9158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5922" indent="-226213" defTabSz="9158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8350" indent="-226213" defTabSz="915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0777" indent="-226213" defTabSz="915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3202" indent="-226213" defTabSz="915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5629" indent="-226213" defTabSz="9158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9F7CF0-2ED7-4CEE-A4DA-575E10590B1E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50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81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05" indent="-287079" defTabSz="92981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16" indent="-229663" defTabSz="9298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643" indent="-229663" defTabSz="9298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6970" indent="-229663" defTabSz="9298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297" indent="-229663" defTabSz="929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623" indent="-229663" defTabSz="929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4950" indent="-229663" defTabSz="929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276" indent="-229663" defTabSz="929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5CAAC-54B1-43B2-9B36-449CE32028BE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1675"/>
            <a:ext cx="4595812" cy="34464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9" y="4384596"/>
            <a:ext cx="5142244" cy="4154328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So the Health dept. and the hospital looked at their mission statements 				T</a:t>
            </a:r>
          </a:p>
          <a:p>
            <a:pPr eaLnBrk="1" hangingPunct="1"/>
            <a:r>
              <a:rPr lang="en-US" dirty="0" smtClean="0"/>
              <a:t>and created a new non profit agency to address the CHAP concerns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 have found a lot of value in being a-political/ neutral agency- not government, not hospital or health department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 baggage but getting to make use of the best those agencies have to offer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284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A522-5997-4E61-B871-64BA8CE22700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85D1-F314-4F34-9FF7-722FA6232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1"/>
            <a:ext cx="8382000" cy="2819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Carroll County </a:t>
            </a:r>
            <a:br>
              <a:rPr lang="en-US" sz="4000" b="1" dirty="0" smtClean="0"/>
            </a:br>
            <a:r>
              <a:rPr lang="en-US" sz="4000" b="1" dirty="0" smtClean="0"/>
              <a:t>Local Health Improvement Coalition 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886200"/>
            <a:ext cx="48006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LHIC Annual Conference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November 12, 2014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3" name="Picture 1" descr="j0285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 Collaboration with Results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26939"/>
              </p:ext>
            </p:extLst>
          </p:nvPr>
        </p:nvGraphicFramePr>
        <p:xfrm>
          <a:off x="1066800" y="1752600"/>
          <a:ext cx="6527165" cy="1209867"/>
        </p:xfrm>
        <a:graphic>
          <a:graphicData uri="http://schemas.openxmlformats.org/drawingml/2006/table">
            <a:tbl>
              <a:tblPr firstRow="1" firstCol="1" bandRow="1"/>
              <a:tblGrid>
                <a:gridCol w="1234141"/>
                <a:gridCol w="1146373"/>
                <a:gridCol w="224809"/>
                <a:gridCol w="1146373"/>
                <a:gridCol w="220190"/>
                <a:gridCol w="1231061"/>
                <a:gridCol w="215570"/>
                <a:gridCol w="1108648"/>
              </a:tblGrid>
              <a:tr h="789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previous 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3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Utilizers*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57578"/>
              </p:ext>
            </p:extLst>
          </p:nvPr>
        </p:nvGraphicFramePr>
        <p:xfrm>
          <a:off x="1066800" y="3124200"/>
          <a:ext cx="6514464" cy="1171575"/>
        </p:xfrm>
        <a:graphic>
          <a:graphicData uri="http://schemas.openxmlformats.org/drawingml/2006/table">
            <a:tbl>
              <a:tblPr firstRow="1" firstCol="1" bandRow="1"/>
              <a:tblGrid>
                <a:gridCol w="1251718"/>
                <a:gridCol w="1106491"/>
                <a:gridCol w="221298"/>
                <a:gridCol w="1114943"/>
                <a:gridCol w="213614"/>
                <a:gridCol w="1264012"/>
                <a:gridCol w="221298"/>
                <a:gridCol w="1121090"/>
              </a:tblGrid>
              <a:tr h="78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previous 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Utilizers**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86200" y="4451866"/>
            <a:ext cx="3960043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*(patients with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more IP admissions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(patients with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more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encounters)</a:t>
            </a:r>
            <a:endParaRPr lang="en-US" sz="12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7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" y="753763"/>
          <a:ext cx="9144000" cy="1405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8494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Carroll Hospital Center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485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Emergency </a:t>
                      </a:r>
                      <a:r>
                        <a:rPr lang="en-US" sz="1800" u="none" strike="noStrike" dirty="0">
                          <a:effectLst/>
                        </a:rPr>
                        <a:t>Department visits and Hospital </a:t>
                      </a:r>
                      <a:r>
                        <a:rPr lang="en-US" sz="1800" u="none" strike="noStrike" dirty="0" smtClean="0">
                          <a:effectLst/>
                        </a:rPr>
                        <a:t>Admissions for Behavioral Health Diagnosis  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2011 - 2013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20230"/>
            <a:ext cx="9144000" cy="46166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Behavioral Health</a:t>
            </a:r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5932064" y="6402344"/>
            <a:ext cx="50399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050" dirty="0"/>
              <a:t>DATA SOURCE: Carroll Hospital Center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599428" y="2593375"/>
          <a:ext cx="5217319" cy="349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689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Oral Health – </a:t>
            </a:r>
          </a:p>
          <a:p>
            <a:pPr algn="r"/>
            <a:r>
              <a:rPr lang="en-US" sz="6000" b="1" dirty="0" smtClean="0"/>
              <a:t>Access Carroll Dental Clinic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45720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2000: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Pediatric dental clinic established at Carroll County Health Department to serve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Medicaid children.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2013: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Access Carroll services expanded to include dental services. 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2"/>
          <p:cNvSpPr>
            <a:spLocks noChangeArrowheads="1"/>
          </p:cNvSpPr>
          <p:nvPr/>
        </p:nvSpPr>
        <p:spPr bwMode="auto">
          <a:xfrm>
            <a:off x="2051050" y="2276475"/>
            <a:ext cx="73025" cy="7302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4" name="Oval 3"/>
          <p:cNvSpPr>
            <a:spLocks noChangeArrowheads="1"/>
          </p:cNvSpPr>
          <p:nvPr/>
        </p:nvSpPr>
        <p:spPr bwMode="auto">
          <a:xfrm>
            <a:off x="0" y="0"/>
            <a:ext cx="4895850" cy="53736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Geometr231 BT" pitchFamily="34" charset="0"/>
              </a:rPr>
              <a:t>“</a:t>
            </a:r>
            <a:r>
              <a:rPr lang="en-US" sz="1600" b="1" dirty="0" smtClean="0">
                <a:solidFill>
                  <a:srgbClr val="000000"/>
                </a:solidFill>
              </a:rPr>
              <a:t>To create and sustain a community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of wellness in Carroll County”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Geometr231 BT" pitchFamily="34" charset="0"/>
            </a:endParaRPr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4140200" y="0"/>
            <a:ext cx="5003800" cy="5084763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 Carroll Hospital Center,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we offer an uncompromising commitment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the highest quality health care experience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for people in all stages of life.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We are the heart of health care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in our communities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971550" y="2362200"/>
            <a:ext cx="6572250" cy="4495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“Striving to build the capacity of individuals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and organizations to improve the health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quality of life in Carroll County, Maryland”</a:t>
            </a:r>
          </a:p>
        </p:txBody>
      </p:sp>
      <p:graphicFrame>
        <p:nvGraphicFramePr>
          <p:cNvPr id="5128" name="Object 7"/>
          <p:cNvGraphicFramePr>
            <a:graphicFrameLocks noChangeAspect="1"/>
          </p:cNvGraphicFramePr>
          <p:nvPr/>
        </p:nvGraphicFramePr>
        <p:xfrm>
          <a:off x="5486400" y="457200"/>
          <a:ext cx="24384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Photo Editor Photo" r:id="rId4" imgW="16276190" imgH="5076190" progId="">
                  <p:embed/>
                </p:oleObj>
              </mc:Choice>
              <mc:Fallback>
                <p:oleObj name="Photo Editor Photo" r:id="rId4" imgW="16276190" imgH="507619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7200"/>
                        <a:ext cx="24384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8" descr="cch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2954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Oval 9"/>
          <p:cNvSpPr>
            <a:spLocks noChangeArrowheads="1"/>
          </p:cNvSpPr>
          <p:nvPr/>
        </p:nvSpPr>
        <p:spPr bwMode="auto">
          <a:xfrm>
            <a:off x="1752600" y="4876800"/>
            <a:ext cx="5105400" cy="17526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2895600" y="5715000"/>
            <a:ext cx="2819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“A Health Care Home for uninsured, low-income people”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8EFA1-C8B6-4C72-82F2-E461B399BF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5114954"/>
            <a:ext cx="2533650" cy="542925"/>
          </a:xfrm>
          <a:prstGeom prst="rect">
            <a:avLst/>
          </a:prstGeom>
        </p:spPr>
      </p:pic>
      <p:pic>
        <p:nvPicPr>
          <p:cNvPr id="14" name="Picture 13" descr="Partnership Logo - PMS 5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2743200"/>
            <a:ext cx="2273711" cy="8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4844143"/>
            <a:ext cx="6629400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 smtClean="0"/>
              <a:t>An Integrated, Patient-Centered, </a:t>
            </a:r>
          </a:p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3200" b="1" dirty="0" smtClean="0"/>
              <a:t>Medical </a:t>
            </a:r>
            <a:r>
              <a:rPr lang="en-US" sz="3200" b="1" dirty="0"/>
              <a:t>Home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4414948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Serving the Low-Income of Carroll County, Maryland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10886"/>
            <a:ext cx="7864202" cy="3581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50101"/>
                </a:solidFill>
                <a:latin typeface="Calibri" pitchFamily="34" charset="0"/>
                <a:cs typeface="Calibri" pitchFamily="34" charset="0"/>
              </a:rPr>
              <a:t>DENTAL CARE</a:t>
            </a:r>
            <a:endParaRPr lang="en-US" sz="6000" b="1" dirty="0">
              <a:solidFill>
                <a:srgbClr val="75010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tblack\AppData\Local\Microsoft\Windows\Temporary Internet Files\Content.IE5\IVF8RA33\MC9004338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02" y="3535482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sz="15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Family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Dental Care Services: Prevention, Diagnostics, Restorative, and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Extractions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Opened full time July 2013 (part time in May 2013)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Monday thru Friday by Appointment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Sliding Fee Scale – based on family income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Soon:  Accept Insurance with new ACA expansion</a:t>
            </a:r>
          </a:p>
          <a:p>
            <a:pPr marL="0" indent="0"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 </a:t>
            </a: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FY 2014 – First Full Year Operations 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2,201 Dental Encounters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1,785 Extractions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2,519 Exams/X-Rays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128 Dentures 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2004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73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66100" cy="61245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0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40700" cy="61055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9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089900" cy="60674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9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Obesity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tnership Logo - PMS 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689" y="609600"/>
            <a:ext cx="7939553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5814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i="1" dirty="0" smtClean="0">
              <a:solidFill>
                <a:schemeClr val="accent6"/>
              </a:solidFill>
              <a:latin typeface="Candara" pitchFamily="34" charset="0"/>
            </a:endParaRPr>
          </a:p>
          <a:p>
            <a:pPr algn="ctr"/>
            <a:r>
              <a:rPr lang="en-US" sz="3600" b="1" i="1" dirty="0" smtClean="0">
                <a:solidFill>
                  <a:schemeClr val="accent6"/>
                </a:solidFill>
                <a:latin typeface="Candara" pitchFamily="34" charset="0"/>
              </a:rPr>
              <a:t>Connecting people.  Inspiring action.</a:t>
            </a:r>
          </a:p>
          <a:p>
            <a:pPr algn="ctr"/>
            <a:r>
              <a:rPr lang="en-US" sz="3600" b="1" i="1" dirty="0" smtClean="0">
                <a:solidFill>
                  <a:schemeClr val="accent6"/>
                </a:solidFill>
                <a:latin typeface="Candara" pitchFamily="34" charset="0"/>
              </a:rPr>
              <a:t> Strengthening community</a:t>
            </a:r>
            <a:r>
              <a:rPr lang="en-US" b="1" i="1" dirty="0" smtClean="0">
                <a:solidFill>
                  <a:schemeClr val="accent6"/>
                </a:solidFill>
                <a:latin typeface="Candara" pitchFamily="34" charset="0"/>
              </a:rPr>
              <a:t>.</a:t>
            </a:r>
            <a:endParaRPr lang="en-US" b="1" i="1" dirty="0">
              <a:solidFill>
                <a:schemeClr val="accent6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Objective: </a:t>
            </a:r>
          </a:p>
          <a:p>
            <a:r>
              <a:rPr lang="en-US" dirty="0" smtClean="0"/>
              <a:t>Reduce the prevalence of overweight and obese adults in Carroll County; decrease the associated chronic and/or  acute disease risks. Improve nutritional behaviors of children and families; inspire and empower individuals, including low income and minorities, to healthier eating behaviors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124201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 of Strategies:</a:t>
            </a:r>
          </a:p>
          <a:p>
            <a:r>
              <a:rPr lang="en-US" dirty="0" smtClean="0"/>
              <a:t>1. Continue current programming:</a:t>
            </a:r>
          </a:p>
          <a:p>
            <a:r>
              <a:rPr lang="en-US" dirty="0" smtClean="0"/>
              <a:t>a) Lose to Win Wellness Challenge – offer this 12-week program in partnership with Martin’s Food Market and area fitness centers. This comprehensive program promotes weight loss through nutrition, exercise and healthy lifestyles.</a:t>
            </a:r>
          </a:p>
          <a:p>
            <a:r>
              <a:rPr lang="en-US" dirty="0" smtClean="0"/>
              <a:t>b) Nutritional screenings – offer screening sessions with a registered dietitian to assist people in improving nutritional health and well-being. </a:t>
            </a:r>
          </a:p>
          <a:p>
            <a:r>
              <a:rPr lang="en-US" dirty="0" smtClean="0"/>
              <a:t>c) Cooking with the Doc – offer this nutrition program with a focus on the development of healthy lifestyles, a nutritious diet and exercising to reduce the risk </a:t>
            </a:r>
          </a:p>
          <a:p>
            <a:r>
              <a:rPr lang="en-US" dirty="0" smtClean="0"/>
              <a:t>of developing health-related problems related to </a:t>
            </a:r>
          </a:p>
          <a:p>
            <a:r>
              <a:rPr lang="en-US" dirty="0" smtClean="0"/>
              <a:t>weight.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Obesity – Community Benefit/Health Improvement</a:t>
            </a:r>
            <a:endParaRPr lang="en-US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Multi-agency coordination for Healthcare needs</a:t>
            </a:r>
          </a:p>
          <a:p>
            <a:r>
              <a:rPr lang="en-US" dirty="0" smtClean="0"/>
              <a:t>Address duplication of efforts </a:t>
            </a:r>
          </a:p>
          <a:p>
            <a:r>
              <a:rPr lang="en-US" dirty="0" smtClean="0"/>
              <a:t>Coordinate care needs based on health risk needs assessment</a:t>
            </a:r>
          </a:p>
          <a:p>
            <a:r>
              <a:rPr lang="en-US" dirty="0" smtClean="0"/>
              <a:t>Design a conceptual framework for population health</a:t>
            </a:r>
          </a:p>
          <a:p>
            <a:r>
              <a:rPr lang="en-US" dirty="0" smtClean="0"/>
              <a:t>Advise the LHIC and prioritize population health initiatives </a:t>
            </a:r>
          </a:p>
        </p:txBody>
      </p:sp>
    </p:spTree>
    <p:extLst>
      <p:ext uri="{BB962C8B-B14F-4D97-AF65-F5344CB8AC3E}">
        <p14:creationId xmlns:p14="http://schemas.microsoft.com/office/powerpoint/2010/main" val="23102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Carroll County Health Department</a:t>
            </a:r>
          </a:p>
          <a:p>
            <a:r>
              <a:rPr lang="en-US" dirty="0" smtClean="0"/>
              <a:t>Carroll Hospital Center</a:t>
            </a:r>
          </a:p>
          <a:p>
            <a:r>
              <a:rPr lang="en-US" dirty="0" smtClean="0"/>
              <a:t>Carroll PHO/Carroll ACO</a:t>
            </a:r>
          </a:p>
          <a:p>
            <a:r>
              <a:rPr lang="en-US" dirty="0" smtClean="0"/>
              <a:t>Access Carroll</a:t>
            </a:r>
          </a:p>
          <a:p>
            <a:r>
              <a:rPr lang="en-US" dirty="0" smtClean="0"/>
              <a:t>The Partnership for a Healthier Carroll County</a:t>
            </a:r>
          </a:p>
          <a:p>
            <a:r>
              <a:rPr lang="en-US" dirty="0" smtClean="0"/>
              <a:t>Carroll County Government (Citizen Services)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2"/>
          <p:cNvSpPr>
            <a:spLocks noChangeArrowheads="1"/>
          </p:cNvSpPr>
          <p:nvPr/>
        </p:nvSpPr>
        <p:spPr bwMode="auto">
          <a:xfrm>
            <a:off x="2681289" y="2564607"/>
            <a:ext cx="54769" cy="54769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124" name="Oval 3"/>
          <p:cNvSpPr>
            <a:spLocks noChangeArrowheads="1"/>
          </p:cNvSpPr>
          <p:nvPr/>
        </p:nvSpPr>
        <p:spPr bwMode="auto">
          <a:xfrm>
            <a:off x="1143000" y="857250"/>
            <a:ext cx="3671888" cy="4030266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350" b="1" dirty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350" b="1" dirty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000000"/>
                </a:solidFill>
                <a:latin typeface="Geometr231 BT" pitchFamily="34" charset="0"/>
              </a:rPr>
              <a:t>“</a:t>
            </a:r>
            <a:r>
              <a:rPr lang="en-US" sz="1200" b="1" dirty="0">
                <a:solidFill>
                  <a:srgbClr val="000000"/>
                </a:solidFill>
              </a:rPr>
              <a:t>To create and sustain a community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of wellness in Carroll County”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  <a:latin typeface="Geometr231 BT" pitchFamily="34" charset="0"/>
            </a:endParaRPr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4248150" y="857251"/>
            <a:ext cx="3752850" cy="3813572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 Carroll Hospital Center,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we offer an uncompromising commitment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the highest quality health care experience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for people in all stages of life.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We are the heart of health care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in our communities</a:t>
            </a:r>
            <a:r>
              <a:rPr lang="en-US" sz="135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sz="135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1871662" y="2628900"/>
            <a:ext cx="4929188" cy="33718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“Striving to build the capacity of individuals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and organizations to improve the health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quality of life in Carroll County, Maryland”</a:t>
            </a:r>
          </a:p>
        </p:txBody>
      </p:sp>
      <p:graphicFrame>
        <p:nvGraphicFramePr>
          <p:cNvPr id="5128" name="Object 7"/>
          <p:cNvGraphicFramePr>
            <a:graphicFrameLocks noChangeAspect="1"/>
          </p:cNvGraphicFramePr>
          <p:nvPr/>
        </p:nvGraphicFramePr>
        <p:xfrm>
          <a:off x="5257800" y="1200151"/>
          <a:ext cx="1828800" cy="57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Photo Editor Photo" r:id="rId4" imgW="16276190" imgH="5076190" progId="">
                  <p:embed/>
                </p:oleObj>
              </mc:Choice>
              <mc:Fallback>
                <p:oleObj name="Photo Editor Photo" r:id="rId4" imgW="16276190" imgH="50761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00151"/>
                        <a:ext cx="1828800" cy="57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8" descr="cch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8701"/>
            <a:ext cx="971550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8EFA1-C8B6-4C72-82F2-E461B399BF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 descr="Partnership Logo - PMS 5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501" y="3200400"/>
            <a:ext cx="2820631" cy="102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143001"/>
            <a:ext cx="116205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SHIP/LHIP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7547" y="1061651"/>
            <a:ext cx="114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prstClr val="black"/>
                </a:solidFill>
              </a:rPr>
              <a:t>      </a:t>
            </a:r>
            <a:r>
              <a:rPr lang="en-US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prstClr val="black"/>
                </a:solidFill>
              </a:rPr>
              <a:t>CHNA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1143001"/>
            <a:ext cx="8572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     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1887" y="5200650"/>
            <a:ext cx="152876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PHGG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98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2"/>
          <p:cNvSpPr>
            <a:spLocks noChangeArrowheads="1"/>
          </p:cNvSpPr>
          <p:nvPr/>
        </p:nvSpPr>
        <p:spPr bwMode="auto">
          <a:xfrm>
            <a:off x="2051050" y="2276475"/>
            <a:ext cx="73025" cy="7302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4" name="Oval 3"/>
          <p:cNvSpPr>
            <a:spLocks noChangeArrowheads="1"/>
          </p:cNvSpPr>
          <p:nvPr/>
        </p:nvSpPr>
        <p:spPr bwMode="auto">
          <a:xfrm>
            <a:off x="0" y="0"/>
            <a:ext cx="4895850" cy="53736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Geometr231 BT" pitchFamily="34" charset="0"/>
              </a:rPr>
              <a:t>“</a:t>
            </a:r>
            <a:r>
              <a:rPr lang="en-US" sz="1600" b="1" dirty="0" smtClean="0">
                <a:solidFill>
                  <a:srgbClr val="000000"/>
                </a:solidFill>
              </a:rPr>
              <a:t>To create and sustain a community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of wellness in Carroll County”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Geometr231 BT" pitchFamily="34" charset="0"/>
            </a:endParaRPr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4140200" y="0"/>
            <a:ext cx="5003800" cy="5084763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 Carroll Hospital Center,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we offer an uncompromising commitment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the highest quality health care experience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for people in all stages of life.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We are the heart of health care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in our communities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971550" y="2362200"/>
            <a:ext cx="6572250" cy="4495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Geometr231 B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“Striving to build the capacity of individuals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and organizations to improve the health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quality of life in Carroll County, Maryland”</a:t>
            </a:r>
          </a:p>
        </p:txBody>
      </p:sp>
      <p:graphicFrame>
        <p:nvGraphicFramePr>
          <p:cNvPr id="5128" name="Object 7"/>
          <p:cNvGraphicFramePr>
            <a:graphicFrameLocks noChangeAspect="1"/>
          </p:cNvGraphicFramePr>
          <p:nvPr/>
        </p:nvGraphicFramePr>
        <p:xfrm>
          <a:off x="5486400" y="457200"/>
          <a:ext cx="24384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Photo Editor Photo" r:id="rId4" imgW="16276190" imgH="5076190" progId="">
                  <p:embed/>
                </p:oleObj>
              </mc:Choice>
              <mc:Fallback>
                <p:oleObj name="Photo Editor Photo" r:id="rId4" imgW="16276190" imgH="507619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7200"/>
                        <a:ext cx="24384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8" descr="cch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2954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8EFA1-C8B6-4C72-82F2-E461B399BF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 descr="Partnership Logo - PMS 5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3124200"/>
            <a:ext cx="376084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57200"/>
            <a:ext cx="8077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Local Health Improvement Coalition</a:t>
            </a:r>
          </a:p>
          <a:p>
            <a:endParaRPr lang="en-US" sz="2800" dirty="0" smtClean="0"/>
          </a:p>
          <a:p>
            <a:r>
              <a:rPr lang="en-US" sz="2800" dirty="0" smtClean="0"/>
              <a:t>The Partnership for a Healthier Carroll County Inc.</a:t>
            </a:r>
          </a:p>
          <a:p>
            <a:r>
              <a:rPr lang="en-US" sz="2800" dirty="0" smtClean="0"/>
              <a:t>Board of Directors serves as Carroll County’s Local Health Improvement Coalition-LHIC. </a:t>
            </a:r>
          </a:p>
          <a:p>
            <a:endParaRPr lang="en-US" sz="2800" dirty="0" smtClean="0"/>
          </a:p>
          <a:p>
            <a:r>
              <a:rPr lang="en-US" sz="2800" dirty="0" smtClean="0"/>
              <a:t>Members represent: public and private schools, colleges, law enforcement,  health department, hospital, physician health organization, libraries, businesses, city government, pharmacists and citizens. 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81000"/>
            <a:ext cx="7772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Carroll County Local Health Improvement Coalition Priorities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</a:rPr>
              <a:t>(</a:t>
            </a:r>
            <a:r>
              <a:rPr lang="en-US" sz="3200" dirty="0">
                <a:latin typeface="Arial" pitchFamily="34" charset="0"/>
              </a:rPr>
              <a:t>Prior to 2011)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Behavioral Health </a:t>
            </a:r>
            <a:endParaRPr lang="en-US" sz="4400" dirty="0" smtClean="0"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Oral Health</a:t>
            </a:r>
            <a:endParaRPr lang="en-US" sz="4400" dirty="0" smtClean="0"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Tobacco</a:t>
            </a:r>
            <a:endParaRPr lang="en-US" sz="3200" dirty="0" smtClean="0"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Nutrition – Obesity and Salmonella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Heart Disease and Cancer</a:t>
            </a:r>
            <a:r>
              <a:rPr lang="en-US" sz="3200" dirty="0" smtClean="0">
                <a:latin typeface="Arial" pitchFamily="34" charset="0"/>
              </a:rPr>
              <a:t> </a:t>
            </a:r>
            <a:endParaRPr lang="en-US" sz="3200" dirty="0"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</a:rPr>
              <a:t>* Beginning with the 2011 CHNA- LHIC 	priorities and Hospital Community 	Benefit aligned with CHNA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Behavioral Health – </a:t>
            </a:r>
          </a:p>
          <a:p>
            <a:pPr algn="r"/>
            <a:r>
              <a:rPr lang="en-US" sz="6000" b="1" dirty="0" smtClean="0"/>
              <a:t>Outpatient Mental Health Clinic Model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25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2011:</a:t>
            </a:r>
          </a:p>
          <a:p>
            <a:r>
              <a:rPr lang="en-US" b="1" dirty="0" smtClean="0"/>
              <a:t>Emergency Room visits diverted to OMHC.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2084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Objective: </a:t>
            </a:r>
          </a:p>
          <a:p>
            <a:r>
              <a:rPr lang="en-US" dirty="0" smtClean="0"/>
              <a:t>Ensure Carroll County residents have access to integrated, principle-driven mental health systems of care providing recovery/resiliency-oriented services. The availability of prescription drugs for potential misuse or illicit use will be reduced, the percentage of Carroll County adults who </a:t>
            </a:r>
          </a:p>
          <a:p>
            <a:r>
              <a:rPr lang="en-US" dirty="0" smtClean="0"/>
              <a:t>smoke will be reduced.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Behavioral Health – </a:t>
            </a:r>
          </a:p>
          <a:p>
            <a:r>
              <a:rPr lang="en-US" sz="2800" b="1" dirty="0" smtClean="0"/>
              <a:t>Community Benefit/Health Improvement Plan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3581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 Strategies:</a:t>
            </a:r>
          </a:p>
          <a:p>
            <a:r>
              <a:rPr lang="en-US" dirty="0" smtClean="0"/>
              <a:t>1. Continue current programming:</a:t>
            </a:r>
          </a:p>
          <a:p>
            <a:r>
              <a:rPr lang="en-US" dirty="0" smtClean="0"/>
              <a:t>a. Partner with the Maryland Department of Health and Mental Hygiene, Carroll County Youth Services Bureau and others to improve communication and resources for mental health.</a:t>
            </a:r>
          </a:p>
          <a:p>
            <a:r>
              <a:rPr lang="en-US" dirty="0" smtClean="0"/>
              <a:t>b. Promote mental health provider education and outreach —radio talks on WTTR regarding depression and other top mental health issues.</a:t>
            </a:r>
          </a:p>
          <a:p>
            <a:r>
              <a:rPr lang="en-US" dirty="0" smtClean="0"/>
              <a:t>c. Promote availability of The Partnership’s substance abuse and mental health resource directory for the  community.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The Most Appropriate Setting</a:t>
            </a:r>
            <a:endParaRPr lang="en-US" b="1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76200" y="1825625"/>
          <a:ext cx="3986074" cy="366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>
          <a:xfrm>
            <a:off x="4267200" y="1892423"/>
            <a:ext cx="4419600" cy="327977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2400" dirty="0" smtClean="0"/>
              <a:t>Initiatives:</a:t>
            </a:r>
          </a:p>
          <a:p>
            <a:r>
              <a:rPr lang="en-US" sz="2400" dirty="0" smtClean="0"/>
              <a:t>Pain Management Contracts</a:t>
            </a:r>
          </a:p>
          <a:p>
            <a:r>
              <a:rPr lang="en-US" sz="2400" dirty="0" smtClean="0"/>
              <a:t>Care Connect – Health Navigators</a:t>
            </a:r>
          </a:p>
          <a:p>
            <a:r>
              <a:rPr lang="en-US" sz="2400" dirty="0" smtClean="0"/>
              <a:t>SBIRT</a:t>
            </a:r>
          </a:p>
          <a:p>
            <a:r>
              <a:rPr lang="en-US" sz="2400" dirty="0" smtClean="0"/>
              <a:t>Care Plans</a:t>
            </a:r>
          </a:p>
          <a:p>
            <a:r>
              <a:rPr lang="en-US" sz="2400" dirty="0" smtClean="0"/>
              <a:t>Peer Recovery Support Specialist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5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 Collaboration with Results</a:t>
            </a:r>
            <a:endParaRPr lang="en-US" b="1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/>
          </p:nvPr>
        </p:nvGraphicFramePr>
        <p:xfrm>
          <a:off x="152400" y="1828800"/>
          <a:ext cx="3886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8"/>
          <p:cNvGraphicFramePr>
            <a:graphicFrameLocks/>
          </p:cNvGraphicFramePr>
          <p:nvPr>
            <p:extLst/>
          </p:nvPr>
        </p:nvGraphicFramePr>
        <p:xfrm>
          <a:off x="4197752" y="1752600"/>
          <a:ext cx="3962400" cy="381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5"/>
          <p:cNvSpPr/>
          <p:nvPr/>
        </p:nvSpPr>
        <p:spPr>
          <a:xfrm>
            <a:off x="2819400" y="2667000"/>
            <a:ext cx="1162578" cy="1119209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7" name="Oval 6"/>
          <p:cNvSpPr/>
          <p:nvPr/>
        </p:nvSpPr>
        <p:spPr>
          <a:xfrm>
            <a:off x="6762222" y="2743200"/>
            <a:ext cx="1162578" cy="1119209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53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3C55BACFE3C44A420786DE287DB81" ma:contentTypeVersion="9" ma:contentTypeDescription="Create a new document." ma:contentTypeScope="" ma:versionID="61fa0c6939c8ffd9e1308ca1fa311af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71AE7C-F41F-4B42-9420-8C48C17183F3}"/>
</file>

<file path=customXml/itemProps2.xml><?xml version="1.0" encoding="utf-8"?>
<ds:datastoreItem xmlns:ds="http://schemas.openxmlformats.org/officeDocument/2006/customXml" ds:itemID="{3ABCDBC0-9DEC-4F30-A1AC-1EC5A7042CBA}"/>
</file>

<file path=customXml/itemProps3.xml><?xml version="1.0" encoding="utf-8"?>
<ds:datastoreItem xmlns:ds="http://schemas.openxmlformats.org/officeDocument/2006/customXml" ds:itemID="{4271AE7C-F41F-4B42-9420-8C48C17183F3}"/>
</file>

<file path=customXml/itemProps4.xml><?xml version="1.0" encoding="utf-8"?>
<ds:datastoreItem xmlns:ds="http://schemas.openxmlformats.org/officeDocument/2006/customXml" ds:itemID="{821F8207-962A-44AE-B2AA-830A92E8EECA}"/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1016</Words>
  <Application>Microsoft Office PowerPoint</Application>
  <PresentationFormat>On-screen Show (4:3)</PresentationFormat>
  <Paragraphs>250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Candara</vt:lpstr>
      <vt:lpstr>Geometr231 BT</vt:lpstr>
      <vt:lpstr>Times New Roman</vt:lpstr>
      <vt:lpstr>Wingdings 2</vt:lpstr>
      <vt:lpstr>Office Theme</vt:lpstr>
      <vt:lpstr>Photo Editor Photo</vt:lpstr>
      <vt:lpstr>Carroll County  Local Health Improvement Coalition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Most Appropriate Setting</vt:lpstr>
      <vt:lpstr>A Collaboration with Results</vt:lpstr>
      <vt:lpstr>A Collaboration with Results</vt:lpstr>
      <vt:lpstr>PowerPoint Presentation</vt:lpstr>
      <vt:lpstr>PowerPoint Presentation</vt:lpstr>
      <vt:lpstr>PowerPoint Presentation</vt:lpstr>
      <vt:lpstr>PowerPoint Presentation</vt:lpstr>
      <vt:lpstr>DENTAL CARE</vt:lpstr>
      <vt:lpstr>PowerPoint Presentation</vt:lpstr>
      <vt:lpstr>PowerPoint Presentation</vt:lpstr>
      <vt:lpstr>PowerPoint Presentation</vt:lpstr>
      <vt:lpstr> Obesity </vt:lpstr>
      <vt:lpstr>PowerPoint Presentation</vt:lpstr>
      <vt:lpstr>Population Health Governance</vt:lpstr>
      <vt:lpstr>Population Health Governance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Darlene Flaherty</cp:lastModifiedBy>
  <cp:revision>31</cp:revision>
  <dcterms:created xsi:type="dcterms:W3CDTF">2014-11-04T23:29:10Z</dcterms:created>
  <dcterms:modified xsi:type="dcterms:W3CDTF">2014-11-10T18:51:30Z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0x010100C1A3C55BACFE3C44A420786DE287DB81</vt:lpwstr>
  </property>
  <property fmtid="{D5CDD505-2E9C-101B-9397-08002B2CF9AE}" pid="3" name="_dlc_DocIdItemGuid">
    <vt:lpwstr>9e1cbd94-f453-4fc9-9e2d-010bc44d105f</vt:lpwstr>
  </property>
</Properties>
</file>