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5"/>
  </p:notesMasterIdLst>
  <p:handoutMasterIdLst>
    <p:handoutMasterId r:id="rId26"/>
  </p:handoutMasterIdLst>
  <p:sldIdLst>
    <p:sldId id="256" r:id="rId2"/>
    <p:sldId id="333" r:id="rId3"/>
    <p:sldId id="335" r:id="rId4"/>
    <p:sldId id="336" r:id="rId5"/>
    <p:sldId id="338" r:id="rId6"/>
    <p:sldId id="340" r:id="rId7"/>
    <p:sldId id="345" r:id="rId8"/>
    <p:sldId id="346" r:id="rId9"/>
    <p:sldId id="359" r:id="rId10"/>
    <p:sldId id="363" r:id="rId11"/>
    <p:sldId id="360" r:id="rId12"/>
    <p:sldId id="362" r:id="rId13"/>
    <p:sldId id="364" r:id="rId14"/>
    <p:sldId id="365" r:id="rId15"/>
    <p:sldId id="366" r:id="rId16"/>
    <p:sldId id="367" r:id="rId17"/>
    <p:sldId id="353" r:id="rId18"/>
    <p:sldId id="368" r:id="rId19"/>
    <p:sldId id="370" r:id="rId20"/>
    <p:sldId id="371" r:id="rId21"/>
    <p:sldId id="369" r:id="rId22"/>
    <p:sldId id="361" r:id="rId23"/>
    <p:sldId id="302" r:id="rId2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2" autoAdjust="0"/>
    <p:restoredTop sz="78686" autoAdjust="0"/>
  </p:normalViewPr>
  <p:slideViewPr>
    <p:cSldViewPr>
      <p:cViewPr varScale="1">
        <p:scale>
          <a:sx n="66" d="100"/>
          <a:sy n="66" d="100"/>
        </p:scale>
        <p:origin x="121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9C441-1FE5-44F9-9623-3150B5816116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180"/>
            <a:ext cx="2972421" cy="46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180"/>
            <a:ext cx="2972421" cy="46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6384E-1FD6-42DF-91C0-9422D6019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0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2756" tIns="46378" rIns="92756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4820"/>
          </a:xfrm>
          <a:prstGeom prst="rect">
            <a:avLst/>
          </a:prstGeom>
        </p:spPr>
        <p:txBody>
          <a:bodyPr vert="horz" lIns="92756" tIns="46378" rIns="92756" bIns="46378" rtlCol="0"/>
          <a:lstStyle>
            <a:lvl1pPr algn="r">
              <a:defRPr sz="1200"/>
            </a:lvl1pPr>
          </a:lstStyle>
          <a:p>
            <a:fld id="{F4D2ED8B-738A-47ED-A120-0145C571E390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6" tIns="46378" rIns="92756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756" tIns="46378" rIns="92756" bIns="4637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4820"/>
          </a:xfrm>
          <a:prstGeom prst="rect">
            <a:avLst/>
          </a:prstGeom>
        </p:spPr>
        <p:txBody>
          <a:bodyPr vert="horz" lIns="92756" tIns="46378" rIns="92756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8"/>
            <a:ext cx="2971800" cy="464820"/>
          </a:xfrm>
          <a:prstGeom prst="rect">
            <a:avLst/>
          </a:prstGeom>
        </p:spPr>
        <p:txBody>
          <a:bodyPr vert="horz" lIns="92756" tIns="46378" rIns="92756" bIns="46378" rtlCol="0" anchor="b"/>
          <a:lstStyle>
            <a:lvl1pPr algn="r">
              <a:defRPr sz="1200"/>
            </a:lvl1pPr>
          </a:lstStyle>
          <a:p>
            <a:fld id="{E86D09DF-C428-4189-B726-3AAE0D111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9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D09DF-C428-4189-B726-3AAE0D111F0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06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48CC-CB7E-46BE-9A56-F87F184BA3D3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246F-7BB5-465D-B6C5-4A4CD77FFA2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48CC-CB7E-46BE-9A56-F87F184BA3D3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246F-7BB5-465D-B6C5-4A4CD77FFA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48CC-CB7E-46BE-9A56-F87F184BA3D3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246F-7BB5-465D-B6C5-4A4CD77FFA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48CC-CB7E-46BE-9A56-F87F184BA3D3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246F-7BB5-465D-B6C5-4A4CD77FFA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48CC-CB7E-46BE-9A56-F87F184BA3D3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246F-7BB5-465D-B6C5-4A4CD77FFA2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48CC-CB7E-46BE-9A56-F87F184BA3D3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246F-7BB5-465D-B6C5-4A4CD77FFA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48CC-CB7E-46BE-9A56-F87F184BA3D3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246F-7BB5-465D-B6C5-4A4CD77FFA2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48CC-CB7E-46BE-9A56-F87F184BA3D3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246F-7BB5-465D-B6C5-4A4CD77FFA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48CC-CB7E-46BE-9A56-F87F184BA3D3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246F-7BB5-465D-B6C5-4A4CD77FFA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48CC-CB7E-46BE-9A56-F87F184BA3D3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246F-7BB5-465D-B6C5-4A4CD77FFA2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48CC-CB7E-46BE-9A56-F87F184BA3D3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246F-7BB5-465D-B6C5-4A4CD77FFA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28348CC-CB7E-46BE-9A56-F87F184BA3D3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39B246F-7BB5-465D-B6C5-4A4CD77FFA2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806575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US" sz="4000" b="1" cap="none" dirty="0" smtClean="0"/>
              <a:t>West Baltimore HEZ </a:t>
            </a:r>
            <a:br>
              <a:rPr lang="en-US" sz="4000" b="1" cap="none" dirty="0" smtClean="0"/>
            </a:br>
            <a:r>
              <a:rPr lang="en-US" sz="4000" b="1" cap="none" dirty="0" smtClean="0"/>
              <a:t>Year-in-Review</a:t>
            </a:r>
            <a:br>
              <a:rPr lang="en-US" sz="4000" b="1" cap="none" dirty="0" smtClean="0"/>
            </a:br>
            <a:r>
              <a:rPr lang="en-US" sz="4000" b="1" cap="none" dirty="0" smtClean="0"/>
              <a:t>2013 to 2014</a:t>
            </a:r>
            <a:endParaRPr lang="en-US" sz="4000" b="1" cap="non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051" y="3750884"/>
            <a:ext cx="5874672" cy="2184023"/>
          </a:xfrm>
          <a:prstGeom prst="rect">
            <a:avLst/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65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6" y="1981200"/>
            <a:ext cx="8520113" cy="3581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$53,000 from Bon Secours Health System to support new nutrition program</a:t>
            </a:r>
          </a:p>
          <a:p>
            <a:endParaRPr lang="en-US" sz="2800" dirty="0" smtClean="0"/>
          </a:p>
          <a:p>
            <a:r>
              <a:rPr lang="en-US" sz="2800" dirty="0" smtClean="0"/>
              <a:t>Year-in-Review Event</a:t>
            </a:r>
          </a:p>
          <a:p>
            <a:pPr lvl="1"/>
            <a:r>
              <a:rPr lang="en-US" sz="2600" dirty="0" smtClean="0"/>
              <a:t>Fitness demonstrations</a:t>
            </a:r>
          </a:p>
          <a:p>
            <a:pPr lvl="1"/>
            <a:r>
              <a:rPr lang="en-US" sz="2600" dirty="0" smtClean="0"/>
              <a:t>Cooking demonstrations</a:t>
            </a:r>
          </a:p>
          <a:p>
            <a:pPr lvl="1"/>
            <a:r>
              <a:rPr lang="en-US" sz="2600" dirty="0" smtClean="0"/>
              <a:t>&gt;100 in attendance -- </a:t>
            </a:r>
            <a:r>
              <a:rPr lang="en-US" sz="2600" dirty="0" err="1" smtClean="0"/>
              <a:t>appx</a:t>
            </a:r>
            <a:r>
              <a:rPr lang="en-US" sz="2600" dirty="0" smtClean="0"/>
              <a:t>. 50% community members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52400" y="542092"/>
            <a:ext cx="84582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/>
              <a:t>Achievements in Increasing Community Resources for Health (cont.)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52671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3962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$70,000 grants awarded to seven community partners for CVD programming</a:t>
            </a:r>
          </a:p>
          <a:p>
            <a:endParaRPr lang="en-US" sz="1200" dirty="0" smtClean="0"/>
          </a:p>
          <a:p>
            <a:r>
              <a:rPr lang="en-US" sz="2800" dirty="0" smtClean="0">
                <a:solidFill>
                  <a:schemeClr val="bg1"/>
                </a:solidFill>
              </a:rPr>
              <a:t>89 community members trained </a:t>
            </a:r>
            <a:r>
              <a:rPr lang="en-US" sz="2800" dirty="0">
                <a:solidFill>
                  <a:schemeClr val="bg1"/>
                </a:solidFill>
              </a:rPr>
              <a:t>through </a:t>
            </a:r>
            <a:r>
              <a:rPr lang="en-US" sz="2800" dirty="0" smtClean="0">
                <a:solidFill>
                  <a:schemeClr val="bg1"/>
                </a:solidFill>
              </a:rPr>
              <a:t>free Community </a:t>
            </a:r>
            <a:r>
              <a:rPr lang="en-US" sz="2800" dirty="0"/>
              <a:t>Health Worker  trainings</a:t>
            </a:r>
          </a:p>
          <a:p>
            <a:endParaRPr lang="en-US" sz="1200" dirty="0" smtClean="0"/>
          </a:p>
          <a:p>
            <a:r>
              <a:rPr lang="en-US" sz="2800" dirty="0" smtClean="0"/>
              <a:t>53 community partners trained through free workshops on:</a:t>
            </a:r>
          </a:p>
          <a:p>
            <a:pPr lvl="1"/>
            <a:r>
              <a:rPr lang="en-US" sz="2200" dirty="0" smtClean="0"/>
              <a:t>Grant-Writing</a:t>
            </a:r>
          </a:p>
          <a:p>
            <a:pPr lvl="1"/>
            <a:r>
              <a:rPr lang="en-US" sz="2200" dirty="0" smtClean="0"/>
              <a:t>Health Literacy and Written Products Development</a:t>
            </a:r>
          </a:p>
          <a:p>
            <a:pPr lvl="1"/>
            <a:r>
              <a:rPr lang="en-US" sz="2200" dirty="0" smtClean="0"/>
              <a:t>Business Communications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52400" y="542092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Achievements in </a:t>
            </a:r>
          </a:p>
          <a:p>
            <a:pPr algn="ctr"/>
            <a:r>
              <a:rPr lang="en-US" sz="3600" b="1" dirty="0" smtClean="0"/>
              <a:t>Building Capacity in the Community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9617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2" y="2286000"/>
            <a:ext cx="8229600" cy="3962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Care Coordinators’ Operations Team monthly meetings</a:t>
            </a:r>
          </a:p>
          <a:p>
            <a:endParaRPr lang="en-US" sz="2800" dirty="0" smtClean="0"/>
          </a:p>
          <a:p>
            <a:r>
              <a:rPr lang="en-US" sz="2800" dirty="0" smtClean="0"/>
              <a:t>Patient-Centered Medical Home Retreat</a:t>
            </a:r>
          </a:p>
          <a:p>
            <a:endParaRPr lang="en-US" sz="2800" dirty="0" smtClean="0"/>
          </a:p>
          <a:p>
            <a:r>
              <a:rPr lang="en-US" sz="2800" dirty="0" smtClean="0"/>
              <a:t>Care Transitions Team</a:t>
            </a:r>
            <a:endParaRPr lang="en-US" sz="22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52400" y="542092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Achievements in Building Capacity of Primary Care Professionals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4498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3962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Staff recruitment and retention</a:t>
            </a:r>
          </a:p>
          <a:p>
            <a:endParaRPr lang="en-US" sz="2800" dirty="0" smtClean="0"/>
          </a:p>
          <a:p>
            <a:r>
              <a:rPr lang="en-US" sz="2800" dirty="0" smtClean="0"/>
              <a:t>Inability to identify appropriate vendor to provide “PCMH Culture” training and technical assistance</a:t>
            </a:r>
          </a:p>
          <a:p>
            <a:endParaRPr lang="en-US" sz="2800" dirty="0" smtClean="0"/>
          </a:p>
          <a:p>
            <a:r>
              <a:rPr lang="en-US" sz="2800" dirty="0" smtClean="0"/>
              <a:t>Delay in finalizing development of outreach and care coordination electronic tracking software</a:t>
            </a:r>
            <a:endParaRPr lang="en-US" sz="22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Resulted in $185,000 of unexpended funds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52400" y="542092"/>
            <a:ext cx="8458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b="1" dirty="0" smtClean="0"/>
              <a:t>Year 1 Challenges 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48273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3962400"/>
          </a:xfrm>
        </p:spPr>
        <p:txBody>
          <a:bodyPr>
            <a:noAutofit/>
          </a:bodyPr>
          <a:lstStyle/>
          <a:p>
            <a:r>
              <a:rPr lang="en-US" sz="2600" dirty="0" smtClean="0"/>
              <a:t>Enlist Recruiter in search for project staff; expand number and type of publications in which positions are advertised</a:t>
            </a:r>
          </a:p>
          <a:p>
            <a:endParaRPr lang="en-US" sz="1200" dirty="0" smtClean="0"/>
          </a:p>
          <a:p>
            <a:r>
              <a:rPr lang="en-US" sz="2600" dirty="0" smtClean="0"/>
              <a:t>Strengthen partnership with Human Resources to secure consultation on identifying and retaining qualified staff</a:t>
            </a:r>
          </a:p>
          <a:p>
            <a:endParaRPr lang="en-US" sz="1200" dirty="0" smtClean="0"/>
          </a:p>
          <a:p>
            <a:r>
              <a:rPr lang="en-US" sz="2600" dirty="0" smtClean="0"/>
              <a:t>PCMH Culture Curriculum Development Workgroup is in progress</a:t>
            </a:r>
          </a:p>
          <a:p>
            <a:endParaRPr lang="en-US" sz="1200" dirty="0" smtClean="0"/>
          </a:p>
          <a:p>
            <a:r>
              <a:rPr lang="en-US" sz="2600" dirty="0" smtClean="0"/>
              <a:t>Outreach and care coordination software currently  being tested</a:t>
            </a:r>
            <a:endParaRPr lang="en-US" sz="2600" dirty="0"/>
          </a:p>
        </p:txBody>
      </p:sp>
      <p:sp>
        <p:nvSpPr>
          <p:cNvPr id="5" name="Rectangle 4"/>
          <p:cNvSpPr/>
          <p:nvPr/>
        </p:nvSpPr>
        <p:spPr>
          <a:xfrm>
            <a:off x="152400" y="542092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Remedies for Year 1 Challenges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2637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373468"/>
          </a:xfrm>
        </p:spPr>
        <p:txBody>
          <a:bodyPr>
            <a:noAutofit/>
          </a:bodyPr>
          <a:lstStyle/>
          <a:p>
            <a:r>
              <a:rPr lang="en-US" dirty="0" smtClean="0"/>
              <a:t>Carryover funds and increase budget for “PCMH Culture” curriculum development ($95,000)</a:t>
            </a:r>
          </a:p>
          <a:p>
            <a:endParaRPr lang="en-US" sz="1600" dirty="0" smtClean="0"/>
          </a:p>
          <a:p>
            <a:r>
              <a:rPr lang="en-US" dirty="0" smtClean="0"/>
              <a:t>Carryover funds to expand capabilities of outreach and care coordination tracking software; explore interoperability options ($40,000)</a:t>
            </a:r>
          </a:p>
          <a:p>
            <a:endParaRPr lang="en-US" sz="1600" dirty="0" smtClean="0"/>
          </a:p>
          <a:p>
            <a:r>
              <a:rPr lang="en-US" dirty="0" smtClean="0"/>
              <a:t>Carryover funds to continue to employ Project Officer for Community Partner Grants ($10,000)</a:t>
            </a:r>
          </a:p>
          <a:p>
            <a:endParaRPr lang="en-US" sz="1600" dirty="0" smtClean="0"/>
          </a:p>
          <a:p>
            <a:r>
              <a:rPr lang="en-US" dirty="0" smtClean="0"/>
              <a:t>Increase budget for “targeted interventions” to enhance nutrition programming ($25,000)</a:t>
            </a:r>
          </a:p>
          <a:p>
            <a:endParaRPr lang="en-US" sz="1600" dirty="0" smtClean="0"/>
          </a:p>
          <a:p>
            <a:r>
              <a:rPr lang="en-US" dirty="0" smtClean="0"/>
              <a:t>Associated indirect costs ($15,000)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81000" y="457199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Proposed Use for Unexpended Funds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7235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419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Increased engagement of community in planning programs and delivery of care</a:t>
            </a:r>
          </a:p>
          <a:p>
            <a:r>
              <a:rPr lang="en-US" sz="2800" dirty="0" smtClean="0"/>
              <a:t>Enhanced quality of care delivered to patients</a:t>
            </a:r>
          </a:p>
          <a:p>
            <a:r>
              <a:rPr lang="en-US" sz="2800" dirty="0" smtClean="0"/>
              <a:t>Expanded Community Resources for Health</a:t>
            </a:r>
          </a:p>
          <a:p>
            <a:r>
              <a:rPr lang="en-US" sz="2800" dirty="0" smtClean="0"/>
              <a:t>Enhanced nutrition programming</a:t>
            </a:r>
          </a:p>
          <a:p>
            <a:r>
              <a:rPr lang="en-US" sz="2800" dirty="0" smtClean="0"/>
              <a:t>Enhanced efficiency in tracking outreach and care coordination efforts</a:t>
            </a:r>
          </a:p>
          <a:p>
            <a:r>
              <a:rPr lang="en-US" sz="2800" dirty="0" smtClean="0"/>
              <a:t>Continued exploration of interoperability of partners’ IT systems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542092"/>
            <a:ext cx="8458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b="1" dirty="0" smtClean="0"/>
              <a:t>Priorities for Year 2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51869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3375" y="1677918"/>
            <a:ext cx="8382000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700" b="1" dirty="0" smtClean="0">
                <a:solidFill>
                  <a:srgbClr val="FFFF00"/>
                </a:solidFill>
              </a:rPr>
              <a:t>July</a:t>
            </a:r>
            <a:r>
              <a:rPr lang="en-US" sz="2700" dirty="0" smtClean="0">
                <a:solidFill>
                  <a:srgbClr val="FFFF00"/>
                </a:solidFill>
              </a:rPr>
              <a:t> </a:t>
            </a:r>
            <a:r>
              <a:rPr lang="en-US" sz="2700" dirty="0" smtClean="0"/>
              <a:t>- </a:t>
            </a:r>
            <a:r>
              <a:rPr lang="en-US" sz="2700" dirty="0" smtClean="0">
                <a:latin typeface="+mj-lt"/>
              </a:rPr>
              <a:t>Installation of Advisory Board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700" b="1" dirty="0" smtClean="0">
                <a:solidFill>
                  <a:srgbClr val="FFFF00"/>
                </a:solidFill>
                <a:cs typeface="Times New Roman"/>
              </a:rPr>
              <a:t>July</a:t>
            </a:r>
            <a:r>
              <a:rPr lang="en-US" sz="2700" dirty="0" smtClean="0">
                <a:solidFill>
                  <a:srgbClr val="FFFF00"/>
                </a:solidFill>
                <a:cs typeface="Times New Roman"/>
              </a:rPr>
              <a:t> </a:t>
            </a:r>
            <a:r>
              <a:rPr lang="en-US" sz="2700" dirty="0">
                <a:cs typeface="Times New Roman"/>
              </a:rPr>
              <a:t>– Implementation of outreach </a:t>
            </a:r>
            <a:r>
              <a:rPr lang="en-US" sz="2700" dirty="0" smtClean="0">
                <a:cs typeface="Times New Roman"/>
              </a:rPr>
              <a:t>and care coordination tracking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700" b="1" dirty="0" smtClean="0">
                <a:solidFill>
                  <a:srgbClr val="FFFF00"/>
                </a:solidFill>
                <a:latin typeface="+mj-lt"/>
                <a:cs typeface="Times New Roman"/>
              </a:rPr>
              <a:t>Sept</a:t>
            </a:r>
            <a:r>
              <a:rPr lang="en-US" sz="2700" dirty="0" smtClean="0">
                <a:solidFill>
                  <a:srgbClr val="FFFF00"/>
                </a:solidFill>
                <a:latin typeface="+mj-lt"/>
                <a:cs typeface="Times New Roman"/>
              </a:rPr>
              <a:t> </a:t>
            </a:r>
            <a:r>
              <a:rPr lang="en-US" sz="2700" dirty="0" smtClean="0">
                <a:latin typeface="+mj-lt"/>
                <a:cs typeface="Times New Roman"/>
              </a:rPr>
              <a:t>- Implementation of electronic meal-planning tool to support patients’ nutrition goals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 smtClean="0">
              <a:latin typeface="+mj-lt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700" b="1" dirty="0" smtClean="0">
                <a:solidFill>
                  <a:srgbClr val="FFFF00"/>
                </a:solidFill>
                <a:latin typeface="+mj-lt"/>
                <a:cs typeface="Times New Roman"/>
              </a:rPr>
              <a:t>Sept</a:t>
            </a:r>
            <a:r>
              <a:rPr lang="en-US" sz="2700" dirty="0" smtClean="0">
                <a:solidFill>
                  <a:srgbClr val="FFFF00"/>
                </a:solidFill>
                <a:latin typeface="+mj-lt"/>
                <a:cs typeface="Times New Roman"/>
              </a:rPr>
              <a:t> </a:t>
            </a:r>
            <a:r>
              <a:rPr lang="en-US" sz="2700" dirty="0" smtClean="0">
                <a:latin typeface="+mj-lt"/>
                <a:cs typeface="Times New Roman"/>
              </a:rPr>
              <a:t>– Implementation of customized “PCMH Culture” Training and TA Program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 smtClean="0">
              <a:latin typeface="+mj-lt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700" b="1" dirty="0" smtClean="0">
                <a:solidFill>
                  <a:srgbClr val="FFFF00"/>
                </a:solidFill>
                <a:latin typeface="+mj-lt"/>
                <a:cs typeface="Times New Roman"/>
              </a:rPr>
              <a:t>Quarterly</a:t>
            </a:r>
            <a:r>
              <a:rPr lang="en-US" sz="2700" dirty="0" smtClean="0">
                <a:latin typeface="+mj-lt"/>
                <a:cs typeface="Times New Roman"/>
              </a:rPr>
              <a:t> – Entry-level health careers scholarships awarded ($80,000 annually)</a:t>
            </a:r>
            <a:endParaRPr lang="en-US" sz="2700" dirty="0">
              <a:latin typeface="Garamond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6026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Planned New Activities for Year 2</a:t>
            </a:r>
            <a:endParaRPr lang="en-US" sz="3600" b="1" dirty="0">
              <a:latin typeface="Garamond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308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1"/>
          <a:stretch/>
        </p:blipFill>
        <p:spPr bwMode="auto">
          <a:xfrm>
            <a:off x="29963" y="914400"/>
            <a:ext cx="9080699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03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4" b="6250"/>
          <a:stretch/>
        </p:blipFill>
        <p:spPr bwMode="auto">
          <a:xfrm>
            <a:off x="76200" y="762000"/>
            <a:ext cx="8963025" cy="5532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31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b="1" dirty="0" smtClean="0"/>
              <a:t>Why an HEZ in West Baltimore?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/>
              <a:t>Cardiovascular disease </a:t>
            </a:r>
            <a:r>
              <a:rPr lang="en-US" sz="2800" b="1" dirty="0">
                <a:solidFill>
                  <a:schemeClr val="bg1"/>
                </a:solidFill>
              </a:rPr>
              <a:t>three times higher</a:t>
            </a:r>
            <a:r>
              <a:rPr lang="en-US" sz="2800" b="1" dirty="0"/>
              <a:t> than in other communities in Maryland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20%</a:t>
            </a:r>
            <a:r>
              <a:rPr lang="en-US" sz="2800" dirty="0" smtClean="0"/>
              <a:t> of families below poverty—compared to 6% in Maryland and 17% in Baltimore City</a:t>
            </a:r>
          </a:p>
          <a:p>
            <a:endParaRPr lang="en-US" sz="2800" dirty="0" smtClean="0"/>
          </a:p>
          <a:p>
            <a:r>
              <a:rPr lang="en-US" sz="2800" dirty="0" smtClean="0"/>
              <a:t>Life expectancy up to </a:t>
            </a:r>
            <a:r>
              <a:rPr lang="en-US" sz="2800" b="1" dirty="0" smtClean="0"/>
              <a:t>12 years shorter </a:t>
            </a:r>
            <a:r>
              <a:rPr lang="en-US" sz="2800" dirty="0" smtClean="0"/>
              <a:t>than in other parts of Maryland</a:t>
            </a:r>
          </a:p>
          <a:p>
            <a:endParaRPr lang="en-US" sz="2800" b="1" dirty="0"/>
          </a:p>
          <a:p>
            <a:r>
              <a:rPr lang="en-US" sz="2800" dirty="0" smtClean="0"/>
              <a:t>Designated </a:t>
            </a:r>
            <a:r>
              <a:rPr lang="en-US" sz="2800" dirty="0"/>
              <a:t>a medically-underserved community</a:t>
            </a:r>
          </a:p>
          <a:p>
            <a:endParaRPr lang="en-US" sz="2800" dirty="0"/>
          </a:p>
          <a:p>
            <a:r>
              <a:rPr lang="en-US" sz="2800" dirty="0"/>
              <a:t>More than half of emergency room visits are </a:t>
            </a:r>
            <a:r>
              <a:rPr lang="en-US" sz="2800" dirty="0" smtClean="0"/>
              <a:t>avoidable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24148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5" b="5143"/>
          <a:stretch/>
        </p:blipFill>
        <p:spPr bwMode="auto">
          <a:xfrm>
            <a:off x="76200" y="825806"/>
            <a:ext cx="8915399" cy="557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69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2"/>
          <a:stretch/>
        </p:blipFill>
        <p:spPr bwMode="auto">
          <a:xfrm>
            <a:off x="76200" y="1219200"/>
            <a:ext cx="8970579" cy="477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03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600200"/>
            <a:ext cx="83820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Fitness Classes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+mj-lt"/>
                <a:cs typeface="Times New Roman"/>
              </a:rPr>
              <a:t>Disease Management Classes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/>
              </a:solidFill>
              <a:latin typeface="+mj-lt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+mj-lt"/>
                <a:cs typeface="Times New Roman"/>
              </a:rPr>
              <a:t>Cooking Classes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/>
              </a:solidFill>
              <a:latin typeface="+mj-lt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+mj-lt"/>
                <a:cs typeface="Times New Roman"/>
              </a:rPr>
              <a:t>Capacity-Building Trainings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/>
              </a:solidFill>
              <a:latin typeface="+mj-lt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+mj-lt"/>
                <a:cs typeface="Times New Roman"/>
              </a:rPr>
              <a:t>Pursuit of funding to enhance programming and assure sustainability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  <a:latin typeface="Garamond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6026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Continuing Activities for Year 2</a:t>
            </a:r>
            <a:endParaRPr lang="en-US" sz="3600" b="1" dirty="0">
              <a:latin typeface="Garamond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8584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19812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/>
              <a:t>Questions?</a:t>
            </a:r>
            <a:endParaRPr lang="en-US" sz="8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810000"/>
            <a:ext cx="792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Website:	www.HealthyWestBaltimore.org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Facebook:	www.Facebook.com/WestBaltimoreCare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Twitter:	www.Twitter.com/HEZhero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Email:		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HEZ_Info@bshsi.org</a:t>
            </a:r>
          </a:p>
        </p:txBody>
      </p:sp>
    </p:spTree>
    <p:extLst>
      <p:ext uri="{BB962C8B-B14F-4D97-AF65-F5344CB8AC3E}">
        <p14:creationId xmlns:p14="http://schemas.microsoft.com/office/powerpoint/2010/main" val="416073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West Baltimore Primary Care Access Collaborative (WBPCAC)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352800"/>
          </a:xfrm>
        </p:spPr>
        <p:txBody>
          <a:bodyPr>
            <a:normAutofit/>
          </a:bodyPr>
          <a:lstStyle/>
          <a:p>
            <a:r>
              <a:rPr lang="en-US" sz="2800" dirty="0"/>
              <a:t>Sixteen FQHCs, hospitals, community-based organizations, colleges and </a:t>
            </a:r>
            <a:r>
              <a:rPr lang="en-US" sz="2800" dirty="0" smtClean="0"/>
              <a:t>universities</a:t>
            </a:r>
            <a:endParaRPr lang="en-US" sz="2800" dirty="0"/>
          </a:p>
          <a:p>
            <a:endParaRPr lang="en-US" sz="2000" dirty="0" smtClean="0"/>
          </a:p>
          <a:p>
            <a:r>
              <a:rPr lang="en-US" sz="2800" dirty="0" smtClean="0"/>
              <a:t>Began forming in 2010</a:t>
            </a:r>
          </a:p>
          <a:p>
            <a:endParaRPr lang="en-US" sz="2800" dirty="0" smtClean="0"/>
          </a:p>
          <a:p>
            <a:r>
              <a:rPr lang="en-US" sz="2800" dirty="0" smtClean="0"/>
              <a:t>Oversee the HEZ project</a:t>
            </a:r>
            <a:endParaRPr lang="en-US" sz="2000" dirty="0" smtClean="0"/>
          </a:p>
          <a:p>
            <a:endParaRPr lang="en-US" sz="20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75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000" b="1" dirty="0" smtClean="0"/>
              <a:t>WBPCAC Members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600200"/>
            <a:ext cx="4267200" cy="5410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Community-Based Organizations</a:t>
            </a:r>
          </a:p>
          <a:p>
            <a:r>
              <a:rPr lang="en-US" dirty="0" smtClean="0"/>
              <a:t>Equity </a:t>
            </a:r>
            <a:r>
              <a:rPr lang="en-US" dirty="0"/>
              <a:t>Matters</a:t>
            </a:r>
          </a:p>
          <a:p>
            <a:r>
              <a:rPr lang="en-US" dirty="0"/>
              <a:t>Light Health and Wellness Comprehensive Services, Inc.</a:t>
            </a:r>
          </a:p>
          <a:p>
            <a:r>
              <a:rPr lang="en-US" dirty="0"/>
              <a:t>Mosaic Community Services</a:t>
            </a:r>
          </a:p>
          <a:p>
            <a:r>
              <a:rPr lang="en-US" dirty="0"/>
              <a:t>National Council on Alcohol and Drug Dependence, Maryland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Academic Institutions</a:t>
            </a:r>
          </a:p>
          <a:p>
            <a:r>
              <a:rPr lang="en-US" dirty="0" smtClean="0"/>
              <a:t>University of Maryland, Baltimore</a:t>
            </a:r>
          </a:p>
          <a:p>
            <a:r>
              <a:rPr lang="en-US" dirty="0"/>
              <a:t>Coppin State </a:t>
            </a:r>
            <a:r>
              <a:rPr lang="en-US" dirty="0" smtClean="0"/>
              <a:t>University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u="sng" dirty="0" smtClean="0"/>
              <a:t>City and State</a:t>
            </a:r>
            <a:endParaRPr lang="en-US" b="1" u="sng" dirty="0"/>
          </a:p>
          <a:p>
            <a:pPr>
              <a:buFont typeface="Arial" charset="0"/>
              <a:buChar char="•"/>
            </a:pPr>
            <a:r>
              <a:rPr lang="en-US" dirty="0" smtClean="0"/>
              <a:t>Senator Verna Jones-Rodwell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Baltimore City Health Department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1600200"/>
            <a:ext cx="4267200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None/>
            </a:pPr>
            <a:r>
              <a:rPr lang="en-US" sz="2000" b="1" u="sng" dirty="0" smtClean="0"/>
              <a:t>FQHCs</a:t>
            </a:r>
          </a:p>
          <a:p>
            <a:pPr>
              <a:lnSpc>
                <a:spcPts val="2000"/>
              </a:lnSpc>
            </a:pPr>
            <a:r>
              <a:rPr lang="en-US" sz="2000" dirty="0" smtClean="0"/>
              <a:t>Baltimore Medical System</a:t>
            </a:r>
          </a:p>
          <a:p>
            <a:pPr>
              <a:lnSpc>
                <a:spcPts val="2000"/>
              </a:lnSpc>
            </a:pPr>
            <a:r>
              <a:rPr lang="en-US" sz="2000" dirty="0"/>
              <a:t>Park West Health System, Inc.</a:t>
            </a:r>
          </a:p>
          <a:p>
            <a:pPr>
              <a:lnSpc>
                <a:spcPts val="2000"/>
              </a:lnSpc>
            </a:pPr>
            <a:r>
              <a:rPr lang="en-US" sz="2000" dirty="0"/>
              <a:t>People’s Community Health </a:t>
            </a:r>
            <a:r>
              <a:rPr lang="en-US" sz="2000" dirty="0" smtClean="0"/>
              <a:t>Centers</a:t>
            </a:r>
          </a:p>
          <a:p>
            <a:pPr>
              <a:lnSpc>
                <a:spcPts val="2000"/>
              </a:lnSpc>
            </a:pPr>
            <a:r>
              <a:rPr lang="en-US" sz="2000" dirty="0"/>
              <a:t>Total Health Care, Inc</a:t>
            </a:r>
            <a:r>
              <a:rPr lang="en-US" sz="2000" dirty="0" smtClean="0"/>
              <a:t>.</a:t>
            </a:r>
          </a:p>
          <a:p>
            <a:pPr>
              <a:lnSpc>
                <a:spcPts val="2000"/>
              </a:lnSpc>
            </a:pPr>
            <a:endParaRPr lang="en-US" sz="2000" dirty="0"/>
          </a:p>
          <a:p>
            <a:pPr marL="0" indent="0">
              <a:lnSpc>
                <a:spcPts val="2000"/>
              </a:lnSpc>
              <a:buNone/>
            </a:pPr>
            <a:r>
              <a:rPr lang="en-US" sz="2000" b="1" u="sng" dirty="0" smtClean="0"/>
              <a:t>Hospitals</a:t>
            </a:r>
          </a:p>
          <a:p>
            <a:pPr>
              <a:lnSpc>
                <a:spcPts val="2000"/>
              </a:lnSpc>
            </a:pPr>
            <a:r>
              <a:rPr lang="en-US" sz="2000" dirty="0" smtClean="0"/>
              <a:t>Bon Secours Baltimore Health System</a:t>
            </a:r>
          </a:p>
          <a:p>
            <a:pPr>
              <a:lnSpc>
                <a:spcPts val="2000"/>
              </a:lnSpc>
            </a:pPr>
            <a:r>
              <a:rPr lang="en-US" sz="2000" dirty="0" smtClean="0"/>
              <a:t>Maryland General Hospital</a:t>
            </a:r>
          </a:p>
          <a:p>
            <a:pPr>
              <a:lnSpc>
                <a:spcPts val="2000"/>
              </a:lnSpc>
            </a:pPr>
            <a:r>
              <a:rPr lang="en-US" sz="2000" dirty="0"/>
              <a:t>Saint Agnes </a:t>
            </a:r>
            <a:r>
              <a:rPr lang="en-US" sz="2000" dirty="0" smtClean="0"/>
              <a:t>Hospital</a:t>
            </a:r>
          </a:p>
          <a:p>
            <a:pPr>
              <a:lnSpc>
                <a:spcPts val="2000"/>
              </a:lnSpc>
            </a:pPr>
            <a:r>
              <a:rPr lang="en-US" sz="2000" dirty="0"/>
              <a:t>Sinai Hospital of Baltimore</a:t>
            </a:r>
          </a:p>
          <a:p>
            <a:pPr>
              <a:lnSpc>
                <a:spcPts val="2000"/>
              </a:lnSpc>
            </a:pPr>
            <a:r>
              <a:rPr lang="en-US" sz="2000" dirty="0"/>
              <a:t>University of Maryland Medical </a:t>
            </a:r>
            <a:r>
              <a:rPr lang="en-US" sz="2000" dirty="0" smtClean="0"/>
              <a:t>Center</a:t>
            </a:r>
          </a:p>
        </p:txBody>
      </p:sp>
    </p:spTree>
    <p:extLst>
      <p:ext uri="{BB962C8B-B14F-4D97-AF65-F5344CB8AC3E}">
        <p14:creationId xmlns:p14="http://schemas.microsoft.com/office/powerpoint/2010/main" val="128405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Targeting </a:t>
            </a:r>
            <a:r>
              <a:rPr lang="en-US" sz="2600" dirty="0"/>
              <a:t>86,000 West Baltimore </a:t>
            </a:r>
            <a:r>
              <a:rPr lang="en-US" sz="2600" dirty="0" smtClean="0"/>
              <a:t>residents in ZIP Codes 21216, 21217, 21223, and 21229 who are:</a:t>
            </a:r>
          </a:p>
          <a:p>
            <a:pPr marL="0" indent="0">
              <a:buNone/>
            </a:pPr>
            <a:endParaRPr lang="en-US" sz="2600" dirty="0" smtClean="0"/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Overweight or obese</a:t>
            </a:r>
          </a:p>
          <a:p>
            <a:pPr marL="457200" lvl="1" indent="0">
              <a:buNone/>
            </a:pPr>
            <a:endParaRPr lang="en-US" sz="2600" dirty="0" smtClean="0"/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Cigarette Smokers</a:t>
            </a:r>
          </a:p>
          <a:p>
            <a:pPr marL="457200" lvl="1" indent="0">
              <a:buNone/>
            </a:pPr>
            <a:endParaRPr lang="en-US" sz="2600" dirty="0" smtClean="0"/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Have heart disease and are high utilizers of </a:t>
            </a:r>
            <a:r>
              <a:rPr lang="en-US" sz="2600" dirty="0"/>
              <a:t>the emergency </a:t>
            </a:r>
            <a:r>
              <a:rPr lang="en-US" sz="2600" dirty="0" smtClean="0"/>
              <a:t>room</a:t>
            </a:r>
            <a:endParaRPr lang="en-US" sz="2600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52400" y="542092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Reducing Heart Disease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9772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Categories of Activities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43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Strengthen patient</a:t>
            </a:r>
          </a:p>
          <a:p>
            <a:endParaRPr lang="en-US" sz="3200" dirty="0" smtClean="0"/>
          </a:p>
          <a:p>
            <a:r>
              <a:rPr lang="en-US" sz="3200" dirty="0" smtClean="0"/>
              <a:t>Strengthen community</a:t>
            </a:r>
          </a:p>
          <a:p>
            <a:endParaRPr lang="en-US" sz="3200" dirty="0" smtClean="0"/>
          </a:p>
          <a:p>
            <a:r>
              <a:rPr lang="en-US" sz="3200" dirty="0" smtClean="0"/>
              <a:t>Strengthen healthcare providers</a:t>
            </a:r>
          </a:p>
          <a:p>
            <a:endParaRPr lang="en-US" sz="3200" dirty="0" smtClean="0"/>
          </a:p>
          <a:p>
            <a:r>
              <a:rPr lang="en-US" sz="3200" dirty="0" smtClean="0"/>
              <a:t>Strengthen community partnerships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463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458200" cy="2819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dirty="0" smtClean="0"/>
              <a:t>West Baltimore HEZ Accomplishments by the Numbers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87189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8229600" cy="3581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23 New </a:t>
            </a:r>
            <a:r>
              <a:rPr lang="en-US" sz="2800" dirty="0"/>
              <a:t>h</a:t>
            </a:r>
            <a:r>
              <a:rPr lang="en-US" sz="2800" dirty="0" smtClean="0"/>
              <a:t>ealthcare providers recruited to the HEZ</a:t>
            </a:r>
          </a:p>
          <a:p>
            <a:endParaRPr lang="en-US" sz="2800" dirty="0" smtClean="0"/>
          </a:p>
          <a:p>
            <a:r>
              <a:rPr lang="en-US" sz="2800" dirty="0" smtClean="0"/>
              <a:t>11 New Community Health </a:t>
            </a:r>
            <a:r>
              <a:rPr lang="en-US" sz="2800" dirty="0"/>
              <a:t>W</a:t>
            </a:r>
            <a:r>
              <a:rPr lang="en-US" sz="2800" dirty="0" smtClean="0"/>
              <a:t>orkers deployed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chemeClr val="bg1"/>
                </a:solidFill>
              </a:rPr>
              <a:t>352</a:t>
            </a:r>
            <a:r>
              <a:rPr lang="en-US" sz="2800" dirty="0" smtClean="0"/>
              <a:t> </a:t>
            </a:r>
            <a:r>
              <a:rPr lang="en-US" sz="2800" dirty="0"/>
              <a:t>C</a:t>
            </a:r>
            <a:r>
              <a:rPr lang="en-US" sz="2800" dirty="0" smtClean="0"/>
              <a:t>ommunity members partnered with Community Health Workers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52400" y="542092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Achievements in Increasing the Number of Health Care Providers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3988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6" y="1742421"/>
            <a:ext cx="8520113" cy="3820179"/>
          </a:xfrm>
        </p:spPr>
        <p:txBody>
          <a:bodyPr>
            <a:noAutofit/>
          </a:bodyPr>
          <a:lstStyle/>
          <a:p>
            <a:r>
              <a:rPr lang="en-US" sz="2800" dirty="0" smtClean="0"/>
              <a:t>11 FREE weekly fitness classes</a:t>
            </a:r>
          </a:p>
          <a:p>
            <a:pPr lvl="1"/>
            <a:r>
              <a:rPr lang="en-US" sz="2800" dirty="0" smtClean="0"/>
              <a:t>348 new “exercisers”  (25% regularly attend)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14 people educated through Stanford Disease Management Course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14 Cooking </a:t>
            </a:r>
            <a:r>
              <a:rPr lang="en-US" sz="2800" dirty="0" smtClean="0"/>
              <a:t>Classes offered (120 attendees)</a:t>
            </a:r>
          </a:p>
          <a:p>
            <a:pPr lvl="1"/>
            <a:endParaRPr lang="en-US" sz="1200" dirty="0" smtClean="0"/>
          </a:p>
          <a:p>
            <a:r>
              <a:rPr lang="en-US" sz="2800" dirty="0" smtClean="0"/>
              <a:t>$15,000 grant from PNC Bank to support “Passport to Health” health &amp; fitness rewards program</a:t>
            </a:r>
          </a:p>
          <a:p>
            <a:endParaRPr lang="en-US" sz="1200" dirty="0" smtClean="0"/>
          </a:p>
          <a:p>
            <a:r>
              <a:rPr lang="en-US" sz="2800" dirty="0" smtClean="0">
                <a:solidFill>
                  <a:schemeClr val="bg1"/>
                </a:solidFill>
              </a:rPr>
              <a:t>468 community members enrolled in Passport to Health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52400" y="3810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Achievements in Increasing Community Resources for Health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1832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1">
      <a:dk1>
        <a:srgbClr val="FFFFFF"/>
      </a:dk1>
      <a:lt1>
        <a:srgbClr val="FFFFFF"/>
      </a:lt1>
      <a:dk2>
        <a:srgbClr val="FFFFFF"/>
      </a:dk2>
      <a:lt2>
        <a:srgbClr val="000000"/>
      </a:lt2>
      <a:accent1>
        <a:srgbClr val="00B050"/>
      </a:accent1>
      <a:accent2>
        <a:srgbClr val="FFFF00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3C6404C7909443B5AE7631F248FCC0" ma:contentTypeVersion="4" ma:contentTypeDescription="Create a new document." ma:contentTypeScope="" ma:versionID="887ba6d75b188408b56840fbdd97028e">
  <xsd:schema xmlns:xsd="http://www.w3.org/2001/XMLSchema" xmlns:xs="http://www.w3.org/2001/XMLSchema" xmlns:p="http://schemas.microsoft.com/office/2006/metadata/properties" xmlns:ns1="http://schemas.microsoft.com/sharepoint/v3" xmlns:ns2="c60b771f-8c35-4ca7-ac84-7d5ecbec2039" targetNamespace="http://schemas.microsoft.com/office/2006/metadata/properties" ma:root="true" ma:fieldsID="c71bc1237b1311644874c566a90c21d0" ns1:_="" ns2:_="">
    <xsd:import namespace="http://schemas.microsoft.com/sharepoint/v3"/>
    <xsd:import namespace="c60b771f-8c35-4ca7-ac84-7d5ecbec203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0b771f-8c35-4ca7-ac84-7d5ecbec203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433B70C632064384C83DF0175E9CA7" ma:contentTypeVersion="11" ma:contentTypeDescription="Create a new document." ma:contentTypeScope="" ma:versionID="64e60f4f03c41066fee84b909395d39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9f8a7ee62ec5a0ae4d6004028b8cf6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 ma:readOnly="fals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BDBB35C-0643-4B9F-97BC-9F65952FD559}"/>
</file>

<file path=customXml/itemProps2.xml><?xml version="1.0" encoding="utf-8"?>
<ds:datastoreItem xmlns:ds="http://schemas.openxmlformats.org/officeDocument/2006/customXml" ds:itemID="{4DDC3267-76A2-42F7-B007-859118DA5B0C}"/>
</file>

<file path=customXml/itemProps3.xml><?xml version="1.0" encoding="utf-8"?>
<ds:datastoreItem xmlns:ds="http://schemas.openxmlformats.org/officeDocument/2006/customXml" ds:itemID="{45ADEC3E-D827-40D8-A6C3-D5FF248A0638}"/>
</file>

<file path=customXml/itemProps4.xml><?xml version="1.0" encoding="utf-8"?>
<ds:datastoreItem xmlns:ds="http://schemas.openxmlformats.org/officeDocument/2006/customXml" ds:itemID="{943E2059-815A-4F12-AA09-5CA81536804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6692</TotalTime>
  <Words>746</Words>
  <Application>Microsoft Office PowerPoint</Application>
  <PresentationFormat>On-screen Show (4:3)</PresentationFormat>
  <Paragraphs>163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Garamond</vt:lpstr>
      <vt:lpstr>Times New Roman</vt:lpstr>
      <vt:lpstr>Clarity</vt:lpstr>
      <vt:lpstr>West Baltimore HEZ  Year-in-Review 2013 to 2014</vt:lpstr>
      <vt:lpstr>Why an HEZ in West Baltimore?</vt:lpstr>
      <vt:lpstr>West Baltimore Primary Care Access Collaborative (WBPCAC)</vt:lpstr>
      <vt:lpstr>WBPCAC Members</vt:lpstr>
      <vt:lpstr>PowerPoint Presentation</vt:lpstr>
      <vt:lpstr>Categories of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WBPCAC HEZ Project</dc:title>
  <dc:creator>Tiffany</dc:creator>
  <cp:lastModifiedBy>Edith Budd</cp:lastModifiedBy>
  <cp:revision>528</cp:revision>
  <cp:lastPrinted>2013-03-14T15:24:50Z</cp:lastPrinted>
  <dcterms:created xsi:type="dcterms:W3CDTF">2012-11-28T20:13:39Z</dcterms:created>
  <dcterms:modified xsi:type="dcterms:W3CDTF">2014-06-24T13:45:12Z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0x01010084433B70C632064384C83DF0175E9CA7</vt:lpwstr>
  </property>
  <property fmtid="{D5CDD505-2E9C-101B-9397-08002B2CF9AE}" pid="3" name="_dlc_DocIdItemGuid">
    <vt:lpwstr>867e6144-49d1-4438-86ca-db87765d4ab0</vt:lpwstr>
  </property>
</Properties>
</file>