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1" r:id="rId3"/>
    <p:sldId id="279" r:id="rId4"/>
    <p:sldId id="274" r:id="rId5"/>
    <p:sldId id="275" r:id="rId6"/>
    <p:sldId id="276" r:id="rId7"/>
    <p:sldId id="283" r:id="rId8"/>
    <p:sldId id="284" r:id="rId9"/>
    <p:sldId id="280" r:id="rId1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MH_Backgrounds-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570" y="2873339"/>
            <a:ext cx="7772400" cy="7838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570" y="3657158"/>
            <a:ext cx="6400800" cy="65284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002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4980" y="2508214"/>
            <a:ext cx="2133600" cy="365125"/>
          </a:xfrm>
        </p:spPr>
        <p:txBody>
          <a:bodyPr/>
          <a:lstStyle/>
          <a:p>
            <a:fld id="{930C2F83-D35A-FD45-AE8C-0023B13FCB4C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664980" y="59912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4093980" y="59912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4F020E6-ABC7-0841-AA21-7C84FF90E3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F83-D35A-FD45-AE8C-0023B13FCB4C}" type="datetimeFigureOut">
              <a:rPr lang="en-US" smtClean="0"/>
              <a:pPr/>
              <a:t>6/25/2014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943-00A4-49F4-ADEE-DB5614E60125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872E96-3D8D-4737-AA9C-6CDABD44D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H_Backgrounds-04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80" y="274638"/>
            <a:ext cx="8229600" cy="86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80" y="1395024"/>
            <a:ext cx="8229600" cy="473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80" y="6241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2664"/>
                </a:solidFill>
                <a:latin typeface="Arial"/>
                <a:cs typeface="Arial"/>
              </a:defRPr>
            </a:lvl1pPr>
          </a:lstStyle>
          <a:p>
            <a:fld id="{930C2F83-D35A-FD45-AE8C-0023B13FCB4C}" type="datetimeFigureOut">
              <a:rPr lang="en-US" smtClean="0"/>
              <a:pPr/>
              <a:t>6/25/2014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266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66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6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66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66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6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2286000"/>
            <a:ext cx="604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664"/>
                </a:solidFill>
                <a:cs typeface="Arial" charset="0"/>
              </a:rPr>
              <a:t>Greater Lexington Park Health </a:t>
            </a:r>
            <a:r>
              <a:rPr lang="en-US" sz="3600" b="1" i="1" dirty="0" smtClean="0">
                <a:solidFill>
                  <a:srgbClr val="002664"/>
                </a:solidFill>
                <a:cs typeface="Arial" charset="0"/>
              </a:rPr>
              <a:t>Enterprise</a:t>
            </a:r>
            <a:r>
              <a:rPr lang="en-US" sz="4000" b="1" i="1" dirty="0" smtClean="0">
                <a:solidFill>
                  <a:srgbClr val="002664"/>
                </a:solidFill>
                <a:cs typeface="Arial" charset="0"/>
              </a:rPr>
              <a:t> Zone (HEZ) Project</a:t>
            </a:r>
            <a:endParaRPr lang="en-US" sz="4000" b="1" i="1" dirty="0">
              <a:solidFill>
                <a:srgbClr val="002664"/>
              </a:solidFill>
              <a:cs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91000"/>
            <a:ext cx="2743200" cy="144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7159" y="2442258"/>
            <a:ext cx="79942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2800" b="1" i="1" dirty="0" smtClean="0">
                <a:solidFill>
                  <a:srgbClr val="002664"/>
                </a:solidFill>
                <a:cs typeface="Arial" charset="0"/>
              </a:rPr>
              <a:t>Vision</a:t>
            </a:r>
            <a:r>
              <a:rPr lang="en-US" sz="2000" b="1" i="1" dirty="0" smtClean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cs typeface="Arial" charset="0"/>
              </a:rPr>
              <a:t>Establish accessible, integrated, culturally competent healthcare in the HEZ supported by clinical care coordination, prevention services, community outreach and education</a:t>
            </a:r>
          </a:p>
          <a:p>
            <a:pPr marL="0" indent="0" algn="ctr">
              <a:buNone/>
            </a:pPr>
            <a:endParaRPr lang="en-US" dirty="0" smtClean="0"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800" b="1" i="1" dirty="0" smtClean="0">
                <a:solidFill>
                  <a:srgbClr val="002664"/>
                </a:solidFill>
                <a:cs typeface="Arial" charset="0"/>
              </a:rPr>
              <a:t>Core Disease States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cs typeface="Arial" charset="0"/>
              </a:rPr>
              <a:t>Diabetes, Asthma, Hypertension, Congestive Heart Failure, Chronic Obstructive Pulmonary Disease, Behavioral/Mental Health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7" y="273273"/>
            <a:ext cx="8775941" cy="611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Key Goals -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Care with Walden and GCTH</a:t>
            </a:r>
          </a:p>
          <a:p>
            <a:r>
              <a:rPr lang="en-US" dirty="0" smtClean="0"/>
              <a:t>Care Coordinators</a:t>
            </a:r>
          </a:p>
          <a:p>
            <a:r>
              <a:rPr lang="en-US" dirty="0" smtClean="0"/>
              <a:t>Community Health Workers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Transportation Route</a:t>
            </a:r>
          </a:p>
          <a:p>
            <a:r>
              <a:rPr lang="en-US" dirty="0" smtClean="0"/>
              <a:t>Logo Design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8781" y="4354835"/>
            <a:ext cx="4133099" cy="177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Key Goals –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Dental Van </a:t>
            </a:r>
          </a:p>
          <a:p>
            <a:pPr lvl="1"/>
            <a:r>
              <a:rPr lang="en-US" dirty="0" smtClean="0"/>
              <a:t>Need for expert consultation</a:t>
            </a:r>
          </a:p>
          <a:p>
            <a:r>
              <a:rPr lang="en-US" dirty="0" smtClean="0"/>
              <a:t>Health Center Timeline Shift</a:t>
            </a:r>
          </a:p>
          <a:p>
            <a:pPr lvl="1"/>
            <a:r>
              <a:rPr lang="en-US" dirty="0" smtClean="0"/>
              <a:t>Teambuilding skills amongst partners</a:t>
            </a:r>
          </a:p>
          <a:p>
            <a:r>
              <a:rPr lang="en-US" dirty="0" smtClean="0"/>
              <a:t>Provider Recruitment</a:t>
            </a:r>
          </a:p>
          <a:p>
            <a:pPr lvl="1"/>
            <a:r>
              <a:rPr lang="en-US" dirty="0" smtClean="0"/>
              <a:t>Creativity when incentives did not meet providers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New Integrated </a:t>
            </a:r>
            <a:r>
              <a:rPr lang="en-US" smtClean="0"/>
              <a:t>Practice in 9/2014</a:t>
            </a:r>
            <a:endParaRPr lang="en-US" dirty="0" smtClean="0"/>
          </a:p>
          <a:p>
            <a:pPr lvl="1"/>
            <a:r>
              <a:rPr lang="en-US" dirty="0" smtClean="0"/>
              <a:t>Recruitment </a:t>
            </a:r>
          </a:p>
          <a:p>
            <a:r>
              <a:rPr lang="en-US" dirty="0" smtClean="0"/>
              <a:t>Launch Dental Van </a:t>
            </a:r>
          </a:p>
          <a:p>
            <a:r>
              <a:rPr lang="en-US" dirty="0" smtClean="0"/>
              <a:t>Increase Transportation Options</a:t>
            </a:r>
          </a:p>
          <a:p>
            <a:r>
              <a:rPr lang="en-US" dirty="0" smtClean="0"/>
              <a:t>Expand Evidence Based CHW Programming</a:t>
            </a:r>
          </a:p>
          <a:p>
            <a:r>
              <a:rPr lang="en-US" dirty="0" smtClean="0"/>
              <a:t>Expand Language Lines</a:t>
            </a:r>
          </a:p>
          <a:p>
            <a:r>
              <a:rPr lang="en-US" dirty="0" smtClean="0"/>
              <a:t>Optimize Data Management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Unexpended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589"/>
            <a:ext cx="83820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smtClean="0"/>
              <a:t>Total $184,780, </a:t>
            </a:r>
            <a:r>
              <a:rPr lang="en-US" b="1" dirty="0" smtClean="0"/>
              <a:t>includes </a:t>
            </a:r>
            <a:r>
              <a:rPr lang="en-US" b="1" dirty="0" smtClean="0"/>
              <a:t>the following:</a:t>
            </a:r>
          </a:p>
          <a:p>
            <a:pPr lvl="0"/>
            <a:r>
              <a:rPr lang="en-US" dirty="0" smtClean="0"/>
              <a:t>MedStar </a:t>
            </a:r>
            <a:r>
              <a:rPr lang="en-US" dirty="0"/>
              <a:t>Salaries/Fringe </a:t>
            </a:r>
            <a:r>
              <a:rPr lang="en-US" dirty="0" smtClean="0"/>
              <a:t>–$129,977</a:t>
            </a:r>
            <a:endParaRPr lang="en-US" dirty="0"/>
          </a:p>
          <a:p>
            <a:pPr lvl="0"/>
            <a:r>
              <a:rPr lang="en-US" dirty="0"/>
              <a:t>Equipment - $</a:t>
            </a:r>
            <a:r>
              <a:rPr lang="en-US" dirty="0" smtClean="0"/>
              <a:t>8,514</a:t>
            </a:r>
            <a:endParaRPr lang="en-US" dirty="0"/>
          </a:p>
          <a:p>
            <a:pPr lvl="0"/>
            <a:r>
              <a:rPr lang="en-US" dirty="0"/>
              <a:t>Supplies - $3,083 </a:t>
            </a:r>
          </a:p>
          <a:p>
            <a:pPr lvl="0"/>
            <a:r>
              <a:rPr lang="en-US" dirty="0"/>
              <a:t>Training - $</a:t>
            </a:r>
            <a:r>
              <a:rPr lang="en-US" dirty="0" smtClean="0"/>
              <a:t>18,946</a:t>
            </a:r>
            <a:endParaRPr lang="en-US" dirty="0"/>
          </a:p>
          <a:p>
            <a:pPr lvl="0"/>
            <a:r>
              <a:rPr lang="en-US" dirty="0"/>
              <a:t>Contractual - $</a:t>
            </a:r>
            <a:r>
              <a:rPr lang="en-US" dirty="0" smtClean="0"/>
              <a:t>17,863</a:t>
            </a:r>
            <a:endParaRPr lang="en-US" dirty="0"/>
          </a:p>
          <a:p>
            <a:pPr lvl="0"/>
            <a:r>
              <a:rPr lang="en-US" dirty="0"/>
              <a:t>Other - </a:t>
            </a:r>
            <a:r>
              <a:rPr lang="en-US" dirty="0" smtClean="0"/>
              <a:t>$20,138</a:t>
            </a:r>
            <a:endParaRPr lang="en-US" dirty="0"/>
          </a:p>
          <a:p>
            <a:r>
              <a:rPr lang="en-US" dirty="0" smtClean="0"/>
              <a:t>*Walden Year 1 </a:t>
            </a:r>
            <a:r>
              <a:rPr lang="en-US" dirty="0" smtClean="0">
                <a:solidFill>
                  <a:srgbClr val="FF0000"/>
                </a:solidFill>
              </a:rPr>
              <a:t>overage</a:t>
            </a:r>
            <a:r>
              <a:rPr lang="en-US" dirty="0" smtClean="0"/>
              <a:t> – ($13,708)</a:t>
            </a:r>
          </a:p>
          <a:p>
            <a:r>
              <a:rPr lang="en-US" dirty="0" smtClean="0"/>
              <a:t>Indirect Costs Year 1 </a:t>
            </a:r>
            <a:r>
              <a:rPr lang="en-US" dirty="0" smtClean="0">
                <a:solidFill>
                  <a:srgbClr val="FF0000"/>
                </a:solidFill>
              </a:rPr>
              <a:t>overage</a:t>
            </a:r>
            <a:r>
              <a:rPr lang="en-US" dirty="0"/>
              <a:t> </a:t>
            </a:r>
            <a:r>
              <a:rPr lang="en-US" dirty="0" smtClean="0"/>
              <a:t>– ($33)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Modification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80" y="1328468"/>
            <a:ext cx="86868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b="1" dirty="0" smtClean="0"/>
              <a:t>Reallocation Request for Year 2 (184,800):</a:t>
            </a:r>
            <a:r>
              <a:rPr lang="en-US" sz="3300" dirty="0" smtClean="0"/>
              <a:t> </a:t>
            </a:r>
          </a:p>
          <a:p>
            <a:pPr>
              <a:buNone/>
            </a:pPr>
            <a:endParaRPr lang="en-US" sz="3300" dirty="0" smtClean="0"/>
          </a:p>
          <a:p>
            <a:pPr lvl="0"/>
            <a:r>
              <a:rPr lang="en-US" sz="3300" dirty="0" smtClean="0"/>
              <a:t>MedStar Personnel Salaries and Fringe: $24,114</a:t>
            </a:r>
          </a:p>
          <a:p>
            <a:pPr lvl="0"/>
            <a:r>
              <a:rPr lang="en-US" sz="3300" dirty="0" smtClean="0"/>
              <a:t>Equipment/Furniture:  $31,000 </a:t>
            </a:r>
          </a:p>
          <a:p>
            <a:pPr lvl="1"/>
            <a:r>
              <a:rPr lang="en-US" sz="2900" dirty="0" smtClean="0"/>
              <a:t>Second vehicle  </a:t>
            </a:r>
          </a:p>
          <a:p>
            <a:pPr lvl="1"/>
            <a:r>
              <a:rPr lang="en-US" sz="2900" dirty="0" smtClean="0"/>
              <a:t>Language lines</a:t>
            </a:r>
          </a:p>
          <a:p>
            <a:pPr lvl="0"/>
            <a:r>
              <a:rPr lang="en-US" sz="3300" dirty="0" smtClean="0"/>
              <a:t>Supplies: $10,000 </a:t>
            </a:r>
          </a:p>
          <a:p>
            <a:pPr lvl="0"/>
            <a:r>
              <a:rPr lang="en-US" sz="3300" dirty="0" smtClean="0"/>
              <a:t>Training: $6,600</a:t>
            </a:r>
          </a:p>
          <a:p>
            <a:pPr lvl="0"/>
            <a:r>
              <a:rPr lang="en-US" sz="3300" dirty="0" smtClean="0"/>
              <a:t>Contractual: $3,000 </a:t>
            </a:r>
          </a:p>
          <a:p>
            <a:pPr lvl="1"/>
            <a:r>
              <a:rPr lang="en-US" sz="2900" dirty="0" smtClean="0"/>
              <a:t>Dental Providers</a:t>
            </a:r>
          </a:p>
          <a:p>
            <a:pPr lvl="0"/>
            <a:r>
              <a:rPr lang="en-US" sz="3300" dirty="0" smtClean="0"/>
              <a:t>Provider Incentives : $35,000  </a:t>
            </a:r>
          </a:p>
          <a:p>
            <a:pPr lvl="1"/>
            <a:r>
              <a:rPr lang="en-US" sz="2900" dirty="0" smtClean="0"/>
              <a:t>Creative incentives.</a:t>
            </a:r>
          </a:p>
          <a:p>
            <a:pPr lvl="0"/>
            <a:r>
              <a:rPr lang="en-US" sz="3300" dirty="0" smtClean="0"/>
              <a:t>HEZ Office Space in Lexington Park: $17,000 	</a:t>
            </a:r>
          </a:p>
          <a:p>
            <a:pPr lvl="0"/>
            <a:r>
              <a:rPr lang="en-US" sz="3300" dirty="0" smtClean="0"/>
              <a:t>New Integrated Primary Care Practice: $58,066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2280" y="2743200"/>
            <a:ext cx="8418673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en-US" i="1" dirty="0" smtClean="0">
              <a:cs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4800" b="1" i="1" dirty="0" smtClean="0">
                <a:cs typeface="Arial" charset="0"/>
              </a:rPr>
              <a:t>QUESTIONS?</a:t>
            </a:r>
          </a:p>
        </p:txBody>
      </p:sp>
      <p:pic>
        <p:nvPicPr>
          <p:cNvPr id="2050" name="Picture 2" descr="C:\Users\LWERRE~1.MED\AppData\Local\Temp\notes87944B\AccessHealthLogo-Gradi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231" y="4031413"/>
            <a:ext cx="3185649" cy="1365278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20" y="3956087"/>
            <a:ext cx="2743200" cy="144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C6404C7909443B5AE7631F248FCC0" ma:contentTypeVersion="4" ma:contentTypeDescription="Create a new document." ma:contentTypeScope="" ma:versionID="887ba6d75b188408b56840fbdd97028e">
  <xsd:schema xmlns:xsd="http://www.w3.org/2001/XMLSchema" xmlns:xs="http://www.w3.org/2001/XMLSchema" xmlns:p="http://schemas.microsoft.com/office/2006/metadata/properties" xmlns:ns1="http://schemas.microsoft.com/sharepoint/v3" xmlns:ns2="c60b771f-8c35-4ca7-ac84-7d5ecbec2039" targetNamespace="http://schemas.microsoft.com/office/2006/metadata/properties" ma:root="true" ma:fieldsID="c71bc1237b1311644874c566a90c21d0" ns1:_="" ns2:_="">
    <xsd:import namespace="http://schemas.microsoft.com/sharepoint/v3"/>
    <xsd:import namespace="c60b771f-8c35-4ca7-ac84-7d5ecbec20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b771f-8c35-4ca7-ac84-7d5ecbec20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51CDF2-2888-4BA6-B7E5-2624B6DA2D7B}"/>
</file>

<file path=customXml/itemProps2.xml><?xml version="1.0" encoding="utf-8"?>
<ds:datastoreItem xmlns:ds="http://schemas.openxmlformats.org/officeDocument/2006/customXml" ds:itemID="{F8E6C015-6A0A-4B51-959E-9CA50073C5E3}"/>
</file>

<file path=customXml/itemProps3.xml><?xml version="1.0" encoding="utf-8"?>
<ds:datastoreItem xmlns:ds="http://schemas.openxmlformats.org/officeDocument/2006/customXml" ds:itemID="{E662B926-234F-45E3-8C6C-645F7F2ECD4F}"/>
</file>

<file path=customXml/itemProps4.xml><?xml version="1.0" encoding="utf-8"?>
<ds:datastoreItem xmlns:ds="http://schemas.openxmlformats.org/officeDocument/2006/customXml" ds:itemID="{E378C09B-DED8-447C-B2B8-DB21A9614DC0}"/>
</file>

<file path=docProps/app.xml><?xml version="1.0" encoding="utf-8"?>
<Properties xmlns="http://schemas.openxmlformats.org/officeDocument/2006/extended-properties" xmlns:vt="http://schemas.openxmlformats.org/officeDocument/2006/docPropsVTypes">
  <Template>MedStar.thmx</Template>
  <TotalTime>306</TotalTime>
  <Words>204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   </vt:lpstr>
      <vt:lpstr>PowerPoint Presentation</vt:lpstr>
      <vt:lpstr>PowerPoint Presentation</vt:lpstr>
      <vt:lpstr>Status of Key Goals - Successes</vt:lpstr>
      <vt:lpstr>Status of Key Goals – Lessons Learned</vt:lpstr>
      <vt:lpstr>Year 2 Goals</vt:lpstr>
      <vt:lpstr>Year 1 Unexpended Funds</vt:lpstr>
      <vt:lpstr>Grant Modification Request</vt:lpstr>
      <vt:lpstr>PowerPoint Presentation</vt:lpstr>
    </vt:vector>
  </TitlesOfParts>
  <Company>Brand Savvy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 Fitzgibbons</dc:creator>
  <cp:lastModifiedBy>Edith Budd</cp:lastModifiedBy>
  <cp:revision>29</cp:revision>
  <dcterms:created xsi:type="dcterms:W3CDTF">2011-12-22T23:35:39Z</dcterms:created>
  <dcterms:modified xsi:type="dcterms:W3CDTF">2014-06-25T16:56:42Z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c0f91632-8a18-478d-948a-df4e54f39876</vt:lpwstr>
  </property>
</Properties>
</file>