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ommentAuthors.xml" ContentType="application/vnd.openxmlformats-officedocument.presentationml.commentAuthors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2" r:id="rId2"/>
    <p:sldId id="281" r:id="rId3"/>
    <p:sldId id="305" r:id="rId4"/>
    <p:sldId id="284" r:id="rId5"/>
    <p:sldId id="283" r:id="rId6"/>
    <p:sldId id="303" r:id="rId7"/>
    <p:sldId id="311" r:id="rId8"/>
    <p:sldId id="302" r:id="rId9"/>
    <p:sldId id="301" r:id="rId10"/>
    <p:sldId id="306" r:id="rId11"/>
    <p:sldId id="307" r:id="rId12"/>
    <p:sldId id="308" r:id="rId13"/>
    <p:sldId id="309" r:id="rId14"/>
    <p:sldId id="310" r:id="rId15"/>
    <p:sldId id="280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gelrud" initials="j" lastIdx="9" clrIdx="0"/>
  <p:cmAuthor id="1" name="lwerrell" initials="l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B00"/>
    <a:srgbClr val="002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3" d="100"/>
          <a:sy n="73" d="100"/>
        </p:scale>
        <p:origin x="-22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holt\AppData\Local\Microsoft\Windows\Temporary%20Internet%20Files\Content.Outlook\N5HWZ9FN\HEZ%20graphs%20Summary%2004012015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dholt\AppData\Local\Microsoft\Windows\Temporary%20Internet%20Files\Content.Outlook\N5HWZ9FN\HEZ%20graphs%20Summary%200401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werrell.MEDSTAR\Desktop\HEZ\HEZ%20shuttle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HEZ Overall Emergency Department Utilization/Census Rate</a:t>
            </a:r>
          </a:p>
        </c:rich>
      </c:tx>
      <c:layout>
        <c:manualLayout>
          <c:xMode val="edge"/>
          <c:yMode val="edge"/>
          <c:x val="0.23030751467504237"/>
          <c:y val="2.25829233386807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7132241463231544E-2"/>
          <c:y val="0.15837238173675741"/>
          <c:w val="0.92912527362005792"/>
          <c:h val="0.6040004374330070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Summary!$A$14</c:f>
              <c:strCache>
                <c:ptCount val="1"/>
                <c:pt idx="0">
                  <c:v>HEZ ED Utilization Per Pollution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cat>
            <c:strRef>
              <c:f>Summary!$F$11:$L$11</c:f>
              <c:strCache>
                <c:ptCount val="7"/>
                <c:pt idx="0">
                  <c:v>FY2014 Q1</c:v>
                </c:pt>
                <c:pt idx="1">
                  <c:v>FY2014 Q2</c:v>
                </c:pt>
                <c:pt idx="2">
                  <c:v>FY2014 Q3</c:v>
                </c:pt>
                <c:pt idx="3">
                  <c:v>FY2014 Q4</c:v>
                </c:pt>
                <c:pt idx="4">
                  <c:v>FY2015 Q1</c:v>
                </c:pt>
                <c:pt idx="5">
                  <c:v>FY2015 Q2</c:v>
                </c:pt>
                <c:pt idx="6">
                  <c:v>FY2015 Q3</c:v>
                </c:pt>
              </c:strCache>
            </c:strRef>
          </c:cat>
          <c:val>
            <c:numRef>
              <c:f>Summary!$F$14:$L$14</c:f>
              <c:numCache>
                <c:formatCode>0.00</c:formatCode>
                <c:ptCount val="7"/>
                <c:pt idx="0">
                  <c:v>13.335706426768507</c:v>
                </c:pt>
                <c:pt idx="1">
                  <c:v>12.49110089961815</c:v>
                </c:pt>
                <c:pt idx="2">
                  <c:v>12.892369425927125</c:v>
                </c:pt>
                <c:pt idx="3">
                  <c:v>13.381010937803389</c:v>
                </c:pt>
                <c:pt idx="4">
                  <c:v>13.303346061743577</c:v>
                </c:pt>
                <c:pt idx="5">
                  <c:v>13.300110025241086</c:v>
                </c:pt>
                <c:pt idx="6">
                  <c:v>12.471684680603207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147648"/>
        <c:axId val="85149568"/>
      </c:barChart>
      <c:catAx>
        <c:axId val="8514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149568"/>
        <c:crosses val="autoZero"/>
        <c:auto val="1"/>
        <c:lblAlgn val="ctr"/>
        <c:lblOffset val="100"/>
        <c:noMultiLvlLbl val="0"/>
      </c:catAx>
      <c:valAx>
        <c:axId val="85149568"/>
        <c:scaling>
          <c:orientation val="minMax"/>
          <c:min val="1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85147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628110061072875"/>
          <c:y val="0.85289892719259885"/>
          <c:w val="0.46242960050586607"/>
          <c:h val="6.806084112202165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/>
              <a:t>HEZ Readmission</a:t>
            </a:r>
            <a:r>
              <a:rPr lang="en-US" sz="2400" baseline="0"/>
              <a:t> Rate</a:t>
            </a:r>
            <a:r>
              <a:rPr lang="en-US" sz="2400"/>
              <a:t>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5126269328693503E-2"/>
          <c:y val="0.12926203661984759"/>
          <c:w val="0.9104449020417561"/>
          <c:h val="0.69313675644563655"/>
        </c:manualLayout>
      </c:layout>
      <c:lineChart>
        <c:grouping val="standard"/>
        <c:varyColors val="0"/>
        <c:ser>
          <c:idx val="1"/>
          <c:order val="0"/>
          <c:tx>
            <c:strRef>
              <c:f>Summary!$A$17</c:f>
              <c:strCache>
                <c:ptCount val="1"/>
                <c:pt idx="0">
                  <c:v>HEZ Readmission %</c:v>
                </c:pt>
              </c:strCache>
            </c:strRef>
          </c:tx>
          <c:marker>
            <c:symbol val="none"/>
          </c:marker>
          <c:trendline>
            <c:spPr>
              <a:ln w="25400">
                <a:solidFill>
                  <a:schemeClr val="accent2"/>
                </a:solidFill>
              </a:ln>
            </c:spPr>
            <c:trendlineType val="linear"/>
            <c:dispRSqr val="0"/>
            <c:dispEq val="0"/>
          </c:trendline>
          <c:cat>
            <c:strRef>
              <c:f>Summary!$F$11:$K$11</c:f>
              <c:strCache>
                <c:ptCount val="6"/>
                <c:pt idx="0">
                  <c:v>FY2014 Q1</c:v>
                </c:pt>
                <c:pt idx="1">
                  <c:v>FY2014 Q2</c:v>
                </c:pt>
                <c:pt idx="2">
                  <c:v>FY2014 Q3</c:v>
                </c:pt>
                <c:pt idx="3">
                  <c:v>FY2014 Q4</c:v>
                </c:pt>
                <c:pt idx="4">
                  <c:v>FY2015 Q1</c:v>
                </c:pt>
                <c:pt idx="5">
                  <c:v>FY2015 Q2</c:v>
                </c:pt>
              </c:strCache>
            </c:strRef>
          </c:cat>
          <c:val>
            <c:numRef>
              <c:f>Summary!$F$17:$K$17</c:f>
              <c:numCache>
                <c:formatCode>0.00%</c:formatCode>
                <c:ptCount val="6"/>
                <c:pt idx="0">
                  <c:v>0.10340000000000002</c:v>
                </c:pt>
                <c:pt idx="1">
                  <c:v>6.4300000000000079E-2</c:v>
                </c:pt>
                <c:pt idx="2">
                  <c:v>9.540000000000004E-2</c:v>
                </c:pt>
                <c:pt idx="3">
                  <c:v>7.3300000000000004E-2</c:v>
                </c:pt>
                <c:pt idx="4">
                  <c:v>4.5300000000000014E-2</c:v>
                </c:pt>
                <c:pt idx="5">
                  <c:v>7.9000000000000084E-2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952768"/>
        <c:axId val="98256000"/>
      </c:lineChart>
      <c:catAx>
        <c:axId val="8795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256000"/>
        <c:crosses val="autoZero"/>
        <c:auto val="1"/>
        <c:lblAlgn val="ctr"/>
        <c:lblOffset val="100"/>
        <c:noMultiLvlLbl val="0"/>
      </c:catAx>
      <c:valAx>
        <c:axId val="9825600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7952768"/>
        <c:crosses val="autoZero"/>
        <c:crossBetween val="between"/>
        <c:majorUnit val="2.0000000000000014E-2"/>
      </c:valAx>
    </c:plotArea>
    <c:legend>
      <c:legendPos val="b"/>
      <c:layout>
        <c:manualLayout>
          <c:xMode val="edge"/>
          <c:yMode val="edge"/>
          <c:x val="8.7493341110138984E-2"/>
          <c:y val="0.90684801291697503"/>
          <c:w val="0.82007500466936201"/>
          <c:h val="4.101209345384851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Shuttle</a:t>
            </a:r>
            <a:r>
              <a:rPr lang="en-US" sz="3200" baseline="0"/>
              <a:t> Ridership </a:t>
            </a:r>
            <a:endParaRPr lang="en-US" sz="32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trendline>
            <c:trendlineType val="linear"/>
            <c:dispRSqr val="0"/>
            <c:dispEq val="0"/>
          </c:trendline>
          <c:cat>
            <c:strRef>
              <c:f>Sheet1!$C$26:$C$42</c:f>
              <c:strCache>
                <c:ptCount val="17"/>
                <c:pt idx="0">
                  <c:v>Februrary</c:v>
                </c:pt>
                <c:pt idx="1">
                  <c:v>March </c:v>
                </c:pt>
                <c:pt idx="2">
                  <c:v>April</c:v>
                </c:pt>
                <c:pt idx="3">
                  <c:v>May</c:v>
                </c:pt>
                <c:pt idx="4">
                  <c:v>June</c:v>
                </c:pt>
                <c:pt idx="5">
                  <c:v> July </c:v>
                </c:pt>
                <c:pt idx="6">
                  <c:v>August</c:v>
                </c:pt>
                <c:pt idx="7">
                  <c:v>September</c:v>
                </c:pt>
                <c:pt idx="8">
                  <c:v>Oct</c:v>
                </c:pt>
                <c:pt idx="9">
                  <c:v>Nov</c:v>
                </c:pt>
                <c:pt idx="10">
                  <c:v>Dec</c:v>
                </c:pt>
                <c:pt idx="11">
                  <c:v>jan</c:v>
                </c:pt>
                <c:pt idx="12">
                  <c:v>Feb</c:v>
                </c:pt>
                <c:pt idx="13">
                  <c:v>March </c:v>
                </c:pt>
                <c:pt idx="14">
                  <c:v>April</c:v>
                </c:pt>
                <c:pt idx="15">
                  <c:v>May</c:v>
                </c:pt>
                <c:pt idx="16">
                  <c:v>June</c:v>
                </c:pt>
              </c:strCache>
            </c:strRef>
          </c:cat>
          <c:val>
            <c:numRef>
              <c:f>Sheet1!$D$26:$D$42</c:f>
              <c:numCache>
                <c:formatCode>General</c:formatCode>
                <c:ptCount val="17"/>
                <c:pt idx="0">
                  <c:v>171</c:v>
                </c:pt>
                <c:pt idx="1">
                  <c:v>216</c:v>
                </c:pt>
                <c:pt idx="2">
                  <c:v>245</c:v>
                </c:pt>
                <c:pt idx="3">
                  <c:v>276</c:v>
                </c:pt>
                <c:pt idx="4">
                  <c:v>267</c:v>
                </c:pt>
                <c:pt idx="5">
                  <c:v>617</c:v>
                </c:pt>
                <c:pt idx="6">
                  <c:v>743</c:v>
                </c:pt>
                <c:pt idx="7">
                  <c:v>811</c:v>
                </c:pt>
                <c:pt idx="8">
                  <c:v>644</c:v>
                </c:pt>
                <c:pt idx="9">
                  <c:v>308</c:v>
                </c:pt>
                <c:pt idx="10">
                  <c:v>361</c:v>
                </c:pt>
                <c:pt idx="11">
                  <c:v>402</c:v>
                </c:pt>
                <c:pt idx="12">
                  <c:v>407</c:v>
                </c:pt>
                <c:pt idx="13">
                  <c:v>389</c:v>
                </c:pt>
                <c:pt idx="14">
                  <c:v>364</c:v>
                </c:pt>
                <c:pt idx="15">
                  <c:v>376</c:v>
                </c:pt>
                <c:pt idx="16">
                  <c:v>564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209216"/>
        <c:axId val="115852800"/>
      </c:barChart>
      <c:catAx>
        <c:axId val="1012092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15852800"/>
        <c:crosses val="autoZero"/>
        <c:auto val="1"/>
        <c:lblAlgn val="ctr"/>
        <c:lblOffset val="100"/>
        <c:noMultiLvlLbl val="0"/>
      </c:catAx>
      <c:valAx>
        <c:axId val="1158528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1209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0.00234</cdr:x>
      <cdr:y>0.91037</cdr:y>
    </cdr:from>
    <cdr:to>
      <cdr:x>0.67697</cdr:x>
      <cdr:y>0.99153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812" y="3071812"/>
          <a:ext cx="6858000" cy="273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ED</a:t>
          </a:r>
          <a:r>
            <a:rPr lang="en-US" sz="1100" baseline="0"/>
            <a:t> Utilization =  HEZ ED Visits/HEZ Population (2010 Census Data)</a:t>
          </a:r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0.91643</cdr:x>
      <cdr:y>0.14246</cdr:y>
    </cdr:from>
    <cdr:to>
      <cdr:x>0.99701</cdr:x>
      <cdr:y>0.58863</cdr:y>
    </cdr:to>
    <cdr:sp macro="" textlink="">
      <cdr:nvSpPr>
        <cdr:cNvPr id="3" name="Down Arrow 2"/>
        <cdr:cNvSpPr/>
      </cdr:nvSpPr>
      <cdr:spPr>
        <a:xfrm xmlns:a="http://schemas.openxmlformats.org/drawingml/2006/main">
          <a:off x="9427343" y="507149"/>
          <a:ext cx="828900" cy="1588350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2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600" b="1"/>
            <a:t>GOOD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DD4A0-E733-4D15-8DF0-93A6611CA168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B504F-3BFA-4CE6-BD59-25E6CB0D4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31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3DEAC-C25D-491B-88C2-D6F2453267CE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2E17D-6D5F-4ED7-9093-BCA238D6D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2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Opened in October 2015 with 1 provider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Nurse Practitioner added at end of December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2E17D-6D5F-4ED7-9093-BCA238D6D00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8CE875-739A-4F46-BE32-C4CB4ED102F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22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10% of budget mostly indirect</a:t>
            </a:r>
            <a:r>
              <a:rPr lang="en-US" baseline="0" dirty="0" smtClean="0"/>
              <a:t> for MSMH and Evaluation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2E17D-6D5F-4ED7-9093-BCA238D6D00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MH_Backgrounds-0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4570" y="2873339"/>
            <a:ext cx="7772400" cy="7838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4570" y="3657158"/>
            <a:ext cx="6400800" cy="652841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rgbClr val="0026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4980" y="2508214"/>
            <a:ext cx="2133600" cy="365125"/>
          </a:xfrm>
        </p:spPr>
        <p:txBody>
          <a:bodyPr/>
          <a:lstStyle/>
          <a:p>
            <a:fld id="{930C2F83-D35A-FD45-AE8C-0023B13FCB4C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xfrm>
            <a:off x="664980" y="59912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4093980" y="59912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44F020E6-ABC7-0841-AA21-7C84FF90E3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2F83-D35A-FD45-AE8C-0023B13FCB4C}" type="datetimeFigureOut">
              <a:rPr lang="en-US" smtClean="0"/>
              <a:pPr/>
              <a:t>9/16/2015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943-00A4-49F4-ADEE-DB5614E60125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872E96-3D8D-4737-AA9C-6CDABD44D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MH_Backgrounds-04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2280" y="274638"/>
            <a:ext cx="8229600" cy="86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280" y="1395024"/>
            <a:ext cx="8229600" cy="473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2280" y="6241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002664"/>
                </a:solidFill>
                <a:latin typeface="Arial"/>
                <a:cs typeface="Arial"/>
              </a:defRPr>
            </a:lvl1pPr>
          </a:lstStyle>
          <a:p>
            <a:fld id="{930C2F83-D35A-FD45-AE8C-0023B13FCB4C}" type="datetimeFigureOut">
              <a:rPr lang="en-US" smtClean="0"/>
              <a:pPr/>
              <a:t>9/16/2015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266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2664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664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2664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664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266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andy.a.estes@medstar.ne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aynet.com/images/news/full/A07ACB607B529F7BCD19AF81CA27B5EA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00200" y="2286000"/>
            <a:ext cx="6041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664"/>
                </a:solidFill>
                <a:cs typeface="Arial" charset="0"/>
              </a:rPr>
              <a:t>Greater Lexington Park Health </a:t>
            </a:r>
            <a:r>
              <a:rPr lang="en-US" sz="3600" b="1" i="1" dirty="0" smtClean="0">
                <a:solidFill>
                  <a:srgbClr val="002664"/>
                </a:solidFill>
                <a:cs typeface="Arial" charset="0"/>
              </a:rPr>
              <a:t>Enterprise</a:t>
            </a:r>
            <a:r>
              <a:rPr lang="en-US" sz="4000" b="1" i="1" dirty="0" smtClean="0">
                <a:solidFill>
                  <a:srgbClr val="002664"/>
                </a:solidFill>
                <a:cs typeface="Arial" charset="0"/>
              </a:rPr>
              <a:t> Zone (HEZ) Project</a:t>
            </a:r>
            <a:endParaRPr lang="en-US" sz="4000" b="1" i="1" dirty="0">
              <a:solidFill>
                <a:srgbClr val="002664"/>
              </a:solidFill>
              <a:cs typeface="Arial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62713"/>
            <a:ext cx="2743200" cy="144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LWERRE~1.MED\AppData\Local\Temp\notes87944B\AccessHealthLogo-Gradie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2950" y="4062713"/>
            <a:ext cx="3134012" cy="1343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31788" y="689317"/>
          <a:ext cx="8229600" cy="5436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0"/>
            <a:ext cx="226853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352426" y="2707979"/>
            <a:ext cx="8258174" cy="79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 smtClean="0"/>
              <a:t>St. Mary’s HEZ</a:t>
            </a:r>
            <a:br>
              <a:rPr lang="en-US" sz="2400" b="1" dirty="0" smtClean="0"/>
            </a:br>
            <a:r>
              <a:rPr lang="en-US" sz="2400" b="1" dirty="0" smtClean="0"/>
              <a:t>Hospital Resource Utilization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474" y="4031674"/>
            <a:ext cx="4743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Randy Estes MIS/M, RN-BC, PMP, CPHIMS, CPEHR</a:t>
            </a:r>
            <a:endParaRPr lang="en-US" sz="1400" dirty="0" smtClean="0"/>
          </a:p>
          <a:p>
            <a:r>
              <a:rPr lang="en-US" sz="1400" dirty="0" smtClean="0"/>
              <a:t>Manager, Research Bioinformatics</a:t>
            </a:r>
          </a:p>
          <a:p>
            <a:r>
              <a:rPr lang="en-US" sz="1400" dirty="0" smtClean="0"/>
              <a:t>Dept. of Biostatistics and Bioinformatics</a:t>
            </a:r>
          </a:p>
          <a:p>
            <a:r>
              <a:rPr lang="en-US" sz="1400" dirty="0" err="1" smtClean="0"/>
              <a:t>MedStar</a:t>
            </a:r>
            <a:r>
              <a:rPr lang="en-US" sz="1400" dirty="0" smtClean="0"/>
              <a:t> Health Research Institute</a:t>
            </a:r>
          </a:p>
          <a:p>
            <a:r>
              <a:rPr lang="en-US" sz="1400" dirty="0" smtClean="0">
                <a:hlinkClick r:id="rId4"/>
              </a:rPr>
              <a:t>randy.a.estes@medstar.net</a:t>
            </a:r>
            <a:endParaRPr lang="en-US" sz="1400" dirty="0" smtClean="0"/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St. Mary’s HEZ</a:t>
            </a:r>
            <a:br>
              <a:rPr lang="en-US" dirty="0" smtClean="0"/>
            </a:br>
            <a:r>
              <a:rPr lang="en-US" dirty="0" smtClean="0"/>
              <a:t>Readmission Rates</a:t>
            </a:r>
            <a:endParaRPr lang="en-US" dirty="0"/>
          </a:p>
        </p:txBody>
      </p:sp>
      <p:pic>
        <p:nvPicPr>
          <p:cNvPr id="1034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187" y="1492468"/>
            <a:ext cx="8681544" cy="461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mhri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990" y="274638"/>
            <a:ext cx="2470890" cy="86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hri_log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4113" y="3498850"/>
            <a:ext cx="1504950" cy="523875"/>
          </a:xfrm>
        </p:spPr>
      </p:pic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676" y="1492469"/>
            <a:ext cx="8786648" cy="463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St. Mary’s HEZ</a:t>
            </a:r>
            <a:br>
              <a:rPr lang="en-US" dirty="0" smtClean="0"/>
            </a:br>
            <a:r>
              <a:rPr lang="en-US" dirty="0" smtClean="0"/>
              <a:t>Readmission Rates</a:t>
            </a:r>
            <a:endParaRPr lang="en-US" dirty="0"/>
          </a:p>
        </p:txBody>
      </p:sp>
      <p:pic>
        <p:nvPicPr>
          <p:cNvPr id="33794" name="Picture 2" descr="C:\Users\lwerrell.MEDSTAR\Desktop\mhri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1205" y="373329"/>
            <a:ext cx="2187380" cy="761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hri_log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4113" y="3498850"/>
            <a:ext cx="1504950" cy="523875"/>
          </a:xfrm>
        </p:spPr>
      </p:pic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717" y="1524001"/>
            <a:ext cx="866052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St. Mary’s HEZ</a:t>
            </a:r>
            <a:br>
              <a:rPr lang="en-US" dirty="0" smtClean="0"/>
            </a:br>
            <a:r>
              <a:rPr lang="en-US" dirty="0" smtClean="0"/>
              <a:t>Returns to the ED</a:t>
            </a:r>
            <a:endParaRPr lang="en-US" dirty="0"/>
          </a:p>
        </p:txBody>
      </p:sp>
      <p:pic>
        <p:nvPicPr>
          <p:cNvPr id="7" name="Picture 6" descr="mhri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845" y="274639"/>
            <a:ext cx="2470890" cy="86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32280" y="2743200"/>
            <a:ext cx="8418673" cy="91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endParaRPr lang="en-US" i="1" dirty="0" smtClean="0">
              <a:cs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US" sz="4800" b="1" i="1" dirty="0" smtClean="0">
                <a:cs typeface="Arial" charset="0"/>
              </a:rPr>
              <a:t>QUESTIONS?</a:t>
            </a:r>
          </a:p>
        </p:txBody>
      </p:sp>
      <p:pic>
        <p:nvPicPr>
          <p:cNvPr id="2050" name="Picture 2" descr="C:\Users\LWERRE~1.MED\AppData\Local\Temp\notes87944B\AccessHealthLogo-Gradie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6231" y="4031413"/>
            <a:ext cx="3185649" cy="1365278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420" y="3956087"/>
            <a:ext cx="2743200" cy="144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67159" y="2442258"/>
            <a:ext cx="799422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en-US" sz="2800" b="1" i="1" dirty="0" smtClean="0">
                <a:solidFill>
                  <a:srgbClr val="002664"/>
                </a:solidFill>
                <a:cs typeface="Arial" charset="0"/>
              </a:rPr>
              <a:t>Vision</a:t>
            </a:r>
            <a:r>
              <a:rPr lang="en-US" sz="2000" b="1" i="1" dirty="0" smtClean="0">
                <a:solidFill>
                  <a:schemeClr val="tx2"/>
                </a:solidFill>
                <a:cs typeface="Arial" charset="0"/>
              </a:rPr>
              <a:t> </a:t>
            </a:r>
          </a:p>
          <a:p>
            <a:pPr marL="0" indent="0" algn="ctr">
              <a:buNone/>
            </a:pPr>
            <a:r>
              <a:rPr lang="en-US" dirty="0" smtClean="0">
                <a:cs typeface="Arial" charset="0"/>
              </a:rPr>
              <a:t>Establish accessible, integrated, culturally competent healthcare in the HEZ supported by clinical care coordination, prevention services, community outreach and education</a:t>
            </a:r>
          </a:p>
          <a:p>
            <a:pPr marL="0" indent="0" algn="ctr">
              <a:buNone/>
            </a:pPr>
            <a:endParaRPr lang="en-US" dirty="0" smtClean="0"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r>
              <a:rPr lang="en-US" sz="2800" b="1" i="1" dirty="0" smtClean="0">
                <a:solidFill>
                  <a:srgbClr val="002664"/>
                </a:solidFill>
                <a:cs typeface="Arial" charset="0"/>
              </a:rPr>
              <a:t>Core Disease States</a:t>
            </a:r>
          </a:p>
          <a:p>
            <a:pPr marL="0" indent="0" algn="ctr">
              <a:buFont typeface="Arial" charset="0"/>
              <a:buNone/>
            </a:pPr>
            <a:r>
              <a:rPr lang="en-US" dirty="0" smtClean="0">
                <a:cs typeface="Arial" charset="0"/>
              </a:rPr>
              <a:t>Diabetes, Asthma, Hypertension, Congestive Heart Failure, Chronic Obstructive Pulmonary Disease, Behavioral/Mental Health 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48700" y="1395413"/>
          <a:ext cx="6995776" cy="4730749"/>
        </p:xfrm>
        <a:graphic>
          <a:graphicData uri="http://schemas.openxmlformats.org/drawingml/2006/table">
            <a:tbl>
              <a:tblPr/>
              <a:tblGrid>
                <a:gridCol w="774123"/>
                <a:gridCol w="1112868"/>
                <a:gridCol w="1133044"/>
                <a:gridCol w="1672487"/>
                <a:gridCol w="1194634"/>
                <a:gridCol w="1108620"/>
              </a:tblGrid>
              <a:tr h="6652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Input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Activities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Output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Outcomes (Short term)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Outcomes (Medium/Long term)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Impact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39125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sng">
                          <a:latin typeface="Times New Roman"/>
                          <a:ea typeface="Calibri"/>
                          <a:cs typeface="Times New Roman"/>
                        </a:rPr>
                        <a:t>Resources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Calibri"/>
                          <a:cs typeface="Times New Roman"/>
                        </a:rPr>
                        <a:t>Staff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Calibri"/>
                          <a:cs typeface="Times New Roman"/>
                        </a:rPr>
                        <a:t>Funding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Calibri"/>
                          <a:cs typeface="Times New Roman"/>
                        </a:rPr>
                        <a:t>Dental Van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Calibri"/>
                          <a:cs typeface="Times New Roman"/>
                        </a:rPr>
                        <a:t>Transportation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Calibri"/>
                          <a:cs typeface="Times New Roman"/>
                        </a:rPr>
                        <a:t>Data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sng">
                          <a:latin typeface="Times New Roman"/>
                          <a:ea typeface="Calibri"/>
                          <a:cs typeface="Times New Roman"/>
                        </a:rPr>
                        <a:t>Collaboration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Calibri"/>
                          <a:cs typeface="Times New Roman"/>
                        </a:rPr>
                        <a:t>Community partners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Calibri"/>
                          <a:cs typeface="Times New Roman"/>
                        </a:rPr>
                        <a:t>DHMH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Calibri"/>
                          <a:cs typeface="Times New Roman"/>
                        </a:rPr>
                        <a:t>Health Connections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Calibri"/>
                          <a:cs typeface="Times New Roman"/>
                        </a:rPr>
                        <a:t>Hospital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latin typeface="Times New Roman"/>
                          <a:ea typeface="Calibri"/>
                          <a:cs typeface="Times New Roman"/>
                        </a:rPr>
                        <a:t>Integrated Primary Care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Increase number of providers serving patients in the zone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Increase access to behavioral health 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Training of healthcare workforce 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latin typeface="Times New Roman"/>
                          <a:ea typeface="Calibri"/>
                          <a:cs typeface="Times New Roman"/>
                        </a:rPr>
                        <a:t>Transportation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Develop and run transport within and outside Zone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latin typeface="Times New Roman"/>
                          <a:ea typeface="Calibri"/>
                          <a:cs typeface="Times New Roman"/>
                        </a:rPr>
                        <a:t>Dental Van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Outfit and run a dental van for HEZ residents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Develop dental plan to make referral to appropriate provider(s)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latin typeface="Times New Roman"/>
                          <a:ea typeface="Calibri"/>
                          <a:cs typeface="Times New Roman"/>
                        </a:rPr>
                        <a:t>Care Coordination and Community Health Workers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Stabilize medical needs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Develop care plan to address social determinants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Refer to appropriate partner organizations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Evidenced based self management programs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Residents able to access primary care physician and behavioral health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Patients  able to access services, food and recreation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Clients receive basic oral to reduce impact on chronic conditions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Clients have a better understanding of their diagnosis 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Clients are connected to community services 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Clients receiving therapy as specified by doctors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Clients establishing routine of care and follow up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Clients will keep primary care and specialist appointments as scheduled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Clients will have access to fresh fruits and vegetables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Clients will have access to physical activity/recreation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Clients will be able to better take care of their teeth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Clients will become efficient in making their own doctor’s appointments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Clients will feel comfortable discussing their health concerns with doctor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Improved self management of chronic condtions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latin typeface="Times New Roman"/>
                          <a:ea typeface="Calibri"/>
                          <a:cs typeface="Times New Roman"/>
                        </a:rPr>
                        <a:t>Medium term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Health Center and Primary Care office 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Clients are overall healthier because of therapies, recreations, nutrition, and social outlets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Clients will learn how their daily behavior interacts with their overall health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latin typeface="Times New Roman"/>
                          <a:ea typeface="Calibri"/>
                          <a:cs typeface="Times New Roman"/>
                        </a:rPr>
                        <a:t>Long term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Clients will be better equipped to take responsibility for their own health in the appropriate level of care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Decrease non emergent ER use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Reduction in ER use for dental issues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Improved health outcomes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Reduced health disparities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Reduction of health cost and hospital admissions and readmissions 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Reduction in unnecessary ER utilization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Culturally competent healthcare workforce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291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01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HEZ Year 3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631" y="1121434"/>
            <a:ext cx="8647818" cy="56049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i="1" dirty="0" smtClean="0"/>
              <a:t>Build Practice Capacity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SMART Objectives: </a:t>
            </a:r>
          </a:p>
          <a:p>
            <a:pPr>
              <a:buNone/>
            </a:pPr>
            <a:r>
              <a:rPr lang="en-US" sz="1800" dirty="0" smtClean="0"/>
              <a:t>	   –  Primary care practitioners average 2-3 visits/hour  36 clinic hours/week		     during practice ramp-up (9 months) 788 patient visits to date</a:t>
            </a:r>
          </a:p>
          <a:p>
            <a:pPr>
              <a:buNone/>
            </a:pPr>
            <a:r>
              <a:rPr lang="en-US" sz="1800" dirty="0" smtClean="0"/>
              <a:t>	   –  Primary care practitioners will average 3-4 visits/hour</a:t>
            </a:r>
          </a:p>
          <a:p>
            <a:pPr>
              <a:buNone/>
            </a:pPr>
            <a:r>
              <a:rPr lang="en-US" sz="1800" dirty="0" smtClean="0"/>
              <a:t>	       36 clinic hours/week  minimum of 5184 appointments/year</a:t>
            </a:r>
          </a:p>
          <a:p>
            <a:pPr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Data track by practice manager via Centricity EMR and weekly productivity reports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800" b="1" i="1" dirty="0" smtClean="0"/>
              <a:t>Care Coordination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SMART Objective:</a:t>
            </a:r>
          </a:p>
          <a:p>
            <a:pPr>
              <a:buNone/>
            </a:pPr>
            <a:r>
              <a:rPr lang="en-US" sz="1800" dirty="0" smtClean="0"/>
              <a:t>        –  Care Coordinators maintain current capacity of 60 active and</a:t>
            </a:r>
          </a:p>
          <a:p>
            <a:pPr>
              <a:buNone/>
            </a:pPr>
            <a:r>
              <a:rPr lang="en-US" sz="1800" dirty="0" smtClean="0"/>
              <a:t>             90 maintenance clients/RN </a:t>
            </a:r>
          </a:p>
          <a:p>
            <a:pPr>
              <a:buNone/>
            </a:pPr>
            <a:r>
              <a:rPr lang="en-US" sz="1800" dirty="0" smtClean="0"/>
              <a:t>        –  CHW’s maintain current capacity of 20 clients/associate</a:t>
            </a:r>
          </a:p>
          <a:p>
            <a:pPr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Patient interactions tracked via </a:t>
            </a:r>
            <a:r>
              <a:rPr lang="en-US" sz="1800" dirty="0" err="1" smtClean="0">
                <a:solidFill>
                  <a:schemeClr val="accent2"/>
                </a:solidFill>
              </a:rPr>
              <a:t>templated</a:t>
            </a:r>
            <a:r>
              <a:rPr lang="en-US" sz="1800" dirty="0" smtClean="0">
                <a:solidFill>
                  <a:schemeClr val="accent2"/>
                </a:solidFill>
              </a:rPr>
              <a:t> reporting databases</a:t>
            </a:r>
          </a:p>
          <a:p>
            <a:pPr>
              <a:buNone/>
            </a:pPr>
            <a:endParaRPr lang="en-US" sz="1800" dirty="0" smtClean="0"/>
          </a:p>
        </p:txBody>
      </p:sp>
      <p:pic>
        <p:nvPicPr>
          <p:cNvPr id="4" name="Picture 2" descr="C:\Users\LWERRE~1.MED\AppData\Local\Temp\notes87944B\AccessHealthLogo-Gradi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7407" y="65082"/>
            <a:ext cx="2195058" cy="945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04" y="65082"/>
            <a:ext cx="8229600" cy="8601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HEZ Year 3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280" y="1466491"/>
            <a:ext cx="8229600" cy="513464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b="1" i="1" dirty="0" smtClean="0"/>
              <a:t>Integrated Care/Behavioral Health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/>
              <a:t>SMART Objectives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     - Increase SBIRTS to 50/month from 30/month     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      - New Goal: 25 MSMH ED diversions/year to non-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        hospital treatment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      - Add 4 additional hours of Psychiatry/week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        serving 20 patients/month (increase from                    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        4-5 patients/month in Year 2)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accent2"/>
                </a:solidFill>
              </a:rPr>
              <a:t>Walden Sierra data tracked via EMR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buNone/>
            </a:pPr>
            <a:r>
              <a:rPr lang="en-US" sz="3300" b="1" i="1" dirty="0" smtClean="0"/>
              <a:t>Transportation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SMART Objectives</a:t>
            </a:r>
          </a:p>
          <a:p>
            <a:pPr lvl="1">
              <a:buNone/>
            </a:pPr>
            <a:r>
              <a:rPr lang="en-US" sz="2200" dirty="0" smtClean="0"/>
              <a:t> – Add 2 specialty route runs per day with 5 patients/run</a:t>
            </a:r>
          </a:p>
          <a:p>
            <a:pPr>
              <a:buNone/>
            </a:pPr>
            <a:r>
              <a:rPr lang="en-US" sz="2200" dirty="0" smtClean="0"/>
              <a:t>		–  Increase shuttle ridership above current goal </a:t>
            </a:r>
          </a:p>
          <a:p>
            <a:pPr>
              <a:buNone/>
            </a:pPr>
            <a:r>
              <a:rPr lang="en-US" sz="2200" dirty="0" smtClean="0"/>
              <a:t>          of 1000/quarter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accent2"/>
                </a:solidFill>
              </a:rPr>
              <a:t>Transportation ridership and rider demographics tracked via driver tallies and applications for shuttle passes</a:t>
            </a:r>
          </a:p>
        </p:txBody>
      </p:sp>
      <p:pic>
        <p:nvPicPr>
          <p:cNvPr id="4" name="Picture 2" descr="C:\Users\LWERRE~1.MED\AppData\Local\Temp\notes87944B\AccessHealthLogo-Gradi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7407" y="65082"/>
            <a:ext cx="2195058" cy="945095"/>
          </a:xfrm>
          <a:prstGeom prst="rect">
            <a:avLst/>
          </a:prstGeom>
          <a:noFill/>
        </p:spPr>
      </p:pic>
      <p:pic>
        <p:nvPicPr>
          <p:cNvPr id="5" name="Picture 2" descr="http://www.thebaynet.com/images/news/A07ACB607B529F7BCD19AF81CA27B5E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004" y="149961"/>
            <a:ext cx="1607535" cy="984797"/>
          </a:xfrm>
          <a:prstGeom prst="rect">
            <a:avLst/>
          </a:prstGeom>
          <a:noFill/>
        </p:spPr>
      </p:pic>
      <p:pic>
        <p:nvPicPr>
          <p:cNvPr id="6" name="Picture 4" descr="http://absolutebus.com/pics/handicap-buses-for-sa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6822" y="2793315"/>
            <a:ext cx="2195058" cy="1820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46" y="65082"/>
            <a:ext cx="8229600" cy="8601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HEZ Year 3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763" y="1164566"/>
            <a:ext cx="8660185" cy="51159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i="1" dirty="0" smtClean="0"/>
              <a:t>Adult Dental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SMART Objective </a:t>
            </a:r>
          </a:p>
          <a:p>
            <a:pPr>
              <a:buNone/>
            </a:pPr>
            <a:r>
              <a:rPr lang="en-US" sz="2000" dirty="0" smtClean="0"/>
              <a:t>     Provide 6 hours of adult dental services/week (4-6 patients)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Visits and patient demographics tracked by HEZ program coordinator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4265" y="4581149"/>
            <a:ext cx="2549106" cy="1699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LWERRE~1.MED\AppData\Local\Temp\notes87944B\AccessHealthLogo-Gradi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7407" y="65082"/>
            <a:ext cx="2195058" cy="945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Data Collection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Readmissions and ER usage – hospital data, daily discharge reports, follow-up phone call scripts, CRISP and state provided sources</a:t>
            </a:r>
          </a:p>
          <a:p>
            <a:r>
              <a:rPr lang="en-US" dirty="0" smtClean="0"/>
              <a:t>Utilization/Economic Impact - MHRI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57" y="65082"/>
            <a:ext cx="8229600" cy="8601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Moving the Needle </a:t>
            </a:r>
            <a:br>
              <a:rPr lang="en-US" dirty="0" smtClean="0"/>
            </a:br>
            <a:r>
              <a:rPr lang="en-US" sz="2200" dirty="0" smtClean="0"/>
              <a:t>Quarter 1 FY2014- Quarter 3 FY2015</a:t>
            </a:r>
            <a:br>
              <a:rPr lang="en-US" sz="2200" dirty="0" smtClean="0"/>
            </a:br>
            <a:endParaRPr lang="en-US" sz="2200" dirty="0"/>
          </a:p>
        </p:txBody>
      </p:sp>
      <p:pic>
        <p:nvPicPr>
          <p:cNvPr id="4" name="Picture 2" descr="C:\Users\LWERRE~1.MED\AppData\Local\Temp\notes87944B\AccessHealthLogo-Gradi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7407" y="65082"/>
            <a:ext cx="2195058" cy="945095"/>
          </a:xfrm>
          <a:prstGeom prst="rect">
            <a:avLst/>
          </a:prstGeom>
          <a:noFill/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31787" y="1276709"/>
          <a:ext cx="8389517" cy="473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80" y="69582"/>
            <a:ext cx="8229600" cy="8601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Moving the Needle </a:t>
            </a:r>
            <a:br>
              <a:rPr lang="en-US" dirty="0" smtClean="0"/>
            </a:br>
            <a:r>
              <a:rPr lang="en-US" sz="2200" dirty="0" smtClean="0"/>
              <a:t>Quarter 1 FY2014- Quarter 2 FY2015</a:t>
            </a:r>
            <a:endParaRPr lang="en-US" sz="2200" dirty="0"/>
          </a:p>
        </p:txBody>
      </p:sp>
      <p:pic>
        <p:nvPicPr>
          <p:cNvPr id="5" name="Picture 2" descr="C:\Users\LWERRE~1.MED\AppData\Local\Temp\notes87944B\AccessHealthLogo-Gradi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4694" y="0"/>
            <a:ext cx="2159306" cy="929702"/>
          </a:xfrm>
          <a:prstGeom prst="rect">
            <a:avLst/>
          </a:prstGeom>
          <a:noFill/>
        </p:spPr>
      </p:pic>
      <p:graphicFrame>
        <p:nvGraphicFramePr>
          <p:cNvPr id="6" name="Chart 5"/>
          <p:cNvGraphicFramePr/>
          <p:nvPr/>
        </p:nvGraphicFramePr>
        <p:xfrm>
          <a:off x="120770" y="1649016"/>
          <a:ext cx="8790317" cy="450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433B70C632064384C83DF0175E9CA7" ma:contentTypeVersion="11" ma:contentTypeDescription="Create a new document." ma:contentTypeScope="" ma:versionID="64e60f4f03c41066fee84b909395d39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9f8a7ee62ec5a0ae4d6004028b8cf6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c60b771f-8c35-4ca7-ac84-7d5ecbec2039">JHQQSZKKEHZ5-3-138</_dlc_DocId>
    <_dlc_DocIdUrl xmlns="c60b771f-8c35-4ca7-ac84-7d5ecbec2039">
      <Url>http://dev.dhmh.maryland.gov/healthenterprisezones/_layouts/DocIdRedir.aspx?ID=JHQQSZKKEHZ5-3-138</Url>
      <Description>JHQQSZKKEHZ5-3-138</Description>
    </_dlc_DocIdUrl>
  </documentManagement>
</p:properties>
</file>

<file path=customXml/itemProps1.xml><?xml version="1.0" encoding="utf-8"?>
<ds:datastoreItem xmlns:ds="http://schemas.openxmlformats.org/officeDocument/2006/customXml" ds:itemID="{86B518C2-A1F7-4538-9A13-12FBBE3ADC33}"/>
</file>

<file path=customXml/itemProps2.xml><?xml version="1.0" encoding="utf-8"?>
<ds:datastoreItem xmlns:ds="http://schemas.openxmlformats.org/officeDocument/2006/customXml" ds:itemID="{A465C7AF-2910-440C-A3C7-DAC0BCFC5F64}"/>
</file>

<file path=customXml/itemProps3.xml><?xml version="1.0" encoding="utf-8"?>
<ds:datastoreItem xmlns:ds="http://schemas.openxmlformats.org/officeDocument/2006/customXml" ds:itemID="{A2277953-6671-492E-AE3E-E9F802D2D7A3}"/>
</file>

<file path=customXml/itemProps4.xml><?xml version="1.0" encoding="utf-8"?>
<ds:datastoreItem xmlns:ds="http://schemas.openxmlformats.org/officeDocument/2006/customXml" ds:itemID="{A465C7AF-2910-440C-A3C7-DAC0BCFC5F64}"/>
</file>

<file path=docProps/app.xml><?xml version="1.0" encoding="utf-8"?>
<Properties xmlns="http://schemas.openxmlformats.org/officeDocument/2006/extended-properties" xmlns:vt="http://schemas.openxmlformats.org/officeDocument/2006/docPropsVTypes">
  <Template>MedStar.thmx</Template>
  <TotalTime>2566</TotalTime>
  <Words>620</Words>
  <Application>Microsoft Office PowerPoint</Application>
  <PresentationFormat>On-screen Show (4:3)</PresentationFormat>
  <Paragraphs>129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  </vt:lpstr>
      <vt:lpstr>PowerPoint Presentation</vt:lpstr>
      <vt:lpstr>Logic Model</vt:lpstr>
      <vt:lpstr>HEZ Year 3  </vt:lpstr>
      <vt:lpstr>HEZ Year 3  </vt:lpstr>
      <vt:lpstr>HEZ Year 3  </vt:lpstr>
      <vt:lpstr>Other Data Collection Methods</vt:lpstr>
      <vt:lpstr>Moving the Needle  Quarter 1 FY2014- Quarter 3 FY2015 </vt:lpstr>
      <vt:lpstr>Moving the Needle  Quarter 1 FY2014- Quarter 2 FY2015</vt:lpstr>
      <vt:lpstr>PowerPoint Presentation</vt:lpstr>
      <vt:lpstr>PowerPoint Presentation</vt:lpstr>
      <vt:lpstr>St. Mary’s HEZ Readmission Rates</vt:lpstr>
      <vt:lpstr>St. Mary’s HEZ Readmission Rates</vt:lpstr>
      <vt:lpstr>St. Mary’s HEZ Returns to the ED</vt:lpstr>
      <vt:lpstr>PowerPoint Presentation</vt:lpstr>
    </vt:vector>
  </TitlesOfParts>
  <Company>Brand Savvy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Marcus Fitzgibbons</dc:creator>
  <cp:lastModifiedBy>Maura Dwyer</cp:lastModifiedBy>
  <cp:revision>301</cp:revision>
  <dcterms:created xsi:type="dcterms:W3CDTF">2011-12-22T23:35:39Z</dcterms:created>
  <dcterms:modified xsi:type="dcterms:W3CDTF">2015-09-16T17:00:09Z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0x01010084433B70C632064384C83DF0175E9CA7</vt:lpwstr>
  </property>
  <property fmtid="{D5CDD505-2E9C-101B-9397-08002B2CF9AE}" pid="3" name="_dlc_DocIdItemGuid">
    <vt:lpwstr>6f442f6b-67de-4ad0-a905-6487782339c0</vt:lpwstr>
  </property>
</Properties>
</file>