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9" r:id="rId4"/>
    <p:sldId id="280" r:id="rId5"/>
    <p:sldId id="287" r:id="rId6"/>
    <p:sldId id="279" r:id="rId7"/>
    <p:sldId id="288" r:id="rId8"/>
    <p:sldId id="281" r:id="rId9"/>
    <p:sldId id="282" r:id="rId10"/>
    <p:sldId id="283" r:id="rId11"/>
    <p:sldId id="285" r:id="rId1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7" d="100"/>
          <a:sy n="107" d="100"/>
        </p:scale>
        <p:origin x="-7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271616817045932E-2"/>
          <c:y val="1.51466096678035E-2"/>
          <c:w val="0.92226326895326394"/>
          <c:h val="0.770662869913131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Sheet1!$A$8</c:f>
              <c:strCache>
                <c:ptCount val="1"/>
                <c:pt idx="0">
                  <c:v>AAMC ED VISITS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Sheet1!$B$5:$D$5</c:f>
              <c:strCache>
                <c:ptCount val="3"/>
                <c:pt idx="0">
                  <c:v>FY 2013</c:v>
                </c:pt>
                <c:pt idx="1">
                  <c:v>FY 2014</c:v>
                </c:pt>
                <c:pt idx="2">
                  <c:v>FY 2015</c:v>
                </c:pt>
              </c:strCache>
              <c:extLst>
                <c:ext xmlns:c15="http://schemas.microsoft.com/office/drawing/2012/chart" uri="{02D57815-91ED-43cb-92C2-25804820EDAC}">
                  <c15:fullRef>
                    <c15:sqref>Sheet1!$B$5:$E$5</c15:sqref>
                  </c15:fullRef>
                </c:ext>
              </c:extLst>
            </c:strRef>
          </c:cat>
          <c:val>
            <c:numRef>
              <c:f>Sheet1!$B$8:$D$8</c:f>
              <c:numCache>
                <c:formatCode>General</c:formatCode>
                <c:ptCount val="3"/>
                <c:pt idx="0">
                  <c:v>179</c:v>
                </c:pt>
                <c:pt idx="1">
                  <c:v>190</c:v>
                </c:pt>
                <c:pt idx="2">
                  <c:v>148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Sheet1!$B$8:$E$8</c15:sqref>
                  </c15:fullRef>
                </c:ext>
              </c:extLst>
            </c:numRef>
          </c:val>
        </c:ser>
        <c:ser>
          <c:idx val="1"/>
          <c:order val="1"/>
          <c:tx>
            <c:strRef>
              <c:f>Sheet1!$A$9</c:f>
              <c:strCache>
                <c:ptCount val="1"/>
                <c:pt idx="0">
                  <c:v>911 CALLS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Sheet1!$B$5:$D$5</c:f>
              <c:strCache>
                <c:ptCount val="3"/>
                <c:pt idx="0">
                  <c:v>FY 2013</c:v>
                </c:pt>
                <c:pt idx="1">
                  <c:v>FY 2014</c:v>
                </c:pt>
                <c:pt idx="2">
                  <c:v>FY 2015</c:v>
                </c:pt>
              </c:strCache>
              <c:extLst>
                <c:ext xmlns:c15="http://schemas.microsoft.com/office/drawing/2012/chart" uri="{02D57815-91ED-43cb-92C2-25804820EDAC}">
                  <c15:fullRef>
                    <c15:sqref>Sheet1!$B$5:$E$5</c15:sqref>
                  </c15:fullRef>
                </c:ext>
              </c:extLst>
            </c:strRef>
          </c:cat>
          <c:val>
            <c:numRef>
              <c:f>Sheet1!$B$9:$D$9</c:f>
              <c:numCache>
                <c:formatCode>General</c:formatCode>
                <c:ptCount val="3"/>
                <c:pt idx="0">
                  <c:v>199</c:v>
                </c:pt>
                <c:pt idx="1">
                  <c:v>195</c:v>
                </c:pt>
                <c:pt idx="2">
                  <c:v>146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Sheet1!$B$9:$E$9</c15:sqref>
                  </c15:fullRef>
                </c:ext>
              </c:extLst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041600"/>
        <c:axId val="219223168"/>
      </c:barChart>
      <c:catAx>
        <c:axId val="18204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223168"/>
        <c:crosses val="autoZero"/>
        <c:auto val="1"/>
        <c:lblAlgn val="ctr"/>
        <c:lblOffset val="100"/>
        <c:noMultiLvlLbl val="0"/>
      </c:catAx>
      <c:valAx>
        <c:axId val="219223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041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Sheet1!$A$6</c:f>
              <c:strCache>
                <c:ptCount val="1"/>
                <c:pt idx="0">
                  <c:v>AAMC ADMISSION EVENTS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Sheet1!$B$5:$D$5</c:f>
              <c:strCache>
                <c:ptCount val="3"/>
                <c:pt idx="0">
                  <c:v>FY 2013</c:v>
                </c:pt>
                <c:pt idx="1">
                  <c:v>FY 2014</c:v>
                </c:pt>
                <c:pt idx="2">
                  <c:v>FY 2015</c:v>
                </c:pt>
              </c:strCache>
              <c:extLst>
                <c:ext xmlns:c15="http://schemas.microsoft.com/office/drawing/2012/chart" uri="{02D57815-91ED-43cb-92C2-25804820EDAC}">
                  <c15:fullRef>
                    <c15:sqref>Sheet1!$B$5:$E$5</c15:sqref>
                  </c15:fullRef>
                </c:ext>
              </c:extLst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82</c:v>
                </c:pt>
                <c:pt idx="1">
                  <c:v>84</c:v>
                </c:pt>
                <c:pt idx="2">
                  <c:v>48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Sheet1!$B$6:$E$6</c15:sqref>
                  </c15:fullRef>
                </c:ext>
              </c:extLst>
            </c:numRef>
          </c:val>
        </c:ser>
        <c:ser>
          <c:idx val="1"/>
          <c:order val="1"/>
          <c:tx>
            <c:strRef>
              <c:f>Sheet1!$A$7</c:f>
              <c:strCache>
                <c:ptCount val="1"/>
                <c:pt idx="0">
                  <c:v>AAMC RE-ADMISSION EVENTS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Sheet1!$B$5:$D$5</c:f>
              <c:strCache>
                <c:ptCount val="3"/>
                <c:pt idx="0">
                  <c:v>FY 2013</c:v>
                </c:pt>
                <c:pt idx="1">
                  <c:v>FY 2014</c:v>
                </c:pt>
                <c:pt idx="2">
                  <c:v>FY 2015</c:v>
                </c:pt>
              </c:strCache>
              <c:extLst>
                <c:ext xmlns:c15="http://schemas.microsoft.com/office/drawing/2012/chart" uri="{02D57815-91ED-43cb-92C2-25804820EDAC}">
                  <c15:fullRef>
                    <c15:sqref>Sheet1!$B$5:$E$5</c15:sqref>
                  </c15:fullRef>
                </c:ext>
              </c:extLst>
            </c:strRef>
          </c:cat>
          <c:val>
            <c:numRef>
              <c:f>Sheet1!$B$7:$D$7</c:f>
              <c:numCache>
                <c:formatCode>General</c:formatCode>
                <c:ptCount val="3"/>
                <c:pt idx="0">
                  <c:v>16</c:v>
                </c:pt>
                <c:pt idx="1">
                  <c:v>20</c:v>
                </c:pt>
                <c:pt idx="2">
                  <c:v>4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Sheet1!$B$7:$E$7</c15:sqref>
                  </c15:fullRef>
                </c:ext>
              </c:extLst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253888"/>
        <c:axId val="101255424"/>
      </c:barChart>
      <c:catAx>
        <c:axId val="10125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255424"/>
        <c:crosses val="autoZero"/>
        <c:auto val="1"/>
        <c:lblAlgn val="ctr"/>
        <c:lblOffset val="100"/>
        <c:noMultiLvlLbl val="0"/>
      </c:catAx>
      <c:valAx>
        <c:axId val="101255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253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25069B66-BDA2-45CA-BB31-35A93DB033EA}" type="datetimeFigureOut">
              <a:rPr lang="en-US" smtClean="0"/>
              <a:t>9/10/2015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7" rIns="93172" bIns="4658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37032E01-B4D9-4408-A81B-6D68F5C613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497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work on reducing readmissions led us to MB. We noted a high number of readmissions from one address, 701 Glenwood</a:t>
            </a:r>
            <a:r>
              <a:rPr lang="en-US" baseline="0" dirty="0" smtClean="0"/>
              <a:t> Street.</a:t>
            </a:r>
          </a:p>
          <a:p>
            <a:r>
              <a:rPr lang="en-US" baseline="0" dirty="0" smtClean="0"/>
              <a:t>Our application to the HEZ program noted  220 medical 911 calls to the building in a year, 175 ED visits by 73 MB residents in 6 months, 38 admissions in six months, nine residents accounted for 41% of those 175 ED visits.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32E01-B4D9-4408-A81B-6D68F5C61398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160 people</a:t>
            </a:r>
            <a:r>
              <a:rPr lang="en-US" baseline="0" dirty="0" smtClean="0"/>
              <a:t> currently live at MB. 90 of them have become our patients. Many more have used as a health care resource.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32E01-B4D9-4408-A81B-6D68F5C61398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871538" y="2532063"/>
            <a:ext cx="500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728F"/>
                </a:solidFill>
                <a:latin typeface="Wingdings 3" pitchFamily="18" charset="2"/>
              </a:rPr>
              <a:t>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8137"/>
            <a:ext cx="6400800" cy="1162051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>
                <a:solidFill>
                  <a:srgbClr val="595959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1"/>
          </p:nvPr>
        </p:nvSpPr>
        <p:spPr>
          <a:xfrm>
            <a:off x="1371600" y="2320851"/>
            <a:ext cx="5649912" cy="1658937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91C25-8435-594C-ADD2-496CA2C750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711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  <a:latin typeface="Trebuchet MS"/>
                <a:cs typeface="Trebuchet MS"/>
              </a:defRPr>
            </a:lvl1pPr>
            <a:lvl2pPr>
              <a:defRPr>
                <a:solidFill>
                  <a:srgbClr val="404040"/>
                </a:solidFill>
                <a:latin typeface="Trebuchet MS"/>
                <a:cs typeface="Trebuchet MS"/>
              </a:defRPr>
            </a:lvl2pPr>
            <a:lvl3pPr>
              <a:defRPr>
                <a:solidFill>
                  <a:srgbClr val="404040"/>
                </a:solidFill>
                <a:latin typeface="Trebuchet MS"/>
                <a:cs typeface="Trebuchet MS"/>
              </a:defRPr>
            </a:lvl3pPr>
            <a:lvl4pPr>
              <a:defRPr>
                <a:solidFill>
                  <a:srgbClr val="404040"/>
                </a:solidFill>
                <a:latin typeface="Trebuchet MS"/>
                <a:cs typeface="Trebuchet MS"/>
              </a:defRPr>
            </a:lvl4pPr>
            <a:lvl5pPr>
              <a:defRPr>
                <a:solidFill>
                  <a:srgbClr val="404040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01625" y="6356350"/>
            <a:ext cx="373063" cy="365125"/>
          </a:xfrm>
        </p:spPr>
        <p:txBody>
          <a:bodyPr/>
          <a:lstStyle>
            <a:lvl1pPr algn="ctr">
              <a:defRPr>
                <a:ea typeface="MS PGothic" pitchFamily="34" charset="-128"/>
              </a:defRPr>
            </a:lvl1pPr>
          </a:lstStyle>
          <a:p>
            <a:fld id="{BC491C25-8435-594C-ADD2-496CA2C750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62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0948EC-6806-2846-BD47-DA4CFFEC8418}" type="datetimeFigureOut">
              <a:rPr lang="en-US" smtClean="0"/>
              <a:pPr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1C25-8435-594C-ADD2-496CA2C750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527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1938" y="6356350"/>
            <a:ext cx="3889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ea typeface="Geneva" charset="-128"/>
              </a:defRPr>
            </a:lvl1pPr>
          </a:lstStyle>
          <a:p>
            <a:fld id="{BC491C25-8435-594C-ADD2-496CA2C750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MS PGothic" pitchFamily="34" charset="-128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MS PGothic" pitchFamily="34" charset="-128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MS PGothic" pitchFamily="34" charset="-128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MS PGothic" pitchFamily="34" charset="-128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Geneva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Geneva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Geneva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Genev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c.gov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Annapolis Community Health Partnership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Maryland Community Health Resources Commission</a:t>
            </a:r>
          </a:p>
          <a:p>
            <a:r>
              <a:rPr lang="en-US" dirty="0" smtClean="0"/>
              <a:t>September 11,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55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Right care is given at the right time in the right place, thus improving quality and cost-effectiveness of care.</a:t>
            </a:r>
          </a:p>
          <a:p>
            <a:r>
              <a:rPr lang="en-US" sz="2800" dirty="0" smtClean="0"/>
              <a:t>Chronic disease in marginalized populations is identified earlier, thus decreasing preventable, costly complications.</a:t>
            </a:r>
          </a:p>
          <a:p>
            <a:r>
              <a:rPr lang="en-US" sz="2800" dirty="0" smtClean="0"/>
              <a:t>A trusted, community-based health care resource provides a better alternative to the ED.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13626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545" y="2272146"/>
            <a:ext cx="8229600" cy="1731674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Questions????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15797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/>
              <a:t>ACHP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Collaboration between Anne Arundel Medical Center (AAMC) and Housing Authority of the City of Annapolis (HACA)</a:t>
            </a:r>
          </a:p>
          <a:p>
            <a:r>
              <a:rPr lang="en-US" dirty="0" smtClean="0"/>
              <a:t>Insertion of a community health resource in a public housing unit (“MB”) to serve residents and the surrounding community</a:t>
            </a:r>
          </a:p>
          <a:p>
            <a:pPr lvl="1"/>
            <a:r>
              <a:rPr lang="en-US" dirty="0" smtClean="0"/>
              <a:t>Primary care medical services at reduced cost</a:t>
            </a:r>
          </a:p>
          <a:p>
            <a:pPr lvl="1"/>
            <a:r>
              <a:rPr lang="en-US" dirty="0" smtClean="0"/>
              <a:t>Navigational services at no cost: care coordination, coaching, education, advice and support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1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1" dirty="0" smtClean="0"/>
              <a:t>What ACHP Has Accomplished</a:t>
            </a:r>
            <a:endParaRPr lang="en-US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Expanded and Filled Service Capacity</a:t>
            </a:r>
          </a:p>
          <a:p>
            <a:pPr lvl="1"/>
            <a:r>
              <a:rPr lang="en-US" sz="2400" dirty="0" smtClean="0"/>
              <a:t>Provided direct primary care services to 1,119 unduplicated patients since opening in October 2013</a:t>
            </a:r>
          </a:p>
          <a:p>
            <a:pPr lvl="1"/>
            <a:r>
              <a:rPr lang="en-US" sz="2400" dirty="0" smtClean="0"/>
              <a:t>Engaged &gt;50% of MB residents in direct primary care services, provided navigational services to many more</a:t>
            </a:r>
          </a:p>
          <a:p>
            <a:r>
              <a:rPr lang="en-US" dirty="0" smtClean="0"/>
              <a:t>Assured Quality of Care</a:t>
            </a:r>
          </a:p>
          <a:p>
            <a:pPr lvl="1"/>
            <a:r>
              <a:rPr lang="en-US" sz="2400" dirty="0" smtClean="0"/>
              <a:t>Reduced medical 911 calls, ED visits, admissions and readmissions from MB</a:t>
            </a:r>
          </a:p>
        </p:txBody>
      </p:sp>
    </p:spTree>
    <p:extLst>
      <p:ext uri="{BB962C8B-B14F-4D97-AF65-F5344CB8AC3E}">
        <p14:creationId xmlns:p14="http://schemas.microsoft.com/office/powerpoint/2010/main" val="297851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AAMC ED Visits and 911 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433387" y="1081087"/>
          <a:ext cx="8277226" cy="469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1101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 14/FY 15--ED + 911 Comparison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FY 14 to FY 15:</a:t>
            </a:r>
          </a:p>
          <a:p>
            <a:pPr lvl="1"/>
            <a:r>
              <a:rPr lang="en-US" dirty="0" smtClean="0"/>
              <a:t>ED Visits reduced 22%</a:t>
            </a:r>
          </a:p>
          <a:p>
            <a:pPr lvl="1"/>
            <a:r>
              <a:rPr lang="en-US" dirty="0" smtClean="0"/>
              <a:t>911 Calls reduced 25%</a:t>
            </a:r>
          </a:p>
          <a:p>
            <a:pPr lvl="1"/>
            <a:r>
              <a:rPr lang="en-US" dirty="0" smtClean="0"/>
              <a:t>National average ED costs</a:t>
            </a:r>
          </a:p>
          <a:p>
            <a:pPr lvl="2"/>
            <a:r>
              <a:rPr lang="en-US" dirty="0" smtClean="0"/>
              <a:t>18-64 years old-$1097</a:t>
            </a:r>
          </a:p>
          <a:p>
            <a:pPr lvl="2"/>
            <a:r>
              <a:rPr lang="en-US" dirty="0" smtClean="0"/>
              <a:t>65+ years old-$1062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sz="2000" dirty="0" smtClean="0"/>
              <a:t>Resource:  </a:t>
            </a:r>
            <a:r>
              <a:rPr lang="en-US" sz="2000" dirty="0" smtClean="0">
                <a:hlinkClick r:id="rId2"/>
              </a:rPr>
              <a:t>www.cdc.gov</a:t>
            </a:r>
            <a:r>
              <a:rPr lang="en-US" sz="2000" dirty="0" smtClean="0"/>
              <a:t> 2010-data</a:t>
            </a:r>
            <a:endParaRPr lang="en-US" sz="2000" dirty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534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AAMC Admission-Re-Admission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8952724"/>
              </p:ext>
            </p:extLst>
          </p:nvPr>
        </p:nvGraphicFramePr>
        <p:xfrm>
          <a:off x="544945" y="1727199"/>
          <a:ext cx="7897091" cy="3985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5226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FY 14/FY15-Admission + Re-Admission Comparison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FY 14 to FY 15</a:t>
            </a:r>
          </a:p>
          <a:p>
            <a:pPr lvl="1"/>
            <a:r>
              <a:rPr lang="en-US" dirty="0" smtClean="0"/>
              <a:t>Admissions reduced 42%</a:t>
            </a:r>
          </a:p>
          <a:p>
            <a:pPr lvl="1"/>
            <a:r>
              <a:rPr lang="en-US" dirty="0" smtClean="0"/>
              <a:t>Average amount paid for a hospital admission in Maryland (FY10)</a:t>
            </a:r>
          </a:p>
          <a:p>
            <a:pPr lvl="2"/>
            <a:r>
              <a:rPr lang="en-US" b="1" dirty="0" smtClean="0">
                <a:solidFill>
                  <a:schemeClr val="tx1"/>
                </a:solidFill>
              </a:rPr>
              <a:t>$10,983 </a:t>
            </a:r>
          </a:p>
          <a:p>
            <a:pPr lvl="1"/>
            <a:r>
              <a:rPr lang="en-US" dirty="0" smtClean="0"/>
              <a:t>Re-admissions reduced 80%</a:t>
            </a:r>
          </a:p>
          <a:p>
            <a:pPr lvl="2"/>
            <a:r>
              <a:rPr lang="en-US" dirty="0" smtClean="0"/>
              <a:t>Re-admission rate in FY 14-- 23%</a:t>
            </a:r>
          </a:p>
          <a:p>
            <a:pPr lvl="2"/>
            <a:r>
              <a:rPr lang="en-US" dirty="0" smtClean="0"/>
              <a:t>Re-admission rate in FY 15-- 8%</a:t>
            </a:r>
          </a:p>
          <a:p>
            <a:pPr marL="914400" lvl="2" indent="0">
              <a:buNone/>
            </a:pPr>
            <a:endParaRPr lang="en-US" sz="1400" dirty="0"/>
          </a:p>
          <a:p>
            <a:pPr lvl="2"/>
            <a:r>
              <a:rPr lang="en-US" sz="1200" dirty="0" smtClean="0"/>
              <a:t>Resource: </a:t>
            </a:r>
            <a:r>
              <a:rPr lang="en-US" sz="1200" dirty="0"/>
              <a:t> </a:t>
            </a:r>
            <a:r>
              <a:rPr lang="en-US" sz="1200" dirty="0" smtClean="0"/>
              <a:t>www.hscrc.state.md.us</a:t>
            </a:r>
            <a:endParaRPr lang="en-US" sz="1200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010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Case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Study #1:  Mr. X</a:t>
            </a:r>
          </a:p>
          <a:p>
            <a:pPr lvl="1"/>
            <a:r>
              <a:rPr lang="en-US" dirty="0" smtClean="0"/>
              <a:t>Dr. Kari</a:t>
            </a:r>
          </a:p>
          <a:p>
            <a:r>
              <a:rPr lang="en-US" dirty="0" smtClean="0"/>
              <a:t>Case Study #2:  Ms. Y</a:t>
            </a:r>
          </a:p>
          <a:p>
            <a:pPr lvl="1"/>
            <a:r>
              <a:rPr lang="en-US" dirty="0" smtClean="0"/>
              <a:t>Dr. Kari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36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Complimentary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9820"/>
            <a:ext cx="8308109" cy="4729162"/>
          </a:xfrm>
        </p:spPr>
        <p:txBody>
          <a:bodyPr/>
          <a:lstStyle/>
          <a:p>
            <a:r>
              <a:rPr lang="en-US" sz="1800" dirty="0" smtClean="0"/>
              <a:t>Welcoming, forgiving, tolerant atmosphere:  NO JUDGMENT</a:t>
            </a:r>
          </a:p>
          <a:p>
            <a:r>
              <a:rPr lang="en-US" sz="1800" dirty="0" smtClean="0"/>
              <a:t>Team based care-it’s NOT all about the doctor!</a:t>
            </a:r>
          </a:p>
          <a:p>
            <a:r>
              <a:rPr lang="en-US" sz="1800" dirty="0" smtClean="0"/>
              <a:t>On-demand services</a:t>
            </a:r>
          </a:p>
          <a:p>
            <a:r>
              <a:rPr lang="en-US" sz="1800" dirty="0"/>
              <a:t>Home </a:t>
            </a:r>
            <a:r>
              <a:rPr lang="en-US" sz="1800" dirty="0" smtClean="0"/>
              <a:t>visits</a:t>
            </a:r>
          </a:p>
          <a:p>
            <a:r>
              <a:rPr lang="en-US" sz="1800" dirty="0" smtClean="0"/>
              <a:t>Health Education Events led by subject matter experts-includes COPD Workshop for high risk individuals-Living Well with Diabetes Workshops and many more health topics</a:t>
            </a:r>
          </a:p>
          <a:p>
            <a:r>
              <a:rPr lang="en-US" sz="1800" dirty="0" smtClean="0"/>
              <a:t>Medication Therapy Management- “Ask A Pharmacist” plus follow up 1-1 consultation with a Pharm-D</a:t>
            </a:r>
          </a:p>
          <a:p>
            <a:r>
              <a:rPr lang="en-US" sz="1800" dirty="0" smtClean="0"/>
              <a:t>Navigational Services-provided to all MB residents</a:t>
            </a:r>
          </a:p>
          <a:p>
            <a:r>
              <a:rPr lang="en-US" sz="1800" dirty="0" smtClean="0"/>
              <a:t>Weekly onsite Tobacco Cessation provided by Cancer Prevention Specialist-includes group-one on one counseling and medication</a:t>
            </a:r>
          </a:p>
          <a:p>
            <a:r>
              <a:rPr lang="en-US" sz="1800" dirty="0" smtClean="0"/>
              <a:t>Referral for Recovery Program-network of (6) behavioral health providers-ability to connect patients in need of mental health services obtain an appointment within 48 hours of referral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63340"/>
      </p:ext>
    </p:extLst>
  </p:cSld>
  <p:clrMapOvr>
    <a:masterClrMapping/>
  </p:clrMapOvr>
</p:sld>
</file>

<file path=ppt/theme/theme1.xml><?xml version="1.0" encoding="utf-8"?>
<a:theme xmlns:a="http://schemas.openxmlformats.org/drawingml/2006/main" name="2014 Updated Template - 01 15 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433B70C632064384C83DF0175E9CA7" ma:contentTypeVersion="11" ma:contentTypeDescription="Create a new document." ma:contentTypeScope="" ma:versionID="64e60f4f03c41066fee84b909395d39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9f8a7ee62ec5a0ae4d6004028b8cf6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 ma:readOnly="fals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E2BEFA-B240-4488-973A-F6C6CED27481}"/>
</file>

<file path=customXml/itemProps2.xml><?xml version="1.0" encoding="utf-8"?>
<ds:datastoreItem xmlns:ds="http://schemas.openxmlformats.org/officeDocument/2006/customXml" ds:itemID="{2CED459D-8A28-4C0F-ACD7-84E9C6D98890}"/>
</file>

<file path=customXml/itemProps3.xml><?xml version="1.0" encoding="utf-8"?>
<ds:datastoreItem xmlns:ds="http://schemas.openxmlformats.org/officeDocument/2006/customXml" ds:itemID="{DC969384-3AA6-4E29-9D33-A10AD9F0DB1D}"/>
</file>

<file path=customXml/itemProps4.xml><?xml version="1.0" encoding="utf-8"?>
<ds:datastoreItem xmlns:ds="http://schemas.openxmlformats.org/officeDocument/2006/customXml" ds:itemID="{2CED459D-8A28-4C0F-ACD7-84E9C6D98890}"/>
</file>

<file path=docProps/app.xml><?xml version="1.0" encoding="utf-8"?>
<Properties xmlns="http://schemas.openxmlformats.org/officeDocument/2006/extended-properties" xmlns:vt="http://schemas.openxmlformats.org/officeDocument/2006/docPropsVTypes">
  <Template>2014 Updated Template - 01 15 14</Template>
  <TotalTime>502</TotalTime>
  <Words>530</Words>
  <Application>Microsoft Office PowerPoint</Application>
  <PresentationFormat>On-screen Show (4:3)</PresentationFormat>
  <Paragraphs>65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2014 Updated Template - 01 15 14</vt:lpstr>
      <vt:lpstr>Annapolis Community Health Partnership </vt:lpstr>
      <vt:lpstr>ACHP</vt:lpstr>
      <vt:lpstr>What ACHP Has Accomplished</vt:lpstr>
      <vt:lpstr>AAMC ED Visits and 911 Calls</vt:lpstr>
      <vt:lpstr>FY 14/FY 15--ED + 911 Comparison </vt:lpstr>
      <vt:lpstr>AAMC Admission-Re-Admission Events</vt:lpstr>
      <vt:lpstr>FY 14/FY15-Admission + Re-Admission Comparison</vt:lpstr>
      <vt:lpstr>Case Studies</vt:lpstr>
      <vt:lpstr>Complimentary Services</vt:lpstr>
      <vt:lpstr>Summary</vt:lpstr>
      <vt:lpstr>Questions????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Annapolis Community Health Partnership</dc:title>
  <dc:creator>Patricia Czapp</dc:creator>
  <cp:lastModifiedBy>Maura Dwyer</cp:lastModifiedBy>
  <cp:revision>57</cp:revision>
  <cp:lastPrinted>2015-08-10T13:24:51Z</cp:lastPrinted>
  <dcterms:created xsi:type="dcterms:W3CDTF">2015-03-21T18:42:58Z</dcterms:created>
  <dcterms:modified xsi:type="dcterms:W3CDTF">2015-09-10T14:51:47Z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0x01010084433B70C632064384C83DF0175E9CA7</vt:lpwstr>
  </property>
  <property fmtid="{D5CDD505-2E9C-101B-9397-08002B2CF9AE}" pid="3" name="_dlc_DocIdItemGuid">
    <vt:lpwstr>343f6f88-180c-4ce9-a758-cdbad4f3c1b2</vt:lpwstr>
  </property>
</Properties>
</file>