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313" r:id="rId3"/>
    <p:sldId id="339" r:id="rId4"/>
    <p:sldId id="340" r:id="rId5"/>
    <p:sldId id="674" r:id="rId6"/>
    <p:sldId id="342" r:id="rId7"/>
    <p:sldId id="374" r:id="rId8"/>
    <p:sldId id="497" r:id="rId9"/>
    <p:sldId id="634" r:id="rId10"/>
    <p:sldId id="671" r:id="rId11"/>
    <p:sldId id="675" r:id="rId12"/>
    <p:sldId id="678" r:id="rId13"/>
    <p:sldId id="679" r:id="rId14"/>
    <p:sldId id="680" r:id="rId15"/>
    <p:sldId id="681" r:id="rId16"/>
    <p:sldId id="682" r:id="rId17"/>
    <p:sldId id="676" r:id="rId18"/>
    <p:sldId id="677" r:id="rId19"/>
    <p:sldId id="683" r:id="rId20"/>
    <p:sldId id="684" r:id="rId21"/>
    <p:sldId id="588" r:id="rId22"/>
    <p:sldId id="643" r:id="rId23"/>
    <p:sldId id="685" r:id="rId24"/>
    <p:sldId id="297" r:id="rId25"/>
    <p:sldId id="274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87350" autoAdjust="0"/>
  </p:normalViewPr>
  <p:slideViewPr>
    <p:cSldViewPr snapToGrid="0" snapToObjects="1">
      <p:cViewPr varScale="1">
        <p:scale>
          <a:sx n="95" d="100"/>
          <a:sy n="95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1.5 million new cases this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2155572 last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publications/m/item/draft-landscape-of-covid-19-candidate-vaccin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memory-care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cdc.gov/coronavirus/2019-ncov/hcp/infection-control-faq.html?CDC_AA_refVal=https://www.cdc.gov/coronavirus/2019-ncov/infection-control/infection-prevention-control-faq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July 10,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9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Vaccine Candidates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23 candidate vaccines in clinical evaluation (Global)</a:t>
            </a:r>
          </a:p>
          <a:p>
            <a:r>
              <a:rPr lang="en-US" dirty="0"/>
              <a:t>Phase 3: 2 candidates</a:t>
            </a:r>
          </a:p>
          <a:p>
            <a:r>
              <a:rPr lang="en-US" dirty="0"/>
              <a:t>Phase ½: 21 candidates</a:t>
            </a:r>
          </a:p>
          <a:p>
            <a:r>
              <a:rPr lang="en-US" dirty="0"/>
              <a:t>Pre-clinical: over 60 candidates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A39171-9124-46CC-A046-399509B6F582}"/>
              </a:ext>
            </a:extLst>
          </p:cNvPr>
          <p:cNvSpPr/>
          <p:nvPr/>
        </p:nvSpPr>
        <p:spPr>
          <a:xfrm>
            <a:off x="884583" y="5764959"/>
            <a:ext cx="7214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https://www.who.int/publications/m/item/draft-landscape-of-covid-19-candidate-vaccines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3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07" y="219386"/>
            <a:ext cx="10646663" cy="593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3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98" y="2122735"/>
            <a:ext cx="10791438" cy="29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3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10" y="877418"/>
            <a:ext cx="11735372" cy="43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5" y="1204602"/>
            <a:ext cx="9707330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40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0"/>
            <a:ext cx="8955314" cy="674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16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Sinovac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Inactivated virus</a:t>
            </a:r>
          </a:p>
          <a:p>
            <a:r>
              <a:rPr lang="en-US" dirty="0"/>
              <a:t>Adjuvant: inactivated alum</a:t>
            </a:r>
          </a:p>
          <a:p>
            <a:r>
              <a:rPr lang="en-US" dirty="0"/>
              <a:t>Phase III trial starting in Brazil</a:t>
            </a:r>
          </a:p>
          <a:p>
            <a:r>
              <a:rPr lang="en-US" dirty="0"/>
              <a:t>Phases 1 and 2 included:</a:t>
            </a:r>
          </a:p>
          <a:p>
            <a:pPr lvl="1"/>
            <a:r>
              <a:rPr lang="en-US" dirty="0"/>
              <a:t>743 healthy volunteers</a:t>
            </a:r>
          </a:p>
          <a:p>
            <a:pPr lvl="2"/>
            <a:r>
              <a:rPr lang="en-US" dirty="0"/>
              <a:t>143 phase 1</a:t>
            </a:r>
          </a:p>
          <a:p>
            <a:pPr lvl="2"/>
            <a:r>
              <a:rPr lang="en-US" dirty="0"/>
              <a:t>600 phase 2</a:t>
            </a:r>
          </a:p>
          <a:p>
            <a:pPr lvl="1"/>
            <a:r>
              <a:rPr lang="en-US" dirty="0"/>
              <a:t>Safe, no severe side effects</a:t>
            </a:r>
          </a:p>
          <a:p>
            <a:pPr lvl="1"/>
            <a:r>
              <a:rPr lang="en-US" dirty="0"/>
              <a:t>Induced immune response in 90% of test subjects</a:t>
            </a:r>
          </a:p>
          <a:p>
            <a:pPr lvl="2"/>
            <a:r>
              <a:rPr lang="en-US" dirty="0"/>
              <a:t>2 doses 14 days apart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6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Oxford/</a:t>
            </a:r>
            <a:r>
              <a:rPr lang="en-US" dirty="0" err="1"/>
              <a:t>AstraZenenca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AZD1222</a:t>
            </a:r>
          </a:p>
          <a:p>
            <a:r>
              <a:rPr lang="en-US" dirty="0"/>
              <a:t>Non-replicating recombinant Adenovirus viral vector</a:t>
            </a:r>
          </a:p>
          <a:p>
            <a:pPr lvl="1"/>
            <a:r>
              <a:rPr lang="en-US" dirty="0"/>
              <a:t>Adenovirus with COVID proteins on it</a:t>
            </a:r>
          </a:p>
          <a:p>
            <a:r>
              <a:rPr lang="en-US" dirty="0"/>
              <a:t>Similar to a vaccine candidate for MERS-</a:t>
            </a:r>
            <a:r>
              <a:rPr lang="en-US" dirty="0" err="1"/>
              <a:t>CoV</a:t>
            </a:r>
            <a:endParaRPr lang="en-US" dirty="0"/>
          </a:p>
          <a:p>
            <a:pPr lvl="1"/>
            <a:r>
              <a:rPr lang="en-US" dirty="0"/>
              <a:t>MERS vaccine can induce immunity for up to a year</a:t>
            </a:r>
          </a:p>
          <a:p>
            <a:r>
              <a:rPr lang="en-US" dirty="0"/>
              <a:t>Phase 1 and 2 trials</a:t>
            </a:r>
          </a:p>
          <a:p>
            <a:pPr lvl="1"/>
            <a:r>
              <a:rPr lang="en-US" dirty="0"/>
              <a:t>1000 healthy volunteers</a:t>
            </a:r>
          </a:p>
          <a:p>
            <a:r>
              <a:rPr lang="en-US" dirty="0"/>
              <a:t>Phase 3 trial starting in Brazil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32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C7606-94A7-47CD-8BFB-8D25A80C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2211C-AF97-413D-94AF-8E152274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Bioethics, immunology, health administration, logistics</a:t>
            </a:r>
          </a:p>
          <a:p>
            <a:r>
              <a:rPr lang="en-US" dirty="0"/>
              <a:t>Tier 1: frontline healthcare workers</a:t>
            </a:r>
          </a:p>
          <a:p>
            <a:pPr lvl="1"/>
            <a:r>
              <a:rPr lang="en-US" dirty="0"/>
              <a:t>Almost everyone agrees on this one</a:t>
            </a:r>
          </a:p>
          <a:p>
            <a:pPr lvl="1"/>
            <a:r>
              <a:rPr lang="en-US" dirty="0"/>
              <a:t>About 12 million people in the US</a:t>
            </a:r>
          </a:p>
          <a:p>
            <a:r>
              <a:rPr lang="en-US" dirty="0"/>
              <a:t>Tiers 2 and 3</a:t>
            </a:r>
          </a:p>
          <a:p>
            <a:pPr lvl="1"/>
            <a:r>
              <a:rPr lang="en-US" dirty="0"/>
              <a:t>The rest of the HCWs, national security, essential workers</a:t>
            </a:r>
          </a:p>
          <a:p>
            <a:pPr lvl="1"/>
            <a:r>
              <a:rPr lang="en-US" dirty="0"/>
              <a:t>110 million people</a:t>
            </a:r>
          </a:p>
          <a:p>
            <a:r>
              <a:rPr lang="en-US" dirty="0"/>
              <a:t>Tiers 4&amp;5 </a:t>
            </a:r>
          </a:p>
          <a:p>
            <a:pPr lvl="1"/>
            <a:r>
              <a:rPr lang="en-US" dirty="0"/>
              <a:t>The rest of the population</a:t>
            </a:r>
          </a:p>
          <a:p>
            <a:pPr lvl="1"/>
            <a:r>
              <a:rPr lang="en-US" dirty="0"/>
              <a:t>206 million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DDB68-C5E7-43DE-BCF8-E257C358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429F5-207E-4536-BDCC-53B92ED863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0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Vaccine Development</a:t>
            </a:r>
          </a:p>
          <a:p>
            <a:r>
              <a:rPr lang="en-US" dirty="0"/>
              <a:t>New Testing Technology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2EEA-F554-44C5-A8FF-429CC721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Vaccine 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0A89B-9CB5-4FB8-8E18-1804387B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Pregnant people: Higher or lower priority?</a:t>
            </a:r>
          </a:p>
          <a:p>
            <a:r>
              <a:rPr lang="en-US" dirty="0"/>
              <a:t>Older people: Higher or lower priority?</a:t>
            </a:r>
          </a:p>
          <a:p>
            <a:r>
              <a:rPr lang="en-US" dirty="0"/>
              <a:t>Should race/ethnicity be factored in?</a:t>
            </a:r>
          </a:p>
          <a:p>
            <a:pPr lvl="1"/>
            <a:r>
              <a:rPr lang="en-US" dirty="0"/>
              <a:t>Higher rates of disease and severe outcomes in Black and Latinx populations</a:t>
            </a:r>
          </a:p>
          <a:p>
            <a:r>
              <a:rPr lang="en-US" dirty="0"/>
              <a:t>Teachers? </a:t>
            </a:r>
          </a:p>
          <a:p>
            <a:r>
              <a:rPr lang="en-US" dirty="0"/>
              <a:t>People experiencing homelessness?</a:t>
            </a:r>
          </a:p>
          <a:p>
            <a:r>
              <a:rPr lang="en-US" dirty="0"/>
              <a:t>What about developing countries?</a:t>
            </a:r>
          </a:p>
          <a:p>
            <a:r>
              <a:rPr lang="en-US" dirty="0"/>
              <a:t>Does money matter?  Political pull?  Lobbying?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D5A32-F26E-4741-84AE-5A8D06D4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B4CC7-1CAC-48B7-831F-9282655B16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48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63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 different brands of machine have an emergency use authorization from FDA</a:t>
            </a:r>
          </a:p>
          <a:p>
            <a:r>
              <a:rPr lang="en-US" sz="2400" dirty="0"/>
              <a:t>Results can take 5 to 30 minutes</a:t>
            </a:r>
          </a:p>
          <a:p>
            <a:r>
              <a:rPr lang="en-US" sz="2400" dirty="0"/>
              <a:t>Specificity 100% (100% of positive tests are in patients who are positive)</a:t>
            </a:r>
          </a:p>
          <a:p>
            <a:r>
              <a:rPr lang="en-US" sz="2400" dirty="0"/>
              <a:t>Sensitivity 80% (80% of negative tests are in patients who are negative- which means that 20% of negative tests are actually in positive people)</a:t>
            </a:r>
          </a:p>
          <a:p>
            <a:r>
              <a:rPr lang="en-US" sz="2400" dirty="0"/>
              <a:t>Nasal swab- less invasive than nasopharyngeal</a:t>
            </a:r>
          </a:p>
          <a:p>
            <a:r>
              <a:rPr lang="en-US" sz="2400" dirty="0"/>
              <a:t>Tests for antigen (a protein on the surface) instead of RNA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58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45E1-7781-4586-B077-0DF9A347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 PCR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948F0-91BF-470F-B9D3-788A65410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Time Reverse Transcriptase PCR test designed to detect 3 pathogens</a:t>
            </a:r>
          </a:p>
          <a:p>
            <a:pPr lvl="1"/>
            <a:r>
              <a:rPr lang="en-US" dirty="0"/>
              <a:t>COVID-19</a:t>
            </a:r>
          </a:p>
          <a:p>
            <a:pPr lvl="1"/>
            <a:r>
              <a:rPr lang="en-US" dirty="0"/>
              <a:t>Influenza A</a:t>
            </a:r>
          </a:p>
          <a:p>
            <a:pPr lvl="1"/>
            <a:r>
              <a:rPr lang="en-US" dirty="0"/>
              <a:t>Influenza B</a:t>
            </a:r>
          </a:p>
          <a:p>
            <a:r>
              <a:rPr lang="en-US" dirty="0"/>
              <a:t>Specimen will be a nasopharyngeal swab</a:t>
            </a:r>
          </a:p>
          <a:p>
            <a:r>
              <a:rPr lang="en-US" dirty="0"/>
              <a:t>FDA Emergency Use Authorization granted July 2</a:t>
            </a:r>
          </a:p>
          <a:p>
            <a:r>
              <a:rPr lang="en-US" dirty="0"/>
              <a:t>Will be distributed to state Public Health Labs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AC1D0-AAB2-4445-8A84-1C2BFE15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0DF47-8D6F-46A8-8779-BF5D7CF0DA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14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Behavioral Health </a:t>
            </a:r>
            <a:r>
              <a:rPr lang="en-US" sz="2000" dirty="0">
                <a:hlinkClick r:id="rId7"/>
              </a:rPr>
              <a:t>https://www.cdc.gov/coronavirus/2019-ncov/hcp/infection-control-faq.html?CDC_AA_refVal=https%3A%2F%2Fwww.cdc.gov%2Fcoronavirus%2F2019-ncov%2Finfection-control%2Finfection-prevention-control-faq.html</a:t>
            </a:r>
            <a:endParaRPr lang="en-US" sz="2000" dirty="0"/>
          </a:p>
          <a:p>
            <a:r>
              <a:rPr lang="en-US" sz="2000" dirty="0"/>
              <a:t>Memory Care </a:t>
            </a:r>
            <a:r>
              <a:rPr lang="en-US" sz="2000" dirty="0">
                <a:hlinkClick r:id="rId8"/>
              </a:rPr>
              <a:t>https://www.cdc.gov/coronavirus/2019-ncov/hcp/memory-care.html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6" y="2601007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6FA13-29EE-47D9-8468-F8FEBC1B7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97" y="1308680"/>
            <a:ext cx="11622632" cy="56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97" y="2151931"/>
            <a:ext cx="4314587" cy="4585665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3,483,832 Confirmed Cases</a:t>
            </a:r>
          </a:p>
          <a:p>
            <a:pPr lvl="1"/>
            <a:r>
              <a:rPr lang="en-US" sz="10800" dirty="0"/>
              <a:t>67,404 new</a:t>
            </a:r>
          </a:p>
          <a:p>
            <a:r>
              <a:rPr lang="en-US" sz="11200" dirty="0"/>
              <a:t>136,938 total deaths</a:t>
            </a:r>
          </a:p>
          <a:p>
            <a:pPr lvl="1"/>
            <a:r>
              <a:rPr lang="en-US" sz="10800" dirty="0"/>
              <a:t>947 new</a:t>
            </a:r>
          </a:p>
          <a:p>
            <a:pPr marL="457200" lvl="1" indent="0">
              <a:buNone/>
            </a:pPr>
            <a:endParaRPr lang="en-US" sz="10800" dirty="0"/>
          </a:p>
          <a:p>
            <a:r>
              <a:rPr lang="en-US" sz="11200" dirty="0"/>
              <a:t>US states and territories with no cases:</a:t>
            </a:r>
          </a:p>
          <a:p>
            <a:pPr lvl="1"/>
            <a:r>
              <a:rPr lang="en-US" sz="10800" dirty="0"/>
              <a:t>American Samoa</a:t>
            </a:r>
          </a:p>
          <a:p>
            <a:pPr lvl="1"/>
            <a:r>
              <a:rPr lang="en-US" sz="10800" dirty="0"/>
              <a:t>Marshall Islands</a:t>
            </a:r>
          </a:p>
          <a:p>
            <a:pPr lvl="1"/>
            <a:r>
              <a:rPr lang="en-US" sz="10800" dirty="0"/>
              <a:t>Micronesia</a:t>
            </a:r>
          </a:p>
          <a:p>
            <a:pPr lvl="1"/>
            <a:r>
              <a:rPr lang="en-US" sz="10800" dirty="0"/>
              <a:t>Palau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EE80F-6A0F-451F-8C9E-966C520DE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52" y="2053961"/>
            <a:ext cx="7982661" cy="30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65040-4410-46C9-893A-56D9B12EC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48" y="153993"/>
            <a:ext cx="11905220" cy="55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7/17/2020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40957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76,371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707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3,227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12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10,725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42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896,990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23F4D-9598-4577-A088-4C8777AEA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0" y="1505608"/>
            <a:ext cx="7470068" cy="371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C6FF91-168E-465E-8ACE-9D0319427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6" y="362022"/>
            <a:ext cx="11343586" cy="538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003-05E7-469C-9E68-416DF551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4375-DBF3-4264-B095-228C312A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F176E-D2CC-4811-88ED-67F25A21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EB30A-77AB-4C11-A700-50C904757A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D203F-E8B5-43FF-8807-AFB9174A1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6" y="152852"/>
            <a:ext cx="11503652" cy="60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EEDB2-0E5A-4B4C-8B47-52BE7C79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DC1B9-606F-459B-894B-EA2395017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83" y="1470489"/>
            <a:ext cx="9761646" cy="501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EBD3A6A8-B3E4-47A4-B849-A71767FF8661}"/>
</file>

<file path=customXml/itemProps2.xml><?xml version="1.0" encoding="utf-8"?>
<ds:datastoreItem xmlns:ds="http://schemas.openxmlformats.org/officeDocument/2006/customXml" ds:itemID="{BA5836BC-7641-480B-9ABB-9B6FF9589F0B}"/>
</file>

<file path=customXml/itemProps3.xml><?xml version="1.0" encoding="utf-8"?>
<ds:datastoreItem xmlns:ds="http://schemas.openxmlformats.org/officeDocument/2006/customXml" ds:itemID="{81F731A6-006E-44BF-92FC-8A9F66A3301C}"/>
</file>

<file path=customXml/itemProps4.xml><?xml version="1.0" encoding="utf-8"?>
<ds:datastoreItem xmlns:ds="http://schemas.openxmlformats.org/officeDocument/2006/customXml" ds:itemID="{AF480A47-D19B-43FE-A409-627A478A2654}"/>
</file>

<file path=docProps/app.xml><?xml version="1.0" encoding="utf-8"?>
<Properties xmlns="http://schemas.openxmlformats.org/officeDocument/2006/extended-properties" xmlns:vt="http://schemas.openxmlformats.org/officeDocument/2006/docPropsVTypes">
  <TotalTime>11782</TotalTime>
  <Words>689</Words>
  <Application>Microsoft Office PowerPoint</Application>
  <PresentationFormat>Widescreen</PresentationFormat>
  <Paragraphs>136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PowerPoint Presentation</vt:lpstr>
      <vt:lpstr>Maryland: COVID-19 Cases </vt:lpstr>
      <vt:lpstr>PowerPoint Presentation</vt:lpstr>
      <vt:lpstr>PowerPoint Presentation</vt:lpstr>
      <vt:lpstr>Testing Volume and % Positivity</vt:lpstr>
      <vt:lpstr>Vaccine Development</vt:lpstr>
      <vt:lpstr>COVID Vaccine Candidates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Sinovac </vt:lpstr>
      <vt:lpstr>University of Oxford/AstraZenenca</vt:lpstr>
      <vt:lpstr>Vaccine Prioritization</vt:lpstr>
      <vt:lpstr>Vaccine prioritization</vt:lpstr>
      <vt:lpstr>New Testing</vt:lpstr>
      <vt:lpstr>Rapid Testing</vt:lpstr>
      <vt:lpstr>Multiplex PCR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484</cp:revision>
  <cp:lastPrinted>2020-02-04T16:27:31Z</cp:lastPrinted>
  <dcterms:created xsi:type="dcterms:W3CDTF">2018-02-09T13:05:01Z</dcterms:created>
  <dcterms:modified xsi:type="dcterms:W3CDTF">2020-07-17T14:48:04Z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3e3b533c-fd2e-4bb9-bac0-288150c7c52c</vt:lpwstr>
  </property>
</Properties>
</file>