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313" r:id="rId3"/>
    <p:sldId id="339" r:id="rId4"/>
    <p:sldId id="340" r:id="rId5"/>
    <p:sldId id="674" r:id="rId6"/>
    <p:sldId id="690" r:id="rId7"/>
    <p:sldId id="342" r:id="rId8"/>
    <p:sldId id="374" r:id="rId9"/>
    <p:sldId id="682" r:id="rId10"/>
    <p:sldId id="634" r:id="rId11"/>
    <p:sldId id="681" r:id="rId12"/>
    <p:sldId id="967" r:id="rId13"/>
    <p:sldId id="1063" r:id="rId14"/>
    <p:sldId id="1064" r:id="rId15"/>
    <p:sldId id="1065" r:id="rId16"/>
    <p:sldId id="1055" r:id="rId17"/>
    <p:sldId id="1066" r:id="rId18"/>
    <p:sldId id="1067" r:id="rId19"/>
    <p:sldId id="1068" r:id="rId20"/>
    <p:sldId id="1069" r:id="rId21"/>
    <p:sldId id="1070" r:id="rId22"/>
    <p:sldId id="27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70" d="100"/>
          <a:sy n="70" d="100"/>
        </p:scale>
        <p:origin x="130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1/29/2021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dirty="0"/>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dirty="0"/>
          </a:p>
        </p:txBody>
      </p:sp>
    </p:spTree>
    <p:extLst>
      <p:ext uri="{BB962C8B-B14F-4D97-AF65-F5344CB8AC3E}">
        <p14:creationId xmlns:p14="http://schemas.microsoft.com/office/powerpoint/2010/main" val="1054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dirty="0"/>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dirty="0"/>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dirty="0"/>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7</a:t>
            </a:fld>
            <a:endParaRPr lang="en-US" dirty="0"/>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22</a:t>
            </a:fld>
            <a:endParaRPr lang="en-US" dirty="0"/>
          </a:p>
        </p:txBody>
      </p:sp>
    </p:spTree>
    <p:extLst>
      <p:ext uri="{BB962C8B-B14F-4D97-AF65-F5344CB8AC3E}">
        <p14:creationId xmlns:p14="http://schemas.microsoft.com/office/powerpoint/2010/main" val="194013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ronavirus.maryland.gov/#Vacci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vid.cdc.gov/covid-data-tracker/#trends_dailytrendsca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vid.cdc.gov/covid-data-tracker/#compare-trends_newcas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January 29, 2021</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p:cNvSpPr>
            <a:spLocks noGrp="1"/>
          </p:cNvSpPr>
          <p:nvPr>
            <p:ph type="body" sz="quarter" idx="13"/>
          </p:nvPr>
        </p:nvSpPr>
        <p:spPr/>
        <p:txBody>
          <a:bodyPr/>
          <a:lstStyle/>
          <a:p>
            <a:endParaRPr lang="en-US" dirty="0"/>
          </a:p>
        </p:txBody>
      </p:sp>
      <p:sp>
        <p:nvSpPr>
          <p:cNvPr id="6" name="Content Placeholder 5">
            <a:extLst>
              <a:ext uri="{FF2B5EF4-FFF2-40B4-BE49-F238E27FC236}">
                <a16:creationId xmlns:a16="http://schemas.microsoft.com/office/drawing/2014/main" id="{068541A5-4DBB-412E-A0A1-3C2A899E9659}"/>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A04025BB-DC13-4631-A3F3-A26AB56CCDE6}"/>
              </a:ext>
            </a:extLst>
          </p:cNvPr>
          <p:cNvPicPr>
            <a:picLocks noChangeAspect="1"/>
          </p:cNvPicPr>
          <p:nvPr/>
        </p:nvPicPr>
        <p:blipFill>
          <a:blip r:embed="rId2"/>
          <a:stretch>
            <a:fillRect/>
          </a:stretch>
        </p:blipFill>
        <p:spPr>
          <a:xfrm>
            <a:off x="721769" y="1531885"/>
            <a:ext cx="8705259" cy="5086405"/>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507CDB-01D6-41B3-AFD6-1EF0EE55D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dirty="0"/>
          </a:p>
        </p:txBody>
      </p:sp>
      <p:pic>
        <p:nvPicPr>
          <p:cNvPr id="7" name="Picture 6">
            <a:extLst>
              <a:ext uri="{FF2B5EF4-FFF2-40B4-BE49-F238E27FC236}">
                <a16:creationId xmlns:a16="http://schemas.microsoft.com/office/drawing/2014/main" id="{7A7CFF3A-AC24-4EDB-84F5-8003EE9795DF}"/>
              </a:ext>
            </a:extLst>
          </p:cNvPr>
          <p:cNvPicPr>
            <a:picLocks noChangeAspect="1"/>
          </p:cNvPicPr>
          <p:nvPr/>
        </p:nvPicPr>
        <p:blipFill>
          <a:blip r:embed="rId2"/>
          <a:stretch>
            <a:fillRect/>
          </a:stretch>
        </p:blipFill>
        <p:spPr>
          <a:xfrm>
            <a:off x="443962" y="475925"/>
            <a:ext cx="10713896" cy="6142365"/>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CDEB-3EAF-4C88-978F-9566F2580C15}"/>
              </a:ext>
            </a:extLst>
          </p:cNvPr>
          <p:cNvSpPr>
            <a:spLocks noGrp="1"/>
          </p:cNvSpPr>
          <p:nvPr>
            <p:ph type="title"/>
          </p:nvPr>
        </p:nvSpPr>
        <p:spPr/>
        <p:txBody>
          <a:bodyPr/>
          <a:lstStyle/>
          <a:p>
            <a:r>
              <a:rPr lang="en-US" dirty="0"/>
              <a:t>Maryland Vaccine Dashboard</a:t>
            </a:r>
          </a:p>
        </p:txBody>
      </p:sp>
      <p:sp>
        <p:nvSpPr>
          <p:cNvPr id="4" name="Slide Number Placeholder 3">
            <a:extLst>
              <a:ext uri="{FF2B5EF4-FFF2-40B4-BE49-F238E27FC236}">
                <a16:creationId xmlns:a16="http://schemas.microsoft.com/office/drawing/2014/main" id="{7E148631-154D-4C8C-A6FA-2CFD86BA6618}"/>
              </a:ext>
            </a:extLst>
          </p:cNvPr>
          <p:cNvSpPr>
            <a:spLocks noGrp="1"/>
          </p:cNvSpPr>
          <p:nvPr>
            <p:ph type="sldNum" sz="quarter" idx="12"/>
          </p:nvPr>
        </p:nvSpPr>
        <p:spPr/>
        <p:txBody>
          <a:bodyPr/>
          <a:lstStyle/>
          <a:p>
            <a:fld id="{D275CE6D-5C38-C543-B8AD-F8110668FDF9}" type="slidenum">
              <a:rPr lang="en-US" smtClean="0"/>
              <a:pPr/>
              <a:t>12</a:t>
            </a:fld>
            <a:endParaRPr lang="en-US" dirty="0"/>
          </a:p>
        </p:txBody>
      </p:sp>
      <p:sp>
        <p:nvSpPr>
          <p:cNvPr id="9" name="TextBox 8">
            <a:extLst>
              <a:ext uri="{FF2B5EF4-FFF2-40B4-BE49-F238E27FC236}">
                <a16:creationId xmlns:a16="http://schemas.microsoft.com/office/drawing/2014/main" id="{A8F344B1-BB34-4095-9050-7C8C6AE4F3AE}"/>
              </a:ext>
            </a:extLst>
          </p:cNvPr>
          <p:cNvSpPr txBox="1"/>
          <p:nvPr/>
        </p:nvSpPr>
        <p:spPr>
          <a:xfrm>
            <a:off x="1160837" y="6343433"/>
            <a:ext cx="7172130" cy="369332"/>
          </a:xfrm>
          <a:prstGeom prst="rect">
            <a:avLst/>
          </a:prstGeom>
          <a:noFill/>
        </p:spPr>
        <p:txBody>
          <a:bodyPr wrap="square">
            <a:spAutoFit/>
          </a:bodyPr>
          <a:lstStyle/>
          <a:p>
            <a:r>
              <a:rPr lang="en-US" dirty="0">
                <a:hlinkClick r:id="rId2"/>
              </a:rPr>
              <a:t>https://coronavirus.maryland.gov/#Vaccine</a:t>
            </a:r>
            <a:r>
              <a:rPr lang="en-US" dirty="0"/>
              <a:t> accessed January 29, 2021</a:t>
            </a:r>
          </a:p>
        </p:txBody>
      </p:sp>
      <p:pic>
        <p:nvPicPr>
          <p:cNvPr id="5" name="Picture 4">
            <a:extLst>
              <a:ext uri="{FF2B5EF4-FFF2-40B4-BE49-F238E27FC236}">
                <a16:creationId xmlns:a16="http://schemas.microsoft.com/office/drawing/2014/main" id="{EC40E595-F844-421C-87E9-1B34F7A9BD06}"/>
              </a:ext>
            </a:extLst>
          </p:cNvPr>
          <p:cNvPicPr>
            <a:picLocks noChangeAspect="1"/>
          </p:cNvPicPr>
          <p:nvPr/>
        </p:nvPicPr>
        <p:blipFill>
          <a:blip r:embed="rId3"/>
          <a:stretch>
            <a:fillRect/>
          </a:stretch>
        </p:blipFill>
        <p:spPr>
          <a:xfrm>
            <a:off x="808855" y="1272353"/>
            <a:ext cx="7845288" cy="5063208"/>
          </a:xfrm>
          <a:prstGeom prst="rect">
            <a:avLst/>
          </a:prstGeom>
        </p:spPr>
      </p:pic>
    </p:spTree>
    <p:extLst>
      <p:ext uri="{BB962C8B-B14F-4D97-AF65-F5344CB8AC3E}">
        <p14:creationId xmlns:p14="http://schemas.microsoft.com/office/powerpoint/2010/main" val="64346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08C2C4-0ACC-4B6F-9136-09411980FEBB}"/>
              </a:ext>
            </a:extLst>
          </p:cNvPr>
          <p:cNvSpPr>
            <a:spLocks noGrp="1"/>
          </p:cNvSpPr>
          <p:nvPr>
            <p:ph type="title"/>
          </p:nvPr>
        </p:nvSpPr>
        <p:spPr/>
        <p:txBody>
          <a:bodyPr/>
          <a:lstStyle/>
          <a:p>
            <a:r>
              <a:rPr lang="en-US" dirty="0"/>
              <a:t>Maryland Influenza Epi Update</a:t>
            </a:r>
          </a:p>
        </p:txBody>
      </p:sp>
      <p:sp>
        <p:nvSpPr>
          <p:cNvPr id="12" name="Text Placeholder 11">
            <a:extLst>
              <a:ext uri="{FF2B5EF4-FFF2-40B4-BE49-F238E27FC236}">
                <a16:creationId xmlns:a16="http://schemas.microsoft.com/office/drawing/2014/main" id="{FCE4C42C-2BC0-4856-83EC-3B46ACB4F7A4}"/>
              </a:ext>
            </a:extLst>
          </p:cNvPr>
          <p:cNvSpPr>
            <a:spLocks noGrp="1"/>
          </p:cNvSpPr>
          <p:nvPr>
            <p:ph type="body" idx="1"/>
          </p:nvPr>
        </p:nvSpPr>
        <p:spPr/>
        <p:txBody>
          <a:bodyPr/>
          <a:lstStyle/>
          <a:p>
            <a:r>
              <a:rPr lang="en-US" dirty="0"/>
              <a:t>Week Ending January 16</a:t>
            </a:r>
            <a:r>
              <a:rPr lang="en-US" baseline="30000" dirty="0"/>
              <a:t>nd</a:t>
            </a:r>
            <a:r>
              <a:rPr lang="en-US" dirty="0"/>
              <a:t>, 2021</a:t>
            </a:r>
          </a:p>
          <a:p>
            <a:r>
              <a:rPr lang="en-US" dirty="0"/>
              <a:t>Influenza-like illness (ILI) activity in Maryland was </a:t>
            </a:r>
            <a:r>
              <a:rPr lang="en-US" b="1" dirty="0">
                <a:solidFill>
                  <a:srgbClr val="00B050"/>
                </a:solidFill>
              </a:rPr>
              <a:t>minimal</a:t>
            </a:r>
            <a:endParaRPr lang="en-US" dirty="0"/>
          </a:p>
          <a:p>
            <a:endParaRPr lang="en-US" dirty="0"/>
          </a:p>
        </p:txBody>
      </p:sp>
      <p:sp>
        <p:nvSpPr>
          <p:cNvPr id="4" name="Slide Number Placeholder 3">
            <a:extLst>
              <a:ext uri="{FF2B5EF4-FFF2-40B4-BE49-F238E27FC236}">
                <a16:creationId xmlns:a16="http://schemas.microsoft.com/office/drawing/2014/main" id="{38AB33AD-7FF7-4962-9D95-3E7F467E6AEE}"/>
              </a:ext>
            </a:extLst>
          </p:cNvPr>
          <p:cNvSpPr>
            <a:spLocks noGrp="1"/>
          </p:cNvSpPr>
          <p:nvPr>
            <p:ph type="sldNum" sz="quarter" idx="12"/>
          </p:nvPr>
        </p:nvSpPr>
        <p:spPr/>
        <p:txBody>
          <a:bodyPr/>
          <a:lstStyle/>
          <a:p>
            <a:fld id="{D275CE6D-5C38-C543-B8AD-F8110668FDF9}" type="slidenum">
              <a:rPr lang="en-US" smtClean="0"/>
              <a:t>13</a:t>
            </a:fld>
            <a:endParaRPr lang="en-US"/>
          </a:p>
        </p:txBody>
      </p:sp>
    </p:spTree>
    <p:extLst>
      <p:ext uri="{BB962C8B-B14F-4D97-AF65-F5344CB8AC3E}">
        <p14:creationId xmlns:p14="http://schemas.microsoft.com/office/powerpoint/2010/main" val="72801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AC5162D-9147-4BE0-A0DD-A7A00DC5395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6DD1C92-1CE2-408E-BD41-8E6C44543945}"/>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9" name="TextBox 8">
            <a:extLst>
              <a:ext uri="{FF2B5EF4-FFF2-40B4-BE49-F238E27FC236}">
                <a16:creationId xmlns:a16="http://schemas.microsoft.com/office/drawing/2014/main" id="{9AFCAD29-CFD4-4F54-9AFC-0602BBCB4B98}"/>
              </a:ext>
            </a:extLst>
          </p:cNvPr>
          <p:cNvSpPr txBox="1"/>
          <p:nvPr/>
        </p:nvSpPr>
        <p:spPr>
          <a:xfrm>
            <a:off x="6085400" y="147100"/>
            <a:ext cx="6106600" cy="307777"/>
          </a:xfrm>
          <a:prstGeom prst="rect">
            <a:avLst/>
          </a:prstGeom>
          <a:noFill/>
        </p:spPr>
        <p:txBody>
          <a:bodyPr wrap="square">
            <a:spAutoFit/>
          </a:bodyPr>
          <a:lstStyle/>
          <a:p>
            <a:r>
              <a:rPr lang="en-US" sz="1400" dirty="0">
                <a:hlinkClick r:id="rId2"/>
              </a:rPr>
              <a:t>https://phpa.health.maryland.gov/influenza/Pages/flu-dashboard.aspx</a:t>
            </a:r>
            <a:endParaRPr lang="en-US" sz="1400" dirty="0"/>
          </a:p>
        </p:txBody>
      </p:sp>
      <p:pic>
        <p:nvPicPr>
          <p:cNvPr id="2" name="Picture 1">
            <a:extLst>
              <a:ext uri="{FF2B5EF4-FFF2-40B4-BE49-F238E27FC236}">
                <a16:creationId xmlns:a16="http://schemas.microsoft.com/office/drawing/2014/main" id="{88E58FB2-8323-4C78-BB3A-F3C3511CA3C0}"/>
              </a:ext>
            </a:extLst>
          </p:cNvPr>
          <p:cNvPicPr>
            <a:picLocks noChangeAspect="1"/>
          </p:cNvPicPr>
          <p:nvPr/>
        </p:nvPicPr>
        <p:blipFill>
          <a:blip r:embed="rId3"/>
          <a:stretch>
            <a:fillRect/>
          </a:stretch>
        </p:blipFill>
        <p:spPr>
          <a:xfrm>
            <a:off x="738810" y="536433"/>
            <a:ext cx="8339876" cy="5831709"/>
          </a:xfrm>
          <a:prstGeom prst="rect">
            <a:avLst/>
          </a:prstGeom>
        </p:spPr>
      </p:pic>
    </p:spTree>
    <p:extLst>
      <p:ext uri="{BB962C8B-B14F-4D97-AF65-F5344CB8AC3E}">
        <p14:creationId xmlns:p14="http://schemas.microsoft.com/office/powerpoint/2010/main" val="169995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FD27B4F-57B5-45F3-8E9C-55BB23B5D87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9C15CCF-A4D5-4CFC-9134-2B229AFC7791}"/>
              </a:ext>
            </a:extLst>
          </p:cNvPr>
          <p:cNvSpPr>
            <a:spLocks noGrp="1"/>
          </p:cNvSpPr>
          <p:nvPr>
            <p:ph type="sldNum" sz="quarter" idx="12"/>
          </p:nvPr>
        </p:nvSpPr>
        <p:spPr/>
        <p:txBody>
          <a:bodyPr/>
          <a:lstStyle/>
          <a:p>
            <a:fld id="{D275CE6D-5C38-C543-B8AD-F8110668FDF9}" type="slidenum">
              <a:rPr lang="en-US" smtClean="0"/>
              <a:t>15</a:t>
            </a:fld>
            <a:endParaRPr lang="en-US"/>
          </a:p>
        </p:txBody>
      </p:sp>
      <p:sp>
        <p:nvSpPr>
          <p:cNvPr id="11" name="TextBox 10">
            <a:extLst>
              <a:ext uri="{FF2B5EF4-FFF2-40B4-BE49-F238E27FC236}">
                <a16:creationId xmlns:a16="http://schemas.microsoft.com/office/drawing/2014/main" id="{6C3BC016-7759-4D03-BC46-3B6C2F88BFBE}"/>
              </a:ext>
            </a:extLst>
          </p:cNvPr>
          <p:cNvSpPr txBox="1"/>
          <p:nvPr/>
        </p:nvSpPr>
        <p:spPr>
          <a:xfrm>
            <a:off x="5868063" y="130114"/>
            <a:ext cx="6323937" cy="338554"/>
          </a:xfrm>
          <a:prstGeom prst="rect">
            <a:avLst/>
          </a:prstGeom>
          <a:noFill/>
        </p:spPr>
        <p:txBody>
          <a:bodyPr wrap="square">
            <a:spAutoFit/>
          </a:bodyPr>
          <a:lstStyle/>
          <a:p>
            <a:r>
              <a:rPr lang="en-US" sz="1600" dirty="0">
                <a:hlinkClick r:id="rId2"/>
              </a:rPr>
              <a:t>https://phpa.health.maryland.gov/influenza/Pages/flu-dashboard.aspx</a:t>
            </a:r>
            <a:endParaRPr lang="en-US" sz="1600" dirty="0"/>
          </a:p>
        </p:txBody>
      </p:sp>
      <p:pic>
        <p:nvPicPr>
          <p:cNvPr id="2" name="Picture 1">
            <a:extLst>
              <a:ext uri="{FF2B5EF4-FFF2-40B4-BE49-F238E27FC236}">
                <a16:creationId xmlns:a16="http://schemas.microsoft.com/office/drawing/2014/main" id="{454C5539-907F-4A44-B7DD-4C96CABDC5EF}"/>
              </a:ext>
            </a:extLst>
          </p:cNvPr>
          <p:cNvPicPr>
            <a:picLocks noChangeAspect="1"/>
          </p:cNvPicPr>
          <p:nvPr/>
        </p:nvPicPr>
        <p:blipFill>
          <a:blip r:embed="rId3"/>
          <a:stretch>
            <a:fillRect/>
          </a:stretch>
        </p:blipFill>
        <p:spPr>
          <a:xfrm>
            <a:off x="276266" y="468668"/>
            <a:ext cx="9673276" cy="6283429"/>
          </a:xfrm>
          <a:prstGeom prst="rect">
            <a:avLst/>
          </a:prstGeom>
        </p:spPr>
      </p:pic>
    </p:spTree>
    <p:extLst>
      <p:ext uri="{BB962C8B-B14F-4D97-AF65-F5344CB8AC3E}">
        <p14:creationId xmlns:p14="http://schemas.microsoft.com/office/powerpoint/2010/main" val="376834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43A1-D854-441E-BC9E-40ED4A8AC032}"/>
              </a:ext>
            </a:extLst>
          </p:cNvPr>
          <p:cNvSpPr>
            <a:spLocks noGrp="1"/>
          </p:cNvSpPr>
          <p:nvPr>
            <p:ph type="title"/>
          </p:nvPr>
        </p:nvSpPr>
        <p:spPr/>
        <p:txBody>
          <a:bodyPr/>
          <a:lstStyle/>
          <a:p>
            <a:r>
              <a:rPr lang="en-US" dirty="0"/>
              <a:t>Association of Psychiatric Disorders With Mortality Among Patients With COVID-19</a:t>
            </a:r>
          </a:p>
        </p:txBody>
      </p:sp>
      <p:sp>
        <p:nvSpPr>
          <p:cNvPr id="3" name="Text Placeholder 2">
            <a:extLst>
              <a:ext uri="{FF2B5EF4-FFF2-40B4-BE49-F238E27FC236}">
                <a16:creationId xmlns:a16="http://schemas.microsoft.com/office/drawing/2014/main" id="{64F03137-66EA-4D46-828E-AAA0B96EECA1}"/>
              </a:ext>
            </a:extLst>
          </p:cNvPr>
          <p:cNvSpPr>
            <a:spLocks noGrp="1"/>
          </p:cNvSpPr>
          <p:nvPr>
            <p:ph type="body" idx="1"/>
          </p:nvPr>
        </p:nvSpPr>
        <p:spPr/>
        <p:txBody>
          <a:bodyPr/>
          <a:lstStyle/>
          <a:p>
            <a:r>
              <a:rPr lang="en-US" dirty="0"/>
              <a:t>https://jamanetwork.com/journals/jamapsychiatry/fullarticle/2775179</a:t>
            </a:r>
          </a:p>
        </p:txBody>
      </p:sp>
      <p:sp>
        <p:nvSpPr>
          <p:cNvPr id="4" name="Slide Number Placeholder 3">
            <a:extLst>
              <a:ext uri="{FF2B5EF4-FFF2-40B4-BE49-F238E27FC236}">
                <a16:creationId xmlns:a16="http://schemas.microsoft.com/office/drawing/2014/main" id="{4F1A8EA3-9496-4795-89DE-C17272FECE7A}"/>
              </a:ext>
            </a:extLst>
          </p:cNvPr>
          <p:cNvSpPr>
            <a:spLocks noGrp="1"/>
          </p:cNvSpPr>
          <p:nvPr>
            <p:ph type="sldNum" sz="quarter" idx="12"/>
          </p:nvPr>
        </p:nvSpPr>
        <p:spPr/>
        <p:txBody>
          <a:bodyPr/>
          <a:lstStyle/>
          <a:p>
            <a:fld id="{EB4BE1A8-99A0-BE4B-B404-CE990ED5FA0C}" type="slidenum">
              <a:rPr lang="en-US" smtClean="0"/>
              <a:t>16</a:t>
            </a:fld>
            <a:endParaRPr lang="en-US" dirty="0"/>
          </a:p>
        </p:txBody>
      </p:sp>
    </p:spTree>
    <p:extLst>
      <p:ext uri="{BB962C8B-B14F-4D97-AF65-F5344CB8AC3E}">
        <p14:creationId xmlns:p14="http://schemas.microsoft.com/office/powerpoint/2010/main" val="320661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275CE6D-5C38-C543-B8AD-F8110668FDF9}" type="slidenum">
              <a:rPr lang="en-US" smtClean="0"/>
              <a:t>17</a:t>
            </a:fld>
            <a:endParaRPr lang="en-US" dirty="0"/>
          </a:p>
        </p:txBody>
      </p:sp>
    </p:spTree>
    <p:extLst>
      <p:ext uri="{BB962C8B-B14F-4D97-AF65-F5344CB8AC3E}">
        <p14:creationId xmlns:p14="http://schemas.microsoft.com/office/powerpoint/2010/main" val="2866379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normAutofit lnSpcReduction="10000"/>
          </a:bodyPr>
          <a:lstStyle/>
          <a:p>
            <a:r>
              <a:rPr lang="en-US" b="1" dirty="0"/>
              <a:t>Question</a:t>
            </a:r>
            <a:r>
              <a:rPr lang="en-US" dirty="0"/>
              <a:t>  Is a diagnosis of schizophrenia spectrum, mood, or anxiety disorders associated with increased risk of mortality in patients with coronavirus disease 2019 (COVID-19)?</a:t>
            </a:r>
          </a:p>
          <a:p>
            <a:r>
              <a:rPr lang="en-US" b="1" dirty="0"/>
              <a:t>Findings</a:t>
            </a:r>
            <a:r>
              <a:rPr lang="en-US" dirty="0"/>
              <a:t>  In this cohort study of 7348 adults with laboratory-confirmed COVID-19 in a New York health system, a schizophrenia spectrum diagnosis was associated with an increased risk of death after adjusting for demographic and medical risk factors. Mood and anxiety disorders were not associated with increased risk of mortality.</a:t>
            </a:r>
          </a:p>
          <a:p>
            <a:r>
              <a:rPr lang="en-US" b="1" dirty="0"/>
              <a:t>Meaning</a:t>
            </a:r>
            <a:r>
              <a:rPr lang="en-US" dirty="0"/>
              <a:t>  A diagnosis of a schizophrenia spectrum disorder may be a risk factor for mortality in patients with COVID-19.</a:t>
            </a:r>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18</a:t>
            </a:fld>
            <a:endParaRPr lang="en-US" dirty="0"/>
          </a:p>
        </p:txBody>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1561514" y="6101807"/>
            <a:ext cx="6836936" cy="369332"/>
          </a:xfrm>
          <a:prstGeom prst="rect">
            <a:avLst/>
          </a:prstGeom>
          <a:noFill/>
        </p:spPr>
        <p:txBody>
          <a:bodyPr wrap="none" rtlCol="0">
            <a:spAutoFit/>
          </a:bodyPr>
          <a:lstStyle/>
          <a:p>
            <a:r>
              <a:rPr lang="en-US" dirty="0"/>
              <a:t>https://jamanetwork.com/journals/jamapsychiatry/fullarticle/2775179</a:t>
            </a:r>
          </a:p>
        </p:txBody>
      </p:sp>
    </p:spTree>
    <p:extLst>
      <p:ext uri="{BB962C8B-B14F-4D97-AF65-F5344CB8AC3E}">
        <p14:creationId xmlns:p14="http://schemas.microsoft.com/office/powerpoint/2010/main" val="282029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a:t>
            </a:r>
          </a:p>
        </p:txBody>
      </p:sp>
      <p:sp>
        <p:nvSpPr>
          <p:cNvPr id="3" name="Content Placeholder 2"/>
          <p:cNvSpPr>
            <a:spLocks noGrp="1"/>
          </p:cNvSpPr>
          <p:nvPr>
            <p:ph idx="1"/>
          </p:nvPr>
        </p:nvSpPr>
        <p:spPr/>
        <p:txBody>
          <a:bodyPr>
            <a:normAutofit fontScale="85000" lnSpcReduction="20000"/>
          </a:bodyPr>
          <a:lstStyle/>
          <a:p>
            <a:r>
              <a:rPr lang="en-US" b="1" dirty="0"/>
              <a:t>Design, Setting, and Participants</a:t>
            </a:r>
            <a:r>
              <a:rPr lang="en-US" dirty="0"/>
              <a:t>  This retrospective cohort study assessed 7348 consecutive adult patients for 45 days following laboratory-confirmed COVID-19 between March 3 and May 31, 2020, in a large academic medical system in New York. The final date of follow-up was July 15, 2020. Patients without available medical records before testing were excluded.</a:t>
            </a:r>
          </a:p>
          <a:p>
            <a:r>
              <a:rPr lang="en-US" b="1" dirty="0"/>
              <a:t>Exposures</a:t>
            </a:r>
            <a:r>
              <a:rPr lang="en-US" dirty="0"/>
              <a:t>  Patients were categorized based on the following </a:t>
            </a:r>
            <a:r>
              <a:rPr lang="en-US" i="1" dirty="0"/>
              <a:t>International Statistical Classification of Diseases, Tenth Revision, Clinical Modification</a:t>
            </a:r>
            <a:r>
              <a:rPr lang="en-US" dirty="0"/>
              <a:t> diagnoses before their testing date: (1) schizophrenia spectrum disorders, (2) mood disorders, and (3) anxiety disorders. Patients with these diagnoses were compared with a reference group without psychiatric disorders.</a:t>
            </a:r>
          </a:p>
          <a:p>
            <a:r>
              <a:rPr lang="en-US" b="1" dirty="0"/>
              <a:t>Main Outcomes and Measures</a:t>
            </a:r>
            <a:r>
              <a:rPr lang="en-US" dirty="0"/>
              <a:t>  Mortality, defined as death or discharge to hospice within 45 days following a positive severe acute respiratory syndrome coronavirus 2 (SARS-CoV-2) test result.</a:t>
            </a:r>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19</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78991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Influenza Updates</a:t>
            </a:r>
          </a:p>
          <a:p>
            <a:r>
              <a:rPr lang="en-US" dirty="0"/>
              <a:t>Article  </a:t>
            </a:r>
            <a:r>
              <a:rPr lang="en-US"/>
              <a:t>of Relevance: </a:t>
            </a:r>
            <a:r>
              <a:rPr lang="en-US" b="1" dirty="0"/>
              <a:t>Association of Psychiatric Disorders With Mortality Among Patients With COVID-19</a:t>
            </a:r>
          </a:p>
          <a:p>
            <a:pPr marL="0" indent="0">
              <a:buNone/>
            </a:pPr>
            <a:endParaRPr lang="en-US" dirty="0"/>
          </a:p>
          <a:p>
            <a:r>
              <a:rPr lang="en-US" dirty="0"/>
              <a:t>Q and A</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normAutofit fontScale="77500" lnSpcReduction="20000"/>
          </a:bodyPr>
          <a:lstStyle/>
          <a:p>
            <a:r>
              <a:rPr lang="en-US" b="1" dirty="0"/>
              <a:t>Results</a:t>
            </a:r>
            <a:r>
              <a:rPr lang="en-US" dirty="0"/>
              <a:t>  Of the 26 540 patients tested, 7348 tested positive for SARS-CoV-2 (mean [SD] age, 54 [18.6] years; 3891 [53.0%] women). Of eligible patients with positive test results, 75 patients (1.0%) had a history of a schizophrenia spectrum illness, 564 (7.7%) had a history of a mood disorder, and 360 (4.9%) had a history of an anxiety disorder. After adjusting for demographic and medical risk factors, a premorbid diagnosis of a schizophrenia spectrum disorder was significantly associated with mortality (odds ratio [OR], 2.67; 95% CI, 1.48-4.80). Diagnoses of mood disorders (OR, 1.14; 95% CI, 0.87-1.49) and anxiety disorders (OR, 0.96; 95% CI, 0.65-1.41) were not associated with mortality after adjustment. In comparison with other risk factors, a diagnosis of schizophrenia ranked behind only age in strength of an association with mortality.</a:t>
            </a:r>
          </a:p>
          <a:p>
            <a:r>
              <a:rPr lang="en-US" b="1" dirty="0"/>
              <a:t>Conclusions and Relevance</a:t>
            </a:r>
            <a:r>
              <a:rPr lang="en-US" dirty="0"/>
              <a:t>  In this cohort study of adults with SARS-CoV-2–positive test results in a large New York medical system, adults with a schizophrenia spectrum disorder diagnosis were associated with an increased risk for mortality, but those with mood and anxiety disorders were not associated with a risk of mortality. These results suggest that schizophrenia spectrum disorders may be a risk factor for mortality in patients with COVID-19.</a:t>
            </a:r>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20</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84713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why?</a:t>
            </a:r>
          </a:p>
        </p:txBody>
      </p:sp>
      <p:sp>
        <p:nvSpPr>
          <p:cNvPr id="3" name="Content Placeholder 2"/>
          <p:cNvSpPr>
            <a:spLocks noGrp="1"/>
          </p:cNvSpPr>
          <p:nvPr>
            <p:ph idx="1"/>
          </p:nvPr>
        </p:nvSpPr>
        <p:spPr/>
        <p:txBody>
          <a:bodyPr/>
          <a:lstStyle/>
          <a:p>
            <a:r>
              <a:rPr lang="en-US" dirty="0"/>
              <a:t>It is possible that unmeasured medical comorbidities contributed to this finding, although the risk remained significantly increased after adjustment for multiple established risk factors. Delays in treatment seeking or reduced access to care may have contributed to worse outcomes.</a:t>
            </a:r>
          </a:p>
          <a:p>
            <a:r>
              <a:rPr lang="en-US" dirty="0"/>
              <a:t>Beyond systemic barriers to care and delayed treatment, adults with schizophrenia spectrum diagnoses may be more susceptible to COVID-19 mortality due to biological factors related to their psychiatric illness or treatment.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21</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1642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22</a:t>
            </a:fld>
            <a:endParaRPr lang="en-US" dirty="0"/>
          </a:p>
        </p:txBody>
      </p:sp>
      <p:sp>
        <p:nvSpPr>
          <p:cNvPr id="3" name="TextBox 2">
            <a:extLst>
              <a:ext uri="{FF2B5EF4-FFF2-40B4-BE49-F238E27FC236}">
                <a16:creationId xmlns:a16="http://schemas.microsoft.com/office/drawing/2014/main" id="{108BB4C3-FC6C-4B0E-A586-0CB80AEB9EA8}"/>
              </a:ext>
            </a:extLst>
          </p:cNvPr>
          <p:cNvSpPr txBox="1"/>
          <p:nvPr/>
        </p:nvSpPr>
        <p:spPr>
          <a:xfrm>
            <a:off x="867715" y="5777083"/>
            <a:ext cx="11083313" cy="584775"/>
          </a:xfrm>
          <a:prstGeom prst="rect">
            <a:avLst/>
          </a:prstGeom>
          <a:noFill/>
        </p:spPr>
        <p:txBody>
          <a:bodyPr wrap="square" rtlCol="0">
            <a:spAutoFit/>
          </a:bodyPr>
          <a:lstStyle/>
          <a:p>
            <a:r>
              <a:rPr lang="en-US" sz="3200" dirty="0"/>
              <a:t>Email : mdh.ipcovid@Maryland.gov </a:t>
            </a:r>
          </a:p>
        </p:txBody>
      </p:sp>
      <p:pic>
        <p:nvPicPr>
          <p:cNvPr id="5" name="Picture 2" descr="The funniest Covid-19 memes and jokes - Liberty on the Lighter 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441" y="1591298"/>
            <a:ext cx="5602742" cy="37818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03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F27E944-CBF5-42E7-B818-B018E37531B6}"/>
              </a:ext>
            </a:extLst>
          </p:cNvPr>
          <p:cNvSpPr txBox="1"/>
          <p:nvPr/>
        </p:nvSpPr>
        <p:spPr>
          <a:xfrm>
            <a:off x="133466" y="6493433"/>
            <a:ext cx="10963859" cy="369332"/>
          </a:xfrm>
          <a:prstGeom prst="rect">
            <a:avLst/>
          </a:prstGeom>
          <a:noFill/>
        </p:spPr>
        <p:txBody>
          <a:bodyPr wrap="square" rtlCol="0">
            <a:spAutoFit/>
          </a:bodyPr>
          <a:lstStyle/>
          <a:p>
            <a:r>
              <a:rPr lang="en-US" dirty="0"/>
              <a:t>https://gisanddata.maps.arcgis.com/apps/opsdashboard/index.html#/bda7594740fd40299423467b48e9ecf6</a:t>
            </a:r>
          </a:p>
        </p:txBody>
      </p:sp>
      <p:pic>
        <p:nvPicPr>
          <p:cNvPr id="2" name="Picture 1">
            <a:extLst>
              <a:ext uri="{FF2B5EF4-FFF2-40B4-BE49-F238E27FC236}">
                <a16:creationId xmlns:a16="http://schemas.microsoft.com/office/drawing/2014/main" id="{C7E697F1-23CC-48E5-A2F9-6EF29686EE6F}"/>
              </a:ext>
            </a:extLst>
          </p:cNvPr>
          <p:cNvPicPr>
            <a:picLocks noChangeAspect="1"/>
          </p:cNvPicPr>
          <p:nvPr/>
        </p:nvPicPr>
        <p:blipFill>
          <a:blip r:embed="rId3"/>
          <a:stretch>
            <a:fillRect/>
          </a:stretch>
        </p:blipFill>
        <p:spPr>
          <a:xfrm>
            <a:off x="342401" y="1406091"/>
            <a:ext cx="11507197" cy="5029636"/>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Case Counts and Rates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1426029" y="5323749"/>
            <a:ext cx="6106289" cy="923330"/>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Accessed 1/29/2021</a:t>
            </a:r>
          </a:p>
        </p:txBody>
      </p:sp>
      <p:pic>
        <p:nvPicPr>
          <p:cNvPr id="5" name="Picture 4">
            <a:extLst>
              <a:ext uri="{FF2B5EF4-FFF2-40B4-BE49-F238E27FC236}">
                <a16:creationId xmlns:a16="http://schemas.microsoft.com/office/drawing/2014/main" id="{00BBD7F1-04F1-48C2-A3DF-EB1661FFADC4}"/>
              </a:ext>
            </a:extLst>
          </p:cNvPr>
          <p:cNvPicPr>
            <a:picLocks noChangeAspect="1"/>
          </p:cNvPicPr>
          <p:nvPr/>
        </p:nvPicPr>
        <p:blipFill>
          <a:blip r:embed="rId4"/>
          <a:stretch>
            <a:fillRect/>
          </a:stretch>
        </p:blipFill>
        <p:spPr>
          <a:xfrm>
            <a:off x="838200" y="1689683"/>
            <a:ext cx="10635343" cy="3558990"/>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dirty="0"/>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a:xfrm>
            <a:off x="1194466" y="2086020"/>
            <a:ext cx="10071652" cy="4351338"/>
          </a:xfrm>
        </p:spPr>
        <p:txBody>
          <a:bodyPr/>
          <a:lstStyle/>
          <a:p>
            <a:endParaRPr lang="en-US" dirty="0"/>
          </a:p>
        </p:txBody>
      </p:sp>
      <p:sp>
        <p:nvSpPr>
          <p:cNvPr id="8" name="TextBox 7">
            <a:extLst>
              <a:ext uri="{FF2B5EF4-FFF2-40B4-BE49-F238E27FC236}">
                <a16:creationId xmlns:a16="http://schemas.microsoft.com/office/drawing/2014/main" id="{257C1C61-CE6D-4645-A607-3D921C54ABB5}"/>
              </a:ext>
            </a:extLst>
          </p:cNvPr>
          <p:cNvSpPr txBox="1"/>
          <p:nvPr/>
        </p:nvSpPr>
        <p:spPr>
          <a:xfrm>
            <a:off x="1465545" y="5945429"/>
            <a:ext cx="6428426" cy="646331"/>
          </a:xfrm>
          <a:prstGeom prst="rect">
            <a:avLst/>
          </a:prstGeom>
          <a:noFill/>
        </p:spPr>
        <p:txBody>
          <a:bodyPr wrap="none" rtlCol="0">
            <a:spAutoFit/>
          </a:bodyPr>
          <a:lstStyle/>
          <a:p>
            <a:r>
              <a:rPr lang="en-US" dirty="0">
                <a:hlinkClick r:id="rId2"/>
              </a:rPr>
              <a:t>https://covid.cdc.gov/covid-data-tracker/#trends_dailytrendscases</a:t>
            </a:r>
            <a:endParaRPr lang="en-US" dirty="0"/>
          </a:p>
          <a:p>
            <a:r>
              <a:rPr lang="en-US" dirty="0"/>
              <a:t>Updated 1/22/2021</a:t>
            </a:r>
          </a:p>
        </p:txBody>
      </p:sp>
      <p:pic>
        <p:nvPicPr>
          <p:cNvPr id="6" name="Picture 5">
            <a:extLst>
              <a:ext uri="{FF2B5EF4-FFF2-40B4-BE49-F238E27FC236}">
                <a16:creationId xmlns:a16="http://schemas.microsoft.com/office/drawing/2014/main" id="{14C18FFC-0C4F-4766-B19C-8F827D8C1236}"/>
              </a:ext>
            </a:extLst>
          </p:cNvPr>
          <p:cNvPicPr>
            <a:picLocks noChangeAspect="1"/>
          </p:cNvPicPr>
          <p:nvPr/>
        </p:nvPicPr>
        <p:blipFill>
          <a:blip r:embed="rId3"/>
          <a:stretch>
            <a:fillRect/>
          </a:stretch>
        </p:blipFill>
        <p:spPr>
          <a:xfrm>
            <a:off x="537186" y="1319182"/>
            <a:ext cx="10343948" cy="4590627"/>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2EDD-6286-45C0-80E9-443BCFE99F13}"/>
              </a:ext>
            </a:extLst>
          </p:cNvPr>
          <p:cNvSpPr>
            <a:spLocks noGrp="1"/>
          </p:cNvSpPr>
          <p:nvPr>
            <p:ph type="title"/>
          </p:nvPr>
        </p:nvSpPr>
        <p:spPr/>
        <p:txBody>
          <a:bodyPr/>
          <a:lstStyle/>
          <a:p>
            <a:r>
              <a:rPr lang="en-US" dirty="0"/>
              <a:t>Regional Trends</a:t>
            </a:r>
          </a:p>
        </p:txBody>
      </p:sp>
      <p:sp>
        <p:nvSpPr>
          <p:cNvPr id="3" name="Content Placeholder 2">
            <a:extLst>
              <a:ext uri="{FF2B5EF4-FFF2-40B4-BE49-F238E27FC236}">
                <a16:creationId xmlns:a16="http://schemas.microsoft.com/office/drawing/2014/main" id="{4E22E17B-C6C6-43AE-8C8D-DF13540F577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56B3492-B65F-4861-A2E1-FBA5EE30F710}"/>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D4E8EE4E-C725-4D6C-9E9B-D1242DC4C84F}"/>
              </a:ext>
            </a:extLst>
          </p:cNvPr>
          <p:cNvSpPr>
            <a:spLocks noGrp="1"/>
          </p:cNvSpPr>
          <p:nvPr>
            <p:ph type="body" sz="quarter" idx="13"/>
          </p:nvPr>
        </p:nvSpPr>
        <p:spPr/>
        <p:txBody>
          <a:bodyPr/>
          <a:lstStyle/>
          <a:p>
            <a:endParaRPr lang="en-US" dirty="0"/>
          </a:p>
        </p:txBody>
      </p:sp>
      <p:sp>
        <p:nvSpPr>
          <p:cNvPr id="8" name="TextBox 7">
            <a:extLst>
              <a:ext uri="{FF2B5EF4-FFF2-40B4-BE49-F238E27FC236}">
                <a16:creationId xmlns:a16="http://schemas.microsoft.com/office/drawing/2014/main" id="{40ADABDD-232C-4041-92A3-578C224CC5A4}"/>
              </a:ext>
            </a:extLst>
          </p:cNvPr>
          <p:cNvSpPr txBox="1"/>
          <p:nvPr/>
        </p:nvSpPr>
        <p:spPr>
          <a:xfrm>
            <a:off x="701458" y="5942636"/>
            <a:ext cx="8029183" cy="369332"/>
          </a:xfrm>
          <a:prstGeom prst="rect">
            <a:avLst/>
          </a:prstGeom>
          <a:noFill/>
        </p:spPr>
        <p:txBody>
          <a:bodyPr wrap="square" rtlCol="0">
            <a:spAutoFit/>
          </a:bodyPr>
          <a:lstStyle/>
          <a:p>
            <a:r>
              <a:rPr lang="en-US" dirty="0">
                <a:hlinkClick r:id="rId2"/>
              </a:rPr>
              <a:t>https://covid.cdc.gov/covid-data-tracker/#compare-trends_newcases</a:t>
            </a:r>
            <a:r>
              <a:rPr lang="en-US" dirty="0"/>
              <a:t>   1/29/2021</a:t>
            </a:r>
          </a:p>
        </p:txBody>
      </p:sp>
      <p:pic>
        <p:nvPicPr>
          <p:cNvPr id="7" name="Picture 6">
            <a:extLst>
              <a:ext uri="{FF2B5EF4-FFF2-40B4-BE49-F238E27FC236}">
                <a16:creationId xmlns:a16="http://schemas.microsoft.com/office/drawing/2014/main" id="{0CAC3A20-D79D-4D85-AC5B-FD855153B7A9}"/>
              </a:ext>
            </a:extLst>
          </p:cNvPr>
          <p:cNvPicPr>
            <a:picLocks noChangeAspect="1"/>
          </p:cNvPicPr>
          <p:nvPr/>
        </p:nvPicPr>
        <p:blipFill>
          <a:blip r:embed="rId3"/>
          <a:stretch>
            <a:fillRect/>
          </a:stretch>
        </p:blipFill>
        <p:spPr>
          <a:xfrm>
            <a:off x="701458" y="1262018"/>
            <a:ext cx="8856199" cy="4632868"/>
          </a:xfrm>
          <a:prstGeom prst="rect">
            <a:avLst/>
          </a:prstGeom>
        </p:spPr>
      </p:pic>
    </p:spTree>
    <p:extLst>
      <p:ext uri="{BB962C8B-B14F-4D97-AF65-F5344CB8AC3E}">
        <p14:creationId xmlns:p14="http://schemas.microsoft.com/office/powerpoint/2010/main" val="357065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1/29/2021</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341600" y="1721629"/>
            <a:ext cx="5347014" cy="4401205"/>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Cases</a:t>
            </a:r>
            <a:r>
              <a:rPr lang="en-US" dirty="0"/>
              <a:t>: </a:t>
            </a:r>
            <a:r>
              <a:rPr lang="en-US" sz="2800" dirty="0"/>
              <a:t>350,629</a:t>
            </a:r>
          </a:p>
          <a:p>
            <a:pPr marL="914400" lvl="1" indent="-457200">
              <a:buFont typeface="Arial" panose="020B0604020202020204" pitchFamily="34" charset="0"/>
              <a:buChar char="•"/>
            </a:pPr>
            <a:r>
              <a:rPr lang="en-US" sz="2800" dirty="0"/>
              <a:t>1,880 new</a:t>
            </a:r>
          </a:p>
          <a:p>
            <a:pPr marL="457200" indent="-457200">
              <a:buFont typeface="Arial" panose="020B0604020202020204" pitchFamily="34" charset="0"/>
              <a:buChar char="•"/>
            </a:pPr>
            <a:r>
              <a:rPr lang="en-US" sz="2800" dirty="0"/>
              <a:t>Deaths: 6,900</a:t>
            </a:r>
          </a:p>
          <a:p>
            <a:pPr marL="914400" lvl="1" indent="-457200">
              <a:buFont typeface="Arial" panose="020B0604020202020204" pitchFamily="34" charset="0"/>
              <a:buChar char="•"/>
            </a:pPr>
            <a:r>
              <a:rPr lang="en-US" sz="2800" dirty="0"/>
              <a:t>39 new</a:t>
            </a:r>
          </a:p>
          <a:p>
            <a:pPr marL="457200" indent="-457200">
              <a:buFont typeface="Arial" panose="020B0604020202020204" pitchFamily="34" charset="0"/>
              <a:buChar char="•"/>
            </a:pPr>
            <a:r>
              <a:rPr lang="en-US" sz="2800" dirty="0"/>
              <a:t>Hospitalizations: 31,759</a:t>
            </a:r>
          </a:p>
          <a:p>
            <a:pPr marL="914400" lvl="1" indent="-457200">
              <a:buFont typeface="Arial" panose="020B0604020202020204" pitchFamily="34" charset="0"/>
              <a:buChar char="•"/>
            </a:pPr>
            <a:r>
              <a:rPr lang="en-US" sz="2800" dirty="0"/>
              <a:t>Current: 1,616 ( down 20)</a:t>
            </a:r>
          </a:p>
          <a:p>
            <a:pPr marL="457200" indent="-457200">
              <a:buFont typeface="Arial" panose="020B0604020202020204" pitchFamily="34" charset="0"/>
              <a:buChar char="•"/>
            </a:pPr>
            <a:r>
              <a:rPr lang="en-US" sz="2800" dirty="0"/>
              <a:t>Total tests performed: 6,918,308</a:t>
            </a:r>
          </a:p>
          <a:p>
            <a:pPr marL="457200" indent="-457200">
              <a:buFont typeface="Arial" panose="020B0604020202020204" pitchFamily="34" charset="0"/>
              <a:buChar char="•"/>
            </a:pPr>
            <a:r>
              <a:rPr lang="en-US" sz="2800" dirty="0"/>
              <a:t>Case rate: 32.4 per 100,000</a:t>
            </a:r>
          </a:p>
        </p:txBody>
      </p:sp>
      <p:pic>
        <p:nvPicPr>
          <p:cNvPr id="5" name="Picture 4">
            <a:extLst>
              <a:ext uri="{FF2B5EF4-FFF2-40B4-BE49-F238E27FC236}">
                <a16:creationId xmlns:a16="http://schemas.microsoft.com/office/drawing/2014/main" id="{3419690E-E31E-4421-85EB-449DB1965A29}"/>
              </a:ext>
            </a:extLst>
          </p:cNvPr>
          <p:cNvPicPr>
            <a:picLocks noChangeAspect="1"/>
          </p:cNvPicPr>
          <p:nvPr/>
        </p:nvPicPr>
        <p:blipFill>
          <a:blip r:embed="rId4"/>
          <a:stretch>
            <a:fillRect/>
          </a:stretch>
        </p:blipFill>
        <p:spPr>
          <a:xfrm>
            <a:off x="5410346" y="1721629"/>
            <a:ext cx="6440053" cy="3644731"/>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dirty="0"/>
          </a:p>
        </p:txBody>
      </p:sp>
      <p:sp>
        <p:nvSpPr>
          <p:cNvPr id="6" name="Content Placeholder 5">
            <a:extLst>
              <a:ext uri="{FF2B5EF4-FFF2-40B4-BE49-F238E27FC236}">
                <a16:creationId xmlns:a16="http://schemas.microsoft.com/office/drawing/2014/main" id="{00CC3840-9750-4D09-AEAA-1849BB1905B7}"/>
              </a:ext>
            </a:extLst>
          </p:cNvPr>
          <p:cNvSpPr>
            <a:spLocks noGrp="1"/>
          </p:cNvSpPr>
          <p:nvPr>
            <p:ph idx="1"/>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81037"/>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475969" cy="369332"/>
          </a:xfrm>
          <a:prstGeom prst="rect">
            <a:avLst/>
          </a:prstGeom>
          <a:noFill/>
        </p:spPr>
        <p:txBody>
          <a:bodyPr wrap="none" rtlCol="0">
            <a:spAutoFit/>
          </a:bodyPr>
          <a:lstStyle/>
          <a:p>
            <a:r>
              <a:rPr lang="en-US" dirty="0">
                <a:hlinkClick r:id="rId2"/>
              </a:rPr>
              <a:t>https://coronavirus.maryland.gov/</a:t>
            </a:r>
            <a:r>
              <a:rPr lang="en-US" dirty="0"/>
              <a:t> 1/29/2021</a:t>
            </a:r>
          </a:p>
        </p:txBody>
      </p:sp>
      <p:pic>
        <p:nvPicPr>
          <p:cNvPr id="3" name="Picture 2">
            <a:extLst>
              <a:ext uri="{FF2B5EF4-FFF2-40B4-BE49-F238E27FC236}">
                <a16:creationId xmlns:a16="http://schemas.microsoft.com/office/drawing/2014/main" id="{00A859E1-E28D-4F0D-B3A3-F4307810442B}"/>
              </a:ext>
            </a:extLst>
          </p:cNvPr>
          <p:cNvPicPr>
            <a:picLocks noChangeAspect="1"/>
          </p:cNvPicPr>
          <p:nvPr/>
        </p:nvPicPr>
        <p:blipFill>
          <a:blip r:embed="rId3"/>
          <a:stretch>
            <a:fillRect/>
          </a:stretch>
        </p:blipFill>
        <p:spPr>
          <a:xfrm>
            <a:off x="519223" y="362022"/>
            <a:ext cx="10854101" cy="5891143"/>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dirty="0"/>
          </a:p>
        </p:txBody>
      </p:sp>
      <p:sp>
        <p:nvSpPr>
          <p:cNvPr id="12" name="Content Placeholder 11">
            <a:extLst>
              <a:ext uri="{FF2B5EF4-FFF2-40B4-BE49-F238E27FC236}">
                <a16:creationId xmlns:a16="http://schemas.microsoft.com/office/drawing/2014/main" id="{81EFE071-6E82-434C-8E51-A86795EC81DE}"/>
              </a:ext>
            </a:extLst>
          </p:cNvPr>
          <p:cNvSpPr>
            <a:spLocks noGrp="1"/>
          </p:cNvSpPr>
          <p:nvPr>
            <p:ph idx="1"/>
          </p:nvPr>
        </p:nvSpPr>
        <p:spPr/>
        <p:txBody>
          <a:bodyPr/>
          <a:lstStyle/>
          <a:p>
            <a:endParaRPr lang="en-US" dirty="0"/>
          </a:p>
        </p:txBody>
      </p:sp>
      <p:sp>
        <p:nvSpPr>
          <p:cNvPr id="7" name="TextBox 6">
            <a:extLst>
              <a:ext uri="{FF2B5EF4-FFF2-40B4-BE49-F238E27FC236}">
                <a16:creationId xmlns:a16="http://schemas.microsoft.com/office/drawing/2014/main" id="{6C55609B-FB5F-4EB5-842C-55F47138D8A1}"/>
              </a:ext>
            </a:extLst>
          </p:cNvPr>
          <p:cNvSpPr txBox="1"/>
          <p:nvPr/>
        </p:nvSpPr>
        <p:spPr>
          <a:xfrm>
            <a:off x="3269293" y="6495978"/>
            <a:ext cx="4475969" cy="369332"/>
          </a:xfrm>
          <a:prstGeom prst="rect">
            <a:avLst/>
          </a:prstGeom>
          <a:noFill/>
        </p:spPr>
        <p:txBody>
          <a:bodyPr wrap="none" rtlCol="0">
            <a:spAutoFit/>
          </a:bodyPr>
          <a:lstStyle/>
          <a:p>
            <a:r>
              <a:rPr lang="en-US" dirty="0">
                <a:hlinkClick r:id="rId2"/>
              </a:rPr>
              <a:t>https://coronavirus.maryland.gov/</a:t>
            </a:r>
            <a:r>
              <a:rPr lang="en-US" dirty="0"/>
              <a:t> 1/29/2021</a:t>
            </a:r>
          </a:p>
        </p:txBody>
      </p:sp>
      <p:pic>
        <p:nvPicPr>
          <p:cNvPr id="6" name="Picture 5">
            <a:extLst>
              <a:ext uri="{FF2B5EF4-FFF2-40B4-BE49-F238E27FC236}">
                <a16:creationId xmlns:a16="http://schemas.microsoft.com/office/drawing/2014/main" id="{B3437C45-87B5-474B-8777-987C195039C6}"/>
              </a:ext>
            </a:extLst>
          </p:cNvPr>
          <p:cNvPicPr>
            <a:picLocks noChangeAspect="1"/>
          </p:cNvPicPr>
          <p:nvPr/>
        </p:nvPicPr>
        <p:blipFill>
          <a:blip r:embed="rId3"/>
          <a:stretch>
            <a:fillRect/>
          </a:stretch>
        </p:blipFill>
        <p:spPr>
          <a:xfrm>
            <a:off x="808855" y="362022"/>
            <a:ext cx="9902214" cy="5945078"/>
          </a:xfrm>
          <a:prstGeom prst="rect">
            <a:avLst/>
          </a:prstGeom>
        </p:spPr>
      </p:pic>
    </p:spTree>
    <p:extLst>
      <p:ext uri="{BB962C8B-B14F-4D97-AF65-F5344CB8AC3E}">
        <p14:creationId xmlns:p14="http://schemas.microsoft.com/office/powerpoint/2010/main" val="3267149241"/>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4FBAC6-211D-4EBE-8D6A-F4BF5AC9982D}"/>
</file>

<file path=customXml/itemProps2.xml><?xml version="1.0" encoding="utf-8"?>
<ds:datastoreItem xmlns:ds="http://schemas.openxmlformats.org/officeDocument/2006/customXml" ds:itemID="{469D360D-6E6B-4A49-87D6-61354F155E70}"/>
</file>

<file path=customXml/itemProps3.xml><?xml version="1.0" encoding="utf-8"?>
<ds:datastoreItem xmlns:ds="http://schemas.openxmlformats.org/officeDocument/2006/customXml" ds:itemID="{033A56D8-2F7B-4970-A13F-4B65D89319D2}"/>
</file>

<file path=customXml/itemProps4.xml><?xml version="1.0" encoding="utf-8"?>
<ds:datastoreItem xmlns:ds="http://schemas.openxmlformats.org/officeDocument/2006/customXml" ds:itemID="{16D1EDDE-7D8D-46D5-A9C4-0FAF7B26EC2E}"/>
</file>

<file path=docProps/app.xml><?xml version="1.0" encoding="utf-8"?>
<Properties xmlns="http://schemas.openxmlformats.org/officeDocument/2006/extended-properties" xmlns:vt="http://schemas.openxmlformats.org/officeDocument/2006/docPropsVTypes">
  <TotalTime>20033</TotalTime>
  <Words>945</Words>
  <Application>Microsoft Office PowerPoint</Application>
  <PresentationFormat>Widescreen</PresentationFormat>
  <Paragraphs>90</Paragraphs>
  <Slides>22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Droid Serif</vt:lpstr>
      <vt:lpstr>Office Theme</vt:lpstr>
      <vt:lpstr>Maryland Situation Update on  Coronavirus Disease (COVID-19) for BHA</vt:lpstr>
      <vt:lpstr>Call Agenda </vt:lpstr>
      <vt:lpstr>COVID-19 Global Situation Summary</vt:lpstr>
      <vt:lpstr>US Case Counts and Rates</vt:lpstr>
      <vt:lpstr>Number of Cases Reported in the USA, by Day</vt:lpstr>
      <vt:lpstr>Regional Trends</vt:lpstr>
      <vt:lpstr>Maryland: COVID-19 Cases </vt:lpstr>
      <vt:lpstr>PowerPoint Presentation</vt:lpstr>
      <vt:lpstr>PowerPoint Presentation</vt:lpstr>
      <vt:lpstr>Testing Volume and % Positivity</vt:lpstr>
      <vt:lpstr>PowerPoint Presentation</vt:lpstr>
      <vt:lpstr>Maryland Vaccine Dashboard</vt:lpstr>
      <vt:lpstr>Maryland Influenza Epi Update</vt:lpstr>
      <vt:lpstr>PowerPoint Presentation</vt:lpstr>
      <vt:lpstr>PowerPoint Presentation</vt:lpstr>
      <vt:lpstr>Association of Psychiatric Disorders With Mortality Among Patients With COVID-19</vt:lpstr>
      <vt:lpstr>PowerPoint Presentation</vt:lpstr>
      <vt:lpstr>Key Points</vt:lpstr>
      <vt:lpstr>Study Design</vt:lpstr>
      <vt:lpstr>Results</vt:lpstr>
      <vt:lpstr>But why?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739</cp:revision>
  <cp:lastPrinted>2020-02-04T16:27:31Z</cp:lastPrinted>
  <dcterms:created xsi:type="dcterms:W3CDTF">2018-02-09T13:05:01Z</dcterms:created>
  <dcterms:modified xsi:type="dcterms:W3CDTF">2021-01-29T14:01:28Z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e4982acb-857b-4705-9369-75885e472c21</vt:lpwstr>
  </property>
</Properties>
</file>