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Montserrat" panose="02000505000000020004"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8sPjzMp8CCcAyuNoQg19PY7qz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09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t>Why be prepared if you are responding to an emergency?</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76200" algn="l" rtl="0">
              <a:lnSpc>
                <a:spcPct val="100000"/>
              </a:lnSpc>
              <a:spcBef>
                <a:spcPts val="0"/>
              </a:spcBef>
              <a:spcAft>
                <a:spcPts val="0"/>
              </a:spcAft>
              <a:buClr>
                <a:schemeClr val="dk1"/>
              </a:buClr>
              <a:buSzPts val="1200"/>
              <a:buFont typeface="Arial"/>
              <a:buChar char="•"/>
            </a:pPr>
            <a:r>
              <a:rPr lang="en-US" sz="1200"/>
              <a:t>Families and individuals can better cope with disasters by preparing in advance for emergencies. There are many reasons to start planning and preparing for emergencies today but here are just a few reasons that we thought of. </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76200" algn="l" rtl="0">
              <a:lnSpc>
                <a:spcPct val="100000"/>
              </a:lnSpc>
              <a:spcBef>
                <a:spcPts val="0"/>
              </a:spcBef>
              <a:spcAft>
                <a:spcPts val="0"/>
              </a:spcAft>
              <a:buClr>
                <a:schemeClr val="dk1"/>
              </a:buClr>
              <a:buSzPts val="1200"/>
              <a:buFont typeface="Arial"/>
              <a:buChar char="•"/>
            </a:pPr>
            <a:r>
              <a:rPr lang="en-US" sz="1200"/>
              <a:t> Emergency resources in your community might be limited. There might not be enough shelter space and necessities for all the people affected by an emergency. Depending on the emergency, medical supplies, hospital beds and medical staff shortages may occur. </a:t>
            </a:r>
            <a:endParaRPr sz="1200"/>
          </a:p>
          <a:p>
            <a:pPr marL="0" marR="0" lvl="0" indent="0" algn="l" rtl="0">
              <a:lnSpc>
                <a:spcPct val="100000"/>
              </a:lnSpc>
              <a:spcBef>
                <a:spcPts val="0"/>
              </a:spcBef>
              <a:spcAft>
                <a:spcPts val="0"/>
              </a:spcAft>
              <a:buClr>
                <a:schemeClr val="dk1"/>
              </a:buClr>
              <a:buSzPts val="1200"/>
              <a:buFont typeface="Arial"/>
              <a:buNone/>
            </a:pPr>
            <a:endParaRPr/>
          </a:p>
          <a:p>
            <a:pPr marL="0" lvl="0" indent="-76200" algn="l" rtl="0">
              <a:spcBef>
                <a:spcPts val="0"/>
              </a:spcBef>
              <a:spcAft>
                <a:spcPts val="0"/>
              </a:spcAft>
              <a:buClr>
                <a:schemeClr val="dk1"/>
              </a:buClr>
              <a:buSzPts val="1200"/>
              <a:buFont typeface="Arial"/>
              <a:buChar char="•"/>
            </a:pPr>
            <a:r>
              <a:rPr lang="en-US"/>
              <a:t> When an emergency happens, some of the first things you might panic about are:</a:t>
            </a:r>
            <a:endParaRPr/>
          </a:p>
          <a:p>
            <a:pPr marL="457200" lvl="1" indent="-76200" algn="l" rtl="0">
              <a:spcBef>
                <a:spcPts val="0"/>
              </a:spcBef>
              <a:spcAft>
                <a:spcPts val="0"/>
              </a:spcAft>
              <a:buClr>
                <a:schemeClr val="dk1"/>
              </a:buClr>
              <a:buSzPts val="1200"/>
              <a:buFont typeface="Arial"/>
              <a:buChar char="•"/>
            </a:pPr>
            <a:r>
              <a:rPr lang="en-US"/>
              <a:t>How can I contact my family to make sure they are safe?</a:t>
            </a:r>
            <a:endParaRPr/>
          </a:p>
          <a:p>
            <a:pPr marL="457200" lvl="1" indent="-76200" algn="l" rtl="0">
              <a:spcBef>
                <a:spcPts val="0"/>
              </a:spcBef>
              <a:spcAft>
                <a:spcPts val="0"/>
              </a:spcAft>
              <a:buClr>
                <a:schemeClr val="dk1"/>
              </a:buClr>
              <a:buSzPts val="1200"/>
              <a:buFont typeface="Arial"/>
              <a:buChar char="•"/>
            </a:pPr>
            <a:r>
              <a:rPr lang="en-US"/>
              <a:t>Where is a safe place to go and how do I get there?</a:t>
            </a:r>
            <a:endParaRPr/>
          </a:p>
          <a:p>
            <a:pPr marL="457200" lvl="1" indent="-76200" algn="l" rtl="0">
              <a:spcBef>
                <a:spcPts val="0"/>
              </a:spcBef>
              <a:spcAft>
                <a:spcPts val="0"/>
              </a:spcAft>
              <a:buClr>
                <a:schemeClr val="dk1"/>
              </a:buClr>
              <a:buSzPts val="1200"/>
              <a:buFont typeface="Arial"/>
              <a:buChar char="•"/>
            </a:pPr>
            <a:r>
              <a:rPr lang="en-US"/>
              <a:t>What will I eat and drink?</a:t>
            </a:r>
            <a:endParaRPr/>
          </a:p>
          <a:p>
            <a:pPr marL="457200" lvl="1" indent="-76200" algn="l" rtl="0">
              <a:spcBef>
                <a:spcPts val="0"/>
              </a:spcBef>
              <a:spcAft>
                <a:spcPts val="0"/>
              </a:spcAft>
              <a:buClr>
                <a:schemeClr val="dk1"/>
              </a:buClr>
              <a:buSzPts val="1200"/>
              <a:buFont typeface="Arial"/>
              <a:buChar char="•"/>
            </a:pPr>
            <a:r>
              <a:rPr lang="en-US"/>
              <a:t>What if I run out of my medications or medical supplies?</a:t>
            </a:r>
            <a:endParaRPr/>
          </a:p>
          <a:p>
            <a:pPr marL="457200" lvl="1" indent="0" algn="l" rtl="0">
              <a:spcBef>
                <a:spcPts val="0"/>
              </a:spcBef>
              <a:spcAft>
                <a:spcPts val="0"/>
              </a:spcAft>
              <a:buClr>
                <a:schemeClr val="dk1"/>
              </a:buClr>
              <a:buSzPts val="2800"/>
              <a:buFont typeface="Arial"/>
              <a:buNone/>
            </a:pPr>
            <a:endParaRPr/>
          </a:p>
          <a:p>
            <a:pPr marL="0" marR="0" lvl="0" indent="-76200" algn="l" rtl="0">
              <a:lnSpc>
                <a:spcPct val="100000"/>
              </a:lnSpc>
              <a:spcBef>
                <a:spcPts val="0"/>
              </a:spcBef>
              <a:spcAft>
                <a:spcPts val="0"/>
              </a:spcAft>
              <a:buClr>
                <a:schemeClr val="dk1"/>
              </a:buClr>
              <a:buSzPts val="1200"/>
              <a:buFont typeface="Arial"/>
              <a:buChar char="•"/>
            </a:pPr>
            <a:r>
              <a:rPr lang="en-US"/>
              <a:t> Thinking about and preparing for these questions before-hand can save some in the moment fear and anxiety. By preparing ahead of time you can insert a bit of personal control into an uncontrollable situation.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76200" algn="l" rtl="0">
              <a:lnSpc>
                <a:spcPct val="100000"/>
              </a:lnSpc>
              <a:spcBef>
                <a:spcPts val="0"/>
              </a:spcBef>
              <a:spcAft>
                <a:spcPts val="0"/>
              </a:spcAft>
              <a:buClr>
                <a:schemeClr val="dk1"/>
              </a:buClr>
              <a:buSzPts val="1200"/>
              <a:buFont typeface="Arial"/>
              <a:buChar char="•"/>
            </a:pPr>
            <a:r>
              <a:rPr lang="en-US"/>
              <a:t> Most importantly, being prepared helps you and those around you including family, friends and neighbors stay safe. You will also lead by example and your preparations may encourage others in your family and community to be prepared as well.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76200" algn="l" rtl="0">
              <a:lnSpc>
                <a:spcPct val="100000"/>
              </a:lnSpc>
              <a:spcBef>
                <a:spcPts val="0"/>
              </a:spcBef>
              <a:spcAft>
                <a:spcPts val="0"/>
              </a:spcAft>
              <a:buClr>
                <a:schemeClr val="dk1"/>
              </a:buClr>
              <a:buSzPts val="1200"/>
              <a:buFont typeface="Arial"/>
              <a:buChar char="•"/>
            </a:pPr>
            <a:r>
              <a:rPr lang="en-US"/>
              <a:t> The best protection = knowing and planning what you should do before a disaster strikes. </a:t>
            </a:r>
            <a:endParaRPr/>
          </a:p>
          <a:p>
            <a:pPr marL="0" lvl="0" indent="0" algn="l" rtl="0">
              <a:spcBef>
                <a:spcPts val="0"/>
              </a:spcBef>
              <a:spcAft>
                <a:spcPts val="0"/>
              </a:spcAft>
              <a:buNone/>
            </a:pPr>
            <a:endParaRPr/>
          </a:p>
        </p:txBody>
      </p:sp>
      <p:sp>
        <p:nvSpPr>
          <p:cNvPr id="190" name="Google Shape;1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930"/>
              <a:t>Here are some ways you can be prepared:</a:t>
            </a:r>
            <a:endParaRPr sz="930"/>
          </a:p>
          <a:p>
            <a:pPr marL="228600" lvl="0" indent="-228600" algn="l" rtl="0">
              <a:lnSpc>
                <a:spcPct val="80000"/>
              </a:lnSpc>
              <a:spcBef>
                <a:spcPts val="0"/>
              </a:spcBef>
              <a:spcAft>
                <a:spcPts val="0"/>
              </a:spcAft>
              <a:buClr>
                <a:schemeClr val="dk1"/>
              </a:buClr>
              <a:buSzPts val="930"/>
              <a:buFont typeface="Calibri"/>
              <a:buAutoNum type="arabicPeriod"/>
            </a:pPr>
            <a:r>
              <a:rPr lang="en-US" sz="930"/>
              <a:t>Be Informed</a:t>
            </a:r>
            <a:endParaRPr/>
          </a:p>
          <a:p>
            <a:pPr marL="685800" marR="0" lvl="1" indent="-228600" algn="l" rtl="0">
              <a:lnSpc>
                <a:spcPct val="80000"/>
              </a:lnSpc>
              <a:spcBef>
                <a:spcPts val="0"/>
              </a:spcBef>
              <a:spcAft>
                <a:spcPts val="0"/>
              </a:spcAft>
              <a:buClr>
                <a:schemeClr val="dk1"/>
              </a:buClr>
              <a:buSzPts val="930"/>
              <a:buFont typeface="Calibri"/>
              <a:buAutoNum type="arabicPeriod"/>
            </a:pPr>
            <a:r>
              <a:rPr lang="en-US" sz="930"/>
              <a:t>Know what to do before, during, and after an emergency – both at work and at home. </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Sign up for emergency alerts through your city or county government and Nixle for State Center alerts</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Maryland Prepares app from MEMA allows users to get real time alerts for emergencies, weather and traffic on their Smartphone. </a:t>
            </a:r>
            <a:endParaRPr sz="930"/>
          </a:p>
          <a:p>
            <a:pPr marL="228600" lvl="0" indent="-228600" algn="l" rtl="0">
              <a:lnSpc>
                <a:spcPct val="80000"/>
              </a:lnSpc>
              <a:spcBef>
                <a:spcPts val="0"/>
              </a:spcBef>
              <a:spcAft>
                <a:spcPts val="0"/>
              </a:spcAft>
              <a:buClr>
                <a:schemeClr val="dk1"/>
              </a:buClr>
              <a:buSzPts val="930"/>
              <a:buFont typeface="Calibri"/>
              <a:buAutoNum type="arabicPeriod"/>
            </a:pPr>
            <a:r>
              <a:rPr lang="en-US" sz="930"/>
              <a:t>Make a Plan</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Have a plan for home and a plan for work</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For home:</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Create a family communication plan, including out-of-town emergency contacts</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Find safe spots in your home if you need to shelter in place</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Know where your neighborhood meeting place is for your family if you need to meet outside your home</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Know your local emergency evacuation routes</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For work:</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Know what paths to take and where your office meets if the building is evacuated</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Know where Automatic Electronic Defibrillators (AEDs) are within your building</a:t>
            </a:r>
            <a:endParaRPr/>
          </a:p>
          <a:p>
            <a:pPr marL="1143000" lvl="2" indent="-228600" algn="l" rtl="0">
              <a:lnSpc>
                <a:spcPct val="80000"/>
              </a:lnSpc>
              <a:spcBef>
                <a:spcPts val="0"/>
              </a:spcBef>
              <a:spcAft>
                <a:spcPts val="0"/>
              </a:spcAft>
              <a:buClr>
                <a:schemeClr val="dk1"/>
              </a:buClr>
              <a:buSzPts val="930"/>
              <a:buFont typeface="Calibri"/>
              <a:buAutoNum type="arabicPeriod"/>
            </a:pPr>
            <a:r>
              <a:rPr lang="en-US" sz="930"/>
              <a:t>Listen or watch for messaging via intercom system or television monitors</a:t>
            </a:r>
            <a:endParaRPr/>
          </a:p>
          <a:p>
            <a:pPr marL="228600" lvl="0" indent="-228600" algn="l" rtl="0">
              <a:lnSpc>
                <a:spcPct val="80000"/>
              </a:lnSpc>
              <a:spcBef>
                <a:spcPts val="0"/>
              </a:spcBef>
              <a:spcAft>
                <a:spcPts val="0"/>
              </a:spcAft>
              <a:buClr>
                <a:schemeClr val="dk1"/>
              </a:buClr>
              <a:buSzPts val="930"/>
              <a:buFont typeface="Calibri"/>
              <a:buAutoNum type="arabicPeriod"/>
            </a:pPr>
            <a:r>
              <a:rPr lang="en-US" sz="930"/>
              <a:t>Build a Kit</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Should include emergency essentials, such as 3 days worth of food/water/medications, flashlight, cell phone/charger, battery powered radios, first aid kit, cash, and important documents</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Additional supplies may include personal hygiene items, pet food/water, baby food/supplies, and a can opener</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Be sure to check your kit twice a year and replace items that have been used or expire</a:t>
            </a:r>
            <a:endParaRPr/>
          </a:p>
          <a:p>
            <a:pPr marL="228600" lvl="0" indent="-228600" algn="l" rtl="0">
              <a:lnSpc>
                <a:spcPct val="80000"/>
              </a:lnSpc>
              <a:spcBef>
                <a:spcPts val="0"/>
              </a:spcBef>
              <a:spcAft>
                <a:spcPts val="0"/>
              </a:spcAft>
              <a:buClr>
                <a:schemeClr val="dk1"/>
              </a:buClr>
              <a:buSzPts val="930"/>
              <a:buFont typeface="Calibri"/>
              <a:buAutoNum type="arabicPeriod"/>
            </a:pPr>
            <a:r>
              <a:rPr lang="en-US" sz="930"/>
              <a:t>Get Involved</a:t>
            </a:r>
            <a:endParaRPr/>
          </a:p>
          <a:p>
            <a:pPr marL="685800" lvl="1" indent="-228600" algn="l" rtl="0">
              <a:lnSpc>
                <a:spcPct val="80000"/>
              </a:lnSpc>
              <a:spcBef>
                <a:spcPts val="0"/>
              </a:spcBef>
              <a:spcAft>
                <a:spcPts val="0"/>
              </a:spcAft>
              <a:buClr>
                <a:schemeClr val="dk1"/>
              </a:buClr>
              <a:buSzPts val="930"/>
              <a:buFont typeface="Calibri"/>
              <a:buAutoNum type="arabicPeriod"/>
            </a:pPr>
            <a:r>
              <a:rPr lang="en-US" sz="930"/>
              <a:t>There are two great programs you can join to become more involved in emergency preparedness and response within MDH and your community (next slide)</a:t>
            </a:r>
            <a:endParaRPr sz="930"/>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MDH is responsible for coordinating the state’s public health and medical response for emergencies in Maryland</a:t>
            </a:r>
            <a:endParaRPr/>
          </a:p>
          <a:p>
            <a:pPr marL="171450" lvl="0" indent="-171450" algn="l" rtl="0">
              <a:spcBef>
                <a:spcPts val="0"/>
              </a:spcBef>
              <a:spcAft>
                <a:spcPts val="0"/>
              </a:spcAft>
              <a:buClr>
                <a:schemeClr val="dk1"/>
              </a:buClr>
              <a:buSzPts val="1200"/>
              <a:buFont typeface="Arial"/>
              <a:buChar char="•"/>
            </a:pPr>
            <a:r>
              <a:rPr lang="en-US"/>
              <a:t>OP&amp;R oversees the day-to-day coordination</a:t>
            </a:r>
            <a:endParaRPr/>
          </a:p>
          <a:p>
            <a:pPr marL="171450" lvl="0" indent="-171450" algn="l" rtl="0">
              <a:spcBef>
                <a:spcPts val="0"/>
              </a:spcBef>
              <a:spcAft>
                <a:spcPts val="0"/>
              </a:spcAft>
              <a:buClr>
                <a:schemeClr val="dk1"/>
              </a:buClr>
              <a:buSzPts val="1200"/>
              <a:buFont typeface="Arial"/>
              <a:buChar char="•"/>
            </a:pPr>
            <a:r>
              <a:rPr lang="en-US"/>
              <a:t>But anyone from any part of MDH may be asked to assist during an emergency</a:t>
            </a:r>
            <a:endParaRPr/>
          </a:p>
          <a:p>
            <a:pPr marL="628650" lvl="1"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All MDH employees can take steps to be prepared, both at work and at home</a:t>
            </a:r>
            <a:endParaRPr/>
          </a:p>
          <a:p>
            <a:pPr marL="0" lvl="0" indent="0" algn="l" rtl="0">
              <a:spcBef>
                <a:spcPts val="0"/>
              </a:spcBef>
              <a:spcAft>
                <a:spcPts val="0"/>
              </a:spcAft>
              <a:buNone/>
            </a:pPr>
            <a:r>
              <a:rPr lang="en-US"/>
              <a:t>Consider volunteering to become a member of Maryland Responds Medical Reserve Corps </a:t>
            </a:r>
            <a:br>
              <a:rPr lang="en-US"/>
            </a:br>
            <a:r>
              <a:rPr lang="en-US"/>
              <a:t>or the MDH Emergency Management Team</a:t>
            </a:r>
            <a:endParaRPr/>
          </a:p>
          <a:p>
            <a:pPr marL="0" lvl="0" indent="0" algn="l" rtl="0">
              <a:spcBef>
                <a:spcPts val="0"/>
              </a:spcBef>
              <a:spcAft>
                <a:spcPts val="0"/>
              </a:spcAft>
              <a:buNone/>
            </a:pPr>
            <a:endParaRPr/>
          </a:p>
        </p:txBody>
      </p:sp>
      <p:sp>
        <p:nvSpPr>
          <p:cNvPr id="218" name="Google Shape;21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Arial"/>
              <a:buNone/>
            </a:pPr>
            <a:r>
              <a:rPr lang="en-US"/>
              <a:t>This is an overview of what we will cover today. </a:t>
            </a:r>
            <a:endParaRPr/>
          </a:p>
          <a:p>
            <a:pPr marL="0" lvl="0" indent="-76200" algn="l" rtl="0">
              <a:spcBef>
                <a:spcPts val="0"/>
              </a:spcBef>
              <a:spcAft>
                <a:spcPts val="0"/>
              </a:spcAft>
              <a:buClr>
                <a:schemeClr val="dk1"/>
              </a:buClr>
              <a:buSzPts val="1200"/>
              <a:buFont typeface="Arial"/>
              <a:buChar char="•"/>
            </a:pPr>
            <a:r>
              <a:rPr lang="en-US"/>
              <a:t> First, we will talk a little about our office and what we do</a:t>
            </a:r>
            <a:endParaRPr/>
          </a:p>
          <a:p>
            <a:pPr marL="0" lvl="0" indent="0" algn="l" rtl="0">
              <a:spcBef>
                <a:spcPts val="0"/>
              </a:spcBef>
              <a:spcAft>
                <a:spcPts val="0"/>
              </a:spcAft>
              <a:buClr>
                <a:schemeClr val="dk1"/>
              </a:buClr>
              <a:buSzPts val="1200"/>
              <a:buFont typeface="Arial"/>
              <a:buNone/>
            </a:pPr>
            <a:endParaRPr/>
          </a:p>
          <a:p>
            <a:pPr marL="0" lvl="0" indent="-76200" algn="l" rtl="0">
              <a:spcBef>
                <a:spcPts val="0"/>
              </a:spcBef>
              <a:spcAft>
                <a:spcPts val="0"/>
              </a:spcAft>
              <a:buClr>
                <a:schemeClr val="dk1"/>
              </a:buClr>
              <a:buSzPts val="1200"/>
              <a:buFont typeface="Arial"/>
              <a:buChar char="•"/>
            </a:pPr>
            <a:r>
              <a:rPr lang="en-US"/>
              <a:t> Next we will go over different types of emergencies and give you reasons why everyone should be prepared. </a:t>
            </a:r>
            <a:endParaRPr/>
          </a:p>
          <a:p>
            <a:pPr marL="0" lvl="0" indent="0" algn="l" rtl="0">
              <a:spcBef>
                <a:spcPts val="0"/>
              </a:spcBef>
              <a:spcAft>
                <a:spcPts val="0"/>
              </a:spcAft>
              <a:buClr>
                <a:schemeClr val="dk1"/>
              </a:buClr>
              <a:buSzPts val="1200"/>
              <a:buFont typeface="Arial"/>
              <a:buNone/>
            </a:pPr>
            <a:endParaRPr/>
          </a:p>
          <a:p>
            <a:pPr marL="0" lvl="0" indent="-76200" algn="l" rtl="0">
              <a:spcBef>
                <a:spcPts val="0"/>
              </a:spcBef>
              <a:spcAft>
                <a:spcPts val="0"/>
              </a:spcAft>
              <a:buClr>
                <a:schemeClr val="dk1"/>
              </a:buClr>
              <a:buSzPts val="1200"/>
              <a:buFont typeface="Arial"/>
              <a:buChar char="•"/>
            </a:pPr>
            <a:r>
              <a:rPr lang="en-US"/>
              <a:t> Then comes the most important part of the presentation in which we will discuss the Steps to Preparedness. </a:t>
            </a:r>
            <a:endParaRPr/>
          </a:p>
          <a:p>
            <a:pPr marL="0" lvl="0" indent="0" algn="l" rtl="0">
              <a:spcBef>
                <a:spcPts val="0"/>
              </a:spcBef>
              <a:spcAft>
                <a:spcPts val="0"/>
              </a:spcAft>
              <a:buClr>
                <a:schemeClr val="dk1"/>
              </a:buClr>
              <a:buSzPts val="1200"/>
              <a:buFont typeface="Arial"/>
              <a:buNone/>
            </a:pPr>
            <a:endParaRPr/>
          </a:p>
          <a:p>
            <a:pPr marL="0" lvl="0" indent="-76200" algn="l" rtl="0">
              <a:spcBef>
                <a:spcPts val="0"/>
              </a:spcBef>
              <a:spcAft>
                <a:spcPts val="0"/>
              </a:spcAft>
              <a:buClr>
                <a:schemeClr val="dk1"/>
              </a:buClr>
              <a:buSzPts val="1200"/>
              <a:buFont typeface="Arial"/>
              <a:buChar char="•"/>
            </a:pPr>
            <a:r>
              <a:rPr lang="en-US"/>
              <a:t> Lastly, we will talk about some preparedness resources where you can look for more information on how to be prepared for any emergency. </a:t>
            </a: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OP&amp;</a:t>
            </a:r>
            <a:r>
              <a:rPr lang="en-US" sz="1200">
                <a:solidFill>
                  <a:schemeClr val="dk1"/>
                </a:solidFill>
              </a:rPr>
              <a:t>R is the office at the Maryland Department of Health (MDH) that is responsible for coordinating the state</a:t>
            </a:r>
            <a:r>
              <a:rPr lang="en-US"/>
              <a:t>’s</a:t>
            </a:r>
            <a:r>
              <a:rPr lang="en-US" sz="1200">
                <a:solidFill>
                  <a:schemeClr val="dk1"/>
                </a:solidFill>
              </a:rPr>
              <a:t> public health and medical response during an emergency that occurs in Maryland</a:t>
            </a:r>
            <a:r>
              <a:rPr lang="en-US"/>
              <a:t> including infectious disease outbreaks and pandemics, natural disasters, and acts of terrorism (checmical, biological, nuclear, explosive)</a:t>
            </a:r>
            <a:endParaRPr/>
          </a:p>
          <a:p>
            <a:pPr marL="0" marR="0" lvl="0" indent="-76200" algn="l" rtl="0">
              <a:lnSpc>
                <a:spcPct val="100000"/>
              </a:lnSpc>
              <a:spcBef>
                <a:spcPts val="0"/>
              </a:spcBef>
              <a:spcAft>
                <a:spcPts val="0"/>
              </a:spcAft>
              <a:buClr>
                <a:schemeClr val="dk1"/>
              </a:buClr>
              <a:buSzPts val="1200"/>
              <a:buFont typeface="Arial"/>
              <a:buChar char="•"/>
            </a:pPr>
            <a:r>
              <a:rPr lang="en-US"/>
              <a:t>All OP&amp;R staff are trained in the National Incident Management System (NIMS) and Incident Command System (ICS), the standardized approach to</a:t>
            </a:r>
            <a:r>
              <a:rPr lang="en-US">
                <a:solidFill>
                  <a:srgbClr val="202124"/>
                </a:solidFill>
                <a:highlight>
                  <a:srgbClr val="FFFFFF"/>
                </a:highlight>
              </a:rPr>
              <a:t> the command, control, and coordination of emergency response providing a common hierarchy within which responders from multiple agencies can be effective. It provides the incident commander with a clear framework to help them structure, organise and manage an emergency. It can be adapted to all sizes and types of incident and helps incident commanders to deploy and use resources effectively.</a:t>
            </a:r>
            <a:endParaRPr sz="1200">
              <a:solidFill>
                <a:schemeClr val="dk1"/>
              </a:solidFill>
            </a:endParaRPr>
          </a:p>
          <a:p>
            <a:pPr marL="0" lvl="0" indent="-76200" algn="l" rtl="0">
              <a:spcBef>
                <a:spcPts val="0"/>
              </a:spcBef>
              <a:spcAft>
                <a:spcPts val="0"/>
              </a:spcAft>
              <a:buClr>
                <a:schemeClr val="dk1"/>
              </a:buClr>
              <a:buSzPts val="1200"/>
              <a:buFont typeface="Calibri"/>
              <a:buChar char="•"/>
            </a:pPr>
            <a:r>
              <a:rPr lang="en-US" sz="1200">
                <a:solidFill>
                  <a:schemeClr val="dk1"/>
                </a:solidFill>
              </a:rPr>
              <a:t> The aim of all these efforts is to increase the capability of the state to coordinate an effective emergency response to ensure the health and safety of Maryland residents. </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Examples: </a:t>
            </a:r>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 We were and are actively involved in planning, preparing for and responding to the Ebola outbreak of 2014-2015, the Zika virus outbreak, the Opioid crisis, and many winter storms and other emergencies involving severe weather.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MDH employees may be asked to support response to emergencies</a:t>
            </a:r>
            <a:endParaRPr/>
          </a:p>
          <a:p>
            <a:pPr marL="171450" marR="0" lvl="0" indent="-171450" algn="l" rtl="0">
              <a:lnSpc>
                <a:spcPct val="100000"/>
              </a:lnSpc>
              <a:spcBef>
                <a:spcPts val="0"/>
              </a:spcBef>
              <a:spcAft>
                <a:spcPts val="0"/>
              </a:spcAft>
              <a:buClr>
                <a:schemeClr val="dk1"/>
              </a:buClr>
              <a:buSzPts val="1200"/>
              <a:buFont typeface="Arial"/>
              <a:buChar char="•"/>
            </a:pPr>
            <a:r>
              <a:rPr lang="en-US"/>
              <a:t>Examples include H1N1 response (set up in L-3); the Ebola response/call center (set up in L-2); COVID-19 Response</a:t>
            </a:r>
            <a:endParaRPr/>
          </a:p>
          <a:p>
            <a:pPr marL="171450" marR="0" lvl="0" indent="-171450" algn="l" rtl="0">
              <a:lnSpc>
                <a:spcPct val="100000"/>
              </a:lnSpc>
              <a:spcBef>
                <a:spcPts val="0"/>
              </a:spcBef>
              <a:spcAft>
                <a:spcPts val="0"/>
              </a:spcAft>
              <a:buClr>
                <a:schemeClr val="dk1"/>
              </a:buClr>
              <a:buSzPts val="1200"/>
              <a:buFont typeface="Arial"/>
              <a:buChar char="•"/>
            </a:pPr>
            <a:r>
              <a:rPr lang="en-US"/>
              <a:t>Recommended general training includes FEMA IS-100 and IS-700 to learn more about the National Incident Management System (NIMS) and Incident Command System (ICS)</a:t>
            </a:r>
            <a:endParaRPr/>
          </a:p>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Arial"/>
              <a:buChar char="•"/>
            </a:pPr>
            <a:r>
              <a:rPr lang="en-US"/>
              <a:t>OP&amp;R manages two preparedness programs (Public Health Emergency Preparedness and the Hospital Preparedness Programs)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PHEP - local health readiness - manage federal public health emergency funding; develop trainings and exercises to test readiness</a:t>
            </a:r>
            <a:endParaRPr/>
          </a:p>
          <a:p>
            <a:pPr marL="0" lvl="0" indent="0" algn="l" rtl="0">
              <a:spcBef>
                <a:spcPts val="0"/>
              </a:spcBef>
              <a:spcAft>
                <a:spcPts val="0"/>
              </a:spcAft>
              <a:buClr>
                <a:schemeClr val="dk1"/>
              </a:buClr>
              <a:buSzPts val="1200"/>
              <a:buFont typeface="Arial"/>
              <a:buNone/>
            </a:pPr>
            <a:r>
              <a:rPr lang="en-US"/>
              <a:t>HPP - health care readiness with acute care hospitals, federally qualified health centers, emergency medical services, etc; provide funding to regional health care coalitions to develop plans, training, resources</a:t>
            </a:r>
            <a:endParaRPr/>
          </a:p>
          <a:p>
            <a:pPr marL="0" marR="0" lvl="0" indent="-7620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 The purpose of these programs is to prepare for, respond to, and recover from significant public health emergencies  </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 We organize and prepare for public health and medical emergencies through statewide partnerships with public, private and government agencies, such as:     </a:t>
            </a:r>
            <a:endParaRPr/>
          </a:p>
          <a:p>
            <a:pPr marL="0" lvl="0" indent="0" algn="l" rtl="0">
              <a:spcBef>
                <a:spcPts val="0"/>
              </a:spcBef>
              <a:spcAft>
                <a:spcPts val="0"/>
              </a:spcAft>
              <a:buNone/>
            </a:pPr>
            <a:endParaRPr/>
          </a:p>
          <a:p>
            <a:pPr marL="457200" lvl="1" indent="0" algn="l" rtl="0">
              <a:spcBef>
                <a:spcPts val="0"/>
              </a:spcBef>
              <a:spcAft>
                <a:spcPts val="0"/>
              </a:spcAft>
              <a:buNone/>
            </a:pPr>
            <a:r>
              <a:rPr lang="en-US"/>
              <a:t>Local Health Departments </a:t>
            </a:r>
            <a:endParaRPr/>
          </a:p>
          <a:p>
            <a:pPr marL="457200" lvl="1" indent="0" algn="l" rtl="0">
              <a:spcBef>
                <a:spcPts val="0"/>
              </a:spcBef>
              <a:spcAft>
                <a:spcPts val="0"/>
              </a:spcAft>
              <a:buNone/>
            </a:pPr>
            <a:r>
              <a:rPr lang="en-US"/>
              <a:t>Hospitals  </a:t>
            </a:r>
            <a:endParaRPr/>
          </a:p>
          <a:p>
            <a:pPr marL="457200" lvl="1" indent="0" algn="l" rtl="0">
              <a:spcBef>
                <a:spcPts val="0"/>
              </a:spcBef>
              <a:spcAft>
                <a:spcPts val="0"/>
              </a:spcAft>
              <a:buNone/>
            </a:pPr>
            <a:r>
              <a:rPr lang="en-US"/>
              <a:t>Healthcare Coalitions</a:t>
            </a:r>
            <a:endParaRPr/>
          </a:p>
          <a:p>
            <a:pPr marL="457200" lvl="1" indent="0" algn="l" rtl="0">
              <a:spcBef>
                <a:spcPts val="0"/>
              </a:spcBef>
              <a:spcAft>
                <a:spcPts val="0"/>
              </a:spcAft>
              <a:buNone/>
            </a:pPr>
            <a:r>
              <a:rPr lang="en-US"/>
              <a:t>Maryland Emergency Management Agency and other state partners, such as MIEMSS (state EMS agency), Department of Human Services, Maryland Insurance Administration, and other</a:t>
            </a:r>
            <a:endParaRPr/>
          </a:p>
          <a:p>
            <a:pPr marL="457200" lvl="1" indent="0" algn="l" rtl="0">
              <a:spcBef>
                <a:spcPts val="0"/>
              </a:spcBef>
              <a:spcAft>
                <a:spcPts val="0"/>
              </a:spcAft>
              <a:buNone/>
            </a:pPr>
            <a:r>
              <a:rPr lang="en-US"/>
              <a:t>Federal partners, such as the Centers for Disease Control and Prevention and the US Department of Health and Human Services Office of the Assistant Secretary for Preparedness and Response (ASPR)</a:t>
            </a:r>
            <a:endParaRPr/>
          </a:p>
          <a:p>
            <a:pPr marL="457200" lvl="1" indent="0" algn="l" rtl="0">
              <a:spcBef>
                <a:spcPts val="0"/>
              </a:spcBef>
              <a:spcAft>
                <a:spcPts val="0"/>
              </a:spcAft>
              <a:buNone/>
            </a:pPr>
            <a:endParaRPr/>
          </a:p>
          <a:p>
            <a:pPr marL="457200" lvl="1" indent="0" algn="l" rtl="0">
              <a:spcBef>
                <a:spcPts val="0"/>
              </a:spcBef>
              <a:spcAft>
                <a:spcPts val="0"/>
              </a:spcAft>
              <a:buNone/>
            </a:pPr>
            <a:r>
              <a:rPr lang="en-US"/>
              <a:t>Biosurveillance - </a:t>
            </a:r>
            <a:r>
              <a:rPr lang="en-US">
                <a:highlight>
                  <a:srgbClr val="FFFFFF"/>
                </a:highlight>
                <a:latin typeface="Montserrat"/>
                <a:ea typeface="Montserrat"/>
                <a:cs typeface="Montserrat"/>
                <a:sym typeface="Montserrat"/>
              </a:rPr>
              <a:t>The Maryland ESSENCE (Electronic Surveillance System for the Early Notification of Community-based Epidemics) program uses non-traditional data sources to quickly iden​tify disease outbreaks and other suspicious patterns of illness. This rapid, automated process allows our staff to gather and analyze data more quickly than a traditional method of reporting disease.</a:t>
            </a:r>
            <a:endParaRPr>
              <a:highlight>
                <a:srgbClr val="FFFFFF"/>
              </a:highlight>
              <a:latin typeface="Montserrat"/>
              <a:ea typeface="Montserrat"/>
              <a:cs typeface="Montserrat"/>
              <a:sym typeface="Montserrat"/>
            </a:endParaRPr>
          </a:p>
          <a:p>
            <a:pPr marL="457200" lvl="1" indent="0" algn="l" rtl="0">
              <a:spcBef>
                <a:spcPts val="0"/>
              </a:spcBef>
              <a:spcAft>
                <a:spcPts val="0"/>
              </a:spcAft>
              <a:buNone/>
            </a:pPr>
            <a:endParaRPr>
              <a:highlight>
                <a:srgbClr val="FFFFFF"/>
              </a:highlight>
              <a:latin typeface="Montserrat"/>
              <a:ea typeface="Montserrat"/>
              <a:cs typeface="Montserrat"/>
              <a:sym typeface="Montserrat"/>
            </a:endParaRPr>
          </a:p>
          <a:p>
            <a:pPr marL="457200" lvl="1" indent="0" algn="l" rtl="0">
              <a:spcBef>
                <a:spcPts val="0"/>
              </a:spcBef>
              <a:spcAft>
                <a:spcPts val="0"/>
              </a:spcAft>
              <a:buNone/>
            </a:pPr>
            <a:r>
              <a:rPr lang="en-US">
                <a:highlight>
                  <a:srgbClr val="FFFFFF"/>
                </a:highlight>
                <a:latin typeface="Montserrat"/>
                <a:ea typeface="Montserrat"/>
                <a:cs typeface="Montserrat"/>
                <a:sym typeface="Montserrat"/>
              </a:rPr>
              <a:t>Medical Countermeasure Readiness: Medical countermeasures are medicines and supplies used to prevent, protect against, or treat diseases, natural disasters, or chemical, biological, radiological, or nuclear threats. Medical countermeasures can include vaccines, drugs, or protective equipment such as gloves and face masks. State and local health departments must be prepared to get medical countermeasures to the public during a large emergency.</a:t>
            </a:r>
            <a:endParaRPr>
              <a:highlight>
                <a:srgbClr val="FFFFFF"/>
              </a:highlight>
              <a:latin typeface="Montserrat"/>
              <a:ea typeface="Montserrat"/>
              <a:cs typeface="Montserrat"/>
              <a:sym typeface="Montserrat"/>
            </a:endParaRPr>
          </a:p>
          <a:p>
            <a:pPr marL="457200" lvl="1" indent="0" algn="l" rtl="0">
              <a:spcBef>
                <a:spcPts val="0"/>
              </a:spcBef>
              <a:spcAft>
                <a:spcPts val="0"/>
              </a:spcAft>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457200" lvl="1"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Top left: 2016 Presidential Inauguration at the Alternate Departmental Operations Center</a:t>
            </a:r>
            <a:endParaRPr/>
          </a:p>
          <a:p>
            <a:pPr marL="0" lvl="0" indent="0" algn="l" rtl="0">
              <a:spcBef>
                <a:spcPts val="0"/>
              </a:spcBef>
              <a:spcAft>
                <a:spcPts val="0"/>
              </a:spcAft>
              <a:buNone/>
            </a:pPr>
            <a:endParaRPr/>
          </a:p>
          <a:p>
            <a:pPr marL="0" lvl="0" indent="0" algn="l" rtl="0">
              <a:spcBef>
                <a:spcPts val="0"/>
              </a:spcBef>
              <a:spcAft>
                <a:spcPts val="0"/>
              </a:spcAft>
              <a:buNone/>
            </a:pPr>
            <a:r>
              <a:rPr lang="en-US"/>
              <a:t>Top right: Warehouse for receipt, staging, and storing of public health and medical supplies for the emergency</a:t>
            </a:r>
            <a:endParaRPr/>
          </a:p>
          <a:p>
            <a:pPr marL="0" lvl="0" indent="0" algn="l" rtl="0">
              <a:spcBef>
                <a:spcPts val="0"/>
              </a:spcBef>
              <a:spcAft>
                <a:spcPts val="0"/>
              </a:spcAft>
              <a:buNone/>
            </a:pPr>
            <a:endParaRPr/>
          </a:p>
          <a:p>
            <a:pPr marL="0" lvl="0" indent="0" algn="l" rtl="0">
              <a:spcBef>
                <a:spcPts val="0"/>
              </a:spcBef>
              <a:spcAft>
                <a:spcPts val="0"/>
              </a:spcAft>
              <a:buNone/>
            </a:pPr>
            <a:r>
              <a:rPr lang="en-US"/>
              <a:t>Bottom left: MEMA State Emergency Operations Center – Maryland Gubernatorial Inauguration</a:t>
            </a:r>
            <a:endParaRPr/>
          </a:p>
          <a:p>
            <a:pPr marL="0" lvl="0" indent="0" algn="l" rtl="0">
              <a:spcBef>
                <a:spcPts val="0"/>
              </a:spcBef>
              <a:spcAft>
                <a:spcPts val="0"/>
              </a:spcAft>
              <a:buNone/>
            </a:pPr>
            <a:endParaRPr/>
          </a:p>
          <a:p>
            <a:pPr marL="0" lvl="0" indent="0" algn="l" rtl="0">
              <a:spcBef>
                <a:spcPts val="0"/>
              </a:spcBef>
              <a:spcAft>
                <a:spcPts val="0"/>
              </a:spcAft>
              <a:buNone/>
            </a:pPr>
            <a:r>
              <a:rPr lang="en-US"/>
              <a:t>Bottom right: L-3 set up as the MDH Department Operations Center</a:t>
            </a: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Our senior management team assist with providing guidance to help shape policy making decisions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Manages the MDH COVID-19 Call Center which handles general COVID-19  inquiries calls; assist the MDH testing sites with notifying individuals of their test results;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 manages the receipt, storage and distribution of supplies and materials to local health departments, hospitals and other healthcare facilities and statewide partners.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For more information on MDH’s activities on the COVID-19 response please visit coronavirus.Maryland.gov</a:t>
            </a:r>
            <a:endParaRPr/>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couple of ways to get more involved!  The first is through volunteering with Maryland Responds.</a:t>
            </a:r>
            <a:endParaRPr/>
          </a:p>
          <a:p>
            <a:pPr marL="0" lvl="0" indent="0" algn="l" rtl="0">
              <a:spcBef>
                <a:spcPts val="0"/>
              </a:spcBef>
              <a:spcAft>
                <a:spcPts val="0"/>
              </a:spcAft>
              <a:buNone/>
            </a:pPr>
            <a:endParaRPr/>
          </a:p>
          <a:p>
            <a:pPr marL="0" lvl="0" indent="0" algn="l" rtl="0">
              <a:spcBef>
                <a:spcPts val="0"/>
              </a:spcBef>
              <a:spcAft>
                <a:spcPts val="0"/>
              </a:spcAft>
              <a:buNone/>
            </a:pPr>
            <a:r>
              <a:rPr lang="en-US"/>
              <a:t>OP&amp;R and local health departments coordinate Maryland Responds, the community-based volunteer program that supports public health initiatives and response capabilities in Maryland. It is made up of dedicated Responders who stand up to volunteer their skills, expertise, and time.</a:t>
            </a:r>
            <a:endParaRPr/>
          </a:p>
          <a:p>
            <a:pPr marL="0" lvl="0" indent="0" algn="l" rtl="0">
              <a:spcBef>
                <a:spcPts val="0"/>
              </a:spcBef>
              <a:spcAft>
                <a:spcPts val="0"/>
              </a:spcAft>
              <a:buNone/>
            </a:pPr>
            <a:r>
              <a:rPr lang="en-US"/>
              <a:t>Assists MDH and local health departments with disaster and emergency response and recovery </a:t>
            </a:r>
            <a:endParaRPr/>
          </a:p>
          <a:p>
            <a:pPr marL="0" lvl="0" indent="0" algn="l" rtl="0">
              <a:spcBef>
                <a:spcPts val="0"/>
              </a:spcBef>
              <a:spcAft>
                <a:spcPts val="0"/>
              </a:spcAft>
              <a:buNone/>
            </a:pPr>
            <a:r>
              <a:rPr lang="en-US"/>
              <a:t>OP&amp;R coordinates recruitment, training, activation, and retention of physicians, nurses and other health professionals, as well as community members who volunteer during on-going public health needs and emergencies – you don’t have to be a health professional to join Maryland Responds!</a:t>
            </a:r>
            <a:endParaRPr/>
          </a:p>
          <a:p>
            <a:pPr marL="0" lvl="0" indent="0" algn="l" rtl="0">
              <a:spcBef>
                <a:spcPts val="0"/>
              </a:spcBef>
              <a:spcAft>
                <a:spcPts val="0"/>
              </a:spcAft>
              <a:buNone/>
            </a:pPr>
            <a:endParaRPr/>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Requirements:</a:t>
            </a:r>
            <a:endParaRPr/>
          </a:p>
          <a:p>
            <a:pPr marL="0" lvl="0" indent="0" algn="l" rtl="0">
              <a:spcBef>
                <a:spcPts val="0"/>
              </a:spcBef>
              <a:spcAft>
                <a:spcPts val="0"/>
              </a:spcAft>
              <a:buNone/>
            </a:pPr>
            <a:r>
              <a:rPr lang="en-US"/>
              <a:t>18+ years old</a:t>
            </a:r>
            <a:endParaRPr/>
          </a:p>
          <a:p>
            <a:pPr marL="0" marR="0" lvl="0" indent="0" algn="l" rtl="0">
              <a:lnSpc>
                <a:spcPct val="100000"/>
              </a:lnSpc>
              <a:spcBef>
                <a:spcPts val="0"/>
              </a:spcBef>
              <a:spcAft>
                <a:spcPts val="0"/>
              </a:spcAft>
              <a:buClr>
                <a:schemeClr val="dk1"/>
              </a:buClr>
              <a:buSzPts val="1200"/>
              <a:buFont typeface="Calibri"/>
              <a:buNone/>
            </a:pPr>
            <a:r>
              <a:rPr lang="en-US"/>
              <a:t>Volunteer Orientation Training (this includes online trainings about the National Incident Management System (NIMS) and Incident Command System (ICS) – IS100 and IS700)</a:t>
            </a:r>
            <a:endParaRPr/>
          </a:p>
          <a:p>
            <a:pPr marL="0" lvl="0" indent="0" algn="l" rtl="0">
              <a:spcBef>
                <a:spcPts val="0"/>
              </a:spcBef>
              <a:spcAft>
                <a:spcPts val="0"/>
              </a:spcAft>
              <a:buNone/>
            </a:pPr>
            <a:r>
              <a:rPr lang="en-US"/>
              <a:t>Able and willing to assist in an emergency</a:t>
            </a:r>
            <a:endParaRPr/>
          </a:p>
          <a:p>
            <a:pPr marL="0" lvl="0" indent="0" algn="l" rtl="0">
              <a:spcBef>
                <a:spcPts val="0"/>
              </a:spcBef>
              <a:spcAft>
                <a:spcPts val="0"/>
              </a:spcAft>
              <a:buNone/>
            </a:pPr>
            <a:r>
              <a:rPr lang="en-US"/>
              <a:t>Participate in annual exercises and drills</a:t>
            </a:r>
            <a:endParaRPr/>
          </a:p>
          <a:p>
            <a:pPr marL="0" lvl="0" indent="0" algn="l" rtl="0">
              <a:spcBef>
                <a:spcPts val="0"/>
              </a:spcBef>
              <a:spcAft>
                <a:spcPts val="0"/>
              </a:spcAft>
              <a:buNone/>
            </a:pPr>
            <a:r>
              <a:rPr lang="en-US"/>
              <a:t>Clinical training, depending </a:t>
            </a:r>
            <a:endParaRPr/>
          </a:p>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MDH employees interested in participating in emergency management and coordination activities</a:t>
            </a:r>
            <a:endParaRPr/>
          </a:p>
          <a:p>
            <a:pPr marL="0" lvl="0" indent="0" algn="l" rtl="0">
              <a:spcBef>
                <a:spcPts val="0"/>
              </a:spcBef>
              <a:spcAft>
                <a:spcPts val="0"/>
              </a:spcAft>
              <a:buNone/>
            </a:pPr>
            <a:r>
              <a:rPr lang="en-US"/>
              <a:t>Monthly meetings</a:t>
            </a:r>
            <a:endParaRPr/>
          </a:p>
          <a:p>
            <a:pPr marL="457200" lvl="1" indent="0" algn="l" rtl="0">
              <a:spcBef>
                <a:spcPts val="0"/>
              </a:spcBef>
              <a:spcAft>
                <a:spcPts val="0"/>
              </a:spcAft>
              <a:buNone/>
            </a:pPr>
            <a:r>
              <a:rPr lang="en-US"/>
              <a:t>Seasonal or topical emergency discussion</a:t>
            </a:r>
            <a:endParaRPr/>
          </a:p>
          <a:p>
            <a:pPr marL="457200" lvl="1" indent="0" algn="l" rtl="0">
              <a:spcBef>
                <a:spcPts val="0"/>
              </a:spcBef>
              <a:spcAft>
                <a:spcPts val="0"/>
              </a:spcAft>
              <a:buNone/>
            </a:pPr>
            <a:r>
              <a:rPr lang="en-US"/>
              <a:t>Tabletop exercises</a:t>
            </a:r>
            <a:endParaRPr/>
          </a:p>
          <a:p>
            <a:pPr marL="0" lvl="0" indent="0" algn="l" rtl="0">
              <a:spcBef>
                <a:spcPts val="0"/>
              </a:spcBef>
              <a:spcAft>
                <a:spcPts val="0"/>
              </a:spcAft>
              <a:buNone/>
            </a:pPr>
            <a:r>
              <a:rPr lang="en-US"/>
              <a:t>Activities may take place at MEMA’s State Emergency Operations Center (SEOC)</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would like more information, please do not hesitate to contact our office - emteam.dhmh@maryland.gov</a:t>
            </a: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685800" y="2482523"/>
            <a:ext cx="7772400" cy="1526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685800" y="4375479"/>
            <a:ext cx="7772400" cy="4373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000"/>
              <a:buNone/>
              <a:defRPr sz="20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6"/>
          <p:cNvSpPr txBox="1">
            <a:spLocks noGrp="1"/>
          </p:cNvSpPr>
          <p:nvPr>
            <p:ph type="body" idx="2"/>
          </p:nvPr>
        </p:nvSpPr>
        <p:spPr>
          <a:xfrm>
            <a:off x="685801" y="4969297"/>
            <a:ext cx="7772399" cy="40009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16"/>
          <p:cNvPicPr preferRelativeResize="0"/>
          <p:nvPr/>
        </p:nvPicPr>
        <p:blipFill rotWithShape="1">
          <a:blip r:embed="rId2">
            <a:alphaModFix/>
          </a:blip>
          <a:srcRect/>
          <a:stretch/>
        </p:blipFill>
        <p:spPr>
          <a:xfrm>
            <a:off x="3956579" y="1961016"/>
            <a:ext cx="1229620" cy="992976"/>
          </a:xfrm>
          <a:prstGeom prst="rect">
            <a:avLst/>
          </a:prstGeom>
          <a:noFill/>
          <a:ln>
            <a:noFill/>
          </a:ln>
        </p:spPr>
      </p:pic>
      <p:pic>
        <p:nvPicPr>
          <p:cNvPr id="19" name="Google Shape;19;p16"/>
          <p:cNvPicPr preferRelativeResize="0"/>
          <p:nvPr/>
        </p:nvPicPr>
        <p:blipFill rotWithShape="1">
          <a:blip r:embed="rId3">
            <a:alphaModFix/>
          </a:blip>
          <a:srcRect/>
          <a:stretch/>
        </p:blipFill>
        <p:spPr>
          <a:xfrm>
            <a:off x="-612" y="0"/>
            <a:ext cx="9144611" cy="1869440"/>
          </a:xfrm>
          <a:prstGeom prst="rect">
            <a:avLst/>
          </a:prstGeom>
          <a:noFill/>
          <a:ln>
            <a:noFill/>
          </a:ln>
        </p:spPr>
      </p:pic>
      <p:pic>
        <p:nvPicPr>
          <p:cNvPr id="20" name="Google Shape;20;p16"/>
          <p:cNvPicPr preferRelativeResize="0"/>
          <p:nvPr/>
        </p:nvPicPr>
        <p:blipFill rotWithShape="1">
          <a:blip r:embed="rId4">
            <a:alphaModFix/>
          </a:blip>
          <a:srcRect/>
          <a:stretch/>
        </p:blipFill>
        <p:spPr>
          <a:xfrm>
            <a:off x="-612" y="5628640"/>
            <a:ext cx="9144000" cy="12293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3887391" y="987426"/>
            <a:ext cx="4629150" cy="4873625"/>
          </a:xfrm>
          <a:prstGeom prst="rect">
            <a:avLst/>
          </a:prstGeom>
          <a:noFill/>
          <a:ln>
            <a:noFill/>
          </a:ln>
        </p:spPr>
      </p:sp>
      <p:sp>
        <p:nvSpPr>
          <p:cNvPr id="68" name="Google Shape;68;p2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5"/>
          <p:cNvCxnSpPr/>
          <p:nvPr/>
        </p:nvCxnSpPr>
        <p:spPr>
          <a:xfrm>
            <a:off x="629841" y="2061192"/>
            <a:ext cx="2949178"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5" name="Google Shape;75;p26"/>
          <p:cNvCxnSpPr/>
          <p:nvPr/>
        </p:nvCxnSpPr>
        <p:spPr>
          <a:xfrm>
            <a:off x="628650" y="1431759"/>
            <a:ext cx="85153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0" name="Google Shape;80;p27"/>
          <p:cNvCxnSpPr/>
          <p:nvPr/>
        </p:nvCxnSpPr>
        <p:spPr>
          <a:xfrm>
            <a:off x="6851737" y="365125"/>
            <a:ext cx="0" cy="5284113"/>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81"/>
        <p:cNvGrpSpPr/>
        <p:nvPr/>
      </p:nvGrpSpPr>
      <p:grpSpPr>
        <a:xfrm>
          <a:off x="0" y="0"/>
          <a:ext cx="0" cy="0"/>
          <a:chOff x="0" y="0"/>
          <a:chExt cx="0" cy="0"/>
        </a:xfrm>
      </p:grpSpPr>
      <p:pic>
        <p:nvPicPr>
          <p:cNvPr id="82" name="Google Shape;82;p28"/>
          <p:cNvPicPr preferRelativeResize="0"/>
          <p:nvPr/>
        </p:nvPicPr>
        <p:blipFill rotWithShape="1">
          <a:blip r:embed="rId2">
            <a:alphaModFix/>
          </a:blip>
          <a:srcRect/>
          <a:stretch/>
        </p:blipFill>
        <p:spPr>
          <a:xfrm>
            <a:off x="0" y="0"/>
            <a:ext cx="9213574" cy="6909640"/>
          </a:xfrm>
          <a:prstGeom prst="rect">
            <a:avLst/>
          </a:prstGeom>
          <a:noFill/>
          <a:ln>
            <a:noFill/>
          </a:ln>
        </p:spPr>
      </p:pic>
      <p:sp>
        <p:nvSpPr>
          <p:cNvPr id="83" name="Google Shape;83;p28"/>
          <p:cNvSpPr txBox="1">
            <a:spLocks noGrp="1"/>
          </p:cNvSpPr>
          <p:nvPr>
            <p:ph type="ctrTitle"/>
          </p:nvPr>
        </p:nvSpPr>
        <p:spPr>
          <a:xfrm>
            <a:off x="685800" y="2539897"/>
            <a:ext cx="7772400" cy="1526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subTitle" idx="1"/>
          </p:nvPr>
        </p:nvSpPr>
        <p:spPr>
          <a:xfrm>
            <a:off x="685800" y="4432853"/>
            <a:ext cx="7772400" cy="4373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980000"/>
              </a:buClr>
              <a:buSzPts val="2000"/>
              <a:buNone/>
              <a:defRPr sz="2000" b="1">
                <a:solidFill>
                  <a:srgbClr val="980000"/>
                </a:solidFill>
                <a:latin typeface="Georgia"/>
                <a:ea typeface="Georgia"/>
                <a:cs typeface="Georgia"/>
                <a:sym typeface="Georgia"/>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28"/>
          <p:cNvSpPr txBox="1">
            <a:spLocks noGrp="1"/>
          </p:cNvSpPr>
          <p:nvPr>
            <p:ph type="body" idx="2"/>
          </p:nvPr>
        </p:nvSpPr>
        <p:spPr>
          <a:xfrm>
            <a:off x="685801" y="5026671"/>
            <a:ext cx="7772399" cy="40009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80000"/>
              </a:buClr>
              <a:buSzPts val="1800"/>
              <a:buNone/>
              <a:defRPr sz="1800">
                <a:solidFill>
                  <a:srgbClr val="980000"/>
                </a:solidFill>
                <a:latin typeface="Georgia"/>
                <a:ea typeface="Georgia"/>
                <a:cs typeface="Georgia"/>
                <a:sym typeface="Georgia"/>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8"/>
          <p:cNvSpPr txBox="1">
            <a:spLocks noGrp="1"/>
          </p:cNvSpPr>
          <p:nvPr>
            <p:ph type="body" idx="3"/>
          </p:nvPr>
        </p:nvSpPr>
        <p:spPr>
          <a:xfrm>
            <a:off x="685800" y="2078093"/>
            <a:ext cx="7772400" cy="23323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b="1">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tandard">
  <p:cSld name="1_Standard">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888888"/>
                </a:solidFill>
                <a:latin typeface="Calibri"/>
                <a:ea typeface="Calibri"/>
                <a:cs typeface="Calibri"/>
                <a:sym typeface="Calibri"/>
              </a:defRPr>
            </a:lvl1pPr>
            <a:lvl2pPr marL="0" lvl="1" indent="0" algn="l">
              <a:spcBef>
                <a:spcPts val="0"/>
              </a:spcBef>
              <a:buNone/>
              <a:defRPr sz="1600">
                <a:solidFill>
                  <a:srgbClr val="888888"/>
                </a:solidFill>
                <a:latin typeface="Calibri"/>
                <a:ea typeface="Calibri"/>
                <a:cs typeface="Calibri"/>
                <a:sym typeface="Calibri"/>
              </a:defRPr>
            </a:lvl2pPr>
            <a:lvl3pPr marL="0" lvl="2" indent="0" algn="l">
              <a:spcBef>
                <a:spcPts val="0"/>
              </a:spcBef>
              <a:buNone/>
              <a:defRPr sz="1600">
                <a:solidFill>
                  <a:srgbClr val="888888"/>
                </a:solidFill>
                <a:latin typeface="Calibri"/>
                <a:ea typeface="Calibri"/>
                <a:cs typeface="Calibri"/>
                <a:sym typeface="Calibri"/>
              </a:defRPr>
            </a:lvl3pPr>
            <a:lvl4pPr marL="0" lvl="3" indent="0" algn="l">
              <a:spcBef>
                <a:spcPts val="0"/>
              </a:spcBef>
              <a:buNone/>
              <a:defRPr sz="1600">
                <a:solidFill>
                  <a:srgbClr val="888888"/>
                </a:solidFill>
                <a:latin typeface="Calibri"/>
                <a:ea typeface="Calibri"/>
                <a:cs typeface="Calibri"/>
                <a:sym typeface="Calibri"/>
              </a:defRPr>
            </a:lvl4pPr>
            <a:lvl5pPr marL="0" lvl="4" indent="0" algn="l">
              <a:spcBef>
                <a:spcPts val="0"/>
              </a:spcBef>
              <a:buNone/>
              <a:defRPr sz="1600">
                <a:solidFill>
                  <a:srgbClr val="888888"/>
                </a:solidFill>
                <a:latin typeface="Calibri"/>
                <a:ea typeface="Calibri"/>
                <a:cs typeface="Calibri"/>
                <a:sym typeface="Calibri"/>
              </a:defRPr>
            </a:lvl5pPr>
            <a:lvl6pPr marL="0" lvl="5" indent="0" algn="l">
              <a:spcBef>
                <a:spcPts val="0"/>
              </a:spcBef>
              <a:buNone/>
              <a:defRPr sz="1600">
                <a:solidFill>
                  <a:srgbClr val="888888"/>
                </a:solidFill>
                <a:latin typeface="Calibri"/>
                <a:ea typeface="Calibri"/>
                <a:cs typeface="Calibri"/>
                <a:sym typeface="Calibri"/>
              </a:defRPr>
            </a:lvl6pPr>
            <a:lvl7pPr marL="0" lvl="6" indent="0" algn="l">
              <a:spcBef>
                <a:spcPts val="0"/>
              </a:spcBef>
              <a:buNone/>
              <a:defRPr sz="1600">
                <a:solidFill>
                  <a:srgbClr val="888888"/>
                </a:solidFill>
                <a:latin typeface="Calibri"/>
                <a:ea typeface="Calibri"/>
                <a:cs typeface="Calibri"/>
                <a:sym typeface="Calibri"/>
              </a:defRPr>
            </a:lvl7pPr>
            <a:lvl8pPr marL="0" lvl="7" indent="0" algn="l">
              <a:spcBef>
                <a:spcPts val="0"/>
              </a:spcBef>
              <a:buNone/>
              <a:defRPr sz="1600">
                <a:solidFill>
                  <a:srgbClr val="888888"/>
                </a:solidFill>
                <a:latin typeface="Calibri"/>
                <a:ea typeface="Calibri"/>
                <a:cs typeface="Calibri"/>
                <a:sym typeface="Calibri"/>
              </a:defRPr>
            </a:lvl8pPr>
            <a:lvl9pPr marL="0" lvl="8" indent="0" algn="l">
              <a:spcBef>
                <a:spcPts val="0"/>
              </a:spcBef>
              <a:buNone/>
              <a:defRPr sz="16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2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000"/>
              <a:buNone/>
              <a:defRPr sz="2000" i="1">
                <a:solidFill>
                  <a:srgbClr val="7F7F7F"/>
                </a:solidFill>
                <a:latin typeface="Georgia"/>
                <a:ea typeface="Georgia"/>
                <a:cs typeface="Georgia"/>
                <a:sym typeface="Georgia"/>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hapter">
  <p:cSld name="1_Chapter">
    <p:spTree>
      <p:nvGrpSpPr>
        <p:cNvPr id="1" name="Shape 92"/>
        <p:cNvGrpSpPr/>
        <p:nvPr/>
      </p:nvGrpSpPr>
      <p:grpSpPr>
        <a:xfrm>
          <a:off x="0" y="0"/>
          <a:ext cx="0" cy="0"/>
          <a:chOff x="0" y="0"/>
          <a:chExt cx="0" cy="0"/>
        </a:xfrm>
      </p:grpSpPr>
      <p:cxnSp>
        <p:nvCxnSpPr>
          <p:cNvPr id="93" name="Google Shape;93;p30"/>
          <p:cNvCxnSpPr/>
          <p:nvPr/>
        </p:nvCxnSpPr>
        <p:spPr>
          <a:xfrm>
            <a:off x="2082800" y="4225978"/>
            <a:ext cx="7061200" cy="0"/>
          </a:xfrm>
          <a:prstGeom prst="straightConnector1">
            <a:avLst/>
          </a:prstGeom>
          <a:noFill/>
          <a:ln w="28575" cap="flat" cmpd="sng">
            <a:solidFill>
              <a:srgbClr val="980000"/>
            </a:solidFill>
            <a:prstDash val="solid"/>
            <a:round/>
            <a:headEnd type="none" w="sm" len="sm"/>
            <a:tailEnd type="none" w="sm" len="sm"/>
          </a:ln>
        </p:spPr>
      </p:cxnSp>
      <p:sp>
        <p:nvSpPr>
          <p:cNvPr id="94" name="Google Shape;94;p30"/>
          <p:cNvSpPr txBox="1">
            <a:spLocks noGrp="1"/>
          </p:cNvSpPr>
          <p:nvPr>
            <p:ph type="body" idx="1"/>
          </p:nvPr>
        </p:nvSpPr>
        <p:spPr>
          <a:xfrm>
            <a:off x="2001838" y="3667125"/>
            <a:ext cx="7142162" cy="488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2"/>
          </p:nvPr>
        </p:nvSpPr>
        <p:spPr>
          <a:xfrm>
            <a:off x="2001838" y="4196398"/>
            <a:ext cx="7142162" cy="720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7" descr="C:\Users\MCRegan\Desktop\blue_wb_logo_circ-01.png"/>
          <p:cNvPicPr preferRelativeResize="0"/>
          <p:nvPr/>
        </p:nvPicPr>
        <p:blipFill rotWithShape="1">
          <a:blip r:embed="rId2">
            <a:alphaModFix/>
          </a:blip>
          <a:srcRect/>
          <a:stretch/>
        </p:blipFill>
        <p:spPr>
          <a:xfrm>
            <a:off x="138508" y="6334010"/>
            <a:ext cx="531057" cy="531057"/>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888888"/>
                </a:solidFill>
                <a:latin typeface="Calibri"/>
                <a:ea typeface="Calibri"/>
                <a:cs typeface="Calibri"/>
                <a:sym typeface="Calibri"/>
              </a:defRPr>
            </a:lvl1pPr>
            <a:lvl2pPr marL="0" lvl="1" indent="0" algn="l">
              <a:spcBef>
                <a:spcPts val="0"/>
              </a:spcBef>
              <a:buNone/>
              <a:defRPr sz="1600" b="0" i="0" u="none" strike="noStrike" cap="none">
                <a:solidFill>
                  <a:srgbClr val="888888"/>
                </a:solidFill>
                <a:latin typeface="Calibri"/>
                <a:ea typeface="Calibri"/>
                <a:cs typeface="Calibri"/>
                <a:sym typeface="Calibri"/>
              </a:defRPr>
            </a:lvl2pPr>
            <a:lvl3pPr marL="0" lvl="2" indent="0" algn="l">
              <a:spcBef>
                <a:spcPts val="0"/>
              </a:spcBef>
              <a:buNone/>
              <a:defRPr sz="1600" b="0" i="0" u="none" strike="noStrike" cap="none">
                <a:solidFill>
                  <a:srgbClr val="888888"/>
                </a:solidFill>
                <a:latin typeface="Calibri"/>
                <a:ea typeface="Calibri"/>
                <a:cs typeface="Calibri"/>
                <a:sym typeface="Calibri"/>
              </a:defRPr>
            </a:lvl3pPr>
            <a:lvl4pPr marL="0" lvl="3" indent="0" algn="l">
              <a:spcBef>
                <a:spcPts val="0"/>
              </a:spcBef>
              <a:buNone/>
              <a:defRPr sz="1600" b="0" i="0" u="none" strike="noStrike" cap="none">
                <a:solidFill>
                  <a:srgbClr val="888888"/>
                </a:solidFill>
                <a:latin typeface="Calibri"/>
                <a:ea typeface="Calibri"/>
                <a:cs typeface="Calibri"/>
                <a:sym typeface="Calibri"/>
              </a:defRPr>
            </a:lvl4pPr>
            <a:lvl5pPr marL="0" lvl="4" indent="0" algn="l">
              <a:spcBef>
                <a:spcPts val="0"/>
              </a:spcBef>
              <a:buNone/>
              <a:defRPr sz="1600" b="0" i="0" u="none" strike="noStrike" cap="none">
                <a:solidFill>
                  <a:srgbClr val="888888"/>
                </a:solidFill>
                <a:latin typeface="Calibri"/>
                <a:ea typeface="Calibri"/>
                <a:cs typeface="Calibri"/>
                <a:sym typeface="Calibri"/>
              </a:defRPr>
            </a:lvl5pPr>
            <a:lvl6pPr marL="0" lvl="5" indent="0" algn="l">
              <a:spcBef>
                <a:spcPts val="0"/>
              </a:spcBef>
              <a:buNone/>
              <a:defRPr sz="1600" b="0" i="0" u="none" strike="noStrike" cap="none">
                <a:solidFill>
                  <a:srgbClr val="888888"/>
                </a:solidFill>
                <a:latin typeface="Calibri"/>
                <a:ea typeface="Calibri"/>
                <a:cs typeface="Calibri"/>
                <a:sym typeface="Calibri"/>
              </a:defRPr>
            </a:lvl6pPr>
            <a:lvl7pPr marL="0" lvl="6" indent="0" algn="l">
              <a:spcBef>
                <a:spcPts val="0"/>
              </a:spcBef>
              <a:buNone/>
              <a:defRPr sz="1600" b="0" i="0" u="none" strike="noStrike" cap="none">
                <a:solidFill>
                  <a:srgbClr val="888888"/>
                </a:solidFill>
                <a:latin typeface="Calibri"/>
                <a:ea typeface="Calibri"/>
                <a:cs typeface="Calibri"/>
                <a:sym typeface="Calibri"/>
              </a:defRPr>
            </a:lvl7pPr>
            <a:lvl8pPr marL="0" lvl="7" indent="0" algn="l">
              <a:spcBef>
                <a:spcPts val="0"/>
              </a:spcBef>
              <a:buNone/>
              <a:defRPr sz="1600" b="0" i="0" u="none" strike="noStrike" cap="none">
                <a:solidFill>
                  <a:srgbClr val="888888"/>
                </a:solidFill>
                <a:latin typeface="Calibri"/>
                <a:ea typeface="Calibri"/>
                <a:cs typeface="Calibri"/>
                <a:sym typeface="Calibri"/>
              </a:defRPr>
            </a:lvl8pPr>
            <a:lvl9pPr marL="0" lvl="8" indent="0" algn="l">
              <a:spcBef>
                <a:spcPts val="0"/>
              </a:spcBef>
              <a:buNone/>
              <a:defRPr sz="16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18"/>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000"/>
              <a:buNone/>
              <a:defRPr sz="20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 name="Google Shape;30;p18"/>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31"/>
        <p:cNvGrpSpPr/>
        <p:nvPr/>
      </p:nvGrpSpPr>
      <p:grpSpPr>
        <a:xfrm>
          <a:off x="0" y="0"/>
          <a:ext cx="0" cy="0"/>
          <a:chOff x="0" y="0"/>
          <a:chExt cx="0" cy="0"/>
        </a:xfrm>
      </p:grpSpPr>
      <p:sp>
        <p:nvSpPr>
          <p:cNvPr id="32" name="Google Shape;32;p19"/>
          <p:cNvSpPr txBox="1">
            <a:spLocks noGrp="1"/>
          </p:cNvSpPr>
          <p:nvPr>
            <p:ph type="body" idx="1"/>
          </p:nvPr>
        </p:nvSpPr>
        <p:spPr>
          <a:xfrm>
            <a:off x="2001838" y="3667125"/>
            <a:ext cx="7142162" cy="488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2"/>
          </p:nvPr>
        </p:nvSpPr>
        <p:spPr>
          <a:xfrm>
            <a:off x="2001838" y="4248708"/>
            <a:ext cx="7142162" cy="9349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19"/>
          <p:cNvCxnSpPr/>
          <p:nvPr/>
        </p:nvCxnSpPr>
        <p:spPr>
          <a:xfrm>
            <a:off x="2001838" y="4247549"/>
            <a:ext cx="7142162" cy="0"/>
          </a:xfrm>
          <a:prstGeom prst="straightConnector1">
            <a:avLst/>
          </a:prstGeom>
          <a:noFill/>
          <a:ln w="28575" cap="flat" cmpd="sng">
            <a:solidFill>
              <a:srgbClr val="C40E3E"/>
            </a:solidFill>
            <a:prstDash val="solid"/>
            <a:round/>
            <a:headEnd type="none" w="sm" len="sm"/>
            <a:tailEnd type="none" w="sm" len="sm"/>
          </a:ln>
        </p:spPr>
      </p:cxnSp>
      <p:cxnSp>
        <p:nvCxnSpPr>
          <p:cNvPr id="35" name="Google Shape;35;p19"/>
          <p:cNvCxnSpPr/>
          <p:nvPr/>
        </p:nvCxnSpPr>
        <p:spPr>
          <a:xfrm>
            <a:off x="2082800" y="4225978"/>
            <a:ext cx="7061200" cy="0"/>
          </a:xfrm>
          <a:prstGeom prst="straightConnector1">
            <a:avLst/>
          </a:prstGeom>
          <a:noFill/>
          <a:ln w="28575" cap="flat" cmpd="sng">
            <a:solidFill>
              <a:srgbClr val="9800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0"/>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0" name="Google Shape;40;p20"/>
          <p:cNvCxnSpPr/>
          <p:nvPr/>
        </p:nvCxnSpPr>
        <p:spPr>
          <a:xfrm>
            <a:off x="623888" y="4593256"/>
            <a:ext cx="78867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1"/>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21"/>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22"/>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8" name="Google Shape;58;p23"/>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lvl1pPr>
            <a:lvl2pPr marL="914400" lvl="1" indent="-406400" algn="l">
              <a:lnSpc>
                <a:spcPct val="90000"/>
              </a:lnSpc>
              <a:spcBef>
                <a:spcPts val="500"/>
              </a:spcBef>
              <a:spcAft>
                <a:spcPts val="0"/>
              </a:spcAft>
              <a:buClr>
                <a:srgbClr val="262626"/>
              </a:buClr>
              <a:buSzPts val="2800"/>
              <a:buChar char="•"/>
              <a:defRPr sz="2800"/>
            </a:lvl2pPr>
            <a:lvl3pPr marL="1371600" lvl="2" indent="-381000" algn="l">
              <a:lnSpc>
                <a:spcPct val="90000"/>
              </a:lnSpc>
              <a:spcBef>
                <a:spcPts val="500"/>
              </a:spcBef>
              <a:spcAft>
                <a:spcPts val="0"/>
              </a:spcAft>
              <a:buClr>
                <a:srgbClr val="262626"/>
              </a:buClr>
              <a:buSzPts val="2400"/>
              <a:buChar char="•"/>
              <a:defRPr sz="2400"/>
            </a:lvl3pPr>
            <a:lvl4pPr marL="1828800" lvl="3" indent="-355600" algn="l">
              <a:lnSpc>
                <a:spcPct val="90000"/>
              </a:lnSpc>
              <a:spcBef>
                <a:spcPts val="500"/>
              </a:spcBef>
              <a:spcAft>
                <a:spcPts val="0"/>
              </a:spcAft>
              <a:buClr>
                <a:srgbClr val="262626"/>
              </a:buClr>
              <a:buSzPts val="2000"/>
              <a:buChar char="•"/>
              <a:defRPr sz="2000"/>
            </a:lvl4pPr>
            <a:lvl5pPr marL="2286000" lvl="4" indent="-355600" algn="l">
              <a:lnSpc>
                <a:spcPct val="90000"/>
              </a:lnSpc>
              <a:spcBef>
                <a:spcPts val="500"/>
              </a:spcBef>
              <a:spcAft>
                <a:spcPts val="0"/>
              </a:spcAft>
              <a:buClr>
                <a:srgbClr val="26262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4" name="Google Shape;64;p24"/>
          <p:cNvCxnSpPr/>
          <p:nvPr/>
        </p:nvCxnSpPr>
        <p:spPr>
          <a:xfrm>
            <a:off x="641176" y="2069926"/>
            <a:ext cx="293784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0" marR="0" lvl="1" indent="0" algn="l" rtl="0">
              <a:spcBef>
                <a:spcPts val="0"/>
              </a:spcBef>
              <a:buNone/>
              <a:defRPr sz="1800" b="0" i="0" u="none" strike="noStrike" cap="none">
                <a:solidFill>
                  <a:srgbClr val="888888"/>
                </a:solidFill>
                <a:latin typeface="Calibri"/>
                <a:ea typeface="Calibri"/>
                <a:cs typeface="Calibri"/>
                <a:sym typeface="Calibri"/>
              </a:defRPr>
            </a:lvl2pPr>
            <a:lvl3pPr marL="0" marR="0" lvl="2" indent="0" algn="l" rtl="0">
              <a:spcBef>
                <a:spcPts val="0"/>
              </a:spcBef>
              <a:buNone/>
              <a:defRPr sz="1800" b="0" i="0" u="none" strike="noStrike" cap="none">
                <a:solidFill>
                  <a:srgbClr val="888888"/>
                </a:solidFill>
                <a:latin typeface="Calibri"/>
                <a:ea typeface="Calibri"/>
                <a:cs typeface="Calibri"/>
                <a:sym typeface="Calibri"/>
              </a:defRPr>
            </a:lvl3pPr>
            <a:lvl4pPr marL="0" marR="0" lvl="3" indent="0" algn="l" rtl="0">
              <a:spcBef>
                <a:spcPts val="0"/>
              </a:spcBef>
              <a:buNone/>
              <a:defRPr sz="1800" b="0" i="0" u="none" strike="noStrike" cap="none">
                <a:solidFill>
                  <a:srgbClr val="888888"/>
                </a:solidFill>
                <a:latin typeface="Calibri"/>
                <a:ea typeface="Calibri"/>
                <a:cs typeface="Calibri"/>
                <a:sym typeface="Calibri"/>
              </a:defRPr>
            </a:lvl4pPr>
            <a:lvl5pPr marL="0" marR="0" lvl="4" indent="0" algn="l" rtl="0">
              <a:spcBef>
                <a:spcPts val="0"/>
              </a:spcBef>
              <a:buNone/>
              <a:defRPr sz="1800" b="0" i="0" u="none" strike="noStrike" cap="none">
                <a:solidFill>
                  <a:srgbClr val="888888"/>
                </a:solidFill>
                <a:latin typeface="Calibri"/>
                <a:ea typeface="Calibri"/>
                <a:cs typeface="Calibri"/>
                <a:sym typeface="Calibri"/>
              </a:defRPr>
            </a:lvl5pPr>
            <a:lvl6pPr marL="0" marR="0" lvl="5" indent="0" algn="l" rtl="0">
              <a:spcBef>
                <a:spcPts val="0"/>
              </a:spcBef>
              <a:buNone/>
              <a:defRPr sz="1800" b="0" i="0" u="none" strike="noStrike" cap="none">
                <a:solidFill>
                  <a:srgbClr val="888888"/>
                </a:solidFill>
                <a:latin typeface="Calibri"/>
                <a:ea typeface="Calibri"/>
                <a:cs typeface="Calibri"/>
                <a:sym typeface="Calibri"/>
              </a:defRPr>
            </a:lvl6pPr>
            <a:lvl7pPr marL="0" marR="0" lvl="6" indent="0" algn="l" rtl="0">
              <a:spcBef>
                <a:spcPts val="0"/>
              </a:spcBef>
              <a:buNone/>
              <a:defRPr sz="1800" b="0" i="0" u="none" strike="noStrike" cap="none">
                <a:solidFill>
                  <a:srgbClr val="888888"/>
                </a:solidFill>
                <a:latin typeface="Calibri"/>
                <a:ea typeface="Calibri"/>
                <a:cs typeface="Calibri"/>
                <a:sym typeface="Calibri"/>
              </a:defRPr>
            </a:lvl7pPr>
            <a:lvl8pPr marL="0" marR="0" lvl="7" indent="0" algn="l" rtl="0">
              <a:spcBef>
                <a:spcPts val="0"/>
              </a:spcBef>
              <a:buNone/>
              <a:defRPr sz="1800" b="0" i="0" u="none" strike="noStrike" cap="none">
                <a:solidFill>
                  <a:srgbClr val="888888"/>
                </a:solidFill>
                <a:latin typeface="Calibri"/>
                <a:ea typeface="Calibri"/>
                <a:cs typeface="Calibri"/>
                <a:sym typeface="Calibri"/>
              </a:defRPr>
            </a:lvl8pPr>
            <a:lvl9pPr marL="0" marR="0" lvl="8" indent="0" algn="l" rtl="0">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17">
            <a:alphaModFix/>
          </a:blip>
          <a:srcRect/>
          <a:stretch/>
        </p:blipFill>
        <p:spPr>
          <a:xfrm>
            <a:off x="6304189" y="5761972"/>
            <a:ext cx="2211161" cy="6426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685800" y="2482523"/>
            <a:ext cx="7772400" cy="15266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a:t>Office of Preparedness and Response (OP&amp;R)</a:t>
            </a:r>
            <a:endParaRPr/>
          </a:p>
        </p:txBody>
      </p:sp>
      <p:sp>
        <p:nvSpPr>
          <p:cNvPr id="101" name="Google Shape;101;p1"/>
          <p:cNvSpPr txBox="1">
            <a:spLocks noGrp="1"/>
          </p:cNvSpPr>
          <p:nvPr>
            <p:ph type="subTitle" idx="1"/>
          </p:nvPr>
        </p:nvSpPr>
        <p:spPr>
          <a:xfrm>
            <a:off x="685800" y="4375479"/>
            <a:ext cx="7772400" cy="4373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2000"/>
              <a:buNone/>
            </a:pPr>
            <a:r>
              <a:rPr lang="en-US"/>
              <a:t>New Employee Orientation</a:t>
            </a:r>
            <a:endParaRPr/>
          </a:p>
        </p:txBody>
      </p:sp>
      <p:sp>
        <p:nvSpPr>
          <p:cNvPr id="102" name="Google Shape;102;p1"/>
          <p:cNvSpPr txBox="1">
            <a:spLocks noGrp="1"/>
          </p:cNvSpPr>
          <p:nvPr>
            <p:ph type="body" idx="2"/>
          </p:nvPr>
        </p:nvSpPr>
        <p:spPr>
          <a:xfrm>
            <a:off x="685801" y="4969297"/>
            <a:ext cx="7772399" cy="4000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1800"/>
              <a:buNone/>
            </a:pPr>
            <a:r>
              <a:rPr lang="en-US"/>
              <a:t>MARYLAND DEPARTMENT OF HEALTH</a:t>
            </a:r>
            <a:endParaRPr/>
          </a:p>
        </p:txBody>
      </p:sp>
      <p:cxnSp>
        <p:nvCxnSpPr>
          <p:cNvPr id="103" name="Google Shape;103;p1">
            <a:extLst>
              <a:ext uri="{C183D7F6-B498-43B3-948B-1728B52AA6E4}">
                <adec:decorative xmlns:adec="http://schemas.microsoft.com/office/drawing/2017/decorative" val="1"/>
              </a:ext>
            </a:extLst>
          </p:cNvPr>
          <p:cNvCxnSpPr/>
          <p:nvPr/>
        </p:nvCxnSpPr>
        <p:spPr>
          <a:xfrm>
            <a:off x="685800" y="1816567"/>
            <a:ext cx="7772400" cy="0"/>
          </a:xfrm>
          <a:prstGeom prst="straightConnector1">
            <a:avLst/>
          </a:prstGeom>
          <a:noFill/>
          <a:ln w="19050" cap="flat" cmpd="sng">
            <a:solidFill>
              <a:srgbClr val="F3F3F3"/>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457200" y="405693"/>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Why Be Prepared?</a:t>
            </a:r>
            <a:endParaRPr/>
          </a:p>
        </p:txBody>
      </p:sp>
      <p:sp>
        <p:nvSpPr>
          <p:cNvPr id="193" name="Google Shape;193;p10"/>
          <p:cNvSpPr txBox="1">
            <a:spLocks noGrp="1"/>
          </p:cNvSpPr>
          <p:nvPr>
            <p:ph type="body" idx="1"/>
          </p:nvPr>
        </p:nvSpPr>
        <p:spPr>
          <a:xfrm>
            <a:off x="457200" y="1457239"/>
            <a:ext cx="8229600" cy="47332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Emergency resources in your community may be limited</a:t>
            </a:r>
            <a:endParaRPr/>
          </a:p>
          <a:p>
            <a:pPr marL="228600" lvl="0" indent="-228600" algn="l" rtl="0">
              <a:lnSpc>
                <a:spcPct val="90000"/>
              </a:lnSpc>
              <a:spcBef>
                <a:spcPts val="1000"/>
              </a:spcBef>
              <a:spcAft>
                <a:spcPts val="0"/>
              </a:spcAft>
              <a:buClr>
                <a:srgbClr val="262626"/>
              </a:buClr>
              <a:buSzPts val="2800"/>
              <a:buChar char="•"/>
            </a:pPr>
            <a:r>
              <a:rPr lang="en-US"/>
              <a:t>Reduce fear and anxiety</a:t>
            </a:r>
            <a:endParaRPr/>
          </a:p>
          <a:p>
            <a:pPr marL="228600" lvl="0" indent="-228600" algn="l" rtl="0">
              <a:lnSpc>
                <a:spcPct val="90000"/>
              </a:lnSpc>
              <a:spcBef>
                <a:spcPts val="1000"/>
              </a:spcBef>
              <a:spcAft>
                <a:spcPts val="0"/>
              </a:spcAft>
              <a:buClr>
                <a:srgbClr val="262626"/>
              </a:buClr>
              <a:buSzPts val="2800"/>
              <a:buChar char="•"/>
            </a:pPr>
            <a:r>
              <a:rPr lang="en-US"/>
              <a:t>Help you and those around you</a:t>
            </a:r>
            <a:endParaRPr sz="3200"/>
          </a:p>
          <a:p>
            <a:pPr marL="228600" lvl="0" indent="-50800" algn="l" rtl="0">
              <a:lnSpc>
                <a:spcPct val="90000"/>
              </a:lnSpc>
              <a:spcBef>
                <a:spcPts val="1000"/>
              </a:spcBef>
              <a:spcAft>
                <a:spcPts val="0"/>
              </a:spcAft>
              <a:buClr>
                <a:srgbClr val="262626"/>
              </a:buClr>
              <a:buSzPts val="2800"/>
              <a:buNone/>
            </a:pPr>
            <a:endParaRPr/>
          </a:p>
        </p:txBody>
      </p:sp>
      <p:pic>
        <p:nvPicPr>
          <p:cNvPr id="194" name="Google Shape;194;p10" descr="Clip art of a family of four"/>
          <p:cNvPicPr preferRelativeResize="0"/>
          <p:nvPr/>
        </p:nvPicPr>
        <p:blipFill rotWithShape="1">
          <a:blip r:embed="rId3">
            <a:alphaModFix/>
          </a:blip>
          <a:srcRect/>
          <a:stretch/>
        </p:blipFill>
        <p:spPr>
          <a:xfrm>
            <a:off x="3396521" y="3940624"/>
            <a:ext cx="2558189" cy="1701574"/>
          </a:xfrm>
          <a:prstGeom prst="rect">
            <a:avLst/>
          </a:prstGeom>
          <a:noFill/>
          <a:ln>
            <a:noFill/>
          </a:ln>
        </p:spPr>
      </p:pic>
      <p:pic>
        <p:nvPicPr>
          <p:cNvPr id="195" name="Google Shape;195;p10" descr="Clip art of two senior citizens with canes."/>
          <p:cNvPicPr preferRelativeResize="0"/>
          <p:nvPr/>
        </p:nvPicPr>
        <p:blipFill rotWithShape="1">
          <a:blip r:embed="rId4">
            <a:alphaModFix/>
          </a:blip>
          <a:srcRect/>
          <a:stretch/>
        </p:blipFill>
        <p:spPr>
          <a:xfrm>
            <a:off x="1036866" y="4009726"/>
            <a:ext cx="1553934" cy="1632472"/>
          </a:xfrm>
          <a:prstGeom prst="rect">
            <a:avLst/>
          </a:prstGeom>
          <a:noFill/>
          <a:ln>
            <a:noFill/>
          </a:ln>
        </p:spPr>
      </p:pic>
      <p:pic>
        <p:nvPicPr>
          <p:cNvPr id="196" name="Google Shape;196;p10" descr="Clip art of woman figure and stroller."/>
          <p:cNvPicPr preferRelativeResize="0"/>
          <p:nvPr/>
        </p:nvPicPr>
        <p:blipFill rotWithShape="1">
          <a:blip r:embed="rId5">
            <a:alphaModFix/>
          </a:blip>
          <a:srcRect/>
          <a:stretch/>
        </p:blipFill>
        <p:spPr>
          <a:xfrm>
            <a:off x="6691307" y="4079420"/>
            <a:ext cx="1809757" cy="1562778"/>
          </a:xfrm>
          <a:prstGeom prst="rect">
            <a:avLst/>
          </a:prstGeom>
          <a:noFill/>
          <a:ln>
            <a:noFill/>
          </a:ln>
        </p:spPr>
      </p:pic>
      <p:sp>
        <p:nvSpPr>
          <p:cNvPr id="197" name="Google Shape;197;p10"/>
          <p:cNvSpPr txBox="1"/>
          <p:nvPr/>
        </p:nvSpPr>
        <p:spPr>
          <a:xfrm>
            <a:off x="457200" y="179067"/>
            <a:ext cx="788670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000"/>
              <a:buFont typeface="Arial"/>
              <a:buNone/>
            </a:pPr>
            <a:r>
              <a:rPr lang="en-US" sz="2000" b="0" i="1" u="none" strike="noStrike" cap="none">
                <a:solidFill>
                  <a:srgbClr val="7F7F7F"/>
                </a:solidFill>
                <a:latin typeface="Georgia"/>
                <a:ea typeface="Georgia"/>
                <a:cs typeface="Georgia"/>
                <a:sym typeface="Georgia"/>
              </a:rPr>
              <a:t>Office of Preparedness and Response</a:t>
            </a:r>
            <a:endParaRPr/>
          </a:p>
        </p:txBody>
      </p:sp>
      <p:cxnSp>
        <p:nvCxnSpPr>
          <p:cNvPr id="198" name="Google Shape;198;p10">
            <a:extLst>
              <a:ext uri="{C183D7F6-B498-43B3-948B-1728B52AA6E4}">
                <adec:decorative xmlns:adec="http://schemas.microsoft.com/office/drawing/2017/decorative" val="1"/>
              </a:ext>
            </a:extLst>
          </p:cNvPr>
          <p:cNvCxnSpPr/>
          <p:nvPr/>
        </p:nvCxnSpPr>
        <p:spPr>
          <a:xfrm>
            <a:off x="5404022" y="1041990"/>
            <a:ext cx="3739978" cy="0"/>
          </a:xfrm>
          <a:prstGeom prst="straightConnector1">
            <a:avLst/>
          </a:prstGeom>
          <a:noFill/>
          <a:ln w="28575" cap="flat" cmpd="sng">
            <a:solidFill>
              <a:srgbClr val="980000"/>
            </a:solidFill>
            <a:prstDash val="solid"/>
            <a:round/>
            <a:headEnd type="none" w="sm" len="sm"/>
            <a:tailEnd type="none" w="sm" len="sm"/>
          </a:ln>
        </p:spPr>
      </p:cxnSp>
      <p:sp>
        <p:nvSpPr>
          <p:cNvPr id="199" name="Google Shape;199;p10"/>
          <p:cNvSpPr txBox="1"/>
          <p:nvPr/>
        </p:nvSpPr>
        <p:spPr>
          <a:xfrm>
            <a:off x="577712" y="6152495"/>
            <a:ext cx="49924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7F7F7F"/>
                </a:solidFill>
                <a:latin typeface="Times New Roman"/>
                <a:ea typeface="Times New Roman"/>
                <a:cs typeface="Times New Roman"/>
                <a:sym typeface="Times New Roman"/>
              </a:rPr>
              <a:t>10</a:t>
            </a:fld>
            <a:endParaRPr sz="1600" b="0" i="0" u="none" strike="noStrike" cap="none">
              <a:solidFill>
                <a:srgbClr val="7F7F7F"/>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0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anim calcmode="lin" valueType="num">
                                      <p:cBhvr additive="base">
                                        <p:cTn id="27" dur="500"/>
                                        <p:tgtEl>
                                          <p:spTgt spid="195"/>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94"/>
                                        </p:tgtEl>
                                        <p:attrNameLst>
                                          <p:attrName>style.visibility</p:attrName>
                                        </p:attrNameLst>
                                      </p:cBhvr>
                                      <p:to>
                                        <p:strVal val="visible"/>
                                      </p:to>
                                    </p:set>
                                    <p:anim calcmode="lin" valueType="num">
                                      <p:cBhvr additive="base">
                                        <p:cTn id="30" dur="500"/>
                                        <p:tgtEl>
                                          <p:spTgt spid="194"/>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6"/>
                                        </p:tgtEl>
                                        <p:attrNameLst>
                                          <p:attrName>style.visibility</p:attrName>
                                        </p:attrNameLst>
                                      </p:cBhvr>
                                      <p:to>
                                        <p:strVal val="visible"/>
                                      </p:to>
                                    </p:set>
                                    <p:anim calcmode="lin" valueType="num">
                                      <p:cBhvr additive="base">
                                        <p:cTn id="33" dur="500"/>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457200" y="42641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Steps to Preparedness</a:t>
            </a:r>
            <a:endParaRPr/>
          </a:p>
        </p:txBody>
      </p:sp>
      <p:pic>
        <p:nvPicPr>
          <p:cNvPr id="206" name="Google Shape;206;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17572" y="2084931"/>
            <a:ext cx="4798559" cy="3975330"/>
          </a:xfrm>
          <a:prstGeom prst="rect">
            <a:avLst/>
          </a:prstGeom>
          <a:noFill/>
          <a:ln>
            <a:noFill/>
          </a:ln>
        </p:spPr>
      </p:pic>
      <p:sp>
        <p:nvSpPr>
          <p:cNvPr id="207" name="Google Shape;207;p11"/>
          <p:cNvSpPr txBox="1"/>
          <p:nvPr/>
        </p:nvSpPr>
        <p:spPr>
          <a:xfrm>
            <a:off x="947057" y="4875258"/>
            <a:ext cx="273231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Be Informed</a:t>
            </a:r>
            <a:endParaRPr/>
          </a:p>
        </p:txBody>
      </p:sp>
      <p:sp>
        <p:nvSpPr>
          <p:cNvPr id="208" name="Google Shape;208;p11"/>
          <p:cNvSpPr txBox="1"/>
          <p:nvPr/>
        </p:nvSpPr>
        <p:spPr>
          <a:xfrm>
            <a:off x="3325290" y="2234882"/>
            <a:ext cx="273231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Get Involved</a:t>
            </a:r>
            <a:endParaRPr/>
          </a:p>
        </p:txBody>
      </p:sp>
      <p:sp>
        <p:nvSpPr>
          <p:cNvPr id="209" name="Google Shape;209;p11"/>
          <p:cNvSpPr txBox="1"/>
          <p:nvPr/>
        </p:nvSpPr>
        <p:spPr>
          <a:xfrm>
            <a:off x="2623751" y="3056827"/>
            <a:ext cx="273231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Build a Kit</a:t>
            </a:r>
            <a:endParaRPr/>
          </a:p>
        </p:txBody>
      </p:sp>
      <p:sp>
        <p:nvSpPr>
          <p:cNvPr id="210" name="Google Shape;210;p11"/>
          <p:cNvSpPr txBox="1"/>
          <p:nvPr/>
        </p:nvSpPr>
        <p:spPr>
          <a:xfrm>
            <a:off x="1730828" y="3913573"/>
            <a:ext cx="273231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Make a Plan</a:t>
            </a:r>
            <a:endParaRPr/>
          </a:p>
        </p:txBody>
      </p:sp>
      <p:sp>
        <p:nvSpPr>
          <p:cNvPr id="211" name="Google Shape;211;p11"/>
          <p:cNvSpPr txBox="1"/>
          <p:nvPr/>
        </p:nvSpPr>
        <p:spPr>
          <a:xfrm>
            <a:off x="5638799" y="1381652"/>
            <a:ext cx="304800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Preparedness</a:t>
            </a:r>
            <a:r>
              <a:rPr lang="en-US" sz="3200">
                <a:solidFill>
                  <a:schemeClr val="dk1"/>
                </a:solidFill>
                <a:latin typeface="Times New Roman"/>
                <a:ea typeface="Times New Roman"/>
                <a:cs typeface="Times New Roman"/>
                <a:sym typeface="Times New Roman"/>
              </a:rPr>
              <a:t>!</a:t>
            </a:r>
            <a:endParaRPr/>
          </a:p>
        </p:txBody>
      </p:sp>
      <p:sp>
        <p:nvSpPr>
          <p:cNvPr id="212" name="Google Shape;212;p11"/>
          <p:cNvSpPr txBox="1"/>
          <p:nvPr/>
        </p:nvSpPr>
        <p:spPr>
          <a:xfrm>
            <a:off x="457200" y="179067"/>
            <a:ext cx="788670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000"/>
              <a:buFont typeface="Arial"/>
              <a:buNone/>
            </a:pPr>
            <a:r>
              <a:rPr lang="en-US" sz="2000" b="0" i="1" u="none">
                <a:solidFill>
                  <a:srgbClr val="7F7F7F"/>
                </a:solidFill>
                <a:latin typeface="Georgia"/>
                <a:ea typeface="Georgia"/>
                <a:cs typeface="Georgia"/>
                <a:sym typeface="Georgia"/>
              </a:rPr>
              <a:t>Office of Preparedness and Response</a:t>
            </a:r>
            <a:endParaRPr/>
          </a:p>
        </p:txBody>
      </p:sp>
      <p:cxnSp>
        <p:nvCxnSpPr>
          <p:cNvPr id="213" name="Google Shape;213;p11">
            <a:extLst>
              <a:ext uri="{C183D7F6-B498-43B3-948B-1728B52AA6E4}">
                <adec:decorative xmlns:adec="http://schemas.microsoft.com/office/drawing/2017/decorative" val="1"/>
              </a:ext>
            </a:extLst>
          </p:cNvPr>
          <p:cNvCxnSpPr/>
          <p:nvPr/>
        </p:nvCxnSpPr>
        <p:spPr>
          <a:xfrm>
            <a:off x="6441989" y="1041990"/>
            <a:ext cx="2702011" cy="0"/>
          </a:xfrm>
          <a:prstGeom prst="straightConnector1">
            <a:avLst/>
          </a:prstGeom>
          <a:noFill/>
          <a:ln w="28575" cap="flat" cmpd="sng">
            <a:solidFill>
              <a:srgbClr val="980000"/>
            </a:solidFill>
            <a:prstDash val="solid"/>
            <a:round/>
            <a:headEnd type="none" w="sm" len="sm"/>
            <a:tailEnd type="none" w="sm" len="sm"/>
          </a:ln>
        </p:spPr>
      </p:cxnSp>
      <p:sp>
        <p:nvSpPr>
          <p:cNvPr id="214" name="Google Shape;214;p11"/>
          <p:cNvSpPr txBox="1"/>
          <p:nvPr/>
        </p:nvSpPr>
        <p:spPr>
          <a:xfrm>
            <a:off x="577712" y="6152495"/>
            <a:ext cx="49924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600" b="0" u="none">
                <a:solidFill>
                  <a:srgbClr val="7F7F7F"/>
                </a:solidFill>
                <a:latin typeface="Times New Roman"/>
                <a:ea typeface="Times New Roman"/>
                <a:cs typeface="Times New Roman"/>
                <a:sym typeface="Times New Roman"/>
              </a:rPr>
              <a:t>11</a:t>
            </a:fld>
            <a:endParaRPr sz="1600" b="0" u="none">
              <a:solidFill>
                <a:srgbClr val="7F7F7F"/>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 calcmode="lin" valueType="num">
                                      <p:cBhvr additive="base">
                                        <p:cTn id="12"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 calcmode="lin" valueType="num">
                                      <p:cBhvr additive="base">
                                        <p:cTn id="1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anim calcmode="lin" valueType="num">
                                      <p:cBhvr additive="base">
                                        <p:cTn id="27" dur="500"/>
                                        <p:tgtEl>
                                          <p:spTgt spid="20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fade">
                                      <p:cBhvr>
                                        <p:cTn id="32" dur="2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Conclusion</a:t>
            </a:r>
            <a:endParaRPr/>
          </a:p>
        </p:txBody>
      </p:sp>
      <p:sp>
        <p:nvSpPr>
          <p:cNvPr id="221" name="Google Shape;22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MDH is responsible for coordinating the state’s public health and medical response for emergencies in Maryland</a:t>
            </a:r>
            <a:endParaRPr/>
          </a:p>
          <a:p>
            <a:pPr marL="228600" lvl="0" indent="-228600" algn="l" rtl="0">
              <a:lnSpc>
                <a:spcPct val="90000"/>
              </a:lnSpc>
              <a:spcBef>
                <a:spcPts val="1000"/>
              </a:spcBef>
              <a:spcAft>
                <a:spcPts val="0"/>
              </a:spcAft>
              <a:buClr>
                <a:srgbClr val="262626"/>
              </a:buClr>
              <a:buSzPts val="2800"/>
              <a:buChar char="•"/>
            </a:pPr>
            <a:r>
              <a:rPr lang="en-US"/>
              <a:t>All MDH employees can take steps to be prepared, both at work and at home</a:t>
            </a:r>
            <a:endParaRPr/>
          </a:p>
          <a:p>
            <a:pPr marL="228600" lvl="0" indent="-228600" algn="l" rtl="0">
              <a:lnSpc>
                <a:spcPct val="90000"/>
              </a:lnSpc>
              <a:spcBef>
                <a:spcPts val="1000"/>
              </a:spcBef>
              <a:spcAft>
                <a:spcPts val="0"/>
              </a:spcAft>
              <a:buClr>
                <a:srgbClr val="262626"/>
              </a:buClr>
              <a:buSzPts val="2800"/>
              <a:buChar char="•"/>
            </a:pPr>
            <a:r>
              <a:rPr lang="en-US"/>
              <a:t>Consider volunteering to become a member of Maryland Responds Medical Reserve Corps </a:t>
            </a:r>
            <a:br>
              <a:rPr lang="en-US"/>
            </a:br>
            <a:r>
              <a:rPr lang="en-US"/>
              <a:t>or the MDH Emergency Management Team</a:t>
            </a:r>
            <a:endParaRPr/>
          </a:p>
          <a:p>
            <a:pPr marL="228600" lvl="0" indent="-50800" algn="l" rtl="0">
              <a:lnSpc>
                <a:spcPct val="90000"/>
              </a:lnSpc>
              <a:spcBef>
                <a:spcPts val="1000"/>
              </a:spcBef>
              <a:spcAft>
                <a:spcPts val="0"/>
              </a:spcAft>
              <a:buClr>
                <a:srgbClr val="262626"/>
              </a:buClr>
              <a:buSzPts val="2800"/>
              <a:buNone/>
            </a:pPr>
            <a:endParaRPr/>
          </a:p>
        </p:txBody>
      </p:sp>
      <p:sp>
        <p:nvSpPr>
          <p:cNvPr id="222" name="Google Shape;222;p1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23" name="Google Shape;223;p12"/>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Learn More</a:t>
            </a:r>
            <a:endParaRPr/>
          </a:p>
        </p:txBody>
      </p:sp>
      <p:sp>
        <p:nvSpPr>
          <p:cNvPr id="231" name="Google Shape;23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r>
              <a:rPr lang="en-US" b="1"/>
              <a:t>Office of Preparedness and Response</a:t>
            </a:r>
            <a:endParaRPr/>
          </a:p>
          <a:p>
            <a:pPr marL="457200" lvl="1" indent="0" algn="l" rtl="0">
              <a:lnSpc>
                <a:spcPct val="90000"/>
              </a:lnSpc>
              <a:spcBef>
                <a:spcPts val="500"/>
              </a:spcBef>
              <a:spcAft>
                <a:spcPts val="0"/>
              </a:spcAft>
              <a:buClr>
                <a:srgbClr val="262626"/>
              </a:buClr>
              <a:buSzPts val="2400"/>
              <a:buNone/>
            </a:pPr>
            <a:r>
              <a:rPr lang="en-US"/>
              <a:t>7462 Candlewood Road, Suite D</a:t>
            </a:r>
            <a:endParaRPr/>
          </a:p>
          <a:p>
            <a:pPr marL="457200" lvl="1" indent="0" algn="l" rtl="0">
              <a:lnSpc>
                <a:spcPct val="90000"/>
              </a:lnSpc>
              <a:spcBef>
                <a:spcPts val="500"/>
              </a:spcBef>
              <a:spcAft>
                <a:spcPts val="0"/>
              </a:spcAft>
              <a:buClr>
                <a:srgbClr val="262626"/>
              </a:buClr>
              <a:buSzPts val="2400"/>
              <a:buNone/>
            </a:pPr>
            <a:r>
              <a:rPr lang="en-US"/>
              <a:t>Hanover, MD 21076</a:t>
            </a:r>
            <a:br>
              <a:rPr lang="en-US"/>
            </a:br>
            <a:r>
              <a:rPr lang="en-US"/>
              <a:t>(443) 628-6589</a:t>
            </a:r>
            <a:endParaRPr/>
          </a:p>
          <a:p>
            <a:pPr marL="457200" lvl="1" indent="0" algn="l" rtl="0">
              <a:lnSpc>
                <a:spcPct val="90000"/>
              </a:lnSpc>
              <a:spcBef>
                <a:spcPts val="500"/>
              </a:spcBef>
              <a:spcAft>
                <a:spcPts val="0"/>
              </a:spcAft>
              <a:buClr>
                <a:srgbClr val="262626"/>
              </a:buClr>
              <a:buSzPts val="2400"/>
              <a:buNone/>
            </a:pPr>
            <a:r>
              <a:rPr lang="en-US" u="sng"/>
              <a:t>preparedness.health.maryland.gov</a:t>
            </a:r>
            <a:endParaRPr/>
          </a:p>
          <a:p>
            <a:pPr marL="0" lvl="0" indent="0" algn="l" rtl="0">
              <a:lnSpc>
                <a:spcPct val="90000"/>
              </a:lnSpc>
              <a:spcBef>
                <a:spcPts val="1000"/>
              </a:spcBef>
              <a:spcAft>
                <a:spcPts val="0"/>
              </a:spcAft>
              <a:buClr>
                <a:srgbClr val="262626"/>
              </a:buClr>
              <a:buSzPts val="2800"/>
              <a:buNone/>
            </a:pPr>
            <a:endParaRPr b="1"/>
          </a:p>
          <a:p>
            <a:pPr marL="0" lvl="0" indent="0" algn="l" rtl="0">
              <a:lnSpc>
                <a:spcPct val="90000"/>
              </a:lnSpc>
              <a:spcBef>
                <a:spcPts val="1000"/>
              </a:spcBef>
              <a:spcAft>
                <a:spcPts val="0"/>
              </a:spcAft>
              <a:buClr>
                <a:srgbClr val="262626"/>
              </a:buClr>
              <a:buSzPts val="2800"/>
              <a:buNone/>
            </a:pPr>
            <a:r>
              <a:rPr lang="en-US" b="1"/>
              <a:t>Maryland Responds Medical Reserve Corps</a:t>
            </a:r>
            <a:endParaRPr/>
          </a:p>
          <a:p>
            <a:pPr marL="457200" lvl="1" indent="0" algn="l" rtl="0">
              <a:lnSpc>
                <a:spcPct val="90000"/>
              </a:lnSpc>
              <a:spcBef>
                <a:spcPts val="500"/>
              </a:spcBef>
              <a:spcAft>
                <a:spcPts val="0"/>
              </a:spcAft>
              <a:buClr>
                <a:srgbClr val="262626"/>
              </a:buClr>
              <a:buSzPts val="2400"/>
              <a:buNone/>
            </a:pPr>
            <a:r>
              <a:rPr lang="en-US" u="sng"/>
              <a:t>mdresponds.health.maryland.gov</a:t>
            </a:r>
            <a:endParaRPr/>
          </a:p>
        </p:txBody>
      </p:sp>
      <p:sp>
        <p:nvSpPr>
          <p:cNvPr id="232" name="Google Shape;232;p1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33" name="Google Shape;233;p1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ctrTitle"/>
          </p:nvPr>
        </p:nvSpPr>
        <p:spPr>
          <a:xfrm>
            <a:off x="685800" y="2482523"/>
            <a:ext cx="7772400" cy="15266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a:t>Questions?</a:t>
            </a:r>
            <a:endParaRPr/>
          </a:p>
        </p:txBody>
      </p:sp>
      <p:sp>
        <p:nvSpPr>
          <p:cNvPr id="241" name="Google Shape;241;p14"/>
          <p:cNvSpPr txBox="1">
            <a:spLocks noGrp="1"/>
          </p:cNvSpPr>
          <p:nvPr>
            <p:ph type="subTitle" idx="1"/>
          </p:nvPr>
        </p:nvSpPr>
        <p:spPr>
          <a:xfrm>
            <a:off x="685800" y="4375479"/>
            <a:ext cx="7772400" cy="4373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2000"/>
              <a:buNone/>
            </a:pPr>
            <a:endParaRPr/>
          </a:p>
        </p:txBody>
      </p:sp>
      <p:sp>
        <p:nvSpPr>
          <p:cNvPr id="242" name="Google Shape;242;p14"/>
          <p:cNvSpPr txBox="1">
            <a:spLocks noGrp="1"/>
          </p:cNvSpPr>
          <p:nvPr>
            <p:ph type="body" idx="2"/>
          </p:nvPr>
        </p:nvSpPr>
        <p:spPr>
          <a:xfrm>
            <a:off x="685801" y="4969297"/>
            <a:ext cx="7772399" cy="4000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40E3E"/>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57200" y="417271"/>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Presentation Overview</a:t>
            </a:r>
            <a:endParaRPr/>
          </a:p>
        </p:txBody>
      </p:sp>
      <p:sp>
        <p:nvSpPr>
          <p:cNvPr id="110" name="Google Shape;110;p2"/>
          <p:cNvSpPr txBox="1">
            <a:spLocks noGrp="1"/>
          </p:cNvSpPr>
          <p:nvPr>
            <p:ph type="body" idx="1"/>
          </p:nvPr>
        </p:nvSpPr>
        <p:spPr>
          <a:xfrm>
            <a:off x="547676" y="1560271"/>
            <a:ext cx="8672945" cy="47805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Introduction to OP&amp;R</a:t>
            </a:r>
            <a:endParaRPr/>
          </a:p>
          <a:p>
            <a:pPr marL="228600" lvl="0" indent="-50800" algn="l" rtl="0">
              <a:lnSpc>
                <a:spcPct val="90000"/>
              </a:lnSpc>
              <a:spcBef>
                <a:spcPts val="1000"/>
              </a:spcBef>
              <a:spcAft>
                <a:spcPts val="0"/>
              </a:spcAft>
              <a:buClr>
                <a:srgbClr val="262626"/>
              </a:buClr>
              <a:buSzPts val="2800"/>
              <a:buNone/>
            </a:pPr>
            <a:endParaRPr/>
          </a:p>
          <a:p>
            <a:pPr marL="228600" lvl="0" indent="-228600" algn="l" rtl="0">
              <a:lnSpc>
                <a:spcPct val="90000"/>
              </a:lnSpc>
              <a:spcBef>
                <a:spcPts val="1000"/>
              </a:spcBef>
              <a:spcAft>
                <a:spcPts val="0"/>
              </a:spcAft>
              <a:buClr>
                <a:srgbClr val="262626"/>
              </a:buClr>
              <a:buSzPts val="2800"/>
              <a:buChar char="•"/>
            </a:pPr>
            <a:r>
              <a:rPr lang="en-US"/>
              <a:t>Why be Prepared?</a:t>
            </a:r>
            <a:endParaRPr/>
          </a:p>
          <a:p>
            <a:pPr marL="228600" lvl="0" indent="-50800" algn="l" rtl="0">
              <a:lnSpc>
                <a:spcPct val="90000"/>
              </a:lnSpc>
              <a:spcBef>
                <a:spcPts val="1000"/>
              </a:spcBef>
              <a:spcAft>
                <a:spcPts val="0"/>
              </a:spcAft>
              <a:buClr>
                <a:srgbClr val="262626"/>
              </a:buClr>
              <a:buSzPts val="2800"/>
              <a:buNone/>
            </a:pPr>
            <a:endParaRPr/>
          </a:p>
          <a:p>
            <a:pPr marL="228600" lvl="0" indent="-228600" algn="l" rtl="0">
              <a:lnSpc>
                <a:spcPct val="90000"/>
              </a:lnSpc>
              <a:spcBef>
                <a:spcPts val="1000"/>
              </a:spcBef>
              <a:spcAft>
                <a:spcPts val="0"/>
              </a:spcAft>
              <a:buClr>
                <a:srgbClr val="262626"/>
              </a:buClr>
              <a:buSzPts val="2800"/>
              <a:buChar char="•"/>
            </a:pPr>
            <a:r>
              <a:rPr lang="en-US"/>
              <a:t>Steps to Preparedness</a:t>
            </a:r>
            <a:endParaRPr/>
          </a:p>
          <a:p>
            <a:pPr marL="228600" lvl="0" indent="-50800" algn="l" rtl="0">
              <a:lnSpc>
                <a:spcPct val="90000"/>
              </a:lnSpc>
              <a:spcBef>
                <a:spcPts val="1000"/>
              </a:spcBef>
              <a:spcAft>
                <a:spcPts val="0"/>
              </a:spcAft>
              <a:buClr>
                <a:srgbClr val="262626"/>
              </a:buClr>
              <a:buSzPts val="2800"/>
              <a:buNone/>
            </a:pPr>
            <a:endParaRPr/>
          </a:p>
          <a:p>
            <a:pPr marL="228600" lvl="0" indent="-228600" algn="l" rtl="0">
              <a:lnSpc>
                <a:spcPct val="90000"/>
              </a:lnSpc>
              <a:spcBef>
                <a:spcPts val="1000"/>
              </a:spcBef>
              <a:spcAft>
                <a:spcPts val="0"/>
              </a:spcAft>
              <a:buClr>
                <a:srgbClr val="262626"/>
              </a:buClr>
              <a:buSzPts val="2800"/>
              <a:buChar char="•"/>
            </a:pPr>
            <a:r>
              <a:rPr lang="en-US"/>
              <a:t>Conclusion/Learn More</a:t>
            </a:r>
            <a:endParaRPr/>
          </a:p>
          <a:p>
            <a:pPr marL="228600" lvl="0" indent="-50800" algn="l" rtl="0">
              <a:lnSpc>
                <a:spcPct val="90000"/>
              </a:lnSpc>
              <a:spcBef>
                <a:spcPts val="1000"/>
              </a:spcBef>
              <a:spcAft>
                <a:spcPts val="0"/>
              </a:spcAft>
              <a:buClr>
                <a:srgbClr val="262626"/>
              </a:buClr>
              <a:buSzPts val="2800"/>
              <a:buNone/>
            </a:pPr>
            <a:endParaRPr/>
          </a:p>
          <a:p>
            <a:pPr marL="228600" lvl="0" indent="-50800" algn="l" rtl="0">
              <a:lnSpc>
                <a:spcPct val="90000"/>
              </a:lnSpc>
              <a:spcBef>
                <a:spcPts val="1000"/>
              </a:spcBef>
              <a:spcAft>
                <a:spcPts val="0"/>
              </a:spcAft>
              <a:buClr>
                <a:srgbClr val="262626"/>
              </a:buClr>
              <a:buSzPts val="2800"/>
              <a:buNone/>
            </a:pPr>
            <a:endParaRPr/>
          </a:p>
        </p:txBody>
      </p:sp>
      <p:pic>
        <p:nvPicPr>
          <p:cNvPr id="111" name="Google Shape;111;p2" descr="Icon&#10;&#10;Description automatically generated"/>
          <p:cNvPicPr preferRelativeResize="0"/>
          <p:nvPr/>
        </p:nvPicPr>
        <p:blipFill rotWithShape="1">
          <a:blip r:embed="rId3">
            <a:alphaModFix/>
          </a:blip>
          <a:srcRect/>
          <a:stretch/>
        </p:blipFill>
        <p:spPr>
          <a:xfrm>
            <a:off x="5007430" y="2075546"/>
            <a:ext cx="3526970" cy="3344090"/>
          </a:xfrm>
          <a:prstGeom prst="rect">
            <a:avLst/>
          </a:prstGeom>
          <a:noFill/>
          <a:ln>
            <a:noFill/>
          </a:ln>
        </p:spPr>
      </p:pic>
      <p:sp>
        <p:nvSpPr>
          <p:cNvPr id="112" name="Google Shape;112;p2"/>
          <p:cNvSpPr txBox="1"/>
          <p:nvPr/>
        </p:nvSpPr>
        <p:spPr>
          <a:xfrm>
            <a:off x="457200" y="352490"/>
            <a:ext cx="788670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000"/>
              <a:buFont typeface="Arial"/>
              <a:buNone/>
            </a:pPr>
            <a:r>
              <a:rPr lang="en-US" sz="2000" b="0" i="1" u="none" strike="noStrike" cap="none">
                <a:solidFill>
                  <a:srgbClr val="7F7F7F"/>
                </a:solidFill>
                <a:latin typeface="Georgia"/>
                <a:ea typeface="Georgia"/>
                <a:cs typeface="Georgia"/>
                <a:sym typeface="Georgia"/>
              </a:rPr>
              <a:t>Office of Preparedness and Response</a:t>
            </a:r>
            <a:endParaRPr/>
          </a:p>
        </p:txBody>
      </p:sp>
      <p:cxnSp>
        <p:nvCxnSpPr>
          <p:cNvPr id="113" name="Google Shape;113;p2">
            <a:extLst>
              <a:ext uri="{C183D7F6-B498-43B3-948B-1728B52AA6E4}">
                <adec:decorative xmlns:adec="http://schemas.microsoft.com/office/drawing/2017/decorative" val="1"/>
              </a:ext>
            </a:extLst>
          </p:cNvPr>
          <p:cNvCxnSpPr/>
          <p:nvPr/>
        </p:nvCxnSpPr>
        <p:spPr>
          <a:xfrm>
            <a:off x="6516130" y="1041990"/>
            <a:ext cx="2627870" cy="0"/>
          </a:xfrm>
          <a:prstGeom prst="straightConnector1">
            <a:avLst/>
          </a:prstGeom>
          <a:noFill/>
          <a:ln w="28575" cap="flat" cmpd="sng">
            <a:solidFill>
              <a:srgbClr val="980000"/>
            </a:solidFill>
            <a:prstDash val="solid"/>
            <a:round/>
            <a:headEnd type="none" w="sm" len="sm"/>
            <a:tailEnd type="none" w="sm" len="sm"/>
          </a:ln>
        </p:spPr>
      </p:cxnSp>
      <p:sp>
        <p:nvSpPr>
          <p:cNvPr id="114" name="Google Shape;114;p2"/>
          <p:cNvSpPr txBox="1"/>
          <p:nvPr/>
        </p:nvSpPr>
        <p:spPr>
          <a:xfrm>
            <a:off x="577712" y="6152495"/>
            <a:ext cx="49924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7F7F7F"/>
                </a:solidFill>
                <a:latin typeface="Times New Roman"/>
                <a:ea typeface="Times New Roman"/>
                <a:cs typeface="Times New Roman"/>
                <a:sym typeface="Times New Roman"/>
              </a:rPr>
              <a:t>2</a:t>
            </a:fld>
            <a:endParaRPr sz="1600" b="0" i="0" u="none" strike="noStrike" cap="none">
              <a:solidFill>
                <a:srgbClr val="7F7F7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000"/>
                                        <p:tgtEl>
                                          <p:spTgt spid="1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4" end="4"/>
                                            </p:txEl>
                                          </p:spTgt>
                                        </p:tgtEl>
                                        <p:attrNameLst>
                                          <p:attrName>style.visibility</p:attrName>
                                        </p:attrNameLst>
                                      </p:cBhvr>
                                      <p:to>
                                        <p:strVal val="visible"/>
                                      </p:to>
                                    </p:set>
                                    <p:animEffect transition="in" filter="fade">
                                      <p:cBhvr>
                                        <p:cTn id="27" dur="1000"/>
                                        <p:tgtEl>
                                          <p:spTgt spid="1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xEl>
                                              <p:pRg st="5" end="5"/>
                                            </p:txEl>
                                          </p:spTgt>
                                        </p:tgtEl>
                                        <p:attrNameLst>
                                          <p:attrName>style.visibility</p:attrName>
                                        </p:attrNameLst>
                                      </p:cBhvr>
                                      <p:to>
                                        <p:strVal val="visible"/>
                                      </p:to>
                                    </p:set>
                                    <p:animEffect transition="in" filter="fade">
                                      <p:cBhvr>
                                        <p:cTn id="32" dur="1000"/>
                                        <p:tgtEl>
                                          <p:spTgt spid="1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
                                            <p:txEl>
                                              <p:pRg st="6" end="6"/>
                                            </p:txEl>
                                          </p:spTgt>
                                        </p:tgtEl>
                                        <p:attrNameLst>
                                          <p:attrName>style.visibility</p:attrName>
                                        </p:attrNameLst>
                                      </p:cBhvr>
                                      <p:to>
                                        <p:strVal val="visible"/>
                                      </p:to>
                                    </p:set>
                                    <p:animEffect transition="in" filter="fade">
                                      <p:cBhvr>
                                        <p:cTn id="37" dur="1000"/>
                                        <p:tgtEl>
                                          <p:spTgt spid="1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
                                            <p:txEl>
                                              <p:pRg st="7" end="7"/>
                                            </p:txEl>
                                          </p:spTgt>
                                        </p:tgtEl>
                                        <p:attrNameLst>
                                          <p:attrName>style.visibility</p:attrName>
                                        </p:attrNameLst>
                                      </p:cBhvr>
                                      <p:to>
                                        <p:strVal val="visible"/>
                                      </p:to>
                                    </p:set>
                                    <p:animEffect transition="in" filter="fade">
                                      <p:cBhvr>
                                        <p:cTn id="42" dur="1000"/>
                                        <p:tgtEl>
                                          <p:spTgt spid="1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0">
                                            <p:txEl>
                                              <p:pRg st="8" end="8"/>
                                            </p:txEl>
                                          </p:spTgt>
                                        </p:tgtEl>
                                        <p:attrNameLst>
                                          <p:attrName>style.visibility</p:attrName>
                                        </p:attrNameLst>
                                      </p:cBhvr>
                                      <p:to>
                                        <p:strVal val="visible"/>
                                      </p:to>
                                    </p:set>
                                    <p:animEffect transition="in" filter="fade">
                                      <p:cBhvr>
                                        <p:cTn id="47" dur="1000"/>
                                        <p:tgtEl>
                                          <p:spTgt spid="1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Introduction to OP&amp;R</a:t>
            </a:r>
            <a:endParaRPr/>
          </a:p>
        </p:txBody>
      </p:sp>
      <p:sp>
        <p:nvSpPr>
          <p:cNvPr id="121" name="Google Shape;121;p4"/>
          <p:cNvSpPr txBox="1">
            <a:spLocks noGrp="1"/>
          </p:cNvSpPr>
          <p:nvPr>
            <p:ph type="body" idx="1"/>
          </p:nvPr>
        </p:nvSpPr>
        <p:spPr>
          <a:xfrm>
            <a:off x="628650" y="1489665"/>
            <a:ext cx="7886700" cy="48920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OP&amp;R coordinates the state’s public health and medical response during an emergency, including:</a:t>
            </a:r>
            <a:endParaRPr/>
          </a:p>
          <a:p>
            <a:pPr marL="685800" lvl="1" indent="-228600" algn="l" rtl="0">
              <a:lnSpc>
                <a:spcPct val="90000"/>
              </a:lnSpc>
              <a:spcBef>
                <a:spcPts val="500"/>
              </a:spcBef>
              <a:spcAft>
                <a:spcPts val="0"/>
              </a:spcAft>
              <a:buClr>
                <a:srgbClr val="262626"/>
              </a:buClr>
              <a:buSzPts val="2400"/>
              <a:buChar char="•"/>
            </a:pPr>
            <a:r>
              <a:rPr lang="en-US"/>
              <a:t>​​​​Infectious disease outbreaks and pandemics</a:t>
            </a:r>
            <a:endParaRPr/>
          </a:p>
          <a:p>
            <a:pPr marL="685800" lvl="1" indent="-228600" algn="l" rtl="0">
              <a:lnSpc>
                <a:spcPct val="90000"/>
              </a:lnSpc>
              <a:spcBef>
                <a:spcPts val="500"/>
              </a:spcBef>
              <a:spcAft>
                <a:spcPts val="0"/>
              </a:spcAft>
              <a:buClr>
                <a:srgbClr val="262626"/>
              </a:buClr>
              <a:buSzPts val="2400"/>
              <a:buChar char="•"/>
            </a:pPr>
            <a:r>
              <a:rPr lang="en-US"/>
              <a:t>Natural disasters</a:t>
            </a:r>
            <a:endParaRPr/>
          </a:p>
          <a:p>
            <a:pPr marL="685800" lvl="1" indent="-228600" algn="l" rtl="0">
              <a:lnSpc>
                <a:spcPct val="90000"/>
              </a:lnSpc>
              <a:spcBef>
                <a:spcPts val="500"/>
              </a:spcBef>
              <a:spcAft>
                <a:spcPts val="0"/>
              </a:spcAft>
              <a:buClr>
                <a:srgbClr val="262626"/>
              </a:buClr>
              <a:buSzPts val="2400"/>
              <a:buChar char="•"/>
            </a:pPr>
            <a:r>
              <a:rPr lang="en-US"/>
              <a:t>Acts of terrorism (use of chemical, biological, radiological, nuclear, and explosive weapons)</a:t>
            </a:r>
            <a:endParaRPr/>
          </a:p>
          <a:p>
            <a:pPr marL="228600" lvl="0" indent="-228600" algn="l" rtl="0">
              <a:lnSpc>
                <a:spcPct val="90000"/>
              </a:lnSpc>
              <a:spcBef>
                <a:spcPts val="1000"/>
              </a:spcBef>
              <a:spcAft>
                <a:spcPts val="0"/>
              </a:spcAft>
              <a:buClr>
                <a:srgbClr val="262626"/>
              </a:buClr>
              <a:buSzPts val="2800"/>
              <a:buChar char="•"/>
            </a:pPr>
            <a:r>
              <a:rPr lang="en-US"/>
              <a:t>Standardized approach for managing emergencies using National Incident Management System and Incident Command System</a:t>
            </a:r>
            <a:endParaRPr/>
          </a:p>
          <a:p>
            <a:pPr marL="228600" lvl="0" indent="-228600" algn="l" rtl="0">
              <a:lnSpc>
                <a:spcPct val="90000"/>
              </a:lnSpc>
              <a:spcBef>
                <a:spcPts val="1000"/>
              </a:spcBef>
              <a:spcAft>
                <a:spcPts val="0"/>
              </a:spcAft>
              <a:buClr>
                <a:srgbClr val="262626"/>
              </a:buClr>
              <a:buSzPts val="2800"/>
              <a:buChar char="•"/>
            </a:pPr>
            <a:r>
              <a:rPr lang="en-US"/>
              <a:t>MDH employees may be asked to support response to emergencies</a:t>
            </a:r>
            <a:endParaRPr/>
          </a:p>
          <a:p>
            <a:pPr marL="228600" lvl="0" indent="-50800" algn="l" rtl="0">
              <a:lnSpc>
                <a:spcPct val="90000"/>
              </a:lnSpc>
              <a:spcBef>
                <a:spcPts val="1000"/>
              </a:spcBef>
              <a:spcAft>
                <a:spcPts val="0"/>
              </a:spcAft>
              <a:buClr>
                <a:srgbClr val="262626"/>
              </a:buClr>
              <a:buSzPts val="2800"/>
              <a:buNone/>
            </a:pPr>
            <a:endParaRPr/>
          </a:p>
        </p:txBody>
      </p:sp>
      <p:sp>
        <p:nvSpPr>
          <p:cNvPr id="122" name="Google Shape;122;p4"/>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123" name="Google Shape;123;p4"/>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Introduction to OP&amp;R</a:t>
            </a:r>
            <a:endParaRPr/>
          </a:p>
        </p:txBody>
      </p:sp>
      <p:sp>
        <p:nvSpPr>
          <p:cNvPr id="131" name="Google Shape;131;p3"/>
          <p:cNvSpPr txBox="1">
            <a:spLocks noGrp="1"/>
          </p:cNvSpPr>
          <p:nvPr>
            <p:ph type="body" idx="1"/>
          </p:nvPr>
        </p:nvSpPr>
        <p:spPr>
          <a:xfrm>
            <a:off x="628649" y="1353730"/>
            <a:ext cx="8234796" cy="524449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262626"/>
              </a:buClr>
              <a:buSzPct val="100000"/>
              <a:buNone/>
            </a:pPr>
            <a:r>
              <a:rPr lang="en-US" sz="3000"/>
              <a:t>The Office of Preparedness and Response (OP&amp;R) manages two preparedness programs (Public Health Emergency Preparedness and the Hospital Preparedness Programs), collaborating with the following groups:</a:t>
            </a:r>
            <a:endParaRPr/>
          </a:p>
          <a:p>
            <a:pPr marL="685800" lvl="1" indent="-228600" algn="l" rtl="0">
              <a:lnSpc>
                <a:spcPct val="100000"/>
              </a:lnSpc>
              <a:spcBef>
                <a:spcPts val="1000"/>
              </a:spcBef>
              <a:spcAft>
                <a:spcPts val="0"/>
              </a:spcAft>
              <a:buClr>
                <a:srgbClr val="262626"/>
              </a:buClr>
              <a:buSzPct val="100000"/>
              <a:buChar char="•"/>
            </a:pPr>
            <a:r>
              <a:rPr lang="en-US"/>
              <a:t>Local Health Departments </a:t>
            </a:r>
            <a:endParaRPr/>
          </a:p>
          <a:p>
            <a:pPr marL="685800" lvl="1" indent="-228600" algn="l" rtl="0">
              <a:lnSpc>
                <a:spcPct val="100000"/>
              </a:lnSpc>
              <a:spcBef>
                <a:spcPts val="1000"/>
              </a:spcBef>
              <a:spcAft>
                <a:spcPts val="0"/>
              </a:spcAft>
              <a:buClr>
                <a:srgbClr val="262626"/>
              </a:buClr>
              <a:buSzPct val="100000"/>
              <a:buChar char="•"/>
            </a:pPr>
            <a:r>
              <a:rPr lang="en-US"/>
              <a:t>Hospitals  </a:t>
            </a:r>
            <a:endParaRPr/>
          </a:p>
          <a:p>
            <a:pPr marL="685800" lvl="1" indent="-228600" algn="l" rtl="0">
              <a:lnSpc>
                <a:spcPct val="100000"/>
              </a:lnSpc>
              <a:spcBef>
                <a:spcPts val="1000"/>
              </a:spcBef>
              <a:spcAft>
                <a:spcPts val="0"/>
              </a:spcAft>
              <a:buClr>
                <a:srgbClr val="262626"/>
              </a:buClr>
              <a:buSzPct val="100000"/>
              <a:buChar char="•"/>
            </a:pPr>
            <a:r>
              <a:rPr lang="en-US"/>
              <a:t>Healthcare Coalitions</a:t>
            </a:r>
            <a:endParaRPr/>
          </a:p>
          <a:p>
            <a:pPr marL="685800" lvl="1" indent="-228600" algn="l" rtl="0">
              <a:lnSpc>
                <a:spcPct val="100000"/>
              </a:lnSpc>
              <a:spcBef>
                <a:spcPts val="1000"/>
              </a:spcBef>
              <a:spcAft>
                <a:spcPts val="0"/>
              </a:spcAft>
              <a:buClr>
                <a:srgbClr val="262626"/>
              </a:buClr>
              <a:buSzPct val="100000"/>
              <a:buChar char="•"/>
            </a:pPr>
            <a:r>
              <a:rPr lang="en-US"/>
              <a:t>Federally Qualified Health Centers</a:t>
            </a:r>
            <a:endParaRPr/>
          </a:p>
          <a:p>
            <a:pPr marL="685800" lvl="1" indent="-228600" algn="l" rtl="0">
              <a:lnSpc>
                <a:spcPct val="100000"/>
              </a:lnSpc>
              <a:spcBef>
                <a:spcPts val="1000"/>
              </a:spcBef>
              <a:spcAft>
                <a:spcPts val="0"/>
              </a:spcAft>
              <a:buClr>
                <a:srgbClr val="262626"/>
              </a:buClr>
              <a:buSzPct val="100000"/>
              <a:buChar char="•"/>
            </a:pPr>
            <a:r>
              <a:rPr lang="en-US"/>
              <a:t>Maryland Emergency Management Agency </a:t>
            </a:r>
            <a:endParaRPr/>
          </a:p>
          <a:p>
            <a:pPr marL="685800" lvl="1" indent="-228600" algn="l" rtl="0">
              <a:lnSpc>
                <a:spcPct val="100000"/>
              </a:lnSpc>
              <a:spcBef>
                <a:spcPts val="1000"/>
              </a:spcBef>
              <a:spcAft>
                <a:spcPts val="0"/>
              </a:spcAft>
              <a:buClr>
                <a:srgbClr val="262626"/>
              </a:buClr>
              <a:buSzPct val="100000"/>
              <a:buChar char="•"/>
            </a:pPr>
            <a:r>
              <a:rPr lang="en-US"/>
              <a:t>Maryland Institute for Emergency Medical Services Systems</a:t>
            </a:r>
            <a:endParaRPr/>
          </a:p>
          <a:p>
            <a:pPr marL="685800" lvl="1" indent="-228600" algn="l" rtl="0">
              <a:lnSpc>
                <a:spcPct val="100000"/>
              </a:lnSpc>
              <a:spcBef>
                <a:spcPts val="1000"/>
              </a:spcBef>
              <a:spcAft>
                <a:spcPts val="0"/>
              </a:spcAft>
              <a:buClr>
                <a:srgbClr val="262626"/>
              </a:buClr>
              <a:buSzPct val="100000"/>
              <a:buChar char="•"/>
            </a:pPr>
            <a:r>
              <a:rPr lang="en-US"/>
              <a:t>Other local and state partners</a:t>
            </a:r>
            <a:endParaRPr/>
          </a:p>
          <a:p>
            <a:pPr marL="685800" lvl="1" indent="-228600" algn="l" rtl="0">
              <a:lnSpc>
                <a:spcPct val="100000"/>
              </a:lnSpc>
              <a:spcBef>
                <a:spcPts val="1000"/>
              </a:spcBef>
              <a:spcAft>
                <a:spcPts val="0"/>
              </a:spcAft>
              <a:buClr>
                <a:srgbClr val="262626"/>
              </a:buClr>
              <a:buSzPct val="100000"/>
              <a:buChar char="•"/>
            </a:pPr>
            <a:r>
              <a:rPr lang="en-US"/>
              <a:t>Federal partners</a:t>
            </a:r>
            <a:endParaRPr/>
          </a:p>
          <a:p>
            <a:pPr marL="228600" lvl="0" indent="-64135" algn="l" rtl="0">
              <a:lnSpc>
                <a:spcPct val="90000"/>
              </a:lnSpc>
              <a:spcBef>
                <a:spcPts val="1000"/>
              </a:spcBef>
              <a:spcAft>
                <a:spcPts val="0"/>
              </a:spcAft>
              <a:buClr>
                <a:srgbClr val="262626"/>
              </a:buClr>
              <a:buSzPct val="100000"/>
              <a:buNone/>
            </a:pPr>
            <a:endParaRPr/>
          </a:p>
        </p:txBody>
      </p:sp>
      <p:sp>
        <p:nvSpPr>
          <p:cNvPr id="132" name="Google Shape;132;p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33" name="Google Shape;133;p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MDH Emergency Response</a:t>
            </a:r>
            <a:endParaRPr/>
          </a:p>
        </p:txBody>
      </p:sp>
      <p:pic>
        <p:nvPicPr>
          <p:cNvPr id="141" name="Google Shape;141;p5" descr="People sitting in front of computers in a call center."/>
          <p:cNvPicPr preferRelativeResize="0">
            <a:picLocks noGrp="1"/>
          </p:cNvPicPr>
          <p:nvPr>
            <p:ph type="body" idx="1"/>
          </p:nvPr>
        </p:nvPicPr>
        <p:blipFill rotWithShape="1">
          <a:blip r:embed="rId3">
            <a:alphaModFix/>
          </a:blip>
          <a:srcRect/>
          <a:stretch/>
        </p:blipFill>
        <p:spPr>
          <a:xfrm>
            <a:off x="717695" y="1515978"/>
            <a:ext cx="3844091" cy="2562727"/>
          </a:xfrm>
          <a:prstGeom prst="rect">
            <a:avLst/>
          </a:prstGeom>
          <a:noFill/>
          <a:ln>
            <a:noFill/>
          </a:ln>
        </p:spPr>
      </p:pic>
      <p:sp>
        <p:nvSpPr>
          <p:cNvPr id="142" name="Google Shape;142;p5"/>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143" name="Google Shape;143;p5"/>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a:p>
            <a:pPr marL="0" lvl="0" indent="0" algn="l" rtl="0">
              <a:lnSpc>
                <a:spcPct val="90000"/>
              </a:lnSpc>
              <a:spcBef>
                <a:spcPts val="1000"/>
              </a:spcBef>
              <a:spcAft>
                <a:spcPts val="0"/>
              </a:spcAft>
              <a:buClr>
                <a:srgbClr val="7F7F7F"/>
              </a:buClr>
              <a:buSzPts val="2000"/>
              <a:buNone/>
            </a:pPr>
            <a:endParaRPr/>
          </a:p>
        </p:txBody>
      </p:sp>
      <p:pic>
        <p:nvPicPr>
          <p:cNvPr id="145" name="Google Shape;145;p5" descr="People sitting at desks viewing a projected map of Maryland."/>
          <p:cNvPicPr preferRelativeResize="0"/>
          <p:nvPr/>
        </p:nvPicPr>
        <p:blipFill rotWithShape="1">
          <a:blip r:embed="rId4">
            <a:alphaModFix/>
          </a:blip>
          <a:srcRect t="4658" b="13372"/>
          <a:stretch/>
        </p:blipFill>
        <p:spPr>
          <a:xfrm>
            <a:off x="4711984" y="3838074"/>
            <a:ext cx="3944445" cy="2424919"/>
          </a:xfrm>
          <a:prstGeom prst="rect">
            <a:avLst/>
          </a:prstGeom>
          <a:noFill/>
          <a:ln>
            <a:noFill/>
          </a:ln>
        </p:spPr>
      </p:pic>
      <p:pic>
        <p:nvPicPr>
          <p:cNvPr id="146" name="Google Shape;146;p5" descr="Call center including multiple tvs"/>
          <p:cNvPicPr preferRelativeResize="0"/>
          <p:nvPr/>
        </p:nvPicPr>
        <p:blipFill rotWithShape="1">
          <a:blip r:embed="rId5">
            <a:alphaModFix/>
          </a:blip>
          <a:srcRect b="31435"/>
          <a:stretch/>
        </p:blipFill>
        <p:spPr>
          <a:xfrm>
            <a:off x="727910" y="4286221"/>
            <a:ext cx="3844090" cy="1976772"/>
          </a:xfrm>
          <a:prstGeom prst="rect">
            <a:avLst/>
          </a:prstGeom>
          <a:noFill/>
          <a:ln>
            <a:noFill/>
          </a:ln>
        </p:spPr>
      </p:pic>
      <p:pic>
        <p:nvPicPr>
          <p:cNvPr id="147" name="Google Shape;147;p5" descr="A warehouse with items in boxes"/>
          <p:cNvPicPr preferRelativeResize="0"/>
          <p:nvPr/>
        </p:nvPicPr>
        <p:blipFill rotWithShape="1">
          <a:blip r:embed="rId6">
            <a:alphaModFix/>
          </a:blip>
          <a:srcRect b="24692"/>
          <a:stretch/>
        </p:blipFill>
        <p:spPr>
          <a:xfrm>
            <a:off x="4722198" y="1515978"/>
            <a:ext cx="3934231" cy="22220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COVID-19 Response</a:t>
            </a:r>
            <a:endParaRPr/>
          </a:p>
        </p:txBody>
      </p:sp>
      <p:sp>
        <p:nvSpPr>
          <p:cNvPr id="154" name="Google Shape;154;p6"/>
          <p:cNvSpPr txBox="1">
            <a:spLocks noGrp="1"/>
          </p:cNvSpPr>
          <p:nvPr>
            <p:ph type="body" idx="1"/>
          </p:nvPr>
        </p:nvSpPr>
        <p:spPr>
          <a:xfrm>
            <a:off x="628650" y="1825625"/>
            <a:ext cx="82486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Assist with providing guidance to support policy making decisions</a:t>
            </a:r>
            <a:endParaRPr/>
          </a:p>
          <a:p>
            <a:pPr marL="228600" lvl="0" indent="-228600" algn="l" rtl="0">
              <a:lnSpc>
                <a:spcPct val="90000"/>
              </a:lnSpc>
              <a:spcBef>
                <a:spcPts val="1000"/>
              </a:spcBef>
              <a:spcAft>
                <a:spcPts val="0"/>
              </a:spcAft>
              <a:buClr>
                <a:srgbClr val="262626"/>
              </a:buClr>
              <a:buSzPts val="2800"/>
              <a:buChar char="•"/>
            </a:pPr>
            <a:r>
              <a:rPr lang="en-US"/>
              <a:t>MDH COVID-19 Call Center</a:t>
            </a:r>
            <a:endParaRPr/>
          </a:p>
          <a:p>
            <a:pPr marL="228600" lvl="0" indent="-228600" algn="l" rtl="0">
              <a:lnSpc>
                <a:spcPct val="90000"/>
              </a:lnSpc>
              <a:spcBef>
                <a:spcPts val="1000"/>
              </a:spcBef>
              <a:spcAft>
                <a:spcPts val="0"/>
              </a:spcAft>
              <a:buClr>
                <a:srgbClr val="262626"/>
              </a:buClr>
              <a:buSzPts val="2800"/>
              <a:buChar char="•"/>
            </a:pPr>
            <a:r>
              <a:rPr lang="en-US"/>
              <a:t>Logistical Support</a:t>
            </a:r>
            <a:endParaRPr/>
          </a:p>
          <a:p>
            <a:pPr marL="228600" lvl="0" indent="-228600" algn="l" rtl="0">
              <a:lnSpc>
                <a:spcPct val="90000"/>
              </a:lnSpc>
              <a:spcBef>
                <a:spcPts val="1000"/>
              </a:spcBef>
              <a:spcAft>
                <a:spcPts val="0"/>
              </a:spcAft>
              <a:buClr>
                <a:srgbClr val="262626"/>
              </a:buClr>
              <a:buSzPts val="2800"/>
              <a:buChar char="•"/>
            </a:pPr>
            <a:r>
              <a:rPr lang="en-US"/>
              <a:t>For more information visit </a:t>
            </a:r>
            <a:r>
              <a:rPr lang="en-US" i="1" u="sng">
                <a:solidFill>
                  <a:srgbClr val="0070C0"/>
                </a:solidFill>
              </a:rPr>
              <a:t>coronavirus.maryland.gov</a:t>
            </a:r>
            <a:endParaRPr/>
          </a:p>
          <a:p>
            <a:pPr marL="0" lvl="0" indent="0" algn="l" rtl="0">
              <a:lnSpc>
                <a:spcPct val="90000"/>
              </a:lnSpc>
              <a:spcBef>
                <a:spcPts val="1000"/>
              </a:spcBef>
              <a:spcAft>
                <a:spcPts val="0"/>
              </a:spcAft>
              <a:buClr>
                <a:srgbClr val="262626"/>
              </a:buClr>
              <a:buSzPts val="2800"/>
              <a:buNone/>
            </a:pPr>
            <a:endParaRPr/>
          </a:p>
          <a:p>
            <a:pPr marL="228600" lvl="0" indent="-50800" algn="l" rtl="0">
              <a:lnSpc>
                <a:spcPct val="90000"/>
              </a:lnSpc>
              <a:spcBef>
                <a:spcPts val="1000"/>
              </a:spcBef>
              <a:spcAft>
                <a:spcPts val="0"/>
              </a:spcAft>
              <a:buClr>
                <a:srgbClr val="262626"/>
              </a:buClr>
              <a:buSzPts val="2800"/>
              <a:buNone/>
            </a:pPr>
            <a:endParaRPr/>
          </a:p>
        </p:txBody>
      </p:sp>
      <p:sp>
        <p:nvSpPr>
          <p:cNvPr id="155" name="Google Shape;155;p6"/>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56" name="Google Shape;156;p6"/>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Maryland Responds</a:t>
            </a:r>
            <a:endParaRPr/>
          </a:p>
        </p:txBody>
      </p:sp>
      <p:sp>
        <p:nvSpPr>
          <p:cNvPr id="163" name="Google Shape;163;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OP&amp;R and local health departments coordinate the community-based volunteer program</a:t>
            </a:r>
            <a:endParaRPr/>
          </a:p>
          <a:p>
            <a:pPr marL="228600" lvl="0" indent="-228600" algn="l" rtl="0">
              <a:lnSpc>
                <a:spcPct val="90000"/>
              </a:lnSpc>
              <a:spcBef>
                <a:spcPts val="1000"/>
              </a:spcBef>
              <a:spcAft>
                <a:spcPts val="0"/>
              </a:spcAft>
              <a:buClr>
                <a:srgbClr val="262626"/>
              </a:buClr>
              <a:buSzPts val="2800"/>
              <a:buChar char="•"/>
            </a:pPr>
            <a:r>
              <a:rPr lang="en-US"/>
              <a:t>Supports public health initiatives and response capabilities in Maryland</a:t>
            </a:r>
            <a:endParaRPr/>
          </a:p>
          <a:p>
            <a:pPr marL="228600" lvl="0" indent="-228600" algn="l" rtl="0">
              <a:lnSpc>
                <a:spcPct val="90000"/>
              </a:lnSpc>
              <a:spcBef>
                <a:spcPts val="1000"/>
              </a:spcBef>
              <a:spcAft>
                <a:spcPts val="0"/>
              </a:spcAft>
              <a:buClr>
                <a:srgbClr val="262626"/>
              </a:buClr>
              <a:buSzPts val="2800"/>
              <a:buChar char="•"/>
            </a:pPr>
            <a:r>
              <a:rPr lang="en-US"/>
              <a:t>Assists MDH and local health departments with disaster and emergency response and recovery </a:t>
            </a:r>
            <a:endParaRPr/>
          </a:p>
          <a:p>
            <a:pPr marL="228600" lvl="0" indent="-228600" algn="l" rtl="0">
              <a:lnSpc>
                <a:spcPct val="90000"/>
              </a:lnSpc>
              <a:spcBef>
                <a:spcPts val="1000"/>
              </a:spcBef>
              <a:spcAft>
                <a:spcPts val="0"/>
              </a:spcAft>
              <a:buClr>
                <a:srgbClr val="262626"/>
              </a:buClr>
              <a:buSzPts val="2800"/>
              <a:buChar char="•"/>
            </a:pPr>
            <a:r>
              <a:rPr lang="en-US"/>
              <a:t>Volunteers include physicians, nurses, and other health professionals, as well as non-clinician community members </a:t>
            </a:r>
            <a:endParaRPr/>
          </a:p>
        </p:txBody>
      </p:sp>
      <p:sp>
        <p:nvSpPr>
          <p:cNvPr id="164" name="Google Shape;164;p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165" name="Google Shape;165;p7"/>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Maryland Responds</a:t>
            </a:r>
            <a:endParaRPr/>
          </a:p>
        </p:txBody>
      </p:sp>
      <p:sp>
        <p:nvSpPr>
          <p:cNvPr id="173" name="Google Shape;173;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r>
              <a:rPr lang="en-US" b="1"/>
              <a:t>Requirements:</a:t>
            </a:r>
            <a:endParaRPr/>
          </a:p>
          <a:p>
            <a:pPr marL="228600" lvl="0" indent="-228600" algn="l" rtl="0">
              <a:lnSpc>
                <a:spcPct val="90000"/>
              </a:lnSpc>
              <a:spcBef>
                <a:spcPts val="1000"/>
              </a:spcBef>
              <a:spcAft>
                <a:spcPts val="0"/>
              </a:spcAft>
              <a:buClr>
                <a:srgbClr val="262626"/>
              </a:buClr>
              <a:buSzPts val="2800"/>
              <a:buChar char="•"/>
            </a:pPr>
            <a:r>
              <a:rPr lang="en-US"/>
              <a:t>18+ years old</a:t>
            </a:r>
            <a:endParaRPr/>
          </a:p>
          <a:p>
            <a:pPr marL="228600" lvl="0" indent="-228600" algn="l" rtl="0">
              <a:lnSpc>
                <a:spcPct val="90000"/>
              </a:lnSpc>
              <a:spcBef>
                <a:spcPts val="1000"/>
              </a:spcBef>
              <a:spcAft>
                <a:spcPts val="0"/>
              </a:spcAft>
              <a:buClr>
                <a:srgbClr val="262626"/>
              </a:buClr>
              <a:buSzPts val="2800"/>
              <a:buChar char="•"/>
            </a:pPr>
            <a:r>
              <a:rPr lang="en-US"/>
              <a:t>Volunteer Orientation Training </a:t>
            </a:r>
            <a:endParaRPr/>
          </a:p>
          <a:p>
            <a:pPr marL="228600" lvl="0" indent="-228600" algn="l" rtl="0">
              <a:lnSpc>
                <a:spcPct val="90000"/>
              </a:lnSpc>
              <a:spcBef>
                <a:spcPts val="1000"/>
              </a:spcBef>
              <a:spcAft>
                <a:spcPts val="0"/>
              </a:spcAft>
              <a:buClr>
                <a:srgbClr val="262626"/>
              </a:buClr>
              <a:buSzPts val="2800"/>
              <a:buChar char="•"/>
            </a:pPr>
            <a:r>
              <a:rPr lang="en-US"/>
              <a:t>Able and willing to assist in an emergency</a:t>
            </a:r>
            <a:endParaRPr/>
          </a:p>
          <a:p>
            <a:pPr marL="228600" lvl="0" indent="-228600" algn="l" rtl="0">
              <a:lnSpc>
                <a:spcPct val="90000"/>
              </a:lnSpc>
              <a:spcBef>
                <a:spcPts val="1000"/>
              </a:spcBef>
              <a:spcAft>
                <a:spcPts val="0"/>
              </a:spcAft>
              <a:buClr>
                <a:srgbClr val="262626"/>
              </a:buClr>
              <a:buSzPts val="2800"/>
              <a:buChar char="•"/>
            </a:pPr>
            <a:r>
              <a:rPr lang="en-US"/>
              <a:t>Participate in annual exercises and drills</a:t>
            </a:r>
            <a:endParaRPr/>
          </a:p>
          <a:p>
            <a:pPr marL="228600" lvl="0" indent="-228600" algn="l" rtl="0">
              <a:lnSpc>
                <a:spcPct val="90000"/>
              </a:lnSpc>
              <a:spcBef>
                <a:spcPts val="1000"/>
              </a:spcBef>
              <a:spcAft>
                <a:spcPts val="0"/>
              </a:spcAft>
              <a:buClr>
                <a:srgbClr val="262626"/>
              </a:buClr>
              <a:buSzPts val="2800"/>
              <a:buChar char="•"/>
            </a:pPr>
            <a:r>
              <a:rPr lang="en-US"/>
              <a:t>Support ongoing public health projects </a:t>
            </a:r>
            <a:endParaRPr/>
          </a:p>
          <a:p>
            <a:pPr marL="228600" lvl="0" indent="-50800" algn="l" rtl="0">
              <a:lnSpc>
                <a:spcPct val="90000"/>
              </a:lnSpc>
              <a:spcBef>
                <a:spcPts val="1000"/>
              </a:spcBef>
              <a:spcAft>
                <a:spcPts val="0"/>
              </a:spcAft>
              <a:buClr>
                <a:srgbClr val="262626"/>
              </a:buClr>
              <a:buSzPts val="2800"/>
              <a:buNone/>
            </a:pPr>
            <a:endParaRPr/>
          </a:p>
        </p:txBody>
      </p:sp>
      <p:sp>
        <p:nvSpPr>
          <p:cNvPr id="174" name="Google Shape;174;p8"/>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175" name="Google Shape;175;p8"/>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Emergency Management Team</a:t>
            </a:r>
            <a:endParaRPr/>
          </a:p>
        </p:txBody>
      </p:sp>
      <p:sp>
        <p:nvSpPr>
          <p:cNvPr id="183" name="Google Shape;183;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a:t>MDH employees interested in participating in emergency management and coordination activities</a:t>
            </a:r>
            <a:endParaRPr/>
          </a:p>
          <a:p>
            <a:pPr marL="228600" lvl="0" indent="-228600" algn="l" rtl="0">
              <a:lnSpc>
                <a:spcPct val="90000"/>
              </a:lnSpc>
              <a:spcBef>
                <a:spcPts val="1000"/>
              </a:spcBef>
              <a:spcAft>
                <a:spcPts val="0"/>
              </a:spcAft>
              <a:buClr>
                <a:srgbClr val="262626"/>
              </a:buClr>
              <a:buSzPts val="2800"/>
              <a:buChar char="•"/>
            </a:pPr>
            <a:r>
              <a:rPr lang="en-US"/>
              <a:t>Quarterly meetings</a:t>
            </a:r>
            <a:endParaRPr/>
          </a:p>
          <a:p>
            <a:pPr marL="685800" lvl="1" indent="-228600" algn="l" rtl="0">
              <a:lnSpc>
                <a:spcPct val="90000"/>
              </a:lnSpc>
              <a:spcBef>
                <a:spcPts val="500"/>
              </a:spcBef>
              <a:spcAft>
                <a:spcPts val="0"/>
              </a:spcAft>
              <a:buClr>
                <a:srgbClr val="262626"/>
              </a:buClr>
              <a:buSzPts val="2400"/>
              <a:buChar char="•"/>
            </a:pPr>
            <a:r>
              <a:rPr lang="en-US"/>
              <a:t>Seasonal or topical emergency discussion</a:t>
            </a:r>
            <a:endParaRPr/>
          </a:p>
          <a:p>
            <a:pPr marL="685800" lvl="1" indent="-228600" algn="l" rtl="0">
              <a:lnSpc>
                <a:spcPct val="90000"/>
              </a:lnSpc>
              <a:spcBef>
                <a:spcPts val="500"/>
              </a:spcBef>
              <a:spcAft>
                <a:spcPts val="0"/>
              </a:spcAft>
              <a:buClr>
                <a:srgbClr val="262626"/>
              </a:buClr>
              <a:buSzPts val="2400"/>
              <a:buChar char="•"/>
            </a:pPr>
            <a:r>
              <a:rPr lang="en-US"/>
              <a:t>Tabletop exercises</a:t>
            </a:r>
            <a:endParaRPr/>
          </a:p>
          <a:p>
            <a:pPr marL="228600" lvl="0" indent="-228600" algn="l" rtl="0">
              <a:lnSpc>
                <a:spcPct val="90000"/>
              </a:lnSpc>
              <a:spcBef>
                <a:spcPts val="1000"/>
              </a:spcBef>
              <a:spcAft>
                <a:spcPts val="0"/>
              </a:spcAft>
              <a:buClr>
                <a:srgbClr val="262626"/>
              </a:buClr>
              <a:buSzPts val="2800"/>
              <a:buChar char="•"/>
            </a:pPr>
            <a:r>
              <a:rPr lang="en-US"/>
              <a:t>Activities may take place at MDH or at MEMA’s State Emergency Operations Center</a:t>
            </a:r>
            <a:endParaRPr/>
          </a:p>
        </p:txBody>
      </p:sp>
      <p:sp>
        <p:nvSpPr>
          <p:cNvPr id="184" name="Google Shape;184;p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185" name="Google Shape;185;p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Office of Preparedness and Response</a:t>
            </a:r>
            <a:endParaRPr/>
          </a:p>
        </p:txBody>
      </p:sp>
    </p:spTree>
  </p:cSld>
  <p:clrMapOvr>
    <a:masterClrMapping/>
  </p:clrMapOvr>
</p:sld>
</file>

<file path=ppt/theme/theme1.xml><?xml version="1.0" encoding="utf-8"?>
<a:theme xmlns:a="http://schemas.openxmlformats.org/drawingml/2006/main" name="mdh_powerpoint_template_standard_sept2019 (1)">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D3027F-F716-405A-B303-211E4197E293}"/>
</file>

<file path=customXml/itemProps2.xml><?xml version="1.0" encoding="utf-8"?>
<ds:datastoreItem xmlns:ds="http://schemas.openxmlformats.org/officeDocument/2006/customXml" ds:itemID="{4C6B6E5F-40E6-428C-9C24-CFEB3468C751}"/>
</file>

<file path=customXml/itemProps3.xml><?xml version="1.0" encoding="utf-8"?>
<ds:datastoreItem xmlns:ds="http://schemas.openxmlformats.org/officeDocument/2006/customXml" ds:itemID="{288CDBD1-9104-4DB9-9238-26BAE4E44B52}"/>
</file>

<file path=docProps/app.xml><?xml version="1.0" encoding="utf-8"?>
<Properties xmlns="http://schemas.openxmlformats.org/officeDocument/2006/extended-properties" xmlns:vt="http://schemas.openxmlformats.org/officeDocument/2006/docPropsVTypes">
  <TotalTime>0</TotalTime>
  <Words>2219</Words>
  <Application>Microsoft Office PowerPoint</Application>
  <PresentationFormat>On-screen Show (4:3)</PresentationFormat>
  <Paragraphs>226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Montserrat</vt:lpstr>
      <vt:lpstr>Calibri</vt:lpstr>
      <vt:lpstr>Arial</vt:lpstr>
      <vt:lpstr>Georgia</vt:lpstr>
      <vt:lpstr>mdh_powerpoint_template_standard_sept2019 (1)</vt:lpstr>
      <vt:lpstr>Office of Preparedness and Response (OP&amp;R)</vt:lpstr>
      <vt:lpstr>Presentation Overview</vt:lpstr>
      <vt:lpstr>Introduction to OP&amp;R</vt:lpstr>
      <vt:lpstr>Introduction to OP&amp;R</vt:lpstr>
      <vt:lpstr>MDH Emergency Response</vt:lpstr>
      <vt:lpstr>COVID-19 Response</vt:lpstr>
      <vt:lpstr>Maryland Responds</vt:lpstr>
      <vt:lpstr>Maryland Responds</vt:lpstr>
      <vt:lpstr>Emergency Management Team</vt:lpstr>
      <vt:lpstr>Why Be Prepared?</vt:lpstr>
      <vt:lpstr>Steps to Preparedness</vt:lpstr>
      <vt:lpstr>Conclusion</vt:lpstr>
      <vt:lpstr>Learn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Preparedness and Response (OP&amp;R)</dc:title>
  <dc:creator>Maureen C. Regan -MDH-</dc:creator>
  <cp:lastModifiedBy>chris nico</cp:lastModifiedBy>
  <cp:revision>1</cp:revision>
  <dcterms:created xsi:type="dcterms:W3CDTF">2018-02-09T14:13:56Z</dcterms:created>
  <dcterms:modified xsi:type="dcterms:W3CDTF">2023-02-14T19:13:53Z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