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7"/>
  </p:notesMasterIdLst>
  <p:sldIdLst>
    <p:sldId id="256" r:id="rId2"/>
    <p:sldId id="258" r:id="rId3"/>
    <p:sldId id="259" r:id="rId4"/>
    <p:sldId id="260" r:id="rId5"/>
    <p:sldId id="261" r:id="rId6"/>
    <p:sldId id="262" r:id="rId7"/>
    <p:sldId id="263" r:id="rId8"/>
    <p:sldId id="271" r:id="rId9"/>
    <p:sldId id="272" r:id="rId10"/>
    <p:sldId id="273" r:id="rId11"/>
    <p:sldId id="264" r:id="rId12"/>
    <p:sldId id="269" r:id="rId13"/>
    <p:sldId id="270" r:id="rId14"/>
    <p:sldId id="265" r:id="rId15"/>
    <p:sldId id="267"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el S. Karolkowski -MDH-" initials="MSK-" lastIdx="1" clrIdx="0">
    <p:extLst>
      <p:ext uri="{19B8F6BF-5375-455C-9EA6-DF929625EA0E}">
        <p15:presenceInfo xmlns:p15="http://schemas.microsoft.com/office/powerpoint/2012/main" userId="Michael S. Karolkowski -MD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3792" autoAdjust="0"/>
  </p:normalViewPr>
  <p:slideViewPr>
    <p:cSldViewPr>
      <p:cViewPr varScale="1">
        <p:scale>
          <a:sx n="83" d="100"/>
          <a:sy n="83" d="100"/>
        </p:scale>
        <p:origin x="800" y="56"/>
      </p:cViewPr>
      <p:guideLst>
        <p:guide orient="horz" pos="1620"/>
        <p:guide pos="2880"/>
      </p:guideLst>
    </p:cSldViewPr>
  </p:slideViewPr>
  <p:outlineViewPr>
    <p:cViewPr>
      <p:scale>
        <a:sx n="33" d="100"/>
        <a:sy n="33" d="100"/>
      </p:scale>
      <p:origin x="0" y="-1388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4253216082"/>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286022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sz="2800" b="1">
                <a:latin typeface="Georgia" panose="02040502050405020303" pitchFamily="18" charset="0"/>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18" name="Shape 18"/>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marL="285750" lvl="0" indent="-285750">
              <a:spcBef>
                <a:spcPts val="0"/>
              </a:spcBef>
              <a:buFont typeface="Wingdings" panose="05000000000000000000" pitchFamily="2" charset="2"/>
              <a:buChar char="§"/>
              <a:defRPr>
                <a:latin typeface="Segoe UI" panose="020B0502040204020203" pitchFamily="34" charset="0"/>
                <a:ea typeface="Segoe UI" panose="020B0502040204020203" pitchFamily="34" charset="0"/>
                <a:cs typeface="Segoe UI" panose="020B0502040204020203" pitchFamily="34" charset="0"/>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dirty="0"/>
          </a:p>
        </p:txBody>
      </p:sp>
      <p:sp>
        <p:nvSpPr>
          <p:cNvPr id="19" name="Shape 19"/>
          <p:cNvSpPr txBox="1">
            <a:spLocks noGrp="1"/>
          </p:cNvSpPr>
          <p:nvPr>
            <p:ph type="sldNum" idx="12"/>
          </p:nvPr>
        </p:nvSpPr>
        <p:spPr>
          <a:xfrm>
            <a:off x="4191000" y="4616550"/>
            <a:ext cx="548700" cy="393600"/>
          </a:xfrm>
          <a:prstGeom prst="rect">
            <a:avLst/>
          </a:prstGeom>
        </p:spPr>
        <p:txBody>
          <a:bodyPr lIns="91425" tIns="91425" rIns="91425" bIns="91425" anchor="ctr" anchorCtr="0">
            <a:noAutofit/>
          </a:bodyPr>
          <a:lstStyle>
            <a:lvl1pPr algn="ctr">
              <a:defRPr sz="1050">
                <a:latin typeface="Georgia" panose="02040502050405020303" pitchFamily="18" charset="0"/>
              </a:defRPr>
            </a:lvl1pPr>
          </a:lstStyle>
          <a:p>
            <a:fld id="{00000000-1234-1234-1234-123412341234}" type="slidenum">
              <a:rPr lang="en" smtClean="0"/>
              <a:pPr/>
              <a:t>‹#›</a:t>
            </a:fld>
            <a:endParaRPr lang="en"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dirty="0"/>
          </a:p>
        </p:txBody>
      </p:sp>
      <p:sp>
        <p:nvSpPr>
          <p:cNvPr id="7" name="Shape 7"/>
          <p:cNvSpPr txBox="1">
            <a:spLocks noGrp="1"/>
          </p:cNvSpPr>
          <p:nvPr>
            <p:ph type="body" idx="1"/>
          </p:nvPr>
        </p:nvSpPr>
        <p:spPr>
          <a:xfrm>
            <a:off x="311700" y="1152475"/>
            <a:ext cx="8520600" cy="34164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a:r>
              <a:rPr lang="en-US" dirty="0"/>
              <a:t>Item 1</a:t>
            </a:r>
          </a:p>
          <a:p>
            <a:pPr lvl="1"/>
            <a:r>
              <a:rPr lang="en-US" dirty="0"/>
              <a:t>Item 1a</a:t>
            </a:r>
          </a:p>
        </p:txBody>
      </p:sp>
      <p:sp>
        <p:nvSpPr>
          <p:cNvPr id="8" name="Shape 8"/>
          <p:cNvSpPr txBox="1">
            <a:spLocks noGrp="1"/>
          </p:cNvSpPr>
          <p:nvPr>
            <p:ph type="sldNum" idx="12"/>
          </p:nvPr>
        </p:nvSpPr>
        <p:spPr>
          <a:xfrm>
            <a:off x="4297650" y="4672065"/>
            <a:ext cx="548700" cy="393600"/>
          </a:xfrm>
          <a:prstGeom prst="rect">
            <a:avLst/>
          </a:prstGeom>
          <a:noFill/>
          <a:ln>
            <a:noFill/>
          </a:ln>
        </p:spPr>
        <p:txBody>
          <a:bodyPr lIns="91425" tIns="91425" rIns="91425" bIns="91425" anchor="ctr" anchorCtr="0">
            <a:noAutofit/>
          </a:bodyPr>
          <a:lstStyle>
            <a:lvl1pPr algn="ctr">
              <a:defRPr>
                <a:latin typeface="Georgia" panose="02040502050405020303" pitchFamily="18" charset="0"/>
              </a:defRPr>
            </a:lvl1pPr>
          </a:lstStyle>
          <a:p>
            <a:fld id="{00000000-1234-1234-1234-123412341234}" type="slidenum">
              <a:rPr lang="en" sz="1000" smtClean="0">
                <a:solidFill>
                  <a:schemeClr val="dk2"/>
                </a:solidFill>
              </a:rPr>
              <a:pPr/>
              <a:t>‹#›</a:t>
            </a:fld>
            <a:endParaRPr lang="en" sz="1000" dirty="0">
              <a:solidFill>
                <a:schemeClr val="dk2"/>
              </a:solidFill>
            </a:endParaRPr>
          </a:p>
        </p:txBody>
      </p:sp>
      <p:pic>
        <p:nvPicPr>
          <p:cNvPr id="5" name="Picture 4"/>
          <p:cNvPicPr>
            <a:picLocks noChangeAspect="1"/>
          </p:cNvPicPr>
          <p:nvPr userDrawn="1"/>
        </p:nvPicPr>
        <p:blipFill>
          <a:blip r:embed="rId13"/>
          <a:srcRect t="6196" b="6196"/>
          <a:stretch/>
        </p:blipFill>
        <p:spPr>
          <a:xfrm>
            <a:off x="301752" y="4630201"/>
            <a:ext cx="1107744" cy="347097"/>
          </a:xfrm>
          <a:prstGeom prst="rect">
            <a:avLst/>
          </a:prstGeom>
        </p:spPr>
      </p:pic>
      <p:pic>
        <p:nvPicPr>
          <p:cNvPr id="9" name="Shape 71"/>
          <p:cNvPicPr preferRelativeResize="0">
            <a:picLocks noChangeAspect="1"/>
          </p:cNvPicPr>
          <p:nvPr userDrawn="1"/>
        </p:nvPicPr>
        <p:blipFill rotWithShape="1">
          <a:blip r:embed="rId14">
            <a:alphaModFix/>
          </a:blip>
          <a:srcRect l="8115" t="39558" r="10860" b="38345"/>
          <a:stretch/>
        </p:blipFill>
        <p:spPr>
          <a:xfrm>
            <a:off x="7467600" y="4635246"/>
            <a:ext cx="1374648" cy="374904"/>
          </a:xfrm>
          <a:prstGeom prst="rect">
            <a:avLst/>
          </a:prstGeom>
          <a:noFill/>
          <a:ln>
            <a:noFill/>
          </a:ln>
        </p:spPr>
      </p:pic>
      <p:cxnSp>
        <p:nvCxnSpPr>
          <p:cNvPr id="10" name="Shape 70"/>
          <p:cNvCxnSpPr/>
          <p:nvPr userDrawn="1"/>
        </p:nvCxnSpPr>
        <p:spPr>
          <a:xfrm>
            <a:off x="457200" y="1081870"/>
            <a:ext cx="8686800" cy="0"/>
          </a:xfrm>
          <a:prstGeom prst="straightConnector1">
            <a:avLst/>
          </a:prstGeom>
          <a:noFill/>
          <a:ln w="28575" cap="flat" cmpd="sng">
            <a:solidFill>
              <a:srgbClr val="980000"/>
            </a:solidFill>
            <a:prstDash val="solid"/>
            <a:round/>
            <a:headEnd type="none" w="lg" len="lg"/>
            <a:tailEnd type="none" w="lg" len="lg"/>
          </a:ln>
        </p:spPr>
      </p:cxn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2800" b="1" i="0" u="none" strike="noStrike" cap="none">
          <a:solidFill>
            <a:srgbClr val="000000"/>
          </a:solidFill>
          <a:latin typeface="Georgia" panose="02040502050405020303" pitchFamily="18" charset="0"/>
          <a:ea typeface="Georgia" panose="02040502050405020303" pitchFamily="18" charset="0"/>
          <a:cs typeface="Arial"/>
          <a:sym typeface="Arial"/>
        </a:defRPr>
      </a:lvl1pPr>
    </p:titleStyle>
    <p:bodyStyle>
      <a:defPPr marR="0" lvl="0" algn="l" rtl="0">
        <a:lnSpc>
          <a:spcPct val="100000"/>
        </a:lnSpc>
        <a:spcBef>
          <a:spcPts val="0"/>
        </a:spcBef>
        <a:spcAft>
          <a:spcPts val="0"/>
        </a:spcAft>
      </a:defPPr>
      <a:lvl1pPr marL="285750" marR="0" lvl="0" indent="-285750" algn="l" rtl="0">
        <a:lnSpc>
          <a:spcPct val="100000"/>
        </a:lnSpc>
        <a:spcBef>
          <a:spcPts val="0"/>
        </a:spcBef>
        <a:spcAft>
          <a:spcPts val="0"/>
        </a:spcAft>
        <a:buFont typeface="Wingdings" panose="05000000000000000000" pitchFamily="2" charset="2"/>
        <a:buChar char="§"/>
        <a:defRPr sz="2000" b="0" i="0" u="none" strike="noStrike" cap="none" baseline="0">
          <a:solidFill>
            <a:srgbClr val="000000"/>
          </a:solidFill>
          <a:latin typeface="Segoe UI" panose="020B0502040204020203" pitchFamily="34" charset="0"/>
          <a:ea typeface="Segoe UI" panose="020B0502040204020203" pitchFamily="34" charset="0"/>
          <a:cs typeface="Segoe UI" panose="020B0502040204020203" pitchFamily="34" charset="0"/>
          <a:sym typeface="Arial"/>
        </a:defRPr>
      </a:lvl1pPr>
      <a:lvl2pPr marL="627063" marR="0" lvl="1" indent="-285750" algn="l" rtl="0">
        <a:lnSpc>
          <a:spcPct val="100000"/>
        </a:lnSpc>
        <a:spcBef>
          <a:spcPts val="0"/>
        </a:spcBef>
        <a:spcAft>
          <a:spcPts val="0"/>
        </a:spcAft>
        <a:buFont typeface="Arial" panose="020B0604020202020204" pitchFamily="34" charset="0"/>
        <a:buChar char="–"/>
        <a:defRPr sz="1600" b="0" i="0" u="none" strike="noStrike" cap="none">
          <a:solidFill>
            <a:srgbClr val="000000"/>
          </a:solidFill>
          <a:latin typeface="Segoe UI" panose="020B0502040204020203" pitchFamily="34" charset="0"/>
          <a:ea typeface="Segoe UI" panose="020B0502040204020203" pitchFamily="34" charset="0"/>
          <a:cs typeface="Segoe UI" panose="020B0502040204020203" pitchFamily="34" charset="0"/>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selfservice.health.maryland.gov/" TargetMode="External"/><Relationship Id="rId2" Type="http://schemas.openxmlformats.org/officeDocument/2006/relationships/hyperlink" Target="http://health.maryland.gov/Pages/empcentral.aspx" TargetMode="External"/><Relationship Id="rId1" Type="http://schemas.openxmlformats.org/officeDocument/2006/relationships/slideLayout" Target="../slideLayouts/slideLayout3.xml"/><Relationship Id="rId6" Type="http://schemas.openxmlformats.org/officeDocument/2006/relationships/hyperlink" Target="mailto:MDH.Helpdesk@Maryland.gov" TargetMode="External"/><Relationship Id="rId5" Type="http://schemas.openxmlformats.org/officeDocument/2006/relationships/hyperlink" Target="http://helpdesk.health.maryland.gov/" TargetMode="External"/><Relationship Id="rId4" Type="http://schemas.openxmlformats.org/officeDocument/2006/relationships/hyperlink" Target="https://mdhhelpdesk.health.maryland.gov/"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Shape 54"/>
          <p:cNvPicPr preferRelativeResize="0"/>
          <p:nvPr/>
        </p:nvPicPr>
        <p:blipFill>
          <a:blip r:embed="rId3">
            <a:alphaModFix/>
          </a:blip>
          <a:stretch>
            <a:fillRect/>
          </a:stretch>
        </p:blipFill>
        <p:spPr>
          <a:xfrm>
            <a:off x="0" y="-19050"/>
            <a:ext cx="9144000" cy="5162550"/>
          </a:xfrm>
          <a:prstGeom prst="rect">
            <a:avLst/>
          </a:prstGeom>
          <a:noFill/>
          <a:ln w="9525" cap="flat" cmpd="sng">
            <a:solidFill>
              <a:srgbClr val="FFFFFF"/>
            </a:solidFill>
            <a:prstDash val="solid"/>
            <a:round/>
            <a:headEnd type="none" w="med" len="med"/>
            <a:tailEnd type="none" w="med" len="med"/>
          </a:ln>
        </p:spPr>
      </p:pic>
      <p:cxnSp>
        <p:nvCxnSpPr>
          <p:cNvPr id="55" name="Shape 55"/>
          <p:cNvCxnSpPr/>
          <p:nvPr/>
        </p:nvCxnSpPr>
        <p:spPr>
          <a:xfrm rot="10800000">
            <a:off x="956175" y="1383600"/>
            <a:ext cx="0" cy="1810800"/>
          </a:xfrm>
          <a:prstGeom prst="straightConnector1">
            <a:avLst/>
          </a:prstGeom>
          <a:noFill/>
          <a:ln w="19050" cap="flat" cmpd="sng">
            <a:solidFill>
              <a:srgbClr val="F3F3F3"/>
            </a:solidFill>
            <a:prstDash val="solid"/>
            <a:round/>
            <a:headEnd type="none" w="lg" len="lg"/>
            <a:tailEnd type="none" w="lg" len="lg"/>
          </a:ln>
        </p:spPr>
      </p:cxnSp>
      <p:cxnSp>
        <p:nvCxnSpPr>
          <p:cNvPr id="56" name="Shape 56"/>
          <p:cNvCxnSpPr/>
          <p:nvPr/>
        </p:nvCxnSpPr>
        <p:spPr>
          <a:xfrm rot="10800000">
            <a:off x="8304825" y="1383775"/>
            <a:ext cx="0" cy="1794000"/>
          </a:xfrm>
          <a:prstGeom prst="straightConnector1">
            <a:avLst/>
          </a:prstGeom>
          <a:noFill/>
          <a:ln w="19050" cap="flat" cmpd="sng">
            <a:solidFill>
              <a:srgbClr val="F3F3F3"/>
            </a:solidFill>
            <a:prstDash val="solid"/>
            <a:round/>
            <a:headEnd type="none" w="lg" len="lg"/>
            <a:tailEnd type="none" w="lg" len="lg"/>
          </a:ln>
        </p:spPr>
      </p:cxnSp>
      <p:cxnSp>
        <p:nvCxnSpPr>
          <p:cNvPr id="57" name="Shape 57"/>
          <p:cNvCxnSpPr/>
          <p:nvPr/>
        </p:nvCxnSpPr>
        <p:spPr>
          <a:xfrm>
            <a:off x="957223" y="1383600"/>
            <a:ext cx="7347600" cy="0"/>
          </a:xfrm>
          <a:prstGeom prst="straightConnector1">
            <a:avLst/>
          </a:prstGeom>
          <a:noFill/>
          <a:ln w="19050" cap="flat" cmpd="sng">
            <a:solidFill>
              <a:srgbClr val="F3F3F3"/>
            </a:solidFill>
            <a:prstDash val="solid"/>
            <a:round/>
            <a:headEnd type="none" w="lg" len="lg"/>
            <a:tailEnd type="none" w="lg" len="lg"/>
          </a:ln>
        </p:spPr>
      </p:cxnSp>
      <p:sp>
        <p:nvSpPr>
          <p:cNvPr id="58" name="Shape 58"/>
          <p:cNvSpPr txBox="1"/>
          <p:nvPr/>
        </p:nvSpPr>
        <p:spPr>
          <a:xfrm>
            <a:off x="1047600" y="1793575"/>
            <a:ext cx="7132200" cy="853200"/>
          </a:xfrm>
          <a:prstGeom prst="rect">
            <a:avLst/>
          </a:prstGeom>
          <a:noFill/>
          <a:ln>
            <a:noFill/>
          </a:ln>
        </p:spPr>
        <p:txBody>
          <a:bodyPr lIns="91425" tIns="91425" rIns="91425" bIns="91425" anchor="t" anchorCtr="0">
            <a:noAutofit/>
          </a:bodyPr>
          <a:lstStyle/>
          <a:p>
            <a:pPr lvl="0" algn="ctr">
              <a:spcBef>
                <a:spcPts val="0"/>
              </a:spcBef>
              <a:buNone/>
            </a:pPr>
            <a:r>
              <a:rPr lang="en" sz="2800" b="1" dirty="0">
                <a:solidFill>
                  <a:srgbClr val="FFFFFF"/>
                </a:solidFill>
                <a:latin typeface="Georgia"/>
                <a:ea typeface="Georgia"/>
                <a:cs typeface="Georgia"/>
                <a:sym typeface="Georgia"/>
              </a:rPr>
              <a:t>MDH Electronic Information Systems</a:t>
            </a:r>
          </a:p>
          <a:p>
            <a:pPr lvl="0" algn="ctr">
              <a:spcBef>
                <a:spcPts val="0"/>
              </a:spcBef>
              <a:buNone/>
            </a:pPr>
            <a:r>
              <a:rPr lang="en" sz="2000" dirty="0">
                <a:solidFill>
                  <a:srgbClr val="FFFFFF"/>
                </a:solidFill>
                <a:latin typeface="Georgia"/>
                <a:ea typeface="Georgia"/>
                <a:cs typeface="Georgia"/>
                <a:sym typeface="Georgia"/>
              </a:rPr>
              <a:t>An Introduction to Required IT Security and Privacy Policies</a:t>
            </a:r>
          </a:p>
        </p:txBody>
      </p:sp>
      <p:cxnSp>
        <p:nvCxnSpPr>
          <p:cNvPr id="59" name="Shape 59"/>
          <p:cNvCxnSpPr/>
          <p:nvPr/>
        </p:nvCxnSpPr>
        <p:spPr>
          <a:xfrm rot="10800000">
            <a:off x="8304819" y="3169500"/>
            <a:ext cx="0" cy="1179900"/>
          </a:xfrm>
          <a:prstGeom prst="straightConnector1">
            <a:avLst/>
          </a:prstGeom>
          <a:noFill/>
          <a:ln w="9525" cap="flat" cmpd="sng">
            <a:solidFill>
              <a:srgbClr val="980000"/>
            </a:solidFill>
            <a:prstDash val="solid"/>
            <a:round/>
            <a:headEnd type="none" w="lg" len="lg"/>
            <a:tailEnd type="none" w="lg" len="lg"/>
          </a:ln>
        </p:spPr>
      </p:cxnSp>
      <p:cxnSp>
        <p:nvCxnSpPr>
          <p:cNvPr id="60" name="Shape 60"/>
          <p:cNvCxnSpPr/>
          <p:nvPr/>
        </p:nvCxnSpPr>
        <p:spPr>
          <a:xfrm rot="10800000">
            <a:off x="956175" y="3176568"/>
            <a:ext cx="0" cy="1165800"/>
          </a:xfrm>
          <a:prstGeom prst="straightConnector1">
            <a:avLst/>
          </a:prstGeom>
          <a:noFill/>
          <a:ln w="9525" cap="flat" cmpd="sng">
            <a:solidFill>
              <a:srgbClr val="980000"/>
            </a:solidFill>
            <a:prstDash val="solid"/>
            <a:round/>
            <a:headEnd type="none" w="lg" len="lg"/>
            <a:tailEnd type="none" w="lg" len="lg"/>
          </a:ln>
        </p:spPr>
      </p:cxnSp>
      <p:cxnSp>
        <p:nvCxnSpPr>
          <p:cNvPr id="61" name="Shape 61"/>
          <p:cNvCxnSpPr/>
          <p:nvPr/>
        </p:nvCxnSpPr>
        <p:spPr>
          <a:xfrm>
            <a:off x="945125" y="4343060"/>
            <a:ext cx="7359900" cy="0"/>
          </a:xfrm>
          <a:prstGeom prst="straightConnector1">
            <a:avLst/>
          </a:prstGeom>
          <a:noFill/>
          <a:ln w="9525" cap="flat" cmpd="sng">
            <a:solidFill>
              <a:srgbClr val="980000"/>
            </a:solidFill>
            <a:prstDash val="solid"/>
            <a:round/>
            <a:headEnd type="none" w="lg" len="lg"/>
            <a:tailEnd type="none" w="lg" len="lg"/>
          </a:ln>
        </p:spPr>
      </p:cxnSp>
      <p:sp>
        <p:nvSpPr>
          <p:cNvPr id="62" name="Shape 62"/>
          <p:cNvSpPr txBox="1"/>
          <p:nvPr/>
        </p:nvSpPr>
        <p:spPr>
          <a:xfrm>
            <a:off x="1179900" y="3409950"/>
            <a:ext cx="6901200" cy="761999"/>
          </a:xfrm>
          <a:prstGeom prst="rect">
            <a:avLst/>
          </a:prstGeom>
          <a:noFill/>
          <a:ln>
            <a:noFill/>
          </a:ln>
        </p:spPr>
        <p:txBody>
          <a:bodyPr lIns="91425" tIns="91425" rIns="91425" bIns="91425" anchor="t" anchorCtr="0">
            <a:noAutofit/>
          </a:bodyPr>
          <a:lstStyle/>
          <a:p>
            <a:pPr lvl="0" algn="ctr" rtl="0">
              <a:spcBef>
                <a:spcPts val="0"/>
              </a:spcBef>
              <a:buNone/>
            </a:pPr>
            <a:r>
              <a:rPr lang="en" sz="1800" dirty="0">
                <a:solidFill>
                  <a:srgbClr val="980000"/>
                </a:solidFill>
                <a:latin typeface="Georgia"/>
                <a:ea typeface="Georgia"/>
                <a:cs typeface="Georgia"/>
                <a:sym typeface="Georgia"/>
              </a:rPr>
              <a:t>Office of Enterprise Technology</a:t>
            </a:r>
          </a:p>
        </p:txBody>
      </p:sp>
      <p:pic>
        <p:nvPicPr>
          <p:cNvPr id="63" name="Shape 63"/>
          <p:cNvPicPr preferRelativeResize="0"/>
          <p:nvPr/>
        </p:nvPicPr>
        <p:blipFill>
          <a:blip r:embed="rId4">
            <a:alphaModFix/>
          </a:blip>
          <a:stretch>
            <a:fillRect/>
          </a:stretch>
        </p:blipFill>
        <p:spPr>
          <a:xfrm>
            <a:off x="7318619" y="3959031"/>
            <a:ext cx="1748681" cy="1701025"/>
          </a:xfrm>
          <a:prstGeom prst="rect">
            <a:avLst/>
          </a:prstGeom>
          <a:noFill/>
          <a:ln>
            <a:noFill/>
          </a:ln>
        </p:spPr>
      </p:pic>
      <p:pic>
        <p:nvPicPr>
          <p:cNvPr id="12" name="Picture 11"/>
          <p:cNvPicPr>
            <a:picLocks noChangeAspect="1"/>
          </p:cNvPicPr>
          <p:nvPr/>
        </p:nvPicPr>
        <p:blipFill rotWithShape="1">
          <a:blip r:embed="rId5">
            <a:alphaModFix/>
          </a:blip>
          <a:srcRect t="1647" b="4466"/>
          <a:stretch/>
        </p:blipFill>
        <p:spPr>
          <a:xfrm>
            <a:off x="304800" y="4631721"/>
            <a:ext cx="1066800" cy="35564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4653F-D440-4650-8F0D-9CFE98167C01}"/>
              </a:ext>
            </a:extLst>
          </p:cNvPr>
          <p:cNvSpPr>
            <a:spLocks noGrp="1"/>
          </p:cNvSpPr>
          <p:nvPr>
            <p:ph type="title"/>
          </p:nvPr>
        </p:nvSpPr>
        <p:spPr/>
        <p:txBody>
          <a:bodyPr/>
          <a:lstStyle/>
          <a:p>
            <a:r>
              <a:rPr lang="en-US" dirty="0"/>
              <a:t>Reminders</a:t>
            </a:r>
          </a:p>
        </p:txBody>
      </p:sp>
      <p:sp>
        <p:nvSpPr>
          <p:cNvPr id="3" name="Text Placeholder 2">
            <a:extLst>
              <a:ext uri="{FF2B5EF4-FFF2-40B4-BE49-F238E27FC236}">
                <a16:creationId xmlns:a16="http://schemas.microsoft.com/office/drawing/2014/main" id="{EF0AC5DC-C911-42F0-A59A-90689B65B43A}"/>
              </a:ext>
            </a:extLst>
          </p:cNvPr>
          <p:cNvSpPr>
            <a:spLocks noGrp="1"/>
          </p:cNvSpPr>
          <p:nvPr>
            <p:ph type="body" idx="1"/>
          </p:nvPr>
        </p:nvSpPr>
        <p:spPr/>
        <p:txBody>
          <a:bodyPr/>
          <a:lstStyle/>
          <a:p>
            <a:pPr>
              <a:lnSpc>
                <a:spcPct val="100000"/>
              </a:lnSpc>
              <a:spcAft>
                <a:spcPts val="600"/>
              </a:spcAft>
            </a:pPr>
            <a:r>
              <a:rPr lang="en-US" dirty="0"/>
              <a:t>Your computer, the software on it, and the network it’s attached to are all STATE PROPERTY</a:t>
            </a:r>
          </a:p>
          <a:p>
            <a:pPr>
              <a:lnSpc>
                <a:spcPct val="100000"/>
              </a:lnSpc>
              <a:spcAft>
                <a:spcPts val="600"/>
              </a:spcAft>
            </a:pPr>
            <a:r>
              <a:rPr lang="en-US" dirty="0"/>
              <a:t>Supplied to you to do your job</a:t>
            </a:r>
          </a:p>
          <a:p>
            <a:pPr>
              <a:lnSpc>
                <a:spcPct val="100000"/>
              </a:lnSpc>
              <a:spcAft>
                <a:spcPts val="600"/>
              </a:spcAft>
            </a:pPr>
            <a:r>
              <a:rPr lang="en-US" dirty="0"/>
              <a:t>Keep in mind that any action you take with this state property can be and is monitored</a:t>
            </a:r>
          </a:p>
          <a:p>
            <a:pPr>
              <a:lnSpc>
                <a:spcPct val="100000"/>
              </a:lnSpc>
              <a:spcAft>
                <a:spcPts val="600"/>
              </a:spcAft>
            </a:pPr>
            <a:r>
              <a:rPr lang="en-US" dirty="0"/>
              <a:t>If the contents of these are found to be in violation of MDH policy, you may be subject to disciplinary actions</a:t>
            </a:r>
          </a:p>
          <a:p>
            <a:pPr>
              <a:lnSpc>
                <a:spcPct val="100000"/>
              </a:lnSpc>
              <a:spcAft>
                <a:spcPts val="600"/>
              </a:spcAft>
            </a:pPr>
            <a:r>
              <a:rPr lang="en-US" dirty="0"/>
              <a:t>You are ultimately responsible for what’s on your computer</a:t>
            </a:r>
          </a:p>
          <a:p>
            <a:endParaRPr lang="en-US" dirty="0"/>
          </a:p>
        </p:txBody>
      </p:sp>
    </p:spTree>
    <p:extLst>
      <p:ext uri="{BB962C8B-B14F-4D97-AF65-F5344CB8AC3E}">
        <p14:creationId xmlns:p14="http://schemas.microsoft.com/office/powerpoint/2010/main" val="393405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Maryland.gov</a:t>
            </a:r>
          </a:p>
        </p:txBody>
      </p:sp>
      <p:sp>
        <p:nvSpPr>
          <p:cNvPr id="3" name="Text Placeholder 2"/>
          <p:cNvSpPr>
            <a:spLocks noGrp="1"/>
          </p:cNvSpPr>
          <p:nvPr>
            <p:ph type="body" idx="1"/>
          </p:nvPr>
        </p:nvSpPr>
        <p:spPr/>
        <p:txBody>
          <a:bodyPr/>
          <a:lstStyle/>
          <a:p>
            <a:pPr>
              <a:lnSpc>
                <a:spcPct val="100000"/>
              </a:lnSpc>
              <a:spcAft>
                <a:spcPts val="600"/>
              </a:spcAft>
            </a:pPr>
            <a:r>
              <a:rPr lang="en-US" dirty="0"/>
              <a:t>Google Apps for Government used by State of Maryland executive branch agencies</a:t>
            </a:r>
          </a:p>
          <a:p>
            <a:pPr>
              <a:lnSpc>
                <a:spcPct val="100000"/>
              </a:lnSpc>
              <a:spcAft>
                <a:spcPts val="600"/>
              </a:spcAft>
            </a:pPr>
            <a:r>
              <a:rPr lang="en-US" dirty="0"/>
              <a:t>Gmail, Google Drive, Google Docs, Sheets and Slides</a:t>
            </a:r>
          </a:p>
          <a:p>
            <a:pPr>
              <a:lnSpc>
                <a:spcPct val="100000"/>
              </a:lnSpc>
              <a:spcAft>
                <a:spcPts val="600"/>
              </a:spcAft>
            </a:pPr>
            <a:r>
              <a:rPr lang="en-US" dirty="0"/>
              <a:t>Email between Maryland.gov accounts is considered secure</a:t>
            </a:r>
          </a:p>
          <a:p>
            <a:pPr>
              <a:lnSpc>
                <a:spcPct val="100000"/>
              </a:lnSpc>
              <a:spcAft>
                <a:spcPts val="600"/>
              </a:spcAft>
            </a:pPr>
            <a:r>
              <a:rPr lang="en-US" dirty="0"/>
              <a:t>Email sent to any user outside of Maryland.gov system is not secure</a:t>
            </a:r>
          </a:p>
          <a:p>
            <a:pPr>
              <a:lnSpc>
                <a:spcPct val="100000"/>
              </a:lnSpc>
              <a:spcAft>
                <a:spcPts val="600"/>
              </a:spcAft>
            </a:pPr>
            <a:r>
              <a:rPr lang="en-US" dirty="0">
                <a:sym typeface="Wingdings" panose="05000000000000000000" pitchFamily="2" charset="2"/>
              </a:rPr>
              <a:t>Email sent outside of Maryland.gov system containing Personally Identifiable Information (PII), Protected Health Information (PHI) or any non-public data must be encrypted using the State approved encryption solution (Virtru)</a:t>
            </a:r>
          </a:p>
          <a:p>
            <a:pPr>
              <a:lnSpc>
                <a:spcPct val="100000"/>
              </a:lnSpc>
              <a:spcAft>
                <a:spcPts val="600"/>
              </a:spcAft>
            </a:pPr>
            <a:r>
              <a:rPr lang="en-US" dirty="0">
                <a:sym typeface="Wingdings" panose="05000000000000000000" pitchFamily="2" charset="2"/>
              </a:rPr>
              <a:t>Password protection of email attachments provides additional level of security</a:t>
            </a:r>
          </a:p>
        </p:txBody>
      </p:sp>
    </p:spTree>
    <p:extLst>
      <p:ext uri="{BB962C8B-B14F-4D97-AF65-F5344CB8AC3E}">
        <p14:creationId xmlns:p14="http://schemas.microsoft.com/office/powerpoint/2010/main" val="10638290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anim calcmode="lin" valueType="num">
                                      <p:cBhvr>
                                        <p:cTn id="28"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9"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528"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
                                            <p:txEl>
                                              <p:pRg st="3" end="3"/>
                                            </p:txEl>
                                          </p:spTgt>
                                        </p:tgtEl>
                                      </p:cBhvr>
                                    </p:animEffect>
                                    <p:anim calcmode="lin" valueType="num">
                                      <p:cBhvr>
                                        <p:cTn id="37"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8" dur="500" fill="hold"/>
                                        <p:tgtEl>
                                          <p:spTgt spid="3">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528"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5" dur="500"/>
                                        <p:tgtEl>
                                          <p:spTgt spid="3">
                                            <p:txEl>
                                              <p:pRg st="4" end="4"/>
                                            </p:txEl>
                                          </p:spTgt>
                                        </p:tgtEl>
                                      </p:cBhvr>
                                    </p:animEffect>
                                    <p:anim calcmode="lin" valueType="num">
                                      <p:cBhvr>
                                        <p:cTn id="46"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47" dur="500" fill="hold"/>
                                        <p:tgtEl>
                                          <p:spTgt spid="3">
                                            <p:txEl>
                                              <p:pRg st="4" end="4"/>
                                            </p:txEl>
                                          </p:spTgt>
                                        </p:tgtEl>
                                        <p:attrNameLst>
                                          <p:attrName>ppt_y</p:attrName>
                                        </p:attrNameLst>
                                      </p:cBhvr>
                                      <p:tavLst>
                                        <p:tav tm="0">
                                          <p:val>
                                            <p:fltVal val="0.5"/>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3" presetClass="entr" presetSubtype="528"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54" dur="500"/>
                                        <p:tgtEl>
                                          <p:spTgt spid="3">
                                            <p:txEl>
                                              <p:pRg st="5" end="5"/>
                                            </p:txEl>
                                          </p:spTgt>
                                        </p:tgtEl>
                                      </p:cBhvr>
                                    </p:animEffect>
                                    <p:anim calcmode="lin" valueType="num">
                                      <p:cBhvr>
                                        <p:cTn id="55" dur="500" fill="hold"/>
                                        <p:tgtEl>
                                          <p:spTgt spid="3">
                                            <p:txEl>
                                              <p:pRg st="5" end="5"/>
                                            </p:txEl>
                                          </p:spTgt>
                                        </p:tgtEl>
                                        <p:attrNameLst>
                                          <p:attrName>ppt_x</p:attrName>
                                        </p:attrNameLst>
                                      </p:cBhvr>
                                      <p:tavLst>
                                        <p:tav tm="0">
                                          <p:val>
                                            <p:fltVal val="0.5"/>
                                          </p:val>
                                        </p:tav>
                                        <p:tav tm="100000">
                                          <p:val>
                                            <p:strVal val="#ppt_x"/>
                                          </p:val>
                                        </p:tav>
                                      </p:tavLst>
                                    </p:anim>
                                    <p:anim calcmode="lin" valueType="num">
                                      <p:cBhvr>
                                        <p:cTn id="56" dur="500" fill="hold"/>
                                        <p:tgtEl>
                                          <p:spTgt spid="3">
                                            <p:txEl>
                                              <p:pRg st="5" end="5"/>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45025"/>
            <a:ext cx="8832300" cy="572700"/>
          </a:xfrm>
        </p:spPr>
        <p:txBody>
          <a:bodyPr/>
          <a:lstStyle/>
          <a:p>
            <a:r>
              <a:rPr lang="en-US" dirty="0"/>
              <a:t>Virtru Email Encryption</a:t>
            </a:r>
          </a:p>
        </p:txBody>
      </p:sp>
      <p:sp>
        <p:nvSpPr>
          <p:cNvPr id="3" name="Text Placeholder 2"/>
          <p:cNvSpPr>
            <a:spLocks noGrp="1"/>
          </p:cNvSpPr>
          <p:nvPr>
            <p:ph type="body" idx="1"/>
          </p:nvPr>
        </p:nvSpPr>
        <p:spPr/>
        <p:txBody>
          <a:bodyPr/>
          <a:lstStyle/>
          <a:p>
            <a:pPr>
              <a:lnSpc>
                <a:spcPct val="100000"/>
              </a:lnSpc>
              <a:spcAft>
                <a:spcPts val="600"/>
              </a:spcAft>
            </a:pPr>
            <a:r>
              <a:rPr lang="en-US" dirty="0"/>
              <a:t>Use for sending and/or viewing encrypted messages from within your Maryland.gov account</a:t>
            </a:r>
          </a:p>
          <a:p>
            <a:pPr>
              <a:lnSpc>
                <a:spcPct val="100000"/>
              </a:lnSpc>
              <a:spcAft>
                <a:spcPts val="600"/>
              </a:spcAft>
            </a:pPr>
            <a:r>
              <a:rPr lang="en-US" dirty="0"/>
              <a:t>Runs as an extension within Chrome or Firefox web browser</a:t>
            </a:r>
          </a:p>
          <a:p>
            <a:pPr>
              <a:lnSpc>
                <a:spcPct val="100000"/>
              </a:lnSpc>
              <a:spcAft>
                <a:spcPts val="600"/>
              </a:spcAft>
            </a:pPr>
            <a:r>
              <a:rPr lang="en-US" dirty="0"/>
              <a:t>Available for mobile devices</a:t>
            </a:r>
          </a:p>
          <a:p>
            <a:pPr>
              <a:lnSpc>
                <a:spcPct val="100000"/>
              </a:lnSpc>
              <a:spcAft>
                <a:spcPts val="600"/>
              </a:spcAft>
            </a:pPr>
            <a:r>
              <a:rPr lang="en-US" dirty="0"/>
              <a:t>MDH users must be approved and provisioned for Virtru before use</a:t>
            </a:r>
          </a:p>
          <a:p>
            <a:pPr>
              <a:lnSpc>
                <a:spcPct val="100000"/>
              </a:lnSpc>
              <a:spcAft>
                <a:spcPts val="600"/>
              </a:spcAft>
            </a:pPr>
            <a:r>
              <a:rPr lang="en-US" dirty="0"/>
              <a:t>If approved for your use, supervisor or manager must submit request on your behalf to your local IT support staff or contact the MDH OET Service Desk directly (if your unit is directly supported by OET)</a:t>
            </a:r>
          </a:p>
          <a:p>
            <a:pPr>
              <a:lnSpc>
                <a:spcPct val="100000"/>
              </a:lnSpc>
              <a:spcAft>
                <a:spcPts val="600"/>
              </a:spcAft>
            </a:pPr>
            <a:r>
              <a:rPr lang="en-US" dirty="0"/>
              <a:t>Reading and replying to received, encrypted emails is possible even without being provisioned as a Virtru user</a:t>
            </a:r>
          </a:p>
          <a:p>
            <a:pPr marL="0" indent="0">
              <a:lnSpc>
                <a:spcPct val="100000"/>
              </a:lnSpc>
              <a:spcAft>
                <a:spcPts val="600"/>
              </a:spcAft>
              <a:buNone/>
            </a:pPr>
            <a:endParaRPr lang="en-US" dirty="0"/>
          </a:p>
          <a:p>
            <a:pPr lvl="1">
              <a:lnSpc>
                <a:spcPct val="100000"/>
              </a:lnSpc>
              <a:spcAft>
                <a:spcPts val="1200"/>
              </a:spcAft>
            </a:pPr>
            <a:endParaRPr lang="en-US" dirty="0"/>
          </a:p>
        </p:txBody>
      </p:sp>
    </p:spTree>
    <p:extLst>
      <p:ext uri="{BB962C8B-B14F-4D97-AF65-F5344CB8AC3E}">
        <p14:creationId xmlns:p14="http://schemas.microsoft.com/office/powerpoint/2010/main" val="21905619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anim calcmode="lin" valueType="num">
                                      <p:cBhvr>
                                        <p:cTn id="28"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9"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528"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
                                            <p:txEl>
                                              <p:pRg st="3" end="3"/>
                                            </p:txEl>
                                          </p:spTgt>
                                        </p:tgtEl>
                                      </p:cBhvr>
                                    </p:animEffect>
                                    <p:anim calcmode="lin" valueType="num">
                                      <p:cBhvr>
                                        <p:cTn id="37"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8" dur="500" fill="hold"/>
                                        <p:tgtEl>
                                          <p:spTgt spid="3">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528"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5" dur="500"/>
                                        <p:tgtEl>
                                          <p:spTgt spid="3">
                                            <p:txEl>
                                              <p:pRg st="4" end="4"/>
                                            </p:txEl>
                                          </p:spTgt>
                                        </p:tgtEl>
                                      </p:cBhvr>
                                    </p:animEffect>
                                    <p:anim calcmode="lin" valueType="num">
                                      <p:cBhvr>
                                        <p:cTn id="46"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47" dur="500" fill="hold"/>
                                        <p:tgtEl>
                                          <p:spTgt spid="3">
                                            <p:txEl>
                                              <p:pRg st="4" end="4"/>
                                            </p:txEl>
                                          </p:spTgt>
                                        </p:tgtEl>
                                        <p:attrNameLst>
                                          <p:attrName>ppt_y</p:attrName>
                                        </p:attrNameLst>
                                      </p:cBhvr>
                                      <p:tavLst>
                                        <p:tav tm="0">
                                          <p:val>
                                            <p:fltVal val="0.5"/>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3" presetClass="entr" presetSubtype="528"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54" dur="500"/>
                                        <p:tgtEl>
                                          <p:spTgt spid="3">
                                            <p:txEl>
                                              <p:pRg st="5" end="5"/>
                                            </p:txEl>
                                          </p:spTgt>
                                        </p:tgtEl>
                                      </p:cBhvr>
                                    </p:animEffect>
                                    <p:anim calcmode="lin" valueType="num">
                                      <p:cBhvr>
                                        <p:cTn id="55" dur="500" fill="hold"/>
                                        <p:tgtEl>
                                          <p:spTgt spid="3">
                                            <p:txEl>
                                              <p:pRg st="5" end="5"/>
                                            </p:txEl>
                                          </p:spTgt>
                                        </p:tgtEl>
                                        <p:attrNameLst>
                                          <p:attrName>ppt_x</p:attrName>
                                        </p:attrNameLst>
                                      </p:cBhvr>
                                      <p:tavLst>
                                        <p:tav tm="0">
                                          <p:val>
                                            <p:fltVal val="0.5"/>
                                          </p:val>
                                        </p:tav>
                                        <p:tav tm="100000">
                                          <p:val>
                                            <p:strVal val="#ppt_x"/>
                                          </p:val>
                                        </p:tav>
                                      </p:tavLst>
                                    </p:anim>
                                    <p:anim calcmode="lin" valueType="num">
                                      <p:cBhvr>
                                        <p:cTn id="56" dur="500" fill="hold"/>
                                        <p:tgtEl>
                                          <p:spTgt spid="3">
                                            <p:txEl>
                                              <p:pRg st="5" end="5"/>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662B7-CF5B-468D-A5E9-DB8074E3925A}"/>
              </a:ext>
            </a:extLst>
          </p:cNvPr>
          <p:cNvSpPr>
            <a:spLocks noGrp="1"/>
          </p:cNvSpPr>
          <p:nvPr>
            <p:ph type="title"/>
          </p:nvPr>
        </p:nvSpPr>
        <p:spPr/>
        <p:txBody>
          <a:bodyPr/>
          <a:lstStyle/>
          <a:p>
            <a:r>
              <a:rPr lang="en-US" dirty="0"/>
              <a:t>Infosec Training</a:t>
            </a:r>
          </a:p>
        </p:txBody>
      </p:sp>
      <p:sp>
        <p:nvSpPr>
          <p:cNvPr id="3" name="Text Placeholder 2">
            <a:extLst>
              <a:ext uri="{FF2B5EF4-FFF2-40B4-BE49-F238E27FC236}">
                <a16:creationId xmlns:a16="http://schemas.microsoft.com/office/drawing/2014/main" id="{8580365D-EA4E-48DE-8970-9980411AB64B}"/>
              </a:ext>
            </a:extLst>
          </p:cNvPr>
          <p:cNvSpPr>
            <a:spLocks noGrp="1"/>
          </p:cNvSpPr>
          <p:nvPr>
            <p:ph type="body" idx="1"/>
          </p:nvPr>
        </p:nvSpPr>
        <p:spPr/>
        <p:txBody>
          <a:bodyPr/>
          <a:lstStyle/>
          <a:p>
            <a:pPr>
              <a:lnSpc>
                <a:spcPct val="100000"/>
              </a:lnSpc>
              <a:spcAft>
                <a:spcPts val="1200"/>
              </a:spcAft>
            </a:pPr>
            <a:r>
              <a:rPr lang="en-US" dirty="0"/>
              <a:t>State of Maryland security awareness training for state employees</a:t>
            </a:r>
          </a:p>
          <a:p>
            <a:pPr>
              <a:lnSpc>
                <a:spcPct val="100000"/>
              </a:lnSpc>
              <a:spcAft>
                <a:spcPts val="1200"/>
              </a:spcAft>
            </a:pPr>
            <a:r>
              <a:rPr lang="en-US" dirty="0"/>
              <a:t>Monthly online security lessons</a:t>
            </a:r>
          </a:p>
          <a:p>
            <a:pPr>
              <a:lnSpc>
                <a:spcPct val="100000"/>
              </a:lnSpc>
              <a:spcAft>
                <a:spcPts val="1200"/>
              </a:spcAft>
            </a:pPr>
            <a:r>
              <a:rPr lang="en-US" dirty="0"/>
              <a:t>Email notice alerts users to new lesson</a:t>
            </a:r>
          </a:p>
          <a:p>
            <a:pPr>
              <a:lnSpc>
                <a:spcPct val="100000"/>
              </a:lnSpc>
              <a:spcAft>
                <a:spcPts val="1200"/>
              </a:spcAft>
            </a:pPr>
            <a:r>
              <a:rPr lang="en-US" dirty="0"/>
              <a:t>If you do not receive email alerts for lessons, notify your local IT support staff to verify that your enrollment</a:t>
            </a:r>
          </a:p>
        </p:txBody>
      </p:sp>
    </p:spTree>
    <p:extLst>
      <p:ext uri="{BB962C8B-B14F-4D97-AF65-F5344CB8AC3E}">
        <p14:creationId xmlns:p14="http://schemas.microsoft.com/office/powerpoint/2010/main" val="38049297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anim calcmode="lin" valueType="num">
                                      <p:cBhvr>
                                        <p:cTn id="28"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9"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528"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
                                            <p:txEl>
                                              <p:pRg st="3" end="3"/>
                                            </p:txEl>
                                          </p:spTgt>
                                        </p:tgtEl>
                                      </p:cBhvr>
                                    </p:animEffect>
                                    <p:anim calcmode="lin" valueType="num">
                                      <p:cBhvr>
                                        <p:cTn id="37"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8" dur="500" fill="hold"/>
                                        <p:tgtEl>
                                          <p:spTgt spid="3">
                                            <p:txEl>
                                              <p:pRg st="3" end="3"/>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MDH and OET Websites</a:t>
            </a:r>
          </a:p>
        </p:txBody>
      </p:sp>
      <p:sp>
        <p:nvSpPr>
          <p:cNvPr id="3" name="Text Placeholder 2"/>
          <p:cNvSpPr>
            <a:spLocks noGrp="1"/>
          </p:cNvSpPr>
          <p:nvPr>
            <p:ph type="body" idx="1"/>
          </p:nvPr>
        </p:nvSpPr>
        <p:spPr/>
        <p:txBody>
          <a:bodyPr/>
          <a:lstStyle/>
          <a:p>
            <a:pPr>
              <a:lnSpc>
                <a:spcPct val="100000"/>
              </a:lnSpc>
              <a:spcAft>
                <a:spcPts val="0"/>
              </a:spcAft>
            </a:pPr>
            <a:r>
              <a:rPr lang="en-US" sz="1400" dirty="0"/>
              <a:t>MDH Employee Information</a:t>
            </a:r>
          </a:p>
          <a:p>
            <a:pPr lvl="1">
              <a:spcAft>
                <a:spcPts val="0"/>
              </a:spcAft>
            </a:pPr>
            <a:r>
              <a:rPr lang="en-US" sz="1400" dirty="0">
                <a:hlinkClick r:id="rId2"/>
              </a:rPr>
              <a:t>http://health.maryland.gov/Pages/empcentral.aspx</a:t>
            </a:r>
            <a:endParaRPr lang="en-US" sz="1400" dirty="0"/>
          </a:p>
          <a:p>
            <a:pPr lvl="1">
              <a:spcAft>
                <a:spcPts val="1200"/>
              </a:spcAft>
            </a:pPr>
            <a:r>
              <a:rPr lang="en-US" sz="1400" dirty="0"/>
              <a:t>Contains information, policies and forms</a:t>
            </a:r>
          </a:p>
          <a:p>
            <a:pPr>
              <a:lnSpc>
                <a:spcPct val="100000"/>
              </a:lnSpc>
              <a:spcAft>
                <a:spcPts val="0"/>
              </a:spcAft>
            </a:pPr>
            <a:r>
              <a:rPr lang="en-US" sz="1400" dirty="0"/>
              <a:t>MDH Self Service Center</a:t>
            </a:r>
          </a:p>
          <a:p>
            <a:pPr lvl="1">
              <a:spcAft>
                <a:spcPts val="0"/>
              </a:spcAft>
            </a:pPr>
            <a:r>
              <a:rPr lang="en-US" sz="1400" dirty="0">
                <a:hlinkClick r:id="rId3"/>
              </a:rPr>
              <a:t>https://selfservice.health.maryland.gov</a:t>
            </a:r>
            <a:endParaRPr lang="en-US" sz="1400" dirty="0"/>
          </a:p>
          <a:p>
            <a:pPr lvl="1">
              <a:spcAft>
                <a:spcPts val="1200"/>
              </a:spcAft>
            </a:pPr>
            <a:r>
              <a:rPr lang="en-US" sz="1400" dirty="0"/>
              <a:t>Users can unlock and/or change their own network passwords and enter work contact information that will be visible in the Maryland.gov Google directory</a:t>
            </a:r>
          </a:p>
          <a:p>
            <a:pPr>
              <a:lnSpc>
                <a:spcPct val="100000"/>
              </a:lnSpc>
              <a:spcAft>
                <a:spcPts val="0"/>
              </a:spcAft>
            </a:pPr>
            <a:r>
              <a:rPr lang="en-US" sz="1400" dirty="0"/>
              <a:t>OIT Service Desk</a:t>
            </a:r>
          </a:p>
          <a:p>
            <a:pPr lvl="1">
              <a:lnSpc>
                <a:spcPct val="100000"/>
              </a:lnSpc>
              <a:spcAft>
                <a:spcPts val="0"/>
              </a:spcAft>
            </a:pPr>
            <a:r>
              <a:rPr lang="en-US" sz="1400" dirty="0"/>
              <a:t>Web:</a:t>
            </a:r>
            <a:r>
              <a:rPr lang="en-US" sz="1400" dirty="0">
                <a:hlinkClick r:id="rId4"/>
              </a:rPr>
              <a:t> https://mdhhelpdesk.health.Maryland.gov</a:t>
            </a:r>
            <a:r>
              <a:rPr lang="en-US" sz="1400" dirty="0"/>
              <a:t> or </a:t>
            </a:r>
            <a:r>
              <a:rPr lang="en-US" sz="1400" dirty="0">
                <a:hlinkClick r:id="rId5"/>
              </a:rPr>
              <a:t>http://helpdesk.health.maryland.gov</a:t>
            </a:r>
            <a:r>
              <a:rPr lang="en-US" sz="1400" dirty="0"/>
              <a:t> (access on MDH network only)</a:t>
            </a:r>
          </a:p>
          <a:p>
            <a:pPr lvl="1">
              <a:lnSpc>
                <a:spcPct val="100000"/>
              </a:lnSpc>
              <a:spcAft>
                <a:spcPts val="0"/>
              </a:spcAft>
            </a:pPr>
            <a:r>
              <a:rPr lang="en-US" sz="1400" dirty="0"/>
              <a:t>Phone: </a:t>
            </a:r>
            <a:r>
              <a:rPr lang="en-US" sz="1400" dirty="0">
                <a:solidFill>
                  <a:schemeClr val="bg1">
                    <a:lumMod val="75000"/>
                  </a:schemeClr>
                </a:solidFill>
              </a:rPr>
              <a:t>410.767.6534 </a:t>
            </a:r>
          </a:p>
          <a:p>
            <a:pPr lvl="1">
              <a:lnSpc>
                <a:spcPct val="100000"/>
              </a:lnSpc>
              <a:spcAft>
                <a:spcPts val="0"/>
              </a:spcAft>
            </a:pPr>
            <a:r>
              <a:rPr lang="en-US" sz="1400" dirty="0"/>
              <a:t>Email: </a:t>
            </a:r>
            <a:r>
              <a:rPr lang="en-US" sz="1400" dirty="0">
                <a:hlinkClick r:id="rId6"/>
              </a:rPr>
              <a:t>MDH.Helpdesk@Maryland.gov</a:t>
            </a:r>
            <a:endParaRPr lang="en-US" sz="1400" dirty="0"/>
          </a:p>
        </p:txBody>
      </p:sp>
    </p:spTree>
    <p:extLst>
      <p:ext uri="{BB962C8B-B14F-4D97-AF65-F5344CB8AC3E}">
        <p14:creationId xmlns:p14="http://schemas.microsoft.com/office/powerpoint/2010/main" val="18542559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par>
                                <p:cTn id="12" presetID="53" presetClass="entr" presetSubtype="528"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anim calcmode="lin" valueType="num">
                                      <p:cBhvr>
                                        <p:cTn id="17"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3">
                                            <p:txEl>
                                              <p:pRg st="1" end="1"/>
                                            </p:txEl>
                                          </p:spTgt>
                                        </p:tgtEl>
                                        <p:attrNameLst>
                                          <p:attrName>ppt_y</p:attrName>
                                        </p:attrNameLst>
                                      </p:cBhvr>
                                      <p:tavLst>
                                        <p:tav tm="0">
                                          <p:val>
                                            <p:fltVal val="0.5"/>
                                          </p:val>
                                        </p:tav>
                                        <p:tav tm="100000">
                                          <p:val>
                                            <p:strVal val="#ppt_y"/>
                                          </p:val>
                                        </p:tav>
                                      </p:tavLst>
                                    </p:anim>
                                  </p:childTnLst>
                                </p:cTn>
                              </p:par>
                              <p:par>
                                <p:cTn id="19" presetID="53" presetClass="entr" presetSubtype="528"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5"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53" presetClass="entr" presetSubtype="528"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2" dur="500"/>
                                        <p:tgtEl>
                                          <p:spTgt spid="3">
                                            <p:txEl>
                                              <p:pRg st="3" end="3"/>
                                            </p:txEl>
                                          </p:spTgt>
                                        </p:tgtEl>
                                      </p:cBhvr>
                                    </p:animEffect>
                                    <p:anim calcmode="lin" valueType="num">
                                      <p:cBhvr>
                                        <p:cTn id="33"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4" dur="500" fill="hold"/>
                                        <p:tgtEl>
                                          <p:spTgt spid="3">
                                            <p:txEl>
                                              <p:pRg st="3" end="3"/>
                                            </p:txEl>
                                          </p:spTgt>
                                        </p:tgtEl>
                                        <p:attrNameLst>
                                          <p:attrName>ppt_y</p:attrName>
                                        </p:attrNameLst>
                                      </p:cBhvr>
                                      <p:tavLst>
                                        <p:tav tm="0">
                                          <p:val>
                                            <p:fltVal val="0.5"/>
                                          </p:val>
                                        </p:tav>
                                        <p:tav tm="100000">
                                          <p:val>
                                            <p:strVal val="#ppt_y"/>
                                          </p:val>
                                        </p:tav>
                                      </p:tavLst>
                                    </p:anim>
                                  </p:childTnLst>
                                </p:cTn>
                              </p:par>
                              <p:par>
                                <p:cTn id="35" presetID="53" presetClass="entr" presetSubtype="528" fill="hold" grpId="0"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41" dur="500" fill="hold"/>
                                        <p:tgtEl>
                                          <p:spTgt spid="3">
                                            <p:txEl>
                                              <p:pRg st="4" end="4"/>
                                            </p:txEl>
                                          </p:spTgt>
                                        </p:tgtEl>
                                        <p:attrNameLst>
                                          <p:attrName>ppt_y</p:attrName>
                                        </p:attrNameLst>
                                      </p:cBhvr>
                                      <p:tavLst>
                                        <p:tav tm="0">
                                          <p:val>
                                            <p:fltVal val="0.5"/>
                                          </p:val>
                                        </p:tav>
                                        <p:tav tm="100000">
                                          <p:val>
                                            <p:strVal val="#ppt_y"/>
                                          </p:val>
                                        </p:tav>
                                      </p:tavLst>
                                    </p:anim>
                                  </p:childTnLst>
                                </p:cTn>
                              </p:par>
                              <p:par>
                                <p:cTn id="42" presetID="53" presetClass="entr" presetSubtype="528" fill="hold" grpId="0" nodeType="with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p:cTn id="4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6" dur="500"/>
                                        <p:tgtEl>
                                          <p:spTgt spid="3">
                                            <p:txEl>
                                              <p:pRg st="5" end="5"/>
                                            </p:txEl>
                                          </p:spTgt>
                                        </p:tgtEl>
                                      </p:cBhvr>
                                    </p:animEffect>
                                    <p:anim calcmode="lin" valueType="num">
                                      <p:cBhvr>
                                        <p:cTn id="47" dur="500" fill="hold"/>
                                        <p:tgtEl>
                                          <p:spTgt spid="3">
                                            <p:txEl>
                                              <p:pRg st="5" end="5"/>
                                            </p:txEl>
                                          </p:spTgt>
                                        </p:tgtEl>
                                        <p:attrNameLst>
                                          <p:attrName>ppt_x</p:attrName>
                                        </p:attrNameLst>
                                      </p:cBhvr>
                                      <p:tavLst>
                                        <p:tav tm="0">
                                          <p:val>
                                            <p:fltVal val="0.5"/>
                                          </p:val>
                                        </p:tav>
                                        <p:tav tm="100000">
                                          <p:val>
                                            <p:strVal val="#ppt_x"/>
                                          </p:val>
                                        </p:tav>
                                      </p:tavLst>
                                    </p:anim>
                                    <p:anim calcmode="lin" valueType="num">
                                      <p:cBhvr>
                                        <p:cTn id="48" dur="500" fill="hold"/>
                                        <p:tgtEl>
                                          <p:spTgt spid="3">
                                            <p:txEl>
                                              <p:pRg st="5" end="5"/>
                                            </p:txEl>
                                          </p:spTgt>
                                        </p:tgtEl>
                                        <p:attrNameLst>
                                          <p:attrName>ppt_y</p:attrName>
                                        </p:attrNameLst>
                                      </p:cBhvr>
                                      <p:tavLst>
                                        <p:tav tm="0">
                                          <p:val>
                                            <p:fltVal val="0.5"/>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53" presetClass="entr" presetSubtype="528" fill="hold" grpId="0" nodeType="click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 calcmode="lin" valueType="num">
                                      <p:cBhvr>
                                        <p:cTn id="5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4"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5" dur="500"/>
                                        <p:tgtEl>
                                          <p:spTgt spid="3">
                                            <p:txEl>
                                              <p:pRg st="6" end="6"/>
                                            </p:txEl>
                                          </p:spTgt>
                                        </p:tgtEl>
                                      </p:cBhvr>
                                    </p:animEffect>
                                    <p:anim calcmode="lin" valueType="num">
                                      <p:cBhvr>
                                        <p:cTn id="56" dur="500" fill="hold"/>
                                        <p:tgtEl>
                                          <p:spTgt spid="3">
                                            <p:txEl>
                                              <p:pRg st="6" end="6"/>
                                            </p:txEl>
                                          </p:spTgt>
                                        </p:tgtEl>
                                        <p:attrNameLst>
                                          <p:attrName>ppt_x</p:attrName>
                                        </p:attrNameLst>
                                      </p:cBhvr>
                                      <p:tavLst>
                                        <p:tav tm="0">
                                          <p:val>
                                            <p:fltVal val="0.5"/>
                                          </p:val>
                                        </p:tav>
                                        <p:tav tm="100000">
                                          <p:val>
                                            <p:strVal val="#ppt_x"/>
                                          </p:val>
                                        </p:tav>
                                      </p:tavLst>
                                    </p:anim>
                                    <p:anim calcmode="lin" valueType="num">
                                      <p:cBhvr>
                                        <p:cTn id="57" dur="500" fill="hold"/>
                                        <p:tgtEl>
                                          <p:spTgt spid="3">
                                            <p:txEl>
                                              <p:pRg st="6" end="6"/>
                                            </p:txEl>
                                          </p:spTgt>
                                        </p:tgtEl>
                                        <p:attrNameLst>
                                          <p:attrName>ppt_y</p:attrName>
                                        </p:attrNameLst>
                                      </p:cBhvr>
                                      <p:tavLst>
                                        <p:tav tm="0">
                                          <p:val>
                                            <p:fltVal val="0.5"/>
                                          </p:val>
                                        </p:tav>
                                        <p:tav tm="100000">
                                          <p:val>
                                            <p:strVal val="#ppt_y"/>
                                          </p:val>
                                        </p:tav>
                                      </p:tavLst>
                                    </p:anim>
                                  </p:childTnLst>
                                </p:cTn>
                              </p:par>
                              <p:par>
                                <p:cTn id="58" presetID="53" presetClass="entr" presetSubtype="528" fill="hold" grpId="0" nodeType="withEffect">
                                  <p:stCondLst>
                                    <p:cond delay="0"/>
                                  </p:stCondLst>
                                  <p:childTnLst>
                                    <p:set>
                                      <p:cBhvr>
                                        <p:cTn id="59" dur="1" fill="hold">
                                          <p:stCondLst>
                                            <p:cond delay="0"/>
                                          </p:stCondLst>
                                        </p:cTn>
                                        <p:tgtEl>
                                          <p:spTgt spid="3">
                                            <p:txEl>
                                              <p:pRg st="7" end="7"/>
                                            </p:txEl>
                                          </p:spTgt>
                                        </p:tgtEl>
                                        <p:attrNameLst>
                                          <p:attrName>style.visibility</p:attrName>
                                        </p:attrNameLst>
                                      </p:cBhvr>
                                      <p:to>
                                        <p:strVal val="visible"/>
                                      </p:to>
                                    </p:set>
                                    <p:anim calcmode="lin" valueType="num">
                                      <p:cBhvr>
                                        <p:cTn id="60"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1"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62" dur="500"/>
                                        <p:tgtEl>
                                          <p:spTgt spid="3">
                                            <p:txEl>
                                              <p:pRg st="7" end="7"/>
                                            </p:txEl>
                                          </p:spTgt>
                                        </p:tgtEl>
                                      </p:cBhvr>
                                    </p:animEffect>
                                    <p:anim calcmode="lin" valueType="num">
                                      <p:cBhvr>
                                        <p:cTn id="63" dur="500" fill="hold"/>
                                        <p:tgtEl>
                                          <p:spTgt spid="3">
                                            <p:txEl>
                                              <p:pRg st="7" end="7"/>
                                            </p:txEl>
                                          </p:spTgt>
                                        </p:tgtEl>
                                        <p:attrNameLst>
                                          <p:attrName>ppt_x</p:attrName>
                                        </p:attrNameLst>
                                      </p:cBhvr>
                                      <p:tavLst>
                                        <p:tav tm="0">
                                          <p:val>
                                            <p:fltVal val="0.5"/>
                                          </p:val>
                                        </p:tav>
                                        <p:tav tm="100000">
                                          <p:val>
                                            <p:strVal val="#ppt_x"/>
                                          </p:val>
                                        </p:tav>
                                      </p:tavLst>
                                    </p:anim>
                                    <p:anim calcmode="lin" valueType="num">
                                      <p:cBhvr>
                                        <p:cTn id="64" dur="500" fill="hold"/>
                                        <p:tgtEl>
                                          <p:spTgt spid="3">
                                            <p:txEl>
                                              <p:pRg st="7" end="7"/>
                                            </p:txEl>
                                          </p:spTgt>
                                        </p:tgtEl>
                                        <p:attrNameLst>
                                          <p:attrName>ppt_y</p:attrName>
                                        </p:attrNameLst>
                                      </p:cBhvr>
                                      <p:tavLst>
                                        <p:tav tm="0">
                                          <p:val>
                                            <p:fltVal val="0.5"/>
                                          </p:val>
                                        </p:tav>
                                        <p:tav tm="100000">
                                          <p:val>
                                            <p:strVal val="#ppt_y"/>
                                          </p:val>
                                        </p:tav>
                                      </p:tavLst>
                                    </p:anim>
                                  </p:childTnLst>
                                </p:cTn>
                              </p:par>
                              <p:par>
                                <p:cTn id="65" presetID="53" presetClass="entr" presetSubtype="528" fill="hold" grpId="0" nodeType="withEffect">
                                  <p:stCondLst>
                                    <p:cond delay="0"/>
                                  </p:stCondLst>
                                  <p:childTnLst>
                                    <p:set>
                                      <p:cBhvr>
                                        <p:cTn id="66" dur="1" fill="hold">
                                          <p:stCondLst>
                                            <p:cond delay="0"/>
                                          </p:stCondLst>
                                        </p:cTn>
                                        <p:tgtEl>
                                          <p:spTgt spid="3">
                                            <p:txEl>
                                              <p:pRg st="8" end="8"/>
                                            </p:txEl>
                                          </p:spTgt>
                                        </p:tgtEl>
                                        <p:attrNameLst>
                                          <p:attrName>style.visibility</p:attrName>
                                        </p:attrNameLst>
                                      </p:cBhvr>
                                      <p:to>
                                        <p:strVal val="visible"/>
                                      </p:to>
                                    </p:set>
                                    <p:anim calcmode="lin" valueType="num">
                                      <p:cBhvr>
                                        <p:cTn id="67"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8"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9" dur="500"/>
                                        <p:tgtEl>
                                          <p:spTgt spid="3">
                                            <p:txEl>
                                              <p:pRg st="8" end="8"/>
                                            </p:txEl>
                                          </p:spTgt>
                                        </p:tgtEl>
                                      </p:cBhvr>
                                    </p:animEffect>
                                    <p:anim calcmode="lin" valueType="num">
                                      <p:cBhvr>
                                        <p:cTn id="70" dur="500" fill="hold"/>
                                        <p:tgtEl>
                                          <p:spTgt spid="3">
                                            <p:txEl>
                                              <p:pRg st="8" end="8"/>
                                            </p:txEl>
                                          </p:spTgt>
                                        </p:tgtEl>
                                        <p:attrNameLst>
                                          <p:attrName>ppt_x</p:attrName>
                                        </p:attrNameLst>
                                      </p:cBhvr>
                                      <p:tavLst>
                                        <p:tav tm="0">
                                          <p:val>
                                            <p:fltVal val="0.5"/>
                                          </p:val>
                                        </p:tav>
                                        <p:tav tm="100000">
                                          <p:val>
                                            <p:strVal val="#ppt_x"/>
                                          </p:val>
                                        </p:tav>
                                      </p:tavLst>
                                    </p:anim>
                                    <p:anim calcmode="lin" valueType="num">
                                      <p:cBhvr>
                                        <p:cTn id="71" dur="500" fill="hold"/>
                                        <p:tgtEl>
                                          <p:spTgt spid="3">
                                            <p:txEl>
                                              <p:pRg st="8" end="8"/>
                                            </p:txEl>
                                          </p:spTgt>
                                        </p:tgtEl>
                                        <p:attrNameLst>
                                          <p:attrName>ppt_y</p:attrName>
                                        </p:attrNameLst>
                                      </p:cBhvr>
                                      <p:tavLst>
                                        <p:tav tm="0">
                                          <p:val>
                                            <p:fltVal val="0.5"/>
                                          </p:val>
                                        </p:tav>
                                        <p:tav tm="100000">
                                          <p:val>
                                            <p:strVal val="#ppt_y"/>
                                          </p:val>
                                        </p:tav>
                                      </p:tavLst>
                                    </p:anim>
                                  </p:childTnLst>
                                </p:cTn>
                              </p:par>
                              <p:par>
                                <p:cTn id="72" presetID="53" presetClass="entr" presetSubtype="528" fill="hold" grpId="0" nodeType="withEffect">
                                  <p:stCondLst>
                                    <p:cond delay="0"/>
                                  </p:stCondLst>
                                  <p:childTnLst>
                                    <p:set>
                                      <p:cBhvr>
                                        <p:cTn id="73" dur="1" fill="hold">
                                          <p:stCondLst>
                                            <p:cond delay="0"/>
                                          </p:stCondLst>
                                        </p:cTn>
                                        <p:tgtEl>
                                          <p:spTgt spid="3">
                                            <p:txEl>
                                              <p:pRg st="9" end="9"/>
                                            </p:txEl>
                                          </p:spTgt>
                                        </p:tgtEl>
                                        <p:attrNameLst>
                                          <p:attrName>style.visibility</p:attrName>
                                        </p:attrNameLst>
                                      </p:cBhvr>
                                      <p:to>
                                        <p:strVal val="visible"/>
                                      </p:to>
                                    </p:set>
                                    <p:anim calcmode="lin" valueType="num">
                                      <p:cBhvr>
                                        <p:cTn id="74"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5"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6" dur="500"/>
                                        <p:tgtEl>
                                          <p:spTgt spid="3">
                                            <p:txEl>
                                              <p:pRg st="9" end="9"/>
                                            </p:txEl>
                                          </p:spTgt>
                                        </p:tgtEl>
                                      </p:cBhvr>
                                    </p:animEffect>
                                    <p:anim calcmode="lin" valueType="num">
                                      <p:cBhvr>
                                        <p:cTn id="77" dur="500" fill="hold"/>
                                        <p:tgtEl>
                                          <p:spTgt spid="3">
                                            <p:txEl>
                                              <p:pRg st="9" end="9"/>
                                            </p:txEl>
                                          </p:spTgt>
                                        </p:tgtEl>
                                        <p:attrNameLst>
                                          <p:attrName>ppt_x</p:attrName>
                                        </p:attrNameLst>
                                      </p:cBhvr>
                                      <p:tavLst>
                                        <p:tav tm="0">
                                          <p:val>
                                            <p:fltVal val="0.5"/>
                                          </p:val>
                                        </p:tav>
                                        <p:tav tm="100000">
                                          <p:val>
                                            <p:strVal val="#ppt_x"/>
                                          </p:val>
                                        </p:tav>
                                      </p:tavLst>
                                    </p:anim>
                                    <p:anim calcmode="lin" valueType="num">
                                      <p:cBhvr>
                                        <p:cTn id="78" dur="500" fill="hold"/>
                                        <p:tgtEl>
                                          <p:spTgt spid="3">
                                            <p:txEl>
                                              <p:pRg st="9" end="9"/>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Please Remember…</a:t>
            </a:r>
          </a:p>
        </p:txBody>
      </p:sp>
      <p:sp>
        <p:nvSpPr>
          <p:cNvPr id="3" name="Text Placeholder 2"/>
          <p:cNvSpPr>
            <a:spLocks noGrp="1"/>
          </p:cNvSpPr>
          <p:nvPr>
            <p:ph type="body" idx="1"/>
          </p:nvPr>
        </p:nvSpPr>
        <p:spPr/>
        <p:txBody>
          <a:bodyPr/>
          <a:lstStyle/>
          <a:p>
            <a:pPr>
              <a:lnSpc>
                <a:spcPct val="100000"/>
              </a:lnSpc>
              <a:spcAft>
                <a:spcPts val="1200"/>
              </a:spcAft>
            </a:pPr>
            <a:r>
              <a:rPr lang="en-US" dirty="0"/>
              <a:t>Always follow applicable policies, procedures and laws!</a:t>
            </a:r>
          </a:p>
          <a:p>
            <a:pPr>
              <a:lnSpc>
                <a:spcPct val="100000"/>
              </a:lnSpc>
              <a:spcAft>
                <a:spcPts val="1200"/>
              </a:spcAft>
            </a:pPr>
            <a:r>
              <a:rPr lang="en-US" dirty="0"/>
              <a:t>Always protect MDH/State of Maryland data; when in doubt err on the side of caution!</a:t>
            </a:r>
          </a:p>
          <a:p>
            <a:pPr>
              <a:lnSpc>
                <a:spcPct val="100000"/>
              </a:lnSpc>
              <a:spcAft>
                <a:spcPts val="1200"/>
              </a:spcAft>
            </a:pPr>
            <a:r>
              <a:rPr lang="en-US" dirty="0"/>
              <a:t>Always protect MDH/State of Maryland hardware and software resources!</a:t>
            </a:r>
          </a:p>
          <a:p>
            <a:pPr>
              <a:lnSpc>
                <a:spcPct val="100000"/>
              </a:lnSpc>
              <a:spcAft>
                <a:spcPts val="1200"/>
              </a:spcAft>
            </a:pPr>
            <a:r>
              <a:rPr lang="en-US" dirty="0"/>
              <a:t>Report any suspected or confirmed security breach immediately!</a:t>
            </a:r>
          </a:p>
          <a:p>
            <a:pPr>
              <a:lnSpc>
                <a:spcPct val="100000"/>
              </a:lnSpc>
              <a:spcAft>
                <a:spcPts val="1200"/>
              </a:spcAft>
            </a:pPr>
            <a:r>
              <a:rPr lang="en-US" dirty="0"/>
              <a:t>Ask your supervisor or local IT support any questions about the proper, permissible and/or secure use of MDH/State resources!</a:t>
            </a:r>
          </a:p>
          <a:p>
            <a:pPr>
              <a:lnSpc>
                <a:spcPct val="100000"/>
              </a:lnSpc>
              <a:spcAft>
                <a:spcPts val="1200"/>
              </a:spcAft>
            </a:pPr>
            <a:r>
              <a:rPr lang="en-US" dirty="0"/>
              <a:t>It is your responsibility to learn and keep UpToDate with the software used to perform your duties!</a:t>
            </a:r>
          </a:p>
        </p:txBody>
      </p:sp>
    </p:spTree>
    <p:extLst>
      <p:ext uri="{BB962C8B-B14F-4D97-AF65-F5344CB8AC3E}">
        <p14:creationId xmlns:p14="http://schemas.microsoft.com/office/powerpoint/2010/main" val="10473854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anim calcmode="lin" valueType="num">
                                      <p:cBhvr>
                                        <p:cTn id="28"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9"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528"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
                                            <p:txEl>
                                              <p:pRg st="3" end="3"/>
                                            </p:txEl>
                                          </p:spTgt>
                                        </p:tgtEl>
                                      </p:cBhvr>
                                    </p:animEffect>
                                    <p:anim calcmode="lin" valueType="num">
                                      <p:cBhvr>
                                        <p:cTn id="37"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8" dur="500" fill="hold"/>
                                        <p:tgtEl>
                                          <p:spTgt spid="3">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528"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5" dur="500"/>
                                        <p:tgtEl>
                                          <p:spTgt spid="3">
                                            <p:txEl>
                                              <p:pRg st="4" end="4"/>
                                            </p:txEl>
                                          </p:spTgt>
                                        </p:tgtEl>
                                      </p:cBhvr>
                                    </p:animEffect>
                                    <p:anim calcmode="lin" valueType="num">
                                      <p:cBhvr>
                                        <p:cTn id="46"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47" dur="500" fill="hold"/>
                                        <p:tgtEl>
                                          <p:spTgt spid="3">
                                            <p:txEl>
                                              <p:pRg st="4" end="4"/>
                                            </p:txEl>
                                          </p:spTgt>
                                        </p:tgtEl>
                                        <p:attrNameLst>
                                          <p:attrName>ppt_y</p:attrName>
                                        </p:attrNameLst>
                                      </p:cBhvr>
                                      <p:tavLst>
                                        <p:tav tm="0">
                                          <p:val>
                                            <p:fltVal val="0.5"/>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3" presetClass="entr" presetSubtype="528"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54" dur="500"/>
                                        <p:tgtEl>
                                          <p:spTgt spid="3">
                                            <p:txEl>
                                              <p:pRg st="5" end="5"/>
                                            </p:txEl>
                                          </p:spTgt>
                                        </p:tgtEl>
                                      </p:cBhvr>
                                    </p:animEffect>
                                    <p:anim calcmode="lin" valueType="num">
                                      <p:cBhvr>
                                        <p:cTn id="55" dur="500" fill="hold"/>
                                        <p:tgtEl>
                                          <p:spTgt spid="3">
                                            <p:txEl>
                                              <p:pRg st="5" end="5"/>
                                            </p:txEl>
                                          </p:spTgt>
                                        </p:tgtEl>
                                        <p:attrNameLst>
                                          <p:attrName>ppt_x</p:attrName>
                                        </p:attrNameLst>
                                      </p:cBhvr>
                                      <p:tavLst>
                                        <p:tav tm="0">
                                          <p:val>
                                            <p:fltVal val="0.5"/>
                                          </p:val>
                                        </p:tav>
                                        <p:tav tm="100000">
                                          <p:val>
                                            <p:strVal val="#ppt_x"/>
                                          </p:val>
                                        </p:tav>
                                      </p:tavLst>
                                    </p:anim>
                                    <p:anim calcmode="lin" valueType="num">
                                      <p:cBhvr>
                                        <p:cTn id="56" dur="500" fill="hold"/>
                                        <p:tgtEl>
                                          <p:spTgt spid="3">
                                            <p:txEl>
                                              <p:pRg st="5" end="5"/>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IT Security Points</a:t>
            </a:r>
          </a:p>
        </p:txBody>
      </p:sp>
      <p:sp>
        <p:nvSpPr>
          <p:cNvPr id="3" name="Text Placeholder 2"/>
          <p:cNvSpPr>
            <a:spLocks noGrp="1"/>
          </p:cNvSpPr>
          <p:nvPr>
            <p:ph type="body" idx="1"/>
          </p:nvPr>
        </p:nvSpPr>
        <p:spPr/>
        <p:txBody>
          <a:bodyPr/>
          <a:lstStyle/>
          <a:p>
            <a:pPr>
              <a:lnSpc>
                <a:spcPct val="100000"/>
              </a:lnSpc>
              <a:spcAft>
                <a:spcPts val="1200"/>
              </a:spcAft>
            </a:pPr>
            <a:r>
              <a:rPr lang="en-US" dirty="0"/>
              <a:t>What is your role as an end-user?</a:t>
            </a:r>
          </a:p>
          <a:p>
            <a:pPr>
              <a:lnSpc>
                <a:spcPct val="100000"/>
              </a:lnSpc>
              <a:spcAft>
                <a:spcPts val="1200"/>
              </a:spcAft>
            </a:pPr>
            <a:r>
              <a:rPr lang="en-US" dirty="0"/>
              <a:t>Do you work with Protected Health Information (PHI)?</a:t>
            </a:r>
          </a:p>
          <a:p>
            <a:pPr>
              <a:lnSpc>
                <a:spcPct val="100000"/>
              </a:lnSpc>
              <a:spcAft>
                <a:spcPts val="1200"/>
              </a:spcAft>
            </a:pPr>
            <a:r>
              <a:rPr lang="en-US" dirty="0"/>
              <a:t>Are you a Custodian of Records, DBA, or a Network/IT Services employee?</a:t>
            </a:r>
          </a:p>
          <a:p>
            <a:pPr>
              <a:lnSpc>
                <a:spcPct val="100000"/>
              </a:lnSpc>
              <a:spcAft>
                <a:spcPts val="1200"/>
              </a:spcAft>
            </a:pPr>
            <a:r>
              <a:rPr lang="en-US" dirty="0"/>
              <a:t>Privacy and Security policies govern your actions</a:t>
            </a:r>
          </a:p>
          <a:p>
            <a:r>
              <a:rPr lang="en-US" dirty="0"/>
              <a:t>When in doubt, ask your supervisor!</a:t>
            </a:r>
          </a:p>
        </p:txBody>
      </p:sp>
    </p:spTree>
    <p:extLst>
      <p:ext uri="{BB962C8B-B14F-4D97-AF65-F5344CB8AC3E}">
        <p14:creationId xmlns:p14="http://schemas.microsoft.com/office/powerpoint/2010/main" val="36291352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anim calcmode="lin" valueType="num">
                                      <p:cBhvr>
                                        <p:cTn id="28"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9"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528"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
                                            <p:txEl>
                                              <p:pRg st="3" end="3"/>
                                            </p:txEl>
                                          </p:spTgt>
                                        </p:tgtEl>
                                      </p:cBhvr>
                                    </p:animEffect>
                                    <p:anim calcmode="lin" valueType="num">
                                      <p:cBhvr>
                                        <p:cTn id="37"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8" dur="500" fill="hold"/>
                                        <p:tgtEl>
                                          <p:spTgt spid="3">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528"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5" dur="500"/>
                                        <p:tgtEl>
                                          <p:spTgt spid="3">
                                            <p:txEl>
                                              <p:pRg st="4" end="4"/>
                                            </p:txEl>
                                          </p:spTgt>
                                        </p:tgtEl>
                                      </p:cBhvr>
                                    </p:animEffect>
                                    <p:anim calcmode="lin" valueType="num">
                                      <p:cBhvr>
                                        <p:cTn id="46"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47" dur="500" fill="hold"/>
                                        <p:tgtEl>
                                          <p:spTgt spid="3">
                                            <p:txEl>
                                              <p:pRg st="4" end="4"/>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Orientation Required by Policy</a:t>
            </a:r>
          </a:p>
        </p:txBody>
      </p:sp>
      <p:sp>
        <p:nvSpPr>
          <p:cNvPr id="3" name="Text Placeholder 2"/>
          <p:cNvSpPr>
            <a:spLocks noGrp="1"/>
          </p:cNvSpPr>
          <p:nvPr>
            <p:ph type="body" idx="1"/>
          </p:nvPr>
        </p:nvSpPr>
        <p:spPr/>
        <p:txBody>
          <a:bodyPr/>
          <a:lstStyle/>
          <a:p>
            <a:pPr>
              <a:lnSpc>
                <a:spcPct val="100000"/>
              </a:lnSpc>
              <a:spcAft>
                <a:spcPts val="1200"/>
              </a:spcAft>
            </a:pPr>
            <a:r>
              <a:rPr lang="en-US" dirty="0"/>
              <a:t>Employees:</a:t>
            </a:r>
          </a:p>
          <a:p>
            <a:pPr lvl="1">
              <a:lnSpc>
                <a:spcPct val="100000"/>
              </a:lnSpc>
              <a:spcAft>
                <a:spcPts val="1200"/>
              </a:spcAft>
            </a:pPr>
            <a:r>
              <a:rPr lang="en-US" dirty="0"/>
              <a:t>Are required to read, sign and adhere to the IT and Data Privacy policies</a:t>
            </a:r>
          </a:p>
          <a:p>
            <a:pPr lvl="1">
              <a:lnSpc>
                <a:spcPct val="100000"/>
              </a:lnSpc>
              <a:spcAft>
                <a:spcPts val="1200"/>
              </a:spcAft>
            </a:pPr>
            <a:r>
              <a:rPr lang="en-US" dirty="0"/>
              <a:t>Must sign the Combined Acknowledgement Form</a:t>
            </a:r>
          </a:p>
          <a:p>
            <a:pPr lvl="1">
              <a:lnSpc>
                <a:spcPct val="100000"/>
              </a:lnSpc>
              <a:spcAft>
                <a:spcPts val="1200"/>
              </a:spcAft>
            </a:pPr>
            <a:r>
              <a:rPr lang="en-US" dirty="0"/>
              <a:t>Must comply with requirements</a:t>
            </a:r>
          </a:p>
          <a:p>
            <a:pPr>
              <a:lnSpc>
                <a:spcPct val="100000"/>
              </a:lnSpc>
              <a:spcAft>
                <a:spcPts val="1200"/>
              </a:spcAft>
            </a:pPr>
            <a:r>
              <a:rPr lang="en-US" dirty="0"/>
              <a:t>When in doubt, ask your supervisor!</a:t>
            </a:r>
          </a:p>
        </p:txBody>
      </p:sp>
    </p:spTree>
    <p:extLst>
      <p:ext uri="{BB962C8B-B14F-4D97-AF65-F5344CB8AC3E}">
        <p14:creationId xmlns:p14="http://schemas.microsoft.com/office/powerpoint/2010/main" val="39308373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par>
                                <p:cTn id="12" presetID="53" presetClass="entr" presetSubtype="528"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anim calcmode="lin" valueType="num">
                                      <p:cBhvr>
                                        <p:cTn id="17"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3">
                                            <p:txEl>
                                              <p:pRg st="1" end="1"/>
                                            </p:txEl>
                                          </p:spTgt>
                                        </p:tgtEl>
                                        <p:attrNameLst>
                                          <p:attrName>ppt_y</p:attrName>
                                        </p:attrNameLst>
                                      </p:cBhvr>
                                      <p:tavLst>
                                        <p:tav tm="0">
                                          <p:val>
                                            <p:fltVal val="0.5"/>
                                          </p:val>
                                        </p:tav>
                                        <p:tav tm="100000">
                                          <p:val>
                                            <p:strVal val="#ppt_y"/>
                                          </p:val>
                                        </p:tav>
                                      </p:tavLst>
                                    </p:anim>
                                  </p:childTnLst>
                                </p:cTn>
                              </p:par>
                              <p:par>
                                <p:cTn id="19" presetID="53" presetClass="entr" presetSubtype="528"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5" dur="500" fill="hold"/>
                                        <p:tgtEl>
                                          <p:spTgt spid="3">
                                            <p:txEl>
                                              <p:pRg st="2" end="2"/>
                                            </p:txEl>
                                          </p:spTgt>
                                        </p:tgtEl>
                                        <p:attrNameLst>
                                          <p:attrName>ppt_y</p:attrName>
                                        </p:attrNameLst>
                                      </p:cBhvr>
                                      <p:tavLst>
                                        <p:tav tm="0">
                                          <p:val>
                                            <p:fltVal val="0.5"/>
                                          </p:val>
                                        </p:tav>
                                        <p:tav tm="100000">
                                          <p:val>
                                            <p:strVal val="#ppt_y"/>
                                          </p:val>
                                        </p:tav>
                                      </p:tavLst>
                                    </p:anim>
                                  </p:childTnLst>
                                </p:cTn>
                              </p:par>
                              <p:par>
                                <p:cTn id="26" presetID="53" presetClass="entr" presetSubtype="528" fill="hold" grpId="0"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anim calcmode="lin" valueType="num">
                                      <p:cBhvr>
                                        <p:cTn id="31"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2" dur="500" fill="hold"/>
                                        <p:tgtEl>
                                          <p:spTgt spid="3">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528"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41" dur="500" fill="hold"/>
                                        <p:tgtEl>
                                          <p:spTgt spid="3">
                                            <p:txEl>
                                              <p:pRg st="4" end="4"/>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MDH Office of Enterprise Technology (OET)</a:t>
            </a:r>
          </a:p>
        </p:txBody>
      </p:sp>
      <p:sp>
        <p:nvSpPr>
          <p:cNvPr id="3" name="Text Placeholder 2"/>
          <p:cNvSpPr>
            <a:spLocks noGrp="1"/>
          </p:cNvSpPr>
          <p:nvPr>
            <p:ph type="body" idx="1"/>
          </p:nvPr>
        </p:nvSpPr>
        <p:spPr/>
        <p:txBody>
          <a:bodyPr/>
          <a:lstStyle/>
          <a:p>
            <a:pPr>
              <a:lnSpc>
                <a:spcPct val="100000"/>
              </a:lnSpc>
              <a:spcAft>
                <a:spcPts val="1200"/>
              </a:spcAft>
            </a:pPr>
            <a:r>
              <a:rPr lang="en-US" dirty="0"/>
              <a:t>OIT manages MDH IT enterprise services for more than 50 sites and direct user support for select MDH business units.  Other business units maintain their own local IT user support staffs.</a:t>
            </a:r>
          </a:p>
          <a:p>
            <a:pPr>
              <a:lnSpc>
                <a:spcPct val="100000"/>
              </a:lnSpc>
              <a:spcAft>
                <a:spcPts val="0"/>
              </a:spcAft>
            </a:pPr>
            <a:r>
              <a:rPr lang="en-US" dirty="0"/>
              <a:t>Some of the services offered by MDH OET include:</a:t>
            </a:r>
          </a:p>
          <a:p>
            <a:pPr lvl="1">
              <a:lnSpc>
                <a:spcPct val="100000"/>
              </a:lnSpc>
              <a:spcAft>
                <a:spcPts val="200"/>
              </a:spcAft>
            </a:pPr>
            <a:r>
              <a:rPr lang="en-US" sz="1500" dirty="0"/>
              <a:t>Enterprise network services (MDH Wide Area Network, Internet and SwGI services)</a:t>
            </a:r>
          </a:p>
          <a:p>
            <a:pPr lvl="1">
              <a:lnSpc>
                <a:spcPct val="100000"/>
              </a:lnSpc>
              <a:spcAft>
                <a:spcPts val="200"/>
              </a:spcAft>
            </a:pPr>
            <a:r>
              <a:rPr lang="en-US" sz="1500" dirty="0"/>
              <a:t>Enterprise network security</a:t>
            </a:r>
          </a:p>
          <a:p>
            <a:pPr lvl="1">
              <a:lnSpc>
                <a:spcPct val="100000"/>
              </a:lnSpc>
              <a:spcAft>
                <a:spcPts val="200"/>
              </a:spcAft>
            </a:pPr>
            <a:r>
              <a:rPr lang="en-US" sz="1500" dirty="0"/>
              <a:t>Helpdesk, hardware and software end-user support (for some MDH business units)</a:t>
            </a:r>
          </a:p>
          <a:p>
            <a:pPr lvl="1">
              <a:lnSpc>
                <a:spcPct val="100000"/>
              </a:lnSpc>
              <a:spcAft>
                <a:spcPts val="200"/>
              </a:spcAft>
            </a:pPr>
            <a:r>
              <a:rPr lang="en-US" sz="1500" dirty="0"/>
              <a:t>Information Technology Asset Management services for software licensing</a:t>
            </a:r>
          </a:p>
          <a:p>
            <a:pPr lvl="1">
              <a:lnSpc>
                <a:spcPct val="100000"/>
              </a:lnSpc>
              <a:spcAft>
                <a:spcPts val="200"/>
              </a:spcAft>
            </a:pPr>
            <a:r>
              <a:rPr lang="en-US" sz="1500" dirty="0"/>
              <a:t>MDH liaison to Maryland State Department of Information Technology</a:t>
            </a:r>
          </a:p>
          <a:p>
            <a:pPr lvl="1">
              <a:lnSpc>
                <a:spcPct val="100000"/>
              </a:lnSpc>
              <a:spcAft>
                <a:spcPts val="200"/>
              </a:spcAft>
            </a:pPr>
            <a:r>
              <a:rPr lang="en-US" sz="1500" dirty="0"/>
              <a:t>Security requirements analysis for new system development and upgrades</a:t>
            </a:r>
          </a:p>
          <a:p>
            <a:pPr lvl="1">
              <a:lnSpc>
                <a:spcPct val="100000"/>
              </a:lnSpc>
              <a:spcAft>
                <a:spcPts val="200"/>
              </a:spcAft>
            </a:pPr>
            <a:r>
              <a:rPr lang="en-US" sz="1500" dirty="0"/>
              <a:t>Information Security training for users, developers and managers (online and in-person)</a:t>
            </a:r>
          </a:p>
          <a:p>
            <a:pPr lvl="1">
              <a:lnSpc>
                <a:spcPct val="100000"/>
              </a:lnSpc>
              <a:spcAft>
                <a:spcPts val="200"/>
              </a:spcAft>
            </a:pPr>
            <a:r>
              <a:rPr lang="en-US" sz="1500" dirty="0"/>
              <a:t>Assistance to access vendor-based IT systems security consulting services</a:t>
            </a:r>
          </a:p>
        </p:txBody>
      </p:sp>
    </p:spTree>
    <p:extLst>
      <p:ext uri="{BB962C8B-B14F-4D97-AF65-F5344CB8AC3E}">
        <p14:creationId xmlns:p14="http://schemas.microsoft.com/office/powerpoint/2010/main" val="34691113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par>
                                <p:cTn id="21" presetID="53" presetClass="entr" presetSubtype="528"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5" dur="500"/>
                                        <p:tgtEl>
                                          <p:spTgt spid="3">
                                            <p:txEl>
                                              <p:pRg st="2" end="2"/>
                                            </p:txEl>
                                          </p:spTgt>
                                        </p:tgtEl>
                                      </p:cBhvr>
                                    </p:animEffect>
                                    <p:anim calcmode="lin" valueType="num">
                                      <p:cBhvr>
                                        <p:cTn id="26"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7" dur="500" fill="hold"/>
                                        <p:tgtEl>
                                          <p:spTgt spid="3">
                                            <p:txEl>
                                              <p:pRg st="2" end="2"/>
                                            </p:txEl>
                                          </p:spTgt>
                                        </p:tgtEl>
                                        <p:attrNameLst>
                                          <p:attrName>ppt_y</p:attrName>
                                        </p:attrNameLst>
                                      </p:cBhvr>
                                      <p:tavLst>
                                        <p:tav tm="0">
                                          <p:val>
                                            <p:fltVal val="0.5"/>
                                          </p:val>
                                        </p:tav>
                                        <p:tav tm="100000">
                                          <p:val>
                                            <p:strVal val="#ppt_y"/>
                                          </p:val>
                                        </p:tav>
                                      </p:tavLst>
                                    </p:anim>
                                  </p:childTnLst>
                                </p:cTn>
                              </p:par>
                              <p:par>
                                <p:cTn id="28" presetID="53" presetClass="entr" presetSubtype="528" fill="hold" grpId="0"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2" dur="500"/>
                                        <p:tgtEl>
                                          <p:spTgt spid="3">
                                            <p:txEl>
                                              <p:pRg st="3" end="3"/>
                                            </p:txEl>
                                          </p:spTgt>
                                        </p:tgtEl>
                                      </p:cBhvr>
                                    </p:animEffect>
                                    <p:anim calcmode="lin" valueType="num">
                                      <p:cBhvr>
                                        <p:cTn id="33"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4" dur="500" fill="hold"/>
                                        <p:tgtEl>
                                          <p:spTgt spid="3">
                                            <p:txEl>
                                              <p:pRg st="3" end="3"/>
                                            </p:txEl>
                                          </p:spTgt>
                                        </p:tgtEl>
                                        <p:attrNameLst>
                                          <p:attrName>ppt_y</p:attrName>
                                        </p:attrNameLst>
                                      </p:cBhvr>
                                      <p:tavLst>
                                        <p:tav tm="0">
                                          <p:val>
                                            <p:fltVal val="0.5"/>
                                          </p:val>
                                        </p:tav>
                                        <p:tav tm="100000">
                                          <p:val>
                                            <p:strVal val="#ppt_y"/>
                                          </p:val>
                                        </p:tav>
                                      </p:tavLst>
                                    </p:anim>
                                  </p:childTnLst>
                                </p:cTn>
                              </p:par>
                              <p:par>
                                <p:cTn id="35" presetID="53" presetClass="entr" presetSubtype="528" fill="hold" grpId="0"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41" dur="500" fill="hold"/>
                                        <p:tgtEl>
                                          <p:spTgt spid="3">
                                            <p:txEl>
                                              <p:pRg st="4" end="4"/>
                                            </p:txEl>
                                          </p:spTgt>
                                        </p:tgtEl>
                                        <p:attrNameLst>
                                          <p:attrName>ppt_y</p:attrName>
                                        </p:attrNameLst>
                                      </p:cBhvr>
                                      <p:tavLst>
                                        <p:tav tm="0">
                                          <p:val>
                                            <p:fltVal val="0.5"/>
                                          </p:val>
                                        </p:tav>
                                        <p:tav tm="100000">
                                          <p:val>
                                            <p:strVal val="#ppt_y"/>
                                          </p:val>
                                        </p:tav>
                                      </p:tavLst>
                                    </p:anim>
                                  </p:childTnLst>
                                </p:cTn>
                              </p:par>
                              <p:par>
                                <p:cTn id="42" presetID="53" presetClass="entr" presetSubtype="528" fill="hold" grpId="0" nodeType="with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p:cTn id="4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6" dur="500"/>
                                        <p:tgtEl>
                                          <p:spTgt spid="3">
                                            <p:txEl>
                                              <p:pRg st="5" end="5"/>
                                            </p:txEl>
                                          </p:spTgt>
                                        </p:tgtEl>
                                      </p:cBhvr>
                                    </p:animEffect>
                                    <p:anim calcmode="lin" valueType="num">
                                      <p:cBhvr>
                                        <p:cTn id="47" dur="500" fill="hold"/>
                                        <p:tgtEl>
                                          <p:spTgt spid="3">
                                            <p:txEl>
                                              <p:pRg st="5" end="5"/>
                                            </p:txEl>
                                          </p:spTgt>
                                        </p:tgtEl>
                                        <p:attrNameLst>
                                          <p:attrName>ppt_x</p:attrName>
                                        </p:attrNameLst>
                                      </p:cBhvr>
                                      <p:tavLst>
                                        <p:tav tm="0">
                                          <p:val>
                                            <p:fltVal val="0.5"/>
                                          </p:val>
                                        </p:tav>
                                        <p:tav tm="100000">
                                          <p:val>
                                            <p:strVal val="#ppt_x"/>
                                          </p:val>
                                        </p:tav>
                                      </p:tavLst>
                                    </p:anim>
                                    <p:anim calcmode="lin" valueType="num">
                                      <p:cBhvr>
                                        <p:cTn id="48" dur="500" fill="hold"/>
                                        <p:tgtEl>
                                          <p:spTgt spid="3">
                                            <p:txEl>
                                              <p:pRg st="5" end="5"/>
                                            </p:txEl>
                                          </p:spTgt>
                                        </p:tgtEl>
                                        <p:attrNameLst>
                                          <p:attrName>ppt_y</p:attrName>
                                        </p:attrNameLst>
                                      </p:cBhvr>
                                      <p:tavLst>
                                        <p:tav tm="0">
                                          <p:val>
                                            <p:fltVal val="0.5"/>
                                          </p:val>
                                        </p:tav>
                                        <p:tav tm="100000">
                                          <p:val>
                                            <p:strVal val="#ppt_y"/>
                                          </p:val>
                                        </p:tav>
                                      </p:tavLst>
                                    </p:anim>
                                  </p:childTnLst>
                                </p:cTn>
                              </p:par>
                              <p:par>
                                <p:cTn id="49" presetID="53" presetClass="entr" presetSubtype="528" fill="hold" grpId="0" nodeType="with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anim calcmode="lin" valueType="num">
                                      <p:cBhvr>
                                        <p:cTn id="5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2"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3" dur="500"/>
                                        <p:tgtEl>
                                          <p:spTgt spid="3">
                                            <p:txEl>
                                              <p:pRg st="6" end="6"/>
                                            </p:txEl>
                                          </p:spTgt>
                                        </p:tgtEl>
                                      </p:cBhvr>
                                    </p:animEffect>
                                    <p:anim calcmode="lin" valueType="num">
                                      <p:cBhvr>
                                        <p:cTn id="54" dur="500" fill="hold"/>
                                        <p:tgtEl>
                                          <p:spTgt spid="3">
                                            <p:txEl>
                                              <p:pRg st="6" end="6"/>
                                            </p:txEl>
                                          </p:spTgt>
                                        </p:tgtEl>
                                        <p:attrNameLst>
                                          <p:attrName>ppt_x</p:attrName>
                                        </p:attrNameLst>
                                      </p:cBhvr>
                                      <p:tavLst>
                                        <p:tav tm="0">
                                          <p:val>
                                            <p:fltVal val="0.5"/>
                                          </p:val>
                                        </p:tav>
                                        <p:tav tm="100000">
                                          <p:val>
                                            <p:strVal val="#ppt_x"/>
                                          </p:val>
                                        </p:tav>
                                      </p:tavLst>
                                    </p:anim>
                                    <p:anim calcmode="lin" valueType="num">
                                      <p:cBhvr>
                                        <p:cTn id="55" dur="500" fill="hold"/>
                                        <p:tgtEl>
                                          <p:spTgt spid="3">
                                            <p:txEl>
                                              <p:pRg st="6" end="6"/>
                                            </p:txEl>
                                          </p:spTgt>
                                        </p:tgtEl>
                                        <p:attrNameLst>
                                          <p:attrName>ppt_y</p:attrName>
                                        </p:attrNameLst>
                                      </p:cBhvr>
                                      <p:tavLst>
                                        <p:tav tm="0">
                                          <p:val>
                                            <p:fltVal val="0.5"/>
                                          </p:val>
                                        </p:tav>
                                        <p:tav tm="100000">
                                          <p:val>
                                            <p:strVal val="#ppt_y"/>
                                          </p:val>
                                        </p:tav>
                                      </p:tavLst>
                                    </p:anim>
                                  </p:childTnLst>
                                </p:cTn>
                              </p:par>
                              <p:par>
                                <p:cTn id="56" presetID="53" presetClass="entr" presetSubtype="528" fill="hold" grpId="0" nodeType="withEffect">
                                  <p:stCondLst>
                                    <p:cond delay="0"/>
                                  </p:stCondLst>
                                  <p:childTnLst>
                                    <p:set>
                                      <p:cBhvr>
                                        <p:cTn id="57" dur="1" fill="hold">
                                          <p:stCondLst>
                                            <p:cond delay="0"/>
                                          </p:stCondLst>
                                        </p:cTn>
                                        <p:tgtEl>
                                          <p:spTgt spid="3">
                                            <p:txEl>
                                              <p:pRg st="7" end="7"/>
                                            </p:txEl>
                                          </p:spTgt>
                                        </p:tgtEl>
                                        <p:attrNameLst>
                                          <p:attrName>style.visibility</p:attrName>
                                        </p:attrNameLst>
                                      </p:cBhvr>
                                      <p:to>
                                        <p:strVal val="visible"/>
                                      </p:to>
                                    </p:set>
                                    <p:anim calcmode="lin" valueType="num">
                                      <p:cBhvr>
                                        <p:cTn id="58"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9"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60" dur="500"/>
                                        <p:tgtEl>
                                          <p:spTgt spid="3">
                                            <p:txEl>
                                              <p:pRg st="7" end="7"/>
                                            </p:txEl>
                                          </p:spTgt>
                                        </p:tgtEl>
                                      </p:cBhvr>
                                    </p:animEffect>
                                    <p:anim calcmode="lin" valueType="num">
                                      <p:cBhvr>
                                        <p:cTn id="61" dur="500" fill="hold"/>
                                        <p:tgtEl>
                                          <p:spTgt spid="3">
                                            <p:txEl>
                                              <p:pRg st="7" end="7"/>
                                            </p:txEl>
                                          </p:spTgt>
                                        </p:tgtEl>
                                        <p:attrNameLst>
                                          <p:attrName>ppt_x</p:attrName>
                                        </p:attrNameLst>
                                      </p:cBhvr>
                                      <p:tavLst>
                                        <p:tav tm="0">
                                          <p:val>
                                            <p:fltVal val="0.5"/>
                                          </p:val>
                                        </p:tav>
                                        <p:tav tm="100000">
                                          <p:val>
                                            <p:strVal val="#ppt_x"/>
                                          </p:val>
                                        </p:tav>
                                      </p:tavLst>
                                    </p:anim>
                                    <p:anim calcmode="lin" valueType="num">
                                      <p:cBhvr>
                                        <p:cTn id="62" dur="500" fill="hold"/>
                                        <p:tgtEl>
                                          <p:spTgt spid="3">
                                            <p:txEl>
                                              <p:pRg st="7" end="7"/>
                                            </p:txEl>
                                          </p:spTgt>
                                        </p:tgtEl>
                                        <p:attrNameLst>
                                          <p:attrName>ppt_y</p:attrName>
                                        </p:attrNameLst>
                                      </p:cBhvr>
                                      <p:tavLst>
                                        <p:tav tm="0">
                                          <p:val>
                                            <p:fltVal val="0.5"/>
                                          </p:val>
                                        </p:tav>
                                        <p:tav tm="100000">
                                          <p:val>
                                            <p:strVal val="#ppt_y"/>
                                          </p:val>
                                        </p:tav>
                                      </p:tavLst>
                                    </p:anim>
                                  </p:childTnLst>
                                </p:cTn>
                              </p:par>
                              <p:par>
                                <p:cTn id="63" presetID="53" presetClass="entr" presetSubtype="528" fill="hold" grpId="0" nodeType="with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anim calcmode="lin" valueType="num">
                                      <p:cBhvr>
                                        <p:cTn id="6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6"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7" dur="500"/>
                                        <p:tgtEl>
                                          <p:spTgt spid="3">
                                            <p:txEl>
                                              <p:pRg st="8" end="8"/>
                                            </p:txEl>
                                          </p:spTgt>
                                        </p:tgtEl>
                                      </p:cBhvr>
                                    </p:animEffect>
                                    <p:anim calcmode="lin" valueType="num">
                                      <p:cBhvr>
                                        <p:cTn id="68" dur="500" fill="hold"/>
                                        <p:tgtEl>
                                          <p:spTgt spid="3">
                                            <p:txEl>
                                              <p:pRg st="8" end="8"/>
                                            </p:txEl>
                                          </p:spTgt>
                                        </p:tgtEl>
                                        <p:attrNameLst>
                                          <p:attrName>ppt_x</p:attrName>
                                        </p:attrNameLst>
                                      </p:cBhvr>
                                      <p:tavLst>
                                        <p:tav tm="0">
                                          <p:val>
                                            <p:fltVal val="0.5"/>
                                          </p:val>
                                        </p:tav>
                                        <p:tav tm="100000">
                                          <p:val>
                                            <p:strVal val="#ppt_x"/>
                                          </p:val>
                                        </p:tav>
                                      </p:tavLst>
                                    </p:anim>
                                    <p:anim calcmode="lin" valueType="num">
                                      <p:cBhvr>
                                        <p:cTn id="69" dur="500" fill="hold"/>
                                        <p:tgtEl>
                                          <p:spTgt spid="3">
                                            <p:txEl>
                                              <p:pRg st="8" end="8"/>
                                            </p:txEl>
                                          </p:spTgt>
                                        </p:tgtEl>
                                        <p:attrNameLst>
                                          <p:attrName>ppt_y</p:attrName>
                                        </p:attrNameLst>
                                      </p:cBhvr>
                                      <p:tavLst>
                                        <p:tav tm="0">
                                          <p:val>
                                            <p:fltVal val="0.5"/>
                                          </p:val>
                                        </p:tav>
                                        <p:tav tm="100000">
                                          <p:val>
                                            <p:strVal val="#ppt_y"/>
                                          </p:val>
                                        </p:tav>
                                      </p:tavLst>
                                    </p:anim>
                                  </p:childTnLst>
                                </p:cTn>
                              </p:par>
                              <p:par>
                                <p:cTn id="70" presetID="53" presetClass="entr" presetSubtype="528" fill="hold" grpId="0" nodeType="withEffect">
                                  <p:stCondLst>
                                    <p:cond delay="0"/>
                                  </p:stCondLst>
                                  <p:childTnLst>
                                    <p:set>
                                      <p:cBhvr>
                                        <p:cTn id="71" dur="1" fill="hold">
                                          <p:stCondLst>
                                            <p:cond delay="0"/>
                                          </p:stCondLst>
                                        </p:cTn>
                                        <p:tgtEl>
                                          <p:spTgt spid="3">
                                            <p:txEl>
                                              <p:pRg st="9" end="9"/>
                                            </p:txEl>
                                          </p:spTgt>
                                        </p:tgtEl>
                                        <p:attrNameLst>
                                          <p:attrName>style.visibility</p:attrName>
                                        </p:attrNameLst>
                                      </p:cBhvr>
                                      <p:to>
                                        <p:strVal val="visible"/>
                                      </p:to>
                                    </p:set>
                                    <p:anim calcmode="lin" valueType="num">
                                      <p:cBhvr>
                                        <p:cTn id="72"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3"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4" dur="500"/>
                                        <p:tgtEl>
                                          <p:spTgt spid="3">
                                            <p:txEl>
                                              <p:pRg st="9" end="9"/>
                                            </p:txEl>
                                          </p:spTgt>
                                        </p:tgtEl>
                                      </p:cBhvr>
                                    </p:animEffect>
                                    <p:anim calcmode="lin" valueType="num">
                                      <p:cBhvr>
                                        <p:cTn id="75" dur="500" fill="hold"/>
                                        <p:tgtEl>
                                          <p:spTgt spid="3">
                                            <p:txEl>
                                              <p:pRg st="9" end="9"/>
                                            </p:txEl>
                                          </p:spTgt>
                                        </p:tgtEl>
                                        <p:attrNameLst>
                                          <p:attrName>ppt_x</p:attrName>
                                        </p:attrNameLst>
                                      </p:cBhvr>
                                      <p:tavLst>
                                        <p:tav tm="0">
                                          <p:val>
                                            <p:fltVal val="0.5"/>
                                          </p:val>
                                        </p:tav>
                                        <p:tav tm="100000">
                                          <p:val>
                                            <p:strVal val="#ppt_x"/>
                                          </p:val>
                                        </p:tav>
                                      </p:tavLst>
                                    </p:anim>
                                    <p:anim calcmode="lin" valueType="num">
                                      <p:cBhvr>
                                        <p:cTn id="76" dur="500" fill="hold"/>
                                        <p:tgtEl>
                                          <p:spTgt spid="3">
                                            <p:txEl>
                                              <p:pRg st="9" end="9"/>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MDH Electronic Resource Use Principles</a:t>
            </a:r>
          </a:p>
        </p:txBody>
      </p:sp>
      <p:sp>
        <p:nvSpPr>
          <p:cNvPr id="3" name="Text Placeholder 2"/>
          <p:cNvSpPr>
            <a:spLocks noGrp="1"/>
          </p:cNvSpPr>
          <p:nvPr>
            <p:ph type="body" idx="1"/>
          </p:nvPr>
        </p:nvSpPr>
        <p:spPr>
          <a:xfrm>
            <a:off x="311700" y="1152474"/>
            <a:ext cx="8520600" cy="3476675"/>
          </a:xfrm>
        </p:spPr>
        <p:txBody>
          <a:bodyPr/>
          <a:lstStyle/>
          <a:p>
            <a:pPr>
              <a:lnSpc>
                <a:spcPct val="100000"/>
              </a:lnSpc>
              <a:spcAft>
                <a:spcPts val="600"/>
              </a:spcAft>
            </a:pPr>
            <a:r>
              <a:rPr lang="en-US" sz="1700" dirty="0"/>
              <a:t>Adherence to software licensing end-user agreements</a:t>
            </a:r>
          </a:p>
          <a:p>
            <a:pPr>
              <a:lnSpc>
                <a:spcPct val="100000"/>
              </a:lnSpc>
              <a:spcAft>
                <a:spcPts val="600"/>
              </a:spcAft>
            </a:pPr>
            <a:r>
              <a:rPr lang="en-US" sz="1700" dirty="0"/>
              <a:t>Protection of non-public data</a:t>
            </a:r>
          </a:p>
          <a:p>
            <a:pPr>
              <a:lnSpc>
                <a:spcPct val="100000"/>
              </a:lnSpc>
              <a:spcAft>
                <a:spcPts val="600"/>
              </a:spcAft>
            </a:pPr>
            <a:r>
              <a:rPr lang="en-US" sz="1700" dirty="0"/>
              <a:t>Hardware, software and network are state property made available to employees to conduct state business</a:t>
            </a:r>
          </a:p>
          <a:p>
            <a:pPr>
              <a:lnSpc>
                <a:spcPct val="100000"/>
              </a:lnSpc>
              <a:spcAft>
                <a:spcPts val="600"/>
              </a:spcAft>
            </a:pPr>
            <a:r>
              <a:rPr lang="en-US" sz="1700" dirty="0"/>
              <a:t>Use may be monitored by MDH OET and DoIT (Department of Information Technology)</a:t>
            </a:r>
          </a:p>
          <a:p>
            <a:pPr>
              <a:lnSpc>
                <a:spcPct val="100000"/>
              </a:lnSpc>
              <a:spcAft>
                <a:spcPts val="600"/>
              </a:spcAft>
            </a:pPr>
            <a:r>
              <a:rPr lang="en-US" sz="1700" dirty="0"/>
              <a:t>Use records and electronic correspondence may be public record</a:t>
            </a:r>
          </a:p>
          <a:p>
            <a:pPr>
              <a:lnSpc>
                <a:spcPct val="100000"/>
              </a:lnSpc>
              <a:spcAft>
                <a:spcPts val="600"/>
              </a:spcAft>
            </a:pPr>
            <a:r>
              <a:rPr lang="en-US" sz="1700" dirty="0"/>
              <a:t>No right or expectation of privacy while using state resources</a:t>
            </a:r>
          </a:p>
          <a:p>
            <a:pPr>
              <a:lnSpc>
                <a:spcPct val="100000"/>
              </a:lnSpc>
              <a:spcAft>
                <a:spcPts val="600"/>
              </a:spcAft>
            </a:pPr>
            <a:r>
              <a:rPr lang="en-US" sz="1700" dirty="0"/>
              <a:t>Use of personal devices must be approved by your manager</a:t>
            </a:r>
          </a:p>
          <a:p>
            <a:pPr>
              <a:lnSpc>
                <a:spcPct val="100000"/>
              </a:lnSpc>
              <a:spcAft>
                <a:spcPts val="600"/>
              </a:spcAft>
            </a:pPr>
            <a:r>
              <a:rPr lang="en-US" sz="1700" dirty="0"/>
              <a:t>Personnel actions/legal ramifications for violation of principles, policies and laws</a:t>
            </a:r>
          </a:p>
        </p:txBody>
      </p:sp>
    </p:spTree>
    <p:extLst>
      <p:ext uri="{BB962C8B-B14F-4D97-AF65-F5344CB8AC3E}">
        <p14:creationId xmlns:p14="http://schemas.microsoft.com/office/powerpoint/2010/main" val="28863154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anim calcmode="lin" valueType="num">
                                      <p:cBhvr>
                                        <p:cTn id="28"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9"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528"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
                                            <p:txEl>
                                              <p:pRg st="3" end="3"/>
                                            </p:txEl>
                                          </p:spTgt>
                                        </p:tgtEl>
                                      </p:cBhvr>
                                    </p:animEffect>
                                    <p:anim calcmode="lin" valueType="num">
                                      <p:cBhvr>
                                        <p:cTn id="37"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8" dur="500" fill="hold"/>
                                        <p:tgtEl>
                                          <p:spTgt spid="3">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528"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5" dur="500"/>
                                        <p:tgtEl>
                                          <p:spTgt spid="3">
                                            <p:txEl>
                                              <p:pRg st="4" end="4"/>
                                            </p:txEl>
                                          </p:spTgt>
                                        </p:tgtEl>
                                      </p:cBhvr>
                                    </p:animEffect>
                                    <p:anim calcmode="lin" valueType="num">
                                      <p:cBhvr>
                                        <p:cTn id="46"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47" dur="500" fill="hold"/>
                                        <p:tgtEl>
                                          <p:spTgt spid="3">
                                            <p:txEl>
                                              <p:pRg st="4" end="4"/>
                                            </p:txEl>
                                          </p:spTgt>
                                        </p:tgtEl>
                                        <p:attrNameLst>
                                          <p:attrName>ppt_y</p:attrName>
                                        </p:attrNameLst>
                                      </p:cBhvr>
                                      <p:tavLst>
                                        <p:tav tm="0">
                                          <p:val>
                                            <p:fltVal val="0.5"/>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3" presetClass="entr" presetSubtype="528"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54" dur="500"/>
                                        <p:tgtEl>
                                          <p:spTgt spid="3">
                                            <p:txEl>
                                              <p:pRg st="5" end="5"/>
                                            </p:txEl>
                                          </p:spTgt>
                                        </p:tgtEl>
                                      </p:cBhvr>
                                    </p:animEffect>
                                    <p:anim calcmode="lin" valueType="num">
                                      <p:cBhvr>
                                        <p:cTn id="55" dur="500" fill="hold"/>
                                        <p:tgtEl>
                                          <p:spTgt spid="3">
                                            <p:txEl>
                                              <p:pRg st="5" end="5"/>
                                            </p:txEl>
                                          </p:spTgt>
                                        </p:tgtEl>
                                        <p:attrNameLst>
                                          <p:attrName>ppt_x</p:attrName>
                                        </p:attrNameLst>
                                      </p:cBhvr>
                                      <p:tavLst>
                                        <p:tav tm="0">
                                          <p:val>
                                            <p:fltVal val="0.5"/>
                                          </p:val>
                                        </p:tav>
                                        <p:tav tm="100000">
                                          <p:val>
                                            <p:strVal val="#ppt_x"/>
                                          </p:val>
                                        </p:tav>
                                      </p:tavLst>
                                    </p:anim>
                                    <p:anim calcmode="lin" valueType="num">
                                      <p:cBhvr>
                                        <p:cTn id="56" dur="500" fill="hold"/>
                                        <p:tgtEl>
                                          <p:spTgt spid="3">
                                            <p:txEl>
                                              <p:pRg st="5" end="5"/>
                                            </p:txEl>
                                          </p:spTgt>
                                        </p:tgtEl>
                                        <p:attrNameLst>
                                          <p:attrName>ppt_y</p:attrName>
                                        </p:attrNameLst>
                                      </p:cBhvr>
                                      <p:tavLst>
                                        <p:tav tm="0">
                                          <p:val>
                                            <p:fltVal val="0.5"/>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53" presetClass="entr" presetSubtype="528" fill="hold" grpId="0"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63" dur="500"/>
                                        <p:tgtEl>
                                          <p:spTgt spid="3">
                                            <p:txEl>
                                              <p:pRg st="6" end="6"/>
                                            </p:txEl>
                                          </p:spTgt>
                                        </p:tgtEl>
                                      </p:cBhvr>
                                    </p:animEffect>
                                    <p:anim calcmode="lin" valueType="num">
                                      <p:cBhvr>
                                        <p:cTn id="64" dur="500" fill="hold"/>
                                        <p:tgtEl>
                                          <p:spTgt spid="3">
                                            <p:txEl>
                                              <p:pRg st="6" end="6"/>
                                            </p:txEl>
                                          </p:spTgt>
                                        </p:tgtEl>
                                        <p:attrNameLst>
                                          <p:attrName>ppt_x</p:attrName>
                                        </p:attrNameLst>
                                      </p:cBhvr>
                                      <p:tavLst>
                                        <p:tav tm="0">
                                          <p:val>
                                            <p:fltVal val="0.5"/>
                                          </p:val>
                                        </p:tav>
                                        <p:tav tm="100000">
                                          <p:val>
                                            <p:strVal val="#ppt_x"/>
                                          </p:val>
                                        </p:tav>
                                      </p:tavLst>
                                    </p:anim>
                                    <p:anim calcmode="lin" valueType="num">
                                      <p:cBhvr>
                                        <p:cTn id="65" dur="500" fill="hold"/>
                                        <p:tgtEl>
                                          <p:spTgt spid="3">
                                            <p:txEl>
                                              <p:pRg st="6" end="6"/>
                                            </p:txEl>
                                          </p:spTgt>
                                        </p:tgtEl>
                                        <p:attrNameLst>
                                          <p:attrName>ppt_y</p:attrName>
                                        </p:attrNameLst>
                                      </p:cBhvr>
                                      <p:tavLst>
                                        <p:tav tm="0">
                                          <p:val>
                                            <p:fltVal val="0.5"/>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53" presetClass="entr" presetSubtype="528" fill="hold" grpId="0" nodeType="clickEffect">
                                  <p:stCondLst>
                                    <p:cond delay="0"/>
                                  </p:stCondLst>
                                  <p:childTnLst>
                                    <p:set>
                                      <p:cBhvr>
                                        <p:cTn id="69" dur="1" fill="hold">
                                          <p:stCondLst>
                                            <p:cond delay="0"/>
                                          </p:stCondLst>
                                        </p:cTn>
                                        <p:tgtEl>
                                          <p:spTgt spid="3">
                                            <p:txEl>
                                              <p:pRg st="7" end="7"/>
                                            </p:txEl>
                                          </p:spTgt>
                                        </p:tgtEl>
                                        <p:attrNameLst>
                                          <p:attrName>style.visibility</p:attrName>
                                        </p:attrNameLst>
                                      </p:cBhvr>
                                      <p:to>
                                        <p:strVal val="visible"/>
                                      </p:to>
                                    </p:set>
                                    <p:anim calcmode="lin" valueType="num">
                                      <p:cBhvr>
                                        <p:cTn id="70"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72" dur="500"/>
                                        <p:tgtEl>
                                          <p:spTgt spid="3">
                                            <p:txEl>
                                              <p:pRg st="7" end="7"/>
                                            </p:txEl>
                                          </p:spTgt>
                                        </p:tgtEl>
                                      </p:cBhvr>
                                    </p:animEffect>
                                    <p:anim calcmode="lin" valueType="num">
                                      <p:cBhvr>
                                        <p:cTn id="73" dur="500" fill="hold"/>
                                        <p:tgtEl>
                                          <p:spTgt spid="3">
                                            <p:txEl>
                                              <p:pRg st="7" end="7"/>
                                            </p:txEl>
                                          </p:spTgt>
                                        </p:tgtEl>
                                        <p:attrNameLst>
                                          <p:attrName>ppt_x</p:attrName>
                                        </p:attrNameLst>
                                      </p:cBhvr>
                                      <p:tavLst>
                                        <p:tav tm="0">
                                          <p:val>
                                            <p:fltVal val="0.5"/>
                                          </p:val>
                                        </p:tav>
                                        <p:tav tm="100000">
                                          <p:val>
                                            <p:strVal val="#ppt_x"/>
                                          </p:val>
                                        </p:tav>
                                      </p:tavLst>
                                    </p:anim>
                                    <p:anim calcmode="lin" valueType="num">
                                      <p:cBhvr>
                                        <p:cTn id="74" dur="500" fill="hold"/>
                                        <p:tgtEl>
                                          <p:spTgt spid="3">
                                            <p:txEl>
                                              <p:pRg st="7" end="7"/>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Appropriate Use of Electronic Resources</a:t>
            </a:r>
          </a:p>
        </p:txBody>
      </p:sp>
      <p:sp>
        <p:nvSpPr>
          <p:cNvPr id="3" name="Text Placeholder 2"/>
          <p:cNvSpPr>
            <a:spLocks noGrp="1"/>
          </p:cNvSpPr>
          <p:nvPr>
            <p:ph type="body" idx="1"/>
          </p:nvPr>
        </p:nvSpPr>
        <p:spPr>
          <a:xfrm>
            <a:off x="4724400" y="1152475"/>
            <a:ext cx="4112524" cy="2790875"/>
          </a:xfrm>
        </p:spPr>
        <p:txBody>
          <a:bodyPr/>
          <a:lstStyle/>
          <a:p>
            <a:pPr>
              <a:lnSpc>
                <a:spcPct val="100000"/>
              </a:lnSpc>
              <a:spcAft>
                <a:spcPts val="1200"/>
              </a:spcAft>
            </a:pPr>
            <a:r>
              <a:rPr lang="en-US" dirty="0"/>
              <a:t>Important Policy Topics</a:t>
            </a:r>
          </a:p>
          <a:p>
            <a:pPr lvl="1">
              <a:lnSpc>
                <a:spcPct val="100000"/>
              </a:lnSpc>
              <a:spcAft>
                <a:spcPts val="1200"/>
              </a:spcAft>
            </a:pPr>
            <a:r>
              <a:rPr lang="en-US" sz="1400" dirty="0"/>
              <a:t>02.01.01 Information Technology Security Policy</a:t>
            </a:r>
          </a:p>
          <a:p>
            <a:pPr lvl="1">
              <a:lnSpc>
                <a:spcPct val="100000"/>
              </a:lnSpc>
              <a:spcAft>
                <a:spcPts val="1200"/>
              </a:spcAft>
            </a:pPr>
            <a:r>
              <a:rPr lang="en-US" sz="1400" dirty="0"/>
              <a:t>02.01.02 Software Copyright Policy &amp; Code of Ethics</a:t>
            </a:r>
          </a:p>
          <a:p>
            <a:pPr lvl="1"/>
            <a:r>
              <a:rPr lang="en-US" sz="1400" dirty="0"/>
              <a:t>02.01.06 Assure Confidentiality, Integrity and Availability of MDF Information (IAP)</a:t>
            </a:r>
          </a:p>
          <a:p>
            <a:pPr marL="287338" lvl="1" indent="0">
              <a:buNone/>
            </a:pPr>
            <a:r>
              <a:rPr lang="en-US" sz="1400" b="1" i="1" dirty="0"/>
              <a:t>Review and signature required every year.</a:t>
            </a:r>
          </a:p>
        </p:txBody>
      </p:sp>
      <p:pic>
        <p:nvPicPr>
          <p:cNvPr id="4" name="Picture 3">
            <a:extLst>
              <a:ext uri="{FF2B5EF4-FFF2-40B4-BE49-F238E27FC236}">
                <a16:creationId xmlns:a16="http://schemas.microsoft.com/office/drawing/2014/main" id="{A360F38C-DB88-4B90-A3AE-62B66879068A}"/>
              </a:ext>
            </a:extLst>
          </p:cNvPr>
          <p:cNvPicPr>
            <a:picLocks noChangeAspect="1"/>
          </p:cNvPicPr>
          <p:nvPr/>
        </p:nvPicPr>
        <p:blipFill rotWithShape="1">
          <a:blip r:embed="rId2"/>
          <a:srcRect t="624" b="1133"/>
          <a:stretch/>
        </p:blipFill>
        <p:spPr>
          <a:xfrm>
            <a:off x="914400" y="1276350"/>
            <a:ext cx="3123069" cy="3255143"/>
          </a:xfrm>
          <a:prstGeom prst="rect">
            <a:avLst/>
          </a:prstGeom>
        </p:spPr>
      </p:pic>
    </p:spTree>
    <p:extLst>
      <p:ext uri="{BB962C8B-B14F-4D97-AF65-F5344CB8AC3E}">
        <p14:creationId xmlns:p14="http://schemas.microsoft.com/office/powerpoint/2010/main" val="20809878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anim calcmode="lin" valueType="num">
                                      <p:cBhvr>
                                        <p:cTn id="10" dur="500" fill="hold"/>
                                        <p:tgtEl>
                                          <p:spTgt spid="4"/>
                                        </p:tgtEl>
                                        <p:attrNameLst>
                                          <p:attrName>ppt_x</p:attrName>
                                        </p:attrNameLst>
                                      </p:cBhvr>
                                      <p:tavLst>
                                        <p:tav tm="0">
                                          <p:val>
                                            <p:fltVal val="0.5"/>
                                          </p:val>
                                        </p:tav>
                                        <p:tav tm="100000">
                                          <p:val>
                                            <p:strVal val="#ppt_x"/>
                                          </p:val>
                                        </p:tav>
                                      </p:tavLst>
                                    </p:anim>
                                    <p:anim calcmode="lin" valueType="num">
                                      <p:cBhvr>
                                        <p:cTn id="11" dur="500" fill="hold"/>
                                        <p:tgtEl>
                                          <p:spTgt spid="4"/>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p:cTn id="16"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8" dur="500"/>
                                        <p:tgtEl>
                                          <p:spTgt spid="3">
                                            <p:txEl>
                                              <p:pRg st="0" end="0"/>
                                            </p:txEl>
                                          </p:spTgt>
                                        </p:tgtEl>
                                      </p:cBhvr>
                                    </p:animEffect>
                                    <p:anim calcmode="lin" valueType="num">
                                      <p:cBhvr>
                                        <p:cTn id="19"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0" end="0"/>
                                            </p:txEl>
                                          </p:spTgt>
                                        </p:tgtEl>
                                        <p:attrNameLst>
                                          <p:attrName>ppt_y</p:attrName>
                                        </p:attrNameLst>
                                      </p:cBhvr>
                                      <p:tavLst>
                                        <p:tav tm="0">
                                          <p:val>
                                            <p:fltVal val="0.5"/>
                                          </p:val>
                                        </p:tav>
                                        <p:tav tm="100000">
                                          <p:val>
                                            <p:strVal val="#ppt_y"/>
                                          </p:val>
                                        </p:tav>
                                      </p:tavLst>
                                    </p:anim>
                                  </p:childTnLst>
                                </p:cTn>
                              </p:par>
                              <p:par>
                                <p:cTn id="21" presetID="53" presetClass="entr" presetSubtype="528" fill="hold" grpId="0"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3">
                                            <p:txEl>
                                              <p:pRg st="1" end="1"/>
                                            </p:txEl>
                                          </p:spTgt>
                                        </p:tgtEl>
                                      </p:cBhvr>
                                    </p:animEffect>
                                    <p:anim calcmode="lin" valueType="num">
                                      <p:cBhvr>
                                        <p:cTn id="26"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7" dur="500" fill="hold"/>
                                        <p:tgtEl>
                                          <p:spTgt spid="3">
                                            <p:txEl>
                                              <p:pRg st="1" end="1"/>
                                            </p:txEl>
                                          </p:spTgt>
                                        </p:tgtEl>
                                        <p:attrNameLst>
                                          <p:attrName>ppt_y</p:attrName>
                                        </p:attrNameLst>
                                      </p:cBhvr>
                                      <p:tavLst>
                                        <p:tav tm="0">
                                          <p:val>
                                            <p:fltVal val="0.5"/>
                                          </p:val>
                                        </p:tav>
                                        <p:tav tm="100000">
                                          <p:val>
                                            <p:strVal val="#ppt_y"/>
                                          </p:val>
                                        </p:tav>
                                      </p:tavLst>
                                    </p:anim>
                                  </p:childTnLst>
                                </p:cTn>
                              </p:par>
                              <p:par>
                                <p:cTn id="28" presetID="53" presetClass="entr" presetSubtype="528" fill="hold" grpId="0" nodeType="with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2" dur="500"/>
                                        <p:tgtEl>
                                          <p:spTgt spid="3">
                                            <p:txEl>
                                              <p:pRg st="2" end="2"/>
                                            </p:txEl>
                                          </p:spTgt>
                                        </p:tgtEl>
                                      </p:cBhvr>
                                    </p:animEffect>
                                    <p:anim calcmode="lin" valueType="num">
                                      <p:cBhvr>
                                        <p:cTn id="33"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34" dur="500" fill="hold"/>
                                        <p:tgtEl>
                                          <p:spTgt spid="3">
                                            <p:txEl>
                                              <p:pRg st="2" end="2"/>
                                            </p:txEl>
                                          </p:spTgt>
                                        </p:tgtEl>
                                        <p:attrNameLst>
                                          <p:attrName>ppt_y</p:attrName>
                                        </p:attrNameLst>
                                      </p:cBhvr>
                                      <p:tavLst>
                                        <p:tav tm="0">
                                          <p:val>
                                            <p:fltVal val="0.5"/>
                                          </p:val>
                                        </p:tav>
                                        <p:tav tm="100000">
                                          <p:val>
                                            <p:strVal val="#ppt_y"/>
                                          </p:val>
                                        </p:tav>
                                      </p:tavLst>
                                    </p:anim>
                                  </p:childTnLst>
                                </p:cTn>
                              </p:par>
                              <p:par>
                                <p:cTn id="35" presetID="53" presetClass="entr" presetSubtype="528" fill="hold" grpId="0"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9" dur="500"/>
                                        <p:tgtEl>
                                          <p:spTgt spid="3">
                                            <p:txEl>
                                              <p:pRg st="3" end="3"/>
                                            </p:txEl>
                                          </p:spTgt>
                                        </p:tgtEl>
                                      </p:cBhvr>
                                    </p:animEffect>
                                    <p:anim calcmode="lin" valueType="num">
                                      <p:cBhvr>
                                        <p:cTn id="40"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41" dur="500" fill="hold"/>
                                        <p:tgtEl>
                                          <p:spTgt spid="3">
                                            <p:txEl>
                                              <p:pRg st="3" end="3"/>
                                            </p:txEl>
                                          </p:spTgt>
                                        </p:tgtEl>
                                        <p:attrNameLst>
                                          <p:attrName>ppt_y</p:attrName>
                                        </p:attrNameLst>
                                      </p:cBhvr>
                                      <p:tavLst>
                                        <p:tav tm="0">
                                          <p:val>
                                            <p:fltVal val="0.5"/>
                                          </p:val>
                                        </p:tav>
                                        <p:tav tm="100000">
                                          <p:val>
                                            <p:strVal val="#ppt_y"/>
                                          </p:val>
                                        </p:tav>
                                      </p:tavLst>
                                    </p:anim>
                                  </p:childTnLst>
                                </p:cTn>
                              </p:par>
                              <p:par>
                                <p:cTn id="42" presetID="53" presetClass="entr" presetSubtype="528" fill="hold" grpId="0" nodeType="with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 calcmode="lin" valueType="num">
                                      <p:cBhvr>
                                        <p:cTn id="4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6" dur="500"/>
                                        <p:tgtEl>
                                          <p:spTgt spid="3">
                                            <p:txEl>
                                              <p:pRg st="4" end="4"/>
                                            </p:txEl>
                                          </p:spTgt>
                                        </p:tgtEl>
                                      </p:cBhvr>
                                    </p:animEffect>
                                    <p:anim calcmode="lin" valueType="num">
                                      <p:cBhvr>
                                        <p:cTn id="47"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48" dur="500" fill="hold"/>
                                        <p:tgtEl>
                                          <p:spTgt spid="3">
                                            <p:txEl>
                                              <p:pRg st="4" end="4"/>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45025"/>
            <a:ext cx="8832300" cy="572700"/>
          </a:xfrm>
        </p:spPr>
        <p:txBody>
          <a:bodyPr/>
          <a:lstStyle/>
          <a:p>
            <a:r>
              <a:rPr lang="en-US" dirty="0"/>
              <a:t>Policies and Required Acknowledgement Form</a:t>
            </a:r>
          </a:p>
        </p:txBody>
      </p:sp>
      <p:sp>
        <p:nvSpPr>
          <p:cNvPr id="3" name="Text Placeholder 2"/>
          <p:cNvSpPr>
            <a:spLocks noGrp="1"/>
          </p:cNvSpPr>
          <p:nvPr>
            <p:ph type="body" idx="1"/>
          </p:nvPr>
        </p:nvSpPr>
        <p:spPr/>
        <p:txBody>
          <a:bodyPr/>
          <a:lstStyle/>
          <a:p>
            <a:pPr>
              <a:lnSpc>
                <a:spcPct val="100000"/>
              </a:lnSpc>
              <a:spcAft>
                <a:spcPts val="1200"/>
              </a:spcAft>
            </a:pPr>
            <a:r>
              <a:rPr lang="en-US" dirty="0"/>
              <a:t>Agency Information Technology Technical Security Policy, Standards and Requirements </a:t>
            </a:r>
          </a:p>
          <a:p>
            <a:pPr>
              <a:lnSpc>
                <a:spcPct val="100000"/>
              </a:lnSpc>
              <a:spcAft>
                <a:spcPts val="1200"/>
              </a:spcAft>
            </a:pPr>
            <a:r>
              <a:rPr lang="en-US" dirty="0"/>
              <a:t>Information Assurance Policy (IAP) 02.01.06</a:t>
            </a:r>
          </a:p>
          <a:p>
            <a:pPr>
              <a:lnSpc>
                <a:spcPct val="100000"/>
              </a:lnSpc>
              <a:spcAft>
                <a:spcPts val="1200"/>
              </a:spcAft>
            </a:pPr>
            <a:r>
              <a:rPr lang="en-US" dirty="0"/>
              <a:t>Policy for Prevention of Software Copyright Infringement</a:t>
            </a:r>
          </a:p>
        </p:txBody>
      </p:sp>
    </p:spTree>
    <p:extLst>
      <p:ext uri="{BB962C8B-B14F-4D97-AF65-F5344CB8AC3E}">
        <p14:creationId xmlns:p14="http://schemas.microsoft.com/office/powerpoint/2010/main" val="4801677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anim calcmode="lin" valueType="num">
                                      <p:cBhvr>
                                        <p:cTn id="28"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9"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9A0C1-EC4D-4E60-8A5B-AAB3090CC36C}"/>
              </a:ext>
            </a:extLst>
          </p:cNvPr>
          <p:cNvSpPr>
            <a:spLocks noGrp="1"/>
          </p:cNvSpPr>
          <p:nvPr>
            <p:ph type="title"/>
          </p:nvPr>
        </p:nvSpPr>
        <p:spPr/>
        <p:txBody>
          <a:bodyPr/>
          <a:lstStyle/>
          <a:p>
            <a:r>
              <a:rPr lang="en-US" dirty="0">
                <a:solidFill>
                  <a:srgbClr val="000000"/>
                </a:solidFill>
              </a:rPr>
              <a:t>What is Software Copyright Infringement?</a:t>
            </a:r>
            <a:endParaRPr lang="en-US" b="0" dirty="0"/>
          </a:p>
        </p:txBody>
      </p:sp>
      <p:sp>
        <p:nvSpPr>
          <p:cNvPr id="3" name="Text Placeholder 2">
            <a:extLst>
              <a:ext uri="{FF2B5EF4-FFF2-40B4-BE49-F238E27FC236}">
                <a16:creationId xmlns:a16="http://schemas.microsoft.com/office/drawing/2014/main" id="{21B9DB85-87B3-47D6-81BF-C61B0CD2A5F7}"/>
              </a:ext>
            </a:extLst>
          </p:cNvPr>
          <p:cNvSpPr>
            <a:spLocks noGrp="1"/>
          </p:cNvSpPr>
          <p:nvPr>
            <p:ph type="body" idx="1"/>
          </p:nvPr>
        </p:nvSpPr>
        <p:spPr/>
        <p:txBody>
          <a:bodyPr/>
          <a:lstStyle/>
          <a:p>
            <a:pPr fontAlgn="base">
              <a:lnSpc>
                <a:spcPct val="100000"/>
              </a:lnSpc>
              <a:spcAft>
                <a:spcPts val="600"/>
              </a:spcAft>
            </a:pPr>
            <a:r>
              <a:rPr lang="en-US" dirty="0"/>
              <a:t>It’s the making and using of </a:t>
            </a:r>
            <a:r>
              <a:rPr lang="en-US" b="1" dirty="0"/>
              <a:t>unauthorized</a:t>
            </a:r>
            <a:r>
              <a:rPr lang="en-US" dirty="0"/>
              <a:t> copies of computer software</a:t>
            </a:r>
          </a:p>
          <a:p>
            <a:pPr fontAlgn="base">
              <a:lnSpc>
                <a:spcPct val="100000"/>
              </a:lnSpc>
              <a:spcAft>
                <a:spcPts val="600"/>
              </a:spcAft>
            </a:pPr>
            <a:r>
              <a:rPr lang="en-US" dirty="0"/>
              <a:t>Copying software is illegal!</a:t>
            </a:r>
          </a:p>
          <a:p>
            <a:pPr fontAlgn="base">
              <a:lnSpc>
                <a:spcPct val="100000"/>
              </a:lnSpc>
              <a:spcAft>
                <a:spcPts val="600"/>
              </a:spcAft>
            </a:pPr>
            <a:r>
              <a:rPr lang="en-US" dirty="0"/>
              <a:t>Federal copyright laws protect companies from users “stealing” their products</a:t>
            </a:r>
          </a:p>
          <a:p>
            <a:pPr fontAlgn="base">
              <a:lnSpc>
                <a:spcPct val="100000"/>
              </a:lnSpc>
              <a:spcAft>
                <a:spcPts val="600"/>
              </a:spcAft>
            </a:pPr>
            <a:r>
              <a:rPr lang="en-US" dirty="0"/>
              <a:t>Law is straight forward…illegal to copy software for any reason other than as a    backup, unless expressly permitted by the copyright holder</a:t>
            </a:r>
          </a:p>
          <a:p>
            <a:pPr fontAlgn="base">
              <a:lnSpc>
                <a:spcPct val="100000"/>
              </a:lnSpc>
              <a:spcAft>
                <a:spcPts val="600"/>
              </a:spcAft>
            </a:pPr>
            <a:r>
              <a:rPr lang="en-US" dirty="0"/>
              <a:t>Purchasing doesn’t give you ownership…only the right to use according to the         licensing agreement</a:t>
            </a:r>
          </a:p>
          <a:p>
            <a:pPr fontAlgn="base">
              <a:lnSpc>
                <a:spcPct val="100000"/>
              </a:lnSpc>
              <a:spcAft>
                <a:spcPts val="600"/>
              </a:spcAft>
            </a:pPr>
            <a:r>
              <a:rPr lang="en-US" dirty="0"/>
              <a:t>Policy written, MDH Policy 02.01.02</a:t>
            </a:r>
          </a:p>
          <a:p>
            <a:endParaRPr lang="en-US" dirty="0"/>
          </a:p>
        </p:txBody>
      </p:sp>
    </p:spTree>
    <p:extLst>
      <p:ext uri="{BB962C8B-B14F-4D97-AF65-F5344CB8AC3E}">
        <p14:creationId xmlns:p14="http://schemas.microsoft.com/office/powerpoint/2010/main" val="1847372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FA3E-28E1-4869-BB7D-357BA396513E}"/>
              </a:ext>
            </a:extLst>
          </p:cNvPr>
          <p:cNvSpPr>
            <a:spLocks noGrp="1"/>
          </p:cNvSpPr>
          <p:nvPr>
            <p:ph type="title"/>
          </p:nvPr>
        </p:nvSpPr>
        <p:spPr/>
        <p:txBody>
          <a:bodyPr/>
          <a:lstStyle/>
          <a:p>
            <a:r>
              <a:rPr lang="en-US" dirty="0"/>
              <a:t>General Rules!</a:t>
            </a:r>
          </a:p>
        </p:txBody>
      </p:sp>
      <p:sp>
        <p:nvSpPr>
          <p:cNvPr id="3" name="Text Placeholder 2">
            <a:extLst>
              <a:ext uri="{FF2B5EF4-FFF2-40B4-BE49-F238E27FC236}">
                <a16:creationId xmlns:a16="http://schemas.microsoft.com/office/drawing/2014/main" id="{C90EBE62-7280-4486-93BC-81D355DAD6AA}"/>
              </a:ext>
            </a:extLst>
          </p:cNvPr>
          <p:cNvSpPr>
            <a:spLocks noGrp="1"/>
          </p:cNvSpPr>
          <p:nvPr>
            <p:ph type="body" idx="1"/>
          </p:nvPr>
        </p:nvSpPr>
        <p:spPr/>
        <p:txBody>
          <a:bodyPr/>
          <a:lstStyle/>
          <a:p>
            <a:pPr fontAlgn="base">
              <a:lnSpc>
                <a:spcPct val="100000"/>
              </a:lnSpc>
              <a:spcAft>
                <a:spcPts val="600"/>
              </a:spcAft>
            </a:pPr>
            <a:r>
              <a:rPr lang="en-US" dirty="0"/>
              <a:t>DO NOT COPY SOFTWARE, comply with the license</a:t>
            </a:r>
          </a:p>
          <a:p>
            <a:pPr fontAlgn="base">
              <a:lnSpc>
                <a:spcPct val="100000"/>
              </a:lnSpc>
              <a:spcAft>
                <a:spcPts val="600"/>
              </a:spcAft>
            </a:pPr>
            <a:r>
              <a:rPr lang="en-US" dirty="0"/>
              <a:t>DO NOT BRING IN YOUR OWN SOFTWARE/HARDWARE/PERIPHERAL</a:t>
            </a:r>
          </a:p>
          <a:p>
            <a:pPr fontAlgn="base">
              <a:lnSpc>
                <a:spcPct val="100000"/>
              </a:lnSpc>
              <a:spcAft>
                <a:spcPts val="600"/>
              </a:spcAft>
            </a:pPr>
            <a:r>
              <a:rPr lang="en-US" dirty="0"/>
              <a:t>DO NOT COPY MDH SOFTWARE for use at home</a:t>
            </a:r>
          </a:p>
          <a:p>
            <a:pPr fontAlgn="base">
              <a:lnSpc>
                <a:spcPct val="100000"/>
              </a:lnSpc>
              <a:spcAft>
                <a:spcPts val="600"/>
              </a:spcAft>
            </a:pPr>
            <a:r>
              <a:rPr lang="en-US" dirty="0"/>
              <a:t>All unauthorized software found on your pc will be removed immediately and you will be subject to disciplinary action</a:t>
            </a:r>
          </a:p>
          <a:p>
            <a:pPr fontAlgn="base">
              <a:lnSpc>
                <a:spcPct val="100000"/>
              </a:lnSpc>
              <a:spcAft>
                <a:spcPts val="600"/>
              </a:spcAft>
            </a:pPr>
            <a:r>
              <a:rPr lang="en-US" dirty="0"/>
              <a:t>Games are not allowed on any MDH Workstations</a:t>
            </a:r>
          </a:p>
          <a:p>
            <a:pPr fontAlgn="base">
              <a:lnSpc>
                <a:spcPct val="100000"/>
              </a:lnSpc>
              <a:spcAft>
                <a:spcPts val="600"/>
              </a:spcAft>
            </a:pPr>
            <a:r>
              <a:rPr lang="en-US" dirty="0"/>
              <a:t>No personal screen savers or backgrounds, use only those supplied by Windows</a:t>
            </a:r>
          </a:p>
          <a:p>
            <a:endParaRPr lang="en-US" dirty="0"/>
          </a:p>
        </p:txBody>
      </p:sp>
    </p:spTree>
    <p:extLst>
      <p:ext uri="{BB962C8B-B14F-4D97-AF65-F5344CB8AC3E}">
        <p14:creationId xmlns:p14="http://schemas.microsoft.com/office/powerpoint/2010/main" val="2748336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simple-light-2">
  <a:themeElements>
    <a:clrScheme name="MDH">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980000"/>
      </a:hlink>
      <a:folHlink>
        <a:srgbClr val="9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978019238B4449B333C1622D23B9B4" ma:contentTypeVersion="12" ma:contentTypeDescription="Create a new document." ma:contentTypeScope="" ma:versionID="94e003ee98daa3dd351e1821e98ca49d">
  <xsd:schema xmlns:xsd="http://www.w3.org/2001/XMLSchema" xmlns:xs="http://www.w3.org/2001/XMLSchema" xmlns:p="http://schemas.microsoft.com/office/2006/metadata/properties" xmlns:ns1="http://schemas.microsoft.com/sharepoint/v3" targetNamespace="http://schemas.microsoft.com/office/2006/metadata/properties" ma:root="true" ma:fieldsID="29f8a7ee62ec5a0ae4d6004028b8cf6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2290840E-8978-4B01-AE13-74B59BEDCB18}"/>
</file>

<file path=customXml/itemProps2.xml><?xml version="1.0" encoding="utf-8"?>
<ds:datastoreItem xmlns:ds="http://schemas.openxmlformats.org/officeDocument/2006/customXml" ds:itemID="{FA1FBA02-3B10-4296-8ABD-979AD7E30D71}"/>
</file>

<file path=customXml/itemProps3.xml><?xml version="1.0" encoding="utf-8"?>
<ds:datastoreItem xmlns:ds="http://schemas.openxmlformats.org/officeDocument/2006/customXml" ds:itemID="{7F56E8AD-C1D3-4590-AC85-F1032D14A16C}"/>
</file>

<file path=docProps/app.xml><?xml version="1.0" encoding="utf-8"?>
<Properties xmlns="http://schemas.openxmlformats.org/officeDocument/2006/extended-properties" xmlns:vt="http://schemas.openxmlformats.org/officeDocument/2006/docPropsVTypes">
  <TotalTime>1878</TotalTime>
  <Words>1070</Words>
  <Application>Microsoft Office PowerPoint</Application>
  <PresentationFormat>On-screen Show (16:9)</PresentationFormat>
  <Paragraphs>102</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Georgia</vt:lpstr>
      <vt:lpstr>Segoe UI</vt:lpstr>
      <vt:lpstr>Wingdings</vt:lpstr>
      <vt:lpstr>simple-light-2</vt:lpstr>
      <vt:lpstr>PowerPoint Presentation</vt:lpstr>
      <vt:lpstr>Key IT Security Points</vt:lpstr>
      <vt:lpstr>Orientation Required by Policy</vt:lpstr>
      <vt:lpstr>MDH Office of Enterprise Technology (OET)</vt:lpstr>
      <vt:lpstr>MDH Electronic Resource Use Principles</vt:lpstr>
      <vt:lpstr>Appropriate Use of Electronic Resources</vt:lpstr>
      <vt:lpstr>Policies and Required Acknowledgement Form</vt:lpstr>
      <vt:lpstr>What is Software Copyright Infringement?</vt:lpstr>
      <vt:lpstr>General Rules!</vt:lpstr>
      <vt:lpstr>Reminders</vt:lpstr>
      <vt:lpstr>Maryland.gov</vt:lpstr>
      <vt:lpstr>Virtru Email Encryption</vt:lpstr>
      <vt:lpstr>Infosec Training</vt:lpstr>
      <vt:lpstr>MDH and OET Websites</vt:lpstr>
      <vt:lpstr>Please Remember…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Maureen C. Regan</dc:creator>
  <cp:lastModifiedBy>Charlene Daye</cp:lastModifiedBy>
  <cp:revision>57</cp:revision>
  <dcterms:modified xsi:type="dcterms:W3CDTF">2022-08-02T20:09:51Z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0x0101004A978019238B4449B333C1622D23B9B4</vt:lpwstr>
  </property>
</Properties>
</file>