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8" r:id="rId3"/>
    <p:sldId id="259" r:id="rId4"/>
    <p:sldId id="260" r:id="rId5"/>
    <p:sldId id="261" r:id="rId6"/>
    <p:sldId id="262" r:id="rId7"/>
    <p:sldId id="263" r:id="rId8"/>
    <p:sldId id="271" r:id="rId9"/>
    <p:sldId id="272" r:id="rId10"/>
    <p:sldId id="273" r:id="rId11"/>
    <p:sldId id="264" r:id="rId12"/>
    <p:sldId id="269" r:id="rId13"/>
    <p:sldId id="270" r:id="rId14"/>
    <p:sldId id="265" r:id="rId15"/>
    <p:sldId id="267"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 Karolkowski -MDH-" initials="MSK-" lastIdx="1" clrIdx="0">
    <p:extLst>
      <p:ext uri="{19B8F6BF-5375-455C-9EA6-DF929625EA0E}">
        <p15:presenceInfo xmlns:p15="http://schemas.microsoft.com/office/powerpoint/2012/main" userId="Michael S. Karolkowski -MD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3792" autoAdjust="0"/>
  </p:normalViewPr>
  <p:slideViewPr>
    <p:cSldViewPr>
      <p:cViewPr varScale="1">
        <p:scale>
          <a:sx n="83" d="100"/>
          <a:sy n="83" d="100"/>
        </p:scale>
        <p:origin x="800" y="56"/>
      </p:cViewPr>
      <p:guideLst>
        <p:guide orient="horz" pos="1620"/>
        <p:guide pos="2880"/>
      </p:guideLst>
    </p:cSldViewPr>
  </p:slideViewPr>
  <p:outlineViewPr>
    <p:cViewPr>
      <p:scale>
        <a:sx n="33" d="100"/>
        <a:sy n="33" d="100"/>
      </p:scale>
      <p:origin x="0" y="-138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2532160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86022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sz="2800" b="1">
                <a:latin typeface="Georgia" panose="02040502050405020303" pitchFamily="18"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marL="285750" lvl="0" indent="-285750">
              <a:spcBef>
                <a:spcPts val="0"/>
              </a:spcBef>
              <a:buFont typeface="Wingdings" panose="05000000000000000000" pitchFamily="2" charset="2"/>
              <a:buChar char="§"/>
              <a:defRPr>
                <a:latin typeface="Segoe UI" panose="020B0502040204020203" pitchFamily="34" charset="0"/>
                <a:ea typeface="Segoe UI" panose="020B0502040204020203" pitchFamily="34" charset="0"/>
                <a:cs typeface="Segoe UI" panose="020B0502040204020203" pitchFamily="34"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19" name="Shape 19"/>
          <p:cNvSpPr txBox="1">
            <a:spLocks noGrp="1"/>
          </p:cNvSpPr>
          <p:nvPr>
            <p:ph type="sldNum" idx="12"/>
          </p:nvPr>
        </p:nvSpPr>
        <p:spPr>
          <a:xfrm>
            <a:off x="4191000" y="4616550"/>
            <a:ext cx="548700" cy="393600"/>
          </a:xfrm>
          <a:prstGeom prst="rect">
            <a:avLst/>
          </a:prstGeom>
        </p:spPr>
        <p:txBody>
          <a:bodyPr lIns="91425" tIns="91425" rIns="91425" bIns="91425" anchor="ctr" anchorCtr="0">
            <a:noAutofit/>
          </a:bodyPr>
          <a:lstStyle>
            <a:lvl1pPr algn="ctr">
              <a:defRPr sz="1050">
                <a:latin typeface="Georgia" panose="02040502050405020303" pitchFamily="18" charset="0"/>
              </a:defRPr>
            </a:lvl1pPr>
          </a:lstStyle>
          <a:p>
            <a:fld id="{00000000-1234-1234-1234-123412341234}" type="slidenum">
              <a:rPr lang="en" smtClean="0"/>
              <a:pPr/>
              <a:t>‹#›</a:t>
            </a:fld>
            <a:endParaRPr lang="e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dirty="0"/>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r>
              <a:rPr lang="en-US" dirty="0"/>
              <a:t>Item 1</a:t>
            </a:r>
          </a:p>
          <a:p>
            <a:pPr lvl="1"/>
            <a:r>
              <a:rPr lang="en-US" dirty="0"/>
              <a:t>Item 1a</a:t>
            </a:r>
          </a:p>
        </p:txBody>
      </p:sp>
      <p:sp>
        <p:nvSpPr>
          <p:cNvPr id="8" name="Shape 8"/>
          <p:cNvSpPr txBox="1">
            <a:spLocks noGrp="1"/>
          </p:cNvSpPr>
          <p:nvPr>
            <p:ph type="sldNum" idx="12"/>
          </p:nvPr>
        </p:nvSpPr>
        <p:spPr>
          <a:xfrm>
            <a:off x="4297650" y="4672065"/>
            <a:ext cx="548700" cy="393600"/>
          </a:xfrm>
          <a:prstGeom prst="rect">
            <a:avLst/>
          </a:prstGeom>
          <a:noFill/>
          <a:ln>
            <a:noFill/>
          </a:ln>
        </p:spPr>
        <p:txBody>
          <a:bodyPr lIns="91425" tIns="91425" rIns="91425" bIns="91425" anchor="ctr" anchorCtr="0">
            <a:noAutofit/>
          </a:bodyPr>
          <a:lstStyle>
            <a:lvl1pPr algn="ctr">
              <a:defRPr>
                <a:latin typeface="Georgia" panose="02040502050405020303" pitchFamily="18" charset="0"/>
              </a:defRPr>
            </a:lvl1pPr>
          </a:lstStyle>
          <a:p>
            <a:fld id="{00000000-1234-1234-1234-123412341234}" type="slidenum">
              <a:rPr lang="en" sz="1000" smtClean="0">
                <a:solidFill>
                  <a:schemeClr val="dk2"/>
                </a:solidFill>
              </a:rPr>
              <a:pPr/>
              <a:t>‹#›</a:t>
            </a:fld>
            <a:endParaRPr lang="en" sz="1000" dirty="0">
              <a:solidFill>
                <a:schemeClr val="dk2"/>
              </a:solidFill>
            </a:endParaRPr>
          </a:p>
        </p:txBody>
      </p:sp>
      <p:pic>
        <p:nvPicPr>
          <p:cNvPr id="5" name="Picture 4"/>
          <p:cNvPicPr>
            <a:picLocks noChangeAspect="1"/>
          </p:cNvPicPr>
          <p:nvPr userDrawn="1"/>
        </p:nvPicPr>
        <p:blipFill>
          <a:blip r:embed="rId13"/>
          <a:srcRect t="6196" b="6196"/>
          <a:stretch/>
        </p:blipFill>
        <p:spPr>
          <a:xfrm>
            <a:off x="301752" y="4630201"/>
            <a:ext cx="1107744" cy="347097"/>
          </a:xfrm>
          <a:prstGeom prst="rect">
            <a:avLst/>
          </a:prstGeom>
        </p:spPr>
      </p:pic>
      <p:pic>
        <p:nvPicPr>
          <p:cNvPr id="9" name="Shape 71"/>
          <p:cNvPicPr preferRelativeResize="0">
            <a:picLocks noChangeAspect="1"/>
          </p:cNvPicPr>
          <p:nvPr userDrawn="1"/>
        </p:nvPicPr>
        <p:blipFill rotWithShape="1">
          <a:blip r:embed="rId14">
            <a:alphaModFix/>
          </a:blip>
          <a:srcRect l="8115" t="39558" r="10860" b="38345"/>
          <a:stretch/>
        </p:blipFill>
        <p:spPr>
          <a:xfrm>
            <a:off x="7467600" y="4635246"/>
            <a:ext cx="1374648" cy="374904"/>
          </a:xfrm>
          <a:prstGeom prst="rect">
            <a:avLst/>
          </a:prstGeom>
          <a:noFill/>
          <a:ln>
            <a:noFill/>
          </a:ln>
        </p:spPr>
      </p:pic>
      <p:cxnSp>
        <p:nvCxnSpPr>
          <p:cNvPr id="10" name="Shape 70"/>
          <p:cNvCxnSpPr/>
          <p:nvPr userDrawn="1"/>
        </p:nvCxnSpPr>
        <p:spPr>
          <a:xfrm>
            <a:off x="457200" y="1081870"/>
            <a:ext cx="8686800" cy="0"/>
          </a:xfrm>
          <a:prstGeom prst="straightConnector1">
            <a:avLst/>
          </a:prstGeom>
          <a:noFill/>
          <a:ln w="28575" cap="flat" cmpd="sng">
            <a:solidFill>
              <a:srgbClr val="980000"/>
            </a:solidFill>
            <a:prstDash val="solid"/>
            <a:round/>
            <a:headEnd type="none" w="lg" len="lg"/>
            <a:tailEnd type="none" w="lg" len="lg"/>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2800" b="1" i="0" u="none" strike="noStrike" cap="none">
          <a:solidFill>
            <a:srgbClr val="000000"/>
          </a:solidFill>
          <a:latin typeface="Georgia" panose="02040502050405020303" pitchFamily="18" charset="0"/>
          <a:ea typeface="Georgia" panose="02040502050405020303" pitchFamily="18" charset="0"/>
          <a:cs typeface="Arial"/>
          <a:sym typeface="Arial"/>
        </a:defRPr>
      </a:lvl1pPr>
    </p:titleStyle>
    <p:bodyStyle>
      <a:defPPr marR="0" lvl="0" algn="l" rtl="0">
        <a:lnSpc>
          <a:spcPct val="100000"/>
        </a:lnSpc>
        <a:spcBef>
          <a:spcPts val="0"/>
        </a:spcBef>
        <a:spcAft>
          <a:spcPts val="0"/>
        </a:spcAft>
      </a:defPPr>
      <a:lvl1pPr marL="285750" marR="0" lvl="0" indent="-285750" algn="l" rtl="0">
        <a:lnSpc>
          <a:spcPct val="100000"/>
        </a:lnSpc>
        <a:spcBef>
          <a:spcPts val="0"/>
        </a:spcBef>
        <a:spcAft>
          <a:spcPts val="0"/>
        </a:spcAft>
        <a:buFont typeface="Wingdings" panose="05000000000000000000" pitchFamily="2" charset="2"/>
        <a:buChar char="§"/>
        <a:defRPr sz="2000" b="0" i="0" u="none" strike="noStrike" cap="none" baseline="0">
          <a:solidFill>
            <a:srgbClr val="000000"/>
          </a:solidFill>
          <a:latin typeface="Segoe UI" panose="020B0502040204020203" pitchFamily="34" charset="0"/>
          <a:ea typeface="Segoe UI" panose="020B0502040204020203" pitchFamily="34" charset="0"/>
          <a:cs typeface="Segoe UI" panose="020B0502040204020203" pitchFamily="34" charset="0"/>
          <a:sym typeface="Arial"/>
        </a:defRPr>
      </a:lvl1pPr>
      <a:lvl2pPr marL="627063" marR="0" lvl="1" indent="-285750" algn="l" rtl="0">
        <a:lnSpc>
          <a:spcPct val="100000"/>
        </a:lnSpc>
        <a:spcBef>
          <a:spcPts val="0"/>
        </a:spcBef>
        <a:spcAft>
          <a:spcPts val="0"/>
        </a:spcAft>
        <a:buFont typeface="Arial" panose="020B0604020202020204" pitchFamily="34" charset="0"/>
        <a:buChar char="–"/>
        <a:defRPr sz="1600" b="0" i="0" u="none" strike="noStrike" cap="none">
          <a:solidFill>
            <a:srgbClr val="000000"/>
          </a:solidFill>
          <a:latin typeface="Segoe UI" panose="020B0502040204020203" pitchFamily="34" charset="0"/>
          <a:ea typeface="Segoe UI" panose="020B0502040204020203" pitchFamily="34" charset="0"/>
          <a:cs typeface="Segoe UI" panose="020B0502040204020203" pitchFamily="34" charset="0"/>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selfservice.health.maryland.gov/" TargetMode="External"/><Relationship Id="rId2" Type="http://schemas.openxmlformats.org/officeDocument/2006/relationships/hyperlink" Target="http://health.maryland.gov/Pages/empcentral.aspx" TargetMode="External"/><Relationship Id="rId1" Type="http://schemas.openxmlformats.org/officeDocument/2006/relationships/slideLayout" Target="../slideLayouts/slideLayout3.xml"/><Relationship Id="rId6" Type="http://schemas.openxmlformats.org/officeDocument/2006/relationships/hyperlink" Target="mailto:MDH.Helpdesk@Maryland.gov" TargetMode="External"/><Relationship Id="rId5" Type="http://schemas.openxmlformats.org/officeDocument/2006/relationships/hyperlink" Target="http://helpdesk.health.maryland.gov/" TargetMode="External"/><Relationship Id="rId4" Type="http://schemas.openxmlformats.org/officeDocument/2006/relationships/hyperlink" Target="https://mdhhelpdesk.health.maryland.go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0" y="-19050"/>
            <a:ext cx="9144000" cy="5162550"/>
          </a:xfrm>
          <a:prstGeom prst="rect">
            <a:avLst/>
          </a:prstGeom>
          <a:noFill/>
          <a:ln w="9525" cap="flat" cmpd="sng">
            <a:solidFill>
              <a:srgbClr val="FFFFFF"/>
            </a:solidFill>
            <a:prstDash val="solid"/>
            <a:round/>
            <a:headEnd type="none" w="med" len="med"/>
            <a:tailEnd type="none" w="med" len="med"/>
          </a:ln>
        </p:spPr>
      </p:pic>
      <p:cxnSp>
        <p:nvCxnSpPr>
          <p:cNvPr id="55" name="Shape 55"/>
          <p:cNvCxnSpPr/>
          <p:nvPr/>
        </p:nvCxnSpPr>
        <p:spPr>
          <a:xfrm rot="10800000">
            <a:off x="956175" y="1383600"/>
            <a:ext cx="0" cy="1810800"/>
          </a:xfrm>
          <a:prstGeom prst="straightConnector1">
            <a:avLst/>
          </a:prstGeom>
          <a:noFill/>
          <a:ln w="19050" cap="flat" cmpd="sng">
            <a:solidFill>
              <a:srgbClr val="F3F3F3"/>
            </a:solidFill>
            <a:prstDash val="solid"/>
            <a:round/>
            <a:headEnd type="none" w="lg" len="lg"/>
            <a:tailEnd type="none" w="lg" len="lg"/>
          </a:ln>
        </p:spPr>
      </p:cxnSp>
      <p:cxnSp>
        <p:nvCxnSpPr>
          <p:cNvPr id="56" name="Shape 56"/>
          <p:cNvCxnSpPr/>
          <p:nvPr/>
        </p:nvCxnSpPr>
        <p:spPr>
          <a:xfrm rot="10800000">
            <a:off x="8304825" y="1383775"/>
            <a:ext cx="0" cy="1794000"/>
          </a:xfrm>
          <a:prstGeom prst="straightConnector1">
            <a:avLst/>
          </a:prstGeom>
          <a:noFill/>
          <a:ln w="19050" cap="flat" cmpd="sng">
            <a:solidFill>
              <a:srgbClr val="F3F3F3"/>
            </a:solidFill>
            <a:prstDash val="solid"/>
            <a:round/>
            <a:headEnd type="none" w="lg" len="lg"/>
            <a:tailEnd type="none" w="lg" len="lg"/>
          </a:ln>
        </p:spPr>
      </p:cxnSp>
      <p:cxnSp>
        <p:nvCxnSpPr>
          <p:cNvPr id="57" name="Shape 57"/>
          <p:cNvCxnSpPr/>
          <p:nvPr/>
        </p:nvCxnSpPr>
        <p:spPr>
          <a:xfrm>
            <a:off x="957223" y="1383600"/>
            <a:ext cx="7347600" cy="0"/>
          </a:xfrm>
          <a:prstGeom prst="straightConnector1">
            <a:avLst/>
          </a:prstGeom>
          <a:noFill/>
          <a:ln w="19050" cap="flat" cmpd="sng">
            <a:solidFill>
              <a:srgbClr val="F3F3F3"/>
            </a:solidFill>
            <a:prstDash val="solid"/>
            <a:round/>
            <a:headEnd type="none" w="lg" len="lg"/>
            <a:tailEnd type="none" w="lg" len="lg"/>
          </a:ln>
        </p:spPr>
      </p:cxnSp>
      <p:sp>
        <p:nvSpPr>
          <p:cNvPr id="58" name="Shape 58"/>
          <p:cNvSpPr txBox="1"/>
          <p:nvPr/>
        </p:nvSpPr>
        <p:spPr>
          <a:xfrm>
            <a:off x="1047600" y="1793575"/>
            <a:ext cx="7132200" cy="853200"/>
          </a:xfrm>
          <a:prstGeom prst="rect">
            <a:avLst/>
          </a:prstGeom>
          <a:noFill/>
          <a:ln>
            <a:noFill/>
          </a:ln>
        </p:spPr>
        <p:txBody>
          <a:bodyPr lIns="91425" tIns="91425" rIns="91425" bIns="91425" anchor="t" anchorCtr="0">
            <a:noAutofit/>
          </a:bodyPr>
          <a:lstStyle/>
          <a:p>
            <a:pPr lvl="0" algn="ctr">
              <a:spcBef>
                <a:spcPts val="0"/>
              </a:spcBef>
              <a:buNone/>
            </a:pPr>
            <a:r>
              <a:rPr lang="en" sz="2800" b="1" dirty="0">
                <a:solidFill>
                  <a:srgbClr val="FFFFFF"/>
                </a:solidFill>
                <a:latin typeface="Georgia"/>
                <a:ea typeface="Georgia"/>
                <a:cs typeface="Georgia"/>
                <a:sym typeface="Georgia"/>
              </a:rPr>
              <a:t>MDH Electronic Information Systems</a:t>
            </a:r>
          </a:p>
          <a:p>
            <a:pPr lvl="0" algn="ctr">
              <a:spcBef>
                <a:spcPts val="0"/>
              </a:spcBef>
              <a:buNone/>
            </a:pPr>
            <a:r>
              <a:rPr lang="en" sz="2000" dirty="0">
                <a:solidFill>
                  <a:srgbClr val="FFFFFF"/>
                </a:solidFill>
                <a:latin typeface="Georgia"/>
                <a:ea typeface="Georgia"/>
                <a:cs typeface="Georgia"/>
                <a:sym typeface="Georgia"/>
              </a:rPr>
              <a:t>An Introduction to Required IT Security and Privacy Policies</a:t>
            </a:r>
          </a:p>
        </p:txBody>
      </p:sp>
      <p:cxnSp>
        <p:nvCxnSpPr>
          <p:cNvPr id="59" name="Shape 59"/>
          <p:cNvCxnSpPr/>
          <p:nvPr/>
        </p:nvCxnSpPr>
        <p:spPr>
          <a:xfrm rot="10800000">
            <a:off x="8304819" y="3169500"/>
            <a:ext cx="0" cy="1179900"/>
          </a:xfrm>
          <a:prstGeom prst="straightConnector1">
            <a:avLst/>
          </a:prstGeom>
          <a:noFill/>
          <a:ln w="9525" cap="flat" cmpd="sng">
            <a:solidFill>
              <a:srgbClr val="980000"/>
            </a:solidFill>
            <a:prstDash val="solid"/>
            <a:round/>
            <a:headEnd type="none" w="lg" len="lg"/>
            <a:tailEnd type="none" w="lg" len="lg"/>
          </a:ln>
        </p:spPr>
      </p:cxnSp>
      <p:cxnSp>
        <p:nvCxnSpPr>
          <p:cNvPr id="60" name="Shape 60"/>
          <p:cNvCxnSpPr/>
          <p:nvPr/>
        </p:nvCxnSpPr>
        <p:spPr>
          <a:xfrm rot="10800000">
            <a:off x="956175" y="3176568"/>
            <a:ext cx="0" cy="1165800"/>
          </a:xfrm>
          <a:prstGeom prst="straightConnector1">
            <a:avLst/>
          </a:prstGeom>
          <a:noFill/>
          <a:ln w="9525" cap="flat" cmpd="sng">
            <a:solidFill>
              <a:srgbClr val="980000"/>
            </a:solidFill>
            <a:prstDash val="solid"/>
            <a:round/>
            <a:headEnd type="none" w="lg" len="lg"/>
            <a:tailEnd type="none" w="lg" len="lg"/>
          </a:ln>
        </p:spPr>
      </p:cxnSp>
      <p:cxnSp>
        <p:nvCxnSpPr>
          <p:cNvPr id="61" name="Shape 61"/>
          <p:cNvCxnSpPr/>
          <p:nvPr/>
        </p:nvCxnSpPr>
        <p:spPr>
          <a:xfrm>
            <a:off x="945125" y="4343060"/>
            <a:ext cx="7359900" cy="0"/>
          </a:xfrm>
          <a:prstGeom prst="straightConnector1">
            <a:avLst/>
          </a:prstGeom>
          <a:noFill/>
          <a:ln w="9525" cap="flat" cmpd="sng">
            <a:solidFill>
              <a:srgbClr val="980000"/>
            </a:solidFill>
            <a:prstDash val="solid"/>
            <a:round/>
            <a:headEnd type="none" w="lg" len="lg"/>
            <a:tailEnd type="none" w="lg" len="lg"/>
          </a:ln>
        </p:spPr>
      </p:cxnSp>
      <p:sp>
        <p:nvSpPr>
          <p:cNvPr id="62" name="Shape 62"/>
          <p:cNvSpPr txBox="1"/>
          <p:nvPr/>
        </p:nvSpPr>
        <p:spPr>
          <a:xfrm>
            <a:off x="1179900" y="3409950"/>
            <a:ext cx="6901200" cy="761999"/>
          </a:xfrm>
          <a:prstGeom prst="rect">
            <a:avLst/>
          </a:prstGeom>
          <a:noFill/>
          <a:ln>
            <a:noFill/>
          </a:ln>
        </p:spPr>
        <p:txBody>
          <a:bodyPr lIns="91425" tIns="91425" rIns="91425" bIns="91425" anchor="t" anchorCtr="0">
            <a:noAutofit/>
          </a:bodyPr>
          <a:lstStyle/>
          <a:p>
            <a:pPr lvl="0" algn="ctr" rtl="0">
              <a:spcBef>
                <a:spcPts val="0"/>
              </a:spcBef>
              <a:buNone/>
            </a:pPr>
            <a:r>
              <a:rPr lang="en" sz="1800" dirty="0">
                <a:solidFill>
                  <a:srgbClr val="980000"/>
                </a:solidFill>
                <a:latin typeface="Georgia"/>
                <a:ea typeface="Georgia"/>
                <a:cs typeface="Georgia"/>
                <a:sym typeface="Georgia"/>
              </a:rPr>
              <a:t>Office of Enterprise Technology</a:t>
            </a:r>
          </a:p>
        </p:txBody>
      </p:sp>
      <p:pic>
        <p:nvPicPr>
          <p:cNvPr id="63" name="Shape 63"/>
          <p:cNvPicPr preferRelativeResize="0"/>
          <p:nvPr/>
        </p:nvPicPr>
        <p:blipFill>
          <a:blip r:embed="rId4">
            <a:alphaModFix/>
          </a:blip>
          <a:stretch>
            <a:fillRect/>
          </a:stretch>
        </p:blipFill>
        <p:spPr>
          <a:xfrm>
            <a:off x="7318619" y="3959031"/>
            <a:ext cx="1748681" cy="1701025"/>
          </a:xfrm>
          <a:prstGeom prst="rect">
            <a:avLst/>
          </a:prstGeom>
          <a:noFill/>
          <a:ln>
            <a:noFill/>
          </a:ln>
        </p:spPr>
      </p:pic>
      <p:pic>
        <p:nvPicPr>
          <p:cNvPr id="12" name="Picture 11"/>
          <p:cNvPicPr>
            <a:picLocks noChangeAspect="1"/>
          </p:cNvPicPr>
          <p:nvPr/>
        </p:nvPicPr>
        <p:blipFill rotWithShape="1">
          <a:blip r:embed="rId5">
            <a:alphaModFix/>
          </a:blip>
          <a:srcRect t="1647" b="4466"/>
          <a:stretch/>
        </p:blipFill>
        <p:spPr>
          <a:xfrm>
            <a:off x="304800" y="4631721"/>
            <a:ext cx="1066800" cy="35564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4653F-D440-4650-8F0D-9CFE98167C01}"/>
              </a:ext>
            </a:extLst>
          </p:cNvPr>
          <p:cNvSpPr>
            <a:spLocks noGrp="1"/>
          </p:cNvSpPr>
          <p:nvPr>
            <p:ph type="title"/>
          </p:nvPr>
        </p:nvSpPr>
        <p:spPr/>
        <p:txBody>
          <a:bodyPr/>
          <a:lstStyle/>
          <a:p>
            <a:r>
              <a:rPr lang="en-US" dirty="0"/>
              <a:t>Reminders</a:t>
            </a:r>
          </a:p>
        </p:txBody>
      </p:sp>
      <p:sp>
        <p:nvSpPr>
          <p:cNvPr id="3" name="Text Placeholder 2">
            <a:extLst>
              <a:ext uri="{FF2B5EF4-FFF2-40B4-BE49-F238E27FC236}">
                <a16:creationId xmlns:a16="http://schemas.microsoft.com/office/drawing/2014/main" id="{EF0AC5DC-C911-42F0-A59A-90689B65B43A}"/>
              </a:ext>
            </a:extLst>
          </p:cNvPr>
          <p:cNvSpPr>
            <a:spLocks noGrp="1"/>
          </p:cNvSpPr>
          <p:nvPr>
            <p:ph type="body" idx="1"/>
          </p:nvPr>
        </p:nvSpPr>
        <p:spPr/>
        <p:txBody>
          <a:bodyPr/>
          <a:lstStyle/>
          <a:p>
            <a:pPr>
              <a:lnSpc>
                <a:spcPct val="100000"/>
              </a:lnSpc>
              <a:spcAft>
                <a:spcPts val="600"/>
              </a:spcAft>
            </a:pPr>
            <a:r>
              <a:rPr lang="en-US" dirty="0"/>
              <a:t>Your computer, the software on it, and the network it’s attached to are all STATE PROPERTY</a:t>
            </a:r>
          </a:p>
          <a:p>
            <a:pPr>
              <a:lnSpc>
                <a:spcPct val="100000"/>
              </a:lnSpc>
              <a:spcAft>
                <a:spcPts val="600"/>
              </a:spcAft>
            </a:pPr>
            <a:r>
              <a:rPr lang="en-US" dirty="0"/>
              <a:t>Supplied to you to do your job</a:t>
            </a:r>
          </a:p>
          <a:p>
            <a:pPr>
              <a:lnSpc>
                <a:spcPct val="100000"/>
              </a:lnSpc>
              <a:spcAft>
                <a:spcPts val="600"/>
              </a:spcAft>
            </a:pPr>
            <a:r>
              <a:rPr lang="en-US" dirty="0"/>
              <a:t>Keep in mind that any action you take with this state property can be and is monitored</a:t>
            </a:r>
          </a:p>
          <a:p>
            <a:pPr>
              <a:lnSpc>
                <a:spcPct val="100000"/>
              </a:lnSpc>
              <a:spcAft>
                <a:spcPts val="600"/>
              </a:spcAft>
            </a:pPr>
            <a:r>
              <a:rPr lang="en-US" dirty="0"/>
              <a:t>If the contents of these are found to be in violation of MDH policy, you may be subject to disciplinary actions</a:t>
            </a:r>
          </a:p>
          <a:p>
            <a:pPr>
              <a:lnSpc>
                <a:spcPct val="100000"/>
              </a:lnSpc>
              <a:spcAft>
                <a:spcPts val="600"/>
              </a:spcAft>
            </a:pPr>
            <a:r>
              <a:rPr lang="en-US" dirty="0"/>
              <a:t>You are ultimately responsible for what’s on your computer</a:t>
            </a:r>
          </a:p>
          <a:p>
            <a:endParaRPr lang="en-US" dirty="0"/>
          </a:p>
        </p:txBody>
      </p:sp>
    </p:spTree>
    <p:extLst>
      <p:ext uri="{BB962C8B-B14F-4D97-AF65-F5344CB8AC3E}">
        <p14:creationId xmlns:p14="http://schemas.microsoft.com/office/powerpoint/2010/main" val="39340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Maryland.gov</a:t>
            </a:r>
          </a:p>
        </p:txBody>
      </p:sp>
      <p:sp>
        <p:nvSpPr>
          <p:cNvPr id="3" name="Text Placeholder 2"/>
          <p:cNvSpPr>
            <a:spLocks noGrp="1"/>
          </p:cNvSpPr>
          <p:nvPr>
            <p:ph type="body" idx="1"/>
          </p:nvPr>
        </p:nvSpPr>
        <p:spPr/>
        <p:txBody>
          <a:bodyPr/>
          <a:lstStyle/>
          <a:p>
            <a:pPr>
              <a:lnSpc>
                <a:spcPct val="100000"/>
              </a:lnSpc>
              <a:spcAft>
                <a:spcPts val="600"/>
              </a:spcAft>
            </a:pPr>
            <a:r>
              <a:rPr lang="en-US" dirty="0"/>
              <a:t>Google Apps for Government used by State of Maryland executive branch agencies</a:t>
            </a:r>
          </a:p>
          <a:p>
            <a:pPr>
              <a:lnSpc>
                <a:spcPct val="100000"/>
              </a:lnSpc>
              <a:spcAft>
                <a:spcPts val="600"/>
              </a:spcAft>
            </a:pPr>
            <a:r>
              <a:rPr lang="en-US" dirty="0"/>
              <a:t>Gmail, Google Drive, Google Docs, Sheets and Slides</a:t>
            </a:r>
          </a:p>
          <a:p>
            <a:pPr>
              <a:lnSpc>
                <a:spcPct val="100000"/>
              </a:lnSpc>
              <a:spcAft>
                <a:spcPts val="600"/>
              </a:spcAft>
            </a:pPr>
            <a:r>
              <a:rPr lang="en-US" dirty="0"/>
              <a:t>Email between Maryland.gov accounts is considered secure</a:t>
            </a:r>
          </a:p>
          <a:p>
            <a:pPr>
              <a:lnSpc>
                <a:spcPct val="100000"/>
              </a:lnSpc>
              <a:spcAft>
                <a:spcPts val="600"/>
              </a:spcAft>
            </a:pPr>
            <a:r>
              <a:rPr lang="en-US" dirty="0"/>
              <a:t>Email sent to any user outside of Maryland.gov system is not secure</a:t>
            </a:r>
          </a:p>
          <a:p>
            <a:pPr>
              <a:lnSpc>
                <a:spcPct val="100000"/>
              </a:lnSpc>
              <a:spcAft>
                <a:spcPts val="600"/>
              </a:spcAft>
            </a:pPr>
            <a:r>
              <a:rPr lang="en-US" dirty="0">
                <a:sym typeface="Wingdings" panose="05000000000000000000" pitchFamily="2" charset="2"/>
              </a:rPr>
              <a:t>Email sent outside of Maryland.gov system containing Personally Identifiable Information (PII), Protected Health Information (PHI) or any non-public data must be encrypted using the State approved encryption solution (Virtru)</a:t>
            </a:r>
          </a:p>
          <a:p>
            <a:pPr>
              <a:lnSpc>
                <a:spcPct val="100000"/>
              </a:lnSpc>
              <a:spcAft>
                <a:spcPts val="600"/>
              </a:spcAft>
            </a:pPr>
            <a:r>
              <a:rPr lang="en-US" dirty="0">
                <a:sym typeface="Wingdings" panose="05000000000000000000" pitchFamily="2" charset="2"/>
              </a:rPr>
              <a:t>Password protection of email attachments provides additional level of security</a:t>
            </a:r>
          </a:p>
        </p:txBody>
      </p:sp>
    </p:spTree>
    <p:extLst>
      <p:ext uri="{BB962C8B-B14F-4D97-AF65-F5344CB8AC3E}">
        <p14:creationId xmlns:p14="http://schemas.microsoft.com/office/powerpoint/2010/main" val="106382902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5"/>
            <a:ext cx="8832300" cy="572700"/>
          </a:xfrm>
        </p:spPr>
        <p:txBody>
          <a:bodyPr/>
          <a:lstStyle/>
          <a:p>
            <a:r>
              <a:rPr lang="en-US" dirty="0"/>
              <a:t>Virtru Email Encryption</a:t>
            </a:r>
          </a:p>
        </p:txBody>
      </p:sp>
      <p:sp>
        <p:nvSpPr>
          <p:cNvPr id="3" name="Text Placeholder 2"/>
          <p:cNvSpPr>
            <a:spLocks noGrp="1"/>
          </p:cNvSpPr>
          <p:nvPr>
            <p:ph type="body" idx="1"/>
          </p:nvPr>
        </p:nvSpPr>
        <p:spPr/>
        <p:txBody>
          <a:bodyPr/>
          <a:lstStyle/>
          <a:p>
            <a:pPr>
              <a:lnSpc>
                <a:spcPct val="100000"/>
              </a:lnSpc>
              <a:spcAft>
                <a:spcPts val="600"/>
              </a:spcAft>
            </a:pPr>
            <a:r>
              <a:rPr lang="en-US" dirty="0"/>
              <a:t>Use for sending and/or viewing encrypted messages from within your Maryland.gov account</a:t>
            </a:r>
          </a:p>
          <a:p>
            <a:pPr>
              <a:lnSpc>
                <a:spcPct val="100000"/>
              </a:lnSpc>
              <a:spcAft>
                <a:spcPts val="600"/>
              </a:spcAft>
            </a:pPr>
            <a:r>
              <a:rPr lang="en-US" dirty="0"/>
              <a:t>Runs as an extension within Chrome or Firefox web browser</a:t>
            </a:r>
          </a:p>
          <a:p>
            <a:pPr>
              <a:lnSpc>
                <a:spcPct val="100000"/>
              </a:lnSpc>
              <a:spcAft>
                <a:spcPts val="600"/>
              </a:spcAft>
            </a:pPr>
            <a:r>
              <a:rPr lang="en-US" dirty="0"/>
              <a:t>Available for mobile devices</a:t>
            </a:r>
          </a:p>
          <a:p>
            <a:pPr>
              <a:lnSpc>
                <a:spcPct val="100000"/>
              </a:lnSpc>
              <a:spcAft>
                <a:spcPts val="600"/>
              </a:spcAft>
            </a:pPr>
            <a:r>
              <a:rPr lang="en-US" dirty="0"/>
              <a:t>MDH users must be approved and provisioned for Virtru before use</a:t>
            </a:r>
          </a:p>
          <a:p>
            <a:pPr>
              <a:lnSpc>
                <a:spcPct val="100000"/>
              </a:lnSpc>
              <a:spcAft>
                <a:spcPts val="600"/>
              </a:spcAft>
            </a:pPr>
            <a:r>
              <a:rPr lang="en-US" dirty="0"/>
              <a:t>If approved for your use, supervisor or manager must submit request on your behalf to your local IT support staff or contact the MDH OET Service Desk directly (if your unit is directly supported by OET)</a:t>
            </a:r>
          </a:p>
          <a:p>
            <a:pPr>
              <a:lnSpc>
                <a:spcPct val="100000"/>
              </a:lnSpc>
              <a:spcAft>
                <a:spcPts val="600"/>
              </a:spcAft>
            </a:pPr>
            <a:r>
              <a:rPr lang="en-US" dirty="0"/>
              <a:t>Reading and replying to received, encrypted emails is possible even without being provisioned as a Virtru user</a:t>
            </a:r>
          </a:p>
          <a:p>
            <a:pPr marL="0" indent="0">
              <a:lnSpc>
                <a:spcPct val="100000"/>
              </a:lnSpc>
              <a:spcAft>
                <a:spcPts val="600"/>
              </a:spcAft>
              <a:buNone/>
            </a:pPr>
            <a:endParaRPr lang="en-US" dirty="0"/>
          </a:p>
          <a:p>
            <a:pPr lvl="1">
              <a:lnSpc>
                <a:spcPct val="100000"/>
              </a:lnSpc>
              <a:spcAft>
                <a:spcPts val="1200"/>
              </a:spcAft>
            </a:pPr>
            <a:endParaRPr lang="en-US" dirty="0"/>
          </a:p>
        </p:txBody>
      </p:sp>
    </p:spTree>
    <p:extLst>
      <p:ext uri="{BB962C8B-B14F-4D97-AF65-F5344CB8AC3E}">
        <p14:creationId xmlns:p14="http://schemas.microsoft.com/office/powerpoint/2010/main" val="21905619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662B7-CF5B-468D-A5E9-DB8074E3925A}"/>
              </a:ext>
            </a:extLst>
          </p:cNvPr>
          <p:cNvSpPr>
            <a:spLocks noGrp="1"/>
          </p:cNvSpPr>
          <p:nvPr>
            <p:ph type="title"/>
          </p:nvPr>
        </p:nvSpPr>
        <p:spPr/>
        <p:txBody>
          <a:bodyPr/>
          <a:lstStyle/>
          <a:p>
            <a:r>
              <a:rPr lang="en-US" dirty="0"/>
              <a:t>Infosec Training</a:t>
            </a:r>
          </a:p>
        </p:txBody>
      </p:sp>
      <p:sp>
        <p:nvSpPr>
          <p:cNvPr id="3" name="Text Placeholder 2">
            <a:extLst>
              <a:ext uri="{FF2B5EF4-FFF2-40B4-BE49-F238E27FC236}">
                <a16:creationId xmlns:a16="http://schemas.microsoft.com/office/drawing/2014/main" id="{8580365D-EA4E-48DE-8970-9980411AB64B}"/>
              </a:ext>
            </a:extLst>
          </p:cNvPr>
          <p:cNvSpPr>
            <a:spLocks noGrp="1"/>
          </p:cNvSpPr>
          <p:nvPr>
            <p:ph type="body" idx="1"/>
          </p:nvPr>
        </p:nvSpPr>
        <p:spPr/>
        <p:txBody>
          <a:bodyPr/>
          <a:lstStyle/>
          <a:p>
            <a:pPr>
              <a:lnSpc>
                <a:spcPct val="100000"/>
              </a:lnSpc>
              <a:spcAft>
                <a:spcPts val="1200"/>
              </a:spcAft>
            </a:pPr>
            <a:r>
              <a:rPr lang="en-US" dirty="0"/>
              <a:t>State of Maryland security awareness training for state employees</a:t>
            </a:r>
          </a:p>
          <a:p>
            <a:pPr>
              <a:lnSpc>
                <a:spcPct val="100000"/>
              </a:lnSpc>
              <a:spcAft>
                <a:spcPts val="1200"/>
              </a:spcAft>
            </a:pPr>
            <a:r>
              <a:rPr lang="en-US" dirty="0"/>
              <a:t>Monthly online security lessons</a:t>
            </a:r>
          </a:p>
          <a:p>
            <a:pPr>
              <a:lnSpc>
                <a:spcPct val="100000"/>
              </a:lnSpc>
              <a:spcAft>
                <a:spcPts val="1200"/>
              </a:spcAft>
            </a:pPr>
            <a:r>
              <a:rPr lang="en-US" dirty="0"/>
              <a:t>Email notice alerts users to new lesson</a:t>
            </a:r>
          </a:p>
          <a:p>
            <a:pPr>
              <a:lnSpc>
                <a:spcPct val="100000"/>
              </a:lnSpc>
              <a:spcAft>
                <a:spcPts val="1200"/>
              </a:spcAft>
            </a:pPr>
            <a:r>
              <a:rPr lang="en-US" dirty="0"/>
              <a:t>If you do not receive email alerts for lessons, notify your local IT support staff to verify that your enrollment</a:t>
            </a:r>
          </a:p>
        </p:txBody>
      </p:sp>
    </p:spTree>
    <p:extLst>
      <p:ext uri="{BB962C8B-B14F-4D97-AF65-F5344CB8AC3E}">
        <p14:creationId xmlns:p14="http://schemas.microsoft.com/office/powerpoint/2010/main" val="38049297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MDH and OET Websites</a:t>
            </a:r>
          </a:p>
        </p:txBody>
      </p:sp>
      <p:sp>
        <p:nvSpPr>
          <p:cNvPr id="3" name="Text Placeholder 2"/>
          <p:cNvSpPr>
            <a:spLocks noGrp="1"/>
          </p:cNvSpPr>
          <p:nvPr>
            <p:ph type="body" idx="1"/>
          </p:nvPr>
        </p:nvSpPr>
        <p:spPr/>
        <p:txBody>
          <a:bodyPr/>
          <a:lstStyle/>
          <a:p>
            <a:pPr>
              <a:lnSpc>
                <a:spcPct val="100000"/>
              </a:lnSpc>
              <a:spcAft>
                <a:spcPts val="0"/>
              </a:spcAft>
            </a:pPr>
            <a:r>
              <a:rPr lang="en-US" sz="1400" dirty="0"/>
              <a:t>MDH Employee Information</a:t>
            </a:r>
          </a:p>
          <a:p>
            <a:pPr lvl="1">
              <a:spcAft>
                <a:spcPts val="0"/>
              </a:spcAft>
            </a:pPr>
            <a:r>
              <a:rPr lang="en-US" sz="1400" dirty="0">
                <a:hlinkClick r:id="rId2"/>
              </a:rPr>
              <a:t>http://health.maryland.gov/Pages/empcentral.aspx</a:t>
            </a:r>
            <a:endParaRPr lang="en-US" sz="1400" dirty="0"/>
          </a:p>
          <a:p>
            <a:pPr lvl="1">
              <a:spcAft>
                <a:spcPts val="1200"/>
              </a:spcAft>
            </a:pPr>
            <a:r>
              <a:rPr lang="en-US" sz="1400" dirty="0"/>
              <a:t>Contains information, policies and forms</a:t>
            </a:r>
          </a:p>
          <a:p>
            <a:pPr>
              <a:lnSpc>
                <a:spcPct val="100000"/>
              </a:lnSpc>
              <a:spcAft>
                <a:spcPts val="0"/>
              </a:spcAft>
            </a:pPr>
            <a:r>
              <a:rPr lang="en-US" sz="1400" dirty="0"/>
              <a:t>MDH Self Service Center</a:t>
            </a:r>
          </a:p>
          <a:p>
            <a:pPr lvl="1">
              <a:spcAft>
                <a:spcPts val="0"/>
              </a:spcAft>
            </a:pPr>
            <a:r>
              <a:rPr lang="en-US" sz="1400" dirty="0">
                <a:hlinkClick r:id="rId3"/>
              </a:rPr>
              <a:t>https://selfservice.health.maryland.gov</a:t>
            </a:r>
            <a:endParaRPr lang="en-US" sz="1400" dirty="0"/>
          </a:p>
          <a:p>
            <a:pPr lvl="1">
              <a:spcAft>
                <a:spcPts val="1200"/>
              </a:spcAft>
            </a:pPr>
            <a:r>
              <a:rPr lang="en-US" sz="1400" dirty="0"/>
              <a:t>Users can unlock and/or change their own network passwords and enter work contact information that will be visible in the Maryland.gov Google directory</a:t>
            </a:r>
          </a:p>
          <a:p>
            <a:pPr>
              <a:lnSpc>
                <a:spcPct val="100000"/>
              </a:lnSpc>
              <a:spcAft>
                <a:spcPts val="0"/>
              </a:spcAft>
            </a:pPr>
            <a:r>
              <a:rPr lang="en-US" sz="1400" dirty="0"/>
              <a:t>OIT Service Desk</a:t>
            </a:r>
          </a:p>
          <a:p>
            <a:pPr lvl="1">
              <a:lnSpc>
                <a:spcPct val="100000"/>
              </a:lnSpc>
              <a:spcAft>
                <a:spcPts val="0"/>
              </a:spcAft>
            </a:pPr>
            <a:r>
              <a:rPr lang="en-US" sz="1400" dirty="0"/>
              <a:t>Web:</a:t>
            </a:r>
            <a:r>
              <a:rPr lang="en-US" sz="1400" dirty="0">
                <a:hlinkClick r:id="rId4"/>
              </a:rPr>
              <a:t> https://mdhhelpdesk.health.Maryland.gov</a:t>
            </a:r>
            <a:r>
              <a:rPr lang="en-US" sz="1400" dirty="0"/>
              <a:t> or </a:t>
            </a:r>
            <a:r>
              <a:rPr lang="en-US" sz="1400" dirty="0">
                <a:hlinkClick r:id="rId5"/>
              </a:rPr>
              <a:t>http://helpdesk.health.maryland.gov</a:t>
            </a:r>
            <a:r>
              <a:rPr lang="en-US" sz="1400" dirty="0"/>
              <a:t> (access on MDH network only)</a:t>
            </a:r>
          </a:p>
          <a:p>
            <a:pPr lvl="1">
              <a:lnSpc>
                <a:spcPct val="100000"/>
              </a:lnSpc>
              <a:spcAft>
                <a:spcPts val="0"/>
              </a:spcAft>
            </a:pPr>
            <a:r>
              <a:rPr lang="en-US" sz="1400" dirty="0"/>
              <a:t>Phone: </a:t>
            </a:r>
            <a:r>
              <a:rPr lang="en-US" sz="1400" dirty="0">
                <a:solidFill>
                  <a:schemeClr val="bg1">
                    <a:lumMod val="75000"/>
                  </a:schemeClr>
                </a:solidFill>
              </a:rPr>
              <a:t>410.767.6534 </a:t>
            </a:r>
          </a:p>
          <a:p>
            <a:pPr lvl="1">
              <a:lnSpc>
                <a:spcPct val="100000"/>
              </a:lnSpc>
              <a:spcAft>
                <a:spcPts val="0"/>
              </a:spcAft>
            </a:pPr>
            <a:r>
              <a:rPr lang="en-US" sz="1400" dirty="0"/>
              <a:t>Email: </a:t>
            </a:r>
            <a:r>
              <a:rPr lang="en-US" sz="1400" dirty="0">
                <a:hlinkClick r:id="rId6"/>
              </a:rPr>
              <a:t>MDH.Helpdesk@Maryland.gov</a:t>
            </a:r>
            <a:endParaRPr lang="en-US" sz="1400" dirty="0"/>
          </a:p>
        </p:txBody>
      </p:sp>
    </p:spTree>
    <p:extLst>
      <p:ext uri="{BB962C8B-B14F-4D97-AF65-F5344CB8AC3E}">
        <p14:creationId xmlns:p14="http://schemas.microsoft.com/office/powerpoint/2010/main" val="18542559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anim calcmode="lin" valueType="num">
                                      <p:cBhvr>
                                        <p:cTn id="17"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3">
                                            <p:txEl>
                                              <p:pRg st="1" end="1"/>
                                            </p:txEl>
                                          </p:spTgt>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anim calcmode="lin" valueType="num">
                                      <p:cBhvr>
                                        <p:cTn id="24"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5"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528"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3">
                                            <p:txEl>
                                              <p:pRg st="3" end="3"/>
                                            </p:txEl>
                                          </p:spTgt>
                                        </p:tgtEl>
                                      </p:cBhvr>
                                    </p:animEffect>
                                    <p:anim calcmode="lin" valueType="num">
                                      <p:cBhvr>
                                        <p:cTn id="33"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3">
                                            <p:txEl>
                                              <p:pRg st="3" end="3"/>
                                            </p:txEl>
                                          </p:spTgt>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anim calcmode="lin" valueType="num">
                                      <p:cBhvr>
                                        <p:cTn id="40"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1" dur="500" fill="hold"/>
                                        <p:tgtEl>
                                          <p:spTgt spid="3">
                                            <p:txEl>
                                              <p:pRg st="4" end="4"/>
                                            </p:txEl>
                                          </p:spTgt>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6" dur="500"/>
                                        <p:tgtEl>
                                          <p:spTgt spid="3">
                                            <p:txEl>
                                              <p:pRg st="5" end="5"/>
                                            </p:txEl>
                                          </p:spTgt>
                                        </p:tgtEl>
                                      </p:cBhvr>
                                    </p:animEffect>
                                    <p:anim calcmode="lin" valueType="num">
                                      <p:cBhvr>
                                        <p:cTn id="47"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48"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3" presetClass="entr" presetSubtype="528"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5" dur="500"/>
                                        <p:tgtEl>
                                          <p:spTgt spid="3">
                                            <p:txEl>
                                              <p:pRg st="6" end="6"/>
                                            </p:txEl>
                                          </p:spTgt>
                                        </p:tgtEl>
                                      </p:cBhvr>
                                    </p:animEffect>
                                    <p:anim calcmode="lin" valueType="num">
                                      <p:cBhvr>
                                        <p:cTn id="56"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57" dur="500" fill="hold"/>
                                        <p:tgtEl>
                                          <p:spTgt spid="3">
                                            <p:txEl>
                                              <p:pRg st="6" end="6"/>
                                            </p:txEl>
                                          </p:spTgt>
                                        </p:tgtEl>
                                        <p:attrNameLst>
                                          <p:attrName>ppt_y</p:attrName>
                                        </p:attrNameLst>
                                      </p:cBhvr>
                                      <p:tavLst>
                                        <p:tav tm="0">
                                          <p:val>
                                            <p:fltVal val="0.5"/>
                                          </p:val>
                                        </p:tav>
                                        <p:tav tm="100000">
                                          <p:val>
                                            <p:strVal val="#ppt_y"/>
                                          </p:val>
                                        </p:tav>
                                      </p:tavLst>
                                    </p:anim>
                                  </p:childTnLst>
                                </p:cTn>
                              </p:par>
                              <p:par>
                                <p:cTn id="58" presetID="53" presetClass="entr" presetSubtype="528" fill="hold" grpId="0" nodeType="with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p:cTn id="6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2" dur="500"/>
                                        <p:tgtEl>
                                          <p:spTgt spid="3">
                                            <p:txEl>
                                              <p:pRg st="7" end="7"/>
                                            </p:txEl>
                                          </p:spTgt>
                                        </p:tgtEl>
                                      </p:cBhvr>
                                    </p:animEffect>
                                    <p:anim calcmode="lin" valueType="num">
                                      <p:cBhvr>
                                        <p:cTn id="63"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64" dur="500" fill="hold"/>
                                        <p:tgtEl>
                                          <p:spTgt spid="3">
                                            <p:txEl>
                                              <p:pRg st="7" end="7"/>
                                            </p:txEl>
                                          </p:spTgt>
                                        </p:tgtEl>
                                        <p:attrNameLst>
                                          <p:attrName>ppt_y</p:attrName>
                                        </p:attrNameLst>
                                      </p:cBhvr>
                                      <p:tavLst>
                                        <p:tav tm="0">
                                          <p:val>
                                            <p:fltVal val="0.5"/>
                                          </p:val>
                                        </p:tav>
                                        <p:tav tm="100000">
                                          <p:val>
                                            <p:strVal val="#ppt_y"/>
                                          </p:val>
                                        </p:tav>
                                      </p:tavLst>
                                    </p:anim>
                                  </p:childTnLst>
                                </p:cTn>
                              </p:par>
                              <p:par>
                                <p:cTn id="65" presetID="53" presetClass="entr" presetSubtype="528" fill="hold" grpId="0" nodeType="with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 calcmode="lin" valueType="num">
                                      <p:cBhvr>
                                        <p:cTn id="6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9" dur="500"/>
                                        <p:tgtEl>
                                          <p:spTgt spid="3">
                                            <p:txEl>
                                              <p:pRg st="8" end="8"/>
                                            </p:txEl>
                                          </p:spTgt>
                                        </p:tgtEl>
                                      </p:cBhvr>
                                    </p:animEffect>
                                    <p:anim calcmode="lin" valueType="num">
                                      <p:cBhvr>
                                        <p:cTn id="70" dur="5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71" dur="500" fill="hold"/>
                                        <p:tgtEl>
                                          <p:spTgt spid="3">
                                            <p:txEl>
                                              <p:pRg st="8" end="8"/>
                                            </p:txEl>
                                          </p:spTgt>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3">
                                            <p:txEl>
                                              <p:pRg st="9" end="9"/>
                                            </p:txEl>
                                          </p:spTgt>
                                        </p:tgtEl>
                                        <p:attrNameLst>
                                          <p:attrName>style.visibility</p:attrName>
                                        </p:attrNameLst>
                                      </p:cBhvr>
                                      <p:to>
                                        <p:strVal val="visible"/>
                                      </p:to>
                                    </p:set>
                                    <p:anim calcmode="lin" valueType="num">
                                      <p:cBhvr>
                                        <p:cTn id="74"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5"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6" dur="500"/>
                                        <p:tgtEl>
                                          <p:spTgt spid="3">
                                            <p:txEl>
                                              <p:pRg st="9" end="9"/>
                                            </p:txEl>
                                          </p:spTgt>
                                        </p:tgtEl>
                                      </p:cBhvr>
                                    </p:animEffect>
                                    <p:anim calcmode="lin" valueType="num">
                                      <p:cBhvr>
                                        <p:cTn id="77" dur="500" fill="hold"/>
                                        <p:tgtEl>
                                          <p:spTgt spid="3">
                                            <p:txEl>
                                              <p:pRg st="9" end="9"/>
                                            </p:txEl>
                                          </p:spTgt>
                                        </p:tgtEl>
                                        <p:attrNameLst>
                                          <p:attrName>ppt_x</p:attrName>
                                        </p:attrNameLst>
                                      </p:cBhvr>
                                      <p:tavLst>
                                        <p:tav tm="0">
                                          <p:val>
                                            <p:fltVal val="0.5"/>
                                          </p:val>
                                        </p:tav>
                                        <p:tav tm="100000">
                                          <p:val>
                                            <p:strVal val="#ppt_x"/>
                                          </p:val>
                                        </p:tav>
                                      </p:tavLst>
                                    </p:anim>
                                    <p:anim calcmode="lin" valueType="num">
                                      <p:cBhvr>
                                        <p:cTn id="78" dur="500" fill="hold"/>
                                        <p:tgtEl>
                                          <p:spTgt spid="3">
                                            <p:txEl>
                                              <p:pRg st="9" end="9"/>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Remember…</a:t>
            </a:r>
          </a:p>
        </p:txBody>
      </p:sp>
      <p:sp>
        <p:nvSpPr>
          <p:cNvPr id="3" name="Text Placeholder 2"/>
          <p:cNvSpPr>
            <a:spLocks noGrp="1"/>
          </p:cNvSpPr>
          <p:nvPr>
            <p:ph type="body" idx="1"/>
          </p:nvPr>
        </p:nvSpPr>
        <p:spPr/>
        <p:txBody>
          <a:bodyPr/>
          <a:lstStyle/>
          <a:p>
            <a:pPr>
              <a:lnSpc>
                <a:spcPct val="100000"/>
              </a:lnSpc>
              <a:spcAft>
                <a:spcPts val="1200"/>
              </a:spcAft>
            </a:pPr>
            <a:r>
              <a:rPr lang="en-US" dirty="0"/>
              <a:t>Always follow applicable policies, procedures and laws!</a:t>
            </a:r>
          </a:p>
          <a:p>
            <a:pPr>
              <a:lnSpc>
                <a:spcPct val="100000"/>
              </a:lnSpc>
              <a:spcAft>
                <a:spcPts val="1200"/>
              </a:spcAft>
            </a:pPr>
            <a:r>
              <a:rPr lang="en-US" dirty="0"/>
              <a:t>Always protect MDH/State of Maryland data; when in doubt err on the side of caution!</a:t>
            </a:r>
          </a:p>
          <a:p>
            <a:pPr>
              <a:lnSpc>
                <a:spcPct val="100000"/>
              </a:lnSpc>
              <a:spcAft>
                <a:spcPts val="1200"/>
              </a:spcAft>
            </a:pPr>
            <a:r>
              <a:rPr lang="en-US" dirty="0"/>
              <a:t>Always protect MDH/State of Maryland hardware and software resources!</a:t>
            </a:r>
          </a:p>
          <a:p>
            <a:pPr>
              <a:lnSpc>
                <a:spcPct val="100000"/>
              </a:lnSpc>
              <a:spcAft>
                <a:spcPts val="1200"/>
              </a:spcAft>
            </a:pPr>
            <a:r>
              <a:rPr lang="en-US" dirty="0"/>
              <a:t>Report any suspected or confirmed security breach immediately!</a:t>
            </a:r>
          </a:p>
          <a:p>
            <a:pPr>
              <a:lnSpc>
                <a:spcPct val="100000"/>
              </a:lnSpc>
              <a:spcAft>
                <a:spcPts val="1200"/>
              </a:spcAft>
            </a:pPr>
            <a:r>
              <a:rPr lang="en-US" dirty="0"/>
              <a:t>Ask your supervisor or local IT support any questions about the proper, permissible and/or secure use of MDH/State resources!</a:t>
            </a:r>
          </a:p>
          <a:p>
            <a:pPr>
              <a:lnSpc>
                <a:spcPct val="100000"/>
              </a:lnSpc>
              <a:spcAft>
                <a:spcPts val="1200"/>
              </a:spcAft>
            </a:pPr>
            <a:r>
              <a:rPr lang="en-US" dirty="0"/>
              <a:t>It is your responsibility to learn and keep UpToDate with the software used to perform your duties!</a:t>
            </a:r>
          </a:p>
        </p:txBody>
      </p:sp>
    </p:spTree>
    <p:extLst>
      <p:ext uri="{BB962C8B-B14F-4D97-AF65-F5344CB8AC3E}">
        <p14:creationId xmlns:p14="http://schemas.microsoft.com/office/powerpoint/2010/main" val="10473854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IT Security Points</a:t>
            </a:r>
          </a:p>
        </p:txBody>
      </p:sp>
      <p:sp>
        <p:nvSpPr>
          <p:cNvPr id="3" name="Text Placeholder 2"/>
          <p:cNvSpPr>
            <a:spLocks noGrp="1"/>
          </p:cNvSpPr>
          <p:nvPr>
            <p:ph type="body" idx="1"/>
          </p:nvPr>
        </p:nvSpPr>
        <p:spPr/>
        <p:txBody>
          <a:bodyPr/>
          <a:lstStyle/>
          <a:p>
            <a:pPr>
              <a:lnSpc>
                <a:spcPct val="100000"/>
              </a:lnSpc>
              <a:spcAft>
                <a:spcPts val="1200"/>
              </a:spcAft>
            </a:pPr>
            <a:r>
              <a:rPr lang="en-US" dirty="0"/>
              <a:t>What is your role as an end-user?</a:t>
            </a:r>
          </a:p>
          <a:p>
            <a:pPr>
              <a:lnSpc>
                <a:spcPct val="100000"/>
              </a:lnSpc>
              <a:spcAft>
                <a:spcPts val="1200"/>
              </a:spcAft>
            </a:pPr>
            <a:r>
              <a:rPr lang="en-US" dirty="0"/>
              <a:t>Do you work with Protected Health Information (PHI)?</a:t>
            </a:r>
          </a:p>
          <a:p>
            <a:pPr>
              <a:lnSpc>
                <a:spcPct val="100000"/>
              </a:lnSpc>
              <a:spcAft>
                <a:spcPts val="1200"/>
              </a:spcAft>
            </a:pPr>
            <a:r>
              <a:rPr lang="en-US" dirty="0"/>
              <a:t>Are you a Custodian of Records, DBA, or a Network/IT Services employee?</a:t>
            </a:r>
          </a:p>
          <a:p>
            <a:pPr>
              <a:lnSpc>
                <a:spcPct val="100000"/>
              </a:lnSpc>
              <a:spcAft>
                <a:spcPts val="1200"/>
              </a:spcAft>
            </a:pPr>
            <a:r>
              <a:rPr lang="en-US" dirty="0"/>
              <a:t>Privacy and Security policies govern your actions</a:t>
            </a:r>
          </a:p>
          <a:p>
            <a:r>
              <a:rPr lang="en-US" dirty="0"/>
              <a:t>When in doubt, ask your supervisor!</a:t>
            </a:r>
          </a:p>
        </p:txBody>
      </p:sp>
    </p:spTree>
    <p:extLst>
      <p:ext uri="{BB962C8B-B14F-4D97-AF65-F5344CB8AC3E}">
        <p14:creationId xmlns:p14="http://schemas.microsoft.com/office/powerpoint/2010/main" val="36291352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Orientation Required by Policy</a:t>
            </a:r>
          </a:p>
        </p:txBody>
      </p:sp>
      <p:sp>
        <p:nvSpPr>
          <p:cNvPr id="3" name="Text Placeholder 2"/>
          <p:cNvSpPr>
            <a:spLocks noGrp="1"/>
          </p:cNvSpPr>
          <p:nvPr>
            <p:ph type="body" idx="1"/>
          </p:nvPr>
        </p:nvSpPr>
        <p:spPr/>
        <p:txBody>
          <a:bodyPr/>
          <a:lstStyle/>
          <a:p>
            <a:pPr>
              <a:lnSpc>
                <a:spcPct val="100000"/>
              </a:lnSpc>
              <a:spcAft>
                <a:spcPts val="1200"/>
              </a:spcAft>
            </a:pPr>
            <a:r>
              <a:rPr lang="en-US" dirty="0"/>
              <a:t>Employees:</a:t>
            </a:r>
          </a:p>
          <a:p>
            <a:pPr lvl="1">
              <a:lnSpc>
                <a:spcPct val="100000"/>
              </a:lnSpc>
              <a:spcAft>
                <a:spcPts val="1200"/>
              </a:spcAft>
            </a:pPr>
            <a:r>
              <a:rPr lang="en-US" dirty="0"/>
              <a:t>Are required to read, sign and adhere to the IT and Data Privacy policies</a:t>
            </a:r>
          </a:p>
          <a:p>
            <a:pPr lvl="1">
              <a:lnSpc>
                <a:spcPct val="100000"/>
              </a:lnSpc>
              <a:spcAft>
                <a:spcPts val="1200"/>
              </a:spcAft>
            </a:pPr>
            <a:r>
              <a:rPr lang="en-US" dirty="0"/>
              <a:t>Must sign the Combined Acknowledgement Form</a:t>
            </a:r>
          </a:p>
          <a:p>
            <a:pPr lvl="1">
              <a:lnSpc>
                <a:spcPct val="100000"/>
              </a:lnSpc>
              <a:spcAft>
                <a:spcPts val="1200"/>
              </a:spcAft>
            </a:pPr>
            <a:r>
              <a:rPr lang="en-US" dirty="0"/>
              <a:t>Must comply with requirements</a:t>
            </a:r>
          </a:p>
          <a:p>
            <a:pPr>
              <a:lnSpc>
                <a:spcPct val="100000"/>
              </a:lnSpc>
              <a:spcAft>
                <a:spcPts val="1200"/>
              </a:spcAft>
            </a:pPr>
            <a:r>
              <a:rPr lang="en-US" dirty="0"/>
              <a:t>When in doubt, ask your supervisor!</a:t>
            </a:r>
          </a:p>
        </p:txBody>
      </p:sp>
    </p:spTree>
    <p:extLst>
      <p:ext uri="{BB962C8B-B14F-4D97-AF65-F5344CB8AC3E}">
        <p14:creationId xmlns:p14="http://schemas.microsoft.com/office/powerpoint/2010/main" val="39308373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anim calcmode="lin" valueType="num">
                                      <p:cBhvr>
                                        <p:cTn id="17"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3">
                                            <p:txEl>
                                              <p:pRg st="1" end="1"/>
                                            </p:txEl>
                                          </p:spTgt>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anim calcmode="lin" valueType="num">
                                      <p:cBhvr>
                                        <p:cTn id="24"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5" dur="500" fill="hold"/>
                                        <p:tgtEl>
                                          <p:spTgt spid="3">
                                            <p:txEl>
                                              <p:pRg st="2" end="2"/>
                                            </p:txEl>
                                          </p:spTgt>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anim calcmode="lin" valueType="num">
                                      <p:cBhvr>
                                        <p:cTn id="31"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2"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528"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anim calcmode="lin" valueType="num">
                                      <p:cBhvr>
                                        <p:cTn id="40"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1"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MDH Office of Enterprise Technology (OET)</a:t>
            </a:r>
          </a:p>
        </p:txBody>
      </p:sp>
      <p:sp>
        <p:nvSpPr>
          <p:cNvPr id="3" name="Text Placeholder 2"/>
          <p:cNvSpPr>
            <a:spLocks noGrp="1"/>
          </p:cNvSpPr>
          <p:nvPr>
            <p:ph type="body" idx="1"/>
          </p:nvPr>
        </p:nvSpPr>
        <p:spPr/>
        <p:txBody>
          <a:bodyPr/>
          <a:lstStyle/>
          <a:p>
            <a:pPr>
              <a:lnSpc>
                <a:spcPct val="100000"/>
              </a:lnSpc>
              <a:spcAft>
                <a:spcPts val="1200"/>
              </a:spcAft>
            </a:pPr>
            <a:r>
              <a:rPr lang="en-US" dirty="0"/>
              <a:t>OIT manages MDH IT enterprise services for more than 50 sites and direct user support for select MDH business units.  Other business units maintain their own local IT user support staffs.</a:t>
            </a:r>
          </a:p>
          <a:p>
            <a:pPr>
              <a:lnSpc>
                <a:spcPct val="100000"/>
              </a:lnSpc>
              <a:spcAft>
                <a:spcPts val="0"/>
              </a:spcAft>
            </a:pPr>
            <a:r>
              <a:rPr lang="en-US" dirty="0"/>
              <a:t>Some of the services offered by MDH OET include:</a:t>
            </a:r>
          </a:p>
          <a:p>
            <a:pPr lvl="1">
              <a:lnSpc>
                <a:spcPct val="100000"/>
              </a:lnSpc>
              <a:spcAft>
                <a:spcPts val="200"/>
              </a:spcAft>
            </a:pPr>
            <a:r>
              <a:rPr lang="en-US" sz="1500" dirty="0"/>
              <a:t>Enterprise network services (MDH Wide Area Network, Internet and SwGI services)</a:t>
            </a:r>
          </a:p>
          <a:p>
            <a:pPr lvl="1">
              <a:lnSpc>
                <a:spcPct val="100000"/>
              </a:lnSpc>
              <a:spcAft>
                <a:spcPts val="200"/>
              </a:spcAft>
            </a:pPr>
            <a:r>
              <a:rPr lang="en-US" sz="1500" dirty="0"/>
              <a:t>Enterprise network security</a:t>
            </a:r>
          </a:p>
          <a:p>
            <a:pPr lvl="1">
              <a:lnSpc>
                <a:spcPct val="100000"/>
              </a:lnSpc>
              <a:spcAft>
                <a:spcPts val="200"/>
              </a:spcAft>
            </a:pPr>
            <a:r>
              <a:rPr lang="en-US" sz="1500" dirty="0"/>
              <a:t>Helpdesk, hardware and software end-user support (for some MDH business units)</a:t>
            </a:r>
          </a:p>
          <a:p>
            <a:pPr lvl="1">
              <a:lnSpc>
                <a:spcPct val="100000"/>
              </a:lnSpc>
              <a:spcAft>
                <a:spcPts val="200"/>
              </a:spcAft>
            </a:pPr>
            <a:r>
              <a:rPr lang="en-US" sz="1500" dirty="0"/>
              <a:t>Information Technology Asset Management services for software licensing</a:t>
            </a:r>
          </a:p>
          <a:p>
            <a:pPr lvl="1">
              <a:lnSpc>
                <a:spcPct val="100000"/>
              </a:lnSpc>
              <a:spcAft>
                <a:spcPts val="200"/>
              </a:spcAft>
            </a:pPr>
            <a:r>
              <a:rPr lang="en-US" sz="1500" dirty="0"/>
              <a:t>MDH liaison to Maryland State Department of Information Technology</a:t>
            </a:r>
          </a:p>
          <a:p>
            <a:pPr lvl="1">
              <a:lnSpc>
                <a:spcPct val="100000"/>
              </a:lnSpc>
              <a:spcAft>
                <a:spcPts val="200"/>
              </a:spcAft>
            </a:pPr>
            <a:r>
              <a:rPr lang="en-US" sz="1500" dirty="0"/>
              <a:t>Security requirements analysis for new system development and upgrades</a:t>
            </a:r>
          </a:p>
          <a:p>
            <a:pPr lvl="1">
              <a:lnSpc>
                <a:spcPct val="100000"/>
              </a:lnSpc>
              <a:spcAft>
                <a:spcPts val="200"/>
              </a:spcAft>
            </a:pPr>
            <a:r>
              <a:rPr lang="en-US" sz="1500" dirty="0"/>
              <a:t>Information Security training for users, developers and managers (online and in-person)</a:t>
            </a:r>
          </a:p>
          <a:p>
            <a:pPr lvl="1">
              <a:lnSpc>
                <a:spcPct val="100000"/>
              </a:lnSpc>
              <a:spcAft>
                <a:spcPts val="200"/>
              </a:spcAft>
            </a:pPr>
            <a:r>
              <a:rPr lang="en-US" sz="1500" dirty="0"/>
              <a:t>Assistance to access vendor-based IT systems security consulting services</a:t>
            </a:r>
          </a:p>
        </p:txBody>
      </p:sp>
    </p:spTree>
    <p:extLst>
      <p:ext uri="{BB962C8B-B14F-4D97-AF65-F5344CB8AC3E}">
        <p14:creationId xmlns:p14="http://schemas.microsoft.com/office/powerpoint/2010/main" val="34691113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anim calcmode="lin" valueType="num">
                                      <p:cBhvr>
                                        <p:cTn id="26"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7" dur="500" fill="hold"/>
                                        <p:tgtEl>
                                          <p:spTgt spid="3">
                                            <p:txEl>
                                              <p:pRg st="2" end="2"/>
                                            </p:txEl>
                                          </p:spTgt>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2" dur="500"/>
                                        <p:tgtEl>
                                          <p:spTgt spid="3">
                                            <p:txEl>
                                              <p:pRg st="3" end="3"/>
                                            </p:txEl>
                                          </p:spTgt>
                                        </p:tgtEl>
                                      </p:cBhvr>
                                    </p:animEffect>
                                    <p:anim calcmode="lin" valueType="num">
                                      <p:cBhvr>
                                        <p:cTn id="33"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3">
                                            <p:txEl>
                                              <p:pRg st="3" end="3"/>
                                            </p:txEl>
                                          </p:spTgt>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anim calcmode="lin" valueType="num">
                                      <p:cBhvr>
                                        <p:cTn id="40"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1" dur="500" fill="hold"/>
                                        <p:tgtEl>
                                          <p:spTgt spid="3">
                                            <p:txEl>
                                              <p:pRg st="4" end="4"/>
                                            </p:txEl>
                                          </p:spTgt>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6" dur="500"/>
                                        <p:tgtEl>
                                          <p:spTgt spid="3">
                                            <p:txEl>
                                              <p:pRg st="5" end="5"/>
                                            </p:txEl>
                                          </p:spTgt>
                                        </p:tgtEl>
                                      </p:cBhvr>
                                    </p:animEffect>
                                    <p:anim calcmode="lin" valueType="num">
                                      <p:cBhvr>
                                        <p:cTn id="47"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48" dur="500" fill="hold"/>
                                        <p:tgtEl>
                                          <p:spTgt spid="3">
                                            <p:txEl>
                                              <p:pRg st="5" end="5"/>
                                            </p:txEl>
                                          </p:spTgt>
                                        </p:tgtEl>
                                        <p:attrNameLst>
                                          <p:attrName>ppt_y</p:attrName>
                                        </p:attrNameLst>
                                      </p:cBhvr>
                                      <p:tavLst>
                                        <p:tav tm="0">
                                          <p:val>
                                            <p:fltVal val="0.5"/>
                                          </p:val>
                                        </p:tav>
                                        <p:tav tm="100000">
                                          <p:val>
                                            <p:strVal val="#ppt_y"/>
                                          </p:val>
                                        </p:tav>
                                      </p:tavLst>
                                    </p:anim>
                                  </p:childTnLst>
                                </p:cTn>
                              </p:par>
                              <p:par>
                                <p:cTn id="49" presetID="53" presetClass="entr" presetSubtype="528" fill="hold" grpId="0"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3" dur="500"/>
                                        <p:tgtEl>
                                          <p:spTgt spid="3">
                                            <p:txEl>
                                              <p:pRg st="6" end="6"/>
                                            </p:txEl>
                                          </p:spTgt>
                                        </p:tgtEl>
                                      </p:cBhvr>
                                    </p:animEffect>
                                    <p:anim calcmode="lin" valueType="num">
                                      <p:cBhvr>
                                        <p:cTn id="54"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55" dur="500" fill="hold"/>
                                        <p:tgtEl>
                                          <p:spTgt spid="3">
                                            <p:txEl>
                                              <p:pRg st="6" end="6"/>
                                            </p:txEl>
                                          </p:spTgt>
                                        </p:tgtEl>
                                        <p:attrNameLst>
                                          <p:attrName>ppt_y</p:attrName>
                                        </p:attrNameLst>
                                      </p:cBhvr>
                                      <p:tavLst>
                                        <p:tav tm="0">
                                          <p:val>
                                            <p:fltVal val="0.5"/>
                                          </p:val>
                                        </p:tav>
                                        <p:tav tm="100000">
                                          <p:val>
                                            <p:strVal val="#ppt_y"/>
                                          </p:val>
                                        </p:tav>
                                      </p:tavLst>
                                    </p:anim>
                                  </p:childTnLst>
                                </p:cTn>
                              </p:par>
                              <p:par>
                                <p:cTn id="56" presetID="53" presetClass="entr" presetSubtype="528" fill="hold" grpId="0" nodeType="with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p:cTn id="5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0" dur="500"/>
                                        <p:tgtEl>
                                          <p:spTgt spid="3">
                                            <p:txEl>
                                              <p:pRg st="7" end="7"/>
                                            </p:txEl>
                                          </p:spTgt>
                                        </p:tgtEl>
                                      </p:cBhvr>
                                    </p:animEffect>
                                    <p:anim calcmode="lin" valueType="num">
                                      <p:cBhvr>
                                        <p:cTn id="61"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62" dur="500" fill="hold"/>
                                        <p:tgtEl>
                                          <p:spTgt spid="3">
                                            <p:txEl>
                                              <p:pRg st="7" end="7"/>
                                            </p:txEl>
                                          </p:spTgt>
                                        </p:tgtEl>
                                        <p:attrNameLst>
                                          <p:attrName>ppt_y</p:attrName>
                                        </p:attrNameLst>
                                      </p:cBhvr>
                                      <p:tavLst>
                                        <p:tav tm="0">
                                          <p:val>
                                            <p:fltVal val="0.5"/>
                                          </p:val>
                                        </p:tav>
                                        <p:tav tm="100000">
                                          <p:val>
                                            <p:strVal val="#ppt_y"/>
                                          </p:val>
                                        </p:tav>
                                      </p:tavLst>
                                    </p:anim>
                                  </p:childTnLst>
                                </p:cTn>
                              </p:par>
                              <p:par>
                                <p:cTn id="63" presetID="53" presetClass="entr" presetSubtype="528" fill="hold" grpId="0" nodeType="with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calcmode="lin" valueType="num">
                                      <p:cBhvr>
                                        <p:cTn id="6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7" dur="500"/>
                                        <p:tgtEl>
                                          <p:spTgt spid="3">
                                            <p:txEl>
                                              <p:pRg st="8" end="8"/>
                                            </p:txEl>
                                          </p:spTgt>
                                        </p:tgtEl>
                                      </p:cBhvr>
                                    </p:animEffect>
                                    <p:anim calcmode="lin" valueType="num">
                                      <p:cBhvr>
                                        <p:cTn id="68" dur="5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69" dur="500" fill="hold"/>
                                        <p:tgtEl>
                                          <p:spTgt spid="3">
                                            <p:txEl>
                                              <p:pRg st="8" end="8"/>
                                            </p:txEl>
                                          </p:spTgt>
                                        </p:tgtEl>
                                        <p:attrNameLst>
                                          <p:attrName>ppt_y</p:attrName>
                                        </p:attrNameLst>
                                      </p:cBhvr>
                                      <p:tavLst>
                                        <p:tav tm="0">
                                          <p:val>
                                            <p:fltVal val="0.5"/>
                                          </p:val>
                                        </p:tav>
                                        <p:tav tm="100000">
                                          <p:val>
                                            <p:strVal val="#ppt_y"/>
                                          </p:val>
                                        </p:tav>
                                      </p:tavLst>
                                    </p:anim>
                                  </p:childTnLst>
                                </p:cTn>
                              </p:par>
                              <p:par>
                                <p:cTn id="70" presetID="53" presetClass="entr" presetSubtype="528" fill="hold" grpId="0" nodeType="withEffect">
                                  <p:stCondLst>
                                    <p:cond delay="0"/>
                                  </p:stCondLst>
                                  <p:childTnLst>
                                    <p:set>
                                      <p:cBhvr>
                                        <p:cTn id="71" dur="1" fill="hold">
                                          <p:stCondLst>
                                            <p:cond delay="0"/>
                                          </p:stCondLst>
                                        </p:cTn>
                                        <p:tgtEl>
                                          <p:spTgt spid="3">
                                            <p:txEl>
                                              <p:pRg st="9" end="9"/>
                                            </p:txEl>
                                          </p:spTgt>
                                        </p:tgtEl>
                                        <p:attrNameLst>
                                          <p:attrName>style.visibility</p:attrName>
                                        </p:attrNameLst>
                                      </p:cBhvr>
                                      <p:to>
                                        <p:strVal val="visible"/>
                                      </p:to>
                                    </p:set>
                                    <p:anim calcmode="lin" valueType="num">
                                      <p:cBhvr>
                                        <p:cTn id="7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4" dur="500"/>
                                        <p:tgtEl>
                                          <p:spTgt spid="3">
                                            <p:txEl>
                                              <p:pRg st="9" end="9"/>
                                            </p:txEl>
                                          </p:spTgt>
                                        </p:tgtEl>
                                      </p:cBhvr>
                                    </p:animEffect>
                                    <p:anim calcmode="lin" valueType="num">
                                      <p:cBhvr>
                                        <p:cTn id="75" dur="500" fill="hold"/>
                                        <p:tgtEl>
                                          <p:spTgt spid="3">
                                            <p:txEl>
                                              <p:pRg st="9" end="9"/>
                                            </p:txEl>
                                          </p:spTgt>
                                        </p:tgtEl>
                                        <p:attrNameLst>
                                          <p:attrName>ppt_x</p:attrName>
                                        </p:attrNameLst>
                                      </p:cBhvr>
                                      <p:tavLst>
                                        <p:tav tm="0">
                                          <p:val>
                                            <p:fltVal val="0.5"/>
                                          </p:val>
                                        </p:tav>
                                        <p:tav tm="100000">
                                          <p:val>
                                            <p:strVal val="#ppt_x"/>
                                          </p:val>
                                        </p:tav>
                                      </p:tavLst>
                                    </p:anim>
                                    <p:anim calcmode="lin" valueType="num">
                                      <p:cBhvr>
                                        <p:cTn id="76" dur="500" fill="hold"/>
                                        <p:tgtEl>
                                          <p:spTgt spid="3">
                                            <p:txEl>
                                              <p:pRg st="9" end="9"/>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MDH Electronic Resource Use Principles</a:t>
            </a:r>
          </a:p>
        </p:txBody>
      </p:sp>
      <p:sp>
        <p:nvSpPr>
          <p:cNvPr id="3" name="Text Placeholder 2"/>
          <p:cNvSpPr>
            <a:spLocks noGrp="1"/>
          </p:cNvSpPr>
          <p:nvPr>
            <p:ph type="body" idx="1"/>
          </p:nvPr>
        </p:nvSpPr>
        <p:spPr>
          <a:xfrm>
            <a:off x="311700" y="1152474"/>
            <a:ext cx="8520600" cy="3476675"/>
          </a:xfrm>
        </p:spPr>
        <p:txBody>
          <a:bodyPr/>
          <a:lstStyle/>
          <a:p>
            <a:pPr>
              <a:lnSpc>
                <a:spcPct val="100000"/>
              </a:lnSpc>
              <a:spcAft>
                <a:spcPts val="600"/>
              </a:spcAft>
            </a:pPr>
            <a:r>
              <a:rPr lang="en-US" sz="1700" dirty="0"/>
              <a:t>Adherence to software licensing end-user agreements</a:t>
            </a:r>
          </a:p>
          <a:p>
            <a:pPr>
              <a:lnSpc>
                <a:spcPct val="100000"/>
              </a:lnSpc>
              <a:spcAft>
                <a:spcPts val="600"/>
              </a:spcAft>
            </a:pPr>
            <a:r>
              <a:rPr lang="en-US" sz="1700" dirty="0"/>
              <a:t>Protection of non-public data</a:t>
            </a:r>
          </a:p>
          <a:p>
            <a:pPr>
              <a:lnSpc>
                <a:spcPct val="100000"/>
              </a:lnSpc>
              <a:spcAft>
                <a:spcPts val="600"/>
              </a:spcAft>
            </a:pPr>
            <a:r>
              <a:rPr lang="en-US" sz="1700" dirty="0"/>
              <a:t>Hardware, software and network are state property made available to employees to conduct state business</a:t>
            </a:r>
          </a:p>
          <a:p>
            <a:pPr>
              <a:lnSpc>
                <a:spcPct val="100000"/>
              </a:lnSpc>
              <a:spcAft>
                <a:spcPts val="600"/>
              </a:spcAft>
            </a:pPr>
            <a:r>
              <a:rPr lang="en-US" sz="1700" dirty="0"/>
              <a:t>Use may be monitored by MDH OET and DoIT (Department of Information Technology)</a:t>
            </a:r>
          </a:p>
          <a:p>
            <a:pPr>
              <a:lnSpc>
                <a:spcPct val="100000"/>
              </a:lnSpc>
              <a:spcAft>
                <a:spcPts val="600"/>
              </a:spcAft>
            </a:pPr>
            <a:r>
              <a:rPr lang="en-US" sz="1700" dirty="0"/>
              <a:t>Use records and electronic correspondence may be public record</a:t>
            </a:r>
          </a:p>
          <a:p>
            <a:pPr>
              <a:lnSpc>
                <a:spcPct val="100000"/>
              </a:lnSpc>
              <a:spcAft>
                <a:spcPts val="600"/>
              </a:spcAft>
            </a:pPr>
            <a:r>
              <a:rPr lang="en-US" sz="1700" dirty="0"/>
              <a:t>No right or expectation of privacy while using state resources</a:t>
            </a:r>
          </a:p>
          <a:p>
            <a:pPr>
              <a:lnSpc>
                <a:spcPct val="100000"/>
              </a:lnSpc>
              <a:spcAft>
                <a:spcPts val="600"/>
              </a:spcAft>
            </a:pPr>
            <a:r>
              <a:rPr lang="en-US" sz="1700" dirty="0"/>
              <a:t>Use of personal devices must be approved by your manager</a:t>
            </a:r>
          </a:p>
          <a:p>
            <a:pPr>
              <a:lnSpc>
                <a:spcPct val="100000"/>
              </a:lnSpc>
              <a:spcAft>
                <a:spcPts val="600"/>
              </a:spcAft>
            </a:pPr>
            <a:r>
              <a:rPr lang="en-US" sz="1700" dirty="0"/>
              <a:t>Personnel actions/legal ramifications for violation of principles, policies and laws</a:t>
            </a:r>
          </a:p>
        </p:txBody>
      </p:sp>
    </p:spTree>
    <p:extLst>
      <p:ext uri="{BB962C8B-B14F-4D97-AF65-F5344CB8AC3E}">
        <p14:creationId xmlns:p14="http://schemas.microsoft.com/office/powerpoint/2010/main" val="28863154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anim calcmode="lin" valueType="num">
                                      <p:cBhvr>
                                        <p:cTn id="64"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65" dur="5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3">
                                            <p:txEl>
                                              <p:pRg st="7" end="7"/>
                                            </p:txEl>
                                          </p:spTgt>
                                        </p:tgtEl>
                                      </p:cBhvr>
                                    </p:animEffect>
                                    <p:anim calcmode="lin" valueType="num">
                                      <p:cBhvr>
                                        <p:cTn id="73"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74" dur="500" fill="hold"/>
                                        <p:tgtEl>
                                          <p:spTgt spid="3">
                                            <p:txEl>
                                              <p:pRg st="7" end="7"/>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Appropriate Use of Electronic Resources</a:t>
            </a:r>
          </a:p>
        </p:txBody>
      </p:sp>
      <p:sp>
        <p:nvSpPr>
          <p:cNvPr id="3" name="Text Placeholder 2"/>
          <p:cNvSpPr>
            <a:spLocks noGrp="1"/>
          </p:cNvSpPr>
          <p:nvPr>
            <p:ph type="body" idx="1"/>
          </p:nvPr>
        </p:nvSpPr>
        <p:spPr>
          <a:xfrm>
            <a:off x="4724400" y="1152475"/>
            <a:ext cx="4112524" cy="2790875"/>
          </a:xfrm>
        </p:spPr>
        <p:txBody>
          <a:bodyPr/>
          <a:lstStyle/>
          <a:p>
            <a:pPr>
              <a:lnSpc>
                <a:spcPct val="100000"/>
              </a:lnSpc>
              <a:spcAft>
                <a:spcPts val="1200"/>
              </a:spcAft>
            </a:pPr>
            <a:r>
              <a:rPr lang="en-US" dirty="0"/>
              <a:t>Important Policy Topics</a:t>
            </a:r>
          </a:p>
          <a:p>
            <a:pPr lvl="1">
              <a:lnSpc>
                <a:spcPct val="100000"/>
              </a:lnSpc>
              <a:spcAft>
                <a:spcPts val="1200"/>
              </a:spcAft>
            </a:pPr>
            <a:r>
              <a:rPr lang="en-US" sz="1400" dirty="0"/>
              <a:t>02.01.01 Information Technology Security Policy</a:t>
            </a:r>
          </a:p>
          <a:p>
            <a:pPr lvl="1">
              <a:lnSpc>
                <a:spcPct val="100000"/>
              </a:lnSpc>
              <a:spcAft>
                <a:spcPts val="1200"/>
              </a:spcAft>
            </a:pPr>
            <a:r>
              <a:rPr lang="en-US" sz="1400" dirty="0"/>
              <a:t>02.01.02 Software Copyright Policy &amp; Code of Ethics</a:t>
            </a:r>
          </a:p>
          <a:p>
            <a:pPr lvl="1"/>
            <a:r>
              <a:rPr lang="en-US" sz="1400" dirty="0"/>
              <a:t>02.01.06 Assure Confidentiality, Integrity and Availability of MDF Information (IAP)</a:t>
            </a:r>
          </a:p>
          <a:p>
            <a:pPr marL="287338" lvl="1" indent="0">
              <a:buNone/>
            </a:pPr>
            <a:r>
              <a:rPr lang="en-US" sz="1400" b="1" i="1" dirty="0"/>
              <a:t>Review and signature required every year.</a:t>
            </a:r>
          </a:p>
        </p:txBody>
      </p:sp>
      <p:pic>
        <p:nvPicPr>
          <p:cNvPr id="4" name="Picture 3">
            <a:extLst>
              <a:ext uri="{FF2B5EF4-FFF2-40B4-BE49-F238E27FC236}">
                <a16:creationId xmlns:a16="http://schemas.microsoft.com/office/drawing/2014/main" id="{A360F38C-DB88-4B90-A3AE-62B66879068A}"/>
              </a:ext>
            </a:extLst>
          </p:cNvPr>
          <p:cNvPicPr>
            <a:picLocks noChangeAspect="1"/>
          </p:cNvPicPr>
          <p:nvPr/>
        </p:nvPicPr>
        <p:blipFill rotWithShape="1">
          <a:blip r:embed="rId2"/>
          <a:srcRect t="624" b="1133"/>
          <a:stretch/>
        </p:blipFill>
        <p:spPr>
          <a:xfrm>
            <a:off x="914400" y="1276350"/>
            <a:ext cx="3123069" cy="3255143"/>
          </a:xfrm>
          <a:prstGeom prst="rect">
            <a:avLst/>
          </a:prstGeom>
        </p:spPr>
      </p:pic>
    </p:spTree>
    <p:extLst>
      <p:ext uri="{BB962C8B-B14F-4D97-AF65-F5344CB8AC3E}">
        <p14:creationId xmlns:p14="http://schemas.microsoft.com/office/powerpoint/2010/main" val="20809878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anim calcmode="lin" valueType="num">
                                      <p:cBhvr>
                                        <p:cTn id="10" dur="500" fill="hold"/>
                                        <p:tgtEl>
                                          <p:spTgt spid="4"/>
                                        </p:tgtEl>
                                        <p:attrNameLst>
                                          <p:attrName>ppt_x</p:attrName>
                                        </p:attrNameLst>
                                      </p:cBhvr>
                                      <p:tavLst>
                                        <p:tav tm="0">
                                          <p:val>
                                            <p:fltVal val="0.5"/>
                                          </p:val>
                                        </p:tav>
                                        <p:tav tm="100000">
                                          <p:val>
                                            <p:strVal val="#ppt_x"/>
                                          </p:val>
                                        </p:tav>
                                      </p:tavLst>
                                    </p:anim>
                                    <p:anim calcmode="lin" valueType="num">
                                      <p:cBhvr>
                                        <p:cTn id="11"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3">
                                            <p:txEl>
                                              <p:pRg st="0" end="0"/>
                                            </p:txEl>
                                          </p:spTgt>
                                        </p:tgtEl>
                                      </p:cBhvr>
                                    </p:animEffect>
                                    <p:anim calcmode="lin" valueType="num">
                                      <p:cBhvr>
                                        <p:cTn id="19"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0" end="0"/>
                                            </p:txEl>
                                          </p:spTgt>
                                        </p:tgtEl>
                                        <p:attrNameLst>
                                          <p:attrName>ppt_y</p:attrName>
                                        </p:attrNameLst>
                                      </p:cBhvr>
                                      <p:tavLst>
                                        <p:tav tm="0">
                                          <p:val>
                                            <p:fltVal val="0.5"/>
                                          </p:val>
                                        </p:tav>
                                        <p:tav tm="100000">
                                          <p:val>
                                            <p:strVal val="#ppt_y"/>
                                          </p:val>
                                        </p:tav>
                                      </p:tavLst>
                                    </p:anim>
                                  </p:childTnLst>
                                </p:cTn>
                              </p:par>
                              <p:par>
                                <p:cTn id="21" presetID="53" presetClass="entr" presetSubtype="528"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3">
                                            <p:txEl>
                                              <p:pRg st="1" end="1"/>
                                            </p:txEl>
                                          </p:spTgt>
                                        </p:tgtEl>
                                      </p:cBhvr>
                                    </p:animEffect>
                                    <p:anim calcmode="lin" valueType="num">
                                      <p:cBhvr>
                                        <p:cTn id="26"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7" dur="500" fill="hold"/>
                                        <p:tgtEl>
                                          <p:spTgt spid="3">
                                            <p:txEl>
                                              <p:pRg st="1" end="1"/>
                                            </p:txEl>
                                          </p:spTgt>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3">
                                            <p:txEl>
                                              <p:pRg st="2" end="2"/>
                                            </p:txEl>
                                          </p:spTgt>
                                        </p:tgtEl>
                                      </p:cBhvr>
                                    </p:animEffect>
                                    <p:anim calcmode="lin" valueType="num">
                                      <p:cBhvr>
                                        <p:cTn id="33"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34" dur="500" fill="hold"/>
                                        <p:tgtEl>
                                          <p:spTgt spid="3">
                                            <p:txEl>
                                              <p:pRg st="2" end="2"/>
                                            </p:txEl>
                                          </p:spTgt>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3">
                                            <p:txEl>
                                              <p:pRg st="3" end="3"/>
                                            </p:txEl>
                                          </p:spTgt>
                                        </p:tgtEl>
                                      </p:cBhvr>
                                    </p:animEffect>
                                    <p:anim calcmode="lin" valueType="num">
                                      <p:cBhvr>
                                        <p:cTn id="40"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41" dur="500" fill="hold"/>
                                        <p:tgtEl>
                                          <p:spTgt spid="3">
                                            <p:txEl>
                                              <p:pRg st="3" end="3"/>
                                            </p:txEl>
                                          </p:spTgt>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6" dur="500"/>
                                        <p:tgtEl>
                                          <p:spTgt spid="3">
                                            <p:txEl>
                                              <p:pRg st="4" end="4"/>
                                            </p:txEl>
                                          </p:spTgt>
                                        </p:tgtEl>
                                      </p:cBhvr>
                                    </p:animEffect>
                                    <p:anim calcmode="lin" valueType="num">
                                      <p:cBhvr>
                                        <p:cTn id="47"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8"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5"/>
            <a:ext cx="8832300" cy="572700"/>
          </a:xfrm>
        </p:spPr>
        <p:txBody>
          <a:bodyPr/>
          <a:lstStyle/>
          <a:p>
            <a:r>
              <a:rPr lang="en-US" dirty="0"/>
              <a:t>Policies and Required Acknowledgement Form</a:t>
            </a:r>
          </a:p>
        </p:txBody>
      </p:sp>
      <p:sp>
        <p:nvSpPr>
          <p:cNvPr id="3" name="Text Placeholder 2"/>
          <p:cNvSpPr>
            <a:spLocks noGrp="1"/>
          </p:cNvSpPr>
          <p:nvPr>
            <p:ph type="body" idx="1"/>
          </p:nvPr>
        </p:nvSpPr>
        <p:spPr/>
        <p:txBody>
          <a:bodyPr/>
          <a:lstStyle/>
          <a:p>
            <a:pPr>
              <a:lnSpc>
                <a:spcPct val="100000"/>
              </a:lnSpc>
              <a:spcAft>
                <a:spcPts val="1200"/>
              </a:spcAft>
            </a:pPr>
            <a:r>
              <a:rPr lang="en-US" dirty="0"/>
              <a:t>Agency Information Technology Technical Security Policy, Standards and Requirements </a:t>
            </a:r>
          </a:p>
          <a:p>
            <a:pPr>
              <a:lnSpc>
                <a:spcPct val="100000"/>
              </a:lnSpc>
              <a:spcAft>
                <a:spcPts val="1200"/>
              </a:spcAft>
            </a:pPr>
            <a:r>
              <a:rPr lang="en-US" dirty="0"/>
              <a:t>Information Assurance Policy (IAP) 02.01.06</a:t>
            </a:r>
          </a:p>
          <a:p>
            <a:pPr>
              <a:lnSpc>
                <a:spcPct val="100000"/>
              </a:lnSpc>
              <a:spcAft>
                <a:spcPts val="1200"/>
              </a:spcAft>
            </a:pPr>
            <a:r>
              <a:rPr lang="en-US" dirty="0"/>
              <a:t>Policy for Prevention of Software Copyright Infringement</a:t>
            </a:r>
          </a:p>
        </p:txBody>
      </p:sp>
    </p:spTree>
    <p:extLst>
      <p:ext uri="{BB962C8B-B14F-4D97-AF65-F5344CB8AC3E}">
        <p14:creationId xmlns:p14="http://schemas.microsoft.com/office/powerpoint/2010/main" val="4801677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9A0C1-EC4D-4E60-8A5B-AAB3090CC36C}"/>
              </a:ext>
            </a:extLst>
          </p:cNvPr>
          <p:cNvSpPr>
            <a:spLocks noGrp="1"/>
          </p:cNvSpPr>
          <p:nvPr>
            <p:ph type="title"/>
          </p:nvPr>
        </p:nvSpPr>
        <p:spPr/>
        <p:txBody>
          <a:bodyPr/>
          <a:lstStyle/>
          <a:p>
            <a:r>
              <a:rPr lang="en-US" dirty="0">
                <a:solidFill>
                  <a:srgbClr val="000000"/>
                </a:solidFill>
              </a:rPr>
              <a:t>What is Software Copyright Infringement?</a:t>
            </a:r>
            <a:endParaRPr lang="en-US" b="0" dirty="0"/>
          </a:p>
        </p:txBody>
      </p:sp>
      <p:sp>
        <p:nvSpPr>
          <p:cNvPr id="3" name="Text Placeholder 2">
            <a:extLst>
              <a:ext uri="{FF2B5EF4-FFF2-40B4-BE49-F238E27FC236}">
                <a16:creationId xmlns:a16="http://schemas.microsoft.com/office/drawing/2014/main" id="{21B9DB85-87B3-47D6-81BF-C61B0CD2A5F7}"/>
              </a:ext>
            </a:extLst>
          </p:cNvPr>
          <p:cNvSpPr>
            <a:spLocks noGrp="1"/>
          </p:cNvSpPr>
          <p:nvPr>
            <p:ph type="body" idx="1"/>
          </p:nvPr>
        </p:nvSpPr>
        <p:spPr/>
        <p:txBody>
          <a:bodyPr/>
          <a:lstStyle/>
          <a:p>
            <a:pPr fontAlgn="base">
              <a:lnSpc>
                <a:spcPct val="100000"/>
              </a:lnSpc>
              <a:spcAft>
                <a:spcPts val="600"/>
              </a:spcAft>
            </a:pPr>
            <a:r>
              <a:rPr lang="en-US" dirty="0"/>
              <a:t>It’s the making and using of </a:t>
            </a:r>
            <a:r>
              <a:rPr lang="en-US" b="1" dirty="0"/>
              <a:t>unauthorized</a:t>
            </a:r>
            <a:r>
              <a:rPr lang="en-US" dirty="0"/>
              <a:t> copies of computer software</a:t>
            </a:r>
          </a:p>
          <a:p>
            <a:pPr fontAlgn="base">
              <a:lnSpc>
                <a:spcPct val="100000"/>
              </a:lnSpc>
              <a:spcAft>
                <a:spcPts val="600"/>
              </a:spcAft>
            </a:pPr>
            <a:r>
              <a:rPr lang="en-US" dirty="0"/>
              <a:t>Copying software is illegal!</a:t>
            </a:r>
          </a:p>
          <a:p>
            <a:pPr fontAlgn="base">
              <a:lnSpc>
                <a:spcPct val="100000"/>
              </a:lnSpc>
              <a:spcAft>
                <a:spcPts val="600"/>
              </a:spcAft>
            </a:pPr>
            <a:r>
              <a:rPr lang="en-US" dirty="0"/>
              <a:t>Federal copyright laws protect companies from users “stealing” their products</a:t>
            </a:r>
          </a:p>
          <a:p>
            <a:pPr fontAlgn="base">
              <a:lnSpc>
                <a:spcPct val="100000"/>
              </a:lnSpc>
              <a:spcAft>
                <a:spcPts val="600"/>
              </a:spcAft>
            </a:pPr>
            <a:r>
              <a:rPr lang="en-US" dirty="0"/>
              <a:t>Law is straight forward…illegal to copy software for any reason other than as a    backup, unless expressly permitted by the copyright holder</a:t>
            </a:r>
          </a:p>
          <a:p>
            <a:pPr fontAlgn="base">
              <a:lnSpc>
                <a:spcPct val="100000"/>
              </a:lnSpc>
              <a:spcAft>
                <a:spcPts val="600"/>
              </a:spcAft>
            </a:pPr>
            <a:r>
              <a:rPr lang="en-US" dirty="0"/>
              <a:t>Purchasing doesn’t give you ownership…only the right to use according to the         licensing agreement</a:t>
            </a:r>
          </a:p>
          <a:p>
            <a:pPr fontAlgn="base">
              <a:lnSpc>
                <a:spcPct val="100000"/>
              </a:lnSpc>
              <a:spcAft>
                <a:spcPts val="600"/>
              </a:spcAft>
            </a:pPr>
            <a:r>
              <a:rPr lang="en-US" dirty="0"/>
              <a:t>Policy written, MDH Policy 02.01.02</a:t>
            </a:r>
          </a:p>
          <a:p>
            <a:endParaRPr lang="en-US" dirty="0"/>
          </a:p>
        </p:txBody>
      </p:sp>
    </p:spTree>
    <p:extLst>
      <p:ext uri="{BB962C8B-B14F-4D97-AF65-F5344CB8AC3E}">
        <p14:creationId xmlns:p14="http://schemas.microsoft.com/office/powerpoint/2010/main" val="184737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BFA3E-28E1-4869-BB7D-357BA396513E}"/>
              </a:ext>
            </a:extLst>
          </p:cNvPr>
          <p:cNvSpPr>
            <a:spLocks noGrp="1"/>
          </p:cNvSpPr>
          <p:nvPr>
            <p:ph type="title"/>
          </p:nvPr>
        </p:nvSpPr>
        <p:spPr/>
        <p:txBody>
          <a:bodyPr/>
          <a:lstStyle/>
          <a:p>
            <a:r>
              <a:rPr lang="en-US" dirty="0"/>
              <a:t>General Rules!</a:t>
            </a:r>
          </a:p>
        </p:txBody>
      </p:sp>
      <p:sp>
        <p:nvSpPr>
          <p:cNvPr id="3" name="Text Placeholder 2">
            <a:extLst>
              <a:ext uri="{FF2B5EF4-FFF2-40B4-BE49-F238E27FC236}">
                <a16:creationId xmlns:a16="http://schemas.microsoft.com/office/drawing/2014/main" id="{C90EBE62-7280-4486-93BC-81D355DAD6AA}"/>
              </a:ext>
            </a:extLst>
          </p:cNvPr>
          <p:cNvSpPr>
            <a:spLocks noGrp="1"/>
          </p:cNvSpPr>
          <p:nvPr>
            <p:ph type="body" idx="1"/>
          </p:nvPr>
        </p:nvSpPr>
        <p:spPr/>
        <p:txBody>
          <a:bodyPr/>
          <a:lstStyle/>
          <a:p>
            <a:pPr fontAlgn="base">
              <a:lnSpc>
                <a:spcPct val="100000"/>
              </a:lnSpc>
              <a:spcAft>
                <a:spcPts val="600"/>
              </a:spcAft>
            </a:pPr>
            <a:r>
              <a:rPr lang="en-US" dirty="0"/>
              <a:t>DO NOT COPY SOFTWARE, comply with the license</a:t>
            </a:r>
          </a:p>
          <a:p>
            <a:pPr fontAlgn="base">
              <a:lnSpc>
                <a:spcPct val="100000"/>
              </a:lnSpc>
              <a:spcAft>
                <a:spcPts val="600"/>
              </a:spcAft>
            </a:pPr>
            <a:r>
              <a:rPr lang="en-US" dirty="0"/>
              <a:t>DO NOT BRING IN YOUR OWN SOFTWARE/HARDWARE/PERIPHERAL</a:t>
            </a:r>
          </a:p>
          <a:p>
            <a:pPr fontAlgn="base">
              <a:lnSpc>
                <a:spcPct val="100000"/>
              </a:lnSpc>
              <a:spcAft>
                <a:spcPts val="600"/>
              </a:spcAft>
            </a:pPr>
            <a:r>
              <a:rPr lang="en-US" dirty="0"/>
              <a:t>DO NOT COPY MDH SOFTWARE for use at home</a:t>
            </a:r>
          </a:p>
          <a:p>
            <a:pPr fontAlgn="base">
              <a:lnSpc>
                <a:spcPct val="100000"/>
              </a:lnSpc>
              <a:spcAft>
                <a:spcPts val="600"/>
              </a:spcAft>
            </a:pPr>
            <a:r>
              <a:rPr lang="en-US" dirty="0"/>
              <a:t>All unauthorized software found on your pc will be removed immediately and you will be subject to disciplinary action</a:t>
            </a:r>
          </a:p>
          <a:p>
            <a:pPr fontAlgn="base">
              <a:lnSpc>
                <a:spcPct val="100000"/>
              </a:lnSpc>
              <a:spcAft>
                <a:spcPts val="600"/>
              </a:spcAft>
            </a:pPr>
            <a:r>
              <a:rPr lang="en-US" dirty="0"/>
              <a:t>Games are not allowed on any MDH Workstations</a:t>
            </a:r>
          </a:p>
          <a:p>
            <a:pPr fontAlgn="base">
              <a:lnSpc>
                <a:spcPct val="100000"/>
              </a:lnSpc>
              <a:spcAft>
                <a:spcPts val="600"/>
              </a:spcAft>
            </a:pPr>
            <a:r>
              <a:rPr lang="en-US" dirty="0"/>
              <a:t>No personal screen savers or backgrounds, use only those supplied by Windows</a:t>
            </a:r>
          </a:p>
          <a:p>
            <a:endParaRPr lang="en-US" dirty="0"/>
          </a:p>
        </p:txBody>
      </p:sp>
    </p:spTree>
    <p:extLst>
      <p:ext uri="{BB962C8B-B14F-4D97-AF65-F5344CB8AC3E}">
        <p14:creationId xmlns:p14="http://schemas.microsoft.com/office/powerpoint/2010/main" val="274833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simple-light-2">
  <a:themeElements>
    <a:clrScheme name="MDH">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980000"/>
      </a:hlink>
      <a:folHlink>
        <a:srgbClr val="98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978019238B4449B333C1622D23B9B4" ma:contentTypeVersion="12" ma:contentTypeDescription="Create a new document." ma:contentTypeScope="" ma:versionID="94e003ee98daa3dd351e1821e98ca49d">
  <xsd:schema xmlns:xsd="http://www.w3.org/2001/XMLSchema" xmlns:xs="http://www.w3.org/2001/XMLSchema" xmlns:p="http://schemas.microsoft.com/office/2006/metadata/properties" xmlns:ns1="http://schemas.microsoft.com/sharepoint/v3" targetNamespace="http://schemas.microsoft.com/office/2006/metadata/properties" ma:root="true" ma:fieldsID="29f8a7ee62ec5a0ae4d6004028b8cf6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290840E-8978-4B01-AE13-74B59BEDCB18}"/>
</file>

<file path=customXml/itemProps2.xml><?xml version="1.0" encoding="utf-8"?>
<ds:datastoreItem xmlns:ds="http://schemas.openxmlformats.org/officeDocument/2006/customXml" ds:itemID="{FA1FBA02-3B10-4296-8ABD-979AD7E30D71}"/>
</file>

<file path=customXml/itemProps3.xml><?xml version="1.0" encoding="utf-8"?>
<ds:datastoreItem xmlns:ds="http://schemas.openxmlformats.org/officeDocument/2006/customXml" ds:itemID="{7F56E8AD-C1D3-4590-AC85-F1032D14A16C}"/>
</file>

<file path=docProps/app.xml><?xml version="1.0" encoding="utf-8"?>
<Properties xmlns="http://schemas.openxmlformats.org/officeDocument/2006/extended-properties" xmlns:vt="http://schemas.openxmlformats.org/officeDocument/2006/docPropsVTypes">
  <TotalTime>1878</TotalTime>
  <Words>1070</Words>
  <Application>Microsoft Office PowerPoint</Application>
  <PresentationFormat>On-screen Show (16:9)</PresentationFormat>
  <Paragraphs>102</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Georgia</vt:lpstr>
      <vt:lpstr>Segoe UI</vt:lpstr>
      <vt:lpstr>Wingdings</vt:lpstr>
      <vt:lpstr>simple-light-2</vt:lpstr>
      <vt:lpstr>PowerPoint Presentation</vt:lpstr>
      <vt:lpstr>Key IT Security Points</vt:lpstr>
      <vt:lpstr>Orientation Required by Policy</vt:lpstr>
      <vt:lpstr>MDH Office of Enterprise Technology (OET)</vt:lpstr>
      <vt:lpstr>MDH Electronic Resource Use Principles</vt:lpstr>
      <vt:lpstr>Appropriate Use of Electronic Resources</vt:lpstr>
      <vt:lpstr>Policies and Required Acknowledgement Form</vt:lpstr>
      <vt:lpstr>What is Software Copyright Infringement?</vt:lpstr>
      <vt:lpstr>General Rules!</vt:lpstr>
      <vt:lpstr>Reminders</vt:lpstr>
      <vt:lpstr>Maryland.gov</vt:lpstr>
      <vt:lpstr>Virtru Email Encryption</vt:lpstr>
      <vt:lpstr>Infosec Training</vt:lpstr>
      <vt:lpstr>MDH and OET Websites</vt:lpstr>
      <vt:lpstr>Please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C. Regan</dc:creator>
  <cp:lastModifiedBy>Charlene Daye</cp:lastModifiedBy>
  <cp:revision>57</cp:revision>
  <dcterms:modified xsi:type="dcterms:W3CDTF">2022-08-02T20:09:51Z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0x0101004A978019238B4449B333C1622D23B9B4</vt:lpwstr>
  </property>
</Properties>
</file>