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0" r:id="rId2"/>
    <p:sldMasterId id="2147483760" r:id="rId3"/>
    <p:sldMasterId id="2147483768" r:id="rId4"/>
    <p:sldMasterId id="2147483681" r:id="rId5"/>
    <p:sldMasterId id="2147483693" r:id="rId6"/>
    <p:sldMasterId id="2147483718" r:id="rId7"/>
    <p:sldMasterId id="2147483705" r:id="rId8"/>
    <p:sldMasterId id="2147483726" r:id="rId9"/>
  </p:sldMasterIdLst>
  <p:notesMasterIdLst>
    <p:notesMasterId r:id="rId30"/>
  </p:notesMasterIdLst>
  <p:handoutMasterIdLst>
    <p:handoutMasterId r:id="rId31"/>
  </p:handoutMasterIdLst>
  <p:sldIdLst>
    <p:sldId id="278" r:id="rId10"/>
    <p:sldId id="478" r:id="rId11"/>
    <p:sldId id="300" r:id="rId12"/>
    <p:sldId id="352" r:id="rId13"/>
    <p:sldId id="523" r:id="rId14"/>
    <p:sldId id="349" r:id="rId15"/>
    <p:sldId id="312" r:id="rId16"/>
    <p:sldId id="345" r:id="rId17"/>
    <p:sldId id="526" r:id="rId18"/>
    <p:sldId id="524" r:id="rId19"/>
    <p:sldId id="517" r:id="rId20"/>
    <p:sldId id="518" r:id="rId21"/>
    <p:sldId id="519" r:id="rId22"/>
    <p:sldId id="306" r:id="rId23"/>
    <p:sldId id="525" r:id="rId24"/>
    <p:sldId id="347" r:id="rId25"/>
    <p:sldId id="2141412537" r:id="rId26"/>
    <p:sldId id="351" r:id="rId27"/>
    <p:sldId id="2141412541" r:id="rId28"/>
    <p:sldId id="5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Cristy S" initials="WCS" lastIdx="16" clrIdx="0">
    <p:extLst>
      <p:ext uri="{19B8F6BF-5375-455C-9EA6-DF929625EA0E}">
        <p15:presenceInfo xmlns:p15="http://schemas.microsoft.com/office/powerpoint/2012/main" userId="S::WILSOC21@nationwide.com::d7d513d1-7e09-4f9f-9901-673eba4cbb86" providerId="AD"/>
      </p:ext>
    </p:extLst>
  </p:cmAuthor>
  <p:cmAuthor id="2" name="Grupenhoff, Mary C (Mary)" initials="MG" lastIdx="8" clrIdx="1">
    <p:extLst>
      <p:ext uri="{19B8F6BF-5375-455C-9EA6-DF929625EA0E}">
        <p15:presenceInfo xmlns:p15="http://schemas.microsoft.com/office/powerpoint/2012/main" userId="Grupenhoff, Mary C (Mary)" providerId="None"/>
      </p:ext>
    </p:extLst>
  </p:cmAuthor>
  <p:cmAuthor id="3" name="Campbell , Mary ( former Grupenhoff)" initials="Mc" lastIdx="3" clrIdx="2">
    <p:extLst>
      <p:ext uri="{19B8F6BF-5375-455C-9EA6-DF929625EA0E}">
        <p15:presenceInfo xmlns:p15="http://schemas.microsoft.com/office/powerpoint/2012/main" userId="Campbell , Mary ( former Grupenho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47BB"/>
    <a:srgbClr val="AB101D"/>
    <a:srgbClr val="FFCC66"/>
    <a:srgbClr val="DCD2A8"/>
    <a:srgbClr val="FABD35"/>
    <a:srgbClr val="3B3838"/>
    <a:srgbClr val="CC1543"/>
    <a:srgbClr val="DBDEE1"/>
    <a:srgbClr val="3F4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1" autoAdjust="0"/>
    <p:restoredTop sz="87920" autoAdjust="0"/>
  </p:normalViewPr>
  <p:slideViewPr>
    <p:cSldViewPr snapToGrid="0">
      <p:cViewPr varScale="1">
        <p:scale>
          <a:sx n="70" d="100"/>
          <a:sy n="70" d="100"/>
        </p:scale>
        <p:origin x="46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ustomXml" Target="../customXml/item2.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6/11/relationships/changesInfo" Target="changesInfos/changesInfo1.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o, Abby" userId="3bdc709a-6166-46ab-9c0d-5159f194eae0" providerId="ADAL" clId="{61AB28B6-8C97-4964-80A8-1466B429E0A4}"/>
    <pc:docChg chg="undo custSel modSld">
      <pc:chgData name="Kuo, Abby" userId="3bdc709a-6166-46ab-9c0d-5159f194eae0" providerId="ADAL" clId="{61AB28B6-8C97-4964-80A8-1466B429E0A4}" dt="2024-07-03T14:21:22.257" v="14" actId="14100"/>
      <pc:docMkLst>
        <pc:docMk/>
      </pc:docMkLst>
      <pc:sldChg chg="addSp delSp modSp mod">
        <pc:chgData name="Kuo, Abby" userId="3bdc709a-6166-46ab-9c0d-5159f194eae0" providerId="ADAL" clId="{61AB28B6-8C97-4964-80A8-1466B429E0A4}" dt="2024-07-03T14:21:22.257" v="14" actId="14100"/>
        <pc:sldMkLst>
          <pc:docMk/>
          <pc:sldMk cId="632866560" sldId="526"/>
        </pc:sldMkLst>
        <pc:picChg chg="add mod">
          <ac:chgData name="Kuo, Abby" userId="3bdc709a-6166-46ab-9c0d-5159f194eae0" providerId="ADAL" clId="{61AB28B6-8C97-4964-80A8-1466B429E0A4}" dt="2024-07-03T14:20:06.125" v="6" actId="1076"/>
          <ac:picMkLst>
            <pc:docMk/>
            <pc:sldMk cId="632866560" sldId="526"/>
            <ac:picMk id="6" creationId="{4EE32822-6ED4-CE71-688C-6C33AEB9654B}"/>
          </ac:picMkLst>
        </pc:picChg>
        <pc:picChg chg="add del">
          <ac:chgData name="Kuo, Abby" userId="3bdc709a-6166-46ab-9c0d-5159f194eae0" providerId="ADAL" clId="{61AB28B6-8C97-4964-80A8-1466B429E0A4}" dt="2024-07-03T14:21:00.626" v="10" actId="22"/>
          <ac:picMkLst>
            <pc:docMk/>
            <pc:sldMk cId="632866560" sldId="526"/>
            <ac:picMk id="9" creationId="{8345FF44-685B-32BB-22C3-4197833FFD38}"/>
          </ac:picMkLst>
        </pc:picChg>
        <pc:picChg chg="mod">
          <ac:chgData name="Kuo, Abby" userId="3bdc709a-6166-46ab-9c0d-5159f194eae0" providerId="ADAL" clId="{61AB28B6-8C97-4964-80A8-1466B429E0A4}" dt="2024-07-03T14:20:01.449" v="5" actId="1076"/>
          <ac:picMkLst>
            <pc:docMk/>
            <pc:sldMk cId="632866560" sldId="526"/>
            <ac:picMk id="12" creationId="{ED0AF072-F88E-465C-9C2E-76502F92623E}"/>
          </ac:picMkLst>
        </pc:picChg>
        <pc:picChg chg="add mod">
          <ac:chgData name="Kuo, Abby" userId="3bdc709a-6166-46ab-9c0d-5159f194eae0" providerId="ADAL" clId="{61AB28B6-8C97-4964-80A8-1466B429E0A4}" dt="2024-07-03T14:21:22.257" v="14" actId="14100"/>
          <ac:picMkLst>
            <pc:docMk/>
            <pc:sldMk cId="632866560" sldId="526"/>
            <ac:picMk id="13" creationId="{4ED2AAC7-D0BD-D06B-4156-D589DE48B8AB}"/>
          </ac:picMkLst>
        </pc:picChg>
        <pc:picChg chg="del">
          <ac:chgData name="Kuo, Abby" userId="3bdc709a-6166-46ab-9c0d-5159f194eae0" providerId="ADAL" clId="{61AB28B6-8C97-4964-80A8-1466B429E0A4}" dt="2024-07-03T14:16:58.137" v="0" actId="478"/>
          <ac:picMkLst>
            <pc:docMk/>
            <pc:sldMk cId="632866560" sldId="526"/>
            <ac:picMk id="30" creationId="{EFFEABFA-B669-4B9E-8767-2FAFB9B60528}"/>
          </ac:picMkLst>
        </pc:picChg>
        <pc:picChg chg="del mod">
          <ac:chgData name="Kuo, Abby" userId="3bdc709a-6166-46ab-9c0d-5159f194eae0" providerId="ADAL" clId="{61AB28B6-8C97-4964-80A8-1466B429E0A4}" dt="2024-07-03T14:20:54.050" v="8" actId="478"/>
          <ac:picMkLst>
            <pc:docMk/>
            <pc:sldMk cId="632866560" sldId="526"/>
            <ac:picMk id="15360" creationId="{2C151E87-6849-41F0-9C85-A24C03E7D668}"/>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860116746474"/>
          <c:y val="3.4375000000000017E-2"/>
          <c:w val="0.72198226730970894"/>
          <c:h val="0.93125000000000002"/>
        </c:manualLayout>
      </c:layout>
      <c:pieChart>
        <c:varyColors val="1"/>
        <c:ser>
          <c:idx val="0"/>
          <c:order val="0"/>
          <c:tx>
            <c:strRef>
              <c:f>Sheet1!$B$1</c:f>
              <c:strCache>
                <c:ptCount val="1"/>
                <c:pt idx="0">
                  <c:v>Column1</c:v>
                </c:pt>
              </c:strCache>
            </c:strRef>
          </c:tx>
          <c:spPr>
            <a:effectLst>
              <a:outerShdw blurRad="50800" dist="38100" dir="2700000" algn="tl" rotWithShape="0">
                <a:prstClr val="black">
                  <a:alpha val="40000"/>
                </a:prstClr>
              </a:outerShdw>
            </a:effectLst>
          </c:spPr>
          <c:dPt>
            <c:idx val="0"/>
            <c:bubble3D val="0"/>
            <c:spPr>
              <a:solidFill>
                <a:srgbClr val="3F445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10AB-476B-8A33-7F01397E5FE8}"/>
              </c:ext>
            </c:extLst>
          </c:dPt>
          <c:dPt>
            <c:idx val="1"/>
            <c:bubble3D val="0"/>
            <c:spPr>
              <a:solidFill>
                <a:srgbClr val="DCD2A8"/>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10AB-476B-8A33-7F01397E5FE8}"/>
              </c:ext>
            </c:extLst>
          </c:dPt>
          <c:dPt>
            <c:idx val="2"/>
            <c:bubble3D val="0"/>
            <c:explosion val="9"/>
            <c:spPr>
              <a:solidFill>
                <a:srgbClr val="AB101D"/>
              </a:solidFill>
              <a:ln>
                <a:solidFill>
                  <a:schemeClr val="accent1">
                    <a:shade val="50000"/>
                  </a:scheme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0AB-476B-8A33-7F01397E5FE8}"/>
              </c:ext>
            </c:extLst>
          </c:dPt>
          <c:cat>
            <c:numRef>
              <c:f>Sheet1!$A$2:$A$4</c:f>
              <c:numCache>
                <c:formatCode>General</c:formatCode>
                <c:ptCount val="3"/>
              </c:numCache>
            </c:numRef>
          </c:cat>
          <c:val>
            <c:numRef>
              <c:f>Sheet1!$B$2:$B$4</c:f>
              <c:numCache>
                <c:formatCode>General</c:formatCode>
                <c:ptCount val="3"/>
                <c:pt idx="0">
                  <c:v>40</c:v>
                </c:pt>
                <c:pt idx="1">
                  <c:v>20</c:v>
                </c:pt>
                <c:pt idx="2">
                  <c:v>40</c:v>
                </c:pt>
              </c:numCache>
            </c:numRef>
          </c:val>
          <c:extLst>
            <c:ext xmlns:c16="http://schemas.microsoft.com/office/drawing/2014/chart" uri="{C3380CC4-5D6E-409C-BE32-E72D297353CC}">
              <c16:uniqueId val="{00000006-10AB-476B-8A33-7F01397E5FE8}"/>
            </c:ext>
          </c:extLst>
        </c:ser>
        <c:dLbls>
          <c:showLegendKey val="0"/>
          <c:showVal val="0"/>
          <c:showCatName val="0"/>
          <c:showSerName val="0"/>
          <c:showPercent val="0"/>
          <c:showBubbleSize val="0"/>
          <c:showLeaderLines val="1"/>
        </c:dLbls>
        <c:firstSliceAng val="0"/>
      </c:pieChart>
      <c:spPr>
        <a:noFill/>
        <a:ln w="25388">
          <a:noFill/>
        </a:ln>
      </c:spPr>
    </c:plotArea>
    <c:plotVisOnly val="1"/>
    <c:dispBlanksAs val="zero"/>
    <c:showDLblsOverMax val="0"/>
  </c:chart>
  <c:txPr>
    <a:bodyPr/>
    <a:lstStyle/>
    <a:p>
      <a:pPr>
        <a:defRPr sz="1799"/>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F6C5D-F2AC-48A3-BCFD-443A8D47DB9F}" type="datetimeFigureOut">
              <a:rPr lang="en-US" smtClean="0"/>
              <a:t>7/3/2024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E9651F-69E8-473B-8FA4-0559D55D127F}" type="slidenum">
              <a:rPr lang="en-US" smtClean="0"/>
              <a:t>‹#›</a:t>
            </a:fld>
            <a:endParaRPr lang="en-US"/>
          </a:p>
        </p:txBody>
      </p:sp>
    </p:spTree>
    <p:extLst>
      <p:ext uri="{BB962C8B-B14F-4D97-AF65-F5344CB8AC3E}">
        <p14:creationId xmlns:p14="http://schemas.microsoft.com/office/powerpoint/2010/main" val="815365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8E26F-7A28-40DB-8575-793E03A736A6}"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B44DF-E036-4AEA-A2E8-004993EAFC83}" type="slidenum">
              <a:rPr lang="en-US" smtClean="0"/>
              <a:t>‹#›</a:t>
            </a:fld>
            <a:endParaRPr lang="en-US"/>
          </a:p>
        </p:txBody>
      </p:sp>
    </p:spTree>
    <p:extLst>
      <p:ext uri="{BB962C8B-B14F-4D97-AF65-F5344CB8AC3E}">
        <p14:creationId xmlns:p14="http://schemas.microsoft.com/office/powerpoint/2010/main" val="103619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rPr>
              <a:t>Today we are going to provide</a:t>
            </a:r>
            <a:r>
              <a:rPr lang="en-US" altLang="en-US" baseline="0" dirty="0">
                <a:latin typeface="Arial" pitchFamily="34" charset="0"/>
              </a:rPr>
              <a:t> an overview of the MSRP Supplemental Retirement plans.</a:t>
            </a:r>
            <a:endParaRPr lang="en-US" altLang="en-US" dirty="0">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1243F1CC-473D-418F-8CF7-6485267711D8}" type="slidenum">
              <a:rPr lang="en-US" smtClean="0"/>
              <a:t>1</a:t>
            </a:fld>
            <a:endParaRPr lang="en-US"/>
          </a:p>
        </p:txBody>
      </p:sp>
    </p:spTree>
    <p:extLst>
      <p:ext uri="{BB962C8B-B14F-4D97-AF65-F5344CB8AC3E}">
        <p14:creationId xmlns:p14="http://schemas.microsoft.com/office/powerpoint/2010/main" val="133174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otes Placeholder 2"/>
          <p:cNvSpPr>
            <a:spLocks noGrp="1"/>
          </p:cNvSpPr>
          <p:nvPr>
            <p:ph type="body" idx="1"/>
          </p:nvPr>
        </p:nvSpPr>
        <p:spPr>
          <a:noFill/>
          <a:ln/>
        </p:spPr>
        <p:txBody>
          <a:bodyPr/>
          <a:lstStyle/>
          <a:p>
            <a:pPr eaLnBrk="1" hangingPunct="1"/>
            <a:r>
              <a:rPr lang="en-US" altLang="en-US" sz="1100" dirty="0">
                <a:latin typeface="Arial" pitchFamily="34" charset="0"/>
              </a:rPr>
              <a:t>There are two different ways to invest through MSRP. There is no right or wrong way. Just choices. </a:t>
            </a:r>
          </a:p>
          <a:p>
            <a:pPr eaLnBrk="1" hangingPunct="1"/>
            <a:r>
              <a:rPr lang="en-US" altLang="en-US" sz="1100" dirty="0">
                <a:latin typeface="Arial" pitchFamily="34" charset="0"/>
              </a:rPr>
              <a:t>For those who prefer a "hands-off", or "do it for me", approach, MSRP offers professional asset allocation with automatic re-balancing, through target date retirement (or income inception date) trusts. Choose the fund targeted to your retirement or income date, and let a money manager do the rest.</a:t>
            </a:r>
          </a:p>
          <a:p>
            <a:pPr eaLnBrk="1" hangingPunct="1"/>
            <a:r>
              <a:rPr lang="en-US" altLang="en-US" sz="1100" dirty="0">
                <a:latin typeface="Arial" pitchFamily="34" charset="0"/>
              </a:rPr>
              <a:t>For those who are comfortable selecting and managing investments on their own, there's the "hands-on" approach. You choose and manage your individual funds on your own by using the funds available through. You can get started by completing a Q&amp;A guide that will measure your risk tolerance and time horizon, and direct you to a recommended asset allocation model, and then select options that match that model. Or you can devise an asset allocation model of your own. Because investments experience growth and losses at different levels, your investment mix can drift away from your model over time. You can request that MSRP periodically adjust your investment mix through a service called automatic rebalancing.</a:t>
            </a:r>
          </a:p>
          <a:p>
            <a:pPr eaLnBrk="1" hangingPunct="1"/>
            <a:r>
              <a:rPr lang="en-US" altLang="en-US" sz="1100" dirty="0">
                <a:latin typeface="Arial" pitchFamily="34" charset="0"/>
              </a:rPr>
              <a:t>These two approaches can be used independently or in concert with one another. Whichever choice you make, MSRP is proud to provide Maryland's State employees access to simple, cost-effective and professionally managed investment options for retirement planning.</a:t>
            </a:r>
          </a:p>
          <a:p>
            <a:pPr eaLnBrk="1" hangingPunct="1"/>
            <a:r>
              <a:rPr lang="en-US" altLang="en-US" sz="1100" dirty="0">
                <a:latin typeface="Arial" pitchFamily="34" charset="0"/>
              </a:rPr>
              <a:t>Let's begin by talking a look at how to mix funds using a hands-on approach.</a:t>
            </a:r>
          </a:p>
          <a:p>
            <a:endParaRPr lang="en-US" sz="1200" b="0" i="0" u="none" strike="noStrike" kern="1200" baseline="0" dirty="0">
              <a:solidFill>
                <a:schemeClr val="tx1"/>
              </a:solidFill>
              <a:latin typeface="Arial" charset="0"/>
              <a:ea typeface="+mn-ea"/>
              <a:cs typeface="+mn-cs"/>
            </a:endParaRPr>
          </a:p>
          <a:p>
            <a:r>
              <a:rPr lang="en-US" sz="1200" b="1" i="1" u="none" strike="noStrike" kern="1200" baseline="0" dirty="0">
                <a:solidFill>
                  <a:schemeClr val="tx1"/>
                </a:solidFill>
                <a:latin typeface="Arial" charset="0"/>
                <a:ea typeface="+mn-ea"/>
                <a:cs typeface="+mn-cs"/>
              </a:rPr>
              <a:t>Please consider the fund’s investment objectives, risks, charges, and expenses carefully before investing. The fund prospectus contains this and other important information about the investment company. Prospectuses are available by calling 800-545-4730. Read the prospectus carefully before investing. </a:t>
            </a:r>
            <a:endParaRPr lang="en-US" altLang="en-US" sz="1100" dirty="0">
              <a:latin typeface="Arial" pitchFamily="34" charset="0"/>
            </a:endParaRPr>
          </a:p>
        </p:txBody>
      </p:sp>
      <p:sp>
        <p:nvSpPr>
          <p:cNvPr id="48131"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64F45A-244F-4DEA-9F15-BEE16783ED3D}" type="slidenum">
              <a:rPr kumimoji="0" lang="en-US" alt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48132" name="Slide Image Placeholder 6"/>
          <p:cNvSpPr>
            <a:spLocks noGrp="1" noRot="1" noChangeAspect="1" noTextEdit="1"/>
          </p:cNvSpPr>
          <p:nvPr>
            <p:ph type="sldImg"/>
          </p:nvPr>
        </p:nvSpPr>
        <p:spPr>
          <a:xfrm>
            <a:off x="685800" y="1143000"/>
            <a:ext cx="5486400" cy="3086100"/>
          </a:xfrm>
          <a:ln/>
        </p:spPr>
      </p:sp>
    </p:spTree>
    <p:extLst>
      <p:ext uri="{BB962C8B-B14F-4D97-AF65-F5344CB8AC3E}">
        <p14:creationId xmlns:p14="http://schemas.microsoft.com/office/powerpoint/2010/main" val="2745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E101A"/>
                </a:solidFill>
                <a:effectLst/>
                <a:latin typeface="Calibri" panose="020F0502020204030204" pitchFamily="34" charset="0"/>
                <a:ea typeface="Calibri" panose="020F0502020204030204" pitchFamily="34" charset="0"/>
              </a:rPr>
              <a:t>Ashi</a:t>
            </a:r>
            <a:r>
              <a:rPr lang="en-US" sz="1200" dirty="0">
                <a:solidFill>
                  <a:srgbClr val="0E101A"/>
                </a:solidFill>
                <a:effectLst/>
                <a:latin typeface="Calibri" panose="020F0502020204030204" pitchFamily="34" charset="0"/>
                <a:ea typeface="Calibri" panose="020F0502020204030204" pitchFamily="34" charset="0"/>
              </a:rPr>
              <a:t>, an independent and adventurous spirit, chose Option A.  She believed in taking control of her financial destiny. </a:t>
            </a:r>
            <a:r>
              <a:rPr lang="en-US" sz="1200" dirty="0" err="1">
                <a:solidFill>
                  <a:srgbClr val="0E101A"/>
                </a:solidFill>
                <a:effectLst/>
                <a:latin typeface="Calibri" panose="020F0502020204030204" pitchFamily="34" charset="0"/>
                <a:ea typeface="Calibri" panose="020F0502020204030204" pitchFamily="34" charset="0"/>
              </a:rPr>
              <a:t>Ashi</a:t>
            </a:r>
            <a:r>
              <a:rPr lang="en-US" sz="1200" dirty="0">
                <a:solidFill>
                  <a:srgbClr val="0E101A"/>
                </a:solidFill>
                <a:effectLst/>
                <a:latin typeface="Calibri" panose="020F0502020204030204" pitchFamily="34" charset="0"/>
                <a:ea typeface="Calibri" panose="020F0502020204030204" pitchFamily="34" charset="0"/>
              </a:rPr>
              <a:t> diligently researched and learned about investing, making informed decisions about where to allocate her funds.  She metaphorically viewed her retirement journey as driving her car, able to change direction at any moment. She enjoyed the freedom and flexibility to manage investment strategies based on market trends and personal circumstances. She was confident that her thorough understanding of the market would lead her to a successful retirement. The Investment Planner on MarylandDC.com helped her develop a framework to select a diversified investment portfolio consistent with her risk tolerance.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E101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E101A"/>
                </a:solidFill>
                <a:effectLst/>
                <a:latin typeface="Calibri" panose="020F0502020204030204" pitchFamily="34" charset="0"/>
                <a:ea typeface="Calibri" panose="020F0502020204030204" pitchFamily="34" charset="0"/>
              </a:rPr>
              <a:t>As time went on, </a:t>
            </a:r>
            <a:r>
              <a:rPr lang="en-US" sz="1200" dirty="0" err="1">
                <a:solidFill>
                  <a:srgbClr val="0E101A"/>
                </a:solidFill>
                <a:effectLst/>
                <a:latin typeface="Calibri" panose="020F0502020204030204" pitchFamily="34" charset="0"/>
                <a:ea typeface="Calibri" panose="020F0502020204030204" pitchFamily="34" charset="0"/>
              </a:rPr>
              <a:t>Ashi</a:t>
            </a:r>
            <a:r>
              <a:rPr lang="en-US" sz="1200" dirty="0">
                <a:solidFill>
                  <a:srgbClr val="0E101A"/>
                </a:solidFill>
                <a:effectLst/>
                <a:latin typeface="Calibri" panose="020F0502020204030204" pitchFamily="34" charset="0"/>
                <a:ea typeface="Calibri" panose="020F0502020204030204" pitchFamily="34" charset="0"/>
              </a:rPr>
              <a:t> encountered a sudden market downturn, but her in-depth knowledge helped her make timely adjustments, ensuring her retirement plans stayed on track. </a:t>
            </a:r>
            <a:r>
              <a:rPr lang="en-US" sz="1200" strike="sngStrike" dirty="0">
                <a:solidFill>
                  <a:srgbClr val="0E101A"/>
                </a:solidFill>
                <a:effectLst/>
                <a:latin typeface="Calibri" panose="020F0502020204030204" pitchFamily="34" charset="0"/>
                <a:ea typeface="Calibri" panose="020F0502020204030204" pitchFamily="34" charset="0"/>
              </a:rPr>
              <a:t>Angela</a:t>
            </a:r>
            <a:r>
              <a:rPr lang="en-US" sz="1200" dirty="0">
                <a:solidFill>
                  <a:srgbClr val="0E101A"/>
                </a:solidFill>
                <a:effectLst/>
                <a:latin typeface="Calibri" panose="020F0502020204030204" pitchFamily="34" charset="0"/>
                <a:ea typeface="Calibri" panose="020F0502020204030204" pitchFamily="34" charset="0"/>
              </a:rPr>
              <a:t> </a:t>
            </a:r>
            <a:r>
              <a:rPr lang="en-US" sz="1200" b="1" i="1" u="sng" dirty="0" err="1">
                <a:solidFill>
                  <a:srgbClr val="0E101A"/>
                </a:solidFill>
                <a:effectLst/>
                <a:latin typeface="Calibri" panose="020F0502020204030204" pitchFamily="34" charset="0"/>
                <a:ea typeface="Calibri" panose="020F0502020204030204" pitchFamily="34" charset="0"/>
              </a:rPr>
              <a:t>Ashi</a:t>
            </a:r>
            <a:r>
              <a:rPr lang="en-US" sz="1200" dirty="0">
                <a:solidFill>
                  <a:srgbClr val="0E101A"/>
                </a:solidFill>
                <a:effectLst/>
                <a:latin typeface="Calibri" panose="020F0502020204030204" pitchFamily="34" charset="0"/>
                <a:ea typeface="Calibri" panose="020F0502020204030204" pitchFamily="34" charset="0"/>
              </a:rPr>
              <a:t> enjoyed total control over her investments and was willing to give the time and attention needed to do a great job while managing her other life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E101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E101A"/>
                </a:solidFill>
                <a:effectLst/>
                <a:latin typeface="Calibri" panose="020F0502020204030204" pitchFamily="34" charset="0"/>
                <a:ea typeface="Calibri" panose="020F0502020204030204" pitchFamily="34" charset="0"/>
              </a:rPr>
              <a:t>She successfully reached her desired retirement destination. She celebrated her independence, building a substantial fund through her efforts and decision-making. </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pPr/>
              <a:t>11</a:t>
            </a:fld>
            <a:endParaRPr lang="en-US"/>
          </a:p>
        </p:txBody>
      </p:sp>
      <p:sp>
        <p:nvSpPr>
          <p:cNvPr id="7" name="Slide Image Placeholder 6">
            <a:extLst>
              <a:ext uri="{FF2B5EF4-FFF2-40B4-BE49-F238E27FC236}">
                <a16:creationId xmlns:a16="http://schemas.microsoft.com/office/drawing/2014/main" id="{4B00EFC2-F787-402F-A37F-5A19411CE697}"/>
              </a:ext>
            </a:extLst>
          </p:cNvPr>
          <p:cNvSpPr>
            <a:spLocks noGrp="1" noRot="1" noChangeAspect="1"/>
          </p:cNvSpPr>
          <p:nvPr>
            <p:ph type="sldImg"/>
          </p:nvPr>
        </p:nvSpPr>
        <p:spPr>
          <a:xfrm>
            <a:off x="1524000" y="458788"/>
            <a:ext cx="3810000" cy="2143125"/>
          </a:xfrm>
        </p:spPr>
      </p:sp>
    </p:spTree>
    <p:extLst>
      <p:ext uri="{BB962C8B-B14F-4D97-AF65-F5344CB8AC3E}">
        <p14:creationId xmlns:p14="http://schemas.microsoft.com/office/powerpoint/2010/main" val="421263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E101A"/>
                </a:solidFill>
                <a:effectLst/>
                <a:latin typeface="Calibri" panose="020F0502020204030204" pitchFamily="34" charset="0"/>
                <a:ea typeface="Calibri" panose="020F0502020204030204" pitchFamily="34" charset="0"/>
              </a:rPr>
              <a:t>Baya, on the other hand, preferred a more structured approach. </a:t>
            </a:r>
            <a:r>
              <a:rPr lang="en-US" sz="1200" strike="sngStrike" dirty="0">
                <a:solidFill>
                  <a:srgbClr val="0E101A"/>
                </a:solidFill>
                <a:effectLst/>
                <a:latin typeface="Calibri" panose="020F0502020204030204" pitchFamily="34" charset="0"/>
                <a:ea typeface="Calibri" panose="020F0502020204030204" pitchFamily="34" charset="0"/>
              </a:rPr>
              <a:t>He</a:t>
            </a:r>
            <a:r>
              <a:rPr lang="en-US" sz="1200" dirty="0">
                <a:solidFill>
                  <a:srgbClr val="0E101A"/>
                </a:solidFill>
                <a:effectLst/>
                <a:latin typeface="Calibri" panose="020F0502020204030204" pitchFamily="34" charset="0"/>
                <a:ea typeface="Calibri" panose="020F0502020204030204" pitchFamily="34" charset="0"/>
              </a:rPr>
              <a:t> </a:t>
            </a:r>
            <a:r>
              <a:rPr lang="en-US" sz="1200" b="1" i="1" u="sng" dirty="0">
                <a:solidFill>
                  <a:srgbClr val="0E101A"/>
                </a:solidFill>
                <a:effectLst/>
                <a:latin typeface="Calibri" panose="020F0502020204030204" pitchFamily="34" charset="0"/>
                <a:ea typeface="Calibri" panose="020F0502020204030204" pitchFamily="34" charset="0"/>
              </a:rPr>
              <a:t>She</a:t>
            </a:r>
            <a:r>
              <a:rPr lang="en-US" sz="1200" dirty="0">
                <a:solidFill>
                  <a:srgbClr val="0E101A"/>
                </a:solidFill>
                <a:effectLst/>
                <a:latin typeface="Calibri" panose="020F0502020204030204" pitchFamily="34" charset="0"/>
                <a:ea typeface="Calibri" panose="020F0502020204030204" pitchFamily="34" charset="0"/>
              </a:rPr>
              <a:t> decided to go with Option B, the age-based target </a:t>
            </a:r>
            <a:r>
              <a:rPr lang="en-US" sz="1200" b="1" i="1" u="sng" dirty="0">
                <a:solidFill>
                  <a:srgbClr val="0E101A"/>
                </a:solidFill>
                <a:effectLst/>
                <a:latin typeface="Calibri" panose="020F0502020204030204" pitchFamily="34" charset="0"/>
                <a:ea typeface="Calibri" panose="020F0502020204030204" pitchFamily="34" charset="0"/>
              </a:rPr>
              <a:t>date</a:t>
            </a:r>
            <a:r>
              <a:rPr lang="en-US" sz="1200" dirty="0">
                <a:solidFill>
                  <a:srgbClr val="0E101A"/>
                </a:solidFill>
                <a:effectLst/>
                <a:latin typeface="Calibri" panose="020F0502020204030204" pitchFamily="34" charset="0"/>
                <a:ea typeface="Calibri" panose="020F0502020204030204" pitchFamily="34" charset="0"/>
              </a:rPr>
              <a:t> retirement option. She imagined Her retirement journey riding a bus with predetermined stops and routes. While she had less control over the direction and timing of her investments, she appreciated the stability and peace of mind that came with it. Her account automatically adjusted its asset allocation based on age, retirement target date, and other factors. She trusted the expertise of financial professionals who manage</a:t>
            </a:r>
            <a:r>
              <a:rPr lang="en-US" sz="1200" strike="sngStrike" dirty="0">
                <a:solidFill>
                  <a:srgbClr val="0E101A"/>
                </a:solidFill>
                <a:effectLst/>
                <a:latin typeface="Calibri" panose="020F0502020204030204" pitchFamily="34" charset="0"/>
                <a:ea typeface="Calibri" panose="020F0502020204030204" pitchFamily="34" charset="0"/>
              </a:rPr>
              <a:t>d</a:t>
            </a:r>
            <a:r>
              <a:rPr lang="en-US" sz="1200" dirty="0">
                <a:solidFill>
                  <a:srgbClr val="0E101A"/>
                </a:solidFill>
                <a:effectLst/>
                <a:latin typeface="Calibri" panose="020F0502020204030204" pitchFamily="34" charset="0"/>
                <a:ea typeface="Calibri" panose="020F0502020204030204" pitchFamily="34" charset="0"/>
              </a:rPr>
              <a:t> the fund, believing that they would make the best decisions for her based on market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E101A"/>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E101A"/>
                </a:solidFill>
                <a:effectLst/>
                <a:latin typeface="Calibri" panose="020F0502020204030204" pitchFamily="34" charset="0"/>
                <a:ea typeface="Calibri" panose="020F0502020204030204" pitchFamily="34" charset="0"/>
              </a:rPr>
              <a:t>As time went on, Baya had a son, Bruno. He fell in love with travelling too. She was glad that having a diversified portfolio with the target-based option meant more time with her family. </a:t>
            </a:r>
          </a:p>
          <a:p>
            <a:pPr marL="0" marR="0">
              <a:spcBef>
                <a:spcPts val="0"/>
              </a:spcBef>
              <a:spcAft>
                <a:spcPts val="0"/>
              </a:spcAft>
            </a:pPr>
            <a:r>
              <a:rPr lang="en-US" sz="1200" dirty="0">
                <a:solidFill>
                  <a:srgbClr val="0E101A"/>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E101A"/>
                </a:solidFill>
                <a:effectLst/>
                <a:latin typeface="Calibri" panose="020F0502020204030204" pitchFamily="34" charset="0"/>
                <a:ea typeface="Calibri" panose="020F0502020204030204" pitchFamily="34" charset="0"/>
              </a:rPr>
              <a:t>Baya reached her desired retirement destination. She appreciated the stable returns provided by </a:t>
            </a:r>
            <a:r>
              <a:rPr lang="en-US" sz="1200" strike="sngStrike" dirty="0">
                <a:solidFill>
                  <a:srgbClr val="0E101A"/>
                </a:solidFill>
                <a:effectLst/>
                <a:latin typeface="Calibri" panose="020F0502020204030204" pitchFamily="34" charset="0"/>
                <a:ea typeface="Calibri" panose="020F0502020204030204" pitchFamily="34" charset="0"/>
              </a:rPr>
              <a:t>his</a:t>
            </a:r>
            <a:r>
              <a:rPr lang="en-US" sz="1200" dirty="0">
                <a:solidFill>
                  <a:srgbClr val="0E101A"/>
                </a:solidFill>
                <a:effectLst/>
                <a:latin typeface="Calibri" panose="020F0502020204030204" pitchFamily="34" charset="0"/>
                <a:ea typeface="Calibri" panose="020F0502020204030204" pitchFamily="34" charset="0"/>
              </a:rPr>
              <a:t> </a:t>
            </a:r>
            <a:r>
              <a:rPr lang="en-US" sz="1200" b="1" i="1" u="sng" dirty="0">
                <a:solidFill>
                  <a:srgbClr val="0E101A"/>
                </a:solidFill>
                <a:effectLst/>
                <a:latin typeface="Calibri" panose="020F0502020204030204" pitchFamily="34" charset="0"/>
                <a:ea typeface="Calibri" panose="020F0502020204030204" pitchFamily="34" charset="0"/>
              </a:rPr>
              <a:t>her</a:t>
            </a:r>
            <a:r>
              <a:rPr lang="en-US" sz="1200" dirty="0">
                <a:solidFill>
                  <a:srgbClr val="0E101A"/>
                </a:solidFill>
                <a:effectLst/>
                <a:latin typeface="Calibri" panose="020F0502020204030204" pitchFamily="34" charset="0"/>
                <a:ea typeface="Calibri" panose="020F0502020204030204" pitchFamily="34" charset="0"/>
              </a:rPr>
              <a:t> target </a:t>
            </a:r>
            <a:r>
              <a:rPr lang="en-US" sz="1200" b="1" i="1" u="sng" dirty="0">
                <a:solidFill>
                  <a:srgbClr val="0E101A"/>
                </a:solidFill>
                <a:effectLst/>
                <a:latin typeface="Calibri" panose="020F0502020204030204" pitchFamily="34" charset="0"/>
                <a:ea typeface="Calibri" panose="020F0502020204030204" pitchFamily="34" charset="0"/>
              </a:rPr>
              <a:t>date</a:t>
            </a:r>
            <a:r>
              <a:rPr lang="en-US" sz="1200" dirty="0">
                <a:solidFill>
                  <a:srgbClr val="0E101A"/>
                </a:solidFill>
                <a:effectLst/>
                <a:latin typeface="Calibri" panose="020F0502020204030204" pitchFamily="34" charset="0"/>
                <a:ea typeface="Calibri" panose="020F0502020204030204" pitchFamily="34" charset="0"/>
              </a:rPr>
              <a:t> fund, enabling </a:t>
            </a:r>
            <a:r>
              <a:rPr lang="en-US" sz="1200" strike="sngStrike" dirty="0">
                <a:solidFill>
                  <a:srgbClr val="0E101A"/>
                </a:solidFill>
                <a:effectLst/>
                <a:latin typeface="Calibri" panose="020F0502020204030204" pitchFamily="34" charset="0"/>
                <a:ea typeface="Calibri" panose="020F0502020204030204" pitchFamily="34" charset="0"/>
              </a:rPr>
              <a:t>him</a:t>
            </a:r>
            <a:r>
              <a:rPr lang="en-US" sz="1200" dirty="0">
                <a:solidFill>
                  <a:srgbClr val="0E101A"/>
                </a:solidFill>
                <a:effectLst/>
                <a:latin typeface="Calibri" panose="020F0502020204030204" pitchFamily="34" charset="0"/>
                <a:ea typeface="Calibri" panose="020F0502020204030204" pitchFamily="34" charset="0"/>
              </a:rPr>
              <a:t> </a:t>
            </a:r>
            <a:r>
              <a:rPr lang="en-US" sz="1200" b="1" i="1" u="sng" dirty="0">
                <a:solidFill>
                  <a:srgbClr val="0E101A"/>
                </a:solidFill>
                <a:effectLst/>
                <a:latin typeface="Calibri" panose="020F0502020204030204" pitchFamily="34" charset="0"/>
                <a:ea typeface="Calibri" panose="020F0502020204030204" pitchFamily="34" charset="0"/>
              </a:rPr>
              <a:t>her</a:t>
            </a:r>
            <a:r>
              <a:rPr lang="en-US" sz="1200" dirty="0">
                <a:solidFill>
                  <a:srgbClr val="0E101A"/>
                </a:solidFill>
                <a:effectLst/>
                <a:latin typeface="Calibri" panose="020F0502020204030204" pitchFamily="34" charset="0"/>
                <a:ea typeface="Calibri" panose="020F0502020204030204" pitchFamily="34" charset="0"/>
              </a:rPr>
              <a:t> to enjoy a comfortable retirement.</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pPr/>
              <a:t>12</a:t>
            </a:fld>
            <a:endParaRPr lang="en-US"/>
          </a:p>
        </p:txBody>
      </p:sp>
      <p:sp>
        <p:nvSpPr>
          <p:cNvPr id="7" name="Slide Image Placeholder 6">
            <a:extLst>
              <a:ext uri="{FF2B5EF4-FFF2-40B4-BE49-F238E27FC236}">
                <a16:creationId xmlns:a16="http://schemas.microsoft.com/office/drawing/2014/main" id="{4B00EFC2-F787-402F-A37F-5A19411CE697}"/>
              </a:ext>
            </a:extLst>
          </p:cNvPr>
          <p:cNvSpPr>
            <a:spLocks noGrp="1" noRot="1" noChangeAspect="1"/>
          </p:cNvSpPr>
          <p:nvPr>
            <p:ph type="sldImg"/>
          </p:nvPr>
        </p:nvSpPr>
        <p:spPr>
          <a:xfrm>
            <a:off x="1524000" y="458788"/>
            <a:ext cx="3810000" cy="2143125"/>
          </a:xfrm>
        </p:spPr>
      </p:sp>
    </p:spTree>
    <p:extLst>
      <p:ext uri="{BB962C8B-B14F-4D97-AF65-F5344CB8AC3E}">
        <p14:creationId xmlns:p14="http://schemas.microsoft.com/office/powerpoint/2010/main" val="390537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E101A"/>
                </a:solidFill>
                <a:effectLst/>
                <a:latin typeface="Calibri" panose="020F0502020204030204" pitchFamily="34" charset="0"/>
                <a:ea typeface="Calibri" panose="020F0502020204030204" pitchFamily="34" charset="0"/>
              </a:rPr>
              <a:t>Chris, the practical and meticulous thinker, went for Option C. They wanted a retirement journey tailored to </a:t>
            </a:r>
            <a:r>
              <a:rPr lang="en-US" sz="1200" strike="sngStrike" dirty="0">
                <a:solidFill>
                  <a:srgbClr val="0E101A"/>
                </a:solidFill>
                <a:effectLst/>
                <a:latin typeface="Calibri" panose="020F0502020204030204" pitchFamily="34" charset="0"/>
                <a:ea typeface="Calibri" panose="020F0502020204030204" pitchFamily="34" charset="0"/>
              </a:rPr>
              <a:t>his</a:t>
            </a:r>
            <a:r>
              <a:rPr lang="en-US" sz="1200" dirty="0">
                <a:solidFill>
                  <a:srgbClr val="0E101A"/>
                </a:solidFill>
                <a:effectLst/>
                <a:latin typeface="Calibri" panose="020F0502020204030204" pitchFamily="34" charset="0"/>
                <a:ea typeface="Calibri" panose="020F0502020204030204" pitchFamily="34" charset="0"/>
              </a:rPr>
              <a:t> </a:t>
            </a:r>
            <a:r>
              <a:rPr lang="en-US" sz="1200" b="1" i="1" u="sng" dirty="0">
                <a:solidFill>
                  <a:srgbClr val="0E101A"/>
                </a:solidFill>
                <a:effectLst/>
                <a:latin typeface="Calibri" panose="020F0502020204030204" pitchFamily="34" charset="0"/>
                <a:ea typeface="Calibri" panose="020F0502020204030204" pitchFamily="34" charset="0"/>
              </a:rPr>
              <a:t>their</a:t>
            </a:r>
            <a:r>
              <a:rPr lang="en-US" sz="1200" dirty="0">
                <a:solidFill>
                  <a:srgbClr val="0E101A"/>
                </a:solidFill>
                <a:effectLst/>
                <a:latin typeface="Calibri" panose="020F0502020204030204" pitchFamily="34" charset="0"/>
                <a:ea typeface="Calibri" panose="020F0502020204030204" pitchFamily="34" charset="0"/>
              </a:rPr>
              <a:t> specific needs and preferences. They saw themself as a passenger in a luxurious car with a skilled chauffeur managing their finances. This chauffeur, representing a customized management service, would consider factors like traffic (market volatility) and optimize paths (investment strategies) and other factors to ensure they reached </a:t>
            </a:r>
            <a:r>
              <a:rPr lang="en-US" sz="1200" strike="sngStrike" dirty="0">
                <a:solidFill>
                  <a:srgbClr val="0E101A"/>
                </a:solidFill>
                <a:effectLst/>
                <a:latin typeface="Calibri" panose="020F0502020204030204" pitchFamily="34" charset="0"/>
                <a:ea typeface="Calibri" panose="020F0502020204030204" pitchFamily="34" charset="0"/>
              </a:rPr>
              <a:t>her</a:t>
            </a:r>
            <a:r>
              <a:rPr lang="en-US" sz="1200" dirty="0">
                <a:solidFill>
                  <a:srgbClr val="0E101A"/>
                </a:solidFill>
                <a:effectLst/>
                <a:latin typeface="Calibri" panose="020F0502020204030204" pitchFamily="34" charset="0"/>
                <a:ea typeface="Calibri" panose="020F0502020204030204" pitchFamily="34" charset="0"/>
              </a:rPr>
              <a:t> </a:t>
            </a:r>
            <a:r>
              <a:rPr lang="en-US" sz="1200" b="1" i="1" u="sng" dirty="0">
                <a:solidFill>
                  <a:srgbClr val="0E101A"/>
                </a:solidFill>
                <a:effectLst/>
                <a:latin typeface="Calibri" panose="020F0502020204030204" pitchFamily="34" charset="0"/>
                <a:ea typeface="Calibri" panose="020F0502020204030204" pitchFamily="34" charset="0"/>
              </a:rPr>
              <a:t>their</a:t>
            </a:r>
            <a:r>
              <a:rPr lang="en-US" sz="1200" dirty="0">
                <a:solidFill>
                  <a:srgbClr val="0E101A"/>
                </a:solidFill>
                <a:effectLst/>
                <a:latin typeface="Calibri" panose="020F0502020204030204" pitchFamily="34" charset="0"/>
                <a:ea typeface="Calibri" panose="020F0502020204030204" pitchFamily="34" charset="0"/>
              </a:rPr>
              <a:t> retirement goals smoothly. They valued the personalized attention and professional guidance they received, allowing them to relax and enjoy the ride while the expert took care of their financial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E101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E101A"/>
                </a:solidFill>
                <a:effectLst/>
                <a:latin typeface="Calibri" panose="020F0502020204030204" pitchFamily="34" charset="0"/>
                <a:ea typeface="Calibri" panose="020F0502020204030204" pitchFamily="34" charset="0"/>
              </a:rPr>
              <a:t>Chris</a:t>
            </a:r>
            <a:r>
              <a:rPr lang="en-US" sz="1200" b="1" i="1" u="sng" dirty="0">
                <a:solidFill>
                  <a:srgbClr val="0E101A"/>
                </a:solidFill>
                <a:effectLst/>
                <a:latin typeface="Calibri" panose="020F0502020204030204" pitchFamily="34" charset="0"/>
                <a:ea typeface="Calibri" panose="020F0502020204030204" pitchFamily="34" charset="0"/>
              </a:rPr>
              <a:t>’s</a:t>
            </a:r>
            <a:r>
              <a:rPr lang="en-US" sz="1200" dirty="0">
                <a:solidFill>
                  <a:srgbClr val="0E101A"/>
                </a:solidFill>
                <a:effectLst/>
                <a:latin typeface="Calibri" panose="020F0502020204030204" pitchFamily="34" charset="0"/>
                <a:ea typeface="Calibri" panose="020F0502020204030204" pitchFamily="34" charset="0"/>
              </a:rPr>
              <a:t> customized management service helped them navigate unpredictable market conditions, optimizing their investments and minimizing potential pitfalls. Their family expanded and they had piece of mind knowing they can spend more time with them and less time worrying about investments.</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pPr/>
              <a:t>13</a:t>
            </a:fld>
            <a:endParaRPr lang="en-US"/>
          </a:p>
        </p:txBody>
      </p:sp>
      <p:sp>
        <p:nvSpPr>
          <p:cNvPr id="7" name="Slide Image Placeholder 6">
            <a:extLst>
              <a:ext uri="{FF2B5EF4-FFF2-40B4-BE49-F238E27FC236}">
                <a16:creationId xmlns:a16="http://schemas.microsoft.com/office/drawing/2014/main" id="{4B00EFC2-F787-402F-A37F-5A19411CE697}"/>
              </a:ext>
            </a:extLst>
          </p:cNvPr>
          <p:cNvSpPr>
            <a:spLocks noGrp="1" noRot="1" noChangeAspect="1"/>
          </p:cNvSpPr>
          <p:nvPr>
            <p:ph type="sldImg"/>
          </p:nvPr>
        </p:nvSpPr>
        <p:spPr>
          <a:xfrm>
            <a:off x="1524000" y="458788"/>
            <a:ext cx="3810000" cy="2143125"/>
          </a:xfrm>
        </p:spPr>
      </p:sp>
    </p:spTree>
    <p:extLst>
      <p:ext uri="{BB962C8B-B14F-4D97-AF65-F5344CB8AC3E}">
        <p14:creationId xmlns:p14="http://schemas.microsoft.com/office/powerpoint/2010/main" val="247959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2676752-DE82-4938-8C00-2B744733A103}" type="slidenum">
              <a:rPr lang="en-US" altLang="en-US" smtClean="0">
                <a:latin typeface="Arial" pitchFamily="34" charset="0"/>
              </a:rPr>
              <a:pPr/>
              <a:t>14</a:t>
            </a:fld>
            <a:endParaRPr lang="en-US" altLang="en-US">
              <a:latin typeface="Arial" pitchFamily="34" charset="0"/>
            </a:endParaRPr>
          </a:p>
        </p:txBody>
      </p:sp>
      <p:sp>
        <p:nvSpPr>
          <p:cNvPr id="55299" name="Rectangle 2"/>
          <p:cNvSpPr>
            <a:spLocks noGrp="1" noRot="1" noChangeAspect="1" noChangeArrowheads="1" noTextEdit="1"/>
          </p:cNvSpPr>
          <p:nvPr>
            <p:ph type="sldImg"/>
          </p:nvPr>
        </p:nvSpPr>
        <p:spPr>
          <a:xfrm>
            <a:off x="685800" y="1143000"/>
            <a:ext cx="5486400" cy="3086100"/>
          </a:xfrm>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r>
              <a:rPr lang="en-US" altLang="en-US">
                <a:latin typeface="Arial" pitchFamily="34" charset="0"/>
              </a:rPr>
              <a:t>This chart not only shows the annual contribution limits per plan, but how you may be able to contribute the maximum limit in more than one plan…a benefit most plan sponsors outside of MSRP cannot offer. Of course you can start, stop or change your deferral amount anytime. People often plan increases for when their financial situation changes, like when they get a raise or reduce their debt. </a:t>
            </a:r>
          </a:p>
          <a:p>
            <a:pPr eaLnBrk="1" hangingPunct="1"/>
            <a:r>
              <a:rPr lang="en-US" altLang="en-US">
                <a:latin typeface="Arial" pitchFamily="34" charset="0"/>
              </a:rPr>
              <a:t>So that concludes our look at contributions and investments, let's jump right to the end—getting money out of your plan at retirement.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Fees can be charged in many ways. Some are charged by the mutual fund, or other investment option, while others are charged by your provider—like MSRP or a bank. Below are some examples of fees typically found with retirement accounts.</a:t>
            </a:r>
          </a:p>
          <a:p>
            <a:r>
              <a:rPr lang="en-US" sz="1200" b="0" i="0" u="none" strike="noStrike" kern="1200" baseline="0" dirty="0">
                <a:solidFill>
                  <a:schemeClr val="tx1"/>
                </a:solidFill>
                <a:latin typeface="+mn-lt"/>
                <a:ea typeface="+mn-ea"/>
                <a:cs typeface="+mn-cs"/>
              </a:rPr>
              <a:t>There is an asterisk for Advisor or Investment Management Fee because MSRP offers an optional managed account service for an additional fee of between $0.01% -$0.78%. </a:t>
            </a:r>
            <a:endParaRPr lang="en-US" dirty="0"/>
          </a:p>
        </p:txBody>
      </p:sp>
      <p:sp>
        <p:nvSpPr>
          <p:cNvPr id="4" name="Slide Number Placeholder 3"/>
          <p:cNvSpPr>
            <a:spLocks noGrp="1"/>
          </p:cNvSpPr>
          <p:nvPr>
            <p:ph type="sldNum" sz="quarter" idx="10"/>
          </p:nvPr>
        </p:nvSpPr>
        <p:spPr/>
        <p:txBody>
          <a:bodyPr/>
          <a:lstStyle/>
          <a:p>
            <a:fld id="{FA4CD0DA-8549-45F7-89AF-BCF6769E5769}" type="slidenum">
              <a:rPr lang="en-US" smtClean="0"/>
              <a:t>15</a:t>
            </a:fld>
            <a:endParaRPr lang="en-US"/>
          </a:p>
        </p:txBody>
      </p:sp>
    </p:spTree>
    <p:extLst>
      <p:ext uri="{BB962C8B-B14F-4D97-AF65-F5344CB8AC3E}">
        <p14:creationId xmlns:p14="http://schemas.microsoft.com/office/powerpoint/2010/main" val="24919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dirty="0"/>
              <a:t>MSRP allows rollovers into and out of the plan.</a:t>
            </a:r>
          </a:p>
          <a:p>
            <a:r>
              <a:rPr lang="en-US" sz="1600" dirty="0"/>
              <a:t>This chart shows the kinds of accounts MSRP can accept rollovers from. Keep in mind that</a:t>
            </a:r>
            <a:endParaRPr lang="en-US" sz="1200" dirty="0"/>
          </a:p>
          <a:p>
            <a:r>
              <a:rPr lang="en-US" sz="1200" i="1" dirty="0"/>
              <a:t>diversification does not guarantee profits or insulate you from potential losses. Qualified retirement plans are all different including fees and when you can access funds. Assets rolled over from another qualified plan may be subject to both surrender charges and a 10% excise tax if withdrawn before age 59½.</a:t>
            </a:r>
          </a:p>
          <a:p>
            <a:endParaRPr lang="en-US" dirty="0"/>
          </a:p>
        </p:txBody>
      </p:sp>
      <p:sp>
        <p:nvSpPr>
          <p:cNvPr id="4" name="Slide Number Placeholder 3"/>
          <p:cNvSpPr>
            <a:spLocks noGrp="1"/>
          </p:cNvSpPr>
          <p:nvPr>
            <p:ph type="sldNum" sz="quarter" idx="10"/>
          </p:nvPr>
        </p:nvSpPr>
        <p:spPr/>
        <p:txBody>
          <a:bodyPr/>
          <a:lstStyle/>
          <a:p>
            <a:pPr>
              <a:defRPr/>
            </a:pPr>
            <a:fld id="{8FCD388C-407D-4618-B7E2-07FF8097804D}" type="slidenum">
              <a:rPr lang="en-US" smtClean="0"/>
              <a:pPr>
                <a:defRPr/>
              </a:pPr>
              <a:t>16</a:t>
            </a:fld>
            <a:endParaRPr lang="en-US" dirty="0"/>
          </a:p>
        </p:txBody>
      </p:sp>
    </p:spTree>
    <p:extLst>
      <p:ext uri="{BB962C8B-B14F-4D97-AF65-F5344CB8AC3E}">
        <p14:creationId xmlns:p14="http://schemas.microsoft.com/office/powerpoint/2010/main" val="190938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401(a) Match Started on July 1, 2023 </a:t>
            </a:r>
          </a:p>
          <a:p>
            <a:r>
              <a:rPr lang="en-US" b="1" dirty="0"/>
              <a:t>What is this 401a Match? </a:t>
            </a:r>
          </a:p>
          <a:p>
            <a:r>
              <a:rPr lang="en-US" dirty="0"/>
              <a:t>For Fiscal Year (FY) 2024 (July 1, 2023 - June 30, 2024) the match to employee contributions to the Maryland State and Teacher Supplemental Retirement Plans (MSRP) 401(k), 457(b) and 403(b) has been funded for up to $600. This means that for every dollar you contribute </a:t>
            </a:r>
            <a:r>
              <a:rPr lang="en-US" b="1" i="1" u="sng" dirty="0">
                <a:solidFill>
                  <a:srgbClr val="FF0000"/>
                </a:solidFill>
              </a:rPr>
              <a:t>or defer </a:t>
            </a:r>
            <a:r>
              <a:rPr lang="en-US" dirty="0"/>
              <a:t>during the FY 2024, the state of Maryland will contribute a dollar on your behalf </a:t>
            </a:r>
            <a:r>
              <a:rPr lang="en-US" b="1" i="1" u="sng" dirty="0"/>
              <a:t>into a 401(a) plan account </a:t>
            </a:r>
            <a:r>
              <a:rPr lang="en-US" dirty="0"/>
              <a:t>until the maximum of $600 is reached. </a:t>
            </a:r>
          </a:p>
          <a:p>
            <a:r>
              <a:rPr lang="en-US" b="1" dirty="0"/>
              <a:t>Who is eligible for the match? * </a:t>
            </a:r>
          </a:p>
          <a:p>
            <a:pPr algn="l"/>
            <a:r>
              <a:rPr lang="en-US" dirty="0"/>
              <a:t>State of Maryland employees</a:t>
            </a:r>
            <a:r>
              <a:rPr lang="en-US" sz="1200" b="1" i="1" u="sng" strike="noStrike" baseline="0" dirty="0">
                <a:solidFill>
                  <a:srgbClr val="202020"/>
                </a:solidFill>
                <a:latin typeface="+mn-lt"/>
              </a:rPr>
              <a:t>, full-time or part-time, who are members of the Employees’ Pension System (</a:t>
            </a:r>
            <a:r>
              <a:rPr lang="en-US" sz="1200" b="1" i="1" u="sng" strike="noStrike" baseline="0" dirty="0">
                <a:solidFill>
                  <a:srgbClr val="000000"/>
                </a:solidFill>
                <a:latin typeface="+mn-lt"/>
              </a:rPr>
              <a:t>with a few exceptions</a:t>
            </a:r>
            <a:r>
              <a:rPr lang="en-US" sz="1200" b="1" i="1" u="sng" strike="noStrike" baseline="0" dirty="0">
                <a:solidFill>
                  <a:srgbClr val="202020"/>
                </a:solidFill>
                <a:latin typeface="+mn-lt"/>
              </a:rPr>
              <a:t>) and those who are members of the Employees' Retirement System subject to Selection C (Contribution Formula) and </a:t>
            </a:r>
            <a:r>
              <a:rPr lang="en-US" dirty="0"/>
              <a:t>who make contributions </a:t>
            </a:r>
            <a:r>
              <a:rPr lang="en-US" b="1" i="1" u="sng" dirty="0"/>
              <a:t>or deferrals</a:t>
            </a:r>
            <a:r>
              <a:rPr lang="en-US" dirty="0"/>
              <a:t> to one of three MSRP supplemental retirement plans sponsored statewide can receive the match. </a:t>
            </a:r>
            <a:r>
              <a:rPr lang="en-US" strike="sngStrike" dirty="0"/>
              <a:t>State employees are eligible for the MSRP 457(b) and 401(k) plans. State employees whose work assignments are within state educational institutions also are eligible for the MSRP 403(b) plan. ** </a:t>
            </a:r>
            <a:r>
              <a:rPr lang="en-US" sz="1200" b="1" i="1" u="sng" dirty="0">
                <a:latin typeface="+mn-lt"/>
              </a:rPr>
              <a:t>Additionally, eligible employees of higher education state employing institutions who contribute/defer to the employing institution’s </a:t>
            </a:r>
            <a:r>
              <a:rPr lang="en-US" sz="1200" b="1" i="1" u="sng" strike="noStrike" baseline="0" dirty="0">
                <a:solidFill>
                  <a:srgbClr val="202020"/>
                </a:solidFill>
                <a:latin typeface="+mn-lt"/>
              </a:rPr>
              <a:t>457(b), 401(k), or 403(b) plans (MSRP, TIAA or Fidelity Investments) are eligible for the match</a:t>
            </a:r>
          </a:p>
          <a:p>
            <a:endParaRPr lang="en-US" dirty="0"/>
          </a:p>
          <a:p>
            <a:r>
              <a:rPr lang="en-US" b="1" dirty="0"/>
              <a:t>Where does the state match money go? </a:t>
            </a:r>
          </a:p>
          <a:p>
            <a:r>
              <a:rPr lang="en-US" dirty="0"/>
              <a:t>A separate plan, called the 401(a) Match Plan, is set up for you. The state’s </a:t>
            </a:r>
            <a:r>
              <a:rPr lang="en-US" b="1" i="1" u="sng" dirty="0"/>
              <a:t>pre-tax</a:t>
            </a:r>
            <a:r>
              <a:rPr lang="en-US" dirty="0"/>
              <a:t> contributions are then deposited into your account under this plan. The state's contributions appear on your pay stub under state paid benefits. Your 401(a) account will appear on your quarterly statement from Nationwide. </a:t>
            </a:r>
          </a:p>
          <a:p>
            <a:r>
              <a:rPr lang="en-US" b="1" dirty="0"/>
              <a:t>If I am not participating in MSRP </a:t>
            </a:r>
            <a:r>
              <a:rPr lang="en-US" b="1" i="1" u="sng" dirty="0"/>
              <a:t>or </a:t>
            </a:r>
            <a:r>
              <a:rPr lang="en-US" sz="1200" b="1" i="1" u="sng" dirty="0">
                <a:latin typeface="+mn-lt"/>
              </a:rPr>
              <a:t>higher education state employing institution plans </a:t>
            </a:r>
            <a:r>
              <a:rPr lang="en-US" b="1" dirty="0"/>
              <a:t>, what do I need to do to get the match? </a:t>
            </a:r>
          </a:p>
          <a:p>
            <a:r>
              <a:rPr lang="en-US" dirty="0"/>
              <a:t>You need to enroll in one of the three </a:t>
            </a:r>
            <a:r>
              <a:rPr lang="en-US" b="1" i="1" u="sng" dirty="0"/>
              <a:t>types of </a:t>
            </a:r>
            <a:r>
              <a:rPr lang="en-US" dirty="0"/>
              <a:t>supplemental retirement plans sponsored by the state. Your 401(a)-plan account will be established at the time you enroll. </a:t>
            </a:r>
          </a:p>
          <a:p>
            <a:pPr marL="171450" indent="-171450">
              <a:buFont typeface="Arial" panose="020B0604020202020204" pitchFamily="34" charset="0"/>
              <a:buChar char="•"/>
            </a:pPr>
            <a:r>
              <a:rPr lang="en-US" dirty="0"/>
              <a:t>Eligible members based on employee’s pension system. Some exclusions apply. </a:t>
            </a:r>
          </a:p>
          <a:p>
            <a:pPr marL="171450" indent="-171450">
              <a:buFont typeface="Arial" panose="020B0604020202020204" pitchFamily="34" charset="0"/>
              <a:buChar char="•"/>
            </a:pPr>
            <a:r>
              <a:rPr lang="en-US" dirty="0"/>
              <a:t>**Note: Higher education state employees eligible for the match may also select a 403(b) plan from alternate providers. For more information, please contact your employee benefits office or your supplemental retirement account provider</a:t>
            </a:r>
          </a:p>
        </p:txBody>
      </p:sp>
      <p:sp>
        <p:nvSpPr>
          <p:cNvPr id="4" name="Slide Number Placeholder 3"/>
          <p:cNvSpPr>
            <a:spLocks noGrp="1"/>
          </p:cNvSpPr>
          <p:nvPr>
            <p:ph type="sldNum" sz="quarter" idx="5"/>
          </p:nvPr>
        </p:nvSpPr>
        <p:spPr/>
        <p:txBody>
          <a:bodyPr/>
          <a:lstStyle/>
          <a:p>
            <a:fld id="{1243F1CC-473D-418F-8CF7-6485267711D8}" type="slidenum">
              <a:rPr lang="en-US" smtClean="0"/>
              <a:t>17</a:t>
            </a:fld>
            <a:endParaRPr lang="en-US"/>
          </a:p>
        </p:txBody>
      </p:sp>
    </p:spTree>
    <p:extLst>
      <p:ext uri="{BB962C8B-B14F-4D97-AF65-F5344CB8AC3E}">
        <p14:creationId xmlns:p14="http://schemas.microsoft.com/office/powerpoint/2010/main" val="133152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many ways to enroll. </a:t>
            </a:r>
          </a:p>
          <a:p>
            <a:r>
              <a:rPr lang="en-US" dirty="0"/>
              <a:t>The quickest and easiest is on MarylandDC.com.</a:t>
            </a:r>
          </a:p>
          <a:p>
            <a:r>
              <a:rPr lang="en-US" dirty="0"/>
              <a:t>You’ll have immediate access with your username and password.</a:t>
            </a:r>
          </a:p>
          <a:p>
            <a:r>
              <a:rPr lang="en-US" dirty="0"/>
              <a:t>Don’t forget to download the My Retirement app from your app store. </a:t>
            </a:r>
          </a:p>
        </p:txBody>
      </p:sp>
      <p:sp>
        <p:nvSpPr>
          <p:cNvPr id="4" name="Slide Number Placeholder 3"/>
          <p:cNvSpPr>
            <a:spLocks noGrp="1"/>
          </p:cNvSpPr>
          <p:nvPr>
            <p:ph type="sldNum" sz="quarter" idx="5"/>
          </p:nvPr>
        </p:nvSpPr>
        <p:spPr/>
        <p:txBody>
          <a:bodyPr/>
          <a:lstStyle/>
          <a:p>
            <a:fld id="{2B8B44DF-E036-4AEA-A2E8-004993EAFC83}" type="slidenum">
              <a:rPr lang="en-US" smtClean="0"/>
              <a:t>18</a:t>
            </a:fld>
            <a:endParaRPr lang="en-US"/>
          </a:p>
        </p:txBody>
      </p:sp>
    </p:spTree>
    <p:extLst>
      <p:ext uri="{BB962C8B-B14F-4D97-AF65-F5344CB8AC3E}">
        <p14:creationId xmlns:p14="http://schemas.microsoft.com/office/powerpoint/2010/main" val="344940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B44DF-E036-4AEA-A2E8-004993EAFC83}" type="slidenum">
              <a:rPr lang="en-US" smtClean="0"/>
              <a:t>19</a:t>
            </a:fld>
            <a:endParaRPr lang="en-US"/>
          </a:p>
        </p:txBody>
      </p:sp>
    </p:spTree>
    <p:extLst>
      <p:ext uri="{BB962C8B-B14F-4D97-AF65-F5344CB8AC3E}">
        <p14:creationId xmlns:p14="http://schemas.microsoft.com/office/powerpoint/2010/main" val="6023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58788"/>
            <a:ext cx="3810000" cy="2143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read this important information.</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FA6EDB70-5400-544A-BDF5-E3AA47FAC380}" type="slidenum">
              <a:rPr lang="en-US" smtClean="0"/>
              <a:t>2</a:t>
            </a:fld>
            <a:endParaRPr lang="en-US"/>
          </a:p>
        </p:txBody>
      </p:sp>
    </p:spTree>
    <p:extLst>
      <p:ext uri="{BB962C8B-B14F-4D97-AF65-F5344CB8AC3E}">
        <p14:creationId xmlns:p14="http://schemas.microsoft.com/office/powerpoint/2010/main" val="1618670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685800" y="1143000"/>
            <a:ext cx="5486400" cy="3086100"/>
          </a:xfrm>
          <a:ln/>
        </p:spPr>
      </p:sp>
      <p:sp>
        <p:nvSpPr>
          <p:cNvPr id="67587" name="Notes Placeholder 2"/>
          <p:cNvSpPr>
            <a:spLocks noGrp="1"/>
          </p:cNvSpPr>
          <p:nvPr>
            <p:ph type="body" idx="1"/>
          </p:nvPr>
        </p:nvSpPr>
        <p:spPr>
          <a:noFill/>
          <a:ln/>
        </p:spPr>
        <p:txBody>
          <a:bodyPr/>
          <a:lstStyle/>
          <a:p>
            <a:r>
              <a:rPr lang="en-US" altLang="en-US">
                <a:latin typeface="Arial" pitchFamily="34" charset="0"/>
              </a:rPr>
              <a:t>You can always contact MSRP with any questions you may have about your account, investing in the plans or how the plans work. You can even request a visit from your local Retirement Specialist for one-on-one help.</a:t>
            </a:r>
          </a:p>
          <a:p>
            <a:r>
              <a:rPr lang="en-US" altLang="en-US">
                <a:latin typeface="Arial" pitchFamily="34" charset="0"/>
              </a:rPr>
              <a:t>Now that you know a little bit more about the plans offered by MSRP, why not take a few moments to enroll online? It’s quick, easy and convenient. Follow the link onscreen to get started.</a:t>
            </a:r>
          </a:p>
        </p:txBody>
      </p:sp>
      <p:sp>
        <p:nvSpPr>
          <p:cNvPr id="67588" name="Slide Number Placeholder 3"/>
          <p:cNvSpPr>
            <a:spLocks noGrp="1"/>
          </p:cNvSpPr>
          <p:nvPr>
            <p:ph type="sldNum" sz="quarter" idx="5"/>
          </p:nvPr>
        </p:nvSpPr>
        <p:spPr>
          <a:noFill/>
        </p:spPr>
        <p:txBody>
          <a:bodyPr/>
          <a:lstStyle/>
          <a:p>
            <a:fld id="{2780D897-0589-4154-A9BA-5E9515A2335A}" type="slidenum">
              <a:rPr lang="en-US" altLang="en-US" smtClean="0">
                <a:latin typeface="Arial" pitchFamily="34" charset="0"/>
              </a:rPr>
              <a:pPr/>
              <a:t>20</a:t>
            </a:fld>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AF1A830-1E7C-4976-B0C5-6B42B8931AF2}" type="slidenum">
              <a:rPr lang="en-US" altLang="en-US" smtClean="0">
                <a:latin typeface="Arial" pitchFamily="34" charset="0"/>
              </a:rPr>
              <a:pPr/>
              <a:t>3</a:t>
            </a:fld>
            <a:endParaRPr lang="en-US" altLang="en-US">
              <a:latin typeface="Arial" pitchFamily="34" charset="0"/>
            </a:endParaRPr>
          </a:p>
        </p:txBody>
      </p:sp>
      <p:sp>
        <p:nvSpPr>
          <p:cNvPr id="37891" name="Rectangle 2"/>
          <p:cNvSpPr>
            <a:spLocks noGrp="1" noRot="1" noChangeAspect="1" noChangeArrowheads="1" noTextEdit="1"/>
          </p:cNvSpPr>
          <p:nvPr>
            <p:ph type="sldImg"/>
          </p:nvPr>
        </p:nvSpPr>
        <p:spPr>
          <a:xfrm>
            <a:off x="685800" y="1143000"/>
            <a:ext cx="5486400" cy="3086100"/>
          </a:xfrm>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r>
              <a:rPr lang="en-US" altLang="en-US" dirty="0">
                <a:latin typeface="Arial" pitchFamily="34" charset="0"/>
              </a:rPr>
              <a:t>Before we get started we'd like you to know </a:t>
            </a:r>
            <a:r>
              <a:rPr lang="en-US" altLang="en-US" i="1" dirty="0">
                <a:latin typeface="Arial Narrow" pitchFamily="34" charset="0"/>
              </a:rPr>
              <a:t>Nationwide Retirement Solutions, Inc. (NRS) is the administrator for MSRP.  Registered representatives of NISC (Nationwide Investment Services </a:t>
            </a:r>
            <a:r>
              <a:rPr lang="en-US" altLang="en-US" i="1" dirty="0" err="1">
                <a:latin typeface="Arial Narrow" pitchFamily="34" charset="0"/>
              </a:rPr>
              <a:t>Corporation,member</a:t>
            </a:r>
            <a:r>
              <a:rPr lang="en-US" altLang="en-US" i="1" dirty="0">
                <a:latin typeface="Arial Narrow" pitchFamily="34" charset="0"/>
              </a:rPr>
              <a:t> FINRA), an </a:t>
            </a:r>
            <a:r>
              <a:rPr lang="en-US" altLang="en-US" dirty="0">
                <a:latin typeface="Arial Narrow" pitchFamily="34" charset="0"/>
              </a:rPr>
              <a:t>affiliate of NRS, provide educational and enrollment services on behalf of MSRP.  Financial &amp; Realty Services may provide education and marketing support services on behalf of NRS. Its Retirement Consultants are registered representatives of FSC Securities Corporation (FSC), member FINRA, SIPC. FSC and the FIRM are not affiliated with MSRP, NRS or NISC.</a:t>
            </a:r>
          </a:p>
          <a:p>
            <a:pPr eaLnBrk="1" hangingPunct="1"/>
            <a:r>
              <a:rPr lang="en-US" altLang="en-US" dirty="0">
                <a:latin typeface="Arial" pitchFamily="34" charset="0"/>
              </a:rPr>
              <a:t>Nationwide Retirement Solutions is the third-party plan administrator for the Maryland Supplemental Retirement Plans, otherwise known as MSRP. We are not your pension that's provided by the State Retirement Agency. MSRP provides plans to help supplement State Employees' pensions. We can help you enroll in your plan or answer any questions you have about your account or the MSRP plans. Let's get started.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defRPr sz="1200">
                <a:solidFill>
                  <a:schemeClr val="tx1"/>
                </a:solidFill>
                <a:latin typeface="Calibri" pitchFamily="34" charset="0"/>
              </a:defRPr>
            </a:lvl1pPr>
            <a:lvl2pPr marL="742950" indent="-285750" eaLnBrk="0" hangingPunct="0">
              <a:spcBef>
                <a:spcPts val="600"/>
              </a:spcBef>
              <a:defRPr sz="1200">
                <a:solidFill>
                  <a:schemeClr val="tx1"/>
                </a:solidFill>
                <a:latin typeface="Calibri" pitchFamily="34" charset="0"/>
              </a:defRPr>
            </a:lvl2pPr>
            <a:lvl3pPr marL="1143000" indent="-228600" eaLnBrk="0" hangingPunct="0">
              <a:spcBef>
                <a:spcPts val="600"/>
              </a:spcBef>
              <a:defRPr sz="1200">
                <a:solidFill>
                  <a:schemeClr val="tx1"/>
                </a:solidFill>
                <a:latin typeface="Calibri" pitchFamily="34" charset="0"/>
              </a:defRPr>
            </a:lvl3pPr>
            <a:lvl4pPr marL="1600200" indent="-228600" eaLnBrk="0" hangingPunct="0">
              <a:spcBef>
                <a:spcPts val="600"/>
              </a:spcBef>
              <a:defRPr sz="1200">
                <a:solidFill>
                  <a:schemeClr val="tx1"/>
                </a:solidFill>
                <a:latin typeface="Calibri" pitchFamily="34" charset="0"/>
              </a:defRPr>
            </a:lvl4pPr>
            <a:lvl5pPr marL="2057400" indent="-228600" eaLnBrk="0" hangingPunct="0">
              <a:spcBef>
                <a:spcPts val="600"/>
              </a:spcBef>
              <a:defRPr sz="1200">
                <a:solidFill>
                  <a:schemeClr val="tx1"/>
                </a:solidFill>
                <a:latin typeface="Calibri" pitchFamily="34" charset="0"/>
              </a:defRPr>
            </a:lvl5pPr>
            <a:lvl6pPr marL="2514600" indent="-228600" eaLnBrk="0" fontAlgn="base" hangingPunct="0">
              <a:spcBef>
                <a:spcPts val="600"/>
              </a:spcBef>
              <a:spcAft>
                <a:spcPct val="0"/>
              </a:spcAft>
              <a:defRPr sz="1200">
                <a:solidFill>
                  <a:schemeClr val="tx1"/>
                </a:solidFill>
                <a:latin typeface="Calibri" pitchFamily="34" charset="0"/>
              </a:defRPr>
            </a:lvl6pPr>
            <a:lvl7pPr marL="2971800" indent="-228600" eaLnBrk="0" fontAlgn="base" hangingPunct="0">
              <a:spcBef>
                <a:spcPts val="600"/>
              </a:spcBef>
              <a:spcAft>
                <a:spcPct val="0"/>
              </a:spcAft>
              <a:defRPr sz="1200">
                <a:solidFill>
                  <a:schemeClr val="tx1"/>
                </a:solidFill>
                <a:latin typeface="Calibri" pitchFamily="34" charset="0"/>
              </a:defRPr>
            </a:lvl7pPr>
            <a:lvl8pPr marL="3429000" indent="-228600" eaLnBrk="0" fontAlgn="base" hangingPunct="0">
              <a:spcBef>
                <a:spcPts val="600"/>
              </a:spcBef>
              <a:spcAft>
                <a:spcPct val="0"/>
              </a:spcAft>
              <a:defRPr sz="1200">
                <a:solidFill>
                  <a:schemeClr val="tx1"/>
                </a:solidFill>
                <a:latin typeface="Calibri" pitchFamily="34" charset="0"/>
              </a:defRPr>
            </a:lvl8pPr>
            <a:lvl9pPr marL="3886200" indent="-228600" eaLnBrk="0" fontAlgn="base" hangingPunct="0">
              <a:spcBef>
                <a:spcPts val="600"/>
              </a:spcBef>
              <a:spcAft>
                <a:spcPct val="0"/>
              </a:spcAft>
              <a:defRPr sz="1200">
                <a:solidFill>
                  <a:schemeClr val="tx1"/>
                </a:solidFill>
                <a:latin typeface="Calibri" pitchFamily="34" charset="0"/>
              </a:defRPr>
            </a:lvl9pPr>
          </a:lstStyle>
          <a:p>
            <a:pPr eaLnBrk="1" hangingPunct="1">
              <a:spcBef>
                <a:spcPct val="0"/>
              </a:spcBef>
            </a:pPr>
            <a:fld id="{16F10E05-DC94-4D03-9220-3B223724B791}" type="slidenum">
              <a:rPr lang="en-US" altLang="en-US" smtClean="0">
                <a:latin typeface="Arial" pitchFamily="34" charset="0"/>
              </a:rPr>
              <a:pPr eaLnBrk="1" hangingPunct="1">
                <a:spcBef>
                  <a:spcPct val="0"/>
                </a:spcBef>
              </a:pPr>
              <a:t>4</a:t>
            </a:fld>
            <a:endParaRPr lang="en-US" altLang="en-US">
              <a:latin typeface="Arial" pitchFamily="34" charset="0"/>
            </a:endParaRPr>
          </a:p>
        </p:txBody>
      </p:sp>
      <p:sp>
        <p:nvSpPr>
          <p:cNvPr id="70659" name="Rectangle 2"/>
          <p:cNvSpPr>
            <a:spLocks noGrp="1" noRot="1" noChangeAspect="1" noChangeArrowheads="1" noTextEdit="1"/>
          </p:cNvSpPr>
          <p:nvPr>
            <p:ph type="sldImg"/>
          </p:nvPr>
        </p:nvSpPr>
        <p:spPr>
          <a:xfrm>
            <a:off x="685800" y="1143000"/>
            <a:ext cx="5486400" cy="3086100"/>
          </a:xfrm>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Before we get started we'd like you to know </a:t>
            </a:r>
            <a:r>
              <a:rPr lang="en-US" altLang="en-US" i="1" dirty="0">
                <a:latin typeface="Arial Narrow" pitchFamily="34" charset="0"/>
              </a:rPr>
              <a:t>Nationwide Retirement Solutions, Inc. (NRS) is the administrator for MSRP.  Registered representatives of NISC (Nationwide Investment Services </a:t>
            </a:r>
            <a:r>
              <a:rPr lang="en-US" altLang="en-US" i="1" dirty="0" err="1">
                <a:latin typeface="Arial Narrow" pitchFamily="34" charset="0"/>
              </a:rPr>
              <a:t>Corporation,member</a:t>
            </a:r>
            <a:r>
              <a:rPr lang="en-US" altLang="en-US" i="1" dirty="0">
                <a:latin typeface="Arial Narrow" pitchFamily="34" charset="0"/>
              </a:rPr>
              <a:t> FINRA), an </a:t>
            </a:r>
            <a:r>
              <a:rPr lang="en-US" altLang="en-US" dirty="0">
                <a:latin typeface="Arial Narrow" pitchFamily="34" charset="0"/>
              </a:rPr>
              <a:t>affiliate of NRS, provide educational and enrollment services on behalf of MSRP.  Financial &amp; Realty Services may provide education and marketing support services on behalf of NRS. Its Retirement Consultants are registered representatives of FSC Securities Corporation (FSC), member FINRA, SIPC. FSC and the FIRM are not affiliated with MSRP, NRS or NISC.</a:t>
            </a:r>
          </a:p>
          <a:p>
            <a:pPr eaLnBrk="1" hangingPunct="1"/>
            <a:r>
              <a:rPr lang="en-US" altLang="en-US" dirty="0">
                <a:latin typeface="Arial" pitchFamily="34" charset="0"/>
              </a:rPr>
              <a:t>Nationwide Retirement Solutions is the third-party plan administrator for the Maryland Supplemental Retirement Plans, otherwise known as MSRP. We are not your pension that's provided by the Maryland State Retirement and Pension System. MSRP provides plans to help supplement State Employees' pensions, filling a critical need for your employees’ financial readiness. Many State Employees may not realize that over-relying on their pension could mean a drastic reduction in their standard of living in the future. You can help your employees and contractors be more financially prepared for their futures by encouraging them to participate in an MSRP Supplemental Retirement Plan to help bridge the gap between what they’ll have and what they’ll actually need in the future.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685800" y="1143000"/>
            <a:ext cx="5486400" cy="30861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MSRP lets State employees save and invest on their own and participation is voluntary. Team MSRP makes it easier for you and your employees to prepare for your futures. Contributions are automatically deducted through payroll. Participants choose their investment amount and can change it any time.</a:t>
            </a:r>
          </a:p>
          <a:p>
            <a:pPr eaLnBrk="1" hangingPunct="1"/>
            <a:r>
              <a:rPr lang="en-US" altLang="en-US" dirty="0">
                <a:latin typeface="Arial" pitchFamily="34" charset="0"/>
              </a:rPr>
              <a:t>Finally, our goal is to ensure the fees (as well as fees of the funds available to you) are very competitive. Because so many government workers in the State of Maryland, including many of your coworkers, participate, we're able to negotiate for lower fees than you may be able to get on your own. The lower your fees, the more your dollars potentially work for you.</a:t>
            </a:r>
          </a:p>
          <a:p>
            <a:pPr eaLnBrk="1" hangingPunct="1"/>
            <a:r>
              <a:rPr lang="en-US" altLang="en-US" dirty="0">
                <a:latin typeface="Arial" pitchFamily="34" charset="0"/>
              </a:rPr>
              <a:t>Let’s start by taking a quick look at the kinds plans offered through MSRP.  </a:t>
            </a:r>
          </a:p>
          <a:p>
            <a:pPr eaLnBrk="1" hangingPunct="1"/>
            <a:endParaRPr lang="en-US" altLang="en-US" dirty="0">
              <a:latin typeface="Arial" pitchFamily="34" charset="0"/>
            </a:endParaRPr>
          </a:p>
          <a:p>
            <a:pPr eaLnBrk="1" hangingPunct="1"/>
            <a:endParaRPr lang="en-US" altLang="en-US" dirty="0">
              <a:latin typeface="Arial" pitchFamily="34" charset="0"/>
            </a:endParaRPr>
          </a:p>
          <a:p>
            <a:pPr eaLnBrk="1" hangingPunct="1"/>
            <a:endParaRPr lang="en-US" altLang="en-US" dirty="0">
              <a:latin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defRPr sz="1200">
                <a:solidFill>
                  <a:schemeClr val="tx1"/>
                </a:solidFill>
                <a:latin typeface="Calibri" pitchFamily="34" charset="0"/>
              </a:defRPr>
            </a:lvl1pPr>
            <a:lvl2pPr marL="742950" indent="-285750" eaLnBrk="0" hangingPunct="0">
              <a:spcBef>
                <a:spcPts val="600"/>
              </a:spcBef>
              <a:defRPr sz="1200">
                <a:solidFill>
                  <a:schemeClr val="tx1"/>
                </a:solidFill>
                <a:latin typeface="Calibri" pitchFamily="34" charset="0"/>
              </a:defRPr>
            </a:lvl2pPr>
            <a:lvl3pPr marL="1143000" indent="-228600" eaLnBrk="0" hangingPunct="0">
              <a:spcBef>
                <a:spcPts val="600"/>
              </a:spcBef>
              <a:defRPr sz="1200">
                <a:solidFill>
                  <a:schemeClr val="tx1"/>
                </a:solidFill>
                <a:latin typeface="Calibri" pitchFamily="34" charset="0"/>
              </a:defRPr>
            </a:lvl3pPr>
            <a:lvl4pPr marL="1600200" indent="-228600" eaLnBrk="0" hangingPunct="0">
              <a:spcBef>
                <a:spcPts val="600"/>
              </a:spcBef>
              <a:defRPr sz="1200">
                <a:solidFill>
                  <a:schemeClr val="tx1"/>
                </a:solidFill>
                <a:latin typeface="Calibri" pitchFamily="34" charset="0"/>
              </a:defRPr>
            </a:lvl4pPr>
            <a:lvl5pPr marL="2057400" indent="-228600" eaLnBrk="0" hangingPunct="0">
              <a:spcBef>
                <a:spcPts val="600"/>
              </a:spcBef>
              <a:defRPr sz="1200">
                <a:solidFill>
                  <a:schemeClr val="tx1"/>
                </a:solidFill>
                <a:latin typeface="Calibri" pitchFamily="34" charset="0"/>
              </a:defRPr>
            </a:lvl5pPr>
            <a:lvl6pPr marL="2514600" indent="-228600" eaLnBrk="0" fontAlgn="base" hangingPunct="0">
              <a:spcBef>
                <a:spcPts val="600"/>
              </a:spcBef>
              <a:spcAft>
                <a:spcPct val="0"/>
              </a:spcAft>
              <a:defRPr sz="1200">
                <a:solidFill>
                  <a:schemeClr val="tx1"/>
                </a:solidFill>
                <a:latin typeface="Calibri" pitchFamily="34" charset="0"/>
              </a:defRPr>
            </a:lvl6pPr>
            <a:lvl7pPr marL="2971800" indent="-228600" eaLnBrk="0" fontAlgn="base" hangingPunct="0">
              <a:spcBef>
                <a:spcPts val="600"/>
              </a:spcBef>
              <a:spcAft>
                <a:spcPct val="0"/>
              </a:spcAft>
              <a:defRPr sz="1200">
                <a:solidFill>
                  <a:schemeClr val="tx1"/>
                </a:solidFill>
                <a:latin typeface="Calibri" pitchFamily="34" charset="0"/>
              </a:defRPr>
            </a:lvl7pPr>
            <a:lvl8pPr marL="3429000" indent="-228600" eaLnBrk="0" fontAlgn="base" hangingPunct="0">
              <a:spcBef>
                <a:spcPts val="600"/>
              </a:spcBef>
              <a:spcAft>
                <a:spcPct val="0"/>
              </a:spcAft>
              <a:defRPr sz="1200">
                <a:solidFill>
                  <a:schemeClr val="tx1"/>
                </a:solidFill>
                <a:latin typeface="Calibri" pitchFamily="34" charset="0"/>
              </a:defRPr>
            </a:lvl8pPr>
            <a:lvl9pPr marL="3886200" indent="-228600" eaLnBrk="0" fontAlgn="base" hangingPunct="0">
              <a:spcBef>
                <a:spcPts val="600"/>
              </a:spcBef>
              <a:spcAft>
                <a:spcPct val="0"/>
              </a:spcAft>
              <a:defRPr sz="1200">
                <a:solidFill>
                  <a:schemeClr val="tx1"/>
                </a:solidFill>
                <a:latin typeface="Calibri" pitchFamily="34" charset="0"/>
              </a:defRPr>
            </a:lvl9pPr>
          </a:lstStyle>
          <a:p>
            <a:pPr eaLnBrk="1" hangingPunct="1">
              <a:spcBef>
                <a:spcPct val="0"/>
              </a:spcBef>
            </a:pPr>
            <a:fld id="{43B1BBA3-C94B-4C2D-BCB7-B6BF8CA422A9}" type="slidenum">
              <a:rPr lang="en-US" altLang="en-US" smtClean="0">
                <a:latin typeface="Arial" pitchFamily="34" charset="0"/>
              </a:rPr>
              <a:pPr eaLnBrk="1" hangingPunct="1">
                <a:spcBef>
                  <a:spcPct val="0"/>
                </a:spcBef>
              </a:pPr>
              <a:t>5</a:t>
            </a:fld>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Bookman Old Style" panose="02050604050505020204" pitchFamily="18" charset="0"/>
            </a:endParaRPr>
          </a:p>
          <a:p>
            <a:r>
              <a:rPr lang="en-US" sz="1800" b="0" i="0" u="none" strike="noStrike" baseline="0" dirty="0">
                <a:solidFill>
                  <a:srgbClr val="000000"/>
                </a:solidFill>
                <a:latin typeface="Bookman Old Style" panose="02050604050505020204" pitchFamily="18" charset="0"/>
              </a:rPr>
              <a:t> O NCE UPON A TIME, a hare contributed $578/</a:t>
            </a:r>
            <a:r>
              <a:rPr lang="en-US" sz="1800" b="0" i="0" u="none" strike="noStrike" baseline="0" dirty="0" err="1">
                <a:solidFill>
                  <a:srgbClr val="000000"/>
                </a:solidFill>
                <a:latin typeface="Bookman Old Style" panose="02050604050505020204" pitchFamily="18" charset="0"/>
              </a:rPr>
              <a:t>mo</a:t>
            </a:r>
            <a:r>
              <a:rPr lang="en-US" sz="1800" b="0" i="0" u="none" strike="noStrike" baseline="0" dirty="0">
                <a:solidFill>
                  <a:srgbClr val="000000"/>
                </a:solidFill>
                <a:latin typeface="Bookman Old Style" panose="02050604050505020204" pitchFamily="18" charset="0"/>
              </a:rPr>
              <a:t> to his MSRP account. After 10 years, no more contributions—it’s goof off time. He’s a sprinter not a distance runner after all. </a:t>
            </a:r>
          </a:p>
          <a:p>
            <a:r>
              <a:rPr lang="en-US" sz="1800" b="0" i="0" u="none" strike="noStrike" baseline="0" dirty="0">
                <a:solidFill>
                  <a:srgbClr val="000000"/>
                </a:solidFill>
                <a:latin typeface="Bookman Old Style" panose="02050604050505020204" pitchFamily="18" charset="0"/>
              </a:rPr>
              <a:t>At the same time, a slow and steady tortoise entered the race with a $200/</a:t>
            </a:r>
            <a:r>
              <a:rPr lang="en-US" sz="1800" b="0" i="0" u="none" strike="noStrike" baseline="0" dirty="0" err="1">
                <a:solidFill>
                  <a:srgbClr val="000000"/>
                </a:solidFill>
                <a:latin typeface="Bookman Old Style" panose="02050604050505020204" pitchFamily="18" charset="0"/>
              </a:rPr>
              <a:t>mo</a:t>
            </a:r>
            <a:r>
              <a:rPr lang="en-US" sz="1800" b="0" i="0" u="none" strike="noStrike" baseline="0" dirty="0">
                <a:solidFill>
                  <a:srgbClr val="000000"/>
                </a:solidFill>
                <a:latin typeface="Bookman Old Style" panose="02050604050505020204" pitchFamily="18" charset="0"/>
              </a:rPr>
              <a:t> contribution. He’s going the distance, so he just keeps on contributing all the way to retirement.</a:t>
            </a:r>
          </a:p>
          <a:p>
            <a:r>
              <a:rPr lang="en-US" sz="1800" b="0" i="0" u="none" strike="noStrike" baseline="0" dirty="0">
                <a:solidFill>
                  <a:srgbClr val="000000"/>
                </a:solidFill>
                <a:latin typeface="Bookman Old Style" panose="02050604050505020204" pitchFamily="18" charset="0"/>
              </a:rPr>
              <a:t>The moral of this story: </a:t>
            </a:r>
            <a:r>
              <a:rPr lang="en-US" sz="1800" b="0" i="1" u="none" strike="noStrike" baseline="0" dirty="0">
                <a:solidFill>
                  <a:srgbClr val="000000"/>
                </a:solidFill>
                <a:latin typeface="Bookman Old Style" panose="02050604050505020204" pitchFamily="18" charset="0"/>
              </a:rPr>
              <a:t>At the 100k milestone, compounding can potentially begin to outpace contributions. </a:t>
            </a:r>
            <a:r>
              <a:rPr lang="en-US" sz="1800" b="0" i="0" u="none" strike="noStrike" baseline="0" dirty="0">
                <a:solidFill>
                  <a:srgbClr val="000000"/>
                </a:solidFill>
                <a:latin typeface="Bookman Old Style" panose="02050604050505020204" pitchFamily="18" charset="0"/>
              </a:rPr>
              <a:t>Compounding did most of the work for the hare helping him finish ahead. </a:t>
            </a:r>
            <a:endParaRPr lang="en-US" dirty="0"/>
          </a:p>
        </p:txBody>
      </p:sp>
      <p:sp>
        <p:nvSpPr>
          <p:cNvPr id="4" name="Slide Number Placeholder 3"/>
          <p:cNvSpPr>
            <a:spLocks noGrp="1"/>
          </p:cNvSpPr>
          <p:nvPr>
            <p:ph type="sldNum" sz="quarter" idx="10"/>
          </p:nvPr>
        </p:nvSpPr>
        <p:spPr/>
        <p:txBody>
          <a:bodyPr/>
          <a:lstStyle/>
          <a:p>
            <a:pPr>
              <a:defRPr/>
            </a:pPr>
            <a:fld id="{8FCD388C-407D-4618-B7E2-07FF8097804D}" type="slidenum">
              <a:rPr lang="en-US" smtClean="0"/>
              <a:pPr>
                <a:defRPr/>
              </a:pPr>
              <a:t>6</a:t>
            </a:fld>
            <a:endParaRPr lang="en-US" dirty="0"/>
          </a:p>
        </p:txBody>
      </p:sp>
    </p:spTree>
    <p:extLst>
      <p:ext uri="{BB962C8B-B14F-4D97-AF65-F5344CB8AC3E}">
        <p14:creationId xmlns:p14="http://schemas.microsoft.com/office/powerpoint/2010/main" val="271946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A8142CE-5A90-4976-8740-2821AAC5066C}" type="slidenum">
              <a:rPr lang="en-US" altLang="en-US" smtClean="0">
                <a:latin typeface="Arial" pitchFamily="34" charset="0"/>
              </a:rPr>
              <a:pPr/>
              <a:t>7</a:t>
            </a:fld>
            <a:endParaRPr lang="en-US" altLang="en-US">
              <a:latin typeface="Arial" pitchFamily="34" charset="0"/>
            </a:endParaRPr>
          </a:p>
        </p:txBody>
      </p:sp>
      <p:sp>
        <p:nvSpPr>
          <p:cNvPr id="59395" name="Rectangle 2"/>
          <p:cNvSpPr>
            <a:spLocks noGrp="1" noRot="1" noChangeAspect="1" noChangeArrowheads="1" noTextEdit="1"/>
          </p:cNvSpPr>
          <p:nvPr>
            <p:ph type="sldImg"/>
          </p:nvPr>
        </p:nvSpPr>
        <p:spPr>
          <a:xfrm>
            <a:off x="685800" y="1143000"/>
            <a:ext cx="5486400" cy="3086100"/>
          </a:xfrm>
          <a:ln/>
        </p:spPr>
      </p:sp>
      <p:sp>
        <p:nvSpPr>
          <p:cNvPr id="59396" name="Rectangle 3"/>
          <p:cNvSpPr>
            <a:spLocks noGrp="1" noChangeArrowheads="1"/>
          </p:cNvSpPr>
          <p:nvPr>
            <p:ph type="body" idx="1"/>
          </p:nvPr>
        </p:nvSpPr>
        <p:spPr>
          <a:xfrm>
            <a:off x="304800" y="4343400"/>
            <a:ext cx="6324600" cy="4114800"/>
          </a:xfrm>
          <a:noFill/>
          <a:ln/>
        </p:spPr>
        <p:txBody>
          <a:bodyPr/>
          <a:lstStyle/>
          <a:p>
            <a:pPr eaLnBrk="1" hangingPunct="1"/>
            <a:r>
              <a:rPr lang="en-US" altLang="en-US" sz="1100" dirty="0">
                <a:latin typeface="Arial" pitchFamily="34" charset="0"/>
              </a:rPr>
              <a:t>We have both pre-tax and after-tax options for our 457 and 401 plans, and we’ll take a look at which one is best for you in a few moments.</a:t>
            </a:r>
          </a:p>
          <a:p>
            <a:pPr eaLnBrk="1" hangingPunct="1"/>
            <a:r>
              <a:rPr lang="en-US" altLang="en-US" sz="1100" dirty="0">
                <a:latin typeface="Arial" pitchFamily="34" charset="0"/>
              </a:rPr>
              <a:t>But for now let’s focus on the difference between the plans.</a:t>
            </a:r>
          </a:p>
          <a:p>
            <a:pPr eaLnBrk="1" hangingPunct="1"/>
            <a:endParaRPr lang="en-US" altLang="en-US" sz="1100" dirty="0">
              <a:latin typeface="Arial" pitchFamily="34" charset="0"/>
            </a:endParaRPr>
          </a:p>
          <a:p>
            <a:pPr eaLnBrk="1" hangingPunct="1"/>
            <a:r>
              <a:rPr lang="en-US" altLang="en-US" sz="1100" dirty="0">
                <a:latin typeface="Arial" pitchFamily="34" charset="0"/>
              </a:rPr>
              <a:t>Once employment has terminated, accounts can be left to accumulate any additional earnings, transferred to another plan or IRA or withdrawn. Receiving distributions without an additional tax penalty can occur at any age for participants in 457(b) plans and can begin at age 55 or 59½ in the other plans depending on when you stopped working for the state. However, there could be an early distribution tax that apply to rollovers into the 457(b) plan from qualified plans, 403(b) plans or IRAs prior to age 59 ½ depending on when a participant stopped working for the State.</a:t>
            </a:r>
          </a:p>
          <a:p>
            <a:pPr eaLnBrk="1" hangingPunct="1"/>
            <a:r>
              <a:rPr lang="en-US" altLang="en-US" sz="1100" dirty="0">
                <a:latin typeface="Arial" pitchFamily="34" charset="0"/>
              </a:rPr>
              <a:t>Participants cannot withdraw money from an MSRP account while still employed with the State—with the following exceptions:</a:t>
            </a:r>
          </a:p>
          <a:p>
            <a:pPr eaLnBrk="1" hangingPunct="1"/>
            <a:r>
              <a:rPr lang="en-US" altLang="en-US" sz="1100" dirty="0">
                <a:latin typeface="Arial" pitchFamily="34" charset="0"/>
              </a:rPr>
              <a:t>Minimum withdrawals at age 70½: Federal Tax Law requires all plan participants to begin withdrawals at age 70½, unless still employed by the State. The amount of required minimum annual withdrawal is determined the IRS based on life expectancy and estimated account earnings. This requirement also applies to other kinds of retirement accounts—like IRAs. Of course, a participant can withdraw even more, but is not required to do so.</a:t>
            </a:r>
          </a:p>
          <a:p>
            <a:pPr eaLnBrk="1" hangingPunct="1"/>
            <a:r>
              <a:rPr lang="en-US" altLang="en-US" sz="1100" dirty="0">
                <a:latin typeface="Arial" pitchFamily="34" charset="0"/>
              </a:rPr>
              <a:t>In-service distribution at age 59½: The 401(k) and 403(b) plans allow withdrawals at age 59½ even while still employed. This type of withdrawal is not available in the 401(a) match or the 457(b) plan.</a:t>
            </a:r>
          </a:p>
          <a:p>
            <a:pPr eaLnBrk="1" hangingPunct="1"/>
            <a:r>
              <a:rPr lang="en-US" altLang="en-US" sz="1100" dirty="0">
                <a:latin typeface="Arial" pitchFamily="34" charset="0"/>
              </a:rPr>
              <a:t>Keep in mind that all traditional pre-tax plan distributions will be taxed as ordinary income. And qualified distributions from a Roth account are not taxable if distributed after 5 consecutive tax years (usually calendar years) since the first Roth contribution was made to a particular plan AND the distribution is made after age 59½, death or disability.</a:t>
            </a:r>
          </a:p>
          <a:p>
            <a:pPr eaLnBrk="1" hangingPunct="1"/>
            <a:r>
              <a:rPr lang="en-US" altLang="en-US" sz="1100" dirty="0">
                <a:latin typeface="Arial" pitchFamily="34" charset="0"/>
              </a:rPr>
              <a:t>Now that we've seen the when of receiving distributions, let's check out the how…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685800" y="1143000"/>
            <a:ext cx="5486400" cy="3086100"/>
          </a:xfrm>
          <a:ln/>
        </p:spPr>
      </p:sp>
      <p:sp>
        <p:nvSpPr>
          <p:cNvPr id="54275" name="Notes Placeholder 2"/>
          <p:cNvSpPr>
            <a:spLocks noGrp="1"/>
          </p:cNvSpPr>
          <p:nvPr>
            <p:ph type="body" idx="1"/>
          </p:nvPr>
        </p:nvSpPr>
        <p:spPr>
          <a:noFill/>
          <a:ln/>
        </p:spPr>
        <p:txBody>
          <a:bodyPr/>
          <a:lstStyle/>
          <a:p>
            <a:r>
              <a:rPr lang="en-US" altLang="en-US" dirty="0">
                <a:latin typeface="Arial" pitchFamily="34" charset="0"/>
              </a:rPr>
              <a:t>MSRP offers both pre-tax traditional and after-tax Roth account options to help you choose the most advantageous type option for your situation now and in the future.</a:t>
            </a:r>
          </a:p>
          <a:p>
            <a:r>
              <a:rPr lang="en-US" altLang="en-US" dirty="0">
                <a:latin typeface="Arial" pitchFamily="34" charset="0"/>
              </a:rPr>
              <a:t>With a pre-tax option, federal taxable income is reduced by the amount of money contributed to your plan.</a:t>
            </a:r>
          </a:p>
          <a:p>
            <a:r>
              <a:rPr lang="en-US" altLang="en-US" dirty="0">
                <a:latin typeface="Arial" pitchFamily="34" charset="0"/>
              </a:rPr>
              <a:t>If you want to go a little deeper, you can check out the Roth Analyzer found on the Tools and Calculators page on MarylandDC.com</a:t>
            </a:r>
          </a:p>
          <a:p>
            <a:r>
              <a:rPr lang="en-US" altLang="en-US" dirty="0">
                <a:latin typeface="Arial" pitchFamily="34" charset="0"/>
              </a:rPr>
              <a:t>Contributions and any earnings grow tax-deferred until you make withdrawals. Withdrawals are then taxed as ordinary income.</a:t>
            </a:r>
          </a:p>
          <a:p>
            <a:r>
              <a:rPr lang="en-US" altLang="en-US" dirty="0">
                <a:latin typeface="Arial" pitchFamily="34" charset="0"/>
              </a:rPr>
              <a:t>If you choose to make after-tax contributions through the Roth option, your contributions will be made after income taxes are taken. However any earnings would not be subject to income tax, assuming any distributions are made no sooner than age 59½, death or disability, AND no sooner than five years after the first Roth contribution is made.</a:t>
            </a:r>
          </a:p>
        </p:txBody>
      </p:sp>
      <p:sp>
        <p:nvSpPr>
          <p:cNvPr id="54276" name="Slide Number Placeholder 3"/>
          <p:cNvSpPr>
            <a:spLocks noGrp="1"/>
          </p:cNvSpPr>
          <p:nvPr>
            <p:ph type="sldNum" sz="quarter" idx="5"/>
          </p:nvPr>
        </p:nvSpPr>
        <p:spPr>
          <a:noFill/>
        </p:spPr>
        <p:txBody>
          <a:bodyPr/>
          <a:lstStyle/>
          <a:p>
            <a:fld id="{D1D27E30-70E6-45D2-BC60-9B2D71457906}" type="slidenum">
              <a:rPr lang="en-US" altLang="en-US" smtClean="0">
                <a:latin typeface="Arial" pitchFamily="34" charset="0"/>
              </a:rPr>
              <a:pPr/>
              <a:t>8</a:t>
            </a:fld>
            <a:endParaRPr lang="en-US" alt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otes Placeholder 2"/>
          <p:cNvSpPr>
            <a:spLocks noGrp="1"/>
          </p:cNvSpPr>
          <p:nvPr>
            <p:ph type="body" idx="1"/>
          </p:nvPr>
        </p:nvSpPr>
        <p:spPr>
          <a:noFill/>
          <a:ln/>
        </p:spPr>
        <p:txBody>
          <a:bodyPr/>
          <a:lstStyle/>
          <a:p>
            <a:pPr eaLnBrk="1" hangingPunct="1"/>
            <a:r>
              <a:rPr lang="en-US" altLang="en-US" sz="1100" dirty="0">
                <a:latin typeface="Arial" pitchFamily="34" charset="0"/>
              </a:rPr>
              <a:t>MSRP provides access to the stock market as well as investments available only to members of MSRP. </a:t>
            </a:r>
          </a:p>
          <a:p>
            <a:pPr eaLnBrk="1" hangingPunct="1"/>
            <a:r>
              <a:rPr lang="en-US" altLang="en-US" sz="1100" dirty="0">
                <a:latin typeface="Arial" pitchFamily="34" charset="0"/>
              </a:rPr>
              <a:t>There are mutual funds in various asset categories like large cap and international companies from well-known fund houses like the ones you see onscreen. </a:t>
            </a:r>
          </a:p>
          <a:p>
            <a:pPr eaLnBrk="1" hangingPunct="1"/>
            <a:r>
              <a:rPr lang="en-US" altLang="en-US" sz="1100" dirty="0">
                <a:latin typeface="Arial" pitchFamily="34" charset="0"/>
              </a:rPr>
              <a:t>Our investment options are continually evaluated and monitored by consultants hired by our Board of Directors, so no single brand is favored over others.</a:t>
            </a:r>
          </a:p>
          <a:p>
            <a:pPr eaLnBrk="1" hangingPunct="1"/>
            <a:endParaRPr lang="en-US" altLang="en-US" sz="1100" dirty="0">
              <a:latin typeface="Arial" pitchFamily="34" charset="0"/>
            </a:endParaRPr>
          </a:p>
          <a:p>
            <a:pPr eaLnBrk="1" hangingPunct="1"/>
            <a:r>
              <a:rPr lang="en-US" altLang="en-US" sz="1100" dirty="0">
                <a:latin typeface="Arial" pitchFamily="34" charset="0"/>
              </a:rPr>
              <a:t>Our members have three different investment approaches based on how involved they want to be in selecting and managing their funds. </a:t>
            </a:r>
          </a:p>
          <a:p>
            <a:pPr eaLnBrk="1" hangingPunct="1"/>
            <a:r>
              <a:rPr lang="en-US" altLang="en-US" sz="1100" dirty="0">
                <a:latin typeface="Arial" pitchFamily="34" charset="0"/>
              </a:rPr>
              <a:t>There is no right or wrong way, just choices.</a:t>
            </a:r>
          </a:p>
          <a:p>
            <a:pPr eaLnBrk="1" hangingPunct="1"/>
            <a:r>
              <a:rPr lang="en-US" altLang="en-US" sz="1100" dirty="0">
                <a:latin typeface="Arial" pitchFamily="34" charset="0"/>
              </a:rPr>
              <a:t>We’re going to take a closer look at each now.</a:t>
            </a:r>
          </a:p>
          <a:p>
            <a:endParaRPr lang="en-US" sz="1200" b="0" i="0" u="none" strike="noStrike" kern="1200" baseline="0" dirty="0">
              <a:solidFill>
                <a:schemeClr val="tx1"/>
              </a:solidFill>
              <a:latin typeface="Arial" charset="0"/>
              <a:ea typeface="+mn-ea"/>
              <a:cs typeface="+mn-cs"/>
            </a:endParaRPr>
          </a:p>
          <a:p>
            <a:r>
              <a:rPr lang="en-US" sz="1200" b="1" i="1" u="none" strike="noStrike" kern="1200" baseline="0" dirty="0">
                <a:solidFill>
                  <a:schemeClr val="tx1"/>
                </a:solidFill>
                <a:latin typeface="Arial" charset="0"/>
                <a:ea typeface="+mn-ea"/>
                <a:cs typeface="+mn-cs"/>
              </a:rPr>
              <a:t>Please consider the fund’s investment objectives, risks, charges, and expenses carefully before investing. The fund prospectus contains this and other important information about the investment company. Prospectuses are available by calling 800-545-4730. Read the prospectus carefully before investing. </a:t>
            </a:r>
            <a:endParaRPr lang="en-US" altLang="en-US" sz="1100" dirty="0">
              <a:latin typeface="Arial" pitchFamily="34" charset="0"/>
            </a:endParaRPr>
          </a:p>
        </p:txBody>
      </p:sp>
      <p:sp>
        <p:nvSpPr>
          <p:cNvPr id="48131"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64F45A-244F-4DEA-9F15-BEE16783ED3D}" type="slidenum">
              <a:rPr kumimoji="0" lang="en-US" alt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48132" name="Slide Image Placeholder 6"/>
          <p:cNvSpPr>
            <a:spLocks noGrp="1" noRot="1" noChangeAspect="1" noTextEdit="1"/>
          </p:cNvSpPr>
          <p:nvPr>
            <p:ph type="sldImg"/>
          </p:nvPr>
        </p:nvSpPr>
        <p:spPr>
          <a:xfrm>
            <a:off x="685800" y="1143000"/>
            <a:ext cx="5486400" cy="3086100"/>
          </a:xfrm>
          <a:ln/>
        </p:spPr>
      </p:sp>
    </p:spTree>
    <p:extLst>
      <p:ext uri="{BB962C8B-B14F-4D97-AF65-F5344CB8AC3E}">
        <p14:creationId xmlns:p14="http://schemas.microsoft.com/office/powerpoint/2010/main" val="2745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4F3B-B782-45F7-BD56-CE1BA192F9D3}"/>
              </a:ext>
            </a:extLst>
          </p:cNvPr>
          <p:cNvSpPr>
            <a:spLocks noGrp="1"/>
          </p:cNvSpPr>
          <p:nvPr>
            <p:ph type="ctrTitle"/>
          </p:nvPr>
        </p:nvSpPr>
        <p:spPr>
          <a:xfrm>
            <a:off x="-1" y="1322262"/>
            <a:ext cx="12192001" cy="2187701"/>
          </a:xfrm>
          <a:solidFill>
            <a:srgbClr val="4D4D4D"/>
          </a:solidFill>
        </p:spPr>
        <p:txBody>
          <a:bodyPr anchor="ctr" anchorCtr="1"/>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1A9CFA1-FAF0-49E4-B586-A1EDE28DD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A95F2F88-3DB1-4CC9-84EF-C1AD3E9287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7179" y="952310"/>
            <a:ext cx="4972441" cy="36995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A79935F-661D-4A7E-A348-E0CCFAC2E68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708650" y="5603875"/>
            <a:ext cx="1333500" cy="1085850"/>
          </a:xfrm>
          <a:prstGeom prst="rect">
            <a:avLst/>
          </a:prstGeom>
        </p:spPr>
      </p:pic>
    </p:spTree>
    <p:extLst>
      <p:ext uri="{BB962C8B-B14F-4D97-AF65-F5344CB8AC3E}">
        <p14:creationId xmlns:p14="http://schemas.microsoft.com/office/powerpoint/2010/main" val="418795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er Title RT ">
    <p:spTree>
      <p:nvGrpSpPr>
        <p:cNvPr id="1" name=""/>
        <p:cNvGrpSpPr/>
        <p:nvPr/>
      </p:nvGrpSpPr>
      <p:grpSpPr>
        <a:xfrm>
          <a:off x="0" y="0"/>
          <a:ext cx="0" cy="0"/>
          <a:chOff x="0" y="0"/>
          <a:chExt cx="0" cy="0"/>
        </a:xfrm>
      </p:grpSpPr>
      <p:sp>
        <p:nvSpPr>
          <p:cNvPr id="4" name="Title 1"/>
          <p:cNvSpPr>
            <a:spLocks noGrp="1"/>
          </p:cNvSpPr>
          <p:nvPr>
            <p:ph type="title"/>
          </p:nvPr>
        </p:nvSpPr>
        <p:spPr>
          <a:xfrm>
            <a:off x="937244" y="835492"/>
            <a:ext cx="10363200" cy="96712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9272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9D30-CA69-43C8-91B8-DEE570289B3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3C426E3-1C7F-4B56-AB82-EA8F03F3BFC3}"/>
              </a:ext>
            </a:extLst>
          </p:cNvPr>
          <p:cNvSpPr>
            <a:spLocks noGrp="1"/>
          </p:cNvSpPr>
          <p:nvPr>
            <p:ph type="dt" sz="half" idx="10"/>
          </p:nvPr>
        </p:nvSpPr>
        <p:spPr>
          <a:xfrm>
            <a:off x="838200" y="6356350"/>
            <a:ext cx="2743200" cy="365125"/>
          </a:xfrm>
          <a:prstGeom prst="rect">
            <a:avLst/>
          </a:prstGeom>
        </p:spPr>
        <p:txBody>
          <a:bodyPr/>
          <a:lstStyle/>
          <a:p>
            <a:fld id="{B3AAADFB-4D8E-41E6-BAA3-38A5EA4A1CAE}" type="datetime1">
              <a:rPr lang="en-US" smtClean="0"/>
              <a:t>7/3/2024</a:t>
            </a:fld>
            <a:endParaRPr lang="en-US"/>
          </a:p>
        </p:txBody>
      </p:sp>
      <p:sp>
        <p:nvSpPr>
          <p:cNvPr id="4" name="Footer Placeholder 3">
            <a:extLst>
              <a:ext uri="{FF2B5EF4-FFF2-40B4-BE49-F238E27FC236}">
                <a16:creationId xmlns:a16="http://schemas.microsoft.com/office/drawing/2014/main" id="{2305BD1F-38D6-4765-8163-DC8737EBE6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0F6F7E8-19AF-41B5-B3C6-F64C407A8E5C}"/>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
        <p:nvSpPr>
          <p:cNvPr id="7" name="Content Placeholder 6">
            <a:extLst>
              <a:ext uri="{FF2B5EF4-FFF2-40B4-BE49-F238E27FC236}">
                <a16:creationId xmlns:a16="http://schemas.microsoft.com/office/drawing/2014/main" id="{D0FA71BC-E376-4E70-93C9-1C8FC56AF839}"/>
              </a:ext>
            </a:extLst>
          </p:cNvPr>
          <p:cNvSpPr>
            <a:spLocks noGrp="1"/>
          </p:cNvSpPr>
          <p:nvPr>
            <p:ph sz="quarter" idx="13"/>
          </p:nvPr>
        </p:nvSpPr>
        <p:spPr>
          <a:xfrm>
            <a:off x="1502797" y="1987550"/>
            <a:ext cx="4333460" cy="418306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044F6FD-6B22-46D8-B3A5-FC900DFE24B0}"/>
              </a:ext>
            </a:extLst>
          </p:cNvPr>
          <p:cNvSpPr>
            <a:spLocks noGrp="1"/>
          </p:cNvSpPr>
          <p:nvPr>
            <p:ph sz="quarter" idx="14"/>
          </p:nvPr>
        </p:nvSpPr>
        <p:spPr>
          <a:xfrm>
            <a:off x="6226175" y="1963738"/>
            <a:ext cx="4714875" cy="424656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183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4F3B-B782-45F7-BD56-CE1BA192F9D3}"/>
              </a:ext>
            </a:extLst>
          </p:cNvPr>
          <p:cNvSpPr>
            <a:spLocks noGrp="1"/>
          </p:cNvSpPr>
          <p:nvPr>
            <p:ph type="ctrTitle"/>
          </p:nvPr>
        </p:nvSpPr>
        <p:spPr>
          <a:xfrm>
            <a:off x="-1" y="1322262"/>
            <a:ext cx="12192001" cy="2187701"/>
          </a:xfrm>
          <a:solidFill>
            <a:srgbClr val="4D4D4D"/>
          </a:solidFill>
        </p:spPr>
        <p:txBody>
          <a:bodyPr anchor="ctr" anchorCtr="1"/>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1A9CFA1-FAF0-49E4-B586-A1EDE28DD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A95F2F88-3DB1-4CC9-84EF-C1AD3E9287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7179" y="952310"/>
            <a:ext cx="4972441" cy="36995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A79935F-661D-4A7E-A348-E0CCFAC2E68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708650" y="5603875"/>
            <a:ext cx="1333500" cy="1085850"/>
          </a:xfrm>
          <a:prstGeom prst="rect">
            <a:avLst/>
          </a:prstGeom>
        </p:spPr>
      </p:pic>
    </p:spTree>
    <p:extLst>
      <p:ext uri="{BB962C8B-B14F-4D97-AF65-F5344CB8AC3E}">
        <p14:creationId xmlns:p14="http://schemas.microsoft.com/office/powerpoint/2010/main" val="102762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66FD-039E-4FC4-AC23-19A0234FC8F1}"/>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6E728B15-E82A-43C2-9741-B2BE7C8CBBAA}"/>
              </a:ext>
            </a:extLst>
          </p:cNvPr>
          <p:cNvSpPr>
            <a:spLocks noGrp="1"/>
          </p:cNvSpPr>
          <p:nvPr>
            <p:ph idx="1"/>
          </p:nvPr>
        </p:nvSpPr>
        <p:spPr>
          <a:xfrm>
            <a:off x="838200" y="1963971"/>
            <a:ext cx="10515600" cy="4212991"/>
          </a:xfrm>
          <a:noFill/>
          <a:effectLst>
            <a:softEdge rad="165100"/>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9C4483D-E8A0-4199-BDFF-577CAC14536D}"/>
              </a:ext>
            </a:extLst>
          </p:cNvPr>
          <p:cNvSpPr>
            <a:spLocks noGrp="1"/>
          </p:cNvSpPr>
          <p:nvPr>
            <p:ph type="dt" sz="half" idx="10"/>
          </p:nvPr>
        </p:nvSpPr>
        <p:spPr>
          <a:xfrm>
            <a:off x="838200" y="6356350"/>
            <a:ext cx="2743200" cy="365125"/>
          </a:xfrm>
          <a:prstGeom prst="rect">
            <a:avLst/>
          </a:prstGeom>
        </p:spPr>
        <p:txBody>
          <a:bodyPr/>
          <a:lstStyle/>
          <a:p>
            <a:fld id="{195FCA8B-BA29-4571-A5FA-4AE0C73B69D7}" type="datetime1">
              <a:rPr lang="en-US" smtClean="0"/>
              <a:t>7/3/2024</a:t>
            </a:fld>
            <a:endParaRPr lang="en-US"/>
          </a:p>
        </p:txBody>
      </p:sp>
      <p:sp>
        <p:nvSpPr>
          <p:cNvPr id="5" name="Footer Placeholder 4">
            <a:extLst>
              <a:ext uri="{FF2B5EF4-FFF2-40B4-BE49-F238E27FC236}">
                <a16:creationId xmlns:a16="http://schemas.microsoft.com/office/drawing/2014/main" id="{B7CAB7A3-202C-486D-AE02-A5EF46AB3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4615B2-9DE7-4C92-A266-F2D61B7752EB}"/>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335895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CBC6-ACE8-473D-B028-532B399C2944}"/>
              </a:ext>
            </a:extLst>
          </p:cNvPr>
          <p:cNvSpPr>
            <a:spLocks noGrp="1"/>
          </p:cNvSpPr>
          <p:nvPr>
            <p:ph type="title"/>
          </p:nvPr>
        </p:nvSpPr>
        <p:spPr>
          <a:xfrm>
            <a:off x="831850" y="55149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F9DDF-4F6E-4BB5-8896-98766DE74214}"/>
              </a:ext>
            </a:extLst>
          </p:cNvPr>
          <p:cNvSpPr>
            <a:spLocks noGrp="1"/>
          </p:cNvSpPr>
          <p:nvPr>
            <p:ph type="body" idx="1"/>
          </p:nvPr>
        </p:nvSpPr>
        <p:spPr>
          <a:xfrm>
            <a:off x="831850" y="343122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36B19E3-161B-4ED8-8456-C2F2A7FEA5D4}"/>
              </a:ext>
            </a:extLst>
          </p:cNvPr>
          <p:cNvSpPr>
            <a:spLocks noGrp="1"/>
          </p:cNvSpPr>
          <p:nvPr>
            <p:ph type="dt" sz="half" idx="10"/>
          </p:nvPr>
        </p:nvSpPr>
        <p:spPr>
          <a:xfrm>
            <a:off x="838200" y="6356350"/>
            <a:ext cx="2743200" cy="365125"/>
          </a:xfrm>
          <a:prstGeom prst="rect">
            <a:avLst/>
          </a:prstGeom>
        </p:spPr>
        <p:txBody>
          <a:bodyPr/>
          <a:lstStyle/>
          <a:p>
            <a:fld id="{4B2DDB14-5292-4E4A-91D0-51190C680DE6}" type="datetime1">
              <a:rPr lang="en-US" smtClean="0"/>
              <a:t>7/3/2024</a:t>
            </a:fld>
            <a:endParaRPr lang="en-US"/>
          </a:p>
        </p:txBody>
      </p:sp>
      <p:sp>
        <p:nvSpPr>
          <p:cNvPr id="5" name="Footer Placeholder 4">
            <a:extLst>
              <a:ext uri="{FF2B5EF4-FFF2-40B4-BE49-F238E27FC236}">
                <a16:creationId xmlns:a16="http://schemas.microsoft.com/office/drawing/2014/main" id="{D90CC84C-28C8-47EB-A62F-09284A8BFC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AD56-45A2-42EC-8802-C437ECB887BE}"/>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2513823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461-91A0-4F61-95B5-BD0C1F287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B890C-E353-4AEA-AAB4-1664E81E24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ABE15-5F3E-4ACF-9DAE-95EB61EE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8EF44-F158-4E80-AE58-1D75174D98B7}"/>
              </a:ext>
            </a:extLst>
          </p:cNvPr>
          <p:cNvSpPr>
            <a:spLocks noGrp="1"/>
          </p:cNvSpPr>
          <p:nvPr>
            <p:ph type="dt" sz="half" idx="10"/>
          </p:nvPr>
        </p:nvSpPr>
        <p:spPr>
          <a:xfrm>
            <a:off x="838200" y="6356350"/>
            <a:ext cx="2743200" cy="365125"/>
          </a:xfrm>
          <a:prstGeom prst="rect">
            <a:avLst/>
          </a:prstGeom>
        </p:spPr>
        <p:txBody>
          <a:bodyPr/>
          <a:lstStyle/>
          <a:p>
            <a:fld id="{A0E3A982-AF95-43D1-94AC-1B51D2F4E761}" type="datetime1">
              <a:rPr lang="en-US" smtClean="0"/>
              <a:t>7/3/2024</a:t>
            </a:fld>
            <a:endParaRPr lang="en-US"/>
          </a:p>
        </p:txBody>
      </p:sp>
      <p:sp>
        <p:nvSpPr>
          <p:cNvPr id="6" name="Footer Placeholder 5">
            <a:extLst>
              <a:ext uri="{FF2B5EF4-FFF2-40B4-BE49-F238E27FC236}">
                <a16:creationId xmlns:a16="http://schemas.microsoft.com/office/drawing/2014/main" id="{61630A91-5896-40D5-8FC3-F51B89416D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3F23C9-981C-4A38-9766-240BE4B14F7C}"/>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2354546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F05E-732D-42DB-BE61-566588D888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85F242-46C2-4128-8B1E-0BE170FED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B4C1F-5E90-4333-98CA-2B0DDB7F9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658060-1BF9-4B2A-A4E0-BF7282A3E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D26CE7-521A-4F26-B647-3134B9EB88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9429D-4091-439F-AFE1-2E69940984A6}"/>
              </a:ext>
            </a:extLst>
          </p:cNvPr>
          <p:cNvSpPr>
            <a:spLocks noGrp="1"/>
          </p:cNvSpPr>
          <p:nvPr>
            <p:ph type="dt" sz="half" idx="10"/>
          </p:nvPr>
        </p:nvSpPr>
        <p:spPr>
          <a:xfrm>
            <a:off x="838200" y="6356350"/>
            <a:ext cx="2743200" cy="365125"/>
          </a:xfrm>
          <a:prstGeom prst="rect">
            <a:avLst/>
          </a:prstGeom>
        </p:spPr>
        <p:txBody>
          <a:bodyPr/>
          <a:lstStyle/>
          <a:p>
            <a:fld id="{24284F94-054F-4B87-B1FD-BB8C1C342FF5}" type="datetime1">
              <a:rPr lang="en-US" smtClean="0"/>
              <a:t>7/3/2024</a:t>
            </a:fld>
            <a:endParaRPr lang="en-US"/>
          </a:p>
        </p:txBody>
      </p:sp>
      <p:sp>
        <p:nvSpPr>
          <p:cNvPr id="8" name="Footer Placeholder 7">
            <a:extLst>
              <a:ext uri="{FF2B5EF4-FFF2-40B4-BE49-F238E27FC236}">
                <a16:creationId xmlns:a16="http://schemas.microsoft.com/office/drawing/2014/main" id="{9720D979-7ECB-4292-BEB3-EC2A35C234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A759C62-FC32-4DA3-B1AC-5E512F96DF94}"/>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2420101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D8FF-CD09-44B5-BDE9-B1B034803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3605A-23C7-431C-9630-096DF2949F3C}"/>
              </a:ext>
            </a:extLst>
          </p:cNvPr>
          <p:cNvSpPr>
            <a:spLocks noGrp="1"/>
          </p:cNvSpPr>
          <p:nvPr>
            <p:ph type="dt" sz="half" idx="10"/>
          </p:nvPr>
        </p:nvSpPr>
        <p:spPr>
          <a:xfrm>
            <a:off x="838200" y="6356350"/>
            <a:ext cx="2743200" cy="365125"/>
          </a:xfrm>
          <a:prstGeom prst="rect">
            <a:avLst/>
          </a:prstGeom>
        </p:spPr>
        <p:txBody>
          <a:bodyPr/>
          <a:lstStyle/>
          <a:p>
            <a:fld id="{F5C2E508-2928-40CF-AF14-2FD70F8A2ADB}" type="datetime1">
              <a:rPr lang="en-US" smtClean="0"/>
              <a:t>7/3/2024</a:t>
            </a:fld>
            <a:endParaRPr lang="en-US"/>
          </a:p>
        </p:txBody>
      </p:sp>
      <p:sp>
        <p:nvSpPr>
          <p:cNvPr id="4" name="Footer Placeholder 3">
            <a:extLst>
              <a:ext uri="{FF2B5EF4-FFF2-40B4-BE49-F238E27FC236}">
                <a16:creationId xmlns:a16="http://schemas.microsoft.com/office/drawing/2014/main" id="{577466AD-4808-42D0-8AB9-B0F9BEB52B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1638AC5-944E-444C-A50D-04385B619B65}"/>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256493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closur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2BAE76-4AD1-49A4-8AD6-2D43EB102824}"/>
              </a:ext>
            </a:extLst>
          </p:cNvPr>
          <p:cNvSpPr/>
          <p:nvPr userDrawn="1"/>
        </p:nvSpPr>
        <p:spPr>
          <a:xfrm>
            <a:off x="302684" y="255589"/>
            <a:ext cx="11582400" cy="63896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TextBox 10">
            <a:extLst>
              <a:ext uri="{FF2B5EF4-FFF2-40B4-BE49-F238E27FC236}">
                <a16:creationId xmlns:a16="http://schemas.microsoft.com/office/drawing/2014/main" id="{D7B412AA-D692-4E1A-A30D-08027AEF1AAF}"/>
              </a:ext>
            </a:extLst>
          </p:cNvPr>
          <p:cNvSpPr txBox="1">
            <a:spLocks noChangeArrowheads="1"/>
          </p:cNvSpPr>
          <p:nvPr userDrawn="1"/>
        </p:nvSpPr>
        <p:spPr bwMode="auto">
          <a:xfrm>
            <a:off x="1524001" y="969964"/>
            <a:ext cx="9573684" cy="4918075"/>
          </a:xfrm>
          <a:prstGeom prst="rect">
            <a:avLst/>
          </a:prstGeom>
          <a:noFill/>
          <a:ln>
            <a:noFill/>
          </a:ln>
        </p:spPr>
        <p:txBody>
          <a:bodyPr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spcBef>
                <a:spcPts val="800"/>
              </a:spcBef>
              <a:defRPr/>
            </a:pPr>
            <a:r>
              <a:rPr lang="en-US" altLang="en-US" sz="1400">
                <a:solidFill>
                  <a:schemeClr val="bg1"/>
                </a:solidFill>
              </a:rPr>
              <a:t>Investing involves market risk, including possible loss of principal and possible fluctuations in value. Products may not be available in all states.</a:t>
            </a:r>
          </a:p>
          <a:p>
            <a:pPr eaLnBrk="1" hangingPunct="1">
              <a:spcBef>
                <a:spcPts val="800"/>
              </a:spcBef>
              <a:defRPr/>
            </a:pPr>
            <a:r>
              <a:rPr lang="en-US" altLang="en-US" sz="1400">
                <a:solidFill>
                  <a:schemeClr val="bg1"/>
                </a:solidFill>
              </a:rPr>
              <a:t>Certain funds are only available as investment options in variable life insurance or variable annuity contracts issued by life insurance companies. They are NOT offered or made available to the general public directly.</a:t>
            </a:r>
          </a:p>
          <a:p>
            <a:pPr eaLnBrk="1" hangingPunct="1">
              <a:spcBef>
                <a:spcPts val="800"/>
              </a:spcBef>
              <a:defRPr/>
            </a:pPr>
            <a:r>
              <a:rPr lang="en-US" altLang="en-US" sz="1400">
                <a:solidFill>
                  <a:schemeClr val="bg1"/>
                </a:solidFill>
              </a:rPr>
              <a:t>Before investing, understand that mutual funds are not insured by the FDIC, NCUSIF or any other Federal government agency and are not deposits or obligations of, guaranteed by or insured by the depository institution where offered or any of its affiliates. Mutual </a:t>
            </a:r>
            <a:br>
              <a:rPr lang="en-US" altLang="en-US" sz="1400">
                <a:solidFill>
                  <a:schemeClr val="bg1"/>
                </a:solidFill>
              </a:rPr>
            </a:br>
            <a:r>
              <a:rPr lang="en-US" altLang="en-US" sz="1400">
                <a:solidFill>
                  <a:schemeClr val="bg1"/>
                </a:solidFill>
              </a:rPr>
              <a:t>funds involve investment risk and may lose value.</a:t>
            </a:r>
          </a:p>
          <a:p>
            <a:pPr eaLnBrk="1" hangingPunct="1">
              <a:spcBef>
                <a:spcPts val="800"/>
              </a:spcBef>
              <a:defRPr/>
            </a:pPr>
            <a:r>
              <a:rPr lang="en-US" altLang="en-US" sz="1400">
                <a:solidFill>
                  <a:schemeClr val="bg1"/>
                </a:solidFill>
              </a:rPr>
              <a:t>The Nationwide Group Retirement Series includes unregistered group fixed and variable annuities and trust programs. The unregistered group fixed and variable annuities are issued by Nationwide Life Insurance Company. Trust programs and trust services are offered by Nationwide Trust Company, FSB, a division of Nationwide Bank. The general distributor for variable products is Nationwide Investment Services Corporation (NISC), member FINRA. The Nationwide Retirement Institute is a division of NISC. Nationwide Mutual Insurance Company and Affiliated Companies, Home Office: Columbus, OH 43215-2220.</a:t>
            </a:r>
          </a:p>
          <a:p>
            <a:pPr eaLnBrk="1" hangingPunct="1">
              <a:spcBef>
                <a:spcPts val="800"/>
              </a:spcBef>
              <a:defRPr/>
            </a:pPr>
            <a:r>
              <a:rPr lang="en-US" altLang="en-US" sz="1400">
                <a:solidFill>
                  <a:schemeClr val="bg1"/>
                </a:solidFill>
              </a:rPr>
              <a:t>Nationwide, the Nationwide N and Eagle, Nationwide is on your side, Nationwide Retirement Institute and On Your Side Interactive Retirement Planner are service marks of Nationwide Mutual Insurance Company. © 2015 Nationwide</a:t>
            </a:r>
          </a:p>
          <a:p>
            <a:pPr eaLnBrk="1" hangingPunct="1">
              <a:spcBef>
                <a:spcPts val="800"/>
              </a:spcBef>
              <a:defRPr/>
            </a:pPr>
            <a:r>
              <a:rPr lang="en-US" altLang="en-US" sz="1400">
                <a:solidFill>
                  <a:schemeClr val="bg1"/>
                </a:solidFill>
              </a:rPr>
              <a:t>NRM-7245AZ-PX.7 (05/15)</a:t>
            </a:r>
          </a:p>
        </p:txBody>
      </p:sp>
    </p:spTree>
    <p:extLst>
      <p:ext uri="{BB962C8B-B14F-4D97-AF65-F5344CB8AC3E}">
        <p14:creationId xmlns:p14="http://schemas.microsoft.com/office/powerpoint/2010/main" val="259263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er Title RT ">
    <p:spTree>
      <p:nvGrpSpPr>
        <p:cNvPr id="1" name=""/>
        <p:cNvGrpSpPr/>
        <p:nvPr/>
      </p:nvGrpSpPr>
      <p:grpSpPr>
        <a:xfrm>
          <a:off x="0" y="0"/>
          <a:ext cx="0" cy="0"/>
          <a:chOff x="0" y="0"/>
          <a:chExt cx="0" cy="0"/>
        </a:xfrm>
      </p:grpSpPr>
      <p:sp>
        <p:nvSpPr>
          <p:cNvPr id="4" name="Title 1"/>
          <p:cNvSpPr>
            <a:spLocks noGrp="1"/>
          </p:cNvSpPr>
          <p:nvPr>
            <p:ph type="title"/>
          </p:nvPr>
        </p:nvSpPr>
        <p:spPr>
          <a:xfrm>
            <a:off x="937244" y="835492"/>
            <a:ext cx="10363200" cy="96712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9478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dewin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8E05-01E7-FB94-82C2-7FD85E3537BE}"/>
              </a:ext>
            </a:extLst>
          </p:cNvPr>
          <p:cNvSpPr>
            <a:spLocks noGrp="1"/>
          </p:cNvSpPr>
          <p:nvPr>
            <p:ph type="title"/>
          </p:nvPr>
        </p:nvSpPr>
        <p:spPr>
          <a:xfrm>
            <a:off x="311150" y="365125"/>
            <a:ext cx="3092450" cy="3184525"/>
          </a:xfrm>
        </p:spPr>
        <p:txBody>
          <a:bodyPr/>
          <a:lstStyle/>
          <a:p>
            <a:r>
              <a:rPr lang="en-US" dirty="0"/>
              <a:t>Click to edit Master title style</a:t>
            </a:r>
          </a:p>
        </p:txBody>
      </p:sp>
      <p:cxnSp>
        <p:nvCxnSpPr>
          <p:cNvPr id="6" name="Straight Connector 5">
            <a:extLst>
              <a:ext uri="{FF2B5EF4-FFF2-40B4-BE49-F238E27FC236}">
                <a16:creationId xmlns:a16="http://schemas.microsoft.com/office/drawing/2014/main" id="{46E95B71-E63D-20F5-ED72-47E930D5957D}"/>
              </a:ext>
            </a:extLst>
          </p:cNvPr>
          <p:cNvCxnSpPr>
            <a:cxnSpLocks/>
          </p:cNvCxnSpPr>
          <p:nvPr userDrawn="1"/>
        </p:nvCxnSpPr>
        <p:spPr>
          <a:xfrm>
            <a:off x="3612143" y="0"/>
            <a:ext cx="0" cy="685800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6B55D8E-51CD-7DFD-D2D2-EF4DD0E29585}"/>
              </a:ext>
            </a:extLst>
          </p:cNvPr>
          <p:cNvSpPr/>
          <p:nvPr userDrawn="1"/>
        </p:nvSpPr>
        <p:spPr>
          <a:xfrm>
            <a:off x="3581401" y="3025201"/>
            <a:ext cx="64590" cy="64591"/>
          </a:xfrm>
          <a:prstGeom prst="rect">
            <a:avLst/>
          </a:prstGeom>
          <a:solidFill>
            <a:srgbClr val="3F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4A95410-B5FC-F4E8-DDA7-E64D08B34FFF}"/>
              </a:ext>
            </a:extLst>
          </p:cNvPr>
          <p:cNvSpPr/>
          <p:nvPr userDrawn="1"/>
        </p:nvSpPr>
        <p:spPr>
          <a:xfrm>
            <a:off x="3581401" y="3121862"/>
            <a:ext cx="64590" cy="64591"/>
          </a:xfrm>
          <a:prstGeom prst="rect">
            <a:avLst/>
          </a:prstGeom>
          <a:solidFill>
            <a:srgbClr val="DA4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1333E30-9629-18B0-CA89-769747DD239C}"/>
              </a:ext>
            </a:extLst>
          </p:cNvPr>
          <p:cNvSpPr/>
          <p:nvPr userDrawn="1"/>
        </p:nvSpPr>
        <p:spPr>
          <a:xfrm>
            <a:off x="3581401" y="2928539"/>
            <a:ext cx="64590" cy="64591"/>
          </a:xfrm>
          <a:prstGeom prst="rect">
            <a:avLst/>
          </a:prstGeom>
          <a:solidFill>
            <a:srgbClr val="A6A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B6D92C-D483-3FF8-F373-75B7E00D9A97}"/>
              </a:ext>
            </a:extLst>
          </p:cNvPr>
          <p:cNvSpPr/>
          <p:nvPr userDrawn="1"/>
        </p:nvSpPr>
        <p:spPr>
          <a:xfrm>
            <a:off x="3581401" y="3218524"/>
            <a:ext cx="64590" cy="64591"/>
          </a:xfrm>
          <a:prstGeom prst="rect">
            <a:avLst/>
          </a:prstGeom>
          <a:solidFill>
            <a:srgbClr val="851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9066FF-76F9-D040-F2A6-45E1856E17C2}"/>
              </a:ext>
            </a:extLst>
          </p:cNvPr>
          <p:cNvSpPr/>
          <p:nvPr userDrawn="1"/>
        </p:nvSpPr>
        <p:spPr>
          <a:xfrm>
            <a:off x="3581401" y="3315185"/>
            <a:ext cx="64590" cy="64591"/>
          </a:xfrm>
          <a:prstGeom prst="rect">
            <a:avLst/>
          </a:prstGeom>
          <a:solidFill>
            <a:srgbClr val="DBD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2346157-9B47-3984-4BAB-F98824AE4F7B}"/>
              </a:ext>
            </a:extLst>
          </p:cNvPr>
          <p:cNvSpPr/>
          <p:nvPr userDrawn="1"/>
        </p:nvSpPr>
        <p:spPr>
          <a:xfrm>
            <a:off x="3581401" y="3411847"/>
            <a:ext cx="64590" cy="64591"/>
          </a:xfrm>
          <a:prstGeom prst="rect">
            <a:avLst/>
          </a:prstGeom>
          <a:solidFill>
            <a:srgbClr val="E9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462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9D30-CA69-43C8-91B8-DEE570289B3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3C426E3-1C7F-4B56-AB82-EA8F03F3BFC3}"/>
              </a:ext>
            </a:extLst>
          </p:cNvPr>
          <p:cNvSpPr>
            <a:spLocks noGrp="1"/>
          </p:cNvSpPr>
          <p:nvPr>
            <p:ph type="dt" sz="half" idx="10"/>
          </p:nvPr>
        </p:nvSpPr>
        <p:spPr>
          <a:xfrm>
            <a:off x="838200" y="6356350"/>
            <a:ext cx="2743200" cy="365125"/>
          </a:xfrm>
          <a:prstGeom prst="rect">
            <a:avLst/>
          </a:prstGeom>
        </p:spPr>
        <p:txBody>
          <a:bodyPr/>
          <a:lstStyle/>
          <a:p>
            <a:fld id="{22D26F80-4D8C-46BE-8335-E5C364B7B9C9}" type="datetime1">
              <a:rPr lang="en-US" smtClean="0"/>
              <a:t>7/3/2024</a:t>
            </a:fld>
            <a:endParaRPr lang="en-US"/>
          </a:p>
        </p:txBody>
      </p:sp>
      <p:sp>
        <p:nvSpPr>
          <p:cNvPr id="4" name="Footer Placeholder 3">
            <a:extLst>
              <a:ext uri="{FF2B5EF4-FFF2-40B4-BE49-F238E27FC236}">
                <a16:creationId xmlns:a16="http://schemas.microsoft.com/office/drawing/2014/main" id="{2305BD1F-38D6-4765-8163-DC8737EBE6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0F6F7E8-19AF-41B5-B3C6-F64C407A8E5C}"/>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
        <p:nvSpPr>
          <p:cNvPr id="7" name="Content Placeholder 6">
            <a:extLst>
              <a:ext uri="{FF2B5EF4-FFF2-40B4-BE49-F238E27FC236}">
                <a16:creationId xmlns:a16="http://schemas.microsoft.com/office/drawing/2014/main" id="{D0FA71BC-E376-4E70-93C9-1C8FC56AF839}"/>
              </a:ext>
            </a:extLst>
          </p:cNvPr>
          <p:cNvSpPr>
            <a:spLocks noGrp="1"/>
          </p:cNvSpPr>
          <p:nvPr>
            <p:ph sz="quarter" idx="13"/>
          </p:nvPr>
        </p:nvSpPr>
        <p:spPr>
          <a:xfrm>
            <a:off x="1502797" y="1987550"/>
            <a:ext cx="4333460" cy="418306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044F6FD-6B22-46D8-B3A5-FC900DFE24B0}"/>
              </a:ext>
            </a:extLst>
          </p:cNvPr>
          <p:cNvSpPr>
            <a:spLocks noGrp="1"/>
          </p:cNvSpPr>
          <p:nvPr>
            <p:ph sz="quarter" idx="14"/>
          </p:nvPr>
        </p:nvSpPr>
        <p:spPr>
          <a:xfrm>
            <a:off x="6226175" y="1963738"/>
            <a:ext cx="4714875" cy="424656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963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71B9-CAB7-404E-85FE-CD4E652B637D}"/>
              </a:ext>
            </a:extLst>
          </p:cNvPr>
          <p:cNvSpPr>
            <a:spLocks noGrp="1"/>
          </p:cNvSpPr>
          <p:nvPr>
            <p:ph type="ctrTitle"/>
          </p:nvPr>
        </p:nvSpPr>
        <p:spPr>
          <a:xfrm>
            <a:off x="0" y="1322262"/>
            <a:ext cx="12192000" cy="2187701"/>
          </a:xfrm>
          <a:solidFill>
            <a:srgbClr val="DA404A"/>
          </a:solidFill>
        </p:spPr>
        <p:txBody>
          <a:bodyPr anchor="ctr" anchorCtr="0"/>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90B3316-99BD-4323-BB5C-425B4B8A1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9CA1B424-0EDD-42D3-860E-ED0C166C86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0079" y="952310"/>
            <a:ext cx="4972441" cy="369952"/>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48FA853D-1A6D-44D1-8786-9367CBA34D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53386" y="5219827"/>
            <a:ext cx="1333500" cy="1085850"/>
          </a:xfrm>
          <a:prstGeom prst="rect">
            <a:avLst/>
          </a:prstGeom>
        </p:spPr>
      </p:pic>
      <p:sp>
        <p:nvSpPr>
          <p:cNvPr id="9" name="TextBox 8">
            <a:extLst>
              <a:ext uri="{FF2B5EF4-FFF2-40B4-BE49-F238E27FC236}">
                <a16:creationId xmlns:a16="http://schemas.microsoft.com/office/drawing/2014/main" id="{B11F8B83-B449-7509-94BC-E9547CF5DFCE}"/>
              </a:ext>
            </a:extLst>
          </p:cNvPr>
          <p:cNvSpPr txBox="1"/>
          <p:nvPr userDrawn="1"/>
        </p:nvSpPr>
        <p:spPr>
          <a:xfrm>
            <a:off x="9715500" y="952500"/>
            <a:ext cx="1092200" cy="374650"/>
          </a:xfrm>
          <a:prstGeom prst="rect">
            <a:avLst/>
          </a:prstGeom>
          <a:solidFill>
            <a:srgbClr val="E9B628"/>
          </a:solidFill>
        </p:spPr>
        <p:txBody>
          <a:bodyPr wrap="square" lIns="0" tIns="0" rIns="0" bIns="0" rtlCol="0" anchor="ctr" anchorCtr="0">
            <a:noAutofit/>
          </a:bodyPr>
          <a:lstStyle/>
          <a:p>
            <a:pPr algn="ctr"/>
            <a:r>
              <a:rPr lang="en-US" sz="1400" dirty="0"/>
              <a:t>401(a)</a:t>
            </a:r>
          </a:p>
        </p:txBody>
      </p:sp>
    </p:spTree>
    <p:extLst>
      <p:ext uri="{BB962C8B-B14F-4D97-AF65-F5344CB8AC3E}">
        <p14:creationId xmlns:p14="http://schemas.microsoft.com/office/powerpoint/2010/main" val="1104710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FEAF-7DC0-4465-935E-E79B9B9BD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729E98-2784-4E12-AC83-45183DA5A7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F53C4-6312-49DD-B32A-2EF4B75F2F0A}"/>
              </a:ext>
            </a:extLst>
          </p:cNvPr>
          <p:cNvSpPr>
            <a:spLocks noGrp="1"/>
          </p:cNvSpPr>
          <p:nvPr>
            <p:ph type="dt" sz="half" idx="10"/>
          </p:nvPr>
        </p:nvSpPr>
        <p:spPr>
          <a:xfrm>
            <a:off x="838200" y="6356350"/>
            <a:ext cx="2743200" cy="365125"/>
          </a:xfrm>
          <a:prstGeom prst="rect">
            <a:avLst/>
          </a:prstGeom>
        </p:spPr>
        <p:txBody>
          <a:bodyPr/>
          <a:lstStyle/>
          <a:p>
            <a:fld id="{4D92D9F4-5A00-4E9D-B35F-4F3FFF1FF5DC}" type="datetime1">
              <a:rPr lang="en-US" smtClean="0"/>
              <a:t>7/3/2024</a:t>
            </a:fld>
            <a:endParaRPr lang="en-US"/>
          </a:p>
        </p:txBody>
      </p:sp>
      <p:sp>
        <p:nvSpPr>
          <p:cNvPr id="5" name="Footer Placeholder 4">
            <a:extLst>
              <a:ext uri="{FF2B5EF4-FFF2-40B4-BE49-F238E27FC236}">
                <a16:creationId xmlns:a16="http://schemas.microsoft.com/office/drawing/2014/main" id="{8A2D19A2-21DD-44D1-BBB3-2652285AC1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0EF6C0-9A02-4FDD-B4E7-7DC4B90512D1}"/>
              </a:ext>
            </a:extLst>
          </p:cNvPr>
          <p:cNvSpPr>
            <a:spLocks noGrp="1"/>
          </p:cNvSpPr>
          <p:nvPr>
            <p:ph type="sldNum" sz="quarter" idx="12"/>
          </p:nvPr>
        </p:nvSpPr>
        <p:spPr>
          <a:xfrm>
            <a:off x="8610600" y="6356350"/>
            <a:ext cx="2743200" cy="365125"/>
          </a:xfrm>
          <a:prstGeom prst="rect">
            <a:avLst/>
          </a:prstGeom>
        </p:spPr>
        <p:txBody>
          <a:bodyPr/>
          <a:lstStyle/>
          <a:p>
            <a:fld id="{A2685722-0826-42D5-9A5F-073E067F50BF}" type="slidenum">
              <a:rPr lang="en-US" smtClean="0"/>
              <a:t>‹#›</a:t>
            </a:fld>
            <a:endParaRPr lang="en-US"/>
          </a:p>
        </p:txBody>
      </p:sp>
    </p:spTree>
    <p:extLst>
      <p:ext uri="{BB962C8B-B14F-4D97-AF65-F5344CB8AC3E}">
        <p14:creationId xmlns:p14="http://schemas.microsoft.com/office/powerpoint/2010/main" val="2067923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A5AB-AAB8-469E-B2F4-D6FAE74453F6}"/>
              </a:ext>
            </a:extLst>
          </p:cNvPr>
          <p:cNvSpPr>
            <a:spLocks noGrp="1"/>
          </p:cNvSpPr>
          <p:nvPr>
            <p:ph type="title"/>
          </p:nvPr>
        </p:nvSpPr>
        <p:spPr>
          <a:xfrm>
            <a:off x="831850" y="70389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5C942F0-91BA-4A88-BFBA-5D205DAD5E0F}"/>
              </a:ext>
            </a:extLst>
          </p:cNvPr>
          <p:cNvSpPr>
            <a:spLocks noGrp="1"/>
          </p:cNvSpPr>
          <p:nvPr>
            <p:ph type="body" idx="1"/>
          </p:nvPr>
        </p:nvSpPr>
        <p:spPr>
          <a:xfrm>
            <a:off x="831850" y="358362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0821B57-A902-43AC-896F-3E42D90FCA39}"/>
              </a:ext>
            </a:extLst>
          </p:cNvPr>
          <p:cNvSpPr>
            <a:spLocks noGrp="1"/>
          </p:cNvSpPr>
          <p:nvPr>
            <p:ph type="dt" sz="half" idx="10"/>
          </p:nvPr>
        </p:nvSpPr>
        <p:spPr>
          <a:xfrm>
            <a:off x="838200" y="6356350"/>
            <a:ext cx="2743200" cy="365125"/>
          </a:xfrm>
          <a:prstGeom prst="rect">
            <a:avLst/>
          </a:prstGeom>
        </p:spPr>
        <p:txBody>
          <a:bodyPr/>
          <a:lstStyle/>
          <a:p>
            <a:fld id="{EF0EA3D8-0AF3-4C0B-89E2-E9BAD75C3B60}" type="datetime1">
              <a:rPr lang="en-US" smtClean="0"/>
              <a:t>7/3/2024</a:t>
            </a:fld>
            <a:endParaRPr lang="en-US"/>
          </a:p>
        </p:txBody>
      </p:sp>
      <p:sp>
        <p:nvSpPr>
          <p:cNvPr id="5" name="Footer Placeholder 4">
            <a:extLst>
              <a:ext uri="{FF2B5EF4-FFF2-40B4-BE49-F238E27FC236}">
                <a16:creationId xmlns:a16="http://schemas.microsoft.com/office/drawing/2014/main" id="{F38E2E29-7024-4005-9F80-34C2FD12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7387C6-9526-48D5-A372-4C1C99D4862E}"/>
              </a:ext>
            </a:extLst>
          </p:cNvPr>
          <p:cNvSpPr>
            <a:spLocks noGrp="1"/>
          </p:cNvSpPr>
          <p:nvPr>
            <p:ph type="sldNum" sz="quarter" idx="12"/>
          </p:nvPr>
        </p:nvSpPr>
        <p:spPr>
          <a:xfrm>
            <a:off x="8610600" y="6356350"/>
            <a:ext cx="2743200" cy="365125"/>
          </a:xfrm>
          <a:prstGeom prst="rect">
            <a:avLst/>
          </a:prstGeom>
        </p:spPr>
        <p:txBody>
          <a:bodyPr/>
          <a:lstStyle/>
          <a:p>
            <a:fld id="{A2685722-0826-42D5-9A5F-073E067F50BF}" type="slidenum">
              <a:rPr lang="en-US" smtClean="0"/>
              <a:t>‹#›</a:t>
            </a:fld>
            <a:endParaRPr lang="en-US"/>
          </a:p>
        </p:txBody>
      </p:sp>
    </p:spTree>
    <p:extLst>
      <p:ext uri="{BB962C8B-B14F-4D97-AF65-F5344CB8AC3E}">
        <p14:creationId xmlns:p14="http://schemas.microsoft.com/office/powerpoint/2010/main" val="1135331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FE2C-71F3-4971-92BD-595BE7A59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0B964-070C-43BF-8B7F-D15B74375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53D465-7806-4040-B808-025D484C0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A0E655-EE04-44A0-BD68-F140182BA34B}"/>
              </a:ext>
            </a:extLst>
          </p:cNvPr>
          <p:cNvSpPr>
            <a:spLocks noGrp="1"/>
          </p:cNvSpPr>
          <p:nvPr>
            <p:ph type="dt" sz="half" idx="10"/>
          </p:nvPr>
        </p:nvSpPr>
        <p:spPr>
          <a:xfrm>
            <a:off x="838200" y="6356350"/>
            <a:ext cx="2743200" cy="365125"/>
          </a:xfrm>
          <a:prstGeom prst="rect">
            <a:avLst/>
          </a:prstGeom>
        </p:spPr>
        <p:txBody>
          <a:bodyPr/>
          <a:lstStyle/>
          <a:p>
            <a:fld id="{E82BED99-0618-43D7-B202-F283EB1A385C}" type="datetime1">
              <a:rPr lang="en-US" smtClean="0"/>
              <a:t>7/3/2024</a:t>
            </a:fld>
            <a:endParaRPr lang="en-US"/>
          </a:p>
        </p:txBody>
      </p:sp>
      <p:sp>
        <p:nvSpPr>
          <p:cNvPr id="6" name="Footer Placeholder 5">
            <a:extLst>
              <a:ext uri="{FF2B5EF4-FFF2-40B4-BE49-F238E27FC236}">
                <a16:creationId xmlns:a16="http://schemas.microsoft.com/office/drawing/2014/main" id="{F6E44F57-6956-42E3-A9AB-BE290D7E9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296D5D1-CC78-4B6C-B258-1BFF4B1AC7CC}"/>
              </a:ext>
            </a:extLst>
          </p:cNvPr>
          <p:cNvSpPr>
            <a:spLocks noGrp="1"/>
          </p:cNvSpPr>
          <p:nvPr>
            <p:ph type="sldNum" sz="quarter" idx="12"/>
          </p:nvPr>
        </p:nvSpPr>
        <p:spPr>
          <a:xfrm>
            <a:off x="8610600" y="6356350"/>
            <a:ext cx="2743200" cy="365125"/>
          </a:xfrm>
          <a:prstGeom prst="rect">
            <a:avLst/>
          </a:prstGeom>
        </p:spPr>
        <p:txBody>
          <a:bodyPr/>
          <a:lstStyle/>
          <a:p>
            <a:fld id="{A2685722-0826-42D5-9A5F-073E067F50BF}" type="slidenum">
              <a:rPr lang="en-US" smtClean="0"/>
              <a:t>‹#›</a:t>
            </a:fld>
            <a:endParaRPr lang="en-US"/>
          </a:p>
        </p:txBody>
      </p:sp>
    </p:spTree>
    <p:extLst>
      <p:ext uri="{BB962C8B-B14F-4D97-AF65-F5344CB8AC3E}">
        <p14:creationId xmlns:p14="http://schemas.microsoft.com/office/powerpoint/2010/main" val="4009725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0FCB-8643-4FD0-B2A0-20620E1347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19173-B340-4493-AAB9-BB09F2249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08B167-E5F0-476A-AB9A-A86C55BA6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E0B00-6859-4C77-8E4F-44A69F8C2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AC1FD-3CD6-41E1-9A30-27BF880D71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234AD6-1516-403A-AFF8-5B025B21A90B}"/>
              </a:ext>
            </a:extLst>
          </p:cNvPr>
          <p:cNvSpPr>
            <a:spLocks noGrp="1"/>
          </p:cNvSpPr>
          <p:nvPr>
            <p:ph type="dt" sz="half" idx="10"/>
          </p:nvPr>
        </p:nvSpPr>
        <p:spPr>
          <a:xfrm>
            <a:off x="838200" y="6356350"/>
            <a:ext cx="2743200" cy="365125"/>
          </a:xfrm>
          <a:prstGeom prst="rect">
            <a:avLst/>
          </a:prstGeom>
        </p:spPr>
        <p:txBody>
          <a:bodyPr/>
          <a:lstStyle/>
          <a:p>
            <a:fld id="{44951713-EFAA-4FED-AC08-49CC6A7BC70B}" type="datetime1">
              <a:rPr lang="en-US" smtClean="0"/>
              <a:t>7/3/2024</a:t>
            </a:fld>
            <a:endParaRPr lang="en-US"/>
          </a:p>
        </p:txBody>
      </p:sp>
      <p:sp>
        <p:nvSpPr>
          <p:cNvPr id="8" name="Footer Placeholder 7">
            <a:extLst>
              <a:ext uri="{FF2B5EF4-FFF2-40B4-BE49-F238E27FC236}">
                <a16:creationId xmlns:a16="http://schemas.microsoft.com/office/drawing/2014/main" id="{8E359305-3C89-4645-9057-D5D6DE5A2D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1577090-7A9D-4D4A-94AD-0E31D4784FC4}"/>
              </a:ext>
            </a:extLst>
          </p:cNvPr>
          <p:cNvSpPr>
            <a:spLocks noGrp="1"/>
          </p:cNvSpPr>
          <p:nvPr>
            <p:ph type="sldNum" sz="quarter" idx="12"/>
          </p:nvPr>
        </p:nvSpPr>
        <p:spPr>
          <a:xfrm>
            <a:off x="8610600" y="6356350"/>
            <a:ext cx="2743200" cy="365125"/>
          </a:xfrm>
          <a:prstGeom prst="rect">
            <a:avLst/>
          </a:prstGeom>
        </p:spPr>
        <p:txBody>
          <a:bodyPr/>
          <a:lstStyle/>
          <a:p>
            <a:fld id="{A2685722-0826-42D5-9A5F-073E067F50BF}" type="slidenum">
              <a:rPr lang="en-US" smtClean="0"/>
              <a:t>‹#›</a:t>
            </a:fld>
            <a:endParaRPr lang="en-US"/>
          </a:p>
        </p:txBody>
      </p:sp>
    </p:spTree>
    <p:extLst>
      <p:ext uri="{BB962C8B-B14F-4D97-AF65-F5344CB8AC3E}">
        <p14:creationId xmlns:p14="http://schemas.microsoft.com/office/powerpoint/2010/main" val="47494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77B7-998E-477F-A521-BD6CE6242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D04F6D-BFFB-43E6-AF40-6A751E089ECD}"/>
              </a:ext>
            </a:extLst>
          </p:cNvPr>
          <p:cNvSpPr>
            <a:spLocks noGrp="1"/>
          </p:cNvSpPr>
          <p:nvPr>
            <p:ph type="dt" sz="half" idx="10"/>
          </p:nvPr>
        </p:nvSpPr>
        <p:spPr>
          <a:xfrm>
            <a:off x="838200" y="6356350"/>
            <a:ext cx="2743200" cy="365125"/>
          </a:xfrm>
          <a:prstGeom prst="rect">
            <a:avLst/>
          </a:prstGeom>
        </p:spPr>
        <p:txBody>
          <a:bodyPr/>
          <a:lstStyle/>
          <a:p>
            <a:fld id="{67BE3CF9-1E84-4B87-9026-65E707D9CA01}" type="datetime1">
              <a:rPr lang="en-US" smtClean="0"/>
              <a:t>7/3/2024</a:t>
            </a:fld>
            <a:endParaRPr lang="en-US"/>
          </a:p>
        </p:txBody>
      </p:sp>
      <p:sp>
        <p:nvSpPr>
          <p:cNvPr id="4" name="Footer Placeholder 3">
            <a:extLst>
              <a:ext uri="{FF2B5EF4-FFF2-40B4-BE49-F238E27FC236}">
                <a16:creationId xmlns:a16="http://schemas.microsoft.com/office/drawing/2014/main" id="{F757CDF2-4E45-495D-BBB1-5339BFBFD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AFB76F4-235B-4BF1-9CD0-EFBB7F0520F0}"/>
              </a:ext>
            </a:extLst>
          </p:cNvPr>
          <p:cNvSpPr>
            <a:spLocks noGrp="1"/>
          </p:cNvSpPr>
          <p:nvPr>
            <p:ph type="sldNum" sz="quarter" idx="12"/>
          </p:nvPr>
        </p:nvSpPr>
        <p:spPr>
          <a:xfrm>
            <a:off x="8610600" y="6356350"/>
            <a:ext cx="2743200" cy="365125"/>
          </a:xfrm>
          <a:prstGeom prst="rect">
            <a:avLst/>
          </a:prstGeom>
        </p:spPr>
        <p:txBody>
          <a:bodyPr/>
          <a:lstStyle/>
          <a:p>
            <a:fld id="{A2685722-0826-42D5-9A5F-073E067F50BF}" type="slidenum">
              <a:rPr lang="en-US" smtClean="0"/>
              <a:t>‹#›</a:t>
            </a:fld>
            <a:endParaRPr lang="en-US"/>
          </a:p>
        </p:txBody>
      </p:sp>
    </p:spTree>
    <p:extLst>
      <p:ext uri="{BB962C8B-B14F-4D97-AF65-F5344CB8AC3E}">
        <p14:creationId xmlns:p14="http://schemas.microsoft.com/office/powerpoint/2010/main" val="704626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DC991-52BD-4C4A-A7FE-E004C5276AE1}"/>
              </a:ext>
            </a:extLst>
          </p:cNvPr>
          <p:cNvSpPr>
            <a:spLocks noGrp="1"/>
          </p:cNvSpPr>
          <p:nvPr>
            <p:ph type="dt" sz="half" idx="10"/>
          </p:nvPr>
        </p:nvSpPr>
        <p:spPr>
          <a:xfrm>
            <a:off x="838200" y="6356350"/>
            <a:ext cx="2743200" cy="365125"/>
          </a:xfrm>
          <a:prstGeom prst="rect">
            <a:avLst/>
          </a:prstGeom>
        </p:spPr>
        <p:txBody>
          <a:bodyPr/>
          <a:lstStyle/>
          <a:p>
            <a:fld id="{EE58734D-9236-49D9-B1A9-CAFDCC710B3A}" type="datetime1">
              <a:rPr lang="en-US" smtClean="0"/>
              <a:t>7/3/2024</a:t>
            </a:fld>
            <a:endParaRPr lang="en-US"/>
          </a:p>
        </p:txBody>
      </p:sp>
      <p:sp>
        <p:nvSpPr>
          <p:cNvPr id="3" name="Footer Placeholder 2">
            <a:extLst>
              <a:ext uri="{FF2B5EF4-FFF2-40B4-BE49-F238E27FC236}">
                <a16:creationId xmlns:a16="http://schemas.microsoft.com/office/drawing/2014/main" id="{18A05EE4-6C29-4FF7-9DC9-DA084B566E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B53851-4D76-4E79-BDBA-210F33B8BEAF}"/>
              </a:ext>
            </a:extLst>
          </p:cNvPr>
          <p:cNvSpPr>
            <a:spLocks noGrp="1"/>
          </p:cNvSpPr>
          <p:nvPr>
            <p:ph type="sldNum" sz="quarter" idx="12"/>
          </p:nvPr>
        </p:nvSpPr>
        <p:spPr>
          <a:xfrm>
            <a:off x="8610600" y="6356350"/>
            <a:ext cx="2743200" cy="365125"/>
          </a:xfrm>
          <a:prstGeom prst="rect">
            <a:avLst/>
          </a:prstGeom>
        </p:spPr>
        <p:txBody>
          <a:bodyPr/>
          <a:lstStyle/>
          <a:p>
            <a:fld id="{A2685722-0826-42D5-9A5F-073E067F50BF}" type="slidenum">
              <a:rPr lang="en-US" smtClean="0"/>
              <a:t>‹#›</a:t>
            </a:fld>
            <a:endParaRPr lang="en-US"/>
          </a:p>
        </p:txBody>
      </p:sp>
    </p:spTree>
    <p:extLst>
      <p:ext uri="{BB962C8B-B14F-4D97-AF65-F5344CB8AC3E}">
        <p14:creationId xmlns:p14="http://schemas.microsoft.com/office/powerpoint/2010/main" val="4078259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66FD-039E-4FC4-AC23-19A0234FC8F1}"/>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6E728B15-E82A-43C2-9741-B2BE7C8CBBAA}"/>
              </a:ext>
            </a:extLst>
          </p:cNvPr>
          <p:cNvSpPr>
            <a:spLocks noGrp="1"/>
          </p:cNvSpPr>
          <p:nvPr>
            <p:ph idx="1"/>
          </p:nvPr>
        </p:nvSpPr>
        <p:spPr>
          <a:xfrm>
            <a:off x="838200" y="1963971"/>
            <a:ext cx="10515600" cy="4212991"/>
          </a:xfrm>
          <a:noFill/>
          <a:effectLst>
            <a:softEdge rad="165100"/>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9C4483D-E8A0-4199-BDFF-577CAC14536D}"/>
              </a:ext>
            </a:extLst>
          </p:cNvPr>
          <p:cNvSpPr>
            <a:spLocks noGrp="1"/>
          </p:cNvSpPr>
          <p:nvPr>
            <p:ph type="dt" sz="half" idx="10"/>
          </p:nvPr>
        </p:nvSpPr>
        <p:spPr>
          <a:xfrm>
            <a:off x="838200" y="6356350"/>
            <a:ext cx="2743200" cy="365125"/>
          </a:xfrm>
          <a:prstGeom prst="rect">
            <a:avLst/>
          </a:prstGeom>
        </p:spPr>
        <p:txBody>
          <a:bodyPr/>
          <a:lstStyle/>
          <a:p>
            <a:fld id="{8B424821-AA85-46C3-B253-C6E21C1DD05B}" type="datetime1">
              <a:rPr lang="en-US" smtClean="0"/>
              <a:t>7/3/2024</a:t>
            </a:fld>
            <a:endParaRPr lang="en-US"/>
          </a:p>
        </p:txBody>
      </p:sp>
      <p:sp>
        <p:nvSpPr>
          <p:cNvPr id="5" name="Footer Placeholder 4">
            <a:extLst>
              <a:ext uri="{FF2B5EF4-FFF2-40B4-BE49-F238E27FC236}">
                <a16:creationId xmlns:a16="http://schemas.microsoft.com/office/drawing/2014/main" id="{B7CAB7A3-202C-486D-AE02-A5EF46AB3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4615B2-9DE7-4C92-A266-F2D61B7752EB}"/>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609503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CF9DDF-4F6E-4BB5-8896-98766DE74214}"/>
              </a:ext>
            </a:extLst>
          </p:cNvPr>
          <p:cNvSpPr>
            <a:spLocks noGrp="1"/>
          </p:cNvSpPr>
          <p:nvPr>
            <p:ph type="body" idx="1"/>
          </p:nvPr>
        </p:nvSpPr>
        <p:spPr>
          <a:xfrm>
            <a:off x="1524000" y="3602038"/>
            <a:ext cx="9144000" cy="1500187"/>
          </a:xfrm>
        </p:spPr>
        <p:txBody>
          <a:bodyPr/>
          <a:lstStyle>
            <a:lvl1pPr marL="0" indent="0" algn="ctr">
              <a:buNone/>
              <a:defRPr sz="2400" b="0">
                <a:solidFill>
                  <a:schemeClr val="tx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82CECBC6-ACE8-473D-B028-532B399C2944}"/>
              </a:ext>
            </a:extLst>
          </p:cNvPr>
          <p:cNvSpPr>
            <a:spLocks noGrp="1"/>
          </p:cNvSpPr>
          <p:nvPr>
            <p:ph type="title"/>
          </p:nvPr>
        </p:nvSpPr>
        <p:spPr>
          <a:xfrm>
            <a:off x="0" y="1322263"/>
            <a:ext cx="12192000" cy="2106738"/>
          </a:xfrm>
          <a:solidFill>
            <a:srgbClr val="E9B628"/>
          </a:solidFill>
          <a:effectLst/>
        </p:spPr>
        <p:txBody>
          <a:bodyPr anchor="ctr" anchorCtr="0"/>
          <a:lstStyle>
            <a:lvl1pPr algn="ctr">
              <a:defRPr sz="6000" b="1">
                <a:solidFill>
                  <a:schemeClr val="bg1"/>
                </a:solidFill>
                <a:effectLst>
                  <a:outerShdw blurRad="38100" dist="38100" dir="2700000" algn="tl">
                    <a:srgbClr val="000000"/>
                  </a:outerShdw>
                </a:effectLst>
                <a:latin typeface="+mn-lt"/>
              </a:defRPr>
            </a:lvl1pPr>
          </a:lstStyle>
          <a:p>
            <a:r>
              <a:rPr lang="en-US" dirty="0"/>
              <a:t>Click to edit Master title style</a:t>
            </a:r>
          </a:p>
        </p:txBody>
      </p:sp>
      <p:pic>
        <p:nvPicPr>
          <p:cNvPr id="7" name="Picture 6">
            <a:extLst>
              <a:ext uri="{FF2B5EF4-FFF2-40B4-BE49-F238E27FC236}">
                <a16:creationId xmlns:a16="http://schemas.microsoft.com/office/drawing/2014/main" id="{B75ACBEF-A0C8-47E8-973E-0268EFDF12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7179" y="952310"/>
            <a:ext cx="4972441" cy="369952"/>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9083C43A-35D2-4BB6-B1E0-4D7635C04F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708650" y="5603875"/>
            <a:ext cx="1333500" cy="1085850"/>
          </a:xfrm>
          <a:prstGeom prst="rect">
            <a:avLst/>
          </a:prstGeom>
        </p:spPr>
      </p:pic>
    </p:spTree>
    <p:extLst>
      <p:ext uri="{BB962C8B-B14F-4D97-AF65-F5344CB8AC3E}">
        <p14:creationId xmlns:p14="http://schemas.microsoft.com/office/powerpoint/2010/main" val="320448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66FD-039E-4FC4-AC23-19A0234FC8F1}"/>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6E728B15-E82A-43C2-9741-B2BE7C8CBBAA}"/>
              </a:ext>
            </a:extLst>
          </p:cNvPr>
          <p:cNvSpPr>
            <a:spLocks noGrp="1"/>
          </p:cNvSpPr>
          <p:nvPr>
            <p:ph idx="1"/>
          </p:nvPr>
        </p:nvSpPr>
        <p:spPr>
          <a:xfrm>
            <a:off x="838200" y="1963971"/>
            <a:ext cx="10515600" cy="4212991"/>
          </a:xfrm>
          <a:noFill/>
          <a:effectLst>
            <a:softEdge rad="165100"/>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9C4483D-E8A0-4199-BDFF-577CAC14536D}"/>
              </a:ext>
            </a:extLst>
          </p:cNvPr>
          <p:cNvSpPr>
            <a:spLocks noGrp="1"/>
          </p:cNvSpPr>
          <p:nvPr>
            <p:ph type="dt" sz="half" idx="10"/>
          </p:nvPr>
        </p:nvSpPr>
        <p:spPr>
          <a:xfrm>
            <a:off x="838200" y="6356350"/>
            <a:ext cx="2743200" cy="365125"/>
          </a:xfrm>
          <a:prstGeom prst="rect">
            <a:avLst/>
          </a:prstGeom>
        </p:spPr>
        <p:txBody>
          <a:bodyPr/>
          <a:lstStyle/>
          <a:p>
            <a:fld id="{62EB145D-C277-44BE-9F08-FC69909D88E9}" type="datetime1">
              <a:rPr lang="en-US" smtClean="0"/>
              <a:t>7/3/2024</a:t>
            </a:fld>
            <a:endParaRPr lang="en-US"/>
          </a:p>
        </p:txBody>
      </p:sp>
      <p:sp>
        <p:nvSpPr>
          <p:cNvPr id="5" name="Footer Placeholder 4">
            <a:extLst>
              <a:ext uri="{FF2B5EF4-FFF2-40B4-BE49-F238E27FC236}">
                <a16:creationId xmlns:a16="http://schemas.microsoft.com/office/drawing/2014/main" id="{B7CAB7A3-202C-486D-AE02-A5EF46AB3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4615B2-9DE7-4C92-A266-F2D61B7752EB}"/>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4277577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461-91A0-4F61-95B5-BD0C1F287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B890C-E353-4AEA-AAB4-1664E81E24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ABE15-5F3E-4ACF-9DAE-95EB61EE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8EF44-F158-4E80-AE58-1D75174D98B7}"/>
              </a:ext>
            </a:extLst>
          </p:cNvPr>
          <p:cNvSpPr>
            <a:spLocks noGrp="1"/>
          </p:cNvSpPr>
          <p:nvPr>
            <p:ph type="dt" sz="half" idx="10"/>
          </p:nvPr>
        </p:nvSpPr>
        <p:spPr>
          <a:xfrm>
            <a:off x="838200" y="6356350"/>
            <a:ext cx="2743200" cy="365125"/>
          </a:xfrm>
          <a:prstGeom prst="rect">
            <a:avLst/>
          </a:prstGeom>
        </p:spPr>
        <p:txBody>
          <a:bodyPr/>
          <a:lstStyle/>
          <a:p>
            <a:fld id="{0D8A7CAB-56DE-491E-B478-6D59AB769CE1}" type="datetime1">
              <a:rPr lang="en-US" smtClean="0"/>
              <a:t>7/3/2024</a:t>
            </a:fld>
            <a:endParaRPr lang="en-US"/>
          </a:p>
        </p:txBody>
      </p:sp>
      <p:sp>
        <p:nvSpPr>
          <p:cNvPr id="6" name="Footer Placeholder 5">
            <a:extLst>
              <a:ext uri="{FF2B5EF4-FFF2-40B4-BE49-F238E27FC236}">
                <a16:creationId xmlns:a16="http://schemas.microsoft.com/office/drawing/2014/main" id="{61630A91-5896-40D5-8FC3-F51B89416D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3F23C9-981C-4A38-9766-240BE4B14F7C}"/>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120643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F05E-732D-42DB-BE61-566588D888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85F242-46C2-4128-8B1E-0BE170FED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B4C1F-5E90-4333-98CA-2B0DDB7F9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658060-1BF9-4B2A-A4E0-BF7282A3E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D26CE7-521A-4F26-B647-3134B9EB88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9429D-4091-439F-AFE1-2E69940984A6}"/>
              </a:ext>
            </a:extLst>
          </p:cNvPr>
          <p:cNvSpPr>
            <a:spLocks noGrp="1"/>
          </p:cNvSpPr>
          <p:nvPr>
            <p:ph type="dt" sz="half" idx="10"/>
          </p:nvPr>
        </p:nvSpPr>
        <p:spPr>
          <a:xfrm>
            <a:off x="838200" y="6356350"/>
            <a:ext cx="2743200" cy="365125"/>
          </a:xfrm>
          <a:prstGeom prst="rect">
            <a:avLst/>
          </a:prstGeom>
        </p:spPr>
        <p:txBody>
          <a:bodyPr/>
          <a:lstStyle/>
          <a:p>
            <a:fld id="{7FC0C4B9-7519-4915-81B7-063BBC8ECED1}" type="datetime1">
              <a:rPr lang="en-US" smtClean="0"/>
              <a:t>7/3/2024</a:t>
            </a:fld>
            <a:endParaRPr lang="en-US"/>
          </a:p>
        </p:txBody>
      </p:sp>
      <p:sp>
        <p:nvSpPr>
          <p:cNvPr id="8" name="Footer Placeholder 7">
            <a:extLst>
              <a:ext uri="{FF2B5EF4-FFF2-40B4-BE49-F238E27FC236}">
                <a16:creationId xmlns:a16="http://schemas.microsoft.com/office/drawing/2014/main" id="{9720D979-7ECB-4292-BEB3-EC2A35C234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A759C62-FC32-4DA3-B1AC-5E512F96DF94}"/>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82158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D8FF-CD09-44B5-BDE9-B1B034803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3605A-23C7-431C-9630-096DF2949F3C}"/>
              </a:ext>
            </a:extLst>
          </p:cNvPr>
          <p:cNvSpPr>
            <a:spLocks noGrp="1"/>
          </p:cNvSpPr>
          <p:nvPr>
            <p:ph type="dt" sz="half" idx="10"/>
          </p:nvPr>
        </p:nvSpPr>
        <p:spPr>
          <a:xfrm>
            <a:off x="838200" y="6356350"/>
            <a:ext cx="2743200" cy="365125"/>
          </a:xfrm>
          <a:prstGeom prst="rect">
            <a:avLst/>
          </a:prstGeom>
        </p:spPr>
        <p:txBody>
          <a:bodyPr/>
          <a:lstStyle/>
          <a:p>
            <a:fld id="{96D53362-CBC6-4278-A2DC-58C928874951}" type="datetime1">
              <a:rPr lang="en-US" smtClean="0"/>
              <a:t>7/3/2024</a:t>
            </a:fld>
            <a:endParaRPr lang="en-US"/>
          </a:p>
        </p:txBody>
      </p:sp>
      <p:sp>
        <p:nvSpPr>
          <p:cNvPr id="4" name="Footer Placeholder 3">
            <a:extLst>
              <a:ext uri="{FF2B5EF4-FFF2-40B4-BE49-F238E27FC236}">
                <a16:creationId xmlns:a16="http://schemas.microsoft.com/office/drawing/2014/main" id="{577466AD-4808-42D0-8AB9-B0F9BEB52B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1638AC5-944E-444C-A50D-04385B619B65}"/>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2317189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E81A7-0FE2-47BB-A29E-2BC75239400B}"/>
              </a:ext>
            </a:extLst>
          </p:cNvPr>
          <p:cNvSpPr>
            <a:spLocks noGrp="1"/>
          </p:cNvSpPr>
          <p:nvPr>
            <p:ph type="dt" sz="half" idx="10"/>
          </p:nvPr>
        </p:nvSpPr>
        <p:spPr>
          <a:xfrm>
            <a:off x="838200" y="6356350"/>
            <a:ext cx="2743200" cy="365125"/>
          </a:xfrm>
          <a:prstGeom prst="rect">
            <a:avLst/>
          </a:prstGeom>
        </p:spPr>
        <p:txBody>
          <a:bodyPr/>
          <a:lstStyle/>
          <a:p>
            <a:fld id="{6572FCD5-C3F5-4E8A-A711-9B198068CC32}" type="datetime1">
              <a:rPr lang="en-US" smtClean="0"/>
              <a:t>7/3/2024</a:t>
            </a:fld>
            <a:endParaRPr lang="en-US"/>
          </a:p>
        </p:txBody>
      </p:sp>
      <p:sp>
        <p:nvSpPr>
          <p:cNvPr id="3" name="Footer Placeholder 2">
            <a:extLst>
              <a:ext uri="{FF2B5EF4-FFF2-40B4-BE49-F238E27FC236}">
                <a16:creationId xmlns:a16="http://schemas.microsoft.com/office/drawing/2014/main" id="{598E2CEE-80AD-45BD-902F-1EE0680C90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84A8D88-9630-4548-8509-A0944C90C13B}"/>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2413479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er Title RT ">
    <p:spTree>
      <p:nvGrpSpPr>
        <p:cNvPr id="1" name=""/>
        <p:cNvGrpSpPr/>
        <p:nvPr/>
      </p:nvGrpSpPr>
      <p:grpSpPr>
        <a:xfrm>
          <a:off x="0" y="0"/>
          <a:ext cx="0" cy="0"/>
          <a:chOff x="0" y="0"/>
          <a:chExt cx="0" cy="0"/>
        </a:xfrm>
      </p:grpSpPr>
      <p:sp>
        <p:nvSpPr>
          <p:cNvPr id="4" name="Title 1"/>
          <p:cNvSpPr>
            <a:spLocks noGrp="1"/>
          </p:cNvSpPr>
          <p:nvPr>
            <p:ph type="title"/>
          </p:nvPr>
        </p:nvSpPr>
        <p:spPr>
          <a:xfrm>
            <a:off x="937244" y="835492"/>
            <a:ext cx="10363200" cy="96712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67746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9D30-CA69-43C8-91B8-DEE570289B3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3C426E3-1C7F-4B56-AB82-EA8F03F3BFC3}"/>
              </a:ext>
            </a:extLst>
          </p:cNvPr>
          <p:cNvSpPr>
            <a:spLocks noGrp="1"/>
          </p:cNvSpPr>
          <p:nvPr>
            <p:ph type="dt" sz="half" idx="10"/>
          </p:nvPr>
        </p:nvSpPr>
        <p:spPr>
          <a:xfrm>
            <a:off x="838200" y="6356350"/>
            <a:ext cx="2743200" cy="365125"/>
          </a:xfrm>
          <a:prstGeom prst="rect">
            <a:avLst/>
          </a:prstGeom>
        </p:spPr>
        <p:txBody>
          <a:bodyPr/>
          <a:lstStyle/>
          <a:p>
            <a:fld id="{14AEE6ED-A4F4-4692-8170-13BC266B18A1}" type="datetime1">
              <a:rPr lang="en-US" smtClean="0"/>
              <a:t>7/3/2024</a:t>
            </a:fld>
            <a:endParaRPr lang="en-US"/>
          </a:p>
        </p:txBody>
      </p:sp>
      <p:sp>
        <p:nvSpPr>
          <p:cNvPr id="4" name="Footer Placeholder 3">
            <a:extLst>
              <a:ext uri="{FF2B5EF4-FFF2-40B4-BE49-F238E27FC236}">
                <a16:creationId xmlns:a16="http://schemas.microsoft.com/office/drawing/2014/main" id="{2305BD1F-38D6-4765-8163-DC8737EBE6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0F6F7E8-19AF-41B5-B3C6-F64C407A8E5C}"/>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
        <p:nvSpPr>
          <p:cNvPr id="7" name="Content Placeholder 6">
            <a:extLst>
              <a:ext uri="{FF2B5EF4-FFF2-40B4-BE49-F238E27FC236}">
                <a16:creationId xmlns:a16="http://schemas.microsoft.com/office/drawing/2014/main" id="{D0FA71BC-E376-4E70-93C9-1C8FC56AF839}"/>
              </a:ext>
            </a:extLst>
          </p:cNvPr>
          <p:cNvSpPr>
            <a:spLocks noGrp="1"/>
          </p:cNvSpPr>
          <p:nvPr>
            <p:ph sz="quarter" idx="13"/>
          </p:nvPr>
        </p:nvSpPr>
        <p:spPr>
          <a:xfrm>
            <a:off x="1502797" y="1987550"/>
            <a:ext cx="4333460" cy="418306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044F6FD-6B22-46D8-B3A5-FC900DFE24B0}"/>
              </a:ext>
            </a:extLst>
          </p:cNvPr>
          <p:cNvSpPr>
            <a:spLocks noGrp="1"/>
          </p:cNvSpPr>
          <p:nvPr>
            <p:ph sz="quarter" idx="14"/>
          </p:nvPr>
        </p:nvSpPr>
        <p:spPr>
          <a:xfrm>
            <a:off x="6226175" y="1963738"/>
            <a:ext cx="4714875" cy="424656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9948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7AEE62D-859F-47A8-B998-0F22CBA6ED6A}"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1751263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0"/>
              </a:spcBef>
              <a:spcAft>
                <a:spcPts val="1200"/>
              </a:spcAft>
              <a:defRPr sz="2400"/>
            </a:lvl1pPr>
            <a:lvl2pPr>
              <a:spcBef>
                <a:spcPts val="0"/>
              </a:spcBef>
              <a:spcAft>
                <a:spcPts val="1200"/>
              </a:spcAft>
              <a:defRPr sz="2000"/>
            </a:lvl2pPr>
            <a:lvl3pPr>
              <a:spcBef>
                <a:spcPts val="0"/>
              </a:spcBef>
              <a:spcAft>
                <a:spcPts val="1200"/>
              </a:spcAft>
              <a:defRPr sz="1800"/>
            </a:lvl3pPr>
            <a:lvl4pPr>
              <a:spcBef>
                <a:spcPts val="0"/>
              </a:spcBef>
              <a:spcAft>
                <a:spcPts val="1200"/>
              </a:spcAft>
              <a:defRPr sz="1600"/>
            </a:lvl4pPr>
            <a:lvl5pPr>
              <a:spcBef>
                <a:spcPts val="0"/>
              </a:spcBef>
              <a:spcAft>
                <a:spcPts val="1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0" y="6492876"/>
            <a:ext cx="528320" cy="365125"/>
          </a:xfrm>
          <a:prstGeom prst="rect">
            <a:avLst/>
          </a:prstGeom>
        </p:spPr>
        <p:txBody>
          <a:bodyPr/>
          <a:lstStyle>
            <a:lvl1pPr>
              <a:defRPr sz="1000"/>
            </a:lvl1pPr>
          </a:lstStyle>
          <a:p>
            <a:fld id="{4D95EE5A-BBD3-4132-87B4-B8DD006285A3}" type="slidenum">
              <a:rPr lang="en-US" smtClean="0"/>
              <a:pPr/>
              <a:t>‹#›</a:t>
            </a:fld>
            <a:endParaRPr lang="en-US" dirty="0"/>
          </a:p>
        </p:txBody>
      </p:sp>
    </p:spTree>
    <p:extLst>
      <p:ext uri="{BB962C8B-B14F-4D97-AF65-F5344CB8AC3E}">
        <p14:creationId xmlns:p14="http://schemas.microsoft.com/office/powerpoint/2010/main" val="267993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8C48865-CF08-41A0-90B0-499F0E82AD03}"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3337787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021CD25-106E-4854-9CA6-30F34A482451}"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225761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CBC6-ACE8-473D-B028-532B399C2944}"/>
              </a:ext>
            </a:extLst>
          </p:cNvPr>
          <p:cNvSpPr>
            <a:spLocks noGrp="1"/>
          </p:cNvSpPr>
          <p:nvPr>
            <p:ph type="title"/>
          </p:nvPr>
        </p:nvSpPr>
        <p:spPr>
          <a:xfrm>
            <a:off x="831850" y="55149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F9DDF-4F6E-4BB5-8896-98766DE74214}"/>
              </a:ext>
            </a:extLst>
          </p:cNvPr>
          <p:cNvSpPr>
            <a:spLocks noGrp="1"/>
          </p:cNvSpPr>
          <p:nvPr>
            <p:ph type="body" idx="1"/>
          </p:nvPr>
        </p:nvSpPr>
        <p:spPr>
          <a:xfrm>
            <a:off x="831850" y="343122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44236B20-8E04-62EA-107E-3A18D648677D}"/>
              </a:ext>
            </a:extLst>
          </p:cNvPr>
          <p:cNvCxnSpPr>
            <a:cxnSpLocks/>
          </p:cNvCxnSpPr>
          <p:nvPr userDrawn="1"/>
        </p:nvCxnSpPr>
        <p:spPr>
          <a:xfrm>
            <a:off x="838200" y="3412317"/>
            <a:ext cx="105156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144CA89-DF03-5E99-9942-CED2447A1474}"/>
              </a:ext>
            </a:extLst>
          </p:cNvPr>
          <p:cNvSpPr/>
          <p:nvPr userDrawn="1"/>
        </p:nvSpPr>
        <p:spPr>
          <a:xfrm rot="16200000">
            <a:off x="5918713" y="3378469"/>
            <a:ext cx="64590" cy="64591"/>
          </a:xfrm>
          <a:prstGeom prst="rect">
            <a:avLst/>
          </a:prstGeom>
          <a:solidFill>
            <a:srgbClr val="3F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E0C2006-2778-8F4D-B78E-20F2EA973CFC}"/>
              </a:ext>
            </a:extLst>
          </p:cNvPr>
          <p:cNvSpPr/>
          <p:nvPr userDrawn="1"/>
        </p:nvSpPr>
        <p:spPr>
          <a:xfrm rot="16200000">
            <a:off x="6015374" y="3378469"/>
            <a:ext cx="64590" cy="64591"/>
          </a:xfrm>
          <a:prstGeom prst="rect">
            <a:avLst/>
          </a:prstGeom>
          <a:solidFill>
            <a:srgbClr val="DA4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B2A405-BA20-5FCB-09E4-5A42C78F5C5A}"/>
              </a:ext>
            </a:extLst>
          </p:cNvPr>
          <p:cNvSpPr/>
          <p:nvPr userDrawn="1"/>
        </p:nvSpPr>
        <p:spPr>
          <a:xfrm rot="16200000">
            <a:off x="5822051" y="3378469"/>
            <a:ext cx="64590" cy="64591"/>
          </a:xfrm>
          <a:prstGeom prst="rect">
            <a:avLst/>
          </a:prstGeom>
          <a:solidFill>
            <a:srgbClr val="A6A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7245F0-1828-37AA-6A7D-6965D448A500}"/>
              </a:ext>
            </a:extLst>
          </p:cNvPr>
          <p:cNvSpPr/>
          <p:nvPr userDrawn="1"/>
        </p:nvSpPr>
        <p:spPr>
          <a:xfrm rot="16200000">
            <a:off x="6112036" y="3378469"/>
            <a:ext cx="64590" cy="64591"/>
          </a:xfrm>
          <a:prstGeom prst="rect">
            <a:avLst/>
          </a:prstGeom>
          <a:solidFill>
            <a:srgbClr val="851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EFF065-DF53-C99D-B7DC-E51910F02958}"/>
              </a:ext>
            </a:extLst>
          </p:cNvPr>
          <p:cNvSpPr/>
          <p:nvPr userDrawn="1"/>
        </p:nvSpPr>
        <p:spPr>
          <a:xfrm rot="16200000">
            <a:off x="6208697" y="3378469"/>
            <a:ext cx="64590" cy="64591"/>
          </a:xfrm>
          <a:prstGeom prst="rect">
            <a:avLst/>
          </a:prstGeom>
          <a:solidFill>
            <a:srgbClr val="DBD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061BD3A-1A75-2B6F-F295-65B713C87A77}"/>
              </a:ext>
            </a:extLst>
          </p:cNvPr>
          <p:cNvSpPr/>
          <p:nvPr userDrawn="1"/>
        </p:nvSpPr>
        <p:spPr>
          <a:xfrm rot="16200000">
            <a:off x="6305359" y="3378469"/>
            <a:ext cx="64590" cy="64591"/>
          </a:xfrm>
          <a:prstGeom prst="rect">
            <a:avLst/>
          </a:prstGeom>
          <a:solidFill>
            <a:srgbClr val="E9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4526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52CA03A2-0CFA-4C15-8229-1D5EB170CB62}" type="datetime1">
              <a:rPr lang="en-US" smtClean="0"/>
              <a:t>7/3/2024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3557923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873B139-B29A-48B7-A937-71816523EA78}" type="datetime1">
              <a:rPr lang="en-US" smtClean="0"/>
              <a:t>7/3/2024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2941119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D829E20-C604-44A8-A199-178A2193C99B}" type="datetime1">
              <a:rPr lang="en-US" smtClean="0"/>
              <a:t>7/3/2024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1987153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399E20-6925-456F-8957-15043E838732}"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1427248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3ED2653-45D7-4A4B-92C3-5D1247F67726}"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971288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23F8834-108A-4295-BAB3-ACF9B1881BCB}"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2257937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25F43B-CD20-41F6-9D10-B42FCF11EA17}"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1278054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AA5002D-BD28-4992-B8A4-01AB761D71B0}"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225558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0"/>
              </a:spcBef>
              <a:spcAft>
                <a:spcPts val="1200"/>
              </a:spcAft>
              <a:defRPr sz="2400"/>
            </a:lvl1pPr>
            <a:lvl2pPr>
              <a:spcBef>
                <a:spcPts val="0"/>
              </a:spcBef>
              <a:spcAft>
                <a:spcPts val="1200"/>
              </a:spcAft>
              <a:defRPr sz="2000"/>
            </a:lvl2pPr>
            <a:lvl3pPr>
              <a:spcBef>
                <a:spcPts val="0"/>
              </a:spcBef>
              <a:spcAft>
                <a:spcPts val="1200"/>
              </a:spcAft>
              <a:defRPr sz="1800"/>
            </a:lvl3pPr>
            <a:lvl4pPr>
              <a:spcBef>
                <a:spcPts val="0"/>
              </a:spcBef>
              <a:spcAft>
                <a:spcPts val="1200"/>
              </a:spcAft>
              <a:defRPr sz="1600"/>
            </a:lvl4pPr>
            <a:lvl5pPr>
              <a:spcBef>
                <a:spcPts val="0"/>
              </a:spcBef>
              <a:spcAft>
                <a:spcPts val="1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0" y="6492876"/>
            <a:ext cx="2844800" cy="365125"/>
          </a:xfrm>
          <a:prstGeom prst="rect">
            <a:avLst/>
          </a:prstGeom>
        </p:spPr>
        <p:txBody>
          <a:bodyPr/>
          <a:lstStyle>
            <a:lvl1pPr>
              <a:defRPr sz="1000"/>
            </a:lvl1pPr>
          </a:lstStyle>
          <a:p>
            <a:fld id="{4D95EE5A-BBD3-4132-87B4-B8DD006285A3}" type="slidenum">
              <a:rPr lang="en-US" smtClean="0"/>
              <a:pPr/>
              <a:t>‹#›</a:t>
            </a:fld>
            <a:endParaRPr lang="en-US" dirty="0"/>
          </a:p>
        </p:txBody>
      </p:sp>
    </p:spTree>
    <p:extLst>
      <p:ext uri="{BB962C8B-B14F-4D97-AF65-F5344CB8AC3E}">
        <p14:creationId xmlns:p14="http://schemas.microsoft.com/office/powerpoint/2010/main" val="134435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07EDDE5-47D1-48B9-916D-96817FB1D8C6}"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67687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461-91A0-4F61-95B5-BD0C1F287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B890C-E353-4AEA-AAB4-1664E81E24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ABE15-5F3E-4ACF-9DAE-95EB61EE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8EF44-F158-4E80-AE58-1D75174D98B7}"/>
              </a:ext>
            </a:extLst>
          </p:cNvPr>
          <p:cNvSpPr>
            <a:spLocks noGrp="1"/>
          </p:cNvSpPr>
          <p:nvPr>
            <p:ph type="dt" sz="half" idx="10"/>
          </p:nvPr>
        </p:nvSpPr>
        <p:spPr>
          <a:xfrm>
            <a:off x="838200" y="6356350"/>
            <a:ext cx="2743200" cy="365125"/>
          </a:xfrm>
          <a:prstGeom prst="rect">
            <a:avLst/>
          </a:prstGeom>
        </p:spPr>
        <p:txBody>
          <a:bodyPr/>
          <a:lstStyle/>
          <a:p>
            <a:fld id="{43FFA568-1524-4CD2-BC3E-F0C67983C7F8}" type="datetime1">
              <a:rPr lang="en-US" smtClean="0"/>
              <a:t>7/3/2024</a:t>
            </a:fld>
            <a:endParaRPr lang="en-US"/>
          </a:p>
        </p:txBody>
      </p:sp>
      <p:sp>
        <p:nvSpPr>
          <p:cNvPr id="6" name="Footer Placeholder 5">
            <a:extLst>
              <a:ext uri="{FF2B5EF4-FFF2-40B4-BE49-F238E27FC236}">
                <a16:creationId xmlns:a16="http://schemas.microsoft.com/office/drawing/2014/main" id="{61630A91-5896-40D5-8FC3-F51B89416D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3F23C9-981C-4A38-9766-240BE4B14F7C}"/>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22680311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FD581D2-A85E-4667-9B29-AF5DAEF99B33}"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1608089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7BE1CD3-BCCF-482E-A9E2-F43F12C2C20E}" type="datetime1">
              <a:rPr lang="en-US" smtClean="0"/>
              <a:t>7/3/2024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2405757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5D2CDA3-6347-40E8-B497-AD5DDCB51A7A}" type="datetime1">
              <a:rPr lang="en-US" smtClean="0"/>
              <a:t>7/3/2024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693340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969CF6E-4915-4BDB-A1B2-86AA03540B15}" type="datetime1">
              <a:rPr lang="en-US" smtClean="0"/>
              <a:t>7/3/2024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3223706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712C9C3-ACEF-4CAC-83E0-68CA4CEBD077}"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3240224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8B7AD03-8E79-4E27-945E-8D286BCD9FC5}"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506326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70B507A-1BC1-4E63-A21A-76310CC668D2}"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1016072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387E058-FA15-44E1-AAFF-DF791BA58326}"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4212448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1"/>
            <a:ext cx="2743200" cy="365125"/>
          </a:xfrm>
          <a:prstGeom prst="rect">
            <a:avLst/>
          </a:prstGeom>
        </p:spPr>
        <p:txBody>
          <a:bodyPr/>
          <a:lstStyle/>
          <a:p>
            <a:fld id="{DFC8D514-82B9-4522-966C-49A4A1B43788}" type="datetime1">
              <a:rPr lang="en-US" smtClean="0"/>
              <a:t>7/3/2024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894397E-26DC-5B4E-BC3F-3013C0E0ACE2}" type="slidenum">
              <a:rPr lang="en-US" smtClean="0"/>
              <a:pPr/>
              <a:t>‹#›</a:t>
            </a:fld>
            <a:endParaRPr lang="en-US"/>
          </a:p>
        </p:txBody>
      </p:sp>
    </p:spTree>
    <p:extLst>
      <p:ext uri="{BB962C8B-B14F-4D97-AF65-F5344CB8AC3E}">
        <p14:creationId xmlns:p14="http://schemas.microsoft.com/office/powerpoint/2010/main" val="1369243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AC1F-44DE-49F8-A775-C1536528D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3C48E2-BE39-419A-A471-42F277311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17CE13C-1A53-454C-9808-410F3E1552AB}"/>
              </a:ext>
            </a:extLst>
          </p:cNvPr>
          <p:cNvSpPr>
            <a:spLocks noGrp="1"/>
          </p:cNvSpPr>
          <p:nvPr>
            <p:ph type="sldNum" sz="quarter" idx="12"/>
          </p:nvPr>
        </p:nvSpPr>
        <p:spPr>
          <a:xfrm>
            <a:off x="9345459" y="6506663"/>
            <a:ext cx="2743200" cy="365125"/>
          </a:xfrm>
          <a:prstGeom prst="rect">
            <a:avLst/>
          </a:prstGeom>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360005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F05E-732D-42DB-BE61-566588D888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85F242-46C2-4128-8B1E-0BE170FED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B4C1F-5E90-4333-98CA-2B0DDB7F9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658060-1BF9-4B2A-A4E0-BF7282A3E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D26CE7-521A-4F26-B647-3134B9EB88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9429D-4091-439F-AFE1-2E69940984A6}"/>
              </a:ext>
            </a:extLst>
          </p:cNvPr>
          <p:cNvSpPr>
            <a:spLocks noGrp="1"/>
          </p:cNvSpPr>
          <p:nvPr>
            <p:ph type="dt" sz="half" idx="10"/>
          </p:nvPr>
        </p:nvSpPr>
        <p:spPr>
          <a:xfrm>
            <a:off x="838200" y="6356350"/>
            <a:ext cx="2743200" cy="365125"/>
          </a:xfrm>
          <a:prstGeom prst="rect">
            <a:avLst/>
          </a:prstGeom>
        </p:spPr>
        <p:txBody>
          <a:bodyPr/>
          <a:lstStyle/>
          <a:p>
            <a:fld id="{EFDD5FE3-3F06-44C7-8E6A-F3C69415391E}" type="datetime1">
              <a:rPr lang="en-US" smtClean="0"/>
              <a:t>7/3/2024</a:t>
            </a:fld>
            <a:endParaRPr lang="en-US"/>
          </a:p>
        </p:txBody>
      </p:sp>
      <p:sp>
        <p:nvSpPr>
          <p:cNvPr id="8" name="Footer Placeholder 7">
            <a:extLst>
              <a:ext uri="{FF2B5EF4-FFF2-40B4-BE49-F238E27FC236}">
                <a16:creationId xmlns:a16="http://schemas.microsoft.com/office/drawing/2014/main" id="{9720D979-7ECB-4292-BEB3-EC2A35C234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A759C62-FC32-4DA3-B1AC-5E512F96DF94}"/>
              </a:ext>
            </a:extLst>
          </p:cNvPr>
          <p:cNvSpPr>
            <a:spLocks noGrp="1"/>
          </p:cNvSpPr>
          <p:nvPr>
            <p:ph type="sldNum" sz="quarter" idx="12"/>
          </p:nvPr>
        </p:nvSpPr>
        <p:spPr>
          <a:xfrm>
            <a:off x="8610600" y="6356350"/>
            <a:ext cx="2743200" cy="365125"/>
          </a:xfrm>
          <a:prstGeom prst="rect">
            <a:avLst/>
          </a:prstGeom>
        </p:spPr>
        <p:txBody>
          <a:bodyPr/>
          <a:lstStyle/>
          <a:p>
            <a:fld id="{63F79978-C52E-4703-9474-9914A5DDE6D7}" type="slidenum">
              <a:rPr lang="en-US" smtClean="0"/>
              <a:t>‹#›</a:t>
            </a:fld>
            <a:endParaRPr lang="en-US"/>
          </a:p>
        </p:txBody>
      </p:sp>
    </p:spTree>
    <p:extLst>
      <p:ext uri="{BB962C8B-B14F-4D97-AF65-F5344CB8AC3E}">
        <p14:creationId xmlns:p14="http://schemas.microsoft.com/office/powerpoint/2010/main" val="3900155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7BE1-9B98-4B7B-81D7-92204C5A4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A9D079-BE8D-4096-AB9B-CD0FF1D40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598B06C-D7E3-4396-811D-B33952D47B95}"/>
              </a:ext>
            </a:extLst>
          </p:cNvPr>
          <p:cNvSpPr>
            <a:spLocks noGrp="1"/>
          </p:cNvSpPr>
          <p:nvPr>
            <p:ph type="sldNum" sz="quarter" idx="12"/>
          </p:nvPr>
        </p:nvSpPr>
        <p:spPr>
          <a:xfrm>
            <a:off x="9345461" y="6503532"/>
            <a:ext cx="2743200" cy="365125"/>
          </a:xfrm>
          <a:prstGeom prst="rect">
            <a:avLst/>
          </a:prstGeom>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1696432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AB101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F70A-3715-4DEA-B3C2-8DFE878A7E29}"/>
              </a:ext>
            </a:extLst>
          </p:cNvPr>
          <p:cNvSpPr>
            <a:spLocks noGrp="1"/>
          </p:cNvSpPr>
          <p:nvPr>
            <p:ph type="title"/>
          </p:nvPr>
        </p:nvSpPr>
        <p:spPr>
          <a:xfrm>
            <a:off x="831851" y="1709739"/>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E6EEEA-AA8E-4152-92F7-10A871036AE0}"/>
              </a:ext>
            </a:extLst>
          </p:cNvPr>
          <p:cNvSpPr>
            <a:spLocks noGrp="1"/>
          </p:cNvSpPr>
          <p:nvPr>
            <p:ph type="body" idx="1"/>
          </p:nvPr>
        </p:nvSpPr>
        <p:spPr>
          <a:xfrm>
            <a:off x="831851" y="4589464"/>
            <a:ext cx="10515600" cy="1500187"/>
          </a:xfrm>
        </p:spPr>
        <p:txBody>
          <a:bodyPr/>
          <a:lstStyle>
            <a:lvl1pPr marL="0" indent="0">
              <a:buNone/>
              <a:defRPr sz="2400">
                <a:solidFill>
                  <a:srgbClr val="FFCD0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AF34054-8E1A-4C0F-9E3D-AA2415460DF3}"/>
              </a:ext>
            </a:extLst>
          </p:cNvPr>
          <p:cNvSpPr>
            <a:spLocks noGrp="1"/>
          </p:cNvSpPr>
          <p:nvPr>
            <p:ph type="sldNum" sz="quarter" idx="12"/>
          </p:nvPr>
        </p:nvSpPr>
        <p:spPr>
          <a:xfrm>
            <a:off x="9345460" y="6505402"/>
            <a:ext cx="2743200" cy="365125"/>
          </a:xfrm>
          <a:prstGeom prst="rect">
            <a:avLst/>
          </a:prstGeom>
        </p:spPr>
        <p:txBody>
          <a:bodyPr/>
          <a:lstStyle/>
          <a:p>
            <a:fld id="{117E6A96-84E8-4094-81B8-28BD458C8D8B}" type="slidenum">
              <a:rPr lang="en-US" smtClean="0"/>
              <a:t>‹#›</a:t>
            </a:fld>
            <a:endParaRPr lang="en-US" dirty="0"/>
          </a:p>
        </p:txBody>
      </p:sp>
    </p:spTree>
    <p:extLst>
      <p:ext uri="{BB962C8B-B14F-4D97-AF65-F5344CB8AC3E}">
        <p14:creationId xmlns:p14="http://schemas.microsoft.com/office/powerpoint/2010/main" val="39042365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12D1-63C7-4FA3-A583-AD3D0C942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78E0B-0ACB-4206-A4B7-D9DB2934A560}"/>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4CBB27-943D-4E43-8BE5-9E4BF1CDD45A}"/>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739F40A-89AC-4FF5-AA01-31AF98E0A763}"/>
              </a:ext>
            </a:extLst>
          </p:cNvPr>
          <p:cNvSpPr>
            <a:spLocks noGrp="1"/>
          </p:cNvSpPr>
          <p:nvPr>
            <p:ph type="sldNum" sz="quarter" idx="12"/>
          </p:nvPr>
        </p:nvSpPr>
        <p:spPr>
          <a:xfrm>
            <a:off x="9345460" y="6505402"/>
            <a:ext cx="2743200" cy="365125"/>
          </a:xfrm>
          <a:prstGeom prst="rect">
            <a:avLst/>
          </a:prstGeom>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4109898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594A-A2F4-423B-8C83-528A658916A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8A14AC-220B-425A-A171-C1D154A7BC2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B3E036-517A-4E79-B7C8-DBE9651A202B}"/>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8CB72-E94D-416C-9418-A2E4FB1F3E7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D4E30-3A7E-43E4-BC60-79703291190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AFEA9FC-7E96-4226-AF6A-5D3B06DDC374}"/>
              </a:ext>
            </a:extLst>
          </p:cNvPr>
          <p:cNvSpPr>
            <a:spLocks noGrp="1"/>
          </p:cNvSpPr>
          <p:nvPr>
            <p:ph type="sldNum" sz="quarter" idx="12"/>
          </p:nvPr>
        </p:nvSpPr>
        <p:spPr>
          <a:xfrm>
            <a:off x="9345460" y="6505402"/>
            <a:ext cx="2743200" cy="365125"/>
          </a:xfrm>
          <a:prstGeom prst="rect">
            <a:avLst/>
          </a:prstGeom>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3521357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F1C2-E887-4810-A121-56411E8B72A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485A349-9429-4306-96C1-FE3234F36FDC}"/>
              </a:ext>
            </a:extLst>
          </p:cNvPr>
          <p:cNvSpPr>
            <a:spLocks noGrp="1"/>
          </p:cNvSpPr>
          <p:nvPr>
            <p:ph type="sldNum" sz="quarter" idx="12"/>
          </p:nvPr>
        </p:nvSpPr>
        <p:spPr>
          <a:xfrm>
            <a:off x="9345460" y="6505402"/>
            <a:ext cx="2743200" cy="365125"/>
          </a:xfrm>
          <a:prstGeom prst="rect">
            <a:avLst/>
          </a:prstGeom>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2785421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C4E5E2-8923-4CB0-9BD8-302A9743A725}"/>
              </a:ext>
            </a:extLst>
          </p:cNvPr>
          <p:cNvSpPr>
            <a:spLocks noGrp="1"/>
          </p:cNvSpPr>
          <p:nvPr>
            <p:ph type="sldNum" sz="quarter" idx="12"/>
          </p:nvPr>
        </p:nvSpPr>
        <p:spPr>
          <a:xfrm>
            <a:off x="9345460" y="6505402"/>
            <a:ext cx="2743200" cy="365125"/>
          </a:xfrm>
          <a:prstGeom prst="rect">
            <a:avLst/>
          </a:prstGeom>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27036501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D0DBE7-D231-4B2B-B0E2-4C53FCE9E58C}"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2253688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0"/>
              </a:spcBef>
              <a:spcAft>
                <a:spcPts val="1200"/>
              </a:spcAft>
              <a:defRPr sz="2400"/>
            </a:lvl1pPr>
            <a:lvl2pPr>
              <a:spcBef>
                <a:spcPts val="0"/>
              </a:spcBef>
              <a:spcAft>
                <a:spcPts val="1200"/>
              </a:spcAft>
              <a:defRPr sz="2000"/>
            </a:lvl2pPr>
            <a:lvl3pPr>
              <a:spcBef>
                <a:spcPts val="0"/>
              </a:spcBef>
              <a:spcAft>
                <a:spcPts val="1200"/>
              </a:spcAft>
              <a:defRPr sz="1800"/>
            </a:lvl3pPr>
            <a:lvl4pPr>
              <a:spcBef>
                <a:spcPts val="0"/>
              </a:spcBef>
              <a:spcAft>
                <a:spcPts val="1200"/>
              </a:spcAft>
              <a:defRPr sz="1600"/>
            </a:lvl4pPr>
            <a:lvl5pPr>
              <a:spcBef>
                <a:spcPts val="0"/>
              </a:spcBef>
              <a:spcAft>
                <a:spcPts val="1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0" y="6492876"/>
            <a:ext cx="2844800" cy="365125"/>
          </a:xfrm>
          <a:prstGeom prst="rect">
            <a:avLst/>
          </a:prstGeom>
        </p:spPr>
        <p:txBody>
          <a:bodyPr/>
          <a:lstStyle>
            <a:lvl1pPr>
              <a:defRPr sz="1000"/>
            </a:lvl1pPr>
          </a:lstStyle>
          <a:p>
            <a:fld id="{4D95EE5A-BBD3-4132-87B4-B8DD006285A3}" type="slidenum">
              <a:rPr lang="en-US" smtClean="0"/>
              <a:pPr/>
              <a:t>‹#›</a:t>
            </a:fld>
            <a:endParaRPr lang="en-US" dirty="0"/>
          </a:p>
        </p:txBody>
      </p:sp>
    </p:spTree>
    <p:extLst>
      <p:ext uri="{BB962C8B-B14F-4D97-AF65-F5344CB8AC3E}">
        <p14:creationId xmlns:p14="http://schemas.microsoft.com/office/powerpoint/2010/main" val="2243992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81D0E1E-562B-4FE7-B733-0479D9FC3A24}"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21053888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44317A8-6E79-416E-96C6-335D0E6C67B3}"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382110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D8FF-CD09-44B5-BDE9-B1B03480397D}"/>
              </a:ext>
            </a:extLst>
          </p:cNvPr>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967731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E4E81C2-391D-46B0-AC4F-12A8ECC47850}" type="datetime1">
              <a:rPr lang="en-US" smtClean="0"/>
              <a:t>7/3/2024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573524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EB1B753-4936-41E6-B5FE-7927C49D6702}" type="datetime1">
              <a:rPr lang="en-US" smtClean="0"/>
              <a:t>7/3/2024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1827234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C45188A-BAEF-4282-B824-5013819895E0}" type="datetime1">
              <a:rPr lang="en-US" smtClean="0"/>
              <a:t>7/3/2024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33352037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B29F1E5-10FC-4BA4-92D3-957653D32A87}"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3613248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80DFE15-06C8-40E4-B412-401CBBFD693F}" type="datetime1">
              <a:rPr lang="en-US" smtClean="0"/>
              <a:t>7/3/2024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31553544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941040C-1D49-471D-A485-A332A0B77D60}"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11849024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5E0F29D-C015-40AB-ADC8-C3965A53378C}" type="datetime1">
              <a:rPr lang="en-US" smtClean="0"/>
              <a:t>7/3/2024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D95EE5A-BBD3-4132-87B4-B8DD006285A3}" type="slidenum">
              <a:rPr lang="en-US" smtClean="0"/>
              <a:t>‹#›</a:t>
            </a:fld>
            <a:endParaRPr lang="en-US"/>
          </a:p>
        </p:txBody>
      </p:sp>
    </p:spTree>
    <p:extLst>
      <p:ext uri="{BB962C8B-B14F-4D97-AF65-F5344CB8AC3E}">
        <p14:creationId xmlns:p14="http://schemas.microsoft.com/office/powerpoint/2010/main" val="608917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121E15-C1AD-4128-8B45-69E5895CF15E}" type="datetime1">
              <a:rPr lang="en-US" smtClean="0"/>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28301002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70039-7B45-40CC-A27B-D33034359F65}" type="datetime1">
              <a:rPr lang="en-US" smtClean="0"/>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10781847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330421-0CAC-4D9A-BA44-481AAE44B68E}" type="datetime1">
              <a:rPr lang="en-US" smtClean="0"/>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E6A96-84E8-4094-81B8-28BD458C8D8B}" type="slidenum">
              <a:rPr lang="en-US" smtClean="0"/>
              <a:t>‹#›</a:t>
            </a:fld>
            <a:endParaRPr lang="en-US" dirty="0"/>
          </a:p>
        </p:txBody>
      </p:sp>
    </p:spTree>
    <p:extLst>
      <p:ext uri="{BB962C8B-B14F-4D97-AF65-F5344CB8AC3E}">
        <p14:creationId xmlns:p14="http://schemas.microsoft.com/office/powerpoint/2010/main" val="405522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3393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9A4450-67E9-4AAB-B78D-CE01AE4A15FB}" type="datetime1">
              <a:rPr lang="en-US" smtClean="0"/>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12891321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027100-00F7-496C-891C-ADA4C3BD4D7E}" type="datetime1">
              <a:rPr lang="en-US" smtClean="0"/>
              <a:t>7/3/2024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30992180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2FD466-EC14-4EA1-835D-332C3692A39F}" type="datetime1">
              <a:rPr lang="en-US" smtClean="0"/>
              <a:t>7/3/2024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17614029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03676-6690-437F-9051-C3911D7C31E1}" type="datetime1">
              <a:rPr lang="en-US" smtClean="0"/>
              <a:t>7/3/2024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7E6A96-84E8-4094-81B8-28BD458C8D8B}" type="slidenum">
              <a:rPr lang="en-US" smtClean="0"/>
              <a:t>‹#›</a:t>
            </a:fld>
            <a:endParaRPr lang="en-US"/>
          </a:p>
        </p:txBody>
      </p:sp>
    </p:spTree>
    <p:extLst>
      <p:ext uri="{BB962C8B-B14F-4D97-AF65-F5344CB8AC3E}">
        <p14:creationId xmlns:p14="http://schemas.microsoft.com/office/powerpoint/2010/main" val="1904883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82E7B-E88B-42A1-8F93-ED292C358430}" type="datetime1">
              <a:rPr lang="en-US" smtClean="0"/>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BD760E-4787-4312-B31F-7B1CD8617CF6}" type="slidenum">
              <a:rPr lang="en-US" smtClean="0"/>
              <a:pPr/>
              <a:t>‹#›</a:t>
            </a:fld>
            <a:endParaRPr lang="en-US" dirty="0"/>
          </a:p>
        </p:txBody>
      </p:sp>
    </p:spTree>
    <p:extLst>
      <p:ext uri="{BB962C8B-B14F-4D97-AF65-F5344CB8AC3E}">
        <p14:creationId xmlns:p14="http://schemas.microsoft.com/office/powerpoint/2010/main" val="13003294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DF8283-FAA5-4182-B9CE-74E0FC4A9BCA}" type="datetime1">
              <a:rPr lang="en-US" smtClean="0"/>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BD760E-4787-4312-B31F-7B1CD8617CF6}" type="slidenum">
              <a:rPr lang="en-US" smtClean="0"/>
              <a:pPr/>
              <a:t>‹#›</a:t>
            </a:fld>
            <a:endParaRPr lang="en-US" dirty="0"/>
          </a:p>
        </p:txBody>
      </p:sp>
    </p:spTree>
    <p:extLst>
      <p:ext uri="{BB962C8B-B14F-4D97-AF65-F5344CB8AC3E}">
        <p14:creationId xmlns:p14="http://schemas.microsoft.com/office/powerpoint/2010/main" val="3062381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F9404-3E7A-477D-A34F-71C6DEC148D6}" type="datetime1">
              <a:rPr lang="en-US" smtClean="0"/>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BD760E-4787-4312-B31F-7B1CD8617CF6}" type="slidenum">
              <a:rPr lang="en-US" smtClean="0"/>
              <a:pPr/>
              <a:t>‹#›</a:t>
            </a:fld>
            <a:endParaRPr lang="en-US" dirty="0"/>
          </a:p>
        </p:txBody>
      </p:sp>
    </p:spTree>
    <p:extLst>
      <p:ext uri="{BB962C8B-B14F-4D97-AF65-F5344CB8AC3E}">
        <p14:creationId xmlns:p14="http://schemas.microsoft.com/office/powerpoint/2010/main" val="7856517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A3217-3655-4C10-88AC-1F354D6767F0}" type="datetime1">
              <a:rPr lang="en-US" smtClean="0"/>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BD760E-4787-4312-B31F-7B1CD8617CF6}" type="slidenum">
              <a:rPr lang="en-US" smtClean="0"/>
              <a:pPr/>
              <a:t>‹#›</a:t>
            </a:fld>
            <a:endParaRPr lang="en-US" dirty="0"/>
          </a:p>
        </p:txBody>
      </p:sp>
    </p:spTree>
    <p:extLst>
      <p:ext uri="{BB962C8B-B14F-4D97-AF65-F5344CB8AC3E}">
        <p14:creationId xmlns:p14="http://schemas.microsoft.com/office/powerpoint/2010/main" val="208391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closure Slide">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D7B412AA-D692-4E1A-A30D-08027AEF1AAF}"/>
              </a:ext>
            </a:extLst>
          </p:cNvPr>
          <p:cNvSpPr txBox="1">
            <a:spLocks noChangeArrowheads="1"/>
          </p:cNvSpPr>
          <p:nvPr userDrawn="1"/>
        </p:nvSpPr>
        <p:spPr bwMode="auto">
          <a:xfrm>
            <a:off x="1524001" y="969962"/>
            <a:ext cx="9573684" cy="4918075"/>
          </a:xfrm>
          <a:prstGeom prst="rect">
            <a:avLst/>
          </a:prstGeom>
          <a:noFill/>
          <a:ln>
            <a:noFill/>
          </a:ln>
        </p:spPr>
        <p:txBody>
          <a:bodyPr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lnSpc>
                <a:spcPts val="1800"/>
              </a:lnSpc>
              <a:spcBef>
                <a:spcPct val="0"/>
              </a:spcBef>
              <a:spcAft>
                <a:spcPts val="1000"/>
              </a:spcAft>
            </a:pPr>
            <a:r>
              <a:rPr lang="en-US" altLang="en-US" sz="1400" b="0" dirty="0">
                <a:solidFill>
                  <a:schemeClr val="tx1"/>
                </a:solidFill>
                <a:latin typeface="+mj-lt"/>
                <a:cs typeface="Arial" pitchFamily="34" charset="0"/>
              </a:rPr>
              <a:t>Neither Team MSRP, Nationwide</a:t>
            </a:r>
            <a:r>
              <a:rPr lang="en-US" altLang="en-US" sz="1400" b="0" baseline="30000" dirty="0">
                <a:solidFill>
                  <a:schemeClr val="tx1"/>
                </a:solidFill>
                <a:latin typeface="+mj-lt"/>
                <a:cs typeface="Arial" pitchFamily="34" charset="0"/>
              </a:rPr>
              <a:t>®</a:t>
            </a:r>
            <a:r>
              <a:rPr lang="en-US" altLang="en-US" sz="1400" b="0" dirty="0">
                <a:solidFill>
                  <a:schemeClr val="tx1"/>
                </a:solidFill>
                <a:latin typeface="+mj-lt"/>
                <a:cs typeface="Arial" pitchFamily="34" charset="0"/>
              </a:rPr>
              <a:t> nor any of its representatives give legal or tax advice.</a:t>
            </a:r>
          </a:p>
          <a:p>
            <a:pPr eaLnBrk="1" hangingPunct="1">
              <a:lnSpc>
                <a:spcPts val="1800"/>
              </a:lnSpc>
              <a:spcBef>
                <a:spcPct val="0"/>
              </a:spcBef>
              <a:spcAft>
                <a:spcPts val="1000"/>
              </a:spcAft>
            </a:pPr>
            <a:r>
              <a:rPr lang="en-US" altLang="en-US" sz="1400" b="0" dirty="0">
                <a:solidFill>
                  <a:schemeClr val="tx1"/>
                </a:solidFill>
                <a:latin typeface="+mj-lt"/>
                <a:cs typeface="Arial" pitchFamily="34" charset="0"/>
              </a:rPr>
              <a:t>Information provided by Retirement Specialists is for educational purposes only and is not intended as investment advice.</a:t>
            </a:r>
          </a:p>
          <a:p>
            <a:r>
              <a:rPr lang="en-US" sz="1400" b="0" dirty="0">
                <a:solidFill>
                  <a:schemeClr val="tx1"/>
                </a:solidFill>
                <a:latin typeface="+mj-lt"/>
              </a:rPr>
              <a:t>Nationwide Investment Services Corporation (NISC), member, FINRA, an affiliate of Nationwide, provides educational and enrollment services on behalf of MSRP. Financial &amp; Realty Services, LLC  may provide education and marketing support services on behalf of Nationwide. Its Retirement Consultants are registered representatives of NISC.  Financial &amp; Realty Services, LLC is not affiliated with MSRP, Nationwide or NISC.</a:t>
            </a:r>
          </a:p>
          <a:p>
            <a:endParaRPr lang="en-US" sz="1400" b="0" dirty="0">
              <a:solidFill>
                <a:schemeClr val="tx1"/>
              </a:solidFill>
              <a:latin typeface="+mj-lt"/>
            </a:endParaRPr>
          </a:p>
          <a:p>
            <a:endParaRPr lang="en-US" sz="1400" b="0" dirty="0">
              <a:solidFill>
                <a:schemeClr val="tx1"/>
              </a:solidFill>
              <a:latin typeface="+mj-lt"/>
            </a:endParaRPr>
          </a:p>
          <a:p>
            <a:endParaRPr lang="en-US" sz="1400" b="0" dirty="0">
              <a:solidFill>
                <a:schemeClr val="tx1"/>
              </a:solidFill>
              <a:latin typeface="+mj-lt"/>
            </a:endParaRPr>
          </a:p>
          <a:p>
            <a:r>
              <a:rPr lang="en-US" sz="1100" b="0" dirty="0">
                <a:solidFill>
                  <a:schemeClr val="tx1"/>
                </a:solidFill>
                <a:latin typeface="+mj-lt"/>
              </a:rPr>
              <a:t>NRM-21979MD-MD.1</a:t>
            </a:r>
          </a:p>
        </p:txBody>
      </p:sp>
    </p:spTree>
    <p:extLst>
      <p:ext uri="{BB962C8B-B14F-4D97-AF65-F5344CB8AC3E}">
        <p14:creationId xmlns:p14="http://schemas.microsoft.com/office/powerpoint/2010/main" val="2017388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5.jpe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7.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9.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7.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ECC00-236E-417E-BFAC-3BD33099F5B7}"/>
              </a:ext>
            </a:extLst>
          </p:cNvPr>
          <p:cNvSpPr>
            <a:spLocks noGrp="1"/>
          </p:cNvSpPr>
          <p:nvPr>
            <p:ph type="title"/>
          </p:nvPr>
        </p:nvSpPr>
        <p:spPr>
          <a:xfrm>
            <a:off x="838200" y="365125"/>
            <a:ext cx="10515600" cy="1325563"/>
          </a:xfrm>
          <a:custGeom>
            <a:avLst/>
            <a:gdLst>
              <a:gd name="connsiteX0" fmla="*/ 0 w 10515600"/>
              <a:gd name="connsiteY0" fmla="*/ 0 h 1325563"/>
              <a:gd name="connsiteX1" fmla="*/ 584200 w 10515600"/>
              <a:gd name="connsiteY1" fmla="*/ 0 h 1325563"/>
              <a:gd name="connsiteX2" fmla="*/ 1063244 w 10515600"/>
              <a:gd name="connsiteY2" fmla="*/ 0 h 1325563"/>
              <a:gd name="connsiteX3" fmla="*/ 1542288 w 10515600"/>
              <a:gd name="connsiteY3" fmla="*/ 0 h 1325563"/>
              <a:gd name="connsiteX4" fmla="*/ 2126488 w 10515600"/>
              <a:gd name="connsiteY4" fmla="*/ 0 h 1325563"/>
              <a:gd name="connsiteX5" fmla="*/ 2815844 w 10515600"/>
              <a:gd name="connsiteY5" fmla="*/ 0 h 1325563"/>
              <a:gd name="connsiteX6" fmla="*/ 3505200 w 10515600"/>
              <a:gd name="connsiteY6" fmla="*/ 0 h 1325563"/>
              <a:gd name="connsiteX7" fmla="*/ 4194556 w 10515600"/>
              <a:gd name="connsiteY7" fmla="*/ 0 h 1325563"/>
              <a:gd name="connsiteX8" fmla="*/ 4989068 w 10515600"/>
              <a:gd name="connsiteY8" fmla="*/ 0 h 1325563"/>
              <a:gd name="connsiteX9" fmla="*/ 5573268 w 10515600"/>
              <a:gd name="connsiteY9" fmla="*/ 0 h 1325563"/>
              <a:gd name="connsiteX10" fmla="*/ 6262624 w 10515600"/>
              <a:gd name="connsiteY10" fmla="*/ 0 h 1325563"/>
              <a:gd name="connsiteX11" fmla="*/ 6846824 w 10515600"/>
              <a:gd name="connsiteY11" fmla="*/ 0 h 1325563"/>
              <a:gd name="connsiteX12" fmla="*/ 7431024 w 10515600"/>
              <a:gd name="connsiteY12" fmla="*/ 0 h 1325563"/>
              <a:gd name="connsiteX13" fmla="*/ 8015224 w 10515600"/>
              <a:gd name="connsiteY13" fmla="*/ 0 h 1325563"/>
              <a:gd name="connsiteX14" fmla="*/ 8283956 w 10515600"/>
              <a:gd name="connsiteY14" fmla="*/ 0 h 1325563"/>
              <a:gd name="connsiteX15" fmla="*/ 8973312 w 10515600"/>
              <a:gd name="connsiteY15" fmla="*/ 0 h 1325563"/>
              <a:gd name="connsiteX16" fmla="*/ 9242044 w 10515600"/>
              <a:gd name="connsiteY16" fmla="*/ 0 h 1325563"/>
              <a:gd name="connsiteX17" fmla="*/ 9826244 w 10515600"/>
              <a:gd name="connsiteY17" fmla="*/ 0 h 1325563"/>
              <a:gd name="connsiteX18" fmla="*/ 10515600 w 10515600"/>
              <a:gd name="connsiteY18" fmla="*/ 0 h 1325563"/>
              <a:gd name="connsiteX19" fmla="*/ 10515600 w 10515600"/>
              <a:gd name="connsiteY19" fmla="*/ 468366 h 1325563"/>
              <a:gd name="connsiteX20" fmla="*/ 10515600 w 10515600"/>
              <a:gd name="connsiteY20" fmla="*/ 870453 h 1325563"/>
              <a:gd name="connsiteX21" fmla="*/ 10515600 w 10515600"/>
              <a:gd name="connsiteY21" fmla="*/ 1325563 h 1325563"/>
              <a:gd name="connsiteX22" fmla="*/ 10141712 w 10515600"/>
              <a:gd name="connsiteY22" fmla="*/ 1325563 h 1325563"/>
              <a:gd name="connsiteX23" fmla="*/ 9767824 w 10515600"/>
              <a:gd name="connsiteY23" fmla="*/ 1325563 h 1325563"/>
              <a:gd name="connsiteX24" fmla="*/ 8973312 w 10515600"/>
              <a:gd name="connsiteY24" fmla="*/ 1325563 h 1325563"/>
              <a:gd name="connsiteX25" fmla="*/ 8178800 w 10515600"/>
              <a:gd name="connsiteY25" fmla="*/ 1325563 h 1325563"/>
              <a:gd name="connsiteX26" fmla="*/ 7594600 w 10515600"/>
              <a:gd name="connsiteY26" fmla="*/ 1325563 h 1325563"/>
              <a:gd name="connsiteX27" fmla="*/ 6800088 w 10515600"/>
              <a:gd name="connsiteY27" fmla="*/ 1325563 h 1325563"/>
              <a:gd name="connsiteX28" fmla="*/ 6215888 w 10515600"/>
              <a:gd name="connsiteY28" fmla="*/ 1325563 h 1325563"/>
              <a:gd name="connsiteX29" fmla="*/ 5526532 w 10515600"/>
              <a:gd name="connsiteY29" fmla="*/ 1325563 h 1325563"/>
              <a:gd name="connsiteX30" fmla="*/ 5257800 w 10515600"/>
              <a:gd name="connsiteY30" fmla="*/ 1325563 h 1325563"/>
              <a:gd name="connsiteX31" fmla="*/ 4463288 w 10515600"/>
              <a:gd name="connsiteY31" fmla="*/ 1325563 h 1325563"/>
              <a:gd name="connsiteX32" fmla="*/ 3984244 w 10515600"/>
              <a:gd name="connsiteY32" fmla="*/ 1325563 h 1325563"/>
              <a:gd name="connsiteX33" fmla="*/ 3294888 w 10515600"/>
              <a:gd name="connsiteY33" fmla="*/ 1325563 h 1325563"/>
              <a:gd name="connsiteX34" fmla="*/ 3026156 w 10515600"/>
              <a:gd name="connsiteY34" fmla="*/ 1325563 h 1325563"/>
              <a:gd name="connsiteX35" fmla="*/ 2231644 w 10515600"/>
              <a:gd name="connsiteY35" fmla="*/ 1325563 h 1325563"/>
              <a:gd name="connsiteX36" fmla="*/ 1752600 w 10515600"/>
              <a:gd name="connsiteY36" fmla="*/ 1325563 h 1325563"/>
              <a:gd name="connsiteX37" fmla="*/ 1168400 w 10515600"/>
              <a:gd name="connsiteY37" fmla="*/ 1325563 h 1325563"/>
              <a:gd name="connsiteX38" fmla="*/ 794512 w 10515600"/>
              <a:gd name="connsiteY38" fmla="*/ 1325563 h 1325563"/>
              <a:gd name="connsiteX39" fmla="*/ 0 w 10515600"/>
              <a:gd name="connsiteY39" fmla="*/ 1325563 h 1325563"/>
              <a:gd name="connsiteX40" fmla="*/ 0 w 10515600"/>
              <a:gd name="connsiteY40" fmla="*/ 857197 h 1325563"/>
              <a:gd name="connsiteX41" fmla="*/ 0 w 10515600"/>
              <a:gd name="connsiteY41" fmla="*/ 415343 h 1325563"/>
              <a:gd name="connsiteX42" fmla="*/ 0 w 10515600"/>
              <a:gd name="connsiteY42"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15600" h="1325563" fill="none" extrusionOk="0">
                <a:moveTo>
                  <a:pt x="0" y="0"/>
                </a:moveTo>
                <a:cubicBezTo>
                  <a:pt x="199634" y="-51373"/>
                  <a:pt x="446638" y="49318"/>
                  <a:pt x="584200" y="0"/>
                </a:cubicBezTo>
                <a:cubicBezTo>
                  <a:pt x="721762" y="-49318"/>
                  <a:pt x="930663" y="38378"/>
                  <a:pt x="1063244" y="0"/>
                </a:cubicBezTo>
                <a:cubicBezTo>
                  <a:pt x="1195825" y="-38378"/>
                  <a:pt x="1431271" y="30342"/>
                  <a:pt x="1542288" y="0"/>
                </a:cubicBezTo>
                <a:cubicBezTo>
                  <a:pt x="1653305" y="-30342"/>
                  <a:pt x="2002343" y="6432"/>
                  <a:pt x="2126488" y="0"/>
                </a:cubicBezTo>
                <a:cubicBezTo>
                  <a:pt x="2250633" y="-6432"/>
                  <a:pt x="2527769" y="42761"/>
                  <a:pt x="2815844" y="0"/>
                </a:cubicBezTo>
                <a:cubicBezTo>
                  <a:pt x="3103919" y="-42761"/>
                  <a:pt x="3245895" y="80955"/>
                  <a:pt x="3505200" y="0"/>
                </a:cubicBezTo>
                <a:cubicBezTo>
                  <a:pt x="3764505" y="-80955"/>
                  <a:pt x="3973551" y="60894"/>
                  <a:pt x="4194556" y="0"/>
                </a:cubicBezTo>
                <a:cubicBezTo>
                  <a:pt x="4415561" y="-60894"/>
                  <a:pt x="4634215" y="38307"/>
                  <a:pt x="4989068" y="0"/>
                </a:cubicBezTo>
                <a:cubicBezTo>
                  <a:pt x="5343921" y="-38307"/>
                  <a:pt x="5366694" y="14017"/>
                  <a:pt x="5573268" y="0"/>
                </a:cubicBezTo>
                <a:cubicBezTo>
                  <a:pt x="5779842" y="-14017"/>
                  <a:pt x="5981864" y="46115"/>
                  <a:pt x="6262624" y="0"/>
                </a:cubicBezTo>
                <a:cubicBezTo>
                  <a:pt x="6543384" y="-46115"/>
                  <a:pt x="6606752" y="68194"/>
                  <a:pt x="6846824" y="0"/>
                </a:cubicBezTo>
                <a:cubicBezTo>
                  <a:pt x="7086896" y="-68194"/>
                  <a:pt x="7217835" y="65291"/>
                  <a:pt x="7431024" y="0"/>
                </a:cubicBezTo>
                <a:cubicBezTo>
                  <a:pt x="7644213" y="-65291"/>
                  <a:pt x="7879463" y="31774"/>
                  <a:pt x="8015224" y="0"/>
                </a:cubicBezTo>
                <a:cubicBezTo>
                  <a:pt x="8150985" y="-31774"/>
                  <a:pt x="8212154" y="4755"/>
                  <a:pt x="8283956" y="0"/>
                </a:cubicBezTo>
                <a:cubicBezTo>
                  <a:pt x="8355758" y="-4755"/>
                  <a:pt x="8826519" y="17716"/>
                  <a:pt x="8973312" y="0"/>
                </a:cubicBezTo>
                <a:cubicBezTo>
                  <a:pt x="9120105" y="-17716"/>
                  <a:pt x="9173478" y="9199"/>
                  <a:pt x="9242044" y="0"/>
                </a:cubicBezTo>
                <a:cubicBezTo>
                  <a:pt x="9310610" y="-9199"/>
                  <a:pt x="9591506" y="8584"/>
                  <a:pt x="9826244" y="0"/>
                </a:cubicBezTo>
                <a:cubicBezTo>
                  <a:pt x="10060982" y="-8584"/>
                  <a:pt x="10201720" y="53859"/>
                  <a:pt x="10515600" y="0"/>
                </a:cubicBezTo>
                <a:cubicBezTo>
                  <a:pt x="10528818" y="97495"/>
                  <a:pt x="10505274" y="259415"/>
                  <a:pt x="10515600" y="468366"/>
                </a:cubicBezTo>
                <a:cubicBezTo>
                  <a:pt x="10525926" y="677317"/>
                  <a:pt x="10508682" y="677626"/>
                  <a:pt x="10515600" y="870453"/>
                </a:cubicBezTo>
                <a:cubicBezTo>
                  <a:pt x="10522518" y="1063280"/>
                  <a:pt x="10510955" y="1218240"/>
                  <a:pt x="10515600" y="1325563"/>
                </a:cubicBezTo>
                <a:cubicBezTo>
                  <a:pt x="10340140" y="1355842"/>
                  <a:pt x="10274695" y="1293885"/>
                  <a:pt x="10141712" y="1325563"/>
                </a:cubicBezTo>
                <a:cubicBezTo>
                  <a:pt x="10008729" y="1357241"/>
                  <a:pt x="9902744" y="1312872"/>
                  <a:pt x="9767824" y="1325563"/>
                </a:cubicBezTo>
                <a:cubicBezTo>
                  <a:pt x="9632904" y="1338254"/>
                  <a:pt x="9328068" y="1240126"/>
                  <a:pt x="8973312" y="1325563"/>
                </a:cubicBezTo>
                <a:cubicBezTo>
                  <a:pt x="8618556" y="1411000"/>
                  <a:pt x="8531308" y="1259411"/>
                  <a:pt x="8178800" y="1325563"/>
                </a:cubicBezTo>
                <a:cubicBezTo>
                  <a:pt x="7826292" y="1391715"/>
                  <a:pt x="7713557" y="1282190"/>
                  <a:pt x="7594600" y="1325563"/>
                </a:cubicBezTo>
                <a:cubicBezTo>
                  <a:pt x="7475643" y="1368936"/>
                  <a:pt x="7009492" y="1305285"/>
                  <a:pt x="6800088" y="1325563"/>
                </a:cubicBezTo>
                <a:cubicBezTo>
                  <a:pt x="6590684" y="1345841"/>
                  <a:pt x="6389801" y="1260904"/>
                  <a:pt x="6215888" y="1325563"/>
                </a:cubicBezTo>
                <a:cubicBezTo>
                  <a:pt x="6041975" y="1390222"/>
                  <a:pt x="5678912" y="1265992"/>
                  <a:pt x="5526532" y="1325563"/>
                </a:cubicBezTo>
                <a:cubicBezTo>
                  <a:pt x="5374152" y="1385134"/>
                  <a:pt x="5382254" y="1306310"/>
                  <a:pt x="5257800" y="1325563"/>
                </a:cubicBezTo>
                <a:cubicBezTo>
                  <a:pt x="5133346" y="1344816"/>
                  <a:pt x="4836155" y="1289227"/>
                  <a:pt x="4463288" y="1325563"/>
                </a:cubicBezTo>
                <a:cubicBezTo>
                  <a:pt x="4090421" y="1361899"/>
                  <a:pt x="4151020" y="1298534"/>
                  <a:pt x="3984244" y="1325563"/>
                </a:cubicBezTo>
                <a:cubicBezTo>
                  <a:pt x="3817468" y="1352592"/>
                  <a:pt x="3572374" y="1304693"/>
                  <a:pt x="3294888" y="1325563"/>
                </a:cubicBezTo>
                <a:cubicBezTo>
                  <a:pt x="3017402" y="1346433"/>
                  <a:pt x="3151456" y="1317654"/>
                  <a:pt x="3026156" y="1325563"/>
                </a:cubicBezTo>
                <a:cubicBezTo>
                  <a:pt x="2900856" y="1333472"/>
                  <a:pt x="2418455" y="1297159"/>
                  <a:pt x="2231644" y="1325563"/>
                </a:cubicBezTo>
                <a:cubicBezTo>
                  <a:pt x="2044833" y="1353967"/>
                  <a:pt x="1940374" y="1306516"/>
                  <a:pt x="1752600" y="1325563"/>
                </a:cubicBezTo>
                <a:cubicBezTo>
                  <a:pt x="1564826" y="1344610"/>
                  <a:pt x="1305095" y="1305552"/>
                  <a:pt x="1168400" y="1325563"/>
                </a:cubicBezTo>
                <a:cubicBezTo>
                  <a:pt x="1031705" y="1345574"/>
                  <a:pt x="927881" y="1303665"/>
                  <a:pt x="794512" y="1325563"/>
                </a:cubicBezTo>
                <a:cubicBezTo>
                  <a:pt x="661143" y="1347461"/>
                  <a:pt x="164008" y="1239848"/>
                  <a:pt x="0" y="1325563"/>
                </a:cubicBezTo>
                <a:cubicBezTo>
                  <a:pt x="-43827" y="1107128"/>
                  <a:pt x="40367" y="1071636"/>
                  <a:pt x="0" y="857197"/>
                </a:cubicBezTo>
                <a:cubicBezTo>
                  <a:pt x="-40367" y="642758"/>
                  <a:pt x="24937" y="567712"/>
                  <a:pt x="0" y="415343"/>
                </a:cubicBezTo>
                <a:cubicBezTo>
                  <a:pt x="-24937" y="262974"/>
                  <a:pt x="39094" y="119383"/>
                  <a:pt x="0" y="0"/>
                </a:cubicBezTo>
                <a:close/>
              </a:path>
              <a:path w="10515600" h="1325563" stroke="0" extrusionOk="0">
                <a:moveTo>
                  <a:pt x="0" y="0"/>
                </a:moveTo>
                <a:cubicBezTo>
                  <a:pt x="117769" y="-54612"/>
                  <a:pt x="363642" y="16397"/>
                  <a:pt x="479044" y="0"/>
                </a:cubicBezTo>
                <a:cubicBezTo>
                  <a:pt x="594446" y="-16397"/>
                  <a:pt x="677892" y="18700"/>
                  <a:pt x="747776" y="0"/>
                </a:cubicBezTo>
                <a:cubicBezTo>
                  <a:pt x="817660" y="-18700"/>
                  <a:pt x="1147191" y="42425"/>
                  <a:pt x="1542288" y="0"/>
                </a:cubicBezTo>
                <a:cubicBezTo>
                  <a:pt x="1937385" y="-42425"/>
                  <a:pt x="1903667" y="55036"/>
                  <a:pt x="2021332" y="0"/>
                </a:cubicBezTo>
                <a:cubicBezTo>
                  <a:pt x="2138997" y="-55036"/>
                  <a:pt x="2261555" y="30614"/>
                  <a:pt x="2500376" y="0"/>
                </a:cubicBezTo>
                <a:cubicBezTo>
                  <a:pt x="2739197" y="-30614"/>
                  <a:pt x="2992326" y="934"/>
                  <a:pt x="3294888" y="0"/>
                </a:cubicBezTo>
                <a:cubicBezTo>
                  <a:pt x="3597450" y="-934"/>
                  <a:pt x="3536470" y="20588"/>
                  <a:pt x="3668776" y="0"/>
                </a:cubicBezTo>
                <a:cubicBezTo>
                  <a:pt x="3801082" y="-20588"/>
                  <a:pt x="4167052" y="95069"/>
                  <a:pt x="4463288" y="0"/>
                </a:cubicBezTo>
                <a:cubicBezTo>
                  <a:pt x="4759524" y="-95069"/>
                  <a:pt x="4927052" y="44879"/>
                  <a:pt x="5257800" y="0"/>
                </a:cubicBezTo>
                <a:cubicBezTo>
                  <a:pt x="5588548" y="-44879"/>
                  <a:pt x="5635378" y="45685"/>
                  <a:pt x="5842000" y="0"/>
                </a:cubicBezTo>
                <a:cubicBezTo>
                  <a:pt x="6048622" y="-45685"/>
                  <a:pt x="6336244" y="84925"/>
                  <a:pt x="6636512" y="0"/>
                </a:cubicBezTo>
                <a:cubicBezTo>
                  <a:pt x="6936780" y="-84925"/>
                  <a:pt x="6983770" y="37784"/>
                  <a:pt x="7115556" y="0"/>
                </a:cubicBezTo>
                <a:cubicBezTo>
                  <a:pt x="7247342" y="-37784"/>
                  <a:pt x="7473141" y="52757"/>
                  <a:pt x="7594600" y="0"/>
                </a:cubicBezTo>
                <a:cubicBezTo>
                  <a:pt x="7716059" y="-52757"/>
                  <a:pt x="8131150" y="920"/>
                  <a:pt x="8283956" y="0"/>
                </a:cubicBezTo>
                <a:cubicBezTo>
                  <a:pt x="8436762" y="-920"/>
                  <a:pt x="8664826" y="24800"/>
                  <a:pt x="8763000" y="0"/>
                </a:cubicBezTo>
                <a:cubicBezTo>
                  <a:pt x="8861174" y="-24800"/>
                  <a:pt x="9272964" y="43339"/>
                  <a:pt x="9557512" y="0"/>
                </a:cubicBezTo>
                <a:cubicBezTo>
                  <a:pt x="9842060" y="-43339"/>
                  <a:pt x="10044680" y="73864"/>
                  <a:pt x="10515600" y="0"/>
                </a:cubicBezTo>
                <a:cubicBezTo>
                  <a:pt x="10536968" y="118651"/>
                  <a:pt x="10479712" y="227816"/>
                  <a:pt x="10515600" y="441854"/>
                </a:cubicBezTo>
                <a:cubicBezTo>
                  <a:pt x="10551488" y="655892"/>
                  <a:pt x="10487580" y="795649"/>
                  <a:pt x="10515600" y="896964"/>
                </a:cubicBezTo>
                <a:cubicBezTo>
                  <a:pt x="10543620" y="998279"/>
                  <a:pt x="10467886" y="1134345"/>
                  <a:pt x="10515600" y="1325563"/>
                </a:cubicBezTo>
                <a:cubicBezTo>
                  <a:pt x="10386768" y="1345314"/>
                  <a:pt x="10232234" y="1296468"/>
                  <a:pt x="10141712" y="1325563"/>
                </a:cubicBezTo>
                <a:cubicBezTo>
                  <a:pt x="10051190" y="1354658"/>
                  <a:pt x="9821524" y="1272248"/>
                  <a:pt x="9557512" y="1325563"/>
                </a:cubicBezTo>
                <a:cubicBezTo>
                  <a:pt x="9293500" y="1378878"/>
                  <a:pt x="9328409" y="1285987"/>
                  <a:pt x="9183624" y="1325563"/>
                </a:cubicBezTo>
                <a:cubicBezTo>
                  <a:pt x="9038839" y="1365139"/>
                  <a:pt x="8786483" y="1307681"/>
                  <a:pt x="8599424" y="1325563"/>
                </a:cubicBezTo>
                <a:cubicBezTo>
                  <a:pt x="8412365" y="1343445"/>
                  <a:pt x="8414709" y="1295618"/>
                  <a:pt x="8330692" y="1325563"/>
                </a:cubicBezTo>
                <a:cubicBezTo>
                  <a:pt x="8246675" y="1355508"/>
                  <a:pt x="8177963" y="1311461"/>
                  <a:pt x="8061960" y="1325563"/>
                </a:cubicBezTo>
                <a:cubicBezTo>
                  <a:pt x="7945957" y="1339665"/>
                  <a:pt x="7703014" y="1305435"/>
                  <a:pt x="7477760" y="1325563"/>
                </a:cubicBezTo>
                <a:cubicBezTo>
                  <a:pt x="7252506" y="1345691"/>
                  <a:pt x="7252717" y="1303457"/>
                  <a:pt x="7103872" y="1325563"/>
                </a:cubicBezTo>
                <a:cubicBezTo>
                  <a:pt x="6955027" y="1347669"/>
                  <a:pt x="6731082" y="1266922"/>
                  <a:pt x="6414516" y="1325563"/>
                </a:cubicBezTo>
                <a:cubicBezTo>
                  <a:pt x="6097950" y="1384204"/>
                  <a:pt x="6209104" y="1291605"/>
                  <a:pt x="6040628" y="1325563"/>
                </a:cubicBezTo>
                <a:cubicBezTo>
                  <a:pt x="5872152" y="1359521"/>
                  <a:pt x="5612756" y="1250928"/>
                  <a:pt x="5351272" y="1325563"/>
                </a:cubicBezTo>
                <a:cubicBezTo>
                  <a:pt x="5089788" y="1400198"/>
                  <a:pt x="5214554" y="1299028"/>
                  <a:pt x="5082540" y="1325563"/>
                </a:cubicBezTo>
                <a:cubicBezTo>
                  <a:pt x="4950526" y="1352098"/>
                  <a:pt x="4664612" y="1292268"/>
                  <a:pt x="4393184" y="1325563"/>
                </a:cubicBezTo>
                <a:cubicBezTo>
                  <a:pt x="4121756" y="1358858"/>
                  <a:pt x="4202348" y="1294794"/>
                  <a:pt x="4019296" y="1325563"/>
                </a:cubicBezTo>
                <a:cubicBezTo>
                  <a:pt x="3836244" y="1356332"/>
                  <a:pt x="3833682" y="1302544"/>
                  <a:pt x="3750564" y="1325563"/>
                </a:cubicBezTo>
                <a:cubicBezTo>
                  <a:pt x="3667446" y="1348582"/>
                  <a:pt x="3558774" y="1289251"/>
                  <a:pt x="3376676" y="1325563"/>
                </a:cubicBezTo>
                <a:cubicBezTo>
                  <a:pt x="3194578" y="1361875"/>
                  <a:pt x="2934693" y="1260449"/>
                  <a:pt x="2687320" y="1325563"/>
                </a:cubicBezTo>
                <a:cubicBezTo>
                  <a:pt x="2439947" y="1390677"/>
                  <a:pt x="2409273" y="1286072"/>
                  <a:pt x="2313432" y="1325563"/>
                </a:cubicBezTo>
                <a:cubicBezTo>
                  <a:pt x="2217591" y="1365054"/>
                  <a:pt x="2115947" y="1322974"/>
                  <a:pt x="2044700" y="1325563"/>
                </a:cubicBezTo>
                <a:cubicBezTo>
                  <a:pt x="1973453" y="1328152"/>
                  <a:pt x="1746704" y="1313098"/>
                  <a:pt x="1670812" y="1325563"/>
                </a:cubicBezTo>
                <a:cubicBezTo>
                  <a:pt x="1594920" y="1338028"/>
                  <a:pt x="1361608" y="1274437"/>
                  <a:pt x="1191768" y="1325563"/>
                </a:cubicBezTo>
                <a:cubicBezTo>
                  <a:pt x="1021928" y="1376689"/>
                  <a:pt x="747020" y="1259611"/>
                  <a:pt x="607568" y="1325563"/>
                </a:cubicBezTo>
                <a:cubicBezTo>
                  <a:pt x="468116" y="1391515"/>
                  <a:pt x="299108" y="1260064"/>
                  <a:pt x="0" y="1325563"/>
                </a:cubicBezTo>
                <a:cubicBezTo>
                  <a:pt x="-42502" y="1110413"/>
                  <a:pt x="24566" y="1060159"/>
                  <a:pt x="0" y="857197"/>
                </a:cubicBezTo>
                <a:cubicBezTo>
                  <a:pt x="-24566" y="654235"/>
                  <a:pt x="2557" y="605171"/>
                  <a:pt x="0" y="415343"/>
                </a:cubicBezTo>
                <a:cubicBezTo>
                  <a:pt x="-2557" y="225515"/>
                  <a:pt x="15012" y="88770"/>
                  <a:pt x="0" y="0"/>
                </a:cubicBezTo>
                <a:close/>
              </a:path>
            </a:pathLst>
          </a:custGeom>
          <a:ln>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b" anchorCtr="1">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537D6B-F123-42F3-9849-B076EB0D2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a:extLst>
              <a:ext uri="{FF2B5EF4-FFF2-40B4-BE49-F238E27FC236}">
                <a16:creationId xmlns:a16="http://schemas.microsoft.com/office/drawing/2014/main" id="{5403A337-A1C4-4D6B-95F7-FDA45433667A}"/>
              </a:ext>
            </a:extLst>
          </p:cNvPr>
          <p:cNvCxnSpPr>
            <a:cxnSpLocks/>
          </p:cNvCxnSpPr>
          <p:nvPr userDrawn="1"/>
        </p:nvCxnSpPr>
        <p:spPr>
          <a:xfrm>
            <a:off x="838200" y="1705440"/>
            <a:ext cx="105156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9DC1E42-A4F0-4C89-B24C-D215165E1212}"/>
              </a:ext>
            </a:extLst>
          </p:cNvPr>
          <p:cNvSpPr/>
          <p:nvPr userDrawn="1"/>
        </p:nvSpPr>
        <p:spPr>
          <a:xfrm rot="16200000">
            <a:off x="5918713" y="1671592"/>
            <a:ext cx="64590" cy="64591"/>
          </a:xfrm>
          <a:prstGeom prst="rect">
            <a:avLst/>
          </a:prstGeom>
          <a:solidFill>
            <a:srgbClr val="3F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49B2F89-6457-4F5C-97AF-5130B2032910}"/>
              </a:ext>
            </a:extLst>
          </p:cNvPr>
          <p:cNvSpPr/>
          <p:nvPr userDrawn="1"/>
        </p:nvSpPr>
        <p:spPr>
          <a:xfrm rot="16200000">
            <a:off x="6015374" y="1671592"/>
            <a:ext cx="64590" cy="64591"/>
          </a:xfrm>
          <a:prstGeom prst="rect">
            <a:avLst/>
          </a:prstGeom>
          <a:solidFill>
            <a:srgbClr val="DA4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F9B7319-E4D3-408B-AF21-6060B111A636}"/>
              </a:ext>
            </a:extLst>
          </p:cNvPr>
          <p:cNvSpPr/>
          <p:nvPr userDrawn="1"/>
        </p:nvSpPr>
        <p:spPr>
          <a:xfrm rot="16200000">
            <a:off x="5822051" y="1671592"/>
            <a:ext cx="64590" cy="64591"/>
          </a:xfrm>
          <a:prstGeom prst="rect">
            <a:avLst/>
          </a:prstGeom>
          <a:solidFill>
            <a:srgbClr val="A6A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8CA8B9A-A719-4A52-AC77-386EE89D7647}"/>
              </a:ext>
            </a:extLst>
          </p:cNvPr>
          <p:cNvSpPr/>
          <p:nvPr userDrawn="1"/>
        </p:nvSpPr>
        <p:spPr>
          <a:xfrm rot="16200000">
            <a:off x="6112036" y="1671592"/>
            <a:ext cx="64590" cy="64591"/>
          </a:xfrm>
          <a:prstGeom prst="rect">
            <a:avLst/>
          </a:prstGeom>
          <a:solidFill>
            <a:srgbClr val="851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58B7B21-4CFC-4DDE-B38D-42468282C59D}"/>
              </a:ext>
            </a:extLst>
          </p:cNvPr>
          <p:cNvSpPr/>
          <p:nvPr userDrawn="1"/>
        </p:nvSpPr>
        <p:spPr>
          <a:xfrm rot="16200000">
            <a:off x="6208697" y="1671592"/>
            <a:ext cx="64590" cy="64591"/>
          </a:xfrm>
          <a:prstGeom prst="rect">
            <a:avLst/>
          </a:prstGeom>
          <a:solidFill>
            <a:srgbClr val="DBD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552ED35-C5C5-4FD5-B912-CC80B98BA7BC}"/>
              </a:ext>
            </a:extLst>
          </p:cNvPr>
          <p:cNvSpPr/>
          <p:nvPr userDrawn="1"/>
        </p:nvSpPr>
        <p:spPr>
          <a:xfrm rot="16200000">
            <a:off x="6305359" y="1671592"/>
            <a:ext cx="64590" cy="64591"/>
          </a:xfrm>
          <a:prstGeom prst="rect">
            <a:avLst/>
          </a:prstGeom>
          <a:solidFill>
            <a:srgbClr val="E9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242574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extLst>
              <a:ext uri="{BEBA8EAE-BF5A-486C-A8C5-ECC9F3942E4B}">
                <a14:imgProps xmlns:a14="http://schemas.microsoft.com/office/drawing/2010/main">
                  <a14:imgLayer r:embed="rId12">
                    <a14:imgEffect>
                      <a14:sharpenSoften amount="-8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AF38122-6FFE-4224-967E-07F947BF52B0}"/>
              </a:ext>
            </a:extLst>
          </p:cNvPr>
          <p:cNvSpPr/>
          <p:nvPr userDrawn="1"/>
        </p:nvSpPr>
        <p:spPr>
          <a:xfrm>
            <a:off x="0" y="0"/>
            <a:ext cx="12192000" cy="6858000"/>
          </a:xfrm>
          <a:prstGeom prst="rect">
            <a:avLst/>
          </a:prstGeom>
          <a:gradFill>
            <a:gsLst>
              <a:gs pos="0">
                <a:srgbClr val="FFFFFF">
                  <a:alpha val="0"/>
                </a:srgbClr>
              </a:gs>
              <a:gs pos="73000">
                <a:srgbClr val="FF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3EECC00-236E-417E-BFAC-3BD33099F5B7}"/>
              </a:ext>
            </a:extLst>
          </p:cNvPr>
          <p:cNvSpPr>
            <a:spLocks noGrp="1"/>
          </p:cNvSpPr>
          <p:nvPr>
            <p:ph type="title"/>
          </p:nvPr>
        </p:nvSpPr>
        <p:spPr>
          <a:xfrm>
            <a:off x="838200" y="365125"/>
            <a:ext cx="10515600" cy="1325563"/>
          </a:xfrm>
          <a:custGeom>
            <a:avLst/>
            <a:gdLst>
              <a:gd name="connsiteX0" fmla="*/ 0 w 10515600"/>
              <a:gd name="connsiteY0" fmla="*/ 0 h 1325563"/>
              <a:gd name="connsiteX1" fmla="*/ 584200 w 10515600"/>
              <a:gd name="connsiteY1" fmla="*/ 0 h 1325563"/>
              <a:gd name="connsiteX2" fmla="*/ 1063244 w 10515600"/>
              <a:gd name="connsiteY2" fmla="*/ 0 h 1325563"/>
              <a:gd name="connsiteX3" fmla="*/ 1542288 w 10515600"/>
              <a:gd name="connsiteY3" fmla="*/ 0 h 1325563"/>
              <a:gd name="connsiteX4" fmla="*/ 2126488 w 10515600"/>
              <a:gd name="connsiteY4" fmla="*/ 0 h 1325563"/>
              <a:gd name="connsiteX5" fmla="*/ 2815844 w 10515600"/>
              <a:gd name="connsiteY5" fmla="*/ 0 h 1325563"/>
              <a:gd name="connsiteX6" fmla="*/ 3505200 w 10515600"/>
              <a:gd name="connsiteY6" fmla="*/ 0 h 1325563"/>
              <a:gd name="connsiteX7" fmla="*/ 4194556 w 10515600"/>
              <a:gd name="connsiteY7" fmla="*/ 0 h 1325563"/>
              <a:gd name="connsiteX8" fmla="*/ 4989068 w 10515600"/>
              <a:gd name="connsiteY8" fmla="*/ 0 h 1325563"/>
              <a:gd name="connsiteX9" fmla="*/ 5573268 w 10515600"/>
              <a:gd name="connsiteY9" fmla="*/ 0 h 1325563"/>
              <a:gd name="connsiteX10" fmla="*/ 6262624 w 10515600"/>
              <a:gd name="connsiteY10" fmla="*/ 0 h 1325563"/>
              <a:gd name="connsiteX11" fmla="*/ 6846824 w 10515600"/>
              <a:gd name="connsiteY11" fmla="*/ 0 h 1325563"/>
              <a:gd name="connsiteX12" fmla="*/ 7431024 w 10515600"/>
              <a:gd name="connsiteY12" fmla="*/ 0 h 1325563"/>
              <a:gd name="connsiteX13" fmla="*/ 8015224 w 10515600"/>
              <a:gd name="connsiteY13" fmla="*/ 0 h 1325563"/>
              <a:gd name="connsiteX14" fmla="*/ 8283956 w 10515600"/>
              <a:gd name="connsiteY14" fmla="*/ 0 h 1325563"/>
              <a:gd name="connsiteX15" fmla="*/ 8973312 w 10515600"/>
              <a:gd name="connsiteY15" fmla="*/ 0 h 1325563"/>
              <a:gd name="connsiteX16" fmla="*/ 9242044 w 10515600"/>
              <a:gd name="connsiteY16" fmla="*/ 0 h 1325563"/>
              <a:gd name="connsiteX17" fmla="*/ 9826244 w 10515600"/>
              <a:gd name="connsiteY17" fmla="*/ 0 h 1325563"/>
              <a:gd name="connsiteX18" fmla="*/ 10515600 w 10515600"/>
              <a:gd name="connsiteY18" fmla="*/ 0 h 1325563"/>
              <a:gd name="connsiteX19" fmla="*/ 10515600 w 10515600"/>
              <a:gd name="connsiteY19" fmla="*/ 468366 h 1325563"/>
              <a:gd name="connsiteX20" fmla="*/ 10515600 w 10515600"/>
              <a:gd name="connsiteY20" fmla="*/ 870453 h 1325563"/>
              <a:gd name="connsiteX21" fmla="*/ 10515600 w 10515600"/>
              <a:gd name="connsiteY21" fmla="*/ 1325563 h 1325563"/>
              <a:gd name="connsiteX22" fmla="*/ 10141712 w 10515600"/>
              <a:gd name="connsiteY22" fmla="*/ 1325563 h 1325563"/>
              <a:gd name="connsiteX23" fmla="*/ 9767824 w 10515600"/>
              <a:gd name="connsiteY23" fmla="*/ 1325563 h 1325563"/>
              <a:gd name="connsiteX24" fmla="*/ 8973312 w 10515600"/>
              <a:gd name="connsiteY24" fmla="*/ 1325563 h 1325563"/>
              <a:gd name="connsiteX25" fmla="*/ 8178800 w 10515600"/>
              <a:gd name="connsiteY25" fmla="*/ 1325563 h 1325563"/>
              <a:gd name="connsiteX26" fmla="*/ 7594600 w 10515600"/>
              <a:gd name="connsiteY26" fmla="*/ 1325563 h 1325563"/>
              <a:gd name="connsiteX27" fmla="*/ 6800088 w 10515600"/>
              <a:gd name="connsiteY27" fmla="*/ 1325563 h 1325563"/>
              <a:gd name="connsiteX28" fmla="*/ 6215888 w 10515600"/>
              <a:gd name="connsiteY28" fmla="*/ 1325563 h 1325563"/>
              <a:gd name="connsiteX29" fmla="*/ 5526532 w 10515600"/>
              <a:gd name="connsiteY29" fmla="*/ 1325563 h 1325563"/>
              <a:gd name="connsiteX30" fmla="*/ 5257800 w 10515600"/>
              <a:gd name="connsiteY30" fmla="*/ 1325563 h 1325563"/>
              <a:gd name="connsiteX31" fmla="*/ 4463288 w 10515600"/>
              <a:gd name="connsiteY31" fmla="*/ 1325563 h 1325563"/>
              <a:gd name="connsiteX32" fmla="*/ 3984244 w 10515600"/>
              <a:gd name="connsiteY32" fmla="*/ 1325563 h 1325563"/>
              <a:gd name="connsiteX33" fmla="*/ 3294888 w 10515600"/>
              <a:gd name="connsiteY33" fmla="*/ 1325563 h 1325563"/>
              <a:gd name="connsiteX34" fmla="*/ 3026156 w 10515600"/>
              <a:gd name="connsiteY34" fmla="*/ 1325563 h 1325563"/>
              <a:gd name="connsiteX35" fmla="*/ 2231644 w 10515600"/>
              <a:gd name="connsiteY35" fmla="*/ 1325563 h 1325563"/>
              <a:gd name="connsiteX36" fmla="*/ 1752600 w 10515600"/>
              <a:gd name="connsiteY36" fmla="*/ 1325563 h 1325563"/>
              <a:gd name="connsiteX37" fmla="*/ 1168400 w 10515600"/>
              <a:gd name="connsiteY37" fmla="*/ 1325563 h 1325563"/>
              <a:gd name="connsiteX38" fmla="*/ 794512 w 10515600"/>
              <a:gd name="connsiteY38" fmla="*/ 1325563 h 1325563"/>
              <a:gd name="connsiteX39" fmla="*/ 0 w 10515600"/>
              <a:gd name="connsiteY39" fmla="*/ 1325563 h 1325563"/>
              <a:gd name="connsiteX40" fmla="*/ 0 w 10515600"/>
              <a:gd name="connsiteY40" fmla="*/ 857197 h 1325563"/>
              <a:gd name="connsiteX41" fmla="*/ 0 w 10515600"/>
              <a:gd name="connsiteY41" fmla="*/ 415343 h 1325563"/>
              <a:gd name="connsiteX42" fmla="*/ 0 w 10515600"/>
              <a:gd name="connsiteY42"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15600" h="1325563" fill="none" extrusionOk="0">
                <a:moveTo>
                  <a:pt x="0" y="0"/>
                </a:moveTo>
                <a:cubicBezTo>
                  <a:pt x="199634" y="-51373"/>
                  <a:pt x="446638" y="49318"/>
                  <a:pt x="584200" y="0"/>
                </a:cubicBezTo>
                <a:cubicBezTo>
                  <a:pt x="721762" y="-49318"/>
                  <a:pt x="930663" y="38378"/>
                  <a:pt x="1063244" y="0"/>
                </a:cubicBezTo>
                <a:cubicBezTo>
                  <a:pt x="1195825" y="-38378"/>
                  <a:pt x="1431271" y="30342"/>
                  <a:pt x="1542288" y="0"/>
                </a:cubicBezTo>
                <a:cubicBezTo>
                  <a:pt x="1653305" y="-30342"/>
                  <a:pt x="2002343" y="6432"/>
                  <a:pt x="2126488" y="0"/>
                </a:cubicBezTo>
                <a:cubicBezTo>
                  <a:pt x="2250633" y="-6432"/>
                  <a:pt x="2527769" y="42761"/>
                  <a:pt x="2815844" y="0"/>
                </a:cubicBezTo>
                <a:cubicBezTo>
                  <a:pt x="3103919" y="-42761"/>
                  <a:pt x="3245895" y="80955"/>
                  <a:pt x="3505200" y="0"/>
                </a:cubicBezTo>
                <a:cubicBezTo>
                  <a:pt x="3764505" y="-80955"/>
                  <a:pt x="3973551" y="60894"/>
                  <a:pt x="4194556" y="0"/>
                </a:cubicBezTo>
                <a:cubicBezTo>
                  <a:pt x="4415561" y="-60894"/>
                  <a:pt x="4634215" y="38307"/>
                  <a:pt x="4989068" y="0"/>
                </a:cubicBezTo>
                <a:cubicBezTo>
                  <a:pt x="5343921" y="-38307"/>
                  <a:pt x="5366694" y="14017"/>
                  <a:pt x="5573268" y="0"/>
                </a:cubicBezTo>
                <a:cubicBezTo>
                  <a:pt x="5779842" y="-14017"/>
                  <a:pt x="5981864" y="46115"/>
                  <a:pt x="6262624" y="0"/>
                </a:cubicBezTo>
                <a:cubicBezTo>
                  <a:pt x="6543384" y="-46115"/>
                  <a:pt x="6606752" y="68194"/>
                  <a:pt x="6846824" y="0"/>
                </a:cubicBezTo>
                <a:cubicBezTo>
                  <a:pt x="7086896" y="-68194"/>
                  <a:pt x="7217835" y="65291"/>
                  <a:pt x="7431024" y="0"/>
                </a:cubicBezTo>
                <a:cubicBezTo>
                  <a:pt x="7644213" y="-65291"/>
                  <a:pt x="7879463" y="31774"/>
                  <a:pt x="8015224" y="0"/>
                </a:cubicBezTo>
                <a:cubicBezTo>
                  <a:pt x="8150985" y="-31774"/>
                  <a:pt x="8212154" y="4755"/>
                  <a:pt x="8283956" y="0"/>
                </a:cubicBezTo>
                <a:cubicBezTo>
                  <a:pt x="8355758" y="-4755"/>
                  <a:pt x="8826519" y="17716"/>
                  <a:pt x="8973312" y="0"/>
                </a:cubicBezTo>
                <a:cubicBezTo>
                  <a:pt x="9120105" y="-17716"/>
                  <a:pt x="9173478" y="9199"/>
                  <a:pt x="9242044" y="0"/>
                </a:cubicBezTo>
                <a:cubicBezTo>
                  <a:pt x="9310610" y="-9199"/>
                  <a:pt x="9591506" y="8584"/>
                  <a:pt x="9826244" y="0"/>
                </a:cubicBezTo>
                <a:cubicBezTo>
                  <a:pt x="10060982" y="-8584"/>
                  <a:pt x="10201720" y="53859"/>
                  <a:pt x="10515600" y="0"/>
                </a:cubicBezTo>
                <a:cubicBezTo>
                  <a:pt x="10528818" y="97495"/>
                  <a:pt x="10505274" y="259415"/>
                  <a:pt x="10515600" y="468366"/>
                </a:cubicBezTo>
                <a:cubicBezTo>
                  <a:pt x="10525926" y="677317"/>
                  <a:pt x="10508682" y="677626"/>
                  <a:pt x="10515600" y="870453"/>
                </a:cubicBezTo>
                <a:cubicBezTo>
                  <a:pt x="10522518" y="1063280"/>
                  <a:pt x="10510955" y="1218240"/>
                  <a:pt x="10515600" y="1325563"/>
                </a:cubicBezTo>
                <a:cubicBezTo>
                  <a:pt x="10340140" y="1355842"/>
                  <a:pt x="10274695" y="1293885"/>
                  <a:pt x="10141712" y="1325563"/>
                </a:cubicBezTo>
                <a:cubicBezTo>
                  <a:pt x="10008729" y="1357241"/>
                  <a:pt x="9902744" y="1312872"/>
                  <a:pt x="9767824" y="1325563"/>
                </a:cubicBezTo>
                <a:cubicBezTo>
                  <a:pt x="9632904" y="1338254"/>
                  <a:pt x="9328068" y="1240126"/>
                  <a:pt x="8973312" y="1325563"/>
                </a:cubicBezTo>
                <a:cubicBezTo>
                  <a:pt x="8618556" y="1411000"/>
                  <a:pt x="8531308" y="1259411"/>
                  <a:pt x="8178800" y="1325563"/>
                </a:cubicBezTo>
                <a:cubicBezTo>
                  <a:pt x="7826292" y="1391715"/>
                  <a:pt x="7713557" y="1282190"/>
                  <a:pt x="7594600" y="1325563"/>
                </a:cubicBezTo>
                <a:cubicBezTo>
                  <a:pt x="7475643" y="1368936"/>
                  <a:pt x="7009492" y="1305285"/>
                  <a:pt x="6800088" y="1325563"/>
                </a:cubicBezTo>
                <a:cubicBezTo>
                  <a:pt x="6590684" y="1345841"/>
                  <a:pt x="6389801" y="1260904"/>
                  <a:pt x="6215888" y="1325563"/>
                </a:cubicBezTo>
                <a:cubicBezTo>
                  <a:pt x="6041975" y="1390222"/>
                  <a:pt x="5678912" y="1265992"/>
                  <a:pt x="5526532" y="1325563"/>
                </a:cubicBezTo>
                <a:cubicBezTo>
                  <a:pt x="5374152" y="1385134"/>
                  <a:pt x="5382254" y="1306310"/>
                  <a:pt x="5257800" y="1325563"/>
                </a:cubicBezTo>
                <a:cubicBezTo>
                  <a:pt x="5133346" y="1344816"/>
                  <a:pt x="4836155" y="1289227"/>
                  <a:pt x="4463288" y="1325563"/>
                </a:cubicBezTo>
                <a:cubicBezTo>
                  <a:pt x="4090421" y="1361899"/>
                  <a:pt x="4151020" y="1298534"/>
                  <a:pt x="3984244" y="1325563"/>
                </a:cubicBezTo>
                <a:cubicBezTo>
                  <a:pt x="3817468" y="1352592"/>
                  <a:pt x="3572374" y="1304693"/>
                  <a:pt x="3294888" y="1325563"/>
                </a:cubicBezTo>
                <a:cubicBezTo>
                  <a:pt x="3017402" y="1346433"/>
                  <a:pt x="3151456" y="1317654"/>
                  <a:pt x="3026156" y="1325563"/>
                </a:cubicBezTo>
                <a:cubicBezTo>
                  <a:pt x="2900856" y="1333472"/>
                  <a:pt x="2418455" y="1297159"/>
                  <a:pt x="2231644" y="1325563"/>
                </a:cubicBezTo>
                <a:cubicBezTo>
                  <a:pt x="2044833" y="1353967"/>
                  <a:pt x="1940374" y="1306516"/>
                  <a:pt x="1752600" y="1325563"/>
                </a:cubicBezTo>
                <a:cubicBezTo>
                  <a:pt x="1564826" y="1344610"/>
                  <a:pt x="1305095" y="1305552"/>
                  <a:pt x="1168400" y="1325563"/>
                </a:cubicBezTo>
                <a:cubicBezTo>
                  <a:pt x="1031705" y="1345574"/>
                  <a:pt x="927881" y="1303665"/>
                  <a:pt x="794512" y="1325563"/>
                </a:cubicBezTo>
                <a:cubicBezTo>
                  <a:pt x="661143" y="1347461"/>
                  <a:pt x="164008" y="1239848"/>
                  <a:pt x="0" y="1325563"/>
                </a:cubicBezTo>
                <a:cubicBezTo>
                  <a:pt x="-43827" y="1107128"/>
                  <a:pt x="40367" y="1071636"/>
                  <a:pt x="0" y="857197"/>
                </a:cubicBezTo>
                <a:cubicBezTo>
                  <a:pt x="-40367" y="642758"/>
                  <a:pt x="24937" y="567712"/>
                  <a:pt x="0" y="415343"/>
                </a:cubicBezTo>
                <a:cubicBezTo>
                  <a:pt x="-24937" y="262974"/>
                  <a:pt x="39094" y="119383"/>
                  <a:pt x="0" y="0"/>
                </a:cubicBezTo>
                <a:close/>
              </a:path>
              <a:path w="10515600" h="1325563" stroke="0" extrusionOk="0">
                <a:moveTo>
                  <a:pt x="0" y="0"/>
                </a:moveTo>
                <a:cubicBezTo>
                  <a:pt x="117769" y="-54612"/>
                  <a:pt x="363642" y="16397"/>
                  <a:pt x="479044" y="0"/>
                </a:cubicBezTo>
                <a:cubicBezTo>
                  <a:pt x="594446" y="-16397"/>
                  <a:pt x="677892" y="18700"/>
                  <a:pt x="747776" y="0"/>
                </a:cubicBezTo>
                <a:cubicBezTo>
                  <a:pt x="817660" y="-18700"/>
                  <a:pt x="1147191" y="42425"/>
                  <a:pt x="1542288" y="0"/>
                </a:cubicBezTo>
                <a:cubicBezTo>
                  <a:pt x="1937385" y="-42425"/>
                  <a:pt x="1903667" y="55036"/>
                  <a:pt x="2021332" y="0"/>
                </a:cubicBezTo>
                <a:cubicBezTo>
                  <a:pt x="2138997" y="-55036"/>
                  <a:pt x="2261555" y="30614"/>
                  <a:pt x="2500376" y="0"/>
                </a:cubicBezTo>
                <a:cubicBezTo>
                  <a:pt x="2739197" y="-30614"/>
                  <a:pt x="2992326" y="934"/>
                  <a:pt x="3294888" y="0"/>
                </a:cubicBezTo>
                <a:cubicBezTo>
                  <a:pt x="3597450" y="-934"/>
                  <a:pt x="3536470" y="20588"/>
                  <a:pt x="3668776" y="0"/>
                </a:cubicBezTo>
                <a:cubicBezTo>
                  <a:pt x="3801082" y="-20588"/>
                  <a:pt x="4167052" y="95069"/>
                  <a:pt x="4463288" y="0"/>
                </a:cubicBezTo>
                <a:cubicBezTo>
                  <a:pt x="4759524" y="-95069"/>
                  <a:pt x="4927052" y="44879"/>
                  <a:pt x="5257800" y="0"/>
                </a:cubicBezTo>
                <a:cubicBezTo>
                  <a:pt x="5588548" y="-44879"/>
                  <a:pt x="5635378" y="45685"/>
                  <a:pt x="5842000" y="0"/>
                </a:cubicBezTo>
                <a:cubicBezTo>
                  <a:pt x="6048622" y="-45685"/>
                  <a:pt x="6336244" y="84925"/>
                  <a:pt x="6636512" y="0"/>
                </a:cubicBezTo>
                <a:cubicBezTo>
                  <a:pt x="6936780" y="-84925"/>
                  <a:pt x="6983770" y="37784"/>
                  <a:pt x="7115556" y="0"/>
                </a:cubicBezTo>
                <a:cubicBezTo>
                  <a:pt x="7247342" y="-37784"/>
                  <a:pt x="7473141" y="52757"/>
                  <a:pt x="7594600" y="0"/>
                </a:cubicBezTo>
                <a:cubicBezTo>
                  <a:pt x="7716059" y="-52757"/>
                  <a:pt x="8131150" y="920"/>
                  <a:pt x="8283956" y="0"/>
                </a:cubicBezTo>
                <a:cubicBezTo>
                  <a:pt x="8436762" y="-920"/>
                  <a:pt x="8664826" y="24800"/>
                  <a:pt x="8763000" y="0"/>
                </a:cubicBezTo>
                <a:cubicBezTo>
                  <a:pt x="8861174" y="-24800"/>
                  <a:pt x="9272964" y="43339"/>
                  <a:pt x="9557512" y="0"/>
                </a:cubicBezTo>
                <a:cubicBezTo>
                  <a:pt x="9842060" y="-43339"/>
                  <a:pt x="10044680" y="73864"/>
                  <a:pt x="10515600" y="0"/>
                </a:cubicBezTo>
                <a:cubicBezTo>
                  <a:pt x="10536968" y="118651"/>
                  <a:pt x="10479712" y="227816"/>
                  <a:pt x="10515600" y="441854"/>
                </a:cubicBezTo>
                <a:cubicBezTo>
                  <a:pt x="10551488" y="655892"/>
                  <a:pt x="10487580" y="795649"/>
                  <a:pt x="10515600" y="896964"/>
                </a:cubicBezTo>
                <a:cubicBezTo>
                  <a:pt x="10543620" y="998279"/>
                  <a:pt x="10467886" y="1134345"/>
                  <a:pt x="10515600" y="1325563"/>
                </a:cubicBezTo>
                <a:cubicBezTo>
                  <a:pt x="10386768" y="1345314"/>
                  <a:pt x="10232234" y="1296468"/>
                  <a:pt x="10141712" y="1325563"/>
                </a:cubicBezTo>
                <a:cubicBezTo>
                  <a:pt x="10051190" y="1354658"/>
                  <a:pt x="9821524" y="1272248"/>
                  <a:pt x="9557512" y="1325563"/>
                </a:cubicBezTo>
                <a:cubicBezTo>
                  <a:pt x="9293500" y="1378878"/>
                  <a:pt x="9328409" y="1285987"/>
                  <a:pt x="9183624" y="1325563"/>
                </a:cubicBezTo>
                <a:cubicBezTo>
                  <a:pt x="9038839" y="1365139"/>
                  <a:pt x="8786483" y="1307681"/>
                  <a:pt x="8599424" y="1325563"/>
                </a:cubicBezTo>
                <a:cubicBezTo>
                  <a:pt x="8412365" y="1343445"/>
                  <a:pt x="8414709" y="1295618"/>
                  <a:pt x="8330692" y="1325563"/>
                </a:cubicBezTo>
                <a:cubicBezTo>
                  <a:pt x="8246675" y="1355508"/>
                  <a:pt x="8177963" y="1311461"/>
                  <a:pt x="8061960" y="1325563"/>
                </a:cubicBezTo>
                <a:cubicBezTo>
                  <a:pt x="7945957" y="1339665"/>
                  <a:pt x="7703014" y="1305435"/>
                  <a:pt x="7477760" y="1325563"/>
                </a:cubicBezTo>
                <a:cubicBezTo>
                  <a:pt x="7252506" y="1345691"/>
                  <a:pt x="7252717" y="1303457"/>
                  <a:pt x="7103872" y="1325563"/>
                </a:cubicBezTo>
                <a:cubicBezTo>
                  <a:pt x="6955027" y="1347669"/>
                  <a:pt x="6731082" y="1266922"/>
                  <a:pt x="6414516" y="1325563"/>
                </a:cubicBezTo>
                <a:cubicBezTo>
                  <a:pt x="6097950" y="1384204"/>
                  <a:pt x="6209104" y="1291605"/>
                  <a:pt x="6040628" y="1325563"/>
                </a:cubicBezTo>
                <a:cubicBezTo>
                  <a:pt x="5872152" y="1359521"/>
                  <a:pt x="5612756" y="1250928"/>
                  <a:pt x="5351272" y="1325563"/>
                </a:cubicBezTo>
                <a:cubicBezTo>
                  <a:pt x="5089788" y="1400198"/>
                  <a:pt x="5214554" y="1299028"/>
                  <a:pt x="5082540" y="1325563"/>
                </a:cubicBezTo>
                <a:cubicBezTo>
                  <a:pt x="4950526" y="1352098"/>
                  <a:pt x="4664612" y="1292268"/>
                  <a:pt x="4393184" y="1325563"/>
                </a:cubicBezTo>
                <a:cubicBezTo>
                  <a:pt x="4121756" y="1358858"/>
                  <a:pt x="4202348" y="1294794"/>
                  <a:pt x="4019296" y="1325563"/>
                </a:cubicBezTo>
                <a:cubicBezTo>
                  <a:pt x="3836244" y="1356332"/>
                  <a:pt x="3833682" y="1302544"/>
                  <a:pt x="3750564" y="1325563"/>
                </a:cubicBezTo>
                <a:cubicBezTo>
                  <a:pt x="3667446" y="1348582"/>
                  <a:pt x="3558774" y="1289251"/>
                  <a:pt x="3376676" y="1325563"/>
                </a:cubicBezTo>
                <a:cubicBezTo>
                  <a:pt x="3194578" y="1361875"/>
                  <a:pt x="2934693" y="1260449"/>
                  <a:pt x="2687320" y="1325563"/>
                </a:cubicBezTo>
                <a:cubicBezTo>
                  <a:pt x="2439947" y="1390677"/>
                  <a:pt x="2409273" y="1286072"/>
                  <a:pt x="2313432" y="1325563"/>
                </a:cubicBezTo>
                <a:cubicBezTo>
                  <a:pt x="2217591" y="1365054"/>
                  <a:pt x="2115947" y="1322974"/>
                  <a:pt x="2044700" y="1325563"/>
                </a:cubicBezTo>
                <a:cubicBezTo>
                  <a:pt x="1973453" y="1328152"/>
                  <a:pt x="1746704" y="1313098"/>
                  <a:pt x="1670812" y="1325563"/>
                </a:cubicBezTo>
                <a:cubicBezTo>
                  <a:pt x="1594920" y="1338028"/>
                  <a:pt x="1361608" y="1274437"/>
                  <a:pt x="1191768" y="1325563"/>
                </a:cubicBezTo>
                <a:cubicBezTo>
                  <a:pt x="1021928" y="1376689"/>
                  <a:pt x="747020" y="1259611"/>
                  <a:pt x="607568" y="1325563"/>
                </a:cubicBezTo>
                <a:cubicBezTo>
                  <a:pt x="468116" y="1391515"/>
                  <a:pt x="299108" y="1260064"/>
                  <a:pt x="0" y="1325563"/>
                </a:cubicBezTo>
                <a:cubicBezTo>
                  <a:pt x="-42502" y="1110413"/>
                  <a:pt x="24566" y="1060159"/>
                  <a:pt x="0" y="857197"/>
                </a:cubicBezTo>
                <a:cubicBezTo>
                  <a:pt x="-24566" y="654235"/>
                  <a:pt x="2557" y="605171"/>
                  <a:pt x="0" y="415343"/>
                </a:cubicBezTo>
                <a:cubicBezTo>
                  <a:pt x="-2557" y="225515"/>
                  <a:pt x="15012" y="88770"/>
                  <a:pt x="0" y="0"/>
                </a:cubicBezTo>
                <a:close/>
              </a:path>
            </a:pathLst>
          </a:custGeom>
          <a:ln>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b" anchorCtr="1">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537D6B-F123-42F3-9849-B076EB0D2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a:extLst>
              <a:ext uri="{FF2B5EF4-FFF2-40B4-BE49-F238E27FC236}">
                <a16:creationId xmlns:a16="http://schemas.microsoft.com/office/drawing/2014/main" id="{5403A337-A1C4-4D6B-95F7-FDA45433667A}"/>
              </a:ext>
            </a:extLst>
          </p:cNvPr>
          <p:cNvCxnSpPr>
            <a:cxnSpLocks/>
          </p:cNvCxnSpPr>
          <p:nvPr userDrawn="1"/>
        </p:nvCxnSpPr>
        <p:spPr>
          <a:xfrm>
            <a:off x="838200" y="1705440"/>
            <a:ext cx="105156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9DC1E42-A4F0-4C89-B24C-D215165E1212}"/>
              </a:ext>
            </a:extLst>
          </p:cNvPr>
          <p:cNvSpPr/>
          <p:nvPr userDrawn="1"/>
        </p:nvSpPr>
        <p:spPr>
          <a:xfrm rot="16200000">
            <a:off x="5918713" y="1671592"/>
            <a:ext cx="64590" cy="64591"/>
          </a:xfrm>
          <a:prstGeom prst="rect">
            <a:avLst/>
          </a:prstGeom>
          <a:solidFill>
            <a:srgbClr val="3F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49B2F89-6457-4F5C-97AF-5130B2032910}"/>
              </a:ext>
            </a:extLst>
          </p:cNvPr>
          <p:cNvSpPr/>
          <p:nvPr userDrawn="1"/>
        </p:nvSpPr>
        <p:spPr>
          <a:xfrm rot="16200000">
            <a:off x="6015374" y="1671592"/>
            <a:ext cx="64590" cy="64591"/>
          </a:xfrm>
          <a:prstGeom prst="rect">
            <a:avLst/>
          </a:prstGeom>
          <a:solidFill>
            <a:srgbClr val="DA4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F9B7319-E4D3-408B-AF21-6060B111A636}"/>
              </a:ext>
            </a:extLst>
          </p:cNvPr>
          <p:cNvSpPr/>
          <p:nvPr userDrawn="1"/>
        </p:nvSpPr>
        <p:spPr>
          <a:xfrm rot="16200000">
            <a:off x="5822051" y="1671592"/>
            <a:ext cx="64590" cy="64591"/>
          </a:xfrm>
          <a:prstGeom prst="rect">
            <a:avLst/>
          </a:prstGeom>
          <a:solidFill>
            <a:srgbClr val="A6A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8CA8B9A-A719-4A52-AC77-386EE89D7647}"/>
              </a:ext>
            </a:extLst>
          </p:cNvPr>
          <p:cNvSpPr/>
          <p:nvPr userDrawn="1"/>
        </p:nvSpPr>
        <p:spPr>
          <a:xfrm rot="16200000">
            <a:off x="6112036" y="1671592"/>
            <a:ext cx="64590" cy="64591"/>
          </a:xfrm>
          <a:prstGeom prst="rect">
            <a:avLst/>
          </a:prstGeom>
          <a:solidFill>
            <a:srgbClr val="851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58B7B21-4CFC-4DDE-B38D-42468282C59D}"/>
              </a:ext>
            </a:extLst>
          </p:cNvPr>
          <p:cNvSpPr/>
          <p:nvPr userDrawn="1"/>
        </p:nvSpPr>
        <p:spPr>
          <a:xfrm rot="16200000">
            <a:off x="6208697" y="1671592"/>
            <a:ext cx="64590" cy="64591"/>
          </a:xfrm>
          <a:prstGeom prst="rect">
            <a:avLst/>
          </a:prstGeom>
          <a:solidFill>
            <a:srgbClr val="DBD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552ED35-C5C5-4FD5-B912-CC80B98BA7BC}"/>
              </a:ext>
            </a:extLst>
          </p:cNvPr>
          <p:cNvSpPr/>
          <p:nvPr userDrawn="1"/>
        </p:nvSpPr>
        <p:spPr>
          <a:xfrm rot="16200000">
            <a:off x="6305359" y="1671592"/>
            <a:ext cx="64590" cy="64591"/>
          </a:xfrm>
          <a:prstGeom prst="rect">
            <a:avLst/>
          </a:prstGeom>
          <a:solidFill>
            <a:srgbClr val="E9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01913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8A38E5-C6D9-4321-A759-22947593EE5D}"/>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dirty="0"/>
          </a:p>
        </p:txBody>
      </p:sp>
      <p:sp>
        <p:nvSpPr>
          <p:cNvPr id="2" name="Title Placeholder 1">
            <a:extLst>
              <a:ext uri="{FF2B5EF4-FFF2-40B4-BE49-F238E27FC236}">
                <a16:creationId xmlns:a16="http://schemas.microsoft.com/office/drawing/2014/main" id="{6DC4FDCC-9CBB-4379-A0D8-0A0F32D4B8D6}"/>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1">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D9B016-553F-46E4-9A71-0D38382F2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70BD506A-B06D-4028-A72D-43D032EDF14D}"/>
              </a:ext>
            </a:extLst>
          </p:cNvPr>
          <p:cNvCxnSpPr>
            <a:cxnSpLocks/>
          </p:cNvCxnSpPr>
          <p:nvPr userDrawn="1"/>
        </p:nvCxnSpPr>
        <p:spPr>
          <a:xfrm>
            <a:off x="838200" y="1705440"/>
            <a:ext cx="105156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0338124-25B1-4151-81DC-7EC65EE6760B}"/>
              </a:ext>
            </a:extLst>
          </p:cNvPr>
          <p:cNvSpPr/>
          <p:nvPr userDrawn="1"/>
        </p:nvSpPr>
        <p:spPr>
          <a:xfrm rot="16200000">
            <a:off x="5918713" y="1671592"/>
            <a:ext cx="64590" cy="64591"/>
          </a:xfrm>
          <a:prstGeom prst="rect">
            <a:avLst/>
          </a:prstGeom>
          <a:solidFill>
            <a:srgbClr val="A6A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62005EB-E435-4B72-B100-87F298330654}"/>
              </a:ext>
            </a:extLst>
          </p:cNvPr>
          <p:cNvSpPr/>
          <p:nvPr userDrawn="1"/>
        </p:nvSpPr>
        <p:spPr>
          <a:xfrm rot="16200000">
            <a:off x="6015374" y="1671592"/>
            <a:ext cx="64590" cy="64591"/>
          </a:xfrm>
          <a:prstGeom prst="rect">
            <a:avLst/>
          </a:prstGeom>
          <a:solidFill>
            <a:srgbClr val="DA4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5303F3F-B80C-43E5-81E1-B0E08BCEF267}"/>
              </a:ext>
            </a:extLst>
          </p:cNvPr>
          <p:cNvSpPr/>
          <p:nvPr userDrawn="1"/>
        </p:nvSpPr>
        <p:spPr>
          <a:xfrm rot="16200000">
            <a:off x="5822051" y="1671592"/>
            <a:ext cx="64590" cy="64591"/>
          </a:xfrm>
          <a:prstGeom prst="rect">
            <a:avLst/>
          </a:prstGeom>
          <a:solidFill>
            <a:srgbClr val="3F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8D5F80D-311E-48D8-BCFD-3A7D09637044}"/>
              </a:ext>
            </a:extLst>
          </p:cNvPr>
          <p:cNvSpPr/>
          <p:nvPr userDrawn="1"/>
        </p:nvSpPr>
        <p:spPr>
          <a:xfrm rot="16200000">
            <a:off x="6112036" y="1671592"/>
            <a:ext cx="64590" cy="64591"/>
          </a:xfrm>
          <a:prstGeom prst="rect">
            <a:avLst/>
          </a:prstGeom>
          <a:solidFill>
            <a:srgbClr val="851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ED0C857-F0C8-4A67-8A1D-E910549BDAFE}"/>
              </a:ext>
            </a:extLst>
          </p:cNvPr>
          <p:cNvSpPr/>
          <p:nvPr userDrawn="1"/>
        </p:nvSpPr>
        <p:spPr>
          <a:xfrm rot="16200000">
            <a:off x="6208697" y="1671592"/>
            <a:ext cx="64590" cy="64591"/>
          </a:xfrm>
          <a:prstGeom prst="rect">
            <a:avLst/>
          </a:prstGeom>
          <a:solidFill>
            <a:srgbClr val="DBD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8C1303F-EF0D-4F91-BC17-F14B31723CB0}"/>
              </a:ext>
            </a:extLst>
          </p:cNvPr>
          <p:cNvSpPr/>
          <p:nvPr userDrawn="1"/>
        </p:nvSpPr>
        <p:spPr>
          <a:xfrm rot="16200000">
            <a:off x="6305359" y="1671592"/>
            <a:ext cx="64590" cy="64591"/>
          </a:xfrm>
          <a:prstGeom prst="rect">
            <a:avLst/>
          </a:prstGeom>
          <a:solidFill>
            <a:srgbClr val="E9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633813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532165-1E35-4395-A01B-88F9D640D567}"/>
              </a:ext>
            </a:extLst>
          </p:cNvPr>
          <p:cNvSpPr/>
          <p:nvPr userDrawn="1"/>
        </p:nvSpPr>
        <p:spPr>
          <a:xfrm>
            <a:off x="0" y="0"/>
            <a:ext cx="12192000" cy="6858000"/>
          </a:xfrm>
          <a:prstGeom prst="rect">
            <a:avLst/>
          </a:prstGeom>
          <a:gradFill>
            <a:gsLst>
              <a:gs pos="100000">
                <a:srgbClr val="FFFFFF">
                  <a:alpha val="0"/>
                </a:srgbClr>
              </a:gs>
              <a:gs pos="30000">
                <a:srgbClr val="FF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3EECC00-236E-417E-BFAC-3BD33099F5B7}"/>
              </a:ext>
            </a:extLst>
          </p:cNvPr>
          <p:cNvSpPr>
            <a:spLocks noGrp="1"/>
          </p:cNvSpPr>
          <p:nvPr>
            <p:ph type="title"/>
          </p:nvPr>
        </p:nvSpPr>
        <p:spPr>
          <a:xfrm>
            <a:off x="838200" y="365125"/>
            <a:ext cx="10515600" cy="1325563"/>
          </a:xfrm>
          <a:custGeom>
            <a:avLst/>
            <a:gdLst>
              <a:gd name="connsiteX0" fmla="*/ 0 w 10515600"/>
              <a:gd name="connsiteY0" fmla="*/ 0 h 1325563"/>
              <a:gd name="connsiteX1" fmla="*/ 584200 w 10515600"/>
              <a:gd name="connsiteY1" fmla="*/ 0 h 1325563"/>
              <a:gd name="connsiteX2" fmla="*/ 1063244 w 10515600"/>
              <a:gd name="connsiteY2" fmla="*/ 0 h 1325563"/>
              <a:gd name="connsiteX3" fmla="*/ 1542288 w 10515600"/>
              <a:gd name="connsiteY3" fmla="*/ 0 h 1325563"/>
              <a:gd name="connsiteX4" fmla="*/ 2126488 w 10515600"/>
              <a:gd name="connsiteY4" fmla="*/ 0 h 1325563"/>
              <a:gd name="connsiteX5" fmla="*/ 2815844 w 10515600"/>
              <a:gd name="connsiteY5" fmla="*/ 0 h 1325563"/>
              <a:gd name="connsiteX6" fmla="*/ 3505200 w 10515600"/>
              <a:gd name="connsiteY6" fmla="*/ 0 h 1325563"/>
              <a:gd name="connsiteX7" fmla="*/ 4194556 w 10515600"/>
              <a:gd name="connsiteY7" fmla="*/ 0 h 1325563"/>
              <a:gd name="connsiteX8" fmla="*/ 4989068 w 10515600"/>
              <a:gd name="connsiteY8" fmla="*/ 0 h 1325563"/>
              <a:gd name="connsiteX9" fmla="*/ 5573268 w 10515600"/>
              <a:gd name="connsiteY9" fmla="*/ 0 h 1325563"/>
              <a:gd name="connsiteX10" fmla="*/ 6262624 w 10515600"/>
              <a:gd name="connsiteY10" fmla="*/ 0 h 1325563"/>
              <a:gd name="connsiteX11" fmla="*/ 6846824 w 10515600"/>
              <a:gd name="connsiteY11" fmla="*/ 0 h 1325563"/>
              <a:gd name="connsiteX12" fmla="*/ 7431024 w 10515600"/>
              <a:gd name="connsiteY12" fmla="*/ 0 h 1325563"/>
              <a:gd name="connsiteX13" fmla="*/ 8015224 w 10515600"/>
              <a:gd name="connsiteY13" fmla="*/ 0 h 1325563"/>
              <a:gd name="connsiteX14" fmla="*/ 8283956 w 10515600"/>
              <a:gd name="connsiteY14" fmla="*/ 0 h 1325563"/>
              <a:gd name="connsiteX15" fmla="*/ 8973312 w 10515600"/>
              <a:gd name="connsiteY15" fmla="*/ 0 h 1325563"/>
              <a:gd name="connsiteX16" fmla="*/ 9242044 w 10515600"/>
              <a:gd name="connsiteY16" fmla="*/ 0 h 1325563"/>
              <a:gd name="connsiteX17" fmla="*/ 9826244 w 10515600"/>
              <a:gd name="connsiteY17" fmla="*/ 0 h 1325563"/>
              <a:gd name="connsiteX18" fmla="*/ 10515600 w 10515600"/>
              <a:gd name="connsiteY18" fmla="*/ 0 h 1325563"/>
              <a:gd name="connsiteX19" fmla="*/ 10515600 w 10515600"/>
              <a:gd name="connsiteY19" fmla="*/ 468366 h 1325563"/>
              <a:gd name="connsiteX20" fmla="*/ 10515600 w 10515600"/>
              <a:gd name="connsiteY20" fmla="*/ 870453 h 1325563"/>
              <a:gd name="connsiteX21" fmla="*/ 10515600 w 10515600"/>
              <a:gd name="connsiteY21" fmla="*/ 1325563 h 1325563"/>
              <a:gd name="connsiteX22" fmla="*/ 10141712 w 10515600"/>
              <a:gd name="connsiteY22" fmla="*/ 1325563 h 1325563"/>
              <a:gd name="connsiteX23" fmla="*/ 9767824 w 10515600"/>
              <a:gd name="connsiteY23" fmla="*/ 1325563 h 1325563"/>
              <a:gd name="connsiteX24" fmla="*/ 8973312 w 10515600"/>
              <a:gd name="connsiteY24" fmla="*/ 1325563 h 1325563"/>
              <a:gd name="connsiteX25" fmla="*/ 8178800 w 10515600"/>
              <a:gd name="connsiteY25" fmla="*/ 1325563 h 1325563"/>
              <a:gd name="connsiteX26" fmla="*/ 7594600 w 10515600"/>
              <a:gd name="connsiteY26" fmla="*/ 1325563 h 1325563"/>
              <a:gd name="connsiteX27" fmla="*/ 6800088 w 10515600"/>
              <a:gd name="connsiteY27" fmla="*/ 1325563 h 1325563"/>
              <a:gd name="connsiteX28" fmla="*/ 6215888 w 10515600"/>
              <a:gd name="connsiteY28" fmla="*/ 1325563 h 1325563"/>
              <a:gd name="connsiteX29" fmla="*/ 5526532 w 10515600"/>
              <a:gd name="connsiteY29" fmla="*/ 1325563 h 1325563"/>
              <a:gd name="connsiteX30" fmla="*/ 5257800 w 10515600"/>
              <a:gd name="connsiteY30" fmla="*/ 1325563 h 1325563"/>
              <a:gd name="connsiteX31" fmla="*/ 4463288 w 10515600"/>
              <a:gd name="connsiteY31" fmla="*/ 1325563 h 1325563"/>
              <a:gd name="connsiteX32" fmla="*/ 3984244 w 10515600"/>
              <a:gd name="connsiteY32" fmla="*/ 1325563 h 1325563"/>
              <a:gd name="connsiteX33" fmla="*/ 3294888 w 10515600"/>
              <a:gd name="connsiteY33" fmla="*/ 1325563 h 1325563"/>
              <a:gd name="connsiteX34" fmla="*/ 3026156 w 10515600"/>
              <a:gd name="connsiteY34" fmla="*/ 1325563 h 1325563"/>
              <a:gd name="connsiteX35" fmla="*/ 2231644 w 10515600"/>
              <a:gd name="connsiteY35" fmla="*/ 1325563 h 1325563"/>
              <a:gd name="connsiteX36" fmla="*/ 1752600 w 10515600"/>
              <a:gd name="connsiteY36" fmla="*/ 1325563 h 1325563"/>
              <a:gd name="connsiteX37" fmla="*/ 1168400 w 10515600"/>
              <a:gd name="connsiteY37" fmla="*/ 1325563 h 1325563"/>
              <a:gd name="connsiteX38" fmla="*/ 794512 w 10515600"/>
              <a:gd name="connsiteY38" fmla="*/ 1325563 h 1325563"/>
              <a:gd name="connsiteX39" fmla="*/ 0 w 10515600"/>
              <a:gd name="connsiteY39" fmla="*/ 1325563 h 1325563"/>
              <a:gd name="connsiteX40" fmla="*/ 0 w 10515600"/>
              <a:gd name="connsiteY40" fmla="*/ 857197 h 1325563"/>
              <a:gd name="connsiteX41" fmla="*/ 0 w 10515600"/>
              <a:gd name="connsiteY41" fmla="*/ 415343 h 1325563"/>
              <a:gd name="connsiteX42" fmla="*/ 0 w 10515600"/>
              <a:gd name="connsiteY42"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15600" h="1325563" fill="none" extrusionOk="0">
                <a:moveTo>
                  <a:pt x="0" y="0"/>
                </a:moveTo>
                <a:cubicBezTo>
                  <a:pt x="199634" y="-51373"/>
                  <a:pt x="446638" y="49318"/>
                  <a:pt x="584200" y="0"/>
                </a:cubicBezTo>
                <a:cubicBezTo>
                  <a:pt x="721762" y="-49318"/>
                  <a:pt x="930663" y="38378"/>
                  <a:pt x="1063244" y="0"/>
                </a:cubicBezTo>
                <a:cubicBezTo>
                  <a:pt x="1195825" y="-38378"/>
                  <a:pt x="1431271" y="30342"/>
                  <a:pt x="1542288" y="0"/>
                </a:cubicBezTo>
                <a:cubicBezTo>
                  <a:pt x="1653305" y="-30342"/>
                  <a:pt x="2002343" y="6432"/>
                  <a:pt x="2126488" y="0"/>
                </a:cubicBezTo>
                <a:cubicBezTo>
                  <a:pt x="2250633" y="-6432"/>
                  <a:pt x="2527769" y="42761"/>
                  <a:pt x="2815844" y="0"/>
                </a:cubicBezTo>
                <a:cubicBezTo>
                  <a:pt x="3103919" y="-42761"/>
                  <a:pt x="3245895" y="80955"/>
                  <a:pt x="3505200" y="0"/>
                </a:cubicBezTo>
                <a:cubicBezTo>
                  <a:pt x="3764505" y="-80955"/>
                  <a:pt x="3973551" y="60894"/>
                  <a:pt x="4194556" y="0"/>
                </a:cubicBezTo>
                <a:cubicBezTo>
                  <a:pt x="4415561" y="-60894"/>
                  <a:pt x="4634215" y="38307"/>
                  <a:pt x="4989068" y="0"/>
                </a:cubicBezTo>
                <a:cubicBezTo>
                  <a:pt x="5343921" y="-38307"/>
                  <a:pt x="5366694" y="14017"/>
                  <a:pt x="5573268" y="0"/>
                </a:cubicBezTo>
                <a:cubicBezTo>
                  <a:pt x="5779842" y="-14017"/>
                  <a:pt x="5981864" y="46115"/>
                  <a:pt x="6262624" y="0"/>
                </a:cubicBezTo>
                <a:cubicBezTo>
                  <a:pt x="6543384" y="-46115"/>
                  <a:pt x="6606752" y="68194"/>
                  <a:pt x="6846824" y="0"/>
                </a:cubicBezTo>
                <a:cubicBezTo>
                  <a:pt x="7086896" y="-68194"/>
                  <a:pt x="7217835" y="65291"/>
                  <a:pt x="7431024" y="0"/>
                </a:cubicBezTo>
                <a:cubicBezTo>
                  <a:pt x="7644213" y="-65291"/>
                  <a:pt x="7879463" y="31774"/>
                  <a:pt x="8015224" y="0"/>
                </a:cubicBezTo>
                <a:cubicBezTo>
                  <a:pt x="8150985" y="-31774"/>
                  <a:pt x="8212154" y="4755"/>
                  <a:pt x="8283956" y="0"/>
                </a:cubicBezTo>
                <a:cubicBezTo>
                  <a:pt x="8355758" y="-4755"/>
                  <a:pt x="8826519" y="17716"/>
                  <a:pt x="8973312" y="0"/>
                </a:cubicBezTo>
                <a:cubicBezTo>
                  <a:pt x="9120105" y="-17716"/>
                  <a:pt x="9173478" y="9199"/>
                  <a:pt x="9242044" y="0"/>
                </a:cubicBezTo>
                <a:cubicBezTo>
                  <a:pt x="9310610" y="-9199"/>
                  <a:pt x="9591506" y="8584"/>
                  <a:pt x="9826244" y="0"/>
                </a:cubicBezTo>
                <a:cubicBezTo>
                  <a:pt x="10060982" y="-8584"/>
                  <a:pt x="10201720" y="53859"/>
                  <a:pt x="10515600" y="0"/>
                </a:cubicBezTo>
                <a:cubicBezTo>
                  <a:pt x="10528818" y="97495"/>
                  <a:pt x="10505274" y="259415"/>
                  <a:pt x="10515600" y="468366"/>
                </a:cubicBezTo>
                <a:cubicBezTo>
                  <a:pt x="10525926" y="677317"/>
                  <a:pt x="10508682" y="677626"/>
                  <a:pt x="10515600" y="870453"/>
                </a:cubicBezTo>
                <a:cubicBezTo>
                  <a:pt x="10522518" y="1063280"/>
                  <a:pt x="10510955" y="1218240"/>
                  <a:pt x="10515600" y="1325563"/>
                </a:cubicBezTo>
                <a:cubicBezTo>
                  <a:pt x="10340140" y="1355842"/>
                  <a:pt x="10274695" y="1293885"/>
                  <a:pt x="10141712" y="1325563"/>
                </a:cubicBezTo>
                <a:cubicBezTo>
                  <a:pt x="10008729" y="1357241"/>
                  <a:pt x="9902744" y="1312872"/>
                  <a:pt x="9767824" y="1325563"/>
                </a:cubicBezTo>
                <a:cubicBezTo>
                  <a:pt x="9632904" y="1338254"/>
                  <a:pt x="9328068" y="1240126"/>
                  <a:pt x="8973312" y="1325563"/>
                </a:cubicBezTo>
                <a:cubicBezTo>
                  <a:pt x="8618556" y="1411000"/>
                  <a:pt x="8531308" y="1259411"/>
                  <a:pt x="8178800" y="1325563"/>
                </a:cubicBezTo>
                <a:cubicBezTo>
                  <a:pt x="7826292" y="1391715"/>
                  <a:pt x="7713557" y="1282190"/>
                  <a:pt x="7594600" y="1325563"/>
                </a:cubicBezTo>
                <a:cubicBezTo>
                  <a:pt x="7475643" y="1368936"/>
                  <a:pt x="7009492" y="1305285"/>
                  <a:pt x="6800088" y="1325563"/>
                </a:cubicBezTo>
                <a:cubicBezTo>
                  <a:pt x="6590684" y="1345841"/>
                  <a:pt x="6389801" y="1260904"/>
                  <a:pt x="6215888" y="1325563"/>
                </a:cubicBezTo>
                <a:cubicBezTo>
                  <a:pt x="6041975" y="1390222"/>
                  <a:pt x="5678912" y="1265992"/>
                  <a:pt x="5526532" y="1325563"/>
                </a:cubicBezTo>
                <a:cubicBezTo>
                  <a:pt x="5374152" y="1385134"/>
                  <a:pt x="5382254" y="1306310"/>
                  <a:pt x="5257800" y="1325563"/>
                </a:cubicBezTo>
                <a:cubicBezTo>
                  <a:pt x="5133346" y="1344816"/>
                  <a:pt x="4836155" y="1289227"/>
                  <a:pt x="4463288" y="1325563"/>
                </a:cubicBezTo>
                <a:cubicBezTo>
                  <a:pt x="4090421" y="1361899"/>
                  <a:pt x="4151020" y="1298534"/>
                  <a:pt x="3984244" y="1325563"/>
                </a:cubicBezTo>
                <a:cubicBezTo>
                  <a:pt x="3817468" y="1352592"/>
                  <a:pt x="3572374" y="1304693"/>
                  <a:pt x="3294888" y="1325563"/>
                </a:cubicBezTo>
                <a:cubicBezTo>
                  <a:pt x="3017402" y="1346433"/>
                  <a:pt x="3151456" y="1317654"/>
                  <a:pt x="3026156" y="1325563"/>
                </a:cubicBezTo>
                <a:cubicBezTo>
                  <a:pt x="2900856" y="1333472"/>
                  <a:pt x="2418455" y="1297159"/>
                  <a:pt x="2231644" y="1325563"/>
                </a:cubicBezTo>
                <a:cubicBezTo>
                  <a:pt x="2044833" y="1353967"/>
                  <a:pt x="1940374" y="1306516"/>
                  <a:pt x="1752600" y="1325563"/>
                </a:cubicBezTo>
                <a:cubicBezTo>
                  <a:pt x="1564826" y="1344610"/>
                  <a:pt x="1305095" y="1305552"/>
                  <a:pt x="1168400" y="1325563"/>
                </a:cubicBezTo>
                <a:cubicBezTo>
                  <a:pt x="1031705" y="1345574"/>
                  <a:pt x="927881" y="1303665"/>
                  <a:pt x="794512" y="1325563"/>
                </a:cubicBezTo>
                <a:cubicBezTo>
                  <a:pt x="661143" y="1347461"/>
                  <a:pt x="164008" y="1239848"/>
                  <a:pt x="0" y="1325563"/>
                </a:cubicBezTo>
                <a:cubicBezTo>
                  <a:pt x="-43827" y="1107128"/>
                  <a:pt x="40367" y="1071636"/>
                  <a:pt x="0" y="857197"/>
                </a:cubicBezTo>
                <a:cubicBezTo>
                  <a:pt x="-40367" y="642758"/>
                  <a:pt x="24937" y="567712"/>
                  <a:pt x="0" y="415343"/>
                </a:cubicBezTo>
                <a:cubicBezTo>
                  <a:pt x="-24937" y="262974"/>
                  <a:pt x="39094" y="119383"/>
                  <a:pt x="0" y="0"/>
                </a:cubicBezTo>
                <a:close/>
              </a:path>
              <a:path w="10515600" h="1325563" stroke="0" extrusionOk="0">
                <a:moveTo>
                  <a:pt x="0" y="0"/>
                </a:moveTo>
                <a:cubicBezTo>
                  <a:pt x="117769" y="-54612"/>
                  <a:pt x="363642" y="16397"/>
                  <a:pt x="479044" y="0"/>
                </a:cubicBezTo>
                <a:cubicBezTo>
                  <a:pt x="594446" y="-16397"/>
                  <a:pt x="677892" y="18700"/>
                  <a:pt x="747776" y="0"/>
                </a:cubicBezTo>
                <a:cubicBezTo>
                  <a:pt x="817660" y="-18700"/>
                  <a:pt x="1147191" y="42425"/>
                  <a:pt x="1542288" y="0"/>
                </a:cubicBezTo>
                <a:cubicBezTo>
                  <a:pt x="1937385" y="-42425"/>
                  <a:pt x="1903667" y="55036"/>
                  <a:pt x="2021332" y="0"/>
                </a:cubicBezTo>
                <a:cubicBezTo>
                  <a:pt x="2138997" y="-55036"/>
                  <a:pt x="2261555" y="30614"/>
                  <a:pt x="2500376" y="0"/>
                </a:cubicBezTo>
                <a:cubicBezTo>
                  <a:pt x="2739197" y="-30614"/>
                  <a:pt x="2992326" y="934"/>
                  <a:pt x="3294888" y="0"/>
                </a:cubicBezTo>
                <a:cubicBezTo>
                  <a:pt x="3597450" y="-934"/>
                  <a:pt x="3536470" y="20588"/>
                  <a:pt x="3668776" y="0"/>
                </a:cubicBezTo>
                <a:cubicBezTo>
                  <a:pt x="3801082" y="-20588"/>
                  <a:pt x="4167052" y="95069"/>
                  <a:pt x="4463288" y="0"/>
                </a:cubicBezTo>
                <a:cubicBezTo>
                  <a:pt x="4759524" y="-95069"/>
                  <a:pt x="4927052" y="44879"/>
                  <a:pt x="5257800" y="0"/>
                </a:cubicBezTo>
                <a:cubicBezTo>
                  <a:pt x="5588548" y="-44879"/>
                  <a:pt x="5635378" y="45685"/>
                  <a:pt x="5842000" y="0"/>
                </a:cubicBezTo>
                <a:cubicBezTo>
                  <a:pt x="6048622" y="-45685"/>
                  <a:pt x="6336244" y="84925"/>
                  <a:pt x="6636512" y="0"/>
                </a:cubicBezTo>
                <a:cubicBezTo>
                  <a:pt x="6936780" y="-84925"/>
                  <a:pt x="6983770" y="37784"/>
                  <a:pt x="7115556" y="0"/>
                </a:cubicBezTo>
                <a:cubicBezTo>
                  <a:pt x="7247342" y="-37784"/>
                  <a:pt x="7473141" y="52757"/>
                  <a:pt x="7594600" y="0"/>
                </a:cubicBezTo>
                <a:cubicBezTo>
                  <a:pt x="7716059" y="-52757"/>
                  <a:pt x="8131150" y="920"/>
                  <a:pt x="8283956" y="0"/>
                </a:cubicBezTo>
                <a:cubicBezTo>
                  <a:pt x="8436762" y="-920"/>
                  <a:pt x="8664826" y="24800"/>
                  <a:pt x="8763000" y="0"/>
                </a:cubicBezTo>
                <a:cubicBezTo>
                  <a:pt x="8861174" y="-24800"/>
                  <a:pt x="9272964" y="43339"/>
                  <a:pt x="9557512" y="0"/>
                </a:cubicBezTo>
                <a:cubicBezTo>
                  <a:pt x="9842060" y="-43339"/>
                  <a:pt x="10044680" y="73864"/>
                  <a:pt x="10515600" y="0"/>
                </a:cubicBezTo>
                <a:cubicBezTo>
                  <a:pt x="10536968" y="118651"/>
                  <a:pt x="10479712" y="227816"/>
                  <a:pt x="10515600" y="441854"/>
                </a:cubicBezTo>
                <a:cubicBezTo>
                  <a:pt x="10551488" y="655892"/>
                  <a:pt x="10487580" y="795649"/>
                  <a:pt x="10515600" y="896964"/>
                </a:cubicBezTo>
                <a:cubicBezTo>
                  <a:pt x="10543620" y="998279"/>
                  <a:pt x="10467886" y="1134345"/>
                  <a:pt x="10515600" y="1325563"/>
                </a:cubicBezTo>
                <a:cubicBezTo>
                  <a:pt x="10386768" y="1345314"/>
                  <a:pt x="10232234" y="1296468"/>
                  <a:pt x="10141712" y="1325563"/>
                </a:cubicBezTo>
                <a:cubicBezTo>
                  <a:pt x="10051190" y="1354658"/>
                  <a:pt x="9821524" y="1272248"/>
                  <a:pt x="9557512" y="1325563"/>
                </a:cubicBezTo>
                <a:cubicBezTo>
                  <a:pt x="9293500" y="1378878"/>
                  <a:pt x="9328409" y="1285987"/>
                  <a:pt x="9183624" y="1325563"/>
                </a:cubicBezTo>
                <a:cubicBezTo>
                  <a:pt x="9038839" y="1365139"/>
                  <a:pt x="8786483" y="1307681"/>
                  <a:pt x="8599424" y="1325563"/>
                </a:cubicBezTo>
                <a:cubicBezTo>
                  <a:pt x="8412365" y="1343445"/>
                  <a:pt x="8414709" y="1295618"/>
                  <a:pt x="8330692" y="1325563"/>
                </a:cubicBezTo>
                <a:cubicBezTo>
                  <a:pt x="8246675" y="1355508"/>
                  <a:pt x="8177963" y="1311461"/>
                  <a:pt x="8061960" y="1325563"/>
                </a:cubicBezTo>
                <a:cubicBezTo>
                  <a:pt x="7945957" y="1339665"/>
                  <a:pt x="7703014" y="1305435"/>
                  <a:pt x="7477760" y="1325563"/>
                </a:cubicBezTo>
                <a:cubicBezTo>
                  <a:pt x="7252506" y="1345691"/>
                  <a:pt x="7252717" y="1303457"/>
                  <a:pt x="7103872" y="1325563"/>
                </a:cubicBezTo>
                <a:cubicBezTo>
                  <a:pt x="6955027" y="1347669"/>
                  <a:pt x="6731082" y="1266922"/>
                  <a:pt x="6414516" y="1325563"/>
                </a:cubicBezTo>
                <a:cubicBezTo>
                  <a:pt x="6097950" y="1384204"/>
                  <a:pt x="6209104" y="1291605"/>
                  <a:pt x="6040628" y="1325563"/>
                </a:cubicBezTo>
                <a:cubicBezTo>
                  <a:pt x="5872152" y="1359521"/>
                  <a:pt x="5612756" y="1250928"/>
                  <a:pt x="5351272" y="1325563"/>
                </a:cubicBezTo>
                <a:cubicBezTo>
                  <a:pt x="5089788" y="1400198"/>
                  <a:pt x="5214554" y="1299028"/>
                  <a:pt x="5082540" y="1325563"/>
                </a:cubicBezTo>
                <a:cubicBezTo>
                  <a:pt x="4950526" y="1352098"/>
                  <a:pt x="4664612" y="1292268"/>
                  <a:pt x="4393184" y="1325563"/>
                </a:cubicBezTo>
                <a:cubicBezTo>
                  <a:pt x="4121756" y="1358858"/>
                  <a:pt x="4202348" y="1294794"/>
                  <a:pt x="4019296" y="1325563"/>
                </a:cubicBezTo>
                <a:cubicBezTo>
                  <a:pt x="3836244" y="1356332"/>
                  <a:pt x="3833682" y="1302544"/>
                  <a:pt x="3750564" y="1325563"/>
                </a:cubicBezTo>
                <a:cubicBezTo>
                  <a:pt x="3667446" y="1348582"/>
                  <a:pt x="3558774" y="1289251"/>
                  <a:pt x="3376676" y="1325563"/>
                </a:cubicBezTo>
                <a:cubicBezTo>
                  <a:pt x="3194578" y="1361875"/>
                  <a:pt x="2934693" y="1260449"/>
                  <a:pt x="2687320" y="1325563"/>
                </a:cubicBezTo>
                <a:cubicBezTo>
                  <a:pt x="2439947" y="1390677"/>
                  <a:pt x="2409273" y="1286072"/>
                  <a:pt x="2313432" y="1325563"/>
                </a:cubicBezTo>
                <a:cubicBezTo>
                  <a:pt x="2217591" y="1365054"/>
                  <a:pt x="2115947" y="1322974"/>
                  <a:pt x="2044700" y="1325563"/>
                </a:cubicBezTo>
                <a:cubicBezTo>
                  <a:pt x="1973453" y="1328152"/>
                  <a:pt x="1746704" y="1313098"/>
                  <a:pt x="1670812" y="1325563"/>
                </a:cubicBezTo>
                <a:cubicBezTo>
                  <a:pt x="1594920" y="1338028"/>
                  <a:pt x="1361608" y="1274437"/>
                  <a:pt x="1191768" y="1325563"/>
                </a:cubicBezTo>
                <a:cubicBezTo>
                  <a:pt x="1021928" y="1376689"/>
                  <a:pt x="747020" y="1259611"/>
                  <a:pt x="607568" y="1325563"/>
                </a:cubicBezTo>
                <a:cubicBezTo>
                  <a:pt x="468116" y="1391515"/>
                  <a:pt x="299108" y="1260064"/>
                  <a:pt x="0" y="1325563"/>
                </a:cubicBezTo>
                <a:cubicBezTo>
                  <a:pt x="-42502" y="1110413"/>
                  <a:pt x="24566" y="1060159"/>
                  <a:pt x="0" y="857197"/>
                </a:cubicBezTo>
                <a:cubicBezTo>
                  <a:pt x="-24566" y="654235"/>
                  <a:pt x="2557" y="605171"/>
                  <a:pt x="0" y="415343"/>
                </a:cubicBezTo>
                <a:cubicBezTo>
                  <a:pt x="-2557" y="225515"/>
                  <a:pt x="15012" y="88770"/>
                  <a:pt x="0" y="0"/>
                </a:cubicBezTo>
                <a:close/>
              </a:path>
            </a:pathLst>
          </a:custGeom>
          <a:ln>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b" anchorCtr="1">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537D6B-F123-42F3-9849-B076EB0D2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a:extLst>
              <a:ext uri="{FF2B5EF4-FFF2-40B4-BE49-F238E27FC236}">
                <a16:creationId xmlns:a16="http://schemas.microsoft.com/office/drawing/2014/main" id="{5403A337-A1C4-4D6B-95F7-FDA45433667A}"/>
              </a:ext>
            </a:extLst>
          </p:cNvPr>
          <p:cNvCxnSpPr>
            <a:cxnSpLocks/>
          </p:cNvCxnSpPr>
          <p:nvPr userDrawn="1"/>
        </p:nvCxnSpPr>
        <p:spPr>
          <a:xfrm>
            <a:off x="838200" y="1705440"/>
            <a:ext cx="105156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9DC1E42-A4F0-4C89-B24C-D215165E1212}"/>
              </a:ext>
            </a:extLst>
          </p:cNvPr>
          <p:cNvSpPr/>
          <p:nvPr userDrawn="1"/>
        </p:nvSpPr>
        <p:spPr>
          <a:xfrm rot="16200000">
            <a:off x="5918713" y="1671592"/>
            <a:ext cx="64590" cy="64591"/>
          </a:xfrm>
          <a:prstGeom prst="rect">
            <a:avLst/>
          </a:prstGeom>
          <a:solidFill>
            <a:srgbClr val="A6A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49B2F89-6457-4F5C-97AF-5130B2032910}"/>
              </a:ext>
            </a:extLst>
          </p:cNvPr>
          <p:cNvSpPr/>
          <p:nvPr userDrawn="1"/>
        </p:nvSpPr>
        <p:spPr>
          <a:xfrm rot="16200000">
            <a:off x="6015374" y="1671592"/>
            <a:ext cx="64590" cy="64591"/>
          </a:xfrm>
          <a:prstGeom prst="rect">
            <a:avLst/>
          </a:prstGeom>
          <a:solidFill>
            <a:srgbClr val="DA4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F9B7319-E4D3-408B-AF21-6060B111A636}"/>
              </a:ext>
            </a:extLst>
          </p:cNvPr>
          <p:cNvSpPr/>
          <p:nvPr userDrawn="1"/>
        </p:nvSpPr>
        <p:spPr>
          <a:xfrm rot="16200000">
            <a:off x="5822051" y="1671592"/>
            <a:ext cx="64590" cy="64591"/>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8CA8B9A-A719-4A52-AC77-386EE89D7647}"/>
              </a:ext>
            </a:extLst>
          </p:cNvPr>
          <p:cNvSpPr/>
          <p:nvPr userDrawn="1"/>
        </p:nvSpPr>
        <p:spPr>
          <a:xfrm rot="16200000">
            <a:off x="6112036" y="1671592"/>
            <a:ext cx="64590" cy="64591"/>
          </a:xfrm>
          <a:prstGeom prst="rect">
            <a:avLst/>
          </a:prstGeom>
          <a:solidFill>
            <a:srgbClr val="851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58B7B21-4CFC-4DDE-B38D-42468282C59D}"/>
              </a:ext>
            </a:extLst>
          </p:cNvPr>
          <p:cNvSpPr/>
          <p:nvPr userDrawn="1"/>
        </p:nvSpPr>
        <p:spPr>
          <a:xfrm rot="16200000">
            <a:off x="6208697" y="1671592"/>
            <a:ext cx="64590" cy="64591"/>
          </a:xfrm>
          <a:prstGeom prst="rect">
            <a:avLst/>
          </a:prstGeom>
          <a:solidFill>
            <a:srgbClr val="DBD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552ED35-C5C5-4FD5-B912-CC80B98BA7BC}"/>
              </a:ext>
            </a:extLst>
          </p:cNvPr>
          <p:cNvSpPr/>
          <p:nvPr userDrawn="1"/>
        </p:nvSpPr>
        <p:spPr>
          <a:xfrm rot="16200000">
            <a:off x="6305359" y="1671592"/>
            <a:ext cx="64590" cy="64591"/>
          </a:xfrm>
          <a:prstGeom prst="rect">
            <a:avLst/>
          </a:prstGeom>
          <a:solidFill>
            <a:srgbClr val="E9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0658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146304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54667" y="274638"/>
            <a:ext cx="10227733"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1208173" cy="906130"/>
          </a:xfrm>
          <a:prstGeom prst="rect">
            <a:avLst/>
          </a:prstGeom>
          <a:effectLst>
            <a:reflection blurRad="6350" stA="52000" endA="300" endPos="35000" dir="5400000" sy="-100000" algn="bl" rotWithShape="0"/>
          </a:effectLst>
        </p:spPr>
      </p:pic>
      <p:sp>
        <p:nvSpPr>
          <p:cNvPr id="10" name="Flowchart: Connector 9"/>
          <p:cNvSpPr/>
          <p:nvPr userDrawn="1"/>
        </p:nvSpPr>
        <p:spPr>
          <a:xfrm>
            <a:off x="0" y="0"/>
            <a:ext cx="1208173" cy="906130"/>
          </a:xfrm>
          <a:prstGeom prst="flowChartConnector">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4"/>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0376749" y="5910263"/>
            <a:ext cx="1815252" cy="947738"/>
          </a:xfrm>
          <a:prstGeom prst="rect">
            <a:avLst/>
          </a:prstGeom>
          <a:noFill/>
          <a:ln w="9525">
            <a:noFill/>
            <a:miter lim="800000"/>
            <a:headEnd/>
            <a:tailEnd/>
          </a:ln>
        </p:spPr>
      </p:pic>
      <p:grpSp>
        <p:nvGrpSpPr>
          <p:cNvPr id="12" name="Group 11"/>
          <p:cNvGrpSpPr/>
          <p:nvPr userDrawn="1"/>
        </p:nvGrpSpPr>
        <p:grpSpPr>
          <a:xfrm>
            <a:off x="0" y="6519446"/>
            <a:ext cx="2587413" cy="338554"/>
            <a:chOff x="2357119" y="5511969"/>
            <a:chExt cx="6705604" cy="338554"/>
          </a:xfrm>
          <a:effectLst/>
        </p:grpSpPr>
        <p:sp>
          <p:nvSpPr>
            <p:cNvPr id="13" name="TextBox 12"/>
            <p:cNvSpPr txBox="1"/>
            <p:nvPr/>
          </p:nvSpPr>
          <p:spPr>
            <a:xfrm>
              <a:off x="2357119" y="5511969"/>
              <a:ext cx="1344168" cy="338554"/>
            </a:xfrm>
            <a:prstGeom prst="rect">
              <a:avLst/>
            </a:prstGeom>
            <a:solidFill>
              <a:schemeClr val="accent1">
                <a:lumMod val="40000"/>
                <a:lumOff val="60000"/>
              </a:schemeClr>
            </a:solidFill>
          </p:spPr>
          <p:txBody>
            <a:bodyPr wrap="square" rtlCol="0">
              <a:spAutoFit/>
            </a:bodyPr>
            <a:lstStyle/>
            <a:p>
              <a:pPr algn="ctr"/>
              <a:endParaRPr lang="en-US" sz="1600" b="1" dirty="0">
                <a:latin typeface="Calibri" panose="020F0502020204030204" pitchFamily="34" charset="0"/>
              </a:endParaRPr>
            </a:p>
          </p:txBody>
        </p:sp>
        <p:sp>
          <p:nvSpPr>
            <p:cNvPr id="14" name="TextBox 13"/>
            <p:cNvSpPr txBox="1"/>
            <p:nvPr/>
          </p:nvSpPr>
          <p:spPr>
            <a:xfrm>
              <a:off x="3698238" y="5511969"/>
              <a:ext cx="1341121" cy="338554"/>
            </a:xfrm>
            <a:prstGeom prst="rect">
              <a:avLst/>
            </a:prstGeom>
            <a:solidFill>
              <a:schemeClr val="accent2"/>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5" name="TextBox 14"/>
            <p:cNvSpPr txBox="1"/>
            <p:nvPr/>
          </p:nvSpPr>
          <p:spPr>
            <a:xfrm>
              <a:off x="5039360" y="5511969"/>
              <a:ext cx="1341121" cy="338554"/>
            </a:xfrm>
            <a:prstGeom prst="rect">
              <a:avLst/>
            </a:prstGeom>
            <a:solidFill>
              <a:schemeClr val="accent6">
                <a:lumMod val="75000"/>
              </a:schemeClr>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6" name="TextBox 15"/>
            <p:cNvSpPr txBox="1"/>
            <p:nvPr/>
          </p:nvSpPr>
          <p:spPr>
            <a:xfrm>
              <a:off x="6380481" y="5511969"/>
              <a:ext cx="1341121" cy="338554"/>
            </a:xfrm>
            <a:prstGeom prst="rect">
              <a:avLst/>
            </a:prstGeom>
            <a:solidFill>
              <a:schemeClr val="accent6">
                <a:lumMod val="50000"/>
              </a:schemeClr>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7" name="TextBox 16"/>
            <p:cNvSpPr txBox="1"/>
            <p:nvPr/>
          </p:nvSpPr>
          <p:spPr>
            <a:xfrm>
              <a:off x="7721602" y="5511969"/>
              <a:ext cx="1341121" cy="338554"/>
            </a:xfrm>
            <a:prstGeom prst="rect">
              <a:avLst/>
            </a:prstGeom>
            <a:solidFill>
              <a:schemeClr val="accent3"/>
            </a:solidFill>
          </p:spPr>
          <p:txBody>
            <a:bodyPr wrap="square" rtlCol="0">
              <a:spAutoFit/>
            </a:bodyPr>
            <a:lstStyle/>
            <a:p>
              <a:pPr algn="ctr"/>
              <a:endParaRPr lang="en-US" sz="1600" b="1" dirty="0">
                <a:solidFill>
                  <a:schemeClr val="accent5"/>
                </a:solidFill>
                <a:latin typeface="Calibri" panose="020F0502020204030204" pitchFamily="34" charset="0"/>
              </a:endParaRPr>
            </a:p>
          </p:txBody>
        </p:sp>
      </p:grpSp>
      <p:sp>
        <p:nvSpPr>
          <p:cNvPr id="18" name="Rectangle 5"/>
          <p:cNvSpPr txBox="1">
            <a:spLocks noChangeArrowheads="1"/>
          </p:cNvSpPr>
          <p:nvPr userDrawn="1"/>
        </p:nvSpPr>
        <p:spPr>
          <a:xfrm>
            <a:off x="2587413" y="6519446"/>
            <a:ext cx="9604587" cy="338554"/>
          </a:xfrm>
          <a:prstGeom prst="rect">
            <a:avLst/>
          </a:prstGeom>
          <a:solidFill>
            <a:schemeClr val="bg2">
              <a:lumMod val="50000"/>
            </a:schemeClr>
          </a:solidFill>
          <a:effectLst/>
        </p:spPr>
        <p:txBody>
          <a:bodyPr anchor="ct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l" eaLnBrk="1" hangingPunct="1">
              <a:buNone/>
              <a:defRPr/>
            </a:pPr>
            <a:r>
              <a:rPr lang="en-US" sz="1050" kern="0" cap="small" spc="190" dirty="0">
                <a:solidFill>
                  <a:schemeClr val="bg1"/>
                </a:solidFill>
                <a:latin typeface="Times New Roman" panose="02020603050405020304" pitchFamily="18" charset="0"/>
                <a:cs typeface="Times New Roman" panose="02020603050405020304" pitchFamily="18" charset="0"/>
              </a:rPr>
              <a:t>Maryland Teachers and State Employees Supplemental Retirement Plans</a:t>
            </a:r>
            <a:endParaRPr lang="en-US" sz="800" kern="0" cap="small" spc="19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80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146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1208173" cy="906130"/>
          </a:xfrm>
          <a:prstGeom prst="rect">
            <a:avLst/>
          </a:prstGeom>
          <a:effectLst>
            <a:reflection blurRad="6350" stA="18000" endPos="35000" dir="5400000" sy="-100000" algn="bl" rotWithShape="0"/>
          </a:effectLst>
        </p:spPr>
      </p:pic>
      <p:sp>
        <p:nvSpPr>
          <p:cNvPr id="2" name="Title Placeholder 1"/>
          <p:cNvSpPr>
            <a:spLocks noGrp="1"/>
          </p:cNvSpPr>
          <p:nvPr>
            <p:ph type="title"/>
          </p:nvPr>
        </p:nvSpPr>
        <p:spPr>
          <a:xfrm>
            <a:off x="1354667" y="274638"/>
            <a:ext cx="10227733"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lowchart: Connector 9"/>
          <p:cNvSpPr/>
          <p:nvPr userDrawn="1"/>
        </p:nvSpPr>
        <p:spPr>
          <a:xfrm>
            <a:off x="0" y="0"/>
            <a:ext cx="1208173" cy="906130"/>
          </a:xfrm>
          <a:prstGeom prst="flowChartConnector">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4"/>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bwMode="auto">
          <a:xfrm>
            <a:off x="10376749" y="5910263"/>
            <a:ext cx="1815252" cy="947738"/>
          </a:xfrm>
          <a:prstGeom prst="rect">
            <a:avLst/>
          </a:prstGeom>
          <a:noFill/>
          <a:ln w="9525">
            <a:noFill/>
            <a:miter lim="800000"/>
            <a:headEnd/>
            <a:tailEnd/>
          </a:ln>
        </p:spPr>
      </p:pic>
      <p:grpSp>
        <p:nvGrpSpPr>
          <p:cNvPr id="12" name="Group 11"/>
          <p:cNvGrpSpPr/>
          <p:nvPr userDrawn="1"/>
        </p:nvGrpSpPr>
        <p:grpSpPr>
          <a:xfrm>
            <a:off x="0" y="6519446"/>
            <a:ext cx="2587413" cy="338554"/>
            <a:chOff x="2357119" y="5511969"/>
            <a:chExt cx="6705604" cy="338554"/>
          </a:xfrm>
          <a:effectLst/>
        </p:grpSpPr>
        <p:sp>
          <p:nvSpPr>
            <p:cNvPr id="13" name="TextBox 12"/>
            <p:cNvSpPr txBox="1"/>
            <p:nvPr/>
          </p:nvSpPr>
          <p:spPr>
            <a:xfrm>
              <a:off x="2357119" y="5511969"/>
              <a:ext cx="1344168" cy="338554"/>
            </a:xfrm>
            <a:prstGeom prst="rect">
              <a:avLst/>
            </a:prstGeom>
            <a:solidFill>
              <a:srgbClr val="DBDEE1"/>
            </a:solidFill>
          </p:spPr>
          <p:txBody>
            <a:bodyPr wrap="square" rtlCol="0">
              <a:spAutoFit/>
            </a:bodyPr>
            <a:lstStyle/>
            <a:p>
              <a:pPr algn="ctr"/>
              <a:endParaRPr lang="en-US" sz="1600" b="1" dirty="0">
                <a:latin typeface="Calibri" panose="020F0502020204030204" pitchFamily="34" charset="0"/>
              </a:endParaRPr>
            </a:p>
          </p:txBody>
        </p:sp>
        <p:sp>
          <p:nvSpPr>
            <p:cNvPr id="14" name="TextBox 13"/>
            <p:cNvSpPr txBox="1"/>
            <p:nvPr/>
          </p:nvSpPr>
          <p:spPr>
            <a:xfrm>
              <a:off x="3698238" y="5511969"/>
              <a:ext cx="1341121" cy="338554"/>
            </a:xfrm>
            <a:prstGeom prst="rect">
              <a:avLst/>
            </a:prstGeom>
            <a:solidFill>
              <a:srgbClr val="3F4450"/>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5" name="TextBox 14"/>
            <p:cNvSpPr txBox="1"/>
            <p:nvPr/>
          </p:nvSpPr>
          <p:spPr>
            <a:xfrm>
              <a:off x="5039360" y="5511969"/>
              <a:ext cx="1341121" cy="338554"/>
            </a:xfrm>
            <a:prstGeom prst="rect">
              <a:avLst/>
            </a:prstGeom>
            <a:solidFill>
              <a:srgbClr val="EB2E3D"/>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6" name="TextBox 15"/>
            <p:cNvSpPr txBox="1"/>
            <p:nvPr/>
          </p:nvSpPr>
          <p:spPr>
            <a:xfrm>
              <a:off x="6380481" y="5511969"/>
              <a:ext cx="1341121" cy="338554"/>
            </a:xfrm>
            <a:prstGeom prst="rect">
              <a:avLst/>
            </a:prstGeom>
            <a:solidFill>
              <a:srgbClr val="AB101D"/>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7" name="TextBox 16"/>
            <p:cNvSpPr txBox="1"/>
            <p:nvPr/>
          </p:nvSpPr>
          <p:spPr>
            <a:xfrm>
              <a:off x="7721602" y="5511969"/>
              <a:ext cx="1341121" cy="338554"/>
            </a:xfrm>
            <a:prstGeom prst="rect">
              <a:avLst/>
            </a:prstGeom>
            <a:solidFill>
              <a:srgbClr val="DCD2A8"/>
            </a:solidFill>
          </p:spPr>
          <p:txBody>
            <a:bodyPr wrap="square" rtlCol="0">
              <a:spAutoFit/>
            </a:bodyPr>
            <a:lstStyle/>
            <a:p>
              <a:pPr algn="ctr"/>
              <a:endParaRPr lang="en-US" sz="1600" b="1" dirty="0">
                <a:solidFill>
                  <a:schemeClr val="accent5"/>
                </a:solidFill>
                <a:latin typeface="Calibri" panose="020F0502020204030204" pitchFamily="34" charset="0"/>
              </a:endParaRPr>
            </a:p>
          </p:txBody>
        </p:sp>
      </p:grpSp>
      <p:sp>
        <p:nvSpPr>
          <p:cNvPr id="18" name="Rectangle 5"/>
          <p:cNvSpPr txBox="1">
            <a:spLocks noChangeArrowheads="1"/>
          </p:cNvSpPr>
          <p:nvPr userDrawn="1"/>
        </p:nvSpPr>
        <p:spPr>
          <a:xfrm>
            <a:off x="2587413" y="6519446"/>
            <a:ext cx="9604587" cy="338554"/>
          </a:xfrm>
          <a:prstGeom prst="rect">
            <a:avLst/>
          </a:prstGeom>
          <a:solidFill>
            <a:schemeClr val="bg2">
              <a:lumMod val="50000"/>
            </a:schemeClr>
          </a:solidFill>
          <a:effectLst/>
        </p:spPr>
        <p:txBody>
          <a:bodyPr anchor="ct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l" eaLnBrk="1" hangingPunct="1">
              <a:buNone/>
              <a:defRPr/>
            </a:pPr>
            <a:r>
              <a:rPr lang="en-US" sz="1050" kern="0" cap="small" spc="190" dirty="0">
                <a:solidFill>
                  <a:schemeClr val="bg1"/>
                </a:solidFill>
                <a:latin typeface="Times New Roman" panose="02020603050405020304" pitchFamily="18" charset="0"/>
                <a:cs typeface="Times New Roman" panose="02020603050405020304" pitchFamily="18" charset="0"/>
              </a:rPr>
              <a:t>Maryland Teachers and State Employees Supplemental Retirement Plans</a:t>
            </a:r>
            <a:endParaRPr lang="en-US" sz="800" kern="0" cap="small" spc="19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8705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17" r:id="rId12"/>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86E58-DBBF-4070-9719-50D3B1BC896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71C5BC-DAE3-4FBE-A77D-FC2154D9D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4">
            <a:extLst>
              <a:ext uri="{FF2B5EF4-FFF2-40B4-BE49-F238E27FC236}">
                <a16:creationId xmlns:a16="http://schemas.microsoft.com/office/drawing/2014/main" id="{F97548A6-1000-464D-B4C7-FF996E572CE5}"/>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10376749" y="5910263"/>
            <a:ext cx="1815252" cy="947738"/>
          </a:xfrm>
          <a:prstGeom prst="rect">
            <a:avLst/>
          </a:prstGeom>
          <a:noFill/>
          <a:ln w="9525">
            <a:noFill/>
            <a:miter lim="800000"/>
            <a:headEnd/>
            <a:tailEnd/>
          </a:ln>
        </p:spPr>
      </p:pic>
      <p:sp>
        <p:nvSpPr>
          <p:cNvPr id="17" name="Rectangle 5">
            <a:extLst>
              <a:ext uri="{FF2B5EF4-FFF2-40B4-BE49-F238E27FC236}">
                <a16:creationId xmlns:a16="http://schemas.microsoft.com/office/drawing/2014/main" id="{E58004BC-2C4A-41FC-B96E-E255ECEF1162}"/>
              </a:ext>
            </a:extLst>
          </p:cNvPr>
          <p:cNvSpPr txBox="1">
            <a:spLocks noChangeArrowheads="1"/>
          </p:cNvSpPr>
          <p:nvPr userDrawn="1"/>
        </p:nvSpPr>
        <p:spPr>
          <a:xfrm>
            <a:off x="2587413" y="6519446"/>
            <a:ext cx="9604587" cy="338554"/>
          </a:xfrm>
          <a:prstGeom prst="rect">
            <a:avLst/>
          </a:prstGeom>
          <a:solidFill>
            <a:schemeClr val="bg2">
              <a:lumMod val="50000"/>
            </a:schemeClr>
          </a:solidFill>
          <a:effectLst/>
        </p:spPr>
        <p:txBody>
          <a:bodyPr anchor="ct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l" eaLnBrk="1" hangingPunct="1">
              <a:buNone/>
              <a:defRPr/>
            </a:pPr>
            <a:r>
              <a:rPr lang="en-US" sz="1050" kern="0" cap="small" spc="190" dirty="0">
                <a:solidFill>
                  <a:schemeClr val="bg1"/>
                </a:solidFill>
                <a:latin typeface="Times New Roman" panose="02020603050405020304" pitchFamily="18" charset="0"/>
                <a:cs typeface="Times New Roman" panose="02020603050405020304" pitchFamily="18" charset="0"/>
              </a:rPr>
              <a:t>Maryland Teachers and State Employees Supplemental Retirement Plans</a:t>
            </a:r>
            <a:endParaRPr lang="en-US" sz="800" kern="0" cap="small" spc="190" dirty="0">
              <a:solidFill>
                <a:schemeClr val="bg1"/>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6F8CD6B9-A7BC-41DB-9E82-564F92513BFB}"/>
              </a:ext>
            </a:extLst>
          </p:cNvPr>
          <p:cNvGrpSpPr/>
          <p:nvPr userDrawn="1"/>
        </p:nvGrpSpPr>
        <p:grpSpPr>
          <a:xfrm>
            <a:off x="0" y="6519446"/>
            <a:ext cx="2587413" cy="338554"/>
            <a:chOff x="2357119" y="5511969"/>
            <a:chExt cx="6705604" cy="338554"/>
          </a:xfrm>
          <a:effectLst/>
        </p:grpSpPr>
        <p:sp>
          <p:nvSpPr>
            <p:cNvPr id="19" name="TextBox 18">
              <a:extLst>
                <a:ext uri="{FF2B5EF4-FFF2-40B4-BE49-F238E27FC236}">
                  <a16:creationId xmlns:a16="http://schemas.microsoft.com/office/drawing/2014/main" id="{862857E5-0E85-40C6-BB75-F0484FEE08E1}"/>
                </a:ext>
              </a:extLst>
            </p:cNvPr>
            <p:cNvSpPr txBox="1"/>
            <p:nvPr/>
          </p:nvSpPr>
          <p:spPr>
            <a:xfrm>
              <a:off x="2357119" y="5511969"/>
              <a:ext cx="1344168" cy="338554"/>
            </a:xfrm>
            <a:prstGeom prst="rect">
              <a:avLst/>
            </a:prstGeom>
            <a:solidFill>
              <a:srgbClr val="DBDEE1"/>
            </a:solidFill>
          </p:spPr>
          <p:txBody>
            <a:bodyPr wrap="square" rtlCol="0">
              <a:spAutoFit/>
            </a:bodyPr>
            <a:lstStyle/>
            <a:p>
              <a:pPr algn="ctr"/>
              <a:endParaRPr lang="en-US" sz="1600" b="1" dirty="0">
                <a:latin typeface="Calibri" panose="020F0502020204030204" pitchFamily="34" charset="0"/>
              </a:endParaRPr>
            </a:p>
          </p:txBody>
        </p:sp>
        <p:sp>
          <p:nvSpPr>
            <p:cNvPr id="20" name="TextBox 19">
              <a:extLst>
                <a:ext uri="{FF2B5EF4-FFF2-40B4-BE49-F238E27FC236}">
                  <a16:creationId xmlns:a16="http://schemas.microsoft.com/office/drawing/2014/main" id="{6022D844-6AB2-4AC3-A03F-1CD09819E046}"/>
                </a:ext>
              </a:extLst>
            </p:cNvPr>
            <p:cNvSpPr txBox="1"/>
            <p:nvPr/>
          </p:nvSpPr>
          <p:spPr>
            <a:xfrm>
              <a:off x="3698238" y="5511969"/>
              <a:ext cx="1341121" cy="338554"/>
            </a:xfrm>
            <a:prstGeom prst="rect">
              <a:avLst/>
            </a:prstGeom>
            <a:solidFill>
              <a:srgbClr val="3F4450"/>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21" name="TextBox 20">
              <a:extLst>
                <a:ext uri="{FF2B5EF4-FFF2-40B4-BE49-F238E27FC236}">
                  <a16:creationId xmlns:a16="http://schemas.microsoft.com/office/drawing/2014/main" id="{F97D0BED-BF69-4B15-B9B1-B11D056CF314}"/>
                </a:ext>
              </a:extLst>
            </p:cNvPr>
            <p:cNvSpPr txBox="1"/>
            <p:nvPr/>
          </p:nvSpPr>
          <p:spPr>
            <a:xfrm>
              <a:off x="5039360" y="5511969"/>
              <a:ext cx="1341121" cy="338554"/>
            </a:xfrm>
            <a:prstGeom prst="rect">
              <a:avLst/>
            </a:prstGeom>
            <a:solidFill>
              <a:srgbClr val="EB2E3D"/>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22" name="TextBox 21">
              <a:extLst>
                <a:ext uri="{FF2B5EF4-FFF2-40B4-BE49-F238E27FC236}">
                  <a16:creationId xmlns:a16="http://schemas.microsoft.com/office/drawing/2014/main" id="{8349E446-6086-4A2C-ACD0-1C3FD9141094}"/>
                </a:ext>
              </a:extLst>
            </p:cNvPr>
            <p:cNvSpPr txBox="1"/>
            <p:nvPr/>
          </p:nvSpPr>
          <p:spPr>
            <a:xfrm>
              <a:off x="6380481" y="5511969"/>
              <a:ext cx="1341121" cy="338554"/>
            </a:xfrm>
            <a:prstGeom prst="rect">
              <a:avLst/>
            </a:prstGeom>
            <a:solidFill>
              <a:srgbClr val="AB101D"/>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23" name="TextBox 22">
              <a:extLst>
                <a:ext uri="{FF2B5EF4-FFF2-40B4-BE49-F238E27FC236}">
                  <a16:creationId xmlns:a16="http://schemas.microsoft.com/office/drawing/2014/main" id="{98C02C1B-F5CF-4AD8-83CF-0D11CBA6BCDD}"/>
                </a:ext>
              </a:extLst>
            </p:cNvPr>
            <p:cNvSpPr txBox="1"/>
            <p:nvPr/>
          </p:nvSpPr>
          <p:spPr>
            <a:xfrm>
              <a:off x="7721602" y="5511969"/>
              <a:ext cx="1341121" cy="338554"/>
            </a:xfrm>
            <a:prstGeom prst="rect">
              <a:avLst/>
            </a:prstGeom>
            <a:solidFill>
              <a:srgbClr val="DCD2A8"/>
            </a:solidFill>
          </p:spPr>
          <p:txBody>
            <a:bodyPr wrap="square" rtlCol="0">
              <a:spAutoFit/>
            </a:bodyPr>
            <a:lstStyle/>
            <a:p>
              <a:pPr algn="ctr"/>
              <a:endParaRPr lang="en-US" sz="1600" b="1" dirty="0">
                <a:solidFill>
                  <a:schemeClr val="accent5"/>
                </a:solidFill>
                <a:latin typeface="Calibri" panose="020F0502020204030204" pitchFamily="34" charset="0"/>
              </a:endParaRPr>
            </a:p>
          </p:txBody>
        </p:sp>
      </p:grpSp>
      <p:sp>
        <p:nvSpPr>
          <p:cNvPr id="7" name="Slide Number Placeholder 6">
            <a:extLst>
              <a:ext uri="{FF2B5EF4-FFF2-40B4-BE49-F238E27FC236}">
                <a16:creationId xmlns:a16="http://schemas.microsoft.com/office/drawing/2014/main" id="{B47F49C9-E713-4335-B6F9-A0445DDFC77E}"/>
              </a:ext>
            </a:extLst>
          </p:cNvPr>
          <p:cNvSpPr>
            <a:spLocks noGrp="1"/>
          </p:cNvSpPr>
          <p:nvPr>
            <p:ph type="sldNum" sz="quarter" idx="4"/>
          </p:nvPr>
        </p:nvSpPr>
        <p:spPr>
          <a:xfrm>
            <a:off x="9341781" y="6506161"/>
            <a:ext cx="2743200" cy="365125"/>
          </a:xfrm>
          <a:prstGeom prst="rect">
            <a:avLst/>
          </a:prstGeom>
        </p:spPr>
        <p:txBody>
          <a:bodyPr vert="horz" lIns="91440" tIns="45720" rIns="91440" bIns="45720" rtlCol="0" anchor="ctr"/>
          <a:lstStyle>
            <a:lvl1pPr algn="r">
              <a:defRPr sz="1200">
                <a:solidFill>
                  <a:schemeClr val="bg1"/>
                </a:solidFill>
              </a:defRPr>
            </a:lvl1pPr>
          </a:lstStyle>
          <a:p>
            <a:fld id="{43BD760E-4787-4312-B31F-7B1CD8617CF6}" type="slidenum">
              <a:rPr lang="en-US" smtClean="0"/>
              <a:pPr/>
              <a:t>‹#›</a:t>
            </a:fld>
            <a:endParaRPr lang="en-US" dirty="0"/>
          </a:p>
        </p:txBody>
      </p:sp>
    </p:spTree>
    <p:extLst>
      <p:ext uri="{BB962C8B-B14F-4D97-AF65-F5344CB8AC3E}">
        <p14:creationId xmlns:p14="http://schemas.microsoft.com/office/powerpoint/2010/main" val="25808984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hdr="0" ftr="0" dt="0"/>
  <p:txStyles>
    <p:titleStyle>
      <a:lvl1pPr algn="l" defTabSz="914400" rtl="0" eaLnBrk="1" latinLnBrk="0" hangingPunct="1">
        <a:lnSpc>
          <a:spcPct val="90000"/>
        </a:lnSpc>
        <a:spcBef>
          <a:spcPct val="0"/>
        </a:spcBef>
        <a:buNone/>
        <a:defRPr sz="4400" kern="1200">
          <a:solidFill>
            <a:srgbClr val="AB101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1463040"/>
          </a:xfrm>
          <a:prstGeom prst="rect">
            <a:avLst/>
          </a:prstGeom>
          <a:solidFill>
            <a:srgbClr val="7C6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207064"/>
            <a:ext cx="1208173" cy="1113194"/>
          </a:xfrm>
          <a:prstGeom prst="rect">
            <a:avLst/>
          </a:prstGeom>
          <a:effectLst>
            <a:reflection blurRad="6350" stA="17000" endPos="35000" dir="5400000" sy="-100000" algn="bl" rotWithShape="0"/>
          </a:effectLst>
        </p:spPr>
      </p:pic>
      <p:sp>
        <p:nvSpPr>
          <p:cNvPr id="2" name="Title Placeholder 1"/>
          <p:cNvSpPr>
            <a:spLocks noGrp="1"/>
          </p:cNvSpPr>
          <p:nvPr>
            <p:ph type="title"/>
          </p:nvPr>
        </p:nvSpPr>
        <p:spPr>
          <a:xfrm>
            <a:off x="1354667" y="274638"/>
            <a:ext cx="10227733"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lowchart: Connector 9"/>
          <p:cNvSpPr/>
          <p:nvPr userDrawn="1"/>
        </p:nvSpPr>
        <p:spPr>
          <a:xfrm>
            <a:off x="0" y="0"/>
            <a:ext cx="1208173" cy="906130"/>
          </a:xfrm>
          <a:prstGeom prst="flowChartConnector">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4"/>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0376749" y="5910263"/>
            <a:ext cx="1815252" cy="947738"/>
          </a:xfrm>
          <a:prstGeom prst="rect">
            <a:avLst/>
          </a:prstGeom>
          <a:noFill/>
          <a:ln w="9525">
            <a:noFill/>
            <a:miter lim="800000"/>
            <a:headEnd/>
            <a:tailEnd/>
          </a:ln>
        </p:spPr>
      </p:pic>
      <p:grpSp>
        <p:nvGrpSpPr>
          <p:cNvPr id="12" name="Group 11"/>
          <p:cNvGrpSpPr/>
          <p:nvPr userDrawn="1"/>
        </p:nvGrpSpPr>
        <p:grpSpPr>
          <a:xfrm>
            <a:off x="0" y="6519446"/>
            <a:ext cx="2587413" cy="338554"/>
            <a:chOff x="2357119" y="5511969"/>
            <a:chExt cx="6705604" cy="338554"/>
          </a:xfrm>
          <a:effectLst/>
        </p:grpSpPr>
        <p:sp>
          <p:nvSpPr>
            <p:cNvPr id="13" name="TextBox 12"/>
            <p:cNvSpPr txBox="1"/>
            <p:nvPr/>
          </p:nvSpPr>
          <p:spPr>
            <a:xfrm>
              <a:off x="2357119" y="5511969"/>
              <a:ext cx="1344168" cy="338554"/>
            </a:xfrm>
            <a:prstGeom prst="rect">
              <a:avLst/>
            </a:prstGeom>
            <a:solidFill>
              <a:schemeClr val="accent1">
                <a:lumMod val="40000"/>
                <a:lumOff val="60000"/>
              </a:schemeClr>
            </a:solidFill>
          </p:spPr>
          <p:txBody>
            <a:bodyPr wrap="square" rtlCol="0">
              <a:spAutoFit/>
            </a:bodyPr>
            <a:lstStyle/>
            <a:p>
              <a:pPr algn="ctr"/>
              <a:endParaRPr lang="en-US" sz="1600" b="1" dirty="0">
                <a:latin typeface="Calibri" panose="020F0502020204030204" pitchFamily="34" charset="0"/>
              </a:endParaRPr>
            </a:p>
          </p:txBody>
        </p:sp>
        <p:sp>
          <p:nvSpPr>
            <p:cNvPr id="14" name="TextBox 13"/>
            <p:cNvSpPr txBox="1"/>
            <p:nvPr/>
          </p:nvSpPr>
          <p:spPr>
            <a:xfrm>
              <a:off x="3698238" y="5511969"/>
              <a:ext cx="1341121" cy="338554"/>
            </a:xfrm>
            <a:prstGeom prst="rect">
              <a:avLst/>
            </a:prstGeom>
            <a:solidFill>
              <a:schemeClr val="accent2"/>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5" name="TextBox 14"/>
            <p:cNvSpPr txBox="1"/>
            <p:nvPr/>
          </p:nvSpPr>
          <p:spPr>
            <a:xfrm>
              <a:off x="5039360" y="5511969"/>
              <a:ext cx="1341121" cy="338554"/>
            </a:xfrm>
            <a:prstGeom prst="rect">
              <a:avLst/>
            </a:prstGeom>
            <a:solidFill>
              <a:schemeClr val="accent6">
                <a:lumMod val="75000"/>
              </a:schemeClr>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6" name="TextBox 15"/>
            <p:cNvSpPr txBox="1"/>
            <p:nvPr/>
          </p:nvSpPr>
          <p:spPr>
            <a:xfrm>
              <a:off x="6380481" y="5511969"/>
              <a:ext cx="1341121" cy="338554"/>
            </a:xfrm>
            <a:prstGeom prst="rect">
              <a:avLst/>
            </a:prstGeom>
            <a:solidFill>
              <a:schemeClr val="accent6">
                <a:lumMod val="50000"/>
              </a:schemeClr>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7" name="TextBox 16"/>
            <p:cNvSpPr txBox="1"/>
            <p:nvPr/>
          </p:nvSpPr>
          <p:spPr>
            <a:xfrm>
              <a:off x="7721602" y="5511969"/>
              <a:ext cx="1341121" cy="338554"/>
            </a:xfrm>
            <a:prstGeom prst="rect">
              <a:avLst/>
            </a:prstGeom>
            <a:solidFill>
              <a:schemeClr val="accent3"/>
            </a:solidFill>
          </p:spPr>
          <p:txBody>
            <a:bodyPr wrap="square" rtlCol="0">
              <a:spAutoFit/>
            </a:bodyPr>
            <a:lstStyle/>
            <a:p>
              <a:pPr algn="ctr"/>
              <a:endParaRPr lang="en-US" sz="1600" b="1" dirty="0">
                <a:solidFill>
                  <a:schemeClr val="accent5"/>
                </a:solidFill>
                <a:latin typeface="Calibri" panose="020F0502020204030204" pitchFamily="34" charset="0"/>
              </a:endParaRPr>
            </a:p>
          </p:txBody>
        </p:sp>
      </p:grpSp>
      <p:sp>
        <p:nvSpPr>
          <p:cNvPr id="18" name="Rectangle 5"/>
          <p:cNvSpPr txBox="1">
            <a:spLocks noChangeArrowheads="1"/>
          </p:cNvSpPr>
          <p:nvPr userDrawn="1"/>
        </p:nvSpPr>
        <p:spPr>
          <a:xfrm>
            <a:off x="2587413" y="6519446"/>
            <a:ext cx="9604587" cy="338554"/>
          </a:xfrm>
          <a:prstGeom prst="rect">
            <a:avLst/>
          </a:prstGeom>
          <a:solidFill>
            <a:schemeClr val="bg2">
              <a:lumMod val="50000"/>
            </a:schemeClr>
          </a:solidFill>
          <a:effectLst/>
        </p:spPr>
        <p:txBody>
          <a:bodyPr anchor="ct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l" eaLnBrk="1" hangingPunct="1">
              <a:buNone/>
              <a:defRPr/>
            </a:pPr>
            <a:r>
              <a:rPr lang="en-US" sz="1050" kern="0" cap="small" spc="190" dirty="0">
                <a:solidFill>
                  <a:schemeClr val="bg1"/>
                </a:solidFill>
                <a:latin typeface="Times New Roman" panose="02020603050405020304" pitchFamily="18" charset="0"/>
                <a:cs typeface="Times New Roman" panose="02020603050405020304" pitchFamily="18" charset="0"/>
              </a:rPr>
              <a:t>Maryland Teachers and State Employees Supplemental Retirement Plans</a:t>
            </a:r>
            <a:endParaRPr lang="en-US" sz="800" kern="0" cap="small" spc="19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2757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ED5EB-AC54-4EFE-A42F-65B87D6766E2}" type="datetime1">
              <a:rPr lang="en-US" smtClean="0"/>
              <a:t>7/3/2024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4">
            <a:extLst>
              <a:ext uri="{FF2B5EF4-FFF2-40B4-BE49-F238E27FC236}">
                <a16:creationId xmlns:a16="http://schemas.microsoft.com/office/drawing/2014/main" id="{A9550B08-E35C-0E78-614D-25451F0C1764}"/>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10807699" y="5910263"/>
            <a:ext cx="1384301" cy="947738"/>
          </a:xfrm>
          <a:prstGeom prst="rect">
            <a:avLst/>
          </a:prstGeom>
          <a:noFill/>
          <a:ln w="9525">
            <a:noFill/>
            <a:miter lim="800000"/>
            <a:headEnd/>
            <a:tailEnd/>
          </a:ln>
        </p:spPr>
      </p:pic>
      <p:sp>
        <p:nvSpPr>
          <p:cNvPr id="8" name="Rectangle 5">
            <a:extLst>
              <a:ext uri="{FF2B5EF4-FFF2-40B4-BE49-F238E27FC236}">
                <a16:creationId xmlns:a16="http://schemas.microsoft.com/office/drawing/2014/main" id="{3C12FBD1-045F-3AC8-524C-B8C97DD78F54}"/>
              </a:ext>
            </a:extLst>
          </p:cNvPr>
          <p:cNvSpPr txBox="1">
            <a:spLocks noChangeArrowheads="1"/>
          </p:cNvSpPr>
          <p:nvPr userDrawn="1"/>
        </p:nvSpPr>
        <p:spPr>
          <a:xfrm>
            <a:off x="2587413" y="6519446"/>
            <a:ext cx="9604587" cy="338554"/>
          </a:xfrm>
          <a:prstGeom prst="rect">
            <a:avLst/>
          </a:prstGeom>
          <a:solidFill>
            <a:schemeClr val="bg2">
              <a:lumMod val="50000"/>
            </a:schemeClr>
          </a:solidFill>
          <a:effectLst/>
        </p:spPr>
        <p:txBody>
          <a:bodyPr anchor="ct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l" eaLnBrk="1" hangingPunct="1">
              <a:buNone/>
              <a:defRPr/>
            </a:pPr>
            <a:r>
              <a:rPr lang="en-US" sz="1050" kern="0" cap="small" spc="190" dirty="0">
                <a:solidFill>
                  <a:schemeClr val="bg1"/>
                </a:solidFill>
                <a:latin typeface="Times New Roman" panose="02020603050405020304" pitchFamily="18" charset="0"/>
                <a:cs typeface="Times New Roman" panose="02020603050405020304" pitchFamily="18" charset="0"/>
              </a:rPr>
              <a:t>Maryland Teachers and State Employees Supplemental Retirement Plans</a:t>
            </a:r>
            <a:endParaRPr lang="en-US" sz="800" kern="0" cap="small" spc="190" dirty="0">
              <a:solidFill>
                <a:schemeClr val="bg1"/>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8BF2C604-F8C7-DA83-8CAD-2BB352CF81F0}"/>
              </a:ext>
            </a:extLst>
          </p:cNvPr>
          <p:cNvGrpSpPr/>
          <p:nvPr userDrawn="1"/>
        </p:nvGrpSpPr>
        <p:grpSpPr>
          <a:xfrm>
            <a:off x="0" y="6519446"/>
            <a:ext cx="2587413" cy="338554"/>
            <a:chOff x="2357119" y="5511969"/>
            <a:chExt cx="6705604" cy="338554"/>
          </a:xfrm>
          <a:effectLst/>
        </p:grpSpPr>
        <p:sp>
          <p:nvSpPr>
            <p:cNvPr id="10" name="TextBox 9">
              <a:extLst>
                <a:ext uri="{FF2B5EF4-FFF2-40B4-BE49-F238E27FC236}">
                  <a16:creationId xmlns:a16="http://schemas.microsoft.com/office/drawing/2014/main" id="{8FF0A614-BA53-FACE-C068-309A3F641EED}"/>
                </a:ext>
              </a:extLst>
            </p:cNvPr>
            <p:cNvSpPr txBox="1"/>
            <p:nvPr/>
          </p:nvSpPr>
          <p:spPr>
            <a:xfrm>
              <a:off x="2357119" y="5511969"/>
              <a:ext cx="1344168" cy="338554"/>
            </a:xfrm>
            <a:prstGeom prst="rect">
              <a:avLst/>
            </a:prstGeom>
            <a:solidFill>
              <a:srgbClr val="DBDEE1"/>
            </a:solidFill>
          </p:spPr>
          <p:txBody>
            <a:bodyPr wrap="square" rtlCol="0">
              <a:spAutoFit/>
            </a:bodyPr>
            <a:lstStyle/>
            <a:p>
              <a:pPr algn="ctr"/>
              <a:endParaRPr lang="en-US" sz="1600" b="1" dirty="0">
                <a:latin typeface="Calibri" panose="020F0502020204030204" pitchFamily="34" charset="0"/>
              </a:endParaRPr>
            </a:p>
          </p:txBody>
        </p:sp>
        <p:sp>
          <p:nvSpPr>
            <p:cNvPr id="11" name="TextBox 10">
              <a:extLst>
                <a:ext uri="{FF2B5EF4-FFF2-40B4-BE49-F238E27FC236}">
                  <a16:creationId xmlns:a16="http://schemas.microsoft.com/office/drawing/2014/main" id="{6A757CFD-A88B-8E14-1641-AFCE9E0B4F95}"/>
                </a:ext>
              </a:extLst>
            </p:cNvPr>
            <p:cNvSpPr txBox="1"/>
            <p:nvPr/>
          </p:nvSpPr>
          <p:spPr>
            <a:xfrm>
              <a:off x="3698238" y="5511969"/>
              <a:ext cx="1341121" cy="338554"/>
            </a:xfrm>
            <a:prstGeom prst="rect">
              <a:avLst/>
            </a:prstGeom>
            <a:solidFill>
              <a:srgbClr val="3F4450"/>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2" name="TextBox 11">
              <a:extLst>
                <a:ext uri="{FF2B5EF4-FFF2-40B4-BE49-F238E27FC236}">
                  <a16:creationId xmlns:a16="http://schemas.microsoft.com/office/drawing/2014/main" id="{9561D66E-3C2F-C1C6-3FD8-CA4176082FAB}"/>
                </a:ext>
              </a:extLst>
            </p:cNvPr>
            <p:cNvSpPr txBox="1"/>
            <p:nvPr/>
          </p:nvSpPr>
          <p:spPr>
            <a:xfrm>
              <a:off x="5039360" y="5511969"/>
              <a:ext cx="1341121" cy="338554"/>
            </a:xfrm>
            <a:prstGeom prst="rect">
              <a:avLst/>
            </a:prstGeom>
            <a:solidFill>
              <a:srgbClr val="EB2E3D"/>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3" name="TextBox 12">
              <a:extLst>
                <a:ext uri="{FF2B5EF4-FFF2-40B4-BE49-F238E27FC236}">
                  <a16:creationId xmlns:a16="http://schemas.microsoft.com/office/drawing/2014/main" id="{5DB3FD62-14B4-3310-51AC-208DA14B0BC6}"/>
                </a:ext>
              </a:extLst>
            </p:cNvPr>
            <p:cNvSpPr txBox="1"/>
            <p:nvPr/>
          </p:nvSpPr>
          <p:spPr>
            <a:xfrm>
              <a:off x="6380481" y="5511969"/>
              <a:ext cx="1341121" cy="338554"/>
            </a:xfrm>
            <a:prstGeom prst="rect">
              <a:avLst/>
            </a:prstGeom>
            <a:solidFill>
              <a:srgbClr val="AB101D"/>
            </a:solidFill>
          </p:spPr>
          <p:txBody>
            <a:bodyPr wrap="square" rtlCol="0">
              <a:spAutoFit/>
            </a:bodyPr>
            <a:lstStyle/>
            <a:p>
              <a:pPr algn="ctr"/>
              <a:endParaRPr lang="en-US" sz="1600" b="1" dirty="0">
                <a:solidFill>
                  <a:schemeClr val="bg1"/>
                </a:solidFill>
                <a:latin typeface="Calibri" panose="020F0502020204030204" pitchFamily="34" charset="0"/>
              </a:endParaRPr>
            </a:p>
          </p:txBody>
        </p:sp>
        <p:sp>
          <p:nvSpPr>
            <p:cNvPr id="14" name="TextBox 13">
              <a:extLst>
                <a:ext uri="{FF2B5EF4-FFF2-40B4-BE49-F238E27FC236}">
                  <a16:creationId xmlns:a16="http://schemas.microsoft.com/office/drawing/2014/main" id="{74AB678C-5D19-ED00-D258-55F6C57F3984}"/>
                </a:ext>
              </a:extLst>
            </p:cNvPr>
            <p:cNvSpPr txBox="1"/>
            <p:nvPr/>
          </p:nvSpPr>
          <p:spPr>
            <a:xfrm>
              <a:off x="7721602" y="5511969"/>
              <a:ext cx="1341121" cy="338554"/>
            </a:xfrm>
            <a:prstGeom prst="rect">
              <a:avLst/>
            </a:prstGeom>
            <a:solidFill>
              <a:srgbClr val="DCD2A8"/>
            </a:solidFill>
          </p:spPr>
          <p:txBody>
            <a:bodyPr wrap="square" rtlCol="0">
              <a:spAutoFit/>
            </a:bodyPr>
            <a:lstStyle/>
            <a:p>
              <a:pPr algn="ctr"/>
              <a:endParaRPr lang="en-US" sz="1600" b="1" dirty="0">
                <a:solidFill>
                  <a:schemeClr val="accent5"/>
                </a:solidFill>
                <a:latin typeface="Calibri" panose="020F0502020204030204" pitchFamily="34" charset="0"/>
              </a:endParaRPr>
            </a:p>
          </p:txBody>
        </p:sp>
      </p:grpSp>
    </p:spTree>
    <p:extLst>
      <p:ext uri="{BB962C8B-B14F-4D97-AF65-F5344CB8AC3E}">
        <p14:creationId xmlns:p14="http://schemas.microsoft.com/office/powerpoint/2010/main" val="34522067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2.wdp"/><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jpeg"/><Relationship Id="rId5" Type="http://schemas.microsoft.com/office/2007/relationships/hdphoto" Target="../media/hdphoto4.wdp"/><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46.svg"/></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microsoft.com/office/2007/relationships/hdphoto" Target="../media/hdphoto5.wdp"/><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gif"/><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E027-FDF4-ED7C-EDE9-C0BE1ABDAB72}"/>
              </a:ext>
            </a:extLst>
          </p:cNvPr>
          <p:cNvSpPr>
            <a:spLocks noGrp="1"/>
          </p:cNvSpPr>
          <p:nvPr>
            <p:ph type="ctrTitle"/>
          </p:nvPr>
        </p:nvSpPr>
        <p:spPr/>
        <p:txBody>
          <a:bodyPr>
            <a:normAutofit/>
          </a:bodyPr>
          <a:lstStyle/>
          <a:p>
            <a:pPr marL="973138" algn="l"/>
            <a:r>
              <a:rPr lang="en-US" sz="9600" dirty="0"/>
              <a:t>The Basics</a:t>
            </a:r>
          </a:p>
        </p:txBody>
      </p:sp>
      <p:sp>
        <p:nvSpPr>
          <p:cNvPr id="4" name="Subtitle 3">
            <a:extLst>
              <a:ext uri="{FF2B5EF4-FFF2-40B4-BE49-F238E27FC236}">
                <a16:creationId xmlns:a16="http://schemas.microsoft.com/office/drawing/2014/main" id="{38D2FD3F-B6E6-C15E-851D-1CBF5329164E}"/>
              </a:ext>
            </a:extLst>
          </p:cNvPr>
          <p:cNvSpPr>
            <a:spLocks noGrp="1"/>
          </p:cNvSpPr>
          <p:nvPr>
            <p:ph type="subTitle" idx="1"/>
          </p:nvPr>
        </p:nvSpPr>
        <p:spPr>
          <a:xfrm>
            <a:off x="1056930" y="3665095"/>
            <a:ext cx="5212065" cy="854314"/>
          </a:xfrm>
        </p:spPr>
        <p:txBody>
          <a:bodyPr>
            <a:normAutofit/>
          </a:bodyPr>
          <a:lstStyle/>
          <a:p>
            <a:pPr algn="l"/>
            <a:r>
              <a:rPr lang="en-US" dirty="0"/>
              <a:t>Maryland Teachers and State Employees Supplemental Retirement Plans</a:t>
            </a:r>
          </a:p>
        </p:txBody>
      </p:sp>
      <p:pic>
        <p:nvPicPr>
          <p:cNvPr id="5" name="Picture 4">
            <a:extLst>
              <a:ext uri="{FF2B5EF4-FFF2-40B4-BE49-F238E27FC236}">
                <a16:creationId xmlns:a16="http://schemas.microsoft.com/office/drawing/2014/main" id="{00E90089-824C-0021-D951-BF2D1273E9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84288" y="1513192"/>
            <a:ext cx="4894872" cy="4894872"/>
          </a:xfrm>
          <a:prstGeom prst="rect">
            <a:avLst/>
          </a:prstGeom>
        </p:spPr>
      </p:pic>
    </p:spTree>
    <p:extLst>
      <p:ext uri="{BB962C8B-B14F-4D97-AF65-F5344CB8AC3E}">
        <p14:creationId xmlns:p14="http://schemas.microsoft.com/office/powerpoint/2010/main" val="329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65125"/>
            <a:ext cx="10515600" cy="1325563"/>
          </a:xfrm>
        </p:spPr>
        <p:txBody>
          <a:bodyPr>
            <a:normAutofit/>
          </a:bodyPr>
          <a:lstStyle/>
          <a:p>
            <a:r>
              <a:rPr lang="en-US" altLang="en-US" dirty="0"/>
              <a:t>Investing as easy as   …  </a:t>
            </a:r>
          </a:p>
        </p:txBody>
      </p:sp>
      <p:graphicFrame>
        <p:nvGraphicFramePr>
          <p:cNvPr id="5" name="Group 512"/>
          <p:cNvGraphicFramePr>
            <a:graphicFrameLocks/>
          </p:cNvGraphicFramePr>
          <p:nvPr>
            <p:extLst>
              <p:ext uri="{D42A27DB-BD31-4B8C-83A1-F6EECF244321}">
                <p14:modId xmlns:p14="http://schemas.microsoft.com/office/powerpoint/2010/main" val="3260647073"/>
              </p:ext>
            </p:extLst>
          </p:nvPr>
        </p:nvGraphicFramePr>
        <p:xfrm>
          <a:off x="1634456" y="2289857"/>
          <a:ext cx="8670943" cy="3483506"/>
        </p:xfrm>
        <a:graphic>
          <a:graphicData uri="http://schemas.openxmlformats.org/drawingml/2006/table">
            <a:tbl>
              <a:tblPr/>
              <a:tblGrid>
                <a:gridCol w="3590806">
                  <a:extLst>
                    <a:ext uri="{9D8B030D-6E8A-4147-A177-3AD203B41FA5}">
                      <a16:colId xmlns:a16="http://schemas.microsoft.com/office/drawing/2014/main" val="20000"/>
                    </a:ext>
                  </a:extLst>
                </a:gridCol>
                <a:gridCol w="1683396">
                  <a:extLst>
                    <a:ext uri="{9D8B030D-6E8A-4147-A177-3AD203B41FA5}">
                      <a16:colId xmlns:a16="http://schemas.microsoft.com/office/drawing/2014/main" val="20001"/>
                    </a:ext>
                  </a:extLst>
                </a:gridCol>
                <a:gridCol w="1661678">
                  <a:extLst>
                    <a:ext uri="{9D8B030D-6E8A-4147-A177-3AD203B41FA5}">
                      <a16:colId xmlns:a16="http://schemas.microsoft.com/office/drawing/2014/main" val="20002"/>
                    </a:ext>
                  </a:extLst>
                </a:gridCol>
                <a:gridCol w="1735063">
                  <a:extLst>
                    <a:ext uri="{9D8B030D-6E8A-4147-A177-3AD203B41FA5}">
                      <a16:colId xmlns:a16="http://schemas.microsoft.com/office/drawing/2014/main" val="2461846235"/>
                    </a:ext>
                  </a:extLst>
                </a:gridCol>
              </a:tblGrid>
              <a:tr h="410187">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r>
                        <a:rPr kumimoji="0" lang="en-US" sz="1400" b="0" i="0" u="none" strike="noStrike" cap="none" normalizeH="0" baseline="0" dirty="0">
                          <a:ln>
                            <a:noFill/>
                          </a:ln>
                          <a:solidFill>
                            <a:schemeClr val="tx1"/>
                          </a:solidFill>
                          <a:effectLst/>
                          <a:latin typeface="Arial" pitchFamily="34" charset="0"/>
                        </a:rPr>
                        <a:t>You pick &amp; control your own investments</a:t>
                      </a:r>
                    </a:p>
                  </a:txBody>
                  <a:tcPr marL="93171" marR="93171" marT="46589" marB="46589"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9E91"/>
                    </a:solidFill>
                  </a:tcPr>
                </a:tc>
                <a:extLst>
                  <a:ext uri="{0D108BD9-81ED-4DB2-BD59-A6C34878D82A}">
                    <a16:rowId xmlns:a16="http://schemas.microsoft.com/office/drawing/2014/main" val="10000"/>
                  </a:ext>
                </a:extLst>
              </a:tr>
              <a:tr h="448451">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defRPr/>
                      </a:pPr>
                      <a:r>
                        <a:rPr kumimoji="0" lang="en-US" sz="1400" b="0" i="0" u="none" strike="noStrike" cap="none" normalizeH="0" baseline="0" dirty="0">
                          <a:ln>
                            <a:noFill/>
                          </a:ln>
                          <a:solidFill>
                            <a:schemeClr val="tx1"/>
                          </a:solidFill>
                          <a:effectLst/>
                          <a:latin typeface="Arial" pitchFamily="34" charset="0"/>
                        </a:rPr>
                        <a:t>Choices guided by personal risk tolerance</a:t>
                      </a:r>
                    </a:p>
                  </a:txBody>
                  <a:tcPr marL="93171" marR="93171" marT="46589" marB="46589"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9E91"/>
                    </a:solidFill>
                  </a:tcPr>
                </a:tc>
                <a:extLst>
                  <a:ext uri="{0D108BD9-81ED-4DB2-BD59-A6C34878D82A}">
                    <a16:rowId xmlns:a16="http://schemas.microsoft.com/office/drawing/2014/main" val="495879285"/>
                  </a:ext>
                </a:extLst>
              </a:tr>
              <a:tr h="448451">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defRPr/>
                      </a:pPr>
                      <a:r>
                        <a:rPr kumimoji="0" lang="en-US" sz="1400" b="0" i="0" u="none" strike="noStrike" cap="none" normalizeH="0" baseline="0" dirty="0">
                          <a:ln>
                            <a:noFill/>
                          </a:ln>
                          <a:solidFill>
                            <a:schemeClr val="tx1"/>
                          </a:solidFill>
                          <a:effectLst/>
                          <a:latin typeface="Arial" pitchFamily="34" charset="0"/>
                        </a:rPr>
                        <a:t>Professional asset allocation</a:t>
                      </a:r>
                    </a:p>
                  </a:txBody>
                  <a:tcPr marL="93171" marR="93171" marT="46589" marB="46589"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9E91"/>
                    </a:solidFill>
                  </a:tcPr>
                </a:tc>
                <a:extLst>
                  <a:ext uri="{0D108BD9-81ED-4DB2-BD59-A6C34878D82A}">
                    <a16:rowId xmlns:a16="http://schemas.microsoft.com/office/drawing/2014/main" val="10001"/>
                  </a:ext>
                </a:extLst>
              </a:tr>
              <a:tr h="443713">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defRPr/>
                      </a:pPr>
                      <a:r>
                        <a:rPr kumimoji="0" lang="en-US" sz="1400" b="0" i="0" u="none" strike="noStrike" cap="none" normalizeH="0" baseline="0" dirty="0">
                          <a:ln>
                            <a:noFill/>
                          </a:ln>
                          <a:solidFill>
                            <a:schemeClr val="tx1"/>
                          </a:solidFill>
                          <a:effectLst/>
                          <a:latin typeface="Arial" pitchFamily="34" charset="0"/>
                        </a:rPr>
                        <a:t>Considers market conditions</a:t>
                      </a:r>
                    </a:p>
                  </a:txBody>
                  <a:tcPr marL="93171" marR="93171" marT="46589" marB="46589"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9E91"/>
                    </a:solidFill>
                  </a:tcPr>
                </a:tc>
                <a:extLst>
                  <a:ext uri="{0D108BD9-81ED-4DB2-BD59-A6C34878D82A}">
                    <a16:rowId xmlns:a16="http://schemas.microsoft.com/office/drawing/2014/main" val="10002"/>
                  </a:ext>
                </a:extLst>
              </a:tr>
              <a:tr h="577568">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defRPr/>
                      </a:pPr>
                      <a:r>
                        <a:rPr kumimoji="0" lang="en-US" sz="1400" b="0" i="0" u="none" strike="noStrike" cap="none" normalizeH="0" baseline="0" dirty="0">
                          <a:ln>
                            <a:noFill/>
                          </a:ln>
                          <a:solidFill>
                            <a:schemeClr val="tx1"/>
                          </a:solidFill>
                          <a:effectLst/>
                          <a:latin typeface="Arial" pitchFamily="34" charset="0"/>
                        </a:rPr>
                        <a:t>Professionals select &amp; manage</a:t>
                      </a:r>
                    </a:p>
                  </a:txBody>
                  <a:tcPr marL="93171" marR="93171" marT="46589" marB="46589"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9E91"/>
                    </a:solidFill>
                  </a:tcPr>
                </a:tc>
                <a:extLst>
                  <a:ext uri="{0D108BD9-81ED-4DB2-BD59-A6C34878D82A}">
                    <a16:rowId xmlns:a16="http://schemas.microsoft.com/office/drawing/2014/main" val="10003"/>
                  </a:ext>
                </a:extLst>
              </a:tr>
              <a:tr h="577568">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r>
                        <a:rPr kumimoji="0" lang="en-US" sz="1400" b="0" i="0" u="none" strike="noStrike" cap="none" normalizeH="0" baseline="0" dirty="0">
                          <a:ln>
                            <a:noFill/>
                          </a:ln>
                          <a:solidFill>
                            <a:schemeClr val="tx1"/>
                          </a:solidFill>
                          <a:effectLst/>
                          <a:latin typeface="Arial" pitchFamily="34" charset="0"/>
                        </a:rPr>
                        <a:t>Professionals monitor &amp; make periodic adjustments</a:t>
                      </a:r>
                    </a:p>
                  </a:txBody>
                  <a:tcPr marL="93171" marR="93171" marT="46589" marB="46589"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9E91"/>
                    </a:solidFill>
                  </a:tcPr>
                </a:tc>
                <a:extLst>
                  <a:ext uri="{0D108BD9-81ED-4DB2-BD59-A6C34878D82A}">
                    <a16:rowId xmlns:a16="http://schemas.microsoft.com/office/drawing/2014/main" val="2888620184"/>
                  </a:ext>
                </a:extLst>
              </a:tr>
              <a:tr h="577568">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r>
                        <a:rPr kumimoji="0" lang="en-US" sz="1400" b="0" i="0" u="none" strike="noStrike" cap="none" normalizeH="0" baseline="0" dirty="0">
                          <a:ln>
                            <a:noFill/>
                          </a:ln>
                          <a:solidFill>
                            <a:schemeClr val="tx1"/>
                          </a:solidFill>
                          <a:effectLst/>
                          <a:latin typeface="Arial" pitchFamily="34" charset="0"/>
                        </a:rPr>
                        <a:t>Has a fiduciary relationship</a:t>
                      </a:r>
                    </a:p>
                  </a:txBody>
                  <a:tcPr marL="93171" marR="93171" marT="46589" marB="46589"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35000"/>
                        </a:spcBef>
                        <a:spcAft>
                          <a:spcPct val="0"/>
                        </a:spcAft>
                        <a:buClr>
                          <a:schemeClr val="folHlink"/>
                        </a:buClr>
                        <a:buSzTx/>
                        <a:buFontTx/>
                        <a:buNone/>
                        <a:tabLst/>
                      </a:pPr>
                      <a:endParaRPr kumimoji="0" lang="en-US" sz="1200" b="0" i="0" u="none" strike="noStrike" cap="none" normalizeH="0" baseline="0" dirty="0">
                        <a:ln>
                          <a:noFill/>
                        </a:ln>
                        <a:solidFill>
                          <a:schemeClr val="tx1"/>
                        </a:solidFill>
                        <a:effectLst/>
                        <a:latin typeface="Arial" pitchFamily="34" charset="0"/>
                      </a:endParaRPr>
                    </a:p>
                  </a:txBody>
                  <a:tcPr marL="93171" marR="93171" marT="46589" marB="46589"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AB9E91"/>
                    </a:solidFill>
                  </a:tcPr>
                </a:tc>
                <a:extLst>
                  <a:ext uri="{0D108BD9-81ED-4DB2-BD59-A6C34878D82A}">
                    <a16:rowId xmlns:a16="http://schemas.microsoft.com/office/drawing/2014/main" val="117172448"/>
                  </a:ext>
                </a:extLst>
              </a:tr>
            </a:tbl>
          </a:graphicData>
        </a:graphic>
      </p:graphicFrame>
      <p:sp>
        <p:nvSpPr>
          <p:cNvPr id="15382" name="Text Box 254"/>
          <p:cNvSpPr txBox="1">
            <a:spLocks noChangeArrowheads="1"/>
          </p:cNvSpPr>
          <p:nvPr/>
        </p:nvSpPr>
        <p:spPr bwMode="auto">
          <a:xfrm>
            <a:off x="8981245" y="3568263"/>
            <a:ext cx="593725" cy="709641"/>
          </a:xfrm>
          <a:prstGeom prst="rect">
            <a:avLst/>
          </a:prstGeom>
          <a:noFill/>
          <a:ln w="9525" algn="ctr">
            <a:noFill/>
            <a:miter lim="800000"/>
            <a:headEnd/>
            <a:tailEnd/>
          </a:ln>
        </p:spPr>
        <p:txBody>
          <a:bodyPr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15383" name="Text Box 293"/>
          <p:cNvSpPr txBox="1">
            <a:spLocks noChangeArrowheads="1"/>
          </p:cNvSpPr>
          <p:nvPr/>
        </p:nvSpPr>
        <p:spPr bwMode="auto">
          <a:xfrm>
            <a:off x="5302012" y="1952729"/>
            <a:ext cx="1578110" cy="309532"/>
          </a:xfrm>
          <a:prstGeom prst="rect">
            <a:avLst/>
          </a:prstGeom>
          <a:noFill/>
          <a:ln w="9525" algn="ctr">
            <a:noFill/>
            <a:miter lim="800000"/>
            <a:headEnd/>
            <a:tailEnd/>
          </a:ln>
        </p:spPr>
        <p:txBody>
          <a:bodyPr wrap="square" lIns="93177" tIns="46589" rIns="93177" bIns="46589">
            <a:spAutoFit/>
          </a:bodyPr>
          <a:lstStyle/>
          <a:p>
            <a:pPr algn="ctr">
              <a:defRPr/>
            </a:pPr>
            <a:r>
              <a:rPr lang="en-US" altLang="en-US" sz="1400" b="1" kern="0" dirty="0">
                <a:solidFill>
                  <a:sysClr val="windowText" lastClr="000000"/>
                </a:solidFill>
              </a:rPr>
              <a:t>Do-it-yourself</a:t>
            </a:r>
          </a:p>
        </p:txBody>
      </p:sp>
      <p:sp>
        <p:nvSpPr>
          <p:cNvPr id="15385" name="Text Box 298"/>
          <p:cNvSpPr txBox="1">
            <a:spLocks noChangeArrowheads="1"/>
          </p:cNvSpPr>
          <p:nvPr/>
        </p:nvSpPr>
        <p:spPr bwMode="auto">
          <a:xfrm>
            <a:off x="8975463" y="4061182"/>
            <a:ext cx="709790" cy="709641"/>
          </a:xfrm>
          <a:prstGeom prst="rect">
            <a:avLst/>
          </a:prstGeom>
          <a:noFill/>
          <a:ln w="9525" algn="ctr">
            <a:noFill/>
            <a:miter lim="800000"/>
            <a:headEnd/>
            <a:tailEnd/>
          </a:ln>
        </p:spPr>
        <p:txBody>
          <a:bodyPr wrap="square"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15386" name="Text Box 301"/>
          <p:cNvSpPr txBox="1">
            <a:spLocks noChangeArrowheads="1"/>
          </p:cNvSpPr>
          <p:nvPr/>
        </p:nvSpPr>
        <p:spPr bwMode="auto">
          <a:xfrm>
            <a:off x="5696095" y="2223376"/>
            <a:ext cx="440501" cy="709641"/>
          </a:xfrm>
          <a:prstGeom prst="rect">
            <a:avLst/>
          </a:prstGeom>
          <a:noFill/>
          <a:ln w="9525" algn="ctr">
            <a:noFill/>
            <a:miter lim="800000"/>
            <a:headEnd/>
            <a:tailEnd/>
          </a:ln>
        </p:spPr>
        <p:txBody>
          <a:bodyPr wrap="square"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15387" name="Text Box 254"/>
          <p:cNvSpPr txBox="1">
            <a:spLocks noChangeArrowheads="1"/>
          </p:cNvSpPr>
          <p:nvPr/>
        </p:nvSpPr>
        <p:spPr bwMode="auto">
          <a:xfrm>
            <a:off x="7240662" y="3149848"/>
            <a:ext cx="593725" cy="709641"/>
          </a:xfrm>
          <a:prstGeom prst="rect">
            <a:avLst/>
          </a:prstGeom>
          <a:noFill/>
          <a:ln w="9525" algn="ctr">
            <a:noFill/>
            <a:miter lim="800000"/>
            <a:headEnd/>
            <a:tailEnd/>
          </a:ln>
        </p:spPr>
        <p:txBody>
          <a:bodyPr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15388" name="Text Box 298"/>
          <p:cNvSpPr txBox="1">
            <a:spLocks noChangeArrowheads="1"/>
          </p:cNvSpPr>
          <p:nvPr/>
        </p:nvSpPr>
        <p:spPr bwMode="auto">
          <a:xfrm>
            <a:off x="5670885" y="2683284"/>
            <a:ext cx="593725" cy="709641"/>
          </a:xfrm>
          <a:prstGeom prst="rect">
            <a:avLst/>
          </a:prstGeom>
          <a:noFill/>
          <a:ln w="9525" algn="ctr">
            <a:noFill/>
            <a:miter lim="800000"/>
            <a:headEnd/>
            <a:tailEnd/>
          </a:ln>
        </p:spPr>
        <p:txBody>
          <a:bodyPr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15389" name="Text Box 37"/>
          <p:cNvSpPr txBox="1">
            <a:spLocks noChangeArrowheads="1"/>
          </p:cNvSpPr>
          <p:nvPr/>
        </p:nvSpPr>
        <p:spPr bwMode="auto">
          <a:xfrm>
            <a:off x="0" y="5821980"/>
            <a:ext cx="12056806" cy="1063584"/>
          </a:xfrm>
          <a:prstGeom prst="rect">
            <a:avLst/>
          </a:prstGeom>
          <a:noFill/>
          <a:ln w="9525" algn="ctr">
            <a:noFill/>
            <a:miter lim="800000"/>
            <a:headEnd/>
            <a:tailEnd/>
          </a:ln>
        </p:spPr>
        <p:txBody>
          <a:bodyPr wrap="square" lIns="93177" tIns="46589" rIns="93177" bIns="46589">
            <a:spAutoFit/>
          </a:bodyPr>
          <a:lstStyle/>
          <a:p>
            <a:pPr>
              <a:lnSpc>
                <a:spcPct val="75000"/>
              </a:lnSpc>
              <a:defRPr/>
            </a:pPr>
            <a:r>
              <a:rPr lang="en-US" altLang="en-US" sz="1000" i="1" kern="0" dirty="0"/>
              <a:t>Target Maturity Funds  are designed for people who plan to retire or need income during or near a specific year. These funds use a strategy that reallocates equity exposure to a higher percentage of fixed investments over time. As a result, the funds become more conservative over time as you approach retirement. It’s important to remember that no strategy can assure a profit or loss in a declining market. Please note that choice of this fund does not assure you will reach your desired retirement plan goal.</a:t>
            </a:r>
          </a:p>
          <a:p>
            <a:pPr>
              <a:defRPr/>
            </a:pPr>
            <a:endParaRPr lang="en-US" sz="1000" kern="0" dirty="0"/>
          </a:p>
          <a:p>
            <a:pPr>
              <a:defRPr/>
            </a:pPr>
            <a:r>
              <a:rPr lang="en-US" sz="1000" kern="0" dirty="0"/>
              <a:t>Investment advice for Nationwide </a:t>
            </a:r>
            <a:r>
              <a:rPr lang="en-US" sz="1000" kern="0" dirty="0" err="1"/>
              <a:t>ProAccount</a:t>
            </a:r>
            <a:r>
              <a:rPr lang="en-US" sz="1000" kern="0" dirty="0"/>
              <a:t> is provided to plan participants by Nationwide Investment Advisors, LLC (NIA), a SEC-registered investment advisory. NIA has retained Wilshire Associates Incorporated as the Independent Financial Expert for Nationwide </a:t>
            </a:r>
            <a:r>
              <a:rPr lang="en-US" sz="1000" kern="0" dirty="0" err="1"/>
              <a:t>ProAccount</a:t>
            </a:r>
            <a:r>
              <a:rPr lang="en-US" sz="1000" kern="0" dirty="0"/>
              <a:t>. Wilshire Associates Incorporated is not an affiliate of NIA or Nationwide. </a:t>
            </a:r>
            <a:endParaRPr lang="en-US" altLang="en-US" sz="1000" i="1" kern="0" dirty="0"/>
          </a:p>
          <a:p>
            <a:pPr>
              <a:lnSpc>
                <a:spcPct val="75000"/>
              </a:lnSpc>
              <a:defRPr/>
            </a:pPr>
            <a:endParaRPr lang="en-US" altLang="en-US" sz="1400" b="1" kern="0" dirty="0">
              <a:solidFill>
                <a:sysClr val="windowText" lastClr="000000"/>
              </a:solidFill>
              <a:latin typeface="Arial Narrow" pitchFamily="34" charset="0"/>
            </a:endParaRPr>
          </a:p>
        </p:txBody>
      </p:sp>
      <p:sp>
        <p:nvSpPr>
          <p:cNvPr id="16" name="Text Box 298"/>
          <p:cNvSpPr txBox="1">
            <a:spLocks noChangeArrowheads="1"/>
          </p:cNvSpPr>
          <p:nvPr/>
        </p:nvSpPr>
        <p:spPr bwMode="auto">
          <a:xfrm>
            <a:off x="8979178" y="4565977"/>
            <a:ext cx="709790" cy="709641"/>
          </a:xfrm>
          <a:prstGeom prst="rect">
            <a:avLst/>
          </a:prstGeom>
          <a:noFill/>
          <a:ln w="9525" algn="ctr">
            <a:noFill/>
            <a:miter lim="800000"/>
            <a:headEnd/>
            <a:tailEnd/>
          </a:ln>
        </p:spPr>
        <p:txBody>
          <a:bodyPr wrap="square"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18" name="Text Box 254"/>
          <p:cNvSpPr txBox="1">
            <a:spLocks noChangeArrowheads="1"/>
          </p:cNvSpPr>
          <p:nvPr/>
        </p:nvSpPr>
        <p:spPr bwMode="auto">
          <a:xfrm>
            <a:off x="9007828" y="3109554"/>
            <a:ext cx="593725" cy="709641"/>
          </a:xfrm>
          <a:prstGeom prst="rect">
            <a:avLst/>
          </a:prstGeom>
          <a:noFill/>
          <a:ln w="9525" algn="ctr">
            <a:noFill/>
            <a:miter lim="800000"/>
            <a:headEnd/>
            <a:tailEnd/>
          </a:ln>
        </p:spPr>
        <p:txBody>
          <a:bodyPr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19" name="Text Box 254"/>
          <p:cNvSpPr txBox="1">
            <a:spLocks noChangeArrowheads="1"/>
          </p:cNvSpPr>
          <p:nvPr/>
        </p:nvSpPr>
        <p:spPr bwMode="auto">
          <a:xfrm>
            <a:off x="9028148" y="2652354"/>
            <a:ext cx="593725" cy="709641"/>
          </a:xfrm>
          <a:prstGeom prst="rect">
            <a:avLst/>
          </a:prstGeom>
          <a:noFill/>
          <a:ln w="9525" algn="ctr">
            <a:noFill/>
            <a:miter lim="800000"/>
            <a:headEnd/>
            <a:tailEnd/>
          </a:ln>
        </p:spPr>
        <p:txBody>
          <a:bodyPr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20" name="Text Box 298"/>
          <p:cNvSpPr txBox="1">
            <a:spLocks noChangeArrowheads="1"/>
          </p:cNvSpPr>
          <p:nvPr/>
        </p:nvSpPr>
        <p:spPr bwMode="auto">
          <a:xfrm>
            <a:off x="7238103" y="4051022"/>
            <a:ext cx="709790" cy="709641"/>
          </a:xfrm>
          <a:prstGeom prst="rect">
            <a:avLst/>
          </a:prstGeom>
          <a:noFill/>
          <a:ln w="9525" algn="ctr">
            <a:noFill/>
            <a:miter lim="800000"/>
            <a:headEnd/>
            <a:tailEnd/>
          </a:ln>
        </p:spPr>
        <p:txBody>
          <a:bodyPr wrap="square"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21" name="Text Box 298"/>
          <p:cNvSpPr txBox="1">
            <a:spLocks noChangeArrowheads="1"/>
          </p:cNvSpPr>
          <p:nvPr/>
        </p:nvSpPr>
        <p:spPr bwMode="auto">
          <a:xfrm>
            <a:off x="7258423" y="4528542"/>
            <a:ext cx="709790" cy="709641"/>
          </a:xfrm>
          <a:prstGeom prst="rect">
            <a:avLst/>
          </a:prstGeom>
          <a:noFill/>
          <a:ln w="9525" algn="ctr">
            <a:noFill/>
            <a:miter lim="800000"/>
            <a:headEnd/>
            <a:tailEnd/>
          </a:ln>
        </p:spPr>
        <p:txBody>
          <a:bodyPr wrap="square"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27" name="Text Box 293"/>
          <p:cNvSpPr txBox="1">
            <a:spLocks noChangeArrowheads="1"/>
          </p:cNvSpPr>
          <p:nvPr/>
        </p:nvSpPr>
        <p:spPr bwMode="auto">
          <a:xfrm>
            <a:off x="6890568" y="1798258"/>
            <a:ext cx="1692992" cy="463420"/>
          </a:xfrm>
          <a:prstGeom prst="rect">
            <a:avLst/>
          </a:prstGeom>
          <a:noFill/>
          <a:ln w="9525" algn="ctr">
            <a:noFill/>
            <a:miter lim="800000"/>
            <a:headEnd/>
            <a:tailEnd/>
          </a:ln>
        </p:spPr>
        <p:txBody>
          <a:bodyPr wrap="square" lIns="93177" tIns="46589" rIns="93177" bIns="46589">
            <a:spAutoFit/>
          </a:bodyPr>
          <a:lstStyle/>
          <a:p>
            <a:pPr algn="ctr">
              <a:defRPr/>
            </a:pPr>
            <a:r>
              <a:rPr lang="en-US" altLang="en-US" sz="1000" b="1" kern="0" dirty="0">
                <a:solidFill>
                  <a:sysClr val="windowText" lastClr="000000"/>
                </a:solidFill>
              </a:rPr>
              <a:t>Collective Investment Trusts</a:t>
            </a:r>
          </a:p>
          <a:p>
            <a:pPr algn="ctr">
              <a:defRPr/>
            </a:pPr>
            <a:r>
              <a:rPr lang="en-US" altLang="en-US" sz="1400" b="1" kern="0" dirty="0">
                <a:solidFill>
                  <a:sysClr val="windowText" lastClr="000000"/>
                </a:solidFill>
              </a:rPr>
              <a:t>Help me do it</a:t>
            </a:r>
          </a:p>
        </p:txBody>
      </p:sp>
      <p:sp>
        <p:nvSpPr>
          <p:cNvPr id="28" name="Text Box 293"/>
          <p:cNvSpPr txBox="1">
            <a:spLocks noChangeArrowheads="1"/>
          </p:cNvSpPr>
          <p:nvPr/>
        </p:nvSpPr>
        <p:spPr bwMode="auto">
          <a:xfrm>
            <a:off x="8600216" y="1811824"/>
            <a:ext cx="1708905" cy="463420"/>
          </a:xfrm>
          <a:prstGeom prst="rect">
            <a:avLst/>
          </a:prstGeom>
          <a:noFill/>
          <a:ln w="9525" algn="ctr">
            <a:noFill/>
            <a:miter lim="800000"/>
            <a:headEnd/>
            <a:tailEnd/>
          </a:ln>
        </p:spPr>
        <p:txBody>
          <a:bodyPr wrap="square" lIns="93177" tIns="46589" rIns="93177" bIns="46589">
            <a:spAutoFit/>
          </a:bodyPr>
          <a:lstStyle/>
          <a:p>
            <a:pPr algn="ctr">
              <a:defRPr/>
            </a:pPr>
            <a:r>
              <a:rPr lang="en-US" altLang="en-US" sz="1000" b="1" kern="0" dirty="0" err="1">
                <a:solidFill>
                  <a:sysClr val="windowText" lastClr="000000"/>
                </a:solidFill>
              </a:rPr>
              <a:t>ProAccount</a:t>
            </a:r>
            <a:endParaRPr lang="en-US" altLang="en-US" sz="1000" b="1" kern="0" dirty="0">
              <a:solidFill>
                <a:sysClr val="windowText" lastClr="000000"/>
              </a:solidFill>
            </a:endParaRPr>
          </a:p>
          <a:p>
            <a:pPr algn="ctr">
              <a:defRPr/>
            </a:pPr>
            <a:r>
              <a:rPr lang="en-US" altLang="en-US" sz="1400" b="1" kern="0" dirty="0">
                <a:solidFill>
                  <a:sysClr val="windowText" lastClr="000000"/>
                </a:solidFill>
              </a:rPr>
              <a:t>Do it for me</a:t>
            </a:r>
          </a:p>
        </p:txBody>
      </p:sp>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3089" y="1130954"/>
            <a:ext cx="453065" cy="453065"/>
          </a:xfrm>
          <a:prstGeom prst="rect">
            <a:avLst/>
          </a:prstGeom>
          <a:effectLst>
            <a:reflection blurRad="6350" stA="18000" endPos="35000" dir="5400000" sy="-100000" algn="bl" rotWithShape="0"/>
          </a:effectLst>
        </p:spPr>
      </p:pic>
      <p:pic>
        <p:nvPicPr>
          <p:cNvPr id="25" name="Pictur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2299" y="1133544"/>
            <a:ext cx="453065" cy="453065"/>
          </a:xfrm>
          <a:prstGeom prst="rect">
            <a:avLst/>
          </a:prstGeom>
          <a:effectLst>
            <a:reflection blurRad="6350" stA="18000" endPos="35000" dir="5400000" sy="-100000" algn="bl" rotWithShape="0"/>
          </a:effectLst>
        </p:spPr>
      </p:pic>
      <p:pic>
        <p:nvPicPr>
          <p:cNvPr id="26" name="Picture 2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97193" y="1034283"/>
            <a:ext cx="453065" cy="556595"/>
          </a:xfrm>
          <a:prstGeom prst="rect">
            <a:avLst/>
          </a:prstGeom>
          <a:effectLst>
            <a:reflection blurRad="6350" stA="17000" endPos="35000" dir="5400000" sy="-100000" algn="bl" rotWithShape="0"/>
          </a:effectLst>
        </p:spPr>
      </p:pic>
      <p:pic>
        <p:nvPicPr>
          <p:cNvPr id="29" name="Picture 28">
            <a:extLst>
              <a:ext uri="{FF2B5EF4-FFF2-40B4-BE49-F238E27FC236}">
                <a16:creationId xmlns:a16="http://schemas.microsoft.com/office/drawing/2014/main" id="{915FAC7E-C3DD-47E3-AECA-6B3BC411835E}"/>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5243018" y="3188336"/>
            <a:ext cx="1498730" cy="1498730"/>
          </a:xfrm>
          <a:prstGeom prst="rect">
            <a:avLst/>
          </a:prstGeom>
          <a:effectLst>
            <a:reflection blurRad="6350" stA="18000" endPos="35000" dir="5400000" sy="-100000" algn="bl" rotWithShape="0"/>
          </a:effectLst>
        </p:spPr>
      </p:pic>
      <p:pic>
        <p:nvPicPr>
          <p:cNvPr id="30" name="Picture 29">
            <a:extLst>
              <a:ext uri="{FF2B5EF4-FFF2-40B4-BE49-F238E27FC236}">
                <a16:creationId xmlns:a16="http://schemas.microsoft.com/office/drawing/2014/main" id="{17A79901-0EEE-4BAB-817A-B9229485B0FF}"/>
              </a:ext>
            </a:extLst>
          </p:cNvPr>
          <p:cNvPicPr>
            <a:picLocks noChangeAspect="1"/>
          </p:cNvPicPr>
          <p:nvPr/>
        </p:nvPicPr>
        <p:blipFill>
          <a:blip r:embed="rId4" cstate="email">
            <a:alphaModFix amt="20000"/>
            <a:extLst>
              <a:ext uri="{28A0092B-C50C-407E-A947-70E740481C1C}">
                <a14:useLocalDpi xmlns:a14="http://schemas.microsoft.com/office/drawing/2010/main"/>
              </a:ext>
            </a:extLst>
          </a:blip>
          <a:stretch>
            <a:fillRect/>
          </a:stretch>
        </p:blipFill>
        <p:spPr>
          <a:xfrm>
            <a:off x="6888671" y="3162012"/>
            <a:ext cx="1474774" cy="1474774"/>
          </a:xfrm>
          <a:prstGeom prst="rect">
            <a:avLst/>
          </a:prstGeom>
          <a:effectLst>
            <a:reflection blurRad="6350" stA="18000" endPos="35000" dir="5400000" sy="-100000" algn="bl" rotWithShape="0"/>
          </a:effectLst>
        </p:spPr>
      </p:pic>
      <p:pic>
        <p:nvPicPr>
          <p:cNvPr id="31" name="Picture 30">
            <a:extLst>
              <a:ext uri="{FF2B5EF4-FFF2-40B4-BE49-F238E27FC236}">
                <a16:creationId xmlns:a16="http://schemas.microsoft.com/office/drawing/2014/main" id="{C98D3242-2F53-4BBC-9BA1-D852A0D2E0E9}"/>
              </a:ext>
            </a:extLst>
          </p:cNvPr>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a:stretch/>
        </p:blipFill>
        <p:spPr>
          <a:xfrm>
            <a:off x="8679330" y="2923337"/>
            <a:ext cx="1362018" cy="1673253"/>
          </a:xfrm>
          <a:prstGeom prst="rect">
            <a:avLst/>
          </a:prstGeom>
          <a:effectLst>
            <a:reflection blurRad="6350" stA="17000" endPos="35000" dir="5400000" sy="-100000" algn="bl" rotWithShape="0"/>
          </a:effectLst>
        </p:spPr>
      </p:pic>
      <p:sp>
        <p:nvSpPr>
          <p:cNvPr id="32" name="Text Box 301">
            <a:extLst>
              <a:ext uri="{FF2B5EF4-FFF2-40B4-BE49-F238E27FC236}">
                <a16:creationId xmlns:a16="http://schemas.microsoft.com/office/drawing/2014/main" id="{885D0475-0C27-44D3-9422-063E360A794C}"/>
              </a:ext>
            </a:extLst>
          </p:cNvPr>
          <p:cNvSpPr txBox="1">
            <a:spLocks noChangeArrowheads="1"/>
          </p:cNvSpPr>
          <p:nvPr/>
        </p:nvSpPr>
        <p:spPr bwMode="auto">
          <a:xfrm>
            <a:off x="8975464" y="5130205"/>
            <a:ext cx="440501" cy="709641"/>
          </a:xfrm>
          <a:prstGeom prst="rect">
            <a:avLst/>
          </a:prstGeom>
          <a:noFill/>
          <a:ln w="9525" algn="ctr">
            <a:noFill/>
            <a:miter lim="800000"/>
            <a:headEnd/>
            <a:tailEnd/>
          </a:ln>
        </p:spPr>
        <p:txBody>
          <a:bodyPr wrap="square" lIns="93177" tIns="46589" rIns="93177" bIns="46589">
            <a:spAutoFit/>
          </a:bodyPr>
          <a:lstStyle/>
          <a:p>
            <a:pPr>
              <a:spcBef>
                <a:spcPct val="50000"/>
              </a:spcBef>
              <a:defRPr/>
            </a:pPr>
            <a:r>
              <a:rPr lang="en-US" altLang="en-US" sz="4000" kern="0" dirty="0">
                <a:solidFill>
                  <a:sysClr val="windowText" lastClr="000000"/>
                </a:solidFill>
                <a:latin typeface="Wingdings" pitchFamily="2" charset="2"/>
              </a:rPr>
              <a:t>ü</a:t>
            </a:r>
          </a:p>
        </p:txBody>
      </p:sp>
      <p:sp>
        <p:nvSpPr>
          <p:cNvPr id="2" name="Slide Number Placeholder 1">
            <a:extLst>
              <a:ext uri="{FF2B5EF4-FFF2-40B4-BE49-F238E27FC236}">
                <a16:creationId xmlns:a16="http://schemas.microsoft.com/office/drawing/2014/main" id="{278FB60C-1138-0CB7-C3AF-115691C9D7F1}"/>
              </a:ext>
            </a:extLst>
          </p:cNvPr>
          <p:cNvSpPr>
            <a:spLocks noGrp="1"/>
          </p:cNvSpPr>
          <p:nvPr>
            <p:ph type="sldNum" sz="quarter" idx="12"/>
          </p:nvPr>
        </p:nvSpPr>
        <p:spPr>
          <a:xfrm>
            <a:off x="10820400" y="6492875"/>
            <a:ext cx="2743200" cy="365125"/>
          </a:xfrm>
        </p:spPr>
        <p:txBody>
          <a:bodyPr/>
          <a:lstStyle/>
          <a:p>
            <a:fld id="{63F79978-C52E-4703-9474-9914A5DDE6D7}" type="slidenum">
              <a:rPr lang="en-US" sz="1000" smtClean="0"/>
              <a:t>10</a:t>
            </a:fld>
            <a:endParaRPr lang="en-US" sz="1000" dirty="0"/>
          </a:p>
        </p:txBody>
      </p:sp>
    </p:spTree>
    <p:extLst>
      <p:ext uri="{BB962C8B-B14F-4D97-AF65-F5344CB8AC3E}">
        <p14:creationId xmlns:p14="http://schemas.microsoft.com/office/powerpoint/2010/main" val="98611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Woman sitting in driving seat testing car">
            <a:extLst>
              <a:ext uri="{FF2B5EF4-FFF2-40B4-BE49-F238E27FC236}">
                <a16:creationId xmlns:a16="http://schemas.microsoft.com/office/drawing/2014/main" id="{1F1EF667-B8DA-3C91-354D-C45907D6788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9001" t="58314" r="-1"/>
          <a:stretch/>
        </p:blipFill>
        <p:spPr>
          <a:xfrm>
            <a:off x="4213781" y="3299034"/>
            <a:ext cx="7410162" cy="3377650"/>
          </a:xfrm>
          <a:prstGeom prst="rect">
            <a:avLst/>
          </a:prstGeom>
        </p:spPr>
      </p:pic>
      <p:sp>
        <p:nvSpPr>
          <p:cNvPr id="8" name="TextBox 7">
            <a:extLst>
              <a:ext uri="{FF2B5EF4-FFF2-40B4-BE49-F238E27FC236}">
                <a16:creationId xmlns:a16="http://schemas.microsoft.com/office/drawing/2014/main" id="{BA77F8E9-09C3-AA05-F237-C4D02E394E82}"/>
              </a:ext>
            </a:extLst>
          </p:cNvPr>
          <p:cNvSpPr txBox="1"/>
          <p:nvPr/>
        </p:nvSpPr>
        <p:spPr>
          <a:xfrm>
            <a:off x="218093" y="4236334"/>
            <a:ext cx="3162925" cy="1015663"/>
          </a:xfrm>
          <a:prstGeom prst="rect">
            <a:avLst/>
          </a:prstGeom>
          <a:noFill/>
        </p:spPr>
        <p:txBody>
          <a:bodyPr wrap="square" rtlCol="0">
            <a:spAutoFit/>
          </a:bodyPr>
          <a:lstStyle/>
          <a:p>
            <a:r>
              <a:rPr lang="en-US" sz="2400" b="1" dirty="0">
                <a:solidFill>
                  <a:srgbClr val="DA404A"/>
                </a:solidFill>
              </a:rPr>
              <a:t>ASHI</a:t>
            </a:r>
          </a:p>
          <a:p>
            <a:r>
              <a:rPr lang="en-US" b="1" dirty="0"/>
              <a:t>Occupation: </a:t>
            </a:r>
            <a:r>
              <a:rPr lang="en-US" dirty="0"/>
              <a:t>Project Manager</a:t>
            </a:r>
          </a:p>
          <a:p>
            <a:r>
              <a:rPr lang="en-US" b="1" dirty="0"/>
              <a:t>Agency: </a:t>
            </a:r>
            <a:r>
              <a:rPr lang="en-US" dirty="0"/>
              <a:t>MDOT</a:t>
            </a:r>
          </a:p>
        </p:txBody>
      </p:sp>
      <p:grpSp>
        <p:nvGrpSpPr>
          <p:cNvPr id="9" name="Group 8">
            <a:extLst>
              <a:ext uri="{FF2B5EF4-FFF2-40B4-BE49-F238E27FC236}">
                <a16:creationId xmlns:a16="http://schemas.microsoft.com/office/drawing/2014/main" id="{56D85F88-D9CA-2A6E-B9BC-33B2675DF5F5}"/>
              </a:ext>
            </a:extLst>
          </p:cNvPr>
          <p:cNvGrpSpPr/>
          <p:nvPr/>
        </p:nvGrpSpPr>
        <p:grpSpPr>
          <a:xfrm>
            <a:off x="603661" y="1904801"/>
            <a:ext cx="1124262" cy="1124262"/>
            <a:chOff x="449705" y="577121"/>
            <a:chExt cx="1124262" cy="1124262"/>
          </a:xfrm>
        </p:grpSpPr>
        <p:sp>
          <p:nvSpPr>
            <p:cNvPr id="11" name="Oval 10">
              <a:extLst>
                <a:ext uri="{FF2B5EF4-FFF2-40B4-BE49-F238E27FC236}">
                  <a16:creationId xmlns:a16="http://schemas.microsoft.com/office/drawing/2014/main" id="{73DBA62A-54B4-BCB5-D268-AC71C4F5304A}"/>
                </a:ext>
              </a:extLst>
            </p:cNvPr>
            <p:cNvSpPr/>
            <p:nvPr/>
          </p:nvSpPr>
          <p:spPr>
            <a:xfrm>
              <a:off x="449705" y="577121"/>
              <a:ext cx="1124262" cy="1124262"/>
            </a:xfrm>
            <a:prstGeom prst="ellipse">
              <a:avLst/>
            </a:prstGeom>
            <a:solidFill>
              <a:srgbClr val="5F5F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a black square&#10;&#10;Description automatically generated">
              <a:extLst>
                <a:ext uri="{FF2B5EF4-FFF2-40B4-BE49-F238E27FC236}">
                  <a16:creationId xmlns:a16="http://schemas.microsoft.com/office/drawing/2014/main" id="{5B35978F-18F2-7809-4B7F-DF9C64CD246E}"/>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09339" y="836755"/>
              <a:ext cx="604995" cy="604995"/>
            </a:xfrm>
            <a:prstGeom prst="rect">
              <a:avLst/>
            </a:prstGeom>
          </p:spPr>
        </p:pic>
      </p:grpSp>
      <p:sp>
        <p:nvSpPr>
          <p:cNvPr id="13" name="TextBox 12">
            <a:extLst>
              <a:ext uri="{FF2B5EF4-FFF2-40B4-BE49-F238E27FC236}">
                <a16:creationId xmlns:a16="http://schemas.microsoft.com/office/drawing/2014/main" id="{564B11DE-5743-28EE-E611-7CBC28F51767}"/>
              </a:ext>
            </a:extLst>
          </p:cNvPr>
          <p:cNvSpPr txBox="1"/>
          <p:nvPr/>
        </p:nvSpPr>
        <p:spPr>
          <a:xfrm>
            <a:off x="5276734" y="414862"/>
            <a:ext cx="3702862" cy="203132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Willing to put in the</a:t>
            </a:r>
            <a:r>
              <a:rPr lang="en-US" dirty="0">
                <a:solidFill>
                  <a:srgbClr val="FF0000"/>
                </a:solidFill>
              </a:rPr>
              <a:t> </a:t>
            </a:r>
            <a:r>
              <a:rPr lang="en-US" dirty="0"/>
              <a:t>time and effort to research investments</a:t>
            </a:r>
          </a:p>
          <a:p>
            <a:pPr marL="285750" indent="-285750">
              <a:buFont typeface="Arial" panose="020B0604020202020204" pitchFamily="34" charset="0"/>
              <a:buChar char="•"/>
            </a:pPr>
            <a:r>
              <a:rPr lang="en-US" dirty="0"/>
              <a:t>Confident in her investing</a:t>
            </a:r>
            <a:r>
              <a:rPr lang="en-US" dirty="0">
                <a:solidFill>
                  <a:srgbClr val="FF0000"/>
                </a:solidFill>
              </a:rPr>
              <a:t> </a:t>
            </a:r>
            <a:r>
              <a:rPr lang="en-US" dirty="0"/>
              <a:t>abilities</a:t>
            </a:r>
          </a:p>
          <a:p>
            <a:pPr marL="285750" indent="-285750">
              <a:buFont typeface="Arial" panose="020B0604020202020204" pitchFamily="34" charset="0"/>
              <a:buChar char="•"/>
            </a:pPr>
            <a:r>
              <a:rPr lang="en-US" dirty="0"/>
              <a:t>Used tools to determine a framework and stayed true to her investment risk tolerance at different stages of her journey</a:t>
            </a:r>
          </a:p>
        </p:txBody>
      </p:sp>
      <p:pic>
        <p:nvPicPr>
          <p:cNvPr id="15" name="Picture 14" descr="A close-up of a person smiling&#10;&#10;Description automatically generated">
            <a:extLst>
              <a:ext uri="{FF2B5EF4-FFF2-40B4-BE49-F238E27FC236}">
                <a16:creationId xmlns:a16="http://schemas.microsoft.com/office/drawing/2014/main" id="{BA21F53D-D375-1A87-A0B9-C6CE88C9285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3474" y="414862"/>
            <a:ext cx="2790333" cy="3377650"/>
          </a:xfrm>
          <a:prstGeom prst="rect">
            <a:avLst/>
          </a:prstGeom>
        </p:spPr>
      </p:pic>
      <p:pic>
        <p:nvPicPr>
          <p:cNvPr id="16" name="Picture 15">
            <a:extLst>
              <a:ext uri="{FF2B5EF4-FFF2-40B4-BE49-F238E27FC236}">
                <a16:creationId xmlns:a16="http://schemas.microsoft.com/office/drawing/2014/main" id="{C0D3B456-36AD-09A9-7733-31AB2FAD56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79596" y="2233927"/>
            <a:ext cx="2644347" cy="20664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Speech Bubble: Rectangle 16">
            <a:extLst>
              <a:ext uri="{FF2B5EF4-FFF2-40B4-BE49-F238E27FC236}">
                <a16:creationId xmlns:a16="http://schemas.microsoft.com/office/drawing/2014/main" id="{615DFE07-0160-1362-A630-D17603C93B1E}"/>
              </a:ext>
            </a:extLst>
          </p:cNvPr>
          <p:cNvSpPr/>
          <p:nvPr/>
        </p:nvSpPr>
        <p:spPr>
          <a:xfrm>
            <a:off x="9502438" y="719517"/>
            <a:ext cx="2479249" cy="754145"/>
          </a:xfrm>
          <a:prstGeom prst="wedgeRectCallout">
            <a:avLst>
              <a:gd name="adj1" fmla="val -25015"/>
              <a:gd name="adj2" fmla="val 127500"/>
            </a:avLst>
          </a:prstGeom>
          <a:solidFill>
            <a:srgbClr val="8516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My Investment Planner</a:t>
            </a:r>
          </a:p>
        </p:txBody>
      </p:sp>
      <p:sp>
        <p:nvSpPr>
          <p:cNvPr id="18" name="TextBox 17">
            <a:extLst>
              <a:ext uri="{FF2B5EF4-FFF2-40B4-BE49-F238E27FC236}">
                <a16:creationId xmlns:a16="http://schemas.microsoft.com/office/drawing/2014/main" id="{07E7C576-A185-C1CC-0A3A-0744283698F9}"/>
              </a:ext>
            </a:extLst>
          </p:cNvPr>
          <p:cNvSpPr txBox="1"/>
          <p:nvPr/>
        </p:nvSpPr>
        <p:spPr>
          <a:xfrm>
            <a:off x="98448" y="889178"/>
            <a:ext cx="2168983" cy="892552"/>
          </a:xfrm>
          <a:prstGeom prst="rect">
            <a:avLst/>
          </a:prstGeom>
          <a:noFill/>
        </p:spPr>
        <p:txBody>
          <a:bodyPr wrap="square" rtlCol="0">
            <a:spAutoFit/>
          </a:bodyPr>
          <a:lstStyle/>
          <a:p>
            <a:r>
              <a:rPr lang="en-US" sz="2400" b="1" dirty="0">
                <a:solidFill>
                  <a:srgbClr val="FF0000"/>
                </a:solidFill>
                <a:latin typeface="+mn-lt"/>
              </a:rPr>
              <a:t>Option</a:t>
            </a:r>
            <a:r>
              <a:rPr lang="en-US" sz="2400" b="1" dirty="0">
                <a:latin typeface="+mn-lt"/>
              </a:rPr>
              <a:t> A</a:t>
            </a:r>
            <a:br>
              <a:rPr lang="en-US" sz="2400" b="1" dirty="0">
                <a:latin typeface="+mn-lt"/>
              </a:rPr>
            </a:br>
            <a:r>
              <a:rPr lang="en-US" sz="2800" b="1" dirty="0"/>
              <a:t>(Do it myself)</a:t>
            </a:r>
            <a:endParaRPr lang="en-US" sz="2800" dirty="0">
              <a:latin typeface="+mj-lt"/>
            </a:endParaRPr>
          </a:p>
        </p:txBody>
      </p:sp>
      <p:sp>
        <p:nvSpPr>
          <p:cNvPr id="19" name="TextBox 18">
            <a:extLst>
              <a:ext uri="{FF2B5EF4-FFF2-40B4-BE49-F238E27FC236}">
                <a16:creationId xmlns:a16="http://schemas.microsoft.com/office/drawing/2014/main" id="{77347E77-7ECC-B141-08C9-7DA345C93653}"/>
              </a:ext>
            </a:extLst>
          </p:cNvPr>
          <p:cNvSpPr txBox="1"/>
          <p:nvPr/>
        </p:nvSpPr>
        <p:spPr>
          <a:xfrm>
            <a:off x="709892" y="3152134"/>
            <a:ext cx="946093" cy="769441"/>
          </a:xfrm>
          <a:prstGeom prst="rect">
            <a:avLst/>
          </a:prstGeom>
          <a:noFill/>
        </p:spPr>
        <p:txBody>
          <a:bodyPr wrap="none" rtlCol="0">
            <a:spAutoFit/>
          </a:bodyPr>
          <a:lstStyle/>
          <a:p>
            <a:pPr algn="ctr"/>
            <a:r>
              <a:rPr lang="en-US" sz="4400" dirty="0">
                <a:latin typeface="+mj-lt"/>
              </a:rPr>
              <a:t>Car</a:t>
            </a:r>
          </a:p>
        </p:txBody>
      </p:sp>
    </p:spTree>
    <p:extLst>
      <p:ext uri="{BB962C8B-B14F-4D97-AF65-F5344CB8AC3E}">
        <p14:creationId xmlns:p14="http://schemas.microsoft.com/office/powerpoint/2010/main" val="136336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yellow bus parked on the side of a road&#10;&#10;Description automatically generated">
            <a:extLst>
              <a:ext uri="{FF2B5EF4-FFF2-40B4-BE49-F238E27FC236}">
                <a16:creationId xmlns:a16="http://schemas.microsoft.com/office/drawing/2014/main" id="{A2C07F49-09AA-CAC5-EBBB-A1BD343301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2186" y="0"/>
            <a:ext cx="8609814" cy="6858000"/>
          </a:xfrm>
          <a:prstGeom prst="rect">
            <a:avLst/>
          </a:prstGeom>
        </p:spPr>
      </p:pic>
      <p:pic>
        <p:nvPicPr>
          <p:cNvPr id="8" name="Picture 7">
            <a:extLst>
              <a:ext uri="{FF2B5EF4-FFF2-40B4-BE49-F238E27FC236}">
                <a16:creationId xmlns:a16="http://schemas.microsoft.com/office/drawing/2014/main" id="{1629DEFD-2457-40F6-9761-F21871DFE5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818615" y="407212"/>
            <a:ext cx="2790333" cy="3377650"/>
          </a:xfrm>
          <a:prstGeom prst="rect">
            <a:avLst/>
          </a:prstGeom>
        </p:spPr>
      </p:pic>
      <p:grpSp>
        <p:nvGrpSpPr>
          <p:cNvPr id="9" name="Group 8">
            <a:extLst>
              <a:ext uri="{FF2B5EF4-FFF2-40B4-BE49-F238E27FC236}">
                <a16:creationId xmlns:a16="http://schemas.microsoft.com/office/drawing/2014/main" id="{9C33F376-E847-54E6-9C8A-237CAC6A6350}"/>
              </a:ext>
            </a:extLst>
          </p:cNvPr>
          <p:cNvGrpSpPr/>
          <p:nvPr/>
        </p:nvGrpSpPr>
        <p:grpSpPr>
          <a:xfrm>
            <a:off x="620181" y="1517234"/>
            <a:ext cx="1124262" cy="1124262"/>
            <a:chOff x="8074702" y="1254177"/>
            <a:chExt cx="1124262" cy="1124262"/>
          </a:xfrm>
        </p:grpSpPr>
        <p:sp>
          <p:nvSpPr>
            <p:cNvPr id="12" name="Oval 11">
              <a:extLst>
                <a:ext uri="{FF2B5EF4-FFF2-40B4-BE49-F238E27FC236}">
                  <a16:creationId xmlns:a16="http://schemas.microsoft.com/office/drawing/2014/main" id="{923E47A7-64D4-E283-62E2-C1732E7A989F}"/>
                </a:ext>
              </a:extLst>
            </p:cNvPr>
            <p:cNvSpPr/>
            <p:nvPr/>
          </p:nvSpPr>
          <p:spPr>
            <a:xfrm>
              <a:off x="8074702" y="1254177"/>
              <a:ext cx="1124262" cy="1124262"/>
            </a:xfrm>
            <a:prstGeom prst="ellipse">
              <a:avLst/>
            </a:prstGeom>
            <a:solidFill>
              <a:srgbClr val="5F5F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background with a black square&#10;&#10;Description automatically generated">
              <a:extLst>
                <a:ext uri="{FF2B5EF4-FFF2-40B4-BE49-F238E27FC236}">
                  <a16:creationId xmlns:a16="http://schemas.microsoft.com/office/drawing/2014/main" id="{F36AD381-86F2-5CD1-FDE8-B514BD41995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30430" y="1409905"/>
              <a:ext cx="812806" cy="812806"/>
            </a:xfrm>
            <a:prstGeom prst="rect">
              <a:avLst/>
            </a:prstGeom>
            <a:noFill/>
          </p:spPr>
        </p:pic>
      </p:grpSp>
      <p:sp>
        <p:nvSpPr>
          <p:cNvPr id="15" name="Title 1">
            <a:extLst>
              <a:ext uri="{FF2B5EF4-FFF2-40B4-BE49-F238E27FC236}">
                <a16:creationId xmlns:a16="http://schemas.microsoft.com/office/drawing/2014/main" id="{80CA1A0D-05C4-E969-A8E2-D784BD0E56C3}"/>
              </a:ext>
            </a:extLst>
          </p:cNvPr>
          <p:cNvSpPr>
            <a:spLocks noGrp="1"/>
          </p:cNvSpPr>
          <p:nvPr>
            <p:ph type="title"/>
          </p:nvPr>
        </p:nvSpPr>
        <p:spPr>
          <a:xfrm>
            <a:off x="107951" y="321013"/>
            <a:ext cx="2550409" cy="1015663"/>
          </a:xfrm>
        </p:spPr>
        <p:txBody>
          <a:bodyPr anchor="b" anchorCtr="0">
            <a:noAutofit/>
          </a:bodyPr>
          <a:lstStyle/>
          <a:p>
            <a:r>
              <a:rPr lang="en-US" sz="2400" b="1" dirty="0">
                <a:solidFill>
                  <a:srgbClr val="FF0000"/>
                </a:solidFill>
                <a:latin typeface="+mn-lt"/>
              </a:rPr>
              <a:t>Option</a:t>
            </a:r>
            <a:r>
              <a:rPr lang="en-US" sz="2400" b="1" dirty="0">
                <a:latin typeface="+mn-lt"/>
              </a:rPr>
              <a:t> B</a:t>
            </a:r>
            <a:br>
              <a:rPr lang="en-US" dirty="0"/>
            </a:br>
            <a:r>
              <a:rPr lang="en-US" sz="2800" b="1" dirty="0"/>
              <a:t>(Help me do it)</a:t>
            </a:r>
            <a:endParaRPr lang="en-US" b="1" dirty="0"/>
          </a:p>
        </p:txBody>
      </p:sp>
      <p:sp>
        <p:nvSpPr>
          <p:cNvPr id="16" name="TextBox 15">
            <a:extLst>
              <a:ext uri="{FF2B5EF4-FFF2-40B4-BE49-F238E27FC236}">
                <a16:creationId xmlns:a16="http://schemas.microsoft.com/office/drawing/2014/main" id="{CE5ED16F-94C2-2A48-7CAD-A7722B723EFD}"/>
              </a:ext>
            </a:extLst>
          </p:cNvPr>
          <p:cNvSpPr txBox="1"/>
          <p:nvPr/>
        </p:nvSpPr>
        <p:spPr>
          <a:xfrm>
            <a:off x="307297" y="3792512"/>
            <a:ext cx="3162925" cy="1015663"/>
          </a:xfrm>
          <a:prstGeom prst="rect">
            <a:avLst/>
          </a:prstGeom>
          <a:noFill/>
        </p:spPr>
        <p:txBody>
          <a:bodyPr wrap="square" rtlCol="0">
            <a:spAutoFit/>
          </a:bodyPr>
          <a:lstStyle/>
          <a:p>
            <a:r>
              <a:rPr lang="en-US" sz="2400" b="1" dirty="0">
                <a:solidFill>
                  <a:srgbClr val="DA404A"/>
                </a:solidFill>
              </a:rPr>
              <a:t>BAYA</a:t>
            </a:r>
          </a:p>
          <a:p>
            <a:r>
              <a:rPr lang="en-US" b="1" dirty="0"/>
              <a:t>Occupation: </a:t>
            </a:r>
            <a:r>
              <a:rPr lang="en-US" dirty="0"/>
              <a:t>Ranger</a:t>
            </a:r>
          </a:p>
          <a:p>
            <a:r>
              <a:rPr lang="en-US" b="1" dirty="0"/>
              <a:t>Agency: </a:t>
            </a:r>
            <a:r>
              <a:rPr lang="en-US" dirty="0"/>
              <a:t>DNR</a:t>
            </a:r>
          </a:p>
        </p:txBody>
      </p:sp>
      <p:sp>
        <p:nvSpPr>
          <p:cNvPr id="17" name="TextBox 16">
            <a:extLst>
              <a:ext uri="{FF2B5EF4-FFF2-40B4-BE49-F238E27FC236}">
                <a16:creationId xmlns:a16="http://schemas.microsoft.com/office/drawing/2014/main" id="{99C9AA7C-2E49-D388-E38F-3AA0081FDA9C}"/>
              </a:ext>
            </a:extLst>
          </p:cNvPr>
          <p:cNvSpPr txBox="1"/>
          <p:nvPr/>
        </p:nvSpPr>
        <p:spPr>
          <a:xfrm>
            <a:off x="5769203" y="414779"/>
            <a:ext cx="3440784"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Age-based target retirement option</a:t>
            </a:r>
          </a:p>
          <a:p>
            <a:pPr marL="285750" indent="-285750">
              <a:buFont typeface="Arial" panose="020B0604020202020204" pitchFamily="34" charset="0"/>
              <a:buChar char="•"/>
            </a:pPr>
            <a:r>
              <a:rPr lang="en-US" dirty="0"/>
              <a:t>Automatic asset allocation based on age</a:t>
            </a:r>
          </a:p>
          <a:p>
            <a:pPr marL="285750" indent="-285750">
              <a:buFont typeface="Arial" panose="020B0604020202020204" pitchFamily="34" charset="0"/>
              <a:buChar char="•"/>
            </a:pPr>
            <a:r>
              <a:rPr lang="en-US" dirty="0"/>
              <a:t>Trusted professionals who manage</a:t>
            </a:r>
            <a:r>
              <a:rPr lang="en-US" strike="sngStrike" dirty="0"/>
              <a:t>d</a:t>
            </a:r>
            <a:r>
              <a:rPr lang="en-US" dirty="0"/>
              <a:t> the fund</a:t>
            </a:r>
          </a:p>
        </p:txBody>
      </p:sp>
      <p:pic>
        <p:nvPicPr>
          <p:cNvPr id="18" name="Picture 17" descr="A baby in a yellow shirt&#10;&#10;Description automatically generated">
            <a:extLst>
              <a:ext uri="{FF2B5EF4-FFF2-40B4-BE49-F238E27FC236}">
                <a16:creationId xmlns:a16="http://schemas.microsoft.com/office/drawing/2014/main" id="{AD62B5B0-171C-E4F5-CBA1-DD6AC4FD4CE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57999" y="2686639"/>
            <a:ext cx="2332755" cy="2526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extBox 18">
            <a:extLst>
              <a:ext uri="{FF2B5EF4-FFF2-40B4-BE49-F238E27FC236}">
                <a16:creationId xmlns:a16="http://schemas.microsoft.com/office/drawing/2014/main" id="{AA19E301-EA27-1ABB-E4F0-3C76523A10C8}"/>
              </a:ext>
            </a:extLst>
          </p:cNvPr>
          <p:cNvSpPr txBox="1"/>
          <p:nvPr/>
        </p:nvSpPr>
        <p:spPr>
          <a:xfrm rot="20525848">
            <a:off x="7119621" y="3608639"/>
            <a:ext cx="2177052" cy="523220"/>
          </a:xfrm>
          <a:prstGeom prst="rect">
            <a:avLst/>
          </a:prstGeom>
          <a:noFill/>
        </p:spPr>
        <p:txBody>
          <a:bodyPr wrap="square" rtlCol="0">
            <a:spAutoFit/>
          </a:bodyPr>
          <a:lstStyle/>
          <a:p>
            <a:r>
              <a:rPr lang="en-US" sz="2800" dirty="0">
                <a:latin typeface="Caveat" panose="00000500000000000000" pitchFamily="2" charset="0"/>
              </a:rPr>
              <a:t>Bruno</a:t>
            </a:r>
          </a:p>
        </p:txBody>
      </p:sp>
      <p:sp>
        <p:nvSpPr>
          <p:cNvPr id="20" name="TextBox 19">
            <a:extLst>
              <a:ext uri="{FF2B5EF4-FFF2-40B4-BE49-F238E27FC236}">
                <a16:creationId xmlns:a16="http://schemas.microsoft.com/office/drawing/2014/main" id="{F357F52C-4354-0DED-B17F-4E821D4107CC}"/>
              </a:ext>
            </a:extLst>
          </p:cNvPr>
          <p:cNvSpPr txBox="1"/>
          <p:nvPr/>
        </p:nvSpPr>
        <p:spPr>
          <a:xfrm>
            <a:off x="169682" y="5525696"/>
            <a:ext cx="11868347" cy="1200329"/>
          </a:xfrm>
          <a:prstGeom prst="rect">
            <a:avLst/>
          </a:prstGeom>
          <a:solidFill>
            <a:schemeClr val="bg1"/>
          </a:solidFill>
          <a:ln>
            <a:solidFill>
              <a:schemeClr val="accent1">
                <a:shade val="15000"/>
              </a:schemeClr>
            </a:solidFill>
          </a:ln>
        </p:spPr>
        <p:txBody>
          <a:bodyPr wrap="square" rtlCol="0">
            <a:spAutoFit/>
          </a:bodyPr>
          <a:lstStyle/>
          <a:p>
            <a:r>
              <a:rPr lang="en-US" sz="1200" dirty="0"/>
              <a:t>T. Rowe Price Collective Investment Trusts: Target Date trusts are designed to provide diversification and asset allocation across several types of investments and asset classes, primarily by investing in underlying funds. Therefore, in addition to the expenses of the trusts, an investor is indirectly paying a proportionate share of the applicable fees and expenses of the underlying funds. Target Maturity trusts are designed for people who plan to withdrawal funds during or near a specific year. These trusts use a strategy that reallocates equity exposure to a higher percentage of fixed investments over time. Like other funds, target date trusts are subject to market risk and loss. Loss of principal can occur at any time, including before, at or after the target date. There is no guarantee that target date trusts will provide enough income for retirement at any time, including before, at or after the target date. There is no guarantee that target date trusts will provide enough income for retirement or that asset allocation, diversification or any investment strategy will assure a profit or avoid losses. </a:t>
            </a:r>
          </a:p>
        </p:txBody>
      </p:sp>
      <p:sp>
        <p:nvSpPr>
          <p:cNvPr id="21" name="TextBox 20">
            <a:extLst>
              <a:ext uri="{FF2B5EF4-FFF2-40B4-BE49-F238E27FC236}">
                <a16:creationId xmlns:a16="http://schemas.microsoft.com/office/drawing/2014/main" id="{C81EE142-9958-7CCE-324B-00A802DA0D80}"/>
              </a:ext>
            </a:extLst>
          </p:cNvPr>
          <p:cNvSpPr txBox="1"/>
          <p:nvPr/>
        </p:nvSpPr>
        <p:spPr>
          <a:xfrm>
            <a:off x="657346" y="2615311"/>
            <a:ext cx="1169980" cy="769441"/>
          </a:xfrm>
          <a:prstGeom prst="rect">
            <a:avLst/>
          </a:prstGeom>
          <a:noFill/>
        </p:spPr>
        <p:txBody>
          <a:bodyPr wrap="square" rtlCol="0">
            <a:spAutoFit/>
          </a:bodyPr>
          <a:lstStyle/>
          <a:p>
            <a:r>
              <a:rPr lang="en-US" sz="4400" dirty="0">
                <a:latin typeface="+mj-lt"/>
              </a:rPr>
              <a:t>Bus</a:t>
            </a:r>
          </a:p>
        </p:txBody>
      </p:sp>
    </p:spTree>
    <p:extLst>
      <p:ext uri="{BB962C8B-B14F-4D97-AF65-F5344CB8AC3E}">
        <p14:creationId xmlns:p14="http://schemas.microsoft.com/office/powerpoint/2010/main" val="281772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Shoes in different sizes">
            <a:extLst>
              <a:ext uri="{FF2B5EF4-FFF2-40B4-BE49-F238E27FC236}">
                <a16:creationId xmlns:a16="http://schemas.microsoft.com/office/drawing/2014/main" id="{96D24896-ED99-7280-494A-BF12B0D6FB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4171" y="0"/>
            <a:ext cx="8607830" cy="6858000"/>
          </a:xfrm>
          <a:prstGeom prst="rect">
            <a:avLst/>
          </a:prstGeom>
        </p:spPr>
      </p:pic>
      <p:grpSp>
        <p:nvGrpSpPr>
          <p:cNvPr id="12" name="Group 11">
            <a:extLst>
              <a:ext uri="{FF2B5EF4-FFF2-40B4-BE49-F238E27FC236}">
                <a16:creationId xmlns:a16="http://schemas.microsoft.com/office/drawing/2014/main" id="{DB38B745-C422-E06E-CEEA-372A96948C65}"/>
              </a:ext>
            </a:extLst>
          </p:cNvPr>
          <p:cNvGrpSpPr/>
          <p:nvPr/>
        </p:nvGrpSpPr>
        <p:grpSpPr>
          <a:xfrm>
            <a:off x="637141" y="1533906"/>
            <a:ext cx="1124262" cy="1124262"/>
            <a:chOff x="8074702" y="1254177"/>
            <a:chExt cx="1124262" cy="1124262"/>
          </a:xfrm>
        </p:grpSpPr>
        <p:sp>
          <p:nvSpPr>
            <p:cNvPr id="13" name="Oval 12">
              <a:extLst>
                <a:ext uri="{FF2B5EF4-FFF2-40B4-BE49-F238E27FC236}">
                  <a16:creationId xmlns:a16="http://schemas.microsoft.com/office/drawing/2014/main" id="{A90C07FE-6F6B-4EEC-01A2-33C76D99A0A0}"/>
                </a:ext>
              </a:extLst>
            </p:cNvPr>
            <p:cNvSpPr/>
            <p:nvPr/>
          </p:nvSpPr>
          <p:spPr>
            <a:xfrm>
              <a:off x="8074702" y="1254177"/>
              <a:ext cx="1124262" cy="1124262"/>
            </a:xfrm>
            <a:prstGeom prst="ellipse">
              <a:avLst/>
            </a:prstGeom>
            <a:solidFill>
              <a:srgbClr val="5F5F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7D6BEA4-1DE5-93A8-C8FA-B12A899D61F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8230430" y="1409905"/>
              <a:ext cx="812806" cy="812806"/>
            </a:xfrm>
            <a:prstGeom prst="rect">
              <a:avLst/>
            </a:prstGeom>
            <a:noFill/>
          </p:spPr>
        </p:pic>
      </p:grpSp>
      <p:sp>
        <p:nvSpPr>
          <p:cNvPr id="19" name="Title 1">
            <a:extLst>
              <a:ext uri="{FF2B5EF4-FFF2-40B4-BE49-F238E27FC236}">
                <a16:creationId xmlns:a16="http://schemas.microsoft.com/office/drawing/2014/main" id="{45F5F8EC-6D71-BE62-8CFF-D83EB77429D5}"/>
              </a:ext>
            </a:extLst>
          </p:cNvPr>
          <p:cNvSpPr>
            <a:spLocks noGrp="1"/>
          </p:cNvSpPr>
          <p:nvPr>
            <p:ph type="title"/>
          </p:nvPr>
        </p:nvSpPr>
        <p:spPr>
          <a:xfrm>
            <a:off x="272990" y="435273"/>
            <a:ext cx="2177900" cy="1015663"/>
          </a:xfrm>
        </p:spPr>
        <p:txBody>
          <a:bodyPr anchor="b" anchorCtr="0">
            <a:noAutofit/>
          </a:bodyPr>
          <a:lstStyle/>
          <a:p>
            <a:r>
              <a:rPr lang="en-US" sz="2400" b="1" dirty="0">
                <a:solidFill>
                  <a:srgbClr val="FF0000"/>
                </a:solidFill>
                <a:latin typeface="+mn-lt"/>
              </a:rPr>
              <a:t>Option</a:t>
            </a:r>
            <a:r>
              <a:rPr lang="en-US" sz="2400" b="1" dirty="0">
                <a:latin typeface="+mn-lt"/>
              </a:rPr>
              <a:t> C</a:t>
            </a:r>
            <a:br>
              <a:rPr lang="en-US" dirty="0"/>
            </a:br>
            <a:r>
              <a:rPr lang="en-US" sz="2800" b="1" dirty="0"/>
              <a:t>(Do it for me)</a:t>
            </a:r>
            <a:endParaRPr lang="en-US" b="1" dirty="0"/>
          </a:p>
        </p:txBody>
      </p:sp>
      <p:sp>
        <p:nvSpPr>
          <p:cNvPr id="20" name="TextBox 19">
            <a:extLst>
              <a:ext uri="{FF2B5EF4-FFF2-40B4-BE49-F238E27FC236}">
                <a16:creationId xmlns:a16="http://schemas.microsoft.com/office/drawing/2014/main" id="{D0317F65-D0FF-CB6D-9916-E1FCDF421189}"/>
              </a:ext>
            </a:extLst>
          </p:cNvPr>
          <p:cNvSpPr txBox="1"/>
          <p:nvPr/>
        </p:nvSpPr>
        <p:spPr>
          <a:xfrm>
            <a:off x="307297" y="3792512"/>
            <a:ext cx="3162925" cy="1015663"/>
          </a:xfrm>
          <a:prstGeom prst="rect">
            <a:avLst/>
          </a:prstGeom>
          <a:noFill/>
        </p:spPr>
        <p:txBody>
          <a:bodyPr wrap="square" rtlCol="0">
            <a:spAutoFit/>
          </a:bodyPr>
          <a:lstStyle/>
          <a:p>
            <a:r>
              <a:rPr lang="en-US" sz="2400" b="1" dirty="0">
                <a:solidFill>
                  <a:srgbClr val="DA404A"/>
                </a:solidFill>
              </a:rPr>
              <a:t>CHRIS</a:t>
            </a:r>
          </a:p>
          <a:p>
            <a:r>
              <a:rPr lang="en-US" b="1" dirty="0"/>
              <a:t>Occupation: </a:t>
            </a:r>
            <a:r>
              <a:rPr lang="en-US" dirty="0"/>
              <a:t>Accountant</a:t>
            </a:r>
          </a:p>
          <a:p>
            <a:r>
              <a:rPr lang="en-US" b="1" dirty="0"/>
              <a:t>Agency: </a:t>
            </a:r>
            <a:r>
              <a:rPr lang="en-US" dirty="0"/>
              <a:t>Maryland Comptroller</a:t>
            </a:r>
          </a:p>
        </p:txBody>
      </p:sp>
      <p:pic>
        <p:nvPicPr>
          <p:cNvPr id="21" name="Picture 20">
            <a:extLst>
              <a:ext uri="{FF2B5EF4-FFF2-40B4-BE49-F238E27FC236}">
                <a16:creationId xmlns:a16="http://schemas.microsoft.com/office/drawing/2014/main" id="{878A9BFB-5754-2733-FF53-05C6D0CBF6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80"/>
          <a:stretch/>
        </p:blipFill>
        <p:spPr>
          <a:xfrm>
            <a:off x="2818615" y="407212"/>
            <a:ext cx="2790333" cy="3377650"/>
          </a:xfrm>
          <a:prstGeom prst="rect">
            <a:avLst/>
          </a:prstGeom>
        </p:spPr>
      </p:pic>
      <p:pic>
        <p:nvPicPr>
          <p:cNvPr id="22" name="Picture 21" descr="A taxi cab on a street&#10;&#10;Description automatically generated">
            <a:extLst>
              <a:ext uri="{FF2B5EF4-FFF2-40B4-BE49-F238E27FC236}">
                <a16:creationId xmlns:a16="http://schemas.microsoft.com/office/drawing/2014/main" id="{06B5F9E8-EF25-7305-A33B-2986306E8F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6161" y="1446788"/>
            <a:ext cx="3220260" cy="21495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 name="TextBox 22">
            <a:extLst>
              <a:ext uri="{FF2B5EF4-FFF2-40B4-BE49-F238E27FC236}">
                <a16:creationId xmlns:a16="http://schemas.microsoft.com/office/drawing/2014/main" id="{1DD255EC-0FDB-510C-B3E6-93F5F6B6E295}"/>
              </a:ext>
            </a:extLst>
          </p:cNvPr>
          <p:cNvSpPr txBox="1"/>
          <p:nvPr/>
        </p:nvSpPr>
        <p:spPr>
          <a:xfrm>
            <a:off x="5750351" y="433632"/>
            <a:ext cx="3440784"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Optimized investment strategy for customized risk level</a:t>
            </a:r>
          </a:p>
          <a:p>
            <a:pPr marL="285750" indent="-285750">
              <a:buFont typeface="Arial" panose="020B0604020202020204" pitchFamily="34" charset="0"/>
              <a:buChar char="•"/>
            </a:pPr>
            <a:r>
              <a:rPr lang="en-US" dirty="0"/>
              <a:t>Personalized attention</a:t>
            </a:r>
          </a:p>
          <a:p>
            <a:pPr marL="285750" indent="-285750">
              <a:buFont typeface="Arial" panose="020B0604020202020204" pitchFamily="34" charset="0"/>
              <a:buChar char="•"/>
            </a:pPr>
            <a:r>
              <a:rPr lang="en-US" dirty="0"/>
              <a:t>Extra fee for professional to manage the investments</a:t>
            </a:r>
          </a:p>
        </p:txBody>
      </p:sp>
      <p:sp>
        <p:nvSpPr>
          <p:cNvPr id="24" name="TextBox 23">
            <a:extLst>
              <a:ext uri="{FF2B5EF4-FFF2-40B4-BE49-F238E27FC236}">
                <a16:creationId xmlns:a16="http://schemas.microsoft.com/office/drawing/2014/main" id="{0ACB9923-7876-6EB2-383B-4B4CEE186883}"/>
              </a:ext>
            </a:extLst>
          </p:cNvPr>
          <p:cNvSpPr txBox="1"/>
          <p:nvPr/>
        </p:nvSpPr>
        <p:spPr>
          <a:xfrm>
            <a:off x="169682" y="6242136"/>
            <a:ext cx="11868347" cy="461665"/>
          </a:xfrm>
          <a:prstGeom prst="rect">
            <a:avLst/>
          </a:prstGeom>
          <a:solidFill>
            <a:schemeClr val="bg1"/>
          </a:solidFill>
          <a:ln>
            <a:solidFill>
              <a:schemeClr val="accent1">
                <a:shade val="15000"/>
              </a:schemeClr>
            </a:solidFill>
          </a:ln>
        </p:spPr>
        <p:txBody>
          <a:bodyPr wrap="square" rtlCol="0">
            <a:spAutoFit/>
          </a:bodyPr>
          <a:lstStyle/>
          <a:p>
            <a:r>
              <a:rPr lang="en-US" sz="1200" dirty="0"/>
              <a:t>Investment advice for Nationwide </a:t>
            </a:r>
            <a:r>
              <a:rPr lang="en-US" sz="1200" dirty="0" err="1"/>
              <a:t>ProAccount</a:t>
            </a:r>
            <a:r>
              <a:rPr lang="en-US" sz="1200" dirty="0"/>
              <a:t> is provided to plan participants by Nationwide Investment Advisors, LLC (NIA), a SEC-registered investment advisory. NIA has retained Wilshire Associates as the Independent Financial Expert for Nationwide </a:t>
            </a:r>
            <a:r>
              <a:rPr lang="en-US" sz="1200" dirty="0" err="1"/>
              <a:t>ProAccount</a:t>
            </a:r>
            <a:r>
              <a:rPr lang="en-US" sz="1200" dirty="0"/>
              <a:t>. Wilshire Associates is not an affiliate of NIA or Nationwide.</a:t>
            </a:r>
          </a:p>
        </p:txBody>
      </p:sp>
      <p:sp>
        <p:nvSpPr>
          <p:cNvPr id="25" name="TextBox 24">
            <a:extLst>
              <a:ext uri="{FF2B5EF4-FFF2-40B4-BE49-F238E27FC236}">
                <a16:creationId xmlns:a16="http://schemas.microsoft.com/office/drawing/2014/main" id="{E508A882-9154-B321-1873-17F6E0F48613}"/>
              </a:ext>
            </a:extLst>
          </p:cNvPr>
          <p:cNvSpPr txBox="1"/>
          <p:nvPr/>
        </p:nvSpPr>
        <p:spPr>
          <a:xfrm>
            <a:off x="682111" y="2786921"/>
            <a:ext cx="1034322" cy="769441"/>
          </a:xfrm>
          <a:prstGeom prst="rect">
            <a:avLst/>
          </a:prstGeom>
          <a:noFill/>
        </p:spPr>
        <p:txBody>
          <a:bodyPr wrap="none" rtlCol="0">
            <a:spAutoFit/>
          </a:bodyPr>
          <a:lstStyle/>
          <a:p>
            <a:r>
              <a:rPr lang="en-US" sz="4400" dirty="0">
                <a:latin typeface="+mj-lt"/>
              </a:rPr>
              <a:t>Taxi</a:t>
            </a:r>
          </a:p>
        </p:txBody>
      </p:sp>
    </p:spTree>
    <p:extLst>
      <p:ext uri="{BB962C8B-B14F-4D97-AF65-F5344CB8AC3E}">
        <p14:creationId xmlns:p14="http://schemas.microsoft.com/office/powerpoint/2010/main" val="196175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How much can I contribute</a:t>
            </a:r>
            <a:endParaRPr lang="en-US" altLang="en-US" dirty="0"/>
          </a:p>
        </p:txBody>
      </p:sp>
      <p:graphicFrame>
        <p:nvGraphicFramePr>
          <p:cNvPr id="4" name="Table 4">
            <a:extLst>
              <a:ext uri="{FF2B5EF4-FFF2-40B4-BE49-F238E27FC236}">
                <a16:creationId xmlns:a16="http://schemas.microsoft.com/office/drawing/2014/main" id="{BC47176E-4E10-4130-87C2-2DB328E80C09}"/>
              </a:ext>
            </a:extLst>
          </p:cNvPr>
          <p:cNvGraphicFramePr>
            <a:graphicFrameLocks noGrp="1"/>
          </p:cNvGraphicFramePr>
          <p:nvPr>
            <p:ph idx="4294967295"/>
            <p:extLst>
              <p:ext uri="{D42A27DB-BD31-4B8C-83A1-F6EECF244321}">
                <p14:modId xmlns:p14="http://schemas.microsoft.com/office/powerpoint/2010/main" val="1892152089"/>
              </p:ext>
            </p:extLst>
          </p:nvPr>
        </p:nvGraphicFramePr>
        <p:xfrm>
          <a:off x="870155" y="2135341"/>
          <a:ext cx="10574594" cy="1752600"/>
        </p:xfrm>
        <a:graphic>
          <a:graphicData uri="http://schemas.openxmlformats.org/drawingml/2006/table">
            <a:tbl>
              <a:tblPr firstRow="1" bandRow="1">
                <a:tableStyleId>{5C22544A-7EE6-4342-B048-85BDC9FD1C3A}</a:tableStyleId>
              </a:tblPr>
              <a:tblGrid>
                <a:gridCol w="2540909">
                  <a:extLst>
                    <a:ext uri="{9D8B030D-6E8A-4147-A177-3AD203B41FA5}">
                      <a16:colId xmlns:a16="http://schemas.microsoft.com/office/drawing/2014/main" val="684415588"/>
                    </a:ext>
                  </a:extLst>
                </a:gridCol>
                <a:gridCol w="2677895">
                  <a:extLst>
                    <a:ext uri="{9D8B030D-6E8A-4147-A177-3AD203B41FA5}">
                      <a16:colId xmlns:a16="http://schemas.microsoft.com/office/drawing/2014/main" val="2428399089"/>
                    </a:ext>
                  </a:extLst>
                </a:gridCol>
                <a:gridCol w="2677895">
                  <a:extLst>
                    <a:ext uri="{9D8B030D-6E8A-4147-A177-3AD203B41FA5}">
                      <a16:colId xmlns:a16="http://schemas.microsoft.com/office/drawing/2014/main" val="464855440"/>
                    </a:ext>
                  </a:extLst>
                </a:gridCol>
                <a:gridCol w="2677895">
                  <a:extLst>
                    <a:ext uri="{9D8B030D-6E8A-4147-A177-3AD203B41FA5}">
                      <a16:colId xmlns:a16="http://schemas.microsoft.com/office/drawing/2014/main" val="3667354314"/>
                    </a:ext>
                  </a:extLst>
                </a:gridCol>
              </a:tblGrid>
              <a:tr h="370840">
                <a:tc>
                  <a:txBody>
                    <a:bodyPr/>
                    <a:lstStyle/>
                    <a:p>
                      <a:endParaRPr lang="en-US" b="0" dirty="0"/>
                    </a:p>
                  </a:txBody>
                  <a:tcPr>
                    <a:solidFill>
                      <a:srgbClr val="AB101D"/>
                    </a:solidFill>
                  </a:tcPr>
                </a:tc>
                <a:tc>
                  <a:txBody>
                    <a:bodyPr/>
                    <a:lstStyle/>
                    <a:p>
                      <a:pPr algn="ctr"/>
                      <a:r>
                        <a:rPr lang="en-US" dirty="0"/>
                        <a:t>Pre-tax annual amount</a:t>
                      </a:r>
                    </a:p>
                  </a:txBody>
                  <a:tcPr anchor="ctr">
                    <a:solidFill>
                      <a:srgbClr val="AB101D"/>
                    </a:solidFill>
                  </a:tcPr>
                </a:tc>
                <a:tc>
                  <a:txBody>
                    <a:bodyPr/>
                    <a:lstStyle/>
                    <a:p>
                      <a:pPr algn="ctr"/>
                      <a:r>
                        <a:rPr lang="en-US" dirty="0"/>
                        <a:t>Pre-tax per pay </a:t>
                      </a:r>
                      <a:br>
                        <a:rPr lang="en-US" dirty="0"/>
                      </a:br>
                      <a:r>
                        <a:rPr lang="en-US" dirty="0"/>
                        <a:t>(26 pays)*</a:t>
                      </a:r>
                    </a:p>
                  </a:txBody>
                  <a:tcPr anchor="ctr">
                    <a:solidFill>
                      <a:srgbClr val="AB101D"/>
                    </a:solidFill>
                  </a:tcPr>
                </a:tc>
                <a:tc>
                  <a:txBody>
                    <a:bodyPr/>
                    <a:lstStyle/>
                    <a:p>
                      <a:pPr algn="ctr"/>
                      <a:r>
                        <a:rPr lang="en-US" dirty="0"/>
                        <a:t>Per-pay reduction </a:t>
                      </a:r>
                      <a:br>
                        <a:rPr lang="en-US" dirty="0"/>
                      </a:br>
                      <a:r>
                        <a:rPr lang="en-US" dirty="0"/>
                        <a:t>(22% tax rate)*</a:t>
                      </a:r>
                    </a:p>
                  </a:txBody>
                  <a:tcPr anchor="ctr">
                    <a:solidFill>
                      <a:srgbClr val="AB101D"/>
                    </a:solidFill>
                  </a:tcPr>
                </a:tc>
                <a:extLst>
                  <a:ext uri="{0D108BD9-81ED-4DB2-BD59-A6C34878D82A}">
                    <a16:rowId xmlns:a16="http://schemas.microsoft.com/office/drawing/2014/main" val="1407578241"/>
                  </a:ext>
                </a:extLst>
              </a:tr>
              <a:tr h="370840">
                <a:tc>
                  <a:txBody>
                    <a:bodyPr/>
                    <a:lstStyle/>
                    <a:p>
                      <a:r>
                        <a:rPr lang="en-US" dirty="0"/>
                        <a:t>Standard deferral</a:t>
                      </a:r>
                    </a:p>
                  </a:txBody>
                  <a:tcPr>
                    <a:noFill/>
                  </a:tcPr>
                </a:tc>
                <a:tc>
                  <a:txBody>
                    <a:bodyPr/>
                    <a:lstStyle/>
                    <a:p>
                      <a:pPr algn="ctr"/>
                      <a:r>
                        <a:rPr lang="en-US" dirty="0"/>
                        <a:t>$23,000</a:t>
                      </a:r>
                    </a:p>
                  </a:txBody>
                  <a:tcPr>
                    <a:noFill/>
                  </a:tcPr>
                </a:tc>
                <a:tc>
                  <a:txBody>
                    <a:bodyPr/>
                    <a:lstStyle/>
                    <a:p>
                      <a:pPr algn="ctr"/>
                      <a:r>
                        <a:rPr lang="en-US" dirty="0"/>
                        <a:t>$885</a:t>
                      </a:r>
                    </a:p>
                  </a:txBody>
                  <a:tcPr>
                    <a:noFill/>
                  </a:tcPr>
                </a:tc>
                <a:tc>
                  <a:txBody>
                    <a:bodyPr/>
                    <a:lstStyle/>
                    <a:p>
                      <a:pPr algn="ctr"/>
                      <a:r>
                        <a:rPr lang="en-US" dirty="0"/>
                        <a:t>$690</a:t>
                      </a:r>
                    </a:p>
                  </a:txBody>
                  <a:tcPr>
                    <a:noFill/>
                  </a:tcPr>
                </a:tc>
                <a:extLst>
                  <a:ext uri="{0D108BD9-81ED-4DB2-BD59-A6C34878D82A}">
                    <a16:rowId xmlns:a16="http://schemas.microsoft.com/office/drawing/2014/main" val="2812593402"/>
                  </a:ext>
                </a:extLst>
              </a:tr>
              <a:tr h="370840">
                <a:tc>
                  <a:txBody>
                    <a:bodyPr/>
                    <a:lstStyle/>
                    <a:p>
                      <a:r>
                        <a:rPr lang="en-US" dirty="0"/>
                        <a:t>Age 50+ Catch-up</a:t>
                      </a:r>
                    </a:p>
                  </a:txBody>
                  <a:tcPr>
                    <a:solidFill>
                      <a:srgbClr val="DCD2A8"/>
                    </a:solidFill>
                  </a:tcPr>
                </a:tc>
                <a:tc>
                  <a:txBody>
                    <a:bodyPr/>
                    <a:lstStyle/>
                    <a:p>
                      <a:pPr algn="ctr"/>
                      <a:r>
                        <a:rPr lang="en-US" dirty="0"/>
                        <a:t>$30,500</a:t>
                      </a:r>
                    </a:p>
                  </a:txBody>
                  <a:tcPr>
                    <a:solidFill>
                      <a:srgbClr val="DCD2A8"/>
                    </a:solidFill>
                  </a:tcPr>
                </a:tc>
                <a:tc>
                  <a:txBody>
                    <a:bodyPr/>
                    <a:lstStyle/>
                    <a:p>
                      <a:pPr algn="ctr"/>
                      <a:r>
                        <a:rPr lang="en-US" dirty="0"/>
                        <a:t>$1,173</a:t>
                      </a:r>
                    </a:p>
                  </a:txBody>
                  <a:tcPr>
                    <a:solidFill>
                      <a:srgbClr val="DCD2A8"/>
                    </a:solidFill>
                  </a:tcPr>
                </a:tc>
                <a:tc>
                  <a:txBody>
                    <a:bodyPr/>
                    <a:lstStyle/>
                    <a:p>
                      <a:pPr algn="ctr"/>
                      <a:r>
                        <a:rPr lang="en-US" dirty="0"/>
                        <a:t>$915</a:t>
                      </a:r>
                    </a:p>
                  </a:txBody>
                  <a:tcPr>
                    <a:solidFill>
                      <a:srgbClr val="DCD2A8"/>
                    </a:solidFill>
                  </a:tcPr>
                </a:tc>
                <a:extLst>
                  <a:ext uri="{0D108BD9-81ED-4DB2-BD59-A6C34878D82A}">
                    <a16:rowId xmlns:a16="http://schemas.microsoft.com/office/drawing/2014/main" val="3661050398"/>
                  </a:ext>
                </a:extLst>
              </a:tr>
              <a:tr h="370840">
                <a:tc>
                  <a:txBody>
                    <a:bodyPr/>
                    <a:lstStyle/>
                    <a:p>
                      <a:r>
                        <a:rPr lang="en-US" dirty="0"/>
                        <a:t>Special 457(b) Catch-up</a:t>
                      </a:r>
                    </a:p>
                  </a:txBody>
                  <a:tcPr>
                    <a:noFill/>
                  </a:tcPr>
                </a:tc>
                <a:tc>
                  <a:txBody>
                    <a:bodyPr/>
                    <a:lstStyle/>
                    <a:p>
                      <a:pPr algn="ctr"/>
                      <a:r>
                        <a:rPr lang="en-US" dirty="0"/>
                        <a:t>Up to $46,000</a:t>
                      </a:r>
                    </a:p>
                  </a:txBody>
                  <a:tcPr>
                    <a:noFill/>
                  </a:tcPr>
                </a:tc>
                <a:tc>
                  <a:txBody>
                    <a:bodyPr/>
                    <a:lstStyle/>
                    <a:p>
                      <a:pPr algn="ctr"/>
                      <a:r>
                        <a:rPr lang="en-US" dirty="0"/>
                        <a:t>Up to $1,769</a:t>
                      </a:r>
                    </a:p>
                  </a:txBody>
                  <a:tcPr>
                    <a:noFill/>
                  </a:tcPr>
                </a:tc>
                <a:tc>
                  <a:txBody>
                    <a:bodyPr/>
                    <a:lstStyle/>
                    <a:p>
                      <a:pPr algn="ctr"/>
                      <a:r>
                        <a:rPr lang="en-US" dirty="0"/>
                        <a:t>Up to $1,380</a:t>
                      </a:r>
                    </a:p>
                  </a:txBody>
                  <a:tcPr>
                    <a:noFill/>
                  </a:tcPr>
                </a:tc>
                <a:extLst>
                  <a:ext uri="{0D108BD9-81ED-4DB2-BD59-A6C34878D82A}">
                    <a16:rowId xmlns:a16="http://schemas.microsoft.com/office/drawing/2014/main" val="3195545551"/>
                  </a:ext>
                </a:extLst>
              </a:tr>
            </a:tbl>
          </a:graphicData>
        </a:graphic>
      </p:graphicFrame>
      <p:sp>
        <p:nvSpPr>
          <p:cNvPr id="180228" name="Rectangle 4"/>
          <p:cNvSpPr>
            <a:spLocks noChangeArrowheads="1"/>
          </p:cNvSpPr>
          <p:nvPr/>
        </p:nvSpPr>
        <p:spPr bwMode="auto">
          <a:xfrm>
            <a:off x="1943320" y="4398569"/>
            <a:ext cx="8305800" cy="1323439"/>
          </a:xfrm>
          <a:prstGeom prst="rect">
            <a:avLst/>
          </a:prstGeom>
          <a:noFill/>
          <a:ln w="9525">
            <a:noFill/>
            <a:miter lim="800000"/>
            <a:headEnd/>
            <a:tailEnd/>
          </a:ln>
          <a:effectLst/>
        </p:spPr>
        <p:txBody>
          <a:bodyPr>
            <a:spAutoFit/>
          </a:bodyPr>
          <a:lstStyle/>
          <a:p>
            <a:pPr marL="119063" indent="-119063">
              <a:buFont typeface="Arial" pitchFamily="34" charset="0"/>
              <a:buChar char="•"/>
              <a:defRPr/>
            </a:pPr>
            <a:r>
              <a:rPr lang="en-US" sz="1600" dirty="0"/>
              <a:t>For participants with both a 401(k) and 403(b) plan account, combined annual contributions to the plans may not exceed $23,000</a:t>
            </a:r>
          </a:p>
          <a:p>
            <a:pPr marL="119063" indent="-119063">
              <a:buFont typeface="Arial" pitchFamily="34" charset="0"/>
              <a:buChar char="•"/>
              <a:defRPr/>
            </a:pPr>
            <a:r>
              <a:rPr lang="en-US" sz="1600" dirty="0"/>
              <a:t>You may start, stop, increase or decrease your deferral amount</a:t>
            </a:r>
          </a:p>
          <a:p>
            <a:pPr marL="119063" indent="-119063">
              <a:buFont typeface="Arial" pitchFamily="34" charset="0"/>
              <a:buChar char="•"/>
              <a:defRPr/>
            </a:pPr>
            <a:r>
              <a:rPr lang="en-US" sz="1600" dirty="0"/>
              <a:t>Minimum deferral — $5 per bi-weekly pay</a:t>
            </a:r>
          </a:p>
          <a:p>
            <a:pPr marL="119063" indent="-119063">
              <a:buFont typeface="Arial" pitchFamily="34" charset="0"/>
              <a:buChar char="•"/>
              <a:defRPr/>
            </a:pPr>
            <a:r>
              <a:rPr lang="en-US" sz="1600" dirty="0"/>
              <a:t>Increase every time you get a pay increase or pay off major bills</a:t>
            </a:r>
          </a:p>
        </p:txBody>
      </p:sp>
      <p:sp>
        <p:nvSpPr>
          <p:cNvPr id="2" name="TextBox 1">
            <a:extLst>
              <a:ext uri="{FF2B5EF4-FFF2-40B4-BE49-F238E27FC236}">
                <a16:creationId xmlns:a16="http://schemas.microsoft.com/office/drawing/2014/main" id="{6E1D0C60-20EC-4AA1-9131-BF38961AC052}"/>
              </a:ext>
            </a:extLst>
          </p:cNvPr>
          <p:cNvSpPr txBox="1"/>
          <p:nvPr/>
        </p:nvSpPr>
        <p:spPr>
          <a:xfrm>
            <a:off x="906411" y="3956000"/>
            <a:ext cx="4503420" cy="276999"/>
          </a:xfrm>
          <a:prstGeom prst="rect">
            <a:avLst/>
          </a:prstGeom>
          <a:noFill/>
        </p:spPr>
        <p:txBody>
          <a:bodyPr wrap="square" rtlCol="0">
            <a:spAutoFit/>
          </a:bodyPr>
          <a:lstStyle/>
          <a:p>
            <a:r>
              <a:rPr lang="en-US" sz="1200" dirty="0"/>
              <a:t>*Numbers are rounded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fees</a:t>
            </a:r>
          </a:p>
        </p:txBody>
      </p:sp>
      <p:pic>
        <p:nvPicPr>
          <p:cNvPr id="8" name="Content Placeholder 7">
            <a:extLst>
              <a:ext uri="{FF2B5EF4-FFF2-40B4-BE49-F238E27FC236}">
                <a16:creationId xmlns:a16="http://schemas.microsoft.com/office/drawing/2014/main" id="{8F095C71-9BB2-4809-A5FF-048FF94D520A}"/>
              </a:ext>
            </a:extLst>
          </p:cNvPr>
          <p:cNvPicPr>
            <a:picLocks noGrp="1" noChangeAspect="1"/>
          </p:cNvPicPr>
          <p:nvPr>
            <p:ph idx="4294967295"/>
          </p:nvPr>
        </p:nvPicPr>
        <p:blipFill rotWithShape="1">
          <a:blip r:embed="rId3"/>
          <a:srcRect/>
          <a:stretch/>
        </p:blipFill>
        <p:spPr>
          <a:xfrm>
            <a:off x="12182475" y="3808413"/>
            <a:ext cx="9525" cy="11112"/>
          </a:xfrm>
        </p:spPr>
      </p:pic>
      <p:graphicFrame>
        <p:nvGraphicFramePr>
          <p:cNvPr id="7" name="Table 6">
            <a:extLst>
              <a:ext uri="{FF2B5EF4-FFF2-40B4-BE49-F238E27FC236}">
                <a16:creationId xmlns:a16="http://schemas.microsoft.com/office/drawing/2014/main" id="{BABAC400-7243-4E17-BB46-3D8E24F25774}"/>
              </a:ext>
            </a:extLst>
          </p:cNvPr>
          <p:cNvGraphicFramePr>
            <a:graphicFrameLocks noGrp="1"/>
          </p:cNvGraphicFramePr>
          <p:nvPr>
            <p:extLst>
              <p:ext uri="{D42A27DB-BD31-4B8C-83A1-F6EECF244321}">
                <p14:modId xmlns:p14="http://schemas.microsoft.com/office/powerpoint/2010/main" val="1188835648"/>
              </p:ext>
            </p:extLst>
          </p:nvPr>
        </p:nvGraphicFramePr>
        <p:xfrm>
          <a:off x="1487926" y="2079520"/>
          <a:ext cx="6481120" cy="3657600"/>
        </p:xfrm>
        <a:graphic>
          <a:graphicData uri="http://schemas.openxmlformats.org/drawingml/2006/table">
            <a:tbl>
              <a:tblPr firstRow="1" bandRow="1">
                <a:tableStyleId>{5940675A-B579-460E-94D1-54222C63F5DA}</a:tableStyleId>
              </a:tblPr>
              <a:tblGrid>
                <a:gridCol w="3641080">
                  <a:extLst>
                    <a:ext uri="{9D8B030D-6E8A-4147-A177-3AD203B41FA5}">
                      <a16:colId xmlns:a16="http://schemas.microsoft.com/office/drawing/2014/main" val="556927252"/>
                    </a:ext>
                  </a:extLst>
                </a:gridCol>
                <a:gridCol w="1456429">
                  <a:extLst>
                    <a:ext uri="{9D8B030D-6E8A-4147-A177-3AD203B41FA5}">
                      <a16:colId xmlns:a16="http://schemas.microsoft.com/office/drawing/2014/main" val="688480661"/>
                    </a:ext>
                  </a:extLst>
                </a:gridCol>
                <a:gridCol w="1383611">
                  <a:extLst>
                    <a:ext uri="{9D8B030D-6E8A-4147-A177-3AD203B41FA5}">
                      <a16:colId xmlns:a16="http://schemas.microsoft.com/office/drawing/2014/main" val="3382509528"/>
                    </a:ext>
                  </a:extLst>
                </a:gridCol>
              </a:tblGrid>
              <a:tr h="345989">
                <a:tc>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MSRP</a:t>
                      </a:r>
                    </a:p>
                  </a:txBody>
                  <a:tcP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b="1" dirty="0">
                          <a:latin typeface="Calibri" panose="020F0502020204030204" pitchFamily="34" charset="0"/>
                          <a:cs typeface="Calibri" panose="020F0502020204030204" pitchFamily="34" charset="0"/>
                        </a:rPr>
                        <a:t>Other Providers</a:t>
                      </a:r>
                    </a:p>
                  </a:txBody>
                  <a:tcP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895161"/>
                  </a:ext>
                </a:extLst>
              </a:tr>
              <a:tr h="350794">
                <a:tc>
                  <a:txBody>
                    <a:bodyPr/>
                    <a:lstStyle/>
                    <a:p>
                      <a:pPr algn="r"/>
                      <a:r>
                        <a:rPr lang="en-US" sz="1400" dirty="0">
                          <a:latin typeface="Calibri" panose="020F0502020204030204" pitchFamily="34" charset="0"/>
                          <a:cs typeface="Calibri" panose="020F0502020204030204" pitchFamily="34" charset="0"/>
                        </a:rPr>
                        <a:t>Front-end Load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0.00%</a:t>
                      </a:r>
                    </a:p>
                  </a:txBody>
                  <a:tcP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endParaRPr lang="en-US" dirty="0"/>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65400563"/>
                  </a:ext>
                </a:extLst>
              </a:tr>
              <a:tr h="350794">
                <a:tc>
                  <a:txBody>
                    <a:bodyPr/>
                    <a:lstStyle/>
                    <a:p>
                      <a:pPr algn="r"/>
                      <a:r>
                        <a:rPr lang="en-US" sz="1400" dirty="0">
                          <a:latin typeface="Calibri" panose="020F0502020204030204" pitchFamily="34" charset="0"/>
                          <a:cs typeface="Calibri" panose="020F0502020204030204" pitchFamily="34" charset="0"/>
                        </a:rPr>
                        <a:t>Back-end Load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0.00%</a:t>
                      </a:r>
                    </a:p>
                  </a:txBody>
                  <a:tcPr>
                    <a:lnL w="38100" cap="flat" cmpd="sng" algn="ctr">
                      <a:noFill/>
                      <a:prstDash val="solid"/>
                      <a:round/>
                      <a:headEnd type="none" w="med" len="med"/>
                      <a:tailEnd type="none" w="med" len="med"/>
                    </a:lnL>
                    <a:noFill/>
                  </a:tcPr>
                </a:tc>
                <a:tc>
                  <a:txBody>
                    <a:bodyPr/>
                    <a:lstStyle/>
                    <a:p>
                      <a:endParaRPr lang="en-US" dirty="0"/>
                    </a:p>
                  </a:txBody>
                  <a:tcPr>
                    <a:lnR w="38100" cap="flat" cmpd="sng" algn="ctr">
                      <a:noFill/>
                      <a:prstDash val="solid"/>
                      <a:round/>
                      <a:headEnd type="none" w="med" len="med"/>
                      <a:tailEnd type="none" w="med" len="med"/>
                    </a:lnR>
                    <a:noFill/>
                  </a:tcPr>
                </a:tc>
                <a:extLst>
                  <a:ext uri="{0D108BD9-81ED-4DB2-BD59-A6C34878D82A}">
                    <a16:rowId xmlns:a16="http://schemas.microsoft.com/office/drawing/2014/main" val="4148686447"/>
                  </a:ext>
                </a:extLst>
              </a:tr>
              <a:tr h="350794">
                <a:tc>
                  <a:txBody>
                    <a:bodyPr/>
                    <a:lstStyle/>
                    <a:p>
                      <a:pPr algn="r"/>
                      <a:r>
                        <a:rPr lang="en-US" sz="1400" dirty="0">
                          <a:latin typeface="Calibri" panose="020F0502020204030204" pitchFamily="34" charset="0"/>
                          <a:cs typeface="Calibri" panose="020F0502020204030204" pitchFamily="34" charset="0"/>
                        </a:rPr>
                        <a:t>Mortality &amp; Expense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0.00%</a:t>
                      </a:r>
                    </a:p>
                  </a:txBody>
                  <a:tcPr>
                    <a:lnL w="38100" cap="flat" cmpd="sng" algn="ctr">
                      <a:noFill/>
                      <a:prstDash val="solid"/>
                      <a:round/>
                      <a:headEnd type="none" w="med" len="med"/>
                      <a:tailEnd type="none" w="med" len="med"/>
                    </a:lnL>
                    <a:noFill/>
                  </a:tcPr>
                </a:tc>
                <a:tc>
                  <a:txBody>
                    <a:bodyPr/>
                    <a:lstStyle/>
                    <a:p>
                      <a:endParaRPr lang="en-US" dirty="0"/>
                    </a:p>
                  </a:txBody>
                  <a:tcPr>
                    <a:lnR w="38100" cap="flat" cmpd="sng" algn="ctr">
                      <a:noFill/>
                      <a:prstDash val="solid"/>
                      <a:round/>
                      <a:headEnd type="none" w="med" len="med"/>
                      <a:tailEnd type="none" w="med" len="med"/>
                    </a:lnR>
                    <a:noFill/>
                  </a:tcPr>
                </a:tc>
                <a:extLst>
                  <a:ext uri="{0D108BD9-81ED-4DB2-BD59-A6C34878D82A}">
                    <a16:rowId xmlns:a16="http://schemas.microsoft.com/office/drawing/2014/main" val="601306688"/>
                  </a:ext>
                </a:extLst>
              </a:tr>
              <a:tr h="350794">
                <a:tc>
                  <a:txBody>
                    <a:bodyPr/>
                    <a:lstStyle/>
                    <a:p>
                      <a:pPr algn="r"/>
                      <a:r>
                        <a:rPr lang="en-US" sz="1400" dirty="0">
                          <a:latin typeface="Calibri" panose="020F0502020204030204" pitchFamily="34" charset="0"/>
                          <a:cs typeface="Calibri" panose="020F0502020204030204" pitchFamily="34" charset="0"/>
                        </a:rPr>
                        <a:t>Contingent Deferred Sales Charge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0.00%</a:t>
                      </a:r>
                    </a:p>
                  </a:txBody>
                  <a:tcPr>
                    <a:lnL w="38100" cap="flat" cmpd="sng" algn="ctr">
                      <a:noFill/>
                      <a:prstDash val="solid"/>
                      <a:round/>
                      <a:headEnd type="none" w="med" len="med"/>
                      <a:tailEnd type="none" w="med" len="med"/>
                    </a:lnL>
                    <a:noFill/>
                  </a:tcPr>
                </a:tc>
                <a:tc>
                  <a:txBody>
                    <a:bodyPr/>
                    <a:lstStyle/>
                    <a:p>
                      <a:endParaRPr lang="en-US" dirty="0"/>
                    </a:p>
                  </a:txBody>
                  <a:tcPr>
                    <a:lnR w="38100" cap="flat" cmpd="sng" algn="ctr">
                      <a:noFill/>
                      <a:prstDash val="solid"/>
                      <a:round/>
                      <a:headEnd type="none" w="med" len="med"/>
                      <a:tailEnd type="none" w="med" len="med"/>
                    </a:lnR>
                    <a:noFill/>
                  </a:tcPr>
                </a:tc>
                <a:extLst>
                  <a:ext uri="{0D108BD9-81ED-4DB2-BD59-A6C34878D82A}">
                    <a16:rowId xmlns:a16="http://schemas.microsoft.com/office/drawing/2014/main" val="3245565957"/>
                  </a:ext>
                </a:extLst>
              </a:tr>
              <a:tr h="350794">
                <a:tc>
                  <a:txBody>
                    <a:bodyPr/>
                    <a:lstStyle/>
                    <a:p>
                      <a:pPr algn="r"/>
                      <a:r>
                        <a:rPr lang="en-US" sz="1400" dirty="0">
                          <a:latin typeface="Calibri" panose="020F0502020204030204" pitchFamily="34" charset="0"/>
                          <a:cs typeface="Calibri" panose="020F0502020204030204" pitchFamily="34" charset="0"/>
                        </a:rPr>
                        <a:t>Account Administration Fee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0.12%</a:t>
                      </a:r>
                    </a:p>
                  </a:txBody>
                  <a:tcPr>
                    <a:lnL w="38100" cap="flat" cmpd="sng" algn="ctr">
                      <a:noFill/>
                      <a:prstDash val="solid"/>
                      <a:round/>
                      <a:headEnd type="none" w="med" len="med"/>
                      <a:tailEnd type="none" w="med" len="med"/>
                    </a:lnL>
                    <a:noFill/>
                  </a:tcPr>
                </a:tc>
                <a:tc>
                  <a:txBody>
                    <a:bodyPr/>
                    <a:lstStyle/>
                    <a:p>
                      <a:endParaRPr lang="en-US" dirty="0"/>
                    </a:p>
                  </a:txBody>
                  <a:tcPr>
                    <a:lnR w="38100" cap="flat" cmpd="sng" algn="ctr">
                      <a:noFill/>
                      <a:prstDash val="solid"/>
                      <a:round/>
                      <a:headEnd type="none" w="med" len="med"/>
                      <a:tailEnd type="none" w="med" len="med"/>
                    </a:lnR>
                    <a:noFill/>
                  </a:tcPr>
                </a:tc>
                <a:extLst>
                  <a:ext uri="{0D108BD9-81ED-4DB2-BD59-A6C34878D82A}">
                    <a16:rowId xmlns:a16="http://schemas.microsoft.com/office/drawing/2014/main" val="2471002167"/>
                  </a:ext>
                </a:extLst>
              </a:tr>
              <a:tr h="350794">
                <a:tc>
                  <a:txBody>
                    <a:bodyPr/>
                    <a:lstStyle/>
                    <a:p>
                      <a:pPr algn="r"/>
                      <a:r>
                        <a:rPr lang="en-US" sz="1400" dirty="0">
                          <a:latin typeface="Calibri" panose="020F0502020204030204" pitchFamily="34" charset="0"/>
                          <a:cs typeface="Calibri" panose="020F0502020204030204" pitchFamily="34" charset="0"/>
                        </a:rPr>
                        <a:t>Flat fee per account (annual) over $500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$6.00</a:t>
                      </a:r>
                    </a:p>
                  </a:txBody>
                  <a:tcPr>
                    <a:lnL w="38100" cap="flat" cmpd="sng" algn="ctr">
                      <a:noFill/>
                      <a:prstDash val="solid"/>
                      <a:round/>
                      <a:headEnd type="none" w="med" len="med"/>
                      <a:tailEnd type="none" w="med" len="med"/>
                    </a:lnL>
                    <a:noFill/>
                  </a:tcPr>
                </a:tc>
                <a:tc>
                  <a:txBody>
                    <a:bodyPr/>
                    <a:lstStyle/>
                    <a:p>
                      <a:endParaRPr lang="en-US" dirty="0"/>
                    </a:p>
                  </a:txBody>
                  <a:tcPr>
                    <a:lnR w="38100" cap="flat" cmpd="sng" algn="ctr">
                      <a:noFill/>
                      <a:prstDash val="solid"/>
                      <a:round/>
                      <a:headEnd type="none" w="med" len="med"/>
                      <a:tailEnd type="none" w="med" len="med"/>
                    </a:lnR>
                    <a:noFill/>
                  </a:tcPr>
                </a:tc>
                <a:extLst>
                  <a:ext uri="{0D108BD9-81ED-4DB2-BD59-A6C34878D82A}">
                    <a16:rowId xmlns:a16="http://schemas.microsoft.com/office/drawing/2014/main" val="1805798750"/>
                  </a:ext>
                </a:extLst>
              </a:tr>
              <a:tr h="350794">
                <a:tc>
                  <a:txBody>
                    <a:bodyPr/>
                    <a:lstStyle/>
                    <a:p>
                      <a:pPr algn="r"/>
                      <a:r>
                        <a:rPr lang="en-US" sz="1400" dirty="0">
                          <a:latin typeface="Calibri" panose="020F0502020204030204" pitchFamily="34" charset="0"/>
                          <a:cs typeface="Calibri" panose="020F0502020204030204" pitchFamily="34" charset="0"/>
                        </a:rPr>
                        <a:t>Mutual Fund Operating Expense/Expense Ratio</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0.02% - 0.80%</a:t>
                      </a:r>
                    </a:p>
                  </a:txBody>
                  <a:tcPr>
                    <a:lnL w="38100" cap="flat" cmpd="sng" algn="ctr">
                      <a:noFill/>
                      <a:prstDash val="solid"/>
                      <a:round/>
                      <a:headEnd type="none" w="med" len="med"/>
                      <a:tailEnd type="none" w="med" len="med"/>
                    </a:lnL>
                    <a:noFill/>
                  </a:tcPr>
                </a:tc>
                <a:tc>
                  <a:txBody>
                    <a:bodyPr/>
                    <a:lstStyle/>
                    <a:p>
                      <a:endParaRPr lang="en-US" dirty="0"/>
                    </a:p>
                  </a:txBody>
                  <a:tcPr>
                    <a:lnR w="38100" cap="flat" cmpd="sng" algn="ctr">
                      <a:noFill/>
                      <a:prstDash val="solid"/>
                      <a:round/>
                      <a:headEnd type="none" w="med" len="med"/>
                      <a:tailEnd type="none" w="med" len="med"/>
                    </a:lnR>
                    <a:noFill/>
                  </a:tcPr>
                </a:tc>
                <a:extLst>
                  <a:ext uri="{0D108BD9-81ED-4DB2-BD59-A6C34878D82A}">
                    <a16:rowId xmlns:a16="http://schemas.microsoft.com/office/drawing/2014/main" val="3498885334"/>
                  </a:ext>
                </a:extLst>
              </a:tr>
              <a:tr h="350794">
                <a:tc>
                  <a:txBody>
                    <a:bodyPr/>
                    <a:lstStyle/>
                    <a:p>
                      <a:pPr algn="r"/>
                      <a:r>
                        <a:rPr lang="en-US" sz="1400" dirty="0">
                          <a:latin typeface="Calibri" panose="020F0502020204030204" pitchFamily="34" charset="0"/>
                          <a:cs typeface="Calibri" panose="020F0502020204030204" pitchFamily="34" charset="0"/>
                        </a:rPr>
                        <a:t>Advisor or Investment Management Fee*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0.00%</a:t>
                      </a:r>
                    </a:p>
                  </a:txBody>
                  <a:tcP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noFill/>
                  </a:tcPr>
                </a:tc>
                <a:tc>
                  <a:txBody>
                    <a:bodyPr/>
                    <a:lstStyle/>
                    <a:p>
                      <a:endParaRPr lang="en-US" dirty="0"/>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083105"/>
                  </a:ext>
                </a:extLst>
              </a:tr>
              <a:tr h="350794">
                <a:tc>
                  <a:txBody>
                    <a:bodyPr/>
                    <a:lstStyle/>
                    <a:p>
                      <a:pPr algn="r"/>
                      <a:r>
                        <a:rPr lang="en-US" sz="1400" dirty="0">
                          <a:latin typeface="Calibri" panose="020F0502020204030204" pitchFamily="34" charset="0"/>
                          <a:cs typeface="Calibri" panose="020F0502020204030204" pitchFamily="34" charset="0"/>
                        </a:rPr>
                        <a:t>Payments from Mutual Funds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Calibri" panose="020F0502020204030204" pitchFamily="34" charset="0"/>
                          <a:cs typeface="Calibri" panose="020F0502020204030204" pitchFamily="34" charset="0"/>
                        </a:rPr>
                        <a:t>+0.01 to +0.78%</a:t>
                      </a:r>
                    </a:p>
                  </a:txBody>
                  <a:tcP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599339198"/>
                  </a:ext>
                </a:extLst>
              </a:tr>
            </a:tbl>
          </a:graphicData>
        </a:graphic>
      </p:graphicFrame>
      <p:graphicFrame>
        <p:nvGraphicFramePr>
          <p:cNvPr id="11" name="Table 11">
            <a:extLst>
              <a:ext uri="{FF2B5EF4-FFF2-40B4-BE49-F238E27FC236}">
                <a16:creationId xmlns:a16="http://schemas.microsoft.com/office/drawing/2014/main" id="{943F34ED-0B72-4DDD-AA2A-1B6F3EA603D4}"/>
              </a:ext>
            </a:extLst>
          </p:cNvPr>
          <p:cNvGraphicFramePr>
            <a:graphicFrameLocks noGrp="1"/>
          </p:cNvGraphicFramePr>
          <p:nvPr>
            <p:extLst>
              <p:ext uri="{D42A27DB-BD31-4B8C-83A1-F6EECF244321}">
                <p14:modId xmlns:p14="http://schemas.microsoft.com/office/powerpoint/2010/main" val="1589399322"/>
              </p:ext>
            </p:extLst>
          </p:nvPr>
        </p:nvGraphicFramePr>
        <p:xfrm>
          <a:off x="8231248" y="4133252"/>
          <a:ext cx="3014397" cy="2212534"/>
        </p:xfrm>
        <a:graphic>
          <a:graphicData uri="http://schemas.openxmlformats.org/drawingml/2006/table">
            <a:tbl>
              <a:tblPr firstRow="1" bandRow="1">
                <a:tableStyleId>{5C22544A-7EE6-4342-B048-85BDC9FD1C3A}</a:tableStyleId>
              </a:tblPr>
              <a:tblGrid>
                <a:gridCol w="2291648">
                  <a:extLst>
                    <a:ext uri="{9D8B030D-6E8A-4147-A177-3AD203B41FA5}">
                      <a16:colId xmlns:a16="http://schemas.microsoft.com/office/drawing/2014/main" val="707828858"/>
                    </a:ext>
                  </a:extLst>
                </a:gridCol>
                <a:gridCol w="722749">
                  <a:extLst>
                    <a:ext uri="{9D8B030D-6E8A-4147-A177-3AD203B41FA5}">
                      <a16:colId xmlns:a16="http://schemas.microsoft.com/office/drawing/2014/main" val="727295162"/>
                    </a:ext>
                  </a:extLst>
                </a:gridCol>
              </a:tblGrid>
              <a:tr h="515002">
                <a:tc gridSpan="2">
                  <a:txBody>
                    <a:bodyPr/>
                    <a:lstStyle/>
                    <a:p>
                      <a:pPr marL="0" indent="0" algn="ctr">
                        <a:buFont typeface="Arial" panose="020B0604020202020204" pitchFamily="34" charset="0"/>
                        <a:buNone/>
                      </a:pPr>
                      <a:r>
                        <a:rPr lang="en-US" sz="1400" dirty="0">
                          <a:solidFill>
                            <a:schemeClr val="bg1"/>
                          </a:solidFill>
                          <a:latin typeface="Calibri" panose="020F0502020204030204" pitchFamily="34" charset="0"/>
                          <a:cs typeface="Calibri" panose="020F0502020204030204" pitchFamily="34" charset="0"/>
                        </a:rPr>
                        <a:t>*Nationwide </a:t>
                      </a:r>
                      <a:r>
                        <a:rPr lang="en-US" sz="1400" dirty="0" err="1">
                          <a:solidFill>
                            <a:schemeClr val="bg1"/>
                          </a:solidFill>
                          <a:latin typeface="Calibri" panose="020F0502020204030204" pitchFamily="34" charset="0"/>
                          <a:cs typeface="Calibri" panose="020F0502020204030204" pitchFamily="34" charset="0"/>
                        </a:rPr>
                        <a:t>ProAccount</a:t>
                      </a:r>
                      <a:r>
                        <a:rPr lang="en-US" sz="1400" dirty="0">
                          <a:solidFill>
                            <a:schemeClr val="bg1"/>
                          </a:solidFill>
                          <a:latin typeface="Calibri" panose="020F0502020204030204" pitchFamily="34" charset="0"/>
                          <a:cs typeface="Calibri" panose="020F0502020204030204" pitchFamily="34" charset="0"/>
                        </a:rPr>
                        <a:t>®</a:t>
                      </a:r>
                    </a:p>
                    <a:p>
                      <a:pPr marL="0" indent="0" algn="ctr">
                        <a:buFont typeface="Arial" panose="020B0604020202020204" pitchFamily="34" charset="0"/>
                        <a:buNone/>
                      </a:pPr>
                      <a:r>
                        <a:rPr lang="en-US" sz="1050"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Optional</a:t>
                      </a:r>
                      <a:r>
                        <a:rPr lang="en-US" sz="1050" dirty="0">
                          <a:solidFill>
                            <a:schemeClr val="bg1"/>
                          </a:solidFill>
                          <a:latin typeface="Calibri" panose="020F0502020204030204" pitchFamily="34" charset="0"/>
                          <a:cs typeface="Calibri" panose="020F0502020204030204" pitchFamily="34" charset="0"/>
                        </a:rPr>
                        <a:t> professionally-managed account</a:t>
                      </a:r>
                    </a:p>
                  </a:txBody>
                  <a:tcPr marT="0" marB="0" anchor="ctr">
                    <a:solidFill>
                      <a:srgbClr val="AB101D"/>
                    </a:solidFill>
                  </a:tcPr>
                </a:tc>
                <a:tc hMerge="1">
                  <a:txBody>
                    <a:bodyPr/>
                    <a:lstStyle/>
                    <a:p>
                      <a:pPr algn="ctr"/>
                      <a:endParaRPr lang="en-US" sz="12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3415822302"/>
                  </a:ext>
                </a:extLst>
              </a:tr>
              <a:tr h="212699">
                <a:tc>
                  <a:txBody>
                    <a:bodyPr/>
                    <a:lstStyle/>
                    <a:p>
                      <a:pPr algn="l"/>
                      <a:r>
                        <a:rPr lang="en-US" sz="1200" b="1" dirty="0">
                          <a:solidFill>
                            <a:schemeClr val="bg1"/>
                          </a:solidFill>
                          <a:latin typeface="Calibri" panose="020F0502020204030204" pitchFamily="34" charset="0"/>
                          <a:cs typeface="Calibri" panose="020F0502020204030204" pitchFamily="34" charset="0"/>
                        </a:rPr>
                        <a:t>Account Balance</a:t>
                      </a:r>
                    </a:p>
                  </a:txBody>
                  <a:tcPr marT="0" marB="0" anchor="ctr">
                    <a:solidFill>
                      <a:schemeClr val="bg2">
                        <a:lumMod val="25000"/>
                      </a:schemeClr>
                    </a:solidFill>
                  </a:tcPr>
                </a:tc>
                <a:tc>
                  <a:txBody>
                    <a:bodyPr/>
                    <a:lstStyle/>
                    <a:p>
                      <a:pPr algn="ctr"/>
                      <a:r>
                        <a:rPr lang="en-US" sz="1200" b="1" dirty="0">
                          <a:solidFill>
                            <a:schemeClr val="bg1"/>
                          </a:solidFill>
                          <a:latin typeface="Calibri" panose="020F0502020204030204" pitchFamily="34" charset="0"/>
                          <a:cs typeface="Calibri" panose="020F0502020204030204" pitchFamily="34" charset="0"/>
                        </a:rPr>
                        <a:t>Fee</a:t>
                      </a:r>
                    </a:p>
                  </a:txBody>
                  <a:tcPr marT="0" marB="0" anchor="ctr">
                    <a:solidFill>
                      <a:schemeClr val="bg2">
                        <a:lumMod val="25000"/>
                      </a:schemeClr>
                    </a:solidFill>
                  </a:tcPr>
                </a:tc>
                <a:extLst>
                  <a:ext uri="{0D108BD9-81ED-4DB2-BD59-A6C34878D82A}">
                    <a16:rowId xmlns:a16="http://schemas.microsoft.com/office/drawing/2014/main" val="3235551253"/>
                  </a:ext>
                </a:extLst>
              </a:tr>
              <a:tr h="212699">
                <a:tc>
                  <a:txBody>
                    <a:bodyPr/>
                    <a:lstStyle/>
                    <a:p>
                      <a:pPr algn="l"/>
                      <a:r>
                        <a:rPr lang="en-US" sz="1200" dirty="0">
                          <a:latin typeface="Calibri" panose="020F0502020204030204" pitchFamily="34" charset="0"/>
                          <a:cs typeface="Calibri" panose="020F0502020204030204" pitchFamily="34" charset="0"/>
                        </a:rPr>
                        <a:t>The first $99,999.99</a:t>
                      </a:r>
                    </a:p>
                  </a:txBody>
                  <a:tcPr marT="0" marB="0" anchor="ctr">
                    <a:noFill/>
                  </a:tcPr>
                </a:tc>
                <a:tc>
                  <a:txBody>
                    <a:bodyPr/>
                    <a:lstStyle/>
                    <a:p>
                      <a:pPr algn="ctr"/>
                      <a:r>
                        <a:rPr lang="en-US" sz="1200" dirty="0">
                          <a:latin typeface="Calibri" panose="020F0502020204030204" pitchFamily="34" charset="0"/>
                          <a:cs typeface="Calibri" panose="020F0502020204030204" pitchFamily="34" charset="0"/>
                        </a:rPr>
                        <a:t>0.45%</a:t>
                      </a:r>
                    </a:p>
                  </a:txBody>
                  <a:tcPr marT="0" marB="0" anchor="ctr">
                    <a:noFill/>
                  </a:tcPr>
                </a:tc>
                <a:extLst>
                  <a:ext uri="{0D108BD9-81ED-4DB2-BD59-A6C34878D82A}">
                    <a16:rowId xmlns:a16="http://schemas.microsoft.com/office/drawing/2014/main" val="2161928246"/>
                  </a:ext>
                </a:extLst>
              </a:tr>
              <a:tr h="353145">
                <a:tc>
                  <a:txBody>
                    <a:bodyPr/>
                    <a:lstStyle/>
                    <a:p>
                      <a:pPr algn="l"/>
                      <a:r>
                        <a:rPr lang="en-US" sz="1200" dirty="0">
                          <a:latin typeface="Calibri" panose="020F0502020204030204" pitchFamily="34" charset="0"/>
                          <a:cs typeface="Calibri" panose="020F0502020204030204" pitchFamily="34" charset="0"/>
                        </a:rPr>
                        <a:t>The next $100,000–250,000</a:t>
                      </a:r>
                    </a:p>
                  </a:txBody>
                  <a:tcPr marT="0" marB="0" anchor="ctr">
                    <a:solidFill>
                      <a:srgbClr val="FFCC66"/>
                    </a:solidFill>
                  </a:tcPr>
                </a:tc>
                <a:tc>
                  <a:txBody>
                    <a:bodyPr/>
                    <a:lstStyle/>
                    <a:p>
                      <a:pPr algn="ctr"/>
                      <a:r>
                        <a:rPr lang="en-US" sz="1200" dirty="0">
                          <a:latin typeface="Calibri" panose="020F0502020204030204" pitchFamily="34" charset="0"/>
                          <a:cs typeface="Calibri" panose="020F0502020204030204" pitchFamily="34" charset="0"/>
                        </a:rPr>
                        <a:t>0.40%</a:t>
                      </a:r>
                    </a:p>
                  </a:txBody>
                  <a:tcPr marT="0" marB="0" anchor="ctr">
                    <a:solidFill>
                      <a:srgbClr val="FFCC66"/>
                    </a:solidFill>
                  </a:tcPr>
                </a:tc>
                <a:extLst>
                  <a:ext uri="{0D108BD9-81ED-4DB2-BD59-A6C34878D82A}">
                    <a16:rowId xmlns:a16="http://schemas.microsoft.com/office/drawing/2014/main" val="1937919059"/>
                  </a:ext>
                </a:extLst>
              </a:tr>
              <a:tr h="353145">
                <a:tc>
                  <a:txBody>
                    <a:bodyPr/>
                    <a:lstStyle/>
                    <a:p>
                      <a:pPr algn="l"/>
                      <a:r>
                        <a:rPr lang="en-US" sz="1200" dirty="0">
                          <a:latin typeface="Calibri" panose="020F0502020204030204" pitchFamily="34" charset="0"/>
                          <a:cs typeface="Calibri" panose="020F0502020204030204" pitchFamily="34" charset="0"/>
                        </a:rPr>
                        <a:t>The next $250,001–400,000</a:t>
                      </a:r>
                    </a:p>
                  </a:txBody>
                  <a:tcPr marT="0" marB="0" anchor="ctr">
                    <a:noFill/>
                  </a:tcPr>
                </a:tc>
                <a:tc>
                  <a:txBody>
                    <a:bodyPr/>
                    <a:lstStyle/>
                    <a:p>
                      <a:pPr algn="ctr"/>
                      <a:r>
                        <a:rPr lang="en-US" sz="1200" dirty="0">
                          <a:latin typeface="Calibri" panose="020F0502020204030204" pitchFamily="34" charset="0"/>
                          <a:cs typeface="Calibri" panose="020F0502020204030204" pitchFamily="34" charset="0"/>
                        </a:rPr>
                        <a:t>0.35%</a:t>
                      </a:r>
                    </a:p>
                  </a:txBody>
                  <a:tcPr marT="0" marB="0" anchor="ctr">
                    <a:noFill/>
                  </a:tcPr>
                </a:tc>
                <a:extLst>
                  <a:ext uri="{0D108BD9-81ED-4DB2-BD59-A6C34878D82A}">
                    <a16:rowId xmlns:a16="http://schemas.microsoft.com/office/drawing/2014/main" val="2023438096"/>
                  </a:ext>
                </a:extLst>
              </a:tr>
              <a:tr h="353145">
                <a:tc>
                  <a:txBody>
                    <a:bodyPr/>
                    <a:lstStyle/>
                    <a:p>
                      <a:pPr algn="l"/>
                      <a:r>
                        <a:rPr lang="en-US" sz="1200" dirty="0">
                          <a:latin typeface="Calibri" panose="020F0502020204030204" pitchFamily="34" charset="0"/>
                          <a:cs typeface="Calibri" panose="020F0502020204030204" pitchFamily="34" charset="0"/>
                        </a:rPr>
                        <a:t>The next $401,000–500,000</a:t>
                      </a:r>
                    </a:p>
                  </a:txBody>
                  <a:tcPr marT="0" marB="0" anchor="ctr">
                    <a:solidFill>
                      <a:srgbClr val="FFCC66"/>
                    </a:solidFill>
                  </a:tcPr>
                </a:tc>
                <a:tc>
                  <a:txBody>
                    <a:bodyPr/>
                    <a:lstStyle/>
                    <a:p>
                      <a:pPr algn="ctr"/>
                      <a:r>
                        <a:rPr lang="en-US" sz="1200" dirty="0">
                          <a:latin typeface="Calibri" panose="020F0502020204030204" pitchFamily="34" charset="0"/>
                          <a:cs typeface="Calibri" panose="020F0502020204030204" pitchFamily="34" charset="0"/>
                        </a:rPr>
                        <a:t>0.30%</a:t>
                      </a:r>
                    </a:p>
                  </a:txBody>
                  <a:tcPr marT="0" marB="0" anchor="ctr">
                    <a:solidFill>
                      <a:srgbClr val="FFCC66"/>
                    </a:solidFill>
                  </a:tcPr>
                </a:tc>
                <a:extLst>
                  <a:ext uri="{0D108BD9-81ED-4DB2-BD59-A6C34878D82A}">
                    <a16:rowId xmlns:a16="http://schemas.microsoft.com/office/drawing/2014/main" val="1799303124"/>
                  </a:ext>
                </a:extLst>
              </a:tr>
              <a:tr h="212699">
                <a:tc>
                  <a:txBody>
                    <a:bodyPr/>
                    <a:lstStyle/>
                    <a:p>
                      <a:pPr algn="l"/>
                      <a:r>
                        <a:rPr lang="en-US" sz="1200" dirty="0">
                          <a:latin typeface="Calibri" panose="020F0502020204030204" pitchFamily="34" charset="0"/>
                          <a:cs typeface="Calibri" panose="020F0502020204030204" pitchFamily="34" charset="0"/>
                        </a:rPr>
                        <a:t>Assets $500,001+</a:t>
                      </a:r>
                    </a:p>
                  </a:txBody>
                  <a:tcPr marT="0" marB="0" anchor="ctr">
                    <a:noFill/>
                  </a:tcPr>
                </a:tc>
                <a:tc>
                  <a:txBody>
                    <a:bodyPr/>
                    <a:lstStyle/>
                    <a:p>
                      <a:pPr algn="ctr"/>
                      <a:r>
                        <a:rPr lang="en-US" sz="1200" dirty="0">
                          <a:latin typeface="Calibri" panose="020F0502020204030204" pitchFamily="34" charset="0"/>
                          <a:cs typeface="Calibri" panose="020F0502020204030204" pitchFamily="34" charset="0"/>
                        </a:rPr>
                        <a:t>0.25%</a:t>
                      </a:r>
                    </a:p>
                  </a:txBody>
                  <a:tcPr marT="0" marB="0" anchor="ctr">
                    <a:noFill/>
                  </a:tcPr>
                </a:tc>
                <a:extLst>
                  <a:ext uri="{0D108BD9-81ED-4DB2-BD59-A6C34878D82A}">
                    <a16:rowId xmlns:a16="http://schemas.microsoft.com/office/drawing/2014/main" val="1644374801"/>
                  </a:ext>
                </a:extLst>
              </a:tr>
            </a:tbl>
          </a:graphicData>
        </a:graphic>
      </p:graphicFrame>
    </p:spTree>
    <p:extLst>
      <p:ext uri="{BB962C8B-B14F-4D97-AF65-F5344CB8AC3E}">
        <p14:creationId xmlns:p14="http://schemas.microsoft.com/office/powerpoint/2010/main" val="227512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Simplify your retirement investing</a:t>
            </a:r>
          </a:p>
        </p:txBody>
      </p:sp>
      <p:sp>
        <p:nvSpPr>
          <p:cNvPr id="8" name="Content Placeholder 7">
            <a:extLst>
              <a:ext uri="{FF2B5EF4-FFF2-40B4-BE49-F238E27FC236}">
                <a16:creationId xmlns:a16="http://schemas.microsoft.com/office/drawing/2014/main" id="{46AFCE72-98F8-8DC8-A504-9D4FDB0F5B12}"/>
              </a:ext>
            </a:extLst>
          </p:cNvPr>
          <p:cNvSpPr>
            <a:spLocks noGrp="1"/>
          </p:cNvSpPr>
          <p:nvPr>
            <p:ph idx="1"/>
          </p:nvPr>
        </p:nvSpPr>
        <p:spPr>
          <a:xfrm>
            <a:off x="838200" y="1963971"/>
            <a:ext cx="10515600" cy="484261"/>
          </a:xfrm>
        </p:spPr>
        <p:txBody>
          <a:bodyPr>
            <a:normAutofit/>
          </a:bodyPr>
          <a:lstStyle/>
          <a:p>
            <a:pPr marL="0" indent="0">
              <a:buNone/>
            </a:pPr>
            <a:r>
              <a:rPr lang="en-US" sz="2400" b="1" dirty="0">
                <a:solidFill>
                  <a:srgbClr val="AB101D"/>
                </a:solidFill>
              </a:rPr>
              <a:t>By rolling all your retirement assets into a single retirement plan, you could:</a:t>
            </a:r>
          </a:p>
        </p:txBody>
      </p:sp>
      <p:sp>
        <p:nvSpPr>
          <p:cNvPr id="7" name="TextBox 6"/>
          <p:cNvSpPr txBox="1"/>
          <p:nvPr/>
        </p:nvSpPr>
        <p:spPr>
          <a:xfrm>
            <a:off x="457200" y="4889090"/>
            <a:ext cx="11363632" cy="1877437"/>
          </a:xfrm>
          <a:prstGeom prst="rect">
            <a:avLst/>
          </a:prstGeom>
          <a:noFill/>
        </p:spPr>
        <p:txBody>
          <a:bodyPr wrap="square" rtlCol="0">
            <a:spAutoFit/>
          </a:bodyPr>
          <a:lstStyle/>
          <a:p>
            <a:pPr>
              <a:spcAft>
                <a:spcPts val="600"/>
              </a:spcAft>
            </a:pPr>
            <a:r>
              <a:rPr lang="en-US" sz="1200" i="1" dirty="0"/>
              <a:t>It’s important to understand retirement account differences and similarities, such as fees, services, investment options, etc., before making any rollover decisions.</a:t>
            </a:r>
          </a:p>
          <a:p>
            <a:pPr>
              <a:spcAft>
                <a:spcPts val="600"/>
              </a:spcAft>
            </a:pPr>
            <a:r>
              <a:rPr lang="en-US" sz="1200" i="1" dirty="0"/>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specific situation.</a:t>
            </a:r>
          </a:p>
          <a:p>
            <a:pPr>
              <a:spcAft>
                <a:spcPts val="600"/>
              </a:spcAft>
            </a:pPr>
            <a:r>
              <a:rPr lang="en-US" sz="1200" i="1" dirty="0"/>
              <a:t>Investing involves risk, including possible loss of principal.</a:t>
            </a:r>
          </a:p>
          <a:p>
            <a:pPr>
              <a:spcAft>
                <a:spcPts val="600"/>
              </a:spcAft>
            </a:pPr>
            <a:r>
              <a:rPr lang="en-US" sz="1200" i="1" dirty="0"/>
              <a:t>Qualified retirement plans, deferred compensation plans and individual retirement accounts are all different, including fees and when you can access funds. Assets rolled over from your account(s) may be subject to surrender charges, other fees and/or a 10% early withdrawal tax if withdrawn before age 59½. </a:t>
            </a:r>
          </a:p>
          <a:p>
            <a:pPr>
              <a:spcAft>
                <a:spcPts val="600"/>
              </a:spcAft>
            </a:pPr>
            <a:r>
              <a:rPr lang="en-US" sz="1200" i="1" dirty="0"/>
              <a:t>Diversification does not guarantee profits or insulate you from potential losses. </a:t>
            </a:r>
          </a:p>
        </p:txBody>
      </p:sp>
      <p:pic>
        <p:nvPicPr>
          <p:cNvPr id="14" name="Graphic 13" descr="Checkbox Checked with solid fill">
            <a:extLst>
              <a:ext uri="{FF2B5EF4-FFF2-40B4-BE49-F238E27FC236}">
                <a16:creationId xmlns:a16="http://schemas.microsoft.com/office/drawing/2014/main" id="{D69875F3-4CB0-6C0F-3BB6-EDB6D8A873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961" y="3045544"/>
            <a:ext cx="914400" cy="914400"/>
          </a:xfrm>
          <a:prstGeom prst="rect">
            <a:avLst/>
          </a:prstGeom>
        </p:spPr>
      </p:pic>
      <p:sp>
        <p:nvSpPr>
          <p:cNvPr id="15" name="TextBox 14">
            <a:extLst>
              <a:ext uri="{FF2B5EF4-FFF2-40B4-BE49-F238E27FC236}">
                <a16:creationId xmlns:a16="http://schemas.microsoft.com/office/drawing/2014/main" id="{BFE466A0-876E-6385-87B1-9704B81D4ABC}"/>
              </a:ext>
            </a:extLst>
          </p:cNvPr>
          <p:cNvSpPr txBox="1"/>
          <p:nvPr/>
        </p:nvSpPr>
        <p:spPr>
          <a:xfrm>
            <a:off x="1541206" y="3207775"/>
            <a:ext cx="2462981" cy="646331"/>
          </a:xfrm>
          <a:prstGeom prst="rect">
            <a:avLst/>
          </a:prstGeom>
          <a:noFill/>
        </p:spPr>
        <p:txBody>
          <a:bodyPr wrap="square" rtlCol="0">
            <a:spAutoFit/>
          </a:bodyPr>
          <a:lstStyle/>
          <a:p>
            <a:r>
              <a:rPr lang="en-US" dirty="0"/>
              <a:t>Manage your investments more easily</a:t>
            </a:r>
          </a:p>
        </p:txBody>
      </p:sp>
      <p:pic>
        <p:nvPicPr>
          <p:cNvPr id="16" name="Graphic 15" descr="Checkbox Checked with solid fill">
            <a:extLst>
              <a:ext uri="{FF2B5EF4-FFF2-40B4-BE49-F238E27FC236}">
                <a16:creationId xmlns:a16="http://schemas.microsoft.com/office/drawing/2014/main" id="{F7ED751D-1CEE-0AE3-7658-93D469F27F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4573" y="3045544"/>
            <a:ext cx="914400" cy="914400"/>
          </a:xfrm>
          <a:prstGeom prst="rect">
            <a:avLst/>
          </a:prstGeom>
        </p:spPr>
      </p:pic>
      <p:sp>
        <p:nvSpPr>
          <p:cNvPr id="17" name="TextBox 16">
            <a:extLst>
              <a:ext uri="{FF2B5EF4-FFF2-40B4-BE49-F238E27FC236}">
                <a16:creationId xmlns:a16="http://schemas.microsoft.com/office/drawing/2014/main" id="{7342BA23-E14E-0030-75EA-4B91F03E2B15}"/>
              </a:ext>
            </a:extLst>
          </p:cNvPr>
          <p:cNvSpPr txBox="1"/>
          <p:nvPr/>
        </p:nvSpPr>
        <p:spPr>
          <a:xfrm>
            <a:off x="5247966" y="3200400"/>
            <a:ext cx="2462981" cy="646331"/>
          </a:xfrm>
          <a:prstGeom prst="rect">
            <a:avLst/>
          </a:prstGeom>
          <a:noFill/>
        </p:spPr>
        <p:txBody>
          <a:bodyPr wrap="square" rtlCol="0">
            <a:spAutoFit/>
          </a:bodyPr>
          <a:lstStyle/>
          <a:p>
            <a:r>
              <a:rPr lang="en-US" dirty="0"/>
              <a:t>Reduce the number of fees you’re paying</a:t>
            </a:r>
          </a:p>
        </p:txBody>
      </p:sp>
      <p:pic>
        <p:nvPicPr>
          <p:cNvPr id="18" name="Graphic 17" descr="Checkbox Checked with solid fill">
            <a:extLst>
              <a:ext uri="{FF2B5EF4-FFF2-40B4-BE49-F238E27FC236}">
                <a16:creationId xmlns:a16="http://schemas.microsoft.com/office/drawing/2014/main" id="{776A6A06-4654-D63A-49A9-16F64C0A3A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6638" y="3045544"/>
            <a:ext cx="914400" cy="914400"/>
          </a:xfrm>
          <a:prstGeom prst="rect">
            <a:avLst/>
          </a:prstGeom>
        </p:spPr>
      </p:pic>
      <p:sp>
        <p:nvSpPr>
          <p:cNvPr id="19" name="TextBox 18">
            <a:extLst>
              <a:ext uri="{FF2B5EF4-FFF2-40B4-BE49-F238E27FC236}">
                <a16:creationId xmlns:a16="http://schemas.microsoft.com/office/drawing/2014/main" id="{307F06F0-41A9-A59E-8C17-F3F5F8AC7E63}"/>
              </a:ext>
            </a:extLst>
          </p:cNvPr>
          <p:cNvSpPr txBox="1"/>
          <p:nvPr/>
        </p:nvSpPr>
        <p:spPr>
          <a:xfrm>
            <a:off x="8880986" y="3207775"/>
            <a:ext cx="2462981" cy="1200329"/>
          </a:xfrm>
          <a:prstGeom prst="rect">
            <a:avLst/>
          </a:prstGeom>
          <a:noFill/>
        </p:spPr>
        <p:txBody>
          <a:bodyPr wrap="square" rtlCol="0">
            <a:spAutoFit/>
          </a:bodyPr>
          <a:lstStyle/>
          <a:p>
            <a:r>
              <a:rPr lang="en-US" dirty="0"/>
              <a:t>Get personal service to assist as you make decisions about all your retirement assets</a:t>
            </a:r>
          </a:p>
        </p:txBody>
      </p:sp>
      <p:sp>
        <p:nvSpPr>
          <p:cNvPr id="3" name="Slide Number Placeholder 2">
            <a:extLst>
              <a:ext uri="{FF2B5EF4-FFF2-40B4-BE49-F238E27FC236}">
                <a16:creationId xmlns:a16="http://schemas.microsoft.com/office/drawing/2014/main" id="{8D9774D6-35C9-890B-77A6-8FB19E28FAD1}"/>
              </a:ext>
            </a:extLst>
          </p:cNvPr>
          <p:cNvSpPr>
            <a:spLocks noGrp="1"/>
          </p:cNvSpPr>
          <p:nvPr>
            <p:ph type="sldNum" sz="quarter" idx="12"/>
          </p:nvPr>
        </p:nvSpPr>
        <p:spPr>
          <a:xfrm>
            <a:off x="11734800" y="6356350"/>
            <a:ext cx="388373" cy="410177"/>
          </a:xfrm>
        </p:spPr>
        <p:txBody>
          <a:bodyPr/>
          <a:lstStyle/>
          <a:p>
            <a:fld id="{63F79978-C52E-4703-9474-9914A5DDE6D7}" type="slidenum">
              <a:rPr lang="en-US" sz="1000" smtClean="0"/>
              <a:t>16</a:t>
            </a:fld>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BFBC5D-ABE2-AA3A-9DCC-538FF2166772}"/>
              </a:ext>
            </a:extLst>
          </p:cNvPr>
          <p:cNvGrpSpPr/>
          <p:nvPr/>
        </p:nvGrpSpPr>
        <p:grpSpPr>
          <a:xfrm>
            <a:off x="518473" y="-103695"/>
            <a:ext cx="11673527" cy="8182466"/>
            <a:chOff x="518473" y="-103695"/>
            <a:chExt cx="11673527" cy="8182466"/>
          </a:xfrm>
        </p:grpSpPr>
        <p:pic>
          <p:nvPicPr>
            <p:cNvPr id="5" name="Picture 4">
              <a:extLst>
                <a:ext uri="{FF2B5EF4-FFF2-40B4-BE49-F238E27FC236}">
                  <a16:creationId xmlns:a16="http://schemas.microsoft.com/office/drawing/2014/main" id="{4D77A818-0ED0-A689-8A84-40DA2C8AD4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717"/>
            <a:stretch/>
          </p:blipFill>
          <p:spPr>
            <a:xfrm>
              <a:off x="1794235" y="0"/>
              <a:ext cx="10397765" cy="6841506"/>
            </a:xfrm>
            <a:prstGeom prst="rect">
              <a:avLst/>
            </a:prstGeom>
          </p:spPr>
        </p:pic>
        <p:sp>
          <p:nvSpPr>
            <p:cNvPr id="8" name="Rectangle 7">
              <a:extLst>
                <a:ext uri="{FF2B5EF4-FFF2-40B4-BE49-F238E27FC236}">
                  <a16:creationId xmlns:a16="http://schemas.microsoft.com/office/drawing/2014/main" id="{A8EF3ACD-11E5-B36A-B0E6-5BAE633F0156}"/>
                </a:ext>
              </a:extLst>
            </p:cNvPr>
            <p:cNvSpPr/>
            <p:nvPr/>
          </p:nvSpPr>
          <p:spPr>
            <a:xfrm>
              <a:off x="518473" y="-103695"/>
              <a:ext cx="10067827" cy="8182466"/>
            </a:xfrm>
            <a:prstGeom prst="rect">
              <a:avLst/>
            </a:prstGeom>
            <a:gradFill>
              <a:gsLst>
                <a:gs pos="12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black background with white text&#10;&#10;Description automatically generated">
            <a:extLst>
              <a:ext uri="{FF2B5EF4-FFF2-40B4-BE49-F238E27FC236}">
                <a16:creationId xmlns:a16="http://schemas.microsoft.com/office/drawing/2014/main" id="{3F4DE16E-3AE9-6C81-9807-076383DEFE8B}"/>
              </a:ext>
            </a:extLst>
          </p:cNvPr>
          <p:cNvPicPr>
            <a:picLocks noChangeAspect="1"/>
          </p:cNvPicPr>
          <p:nvPr/>
        </p:nvPicPr>
        <p:blipFill>
          <a:blip r:embed="rId4" cstate="email">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68000" contrast="48000"/>
                    </a14:imgEffect>
                  </a14:imgLayer>
                </a14:imgProps>
              </a:ext>
              <a:ext uri="{28A0092B-C50C-407E-A947-70E740481C1C}">
                <a14:useLocalDpi xmlns:a14="http://schemas.microsoft.com/office/drawing/2010/main"/>
              </a:ext>
            </a:extLst>
          </a:blip>
          <a:stretch>
            <a:fillRect/>
          </a:stretch>
        </p:blipFill>
        <p:spPr>
          <a:xfrm>
            <a:off x="716976" y="519091"/>
            <a:ext cx="5511206" cy="2140691"/>
          </a:xfrm>
          <a:prstGeom prst="rect">
            <a:avLst/>
          </a:prstGeom>
        </p:spPr>
      </p:pic>
      <p:sp>
        <p:nvSpPr>
          <p:cNvPr id="7" name="TextBox 6">
            <a:extLst>
              <a:ext uri="{FF2B5EF4-FFF2-40B4-BE49-F238E27FC236}">
                <a16:creationId xmlns:a16="http://schemas.microsoft.com/office/drawing/2014/main" id="{D7842C76-E5F4-4ED2-229E-2FD0344C50FC}"/>
              </a:ext>
            </a:extLst>
          </p:cNvPr>
          <p:cNvSpPr txBox="1"/>
          <p:nvPr/>
        </p:nvSpPr>
        <p:spPr>
          <a:xfrm>
            <a:off x="697584" y="2384982"/>
            <a:ext cx="5222449" cy="954107"/>
          </a:xfrm>
          <a:prstGeom prst="rect">
            <a:avLst/>
          </a:prstGeom>
          <a:noFill/>
        </p:spPr>
        <p:txBody>
          <a:bodyPr wrap="square" rtlCol="0">
            <a:spAutoFit/>
          </a:bodyPr>
          <a:lstStyle/>
          <a:p>
            <a:r>
              <a:rPr lang="en-US" sz="2800" b="1" dirty="0">
                <a:solidFill>
                  <a:srgbClr val="85161C"/>
                </a:solidFill>
              </a:rPr>
              <a:t>Get one dollar for every dollar saved up to $600 per fiscal year</a:t>
            </a:r>
          </a:p>
        </p:txBody>
      </p:sp>
      <p:sp>
        <p:nvSpPr>
          <p:cNvPr id="10" name="TextBox 9">
            <a:extLst>
              <a:ext uri="{FF2B5EF4-FFF2-40B4-BE49-F238E27FC236}">
                <a16:creationId xmlns:a16="http://schemas.microsoft.com/office/drawing/2014/main" id="{02BF3D84-3344-1DD3-98DE-BBF9F709BCBA}"/>
              </a:ext>
            </a:extLst>
          </p:cNvPr>
          <p:cNvSpPr txBox="1"/>
          <p:nvPr/>
        </p:nvSpPr>
        <p:spPr>
          <a:xfrm>
            <a:off x="744715" y="3582188"/>
            <a:ext cx="5995449" cy="2539157"/>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dirty="0"/>
              <a:t>Must be in eligible State pension/retirement system</a:t>
            </a:r>
          </a:p>
          <a:p>
            <a:pPr marL="285750" indent="-285750">
              <a:spcAft>
                <a:spcPts val="600"/>
              </a:spcAft>
              <a:buFont typeface="Arial" panose="020B0604020202020204" pitchFamily="34" charset="0"/>
              <a:buChar char="•"/>
            </a:pPr>
            <a:r>
              <a:rPr lang="en-US" dirty="0"/>
              <a:t>Generally, sworn officers are excluded; however, administrative-type jobs at these agencies may be eligible</a:t>
            </a:r>
          </a:p>
          <a:p>
            <a:pPr marL="285750" indent="-285750">
              <a:spcAft>
                <a:spcPts val="600"/>
              </a:spcAft>
              <a:buFont typeface="Arial" panose="020B0604020202020204" pitchFamily="34" charset="0"/>
              <a:buChar char="•"/>
            </a:pPr>
            <a:r>
              <a:rPr lang="en-US" dirty="0"/>
              <a:t>Match happens automatically for those eligible </a:t>
            </a:r>
            <a:r>
              <a:rPr lang="en-US" b="1" dirty="0"/>
              <a:t>and </a:t>
            </a:r>
            <a:r>
              <a:rPr lang="en-US" dirty="0"/>
              <a:t>actively contributing/deferring</a:t>
            </a:r>
          </a:p>
          <a:p>
            <a:pPr marL="285750" indent="-285750">
              <a:buFont typeface="Arial" panose="020B0604020202020204" pitchFamily="34" charset="0"/>
              <a:buChar char="•"/>
            </a:pPr>
            <a:r>
              <a:rPr lang="en-US" dirty="0"/>
              <a:t>Employees with dormant accounts who restart contributions/deferrals should check their investment options</a:t>
            </a:r>
          </a:p>
        </p:txBody>
      </p:sp>
      <p:sp>
        <p:nvSpPr>
          <p:cNvPr id="13" name="TextBox 12">
            <a:extLst>
              <a:ext uri="{FF2B5EF4-FFF2-40B4-BE49-F238E27FC236}">
                <a16:creationId xmlns:a16="http://schemas.microsoft.com/office/drawing/2014/main" id="{33B23AD6-924A-EC85-331C-98E03C976064}"/>
              </a:ext>
            </a:extLst>
          </p:cNvPr>
          <p:cNvSpPr txBox="1"/>
          <p:nvPr/>
        </p:nvSpPr>
        <p:spPr>
          <a:xfrm>
            <a:off x="6247574" y="716437"/>
            <a:ext cx="2406233" cy="707886"/>
          </a:xfrm>
          <a:prstGeom prst="rect">
            <a:avLst/>
          </a:prstGeom>
          <a:noFill/>
        </p:spPr>
        <p:txBody>
          <a:bodyPr wrap="square" rtlCol="0">
            <a:spAutoFit/>
          </a:bodyPr>
          <a:lstStyle/>
          <a:p>
            <a:pPr algn="ctr"/>
            <a:r>
              <a:rPr lang="en-US" sz="2000" b="1" i="1" dirty="0">
                <a:solidFill>
                  <a:srgbClr val="FF0000"/>
                </a:solidFill>
              </a:rPr>
              <a:t>You are 100% vested at time of deposit!</a:t>
            </a:r>
          </a:p>
        </p:txBody>
      </p:sp>
      <p:sp>
        <p:nvSpPr>
          <p:cNvPr id="14" name="TextBox 13">
            <a:extLst>
              <a:ext uri="{FF2B5EF4-FFF2-40B4-BE49-F238E27FC236}">
                <a16:creationId xmlns:a16="http://schemas.microsoft.com/office/drawing/2014/main" id="{02EB93BF-9D41-C6A0-0BFD-A1E68783651C}"/>
              </a:ext>
            </a:extLst>
          </p:cNvPr>
          <p:cNvSpPr txBox="1"/>
          <p:nvPr/>
        </p:nvSpPr>
        <p:spPr>
          <a:xfrm>
            <a:off x="725865" y="5929459"/>
            <a:ext cx="6089714" cy="738664"/>
          </a:xfrm>
          <a:prstGeom prst="rect">
            <a:avLst/>
          </a:prstGeom>
          <a:noFill/>
        </p:spPr>
        <p:txBody>
          <a:bodyPr wrap="square" rtlCol="0">
            <a:spAutoFit/>
          </a:bodyPr>
          <a:lstStyle/>
          <a:p>
            <a:pPr algn="l"/>
            <a:endParaRPr lang="en-US" sz="1400" b="0" i="0" u="none" strike="noStrike" baseline="0" dirty="0">
              <a:solidFill>
                <a:srgbClr val="000000"/>
              </a:solidFill>
              <a:latin typeface="Source Sans Pro" panose="020B0503030403020204" pitchFamily="34" charset="0"/>
            </a:endParaRPr>
          </a:p>
          <a:p>
            <a:r>
              <a:rPr lang="en-US" sz="1400" b="0" i="0" u="none" strike="noStrike" baseline="0" dirty="0">
                <a:solidFill>
                  <a:srgbClr val="000000"/>
                </a:solidFill>
                <a:latin typeface="Source Sans Pro" panose="020B0503030403020204" pitchFamily="34" charset="0"/>
              </a:rPr>
              <a:t> Pictured: Retired Maryland State employee- Glenn Lieu, see his full story in the Spring 2023 </a:t>
            </a:r>
            <a:r>
              <a:rPr lang="en-US" sz="1400" b="0" i="1" u="none" strike="noStrike" baseline="0" dirty="0">
                <a:solidFill>
                  <a:srgbClr val="000000"/>
                </a:solidFill>
                <a:latin typeface="Source Sans Pro" panose="020B0503030403020204" pitchFamily="34" charset="0"/>
              </a:rPr>
              <a:t>MSRP Magazine</a:t>
            </a:r>
            <a:endParaRPr lang="en-US" sz="1400" dirty="0"/>
          </a:p>
        </p:txBody>
      </p:sp>
    </p:spTree>
    <p:extLst>
      <p:ext uri="{BB962C8B-B14F-4D97-AF65-F5344CB8AC3E}">
        <p14:creationId xmlns:p14="http://schemas.microsoft.com/office/powerpoint/2010/main" val="235032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29F92F25-8122-4596-35C2-8348197989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77" t="4198" r="21300" b="9818"/>
          <a:stretch/>
        </p:blipFill>
        <p:spPr>
          <a:xfrm>
            <a:off x="6291071" y="2203704"/>
            <a:ext cx="5900929" cy="4791456"/>
          </a:xfrm>
          <a:prstGeom prst="rect">
            <a:avLst/>
          </a:prstGeom>
        </p:spPr>
      </p:pic>
      <p:sp>
        <p:nvSpPr>
          <p:cNvPr id="2" name="Title 1"/>
          <p:cNvSpPr>
            <a:spLocks noGrp="1"/>
          </p:cNvSpPr>
          <p:nvPr>
            <p:ph type="title"/>
          </p:nvPr>
        </p:nvSpPr>
        <p:spPr>
          <a:xfrm>
            <a:off x="7029262" y="-274313"/>
            <a:ext cx="4940234" cy="2386577"/>
          </a:xfrm>
        </p:spPr>
        <p:txBody>
          <a:bodyPr>
            <a:noAutofit/>
          </a:bodyPr>
          <a:lstStyle/>
          <a:p>
            <a:pPr>
              <a:spcBef>
                <a:spcPts val="1200"/>
              </a:spcBef>
            </a:pPr>
            <a:r>
              <a:rPr lang="en-US" sz="2800" dirty="0">
                <a:solidFill>
                  <a:srgbClr val="800000"/>
                </a:solidFill>
                <a:latin typeface="+mn-lt"/>
              </a:rPr>
              <a:t>Enroll online </a:t>
            </a:r>
            <a:r>
              <a:rPr lang="en-US" sz="2800" b="1" dirty="0">
                <a:solidFill>
                  <a:srgbClr val="800000"/>
                </a:solidFill>
                <a:latin typeface="+mn-lt"/>
              </a:rPr>
              <a:t>MarylandDC.com</a:t>
            </a:r>
            <a:br>
              <a:rPr lang="en-US" sz="4000" b="1" dirty="0">
                <a:latin typeface="+mn-lt"/>
              </a:rPr>
            </a:br>
            <a:br>
              <a:rPr lang="en-US" sz="900" b="1" dirty="0">
                <a:latin typeface="+mn-lt"/>
              </a:rPr>
            </a:br>
            <a:r>
              <a:rPr lang="en-US" sz="2000" dirty="0">
                <a:effectLst/>
                <a:latin typeface="Calibri" panose="020F0502020204030204" pitchFamily="34" charset="0"/>
                <a:ea typeface="Calibri" panose="020F0502020204030204" pitchFamily="34" charset="0"/>
              </a:rPr>
              <a:t>Have your </a:t>
            </a:r>
            <a:r>
              <a:rPr lang="en-US" sz="2000" b="1" dirty="0">
                <a:solidFill>
                  <a:srgbClr val="800000"/>
                </a:solidFill>
                <a:effectLst/>
                <a:latin typeface="Calibri" panose="020F0502020204030204" pitchFamily="34" charset="0"/>
                <a:ea typeface="Calibri" panose="020F0502020204030204" pitchFamily="34" charset="0"/>
              </a:rPr>
              <a:t>paystub</a:t>
            </a:r>
            <a:r>
              <a:rPr lang="en-US" sz="2000" dirty="0">
                <a:effectLst/>
                <a:latin typeface="Calibri" panose="020F0502020204030204" pitchFamily="34" charset="0"/>
                <a:ea typeface="Calibri" panose="020F0502020204030204" pitchFamily="34" charset="0"/>
              </a:rPr>
              <a:t> and Social </a:t>
            </a:r>
            <a:r>
              <a:rPr lang="en-US" sz="2000" b="1" dirty="0">
                <a:solidFill>
                  <a:srgbClr val="800000"/>
                </a:solidFill>
                <a:effectLst/>
                <a:latin typeface="Calibri" panose="020F0502020204030204" pitchFamily="34" charset="0"/>
                <a:ea typeface="Calibri" panose="020F0502020204030204" pitchFamily="34" charset="0"/>
              </a:rPr>
              <a:t>Security number</a:t>
            </a:r>
            <a:r>
              <a:rPr lang="en-US" sz="2000" b="1"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handy, then look for this blue banner on MarylandDC.com to enroll.</a:t>
            </a:r>
            <a:endParaRPr lang="en-US" sz="6000" b="1" dirty="0">
              <a:solidFill>
                <a:schemeClr val="bg1"/>
              </a:solidFill>
              <a:latin typeface="+mn-lt"/>
            </a:endParaRPr>
          </a:p>
        </p:txBody>
      </p:sp>
      <p:sp>
        <p:nvSpPr>
          <p:cNvPr id="10" name="Speech Bubble: Oval 9">
            <a:extLst>
              <a:ext uri="{FF2B5EF4-FFF2-40B4-BE49-F238E27FC236}">
                <a16:creationId xmlns:a16="http://schemas.microsoft.com/office/drawing/2014/main" id="{A87056F9-2B89-1FD0-49F1-A450BA1873A8}"/>
              </a:ext>
            </a:extLst>
          </p:cNvPr>
          <p:cNvSpPr/>
          <p:nvPr/>
        </p:nvSpPr>
        <p:spPr>
          <a:xfrm>
            <a:off x="7699248" y="3369120"/>
            <a:ext cx="3008671" cy="1482213"/>
          </a:xfrm>
          <a:prstGeom prst="wedgeEllipseCallout">
            <a:avLst>
              <a:gd name="adj1" fmla="val 36608"/>
              <a:gd name="adj2" fmla="val 130978"/>
            </a:avLst>
          </a:prstGeom>
          <a:solidFill>
            <a:schemeClr val="bg1"/>
          </a:solidFill>
          <a:effectLst>
            <a:outerShdw blurRad="50800" dist="1143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Text to enroll </a:t>
            </a:r>
            <a:br>
              <a:rPr lang="en-US" sz="1800" dirty="0">
                <a:solidFill>
                  <a:schemeClr val="tx1"/>
                </a:solidFill>
              </a:rPr>
            </a:br>
            <a:r>
              <a:rPr lang="en-US" sz="1400" dirty="0">
                <a:solidFill>
                  <a:schemeClr val="tx1"/>
                </a:solidFill>
              </a:rPr>
              <a:t>Send </a:t>
            </a:r>
            <a:r>
              <a:rPr lang="en-US" sz="2000" b="1" dirty="0" err="1">
                <a:solidFill>
                  <a:srgbClr val="AB101D"/>
                </a:solidFill>
              </a:rPr>
              <a:t>MSRPready</a:t>
            </a:r>
            <a:r>
              <a:rPr lang="en-US" sz="1800" dirty="0">
                <a:solidFill>
                  <a:schemeClr val="tx1"/>
                </a:solidFill>
              </a:rPr>
              <a:t> </a:t>
            </a:r>
            <a:r>
              <a:rPr lang="en-US" sz="1400" dirty="0">
                <a:solidFill>
                  <a:schemeClr val="tx1"/>
                </a:solidFill>
              </a:rPr>
              <a:t>to</a:t>
            </a:r>
            <a:r>
              <a:rPr lang="en-US" sz="1400" b="1" dirty="0">
                <a:solidFill>
                  <a:schemeClr val="tx1"/>
                </a:solidFill>
              </a:rPr>
              <a:t> </a:t>
            </a:r>
            <a:r>
              <a:rPr lang="en-US" sz="2400" b="1" dirty="0">
                <a:solidFill>
                  <a:srgbClr val="AB101D"/>
                </a:solidFill>
              </a:rPr>
              <a:t>877697</a:t>
            </a:r>
            <a:endParaRPr lang="en-US" sz="1800" b="1" baseline="30000" dirty="0">
              <a:solidFill>
                <a:srgbClr val="AB101D"/>
              </a:solidFill>
            </a:endParaRPr>
          </a:p>
        </p:txBody>
      </p:sp>
      <p:grpSp>
        <p:nvGrpSpPr>
          <p:cNvPr id="18" name="Group 17">
            <a:extLst>
              <a:ext uri="{FF2B5EF4-FFF2-40B4-BE49-F238E27FC236}">
                <a16:creationId xmlns:a16="http://schemas.microsoft.com/office/drawing/2014/main" id="{A6522BD5-7017-06CB-61F6-CE11A9878782}"/>
              </a:ext>
            </a:extLst>
          </p:cNvPr>
          <p:cNvGrpSpPr/>
          <p:nvPr/>
        </p:nvGrpSpPr>
        <p:grpSpPr>
          <a:xfrm>
            <a:off x="0" y="41331"/>
            <a:ext cx="9237944" cy="6816669"/>
            <a:chOff x="0" y="41331"/>
            <a:chExt cx="9237944" cy="6816669"/>
          </a:xfrm>
        </p:grpSpPr>
        <p:grpSp>
          <p:nvGrpSpPr>
            <p:cNvPr id="6" name="Group 5">
              <a:extLst>
                <a:ext uri="{FF2B5EF4-FFF2-40B4-BE49-F238E27FC236}">
                  <a16:creationId xmlns:a16="http://schemas.microsoft.com/office/drawing/2014/main" id="{DDED172C-B432-A938-A011-A9311BF0161A}"/>
                </a:ext>
              </a:extLst>
            </p:cNvPr>
            <p:cNvGrpSpPr/>
            <p:nvPr/>
          </p:nvGrpSpPr>
          <p:grpSpPr>
            <a:xfrm>
              <a:off x="0" y="41331"/>
              <a:ext cx="6806324" cy="6806324"/>
              <a:chOff x="5466185" y="-73056"/>
              <a:chExt cx="8997831" cy="8997833"/>
            </a:xfrm>
            <a:effectLst>
              <a:outerShdw blurRad="50800" dist="165100" algn="l" rotWithShape="0">
                <a:prstClr val="black">
                  <a:alpha val="40000"/>
                </a:prstClr>
              </a:outerShdw>
            </a:effectLst>
          </p:grpSpPr>
          <p:sp>
            <p:nvSpPr>
              <p:cNvPr id="8" name="TextBox 7">
                <a:extLst>
                  <a:ext uri="{FF2B5EF4-FFF2-40B4-BE49-F238E27FC236}">
                    <a16:creationId xmlns:a16="http://schemas.microsoft.com/office/drawing/2014/main" id="{E3ABD4C4-555C-5634-95C5-75E098889859}"/>
                  </a:ext>
                </a:extLst>
              </p:cNvPr>
              <p:cNvSpPr txBox="1"/>
              <p:nvPr/>
            </p:nvSpPr>
            <p:spPr>
              <a:xfrm rot="16200000">
                <a:off x="10697883" y="4806219"/>
                <a:ext cx="3053630" cy="3661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mn-cs"/>
                  </a:rPr>
                  <a:t>CENTRAL PAY BUREAU #501</a:t>
                </a:r>
              </a:p>
            </p:txBody>
          </p:sp>
          <p:pic>
            <p:nvPicPr>
              <p:cNvPr id="9" name="Picture 8">
                <a:extLst>
                  <a:ext uri="{FF2B5EF4-FFF2-40B4-BE49-F238E27FC236}">
                    <a16:creationId xmlns:a16="http://schemas.microsoft.com/office/drawing/2014/main" id="{E06F4EC4-6D60-EB82-B1ED-B6429175B7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66185" y="-73056"/>
                <a:ext cx="8997831" cy="8997833"/>
              </a:xfrm>
              <a:prstGeom prst="rect">
                <a:avLst/>
              </a:prstGeom>
            </p:spPr>
          </p:pic>
        </p:grpSp>
        <p:sp>
          <p:nvSpPr>
            <p:cNvPr id="17" name="TextBox 16">
              <a:extLst>
                <a:ext uri="{FF2B5EF4-FFF2-40B4-BE49-F238E27FC236}">
                  <a16:creationId xmlns:a16="http://schemas.microsoft.com/office/drawing/2014/main" id="{6980D59A-0680-912F-FB00-1CE22F0745BB}"/>
                </a:ext>
              </a:extLst>
            </p:cNvPr>
            <p:cNvSpPr txBox="1"/>
            <p:nvPr/>
          </p:nvSpPr>
          <p:spPr>
            <a:xfrm>
              <a:off x="6858913" y="6581001"/>
              <a:ext cx="237903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CENTRAL PAY BUREAU #501</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F92F25-8122-4596-35C2-83481979893D}"/>
              </a:ext>
            </a:extLst>
          </p:cNvPr>
          <p:cNvPicPr>
            <a:picLocks noChangeAspect="1"/>
          </p:cNvPicPr>
          <p:nvPr/>
        </p:nvPicPr>
        <p:blipFill>
          <a:blip r:embed="rId3" cstate="print">
            <a:extLst>
              <a:ext uri="{28A0092B-C50C-407E-A947-70E740481C1C}">
                <a14:useLocalDpi xmlns:a14="http://schemas.microsoft.com/office/drawing/2010/main" val="0"/>
              </a:ext>
            </a:extLst>
          </a:blip>
          <a:srcRect l="7776" r="7776"/>
          <a:stretch/>
        </p:blipFill>
        <p:spPr>
          <a:xfrm>
            <a:off x="6291071" y="2203704"/>
            <a:ext cx="6497779" cy="5276088"/>
          </a:xfrm>
          <a:prstGeom prst="rect">
            <a:avLst/>
          </a:prstGeom>
        </p:spPr>
      </p:pic>
      <p:sp>
        <p:nvSpPr>
          <p:cNvPr id="2" name="Title 1"/>
          <p:cNvSpPr>
            <a:spLocks noGrp="1"/>
          </p:cNvSpPr>
          <p:nvPr>
            <p:ph type="title"/>
          </p:nvPr>
        </p:nvSpPr>
        <p:spPr>
          <a:xfrm>
            <a:off x="7029262" y="-274313"/>
            <a:ext cx="4940234" cy="2386577"/>
          </a:xfrm>
        </p:spPr>
        <p:txBody>
          <a:bodyPr>
            <a:noAutofit/>
          </a:bodyPr>
          <a:lstStyle/>
          <a:p>
            <a:pPr>
              <a:spcBef>
                <a:spcPts val="1200"/>
              </a:spcBef>
            </a:pPr>
            <a:r>
              <a:rPr lang="en-US" sz="2800" dirty="0">
                <a:solidFill>
                  <a:srgbClr val="800000"/>
                </a:solidFill>
                <a:latin typeface="+mn-lt"/>
              </a:rPr>
              <a:t>Enroll online </a:t>
            </a:r>
            <a:r>
              <a:rPr lang="en-US" sz="2800" b="1" dirty="0">
                <a:solidFill>
                  <a:srgbClr val="800000"/>
                </a:solidFill>
                <a:latin typeface="+mn-lt"/>
              </a:rPr>
              <a:t>MarylandDC.com</a:t>
            </a:r>
            <a:br>
              <a:rPr lang="en-US" sz="4000" b="1" dirty="0">
                <a:latin typeface="+mn-lt"/>
              </a:rPr>
            </a:br>
            <a:br>
              <a:rPr lang="en-US" sz="900" b="1" dirty="0">
                <a:latin typeface="+mn-lt"/>
              </a:rPr>
            </a:br>
            <a:r>
              <a:rPr lang="en-US" sz="2000" dirty="0">
                <a:effectLst/>
                <a:latin typeface="Calibri" panose="020F0502020204030204" pitchFamily="34" charset="0"/>
                <a:ea typeface="Calibri" panose="020F0502020204030204" pitchFamily="34" charset="0"/>
              </a:rPr>
              <a:t>Have your </a:t>
            </a:r>
            <a:r>
              <a:rPr lang="en-US" sz="2000" b="1" dirty="0">
                <a:solidFill>
                  <a:srgbClr val="800000"/>
                </a:solidFill>
                <a:effectLst/>
                <a:latin typeface="Calibri" panose="020F0502020204030204" pitchFamily="34" charset="0"/>
                <a:ea typeface="Calibri" panose="020F0502020204030204" pitchFamily="34" charset="0"/>
              </a:rPr>
              <a:t>paystub</a:t>
            </a:r>
            <a:r>
              <a:rPr lang="en-US" sz="2000" dirty="0">
                <a:effectLst/>
                <a:latin typeface="Calibri" panose="020F0502020204030204" pitchFamily="34" charset="0"/>
                <a:ea typeface="Calibri" panose="020F0502020204030204" pitchFamily="34" charset="0"/>
              </a:rPr>
              <a:t> and Social </a:t>
            </a:r>
            <a:r>
              <a:rPr lang="en-US" sz="2000" b="1" dirty="0">
                <a:solidFill>
                  <a:srgbClr val="800000"/>
                </a:solidFill>
                <a:effectLst/>
                <a:latin typeface="Calibri" panose="020F0502020204030204" pitchFamily="34" charset="0"/>
                <a:ea typeface="Calibri" panose="020F0502020204030204" pitchFamily="34" charset="0"/>
              </a:rPr>
              <a:t>Security number</a:t>
            </a:r>
            <a:r>
              <a:rPr lang="en-US" sz="2000" b="1"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handy, then look for this blue banner on MarylandDC.com to enroll.</a:t>
            </a:r>
            <a:endParaRPr lang="en-US" sz="6000" b="1" dirty="0">
              <a:solidFill>
                <a:schemeClr val="bg1"/>
              </a:solidFill>
              <a:latin typeface="+mn-lt"/>
            </a:endParaRPr>
          </a:p>
        </p:txBody>
      </p:sp>
      <p:sp>
        <p:nvSpPr>
          <p:cNvPr id="10" name="Speech Bubble: Oval 9">
            <a:extLst>
              <a:ext uri="{FF2B5EF4-FFF2-40B4-BE49-F238E27FC236}">
                <a16:creationId xmlns:a16="http://schemas.microsoft.com/office/drawing/2014/main" id="{A87056F9-2B89-1FD0-49F1-A450BA1873A8}"/>
              </a:ext>
            </a:extLst>
          </p:cNvPr>
          <p:cNvSpPr/>
          <p:nvPr/>
        </p:nvSpPr>
        <p:spPr>
          <a:xfrm>
            <a:off x="7699248" y="3369120"/>
            <a:ext cx="3008671" cy="1482213"/>
          </a:xfrm>
          <a:prstGeom prst="wedgeEllipseCallout">
            <a:avLst>
              <a:gd name="adj1" fmla="val -44539"/>
              <a:gd name="adj2" fmla="val -69520"/>
            </a:avLst>
          </a:prstGeom>
          <a:solidFill>
            <a:schemeClr val="bg1"/>
          </a:solidFill>
          <a:effectLst>
            <a:outerShdw blurRad="50800" dist="1143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Find your local Retirement Specialist here</a:t>
            </a:r>
            <a:endParaRPr lang="en-US" sz="1800" b="1" baseline="30000" dirty="0">
              <a:solidFill>
                <a:srgbClr val="AB101D"/>
              </a:solidFill>
            </a:endParaRPr>
          </a:p>
        </p:txBody>
      </p:sp>
      <p:grpSp>
        <p:nvGrpSpPr>
          <p:cNvPr id="18" name="Group 17">
            <a:extLst>
              <a:ext uri="{FF2B5EF4-FFF2-40B4-BE49-F238E27FC236}">
                <a16:creationId xmlns:a16="http://schemas.microsoft.com/office/drawing/2014/main" id="{A6522BD5-7017-06CB-61F6-CE11A9878782}"/>
              </a:ext>
            </a:extLst>
          </p:cNvPr>
          <p:cNvGrpSpPr/>
          <p:nvPr/>
        </p:nvGrpSpPr>
        <p:grpSpPr>
          <a:xfrm>
            <a:off x="-544010" y="0"/>
            <a:ext cx="9237944" cy="6816669"/>
            <a:chOff x="0" y="41331"/>
            <a:chExt cx="9237944" cy="6816669"/>
          </a:xfrm>
        </p:grpSpPr>
        <p:grpSp>
          <p:nvGrpSpPr>
            <p:cNvPr id="6" name="Group 5">
              <a:extLst>
                <a:ext uri="{FF2B5EF4-FFF2-40B4-BE49-F238E27FC236}">
                  <a16:creationId xmlns:a16="http://schemas.microsoft.com/office/drawing/2014/main" id="{DDED172C-B432-A938-A011-A9311BF0161A}"/>
                </a:ext>
              </a:extLst>
            </p:cNvPr>
            <p:cNvGrpSpPr/>
            <p:nvPr/>
          </p:nvGrpSpPr>
          <p:grpSpPr>
            <a:xfrm>
              <a:off x="0" y="41331"/>
              <a:ext cx="6806324" cy="6806324"/>
              <a:chOff x="5466185" y="-73056"/>
              <a:chExt cx="8997831" cy="8997833"/>
            </a:xfrm>
            <a:effectLst>
              <a:outerShdw blurRad="50800" dist="165100" algn="l" rotWithShape="0">
                <a:prstClr val="black">
                  <a:alpha val="40000"/>
                </a:prstClr>
              </a:outerShdw>
            </a:effectLst>
          </p:grpSpPr>
          <p:sp>
            <p:nvSpPr>
              <p:cNvPr id="8" name="TextBox 7">
                <a:extLst>
                  <a:ext uri="{FF2B5EF4-FFF2-40B4-BE49-F238E27FC236}">
                    <a16:creationId xmlns:a16="http://schemas.microsoft.com/office/drawing/2014/main" id="{E3ABD4C4-555C-5634-95C5-75E098889859}"/>
                  </a:ext>
                </a:extLst>
              </p:cNvPr>
              <p:cNvSpPr txBox="1"/>
              <p:nvPr/>
            </p:nvSpPr>
            <p:spPr>
              <a:xfrm rot="16200000">
                <a:off x="10697883" y="4806219"/>
                <a:ext cx="3053630" cy="3661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mn-cs"/>
                  </a:rPr>
                  <a:t>CENTRAL PAY BUREAU #501</a:t>
                </a:r>
              </a:p>
            </p:txBody>
          </p:sp>
          <p:pic>
            <p:nvPicPr>
              <p:cNvPr id="9" name="Picture 8">
                <a:extLst>
                  <a:ext uri="{FF2B5EF4-FFF2-40B4-BE49-F238E27FC236}">
                    <a16:creationId xmlns:a16="http://schemas.microsoft.com/office/drawing/2014/main" id="{E06F4EC4-6D60-EB82-B1ED-B6429175B7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66185" y="-73056"/>
                <a:ext cx="8997831" cy="8997833"/>
              </a:xfrm>
              <a:prstGeom prst="rect">
                <a:avLst/>
              </a:prstGeom>
            </p:spPr>
          </p:pic>
        </p:grpSp>
        <p:sp>
          <p:nvSpPr>
            <p:cNvPr id="17" name="TextBox 16">
              <a:extLst>
                <a:ext uri="{FF2B5EF4-FFF2-40B4-BE49-F238E27FC236}">
                  <a16:creationId xmlns:a16="http://schemas.microsoft.com/office/drawing/2014/main" id="{6980D59A-0680-912F-FB00-1CE22F0745BB}"/>
                </a:ext>
              </a:extLst>
            </p:cNvPr>
            <p:cNvSpPr txBox="1"/>
            <p:nvPr/>
          </p:nvSpPr>
          <p:spPr>
            <a:xfrm>
              <a:off x="6858913" y="6581001"/>
              <a:ext cx="237903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CENTRAL PAY BUREAU #501</a:t>
              </a:r>
            </a:p>
          </p:txBody>
        </p:sp>
      </p:grpSp>
    </p:spTree>
    <p:extLst>
      <p:ext uri="{BB962C8B-B14F-4D97-AF65-F5344CB8AC3E}">
        <p14:creationId xmlns:p14="http://schemas.microsoft.com/office/powerpoint/2010/main" val="23219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BE3D5EE-F6FE-CF4D-B2FF-3A61DA3D3033}"/>
              </a:ext>
            </a:extLst>
          </p:cNvPr>
          <p:cNvSpPr txBox="1"/>
          <p:nvPr/>
        </p:nvSpPr>
        <p:spPr>
          <a:xfrm>
            <a:off x="9773195" y="5562407"/>
            <a:ext cx="783773" cy="230832"/>
          </a:xfrm>
          <a:prstGeom prst="rect">
            <a:avLst/>
          </a:prstGeom>
          <a:noFill/>
        </p:spPr>
        <p:txBody>
          <a:bodyPr wrap="square" rtlCol="0">
            <a:spAutoFit/>
          </a:bodyPr>
          <a:lstStyle/>
          <a:p>
            <a:pPr algn="r"/>
            <a:fld id="{D948B528-9046-0E44-97C4-80BDC1D382F9}" type="slidenum">
              <a:rPr lang="en-US" sz="900">
                <a:solidFill>
                  <a:schemeClr val="bg1"/>
                </a:solidFill>
                <a:latin typeface="Arial" panose="020B0604020202020204" pitchFamily="34" charset="0"/>
                <a:cs typeface="Arial" panose="020B0604020202020204" pitchFamily="34" charset="0"/>
              </a:rPr>
              <a:t>2</a:t>
            </a:fld>
            <a:endParaRPr lang="en-US" sz="9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200" b="-24119"/>
          <a:stretch/>
        </p:blipFill>
        <p:spPr>
          <a:xfrm>
            <a:off x="1772262" y="5422060"/>
            <a:ext cx="1286865" cy="559637"/>
          </a:xfrm>
          <a:prstGeom prst="rect">
            <a:avLst/>
          </a:prstGeom>
        </p:spPr>
      </p:pic>
      <p:sp>
        <p:nvSpPr>
          <p:cNvPr id="17" name="Content Placeholder 2">
            <a:extLst>
              <a:ext uri="{FF2B5EF4-FFF2-40B4-BE49-F238E27FC236}">
                <a16:creationId xmlns:a16="http://schemas.microsoft.com/office/drawing/2014/main" id="{C23E6DF3-E0D7-3944-89BA-0ACE953B5DE8}"/>
              </a:ext>
            </a:extLst>
          </p:cNvPr>
          <p:cNvSpPr txBox="1">
            <a:spLocks/>
          </p:cNvSpPr>
          <p:nvPr/>
        </p:nvSpPr>
        <p:spPr>
          <a:xfrm>
            <a:off x="1757916" y="1946565"/>
            <a:ext cx="8238572" cy="32913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50" dirty="0">
              <a:latin typeface="Arial" panose="020B0604020202020204" pitchFamily="34" charset="0"/>
              <a:cs typeface="Arial" panose="020B0604020202020204" pitchFamily="34" charset="0"/>
            </a:endParaRPr>
          </a:p>
          <a:p>
            <a:pPr marL="0" indent="0">
              <a:buNone/>
            </a:pPr>
            <a:r>
              <a:rPr lang="en-US" sz="1050" dirty="0">
                <a:latin typeface="Arial" panose="020B0604020202020204" pitchFamily="34" charset="0"/>
                <a:cs typeface="Arial" panose="020B0604020202020204" pitchFamily="34" charset="0"/>
              </a:rPr>
              <a:t> </a:t>
            </a:r>
          </a:p>
          <a:p>
            <a:pPr marL="0" indent="0">
              <a:buNone/>
            </a:pPr>
            <a:endParaRPr lang="en-US" sz="1050" dirty="0">
              <a:latin typeface="Arial" panose="020B0604020202020204" pitchFamily="34" charset="0"/>
              <a:cs typeface="Arial" panose="020B0604020202020204" pitchFamily="34" charset="0"/>
            </a:endParaRPr>
          </a:p>
          <a:p>
            <a:pPr marL="0" indent="0">
              <a:spcBef>
                <a:spcPct val="0"/>
              </a:spcBef>
              <a:spcAft>
                <a:spcPts val="450"/>
              </a:spcAft>
              <a:buNone/>
            </a:pPr>
            <a:endParaRPr lang="en-US" sz="1050" dirty="0">
              <a:solidFill>
                <a:srgbClr val="7F7F7F"/>
              </a:solidFill>
              <a:latin typeface="Arial" panose="020B0604020202020204" pitchFamily="34" charset="0"/>
              <a:cs typeface="Arial" panose="020B0604020202020204" pitchFamily="34" charset="0"/>
            </a:endParaRPr>
          </a:p>
          <a:p>
            <a:endParaRPr lang="en-US" sz="1050" dirty="0">
              <a:solidFill>
                <a:srgbClr val="4D4F53"/>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8851E51-CADD-43AA-8C54-D9F1EDE548CE}"/>
              </a:ext>
            </a:extLst>
          </p:cNvPr>
          <p:cNvSpPr>
            <a:spLocks noGrp="1"/>
          </p:cNvSpPr>
          <p:nvPr>
            <p:ph type="title"/>
          </p:nvPr>
        </p:nvSpPr>
        <p:spPr/>
        <p:txBody>
          <a:bodyPr/>
          <a:lstStyle/>
          <a:p>
            <a:r>
              <a:rPr lang="en-US" dirty="0"/>
              <a:t>Important information</a:t>
            </a:r>
          </a:p>
        </p:txBody>
      </p:sp>
      <p:sp>
        <p:nvSpPr>
          <p:cNvPr id="5" name="Content Placeholder 4">
            <a:extLst>
              <a:ext uri="{FF2B5EF4-FFF2-40B4-BE49-F238E27FC236}">
                <a16:creationId xmlns:a16="http://schemas.microsoft.com/office/drawing/2014/main" id="{CB654AFA-AA52-4441-BD16-80A6463DDE1B}"/>
              </a:ext>
            </a:extLst>
          </p:cNvPr>
          <p:cNvSpPr>
            <a:spLocks noGrp="1"/>
          </p:cNvSpPr>
          <p:nvPr>
            <p:ph idx="1"/>
          </p:nvPr>
        </p:nvSpPr>
        <p:spPr>
          <a:xfrm>
            <a:off x="2152650" y="1620059"/>
            <a:ext cx="7886700" cy="4556904"/>
          </a:xfrm>
        </p:spPr>
        <p:txBody>
          <a:bodyPr>
            <a:noAutofit/>
          </a:bodyPr>
          <a:lstStyle/>
          <a:p>
            <a:pPr marL="0" indent="0">
              <a:buNone/>
            </a:pPr>
            <a:r>
              <a:rPr lang="en-US" sz="1400" dirty="0">
                <a:cs typeface="Arial" panose="020B0604020202020204" pitchFamily="34" charset="0"/>
              </a:rPr>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discuss their specific situation with their financial professional. </a:t>
            </a:r>
          </a:p>
          <a:p>
            <a:pPr marL="0" indent="0">
              <a:buNone/>
            </a:pPr>
            <a:r>
              <a:rPr lang="en-US" sz="1400" dirty="0">
                <a:cs typeface="Arial" panose="020B0604020202020204" pitchFamily="34" charset="0"/>
              </a:rPr>
              <a:t>Investing involves market risk, including possible loss of principal. No investment program or strategy – including asset allocation and diversification – can guarantee a profit or avoid loss. Actual results will vary depending on your investment and market experience.</a:t>
            </a:r>
          </a:p>
          <a:p>
            <a:pPr marL="0" indent="0">
              <a:buNone/>
            </a:pPr>
            <a:r>
              <a:rPr lang="en-US" sz="1400" dirty="0">
                <a:cs typeface="Arial" panose="020B0604020202020204" pitchFamily="34" charset="0"/>
              </a:rPr>
              <a:t>Nationwide Investment Services Corporation (NISC), member, FINRA, an affiliate of Nationwide, provides educational and enrollment services on behalf of MSRP. Financial &amp; Realty Services, LLC  may provide education and marketing support services on behalf of Nationwide. Its Retirement Consultants are registered representatives of NISC.  Financial &amp; Realty Services, LLC is not affiliated with MSRP, Nationwide or NISC. </a:t>
            </a:r>
          </a:p>
          <a:p>
            <a:pPr marL="0" indent="0">
              <a:buNone/>
            </a:pPr>
            <a:r>
              <a:rPr lang="en-US" sz="1400" dirty="0">
                <a:cs typeface="Arial" panose="020B0604020202020204" pitchFamily="34" charset="0"/>
              </a:rPr>
              <a:t>© 2024 Nationwide</a:t>
            </a:r>
          </a:p>
          <a:p>
            <a:pPr marL="0" indent="0">
              <a:spcBef>
                <a:spcPct val="0"/>
              </a:spcBef>
              <a:spcAft>
                <a:spcPts val="900"/>
              </a:spcAft>
              <a:buNone/>
            </a:pPr>
            <a:endParaRPr lang="en-US" sz="1400" dirty="0">
              <a:cs typeface="Arial" panose="020B0604020202020204" pitchFamily="34" charset="0"/>
            </a:endParaRPr>
          </a:p>
          <a:p>
            <a:pPr marL="0" indent="0">
              <a:spcBef>
                <a:spcPct val="0"/>
              </a:spcBef>
              <a:spcAft>
                <a:spcPts val="900"/>
              </a:spcAft>
              <a:buNone/>
            </a:pPr>
            <a:r>
              <a:rPr lang="is-IS" sz="800" dirty="0">
                <a:cs typeface="Arial" panose="020B0604020202020204" pitchFamily="34" charset="0"/>
              </a:rPr>
              <a:t>NRM-7778MD-MD.16</a:t>
            </a:r>
            <a:endParaRPr lang="en-US" sz="800" dirty="0">
              <a:cs typeface="Arial" panose="020B0604020202020204" pitchFamily="34" charset="0"/>
            </a:endParaRPr>
          </a:p>
        </p:txBody>
      </p:sp>
      <p:sp>
        <p:nvSpPr>
          <p:cNvPr id="3" name="Slide Number Placeholder 2">
            <a:extLst>
              <a:ext uri="{FF2B5EF4-FFF2-40B4-BE49-F238E27FC236}">
                <a16:creationId xmlns:a16="http://schemas.microsoft.com/office/drawing/2014/main" id="{A12FD12A-03A1-DC62-B4F4-8C839D5B2413}"/>
              </a:ext>
            </a:extLst>
          </p:cNvPr>
          <p:cNvSpPr>
            <a:spLocks noGrp="1"/>
          </p:cNvSpPr>
          <p:nvPr>
            <p:ph type="sldNum" sz="quarter" idx="12"/>
          </p:nvPr>
        </p:nvSpPr>
        <p:spPr/>
        <p:txBody>
          <a:bodyPr/>
          <a:lstStyle/>
          <a:p>
            <a:fld id="{117E6A96-84E8-4094-81B8-28BD458C8D8B}" type="slidenum">
              <a:rPr lang="en-US" smtClean="0"/>
              <a:t>2</a:t>
            </a:fld>
            <a:endParaRPr lang="en-US"/>
          </a:p>
        </p:txBody>
      </p:sp>
    </p:spTree>
    <p:extLst>
      <p:ext uri="{BB962C8B-B14F-4D97-AF65-F5344CB8AC3E}">
        <p14:creationId xmlns:p14="http://schemas.microsoft.com/office/powerpoint/2010/main" val="106113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120126" y="-1719707"/>
            <a:ext cx="3092450" cy="3184525"/>
          </a:xfrm>
        </p:spPr>
        <p:txBody>
          <a:bodyPr/>
          <a:lstStyle/>
          <a:p>
            <a:r>
              <a:rPr lang="en-US" altLang="en-US" dirty="0"/>
              <a:t>Contacts</a:t>
            </a:r>
          </a:p>
        </p:txBody>
      </p:sp>
      <p:sp>
        <p:nvSpPr>
          <p:cNvPr id="33795" name="Rectangle 3"/>
          <p:cNvSpPr>
            <a:spLocks noGrp="1" noChangeArrowheads="1"/>
          </p:cNvSpPr>
          <p:nvPr>
            <p:ph idx="4294967295"/>
          </p:nvPr>
        </p:nvSpPr>
        <p:spPr>
          <a:xfrm>
            <a:off x="6967727" y="1840373"/>
            <a:ext cx="4535425" cy="4351338"/>
          </a:xfrm>
        </p:spPr>
        <p:txBody>
          <a:bodyPr>
            <a:normAutofit/>
          </a:bodyPr>
          <a:lstStyle/>
          <a:p>
            <a:pPr marL="0" indent="0" algn="ctr">
              <a:buNone/>
            </a:pPr>
            <a:r>
              <a:rPr lang="en-US" dirty="0"/>
              <a:t>Need help? Customer service</a:t>
            </a:r>
          </a:p>
          <a:p>
            <a:pPr marL="0" indent="0" algn="ctr">
              <a:buNone/>
            </a:pPr>
            <a:r>
              <a:rPr lang="en-US" dirty="0"/>
              <a:t>800-545-4730</a:t>
            </a:r>
          </a:p>
          <a:p>
            <a:pPr marL="0" indent="0" algn="ctr">
              <a:buNone/>
            </a:pPr>
            <a:r>
              <a:rPr lang="en-US" dirty="0"/>
              <a:t>MarylandDC.com </a:t>
            </a:r>
          </a:p>
          <a:p>
            <a:pPr marL="0" indent="0" algn="ctr">
              <a:buNone/>
            </a:pPr>
            <a:endParaRPr lang="en-US" dirty="0"/>
          </a:p>
          <a:p>
            <a:pPr marL="0" indent="0" algn="ctr">
              <a:buNone/>
            </a:pPr>
            <a:r>
              <a:rPr lang="en-US" dirty="0"/>
              <a:t>To register for educational seminars virtual or at your workplace</a:t>
            </a:r>
          </a:p>
          <a:p>
            <a:pPr marL="0" indent="0" algn="ctr">
              <a:buNone/>
            </a:pPr>
            <a:r>
              <a:rPr lang="en-US" dirty="0"/>
              <a:t>MSRP.maryland.gov</a:t>
            </a:r>
          </a:p>
          <a:p>
            <a:pPr marL="0" indent="0" algn="ctr">
              <a:buNone/>
            </a:pPr>
            <a:r>
              <a:rPr lang="en-US" dirty="0"/>
              <a:t>800-543-5605</a:t>
            </a:r>
          </a:p>
          <a:p>
            <a:endParaRPr lang="en-US" dirty="0"/>
          </a:p>
        </p:txBody>
      </p:sp>
      <p:cxnSp>
        <p:nvCxnSpPr>
          <p:cNvPr id="3" name="Straight Connector 2">
            <a:extLst>
              <a:ext uri="{FF2B5EF4-FFF2-40B4-BE49-F238E27FC236}">
                <a16:creationId xmlns:a16="http://schemas.microsoft.com/office/drawing/2014/main" id="{98FF06C1-7468-4259-B333-C68DCD9AFFE0}"/>
              </a:ext>
            </a:extLst>
          </p:cNvPr>
          <p:cNvCxnSpPr>
            <a:cxnSpLocks/>
          </p:cNvCxnSpPr>
          <p:nvPr/>
        </p:nvCxnSpPr>
        <p:spPr>
          <a:xfrm>
            <a:off x="4719484" y="3604260"/>
            <a:ext cx="6585155" cy="0"/>
          </a:xfrm>
          <a:prstGeom prst="line">
            <a:avLst/>
          </a:prstGeom>
          <a:ln w="19050">
            <a:solidFill>
              <a:srgbClr val="FABD35"/>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554B4CC-848B-3331-D553-FFC29739BB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0344"/>
            <a:ext cx="6806324" cy="6806324"/>
          </a:xfrm>
          <a:prstGeom prst="rect">
            <a:avLst/>
          </a:prstGeom>
        </p:spPr>
      </p:pic>
      <p:sp>
        <p:nvSpPr>
          <p:cNvPr id="5" name="TextBox 4">
            <a:extLst>
              <a:ext uri="{FF2B5EF4-FFF2-40B4-BE49-F238E27FC236}">
                <a16:creationId xmlns:a16="http://schemas.microsoft.com/office/drawing/2014/main" id="{53F94EEB-80E1-B853-F9B9-C4F0F06931A1}"/>
              </a:ext>
            </a:extLst>
          </p:cNvPr>
          <p:cNvSpPr txBox="1"/>
          <p:nvPr/>
        </p:nvSpPr>
        <p:spPr>
          <a:xfrm>
            <a:off x="6740041" y="6581001"/>
            <a:ext cx="237903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CENTRAL PAY BUREAU #501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311150" y="365125"/>
            <a:ext cx="3092450" cy="3184525"/>
          </a:xfrm>
        </p:spPr>
        <p:txBody>
          <a:bodyPr>
            <a:normAutofit fontScale="90000"/>
          </a:bodyPr>
          <a:lstStyle/>
          <a:p>
            <a:r>
              <a:rPr lang="en-US" altLang="en-US" dirty="0"/>
              <a:t>Maryland Supplemental Retirement Plans (MSRP)</a:t>
            </a:r>
          </a:p>
        </p:txBody>
      </p:sp>
      <p:sp>
        <p:nvSpPr>
          <p:cNvPr id="5123" name="Content Placeholder 36"/>
          <p:cNvSpPr>
            <a:spLocks noGrp="1"/>
          </p:cNvSpPr>
          <p:nvPr>
            <p:ph idx="4294967295"/>
          </p:nvPr>
        </p:nvSpPr>
        <p:spPr>
          <a:xfrm>
            <a:off x="4305300" y="1354138"/>
            <a:ext cx="7886700" cy="4351337"/>
          </a:xfrm>
        </p:spPr>
        <p:txBody>
          <a:bodyPr/>
          <a:lstStyle/>
          <a:p>
            <a:r>
              <a:rPr lang="en-US" altLang="en-US" dirty="0"/>
              <a:t>Not your pension (that’s supplied by SRPS)</a:t>
            </a:r>
          </a:p>
          <a:p>
            <a:r>
              <a:rPr lang="en-US" altLang="en-US" dirty="0"/>
              <a:t>State sponsored benefit </a:t>
            </a:r>
          </a:p>
          <a:p>
            <a:pPr lvl="1"/>
            <a:r>
              <a:rPr lang="en-US" altLang="en-US" dirty="0"/>
              <a:t>Maryland state employees</a:t>
            </a:r>
          </a:p>
          <a:p>
            <a:pPr lvl="1"/>
            <a:r>
              <a:rPr lang="en-US" altLang="en-US" dirty="0"/>
              <a:t>Contractual employees</a:t>
            </a:r>
          </a:p>
          <a:p>
            <a:pPr lvl="1"/>
            <a:r>
              <a:rPr lang="en-US" altLang="en-US" dirty="0"/>
              <a:t>Employees of state higher education</a:t>
            </a:r>
          </a:p>
          <a:p>
            <a:r>
              <a:rPr lang="en-US" altLang="en-US" dirty="0"/>
              <a:t>Board oversight</a:t>
            </a:r>
          </a:p>
        </p:txBody>
      </p:sp>
      <p:sp>
        <p:nvSpPr>
          <p:cNvPr id="5125" name="Rectangle 28"/>
          <p:cNvSpPr>
            <a:spLocks noChangeArrowheads="1"/>
          </p:cNvSpPr>
          <p:nvPr/>
        </p:nvSpPr>
        <p:spPr bwMode="auto">
          <a:xfrm>
            <a:off x="7912100" y="1803400"/>
            <a:ext cx="184150" cy="457200"/>
          </a:xfrm>
          <a:prstGeom prst="rect">
            <a:avLst/>
          </a:prstGeom>
          <a:noFill/>
          <a:ln w="9525">
            <a:noFill/>
            <a:miter lim="800000"/>
            <a:headEnd/>
            <a:tailEnd/>
          </a:ln>
        </p:spPr>
        <p:txBody>
          <a:bodyPr wrap="none">
            <a:spAutoFit/>
          </a:bodyPr>
          <a:lstStyle/>
          <a:p>
            <a:pPr eaLnBrk="0" hangingPunct="0"/>
            <a:endParaRPr lang="en-US" altLang="en-US" sz="240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altLang="en-US" dirty="0"/>
              <a:t>Sources of retirement income</a:t>
            </a:r>
          </a:p>
        </p:txBody>
      </p:sp>
      <p:sp>
        <p:nvSpPr>
          <p:cNvPr id="12" name="Content Placeholder 11"/>
          <p:cNvSpPr>
            <a:spLocks noGrp="1"/>
          </p:cNvSpPr>
          <p:nvPr>
            <p:ph idx="4294967295"/>
          </p:nvPr>
        </p:nvSpPr>
        <p:spPr>
          <a:xfrm>
            <a:off x="606938" y="3647870"/>
            <a:ext cx="2770444" cy="1654175"/>
          </a:xfrm>
        </p:spPr>
        <p:txBody>
          <a:bodyPr>
            <a:normAutofit fontScale="85000" lnSpcReduction="10000"/>
          </a:bodyPr>
          <a:lstStyle/>
          <a:p>
            <a:pPr marL="0" indent="0">
              <a:spcAft>
                <a:spcPts val="1200"/>
              </a:spcAft>
              <a:buNone/>
            </a:pPr>
            <a:r>
              <a:rPr lang="en-US" dirty="0"/>
              <a:t>MSRP can help fill the gap between what you’ll have and what you’ll need for retirement.</a:t>
            </a:r>
          </a:p>
        </p:txBody>
      </p:sp>
      <p:grpSp>
        <p:nvGrpSpPr>
          <p:cNvPr id="3" name="Group 2">
            <a:extLst>
              <a:ext uri="{FF2B5EF4-FFF2-40B4-BE49-F238E27FC236}">
                <a16:creationId xmlns:a16="http://schemas.microsoft.com/office/drawing/2014/main" id="{998D1EC1-047D-C404-9F2F-75AF15C960DA}"/>
              </a:ext>
            </a:extLst>
          </p:cNvPr>
          <p:cNvGrpSpPr/>
          <p:nvPr/>
        </p:nvGrpSpPr>
        <p:grpSpPr>
          <a:xfrm>
            <a:off x="4069588" y="294968"/>
            <a:ext cx="8122412" cy="6389249"/>
            <a:chOff x="5542867" y="2709914"/>
            <a:chExt cx="4752397" cy="3738329"/>
          </a:xfrm>
        </p:grpSpPr>
        <p:graphicFrame>
          <p:nvGraphicFramePr>
            <p:cNvPr id="2" name="Chart 7"/>
            <p:cNvGraphicFramePr>
              <a:graphicFrameLocks/>
            </p:cNvGraphicFramePr>
            <p:nvPr>
              <p:extLst>
                <p:ext uri="{D42A27DB-BD31-4B8C-83A1-F6EECF244321}">
                  <p14:modId xmlns:p14="http://schemas.microsoft.com/office/powerpoint/2010/main" val="3242896591"/>
                </p:ext>
              </p:extLst>
            </p:nvPr>
          </p:nvGraphicFramePr>
          <p:xfrm>
            <a:off x="5542867" y="2709914"/>
            <a:ext cx="4752397" cy="3738329"/>
          </p:xfrm>
          <a:graphic>
            <a:graphicData uri="http://schemas.openxmlformats.org/drawingml/2006/chart">
              <c:chart xmlns:c="http://schemas.openxmlformats.org/drawingml/2006/chart" xmlns:r="http://schemas.openxmlformats.org/officeDocument/2006/relationships" r:id="rId3"/>
            </a:graphicData>
          </a:graphic>
        </p:graphicFrame>
        <p:sp>
          <p:nvSpPr>
            <p:cNvPr id="20485" name="Rectangle 28"/>
            <p:cNvSpPr>
              <a:spLocks noChangeArrowheads="1"/>
            </p:cNvSpPr>
            <p:nvPr/>
          </p:nvSpPr>
          <p:spPr bwMode="auto">
            <a:xfrm>
              <a:off x="8554353" y="305416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bg1"/>
                  </a:solidFill>
                  <a:latin typeface="Calibri" pitchFamily="34" charset="0"/>
                </a:defRPr>
              </a:lvl1pPr>
              <a:lvl2pPr marL="742950" indent="-285750" eaLnBrk="0" hangingPunct="0">
                <a:spcBef>
                  <a:spcPct val="20000"/>
                </a:spcBef>
                <a:buChar char="–"/>
                <a:defRPr sz="2400">
                  <a:solidFill>
                    <a:schemeClr val="bg1"/>
                  </a:solidFill>
                  <a:latin typeface="Calibri" pitchFamily="34" charset="0"/>
                </a:defRPr>
              </a:lvl2pPr>
              <a:lvl3pPr marL="1143000" indent="-228600" eaLnBrk="0" hangingPunct="0">
                <a:spcBef>
                  <a:spcPct val="20000"/>
                </a:spcBef>
                <a:buChar char="•"/>
                <a:defRPr sz="2000">
                  <a:solidFill>
                    <a:schemeClr val="bg1"/>
                  </a:solidFill>
                  <a:latin typeface="Calibri" pitchFamily="34" charset="0"/>
                </a:defRPr>
              </a:lvl3pPr>
              <a:lvl4pPr marL="1600200" indent="-228600" eaLnBrk="0" hangingPunct="0">
                <a:spcBef>
                  <a:spcPct val="20000"/>
                </a:spcBef>
                <a:buChar char="–"/>
                <a:defRPr>
                  <a:solidFill>
                    <a:schemeClr val="bg1"/>
                  </a:solidFill>
                  <a:latin typeface="Calibri" pitchFamily="34" charset="0"/>
                </a:defRPr>
              </a:lvl4pPr>
              <a:lvl5pPr marL="2057400" indent="-228600" eaLnBrk="0" hangingPunct="0">
                <a:spcBef>
                  <a:spcPct val="20000"/>
                </a:spcBef>
                <a:buChar char="»"/>
                <a:defRPr>
                  <a:solidFill>
                    <a:schemeClr val="bg1"/>
                  </a:solidFill>
                  <a:latin typeface="Calibri" pitchFamily="34" charset="0"/>
                </a:defRPr>
              </a:lvl5pPr>
              <a:lvl6pPr marL="2514600" indent="-228600" eaLnBrk="0" fontAlgn="base" hangingPunct="0">
                <a:spcBef>
                  <a:spcPct val="20000"/>
                </a:spcBef>
                <a:spcAft>
                  <a:spcPct val="0"/>
                </a:spcAft>
                <a:buChar char="»"/>
                <a:defRPr>
                  <a:solidFill>
                    <a:schemeClr val="bg1"/>
                  </a:solidFill>
                  <a:latin typeface="Calibri" pitchFamily="34" charset="0"/>
                </a:defRPr>
              </a:lvl6pPr>
              <a:lvl7pPr marL="2971800" indent="-228600" eaLnBrk="0" fontAlgn="base" hangingPunct="0">
                <a:spcBef>
                  <a:spcPct val="20000"/>
                </a:spcBef>
                <a:spcAft>
                  <a:spcPct val="0"/>
                </a:spcAft>
                <a:buChar char="»"/>
                <a:defRPr>
                  <a:solidFill>
                    <a:schemeClr val="bg1"/>
                  </a:solidFill>
                  <a:latin typeface="Calibri" pitchFamily="34" charset="0"/>
                </a:defRPr>
              </a:lvl7pPr>
              <a:lvl8pPr marL="3429000" indent="-228600" eaLnBrk="0" fontAlgn="base" hangingPunct="0">
                <a:spcBef>
                  <a:spcPct val="20000"/>
                </a:spcBef>
                <a:spcAft>
                  <a:spcPct val="0"/>
                </a:spcAft>
                <a:buChar char="»"/>
                <a:defRPr>
                  <a:solidFill>
                    <a:schemeClr val="bg1"/>
                  </a:solidFill>
                  <a:latin typeface="Calibri" pitchFamily="34" charset="0"/>
                </a:defRPr>
              </a:lvl8pPr>
              <a:lvl9pPr marL="3886200" indent="-228600" eaLnBrk="0" fontAlgn="base" hangingPunct="0">
                <a:spcBef>
                  <a:spcPct val="20000"/>
                </a:spcBef>
                <a:spcAft>
                  <a:spcPct val="0"/>
                </a:spcAft>
                <a:buChar char="»"/>
                <a:defRPr>
                  <a:solidFill>
                    <a:schemeClr val="bg1"/>
                  </a:solidFill>
                  <a:latin typeface="Calibri" pitchFamily="34" charset="0"/>
                </a:defRPr>
              </a:lvl9pPr>
            </a:lstStyle>
            <a:p>
              <a:pPr>
                <a:spcBef>
                  <a:spcPct val="0"/>
                </a:spcBef>
                <a:buFontTx/>
                <a:buNone/>
              </a:pPr>
              <a:endParaRPr lang="en-US" altLang="en-US" sz="2400">
                <a:solidFill>
                  <a:schemeClr val="tx1"/>
                </a:solidFill>
                <a:latin typeface="Arial" pitchFamily="34" charset="0"/>
                <a:ea typeface="ＭＳ Ｐゴシック" pitchFamily="34" charset="-128"/>
              </a:endParaRPr>
            </a:p>
          </p:txBody>
        </p:sp>
        <p:pic>
          <p:nvPicPr>
            <p:cNvPr id="6" name="Picture 5"/>
            <p:cNvPicPr>
              <a:picLocks noChangeAspect="1"/>
            </p:cNvPicPr>
            <p:nvPr/>
          </p:nvPicPr>
          <p:blipFill>
            <a:blip r:embed="rId4" cstate="print"/>
            <a:stretch>
              <a:fillRect/>
            </a:stretch>
          </p:blipFill>
          <p:spPr>
            <a:xfrm>
              <a:off x="8259078" y="3361980"/>
              <a:ext cx="590550" cy="685800"/>
            </a:xfrm>
            <a:prstGeom prst="rect">
              <a:avLst/>
            </a:prstGeom>
            <a:noFill/>
            <a:ln>
              <a:noFill/>
            </a:ln>
            <a:effectLst>
              <a:outerShdw blurRad="50800" dist="38100" dir="2700000" algn="tl" rotWithShape="0">
                <a:prstClr val="black">
                  <a:alpha val="40000"/>
                </a:prstClr>
              </a:outerShdw>
            </a:effectLst>
          </p:spPr>
        </p:pic>
        <p:sp>
          <p:nvSpPr>
            <p:cNvPr id="20491" name="TextBox 13"/>
            <p:cNvSpPr txBox="1">
              <a:spLocks noChangeArrowheads="1"/>
            </p:cNvSpPr>
            <p:nvPr/>
          </p:nvSpPr>
          <p:spPr bwMode="auto">
            <a:xfrm>
              <a:off x="7906728" y="4114548"/>
              <a:ext cx="1783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bg1"/>
                  </a:solidFill>
                  <a:latin typeface="Calibri" pitchFamily="34" charset="0"/>
                </a:defRPr>
              </a:lvl1pPr>
              <a:lvl2pPr marL="742950" indent="-285750" eaLnBrk="0" hangingPunct="0">
                <a:spcBef>
                  <a:spcPct val="20000"/>
                </a:spcBef>
                <a:buChar char="–"/>
                <a:defRPr sz="2400">
                  <a:solidFill>
                    <a:schemeClr val="bg1"/>
                  </a:solidFill>
                  <a:latin typeface="Calibri" pitchFamily="34" charset="0"/>
                </a:defRPr>
              </a:lvl2pPr>
              <a:lvl3pPr marL="1143000" indent="-228600" eaLnBrk="0" hangingPunct="0">
                <a:spcBef>
                  <a:spcPct val="20000"/>
                </a:spcBef>
                <a:buChar char="•"/>
                <a:defRPr sz="2000">
                  <a:solidFill>
                    <a:schemeClr val="bg1"/>
                  </a:solidFill>
                  <a:latin typeface="Calibri" pitchFamily="34" charset="0"/>
                </a:defRPr>
              </a:lvl3pPr>
              <a:lvl4pPr marL="1600200" indent="-228600" eaLnBrk="0" hangingPunct="0">
                <a:spcBef>
                  <a:spcPct val="20000"/>
                </a:spcBef>
                <a:buChar char="–"/>
                <a:defRPr>
                  <a:solidFill>
                    <a:schemeClr val="bg1"/>
                  </a:solidFill>
                  <a:latin typeface="Calibri" pitchFamily="34" charset="0"/>
                </a:defRPr>
              </a:lvl4pPr>
              <a:lvl5pPr marL="2057400" indent="-228600" eaLnBrk="0" hangingPunct="0">
                <a:spcBef>
                  <a:spcPct val="20000"/>
                </a:spcBef>
                <a:buChar char="»"/>
                <a:defRPr>
                  <a:solidFill>
                    <a:schemeClr val="bg1"/>
                  </a:solidFill>
                  <a:latin typeface="Calibri" pitchFamily="34" charset="0"/>
                </a:defRPr>
              </a:lvl5pPr>
              <a:lvl6pPr marL="2514600" indent="-228600" eaLnBrk="0" fontAlgn="base" hangingPunct="0">
                <a:spcBef>
                  <a:spcPct val="20000"/>
                </a:spcBef>
                <a:spcAft>
                  <a:spcPct val="0"/>
                </a:spcAft>
                <a:buChar char="»"/>
                <a:defRPr>
                  <a:solidFill>
                    <a:schemeClr val="bg1"/>
                  </a:solidFill>
                  <a:latin typeface="Calibri" pitchFamily="34" charset="0"/>
                </a:defRPr>
              </a:lvl6pPr>
              <a:lvl7pPr marL="2971800" indent="-228600" eaLnBrk="0" fontAlgn="base" hangingPunct="0">
                <a:spcBef>
                  <a:spcPct val="20000"/>
                </a:spcBef>
                <a:spcAft>
                  <a:spcPct val="0"/>
                </a:spcAft>
                <a:buChar char="»"/>
                <a:defRPr>
                  <a:solidFill>
                    <a:schemeClr val="bg1"/>
                  </a:solidFill>
                  <a:latin typeface="Calibri" pitchFamily="34" charset="0"/>
                </a:defRPr>
              </a:lvl7pPr>
              <a:lvl8pPr marL="3429000" indent="-228600" eaLnBrk="0" fontAlgn="base" hangingPunct="0">
                <a:spcBef>
                  <a:spcPct val="20000"/>
                </a:spcBef>
                <a:spcAft>
                  <a:spcPct val="0"/>
                </a:spcAft>
                <a:buChar char="»"/>
                <a:defRPr>
                  <a:solidFill>
                    <a:schemeClr val="bg1"/>
                  </a:solidFill>
                  <a:latin typeface="Calibri" pitchFamily="34" charset="0"/>
                </a:defRPr>
              </a:lvl8pPr>
              <a:lvl9pPr marL="3886200" indent="-228600" eaLnBrk="0" fontAlgn="base" hangingPunct="0">
                <a:spcBef>
                  <a:spcPct val="20000"/>
                </a:spcBef>
                <a:spcAft>
                  <a:spcPct val="0"/>
                </a:spcAft>
                <a:buChar char="»"/>
                <a:defRPr>
                  <a:solidFill>
                    <a:schemeClr val="bg1"/>
                  </a:solidFill>
                  <a:latin typeface="Calibri" pitchFamily="34" charset="0"/>
                </a:defRPr>
              </a:lvl9pPr>
            </a:lstStyle>
            <a:p>
              <a:pPr algn="ctr" eaLnBrk="1" hangingPunct="1">
                <a:spcBef>
                  <a:spcPct val="0"/>
                </a:spcBef>
                <a:buFontTx/>
                <a:buNone/>
              </a:pPr>
              <a:r>
                <a:rPr lang="en-US" altLang="en-US" sz="3600" dirty="0"/>
                <a:t>Pension</a:t>
              </a:r>
            </a:p>
          </p:txBody>
        </p:sp>
        <p:sp>
          <p:nvSpPr>
            <p:cNvPr id="20493" name="TextBox 16"/>
            <p:cNvSpPr txBox="1">
              <a:spLocks noChangeArrowheads="1"/>
            </p:cNvSpPr>
            <p:nvPr/>
          </p:nvSpPr>
          <p:spPr bwMode="auto">
            <a:xfrm>
              <a:off x="6214929" y="4110318"/>
              <a:ext cx="1763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bg1"/>
                  </a:solidFill>
                  <a:latin typeface="Calibri" pitchFamily="34" charset="0"/>
                </a:defRPr>
              </a:lvl1pPr>
              <a:lvl2pPr marL="742950" indent="-285750" eaLnBrk="0" hangingPunct="0">
                <a:spcBef>
                  <a:spcPct val="20000"/>
                </a:spcBef>
                <a:buChar char="–"/>
                <a:defRPr sz="2400">
                  <a:solidFill>
                    <a:schemeClr val="bg1"/>
                  </a:solidFill>
                  <a:latin typeface="Calibri" pitchFamily="34" charset="0"/>
                </a:defRPr>
              </a:lvl2pPr>
              <a:lvl3pPr marL="1143000" indent="-228600" eaLnBrk="0" hangingPunct="0">
                <a:spcBef>
                  <a:spcPct val="20000"/>
                </a:spcBef>
                <a:buChar char="•"/>
                <a:defRPr sz="2000">
                  <a:solidFill>
                    <a:schemeClr val="bg1"/>
                  </a:solidFill>
                  <a:latin typeface="Calibri" pitchFamily="34" charset="0"/>
                </a:defRPr>
              </a:lvl3pPr>
              <a:lvl4pPr marL="1600200" indent="-228600" eaLnBrk="0" hangingPunct="0">
                <a:spcBef>
                  <a:spcPct val="20000"/>
                </a:spcBef>
                <a:buChar char="–"/>
                <a:defRPr>
                  <a:solidFill>
                    <a:schemeClr val="bg1"/>
                  </a:solidFill>
                  <a:latin typeface="Calibri" pitchFamily="34" charset="0"/>
                </a:defRPr>
              </a:lvl4pPr>
              <a:lvl5pPr marL="2057400" indent="-228600" eaLnBrk="0" hangingPunct="0">
                <a:spcBef>
                  <a:spcPct val="20000"/>
                </a:spcBef>
                <a:buChar char="»"/>
                <a:defRPr>
                  <a:solidFill>
                    <a:schemeClr val="bg1"/>
                  </a:solidFill>
                  <a:latin typeface="Calibri" pitchFamily="34" charset="0"/>
                </a:defRPr>
              </a:lvl5pPr>
              <a:lvl6pPr marL="2514600" indent="-228600" eaLnBrk="0" fontAlgn="base" hangingPunct="0">
                <a:spcBef>
                  <a:spcPct val="20000"/>
                </a:spcBef>
                <a:spcAft>
                  <a:spcPct val="0"/>
                </a:spcAft>
                <a:buChar char="»"/>
                <a:defRPr>
                  <a:solidFill>
                    <a:schemeClr val="bg1"/>
                  </a:solidFill>
                  <a:latin typeface="Calibri" pitchFamily="34" charset="0"/>
                </a:defRPr>
              </a:lvl6pPr>
              <a:lvl7pPr marL="2971800" indent="-228600" eaLnBrk="0" fontAlgn="base" hangingPunct="0">
                <a:spcBef>
                  <a:spcPct val="20000"/>
                </a:spcBef>
                <a:spcAft>
                  <a:spcPct val="0"/>
                </a:spcAft>
                <a:buChar char="»"/>
                <a:defRPr>
                  <a:solidFill>
                    <a:schemeClr val="bg1"/>
                  </a:solidFill>
                  <a:latin typeface="Calibri" pitchFamily="34" charset="0"/>
                </a:defRPr>
              </a:lvl7pPr>
              <a:lvl8pPr marL="3429000" indent="-228600" eaLnBrk="0" fontAlgn="base" hangingPunct="0">
                <a:spcBef>
                  <a:spcPct val="20000"/>
                </a:spcBef>
                <a:spcAft>
                  <a:spcPct val="0"/>
                </a:spcAft>
                <a:buChar char="»"/>
                <a:defRPr>
                  <a:solidFill>
                    <a:schemeClr val="bg1"/>
                  </a:solidFill>
                  <a:latin typeface="Calibri" pitchFamily="34" charset="0"/>
                </a:defRPr>
              </a:lvl8pPr>
              <a:lvl9pPr marL="3886200" indent="-228600" eaLnBrk="0" fontAlgn="base" hangingPunct="0">
                <a:spcBef>
                  <a:spcPct val="20000"/>
                </a:spcBef>
                <a:spcAft>
                  <a:spcPct val="0"/>
                </a:spcAft>
                <a:buChar char="»"/>
                <a:defRPr>
                  <a:solidFill>
                    <a:schemeClr val="bg1"/>
                  </a:solidFill>
                  <a:latin typeface="Calibri" pitchFamily="34" charset="0"/>
                </a:defRPr>
              </a:lvl9pPr>
            </a:lstStyle>
            <a:p>
              <a:pPr algn="ctr" eaLnBrk="1" hangingPunct="1">
                <a:spcBef>
                  <a:spcPct val="0"/>
                </a:spcBef>
                <a:buFontTx/>
                <a:buNone/>
              </a:pPr>
              <a:r>
                <a:rPr lang="en-US" altLang="en-US" sz="3600" dirty="0"/>
                <a:t> Gap?</a:t>
              </a:r>
            </a:p>
          </p:txBody>
        </p:sp>
        <p:sp>
          <p:nvSpPr>
            <p:cNvPr id="16" name="TextBox 13"/>
            <p:cNvSpPr txBox="1">
              <a:spLocks noChangeArrowheads="1"/>
            </p:cNvSpPr>
            <p:nvPr/>
          </p:nvSpPr>
          <p:spPr bwMode="auto">
            <a:xfrm>
              <a:off x="7066352" y="5422909"/>
              <a:ext cx="1783276" cy="68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bg1"/>
                  </a:solidFill>
                  <a:latin typeface="Calibri" pitchFamily="34" charset="0"/>
                </a:defRPr>
              </a:lvl1pPr>
              <a:lvl2pPr marL="742950" indent="-285750" eaLnBrk="0" hangingPunct="0">
                <a:spcBef>
                  <a:spcPct val="20000"/>
                </a:spcBef>
                <a:buChar char="–"/>
                <a:defRPr sz="2400">
                  <a:solidFill>
                    <a:schemeClr val="bg1"/>
                  </a:solidFill>
                  <a:latin typeface="Calibri" pitchFamily="34" charset="0"/>
                </a:defRPr>
              </a:lvl2pPr>
              <a:lvl3pPr marL="1143000" indent="-228600" eaLnBrk="0" hangingPunct="0">
                <a:spcBef>
                  <a:spcPct val="20000"/>
                </a:spcBef>
                <a:buChar char="•"/>
                <a:defRPr sz="2000">
                  <a:solidFill>
                    <a:schemeClr val="bg1"/>
                  </a:solidFill>
                  <a:latin typeface="Calibri" pitchFamily="34" charset="0"/>
                </a:defRPr>
              </a:lvl3pPr>
              <a:lvl4pPr marL="1600200" indent="-228600" eaLnBrk="0" hangingPunct="0">
                <a:spcBef>
                  <a:spcPct val="20000"/>
                </a:spcBef>
                <a:buChar char="–"/>
                <a:defRPr>
                  <a:solidFill>
                    <a:schemeClr val="bg1"/>
                  </a:solidFill>
                  <a:latin typeface="Calibri" pitchFamily="34" charset="0"/>
                </a:defRPr>
              </a:lvl4pPr>
              <a:lvl5pPr marL="2057400" indent="-228600" eaLnBrk="0" hangingPunct="0">
                <a:spcBef>
                  <a:spcPct val="20000"/>
                </a:spcBef>
                <a:buChar char="»"/>
                <a:defRPr>
                  <a:solidFill>
                    <a:schemeClr val="bg1"/>
                  </a:solidFill>
                  <a:latin typeface="Calibri" pitchFamily="34" charset="0"/>
                </a:defRPr>
              </a:lvl5pPr>
              <a:lvl6pPr marL="2514600" indent="-228600" eaLnBrk="0" fontAlgn="base" hangingPunct="0">
                <a:spcBef>
                  <a:spcPct val="20000"/>
                </a:spcBef>
                <a:spcAft>
                  <a:spcPct val="0"/>
                </a:spcAft>
                <a:buChar char="»"/>
                <a:defRPr>
                  <a:solidFill>
                    <a:schemeClr val="bg1"/>
                  </a:solidFill>
                  <a:latin typeface="Calibri" pitchFamily="34" charset="0"/>
                </a:defRPr>
              </a:lvl6pPr>
              <a:lvl7pPr marL="2971800" indent="-228600" eaLnBrk="0" fontAlgn="base" hangingPunct="0">
                <a:spcBef>
                  <a:spcPct val="20000"/>
                </a:spcBef>
                <a:spcAft>
                  <a:spcPct val="0"/>
                </a:spcAft>
                <a:buChar char="»"/>
                <a:defRPr>
                  <a:solidFill>
                    <a:schemeClr val="bg1"/>
                  </a:solidFill>
                  <a:latin typeface="Calibri" pitchFamily="34" charset="0"/>
                </a:defRPr>
              </a:lvl7pPr>
              <a:lvl8pPr marL="3429000" indent="-228600" eaLnBrk="0" fontAlgn="base" hangingPunct="0">
                <a:spcBef>
                  <a:spcPct val="20000"/>
                </a:spcBef>
                <a:spcAft>
                  <a:spcPct val="0"/>
                </a:spcAft>
                <a:buChar char="»"/>
                <a:defRPr>
                  <a:solidFill>
                    <a:schemeClr val="bg1"/>
                  </a:solidFill>
                  <a:latin typeface="Calibri" pitchFamily="34" charset="0"/>
                </a:defRPr>
              </a:lvl8pPr>
              <a:lvl9pPr marL="3886200" indent="-228600" eaLnBrk="0" fontAlgn="base" hangingPunct="0">
                <a:spcBef>
                  <a:spcPct val="20000"/>
                </a:spcBef>
                <a:spcAft>
                  <a:spcPct val="0"/>
                </a:spcAft>
                <a:buChar char="»"/>
                <a:defRPr>
                  <a:solidFill>
                    <a:schemeClr val="bg1"/>
                  </a:solidFill>
                  <a:latin typeface="Calibri" pitchFamily="34" charset="0"/>
                </a:defRPr>
              </a:lvl9pPr>
            </a:lstStyle>
            <a:p>
              <a:pPr algn="ctr" eaLnBrk="1" hangingPunct="1">
                <a:lnSpc>
                  <a:spcPts val="2300"/>
                </a:lnSpc>
                <a:spcBef>
                  <a:spcPct val="0"/>
                </a:spcBef>
                <a:buNone/>
              </a:pPr>
              <a:r>
                <a:rPr lang="en-US" altLang="en-US" sz="2400" dirty="0">
                  <a:solidFill>
                    <a:schemeClr val="tx1"/>
                  </a:solidFill>
                </a:rPr>
                <a:t>Social Security</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2904" y="3316411"/>
              <a:ext cx="993384" cy="810874"/>
            </a:xfrm>
            <a:prstGeom prst="rect">
              <a:avLst/>
            </a:prstGeom>
          </p:spPr>
        </p:pic>
      </p:grpSp>
    </p:spTree>
    <p:extLst>
      <p:ext uri="{BB962C8B-B14F-4D97-AF65-F5344CB8AC3E}">
        <p14:creationId xmlns:p14="http://schemas.microsoft.com/office/powerpoint/2010/main" val="239659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altLang="en-US" dirty="0"/>
              <a:t>MSRP plans</a:t>
            </a:r>
          </a:p>
        </p:txBody>
      </p:sp>
      <p:pic>
        <p:nvPicPr>
          <p:cNvPr id="19" name="Picture 18">
            <a:extLst>
              <a:ext uri="{FF2B5EF4-FFF2-40B4-BE49-F238E27FC236}">
                <a16:creationId xmlns:a16="http://schemas.microsoft.com/office/drawing/2014/main" id="{E517BF4D-CDCC-4F4E-90C6-07A2A3CC68CC}"/>
              </a:ext>
            </a:extLst>
          </p:cNvPr>
          <p:cNvPicPr>
            <a:picLocks noChangeAspect="1"/>
          </p:cNvPicPr>
          <p:nvPr/>
        </p:nvPicPr>
        <p:blipFill rotWithShape="1">
          <a:blip r:embed="rId3"/>
          <a:srcRect l="15616" t="18626" r="16130" b="34289"/>
          <a:stretch/>
        </p:blipFill>
        <p:spPr>
          <a:xfrm>
            <a:off x="5004858" y="2720340"/>
            <a:ext cx="1914102" cy="838200"/>
          </a:xfrm>
          <a:prstGeom prst="rect">
            <a:avLst/>
          </a:prstGeom>
        </p:spPr>
      </p:pic>
      <p:sp>
        <p:nvSpPr>
          <p:cNvPr id="22" name="TextBox 21">
            <a:extLst>
              <a:ext uri="{FF2B5EF4-FFF2-40B4-BE49-F238E27FC236}">
                <a16:creationId xmlns:a16="http://schemas.microsoft.com/office/drawing/2014/main" id="{24B32C38-61F6-4EA9-92BE-0B0D3B34F3C2}"/>
              </a:ext>
            </a:extLst>
          </p:cNvPr>
          <p:cNvSpPr txBox="1"/>
          <p:nvPr/>
        </p:nvSpPr>
        <p:spPr>
          <a:xfrm>
            <a:off x="4610100" y="3720454"/>
            <a:ext cx="3025136" cy="369332"/>
          </a:xfrm>
          <a:prstGeom prst="rect">
            <a:avLst/>
          </a:prstGeom>
          <a:noFill/>
        </p:spPr>
        <p:txBody>
          <a:bodyPr wrap="square" rtlCol="0">
            <a:spAutoFit/>
          </a:bodyPr>
          <a:lstStyle/>
          <a:p>
            <a:pPr algn="ctr"/>
            <a:r>
              <a:rPr lang="en-US" dirty="0"/>
              <a:t>average contribution per pay</a:t>
            </a:r>
          </a:p>
        </p:txBody>
      </p:sp>
      <p:cxnSp>
        <p:nvCxnSpPr>
          <p:cNvPr id="15" name="Straight Connector 14">
            <a:extLst>
              <a:ext uri="{FF2B5EF4-FFF2-40B4-BE49-F238E27FC236}">
                <a16:creationId xmlns:a16="http://schemas.microsoft.com/office/drawing/2014/main" id="{7F1371D7-6920-4136-8BB3-4B43E7524EB9}"/>
              </a:ext>
            </a:extLst>
          </p:cNvPr>
          <p:cNvCxnSpPr>
            <a:cxnSpLocks/>
          </p:cNvCxnSpPr>
          <p:nvPr/>
        </p:nvCxnSpPr>
        <p:spPr>
          <a:xfrm>
            <a:off x="4404360" y="2202180"/>
            <a:ext cx="0" cy="2188642"/>
          </a:xfrm>
          <a:prstGeom prst="line">
            <a:avLst/>
          </a:prstGeom>
          <a:ln w="28575">
            <a:solidFill>
              <a:srgbClr val="FABD35"/>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23E8E9-F8FE-4D11-BB9D-F74A5DECFFDA}"/>
              </a:ext>
            </a:extLst>
          </p:cNvPr>
          <p:cNvSpPr txBox="1"/>
          <p:nvPr/>
        </p:nvSpPr>
        <p:spPr>
          <a:xfrm>
            <a:off x="2701302" y="3720454"/>
            <a:ext cx="899134" cy="369332"/>
          </a:xfrm>
          <a:prstGeom prst="rect">
            <a:avLst/>
          </a:prstGeom>
          <a:noFill/>
        </p:spPr>
        <p:txBody>
          <a:bodyPr wrap="square" rtlCol="0">
            <a:spAutoFit/>
          </a:bodyPr>
          <a:lstStyle/>
          <a:p>
            <a:r>
              <a:rPr lang="en-US" dirty="0"/>
              <a:t>strong</a:t>
            </a:r>
          </a:p>
        </p:txBody>
      </p:sp>
      <p:cxnSp>
        <p:nvCxnSpPr>
          <p:cNvPr id="17" name="Straight Connector 16">
            <a:extLst>
              <a:ext uri="{FF2B5EF4-FFF2-40B4-BE49-F238E27FC236}">
                <a16:creationId xmlns:a16="http://schemas.microsoft.com/office/drawing/2014/main" id="{3B3ECB2C-C988-4FFF-9D2C-B3A8C4BCB6A5}"/>
              </a:ext>
            </a:extLst>
          </p:cNvPr>
          <p:cNvCxnSpPr>
            <a:cxnSpLocks/>
          </p:cNvCxnSpPr>
          <p:nvPr/>
        </p:nvCxnSpPr>
        <p:spPr>
          <a:xfrm>
            <a:off x="7818120" y="2202180"/>
            <a:ext cx="0" cy="2205990"/>
          </a:xfrm>
          <a:prstGeom prst="line">
            <a:avLst/>
          </a:prstGeom>
          <a:ln w="28575">
            <a:solidFill>
              <a:srgbClr val="FABD35"/>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3E389F2-C51C-43ED-9986-630069C1083B}"/>
              </a:ext>
            </a:extLst>
          </p:cNvPr>
          <p:cNvSpPr txBox="1"/>
          <p:nvPr/>
        </p:nvSpPr>
        <p:spPr>
          <a:xfrm>
            <a:off x="8404860" y="3706940"/>
            <a:ext cx="1461440" cy="369332"/>
          </a:xfrm>
          <a:prstGeom prst="rect">
            <a:avLst/>
          </a:prstGeom>
          <a:noFill/>
        </p:spPr>
        <p:txBody>
          <a:bodyPr wrap="square" rtlCol="0">
            <a:spAutoFit/>
          </a:bodyPr>
          <a:lstStyle/>
          <a:p>
            <a:r>
              <a:rPr lang="en-US" dirty="0"/>
              <a:t>members</a:t>
            </a:r>
          </a:p>
        </p:txBody>
      </p:sp>
      <p:pic>
        <p:nvPicPr>
          <p:cNvPr id="8" name="Picture 7">
            <a:extLst>
              <a:ext uri="{FF2B5EF4-FFF2-40B4-BE49-F238E27FC236}">
                <a16:creationId xmlns:a16="http://schemas.microsoft.com/office/drawing/2014/main" id="{AFD1C96E-D8EC-4DE7-9E31-8F310E54A6FE}"/>
              </a:ext>
            </a:extLst>
          </p:cNvPr>
          <p:cNvPicPr>
            <a:picLocks noChangeAspect="1"/>
          </p:cNvPicPr>
          <p:nvPr/>
        </p:nvPicPr>
        <p:blipFill rotWithShape="1">
          <a:blip r:embed="rId4"/>
          <a:srcRect l="14858" t="17981" r="20786" b="34684"/>
          <a:stretch/>
        </p:blipFill>
        <p:spPr>
          <a:xfrm>
            <a:off x="7970522" y="2720340"/>
            <a:ext cx="1844038" cy="764726"/>
          </a:xfrm>
          <a:prstGeom prst="rect">
            <a:avLst/>
          </a:prstGeom>
        </p:spPr>
      </p:pic>
      <p:sp>
        <p:nvSpPr>
          <p:cNvPr id="29" name="TextBox 28">
            <a:extLst>
              <a:ext uri="{FF2B5EF4-FFF2-40B4-BE49-F238E27FC236}">
                <a16:creationId xmlns:a16="http://schemas.microsoft.com/office/drawing/2014/main" id="{2A3D6083-5C4E-411E-8BD8-2DBF034BE5B3}"/>
              </a:ext>
            </a:extLst>
          </p:cNvPr>
          <p:cNvSpPr txBox="1"/>
          <p:nvPr/>
        </p:nvSpPr>
        <p:spPr>
          <a:xfrm>
            <a:off x="-3705607" y="1427608"/>
            <a:ext cx="2494026" cy="707886"/>
          </a:xfrm>
          <a:prstGeom prst="rect">
            <a:avLst/>
          </a:prstGeom>
          <a:noFill/>
        </p:spPr>
        <p:txBody>
          <a:bodyPr wrap="square" rtlCol="0">
            <a:spAutoFit/>
          </a:bodyPr>
          <a:lstStyle/>
          <a:p>
            <a:pPr algn="ctr">
              <a:lnSpc>
                <a:spcPts val="2400"/>
              </a:lnSpc>
            </a:pPr>
            <a:r>
              <a:rPr lang="en-US" sz="8000" dirty="0">
                <a:latin typeface="Fredericka the Great" panose="02000000000000000000" pitchFamily="2" charset="0"/>
                <a:ea typeface="Fredericka the Great" panose="02000000000000000000" pitchFamily="2" charset="0"/>
              </a:rPr>
              <a:t>5</a:t>
            </a:r>
            <a:r>
              <a:rPr lang="en-US" sz="3600" dirty="0">
                <a:latin typeface="Fredericka the Great" panose="02000000000000000000" pitchFamily="2" charset="0"/>
                <a:ea typeface="Fredericka the Great" panose="02000000000000000000" pitchFamily="2" charset="0"/>
              </a:rPr>
              <a:t> </a:t>
            </a:r>
            <a:br>
              <a:rPr lang="en-US" sz="3600" dirty="0">
                <a:latin typeface="Fredericka the Great" panose="02000000000000000000" pitchFamily="2" charset="0"/>
                <a:ea typeface="Fredericka the Great" panose="02000000000000000000" pitchFamily="2" charset="0"/>
              </a:rPr>
            </a:br>
            <a:r>
              <a:rPr lang="en-US" sz="2000" dirty="0">
                <a:latin typeface="Fredericka the Great" panose="02000000000000000000" pitchFamily="2" charset="0"/>
                <a:ea typeface="Fredericka the Great" panose="02000000000000000000" pitchFamily="2" charset="0"/>
              </a:rPr>
              <a:t>Billion Dollars</a:t>
            </a:r>
            <a:endParaRPr lang="en-US" sz="3600" dirty="0">
              <a:latin typeface="Fredericka the Great" panose="02000000000000000000" pitchFamily="2" charset="0"/>
              <a:ea typeface="Fredericka the Great" panose="02000000000000000000" pitchFamily="2" charset="0"/>
            </a:endParaRPr>
          </a:p>
        </p:txBody>
      </p:sp>
      <p:pic>
        <p:nvPicPr>
          <p:cNvPr id="20" name="Picture 19">
            <a:extLst>
              <a:ext uri="{FF2B5EF4-FFF2-40B4-BE49-F238E27FC236}">
                <a16:creationId xmlns:a16="http://schemas.microsoft.com/office/drawing/2014/main" id="{0288689E-0323-48AA-B665-6D5400D45214}"/>
              </a:ext>
            </a:extLst>
          </p:cNvPr>
          <p:cNvPicPr>
            <a:picLocks noChangeAspect="1"/>
          </p:cNvPicPr>
          <p:nvPr/>
        </p:nvPicPr>
        <p:blipFill rotWithShape="1">
          <a:blip r:embed="rId5"/>
          <a:srcRect l="13311" t="20209" r="11577" b="21035"/>
          <a:stretch/>
        </p:blipFill>
        <p:spPr>
          <a:xfrm>
            <a:off x="2325700" y="2552701"/>
            <a:ext cx="1872920" cy="1257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6459"/>
            <a:ext cx="3092450" cy="1773391"/>
          </a:xfrm>
        </p:spPr>
        <p:txBody>
          <a:bodyPr/>
          <a:lstStyle/>
          <a:p>
            <a:r>
              <a:rPr lang="en-US" dirty="0"/>
              <a:t>It pays to start early</a:t>
            </a:r>
          </a:p>
        </p:txBody>
      </p:sp>
      <p:sp>
        <p:nvSpPr>
          <p:cNvPr id="27" name="TextBox 26"/>
          <p:cNvSpPr txBox="1"/>
          <p:nvPr/>
        </p:nvSpPr>
        <p:spPr>
          <a:xfrm>
            <a:off x="400950" y="2360870"/>
            <a:ext cx="3091715" cy="1646605"/>
          </a:xfrm>
          <a:prstGeom prst="rect">
            <a:avLst/>
          </a:prstGeom>
          <a:noFill/>
        </p:spPr>
        <p:txBody>
          <a:bodyPr wrap="square" rtlCol="0">
            <a:spAutoFit/>
          </a:bodyPr>
          <a:lstStyle/>
          <a:p>
            <a:pPr>
              <a:spcAft>
                <a:spcPts val="600"/>
              </a:spcAft>
            </a:pPr>
            <a:r>
              <a:rPr lang="en-US" sz="2400" dirty="0">
                <a:solidFill>
                  <a:srgbClr val="AB101D"/>
                </a:solidFill>
              </a:rPr>
              <a:t>…but it’s never too late to start</a:t>
            </a:r>
          </a:p>
          <a:p>
            <a:pPr>
              <a:spcAft>
                <a:spcPts val="600"/>
              </a:spcAft>
            </a:pPr>
            <a:r>
              <a:rPr lang="en-US" sz="2400" dirty="0"/>
              <a:t>Compounding can have a big impact on saving. </a:t>
            </a:r>
          </a:p>
        </p:txBody>
      </p:sp>
      <p:sp>
        <p:nvSpPr>
          <p:cNvPr id="5" name="TextBox 4">
            <a:extLst>
              <a:ext uri="{FF2B5EF4-FFF2-40B4-BE49-F238E27FC236}">
                <a16:creationId xmlns:a16="http://schemas.microsoft.com/office/drawing/2014/main" id="{C5E61F1C-4C11-4273-BFB8-3E0D75CE46C1}"/>
              </a:ext>
            </a:extLst>
          </p:cNvPr>
          <p:cNvSpPr txBox="1"/>
          <p:nvPr/>
        </p:nvSpPr>
        <p:spPr>
          <a:xfrm>
            <a:off x="345546" y="4059272"/>
            <a:ext cx="3154493" cy="2123658"/>
          </a:xfrm>
          <a:prstGeom prst="rect">
            <a:avLst/>
          </a:prstGeom>
          <a:noFill/>
        </p:spPr>
        <p:txBody>
          <a:bodyPr wrap="square" rtlCol="0">
            <a:spAutoFit/>
          </a:bodyPr>
          <a:lstStyle/>
          <a:p>
            <a:r>
              <a:rPr lang="en-US" sz="1200" i="1" dirty="0"/>
              <a:t>This illustration is a hypothetical compounding calculation assuming a 7% annual rate of return. It is not intended to serve as a projection or prediction of the investment results of any specific investment. Investments are not guaranteed. Depending on your underlying investments, your return may be higher or lower. Interest compounded annually based on beginning-year contributions. No taxes or fees are reflected in this example, which would lower the results displayed. </a:t>
            </a:r>
          </a:p>
        </p:txBody>
      </p:sp>
      <p:pic>
        <p:nvPicPr>
          <p:cNvPr id="9" name="Picture 8" descr="A chart of a graph&#10;&#10;Description automatically generated with medium confidence">
            <a:extLst>
              <a:ext uri="{FF2B5EF4-FFF2-40B4-BE49-F238E27FC236}">
                <a16:creationId xmlns:a16="http://schemas.microsoft.com/office/drawing/2014/main" id="{5548395A-2738-3852-C0DD-D7A968935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644" y="1319982"/>
            <a:ext cx="8450356" cy="35469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9788" y="365125"/>
            <a:ext cx="10515600" cy="1325563"/>
          </a:xfrm>
        </p:spPr>
        <p:txBody>
          <a:bodyPr>
            <a:normAutofit/>
          </a:bodyPr>
          <a:lstStyle/>
          <a:p>
            <a:r>
              <a:rPr lang="en-US" altLang="en-US" dirty="0"/>
              <a:t>First, pick a plan(s)</a:t>
            </a:r>
          </a:p>
        </p:txBody>
      </p:sp>
      <p:sp>
        <p:nvSpPr>
          <p:cNvPr id="3" name="Text Placeholder 2">
            <a:extLst>
              <a:ext uri="{FF2B5EF4-FFF2-40B4-BE49-F238E27FC236}">
                <a16:creationId xmlns:a16="http://schemas.microsoft.com/office/drawing/2014/main" id="{C1F8B828-CC99-5D76-A99D-509B36C67B35}"/>
              </a:ext>
            </a:extLst>
          </p:cNvPr>
          <p:cNvSpPr>
            <a:spLocks noGrp="1"/>
          </p:cNvSpPr>
          <p:nvPr>
            <p:ph type="body" idx="1"/>
          </p:nvPr>
        </p:nvSpPr>
        <p:spPr>
          <a:xfrm>
            <a:off x="839788" y="1681163"/>
            <a:ext cx="5157787" cy="823912"/>
          </a:xfrm>
        </p:spPr>
        <p:txBody>
          <a:bodyPr/>
          <a:lstStyle/>
          <a:p>
            <a:r>
              <a:rPr lang="en-US" dirty="0"/>
              <a:t>457(b) Accounts</a:t>
            </a:r>
          </a:p>
        </p:txBody>
      </p:sp>
      <p:sp>
        <p:nvSpPr>
          <p:cNvPr id="26627" name="Rectangle 3"/>
          <p:cNvSpPr>
            <a:spLocks noGrp="1" noChangeArrowheads="1"/>
          </p:cNvSpPr>
          <p:nvPr>
            <p:ph sz="half" idx="2"/>
          </p:nvPr>
        </p:nvSpPr>
        <p:spPr>
          <a:xfrm>
            <a:off x="839788" y="2505075"/>
            <a:ext cx="5157787" cy="4022640"/>
          </a:xfrm>
        </p:spPr>
        <p:txBody>
          <a:bodyPr>
            <a:spAutoFit/>
          </a:bodyPr>
          <a:lstStyle/>
          <a:p>
            <a:pPr marL="0" indent="0">
              <a:buNone/>
            </a:pPr>
            <a:r>
              <a:rPr lang="en-US" sz="2000" dirty="0"/>
              <a:t>Pre-Tax  </a:t>
            </a:r>
          </a:p>
          <a:p>
            <a:pPr lvl="1"/>
            <a:r>
              <a:rPr lang="en-US" sz="1800" dirty="0"/>
              <a:t>Distributions can begin without a 10 % excise tax, regardless of age, upon separation from service and are taxed as ordinary income </a:t>
            </a:r>
          </a:p>
          <a:p>
            <a:pPr lvl="1"/>
            <a:r>
              <a:rPr lang="en-US" sz="1800" dirty="0"/>
              <a:t>No in-service withdrawals (except for unforeseeable emergencies)</a:t>
            </a:r>
          </a:p>
          <a:p>
            <a:pPr marL="0" indent="0">
              <a:buNone/>
            </a:pPr>
            <a:r>
              <a:rPr lang="en-US" sz="2000" dirty="0"/>
              <a:t>Roth</a:t>
            </a:r>
          </a:p>
          <a:p>
            <a:pPr lvl="1"/>
            <a:r>
              <a:rPr lang="en-US" sz="1800" dirty="0"/>
              <a:t>Earnings from a Roth 457(b) account are not taxable after five tax years since the first contribution was made to the plan’s Roth 457(b) account AND the distribution is made after age 59½, death or disability</a:t>
            </a:r>
          </a:p>
          <a:p>
            <a:pPr lvl="1"/>
            <a:r>
              <a:rPr lang="en-US" sz="1800" dirty="0"/>
              <a:t>No in-service withdrawals from Roth 457(b) (except for unforeseen emergencies) </a:t>
            </a:r>
          </a:p>
        </p:txBody>
      </p:sp>
      <p:sp>
        <p:nvSpPr>
          <p:cNvPr id="5" name="Text Placeholder 4">
            <a:extLst>
              <a:ext uri="{FF2B5EF4-FFF2-40B4-BE49-F238E27FC236}">
                <a16:creationId xmlns:a16="http://schemas.microsoft.com/office/drawing/2014/main" id="{18883DAE-6715-2A27-560B-AC49E9A5DC27}"/>
              </a:ext>
            </a:extLst>
          </p:cNvPr>
          <p:cNvSpPr>
            <a:spLocks noGrp="1"/>
          </p:cNvSpPr>
          <p:nvPr>
            <p:ph type="body" sz="quarter" idx="3"/>
          </p:nvPr>
        </p:nvSpPr>
        <p:spPr>
          <a:xfrm>
            <a:off x="6172200" y="1681163"/>
            <a:ext cx="5183188" cy="823912"/>
          </a:xfrm>
        </p:spPr>
        <p:txBody>
          <a:bodyPr/>
          <a:lstStyle/>
          <a:p>
            <a:r>
              <a:rPr lang="en-US" dirty="0"/>
              <a:t>401(k) and 403(b) Accounts</a:t>
            </a:r>
          </a:p>
        </p:txBody>
      </p:sp>
      <p:sp>
        <p:nvSpPr>
          <p:cNvPr id="2" name="Content Placeholder 1"/>
          <p:cNvSpPr>
            <a:spLocks noGrp="1"/>
          </p:cNvSpPr>
          <p:nvPr>
            <p:ph sz="quarter" idx="4"/>
          </p:nvPr>
        </p:nvSpPr>
        <p:spPr>
          <a:xfrm>
            <a:off x="6172200" y="2505075"/>
            <a:ext cx="5183188" cy="3684588"/>
          </a:xfrm>
        </p:spPr>
        <p:txBody>
          <a:bodyPr>
            <a:normAutofit fontScale="25000" lnSpcReduction="20000"/>
          </a:bodyPr>
          <a:lstStyle/>
          <a:p>
            <a:pPr marL="0" indent="0">
              <a:buNone/>
            </a:pPr>
            <a:r>
              <a:rPr lang="en-US" sz="8000" dirty="0"/>
              <a:t>Pre-Tax </a:t>
            </a:r>
          </a:p>
          <a:p>
            <a:pPr lvl="1"/>
            <a:r>
              <a:rPr lang="en-US" sz="7200" dirty="0"/>
              <a:t>Distributions can begin, regardless of age, upon separation from service and are taxed as ordinary income.  Distributions prior to age 59½ may be subject to a 10% early-withdrawal tax </a:t>
            </a:r>
          </a:p>
          <a:p>
            <a:pPr lvl="1"/>
            <a:r>
              <a:rPr lang="en-US" sz="7200" dirty="0"/>
              <a:t>In Service withdrawals are available after the attainment of age 59½</a:t>
            </a:r>
          </a:p>
          <a:p>
            <a:pPr lvl="1"/>
            <a:r>
              <a:rPr lang="en-US" sz="7200" dirty="0"/>
              <a:t>Hardship distributions available</a:t>
            </a:r>
          </a:p>
          <a:p>
            <a:pPr marL="0" indent="0">
              <a:buNone/>
            </a:pPr>
            <a:r>
              <a:rPr lang="en-US" sz="8000" dirty="0"/>
              <a:t>Roth (401k only)</a:t>
            </a:r>
          </a:p>
          <a:p>
            <a:pPr lvl="1"/>
            <a:r>
              <a:rPr lang="en-US" sz="7200" dirty="0"/>
              <a:t>Earnings from a Roth 401(k) account are not taxable after five tax years since the first contribution was made to the plan’s Roth account AND the distribution is made after age 59½, death or disability</a:t>
            </a:r>
          </a:p>
          <a:p>
            <a:pPr lvl="1"/>
            <a:r>
              <a:rPr lang="en-US" sz="7200" dirty="0"/>
              <a:t>In Service withdrawals are available after the attainment of age 59½</a:t>
            </a:r>
          </a:p>
          <a:p>
            <a:pPr lvl="1"/>
            <a:r>
              <a:rPr lang="en-US" sz="7200" dirty="0"/>
              <a:t>Hardship distributions available </a:t>
            </a:r>
          </a:p>
          <a:p>
            <a:endParaRPr lang="en-US" dirty="0"/>
          </a:p>
        </p:txBody>
      </p:sp>
      <p:sp>
        <p:nvSpPr>
          <p:cNvPr id="4" name="Slide Number Placeholder 3">
            <a:extLst>
              <a:ext uri="{FF2B5EF4-FFF2-40B4-BE49-F238E27FC236}">
                <a16:creationId xmlns:a16="http://schemas.microsoft.com/office/drawing/2014/main" id="{922B3CA7-9F0E-6A7C-A56C-EBCD0FDD7E42}"/>
              </a:ext>
            </a:extLst>
          </p:cNvPr>
          <p:cNvSpPr>
            <a:spLocks noGrp="1"/>
          </p:cNvSpPr>
          <p:nvPr>
            <p:ph type="sldNum" sz="quarter" idx="12"/>
          </p:nvPr>
        </p:nvSpPr>
        <p:spPr/>
        <p:txBody>
          <a:bodyPr/>
          <a:lstStyle/>
          <a:p>
            <a:fld id="{63F79978-C52E-4703-9474-9914A5DDE6D7}"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6000" dirty="0"/>
              <a:t>Roth or Pretax?</a:t>
            </a:r>
            <a:endParaRPr lang="en-US" altLang="en-US" dirty="0"/>
          </a:p>
        </p:txBody>
      </p:sp>
      <p:sp>
        <p:nvSpPr>
          <p:cNvPr id="6" name="Content Placeholder 5"/>
          <p:cNvSpPr>
            <a:spLocks noGrp="1"/>
          </p:cNvSpPr>
          <p:nvPr>
            <p:ph idx="4294967295"/>
          </p:nvPr>
        </p:nvSpPr>
        <p:spPr>
          <a:xfrm>
            <a:off x="5987845" y="1062857"/>
            <a:ext cx="8305800" cy="5259387"/>
          </a:xfrm>
        </p:spPr>
        <p:txBody>
          <a:bodyPr/>
          <a:lstStyle/>
          <a:p>
            <a:endParaRPr lang="en-US" dirty="0"/>
          </a:p>
          <a:p>
            <a:endParaRPr lang="en-US" dirty="0"/>
          </a:p>
          <a:p>
            <a:endParaRPr lang="en-US" dirty="0"/>
          </a:p>
          <a:p>
            <a:endParaRPr lang="en-US" dirty="0"/>
          </a:p>
        </p:txBody>
      </p:sp>
      <p:sp>
        <p:nvSpPr>
          <p:cNvPr id="21532" name="TextBox 6"/>
          <p:cNvSpPr txBox="1">
            <a:spLocks noChangeArrowheads="1"/>
          </p:cNvSpPr>
          <p:nvPr/>
        </p:nvSpPr>
        <p:spPr bwMode="auto">
          <a:xfrm>
            <a:off x="3994355" y="5495021"/>
            <a:ext cx="7678994" cy="1200329"/>
          </a:xfrm>
          <a:prstGeom prst="rect">
            <a:avLst/>
          </a:prstGeom>
          <a:noFill/>
          <a:ln w="9525">
            <a:noFill/>
            <a:miter lim="800000"/>
            <a:headEnd/>
            <a:tailEnd/>
          </a:ln>
        </p:spPr>
        <p:txBody>
          <a:bodyPr wrap="square">
            <a:spAutoFit/>
          </a:bodyPr>
          <a:lstStyle/>
          <a:p>
            <a:r>
              <a:rPr lang="en-US" dirty="0"/>
              <a:t>*Earnings are not taxable in the year distributed assuming all contributions have been held in the Roth account for five years after the first Roth contribution was made AND the distribution is made after age 59½ (and separation from State service for a Roth 457(b)); or for death or disability.</a:t>
            </a:r>
            <a:endParaRPr lang="en-US" altLang="en-US" dirty="0"/>
          </a:p>
        </p:txBody>
      </p:sp>
      <p:sp>
        <p:nvSpPr>
          <p:cNvPr id="21505" name="TextBox 21504"/>
          <p:cNvSpPr txBox="1"/>
          <p:nvPr/>
        </p:nvSpPr>
        <p:spPr>
          <a:xfrm>
            <a:off x="3851843" y="1928561"/>
            <a:ext cx="1390847" cy="1815882"/>
          </a:xfrm>
          <a:prstGeom prst="rect">
            <a:avLst/>
          </a:prstGeom>
          <a:noFill/>
        </p:spPr>
        <p:txBody>
          <a:bodyPr wrap="square" rtlCol="0">
            <a:spAutoFit/>
          </a:bodyPr>
          <a:lstStyle/>
          <a:p>
            <a:r>
              <a:rPr lang="en-US" sz="2800" dirty="0"/>
              <a:t>Roth* 401(k),</a:t>
            </a:r>
          </a:p>
          <a:p>
            <a:r>
              <a:rPr lang="en-US" sz="2800" dirty="0"/>
              <a:t>Roth 457(b)</a:t>
            </a:r>
            <a:endParaRPr lang="en-US" sz="1400" dirty="0"/>
          </a:p>
        </p:txBody>
      </p:sp>
      <p:sp>
        <p:nvSpPr>
          <p:cNvPr id="37" name="TextBox 36"/>
          <p:cNvSpPr txBox="1"/>
          <p:nvPr/>
        </p:nvSpPr>
        <p:spPr>
          <a:xfrm>
            <a:off x="10225266" y="1899065"/>
            <a:ext cx="1471108" cy="2246769"/>
          </a:xfrm>
          <a:prstGeom prst="rect">
            <a:avLst/>
          </a:prstGeom>
          <a:noFill/>
        </p:spPr>
        <p:txBody>
          <a:bodyPr wrap="none" rtlCol="0">
            <a:spAutoFit/>
          </a:bodyPr>
          <a:lstStyle/>
          <a:p>
            <a:r>
              <a:rPr lang="en-US" sz="2800" dirty="0"/>
              <a:t>Tax</a:t>
            </a:r>
          </a:p>
          <a:p>
            <a:r>
              <a:rPr lang="en-US" sz="2800" dirty="0"/>
              <a:t>Deferred</a:t>
            </a:r>
          </a:p>
          <a:p>
            <a:r>
              <a:rPr lang="en-US" sz="2800" dirty="0"/>
              <a:t>457(b),</a:t>
            </a:r>
          </a:p>
          <a:p>
            <a:r>
              <a:rPr lang="en-US" sz="2800" dirty="0"/>
              <a:t>401(k),</a:t>
            </a:r>
          </a:p>
          <a:p>
            <a:r>
              <a:rPr lang="en-US" sz="2800" dirty="0"/>
              <a:t>403(b)</a:t>
            </a:r>
            <a:endParaRPr lang="en-US" sz="1400" dirty="0"/>
          </a:p>
        </p:txBody>
      </p:sp>
      <p:sp>
        <p:nvSpPr>
          <p:cNvPr id="2" name="TextBox 1"/>
          <p:cNvSpPr txBox="1"/>
          <p:nvPr/>
        </p:nvSpPr>
        <p:spPr>
          <a:xfrm>
            <a:off x="3994355" y="4233158"/>
            <a:ext cx="3388093" cy="461665"/>
          </a:xfrm>
          <a:prstGeom prst="rect">
            <a:avLst/>
          </a:prstGeom>
          <a:noFill/>
        </p:spPr>
        <p:txBody>
          <a:bodyPr wrap="square" rtlCol="0">
            <a:spAutoFit/>
          </a:bodyPr>
          <a:lstStyle/>
          <a:p>
            <a:r>
              <a:rPr lang="en-US" sz="1200" dirty="0"/>
              <a:t>For example, a </a:t>
            </a:r>
            <a:r>
              <a:rPr lang="en-US" sz="1200" b="1" dirty="0"/>
              <a:t>$50 </a:t>
            </a:r>
            <a:r>
              <a:rPr lang="en-US" sz="1200" dirty="0"/>
              <a:t>contribution to your account reduces your take-home pay by </a:t>
            </a:r>
            <a:r>
              <a:rPr lang="en-US" sz="1200" b="1" dirty="0"/>
              <a:t>$50</a:t>
            </a:r>
          </a:p>
        </p:txBody>
      </p:sp>
      <p:sp>
        <p:nvSpPr>
          <p:cNvPr id="10" name="TextBox 9"/>
          <p:cNvSpPr txBox="1"/>
          <p:nvPr/>
        </p:nvSpPr>
        <p:spPr>
          <a:xfrm>
            <a:off x="8627289" y="4133739"/>
            <a:ext cx="2877954" cy="830997"/>
          </a:xfrm>
          <a:prstGeom prst="rect">
            <a:avLst/>
          </a:prstGeom>
          <a:noFill/>
        </p:spPr>
        <p:txBody>
          <a:bodyPr wrap="square" rtlCol="0">
            <a:spAutoFit/>
          </a:bodyPr>
          <a:lstStyle/>
          <a:p>
            <a:r>
              <a:rPr lang="en-US" sz="1200" dirty="0"/>
              <a:t>For example, a </a:t>
            </a:r>
            <a:r>
              <a:rPr lang="en-US" sz="1200" b="1" dirty="0"/>
              <a:t>$50 </a:t>
            </a:r>
            <a:r>
              <a:rPr lang="en-US" sz="1200" dirty="0"/>
              <a:t>contribution to your account reduces your take-home pay by </a:t>
            </a:r>
            <a:r>
              <a:rPr lang="en-US" sz="1200" b="1" dirty="0"/>
              <a:t>$35 </a:t>
            </a:r>
            <a:r>
              <a:rPr lang="en-US" sz="1200" dirty="0"/>
              <a:t>(in a 22% federal tax bracket plus 8% Maryland State resident income tax)</a:t>
            </a:r>
          </a:p>
        </p:txBody>
      </p:sp>
      <p:grpSp>
        <p:nvGrpSpPr>
          <p:cNvPr id="11" name="Group 10">
            <a:extLst>
              <a:ext uri="{FF2B5EF4-FFF2-40B4-BE49-F238E27FC236}">
                <a16:creationId xmlns:a16="http://schemas.microsoft.com/office/drawing/2014/main" id="{E0B5465E-8A5E-40A9-9362-DD9317660650}"/>
              </a:ext>
            </a:extLst>
          </p:cNvPr>
          <p:cNvGrpSpPr/>
          <p:nvPr/>
        </p:nvGrpSpPr>
        <p:grpSpPr>
          <a:xfrm rot="21054000">
            <a:off x="6863283" y="872371"/>
            <a:ext cx="1803075" cy="1530807"/>
            <a:chOff x="3469340" y="1983358"/>
            <a:chExt cx="1803075" cy="1530807"/>
          </a:xfrm>
        </p:grpSpPr>
        <p:sp>
          <p:nvSpPr>
            <p:cNvPr id="5" name="Rectangle 4">
              <a:extLst>
                <a:ext uri="{FF2B5EF4-FFF2-40B4-BE49-F238E27FC236}">
                  <a16:creationId xmlns:a16="http://schemas.microsoft.com/office/drawing/2014/main" id="{58D336D9-4A09-416D-88EA-F1DBEDE30489}"/>
                </a:ext>
              </a:extLst>
            </p:cNvPr>
            <p:cNvSpPr/>
            <p:nvPr/>
          </p:nvSpPr>
          <p:spPr>
            <a:xfrm>
              <a:off x="3469341" y="1990640"/>
              <a:ext cx="1801906" cy="15235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Tools and calculators</a:t>
              </a:r>
            </a:p>
            <a:p>
              <a:pPr algn="ctr"/>
              <a:endParaRPr lang="en-US" sz="1100" dirty="0">
                <a:solidFill>
                  <a:schemeClr val="tx1"/>
                </a:solidFill>
              </a:endParaRPr>
            </a:p>
            <a:p>
              <a:pPr algn="ctr"/>
              <a:endParaRPr lang="en-US" sz="1100" dirty="0">
                <a:solidFill>
                  <a:schemeClr val="tx1"/>
                </a:solidFill>
              </a:endParaRPr>
            </a:p>
          </p:txBody>
        </p:sp>
        <p:sp>
          <p:nvSpPr>
            <p:cNvPr id="7" name="Rectangle 6">
              <a:extLst>
                <a:ext uri="{FF2B5EF4-FFF2-40B4-BE49-F238E27FC236}">
                  <a16:creationId xmlns:a16="http://schemas.microsoft.com/office/drawing/2014/main" id="{52FCD57B-ACA5-457A-A0DF-84D9E2EB1777}"/>
                </a:ext>
              </a:extLst>
            </p:cNvPr>
            <p:cNvSpPr/>
            <p:nvPr/>
          </p:nvSpPr>
          <p:spPr>
            <a:xfrm>
              <a:off x="3470509" y="1983358"/>
              <a:ext cx="1801906" cy="359785"/>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MarylandDC.com</a:t>
              </a:r>
            </a:p>
          </p:txBody>
        </p:sp>
        <p:sp>
          <p:nvSpPr>
            <p:cNvPr id="15" name="Rectangle 14">
              <a:extLst>
                <a:ext uri="{FF2B5EF4-FFF2-40B4-BE49-F238E27FC236}">
                  <a16:creationId xmlns:a16="http://schemas.microsoft.com/office/drawing/2014/main" id="{ED19D876-EC95-465B-ACA4-4DF274AFD401}"/>
                </a:ext>
              </a:extLst>
            </p:cNvPr>
            <p:cNvSpPr/>
            <p:nvPr/>
          </p:nvSpPr>
          <p:spPr>
            <a:xfrm>
              <a:off x="3469340" y="2350425"/>
              <a:ext cx="1801906" cy="53136"/>
            </a:xfrm>
            <a:prstGeom prst="rect">
              <a:avLst/>
            </a:prstGeom>
            <a:solidFill>
              <a:srgbClr val="AB1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087AC8E0-0964-480A-8927-D9CF17CC9C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9750" b="24135"/>
            <a:stretch/>
          </p:blipFill>
          <p:spPr>
            <a:xfrm>
              <a:off x="3603858" y="2043776"/>
              <a:ext cx="232228" cy="238106"/>
            </a:xfrm>
            <a:prstGeom prst="rect">
              <a:avLst/>
            </a:prstGeom>
          </p:spPr>
        </p:pic>
      </p:grpSp>
      <p:pic>
        <p:nvPicPr>
          <p:cNvPr id="4" name="Picture 3">
            <a:extLst>
              <a:ext uri="{FF2B5EF4-FFF2-40B4-BE49-F238E27FC236}">
                <a16:creationId xmlns:a16="http://schemas.microsoft.com/office/drawing/2014/main" id="{D4BC7EB1-92C5-4B15-8245-77C4B73B118E}"/>
              </a:ext>
            </a:extLst>
          </p:cNvPr>
          <p:cNvPicPr>
            <a:picLocks noChangeAspect="1"/>
          </p:cNvPicPr>
          <p:nvPr/>
        </p:nvPicPr>
        <p:blipFill rotWithShape="1">
          <a:blip r:embed="rId4"/>
          <a:srcRect l="30532" t="45322" r="61973" b="45464"/>
          <a:stretch/>
        </p:blipFill>
        <p:spPr>
          <a:xfrm>
            <a:off x="7881439" y="1601692"/>
            <a:ext cx="1185474" cy="877661"/>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95DAC508-104F-6AFE-D159-C205BCEEB065}"/>
              </a:ext>
            </a:extLst>
          </p:cNvPr>
          <p:cNvGrpSpPr/>
          <p:nvPr/>
        </p:nvGrpSpPr>
        <p:grpSpPr>
          <a:xfrm>
            <a:off x="5014493" y="1834479"/>
            <a:ext cx="5228262" cy="2091304"/>
            <a:chOff x="5014493" y="1834479"/>
            <a:chExt cx="5228262" cy="2091304"/>
          </a:xfrm>
        </p:grpSpPr>
        <p:sp>
          <p:nvSpPr>
            <p:cNvPr id="8" name="Shape 7">
              <a:extLst>
                <a:ext uri="{FF2B5EF4-FFF2-40B4-BE49-F238E27FC236}">
                  <a16:creationId xmlns:a16="http://schemas.microsoft.com/office/drawing/2014/main" id="{9161C0C9-4B4C-1711-AA17-7D98B87B493B}"/>
                </a:ext>
              </a:extLst>
            </p:cNvPr>
            <p:cNvSpPr/>
            <p:nvPr/>
          </p:nvSpPr>
          <p:spPr>
            <a:xfrm>
              <a:off x="5014493" y="1834479"/>
              <a:ext cx="5228262" cy="2091304"/>
            </a:xfrm>
            <a:prstGeom prst="leftRightRibbon">
              <a:avLst/>
            </a:prstGeom>
            <a:solidFill>
              <a:srgbClr val="DCD2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3103F2DA-163F-72D4-11BA-7048E786AFF4}"/>
                </a:ext>
              </a:extLst>
            </p:cNvPr>
            <p:cNvSpPr/>
            <p:nvPr/>
          </p:nvSpPr>
          <p:spPr>
            <a:xfrm>
              <a:off x="5147837" y="2217494"/>
              <a:ext cx="1725326" cy="1024739"/>
            </a:xfrm>
            <a:custGeom>
              <a:avLst/>
              <a:gdLst>
                <a:gd name="connsiteX0" fmla="*/ 0 w 1725326"/>
                <a:gd name="connsiteY0" fmla="*/ 0 h 1024739"/>
                <a:gd name="connsiteX1" fmla="*/ 1725326 w 1725326"/>
                <a:gd name="connsiteY1" fmla="*/ 0 h 1024739"/>
                <a:gd name="connsiteX2" fmla="*/ 1725326 w 1725326"/>
                <a:gd name="connsiteY2" fmla="*/ 1024739 h 1024739"/>
                <a:gd name="connsiteX3" fmla="*/ 0 w 1725326"/>
                <a:gd name="connsiteY3" fmla="*/ 1024739 h 1024739"/>
                <a:gd name="connsiteX4" fmla="*/ 0 w 1725326"/>
                <a:gd name="connsiteY4" fmla="*/ 0 h 102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326" h="1024739">
                  <a:moveTo>
                    <a:pt x="0" y="0"/>
                  </a:moveTo>
                  <a:lnTo>
                    <a:pt x="1725326" y="0"/>
                  </a:lnTo>
                  <a:lnTo>
                    <a:pt x="1725326" y="1024739"/>
                  </a:lnTo>
                  <a:lnTo>
                    <a:pt x="0" y="1024739"/>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Pay tax now</a:t>
              </a:r>
            </a:p>
          </p:txBody>
        </p:sp>
        <p:sp>
          <p:nvSpPr>
            <p:cNvPr id="13" name="Freeform: Shape 12">
              <a:extLst>
                <a:ext uri="{FF2B5EF4-FFF2-40B4-BE49-F238E27FC236}">
                  <a16:creationId xmlns:a16="http://schemas.microsoft.com/office/drawing/2014/main" id="{2142FF7B-0DF3-8F76-9686-8B52F5ED1C9F}"/>
                </a:ext>
              </a:extLst>
            </p:cNvPr>
            <p:cNvSpPr/>
            <p:nvPr/>
          </p:nvSpPr>
          <p:spPr>
            <a:xfrm>
              <a:off x="8136666" y="2563150"/>
              <a:ext cx="2039022" cy="1024739"/>
            </a:xfrm>
            <a:custGeom>
              <a:avLst/>
              <a:gdLst>
                <a:gd name="connsiteX0" fmla="*/ 0 w 2039022"/>
                <a:gd name="connsiteY0" fmla="*/ 0 h 1024739"/>
                <a:gd name="connsiteX1" fmla="*/ 2039022 w 2039022"/>
                <a:gd name="connsiteY1" fmla="*/ 0 h 1024739"/>
                <a:gd name="connsiteX2" fmla="*/ 2039022 w 2039022"/>
                <a:gd name="connsiteY2" fmla="*/ 1024739 h 1024739"/>
                <a:gd name="connsiteX3" fmla="*/ 0 w 2039022"/>
                <a:gd name="connsiteY3" fmla="*/ 1024739 h 1024739"/>
                <a:gd name="connsiteX4" fmla="*/ 0 w 2039022"/>
                <a:gd name="connsiteY4" fmla="*/ 0 h 102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022" h="1024739">
                  <a:moveTo>
                    <a:pt x="0" y="0"/>
                  </a:moveTo>
                  <a:lnTo>
                    <a:pt x="2039022" y="0"/>
                  </a:lnTo>
                  <a:lnTo>
                    <a:pt x="2039022" y="1024739"/>
                  </a:lnTo>
                  <a:lnTo>
                    <a:pt x="0" y="1024739"/>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Pay tax later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65125"/>
            <a:ext cx="10515600" cy="1325563"/>
          </a:xfrm>
        </p:spPr>
        <p:txBody>
          <a:bodyPr>
            <a:normAutofit/>
          </a:bodyPr>
          <a:lstStyle/>
          <a:p>
            <a:r>
              <a:rPr lang="en-US" altLang="en-US" dirty="0"/>
              <a:t>Well-known names fuel your investments</a:t>
            </a:r>
          </a:p>
        </p:txBody>
      </p:sp>
      <p:sp>
        <p:nvSpPr>
          <p:cNvPr id="15389" name="Text Box 37"/>
          <p:cNvSpPr txBox="1">
            <a:spLocks noChangeArrowheads="1"/>
          </p:cNvSpPr>
          <p:nvPr/>
        </p:nvSpPr>
        <p:spPr bwMode="auto">
          <a:xfrm>
            <a:off x="331839" y="5247792"/>
            <a:ext cx="10958051" cy="1122575"/>
          </a:xfrm>
          <a:prstGeom prst="rect">
            <a:avLst/>
          </a:prstGeom>
          <a:noFill/>
          <a:ln w="9525" algn="ctr">
            <a:noFill/>
            <a:miter lim="800000"/>
            <a:headEnd/>
            <a:tailEnd/>
          </a:ln>
        </p:spPr>
        <p:txBody>
          <a:bodyPr wrap="square" lIns="93177" tIns="46589" rIns="93177" bIns="46589">
            <a:spAutoFit/>
          </a:bodyPr>
          <a:lstStyle/>
          <a:p>
            <a:pPr>
              <a:lnSpc>
                <a:spcPct val="75000"/>
              </a:lnSpc>
              <a:spcAft>
                <a:spcPts val="300"/>
              </a:spcAft>
              <a:defRPr/>
            </a:pPr>
            <a:r>
              <a:rPr lang="en-US" sz="1000" b="1" i="1" dirty="0"/>
              <a:t>Please consider the fund’s investment objectives, risks, charges, and expenses carefully before investing. The fund prospectus contains this and other important information about the investment company. Prospectuses are available by calling 800-545-4730. Read the prospectus carefully before investing. </a:t>
            </a:r>
            <a:endParaRPr lang="en-US" altLang="en-US" sz="900" dirty="0"/>
          </a:p>
          <a:p>
            <a:pPr>
              <a:lnSpc>
                <a:spcPct val="75000"/>
              </a:lnSpc>
              <a:defRPr/>
            </a:pPr>
            <a:r>
              <a:rPr lang="en-US" altLang="en-US" sz="1000" i="1" kern="0" dirty="0"/>
              <a:t>T. Rowe Price Collective Investments Trusts (Target Maturity Funds) are designed for people who plan to retire or need income during or near a specific year. These funds use a strategy that reallocates equity exposure to a higher percentage of fixed investments over time. As a result, the funds become more conservative over time as you approach retirement. It’s important to remember that no strategy can assure a profit or loss in a declining market. Please note that choice of this fund does not assure you will reach your desired retirement plan goal.</a:t>
            </a:r>
          </a:p>
          <a:p>
            <a:pPr>
              <a:defRPr/>
            </a:pPr>
            <a:endParaRPr lang="en-US" sz="300" kern="0" dirty="0"/>
          </a:p>
          <a:p>
            <a:pPr>
              <a:lnSpc>
                <a:spcPts val="750"/>
              </a:lnSpc>
              <a:defRPr/>
            </a:pPr>
            <a:r>
              <a:rPr lang="en-US" sz="1000" i="1" kern="0" dirty="0"/>
              <a:t>Investment advice for Nationwide </a:t>
            </a:r>
            <a:r>
              <a:rPr lang="en-US" sz="1000" i="1" kern="0" dirty="0" err="1"/>
              <a:t>ProAccount</a:t>
            </a:r>
            <a:r>
              <a:rPr lang="en-US" sz="1000" i="1" kern="0" dirty="0"/>
              <a:t> is provided to plan participants by Nationwide Investment Advisors, LLC (NIA), a SEC-registered investment advisory. NIA has retained Wilshire Associates Incorporated as the Independent Financial Expert for Nationwide </a:t>
            </a:r>
            <a:r>
              <a:rPr lang="en-US" sz="1000" i="1" kern="0" dirty="0" err="1"/>
              <a:t>ProAccount</a:t>
            </a:r>
            <a:r>
              <a:rPr lang="en-US" sz="1000" i="1" kern="0" dirty="0"/>
              <a:t>. Wilshire Associates Incorporated is not an affiliate of NIA or Nationwide. </a:t>
            </a:r>
            <a:endParaRPr lang="en-US" altLang="en-US" sz="1000" i="1" kern="0" dirty="0"/>
          </a:p>
          <a:p>
            <a:pPr>
              <a:lnSpc>
                <a:spcPct val="75000"/>
              </a:lnSpc>
              <a:defRPr/>
            </a:pPr>
            <a:endParaRPr lang="en-US" altLang="en-US" sz="1400" b="1" kern="0" dirty="0">
              <a:solidFill>
                <a:sysClr val="windowText" lastClr="000000"/>
              </a:solidFill>
              <a:latin typeface="Arial Narrow" pitchFamily="34" charset="0"/>
            </a:endParaRPr>
          </a:p>
        </p:txBody>
      </p:sp>
      <p:pic>
        <p:nvPicPr>
          <p:cNvPr id="3" name="Picture 2">
            <a:extLst>
              <a:ext uri="{FF2B5EF4-FFF2-40B4-BE49-F238E27FC236}">
                <a16:creationId xmlns:a16="http://schemas.microsoft.com/office/drawing/2014/main" id="{564E6C21-5310-415E-8A96-CE08BC474D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2447" y="2965619"/>
            <a:ext cx="1897859" cy="357299"/>
          </a:xfrm>
          <a:prstGeom prst="rect">
            <a:avLst/>
          </a:prstGeom>
        </p:spPr>
      </p:pic>
      <p:pic>
        <p:nvPicPr>
          <p:cNvPr id="8" name="Picture 7">
            <a:extLst>
              <a:ext uri="{FF2B5EF4-FFF2-40B4-BE49-F238E27FC236}">
                <a16:creationId xmlns:a16="http://schemas.microsoft.com/office/drawing/2014/main" id="{79EAE94C-9920-4063-BE1E-B8D0353E06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4356"/>
          <a:stretch/>
        </p:blipFill>
        <p:spPr>
          <a:xfrm>
            <a:off x="8771126" y="2036711"/>
            <a:ext cx="540501" cy="546706"/>
          </a:xfrm>
          <a:prstGeom prst="rect">
            <a:avLst/>
          </a:prstGeom>
        </p:spPr>
      </p:pic>
      <p:pic>
        <p:nvPicPr>
          <p:cNvPr id="10" name="Picture 9">
            <a:extLst>
              <a:ext uri="{FF2B5EF4-FFF2-40B4-BE49-F238E27FC236}">
                <a16:creationId xmlns:a16="http://schemas.microsoft.com/office/drawing/2014/main" id="{1E979D28-7ED3-4565-A698-3B8C9BF2B5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3483" y="3887312"/>
            <a:ext cx="1777502" cy="426911"/>
          </a:xfrm>
          <a:prstGeom prst="rect">
            <a:avLst/>
          </a:prstGeom>
        </p:spPr>
      </p:pic>
      <p:pic>
        <p:nvPicPr>
          <p:cNvPr id="12" name="Picture 11">
            <a:extLst>
              <a:ext uri="{FF2B5EF4-FFF2-40B4-BE49-F238E27FC236}">
                <a16:creationId xmlns:a16="http://schemas.microsoft.com/office/drawing/2014/main" id="{ED0AF072-F88E-465C-9C2E-76502F92623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69493" y="2965619"/>
            <a:ext cx="2598130" cy="528584"/>
          </a:xfrm>
          <a:prstGeom prst="rect">
            <a:avLst/>
          </a:prstGeom>
        </p:spPr>
      </p:pic>
      <p:pic>
        <p:nvPicPr>
          <p:cNvPr id="15" name="Picture 2" descr="Download State Street Corporation Logo in SVG Vector or PNG File Format -  Logo.wine">
            <a:extLst>
              <a:ext uri="{FF2B5EF4-FFF2-40B4-BE49-F238E27FC236}">
                <a16:creationId xmlns:a16="http://schemas.microsoft.com/office/drawing/2014/main" id="{E99E28D5-AF94-43E4-A6CA-B8CCFE1B02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3483" y="1708544"/>
            <a:ext cx="1777502" cy="11828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4350CB3-C490-4C58-BE36-5B8E694B80C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15256" y="2746269"/>
            <a:ext cx="894626" cy="871288"/>
          </a:xfrm>
          <a:prstGeom prst="rect">
            <a:avLst/>
          </a:prstGeom>
        </p:spPr>
      </p:pic>
      <p:pic>
        <p:nvPicPr>
          <p:cNvPr id="4" name="Picture 3" descr="Logo, company name&#10;&#10;Description automatically generated">
            <a:extLst>
              <a:ext uri="{FF2B5EF4-FFF2-40B4-BE49-F238E27FC236}">
                <a16:creationId xmlns:a16="http://schemas.microsoft.com/office/drawing/2014/main" id="{8FF5E2E7-8AAE-4E04-9B58-63476F7C2D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91018" y="3051348"/>
            <a:ext cx="1991483" cy="1991483"/>
          </a:xfrm>
          <a:prstGeom prst="rect">
            <a:avLst/>
          </a:prstGeom>
        </p:spPr>
      </p:pic>
      <p:sp>
        <p:nvSpPr>
          <p:cNvPr id="2" name="Slide Number Placeholder 1">
            <a:extLst>
              <a:ext uri="{FF2B5EF4-FFF2-40B4-BE49-F238E27FC236}">
                <a16:creationId xmlns:a16="http://schemas.microsoft.com/office/drawing/2014/main" id="{A435F34E-03D1-9F29-842F-ECAE1E2FC148}"/>
              </a:ext>
            </a:extLst>
          </p:cNvPr>
          <p:cNvSpPr>
            <a:spLocks noGrp="1"/>
          </p:cNvSpPr>
          <p:nvPr>
            <p:ph type="sldNum" sz="quarter" idx="12"/>
          </p:nvPr>
        </p:nvSpPr>
        <p:spPr/>
        <p:txBody>
          <a:bodyPr/>
          <a:lstStyle/>
          <a:p>
            <a:fld id="{117E6A96-84E8-4094-81B8-28BD458C8D8B}" type="slidenum">
              <a:rPr lang="en-US" smtClean="0"/>
              <a:t>9</a:t>
            </a:fld>
            <a:endParaRPr lang="en-US"/>
          </a:p>
        </p:txBody>
      </p:sp>
      <p:pic>
        <p:nvPicPr>
          <p:cNvPr id="6" name="Picture 5">
            <a:extLst>
              <a:ext uri="{FF2B5EF4-FFF2-40B4-BE49-F238E27FC236}">
                <a16:creationId xmlns:a16="http://schemas.microsoft.com/office/drawing/2014/main" id="{4EE32822-6ED4-CE71-688C-6C33AEB9654B}"/>
              </a:ext>
            </a:extLst>
          </p:cNvPr>
          <p:cNvPicPr>
            <a:picLocks noChangeAspect="1"/>
          </p:cNvPicPr>
          <p:nvPr/>
        </p:nvPicPr>
        <p:blipFill>
          <a:blip r:embed="rId10"/>
          <a:stretch>
            <a:fillRect/>
          </a:stretch>
        </p:blipFill>
        <p:spPr>
          <a:xfrm>
            <a:off x="4969493" y="3668813"/>
            <a:ext cx="2430426" cy="616542"/>
          </a:xfrm>
          <a:prstGeom prst="rect">
            <a:avLst/>
          </a:prstGeom>
        </p:spPr>
      </p:pic>
      <p:pic>
        <p:nvPicPr>
          <p:cNvPr id="13" name="Picture 12">
            <a:extLst>
              <a:ext uri="{FF2B5EF4-FFF2-40B4-BE49-F238E27FC236}">
                <a16:creationId xmlns:a16="http://schemas.microsoft.com/office/drawing/2014/main" id="{4ED2AAC7-D0BD-D06B-4156-D589DE48B8AB}"/>
              </a:ext>
            </a:extLst>
          </p:cNvPr>
          <p:cNvPicPr>
            <a:picLocks noChangeAspect="1"/>
          </p:cNvPicPr>
          <p:nvPr/>
        </p:nvPicPr>
        <p:blipFill>
          <a:blip r:embed="rId11"/>
          <a:stretch>
            <a:fillRect/>
          </a:stretch>
        </p:blipFill>
        <p:spPr>
          <a:xfrm>
            <a:off x="4969493" y="2028545"/>
            <a:ext cx="2430426" cy="590550"/>
          </a:xfrm>
          <a:prstGeom prst="rect">
            <a:avLst/>
          </a:prstGeom>
        </p:spPr>
      </p:pic>
    </p:spTree>
    <p:extLst>
      <p:ext uri="{BB962C8B-B14F-4D97-AF65-F5344CB8AC3E}">
        <p14:creationId xmlns:p14="http://schemas.microsoft.com/office/powerpoint/2010/main" val="632866560"/>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BC onboarding.potx" id="{F70C756D-4491-4455-ADCE-0DF3B609AE59}" vid="{C381B721-C7E1-4A56-86EB-5AC77103F32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BC onboarding.potx" id="{F70C756D-4491-4455-ADCE-0DF3B609AE59}" vid="{DDC80306-BDF2-4FC6-B94B-6807A243E5BB}"/>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BC onboarding.potx" id="{F70C756D-4491-4455-ADCE-0DF3B609AE59}" vid="{64719D79-461E-4521-80FC-CB64F890A96E}"/>
    </a:ext>
  </a:ext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BC onboarding.potx" id="{F70C756D-4491-4455-ADCE-0DF3B609AE59}" vid="{68EED478-9E9C-4ECD-938A-1F7D823693E8}"/>
    </a:ext>
  </a:extLst>
</a:theme>
</file>

<file path=ppt/theme/theme5.xml><?xml version="1.0" encoding="utf-8"?>
<a:theme xmlns:a="http://schemas.openxmlformats.org/drawingml/2006/main" name="Custom Design">
  <a:themeElements>
    <a:clrScheme name="MSRP step-by-step">
      <a:dk1>
        <a:srgbClr val="000000"/>
      </a:dk1>
      <a:lt1>
        <a:srgbClr val="FFFFFF"/>
      </a:lt1>
      <a:dk2>
        <a:srgbClr val="000000"/>
      </a:dk2>
      <a:lt2>
        <a:srgbClr val="808080"/>
      </a:lt2>
      <a:accent1>
        <a:srgbClr val="A6ADB5"/>
      </a:accent1>
      <a:accent2>
        <a:srgbClr val="3F4450"/>
      </a:accent2>
      <a:accent3>
        <a:srgbClr val="DCD2A8"/>
      </a:accent3>
      <a:accent4>
        <a:srgbClr val="FABD3A"/>
      </a:accent4>
      <a:accent5>
        <a:srgbClr val="94722F"/>
      </a:accent5>
      <a:accent6>
        <a:srgbClr val="F3838C"/>
      </a:accent6>
      <a:hlink>
        <a:srgbClr val="A51D2A"/>
      </a:hlink>
      <a:folHlink>
        <a:srgbClr val="6107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MSRP step-by-step">
      <a:dk1>
        <a:srgbClr val="000000"/>
      </a:dk1>
      <a:lt1>
        <a:srgbClr val="FFFFFF"/>
      </a:lt1>
      <a:dk2>
        <a:srgbClr val="000000"/>
      </a:dk2>
      <a:lt2>
        <a:srgbClr val="808080"/>
      </a:lt2>
      <a:accent1>
        <a:srgbClr val="A6ADB5"/>
      </a:accent1>
      <a:accent2>
        <a:srgbClr val="3F4450"/>
      </a:accent2>
      <a:accent3>
        <a:srgbClr val="DCD2A8"/>
      </a:accent3>
      <a:accent4>
        <a:srgbClr val="FABD3A"/>
      </a:accent4>
      <a:accent5>
        <a:srgbClr val="94722F"/>
      </a:accent5>
      <a:accent6>
        <a:srgbClr val="F3838C"/>
      </a:accent6>
      <a:hlink>
        <a:srgbClr val="A51D2A"/>
      </a:hlink>
      <a:folHlink>
        <a:srgbClr val="6107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FF5D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MSRP step-by-step">
      <a:dk1>
        <a:srgbClr val="000000"/>
      </a:dk1>
      <a:lt1>
        <a:srgbClr val="FFFFFF"/>
      </a:lt1>
      <a:dk2>
        <a:srgbClr val="000000"/>
      </a:dk2>
      <a:lt2>
        <a:srgbClr val="808080"/>
      </a:lt2>
      <a:accent1>
        <a:srgbClr val="A6ADB5"/>
      </a:accent1>
      <a:accent2>
        <a:srgbClr val="3F4450"/>
      </a:accent2>
      <a:accent3>
        <a:srgbClr val="DCD2A8"/>
      </a:accent3>
      <a:accent4>
        <a:srgbClr val="FABD3A"/>
      </a:accent4>
      <a:accent5>
        <a:srgbClr val="94722F"/>
      </a:accent5>
      <a:accent6>
        <a:srgbClr val="F3838C"/>
      </a:accent6>
      <a:hlink>
        <a:srgbClr val="A51D2A"/>
      </a:hlink>
      <a:folHlink>
        <a:srgbClr val="6107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94e003ee98daa3dd351e1821e98ca49d">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DBB93BC-7CF0-496A-879E-769D860B4F5D}"/>
</file>

<file path=customXml/itemProps2.xml><?xml version="1.0" encoding="utf-8"?>
<ds:datastoreItem xmlns:ds="http://schemas.openxmlformats.org/officeDocument/2006/customXml" ds:itemID="{1D52B37C-FC68-4F71-9FAA-FB84C90914BB}"/>
</file>

<file path=customXml/itemProps3.xml><?xml version="1.0" encoding="utf-8"?>
<ds:datastoreItem xmlns:ds="http://schemas.openxmlformats.org/officeDocument/2006/customXml" ds:itemID="{32F74B33-A7CC-4ABE-96FD-4D96FF9A17A4}"/>
</file>

<file path=docProps/app.xml><?xml version="1.0" encoding="utf-8"?>
<Properties xmlns="http://schemas.openxmlformats.org/officeDocument/2006/extended-properties" xmlns:vt="http://schemas.openxmlformats.org/officeDocument/2006/docPropsVTypes">
  <Template/>
  <TotalTime>5780</TotalTime>
  <Words>5285</Words>
  <Application>Microsoft Office PowerPoint</Application>
  <PresentationFormat>Widescreen</PresentationFormat>
  <Paragraphs>326</Paragraphs>
  <Slides>20</Slides>
  <Notes>20</Notes>
  <HiddenSlides>3</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20</vt:i4>
      </vt:variant>
    </vt:vector>
  </HeadingPairs>
  <TitlesOfParts>
    <vt:vector size="39" baseType="lpstr">
      <vt:lpstr>Arial</vt:lpstr>
      <vt:lpstr>Arial Narrow</vt:lpstr>
      <vt:lpstr>Bookman Old Style</vt:lpstr>
      <vt:lpstr>Calibri</vt:lpstr>
      <vt:lpstr>Calibri Light</vt:lpstr>
      <vt:lpstr>Caveat</vt:lpstr>
      <vt:lpstr>Fredericka the Great</vt:lpstr>
      <vt:lpstr>Source Sans Pro</vt:lpstr>
      <vt:lpstr>Times New Roman</vt:lpstr>
      <vt:lpstr>Wingdings</vt:lpstr>
      <vt:lpstr>4_Custom Design</vt:lpstr>
      <vt:lpstr>5_Custom Design</vt:lpstr>
      <vt:lpstr>6_Custom Design</vt:lpstr>
      <vt:lpstr>7_Custom Design</vt:lpstr>
      <vt:lpstr>Custom Design</vt:lpstr>
      <vt:lpstr>1_Custom Design</vt:lpstr>
      <vt:lpstr>3_Custom Design</vt:lpstr>
      <vt:lpstr>2_Custom Design</vt:lpstr>
      <vt:lpstr>Office Theme</vt:lpstr>
      <vt:lpstr>The Basics</vt:lpstr>
      <vt:lpstr>Important information</vt:lpstr>
      <vt:lpstr>Maryland Supplemental Retirement Plans (MSRP)</vt:lpstr>
      <vt:lpstr>Sources of retirement income</vt:lpstr>
      <vt:lpstr>MSRP plans</vt:lpstr>
      <vt:lpstr>It pays to start early</vt:lpstr>
      <vt:lpstr>First, pick a plan(s)</vt:lpstr>
      <vt:lpstr>Roth or Pretax?</vt:lpstr>
      <vt:lpstr>Well-known names fuel your investments</vt:lpstr>
      <vt:lpstr>Investing as easy as   …  </vt:lpstr>
      <vt:lpstr>PowerPoint Presentation</vt:lpstr>
      <vt:lpstr>Option B (Help me do it)</vt:lpstr>
      <vt:lpstr>Option C (Do it for me)</vt:lpstr>
      <vt:lpstr>How much can I contribute</vt:lpstr>
      <vt:lpstr>Competitive fees</vt:lpstr>
      <vt:lpstr>Simplify your retirement investing</vt:lpstr>
      <vt:lpstr>PowerPoint Presentation</vt:lpstr>
      <vt:lpstr>Enroll online MarylandDC.com  Have your paystub and Social Security number handy, then look for this blue banner on MarylandDC.com to enroll.</vt:lpstr>
      <vt:lpstr>Enroll online MarylandDC.com  Have your paystub and Social Security number handy, then look for this blue banner on MarylandDC.com to enroll.</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Managed Accounts    MSRP Maryland Teachers and State Employees Supplemental Retirement Plans</dc:title>
  <dc:creator>Bertone Julie L</dc:creator>
  <cp:lastModifiedBy>Kuo, Abby</cp:lastModifiedBy>
  <cp:revision>239</cp:revision>
  <dcterms:created xsi:type="dcterms:W3CDTF">2016-08-03T16:23:34Z</dcterms:created>
  <dcterms:modified xsi:type="dcterms:W3CDTF">2024-07-03T14:21:24Z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a128442-0c2e-4a21-8764-34be31c32392_Enabled">
    <vt:lpwstr>true</vt:lpwstr>
  </property>
  <property fmtid="{D5CDD505-2E9C-101B-9397-08002B2CF9AE}" pid="3" name="MSIP_Label_da128442-0c2e-4a21-8764-34be31c32392_SetDate">
    <vt:lpwstr>2022-12-20T16:02:12Z</vt:lpwstr>
  </property>
  <property fmtid="{D5CDD505-2E9C-101B-9397-08002B2CF9AE}" pid="4" name="MSIP_Label_da128442-0c2e-4a21-8764-34be31c32392_Method">
    <vt:lpwstr>Privileged</vt:lpwstr>
  </property>
  <property fmtid="{D5CDD505-2E9C-101B-9397-08002B2CF9AE}" pid="5" name="MSIP_Label_da128442-0c2e-4a21-8764-34be31c32392_Name">
    <vt:lpwstr>Public</vt:lpwstr>
  </property>
  <property fmtid="{D5CDD505-2E9C-101B-9397-08002B2CF9AE}" pid="6" name="MSIP_Label_da128442-0c2e-4a21-8764-34be31c32392_SiteId">
    <vt:lpwstr>22140e4c-d390-45c2-b297-a26c516dc461</vt:lpwstr>
  </property>
  <property fmtid="{D5CDD505-2E9C-101B-9397-08002B2CF9AE}" pid="7" name="MSIP_Label_da128442-0c2e-4a21-8764-34be31c32392_ActionId">
    <vt:lpwstr>124133a4-0e80-4734-ad89-c9f5860cc34c</vt:lpwstr>
  </property>
  <property fmtid="{D5CDD505-2E9C-101B-9397-08002B2CF9AE}" pid="8" name="MSIP_Label_da128442-0c2e-4a21-8764-34be31c32392_ContentBits">
    <vt:lpwstr>0</vt:lpwstr>
  </property>
  <property fmtid="{D5CDD505-2E9C-101B-9397-08002B2CF9AE}" pid="9" name="ContentTypeId">
    <vt:lpwstr>0x0101004A978019238B4449B333C1622D23B9B4</vt:lpwstr>
  </property>
</Properties>
</file>