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7010400" cy="9296400"/>
  <p:embeddedFontLst>
    <p:embeddedFont>
      <p:font typeface="Calibri" panose="020F0502020204030204" pitchFamily="34" charset="0"/>
      <p:regular r:id="rId21"/>
      <p:bold r:id="rId22"/>
      <p:italic r:id="rId23"/>
      <p:boldItalic r:id="rId24"/>
    </p:embeddedFont>
    <p:embeddedFont>
      <p:font typeface="Garamond" panose="02020404030301010803"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Gill Sans"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o6zsMwffRGJ1MYsbo4LuFhYPZ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860F37-9470-43A5-B9D2-DA0D6882AAA0}">
  <a:tblStyle styleId="{46860F37-9470-43A5-B9D2-DA0D6882AAA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5" autoAdjust="0"/>
    <p:restoredTop sz="86414" autoAdjust="0"/>
  </p:normalViewPr>
  <p:slideViewPr>
    <p:cSldViewPr snapToGrid="0">
      <p:cViewPr varScale="1">
        <p:scale>
          <a:sx n="101" d="100"/>
          <a:sy n="101" d="100"/>
        </p:scale>
        <p:origin x="1939" y="67"/>
      </p:cViewPr>
      <p:guideLst/>
    </p:cSldViewPr>
  </p:slideViewPr>
  <p:outlineViewPr>
    <p:cViewPr>
      <p:scale>
        <a:sx n="33" d="100"/>
        <a:sy n="33" d="100"/>
      </p:scale>
      <p:origin x="0" y="-40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16619" y="4489387"/>
            <a:ext cx="5732949" cy="4253103"/>
          </a:xfrm>
          <a:prstGeom prst="rect">
            <a:avLst/>
          </a:prstGeom>
          <a:noFill/>
          <a:ln>
            <a:noFill/>
          </a:ln>
        </p:spPr>
        <p:txBody>
          <a:bodyPr spcFirstLastPara="1" wrap="square" lIns="94925" tIns="94925" rIns="94925" bIns="949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37e49c3e0b_0_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37e49c3e0b_0_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3" name="Google Shape;153;g137e49c3e0b_0_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0" name="Google Shape;200;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7e49c3e0b_0_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7e49c3e0b_0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3" name="Google Shape;133;g137e49c3e0b_0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7e49c3e0b_0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37e49c3e0b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6" name="Google Shape;146;g137e49c3e0b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4"/>
        <p:cNvGrpSpPr/>
        <p:nvPr/>
      </p:nvGrpSpPr>
      <p:grpSpPr>
        <a:xfrm>
          <a:off x="0" y="0"/>
          <a:ext cx="0" cy="0"/>
          <a:chOff x="0" y="0"/>
          <a:chExt cx="0" cy="0"/>
        </a:xfrm>
      </p:grpSpPr>
      <p:sp>
        <p:nvSpPr>
          <p:cNvPr id="15" name="Google Shape;15;p17"/>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dk1"/>
              </a:buClr>
              <a:buSzPts val="5200"/>
              <a:buFont typeface="Calibri"/>
              <a:buNone/>
              <a:defRPr sz="5200"/>
            </a:lvl1pPr>
            <a:lvl2pPr lvl="1" algn="ctr">
              <a:spcBef>
                <a:spcPts val="0"/>
              </a:spcBef>
              <a:spcAft>
                <a:spcPts val="0"/>
              </a:spcAft>
              <a:buSzPts val="1400"/>
              <a:buNone/>
              <a:defRPr sz="5200"/>
            </a:lvl2pPr>
            <a:lvl3pPr lvl="2" algn="ctr">
              <a:spcBef>
                <a:spcPts val="0"/>
              </a:spcBef>
              <a:spcAft>
                <a:spcPts val="0"/>
              </a:spcAft>
              <a:buSzPts val="1400"/>
              <a:buNone/>
              <a:defRPr sz="5200"/>
            </a:lvl3pPr>
            <a:lvl4pPr lvl="3" algn="ctr">
              <a:spcBef>
                <a:spcPts val="0"/>
              </a:spcBef>
              <a:spcAft>
                <a:spcPts val="0"/>
              </a:spcAft>
              <a:buSzPts val="1400"/>
              <a:buNone/>
              <a:defRPr sz="5200"/>
            </a:lvl4pPr>
            <a:lvl5pPr lvl="4" algn="ctr">
              <a:spcBef>
                <a:spcPts val="0"/>
              </a:spcBef>
              <a:spcAft>
                <a:spcPts val="0"/>
              </a:spcAft>
              <a:buSzPts val="1400"/>
              <a:buNone/>
              <a:defRPr sz="5200"/>
            </a:lvl5pPr>
            <a:lvl6pPr lvl="5" algn="ctr">
              <a:spcBef>
                <a:spcPts val="0"/>
              </a:spcBef>
              <a:spcAft>
                <a:spcPts val="0"/>
              </a:spcAft>
              <a:buSzPts val="1400"/>
              <a:buNone/>
              <a:defRPr sz="5200"/>
            </a:lvl6pPr>
            <a:lvl7pPr lvl="6" algn="ctr">
              <a:spcBef>
                <a:spcPts val="0"/>
              </a:spcBef>
              <a:spcAft>
                <a:spcPts val="0"/>
              </a:spcAft>
              <a:buSzPts val="1400"/>
              <a:buNone/>
              <a:defRPr sz="5200"/>
            </a:lvl7pPr>
            <a:lvl8pPr lvl="7" algn="ctr">
              <a:spcBef>
                <a:spcPts val="0"/>
              </a:spcBef>
              <a:spcAft>
                <a:spcPts val="0"/>
              </a:spcAft>
              <a:buSzPts val="1400"/>
              <a:buNone/>
              <a:defRPr sz="5200"/>
            </a:lvl8pPr>
            <a:lvl9pPr lvl="8" algn="ctr">
              <a:spcBef>
                <a:spcPts val="0"/>
              </a:spcBef>
              <a:spcAft>
                <a:spcPts val="0"/>
              </a:spcAft>
              <a:buSzPts val="1400"/>
              <a:buNone/>
              <a:defRPr sz="5200"/>
            </a:lvl9pPr>
          </a:lstStyle>
          <a:p>
            <a:endParaRPr/>
          </a:p>
        </p:txBody>
      </p:sp>
      <p:sp>
        <p:nvSpPr>
          <p:cNvPr id="16" name="Google Shape;16;p17"/>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62626"/>
              </a:buClr>
              <a:buSzPts val="2800"/>
              <a:buNone/>
              <a:defRPr sz="2800"/>
            </a:lvl1pPr>
            <a:lvl2pPr lvl="1" algn="ctr">
              <a:lnSpc>
                <a:spcPct val="100000"/>
              </a:lnSpc>
              <a:spcBef>
                <a:spcPts val="0"/>
              </a:spcBef>
              <a:spcAft>
                <a:spcPts val="0"/>
              </a:spcAft>
              <a:buClr>
                <a:srgbClr val="262626"/>
              </a:buClr>
              <a:buSzPts val="2800"/>
              <a:buNone/>
              <a:defRPr sz="2800"/>
            </a:lvl2pPr>
            <a:lvl3pPr lvl="2" algn="ctr">
              <a:lnSpc>
                <a:spcPct val="100000"/>
              </a:lnSpc>
              <a:spcBef>
                <a:spcPts val="0"/>
              </a:spcBef>
              <a:spcAft>
                <a:spcPts val="0"/>
              </a:spcAft>
              <a:buClr>
                <a:srgbClr val="262626"/>
              </a:buClr>
              <a:buSzPts val="2800"/>
              <a:buNone/>
              <a:defRPr sz="2800"/>
            </a:lvl3pPr>
            <a:lvl4pPr lvl="3" algn="ctr">
              <a:lnSpc>
                <a:spcPct val="100000"/>
              </a:lnSpc>
              <a:spcBef>
                <a:spcPts val="0"/>
              </a:spcBef>
              <a:spcAft>
                <a:spcPts val="0"/>
              </a:spcAft>
              <a:buClr>
                <a:srgbClr val="262626"/>
              </a:buClr>
              <a:buSzPts val="2800"/>
              <a:buNone/>
              <a:defRPr sz="2800"/>
            </a:lvl4pPr>
            <a:lvl5pPr lvl="4" algn="ctr">
              <a:lnSpc>
                <a:spcPct val="100000"/>
              </a:lnSpc>
              <a:spcBef>
                <a:spcPts val="0"/>
              </a:spcBef>
              <a:spcAft>
                <a:spcPts val="0"/>
              </a:spcAft>
              <a:buClr>
                <a:srgbClr val="262626"/>
              </a:buClr>
              <a:buSzPts val="2800"/>
              <a:buNone/>
              <a:defRPr sz="2800"/>
            </a:lvl5pPr>
            <a:lvl6pPr lvl="5" algn="ctr">
              <a:lnSpc>
                <a:spcPct val="100000"/>
              </a:lnSpc>
              <a:spcBef>
                <a:spcPts val="0"/>
              </a:spcBef>
              <a:spcAft>
                <a:spcPts val="0"/>
              </a:spcAft>
              <a:buClr>
                <a:schemeClr val="dk1"/>
              </a:buClr>
              <a:buSzPts val="2800"/>
              <a:buNone/>
              <a:defRPr sz="2800"/>
            </a:lvl6pPr>
            <a:lvl7pPr lvl="6" algn="ctr">
              <a:lnSpc>
                <a:spcPct val="100000"/>
              </a:lnSpc>
              <a:spcBef>
                <a:spcPts val="0"/>
              </a:spcBef>
              <a:spcAft>
                <a:spcPts val="0"/>
              </a:spcAft>
              <a:buClr>
                <a:schemeClr val="dk1"/>
              </a:buClr>
              <a:buSzPts val="2800"/>
              <a:buNone/>
              <a:defRPr sz="2800"/>
            </a:lvl7pPr>
            <a:lvl8pPr lvl="7" algn="ctr">
              <a:lnSpc>
                <a:spcPct val="100000"/>
              </a:lnSpc>
              <a:spcBef>
                <a:spcPts val="0"/>
              </a:spcBef>
              <a:spcAft>
                <a:spcPts val="0"/>
              </a:spcAft>
              <a:buClr>
                <a:schemeClr val="dk1"/>
              </a:buClr>
              <a:buSzPts val="2800"/>
              <a:buNone/>
              <a:defRPr sz="2800"/>
            </a:lvl8pPr>
            <a:lvl9pPr lvl="8" algn="ctr">
              <a:lnSpc>
                <a:spcPct val="100000"/>
              </a:lnSpc>
              <a:spcBef>
                <a:spcPts val="0"/>
              </a:spcBef>
              <a:spcAft>
                <a:spcPts val="0"/>
              </a:spcAft>
              <a:buClr>
                <a:schemeClr val="dk1"/>
              </a:buClr>
              <a:buSzPts val="2800"/>
              <a:buNone/>
              <a:defRPr sz="2800"/>
            </a:lvl9pPr>
          </a:lstStyle>
          <a:p>
            <a:endParaRPr/>
          </a:p>
        </p:txBody>
      </p:sp>
      <p:sp>
        <p:nvSpPr>
          <p:cNvPr id="17" name="Google Shape;17;p17"/>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62626"/>
              </a:buClr>
              <a:buSzPts val="3200"/>
              <a:buChar char="•"/>
              <a:defRPr sz="3200"/>
            </a:lvl1pPr>
            <a:lvl2pPr marL="914400" lvl="1" indent="-406400" algn="l">
              <a:lnSpc>
                <a:spcPct val="90000"/>
              </a:lnSpc>
              <a:spcBef>
                <a:spcPts val="500"/>
              </a:spcBef>
              <a:spcAft>
                <a:spcPts val="0"/>
              </a:spcAft>
              <a:buClr>
                <a:srgbClr val="262626"/>
              </a:buClr>
              <a:buSzPts val="2800"/>
              <a:buChar char="•"/>
              <a:defRPr sz="2800"/>
            </a:lvl2pPr>
            <a:lvl3pPr marL="1371600" lvl="2" indent="-381000" algn="l">
              <a:lnSpc>
                <a:spcPct val="90000"/>
              </a:lnSpc>
              <a:spcBef>
                <a:spcPts val="500"/>
              </a:spcBef>
              <a:spcAft>
                <a:spcPts val="0"/>
              </a:spcAft>
              <a:buClr>
                <a:srgbClr val="262626"/>
              </a:buClr>
              <a:buSzPts val="2400"/>
              <a:buChar char="•"/>
              <a:defRPr sz="2400"/>
            </a:lvl3pPr>
            <a:lvl4pPr marL="1828800" lvl="3" indent="-355600" algn="l">
              <a:lnSpc>
                <a:spcPct val="90000"/>
              </a:lnSpc>
              <a:spcBef>
                <a:spcPts val="500"/>
              </a:spcBef>
              <a:spcAft>
                <a:spcPts val="0"/>
              </a:spcAft>
              <a:buClr>
                <a:srgbClr val="262626"/>
              </a:buClr>
              <a:buSzPts val="2000"/>
              <a:buChar char="•"/>
              <a:defRPr sz="2000"/>
            </a:lvl4pPr>
            <a:lvl5pPr marL="2286000" lvl="4" indent="-355600" algn="l">
              <a:lnSpc>
                <a:spcPct val="90000"/>
              </a:lnSpc>
              <a:spcBef>
                <a:spcPts val="500"/>
              </a:spcBef>
              <a:spcAft>
                <a:spcPts val="0"/>
              </a:spcAft>
              <a:buClr>
                <a:srgbClr val="26262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2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1600"/>
              <a:buNone/>
              <a:defRPr sz="1600"/>
            </a:lvl1pPr>
            <a:lvl2pPr marL="914400" lvl="1" indent="-228600" algn="l">
              <a:lnSpc>
                <a:spcPct val="90000"/>
              </a:lnSpc>
              <a:spcBef>
                <a:spcPts val="500"/>
              </a:spcBef>
              <a:spcAft>
                <a:spcPts val="0"/>
              </a:spcAft>
              <a:buClr>
                <a:srgbClr val="262626"/>
              </a:buClr>
              <a:buSzPts val="1400"/>
              <a:buNone/>
              <a:defRPr sz="1400"/>
            </a:lvl2pPr>
            <a:lvl3pPr marL="1371600" lvl="2" indent="-228600" algn="l">
              <a:lnSpc>
                <a:spcPct val="90000"/>
              </a:lnSpc>
              <a:spcBef>
                <a:spcPts val="500"/>
              </a:spcBef>
              <a:spcAft>
                <a:spcPts val="0"/>
              </a:spcAft>
              <a:buClr>
                <a:srgbClr val="262626"/>
              </a:buClr>
              <a:buSzPts val="1200"/>
              <a:buNone/>
              <a:defRPr sz="1200"/>
            </a:lvl3pPr>
            <a:lvl4pPr marL="1828800" lvl="3" indent="-228600" algn="l">
              <a:lnSpc>
                <a:spcPct val="90000"/>
              </a:lnSpc>
              <a:spcBef>
                <a:spcPts val="500"/>
              </a:spcBef>
              <a:spcAft>
                <a:spcPts val="0"/>
              </a:spcAft>
              <a:buClr>
                <a:srgbClr val="262626"/>
              </a:buClr>
              <a:buSzPts val="1000"/>
              <a:buNone/>
              <a:defRPr sz="1000"/>
            </a:lvl4pPr>
            <a:lvl5pPr marL="2286000" lvl="4" indent="-228600" algn="l">
              <a:lnSpc>
                <a:spcPct val="90000"/>
              </a:lnSpc>
              <a:spcBef>
                <a:spcPts val="5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6"/>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7" name="Google Shape;67;p26"/>
          <p:cNvCxnSpPr/>
          <p:nvPr/>
        </p:nvCxnSpPr>
        <p:spPr>
          <a:xfrm>
            <a:off x="641176" y="2069926"/>
            <a:ext cx="293784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a:spLocks noGrp="1"/>
          </p:cNvSpPr>
          <p:nvPr>
            <p:ph type="pic" idx="2"/>
          </p:nvPr>
        </p:nvSpPr>
        <p:spPr>
          <a:xfrm>
            <a:off x="3887391" y="987426"/>
            <a:ext cx="4629150" cy="4873625"/>
          </a:xfrm>
          <a:prstGeom prst="rect">
            <a:avLst/>
          </a:prstGeom>
          <a:noFill/>
          <a:ln>
            <a:noFill/>
          </a:ln>
        </p:spPr>
      </p:sp>
      <p:sp>
        <p:nvSpPr>
          <p:cNvPr id="71" name="Google Shape;71;p2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1600"/>
              <a:buNone/>
              <a:defRPr sz="1600"/>
            </a:lvl1pPr>
            <a:lvl2pPr marL="914400" lvl="1" indent="-228600" algn="l">
              <a:lnSpc>
                <a:spcPct val="90000"/>
              </a:lnSpc>
              <a:spcBef>
                <a:spcPts val="500"/>
              </a:spcBef>
              <a:spcAft>
                <a:spcPts val="0"/>
              </a:spcAft>
              <a:buClr>
                <a:srgbClr val="262626"/>
              </a:buClr>
              <a:buSzPts val="1400"/>
              <a:buNone/>
              <a:defRPr sz="1400"/>
            </a:lvl2pPr>
            <a:lvl3pPr marL="1371600" lvl="2" indent="-228600" algn="l">
              <a:lnSpc>
                <a:spcPct val="90000"/>
              </a:lnSpc>
              <a:spcBef>
                <a:spcPts val="500"/>
              </a:spcBef>
              <a:spcAft>
                <a:spcPts val="0"/>
              </a:spcAft>
              <a:buClr>
                <a:srgbClr val="262626"/>
              </a:buClr>
              <a:buSzPts val="1200"/>
              <a:buNone/>
              <a:defRPr sz="1200"/>
            </a:lvl3pPr>
            <a:lvl4pPr marL="1828800" lvl="3" indent="-228600" algn="l">
              <a:lnSpc>
                <a:spcPct val="90000"/>
              </a:lnSpc>
              <a:spcBef>
                <a:spcPts val="500"/>
              </a:spcBef>
              <a:spcAft>
                <a:spcPts val="0"/>
              </a:spcAft>
              <a:buClr>
                <a:srgbClr val="262626"/>
              </a:buClr>
              <a:buSzPts val="1000"/>
              <a:buNone/>
              <a:defRPr sz="1000"/>
            </a:lvl4pPr>
            <a:lvl5pPr marL="2286000" lvl="4" indent="-228600" algn="l">
              <a:lnSpc>
                <a:spcPct val="90000"/>
              </a:lnSpc>
              <a:spcBef>
                <a:spcPts val="5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7"/>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3" name="Google Shape;73;p27"/>
          <p:cNvCxnSpPr/>
          <p:nvPr/>
        </p:nvCxnSpPr>
        <p:spPr>
          <a:xfrm>
            <a:off x="629841" y="2061192"/>
            <a:ext cx="2949178"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8" name="Google Shape;78;p28"/>
          <p:cNvCxnSpPr/>
          <p:nvPr/>
        </p:nvCxnSpPr>
        <p:spPr>
          <a:xfrm>
            <a:off x="628650" y="1431759"/>
            <a:ext cx="851535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9"/>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83" name="Google Shape;83;p29"/>
          <p:cNvCxnSpPr/>
          <p:nvPr/>
        </p:nvCxnSpPr>
        <p:spPr>
          <a:xfrm>
            <a:off x="6851737" y="365125"/>
            <a:ext cx="0" cy="5284113"/>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18"/>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defRPr>
            </a:lvl1pPr>
            <a:lvl2pPr marL="914400" lvl="1" indent="-381000" algn="l">
              <a:lnSpc>
                <a:spcPct val="90000"/>
              </a:lnSpc>
              <a:spcBef>
                <a:spcPts val="500"/>
              </a:spcBef>
              <a:spcAft>
                <a:spcPts val="0"/>
              </a:spcAft>
              <a:buClr>
                <a:srgbClr val="262626"/>
              </a:buClr>
              <a:buSzPts val="2400"/>
              <a:buChar char="•"/>
              <a:defRPr>
                <a:solidFill>
                  <a:srgbClr val="262626"/>
                </a:solidFill>
              </a:defRPr>
            </a:lvl2pPr>
            <a:lvl3pPr marL="1371600" lvl="2" indent="-381000" algn="l">
              <a:lnSpc>
                <a:spcPct val="90000"/>
              </a:lnSpc>
              <a:spcBef>
                <a:spcPts val="500"/>
              </a:spcBef>
              <a:spcAft>
                <a:spcPts val="0"/>
              </a:spcAft>
              <a:buClr>
                <a:srgbClr val="262626"/>
              </a:buClr>
              <a:buSzPts val="2400"/>
              <a:buChar char="•"/>
              <a:defRPr>
                <a:solidFill>
                  <a:srgbClr val="262626"/>
                </a:solidFill>
              </a:defRPr>
            </a:lvl3pPr>
            <a:lvl4pPr marL="1828800" lvl="3" indent="-381000" algn="l">
              <a:lnSpc>
                <a:spcPct val="90000"/>
              </a:lnSpc>
              <a:spcBef>
                <a:spcPts val="500"/>
              </a:spcBef>
              <a:spcAft>
                <a:spcPts val="0"/>
              </a:spcAft>
              <a:buClr>
                <a:srgbClr val="262626"/>
              </a:buClr>
              <a:buSzPts val="2400"/>
              <a:buChar char="•"/>
              <a:defRPr>
                <a:solidFill>
                  <a:srgbClr val="262626"/>
                </a:solidFill>
              </a:defRPr>
            </a:lvl4pPr>
            <a:lvl5pPr marL="2286000" lvl="4" indent="-381000" algn="l">
              <a:lnSpc>
                <a:spcPct val="90000"/>
              </a:lnSpc>
              <a:spcBef>
                <a:spcPts val="500"/>
              </a:spcBef>
              <a:spcAft>
                <a:spcPts val="0"/>
              </a:spcAft>
              <a:buClr>
                <a:srgbClr val="262626"/>
              </a:buClr>
              <a:buSzPts val="24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9"/>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888888"/>
                </a:solidFill>
                <a:latin typeface="Calibri"/>
                <a:ea typeface="Calibri"/>
                <a:cs typeface="Calibri"/>
                <a:sym typeface="Calibri"/>
              </a:defRPr>
            </a:lvl1pPr>
            <a:lvl2pPr marL="0" lvl="1" indent="0" algn="l">
              <a:spcBef>
                <a:spcPts val="0"/>
              </a:spcBef>
              <a:buNone/>
              <a:defRPr sz="1600" b="0" i="0" u="none" strike="noStrike" cap="none">
                <a:solidFill>
                  <a:srgbClr val="888888"/>
                </a:solidFill>
                <a:latin typeface="Calibri"/>
                <a:ea typeface="Calibri"/>
                <a:cs typeface="Calibri"/>
                <a:sym typeface="Calibri"/>
              </a:defRPr>
            </a:lvl2pPr>
            <a:lvl3pPr marL="0" lvl="2" indent="0" algn="l">
              <a:spcBef>
                <a:spcPts val="0"/>
              </a:spcBef>
              <a:buNone/>
              <a:defRPr sz="1600" b="0" i="0" u="none" strike="noStrike" cap="none">
                <a:solidFill>
                  <a:srgbClr val="888888"/>
                </a:solidFill>
                <a:latin typeface="Calibri"/>
                <a:ea typeface="Calibri"/>
                <a:cs typeface="Calibri"/>
                <a:sym typeface="Calibri"/>
              </a:defRPr>
            </a:lvl3pPr>
            <a:lvl4pPr marL="0" lvl="3" indent="0" algn="l">
              <a:spcBef>
                <a:spcPts val="0"/>
              </a:spcBef>
              <a:buNone/>
              <a:defRPr sz="1600" b="0" i="0" u="none" strike="noStrike" cap="none">
                <a:solidFill>
                  <a:srgbClr val="888888"/>
                </a:solidFill>
                <a:latin typeface="Calibri"/>
                <a:ea typeface="Calibri"/>
                <a:cs typeface="Calibri"/>
                <a:sym typeface="Calibri"/>
              </a:defRPr>
            </a:lvl4pPr>
            <a:lvl5pPr marL="0" lvl="4" indent="0" algn="l">
              <a:spcBef>
                <a:spcPts val="0"/>
              </a:spcBef>
              <a:buNone/>
              <a:defRPr sz="1600" b="0" i="0" u="none" strike="noStrike" cap="none">
                <a:solidFill>
                  <a:srgbClr val="888888"/>
                </a:solidFill>
                <a:latin typeface="Calibri"/>
                <a:ea typeface="Calibri"/>
                <a:cs typeface="Calibri"/>
                <a:sym typeface="Calibri"/>
              </a:defRPr>
            </a:lvl5pPr>
            <a:lvl6pPr marL="0" lvl="5" indent="0" algn="l">
              <a:spcBef>
                <a:spcPts val="0"/>
              </a:spcBef>
              <a:buNone/>
              <a:defRPr sz="1600" b="0" i="0" u="none" strike="noStrike" cap="none">
                <a:solidFill>
                  <a:srgbClr val="888888"/>
                </a:solidFill>
                <a:latin typeface="Calibri"/>
                <a:ea typeface="Calibri"/>
                <a:cs typeface="Calibri"/>
                <a:sym typeface="Calibri"/>
              </a:defRPr>
            </a:lvl6pPr>
            <a:lvl7pPr marL="0" lvl="6" indent="0" algn="l">
              <a:spcBef>
                <a:spcPts val="0"/>
              </a:spcBef>
              <a:buNone/>
              <a:defRPr sz="1600" b="0" i="0" u="none" strike="noStrike" cap="none">
                <a:solidFill>
                  <a:srgbClr val="888888"/>
                </a:solidFill>
                <a:latin typeface="Calibri"/>
                <a:ea typeface="Calibri"/>
                <a:cs typeface="Calibri"/>
                <a:sym typeface="Calibri"/>
              </a:defRPr>
            </a:lvl7pPr>
            <a:lvl8pPr marL="0" lvl="7" indent="0" algn="l">
              <a:spcBef>
                <a:spcPts val="0"/>
              </a:spcBef>
              <a:buNone/>
              <a:defRPr sz="1600" b="0" i="0" u="none" strike="noStrike" cap="none">
                <a:solidFill>
                  <a:srgbClr val="888888"/>
                </a:solidFill>
                <a:latin typeface="Calibri"/>
                <a:ea typeface="Calibri"/>
                <a:cs typeface="Calibri"/>
                <a:sym typeface="Calibri"/>
              </a:defRPr>
            </a:lvl8pPr>
            <a:lvl9pPr marL="0" lvl="8" indent="0" algn="l">
              <a:spcBef>
                <a:spcPts val="0"/>
              </a:spcBef>
              <a:buNone/>
              <a:defRPr sz="16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 name="Google Shape;24;p19"/>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000"/>
              <a:buNone/>
              <a:defRPr sz="2000" i="1">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 name="Google Shape;25;p19"/>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6"/>
        <p:cNvGrpSpPr/>
        <p:nvPr/>
      </p:nvGrpSpPr>
      <p:grpSpPr>
        <a:xfrm>
          <a:off x="0" y="0"/>
          <a:ext cx="0" cy="0"/>
          <a:chOff x="0" y="0"/>
          <a:chExt cx="0" cy="0"/>
        </a:xfrm>
      </p:grpSpPr>
      <p:pic>
        <p:nvPicPr>
          <p:cNvPr id="27" name="Google Shape;27;p20"/>
          <p:cNvPicPr preferRelativeResize="0"/>
          <p:nvPr/>
        </p:nvPicPr>
        <p:blipFill rotWithShape="1">
          <a:blip r:embed="rId2">
            <a:alphaModFix/>
          </a:blip>
          <a:srcRect l="2174" t="4196" r="1393" b="4195"/>
          <a:stretch/>
        </p:blipFill>
        <p:spPr>
          <a:xfrm>
            <a:off x="0" y="0"/>
            <a:ext cx="9144000" cy="6858000"/>
          </a:xfrm>
          <a:prstGeom prst="rect">
            <a:avLst/>
          </a:prstGeom>
          <a:noFill/>
          <a:ln>
            <a:noFill/>
          </a:ln>
        </p:spPr>
      </p:pic>
      <p:pic>
        <p:nvPicPr>
          <p:cNvPr id="28" name="Google Shape;28;p20"/>
          <p:cNvPicPr preferRelativeResize="0"/>
          <p:nvPr/>
        </p:nvPicPr>
        <p:blipFill rotWithShape="1">
          <a:blip r:embed="rId3">
            <a:alphaModFix/>
          </a:blip>
          <a:srcRect t="95496"/>
          <a:stretch/>
        </p:blipFill>
        <p:spPr>
          <a:xfrm>
            <a:off x="-612" y="1804519"/>
            <a:ext cx="9144611" cy="84183"/>
          </a:xfrm>
          <a:prstGeom prst="rect">
            <a:avLst/>
          </a:prstGeom>
          <a:noFill/>
          <a:ln>
            <a:noFill/>
          </a:ln>
        </p:spPr>
      </p:pic>
      <p:pic>
        <p:nvPicPr>
          <p:cNvPr id="29" name="Google Shape;29;p20"/>
          <p:cNvPicPr preferRelativeResize="0"/>
          <p:nvPr/>
        </p:nvPicPr>
        <p:blipFill rotWithShape="1">
          <a:blip r:embed="rId4">
            <a:alphaModFix/>
          </a:blip>
          <a:srcRect b="96281"/>
          <a:stretch/>
        </p:blipFill>
        <p:spPr>
          <a:xfrm>
            <a:off x="-1224" y="5949267"/>
            <a:ext cx="9144000" cy="45719"/>
          </a:xfrm>
          <a:prstGeom prst="rect">
            <a:avLst/>
          </a:prstGeom>
          <a:noFill/>
          <a:ln>
            <a:noFill/>
          </a:ln>
        </p:spPr>
      </p:pic>
      <p:sp>
        <p:nvSpPr>
          <p:cNvPr id="30" name="Google Shape;30;p20"/>
          <p:cNvSpPr/>
          <p:nvPr/>
        </p:nvSpPr>
        <p:spPr>
          <a:xfrm>
            <a:off x="-612" y="1888701"/>
            <a:ext cx="9143388" cy="406056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0"/>
          <p:cNvSpPr txBox="1">
            <a:spLocks noGrp="1"/>
          </p:cNvSpPr>
          <p:nvPr>
            <p:ph type="ctrTitle"/>
          </p:nvPr>
        </p:nvSpPr>
        <p:spPr>
          <a:xfrm>
            <a:off x="685800" y="2397457"/>
            <a:ext cx="7772400" cy="1526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0"/>
          <p:cNvSpPr txBox="1">
            <a:spLocks noGrp="1"/>
          </p:cNvSpPr>
          <p:nvPr>
            <p:ph type="subTitle" idx="1"/>
          </p:nvPr>
        </p:nvSpPr>
        <p:spPr>
          <a:xfrm>
            <a:off x="685800" y="4290413"/>
            <a:ext cx="7772400" cy="4373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C40E3E"/>
              </a:buClr>
              <a:buSzPts val="2000"/>
              <a:buNone/>
              <a:defRPr sz="2000" b="1">
                <a:solidFill>
                  <a:srgbClr val="C40E3E"/>
                </a:solidFill>
                <a:latin typeface="Calibri"/>
                <a:ea typeface="Calibri"/>
                <a:cs typeface="Calibri"/>
                <a:sym typeface="Calibri"/>
              </a:defRPr>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20"/>
          <p:cNvSpPr txBox="1">
            <a:spLocks noGrp="1"/>
          </p:cNvSpPr>
          <p:nvPr>
            <p:ph type="body" idx="2"/>
          </p:nvPr>
        </p:nvSpPr>
        <p:spPr>
          <a:xfrm>
            <a:off x="685801" y="4894141"/>
            <a:ext cx="7772399" cy="40009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C40E3E"/>
              </a:buClr>
              <a:buSzPts val="1800"/>
              <a:buNone/>
              <a:defRPr sz="1800">
                <a:solidFill>
                  <a:srgbClr val="C40E3E"/>
                </a:solidFill>
                <a:latin typeface="Calibri"/>
                <a:ea typeface="Calibri"/>
                <a:cs typeface="Calibri"/>
                <a:sym typeface="Calibri"/>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20"/>
          <p:cNvPicPr preferRelativeResize="0"/>
          <p:nvPr/>
        </p:nvPicPr>
        <p:blipFill rotWithShape="1">
          <a:blip r:embed="rId5">
            <a:alphaModFix/>
          </a:blip>
          <a:srcRect/>
          <a:stretch/>
        </p:blipFill>
        <p:spPr>
          <a:xfrm>
            <a:off x="3827469" y="494036"/>
            <a:ext cx="1487840" cy="12015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p:cSld name="Chapter">
    <p:spTree>
      <p:nvGrpSpPr>
        <p:cNvPr id="1" name="Shape 35"/>
        <p:cNvGrpSpPr/>
        <p:nvPr/>
      </p:nvGrpSpPr>
      <p:grpSpPr>
        <a:xfrm>
          <a:off x="0" y="0"/>
          <a:ext cx="0" cy="0"/>
          <a:chOff x="0" y="0"/>
          <a:chExt cx="0" cy="0"/>
        </a:xfrm>
      </p:grpSpPr>
      <p:sp>
        <p:nvSpPr>
          <p:cNvPr id="36" name="Google Shape;36;p21"/>
          <p:cNvSpPr txBox="1">
            <a:spLocks noGrp="1"/>
          </p:cNvSpPr>
          <p:nvPr>
            <p:ph type="body" idx="1"/>
          </p:nvPr>
        </p:nvSpPr>
        <p:spPr>
          <a:xfrm>
            <a:off x="2001838" y="3667125"/>
            <a:ext cx="7142162" cy="488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62626"/>
              </a:buClr>
              <a:buSzPts val="3500"/>
              <a:buNone/>
              <a:defRPr sz="3500" i="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body" idx="2"/>
          </p:nvPr>
        </p:nvSpPr>
        <p:spPr>
          <a:xfrm>
            <a:off x="2001838" y="4248708"/>
            <a:ext cx="7142162" cy="9349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4500"/>
              <a:buNone/>
              <a:defRPr sz="4500" b="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 name="Google Shape;38;p21"/>
          <p:cNvCxnSpPr/>
          <p:nvPr/>
        </p:nvCxnSpPr>
        <p:spPr>
          <a:xfrm>
            <a:off x="2001838" y="4247549"/>
            <a:ext cx="7142162"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22"/>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3" name="Google Shape;43;p22"/>
          <p:cNvCxnSpPr/>
          <p:nvPr/>
        </p:nvCxnSpPr>
        <p:spPr>
          <a:xfrm>
            <a:off x="623888" y="4593256"/>
            <a:ext cx="78867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23"/>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4"/>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7" name="Google Shape;57;p24"/>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1" name="Google Shape;61;p25"/>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2pPr>
            <a:lvl3pPr marL="1371600" marR="0" lvl="2"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0" marR="0" lvl="1" indent="0" algn="l" rtl="0">
              <a:spcBef>
                <a:spcPts val="0"/>
              </a:spcBef>
              <a:buNone/>
              <a:defRPr sz="1800" b="0" i="0" u="none" strike="noStrike" cap="none">
                <a:solidFill>
                  <a:srgbClr val="888888"/>
                </a:solidFill>
                <a:latin typeface="Calibri"/>
                <a:ea typeface="Calibri"/>
                <a:cs typeface="Calibri"/>
                <a:sym typeface="Calibri"/>
              </a:defRPr>
            </a:lvl2pPr>
            <a:lvl3pPr marL="0" marR="0" lvl="2" indent="0" algn="l" rtl="0">
              <a:spcBef>
                <a:spcPts val="0"/>
              </a:spcBef>
              <a:buNone/>
              <a:defRPr sz="1800" b="0" i="0" u="none" strike="noStrike" cap="none">
                <a:solidFill>
                  <a:srgbClr val="888888"/>
                </a:solidFill>
                <a:latin typeface="Calibri"/>
                <a:ea typeface="Calibri"/>
                <a:cs typeface="Calibri"/>
                <a:sym typeface="Calibri"/>
              </a:defRPr>
            </a:lvl3pPr>
            <a:lvl4pPr marL="0" marR="0" lvl="3" indent="0" algn="l" rtl="0">
              <a:spcBef>
                <a:spcPts val="0"/>
              </a:spcBef>
              <a:buNone/>
              <a:defRPr sz="1800" b="0" i="0" u="none" strike="noStrike" cap="none">
                <a:solidFill>
                  <a:srgbClr val="888888"/>
                </a:solidFill>
                <a:latin typeface="Calibri"/>
                <a:ea typeface="Calibri"/>
                <a:cs typeface="Calibri"/>
                <a:sym typeface="Calibri"/>
              </a:defRPr>
            </a:lvl4pPr>
            <a:lvl5pPr marL="0" marR="0" lvl="4" indent="0" algn="l" rtl="0">
              <a:spcBef>
                <a:spcPts val="0"/>
              </a:spcBef>
              <a:buNone/>
              <a:defRPr sz="1800" b="0" i="0" u="none" strike="noStrike" cap="none">
                <a:solidFill>
                  <a:srgbClr val="888888"/>
                </a:solidFill>
                <a:latin typeface="Calibri"/>
                <a:ea typeface="Calibri"/>
                <a:cs typeface="Calibri"/>
                <a:sym typeface="Calibri"/>
              </a:defRPr>
            </a:lvl5pPr>
            <a:lvl6pPr marL="0" marR="0" lvl="5" indent="0" algn="l" rtl="0">
              <a:spcBef>
                <a:spcPts val="0"/>
              </a:spcBef>
              <a:buNone/>
              <a:defRPr sz="1800" b="0" i="0" u="none" strike="noStrike" cap="none">
                <a:solidFill>
                  <a:srgbClr val="888888"/>
                </a:solidFill>
                <a:latin typeface="Calibri"/>
                <a:ea typeface="Calibri"/>
                <a:cs typeface="Calibri"/>
                <a:sym typeface="Calibri"/>
              </a:defRPr>
            </a:lvl6pPr>
            <a:lvl7pPr marL="0" marR="0" lvl="6" indent="0" algn="l" rtl="0">
              <a:spcBef>
                <a:spcPts val="0"/>
              </a:spcBef>
              <a:buNone/>
              <a:defRPr sz="1800" b="0" i="0" u="none" strike="noStrike" cap="none">
                <a:solidFill>
                  <a:srgbClr val="888888"/>
                </a:solidFill>
                <a:latin typeface="Calibri"/>
                <a:ea typeface="Calibri"/>
                <a:cs typeface="Calibri"/>
                <a:sym typeface="Calibri"/>
              </a:defRPr>
            </a:lvl7pPr>
            <a:lvl8pPr marL="0" marR="0" lvl="7" indent="0" algn="l" rtl="0">
              <a:spcBef>
                <a:spcPts val="0"/>
              </a:spcBef>
              <a:buNone/>
              <a:defRPr sz="1800" b="0" i="0" u="none" strike="noStrike" cap="none">
                <a:solidFill>
                  <a:srgbClr val="888888"/>
                </a:solidFill>
                <a:latin typeface="Calibri"/>
                <a:ea typeface="Calibri"/>
                <a:cs typeface="Calibri"/>
                <a:sym typeface="Calibri"/>
              </a:defRPr>
            </a:lvl8pPr>
            <a:lvl9pPr marL="0" marR="0" lvl="8" indent="0" algn="l" rtl="0">
              <a:spcBef>
                <a:spcPts val="0"/>
              </a:spcBef>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16"/>
          <p:cNvPicPr preferRelativeResize="0"/>
          <p:nvPr/>
        </p:nvPicPr>
        <p:blipFill rotWithShape="1">
          <a:blip r:embed="rId15">
            <a:alphaModFix/>
          </a:blip>
          <a:srcRect/>
          <a:stretch/>
        </p:blipFill>
        <p:spPr>
          <a:xfrm>
            <a:off x="6304189" y="5761972"/>
            <a:ext cx="2211161" cy="6426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mailto:mdh.iac@Maryland.gov"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mailto:lauren.boyce1@maryland.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1126287" y="4130596"/>
            <a:ext cx="6901200" cy="853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800" b="0" i="0" u="none" strike="noStrike" cap="none">
                <a:solidFill>
                  <a:srgbClr val="980000"/>
                </a:solidFill>
                <a:latin typeface="Georgia"/>
                <a:ea typeface="Georgia"/>
                <a:cs typeface="Georgia"/>
                <a:sym typeface="Georgia"/>
              </a:rPr>
              <a:t>MARYLAND DEPARTMENT OF HEALTH </a:t>
            </a:r>
            <a:endParaRPr/>
          </a:p>
          <a:p>
            <a:pPr marL="0" marR="0" lvl="0" indent="0" algn="ctr" rtl="0">
              <a:spcBef>
                <a:spcPts val="0"/>
              </a:spcBef>
              <a:spcAft>
                <a:spcPts val="0"/>
              </a:spcAft>
              <a:buNone/>
            </a:pPr>
            <a:r>
              <a:rPr lang="en-US" sz="1600" b="0" i="0" u="none" strike="noStrike" cap="none">
                <a:solidFill>
                  <a:srgbClr val="980000"/>
                </a:solidFill>
                <a:latin typeface="Georgia"/>
                <a:ea typeface="Georgia"/>
                <a:cs typeface="Georgia"/>
                <a:sym typeface="Georgia"/>
              </a:rPr>
              <a:t>OFFICE OF INTERNAL CONTROLS</a:t>
            </a:r>
            <a:r>
              <a:rPr lang="en-US" sz="1600">
                <a:solidFill>
                  <a:srgbClr val="980000"/>
                </a:solidFill>
                <a:latin typeface="Georgia"/>
                <a:ea typeface="Georgia"/>
                <a:cs typeface="Georgia"/>
                <a:sym typeface="Georgia"/>
              </a:rPr>
              <a:t>, </a:t>
            </a:r>
            <a:r>
              <a:rPr lang="en-US" sz="1600" b="0" i="0" u="none" strike="noStrike" cap="none">
                <a:solidFill>
                  <a:srgbClr val="980000"/>
                </a:solidFill>
                <a:latin typeface="Georgia"/>
                <a:ea typeface="Georgia"/>
                <a:cs typeface="Georgia"/>
                <a:sym typeface="Georgia"/>
              </a:rPr>
              <a:t>AUDIT COMPLIANCE &amp; INFORMATION SECURITY</a:t>
            </a:r>
            <a:endParaRPr sz="1600" b="0" i="0" u="none" strike="noStrike" cap="none">
              <a:solidFill>
                <a:srgbClr val="980000"/>
              </a:solidFill>
              <a:latin typeface="Georgia"/>
              <a:ea typeface="Georgia"/>
              <a:cs typeface="Georgia"/>
              <a:sym typeface="Georgia"/>
            </a:endParaRPr>
          </a:p>
        </p:txBody>
      </p:sp>
      <p:sp>
        <p:nvSpPr>
          <p:cNvPr id="89" name="Google Shape;89;p1"/>
          <p:cNvSpPr txBox="1">
            <a:spLocks noGrp="1"/>
          </p:cNvSpPr>
          <p:nvPr>
            <p:ph type="ctrTitle"/>
          </p:nvPr>
        </p:nvSpPr>
        <p:spPr>
          <a:xfrm>
            <a:off x="381001" y="1820207"/>
            <a:ext cx="8637073" cy="2541431"/>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chemeClr val="dk1"/>
              </a:buClr>
              <a:buSzPts val="8000"/>
              <a:buFont typeface="Garamond"/>
              <a:buNone/>
            </a:pPr>
            <a:r>
              <a:rPr lang="en-US" sz="8000" dirty="0">
                <a:latin typeface="Garamond"/>
                <a:ea typeface="Garamond"/>
                <a:cs typeface="Garamond"/>
                <a:sym typeface="Garamond"/>
              </a:rPr>
              <a:t>HIPAA</a:t>
            </a:r>
            <a:endParaRPr dirty="0"/>
          </a:p>
        </p:txBody>
      </p:sp>
      <p:pic>
        <p:nvPicPr>
          <p:cNvPr id="90" name="Google Shape;90;p1" descr="Maryland logo"/>
          <p:cNvPicPr preferRelativeResize="0"/>
          <p:nvPr/>
        </p:nvPicPr>
        <p:blipFill rotWithShape="1">
          <a:blip r:embed="rId3">
            <a:alphaModFix/>
          </a:blip>
          <a:srcRect/>
          <a:stretch/>
        </p:blipFill>
        <p:spPr>
          <a:xfrm>
            <a:off x="4110204" y="1669581"/>
            <a:ext cx="922215" cy="744732"/>
          </a:xfrm>
          <a:prstGeom prst="rect">
            <a:avLst/>
          </a:prstGeom>
          <a:noFill/>
          <a:ln>
            <a:noFill/>
          </a:ln>
        </p:spPr>
      </p:pic>
      <p:pic>
        <p:nvPicPr>
          <p:cNvPr id="91" name="Google Shape;91;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4175"/>
            <a:ext cx="9144000" cy="1377758"/>
          </a:xfrm>
          <a:prstGeom prst="rect">
            <a:avLst/>
          </a:prstGeom>
          <a:noFill/>
          <a:ln>
            <a:noFill/>
          </a:ln>
        </p:spPr>
      </p:pic>
      <p:pic>
        <p:nvPicPr>
          <p:cNvPr id="92" name="Google Shape;92;p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59" y="5852579"/>
            <a:ext cx="9144000" cy="884657"/>
          </a:xfrm>
          <a:prstGeom prst="rect">
            <a:avLst/>
          </a:prstGeom>
          <a:noFill/>
          <a:ln>
            <a:noFill/>
          </a:ln>
        </p:spPr>
      </p:pic>
      <p:pic>
        <p:nvPicPr>
          <p:cNvPr id="93" name="Google Shape;93;p1">
            <a:extLst>
              <a:ext uri="{C183D7F6-B498-43B3-948B-1728B52AA6E4}">
                <adec:decorative xmlns:adec="http://schemas.microsoft.com/office/drawing/2017/decorative" val="1"/>
              </a:ext>
            </a:extLst>
          </p:cNvPr>
          <p:cNvPicPr preferRelativeResize="0"/>
          <p:nvPr/>
        </p:nvPicPr>
        <p:blipFill rotWithShape="1">
          <a:blip r:embed="rId6">
            <a:alphaModFix/>
          </a:blip>
          <a:srcRect b="96281"/>
          <a:stretch/>
        </p:blipFill>
        <p:spPr>
          <a:xfrm>
            <a:off x="-918" y="5809964"/>
            <a:ext cx="9144000" cy="457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37e49c3e0b_0_7"/>
          <p:cNvSpPr txBox="1">
            <a:spLocks noGrp="1"/>
          </p:cNvSpPr>
          <p:nvPr>
            <p:ph type="sldNum" idx="12"/>
          </p:nvPr>
        </p:nvSpPr>
        <p:spPr>
          <a:xfrm>
            <a:off x="8472457" y="6217621"/>
            <a:ext cx="548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
        <p:nvSpPr>
          <p:cNvPr id="156" name="Google Shape;156;g137e49c3e0b_0_7"/>
          <p:cNvSpPr txBox="1">
            <a:spLocks noGrp="1"/>
          </p:cNvSpPr>
          <p:nvPr>
            <p:ph type="title" idx="4294967295"/>
          </p:nvPr>
        </p:nvSpPr>
        <p:spPr>
          <a:xfrm>
            <a:off x="131325" y="89525"/>
            <a:ext cx="8738100" cy="8854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Breach Notification</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Notice to affected individuals must occur within 60 days of discovery by the Covered Entity</a:t>
            </a:r>
          </a:p>
          <a:p>
            <a:pPr marL="457200" marR="0" lvl="0" indent="-381000" algn="l" defTabSz="914400" rtl="0" eaLnBrk="1" fontAlgn="auto" latinLnBrk="0" hangingPunct="1">
              <a:lnSpc>
                <a:spcPct val="107000"/>
              </a:lnSpc>
              <a:spcBef>
                <a:spcPts val="0"/>
              </a:spcBef>
              <a:spcAft>
                <a:spcPts val="0"/>
              </a:spcAft>
              <a:buClr>
                <a:schemeClr val="dk1"/>
              </a:buClr>
              <a:buSzPts val="2400"/>
              <a:buFont typeface="Garamond"/>
              <a:buChar char="-"/>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by first class mail</a:t>
            </a:r>
          </a:p>
          <a:p>
            <a:pPr marL="457200" marR="0" lvl="0" indent="-381000" algn="l" defTabSz="914400" rtl="0" eaLnBrk="1" fontAlgn="auto" latinLnBrk="0" hangingPunct="1">
              <a:lnSpc>
                <a:spcPct val="107000"/>
              </a:lnSpc>
              <a:spcBef>
                <a:spcPts val="0"/>
              </a:spcBef>
              <a:spcAft>
                <a:spcPts val="0"/>
              </a:spcAft>
              <a:buClr>
                <a:schemeClr val="dk1"/>
              </a:buClr>
              <a:buSzPts val="2400"/>
              <a:buFont typeface="Garamond"/>
              <a:buChar char="-"/>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HIPAA regulations lay out what information must be in letter</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Notification to HHS must be </a:t>
            </a:r>
          </a:p>
          <a:p>
            <a:pPr marL="457200" marR="0" lvl="0" indent="-381000" algn="l" defTabSz="914400" rtl="0" eaLnBrk="1" fontAlgn="auto" latinLnBrk="0" hangingPunct="1">
              <a:lnSpc>
                <a:spcPct val="107000"/>
              </a:lnSpc>
              <a:spcBef>
                <a:spcPts val="0"/>
              </a:spcBef>
              <a:spcAft>
                <a:spcPts val="0"/>
              </a:spcAft>
              <a:buClr>
                <a:schemeClr val="dk1"/>
              </a:buClr>
              <a:buSzPts val="2400"/>
              <a:buFont typeface="Garamond"/>
              <a:buChar char="-"/>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within 60 days of discovery of 500 or more affected individuals</a:t>
            </a:r>
          </a:p>
          <a:p>
            <a:pPr marL="457200" marR="0" lvl="0" indent="-381000" algn="l" defTabSz="914400" rtl="0" eaLnBrk="1" fontAlgn="auto" latinLnBrk="0" hangingPunct="1">
              <a:lnSpc>
                <a:spcPct val="107000"/>
              </a:lnSpc>
              <a:spcBef>
                <a:spcPts val="0"/>
              </a:spcBef>
              <a:spcAft>
                <a:spcPts val="0"/>
              </a:spcAft>
              <a:buClr>
                <a:schemeClr val="dk1"/>
              </a:buClr>
              <a:buSzPts val="2400"/>
              <a:buFont typeface="Garamond"/>
              <a:buChar char="-"/>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within 60 days of the beginning of the next calendar year if under 500 affected individuals</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Notification to area media required when 500 or more affected individuals</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8"/>
          <p:cNvSpPr>
            <a:spLocks noGrp="1"/>
          </p:cNvSpPr>
          <p:nvPr>
            <p:ph type="title" idx="4294967295"/>
          </p:nvPr>
        </p:nvSpPr>
        <p:spPr>
          <a:xfrm>
            <a:off x="762000" y="1494112"/>
            <a:ext cx="7620000" cy="726577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Covered Entities may only use or disclose PHI in the following manner:</a:t>
            </a:r>
            <a:endParaRPr kumimoji="0" lang="en-US" sz="2400" b="0"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dk1"/>
                </a:solidFill>
                <a:effectLst/>
                <a:uLnTx/>
                <a:uFillTx/>
                <a:latin typeface="Garamond"/>
                <a:ea typeface="Garamond"/>
                <a:cs typeface="Garamond"/>
                <a:sym typeface="Garamond"/>
              </a:rPr>
              <a: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To the individual who is subject of the PHI</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For treatment, payment or health care operations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Incident to a use or disclosure permitted by the Privacy Rule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Pursuant to a valid authorization from the individual or their personal representative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Directories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For certain fundraising activities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In connection with a limited data set (research)</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For certain underwriting and insurance purposes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385"/>
              </a:spcBef>
              <a:spcAft>
                <a:spcPts val="0"/>
              </a:spcAft>
              <a:buClr>
                <a:srgbClr val="000000"/>
              </a:buClr>
              <a:buSzTx/>
              <a:buFont typeface="Arial"/>
              <a:buNone/>
              <a:tabLst/>
              <a:defRPr/>
            </a:pPr>
            <a:endParaRPr kumimoji="0" lang="en-US" sz="18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9"/>
          <p:cNvSpPr>
            <a:spLocks noGrp="1"/>
          </p:cNvSpPr>
          <p:nvPr>
            <p:ph type="title" idx="4294967295"/>
          </p:nvPr>
        </p:nvSpPr>
        <p:spPr>
          <a:xfrm>
            <a:off x="762000" y="1494112"/>
            <a:ext cx="7620000" cy="71956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No authorization required:</a:t>
            </a:r>
            <a:endParaRPr kumimoji="0" lang="en-US" sz="2400" b="0"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dk1"/>
                </a:solidFill>
                <a:effectLst/>
                <a:uLnTx/>
                <a:uFillTx/>
                <a:latin typeface="Garamond"/>
                <a:ea typeface="Garamond"/>
                <a:cs typeface="Garamond"/>
                <a:sym typeface="Garamond"/>
              </a:rPr>
              <a: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Public health activities;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Victims of abuse, neglect or domestic violence;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Health oversight purposes;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Judicial and administrative proceedings;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Law enforcement purposes;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Decedents (coroners and medical examiners, funeral directors);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Cadaveric organ, eye, or tissue donation purposes;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Averting a serious threat to health or safety;</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Specialized government functions;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Workers compensation;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As otherwise required by law.</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385"/>
              </a:spcBef>
              <a:spcAft>
                <a:spcPts val="0"/>
              </a:spcAft>
              <a:buClr>
                <a:srgbClr val="000000"/>
              </a:buClr>
              <a:buSzTx/>
              <a:buFont typeface="Arial"/>
              <a:buNone/>
              <a:tabLst/>
              <a:defRPr/>
            </a:pPr>
            <a:endParaRPr kumimoji="0" lang="en-US" sz="18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10"/>
          <p:cNvSpPr>
            <a:spLocks noGrp="1"/>
          </p:cNvSpPr>
          <p:nvPr>
            <p:ph type="title" idx="4294967295"/>
          </p:nvPr>
        </p:nvSpPr>
        <p:spPr>
          <a:xfrm>
            <a:off x="685800" y="570451"/>
            <a:ext cx="7696200" cy="689644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Areas of Concern:</a:t>
            </a:r>
            <a:endParaRPr kumimoji="0" lang="en-US" sz="2400" b="0"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dk1"/>
                </a:solidFill>
                <a:effectLst/>
                <a:uLnTx/>
                <a:uFillTx/>
                <a:latin typeface="Garamond"/>
                <a:ea typeface="Garamond"/>
                <a:cs typeface="Garamond"/>
                <a:sym typeface="Garamond"/>
              </a:rPr>
              <a: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Laptops;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Flash drives;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Paper files;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Communications;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Disposal;</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Cell phones;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Fax machines;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PCs;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Emails;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Disclosures;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Mailings; and</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Social media.</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385"/>
              </a:spcBef>
              <a:spcAft>
                <a:spcPts val="0"/>
              </a:spcAft>
              <a:buClr>
                <a:srgbClr val="000000"/>
              </a:buClr>
              <a:buSzTx/>
              <a:buFont typeface="Arial"/>
              <a:buNone/>
              <a:tabLst/>
              <a:defRPr/>
            </a:pPr>
            <a:endParaRPr kumimoji="0" lang="en-US" sz="18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11"/>
          <p:cNvSpPr>
            <a:spLocks noGrp="1"/>
          </p:cNvSpPr>
          <p:nvPr>
            <p:ph type="title" idx="4294967295"/>
          </p:nvPr>
        </p:nvSpPr>
        <p:spPr>
          <a:xfrm>
            <a:off x="685800" y="704675"/>
            <a:ext cx="7696200" cy="450719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Preventing Breaches:</a:t>
            </a:r>
            <a:endParaRPr kumimoji="0" lang="en-US" sz="2400" b="0"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dk1"/>
                </a:solidFill>
                <a:effectLst/>
                <a:uLnTx/>
                <a:uFillTx/>
                <a:latin typeface="Garamond"/>
                <a:ea typeface="Garamond"/>
                <a:cs typeface="Garamond"/>
                <a:sym typeface="Garamond"/>
              </a:rPr>
              <a: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Policies;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Training;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Monitoring;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Risk Assessments; and</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Follow up</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3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12"/>
          <p:cNvSpPr>
            <a:spLocks noGrp="1"/>
          </p:cNvSpPr>
          <p:nvPr>
            <p:ph type="title" idx="4294967295"/>
          </p:nvPr>
        </p:nvSpPr>
        <p:spPr>
          <a:xfrm>
            <a:off x="685800" y="704675"/>
            <a:ext cx="7696200" cy="312220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HIPAA Civil Penalties:</a:t>
            </a:r>
            <a:endParaRPr kumimoji="0" lang="en-US" sz="2400" b="0"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dk1"/>
                </a:solidFill>
                <a:effectLst/>
                <a:uLnTx/>
                <a:uFillTx/>
                <a:latin typeface="Garamond"/>
                <a:ea typeface="Garamond"/>
                <a:cs typeface="Garamond"/>
                <a:sym typeface="Garamond"/>
              </a:rPr>
              <a: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3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aphicFrame>
        <p:nvGraphicFramePr>
          <p:cNvPr id="187" name="Google Shape;187;p12"/>
          <p:cNvGraphicFramePr/>
          <p:nvPr/>
        </p:nvGraphicFramePr>
        <p:xfrm>
          <a:off x="762000" y="1577130"/>
          <a:ext cx="6621750" cy="3181100"/>
        </p:xfrm>
        <a:graphic>
          <a:graphicData uri="http://schemas.openxmlformats.org/drawingml/2006/table">
            <a:tbl>
              <a:tblPr firstRow="1" firstCol="1" bandRow="1">
                <a:noFill/>
                <a:tableStyleId>{46860F37-9470-43A5-B9D2-DA0D6882AAA0}</a:tableStyleId>
              </a:tblPr>
              <a:tblGrid>
                <a:gridCol w="2207250">
                  <a:extLst>
                    <a:ext uri="{9D8B030D-6E8A-4147-A177-3AD203B41FA5}">
                      <a16:colId xmlns:a16="http://schemas.microsoft.com/office/drawing/2014/main" val="20000"/>
                    </a:ext>
                  </a:extLst>
                </a:gridCol>
                <a:gridCol w="2207250">
                  <a:extLst>
                    <a:ext uri="{9D8B030D-6E8A-4147-A177-3AD203B41FA5}">
                      <a16:colId xmlns:a16="http://schemas.microsoft.com/office/drawing/2014/main" val="20001"/>
                    </a:ext>
                  </a:extLst>
                </a:gridCol>
                <a:gridCol w="2207250">
                  <a:extLst>
                    <a:ext uri="{9D8B030D-6E8A-4147-A177-3AD203B41FA5}">
                      <a16:colId xmlns:a16="http://schemas.microsoft.com/office/drawing/2014/main" val="20002"/>
                    </a:ext>
                  </a:extLst>
                </a:gridCol>
              </a:tblGrid>
              <a:tr h="1152875">
                <a:tc>
                  <a:txBody>
                    <a:bodyPr/>
                    <a:lstStyle/>
                    <a:p>
                      <a:pPr marL="0" marR="0" lvl="0" indent="0" algn="ctr" rtl="0">
                        <a:spcBef>
                          <a:spcPts val="0"/>
                        </a:spcBef>
                        <a:spcAft>
                          <a:spcPts val="0"/>
                        </a:spcAft>
                        <a:buNone/>
                      </a:pPr>
                      <a:r>
                        <a:rPr lang="en-US" sz="1200" u="none" strike="noStrike" cap="none"/>
                        <a:t>Violation Category</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spcBef>
                          <a:spcPts val="0"/>
                        </a:spcBef>
                        <a:spcAft>
                          <a:spcPts val="0"/>
                        </a:spcAft>
                        <a:buNone/>
                      </a:pPr>
                      <a:r>
                        <a:rPr lang="en-US" sz="1200" u="none" strike="noStrike" cap="none"/>
                        <a:t>Each Violation</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All Such Violations of an Identical Provision in a Calendar Year</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384300">
                <a:tc>
                  <a:txBody>
                    <a:bodyPr/>
                    <a:lstStyle/>
                    <a:p>
                      <a:pPr marL="0" marR="0" lvl="0" indent="0" algn="l" rtl="0">
                        <a:spcBef>
                          <a:spcPts val="0"/>
                        </a:spcBef>
                        <a:spcAft>
                          <a:spcPts val="0"/>
                        </a:spcAft>
                        <a:buNone/>
                      </a:pPr>
                      <a:r>
                        <a:rPr lang="en-US" sz="1200" u="none" strike="noStrike" cap="none"/>
                        <a:t>Did Not Know</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$100 - $50,000</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$1,500,000</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384300">
                <a:tc>
                  <a:txBody>
                    <a:bodyPr/>
                    <a:lstStyle/>
                    <a:p>
                      <a:pPr marL="0" marR="0" lvl="0" indent="0" algn="l" rtl="0">
                        <a:spcBef>
                          <a:spcPts val="0"/>
                        </a:spcBef>
                        <a:spcAft>
                          <a:spcPts val="0"/>
                        </a:spcAft>
                        <a:buNone/>
                      </a:pPr>
                      <a:r>
                        <a:rPr lang="en-US" sz="1200" u="none" strike="noStrike" cap="none"/>
                        <a:t>Reasonable Cause</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$1,000 - $50,000</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$1,500,000</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491050">
                <a:tc>
                  <a:txBody>
                    <a:bodyPr/>
                    <a:lstStyle/>
                    <a:p>
                      <a:pPr marL="0" marR="0" lvl="0" indent="0" algn="l" rtl="0">
                        <a:spcBef>
                          <a:spcPts val="0"/>
                        </a:spcBef>
                        <a:spcAft>
                          <a:spcPts val="0"/>
                        </a:spcAft>
                        <a:buNone/>
                      </a:pPr>
                      <a:r>
                        <a:rPr lang="en-US" sz="1200" u="none" strike="noStrike" cap="none"/>
                        <a:t>Willful Neglect-Corrected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$10,000 - $50,000</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$1,500,000</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r h="768575">
                <a:tc>
                  <a:txBody>
                    <a:bodyPr/>
                    <a:lstStyle/>
                    <a:p>
                      <a:pPr marL="0" marR="0" lvl="0" indent="0" algn="l" rtl="0">
                        <a:spcBef>
                          <a:spcPts val="0"/>
                        </a:spcBef>
                        <a:spcAft>
                          <a:spcPts val="0"/>
                        </a:spcAft>
                        <a:buNone/>
                      </a:pPr>
                      <a:r>
                        <a:rPr lang="en-US" sz="1200" u="none" strike="noStrike" cap="none"/>
                        <a:t>Willful Neglect-Not Corrected</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$50,000</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$1,500,000</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13"/>
          <p:cNvSpPr>
            <a:spLocks noGrp="1"/>
          </p:cNvSpPr>
          <p:nvPr>
            <p:ph type="title" idx="4294967295"/>
          </p:nvPr>
        </p:nvSpPr>
        <p:spPr>
          <a:xfrm>
            <a:off x="685800" y="704675"/>
            <a:ext cx="7696200" cy="312220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HIPAA Criminal Penalties:</a:t>
            </a:r>
            <a:endParaRPr kumimoji="0" lang="en-US" sz="2400" b="0"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dk1"/>
                </a:solidFill>
                <a:effectLst/>
                <a:uLnTx/>
                <a:uFillTx/>
                <a:latin typeface="Garamond"/>
                <a:ea typeface="Garamond"/>
                <a:cs typeface="Garamond"/>
                <a:sym typeface="Garamond"/>
              </a:rPr>
              <a: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3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graphicFrame>
        <p:nvGraphicFramePr>
          <p:cNvPr id="196" name="Google Shape;196;p13"/>
          <p:cNvGraphicFramePr/>
          <p:nvPr/>
        </p:nvGraphicFramePr>
        <p:xfrm>
          <a:off x="830510" y="1476462"/>
          <a:ext cx="6568850" cy="3439250"/>
        </p:xfrm>
        <a:graphic>
          <a:graphicData uri="http://schemas.openxmlformats.org/drawingml/2006/table">
            <a:tbl>
              <a:tblPr firstRow="1" firstCol="1" bandRow="1">
                <a:noFill/>
                <a:tableStyleId>{46860F37-9470-43A5-B9D2-DA0D6882AAA0}</a:tableStyleId>
              </a:tblPr>
              <a:tblGrid>
                <a:gridCol w="4378000">
                  <a:extLst>
                    <a:ext uri="{9D8B030D-6E8A-4147-A177-3AD203B41FA5}">
                      <a16:colId xmlns:a16="http://schemas.microsoft.com/office/drawing/2014/main" val="20000"/>
                    </a:ext>
                  </a:extLst>
                </a:gridCol>
                <a:gridCol w="2190850">
                  <a:extLst>
                    <a:ext uri="{9D8B030D-6E8A-4147-A177-3AD203B41FA5}">
                      <a16:colId xmlns:a16="http://schemas.microsoft.com/office/drawing/2014/main" val="20001"/>
                    </a:ext>
                  </a:extLst>
                </a:gridCol>
              </a:tblGrid>
              <a:tr h="343925">
                <a:tc>
                  <a:txBody>
                    <a:bodyPr/>
                    <a:lstStyle/>
                    <a:p>
                      <a:pPr marL="0" marR="0" lvl="0" indent="0" algn="ctr" rtl="0">
                        <a:spcBef>
                          <a:spcPts val="0"/>
                        </a:spcBef>
                        <a:spcAft>
                          <a:spcPts val="0"/>
                        </a:spcAft>
                        <a:buNone/>
                      </a:pPr>
                      <a:r>
                        <a:rPr lang="en-US" sz="1200" u="none" strike="noStrike" cap="none"/>
                        <a:t>Violation Category</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spcBef>
                          <a:spcPts val="0"/>
                        </a:spcBef>
                        <a:spcAft>
                          <a:spcPts val="0"/>
                        </a:spcAft>
                        <a:buNone/>
                      </a:pPr>
                      <a:r>
                        <a:rPr lang="en-US" sz="1200" u="none" strike="noStrike" cap="none"/>
                        <a:t>Each Violation</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1031775">
                <a:tc>
                  <a:txBody>
                    <a:bodyPr/>
                    <a:lstStyle/>
                    <a:p>
                      <a:pPr marL="0" marR="0" lvl="0" indent="0" algn="l" rtl="0">
                        <a:spcBef>
                          <a:spcPts val="0"/>
                        </a:spcBef>
                        <a:spcAft>
                          <a:spcPts val="0"/>
                        </a:spcAft>
                        <a:buNone/>
                      </a:pPr>
                      <a:r>
                        <a:rPr lang="en-US" sz="1200" u="none" strike="noStrike" cap="none"/>
                        <a:t>Knowingly obtain/disclose or with reasonable cause</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Up to a 1-year period of incarceration and $50,000 fine</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1031775">
                <a:tc>
                  <a:txBody>
                    <a:bodyPr/>
                    <a:lstStyle/>
                    <a:p>
                      <a:pPr marL="0" marR="0" lvl="0" indent="0" algn="l" rtl="0">
                        <a:spcBef>
                          <a:spcPts val="0"/>
                        </a:spcBef>
                        <a:spcAft>
                          <a:spcPts val="0"/>
                        </a:spcAft>
                        <a:buNone/>
                      </a:pPr>
                      <a:r>
                        <a:rPr lang="en-US" sz="1200" u="none" strike="noStrike" cap="none"/>
                        <a:t>Under false pretenses</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Up to a 5-year period of incarceration and $100,000 fine</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1031775">
                <a:tc>
                  <a:txBody>
                    <a:bodyPr/>
                    <a:lstStyle/>
                    <a:p>
                      <a:pPr marL="0" marR="0" lvl="0" indent="0" algn="l" rtl="0">
                        <a:spcBef>
                          <a:spcPts val="0"/>
                        </a:spcBef>
                        <a:spcAft>
                          <a:spcPts val="0"/>
                        </a:spcAft>
                        <a:buNone/>
                      </a:pPr>
                      <a:r>
                        <a:rPr lang="en-US" sz="1200" u="none" strike="noStrike" cap="none"/>
                        <a:t>For personal gain or malicious reasons</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US" sz="1200" u="none" strike="noStrike" cap="none"/>
                        <a:t>Up to a 10-year period of incarceration and $250,000 fine </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4" descr="Shape&#10;&#10;Description automatically generated with medium confidence"/>
          <p:cNvPicPr preferRelativeResize="0"/>
          <p:nvPr/>
        </p:nvPicPr>
        <p:blipFill rotWithShape="1">
          <a:blip r:embed="rId3">
            <a:alphaModFix/>
          </a:blip>
          <a:srcRect/>
          <a:stretch/>
        </p:blipFill>
        <p:spPr>
          <a:xfrm>
            <a:off x="152400" y="1047450"/>
            <a:ext cx="9144000" cy="1027361"/>
          </a:xfrm>
          <a:prstGeom prst="rect">
            <a:avLst/>
          </a:prstGeom>
          <a:noFill/>
          <a:ln>
            <a:noFill/>
          </a:ln>
        </p:spPr>
      </p:pic>
      <p:pic>
        <p:nvPicPr>
          <p:cNvPr id="203" name="Google Shape;203;p14" descr="OIG telephone icon"/>
          <p:cNvPicPr preferRelativeResize="0"/>
          <p:nvPr/>
        </p:nvPicPr>
        <p:blipFill rotWithShape="1">
          <a:blip r:embed="rId4">
            <a:alphaModFix/>
          </a:blip>
          <a:srcRect/>
          <a:stretch/>
        </p:blipFill>
        <p:spPr>
          <a:xfrm>
            <a:off x="3200400" y="1812499"/>
            <a:ext cx="2307546" cy="2302302"/>
          </a:xfrm>
          <a:prstGeom prst="rect">
            <a:avLst/>
          </a:prstGeom>
          <a:noFill/>
          <a:ln>
            <a:noFill/>
          </a:ln>
        </p:spPr>
      </p:pic>
      <p:sp>
        <p:nvSpPr>
          <p:cNvPr id="204" name="Google Shape;204;p14"/>
          <p:cNvSpPr txBox="1">
            <a:spLocks noGrp="1"/>
          </p:cNvSpPr>
          <p:nvPr>
            <p:ph type="title" idx="4294967295"/>
          </p:nvPr>
        </p:nvSpPr>
        <p:spPr>
          <a:xfrm>
            <a:off x="788070" y="4033466"/>
            <a:ext cx="7132207" cy="184665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a:ln>
                  <a:noFill/>
                </a:ln>
                <a:solidFill>
                  <a:srgbClr val="000000"/>
                </a:solidFill>
                <a:effectLst/>
                <a:uLnTx/>
                <a:uFillTx/>
                <a:latin typeface="Gill Sans"/>
                <a:ea typeface="Gill Sans"/>
                <a:cs typeface="Gill Sans"/>
                <a:sym typeface="Gill Sans"/>
              </a:rPr>
              <a:t>1-866-770-7175</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health.maryland.gov/</a:t>
            </a:r>
            <a:r>
              <a:rPr kumimoji="0" lang="en-US" sz="2400" b="0" i="0" u="sng"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iac</a:t>
            </a:r>
            <a:r>
              <a:rPr kumimoji="0" lang="en-US" sz="24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/Pages/Home.aspx</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sng" strike="noStrike" kern="0" cap="none" spc="0" normalizeH="0" baseline="0" noProof="0" dirty="0">
                <a:ln>
                  <a:noFill/>
                </a:ln>
                <a:solidFill>
                  <a:srgbClr val="000000"/>
                </a:solidFill>
                <a:effectLst/>
                <a:uLnTx/>
                <a:uFillTx/>
                <a:latin typeface="Gill Sans"/>
                <a:ea typeface="Gill Sans"/>
                <a:cs typeface="Gill Sans"/>
                <a:sym typeface="Gill Sans"/>
                <a:hlinkClick r:id="rId5">
                  <a:extLst>
                    <a:ext uri="{A12FA001-AC4F-418D-AE19-62706E023703}">
                      <ahyp:hlinkClr xmlns:ahyp="http://schemas.microsoft.com/office/drawing/2018/hyperlinkcolor" val="tx"/>
                    </a:ext>
                  </a:extLst>
                </a:hlinkClick>
              </a:rPr>
              <a:t>mdh.iac@Maryland.gov</a:t>
            </a:r>
            <a:endParaRPr kumimoji="0" lang="en-US" sz="2400" b="0" i="0" u="none" strike="noStrike" kern="0" cap="none" spc="0" normalizeH="0" baseline="0" noProof="0" dirty="0">
              <a:ln>
                <a:noFill/>
              </a:ln>
              <a:solidFill>
                <a:srgbClr val="000000"/>
              </a:solidFill>
              <a:effectLst/>
              <a:uLnTx/>
              <a:uFillTx/>
              <a:latin typeface="Gill Sans"/>
              <a:ea typeface="Gill Sans"/>
              <a:cs typeface="Gill Sans"/>
              <a:sym typeface="Gill Sans"/>
            </a:endParaRPr>
          </a:p>
        </p:txBody>
      </p:sp>
      <p:pic>
        <p:nvPicPr>
          <p:cNvPr id="205" name="Google Shape;205;p14" descr="Whistle blower protection cartoon"/>
          <p:cNvPicPr preferRelativeResize="0"/>
          <p:nvPr/>
        </p:nvPicPr>
        <p:blipFill rotWithShape="1">
          <a:blip r:embed="rId6">
            <a:alphaModFix/>
          </a:blip>
          <a:srcRect/>
          <a:stretch/>
        </p:blipFill>
        <p:spPr>
          <a:xfrm>
            <a:off x="381001" y="1938870"/>
            <a:ext cx="2268532" cy="2023531"/>
          </a:xfrm>
          <a:prstGeom prst="rect">
            <a:avLst/>
          </a:prstGeom>
          <a:noFill/>
          <a:ln>
            <a:noFill/>
          </a:ln>
        </p:spPr>
      </p:pic>
      <p:pic>
        <p:nvPicPr>
          <p:cNvPr id="206" name="Google Shape;206;p14" descr="http://www.citymb.info/Home/ShowImage?id=16537&amp;t=636063587720930000"/>
          <p:cNvPicPr preferRelativeResize="0"/>
          <p:nvPr/>
        </p:nvPicPr>
        <p:blipFill rotWithShape="1">
          <a:blip r:embed="rId7">
            <a:alphaModFix/>
          </a:blip>
          <a:srcRect/>
          <a:stretch/>
        </p:blipFill>
        <p:spPr>
          <a:xfrm>
            <a:off x="5963558" y="1812499"/>
            <a:ext cx="2406286" cy="21759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idx="4294967295"/>
          </p:nvPr>
        </p:nvSpPr>
        <p:spPr>
          <a:xfrm>
            <a:off x="76201" y="990600"/>
            <a:ext cx="8991600" cy="2555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sng" strike="noStrike" kern="0" cap="none" spc="0" normalizeH="0" baseline="0" noProof="0" dirty="0">
                <a:ln>
                  <a:noFill/>
                </a:ln>
                <a:solidFill>
                  <a:schemeClr val="dk1"/>
                </a:solidFill>
                <a:effectLst/>
                <a:uLnTx/>
                <a:uFillTx/>
                <a:latin typeface="Garamond"/>
                <a:ea typeface="Garamond"/>
                <a:cs typeface="Garamond"/>
                <a:sym typeface="Garamond"/>
              </a:rPr>
              <a:t>Office of Internal Controls, Audit Compliance &amp; Security </a:t>
            </a:r>
            <a:endParaRPr kumimoji="0" lang="en-US" sz="10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dk1"/>
                </a:solidFill>
                <a:effectLst/>
                <a:uLnTx/>
                <a:uFillTx/>
                <a:latin typeface="Garamond"/>
                <a:ea typeface="Garamond"/>
                <a:cs typeface="Garamond"/>
                <a:sym typeface="Garamond"/>
              </a:rPr>
              <a:t>For more information on the Maryland Department of Office of Internal Controls, Audit Compliance &amp; Security or to make a report of fraud, waste, abuse, or misconduct please contact:</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Lauren Boyce, Privacy Officer, </a:t>
            </a:r>
            <a:r>
              <a:rPr kumimoji="0" lang="en-US" sz="1800" b="0" i="0" u="sng" strike="noStrike" kern="0" cap="none" spc="0" normalizeH="0" baseline="0" noProof="0" dirty="0">
                <a:ln>
                  <a:noFill/>
                </a:ln>
                <a:solidFill>
                  <a:schemeClr val="dk1"/>
                </a:solidFill>
                <a:effectLst/>
                <a:uLnTx/>
                <a:uFillTx/>
                <a:latin typeface="Garamond"/>
                <a:ea typeface="Garamond"/>
                <a:cs typeface="Garamond"/>
                <a:sym typeface="Garamond"/>
                <a:hlinkClick r:id="rId3">
                  <a:extLst>
                    <a:ext uri="{A12FA001-AC4F-418D-AE19-62706E023703}">
                      <ahyp:hlinkClr xmlns:ahyp="http://schemas.microsoft.com/office/drawing/2018/hyperlinkcolor" val="tx"/>
                    </a:ext>
                  </a:extLst>
                </a:hlinkClick>
              </a:rPr>
              <a:t>lauren.boyce1@maryland.gov</a:t>
            </a: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 410-767-5411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p:nvPr/>
        </p:nvSpPr>
        <p:spPr>
          <a:xfrm>
            <a:off x="762000" y="1494113"/>
            <a:ext cx="7620000" cy="644227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a:p>
          <a:p>
            <a:pPr marL="285750" marR="0" lvl="1" indent="-285750" algn="l" rtl="0">
              <a:lnSpc>
                <a:spcPct val="200000"/>
              </a:lnSpc>
              <a:spcBef>
                <a:spcPts val="800"/>
              </a:spcBef>
              <a:spcAft>
                <a:spcPts val="0"/>
              </a:spcAft>
              <a:buClr>
                <a:schemeClr val="dk1"/>
              </a:buClr>
              <a:buSzPts val="2000"/>
              <a:buFont typeface="Arial"/>
              <a:buChar char="•"/>
            </a:pPr>
            <a:r>
              <a:rPr lang="en-US" sz="2000" b="0" i="0" u="none" strike="noStrike" cap="none">
                <a:solidFill>
                  <a:schemeClr val="dk1"/>
                </a:solidFill>
                <a:latin typeface="Garamond"/>
                <a:ea typeface="Garamond"/>
                <a:cs typeface="Garamond"/>
                <a:sym typeface="Garamond"/>
              </a:rPr>
              <a:t>What is HIPAA?</a:t>
            </a:r>
            <a:endParaRPr/>
          </a:p>
          <a:p>
            <a:pPr marL="285750" marR="0" lvl="2" indent="-285750" algn="l" rtl="0">
              <a:lnSpc>
                <a:spcPct val="200000"/>
              </a:lnSpc>
              <a:spcBef>
                <a:spcPts val="0"/>
              </a:spcBef>
              <a:spcAft>
                <a:spcPts val="0"/>
              </a:spcAft>
              <a:buClr>
                <a:schemeClr val="dk1"/>
              </a:buClr>
              <a:buSzPts val="2000"/>
              <a:buFont typeface="Arial"/>
              <a:buChar char="•"/>
            </a:pPr>
            <a:r>
              <a:rPr lang="en-US" sz="2000" b="0" i="0" u="none" strike="noStrike" cap="none">
                <a:solidFill>
                  <a:schemeClr val="dk1"/>
                </a:solidFill>
                <a:latin typeface="Garamond"/>
                <a:ea typeface="Garamond"/>
                <a:cs typeface="Garamond"/>
                <a:sym typeface="Garamond"/>
              </a:rPr>
              <a:t>What is a covered entity?</a:t>
            </a:r>
            <a:endParaRPr sz="2000" b="0" i="0" u="none" strike="noStrike" cap="none">
              <a:solidFill>
                <a:schemeClr val="dk1"/>
              </a:solidFill>
              <a:latin typeface="Garamond"/>
              <a:ea typeface="Garamond"/>
              <a:cs typeface="Garamond"/>
              <a:sym typeface="Garamond"/>
            </a:endParaRPr>
          </a:p>
          <a:p>
            <a:pPr marL="285750" marR="0" lvl="2" indent="-285750" algn="l" rtl="0">
              <a:lnSpc>
                <a:spcPct val="200000"/>
              </a:lnSpc>
              <a:spcBef>
                <a:spcPts val="0"/>
              </a:spcBef>
              <a:spcAft>
                <a:spcPts val="0"/>
              </a:spcAft>
              <a:buClr>
                <a:schemeClr val="dk1"/>
              </a:buClr>
              <a:buSzPts val="2000"/>
              <a:buFont typeface="Garamond"/>
              <a:buChar char="•"/>
            </a:pPr>
            <a:r>
              <a:rPr lang="en-US" sz="2000">
                <a:solidFill>
                  <a:schemeClr val="dk1"/>
                </a:solidFill>
                <a:latin typeface="Garamond"/>
                <a:ea typeface="Garamond"/>
                <a:cs typeface="Garamond"/>
                <a:sym typeface="Garamond"/>
              </a:rPr>
              <a:t>What is a hybrid entity?</a:t>
            </a:r>
            <a:endParaRPr sz="2000">
              <a:solidFill>
                <a:schemeClr val="dk1"/>
              </a:solidFill>
              <a:latin typeface="Garamond"/>
              <a:ea typeface="Garamond"/>
              <a:cs typeface="Garamond"/>
              <a:sym typeface="Garamond"/>
            </a:endParaRPr>
          </a:p>
          <a:p>
            <a:pPr marL="285750" marR="0" lvl="2" indent="-285750" algn="l" rtl="0">
              <a:lnSpc>
                <a:spcPct val="200000"/>
              </a:lnSpc>
              <a:spcBef>
                <a:spcPts val="0"/>
              </a:spcBef>
              <a:spcAft>
                <a:spcPts val="0"/>
              </a:spcAft>
              <a:buClr>
                <a:schemeClr val="dk1"/>
              </a:buClr>
              <a:buSzPts val="2000"/>
              <a:buFont typeface="Arial"/>
              <a:buChar char="•"/>
            </a:pPr>
            <a:r>
              <a:rPr lang="en-US" sz="2000" b="0" i="0" u="none" strike="noStrike" cap="none">
                <a:solidFill>
                  <a:schemeClr val="dk1"/>
                </a:solidFill>
                <a:latin typeface="Garamond"/>
                <a:ea typeface="Garamond"/>
                <a:cs typeface="Garamond"/>
                <a:sym typeface="Garamond"/>
              </a:rPr>
              <a:t>What is a business associate? </a:t>
            </a:r>
            <a:endParaRPr/>
          </a:p>
          <a:p>
            <a:pPr marL="285750" marR="0" lvl="2" indent="-285750" algn="l" rtl="0">
              <a:lnSpc>
                <a:spcPct val="200000"/>
              </a:lnSpc>
              <a:spcBef>
                <a:spcPts val="0"/>
              </a:spcBef>
              <a:spcAft>
                <a:spcPts val="0"/>
              </a:spcAft>
              <a:buClr>
                <a:schemeClr val="dk1"/>
              </a:buClr>
              <a:buSzPts val="2000"/>
              <a:buFont typeface="Arial"/>
              <a:buChar char="•"/>
            </a:pPr>
            <a:r>
              <a:rPr lang="en-US" sz="2000" b="0" i="0" u="none" strike="noStrike" cap="none">
                <a:solidFill>
                  <a:schemeClr val="dk1"/>
                </a:solidFill>
                <a:latin typeface="Garamond"/>
                <a:ea typeface="Garamond"/>
                <a:cs typeface="Garamond"/>
                <a:sym typeface="Garamond"/>
              </a:rPr>
              <a:t>What is a breach?</a:t>
            </a:r>
            <a:endParaRPr/>
          </a:p>
          <a:p>
            <a:pPr marL="285750" marR="0" lvl="2" indent="-285750" algn="l" rtl="0">
              <a:lnSpc>
                <a:spcPct val="200000"/>
              </a:lnSpc>
              <a:spcBef>
                <a:spcPts val="0"/>
              </a:spcBef>
              <a:spcAft>
                <a:spcPts val="0"/>
              </a:spcAft>
              <a:buClr>
                <a:schemeClr val="dk1"/>
              </a:buClr>
              <a:buSzPts val="2000"/>
              <a:buFont typeface="Arial"/>
              <a:buChar char="•"/>
            </a:pPr>
            <a:r>
              <a:rPr lang="en-US" sz="2000" b="0" i="0" u="none" strike="noStrike" cap="none">
                <a:solidFill>
                  <a:schemeClr val="dk1"/>
                </a:solidFill>
                <a:latin typeface="Garamond"/>
                <a:ea typeface="Garamond"/>
                <a:cs typeface="Garamond"/>
                <a:sym typeface="Garamond"/>
              </a:rPr>
              <a:t>What is PHI?</a:t>
            </a:r>
            <a:endParaRPr/>
          </a:p>
          <a:p>
            <a:pPr marL="0" marR="0" lvl="0" indent="0" algn="l" rtl="0">
              <a:lnSpc>
                <a:spcPct val="107000"/>
              </a:lnSpc>
              <a:spcBef>
                <a:spcPts val="385"/>
              </a:spcBef>
              <a:spcAft>
                <a:spcPts val="0"/>
              </a:spcAft>
              <a:buNone/>
            </a:pPr>
            <a:endParaRPr sz="2000" b="0" i="0" u="sng" strike="noStrike" cap="none">
              <a:solidFill>
                <a:srgbClr val="FF0000"/>
              </a:solidFill>
              <a:latin typeface="Times New Roman"/>
              <a:ea typeface="Times New Roman"/>
              <a:cs typeface="Times New Roman"/>
              <a:sym typeface="Times New Roman"/>
            </a:endParaRPr>
          </a:p>
          <a:p>
            <a:pPr marL="0" marR="0" lvl="0" indent="0" algn="l" rtl="0">
              <a:lnSpc>
                <a:spcPct val="107000"/>
              </a:lnSpc>
              <a:spcBef>
                <a:spcPts val="1185"/>
              </a:spcBef>
              <a:spcAft>
                <a:spcPts val="0"/>
              </a:spcAft>
              <a:buNone/>
            </a:pPr>
            <a:endParaRPr sz="2000" b="0" i="0" u="sng" strike="noStrike" cap="none">
              <a:solidFill>
                <a:srgbClr val="FF0000"/>
              </a:solidFill>
              <a:latin typeface="Times New Roman"/>
              <a:ea typeface="Times New Roman"/>
              <a:cs typeface="Times New Roman"/>
              <a:sym typeface="Times New Roman"/>
            </a:endParaRPr>
          </a:p>
          <a:p>
            <a:pPr marL="0" marR="0" lvl="0" indent="0" algn="l" rtl="0">
              <a:lnSpc>
                <a:spcPct val="107000"/>
              </a:lnSpc>
              <a:spcBef>
                <a:spcPts val="1185"/>
              </a:spcBef>
              <a:spcAft>
                <a:spcPts val="0"/>
              </a:spcAft>
              <a:buNone/>
            </a:pPr>
            <a:endParaRPr sz="2000" b="0" i="0" u="sng" strike="noStrike" cap="none">
              <a:solidFill>
                <a:srgbClr val="FF0000"/>
              </a:solidFill>
              <a:latin typeface="Times New Roman"/>
              <a:ea typeface="Times New Roman"/>
              <a:cs typeface="Times New Roman"/>
              <a:sym typeface="Times New Roman"/>
            </a:endParaRPr>
          </a:p>
          <a:p>
            <a:pPr marL="0" marR="0" lvl="0" indent="0" algn="l" rtl="0">
              <a:lnSpc>
                <a:spcPct val="107000"/>
              </a:lnSpc>
              <a:spcBef>
                <a:spcPts val="1185"/>
              </a:spcBef>
              <a:spcAft>
                <a:spcPts val="0"/>
              </a:spcAft>
              <a:buNone/>
            </a:pPr>
            <a:endParaRPr sz="2000" b="0" i="0" u="sng" strike="noStrike" cap="none">
              <a:solidFill>
                <a:srgbClr val="FF0000"/>
              </a:solidFill>
              <a:latin typeface="Times New Roman"/>
              <a:ea typeface="Times New Roman"/>
              <a:cs typeface="Times New Roman"/>
              <a:sym typeface="Times New Roman"/>
            </a:endParaRPr>
          </a:p>
          <a:p>
            <a:pPr marL="0" marR="0" lvl="0" indent="0" algn="l" rtl="0">
              <a:lnSpc>
                <a:spcPct val="107000"/>
              </a:lnSpc>
              <a:spcBef>
                <a:spcPts val="1185"/>
              </a:spcBef>
              <a:spcAft>
                <a:spcPts val="0"/>
              </a:spcAft>
              <a:buNone/>
            </a:pPr>
            <a:endParaRPr sz="2000" b="0" i="0" u="sng" strike="noStrike" cap="none">
              <a:solidFill>
                <a:srgbClr val="FF0000"/>
              </a:solidFill>
              <a:latin typeface="Times New Roman"/>
              <a:ea typeface="Times New Roman"/>
              <a:cs typeface="Times New Roman"/>
              <a:sym typeface="Times New Roman"/>
            </a:endParaRPr>
          </a:p>
          <a:p>
            <a:pPr marL="0" marR="0" lvl="0" indent="0" algn="l" rtl="0">
              <a:lnSpc>
                <a:spcPct val="107000"/>
              </a:lnSpc>
              <a:spcBef>
                <a:spcPts val="1185"/>
              </a:spcBef>
              <a:spcAft>
                <a:spcPts val="0"/>
              </a:spcAft>
              <a:buNone/>
            </a:pPr>
            <a:endParaRPr sz="2000" b="0" i="0" u="sng" strike="noStrike" cap="none">
              <a:solidFill>
                <a:srgbClr val="FF0000"/>
              </a:solidFill>
              <a:latin typeface="Times New Roman"/>
              <a:ea typeface="Times New Roman"/>
              <a:cs typeface="Times New Roman"/>
              <a:sym typeface="Times New Roman"/>
            </a:endParaRPr>
          </a:p>
        </p:txBody>
      </p:sp>
      <p:sp>
        <p:nvSpPr>
          <p:cNvPr id="100" name="Google Shape;100;p2"/>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400" u="sng">
                <a:latin typeface="Garamond"/>
                <a:ea typeface="Garamond"/>
                <a:cs typeface="Garamond"/>
                <a:sym typeface="Garamond"/>
              </a:rPr>
              <a:t>HIPAA TERMS</a:t>
            </a:r>
            <a:endParaRPr/>
          </a:p>
        </p:txBody>
      </p:sp>
      <p:sp>
        <p:nvSpPr>
          <p:cNvPr id="102" name="Google Shape;102;p2"/>
          <p:cNvSpPr txBox="1">
            <a:spLocks noGrp="1"/>
          </p:cNvSpPr>
          <p:nvPr>
            <p:ph type="sldNum" idx="12"/>
          </p:nvPr>
        </p:nvSpPr>
        <p:spPr>
          <a:xfrm>
            <a:off x="577712" y="6152495"/>
            <a:ext cx="499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dirty="0"/>
              <a:t>WHAT IS PHI?</a:t>
            </a:r>
            <a:endParaRPr dirty="0"/>
          </a:p>
        </p:txBody>
      </p:sp>
      <p:sp>
        <p:nvSpPr>
          <p:cNvPr id="109" name="Google Shape;109;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1120"/>
              </a:spcBef>
              <a:spcAft>
                <a:spcPts val="0"/>
              </a:spcAft>
              <a:buClr>
                <a:srgbClr val="262626"/>
              </a:buClr>
              <a:buSzPts val="1600"/>
              <a:buFont typeface="Arial"/>
              <a:buChar char="•"/>
            </a:pPr>
            <a:r>
              <a:rPr lang="en-US" sz="1600" i="1">
                <a:latin typeface="Garamond"/>
                <a:ea typeface="Garamond"/>
                <a:cs typeface="Garamond"/>
                <a:sym typeface="Garamond"/>
              </a:rPr>
              <a:t>What is Individually Identifiable</a:t>
            </a:r>
            <a:r>
              <a:rPr lang="en-US" sz="1600">
                <a:latin typeface="Garamond"/>
                <a:ea typeface="Garamond"/>
                <a:cs typeface="Garamond"/>
                <a:sym typeface="Garamond"/>
              </a:rPr>
              <a:t> </a:t>
            </a:r>
            <a:r>
              <a:rPr lang="en-US" sz="1600" i="1">
                <a:latin typeface="Garamond"/>
                <a:ea typeface="Garamond"/>
                <a:cs typeface="Garamond"/>
                <a:sym typeface="Garamond"/>
              </a:rPr>
              <a:t>Health Information </a:t>
            </a:r>
            <a:r>
              <a:rPr lang="en-US" sz="1600" b="1">
                <a:latin typeface="Garamond"/>
                <a:ea typeface="Garamond"/>
                <a:cs typeface="Garamond"/>
                <a:sym typeface="Garamond"/>
              </a:rPr>
              <a:t>(IIHI) </a:t>
            </a:r>
            <a:r>
              <a:rPr lang="en-US" sz="1600">
                <a:latin typeface="Garamond"/>
                <a:ea typeface="Garamond"/>
                <a:cs typeface="Garamond"/>
                <a:sym typeface="Garamond"/>
              </a:rPr>
              <a:t>anyway? </a:t>
            </a:r>
            <a:endParaRPr/>
          </a:p>
          <a:p>
            <a:pPr marL="0" lvl="0" indent="0" algn="l" rtl="0">
              <a:lnSpc>
                <a:spcPct val="90000"/>
              </a:lnSpc>
              <a:spcBef>
                <a:spcPts val="320"/>
              </a:spcBef>
              <a:spcAft>
                <a:spcPts val="0"/>
              </a:spcAft>
              <a:buClr>
                <a:srgbClr val="262626"/>
              </a:buClr>
              <a:buSzPts val="1600"/>
              <a:buNone/>
            </a:pPr>
            <a:endParaRPr sz="1600">
              <a:latin typeface="Garamond"/>
              <a:ea typeface="Garamond"/>
              <a:cs typeface="Garamond"/>
              <a:sym typeface="Garamond"/>
            </a:endParaRPr>
          </a:p>
          <a:p>
            <a:pPr marL="742950" lvl="1" indent="-285750" algn="l" rtl="0">
              <a:lnSpc>
                <a:spcPct val="90000"/>
              </a:lnSpc>
              <a:spcBef>
                <a:spcPts val="320"/>
              </a:spcBef>
              <a:spcAft>
                <a:spcPts val="0"/>
              </a:spcAft>
              <a:buClr>
                <a:srgbClr val="262626"/>
              </a:buClr>
              <a:buSzPts val="1600"/>
              <a:buFont typeface="Arial"/>
              <a:buChar char="–"/>
            </a:pPr>
            <a:r>
              <a:rPr lang="en-US" sz="1600">
                <a:latin typeface="Garamond"/>
                <a:ea typeface="Garamond"/>
                <a:cs typeface="Garamond"/>
                <a:sym typeface="Garamond"/>
              </a:rPr>
              <a:t>Any information that relates to the past, present, or future physical or mental health or condition of an individual, or provision of health care to an individual, Addresses past, present, or future payment for health care services provided to individuals; and</a:t>
            </a:r>
            <a:endParaRPr sz="1600">
              <a:latin typeface="Garamond"/>
              <a:ea typeface="Garamond"/>
              <a:cs typeface="Garamond"/>
              <a:sym typeface="Garamond"/>
            </a:endParaRPr>
          </a:p>
          <a:p>
            <a:pPr marL="685800" lvl="1" indent="-177800" algn="l" rtl="0">
              <a:spcBef>
                <a:spcPts val="320"/>
              </a:spcBef>
              <a:spcAft>
                <a:spcPts val="0"/>
              </a:spcAft>
              <a:buSzPts val="1600"/>
              <a:buFont typeface="Garamond"/>
              <a:buChar char="–"/>
            </a:pPr>
            <a:r>
              <a:rPr lang="en-US" sz="1600">
                <a:latin typeface="Garamond"/>
                <a:ea typeface="Garamond"/>
                <a:cs typeface="Garamond"/>
                <a:sym typeface="Garamond"/>
              </a:rPr>
              <a:t>Any information created or received by a health care provider, health plan, health care clearinghouse, public health authority, employer, life insurer, school or university; and </a:t>
            </a:r>
            <a:endParaRPr sz="1600">
              <a:latin typeface="Garamond"/>
              <a:ea typeface="Garamond"/>
              <a:cs typeface="Garamond"/>
              <a:sym typeface="Garamond"/>
            </a:endParaRPr>
          </a:p>
          <a:p>
            <a:pPr marL="742950" lvl="1" indent="-285750" algn="l" rtl="0">
              <a:lnSpc>
                <a:spcPct val="90000"/>
              </a:lnSpc>
              <a:spcBef>
                <a:spcPts val="320"/>
              </a:spcBef>
              <a:spcAft>
                <a:spcPts val="0"/>
              </a:spcAft>
              <a:buClr>
                <a:srgbClr val="262626"/>
              </a:buClr>
              <a:buSzPts val="1600"/>
              <a:buFont typeface="Arial"/>
              <a:buChar char="–"/>
            </a:pPr>
            <a:r>
              <a:rPr lang="en-US" sz="1600">
                <a:latin typeface="Garamond"/>
                <a:ea typeface="Garamond"/>
                <a:cs typeface="Garamond"/>
                <a:sym typeface="Garamond"/>
              </a:rPr>
              <a:t>Identifies or could be used to identify the individual; and</a:t>
            </a:r>
            <a:endParaRPr/>
          </a:p>
          <a:p>
            <a:pPr marL="742950" lvl="1" indent="-285750" algn="l" rtl="0">
              <a:lnSpc>
                <a:spcPct val="90000"/>
              </a:lnSpc>
              <a:spcBef>
                <a:spcPts val="320"/>
              </a:spcBef>
              <a:spcAft>
                <a:spcPts val="0"/>
              </a:spcAft>
              <a:buClr>
                <a:srgbClr val="262626"/>
              </a:buClr>
              <a:buSzPts val="1600"/>
              <a:buFont typeface="Arial"/>
              <a:buChar char="–"/>
            </a:pPr>
            <a:r>
              <a:rPr lang="en-US" sz="1600">
                <a:latin typeface="Garamond"/>
                <a:ea typeface="Garamond"/>
                <a:cs typeface="Garamond"/>
                <a:sym typeface="Garamond"/>
              </a:rPr>
              <a:t>If the information is transmitted or maintained in any form or medium by a covered entity or business associate, it is known as “Protected Health Information” </a:t>
            </a:r>
            <a:r>
              <a:rPr lang="en-US" sz="1600" b="1">
                <a:latin typeface="Garamond"/>
                <a:ea typeface="Garamond"/>
                <a:cs typeface="Garamond"/>
                <a:sym typeface="Garamond"/>
              </a:rPr>
              <a:t>(PHI)</a:t>
            </a:r>
            <a:endParaRPr/>
          </a:p>
          <a:p>
            <a:pPr marL="228600" lvl="0" indent="-101600" algn="l" rtl="0">
              <a:lnSpc>
                <a:spcPct val="107000"/>
              </a:lnSpc>
              <a:spcBef>
                <a:spcPts val="385"/>
              </a:spcBef>
              <a:spcAft>
                <a:spcPts val="0"/>
              </a:spcAft>
              <a:buClr>
                <a:srgbClr val="262626"/>
              </a:buClr>
              <a:buSzPts val="2000"/>
              <a:buNone/>
            </a:pPr>
            <a:endParaRPr sz="2000" u="sng">
              <a:solidFill>
                <a:srgbClr val="FF0000"/>
              </a:solidFill>
              <a:latin typeface="Garamond"/>
              <a:ea typeface="Garamond"/>
              <a:cs typeface="Garamond"/>
              <a:sym typeface="Garamond"/>
            </a:endParaRPr>
          </a:p>
          <a:p>
            <a:pPr marL="228600" lvl="0" indent="-50800" algn="l" rtl="0">
              <a:lnSpc>
                <a:spcPct val="90000"/>
              </a:lnSpc>
              <a:spcBef>
                <a:spcPts val="1800"/>
              </a:spcBef>
              <a:spcAft>
                <a:spcPts val="0"/>
              </a:spcAft>
              <a:buClr>
                <a:srgbClr val="262626"/>
              </a:buClr>
              <a:buSzPts val="2800"/>
              <a:buNone/>
            </a:pPr>
            <a:endParaRPr/>
          </a:p>
        </p:txBody>
      </p:sp>
      <p:sp>
        <p:nvSpPr>
          <p:cNvPr id="110" name="Google Shape;110;p3"/>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
        <p:nvSpPr>
          <p:cNvPr id="111" name="Google Shape;111;p3"/>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4"/>
          <p:cNvSpPr>
            <a:spLocks noGrp="1"/>
          </p:cNvSpPr>
          <p:nvPr>
            <p:ph type="title" idx="4294967295"/>
          </p:nvPr>
        </p:nvSpPr>
        <p:spPr>
          <a:xfrm>
            <a:off x="762000" y="1494113"/>
            <a:ext cx="7620000" cy="659308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What makes PHI “identifiable”: HIPAA Identifiers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1. Names;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2. Addresses (you can leave in State and some parts of some zip codes)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3. All elements of dates (except year) for dates directly related to an individual, including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birth date, admission date, discharge date, date of death; and all ages over 89 and all</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elements of dates (including year) indicative of such age, except that such ages and elements may be aggregated into a single category of age 90 or older;</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4. Phone numbers;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5. Fax numbers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6. Electronic mail addresses;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7. Social Security numbers;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8. Medical record numbers;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9. Health plan beneficiary numbers;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10. Account numbers;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11. Certificate/license numbers;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3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5"/>
          <p:cNvSpPr>
            <a:spLocks noGrp="1"/>
          </p:cNvSpPr>
          <p:nvPr>
            <p:ph type="title" idx="4294967295"/>
          </p:nvPr>
        </p:nvSpPr>
        <p:spPr>
          <a:xfrm>
            <a:off x="762000" y="1494113"/>
            <a:ext cx="7620000" cy="616162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HIPAA PHI Identifiers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12. Vehicle identifiers and serial numbers, including license plate numbers;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13. Device identifiers and serial numbers;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14. Web Universal Resource Locators (URLs);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15. Internet Protocol (IP) address numbers;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16. Biometric identifiers , including finger and voice prints;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17. Full face photographic images and any comparable images; and</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18. Any other unique identifying number, characteristic, or code (note this does not mean the unique code assigned by the investigator to code the data)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a:t>
            </a:r>
            <a:r>
              <a:rPr kumimoji="0" lang="en-US" sz="1600" b="1" i="0" u="none" strike="noStrike" kern="0" cap="none" spc="0" normalizeH="0" baseline="0" noProof="0" dirty="0">
                <a:ln>
                  <a:noFill/>
                </a:ln>
                <a:solidFill>
                  <a:schemeClr val="dk1"/>
                </a:solidFill>
                <a:effectLst/>
                <a:uLnTx/>
                <a:uFillTx/>
                <a:latin typeface="Garamond"/>
                <a:ea typeface="Garamond"/>
                <a:cs typeface="Garamond"/>
                <a:sym typeface="Garamond"/>
              </a:rPr>
              <a:t>NOTE</a:t>
            </a: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 - a record is “identifiable” if it contains any of these identifiers for the subject of the records, their family, the people they share a house with and/or their employer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chemeClr val="dk1"/>
                </a:solidFill>
                <a:effectLst/>
                <a:uLnTx/>
                <a:uFillTx/>
                <a:latin typeface="Garamond"/>
                <a:ea typeface="Garamond"/>
                <a:cs typeface="Garamond"/>
                <a:sym typeface="Garamond"/>
              </a:rPr>
              <a: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342900" marR="0" lvl="0" indent="-241300" algn="l" defTabSz="914400" rtl="0" eaLnBrk="1" fontAlgn="auto" latinLnBrk="0" hangingPunct="1">
              <a:lnSpc>
                <a:spcPct val="100000"/>
              </a:lnSpc>
              <a:spcBef>
                <a:spcPts val="320"/>
              </a:spcBef>
              <a:spcAft>
                <a:spcPts val="0"/>
              </a:spcAft>
              <a:buClr>
                <a:schemeClr val="dk1"/>
              </a:buClr>
              <a:buSzPts val="1600"/>
              <a:buFont typeface="Arial"/>
              <a:buNone/>
              <a:tabLst/>
              <a:defRPr/>
            </a:pPr>
            <a:endParaRPr kumimoji="0" lang="en-US" sz="1600" b="1"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385"/>
              </a:spcBef>
              <a:spcAft>
                <a:spcPts val="0"/>
              </a:spcAft>
              <a:buClr>
                <a:srgbClr val="000000"/>
              </a:buClr>
              <a:buSzTx/>
              <a:buFont typeface="Arial"/>
              <a:buNone/>
              <a:tabLst/>
              <a:defRPr/>
            </a:pPr>
            <a:endParaRPr kumimoji="0" lang="en-US" sz="1600" b="0" i="0" u="sng" strike="noStrike" kern="0" cap="none" spc="0" normalizeH="0" baseline="0" noProof="0" dirty="0">
              <a:ln>
                <a:noFill/>
              </a:ln>
              <a:solidFill>
                <a:srgbClr val="FF0000"/>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1600" b="0" i="0" u="sng" strike="noStrike" kern="0" cap="none" spc="0" normalizeH="0" baseline="0" noProof="0" dirty="0">
              <a:ln>
                <a:noFill/>
              </a:ln>
              <a:solidFill>
                <a:srgbClr val="FF0000"/>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1600" b="0" i="0" u="sng" strike="noStrike" kern="0" cap="none" spc="0" normalizeH="0" baseline="0" noProof="0" dirty="0">
              <a:ln>
                <a:noFill/>
              </a:ln>
              <a:solidFill>
                <a:srgbClr val="FF0000"/>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6"/>
          <p:cNvSpPr>
            <a:spLocks noGrp="1"/>
          </p:cNvSpPr>
          <p:nvPr>
            <p:ph type="title" idx="4294967295"/>
          </p:nvPr>
        </p:nvSpPr>
        <p:spPr>
          <a:xfrm>
            <a:off x="762000" y="1494113"/>
            <a:ext cx="7620000" cy="69254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Main Rules: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1" indent="-285750" algn="l" defTabSz="914400" rtl="0" eaLnBrk="1" fontAlgn="auto" latinLnBrk="0" hangingPunct="1">
              <a:lnSpc>
                <a:spcPct val="200000"/>
              </a:lnSpc>
              <a:spcBef>
                <a:spcPts val="800"/>
              </a:spcBef>
              <a:spcAft>
                <a:spcPts val="0"/>
              </a:spcAft>
              <a:buClr>
                <a:schemeClr val="dk1"/>
              </a:buClr>
              <a:buSzPts val="2000"/>
              <a:buFont typeface="Arial"/>
              <a:buChar char="•"/>
              <a:tabLst/>
              <a:defRPr/>
            </a:pPr>
            <a:r>
              <a:rPr kumimoji="0" lang="en-US" sz="2000" b="0" i="0" u="none" strike="noStrike" kern="0" cap="none" spc="0" normalizeH="0" baseline="0" noProof="0" dirty="0">
                <a:ln>
                  <a:noFill/>
                </a:ln>
                <a:solidFill>
                  <a:schemeClr val="dk1"/>
                </a:solidFill>
                <a:effectLst/>
                <a:uLnTx/>
                <a:uFillTx/>
                <a:latin typeface="Garamond"/>
                <a:ea typeface="Garamond"/>
                <a:cs typeface="Garamond"/>
                <a:sym typeface="Garamond"/>
              </a:rPr>
              <a:t>Security Rule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2" indent="-285750" algn="l" defTabSz="914400" rtl="0" eaLnBrk="1" fontAlgn="auto" latinLnBrk="0" hangingPunct="1">
              <a:lnSpc>
                <a:spcPct val="200000"/>
              </a:lnSpc>
              <a:spcBef>
                <a:spcPts val="0"/>
              </a:spcBef>
              <a:spcAft>
                <a:spcPts val="0"/>
              </a:spcAft>
              <a:buClr>
                <a:schemeClr val="dk1"/>
              </a:buClr>
              <a:buSzPts val="2000"/>
              <a:buFont typeface="Arial"/>
              <a:buChar char="•"/>
              <a:tabLst/>
              <a:defRPr/>
            </a:pPr>
            <a:r>
              <a:rPr kumimoji="0" lang="en-US" sz="2000" b="0" i="0" u="none" strike="noStrike" kern="0" cap="none" spc="0" normalizeH="0" baseline="0" noProof="0" dirty="0">
                <a:ln>
                  <a:noFill/>
                </a:ln>
                <a:solidFill>
                  <a:schemeClr val="dk1"/>
                </a:solidFill>
                <a:effectLst/>
                <a:uLnTx/>
                <a:uFillTx/>
                <a:latin typeface="Garamond"/>
                <a:ea typeface="Garamond"/>
                <a:cs typeface="Garamond"/>
                <a:sym typeface="Garamond"/>
              </a:rPr>
              <a:t>Privacy Rule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2" indent="-285750" algn="l" defTabSz="914400" rtl="0" eaLnBrk="1" fontAlgn="auto" latinLnBrk="0" hangingPunct="1">
              <a:lnSpc>
                <a:spcPct val="200000"/>
              </a:lnSpc>
              <a:spcBef>
                <a:spcPts val="0"/>
              </a:spcBef>
              <a:spcAft>
                <a:spcPts val="0"/>
              </a:spcAft>
              <a:buClr>
                <a:schemeClr val="dk1"/>
              </a:buClr>
              <a:buSzPts val="2000"/>
              <a:buFont typeface="Arial"/>
              <a:buChar char="•"/>
              <a:tabLst/>
              <a:defRPr/>
            </a:pPr>
            <a:r>
              <a:rPr kumimoji="0" lang="en-US" sz="2000" b="0" i="0" u="none" strike="noStrike" kern="0" cap="none" spc="0" normalizeH="0" baseline="0" noProof="0" dirty="0">
                <a:ln>
                  <a:noFill/>
                </a:ln>
                <a:solidFill>
                  <a:schemeClr val="dk1"/>
                </a:solidFill>
                <a:effectLst/>
                <a:uLnTx/>
                <a:uFillTx/>
                <a:latin typeface="Garamond"/>
                <a:ea typeface="Garamond"/>
                <a:cs typeface="Garamond"/>
                <a:sym typeface="Garamond"/>
              </a:rPr>
              <a:t>Enforcement Rule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2" indent="-285750" algn="l" defTabSz="914400" rtl="0" eaLnBrk="1" fontAlgn="auto" latinLnBrk="0" hangingPunct="1">
              <a:lnSpc>
                <a:spcPct val="200000"/>
              </a:lnSpc>
              <a:spcBef>
                <a:spcPts val="0"/>
              </a:spcBef>
              <a:spcAft>
                <a:spcPts val="0"/>
              </a:spcAft>
              <a:buClr>
                <a:schemeClr val="dk1"/>
              </a:buClr>
              <a:buSzPts val="2000"/>
              <a:buFont typeface="Arial"/>
              <a:buChar char="•"/>
              <a:tabLst/>
              <a:defRPr/>
            </a:pPr>
            <a:r>
              <a:rPr kumimoji="0" lang="en-US" sz="2000" b="0" i="0" u="none" strike="noStrike" kern="0" cap="none" spc="0" normalizeH="0" baseline="0" noProof="0" dirty="0">
                <a:ln>
                  <a:noFill/>
                </a:ln>
                <a:solidFill>
                  <a:schemeClr val="dk1"/>
                </a:solidFill>
                <a:effectLst/>
                <a:uLnTx/>
                <a:uFillTx/>
                <a:latin typeface="Garamond"/>
                <a:ea typeface="Garamond"/>
                <a:cs typeface="Garamond"/>
                <a:sym typeface="Garamond"/>
              </a:rPr>
              <a:t>Breach Notification Rule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1" indent="-285750" algn="l" defTabSz="914400" rtl="0" eaLnBrk="1" fontAlgn="auto" latinLnBrk="0" hangingPunct="1">
              <a:lnSpc>
                <a:spcPct val="200000"/>
              </a:lnSpc>
              <a:spcBef>
                <a:spcPts val="0"/>
              </a:spcBef>
              <a:spcAft>
                <a:spcPts val="0"/>
              </a:spcAft>
              <a:buClr>
                <a:schemeClr val="dk1"/>
              </a:buClr>
              <a:buSzPts val="2000"/>
              <a:buFont typeface="Arial"/>
              <a:buChar char="•"/>
              <a:tabLst/>
              <a:defRPr/>
            </a:pPr>
            <a:r>
              <a:rPr kumimoji="0" lang="en-US" sz="2000" b="0" i="0" u="none" strike="noStrike" kern="0" cap="none" spc="0" normalizeH="0" baseline="0" noProof="0" dirty="0">
                <a:ln>
                  <a:noFill/>
                </a:ln>
                <a:solidFill>
                  <a:schemeClr val="dk1"/>
                </a:solidFill>
                <a:effectLst/>
                <a:uLnTx/>
                <a:uFillTx/>
                <a:latin typeface="Garamond"/>
                <a:ea typeface="Garamond"/>
                <a:cs typeface="Garamond"/>
                <a:sym typeface="Garamond"/>
              </a:rPr>
              <a:t>Transaction and Code Set Rules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3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37e49c3e0b_0_14"/>
          <p:cNvSpPr txBox="1">
            <a:spLocks noGrp="1"/>
          </p:cNvSpPr>
          <p:nvPr>
            <p:ph type="sldNum" idx="12"/>
          </p:nvPr>
        </p:nvSpPr>
        <p:spPr>
          <a:xfrm>
            <a:off x="8472457" y="6217621"/>
            <a:ext cx="548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
        <p:nvSpPr>
          <p:cNvPr id="136" name="Google Shape;136;g137e49c3e0b_0_14"/>
          <p:cNvSpPr txBox="1">
            <a:spLocks noGrp="1"/>
          </p:cNvSpPr>
          <p:nvPr>
            <p:ph type="title" idx="4294967295"/>
          </p:nvPr>
        </p:nvSpPr>
        <p:spPr>
          <a:xfrm>
            <a:off x="61350" y="0"/>
            <a:ext cx="9021300" cy="9629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HIPAA Minimum Necessary Standard</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Part of the Privacy Rule</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Limits unnecessary and inappropriate access to or disclosure of PHI</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Access should be limited to only that which the user needs to perform their job</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Disclosures should be limited to only the information necessary to </a:t>
            </a:r>
            <a:r>
              <a:rPr kumimoji="0" lang="en-US" sz="2400" b="1" i="0" u="none" strike="noStrike" kern="0" cap="none" spc="0" normalizeH="0" baseline="0" noProof="0" dirty="0" err="1">
                <a:ln>
                  <a:noFill/>
                </a:ln>
                <a:solidFill>
                  <a:schemeClr val="dk1"/>
                </a:solidFill>
                <a:effectLst/>
                <a:uLnTx/>
                <a:uFillTx/>
                <a:latin typeface="Garamond"/>
                <a:ea typeface="Garamond"/>
                <a:cs typeface="Garamond"/>
                <a:sym typeface="Garamond"/>
              </a:rPr>
              <a:t>to</a:t>
            </a: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 satisfy the reason for the disclosure</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Exceptions include disclosures to the individual or with their authorization or for treatment purposes</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solidFill>
                  <a:schemeClr val="dk1"/>
                </a:solidFill>
                <a:effectLst/>
                <a:uLnTx/>
                <a:uFillTx/>
                <a:latin typeface="Garamond"/>
                <a:ea typeface="Garamond"/>
                <a:cs typeface="Garamond"/>
                <a:sym typeface="Garamond"/>
              </a:rPr>
              <a:t>Minimum Necessary violations could be a breach</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7"/>
          <p:cNvSpPr>
            <a:spLocks noGrp="1"/>
          </p:cNvSpPr>
          <p:nvPr>
            <p:ph type="title" idx="4294967295"/>
          </p:nvPr>
        </p:nvSpPr>
        <p:spPr>
          <a:xfrm>
            <a:off x="762000" y="1494113"/>
            <a:ext cx="7620000" cy="67959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What is a breach under the HIPAA Breach Notification Rule?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1" indent="0" algn="l" defTabSz="914400" rtl="0" eaLnBrk="1" fontAlgn="auto" latinLnBrk="0" hangingPunct="1">
              <a:lnSpc>
                <a:spcPct val="100000"/>
              </a:lnSpc>
              <a:spcBef>
                <a:spcPts val="80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An unauthorized acquisition, access, use, or disclosure of PHI is presumed to be a breach unless the covered entity or business associate, as applicable, demonstrates that there is a low probability that the PHI has been compromised based on a risk assessment of at least the following factors: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endParaRPr>
          </a:p>
          <a:p>
            <a:pPr marL="342900" marR="0" lvl="1" indent="-34290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The nature and extent of the PHI involved, including the types of identifiers and the likelihood of re-identification;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342900" marR="0" lvl="1" indent="-34290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The unauthorized person who used the PHI or to whom the disclosure was made;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342900" marR="0" lvl="1" indent="-34290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Whether the PHI was actually acquired or viewed; and</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342900" marR="0" lvl="1" indent="-342900" algn="l" defTabSz="914400" rtl="0" eaLnBrk="1" fontAlgn="auto" latinLnBrk="0" hangingPunct="1">
              <a:lnSpc>
                <a:spcPct val="100000"/>
              </a:lnSpc>
              <a:spcBef>
                <a:spcPts val="0"/>
              </a:spcBef>
              <a:spcAft>
                <a:spcPts val="0"/>
              </a:spcAft>
              <a:buClr>
                <a:schemeClr val="dk1"/>
              </a:buClr>
              <a:buSzPts val="1800"/>
              <a:buFont typeface="Arial"/>
              <a:buChar char="•"/>
              <a:tabLst/>
              <a:defRPr/>
            </a:pPr>
            <a:r>
              <a:rPr kumimoji="0" lang="en-US" sz="1800" b="0" i="0" u="none" strike="noStrike" kern="0" cap="none" spc="0" normalizeH="0" baseline="0" noProof="0" dirty="0">
                <a:ln>
                  <a:noFill/>
                </a:ln>
                <a:solidFill>
                  <a:schemeClr val="dk1"/>
                </a:solidFill>
                <a:effectLst/>
                <a:uLnTx/>
                <a:uFillTx/>
                <a:latin typeface="Garamond"/>
                <a:ea typeface="Garamond"/>
                <a:cs typeface="Garamond"/>
                <a:sym typeface="Garamond"/>
              </a:rPr>
              <a:t>The extent to which the risk to the PHI has been mitigated.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385"/>
              </a:spcBef>
              <a:spcAft>
                <a:spcPts val="0"/>
              </a:spcAft>
              <a:buClr>
                <a:srgbClr val="000000"/>
              </a:buClr>
              <a:buSzTx/>
              <a:buFont typeface="Arial"/>
              <a:buNone/>
              <a:tabLst/>
              <a:defRPr/>
            </a:pPr>
            <a:endParaRPr kumimoji="0" lang="en-US" sz="18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7000"/>
              </a:lnSpc>
              <a:spcBef>
                <a:spcPts val="1185"/>
              </a:spcBef>
              <a:spcAft>
                <a:spcPts val="0"/>
              </a:spcAft>
              <a:buClr>
                <a:srgbClr val="000000"/>
              </a:buClr>
              <a:buSzTx/>
              <a:buFont typeface="Arial"/>
              <a:buNone/>
              <a:tabLst/>
              <a:defRPr/>
            </a:pPr>
            <a:endParaRPr kumimoji="0" lang="en-US" sz="2000" b="0" i="0" u="sng"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37e49c3e0b_0_0"/>
          <p:cNvSpPr txBox="1">
            <a:spLocks noGrp="1"/>
          </p:cNvSpPr>
          <p:nvPr>
            <p:ph type="sldNum" idx="12"/>
          </p:nvPr>
        </p:nvSpPr>
        <p:spPr>
          <a:xfrm>
            <a:off x="8472457" y="6217621"/>
            <a:ext cx="548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sp>
        <p:nvSpPr>
          <p:cNvPr id="149" name="Google Shape;149;g137e49c3e0b_0_0"/>
          <p:cNvSpPr txBox="1">
            <a:spLocks noGrp="1"/>
          </p:cNvSpPr>
          <p:nvPr>
            <p:ph type="title" idx="4294967295"/>
          </p:nvPr>
        </p:nvSpPr>
        <p:spPr>
          <a:xfrm>
            <a:off x="61350" y="1450375"/>
            <a:ext cx="9021300" cy="5297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rPr>
              <a:t>Exceptions to the Breach Notification Rule</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457200" marR="0" lvl="0" indent="-381000" algn="l" defTabSz="914400" rtl="0" eaLnBrk="1" fontAlgn="auto" latinLnBrk="0" hangingPunct="1">
              <a:lnSpc>
                <a:spcPct val="107000"/>
              </a:lnSpc>
              <a:spcBef>
                <a:spcPts val="0"/>
              </a:spcBef>
              <a:spcAft>
                <a:spcPts val="0"/>
              </a:spcAft>
              <a:buClr>
                <a:schemeClr val="dk1"/>
              </a:buClr>
              <a:buSzPts val="2400"/>
              <a:buFont typeface="Garamond"/>
              <a:buAutoNum type="arabicPeriod"/>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Unintentional acquisition</a:t>
            </a:r>
          </a:p>
          <a:p>
            <a:pPr marL="457200" marR="0" lvl="0" indent="-381000" algn="l" defTabSz="914400" rtl="0" eaLnBrk="1" fontAlgn="auto" latinLnBrk="0" hangingPunct="1">
              <a:lnSpc>
                <a:spcPct val="107000"/>
              </a:lnSpc>
              <a:spcBef>
                <a:spcPts val="0"/>
              </a:spcBef>
              <a:spcAft>
                <a:spcPts val="0"/>
              </a:spcAft>
              <a:buClr>
                <a:schemeClr val="dk1"/>
              </a:buClr>
              <a:buSzPts val="2400"/>
              <a:buFont typeface="Garamond"/>
              <a:buAutoNum type="arabicPeriod"/>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Inadvertent disclosure between 2 authorized agents</a:t>
            </a:r>
          </a:p>
          <a:p>
            <a:pPr marL="457200" marR="0" lvl="0" indent="-381000" algn="l" defTabSz="914400" rtl="0" eaLnBrk="1" fontAlgn="auto" latinLnBrk="0" hangingPunct="1">
              <a:lnSpc>
                <a:spcPct val="107000"/>
              </a:lnSpc>
              <a:spcBef>
                <a:spcPts val="0"/>
              </a:spcBef>
              <a:spcAft>
                <a:spcPts val="0"/>
              </a:spcAft>
              <a:buClr>
                <a:schemeClr val="dk1"/>
              </a:buClr>
              <a:buSzPts val="2400"/>
              <a:buFont typeface="Garamond"/>
              <a:buAutoNum type="arabicPeriod"/>
              <a:tabLst/>
              <a:defRPr/>
            </a:pPr>
            <a:r>
              <a:rPr kumimoji="0" lang="en-US" sz="2400" b="1" i="0" u="none" strike="noStrike" kern="0" cap="none" spc="0" normalizeH="0" baseline="0" noProof="0" dirty="0">
                <a:ln>
                  <a:noFill/>
                </a:ln>
                <a:solidFill>
                  <a:schemeClr val="dk1"/>
                </a:solidFill>
                <a:effectLst/>
                <a:uLnTx/>
                <a:uFillTx/>
                <a:latin typeface="Garamond"/>
                <a:ea typeface="Garamond"/>
                <a:cs typeface="Garamond"/>
                <a:sym typeface="Garamond"/>
              </a:rPr>
              <a:t>Good faith belief that the information was not retained</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chemeClr val="dk1"/>
              </a:solidFill>
              <a:effectLst/>
              <a:uLnTx/>
              <a:uFillTx/>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978019238B4449B333C1622D23B9B4" ma:contentTypeVersion="12" ma:contentTypeDescription="Create a new document." ma:contentTypeScope="" ma:versionID="94e003ee98daa3dd351e1821e98ca49d">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D98388A-2AFA-4DB8-ABBA-D104EC1F1E6A}"/>
</file>

<file path=customXml/itemProps2.xml><?xml version="1.0" encoding="utf-8"?>
<ds:datastoreItem xmlns:ds="http://schemas.openxmlformats.org/officeDocument/2006/customXml" ds:itemID="{E327E2EB-AE8F-435F-9988-3F6ADBE20E39}"/>
</file>

<file path=customXml/itemProps3.xml><?xml version="1.0" encoding="utf-8"?>
<ds:datastoreItem xmlns:ds="http://schemas.openxmlformats.org/officeDocument/2006/customXml" ds:itemID="{F6932365-5493-49B6-BDD8-D962EB892C41}"/>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On-screen Show (4:3)</PresentationFormat>
  <Paragraphs>232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Garamond</vt:lpstr>
      <vt:lpstr>Times New Roman</vt:lpstr>
      <vt:lpstr>Calibri</vt:lpstr>
      <vt:lpstr>Gill Sans</vt:lpstr>
      <vt:lpstr>Arial</vt:lpstr>
      <vt:lpstr>Georgia</vt:lpstr>
      <vt:lpstr>Office Theme</vt:lpstr>
      <vt:lpstr>HIPAA</vt:lpstr>
      <vt:lpstr>HIPAA TERMS</vt:lpstr>
      <vt:lpstr>WHAT IS PHI?</vt:lpstr>
      <vt:lpstr>What makes PHI “identifiable”: HIPAA Identifiers 1. Names; 2. Addresses (you can leave in State and some parts of some zip codes) 3. All elements of dates (except year) for dates directly related to an individual, including birth date, admission date, discharge date, date of death; and all ages over 89 and all elements of dates (including year) indicative of such age, except that such ages and elements may be aggregated into a single category of age 90 or older; 4. Phone numbers; 5. Fax numbers ; 6. Electronic mail addresses; 7. Social Security numbers; 8. Medical record numbers; 9. Health plan beneficiary numbers; 10. Account numbers; 11. Certificate/license numbers;   </vt:lpstr>
      <vt:lpstr>HIPAA PHI Identifiers 12. Vehicle identifiers and serial numbers, including license plate numbers; 13. Device identifiers and serial numbers; 14. Web Universal Resource Locators (URLs); 15. Internet Protocol (IP) address numbers; 16. Biometric identifiers , including finger and voice prints; 17. Full face photographic images and any comparable images; and 18. Any other unique identifying number, characteristic, or code (note this does not mean the unique code assigned by the investigator to code the data)  *NOTE - a record is “identifiable” if it contains any of these identifiers for the subject of the records, their family, the people they share a house with and/or their employer          </vt:lpstr>
      <vt:lpstr>Main Rules: Security Rule Privacy Rule Enforcement Rule  Breach Notification Rule Transaction and Code Set Rules       </vt:lpstr>
      <vt:lpstr>HIPAA Minimum Necessary Standard  Part of the Privacy Rule  Limits unnecessary and inappropriate access to or disclosure of PHI  Access should be limited to only that which the user needs to perform their job  Disclosures should be limited to only the information necessary to to satisfy the reason for the disclosure  Exceptions include disclosures to the individual or with their authorization or for treatment purposes  Minimum Necessary violations could be a breach        </vt:lpstr>
      <vt:lpstr>What is a breach under the HIPAA Breach Notification Rule? An unauthorized acquisition, access, use, or disclosure of PHI is presumed to be a breach unless the covered entity or business associate, as applicable, demonstrates that there is a low probability that the PHI has been compromised based on a risk assessment of at least the following factors:  The nature and extent of the PHI involved, including the types of identifiers and the likelihood of re-identification; The unauthorized person who used the PHI or to whom the disclosure was made; Whether the PHI was actually acquired or viewed; and The extent to which the risk to the PHI has been mitigated.        </vt:lpstr>
      <vt:lpstr>Exceptions to the Breach Notification Rule   Unintentional acquisition Inadvertent disclosure between 2 authorized agents Good faith belief that the information was not retained       </vt:lpstr>
      <vt:lpstr>Breach Notification  Notice to affected individuals must occur within 60 days of discovery by the Covered Entity by first class mail HIPAA regulations lay out what information must be in letter  Notification to HHS must be  within 60 days of discovery of 500 or more affected individuals within 60 days of the beginning of the next calendar year if under 500 affected individuals  Notification to area media required when 500 or more affected individuals        </vt:lpstr>
      <vt:lpstr>Covered Entities may only use or disclose PHI in the following manner:   To the individual who is subject of the PHI For treatment, payment or health care operations Incident to a use or disclosure permitted by the Privacy Rule Pursuant to a valid authorization from the individual or their personal representative Directories For certain fundraising activities In connection with a limited data set (research) For certain underwriting and insurance purposes      </vt:lpstr>
      <vt:lpstr>No authorization required:   Public health activities; Victims of abuse, neglect or domestic violence; Health oversight purposes; Judicial and administrative proceedings; Law enforcement purposes; Decedents (coroners and medical examiners, funeral directors); Cadaveric organ, eye, or tissue donation purposes; Averting a serious threat to health or safety; Specialized government functions; Workers compensation; As otherwise required by law.      </vt:lpstr>
      <vt:lpstr>Areas of Concern:   Laptops; Flash drives; Paper files; Communications; Disposal; Cell phones; Fax machines; PCs;  Emails; Disclosures; Mailings; and Social media.      </vt:lpstr>
      <vt:lpstr>Preventing Breaches:   Policies; Training; Monitoring; Risk Assessments; and Follow up     </vt:lpstr>
      <vt:lpstr>HIPAA Civil Penalties:       </vt:lpstr>
      <vt:lpstr>HIPAA Criminal Penalties:       </vt:lpstr>
      <vt:lpstr>1-866-770-7175 health.maryland.gov/iac/Pages/Home.aspx mdh.iac@Maryland.gov</vt:lpstr>
      <vt:lpstr>Office of Internal Controls, Audit Compliance &amp; Security  For more information on the Maryland Department of Office of Internal Controls, Audit Compliance &amp; Security or to make a report of fraud, waste, abuse, or misconduct please contact:  Lauren Boyce, Privacy Officer, lauren.boyce1@maryland.gov, 410-767-5411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dc:title>
  <dc:creator>Maureen C. Regan -MDH-</dc:creator>
  <cp:lastModifiedBy>chris nico</cp:lastModifiedBy>
  <cp:revision>1</cp:revision>
  <dcterms:created xsi:type="dcterms:W3CDTF">2018-02-09T14:13:56Z</dcterms:created>
  <dcterms:modified xsi:type="dcterms:W3CDTF">2023-02-14T19:36:00Z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0x0101004A978019238B4449B333C1622D23B9B4</vt:lpwstr>
  </property>
</Properties>
</file>