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0AX9vWGEbRLehMWXyCPIHQYN2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192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/>
          <p:nvPr/>
        </p:nvSpPr>
        <p:spPr>
          <a:xfrm>
            <a:off x="0" y="1163240"/>
            <a:ext cx="9144000" cy="3317358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142771" y="2106244"/>
            <a:ext cx="6858000" cy="100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143000" y="3279913"/>
            <a:ext cx="6858000" cy="29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40E3E"/>
              </a:buClr>
              <a:buSzPts val="1800"/>
              <a:buNone/>
              <a:defRPr sz="1800" b="1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2"/>
          </p:nvPr>
        </p:nvSpPr>
        <p:spPr>
          <a:xfrm>
            <a:off x="1143000" y="3705225"/>
            <a:ext cx="6858000" cy="27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40E3E"/>
              </a:buClr>
              <a:buSzPts val="1800"/>
              <a:buNone/>
              <a:defRPr sz="1800">
                <a:solidFill>
                  <a:srgbClr val="C40E3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0663" y="1425665"/>
            <a:ext cx="922215" cy="74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8" y="-7620"/>
            <a:ext cx="9144000" cy="1377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07802"/>
            <a:ext cx="9144000" cy="884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5">
            <a:alphaModFix/>
          </a:blip>
          <a:srcRect b="96281"/>
          <a:stretch/>
        </p:blipFill>
        <p:spPr>
          <a:xfrm>
            <a:off x="-459" y="4365187"/>
            <a:ext cx="9144000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554108" y="4673938"/>
            <a:ext cx="3329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1pPr>
            <a:lvl2pPr marL="0" lvl="1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2pPr>
            <a:lvl3pPr marL="0" lvl="2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3pPr>
            <a:lvl4pPr marL="0" lvl="3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4pPr>
            <a:lvl5pPr marL="0" lvl="4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5pPr>
            <a:lvl6pPr marL="0" lvl="5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6pPr>
            <a:lvl7pPr marL="0" lvl="6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7pPr>
            <a:lvl8pPr marL="0" lvl="7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8pPr>
            <a:lvl9pPr marL="0" lvl="8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19"/>
          <p:cNvCxnSpPr/>
          <p:nvPr/>
        </p:nvCxnSpPr>
        <p:spPr>
          <a:xfrm>
            <a:off x="629841" y="1552445"/>
            <a:ext cx="2949178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628650" y="521805"/>
            <a:ext cx="7886700" cy="7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554108" y="4673938"/>
            <a:ext cx="3329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1pPr>
            <a:lvl2pPr marL="0" lvl="1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2pPr>
            <a:lvl3pPr marL="0" lvl="2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3pPr>
            <a:lvl4pPr marL="0" lvl="3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4pPr>
            <a:lvl5pPr marL="0" lvl="4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5pPr>
            <a:lvl6pPr marL="0" lvl="5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6pPr>
            <a:lvl7pPr marL="0" lvl="6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7pPr>
            <a:lvl8pPr marL="0" lvl="7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8pPr>
            <a:lvl9pPr marL="0" lvl="8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0"/>
          <p:cNvCxnSpPr/>
          <p:nvPr/>
        </p:nvCxnSpPr>
        <p:spPr>
          <a:xfrm>
            <a:off x="737878" y="1186553"/>
            <a:ext cx="8406122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554108" y="4673938"/>
            <a:ext cx="3329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1pPr>
            <a:lvl2pPr marL="0" lvl="1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2pPr>
            <a:lvl3pPr marL="0" lvl="2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3pPr>
            <a:lvl4pPr marL="0" lvl="3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4pPr>
            <a:lvl5pPr marL="0" lvl="4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5pPr>
            <a:lvl6pPr marL="0" lvl="5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6pPr>
            <a:lvl7pPr marL="0" lvl="6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7pPr>
            <a:lvl8pPr marL="0" lvl="7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8pPr>
            <a:lvl9pPr marL="0" lvl="8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21"/>
          <p:cNvCxnSpPr/>
          <p:nvPr/>
        </p:nvCxnSpPr>
        <p:spPr>
          <a:xfrm>
            <a:off x="6947639" y="273844"/>
            <a:ext cx="0" cy="3934901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1pPr>
            <a:lvl2pPr marL="0" lvl="1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2pPr>
            <a:lvl3pPr marL="0" lvl="2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3pPr>
            <a:lvl4pPr marL="0" lvl="3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4pPr>
            <a:lvl5pPr marL="0" lvl="4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5pPr>
            <a:lvl6pPr marL="0" lvl="5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6pPr>
            <a:lvl7pPr marL="0" lvl="6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7pPr>
            <a:lvl8pPr marL="0" lvl="7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8pPr>
            <a:lvl9pPr marL="0" lvl="8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1pPr>
            <a:lvl2pPr marL="0" lvl="1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2pPr>
            <a:lvl3pPr marL="0" lvl="2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3pPr>
            <a:lvl4pPr marL="0" lvl="3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4pPr>
            <a:lvl5pPr marL="0" lvl="4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5pPr>
            <a:lvl6pPr marL="0" lvl="5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6pPr>
            <a:lvl7pPr marL="0" lvl="6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7pPr>
            <a:lvl8pPr marL="0" lvl="7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8pPr>
            <a:lvl9pPr marL="0" lvl="8" indent="0" algn="l">
              <a:spcBef>
                <a:spcPts val="0"/>
              </a:spcBef>
              <a:buClr>
                <a:srgbClr val="888888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628650" y="447262"/>
            <a:ext cx="7886700" cy="7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961611" y="1369219"/>
            <a:ext cx="7553739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62626"/>
              </a:buClr>
              <a:buSzPts val="2100"/>
              <a:buChar char="•"/>
              <a:defRPr sz="21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402889" y="4689874"/>
            <a:ext cx="407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2"/>
          </p:nvPr>
        </p:nvSpPr>
        <p:spPr>
          <a:xfrm>
            <a:off x="663438" y="271517"/>
            <a:ext cx="7851913" cy="25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  <a:defRPr sz="165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" name="Google Shape;26;p12"/>
          <p:cNvCxnSpPr/>
          <p:nvPr/>
        </p:nvCxnSpPr>
        <p:spPr>
          <a:xfrm>
            <a:off x="737878" y="1102003"/>
            <a:ext cx="8406122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">
  <p:cSld name="Chapter 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207604" y="2681728"/>
            <a:ext cx="7936395" cy="42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2"/>
          </p:nvPr>
        </p:nvSpPr>
        <p:spPr>
          <a:xfrm>
            <a:off x="1207604" y="3121872"/>
            <a:ext cx="7936396" cy="57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125"/>
              <a:buNone/>
              <a:defRPr sz="4125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" name="Google Shape;30;p13"/>
          <p:cNvCxnSpPr/>
          <p:nvPr/>
        </p:nvCxnSpPr>
        <p:spPr>
          <a:xfrm>
            <a:off x="1207604" y="3168797"/>
            <a:ext cx="7936396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Calibri"/>
              <a:buNone/>
              <a:defRPr sz="40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554108" y="4673938"/>
            <a:ext cx="3329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1pPr>
            <a:lvl2pPr marL="0" lvl="1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2pPr>
            <a:lvl3pPr marL="0" lvl="2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3pPr>
            <a:lvl4pPr marL="0" lvl="3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4pPr>
            <a:lvl5pPr marL="0" lvl="4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5pPr>
            <a:lvl6pPr marL="0" lvl="5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6pPr>
            <a:lvl7pPr marL="0" lvl="6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7pPr>
            <a:lvl8pPr marL="0" lvl="7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8pPr>
            <a:lvl9pPr marL="0" lvl="8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p14"/>
          <p:cNvCxnSpPr/>
          <p:nvPr/>
        </p:nvCxnSpPr>
        <p:spPr>
          <a:xfrm>
            <a:off x="623887" y="3442097"/>
            <a:ext cx="852011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628650" y="521805"/>
            <a:ext cx="7886700" cy="7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87068" y="1369219"/>
            <a:ext cx="362778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554108" y="4673938"/>
            <a:ext cx="3329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1pPr>
            <a:lvl2pPr marL="0" lvl="1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2pPr>
            <a:lvl3pPr marL="0" lvl="2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3pPr>
            <a:lvl4pPr marL="0" lvl="3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4pPr>
            <a:lvl5pPr marL="0" lvl="4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5pPr>
            <a:lvl6pPr marL="0" lvl="5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6pPr>
            <a:lvl7pPr marL="0" lvl="6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7pPr>
            <a:lvl8pPr marL="0" lvl="7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8pPr>
            <a:lvl9pPr marL="0" lvl="8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15"/>
          <p:cNvCxnSpPr/>
          <p:nvPr/>
        </p:nvCxnSpPr>
        <p:spPr>
          <a:xfrm>
            <a:off x="737878" y="1177159"/>
            <a:ext cx="8406122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554108" y="4673938"/>
            <a:ext cx="3329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1pPr>
            <a:lvl2pPr marL="0" lvl="1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2pPr>
            <a:lvl3pPr marL="0" lvl="2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3pPr>
            <a:lvl4pPr marL="0" lvl="3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4pPr>
            <a:lvl5pPr marL="0" lvl="4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5pPr>
            <a:lvl6pPr marL="0" lvl="5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6pPr>
            <a:lvl7pPr marL="0" lvl="6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7pPr>
            <a:lvl8pPr marL="0" lvl="7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8pPr>
            <a:lvl9pPr marL="0" lvl="8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16"/>
          <p:cNvCxnSpPr/>
          <p:nvPr/>
        </p:nvCxnSpPr>
        <p:spPr>
          <a:xfrm>
            <a:off x="737878" y="1102003"/>
            <a:ext cx="8406122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628650" y="521805"/>
            <a:ext cx="7886700" cy="7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554108" y="4673938"/>
            <a:ext cx="3329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1pPr>
            <a:lvl2pPr marL="0" lvl="1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2pPr>
            <a:lvl3pPr marL="0" lvl="2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3pPr>
            <a:lvl4pPr marL="0" lvl="3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4pPr>
            <a:lvl5pPr marL="0" lvl="4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5pPr>
            <a:lvl6pPr marL="0" lvl="5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6pPr>
            <a:lvl7pPr marL="0" lvl="6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7pPr>
            <a:lvl8pPr marL="0" lvl="7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8pPr>
            <a:lvl9pPr marL="0" lvl="8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7"/>
          <p:cNvCxnSpPr/>
          <p:nvPr/>
        </p:nvCxnSpPr>
        <p:spPr>
          <a:xfrm>
            <a:off x="737878" y="1186553"/>
            <a:ext cx="8406122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554108" y="4673938"/>
            <a:ext cx="3329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1pPr>
            <a:lvl2pPr marL="0" lvl="1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2pPr>
            <a:lvl3pPr marL="0" lvl="2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3pPr>
            <a:lvl4pPr marL="0" lvl="3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4pPr>
            <a:lvl5pPr marL="0" lvl="4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5pPr>
            <a:lvl6pPr marL="0" lvl="5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6pPr>
            <a:lvl7pPr marL="0" lvl="6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7pPr>
            <a:lvl8pPr marL="0" lvl="7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8pPr>
            <a:lvl9pPr marL="0" lvl="8" indent="0" algn="r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18"/>
          <p:cNvCxnSpPr/>
          <p:nvPr/>
        </p:nvCxnSpPr>
        <p:spPr>
          <a:xfrm>
            <a:off x="629841" y="1552445"/>
            <a:ext cx="2949178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28650" y="521805"/>
            <a:ext cx="7886700" cy="7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554108" y="4673938"/>
            <a:ext cx="3329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36627" y="4384911"/>
            <a:ext cx="1793963" cy="52141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reer.Dorsey@Maryland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aryland.gov/iac/Pages/Home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askleo.com/what-is-facebook-fan-friday/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956175" y="1383600"/>
            <a:ext cx="0" cy="18108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8304825" y="1383775"/>
            <a:ext cx="0" cy="17940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57223" y="1383600"/>
            <a:ext cx="73476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143000" y="2579042"/>
            <a:ext cx="6858000" cy="100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dirty="0"/>
              <a:t>Financial Disclosure Statements</a:t>
            </a:r>
            <a:br>
              <a:rPr lang="en-US" sz="2400" dirty="0"/>
            </a:br>
            <a:r>
              <a:rPr lang="en-US" sz="2400" dirty="0"/>
              <a:t>and </a:t>
            </a:r>
            <a:br>
              <a:rPr lang="en-US" sz="2400" dirty="0"/>
            </a:br>
            <a:r>
              <a:rPr lang="en-US" sz="2400" dirty="0"/>
              <a:t>Secondary Employment &amp; Compensation Disclosures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143000" y="3724050"/>
            <a:ext cx="6858000" cy="29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1400"/>
              <a:buNone/>
            </a:pPr>
            <a:r>
              <a:rPr lang="en-US" sz="1400" dirty="0"/>
              <a:t>MARYLAND DEPARTMENT OF HEALTH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40E3E"/>
              </a:buClr>
              <a:buSzPts val="1400"/>
              <a:buNone/>
            </a:pPr>
            <a:r>
              <a:rPr lang="en-US" sz="1400" dirty="0"/>
              <a:t>OFFICE OF INTERNAL CONTROLS, AUDIT COMPLIANCE &amp; INFORMATION SECURITY (IAC/S)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609600" y="285750"/>
            <a:ext cx="8229600" cy="39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Disclosure Statements (FDS):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Financial Disclosure?</a:t>
            </a:r>
            <a:b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the Maryland State Ethics Commission, a Financial Disclosure is the filing of a form, usually on an annual basis, disclosing certain financial interests that may relate to the conflict of interest provisions defined by Maryland Code General Provisions §§5-601 - 5-611.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Required to File a Financial Disclosure Statement?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of Executive Branch boards and commissions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State elected officials, candidates for State office and members of the General Assembly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 involved in the procurement process, including those who can commit the State to spend more than $10,000 in a year, regardless of grade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 who are designated as public officials under standards set in the Public Ethics Law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609600" y="210420"/>
            <a:ext cx="8229600" cy="4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Disclosure Statements (FDS):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Public Official?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“public official" includes any of the following:</a:t>
            </a:r>
            <a:endParaRPr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individual who receives compensation at a rate equivalent to at least State grade level 16, or who is appointed to a board, if the Ethics Commission determines that the individual, acting alone or as a member of an executive unit, has decision-making authority or acts as a principal advisor to one with authority in making State policy in an executive unit or in exercising quasi-judicial, regulatory, licensing, inspecting, or auditing functions, and the individual’s duties are not essentially administrative and ministerial.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other individual in an executive unit, if the Ethics Commission determines that the individual, acting alone or as a member of the executive unit, has decision-making authority or acts as a principal advisor to one with that authority in drafting specifications for, negotiating, or executing contracts that commit the State or an executive unit to spend more than $10,000 in a year.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Contractual employees who are employed full time for at least 6 months, are paid at a rate at least equivalent to State grade level 16, and who have decision-making authority, act as principal advisor to an individual with decision-making authority, or exercise quasi-judicial, regulatory, licensing, inspecting, or auditing functions.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609600" y="285750"/>
            <a:ext cx="8229600" cy="431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Disclosure Statements (FDS):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I Complete a Financial Disclosure Statement?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Disclosure Statements (FDS) are filed through the Ethics Commission’s electronic Financial Disclosure Filing System and cover the previous calendar year. </a:t>
            </a:r>
            <a:r>
              <a:rPr lang="en-US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filers must file annually between January 1 and April 30.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MDH’s Financial Disclosure Coordinator must submit a request to the Ethics Commission before an employee can access the Financial Disclosure Filing System.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 who do not currently file an FDS, but fit the filing criteria, should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an accurate copy of their MS-22 (job description) to the Coordinator for preliminary review. The MS-22 must include the employee’s name, PIN, accurate job duties, and all required signatures.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Await confirmation from the Coordinator before completing an FDS. The Coordinator will provide detailed instructions, including a link to the disclosure system.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FDS within 30 days of receiving confirmation.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2 hours of Ethics training within 6 months of receiving confirmation.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609600" y="285750"/>
            <a:ext cx="8229600" cy="438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Employment &amp; Compensation Disclosures: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Secondary Employment?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Ethics Law defines Secondary Employment as: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Compensated or non-compensated employment or service as an elected official at the local level or with a for-profit or non-profit entity, including a board or commission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Compensated or non-compensated employment or service with a local government or federal agency; another State-agency, a State, federal, or local government board or commission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Self-employment and individual consulting.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employee's State position is considered primary employment and all other employment is considered secondary employment.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385"/>
              </a:spcBef>
              <a:spcAft>
                <a:spcPts val="0"/>
              </a:spcAft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/>
          <p:nvPr/>
        </p:nvSpPr>
        <p:spPr>
          <a:xfrm>
            <a:off x="609600" y="285750"/>
            <a:ext cx="8229600" cy="491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Employment &amp; Compensation Disclosures: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Required to File a Secondary Employment &amp; Compensation Disclosure Form?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Maryland Health-General Article, § 2-103(b)(6) requires Maryland Department of Health (MDH) employees to file a Secondary Employment and Compensation Disclosure Form if they are: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18 or above </a:t>
            </a:r>
            <a:r>
              <a:rPr lang="en-US" sz="16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also 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an Executive Service, Management Service, or Appointed Service position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385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Secondary Employment Disclosure Required?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Disclosing secondary employment assists the Office of Internal Controls and Audit Compliance (IAC/S) in ensuring that outside employment held by MDH employees does not create a conflict of interest or impair the impartiality and independence of judgment of the employee.​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 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employees are required to submit a disclosure form whether or not they have secondary employment.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/>
          <p:nvPr/>
        </p:nvSpPr>
        <p:spPr>
          <a:xfrm>
            <a:off x="609600" y="285750"/>
            <a:ext cx="82296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Employment &amp; Compensation Disclosures: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I Complete a Secondary Employment Disclosure?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Employment Disclosures are filed through the annual filing link distributed by the IAC/S and cover the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calendar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current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year. </a:t>
            </a:r>
            <a:r>
              <a:rPr lang="en-US" sz="1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 filers must file annually between October and December.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I'm Not Required to File a Secondary Employment &amp; Compensation Disclosure Form?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 that are not required to file, but have secondary employment, should disclose their secondary employment details to their supervisors for review. If a conflict of interest or the appearance of a conflict of interest is found, it is the responsibility of the employee and his or her supervisor to disclose that information to the IAC for review.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85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I Have a Conflict of Interest?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Public Ethics Law contains some special exemption provisions that may allow an official or employee to hold secondary employment or a financial interest that the Public Ethics Law would otherwise prohibit. Most of the provisions are applicable solely to part-time members of State boards and commissions. If your secondary employment or potential secondary employment poses a conflict of interest or an appearance of a conflict of interest, please contact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Greer Dorsey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Greer.Dorsey@Maryland.gov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385"/>
              </a:spcBef>
              <a:spcAft>
                <a:spcPts val="0"/>
              </a:spcAft>
              <a:buNone/>
            </a:pPr>
            <a:endParaRPr sz="1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185"/>
              </a:spcBef>
              <a:spcAft>
                <a:spcPts val="0"/>
              </a:spcAft>
              <a:buNone/>
            </a:pPr>
            <a:endParaRPr sz="1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2590800" y="2338750"/>
            <a:ext cx="3962400" cy="6611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Greer Dorsey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Greer.Dorsey@Maryland.gov</a:t>
            </a:r>
            <a:endParaRPr/>
          </a:p>
        </p:txBody>
      </p:sp>
      <p:sp>
        <p:nvSpPr>
          <p:cNvPr id="133" name="Google Shape;133;p8"/>
          <p:cNvSpPr txBox="1"/>
          <p:nvPr/>
        </p:nvSpPr>
        <p:spPr>
          <a:xfrm>
            <a:off x="2057400" y="3195050"/>
            <a:ext cx="5029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 on the Office of Internal Controls, Audit Compliance &amp; Information Security visit us at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https://health.maryland.gov/iac/Pages/Home.aspx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8" descr="Green button that has Time for Ques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2079" y="95735"/>
            <a:ext cx="2559843" cy="204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/>
        </p:nvSpPr>
        <p:spPr>
          <a:xfrm>
            <a:off x="4038600" y="5221298"/>
            <a:ext cx="374808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dh_powerpoint_template_widescreen_sept2019 (2)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78019238B4449B333C1622D23B9B4" ma:contentTypeVersion="12" ma:contentTypeDescription="Create a new document." ma:contentTypeScope="" ma:versionID="94e003ee98daa3dd351e1821e98ca4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8FA29A-5571-4478-9004-BF776A29D8E9}"/>
</file>

<file path=customXml/itemProps2.xml><?xml version="1.0" encoding="utf-8"?>
<ds:datastoreItem xmlns:ds="http://schemas.openxmlformats.org/officeDocument/2006/customXml" ds:itemID="{95CC305D-CB10-47AF-AE11-EADA4423FF7A}"/>
</file>

<file path=customXml/itemProps3.xml><?xml version="1.0" encoding="utf-8"?>
<ds:datastoreItem xmlns:ds="http://schemas.openxmlformats.org/officeDocument/2006/customXml" ds:itemID="{95DC69D0-5534-454F-91A1-782149B18B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On-screen Show (16:9)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mdh_powerpoint_template_widescreen_sept2019 (2)</vt:lpstr>
      <vt:lpstr>Financial Disclosure Statements and  Secondary Employment &amp; Compensation 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Disclosure Statements and  Secondary Employment &amp; Compensation Disclosures</dc:title>
  <dc:creator>Maureen C. Regan</dc:creator>
  <cp:lastModifiedBy>chris nico</cp:lastModifiedBy>
  <cp:revision>1</cp:revision>
  <dcterms:modified xsi:type="dcterms:W3CDTF">2023-02-14T19:17:21Z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0x0101004A978019238B4449B333C1622D23B9B4</vt:lpwstr>
  </property>
</Properties>
</file>