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0"/>
  </p:notesMasterIdLst>
  <p:sldIdLst>
    <p:sldId id="256" r:id="rId3"/>
    <p:sldId id="261" r:id="rId4"/>
    <p:sldId id="264" r:id="rId5"/>
    <p:sldId id="265" r:id="rId6"/>
    <p:sldId id="266" r:id="rId7"/>
    <p:sldId id="267" r:id="rId8"/>
    <p:sldId id="288" r:id="rId9"/>
    <p:sldId id="272" r:id="rId10"/>
    <p:sldId id="291" r:id="rId11"/>
    <p:sldId id="273" r:id="rId12"/>
    <p:sldId id="297" r:id="rId13"/>
    <p:sldId id="274" r:id="rId14"/>
    <p:sldId id="298" r:id="rId15"/>
    <p:sldId id="278" r:id="rId16"/>
    <p:sldId id="279" r:id="rId17"/>
    <p:sldId id="299" r:id="rId18"/>
    <p:sldId id="287" r:id="rId19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2059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60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046C7A2F-08A5-45B8-99A5-4B13E7DDD0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A0BB4339-1CB3-41DA-A61C-BF28312795F1}" type="slidenum">
              <a:rPr lang="en-US" altLang="en-US" sz="1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 sz="12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1D9D7BE-7177-4A09-B394-A61A2137D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5D9C1B9A-B84F-4DA0-A660-613F83821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33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5B023C89-A270-4E3A-A00C-30F84B7DE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E3595284-610C-4A2F-920E-F284BE38760A}" type="slidenum">
              <a:rPr lang="en-US" altLang="en-US" sz="1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 sz="12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90F757E-539A-4F87-9219-A96FFA03CB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B661954B-293C-46CF-9FCD-ED2C1B948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03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0798E9E8-6FFF-4913-9AE4-B56FC63D7A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F540606A-7A5D-4664-9052-B41CC23A10E5}" type="slidenum">
              <a:rPr lang="en-US" altLang="en-US" sz="1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en-US" sz="12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8AB6666-4C0E-4612-A664-CD164DD57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4CF5839-DFFE-42C5-A1F0-EA480987F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18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98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80D58774-8D94-421F-A494-700F6CABB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65F8A321-0409-4972-A04C-741F37F7E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CF90C27E-6EB4-460D-8A58-CE6593ADF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3D52A6A6-B2BD-4B60-9359-68A7452229BF}" type="slidenum">
              <a:rPr lang="en-US" altLang="en-US" sz="1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 sz="12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62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4C7525C-4013-4376-B9D8-68ACE5C0F1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DB8577D6-EFBE-4BCE-9035-3E45BDF126B9}" type="slidenum">
              <a:rPr lang="en-US" altLang="en-US" sz="1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z="12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0716B19-9D4B-4D41-87B3-02EC112B06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96BD003-2EF1-4C68-93B8-8CB214127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4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AE3D10C-4FBC-4C55-BA4C-719976474E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CFB96D73-6E08-44BD-8619-9BB3A3B40A5A}" type="slidenum">
              <a:rPr lang="en-US" altLang="en-US" sz="1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sz="12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E763420-F275-4927-891C-652F7FB91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2C1B340-5E88-4364-A6E0-0F7F6B7BD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2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E3BCC5E-A8B1-4217-8075-3596577CCC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D595F0DF-7B04-4041-8659-8DF54FC3747A}" type="slidenum">
              <a:rPr lang="en-US" altLang="en-US" sz="1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sz="12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5251D9E-D46E-4444-B30B-7236548D19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B628C0F-DF76-408B-87F0-C9AAD5DCC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5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237C60F1-C317-455E-A04A-AC37B920F2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C1DAB7B-2E2B-439A-9433-B468878C2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485CB480-9A21-43F8-BE76-10B8471FB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CE546785-7B33-4293-852F-0A6374D00F17}" type="slidenum">
              <a:rPr lang="en-US" altLang="en-US" sz="1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z="12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18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755B7F9-9C6E-4BCB-A06A-ECA6933D2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982F9C1-A520-4FE8-A56C-C3499F58DA12}" type="slidenum">
              <a:rPr lang="en-US" altLang="en-US" sz="1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z="12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E983672-C9E4-4A47-8770-00F028A0CE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AD49DC2-C36E-495B-ACC0-6ABCCB181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2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40B36B77-89DC-47B4-999F-441E66A23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2584C129-3CDB-492F-BCFD-A4014BABA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5BDF0ADB-12FF-4AF3-A2A8-0E6733DDD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33348C4-9BBB-4195-A316-16B4E0B9D8AC}" type="slidenum">
              <a:rPr lang="en-US" altLang="en-US" sz="1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sz="12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395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2CF514A-A2F0-4648-B1D5-0D6397E622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678D2B2F-043C-478F-BABC-ACCFBFC93D03}" type="slidenum">
              <a:rPr lang="en-US" altLang="en-US" sz="1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 sz="12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77D3A2A-ED3A-4B4E-9C43-0880384091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95738DA-9C6B-4DAE-922A-B53E2D943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57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A7C36E7-9DE5-4FC6-A6DE-D738E3E8B2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A41E71F9-2AB7-4DCF-AB53-8C38BED3C113}" type="slidenum">
              <a:rPr lang="en-US" altLang="en-US" sz="1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z="12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50ACF6B-E52B-4A42-BBFE-5263D8115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13CC08C-5482-4A78-9A2F-998220BCD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6132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defRPr/>
            </a:lvl1pPr>
            <a:lvl2pPr>
              <a:buSzPct val="80000"/>
              <a:buFont typeface="Wingdings" pitchFamily="2" charset="2"/>
              <a:buChar char=""/>
              <a:defRPr/>
            </a:lvl2pPr>
            <a:lvl3pPr>
              <a:buClr>
                <a:schemeClr val="tx1"/>
              </a:buClr>
              <a:buSzPct val="93000"/>
              <a:buFont typeface="Wingdings" pitchFamily="2" charset="2"/>
              <a:buChar char="v"/>
              <a:defRPr/>
            </a:lvl3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0EB8E6-8DFB-432F-8D7C-1E80B61912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>
                  <a:tint val="95000"/>
                </a:prstClr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78309E-E755-4757-8AF6-19BE252E4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65D0573-1D1F-4E00-8FC3-C3DEDC0250B9}" type="slidenum">
              <a:rPr lang="en-US" altLang="en-US" kern="1200" smtClean="0">
                <a:latin typeface="Book Antiqua" panose="02040602050305030304" pitchFamily="18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 dirty="0"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976175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800732-B654-43E4-9206-D669CC10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>
                  <a:tint val="95000"/>
                </a:prstClr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3874B9-0EAD-4E3E-90CD-31334BD1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>
                  <a:tint val="95000"/>
                </a:prstClr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8179B8-A970-4B2A-B58C-5ABED159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45F21EC-1C76-4CAB-94EF-F063B982B680}" type="slidenum">
              <a:rPr lang="en-US" altLang="en-US" kern="1200" smtClean="0">
                <a:latin typeface="Book Antiqua" panose="02040602050305030304" pitchFamily="18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 dirty="0"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9743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736858-62D9-4BB4-A57E-09FE1DA025AF}"/>
              </a:ext>
            </a:extLst>
          </p:cNvPr>
          <p:cNvSpPr/>
          <p:nvPr/>
        </p:nvSpPr>
        <p:spPr bwMode="invGray">
          <a:xfrm>
            <a:off x="0" y="1077516"/>
            <a:ext cx="9144000" cy="333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FAF734-05ED-47DB-A462-C77A3D7D3FB7}"/>
              </a:ext>
            </a:extLst>
          </p:cNvPr>
          <p:cNvSpPr/>
          <p:nvPr/>
        </p:nvSpPr>
        <p:spPr bwMode="ltGray">
          <a:xfrm>
            <a:off x="0" y="0"/>
            <a:ext cx="9144000" cy="1075135"/>
          </a:xfrm>
          <a:prstGeom prst="rect">
            <a:avLst/>
          </a:prstGeom>
          <a:solidFill>
            <a:srgbClr val="336699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C28121-DB75-4A8D-97F4-9260B82E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1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9ECED-C6B4-47F8-A3A2-AC9F929E9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31119"/>
            <a:ext cx="8229600" cy="346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1AF30-1A4E-4433-AFEC-1AE6B3AFF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57750"/>
            <a:ext cx="2133600" cy="205979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A97CB-CC12-42EF-A7D0-13B2EB3B8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4" y="4857750"/>
            <a:ext cx="5508625" cy="205979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8ABF1-B2FF-4ACC-9871-FBCB51D80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1" y="4857750"/>
            <a:ext cx="733425" cy="205979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AAFFD82E-82A4-4816-8A3D-B84E7BB55D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3" name="Shape 63">
            <a:extLst>
              <a:ext uri="{FF2B5EF4-FFF2-40B4-BE49-F238E27FC236}">
                <a16:creationId xmlns:a16="http://schemas.microsoft.com/office/drawing/2014/main" id="{E689017B-BE92-46C1-BB6F-9001EA2F290F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600450"/>
            <a:ext cx="3116263" cy="235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22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375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75" b="1">
          <a:solidFill>
            <a:schemeClr val="bg1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75" b="1">
          <a:solidFill>
            <a:schemeClr val="bg1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75" b="1">
          <a:solidFill>
            <a:schemeClr val="bg1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75" b="1">
          <a:solidFill>
            <a:schemeClr val="bg1"/>
          </a:solidFill>
          <a:latin typeface="Corbe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75" b="1">
          <a:solidFill>
            <a:schemeClr val="bg1"/>
          </a:solidFill>
          <a:latin typeface="Corbe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75" b="1">
          <a:solidFill>
            <a:schemeClr val="bg1"/>
          </a:solidFill>
          <a:latin typeface="Corbe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75" b="1">
          <a:solidFill>
            <a:schemeClr val="bg1"/>
          </a:solidFill>
          <a:latin typeface="Corbe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75" b="1">
          <a:solidFill>
            <a:schemeClr val="bg1"/>
          </a:solidFill>
          <a:latin typeface="Corbel" pitchFamily="34" charset="0"/>
        </a:defRPr>
      </a:lvl9pPr>
      <a:extLst/>
    </p:titleStyle>
    <p:bodyStyle>
      <a:lvl1pPr marL="328613" indent="-239316" algn="l" rtl="0" eaLnBrk="0" fontAlgn="base" hangingPunct="0">
        <a:spcBef>
          <a:spcPct val="0"/>
        </a:spcBef>
        <a:spcAft>
          <a:spcPct val="0"/>
        </a:spcAft>
        <a:buClr>
          <a:srgbClr val="002060"/>
        </a:buClr>
        <a:buSzPct val="80000"/>
        <a:buFont typeface="Wingdings 2" panose="05020102010507070707" pitchFamily="18" charset="2"/>
        <a:buChar char="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547688" indent="-2047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100" kern="1200">
          <a:solidFill>
            <a:schemeClr val="tx1"/>
          </a:solidFill>
          <a:latin typeface="+mj-lt"/>
          <a:ea typeface="+mn-ea"/>
          <a:cs typeface="+mn-cs"/>
        </a:defRPr>
      </a:lvl2pPr>
      <a:lvl3pPr marL="746522" indent="-1714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912019" indent="-136922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069181" indent="-136922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1220724" indent="-13716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673352" indent="-13716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bm.maryland.gov/benefits/pages/default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commons.wikimedia.org/wiki/File:Health_topic_image.p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bm.maryland.gov/sps/Pages/SPS_for_Employees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D72BFA-3608-4A39-A67A-A597BCEBF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5338BF-F95F-4DDD-A673-EAD61EEC32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Google Shape;16;p5">
            <a:extLst>
              <a:ext uri="{FF2B5EF4-FFF2-40B4-BE49-F238E27FC236}">
                <a16:creationId xmlns:a16="http://schemas.microsoft.com/office/drawing/2014/main" id="{2067F93F-2838-4CBE-A0BD-AD7613E7B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-609" y="660327"/>
            <a:ext cx="9144004" cy="3201628"/>
          </a:xfrm>
          <a:prstGeom prst="rect">
            <a:avLst/>
          </a:prstGeom>
          <a:solidFill>
            <a:schemeClr val="lt1">
              <a:alpha val="7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5;p5">
            <a:extLst>
              <a:ext uri="{FF2B5EF4-FFF2-40B4-BE49-F238E27FC236}">
                <a16:creationId xmlns:a16="http://schemas.microsoft.com/office/drawing/2014/main" id="{42946217-5968-4311-95AC-C9B3FA6D6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2172" r="1406"/>
          <a:stretch/>
        </p:blipFill>
        <p:spPr>
          <a:xfrm>
            <a:off x="4" y="-1390650"/>
            <a:ext cx="9144004" cy="653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9;p5">
            <a:extLst>
              <a:ext uri="{FF2B5EF4-FFF2-40B4-BE49-F238E27FC236}">
                <a16:creationId xmlns:a16="http://schemas.microsoft.com/office/drawing/2014/main" id="{9D1759BA-1CD5-4C10-95AA-2B4683174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-609" y="729957"/>
            <a:ext cx="9144465" cy="31104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47E77D8-C12E-4462-9628-891FA9C6FF21}"/>
              </a:ext>
            </a:extLst>
          </p:cNvPr>
          <p:cNvSpPr txBox="1">
            <a:spLocks/>
          </p:cNvSpPr>
          <p:nvPr/>
        </p:nvSpPr>
        <p:spPr>
          <a:xfrm>
            <a:off x="1143000" y="1619250"/>
            <a:ext cx="6858000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3600" dirty="0">
                <a:solidFill>
                  <a:schemeClr val="tx1"/>
                </a:solidFill>
              </a:rPr>
              <a:t>New Contractual Employee Orientation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2F6E6B9C-78B5-43E4-8493-3CD9FE446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504" y="2743200"/>
            <a:ext cx="4914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4" tIns="0" rIns="34290" bIns="0" anchor="b"/>
          <a:lstStyle/>
          <a:p>
            <a:pPr defTabSz="685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defRPr/>
            </a:pPr>
            <a:endParaRPr lang="en-US" sz="180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defTabSz="685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defRPr/>
            </a:pPr>
            <a:r>
              <a: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Office of Human Resources</a:t>
            </a:r>
          </a:p>
          <a:p>
            <a:pPr defTabSz="685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defRPr/>
            </a:pPr>
            <a:r>
              <a: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201 W. Preston St., Room 114-A</a:t>
            </a:r>
          </a:p>
          <a:p>
            <a:pPr defTabSz="685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defRPr/>
            </a:pPr>
            <a:r>
              <a: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O’Connor Building</a:t>
            </a:r>
          </a:p>
          <a:p>
            <a:pPr defTabSz="685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defRPr/>
            </a:pPr>
            <a:r>
              <a: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410-767-6403</a:t>
            </a:r>
          </a:p>
        </p:txBody>
      </p:sp>
      <p:pic>
        <p:nvPicPr>
          <p:cNvPr id="24" name="Google Shape;17;p5">
            <a:extLst>
              <a:ext uri="{FF2B5EF4-FFF2-40B4-BE49-F238E27FC236}">
                <a16:creationId xmlns:a16="http://schemas.microsoft.com/office/drawing/2014/main" id="{233B5ECA-3ED6-4145-BAD0-515B83928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t="94261"/>
          <a:stretch/>
        </p:blipFill>
        <p:spPr>
          <a:xfrm>
            <a:off x="-606" y="624534"/>
            <a:ext cx="9144003" cy="7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8;p5">
            <a:extLst>
              <a:ext uri="{FF2B5EF4-FFF2-40B4-BE49-F238E27FC236}">
                <a16:creationId xmlns:a16="http://schemas.microsoft.com/office/drawing/2014/main" id="{F9BCF08F-A956-4553-8C60-B2AB4BA12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b="96281"/>
          <a:stretch/>
        </p:blipFill>
        <p:spPr>
          <a:xfrm>
            <a:off x="-608" y="3867150"/>
            <a:ext cx="9144003" cy="45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3;p5" descr="Maryland Department of Health logo">
            <a:extLst>
              <a:ext uri="{FF2B5EF4-FFF2-40B4-BE49-F238E27FC236}">
                <a16:creationId xmlns:a16="http://schemas.microsoft.com/office/drawing/2014/main" id="{F2FC59B1-0A4A-47B7-80FE-A61AA6DD24A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0284" y="731689"/>
            <a:ext cx="922217" cy="744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utoUpdateAnimBg="0" advAuto="0"/>
      <p:bldP spid="23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B2F2D887-3FA3-472F-80EF-2BD10CBCF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257300"/>
            <a:ext cx="6400800" cy="2914650"/>
          </a:xfrm>
        </p:spPr>
        <p:txBody>
          <a:bodyPr/>
          <a:lstStyle/>
          <a:p>
            <a:pPr eaLnBrk="1" hangingPunct="1"/>
            <a:r>
              <a:rPr lang="en-US" altLang="en-US" sz="2700" dirty="0">
                <a:latin typeface="Book Antiqua" panose="02040602050305030304" pitchFamily="18" charset="0"/>
              </a:rPr>
              <a:t>New employees may enroll within </a:t>
            </a:r>
            <a:r>
              <a:rPr lang="en-US" altLang="en-US" sz="3300" b="1" i="1" u="sng" dirty="0">
                <a:latin typeface="Book Antiqua" panose="02040602050305030304" pitchFamily="18" charset="0"/>
              </a:rPr>
              <a:t>60</a:t>
            </a:r>
            <a:r>
              <a:rPr lang="en-US" altLang="en-US" sz="2700" b="1" i="1" dirty="0">
                <a:latin typeface="Book Antiqua" panose="02040602050305030304" pitchFamily="18" charset="0"/>
              </a:rPr>
              <a:t> </a:t>
            </a:r>
            <a:r>
              <a:rPr lang="en-US" altLang="en-US" sz="2700" dirty="0">
                <a:latin typeface="Book Antiqua" panose="02040602050305030304" pitchFamily="18" charset="0"/>
              </a:rPr>
              <a:t>days of their start date.</a:t>
            </a:r>
          </a:p>
          <a:p>
            <a:pPr eaLnBrk="1" hangingPunct="1"/>
            <a:endParaRPr lang="en-US" altLang="en-US" sz="2700" dirty="0">
              <a:latin typeface="Book Antiqua" panose="02040602050305030304" pitchFamily="18" charset="0"/>
            </a:endParaRPr>
          </a:p>
          <a:p>
            <a:pPr eaLnBrk="1" hangingPunct="1"/>
            <a:r>
              <a:rPr lang="en-US" altLang="en-US" sz="2700" dirty="0">
                <a:latin typeface="Book Antiqua" panose="02040602050305030304" pitchFamily="18" charset="0"/>
              </a:rPr>
              <a:t>If an employees does not enroll within the original </a:t>
            </a:r>
            <a:r>
              <a:rPr lang="en-US" altLang="en-US" sz="3300" b="1" i="1" u="sng" dirty="0">
                <a:latin typeface="Book Antiqua" panose="02040602050305030304" pitchFamily="18" charset="0"/>
              </a:rPr>
              <a:t>60</a:t>
            </a:r>
            <a:r>
              <a:rPr lang="en-US" altLang="en-US" sz="2700" dirty="0">
                <a:latin typeface="Book Antiqua" panose="02040602050305030304" pitchFamily="18" charset="0"/>
              </a:rPr>
              <a:t> day period, he/she will have to wait for open enrollment.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25C9E6F-C01F-4EDB-9AB3-AD1DB829C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HEALTH BENEFITS </a:t>
            </a:r>
            <a:r>
              <a:rPr lang="en-US" sz="3000" dirty="0"/>
              <a:t>(CONTINUED):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45331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E1CD-8B37-403A-8951-81A482BC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3" name="Object 2" descr="Text of Contractual subsidy content">
            <a:extLst>
              <a:ext uri="{FF2B5EF4-FFF2-40B4-BE49-F238E27FC236}">
                <a16:creationId xmlns:a16="http://schemas.microsoft.com/office/drawing/2014/main" id="{7BC68CC2-2929-4BFC-9F9D-05C71BFB2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307576"/>
              </p:ext>
            </p:extLst>
          </p:nvPr>
        </p:nvGraphicFramePr>
        <p:xfrm>
          <a:off x="1395905" y="53974"/>
          <a:ext cx="5149270" cy="487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663409" imgH="6034916" progId="AcroExch.Document.11">
                  <p:embed/>
                </p:oleObj>
              </mc:Choice>
              <mc:Fallback>
                <p:oleObj name="Acrobat Document" r:id="rId3" imgW="4663409" imgH="60349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5905" y="53974"/>
                        <a:ext cx="5149270" cy="487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163355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852C151E-5F79-4516-AA5B-7A5181157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085850"/>
            <a:ext cx="6629400" cy="3771900"/>
          </a:xfrm>
        </p:spPr>
        <p:txBody>
          <a:bodyPr/>
          <a:lstStyle/>
          <a:p>
            <a:pPr eaLnBrk="1" hangingPunct="1"/>
            <a:r>
              <a:rPr lang="en-US" altLang="en-US" sz="2700" b="1" dirty="0"/>
              <a:t>WHEN WILL MY HEALTH INSURANCE BENEFITS BECOME EFFECTIVE?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700" dirty="0"/>
              <a:t>		</a:t>
            </a:r>
            <a:endParaRPr lang="en-US" altLang="en-US" dirty="0"/>
          </a:p>
          <a:p>
            <a:pPr lvl="1" eaLnBrk="1" hangingPunct="1"/>
            <a:r>
              <a:rPr lang="en-US" altLang="en-US" sz="2400" dirty="0"/>
              <a:t>Effective date will be the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of the month following your start date.</a:t>
            </a:r>
          </a:p>
          <a:p>
            <a:pPr lvl="1" eaLnBrk="1" hangingPunct="1"/>
            <a:r>
              <a:rPr lang="en-US" altLang="en-US" sz="2400" dirty="0"/>
              <a:t>Can take up to two pay periods to process.</a:t>
            </a:r>
          </a:p>
          <a:p>
            <a:pPr lvl="1" eaLnBrk="1" hangingPunct="1"/>
            <a:r>
              <a:rPr lang="en-US" altLang="en-US" sz="2400" dirty="0"/>
              <a:t>Retro-active adjustments will be processed  back to the effective date and employee will be billed for the cost.  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93288D-94E9-4D0C-89A6-239808B87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HEALTH BENEFITS </a:t>
            </a:r>
            <a:r>
              <a:rPr lang="en-US" sz="3000" dirty="0"/>
              <a:t>(CONTINUED):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96750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24641-A99F-4B47-9088-01B0957A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HEALTH BENEFITS </a:t>
            </a:r>
            <a:r>
              <a:rPr lang="en-US" sz="2800" dirty="0"/>
              <a:t>(CONTINUED):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D090C-1003-48C9-805F-78D000784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119"/>
            <a:ext cx="6172200" cy="3526631"/>
          </a:xfrm>
        </p:spPr>
        <p:txBody>
          <a:bodyPr/>
          <a:lstStyle/>
          <a:p>
            <a:r>
              <a:rPr lang="en-US" dirty="0"/>
              <a:t>Once enrolled,  Employee Benefits Division will mail a summary statement to include premiums.</a:t>
            </a:r>
          </a:p>
          <a:p>
            <a:pPr lvl="1"/>
            <a:r>
              <a:rPr lang="en-US" dirty="0"/>
              <a:t>Health Benefits </a:t>
            </a:r>
            <a:r>
              <a:rPr lang="en-US" b="1" u="sng" dirty="0"/>
              <a:t>are not </a:t>
            </a:r>
            <a:r>
              <a:rPr lang="en-US" dirty="0"/>
              <a:t>automatically deducted.</a:t>
            </a:r>
          </a:p>
          <a:p>
            <a:pPr lvl="1"/>
            <a:r>
              <a:rPr lang="en-US" dirty="0"/>
              <a:t>Direct Pay online is an option</a:t>
            </a:r>
          </a:p>
          <a:p>
            <a:pPr lvl="1"/>
            <a:r>
              <a:rPr lang="en-US" dirty="0">
                <a:hlinkClick r:id="rId2"/>
              </a:rPr>
              <a:t>https://dbm.maryland.gov/benefits/pages/default.aspx</a:t>
            </a:r>
            <a:endParaRPr lang="en-US" dirty="0"/>
          </a:p>
        </p:txBody>
      </p:sp>
      <p:pic>
        <p:nvPicPr>
          <p:cNvPr id="5" name="Picture 4" descr="Medical icon in red">
            <a:extLst>
              <a:ext uri="{FF2B5EF4-FFF2-40B4-BE49-F238E27FC236}">
                <a16:creationId xmlns:a16="http://schemas.microsoft.com/office/drawing/2014/main" id="{AB45E790-9C43-4B80-B36D-F3647E31E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91200" y="1552575"/>
            <a:ext cx="34766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22727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CB5135FB-9C7E-4208-B3AE-673E298FE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28700"/>
            <a:ext cx="5314950" cy="3981450"/>
          </a:xfrm>
        </p:spPr>
        <p:txBody>
          <a:bodyPr/>
          <a:lstStyle/>
          <a:p>
            <a:pPr eaLnBrk="1" hangingPunct="1"/>
            <a:r>
              <a:rPr lang="en-US" altLang="en-US" sz="3000" b="1" dirty="0"/>
              <a:t>12 regular Holidays per year (13 during election years)</a:t>
            </a:r>
            <a:endParaRPr lang="en-US" altLang="en-US" sz="3000" dirty="0"/>
          </a:p>
          <a:p>
            <a:pPr lvl="1" eaLnBrk="1" hangingPunct="1"/>
            <a:r>
              <a:rPr lang="en-US" altLang="en-US" sz="2700" b="1" dirty="0"/>
              <a:t>Contractual employees are not paid for the State Holidays</a:t>
            </a:r>
          </a:p>
          <a:p>
            <a:pPr lvl="2" eaLnBrk="1" hangingPunct="1"/>
            <a:r>
              <a:rPr lang="en-US" altLang="en-US" sz="2400" b="1" dirty="0"/>
              <a:t>Use accrued leave </a:t>
            </a:r>
          </a:p>
          <a:p>
            <a:pPr lvl="2" eaLnBrk="1" hangingPunct="1"/>
            <a:r>
              <a:rPr lang="en-US" altLang="en-US" sz="2400" b="1" dirty="0"/>
              <a:t>Request approval to work additional hours in the same pay-week to offset the missed time. </a:t>
            </a:r>
          </a:p>
          <a:p>
            <a:pPr lvl="2" eaLnBrk="1" hangingPunct="1"/>
            <a:r>
              <a:rPr lang="en-US" altLang="en-US" sz="2400" b="1" dirty="0"/>
              <a:t>Leave without pay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61D5AF-D313-430F-A48B-FB146AE9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State Holidays</a:t>
            </a:r>
          </a:p>
        </p:txBody>
      </p:sp>
    </p:spTree>
    <p:extLst>
      <p:ext uri="{BB962C8B-B14F-4D97-AF65-F5344CB8AC3E}">
        <p14:creationId xmlns:p14="http://schemas.microsoft.com/office/powerpoint/2010/main" val="4251084451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BA19A82E-909E-4A40-9824-BA53AE6F2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314450"/>
            <a:ext cx="6629400" cy="37719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Employees must maintain at least 24 hours in a 2-week pay period in order to accrue paid leave.</a:t>
            </a:r>
          </a:p>
          <a:p>
            <a:pPr lvl="1" eaLnBrk="1" hangingPunct="1"/>
            <a:r>
              <a:rPr lang="en-US" altLang="en-US" sz="2700" dirty="0"/>
              <a:t> </a:t>
            </a:r>
            <a:r>
              <a:rPr lang="en-US" altLang="en-US" sz="2400" dirty="0"/>
              <a:t>1 hour accrued for every 30 hours worked</a:t>
            </a:r>
          </a:p>
          <a:p>
            <a:pPr lvl="1" eaLnBrk="1" hangingPunct="1"/>
            <a:r>
              <a:rPr lang="en-US" altLang="en-US" sz="2400" dirty="0"/>
              <a:t>Can not accrue more than 40-hours in a calendar year</a:t>
            </a:r>
          </a:p>
          <a:p>
            <a:pPr eaLnBrk="1" hangingPunct="1"/>
            <a:r>
              <a:rPr lang="en-US" altLang="en-US" sz="3000" dirty="0"/>
              <a:t> </a:t>
            </a:r>
            <a:r>
              <a:rPr lang="en-US" altLang="en-US" b="1" dirty="0"/>
              <a:t>Unpaid leave in excess of 40 hours will be forfeited at the beginning of the first full pay period of the next calendar year.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01800B-38AD-47B7-AA1E-FDBC66E4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LEAVE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71801003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4D271-6A51-4917-BB30-D693D2FF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6534B-7F55-468A-A8D5-FD5E5694B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9297" indent="0">
              <a:buNone/>
            </a:pPr>
            <a:endParaRPr lang="en-US" dirty="0">
              <a:hlinkClick r:id="rId3"/>
            </a:endParaRPr>
          </a:p>
          <a:p>
            <a:r>
              <a:rPr lang="en-US" dirty="0"/>
              <a:t>The State of Maryland uses Workday as our State Personnel System. </a:t>
            </a:r>
          </a:p>
          <a:p>
            <a:pPr marL="89297" indent="0">
              <a:buNone/>
            </a:pPr>
            <a:endParaRPr lang="en-US" dirty="0"/>
          </a:p>
          <a:p>
            <a:r>
              <a:rPr lang="en-US" dirty="0"/>
              <a:t>Hyperlink below will allow employees to access job aides and videos on utilizing and navigating through Workday.</a:t>
            </a:r>
          </a:p>
          <a:p>
            <a:pPr marL="89297" indent="0">
              <a:buNone/>
            </a:pPr>
            <a:endParaRPr lang="en-US" dirty="0"/>
          </a:p>
          <a:p>
            <a:pPr lvl="1"/>
            <a:r>
              <a:rPr lang="en-US" dirty="0">
                <a:hlinkClick r:id="rId3"/>
              </a:rPr>
              <a:t>https://dbm.maryland.gov/sps/Pages/SPS_for_Employees.aspx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69587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65A6F7F-C621-43F9-B844-DF4C9B118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QUESTIONS?</a:t>
            </a:r>
          </a:p>
        </p:txBody>
      </p:sp>
      <p:sp>
        <p:nvSpPr>
          <p:cNvPr id="70659" name="AutoShape 6" descr="Image result for questions">
            <a:extLst>
              <a:ext uri="{FF2B5EF4-FFF2-40B4-BE49-F238E27FC236}">
                <a16:creationId xmlns:a16="http://schemas.microsoft.com/office/drawing/2014/main" id="{BD970E1F-D708-46D2-8BDB-400720311E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0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70660" name="Picture 7" descr="Multiple Questions mark in different colors">
            <a:extLst>
              <a:ext uri="{FF2B5EF4-FFF2-40B4-BE49-F238E27FC236}">
                <a16:creationId xmlns:a16="http://schemas.microsoft.com/office/drawing/2014/main" id="{B18E2E2D-782E-4AEE-8F8B-0B93EC60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543050"/>
            <a:ext cx="3430191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9" descr="Image result for thank you">
            <a:extLst>
              <a:ext uri="{FF2B5EF4-FFF2-40B4-BE49-F238E27FC236}">
                <a16:creationId xmlns:a16="http://schemas.microsoft.com/office/drawing/2014/main" id="{F66B5D83-A7F7-4DE6-9685-406BF3B3D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760" y="3543301"/>
            <a:ext cx="2214563" cy="116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929126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DC42AC5-46C3-4655-AB48-E8291DBA8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GENERAL EMPLOYMENT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F2AFE01-55A1-4940-A059-0AA63C18D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257300"/>
            <a:ext cx="3886200" cy="3200400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Personnel Record maintained by DBM</a:t>
            </a:r>
          </a:p>
          <a:p>
            <a:pPr eaLnBrk="1" hangingPunct="1"/>
            <a:endParaRPr lang="en-US" altLang="en-US" sz="2700" dirty="0"/>
          </a:p>
          <a:p>
            <a:pPr eaLnBrk="1" hangingPunct="1"/>
            <a:r>
              <a:rPr lang="en-US" altLang="en-US" sz="2700" dirty="0"/>
              <a:t>Official Personnel File maintained by OHR</a:t>
            </a:r>
          </a:p>
        </p:txBody>
      </p:sp>
      <p:sp>
        <p:nvSpPr>
          <p:cNvPr id="20484" name="AutoShape 8" descr="Image result for employee personnel records">
            <a:extLst>
              <a:ext uri="{FF2B5EF4-FFF2-40B4-BE49-F238E27FC236}">
                <a16:creationId xmlns:a16="http://schemas.microsoft.com/office/drawing/2014/main" id="{DE0137A3-F8E7-4DB6-83CD-3041994478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0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7177" name="Picture 9" descr="Picture of hand turning a page with employee's personnel file">
            <a:extLst>
              <a:ext uri="{FF2B5EF4-FFF2-40B4-BE49-F238E27FC236}">
                <a16:creationId xmlns:a16="http://schemas.microsoft.com/office/drawing/2014/main" id="{56E0B9D6-30FC-40E2-9FA4-1F19B9894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57350"/>
            <a:ext cx="2585804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57413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3CB6B2D-BC59-48A9-B2F3-3EA7A3620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1028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50" dirty="0"/>
              <a:t>HOURS OF WORK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0F0BA3B-4D15-45B7-B00E-E72116929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857250"/>
            <a:ext cx="6858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100" dirty="0"/>
          </a:p>
          <a:p>
            <a:pPr eaLnBrk="1" hangingPunct="1"/>
            <a:r>
              <a:rPr lang="en-US" altLang="en-US" sz="2100" dirty="0"/>
              <a:t>Employees work an eight-hour day.</a:t>
            </a:r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sz="2100" dirty="0"/>
              <a:t>Lunch is 30 or 60 minutes depending on your scheduled work hours.</a:t>
            </a:r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sz="2100" dirty="0"/>
              <a:t>Normal business hours are from 8 am to 5 pm.</a:t>
            </a:r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sz="2100" dirty="0"/>
              <a:t>Typical work week is 40 hour weeks.</a:t>
            </a:r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sz="2100" dirty="0"/>
              <a:t>Any time worked beyond 40 hours in a pay period must be approved by the supervisor in advance.</a:t>
            </a:r>
          </a:p>
        </p:txBody>
      </p:sp>
    </p:spTree>
    <p:extLst>
      <p:ext uri="{BB962C8B-B14F-4D97-AF65-F5344CB8AC3E}">
        <p14:creationId xmlns:p14="http://schemas.microsoft.com/office/powerpoint/2010/main" val="1569667130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A24CA34-6AD8-45CB-8E55-E6320E5B5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50" dirty="0"/>
              <a:t>OVERTIME/COMP. TIME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E4E7C55-63F2-4FDE-B9D5-A67485D47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200150"/>
            <a:ext cx="6572250" cy="37338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With prior approval, Employees </a:t>
            </a:r>
            <a:r>
              <a:rPr lang="en-US" altLang="en-US" sz="2600" dirty="0">
                <a:cs typeface="Arial" panose="020B0604020202020204" pitchFamily="34" charset="0"/>
              </a:rPr>
              <a:t>may</a:t>
            </a:r>
            <a:r>
              <a:rPr lang="en-US" altLang="en-US" sz="2600" dirty="0"/>
              <a:t> be eligible for: 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/>
              <a:t>Time and one half for overtime 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/>
              <a:t>Compensatory time in lieu of OT (COE Comp) </a:t>
            </a:r>
          </a:p>
          <a:p>
            <a:pPr lvl="2" eaLnBrk="1" hangingPunct="1">
              <a:buFontTx/>
              <a:buChar char="•"/>
            </a:pPr>
            <a:r>
              <a:rPr lang="en-US" altLang="en-US" sz="2000" dirty="0"/>
              <a:t>There is no expiration of earned COE Comp</a:t>
            </a:r>
          </a:p>
          <a:p>
            <a:pPr lvl="2" eaLnBrk="1" hangingPunct="1">
              <a:buFontTx/>
              <a:buChar char="•"/>
            </a:pPr>
            <a:r>
              <a:rPr lang="en-US" altLang="en-US" sz="2000" dirty="0"/>
              <a:t>Current balance of COE Comp can not exceed 240 hours.  Ex:  if you have a balance of 240 hours in the present pay period, you would not be eligible to earn additional comp until you use some.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2589163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4DD6BF5-6EA4-4EFD-A301-8BC657A5C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1028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/>
              <a:t>PAY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A8F52BD-B367-43B0-B206-1E975BD02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85850"/>
            <a:ext cx="6858000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Employees are paid on a bi-weekly schedule every other Wednesday, 26 times per year.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105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Mandatory deductions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>
                <a:sym typeface="Wingdings 2" panose="05020102010507070707" pitchFamily="18" charset="2"/>
              </a:rPr>
              <a:t></a:t>
            </a:r>
            <a:r>
              <a:rPr lang="en-US" altLang="en-US" sz="1800" dirty="0"/>
              <a:t>Federal taxes    	</a:t>
            </a:r>
            <a:r>
              <a:rPr lang="en-US" altLang="en-US" sz="1800" dirty="0">
                <a:sym typeface="Wingdings 2" panose="05020102010507070707" pitchFamily="18" charset="2"/>
              </a:rPr>
              <a:t> </a:t>
            </a:r>
            <a:r>
              <a:rPr lang="en-US" altLang="en-US" sz="1800" dirty="0"/>
              <a:t>State taxes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>
                <a:sym typeface="Wingdings 2" panose="05020102010507070707" pitchFamily="18" charset="2"/>
              </a:rPr>
              <a:t> </a:t>
            </a:r>
            <a:r>
              <a:rPr lang="en-US" altLang="en-US" sz="1800" dirty="0"/>
              <a:t>Social Security   	</a:t>
            </a:r>
          </a:p>
          <a:p>
            <a:pPr marL="342900" lvl="1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Optional deductions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Char char=""/>
            </a:pPr>
            <a:r>
              <a:rPr lang="en-US" altLang="en-US" sz="1800" dirty="0"/>
              <a:t>Credit union 	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Char char=""/>
            </a:pPr>
            <a:r>
              <a:rPr lang="en-US" altLang="en-US" sz="1800" dirty="0"/>
              <a:t>Deferred Compensation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Char char=""/>
            </a:pPr>
            <a:r>
              <a:rPr lang="en-US" altLang="en-US" sz="1800" dirty="0"/>
              <a:t>United Charities of Maryland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12295" name="Picture 7" descr="Image result for salary">
            <a:extLst>
              <a:ext uri="{FF2B5EF4-FFF2-40B4-BE49-F238E27FC236}">
                <a16:creationId xmlns:a16="http://schemas.microsoft.com/office/drawing/2014/main" id="{2A7F9FF0-06FC-475D-8A18-81666CFB1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14525"/>
            <a:ext cx="2748195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02518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8F3190B-2960-4C3F-9962-0785DC318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SALARY SCALE/INCREMENTS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7B5B06E-4DF1-4FC8-AE7A-1F0E1E2C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00150"/>
            <a:ext cx="6858000" cy="3429000"/>
          </a:xfrm>
        </p:spPr>
        <p:txBody>
          <a:bodyPr/>
          <a:lstStyle/>
          <a:p>
            <a:pPr eaLnBrk="1" hangingPunct="1"/>
            <a:r>
              <a:rPr lang="en-US" altLang="en-US" sz="3300" dirty="0"/>
              <a:t>Scale:</a:t>
            </a:r>
          </a:p>
          <a:p>
            <a:pPr lvl="1" eaLnBrk="1" hangingPunct="1"/>
            <a:r>
              <a:rPr lang="en-US" altLang="en-US" sz="3000" dirty="0"/>
              <a:t>Grade 5 thru grade 26.</a:t>
            </a:r>
          </a:p>
          <a:p>
            <a:pPr lvl="1" eaLnBrk="1" hangingPunct="1"/>
            <a:endParaRPr lang="en-US" altLang="en-US" sz="3000" dirty="0"/>
          </a:p>
          <a:p>
            <a:pPr eaLnBrk="1" hangingPunct="1"/>
            <a:r>
              <a:rPr lang="en-US" altLang="en-US" sz="3300" dirty="0"/>
              <a:t>Increments:</a:t>
            </a:r>
          </a:p>
          <a:p>
            <a:pPr lvl="1" eaLnBrk="1" hangingPunct="1"/>
            <a:r>
              <a:rPr lang="en-US" altLang="en-US" sz="3000" dirty="0"/>
              <a:t> Base thru step 20.</a:t>
            </a:r>
          </a:p>
          <a:p>
            <a:pPr lvl="4" eaLnBrk="1" hangingPunct="1"/>
            <a:endParaRPr altLang="en-US" dirty="0"/>
          </a:p>
          <a:p>
            <a:pPr lvl="4" eaLnBrk="1" hangingPunct="1"/>
            <a:endParaRPr altLang="en-US" dirty="0"/>
          </a:p>
        </p:txBody>
      </p:sp>
    </p:spTree>
    <p:extLst>
      <p:ext uri="{BB962C8B-B14F-4D97-AF65-F5344CB8AC3E}">
        <p14:creationId xmlns:p14="http://schemas.microsoft.com/office/powerpoint/2010/main" val="355905870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F4FD0A2-6206-43CB-A491-99557F233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EMPLOYEE BENEFITS AND SERVICES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68658C9-AE1B-40C7-BC4B-F18B5B21CE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14450" y="1371600"/>
            <a:ext cx="6172200" cy="29718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2100" dirty="0"/>
          </a:p>
          <a:p>
            <a:pPr eaLnBrk="1" hangingPunct="1">
              <a:defRPr/>
            </a:pPr>
            <a:r>
              <a:rPr lang="en-US" altLang="en-US" sz="2100" dirty="0"/>
              <a:t>Health Benefits</a:t>
            </a:r>
          </a:p>
          <a:p>
            <a:pPr eaLnBrk="1" hangingPunct="1">
              <a:defRPr/>
            </a:pPr>
            <a:endParaRPr lang="en-US" altLang="en-US" sz="2100" dirty="0"/>
          </a:p>
          <a:p>
            <a:pPr eaLnBrk="1" hangingPunct="1">
              <a:defRPr/>
            </a:pPr>
            <a:r>
              <a:rPr lang="en-US" altLang="en-US" sz="2100" dirty="0"/>
              <a:t>Leave</a:t>
            </a:r>
          </a:p>
          <a:p>
            <a:pPr marL="89297" indent="0" eaLnBrk="1" hangingPunct="1">
              <a:buNone/>
              <a:defRPr/>
            </a:pPr>
            <a:endParaRPr lang="en-US" altLang="en-US" sz="2100" dirty="0"/>
          </a:p>
          <a:p>
            <a:pPr eaLnBrk="1" hangingPunct="1">
              <a:defRPr/>
            </a:pPr>
            <a:r>
              <a:rPr lang="en-US" altLang="en-US" sz="2100" dirty="0"/>
              <a:t>Wellness Program</a:t>
            </a:r>
          </a:p>
          <a:p>
            <a:pPr eaLnBrk="1" hangingPunct="1">
              <a:defRPr/>
            </a:pPr>
            <a:endParaRPr lang="en-US" altLang="en-US" sz="2100" dirty="0"/>
          </a:p>
          <a:p>
            <a:pPr eaLnBrk="1" hangingPunct="1">
              <a:defRPr/>
            </a:pPr>
            <a:r>
              <a:rPr lang="en-US" altLang="en-US" sz="2100" dirty="0"/>
              <a:t>My </a:t>
            </a:r>
            <a:r>
              <a:rPr lang="en-US" altLang="en-US" sz="2100" dirty="0" err="1"/>
              <a:t>MDCares</a:t>
            </a:r>
            <a:endParaRPr lang="en-US" altLang="en-US" sz="2100" dirty="0"/>
          </a:p>
        </p:txBody>
      </p:sp>
      <p:sp>
        <p:nvSpPr>
          <p:cNvPr id="40964" name="AutoShape 8" descr="Image result for EMPLOYEE BENEFITS">
            <a:extLst>
              <a:ext uri="{FF2B5EF4-FFF2-40B4-BE49-F238E27FC236}">
                <a16:creationId xmlns:a16="http://schemas.microsoft.com/office/drawing/2014/main" id="{6E31AE64-9238-4008-8260-E492069ECE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0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17417" name="Picture 9" descr="Benefits text">
            <a:extLst>
              <a:ext uri="{FF2B5EF4-FFF2-40B4-BE49-F238E27FC236}">
                <a16:creationId xmlns:a16="http://schemas.microsoft.com/office/drawing/2014/main" id="{AB96CCE4-3E26-4E0B-BA3C-BFFE9D862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051" y="1543050"/>
            <a:ext cx="2755106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4007744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9A2C524-8455-480B-BF90-0BF057DDB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HEALTH BENEFITS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587C086-9915-405D-90BD-85B93336A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257300"/>
            <a:ext cx="6172200" cy="3829050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State has 3 types of medical plans:</a:t>
            </a:r>
          </a:p>
          <a:p>
            <a:pPr lvl="1" eaLnBrk="1" hangingPunct="1"/>
            <a:r>
              <a:rPr lang="en-US" altLang="en-US" sz="2400" dirty="0"/>
              <a:t>PPO – Preferred Provider Network</a:t>
            </a:r>
          </a:p>
          <a:p>
            <a:pPr lvl="1" eaLnBrk="1" hangingPunct="1"/>
            <a:r>
              <a:rPr lang="en-US" altLang="en-US" sz="2400" dirty="0"/>
              <a:t>POS – Point of Service</a:t>
            </a:r>
          </a:p>
          <a:p>
            <a:pPr lvl="1" eaLnBrk="1" hangingPunct="1"/>
            <a:r>
              <a:rPr lang="en-US" altLang="en-US" sz="2400" dirty="0"/>
              <a:t>EPO – Exclusive Provider Organization</a:t>
            </a:r>
          </a:p>
          <a:p>
            <a:pPr eaLnBrk="1" hangingPunct="1"/>
            <a:r>
              <a:rPr lang="en-US" altLang="en-US" sz="2700" dirty="0"/>
              <a:t>Each plan has vision coverage</a:t>
            </a:r>
          </a:p>
          <a:p>
            <a:pPr eaLnBrk="1" hangingPunct="1"/>
            <a:r>
              <a:rPr lang="en-US" altLang="en-US" sz="2700" dirty="0"/>
              <a:t>Medical plans are subsidized</a:t>
            </a:r>
          </a:p>
          <a:p>
            <a:pPr lvl="1" eaLnBrk="1" hangingPunct="1"/>
            <a:r>
              <a:rPr lang="en-US" altLang="en-US" sz="2400" dirty="0"/>
              <a:t>Employee responsible for 25% of premium and the state pays 75%.</a:t>
            </a:r>
          </a:p>
        </p:txBody>
      </p:sp>
    </p:spTree>
    <p:extLst>
      <p:ext uri="{BB962C8B-B14F-4D97-AF65-F5344CB8AC3E}">
        <p14:creationId xmlns:p14="http://schemas.microsoft.com/office/powerpoint/2010/main" val="1544926379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9715567-C408-48EB-8269-70A8FE657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105259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/>
              <a:t>HEALTH BENEFITS </a:t>
            </a:r>
            <a:r>
              <a:rPr lang="en-US" sz="3000" dirty="0"/>
              <a:t>(CONTINUED):</a:t>
            </a:r>
            <a:endParaRPr lang="en-US" sz="3600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5186094-3242-4E71-B231-428DB2589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43000"/>
            <a:ext cx="6858000" cy="312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defTabSz="6858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60B5CC"/>
              </a:buClr>
              <a:buSzPct val="80000"/>
              <a:defRPr/>
            </a:pPr>
            <a:r>
              <a:rPr lang="en-US" sz="2700" b="1" kern="12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ALSO AVAILABLE ARE:</a:t>
            </a:r>
          </a:p>
          <a:p>
            <a:pPr marL="890588" lvl="2" indent="-204788" defTabSz="685800" fontAlgn="base"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80000"/>
              <a:buFont typeface="Wingdings" pitchFamily="2" charset="2"/>
              <a:buChar char=""/>
              <a:defRPr/>
            </a:pPr>
            <a:r>
              <a:rPr lang="en-US" sz="2400" kern="12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Prescription (Subsidized)</a:t>
            </a:r>
          </a:p>
          <a:p>
            <a:pPr marL="890588" lvl="2" indent="-204788" defTabSz="685800" fontAlgn="base"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80000"/>
              <a:buFont typeface="Wingdings" pitchFamily="2" charset="2"/>
              <a:buChar char=""/>
              <a:defRPr/>
            </a:pPr>
            <a:r>
              <a:rPr lang="en-US" sz="2400" kern="12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Dental (PPO and DHMO)</a:t>
            </a:r>
          </a:p>
          <a:p>
            <a:pPr marL="890588" lvl="2" indent="-204788" defTabSz="685800" fontAlgn="base"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80000"/>
              <a:buFont typeface="Wingdings" pitchFamily="2" charset="2"/>
              <a:buChar char=""/>
              <a:defRPr/>
            </a:pPr>
            <a:r>
              <a:rPr lang="en-US" sz="2400" kern="12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Mental Health/Substance Abuse</a:t>
            </a:r>
          </a:p>
          <a:p>
            <a:pPr marL="890588" lvl="2" indent="-204788" defTabSz="685800" fontAlgn="base"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80000"/>
              <a:buFont typeface="Wingdings" pitchFamily="2" charset="2"/>
              <a:buChar char=""/>
              <a:defRPr/>
            </a:pPr>
            <a:r>
              <a:rPr lang="en-US" sz="2400" kern="12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Term Life </a:t>
            </a:r>
          </a:p>
          <a:p>
            <a:pPr marL="890588" lvl="2" indent="-204788" defTabSz="685800" fontAlgn="base"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80000"/>
              <a:buFont typeface="Wingdings" pitchFamily="2" charset="2"/>
              <a:buChar char=""/>
              <a:defRPr/>
            </a:pPr>
            <a:r>
              <a:rPr lang="en-US" sz="2400" kern="12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Personal Accident and Dismemberment</a:t>
            </a:r>
          </a:p>
          <a:p>
            <a:pPr marL="685800" lvl="2" defTabSz="685800" fontAlgn="base"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80000"/>
              <a:defRPr/>
            </a:pPr>
            <a:endParaRPr lang="en-US" sz="2400" kern="1200" dirty="0">
              <a:solidFill>
                <a:prstClr val="black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284546"/>
      </p:ext>
    </p:extLst>
  </p:cSld>
  <p:clrMapOvr>
    <a:masterClrMapping/>
  </p:clrMapOvr>
  <p:transition>
    <p:fade thruBlk="1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978019238B4449B333C1622D23B9B4" ma:contentTypeVersion="12" ma:contentTypeDescription="Create a new document." ma:contentTypeScope="" ma:versionID="94e003ee98daa3dd351e1821e98ca49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558872B-4E4C-4756-8A34-C7B8E09C54CE}"/>
</file>

<file path=customXml/itemProps2.xml><?xml version="1.0" encoding="utf-8"?>
<ds:datastoreItem xmlns:ds="http://schemas.openxmlformats.org/officeDocument/2006/customXml" ds:itemID="{32522158-3A76-45BE-86A3-9D5D1FC8B1E4}"/>
</file>

<file path=customXml/itemProps3.xml><?xml version="1.0" encoding="utf-8"?>
<ds:datastoreItem xmlns:ds="http://schemas.openxmlformats.org/officeDocument/2006/customXml" ds:itemID="{7A49F5C3-75A6-4677-A4D4-CC4588D1543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2910</TotalTime>
  <Words>644</Words>
  <Application>Microsoft Office PowerPoint</Application>
  <PresentationFormat>On-screen Show (16:9)</PresentationFormat>
  <Paragraphs>119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Book Antiqua</vt:lpstr>
      <vt:lpstr>Calibri</vt:lpstr>
      <vt:lpstr>Corbel</vt:lpstr>
      <vt:lpstr>Wingdings</vt:lpstr>
      <vt:lpstr>Wingdings 2</vt:lpstr>
      <vt:lpstr>Wingdings 3</vt:lpstr>
      <vt:lpstr>simple-light-2</vt:lpstr>
      <vt:lpstr>Module</vt:lpstr>
      <vt:lpstr>Acrobat Document</vt:lpstr>
      <vt:lpstr>PowerPoint Presentation</vt:lpstr>
      <vt:lpstr>GENERAL EMPLOYMENT </vt:lpstr>
      <vt:lpstr>HOURS OF WORK</vt:lpstr>
      <vt:lpstr>OVERTIME/COMP. TIME</vt:lpstr>
      <vt:lpstr>PAY</vt:lpstr>
      <vt:lpstr>SALARY SCALE/INCREMENTS</vt:lpstr>
      <vt:lpstr>EMPLOYEE BENEFITS AND SERVICES</vt:lpstr>
      <vt:lpstr>HEALTH BENEFITS</vt:lpstr>
      <vt:lpstr>HEALTH BENEFITS (CONTINUED):</vt:lpstr>
      <vt:lpstr>HEALTH BENEFITS (CONTINUED):</vt:lpstr>
      <vt:lpstr> </vt:lpstr>
      <vt:lpstr>HEALTH BENEFITS (CONTINUED):</vt:lpstr>
      <vt:lpstr>HEALTH BENEFITS (CONTINUED):</vt:lpstr>
      <vt:lpstr>State Holidays</vt:lpstr>
      <vt:lpstr>LEAVE </vt:lpstr>
      <vt:lpstr>Workday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Maureen C. Regan</dc:creator>
  <cp:lastModifiedBy>chris nico</cp:lastModifiedBy>
  <cp:revision>24</cp:revision>
  <cp:lastPrinted>2018-11-08T15:46:55Z</cp:lastPrinted>
  <dcterms:modified xsi:type="dcterms:W3CDTF">2023-02-14T19:49:13Z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0x0101004A978019238B4449B333C1622D23B9B4</vt:lpwstr>
  </property>
</Properties>
</file>