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4"/>
  </p:sldMasterIdLst>
  <p:notesMasterIdLst>
    <p:notesMasterId r:id="rId21"/>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Lst>
  <p:sldSz cx="12192000" cy="6858000"/>
  <p:notesSz cx="6858000" cy="9144000"/>
  <p:embeddedFontLst>
    <p:embeddedFont>
      <p:font typeface="Calibri" panose="020F0502020204030204" pitchFamily="34" charset="0"/>
      <p:regular r:id="rId22"/>
      <p:bold r:id="rId23"/>
      <p:italic r:id="rId24"/>
      <p:boldItalic r:id="rId25"/>
    </p:embeddedFont>
    <p:embeddedFont>
      <p:font typeface="Montserrat" panose="02000505000000020004" pitchFamily="2" charset="0"/>
      <p:regular r:id="rId26"/>
      <p:bold r:id="rId27"/>
      <p:italic r:id="rId28"/>
      <p:boldItalic r:id="rId29"/>
    </p:embeddedFont>
    <p:embeddedFont>
      <p:font typeface="Montserrat ExtraBold" panose="00000900000000000000" pitchFamily="2" charset="0"/>
      <p:bold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2" roundtripDataSignature="AMtx7miXEiDDsRY2FdsLTFa4Ugy705DSe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50" d="100"/>
          <a:sy n="150" d="100"/>
        </p:scale>
        <p:origin x="2886"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5.fntdata"/><Relationship Id="rId3" Type="http://schemas.openxmlformats.org/officeDocument/2006/relationships/customXml" Target="../customXml/item3.xml"/><Relationship Id="rId21" Type="http://schemas.openxmlformats.org/officeDocument/2006/relationships/notesMaster" Target="notesMasters/notesMaster1.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4.fntdata"/><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8.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3.fntdata"/><Relationship Id="rId32" Type="http://customschemas.google.com/relationships/presentationmetadata" Target="meta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10.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theme" Target="theme/theme1.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1" name="Google Shape;8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f38ff6d9da_0_7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7" name="Google Shape;157;gf38ff6d9da_0_7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f38ff6d9da_0_8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5" name="Google Shape;165;gf38ff6d9da_0_8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f38ff6d9da_0_8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3" name="Google Shape;173;gf38ff6d9da_0_8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f38ff6d9da_0_9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1" name="Google Shape;181;gf38ff6d9da_0_9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f38ff6d9da_0_11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8" name="Google Shape;198;gf38ff6d9da_0_1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f9c3682f52_0_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9" name="Google Shape;209;gf9c3682f52_0_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f38ff6d9da_0_11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9" name="Google Shape;219;gf38ff6d9da_0_1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8" name="Google Shape;88;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f38ff6d9da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6" name="Google Shape;96;gf38ff6d9da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f38ff6d9da_0_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gf38ff6d9da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f38ff6d9da_0_4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2" name="Google Shape;112;gf38ff6d9da_0_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f38ff6d9da_0_1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1" name="Google Shape;121;gf38ff6d9da_0_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f38ff6d9da_0_2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0" name="Google Shape;130;gf38ff6d9da_0_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f38ff6d9da_0_3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1" name="Google Shape;141;gf38ff6d9da_0_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f38ff6d9da_0_6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9" name="Google Shape;149;gf38ff6d9da_0_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14"/>
        <p:cNvGrpSpPr/>
        <p:nvPr/>
      </p:nvGrpSpPr>
      <p:grpSpPr>
        <a:xfrm>
          <a:off x="0" y="0"/>
          <a:ext cx="0" cy="0"/>
          <a:chOff x="0" y="0"/>
          <a:chExt cx="0" cy="0"/>
        </a:xfrm>
      </p:grpSpPr>
      <p:pic>
        <p:nvPicPr>
          <p:cNvPr id="15" name="Google Shape;15;p5"/>
          <p:cNvPicPr preferRelativeResize="0"/>
          <p:nvPr/>
        </p:nvPicPr>
        <p:blipFill rotWithShape="1">
          <a:blip r:embed="rId2">
            <a:alphaModFix/>
          </a:blip>
          <a:srcRect l="2172" r="1406"/>
          <a:stretch/>
        </p:blipFill>
        <p:spPr>
          <a:xfrm>
            <a:off x="0" y="-314075"/>
            <a:ext cx="12192000" cy="7486149"/>
          </a:xfrm>
          <a:prstGeom prst="rect">
            <a:avLst/>
          </a:prstGeom>
          <a:noFill/>
          <a:ln>
            <a:noFill/>
          </a:ln>
        </p:spPr>
      </p:pic>
      <p:sp>
        <p:nvSpPr>
          <p:cNvPr id="16" name="Google Shape;16;p5"/>
          <p:cNvSpPr/>
          <p:nvPr/>
        </p:nvSpPr>
        <p:spPr>
          <a:xfrm>
            <a:off x="0" y="1705295"/>
            <a:ext cx="12192000" cy="4268835"/>
          </a:xfrm>
          <a:prstGeom prst="rect">
            <a:avLst/>
          </a:prstGeom>
          <a:solidFill>
            <a:schemeClr val="lt1">
              <a:alpha val="7294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7" name="Google Shape;17;p5"/>
          <p:cNvPicPr preferRelativeResize="0"/>
          <p:nvPr/>
        </p:nvPicPr>
        <p:blipFill rotWithShape="1">
          <a:blip r:embed="rId3">
            <a:alphaModFix/>
          </a:blip>
          <a:srcRect t="94261"/>
          <a:stretch/>
        </p:blipFill>
        <p:spPr>
          <a:xfrm>
            <a:off x="-610" y="1701110"/>
            <a:ext cx="12191998" cy="105420"/>
          </a:xfrm>
          <a:prstGeom prst="rect">
            <a:avLst/>
          </a:prstGeom>
          <a:noFill/>
          <a:ln>
            <a:noFill/>
          </a:ln>
        </p:spPr>
      </p:pic>
      <p:pic>
        <p:nvPicPr>
          <p:cNvPr id="18" name="Google Shape;18;p5"/>
          <p:cNvPicPr preferRelativeResize="0"/>
          <p:nvPr/>
        </p:nvPicPr>
        <p:blipFill rotWithShape="1">
          <a:blip r:embed="rId4">
            <a:alphaModFix/>
          </a:blip>
          <a:srcRect b="96281"/>
          <a:stretch/>
        </p:blipFill>
        <p:spPr>
          <a:xfrm>
            <a:off x="-612" y="5953810"/>
            <a:ext cx="12191999" cy="60959"/>
          </a:xfrm>
          <a:prstGeom prst="rect">
            <a:avLst/>
          </a:prstGeom>
          <a:noFill/>
          <a:ln>
            <a:noFill/>
          </a:ln>
        </p:spPr>
      </p:pic>
      <p:sp>
        <p:nvSpPr>
          <p:cNvPr id="19" name="Google Shape;19;p5"/>
          <p:cNvSpPr/>
          <p:nvPr/>
        </p:nvSpPr>
        <p:spPr>
          <a:xfrm>
            <a:off x="-612" y="1806530"/>
            <a:ext cx="12192613" cy="414728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0" name="Google Shape;20;p5"/>
          <p:cNvSpPr txBox="1">
            <a:spLocks noGrp="1"/>
          </p:cNvSpPr>
          <p:nvPr>
            <p:ph type="ctrTitle"/>
          </p:nvPr>
        </p:nvSpPr>
        <p:spPr>
          <a:xfrm>
            <a:off x="1523694" y="2808325"/>
            <a:ext cx="9144000" cy="1338567"/>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000"/>
              <a:buFont typeface="Calibri"/>
              <a:buNone/>
              <a:defRPr sz="40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5"/>
          <p:cNvSpPr txBox="1">
            <a:spLocks noGrp="1"/>
          </p:cNvSpPr>
          <p:nvPr>
            <p:ph type="subTitle" idx="1"/>
          </p:nvPr>
        </p:nvSpPr>
        <p:spPr>
          <a:xfrm>
            <a:off x="1524000" y="4373217"/>
            <a:ext cx="9144000" cy="387626"/>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rgbClr val="C40E3E"/>
              </a:buClr>
              <a:buSzPts val="2400"/>
              <a:buNone/>
              <a:defRPr sz="2400" b="1">
                <a:solidFill>
                  <a:srgbClr val="C40E3E"/>
                </a:solidFill>
                <a:latin typeface="Calibri"/>
                <a:ea typeface="Calibri"/>
                <a:cs typeface="Calibri"/>
                <a:sym typeface="Calibri"/>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2" name="Google Shape;22;p5"/>
          <p:cNvSpPr txBox="1">
            <a:spLocks noGrp="1"/>
          </p:cNvSpPr>
          <p:nvPr>
            <p:ph type="body" idx="2"/>
          </p:nvPr>
        </p:nvSpPr>
        <p:spPr>
          <a:xfrm>
            <a:off x="1524000" y="4940300"/>
            <a:ext cx="9144000" cy="366713"/>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C40E3E"/>
              </a:buClr>
              <a:buSzPts val="2400"/>
              <a:buNone/>
              <a:defRPr sz="2400">
                <a:solidFill>
                  <a:srgbClr val="C40E3E"/>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3" name="Google Shape;23;p5"/>
          <p:cNvPicPr preferRelativeResize="0"/>
          <p:nvPr/>
        </p:nvPicPr>
        <p:blipFill rotWithShape="1">
          <a:blip r:embed="rId5">
            <a:alphaModFix/>
          </a:blip>
          <a:srcRect/>
          <a:stretch/>
        </p:blipFill>
        <p:spPr>
          <a:xfrm>
            <a:off x="5480884" y="1900887"/>
            <a:ext cx="1229620" cy="992976"/>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9"/>
        <p:cNvGrpSpPr/>
        <p:nvPr/>
      </p:nvGrpSpPr>
      <p:grpSpPr>
        <a:xfrm>
          <a:off x="0" y="0"/>
          <a:ext cx="0" cy="0"/>
          <a:chOff x="0" y="0"/>
          <a:chExt cx="0" cy="0"/>
        </a:xfrm>
      </p:grpSpPr>
      <p:sp>
        <p:nvSpPr>
          <p:cNvPr id="70" name="Google Shape;70;p14"/>
          <p:cNvSpPr txBox="1">
            <a:spLocks noGrp="1"/>
          </p:cNvSpPr>
          <p:nvPr>
            <p:ph type="title"/>
          </p:nvPr>
        </p:nvSpPr>
        <p:spPr>
          <a:xfrm>
            <a:off x="838200" y="695739"/>
            <a:ext cx="10515600" cy="99494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1" name="Google Shape;71;p1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2" name="Google Shape;72;p14"/>
          <p:cNvSpPr txBox="1">
            <a:spLocks noGrp="1"/>
          </p:cNvSpPr>
          <p:nvPr>
            <p:ph type="sldNum" idx="12"/>
          </p:nvPr>
        </p:nvSpPr>
        <p:spPr>
          <a:xfrm>
            <a:off x="738810" y="6231917"/>
            <a:ext cx="443948"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cxnSp>
        <p:nvCxnSpPr>
          <p:cNvPr id="73" name="Google Shape;73;p14"/>
          <p:cNvCxnSpPr/>
          <p:nvPr/>
        </p:nvCxnSpPr>
        <p:spPr>
          <a:xfrm>
            <a:off x="983837" y="1582071"/>
            <a:ext cx="11208163" cy="0"/>
          </a:xfrm>
          <a:prstGeom prst="straightConnector1">
            <a:avLst/>
          </a:prstGeom>
          <a:noFill/>
          <a:ln w="28575" cap="flat" cmpd="sng">
            <a:solidFill>
              <a:srgbClr val="C40E3E"/>
            </a:solidFill>
            <a:prstDash val="solid"/>
            <a:round/>
            <a:headEnd type="none" w="sm" len="sm"/>
            <a:tailEnd type="none" w="sm" len="sm"/>
          </a:ln>
        </p:spPr>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5"/>
          <p:cNvSpPr txBox="1">
            <a:spLocks noGrp="1"/>
          </p:cNvSpPr>
          <p:nvPr>
            <p:ph type="sldNum" idx="12"/>
          </p:nvPr>
        </p:nvSpPr>
        <p:spPr>
          <a:xfrm>
            <a:off x="738810" y="6231917"/>
            <a:ext cx="443948"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cxnSp>
        <p:nvCxnSpPr>
          <p:cNvPr id="78" name="Google Shape;78;p15"/>
          <p:cNvCxnSpPr/>
          <p:nvPr/>
        </p:nvCxnSpPr>
        <p:spPr>
          <a:xfrm>
            <a:off x="9263518" y="365125"/>
            <a:ext cx="0" cy="5246535"/>
          </a:xfrm>
          <a:prstGeom prst="straightConnector1">
            <a:avLst/>
          </a:prstGeom>
          <a:noFill/>
          <a:ln w="28575" cap="flat" cmpd="sng">
            <a:solidFill>
              <a:srgbClr val="C40E3E"/>
            </a:solidFill>
            <a:prstDash val="solid"/>
            <a:round/>
            <a:headEnd type="none" w="sm" len="sm"/>
            <a:tailEnd type="none" w="sm" len="sm"/>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hapter ">
  <p:cSld name="Chapter ">
    <p:spTree>
      <p:nvGrpSpPr>
        <p:cNvPr id="1" name="Shape 24"/>
        <p:cNvGrpSpPr/>
        <p:nvPr/>
      </p:nvGrpSpPr>
      <p:grpSpPr>
        <a:xfrm>
          <a:off x="0" y="0"/>
          <a:ext cx="0" cy="0"/>
          <a:chOff x="0" y="0"/>
          <a:chExt cx="0" cy="0"/>
        </a:xfrm>
      </p:grpSpPr>
      <p:sp>
        <p:nvSpPr>
          <p:cNvPr id="25" name="Google Shape;25;p6"/>
          <p:cNvSpPr txBox="1">
            <a:spLocks noGrp="1"/>
          </p:cNvSpPr>
          <p:nvPr>
            <p:ph type="body" idx="1"/>
          </p:nvPr>
        </p:nvSpPr>
        <p:spPr>
          <a:xfrm>
            <a:off x="1610139" y="3575637"/>
            <a:ext cx="10581860" cy="569913"/>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4000"/>
              <a:buNone/>
              <a:defRPr sz="4000" i="1">
                <a:solidFill>
                  <a:schemeClr val="dk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 name="Google Shape;26;p6"/>
          <p:cNvSpPr txBox="1">
            <a:spLocks noGrp="1"/>
          </p:cNvSpPr>
          <p:nvPr>
            <p:ph type="body" idx="2"/>
          </p:nvPr>
        </p:nvSpPr>
        <p:spPr>
          <a:xfrm>
            <a:off x="1610138" y="4162495"/>
            <a:ext cx="10581861" cy="76421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5500"/>
              <a:buNone/>
              <a:defRPr sz="5500" b="1">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27" name="Google Shape;27;p6"/>
          <p:cNvCxnSpPr/>
          <p:nvPr/>
        </p:nvCxnSpPr>
        <p:spPr>
          <a:xfrm>
            <a:off x="1610139" y="4225063"/>
            <a:ext cx="10581861" cy="0"/>
          </a:xfrm>
          <a:prstGeom prst="straightConnector1">
            <a:avLst/>
          </a:prstGeom>
          <a:noFill/>
          <a:ln w="28575" cap="flat" cmpd="sng">
            <a:solidFill>
              <a:srgbClr val="C40E3E"/>
            </a:solidFill>
            <a:prstDash val="solid"/>
            <a:round/>
            <a:headEnd type="none" w="sm" len="sm"/>
            <a:tailEnd type="none" w="sm" len="sm"/>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tandard">
  <p:cSld name="Standard">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838200" y="596349"/>
            <a:ext cx="10515600" cy="99494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Calibri"/>
              <a:buNone/>
              <a:defRPr sz="4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7"/>
          <p:cNvSpPr txBox="1">
            <a:spLocks noGrp="1"/>
          </p:cNvSpPr>
          <p:nvPr>
            <p:ph type="body" idx="1"/>
          </p:nvPr>
        </p:nvSpPr>
        <p:spPr>
          <a:xfrm>
            <a:off x="1282148" y="1825625"/>
            <a:ext cx="10071652"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rgbClr val="262626"/>
              </a:buClr>
              <a:buSzPts val="2800"/>
              <a:buChar char="•"/>
              <a:defRPr sz="2800">
                <a:solidFill>
                  <a:srgbClr val="262626"/>
                </a:solidFill>
              </a:defRPr>
            </a:lvl1pPr>
            <a:lvl2pPr marL="914400" lvl="1" indent="-381000" algn="l">
              <a:lnSpc>
                <a:spcPct val="90000"/>
              </a:lnSpc>
              <a:spcBef>
                <a:spcPts val="500"/>
              </a:spcBef>
              <a:spcAft>
                <a:spcPts val="0"/>
              </a:spcAft>
              <a:buClr>
                <a:srgbClr val="262626"/>
              </a:buClr>
              <a:buSzPts val="2400"/>
              <a:buChar char="•"/>
              <a:defRPr sz="2400">
                <a:solidFill>
                  <a:srgbClr val="262626"/>
                </a:solidFill>
              </a:defRPr>
            </a:lvl2pPr>
            <a:lvl3pPr marL="1371600" lvl="2" indent="-381000" algn="l">
              <a:lnSpc>
                <a:spcPct val="90000"/>
              </a:lnSpc>
              <a:spcBef>
                <a:spcPts val="500"/>
              </a:spcBef>
              <a:spcAft>
                <a:spcPts val="0"/>
              </a:spcAft>
              <a:buClr>
                <a:srgbClr val="262626"/>
              </a:buClr>
              <a:buSzPts val="2400"/>
              <a:buChar char="•"/>
              <a:defRPr sz="2400">
                <a:solidFill>
                  <a:srgbClr val="262626"/>
                </a:solidFill>
              </a:defRPr>
            </a:lvl3pPr>
            <a:lvl4pPr marL="1828800" lvl="3" indent="-381000" algn="l">
              <a:lnSpc>
                <a:spcPct val="90000"/>
              </a:lnSpc>
              <a:spcBef>
                <a:spcPts val="500"/>
              </a:spcBef>
              <a:spcAft>
                <a:spcPts val="0"/>
              </a:spcAft>
              <a:buClr>
                <a:srgbClr val="262626"/>
              </a:buClr>
              <a:buSzPts val="2400"/>
              <a:buChar char="•"/>
              <a:defRPr sz="2400">
                <a:solidFill>
                  <a:srgbClr val="262626"/>
                </a:solidFill>
              </a:defRPr>
            </a:lvl4pPr>
            <a:lvl5pPr marL="2286000" lvl="4" indent="-381000" algn="l">
              <a:lnSpc>
                <a:spcPct val="90000"/>
              </a:lnSpc>
              <a:spcBef>
                <a:spcPts val="500"/>
              </a:spcBef>
              <a:spcAft>
                <a:spcPts val="0"/>
              </a:spcAft>
              <a:buClr>
                <a:srgbClr val="262626"/>
              </a:buClr>
              <a:buSzPts val="2400"/>
              <a:buChar char="•"/>
              <a:defRPr sz="2400">
                <a:solidFill>
                  <a:srgbClr val="262626"/>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7"/>
          <p:cNvSpPr txBox="1">
            <a:spLocks noGrp="1"/>
          </p:cNvSpPr>
          <p:nvPr>
            <p:ph type="sldNum" idx="12"/>
          </p:nvPr>
        </p:nvSpPr>
        <p:spPr>
          <a:xfrm>
            <a:off x="537186" y="6253165"/>
            <a:ext cx="543338"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800" b="0" i="0" u="none" strike="noStrike" cap="none">
                <a:solidFill>
                  <a:srgbClr val="888888"/>
                </a:solidFill>
                <a:latin typeface="Calibri"/>
                <a:ea typeface="Calibri"/>
                <a:cs typeface="Calibri"/>
                <a:sym typeface="Calibri"/>
              </a:defRPr>
            </a:lvl1pPr>
            <a:lvl2pPr marL="0" lvl="1" indent="0" algn="l">
              <a:spcBef>
                <a:spcPts val="0"/>
              </a:spcBef>
              <a:buNone/>
              <a:defRPr sz="1800" b="0" i="0" u="none" strike="noStrike" cap="none">
                <a:solidFill>
                  <a:srgbClr val="888888"/>
                </a:solidFill>
                <a:latin typeface="Calibri"/>
                <a:ea typeface="Calibri"/>
                <a:cs typeface="Calibri"/>
                <a:sym typeface="Calibri"/>
              </a:defRPr>
            </a:lvl2pPr>
            <a:lvl3pPr marL="0" lvl="2" indent="0" algn="l">
              <a:spcBef>
                <a:spcPts val="0"/>
              </a:spcBef>
              <a:buNone/>
              <a:defRPr sz="1800" b="0" i="0" u="none" strike="noStrike" cap="none">
                <a:solidFill>
                  <a:srgbClr val="888888"/>
                </a:solidFill>
                <a:latin typeface="Calibri"/>
                <a:ea typeface="Calibri"/>
                <a:cs typeface="Calibri"/>
                <a:sym typeface="Calibri"/>
              </a:defRPr>
            </a:lvl3pPr>
            <a:lvl4pPr marL="0" lvl="3" indent="0" algn="l">
              <a:spcBef>
                <a:spcPts val="0"/>
              </a:spcBef>
              <a:buNone/>
              <a:defRPr sz="1800" b="0" i="0" u="none" strike="noStrike" cap="none">
                <a:solidFill>
                  <a:srgbClr val="888888"/>
                </a:solidFill>
                <a:latin typeface="Calibri"/>
                <a:ea typeface="Calibri"/>
                <a:cs typeface="Calibri"/>
                <a:sym typeface="Calibri"/>
              </a:defRPr>
            </a:lvl4pPr>
            <a:lvl5pPr marL="0" lvl="4" indent="0" algn="l">
              <a:spcBef>
                <a:spcPts val="0"/>
              </a:spcBef>
              <a:buNone/>
              <a:defRPr sz="1800" b="0" i="0" u="none" strike="noStrike" cap="none">
                <a:solidFill>
                  <a:srgbClr val="888888"/>
                </a:solidFill>
                <a:latin typeface="Calibri"/>
                <a:ea typeface="Calibri"/>
                <a:cs typeface="Calibri"/>
                <a:sym typeface="Calibri"/>
              </a:defRPr>
            </a:lvl5pPr>
            <a:lvl6pPr marL="0" lvl="5" indent="0" algn="l">
              <a:spcBef>
                <a:spcPts val="0"/>
              </a:spcBef>
              <a:buNone/>
              <a:defRPr sz="1800" b="0" i="0" u="none" strike="noStrike" cap="none">
                <a:solidFill>
                  <a:srgbClr val="888888"/>
                </a:solidFill>
                <a:latin typeface="Calibri"/>
                <a:ea typeface="Calibri"/>
                <a:cs typeface="Calibri"/>
                <a:sym typeface="Calibri"/>
              </a:defRPr>
            </a:lvl6pPr>
            <a:lvl7pPr marL="0" lvl="6" indent="0" algn="l">
              <a:spcBef>
                <a:spcPts val="0"/>
              </a:spcBef>
              <a:buNone/>
              <a:defRPr sz="1800" b="0" i="0" u="none" strike="noStrike" cap="none">
                <a:solidFill>
                  <a:srgbClr val="888888"/>
                </a:solidFill>
                <a:latin typeface="Calibri"/>
                <a:ea typeface="Calibri"/>
                <a:cs typeface="Calibri"/>
                <a:sym typeface="Calibri"/>
              </a:defRPr>
            </a:lvl7pPr>
            <a:lvl8pPr marL="0" lvl="7" indent="0" algn="l">
              <a:spcBef>
                <a:spcPts val="0"/>
              </a:spcBef>
              <a:buNone/>
              <a:defRPr sz="1800" b="0" i="0" u="none" strike="noStrike" cap="none">
                <a:solidFill>
                  <a:srgbClr val="888888"/>
                </a:solidFill>
                <a:latin typeface="Calibri"/>
                <a:ea typeface="Calibri"/>
                <a:cs typeface="Calibri"/>
                <a:sym typeface="Calibri"/>
              </a:defRPr>
            </a:lvl8pPr>
            <a:lvl9pPr marL="0" lvl="8" indent="0" algn="l">
              <a:spcBef>
                <a:spcPts val="0"/>
              </a:spcBef>
              <a:buNone/>
              <a:defRPr sz="1800" b="0" i="0" u="none" strike="noStrike" cap="none">
                <a:solidFill>
                  <a:srgbClr val="888888"/>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32" name="Google Shape;32;p7"/>
          <p:cNvSpPr txBox="1">
            <a:spLocks noGrp="1"/>
          </p:cNvSpPr>
          <p:nvPr>
            <p:ph type="body" idx="2"/>
          </p:nvPr>
        </p:nvSpPr>
        <p:spPr>
          <a:xfrm>
            <a:off x="884583" y="362022"/>
            <a:ext cx="10469217" cy="343659"/>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7F7F7F"/>
              </a:buClr>
              <a:buSzPts val="2200"/>
              <a:buNone/>
              <a:defRPr sz="2200" i="1">
                <a:solidFill>
                  <a:srgbClr val="7F7F7F"/>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33" name="Google Shape;33;p7"/>
          <p:cNvCxnSpPr/>
          <p:nvPr/>
        </p:nvCxnSpPr>
        <p:spPr>
          <a:xfrm>
            <a:off x="983837" y="1469337"/>
            <a:ext cx="11208163" cy="0"/>
          </a:xfrm>
          <a:prstGeom prst="straightConnector1">
            <a:avLst/>
          </a:prstGeom>
          <a:noFill/>
          <a:ln w="28575" cap="flat" cmpd="sng">
            <a:solidFill>
              <a:srgbClr val="C40E3E"/>
            </a:solidFill>
            <a:prstDash val="solid"/>
            <a:round/>
            <a:headEnd type="none" w="sm" len="sm"/>
            <a:tailEnd type="none" w="sm" len="sm"/>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4"/>
        <p:cNvGrpSpPr/>
        <p:nvPr/>
      </p:nvGrpSpPr>
      <p:grpSpPr>
        <a:xfrm>
          <a:off x="0" y="0"/>
          <a:ext cx="0" cy="0"/>
          <a:chOff x="0" y="0"/>
          <a:chExt cx="0" cy="0"/>
        </a:xfrm>
      </p:grpSpPr>
      <p:sp>
        <p:nvSpPr>
          <p:cNvPr id="35" name="Google Shape;35;p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5400"/>
              <a:buFont typeface="Calibri"/>
              <a:buNone/>
              <a:defRPr sz="5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7" name="Google Shape;37;p8"/>
          <p:cNvSpPr txBox="1">
            <a:spLocks noGrp="1"/>
          </p:cNvSpPr>
          <p:nvPr>
            <p:ph type="sldNum" idx="12"/>
          </p:nvPr>
        </p:nvSpPr>
        <p:spPr>
          <a:xfrm>
            <a:off x="738810" y="6231917"/>
            <a:ext cx="443948"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cxnSp>
        <p:nvCxnSpPr>
          <p:cNvPr id="38" name="Google Shape;38;p8"/>
          <p:cNvCxnSpPr/>
          <p:nvPr/>
        </p:nvCxnSpPr>
        <p:spPr>
          <a:xfrm>
            <a:off x="831850" y="4589463"/>
            <a:ext cx="11360150" cy="0"/>
          </a:xfrm>
          <a:prstGeom prst="straightConnector1">
            <a:avLst/>
          </a:prstGeom>
          <a:noFill/>
          <a:ln w="28575" cap="flat" cmpd="sng">
            <a:solidFill>
              <a:srgbClr val="C40E3E"/>
            </a:solidFill>
            <a:prstDash val="solid"/>
            <a:round/>
            <a:headEnd type="none" w="sm" len="sm"/>
            <a:tailEnd type="none" w="sm" len="sm"/>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9"/>
        <p:cNvGrpSpPr/>
        <p:nvPr/>
      </p:nvGrpSpPr>
      <p:grpSpPr>
        <a:xfrm>
          <a:off x="0" y="0"/>
          <a:ext cx="0" cy="0"/>
          <a:chOff x="0" y="0"/>
          <a:chExt cx="0" cy="0"/>
        </a:xfrm>
      </p:grpSpPr>
      <p:sp>
        <p:nvSpPr>
          <p:cNvPr id="40" name="Google Shape;40;p9"/>
          <p:cNvSpPr txBox="1">
            <a:spLocks noGrp="1"/>
          </p:cNvSpPr>
          <p:nvPr>
            <p:ph type="title"/>
          </p:nvPr>
        </p:nvSpPr>
        <p:spPr>
          <a:xfrm>
            <a:off x="838200" y="695739"/>
            <a:ext cx="10515600" cy="99494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9"/>
          <p:cNvSpPr txBox="1">
            <a:spLocks noGrp="1"/>
          </p:cNvSpPr>
          <p:nvPr>
            <p:ph type="body" idx="1"/>
          </p:nvPr>
        </p:nvSpPr>
        <p:spPr>
          <a:xfrm>
            <a:off x="1182758" y="1825625"/>
            <a:ext cx="4837042"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9"/>
          <p:cNvSpPr txBox="1">
            <a:spLocks noGrp="1"/>
          </p:cNvSpPr>
          <p:nvPr>
            <p:ph type="sldNum" idx="12"/>
          </p:nvPr>
        </p:nvSpPr>
        <p:spPr>
          <a:xfrm>
            <a:off x="738810" y="6231917"/>
            <a:ext cx="443948"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cxnSp>
        <p:nvCxnSpPr>
          <p:cNvPr id="44" name="Google Shape;44;p9"/>
          <p:cNvCxnSpPr/>
          <p:nvPr/>
        </p:nvCxnSpPr>
        <p:spPr>
          <a:xfrm>
            <a:off x="983837" y="1569545"/>
            <a:ext cx="11208163" cy="0"/>
          </a:xfrm>
          <a:prstGeom prst="straightConnector1">
            <a:avLst/>
          </a:prstGeom>
          <a:noFill/>
          <a:ln w="28575" cap="flat" cmpd="sng">
            <a:solidFill>
              <a:srgbClr val="C40E3E"/>
            </a:solidFill>
            <a:prstDash val="solid"/>
            <a:round/>
            <a:headEnd type="none" w="sm" len="sm"/>
            <a:tailEnd type="none" w="sm" len="sm"/>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5"/>
        <p:cNvGrpSpPr/>
        <p:nvPr/>
      </p:nvGrpSpPr>
      <p:grpSpPr>
        <a:xfrm>
          <a:off x="0" y="0"/>
          <a:ext cx="0" cy="0"/>
          <a:chOff x="0" y="0"/>
          <a:chExt cx="0" cy="0"/>
        </a:xfrm>
      </p:grpSpPr>
      <p:sp>
        <p:nvSpPr>
          <p:cNvPr id="46" name="Google Shape;46;p1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1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8" name="Google Shape;48;p1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1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0" name="Google Shape;50;p1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10"/>
          <p:cNvSpPr txBox="1">
            <a:spLocks noGrp="1"/>
          </p:cNvSpPr>
          <p:nvPr>
            <p:ph type="sldNum" idx="12"/>
          </p:nvPr>
        </p:nvSpPr>
        <p:spPr>
          <a:xfrm>
            <a:off x="738810" y="6231917"/>
            <a:ext cx="443948"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cxnSp>
        <p:nvCxnSpPr>
          <p:cNvPr id="52" name="Google Shape;52;p10"/>
          <p:cNvCxnSpPr/>
          <p:nvPr/>
        </p:nvCxnSpPr>
        <p:spPr>
          <a:xfrm>
            <a:off x="983837" y="1469337"/>
            <a:ext cx="11208163" cy="0"/>
          </a:xfrm>
          <a:prstGeom prst="straightConnector1">
            <a:avLst/>
          </a:prstGeom>
          <a:noFill/>
          <a:ln w="28575" cap="flat" cmpd="sng">
            <a:solidFill>
              <a:srgbClr val="C40E3E"/>
            </a:solidFill>
            <a:prstDash val="solid"/>
            <a:round/>
            <a:headEnd type="none" w="sm" len="sm"/>
            <a:tailEnd type="none" w="sm" len="sm"/>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11"/>
          <p:cNvSpPr txBox="1">
            <a:spLocks noGrp="1"/>
          </p:cNvSpPr>
          <p:nvPr>
            <p:ph type="title"/>
          </p:nvPr>
        </p:nvSpPr>
        <p:spPr>
          <a:xfrm>
            <a:off x="838200" y="695739"/>
            <a:ext cx="10515600" cy="99494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11"/>
          <p:cNvSpPr txBox="1">
            <a:spLocks noGrp="1"/>
          </p:cNvSpPr>
          <p:nvPr>
            <p:ph type="sldNum" idx="12"/>
          </p:nvPr>
        </p:nvSpPr>
        <p:spPr>
          <a:xfrm>
            <a:off x="738810" y="6231917"/>
            <a:ext cx="443948"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cxnSp>
        <p:nvCxnSpPr>
          <p:cNvPr id="56" name="Google Shape;56;p11"/>
          <p:cNvCxnSpPr/>
          <p:nvPr/>
        </p:nvCxnSpPr>
        <p:spPr>
          <a:xfrm>
            <a:off x="983837" y="1582071"/>
            <a:ext cx="11208163" cy="0"/>
          </a:xfrm>
          <a:prstGeom prst="straightConnector1">
            <a:avLst/>
          </a:prstGeom>
          <a:noFill/>
          <a:ln w="28575" cap="flat" cmpd="sng">
            <a:solidFill>
              <a:srgbClr val="C40E3E"/>
            </a:solidFill>
            <a:prstDash val="solid"/>
            <a:round/>
            <a:headEnd type="none" w="sm" len="sm"/>
            <a:tailEnd type="none" w="sm" len="sm"/>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7"/>
        <p:cNvGrpSpPr/>
        <p:nvPr/>
      </p:nvGrpSpPr>
      <p:grpSpPr>
        <a:xfrm>
          <a:off x="0" y="0"/>
          <a:ext cx="0" cy="0"/>
          <a:chOff x="0" y="0"/>
          <a:chExt cx="0" cy="0"/>
        </a:xfrm>
      </p:grpSpPr>
      <p:sp>
        <p:nvSpPr>
          <p:cNvPr id="58" name="Google Shape;58;p1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9" name="Google Shape;59;p1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0" name="Google Shape;60;p1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1" name="Google Shape;61;p12"/>
          <p:cNvSpPr txBox="1">
            <a:spLocks noGrp="1"/>
          </p:cNvSpPr>
          <p:nvPr>
            <p:ph type="sldNum" idx="12"/>
          </p:nvPr>
        </p:nvSpPr>
        <p:spPr>
          <a:xfrm>
            <a:off x="738810" y="6231917"/>
            <a:ext cx="443948"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cxnSp>
        <p:nvCxnSpPr>
          <p:cNvPr id="62" name="Google Shape;62;p12"/>
          <p:cNvCxnSpPr/>
          <p:nvPr/>
        </p:nvCxnSpPr>
        <p:spPr>
          <a:xfrm>
            <a:off x="839788" y="2069926"/>
            <a:ext cx="3932237" cy="0"/>
          </a:xfrm>
          <a:prstGeom prst="straightConnector1">
            <a:avLst/>
          </a:prstGeom>
          <a:noFill/>
          <a:ln w="28575" cap="flat" cmpd="sng">
            <a:solidFill>
              <a:srgbClr val="C40E3E"/>
            </a:solidFill>
            <a:prstDash val="solid"/>
            <a:round/>
            <a:headEnd type="none" w="sm" len="sm"/>
            <a:tailEnd type="none" w="sm" len="sm"/>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3"/>
        <p:cNvGrpSpPr/>
        <p:nvPr/>
      </p:nvGrpSpPr>
      <p:grpSpPr>
        <a:xfrm>
          <a:off x="0" y="0"/>
          <a:ext cx="0" cy="0"/>
          <a:chOff x="0" y="0"/>
          <a:chExt cx="0" cy="0"/>
        </a:xfrm>
      </p:grpSpPr>
      <p:sp>
        <p:nvSpPr>
          <p:cNvPr id="64" name="Google Shape;64;p1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5" name="Google Shape;65;p13"/>
          <p:cNvSpPr>
            <a:spLocks noGrp="1"/>
          </p:cNvSpPr>
          <p:nvPr>
            <p:ph type="pic" idx="2"/>
          </p:nvPr>
        </p:nvSpPr>
        <p:spPr>
          <a:xfrm>
            <a:off x="5183188" y="987425"/>
            <a:ext cx="6172200" cy="4873625"/>
          </a:xfrm>
          <a:prstGeom prst="rect">
            <a:avLst/>
          </a:prstGeom>
          <a:noFill/>
          <a:ln>
            <a:noFill/>
          </a:ln>
        </p:spPr>
      </p:sp>
      <p:sp>
        <p:nvSpPr>
          <p:cNvPr id="66" name="Google Shape;66;p1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7" name="Google Shape;67;p13"/>
          <p:cNvSpPr txBox="1">
            <a:spLocks noGrp="1"/>
          </p:cNvSpPr>
          <p:nvPr>
            <p:ph type="sldNum" idx="12"/>
          </p:nvPr>
        </p:nvSpPr>
        <p:spPr>
          <a:xfrm>
            <a:off x="738810" y="6231917"/>
            <a:ext cx="443948"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cxnSp>
        <p:nvCxnSpPr>
          <p:cNvPr id="68" name="Google Shape;68;p13"/>
          <p:cNvCxnSpPr/>
          <p:nvPr/>
        </p:nvCxnSpPr>
        <p:spPr>
          <a:xfrm>
            <a:off x="839788" y="2069926"/>
            <a:ext cx="3932237" cy="0"/>
          </a:xfrm>
          <a:prstGeom prst="straightConnector1">
            <a:avLst/>
          </a:prstGeom>
          <a:noFill/>
          <a:ln w="28575" cap="flat" cmpd="sng">
            <a:solidFill>
              <a:srgbClr val="C40E3E"/>
            </a:solidFill>
            <a:prstDash val="solid"/>
            <a:round/>
            <a:headEnd type="none" w="sm" len="sm"/>
            <a:tailEnd type="none" w="sm" len="sm"/>
          </a:ln>
        </p:spPr>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
          <p:cNvSpPr txBox="1">
            <a:spLocks noGrp="1"/>
          </p:cNvSpPr>
          <p:nvPr>
            <p:ph type="title"/>
          </p:nvPr>
        </p:nvSpPr>
        <p:spPr>
          <a:xfrm>
            <a:off x="838200" y="695739"/>
            <a:ext cx="10515600" cy="994949"/>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4"/>
          <p:cNvSpPr txBox="1">
            <a:spLocks noGrp="1"/>
          </p:cNvSpPr>
          <p:nvPr>
            <p:ph type="sldNum" idx="12"/>
          </p:nvPr>
        </p:nvSpPr>
        <p:spPr>
          <a:xfrm>
            <a:off x="738810" y="6231917"/>
            <a:ext cx="443948" cy="365125"/>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400" b="0" i="0" u="none" strike="noStrike" cap="none">
                <a:solidFill>
                  <a:srgbClr val="888888"/>
                </a:solidFill>
                <a:latin typeface="Calibri"/>
                <a:ea typeface="Calibri"/>
                <a:cs typeface="Calibri"/>
                <a:sym typeface="Calibri"/>
              </a:defRPr>
            </a:lvl1pPr>
            <a:lvl2pPr marL="0" marR="0" lvl="1" indent="0" algn="l" rtl="0">
              <a:spcBef>
                <a:spcPts val="0"/>
              </a:spcBef>
              <a:buNone/>
              <a:defRPr sz="1400" b="0" i="0" u="none" strike="noStrike" cap="none">
                <a:solidFill>
                  <a:srgbClr val="888888"/>
                </a:solidFill>
                <a:latin typeface="Calibri"/>
                <a:ea typeface="Calibri"/>
                <a:cs typeface="Calibri"/>
                <a:sym typeface="Calibri"/>
              </a:defRPr>
            </a:lvl2pPr>
            <a:lvl3pPr marL="0" marR="0" lvl="2" indent="0" algn="l" rtl="0">
              <a:spcBef>
                <a:spcPts val="0"/>
              </a:spcBef>
              <a:buNone/>
              <a:defRPr sz="1400" b="0" i="0" u="none" strike="noStrike" cap="none">
                <a:solidFill>
                  <a:srgbClr val="888888"/>
                </a:solidFill>
                <a:latin typeface="Calibri"/>
                <a:ea typeface="Calibri"/>
                <a:cs typeface="Calibri"/>
                <a:sym typeface="Calibri"/>
              </a:defRPr>
            </a:lvl3pPr>
            <a:lvl4pPr marL="0" marR="0" lvl="3" indent="0" algn="l" rtl="0">
              <a:spcBef>
                <a:spcPts val="0"/>
              </a:spcBef>
              <a:buNone/>
              <a:defRPr sz="1400" b="0" i="0" u="none" strike="noStrike" cap="none">
                <a:solidFill>
                  <a:srgbClr val="888888"/>
                </a:solidFill>
                <a:latin typeface="Calibri"/>
                <a:ea typeface="Calibri"/>
                <a:cs typeface="Calibri"/>
                <a:sym typeface="Calibri"/>
              </a:defRPr>
            </a:lvl4pPr>
            <a:lvl5pPr marL="0" marR="0" lvl="4" indent="0" algn="l" rtl="0">
              <a:spcBef>
                <a:spcPts val="0"/>
              </a:spcBef>
              <a:buNone/>
              <a:defRPr sz="1400" b="0" i="0" u="none" strike="noStrike" cap="none">
                <a:solidFill>
                  <a:srgbClr val="888888"/>
                </a:solidFill>
                <a:latin typeface="Calibri"/>
                <a:ea typeface="Calibri"/>
                <a:cs typeface="Calibri"/>
                <a:sym typeface="Calibri"/>
              </a:defRPr>
            </a:lvl5pPr>
            <a:lvl6pPr marL="0" marR="0" lvl="5" indent="0" algn="l" rtl="0">
              <a:spcBef>
                <a:spcPts val="0"/>
              </a:spcBef>
              <a:buNone/>
              <a:defRPr sz="1400" b="0" i="0" u="none" strike="noStrike" cap="none">
                <a:solidFill>
                  <a:srgbClr val="888888"/>
                </a:solidFill>
                <a:latin typeface="Calibri"/>
                <a:ea typeface="Calibri"/>
                <a:cs typeface="Calibri"/>
                <a:sym typeface="Calibri"/>
              </a:defRPr>
            </a:lvl6pPr>
            <a:lvl7pPr marL="0" marR="0" lvl="6" indent="0" algn="l" rtl="0">
              <a:spcBef>
                <a:spcPts val="0"/>
              </a:spcBef>
              <a:buNone/>
              <a:defRPr sz="1400" b="0" i="0" u="none" strike="noStrike" cap="none">
                <a:solidFill>
                  <a:srgbClr val="888888"/>
                </a:solidFill>
                <a:latin typeface="Calibri"/>
                <a:ea typeface="Calibri"/>
                <a:cs typeface="Calibri"/>
                <a:sym typeface="Calibri"/>
              </a:defRPr>
            </a:lvl7pPr>
            <a:lvl8pPr marL="0" marR="0" lvl="7" indent="0" algn="l" rtl="0">
              <a:spcBef>
                <a:spcPts val="0"/>
              </a:spcBef>
              <a:buNone/>
              <a:defRPr sz="1400" b="0" i="0" u="none" strike="noStrike" cap="none">
                <a:solidFill>
                  <a:srgbClr val="888888"/>
                </a:solidFill>
                <a:latin typeface="Calibri"/>
                <a:ea typeface="Calibri"/>
                <a:cs typeface="Calibri"/>
                <a:sym typeface="Calibri"/>
              </a:defRPr>
            </a:lvl8pPr>
            <a:lvl9pPr marL="0" marR="0" lvl="8" indent="0" algn="l" rtl="0">
              <a:spcBef>
                <a:spcPts val="0"/>
              </a:spcBef>
              <a:buNone/>
              <a:defRPr sz="1400" b="0" i="0" u="none" strike="noStrike" cap="none">
                <a:solidFill>
                  <a:srgbClr val="888888"/>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13" name="Google Shape;13;p4"/>
          <p:cNvPicPr preferRelativeResize="0"/>
          <p:nvPr/>
        </p:nvPicPr>
        <p:blipFill rotWithShape="1">
          <a:blip r:embed="rId13">
            <a:alphaModFix/>
          </a:blip>
          <a:srcRect/>
          <a:stretch/>
        </p:blipFill>
        <p:spPr>
          <a:xfrm>
            <a:off x="8982170" y="5846548"/>
            <a:ext cx="2391950" cy="69522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mailto:mdh.communications@maryland.gov"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
          <p:cNvSpPr txBox="1">
            <a:spLocks noGrp="1"/>
          </p:cNvSpPr>
          <p:nvPr>
            <p:ph type="ctrTitle"/>
          </p:nvPr>
        </p:nvSpPr>
        <p:spPr>
          <a:xfrm>
            <a:off x="1523694" y="2808325"/>
            <a:ext cx="9144000" cy="1539545"/>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4000"/>
              <a:buFont typeface="Calibri"/>
              <a:buNone/>
            </a:pPr>
            <a:r>
              <a:rPr lang="en-US" b="0">
                <a:latin typeface="Montserrat ExtraBold"/>
                <a:ea typeface="Montserrat ExtraBold"/>
                <a:cs typeface="Montserrat ExtraBold"/>
                <a:sym typeface="Montserrat ExtraBold"/>
              </a:rPr>
              <a:t>Applied Visual Identity</a:t>
            </a:r>
            <a:endParaRPr b="0">
              <a:latin typeface="Montserrat ExtraBold"/>
              <a:ea typeface="Montserrat ExtraBold"/>
              <a:cs typeface="Montserrat ExtraBold"/>
              <a:sym typeface="Montserrat ExtraBold"/>
            </a:endParaRPr>
          </a:p>
        </p:txBody>
      </p:sp>
      <p:sp>
        <p:nvSpPr>
          <p:cNvPr id="84" name="Google Shape;84;p1"/>
          <p:cNvSpPr txBox="1">
            <a:spLocks noGrp="1"/>
          </p:cNvSpPr>
          <p:nvPr>
            <p:ph type="subTitle" idx="1"/>
          </p:nvPr>
        </p:nvSpPr>
        <p:spPr>
          <a:xfrm>
            <a:off x="1524000" y="4484952"/>
            <a:ext cx="9144000" cy="387600"/>
          </a:xfrm>
          <a:prstGeom prst="rect">
            <a:avLst/>
          </a:prstGeom>
          <a:noFill/>
          <a:ln>
            <a:noFill/>
          </a:ln>
        </p:spPr>
        <p:txBody>
          <a:bodyPr spcFirstLastPara="1" wrap="square" lIns="91425" tIns="45700" rIns="91425" bIns="45700" anchor="t" anchorCtr="0">
            <a:normAutofit fontScale="92500" lnSpcReduction="10000"/>
          </a:bodyPr>
          <a:lstStyle/>
          <a:p>
            <a:pPr marL="0" lvl="0" indent="0" algn="ctr" rtl="0">
              <a:lnSpc>
                <a:spcPct val="90000"/>
              </a:lnSpc>
              <a:spcBef>
                <a:spcPts val="0"/>
              </a:spcBef>
              <a:spcAft>
                <a:spcPts val="0"/>
              </a:spcAft>
              <a:buClr>
                <a:srgbClr val="C40E3E"/>
              </a:buClr>
              <a:buSzPct val="100000"/>
              <a:buNone/>
            </a:pPr>
            <a:r>
              <a:rPr lang="en-US">
                <a:latin typeface="Montserrat"/>
                <a:ea typeface="Montserrat"/>
                <a:cs typeface="Montserrat"/>
                <a:sym typeface="Montserrat"/>
              </a:rPr>
              <a:t>MDH Office of Communications</a:t>
            </a:r>
            <a:endParaRPr>
              <a:latin typeface="Montserrat"/>
              <a:ea typeface="Montserrat"/>
              <a:cs typeface="Montserrat"/>
              <a:sym typeface="Montserrat"/>
            </a:endParaRPr>
          </a:p>
        </p:txBody>
      </p:sp>
      <p:sp>
        <p:nvSpPr>
          <p:cNvPr id="85" name="Google Shape;85;p1"/>
          <p:cNvSpPr txBox="1">
            <a:spLocks noGrp="1"/>
          </p:cNvSpPr>
          <p:nvPr>
            <p:ph type="body" idx="2"/>
          </p:nvPr>
        </p:nvSpPr>
        <p:spPr>
          <a:xfrm>
            <a:off x="1524000" y="5246810"/>
            <a:ext cx="9144000" cy="366600"/>
          </a:xfrm>
          <a:prstGeom prst="rect">
            <a:avLst/>
          </a:prstGeom>
          <a:noFill/>
          <a:ln>
            <a:noFill/>
          </a:ln>
        </p:spPr>
        <p:txBody>
          <a:bodyPr spcFirstLastPara="1" wrap="square" lIns="91425" tIns="45700" rIns="91425" bIns="45700" anchor="t" anchorCtr="0">
            <a:normAutofit lnSpcReduction="20000"/>
          </a:bodyPr>
          <a:lstStyle/>
          <a:p>
            <a:pPr marL="0" lvl="0" indent="0" algn="ctr" rtl="0">
              <a:lnSpc>
                <a:spcPct val="90000"/>
              </a:lnSpc>
              <a:spcBef>
                <a:spcPts val="0"/>
              </a:spcBef>
              <a:spcAft>
                <a:spcPts val="0"/>
              </a:spcAft>
              <a:buClr>
                <a:srgbClr val="C40E3E"/>
              </a:buClr>
              <a:buSzPts val="2400"/>
              <a:buNone/>
            </a:pPr>
            <a:r>
              <a:rPr lang="en-US">
                <a:latin typeface="Montserrat"/>
                <a:ea typeface="Montserrat"/>
                <a:cs typeface="Montserrat"/>
                <a:sym typeface="Montserrat"/>
              </a:rPr>
              <a:t>Reflects August 2019 standards issued by GOV Comms</a:t>
            </a:r>
            <a:endParaRPr>
              <a:latin typeface="Montserrat"/>
              <a:ea typeface="Montserrat"/>
              <a:cs typeface="Montserrat"/>
              <a:sym typeface="Montserra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gf38ff6d9da_0_73"/>
          <p:cNvSpPr txBox="1">
            <a:spLocks noGrp="1"/>
          </p:cNvSpPr>
          <p:nvPr>
            <p:ph type="title"/>
          </p:nvPr>
        </p:nvSpPr>
        <p:spPr>
          <a:xfrm>
            <a:off x="838200" y="596349"/>
            <a:ext cx="10515600" cy="9948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latin typeface="Montserrat"/>
                <a:ea typeface="Montserrat"/>
                <a:cs typeface="Montserrat"/>
                <a:sym typeface="Montserrat"/>
              </a:rPr>
              <a:t>Imagery best practices</a:t>
            </a:r>
            <a:endParaRPr>
              <a:latin typeface="Montserrat"/>
              <a:ea typeface="Montserrat"/>
              <a:cs typeface="Montserrat"/>
              <a:sym typeface="Montserrat"/>
            </a:endParaRPr>
          </a:p>
        </p:txBody>
      </p:sp>
      <p:sp>
        <p:nvSpPr>
          <p:cNvPr id="160" name="Google Shape;160;gf38ff6d9da_0_73"/>
          <p:cNvSpPr txBox="1">
            <a:spLocks noGrp="1"/>
          </p:cNvSpPr>
          <p:nvPr>
            <p:ph type="sldNum" idx="12"/>
          </p:nvPr>
        </p:nvSpPr>
        <p:spPr>
          <a:xfrm>
            <a:off x="537186" y="6253165"/>
            <a:ext cx="5433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latin typeface="Calibri"/>
                <a:ea typeface="Calibri"/>
                <a:cs typeface="Calibri"/>
                <a:sym typeface="Calibri"/>
              </a:rPr>
              <a:t>10</a:t>
            </a:fld>
            <a:endParaRPr>
              <a:latin typeface="Calibri"/>
              <a:ea typeface="Calibri"/>
              <a:cs typeface="Calibri"/>
              <a:sym typeface="Calibri"/>
            </a:endParaRPr>
          </a:p>
        </p:txBody>
      </p:sp>
      <p:sp>
        <p:nvSpPr>
          <p:cNvPr id="161" name="Google Shape;161;gf38ff6d9da_0_73"/>
          <p:cNvSpPr txBox="1">
            <a:spLocks noGrp="1"/>
          </p:cNvSpPr>
          <p:nvPr>
            <p:ph type="body" idx="2"/>
          </p:nvPr>
        </p:nvSpPr>
        <p:spPr>
          <a:xfrm>
            <a:off x="884583" y="362022"/>
            <a:ext cx="10469100" cy="3438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F7F7F"/>
              </a:buClr>
              <a:buSzPts val="2200"/>
              <a:buNone/>
            </a:pPr>
            <a:endParaRPr/>
          </a:p>
        </p:txBody>
      </p:sp>
      <p:sp>
        <p:nvSpPr>
          <p:cNvPr id="162" name="Google Shape;162;gf38ff6d9da_0_73"/>
          <p:cNvSpPr txBox="1">
            <a:spLocks noGrp="1"/>
          </p:cNvSpPr>
          <p:nvPr>
            <p:ph type="body" idx="1"/>
          </p:nvPr>
        </p:nvSpPr>
        <p:spPr>
          <a:xfrm>
            <a:off x="884700" y="2263725"/>
            <a:ext cx="10469100" cy="3931800"/>
          </a:xfrm>
          <a:prstGeom prst="rect">
            <a:avLst/>
          </a:prstGeom>
          <a:noFill/>
          <a:ln>
            <a:noFill/>
          </a:ln>
        </p:spPr>
        <p:txBody>
          <a:bodyPr spcFirstLastPara="1" wrap="square" lIns="91425" tIns="45700" rIns="91425" bIns="45700" anchor="t" anchorCtr="0">
            <a:normAutofit/>
          </a:bodyPr>
          <a:lstStyle/>
          <a:p>
            <a:pPr marL="0" lvl="0" indent="0" algn="l" rtl="0">
              <a:lnSpc>
                <a:spcPct val="115000"/>
              </a:lnSpc>
              <a:spcBef>
                <a:spcPts val="0"/>
              </a:spcBef>
              <a:spcAft>
                <a:spcPts val="0"/>
              </a:spcAft>
              <a:buNone/>
            </a:pPr>
            <a:r>
              <a:rPr lang="en-US" sz="2600">
                <a:latin typeface="Montserrat"/>
                <a:ea typeface="Montserrat"/>
                <a:cs typeface="Montserrat"/>
                <a:sym typeface="Montserrat"/>
              </a:rPr>
              <a:t>Because imagery spans a very broad range of materials and subjects, there is no single style designated. </a:t>
            </a:r>
            <a:endParaRPr sz="2600">
              <a:latin typeface="Montserrat"/>
              <a:ea typeface="Montserrat"/>
              <a:cs typeface="Montserrat"/>
              <a:sym typeface="Montserrat"/>
            </a:endParaRPr>
          </a:p>
          <a:p>
            <a:pPr marL="0" lvl="0" indent="0" algn="l" rtl="0">
              <a:lnSpc>
                <a:spcPct val="115000"/>
              </a:lnSpc>
              <a:spcBef>
                <a:spcPts val="0"/>
              </a:spcBef>
              <a:spcAft>
                <a:spcPts val="0"/>
              </a:spcAft>
              <a:buNone/>
            </a:pPr>
            <a:endParaRPr sz="2600">
              <a:latin typeface="Montserrat"/>
              <a:ea typeface="Montserrat"/>
              <a:cs typeface="Montserrat"/>
              <a:sym typeface="Montserrat"/>
            </a:endParaRPr>
          </a:p>
          <a:p>
            <a:pPr marL="0" lvl="0" indent="0" algn="l" rtl="0">
              <a:lnSpc>
                <a:spcPct val="115000"/>
              </a:lnSpc>
              <a:spcBef>
                <a:spcPts val="0"/>
              </a:spcBef>
              <a:spcAft>
                <a:spcPts val="0"/>
              </a:spcAft>
              <a:buNone/>
            </a:pPr>
            <a:r>
              <a:rPr lang="en-US" sz="2600">
                <a:latin typeface="Montserrat"/>
                <a:ea typeface="Montserrat"/>
                <a:cs typeface="Montserrat"/>
                <a:sym typeface="Montserrat"/>
              </a:rPr>
              <a:t>However, the tone and quality of all imagery should project quality and professionalism. Imagery should also support the message and content of the piece to which it is applied, in order to help tell the story.</a:t>
            </a:r>
            <a:endParaRPr sz="2600">
              <a:latin typeface="Montserrat"/>
              <a:ea typeface="Montserrat"/>
              <a:cs typeface="Montserrat"/>
              <a:sym typeface="Montserrat"/>
            </a:endParaRPr>
          </a:p>
          <a:p>
            <a:pPr marL="0" lvl="0" indent="0" algn="l" rtl="0">
              <a:lnSpc>
                <a:spcPct val="115000"/>
              </a:lnSpc>
              <a:spcBef>
                <a:spcPts val="0"/>
              </a:spcBef>
              <a:spcAft>
                <a:spcPts val="0"/>
              </a:spcAft>
              <a:buNone/>
            </a:pPr>
            <a:endParaRPr sz="2600">
              <a:latin typeface="Montserrat"/>
              <a:ea typeface="Montserrat"/>
              <a:cs typeface="Montserrat"/>
              <a:sym typeface="Montserra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gf38ff6d9da_0_80"/>
          <p:cNvSpPr txBox="1">
            <a:spLocks noGrp="1"/>
          </p:cNvSpPr>
          <p:nvPr>
            <p:ph type="title"/>
          </p:nvPr>
        </p:nvSpPr>
        <p:spPr>
          <a:xfrm>
            <a:off x="838200" y="596349"/>
            <a:ext cx="10515600" cy="9948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latin typeface="Montserrat"/>
                <a:ea typeface="Montserrat"/>
                <a:cs typeface="Montserrat"/>
                <a:sym typeface="Montserrat"/>
              </a:rPr>
              <a:t>Imagery best practices</a:t>
            </a:r>
            <a:endParaRPr>
              <a:latin typeface="Montserrat"/>
              <a:ea typeface="Montserrat"/>
              <a:cs typeface="Montserrat"/>
              <a:sym typeface="Montserrat"/>
            </a:endParaRPr>
          </a:p>
        </p:txBody>
      </p:sp>
      <p:sp>
        <p:nvSpPr>
          <p:cNvPr id="168" name="Google Shape;168;gf38ff6d9da_0_80"/>
          <p:cNvSpPr txBox="1">
            <a:spLocks noGrp="1"/>
          </p:cNvSpPr>
          <p:nvPr>
            <p:ph type="sldNum" idx="12"/>
          </p:nvPr>
        </p:nvSpPr>
        <p:spPr>
          <a:xfrm>
            <a:off x="537186" y="6253165"/>
            <a:ext cx="5433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latin typeface="Calibri"/>
                <a:ea typeface="Calibri"/>
                <a:cs typeface="Calibri"/>
                <a:sym typeface="Calibri"/>
              </a:rPr>
              <a:t>11</a:t>
            </a:fld>
            <a:endParaRPr>
              <a:latin typeface="Calibri"/>
              <a:ea typeface="Calibri"/>
              <a:cs typeface="Calibri"/>
              <a:sym typeface="Calibri"/>
            </a:endParaRPr>
          </a:p>
        </p:txBody>
      </p:sp>
      <p:sp>
        <p:nvSpPr>
          <p:cNvPr id="169" name="Google Shape;169;gf38ff6d9da_0_80"/>
          <p:cNvSpPr txBox="1">
            <a:spLocks noGrp="1"/>
          </p:cNvSpPr>
          <p:nvPr>
            <p:ph type="body" idx="2"/>
          </p:nvPr>
        </p:nvSpPr>
        <p:spPr>
          <a:xfrm>
            <a:off x="884583" y="362022"/>
            <a:ext cx="10469100" cy="3438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F7F7F"/>
              </a:buClr>
              <a:buSzPts val="2200"/>
              <a:buNone/>
            </a:pPr>
            <a:endParaRPr/>
          </a:p>
        </p:txBody>
      </p:sp>
      <p:sp>
        <p:nvSpPr>
          <p:cNvPr id="170" name="Google Shape;170;gf38ff6d9da_0_80"/>
          <p:cNvSpPr txBox="1">
            <a:spLocks noGrp="1"/>
          </p:cNvSpPr>
          <p:nvPr>
            <p:ph type="body" idx="1"/>
          </p:nvPr>
        </p:nvSpPr>
        <p:spPr>
          <a:xfrm>
            <a:off x="884700" y="2166050"/>
            <a:ext cx="10469100" cy="3877200"/>
          </a:xfrm>
          <a:prstGeom prst="rect">
            <a:avLst/>
          </a:prstGeom>
          <a:noFill/>
          <a:ln>
            <a:noFill/>
          </a:ln>
        </p:spPr>
        <p:txBody>
          <a:bodyPr spcFirstLastPara="1" wrap="square" lIns="91425" tIns="45700" rIns="91425" bIns="45700" anchor="t" anchorCtr="0">
            <a:normAutofit/>
          </a:bodyPr>
          <a:lstStyle/>
          <a:p>
            <a:pPr marL="0" lvl="0" indent="0" algn="l" rtl="0">
              <a:lnSpc>
                <a:spcPct val="115000"/>
              </a:lnSpc>
              <a:spcBef>
                <a:spcPts val="0"/>
              </a:spcBef>
              <a:spcAft>
                <a:spcPts val="0"/>
              </a:spcAft>
              <a:buNone/>
            </a:pPr>
            <a:r>
              <a:rPr lang="en-US" sz="2600">
                <a:latin typeface="Montserrat"/>
                <a:ea typeface="Montserrat"/>
                <a:cs typeface="Montserrat"/>
                <a:sym typeface="Montserrat"/>
              </a:rPr>
              <a:t>Full color imagery is always preferred.</a:t>
            </a:r>
            <a:endParaRPr sz="2600">
              <a:latin typeface="Montserrat"/>
              <a:ea typeface="Montserrat"/>
              <a:cs typeface="Montserrat"/>
              <a:sym typeface="Montserrat"/>
            </a:endParaRPr>
          </a:p>
          <a:p>
            <a:pPr marL="0" lvl="0" indent="0" algn="l" rtl="0">
              <a:lnSpc>
                <a:spcPct val="115000"/>
              </a:lnSpc>
              <a:spcBef>
                <a:spcPts val="0"/>
              </a:spcBef>
              <a:spcAft>
                <a:spcPts val="0"/>
              </a:spcAft>
              <a:buNone/>
            </a:pPr>
            <a:endParaRPr sz="2600">
              <a:latin typeface="Montserrat"/>
              <a:ea typeface="Montserrat"/>
              <a:cs typeface="Montserrat"/>
              <a:sym typeface="Montserrat"/>
            </a:endParaRPr>
          </a:p>
          <a:p>
            <a:pPr marL="0" lvl="0" indent="0" algn="l" rtl="0">
              <a:lnSpc>
                <a:spcPct val="115000"/>
              </a:lnSpc>
              <a:spcBef>
                <a:spcPts val="0"/>
              </a:spcBef>
              <a:spcAft>
                <a:spcPts val="0"/>
              </a:spcAft>
              <a:buNone/>
            </a:pPr>
            <a:r>
              <a:rPr lang="en-US" sz="2600">
                <a:latin typeface="Montserrat"/>
                <a:ea typeface="Montserrat"/>
                <a:cs typeface="Montserrat"/>
                <a:sym typeface="Montserrat"/>
              </a:rPr>
              <a:t>Use of clip art and cartoons is generally discouraged, unless it is audience-appropriate.</a:t>
            </a:r>
            <a:endParaRPr sz="2600">
              <a:latin typeface="Montserrat"/>
              <a:ea typeface="Montserrat"/>
              <a:cs typeface="Montserrat"/>
              <a:sym typeface="Montserrat"/>
            </a:endParaRPr>
          </a:p>
          <a:p>
            <a:pPr marL="0" lvl="0" indent="0" algn="l" rtl="0">
              <a:lnSpc>
                <a:spcPct val="115000"/>
              </a:lnSpc>
              <a:spcBef>
                <a:spcPts val="0"/>
              </a:spcBef>
              <a:spcAft>
                <a:spcPts val="0"/>
              </a:spcAft>
              <a:buNone/>
            </a:pPr>
            <a:endParaRPr sz="2600">
              <a:latin typeface="Montserrat"/>
              <a:ea typeface="Montserrat"/>
              <a:cs typeface="Montserrat"/>
              <a:sym typeface="Montserrat"/>
            </a:endParaRPr>
          </a:p>
          <a:p>
            <a:pPr marL="0" lvl="0" indent="0" algn="l" rtl="0">
              <a:lnSpc>
                <a:spcPct val="115000"/>
              </a:lnSpc>
              <a:spcBef>
                <a:spcPts val="0"/>
              </a:spcBef>
              <a:spcAft>
                <a:spcPts val="0"/>
              </a:spcAft>
              <a:buClr>
                <a:schemeClr val="dk1"/>
              </a:buClr>
              <a:buSzPts val="1100"/>
              <a:buFont typeface="Arial"/>
              <a:buNone/>
            </a:pPr>
            <a:r>
              <a:rPr lang="en-US" sz="2600">
                <a:latin typeface="Montserrat"/>
                <a:ea typeface="Montserrat"/>
                <a:cs typeface="Montserrat"/>
                <a:sym typeface="Montserrat"/>
              </a:rPr>
              <a:t>Please contact the Office of Communications to download stock images through Shutterstock. </a:t>
            </a:r>
            <a:endParaRPr sz="2600">
              <a:latin typeface="Montserrat"/>
              <a:ea typeface="Montserrat"/>
              <a:cs typeface="Montserrat"/>
              <a:sym typeface="Montserra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gf38ff6d9da_0_87"/>
          <p:cNvSpPr txBox="1">
            <a:spLocks noGrp="1"/>
          </p:cNvSpPr>
          <p:nvPr>
            <p:ph type="title"/>
          </p:nvPr>
        </p:nvSpPr>
        <p:spPr>
          <a:xfrm>
            <a:off x="838200" y="596349"/>
            <a:ext cx="10515600" cy="9948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latin typeface="Montserrat"/>
                <a:ea typeface="Montserrat"/>
                <a:cs typeface="Montserrat"/>
                <a:sym typeface="Montserrat"/>
              </a:rPr>
              <a:t>Imagery best practices</a:t>
            </a:r>
            <a:endParaRPr>
              <a:latin typeface="Montserrat"/>
              <a:ea typeface="Montserrat"/>
              <a:cs typeface="Montserrat"/>
              <a:sym typeface="Montserrat"/>
            </a:endParaRPr>
          </a:p>
        </p:txBody>
      </p:sp>
      <p:sp>
        <p:nvSpPr>
          <p:cNvPr id="176" name="Google Shape;176;gf38ff6d9da_0_87"/>
          <p:cNvSpPr txBox="1">
            <a:spLocks noGrp="1"/>
          </p:cNvSpPr>
          <p:nvPr>
            <p:ph type="sldNum" idx="12"/>
          </p:nvPr>
        </p:nvSpPr>
        <p:spPr>
          <a:xfrm>
            <a:off x="537186" y="6253165"/>
            <a:ext cx="5433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latin typeface="Calibri"/>
                <a:ea typeface="Calibri"/>
                <a:cs typeface="Calibri"/>
                <a:sym typeface="Calibri"/>
              </a:rPr>
              <a:t>12</a:t>
            </a:fld>
            <a:endParaRPr>
              <a:latin typeface="Calibri"/>
              <a:ea typeface="Calibri"/>
              <a:cs typeface="Calibri"/>
              <a:sym typeface="Calibri"/>
            </a:endParaRPr>
          </a:p>
        </p:txBody>
      </p:sp>
      <p:sp>
        <p:nvSpPr>
          <p:cNvPr id="177" name="Google Shape;177;gf38ff6d9da_0_87"/>
          <p:cNvSpPr txBox="1">
            <a:spLocks noGrp="1"/>
          </p:cNvSpPr>
          <p:nvPr>
            <p:ph type="body" idx="2"/>
          </p:nvPr>
        </p:nvSpPr>
        <p:spPr>
          <a:xfrm>
            <a:off x="884583" y="362022"/>
            <a:ext cx="10469100" cy="3438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F7F7F"/>
              </a:buClr>
              <a:buSzPts val="2200"/>
              <a:buNone/>
            </a:pPr>
            <a:endParaRPr/>
          </a:p>
        </p:txBody>
      </p:sp>
      <p:sp>
        <p:nvSpPr>
          <p:cNvPr id="178" name="Google Shape;178;gf38ff6d9da_0_87"/>
          <p:cNvSpPr txBox="1">
            <a:spLocks noGrp="1"/>
          </p:cNvSpPr>
          <p:nvPr>
            <p:ph type="body" idx="1"/>
          </p:nvPr>
        </p:nvSpPr>
        <p:spPr>
          <a:xfrm>
            <a:off x="838200" y="2147825"/>
            <a:ext cx="10515600" cy="3712800"/>
          </a:xfrm>
          <a:prstGeom prst="rect">
            <a:avLst/>
          </a:prstGeom>
          <a:noFill/>
          <a:ln>
            <a:noFill/>
          </a:ln>
        </p:spPr>
        <p:txBody>
          <a:bodyPr spcFirstLastPara="1" wrap="square" lIns="91425" tIns="45700" rIns="91425" bIns="45700" anchor="t" anchorCtr="0">
            <a:normAutofit/>
          </a:bodyPr>
          <a:lstStyle/>
          <a:p>
            <a:pPr marL="0" lvl="0" indent="0" algn="l" rtl="0">
              <a:lnSpc>
                <a:spcPct val="115000"/>
              </a:lnSpc>
              <a:spcBef>
                <a:spcPts val="0"/>
              </a:spcBef>
              <a:spcAft>
                <a:spcPts val="0"/>
              </a:spcAft>
              <a:buNone/>
            </a:pPr>
            <a:r>
              <a:rPr lang="en-US" sz="2600" b="1">
                <a:latin typeface="Montserrat"/>
                <a:ea typeface="Montserrat"/>
                <a:cs typeface="Montserrat"/>
                <a:sym typeface="Montserrat"/>
              </a:rPr>
              <a:t>When using imagery, follow legal requirements. </a:t>
            </a:r>
            <a:endParaRPr sz="2600" b="1">
              <a:latin typeface="Montserrat"/>
              <a:ea typeface="Montserrat"/>
              <a:cs typeface="Montserrat"/>
              <a:sym typeface="Montserrat"/>
            </a:endParaRPr>
          </a:p>
          <a:p>
            <a:pPr marL="0" lvl="0" indent="0" algn="l" rtl="0">
              <a:lnSpc>
                <a:spcPct val="115000"/>
              </a:lnSpc>
              <a:spcBef>
                <a:spcPts val="0"/>
              </a:spcBef>
              <a:spcAft>
                <a:spcPts val="0"/>
              </a:spcAft>
              <a:buNone/>
            </a:pPr>
            <a:endParaRPr sz="2600">
              <a:latin typeface="Montserrat"/>
              <a:ea typeface="Montserrat"/>
              <a:cs typeface="Montserrat"/>
              <a:sym typeface="Montserrat"/>
            </a:endParaRPr>
          </a:p>
          <a:p>
            <a:pPr marL="0" lvl="0" indent="0" algn="l" rtl="0">
              <a:lnSpc>
                <a:spcPct val="115000"/>
              </a:lnSpc>
              <a:spcBef>
                <a:spcPts val="0"/>
              </a:spcBef>
              <a:spcAft>
                <a:spcPts val="0"/>
              </a:spcAft>
              <a:buNone/>
            </a:pPr>
            <a:r>
              <a:rPr lang="en-US" sz="2600">
                <a:latin typeface="Montserrat"/>
                <a:ea typeface="Montserrat"/>
                <a:cs typeface="Montserrat"/>
                <a:sym typeface="Montserrat"/>
              </a:rPr>
              <a:t>Copyrighted images (including those found via Internet search) should not be used. </a:t>
            </a:r>
            <a:endParaRPr sz="2600">
              <a:latin typeface="Montserrat"/>
              <a:ea typeface="Montserrat"/>
              <a:cs typeface="Montserrat"/>
              <a:sym typeface="Montserrat"/>
            </a:endParaRPr>
          </a:p>
          <a:p>
            <a:pPr marL="0" lvl="0" indent="0" algn="l" rtl="0">
              <a:lnSpc>
                <a:spcPct val="115000"/>
              </a:lnSpc>
              <a:spcBef>
                <a:spcPts val="0"/>
              </a:spcBef>
              <a:spcAft>
                <a:spcPts val="0"/>
              </a:spcAft>
              <a:buNone/>
            </a:pPr>
            <a:endParaRPr sz="2600">
              <a:latin typeface="Montserrat"/>
              <a:ea typeface="Montserrat"/>
              <a:cs typeface="Montserrat"/>
              <a:sym typeface="Montserrat"/>
            </a:endParaRPr>
          </a:p>
          <a:p>
            <a:pPr marL="0" lvl="0" indent="0" algn="l" rtl="0">
              <a:lnSpc>
                <a:spcPct val="115000"/>
              </a:lnSpc>
              <a:spcBef>
                <a:spcPts val="0"/>
              </a:spcBef>
              <a:spcAft>
                <a:spcPts val="0"/>
              </a:spcAft>
              <a:buClr>
                <a:schemeClr val="dk1"/>
              </a:buClr>
              <a:buSzPts val="1100"/>
              <a:buFont typeface="Arial"/>
              <a:buNone/>
            </a:pPr>
            <a:r>
              <a:rPr lang="en-US" sz="2600">
                <a:latin typeface="Montserrat"/>
                <a:ea typeface="Montserrat"/>
                <a:cs typeface="Montserrat"/>
                <a:sym typeface="Montserrat"/>
              </a:rPr>
              <a:t>Appropriate licensure/permission for using images is required.</a:t>
            </a:r>
            <a:endParaRPr sz="2600">
              <a:latin typeface="Montserrat"/>
              <a:ea typeface="Montserrat"/>
              <a:cs typeface="Montserrat"/>
              <a:sym typeface="Montserra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gf38ff6d9da_0_94"/>
          <p:cNvSpPr txBox="1">
            <a:spLocks noGrp="1"/>
          </p:cNvSpPr>
          <p:nvPr>
            <p:ph type="title"/>
          </p:nvPr>
        </p:nvSpPr>
        <p:spPr>
          <a:xfrm>
            <a:off x="838200" y="596349"/>
            <a:ext cx="10515600" cy="9948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latin typeface="Montserrat"/>
                <a:ea typeface="Montserrat"/>
                <a:cs typeface="Montserrat"/>
                <a:sym typeface="Montserrat"/>
              </a:rPr>
              <a:t>Imagery best practices</a:t>
            </a:r>
            <a:endParaRPr>
              <a:latin typeface="Montserrat"/>
              <a:ea typeface="Montserrat"/>
              <a:cs typeface="Montserrat"/>
              <a:sym typeface="Montserrat"/>
            </a:endParaRPr>
          </a:p>
        </p:txBody>
      </p:sp>
      <p:sp>
        <p:nvSpPr>
          <p:cNvPr id="184" name="Google Shape;184;gf38ff6d9da_0_94"/>
          <p:cNvSpPr txBox="1">
            <a:spLocks noGrp="1"/>
          </p:cNvSpPr>
          <p:nvPr>
            <p:ph type="sldNum" idx="12"/>
          </p:nvPr>
        </p:nvSpPr>
        <p:spPr>
          <a:xfrm>
            <a:off x="537186" y="6253165"/>
            <a:ext cx="5433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latin typeface="Calibri"/>
                <a:ea typeface="Calibri"/>
                <a:cs typeface="Calibri"/>
                <a:sym typeface="Calibri"/>
              </a:rPr>
              <a:t>13</a:t>
            </a:fld>
            <a:endParaRPr>
              <a:latin typeface="Calibri"/>
              <a:ea typeface="Calibri"/>
              <a:cs typeface="Calibri"/>
              <a:sym typeface="Calibri"/>
            </a:endParaRPr>
          </a:p>
        </p:txBody>
      </p:sp>
      <p:sp>
        <p:nvSpPr>
          <p:cNvPr id="185" name="Google Shape;185;gf38ff6d9da_0_94"/>
          <p:cNvSpPr txBox="1">
            <a:spLocks noGrp="1"/>
          </p:cNvSpPr>
          <p:nvPr>
            <p:ph type="body" idx="2"/>
          </p:nvPr>
        </p:nvSpPr>
        <p:spPr>
          <a:xfrm>
            <a:off x="884583" y="362022"/>
            <a:ext cx="10469100" cy="3438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F7F7F"/>
              </a:buClr>
              <a:buSzPts val="2200"/>
              <a:buNone/>
            </a:pPr>
            <a:endParaRPr/>
          </a:p>
        </p:txBody>
      </p:sp>
      <p:sp>
        <p:nvSpPr>
          <p:cNvPr id="186" name="Google Shape;186;gf38ff6d9da_0_94"/>
          <p:cNvSpPr txBox="1">
            <a:spLocks noGrp="1"/>
          </p:cNvSpPr>
          <p:nvPr>
            <p:ph type="body" idx="1"/>
          </p:nvPr>
        </p:nvSpPr>
        <p:spPr>
          <a:xfrm>
            <a:off x="8772300" y="3457775"/>
            <a:ext cx="2581500" cy="1714500"/>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115000"/>
              </a:lnSpc>
              <a:spcBef>
                <a:spcPts val="0"/>
              </a:spcBef>
              <a:spcAft>
                <a:spcPts val="0"/>
              </a:spcAft>
              <a:buNone/>
            </a:pPr>
            <a:r>
              <a:rPr lang="en-US" sz="2600">
                <a:latin typeface="Montserrat"/>
                <a:ea typeface="Montserrat"/>
                <a:cs typeface="Montserrat"/>
                <a:sym typeface="Montserrat"/>
              </a:rPr>
              <a:t>Ensure logos and images are</a:t>
            </a:r>
            <a:r>
              <a:rPr lang="en-US" sz="2600" b="1">
                <a:latin typeface="Montserrat"/>
                <a:ea typeface="Montserrat"/>
                <a:cs typeface="Montserrat"/>
                <a:sym typeface="Montserrat"/>
              </a:rPr>
              <a:t> not distorted.</a:t>
            </a:r>
            <a:endParaRPr sz="2600" b="1">
              <a:latin typeface="Montserrat"/>
              <a:ea typeface="Montserrat"/>
              <a:cs typeface="Montserrat"/>
              <a:sym typeface="Montserrat"/>
            </a:endParaRPr>
          </a:p>
          <a:p>
            <a:pPr marL="0" lvl="0" indent="0" algn="l" rtl="0">
              <a:lnSpc>
                <a:spcPct val="115000"/>
              </a:lnSpc>
              <a:spcBef>
                <a:spcPts val="0"/>
              </a:spcBef>
              <a:spcAft>
                <a:spcPts val="0"/>
              </a:spcAft>
              <a:buNone/>
            </a:pPr>
            <a:endParaRPr sz="2600">
              <a:latin typeface="Montserrat"/>
              <a:ea typeface="Montserrat"/>
              <a:cs typeface="Montserrat"/>
              <a:sym typeface="Montserrat"/>
            </a:endParaRPr>
          </a:p>
        </p:txBody>
      </p:sp>
      <p:pic>
        <p:nvPicPr>
          <p:cNvPr id="187" name="Google Shape;187;gf38ff6d9da_0_94" descr="Picture of man and woman with dog"/>
          <p:cNvPicPr preferRelativeResize="0"/>
          <p:nvPr/>
        </p:nvPicPr>
        <p:blipFill>
          <a:blip r:embed="rId3">
            <a:alphaModFix/>
          </a:blip>
          <a:stretch>
            <a:fillRect/>
          </a:stretch>
        </p:blipFill>
        <p:spPr>
          <a:xfrm>
            <a:off x="838200" y="1789150"/>
            <a:ext cx="4195749" cy="2565625"/>
          </a:xfrm>
          <a:prstGeom prst="rect">
            <a:avLst/>
          </a:prstGeom>
          <a:noFill/>
          <a:ln>
            <a:noFill/>
          </a:ln>
        </p:spPr>
      </p:pic>
      <p:pic>
        <p:nvPicPr>
          <p:cNvPr id="188" name="Google Shape;188;gf38ff6d9da_0_94" descr="Maryland Logo"/>
          <p:cNvPicPr preferRelativeResize="0"/>
          <p:nvPr/>
        </p:nvPicPr>
        <p:blipFill rotWithShape="1">
          <a:blip r:embed="rId4">
            <a:alphaModFix/>
          </a:blip>
          <a:srcRect t="26643" r="42961"/>
          <a:stretch/>
        </p:blipFill>
        <p:spPr>
          <a:xfrm>
            <a:off x="5052795" y="2330200"/>
            <a:ext cx="2218675" cy="1842201"/>
          </a:xfrm>
          <a:prstGeom prst="rect">
            <a:avLst/>
          </a:prstGeom>
          <a:noFill/>
          <a:ln>
            <a:noFill/>
          </a:ln>
        </p:spPr>
      </p:pic>
      <p:pic>
        <p:nvPicPr>
          <p:cNvPr id="189" name="Google Shape;189;gf38ff6d9da_0_94" descr="Icon&#10;&#10;Description automatically generated"/>
          <p:cNvPicPr preferRelativeResize="0"/>
          <p:nvPr/>
        </p:nvPicPr>
        <p:blipFill>
          <a:blip r:embed="rId5">
            <a:alphaModFix/>
          </a:blip>
          <a:stretch>
            <a:fillRect/>
          </a:stretch>
        </p:blipFill>
        <p:spPr>
          <a:xfrm>
            <a:off x="7410912" y="2609288"/>
            <a:ext cx="1034375" cy="772950"/>
          </a:xfrm>
          <a:prstGeom prst="rect">
            <a:avLst/>
          </a:prstGeom>
          <a:noFill/>
          <a:ln>
            <a:noFill/>
          </a:ln>
        </p:spPr>
      </p:pic>
      <p:pic>
        <p:nvPicPr>
          <p:cNvPr id="190" name="Google Shape;190;gf38ff6d9da_0_94" descr="Distorted image of man and woman with dog"/>
          <p:cNvPicPr preferRelativeResize="0"/>
          <p:nvPr/>
        </p:nvPicPr>
        <p:blipFill rotWithShape="1">
          <a:blip r:embed="rId3">
            <a:alphaModFix/>
          </a:blip>
          <a:srcRect r="30162"/>
          <a:stretch/>
        </p:blipFill>
        <p:spPr>
          <a:xfrm>
            <a:off x="765300" y="4172400"/>
            <a:ext cx="3049399" cy="2080776"/>
          </a:xfrm>
          <a:prstGeom prst="rect">
            <a:avLst/>
          </a:prstGeom>
          <a:noFill/>
          <a:ln>
            <a:noFill/>
          </a:ln>
        </p:spPr>
      </p:pic>
      <p:pic>
        <p:nvPicPr>
          <p:cNvPr id="191" name="Google Shape;191;gf38ff6d9da_0_94" descr="distorted image of Maryland logo"/>
          <p:cNvPicPr preferRelativeResize="0"/>
          <p:nvPr/>
        </p:nvPicPr>
        <p:blipFill rotWithShape="1">
          <a:blip r:embed="rId4">
            <a:alphaModFix/>
          </a:blip>
          <a:srcRect t="26643" r="42961"/>
          <a:stretch/>
        </p:blipFill>
        <p:spPr>
          <a:xfrm>
            <a:off x="5119875" y="4681775"/>
            <a:ext cx="2218675" cy="1214425"/>
          </a:xfrm>
          <a:prstGeom prst="rect">
            <a:avLst/>
          </a:prstGeom>
          <a:noFill/>
          <a:ln>
            <a:noFill/>
          </a:ln>
        </p:spPr>
      </p:pic>
      <p:cxnSp>
        <p:nvCxnSpPr>
          <p:cNvPr id="192" name="Google Shape;192;gf38ff6d9da_0_94">
            <a:extLst>
              <a:ext uri="{C183D7F6-B498-43B3-948B-1728B52AA6E4}">
                <adec:decorative xmlns:adec="http://schemas.microsoft.com/office/drawing/2017/decorative" val="1"/>
              </a:ext>
            </a:extLst>
          </p:cNvPr>
          <p:cNvCxnSpPr/>
          <p:nvPr/>
        </p:nvCxnSpPr>
        <p:spPr>
          <a:xfrm>
            <a:off x="3929825" y="4927794"/>
            <a:ext cx="775200" cy="570000"/>
          </a:xfrm>
          <a:prstGeom prst="straightConnector1">
            <a:avLst/>
          </a:prstGeom>
          <a:noFill/>
          <a:ln w="28575" cap="flat" cmpd="sng">
            <a:solidFill>
              <a:srgbClr val="C40E3E"/>
            </a:solidFill>
            <a:prstDash val="solid"/>
            <a:round/>
            <a:headEnd type="none" w="med" len="med"/>
            <a:tailEnd type="none" w="med" len="med"/>
          </a:ln>
        </p:spPr>
      </p:cxnSp>
      <p:cxnSp>
        <p:nvCxnSpPr>
          <p:cNvPr id="193" name="Google Shape;193;gf38ff6d9da_0_94">
            <a:extLst>
              <a:ext uri="{C183D7F6-B498-43B3-948B-1728B52AA6E4}">
                <adec:decorative xmlns:adec="http://schemas.microsoft.com/office/drawing/2017/decorative" val="1"/>
              </a:ext>
            </a:extLst>
          </p:cNvPr>
          <p:cNvCxnSpPr/>
          <p:nvPr/>
        </p:nvCxnSpPr>
        <p:spPr>
          <a:xfrm flipH="1">
            <a:off x="3929800" y="4927778"/>
            <a:ext cx="775200" cy="570000"/>
          </a:xfrm>
          <a:prstGeom prst="straightConnector1">
            <a:avLst/>
          </a:prstGeom>
          <a:noFill/>
          <a:ln w="28575" cap="flat" cmpd="sng">
            <a:solidFill>
              <a:srgbClr val="C40E3E"/>
            </a:solidFill>
            <a:prstDash val="solid"/>
            <a:round/>
            <a:headEnd type="none" w="med" len="med"/>
            <a:tailEnd type="none" w="med" len="med"/>
          </a:ln>
        </p:spPr>
      </p:cxnSp>
      <p:cxnSp>
        <p:nvCxnSpPr>
          <p:cNvPr id="194" name="Google Shape;194;gf38ff6d9da_0_94">
            <a:extLst>
              <a:ext uri="{C183D7F6-B498-43B3-948B-1728B52AA6E4}">
                <adec:decorative xmlns:adec="http://schemas.microsoft.com/office/drawing/2017/decorative" val="1"/>
              </a:ext>
            </a:extLst>
          </p:cNvPr>
          <p:cNvCxnSpPr/>
          <p:nvPr/>
        </p:nvCxnSpPr>
        <p:spPr>
          <a:xfrm>
            <a:off x="7540500" y="4927781"/>
            <a:ext cx="775200" cy="570000"/>
          </a:xfrm>
          <a:prstGeom prst="straightConnector1">
            <a:avLst/>
          </a:prstGeom>
          <a:noFill/>
          <a:ln w="28575" cap="flat" cmpd="sng">
            <a:solidFill>
              <a:srgbClr val="C40E3E"/>
            </a:solidFill>
            <a:prstDash val="solid"/>
            <a:round/>
            <a:headEnd type="none" w="med" len="med"/>
            <a:tailEnd type="none" w="med" len="med"/>
          </a:ln>
        </p:spPr>
      </p:cxnSp>
      <p:cxnSp>
        <p:nvCxnSpPr>
          <p:cNvPr id="195" name="Google Shape;195;gf38ff6d9da_0_94">
            <a:extLst>
              <a:ext uri="{C183D7F6-B498-43B3-948B-1728B52AA6E4}">
                <adec:decorative xmlns:adec="http://schemas.microsoft.com/office/drawing/2017/decorative" val="1"/>
              </a:ext>
            </a:extLst>
          </p:cNvPr>
          <p:cNvCxnSpPr/>
          <p:nvPr/>
        </p:nvCxnSpPr>
        <p:spPr>
          <a:xfrm flipH="1">
            <a:off x="7540475" y="4927766"/>
            <a:ext cx="775200" cy="570000"/>
          </a:xfrm>
          <a:prstGeom prst="straightConnector1">
            <a:avLst/>
          </a:prstGeom>
          <a:noFill/>
          <a:ln w="28575" cap="flat" cmpd="sng">
            <a:solidFill>
              <a:srgbClr val="C40E3E"/>
            </a:solidFill>
            <a:prstDash val="solid"/>
            <a:round/>
            <a:headEnd type="none" w="med" len="med"/>
            <a:tailEnd type="none" w="med" len="med"/>
          </a:ln>
        </p:spPr>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gf38ff6d9da_0_118"/>
          <p:cNvSpPr txBox="1">
            <a:spLocks noGrp="1"/>
          </p:cNvSpPr>
          <p:nvPr>
            <p:ph type="title"/>
          </p:nvPr>
        </p:nvSpPr>
        <p:spPr>
          <a:xfrm>
            <a:off x="838200" y="596349"/>
            <a:ext cx="10515600" cy="9948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latin typeface="Montserrat"/>
                <a:ea typeface="Montserrat"/>
                <a:cs typeface="Montserrat"/>
                <a:sym typeface="Montserrat"/>
              </a:rPr>
              <a:t>Templates</a:t>
            </a:r>
            <a:endParaRPr>
              <a:latin typeface="Montserrat"/>
              <a:ea typeface="Montserrat"/>
              <a:cs typeface="Montserrat"/>
              <a:sym typeface="Montserrat"/>
            </a:endParaRPr>
          </a:p>
        </p:txBody>
      </p:sp>
      <p:sp>
        <p:nvSpPr>
          <p:cNvPr id="201" name="Google Shape;201;gf38ff6d9da_0_118"/>
          <p:cNvSpPr txBox="1">
            <a:spLocks noGrp="1"/>
          </p:cNvSpPr>
          <p:nvPr>
            <p:ph type="sldNum" idx="12"/>
          </p:nvPr>
        </p:nvSpPr>
        <p:spPr>
          <a:xfrm>
            <a:off x="537186" y="6253165"/>
            <a:ext cx="5433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latin typeface="Calibri"/>
                <a:ea typeface="Calibri"/>
                <a:cs typeface="Calibri"/>
                <a:sym typeface="Calibri"/>
              </a:rPr>
              <a:t>14</a:t>
            </a:fld>
            <a:endParaRPr>
              <a:latin typeface="Calibri"/>
              <a:ea typeface="Calibri"/>
              <a:cs typeface="Calibri"/>
              <a:sym typeface="Calibri"/>
            </a:endParaRPr>
          </a:p>
        </p:txBody>
      </p:sp>
      <p:sp>
        <p:nvSpPr>
          <p:cNvPr id="202" name="Google Shape;202;gf38ff6d9da_0_118"/>
          <p:cNvSpPr txBox="1">
            <a:spLocks noGrp="1"/>
          </p:cNvSpPr>
          <p:nvPr>
            <p:ph type="body" idx="2"/>
          </p:nvPr>
        </p:nvSpPr>
        <p:spPr>
          <a:xfrm>
            <a:off x="884583" y="362022"/>
            <a:ext cx="10469100" cy="3438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F7F7F"/>
              </a:buClr>
              <a:buSzPts val="2200"/>
              <a:buNone/>
            </a:pPr>
            <a:endParaRPr/>
          </a:p>
        </p:txBody>
      </p:sp>
      <p:pic>
        <p:nvPicPr>
          <p:cNvPr id="203" name="Google Shape;203;gf38ff6d9da_0_118">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608043" y="2109025"/>
            <a:ext cx="2184266" cy="2815448"/>
          </a:xfrm>
          <a:prstGeom prst="rect">
            <a:avLst/>
          </a:prstGeom>
          <a:noFill/>
          <a:ln>
            <a:noFill/>
          </a:ln>
          <a:effectLst>
            <a:outerShdw blurRad="57150" dist="19050" dir="5400000" algn="bl" rotWithShape="0">
              <a:srgbClr val="000000">
                <a:alpha val="50000"/>
              </a:srgbClr>
            </a:outerShdw>
          </a:effectLst>
        </p:spPr>
      </p:pic>
      <p:pic>
        <p:nvPicPr>
          <p:cNvPr id="204" name="Google Shape;204;gf38ff6d9da_0_118">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1484303" y="2560398"/>
            <a:ext cx="2393679" cy="3109128"/>
          </a:xfrm>
          <a:prstGeom prst="rect">
            <a:avLst/>
          </a:prstGeom>
          <a:noFill/>
          <a:ln>
            <a:noFill/>
          </a:ln>
          <a:effectLst>
            <a:outerShdw blurRad="57150" dist="19050" dir="5400000" algn="bl" rotWithShape="0">
              <a:srgbClr val="000000">
                <a:alpha val="50000"/>
              </a:srgbClr>
            </a:outerShdw>
          </a:effectLst>
        </p:spPr>
      </p:pic>
      <p:pic>
        <p:nvPicPr>
          <p:cNvPr id="205" name="Google Shape;205;gf38ff6d9da_0_118">
            <a:extLst>
              <a:ext uri="{C183D7F6-B498-43B3-948B-1728B52AA6E4}">
                <adec:decorative xmlns:adec="http://schemas.microsoft.com/office/drawing/2017/decorative" val="1"/>
              </a:ext>
            </a:extLst>
          </p:cNvPr>
          <p:cNvPicPr preferRelativeResize="0"/>
          <p:nvPr/>
        </p:nvPicPr>
        <p:blipFill>
          <a:blip r:embed="rId5">
            <a:alphaModFix/>
          </a:blip>
          <a:stretch>
            <a:fillRect/>
          </a:stretch>
        </p:blipFill>
        <p:spPr>
          <a:xfrm>
            <a:off x="2983543" y="2988269"/>
            <a:ext cx="3063350" cy="2295200"/>
          </a:xfrm>
          <a:prstGeom prst="rect">
            <a:avLst/>
          </a:prstGeom>
          <a:noFill/>
          <a:ln>
            <a:noFill/>
          </a:ln>
          <a:effectLst>
            <a:outerShdw blurRad="57150" dist="19050" dir="5400000" algn="bl" rotWithShape="0">
              <a:srgbClr val="000000">
                <a:alpha val="50000"/>
              </a:srgbClr>
            </a:outerShdw>
          </a:effectLst>
        </p:spPr>
      </p:pic>
      <p:sp>
        <p:nvSpPr>
          <p:cNvPr id="206" name="Google Shape;206;gf38ff6d9da_0_118"/>
          <p:cNvSpPr txBox="1"/>
          <p:nvPr/>
        </p:nvSpPr>
        <p:spPr>
          <a:xfrm>
            <a:off x="6359625" y="3442425"/>
            <a:ext cx="5527500" cy="153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200">
                <a:latin typeface="Montserrat"/>
                <a:ea typeface="Montserrat"/>
                <a:cs typeface="Montserrat"/>
                <a:sym typeface="Montserrat"/>
              </a:rPr>
              <a:t>Email mdh.communications@maryland.gov  to receive MDH templates for letterhead, PowerPoint, etc.</a:t>
            </a:r>
            <a:endParaRPr sz="2200">
              <a:latin typeface="Montserrat"/>
              <a:ea typeface="Montserrat"/>
              <a:cs typeface="Montserrat"/>
              <a:sym typeface="Montserra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gf9c3682f52_0_4"/>
          <p:cNvSpPr txBox="1">
            <a:spLocks noGrp="1"/>
          </p:cNvSpPr>
          <p:nvPr>
            <p:ph type="title"/>
          </p:nvPr>
        </p:nvSpPr>
        <p:spPr>
          <a:xfrm>
            <a:off x="838200" y="596349"/>
            <a:ext cx="10515600" cy="9948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latin typeface="Montserrat"/>
                <a:ea typeface="Montserrat"/>
                <a:cs typeface="Montserrat"/>
                <a:sym typeface="Montserrat"/>
              </a:rPr>
              <a:t>Email signature</a:t>
            </a:r>
            <a:endParaRPr>
              <a:latin typeface="Montserrat"/>
              <a:ea typeface="Montserrat"/>
              <a:cs typeface="Montserrat"/>
              <a:sym typeface="Montserrat"/>
            </a:endParaRPr>
          </a:p>
        </p:txBody>
      </p:sp>
      <p:sp>
        <p:nvSpPr>
          <p:cNvPr id="212" name="Google Shape;212;gf9c3682f52_0_4"/>
          <p:cNvSpPr txBox="1">
            <a:spLocks noGrp="1"/>
          </p:cNvSpPr>
          <p:nvPr>
            <p:ph type="sldNum" idx="12"/>
          </p:nvPr>
        </p:nvSpPr>
        <p:spPr>
          <a:xfrm>
            <a:off x="537186" y="6253165"/>
            <a:ext cx="5433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latin typeface="Calibri"/>
                <a:ea typeface="Calibri"/>
                <a:cs typeface="Calibri"/>
                <a:sym typeface="Calibri"/>
              </a:rPr>
              <a:t>15</a:t>
            </a:fld>
            <a:endParaRPr>
              <a:latin typeface="Calibri"/>
              <a:ea typeface="Calibri"/>
              <a:cs typeface="Calibri"/>
              <a:sym typeface="Calibri"/>
            </a:endParaRPr>
          </a:p>
        </p:txBody>
      </p:sp>
      <p:sp>
        <p:nvSpPr>
          <p:cNvPr id="213" name="Google Shape;213;gf9c3682f52_0_4"/>
          <p:cNvSpPr txBox="1">
            <a:spLocks noGrp="1"/>
          </p:cNvSpPr>
          <p:nvPr>
            <p:ph type="body" idx="2"/>
          </p:nvPr>
        </p:nvSpPr>
        <p:spPr>
          <a:xfrm>
            <a:off x="884583" y="362022"/>
            <a:ext cx="10469100" cy="3438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F7F7F"/>
              </a:buClr>
              <a:buSzPts val="2200"/>
              <a:buNone/>
            </a:pPr>
            <a:endParaRPr/>
          </a:p>
        </p:txBody>
      </p:sp>
      <p:sp>
        <p:nvSpPr>
          <p:cNvPr id="214" name="Google Shape;214;gf9c3682f52_0_4"/>
          <p:cNvSpPr txBox="1"/>
          <p:nvPr/>
        </p:nvSpPr>
        <p:spPr>
          <a:xfrm>
            <a:off x="4029865" y="2809150"/>
            <a:ext cx="5527500" cy="2555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200" b="1">
                <a:latin typeface="Montserrat"/>
                <a:ea typeface="Montserrat"/>
                <a:cs typeface="Montserrat"/>
                <a:sym typeface="Montserrat"/>
              </a:rPr>
              <a:t>Name</a:t>
            </a:r>
            <a:endParaRPr sz="2200" b="1">
              <a:latin typeface="Montserrat"/>
              <a:ea typeface="Montserrat"/>
              <a:cs typeface="Montserrat"/>
              <a:sym typeface="Montserrat"/>
            </a:endParaRPr>
          </a:p>
          <a:p>
            <a:pPr marL="0" lvl="0" indent="0" algn="l" rtl="0">
              <a:spcBef>
                <a:spcPts val="0"/>
              </a:spcBef>
              <a:spcAft>
                <a:spcPts val="0"/>
              </a:spcAft>
              <a:buNone/>
            </a:pPr>
            <a:r>
              <a:rPr lang="en-US" sz="2200">
                <a:latin typeface="Montserrat"/>
                <a:ea typeface="Montserrat"/>
                <a:cs typeface="Montserrat"/>
                <a:sym typeface="Montserrat"/>
              </a:rPr>
              <a:t>Title, Office/Program/Etc.</a:t>
            </a:r>
            <a:endParaRPr sz="2200">
              <a:latin typeface="Montserrat"/>
              <a:ea typeface="Montserrat"/>
              <a:cs typeface="Montserrat"/>
              <a:sym typeface="Montserrat"/>
            </a:endParaRPr>
          </a:p>
          <a:p>
            <a:pPr marL="0" lvl="0" indent="0" algn="l" rtl="0">
              <a:spcBef>
                <a:spcPts val="0"/>
              </a:spcBef>
              <a:spcAft>
                <a:spcPts val="0"/>
              </a:spcAft>
              <a:buNone/>
            </a:pPr>
            <a:r>
              <a:rPr lang="en-US" sz="2200">
                <a:latin typeface="Montserrat"/>
                <a:ea typeface="Montserrat"/>
                <a:cs typeface="Montserrat"/>
                <a:sym typeface="Montserrat"/>
              </a:rPr>
              <a:t>Maryland Department of Health</a:t>
            </a:r>
            <a:endParaRPr sz="2200">
              <a:latin typeface="Montserrat"/>
              <a:ea typeface="Montserrat"/>
              <a:cs typeface="Montserrat"/>
              <a:sym typeface="Montserrat"/>
            </a:endParaRPr>
          </a:p>
          <a:p>
            <a:pPr marL="0" lvl="0" indent="0" algn="l" rtl="0">
              <a:spcBef>
                <a:spcPts val="0"/>
              </a:spcBef>
              <a:spcAft>
                <a:spcPts val="0"/>
              </a:spcAft>
              <a:buNone/>
            </a:pPr>
            <a:r>
              <a:rPr lang="en-US" sz="2200">
                <a:latin typeface="Montserrat"/>
                <a:ea typeface="Montserrat"/>
                <a:cs typeface="Montserrat"/>
                <a:sym typeface="Montserrat"/>
              </a:rPr>
              <a:t>Office Address Line 1</a:t>
            </a:r>
            <a:endParaRPr sz="2200">
              <a:latin typeface="Montserrat"/>
              <a:ea typeface="Montserrat"/>
              <a:cs typeface="Montserrat"/>
              <a:sym typeface="Montserrat"/>
            </a:endParaRPr>
          </a:p>
          <a:p>
            <a:pPr marL="0" lvl="0" indent="0" algn="l" rtl="0">
              <a:spcBef>
                <a:spcPts val="0"/>
              </a:spcBef>
              <a:spcAft>
                <a:spcPts val="0"/>
              </a:spcAft>
              <a:buNone/>
            </a:pPr>
            <a:r>
              <a:rPr lang="en-US" sz="2200">
                <a:latin typeface="Montserrat"/>
                <a:ea typeface="Montserrat"/>
                <a:cs typeface="Montserrat"/>
                <a:sym typeface="Montserrat"/>
              </a:rPr>
              <a:t>Office Address Line 2</a:t>
            </a:r>
            <a:endParaRPr sz="2200">
              <a:latin typeface="Montserrat"/>
              <a:ea typeface="Montserrat"/>
              <a:cs typeface="Montserrat"/>
              <a:sym typeface="Montserrat"/>
            </a:endParaRPr>
          </a:p>
          <a:p>
            <a:pPr marL="0" lvl="0" indent="0" algn="l" rtl="0">
              <a:spcBef>
                <a:spcPts val="0"/>
              </a:spcBef>
              <a:spcAft>
                <a:spcPts val="0"/>
              </a:spcAft>
              <a:buNone/>
            </a:pPr>
            <a:r>
              <a:rPr lang="en-US" sz="2200">
                <a:latin typeface="Montserrat"/>
                <a:ea typeface="Montserrat"/>
                <a:cs typeface="Montserrat"/>
                <a:sym typeface="Montserrat"/>
              </a:rPr>
              <a:t>Email:</a:t>
            </a:r>
            <a:endParaRPr sz="2200">
              <a:latin typeface="Montserrat"/>
              <a:ea typeface="Montserrat"/>
              <a:cs typeface="Montserrat"/>
              <a:sym typeface="Montserrat"/>
            </a:endParaRPr>
          </a:p>
          <a:p>
            <a:pPr marL="0" lvl="0" indent="0" algn="l" rtl="0">
              <a:spcBef>
                <a:spcPts val="0"/>
              </a:spcBef>
              <a:spcAft>
                <a:spcPts val="0"/>
              </a:spcAft>
              <a:buNone/>
            </a:pPr>
            <a:r>
              <a:rPr lang="en-US" sz="2200">
                <a:latin typeface="Montserrat"/>
                <a:ea typeface="Montserrat"/>
                <a:cs typeface="Montserrat"/>
                <a:sym typeface="Montserrat"/>
              </a:rPr>
              <a:t>Phone:</a:t>
            </a:r>
            <a:endParaRPr sz="2200">
              <a:latin typeface="Montserrat"/>
              <a:ea typeface="Montserrat"/>
              <a:cs typeface="Montserrat"/>
              <a:sym typeface="Montserrat"/>
            </a:endParaRPr>
          </a:p>
        </p:txBody>
      </p:sp>
      <p:sp>
        <p:nvSpPr>
          <p:cNvPr id="216" name="Google Shape;216;gf9c3682f52_0_4"/>
          <p:cNvSpPr txBox="1"/>
          <p:nvPr/>
        </p:nvSpPr>
        <p:spPr>
          <a:xfrm>
            <a:off x="6251675" y="5004750"/>
            <a:ext cx="5624400" cy="800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000" b="1">
                <a:latin typeface="Montserrat"/>
                <a:ea typeface="Montserrat"/>
                <a:cs typeface="Montserrat"/>
                <a:sym typeface="Montserrat"/>
              </a:rPr>
              <a:t>*Please do not add other graphics to the email signature.</a:t>
            </a:r>
            <a:endParaRPr sz="2000" b="1">
              <a:latin typeface="Montserrat"/>
              <a:ea typeface="Montserrat"/>
              <a:cs typeface="Montserrat"/>
              <a:sym typeface="Montserra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gf38ff6d9da_0_111"/>
          <p:cNvSpPr txBox="1">
            <a:spLocks noGrp="1"/>
          </p:cNvSpPr>
          <p:nvPr>
            <p:ph type="title"/>
          </p:nvPr>
        </p:nvSpPr>
        <p:spPr>
          <a:xfrm>
            <a:off x="838200" y="596349"/>
            <a:ext cx="10515600" cy="9948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latin typeface="Montserrat"/>
                <a:ea typeface="Montserrat"/>
                <a:cs typeface="Montserrat"/>
                <a:sym typeface="Montserrat"/>
              </a:rPr>
              <a:t>Contact</a:t>
            </a:r>
            <a:endParaRPr>
              <a:latin typeface="Montserrat"/>
              <a:ea typeface="Montserrat"/>
              <a:cs typeface="Montserrat"/>
              <a:sym typeface="Montserrat"/>
            </a:endParaRPr>
          </a:p>
        </p:txBody>
      </p:sp>
      <p:sp>
        <p:nvSpPr>
          <p:cNvPr id="222" name="Google Shape;222;gf38ff6d9da_0_111"/>
          <p:cNvSpPr txBox="1">
            <a:spLocks noGrp="1"/>
          </p:cNvSpPr>
          <p:nvPr>
            <p:ph type="sldNum" idx="12"/>
          </p:nvPr>
        </p:nvSpPr>
        <p:spPr>
          <a:xfrm>
            <a:off x="537186" y="6253165"/>
            <a:ext cx="5433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latin typeface="Calibri"/>
                <a:ea typeface="Calibri"/>
                <a:cs typeface="Calibri"/>
                <a:sym typeface="Calibri"/>
              </a:rPr>
              <a:t>16</a:t>
            </a:fld>
            <a:endParaRPr>
              <a:latin typeface="Calibri"/>
              <a:ea typeface="Calibri"/>
              <a:cs typeface="Calibri"/>
              <a:sym typeface="Calibri"/>
            </a:endParaRPr>
          </a:p>
        </p:txBody>
      </p:sp>
      <p:sp>
        <p:nvSpPr>
          <p:cNvPr id="223" name="Google Shape;223;gf38ff6d9da_0_111"/>
          <p:cNvSpPr txBox="1">
            <a:spLocks noGrp="1"/>
          </p:cNvSpPr>
          <p:nvPr>
            <p:ph type="body" idx="2"/>
          </p:nvPr>
        </p:nvSpPr>
        <p:spPr>
          <a:xfrm>
            <a:off x="884583" y="362022"/>
            <a:ext cx="10469100" cy="3438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F7F7F"/>
              </a:buClr>
              <a:buSzPts val="2200"/>
              <a:buNone/>
            </a:pPr>
            <a:endParaRPr/>
          </a:p>
        </p:txBody>
      </p:sp>
      <p:sp>
        <p:nvSpPr>
          <p:cNvPr id="224" name="Google Shape;224;gf38ff6d9da_0_111"/>
          <p:cNvSpPr txBox="1">
            <a:spLocks noGrp="1"/>
          </p:cNvSpPr>
          <p:nvPr>
            <p:ph type="body" idx="1"/>
          </p:nvPr>
        </p:nvSpPr>
        <p:spPr>
          <a:xfrm>
            <a:off x="838200" y="2330200"/>
            <a:ext cx="10515600" cy="3712800"/>
          </a:xfrm>
          <a:prstGeom prst="rect">
            <a:avLst/>
          </a:prstGeom>
          <a:noFill/>
          <a:ln>
            <a:noFill/>
          </a:ln>
        </p:spPr>
        <p:txBody>
          <a:bodyPr spcFirstLastPara="1" wrap="square" lIns="91425" tIns="45700" rIns="91425" bIns="45700" anchor="t" anchorCtr="0">
            <a:normAutofit/>
          </a:bodyPr>
          <a:lstStyle/>
          <a:p>
            <a:pPr marL="0" lvl="0" indent="0" algn="l" rtl="0">
              <a:lnSpc>
                <a:spcPct val="115000"/>
              </a:lnSpc>
              <a:spcBef>
                <a:spcPts val="0"/>
              </a:spcBef>
              <a:spcAft>
                <a:spcPts val="0"/>
              </a:spcAft>
              <a:buNone/>
            </a:pPr>
            <a:r>
              <a:rPr lang="en-US" sz="2600">
                <a:latin typeface="Montserrat"/>
                <a:ea typeface="Montserrat"/>
                <a:cs typeface="Montserrat"/>
                <a:sym typeface="Montserrat"/>
              </a:rPr>
              <a:t>For questions, please contact the Office of Communications.</a:t>
            </a:r>
            <a:endParaRPr sz="2600">
              <a:latin typeface="Montserrat"/>
              <a:ea typeface="Montserrat"/>
              <a:cs typeface="Montserrat"/>
              <a:sym typeface="Montserrat"/>
            </a:endParaRPr>
          </a:p>
          <a:p>
            <a:pPr marL="0" lvl="0" indent="0" algn="l" rtl="0">
              <a:lnSpc>
                <a:spcPct val="115000"/>
              </a:lnSpc>
              <a:spcBef>
                <a:spcPts val="0"/>
              </a:spcBef>
              <a:spcAft>
                <a:spcPts val="0"/>
              </a:spcAft>
              <a:buNone/>
            </a:pPr>
            <a:endParaRPr sz="2600" b="1">
              <a:latin typeface="Montserrat"/>
              <a:ea typeface="Montserrat"/>
              <a:cs typeface="Montserrat"/>
              <a:sym typeface="Montserrat"/>
            </a:endParaRPr>
          </a:p>
          <a:p>
            <a:pPr marL="0" lvl="0" indent="0" algn="l" rtl="0">
              <a:lnSpc>
                <a:spcPct val="115000"/>
              </a:lnSpc>
              <a:spcBef>
                <a:spcPts val="0"/>
              </a:spcBef>
              <a:spcAft>
                <a:spcPts val="0"/>
              </a:spcAft>
              <a:buNone/>
            </a:pPr>
            <a:r>
              <a:rPr lang="en-US" sz="2600" b="1">
                <a:latin typeface="Montserrat"/>
                <a:ea typeface="Montserrat"/>
                <a:cs typeface="Montserrat"/>
                <a:sym typeface="Montserrat"/>
              </a:rPr>
              <a:t>mdh.communications@maryland.gov</a:t>
            </a:r>
            <a:endParaRPr sz="2600" b="1">
              <a:latin typeface="Montserrat"/>
              <a:ea typeface="Montserrat"/>
              <a:cs typeface="Montserrat"/>
              <a:sym typeface="Montserra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3"/>
          <p:cNvSpPr txBox="1">
            <a:spLocks noGrp="1"/>
          </p:cNvSpPr>
          <p:nvPr>
            <p:ph type="title"/>
          </p:nvPr>
        </p:nvSpPr>
        <p:spPr>
          <a:xfrm>
            <a:off x="838200" y="596349"/>
            <a:ext cx="10515600" cy="99494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latin typeface="Montserrat"/>
                <a:ea typeface="Montserrat"/>
                <a:cs typeface="Montserrat"/>
                <a:sym typeface="Montserrat"/>
              </a:rPr>
              <a:t>What is visual identity?</a:t>
            </a:r>
            <a:endParaRPr>
              <a:latin typeface="Montserrat"/>
              <a:ea typeface="Montserrat"/>
              <a:cs typeface="Montserrat"/>
              <a:sym typeface="Montserrat"/>
            </a:endParaRPr>
          </a:p>
        </p:txBody>
      </p:sp>
      <p:sp>
        <p:nvSpPr>
          <p:cNvPr id="91" name="Google Shape;91;p3"/>
          <p:cNvSpPr txBox="1">
            <a:spLocks noGrp="1"/>
          </p:cNvSpPr>
          <p:nvPr>
            <p:ph type="body" idx="1"/>
          </p:nvPr>
        </p:nvSpPr>
        <p:spPr>
          <a:xfrm>
            <a:off x="685798" y="1843875"/>
            <a:ext cx="10071600" cy="4351200"/>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rgbClr val="262626"/>
              </a:buClr>
              <a:buSzPts val="2800"/>
              <a:buNone/>
            </a:pPr>
            <a:r>
              <a:rPr lang="en-US" sz="4700">
                <a:latin typeface="Montserrat"/>
                <a:ea typeface="Montserrat"/>
                <a:cs typeface="Montserrat"/>
                <a:sym typeface="Montserrat"/>
              </a:rPr>
              <a:t>Visual identity includes the colors, type, graphics and imagery that represent a brand. </a:t>
            </a:r>
            <a:endParaRPr sz="4700">
              <a:latin typeface="Montserrat"/>
              <a:ea typeface="Montserrat"/>
              <a:cs typeface="Montserrat"/>
              <a:sym typeface="Montserrat"/>
            </a:endParaRPr>
          </a:p>
        </p:txBody>
      </p:sp>
      <p:sp>
        <p:nvSpPr>
          <p:cNvPr id="92" name="Google Shape;92;p3"/>
          <p:cNvSpPr txBox="1">
            <a:spLocks noGrp="1"/>
          </p:cNvSpPr>
          <p:nvPr>
            <p:ph type="sldNum" idx="12"/>
          </p:nvPr>
        </p:nvSpPr>
        <p:spPr>
          <a:xfrm>
            <a:off x="537186" y="6253165"/>
            <a:ext cx="543338"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latin typeface="Calibri"/>
                <a:ea typeface="Calibri"/>
                <a:cs typeface="Calibri"/>
                <a:sym typeface="Calibri"/>
              </a:rPr>
              <a:t>2</a:t>
            </a:fld>
            <a:endParaRPr>
              <a:latin typeface="Calibri"/>
              <a:ea typeface="Calibri"/>
              <a:cs typeface="Calibri"/>
              <a:sym typeface="Calibri"/>
            </a:endParaRPr>
          </a:p>
        </p:txBody>
      </p:sp>
      <p:sp>
        <p:nvSpPr>
          <p:cNvPr id="93" name="Google Shape;93;p3"/>
          <p:cNvSpPr txBox="1">
            <a:spLocks noGrp="1"/>
          </p:cNvSpPr>
          <p:nvPr>
            <p:ph type="body" idx="2"/>
          </p:nvPr>
        </p:nvSpPr>
        <p:spPr>
          <a:xfrm>
            <a:off x="884583" y="362022"/>
            <a:ext cx="10469217" cy="34365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F7F7F"/>
              </a:buClr>
              <a:buSzPts val="2200"/>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gf38ff6d9da_0_0"/>
          <p:cNvSpPr txBox="1">
            <a:spLocks noGrp="1"/>
          </p:cNvSpPr>
          <p:nvPr>
            <p:ph type="title"/>
          </p:nvPr>
        </p:nvSpPr>
        <p:spPr>
          <a:xfrm>
            <a:off x="838200" y="596349"/>
            <a:ext cx="10515600" cy="9948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latin typeface="Montserrat"/>
                <a:ea typeface="Montserrat"/>
                <a:cs typeface="Montserrat"/>
                <a:sym typeface="Montserrat"/>
              </a:rPr>
              <a:t>Best practices</a:t>
            </a:r>
            <a:endParaRPr>
              <a:latin typeface="Montserrat"/>
              <a:ea typeface="Montserrat"/>
              <a:cs typeface="Montserrat"/>
              <a:sym typeface="Montserrat"/>
            </a:endParaRPr>
          </a:p>
        </p:txBody>
      </p:sp>
      <p:sp>
        <p:nvSpPr>
          <p:cNvPr id="99" name="Google Shape;99;gf38ff6d9da_0_0"/>
          <p:cNvSpPr txBox="1">
            <a:spLocks noGrp="1"/>
          </p:cNvSpPr>
          <p:nvPr>
            <p:ph type="body" idx="1"/>
          </p:nvPr>
        </p:nvSpPr>
        <p:spPr>
          <a:xfrm>
            <a:off x="637500" y="1691838"/>
            <a:ext cx="10716300" cy="4351200"/>
          </a:xfrm>
          <a:prstGeom prst="rect">
            <a:avLst/>
          </a:prstGeom>
          <a:noFill/>
          <a:ln>
            <a:noFill/>
          </a:ln>
        </p:spPr>
        <p:txBody>
          <a:bodyPr spcFirstLastPara="1" wrap="square" lIns="91425" tIns="45700" rIns="91425" bIns="45700" anchor="t" anchorCtr="0">
            <a:normAutofit/>
          </a:bodyPr>
          <a:lstStyle/>
          <a:p>
            <a:pPr marL="228600" lvl="0" indent="-50800" algn="l" rtl="0">
              <a:lnSpc>
                <a:spcPct val="115000"/>
              </a:lnSpc>
              <a:spcBef>
                <a:spcPts val="0"/>
              </a:spcBef>
              <a:spcAft>
                <a:spcPts val="0"/>
              </a:spcAft>
              <a:buClr>
                <a:srgbClr val="262626"/>
              </a:buClr>
              <a:buSzPts val="2800"/>
              <a:buNone/>
            </a:pPr>
            <a:r>
              <a:rPr lang="en-US" sz="2600">
                <a:latin typeface="Montserrat"/>
                <a:ea typeface="Montserrat"/>
                <a:cs typeface="Montserrat"/>
                <a:sym typeface="Montserrat"/>
              </a:rPr>
              <a:t>Public-facing communications—especially those with strong visual components—are to be reviewed and approved by the Office of Communications prior to release. </a:t>
            </a:r>
            <a:endParaRPr sz="2600">
              <a:latin typeface="Montserrat"/>
              <a:ea typeface="Montserrat"/>
              <a:cs typeface="Montserrat"/>
              <a:sym typeface="Montserrat"/>
            </a:endParaRPr>
          </a:p>
          <a:p>
            <a:pPr marL="228600" lvl="0" indent="-50800" algn="l" rtl="0">
              <a:lnSpc>
                <a:spcPct val="115000"/>
              </a:lnSpc>
              <a:spcBef>
                <a:spcPts val="0"/>
              </a:spcBef>
              <a:spcAft>
                <a:spcPts val="0"/>
              </a:spcAft>
              <a:buClr>
                <a:srgbClr val="262626"/>
              </a:buClr>
              <a:buSzPts val="2800"/>
              <a:buNone/>
            </a:pPr>
            <a:endParaRPr sz="2600">
              <a:latin typeface="Montserrat"/>
              <a:ea typeface="Montserrat"/>
              <a:cs typeface="Montserrat"/>
              <a:sym typeface="Montserrat"/>
            </a:endParaRPr>
          </a:p>
          <a:p>
            <a:pPr marL="228600" lvl="0" indent="-50800" algn="l" rtl="0">
              <a:lnSpc>
                <a:spcPct val="115000"/>
              </a:lnSpc>
              <a:spcBef>
                <a:spcPts val="0"/>
              </a:spcBef>
              <a:spcAft>
                <a:spcPts val="0"/>
              </a:spcAft>
              <a:buClr>
                <a:srgbClr val="262626"/>
              </a:buClr>
              <a:buSzPts val="2800"/>
              <a:buNone/>
            </a:pPr>
            <a:r>
              <a:rPr lang="en-US" sz="2600">
                <a:latin typeface="Montserrat"/>
                <a:ea typeface="Montserrat"/>
                <a:cs typeface="Montserrat"/>
                <a:sym typeface="Montserrat"/>
              </a:rPr>
              <a:t>The Office of Communications is the starting point for guidance, collaboration, review and approval in developing and distributing communicative material for a mass audience. </a:t>
            </a:r>
            <a:endParaRPr sz="2600">
              <a:latin typeface="Montserrat"/>
              <a:ea typeface="Montserrat"/>
              <a:cs typeface="Montserrat"/>
              <a:sym typeface="Montserrat"/>
            </a:endParaRPr>
          </a:p>
          <a:p>
            <a:pPr marL="228600" lvl="0" indent="-50800" algn="l" rtl="0">
              <a:lnSpc>
                <a:spcPct val="115000"/>
              </a:lnSpc>
              <a:spcBef>
                <a:spcPts val="0"/>
              </a:spcBef>
              <a:spcAft>
                <a:spcPts val="0"/>
              </a:spcAft>
              <a:buClr>
                <a:srgbClr val="262626"/>
              </a:buClr>
              <a:buSzPts val="2800"/>
              <a:buNone/>
            </a:pPr>
            <a:endParaRPr sz="2600">
              <a:latin typeface="Montserrat"/>
              <a:ea typeface="Montserrat"/>
              <a:cs typeface="Montserrat"/>
              <a:sym typeface="Montserrat"/>
            </a:endParaRPr>
          </a:p>
          <a:p>
            <a:pPr marL="228600" lvl="0" indent="-50800" algn="l" rtl="0">
              <a:lnSpc>
                <a:spcPct val="115000"/>
              </a:lnSpc>
              <a:spcBef>
                <a:spcPts val="0"/>
              </a:spcBef>
              <a:spcAft>
                <a:spcPts val="0"/>
              </a:spcAft>
              <a:buClr>
                <a:srgbClr val="262626"/>
              </a:buClr>
              <a:buSzPts val="2800"/>
              <a:buNone/>
            </a:pPr>
            <a:r>
              <a:rPr lang="en-US" sz="2600">
                <a:latin typeface="Montserrat"/>
                <a:ea typeface="Montserrat"/>
                <a:cs typeface="Montserrat"/>
                <a:sym typeface="Montserrat"/>
              </a:rPr>
              <a:t>This does not include provider or constituent correspondence.</a:t>
            </a:r>
            <a:endParaRPr sz="2600">
              <a:latin typeface="Montserrat"/>
              <a:ea typeface="Montserrat"/>
              <a:cs typeface="Montserrat"/>
              <a:sym typeface="Montserrat"/>
            </a:endParaRPr>
          </a:p>
        </p:txBody>
      </p:sp>
      <p:sp>
        <p:nvSpPr>
          <p:cNvPr id="100" name="Google Shape;100;gf38ff6d9da_0_0"/>
          <p:cNvSpPr txBox="1">
            <a:spLocks noGrp="1"/>
          </p:cNvSpPr>
          <p:nvPr>
            <p:ph type="sldNum" idx="12"/>
          </p:nvPr>
        </p:nvSpPr>
        <p:spPr>
          <a:xfrm>
            <a:off x="537186" y="6253165"/>
            <a:ext cx="5433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latin typeface="Calibri"/>
                <a:ea typeface="Calibri"/>
                <a:cs typeface="Calibri"/>
                <a:sym typeface="Calibri"/>
              </a:rPr>
              <a:t>3</a:t>
            </a:fld>
            <a:endParaRPr>
              <a:latin typeface="Calibri"/>
              <a:ea typeface="Calibri"/>
              <a:cs typeface="Calibri"/>
              <a:sym typeface="Calibri"/>
            </a:endParaRPr>
          </a:p>
        </p:txBody>
      </p:sp>
      <p:sp>
        <p:nvSpPr>
          <p:cNvPr id="101" name="Google Shape;101;gf38ff6d9da_0_0"/>
          <p:cNvSpPr txBox="1">
            <a:spLocks noGrp="1"/>
          </p:cNvSpPr>
          <p:nvPr>
            <p:ph type="body" idx="2"/>
          </p:nvPr>
        </p:nvSpPr>
        <p:spPr>
          <a:xfrm>
            <a:off x="884583" y="362022"/>
            <a:ext cx="10469100" cy="3438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F7F7F"/>
              </a:buClr>
              <a:buSzPts val="2200"/>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gf38ff6d9da_0_7"/>
          <p:cNvSpPr txBox="1">
            <a:spLocks noGrp="1"/>
          </p:cNvSpPr>
          <p:nvPr>
            <p:ph type="title"/>
          </p:nvPr>
        </p:nvSpPr>
        <p:spPr>
          <a:xfrm>
            <a:off x="838200" y="596349"/>
            <a:ext cx="10515600" cy="9948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latin typeface="Montserrat"/>
                <a:ea typeface="Montserrat"/>
                <a:cs typeface="Montserrat"/>
                <a:sym typeface="Montserrat"/>
              </a:rPr>
              <a:t>Best practices</a:t>
            </a:r>
            <a:endParaRPr>
              <a:latin typeface="Montserrat"/>
              <a:ea typeface="Montserrat"/>
              <a:cs typeface="Montserrat"/>
              <a:sym typeface="Montserrat"/>
            </a:endParaRPr>
          </a:p>
        </p:txBody>
      </p:sp>
      <p:sp>
        <p:nvSpPr>
          <p:cNvPr id="107" name="Google Shape;107;gf38ff6d9da_0_7"/>
          <p:cNvSpPr txBox="1">
            <a:spLocks noGrp="1"/>
          </p:cNvSpPr>
          <p:nvPr>
            <p:ph type="body" idx="1"/>
          </p:nvPr>
        </p:nvSpPr>
        <p:spPr>
          <a:xfrm>
            <a:off x="637500" y="1746550"/>
            <a:ext cx="10716300" cy="4351200"/>
          </a:xfrm>
          <a:prstGeom prst="rect">
            <a:avLst/>
          </a:prstGeom>
          <a:noFill/>
          <a:ln>
            <a:noFill/>
          </a:ln>
        </p:spPr>
        <p:txBody>
          <a:bodyPr spcFirstLastPara="1" wrap="square" lIns="91425" tIns="45700" rIns="91425" bIns="45700" anchor="t" anchorCtr="0">
            <a:normAutofit fontScale="85000" lnSpcReduction="10000"/>
          </a:bodyPr>
          <a:lstStyle/>
          <a:p>
            <a:pPr marL="228600" lvl="0" indent="-50800" algn="l" rtl="0">
              <a:lnSpc>
                <a:spcPct val="115000"/>
              </a:lnSpc>
              <a:spcBef>
                <a:spcPts val="0"/>
              </a:spcBef>
              <a:spcAft>
                <a:spcPts val="0"/>
              </a:spcAft>
              <a:buClr>
                <a:srgbClr val="262626"/>
              </a:buClr>
              <a:buSzPct val="107692"/>
              <a:buNone/>
            </a:pPr>
            <a:r>
              <a:rPr lang="en-US" sz="2600">
                <a:latin typeface="Montserrat"/>
                <a:ea typeface="Montserrat"/>
                <a:cs typeface="Montserrat"/>
                <a:sym typeface="Montserrat"/>
              </a:rPr>
              <a:t>For all creative projects and any communications-based procurement or production—both large-scale (e.g., campaigns) and small-scale (e.g., tri-fold brochures)—please engage the Office of Communications as early as possible in the process.</a:t>
            </a:r>
            <a:endParaRPr sz="2600">
              <a:latin typeface="Montserrat"/>
              <a:ea typeface="Montserrat"/>
              <a:cs typeface="Montserrat"/>
              <a:sym typeface="Montserrat"/>
            </a:endParaRPr>
          </a:p>
          <a:p>
            <a:pPr marL="228600" lvl="0" indent="-50800" algn="l" rtl="0">
              <a:lnSpc>
                <a:spcPct val="115000"/>
              </a:lnSpc>
              <a:spcBef>
                <a:spcPts val="0"/>
              </a:spcBef>
              <a:spcAft>
                <a:spcPts val="0"/>
              </a:spcAft>
              <a:buClr>
                <a:srgbClr val="262626"/>
              </a:buClr>
              <a:buSzPct val="107692"/>
              <a:buNone/>
            </a:pPr>
            <a:endParaRPr sz="2600">
              <a:latin typeface="Montserrat"/>
              <a:ea typeface="Montserrat"/>
              <a:cs typeface="Montserrat"/>
              <a:sym typeface="Montserrat"/>
            </a:endParaRPr>
          </a:p>
          <a:p>
            <a:pPr marL="228600" lvl="0" indent="-50800" algn="l" rtl="0">
              <a:lnSpc>
                <a:spcPct val="115000"/>
              </a:lnSpc>
              <a:spcBef>
                <a:spcPts val="0"/>
              </a:spcBef>
              <a:spcAft>
                <a:spcPts val="0"/>
              </a:spcAft>
              <a:buClr>
                <a:srgbClr val="262626"/>
              </a:buClr>
              <a:buSzPct val="107692"/>
              <a:buNone/>
            </a:pPr>
            <a:r>
              <a:rPr lang="en-US" sz="2600">
                <a:latin typeface="Montserrat"/>
                <a:ea typeface="Montserrat"/>
                <a:cs typeface="Montserrat"/>
                <a:sym typeface="Montserrat"/>
              </a:rPr>
              <a:t>Contact the Office of Communications prior to engaging with vendors on communications-based projects; this includes signing a use agreement or issuing an RFP. Vendors must be provided MDH brand/visual identity guidelines prior to beginning production.</a:t>
            </a:r>
            <a:endParaRPr sz="2600">
              <a:latin typeface="Montserrat"/>
              <a:ea typeface="Montserrat"/>
              <a:cs typeface="Montserrat"/>
              <a:sym typeface="Montserrat"/>
            </a:endParaRPr>
          </a:p>
          <a:p>
            <a:pPr marL="228600" lvl="0" indent="-50800" algn="l" rtl="0">
              <a:lnSpc>
                <a:spcPct val="115000"/>
              </a:lnSpc>
              <a:spcBef>
                <a:spcPts val="0"/>
              </a:spcBef>
              <a:spcAft>
                <a:spcPts val="0"/>
              </a:spcAft>
              <a:buClr>
                <a:srgbClr val="262626"/>
              </a:buClr>
              <a:buSzPct val="107692"/>
              <a:buNone/>
            </a:pPr>
            <a:endParaRPr sz="2600">
              <a:latin typeface="Montserrat"/>
              <a:ea typeface="Montserrat"/>
              <a:cs typeface="Montserrat"/>
              <a:sym typeface="Montserrat"/>
            </a:endParaRPr>
          </a:p>
          <a:p>
            <a:pPr marL="228600" lvl="0" indent="-50800" algn="l" rtl="0">
              <a:lnSpc>
                <a:spcPct val="115000"/>
              </a:lnSpc>
              <a:spcBef>
                <a:spcPts val="0"/>
              </a:spcBef>
              <a:spcAft>
                <a:spcPts val="0"/>
              </a:spcAft>
              <a:buClr>
                <a:srgbClr val="262626"/>
              </a:buClr>
              <a:buSzPct val="107692"/>
              <a:buNone/>
            </a:pPr>
            <a:r>
              <a:rPr lang="en-US" sz="2600">
                <a:latin typeface="Montserrat"/>
                <a:ea typeface="Montserrat"/>
                <a:cs typeface="Montserrat"/>
                <a:sym typeface="Montserrat"/>
              </a:rPr>
              <a:t>The Office of Communications should never see projects for the first time as a final product.</a:t>
            </a:r>
            <a:endParaRPr sz="2600">
              <a:latin typeface="Montserrat"/>
              <a:ea typeface="Montserrat"/>
              <a:cs typeface="Montserrat"/>
              <a:sym typeface="Montserrat"/>
            </a:endParaRPr>
          </a:p>
        </p:txBody>
      </p:sp>
      <p:sp>
        <p:nvSpPr>
          <p:cNvPr id="108" name="Google Shape;108;gf38ff6d9da_0_7"/>
          <p:cNvSpPr txBox="1">
            <a:spLocks noGrp="1"/>
          </p:cNvSpPr>
          <p:nvPr>
            <p:ph type="sldNum" idx="12"/>
          </p:nvPr>
        </p:nvSpPr>
        <p:spPr>
          <a:xfrm>
            <a:off x="537186" y="6253165"/>
            <a:ext cx="5433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latin typeface="Calibri"/>
                <a:ea typeface="Calibri"/>
                <a:cs typeface="Calibri"/>
                <a:sym typeface="Calibri"/>
              </a:rPr>
              <a:t>4</a:t>
            </a:fld>
            <a:endParaRPr>
              <a:latin typeface="Calibri"/>
              <a:ea typeface="Calibri"/>
              <a:cs typeface="Calibri"/>
              <a:sym typeface="Calibri"/>
            </a:endParaRPr>
          </a:p>
        </p:txBody>
      </p:sp>
      <p:sp>
        <p:nvSpPr>
          <p:cNvPr id="109" name="Google Shape;109;gf38ff6d9da_0_7"/>
          <p:cNvSpPr txBox="1">
            <a:spLocks noGrp="1"/>
          </p:cNvSpPr>
          <p:nvPr>
            <p:ph type="body" idx="2"/>
          </p:nvPr>
        </p:nvSpPr>
        <p:spPr>
          <a:xfrm>
            <a:off x="884583" y="362022"/>
            <a:ext cx="10469100" cy="3438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F7F7F"/>
              </a:buClr>
              <a:buSzPts val="2200"/>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gf38ff6d9da_0_48"/>
          <p:cNvSpPr txBox="1">
            <a:spLocks noGrp="1"/>
          </p:cNvSpPr>
          <p:nvPr>
            <p:ph type="title"/>
          </p:nvPr>
        </p:nvSpPr>
        <p:spPr>
          <a:xfrm>
            <a:off x="838200" y="596349"/>
            <a:ext cx="10515600" cy="9948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latin typeface="Montserrat"/>
                <a:ea typeface="Montserrat"/>
                <a:cs typeface="Montserrat"/>
                <a:sym typeface="Montserrat"/>
              </a:rPr>
              <a:t>Type and color</a:t>
            </a:r>
            <a:endParaRPr>
              <a:latin typeface="Montserrat"/>
              <a:ea typeface="Montserrat"/>
              <a:cs typeface="Montserrat"/>
              <a:sym typeface="Montserrat"/>
            </a:endParaRPr>
          </a:p>
        </p:txBody>
      </p:sp>
      <p:sp>
        <p:nvSpPr>
          <p:cNvPr id="115" name="Google Shape;115;gf38ff6d9da_0_48"/>
          <p:cNvSpPr txBox="1">
            <a:spLocks noGrp="1"/>
          </p:cNvSpPr>
          <p:nvPr>
            <p:ph type="body" idx="1"/>
          </p:nvPr>
        </p:nvSpPr>
        <p:spPr>
          <a:xfrm>
            <a:off x="7349750" y="3023300"/>
            <a:ext cx="4441200" cy="2717700"/>
          </a:xfrm>
          <a:prstGeom prst="rect">
            <a:avLst/>
          </a:prstGeom>
          <a:noFill/>
          <a:ln>
            <a:noFill/>
          </a:ln>
        </p:spPr>
        <p:txBody>
          <a:bodyPr spcFirstLastPara="1" wrap="square" lIns="91425" tIns="45700" rIns="91425" bIns="45700" anchor="t" anchorCtr="0">
            <a:normAutofit fontScale="92500" lnSpcReduction="20000"/>
          </a:bodyPr>
          <a:lstStyle/>
          <a:p>
            <a:pPr marL="228600" lvl="0" indent="-50800" algn="l" rtl="0">
              <a:lnSpc>
                <a:spcPct val="115000"/>
              </a:lnSpc>
              <a:spcBef>
                <a:spcPts val="0"/>
              </a:spcBef>
              <a:spcAft>
                <a:spcPts val="0"/>
              </a:spcAft>
              <a:buClr>
                <a:srgbClr val="262626"/>
              </a:buClr>
              <a:buSzPct val="107692"/>
              <a:buNone/>
            </a:pPr>
            <a:r>
              <a:rPr lang="en-US" sz="2600" b="1">
                <a:latin typeface="Montserrat"/>
                <a:ea typeface="Montserrat"/>
                <a:cs typeface="Montserrat"/>
                <a:sym typeface="Montserrat"/>
              </a:rPr>
              <a:t>Colors </a:t>
            </a:r>
            <a:r>
              <a:rPr lang="en-US" sz="2600">
                <a:latin typeface="Montserrat"/>
                <a:ea typeface="Montserrat"/>
                <a:cs typeface="Montserrat"/>
                <a:sym typeface="Montserrat"/>
              </a:rPr>
              <a:t>may not be modified.</a:t>
            </a:r>
            <a:endParaRPr sz="2600">
              <a:latin typeface="Montserrat"/>
              <a:ea typeface="Montserrat"/>
              <a:cs typeface="Montserrat"/>
              <a:sym typeface="Montserrat"/>
            </a:endParaRPr>
          </a:p>
          <a:p>
            <a:pPr marL="228600" lvl="0" indent="-50800" algn="l" rtl="0">
              <a:lnSpc>
                <a:spcPct val="115000"/>
              </a:lnSpc>
              <a:spcBef>
                <a:spcPts val="0"/>
              </a:spcBef>
              <a:spcAft>
                <a:spcPts val="0"/>
              </a:spcAft>
              <a:buClr>
                <a:srgbClr val="262626"/>
              </a:buClr>
              <a:buSzPct val="107692"/>
              <a:buNone/>
            </a:pPr>
            <a:endParaRPr sz="2600" b="1">
              <a:latin typeface="Montserrat"/>
              <a:ea typeface="Montserrat"/>
              <a:cs typeface="Montserrat"/>
              <a:sym typeface="Montserrat"/>
            </a:endParaRPr>
          </a:p>
          <a:p>
            <a:pPr marL="228600" lvl="0" indent="-50800" algn="l" rtl="0">
              <a:lnSpc>
                <a:spcPct val="115000"/>
              </a:lnSpc>
              <a:spcBef>
                <a:spcPts val="0"/>
              </a:spcBef>
              <a:spcAft>
                <a:spcPts val="0"/>
              </a:spcAft>
              <a:buClr>
                <a:srgbClr val="262626"/>
              </a:buClr>
              <a:buSzPct val="107692"/>
              <a:buNone/>
            </a:pPr>
            <a:r>
              <a:rPr lang="en-US" sz="2600" b="1">
                <a:latin typeface="Montserrat"/>
                <a:ea typeface="Montserrat"/>
                <a:cs typeface="Montserrat"/>
                <a:sym typeface="Montserrat"/>
              </a:rPr>
              <a:t>Calibri </a:t>
            </a:r>
            <a:r>
              <a:rPr lang="en-US" sz="2600">
                <a:latin typeface="Montserrat"/>
                <a:ea typeface="Montserrat"/>
                <a:cs typeface="Montserrat"/>
                <a:sym typeface="Montserrat"/>
              </a:rPr>
              <a:t>is the acceptable alternative typeface if Montserrat is not available or accessible.</a:t>
            </a:r>
            <a:endParaRPr sz="2600">
              <a:latin typeface="Montserrat"/>
              <a:ea typeface="Montserrat"/>
              <a:cs typeface="Montserrat"/>
              <a:sym typeface="Montserrat"/>
            </a:endParaRPr>
          </a:p>
        </p:txBody>
      </p:sp>
      <p:sp>
        <p:nvSpPr>
          <p:cNvPr id="116" name="Google Shape;116;gf38ff6d9da_0_48"/>
          <p:cNvSpPr txBox="1">
            <a:spLocks noGrp="1"/>
          </p:cNvSpPr>
          <p:nvPr>
            <p:ph type="sldNum" idx="12"/>
          </p:nvPr>
        </p:nvSpPr>
        <p:spPr>
          <a:xfrm>
            <a:off x="537186" y="6253165"/>
            <a:ext cx="5433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latin typeface="Calibri"/>
                <a:ea typeface="Calibri"/>
                <a:cs typeface="Calibri"/>
                <a:sym typeface="Calibri"/>
              </a:rPr>
              <a:t>5</a:t>
            </a:fld>
            <a:endParaRPr>
              <a:latin typeface="Calibri"/>
              <a:ea typeface="Calibri"/>
              <a:cs typeface="Calibri"/>
              <a:sym typeface="Calibri"/>
            </a:endParaRPr>
          </a:p>
        </p:txBody>
      </p:sp>
      <p:sp>
        <p:nvSpPr>
          <p:cNvPr id="117" name="Google Shape;117;gf38ff6d9da_0_48"/>
          <p:cNvSpPr txBox="1">
            <a:spLocks noGrp="1"/>
          </p:cNvSpPr>
          <p:nvPr>
            <p:ph type="body" idx="2"/>
          </p:nvPr>
        </p:nvSpPr>
        <p:spPr>
          <a:xfrm>
            <a:off x="884583" y="362022"/>
            <a:ext cx="10469100" cy="3438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F7F7F"/>
              </a:buClr>
              <a:buSzPts val="2200"/>
              <a:buNone/>
            </a:pPr>
            <a:endParaRPr/>
          </a:p>
        </p:txBody>
      </p:sp>
      <p:pic>
        <p:nvPicPr>
          <p:cNvPr id="118" name="Google Shape;118;gf38ff6d9da_0_48">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705425" y="1721634"/>
            <a:ext cx="6284830" cy="42486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gf38ff6d9da_0_14"/>
          <p:cNvSpPr txBox="1">
            <a:spLocks noGrp="1"/>
          </p:cNvSpPr>
          <p:nvPr>
            <p:ph type="title"/>
          </p:nvPr>
        </p:nvSpPr>
        <p:spPr>
          <a:xfrm>
            <a:off x="838200" y="596349"/>
            <a:ext cx="10515600" cy="9948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latin typeface="Montserrat"/>
                <a:ea typeface="Montserrat"/>
                <a:cs typeface="Montserrat"/>
                <a:sym typeface="Montserrat"/>
              </a:rPr>
              <a:t>Primary MDH logo</a:t>
            </a:r>
            <a:endParaRPr>
              <a:latin typeface="Montserrat"/>
              <a:ea typeface="Montserrat"/>
              <a:cs typeface="Montserrat"/>
              <a:sym typeface="Montserrat"/>
            </a:endParaRPr>
          </a:p>
        </p:txBody>
      </p:sp>
      <p:sp>
        <p:nvSpPr>
          <p:cNvPr id="124" name="Google Shape;124;gf38ff6d9da_0_14"/>
          <p:cNvSpPr txBox="1">
            <a:spLocks noGrp="1"/>
          </p:cNvSpPr>
          <p:nvPr>
            <p:ph type="sldNum" idx="12"/>
          </p:nvPr>
        </p:nvSpPr>
        <p:spPr>
          <a:xfrm>
            <a:off x="537186" y="6253165"/>
            <a:ext cx="5433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latin typeface="Calibri"/>
                <a:ea typeface="Calibri"/>
                <a:cs typeface="Calibri"/>
                <a:sym typeface="Calibri"/>
              </a:rPr>
              <a:t>6</a:t>
            </a:fld>
            <a:endParaRPr>
              <a:latin typeface="Calibri"/>
              <a:ea typeface="Calibri"/>
              <a:cs typeface="Calibri"/>
              <a:sym typeface="Calibri"/>
            </a:endParaRPr>
          </a:p>
        </p:txBody>
      </p:sp>
      <p:sp>
        <p:nvSpPr>
          <p:cNvPr id="125" name="Google Shape;125;gf38ff6d9da_0_14"/>
          <p:cNvSpPr txBox="1">
            <a:spLocks noGrp="1"/>
          </p:cNvSpPr>
          <p:nvPr>
            <p:ph type="body" idx="2"/>
          </p:nvPr>
        </p:nvSpPr>
        <p:spPr>
          <a:xfrm>
            <a:off x="884583" y="362022"/>
            <a:ext cx="10469100" cy="3438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F7F7F"/>
              </a:buClr>
              <a:buSzPts val="2200"/>
              <a:buNone/>
            </a:pPr>
            <a:endParaRPr/>
          </a:p>
        </p:txBody>
      </p:sp>
      <p:pic>
        <p:nvPicPr>
          <p:cNvPr id="126" name="Google Shape;126;gf38ff6d9da_0_14">
            <a:extLst>
              <a:ext uri="{C183D7F6-B498-43B3-948B-1728B52AA6E4}">
                <adec:decorative xmlns:adec="http://schemas.microsoft.com/office/drawing/2017/decorative" val="1"/>
              </a:ext>
            </a:extLst>
          </p:cNvPr>
          <p:cNvPicPr preferRelativeResize="0"/>
          <p:nvPr/>
        </p:nvPicPr>
        <p:blipFill rotWithShape="1">
          <a:blip r:embed="rId3">
            <a:alphaModFix/>
          </a:blip>
          <a:srcRect t="12556"/>
          <a:stretch/>
        </p:blipFill>
        <p:spPr>
          <a:xfrm>
            <a:off x="421525" y="2442937"/>
            <a:ext cx="6089924" cy="3438125"/>
          </a:xfrm>
          <a:prstGeom prst="rect">
            <a:avLst/>
          </a:prstGeom>
          <a:noFill/>
          <a:ln>
            <a:noFill/>
          </a:ln>
        </p:spPr>
      </p:pic>
      <p:pic>
        <p:nvPicPr>
          <p:cNvPr id="127" name="Google Shape;127;gf38ff6d9da_0_14">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6792124" y="3261662"/>
            <a:ext cx="5147150" cy="180068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gf38ff6d9da_0_23"/>
          <p:cNvSpPr txBox="1">
            <a:spLocks noGrp="1"/>
          </p:cNvSpPr>
          <p:nvPr>
            <p:ph type="title"/>
          </p:nvPr>
        </p:nvSpPr>
        <p:spPr>
          <a:xfrm>
            <a:off x="838200" y="596349"/>
            <a:ext cx="10515600" cy="9948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latin typeface="Montserrat"/>
                <a:ea typeface="Montserrat"/>
                <a:cs typeface="Montserrat"/>
                <a:sym typeface="Montserrat"/>
              </a:rPr>
              <a:t>Secondary MDH logo</a:t>
            </a:r>
            <a:endParaRPr>
              <a:latin typeface="Montserrat"/>
              <a:ea typeface="Montserrat"/>
              <a:cs typeface="Montserrat"/>
              <a:sym typeface="Montserrat"/>
            </a:endParaRPr>
          </a:p>
        </p:txBody>
      </p:sp>
      <p:sp>
        <p:nvSpPr>
          <p:cNvPr id="133" name="Google Shape;133;gf38ff6d9da_0_23"/>
          <p:cNvSpPr txBox="1">
            <a:spLocks noGrp="1"/>
          </p:cNvSpPr>
          <p:nvPr>
            <p:ph type="sldNum" idx="12"/>
          </p:nvPr>
        </p:nvSpPr>
        <p:spPr>
          <a:xfrm>
            <a:off x="537186" y="6253165"/>
            <a:ext cx="5433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latin typeface="Calibri"/>
                <a:ea typeface="Calibri"/>
                <a:cs typeface="Calibri"/>
                <a:sym typeface="Calibri"/>
              </a:rPr>
              <a:t>7</a:t>
            </a:fld>
            <a:endParaRPr>
              <a:latin typeface="Calibri"/>
              <a:ea typeface="Calibri"/>
              <a:cs typeface="Calibri"/>
              <a:sym typeface="Calibri"/>
            </a:endParaRPr>
          </a:p>
        </p:txBody>
      </p:sp>
      <p:sp>
        <p:nvSpPr>
          <p:cNvPr id="134" name="Google Shape;134;gf38ff6d9da_0_23"/>
          <p:cNvSpPr txBox="1">
            <a:spLocks noGrp="1"/>
          </p:cNvSpPr>
          <p:nvPr>
            <p:ph type="body" idx="2"/>
          </p:nvPr>
        </p:nvSpPr>
        <p:spPr>
          <a:xfrm>
            <a:off x="884583" y="362022"/>
            <a:ext cx="10469100" cy="3438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F7F7F"/>
              </a:buClr>
              <a:buSzPts val="2200"/>
              <a:buNone/>
            </a:pPr>
            <a:endParaRPr/>
          </a:p>
        </p:txBody>
      </p:sp>
      <p:pic>
        <p:nvPicPr>
          <p:cNvPr id="135" name="Google Shape;135;gf38ff6d9da_0_23">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6792124" y="3261662"/>
            <a:ext cx="5147150" cy="1800680"/>
          </a:xfrm>
          <a:prstGeom prst="rect">
            <a:avLst/>
          </a:prstGeom>
          <a:noFill/>
          <a:ln>
            <a:noFill/>
          </a:ln>
        </p:spPr>
      </p:pic>
      <p:pic>
        <p:nvPicPr>
          <p:cNvPr id="136" name="Google Shape;136;gf38ff6d9da_0_23">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498450" y="2173675"/>
            <a:ext cx="5884825" cy="2312625"/>
          </a:xfrm>
          <a:prstGeom prst="rect">
            <a:avLst/>
          </a:prstGeom>
          <a:noFill/>
          <a:ln>
            <a:noFill/>
          </a:ln>
        </p:spPr>
      </p:pic>
      <p:pic>
        <p:nvPicPr>
          <p:cNvPr id="137" name="Google Shape;137;gf38ff6d9da_0_23">
            <a:extLst>
              <a:ext uri="{C183D7F6-B498-43B3-948B-1728B52AA6E4}">
                <adec:decorative xmlns:adec="http://schemas.microsoft.com/office/drawing/2017/decorative" val="1"/>
              </a:ext>
            </a:extLst>
          </p:cNvPr>
          <p:cNvPicPr preferRelativeResize="0"/>
          <p:nvPr/>
        </p:nvPicPr>
        <p:blipFill>
          <a:blip r:embed="rId5">
            <a:alphaModFix/>
          </a:blip>
          <a:stretch>
            <a:fillRect/>
          </a:stretch>
        </p:blipFill>
        <p:spPr>
          <a:xfrm>
            <a:off x="602641" y="4318300"/>
            <a:ext cx="3132569" cy="1742420"/>
          </a:xfrm>
          <a:prstGeom prst="rect">
            <a:avLst/>
          </a:prstGeom>
          <a:noFill/>
          <a:ln>
            <a:noFill/>
          </a:ln>
        </p:spPr>
      </p:pic>
      <p:pic>
        <p:nvPicPr>
          <p:cNvPr id="138" name="Google Shape;138;gf38ff6d9da_0_23">
            <a:extLst>
              <a:ext uri="{C183D7F6-B498-43B3-948B-1728B52AA6E4}">
                <adec:decorative xmlns:adec="http://schemas.microsoft.com/office/drawing/2017/decorative" val="1"/>
              </a:ext>
            </a:extLst>
          </p:cNvPr>
          <p:cNvPicPr preferRelativeResize="0"/>
          <p:nvPr/>
        </p:nvPicPr>
        <p:blipFill>
          <a:blip r:embed="rId6">
            <a:alphaModFix/>
          </a:blip>
          <a:stretch>
            <a:fillRect/>
          </a:stretch>
        </p:blipFill>
        <p:spPr>
          <a:xfrm>
            <a:off x="3735188" y="4509150"/>
            <a:ext cx="2924025" cy="15131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gf38ff6d9da_0_35"/>
          <p:cNvSpPr txBox="1">
            <a:spLocks noGrp="1"/>
          </p:cNvSpPr>
          <p:nvPr>
            <p:ph type="title"/>
          </p:nvPr>
        </p:nvSpPr>
        <p:spPr>
          <a:xfrm>
            <a:off x="838200" y="596349"/>
            <a:ext cx="10515600" cy="9948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latin typeface="Montserrat"/>
                <a:ea typeface="Montserrat"/>
                <a:cs typeface="Montserrat"/>
                <a:sym typeface="Montserrat"/>
              </a:rPr>
              <a:t>MDH logo use guidelines</a:t>
            </a:r>
            <a:endParaRPr>
              <a:latin typeface="Montserrat"/>
              <a:ea typeface="Montserrat"/>
              <a:cs typeface="Montserrat"/>
              <a:sym typeface="Montserrat"/>
            </a:endParaRPr>
          </a:p>
        </p:txBody>
      </p:sp>
      <p:sp>
        <p:nvSpPr>
          <p:cNvPr id="144" name="Google Shape;144;gf38ff6d9da_0_35"/>
          <p:cNvSpPr txBox="1">
            <a:spLocks noGrp="1"/>
          </p:cNvSpPr>
          <p:nvPr>
            <p:ph type="sldNum" idx="12"/>
          </p:nvPr>
        </p:nvSpPr>
        <p:spPr>
          <a:xfrm>
            <a:off x="537186" y="6253165"/>
            <a:ext cx="5433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latin typeface="Calibri"/>
                <a:ea typeface="Calibri"/>
                <a:cs typeface="Calibri"/>
                <a:sym typeface="Calibri"/>
              </a:rPr>
              <a:t>8</a:t>
            </a:fld>
            <a:endParaRPr>
              <a:latin typeface="Calibri"/>
              <a:ea typeface="Calibri"/>
              <a:cs typeface="Calibri"/>
              <a:sym typeface="Calibri"/>
            </a:endParaRPr>
          </a:p>
        </p:txBody>
      </p:sp>
      <p:sp>
        <p:nvSpPr>
          <p:cNvPr id="145" name="Google Shape;145;gf38ff6d9da_0_35"/>
          <p:cNvSpPr txBox="1">
            <a:spLocks noGrp="1"/>
          </p:cNvSpPr>
          <p:nvPr>
            <p:ph type="body" idx="2"/>
          </p:nvPr>
        </p:nvSpPr>
        <p:spPr>
          <a:xfrm>
            <a:off x="884583" y="362022"/>
            <a:ext cx="10469100" cy="3438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F7F7F"/>
              </a:buClr>
              <a:buSzPts val="2200"/>
              <a:buNone/>
            </a:pPr>
            <a:endParaRPr/>
          </a:p>
        </p:txBody>
      </p:sp>
      <p:sp>
        <p:nvSpPr>
          <p:cNvPr id="146" name="Google Shape;146;gf38ff6d9da_0_35"/>
          <p:cNvSpPr txBox="1">
            <a:spLocks noGrp="1"/>
          </p:cNvSpPr>
          <p:nvPr>
            <p:ph type="body" idx="1"/>
          </p:nvPr>
        </p:nvSpPr>
        <p:spPr>
          <a:xfrm>
            <a:off x="637500" y="1846863"/>
            <a:ext cx="10716300" cy="4351200"/>
          </a:xfrm>
          <a:prstGeom prst="rect">
            <a:avLst/>
          </a:prstGeom>
          <a:noFill/>
          <a:ln>
            <a:noFill/>
          </a:ln>
        </p:spPr>
        <p:txBody>
          <a:bodyPr spcFirstLastPara="1" wrap="square" lIns="91425" tIns="45700" rIns="91425" bIns="45700" anchor="t" anchorCtr="0">
            <a:normAutofit fontScale="85000" lnSpcReduction="10000"/>
          </a:bodyPr>
          <a:lstStyle/>
          <a:p>
            <a:pPr marL="457200" lvl="0" indent="-368935" algn="l" rtl="0">
              <a:lnSpc>
                <a:spcPct val="115000"/>
              </a:lnSpc>
              <a:spcBef>
                <a:spcPts val="0"/>
              </a:spcBef>
              <a:spcAft>
                <a:spcPts val="0"/>
              </a:spcAft>
              <a:buSzPct val="100000"/>
              <a:buFont typeface="Montserrat"/>
              <a:buChar char="•"/>
            </a:pPr>
            <a:r>
              <a:rPr lang="en-US" sz="2600">
                <a:latin typeface="Montserrat"/>
                <a:ea typeface="Montserrat"/>
                <a:cs typeface="Montserrat"/>
                <a:sym typeface="Montserrat"/>
              </a:rPr>
              <a:t>Do not outline the logo</a:t>
            </a:r>
            <a:endParaRPr sz="2600">
              <a:latin typeface="Montserrat"/>
              <a:ea typeface="Montserrat"/>
              <a:cs typeface="Montserrat"/>
              <a:sym typeface="Montserrat"/>
            </a:endParaRPr>
          </a:p>
          <a:p>
            <a:pPr marL="457200" lvl="0" indent="-368935" algn="l" rtl="0">
              <a:lnSpc>
                <a:spcPct val="115000"/>
              </a:lnSpc>
              <a:spcBef>
                <a:spcPts val="0"/>
              </a:spcBef>
              <a:spcAft>
                <a:spcPts val="0"/>
              </a:spcAft>
              <a:buSzPct val="100000"/>
              <a:buFont typeface="Montserrat"/>
              <a:buChar char="•"/>
            </a:pPr>
            <a:r>
              <a:rPr lang="en-US" sz="2600">
                <a:latin typeface="Montserrat"/>
                <a:ea typeface="Montserrat"/>
                <a:cs typeface="Montserrat"/>
                <a:sym typeface="Montserrat"/>
              </a:rPr>
              <a:t>Do not change the colors, typefaces or layout in the logo</a:t>
            </a:r>
            <a:endParaRPr sz="2600">
              <a:latin typeface="Montserrat"/>
              <a:ea typeface="Montserrat"/>
              <a:cs typeface="Montserrat"/>
              <a:sym typeface="Montserrat"/>
            </a:endParaRPr>
          </a:p>
          <a:p>
            <a:pPr marL="457200" lvl="0" indent="-368935" algn="l" rtl="0">
              <a:lnSpc>
                <a:spcPct val="115000"/>
              </a:lnSpc>
              <a:spcBef>
                <a:spcPts val="0"/>
              </a:spcBef>
              <a:spcAft>
                <a:spcPts val="0"/>
              </a:spcAft>
              <a:buSzPct val="100000"/>
              <a:buFont typeface="Montserrat"/>
              <a:buChar char="•"/>
            </a:pPr>
            <a:r>
              <a:rPr lang="en-US" sz="2600">
                <a:latin typeface="Montserrat"/>
                <a:ea typeface="Montserrat"/>
                <a:cs typeface="Montserrat"/>
                <a:sym typeface="Montserrat"/>
              </a:rPr>
              <a:t>Do not add new elements (e.g., words or graphics) to the logo</a:t>
            </a:r>
            <a:endParaRPr sz="2600">
              <a:latin typeface="Montserrat"/>
              <a:ea typeface="Montserrat"/>
              <a:cs typeface="Montserrat"/>
              <a:sym typeface="Montserrat"/>
            </a:endParaRPr>
          </a:p>
          <a:p>
            <a:pPr marL="457200" lvl="0" indent="-368935" algn="l" rtl="0">
              <a:lnSpc>
                <a:spcPct val="115000"/>
              </a:lnSpc>
              <a:spcBef>
                <a:spcPts val="0"/>
              </a:spcBef>
              <a:spcAft>
                <a:spcPts val="0"/>
              </a:spcAft>
              <a:buSzPct val="100000"/>
              <a:buFont typeface="Montserrat"/>
              <a:buChar char="•"/>
            </a:pPr>
            <a:r>
              <a:rPr lang="en-US" sz="2600">
                <a:latin typeface="Montserrat"/>
                <a:ea typeface="Montserrat"/>
                <a:cs typeface="Montserrat"/>
                <a:sym typeface="Montserrat"/>
              </a:rPr>
              <a:t>Do not distort or manipulate the logo; resize the logo using the software’s procedure for resizing</a:t>
            </a:r>
            <a:endParaRPr sz="2600">
              <a:latin typeface="Montserrat"/>
              <a:ea typeface="Montserrat"/>
              <a:cs typeface="Montserrat"/>
              <a:sym typeface="Montserrat"/>
            </a:endParaRPr>
          </a:p>
          <a:p>
            <a:pPr marL="457200" lvl="0" indent="-368935" algn="l" rtl="0">
              <a:lnSpc>
                <a:spcPct val="115000"/>
              </a:lnSpc>
              <a:spcBef>
                <a:spcPts val="0"/>
              </a:spcBef>
              <a:spcAft>
                <a:spcPts val="0"/>
              </a:spcAft>
              <a:buSzPct val="100000"/>
              <a:buFont typeface="Montserrat"/>
              <a:buChar char="•"/>
            </a:pPr>
            <a:r>
              <a:rPr lang="en-US" sz="2600">
                <a:latin typeface="Montserrat"/>
                <a:ea typeface="Montserrat"/>
                <a:cs typeface="Montserrat"/>
                <a:sym typeface="Montserrat"/>
              </a:rPr>
              <a:t>Do not use the logo as a pattern</a:t>
            </a:r>
            <a:endParaRPr sz="2600">
              <a:latin typeface="Montserrat"/>
              <a:ea typeface="Montserrat"/>
              <a:cs typeface="Montserrat"/>
              <a:sym typeface="Montserrat"/>
            </a:endParaRPr>
          </a:p>
          <a:p>
            <a:pPr marL="457200" lvl="0" indent="-368935" algn="l" rtl="0">
              <a:lnSpc>
                <a:spcPct val="115000"/>
              </a:lnSpc>
              <a:spcBef>
                <a:spcPts val="0"/>
              </a:spcBef>
              <a:spcAft>
                <a:spcPts val="0"/>
              </a:spcAft>
              <a:buSzPct val="100000"/>
              <a:buFont typeface="Montserrat"/>
              <a:buChar char="•"/>
            </a:pPr>
            <a:r>
              <a:rPr lang="en-US" sz="2600">
                <a:latin typeface="Montserrat"/>
                <a:ea typeface="Montserrat"/>
                <a:cs typeface="Montserrat"/>
                <a:sym typeface="Montserrat"/>
              </a:rPr>
              <a:t>Do not place the logo on a background/image that doesn’t provide maximum contrast for legibility; the best background is white or black</a:t>
            </a:r>
            <a:endParaRPr sz="2600">
              <a:latin typeface="Montserrat"/>
              <a:ea typeface="Montserrat"/>
              <a:cs typeface="Montserrat"/>
              <a:sym typeface="Montserrat"/>
            </a:endParaRPr>
          </a:p>
          <a:p>
            <a:pPr marL="457200" lvl="0" indent="-368935" algn="l" rtl="0">
              <a:lnSpc>
                <a:spcPct val="115000"/>
              </a:lnSpc>
              <a:spcBef>
                <a:spcPts val="0"/>
              </a:spcBef>
              <a:spcAft>
                <a:spcPts val="0"/>
              </a:spcAft>
              <a:buSzPct val="100000"/>
              <a:buFont typeface="Montserrat"/>
              <a:buChar char="•"/>
            </a:pPr>
            <a:r>
              <a:rPr lang="en-US" sz="2600">
                <a:latin typeface="Montserrat"/>
                <a:ea typeface="Montserrat"/>
                <a:cs typeface="Montserrat"/>
                <a:sym typeface="Montserrat"/>
              </a:rPr>
              <a:t>Do not place the logo over words or other graphics</a:t>
            </a:r>
            <a:endParaRPr sz="2600">
              <a:latin typeface="Montserrat"/>
              <a:ea typeface="Montserrat"/>
              <a:cs typeface="Montserrat"/>
              <a:sym typeface="Montserrat"/>
            </a:endParaRPr>
          </a:p>
          <a:p>
            <a:pPr marL="457200" lvl="0" indent="-368935" algn="l" rtl="0">
              <a:lnSpc>
                <a:spcPct val="115000"/>
              </a:lnSpc>
              <a:spcBef>
                <a:spcPts val="0"/>
              </a:spcBef>
              <a:spcAft>
                <a:spcPts val="0"/>
              </a:spcAft>
              <a:buSzPct val="100000"/>
              <a:buFont typeface="Montserrat"/>
              <a:buChar char="•"/>
            </a:pPr>
            <a:r>
              <a:rPr lang="en-US" sz="2600">
                <a:latin typeface="Montserrat"/>
                <a:ea typeface="Montserrat"/>
                <a:cs typeface="Montserrat"/>
                <a:sym typeface="Montserrat"/>
              </a:rPr>
              <a:t>Do not apply effects to the logo (e.g., drop shadow, outer glow)</a:t>
            </a:r>
            <a:endParaRPr sz="2600">
              <a:latin typeface="Montserrat"/>
              <a:ea typeface="Montserrat"/>
              <a:cs typeface="Montserrat"/>
              <a:sym typeface="Montserrat"/>
            </a:endParaRPr>
          </a:p>
          <a:p>
            <a:pPr marL="457200" lvl="0" indent="-368935" algn="l" rtl="0">
              <a:lnSpc>
                <a:spcPct val="115000"/>
              </a:lnSpc>
              <a:spcBef>
                <a:spcPts val="0"/>
              </a:spcBef>
              <a:spcAft>
                <a:spcPts val="0"/>
              </a:spcAft>
              <a:buSzPct val="100000"/>
              <a:buFont typeface="Montserrat"/>
              <a:buChar char="•"/>
            </a:pPr>
            <a:r>
              <a:rPr lang="en-US" sz="2600">
                <a:latin typeface="Montserrat"/>
                <a:ea typeface="Montserrat"/>
                <a:cs typeface="Montserrat"/>
                <a:sym typeface="Montserrat"/>
              </a:rPr>
              <a:t>Do not tint the logo; it should always appear at 100% opacity</a:t>
            </a:r>
            <a:endParaRPr sz="2600">
              <a:latin typeface="Montserrat"/>
              <a:ea typeface="Montserrat"/>
              <a:cs typeface="Montserrat"/>
              <a:sym typeface="Montserrat"/>
            </a:endParaRPr>
          </a:p>
          <a:p>
            <a:pPr marL="457200" lvl="0" indent="0" algn="l" rtl="0">
              <a:lnSpc>
                <a:spcPct val="115000"/>
              </a:lnSpc>
              <a:spcBef>
                <a:spcPts val="0"/>
              </a:spcBef>
              <a:spcAft>
                <a:spcPts val="0"/>
              </a:spcAft>
              <a:buNone/>
            </a:pPr>
            <a:endParaRPr sz="2600">
              <a:latin typeface="Montserrat"/>
              <a:ea typeface="Montserrat"/>
              <a:cs typeface="Montserrat"/>
              <a:sym typeface="Montserra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gf38ff6d9da_0_66"/>
          <p:cNvSpPr txBox="1">
            <a:spLocks noGrp="1"/>
          </p:cNvSpPr>
          <p:nvPr>
            <p:ph type="title"/>
          </p:nvPr>
        </p:nvSpPr>
        <p:spPr>
          <a:xfrm>
            <a:off x="838200" y="596349"/>
            <a:ext cx="10515600" cy="9948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latin typeface="Montserrat"/>
                <a:ea typeface="Montserrat"/>
                <a:cs typeface="Montserrat"/>
                <a:sym typeface="Montserrat"/>
              </a:rPr>
              <a:t>MDH logo use guidelines</a:t>
            </a:r>
            <a:endParaRPr>
              <a:latin typeface="Montserrat"/>
              <a:ea typeface="Montserrat"/>
              <a:cs typeface="Montserrat"/>
              <a:sym typeface="Montserrat"/>
            </a:endParaRPr>
          </a:p>
        </p:txBody>
      </p:sp>
      <p:sp>
        <p:nvSpPr>
          <p:cNvPr id="152" name="Google Shape;152;gf38ff6d9da_0_66"/>
          <p:cNvSpPr txBox="1">
            <a:spLocks noGrp="1"/>
          </p:cNvSpPr>
          <p:nvPr>
            <p:ph type="sldNum" idx="12"/>
          </p:nvPr>
        </p:nvSpPr>
        <p:spPr>
          <a:xfrm>
            <a:off x="537186" y="6253165"/>
            <a:ext cx="5433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latin typeface="Calibri"/>
                <a:ea typeface="Calibri"/>
                <a:cs typeface="Calibri"/>
                <a:sym typeface="Calibri"/>
              </a:rPr>
              <a:t>9</a:t>
            </a:fld>
            <a:endParaRPr>
              <a:latin typeface="Calibri"/>
              <a:ea typeface="Calibri"/>
              <a:cs typeface="Calibri"/>
              <a:sym typeface="Calibri"/>
            </a:endParaRPr>
          </a:p>
        </p:txBody>
      </p:sp>
      <p:sp>
        <p:nvSpPr>
          <p:cNvPr id="153" name="Google Shape;153;gf38ff6d9da_0_66"/>
          <p:cNvSpPr txBox="1">
            <a:spLocks noGrp="1"/>
          </p:cNvSpPr>
          <p:nvPr>
            <p:ph type="body" idx="2"/>
          </p:nvPr>
        </p:nvSpPr>
        <p:spPr>
          <a:xfrm>
            <a:off x="884583" y="362022"/>
            <a:ext cx="10469100" cy="3438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F7F7F"/>
              </a:buClr>
              <a:buSzPts val="2200"/>
              <a:buNone/>
            </a:pPr>
            <a:endParaRPr/>
          </a:p>
        </p:txBody>
      </p:sp>
      <p:sp>
        <p:nvSpPr>
          <p:cNvPr id="154" name="Google Shape;154;gf38ff6d9da_0_66"/>
          <p:cNvSpPr txBox="1">
            <a:spLocks noGrp="1"/>
          </p:cNvSpPr>
          <p:nvPr>
            <p:ph type="body" idx="1"/>
          </p:nvPr>
        </p:nvSpPr>
        <p:spPr>
          <a:xfrm>
            <a:off x="637500" y="1691838"/>
            <a:ext cx="10716300" cy="4351200"/>
          </a:xfrm>
          <a:prstGeom prst="rect">
            <a:avLst/>
          </a:prstGeom>
          <a:noFill/>
          <a:ln>
            <a:noFill/>
          </a:ln>
        </p:spPr>
        <p:txBody>
          <a:bodyPr spcFirstLastPara="1" wrap="square" lIns="91425" tIns="45700" rIns="91425" bIns="45700" anchor="t" anchorCtr="0">
            <a:normAutofit/>
          </a:bodyPr>
          <a:lstStyle/>
          <a:p>
            <a:pPr marL="457200" lvl="0" indent="-393700" algn="l" rtl="0">
              <a:lnSpc>
                <a:spcPct val="115000"/>
              </a:lnSpc>
              <a:spcBef>
                <a:spcPts val="0"/>
              </a:spcBef>
              <a:spcAft>
                <a:spcPts val="0"/>
              </a:spcAft>
              <a:buSzPts val="2600"/>
              <a:buFont typeface="Montserrat"/>
              <a:buChar char="•"/>
            </a:pPr>
            <a:r>
              <a:rPr lang="en-US" sz="2600">
                <a:latin typeface="Montserrat"/>
                <a:ea typeface="Montserrat"/>
                <a:cs typeface="Montserrat"/>
                <a:sym typeface="Montserrat"/>
              </a:rPr>
              <a:t>Email </a:t>
            </a:r>
            <a:r>
              <a:rPr lang="en-US" sz="2600" u="sng">
                <a:solidFill>
                  <a:schemeClr val="hlink"/>
                </a:solidFill>
                <a:latin typeface="Montserrat"/>
                <a:ea typeface="Montserrat"/>
                <a:cs typeface="Montserrat"/>
                <a:sym typeface="Montserrat"/>
                <a:hlinkClick r:id="rId3"/>
              </a:rPr>
              <a:t>mdh.communications@maryland.gov</a:t>
            </a:r>
            <a:r>
              <a:rPr lang="en-US" sz="2600">
                <a:latin typeface="Montserrat"/>
                <a:ea typeface="Montserrat"/>
                <a:cs typeface="Montserrat"/>
                <a:sym typeface="Montserrat"/>
              </a:rPr>
              <a:t> to request logo files and to request review for logo use</a:t>
            </a:r>
            <a:endParaRPr sz="2600">
              <a:latin typeface="Montserrat"/>
              <a:ea typeface="Montserrat"/>
              <a:cs typeface="Montserrat"/>
              <a:sym typeface="Montserrat"/>
            </a:endParaRPr>
          </a:p>
          <a:p>
            <a:pPr marL="457200" lvl="0" indent="-393700" algn="l" rtl="0">
              <a:lnSpc>
                <a:spcPct val="115000"/>
              </a:lnSpc>
              <a:spcBef>
                <a:spcPts val="0"/>
              </a:spcBef>
              <a:spcAft>
                <a:spcPts val="0"/>
              </a:spcAft>
              <a:buSzPts val="2600"/>
              <a:buFont typeface="Montserrat"/>
              <a:buChar char="•"/>
            </a:pPr>
            <a:r>
              <a:rPr lang="en-US" sz="2600">
                <a:latin typeface="Montserrat"/>
                <a:ea typeface="Montserrat"/>
                <a:cs typeface="Montserrat"/>
                <a:sym typeface="Montserrat"/>
              </a:rPr>
              <a:t>Administrations, offices, programs, initiatives, etc. may not create their own logo</a:t>
            </a:r>
            <a:endParaRPr sz="2600">
              <a:latin typeface="Montserrat"/>
              <a:ea typeface="Montserrat"/>
              <a:cs typeface="Montserrat"/>
              <a:sym typeface="Montserrat"/>
            </a:endParaRPr>
          </a:p>
          <a:p>
            <a:pPr marL="457200" lvl="0" indent="-393700" algn="l" rtl="0">
              <a:lnSpc>
                <a:spcPct val="115000"/>
              </a:lnSpc>
              <a:spcBef>
                <a:spcPts val="0"/>
              </a:spcBef>
              <a:spcAft>
                <a:spcPts val="0"/>
              </a:spcAft>
              <a:buSzPts val="2600"/>
              <a:buFont typeface="Montserrat"/>
              <a:buChar char="•"/>
            </a:pPr>
            <a:r>
              <a:rPr lang="en-US" sz="2600" b="1">
                <a:latin typeface="Montserrat"/>
                <a:ea typeface="Montserrat"/>
                <a:cs typeface="Montserrat"/>
                <a:sym typeface="Montserrat"/>
              </a:rPr>
              <a:t>Only one logo represents the whole of MDH</a:t>
            </a:r>
            <a:endParaRPr sz="2600" b="1">
              <a:latin typeface="Montserrat"/>
              <a:ea typeface="Montserrat"/>
              <a:cs typeface="Montserrat"/>
              <a:sym typeface="Montserrat"/>
            </a:endParaRPr>
          </a:p>
        </p:txBody>
      </p:sp>
    </p:spTree>
  </p:cSld>
  <p:clrMapOvr>
    <a:masterClrMapping/>
  </p:clrMapOvr>
</p:sld>
</file>

<file path=ppt/theme/theme1.xml><?xml version="1.0" encoding="utf-8"?>
<a:theme xmlns:a="http://schemas.openxmlformats.org/drawingml/2006/main" name="Office Theme">
  <a:themeElements>
    <a:clrScheme name="MDH Pallette 1">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A978019238B4449B333C1622D23B9B4" ma:contentTypeVersion="12" ma:contentTypeDescription="Create a new document." ma:contentTypeScope="" ma:versionID="94e003ee98daa3dd351e1821e98ca49d">
  <xsd:schema xmlns:xsd="http://www.w3.org/2001/XMLSchema" xmlns:xs="http://www.w3.org/2001/XMLSchema" xmlns:p="http://schemas.microsoft.com/office/2006/metadata/properties" xmlns:ns1="http://schemas.microsoft.com/sharepoint/v3" targetNamespace="http://schemas.microsoft.com/office/2006/metadata/properties" ma:root="true" ma:fieldsID="29f8a7ee62ec5a0ae4d6004028b8cf6e"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ma:readOnly="fals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F88D8EBA-EB3D-424F-8079-BC838ACA11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83DA60E-B791-4D81-858D-D3374BEE919E}">
  <ds:schemaRefs>
    <ds:schemaRef ds:uri="http://schemas.microsoft.com/sharepoint/v3/contenttype/forms"/>
  </ds:schemaRefs>
</ds:datastoreItem>
</file>

<file path=customXml/itemProps3.xml><?xml version="1.0" encoding="utf-8"?>
<ds:datastoreItem xmlns:ds="http://schemas.openxmlformats.org/officeDocument/2006/customXml" ds:itemID="{92BF7BB1-3A29-4AA3-91AB-FEC625CE3D3D}">
  <ds:schemaRefs>
    <ds:schemaRef ds:uri="http://schemas.microsoft.com/office/2006/metadata/properties"/>
    <ds:schemaRef ds:uri="http://schemas.microsoft.com/office/infopath/2007/PartnerControls"/>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otalTime>3</TotalTime>
  <Words>647</Words>
  <Application>Microsoft Office PowerPoint</Application>
  <PresentationFormat>Widescreen</PresentationFormat>
  <Paragraphs>85</Paragraphs>
  <Slides>16</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Montserrat ExtraBold</vt:lpstr>
      <vt:lpstr>Montserrat</vt:lpstr>
      <vt:lpstr>Calibri</vt:lpstr>
      <vt:lpstr>Office Theme</vt:lpstr>
      <vt:lpstr>Applied Visual Identity</vt:lpstr>
      <vt:lpstr>What is visual identity?</vt:lpstr>
      <vt:lpstr>Best practices</vt:lpstr>
      <vt:lpstr>Best practices</vt:lpstr>
      <vt:lpstr>Type and color</vt:lpstr>
      <vt:lpstr>Primary MDH logo</vt:lpstr>
      <vt:lpstr>Secondary MDH logo</vt:lpstr>
      <vt:lpstr>MDH logo use guidelines</vt:lpstr>
      <vt:lpstr>MDH logo use guidelines</vt:lpstr>
      <vt:lpstr>Imagery best practices</vt:lpstr>
      <vt:lpstr>Imagery best practices</vt:lpstr>
      <vt:lpstr>Imagery best practices</vt:lpstr>
      <vt:lpstr>Imagery best practices</vt:lpstr>
      <vt:lpstr>Templates</vt:lpstr>
      <vt:lpstr>Email signature</vt:lpstr>
      <vt:lpstr>Contact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Applied Visual Identity</dc:title>
  <dc:creator>Maureen C. Regan -MDH-</dc:creator>
  <cp:lastModifiedBy>Paulina Nicolaides</cp:lastModifiedBy>
  <cp:revision>3</cp:revision>
  <dcterms:created xsi:type="dcterms:W3CDTF">2018-02-09T13:05:01Z</dcterms:created>
  <dcterms:modified xsi:type="dcterms:W3CDTF">2023-09-27T16:29:25Z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0x0101004A978019238B4449B333C1622D23B9B4</vt:lpwstr>
  </property>
</Properties>
</file>