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sldIdLst>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9" autoAdjust="0"/>
    <p:restoredTop sz="96488" autoAdjust="0"/>
  </p:normalViewPr>
  <p:slideViewPr>
    <p:cSldViewPr snapToGrid="0" showGuides="1">
      <p:cViewPr varScale="1">
        <p:scale>
          <a:sx n="112" d="100"/>
          <a:sy n="112" d="100"/>
        </p:scale>
        <p:origin x="2582" y="96"/>
      </p:cViewPr>
      <p:guideLst>
        <p:guide orient="horz" pos="2160"/>
        <p:guide pos="3840"/>
      </p:guideLst>
    </p:cSldViewPr>
  </p:slideViewPr>
  <p:outlineViewPr>
    <p:cViewPr>
      <p:scale>
        <a:sx n="33" d="100"/>
        <a:sy n="33" d="100"/>
      </p:scale>
      <p:origin x="0" y="-13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F615E-7583-4C53-BD80-EE42D8E5C255}" type="datetimeFigureOut">
              <a:rPr lang="en-US" smtClean="0"/>
              <a:t>2/14/2023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7A4235-7D4D-4772-A440-41155C6F2CED}" type="slidenum">
              <a:rPr lang="en-US" smtClean="0"/>
              <a:t>‹#›</a:t>
            </a:fld>
            <a:endParaRPr lang="en-US"/>
          </a:p>
        </p:txBody>
      </p:sp>
    </p:spTree>
    <p:extLst>
      <p:ext uri="{BB962C8B-B14F-4D97-AF65-F5344CB8AC3E}">
        <p14:creationId xmlns:p14="http://schemas.microsoft.com/office/powerpoint/2010/main" val="911035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86022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E6473-8D52-499D-81B6-8E54B4F08D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0D3F935-FAD8-4CD5-BCCF-46876B9626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D76AA-EF6B-4C35-AE70-9F188116E7B0}"/>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7D707A21-A600-413B-943D-A55B372A4A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0CB85-FC42-43DA-9FEC-979E907BD319}"/>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78949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EDD9A-49FA-4DDA-BC45-5B8D3FDA93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8E40FE1-C45B-4A5A-A2EA-BD331C11D0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873EE7-AC4A-4699-9728-6E55FF33E4CA}"/>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498993C7-27F2-454C-B207-3643B9AB9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07C443-FAC9-47DF-8002-CA79C4001833}"/>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064462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30197BD-FC81-4158-BA25-64419B8553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DB4389A-994E-455E-85CA-3C19FFECCD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862B86-2074-435D-9051-3887356DEF53}"/>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0DCEA9C4-6537-4DE0-967E-FEBED1D167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DB4A7-5529-4229-A764-781DFAA487D3}"/>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5624343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A960F7A-981E-2849-A4A6-FFB20B3D6491}"/>
              </a:ext>
            </a:extLst>
          </p:cNvPr>
          <p:cNvSpPr/>
          <p:nvPr/>
        </p:nvSpPr>
        <p:spPr>
          <a:xfrm>
            <a:off x="0" y="1550987"/>
            <a:ext cx="12192000" cy="4423144"/>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2" name="Title 1">
            <a:extLst>
              <a:ext uri="{FF2B5EF4-FFF2-40B4-BE49-F238E27FC236}">
                <a16:creationId xmlns:a16="http://schemas.microsoft.com/office/drawing/2014/main" id="{13EC1CAE-181F-AE45-82F8-A14FDE796289}"/>
              </a:ext>
            </a:extLst>
          </p:cNvPr>
          <p:cNvSpPr>
            <a:spLocks noGrp="1"/>
          </p:cNvSpPr>
          <p:nvPr>
            <p:ph type="ctrTitle" hasCustomPrompt="1"/>
          </p:nvPr>
        </p:nvSpPr>
        <p:spPr>
          <a:xfrm>
            <a:off x="1523695" y="2808326"/>
            <a:ext cx="9144000" cy="1338567"/>
          </a:xfrm>
        </p:spPr>
        <p:txBody>
          <a:bodyPr anchor="b">
            <a:normAutofit/>
          </a:bodyPr>
          <a:lstStyle>
            <a:lvl1pPr algn="ctr">
              <a:defRPr sz="4000">
                <a:solidFill>
                  <a:schemeClr val="tx1"/>
                </a:solidFill>
              </a:defRPr>
            </a:lvl1pPr>
          </a:lstStyle>
          <a:p>
            <a:r>
              <a:rPr lang="en-US" dirty="0"/>
              <a:t>Click to Add Title</a:t>
            </a:r>
          </a:p>
        </p:txBody>
      </p:sp>
      <p:sp>
        <p:nvSpPr>
          <p:cNvPr id="3" name="Subtitle 2">
            <a:extLst>
              <a:ext uri="{FF2B5EF4-FFF2-40B4-BE49-F238E27FC236}">
                <a16:creationId xmlns:a16="http://schemas.microsoft.com/office/drawing/2014/main" id="{B4AB1C7E-8E53-164B-8983-F17A528253E5}"/>
              </a:ext>
            </a:extLst>
          </p:cNvPr>
          <p:cNvSpPr>
            <a:spLocks noGrp="1"/>
          </p:cNvSpPr>
          <p:nvPr>
            <p:ph type="subTitle" idx="1" hasCustomPrompt="1"/>
          </p:nvPr>
        </p:nvSpPr>
        <p:spPr>
          <a:xfrm>
            <a:off x="1524000" y="4373217"/>
            <a:ext cx="9144000" cy="387627"/>
          </a:xfrm>
        </p:spPr>
        <p:txBody>
          <a:bodyPr/>
          <a:lstStyle>
            <a:lvl1pPr marL="0" indent="0" algn="ctr">
              <a:buNone/>
              <a:defRPr sz="2400" b="1">
                <a:solidFill>
                  <a:srgbClr val="C40E3E"/>
                </a:solidFill>
                <a:latin typeface="Calibri" panose="020F0502020204030204" pitchFamily="34" charset="0"/>
                <a:cs typeface="Calibri" panose="020F050202020403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add presenter name, title, office</a:t>
            </a:r>
          </a:p>
        </p:txBody>
      </p:sp>
      <p:sp>
        <p:nvSpPr>
          <p:cNvPr id="11" name="Text Placeholder 10">
            <a:extLst>
              <a:ext uri="{FF2B5EF4-FFF2-40B4-BE49-F238E27FC236}">
                <a16:creationId xmlns:a16="http://schemas.microsoft.com/office/drawing/2014/main" id="{7B8BAC13-88FE-C64F-96CA-64033FB21D6C}"/>
              </a:ext>
            </a:extLst>
          </p:cNvPr>
          <p:cNvSpPr>
            <a:spLocks noGrp="1"/>
          </p:cNvSpPr>
          <p:nvPr>
            <p:ph type="body" sz="quarter" idx="11" hasCustomPrompt="1"/>
          </p:nvPr>
        </p:nvSpPr>
        <p:spPr>
          <a:xfrm>
            <a:off x="1524000" y="4940301"/>
            <a:ext cx="9144000" cy="366713"/>
          </a:xfrm>
        </p:spPr>
        <p:txBody>
          <a:bodyPr/>
          <a:lstStyle>
            <a:lvl1pPr marL="0" indent="0" algn="ctr">
              <a:buNone/>
              <a:defRPr sz="2400">
                <a:solidFill>
                  <a:srgbClr val="C40E3E"/>
                </a:solidFill>
              </a:defRPr>
            </a:lvl1pPr>
          </a:lstStyle>
          <a:p>
            <a:pPr lvl="0"/>
            <a:r>
              <a:rPr lang="en-US" dirty="0"/>
              <a:t>Click to add date</a:t>
            </a:r>
          </a:p>
        </p:txBody>
      </p:sp>
      <p:pic>
        <p:nvPicPr>
          <p:cNvPr id="21" name="Picture 20">
            <a:extLst>
              <a:ext uri="{FF2B5EF4-FFF2-40B4-BE49-F238E27FC236}">
                <a16:creationId xmlns:a16="http://schemas.microsoft.com/office/drawing/2014/main" id="{B1337298-74C7-D143-9804-A644D0613C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0885" y="1900887"/>
            <a:ext cx="1229620" cy="992976"/>
          </a:xfrm>
          <a:prstGeom prst="rect">
            <a:avLst/>
          </a:prstGeom>
        </p:spPr>
      </p:pic>
      <p:pic>
        <p:nvPicPr>
          <p:cNvPr id="6" name="Picture 5">
            <a:extLst>
              <a:ext uri="{FF2B5EF4-FFF2-40B4-BE49-F238E27FC236}">
                <a16:creationId xmlns:a16="http://schemas.microsoft.com/office/drawing/2014/main" id="{EC7FB37E-432E-7A4F-B863-4B75CE2DBBB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11" y="-10160"/>
            <a:ext cx="12192000" cy="1837011"/>
          </a:xfrm>
          <a:prstGeom prst="rect">
            <a:avLst/>
          </a:prstGeom>
        </p:spPr>
      </p:pic>
      <p:pic>
        <p:nvPicPr>
          <p:cNvPr id="8" name="Picture 7">
            <a:extLst>
              <a:ext uri="{FF2B5EF4-FFF2-40B4-BE49-F238E27FC236}">
                <a16:creationId xmlns:a16="http://schemas.microsoft.com/office/drawing/2014/main" id="{DF213F6B-DB0A-0A45-AF73-5CD8B81A2A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77070"/>
            <a:ext cx="12192000" cy="1179543"/>
          </a:xfrm>
          <a:prstGeom prst="rect">
            <a:avLst/>
          </a:prstGeom>
        </p:spPr>
      </p:pic>
      <p:pic>
        <p:nvPicPr>
          <p:cNvPr id="9" name="Picture 8">
            <a:extLst>
              <a:ext uri="{FF2B5EF4-FFF2-40B4-BE49-F238E27FC236}">
                <a16:creationId xmlns:a16="http://schemas.microsoft.com/office/drawing/2014/main" id="{CAC89C6B-9E8C-E847-91E4-0288DCEE1074}"/>
              </a:ext>
            </a:extLst>
          </p:cNvPr>
          <p:cNvPicPr>
            <a:picLocks noChangeAspect="1"/>
          </p:cNvPicPr>
          <p:nvPr/>
        </p:nvPicPr>
        <p:blipFill rotWithShape="1">
          <a:blip r:embed="rId5">
            <a:extLst>
              <a:ext uri="{28A0092B-C50C-407E-A947-70E740481C1C}">
                <a14:useLocalDpi xmlns:a14="http://schemas.microsoft.com/office/drawing/2010/main" val="0"/>
              </a:ext>
            </a:extLst>
          </a:blip>
          <a:srcRect b="96281"/>
          <a:stretch/>
        </p:blipFill>
        <p:spPr>
          <a:xfrm>
            <a:off x="-612" y="5820250"/>
            <a:ext cx="12192000" cy="60959"/>
          </a:xfrm>
          <a:prstGeom prst="rect">
            <a:avLst/>
          </a:prstGeom>
        </p:spPr>
      </p:pic>
    </p:spTree>
    <p:extLst>
      <p:ext uri="{BB962C8B-B14F-4D97-AF65-F5344CB8AC3E}">
        <p14:creationId xmlns:p14="http://schemas.microsoft.com/office/powerpoint/2010/main" val="3896245834"/>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5EE63-05BE-4A31-B72A-2A2024F0C4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553856-FF3F-412B-BD12-1EF24532EC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9E8C81-F429-4D2D-9A4E-D61DFE328779}"/>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0097FE5B-234D-42FC-9ED7-0F157E56B6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D9917E-34B3-4738-8E84-FBFBE64952C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20914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EFCC2-0DDF-4B4B-ACFF-2438705B68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B5061B-7784-4844-B296-C99CC823B3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08BB16-5774-4CE4-A659-79F3B0D2AA78}"/>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9DC1BCE0-9312-427D-939C-4D2BB121BF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0BF2DA-EF08-400C-BDC3-BB1FA81C11B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482731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492AF-2F5D-4C59-8E30-F003694B811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0BA0A6-0FCC-4D9D-84E5-E8836CD2A65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BFC27E-9325-491F-A60A-FE0F13C5653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1672D1-F196-4E57-A2C4-2DE413370C1D}"/>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6312E47D-C6AE-423C-A7CC-25490491D2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498D0-D09C-40FA-BB62-F5EC450DF360}"/>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608567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8F31-2DBD-439F-9CF7-C2C439B39D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181831-2726-4014-9D18-7610785A49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DA2F2B3-5B32-4FBD-99F7-886B07EF25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42DB60-EF60-4D9D-8E5A-85FB43050E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BB9BD-EFB8-4CDD-8EFB-9E2A2C0445C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EFC6A0-B164-4A51-8AD8-F77DFAB8AE27}"/>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8" name="Footer Placeholder 7">
            <a:extLst>
              <a:ext uri="{FF2B5EF4-FFF2-40B4-BE49-F238E27FC236}">
                <a16:creationId xmlns:a16="http://schemas.microsoft.com/office/drawing/2014/main" id="{3888FB40-3A0B-418B-BF44-E00C5107C9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B04DF1-CB9F-4E41-9E6C-EEF1E797533F}"/>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88663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DC32C-A601-4806-9048-12A6EFB9BE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73FE16D-3FE3-4DC0-AB2F-1EF14D72CEB8}"/>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4" name="Footer Placeholder 3">
            <a:extLst>
              <a:ext uri="{FF2B5EF4-FFF2-40B4-BE49-F238E27FC236}">
                <a16:creationId xmlns:a16="http://schemas.microsoft.com/office/drawing/2014/main" id="{88468A1A-DD85-40C6-A72E-D775C8BE943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D46E456-E9E4-4C24-89E0-5A293715A5AF}"/>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253182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0E2453-9F52-4446-B6CD-B1AEF37D626B}"/>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3" name="Footer Placeholder 2">
            <a:extLst>
              <a:ext uri="{FF2B5EF4-FFF2-40B4-BE49-F238E27FC236}">
                <a16:creationId xmlns:a16="http://schemas.microsoft.com/office/drawing/2014/main" id="{D8390596-57CA-4428-9A99-453621DE49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07219F-CF6D-4EAE-BD54-00A5E0CDA1D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3071017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154C1-3042-4BD1-98D8-9ACFB7E8E3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62DB52-11AA-4F04-826B-41D1EA8299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962F909-5FDA-4287-B7C4-74BA12E9AA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22ECEA-C33E-4570-8036-1B7C0E83DD6D}"/>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5103E5F4-140C-439F-8BAC-FB57C35DCE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51DA9-89FD-4698-B05E-69EC8CA34E47}"/>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104772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0872-E781-47E6-8123-6115D4389C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D03395-EE5E-49AC-B311-4E58BAA39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34B2C9-0608-4160-BF06-0EB2D0DB3F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DA128E-E19A-4BF9-8226-CC6D8F72A910}"/>
              </a:ext>
            </a:extLst>
          </p:cNvPr>
          <p:cNvSpPr>
            <a:spLocks noGrp="1"/>
          </p:cNvSpPr>
          <p:nvPr>
            <p:ph type="dt" sz="half" idx="10"/>
          </p:nvPr>
        </p:nvSpPr>
        <p:spPr/>
        <p:txBody>
          <a:bodyPr/>
          <a:lstStyle/>
          <a:p>
            <a:fld id="{516B3944-F92D-497F-8727-C6FB4B34E657}" type="datetimeFigureOut">
              <a:rPr lang="en-US" smtClean="0"/>
              <a:t>2/14/2023</a:t>
            </a:fld>
            <a:endParaRPr lang="en-US"/>
          </a:p>
        </p:txBody>
      </p:sp>
      <p:sp>
        <p:nvSpPr>
          <p:cNvPr id="6" name="Footer Placeholder 5">
            <a:extLst>
              <a:ext uri="{FF2B5EF4-FFF2-40B4-BE49-F238E27FC236}">
                <a16:creationId xmlns:a16="http://schemas.microsoft.com/office/drawing/2014/main" id="{410D7298-3277-4DF8-865D-FC6C2F168B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AA4B4E-55B6-4060-8E97-6E2B5FFE3FF0}"/>
              </a:ext>
            </a:extLst>
          </p:cNvPr>
          <p:cNvSpPr>
            <a:spLocks noGrp="1"/>
          </p:cNvSpPr>
          <p:nvPr>
            <p:ph type="sldNum" sz="quarter" idx="12"/>
          </p:nvPr>
        </p:nvSpPr>
        <p:spPr/>
        <p:txBody>
          <a:bodyPr/>
          <a:lstStyle/>
          <a:p>
            <a:fld id="{F0B9F3F6-2D9D-44DC-9F5D-75B68D06CC27}" type="slidenum">
              <a:rPr lang="en-US" smtClean="0"/>
              <a:t>‹#›</a:t>
            </a:fld>
            <a:endParaRPr lang="en-US"/>
          </a:p>
        </p:txBody>
      </p:sp>
    </p:spTree>
    <p:extLst>
      <p:ext uri="{BB962C8B-B14F-4D97-AF65-F5344CB8AC3E}">
        <p14:creationId xmlns:p14="http://schemas.microsoft.com/office/powerpoint/2010/main" val="4126477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157EBC3-CBFB-4118-8CB8-E9C1B4CA22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ADEAFD-7BEE-4289-A071-8A8D0D188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1BDB6D-66FC-48A4-A167-134601CCFE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6B3944-F92D-497F-8727-C6FB4B34E657}" type="datetimeFigureOut">
              <a:rPr lang="en-US" smtClean="0"/>
              <a:t>2/14/2023</a:t>
            </a:fld>
            <a:endParaRPr lang="en-US"/>
          </a:p>
        </p:txBody>
      </p:sp>
      <p:sp>
        <p:nvSpPr>
          <p:cNvPr id="5" name="Footer Placeholder 4">
            <a:extLst>
              <a:ext uri="{FF2B5EF4-FFF2-40B4-BE49-F238E27FC236}">
                <a16:creationId xmlns:a16="http://schemas.microsoft.com/office/drawing/2014/main" id="{28D319B8-5605-48EA-B15F-F3B86344199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E215E00-687E-4EE6-B506-22154C73A7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B9F3F6-2D9D-44DC-9F5D-75B68D06CC27}" type="slidenum">
              <a:rPr lang="en-US" smtClean="0"/>
              <a:t>‹#›</a:t>
            </a:fld>
            <a:endParaRPr lang="en-US"/>
          </a:p>
        </p:txBody>
      </p:sp>
    </p:spTree>
    <p:extLst>
      <p:ext uri="{BB962C8B-B14F-4D97-AF65-F5344CB8AC3E}">
        <p14:creationId xmlns:p14="http://schemas.microsoft.com/office/powerpoint/2010/main" val="294755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hyperlink" Target="https://health.maryland.gov/centralservices/Pages/home.aspx"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maryland.gov/Pages/sf_app.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cxnSp>
        <p:nvCxnSpPr>
          <p:cNvPr id="55" name="Shape 55">
            <a:extLst>
              <a:ext uri="{C183D7F6-B498-43B3-948B-1728B52AA6E4}">
                <adec:decorative xmlns:adec="http://schemas.microsoft.com/office/drawing/2017/decorative" val="1"/>
              </a:ext>
            </a:extLst>
          </p:cNvPr>
          <p:cNvCxnSpPr/>
          <p:nvPr/>
        </p:nvCxnSpPr>
        <p:spPr>
          <a:xfrm rot="10800000">
            <a:off x="1274900" y="1844800"/>
            <a:ext cx="0" cy="2414400"/>
          </a:xfrm>
          <a:prstGeom prst="straightConnector1">
            <a:avLst/>
          </a:prstGeom>
          <a:noFill/>
          <a:ln w="19050" cap="flat" cmpd="sng">
            <a:solidFill>
              <a:srgbClr val="F3F3F3"/>
            </a:solidFill>
            <a:prstDash val="solid"/>
            <a:round/>
            <a:headEnd type="none" w="lg" len="lg"/>
            <a:tailEnd type="none" w="lg" len="lg"/>
          </a:ln>
        </p:spPr>
      </p:cxnSp>
      <p:cxnSp>
        <p:nvCxnSpPr>
          <p:cNvPr id="56" name="Shape 56">
            <a:extLst>
              <a:ext uri="{C183D7F6-B498-43B3-948B-1728B52AA6E4}">
                <adec:decorative xmlns:adec="http://schemas.microsoft.com/office/drawing/2017/decorative" val="1"/>
              </a:ext>
            </a:extLst>
          </p:cNvPr>
          <p:cNvCxnSpPr/>
          <p:nvPr/>
        </p:nvCxnSpPr>
        <p:spPr>
          <a:xfrm rot="10800000">
            <a:off x="11073100" y="1845033"/>
            <a:ext cx="0" cy="2392000"/>
          </a:xfrm>
          <a:prstGeom prst="straightConnector1">
            <a:avLst/>
          </a:prstGeom>
          <a:noFill/>
          <a:ln w="19050" cap="flat" cmpd="sng">
            <a:solidFill>
              <a:srgbClr val="F3F3F3"/>
            </a:solidFill>
            <a:prstDash val="solid"/>
            <a:round/>
            <a:headEnd type="none" w="lg" len="lg"/>
            <a:tailEnd type="none" w="lg" len="lg"/>
          </a:ln>
        </p:spPr>
      </p:cxnSp>
      <p:cxnSp>
        <p:nvCxnSpPr>
          <p:cNvPr id="57" name="Shape 57">
            <a:extLst>
              <a:ext uri="{C183D7F6-B498-43B3-948B-1728B52AA6E4}">
                <adec:decorative xmlns:adec="http://schemas.microsoft.com/office/drawing/2017/decorative" val="1"/>
              </a:ext>
            </a:extLst>
          </p:cNvPr>
          <p:cNvCxnSpPr/>
          <p:nvPr/>
        </p:nvCxnSpPr>
        <p:spPr>
          <a:xfrm>
            <a:off x="1276297" y="1844800"/>
            <a:ext cx="9796800" cy="0"/>
          </a:xfrm>
          <a:prstGeom prst="straightConnector1">
            <a:avLst/>
          </a:prstGeom>
          <a:noFill/>
          <a:ln w="19050" cap="flat" cmpd="sng">
            <a:solidFill>
              <a:srgbClr val="F3F3F3"/>
            </a:solidFill>
            <a:prstDash val="solid"/>
            <a:round/>
            <a:headEnd type="none" w="lg" len="lg"/>
            <a:tailEnd type="none" w="lg" len="lg"/>
          </a:ln>
        </p:spPr>
      </p:cxnSp>
      <p:sp>
        <p:nvSpPr>
          <p:cNvPr id="62" name="Shape 62">
            <a:extLst>
              <a:ext uri="{C183D7F6-B498-43B3-948B-1728B52AA6E4}">
                <adec:decorative xmlns:adec="http://schemas.microsoft.com/office/drawing/2017/decorative" val="1"/>
              </a:ext>
            </a:extLst>
          </p:cNvPr>
          <p:cNvSpPr txBox="1"/>
          <p:nvPr/>
        </p:nvSpPr>
        <p:spPr>
          <a:xfrm>
            <a:off x="1573200" y="4546601"/>
            <a:ext cx="9201600" cy="1015999"/>
          </a:xfrm>
          <a:prstGeom prst="rect">
            <a:avLst/>
          </a:prstGeom>
          <a:noFill/>
          <a:ln>
            <a:noFill/>
          </a:ln>
        </p:spPr>
        <p:txBody>
          <a:bodyPr lIns="121900" tIns="121900" rIns="121900" bIns="121900" anchor="t" anchorCtr="0">
            <a:noAutofit/>
          </a:bodyPr>
          <a:lstStyle/>
          <a:p>
            <a:pPr algn="ctr"/>
            <a:endParaRPr lang="en" sz="2400" dirty="0">
              <a:solidFill>
                <a:srgbClr val="980000"/>
              </a:solidFill>
              <a:latin typeface="Georgia"/>
              <a:ea typeface="Georgia"/>
              <a:cs typeface="Georgia"/>
              <a:sym typeface="Georgia"/>
            </a:endParaRPr>
          </a:p>
        </p:txBody>
      </p:sp>
      <p:pic>
        <p:nvPicPr>
          <p:cNvPr id="12" name="Picture 11">
            <a:extLst>
              <a:ext uri="{C183D7F6-B498-43B3-948B-1728B52AA6E4}">
                <adec:decorative xmlns:adec="http://schemas.microsoft.com/office/drawing/2017/decorative" val="1"/>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3200" y="5844462"/>
            <a:ext cx="1738952" cy="591244"/>
          </a:xfrm>
          <a:prstGeom prst="rect">
            <a:avLst/>
          </a:prstGeom>
        </p:spPr>
      </p:pic>
      <p:sp>
        <p:nvSpPr>
          <p:cNvPr id="2" name="Title 1">
            <a:extLst>
              <a:ext uri="{FF2B5EF4-FFF2-40B4-BE49-F238E27FC236}">
                <a16:creationId xmlns:a16="http://schemas.microsoft.com/office/drawing/2014/main" id="{6F978B0D-2CC4-4173-AE8B-91514C1CC834}"/>
              </a:ext>
            </a:extLst>
          </p:cNvPr>
          <p:cNvSpPr>
            <a:spLocks noGrp="1"/>
          </p:cNvSpPr>
          <p:nvPr>
            <p:ph type="ctrTitle"/>
          </p:nvPr>
        </p:nvSpPr>
        <p:spPr>
          <a:xfrm>
            <a:off x="1602000" y="3318285"/>
            <a:ext cx="9144000" cy="1733546"/>
          </a:xfrm>
        </p:spPr>
        <p:txBody>
          <a:bodyPr>
            <a:normAutofit fontScale="90000"/>
          </a:bodyPr>
          <a:lstStyle/>
          <a:p>
            <a:pPr>
              <a:spcBef>
                <a:spcPts val="0"/>
              </a:spcBef>
            </a:pPr>
            <a:br>
              <a:rPr lang="en" dirty="0">
                <a:sym typeface="Georgia"/>
              </a:rPr>
            </a:br>
            <a:br>
              <a:rPr lang="en" dirty="0">
                <a:sym typeface="Georgia"/>
              </a:rPr>
            </a:br>
            <a:r>
              <a:rPr lang="en" dirty="0">
                <a:sym typeface="Georgia"/>
              </a:rPr>
              <a:t>Central Services Division </a:t>
            </a:r>
            <a:br>
              <a:rPr lang="en" dirty="0">
                <a:sym typeface="Georgia"/>
              </a:rPr>
            </a:br>
            <a:r>
              <a:rPr lang="en" dirty="0">
                <a:sym typeface="Georgia"/>
              </a:rPr>
              <a:t>Contractual Staff Fact Sheet</a:t>
            </a:r>
            <a:br>
              <a:rPr lang="en" dirty="0">
                <a:sym typeface="Georgia"/>
              </a:rPr>
            </a:br>
            <a:r>
              <a:rPr lang="en" dirty="0">
                <a:sym typeface="Georgia"/>
              </a:rPr>
              <a:t>410-767-6809</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B65B0-6C63-4F38-9148-8A9660B8332C}"/>
              </a:ext>
            </a:extLst>
          </p:cNvPr>
          <p:cNvSpPr>
            <a:spLocks noGrp="1"/>
          </p:cNvSpPr>
          <p:nvPr>
            <p:ph type="title" idx="4294967295"/>
          </p:nvPr>
        </p:nvSpPr>
        <p:spPr>
          <a:xfrm>
            <a:off x="876300" y="589558"/>
            <a:ext cx="10947400" cy="458587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IDENTIFICATION CARDS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Arial-Bold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BoldMT"/>
                <a:ea typeface="+mn-ea"/>
                <a:cs typeface="+mn-cs"/>
              </a:rPr>
              <a:t>IN ACCORDANCE WITH COMAR 04.04.02.06.06, IT IS YOUR RESPONSIBILITY AS A STATE EMPLOYEE 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chemeClr val="tx1"/>
                </a:solidFill>
                <a:effectLst/>
                <a:uLnTx/>
                <a:uFillTx/>
                <a:latin typeface="Arial-BoldMT"/>
                <a:ea typeface="+mn-ea"/>
                <a:cs typeface="+mn-cs"/>
              </a:rPr>
              <a:t>HOLDER OF THE STATE ID SECURITY CARD TO: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chemeClr val="tx1"/>
              </a:solidFill>
              <a:effectLst/>
              <a:uLnTx/>
              <a:uFillTx/>
              <a:latin typeface="Arial-Bold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Display the security card (on the outermost garment, in the upper chest area, to 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visible at all times) while on State property.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Produce the security card upon demand by a member of Maryland Capitol Police.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Never loan or allow the security card to be used by another induvial for any reason.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Never grant entry, exit, or other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privileges on any State property to anyone but the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cardholder.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The security card must be relinquished once you leave the department.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Replacement cost for loss of security card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1. </a:t>
            </a:r>
            <a:r>
              <a:rPr kumimoji="0" lang="en-US" sz="1800" b="0" i="0" u="none" strike="noStrike" kern="1200" cap="none" spc="0" normalizeH="0" baseline="0" noProof="0" dirty="0">
                <a:ln>
                  <a:noFill/>
                </a:ln>
                <a:solidFill>
                  <a:schemeClr val="tx1"/>
                </a:solidFill>
                <a:effectLst/>
                <a:uLnTx/>
                <a:uFillTx/>
                <a:latin typeface="ArialMT"/>
                <a:ea typeface="+mn-ea"/>
                <a:cs typeface="+mn-cs"/>
              </a:rPr>
              <a:t>First time: $50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2. </a:t>
            </a:r>
            <a:r>
              <a:rPr kumimoji="0" lang="en-US" sz="1800" b="0" i="0" u="none" strike="noStrike" kern="1200" cap="none" spc="0" normalizeH="0" baseline="0" noProof="0" dirty="0">
                <a:ln>
                  <a:noFill/>
                </a:ln>
                <a:solidFill>
                  <a:schemeClr val="tx1"/>
                </a:solidFill>
                <a:effectLst/>
                <a:uLnTx/>
                <a:uFillTx/>
                <a:latin typeface="ArialMT"/>
                <a:ea typeface="+mn-ea"/>
                <a:cs typeface="+mn-cs"/>
              </a:rPr>
              <a:t>Second time: $100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tx1"/>
                </a:solidFill>
                <a:effectLst/>
                <a:uLnTx/>
                <a:uFillTx/>
                <a:latin typeface="Arial-BoldMT"/>
                <a:ea typeface="+mn-ea"/>
                <a:cs typeface="+mn-cs"/>
              </a:rPr>
              <a:t>3. </a:t>
            </a:r>
            <a:r>
              <a:rPr kumimoji="0" lang="en-US" sz="1800" b="0" i="0" u="none" strike="noStrike" kern="1200" cap="none" spc="0" normalizeH="0" baseline="0" noProof="0" dirty="0">
                <a:ln>
                  <a:noFill/>
                </a:ln>
                <a:solidFill>
                  <a:schemeClr val="tx1"/>
                </a:solidFill>
                <a:effectLst/>
                <a:uLnTx/>
                <a:uFillTx/>
                <a:latin typeface="ArialMT"/>
                <a:ea typeface="+mn-ea"/>
                <a:cs typeface="+mn-cs"/>
              </a:rPr>
              <a:t>Third time: $250</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927723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355E8-D136-483A-9B80-4F7FF969ED51}"/>
              </a:ext>
            </a:extLst>
          </p:cNvPr>
          <p:cNvSpPr>
            <a:spLocks noGrp="1"/>
          </p:cNvSpPr>
          <p:nvPr>
            <p:ph type="title" idx="4294967295"/>
          </p:nvPr>
        </p:nvSpPr>
        <p:spPr>
          <a:xfrm>
            <a:off x="806450" y="1042640"/>
            <a:ext cx="10579100" cy="43396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BoldMT"/>
                <a:ea typeface="+mn-ea"/>
                <a:cs typeface="+mn-cs"/>
              </a:rPr>
              <a:t>STATE VEHICLES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Symbo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All employees must complete the driver improvement program course in the HUB prior to driving a state vehicle.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Once you have completed the course, you must submit the certificate to the Central Services Division – Fleet Manager.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rialMT"/>
                <a:ea typeface="+mn-ea"/>
                <a:cs typeface="+mn-cs"/>
              </a:rPr>
              <a:t>Vehicle request form link: </a:t>
            </a:r>
            <a:r>
              <a:rPr kumimoji="0" lang="en-US" sz="1800" b="0" i="0" u="none" strike="noStrike" kern="1200" cap="none" spc="0" normalizeH="0" baseline="0" noProof="0" dirty="0">
                <a:ln>
                  <a:noFill/>
                </a:ln>
                <a:solidFill>
                  <a:srgbClr val="0561C2"/>
                </a:solidFill>
                <a:effectLst/>
                <a:uLnTx/>
                <a:uFillTx/>
                <a:latin typeface="ArialMT"/>
                <a:ea typeface="+mn-ea"/>
                <a:cs typeface="+mn-cs"/>
                <a:hlinkClick r:id="rId2"/>
              </a:rPr>
              <a:t>https://health.maryland.gov/centralservices/Pages/home.aspx</a:t>
            </a:r>
            <a:r>
              <a:rPr kumimoji="0" lang="en-US" sz="1800" b="0" i="0" u="none" strike="noStrike" kern="1200" cap="none" spc="0" normalizeH="0" baseline="0" noProof="0" dirty="0">
                <a:ln>
                  <a:noFill/>
                </a:ln>
                <a:solidFill>
                  <a:srgbClr val="000000"/>
                </a:solidFill>
                <a:effectLst/>
                <a:uLnTx/>
                <a:uFillTx/>
                <a:latin typeface="ArialMT"/>
                <a:ea typeface="+mn-ea"/>
                <a:cs typeface="+mn-cs"/>
              </a:rPr>
              <a:t>. Only authorized drivers are eligible to drive state vehicles. The privilege to drive a state vehicle is contingent upon compliance with the policies and procedures for drivers of state vehicles. Prior to driving a state vehicle, the driver shall sign the policies and procedures acknowledgement statement. A copy of the signed acknowledgement statement shall be retained by the agency fleet manger. Drivers who do not sign the acknowledgement statement are NOT authorized to </a:t>
            </a:r>
            <a:r>
              <a:rPr kumimoji="0" lang="en-US" sz="2000" b="0" i="0" u="none" strike="noStrike" kern="1200" cap="none" spc="0" normalizeH="0" baseline="0" noProof="0" dirty="0">
                <a:ln>
                  <a:noFill/>
                </a:ln>
                <a:solidFill>
                  <a:srgbClr val="000000"/>
                </a:solidFill>
                <a:effectLst/>
                <a:uLnTx/>
                <a:uFillTx/>
                <a:latin typeface="ArialMT"/>
                <a:ea typeface="+mn-ea"/>
                <a:cs typeface="+mn-cs"/>
              </a:rPr>
              <a:t>drive state vehicles.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241197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2B875-664D-47BB-887D-B6D489F62CC4}"/>
              </a:ext>
            </a:extLst>
          </p:cNvPr>
          <p:cNvSpPr>
            <a:spLocks noGrp="1"/>
          </p:cNvSpPr>
          <p:nvPr>
            <p:ph type="title" idx="4294967295"/>
          </p:nvPr>
        </p:nvSpPr>
        <p:spPr>
          <a:xfrm>
            <a:off x="1162050" y="1289953"/>
            <a:ext cx="10172700" cy="517064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PARKING SPACE REQUEST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Arial-BoldMT"/>
                <a:ea typeface="+mn-ea"/>
                <a:cs typeface="+mn-cs"/>
              </a:rPr>
              <a:t>(Contractual Staff are not Eligible)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tx1"/>
              </a:solidFill>
              <a:effectLst/>
              <a:uLnTx/>
              <a:uFillTx/>
              <a:latin typeface="Arial-Bold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Any permanent, full-time, MDH employee may apply for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access by submitting the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access application to the MDH parking coordinator.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This system applies to employees at the following facilities: MDH Headquarters, Patterson Ave, St. Paul and Calvert Street.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Applicants on the waiting list are ranked according to an established scoring system. </a:t>
            </a:r>
            <a:r>
              <a:rPr kumimoji="0" lang="en-US" sz="1800" b="0" i="0" u="none" strike="noStrike" kern="1200" cap="none" spc="0" normalizeH="0" baseline="0" noProof="0" dirty="0" err="1">
                <a:ln>
                  <a:noFill/>
                </a:ln>
                <a:solidFill>
                  <a:schemeClr val="tx1"/>
                </a:solidFill>
                <a:effectLst/>
                <a:uLnTx/>
                <a:uFillTx/>
                <a:latin typeface="ArialMT"/>
                <a:ea typeface="+mn-ea"/>
                <a:cs typeface="+mn-cs"/>
              </a:rPr>
              <a:t>Prox</a:t>
            </a:r>
            <a:r>
              <a:rPr kumimoji="0" lang="en-US" sz="1800" b="0" i="0" u="none" strike="noStrike" kern="1200" cap="none" spc="0" normalizeH="0" baseline="0" noProof="0" dirty="0">
                <a:ln>
                  <a:noFill/>
                </a:ln>
                <a:solidFill>
                  <a:schemeClr val="tx1"/>
                </a:solidFill>
                <a:effectLst/>
                <a:uLnTx/>
                <a:uFillTx/>
                <a:latin typeface="ArialMT"/>
                <a:ea typeface="+mn-ea"/>
                <a:cs typeface="+mn-cs"/>
              </a:rPr>
              <a:t> parking privileges shall be authorized, as available, to the individuals on the waiting list in order of highest to lowest score.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M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Parking After Hours:  Any MDH employee with a valid ID can park in the MDH Headquarters garage from 4PM to 9PM, Monday thru Friday, when their normal work hours extend past 5PM.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rialMT"/>
                <a:ea typeface="+mn-ea"/>
                <a:cs typeface="+mn-cs"/>
              </a:rPr>
              <a:t>Parking policy and application for link: </a:t>
            </a:r>
            <a:r>
              <a:rPr kumimoji="0" lang="en-US" sz="1800" b="0" i="0" u="none" strike="noStrike" kern="1200" cap="none" spc="0" normalizeH="0" baseline="0" noProof="0" dirty="0">
                <a:ln>
                  <a:noFill/>
                </a:ln>
                <a:solidFill>
                  <a:schemeClr val="tx1"/>
                </a:solidFill>
                <a:effectLst/>
                <a:uLnTx/>
                <a:uFillTx/>
                <a:latin typeface="ArialMT"/>
                <a:ea typeface="+mn-ea"/>
                <a:cs typeface="+mn-cs"/>
                <a:hlinkClick r:id="rId2"/>
              </a:rPr>
              <a:t>https://health.maryland.gov/Pages/sf_app.aspx</a:t>
            </a:r>
            <a:r>
              <a:rPr kumimoji="0" lang="en-US" sz="1800" b="0" i="0" u="none" strike="noStrike" kern="1200" cap="none" spc="0" normalizeH="0" baseline="0" noProof="0" dirty="0">
                <a:ln>
                  <a:noFill/>
                </a:ln>
                <a:solidFill>
                  <a:schemeClr val="tx1"/>
                </a:solidFill>
                <a:effectLst/>
                <a:uLnTx/>
                <a:uFillTx/>
                <a:latin typeface="ArialMT"/>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chemeClr val="tx1"/>
              </a:solidFill>
              <a:effectLst/>
              <a:uLnTx/>
              <a:uFillTx/>
              <a:latin typeface="Arial Black" panose="020B0A04020102020204" pitchFamily="34" charset="0"/>
              <a:ea typeface="+mn-ea"/>
              <a:cs typeface="+mn-cs"/>
            </a:endParaRPr>
          </a:p>
        </p:txBody>
      </p:sp>
    </p:spTree>
    <p:extLst>
      <p:ext uri="{BB962C8B-B14F-4D97-AF65-F5344CB8AC3E}">
        <p14:creationId xmlns:p14="http://schemas.microsoft.com/office/powerpoint/2010/main" val="3629602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FA7B95B-7A88-4404-9F92-E940F1C4827D}"/>
              </a:ext>
            </a:extLst>
          </p:cNvPr>
          <p:cNvSpPr>
            <a:spLocks noGrp="1"/>
          </p:cNvSpPr>
          <p:nvPr>
            <p:ph type="title"/>
          </p:nvPr>
        </p:nvSpPr>
        <p:spPr>
          <a:xfrm>
            <a:off x="838200" y="1301890"/>
            <a:ext cx="10515600" cy="1325563"/>
          </a:xfrm>
        </p:spPr>
        <p:txBody>
          <a:bodyPr>
            <a:normAutofit/>
          </a:bodyPr>
          <a:lstStyle/>
          <a:p>
            <a:pPr algn="ctr"/>
            <a:r>
              <a:rPr lang="en-US" sz="2000" b="1" dirty="0">
                <a:latin typeface="ArialMT"/>
              </a:rPr>
              <a:t>Services Provided by the Maryland Capitol Police</a:t>
            </a:r>
          </a:p>
        </p:txBody>
      </p:sp>
      <p:sp>
        <p:nvSpPr>
          <p:cNvPr id="9" name="Content Placeholder 8">
            <a:extLst>
              <a:ext uri="{FF2B5EF4-FFF2-40B4-BE49-F238E27FC236}">
                <a16:creationId xmlns:a16="http://schemas.microsoft.com/office/drawing/2014/main" id="{D4E50D4D-8195-4BF1-946E-3E921F7F1FFD}"/>
              </a:ext>
            </a:extLst>
          </p:cNvPr>
          <p:cNvSpPr>
            <a:spLocks noGrp="1"/>
          </p:cNvSpPr>
          <p:nvPr>
            <p:ph idx="1"/>
          </p:nvPr>
        </p:nvSpPr>
        <p:spPr>
          <a:xfrm>
            <a:off x="1331089" y="2627452"/>
            <a:ext cx="9294470" cy="2824224"/>
          </a:xfrm>
        </p:spPr>
        <p:txBody>
          <a:bodyPr>
            <a:normAutofit/>
          </a:bodyPr>
          <a:lstStyle/>
          <a:p>
            <a:r>
              <a:rPr lang="en-US" sz="1900" dirty="0">
                <a:latin typeface="ArialMT"/>
              </a:rPr>
              <a:t>Escort Service is available for anyone who feels unsafe when walking across any of our complexes</a:t>
            </a:r>
          </a:p>
          <a:p>
            <a:pPr marL="0" indent="0">
              <a:buNone/>
            </a:pPr>
            <a:endParaRPr lang="en-US" sz="1900" dirty="0">
              <a:latin typeface="ArialMT"/>
            </a:endParaRPr>
          </a:p>
          <a:p>
            <a:r>
              <a:rPr lang="en-US" sz="1900" dirty="0">
                <a:latin typeface="ArialMT"/>
              </a:rPr>
              <a:t>Vehicle Lockout &amp; Vehicle Jumpstarts are available to visitors and state employees</a:t>
            </a:r>
          </a:p>
          <a:p>
            <a:endParaRPr lang="en-US" sz="1900" dirty="0">
              <a:latin typeface="ArialMT"/>
            </a:endParaRPr>
          </a:p>
          <a:p>
            <a:pPr marL="0" indent="0">
              <a:buNone/>
            </a:pPr>
            <a:r>
              <a:rPr lang="en-US" sz="1900" dirty="0">
                <a:latin typeface="ArialMT"/>
              </a:rPr>
              <a:t>To request an Escort, Lockout or Jumpstart assistance, contact the Maryland Capitol Police Communications and Dispatch at 410-260-2911 for the Annapolis, MD location or 410-767-2911 for the Baltimore, MD.</a:t>
            </a:r>
          </a:p>
          <a:p>
            <a:pPr marL="0" indent="0">
              <a:buNone/>
            </a:pPr>
            <a:endParaRPr lang="en-US" dirty="0"/>
          </a:p>
          <a:p>
            <a:endParaRPr lang="en-US" dirty="0"/>
          </a:p>
        </p:txBody>
      </p:sp>
    </p:spTree>
    <p:extLst>
      <p:ext uri="{BB962C8B-B14F-4D97-AF65-F5344CB8AC3E}">
        <p14:creationId xmlns:p14="http://schemas.microsoft.com/office/powerpoint/2010/main" val="5436003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978019238B4449B333C1622D23B9B4" ma:contentTypeVersion="12" ma:contentTypeDescription="Create a new document." ma:contentTypeScope="" ma:versionID="94e003ee98daa3dd351e1821e98ca49d">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C54D74C-BDB1-4FF6-BE41-F160F0239F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9493469-90EB-4BB3-AF1B-0E2099E9AA57}">
  <ds:schemaRefs>
    <ds:schemaRef ds:uri="http://schemas.microsoft.com/sharepoint/v3/contenttype/forms"/>
  </ds:schemaRefs>
</ds:datastoreItem>
</file>

<file path=customXml/itemProps3.xml><?xml version="1.0" encoding="utf-8"?>
<ds:datastoreItem xmlns:ds="http://schemas.openxmlformats.org/officeDocument/2006/customXml" ds:itemID="{78608F96-82E2-40FE-A3C6-4467DBE2D6C2}">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391</TotalTime>
  <Words>529</Words>
  <Application>Microsoft Office PowerPoint</Application>
  <PresentationFormat>Widescreen</PresentationFormat>
  <Paragraphs>43</Paragraphs>
  <Slides>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Arial</vt:lpstr>
      <vt:lpstr>Arial Black</vt:lpstr>
      <vt:lpstr>Arial-BoldMT</vt:lpstr>
      <vt:lpstr>ArialMT</vt:lpstr>
      <vt:lpstr>Calibri</vt:lpstr>
      <vt:lpstr>Calibri Light</vt:lpstr>
      <vt:lpstr>Georgia</vt:lpstr>
      <vt:lpstr>SymbolMT</vt:lpstr>
      <vt:lpstr>Office Theme</vt:lpstr>
      <vt:lpstr>  Central Services Division  Contractual Staff Fact Sheet 410-767-6809</vt:lpstr>
      <vt:lpstr>IDENTIFICATION CARDS  IN ACCORDANCE WITH COMAR 04.04.02.06.06, IT IS YOUR RESPONSIBILITY AS A STATE EMPLOYEE AND HOLDER OF THE STATE ID SECURITY CARD TO:  Display the security card (on the outermost garment, in the upper chest area, to be visible at all times) while on State property. Produce the security card upon demand by a member of Maryland Capitol Police. Never loan or allow the security card to be used by another induvial for any reason. Never grant entry, exit, or other prox privileges on any State property to anyone but the cardholder. The security card must be relinquished once you leave the department.  Replacement cost for loss of security card 1. First time: $50 2. Second time: $100 3. Third time: $250</vt:lpstr>
      <vt:lpstr>STATE VEHICLES  All employees must complete the driver improvement program course in the HUB prior to driving a state vehicle.  Once you have completed the course, you must submit the certificate to the Central Services Division – Fleet Manager.  Vehicle request form link: https://health.maryland.gov/centralservices/Pages/home.aspx. Only authorized drivers are eligible to drive state vehicles. The privilege to drive a state vehicle is contingent upon compliance with the policies and procedures for drivers of state vehicles. Prior to driving a state vehicle, the driver shall sign the policies and procedures acknowledgement statement. A copy of the signed acknowledgement statement shall be retained by the agency fleet manger. Drivers who do not sign the acknowledgement statement are NOT authorized to drive state vehicles.</vt:lpstr>
      <vt:lpstr>PARKING SPACE REQUEST (Contractual Staff are not Eligible)  Any permanent, full-time, MDH employee may apply for prox parking access by submitting the prox parking access application to the MDH parking coordinator.  This system applies to employees at the following facilities: MDH Headquarters, Patterson Ave, St. Paul and Calvert Street.  Applicants on the waiting list are ranked according to an established scoring system. Prox parking privileges shall be authorized, as available, to the individuals on the waiting list in order of highest to lowest score.  Parking After Hours:  Any MDH employee with a valid ID can park in the MDH Headquarters garage from 4PM to 9PM, Monday thru Friday, when their normal work hours extend past 5PM.    Parking policy and application for link: https://health.maryland.gov/Pages/sf_app.aspx. </vt:lpstr>
      <vt:lpstr>Services Provided by the Maryland Capitol Police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Central Services - Contractual</dc:title>
  <dc:creator>David Mark</dc:creator>
  <cp:lastModifiedBy>chris nico</cp:lastModifiedBy>
  <cp:revision>18</cp:revision>
  <dcterms:created xsi:type="dcterms:W3CDTF">2020-09-15T13:00:19Z</dcterms:created>
  <dcterms:modified xsi:type="dcterms:W3CDTF">2023-02-14T17:44:23Z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0x0101004A978019238B4449B333C1622D23B9B4</vt:lpwstr>
  </property>
</Properties>
</file>