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E3E"/>
    <a:srgbClr val="980000"/>
    <a:srgbClr val="8F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5" autoAdjust="0"/>
    <p:restoredTop sz="86427" autoAdjust="0"/>
  </p:normalViewPr>
  <p:slideViewPr>
    <p:cSldViewPr snapToGrid="0" snapToObjects="1">
      <p:cViewPr varScale="1">
        <p:scale>
          <a:sx n="101" d="100"/>
          <a:sy n="101" d="100"/>
        </p:scale>
        <p:origin x="1939" y="67"/>
      </p:cViewPr>
      <p:guideLst/>
    </p:cSldViewPr>
  </p:slideViewPr>
  <p:outlineViewPr>
    <p:cViewPr>
      <p:scale>
        <a:sx n="33" d="100"/>
        <a:sy n="33" d="100"/>
      </p:scale>
      <p:origin x="0" y="-45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C923C-4FA7-9942-BB3F-0BFDE21D633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D189-9561-B349-9142-68706A7C3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8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6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1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34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82523"/>
            <a:ext cx="7772400" cy="152661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75479"/>
            <a:ext cx="7772400" cy="43732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768825-E069-6F42-87A9-92529D062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969297"/>
            <a:ext cx="7772399" cy="40009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0AC2AF7-589A-3E4A-9732-1874C91CA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79" y="1961016"/>
            <a:ext cx="1229620" cy="992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D0743-1DF6-9C4B-8F46-87B1AAB976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" y="0"/>
            <a:ext cx="9144611" cy="1869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2A782-CCF9-844B-8CC8-AAF2E39CAE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" y="5628640"/>
            <a:ext cx="9144000" cy="12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B62FA918-A69A-734A-9793-F17E460D89DA}"/>
              </a:ext>
            </a:extLst>
          </p:cNvPr>
          <p:cNvCxnSpPr>
            <a:cxnSpLocks/>
          </p:cNvCxnSpPr>
          <p:nvPr userDrawn="1"/>
        </p:nvCxnSpPr>
        <p:spPr>
          <a:xfrm>
            <a:off x="628650" y="1431759"/>
            <a:ext cx="85153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822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0C5C8BD-B327-4742-A00A-D5C25EA0DFB2}"/>
              </a:ext>
            </a:extLst>
          </p:cNvPr>
          <p:cNvCxnSpPr>
            <a:cxnSpLocks/>
          </p:cNvCxnSpPr>
          <p:nvPr userDrawn="1"/>
        </p:nvCxnSpPr>
        <p:spPr>
          <a:xfrm>
            <a:off x="6851737" y="365125"/>
            <a:ext cx="0" cy="5284113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42538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964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202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712" y="6152495"/>
            <a:ext cx="499248" cy="365125"/>
          </a:xfrm>
        </p:spPr>
        <p:txBody>
          <a:bodyPr/>
          <a:lstStyle>
            <a:lvl1pPr>
              <a:defRPr sz="1600"/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F4CB9B-4BD7-3D49-A075-0D8E65D83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5126"/>
            <a:ext cx="7886700" cy="4476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9" name="Shape 99">
            <a:extLst>
              <a:ext uri="{FF2B5EF4-FFF2-40B4-BE49-F238E27FC236}">
                <a16:creationId xmlns:a16="http://schemas.microsoft.com/office/drawing/2014/main" id="{59082D67-683C-F04F-AAA3-DE3D5B856320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5880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6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4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hape 99">
            <a:extLst>
              <a:ext uri="{FF2B5EF4-FFF2-40B4-BE49-F238E27FC236}">
                <a16:creationId xmlns:a16="http://schemas.microsoft.com/office/drawing/2014/main" id="{F2A60DF1-AC17-334C-AB1A-1C61E380AD4F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6931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hape 99">
            <a:extLst>
              <a:ext uri="{FF2B5EF4-FFF2-40B4-BE49-F238E27FC236}">
                <a16:creationId xmlns:a16="http://schemas.microsoft.com/office/drawing/2014/main" id="{7F3257F9-C039-274D-8A74-7D0EF8379403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6144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769E5125-1E40-6543-8048-4D57802CFA2D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7525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970BBB3D-973F-764A-93EF-C35F8EEE4DB1}"/>
              </a:ext>
            </a:extLst>
          </p:cNvPr>
          <p:cNvCxnSpPr>
            <a:cxnSpLocks/>
          </p:cNvCxnSpPr>
          <p:nvPr userDrawn="1"/>
        </p:nvCxnSpPr>
        <p:spPr>
          <a:xfrm>
            <a:off x="641176" y="2069926"/>
            <a:ext cx="293784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4226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190053A5-9180-F140-9E23-09C614372B82}"/>
              </a:ext>
            </a:extLst>
          </p:cNvPr>
          <p:cNvCxnSpPr>
            <a:cxnSpLocks/>
          </p:cNvCxnSpPr>
          <p:nvPr userDrawn="1"/>
        </p:nvCxnSpPr>
        <p:spPr>
          <a:xfrm>
            <a:off x="629841" y="2061192"/>
            <a:ext cx="2949178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6053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752" y="6152495"/>
            <a:ext cx="499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B9F28-2F01-2247-B096-1F57AA5E2EC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89" y="5761972"/>
            <a:ext cx="2211161" cy="6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2">
            <a:extLst>
              <a:ext uri="{FF2B5EF4-FFF2-40B4-BE49-F238E27FC236}">
                <a16:creationId xmlns:a16="http://schemas.microsoft.com/office/drawing/2014/main" id="{C6F6A4CD-3671-4FD9-A946-65ACF61E8F9A}"/>
              </a:ext>
            </a:extLst>
          </p:cNvPr>
          <p:cNvSpPr txBox="1"/>
          <p:nvPr/>
        </p:nvSpPr>
        <p:spPr>
          <a:xfrm>
            <a:off x="679011" y="4016122"/>
            <a:ext cx="7740712" cy="8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Georgia" panose="02040502050405020303" pitchFamily="18" charset="0"/>
              </a:rPr>
              <a:t>Office 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of Constituent Services/Office of the Secretary</a:t>
            </a:r>
          </a:p>
        </p:txBody>
      </p:sp>
      <p:sp>
        <p:nvSpPr>
          <p:cNvPr id="7" name="Shape 58">
            <a:extLst>
              <a:ext uri="{FF2B5EF4-FFF2-40B4-BE49-F238E27FC236}">
                <a16:creationId xmlns:a16="http://schemas.microsoft.com/office/drawing/2014/main" id="{FFD2A3A1-B396-4D53-9366-5A2E185423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1400" y="3077425"/>
            <a:ext cx="7132200" cy="85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18986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76200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Customer Service Promise (Continued)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71600"/>
            <a:ext cx="8520600" cy="341640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Accessible and Convenient:</a:t>
            </a:r>
          </a:p>
          <a:p>
            <a:pPr marL="0" indent="0">
              <a:buNone/>
            </a:pPr>
            <a:endParaRPr lang="en-US" sz="2500" dirty="0"/>
          </a:p>
          <a:p>
            <a:pPr marL="457200" indent="-457200"/>
            <a:r>
              <a:rPr lang="en-US" sz="2500" dirty="0"/>
              <a:t>Respond quickly</a:t>
            </a:r>
          </a:p>
          <a:p>
            <a:pPr marL="457200" indent="-457200"/>
            <a:r>
              <a:rPr lang="en-US" sz="2500" dirty="0"/>
              <a:t>Answer your phone</a:t>
            </a:r>
          </a:p>
          <a:p>
            <a:pPr marL="457200" indent="-457200"/>
            <a:r>
              <a:rPr lang="en-US" sz="2500" dirty="0"/>
              <a:t>Retrieve your voicemails</a:t>
            </a:r>
          </a:p>
          <a:p>
            <a:pPr marL="457200" indent="-457200"/>
            <a:r>
              <a:rPr lang="en-US" sz="2500" dirty="0"/>
              <a:t>Return emails regularly</a:t>
            </a:r>
          </a:p>
          <a:p>
            <a:pPr marL="457200" indent="-457200"/>
            <a:r>
              <a:rPr lang="en-US" sz="2500" dirty="0"/>
              <a:t>If you feel someone’s been transferred too many times, take a message and forward appropriately.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Customer Service Promise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Truthful and Transparent: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/>
            <a:r>
              <a:rPr lang="en-US" dirty="0"/>
              <a:t>Be honest with your limitations</a:t>
            </a:r>
          </a:p>
          <a:p>
            <a:pPr marL="457200" indent="-457200"/>
            <a:r>
              <a:rPr lang="en-US" dirty="0"/>
              <a:t>Do not make promises that cannot be fulfilled</a:t>
            </a:r>
          </a:p>
          <a:p>
            <a:pPr marL="457200" indent="-457200"/>
            <a:r>
              <a:rPr lang="en-US" dirty="0"/>
              <a:t>Give the customer realistic expectations</a:t>
            </a:r>
          </a:p>
        </p:txBody>
      </p:sp>
    </p:spTree>
    <p:extLst>
      <p:ext uri="{BB962C8B-B14F-4D97-AF65-F5344CB8AC3E}">
        <p14:creationId xmlns:p14="http://schemas.microsoft.com/office/powerpoint/2010/main" val="8375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311702" y="1295400"/>
            <a:ext cx="8520600" cy="57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Something to think about</a:t>
            </a:r>
            <a:r>
              <a:rPr kumimoji="0" lang="en-US" sz="5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71765" y="1868100"/>
            <a:ext cx="8520600" cy="382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200" dirty="0">
                <a:solidFill>
                  <a:srgbClr val="C00000"/>
                </a:solidFill>
              </a:rPr>
              <a:t>“I’ve learned that people will forget what you said; people will forget what you did; but, people will never forget how you made them feel.” – </a:t>
            </a:r>
            <a:r>
              <a:rPr lang="en-US" i="1" dirty="0">
                <a:solidFill>
                  <a:srgbClr val="C00000"/>
                </a:solidFill>
              </a:rPr>
              <a:t>Maya Angelou</a:t>
            </a:r>
          </a:p>
          <a:p>
            <a:pPr algn="l"/>
            <a:endParaRPr lang="en-US" i="1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09801"/>
            <a:ext cx="7841700" cy="26067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Our Goal is to develop excellence in the provision of customer service at the Maryland Department of Health and throughout the State of Maryland. </a:t>
            </a:r>
          </a:p>
        </p:txBody>
      </p:sp>
    </p:spTree>
    <p:extLst>
      <p:ext uri="{BB962C8B-B14F-4D97-AF65-F5344CB8AC3E}">
        <p14:creationId xmlns:p14="http://schemas.microsoft.com/office/powerpoint/2010/main" val="107530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11" y="438150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 GOVERNOR-LED INITIATIVE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11" y="1323926"/>
            <a:ext cx="8520600" cy="317187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Improvement to the way that MDH employees respond to customers, both external and internal, is a key focus of the Hogan Administration. Mandatory Customer Service training is expected of every State employee.</a:t>
            </a:r>
          </a:p>
        </p:txBody>
      </p:sp>
    </p:spTree>
    <p:extLst>
      <p:ext uri="{BB962C8B-B14F-4D97-AF65-F5344CB8AC3E}">
        <p14:creationId xmlns:p14="http://schemas.microsoft.com/office/powerpoint/2010/main" val="87846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304800" y="914400"/>
            <a:ext cx="8520113" cy="4495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Excellent Customer Service should be integrated into everything we do and to everyone we encounter, on a daily basis.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Therefore,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MDH CUSTOMERS INCLUDE: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 PERSON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 CONTACT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 DAY</a:t>
            </a:r>
          </a:p>
        </p:txBody>
      </p:sp>
    </p:spTree>
    <p:extLst>
      <p:ext uri="{BB962C8B-B14F-4D97-AF65-F5344CB8AC3E}">
        <p14:creationId xmlns:p14="http://schemas.microsoft.com/office/powerpoint/2010/main" val="412209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06680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Customer Service Promise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185" y="1905000"/>
            <a:ext cx="8520600" cy="3416400"/>
          </a:xfrm>
        </p:spPr>
        <p:txBody>
          <a:bodyPr/>
          <a:lstStyle/>
          <a:p>
            <a:r>
              <a:rPr lang="en-US" dirty="0"/>
              <a:t>Signs and reminders are placed strategically throughout MDH Headquarters, as well as, Offices and Facilities throughout the State.</a:t>
            </a:r>
          </a:p>
          <a:p>
            <a:endParaRPr lang="en-US" dirty="0"/>
          </a:p>
          <a:p>
            <a:r>
              <a:rPr lang="en-US" dirty="0"/>
              <a:t>The State of Maryland pledges to provide constituents, businesses, customers, and stakeholders with services in the following manner:</a:t>
            </a:r>
          </a:p>
        </p:txBody>
      </p:sp>
    </p:spTree>
    <p:extLst>
      <p:ext uri="{BB962C8B-B14F-4D97-AF65-F5344CB8AC3E}">
        <p14:creationId xmlns:p14="http://schemas.microsoft.com/office/powerpoint/2010/main" val="91733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21920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Customer Service Promise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905001"/>
            <a:ext cx="8520600" cy="370527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Friendly and Courteous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/>
            <a:r>
              <a:rPr lang="en-US" dirty="0"/>
              <a:t>SMILE</a:t>
            </a:r>
          </a:p>
          <a:p>
            <a:pPr marL="457200" indent="-457200"/>
            <a:r>
              <a:rPr lang="en-US" dirty="0"/>
              <a:t>SAY PLEASE AND THANK YOU</a:t>
            </a:r>
          </a:p>
          <a:p>
            <a:pPr marL="457200" indent="-457200"/>
            <a:r>
              <a:rPr lang="en-US" dirty="0"/>
              <a:t>CARE</a:t>
            </a:r>
          </a:p>
          <a:p>
            <a:pPr marL="457200" indent="-457200"/>
            <a:r>
              <a:rPr lang="en-US" dirty="0"/>
              <a:t>GIVE RESPECT</a:t>
            </a:r>
          </a:p>
          <a:p>
            <a:endParaRPr lang="en-US" sz="3200" dirty="0"/>
          </a:p>
          <a:p>
            <a:pPr marL="457200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93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36" y="857250"/>
            <a:ext cx="8520600" cy="801300"/>
          </a:xfrm>
        </p:spPr>
        <p:txBody>
          <a:bodyPr/>
          <a:lstStyle/>
          <a:p>
            <a:r>
              <a:rPr lang="en-US" sz="3600" dirty="0"/>
              <a:t>Customer Service Promise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836" y="1488351"/>
            <a:ext cx="8520600" cy="3845649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Friendly and Courteous (Continued):</a:t>
            </a:r>
          </a:p>
          <a:p>
            <a:pPr marL="0" indent="0">
              <a:buNone/>
            </a:pPr>
            <a:endParaRPr lang="en-US" sz="2500" dirty="0"/>
          </a:p>
          <a:p>
            <a:pPr marL="457200" indent="-457200"/>
            <a:r>
              <a:rPr lang="en-US" sz="2500" dirty="0"/>
              <a:t>LISTEN!!!</a:t>
            </a:r>
          </a:p>
          <a:p>
            <a:pPr marL="457200" indent="-457200"/>
            <a:r>
              <a:rPr lang="en-US" sz="2500" dirty="0"/>
              <a:t>Be sincere and empathetic</a:t>
            </a:r>
          </a:p>
          <a:p>
            <a:pPr marL="457200" indent="-457200"/>
            <a:r>
              <a:rPr lang="en-US" sz="2500" dirty="0"/>
              <a:t>Give the kind of service to others that you would expect for yourself – MDH handles life and death level issues – What if it were you?</a:t>
            </a:r>
          </a:p>
          <a:p>
            <a:pPr marL="457200" indent="-457200"/>
            <a:r>
              <a:rPr lang="en-US" sz="2500" dirty="0"/>
              <a:t>Cannot depend on the day or your feelings!</a:t>
            </a:r>
          </a:p>
        </p:txBody>
      </p:sp>
    </p:spTree>
    <p:extLst>
      <p:ext uri="{BB962C8B-B14F-4D97-AF65-F5344CB8AC3E}">
        <p14:creationId xmlns:p14="http://schemas.microsoft.com/office/powerpoint/2010/main" val="9592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91440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Customer Service Promise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676401"/>
            <a:ext cx="8520600" cy="3248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Timely and Responsive: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/>
            <a:r>
              <a:rPr lang="en-US" dirty="0"/>
              <a:t>Timely response to customer inquiry</a:t>
            </a:r>
            <a:endParaRPr lang="en-US" sz="2400" dirty="0"/>
          </a:p>
          <a:p>
            <a:pPr marL="457200" indent="-457200"/>
            <a:r>
              <a:rPr lang="en-US" dirty="0"/>
              <a:t>Benefits you, in your own work productivity</a:t>
            </a:r>
          </a:p>
          <a:p>
            <a:pPr marL="457200" indent="-457200"/>
            <a:r>
              <a:rPr lang="en-US" dirty="0"/>
              <a:t>Even if you don’t have an answer, respond immediately to let customer know issue is being addressed.</a:t>
            </a:r>
          </a:p>
        </p:txBody>
      </p:sp>
    </p:spTree>
    <p:extLst>
      <p:ext uri="{BB962C8B-B14F-4D97-AF65-F5344CB8AC3E}">
        <p14:creationId xmlns:p14="http://schemas.microsoft.com/office/powerpoint/2010/main" val="29380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43" y="86414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Customer Service Promise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52" y="1371600"/>
            <a:ext cx="8520600" cy="3568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Accurate and Consistent:</a:t>
            </a:r>
          </a:p>
          <a:p>
            <a:pPr marL="0" indent="0">
              <a:buNone/>
            </a:pPr>
            <a:endParaRPr lang="en-US" sz="2600" dirty="0"/>
          </a:p>
          <a:p>
            <a:pPr marL="457200" indent="-457200"/>
            <a:r>
              <a:rPr lang="en-US" sz="2600" dirty="0"/>
              <a:t>Recognize that we are not all subject matter experts</a:t>
            </a:r>
          </a:p>
          <a:p>
            <a:pPr marL="457200" indent="-457200"/>
            <a:r>
              <a:rPr lang="en-US" sz="2600" dirty="0"/>
              <a:t>Quickly forward the issue to the correct unit for assistance</a:t>
            </a:r>
          </a:p>
          <a:p>
            <a:pPr marL="457200" indent="-457200"/>
            <a:r>
              <a:rPr lang="en-US" sz="2600" dirty="0"/>
              <a:t>Customer Service Team processes for uniform consistency</a:t>
            </a:r>
          </a:p>
          <a:p>
            <a:pPr marL="457200" indent="-457200"/>
            <a:r>
              <a:rPr lang="en-US" sz="2600" dirty="0"/>
              <a:t>Telephones, Contact Us, </a:t>
            </a:r>
            <a:r>
              <a:rPr lang="en-US" sz="2600" dirty="0" err="1"/>
              <a:t>HealthMD</a:t>
            </a:r>
            <a:r>
              <a:rPr lang="en-US" sz="2600" dirty="0"/>
              <a:t> Email, Controlled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15141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h_powerpoint_template_standard_sept2019" id="{3DBD9A97-1A25-41DF-B513-A6C2D38094A8}" vid="{D731C5D7-1B2F-4C48-92E5-BA56F64CF8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78019238B4449B333C1622D23B9B4" ma:contentTypeVersion="12" ma:contentTypeDescription="Create a new document." ma:contentTypeScope="" ma:versionID="94e003ee98daa3dd351e1821e98ca4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1BA8B9-3942-4386-9F40-28F7A4B52497}"/>
</file>

<file path=customXml/itemProps2.xml><?xml version="1.0" encoding="utf-8"?>
<ds:datastoreItem xmlns:ds="http://schemas.openxmlformats.org/officeDocument/2006/customXml" ds:itemID="{AF2F8EC0-BE32-47C2-86C4-1AD747CCBC68}"/>
</file>

<file path=customXml/itemProps3.xml><?xml version="1.0" encoding="utf-8"?>
<ds:datastoreItem xmlns:ds="http://schemas.openxmlformats.org/officeDocument/2006/customXml" ds:itemID="{57621181-C34F-4E94-BE9E-B6BEAA9437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423</Words>
  <Application>Microsoft Office PowerPoint</Application>
  <PresentationFormat>On-screen Show (4:3)</PresentationFormat>
  <Paragraphs>58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 Theme</vt:lpstr>
      <vt:lpstr>CUSTOMER SERVICE</vt:lpstr>
      <vt:lpstr>GOAL</vt:lpstr>
      <vt:lpstr>A GOVERNOR-LED INITIATIVE</vt:lpstr>
      <vt:lpstr>Excellent Customer Service should be integrated into everything we do and to everyone we encounter, on a daily basis.  Therefore, MDH CUSTOMERS INCLUDE: EVERY PERSON  EVERY CONTACT  EVERY DAY</vt:lpstr>
      <vt:lpstr>Customer Service Promise</vt:lpstr>
      <vt:lpstr>Customer Service Promise (Continued)</vt:lpstr>
      <vt:lpstr>Customer Service Promise (Continued)</vt:lpstr>
      <vt:lpstr>Customer Service Promise (Continued)</vt:lpstr>
      <vt:lpstr>Customer Service Promise (Continued)</vt:lpstr>
      <vt:lpstr>Customer Service Promise (Continued)  </vt:lpstr>
      <vt:lpstr>Customer Service Promise (Continued)</vt:lpstr>
      <vt:lpstr>Something to think about…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CHALLENGES IN DETERMINING CAUSE OF DEATH</dc:title>
  <dc:creator>Maureen C. Regan -MDH-</dc:creator>
  <cp:lastModifiedBy>chris nico</cp:lastModifiedBy>
  <cp:revision>34</cp:revision>
  <cp:lastPrinted>2019-09-12T15:16:54Z</cp:lastPrinted>
  <dcterms:created xsi:type="dcterms:W3CDTF">2018-02-09T14:13:56Z</dcterms:created>
  <dcterms:modified xsi:type="dcterms:W3CDTF">2023-02-14T19:15:08Z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0x0101004A978019238B4449B333C1622D23B9B4</vt:lpwstr>
  </property>
</Properties>
</file>