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0" r:id="rId5"/>
    <p:sldId id="261" r:id="rId6"/>
    <p:sldId id="262" r:id="rId7"/>
    <p:sldId id="266" r:id="rId8"/>
    <p:sldId id="267" r:id="rId9"/>
    <p:sldId id="268" r:id="rId10"/>
    <p:sldId id="269" r:id="rId11"/>
    <p:sldId id="273" r:id="rId12"/>
    <p:sldId id="279" r:id="rId13"/>
    <p:sldId id="278" r:id="rId14"/>
  </p:sldIdLst>
  <p:sldSz cx="9144000" cy="6858000" type="screen4x3"/>
  <p:notesSz cx="6858000" cy="9144000"/>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13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layout 1">
    <p:bg>
      <p:bgPr>
        <a:solidFill>
          <a:schemeClr val="bg1">
            <a:alpha val="100000"/>
          </a:schemeClr>
        </a:solidFill>
        <a:effectLst/>
      </p:bgPr>
    </p:bg>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1292225" y="71120"/>
            <a:ext cx="6541135" cy="181610"/>
          </a:xfrm>
          <a:prstGeom prst="rect">
            <a:avLst/>
          </a:prstGeom>
          <a:noFill/>
          <a:ln w="0" cmpd="sng">
            <a:noFill/>
            <a:prstDash val="solid"/>
          </a:ln>
        </p:spPr>
        <p:txBody>
          <a:bodyPr vert="horz" lIns="0" tIns="1905" rIns="0" bIns="0" anchor="t"/>
          <a:lstStyle/>
          <a:p>
            <a:pPr marL="0" marR="0" indent="0" algn="ctr">
              <a:lnSpc>
                <a:spcPts val="1400"/>
              </a:lnSpc>
              <a:spcAft>
                <a:spcPts val="0"/>
              </a:spcAft>
            </a:pPr>
            <a:r>
              <a:rPr lang="en-US" sz="1200" spc="150">
                <a:solidFill>
                  <a:srgbClr val="FFFFFF"/>
                </a:solidFill>
                <a:latin typeface="Times New Roman" panose="02020603050405020304" pitchFamily="1"/>
              </a:rPr>
              <a:t>M</a:t>
            </a:r>
            <a:r>
              <a:rPr lang="en-US" sz="950" spc="150">
                <a:solidFill>
                  <a:srgbClr val="FFFFFF"/>
                </a:solidFill>
                <a:latin typeface="Times New Roman" panose="02020603050405020304" pitchFamily="1"/>
              </a:rPr>
              <a:t>ARYLAND </a:t>
            </a:r>
            <a:r>
              <a:rPr lang="en-US" sz="1200" spc="150">
                <a:solidFill>
                  <a:srgbClr val="FFFFFF"/>
                </a:solidFill>
                <a:latin typeface="Times New Roman" panose="02020603050405020304" pitchFamily="1"/>
              </a:rPr>
              <a:t>T</a:t>
            </a:r>
            <a:r>
              <a:rPr lang="en-US" sz="950" spc="150">
                <a:solidFill>
                  <a:srgbClr val="FFFFFF"/>
                </a:solidFill>
                <a:latin typeface="Times New Roman" panose="02020603050405020304" pitchFamily="1"/>
              </a:rPr>
              <a:t>EACHERS AND </a:t>
            </a:r>
            <a:r>
              <a:rPr lang="en-US" sz="1200" spc="150">
                <a:solidFill>
                  <a:srgbClr val="FFFFFF"/>
                </a:solidFill>
                <a:latin typeface="Times New Roman" panose="02020603050405020304" pitchFamily="1"/>
              </a:rPr>
              <a:t>S</a:t>
            </a:r>
            <a:r>
              <a:rPr lang="en-US" sz="950" spc="150">
                <a:solidFill>
                  <a:srgbClr val="FFFFFF"/>
                </a:solidFill>
                <a:latin typeface="Times New Roman" panose="02020603050405020304" pitchFamily="1"/>
              </a:rPr>
              <a:t>TATE </a:t>
            </a:r>
            <a:r>
              <a:rPr lang="en-US" sz="1200" spc="150">
                <a:solidFill>
                  <a:srgbClr val="FFFFFF"/>
                </a:solidFill>
                <a:latin typeface="Times New Roman" panose="02020603050405020304" pitchFamily="1"/>
              </a:rPr>
              <a:t>E</a:t>
            </a:r>
            <a:r>
              <a:rPr lang="en-US" sz="950" spc="150">
                <a:solidFill>
                  <a:srgbClr val="FFFFFF"/>
                </a:solidFill>
                <a:latin typeface="Times New Roman" panose="02020603050405020304" pitchFamily="1"/>
              </a:rPr>
              <a:t>MPLOYEES </a:t>
            </a:r>
            <a:r>
              <a:rPr lang="en-US" sz="1200" spc="150">
                <a:solidFill>
                  <a:srgbClr val="FFFFFF"/>
                </a:solidFill>
                <a:latin typeface="Times New Roman" panose="02020603050405020304" pitchFamily="1"/>
              </a:rPr>
              <a:t>S</a:t>
            </a:r>
            <a:r>
              <a:rPr lang="en-US" sz="950" spc="150">
                <a:solidFill>
                  <a:srgbClr val="FFFFFF"/>
                </a:solidFill>
                <a:latin typeface="Times New Roman" panose="02020603050405020304" pitchFamily="1"/>
              </a:rPr>
              <a:t>UPPLEMENTAL </a:t>
            </a:r>
            <a:r>
              <a:rPr lang="en-US" sz="1200" spc="150">
                <a:solidFill>
                  <a:srgbClr val="FFFFFF"/>
                </a:solidFill>
                <a:latin typeface="Times New Roman" panose="02020603050405020304" pitchFamily="1"/>
              </a:rPr>
              <a:t>R</a:t>
            </a:r>
            <a:r>
              <a:rPr lang="en-US" sz="950" spc="150">
                <a:solidFill>
                  <a:srgbClr val="FFFFFF"/>
                </a:solidFill>
                <a:latin typeface="Times New Roman" panose="02020603050405020304" pitchFamily="1"/>
              </a:rPr>
              <a:t>ETIREMENT </a:t>
            </a:r>
            <a:r>
              <a:rPr lang="en-US" sz="1200" spc="150">
                <a:solidFill>
                  <a:srgbClr val="FFFFFF"/>
                </a:solidFill>
                <a:latin typeface="Times New Roman" panose="02020603050405020304" pitchFamily="1"/>
              </a:rPr>
              <a:t>P</a:t>
            </a:r>
            <a:r>
              <a:rPr lang="en-US" sz="950" spc="150">
                <a:solidFill>
                  <a:srgbClr val="FFFFFF"/>
                </a:solidFill>
                <a:latin typeface="Times New Roman" panose="02020603050405020304" pitchFamily="1"/>
              </a:rPr>
              <a:t>LANS </a:t>
            </a:r>
          </a:p>
        </p:txBody>
      </p:sp>
      <p:sp>
        <p:nvSpPr>
          <p:cNvPr id="6" name="Text Placeholder 5"/>
          <p:cNvSpPr>
            <a:spLocks noGrp="1"/>
          </p:cNvSpPr>
          <p:nvPr>
            <p:ph type="body" idx="10"/>
          </p:nvPr>
        </p:nvSpPr>
        <p:spPr>
          <a:xfrm>
            <a:off x="1456690" y="1939290"/>
            <a:ext cx="3907790" cy="1100455"/>
          </a:xfrm>
          <a:prstGeom prst="rect">
            <a:avLst/>
          </a:prstGeom>
          <a:noFill/>
          <a:ln w="0" cmpd="sng">
            <a:noFill/>
            <a:prstDash val="solid"/>
          </a:ln>
        </p:spPr>
        <p:txBody>
          <a:bodyPr vert="horz" lIns="0" tIns="97155" rIns="0" bIns="0" anchor="t"/>
          <a:lstStyle/>
          <a:p>
            <a:pPr marL="0" marR="0" indent="0" algn="l">
              <a:lnSpc>
                <a:spcPts val="7900"/>
              </a:lnSpc>
              <a:spcAft>
                <a:spcPts val="0"/>
              </a:spcAft>
            </a:pPr>
            <a:r>
              <a:rPr lang="en-US" sz="7100" spc="35">
                <a:solidFill>
                  <a:srgbClr val="FFFFFF"/>
                </a:solidFill>
                <a:latin typeface="Calibri" panose="02020603050405020304" pitchFamily="2"/>
              </a:rPr>
              <a:t>The Basics </a:t>
            </a:r>
          </a:p>
        </p:txBody>
      </p:sp>
      <p:sp>
        <p:nvSpPr>
          <p:cNvPr id="7" name="Text Placeholder 6"/>
          <p:cNvSpPr>
            <a:spLocks noGrp="1"/>
          </p:cNvSpPr>
          <p:nvPr>
            <p:ph type="body" idx="10"/>
          </p:nvPr>
        </p:nvSpPr>
        <p:spPr>
          <a:xfrm>
            <a:off x="2548255" y="3165475"/>
            <a:ext cx="2096770" cy="241935"/>
          </a:xfrm>
          <a:prstGeom prst="rect">
            <a:avLst/>
          </a:prstGeom>
          <a:noFill/>
          <a:ln w="0" cmpd="sng">
            <a:noFill/>
            <a:prstDash val="solid"/>
          </a:ln>
        </p:spPr>
        <p:txBody>
          <a:bodyPr vert="horz" lIns="0" tIns="29210" rIns="0" bIns="0" anchor="t"/>
          <a:lstStyle/>
          <a:p>
            <a:pPr marL="0" marR="0" indent="0" algn="l">
              <a:lnSpc>
                <a:spcPts val="1600"/>
              </a:lnSpc>
              <a:spcAft>
                <a:spcPts val="0"/>
              </a:spcAft>
              <a:tabLst>
                <a:tab pos="2103120" algn="r"/>
              </a:tabLst>
            </a:pPr>
            <a:r>
              <a:rPr lang="en-US" sz="1650" b="1" spc="0">
                <a:solidFill>
                  <a:srgbClr val="000000"/>
                </a:solidFill>
                <a:latin typeface="Calibri" panose="02020603050405020304" pitchFamily="2"/>
              </a:rPr>
              <a:t>457(b)</a:t>
            </a:r>
            <a:r>
              <a:rPr lang="en-US" sz="100" b="1" spc="0">
                <a:solidFill>
                  <a:srgbClr val="FFFFFF"/>
                </a:solidFill>
                <a:latin typeface="Calibri" panose="02020603050405020304" pitchFamily="2"/>
              </a:rPr>
              <a:t> </a:t>
            </a:r>
            <a:r>
              <a:rPr lang="en-US" sz="1650" b="1" spc="0">
                <a:solidFill>
                  <a:srgbClr val="FFFFFF"/>
                </a:solidFill>
                <a:latin typeface="Calibri" panose="02020603050405020304" pitchFamily="2"/>
              </a:rPr>
              <a:t>Roth 457(b) </a:t>
            </a:r>
          </a:p>
        </p:txBody>
      </p:sp>
      <p:sp>
        <p:nvSpPr>
          <p:cNvPr id="8" name="Text Placeholder 7"/>
          <p:cNvSpPr>
            <a:spLocks noGrp="1"/>
          </p:cNvSpPr>
          <p:nvPr>
            <p:ph type="body" idx="10"/>
          </p:nvPr>
        </p:nvSpPr>
        <p:spPr>
          <a:xfrm>
            <a:off x="7906385" y="3165475"/>
            <a:ext cx="542925" cy="241935"/>
          </a:xfrm>
          <a:prstGeom prst="rect">
            <a:avLst/>
          </a:prstGeom>
          <a:noFill/>
          <a:ln w="0" cmpd="sng">
            <a:noFill/>
            <a:prstDash val="solid"/>
          </a:ln>
        </p:spPr>
        <p:txBody>
          <a:bodyPr vert="horz" lIns="0" tIns="29210" rIns="0" bIns="0" anchor="t"/>
          <a:lstStyle/>
          <a:p>
            <a:pPr marL="0" marR="0" indent="0" algn="l">
              <a:lnSpc>
                <a:spcPts val="1600"/>
              </a:lnSpc>
              <a:spcAft>
                <a:spcPts val="0"/>
              </a:spcAft>
            </a:pPr>
            <a:r>
              <a:rPr lang="en-US" sz="1650" b="1" spc="-100">
                <a:solidFill>
                  <a:srgbClr val="957325"/>
                </a:solidFill>
                <a:latin typeface="Calibri" panose="02020603050405020304" pitchFamily="2"/>
              </a:rPr>
              <a:t>403(b) </a:t>
            </a:r>
          </a:p>
        </p:txBody>
      </p:sp>
      <p:sp>
        <p:nvSpPr>
          <p:cNvPr id="9" name="Text Placeholder 8"/>
          <p:cNvSpPr>
            <a:spLocks noGrp="1"/>
          </p:cNvSpPr>
          <p:nvPr>
            <p:ph type="body" idx="10"/>
          </p:nvPr>
        </p:nvSpPr>
        <p:spPr>
          <a:xfrm>
            <a:off x="6363970" y="3165475"/>
            <a:ext cx="957580" cy="241935"/>
          </a:xfrm>
          <a:prstGeom prst="rect">
            <a:avLst/>
          </a:prstGeom>
          <a:noFill/>
          <a:ln w="0" cmpd="sng">
            <a:noFill/>
            <a:prstDash val="solid"/>
          </a:ln>
        </p:spPr>
        <p:txBody>
          <a:bodyPr vert="horz" lIns="0" tIns="29210" rIns="0" bIns="0" anchor="t"/>
          <a:lstStyle/>
          <a:p>
            <a:pPr marL="0" marR="0" indent="0" algn="l">
              <a:lnSpc>
                <a:spcPts val="1600"/>
              </a:lnSpc>
              <a:spcAft>
                <a:spcPts val="0"/>
              </a:spcAft>
            </a:pPr>
            <a:r>
              <a:rPr lang="en-US" sz="1650" b="1" spc="-90">
                <a:solidFill>
                  <a:srgbClr val="FFFFFF"/>
                </a:solidFill>
                <a:latin typeface="Calibri" panose="02020603050405020304" pitchFamily="2"/>
              </a:rPr>
              <a:t>Roth 401(k) </a:t>
            </a:r>
          </a:p>
        </p:txBody>
      </p:sp>
      <p:sp>
        <p:nvSpPr>
          <p:cNvPr id="10" name="Text Placeholder 9"/>
          <p:cNvSpPr>
            <a:spLocks noGrp="1"/>
          </p:cNvSpPr>
          <p:nvPr>
            <p:ph type="body" idx="10"/>
          </p:nvPr>
        </p:nvSpPr>
        <p:spPr>
          <a:xfrm>
            <a:off x="5230495" y="3165475"/>
            <a:ext cx="530225" cy="241935"/>
          </a:xfrm>
          <a:prstGeom prst="rect">
            <a:avLst/>
          </a:prstGeom>
          <a:noFill/>
          <a:ln w="0" cmpd="sng">
            <a:noFill/>
            <a:prstDash val="solid"/>
          </a:ln>
        </p:spPr>
        <p:txBody>
          <a:bodyPr vert="horz" lIns="0" tIns="29210" rIns="0" bIns="0" anchor="t"/>
          <a:lstStyle/>
          <a:p>
            <a:pPr marL="0" marR="0" indent="0" algn="l">
              <a:lnSpc>
                <a:spcPts val="1600"/>
              </a:lnSpc>
              <a:spcAft>
                <a:spcPts val="0"/>
              </a:spcAft>
            </a:pPr>
            <a:r>
              <a:rPr lang="en-US" sz="1650" b="1" spc="-100">
                <a:solidFill>
                  <a:srgbClr val="AB0F1D"/>
                </a:solidFill>
                <a:latin typeface="Calibri" panose="02020603050405020304" pitchFamily="2"/>
              </a:rPr>
              <a:t>401(k) </a:t>
            </a:r>
          </a:p>
        </p:txBody>
      </p:sp>
      <p:sp>
        <p:nvSpPr>
          <p:cNvPr id="11" name="Text Placeholder 10"/>
          <p:cNvSpPr>
            <a:spLocks noGrp="1"/>
          </p:cNvSpPr>
          <p:nvPr>
            <p:ph type="body" idx="10"/>
          </p:nvPr>
        </p:nvSpPr>
        <p:spPr>
          <a:xfrm>
            <a:off x="274320" y="6611620"/>
            <a:ext cx="682625" cy="116840"/>
          </a:xfrm>
          <a:prstGeom prst="rect">
            <a:avLst/>
          </a:prstGeom>
          <a:noFill/>
          <a:ln w="0" cmpd="sng">
            <a:noFill/>
            <a:prstDash val="solid"/>
          </a:ln>
        </p:spPr>
        <p:txBody>
          <a:bodyPr vert="horz" lIns="0" tIns="12700" rIns="0" bIns="0" anchor="t"/>
          <a:lstStyle/>
          <a:p>
            <a:pPr marL="0" marR="0" indent="0" algn="l">
              <a:lnSpc>
                <a:spcPts val="800"/>
              </a:lnSpc>
              <a:spcAft>
                <a:spcPts val="0"/>
              </a:spcAft>
            </a:pPr>
            <a:r>
              <a:rPr lang="en-US" sz="800" spc="-85">
                <a:solidFill>
                  <a:srgbClr val="000000"/>
                </a:solidFill>
                <a:latin typeface="Arial Narrow" panose="02020603050405020304" pitchFamily="2"/>
              </a:rPr>
              <a:t>NRM-7778MD-MD12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layout 14">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509270" y="819785"/>
            <a:ext cx="4992370" cy="723900"/>
          </a:xfrm>
          <a:prstGeom prst="rect">
            <a:avLst/>
          </a:prstGeom>
          <a:noFill/>
          <a:ln w="0" cmpd="sng">
            <a:noFill/>
            <a:prstDash val="solid"/>
          </a:ln>
        </p:spPr>
        <p:txBody>
          <a:bodyPr vert="horz" lIns="0" tIns="153670" rIns="0" bIns="0" anchor="t">
            <a:normAutofit fontScale="95000"/>
          </a:bodyPr>
          <a:lstStyle/>
          <a:p>
            <a:pPr marL="45720" marR="0" indent="0" algn="l">
              <a:lnSpc>
                <a:spcPts val="3500"/>
              </a:lnSpc>
              <a:spcAft>
                <a:spcPts val="930"/>
              </a:spcAft>
            </a:pPr>
            <a:r>
              <a:rPr lang="en-US" sz="3150" b="1" spc="70">
                <a:solidFill>
                  <a:srgbClr val="C00000"/>
                </a:solidFill>
                <a:latin typeface="Calibri" panose="02020603050405020304" pitchFamily="2"/>
              </a:rPr>
              <a:t>Rollovers &amp; MSRP </a:t>
            </a:r>
          </a:p>
        </p:txBody>
      </p:sp>
      <p:sp>
        <p:nvSpPr>
          <p:cNvPr id="3" name="Text Placeholder 2"/>
          <p:cNvSpPr>
            <a:spLocks noGrp="1"/>
          </p:cNvSpPr>
          <p:nvPr>
            <p:ph type="body" idx="10"/>
          </p:nvPr>
        </p:nvSpPr>
        <p:spPr>
          <a:xfrm>
            <a:off x="509270" y="1543685"/>
            <a:ext cx="4992370" cy="349250"/>
          </a:xfrm>
          <a:prstGeom prst="rect">
            <a:avLst/>
          </a:prstGeom>
          <a:noFill/>
          <a:ln w="0" cmpd="sng">
            <a:noFill/>
            <a:prstDash val="solid"/>
          </a:ln>
        </p:spPr>
        <p:txBody>
          <a:bodyPr vert="horz" lIns="0" tIns="25400" rIns="0" bIns="0" anchor="t"/>
          <a:lstStyle/>
          <a:p>
            <a:pPr marL="2423160" marR="0" indent="0" algn="l">
              <a:lnSpc>
                <a:spcPts val="2000"/>
              </a:lnSpc>
              <a:spcAft>
                <a:spcPts val="545"/>
              </a:spcAft>
            </a:pPr>
            <a:r>
              <a:rPr lang="en-US" sz="1800" spc="5">
                <a:solidFill>
                  <a:srgbClr val="000000"/>
                </a:solidFill>
                <a:latin typeface="Calibri" panose="02020603050405020304" pitchFamily="2"/>
              </a:rPr>
              <a:t>Rollover to MSRP </a:t>
            </a:r>
          </a:p>
        </p:txBody>
      </p:sp>
      <p:sp>
        <p:nvSpPr>
          <p:cNvPr id="6" name="Text Placeholder 5"/>
          <p:cNvSpPr>
            <a:spLocks noGrp="1"/>
          </p:cNvSpPr>
          <p:nvPr>
            <p:ph type="body" idx="10"/>
          </p:nvPr>
        </p:nvSpPr>
        <p:spPr>
          <a:xfrm>
            <a:off x="5763895" y="819785"/>
            <a:ext cx="3352800" cy="5025390"/>
          </a:xfrm>
          <a:prstGeom prst="rect">
            <a:avLst/>
          </a:prstGeom>
          <a:noFill/>
          <a:ln w="0" cmpd="sng">
            <a:noFill/>
            <a:prstDash val="solid"/>
          </a:ln>
        </p:spPr>
        <p:txBody>
          <a:bodyPr vert="horz" lIns="0" tIns="0" rIns="0" bIns="0" anchor="t"/>
          <a:lstStyle/>
          <a:p>
            <a:pPr marL="0" marR="365760" indent="0" algn="l">
              <a:lnSpc>
                <a:spcPts val="1400"/>
              </a:lnSpc>
              <a:spcAft>
                <a:spcPts val="0"/>
              </a:spcAft>
            </a:pPr>
            <a:r>
              <a:rPr lang="en-US" sz="1200" i="1" spc="0">
                <a:solidFill>
                  <a:srgbClr val="000000"/>
                </a:solidFill>
                <a:latin typeface="Arial" panose="02020603050405020304" pitchFamily="2"/>
              </a:rPr>
              <a:t>It’s important to understand retirement account differences and similarities, such as fees, services, investment options, etc., before making any rollover decisions. </a:t>
            </a:r>
          </a:p>
          <a:p>
            <a:pPr marL="0" marR="365760" indent="0" algn="l">
              <a:lnSpc>
                <a:spcPts val="1400"/>
              </a:lnSpc>
              <a:spcBef>
                <a:spcPts val="600"/>
              </a:spcBef>
              <a:spcAft>
                <a:spcPts val="0"/>
              </a:spcAft>
            </a:pPr>
            <a:r>
              <a:rPr lang="en-US" sz="1200" i="1" spc="0">
                <a:solidFill>
                  <a:srgbClr val="000000"/>
                </a:solidFill>
                <a:latin typeface="Arial" panose="02020603050405020304" pitchFamily="2"/>
              </a:rPr>
              <a:t>This material is not a recommendation to buy, sell, hold or roll over any asset, adopt an investment strategy, retain a specific investment manager or use a particular account type. It does not take into account the specific investment objectives, tax and financial condition or particular needs of any specific person. Investors should work with their financial professional to discuss their specific situation. </a:t>
            </a:r>
          </a:p>
          <a:p>
            <a:pPr marL="0" marR="594360" indent="0" algn="l">
              <a:lnSpc>
                <a:spcPts val="1400"/>
              </a:lnSpc>
              <a:spcBef>
                <a:spcPts val="600"/>
              </a:spcBef>
              <a:spcAft>
                <a:spcPts val="0"/>
              </a:spcAft>
            </a:pPr>
            <a:r>
              <a:rPr lang="en-US" sz="1200" i="1" spc="-10">
                <a:solidFill>
                  <a:srgbClr val="000000"/>
                </a:solidFill>
                <a:latin typeface="Arial" panose="02020603050405020304" pitchFamily="2"/>
              </a:rPr>
              <a:t>Investing involves risk, including possible loss of principal. </a:t>
            </a:r>
          </a:p>
          <a:p>
            <a:pPr marL="0" marR="365760" indent="0" algn="l">
              <a:lnSpc>
                <a:spcPts val="1400"/>
              </a:lnSpc>
              <a:spcBef>
                <a:spcPts val="600"/>
              </a:spcBef>
              <a:spcAft>
                <a:spcPts val="0"/>
              </a:spcAft>
            </a:pPr>
            <a:r>
              <a:rPr lang="en-US" sz="1200" i="1" spc="-15">
                <a:solidFill>
                  <a:srgbClr val="000000"/>
                </a:solidFill>
                <a:latin typeface="Arial" panose="02020603050405020304" pitchFamily="2"/>
              </a:rPr>
              <a:t>Qualified retirement plans, deferred compensation plans and individual retirement accounts are all different, including fees and when you can access funds. Assets rolled over from your account(s) may be subject to surrender charges, other fees and/or a 10% early withdrawal tax if withdrawn before age 59</a:t>
            </a:r>
            <a:r>
              <a:rPr lang="en-US" sz="1200" i="1" spc="-15" baseline="30000">
                <a:solidFill>
                  <a:srgbClr val="000000"/>
                </a:solidFill>
                <a:latin typeface="Arial" panose="02020603050405020304" pitchFamily="2"/>
              </a:rPr>
              <a:t>1</a:t>
            </a:r>
            <a:r>
              <a:rPr lang="en-US" sz="1200" i="1" spc="-15">
                <a:solidFill>
                  <a:srgbClr val="000000"/>
                </a:solidFill>
                <a:latin typeface="Arial" panose="02020603050405020304" pitchFamily="2"/>
              </a:rPr>
              <a:t>/</a:t>
            </a:r>
            <a:r>
              <a:rPr lang="en-US" sz="1200" i="1" spc="-15" baseline="-25000">
                <a:solidFill>
                  <a:srgbClr val="000000"/>
                </a:solidFill>
                <a:latin typeface="Arial" panose="02020603050405020304" pitchFamily="2"/>
              </a:rPr>
              <a:t>2</a:t>
            </a:r>
            <a:r>
              <a:rPr lang="en-US" sz="1200" i="1" spc="-15">
                <a:solidFill>
                  <a:srgbClr val="000000"/>
                </a:solidFill>
                <a:latin typeface="Arial" panose="02020603050405020304" pitchFamily="2"/>
              </a:rPr>
              <a:t>. </a:t>
            </a:r>
          </a:p>
          <a:p>
            <a:pPr marL="0" marR="365760" indent="0" algn="l">
              <a:lnSpc>
                <a:spcPts val="1400"/>
              </a:lnSpc>
              <a:spcBef>
                <a:spcPts val="600"/>
              </a:spcBef>
              <a:spcAft>
                <a:spcPts val="5"/>
              </a:spcAft>
            </a:pPr>
            <a:r>
              <a:rPr lang="en-US" sz="1200" i="1" spc="0">
                <a:solidFill>
                  <a:srgbClr val="000000"/>
                </a:solidFill>
                <a:latin typeface="Arial" panose="02020603050405020304" pitchFamily="2"/>
              </a:rPr>
              <a:t>Diversification does not guarantee profits or insulate you from potential losses. </a:t>
            </a:r>
          </a:p>
        </p:txBody>
      </p:sp>
      <p:sp>
        <p:nvSpPr>
          <p:cNvPr id="9" name="Text Placeholder 8"/>
          <p:cNvSpPr>
            <a:spLocks noGrp="1"/>
          </p:cNvSpPr>
          <p:nvPr>
            <p:ph type="body" idx="10"/>
          </p:nvPr>
        </p:nvSpPr>
        <p:spPr>
          <a:xfrm>
            <a:off x="203835" y="3538855"/>
            <a:ext cx="267335" cy="1228090"/>
          </a:xfrm>
          <a:prstGeom prst="rect">
            <a:avLst/>
          </a:prstGeom>
          <a:noFill/>
          <a:ln w="0" cmpd="sng">
            <a:noFill/>
            <a:prstDash val="solid"/>
          </a:ln>
        </p:spPr>
        <p:txBody>
          <a:bodyPr vert="vert270" lIns="0" tIns="0" rIns="52070" bIns="0" anchor="t"/>
          <a:lstStyle/>
          <a:p>
            <a:pPr marL="0" marR="0" indent="0" algn="l">
              <a:lnSpc>
                <a:spcPts val="1300"/>
              </a:lnSpc>
              <a:spcAft>
                <a:spcPts val="380"/>
              </a:spcAft>
            </a:pPr>
            <a:r>
              <a:rPr lang="en-US" sz="1650" b="1" spc="-80">
                <a:solidFill>
                  <a:srgbClr val="000000"/>
                </a:solidFill>
                <a:latin typeface="Calibri" panose="02020603050405020304" pitchFamily="2"/>
              </a:rPr>
              <a:t>Rollover from </a:t>
            </a:r>
          </a:p>
        </p:txBody>
      </p:sp>
      <p:sp>
        <p:nvSpPr>
          <p:cNvPr id="10" name="Text Placeholder 9"/>
          <p:cNvSpPr>
            <a:spLocks noGrp="1"/>
          </p:cNvSpPr>
          <p:nvPr>
            <p:ph type="body" idx="10"/>
          </p:nvPr>
        </p:nvSpPr>
        <p:spPr>
          <a:xfrm>
            <a:off x="545465" y="5955665"/>
            <a:ext cx="7257415" cy="563880"/>
          </a:xfrm>
          <a:prstGeom prst="rect">
            <a:avLst/>
          </a:prstGeom>
          <a:noFill/>
          <a:ln w="0" cmpd="sng">
            <a:noFill/>
            <a:prstDash val="solid"/>
          </a:ln>
        </p:spPr>
        <p:txBody>
          <a:bodyPr vert="horz" lIns="0" tIns="87630" rIns="0" bIns="0" anchor="t"/>
          <a:lstStyle/>
          <a:p>
            <a:pPr marL="0" marR="868680" indent="0" algn="l">
              <a:lnSpc>
                <a:spcPts val="1400"/>
              </a:lnSpc>
              <a:spcAft>
                <a:spcPts val="795"/>
              </a:spcAft>
            </a:pPr>
            <a:r>
              <a:rPr lang="en-US" sz="1200" i="1" spc="0">
                <a:solidFill>
                  <a:srgbClr val="000000"/>
                </a:solidFill>
                <a:latin typeface="Arial" panose="02020603050405020304" pitchFamily="2"/>
              </a:rPr>
              <a:t>*Ignores Roth conversion. In other words, the money rolled over remains taxable at distribution. **After 2 years, only one rollover in any 12-month period.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layout 18">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495300"/>
            <a:ext cx="9144000" cy="3589020"/>
          </a:xfrm>
          <a:prstGeom prst="rect">
            <a:avLst/>
          </a:prstGeom>
          <a:noFill/>
          <a:ln w="0" cmpd="sng">
            <a:noFill/>
            <a:prstDash val="solid"/>
          </a:ln>
        </p:spPr>
        <p:txBody>
          <a:bodyPr vert="horz" lIns="0" tIns="45085" rIns="0" bIns="0" anchor="t"/>
          <a:lstStyle/>
          <a:p>
            <a:pPr marL="594360" marR="0" indent="0" algn="l">
              <a:lnSpc>
                <a:spcPts val="3200"/>
              </a:lnSpc>
              <a:spcAft>
                <a:spcPts val="0"/>
              </a:spcAft>
            </a:pPr>
            <a:r>
              <a:rPr lang="en-US" sz="3150" b="1" spc="10">
                <a:solidFill>
                  <a:srgbClr val="C00000"/>
                </a:solidFill>
                <a:latin typeface="Calibri" panose="02020603050405020304" pitchFamily="2"/>
              </a:rPr>
              <a:t>Borrowing from your account </a:t>
            </a:r>
          </a:p>
          <a:p>
            <a:pPr marL="914400" marR="548640" indent="320040" algn="l">
              <a:lnSpc>
                <a:spcPts val="2900"/>
              </a:lnSpc>
              <a:spcBef>
                <a:spcPts val="1985"/>
              </a:spcBef>
              <a:spcAft>
                <a:spcPts val="0"/>
              </a:spcAft>
              <a:buFont typeface="Symbol"/>
              <a:buChar char="·"/>
            </a:pPr>
            <a:r>
              <a:rPr lang="en-US" sz="2350" spc="0">
                <a:solidFill>
                  <a:srgbClr val="000000"/>
                </a:solidFill>
                <a:latin typeface="Calibri" panose="02020603050405020304" pitchFamily="2"/>
              </a:rPr>
              <a:t>Participant loans are available; pay yourself back principal and interest </a:t>
            </a:r>
          </a:p>
          <a:p>
            <a:pPr marL="914400" marR="1783080" indent="320040" algn="l">
              <a:lnSpc>
                <a:spcPts val="2900"/>
              </a:lnSpc>
              <a:spcBef>
                <a:spcPts val="580"/>
              </a:spcBef>
              <a:spcAft>
                <a:spcPts val="0"/>
              </a:spcAft>
              <a:buFont typeface="Symbol"/>
              <a:buChar char="·"/>
            </a:pPr>
            <a:r>
              <a:rPr lang="en-US" sz="2350" spc="0">
                <a:solidFill>
                  <a:srgbClr val="000000"/>
                </a:solidFill>
                <a:latin typeface="Calibri" panose="02020603050405020304" pitchFamily="2"/>
              </a:rPr>
              <a:t>Five-year repayment, principal residence repayment — 15 years </a:t>
            </a:r>
          </a:p>
          <a:p>
            <a:pPr marL="914400" marR="0" indent="320040" algn="l">
              <a:lnSpc>
                <a:spcPts val="2500"/>
              </a:lnSpc>
              <a:spcBef>
                <a:spcPts val="910"/>
              </a:spcBef>
              <a:spcAft>
                <a:spcPts val="7080"/>
              </a:spcAft>
              <a:buFont typeface="Symbol"/>
              <a:buChar char="·"/>
            </a:pPr>
            <a:r>
              <a:rPr lang="en-US" sz="2350" spc="15">
                <a:solidFill>
                  <a:srgbClr val="000000"/>
                </a:solidFill>
                <a:latin typeface="Calibri" panose="02020603050405020304" pitchFamily="2"/>
              </a:rPr>
              <a:t>Consider the effect it may have on your retirement goals </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layout 23">
    <p:bg>
      <p:bgPr>
        <a:solidFill>
          <a:schemeClr val="bg1">
            <a:alpha val="100000"/>
          </a:schemeClr>
        </a:solidFill>
        <a:effectLst/>
      </p:bgPr>
    </p:bg>
    <p:spTree>
      <p:nvGrpSpPr>
        <p:cNvPr id="1" name=""/>
        <p:cNvGrpSpPr/>
        <p:nvPr/>
      </p:nvGrpSpPr>
      <p:grpSpPr>
        <a:xfrm>
          <a:off x="0" y="0"/>
          <a:ext cx="0" cy="0"/>
          <a:chOff x="0" y="0"/>
          <a:chExt cx="0" cy="0"/>
        </a:xfrm>
      </p:grpSpPr>
      <p:sp>
        <p:nvSpPr>
          <p:cNvPr id="6" name="Text Placeholder 5"/>
          <p:cNvSpPr>
            <a:spLocks noGrp="1"/>
          </p:cNvSpPr>
          <p:nvPr>
            <p:ph type="body" idx="10"/>
          </p:nvPr>
        </p:nvSpPr>
        <p:spPr>
          <a:xfrm>
            <a:off x="563880" y="482600"/>
            <a:ext cx="1447800" cy="748030"/>
          </a:xfrm>
          <a:prstGeom prst="rect">
            <a:avLst/>
          </a:prstGeom>
          <a:noFill/>
          <a:ln w="0" cmpd="sng">
            <a:noFill/>
            <a:prstDash val="solid"/>
          </a:ln>
        </p:spPr>
        <p:txBody>
          <a:bodyPr vert="horz" lIns="0" tIns="57150" rIns="0" bIns="0" anchor="t"/>
          <a:lstStyle/>
          <a:p>
            <a:pPr marL="0" marR="0" indent="0" algn="l">
              <a:lnSpc>
                <a:spcPts val="3500"/>
              </a:lnSpc>
              <a:spcAft>
                <a:spcPts val="1875"/>
              </a:spcAft>
            </a:pPr>
            <a:r>
              <a:rPr lang="en-US" sz="3200" b="1" spc="-85">
                <a:solidFill>
                  <a:srgbClr val="C00000"/>
                </a:solidFill>
                <a:latin typeface="Calibri" panose="02020603050405020304" pitchFamily="2"/>
              </a:rPr>
              <a:t>Contacts </a:t>
            </a:r>
          </a:p>
        </p:txBody>
      </p:sp>
      <p:sp>
        <p:nvSpPr>
          <p:cNvPr id="7" name="Text Placeholder 6"/>
          <p:cNvSpPr>
            <a:spLocks noGrp="1"/>
          </p:cNvSpPr>
          <p:nvPr>
            <p:ph type="body" idx="10"/>
          </p:nvPr>
        </p:nvSpPr>
        <p:spPr>
          <a:xfrm>
            <a:off x="0" y="1230630"/>
            <a:ext cx="7489190" cy="5288915"/>
          </a:xfrm>
          <a:prstGeom prst="rect">
            <a:avLst/>
          </a:prstGeom>
          <a:noFill/>
          <a:ln w="0" cmpd="sng">
            <a:noFill/>
            <a:prstDash val="solid"/>
          </a:ln>
        </p:spPr>
        <p:txBody>
          <a:bodyPr vert="horz" lIns="0" tIns="28575" rIns="0" bIns="0" anchor="t"/>
          <a:lstStyle/>
          <a:p>
            <a:pPr marL="0" marR="0" indent="0" algn="ctr">
              <a:lnSpc>
                <a:spcPts val="2400"/>
              </a:lnSpc>
              <a:spcAft>
                <a:spcPts val="0"/>
              </a:spcAft>
            </a:pPr>
            <a:r>
              <a:rPr lang="en-US" sz="2350" spc="15">
                <a:solidFill>
                  <a:srgbClr val="000000"/>
                </a:solidFill>
                <a:latin typeface="Calibri" panose="02020603050405020304" pitchFamily="2"/>
              </a:rPr>
              <a:t>Maryland Supplemental Retirement Plans </a:t>
            </a:r>
          </a:p>
          <a:p>
            <a:pPr marL="0" marR="0" indent="0" algn="ctr">
              <a:lnSpc>
                <a:spcPts val="2400"/>
              </a:lnSpc>
              <a:spcBef>
                <a:spcPts val="1035"/>
              </a:spcBef>
              <a:spcAft>
                <a:spcPts val="0"/>
              </a:spcAft>
            </a:pPr>
            <a:r>
              <a:rPr lang="en-US" sz="2350" spc="5">
                <a:solidFill>
                  <a:srgbClr val="000000"/>
                </a:solidFill>
                <a:latin typeface="Calibri" panose="02020603050405020304" pitchFamily="2"/>
              </a:rPr>
              <a:t>800-545-4730 </a:t>
            </a:r>
          </a:p>
          <a:p>
            <a:pPr marL="0" marR="0" indent="0" algn="ctr">
              <a:lnSpc>
                <a:spcPts val="2400"/>
              </a:lnSpc>
              <a:spcBef>
                <a:spcPts val="460"/>
              </a:spcBef>
              <a:spcAft>
                <a:spcPts val="0"/>
              </a:spcAft>
            </a:pPr>
            <a:r>
              <a:rPr lang="en-US" sz="2350" spc="-30">
                <a:solidFill>
                  <a:srgbClr val="000000"/>
                </a:solidFill>
                <a:latin typeface="Calibri" panose="02020603050405020304" pitchFamily="2"/>
              </a:rPr>
              <a:t>or </a:t>
            </a:r>
          </a:p>
          <a:p>
            <a:pPr marL="0" marR="0" indent="0" algn="ctr">
              <a:lnSpc>
                <a:spcPts val="2400"/>
              </a:lnSpc>
              <a:spcBef>
                <a:spcPts val="460"/>
              </a:spcBef>
              <a:spcAft>
                <a:spcPts val="0"/>
              </a:spcAft>
            </a:pPr>
            <a:r>
              <a:rPr lang="en-US" sz="2350" spc="0">
                <a:solidFill>
                  <a:srgbClr val="000000"/>
                </a:solidFill>
                <a:latin typeface="Calibri" panose="02020603050405020304" pitchFamily="2"/>
              </a:rPr>
              <a:t>800-543-5605 </a:t>
            </a:r>
          </a:p>
          <a:p>
            <a:pPr marL="0" marR="0" indent="0" algn="ctr">
              <a:lnSpc>
                <a:spcPts val="2400"/>
              </a:lnSpc>
              <a:spcBef>
                <a:spcPts val="1035"/>
              </a:spcBef>
              <a:spcAft>
                <a:spcPts val="0"/>
              </a:spcAft>
            </a:pPr>
            <a:r>
              <a:rPr lang="en-US" sz="2350" u="sng" spc="0">
                <a:solidFill>
                  <a:srgbClr val="0000FF"/>
                </a:solidFill>
                <a:latin typeface="Calibri" panose="02020603050405020304" pitchFamily="2"/>
              </a:rPr>
              <a:t>MarylandDC.com</a:t>
            </a:r>
            <a:r>
              <a:rPr lang="en-US" sz="100" spc="0">
                <a:solidFill>
                  <a:srgbClr val="000000"/>
                </a:solidFill>
                <a:latin typeface="Calibri" panose="02020603050405020304" pitchFamily="2"/>
              </a:rPr>
              <a:t> </a:t>
            </a:r>
          </a:p>
          <a:p>
            <a:pPr marL="0" marR="0" indent="0" algn="ctr">
              <a:lnSpc>
                <a:spcPts val="2400"/>
              </a:lnSpc>
              <a:spcBef>
                <a:spcPts val="1035"/>
              </a:spcBef>
              <a:spcAft>
                <a:spcPts val="0"/>
              </a:spcAft>
            </a:pPr>
            <a:r>
              <a:rPr lang="en-US" sz="2350" spc="-30">
                <a:solidFill>
                  <a:srgbClr val="000000"/>
                </a:solidFill>
                <a:latin typeface="Calibri" panose="02020603050405020304" pitchFamily="2"/>
              </a:rPr>
              <a:t>or </a:t>
            </a:r>
          </a:p>
          <a:p>
            <a:pPr marL="0" marR="0" indent="0" algn="ctr">
              <a:lnSpc>
                <a:spcPts val="2400"/>
              </a:lnSpc>
              <a:spcBef>
                <a:spcPts val="1035"/>
              </a:spcBef>
              <a:spcAft>
                <a:spcPts val="0"/>
              </a:spcAft>
            </a:pPr>
            <a:r>
              <a:rPr lang="en-US" sz="2350" u="sng" spc="10">
                <a:solidFill>
                  <a:srgbClr val="0000FF"/>
                </a:solidFill>
                <a:latin typeface="Calibri" panose="02020603050405020304" pitchFamily="2"/>
              </a:rPr>
              <a:t>MSRP.maryland.gov</a:t>
            </a:r>
            <a:r>
              <a:rPr lang="en-US" sz="100" spc="10">
                <a:solidFill>
                  <a:srgbClr val="000000"/>
                </a:solidFill>
                <a:latin typeface="Calibri" panose="02020603050405020304" pitchFamily="2"/>
              </a:rPr>
              <a:t> </a:t>
            </a:r>
          </a:p>
          <a:p>
            <a:pPr marL="0" marR="0" indent="0" algn="ctr">
              <a:lnSpc>
                <a:spcPts val="2400"/>
              </a:lnSpc>
              <a:spcBef>
                <a:spcPts val="1010"/>
              </a:spcBef>
              <a:spcAft>
                <a:spcPts val="0"/>
              </a:spcAft>
            </a:pPr>
            <a:r>
              <a:rPr lang="en-US" sz="2350" spc="10">
                <a:solidFill>
                  <a:srgbClr val="000000"/>
                </a:solidFill>
                <a:latin typeface="Calibri" panose="02020603050405020304" pitchFamily="2"/>
              </a:rPr>
              <a:t>For comments or requests </a:t>
            </a:r>
          </a:p>
          <a:p>
            <a:pPr marL="0" marR="0" indent="0" algn="ctr">
              <a:lnSpc>
                <a:spcPts val="2400"/>
              </a:lnSpc>
              <a:spcBef>
                <a:spcPts val="460"/>
              </a:spcBef>
              <a:spcAft>
                <a:spcPts val="0"/>
              </a:spcAft>
            </a:pPr>
            <a:r>
              <a:rPr lang="en-US" sz="2350" spc="15">
                <a:solidFill>
                  <a:srgbClr val="000000"/>
                </a:solidFill>
                <a:latin typeface="Calibri" panose="02020603050405020304" pitchFamily="2"/>
              </a:rPr>
              <a:t>for educational seminars </a:t>
            </a:r>
          </a:p>
          <a:p>
            <a:pPr marL="0" marR="0" indent="0" algn="ctr">
              <a:lnSpc>
                <a:spcPts val="2400"/>
              </a:lnSpc>
              <a:spcBef>
                <a:spcPts val="460"/>
              </a:spcBef>
              <a:spcAft>
                <a:spcPts val="10100"/>
              </a:spcAft>
            </a:pPr>
            <a:r>
              <a:rPr lang="en-US" sz="2350" spc="5">
                <a:solidFill>
                  <a:srgbClr val="000000"/>
                </a:solidFill>
                <a:latin typeface="Calibri" panose="02020603050405020304" pitchFamily="2"/>
              </a:rPr>
              <a:t>at your workplace </a:t>
            </a:r>
          </a:p>
        </p:txBody>
      </p:sp>
      <p:sp>
        <p:nvSpPr>
          <p:cNvPr id="10" name="Text Placeholder 9"/>
          <p:cNvSpPr>
            <a:spLocks noGrp="1"/>
          </p:cNvSpPr>
          <p:nvPr>
            <p:ph type="body" idx="10"/>
          </p:nvPr>
        </p:nvSpPr>
        <p:spPr>
          <a:xfrm>
            <a:off x="7489190" y="5147945"/>
            <a:ext cx="1023620" cy="1118870"/>
          </a:xfrm>
          <a:prstGeom prst="rect">
            <a:avLst/>
          </a:prstGeom>
          <a:noFill/>
          <a:ln w="0" cmpd="sng">
            <a:noFill/>
            <a:prstDash val="solid"/>
          </a:ln>
        </p:spPr>
        <p:txBody>
          <a:bodyPr vert="horz" lIns="0" tIns="0" rIns="0" bIns="0" anchor="t"/>
          <a:lstStyle/>
          <a:p>
            <a:pPr marL="0" marR="0" indent="0" algn="ctr">
              <a:lnSpc>
                <a:spcPts val="2900"/>
              </a:lnSpc>
              <a:spcAft>
                <a:spcPts val="0"/>
              </a:spcAft>
            </a:pPr>
            <a:r>
              <a:rPr lang="en-US" sz="2800" b="1" spc="-85">
                <a:solidFill>
                  <a:srgbClr val="FFFFFF"/>
                </a:solidFill>
                <a:latin typeface="Arial" panose="02020603050405020304" pitchFamily="2"/>
              </a:rPr>
              <a:t>Enroll </a:t>
            </a:r>
            <a:br/>
            <a:r>
              <a:rPr lang="en-US" sz="2800" b="1" spc="-85">
                <a:solidFill>
                  <a:srgbClr val="FFFFFF"/>
                </a:solidFill>
                <a:latin typeface="Arial" panose="02020603050405020304" pitchFamily="2"/>
              </a:rPr>
              <a:t>online </a:t>
            </a:r>
            <a:br/>
            <a:r>
              <a:rPr lang="en-US" sz="2800" b="1" spc="-85">
                <a:solidFill>
                  <a:srgbClr val="FFFFFF"/>
                </a:solidFill>
                <a:latin typeface="Arial" panose="02020603050405020304" pitchFamily="2"/>
              </a:rPr>
              <a:t>now </a:t>
            </a:r>
          </a:p>
        </p:txBody>
      </p:sp>
      <p:sp>
        <p:nvSpPr>
          <p:cNvPr id="11" name="Text Placeholder 10"/>
          <p:cNvSpPr>
            <a:spLocks noGrp="1"/>
          </p:cNvSpPr>
          <p:nvPr>
            <p:ph type="body" idx="10"/>
          </p:nvPr>
        </p:nvSpPr>
        <p:spPr>
          <a:xfrm>
            <a:off x="0" y="6519545"/>
            <a:ext cx="387350" cy="338455"/>
          </a:xfrm>
          <a:prstGeom prst="rect">
            <a:avLst/>
          </a:prstGeom>
          <a:solidFill>
            <a:srgbClr val="DBDEE0"/>
          </a:solidFill>
          <a:ln w="0" cmpd="sng">
            <a:noFill/>
            <a:prstDash val="solid"/>
          </a:ln>
        </p:spPr>
        <p:txBody>
          <a:bodyPr vert="horz" lIns="0" tIns="101600" rIns="0" bIns="0" anchor="t"/>
          <a:lstStyle/>
          <a:p>
            <a:pPr marL="45720" marR="0" indent="0" algn="l">
              <a:lnSpc>
                <a:spcPts val="1400"/>
              </a:lnSpc>
              <a:spcAft>
                <a:spcPts val="495"/>
              </a:spcAft>
            </a:pPr>
            <a:r>
              <a:rPr lang="en-US" sz="1200" spc="195">
                <a:solidFill>
                  <a:srgbClr val="000000"/>
                </a:solidFill>
                <a:latin typeface="Arial" panose="02020603050405020304" pitchFamily="2"/>
              </a:rPr>
              <a:t>23 </a:t>
            </a:r>
          </a:p>
        </p:txBody>
      </p:sp>
      <p:sp>
        <p:nvSpPr>
          <p:cNvPr id="12" name="Text Placeholder 11"/>
          <p:cNvSpPr>
            <a:spLocks noGrp="1"/>
          </p:cNvSpPr>
          <p:nvPr>
            <p:ph type="body" idx="10"/>
          </p:nvPr>
        </p:nvSpPr>
        <p:spPr>
          <a:xfrm>
            <a:off x="2033270" y="6647815"/>
            <a:ext cx="5684520" cy="97155"/>
          </a:xfrm>
          <a:prstGeom prst="rect">
            <a:avLst/>
          </a:prstGeom>
          <a:noFill/>
          <a:ln w="0" cmpd="sng">
            <a:noFill/>
            <a:prstDash val="solid"/>
          </a:ln>
        </p:spPr>
        <p:txBody>
          <a:bodyPr vert="horz" lIns="0" tIns="0" rIns="0" bIns="0" anchor="t"/>
          <a:lstStyle/>
          <a:p>
            <a:pPr marL="0" marR="0" indent="0" algn="l">
              <a:lnSpc>
                <a:spcPts val="700"/>
              </a:lnSpc>
              <a:spcAft>
                <a:spcPts val="0"/>
              </a:spcAft>
            </a:pPr>
            <a:r>
              <a:rPr lang="en-US" sz="1050" spc="130">
                <a:solidFill>
                  <a:srgbClr val="FFFFFF"/>
                </a:solidFill>
                <a:latin typeface="Times New Roman" panose="02020603050405020304" pitchFamily="1"/>
              </a:rPr>
              <a:t>M</a:t>
            </a:r>
            <a:r>
              <a:rPr lang="en-US" sz="850" spc="130">
                <a:solidFill>
                  <a:srgbClr val="FFFFFF"/>
                </a:solidFill>
                <a:latin typeface="Times New Roman" panose="02020603050405020304" pitchFamily="1"/>
              </a:rPr>
              <a:t>ARYLAND </a:t>
            </a:r>
            <a:r>
              <a:rPr lang="en-US" sz="1050" spc="130">
                <a:solidFill>
                  <a:srgbClr val="FFFFFF"/>
                </a:solidFill>
                <a:latin typeface="Times New Roman" panose="02020603050405020304" pitchFamily="1"/>
              </a:rPr>
              <a:t>T</a:t>
            </a:r>
            <a:r>
              <a:rPr lang="en-US" sz="850" spc="130">
                <a:solidFill>
                  <a:srgbClr val="FFFFFF"/>
                </a:solidFill>
                <a:latin typeface="Times New Roman" panose="02020603050405020304" pitchFamily="1"/>
              </a:rPr>
              <a:t>EACHERS AND </a:t>
            </a:r>
            <a:r>
              <a:rPr lang="en-US" sz="1050" spc="130">
                <a:solidFill>
                  <a:srgbClr val="FFFFFF"/>
                </a:solidFill>
                <a:latin typeface="Times New Roman" panose="02020603050405020304" pitchFamily="1"/>
              </a:rPr>
              <a:t>S</a:t>
            </a:r>
            <a:r>
              <a:rPr lang="en-US" sz="850" spc="130">
                <a:solidFill>
                  <a:srgbClr val="FFFFFF"/>
                </a:solidFill>
                <a:latin typeface="Times New Roman" panose="02020603050405020304" pitchFamily="1"/>
              </a:rPr>
              <a:t>TATE </a:t>
            </a:r>
            <a:r>
              <a:rPr lang="en-US" sz="1050" spc="130">
                <a:solidFill>
                  <a:srgbClr val="FFFFFF"/>
                </a:solidFill>
                <a:latin typeface="Times New Roman" panose="02020603050405020304" pitchFamily="1"/>
              </a:rPr>
              <a:t>E</a:t>
            </a:r>
            <a:r>
              <a:rPr lang="en-US" sz="850" spc="130">
                <a:solidFill>
                  <a:srgbClr val="FFFFFF"/>
                </a:solidFill>
                <a:latin typeface="Times New Roman" panose="02020603050405020304" pitchFamily="1"/>
              </a:rPr>
              <a:t>MPLOYEES </a:t>
            </a:r>
            <a:r>
              <a:rPr lang="en-US" sz="1050" spc="130">
                <a:solidFill>
                  <a:srgbClr val="FFFFFF"/>
                </a:solidFill>
                <a:latin typeface="Times New Roman" panose="02020603050405020304" pitchFamily="1"/>
              </a:rPr>
              <a:t>S</a:t>
            </a:r>
            <a:r>
              <a:rPr lang="en-US" sz="850" spc="130">
                <a:solidFill>
                  <a:srgbClr val="FFFFFF"/>
                </a:solidFill>
                <a:latin typeface="Times New Roman" panose="02020603050405020304" pitchFamily="1"/>
              </a:rPr>
              <a:t>UPPLEMENTAL </a:t>
            </a:r>
            <a:r>
              <a:rPr lang="en-US" sz="1050" spc="130">
                <a:solidFill>
                  <a:srgbClr val="FFFFFF"/>
                </a:solidFill>
                <a:latin typeface="Times New Roman" panose="02020603050405020304" pitchFamily="1"/>
              </a:rPr>
              <a:t>R </a:t>
            </a:r>
            <a:r>
              <a:rPr lang="en-US" sz="850" spc="130">
                <a:solidFill>
                  <a:srgbClr val="FFFFFF"/>
                </a:solidFill>
                <a:latin typeface="Times New Roman" panose="02020603050405020304" pitchFamily="1"/>
              </a:rPr>
              <a:t>E T I R E M E T</a:t>
            </a:r>
            <a:r>
              <a:rPr lang="en-US" sz="850" spc="130">
                <a:solidFill>
                  <a:srgbClr val="AFAFAF"/>
                </a:solidFill>
                <a:latin typeface="Times New Roman" panose="02020603050405020304" pitchFamily="1"/>
              </a:rPr>
              <a:t> A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layout 2">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609600"/>
            <a:ext cx="9144000" cy="4300220"/>
          </a:xfrm>
          <a:prstGeom prst="rect">
            <a:avLst/>
          </a:prstGeom>
          <a:noFill/>
          <a:ln w="0" cmpd="sng">
            <a:noFill/>
            <a:prstDash val="solid"/>
          </a:ln>
        </p:spPr>
        <p:txBody>
          <a:bodyPr vert="horz" lIns="0" tIns="43180" rIns="0" bIns="0" anchor="t"/>
          <a:lstStyle/>
          <a:p>
            <a:pPr marL="594360" marR="0" indent="0" algn="l">
              <a:lnSpc>
                <a:spcPts val="2400"/>
              </a:lnSpc>
              <a:spcAft>
                <a:spcPts val="0"/>
              </a:spcAft>
            </a:pPr>
            <a:r>
              <a:rPr lang="en-US" sz="2350" b="1" spc="10">
                <a:solidFill>
                  <a:srgbClr val="C00000"/>
                </a:solidFill>
                <a:latin typeface="Calibri" panose="02020603050405020304" pitchFamily="2"/>
              </a:rPr>
              <a:t>Maryland Supplemental Retirement Plans (MSRP) </a:t>
            </a:r>
          </a:p>
          <a:p>
            <a:pPr marL="594360" marR="0" indent="320040" algn="l">
              <a:lnSpc>
                <a:spcPts val="2600"/>
              </a:lnSpc>
              <a:spcBef>
                <a:spcPts val="2230"/>
              </a:spcBef>
              <a:spcAft>
                <a:spcPts val="0"/>
              </a:spcAft>
              <a:buFont typeface="Symbol"/>
              <a:buChar char="·"/>
            </a:pPr>
            <a:r>
              <a:rPr lang="en-US" sz="2350" spc="-25">
                <a:solidFill>
                  <a:srgbClr val="000000"/>
                </a:solidFill>
                <a:latin typeface="Calibri" panose="02020603050405020304" pitchFamily="2"/>
              </a:rPr>
              <a:t>Not your pension (that’s supplied by SRPS) </a:t>
            </a:r>
          </a:p>
          <a:p>
            <a:pPr marL="594360" marR="0" indent="320040" algn="l">
              <a:lnSpc>
                <a:spcPts val="2700"/>
              </a:lnSpc>
              <a:spcBef>
                <a:spcPts val="910"/>
              </a:spcBef>
              <a:spcAft>
                <a:spcPts val="0"/>
              </a:spcAft>
              <a:buFont typeface="Symbol"/>
              <a:buChar char="·"/>
            </a:pPr>
            <a:r>
              <a:rPr lang="en-US" sz="2350" spc="15">
                <a:solidFill>
                  <a:srgbClr val="000000"/>
                </a:solidFill>
                <a:latin typeface="Calibri" panose="02020603050405020304" pitchFamily="2"/>
              </a:rPr>
              <a:t>State sponsored benefit (for contractual employees too!) </a:t>
            </a:r>
          </a:p>
          <a:p>
            <a:pPr marL="594360" marR="0" indent="320040" algn="l">
              <a:lnSpc>
                <a:spcPts val="2700"/>
              </a:lnSpc>
              <a:spcBef>
                <a:spcPts val="710"/>
              </a:spcBef>
              <a:spcAft>
                <a:spcPts val="0"/>
              </a:spcAft>
              <a:buFont typeface="Symbol"/>
              <a:buChar char="·"/>
            </a:pPr>
            <a:r>
              <a:rPr lang="en-US" sz="2350" spc="5">
                <a:solidFill>
                  <a:srgbClr val="000000"/>
                </a:solidFill>
                <a:latin typeface="Calibri" panose="02020603050405020304" pitchFamily="2"/>
              </a:rPr>
              <a:t>Board oversight </a:t>
            </a:r>
          </a:p>
          <a:p>
            <a:pPr marL="594360" marR="0" indent="320040" algn="l">
              <a:lnSpc>
                <a:spcPts val="2700"/>
              </a:lnSpc>
              <a:spcBef>
                <a:spcPts val="710"/>
              </a:spcBef>
              <a:spcAft>
                <a:spcPts val="0"/>
              </a:spcAft>
              <a:buFont typeface="Symbol"/>
              <a:buChar char="·"/>
            </a:pPr>
            <a:r>
              <a:rPr lang="en-US" sz="2350" spc="5">
                <a:solidFill>
                  <a:srgbClr val="000000"/>
                </a:solidFill>
                <a:latin typeface="Calibri" panose="02020603050405020304" pitchFamily="2"/>
              </a:rPr>
              <a:t>68,9043 members (as of 6/1/2019) </a:t>
            </a:r>
          </a:p>
          <a:p>
            <a:pPr marL="594360" marR="0" indent="320040" algn="l">
              <a:lnSpc>
                <a:spcPts val="2700"/>
              </a:lnSpc>
              <a:spcBef>
                <a:spcPts val="710"/>
              </a:spcBef>
              <a:spcAft>
                <a:spcPts val="12210"/>
              </a:spcAft>
              <a:buFont typeface="Symbol"/>
              <a:buChar char="·"/>
            </a:pPr>
            <a:r>
              <a:rPr lang="en-US" sz="2350" spc="5">
                <a:solidFill>
                  <a:srgbClr val="000000"/>
                </a:solidFill>
                <a:latin typeface="Calibri" panose="02020603050405020304" pitchFamily="2"/>
              </a:rPr>
              <a:t>$4.3 Billion in assets (as of 6/1/2019) </a:t>
            </a:r>
          </a:p>
        </p:txBody>
      </p:sp>
      <p:sp>
        <p:nvSpPr>
          <p:cNvPr id="3" name="Text Placeholder 2"/>
          <p:cNvSpPr>
            <a:spLocks noGrp="1"/>
          </p:cNvSpPr>
          <p:nvPr>
            <p:ph type="body" idx="10"/>
          </p:nvPr>
        </p:nvSpPr>
        <p:spPr>
          <a:xfrm>
            <a:off x="0" y="4909820"/>
            <a:ext cx="9144000" cy="975995"/>
          </a:xfrm>
          <a:prstGeom prst="rect">
            <a:avLst/>
          </a:prstGeom>
          <a:noFill/>
          <a:ln w="0" cmpd="sng">
            <a:noFill/>
            <a:prstDash val="solid"/>
          </a:ln>
        </p:spPr>
        <p:txBody>
          <a:bodyPr vert="horz" lIns="0" tIns="0" rIns="0" bIns="0" anchor="t"/>
          <a:lstStyle/>
          <a:p>
            <a:pPr marL="411480" marR="594360" indent="0" algn="l">
              <a:lnSpc>
                <a:spcPts val="1100"/>
              </a:lnSpc>
              <a:spcAft>
                <a:spcPts val="3155"/>
              </a:spcAft>
            </a:pPr>
            <a:r>
              <a:rPr lang="en-US" sz="950" i="1" spc="0">
                <a:solidFill>
                  <a:srgbClr val="000000"/>
                </a:solidFill>
                <a:latin typeface="Arial" panose="02020603050405020304" pitchFamily="2"/>
              </a:rPr>
              <a:t>Nationwide is the administrator for MSRP. Nationwide Investment Services Corporation (member, FINRA), an affiliate of NRS, provides educational and enrollment services on behalf of MSRP. Financial &amp; Realty Services, LLC may provide education and marketing support services on behalf of Nationwide. Its Retirement Consultants are registered representatives of FSC Securities Corporation (FSC), member FINRA, SIPC. FSC and Financial &amp; Realty Services, LLC are not affiliated with MSRP, Nationwide or NISC.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layout 3">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560705" y="482600"/>
            <a:ext cx="5029200" cy="922020"/>
          </a:xfrm>
          <a:prstGeom prst="rect">
            <a:avLst/>
          </a:prstGeom>
          <a:noFill/>
          <a:ln w="0" cmpd="sng">
            <a:noFill/>
            <a:prstDash val="solid"/>
          </a:ln>
        </p:spPr>
        <p:txBody>
          <a:bodyPr vert="horz" lIns="0" tIns="57150" rIns="0" bIns="0" anchor="t"/>
          <a:lstStyle/>
          <a:p>
            <a:pPr marL="0" marR="0" indent="0" algn="l">
              <a:lnSpc>
                <a:spcPts val="3500"/>
              </a:lnSpc>
              <a:spcAft>
                <a:spcPts val="3245"/>
              </a:spcAft>
            </a:pPr>
            <a:r>
              <a:rPr lang="en-US" sz="3200" b="1" spc="-15">
                <a:solidFill>
                  <a:srgbClr val="C00000"/>
                </a:solidFill>
                <a:latin typeface="Calibri" panose="02020603050405020304" pitchFamily="2"/>
              </a:rPr>
              <a:t>Sources of retirement income </a:t>
            </a:r>
          </a:p>
        </p:txBody>
      </p:sp>
      <p:sp>
        <p:nvSpPr>
          <p:cNvPr id="3" name="Text Placeholder 2"/>
          <p:cNvSpPr>
            <a:spLocks noGrp="1"/>
          </p:cNvSpPr>
          <p:nvPr>
            <p:ph type="body" idx="10"/>
          </p:nvPr>
        </p:nvSpPr>
        <p:spPr>
          <a:xfrm>
            <a:off x="4931410" y="1404620"/>
            <a:ext cx="3276600" cy="4112260"/>
          </a:xfrm>
          <a:prstGeom prst="rect">
            <a:avLst/>
          </a:prstGeom>
          <a:noFill/>
          <a:ln w="0" cmpd="sng">
            <a:noFill/>
            <a:prstDash val="solid"/>
          </a:ln>
        </p:spPr>
        <p:txBody>
          <a:bodyPr vert="horz" lIns="0" tIns="58420" rIns="0" bIns="0" anchor="t"/>
          <a:lstStyle/>
          <a:p>
            <a:pPr marL="0" marR="0" indent="0" algn="l">
              <a:lnSpc>
                <a:spcPts val="2400"/>
              </a:lnSpc>
              <a:spcAft>
                <a:spcPts val="0"/>
              </a:spcAft>
            </a:pPr>
            <a:r>
              <a:rPr lang="en-US" sz="2350" b="1" spc="-10">
                <a:solidFill>
                  <a:srgbClr val="000000"/>
                </a:solidFill>
                <a:latin typeface="Calibri" panose="02020603050405020304" pitchFamily="2"/>
              </a:rPr>
              <a:t>MSRP can help fill the gap </a:t>
            </a:r>
          </a:p>
          <a:p>
            <a:pPr marL="0" marR="0" indent="0" algn="l">
              <a:lnSpc>
                <a:spcPts val="2400"/>
              </a:lnSpc>
              <a:spcBef>
                <a:spcPts val="455"/>
              </a:spcBef>
              <a:spcAft>
                <a:spcPts val="0"/>
              </a:spcAft>
            </a:pPr>
            <a:r>
              <a:rPr lang="en-US" sz="2350" b="1" spc="-10">
                <a:solidFill>
                  <a:srgbClr val="000000"/>
                </a:solidFill>
                <a:latin typeface="Calibri" panose="02020603050405020304" pitchFamily="2"/>
              </a:rPr>
              <a:t>between what you’ll have </a:t>
            </a:r>
          </a:p>
          <a:p>
            <a:pPr marL="0" marR="0" indent="0" algn="l">
              <a:lnSpc>
                <a:spcPts val="2400"/>
              </a:lnSpc>
              <a:spcBef>
                <a:spcPts val="455"/>
              </a:spcBef>
              <a:spcAft>
                <a:spcPts val="0"/>
              </a:spcAft>
            </a:pPr>
            <a:r>
              <a:rPr lang="en-US" sz="2350" b="1" spc="15">
                <a:solidFill>
                  <a:srgbClr val="000000"/>
                </a:solidFill>
                <a:latin typeface="Calibri" panose="02020603050405020304" pitchFamily="2"/>
              </a:rPr>
              <a:t>and what you’ll need for </a:t>
            </a:r>
          </a:p>
          <a:p>
            <a:pPr marL="0" marR="0" indent="0" algn="l">
              <a:lnSpc>
                <a:spcPts val="2400"/>
              </a:lnSpc>
              <a:spcBef>
                <a:spcPts val="480"/>
              </a:spcBef>
              <a:spcAft>
                <a:spcPts val="0"/>
              </a:spcAft>
            </a:pPr>
            <a:r>
              <a:rPr lang="en-US" sz="2350" b="1" spc="0">
                <a:solidFill>
                  <a:srgbClr val="000000"/>
                </a:solidFill>
                <a:latin typeface="Calibri" panose="02020603050405020304" pitchFamily="2"/>
              </a:rPr>
              <a:t>retirement. </a:t>
            </a:r>
          </a:p>
          <a:p>
            <a:pPr marL="0" marR="0" indent="0" algn="l">
              <a:lnSpc>
                <a:spcPts val="2400"/>
              </a:lnSpc>
              <a:spcBef>
                <a:spcPts val="2210"/>
              </a:spcBef>
              <a:spcAft>
                <a:spcPts val="0"/>
              </a:spcAft>
            </a:pPr>
            <a:r>
              <a:rPr lang="en-US" sz="2350" spc="5">
                <a:solidFill>
                  <a:srgbClr val="000000"/>
                </a:solidFill>
                <a:latin typeface="Calibri" panose="02020603050405020304" pitchFamily="2"/>
              </a:rPr>
              <a:t>Membership is open to: </a:t>
            </a:r>
          </a:p>
          <a:p>
            <a:pPr marL="365760" marR="0" indent="365760" algn="l">
              <a:lnSpc>
                <a:spcPts val="2100"/>
              </a:lnSpc>
              <a:spcBef>
                <a:spcPts val="2000"/>
              </a:spcBef>
              <a:spcAft>
                <a:spcPts val="0"/>
              </a:spcAft>
              <a:buFont typeface="Symbol"/>
              <a:buChar char="·"/>
            </a:pPr>
            <a:r>
              <a:rPr lang="en-US" sz="1950" spc="10">
                <a:solidFill>
                  <a:srgbClr val="000000"/>
                </a:solidFill>
                <a:latin typeface="Calibri" panose="02020603050405020304" pitchFamily="2"/>
              </a:rPr>
              <a:t>Maryland State Employees </a:t>
            </a:r>
          </a:p>
          <a:p>
            <a:pPr marL="365760" marR="0" indent="365760" algn="l">
              <a:lnSpc>
                <a:spcPts val="2100"/>
              </a:lnSpc>
              <a:spcBef>
                <a:spcPts val="750"/>
              </a:spcBef>
              <a:spcAft>
                <a:spcPts val="0"/>
              </a:spcAft>
              <a:buFont typeface="Symbol"/>
              <a:buChar char="·"/>
            </a:pPr>
            <a:r>
              <a:rPr lang="en-US" sz="1950" spc="10">
                <a:solidFill>
                  <a:srgbClr val="000000"/>
                </a:solidFill>
                <a:latin typeface="Calibri" panose="02020603050405020304" pitchFamily="2"/>
              </a:rPr>
              <a:t>Contractual Employees </a:t>
            </a:r>
          </a:p>
          <a:p>
            <a:pPr marL="365760" marR="0" indent="365760" algn="l">
              <a:lnSpc>
                <a:spcPts val="2400"/>
              </a:lnSpc>
              <a:spcBef>
                <a:spcPts val="480"/>
              </a:spcBef>
              <a:spcAft>
                <a:spcPts val="3885"/>
              </a:spcAft>
              <a:buFont typeface="Symbol"/>
              <a:buChar char="·"/>
            </a:pPr>
            <a:r>
              <a:rPr lang="en-US" sz="1950" spc="0">
                <a:solidFill>
                  <a:srgbClr val="000000"/>
                </a:solidFill>
                <a:latin typeface="Calibri" panose="02020603050405020304" pitchFamily="2"/>
              </a:rPr>
              <a:t>Employees of State Higher Education Institutions </a:t>
            </a:r>
          </a:p>
        </p:txBody>
      </p:sp>
      <p:sp>
        <p:nvSpPr>
          <p:cNvPr id="6" name="Text Placeholder 5"/>
          <p:cNvSpPr>
            <a:spLocks noGrp="1"/>
          </p:cNvSpPr>
          <p:nvPr>
            <p:ph type="body" idx="10"/>
          </p:nvPr>
        </p:nvSpPr>
        <p:spPr>
          <a:xfrm>
            <a:off x="1402080" y="2882900"/>
            <a:ext cx="2813050" cy="512445"/>
          </a:xfrm>
          <a:prstGeom prst="rect">
            <a:avLst/>
          </a:prstGeom>
          <a:noFill/>
          <a:ln w="0" cmpd="sng">
            <a:noFill/>
            <a:prstDash val="solid"/>
          </a:ln>
        </p:spPr>
        <p:txBody>
          <a:bodyPr vert="horz" lIns="0" tIns="48260" rIns="0" bIns="0" anchor="t"/>
          <a:lstStyle/>
          <a:p>
            <a:pPr marL="0" marR="0" indent="0" algn="l">
              <a:lnSpc>
                <a:spcPts val="3600"/>
              </a:lnSpc>
              <a:spcAft>
                <a:spcPts val="0"/>
              </a:spcAft>
            </a:pPr>
            <a:r>
              <a:rPr lang="en-US" sz="3550" spc="135">
                <a:solidFill>
                  <a:srgbClr val="FFFFFF"/>
                </a:solidFill>
                <a:latin typeface="Calibri" panose="02020603050405020304" pitchFamily="2"/>
              </a:rPr>
              <a:t>Gap? Pension </a:t>
            </a:r>
          </a:p>
        </p:txBody>
      </p:sp>
      <p:sp>
        <p:nvSpPr>
          <p:cNvPr id="7" name="Text Placeholder 6"/>
          <p:cNvSpPr>
            <a:spLocks noGrp="1"/>
          </p:cNvSpPr>
          <p:nvPr>
            <p:ph type="body" idx="10"/>
          </p:nvPr>
        </p:nvSpPr>
        <p:spPr>
          <a:xfrm>
            <a:off x="2182495" y="4128770"/>
            <a:ext cx="987425" cy="632460"/>
          </a:xfrm>
          <a:prstGeom prst="rect">
            <a:avLst/>
          </a:prstGeom>
          <a:noFill/>
          <a:ln w="0" cmpd="sng">
            <a:noFill/>
            <a:prstDash val="solid"/>
          </a:ln>
        </p:spPr>
        <p:txBody>
          <a:bodyPr vert="horz" lIns="0" tIns="28575" rIns="0" bIns="0" anchor="t"/>
          <a:lstStyle/>
          <a:p>
            <a:pPr marL="137160" marR="0" indent="0" algn="l">
              <a:lnSpc>
                <a:spcPts val="2500"/>
              </a:lnSpc>
              <a:spcAft>
                <a:spcPts val="0"/>
              </a:spcAft>
            </a:pPr>
            <a:r>
              <a:rPr lang="en-US" sz="2350" spc="-40">
                <a:solidFill>
                  <a:srgbClr val="000000"/>
                </a:solidFill>
                <a:latin typeface="Calibri" panose="02020603050405020304" pitchFamily="2"/>
              </a:rPr>
              <a:t>Social </a:t>
            </a:r>
          </a:p>
          <a:p>
            <a:pPr marL="0" marR="0" indent="0" algn="l">
              <a:lnSpc>
                <a:spcPts val="2200"/>
              </a:lnSpc>
              <a:spcBef>
                <a:spcPts val="0"/>
              </a:spcBef>
              <a:spcAft>
                <a:spcPts val="0"/>
              </a:spcAft>
            </a:pPr>
            <a:r>
              <a:rPr lang="en-US" sz="2350" spc="-55">
                <a:solidFill>
                  <a:srgbClr val="000000"/>
                </a:solidFill>
                <a:latin typeface="Calibri" panose="02020603050405020304" pitchFamily="2"/>
              </a:rPr>
              <a:t>Security </a:t>
            </a:r>
          </a:p>
        </p:txBody>
      </p:sp>
      <p:sp>
        <p:nvSpPr>
          <p:cNvPr id="8" name="Text Placeholder 7"/>
          <p:cNvSpPr>
            <a:spLocks noGrp="1"/>
          </p:cNvSpPr>
          <p:nvPr>
            <p:ph type="body" idx="10"/>
          </p:nvPr>
        </p:nvSpPr>
        <p:spPr>
          <a:xfrm>
            <a:off x="0" y="5516880"/>
            <a:ext cx="9144000" cy="368935"/>
          </a:xfrm>
          <a:prstGeom prst="rect">
            <a:avLst/>
          </a:prstGeom>
          <a:noFill/>
          <a:ln w="0" cmpd="sng">
            <a:noFill/>
            <a:prstDash val="solid"/>
          </a:ln>
        </p:spPr>
        <p:txBody>
          <a:bodyPr vert="horz" lIns="0" tIns="0" rIns="0" bIns="0" anchor="t"/>
          <a:lstStyle/>
          <a:p>
            <a:pPr marL="0" marR="0" indent="0" algn="ctr">
              <a:lnSpc>
                <a:spcPts val="2000"/>
              </a:lnSpc>
              <a:spcAft>
                <a:spcPts val="825"/>
              </a:spcAft>
            </a:pPr>
            <a:r>
              <a:rPr lang="en-US" sz="1800" spc="-35">
                <a:solidFill>
                  <a:srgbClr val="000000"/>
                </a:solidFill>
                <a:latin typeface="Arial" panose="02020603050405020304" pitchFamily="2"/>
              </a:rPr>
              <a:t>$135 Average MSRP bi-weekly deferral (as of Dec 2018)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layout 5">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46430" y="457200"/>
            <a:ext cx="4254500" cy="986790"/>
          </a:xfrm>
          <a:prstGeom prst="rect">
            <a:avLst/>
          </a:prstGeom>
          <a:noFill/>
          <a:ln w="0" cmpd="sng">
            <a:noFill/>
            <a:prstDash val="solid"/>
          </a:ln>
        </p:spPr>
        <p:txBody>
          <a:bodyPr vert="horz" lIns="0" tIns="53975" rIns="0" bIns="0" anchor="t"/>
          <a:lstStyle/>
          <a:p>
            <a:pPr marL="0" marR="0" indent="0" algn="l">
              <a:lnSpc>
                <a:spcPts val="3400"/>
              </a:lnSpc>
              <a:spcAft>
                <a:spcPts val="3835"/>
              </a:spcAft>
            </a:pPr>
            <a:r>
              <a:rPr lang="en-US" sz="3350" b="1" spc="5">
                <a:solidFill>
                  <a:srgbClr val="C00000"/>
                </a:solidFill>
                <a:latin typeface="Calibri" panose="02020603050405020304" pitchFamily="2"/>
              </a:rPr>
              <a:t>It pays to start early </a:t>
            </a:r>
          </a:p>
        </p:txBody>
      </p:sp>
      <p:sp>
        <p:nvSpPr>
          <p:cNvPr id="3" name="Text Placeholder 2"/>
          <p:cNvSpPr>
            <a:spLocks noGrp="1"/>
          </p:cNvSpPr>
          <p:nvPr>
            <p:ph type="body" idx="10"/>
          </p:nvPr>
        </p:nvSpPr>
        <p:spPr>
          <a:xfrm>
            <a:off x="646430" y="1443990"/>
            <a:ext cx="4254500" cy="4625340"/>
          </a:xfrm>
          <a:prstGeom prst="rect">
            <a:avLst/>
          </a:prstGeom>
          <a:noFill/>
          <a:ln w="0" cmpd="sng">
            <a:noFill/>
            <a:prstDash val="solid"/>
          </a:ln>
        </p:spPr>
        <p:txBody>
          <a:bodyPr vert="horz" lIns="0" tIns="1270" rIns="0" bIns="0" anchor="t"/>
          <a:lstStyle/>
          <a:p>
            <a:pPr marL="0" marR="0" indent="0" algn="l">
              <a:lnSpc>
                <a:spcPts val="1400"/>
              </a:lnSpc>
              <a:spcAft>
                <a:spcPts val="0"/>
              </a:spcAft>
            </a:pPr>
            <a:r>
              <a:rPr lang="en-US" sz="1200" spc="0">
                <a:solidFill>
                  <a:srgbClr val="000000"/>
                </a:solidFill>
                <a:latin typeface="Arial" panose="02020603050405020304" pitchFamily="2"/>
              </a:rPr>
              <a:t>Both Roz and Deanne began working in 1979. </a:t>
            </a:r>
          </a:p>
          <a:p>
            <a:pPr marL="0" marR="0" indent="0" algn="l">
              <a:lnSpc>
                <a:spcPts val="1400"/>
              </a:lnSpc>
              <a:spcBef>
                <a:spcPts val="675"/>
              </a:spcBef>
              <a:spcAft>
                <a:spcPts val="0"/>
              </a:spcAft>
            </a:pPr>
            <a:r>
              <a:rPr lang="en-US" sz="1200" spc="0">
                <a:solidFill>
                  <a:srgbClr val="000000"/>
                </a:solidFill>
                <a:latin typeface="Arial" panose="02020603050405020304" pitchFamily="2"/>
              </a:rPr>
              <a:t>Roz began contributing $3,510 annually but </a:t>
            </a:r>
            <a:r>
              <a:rPr lang="en-US" sz="1200" b="1" spc="0">
                <a:solidFill>
                  <a:srgbClr val="000000"/>
                </a:solidFill>
                <a:latin typeface="Arial" panose="02020603050405020304" pitchFamily="2"/>
              </a:rPr>
              <a:t>stopped </a:t>
            </a:r>
            <a:r>
              <a:rPr lang="en-US" sz="1200" spc="0">
                <a:solidFill>
                  <a:srgbClr val="000000"/>
                </a:solidFill>
                <a:latin typeface="Arial" panose="02020603050405020304" pitchFamily="2"/>
              </a:rPr>
              <a:t>in 1989 </a:t>
            </a:r>
          </a:p>
          <a:p>
            <a:pPr marL="0" marR="45720" indent="0" algn="l">
              <a:lnSpc>
                <a:spcPts val="1400"/>
              </a:lnSpc>
              <a:spcBef>
                <a:spcPts val="600"/>
              </a:spcBef>
              <a:spcAft>
                <a:spcPts val="0"/>
              </a:spcAft>
            </a:pPr>
            <a:r>
              <a:rPr lang="en-US" sz="1200" spc="0">
                <a:solidFill>
                  <a:srgbClr val="000000"/>
                </a:solidFill>
                <a:latin typeface="Arial" panose="02020603050405020304" pitchFamily="2"/>
              </a:rPr>
              <a:t>Deanne waited 10 years until 1989 and contributed $3,510 per year until she retired at age 65 in 2014 </a:t>
            </a:r>
          </a:p>
          <a:p>
            <a:pPr marL="0" marR="320040" indent="0" algn="l">
              <a:lnSpc>
                <a:spcPts val="1400"/>
              </a:lnSpc>
              <a:spcBef>
                <a:spcPts val="600"/>
              </a:spcBef>
              <a:spcAft>
                <a:spcPts val="0"/>
              </a:spcAft>
            </a:pPr>
            <a:r>
              <a:rPr lang="en-US" sz="1200" spc="0">
                <a:solidFill>
                  <a:srgbClr val="000000"/>
                </a:solidFill>
                <a:latin typeface="Arial" panose="02020603050405020304" pitchFamily="2"/>
              </a:rPr>
              <a:t>Because Roz’s money had more time to grow, her account balance was higher than Deanne’s even though </a:t>
            </a:r>
            <a:r>
              <a:rPr lang="en-US" sz="1200" b="1" spc="0">
                <a:solidFill>
                  <a:srgbClr val="000000"/>
                </a:solidFill>
                <a:latin typeface="Arial" panose="02020603050405020304" pitchFamily="2"/>
              </a:rPr>
              <a:t>Deanne contributed more </a:t>
            </a:r>
            <a:r>
              <a:rPr lang="en-US" sz="1200" spc="0">
                <a:solidFill>
                  <a:srgbClr val="000000"/>
                </a:solidFill>
                <a:latin typeface="Arial" panose="02020603050405020304" pitchFamily="2"/>
              </a:rPr>
              <a:t>for a longer period of time. </a:t>
            </a:r>
          </a:p>
          <a:p>
            <a:pPr marL="0" marR="0" indent="0" algn="l">
              <a:lnSpc>
                <a:spcPts val="1400"/>
              </a:lnSpc>
              <a:spcBef>
                <a:spcPts val="2640"/>
              </a:spcBef>
              <a:spcAft>
                <a:spcPts val="10390"/>
              </a:spcAft>
            </a:pPr>
            <a:r>
              <a:rPr lang="en-US" sz="1200" i="1" spc="0">
                <a:solidFill>
                  <a:srgbClr val="000000"/>
                </a:solidFill>
                <a:latin typeface="Arial" panose="02020603050405020304" pitchFamily="2"/>
              </a:rPr>
              <a:t>This hypothetical illustration assumes an average annual return of 7%. No taxes or fees are reflected which would lower the amount shown. This illustration is intended to demonstrate time and compounding. It is not intended to serve as a projection or prediction of the investment results of any specific investment. Depending on underlying investments, actual returns may be higher or lower. Investing involves risk, including possible loss of principal. </a:t>
            </a:r>
          </a:p>
        </p:txBody>
      </p:sp>
      <p:sp>
        <p:nvSpPr>
          <p:cNvPr id="6" name="Text Placeholder 5"/>
          <p:cNvSpPr>
            <a:spLocks noGrp="1"/>
          </p:cNvSpPr>
          <p:nvPr>
            <p:ph type="body" idx="10"/>
          </p:nvPr>
        </p:nvSpPr>
        <p:spPr>
          <a:xfrm>
            <a:off x="5891530" y="814070"/>
            <a:ext cx="935990" cy="215900"/>
          </a:xfrm>
          <a:prstGeom prst="rect">
            <a:avLst/>
          </a:prstGeom>
          <a:noFill/>
          <a:ln w="0" cmpd="sng">
            <a:noFill/>
            <a:prstDash val="solid"/>
          </a:ln>
        </p:spPr>
        <p:txBody>
          <a:bodyPr vert="horz" lIns="0" tIns="0" rIns="0" bIns="0" anchor="t"/>
          <a:lstStyle/>
          <a:p>
            <a:pPr marL="0" marR="0" indent="0" algn="l">
              <a:lnSpc>
                <a:spcPts val="1700"/>
              </a:lnSpc>
              <a:spcAft>
                <a:spcPts val="0"/>
              </a:spcAft>
            </a:pPr>
            <a:r>
              <a:rPr lang="en-US" sz="1800" spc="-100">
                <a:solidFill>
                  <a:srgbClr val="000000"/>
                </a:solidFill>
                <a:latin typeface="Arial" panose="02020603050405020304" pitchFamily="2"/>
              </a:rPr>
              <a:t>$281,632 </a:t>
            </a:r>
          </a:p>
        </p:txBody>
      </p:sp>
      <p:sp>
        <p:nvSpPr>
          <p:cNvPr id="7" name="Text Placeholder 6"/>
          <p:cNvSpPr>
            <a:spLocks noGrp="1"/>
          </p:cNvSpPr>
          <p:nvPr>
            <p:ph type="body" idx="10"/>
          </p:nvPr>
        </p:nvSpPr>
        <p:spPr>
          <a:xfrm>
            <a:off x="5237480" y="1852930"/>
            <a:ext cx="418465" cy="104140"/>
          </a:xfrm>
          <a:prstGeom prst="rect">
            <a:avLst/>
          </a:prstGeom>
          <a:noFill/>
          <a:ln w="0" cmpd="sng">
            <a:noFill/>
            <a:prstDash val="solid"/>
          </a:ln>
        </p:spPr>
        <p:txBody>
          <a:bodyPr vert="horz" lIns="0" tIns="0" rIns="0" bIns="0" anchor="t"/>
          <a:lstStyle/>
          <a:p>
            <a:pPr marL="0" marR="0" indent="0" algn="l">
              <a:lnSpc>
                <a:spcPts val="800"/>
              </a:lnSpc>
              <a:spcAft>
                <a:spcPts val="0"/>
              </a:spcAft>
            </a:pPr>
            <a:r>
              <a:rPr lang="en-US" sz="1050" spc="80">
                <a:solidFill>
                  <a:srgbClr val="000000"/>
                </a:solidFill>
                <a:latin typeface="Arial" panose="02020603050405020304" pitchFamily="2"/>
              </a:rPr>
              <a:t>2014 </a:t>
            </a:r>
          </a:p>
        </p:txBody>
      </p:sp>
      <p:sp>
        <p:nvSpPr>
          <p:cNvPr id="8" name="Text Placeholder 7"/>
          <p:cNvSpPr>
            <a:spLocks noGrp="1"/>
          </p:cNvSpPr>
          <p:nvPr>
            <p:ph type="body" idx="10"/>
          </p:nvPr>
        </p:nvSpPr>
        <p:spPr>
          <a:xfrm>
            <a:off x="5247005" y="4614545"/>
            <a:ext cx="390525" cy="97790"/>
          </a:xfrm>
          <a:prstGeom prst="rect">
            <a:avLst/>
          </a:prstGeom>
          <a:noFill/>
          <a:ln w="0" cmpd="sng">
            <a:noFill/>
            <a:prstDash val="solid"/>
          </a:ln>
        </p:spPr>
        <p:txBody>
          <a:bodyPr vert="horz" lIns="0" tIns="0" rIns="0" bIns="0" anchor="t"/>
          <a:lstStyle/>
          <a:p>
            <a:pPr marL="0" marR="0" indent="0" algn="l">
              <a:lnSpc>
                <a:spcPts val="700"/>
              </a:lnSpc>
              <a:spcAft>
                <a:spcPts val="0"/>
              </a:spcAft>
            </a:pPr>
            <a:r>
              <a:rPr lang="en-US" sz="1000" spc="40">
                <a:solidFill>
                  <a:srgbClr val="000000"/>
                </a:solidFill>
                <a:latin typeface="Arial" panose="02020603050405020304" pitchFamily="2"/>
              </a:rPr>
              <a:t>1989 </a:t>
            </a:r>
          </a:p>
        </p:txBody>
      </p:sp>
      <p:sp>
        <p:nvSpPr>
          <p:cNvPr id="9" name="Text Placeholder 8"/>
          <p:cNvSpPr>
            <a:spLocks noGrp="1"/>
          </p:cNvSpPr>
          <p:nvPr>
            <p:ph type="body" idx="10"/>
          </p:nvPr>
        </p:nvSpPr>
        <p:spPr>
          <a:xfrm>
            <a:off x="5382260" y="5007610"/>
            <a:ext cx="174625" cy="414655"/>
          </a:xfrm>
          <a:prstGeom prst="rect">
            <a:avLst/>
          </a:prstGeom>
          <a:noFill/>
          <a:ln w="0" cmpd="sng">
            <a:noFill/>
            <a:prstDash val="solid"/>
          </a:ln>
        </p:spPr>
        <p:txBody>
          <a:bodyPr vert="vert270" lIns="0" tIns="0" rIns="27940" bIns="0" anchor="t"/>
          <a:lstStyle/>
          <a:p>
            <a:pPr marL="0" marR="0" indent="0" algn="l">
              <a:lnSpc>
                <a:spcPts val="900"/>
              </a:lnSpc>
              <a:spcAft>
                <a:spcPts val="235"/>
              </a:spcAft>
            </a:pPr>
            <a:r>
              <a:rPr lang="en-US" sz="1200" spc="-240">
                <a:solidFill>
                  <a:srgbClr val="000000"/>
                </a:solidFill>
                <a:latin typeface="Arial" panose="02020603050405020304" pitchFamily="2"/>
              </a:rPr>
              <a:t>YEAR </a:t>
            </a:r>
          </a:p>
        </p:txBody>
      </p:sp>
      <p:sp>
        <p:nvSpPr>
          <p:cNvPr id="10" name="Text Placeholder 9"/>
          <p:cNvSpPr>
            <a:spLocks noGrp="1"/>
          </p:cNvSpPr>
          <p:nvPr>
            <p:ph type="body" idx="10"/>
          </p:nvPr>
        </p:nvSpPr>
        <p:spPr>
          <a:xfrm>
            <a:off x="5247005" y="5806440"/>
            <a:ext cx="390525" cy="97790"/>
          </a:xfrm>
          <a:prstGeom prst="rect">
            <a:avLst/>
          </a:prstGeom>
          <a:noFill/>
          <a:ln w="0" cmpd="sng">
            <a:noFill/>
            <a:prstDash val="solid"/>
          </a:ln>
        </p:spPr>
        <p:txBody>
          <a:bodyPr vert="horz" lIns="0" tIns="0" rIns="0" bIns="0" anchor="t"/>
          <a:lstStyle/>
          <a:p>
            <a:pPr marL="0" marR="0" indent="0" algn="l">
              <a:lnSpc>
                <a:spcPts val="700"/>
              </a:lnSpc>
              <a:spcAft>
                <a:spcPts val="0"/>
              </a:spcAft>
            </a:pPr>
            <a:r>
              <a:rPr lang="en-US" sz="1000" spc="40">
                <a:solidFill>
                  <a:srgbClr val="000000"/>
                </a:solidFill>
                <a:latin typeface="Arial" panose="02020603050405020304" pitchFamily="2"/>
              </a:rPr>
              <a:t>1979 </a:t>
            </a:r>
          </a:p>
        </p:txBody>
      </p:sp>
      <p:sp>
        <p:nvSpPr>
          <p:cNvPr id="11" name="Text Placeholder 10"/>
          <p:cNvSpPr>
            <a:spLocks noGrp="1"/>
          </p:cNvSpPr>
          <p:nvPr>
            <p:ph type="body" idx="10"/>
          </p:nvPr>
        </p:nvSpPr>
        <p:spPr>
          <a:xfrm>
            <a:off x="7613650" y="1597025"/>
            <a:ext cx="939165" cy="216535"/>
          </a:xfrm>
          <a:prstGeom prst="rect">
            <a:avLst/>
          </a:prstGeom>
          <a:noFill/>
          <a:ln w="0" cmpd="sng">
            <a:noFill/>
            <a:prstDash val="solid"/>
          </a:ln>
        </p:spPr>
        <p:txBody>
          <a:bodyPr vert="horz" lIns="0" tIns="0" rIns="0" bIns="0" anchor="t"/>
          <a:lstStyle/>
          <a:p>
            <a:pPr marL="0" marR="0" indent="0" algn="l">
              <a:lnSpc>
                <a:spcPts val="1700"/>
              </a:lnSpc>
              <a:spcAft>
                <a:spcPts val="0"/>
              </a:spcAft>
            </a:pPr>
            <a:r>
              <a:rPr lang="en-US" sz="1800" spc="-100">
                <a:solidFill>
                  <a:srgbClr val="000000"/>
                </a:solidFill>
                <a:latin typeface="Arial" panose="02020603050405020304" pitchFamily="2"/>
              </a:rPr>
              <a:t>$237,544 </a:t>
            </a:r>
          </a:p>
        </p:txBody>
      </p:sp>
      <p:sp>
        <p:nvSpPr>
          <p:cNvPr id="12" name="Text Placeholder 11"/>
          <p:cNvSpPr>
            <a:spLocks noGrp="1"/>
          </p:cNvSpPr>
          <p:nvPr>
            <p:ph type="body" idx="10"/>
          </p:nvPr>
        </p:nvSpPr>
        <p:spPr>
          <a:xfrm>
            <a:off x="7574280" y="2746375"/>
            <a:ext cx="960120" cy="780415"/>
          </a:xfrm>
          <a:prstGeom prst="rect">
            <a:avLst/>
          </a:prstGeom>
          <a:noFill/>
          <a:ln w="0" cmpd="sng">
            <a:noFill/>
            <a:prstDash val="solid"/>
          </a:ln>
        </p:spPr>
        <p:txBody>
          <a:bodyPr vert="horz" lIns="0" tIns="0" rIns="0" bIns="0" anchor="t"/>
          <a:lstStyle/>
          <a:p>
            <a:pPr marL="45720" marR="0" indent="0" algn="l">
              <a:lnSpc>
                <a:spcPts val="2000"/>
              </a:lnSpc>
              <a:spcAft>
                <a:spcPts val="0"/>
              </a:spcAft>
            </a:pPr>
            <a:r>
              <a:rPr lang="en-US" sz="1800" spc="0">
                <a:solidFill>
                  <a:srgbClr val="000000"/>
                </a:solidFill>
                <a:latin typeface="Arial" panose="02020603050405020304" pitchFamily="2"/>
              </a:rPr>
              <a:t>$3,510 per year </a:t>
            </a:r>
          </a:p>
          <a:p>
            <a:pPr marL="0" marR="0" indent="0" algn="l">
              <a:lnSpc>
                <a:spcPts val="2100"/>
              </a:lnSpc>
              <a:spcBef>
                <a:spcPts val="0"/>
              </a:spcBef>
              <a:spcAft>
                <a:spcPts val="0"/>
              </a:spcAft>
            </a:pPr>
            <a:r>
              <a:rPr lang="en-US" sz="1800" spc="-95">
                <a:solidFill>
                  <a:srgbClr val="000000"/>
                </a:solidFill>
                <a:latin typeface="Arial" panose="02020603050405020304" pitchFamily="2"/>
              </a:rPr>
              <a:t>($87,750) </a:t>
            </a:r>
          </a:p>
        </p:txBody>
      </p:sp>
      <p:sp>
        <p:nvSpPr>
          <p:cNvPr id="13" name="Text Placeholder 12"/>
          <p:cNvSpPr>
            <a:spLocks noGrp="1"/>
          </p:cNvSpPr>
          <p:nvPr>
            <p:ph type="body" idx="10"/>
          </p:nvPr>
        </p:nvSpPr>
        <p:spPr>
          <a:xfrm>
            <a:off x="7699375" y="5169535"/>
            <a:ext cx="740410" cy="289560"/>
          </a:xfrm>
          <a:prstGeom prst="rect">
            <a:avLst/>
          </a:prstGeom>
          <a:noFill/>
          <a:ln w="0" cmpd="sng">
            <a:noFill/>
            <a:prstDash val="solid"/>
          </a:ln>
        </p:spPr>
        <p:txBody>
          <a:bodyPr vert="horz" lIns="0" tIns="0" rIns="0" bIns="0" anchor="t"/>
          <a:lstStyle/>
          <a:p>
            <a:pPr marL="0" marR="0" indent="0" algn="l">
              <a:lnSpc>
                <a:spcPts val="1100"/>
              </a:lnSpc>
              <a:spcAft>
                <a:spcPts val="0"/>
              </a:spcAft>
            </a:pPr>
            <a:r>
              <a:rPr lang="en-US" sz="1050" b="1" spc="-5">
                <a:solidFill>
                  <a:srgbClr val="000000"/>
                </a:solidFill>
                <a:latin typeface="Arial" panose="02020603050405020304" pitchFamily="2"/>
              </a:rPr>
              <a:t>Missed opportunity </a:t>
            </a:r>
          </a:p>
        </p:txBody>
      </p:sp>
      <p:sp>
        <p:nvSpPr>
          <p:cNvPr id="14" name="Text Placeholder 13"/>
          <p:cNvSpPr>
            <a:spLocks noGrp="1"/>
          </p:cNvSpPr>
          <p:nvPr>
            <p:ph type="body" idx="10"/>
          </p:nvPr>
        </p:nvSpPr>
        <p:spPr>
          <a:xfrm>
            <a:off x="5806440" y="1109345"/>
            <a:ext cx="1109345" cy="3517265"/>
          </a:xfrm>
          <a:prstGeom prst="rect">
            <a:avLst/>
          </a:prstGeom>
          <a:noFill/>
          <a:ln w="0" cmpd="sng">
            <a:noFill/>
            <a:prstDash val="solid"/>
          </a:ln>
        </p:spPr>
        <p:txBody>
          <a:bodyPr vert="horz" lIns="0" tIns="1682750" rIns="0" bIns="0" anchor="t"/>
          <a:lstStyle/>
          <a:p>
            <a:pPr marL="0" marR="0" indent="0" algn="ctr">
              <a:lnSpc>
                <a:spcPts val="1200"/>
              </a:lnSpc>
              <a:spcAft>
                <a:spcPts val="11885"/>
              </a:spcAft>
            </a:pPr>
            <a:r>
              <a:rPr lang="en-US" sz="1050" b="1" spc="0">
                <a:solidFill>
                  <a:srgbClr val="000000"/>
                </a:solidFill>
                <a:latin typeface="Arial" panose="02020603050405020304" pitchFamily="2"/>
              </a:rPr>
              <a:t>Compounding </a:t>
            </a:r>
            <a:br/>
            <a:r>
              <a:rPr lang="en-US" sz="1050" b="1" spc="0">
                <a:solidFill>
                  <a:srgbClr val="000000"/>
                </a:solidFill>
                <a:latin typeface="Arial" panose="02020603050405020304" pitchFamily="2"/>
              </a:rPr>
              <a:t>only </a:t>
            </a:r>
          </a:p>
        </p:txBody>
      </p:sp>
      <p:sp>
        <p:nvSpPr>
          <p:cNvPr id="15" name="Text Placeholder 14"/>
          <p:cNvSpPr>
            <a:spLocks noGrp="1"/>
          </p:cNvSpPr>
          <p:nvPr>
            <p:ph type="body" idx="10"/>
          </p:nvPr>
        </p:nvSpPr>
        <p:spPr>
          <a:xfrm>
            <a:off x="5885815" y="4883150"/>
            <a:ext cx="960120" cy="779780"/>
          </a:xfrm>
          <a:prstGeom prst="rect">
            <a:avLst/>
          </a:prstGeom>
          <a:noFill/>
          <a:ln w="0" cmpd="sng">
            <a:noFill/>
            <a:prstDash val="solid"/>
          </a:ln>
        </p:spPr>
        <p:txBody>
          <a:bodyPr vert="horz" lIns="0" tIns="0" rIns="0" bIns="0" anchor="t"/>
          <a:lstStyle/>
          <a:p>
            <a:pPr marL="45720" marR="0" indent="0" algn="l">
              <a:lnSpc>
                <a:spcPts val="2000"/>
              </a:lnSpc>
              <a:spcAft>
                <a:spcPts val="0"/>
              </a:spcAft>
            </a:pPr>
            <a:r>
              <a:rPr lang="en-US" sz="1800" spc="0">
                <a:solidFill>
                  <a:srgbClr val="000000"/>
                </a:solidFill>
                <a:latin typeface="Arial" panose="02020603050405020304" pitchFamily="2"/>
              </a:rPr>
              <a:t>$3,510 per year </a:t>
            </a:r>
          </a:p>
          <a:p>
            <a:pPr marL="0" marR="0" indent="0" algn="l">
              <a:lnSpc>
                <a:spcPts val="2100"/>
              </a:lnSpc>
              <a:spcBef>
                <a:spcPts val="0"/>
              </a:spcBef>
              <a:spcAft>
                <a:spcPts val="0"/>
              </a:spcAft>
            </a:pPr>
            <a:r>
              <a:rPr lang="en-US" sz="1800" spc="-95">
                <a:solidFill>
                  <a:srgbClr val="000000"/>
                </a:solidFill>
                <a:latin typeface="Arial" panose="02020603050405020304" pitchFamily="2"/>
              </a:rPr>
              <a:t>($35,100) </a:t>
            </a:r>
          </a:p>
        </p:txBody>
      </p:sp>
      <p:sp>
        <p:nvSpPr>
          <p:cNvPr id="16" name="Text Placeholder 15"/>
          <p:cNvSpPr>
            <a:spLocks noGrp="1"/>
          </p:cNvSpPr>
          <p:nvPr>
            <p:ph type="body" idx="10"/>
          </p:nvPr>
        </p:nvSpPr>
        <p:spPr>
          <a:xfrm>
            <a:off x="0" y="6069330"/>
            <a:ext cx="9144000" cy="450215"/>
          </a:xfrm>
          <a:prstGeom prst="rect">
            <a:avLst/>
          </a:prstGeom>
          <a:noFill/>
          <a:ln w="0" cmpd="sng">
            <a:noFill/>
            <a:prstDash val="solid"/>
          </a:ln>
        </p:spPr>
        <p:txBody>
          <a:bodyPr vert="horz" lIns="0" tIns="0" rIns="0" bIns="0" anchor="t"/>
          <a:lstStyle/>
          <a:p>
            <a:pPr marL="6217920" marR="0" indent="0" algn="l">
              <a:lnSpc>
                <a:spcPts val="2000"/>
              </a:lnSpc>
              <a:spcAft>
                <a:spcPts val="1450"/>
              </a:spcAft>
              <a:tabLst>
                <a:tab pos="7680960" algn="l"/>
              </a:tabLst>
            </a:pPr>
            <a:r>
              <a:rPr lang="en-US" sz="1800" spc="-35">
                <a:solidFill>
                  <a:srgbClr val="000000"/>
                </a:solidFill>
                <a:latin typeface="Arial" panose="02020603050405020304" pitchFamily="2"/>
              </a:rPr>
              <a:t>Roz Deanne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layout 6">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546100"/>
            <a:ext cx="9144000" cy="5306060"/>
          </a:xfrm>
          <a:prstGeom prst="rect">
            <a:avLst/>
          </a:prstGeom>
          <a:noFill/>
          <a:ln w="0" cmpd="sng">
            <a:noFill/>
            <a:prstDash val="solid"/>
          </a:ln>
        </p:spPr>
        <p:txBody>
          <a:bodyPr vert="horz" lIns="0" tIns="52705" rIns="0" bIns="0" anchor="t">
            <a:normAutofit fontScale="95000"/>
          </a:bodyPr>
          <a:lstStyle/>
          <a:p>
            <a:pPr marL="548640" marR="0" indent="0" algn="l">
              <a:lnSpc>
                <a:spcPts val="3200"/>
              </a:lnSpc>
              <a:spcAft>
                <a:spcPts val="0"/>
              </a:spcAft>
            </a:pPr>
            <a:r>
              <a:rPr lang="en-US" sz="3150" b="1" spc="5">
                <a:solidFill>
                  <a:srgbClr val="C00000"/>
                </a:solidFill>
                <a:latin typeface="Calibri" panose="02020603050405020304" pitchFamily="2"/>
              </a:rPr>
              <a:t>Let’s get started filling that gap. </a:t>
            </a:r>
          </a:p>
          <a:p>
            <a:pPr marL="548640" marR="0" indent="0" algn="l">
              <a:lnSpc>
                <a:spcPts val="2400"/>
              </a:lnSpc>
              <a:spcBef>
                <a:spcPts val="500"/>
              </a:spcBef>
              <a:spcAft>
                <a:spcPts val="0"/>
              </a:spcAft>
            </a:pPr>
            <a:r>
              <a:rPr lang="en-US" sz="2400" b="1" spc="30">
                <a:solidFill>
                  <a:srgbClr val="000000"/>
                </a:solidFill>
                <a:latin typeface="Calibri" panose="02020603050405020304" pitchFamily="2"/>
              </a:rPr>
              <a:t>First, select your plan </a:t>
            </a:r>
          </a:p>
          <a:p>
            <a:pPr marL="960120" marR="0" indent="320040" algn="l">
              <a:lnSpc>
                <a:spcPts val="1900"/>
              </a:lnSpc>
              <a:spcBef>
                <a:spcPts val="2520"/>
              </a:spcBef>
              <a:spcAft>
                <a:spcPts val="0"/>
              </a:spcAft>
              <a:buFont typeface="Symbol"/>
              <a:buChar char="·"/>
            </a:pPr>
            <a:r>
              <a:rPr lang="en-US" sz="1800" spc="-5">
                <a:solidFill>
                  <a:srgbClr val="000000"/>
                </a:solidFill>
                <a:latin typeface="Calibri" panose="02020603050405020304" pitchFamily="2"/>
              </a:rPr>
              <a:t>457(b) Deferred Compensation Plan </a:t>
            </a:r>
          </a:p>
          <a:p>
            <a:pPr marL="914400" marR="0" indent="0" algn="l">
              <a:lnSpc>
                <a:spcPts val="1600"/>
              </a:lnSpc>
              <a:spcBef>
                <a:spcPts val="710"/>
              </a:spcBef>
              <a:spcAft>
                <a:spcPts val="0"/>
              </a:spcAft>
            </a:pPr>
            <a:r>
              <a:rPr lang="en-US" sz="1600" spc="15">
                <a:solidFill>
                  <a:srgbClr val="000000"/>
                </a:solidFill>
                <a:latin typeface="Calibri" panose="02020603050405020304" pitchFamily="2"/>
              </a:rPr>
              <a:t>– pre-tax (tax-deferred) employee contribution option </a:t>
            </a:r>
          </a:p>
          <a:p>
            <a:pPr marL="914400" marR="0" indent="0" algn="l">
              <a:lnSpc>
                <a:spcPts val="1600"/>
              </a:lnSpc>
              <a:spcBef>
                <a:spcPts val="685"/>
              </a:spcBef>
              <a:spcAft>
                <a:spcPts val="0"/>
              </a:spcAft>
            </a:pPr>
            <a:r>
              <a:rPr lang="en-US" sz="1600" spc="20">
                <a:solidFill>
                  <a:srgbClr val="000000"/>
                </a:solidFill>
                <a:latin typeface="Calibri" panose="02020603050405020304" pitchFamily="2"/>
              </a:rPr>
              <a:t>– after-tax Roth employee contribution option </a:t>
            </a:r>
          </a:p>
          <a:p>
            <a:pPr marL="960120" marR="0" indent="320040" algn="l">
              <a:lnSpc>
                <a:spcPts val="1900"/>
              </a:lnSpc>
              <a:spcBef>
                <a:spcPts val="620"/>
              </a:spcBef>
              <a:spcAft>
                <a:spcPts val="0"/>
              </a:spcAft>
              <a:buFont typeface="Symbol"/>
              <a:buChar char="·"/>
            </a:pPr>
            <a:r>
              <a:rPr lang="en-US" sz="1800" spc="-5">
                <a:solidFill>
                  <a:srgbClr val="000000"/>
                </a:solidFill>
                <a:latin typeface="Calibri" panose="02020603050405020304" pitchFamily="2"/>
              </a:rPr>
              <a:t>401(k) Savings and Investment Plan </a:t>
            </a:r>
          </a:p>
          <a:p>
            <a:pPr marL="914400" marR="0" indent="0" algn="l">
              <a:lnSpc>
                <a:spcPts val="1600"/>
              </a:lnSpc>
              <a:spcBef>
                <a:spcPts val="710"/>
              </a:spcBef>
              <a:spcAft>
                <a:spcPts val="0"/>
              </a:spcAft>
            </a:pPr>
            <a:r>
              <a:rPr lang="en-US" sz="1600" spc="15">
                <a:solidFill>
                  <a:srgbClr val="000000"/>
                </a:solidFill>
                <a:latin typeface="Calibri" panose="02020603050405020304" pitchFamily="2"/>
              </a:rPr>
              <a:t>– pre-tax (tax-deferred) employee contribution option </a:t>
            </a:r>
          </a:p>
          <a:p>
            <a:pPr marL="914400" marR="0" indent="0" algn="l">
              <a:lnSpc>
                <a:spcPts val="1600"/>
              </a:lnSpc>
              <a:spcBef>
                <a:spcPts val="685"/>
              </a:spcBef>
              <a:spcAft>
                <a:spcPts val="0"/>
              </a:spcAft>
            </a:pPr>
            <a:r>
              <a:rPr lang="en-US" sz="1600" spc="20">
                <a:solidFill>
                  <a:srgbClr val="000000"/>
                </a:solidFill>
                <a:latin typeface="Calibri" panose="02020603050405020304" pitchFamily="2"/>
              </a:rPr>
              <a:t>– after-tax Roth employee contribution option </a:t>
            </a:r>
          </a:p>
          <a:p>
            <a:pPr marL="960120" marR="0" indent="320040" algn="l">
              <a:lnSpc>
                <a:spcPts val="1900"/>
              </a:lnSpc>
              <a:spcBef>
                <a:spcPts val="620"/>
              </a:spcBef>
              <a:spcAft>
                <a:spcPts val="0"/>
              </a:spcAft>
              <a:buFont typeface="Symbol"/>
              <a:buChar char="·"/>
            </a:pPr>
            <a:r>
              <a:rPr lang="en-US" sz="1800" spc="-5">
                <a:solidFill>
                  <a:srgbClr val="000000"/>
                </a:solidFill>
                <a:latin typeface="Calibri" panose="02020603050405020304" pitchFamily="2"/>
              </a:rPr>
              <a:t>403(b) Tax-Deferred Annuity Plan </a:t>
            </a:r>
          </a:p>
          <a:p>
            <a:pPr marL="914400" marR="0" indent="0" algn="l">
              <a:lnSpc>
                <a:spcPts val="1600"/>
              </a:lnSpc>
              <a:spcBef>
                <a:spcPts val="710"/>
              </a:spcBef>
              <a:spcAft>
                <a:spcPts val="0"/>
              </a:spcAft>
            </a:pPr>
            <a:r>
              <a:rPr lang="en-US" sz="1600" spc="20">
                <a:solidFill>
                  <a:srgbClr val="000000"/>
                </a:solidFill>
                <a:latin typeface="Calibri" panose="02020603050405020304" pitchFamily="2"/>
              </a:rPr>
              <a:t>– for employees in educational institutions </a:t>
            </a:r>
          </a:p>
          <a:p>
            <a:pPr marL="914400" marR="0" indent="0" algn="l">
              <a:lnSpc>
                <a:spcPts val="1600"/>
              </a:lnSpc>
              <a:spcBef>
                <a:spcPts val="685"/>
              </a:spcBef>
              <a:spcAft>
                <a:spcPts val="0"/>
              </a:spcAft>
            </a:pPr>
            <a:r>
              <a:rPr lang="en-US" sz="1600" spc="30">
                <a:solidFill>
                  <a:srgbClr val="000000"/>
                </a:solidFill>
                <a:latin typeface="Calibri" panose="02020603050405020304" pitchFamily="2"/>
              </a:rPr>
              <a:t>– Pre-tax employee contribution </a:t>
            </a:r>
          </a:p>
          <a:p>
            <a:pPr marL="960120" marR="0" indent="320040" algn="l">
              <a:lnSpc>
                <a:spcPts val="2400"/>
              </a:lnSpc>
              <a:spcBef>
                <a:spcPts val="145"/>
              </a:spcBef>
              <a:spcAft>
                <a:spcPts val="0"/>
              </a:spcAft>
              <a:buFont typeface="Symbol"/>
              <a:buChar char="·"/>
            </a:pPr>
            <a:r>
              <a:rPr lang="en-US" sz="1800" spc="0">
                <a:solidFill>
                  <a:srgbClr val="000000"/>
                </a:solidFill>
                <a:latin typeface="Calibri" panose="02020603050405020304" pitchFamily="2"/>
              </a:rPr>
              <a:t>401(a) Match Plan – Automatically Enrolled </a:t>
            </a:r>
            <a:br/>
            <a:r>
              <a:rPr lang="en-US" sz="1600" spc="0">
                <a:solidFill>
                  <a:srgbClr val="000000"/>
                </a:solidFill>
                <a:latin typeface="Calibri" panose="02020603050405020304" pitchFamily="2"/>
              </a:rPr>
              <a:t>– Pre-tax employer contribution </a:t>
            </a:r>
          </a:p>
          <a:p>
            <a:pPr marL="1280160" marR="594360" indent="0" algn="l">
              <a:lnSpc>
                <a:spcPts val="1900"/>
              </a:lnSpc>
              <a:spcBef>
                <a:spcPts val="385"/>
              </a:spcBef>
              <a:spcAft>
                <a:spcPts val="0"/>
              </a:spcAft>
              <a:tabLst>
                <a:tab pos="1325880" algn="l"/>
              </a:tabLst>
            </a:pPr>
            <a:r>
              <a:rPr lang="en-US" sz="1600" spc="0">
                <a:solidFill>
                  <a:srgbClr val="000000"/>
                </a:solidFill>
                <a:latin typeface="Calibri" panose="02020603050405020304" pitchFamily="2"/>
              </a:rPr>
              <a:t>– Note: The amount of the match may change from year to year or be suspended through legislative action, and is suspended for the fiscal year ending 6/30/2015. </a:t>
            </a:r>
          </a:p>
          <a:p>
            <a:pPr marL="548640" marR="0" indent="0" algn="l">
              <a:lnSpc>
                <a:spcPts val="1900"/>
              </a:lnSpc>
              <a:spcBef>
                <a:spcPts val="715"/>
              </a:spcBef>
              <a:spcAft>
                <a:spcPts val="0"/>
              </a:spcAft>
            </a:pPr>
            <a:r>
              <a:rPr lang="en-US" sz="1800" i="1" spc="0">
                <a:solidFill>
                  <a:srgbClr val="000000"/>
                </a:solidFill>
                <a:latin typeface="Calibri" panose="02020603050405020304" pitchFamily="2"/>
              </a:rPr>
              <a:t>Neither Nationwide Retirement Solutions nor its representatives provide legal or tax </a:t>
            </a:r>
          </a:p>
        </p:txBody>
      </p:sp>
      <p:sp>
        <p:nvSpPr>
          <p:cNvPr id="3" name="Text Placeholder 2"/>
          <p:cNvSpPr>
            <a:spLocks noGrp="1"/>
          </p:cNvSpPr>
          <p:nvPr>
            <p:ph type="body" idx="10"/>
          </p:nvPr>
        </p:nvSpPr>
        <p:spPr>
          <a:xfrm>
            <a:off x="0" y="5852160"/>
            <a:ext cx="1176655" cy="667385"/>
          </a:xfrm>
          <a:prstGeom prst="rect">
            <a:avLst/>
          </a:prstGeom>
          <a:noFill/>
          <a:ln w="0" cmpd="sng">
            <a:noFill/>
            <a:prstDash val="solid"/>
          </a:ln>
        </p:spPr>
        <p:txBody>
          <a:bodyPr vert="horz" lIns="0" tIns="39370" rIns="0" bIns="0" anchor="t"/>
          <a:lstStyle/>
          <a:p>
            <a:pPr marL="548640" marR="0" indent="0" algn="l">
              <a:lnSpc>
                <a:spcPts val="1900"/>
              </a:lnSpc>
              <a:spcAft>
                <a:spcPts val="3045"/>
              </a:spcAft>
            </a:pPr>
            <a:r>
              <a:rPr lang="en-US" sz="1800" i="1" spc="-95">
                <a:solidFill>
                  <a:srgbClr val="000000"/>
                </a:solidFill>
                <a:latin typeface="Calibri" panose="02020603050405020304" pitchFamily="2"/>
              </a:rPr>
              <a:t>advice.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layout 7">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457200"/>
            <a:ext cx="9144000" cy="823595"/>
          </a:xfrm>
          <a:prstGeom prst="rect">
            <a:avLst/>
          </a:prstGeom>
          <a:noFill/>
          <a:ln w="0" cmpd="sng">
            <a:noFill/>
            <a:prstDash val="solid"/>
          </a:ln>
        </p:spPr>
        <p:txBody>
          <a:bodyPr vert="horz" lIns="0" tIns="53975" rIns="0" bIns="0" anchor="t"/>
          <a:lstStyle/>
          <a:p>
            <a:pPr marL="640080" marR="0" indent="0" algn="l">
              <a:lnSpc>
                <a:spcPts val="3700"/>
              </a:lnSpc>
              <a:spcAft>
                <a:spcPts val="2340"/>
              </a:spcAft>
            </a:pPr>
            <a:r>
              <a:rPr lang="en-US" sz="3350" b="1" spc="5">
                <a:solidFill>
                  <a:srgbClr val="C00000"/>
                </a:solidFill>
                <a:latin typeface="Calibri" panose="02020603050405020304" pitchFamily="2"/>
              </a:rPr>
              <a:t>Decide how to invest </a:t>
            </a:r>
          </a:p>
        </p:txBody>
      </p:sp>
      <p:sp>
        <p:nvSpPr>
          <p:cNvPr id="3" name="Text Placeholder 2"/>
          <p:cNvSpPr>
            <a:spLocks noGrp="1"/>
          </p:cNvSpPr>
          <p:nvPr>
            <p:ph type="body" idx="10"/>
          </p:nvPr>
        </p:nvSpPr>
        <p:spPr>
          <a:xfrm>
            <a:off x="0" y="1280795"/>
            <a:ext cx="9144000" cy="453390"/>
          </a:xfrm>
          <a:prstGeom prst="rect">
            <a:avLst/>
          </a:prstGeom>
          <a:noFill/>
          <a:ln w="0" cmpd="sng">
            <a:noFill/>
            <a:prstDash val="solid"/>
          </a:ln>
        </p:spPr>
        <p:txBody>
          <a:bodyPr vert="horz" lIns="0" tIns="14605" rIns="0" bIns="0" anchor="t"/>
          <a:lstStyle/>
          <a:p>
            <a:pPr marL="4297680" marR="0" indent="0" algn="l">
              <a:lnSpc>
                <a:spcPts val="1200"/>
              </a:lnSpc>
              <a:spcAft>
                <a:spcPts val="0"/>
              </a:spcAft>
              <a:tabLst>
                <a:tab pos="5943600" algn="l"/>
                <a:tab pos="7772400" algn="l"/>
              </a:tabLst>
            </a:pPr>
            <a:r>
              <a:rPr lang="en-US" sz="1000" spc="5">
                <a:solidFill>
                  <a:srgbClr val="000000"/>
                </a:solidFill>
                <a:latin typeface="Arial" panose="02020603050405020304" pitchFamily="2"/>
              </a:rPr>
              <a:t>Do-it-yourself One and done Go Pro </a:t>
            </a:r>
          </a:p>
          <a:p>
            <a:pPr marL="3931920" marR="0" indent="0" algn="l">
              <a:lnSpc>
                <a:spcPts val="1600"/>
              </a:lnSpc>
              <a:spcBef>
                <a:spcPts val="70"/>
              </a:spcBef>
              <a:spcAft>
                <a:spcPts val="525"/>
              </a:spcAft>
              <a:tabLst>
                <a:tab pos="7543800" algn="l"/>
              </a:tabLst>
            </a:pPr>
            <a:r>
              <a:rPr lang="en-US" sz="1400" spc="0">
                <a:solidFill>
                  <a:srgbClr val="000000"/>
                </a:solidFill>
                <a:latin typeface="Arial" panose="02020603050405020304" pitchFamily="2"/>
              </a:rPr>
              <a:t>Your own strategy Target Date Funds ProAccount </a:t>
            </a:r>
          </a:p>
        </p:txBody>
      </p:sp>
      <p:sp>
        <p:nvSpPr>
          <p:cNvPr id="6" name="Text Placeholder 5"/>
          <p:cNvSpPr>
            <a:spLocks noGrp="1"/>
          </p:cNvSpPr>
          <p:nvPr>
            <p:ph type="body" idx="10"/>
          </p:nvPr>
        </p:nvSpPr>
        <p:spPr>
          <a:xfrm>
            <a:off x="0" y="5349875"/>
            <a:ext cx="9144000" cy="535940"/>
          </a:xfrm>
          <a:prstGeom prst="rect">
            <a:avLst/>
          </a:prstGeom>
          <a:noFill/>
          <a:ln w="0" cmpd="sng">
            <a:noFill/>
            <a:prstDash val="solid"/>
          </a:ln>
        </p:spPr>
        <p:txBody>
          <a:bodyPr vert="horz" lIns="0" tIns="22225" rIns="0" bIns="0" anchor="t"/>
          <a:lstStyle/>
          <a:p>
            <a:pPr marL="91440" marR="365760" indent="0" algn="l">
              <a:lnSpc>
                <a:spcPts val="900"/>
              </a:lnSpc>
              <a:spcAft>
                <a:spcPts val="355"/>
              </a:spcAft>
            </a:pPr>
            <a:r>
              <a:rPr lang="en-US" sz="1000" i="1" spc="0">
                <a:solidFill>
                  <a:srgbClr val="808080"/>
                </a:solidFill>
                <a:latin typeface="Arial" panose="02020603050405020304" pitchFamily="2"/>
              </a:rPr>
              <a:t>Target Maturity Funds are designed for people who plan to retire or need income during or near a specific year. These funds use a strategy that reallocates equity exposure to a higher percentage of fixed investments over time. As a result, the funds become more conservative over time as you approach retirement. It’s important to remember that no strategy can assure a profit or loss in a declining market. Please note that choice of this fund does not assure you will reach your desired retirement plan goal.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layout 11">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575945" y="495300"/>
            <a:ext cx="7569200" cy="1108075"/>
          </a:xfrm>
          <a:prstGeom prst="rect">
            <a:avLst/>
          </a:prstGeom>
          <a:noFill/>
          <a:ln w="0" cmpd="sng">
            <a:noFill/>
            <a:prstDash val="solid"/>
          </a:ln>
        </p:spPr>
        <p:txBody>
          <a:bodyPr vert="horz" lIns="0" tIns="45085" rIns="0" bIns="0" anchor="t"/>
          <a:lstStyle/>
          <a:p>
            <a:pPr marL="0" marR="0" indent="0" algn="l">
              <a:lnSpc>
                <a:spcPts val="3200"/>
              </a:lnSpc>
              <a:spcAft>
                <a:spcPts val="5110"/>
              </a:spcAft>
            </a:pPr>
            <a:r>
              <a:rPr lang="en-US" sz="3150" b="1" spc="-5">
                <a:solidFill>
                  <a:srgbClr val="C00000"/>
                </a:solidFill>
                <a:latin typeface="Calibri" panose="02020603050405020304" pitchFamily="2"/>
              </a:rPr>
              <a:t>Finally, choose a Roth or Tax-deferred option </a:t>
            </a:r>
          </a:p>
        </p:txBody>
      </p:sp>
      <p:sp>
        <p:nvSpPr>
          <p:cNvPr id="5" name="Text Placeholder 4"/>
          <p:cNvSpPr>
            <a:spLocks noGrp="1"/>
          </p:cNvSpPr>
          <p:nvPr>
            <p:ph type="body" idx="10"/>
          </p:nvPr>
        </p:nvSpPr>
        <p:spPr>
          <a:xfrm>
            <a:off x="320040" y="1925320"/>
            <a:ext cx="1082040" cy="1713230"/>
          </a:xfrm>
          <a:prstGeom prst="rect">
            <a:avLst/>
          </a:prstGeom>
          <a:noFill/>
          <a:ln w="0" cmpd="sng">
            <a:noFill/>
            <a:prstDash val="solid"/>
          </a:ln>
        </p:spPr>
        <p:txBody>
          <a:bodyPr vert="horz" lIns="0" tIns="0" rIns="0" bIns="0" anchor="t"/>
          <a:lstStyle/>
          <a:p>
            <a:pPr marL="0" marR="0" indent="0" algn="l">
              <a:lnSpc>
                <a:spcPts val="3400"/>
              </a:lnSpc>
              <a:spcAft>
                <a:spcPts val="0"/>
              </a:spcAft>
            </a:pPr>
            <a:r>
              <a:rPr lang="en-US" sz="2800" spc="-35">
                <a:solidFill>
                  <a:srgbClr val="000000"/>
                </a:solidFill>
                <a:latin typeface="Arial" panose="02020603050405020304" pitchFamily="2"/>
              </a:rPr>
              <a:t>Roth* 401(k), Roth 457(b) </a:t>
            </a:r>
          </a:p>
        </p:txBody>
      </p:sp>
      <p:sp>
        <p:nvSpPr>
          <p:cNvPr id="6" name="Text Placeholder 5"/>
          <p:cNvSpPr>
            <a:spLocks noGrp="1"/>
          </p:cNvSpPr>
          <p:nvPr>
            <p:ph type="body" idx="10"/>
          </p:nvPr>
        </p:nvSpPr>
        <p:spPr>
          <a:xfrm>
            <a:off x="2182495" y="2148205"/>
            <a:ext cx="4407535" cy="1354455"/>
          </a:xfrm>
          <a:prstGeom prst="rect">
            <a:avLst/>
          </a:prstGeom>
          <a:noFill/>
          <a:ln w="0" cmpd="sng">
            <a:noFill/>
            <a:prstDash val="solid"/>
          </a:ln>
        </p:spPr>
        <p:txBody>
          <a:bodyPr vert="horz" lIns="0" tIns="0" rIns="0" bIns="0" anchor="t"/>
          <a:lstStyle/>
          <a:p>
            <a:pPr marL="0" marR="0" indent="0" algn="l">
              <a:lnSpc>
                <a:spcPts val="3600"/>
              </a:lnSpc>
              <a:spcAft>
                <a:spcPts val="0"/>
              </a:spcAft>
            </a:pPr>
            <a:r>
              <a:rPr lang="en-US" sz="3500" spc="-35">
                <a:solidFill>
                  <a:srgbClr val="FFFFFF"/>
                </a:solidFill>
                <a:latin typeface="Arial" panose="02020603050405020304" pitchFamily="2"/>
              </a:rPr>
              <a:t>Pay taxes </a:t>
            </a:r>
          </a:p>
          <a:p>
            <a:pPr marL="548640" marR="0" indent="0" algn="l">
              <a:lnSpc>
                <a:spcPts val="3300"/>
              </a:lnSpc>
              <a:spcBef>
                <a:spcPts val="0"/>
              </a:spcBef>
              <a:spcAft>
                <a:spcPts val="0"/>
              </a:spcAft>
              <a:tabLst>
                <a:tab pos="4434840" algn="r"/>
              </a:tabLst>
            </a:pPr>
            <a:r>
              <a:rPr lang="en-US" sz="3500" spc="0">
                <a:solidFill>
                  <a:srgbClr val="FFFFFF"/>
                </a:solidFill>
                <a:latin typeface="Arial" panose="02020603050405020304" pitchFamily="2"/>
              </a:rPr>
              <a:t>now Pay taxes </a:t>
            </a:r>
          </a:p>
          <a:p>
            <a:pPr marL="3017520" marR="0" indent="0" algn="l">
              <a:lnSpc>
                <a:spcPts val="3700"/>
              </a:lnSpc>
              <a:spcBef>
                <a:spcPts val="0"/>
              </a:spcBef>
              <a:spcAft>
                <a:spcPts val="0"/>
              </a:spcAft>
            </a:pPr>
            <a:r>
              <a:rPr lang="en-US" sz="3500" spc="-65">
                <a:solidFill>
                  <a:srgbClr val="FFFFFF"/>
                </a:solidFill>
                <a:latin typeface="Arial" panose="02020603050405020304" pitchFamily="2"/>
              </a:rPr>
              <a:t>later </a:t>
            </a:r>
          </a:p>
        </p:txBody>
      </p:sp>
      <p:sp>
        <p:nvSpPr>
          <p:cNvPr id="7" name="Text Placeholder 6"/>
          <p:cNvSpPr>
            <a:spLocks noGrp="1"/>
          </p:cNvSpPr>
          <p:nvPr>
            <p:ph type="body" idx="10"/>
          </p:nvPr>
        </p:nvSpPr>
        <p:spPr>
          <a:xfrm>
            <a:off x="7461250" y="1603375"/>
            <a:ext cx="1371600" cy="2585085"/>
          </a:xfrm>
          <a:prstGeom prst="rect">
            <a:avLst/>
          </a:prstGeom>
          <a:noFill/>
          <a:ln w="0" cmpd="sng">
            <a:noFill/>
            <a:prstDash val="solid"/>
          </a:ln>
        </p:spPr>
        <p:txBody>
          <a:bodyPr vert="horz" lIns="0" tIns="320040" rIns="0" bIns="0" anchor="t"/>
          <a:lstStyle/>
          <a:p>
            <a:pPr marL="0" marR="0" indent="0" algn="l">
              <a:lnSpc>
                <a:spcPts val="3400"/>
              </a:lnSpc>
              <a:spcAft>
                <a:spcPts val="980"/>
              </a:spcAft>
            </a:pPr>
            <a:r>
              <a:rPr lang="en-US" sz="2800" spc="-15">
                <a:solidFill>
                  <a:srgbClr val="000000"/>
                </a:solidFill>
                <a:latin typeface="Arial" panose="02020603050405020304" pitchFamily="2"/>
              </a:rPr>
              <a:t>Tax Deferred 457(b), 401(k), 403(b) </a:t>
            </a:r>
          </a:p>
        </p:txBody>
      </p:sp>
      <p:sp>
        <p:nvSpPr>
          <p:cNvPr id="8" name="Text Placeholder 7"/>
          <p:cNvSpPr>
            <a:spLocks noGrp="1"/>
          </p:cNvSpPr>
          <p:nvPr>
            <p:ph type="body" idx="10"/>
          </p:nvPr>
        </p:nvSpPr>
        <p:spPr>
          <a:xfrm>
            <a:off x="0" y="4188460"/>
            <a:ext cx="9144000" cy="2331085"/>
          </a:xfrm>
          <a:prstGeom prst="rect">
            <a:avLst/>
          </a:prstGeom>
          <a:noFill/>
          <a:ln w="0" cmpd="sng">
            <a:noFill/>
            <a:prstDash val="solid"/>
          </a:ln>
        </p:spPr>
        <p:txBody>
          <a:bodyPr vert="horz" lIns="0" tIns="6985" rIns="0" bIns="0" anchor="t">
            <a:normAutofit fontScale="85000"/>
          </a:bodyPr>
          <a:lstStyle/>
          <a:p>
            <a:pPr marL="365760" marR="0" indent="0" algn="l">
              <a:lnSpc>
                <a:spcPts val="1400"/>
              </a:lnSpc>
              <a:spcAft>
                <a:spcPts val="0"/>
              </a:spcAft>
              <a:tabLst>
                <a:tab pos="6080760" algn="l"/>
              </a:tabLst>
            </a:pPr>
            <a:r>
              <a:rPr lang="en-US" sz="1200" spc="0">
                <a:solidFill>
                  <a:srgbClr val="000000"/>
                </a:solidFill>
                <a:latin typeface="Arial" panose="02020603050405020304" pitchFamily="2"/>
              </a:rPr>
              <a:t>For example, a </a:t>
            </a:r>
            <a:r>
              <a:rPr lang="en-US" sz="1200" b="1" spc="0">
                <a:solidFill>
                  <a:srgbClr val="000000"/>
                </a:solidFill>
                <a:latin typeface="Arial" panose="02020603050405020304" pitchFamily="2"/>
              </a:rPr>
              <a:t>$50 </a:t>
            </a:r>
            <a:r>
              <a:rPr lang="en-US" sz="1200" spc="0">
                <a:solidFill>
                  <a:srgbClr val="000000"/>
                </a:solidFill>
                <a:latin typeface="Arial" panose="02020603050405020304" pitchFamily="2"/>
              </a:rPr>
              <a:t>contribution to your For example, a </a:t>
            </a:r>
            <a:r>
              <a:rPr lang="en-US" sz="1200" b="1" spc="0">
                <a:solidFill>
                  <a:srgbClr val="000000"/>
                </a:solidFill>
                <a:latin typeface="Arial" panose="02020603050405020304" pitchFamily="2"/>
              </a:rPr>
              <a:t>$50 </a:t>
            </a:r>
            <a:r>
              <a:rPr lang="en-US" sz="1200" spc="0">
                <a:solidFill>
                  <a:srgbClr val="000000"/>
                </a:solidFill>
                <a:latin typeface="Arial" panose="02020603050405020304" pitchFamily="2"/>
              </a:rPr>
              <a:t>contribution to your </a:t>
            </a:r>
          </a:p>
          <a:p>
            <a:pPr marL="365760" marR="0" indent="0" algn="l">
              <a:lnSpc>
                <a:spcPts val="1400"/>
              </a:lnSpc>
              <a:spcBef>
                <a:spcPts val="0"/>
              </a:spcBef>
              <a:spcAft>
                <a:spcPts val="0"/>
              </a:spcAft>
              <a:tabLst>
                <a:tab pos="6080760" algn="l"/>
              </a:tabLst>
            </a:pPr>
            <a:r>
              <a:rPr lang="en-US" sz="1200" spc="0">
                <a:solidFill>
                  <a:srgbClr val="000000"/>
                </a:solidFill>
                <a:latin typeface="Arial" panose="02020603050405020304" pitchFamily="2"/>
              </a:rPr>
              <a:t>account reduces your take-home pay by </a:t>
            </a:r>
            <a:r>
              <a:rPr lang="en-US" sz="1200" b="1" spc="0">
                <a:solidFill>
                  <a:srgbClr val="000000"/>
                </a:solidFill>
                <a:latin typeface="Arial" panose="02020603050405020304" pitchFamily="2"/>
              </a:rPr>
              <a:t>$50 </a:t>
            </a:r>
            <a:r>
              <a:rPr lang="en-US" sz="1200" spc="0">
                <a:solidFill>
                  <a:srgbClr val="000000"/>
                </a:solidFill>
                <a:latin typeface="Arial" panose="02020603050405020304" pitchFamily="2"/>
              </a:rPr>
              <a:t>account reduces your take-home pay </a:t>
            </a:r>
          </a:p>
          <a:p>
            <a:pPr marL="6035040" marR="0" indent="0" algn="l">
              <a:lnSpc>
                <a:spcPts val="1400"/>
              </a:lnSpc>
              <a:spcBef>
                <a:spcPts val="15"/>
              </a:spcBef>
              <a:spcAft>
                <a:spcPts val="0"/>
              </a:spcAft>
            </a:pPr>
            <a:r>
              <a:rPr lang="en-US" sz="1200" spc="0">
                <a:solidFill>
                  <a:srgbClr val="000000"/>
                </a:solidFill>
                <a:latin typeface="Arial" panose="02020603050405020304" pitchFamily="2"/>
              </a:rPr>
              <a:t>by </a:t>
            </a:r>
            <a:r>
              <a:rPr lang="en-US" sz="1200" b="1" spc="0">
                <a:solidFill>
                  <a:srgbClr val="000000"/>
                </a:solidFill>
                <a:latin typeface="Arial" panose="02020603050405020304" pitchFamily="2"/>
              </a:rPr>
              <a:t>$37.50 </a:t>
            </a:r>
            <a:r>
              <a:rPr lang="en-US" sz="1200" spc="0">
                <a:solidFill>
                  <a:srgbClr val="000000"/>
                </a:solidFill>
                <a:latin typeface="Arial" panose="02020603050405020304" pitchFamily="2"/>
              </a:rPr>
              <a:t>(in a 25% tax bracket) </a:t>
            </a:r>
          </a:p>
          <a:p>
            <a:pPr marL="548640" marR="548640" indent="0" algn="l">
              <a:lnSpc>
                <a:spcPts val="2200"/>
              </a:lnSpc>
              <a:spcBef>
                <a:spcPts val="2575"/>
              </a:spcBef>
              <a:spcAft>
                <a:spcPts val="2675"/>
              </a:spcAft>
            </a:pPr>
            <a:r>
              <a:rPr lang="en-US" sz="1800" spc="-35">
                <a:solidFill>
                  <a:srgbClr val="000000"/>
                </a:solidFill>
                <a:latin typeface="Arial" panose="02020603050405020304" pitchFamily="2"/>
              </a:rPr>
              <a:t>*Earnings are not taxable in the year distributed assuming all contributions have been held in the Roth account for five years after the first Roth contribution was made AND the distribution is made after age 59</a:t>
            </a:r>
            <a:r>
              <a:rPr lang="en-US" sz="1800" spc="-45" baseline="30000">
                <a:solidFill>
                  <a:srgbClr val="000000"/>
                </a:solidFill>
                <a:latin typeface="Arial" panose="02020603050405020304" pitchFamily="2"/>
              </a:rPr>
              <a:t>1</a:t>
            </a:r>
            <a:r>
              <a:rPr lang="en-US" sz="1800" spc="-35">
                <a:solidFill>
                  <a:srgbClr val="000000"/>
                </a:solidFill>
                <a:latin typeface="Arial" panose="02020603050405020304" pitchFamily="2"/>
              </a:rPr>
              <a:t>/</a:t>
            </a:r>
            <a:r>
              <a:rPr lang="en-US" sz="1800" spc="-45" baseline="-25000">
                <a:solidFill>
                  <a:srgbClr val="000000"/>
                </a:solidFill>
                <a:latin typeface="Arial" panose="02020603050405020304" pitchFamily="2"/>
              </a:rPr>
              <a:t>2</a:t>
            </a:r>
            <a:r>
              <a:rPr lang="en-US" sz="1800" spc="-35">
                <a:solidFill>
                  <a:srgbClr val="000000"/>
                </a:solidFill>
                <a:latin typeface="Arial" panose="02020603050405020304" pitchFamily="2"/>
              </a:rPr>
              <a:t> (and separation from State service for a Roth 457(b)); or for death or disability.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layout 12">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495300"/>
            <a:ext cx="9144000" cy="675005"/>
          </a:xfrm>
          <a:prstGeom prst="rect">
            <a:avLst/>
          </a:prstGeom>
          <a:noFill/>
          <a:ln w="0" cmpd="sng">
            <a:noFill/>
            <a:prstDash val="solid"/>
          </a:ln>
        </p:spPr>
        <p:txBody>
          <a:bodyPr vert="horz" lIns="0" tIns="45085" rIns="0" bIns="0" anchor="t"/>
          <a:lstStyle/>
          <a:p>
            <a:pPr marL="594360" marR="0" indent="0" algn="l">
              <a:lnSpc>
                <a:spcPts val="3500"/>
              </a:lnSpc>
              <a:spcAft>
                <a:spcPts val="1385"/>
              </a:spcAft>
            </a:pPr>
            <a:r>
              <a:rPr lang="en-US" sz="3150" b="1" spc="0">
                <a:solidFill>
                  <a:srgbClr val="C00000"/>
                </a:solidFill>
                <a:latin typeface="Calibri" panose="02020603050405020304" pitchFamily="2"/>
              </a:rPr>
              <a:t>How much can I contribute </a:t>
            </a:r>
          </a:p>
        </p:txBody>
      </p:sp>
      <p:sp>
        <p:nvSpPr>
          <p:cNvPr id="5" name="Text Placeholder 4"/>
          <p:cNvSpPr>
            <a:spLocks noGrp="1"/>
          </p:cNvSpPr>
          <p:nvPr>
            <p:ph type="body" idx="10"/>
          </p:nvPr>
        </p:nvSpPr>
        <p:spPr>
          <a:xfrm>
            <a:off x="0" y="5031740"/>
            <a:ext cx="9144000" cy="173990"/>
          </a:xfrm>
          <a:prstGeom prst="rect">
            <a:avLst/>
          </a:prstGeom>
          <a:noFill/>
          <a:ln w="0" cmpd="sng">
            <a:noFill/>
            <a:prstDash val="solid"/>
          </a:ln>
        </p:spPr>
        <p:txBody>
          <a:bodyPr vert="horz" lIns="0" tIns="0" rIns="0" bIns="0" anchor="t"/>
          <a:lstStyle/>
          <a:p>
            <a:pPr marL="594360" marR="1005840" indent="91440" algn="l">
              <a:lnSpc>
                <a:spcPts val="1400"/>
              </a:lnSpc>
              <a:spcAft>
                <a:spcPts val="0"/>
              </a:spcAft>
              <a:buFont typeface="Symbol"/>
              <a:buChar char="·"/>
            </a:pPr>
            <a:r>
              <a:rPr lang="en-US" sz="1200" spc="0">
                <a:solidFill>
                  <a:srgbClr val="000000"/>
                </a:solidFill>
                <a:latin typeface="Arial" panose="02020603050405020304" pitchFamily="2"/>
              </a:rPr>
              <a:t>For participants with both a 401(k) and 403(b) plan account, combined annual contributions to the plans may not </a:t>
            </a:r>
          </a:p>
        </p:txBody>
      </p:sp>
      <p:sp>
        <p:nvSpPr>
          <p:cNvPr id="6" name="Text Placeholder 5"/>
          <p:cNvSpPr>
            <a:spLocks noGrp="1"/>
          </p:cNvSpPr>
          <p:nvPr>
            <p:ph type="body" idx="10"/>
          </p:nvPr>
        </p:nvSpPr>
        <p:spPr>
          <a:xfrm>
            <a:off x="0" y="5205730"/>
            <a:ext cx="4898390" cy="1313815"/>
          </a:xfrm>
          <a:prstGeom prst="rect">
            <a:avLst/>
          </a:prstGeom>
          <a:noFill/>
          <a:ln w="0" cmpd="sng">
            <a:noFill/>
            <a:prstDash val="solid"/>
          </a:ln>
        </p:spPr>
        <p:txBody>
          <a:bodyPr vert="horz" lIns="0" tIns="0" rIns="0" bIns="0" anchor="t"/>
          <a:lstStyle/>
          <a:p>
            <a:pPr marL="594360" marR="1005840" indent="0" algn="l">
              <a:lnSpc>
                <a:spcPts val="1400"/>
              </a:lnSpc>
              <a:spcAft>
                <a:spcPts val="0"/>
              </a:spcAft>
            </a:pPr>
            <a:r>
              <a:rPr lang="en-US" sz="1200" spc="0">
                <a:solidFill>
                  <a:srgbClr val="000000"/>
                </a:solidFill>
                <a:latin typeface="Arial" panose="02020603050405020304" pitchFamily="2"/>
              </a:rPr>
              <a:t>exceed $19,000 </a:t>
            </a:r>
          </a:p>
          <a:p>
            <a:pPr marL="594360" marR="0" indent="91440" algn="l">
              <a:lnSpc>
                <a:spcPts val="1400"/>
              </a:lnSpc>
              <a:spcBef>
                <a:spcPts val="0"/>
              </a:spcBef>
              <a:spcAft>
                <a:spcPts val="0"/>
              </a:spcAft>
              <a:buFont typeface="Symbol"/>
              <a:buChar char="·"/>
            </a:pPr>
            <a:r>
              <a:rPr lang="en-US" sz="1200" spc="-5">
                <a:solidFill>
                  <a:srgbClr val="000000"/>
                </a:solidFill>
                <a:latin typeface="Arial" panose="02020603050405020304" pitchFamily="2"/>
              </a:rPr>
              <a:t>You may start, stop, increase or decrease your deferral amount </a:t>
            </a:r>
          </a:p>
          <a:p>
            <a:pPr marL="594360" marR="0" indent="91440" algn="l">
              <a:lnSpc>
                <a:spcPts val="1400"/>
              </a:lnSpc>
              <a:spcBef>
                <a:spcPts val="0"/>
              </a:spcBef>
              <a:spcAft>
                <a:spcPts val="0"/>
              </a:spcAft>
              <a:buFont typeface="Symbol"/>
              <a:buChar char="·"/>
            </a:pPr>
            <a:r>
              <a:rPr lang="en-US" sz="1200" spc="5">
                <a:solidFill>
                  <a:srgbClr val="000000"/>
                </a:solidFill>
                <a:latin typeface="Arial" panose="02020603050405020304" pitchFamily="2"/>
              </a:rPr>
              <a:t>Minimum deferral </a:t>
            </a:r>
            <a:r>
              <a:rPr lang="en-US" sz="1000" b="1" spc="5">
                <a:solidFill>
                  <a:srgbClr val="000000"/>
                </a:solidFill>
                <a:latin typeface="Arial" panose="02020603050405020304" pitchFamily="2"/>
              </a:rPr>
              <a:t>— </a:t>
            </a:r>
            <a:r>
              <a:rPr lang="en-US" sz="1200" spc="5">
                <a:solidFill>
                  <a:srgbClr val="000000"/>
                </a:solidFill>
                <a:latin typeface="Arial" panose="02020603050405020304" pitchFamily="2"/>
              </a:rPr>
              <a:t>$5 per bi-weekly pay </a:t>
            </a:r>
          </a:p>
          <a:p>
            <a:pPr marL="594360" marR="0" indent="91440" algn="l">
              <a:lnSpc>
                <a:spcPts val="1500"/>
              </a:lnSpc>
              <a:spcBef>
                <a:spcPts val="0"/>
              </a:spcBef>
              <a:spcAft>
                <a:spcPts val="4520"/>
              </a:spcAft>
              <a:buFont typeface="Symbol"/>
              <a:buChar char="·"/>
            </a:pPr>
            <a:r>
              <a:rPr lang="en-US" sz="1200" spc="-10">
                <a:solidFill>
                  <a:srgbClr val="000000"/>
                </a:solidFill>
                <a:latin typeface="Arial" panose="02020603050405020304" pitchFamily="2"/>
              </a:rPr>
              <a:t>Increase every time you get a pay increase or pay off major bills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layout 13">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00965" y="342900"/>
            <a:ext cx="9043035" cy="642620"/>
          </a:xfrm>
          <a:prstGeom prst="rect">
            <a:avLst/>
          </a:prstGeom>
          <a:noFill/>
          <a:ln w="0" cmpd="sng">
            <a:noFill/>
            <a:prstDash val="solid"/>
          </a:ln>
        </p:spPr>
        <p:txBody>
          <a:bodyPr vert="horz" lIns="0" tIns="51435" rIns="0" bIns="0" anchor="t"/>
          <a:lstStyle/>
          <a:p>
            <a:pPr marL="502920" marR="0" indent="0" algn="l">
              <a:lnSpc>
                <a:spcPts val="3400"/>
              </a:lnSpc>
              <a:spcAft>
                <a:spcPts val="1155"/>
              </a:spcAft>
            </a:pPr>
            <a:r>
              <a:rPr lang="en-US" sz="3400" spc="-35">
                <a:solidFill>
                  <a:srgbClr val="C00000"/>
                </a:solidFill>
                <a:latin typeface="Calibri" panose="02020603050405020304" pitchFamily="2"/>
              </a:rPr>
              <a:t>Competitive fees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9" r:id="rId7"/>
    <p:sldLayoutId id="2147483660" r:id="rId8"/>
    <p:sldLayoutId id="2147483661" r:id="rId9"/>
    <p:sldLayoutId id="2147483662" r:id="rId10"/>
    <p:sldLayoutId id="2147483666" r:id="rId11"/>
    <p:sldLayoutId id="2147483671" r:id="rId1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hyperlink" Target="http://www.savannahrath.timetap.com/" TargetMode="External"/><Relationship Id="rId2" Type="http://schemas.openxmlformats.org/officeDocument/2006/relationships/hyperlink" Target="http://www.marylanddc.com/" TargetMode="External"/><Relationship Id="rId1" Type="http://schemas.openxmlformats.org/officeDocument/2006/relationships/slideLayout" Target="../slideLayouts/slideLayout2.xml"/><Relationship Id="rId4" Type="http://schemas.openxmlformats.org/officeDocument/2006/relationships/hyperlink" Target="mailto:raths5@nationwide.com"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www.marylanddc.com/iApp/tcm/marylanddc/learning/videos/msrp_overview_18.jsp" TargetMode="Externa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hyperlink" Target="https://www.marylanddc.com/iApp/tcm/marylanddc/support/contact/meet_your_retirement_specialists.jsp" TargetMode="External"/><Relationship Id="rId5" Type="http://schemas.openxmlformats.org/officeDocument/2006/relationships/hyperlink" Target="mailto:raths5@nationwide.com" TargetMode="External"/><Relationship Id="rId4" Type="http://schemas.openxmlformats.org/officeDocument/2006/relationships/hyperlink" Target="http://www.savannahrath.timetap.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14040"/>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0"/>
            <a:ext cx="9144000" cy="6858000"/>
          </a:xfrm>
          <a:prstGeom prst="rect">
            <a:avLst/>
          </a:prstGeom>
          <a:solidFill>
            <a:srgbClr val="414040"/>
          </a:solidFill>
          <a:ln w="0" cmpd="sng">
            <a:noFill/>
            <a:prstDash val="solid"/>
          </a:ln>
        </p:spPr>
        <p:txBody>
          <a:bodyPr vert="horz" lIns="0" tIns="0" rIns="0" bIns="0" anchor="t"/>
          <a:lstStyle/>
          <a:p>
            <a:endParaRPr/>
          </a:p>
        </p:txBody>
      </p:sp>
      <p:pic>
        <p:nvPicPr>
          <p:cNvPr id="4" name="Picture 3"/>
          <p:cNvPicPr/>
          <p:nvPr/>
        </p:nvPicPr>
        <p:blipFill>
          <a:blip r:embed="rId2"/>
          <a:stretch>
            <a:fillRect/>
          </a:stretch>
        </p:blipFill>
        <p:spPr>
          <a:xfrm>
            <a:off x="0" y="0"/>
            <a:ext cx="9144000" cy="6858000"/>
          </a:xfrm>
          <a:prstGeom prst="rect">
            <a:avLst/>
          </a:prstGeom>
        </p:spPr>
      </p:pic>
      <p:sp>
        <p:nvSpPr>
          <p:cNvPr id="5" name="Text Placeholder 4"/>
          <p:cNvSpPr>
            <a:spLocks noGrp="1"/>
          </p:cNvSpPr>
          <p:nvPr>
            <p:ph type="body" idx="10"/>
          </p:nvPr>
        </p:nvSpPr>
        <p:spPr>
          <a:xfrm>
            <a:off x="1292225" y="71120"/>
            <a:ext cx="6541135" cy="181610"/>
          </a:xfrm>
          <a:prstGeom prst="rect">
            <a:avLst/>
          </a:prstGeom>
          <a:noFill/>
          <a:ln w="0" cmpd="sng">
            <a:noFill/>
            <a:prstDash val="solid"/>
          </a:ln>
        </p:spPr>
        <p:txBody>
          <a:bodyPr vert="horz" lIns="0" tIns="1905" rIns="0" bIns="0" anchor="t"/>
          <a:lstStyle/>
          <a:p>
            <a:pPr marL="0" marR="0" indent="0" algn="ctr">
              <a:lnSpc>
                <a:spcPts val="1400"/>
              </a:lnSpc>
              <a:spcAft>
                <a:spcPts val="0"/>
              </a:spcAft>
            </a:pPr>
            <a:r>
              <a:rPr lang="en-US" sz="1200" spc="150">
                <a:solidFill>
                  <a:srgbClr val="FFFFFF"/>
                </a:solidFill>
                <a:latin typeface="Times New Roman" panose="02020603050405020304" pitchFamily="1"/>
              </a:rPr>
              <a:t>M</a:t>
            </a:r>
            <a:r>
              <a:rPr lang="en-US" sz="950" spc="150">
                <a:solidFill>
                  <a:srgbClr val="FFFFFF"/>
                </a:solidFill>
                <a:latin typeface="Times New Roman" panose="02020603050405020304" pitchFamily="1"/>
              </a:rPr>
              <a:t>ARYLAND </a:t>
            </a:r>
            <a:r>
              <a:rPr lang="en-US" sz="1200" spc="150">
                <a:solidFill>
                  <a:srgbClr val="FFFFFF"/>
                </a:solidFill>
                <a:latin typeface="Times New Roman" panose="02020603050405020304" pitchFamily="1"/>
              </a:rPr>
              <a:t>T</a:t>
            </a:r>
            <a:r>
              <a:rPr lang="en-US" sz="950" spc="150">
                <a:solidFill>
                  <a:srgbClr val="FFFFFF"/>
                </a:solidFill>
                <a:latin typeface="Times New Roman" panose="02020603050405020304" pitchFamily="1"/>
              </a:rPr>
              <a:t>EACHERS AND </a:t>
            </a:r>
            <a:r>
              <a:rPr lang="en-US" sz="1200" spc="150">
                <a:solidFill>
                  <a:srgbClr val="FFFFFF"/>
                </a:solidFill>
                <a:latin typeface="Times New Roman" panose="02020603050405020304" pitchFamily="1"/>
              </a:rPr>
              <a:t>S</a:t>
            </a:r>
            <a:r>
              <a:rPr lang="en-US" sz="950" spc="150">
                <a:solidFill>
                  <a:srgbClr val="FFFFFF"/>
                </a:solidFill>
                <a:latin typeface="Times New Roman" panose="02020603050405020304" pitchFamily="1"/>
              </a:rPr>
              <a:t>TATE </a:t>
            </a:r>
            <a:r>
              <a:rPr lang="en-US" sz="1200" spc="150">
                <a:solidFill>
                  <a:srgbClr val="FFFFFF"/>
                </a:solidFill>
                <a:latin typeface="Times New Roman" panose="02020603050405020304" pitchFamily="1"/>
              </a:rPr>
              <a:t>E</a:t>
            </a:r>
            <a:r>
              <a:rPr lang="en-US" sz="950" spc="150">
                <a:solidFill>
                  <a:srgbClr val="FFFFFF"/>
                </a:solidFill>
                <a:latin typeface="Times New Roman" panose="02020603050405020304" pitchFamily="1"/>
              </a:rPr>
              <a:t>MPLOYEES </a:t>
            </a:r>
            <a:r>
              <a:rPr lang="en-US" sz="1200" spc="150">
                <a:solidFill>
                  <a:srgbClr val="FFFFFF"/>
                </a:solidFill>
                <a:latin typeface="Times New Roman" panose="02020603050405020304" pitchFamily="1"/>
              </a:rPr>
              <a:t>S</a:t>
            </a:r>
            <a:r>
              <a:rPr lang="en-US" sz="950" spc="150">
                <a:solidFill>
                  <a:srgbClr val="FFFFFF"/>
                </a:solidFill>
                <a:latin typeface="Times New Roman" panose="02020603050405020304" pitchFamily="1"/>
              </a:rPr>
              <a:t>UPPLEMENTAL </a:t>
            </a:r>
            <a:r>
              <a:rPr lang="en-US" sz="1200" spc="150">
                <a:solidFill>
                  <a:srgbClr val="FFFFFF"/>
                </a:solidFill>
                <a:latin typeface="Times New Roman" panose="02020603050405020304" pitchFamily="1"/>
              </a:rPr>
              <a:t>R</a:t>
            </a:r>
            <a:r>
              <a:rPr lang="en-US" sz="950" spc="150">
                <a:solidFill>
                  <a:srgbClr val="FFFFFF"/>
                </a:solidFill>
                <a:latin typeface="Times New Roman" panose="02020603050405020304" pitchFamily="1"/>
              </a:rPr>
              <a:t>ETIREMENT </a:t>
            </a:r>
            <a:r>
              <a:rPr lang="en-US" sz="1200" spc="150">
                <a:solidFill>
                  <a:srgbClr val="FFFFFF"/>
                </a:solidFill>
                <a:latin typeface="Times New Roman" panose="02020603050405020304" pitchFamily="1"/>
              </a:rPr>
              <a:t>P</a:t>
            </a:r>
            <a:r>
              <a:rPr lang="en-US" sz="950" spc="150">
                <a:solidFill>
                  <a:srgbClr val="FFFFFF"/>
                </a:solidFill>
                <a:latin typeface="Times New Roman" panose="02020603050405020304" pitchFamily="1"/>
              </a:rPr>
              <a:t>LANS </a:t>
            </a:r>
          </a:p>
        </p:txBody>
      </p:sp>
      <p:sp>
        <p:nvSpPr>
          <p:cNvPr id="6" name="Text Placeholder 5"/>
          <p:cNvSpPr>
            <a:spLocks noGrp="1"/>
          </p:cNvSpPr>
          <p:nvPr>
            <p:ph type="body" idx="10"/>
          </p:nvPr>
        </p:nvSpPr>
        <p:spPr>
          <a:xfrm>
            <a:off x="1456690" y="1939290"/>
            <a:ext cx="3907790" cy="1100455"/>
          </a:xfrm>
          <a:prstGeom prst="rect">
            <a:avLst/>
          </a:prstGeom>
          <a:noFill/>
          <a:ln w="0" cmpd="sng">
            <a:noFill/>
            <a:prstDash val="solid"/>
          </a:ln>
        </p:spPr>
        <p:txBody>
          <a:bodyPr vert="horz" lIns="0" tIns="97155" rIns="0" bIns="0" anchor="t"/>
          <a:lstStyle/>
          <a:p>
            <a:pPr marL="0" marR="0" indent="0" algn="l">
              <a:lnSpc>
                <a:spcPts val="7900"/>
              </a:lnSpc>
              <a:spcAft>
                <a:spcPts val="0"/>
              </a:spcAft>
            </a:pPr>
            <a:r>
              <a:rPr lang="en-US" sz="7100" spc="35">
                <a:solidFill>
                  <a:srgbClr val="FFFFFF"/>
                </a:solidFill>
                <a:latin typeface="Calibri" panose="02020603050405020304" pitchFamily="2"/>
              </a:rPr>
              <a:t>The Basics </a:t>
            </a:r>
          </a:p>
        </p:txBody>
      </p:sp>
      <p:sp>
        <p:nvSpPr>
          <p:cNvPr id="7" name="Text Placeholder 6"/>
          <p:cNvSpPr>
            <a:spLocks noGrp="1"/>
          </p:cNvSpPr>
          <p:nvPr>
            <p:ph type="body" idx="10"/>
          </p:nvPr>
        </p:nvSpPr>
        <p:spPr>
          <a:xfrm>
            <a:off x="2922905" y="3172459"/>
            <a:ext cx="2096770" cy="241935"/>
          </a:xfrm>
          <a:prstGeom prst="rect">
            <a:avLst/>
          </a:prstGeom>
          <a:noFill/>
          <a:ln w="0" cmpd="sng">
            <a:noFill/>
            <a:prstDash val="solid"/>
          </a:ln>
        </p:spPr>
        <p:txBody>
          <a:bodyPr vert="horz" lIns="0" tIns="29210" rIns="0" bIns="0" anchor="t"/>
          <a:lstStyle/>
          <a:p>
            <a:pPr marL="0" marR="0" indent="0" algn="l">
              <a:lnSpc>
                <a:spcPts val="1600"/>
              </a:lnSpc>
              <a:spcAft>
                <a:spcPts val="0"/>
              </a:spcAft>
              <a:tabLst>
                <a:tab pos="2103120" algn="r"/>
              </a:tabLst>
            </a:pPr>
            <a:r>
              <a:rPr lang="en-US" sz="1650" b="1" spc="0" dirty="0">
                <a:solidFill>
                  <a:srgbClr val="000000"/>
                </a:solidFill>
                <a:latin typeface="Calibri" panose="02020603050405020304" pitchFamily="2"/>
              </a:rPr>
              <a:t>457(b)</a:t>
            </a:r>
            <a:r>
              <a:rPr lang="en-US" sz="100" b="1" spc="0" dirty="0">
                <a:solidFill>
                  <a:srgbClr val="FFFFFF"/>
                </a:solidFill>
                <a:latin typeface="Calibri" panose="02020603050405020304" pitchFamily="2"/>
              </a:rPr>
              <a:t> </a:t>
            </a:r>
            <a:r>
              <a:rPr lang="en-US" sz="1650" b="1" spc="0" dirty="0">
                <a:solidFill>
                  <a:srgbClr val="FFFFFF"/>
                </a:solidFill>
                <a:latin typeface="Calibri" panose="02020603050405020304" pitchFamily="2"/>
              </a:rPr>
              <a:t>Roth 457(b) </a:t>
            </a:r>
          </a:p>
        </p:txBody>
      </p:sp>
      <p:sp>
        <p:nvSpPr>
          <p:cNvPr id="8" name="Text Placeholder 7"/>
          <p:cNvSpPr>
            <a:spLocks noGrp="1"/>
          </p:cNvSpPr>
          <p:nvPr>
            <p:ph type="body" idx="10"/>
          </p:nvPr>
        </p:nvSpPr>
        <p:spPr>
          <a:xfrm>
            <a:off x="7906385" y="3165475"/>
            <a:ext cx="542925" cy="241935"/>
          </a:xfrm>
          <a:prstGeom prst="rect">
            <a:avLst/>
          </a:prstGeom>
          <a:noFill/>
          <a:ln w="0" cmpd="sng">
            <a:noFill/>
            <a:prstDash val="solid"/>
          </a:ln>
        </p:spPr>
        <p:txBody>
          <a:bodyPr vert="horz" lIns="0" tIns="29210" rIns="0" bIns="0" anchor="t"/>
          <a:lstStyle/>
          <a:p>
            <a:pPr marL="0" marR="0" indent="0" algn="l">
              <a:lnSpc>
                <a:spcPts val="1600"/>
              </a:lnSpc>
              <a:spcAft>
                <a:spcPts val="0"/>
              </a:spcAft>
            </a:pPr>
            <a:r>
              <a:rPr lang="en-US" sz="1650" b="1" spc="-100">
                <a:solidFill>
                  <a:srgbClr val="957325"/>
                </a:solidFill>
                <a:latin typeface="Calibri" panose="02020603050405020304" pitchFamily="2"/>
              </a:rPr>
              <a:t>403(b) </a:t>
            </a:r>
          </a:p>
        </p:txBody>
      </p:sp>
      <p:sp>
        <p:nvSpPr>
          <p:cNvPr id="9" name="Text Placeholder 8"/>
          <p:cNvSpPr>
            <a:spLocks noGrp="1"/>
          </p:cNvSpPr>
          <p:nvPr>
            <p:ph type="body" idx="10"/>
          </p:nvPr>
        </p:nvSpPr>
        <p:spPr>
          <a:xfrm>
            <a:off x="6363970" y="3165475"/>
            <a:ext cx="957580" cy="241935"/>
          </a:xfrm>
          <a:prstGeom prst="rect">
            <a:avLst/>
          </a:prstGeom>
          <a:noFill/>
          <a:ln w="0" cmpd="sng">
            <a:noFill/>
            <a:prstDash val="solid"/>
          </a:ln>
        </p:spPr>
        <p:txBody>
          <a:bodyPr vert="horz" lIns="0" tIns="29210" rIns="0" bIns="0" anchor="t"/>
          <a:lstStyle/>
          <a:p>
            <a:pPr marL="0" marR="0" indent="0" algn="l">
              <a:lnSpc>
                <a:spcPts val="1600"/>
              </a:lnSpc>
              <a:spcAft>
                <a:spcPts val="0"/>
              </a:spcAft>
            </a:pPr>
            <a:r>
              <a:rPr lang="en-US" sz="1650" b="1" spc="-90">
                <a:solidFill>
                  <a:srgbClr val="FFFFFF"/>
                </a:solidFill>
                <a:latin typeface="Calibri" panose="02020603050405020304" pitchFamily="2"/>
              </a:rPr>
              <a:t>Roth 401(k) </a:t>
            </a:r>
          </a:p>
        </p:txBody>
      </p:sp>
      <p:sp>
        <p:nvSpPr>
          <p:cNvPr id="10" name="Text Placeholder 9"/>
          <p:cNvSpPr>
            <a:spLocks noGrp="1"/>
          </p:cNvSpPr>
          <p:nvPr>
            <p:ph type="body" idx="10"/>
          </p:nvPr>
        </p:nvSpPr>
        <p:spPr>
          <a:xfrm>
            <a:off x="5230495" y="3165475"/>
            <a:ext cx="530225" cy="241935"/>
          </a:xfrm>
          <a:prstGeom prst="rect">
            <a:avLst/>
          </a:prstGeom>
          <a:noFill/>
          <a:ln w="0" cmpd="sng">
            <a:noFill/>
            <a:prstDash val="solid"/>
          </a:ln>
        </p:spPr>
        <p:txBody>
          <a:bodyPr vert="horz" lIns="0" tIns="29210" rIns="0" bIns="0" anchor="t"/>
          <a:lstStyle/>
          <a:p>
            <a:pPr marL="0" marR="0" indent="0" algn="l">
              <a:lnSpc>
                <a:spcPts val="1600"/>
              </a:lnSpc>
              <a:spcAft>
                <a:spcPts val="0"/>
              </a:spcAft>
            </a:pPr>
            <a:r>
              <a:rPr lang="en-US" sz="1650" b="1" spc="-100">
                <a:solidFill>
                  <a:srgbClr val="AB0F1D"/>
                </a:solidFill>
                <a:latin typeface="Calibri" panose="02020603050405020304" pitchFamily="2"/>
              </a:rPr>
              <a:t>401(k) </a:t>
            </a:r>
          </a:p>
        </p:txBody>
      </p:sp>
      <p:sp>
        <p:nvSpPr>
          <p:cNvPr id="11" name="Text Placeholder 10"/>
          <p:cNvSpPr>
            <a:spLocks noGrp="1"/>
          </p:cNvSpPr>
          <p:nvPr>
            <p:ph type="body" idx="10"/>
          </p:nvPr>
        </p:nvSpPr>
        <p:spPr>
          <a:xfrm>
            <a:off x="274320" y="6611620"/>
            <a:ext cx="682625" cy="116840"/>
          </a:xfrm>
          <a:prstGeom prst="rect">
            <a:avLst/>
          </a:prstGeom>
          <a:noFill/>
          <a:ln w="0" cmpd="sng">
            <a:noFill/>
            <a:prstDash val="solid"/>
          </a:ln>
        </p:spPr>
        <p:txBody>
          <a:bodyPr vert="horz" lIns="0" tIns="12700" rIns="0" bIns="0" anchor="t"/>
          <a:lstStyle/>
          <a:p>
            <a:pPr marL="0" marR="0" indent="0" algn="l">
              <a:lnSpc>
                <a:spcPts val="800"/>
              </a:lnSpc>
              <a:spcAft>
                <a:spcPts val="0"/>
              </a:spcAft>
            </a:pPr>
            <a:r>
              <a:rPr lang="en-US" sz="800" spc="-85">
                <a:solidFill>
                  <a:srgbClr val="000000"/>
                </a:solidFill>
                <a:latin typeface="Arial Narrow" panose="02020603050405020304" pitchFamily="2"/>
              </a:rPr>
              <a:t>NRM-7778MD-MD12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8" name="Picture 7"/>
          <p:cNvPicPr/>
          <p:nvPr/>
        </p:nvPicPr>
        <p:blipFill>
          <a:blip r:embed="rId2"/>
          <a:stretch>
            <a:fillRect/>
          </a:stretch>
        </p:blipFill>
        <p:spPr>
          <a:xfrm>
            <a:off x="7802880" y="5885815"/>
            <a:ext cx="1313815" cy="633730"/>
          </a:xfrm>
          <a:prstGeom prst="rect">
            <a:avLst/>
          </a:prstGeom>
        </p:spPr>
      </p:pic>
      <p:sp>
        <p:nvSpPr>
          <p:cNvPr id="2" name="Text Placeholder 1"/>
          <p:cNvSpPr>
            <a:spLocks noGrp="1"/>
          </p:cNvSpPr>
          <p:nvPr>
            <p:ph type="body" idx="10"/>
          </p:nvPr>
        </p:nvSpPr>
        <p:spPr>
          <a:xfrm>
            <a:off x="509270" y="819785"/>
            <a:ext cx="4992370" cy="723900"/>
          </a:xfrm>
          <a:prstGeom prst="rect">
            <a:avLst/>
          </a:prstGeom>
          <a:noFill/>
          <a:ln w="0" cmpd="sng">
            <a:noFill/>
            <a:prstDash val="solid"/>
          </a:ln>
        </p:spPr>
        <p:txBody>
          <a:bodyPr vert="horz" lIns="0" tIns="153670" rIns="0" bIns="0" anchor="t">
            <a:normAutofit fontScale="95000"/>
          </a:bodyPr>
          <a:lstStyle/>
          <a:p>
            <a:pPr marL="45720" marR="0" indent="0" algn="l">
              <a:lnSpc>
                <a:spcPts val="3500"/>
              </a:lnSpc>
              <a:spcAft>
                <a:spcPts val="930"/>
              </a:spcAft>
            </a:pPr>
            <a:r>
              <a:rPr lang="en-US" sz="3150" b="1" spc="70" dirty="0">
                <a:solidFill>
                  <a:srgbClr val="C00000"/>
                </a:solidFill>
                <a:latin typeface="Calibri" panose="02020603050405020304" pitchFamily="2"/>
              </a:rPr>
              <a:t>Rollovers &amp; MSRP </a:t>
            </a:r>
          </a:p>
        </p:txBody>
      </p:sp>
      <p:sp>
        <p:nvSpPr>
          <p:cNvPr id="3" name="Text Placeholder 2"/>
          <p:cNvSpPr>
            <a:spLocks noGrp="1"/>
          </p:cNvSpPr>
          <p:nvPr>
            <p:ph type="body" idx="10"/>
          </p:nvPr>
        </p:nvSpPr>
        <p:spPr>
          <a:xfrm>
            <a:off x="509270" y="1543685"/>
            <a:ext cx="4992370" cy="349250"/>
          </a:xfrm>
          <a:prstGeom prst="rect">
            <a:avLst/>
          </a:prstGeom>
          <a:noFill/>
          <a:ln w="0" cmpd="sng">
            <a:noFill/>
            <a:prstDash val="solid"/>
          </a:ln>
        </p:spPr>
        <p:txBody>
          <a:bodyPr vert="horz" lIns="0" tIns="25400" rIns="0" bIns="0" anchor="t"/>
          <a:lstStyle/>
          <a:p>
            <a:pPr marL="2423160" marR="0" indent="0" algn="l">
              <a:lnSpc>
                <a:spcPts val="2000"/>
              </a:lnSpc>
              <a:spcAft>
                <a:spcPts val="545"/>
              </a:spcAft>
            </a:pPr>
            <a:r>
              <a:rPr lang="en-US" sz="1800" spc="5">
                <a:solidFill>
                  <a:srgbClr val="000000"/>
                </a:solidFill>
                <a:latin typeface="Calibri" panose="02020603050405020304" pitchFamily="2"/>
              </a:rPr>
              <a:t>Rollover to MSRP </a:t>
            </a:r>
          </a:p>
        </p:txBody>
      </p:sp>
      <p:graphicFrame>
        <p:nvGraphicFramePr>
          <p:cNvPr id="5" name="Table 4"/>
          <p:cNvGraphicFramePr>
            <a:graphicFrameLocks noGrp="1"/>
          </p:cNvGraphicFramePr>
          <p:nvPr/>
        </p:nvGraphicFramePr>
        <p:xfrm>
          <a:off x="521335" y="1905000"/>
          <a:ext cx="4968240" cy="4038600"/>
        </p:xfrm>
        <a:graphic>
          <a:graphicData uri="http://schemas.openxmlformats.org/drawingml/2006/table">
            <a:tbl>
              <a:tblPr/>
              <a:tblGrid>
                <a:gridCol w="1469390">
                  <a:extLst>
                    <a:ext uri="{9D8B030D-6E8A-4147-A177-3AD203B41FA5}">
                      <a16:colId xmlns:a16="http://schemas.microsoft.com/office/drawing/2014/main" val="20000"/>
                    </a:ext>
                  </a:extLst>
                </a:gridCol>
                <a:gridCol w="694690">
                  <a:extLst>
                    <a:ext uri="{9D8B030D-6E8A-4147-A177-3AD203B41FA5}">
                      <a16:colId xmlns:a16="http://schemas.microsoft.com/office/drawing/2014/main" val="20001"/>
                    </a:ext>
                  </a:extLst>
                </a:gridCol>
                <a:gridCol w="704215">
                  <a:extLst>
                    <a:ext uri="{9D8B030D-6E8A-4147-A177-3AD203B41FA5}">
                      <a16:colId xmlns:a16="http://schemas.microsoft.com/office/drawing/2014/main" val="20002"/>
                    </a:ext>
                  </a:extLst>
                </a:gridCol>
                <a:gridCol w="682625">
                  <a:extLst>
                    <a:ext uri="{9D8B030D-6E8A-4147-A177-3AD203B41FA5}">
                      <a16:colId xmlns:a16="http://schemas.microsoft.com/office/drawing/2014/main" val="20003"/>
                    </a:ext>
                  </a:extLst>
                </a:gridCol>
                <a:gridCol w="692150">
                  <a:extLst>
                    <a:ext uri="{9D8B030D-6E8A-4147-A177-3AD203B41FA5}">
                      <a16:colId xmlns:a16="http://schemas.microsoft.com/office/drawing/2014/main" val="20004"/>
                    </a:ext>
                  </a:extLst>
                </a:gridCol>
                <a:gridCol w="725170">
                  <a:extLst>
                    <a:ext uri="{9D8B030D-6E8A-4147-A177-3AD203B41FA5}">
                      <a16:colId xmlns:a16="http://schemas.microsoft.com/office/drawing/2014/main" val="20005"/>
                    </a:ext>
                  </a:extLst>
                </a:gridCol>
              </a:tblGrid>
              <a:tr h="463550">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12065" cmpd="sng">
                      <a:solidFill>
                        <a:srgbClr val="000000"/>
                      </a:solidFill>
                      <a:prstDash val="solid"/>
                    </a:lnR>
                    <a:lnT w="0" cmpd="sng">
                      <a:noFill/>
                      <a:prstDash val="solid"/>
                    </a:lnT>
                    <a:lnB w="12065" cmpd="sng">
                      <a:solidFill>
                        <a:srgbClr val="000000"/>
                      </a:solidFill>
                      <a:prstDash val="solid"/>
                    </a:lnB>
                  </a:tcPr>
                </a:tc>
                <a:tc>
                  <a:txBody>
                    <a:bodyPr/>
                    <a:lstStyle/>
                    <a:p>
                      <a:pPr marL="0" marR="0" indent="0" algn="ctr">
                        <a:lnSpc>
                          <a:spcPts val="1400"/>
                        </a:lnSpc>
                        <a:spcBef>
                          <a:spcPts val="1170"/>
                        </a:spcBef>
                        <a:spcAft>
                          <a:spcPts val="1035"/>
                        </a:spcAft>
                      </a:pPr>
                      <a:r>
                        <a:rPr lang="en-US" sz="1200" b="1" spc="0">
                          <a:solidFill>
                            <a:srgbClr val="000000"/>
                          </a:solidFill>
                          <a:latin typeface="Arial" panose="02020603050405020304" pitchFamily="2"/>
                        </a:rPr>
                        <a:t>457(b)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9BC39"/>
                    </a:solidFill>
                  </a:tcPr>
                </a:tc>
                <a:tc>
                  <a:txBody>
                    <a:bodyPr/>
                    <a:lstStyle/>
                    <a:p>
                      <a:pPr marL="0" marR="0" indent="0" algn="ctr">
                        <a:lnSpc>
                          <a:spcPts val="1400"/>
                        </a:lnSpc>
                        <a:spcBef>
                          <a:spcPts val="450"/>
                        </a:spcBef>
                        <a:spcAft>
                          <a:spcPts val="315"/>
                        </a:spcAft>
                      </a:pPr>
                      <a:r>
                        <a:rPr lang="en-US" sz="1200" b="1" spc="0">
                          <a:solidFill>
                            <a:srgbClr val="000000"/>
                          </a:solidFill>
                          <a:latin typeface="Arial" panose="02020603050405020304" pitchFamily="2"/>
                        </a:rPr>
                        <a:t>Roth </a:t>
                      </a:r>
                      <a:br/>
                      <a:r>
                        <a:rPr lang="en-US" sz="1200" b="1" spc="0">
                          <a:solidFill>
                            <a:srgbClr val="000000"/>
                          </a:solidFill>
                          <a:latin typeface="Arial" panose="02020603050405020304" pitchFamily="2"/>
                        </a:rPr>
                        <a:t>457(b)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CE4AF"/>
                    </a:solidFill>
                  </a:tcPr>
                </a:tc>
                <a:tc>
                  <a:txBody>
                    <a:bodyPr/>
                    <a:lstStyle/>
                    <a:p>
                      <a:pPr marL="0" marR="0" indent="0" algn="ctr">
                        <a:lnSpc>
                          <a:spcPts val="1400"/>
                        </a:lnSpc>
                        <a:spcBef>
                          <a:spcPts val="1170"/>
                        </a:spcBef>
                        <a:spcAft>
                          <a:spcPts val="1035"/>
                        </a:spcAft>
                      </a:pPr>
                      <a:r>
                        <a:rPr lang="en-US" sz="1200" b="1" spc="0">
                          <a:solidFill>
                            <a:srgbClr val="FFFFFF"/>
                          </a:solidFill>
                          <a:latin typeface="Arial" panose="02020603050405020304" pitchFamily="2"/>
                        </a:rPr>
                        <a:t>403(b)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AB0F1D"/>
                    </a:solidFill>
                  </a:tcPr>
                </a:tc>
                <a:tc>
                  <a:txBody>
                    <a:bodyPr/>
                    <a:lstStyle/>
                    <a:p>
                      <a:pPr marL="0" marR="0" indent="0" algn="ctr">
                        <a:lnSpc>
                          <a:spcPts val="1400"/>
                        </a:lnSpc>
                        <a:spcBef>
                          <a:spcPts val="1170"/>
                        </a:spcBef>
                        <a:spcAft>
                          <a:spcPts val="1035"/>
                        </a:spcAft>
                      </a:pPr>
                      <a:r>
                        <a:rPr lang="en-US" sz="1200" b="1" spc="0">
                          <a:solidFill>
                            <a:srgbClr val="FFFFFF"/>
                          </a:solidFill>
                          <a:latin typeface="Arial" panose="02020603050405020304" pitchFamily="2"/>
                        </a:rPr>
                        <a:t>401(k)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7E7E7E"/>
                    </a:solidFill>
                  </a:tcPr>
                </a:tc>
                <a:tc>
                  <a:txBody>
                    <a:bodyPr/>
                    <a:lstStyle/>
                    <a:p>
                      <a:pPr marL="0" marR="0" indent="0" algn="ctr">
                        <a:lnSpc>
                          <a:spcPts val="1400"/>
                        </a:lnSpc>
                        <a:spcBef>
                          <a:spcPts val="450"/>
                        </a:spcBef>
                        <a:spcAft>
                          <a:spcPts val="315"/>
                        </a:spcAft>
                      </a:pPr>
                      <a:r>
                        <a:rPr lang="en-US" sz="1200" b="1" spc="0">
                          <a:solidFill>
                            <a:srgbClr val="FFFFFF"/>
                          </a:solidFill>
                          <a:latin typeface="Arial" panose="02020603050405020304" pitchFamily="2"/>
                        </a:rPr>
                        <a:t>Roth </a:t>
                      </a:r>
                      <a:br/>
                      <a:r>
                        <a:rPr lang="en-US" sz="1200" b="1" spc="0">
                          <a:solidFill>
                            <a:srgbClr val="FFFFFF"/>
                          </a:solidFill>
                          <a:latin typeface="Arial" panose="02020603050405020304" pitchFamily="2"/>
                        </a:rPr>
                        <a:t>401(k)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ACB1BD"/>
                    </a:solidFill>
                  </a:tcPr>
                </a:tc>
                <a:extLst>
                  <a:ext uri="{0D108BD9-81ED-4DB2-BD59-A6C34878D82A}">
                    <a16:rowId xmlns:a16="http://schemas.microsoft.com/office/drawing/2014/main" val="10000"/>
                  </a:ext>
                </a:extLst>
              </a:tr>
              <a:tr h="283210">
                <a:tc>
                  <a:txBody>
                    <a:bodyPr/>
                    <a:lstStyle/>
                    <a:p>
                      <a:pPr marL="0" marR="0" indent="0" algn="ctr">
                        <a:lnSpc>
                          <a:spcPts val="1400"/>
                        </a:lnSpc>
                        <a:spcBef>
                          <a:spcPts val="505"/>
                        </a:spcBef>
                        <a:spcAft>
                          <a:spcPts val="350"/>
                        </a:spcAft>
                      </a:pPr>
                      <a:r>
                        <a:rPr lang="en-US" sz="1200" spc="0">
                          <a:solidFill>
                            <a:srgbClr val="000000"/>
                          </a:solidFill>
                          <a:latin typeface="Arial" panose="02020603050405020304" pitchFamily="2"/>
                        </a:rPr>
                        <a:t>457(b)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9BC39"/>
                    </a:solidFill>
                  </a:tcPr>
                </a:tc>
                <a:tc>
                  <a:txBody>
                    <a:bodyPr/>
                    <a:lstStyle/>
                    <a:p>
                      <a:pPr marL="0" marR="0" indent="0" algn="ctr">
                        <a:lnSpc>
                          <a:spcPts val="1400"/>
                        </a:lnSpc>
                        <a:spcBef>
                          <a:spcPts val="505"/>
                        </a:spcBef>
                        <a:spcAft>
                          <a:spcPts val="35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415"/>
                        </a:spcBef>
                        <a:spcAft>
                          <a:spcPts val="440"/>
                        </a:spcAft>
                      </a:pPr>
                      <a:r>
                        <a:rPr lang="en-US" sz="1200" spc="0">
                          <a:solidFill>
                            <a:srgbClr val="000000"/>
                          </a:solidFill>
                          <a:latin typeface="Arial" panose="02020603050405020304" pitchFamily="2"/>
                        </a:rPr>
                        <a:t>Yes</a:t>
                      </a:r>
                      <a:r>
                        <a:rPr lang="en-US" sz="1200" spc="0" baseline="30000">
                          <a:solidFill>
                            <a:srgbClr val="000000"/>
                          </a:solidFill>
                          <a:latin typeface="Arial" panose="02020603050405020304" pitchFamily="2"/>
                        </a:rPr>
                        <a:t>*</a:t>
                      </a:r>
                      <a:r>
                        <a:rPr lang="en-US" sz="100" spc="0">
                          <a:solidFill>
                            <a:srgbClr val="000000"/>
                          </a:solidFill>
                          <a:latin typeface="Arial" panose="02020603050405020304" pitchFamily="2"/>
                        </a:rPr>
                        <a:t>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BD688"/>
                    </a:solidFill>
                  </a:tcPr>
                </a:tc>
                <a:tc>
                  <a:txBody>
                    <a:bodyPr/>
                    <a:lstStyle/>
                    <a:p>
                      <a:pPr marL="0" marR="0" indent="0" algn="ctr">
                        <a:lnSpc>
                          <a:spcPts val="1400"/>
                        </a:lnSpc>
                        <a:spcBef>
                          <a:spcPts val="505"/>
                        </a:spcBef>
                        <a:spcAft>
                          <a:spcPts val="35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505"/>
                        </a:spcBef>
                        <a:spcAft>
                          <a:spcPts val="35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CE4AF"/>
                    </a:solidFill>
                  </a:tcPr>
                </a:tc>
                <a:tc>
                  <a:txBody>
                    <a:bodyPr/>
                    <a:lstStyle/>
                    <a:p>
                      <a:pPr marL="0" marR="0" indent="0" algn="ctr">
                        <a:lnSpc>
                          <a:spcPts val="1400"/>
                        </a:lnSpc>
                        <a:spcBef>
                          <a:spcPts val="505"/>
                        </a:spcBef>
                        <a:spcAft>
                          <a:spcPts val="35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1"/>
                  </a:ext>
                </a:extLst>
              </a:tr>
              <a:tr h="298450">
                <a:tc>
                  <a:txBody>
                    <a:bodyPr/>
                    <a:lstStyle/>
                    <a:p>
                      <a:pPr marL="0" marR="0" indent="0" algn="ctr">
                        <a:lnSpc>
                          <a:spcPts val="1400"/>
                        </a:lnSpc>
                        <a:spcBef>
                          <a:spcPts val="555"/>
                        </a:spcBef>
                        <a:spcAft>
                          <a:spcPts val="370"/>
                        </a:spcAft>
                      </a:pPr>
                      <a:r>
                        <a:rPr lang="en-US" sz="1200" spc="0">
                          <a:solidFill>
                            <a:srgbClr val="000000"/>
                          </a:solidFill>
                          <a:latin typeface="Arial" panose="02020603050405020304" pitchFamily="2"/>
                        </a:rPr>
                        <a:t>Roth 457(b)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CE4AF"/>
                    </a:solidFill>
                  </a:tcPr>
                </a:tc>
                <a:tc>
                  <a:txBody>
                    <a:bodyPr/>
                    <a:lstStyle/>
                    <a:p>
                      <a:pPr marL="0" marR="0" indent="0" algn="ctr">
                        <a:lnSpc>
                          <a:spcPts val="1400"/>
                        </a:lnSpc>
                        <a:spcBef>
                          <a:spcPts val="555"/>
                        </a:spcBef>
                        <a:spcAft>
                          <a:spcPts val="3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555"/>
                        </a:spcBef>
                        <a:spcAft>
                          <a:spcPts val="37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DF1D7"/>
                    </a:solidFill>
                  </a:tcPr>
                </a:tc>
                <a:tc>
                  <a:txBody>
                    <a:bodyPr/>
                    <a:lstStyle/>
                    <a:p>
                      <a:pPr marL="0" marR="0" indent="0" algn="ctr">
                        <a:lnSpc>
                          <a:spcPts val="1400"/>
                        </a:lnSpc>
                        <a:spcBef>
                          <a:spcPts val="555"/>
                        </a:spcBef>
                        <a:spcAft>
                          <a:spcPts val="3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555"/>
                        </a:spcBef>
                        <a:spcAft>
                          <a:spcPts val="3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DF1D7"/>
                    </a:solidFill>
                  </a:tcPr>
                </a:tc>
                <a:tc>
                  <a:txBody>
                    <a:bodyPr/>
                    <a:lstStyle/>
                    <a:p>
                      <a:pPr marL="0" marR="0" indent="0" algn="ctr">
                        <a:lnSpc>
                          <a:spcPts val="1400"/>
                        </a:lnSpc>
                        <a:spcBef>
                          <a:spcPts val="555"/>
                        </a:spcBef>
                        <a:spcAft>
                          <a:spcPts val="37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2"/>
                  </a:ext>
                </a:extLst>
              </a:tr>
              <a:tr h="289560">
                <a:tc>
                  <a:txBody>
                    <a:bodyPr/>
                    <a:lstStyle/>
                    <a:p>
                      <a:pPr marL="0" marR="0" indent="0" algn="ctr">
                        <a:lnSpc>
                          <a:spcPts val="1400"/>
                        </a:lnSpc>
                        <a:spcBef>
                          <a:spcPts val="510"/>
                        </a:spcBef>
                        <a:spcAft>
                          <a:spcPts val="370"/>
                        </a:spcAft>
                      </a:pPr>
                      <a:r>
                        <a:rPr lang="en-US" sz="1200" spc="0">
                          <a:solidFill>
                            <a:srgbClr val="FFFFFF"/>
                          </a:solidFill>
                          <a:latin typeface="Arial" panose="02020603050405020304" pitchFamily="2"/>
                        </a:rPr>
                        <a:t>403(b)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AB0F1D"/>
                    </a:solidFill>
                  </a:tcPr>
                </a:tc>
                <a:tc>
                  <a:txBody>
                    <a:bodyPr/>
                    <a:lstStyle/>
                    <a:p>
                      <a:pPr marL="0" marR="0" indent="0" algn="ctr">
                        <a:lnSpc>
                          <a:spcPts val="1400"/>
                        </a:lnSpc>
                        <a:spcBef>
                          <a:spcPts val="510"/>
                        </a:spcBef>
                        <a:spcAft>
                          <a:spcPts val="37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510"/>
                        </a:spcBef>
                        <a:spcAft>
                          <a:spcPts val="3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9CDD1"/>
                    </a:solidFill>
                  </a:tcPr>
                </a:tc>
                <a:tc>
                  <a:txBody>
                    <a:bodyPr/>
                    <a:lstStyle/>
                    <a:p>
                      <a:pPr marL="0" marR="0" indent="0" algn="ctr">
                        <a:lnSpc>
                          <a:spcPts val="1400"/>
                        </a:lnSpc>
                        <a:spcBef>
                          <a:spcPts val="510"/>
                        </a:spcBef>
                        <a:spcAft>
                          <a:spcPts val="37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510"/>
                        </a:spcBef>
                        <a:spcAft>
                          <a:spcPts val="37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9CDD1"/>
                    </a:solidFill>
                  </a:tcPr>
                </a:tc>
                <a:tc>
                  <a:txBody>
                    <a:bodyPr/>
                    <a:lstStyle/>
                    <a:p>
                      <a:pPr marL="0" marR="0" indent="0" algn="ctr">
                        <a:lnSpc>
                          <a:spcPts val="1400"/>
                        </a:lnSpc>
                        <a:spcBef>
                          <a:spcPts val="510"/>
                        </a:spcBef>
                        <a:spcAft>
                          <a:spcPts val="3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3"/>
                  </a:ext>
                </a:extLst>
              </a:tr>
              <a:tr h="287020">
                <a:tc>
                  <a:txBody>
                    <a:bodyPr/>
                    <a:lstStyle/>
                    <a:p>
                      <a:pPr marL="0" marR="0" indent="0" algn="ctr">
                        <a:lnSpc>
                          <a:spcPts val="1400"/>
                        </a:lnSpc>
                        <a:spcBef>
                          <a:spcPts val="510"/>
                        </a:spcBef>
                        <a:spcAft>
                          <a:spcPts val="325"/>
                        </a:spcAft>
                      </a:pPr>
                      <a:r>
                        <a:rPr lang="en-US" sz="1200" spc="0">
                          <a:solidFill>
                            <a:srgbClr val="FFFFFF"/>
                          </a:solidFill>
                          <a:latin typeface="Arial" panose="02020603050405020304" pitchFamily="2"/>
                        </a:rPr>
                        <a:t>401(k)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7E7E7E"/>
                    </a:solidFill>
                  </a:tcPr>
                </a:tc>
                <a:tc>
                  <a:txBody>
                    <a:bodyPr/>
                    <a:lstStyle/>
                    <a:p>
                      <a:pPr marL="0" marR="0" indent="0" algn="ctr">
                        <a:lnSpc>
                          <a:spcPts val="1400"/>
                        </a:lnSpc>
                        <a:spcBef>
                          <a:spcPts val="510"/>
                        </a:spcBef>
                        <a:spcAft>
                          <a:spcPts val="325"/>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510"/>
                        </a:spcBef>
                        <a:spcAft>
                          <a:spcPts val="325"/>
                        </a:spcAft>
                      </a:pPr>
                      <a:r>
                        <a:rPr lang="en-US" sz="1200" spc="0">
                          <a:solidFill>
                            <a:srgbClr val="FFFFFF"/>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7E7E7E"/>
                    </a:solidFill>
                  </a:tcPr>
                </a:tc>
                <a:tc>
                  <a:txBody>
                    <a:bodyPr/>
                    <a:lstStyle/>
                    <a:p>
                      <a:pPr marL="0" marR="0" indent="0" algn="ctr">
                        <a:lnSpc>
                          <a:spcPts val="1400"/>
                        </a:lnSpc>
                        <a:spcBef>
                          <a:spcPts val="510"/>
                        </a:spcBef>
                        <a:spcAft>
                          <a:spcPts val="325"/>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510"/>
                        </a:spcBef>
                        <a:spcAft>
                          <a:spcPts val="325"/>
                        </a:spcAft>
                      </a:pPr>
                      <a:r>
                        <a:rPr lang="en-US" sz="1200" spc="0">
                          <a:solidFill>
                            <a:srgbClr val="FFFFFF"/>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7E7E7E"/>
                    </a:solidFill>
                  </a:tcPr>
                </a:tc>
                <a:tc>
                  <a:txBody>
                    <a:bodyPr/>
                    <a:lstStyle/>
                    <a:p>
                      <a:pPr marL="0" marR="0" indent="0" algn="ctr">
                        <a:lnSpc>
                          <a:spcPts val="1400"/>
                        </a:lnSpc>
                        <a:spcBef>
                          <a:spcPts val="420"/>
                        </a:spcBef>
                        <a:spcAft>
                          <a:spcPts val="415"/>
                        </a:spcAft>
                      </a:pPr>
                      <a:r>
                        <a:rPr lang="en-US" sz="1200" spc="0">
                          <a:solidFill>
                            <a:srgbClr val="000000"/>
                          </a:solidFill>
                          <a:latin typeface="Arial" panose="02020603050405020304" pitchFamily="2"/>
                        </a:rPr>
                        <a:t>Yes</a:t>
                      </a:r>
                      <a:r>
                        <a:rPr lang="en-US" sz="1200" spc="0" baseline="30000">
                          <a:solidFill>
                            <a:srgbClr val="000000"/>
                          </a:solidFill>
                          <a:latin typeface="Arial" panose="02020603050405020304" pitchFamily="2"/>
                        </a:rPr>
                        <a:t>*</a:t>
                      </a:r>
                      <a:r>
                        <a:rPr lang="en-US" sz="100" spc="0">
                          <a:solidFill>
                            <a:srgbClr val="000000"/>
                          </a:solidFill>
                          <a:latin typeface="Arial" panose="02020603050405020304" pitchFamily="2"/>
                        </a:rPr>
                        <a:t>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4"/>
                  </a:ext>
                </a:extLst>
              </a:tr>
              <a:tr h="320040">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Roth 401(k)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ACB1BD"/>
                    </a:solidFill>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0E2E4"/>
                    </a:solidFill>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0E2E4"/>
                    </a:solidFill>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5"/>
                  </a:ext>
                </a:extLst>
              </a:tr>
              <a:tr h="316865">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Roth 403(b)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625"/>
                        </a:spcBef>
                        <a:spcAft>
                          <a:spcPts val="47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6"/>
                  </a:ext>
                </a:extLst>
              </a:tr>
              <a:tr h="298450">
                <a:tc>
                  <a:txBody>
                    <a:bodyPr/>
                    <a:lstStyle/>
                    <a:p>
                      <a:pPr marL="0" marR="0" indent="0" algn="ctr">
                        <a:lnSpc>
                          <a:spcPts val="1400"/>
                        </a:lnSpc>
                        <a:spcBef>
                          <a:spcPts val="555"/>
                        </a:spcBef>
                        <a:spcAft>
                          <a:spcPts val="345"/>
                        </a:spcAft>
                      </a:pPr>
                      <a:r>
                        <a:rPr lang="en-US" sz="1200" spc="0">
                          <a:solidFill>
                            <a:srgbClr val="000000"/>
                          </a:solidFill>
                          <a:latin typeface="Arial" panose="02020603050405020304" pitchFamily="2"/>
                        </a:rPr>
                        <a:t>IRA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0E2E4"/>
                    </a:solidFill>
                  </a:tcPr>
                </a:tc>
                <a:tc>
                  <a:txBody>
                    <a:bodyPr/>
                    <a:lstStyle/>
                    <a:p>
                      <a:pPr marL="0" marR="0" indent="0" algn="ctr">
                        <a:lnSpc>
                          <a:spcPts val="1400"/>
                        </a:lnSpc>
                        <a:spcBef>
                          <a:spcPts val="555"/>
                        </a:spcBef>
                        <a:spcAft>
                          <a:spcPts val="345"/>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555"/>
                        </a:spcBef>
                        <a:spcAft>
                          <a:spcPts val="345"/>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0E2E4"/>
                    </a:solidFill>
                  </a:tcPr>
                </a:tc>
                <a:tc>
                  <a:txBody>
                    <a:bodyPr/>
                    <a:lstStyle/>
                    <a:p>
                      <a:pPr marL="0" marR="0" indent="0" algn="ctr">
                        <a:lnSpc>
                          <a:spcPts val="1400"/>
                        </a:lnSpc>
                        <a:spcBef>
                          <a:spcPts val="555"/>
                        </a:spcBef>
                        <a:spcAft>
                          <a:spcPts val="345"/>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555"/>
                        </a:spcBef>
                        <a:spcAft>
                          <a:spcPts val="345"/>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0E2E4"/>
                    </a:solidFill>
                  </a:tcPr>
                </a:tc>
                <a:tc>
                  <a:txBody>
                    <a:bodyPr/>
                    <a:lstStyle/>
                    <a:p>
                      <a:pPr marL="0" marR="0" indent="0" algn="ctr">
                        <a:lnSpc>
                          <a:spcPts val="1400"/>
                        </a:lnSpc>
                        <a:spcBef>
                          <a:spcPts val="555"/>
                        </a:spcBef>
                        <a:spcAft>
                          <a:spcPts val="345"/>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7"/>
                  </a:ext>
                </a:extLst>
              </a:tr>
              <a:tr h="277495">
                <a:tc>
                  <a:txBody>
                    <a:bodyPr/>
                    <a:lstStyle/>
                    <a:p>
                      <a:pPr marL="0" marR="0" indent="0" algn="ctr">
                        <a:lnSpc>
                          <a:spcPts val="1400"/>
                        </a:lnSpc>
                        <a:spcBef>
                          <a:spcPts val="460"/>
                        </a:spcBef>
                        <a:spcAft>
                          <a:spcPts val="325"/>
                        </a:spcAft>
                      </a:pPr>
                      <a:r>
                        <a:rPr lang="en-US" sz="1200" spc="0">
                          <a:solidFill>
                            <a:srgbClr val="000000"/>
                          </a:solidFill>
                          <a:latin typeface="Arial" panose="02020603050405020304" pitchFamily="2"/>
                        </a:rPr>
                        <a:t>Roth IRA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9BC39"/>
                    </a:solidFill>
                  </a:tcPr>
                </a:tc>
                <a:tc>
                  <a:txBody>
                    <a:bodyPr/>
                    <a:lstStyle/>
                    <a:p>
                      <a:pPr marL="0" marR="0" indent="0" algn="ctr">
                        <a:lnSpc>
                          <a:spcPts val="1400"/>
                        </a:lnSpc>
                        <a:spcBef>
                          <a:spcPts val="460"/>
                        </a:spcBef>
                        <a:spcAft>
                          <a:spcPts val="325"/>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460"/>
                        </a:spcBef>
                        <a:spcAft>
                          <a:spcPts val="325"/>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CE4AF"/>
                    </a:solidFill>
                  </a:tcPr>
                </a:tc>
                <a:tc>
                  <a:txBody>
                    <a:bodyPr/>
                    <a:lstStyle/>
                    <a:p>
                      <a:pPr marL="0" marR="0" indent="0" algn="ctr">
                        <a:lnSpc>
                          <a:spcPts val="1400"/>
                        </a:lnSpc>
                        <a:spcBef>
                          <a:spcPts val="460"/>
                        </a:spcBef>
                        <a:spcAft>
                          <a:spcPts val="325"/>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460"/>
                        </a:spcBef>
                        <a:spcAft>
                          <a:spcPts val="325"/>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CE4AF"/>
                    </a:solidFill>
                  </a:tcPr>
                </a:tc>
                <a:tc>
                  <a:txBody>
                    <a:bodyPr/>
                    <a:lstStyle/>
                    <a:p>
                      <a:pPr marL="0" marR="0" indent="0" algn="ctr">
                        <a:lnSpc>
                          <a:spcPts val="1400"/>
                        </a:lnSpc>
                        <a:spcBef>
                          <a:spcPts val="460"/>
                        </a:spcBef>
                        <a:spcAft>
                          <a:spcPts val="325"/>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8"/>
                  </a:ext>
                </a:extLst>
              </a:tr>
              <a:tr h="280670">
                <a:tc>
                  <a:txBody>
                    <a:bodyPr/>
                    <a:lstStyle/>
                    <a:p>
                      <a:pPr marL="0" marR="0" indent="0" algn="ctr">
                        <a:lnSpc>
                          <a:spcPts val="1400"/>
                        </a:lnSpc>
                        <a:spcBef>
                          <a:spcPts val="485"/>
                        </a:spcBef>
                        <a:spcAft>
                          <a:spcPts val="345"/>
                        </a:spcAft>
                      </a:pPr>
                      <a:r>
                        <a:rPr lang="en-US" sz="1200" spc="0">
                          <a:solidFill>
                            <a:srgbClr val="000000"/>
                          </a:solidFill>
                          <a:latin typeface="Arial" panose="02020603050405020304" pitchFamily="2"/>
                        </a:rPr>
                        <a:t>Simple IRA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0E2E4"/>
                    </a:solidFill>
                  </a:tcPr>
                </a:tc>
                <a:tc>
                  <a:txBody>
                    <a:bodyPr/>
                    <a:lstStyle/>
                    <a:p>
                      <a:pPr marL="0" marR="0" indent="0" algn="ctr">
                        <a:lnSpc>
                          <a:spcPts val="1400"/>
                        </a:lnSpc>
                        <a:spcBef>
                          <a:spcPts val="340"/>
                        </a:spcBef>
                        <a:spcAft>
                          <a:spcPts val="490"/>
                        </a:spcAft>
                      </a:pPr>
                      <a:r>
                        <a:rPr lang="en-US" sz="1200" spc="0">
                          <a:solidFill>
                            <a:srgbClr val="000000"/>
                          </a:solidFill>
                          <a:latin typeface="Arial" panose="02020603050405020304" pitchFamily="2"/>
                        </a:rPr>
                        <a:t>Yes</a:t>
                      </a:r>
                      <a:r>
                        <a:rPr lang="en-US" sz="1200" spc="0" baseline="30000">
                          <a:solidFill>
                            <a:srgbClr val="000000"/>
                          </a:solidFill>
                          <a:latin typeface="Arial" panose="02020603050405020304" pitchFamily="2"/>
                        </a:rPr>
                        <a:t>**</a:t>
                      </a:r>
                      <a:r>
                        <a:rPr lang="en-US" sz="100" spc="0">
                          <a:solidFill>
                            <a:srgbClr val="000000"/>
                          </a:solidFill>
                          <a:latin typeface="Arial" panose="02020603050405020304" pitchFamily="2"/>
                        </a:rPr>
                        <a:t>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485"/>
                        </a:spcBef>
                        <a:spcAft>
                          <a:spcPts val="345"/>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0E2E4"/>
                    </a:solidFill>
                  </a:tcPr>
                </a:tc>
                <a:tc>
                  <a:txBody>
                    <a:bodyPr/>
                    <a:lstStyle/>
                    <a:p>
                      <a:pPr marL="0" marR="0" indent="0" algn="ctr">
                        <a:lnSpc>
                          <a:spcPts val="1400"/>
                        </a:lnSpc>
                        <a:spcBef>
                          <a:spcPts val="340"/>
                        </a:spcBef>
                        <a:spcAft>
                          <a:spcPts val="490"/>
                        </a:spcAft>
                      </a:pPr>
                      <a:r>
                        <a:rPr lang="en-US" sz="1200" spc="0">
                          <a:solidFill>
                            <a:srgbClr val="000000"/>
                          </a:solidFill>
                          <a:latin typeface="Arial" panose="02020603050405020304" pitchFamily="2"/>
                        </a:rPr>
                        <a:t>Yes</a:t>
                      </a:r>
                      <a:r>
                        <a:rPr lang="en-US" sz="1200" spc="0" baseline="30000">
                          <a:solidFill>
                            <a:srgbClr val="000000"/>
                          </a:solidFill>
                          <a:latin typeface="Arial" panose="02020603050405020304" pitchFamily="2"/>
                        </a:rPr>
                        <a:t>**</a:t>
                      </a:r>
                      <a:r>
                        <a:rPr lang="en-US" sz="100" spc="0">
                          <a:solidFill>
                            <a:srgbClr val="000000"/>
                          </a:solidFill>
                          <a:latin typeface="Arial" panose="02020603050405020304" pitchFamily="2"/>
                        </a:rPr>
                        <a:t>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340"/>
                        </a:spcBef>
                        <a:spcAft>
                          <a:spcPts val="490"/>
                        </a:spcAft>
                      </a:pPr>
                      <a:r>
                        <a:rPr lang="en-US" sz="1200" spc="0">
                          <a:solidFill>
                            <a:srgbClr val="000000"/>
                          </a:solidFill>
                          <a:latin typeface="Arial" panose="02020603050405020304" pitchFamily="2"/>
                        </a:rPr>
                        <a:t>Yes</a:t>
                      </a:r>
                      <a:r>
                        <a:rPr lang="en-US" sz="1200" spc="0" baseline="30000">
                          <a:solidFill>
                            <a:srgbClr val="000000"/>
                          </a:solidFill>
                          <a:latin typeface="Arial" panose="02020603050405020304" pitchFamily="2"/>
                        </a:rPr>
                        <a:t>**</a:t>
                      </a:r>
                      <a:r>
                        <a:rPr lang="en-US" sz="100" spc="0">
                          <a:solidFill>
                            <a:srgbClr val="000000"/>
                          </a:solidFill>
                          <a:latin typeface="Arial" panose="02020603050405020304" pitchFamily="2"/>
                        </a:rPr>
                        <a:t>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0E2E4"/>
                    </a:solidFill>
                  </a:tcPr>
                </a:tc>
                <a:tc>
                  <a:txBody>
                    <a:bodyPr/>
                    <a:lstStyle/>
                    <a:p>
                      <a:pPr marL="0" marR="0" indent="0" algn="ctr">
                        <a:lnSpc>
                          <a:spcPts val="1400"/>
                        </a:lnSpc>
                        <a:spcBef>
                          <a:spcPts val="485"/>
                        </a:spcBef>
                        <a:spcAft>
                          <a:spcPts val="345"/>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9"/>
                  </a:ext>
                </a:extLst>
              </a:tr>
              <a:tr h="274320">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SEP IRA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CEEEF"/>
                    </a:solidFill>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ECEEEF"/>
                    </a:solidFill>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10"/>
                  </a:ext>
                </a:extLst>
              </a:tr>
              <a:tr h="274320">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Pension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DCD2A8"/>
                    </a:solidFill>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0ECDC"/>
                    </a:solidFill>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0ECDC"/>
                    </a:solidFill>
                  </a:tcPr>
                </a:tc>
                <a:tc>
                  <a:txBody>
                    <a:bodyPr/>
                    <a:lstStyle/>
                    <a:p>
                      <a:pPr marL="0" marR="0" indent="0" algn="ctr">
                        <a:lnSpc>
                          <a:spcPts val="1400"/>
                        </a:lnSpc>
                        <a:spcBef>
                          <a:spcPts val="460"/>
                        </a:spcBef>
                        <a:spcAft>
                          <a:spcPts val="32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11"/>
                  </a:ext>
                </a:extLst>
              </a:tr>
              <a:tr h="374650">
                <a:tc>
                  <a:txBody>
                    <a:bodyPr/>
                    <a:lstStyle/>
                    <a:p>
                      <a:pPr marL="0" marR="0" indent="0" algn="ctr">
                        <a:lnSpc>
                          <a:spcPts val="1400"/>
                        </a:lnSpc>
                        <a:spcBef>
                          <a:spcPts val="845"/>
                        </a:spcBef>
                        <a:spcAft>
                          <a:spcPts val="730"/>
                        </a:spcAft>
                      </a:pPr>
                      <a:r>
                        <a:rPr lang="en-US" sz="1200" spc="0">
                          <a:solidFill>
                            <a:srgbClr val="FFFFFF"/>
                          </a:solidFill>
                          <a:latin typeface="Arial" panose="02020603050405020304" pitchFamily="2"/>
                        </a:rPr>
                        <a:t>Thrift Savings Plan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AB0F1D"/>
                    </a:solidFill>
                  </a:tcPr>
                </a:tc>
                <a:tc>
                  <a:txBody>
                    <a:bodyPr/>
                    <a:lstStyle/>
                    <a:p>
                      <a:pPr marL="0" marR="0" indent="0" algn="ctr">
                        <a:lnSpc>
                          <a:spcPts val="1400"/>
                        </a:lnSpc>
                        <a:spcBef>
                          <a:spcPts val="845"/>
                        </a:spcBef>
                        <a:spcAft>
                          <a:spcPts val="73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845"/>
                        </a:spcBef>
                        <a:spcAft>
                          <a:spcPts val="73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9CDD1"/>
                    </a:solidFill>
                  </a:tcPr>
                </a:tc>
                <a:tc>
                  <a:txBody>
                    <a:bodyPr/>
                    <a:lstStyle/>
                    <a:p>
                      <a:pPr marL="0" marR="0" indent="0" algn="ctr">
                        <a:lnSpc>
                          <a:spcPts val="1400"/>
                        </a:lnSpc>
                        <a:spcBef>
                          <a:spcPts val="845"/>
                        </a:spcBef>
                        <a:spcAft>
                          <a:spcPts val="73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1400"/>
                        </a:lnSpc>
                        <a:spcBef>
                          <a:spcPts val="845"/>
                        </a:spcBef>
                        <a:spcAft>
                          <a:spcPts val="730"/>
                        </a:spcAft>
                      </a:pPr>
                      <a:r>
                        <a:rPr lang="en-US" sz="1200" spc="0">
                          <a:solidFill>
                            <a:srgbClr val="000000"/>
                          </a:solidFill>
                          <a:latin typeface="Arial" panose="02020603050405020304" pitchFamily="2"/>
                        </a:rPr>
                        <a:t>Yes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9CDD1"/>
                    </a:solidFill>
                  </a:tcPr>
                </a:tc>
                <a:tc>
                  <a:txBody>
                    <a:bodyPr/>
                    <a:lstStyle/>
                    <a:p>
                      <a:pPr marL="0" marR="0" indent="0" algn="ctr">
                        <a:lnSpc>
                          <a:spcPts val="1400"/>
                        </a:lnSpc>
                        <a:spcBef>
                          <a:spcPts val="845"/>
                        </a:spcBef>
                        <a:spcAft>
                          <a:spcPts val="730"/>
                        </a:spcAft>
                      </a:pPr>
                      <a:r>
                        <a:rPr lang="en-US" sz="1200" spc="0">
                          <a:solidFill>
                            <a:srgbClr val="000000"/>
                          </a:solidFill>
                          <a:latin typeface="Arial" panose="02020603050405020304" pitchFamily="2"/>
                        </a:rPr>
                        <a:t>No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12"/>
                  </a:ext>
                </a:extLst>
              </a:tr>
            </a:tbl>
          </a:graphicData>
        </a:graphic>
      </p:graphicFrame>
      <p:sp>
        <p:nvSpPr>
          <p:cNvPr id="6" name="Text Placeholder 5"/>
          <p:cNvSpPr>
            <a:spLocks noGrp="1"/>
          </p:cNvSpPr>
          <p:nvPr>
            <p:ph type="body" idx="10"/>
          </p:nvPr>
        </p:nvSpPr>
        <p:spPr>
          <a:xfrm>
            <a:off x="5763895" y="819785"/>
            <a:ext cx="3352800" cy="5025390"/>
          </a:xfrm>
          <a:prstGeom prst="rect">
            <a:avLst/>
          </a:prstGeom>
          <a:noFill/>
          <a:ln w="0" cmpd="sng">
            <a:noFill/>
            <a:prstDash val="solid"/>
          </a:ln>
        </p:spPr>
        <p:txBody>
          <a:bodyPr vert="horz" lIns="0" tIns="0" rIns="0" bIns="0" anchor="t"/>
          <a:lstStyle/>
          <a:p>
            <a:pPr marL="0" marR="365760" indent="0" algn="l">
              <a:lnSpc>
                <a:spcPts val="1400"/>
              </a:lnSpc>
              <a:spcAft>
                <a:spcPts val="0"/>
              </a:spcAft>
            </a:pPr>
            <a:r>
              <a:rPr lang="en-US" sz="1200" i="1" spc="0">
                <a:solidFill>
                  <a:srgbClr val="000000"/>
                </a:solidFill>
                <a:latin typeface="Arial" panose="02020603050405020304" pitchFamily="2"/>
              </a:rPr>
              <a:t>It’s important to understand retirement account differences and similarities, such as fees, services, investment options, etc., before making any rollover decisions. </a:t>
            </a:r>
          </a:p>
          <a:p>
            <a:pPr marL="0" marR="365760" indent="0" algn="l">
              <a:lnSpc>
                <a:spcPts val="1400"/>
              </a:lnSpc>
              <a:spcBef>
                <a:spcPts val="600"/>
              </a:spcBef>
              <a:spcAft>
                <a:spcPts val="0"/>
              </a:spcAft>
            </a:pPr>
            <a:r>
              <a:rPr lang="en-US" sz="1200" i="1" spc="0">
                <a:solidFill>
                  <a:srgbClr val="000000"/>
                </a:solidFill>
                <a:latin typeface="Arial" panose="02020603050405020304" pitchFamily="2"/>
              </a:rPr>
              <a:t>This material is not a recommendation to buy, sell, hold or roll over any asset, adopt an investment strategy, retain a specific investment manager or use a particular account type. It does not take into account the specific investment objectives, tax and financial condition or particular needs of any specific person. Investors should work with their financial professional to discuss their specific situation. </a:t>
            </a:r>
          </a:p>
          <a:p>
            <a:pPr marL="0" marR="594360" indent="0" algn="l">
              <a:lnSpc>
                <a:spcPts val="1400"/>
              </a:lnSpc>
              <a:spcBef>
                <a:spcPts val="600"/>
              </a:spcBef>
              <a:spcAft>
                <a:spcPts val="0"/>
              </a:spcAft>
            </a:pPr>
            <a:r>
              <a:rPr lang="en-US" sz="1200" i="1" spc="-10">
                <a:solidFill>
                  <a:srgbClr val="000000"/>
                </a:solidFill>
                <a:latin typeface="Arial" panose="02020603050405020304" pitchFamily="2"/>
              </a:rPr>
              <a:t>Investing involves risk, including possible loss of principal. </a:t>
            </a:r>
          </a:p>
          <a:p>
            <a:pPr marL="0" marR="365760" indent="0" algn="l">
              <a:lnSpc>
                <a:spcPts val="1400"/>
              </a:lnSpc>
              <a:spcBef>
                <a:spcPts val="600"/>
              </a:spcBef>
              <a:spcAft>
                <a:spcPts val="0"/>
              </a:spcAft>
            </a:pPr>
            <a:r>
              <a:rPr lang="en-US" sz="1200" i="1" spc="-15">
                <a:solidFill>
                  <a:srgbClr val="000000"/>
                </a:solidFill>
                <a:latin typeface="Arial" panose="02020603050405020304" pitchFamily="2"/>
              </a:rPr>
              <a:t>Qualified retirement plans, deferred compensation plans and individual retirement accounts are all different, including fees and when you can access funds. Assets rolled over from your account(s) may be subject to surrender charges, other fees and/or a 10% early withdrawal tax if withdrawn before age 59</a:t>
            </a:r>
            <a:r>
              <a:rPr lang="en-US" sz="1200" i="1" spc="-15" baseline="30000">
                <a:solidFill>
                  <a:srgbClr val="000000"/>
                </a:solidFill>
                <a:latin typeface="Arial" panose="02020603050405020304" pitchFamily="2"/>
              </a:rPr>
              <a:t>1</a:t>
            </a:r>
            <a:r>
              <a:rPr lang="en-US" sz="1200" i="1" spc="-15">
                <a:solidFill>
                  <a:srgbClr val="000000"/>
                </a:solidFill>
                <a:latin typeface="Arial" panose="02020603050405020304" pitchFamily="2"/>
              </a:rPr>
              <a:t>/</a:t>
            </a:r>
            <a:r>
              <a:rPr lang="en-US" sz="1200" i="1" spc="-15" baseline="-25000">
                <a:solidFill>
                  <a:srgbClr val="000000"/>
                </a:solidFill>
                <a:latin typeface="Arial" panose="02020603050405020304" pitchFamily="2"/>
              </a:rPr>
              <a:t>2</a:t>
            </a:r>
            <a:r>
              <a:rPr lang="en-US" sz="1200" i="1" spc="-15">
                <a:solidFill>
                  <a:srgbClr val="000000"/>
                </a:solidFill>
                <a:latin typeface="Arial" panose="02020603050405020304" pitchFamily="2"/>
              </a:rPr>
              <a:t>. </a:t>
            </a:r>
          </a:p>
          <a:p>
            <a:pPr marL="0" marR="365760" indent="0" algn="l">
              <a:lnSpc>
                <a:spcPts val="1400"/>
              </a:lnSpc>
              <a:spcBef>
                <a:spcPts val="600"/>
              </a:spcBef>
              <a:spcAft>
                <a:spcPts val="5"/>
              </a:spcAft>
            </a:pPr>
            <a:r>
              <a:rPr lang="en-US" sz="1200" i="1" spc="0">
                <a:solidFill>
                  <a:srgbClr val="000000"/>
                </a:solidFill>
                <a:latin typeface="Arial" panose="02020603050405020304" pitchFamily="2"/>
              </a:rPr>
              <a:t>Diversification does not guarantee profits or insulate you from potential losses. </a:t>
            </a:r>
          </a:p>
        </p:txBody>
      </p:sp>
      <p:sp>
        <p:nvSpPr>
          <p:cNvPr id="9" name="Text Placeholder 8"/>
          <p:cNvSpPr>
            <a:spLocks noGrp="1"/>
          </p:cNvSpPr>
          <p:nvPr>
            <p:ph type="body" idx="10"/>
          </p:nvPr>
        </p:nvSpPr>
        <p:spPr>
          <a:xfrm>
            <a:off x="203835" y="3538855"/>
            <a:ext cx="267335" cy="1228090"/>
          </a:xfrm>
          <a:prstGeom prst="rect">
            <a:avLst/>
          </a:prstGeom>
          <a:noFill/>
          <a:ln w="0" cmpd="sng">
            <a:noFill/>
            <a:prstDash val="solid"/>
          </a:ln>
        </p:spPr>
        <p:txBody>
          <a:bodyPr vert="vert270" lIns="0" tIns="0" rIns="52070" bIns="0" anchor="t"/>
          <a:lstStyle/>
          <a:p>
            <a:pPr marL="0" marR="0" indent="0" algn="l">
              <a:lnSpc>
                <a:spcPts val="1300"/>
              </a:lnSpc>
              <a:spcAft>
                <a:spcPts val="380"/>
              </a:spcAft>
            </a:pPr>
            <a:r>
              <a:rPr lang="en-US" sz="1650" b="1" spc="-80">
                <a:solidFill>
                  <a:srgbClr val="000000"/>
                </a:solidFill>
                <a:latin typeface="Calibri" panose="02020603050405020304" pitchFamily="2"/>
              </a:rPr>
              <a:t>Rollover from </a:t>
            </a:r>
          </a:p>
        </p:txBody>
      </p:sp>
      <p:sp>
        <p:nvSpPr>
          <p:cNvPr id="10" name="Text Placeholder 9"/>
          <p:cNvSpPr>
            <a:spLocks noGrp="1"/>
          </p:cNvSpPr>
          <p:nvPr>
            <p:ph type="body" idx="10"/>
          </p:nvPr>
        </p:nvSpPr>
        <p:spPr>
          <a:xfrm>
            <a:off x="545465" y="5955665"/>
            <a:ext cx="7257415" cy="563880"/>
          </a:xfrm>
          <a:prstGeom prst="rect">
            <a:avLst/>
          </a:prstGeom>
          <a:noFill/>
          <a:ln w="0" cmpd="sng">
            <a:noFill/>
            <a:prstDash val="solid"/>
          </a:ln>
        </p:spPr>
        <p:txBody>
          <a:bodyPr vert="horz" lIns="0" tIns="87630" rIns="0" bIns="0" anchor="t"/>
          <a:lstStyle/>
          <a:p>
            <a:pPr marL="0" marR="868680" indent="0" algn="l">
              <a:lnSpc>
                <a:spcPts val="1400"/>
              </a:lnSpc>
              <a:spcAft>
                <a:spcPts val="795"/>
              </a:spcAft>
            </a:pPr>
            <a:r>
              <a:rPr lang="en-US" sz="1200" i="1" spc="0">
                <a:solidFill>
                  <a:srgbClr val="000000"/>
                </a:solidFill>
                <a:latin typeface="Arial" panose="02020603050405020304" pitchFamily="2"/>
              </a:rPr>
              <a:t>*Ignores Roth conversion. In other words, the money rolled over remains taxable at distribution. **After 2 years, only one rollover in any 12-month period. </a:t>
            </a:r>
          </a:p>
        </p:txBody>
      </p:sp>
      <p:graphicFrame>
        <p:nvGraphicFramePr>
          <p:cNvPr id="12" name="Table 11"/>
          <p:cNvGraphicFramePr>
            <a:graphicFrameLocks noGrp="1"/>
          </p:cNvGraphicFramePr>
          <p:nvPr/>
        </p:nvGraphicFramePr>
        <p:xfrm>
          <a:off x="0" y="6519545"/>
          <a:ext cx="9144000" cy="338455"/>
        </p:xfrm>
        <a:graphic>
          <a:graphicData uri="http://schemas.openxmlformats.org/drawingml/2006/table">
            <a:tbl>
              <a:tblPr/>
              <a:tblGrid>
                <a:gridCol w="387350">
                  <a:extLst>
                    <a:ext uri="{9D8B030D-6E8A-4147-A177-3AD203B41FA5}">
                      <a16:colId xmlns:a16="http://schemas.microsoft.com/office/drawing/2014/main" val="20000"/>
                    </a:ext>
                  </a:extLst>
                </a:gridCol>
                <a:gridCol w="386715">
                  <a:extLst>
                    <a:ext uri="{9D8B030D-6E8A-4147-A177-3AD203B41FA5}">
                      <a16:colId xmlns:a16="http://schemas.microsoft.com/office/drawing/2014/main" val="20001"/>
                    </a:ext>
                  </a:extLst>
                </a:gridCol>
                <a:gridCol w="388620">
                  <a:extLst>
                    <a:ext uri="{9D8B030D-6E8A-4147-A177-3AD203B41FA5}">
                      <a16:colId xmlns:a16="http://schemas.microsoft.com/office/drawing/2014/main" val="20002"/>
                    </a:ext>
                  </a:extLst>
                </a:gridCol>
                <a:gridCol w="388620">
                  <a:extLst>
                    <a:ext uri="{9D8B030D-6E8A-4147-A177-3AD203B41FA5}">
                      <a16:colId xmlns:a16="http://schemas.microsoft.com/office/drawing/2014/main" val="20003"/>
                    </a:ext>
                  </a:extLst>
                </a:gridCol>
                <a:gridCol w="387350">
                  <a:extLst>
                    <a:ext uri="{9D8B030D-6E8A-4147-A177-3AD203B41FA5}">
                      <a16:colId xmlns:a16="http://schemas.microsoft.com/office/drawing/2014/main" val="20004"/>
                    </a:ext>
                  </a:extLst>
                </a:gridCol>
                <a:gridCol w="7205345">
                  <a:extLst>
                    <a:ext uri="{9D8B030D-6E8A-4147-A177-3AD203B41FA5}">
                      <a16:colId xmlns:a16="http://schemas.microsoft.com/office/drawing/2014/main" val="20005"/>
                    </a:ext>
                  </a:extLst>
                </a:gridCol>
              </a:tblGrid>
              <a:tr h="338455">
                <a:tc>
                  <a:txBody>
                    <a:bodyPr/>
                    <a:lstStyle/>
                    <a:p>
                      <a:pPr marL="0" marR="0" indent="0" algn="ctr">
                        <a:lnSpc>
                          <a:spcPts val="1400"/>
                        </a:lnSpc>
                        <a:spcBef>
                          <a:spcPts val="800"/>
                        </a:spcBef>
                        <a:spcAft>
                          <a:spcPts val="490"/>
                        </a:spcAft>
                      </a:pPr>
                      <a:r>
                        <a:rPr lang="en-US" sz="1200" spc="0">
                          <a:solidFill>
                            <a:srgbClr val="000000"/>
                          </a:solidFill>
                          <a:latin typeface="Arial" panose="02020603050405020304" pitchFamily="2"/>
                        </a:rPr>
                        <a:t>14 </a:t>
                      </a:r>
                    </a:p>
                  </a:txBody>
                  <a:tcPr marL="0" marR="0" marT="0" marB="0" anchor="ctr">
                    <a:lnL w="0" cmpd="sng">
                      <a:noFill/>
                      <a:prstDash val="solid"/>
                    </a:lnL>
                    <a:lnR w="0" cmpd="sng">
                      <a:noFill/>
                      <a:prstDash val="solid"/>
                    </a:lnR>
                    <a:lnT w="0" cmpd="sng">
                      <a:noFill/>
                      <a:prstDash val="solid"/>
                    </a:lnT>
                    <a:lnB w="0" cmpd="sng">
                      <a:noFill/>
                      <a:prstDash val="solid"/>
                    </a:lnB>
                    <a:solidFill>
                      <a:srgbClr val="DBDEE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3E445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EB2D3C"/>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AB0F1D"/>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DCD2A8"/>
                    </a:solidFill>
                  </a:tcPr>
                </a:tc>
                <a:tc>
                  <a:txBody>
                    <a:bodyPr/>
                    <a:lstStyle/>
                    <a:p>
                      <a:pPr marL="0" marR="1207135" indent="0" algn="r">
                        <a:lnSpc>
                          <a:spcPts val="1200"/>
                        </a:lnSpc>
                        <a:spcBef>
                          <a:spcPts val="800"/>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40404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2"/>
          <a:stretch>
            <a:fillRect/>
          </a:stretch>
        </p:blipFill>
        <p:spPr>
          <a:xfrm>
            <a:off x="0" y="4084320"/>
            <a:ext cx="9144000" cy="2432050"/>
          </a:xfrm>
          <a:prstGeom prst="rect">
            <a:avLst/>
          </a:prstGeom>
        </p:spPr>
      </p:pic>
      <p:sp>
        <p:nvSpPr>
          <p:cNvPr id="2" name="Text Placeholder 1"/>
          <p:cNvSpPr>
            <a:spLocks noGrp="1"/>
          </p:cNvSpPr>
          <p:nvPr>
            <p:ph type="body" idx="10"/>
          </p:nvPr>
        </p:nvSpPr>
        <p:spPr>
          <a:xfrm>
            <a:off x="0" y="495300"/>
            <a:ext cx="9144000" cy="3589020"/>
          </a:xfrm>
          <a:prstGeom prst="rect">
            <a:avLst/>
          </a:prstGeom>
          <a:noFill/>
          <a:ln w="0" cmpd="sng">
            <a:noFill/>
            <a:prstDash val="solid"/>
          </a:ln>
        </p:spPr>
        <p:txBody>
          <a:bodyPr vert="horz" lIns="0" tIns="45085" rIns="0" bIns="0" anchor="t"/>
          <a:lstStyle/>
          <a:p>
            <a:pPr marL="594360" marR="0" indent="0" algn="l">
              <a:lnSpc>
                <a:spcPts val="3200"/>
              </a:lnSpc>
              <a:spcAft>
                <a:spcPts val="0"/>
              </a:spcAft>
            </a:pPr>
            <a:r>
              <a:rPr lang="en-US" sz="3150" b="1" spc="10" dirty="0">
                <a:solidFill>
                  <a:srgbClr val="C00000"/>
                </a:solidFill>
                <a:latin typeface="Calibri" panose="02020603050405020304" pitchFamily="2"/>
              </a:rPr>
              <a:t>Borrowing from your account </a:t>
            </a:r>
          </a:p>
          <a:p>
            <a:pPr marL="914400" marR="548640" indent="320040" algn="l">
              <a:lnSpc>
                <a:spcPts val="2900"/>
              </a:lnSpc>
              <a:spcBef>
                <a:spcPts val="1985"/>
              </a:spcBef>
              <a:spcAft>
                <a:spcPts val="0"/>
              </a:spcAft>
              <a:buFont typeface="Symbol"/>
              <a:buChar char="·"/>
            </a:pPr>
            <a:r>
              <a:rPr lang="en-US" sz="2350" spc="0" dirty="0">
                <a:solidFill>
                  <a:srgbClr val="000000"/>
                </a:solidFill>
                <a:latin typeface="Calibri" panose="02020603050405020304" pitchFamily="2"/>
              </a:rPr>
              <a:t>Participant loans are available; pay yourself back principal and interest </a:t>
            </a:r>
          </a:p>
          <a:p>
            <a:pPr marL="914400" marR="1783080" indent="320040" algn="l">
              <a:lnSpc>
                <a:spcPts val="2900"/>
              </a:lnSpc>
              <a:spcBef>
                <a:spcPts val="580"/>
              </a:spcBef>
              <a:spcAft>
                <a:spcPts val="0"/>
              </a:spcAft>
              <a:buFont typeface="Symbol"/>
              <a:buChar char="·"/>
            </a:pPr>
            <a:r>
              <a:rPr lang="en-US" sz="2350" spc="0" dirty="0">
                <a:solidFill>
                  <a:srgbClr val="000000"/>
                </a:solidFill>
                <a:latin typeface="Calibri" panose="02020603050405020304" pitchFamily="2"/>
              </a:rPr>
              <a:t>Five-year repayment, principal residence repayment — 15 years </a:t>
            </a:r>
          </a:p>
          <a:p>
            <a:pPr marL="914400" marR="0" indent="320040" algn="l">
              <a:lnSpc>
                <a:spcPts val="2500"/>
              </a:lnSpc>
              <a:spcBef>
                <a:spcPts val="910"/>
              </a:spcBef>
              <a:spcAft>
                <a:spcPts val="7080"/>
              </a:spcAft>
              <a:buFont typeface="Symbol"/>
              <a:buChar char="·"/>
            </a:pPr>
            <a:r>
              <a:rPr lang="en-US" sz="2350" spc="15" dirty="0">
                <a:solidFill>
                  <a:srgbClr val="000000"/>
                </a:solidFill>
                <a:latin typeface="Calibri" panose="02020603050405020304" pitchFamily="2"/>
              </a:rPr>
              <a:t>Consider the effect it may have on your retirement goals </a:t>
            </a:r>
          </a:p>
        </p:txBody>
      </p:sp>
      <p:graphicFrame>
        <p:nvGraphicFramePr>
          <p:cNvPr id="6" name="Table 5"/>
          <p:cNvGraphicFramePr>
            <a:graphicFrameLocks noGrp="1"/>
          </p:cNvGraphicFramePr>
          <p:nvPr/>
        </p:nvGraphicFramePr>
        <p:xfrm>
          <a:off x="0" y="6516370"/>
          <a:ext cx="9144000" cy="341630"/>
        </p:xfrm>
        <a:graphic>
          <a:graphicData uri="http://schemas.openxmlformats.org/drawingml/2006/table">
            <a:tbl>
              <a:tblPr/>
              <a:tblGrid>
                <a:gridCol w="387350">
                  <a:extLst>
                    <a:ext uri="{9D8B030D-6E8A-4147-A177-3AD203B41FA5}">
                      <a16:colId xmlns:a16="http://schemas.microsoft.com/office/drawing/2014/main" val="20000"/>
                    </a:ext>
                  </a:extLst>
                </a:gridCol>
                <a:gridCol w="386715">
                  <a:extLst>
                    <a:ext uri="{9D8B030D-6E8A-4147-A177-3AD203B41FA5}">
                      <a16:colId xmlns:a16="http://schemas.microsoft.com/office/drawing/2014/main" val="20001"/>
                    </a:ext>
                  </a:extLst>
                </a:gridCol>
                <a:gridCol w="388620">
                  <a:extLst>
                    <a:ext uri="{9D8B030D-6E8A-4147-A177-3AD203B41FA5}">
                      <a16:colId xmlns:a16="http://schemas.microsoft.com/office/drawing/2014/main" val="20002"/>
                    </a:ext>
                  </a:extLst>
                </a:gridCol>
                <a:gridCol w="388620">
                  <a:extLst>
                    <a:ext uri="{9D8B030D-6E8A-4147-A177-3AD203B41FA5}">
                      <a16:colId xmlns:a16="http://schemas.microsoft.com/office/drawing/2014/main" val="20003"/>
                    </a:ext>
                  </a:extLst>
                </a:gridCol>
                <a:gridCol w="387350">
                  <a:extLst>
                    <a:ext uri="{9D8B030D-6E8A-4147-A177-3AD203B41FA5}">
                      <a16:colId xmlns:a16="http://schemas.microsoft.com/office/drawing/2014/main" val="20004"/>
                    </a:ext>
                  </a:extLst>
                </a:gridCol>
                <a:gridCol w="7205345">
                  <a:extLst>
                    <a:ext uri="{9D8B030D-6E8A-4147-A177-3AD203B41FA5}">
                      <a16:colId xmlns:a16="http://schemas.microsoft.com/office/drawing/2014/main" val="20005"/>
                    </a:ext>
                  </a:extLst>
                </a:gridCol>
              </a:tblGrid>
              <a:tr h="341630">
                <a:tc>
                  <a:txBody>
                    <a:bodyPr/>
                    <a:lstStyle/>
                    <a:p>
                      <a:pPr marL="0" marR="0" indent="0" algn="ctr">
                        <a:lnSpc>
                          <a:spcPts val="1400"/>
                        </a:lnSpc>
                        <a:spcBef>
                          <a:spcPts val="1065"/>
                        </a:spcBef>
                        <a:spcAft>
                          <a:spcPts val="255"/>
                        </a:spcAft>
                      </a:pPr>
                      <a:r>
                        <a:rPr lang="en-US" sz="1200" spc="0">
                          <a:solidFill>
                            <a:srgbClr val="000000"/>
                          </a:solidFill>
                          <a:latin typeface="Arial" panose="02020603050405020304" pitchFamily="2"/>
                        </a:rPr>
                        <a:t>18 </a:t>
                      </a:r>
                    </a:p>
                  </a:txBody>
                  <a:tcPr marL="0" marR="0" marT="0" marB="0" anchor="ctr">
                    <a:lnL w="0" cmpd="sng">
                      <a:noFill/>
                      <a:prstDash val="solid"/>
                    </a:lnL>
                    <a:lnR w="0" cmpd="sng">
                      <a:noFill/>
                      <a:prstDash val="solid"/>
                    </a:lnR>
                    <a:lnT w="0" cmpd="sng">
                      <a:noFill/>
                      <a:prstDash val="solid"/>
                    </a:lnT>
                    <a:lnB w="0" cmpd="sng">
                      <a:noFill/>
                      <a:prstDash val="solid"/>
                    </a:lnB>
                    <a:solidFill>
                      <a:srgbClr val="DBDADA"/>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424652"/>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EB2D3C"/>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AB101E"/>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DDD3AA"/>
                    </a:solidFill>
                  </a:tcPr>
                </a:tc>
                <a:tc>
                  <a:txBody>
                    <a:bodyPr/>
                    <a:lstStyle/>
                    <a:p>
                      <a:pPr marL="0" marR="1207135" indent="0" algn="r">
                        <a:lnSpc>
                          <a:spcPts val="1200"/>
                        </a:lnSpc>
                        <a:spcBef>
                          <a:spcPts val="825"/>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41413F"/>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E2907E-F168-4255-90F4-6C86EBA5531B}"/>
              </a:ext>
            </a:extLst>
          </p:cNvPr>
          <p:cNvSpPr>
            <a:spLocks noGrp="1"/>
          </p:cNvSpPr>
          <p:nvPr>
            <p:ph type="body" idx="10"/>
          </p:nvPr>
        </p:nvSpPr>
        <p:spPr>
          <a:xfrm>
            <a:off x="0" y="121602"/>
            <a:ext cx="9144000" cy="975995"/>
          </a:xfrm>
        </p:spPr>
        <p:txBody>
          <a:bodyPr/>
          <a:lstStyle/>
          <a:p>
            <a:pPr algn="ctr"/>
            <a:endParaRPr lang="en-US" dirty="0"/>
          </a:p>
          <a:p>
            <a:pPr algn="ctr"/>
            <a:r>
              <a:rPr lang="en-US" sz="3500" spc="-120" dirty="0">
                <a:solidFill>
                  <a:srgbClr val="C00000"/>
                </a:solidFill>
                <a:latin typeface="+mj-lt"/>
              </a:rPr>
              <a:t>How do I e</a:t>
            </a:r>
            <a:r>
              <a:rPr lang="en-US" sz="3500" spc="-120" dirty="0">
                <a:solidFill>
                  <a:srgbClr val="C00000"/>
                </a:solidFill>
                <a:latin typeface="Calibri" panose="02020603050405020304" pitchFamily="2"/>
              </a:rPr>
              <a:t>nroll?</a:t>
            </a:r>
            <a:endParaRPr lang="en-US" dirty="0"/>
          </a:p>
        </p:txBody>
      </p:sp>
      <p:sp>
        <p:nvSpPr>
          <p:cNvPr id="3" name="Text Placeholder 2">
            <a:extLst>
              <a:ext uri="{FF2B5EF4-FFF2-40B4-BE49-F238E27FC236}">
                <a16:creationId xmlns:a16="http://schemas.microsoft.com/office/drawing/2014/main" id="{8E11629A-3B10-4B3B-A4AE-4A666AA6F1CD}"/>
              </a:ext>
            </a:extLst>
          </p:cNvPr>
          <p:cNvSpPr>
            <a:spLocks noGrp="1"/>
          </p:cNvSpPr>
          <p:nvPr>
            <p:ph type="body" idx="10"/>
          </p:nvPr>
        </p:nvSpPr>
        <p:spPr>
          <a:xfrm>
            <a:off x="0" y="1948180"/>
            <a:ext cx="8890000" cy="4300220"/>
          </a:xfrm>
        </p:spPr>
        <p:txBody>
          <a:bodyPr/>
          <a:lstStyle/>
          <a:p>
            <a:pPr marL="285750" indent="-285750">
              <a:buFontTx/>
              <a:buChar char="-"/>
            </a:pPr>
            <a:r>
              <a:rPr lang="en-US" sz="2350" dirty="0">
                <a:latin typeface="+mn-lt"/>
              </a:rPr>
              <a:t>Online: </a:t>
            </a:r>
            <a:r>
              <a:rPr lang="en-US" sz="2350" dirty="0">
                <a:latin typeface="+mn-lt"/>
                <a:hlinkClick r:id="rId2"/>
              </a:rPr>
              <a:t>www.marylanddc.com</a:t>
            </a:r>
            <a:r>
              <a:rPr lang="en-US" sz="2350" dirty="0">
                <a:latin typeface="+mn-lt"/>
              </a:rPr>
              <a:t> </a:t>
            </a:r>
          </a:p>
          <a:p>
            <a:pPr marL="285750" indent="-285750">
              <a:buFontTx/>
              <a:buChar char="-"/>
            </a:pPr>
            <a:r>
              <a:rPr lang="en-US" sz="2350" dirty="0">
                <a:latin typeface="+mn-lt"/>
              </a:rPr>
              <a:t>Schedule a meeting to get your questions answered and then enroll via DocuSign when you are ready </a:t>
            </a:r>
            <a:r>
              <a:rPr lang="en-US" sz="2350" dirty="0">
                <a:latin typeface="+mn-lt"/>
                <a:hlinkClick r:id="rId3"/>
              </a:rPr>
              <a:t>www.savannahrath.timetap.com</a:t>
            </a:r>
            <a:r>
              <a:rPr lang="en-US" sz="2350" dirty="0">
                <a:latin typeface="+mn-lt"/>
              </a:rPr>
              <a:t> </a:t>
            </a:r>
          </a:p>
          <a:p>
            <a:pPr marL="285750" indent="-285750">
              <a:buFontTx/>
              <a:buChar char="-"/>
            </a:pPr>
            <a:r>
              <a:rPr lang="en-US" sz="2350" dirty="0">
                <a:latin typeface="+mn-lt"/>
              </a:rPr>
              <a:t>By phone: 800-545-4730</a:t>
            </a:r>
          </a:p>
          <a:p>
            <a:pPr marL="285750" indent="-285750">
              <a:buFontTx/>
              <a:buChar char="-"/>
            </a:pPr>
            <a:r>
              <a:rPr lang="en-US" sz="2350" dirty="0">
                <a:latin typeface="+mn-lt"/>
              </a:rPr>
              <a:t>By form: enrollment forms will be sent out as a PDF after orientation. If you do not have access to a printer/ scanner, you can also email me and I can send you a DocuSign to enroll: </a:t>
            </a:r>
            <a:r>
              <a:rPr lang="en-US" sz="2350" dirty="0">
                <a:latin typeface="+mn-lt"/>
                <a:hlinkClick r:id="rId4"/>
              </a:rPr>
              <a:t>raths5@nationwide.com</a:t>
            </a:r>
            <a:r>
              <a:rPr lang="en-US" sz="2350" dirty="0">
                <a:latin typeface="+mn-lt"/>
              </a:rPr>
              <a:t> </a:t>
            </a:r>
          </a:p>
        </p:txBody>
      </p:sp>
    </p:spTree>
    <p:extLst>
      <p:ext uri="{BB962C8B-B14F-4D97-AF65-F5344CB8AC3E}">
        <p14:creationId xmlns:p14="http://schemas.microsoft.com/office/powerpoint/2010/main" val="3287188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387350" y="6519545"/>
            <a:ext cx="386715" cy="338455"/>
          </a:xfrm>
          <a:prstGeom prst="rect">
            <a:avLst/>
          </a:prstGeom>
          <a:solidFill>
            <a:srgbClr val="3E4450"/>
          </a:solidFill>
          <a:ln w="0" cmpd="sng">
            <a:noFill/>
            <a:prstDash val="solid"/>
          </a:ln>
        </p:spPr>
        <p:txBody>
          <a:bodyPr vert="horz" lIns="0" tIns="0" rIns="0" bIns="0" anchor="t"/>
          <a:lstStyle/>
          <a:p>
            <a:endParaRPr/>
          </a:p>
        </p:txBody>
      </p:sp>
      <p:sp>
        <p:nvSpPr>
          <p:cNvPr id="3" name="Text Placeholder 2"/>
          <p:cNvSpPr>
            <a:spLocks noGrp="1"/>
          </p:cNvSpPr>
          <p:nvPr>
            <p:ph type="body" idx="10"/>
          </p:nvPr>
        </p:nvSpPr>
        <p:spPr>
          <a:xfrm>
            <a:off x="774065" y="6519545"/>
            <a:ext cx="390525" cy="338455"/>
          </a:xfrm>
          <a:prstGeom prst="rect">
            <a:avLst/>
          </a:prstGeom>
          <a:solidFill>
            <a:srgbClr val="EB2D3C"/>
          </a:solidFill>
          <a:ln w="0" cmpd="sng">
            <a:noFill/>
            <a:prstDash val="solid"/>
          </a:ln>
        </p:spPr>
        <p:txBody>
          <a:bodyPr vert="horz" lIns="0" tIns="0" rIns="0" bIns="0" anchor="t"/>
          <a:lstStyle/>
          <a:p>
            <a:endParaRPr/>
          </a:p>
        </p:txBody>
      </p:sp>
      <p:sp>
        <p:nvSpPr>
          <p:cNvPr id="4" name="Text Placeholder 3"/>
          <p:cNvSpPr>
            <a:spLocks noGrp="1"/>
          </p:cNvSpPr>
          <p:nvPr>
            <p:ph type="body" idx="10"/>
          </p:nvPr>
        </p:nvSpPr>
        <p:spPr>
          <a:xfrm>
            <a:off x="1551305" y="6519545"/>
            <a:ext cx="387350" cy="338455"/>
          </a:xfrm>
          <a:prstGeom prst="rect">
            <a:avLst/>
          </a:prstGeom>
          <a:solidFill>
            <a:srgbClr val="DCD2A8"/>
          </a:solidFill>
          <a:ln w="0" cmpd="sng">
            <a:noFill/>
            <a:prstDash val="solid"/>
          </a:ln>
        </p:spPr>
        <p:txBody>
          <a:bodyPr vert="horz" lIns="0" tIns="0" rIns="0" bIns="0" anchor="t"/>
          <a:lstStyle/>
          <a:p>
            <a:endParaRPr/>
          </a:p>
        </p:txBody>
      </p:sp>
      <p:sp>
        <p:nvSpPr>
          <p:cNvPr id="5" name="Text Placeholder 4"/>
          <p:cNvSpPr>
            <a:spLocks noGrp="1"/>
          </p:cNvSpPr>
          <p:nvPr>
            <p:ph type="body" idx="10"/>
          </p:nvPr>
        </p:nvSpPr>
        <p:spPr>
          <a:xfrm>
            <a:off x="1164590" y="6519545"/>
            <a:ext cx="386715" cy="338455"/>
          </a:xfrm>
          <a:prstGeom prst="rect">
            <a:avLst/>
          </a:prstGeom>
          <a:solidFill>
            <a:srgbClr val="AB0F1D"/>
          </a:solidFill>
          <a:ln w="0" cmpd="sng">
            <a:noFill/>
            <a:prstDash val="solid"/>
          </a:ln>
        </p:spPr>
        <p:txBody>
          <a:bodyPr vert="horz" lIns="0" tIns="0" rIns="0" bIns="0" anchor="t"/>
          <a:lstStyle/>
          <a:p>
            <a:endParaRPr/>
          </a:p>
        </p:txBody>
      </p:sp>
      <p:pic>
        <p:nvPicPr>
          <p:cNvPr id="9" name="Picture 8"/>
          <p:cNvPicPr/>
          <p:nvPr/>
        </p:nvPicPr>
        <p:blipFill>
          <a:blip r:embed="rId2"/>
          <a:stretch>
            <a:fillRect/>
          </a:stretch>
        </p:blipFill>
        <p:spPr>
          <a:xfrm>
            <a:off x="1938655" y="4230370"/>
            <a:ext cx="7205345" cy="2627630"/>
          </a:xfrm>
          <a:prstGeom prst="rect">
            <a:avLst/>
          </a:prstGeom>
        </p:spPr>
      </p:pic>
      <p:sp>
        <p:nvSpPr>
          <p:cNvPr id="6" name="Text Placeholder 5"/>
          <p:cNvSpPr>
            <a:spLocks noGrp="1"/>
          </p:cNvSpPr>
          <p:nvPr>
            <p:ph type="body" idx="10"/>
          </p:nvPr>
        </p:nvSpPr>
        <p:spPr>
          <a:xfrm>
            <a:off x="563880" y="482600"/>
            <a:ext cx="1447800" cy="748030"/>
          </a:xfrm>
          <a:prstGeom prst="rect">
            <a:avLst/>
          </a:prstGeom>
          <a:noFill/>
          <a:ln w="0" cmpd="sng">
            <a:noFill/>
            <a:prstDash val="solid"/>
          </a:ln>
        </p:spPr>
        <p:txBody>
          <a:bodyPr vert="horz" lIns="0" tIns="57150" rIns="0" bIns="0" anchor="t"/>
          <a:lstStyle/>
          <a:p>
            <a:pPr marL="0" marR="0" indent="0" algn="l">
              <a:lnSpc>
                <a:spcPts val="3500"/>
              </a:lnSpc>
              <a:spcAft>
                <a:spcPts val="1875"/>
              </a:spcAft>
            </a:pPr>
            <a:r>
              <a:rPr lang="en-US" sz="3200" b="1" spc="-85">
                <a:solidFill>
                  <a:srgbClr val="C00000"/>
                </a:solidFill>
                <a:latin typeface="Calibri" panose="02020603050405020304" pitchFamily="2"/>
              </a:rPr>
              <a:t>Contacts </a:t>
            </a:r>
          </a:p>
        </p:txBody>
      </p:sp>
      <p:sp>
        <p:nvSpPr>
          <p:cNvPr id="7" name="Text Placeholder 6"/>
          <p:cNvSpPr>
            <a:spLocks noGrp="1"/>
          </p:cNvSpPr>
          <p:nvPr>
            <p:ph type="body" idx="10"/>
          </p:nvPr>
        </p:nvSpPr>
        <p:spPr>
          <a:xfrm>
            <a:off x="0" y="1230630"/>
            <a:ext cx="7489190" cy="5288915"/>
          </a:xfrm>
          <a:prstGeom prst="rect">
            <a:avLst/>
          </a:prstGeom>
          <a:noFill/>
          <a:ln w="0" cmpd="sng">
            <a:noFill/>
            <a:prstDash val="solid"/>
          </a:ln>
        </p:spPr>
        <p:txBody>
          <a:bodyPr vert="horz" lIns="0" tIns="28575" rIns="0" bIns="0" anchor="t"/>
          <a:lstStyle/>
          <a:p>
            <a:pPr marL="0" marR="0" indent="0" algn="ctr">
              <a:lnSpc>
                <a:spcPts val="2400"/>
              </a:lnSpc>
              <a:spcAft>
                <a:spcPts val="0"/>
              </a:spcAft>
            </a:pPr>
            <a:r>
              <a:rPr lang="en-US" sz="2350" spc="15">
                <a:solidFill>
                  <a:srgbClr val="000000"/>
                </a:solidFill>
                <a:latin typeface="Calibri" panose="02020603050405020304" pitchFamily="2"/>
              </a:rPr>
              <a:t>Maryland Supplemental Retirement Plans </a:t>
            </a:r>
          </a:p>
          <a:p>
            <a:pPr marL="0" marR="0" indent="0" algn="ctr">
              <a:lnSpc>
                <a:spcPts val="2400"/>
              </a:lnSpc>
              <a:spcBef>
                <a:spcPts val="1035"/>
              </a:spcBef>
              <a:spcAft>
                <a:spcPts val="0"/>
              </a:spcAft>
            </a:pPr>
            <a:r>
              <a:rPr lang="en-US" sz="2350" spc="5">
                <a:solidFill>
                  <a:srgbClr val="000000"/>
                </a:solidFill>
                <a:latin typeface="Calibri" panose="02020603050405020304" pitchFamily="2"/>
              </a:rPr>
              <a:t>800-545-4730 </a:t>
            </a:r>
          </a:p>
          <a:p>
            <a:pPr marL="0" marR="0" indent="0" algn="ctr">
              <a:lnSpc>
                <a:spcPts val="2400"/>
              </a:lnSpc>
              <a:spcBef>
                <a:spcPts val="460"/>
              </a:spcBef>
              <a:spcAft>
                <a:spcPts val="0"/>
              </a:spcAft>
            </a:pPr>
            <a:r>
              <a:rPr lang="en-US" sz="2350" spc="-30">
                <a:solidFill>
                  <a:srgbClr val="000000"/>
                </a:solidFill>
                <a:latin typeface="Calibri" panose="02020603050405020304" pitchFamily="2"/>
              </a:rPr>
              <a:t>or </a:t>
            </a:r>
          </a:p>
          <a:p>
            <a:pPr marL="0" marR="0" indent="0" algn="ctr">
              <a:lnSpc>
                <a:spcPts val="2400"/>
              </a:lnSpc>
              <a:spcBef>
                <a:spcPts val="460"/>
              </a:spcBef>
              <a:spcAft>
                <a:spcPts val="0"/>
              </a:spcAft>
            </a:pPr>
            <a:r>
              <a:rPr lang="en-US" sz="2350" spc="0">
                <a:solidFill>
                  <a:srgbClr val="000000"/>
                </a:solidFill>
                <a:latin typeface="Calibri" panose="02020603050405020304" pitchFamily="2"/>
              </a:rPr>
              <a:t>800-543-5605 </a:t>
            </a:r>
          </a:p>
          <a:p>
            <a:pPr marL="0" marR="0" indent="0" algn="ctr">
              <a:lnSpc>
                <a:spcPts val="2400"/>
              </a:lnSpc>
              <a:spcBef>
                <a:spcPts val="1035"/>
              </a:spcBef>
              <a:spcAft>
                <a:spcPts val="0"/>
              </a:spcAft>
            </a:pPr>
            <a:r>
              <a:rPr lang="en-US" sz="2350" u="sng" spc="0">
                <a:solidFill>
                  <a:srgbClr val="0000FF"/>
                </a:solidFill>
                <a:latin typeface="Calibri" panose="02020603050405020304" pitchFamily="2"/>
              </a:rPr>
              <a:t>MarylandDC.com</a:t>
            </a:r>
            <a:r>
              <a:rPr lang="en-US" sz="100" spc="0">
                <a:solidFill>
                  <a:srgbClr val="000000"/>
                </a:solidFill>
                <a:latin typeface="Calibri" panose="02020603050405020304" pitchFamily="2"/>
              </a:rPr>
              <a:t> </a:t>
            </a:r>
          </a:p>
          <a:p>
            <a:pPr marL="0" marR="0" indent="0" algn="ctr">
              <a:lnSpc>
                <a:spcPts val="2400"/>
              </a:lnSpc>
              <a:spcBef>
                <a:spcPts val="1035"/>
              </a:spcBef>
              <a:spcAft>
                <a:spcPts val="0"/>
              </a:spcAft>
            </a:pPr>
            <a:r>
              <a:rPr lang="en-US" sz="2350" spc="-30">
                <a:solidFill>
                  <a:srgbClr val="000000"/>
                </a:solidFill>
                <a:latin typeface="Calibri" panose="02020603050405020304" pitchFamily="2"/>
              </a:rPr>
              <a:t>or </a:t>
            </a:r>
          </a:p>
          <a:p>
            <a:pPr marL="0" marR="0" indent="0" algn="ctr">
              <a:lnSpc>
                <a:spcPts val="2400"/>
              </a:lnSpc>
              <a:spcBef>
                <a:spcPts val="1035"/>
              </a:spcBef>
              <a:spcAft>
                <a:spcPts val="0"/>
              </a:spcAft>
            </a:pPr>
            <a:r>
              <a:rPr lang="en-US" sz="2350" u="sng" spc="10">
                <a:solidFill>
                  <a:srgbClr val="0000FF"/>
                </a:solidFill>
                <a:latin typeface="Calibri" panose="02020603050405020304" pitchFamily="2"/>
              </a:rPr>
              <a:t>MSRP.maryland.gov</a:t>
            </a:r>
            <a:r>
              <a:rPr lang="en-US" sz="100" spc="10">
                <a:solidFill>
                  <a:srgbClr val="000000"/>
                </a:solidFill>
                <a:latin typeface="Calibri" panose="02020603050405020304" pitchFamily="2"/>
              </a:rPr>
              <a:t> </a:t>
            </a:r>
          </a:p>
          <a:p>
            <a:pPr marL="0" marR="0" indent="0" algn="ctr">
              <a:lnSpc>
                <a:spcPts val="2400"/>
              </a:lnSpc>
              <a:spcBef>
                <a:spcPts val="1010"/>
              </a:spcBef>
              <a:spcAft>
                <a:spcPts val="0"/>
              </a:spcAft>
            </a:pPr>
            <a:r>
              <a:rPr lang="en-US" sz="2350" spc="10">
                <a:solidFill>
                  <a:srgbClr val="000000"/>
                </a:solidFill>
                <a:latin typeface="Calibri" panose="02020603050405020304" pitchFamily="2"/>
              </a:rPr>
              <a:t>For comments or requests </a:t>
            </a:r>
          </a:p>
          <a:p>
            <a:pPr marL="0" marR="0" indent="0" algn="ctr">
              <a:lnSpc>
                <a:spcPts val="2400"/>
              </a:lnSpc>
              <a:spcBef>
                <a:spcPts val="460"/>
              </a:spcBef>
              <a:spcAft>
                <a:spcPts val="0"/>
              </a:spcAft>
            </a:pPr>
            <a:r>
              <a:rPr lang="en-US" sz="2350" spc="15">
                <a:solidFill>
                  <a:srgbClr val="000000"/>
                </a:solidFill>
                <a:latin typeface="Calibri" panose="02020603050405020304" pitchFamily="2"/>
              </a:rPr>
              <a:t>for educational seminars </a:t>
            </a:r>
          </a:p>
          <a:p>
            <a:pPr marL="0" marR="0" indent="0" algn="ctr">
              <a:lnSpc>
                <a:spcPts val="2400"/>
              </a:lnSpc>
              <a:spcBef>
                <a:spcPts val="460"/>
              </a:spcBef>
              <a:spcAft>
                <a:spcPts val="10100"/>
              </a:spcAft>
            </a:pPr>
            <a:r>
              <a:rPr lang="en-US" sz="2350" spc="5">
                <a:solidFill>
                  <a:srgbClr val="000000"/>
                </a:solidFill>
                <a:latin typeface="Calibri" panose="02020603050405020304" pitchFamily="2"/>
              </a:rPr>
              <a:t>at your workplace </a:t>
            </a:r>
          </a:p>
        </p:txBody>
      </p:sp>
      <p:sp>
        <p:nvSpPr>
          <p:cNvPr id="10" name="Text Placeholder 9"/>
          <p:cNvSpPr>
            <a:spLocks noGrp="1"/>
          </p:cNvSpPr>
          <p:nvPr>
            <p:ph type="body" idx="10"/>
          </p:nvPr>
        </p:nvSpPr>
        <p:spPr>
          <a:xfrm>
            <a:off x="7489190" y="5147945"/>
            <a:ext cx="1023620" cy="1118870"/>
          </a:xfrm>
          <a:prstGeom prst="rect">
            <a:avLst/>
          </a:prstGeom>
          <a:noFill/>
          <a:ln w="0" cmpd="sng">
            <a:noFill/>
            <a:prstDash val="solid"/>
          </a:ln>
        </p:spPr>
        <p:txBody>
          <a:bodyPr vert="horz" lIns="0" tIns="0" rIns="0" bIns="0" anchor="t"/>
          <a:lstStyle/>
          <a:p>
            <a:pPr marL="0" marR="0" indent="0" algn="ctr">
              <a:lnSpc>
                <a:spcPts val="2900"/>
              </a:lnSpc>
              <a:spcAft>
                <a:spcPts val="0"/>
              </a:spcAft>
            </a:pPr>
            <a:r>
              <a:rPr lang="en-US" sz="2800" b="1" spc="-85">
                <a:solidFill>
                  <a:srgbClr val="FFFFFF"/>
                </a:solidFill>
                <a:latin typeface="Arial" panose="02020603050405020304" pitchFamily="2"/>
              </a:rPr>
              <a:t>Enroll </a:t>
            </a:r>
            <a:br/>
            <a:r>
              <a:rPr lang="en-US" sz="2800" b="1" spc="-85">
                <a:solidFill>
                  <a:srgbClr val="FFFFFF"/>
                </a:solidFill>
                <a:latin typeface="Arial" panose="02020603050405020304" pitchFamily="2"/>
              </a:rPr>
              <a:t>online </a:t>
            </a:r>
            <a:br/>
            <a:r>
              <a:rPr lang="en-US" sz="2800" b="1" spc="-85">
                <a:solidFill>
                  <a:srgbClr val="FFFFFF"/>
                </a:solidFill>
                <a:latin typeface="Arial" panose="02020603050405020304" pitchFamily="2"/>
              </a:rPr>
              <a:t>now </a:t>
            </a:r>
          </a:p>
        </p:txBody>
      </p:sp>
      <p:sp>
        <p:nvSpPr>
          <p:cNvPr id="11" name="Text Placeholder 10"/>
          <p:cNvSpPr>
            <a:spLocks noGrp="1"/>
          </p:cNvSpPr>
          <p:nvPr>
            <p:ph type="body" idx="10"/>
          </p:nvPr>
        </p:nvSpPr>
        <p:spPr>
          <a:xfrm>
            <a:off x="0" y="6519545"/>
            <a:ext cx="387350" cy="338455"/>
          </a:xfrm>
          <a:prstGeom prst="rect">
            <a:avLst/>
          </a:prstGeom>
          <a:solidFill>
            <a:srgbClr val="DBDEE0"/>
          </a:solidFill>
          <a:ln w="0" cmpd="sng">
            <a:noFill/>
            <a:prstDash val="solid"/>
          </a:ln>
        </p:spPr>
        <p:txBody>
          <a:bodyPr vert="horz" lIns="0" tIns="101600" rIns="0" bIns="0" anchor="t"/>
          <a:lstStyle/>
          <a:p>
            <a:pPr marL="45720" marR="0" indent="0" algn="l">
              <a:lnSpc>
                <a:spcPts val="1400"/>
              </a:lnSpc>
              <a:spcAft>
                <a:spcPts val="495"/>
              </a:spcAft>
            </a:pPr>
            <a:r>
              <a:rPr lang="en-US" sz="1200" spc="195">
                <a:solidFill>
                  <a:srgbClr val="000000"/>
                </a:solidFill>
                <a:latin typeface="Arial" panose="02020603050405020304" pitchFamily="2"/>
              </a:rPr>
              <a:t>23 </a:t>
            </a:r>
          </a:p>
        </p:txBody>
      </p:sp>
      <p:sp>
        <p:nvSpPr>
          <p:cNvPr id="12" name="Text Placeholder 11"/>
          <p:cNvSpPr>
            <a:spLocks noGrp="1"/>
          </p:cNvSpPr>
          <p:nvPr>
            <p:ph type="body" idx="10"/>
          </p:nvPr>
        </p:nvSpPr>
        <p:spPr>
          <a:xfrm>
            <a:off x="2033270" y="6647815"/>
            <a:ext cx="5684520" cy="97155"/>
          </a:xfrm>
          <a:prstGeom prst="rect">
            <a:avLst/>
          </a:prstGeom>
          <a:noFill/>
          <a:ln w="0" cmpd="sng">
            <a:noFill/>
            <a:prstDash val="solid"/>
          </a:ln>
        </p:spPr>
        <p:txBody>
          <a:bodyPr vert="horz" lIns="0" tIns="0" rIns="0" bIns="0" anchor="t"/>
          <a:lstStyle/>
          <a:p>
            <a:pPr marL="0" marR="0" indent="0" algn="l">
              <a:lnSpc>
                <a:spcPts val="700"/>
              </a:lnSpc>
              <a:spcAft>
                <a:spcPts val="0"/>
              </a:spcAft>
            </a:pPr>
            <a:r>
              <a:rPr lang="en-US" sz="1050" spc="130">
                <a:solidFill>
                  <a:srgbClr val="FFFFFF"/>
                </a:solidFill>
                <a:latin typeface="Times New Roman" panose="02020603050405020304" pitchFamily="1"/>
              </a:rPr>
              <a:t>M</a:t>
            </a:r>
            <a:r>
              <a:rPr lang="en-US" sz="850" spc="130">
                <a:solidFill>
                  <a:srgbClr val="FFFFFF"/>
                </a:solidFill>
                <a:latin typeface="Times New Roman" panose="02020603050405020304" pitchFamily="1"/>
              </a:rPr>
              <a:t>ARYLAND </a:t>
            </a:r>
            <a:r>
              <a:rPr lang="en-US" sz="1050" spc="130">
                <a:solidFill>
                  <a:srgbClr val="FFFFFF"/>
                </a:solidFill>
                <a:latin typeface="Times New Roman" panose="02020603050405020304" pitchFamily="1"/>
              </a:rPr>
              <a:t>T</a:t>
            </a:r>
            <a:r>
              <a:rPr lang="en-US" sz="850" spc="130">
                <a:solidFill>
                  <a:srgbClr val="FFFFFF"/>
                </a:solidFill>
                <a:latin typeface="Times New Roman" panose="02020603050405020304" pitchFamily="1"/>
              </a:rPr>
              <a:t>EACHERS AND </a:t>
            </a:r>
            <a:r>
              <a:rPr lang="en-US" sz="1050" spc="130">
                <a:solidFill>
                  <a:srgbClr val="FFFFFF"/>
                </a:solidFill>
                <a:latin typeface="Times New Roman" panose="02020603050405020304" pitchFamily="1"/>
              </a:rPr>
              <a:t>S</a:t>
            </a:r>
            <a:r>
              <a:rPr lang="en-US" sz="850" spc="130">
                <a:solidFill>
                  <a:srgbClr val="FFFFFF"/>
                </a:solidFill>
                <a:latin typeface="Times New Roman" panose="02020603050405020304" pitchFamily="1"/>
              </a:rPr>
              <a:t>TATE </a:t>
            </a:r>
            <a:r>
              <a:rPr lang="en-US" sz="1050" spc="130">
                <a:solidFill>
                  <a:srgbClr val="FFFFFF"/>
                </a:solidFill>
                <a:latin typeface="Times New Roman" panose="02020603050405020304" pitchFamily="1"/>
              </a:rPr>
              <a:t>E</a:t>
            </a:r>
            <a:r>
              <a:rPr lang="en-US" sz="850" spc="130">
                <a:solidFill>
                  <a:srgbClr val="FFFFFF"/>
                </a:solidFill>
                <a:latin typeface="Times New Roman" panose="02020603050405020304" pitchFamily="1"/>
              </a:rPr>
              <a:t>MPLOYEES </a:t>
            </a:r>
            <a:r>
              <a:rPr lang="en-US" sz="1050" spc="130">
                <a:solidFill>
                  <a:srgbClr val="FFFFFF"/>
                </a:solidFill>
                <a:latin typeface="Times New Roman" panose="02020603050405020304" pitchFamily="1"/>
              </a:rPr>
              <a:t>S</a:t>
            </a:r>
            <a:r>
              <a:rPr lang="en-US" sz="850" spc="130">
                <a:solidFill>
                  <a:srgbClr val="FFFFFF"/>
                </a:solidFill>
                <a:latin typeface="Times New Roman" panose="02020603050405020304" pitchFamily="1"/>
              </a:rPr>
              <a:t>UPPLEMENTAL </a:t>
            </a:r>
            <a:r>
              <a:rPr lang="en-US" sz="1050" spc="130">
                <a:solidFill>
                  <a:srgbClr val="FFFFFF"/>
                </a:solidFill>
                <a:latin typeface="Times New Roman" panose="02020603050405020304" pitchFamily="1"/>
              </a:rPr>
              <a:t>R </a:t>
            </a:r>
            <a:r>
              <a:rPr lang="en-US" sz="850" spc="130">
                <a:solidFill>
                  <a:srgbClr val="FFFFFF"/>
                </a:solidFill>
                <a:latin typeface="Times New Roman" panose="02020603050405020304" pitchFamily="1"/>
              </a:rPr>
              <a:t>E T I R E M E T</a:t>
            </a:r>
            <a:r>
              <a:rPr lang="en-US" sz="850" spc="130">
                <a:solidFill>
                  <a:srgbClr val="AFAFAF"/>
                </a:solidFill>
                <a:latin typeface="Times New Roman" panose="02020603050405020304" pitchFamily="1"/>
              </a:rPr>
              <a:t> 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5" name="Picture 4"/>
          <p:cNvPicPr/>
          <p:nvPr/>
        </p:nvPicPr>
        <p:blipFill>
          <a:blip r:embed="rId2"/>
          <a:stretch>
            <a:fillRect/>
          </a:stretch>
        </p:blipFill>
        <p:spPr>
          <a:xfrm>
            <a:off x="7802880" y="5885815"/>
            <a:ext cx="1313815" cy="633730"/>
          </a:xfrm>
          <a:prstGeom prst="rect">
            <a:avLst/>
          </a:prstGeom>
        </p:spPr>
      </p:pic>
      <p:sp>
        <p:nvSpPr>
          <p:cNvPr id="2" name="Text Placeholder 1"/>
          <p:cNvSpPr>
            <a:spLocks noGrp="1"/>
          </p:cNvSpPr>
          <p:nvPr>
            <p:ph type="body" idx="10"/>
          </p:nvPr>
        </p:nvSpPr>
        <p:spPr>
          <a:xfrm>
            <a:off x="0" y="0"/>
            <a:ext cx="9144000" cy="4909820"/>
          </a:xfrm>
          <a:prstGeom prst="rect">
            <a:avLst/>
          </a:prstGeom>
          <a:noFill/>
          <a:ln w="0" cmpd="sng">
            <a:noFill/>
            <a:prstDash val="solid"/>
          </a:ln>
        </p:spPr>
        <p:txBody>
          <a:bodyPr vert="horz" lIns="0" tIns="43180" rIns="0" bIns="0" anchor="t"/>
          <a:lstStyle/>
          <a:p>
            <a:pPr marL="594360" marR="0" indent="0" algn="l">
              <a:lnSpc>
                <a:spcPts val="2400"/>
              </a:lnSpc>
              <a:spcAft>
                <a:spcPts val="0"/>
              </a:spcAft>
            </a:pPr>
            <a:r>
              <a:rPr lang="en-US" sz="2350" b="1" spc="10" dirty="0">
                <a:solidFill>
                  <a:srgbClr val="C00000"/>
                </a:solidFill>
                <a:latin typeface="Calibri" panose="02020603050405020304" pitchFamily="2"/>
              </a:rPr>
              <a:t>Maryland Supplemental Retirement Plans (MSRP) </a:t>
            </a:r>
          </a:p>
          <a:p>
            <a:pPr marL="594360" marR="0" indent="0" algn="l">
              <a:lnSpc>
                <a:spcPts val="2400"/>
              </a:lnSpc>
              <a:spcAft>
                <a:spcPts val="0"/>
              </a:spcAft>
            </a:pPr>
            <a:endParaRPr lang="en-US" sz="2350" b="1" spc="10" dirty="0">
              <a:solidFill>
                <a:srgbClr val="C00000"/>
              </a:solidFill>
              <a:latin typeface="Calibri" panose="02020603050405020304" pitchFamily="2"/>
            </a:endParaRPr>
          </a:p>
          <a:p>
            <a:pPr marL="594360" marR="0" indent="0" algn="l">
              <a:lnSpc>
                <a:spcPts val="2400"/>
              </a:lnSpc>
              <a:spcAft>
                <a:spcPts val="0"/>
              </a:spcAft>
            </a:pPr>
            <a:r>
              <a:rPr lang="en-US" sz="2350" b="1" spc="10" dirty="0">
                <a:solidFill>
                  <a:srgbClr val="C00000"/>
                </a:solidFill>
                <a:latin typeface="Calibri" panose="02020603050405020304" pitchFamily="2"/>
              </a:rPr>
              <a:t>Plan overview video: </a:t>
            </a:r>
            <a:r>
              <a:rPr lang="en-US" sz="2350" b="1" spc="10" dirty="0">
                <a:solidFill>
                  <a:srgbClr val="C00000"/>
                </a:solidFill>
                <a:latin typeface="Calibri" panose="02020603050405020304" pitchFamily="2"/>
                <a:hlinkClick r:id="rId3"/>
              </a:rPr>
              <a:t>https://www.marylanddc.com/iApp/tcm/marylanddc/learning/videos/msrp_overview_18.jsp</a:t>
            </a:r>
            <a:endParaRPr lang="en-US" sz="2350" b="1" spc="10" dirty="0">
              <a:solidFill>
                <a:srgbClr val="C00000"/>
              </a:solidFill>
              <a:latin typeface="Calibri" panose="02020603050405020304" pitchFamily="2"/>
            </a:endParaRPr>
          </a:p>
          <a:p>
            <a:pPr marL="594360" marR="0" indent="0" algn="l">
              <a:lnSpc>
                <a:spcPts val="2400"/>
              </a:lnSpc>
              <a:spcAft>
                <a:spcPts val="0"/>
              </a:spcAft>
            </a:pPr>
            <a:endParaRPr lang="en-US" sz="2350" b="1" spc="10" dirty="0">
              <a:solidFill>
                <a:srgbClr val="C00000"/>
              </a:solidFill>
              <a:latin typeface="Calibri" panose="02020603050405020304" pitchFamily="2"/>
            </a:endParaRPr>
          </a:p>
          <a:p>
            <a:pPr marL="594360" marR="0" indent="0" algn="l">
              <a:lnSpc>
                <a:spcPts val="2400"/>
              </a:lnSpc>
              <a:spcAft>
                <a:spcPts val="0"/>
              </a:spcAft>
            </a:pPr>
            <a:r>
              <a:rPr lang="en-US" sz="2350" b="1" spc="10" dirty="0">
                <a:solidFill>
                  <a:srgbClr val="C00000"/>
                </a:solidFill>
                <a:highlight>
                  <a:srgbClr val="FFFF00"/>
                </a:highlight>
                <a:latin typeface="Calibri" panose="02020603050405020304" pitchFamily="2"/>
              </a:rPr>
              <a:t>To schedule an enrollment phone call please make an appointment by going to: </a:t>
            </a:r>
            <a:r>
              <a:rPr lang="en-US" sz="2350" b="1" spc="10" dirty="0">
                <a:solidFill>
                  <a:srgbClr val="C00000"/>
                </a:solidFill>
                <a:latin typeface="Calibri" panose="02020603050405020304" pitchFamily="2"/>
                <a:hlinkClick r:id="rId4"/>
              </a:rPr>
              <a:t>www.savannahrath.timetap.com</a:t>
            </a:r>
            <a:r>
              <a:rPr lang="en-US" sz="2350" b="1" spc="10" dirty="0">
                <a:solidFill>
                  <a:srgbClr val="C00000"/>
                </a:solidFill>
                <a:latin typeface="Calibri" panose="02020603050405020304" pitchFamily="2"/>
              </a:rPr>
              <a:t> </a:t>
            </a:r>
          </a:p>
          <a:p>
            <a:pPr marL="594360" marR="0" indent="0" algn="l">
              <a:lnSpc>
                <a:spcPts val="2400"/>
              </a:lnSpc>
              <a:spcAft>
                <a:spcPts val="0"/>
              </a:spcAft>
            </a:pPr>
            <a:endParaRPr lang="en-US" sz="2350" b="1" spc="10" dirty="0">
              <a:solidFill>
                <a:srgbClr val="C00000"/>
              </a:solidFill>
              <a:latin typeface="Calibri" panose="02020603050405020304" pitchFamily="2"/>
            </a:endParaRPr>
          </a:p>
          <a:p>
            <a:pPr marL="594360" marR="0" indent="0" algn="l">
              <a:lnSpc>
                <a:spcPts val="2400"/>
              </a:lnSpc>
              <a:spcAft>
                <a:spcPts val="0"/>
              </a:spcAft>
            </a:pPr>
            <a:r>
              <a:rPr lang="en-US" sz="2350" b="1" spc="10" dirty="0">
                <a:solidFill>
                  <a:srgbClr val="C00000"/>
                </a:solidFill>
                <a:latin typeface="Calibri" panose="02020603050405020304" pitchFamily="2"/>
              </a:rPr>
              <a:t>You can reach me by email at </a:t>
            </a:r>
            <a:r>
              <a:rPr lang="en-US" sz="2350" b="1" spc="10" dirty="0">
                <a:solidFill>
                  <a:srgbClr val="C00000"/>
                </a:solidFill>
                <a:latin typeface="Calibri" panose="02020603050405020304" pitchFamily="2"/>
                <a:hlinkClick r:id="rId5"/>
              </a:rPr>
              <a:t>raths5@nationwide.com</a:t>
            </a:r>
            <a:r>
              <a:rPr lang="en-US" sz="2350" b="1" spc="10" dirty="0">
                <a:solidFill>
                  <a:srgbClr val="C00000"/>
                </a:solidFill>
                <a:latin typeface="Calibri" panose="02020603050405020304" pitchFamily="2"/>
              </a:rPr>
              <a:t> </a:t>
            </a:r>
          </a:p>
          <a:p>
            <a:pPr marL="594360" marR="0" indent="0" algn="l">
              <a:lnSpc>
                <a:spcPts val="2400"/>
              </a:lnSpc>
              <a:spcAft>
                <a:spcPts val="0"/>
              </a:spcAft>
            </a:pPr>
            <a:endParaRPr lang="en-US" sz="2350" b="1" spc="10" dirty="0">
              <a:solidFill>
                <a:srgbClr val="C00000"/>
              </a:solidFill>
              <a:latin typeface="Calibri" panose="02020603050405020304" pitchFamily="2"/>
            </a:endParaRPr>
          </a:p>
          <a:p>
            <a:pPr marL="594360" marR="0" indent="0" algn="l">
              <a:lnSpc>
                <a:spcPts val="2400"/>
              </a:lnSpc>
              <a:spcAft>
                <a:spcPts val="0"/>
              </a:spcAft>
            </a:pPr>
            <a:r>
              <a:rPr lang="en-US" sz="2350" b="1" i="1" spc="10" dirty="0">
                <a:solidFill>
                  <a:srgbClr val="C00000"/>
                </a:solidFill>
                <a:latin typeface="Calibri" panose="02020603050405020304" pitchFamily="2"/>
              </a:rPr>
              <a:t>I work with employees in West Baltimore City / County. If you work elsewhere, I can still help you to get started. Once enrolled, you will work with the representative for your specific area. The representative map can be found here: </a:t>
            </a:r>
            <a:r>
              <a:rPr lang="en-US" sz="2350" b="1" i="1" spc="10" dirty="0">
                <a:solidFill>
                  <a:srgbClr val="C00000"/>
                </a:solidFill>
                <a:latin typeface="Calibri" panose="02020603050405020304" pitchFamily="2"/>
                <a:hlinkClick r:id="rId6"/>
              </a:rPr>
              <a:t>https://www.marylanddc.com/iApp/tcm/marylanddc/support/contact/meet_your_retirement_specialists.jsp</a:t>
            </a:r>
            <a:r>
              <a:rPr lang="en-US" sz="2350" b="1" i="1" spc="10" dirty="0">
                <a:solidFill>
                  <a:srgbClr val="C00000"/>
                </a:solidFill>
                <a:latin typeface="Calibri" panose="02020603050405020304" pitchFamily="2"/>
              </a:rPr>
              <a:t> </a:t>
            </a:r>
          </a:p>
        </p:txBody>
      </p:sp>
      <p:sp>
        <p:nvSpPr>
          <p:cNvPr id="3" name="Text Placeholder 2"/>
          <p:cNvSpPr>
            <a:spLocks noGrp="1"/>
          </p:cNvSpPr>
          <p:nvPr>
            <p:ph type="body" idx="10"/>
          </p:nvPr>
        </p:nvSpPr>
        <p:spPr>
          <a:xfrm>
            <a:off x="0" y="5397817"/>
            <a:ext cx="9144000" cy="975995"/>
          </a:xfrm>
          <a:prstGeom prst="rect">
            <a:avLst/>
          </a:prstGeom>
          <a:noFill/>
          <a:ln w="0" cmpd="sng">
            <a:noFill/>
            <a:prstDash val="solid"/>
          </a:ln>
        </p:spPr>
        <p:txBody>
          <a:bodyPr vert="horz" lIns="0" tIns="0" rIns="0" bIns="0" anchor="t"/>
          <a:lstStyle/>
          <a:p>
            <a:pPr marL="411480" marR="594360" indent="0" algn="l">
              <a:lnSpc>
                <a:spcPts val="1100"/>
              </a:lnSpc>
              <a:spcAft>
                <a:spcPts val="3155"/>
              </a:spcAft>
            </a:pPr>
            <a:r>
              <a:rPr lang="en-US" sz="950" i="1" spc="0" dirty="0">
                <a:solidFill>
                  <a:srgbClr val="000000"/>
                </a:solidFill>
                <a:latin typeface="Arial" panose="02020603050405020304" pitchFamily="2"/>
              </a:rPr>
              <a:t>Nationwide is the administrator for MSRP. Nationwide Investment Services Corporation (member, FINRA), an affiliate of NRS, provides educational and enrollment services on behalf of MSRP. Financial &amp; Realty Services, LLC may provide education and marketing support services on behalf of Nationwide. Its Retirement Consultants are registered representatives of FSC Securities Corporation (FSC), member FINRA, SIPC. FSC and Financial &amp; Realty Services, LLC are not affiliated with MSRP, Nationwide or NISC. </a:t>
            </a:r>
          </a:p>
        </p:txBody>
      </p:sp>
      <p:graphicFrame>
        <p:nvGraphicFramePr>
          <p:cNvPr id="7" name="Table 6"/>
          <p:cNvGraphicFramePr>
            <a:graphicFrameLocks noGrp="1"/>
          </p:cNvGraphicFramePr>
          <p:nvPr/>
        </p:nvGraphicFramePr>
        <p:xfrm>
          <a:off x="0" y="6519545"/>
          <a:ext cx="9144000" cy="338455"/>
        </p:xfrm>
        <a:graphic>
          <a:graphicData uri="http://schemas.openxmlformats.org/drawingml/2006/table">
            <a:tbl>
              <a:tblPr/>
              <a:tblGrid>
                <a:gridCol w="387350">
                  <a:extLst>
                    <a:ext uri="{9D8B030D-6E8A-4147-A177-3AD203B41FA5}">
                      <a16:colId xmlns:a16="http://schemas.microsoft.com/office/drawing/2014/main" val="20000"/>
                    </a:ext>
                  </a:extLst>
                </a:gridCol>
                <a:gridCol w="386715">
                  <a:extLst>
                    <a:ext uri="{9D8B030D-6E8A-4147-A177-3AD203B41FA5}">
                      <a16:colId xmlns:a16="http://schemas.microsoft.com/office/drawing/2014/main" val="20001"/>
                    </a:ext>
                  </a:extLst>
                </a:gridCol>
                <a:gridCol w="388620">
                  <a:extLst>
                    <a:ext uri="{9D8B030D-6E8A-4147-A177-3AD203B41FA5}">
                      <a16:colId xmlns:a16="http://schemas.microsoft.com/office/drawing/2014/main" val="20002"/>
                    </a:ext>
                  </a:extLst>
                </a:gridCol>
                <a:gridCol w="388620">
                  <a:extLst>
                    <a:ext uri="{9D8B030D-6E8A-4147-A177-3AD203B41FA5}">
                      <a16:colId xmlns:a16="http://schemas.microsoft.com/office/drawing/2014/main" val="20003"/>
                    </a:ext>
                  </a:extLst>
                </a:gridCol>
                <a:gridCol w="387350">
                  <a:extLst>
                    <a:ext uri="{9D8B030D-6E8A-4147-A177-3AD203B41FA5}">
                      <a16:colId xmlns:a16="http://schemas.microsoft.com/office/drawing/2014/main" val="20004"/>
                    </a:ext>
                  </a:extLst>
                </a:gridCol>
                <a:gridCol w="7205345">
                  <a:extLst>
                    <a:ext uri="{9D8B030D-6E8A-4147-A177-3AD203B41FA5}">
                      <a16:colId xmlns:a16="http://schemas.microsoft.com/office/drawing/2014/main" val="20005"/>
                    </a:ext>
                  </a:extLst>
                </a:gridCol>
              </a:tblGrid>
              <a:tr h="338455">
                <a:tc>
                  <a:txBody>
                    <a:bodyPr/>
                    <a:lstStyle/>
                    <a:p>
                      <a:pPr marL="0" marR="0" indent="0" algn="ctr">
                        <a:lnSpc>
                          <a:spcPts val="1400"/>
                        </a:lnSpc>
                        <a:spcBef>
                          <a:spcPts val="800"/>
                        </a:spcBef>
                        <a:spcAft>
                          <a:spcPts val="495"/>
                        </a:spcAft>
                      </a:pPr>
                      <a:r>
                        <a:rPr lang="en-US" sz="1200" spc="0">
                          <a:solidFill>
                            <a:srgbClr val="000000"/>
                          </a:solidFill>
                          <a:latin typeface="Arial" panose="02020603050405020304" pitchFamily="2"/>
                        </a:rPr>
                        <a:t>2 </a:t>
                      </a:r>
                    </a:p>
                  </a:txBody>
                  <a:tcPr marL="0" marR="0" marT="0" marB="0" anchor="ctr">
                    <a:lnL w="0" cmpd="sng">
                      <a:noFill/>
                      <a:prstDash val="solid"/>
                    </a:lnL>
                    <a:lnR w="0" cmpd="sng">
                      <a:noFill/>
                      <a:prstDash val="solid"/>
                    </a:lnR>
                    <a:lnT w="0" cmpd="sng">
                      <a:noFill/>
                      <a:prstDash val="solid"/>
                    </a:lnT>
                    <a:lnB w="0" cmpd="sng">
                      <a:noFill/>
                      <a:prstDash val="solid"/>
                    </a:lnB>
                    <a:solidFill>
                      <a:srgbClr val="DBDEE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3E445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EB2D3C"/>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AB0F1D"/>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DCD2A8"/>
                    </a:solidFill>
                  </a:tcPr>
                </a:tc>
                <a:tc>
                  <a:txBody>
                    <a:bodyPr/>
                    <a:lstStyle/>
                    <a:p>
                      <a:pPr marL="0" marR="1207135" indent="0" algn="r">
                        <a:lnSpc>
                          <a:spcPts val="1200"/>
                        </a:lnSpc>
                        <a:spcBef>
                          <a:spcPts val="800"/>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40404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5" name="Picture 4"/>
          <p:cNvPicPr/>
          <p:nvPr/>
        </p:nvPicPr>
        <p:blipFill>
          <a:blip r:embed="rId2"/>
          <a:stretch>
            <a:fillRect/>
          </a:stretch>
        </p:blipFill>
        <p:spPr>
          <a:xfrm>
            <a:off x="755650" y="1532890"/>
            <a:ext cx="3630295" cy="3535680"/>
          </a:xfrm>
          <a:prstGeom prst="rect">
            <a:avLst/>
          </a:prstGeom>
        </p:spPr>
      </p:pic>
      <p:pic>
        <p:nvPicPr>
          <p:cNvPr id="10" name="Picture 9"/>
          <p:cNvPicPr/>
          <p:nvPr/>
        </p:nvPicPr>
        <p:blipFill>
          <a:blip r:embed="rId3"/>
          <a:stretch>
            <a:fillRect/>
          </a:stretch>
        </p:blipFill>
        <p:spPr>
          <a:xfrm>
            <a:off x="7802880" y="5885815"/>
            <a:ext cx="1313815" cy="633730"/>
          </a:xfrm>
          <a:prstGeom prst="rect">
            <a:avLst/>
          </a:prstGeom>
        </p:spPr>
      </p:pic>
      <p:sp>
        <p:nvSpPr>
          <p:cNvPr id="2" name="Text Placeholder 1"/>
          <p:cNvSpPr>
            <a:spLocks noGrp="1"/>
          </p:cNvSpPr>
          <p:nvPr>
            <p:ph type="body" idx="10"/>
          </p:nvPr>
        </p:nvSpPr>
        <p:spPr>
          <a:xfrm>
            <a:off x="560705" y="482600"/>
            <a:ext cx="5029200" cy="922020"/>
          </a:xfrm>
          <a:prstGeom prst="rect">
            <a:avLst/>
          </a:prstGeom>
          <a:noFill/>
          <a:ln w="0" cmpd="sng">
            <a:noFill/>
            <a:prstDash val="solid"/>
          </a:ln>
        </p:spPr>
        <p:txBody>
          <a:bodyPr vert="horz" lIns="0" tIns="57150" rIns="0" bIns="0" anchor="t"/>
          <a:lstStyle/>
          <a:p>
            <a:pPr marL="0" marR="0" indent="0" algn="l">
              <a:lnSpc>
                <a:spcPts val="3500"/>
              </a:lnSpc>
              <a:spcAft>
                <a:spcPts val="3245"/>
              </a:spcAft>
            </a:pPr>
            <a:r>
              <a:rPr lang="en-US" sz="3200" b="1" spc="-15">
                <a:solidFill>
                  <a:srgbClr val="C00000"/>
                </a:solidFill>
                <a:latin typeface="Calibri" panose="02020603050405020304" pitchFamily="2"/>
              </a:rPr>
              <a:t>Sources of retirement income </a:t>
            </a:r>
          </a:p>
        </p:txBody>
      </p:sp>
      <p:sp>
        <p:nvSpPr>
          <p:cNvPr id="3" name="Text Placeholder 2"/>
          <p:cNvSpPr>
            <a:spLocks noGrp="1"/>
          </p:cNvSpPr>
          <p:nvPr>
            <p:ph type="body" idx="10"/>
          </p:nvPr>
        </p:nvSpPr>
        <p:spPr>
          <a:xfrm>
            <a:off x="5032375" y="1066165"/>
            <a:ext cx="3276600" cy="4112260"/>
          </a:xfrm>
          <a:prstGeom prst="rect">
            <a:avLst/>
          </a:prstGeom>
          <a:noFill/>
          <a:ln w="0" cmpd="sng">
            <a:noFill/>
            <a:prstDash val="solid"/>
          </a:ln>
        </p:spPr>
        <p:txBody>
          <a:bodyPr vert="horz" lIns="0" tIns="58420" rIns="0" bIns="0" anchor="t"/>
          <a:lstStyle/>
          <a:p>
            <a:pPr marL="0" marR="0" indent="0" algn="l">
              <a:lnSpc>
                <a:spcPts val="2400"/>
              </a:lnSpc>
              <a:spcAft>
                <a:spcPts val="0"/>
              </a:spcAft>
            </a:pPr>
            <a:r>
              <a:rPr lang="en-US" sz="2350" b="1" spc="-10" dirty="0">
                <a:solidFill>
                  <a:srgbClr val="000000"/>
                </a:solidFill>
                <a:latin typeface="Calibri" panose="02020603050405020304" pitchFamily="2"/>
              </a:rPr>
              <a:t>MSRP can help fill the gap </a:t>
            </a:r>
          </a:p>
          <a:p>
            <a:pPr marL="0" marR="0" indent="0" algn="l">
              <a:lnSpc>
                <a:spcPts val="2400"/>
              </a:lnSpc>
              <a:spcBef>
                <a:spcPts val="455"/>
              </a:spcBef>
              <a:spcAft>
                <a:spcPts val="0"/>
              </a:spcAft>
            </a:pPr>
            <a:r>
              <a:rPr lang="en-US" sz="2350" b="1" spc="-10" dirty="0">
                <a:solidFill>
                  <a:srgbClr val="000000"/>
                </a:solidFill>
                <a:latin typeface="Calibri" panose="02020603050405020304" pitchFamily="2"/>
              </a:rPr>
              <a:t>between what you’ll have </a:t>
            </a:r>
          </a:p>
          <a:p>
            <a:pPr marL="0" marR="0" indent="0" algn="l">
              <a:lnSpc>
                <a:spcPts val="2400"/>
              </a:lnSpc>
              <a:spcBef>
                <a:spcPts val="455"/>
              </a:spcBef>
              <a:spcAft>
                <a:spcPts val="0"/>
              </a:spcAft>
            </a:pPr>
            <a:r>
              <a:rPr lang="en-US" sz="2350" b="1" spc="15" dirty="0">
                <a:solidFill>
                  <a:srgbClr val="000000"/>
                </a:solidFill>
                <a:latin typeface="Calibri" panose="02020603050405020304" pitchFamily="2"/>
              </a:rPr>
              <a:t>and what you’ll need for </a:t>
            </a:r>
          </a:p>
          <a:p>
            <a:pPr marL="0" marR="0" indent="0" algn="l">
              <a:lnSpc>
                <a:spcPts val="2400"/>
              </a:lnSpc>
              <a:spcBef>
                <a:spcPts val="480"/>
              </a:spcBef>
              <a:spcAft>
                <a:spcPts val="0"/>
              </a:spcAft>
            </a:pPr>
            <a:r>
              <a:rPr lang="en-US" sz="2350" b="1" spc="0" dirty="0">
                <a:solidFill>
                  <a:srgbClr val="000000"/>
                </a:solidFill>
                <a:latin typeface="Calibri" panose="02020603050405020304" pitchFamily="2"/>
              </a:rPr>
              <a:t>retirement. </a:t>
            </a:r>
          </a:p>
          <a:p>
            <a:pPr marL="0" marR="0" indent="0" algn="l">
              <a:lnSpc>
                <a:spcPts val="2400"/>
              </a:lnSpc>
              <a:spcBef>
                <a:spcPts val="2210"/>
              </a:spcBef>
              <a:spcAft>
                <a:spcPts val="0"/>
              </a:spcAft>
            </a:pPr>
            <a:r>
              <a:rPr lang="en-US" sz="2350" spc="5" dirty="0">
                <a:solidFill>
                  <a:srgbClr val="000000"/>
                </a:solidFill>
                <a:latin typeface="Calibri" panose="02020603050405020304" pitchFamily="2"/>
              </a:rPr>
              <a:t>Membership is open to: </a:t>
            </a:r>
          </a:p>
          <a:p>
            <a:pPr marL="365760" marR="0" indent="365760" algn="l">
              <a:lnSpc>
                <a:spcPts val="2100"/>
              </a:lnSpc>
              <a:spcBef>
                <a:spcPts val="2000"/>
              </a:spcBef>
              <a:spcAft>
                <a:spcPts val="0"/>
              </a:spcAft>
              <a:buFont typeface="Symbol"/>
              <a:buChar char="·"/>
            </a:pPr>
            <a:r>
              <a:rPr lang="en-US" sz="1950" spc="10" dirty="0">
                <a:solidFill>
                  <a:srgbClr val="000000"/>
                </a:solidFill>
                <a:latin typeface="Calibri" panose="02020603050405020304" pitchFamily="2"/>
              </a:rPr>
              <a:t>Maryland State Employees </a:t>
            </a:r>
          </a:p>
          <a:p>
            <a:pPr marL="365760" marR="0" indent="365760" algn="l">
              <a:lnSpc>
                <a:spcPts val="2100"/>
              </a:lnSpc>
              <a:spcBef>
                <a:spcPts val="750"/>
              </a:spcBef>
              <a:spcAft>
                <a:spcPts val="0"/>
              </a:spcAft>
              <a:buFont typeface="Symbol"/>
              <a:buChar char="·"/>
            </a:pPr>
            <a:r>
              <a:rPr lang="en-US" sz="1950" spc="10" dirty="0">
                <a:solidFill>
                  <a:srgbClr val="000000"/>
                </a:solidFill>
                <a:latin typeface="Calibri" panose="02020603050405020304" pitchFamily="2"/>
              </a:rPr>
              <a:t>Contractual Employees </a:t>
            </a:r>
          </a:p>
          <a:p>
            <a:pPr marL="365760" marR="0" indent="365760" algn="l">
              <a:lnSpc>
                <a:spcPts val="2400"/>
              </a:lnSpc>
              <a:spcBef>
                <a:spcPts val="480"/>
              </a:spcBef>
              <a:spcAft>
                <a:spcPts val="3885"/>
              </a:spcAft>
              <a:buFont typeface="Symbol"/>
              <a:buChar char="·"/>
            </a:pPr>
            <a:r>
              <a:rPr lang="en-US" sz="1950" spc="0" dirty="0">
                <a:solidFill>
                  <a:srgbClr val="000000"/>
                </a:solidFill>
                <a:latin typeface="Calibri" panose="02020603050405020304" pitchFamily="2"/>
              </a:rPr>
              <a:t>Employees of State Higher Education Institutions </a:t>
            </a:r>
          </a:p>
        </p:txBody>
      </p:sp>
      <p:sp>
        <p:nvSpPr>
          <p:cNvPr id="6" name="Text Placeholder 5"/>
          <p:cNvSpPr>
            <a:spLocks noGrp="1"/>
          </p:cNvSpPr>
          <p:nvPr>
            <p:ph type="body" idx="10"/>
          </p:nvPr>
        </p:nvSpPr>
        <p:spPr>
          <a:xfrm>
            <a:off x="1402080" y="2882900"/>
            <a:ext cx="3169920" cy="512445"/>
          </a:xfrm>
          <a:prstGeom prst="rect">
            <a:avLst/>
          </a:prstGeom>
          <a:noFill/>
          <a:ln w="0" cmpd="sng">
            <a:noFill/>
            <a:prstDash val="solid"/>
          </a:ln>
        </p:spPr>
        <p:txBody>
          <a:bodyPr vert="horz" lIns="0" tIns="48260" rIns="0" bIns="0" anchor="t"/>
          <a:lstStyle/>
          <a:p>
            <a:pPr marL="0" marR="0" indent="0" algn="l">
              <a:lnSpc>
                <a:spcPts val="3600"/>
              </a:lnSpc>
              <a:spcAft>
                <a:spcPts val="0"/>
              </a:spcAft>
            </a:pPr>
            <a:r>
              <a:rPr lang="en-US" sz="3550" spc="135" dirty="0">
                <a:solidFill>
                  <a:srgbClr val="FFFFFF"/>
                </a:solidFill>
                <a:latin typeface="Calibri" panose="02020603050405020304" pitchFamily="2"/>
              </a:rPr>
              <a:t>Gap?  Pension </a:t>
            </a:r>
          </a:p>
        </p:txBody>
      </p:sp>
      <p:sp>
        <p:nvSpPr>
          <p:cNvPr id="7" name="Text Placeholder 6"/>
          <p:cNvSpPr>
            <a:spLocks noGrp="1"/>
          </p:cNvSpPr>
          <p:nvPr>
            <p:ph type="body" idx="10"/>
          </p:nvPr>
        </p:nvSpPr>
        <p:spPr>
          <a:xfrm>
            <a:off x="2182495" y="4128770"/>
            <a:ext cx="987425" cy="632460"/>
          </a:xfrm>
          <a:prstGeom prst="rect">
            <a:avLst/>
          </a:prstGeom>
          <a:noFill/>
          <a:ln w="0" cmpd="sng">
            <a:noFill/>
            <a:prstDash val="solid"/>
          </a:ln>
        </p:spPr>
        <p:txBody>
          <a:bodyPr vert="horz" lIns="0" tIns="28575" rIns="0" bIns="0" anchor="t"/>
          <a:lstStyle/>
          <a:p>
            <a:pPr marL="137160" marR="0" indent="0" algn="l">
              <a:lnSpc>
                <a:spcPts val="2500"/>
              </a:lnSpc>
              <a:spcAft>
                <a:spcPts val="0"/>
              </a:spcAft>
            </a:pPr>
            <a:r>
              <a:rPr lang="en-US" sz="2350" spc="-40">
                <a:solidFill>
                  <a:srgbClr val="000000"/>
                </a:solidFill>
                <a:latin typeface="Calibri" panose="02020603050405020304" pitchFamily="2"/>
              </a:rPr>
              <a:t>Social </a:t>
            </a:r>
          </a:p>
          <a:p>
            <a:pPr marL="0" marR="0" indent="0" algn="l">
              <a:lnSpc>
                <a:spcPts val="2200"/>
              </a:lnSpc>
              <a:spcBef>
                <a:spcPts val="0"/>
              </a:spcBef>
              <a:spcAft>
                <a:spcPts val="0"/>
              </a:spcAft>
            </a:pPr>
            <a:r>
              <a:rPr lang="en-US" sz="2350" spc="-55">
                <a:solidFill>
                  <a:srgbClr val="000000"/>
                </a:solidFill>
                <a:latin typeface="Calibri" panose="02020603050405020304" pitchFamily="2"/>
              </a:rPr>
              <a:t>Security </a:t>
            </a:r>
          </a:p>
        </p:txBody>
      </p:sp>
      <p:sp>
        <p:nvSpPr>
          <p:cNvPr id="8" name="Text Placeholder 7"/>
          <p:cNvSpPr>
            <a:spLocks noGrp="1"/>
          </p:cNvSpPr>
          <p:nvPr>
            <p:ph type="body" idx="10"/>
          </p:nvPr>
        </p:nvSpPr>
        <p:spPr>
          <a:xfrm>
            <a:off x="0" y="5516880"/>
            <a:ext cx="9144000" cy="368935"/>
          </a:xfrm>
          <a:prstGeom prst="rect">
            <a:avLst/>
          </a:prstGeom>
          <a:noFill/>
          <a:ln w="0" cmpd="sng">
            <a:noFill/>
            <a:prstDash val="solid"/>
          </a:ln>
        </p:spPr>
        <p:txBody>
          <a:bodyPr vert="horz" lIns="0" tIns="0" rIns="0" bIns="0" anchor="t"/>
          <a:lstStyle/>
          <a:p>
            <a:pPr marL="0" marR="0" indent="0" algn="ctr">
              <a:lnSpc>
                <a:spcPts val="2000"/>
              </a:lnSpc>
              <a:spcAft>
                <a:spcPts val="825"/>
              </a:spcAft>
            </a:pPr>
            <a:r>
              <a:rPr lang="en-US" sz="1800" spc="-35">
                <a:solidFill>
                  <a:srgbClr val="000000"/>
                </a:solidFill>
                <a:latin typeface="Arial" panose="02020603050405020304" pitchFamily="2"/>
              </a:rPr>
              <a:t>$135 Average MSRP bi-weekly deferral (as of Dec 2018) </a:t>
            </a:r>
          </a:p>
        </p:txBody>
      </p:sp>
      <p:graphicFrame>
        <p:nvGraphicFramePr>
          <p:cNvPr id="12" name="Table 11"/>
          <p:cNvGraphicFramePr>
            <a:graphicFrameLocks noGrp="1"/>
          </p:cNvGraphicFramePr>
          <p:nvPr/>
        </p:nvGraphicFramePr>
        <p:xfrm>
          <a:off x="0" y="6519545"/>
          <a:ext cx="9144000" cy="338455"/>
        </p:xfrm>
        <a:graphic>
          <a:graphicData uri="http://schemas.openxmlformats.org/drawingml/2006/table">
            <a:tbl>
              <a:tblPr/>
              <a:tblGrid>
                <a:gridCol w="387350">
                  <a:extLst>
                    <a:ext uri="{9D8B030D-6E8A-4147-A177-3AD203B41FA5}">
                      <a16:colId xmlns:a16="http://schemas.microsoft.com/office/drawing/2014/main" val="20000"/>
                    </a:ext>
                  </a:extLst>
                </a:gridCol>
                <a:gridCol w="386715">
                  <a:extLst>
                    <a:ext uri="{9D8B030D-6E8A-4147-A177-3AD203B41FA5}">
                      <a16:colId xmlns:a16="http://schemas.microsoft.com/office/drawing/2014/main" val="20001"/>
                    </a:ext>
                  </a:extLst>
                </a:gridCol>
                <a:gridCol w="388620">
                  <a:extLst>
                    <a:ext uri="{9D8B030D-6E8A-4147-A177-3AD203B41FA5}">
                      <a16:colId xmlns:a16="http://schemas.microsoft.com/office/drawing/2014/main" val="20002"/>
                    </a:ext>
                  </a:extLst>
                </a:gridCol>
                <a:gridCol w="388620">
                  <a:extLst>
                    <a:ext uri="{9D8B030D-6E8A-4147-A177-3AD203B41FA5}">
                      <a16:colId xmlns:a16="http://schemas.microsoft.com/office/drawing/2014/main" val="20003"/>
                    </a:ext>
                  </a:extLst>
                </a:gridCol>
                <a:gridCol w="387350">
                  <a:extLst>
                    <a:ext uri="{9D8B030D-6E8A-4147-A177-3AD203B41FA5}">
                      <a16:colId xmlns:a16="http://schemas.microsoft.com/office/drawing/2014/main" val="20004"/>
                    </a:ext>
                  </a:extLst>
                </a:gridCol>
                <a:gridCol w="7205345">
                  <a:extLst>
                    <a:ext uri="{9D8B030D-6E8A-4147-A177-3AD203B41FA5}">
                      <a16:colId xmlns:a16="http://schemas.microsoft.com/office/drawing/2014/main" val="20005"/>
                    </a:ext>
                  </a:extLst>
                </a:gridCol>
              </a:tblGrid>
              <a:tr h="338455">
                <a:tc>
                  <a:txBody>
                    <a:bodyPr/>
                    <a:lstStyle/>
                    <a:p>
                      <a:pPr marL="0" marR="0" indent="0" algn="ctr">
                        <a:lnSpc>
                          <a:spcPts val="1400"/>
                        </a:lnSpc>
                        <a:spcBef>
                          <a:spcPts val="800"/>
                        </a:spcBef>
                        <a:spcAft>
                          <a:spcPts val="505"/>
                        </a:spcAft>
                      </a:pPr>
                      <a:r>
                        <a:rPr lang="en-US" sz="1200" spc="0">
                          <a:solidFill>
                            <a:srgbClr val="000000"/>
                          </a:solidFill>
                          <a:latin typeface="Arial" panose="02020603050405020304" pitchFamily="2"/>
                        </a:rPr>
                        <a:t>3 </a:t>
                      </a:r>
                    </a:p>
                  </a:txBody>
                  <a:tcPr marL="0" marR="0" marT="0" marB="0" anchor="ctr">
                    <a:lnL w="0" cmpd="sng">
                      <a:noFill/>
                      <a:prstDash val="solid"/>
                    </a:lnL>
                    <a:lnR w="0" cmpd="sng">
                      <a:noFill/>
                      <a:prstDash val="solid"/>
                    </a:lnR>
                    <a:lnT w="0" cmpd="sng">
                      <a:noFill/>
                      <a:prstDash val="solid"/>
                    </a:lnT>
                    <a:lnB w="0" cmpd="sng">
                      <a:noFill/>
                      <a:prstDash val="solid"/>
                    </a:lnB>
                    <a:solidFill>
                      <a:srgbClr val="DBDEDF"/>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3F4249"/>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EB2D3C"/>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AB0F1D"/>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DCD2A8"/>
                    </a:solidFill>
                  </a:tcPr>
                </a:tc>
                <a:tc>
                  <a:txBody>
                    <a:bodyPr/>
                    <a:lstStyle/>
                    <a:p>
                      <a:pPr marL="0" marR="1207135" indent="0" algn="r">
                        <a:lnSpc>
                          <a:spcPts val="1200"/>
                        </a:lnSpc>
                        <a:spcBef>
                          <a:spcPts val="800"/>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3F4249"/>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5" name="Picture 4"/>
          <p:cNvPicPr/>
          <p:nvPr/>
        </p:nvPicPr>
        <p:blipFill>
          <a:blip r:embed="rId2"/>
          <a:stretch>
            <a:fillRect/>
          </a:stretch>
        </p:blipFill>
        <p:spPr>
          <a:xfrm>
            <a:off x="5300345" y="814070"/>
            <a:ext cx="3587750" cy="5090160"/>
          </a:xfrm>
          <a:prstGeom prst="rect">
            <a:avLst/>
          </a:prstGeom>
        </p:spPr>
      </p:pic>
      <p:sp>
        <p:nvSpPr>
          <p:cNvPr id="2" name="Text Placeholder 1"/>
          <p:cNvSpPr>
            <a:spLocks noGrp="1"/>
          </p:cNvSpPr>
          <p:nvPr>
            <p:ph type="body" idx="10"/>
          </p:nvPr>
        </p:nvSpPr>
        <p:spPr>
          <a:xfrm>
            <a:off x="646430" y="457200"/>
            <a:ext cx="4254500" cy="986790"/>
          </a:xfrm>
          <a:prstGeom prst="rect">
            <a:avLst/>
          </a:prstGeom>
          <a:noFill/>
          <a:ln w="0" cmpd="sng">
            <a:noFill/>
            <a:prstDash val="solid"/>
          </a:ln>
        </p:spPr>
        <p:txBody>
          <a:bodyPr vert="horz" lIns="0" tIns="53975" rIns="0" bIns="0" anchor="t"/>
          <a:lstStyle/>
          <a:p>
            <a:pPr marL="0" marR="0" indent="0" algn="l">
              <a:lnSpc>
                <a:spcPts val="3400"/>
              </a:lnSpc>
              <a:spcAft>
                <a:spcPts val="3835"/>
              </a:spcAft>
            </a:pPr>
            <a:r>
              <a:rPr lang="en-US" sz="3350" b="1" spc="5">
                <a:solidFill>
                  <a:srgbClr val="C00000"/>
                </a:solidFill>
                <a:latin typeface="Calibri" panose="02020603050405020304" pitchFamily="2"/>
              </a:rPr>
              <a:t>It pays to start early </a:t>
            </a:r>
          </a:p>
        </p:txBody>
      </p:sp>
      <p:sp>
        <p:nvSpPr>
          <p:cNvPr id="3" name="Text Placeholder 2"/>
          <p:cNvSpPr>
            <a:spLocks noGrp="1"/>
          </p:cNvSpPr>
          <p:nvPr>
            <p:ph type="body" idx="10"/>
          </p:nvPr>
        </p:nvSpPr>
        <p:spPr>
          <a:xfrm>
            <a:off x="646430" y="1443990"/>
            <a:ext cx="4254500" cy="4625340"/>
          </a:xfrm>
          <a:prstGeom prst="rect">
            <a:avLst/>
          </a:prstGeom>
          <a:noFill/>
          <a:ln w="0" cmpd="sng">
            <a:noFill/>
            <a:prstDash val="solid"/>
          </a:ln>
        </p:spPr>
        <p:txBody>
          <a:bodyPr vert="horz" lIns="0" tIns="1270" rIns="0" bIns="0" anchor="t"/>
          <a:lstStyle/>
          <a:p>
            <a:pPr marL="0" marR="0" indent="0" algn="l">
              <a:lnSpc>
                <a:spcPts val="1400"/>
              </a:lnSpc>
              <a:spcAft>
                <a:spcPts val="0"/>
              </a:spcAft>
            </a:pPr>
            <a:r>
              <a:rPr lang="en-US" sz="1200" spc="0" dirty="0">
                <a:solidFill>
                  <a:srgbClr val="000000"/>
                </a:solidFill>
                <a:latin typeface="Arial" panose="02020603050405020304" pitchFamily="2"/>
              </a:rPr>
              <a:t>Both Roz and Deanne began working in 1979. </a:t>
            </a:r>
          </a:p>
          <a:p>
            <a:pPr marL="0" marR="0" indent="0" algn="l">
              <a:lnSpc>
                <a:spcPts val="1400"/>
              </a:lnSpc>
              <a:spcBef>
                <a:spcPts val="675"/>
              </a:spcBef>
              <a:spcAft>
                <a:spcPts val="0"/>
              </a:spcAft>
            </a:pPr>
            <a:r>
              <a:rPr lang="en-US" sz="1200" spc="0" dirty="0">
                <a:solidFill>
                  <a:srgbClr val="000000"/>
                </a:solidFill>
                <a:latin typeface="Arial" panose="02020603050405020304" pitchFamily="2"/>
              </a:rPr>
              <a:t>Roz began contributing $3,510 annually but </a:t>
            </a:r>
            <a:r>
              <a:rPr lang="en-US" sz="1200" b="1" spc="0" dirty="0">
                <a:solidFill>
                  <a:srgbClr val="000000"/>
                </a:solidFill>
                <a:latin typeface="Arial" panose="02020603050405020304" pitchFamily="2"/>
              </a:rPr>
              <a:t>stopped </a:t>
            </a:r>
            <a:r>
              <a:rPr lang="en-US" sz="1200" spc="0" dirty="0">
                <a:solidFill>
                  <a:srgbClr val="000000"/>
                </a:solidFill>
                <a:latin typeface="Arial" panose="02020603050405020304" pitchFamily="2"/>
              </a:rPr>
              <a:t>in 1989 </a:t>
            </a:r>
          </a:p>
          <a:p>
            <a:pPr marL="0" marR="45720" indent="0" algn="l">
              <a:lnSpc>
                <a:spcPts val="1400"/>
              </a:lnSpc>
              <a:spcBef>
                <a:spcPts val="600"/>
              </a:spcBef>
              <a:spcAft>
                <a:spcPts val="0"/>
              </a:spcAft>
            </a:pPr>
            <a:r>
              <a:rPr lang="en-US" sz="1200" spc="0" dirty="0">
                <a:solidFill>
                  <a:srgbClr val="000000"/>
                </a:solidFill>
                <a:latin typeface="Arial" panose="02020603050405020304" pitchFamily="2"/>
              </a:rPr>
              <a:t>Deanne waited 10 years until 1989 and contributed $3,510 per year until she retired at age 65 in 2014 </a:t>
            </a:r>
          </a:p>
          <a:p>
            <a:pPr marL="0" marR="320040" indent="0" algn="l">
              <a:lnSpc>
                <a:spcPts val="1400"/>
              </a:lnSpc>
              <a:spcBef>
                <a:spcPts val="600"/>
              </a:spcBef>
              <a:spcAft>
                <a:spcPts val="0"/>
              </a:spcAft>
            </a:pPr>
            <a:r>
              <a:rPr lang="en-US" sz="1200" spc="0" dirty="0">
                <a:solidFill>
                  <a:srgbClr val="000000"/>
                </a:solidFill>
                <a:latin typeface="Arial" panose="02020603050405020304" pitchFamily="2"/>
              </a:rPr>
              <a:t>Because Roz’s money had more time to grow, her account balance was higher than Deanne’s even though </a:t>
            </a:r>
            <a:r>
              <a:rPr lang="en-US" sz="1200" b="1" spc="0" dirty="0">
                <a:solidFill>
                  <a:srgbClr val="000000"/>
                </a:solidFill>
                <a:latin typeface="Arial" panose="02020603050405020304" pitchFamily="2"/>
              </a:rPr>
              <a:t>Deanne contributed more </a:t>
            </a:r>
            <a:r>
              <a:rPr lang="en-US" sz="1200" spc="0" dirty="0">
                <a:solidFill>
                  <a:srgbClr val="000000"/>
                </a:solidFill>
                <a:latin typeface="Arial" panose="02020603050405020304" pitchFamily="2"/>
              </a:rPr>
              <a:t>for a longer period of time. </a:t>
            </a:r>
          </a:p>
          <a:p>
            <a:pPr marL="0" marR="0" indent="0" algn="l">
              <a:lnSpc>
                <a:spcPts val="1400"/>
              </a:lnSpc>
              <a:spcBef>
                <a:spcPts val="2640"/>
              </a:spcBef>
              <a:spcAft>
                <a:spcPts val="10390"/>
              </a:spcAft>
            </a:pPr>
            <a:r>
              <a:rPr lang="en-US" sz="1200" i="1" spc="0" dirty="0">
                <a:solidFill>
                  <a:srgbClr val="000000"/>
                </a:solidFill>
                <a:latin typeface="Arial" panose="02020603050405020304" pitchFamily="2"/>
              </a:rPr>
              <a:t>This hypothetical illustration assumes an average annual return of 7%. No taxes or fees are reflected which would lower the amount shown. This illustration is intended to demonstrate time and compounding. It is not intended to serve as a projection or prediction of the investment results of any specific investment. Depending on underlying investments, actual returns may be higher or lower. Investing involves risk, including possible loss of principal. </a:t>
            </a:r>
          </a:p>
        </p:txBody>
      </p:sp>
      <p:sp>
        <p:nvSpPr>
          <p:cNvPr id="6" name="Text Placeholder 5"/>
          <p:cNvSpPr>
            <a:spLocks noGrp="1"/>
          </p:cNvSpPr>
          <p:nvPr>
            <p:ph type="body" idx="10"/>
          </p:nvPr>
        </p:nvSpPr>
        <p:spPr>
          <a:xfrm>
            <a:off x="5891530" y="814070"/>
            <a:ext cx="935990" cy="215900"/>
          </a:xfrm>
          <a:prstGeom prst="rect">
            <a:avLst/>
          </a:prstGeom>
          <a:noFill/>
          <a:ln w="0" cmpd="sng">
            <a:noFill/>
            <a:prstDash val="solid"/>
          </a:ln>
        </p:spPr>
        <p:txBody>
          <a:bodyPr vert="horz" lIns="0" tIns="0" rIns="0" bIns="0" anchor="t"/>
          <a:lstStyle/>
          <a:p>
            <a:pPr marL="0" marR="0" indent="0" algn="l">
              <a:lnSpc>
                <a:spcPts val="1700"/>
              </a:lnSpc>
              <a:spcAft>
                <a:spcPts val="0"/>
              </a:spcAft>
            </a:pPr>
            <a:r>
              <a:rPr lang="en-US" sz="1800" spc="-100">
                <a:solidFill>
                  <a:srgbClr val="000000"/>
                </a:solidFill>
                <a:latin typeface="Arial" panose="02020603050405020304" pitchFamily="2"/>
              </a:rPr>
              <a:t>$281,632 </a:t>
            </a:r>
          </a:p>
        </p:txBody>
      </p:sp>
      <p:sp>
        <p:nvSpPr>
          <p:cNvPr id="7" name="Text Placeholder 6"/>
          <p:cNvSpPr>
            <a:spLocks noGrp="1"/>
          </p:cNvSpPr>
          <p:nvPr>
            <p:ph type="body" idx="10"/>
          </p:nvPr>
        </p:nvSpPr>
        <p:spPr>
          <a:xfrm>
            <a:off x="5237480" y="1852930"/>
            <a:ext cx="418465" cy="104140"/>
          </a:xfrm>
          <a:prstGeom prst="rect">
            <a:avLst/>
          </a:prstGeom>
          <a:noFill/>
          <a:ln w="0" cmpd="sng">
            <a:noFill/>
            <a:prstDash val="solid"/>
          </a:ln>
        </p:spPr>
        <p:txBody>
          <a:bodyPr vert="horz" lIns="0" tIns="0" rIns="0" bIns="0" anchor="t"/>
          <a:lstStyle/>
          <a:p>
            <a:pPr marL="0" marR="0" indent="0" algn="l">
              <a:lnSpc>
                <a:spcPts val="800"/>
              </a:lnSpc>
              <a:spcAft>
                <a:spcPts val="0"/>
              </a:spcAft>
            </a:pPr>
            <a:r>
              <a:rPr lang="en-US" sz="1050" spc="80">
                <a:solidFill>
                  <a:srgbClr val="000000"/>
                </a:solidFill>
                <a:latin typeface="Arial" panose="02020603050405020304" pitchFamily="2"/>
              </a:rPr>
              <a:t>2014 </a:t>
            </a:r>
          </a:p>
        </p:txBody>
      </p:sp>
      <p:sp>
        <p:nvSpPr>
          <p:cNvPr id="8" name="Text Placeholder 7"/>
          <p:cNvSpPr>
            <a:spLocks noGrp="1"/>
          </p:cNvSpPr>
          <p:nvPr>
            <p:ph type="body" idx="10"/>
          </p:nvPr>
        </p:nvSpPr>
        <p:spPr>
          <a:xfrm>
            <a:off x="5247005" y="4614545"/>
            <a:ext cx="390525" cy="97790"/>
          </a:xfrm>
          <a:prstGeom prst="rect">
            <a:avLst/>
          </a:prstGeom>
          <a:noFill/>
          <a:ln w="0" cmpd="sng">
            <a:noFill/>
            <a:prstDash val="solid"/>
          </a:ln>
        </p:spPr>
        <p:txBody>
          <a:bodyPr vert="horz" lIns="0" tIns="0" rIns="0" bIns="0" anchor="t"/>
          <a:lstStyle/>
          <a:p>
            <a:pPr marL="0" marR="0" indent="0" algn="l">
              <a:lnSpc>
                <a:spcPts val="700"/>
              </a:lnSpc>
              <a:spcAft>
                <a:spcPts val="0"/>
              </a:spcAft>
            </a:pPr>
            <a:r>
              <a:rPr lang="en-US" sz="1000" spc="40">
                <a:solidFill>
                  <a:srgbClr val="000000"/>
                </a:solidFill>
                <a:latin typeface="Arial" panose="02020603050405020304" pitchFamily="2"/>
              </a:rPr>
              <a:t>1989 </a:t>
            </a:r>
          </a:p>
        </p:txBody>
      </p:sp>
      <p:sp>
        <p:nvSpPr>
          <p:cNvPr id="9" name="Text Placeholder 8"/>
          <p:cNvSpPr>
            <a:spLocks noGrp="1"/>
          </p:cNvSpPr>
          <p:nvPr>
            <p:ph type="body" idx="10"/>
          </p:nvPr>
        </p:nvSpPr>
        <p:spPr>
          <a:xfrm>
            <a:off x="5382260" y="5007610"/>
            <a:ext cx="174625" cy="414655"/>
          </a:xfrm>
          <a:prstGeom prst="rect">
            <a:avLst/>
          </a:prstGeom>
          <a:noFill/>
          <a:ln w="0" cmpd="sng">
            <a:noFill/>
            <a:prstDash val="solid"/>
          </a:ln>
        </p:spPr>
        <p:txBody>
          <a:bodyPr vert="vert270" lIns="0" tIns="0" rIns="27940" bIns="0" anchor="t"/>
          <a:lstStyle/>
          <a:p>
            <a:pPr marL="0" marR="0" indent="0" algn="l">
              <a:lnSpc>
                <a:spcPts val="900"/>
              </a:lnSpc>
              <a:spcAft>
                <a:spcPts val="235"/>
              </a:spcAft>
            </a:pPr>
            <a:r>
              <a:rPr lang="en-US" sz="1200" spc="-240">
                <a:solidFill>
                  <a:srgbClr val="000000"/>
                </a:solidFill>
                <a:latin typeface="Arial" panose="02020603050405020304" pitchFamily="2"/>
              </a:rPr>
              <a:t>YEAR </a:t>
            </a:r>
          </a:p>
        </p:txBody>
      </p:sp>
      <p:sp>
        <p:nvSpPr>
          <p:cNvPr id="10" name="Text Placeholder 9"/>
          <p:cNvSpPr>
            <a:spLocks noGrp="1"/>
          </p:cNvSpPr>
          <p:nvPr>
            <p:ph type="body" idx="10"/>
          </p:nvPr>
        </p:nvSpPr>
        <p:spPr>
          <a:xfrm>
            <a:off x="5247005" y="5806440"/>
            <a:ext cx="390525" cy="97790"/>
          </a:xfrm>
          <a:prstGeom prst="rect">
            <a:avLst/>
          </a:prstGeom>
          <a:noFill/>
          <a:ln w="0" cmpd="sng">
            <a:noFill/>
            <a:prstDash val="solid"/>
          </a:ln>
        </p:spPr>
        <p:txBody>
          <a:bodyPr vert="horz" lIns="0" tIns="0" rIns="0" bIns="0" anchor="t"/>
          <a:lstStyle/>
          <a:p>
            <a:pPr marL="0" marR="0" indent="0" algn="l">
              <a:lnSpc>
                <a:spcPts val="700"/>
              </a:lnSpc>
              <a:spcAft>
                <a:spcPts val="0"/>
              </a:spcAft>
            </a:pPr>
            <a:r>
              <a:rPr lang="en-US" sz="1000" spc="40">
                <a:solidFill>
                  <a:srgbClr val="000000"/>
                </a:solidFill>
                <a:latin typeface="Arial" panose="02020603050405020304" pitchFamily="2"/>
              </a:rPr>
              <a:t>1979 </a:t>
            </a:r>
          </a:p>
        </p:txBody>
      </p:sp>
      <p:sp>
        <p:nvSpPr>
          <p:cNvPr id="11" name="Text Placeholder 10"/>
          <p:cNvSpPr>
            <a:spLocks noGrp="1"/>
          </p:cNvSpPr>
          <p:nvPr>
            <p:ph type="body" idx="10"/>
          </p:nvPr>
        </p:nvSpPr>
        <p:spPr>
          <a:xfrm>
            <a:off x="7613650" y="1597025"/>
            <a:ext cx="939165" cy="216535"/>
          </a:xfrm>
          <a:prstGeom prst="rect">
            <a:avLst/>
          </a:prstGeom>
          <a:noFill/>
          <a:ln w="0" cmpd="sng">
            <a:noFill/>
            <a:prstDash val="solid"/>
          </a:ln>
        </p:spPr>
        <p:txBody>
          <a:bodyPr vert="horz" lIns="0" tIns="0" rIns="0" bIns="0" anchor="t"/>
          <a:lstStyle/>
          <a:p>
            <a:pPr marL="0" marR="0" indent="0" algn="l">
              <a:lnSpc>
                <a:spcPts val="1700"/>
              </a:lnSpc>
              <a:spcAft>
                <a:spcPts val="0"/>
              </a:spcAft>
            </a:pPr>
            <a:r>
              <a:rPr lang="en-US" sz="1800" spc="-100">
                <a:solidFill>
                  <a:srgbClr val="000000"/>
                </a:solidFill>
                <a:latin typeface="Arial" panose="02020603050405020304" pitchFamily="2"/>
              </a:rPr>
              <a:t>$237,544 </a:t>
            </a:r>
          </a:p>
        </p:txBody>
      </p:sp>
      <p:sp>
        <p:nvSpPr>
          <p:cNvPr id="12" name="Text Placeholder 11"/>
          <p:cNvSpPr>
            <a:spLocks noGrp="1"/>
          </p:cNvSpPr>
          <p:nvPr>
            <p:ph type="body" idx="10"/>
          </p:nvPr>
        </p:nvSpPr>
        <p:spPr>
          <a:xfrm>
            <a:off x="7574280" y="2746375"/>
            <a:ext cx="960120" cy="780415"/>
          </a:xfrm>
          <a:prstGeom prst="rect">
            <a:avLst/>
          </a:prstGeom>
          <a:noFill/>
          <a:ln w="0" cmpd="sng">
            <a:noFill/>
            <a:prstDash val="solid"/>
          </a:ln>
        </p:spPr>
        <p:txBody>
          <a:bodyPr vert="horz" lIns="0" tIns="0" rIns="0" bIns="0" anchor="t"/>
          <a:lstStyle/>
          <a:p>
            <a:pPr marL="45720" marR="0" indent="0" algn="l">
              <a:lnSpc>
                <a:spcPts val="2000"/>
              </a:lnSpc>
              <a:spcAft>
                <a:spcPts val="0"/>
              </a:spcAft>
            </a:pPr>
            <a:r>
              <a:rPr lang="en-US" sz="1800" spc="0">
                <a:solidFill>
                  <a:srgbClr val="000000"/>
                </a:solidFill>
                <a:latin typeface="Arial" panose="02020603050405020304" pitchFamily="2"/>
              </a:rPr>
              <a:t>$3,510 per year </a:t>
            </a:r>
          </a:p>
          <a:p>
            <a:pPr marL="0" marR="0" indent="0" algn="l">
              <a:lnSpc>
                <a:spcPts val="2100"/>
              </a:lnSpc>
              <a:spcBef>
                <a:spcPts val="0"/>
              </a:spcBef>
              <a:spcAft>
                <a:spcPts val="0"/>
              </a:spcAft>
            </a:pPr>
            <a:r>
              <a:rPr lang="en-US" sz="1800" spc="-95">
                <a:solidFill>
                  <a:srgbClr val="000000"/>
                </a:solidFill>
                <a:latin typeface="Arial" panose="02020603050405020304" pitchFamily="2"/>
              </a:rPr>
              <a:t>($87,750) </a:t>
            </a:r>
          </a:p>
        </p:txBody>
      </p:sp>
      <p:sp>
        <p:nvSpPr>
          <p:cNvPr id="13" name="Text Placeholder 12"/>
          <p:cNvSpPr>
            <a:spLocks noGrp="1"/>
          </p:cNvSpPr>
          <p:nvPr>
            <p:ph type="body" idx="10"/>
          </p:nvPr>
        </p:nvSpPr>
        <p:spPr>
          <a:xfrm>
            <a:off x="7699375" y="5169535"/>
            <a:ext cx="740410" cy="289560"/>
          </a:xfrm>
          <a:prstGeom prst="rect">
            <a:avLst/>
          </a:prstGeom>
          <a:noFill/>
          <a:ln w="0" cmpd="sng">
            <a:noFill/>
            <a:prstDash val="solid"/>
          </a:ln>
        </p:spPr>
        <p:txBody>
          <a:bodyPr vert="horz" lIns="0" tIns="0" rIns="0" bIns="0" anchor="t"/>
          <a:lstStyle/>
          <a:p>
            <a:pPr marL="0" marR="0" indent="0" algn="l">
              <a:lnSpc>
                <a:spcPts val="1100"/>
              </a:lnSpc>
              <a:spcAft>
                <a:spcPts val="0"/>
              </a:spcAft>
            </a:pPr>
            <a:r>
              <a:rPr lang="en-US" sz="1050" b="1" spc="-5">
                <a:solidFill>
                  <a:srgbClr val="000000"/>
                </a:solidFill>
                <a:latin typeface="Arial" panose="02020603050405020304" pitchFamily="2"/>
              </a:rPr>
              <a:t>Missed opportunity </a:t>
            </a:r>
          </a:p>
        </p:txBody>
      </p:sp>
      <p:sp>
        <p:nvSpPr>
          <p:cNvPr id="14" name="Text Placeholder 13"/>
          <p:cNvSpPr>
            <a:spLocks noGrp="1"/>
          </p:cNvSpPr>
          <p:nvPr>
            <p:ph type="body" idx="10"/>
          </p:nvPr>
        </p:nvSpPr>
        <p:spPr>
          <a:xfrm>
            <a:off x="5806440" y="1109345"/>
            <a:ext cx="1109345" cy="3517265"/>
          </a:xfrm>
          <a:prstGeom prst="rect">
            <a:avLst/>
          </a:prstGeom>
          <a:noFill/>
          <a:ln w="0" cmpd="sng">
            <a:noFill/>
            <a:prstDash val="solid"/>
          </a:ln>
        </p:spPr>
        <p:txBody>
          <a:bodyPr vert="horz" lIns="0" tIns="1682750" rIns="0" bIns="0" anchor="t"/>
          <a:lstStyle/>
          <a:p>
            <a:pPr marL="0" marR="0" indent="0" algn="ctr">
              <a:lnSpc>
                <a:spcPts val="1200"/>
              </a:lnSpc>
              <a:spcAft>
                <a:spcPts val="11885"/>
              </a:spcAft>
            </a:pPr>
            <a:r>
              <a:rPr lang="en-US" sz="1050" b="1" spc="0">
                <a:solidFill>
                  <a:srgbClr val="000000"/>
                </a:solidFill>
                <a:latin typeface="Arial" panose="02020603050405020304" pitchFamily="2"/>
              </a:rPr>
              <a:t>Compounding </a:t>
            </a:r>
            <a:br/>
            <a:r>
              <a:rPr lang="en-US" sz="1050" b="1" spc="0">
                <a:solidFill>
                  <a:srgbClr val="000000"/>
                </a:solidFill>
                <a:latin typeface="Arial" panose="02020603050405020304" pitchFamily="2"/>
              </a:rPr>
              <a:t>only </a:t>
            </a:r>
          </a:p>
        </p:txBody>
      </p:sp>
      <p:sp>
        <p:nvSpPr>
          <p:cNvPr id="15" name="Text Placeholder 14"/>
          <p:cNvSpPr>
            <a:spLocks noGrp="1"/>
          </p:cNvSpPr>
          <p:nvPr>
            <p:ph type="body" idx="10"/>
          </p:nvPr>
        </p:nvSpPr>
        <p:spPr>
          <a:xfrm>
            <a:off x="5885815" y="4883150"/>
            <a:ext cx="960120" cy="779780"/>
          </a:xfrm>
          <a:prstGeom prst="rect">
            <a:avLst/>
          </a:prstGeom>
          <a:noFill/>
          <a:ln w="0" cmpd="sng">
            <a:noFill/>
            <a:prstDash val="solid"/>
          </a:ln>
        </p:spPr>
        <p:txBody>
          <a:bodyPr vert="horz" lIns="0" tIns="0" rIns="0" bIns="0" anchor="t"/>
          <a:lstStyle/>
          <a:p>
            <a:pPr marL="45720" marR="0" indent="0" algn="l">
              <a:lnSpc>
                <a:spcPts val="2000"/>
              </a:lnSpc>
              <a:spcAft>
                <a:spcPts val="0"/>
              </a:spcAft>
            </a:pPr>
            <a:r>
              <a:rPr lang="en-US" sz="1800" spc="0">
                <a:solidFill>
                  <a:srgbClr val="000000"/>
                </a:solidFill>
                <a:latin typeface="Arial" panose="02020603050405020304" pitchFamily="2"/>
              </a:rPr>
              <a:t>$3,510 per year </a:t>
            </a:r>
          </a:p>
          <a:p>
            <a:pPr marL="0" marR="0" indent="0" algn="l">
              <a:lnSpc>
                <a:spcPts val="2100"/>
              </a:lnSpc>
              <a:spcBef>
                <a:spcPts val="0"/>
              </a:spcBef>
              <a:spcAft>
                <a:spcPts val="0"/>
              </a:spcAft>
            </a:pPr>
            <a:r>
              <a:rPr lang="en-US" sz="1800" spc="-95">
                <a:solidFill>
                  <a:srgbClr val="000000"/>
                </a:solidFill>
                <a:latin typeface="Arial" panose="02020603050405020304" pitchFamily="2"/>
              </a:rPr>
              <a:t>($35,100) </a:t>
            </a:r>
          </a:p>
        </p:txBody>
      </p:sp>
      <p:sp>
        <p:nvSpPr>
          <p:cNvPr id="16" name="Text Placeholder 15"/>
          <p:cNvSpPr>
            <a:spLocks noGrp="1"/>
          </p:cNvSpPr>
          <p:nvPr>
            <p:ph type="body" idx="10"/>
          </p:nvPr>
        </p:nvSpPr>
        <p:spPr>
          <a:xfrm>
            <a:off x="0" y="6069330"/>
            <a:ext cx="9144000" cy="450215"/>
          </a:xfrm>
          <a:prstGeom prst="rect">
            <a:avLst/>
          </a:prstGeom>
          <a:noFill/>
          <a:ln w="0" cmpd="sng">
            <a:noFill/>
            <a:prstDash val="solid"/>
          </a:ln>
        </p:spPr>
        <p:txBody>
          <a:bodyPr vert="horz" lIns="0" tIns="0" rIns="0" bIns="0" anchor="t"/>
          <a:lstStyle/>
          <a:p>
            <a:pPr marL="6217920" marR="0" indent="0" algn="l">
              <a:lnSpc>
                <a:spcPts val="2000"/>
              </a:lnSpc>
              <a:spcAft>
                <a:spcPts val="1450"/>
              </a:spcAft>
              <a:tabLst>
                <a:tab pos="7680960" algn="l"/>
              </a:tabLst>
            </a:pPr>
            <a:r>
              <a:rPr lang="en-US" sz="1800" spc="-35" dirty="0">
                <a:solidFill>
                  <a:srgbClr val="000000"/>
                </a:solidFill>
                <a:latin typeface="Arial" panose="02020603050405020304" pitchFamily="2"/>
              </a:rPr>
              <a:t>Roz                   Deanne </a:t>
            </a:r>
          </a:p>
        </p:txBody>
      </p:sp>
      <p:graphicFrame>
        <p:nvGraphicFramePr>
          <p:cNvPr id="18" name="Table 17"/>
          <p:cNvGraphicFramePr>
            <a:graphicFrameLocks noGrp="1"/>
          </p:cNvGraphicFramePr>
          <p:nvPr/>
        </p:nvGraphicFramePr>
        <p:xfrm>
          <a:off x="0" y="6519545"/>
          <a:ext cx="9144000" cy="338455"/>
        </p:xfrm>
        <a:graphic>
          <a:graphicData uri="http://schemas.openxmlformats.org/drawingml/2006/table">
            <a:tbl>
              <a:tblPr/>
              <a:tblGrid>
                <a:gridCol w="387350">
                  <a:extLst>
                    <a:ext uri="{9D8B030D-6E8A-4147-A177-3AD203B41FA5}">
                      <a16:colId xmlns:a16="http://schemas.microsoft.com/office/drawing/2014/main" val="20000"/>
                    </a:ext>
                  </a:extLst>
                </a:gridCol>
                <a:gridCol w="386715">
                  <a:extLst>
                    <a:ext uri="{9D8B030D-6E8A-4147-A177-3AD203B41FA5}">
                      <a16:colId xmlns:a16="http://schemas.microsoft.com/office/drawing/2014/main" val="20001"/>
                    </a:ext>
                  </a:extLst>
                </a:gridCol>
                <a:gridCol w="388620">
                  <a:extLst>
                    <a:ext uri="{9D8B030D-6E8A-4147-A177-3AD203B41FA5}">
                      <a16:colId xmlns:a16="http://schemas.microsoft.com/office/drawing/2014/main" val="20002"/>
                    </a:ext>
                  </a:extLst>
                </a:gridCol>
                <a:gridCol w="388620">
                  <a:extLst>
                    <a:ext uri="{9D8B030D-6E8A-4147-A177-3AD203B41FA5}">
                      <a16:colId xmlns:a16="http://schemas.microsoft.com/office/drawing/2014/main" val="20003"/>
                    </a:ext>
                  </a:extLst>
                </a:gridCol>
                <a:gridCol w="387350">
                  <a:extLst>
                    <a:ext uri="{9D8B030D-6E8A-4147-A177-3AD203B41FA5}">
                      <a16:colId xmlns:a16="http://schemas.microsoft.com/office/drawing/2014/main" val="20004"/>
                    </a:ext>
                  </a:extLst>
                </a:gridCol>
                <a:gridCol w="7205345">
                  <a:extLst>
                    <a:ext uri="{9D8B030D-6E8A-4147-A177-3AD203B41FA5}">
                      <a16:colId xmlns:a16="http://schemas.microsoft.com/office/drawing/2014/main" val="20005"/>
                    </a:ext>
                  </a:extLst>
                </a:gridCol>
              </a:tblGrid>
              <a:tr h="338455">
                <a:tc>
                  <a:txBody>
                    <a:bodyPr/>
                    <a:lstStyle/>
                    <a:p>
                      <a:pPr marL="0" marR="0" indent="0" algn="ctr">
                        <a:lnSpc>
                          <a:spcPts val="1400"/>
                        </a:lnSpc>
                        <a:spcBef>
                          <a:spcPts val="440"/>
                        </a:spcBef>
                        <a:spcAft>
                          <a:spcPts val="860"/>
                        </a:spcAft>
                      </a:pPr>
                      <a:r>
                        <a:rPr lang="en-US" sz="1200" spc="0">
                          <a:solidFill>
                            <a:srgbClr val="000000"/>
                          </a:solidFill>
                          <a:latin typeface="Arial" panose="02020603050405020304" pitchFamily="2"/>
                        </a:rPr>
                        <a:t>5 </a:t>
                      </a:r>
                    </a:p>
                  </a:txBody>
                  <a:tcPr marL="0" marR="0" marT="0" marB="0" anchor="ctr">
                    <a:lnL w="0" cmpd="sng">
                      <a:noFill/>
                      <a:prstDash val="solid"/>
                    </a:lnL>
                    <a:lnR w="0" cmpd="sng">
                      <a:noFill/>
                      <a:prstDash val="solid"/>
                    </a:lnR>
                    <a:lnT w="0" cmpd="sng">
                      <a:noFill/>
                      <a:prstDash val="solid"/>
                    </a:lnT>
                    <a:lnB w="0" cmpd="sng">
                      <a:noFill/>
                      <a:prstDash val="solid"/>
                    </a:lnB>
                    <a:solidFill>
                      <a:srgbClr val="DBDEE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3E445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EB2D3C"/>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AB0F1D"/>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DCD2A8"/>
                    </a:solidFill>
                  </a:tcPr>
                </a:tc>
                <a:tc>
                  <a:txBody>
                    <a:bodyPr/>
                    <a:lstStyle/>
                    <a:p>
                      <a:pPr marL="0" marR="1207135" indent="0" algn="r">
                        <a:lnSpc>
                          <a:spcPts val="1200"/>
                        </a:lnSpc>
                        <a:spcBef>
                          <a:spcPts val="800"/>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40404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7" name="Picture 6"/>
          <p:cNvPicPr/>
          <p:nvPr/>
        </p:nvPicPr>
        <p:blipFill>
          <a:blip r:embed="rId2"/>
          <a:stretch>
            <a:fillRect/>
          </a:stretch>
        </p:blipFill>
        <p:spPr>
          <a:xfrm>
            <a:off x="7802880" y="5885815"/>
            <a:ext cx="1313815" cy="633730"/>
          </a:xfrm>
          <a:prstGeom prst="rect">
            <a:avLst/>
          </a:prstGeom>
        </p:spPr>
      </p:pic>
      <p:sp>
        <p:nvSpPr>
          <p:cNvPr id="2" name="Text Placeholder 1"/>
          <p:cNvSpPr>
            <a:spLocks noGrp="1"/>
          </p:cNvSpPr>
          <p:nvPr>
            <p:ph type="body" idx="10"/>
          </p:nvPr>
        </p:nvSpPr>
        <p:spPr>
          <a:xfrm>
            <a:off x="0" y="546100"/>
            <a:ext cx="9144000" cy="5306060"/>
          </a:xfrm>
          <a:prstGeom prst="rect">
            <a:avLst/>
          </a:prstGeom>
          <a:noFill/>
          <a:ln w="0" cmpd="sng">
            <a:noFill/>
            <a:prstDash val="solid"/>
          </a:ln>
        </p:spPr>
        <p:txBody>
          <a:bodyPr vert="horz" lIns="0" tIns="52705" rIns="0" bIns="0" anchor="t">
            <a:normAutofit fontScale="95000"/>
          </a:bodyPr>
          <a:lstStyle/>
          <a:p>
            <a:pPr marL="548640" marR="0" indent="0" algn="l">
              <a:lnSpc>
                <a:spcPts val="3200"/>
              </a:lnSpc>
              <a:spcAft>
                <a:spcPts val="0"/>
              </a:spcAft>
            </a:pPr>
            <a:r>
              <a:rPr lang="en-US" sz="3150" b="1" spc="5">
                <a:solidFill>
                  <a:srgbClr val="C00000"/>
                </a:solidFill>
                <a:latin typeface="Calibri" panose="02020603050405020304" pitchFamily="2"/>
              </a:rPr>
              <a:t>Let’s get started filling that gap. </a:t>
            </a:r>
          </a:p>
          <a:p>
            <a:pPr marL="548640" marR="0" indent="0" algn="l">
              <a:lnSpc>
                <a:spcPts val="2400"/>
              </a:lnSpc>
              <a:spcBef>
                <a:spcPts val="500"/>
              </a:spcBef>
              <a:spcAft>
                <a:spcPts val="0"/>
              </a:spcAft>
            </a:pPr>
            <a:r>
              <a:rPr lang="en-US" sz="2400" b="1" spc="30">
                <a:solidFill>
                  <a:srgbClr val="000000"/>
                </a:solidFill>
                <a:latin typeface="Calibri" panose="02020603050405020304" pitchFamily="2"/>
              </a:rPr>
              <a:t>First, select your plan </a:t>
            </a:r>
          </a:p>
          <a:p>
            <a:pPr marL="960120" marR="0" indent="320040" algn="l">
              <a:lnSpc>
                <a:spcPts val="1900"/>
              </a:lnSpc>
              <a:spcBef>
                <a:spcPts val="2520"/>
              </a:spcBef>
              <a:spcAft>
                <a:spcPts val="0"/>
              </a:spcAft>
              <a:buFont typeface="Symbol"/>
              <a:buChar char="·"/>
            </a:pPr>
            <a:r>
              <a:rPr lang="en-US" sz="1800" spc="-5">
                <a:solidFill>
                  <a:srgbClr val="000000"/>
                </a:solidFill>
                <a:latin typeface="Calibri" panose="02020603050405020304" pitchFamily="2"/>
              </a:rPr>
              <a:t>457(b) Deferred Compensation Plan </a:t>
            </a:r>
          </a:p>
          <a:p>
            <a:pPr marL="914400" marR="0" indent="0" algn="l">
              <a:lnSpc>
                <a:spcPts val="1600"/>
              </a:lnSpc>
              <a:spcBef>
                <a:spcPts val="710"/>
              </a:spcBef>
              <a:spcAft>
                <a:spcPts val="0"/>
              </a:spcAft>
            </a:pPr>
            <a:r>
              <a:rPr lang="en-US" sz="1600" spc="15">
                <a:solidFill>
                  <a:srgbClr val="000000"/>
                </a:solidFill>
                <a:latin typeface="Calibri" panose="02020603050405020304" pitchFamily="2"/>
              </a:rPr>
              <a:t>– pre-tax (tax-deferred) employee contribution option </a:t>
            </a:r>
          </a:p>
          <a:p>
            <a:pPr marL="914400" marR="0" indent="0" algn="l">
              <a:lnSpc>
                <a:spcPts val="1600"/>
              </a:lnSpc>
              <a:spcBef>
                <a:spcPts val="685"/>
              </a:spcBef>
              <a:spcAft>
                <a:spcPts val="0"/>
              </a:spcAft>
            </a:pPr>
            <a:r>
              <a:rPr lang="en-US" sz="1600" spc="20">
                <a:solidFill>
                  <a:srgbClr val="000000"/>
                </a:solidFill>
                <a:latin typeface="Calibri" panose="02020603050405020304" pitchFamily="2"/>
              </a:rPr>
              <a:t>– after-tax Roth employee contribution option </a:t>
            </a:r>
          </a:p>
          <a:p>
            <a:pPr marL="960120" marR="0" indent="320040" algn="l">
              <a:lnSpc>
                <a:spcPts val="1900"/>
              </a:lnSpc>
              <a:spcBef>
                <a:spcPts val="620"/>
              </a:spcBef>
              <a:spcAft>
                <a:spcPts val="0"/>
              </a:spcAft>
              <a:buFont typeface="Symbol"/>
              <a:buChar char="·"/>
            </a:pPr>
            <a:r>
              <a:rPr lang="en-US" sz="1800" spc="-5">
                <a:solidFill>
                  <a:srgbClr val="000000"/>
                </a:solidFill>
                <a:latin typeface="Calibri" panose="02020603050405020304" pitchFamily="2"/>
              </a:rPr>
              <a:t>401(k) Savings and Investment Plan </a:t>
            </a:r>
          </a:p>
          <a:p>
            <a:pPr marL="914400" marR="0" indent="0" algn="l">
              <a:lnSpc>
                <a:spcPts val="1600"/>
              </a:lnSpc>
              <a:spcBef>
                <a:spcPts val="710"/>
              </a:spcBef>
              <a:spcAft>
                <a:spcPts val="0"/>
              </a:spcAft>
            </a:pPr>
            <a:r>
              <a:rPr lang="en-US" sz="1600" spc="15">
                <a:solidFill>
                  <a:srgbClr val="000000"/>
                </a:solidFill>
                <a:latin typeface="Calibri" panose="02020603050405020304" pitchFamily="2"/>
              </a:rPr>
              <a:t>– pre-tax (tax-deferred) employee contribution option </a:t>
            </a:r>
          </a:p>
          <a:p>
            <a:pPr marL="914400" marR="0" indent="0" algn="l">
              <a:lnSpc>
                <a:spcPts val="1600"/>
              </a:lnSpc>
              <a:spcBef>
                <a:spcPts val="685"/>
              </a:spcBef>
              <a:spcAft>
                <a:spcPts val="0"/>
              </a:spcAft>
            </a:pPr>
            <a:r>
              <a:rPr lang="en-US" sz="1600" spc="20">
                <a:solidFill>
                  <a:srgbClr val="000000"/>
                </a:solidFill>
                <a:latin typeface="Calibri" panose="02020603050405020304" pitchFamily="2"/>
              </a:rPr>
              <a:t>– after-tax Roth employee contribution option </a:t>
            </a:r>
          </a:p>
          <a:p>
            <a:pPr marL="960120" marR="0" indent="320040" algn="l">
              <a:lnSpc>
                <a:spcPts val="1900"/>
              </a:lnSpc>
              <a:spcBef>
                <a:spcPts val="620"/>
              </a:spcBef>
              <a:spcAft>
                <a:spcPts val="0"/>
              </a:spcAft>
              <a:buFont typeface="Symbol"/>
              <a:buChar char="·"/>
            </a:pPr>
            <a:r>
              <a:rPr lang="en-US" sz="1800" spc="-5">
                <a:solidFill>
                  <a:srgbClr val="000000"/>
                </a:solidFill>
                <a:latin typeface="Calibri" panose="02020603050405020304" pitchFamily="2"/>
              </a:rPr>
              <a:t>403(b) Tax-Deferred Annuity Plan </a:t>
            </a:r>
          </a:p>
          <a:p>
            <a:pPr marL="914400" marR="0" indent="0" algn="l">
              <a:lnSpc>
                <a:spcPts val="1600"/>
              </a:lnSpc>
              <a:spcBef>
                <a:spcPts val="710"/>
              </a:spcBef>
              <a:spcAft>
                <a:spcPts val="0"/>
              </a:spcAft>
            </a:pPr>
            <a:r>
              <a:rPr lang="en-US" sz="1600" spc="20">
                <a:solidFill>
                  <a:srgbClr val="000000"/>
                </a:solidFill>
                <a:latin typeface="Calibri" panose="02020603050405020304" pitchFamily="2"/>
              </a:rPr>
              <a:t>– for employees in educational institutions </a:t>
            </a:r>
          </a:p>
          <a:p>
            <a:pPr marL="914400" marR="0" indent="0" algn="l">
              <a:lnSpc>
                <a:spcPts val="1600"/>
              </a:lnSpc>
              <a:spcBef>
                <a:spcPts val="685"/>
              </a:spcBef>
              <a:spcAft>
                <a:spcPts val="0"/>
              </a:spcAft>
            </a:pPr>
            <a:r>
              <a:rPr lang="en-US" sz="1600" spc="30">
                <a:solidFill>
                  <a:srgbClr val="000000"/>
                </a:solidFill>
                <a:latin typeface="Calibri" panose="02020603050405020304" pitchFamily="2"/>
              </a:rPr>
              <a:t>– Pre-tax employee contribution </a:t>
            </a:r>
          </a:p>
          <a:p>
            <a:pPr marL="960120" marR="0" indent="320040" algn="l">
              <a:lnSpc>
                <a:spcPts val="2400"/>
              </a:lnSpc>
              <a:spcBef>
                <a:spcPts val="145"/>
              </a:spcBef>
              <a:spcAft>
                <a:spcPts val="0"/>
              </a:spcAft>
              <a:buFont typeface="Symbol"/>
              <a:buChar char="·"/>
            </a:pPr>
            <a:r>
              <a:rPr lang="en-US" sz="1800" spc="0">
                <a:solidFill>
                  <a:srgbClr val="000000"/>
                </a:solidFill>
                <a:latin typeface="Calibri" panose="02020603050405020304" pitchFamily="2"/>
              </a:rPr>
              <a:t>401(a) Match Plan – Automatically Enrolled </a:t>
            </a:r>
            <a:br/>
            <a:r>
              <a:rPr lang="en-US" sz="1600" spc="0">
                <a:solidFill>
                  <a:srgbClr val="000000"/>
                </a:solidFill>
                <a:latin typeface="Calibri" panose="02020603050405020304" pitchFamily="2"/>
              </a:rPr>
              <a:t>– Pre-tax employer contribution </a:t>
            </a:r>
          </a:p>
          <a:p>
            <a:pPr marL="1280160" marR="594360" indent="0" algn="l">
              <a:lnSpc>
                <a:spcPts val="1900"/>
              </a:lnSpc>
              <a:spcBef>
                <a:spcPts val="385"/>
              </a:spcBef>
              <a:spcAft>
                <a:spcPts val="0"/>
              </a:spcAft>
              <a:tabLst>
                <a:tab pos="1325880" algn="l"/>
              </a:tabLst>
            </a:pPr>
            <a:r>
              <a:rPr lang="en-US" sz="1600" spc="0">
                <a:solidFill>
                  <a:srgbClr val="000000"/>
                </a:solidFill>
                <a:latin typeface="Calibri" panose="02020603050405020304" pitchFamily="2"/>
              </a:rPr>
              <a:t>– Note: The amount of the match may change from year to year or be suspended through legislative action, and is suspended for the fiscal year ending 6/30/2015. </a:t>
            </a:r>
          </a:p>
          <a:p>
            <a:pPr marL="548640" marR="0" indent="0" algn="l">
              <a:lnSpc>
                <a:spcPts val="1900"/>
              </a:lnSpc>
              <a:spcBef>
                <a:spcPts val="715"/>
              </a:spcBef>
              <a:spcAft>
                <a:spcPts val="0"/>
              </a:spcAft>
            </a:pPr>
            <a:r>
              <a:rPr lang="en-US" sz="1800" i="1" spc="0">
                <a:solidFill>
                  <a:srgbClr val="000000"/>
                </a:solidFill>
                <a:latin typeface="Calibri" panose="02020603050405020304" pitchFamily="2"/>
              </a:rPr>
              <a:t>Neither Nationwide Retirement Solutions nor its representatives provide legal or tax </a:t>
            </a:r>
          </a:p>
        </p:txBody>
      </p:sp>
      <p:sp>
        <p:nvSpPr>
          <p:cNvPr id="3" name="Text Placeholder 2"/>
          <p:cNvSpPr>
            <a:spLocks noGrp="1"/>
          </p:cNvSpPr>
          <p:nvPr>
            <p:ph type="body" idx="10"/>
          </p:nvPr>
        </p:nvSpPr>
        <p:spPr>
          <a:xfrm>
            <a:off x="0" y="5852160"/>
            <a:ext cx="1176655" cy="667385"/>
          </a:xfrm>
          <a:prstGeom prst="rect">
            <a:avLst/>
          </a:prstGeom>
          <a:noFill/>
          <a:ln w="0" cmpd="sng">
            <a:noFill/>
            <a:prstDash val="solid"/>
          </a:ln>
        </p:spPr>
        <p:txBody>
          <a:bodyPr vert="horz" lIns="0" tIns="39370" rIns="0" bIns="0" anchor="t"/>
          <a:lstStyle/>
          <a:p>
            <a:pPr marL="548640" marR="0" indent="0" algn="l">
              <a:lnSpc>
                <a:spcPts val="1900"/>
              </a:lnSpc>
              <a:spcAft>
                <a:spcPts val="3045"/>
              </a:spcAft>
            </a:pPr>
            <a:r>
              <a:rPr lang="en-US" sz="1800" i="1" spc="-95">
                <a:solidFill>
                  <a:srgbClr val="000000"/>
                </a:solidFill>
                <a:latin typeface="Calibri" panose="02020603050405020304" pitchFamily="2"/>
              </a:rPr>
              <a:t>advice. </a:t>
            </a:r>
          </a:p>
        </p:txBody>
      </p:sp>
      <p:graphicFrame>
        <p:nvGraphicFramePr>
          <p:cNvPr id="5" name="Table 4"/>
          <p:cNvGraphicFramePr>
            <a:graphicFrameLocks noGrp="1"/>
          </p:cNvGraphicFramePr>
          <p:nvPr/>
        </p:nvGraphicFramePr>
        <p:xfrm>
          <a:off x="0" y="6519545"/>
          <a:ext cx="9144000" cy="338455"/>
        </p:xfrm>
        <a:graphic>
          <a:graphicData uri="http://schemas.openxmlformats.org/drawingml/2006/table">
            <a:tbl>
              <a:tblPr/>
              <a:tblGrid>
                <a:gridCol w="387350">
                  <a:extLst>
                    <a:ext uri="{9D8B030D-6E8A-4147-A177-3AD203B41FA5}">
                      <a16:colId xmlns:a16="http://schemas.microsoft.com/office/drawing/2014/main" val="20000"/>
                    </a:ext>
                  </a:extLst>
                </a:gridCol>
                <a:gridCol w="386715">
                  <a:extLst>
                    <a:ext uri="{9D8B030D-6E8A-4147-A177-3AD203B41FA5}">
                      <a16:colId xmlns:a16="http://schemas.microsoft.com/office/drawing/2014/main" val="20001"/>
                    </a:ext>
                  </a:extLst>
                </a:gridCol>
                <a:gridCol w="388620">
                  <a:extLst>
                    <a:ext uri="{9D8B030D-6E8A-4147-A177-3AD203B41FA5}">
                      <a16:colId xmlns:a16="http://schemas.microsoft.com/office/drawing/2014/main" val="20002"/>
                    </a:ext>
                  </a:extLst>
                </a:gridCol>
                <a:gridCol w="388620">
                  <a:extLst>
                    <a:ext uri="{9D8B030D-6E8A-4147-A177-3AD203B41FA5}">
                      <a16:colId xmlns:a16="http://schemas.microsoft.com/office/drawing/2014/main" val="20003"/>
                    </a:ext>
                  </a:extLst>
                </a:gridCol>
                <a:gridCol w="387350">
                  <a:extLst>
                    <a:ext uri="{9D8B030D-6E8A-4147-A177-3AD203B41FA5}">
                      <a16:colId xmlns:a16="http://schemas.microsoft.com/office/drawing/2014/main" val="20004"/>
                    </a:ext>
                  </a:extLst>
                </a:gridCol>
                <a:gridCol w="7205345">
                  <a:extLst>
                    <a:ext uri="{9D8B030D-6E8A-4147-A177-3AD203B41FA5}">
                      <a16:colId xmlns:a16="http://schemas.microsoft.com/office/drawing/2014/main" val="20005"/>
                    </a:ext>
                  </a:extLst>
                </a:gridCol>
              </a:tblGrid>
              <a:tr h="338455">
                <a:tc>
                  <a:txBody>
                    <a:bodyPr/>
                    <a:lstStyle/>
                    <a:p>
                      <a:pPr marL="0" marR="0" indent="0" algn="ctr">
                        <a:lnSpc>
                          <a:spcPts val="1400"/>
                        </a:lnSpc>
                        <a:spcBef>
                          <a:spcPts val="800"/>
                        </a:spcBef>
                        <a:spcAft>
                          <a:spcPts val="495"/>
                        </a:spcAft>
                      </a:pPr>
                      <a:r>
                        <a:rPr lang="en-US" sz="1200" spc="0">
                          <a:solidFill>
                            <a:srgbClr val="000000"/>
                          </a:solidFill>
                          <a:latin typeface="Arial" panose="02020603050405020304" pitchFamily="2"/>
                        </a:rPr>
                        <a:t>6 </a:t>
                      </a:r>
                    </a:p>
                  </a:txBody>
                  <a:tcPr marL="0" marR="0" marT="0" marB="0" anchor="ctr">
                    <a:lnL w="0" cmpd="sng">
                      <a:noFill/>
                      <a:prstDash val="solid"/>
                    </a:lnL>
                    <a:lnR w="0" cmpd="sng">
                      <a:noFill/>
                      <a:prstDash val="solid"/>
                    </a:lnR>
                    <a:lnT w="0" cmpd="sng">
                      <a:noFill/>
                      <a:prstDash val="solid"/>
                    </a:lnT>
                    <a:lnB w="0" cmpd="sng">
                      <a:noFill/>
                      <a:prstDash val="solid"/>
                    </a:lnB>
                    <a:solidFill>
                      <a:srgbClr val="DBDEE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3E445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EB2D3C"/>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AB0F1D"/>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DCD2A8"/>
                    </a:solidFill>
                  </a:tcPr>
                </a:tc>
                <a:tc>
                  <a:txBody>
                    <a:bodyPr/>
                    <a:lstStyle/>
                    <a:p>
                      <a:pPr marL="0" marR="1207135" indent="0" algn="r">
                        <a:lnSpc>
                          <a:spcPts val="1200"/>
                        </a:lnSpc>
                        <a:spcBef>
                          <a:spcPts val="800"/>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40404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9" name="Picture 8"/>
          <p:cNvPicPr/>
          <p:nvPr/>
        </p:nvPicPr>
        <p:blipFill>
          <a:blip r:embed="rId2"/>
          <a:stretch>
            <a:fillRect/>
          </a:stretch>
        </p:blipFill>
        <p:spPr>
          <a:xfrm>
            <a:off x="7802880" y="5885815"/>
            <a:ext cx="1313815" cy="633730"/>
          </a:xfrm>
          <a:prstGeom prst="rect">
            <a:avLst/>
          </a:prstGeom>
        </p:spPr>
      </p:pic>
      <p:pic>
        <p:nvPicPr>
          <p:cNvPr id="13" name="Picture 12"/>
          <p:cNvPicPr/>
          <p:nvPr/>
        </p:nvPicPr>
        <p:blipFill>
          <a:blip r:embed="rId3"/>
          <a:stretch>
            <a:fillRect/>
          </a:stretch>
        </p:blipFill>
        <p:spPr>
          <a:xfrm>
            <a:off x="4477385" y="4224655"/>
            <a:ext cx="4413885" cy="996315"/>
          </a:xfrm>
          <a:prstGeom prst="rect">
            <a:avLst/>
          </a:prstGeom>
        </p:spPr>
      </p:pic>
      <p:sp>
        <p:nvSpPr>
          <p:cNvPr id="2" name="Text Placeholder 1"/>
          <p:cNvSpPr>
            <a:spLocks noGrp="1"/>
          </p:cNvSpPr>
          <p:nvPr>
            <p:ph type="body" idx="10"/>
          </p:nvPr>
        </p:nvSpPr>
        <p:spPr>
          <a:xfrm>
            <a:off x="0" y="457200"/>
            <a:ext cx="9144000" cy="823595"/>
          </a:xfrm>
          <a:prstGeom prst="rect">
            <a:avLst/>
          </a:prstGeom>
          <a:noFill/>
          <a:ln w="0" cmpd="sng">
            <a:noFill/>
            <a:prstDash val="solid"/>
          </a:ln>
        </p:spPr>
        <p:txBody>
          <a:bodyPr vert="horz" lIns="0" tIns="53975" rIns="0" bIns="0" anchor="t"/>
          <a:lstStyle/>
          <a:p>
            <a:pPr marL="640080" marR="0" indent="0" algn="l">
              <a:lnSpc>
                <a:spcPts val="3700"/>
              </a:lnSpc>
              <a:spcAft>
                <a:spcPts val="2340"/>
              </a:spcAft>
            </a:pPr>
            <a:r>
              <a:rPr lang="en-US" sz="3350" b="1" spc="5">
                <a:solidFill>
                  <a:srgbClr val="C00000"/>
                </a:solidFill>
                <a:latin typeface="Calibri" panose="02020603050405020304" pitchFamily="2"/>
              </a:rPr>
              <a:t>Decide how to invest </a:t>
            </a:r>
          </a:p>
        </p:txBody>
      </p:sp>
      <p:sp>
        <p:nvSpPr>
          <p:cNvPr id="3" name="Text Placeholder 2"/>
          <p:cNvSpPr>
            <a:spLocks noGrp="1"/>
          </p:cNvSpPr>
          <p:nvPr>
            <p:ph type="body" idx="10"/>
          </p:nvPr>
        </p:nvSpPr>
        <p:spPr>
          <a:xfrm>
            <a:off x="0" y="1280795"/>
            <a:ext cx="9144000" cy="453390"/>
          </a:xfrm>
          <a:prstGeom prst="rect">
            <a:avLst/>
          </a:prstGeom>
          <a:noFill/>
          <a:ln w="0" cmpd="sng">
            <a:noFill/>
            <a:prstDash val="solid"/>
          </a:ln>
        </p:spPr>
        <p:txBody>
          <a:bodyPr vert="horz" lIns="0" tIns="14605" rIns="0" bIns="0" anchor="t"/>
          <a:lstStyle/>
          <a:p>
            <a:pPr marL="4297680" marR="0" indent="0" algn="l">
              <a:lnSpc>
                <a:spcPts val="1200"/>
              </a:lnSpc>
              <a:spcAft>
                <a:spcPts val="0"/>
              </a:spcAft>
              <a:tabLst>
                <a:tab pos="5943600" algn="l"/>
                <a:tab pos="7772400" algn="l"/>
              </a:tabLst>
            </a:pPr>
            <a:r>
              <a:rPr lang="en-US" sz="1000" spc="5">
                <a:solidFill>
                  <a:srgbClr val="000000"/>
                </a:solidFill>
                <a:latin typeface="Arial" panose="02020603050405020304" pitchFamily="2"/>
              </a:rPr>
              <a:t>Do-it-yourself One and done Go Pro </a:t>
            </a:r>
          </a:p>
          <a:p>
            <a:pPr marL="3931920" marR="0" indent="0" algn="l">
              <a:lnSpc>
                <a:spcPts val="1600"/>
              </a:lnSpc>
              <a:spcBef>
                <a:spcPts val="70"/>
              </a:spcBef>
              <a:spcAft>
                <a:spcPts val="525"/>
              </a:spcAft>
              <a:tabLst>
                <a:tab pos="7543800" algn="l"/>
              </a:tabLst>
            </a:pPr>
            <a:r>
              <a:rPr lang="en-US" sz="1400" spc="0">
                <a:solidFill>
                  <a:srgbClr val="000000"/>
                </a:solidFill>
                <a:latin typeface="Arial" panose="02020603050405020304" pitchFamily="2"/>
              </a:rPr>
              <a:t>Your own strategy Target Date Funds ProAccount </a:t>
            </a:r>
          </a:p>
        </p:txBody>
      </p:sp>
      <p:graphicFrame>
        <p:nvGraphicFramePr>
          <p:cNvPr id="5" name="Table 4"/>
          <p:cNvGraphicFramePr>
            <a:graphicFrameLocks noGrp="1"/>
          </p:cNvGraphicFramePr>
          <p:nvPr/>
        </p:nvGraphicFramePr>
        <p:xfrm>
          <a:off x="114300" y="1734185"/>
          <a:ext cx="8776970" cy="3072765"/>
        </p:xfrm>
        <a:graphic>
          <a:graphicData uri="http://schemas.openxmlformats.org/drawingml/2006/table">
            <a:tbl>
              <a:tblPr/>
              <a:tblGrid>
                <a:gridCol w="3726180">
                  <a:extLst>
                    <a:ext uri="{9D8B030D-6E8A-4147-A177-3AD203B41FA5}">
                      <a16:colId xmlns:a16="http://schemas.microsoft.com/office/drawing/2014/main" val="20000"/>
                    </a:ext>
                  </a:extLst>
                </a:gridCol>
                <a:gridCol w="1673225">
                  <a:extLst>
                    <a:ext uri="{9D8B030D-6E8A-4147-A177-3AD203B41FA5}">
                      <a16:colId xmlns:a16="http://schemas.microsoft.com/office/drawing/2014/main" val="20001"/>
                    </a:ext>
                  </a:extLst>
                </a:gridCol>
                <a:gridCol w="1652270">
                  <a:extLst>
                    <a:ext uri="{9D8B030D-6E8A-4147-A177-3AD203B41FA5}">
                      <a16:colId xmlns:a16="http://schemas.microsoft.com/office/drawing/2014/main" val="20002"/>
                    </a:ext>
                  </a:extLst>
                </a:gridCol>
                <a:gridCol w="1725295">
                  <a:extLst>
                    <a:ext uri="{9D8B030D-6E8A-4147-A177-3AD203B41FA5}">
                      <a16:colId xmlns:a16="http://schemas.microsoft.com/office/drawing/2014/main" val="20003"/>
                    </a:ext>
                  </a:extLst>
                </a:gridCol>
              </a:tblGrid>
              <a:tr h="597535">
                <a:tc>
                  <a:txBody>
                    <a:bodyPr/>
                    <a:lstStyle/>
                    <a:p>
                      <a:pPr marL="114300" marR="411480" indent="0" algn="l">
                        <a:lnSpc>
                          <a:spcPts val="1700"/>
                        </a:lnSpc>
                        <a:spcBef>
                          <a:spcPts val="470"/>
                        </a:spcBef>
                        <a:spcAft>
                          <a:spcPts val="875"/>
                        </a:spcAft>
                      </a:pPr>
                      <a:r>
                        <a:rPr lang="en-US" sz="1400" spc="0">
                          <a:solidFill>
                            <a:srgbClr val="000000"/>
                          </a:solidFill>
                          <a:latin typeface="Arial" panose="02020603050405020304" pitchFamily="2"/>
                        </a:rPr>
                        <a:t>Define your investment strategy, select &amp; manage your own investments </a:t>
                      </a:r>
                    </a:p>
                  </a:txBody>
                  <a:tcPr marL="0" marR="0" marT="0" marB="0">
                    <a:lnL w="0" cmpd="sng">
                      <a:no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3300"/>
                        </a:lnSpc>
                        <a:spcBef>
                          <a:spcPts val="1385"/>
                        </a:spcBef>
                        <a:spcAft>
                          <a:spcPts val="0"/>
                        </a:spcAft>
                      </a:pPr>
                      <a:r>
                        <a:rPr lang="en-US" sz="1400" spc="0">
                          <a:solidFill>
                            <a:srgbClr val="000000"/>
                          </a:solidFill>
                          <a:latin typeface="Arial" panose="02020603050405020304" pitchFamily="2"/>
                        </a:rPr>
                        <a: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C0000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FC00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12065" cmpd="sng">
                      <a:solidFill>
                        <a:srgbClr val="000000"/>
                      </a:solidFill>
                      <a:prstDash val="solid"/>
                    </a:lnL>
                    <a:lnR w="0" cmpd="sng">
                      <a:noFill/>
                      <a:prstDash val="solid"/>
                    </a:lnR>
                    <a:lnT w="12065" cmpd="sng">
                      <a:solidFill>
                        <a:srgbClr val="000000"/>
                      </a:solidFill>
                      <a:prstDash val="solid"/>
                    </a:lnT>
                    <a:lnB w="12065" cmpd="sng">
                      <a:solidFill>
                        <a:srgbClr val="000000"/>
                      </a:solidFill>
                      <a:prstDash val="solid"/>
                    </a:lnB>
                    <a:solidFill>
                      <a:srgbClr val="AB9E91"/>
                    </a:solidFill>
                  </a:tcPr>
                </a:tc>
                <a:extLst>
                  <a:ext uri="{0D108BD9-81ED-4DB2-BD59-A6C34878D82A}">
                    <a16:rowId xmlns:a16="http://schemas.microsoft.com/office/drawing/2014/main" val="10000"/>
                  </a:ext>
                </a:extLst>
              </a:tr>
              <a:tr h="454025">
                <a:tc>
                  <a:txBody>
                    <a:bodyPr/>
                    <a:lstStyle/>
                    <a:p>
                      <a:pPr marL="111125" marR="0" indent="0" algn="l">
                        <a:lnSpc>
                          <a:spcPts val="1600"/>
                        </a:lnSpc>
                        <a:spcBef>
                          <a:spcPts val="475"/>
                        </a:spcBef>
                        <a:spcAft>
                          <a:spcPts val="1450"/>
                        </a:spcAft>
                      </a:pPr>
                      <a:r>
                        <a:rPr lang="en-US" sz="1400" spc="0">
                          <a:solidFill>
                            <a:srgbClr val="000000"/>
                          </a:solidFill>
                          <a:latin typeface="Arial" panose="02020603050405020304" pitchFamily="2"/>
                        </a:rPr>
                        <a:t>Choices guided by personal risk tolerance </a:t>
                      </a:r>
                    </a:p>
                  </a:txBody>
                  <a:tcPr marL="0" marR="0" marT="0" marB="0">
                    <a:lnL w="0" cmpd="sng">
                      <a:no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3200"/>
                        </a:lnSpc>
                        <a:spcBef>
                          <a:spcPts val="300"/>
                        </a:spcBef>
                        <a:spcAft>
                          <a:spcPts val="0"/>
                        </a:spcAft>
                      </a:pPr>
                      <a:r>
                        <a:rPr lang="en-US" sz="1400" spc="0">
                          <a:solidFill>
                            <a:srgbClr val="000000"/>
                          </a:solidFill>
                          <a:latin typeface="Arial" panose="02020603050405020304" pitchFamily="2"/>
                        </a:rPr>
                        <a: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C0000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FC000"/>
                    </a:solidFill>
                  </a:tcPr>
                </a:tc>
                <a:tc>
                  <a:txBody>
                    <a:bodyPr/>
                    <a:lstStyle/>
                    <a:p>
                      <a:pPr marL="0" marR="652780" indent="0" algn="r">
                        <a:lnSpc>
                          <a:spcPts val="3500"/>
                        </a:lnSpc>
                        <a:spcBef>
                          <a:spcPts val="0"/>
                        </a:spcBef>
                        <a:spcAft>
                          <a:spcPts val="0"/>
                        </a:spcAft>
                      </a:pPr>
                      <a:r>
                        <a:rPr lang="en-US" sz="1400" spc="0">
                          <a:solidFill>
                            <a:srgbClr val="000000"/>
                          </a:solidFill>
                          <a:latin typeface="Arial" panose="02020603050405020304" pitchFamily="2"/>
                        </a:rPr>
                        <a:t>✓ </a:t>
                      </a:r>
                    </a:p>
                  </a:txBody>
                  <a:tcPr marL="0" marR="0" marT="0" marB="0" anchor="ctr">
                    <a:lnL w="12065" cmpd="sng">
                      <a:solidFill>
                        <a:srgbClr val="000000"/>
                      </a:solidFill>
                      <a:prstDash val="solid"/>
                    </a:lnL>
                    <a:lnR w="0" cmpd="sng">
                      <a:noFill/>
                      <a:prstDash val="solid"/>
                    </a:lnR>
                    <a:lnT w="12065" cmpd="sng">
                      <a:solidFill>
                        <a:srgbClr val="000000"/>
                      </a:solidFill>
                      <a:prstDash val="solid"/>
                    </a:lnT>
                    <a:lnB w="12065" cmpd="sng">
                      <a:solidFill>
                        <a:srgbClr val="000000"/>
                      </a:solidFill>
                      <a:prstDash val="solid"/>
                    </a:lnB>
                    <a:solidFill>
                      <a:srgbClr val="AB9E91"/>
                    </a:solidFill>
                  </a:tcPr>
                </a:tc>
                <a:extLst>
                  <a:ext uri="{0D108BD9-81ED-4DB2-BD59-A6C34878D82A}">
                    <a16:rowId xmlns:a16="http://schemas.microsoft.com/office/drawing/2014/main" val="10001"/>
                  </a:ext>
                </a:extLst>
              </a:tr>
              <a:tr h="454025">
                <a:tc>
                  <a:txBody>
                    <a:bodyPr/>
                    <a:lstStyle/>
                    <a:p>
                      <a:pPr marL="111125" marR="0" indent="0" algn="l">
                        <a:lnSpc>
                          <a:spcPts val="1600"/>
                        </a:lnSpc>
                        <a:spcBef>
                          <a:spcPts val="475"/>
                        </a:spcBef>
                        <a:spcAft>
                          <a:spcPts val="1470"/>
                        </a:spcAft>
                      </a:pPr>
                      <a:r>
                        <a:rPr lang="en-US" sz="1400" spc="0">
                          <a:solidFill>
                            <a:srgbClr val="000000"/>
                          </a:solidFill>
                          <a:latin typeface="Arial" panose="02020603050405020304" pitchFamily="2"/>
                        </a:rPr>
                        <a:t>Want professional asset allocation </a:t>
                      </a:r>
                    </a:p>
                  </a:txBody>
                  <a:tcPr marL="0" marR="0" marT="0" marB="0">
                    <a:lnL w="0" cmpd="sng">
                      <a:no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C00000"/>
                    </a:solidFill>
                  </a:tcPr>
                </a:tc>
                <a:tc>
                  <a:txBody>
                    <a:bodyPr/>
                    <a:lstStyle/>
                    <a:p>
                      <a:pPr marL="0" marR="697865" indent="0" algn="r">
                        <a:lnSpc>
                          <a:spcPts val="3200"/>
                        </a:lnSpc>
                        <a:spcBef>
                          <a:spcPts val="400"/>
                        </a:spcBef>
                        <a:spcAft>
                          <a:spcPts val="0"/>
                        </a:spcAft>
                      </a:pPr>
                      <a:r>
                        <a:rPr lang="en-US" sz="1400" spc="0">
                          <a:solidFill>
                            <a:srgbClr val="000000"/>
                          </a:solidFill>
                          <a:latin typeface="Arial" panose="02020603050405020304" pitchFamily="2"/>
                        </a:rPr>
                        <a: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FC000"/>
                    </a:solidFill>
                  </a:tcPr>
                </a:tc>
                <a:tc>
                  <a:txBody>
                    <a:bodyPr/>
                    <a:lstStyle/>
                    <a:p>
                      <a:pPr marL="0" marR="652780" indent="0" algn="r">
                        <a:lnSpc>
                          <a:spcPts val="3500"/>
                        </a:lnSpc>
                        <a:spcBef>
                          <a:spcPts val="0"/>
                        </a:spcBef>
                        <a:spcAft>
                          <a:spcPts val="0"/>
                        </a:spcAft>
                      </a:pPr>
                      <a:r>
                        <a:rPr lang="en-US" sz="1400" spc="0">
                          <a:solidFill>
                            <a:srgbClr val="000000"/>
                          </a:solidFill>
                          <a:latin typeface="Arial" panose="02020603050405020304" pitchFamily="2"/>
                        </a:rPr>
                        <a:t>✓ </a:t>
                      </a:r>
                    </a:p>
                  </a:txBody>
                  <a:tcPr marL="0" marR="0" marT="0" marB="0" anchor="ctr">
                    <a:lnL w="12065" cmpd="sng">
                      <a:solidFill>
                        <a:srgbClr val="000000"/>
                      </a:solidFill>
                      <a:prstDash val="solid"/>
                    </a:lnL>
                    <a:lnR w="0" cmpd="sng">
                      <a:noFill/>
                      <a:prstDash val="solid"/>
                    </a:lnR>
                    <a:lnT w="12065" cmpd="sng">
                      <a:solidFill>
                        <a:srgbClr val="000000"/>
                      </a:solidFill>
                      <a:prstDash val="solid"/>
                    </a:lnT>
                    <a:lnB w="12065" cmpd="sng">
                      <a:solidFill>
                        <a:srgbClr val="000000"/>
                      </a:solidFill>
                      <a:prstDash val="solid"/>
                    </a:lnB>
                    <a:solidFill>
                      <a:srgbClr val="AB9E91"/>
                    </a:solidFill>
                  </a:tcPr>
                </a:tc>
                <a:extLst>
                  <a:ext uri="{0D108BD9-81ED-4DB2-BD59-A6C34878D82A}">
                    <a16:rowId xmlns:a16="http://schemas.microsoft.com/office/drawing/2014/main" val="10002"/>
                  </a:ext>
                </a:extLst>
              </a:tr>
              <a:tr h="393065">
                <a:tc>
                  <a:txBody>
                    <a:bodyPr/>
                    <a:lstStyle/>
                    <a:p>
                      <a:pPr marL="111125" marR="0" indent="0" algn="l">
                        <a:lnSpc>
                          <a:spcPts val="1600"/>
                        </a:lnSpc>
                        <a:spcBef>
                          <a:spcPts val="475"/>
                        </a:spcBef>
                        <a:spcAft>
                          <a:spcPts val="990"/>
                        </a:spcAft>
                      </a:pPr>
                      <a:r>
                        <a:rPr lang="en-US" sz="1400" spc="0">
                          <a:solidFill>
                            <a:srgbClr val="000000"/>
                          </a:solidFill>
                          <a:latin typeface="Arial" panose="02020603050405020304" pitchFamily="2"/>
                        </a:rPr>
                        <a:t>Automatic re-balancing service </a:t>
                      </a:r>
                    </a:p>
                  </a:txBody>
                  <a:tcPr marL="0" marR="0" marT="0" marB="0" anchor="ctr">
                    <a:lnL w="0" cmpd="sng">
                      <a:no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ctr">
                        <a:lnSpc>
                          <a:spcPts val="3100"/>
                        </a:lnSpc>
                        <a:spcBef>
                          <a:spcPts val="0"/>
                        </a:spcBef>
                        <a:spcAft>
                          <a:spcPts val="0"/>
                        </a:spcAft>
                      </a:pPr>
                      <a:r>
                        <a:rPr lang="en-US" sz="1400" spc="0">
                          <a:solidFill>
                            <a:srgbClr val="000000"/>
                          </a:solidFill>
                          <a:latin typeface="Arial" panose="02020603050405020304" pitchFamily="2"/>
                        </a:rPr>
                        <a:t>✓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C00000"/>
                    </a:solidFill>
                  </a:tcPr>
                </a:tc>
                <a:tc>
                  <a:txBody>
                    <a:bodyPr/>
                    <a:lstStyle/>
                    <a:p>
                      <a:pPr marL="0" marR="697865" indent="0" algn="r">
                        <a:lnSpc>
                          <a:spcPts val="3100"/>
                        </a:lnSpc>
                        <a:spcBef>
                          <a:spcPts val="0"/>
                        </a:spcBef>
                        <a:spcAft>
                          <a:spcPts val="0"/>
                        </a:spcAft>
                      </a:pPr>
                      <a:r>
                        <a:rPr lang="en-US" sz="1400" spc="0">
                          <a:solidFill>
                            <a:srgbClr val="000000"/>
                          </a:solidFill>
                          <a:latin typeface="Arial" panose="02020603050405020304" pitchFamily="2"/>
                        </a:rPr>
                        <a: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FC000"/>
                    </a:solidFill>
                  </a:tcPr>
                </a:tc>
                <a:tc>
                  <a:txBody>
                    <a:bodyPr/>
                    <a:lstStyle/>
                    <a:p>
                      <a:pPr marL="0" marR="652780" indent="0" algn="r">
                        <a:lnSpc>
                          <a:spcPts val="3000"/>
                        </a:lnSpc>
                        <a:spcBef>
                          <a:spcPts val="0"/>
                        </a:spcBef>
                        <a:spcAft>
                          <a:spcPts val="0"/>
                        </a:spcAft>
                      </a:pPr>
                      <a:r>
                        <a:rPr lang="en-US" sz="1400" spc="0">
                          <a:solidFill>
                            <a:srgbClr val="000000"/>
                          </a:solidFill>
                          <a:latin typeface="Arial" panose="02020603050405020304" pitchFamily="2"/>
                        </a:rPr>
                        <a:t>✓ </a:t>
                      </a:r>
                    </a:p>
                  </a:txBody>
                  <a:tcPr marL="0" marR="0" marT="0" marB="0">
                    <a:lnL w="12065" cmpd="sng">
                      <a:solidFill>
                        <a:srgbClr val="000000"/>
                      </a:solidFill>
                      <a:prstDash val="solid"/>
                    </a:lnL>
                    <a:lnR w="0" cmpd="sng">
                      <a:noFill/>
                      <a:prstDash val="solid"/>
                    </a:lnR>
                    <a:lnT w="12065" cmpd="sng">
                      <a:solidFill>
                        <a:srgbClr val="000000"/>
                      </a:solidFill>
                      <a:prstDash val="solid"/>
                    </a:lnT>
                    <a:lnB w="12065" cmpd="sng">
                      <a:solidFill>
                        <a:srgbClr val="000000"/>
                      </a:solidFill>
                      <a:prstDash val="solid"/>
                    </a:lnB>
                    <a:solidFill>
                      <a:srgbClr val="AB9E91"/>
                    </a:solidFill>
                  </a:tcPr>
                </a:tc>
                <a:extLst>
                  <a:ext uri="{0D108BD9-81ED-4DB2-BD59-A6C34878D82A}">
                    <a16:rowId xmlns:a16="http://schemas.microsoft.com/office/drawing/2014/main" val="10003"/>
                  </a:ext>
                </a:extLst>
              </a:tr>
              <a:tr h="585470">
                <a:tc>
                  <a:txBody>
                    <a:bodyPr/>
                    <a:lstStyle/>
                    <a:p>
                      <a:pPr marL="114300" marR="205740" indent="0" algn="l">
                        <a:lnSpc>
                          <a:spcPts val="1700"/>
                        </a:lnSpc>
                        <a:spcBef>
                          <a:spcPts val="400"/>
                        </a:spcBef>
                        <a:spcAft>
                          <a:spcPts val="825"/>
                        </a:spcAft>
                      </a:pPr>
                      <a:r>
                        <a:rPr lang="en-US" sz="1400" spc="-10">
                          <a:solidFill>
                            <a:srgbClr val="000000"/>
                          </a:solidFill>
                          <a:latin typeface="Arial" panose="02020603050405020304" pitchFamily="2"/>
                        </a:rPr>
                        <a:t>Want professional investment management to select and manage your funds for you. </a:t>
                      </a:r>
                    </a:p>
                  </a:txBody>
                  <a:tcPr marL="0" marR="0" marT="0" marB="0">
                    <a:lnL w="0" cmpd="sng">
                      <a:no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C00000"/>
                    </a:solidFill>
                  </a:tcPr>
                </a:tc>
                <a:tc>
                  <a:txBody>
                    <a:bodyPr/>
                    <a:lstStyle/>
                    <a:p>
                      <a:pPr marL="0" marR="697865" indent="0" algn="r">
                        <a:lnSpc>
                          <a:spcPts val="3500"/>
                        </a:lnSpc>
                        <a:spcBef>
                          <a:spcPts val="835"/>
                        </a:spcBef>
                        <a:spcAft>
                          <a:spcPts val="280"/>
                        </a:spcAft>
                      </a:pPr>
                      <a:r>
                        <a:rPr lang="en-US" sz="1400" spc="0">
                          <a:solidFill>
                            <a:srgbClr val="000000"/>
                          </a:solidFill>
                          <a:latin typeface="Arial" panose="02020603050405020304" pitchFamily="2"/>
                        </a:rPr>
                        <a:t>✓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solidFill>
                      <a:srgbClr val="FFC000"/>
                    </a:solidFill>
                  </a:tcPr>
                </a:tc>
                <a:tc>
                  <a:txBody>
                    <a:bodyPr/>
                    <a:lstStyle/>
                    <a:p>
                      <a:pPr marL="0" marR="652780" indent="0" algn="r">
                        <a:lnSpc>
                          <a:spcPts val="3500"/>
                        </a:lnSpc>
                        <a:spcBef>
                          <a:spcPts val="905"/>
                        </a:spcBef>
                        <a:spcAft>
                          <a:spcPts val="210"/>
                        </a:spcAft>
                      </a:pPr>
                      <a:r>
                        <a:rPr lang="en-US" sz="1400" spc="0">
                          <a:solidFill>
                            <a:srgbClr val="000000"/>
                          </a:solidFill>
                          <a:latin typeface="Arial" panose="02020603050405020304" pitchFamily="2"/>
                        </a:rPr>
                        <a:t>✓ </a:t>
                      </a:r>
                    </a:p>
                  </a:txBody>
                  <a:tcPr marL="0" marR="0" marT="0" marB="0">
                    <a:lnL w="12065" cmpd="sng">
                      <a:solidFill>
                        <a:srgbClr val="000000"/>
                      </a:solidFill>
                      <a:prstDash val="solid"/>
                    </a:lnL>
                    <a:lnR w="0" cmpd="sng">
                      <a:noFill/>
                      <a:prstDash val="solid"/>
                    </a:lnR>
                    <a:lnT w="12065" cmpd="sng">
                      <a:solidFill>
                        <a:srgbClr val="000000"/>
                      </a:solidFill>
                      <a:prstDash val="solid"/>
                    </a:lnT>
                    <a:lnB w="12065" cmpd="sng">
                      <a:solidFill>
                        <a:srgbClr val="000000"/>
                      </a:solidFill>
                      <a:prstDash val="solid"/>
                    </a:lnB>
                    <a:solidFill>
                      <a:srgbClr val="AB9E91"/>
                    </a:solidFill>
                  </a:tcPr>
                </a:tc>
                <a:extLst>
                  <a:ext uri="{0D108BD9-81ED-4DB2-BD59-A6C34878D82A}">
                    <a16:rowId xmlns:a16="http://schemas.microsoft.com/office/drawing/2014/main" val="10004"/>
                  </a:ext>
                </a:extLst>
              </a:tr>
              <a:tr h="588645">
                <a:tc>
                  <a:txBody>
                    <a:bodyPr/>
                    <a:lstStyle/>
                    <a:p>
                      <a:pPr marL="114300" marR="754380" indent="0" algn="l">
                        <a:lnSpc>
                          <a:spcPts val="1700"/>
                        </a:lnSpc>
                        <a:spcBef>
                          <a:spcPts val="400"/>
                        </a:spcBef>
                        <a:spcAft>
                          <a:spcPts val="825"/>
                        </a:spcAft>
                      </a:pPr>
                      <a:r>
                        <a:rPr lang="en-US" sz="1400" spc="-10">
                          <a:solidFill>
                            <a:srgbClr val="000000"/>
                          </a:solidFill>
                          <a:latin typeface="Arial" panose="02020603050405020304" pitchFamily="2"/>
                        </a:rPr>
                        <a:t>Professional monitoring and periodic adjustments </a:t>
                      </a:r>
                    </a:p>
                  </a:txBody>
                  <a:tcPr marL="0" marR="0" marT="0" marB="0">
                    <a:lnL w="0" cmpd="sng">
                      <a:noFill/>
                      <a:prstDash val="solid"/>
                    </a:lnL>
                    <a:lnR w="1206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12065" cmpd="sng">
                      <a:solidFill>
                        <a:srgbClr val="000000"/>
                      </a:solidFill>
                      <a:prstDash val="solid"/>
                    </a:lnL>
                    <a:lnR w="12065" cmpd="sng">
                      <a:solidFill>
                        <a:srgbClr val="000000"/>
                      </a:solidFill>
                      <a:prstDash val="solid"/>
                    </a:lnR>
                    <a:lnT w="12065" cmpd="sng">
                      <a:solidFill>
                        <a:srgbClr val="000000"/>
                      </a:solidFill>
                      <a:prstDash val="solid"/>
                    </a:lnT>
                    <a:lnB w="0" cmpd="sng">
                      <a:noFill/>
                      <a:prstDash val="solid"/>
                    </a:lnB>
                    <a:solidFill>
                      <a:srgbClr val="C00000"/>
                    </a:solidFill>
                  </a:tcPr>
                </a:tc>
                <a:tc>
                  <a:txBody>
                    <a:bodyPr/>
                    <a:lstStyle/>
                    <a:p>
                      <a:pPr marL="0" marR="697865" indent="0" algn="r">
                        <a:lnSpc>
                          <a:spcPts val="3400"/>
                        </a:lnSpc>
                        <a:spcBef>
                          <a:spcPts val="0"/>
                        </a:spcBef>
                        <a:spcAft>
                          <a:spcPts val="1150"/>
                        </a:spcAft>
                      </a:pPr>
                      <a:r>
                        <a:rPr lang="en-US" sz="1400" spc="0">
                          <a:solidFill>
                            <a:srgbClr val="000000"/>
                          </a:solidFill>
                          <a:latin typeface="Arial" panose="02020603050405020304" pitchFamily="2"/>
                        </a:rPr>
                        <a:t>✓ </a:t>
                      </a:r>
                    </a:p>
                  </a:txBody>
                  <a:tcPr marL="0" marR="0" marT="0" marB="0" anchor="ctr">
                    <a:lnL w="12065" cmpd="sng">
                      <a:solidFill>
                        <a:srgbClr val="000000"/>
                      </a:solidFill>
                      <a:prstDash val="solid"/>
                    </a:lnL>
                    <a:lnR w="12065" cmpd="sng">
                      <a:solidFill>
                        <a:srgbClr val="000000"/>
                      </a:solidFill>
                      <a:prstDash val="solid"/>
                    </a:lnR>
                    <a:lnT w="12065" cmpd="sng">
                      <a:solidFill>
                        <a:srgbClr val="000000"/>
                      </a:solidFill>
                      <a:prstDash val="solid"/>
                    </a:lnT>
                    <a:lnB w="0" cmpd="sng">
                      <a:noFill/>
                      <a:prstDash val="solid"/>
                    </a:lnB>
                    <a:solidFill>
                      <a:srgbClr val="FFC000"/>
                    </a:solidFill>
                  </a:tcPr>
                </a:tc>
                <a:tc>
                  <a:txBody>
                    <a:bodyPr/>
                    <a:lstStyle/>
                    <a:p>
                      <a:pPr marL="0" marR="652780" indent="0" algn="r">
                        <a:lnSpc>
                          <a:spcPts val="3500"/>
                        </a:lnSpc>
                        <a:spcBef>
                          <a:spcPts val="280"/>
                        </a:spcBef>
                        <a:spcAft>
                          <a:spcPts val="835"/>
                        </a:spcAft>
                      </a:pPr>
                      <a:r>
                        <a:rPr lang="en-US" sz="1400" spc="0">
                          <a:solidFill>
                            <a:srgbClr val="000000"/>
                          </a:solidFill>
                          <a:latin typeface="Arial" panose="02020603050405020304" pitchFamily="2"/>
                        </a:rPr>
                        <a:t>✓ </a:t>
                      </a:r>
                    </a:p>
                  </a:txBody>
                  <a:tcPr marL="0" marR="0" marT="0" marB="0" anchor="ctr">
                    <a:lnL w="12065" cmpd="sng">
                      <a:solidFill>
                        <a:srgbClr val="000000"/>
                      </a:solidFill>
                      <a:prstDash val="solid"/>
                    </a:lnL>
                    <a:lnR w="0" cmpd="sng">
                      <a:noFill/>
                      <a:prstDash val="solid"/>
                    </a:lnR>
                    <a:lnT w="12065" cmpd="sng">
                      <a:solidFill>
                        <a:srgbClr val="000000"/>
                      </a:solidFill>
                      <a:prstDash val="solid"/>
                    </a:lnT>
                    <a:lnB w="0" cmpd="sng">
                      <a:noFill/>
                      <a:prstDash val="solid"/>
                    </a:lnB>
                    <a:solidFill>
                      <a:srgbClr val="AB9E91"/>
                    </a:solidFill>
                  </a:tcPr>
                </a:tc>
                <a:extLst>
                  <a:ext uri="{0D108BD9-81ED-4DB2-BD59-A6C34878D82A}">
                    <a16:rowId xmlns:a16="http://schemas.microsoft.com/office/drawing/2014/main" val="10005"/>
                  </a:ext>
                </a:extLst>
              </a:tr>
            </a:tbl>
          </a:graphicData>
        </a:graphic>
      </p:graphicFrame>
      <p:sp>
        <p:nvSpPr>
          <p:cNvPr id="6" name="Text Placeholder 5"/>
          <p:cNvSpPr>
            <a:spLocks noGrp="1"/>
          </p:cNvSpPr>
          <p:nvPr>
            <p:ph type="body" idx="10"/>
          </p:nvPr>
        </p:nvSpPr>
        <p:spPr>
          <a:xfrm>
            <a:off x="0" y="5349875"/>
            <a:ext cx="9144000" cy="535940"/>
          </a:xfrm>
          <a:prstGeom prst="rect">
            <a:avLst/>
          </a:prstGeom>
          <a:noFill/>
          <a:ln w="0" cmpd="sng">
            <a:noFill/>
            <a:prstDash val="solid"/>
          </a:ln>
        </p:spPr>
        <p:txBody>
          <a:bodyPr vert="horz" lIns="0" tIns="22225" rIns="0" bIns="0" anchor="t"/>
          <a:lstStyle/>
          <a:p>
            <a:pPr marL="91440" marR="365760" indent="0" algn="l">
              <a:lnSpc>
                <a:spcPts val="900"/>
              </a:lnSpc>
              <a:spcAft>
                <a:spcPts val="355"/>
              </a:spcAft>
            </a:pPr>
            <a:r>
              <a:rPr lang="en-US" sz="1000" i="1" spc="0">
                <a:solidFill>
                  <a:srgbClr val="808080"/>
                </a:solidFill>
                <a:latin typeface="Arial" panose="02020603050405020304" pitchFamily="2"/>
              </a:rPr>
              <a:t>Target Maturity Funds are designed for people who plan to retire or need income during or near a specific year. These funds use a strategy that reallocates equity exposure to a higher percentage of fixed investments over time. As a result, the funds become more conservative over time as you approach retirement. It’s important to remember that no strategy can assure a profit or loss in a declining market. Please note that choice of this fund does not assure you will reach your desired retirement plan goal. </a:t>
            </a:r>
          </a:p>
        </p:txBody>
      </p:sp>
      <p:graphicFrame>
        <p:nvGraphicFramePr>
          <p:cNvPr id="8" name="Table 7"/>
          <p:cNvGraphicFramePr>
            <a:graphicFrameLocks noGrp="1"/>
          </p:cNvGraphicFramePr>
          <p:nvPr/>
        </p:nvGraphicFramePr>
        <p:xfrm>
          <a:off x="0" y="5885815"/>
          <a:ext cx="9144000" cy="633730"/>
        </p:xfrm>
        <a:graphic>
          <a:graphicData uri="http://schemas.openxmlformats.org/drawingml/2006/table">
            <a:tbl>
              <a:tblPr/>
              <a:tblGrid>
                <a:gridCol w="7802880">
                  <a:extLst>
                    <a:ext uri="{9D8B030D-6E8A-4147-A177-3AD203B41FA5}">
                      <a16:colId xmlns:a16="http://schemas.microsoft.com/office/drawing/2014/main" val="20000"/>
                    </a:ext>
                  </a:extLst>
                </a:gridCol>
                <a:gridCol w="1341120">
                  <a:extLst>
                    <a:ext uri="{9D8B030D-6E8A-4147-A177-3AD203B41FA5}">
                      <a16:colId xmlns:a16="http://schemas.microsoft.com/office/drawing/2014/main" val="20001"/>
                    </a:ext>
                  </a:extLst>
                </a:gridCol>
              </a:tblGrid>
              <a:tr h="633730">
                <a:tc>
                  <a:txBody>
                    <a:bodyPr/>
                    <a:lstStyle/>
                    <a:p>
                      <a:pPr marL="91440" marR="320040" indent="0" algn="l">
                        <a:lnSpc>
                          <a:spcPts val="1200"/>
                        </a:lnSpc>
                        <a:spcBef>
                          <a:spcPts val="795"/>
                        </a:spcBef>
                        <a:spcAft>
                          <a:spcPts val="520"/>
                        </a:spcAft>
                      </a:pPr>
                      <a:r>
                        <a:rPr lang="en-US" sz="1000" spc="0">
                          <a:solidFill>
                            <a:srgbClr val="808080"/>
                          </a:solidFill>
                          <a:latin typeface="Arial" panose="02020603050405020304" pitchFamily="2"/>
                        </a:rPr>
                        <a:t>Investment advice for Nationwide ProAccount is provided to plan participants by Nationwide Investment Advisors, LLC (NIA), a SEC-registered investment advisory. NIA has retained Wilshire Associates Incorporated as the Independent Financial Expert for Nationwide ProAccount. Wilshire Associates Incorporated is not an affiliate of NIA or Nationwide. </a:t>
                      </a:r>
                    </a:p>
                  </a:txBody>
                  <a:tcPr marL="0" marR="0" marT="0" marB="0" anchor="ctr">
                    <a:lnL w="0" cmpd="sng">
                      <a:noFill/>
                      <a:prstDash val="solid"/>
                    </a:lnL>
                    <a:lnR w="0" cmpd="sng">
                      <a:noFill/>
                      <a:prstDash val="solid"/>
                    </a:lnR>
                    <a:lnT w="0" cmpd="sng">
                      <a:noFill/>
                      <a:prstDash val="solid"/>
                    </a:lnT>
                    <a:lnB w="0" cmpd="sng">
                      <a:noFill/>
                      <a:prstDash val="solid"/>
                    </a:lnB>
                  </a:tcPr>
                </a:tc>
                <a:tc>
                  <a:txBody>
                    <a:bodyPr/>
                    <a:lstStyle/>
                    <a:p>
                      <a:endParaRPr/>
                    </a:p>
                  </a:txBody>
                  <a:tcPr marL="0" marR="0" marT="0" marB="0">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bl>
          </a:graphicData>
        </a:graphic>
      </p:graphicFrame>
      <p:graphicFrame>
        <p:nvGraphicFramePr>
          <p:cNvPr id="11" name="Table 10"/>
          <p:cNvGraphicFramePr>
            <a:graphicFrameLocks noGrp="1"/>
          </p:cNvGraphicFramePr>
          <p:nvPr/>
        </p:nvGraphicFramePr>
        <p:xfrm>
          <a:off x="0" y="6519545"/>
          <a:ext cx="9144000" cy="338455"/>
        </p:xfrm>
        <a:graphic>
          <a:graphicData uri="http://schemas.openxmlformats.org/drawingml/2006/table">
            <a:tbl>
              <a:tblPr/>
              <a:tblGrid>
                <a:gridCol w="387350">
                  <a:extLst>
                    <a:ext uri="{9D8B030D-6E8A-4147-A177-3AD203B41FA5}">
                      <a16:colId xmlns:a16="http://schemas.microsoft.com/office/drawing/2014/main" val="20000"/>
                    </a:ext>
                  </a:extLst>
                </a:gridCol>
                <a:gridCol w="386715">
                  <a:extLst>
                    <a:ext uri="{9D8B030D-6E8A-4147-A177-3AD203B41FA5}">
                      <a16:colId xmlns:a16="http://schemas.microsoft.com/office/drawing/2014/main" val="20001"/>
                    </a:ext>
                  </a:extLst>
                </a:gridCol>
                <a:gridCol w="388620">
                  <a:extLst>
                    <a:ext uri="{9D8B030D-6E8A-4147-A177-3AD203B41FA5}">
                      <a16:colId xmlns:a16="http://schemas.microsoft.com/office/drawing/2014/main" val="20002"/>
                    </a:ext>
                  </a:extLst>
                </a:gridCol>
                <a:gridCol w="388620">
                  <a:extLst>
                    <a:ext uri="{9D8B030D-6E8A-4147-A177-3AD203B41FA5}">
                      <a16:colId xmlns:a16="http://schemas.microsoft.com/office/drawing/2014/main" val="20003"/>
                    </a:ext>
                  </a:extLst>
                </a:gridCol>
                <a:gridCol w="387350">
                  <a:extLst>
                    <a:ext uri="{9D8B030D-6E8A-4147-A177-3AD203B41FA5}">
                      <a16:colId xmlns:a16="http://schemas.microsoft.com/office/drawing/2014/main" val="20004"/>
                    </a:ext>
                  </a:extLst>
                </a:gridCol>
                <a:gridCol w="7205345">
                  <a:extLst>
                    <a:ext uri="{9D8B030D-6E8A-4147-A177-3AD203B41FA5}">
                      <a16:colId xmlns:a16="http://schemas.microsoft.com/office/drawing/2014/main" val="20005"/>
                    </a:ext>
                  </a:extLst>
                </a:gridCol>
              </a:tblGrid>
              <a:tr h="338455">
                <a:tc>
                  <a:txBody>
                    <a:bodyPr/>
                    <a:lstStyle/>
                    <a:p>
                      <a:pPr marL="0" marR="0" indent="0" algn="ctr">
                        <a:lnSpc>
                          <a:spcPts val="1400"/>
                        </a:lnSpc>
                        <a:spcBef>
                          <a:spcPts val="1040"/>
                        </a:spcBef>
                        <a:spcAft>
                          <a:spcPts val="255"/>
                        </a:spcAft>
                      </a:pPr>
                      <a:r>
                        <a:rPr lang="en-US" sz="1200" spc="0">
                          <a:solidFill>
                            <a:srgbClr val="000000"/>
                          </a:solidFill>
                          <a:latin typeface="Arial" panose="02020603050405020304" pitchFamily="2"/>
                        </a:rPr>
                        <a:t>7 </a:t>
                      </a:r>
                    </a:p>
                  </a:txBody>
                  <a:tcPr marL="0" marR="0" marT="0" marB="0" anchor="ctr">
                    <a:lnL w="0" cmpd="sng">
                      <a:noFill/>
                      <a:prstDash val="solid"/>
                    </a:lnL>
                    <a:lnR w="0" cmpd="sng">
                      <a:noFill/>
                      <a:prstDash val="solid"/>
                    </a:lnR>
                    <a:lnT w="0" cmpd="sng">
                      <a:noFill/>
                      <a:prstDash val="solid"/>
                    </a:lnT>
                    <a:lnB w="0" cmpd="sng">
                      <a:noFill/>
                      <a:prstDash val="solid"/>
                    </a:lnB>
                    <a:solidFill>
                      <a:srgbClr val="DBDEDF"/>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404041"/>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EB2D3C"/>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AB0F1D"/>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DCD2A8"/>
                    </a:solidFill>
                  </a:tcPr>
                </a:tc>
                <a:tc>
                  <a:txBody>
                    <a:bodyPr/>
                    <a:lstStyle/>
                    <a:p>
                      <a:pPr marL="0" marR="1207135" indent="0" algn="r">
                        <a:lnSpc>
                          <a:spcPts val="1200"/>
                        </a:lnSpc>
                        <a:spcBef>
                          <a:spcPts val="800"/>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404041"/>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2"/>
          <a:stretch>
            <a:fillRect/>
          </a:stretch>
        </p:blipFill>
        <p:spPr>
          <a:xfrm>
            <a:off x="320040" y="1603375"/>
            <a:ext cx="7141210" cy="2374265"/>
          </a:xfrm>
          <a:prstGeom prst="rect">
            <a:avLst/>
          </a:prstGeom>
        </p:spPr>
      </p:pic>
      <p:pic>
        <p:nvPicPr>
          <p:cNvPr id="12" name="Picture 11"/>
          <p:cNvPicPr/>
          <p:nvPr/>
        </p:nvPicPr>
        <p:blipFill>
          <a:blip r:embed="rId3"/>
          <a:stretch>
            <a:fillRect/>
          </a:stretch>
        </p:blipFill>
        <p:spPr>
          <a:xfrm>
            <a:off x="7802880" y="5885815"/>
            <a:ext cx="1313815" cy="633730"/>
          </a:xfrm>
          <a:prstGeom prst="rect">
            <a:avLst/>
          </a:prstGeom>
        </p:spPr>
      </p:pic>
      <p:sp>
        <p:nvSpPr>
          <p:cNvPr id="2" name="Text Placeholder 1"/>
          <p:cNvSpPr>
            <a:spLocks noGrp="1"/>
          </p:cNvSpPr>
          <p:nvPr>
            <p:ph type="body" idx="10"/>
          </p:nvPr>
        </p:nvSpPr>
        <p:spPr>
          <a:xfrm>
            <a:off x="575945" y="495300"/>
            <a:ext cx="7569200" cy="1108075"/>
          </a:xfrm>
          <a:prstGeom prst="rect">
            <a:avLst/>
          </a:prstGeom>
          <a:noFill/>
          <a:ln w="0" cmpd="sng">
            <a:noFill/>
            <a:prstDash val="solid"/>
          </a:ln>
        </p:spPr>
        <p:txBody>
          <a:bodyPr vert="horz" lIns="0" tIns="45085" rIns="0" bIns="0" anchor="t"/>
          <a:lstStyle/>
          <a:p>
            <a:pPr marL="0" marR="0" indent="0" algn="l">
              <a:lnSpc>
                <a:spcPts val="3200"/>
              </a:lnSpc>
              <a:spcAft>
                <a:spcPts val="5110"/>
              </a:spcAft>
            </a:pPr>
            <a:r>
              <a:rPr lang="en-US" sz="3150" b="1" spc="-5">
                <a:solidFill>
                  <a:srgbClr val="C00000"/>
                </a:solidFill>
                <a:latin typeface="Calibri" panose="02020603050405020304" pitchFamily="2"/>
              </a:rPr>
              <a:t>Finally, choose a Roth or Tax-deferred option </a:t>
            </a:r>
          </a:p>
        </p:txBody>
      </p:sp>
      <p:sp>
        <p:nvSpPr>
          <p:cNvPr id="5" name="Text Placeholder 4"/>
          <p:cNvSpPr>
            <a:spLocks noGrp="1"/>
          </p:cNvSpPr>
          <p:nvPr>
            <p:ph type="body" idx="10"/>
          </p:nvPr>
        </p:nvSpPr>
        <p:spPr>
          <a:xfrm>
            <a:off x="320040" y="1925320"/>
            <a:ext cx="1082040" cy="1713230"/>
          </a:xfrm>
          <a:prstGeom prst="rect">
            <a:avLst/>
          </a:prstGeom>
          <a:noFill/>
          <a:ln w="0" cmpd="sng">
            <a:noFill/>
            <a:prstDash val="solid"/>
          </a:ln>
        </p:spPr>
        <p:txBody>
          <a:bodyPr vert="horz" lIns="0" tIns="0" rIns="0" bIns="0" anchor="t"/>
          <a:lstStyle/>
          <a:p>
            <a:pPr marL="0" marR="0" indent="0" algn="l">
              <a:lnSpc>
                <a:spcPts val="3400"/>
              </a:lnSpc>
              <a:spcAft>
                <a:spcPts val="0"/>
              </a:spcAft>
            </a:pPr>
            <a:r>
              <a:rPr lang="en-US" sz="2800" spc="-35">
                <a:solidFill>
                  <a:srgbClr val="000000"/>
                </a:solidFill>
                <a:latin typeface="Arial" panose="02020603050405020304" pitchFamily="2"/>
              </a:rPr>
              <a:t>Roth* 401(k), Roth 457(b) </a:t>
            </a:r>
          </a:p>
        </p:txBody>
      </p:sp>
      <p:sp>
        <p:nvSpPr>
          <p:cNvPr id="6" name="Text Placeholder 5"/>
          <p:cNvSpPr>
            <a:spLocks noGrp="1"/>
          </p:cNvSpPr>
          <p:nvPr>
            <p:ph type="body" idx="10"/>
          </p:nvPr>
        </p:nvSpPr>
        <p:spPr>
          <a:xfrm>
            <a:off x="2182495" y="2148205"/>
            <a:ext cx="4407535" cy="1354455"/>
          </a:xfrm>
          <a:prstGeom prst="rect">
            <a:avLst/>
          </a:prstGeom>
          <a:noFill/>
          <a:ln w="0" cmpd="sng">
            <a:noFill/>
            <a:prstDash val="solid"/>
          </a:ln>
        </p:spPr>
        <p:txBody>
          <a:bodyPr vert="horz" lIns="0" tIns="0" rIns="0" bIns="0" anchor="t"/>
          <a:lstStyle/>
          <a:p>
            <a:pPr marL="0" marR="0" indent="0" algn="l">
              <a:lnSpc>
                <a:spcPts val="3600"/>
              </a:lnSpc>
              <a:spcAft>
                <a:spcPts val="0"/>
              </a:spcAft>
            </a:pPr>
            <a:r>
              <a:rPr lang="en-US" sz="3500" spc="-35" dirty="0">
                <a:solidFill>
                  <a:srgbClr val="FFFFFF"/>
                </a:solidFill>
                <a:latin typeface="Arial" panose="02020603050405020304" pitchFamily="2"/>
              </a:rPr>
              <a:t>Pay taxes </a:t>
            </a:r>
          </a:p>
          <a:p>
            <a:pPr marL="548640" marR="0" indent="0" algn="l">
              <a:lnSpc>
                <a:spcPts val="3300"/>
              </a:lnSpc>
              <a:spcBef>
                <a:spcPts val="0"/>
              </a:spcBef>
              <a:spcAft>
                <a:spcPts val="0"/>
              </a:spcAft>
              <a:tabLst>
                <a:tab pos="4434840" algn="r"/>
              </a:tabLst>
            </a:pPr>
            <a:r>
              <a:rPr lang="en-US" sz="3500" spc="0" dirty="0">
                <a:solidFill>
                  <a:srgbClr val="FFFFFF"/>
                </a:solidFill>
                <a:latin typeface="Arial" panose="02020603050405020304" pitchFamily="2"/>
              </a:rPr>
              <a:t>now       Pay taxes </a:t>
            </a:r>
          </a:p>
          <a:p>
            <a:pPr marL="3017520" marR="0" indent="0" algn="l">
              <a:lnSpc>
                <a:spcPts val="3700"/>
              </a:lnSpc>
              <a:spcBef>
                <a:spcPts val="0"/>
              </a:spcBef>
              <a:spcAft>
                <a:spcPts val="0"/>
              </a:spcAft>
            </a:pPr>
            <a:r>
              <a:rPr lang="en-US" sz="3500" spc="-65" dirty="0">
                <a:solidFill>
                  <a:srgbClr val="FFFFFF"/>
                </a:solidFill>
                <a:latin typeface="Arial" panose="02020603050405020304" pitchFamily="2"/>
              </a:rPr>
              <a:t>later </a:t>
            </a:r>
          </a:p>
        </p:txBody>
      </p:sp>
      <p:sp>
        <p:nvSpPr>
          <p:cNvPr id="7" name="Text Placeholder 6"/>
          <p:cNvSpPr>
            <a:spLocks noGrp="1"/>
          </p:cNvSpPr>
          <p:nvPr>
            <p:ph type="body" idx="10"/>
          </p:nvPr>
        </p:nvSpPr>
        <p:spPr>
          <a:xfrm>
            <a:off x="7461250" y="1603375"/>
            <a:ext cx="1464310" cy="2585085"/>
          </a:xfrm>
          <a:prstGeom prst="rect">
            <a:avLst/>
          </a:prstGeom>
          <a:noFill/>
          <a:ln w="0" cmpd="sng">
            <a:noFill/>
            <a:prstDash val="solid"/>
          </a:ln>
        </p:spPr>
        <p:txBody>
          <a:bodyPr vert="horz" lIns="0" tIns="320040" rIns="0" bIns="0" anchor="t"/>
          <a:lstStyle/>
          <a:p>
            <a:pPr marL="0" marR="0" indent="0" algn="l">
              <a:lnSpc>
                <a:spcPts val="3400"/>
              </a:lnSpc>
              <a:spcAft>
                <a:spcPts val="980"/>
              </a:spcAft>
            </a:pPr>
            <a:r>
              <a:rPr lang="en-US" sz="2800" spc="-15" dirty="0">
                <a:solidFill>
                  <a:srgbClr val="000000"/>
                </a:solidFill>
                <a:latin typeface="Arial" panose="02020603050405020304" pitchFamily="2"/>
              </a:rPr>
              <a:t>Tax Deferred 457(b), 401(k), 403(b) </a:t>
            </a:r>
          </a:p>
        </p:txBody>
      </p:sp>
      <p:sp>
        <p:nvSpPr>
          <p:cNvPr id="8" name="Text Placeholder 7"/>
          <p:cNvSpPr>
            <a:spLocks noGrp="1"/>
          </p:cNvSpPr>
          <p:nvPr>
            <p:ph type="body" idx="10"/>
          </p:nvPr>
        </p:nvSpPr>
        <p:spPr>
          <a:xfrm>
            <a:off x="0" y="4188460"/>
            <a:ext cx="9144000" cy="2331085"/>
          </a:xfrm>
          <a:prstGeom prst="rect">
            <a:avLst/>
          </a:prstGeom>
          <a:noFill/>
          <a:ln w="0" cmpd="sng">
            <a:noFill/>
            <a:prstDash val="solid"/>
          </a:ln>
        </p:spPr>
        <p:txBody>
          <a:bodyPr vert="horz" lIns="0" tIns="6985" rIns="0" bIns="0" anchor="t">
            <a:normAutofit/>
          </a:bodyPr>
          <a:lstStyle/>
          <a:p>
            <a:pPr marL="365760" marR="0" indent="0" algn="l">
              <a:lnSpc>
                <a:spcPts val="1400"/>
              </a:lnSpc>
              <a:spcAft>
                <a:spcPts val="0"/>
              </a:spcAft>
              <a:tabLst>
                <a:tab pos="6080760" algn="l"/>
              </a:tabLst>
            </a:pPr>
            <a:r>
              <a:rPr lang="en-US" sz="1200" spc="0" dirty="0">
                <a:solidFill>
                  <a:srgbClr val="000000"/>
                </a:solidFill>
                <a:latin typeface="Arial" panose="02020603050405020304" pitchFamily="2"/>
              </a:rPr>
              <a:t>For example, a </a:t>
            </a:r>
            <a:r>
              <a:rPr lang="en-US" sz="1200" b="1" spc="0" dirty="0">
                <a:solidFill>
                  <a:srgbClr val="000000"/>
                </a:solidFill>
                <a:latin typeface="Arial" panose="02020603050405020304" pitchFamily="2"/>
              </a:rPr>
              <a:t>$50 </a:t>
            </a:r>
            <a:r>
              <a:rPr lang="en-US" sz="1200" spc="0" dirty="0">
                <a:solidFill>
                  <a:srgbClr val="000000"/>
                </a:solidFill>
                <a:latin typeface="Arial" panose="02020603050405020304" pitchFamily="2"/>
              </a:rPr>
              <a:t>contribution to your For example, a </a:t>
            </a:r>
            <a:r>
              <a:rPr lang="en-US" sz="1200" b="1" spc="0" dirty="0">
                <a:solidFill>
                  <a:srgbClr val="000000"/>
                </a:solidFill>
                <a:latin typeface="Arial" panose="02020603050405020304" pitchFamily="2"/>
              </a:rPr>
              <a:t>$50 </a:t>
            </a:r>
            <a:r>
              <a:rPr lang="en-US" sz="1200" spc="0" dirty="0">
                <a:solidFill>
                  <a:srgbClr val="000000"/>
                </a:solidFill>
                <a:latin typeface="Arial" panose="02020603050405020304" pitchFamily="2"/>
              </a:rPr>
              <a:t>contribution to your </a:t>
            </a:r>
          </a:p>
          <a:p>
            <a:pPr marL="365760" marR="0" indent="0" algn="l">
              <a:lnSpc>
                <a:spcPts val="1400"/>
              </a:lnSpc>
              <a:spcBef>
                <a:spcPts val="0"/>
              </a:spcBef>
              <a:spcAft>
                <a:spcPts val="0"/>
              </a:spcAft>
              <a:tabLst>
                <a:tab pos="6080760" algn="l"/>
              </a:tabLst>
            </a:pPr>
            <a:r>
              <a:rPr lang="en-US" sz="1200" spc="0" dirty="0">
                <a:solidFill>
                  <a:srgbClr val="000000"/>
                </a:solidFill>
                <a:latin typeface="Arial" panose="02020603050405020304" pitchFamily="2"/>
              </a:rPr>
              <a:t>account reduces your take-home pay by </a:t>
            </a:r>
            <a:r>
              <a:rPr lang="en-US" sz="1200" b="1" spc="0" dirty="0">
                <a:solidFill>
                  <a:srgbClr val="000000"/>
                </a:solidFill>
                <a:latin typeface="Arial" panose="02020603050405020304" pitchFamily="2"/>
              </a:rPr>
              <a:t>$50 </a:t>
            </a:r>
            <a:r>
              <a:rPr lang="en-US" sz="1200" spc="0" dirty="0">
                <a:solidFill>
                  <a:srgbClr val="000000"/>
                </a:solidFill>
                <a:latin typeface="Arial" panose="02020603050405020304" pitchFamily="2"/>
              </a:rPr>
              <a:t>account reduces your take-home pay by </a:t>
            </a:r>
            <a:r>
              <a:rPr lang="en-US" sz="1200" b="1" spc="0" dirty="0">
                <a:solidFill>
                  <a:srgbClr val="000000"/>
                </a:solidFill>
                <a:latin typeface="Arial" panose="02020603050405020304" pitchFamily="2"/>
              </a:rPr>
              <a:t>$37.50 </a:t>
            </a:r>
            <a:r>
              <a:rPr lang="en-US" sz="1200" spc="0" dirty="0">
                <a:solidFill>
                  <a:srgbClr val="000000"/>
                </a:solidFill>
                <a:latin typeface="Arial" panose="02020603050405020304" pitchFamily="2"/>
              </a:rPr>
              <a:t>(in a 25% tax bracket) </a:t>
            </a:r>
          </a:p>
          <a:p>
            <a:pPr marL="548640" marR="548640" indent="0" algn="l">
              <a:lnSpc>
                <a:spcPts val="2200"/>
              </a:lnSpc>
              <a:spcBef>
                <a:spcPts val="2575"/>
              </a:spcBef>
              <a:spcAft>
                <a:spcPts val="2675"/>
              </a:spcAft>
            </a:pPr>
            <a:r>
              <a:rPr lang="en-US" sz="1800" spc="-35" dirty="0">
                <a:solidFill>
                  <a:srgbClr val="000000"/>
                </a:solidFill>
                <a:latin typeface="Arial" panose="02020603050405020304" pitchFamily="2"/>
              </a:rPr>
              <a:t>*Earnings are not taxable in the year distributed assuming all contributions have been held in the Roth account for five years after the first Roth contribution was made AND the distribution is made after age 59</a:t>
            </a:r>
            <a:r>
              <a:rPr lang="en-US" sz="1800" spc="-45" baseline="30000" dirty="0">
                <a:solidFill>
                  <a:srgbClr val="000000"/>
                </a:solidFill>
                <a:latin typeface="Arial" panose="02020603050405020304" pitchFamily="2"/>
              </a:rPr>
              <a:t>1</a:t>
            </a:r>
            <a:r>
              <a:rPr lang="en-US" sz="1800" spc="-35" dirty="0">
                <a:solidFill>
                  <a:srgbClr val="000000"/>
                </a:solidFill>
                <a:latin typeface="Arial" panose="02020603050405020304" pitchFamily="2"/>
              </a:rPr>
              <a:t>/</a:t>
            </a:r>
            <a:r>
              <a:rPr lang="en-US" sz="1800" spc="-45" baseline="-25000" dirty="0">
                <a:solidFill>
                  <a:srgbClr val="000000"/>
                </a:solidFill>
                <a:latin typeface="Arial" panose="02020603050405020304" pitchFamily="2"/>
              </a:rPr>
              <a:t>2</a:t>
            </a:r>
            <a:r>
              <a:rPr lang="en-US" sz="1800" spc="-35" dirty="0">
                <a:solidFill>
                  <a:srgbClr val="000000"/>
                </a:solidFill>
                <a:latin typeface="Arial" panose="02020603050405020304" pitchFamily="2"/>
              </a:rPr>
              <a:t> (and separation from State service for a Roth 457(b)); or for death or disability. </a:t>
            </a:r>
          </a:p>
        </p:txBody>
      </p:sp>
      <p:graphicFrame>
        <p:nvGraphicFramePr>
          <p:cNvPr id="10" name="Table 9"/>
          <p:cNvGraphicFramePr>
            <a:graphicFrameLocks noGrp="1"/>
          </p:cNvGraphicFramePr>
          <p:nvPr/>
        </p:nvGraphicFramePr>
        <p:xfrm>
          <a:off x="0" y="6519545"/>
          <a:ext cx="9144000" cy="338455"/>
        </p:xfrm>
        <a:graphic>
          <a:graphicData uri="http://schemas.openxmlformats.org/drawingml/2006/table">
            <a:tbl>
              <a:tblPr/>
              <a:tblGrid>
                <a:gridCol w="387350">
                  <a:extLst>
                    <a:ext uri="{9D8B030D-6E8A-4147-A177-3AD203B41FA5}">
                      <a16:colId xmlns:a16="http://schemas.microsoft.com/office/drawing/2014/main" val="20000"/>
                    </a:ext>
                  </a:extLst>
                </a:gridCol>
                <a:gridCol w="386715">
                  <a:extLst>
                    <a:ext uri="{9D8B030D-6E8A-4147-A177-3AD203B41FA5}">
                      <a16:colId xmlns:a16="http://schemas.microsoft.com/office/drawing/2014/main" val="20001"/>
                    </a:ext>
                  </a:extLst>
                </a:gridCol>
                <a:gridCol w="388620">
                  <a:extLst>
                    <a:ext uri="{9D8B030D-6E8A-4147-A177-3AD203B41FA5}">
                      <a16:colId xmlns:a16="http://schemas.microsoft.com/office/drawing/2014/main" val="20002"/>
                    </a:ext>
                  </a:extLst>
                </a:gridCol>
                <a:gridCol w="388620">
                  <a:extLst>
                    <a:ext uri="{9D8B030D-6E8A-4147-A177-3AD203B41FA5}">
                      <a16:colId xmlns:a16="http://schemas.microsoft.com/office/drawing/2014/main" val="20003"/>
                    </a:ext>
                  </a:extLst>
                </a:gridCol>
                <a:gridCol w="387350">
                  <a:extLst>
                    <a:ext uri="{9D8B030D-6E8A-4147-A177-3AD203B41FA5}">
                      <a16:colId xmlns:a16="http://schemas.microsoft.com/office/drawing/2014/main" val="20004"/>
                    </a:ext>
                  </a:extLst>
                </a:gridCol>
                <a:gridCol w="7205345">
                  <a:extLst>
                    <a:ext uri="{9D8B030D-6E8A-4147-A177-3AD203B41FA5}">
                      <a16:colId xmlns:a16="http://schemas.microsoft.com/office/drawing/2014/main" val="20005"/>
                    </a:ext>
                  </a:extLst>
                </a:gridCol>
              </a:tblGrid>
              <a:tr h="338455">
                <a:tc>
                  <a:txBody>
                    <a:bodyPr/>
                    <a:lstStyle/>
                    <a:p>
                      <a:pPr marL="0" marR="0" indent="0" algn="ctr">
                        <a:lnSpc>
                          <a:spcPts val="1400"/>
                        </a:lnSpc>
                        <a:spcBef>
                          <a:spcPts val="965"/>
                        </a:spcBef>
                        <a:spcAft>
                          <a:spcPts val="260"/>
                        </a:spcAft>
                      </a:pPr>
                      <a:r>
                        <a:rPr lang="en-US" sz="1200" spc="0">
                          <a:solidFill>
                            <a:srgbClr val="000000"/>
                          </a:solidFill>
                          <a:latin typeface="Arial" panose="02020603050405020304" pitchFamily="2"/>
                        </a:rPr>
                        <a:t>11 </a:t>
                      </a:r>
                    </a:p>
                  </a:txBody>
                  <a:tcPr marL="0" marR="0" marT="0" marB="0" anchor="ctr">
                    <a:lnL w="0" cmpd="sng">
                      <a:noFill/>
                      <a:prstDash val="solid"/>
                    </a:lnL>
                    <a:lnR w="0" cmpd="sng">
                      <a:noFill/>
                      <a:prstDash val="solid"/>
                    </a:lnR>
                    <a:lnT w="0" cmpd="sng">
                      <a:noFill/>
                      <a:prstDash val="solid"/>
                    </a:lnT>
                    <a:lnB w="0" cmpd="sng">
                      <a:noFill/>
                      <a:prstDash val="solid"/>
                    </a:lnB>
                    <a:solidFill>
                      <a:srgbClr val="DBDEE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3E445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EB2D3C"/>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AB0F1D"/>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DCD2A8"/>
                    </a:solidFill>
                  </a:tcPr>
                </a:tc>
                <a:tc>
                  <a:txBody>
                    <a:bodyPr/>
                    <a:lstStyle/>
                    <a:p>
                      <a:pPr marL="0" marR="1207135" indent="0" algn="r">
                        <a:lnSpc>
                          <a:spcPts val="1200"/>
                        </a:lnSpc>
                        <a:spcBef>
                          <a:spcPts val="800"/>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40404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10" name="Picture 9"/>
          <p:cNvPicPr/>
          <p:nvPr/>
        </p:nvPicPr>
        <p:blipFill>
          <a:blip r:embed="rId2"/>
          <a:stretch>
            <a:fillRect/>
          </a:stretch>
        </p:blipFill>
        <p:spPr>
          <a:xfrm>
            <a:off x="7802880" y="5885815"/>
            <a:ext cx="1313815" cy="633730"/>
          </a:xfrm>
          <a:prstGeom prst="rect">
            <a:avLst/>
          </a:prstGeom>
        </p:spPr>
      </p:pic>
      <p:sp>
        <p:nvSpPr>
          <p:cNvPr id="2" name="Text Placeholder 1"/>
          <p:cNvSpPr>
            <a:spLocks noGrp="1"/>
          </p:cNvSpPr>
          <p:nvPr>
            <p:ph type="body" idx="10"/>
          </p:nvPr>
        </p:nvSpPr>
        <p:spPr>
          <a:xfrm>
            <a:off x="0" y="495300"/>
            <a:ext cx="9144000" cy="675005"/>
          </a:xfrm>
          <a:prstGeom prst="rect">
            <a:avLst/>
          </a:prstGeom>
          <a:noFill/>
          <a:ln w="0" cmpd="sng">
            <a:noFill/>
            <a:prstDash val="solid"/>
          </a:ln>
        </p:spPr>
        <p:txBody>
          <a:bodyPr vert="horz" lIns="0" tIns="45085" rIns="0" bIns="0" anchor="t"/>
          <a:lstStyle/>
          <a:p>
            <a:pPr marL="594360" marR="0" indent="0" algn="l">
              <a:lnSpc>
                <a:spcPts val="3500"/>
              </a:lnSpc>
              <a:spcAft>
                <a:spcPts val="1385"/>
              </a:spcAft>
            </a:pPr>
            <a:r>
              <a:rPr lang="en-US" sz="3150" b="1" spc="0">
                <a:solidFill>
                  <a:srgbClr val="C00000"/>
                </a:solidFill>
                <a:latin typeface="Calibri" panose="02020603050405020304" pitchFamily="2"/>
              </a:rPr>
              <a:t>How much can I contribute </a:t>
            </a:r>
          </a:p>
        </p:txBody>
      </p:sp>
      <p:graphicFrame>
        <p:nvGraphicFramePr>
          <p:cNvPr id="4" name="Table 3"/>
          <p:cNvGraphicFramePr>
            <a:graphicFrameLocks noGrp="1"/>
          </p:cNvGraphicFramePr>
          <p:nvPr>
            <p:extLst>
              <p:ext uri="{D42A27DB-BD31-4B8C-83A1-F6EECF244321}">
                <p14:modId xmlns:p14="http://schemas.microsoft.com/office/powerpoint/2010/main" val="3601090385"/>
              </p:ext>
            </p:extLst>
          </p:nvPr>
        </p:nvGraphicFramePr>
        <p:xfrm>
          <a:off x="457200" y="1182370"/>
          <a:ext cx="8561705" cy="3523615"/>
        </p:xfrm>
        <a:graphic>
          <a:graphicData uri="http://schemas.openxmlformats.org/drawingml/2006/table">
            <a:tbl>
              <a:tblPr/>
              <a:tblGrid>
                <a:gridCol w="1155065">
                  <a:extLst>
                    <a:ext uri="{9D8B030D-6E8A-4147-A177-3AD203B41FA5}">
                      <a16:colId xmlns:a16="http://schemas.microsoft.com/office/drawing/2014/main" val="20000"/>
                    </a:ext>
                  </a:extLst>
                </a:gridCol>
                <a:gridCol w="2444750">
                  <a:extLst>
                    <a:ext uri="{9D8B030D-6E8A-4147-A177-3AD203B41FA5}">
                      <a16:colId xmlns:a16="http://schemas.microsoft.com/office/drawing/2014/main" val="20001"/>
                    </a:ext>
                  </a:extLst>
                </a:gridCol>
                <a:gridCol w="2465705">
                  <a:extLst>
                    <a:ext uri="{9D8B030D-6E8A-4147-A177-3AD203B41FA5}">
                      <a16:colId xmlns:a16="http://schemas.microsoft.com/office/drawing/2014/main" val="20002"/>
                    </a:ext>
                  </a:extLst>
                </a:gridCol>
                <a:gridCol w="2496185">
                  <a:extLst>
                    <a:ext uri="{9D8B030D-6E8A-4147-A177-3AD203B41FA5}">
                      <a16:colId xmlns:a16="http://schemas.microsoft.com/office/drawing/2014/main" val="20003"/>
                    </a:ext>
                  </a:extLst>
                </a:gridCol>
              </a:tblGrid>
              <a:tr h="688975">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3175" cmpd="sng">
                      <a:solidFill>
                        <a:srgbClr val="000000"/>
                      </a:solidFill>
                      <a:prstDash val="solid"/>
                    </a:lnB>
                  </a:tcPr>
                </a:tc>
                <a:tc>
                  <a:txBody>
                    <a:bodyPr/>
                    <a:lstStyle/>
                    <a:p>
                      <a:pPr marL="0" marR="0" indent="0" algn="ctr">
                        <a:lnSpc>
                          <a:spcPts val="2200"/>
                        </a:lnSpc>
                        <a:spcBef>
                          <a:spcPts val="565"/>
                        </a:spcBef>
                        <a:spcAft>
                          <a:spcPts val="490"/>
                        </a:spcAft>
                      </a:pPr>
                      <a:r>
                        <a:rPr lang="en-US" sz="1750" b="1" spc="0">
                          <a:solidFill>
                            <a:srgbClr val="FFFFFF"/>
                          </a:solidFill>
                          <a:latin typeface="Arial Narrow" panose="02020603050405020304" pitchFamily="2"/>
                        </a:rPr>
                        <a:t>Maximum </a:t>
                      </a:r>
                      <a:br/>
                      <a:r>
                        <a:rPr lang="en-US" sz="1750" b="1" spc="0">
                          <a:solidFill>
                            <a:srgbClr val="FFFFFF"/>
                          </a:solidFill>
                          <a:latin typeface="Arial Narrow" panose="02020603050405020304" pitchFamily="2"/>
                        </a:rPr>
                        <a:t>Contribution Limit </a:t>
                      </a:r>
                    </a:p>
                  </a:txBody>
                  <a:tcPr marL="0" marR="0" marT="0" marB="0">
                    <a:lnL w="0" cmpd="sng">
                      <a:noFill/>
                      <a:prstDash val="solid"/>
                    </a:lnL>
                    <a:lnR w="0" cmpd="sng">
                      <a:noFill/>
                      <a:prstDash val="solid"/>
                    </a:lnR>
                    <a:lnT w="0" cmpd="sng">
                      <a:noFill/>
                      <a:prstDash val="solid"/>
                    </a:lnT>
                    <a:lnB w="3175" cmpd="sng">
                      <a:solidFill>
                        <a:srgbClr val="000000"/>
                      </a:solidFill>
                      <a:prstDash val="solid"/>
                    </a:lnB>
                    <a:solidFill>
                      <a:srgbClr val="AC1A2E"/>
                    </a:solidFill>
                  </a:tcPr>
                </a:tc>
                <a:tc>
                  <a:txBody>
                    <a:bodyPr/>
                    <a:lstStyle/>
                    <a:p>
                      <a:pPr marL="0" marR="0" indent="0" algn="ctr">
                        <a:lnSpc>
                          <a:spcPts val="2200"/>
                        </a:lnSpc>
                        <a:spcBef>
                          <a:spcPts val="565"/>
                        </a:spcBef>
                        <a:spcAft>
                          <a:spcPts val="490"/>
                        </a:spcAft>
                      </a:pPr>
                      <a:r>
                        <a:rPr lang="en-US" sz="1750" b="1" spc="0">
                          <a:solidFill>
                            <a:srgbClr val="FFFFFF"/>
                          </a:solidFill>
                          <a:latin typeface="Arial Narrow" panose="02020603050405020304" pitchFamily="2"/>
                        </a:rPr>
                        <a:t>Contribution limit </a:t>
                      </a:r>
                      <a:br/>
                      <a:r>
                        <a:rPr lang="en-US" sz="1750" b="1" spc="0">
                          <a:solidFill>
                            <a:srgbClr val="FFFFFF"/>
                          </a:solidFill>
                          <a:latin typeface="Arial Narrow" panose="02020603050405020304" pitchFamily="2"/>
                        </a:rPr>
                        <a:t>plus Age 50 Catch-up </a:t>
                      </a:r>
                    </a:p>
                  </a:txBody>
                  <a:tcPr marL="0" marR="0" marT="0" marB="0">
                    <a:lnL w="0" cmpd="sng">
                      <a:noFill/>
                      <a:prstDash val="solid"/>
                    </a:lnL>
                    <a:lnR w="0" cmpd="sng">
                      <a:noFill/>
                      <a:prstDash val="solid"/>
                    </a:lnR>
                    <a:lnT w="0" cmpd="sng">
                      <a:noFill/>
                      <a:prstDash val="solid"/>
                    </a:lnT>
                    <a:lnB w="3175" cmpd="sng">
                      <a:solidFill>
                        <a:srgbClr val="000000"/>
                      </a:solidFill>
                      <a:prstDash val="solid"/>
                    </a:lnB>
                    <a:solidFill>
                      <a:srgbClr val="AC1A2E"/>
                    </a:solidFill>
                  </a:tcPr>
                </a:tc>
                <a:tc>
                  <a:txBody>
                    <a:bodyPr/>
                    <a:lstStyle/>
                    <a:p>
                      <a:pPr marL="0" marR="0" indent="0" algn="ctr">
                        <a:lnSpc>
                          <a:spcPts val="2200"/>
                        </a:lnSpc>
                        <a:spcBef>
                          <a:spcPts val="565"/>
                        </a:spcBef>
                        <a:spcAft>
                          <a:spcPts val="490"/>
                        </a:spcAft>
                      </a:pPr>
                      <a:r>
                        <a:rPr lang="en-US" sz="1750" b="1" spc="0">
                          <a:solidFill>
                            <a:srgbClr val="FFFFFF"/>
                          </a:solidFill>
                          <a:latin typeface="Arial Narrow" panose="02020603050405020304" pitchFamily="2"/>
                        </a:rPr>
                        <a:t>Special 457 Catch-up </a:t>
                      </a:r>
                      <a:br/>
                      <a:r>
                        <a:rPr lang="en-US" sz="1750" b="1" spc="0">
                          <a:solidFill>
                            <a:srgbClr val="FFFFFF"/>
                          </a:solidFill>
                          <a:latin typeface="Arial Narrow" panose="02020603050405020304" pitchFamily="2"/>
                        </a:rPr>
                        <a:t>Contribution Limit </a:t>
                      </a:r>
                    </a:p>
                  </a:txBody>
                  <a:tcPr marL="0" marR="0" marT="0" marB="0">
                    <a:lnL w="0" cmpd="sng">
                      <a:noFill/>
                      <a:prstDash val="solid"/>
                    </a:lnL>
                    <a:lnR w="0" cmpd="sng">
                      <a:noFill/>
                      <a:prstDash val="solid"/>
                    </a:lnR>
                    <a:lnT w="0" cmpd="sng">
                      <a:noFill/>
                      <a:prstDash val="solid"/>
                    </a:lnT>
                    <a:lnB w="3175" cmpd="sng">
                      <a:solidFill>
                        <a:srgbClr val="000000"/>
                      </a:solidFill>
                      <a:prstDash val="solid"/>
                    </a:lnB>
                    <a:solidFill>
                      <a:srgbClr val="AC1A2E"/>
                    </a:solidFill>
                  </a:tcPr>
                </a:tc>
                <a:extLst>
                  <a:ext uri="{0D108BD9-81ED-4DB2-BD59-A6C34878D82A}">
                    <a16:rowId xmlns:a16="http://schemas.microsoft.com/office/drawing/2014/main" val="10000"/>
                  </a:ext>
                </a:extLst>
              </a:tr>
              <a:tr h="948055">
                <a:tc>
                  <a:txBody>
                    <a:bodyPr/>
                    <a:lstStyle/>
                    <a:p>
                      <a:pPr marL="0" marR="68580" indent="0" algn="r">
                        <a:lnSpc>
                          <a:spcPts val="1900"/>
                        </a:lnSpc>
                        <a:spcBef>
                          <a:spcPts val="875"/>
                        </a:spcBef>
                        <a:spcAft>
                          <a:spcPts val="0"/>
                        </a:spcAft>
                      </a:pPr>
                      <a:r>
                        <a:rPr lang="en-US" sz="1600" b="1" spc="0">
                          <a:solidFill>
                            <a:srgbClr val="000000"/>
                          </a:solidFill>
                          <a:latin typeface="Arial Narrow" panose="02020603050405020304" pitchFamily="2"/>
                        </a:rPr>
                        <a:t>This </a:t>
                      </a:r>
                    </a:p>
                    <a:p>
                      <a:pPr marL="0" marR="68580" indent="0" algn="r">
                        <a:lnSpc>
                          <a:spcPts val="1900"/>
                        </a:lnSpc>
                        <a:spcBef>
                          <a:spcPts val="10"/>
                        </a:spcBef>
                        <a:spcAft>
                          <a:spcPts val="0"/>
                        </a:spcAft>
                      </a:pPr>
                      <a:r>
                        <a:rPr lang="en-US" sz="1600" b="1" spc="0">
                          <a:solidFill>
                            <a:srgbClr val="000000"/>
                          </a:solidFill>
                          <a:latin typeface="Arial Narrow" panose="02020603050405020304" pitchFamily="2"/>
                        </a:rPr>
                        <a:t>calendar </a:t>
                      </a:r>
                    </a:p>
                    <a:p>
                      <a:pPr marL="0" marR="68580" indent="0" algn="r">
                        <a:lnSpc>
                          <a:spcPts val="1900"/>
                        </a:lnSpc>
                        <a:spcBef>
                          <a:spcPts val="10"/>
                        </a:spcBef>
                        <a:spcAft>
                          <a:spcPts val="815"/>
                        </a:spcAft>
                      </a:pPr>
                      <a:r>
                        <a:rPr lang="en-US" sz="1600" b="1" spc="0">
                          <a:solidFill>
                            <a:srgbClr val="000000"/>
                          </a:solidFill>
                          <a:latin typeface="Arial Narrow" panose="02020603050405020304" pitchFamily="2"/>
                        </a:rPr>
                        <a:t>year </a:t>
                      </a:r>
                    </a:p>
                  </a:txBody>
                  <a:tcPr marL="0" marR="0" marT="0" marB="0" anchor="ctr">
                    <a:lnL w="0" cmpd="sng">
                      <a:noFill/>
                      <a:prstDash val="solid"/>
                    </a:lnL>
                    <a:lnR w="3175" cmpd="sng">
                      <a:solidFill>
                        <a:srgbClr val="000000"/>
                      </a:solidFill>
                      <a:prstDash val="solid"/>
                    </a:lnR>
                    <a:lnT w="3175" cmpd="sng">
                      <a:solidFill>
                        <a:srgbClr val="000000"/>
                      </a:solidFill>
                      <a:prstDash val="solid"/>
                    </a:lnT>
                    <a:lnB w="12065" cmpd="sng">
                      <a:solidFill>
                        <a:srgbClr val="000000"/>
                      </a:solidFill>
                      <a:prstDash val="solid"/>
                    </a:lnB>
                    <a:solidFill>
                      <a:srgbClr val="E1DEDA"/>
                    </a:solidFill>
                  </a:tcPr>
                </a:tc>
                <a:tc>
                  <a:txBody>
                    <a:bodyPr/>
                    <a:lstStyle/>
                    <a:p>
                      <a:pPr marL="91440" marR="182880" indent="0" algn="l">
                        <a:lnSpc>
                          <a:spcPts val="1700"/>
                        </a:lnSpc>
                        <a:spcBef>
                          <a:spcPts val="1345"/>
                        </a:spcBef>
                        <a:spcAft>
                          <a:spcPts val="1085"/>
                        </a:spcAft>
                      </a:pPr>
                      <a:r>
                        <a:rPr lang="en-US" sz="1400" spc="0">
                          <a:solidFill>
                            <a:srgbClr val="000000"/>
                          </a:solidFill>
                          <a:latin typeface="Arial Narrow" panose="02020603050405020304" pitchFamily="2"/>
                        </a:rPr>
                        <a:t>If you</a:t>
                      </a:r>
                      <a:r>
                        <a:rPr lang="en-US" sz="1500" spc="0">
                          <a:solidFill>
                            <a:srgbClr val="000000"/>
                          </a:solidFill>
                          <a:latin typeface="Times New Roman" panose="02020603050405020304" pitchFamily="1"/>
                        </a:rPr>
                        <a:t>’</a:t>
                      </a:r>
                      <a:r>
                        <a:rPr lang="en-US" sz="1400" spc="0">
                          <a:solidFill>
                            <a:srgbClr val="000000"/>
                          </a:solidFill>
                          <a:latin typeface="Arial Narrow" panose="02020603050405020304" pitchFamily="2"/>
                        </a:rPr>
                        <a:t>re </a:t>
                      </a:r>
                      <a:r>
                        <a:rPr lang="en-US" sz="1400" b="1" spc="0">
                          <a:solidFill>
                            <a:srgbClr val="000000"/>
                          </a:solidFill>
                          <a:latin typeface="Arial Narrow" panose="02020603050405020304" pitchFamily="2"/>
                        </a:rPr>
                        <a:t>less than age 50 </a:t>
                      </a:r>
                      <a:r>
                        <a:rPr lang="en-US" sz="1400" spc="0">
                          <a:solidFill>
                            <a:srgbClr val="000000"/>
                          </a:solidFill>
                          <a:latin typeface="Arial Narrow" panose="02020603050405020304" pitchFamily="2"/>
                        </a:rPr>
                        <a:t>this year, you may contribute as much as</a:t>
                      </a:r>
                      <a:r>
                        <a:rPr lang="en-US" sz="1500" spc="0">
                          <a:solidFill>
                            <a:srgbClr val="000000"/>
                          </a:solidFill>
                          <a:latin typeface="Times New Roman" panose="02020603050405020304" pitchFamily="1"/>
                        </a:rPr>
                        <a:t>... </a:t>
                      </a:r>
                    </a:p>
                  </a:txBody>
                  <a:tcPr marL="0" marR="0" marT="0" marB="0" anchor="ctr">
                    <a:lnL w="3175" cmpd="sng">
                      <a:solidFill>
                        <a:srgbClr val="000000"/>
                      </a:solidFill>
                      <a:prstDash val="solid"/>
                    </a:lnL>
                    <a:lnR w="0" cmpd="sng">
                      <a:noFill/>
                      <a:prstDash val="solid"/>
                    </a:lnR>
                    <a:lnT w="3175" cmpd="sng">
                      <a:solidFill>
                        <a:srgbClr val="000000"/>
                      </a:solidFill>
                      <a:prstDash val="solid"/>
                    </a:lnT>
                    <a:lnB w="12065" cmpd="sng">
                      <a:solidFill>
                        <a:srgbClr val="000000"/>
                      </a:solidFill>
                      <a:prstDash val="solid"/>
                    </a:lnB>
                    <a:solidFill>
                      <a:srgbClr val="E1DEDA"/>
                    </a:solidFill>
                  </a:tcPr>
                </a:tc>
                <a:tc>
                  <a:txBody>
                    <a:bodyPr/>
                    <a:lstStyle/>
                    <a:p>
                      <a:pPr marL="91440" marR="182880" indent="0" algn="just">
                        <a:lnSpc>
                          <a:spcPts val="1700"/>
                        </a:lnSpc>
                        <a:spcBef>
                          <a:spcPts val="2165"/>
                        </a:spcBef>
                        <a:spcAft>
                          <a:spcPts val="1925"/>
                        </a:spcAft>
                      </a:pPr>
                      <a:r>
                        <a:rPr lang="en-US" sz="1400" spc="-10">
                          <a:solidFill>
                            <a:srgbClr val="000000"/>
                          </a:solidFill>
                          <a:latin typeface="Arial Narrow" panose="02020603050405020304" pitchFamily="2"/>
                        </a:rPr>
                        <a:t>If you</a:t>
                      </a:r>
                      <a:r>
                        <a:rPr lang="en-US" sz="1500" spc="-10">
                          <a:solidFill>
                            <a:srgbClr val="000000"/>
                          </a:solidFill>
                          <a:latin typeface="Times New Roman" panose="02020603050405020304" pitchFamily="1"/>
                        </a:rPr>
                        <a:t>’</a:t>
                      </a:r>
                      <a:r>
                        <a:rPr lang="en-US" sz="1400" spc="-10">
                          <a:solidFill>
                            <a:srgbClr val="000000"/>
                          </a:solidFill>
                          <a:latin typeface="Arial Narrow" panose="02020603050405020304" pitchFamily="2"/>
                        </a:rPr>
                        <a:t>re at </a:t>
                      </a:r>
                      <a:r>
                        <a:rPr lang="en-US" sz="1400" b="1" spc="-10">
                          <a:solidFill>
                            <a:srgbClr val="000000"/>
                          </a:solidFill>
                          <a:latin typeface="Arial Narrow" panose="02020603050405020304" pitchFamily="2"/>
                        </a:rPr>
                        <a:t>least age 50 </a:t>
                      </a:r>
                      <a:r>
                        <a:rPr lang="en-US" sz="1400" spc="-10">
                          <a:solidFill>
                            <a:srgbClr val="000000"/>
                          </a:solidFill>
                          <a:latin typeface="Arial Narrow" panose="02020603050405020304" pitchFamily="2"/>
                        </a:rPr>
                        <a:t>this year, you may contribute as much as</a:t>
                      </a:r>
                      <a:r>
                        <a:rPr lang="en-US" sz="1500" spc="-10">
                          <a:solidFill>
                            <a:srgbClr val="000000"/>
                          </a:solidFill>
                          <a:latin typeface="Times New Roman" panose="02020603050405020304" pitchFamily="1"/>
                        </a:rPr>
                        <a:t>... </a:t>
                      </a:r>
                    </a:p>
                  </a:txBody>
                  <a:tcPr marL="0" marR="0" marT="0" marB="0" anchor="ctr">
                    <a:lnL w="0" cmpd="sng">
                      <a:noFill/>
                      <a:prstDash val="solid"/>
                    </a:lnL>
                    <a:lnR w="0" cmpd="sng">
                      <a:noFill/>
                      <a:prstDash val="solid"/>
                    </a:lnR>
                    <a:lnT w="3175" cmpd="sng">
                      <a:solidFill>
                        <a:srgbClr val="000000"/>
                      </a:solidFill>
                      <a:prstDash val="solid"/>
                    </a:lnT>
                    <a:lnB w="12065" cmpd="sng">
                      <a:solidFill>
                        <a:srgbClr val="000000"/>
                      </a:solidFill>
                      <a:prstDash val="solid"/>
                    </a:lnB>
                    <a:solidFill>
                      <a:srgbClr val="E1DEDA"/>
                    </a:solidFill>
                  </a:tcPr>
                </a:tc>
                <a:tc>
                  <a:txBody>
                    <a:bodyPr/>
                    <a:lstStyle/>
                    <a:p>
                      <a:pPr marL="91440" marR="251460" indent="0" algn="l">
                        <a:lnSpc>
                          <a:spcPts val="1700"/>
                        </a:lnSpc>
                        <a:spcBef>
                          <a:spcPts val="495"/>
                        </a:spcBef>
                        <a:spcAft>
                          <a:spcPts val="245"/>
                        </a:spcAft>
                      </a:pPr>
                      <a:r>
                        <a:rPr lang="en-US" sz="1400" spc="0">
                          <a:solidFill>
                            <a:srgbClr val="000000"/>
                          </a:solidFill>
                          <a:latin typeface="Arial Narrow" panose="02020603050405020304" pitchFamily="2"/>
                        </a:rPr>
                        <a:t>If you have </a:t>
                      </a:r>
                      <a:r>
                        <a:rPr lang="en-US" sz="1400" b="1" spc="0">
                          <a:solidFill>
                            <a:srgbClr val="000000"/>
                          </a:solidFill>
                          <a:latin typeface="Arial Narrow" panose="02020603050405020304" pitchFamily="2"/>
                        </a:rPr>
                        <a:t>three years prior to the year you reach your normal retirement age, </a:t>
                      </a:r>
                      <a:r>
                        <a:rPr lang="en-US" sz="1400" spc="0">
                          <a:solidFill>
                            <a:srgbClr val="000000"/>
                          </a:solidFill>
                          <a:latin typeface="Arial Narrow" panose="02020603050405020304" pitchFamily="2"/>
                        </a:rPr>
                        <a:t>you may contribute as much as</a:t>
                      </a:r>
                      <a:r>
                        <a:rPr lang="en-US" sz="1500" spc="0">
                          <a:solidFill>
                            <a:srgbClr val="000000"/>
                          </a:solidFill>
                          <a:latin typeface="Times New Roman" panose="02020603050405020304" pitchFamily="1"/>
                        </a:rPr>
                        <a:t>... </a:t>
                      </a:r>
                    </a:p>
                  </a:txBody>
                  <a:tcPr marL="0" marR="0" marT="0" marB="0">
                    <a:lnL w="0" cmpd="sng">
                      <a:noFill/>
                      <a:prstDash val="solid"/>
                    </a:lnL>
                    <a:lnR w="0" cmpd="sng">
                      <a:noFill/>
                      <a:prstDash val="solid"/>
                    </a:lnR>
                    <a:lnT w="3175" cmpd="sng">
                      <a:solidFill>
                        <a:srgbClr val="000000"/>
                      </a:solidFill>
                      <a:prstDash val="solid"/>
                    </a:lnT>
                    <a:lnB w="12065" cmpd="sng">
                      <a:solidFill>
                        <a:srgbClr val="000000"/>
                      </a:solidFill>
                      <a:prstDash val="solid"/>
                    </a:lnB>
                    <a:solidFill>
                      <a:srgbClr val="E1DEDA"/>
                    </a:solidFill>
                  </a:tcPr>
                </a:tc>
                <a:extLst>
                  <a:ext uri="{0D108BD9-81ED-4DB2-BD59-A6C34878D82A}">
                    <a16:rowId xmlns:a16="http://schemas.microsoft.com/office/drawing/2014/main" val="10001"/>
                  </a:ext>
                </a:extLst>
              </a:tr>
              <a:tr h="676275">
                <a:tc>
                  <a:txBody>
                    <a:bodyPr/>
                    <a:lstStyle/>
                    <a:p>
                      <a:pPr marL="0" marR="68580" indent="0" algn="r">
                        <a:lnSpc>
                          <a:spcPts val="1900"/>
                        </a:lnSpc>
                        <a:spcBef>
                          <a:spcPts val="780"/>
                        </a:spcBef>
                        <a:spcAft>
                          <a:spcPts val="0"/>
                        </a:spcAft>
                      </a:pPr>
                      <a:r>
                        <a:rPr lang="en-US" sz="1600" b="1" spc="0">
                          <a:solidFill>
                            <a:srgbClr val="800000"/>
                          </a:solidFill>
                          <a:latin typeface="Arial Narrow" panose="02020603050405020304" pitchFamily="2"/>
                        </a:rPr>
                        <a:t>457(b) </a:t>
                      </a:r>
                    </a:p>
                    <a:p>
                      <a:pPr marL="0" marR="68580" indent="0" algn="r">
                        <a:lnSpc>
                          <a:spcPts val="1900"/>
                        </a:lnSpc>
                        <a:spcBef>
                          <a:spcPts val="0"/>
                        </a:spcBef>
                        <a:spcAft>
                          <a:spcPts val="715"/>
                        </a:spcAft>
                      </a:pPr>
                      <a:r>
                        <a:rPr lang="en-US" sz="1600" b="1" spc="0">
                          <a:solidFill>
                            <a:srgbClr val="800000"/>
                          </a:solidFill>
                          <a:latin typeface="Arial Narrow" panose="02020603050405020304" pitchFamily="2"/>
                        </a:rPr>
                        <a:t>Roth 457(b) </a:t>
                      </a:r>
                    </a:p>
                  </a:txBody>
                  <a:tcPr marL="0" marR="0" marT="0" marB="0" anchor="ctr">
                    <a:lnL w="0" cmpd="sng">
                      <a:noFill/>
                      <a:prstDash val="solid"/>
                    </a:lnL>
                    <a:lnR w="317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865505" indent="0" algn="r">
                        <a:lnSpc>
                          <a:spcPts val="1900"/>
                        </a:lnSpc>
                        <a:spcBef>
                          <a:spcPts val="1720"/>
                        </a:spcBef>
                        <a:spcAft>
                          <a:spcPts val="1650"/>
                        </a:spcAft>
                      </a:pPr>
                      <a:r>
                        <a:rPr lang="en-US" sz="1750" spc="0" dirty="0">
                          <a:solidFill>
                            <a:srgbClr val="000000"/>
                          </a:solidFill>
                          <a:latin typeface="Arial Narrow" panose="02020603050405020304" pitchFamily="2"/>
                        </a:rPr>
                        <a:t>$19,500 </a:t>
                      </a:r>
                    </a:p>
                  </a:txBody>
                  <a:tcPr marL="0" marR="0" marT="0" marB="0" anchor="ctr">
                    <a:lnL w="3175" cmpd="sng">
                      <a:solidFill>
                        <a:srgbClr val="000000"/>
                      </a:solidFill>
                      <a:prstDash val="solid"/>
                    </a:lnL>
                    <a:lnR w="0" cmpd="sng">
                      <a:noFill/>
                      <a:prstDash val="solid"/>
                    </a:lnR>
                    <a:lnT w="12065" cmpd="sng">
                      <a:solidFill>
                        <a:srgbClr val="000000"/>
                      </a:solidFill>
                      <a:prstDash val="solid"/>
                    </a:lnT>
                    <a:lnB w="12065" cmpd="sng">
                      <a:solidFill>
                        <a:srgbClr val="000000"/>
                      </a:solidFill>
                      <a:prstDash val="solid"/>
                    </a:lnB>
                  </a:tcPr>
                </a:tc>
                <a:tc>
                  <a:txBody>
                    <a:bodyPr/>
                    <a:lstStyle/>
                    <a:p>
                      <a:pPr marL="0" marR="865505" indent="0" algn="r">
                        <a:lnSpc>
                          <a:spcPts val="1900"/>
                        </a:lnSpc>
                        <a:spcBef>
                          <a:spcPts val="1720"/>
                        </a:spcBef>
                        <a:spcAft>
                          <a:spcPts val="1650"/>
                        </a:spcAft>
                      </a:pPr>
                      <a:r>
                        <a:rPr lang="en-US" sz="1750" spc="0" dirty="0">
                          <a:solidFill>
                            <a:srgbClr val="000000"/>
                          </a:solidFill>
                          <a:latin typeface="Arial Narrow" panose="02020603050405020304" pitchFamily="2"/>
                        </a:rPr>
                        <a:t>$26,000 </a:t>
                      </a:r>
                    </a:p>
                  </a:txBody>
                  <a:tcPr marL="0" marR="0" marT="0" marB="0" anchor="ctr">
                    <a:lnL w="0" cmpd="sng">
                      <a:noFill/>
                      <a:prstDash val="solid"/>
                    </a:lnL>
                    <a:lnR w="0" cmpd="sng">
                      <a:noFill/>
                      <a:prstDash val="solid"/>
                    </a:lnR>
                    <a:lnT w="12065" cmpd="sng">
                      <a:solidFill>
                        <a:srgbClr val="000000"/>
                      </a:solidFill>
                      <a:prstDash val="solid"/>
                    </a:lnT>
                    <a:lnB w="12065" cmpd="sng">
                      <a:solidFill>
                        <a:srgbClr val="000000"/>
                      </a:solidFill>
                      <a:prstDash val="solid"/>
                    </a:lnB>
                  </a:tcPr>
                </a:tc>
                <a:tc>
                  <a:txBody>
                    <a:bodyPr/>
                    <a:lstStyle/>
                    <a:p>
                      <a:pPr marL="0" marR="869315" indent="0" algn="r">
                        <a:lnSpc>
                          <a:spcPts val="1900"/>
                        </a:lnSpc>
                        <a:spcBef>
                          <a:spcPts val="1720"/>
                        </a:spcBef>
                        <a:spcAft>
                          <a:spcPts val="1650"/>
                        </a:spcAft>
                      </a:pPr>
                      <a:r>
                        <a:rPr lang="en-US" sz="1750" spc="0" dirty="0">
                          <a:solidFill>
                            <a:srgbClr val="000000"/>
                          </a:solidFill>
                          <a:latin typeface="Arial Narrow" panose="02020603050405020304" pitchFamily="2"/>
                        </a:rPr>
                        <a:t>$39,000 </a:t>
                      </a:r>
                    </a:p>
                  </a:txBody>
                  <a:tcPr marL="0" marR="0" marT="0" marB="0" anchor="ctr">
                    <a:lnL w="0" cmpd="sng">
                      <a:noFill/>
                      <a:prstDash val="solid"/>
                    </a:lnL>
                    <a:lnR w="0" cmpd="sng">
                      <a:no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2"/>
                  </a:ext>
                </a:extLst>
              </a:tr>
              <a:tr h="838200">
                <a:tc>
                  <a:txBody>
                    <a:bodyPr/>
                    <a:lstStyle/>
                    <a:p>
                      <a:pPr marL="0" marR="68580" indent="0" algn="r">
                        <a:lnSpc>
                          <a:spcPts val="1900"/>
                        </a:lnSpc>
                        <a:spcBef>
                          <a:spcPts val="470"/>
                        </a:spcBef>
                        <a:spcAft>
                          <a:spcPts val="0"/>
                        </a:spcAft>
                      </a:pPr>
                      <a:r>
                        <a:rPr lang="en-US" sz="1600" b="1" spc="0">
                          <a:solidFill>
                            <a:srgbClr val="800000"/>
                          </a:solidFill>
                          <a:latin typeface="Arial Narrow" panose="02020603050405020304" pitchFamily="2"/>
                        </a:rPr>
                        <a:t>401(k) </a:t>
                      </a:r>
                    </a:p>
                    <a:p>
                      <a:pPr marL="0" marR="68580" indent="0" algn="r">
                        <a:lnSpc>
                          <a:spcPts val="1900"/>
                        </a:lnSpc>
                        <a:spcBef>
                          <a:spcPts val="0"/>
                        </a:spcBef>
                        <a:spcAft>
                          <a:spcPts val="0"/>
                        </a:spcAft>
                      </a:pPr>
                      <a:r>
                        <a:rPr lang="en-US" sz="1600" b="1" spc="0">
                          <a:solidFill>
                            <a:srgbClr val="800000"/>
                          </a:solidFill>
                          <a:latin typeface="Arial Narrow" panose="02020603050405020304" pitchFamily="2"/>
                        </a:rPr>
                        <a:t>Roth 401(k) </a:t>
                      </a:r>
                    </a:p>
                    <a:p>
                      <a:pPr marL="0" marR="68580" indent="0" algn="r">
                        <a:lnSpc>
                          <a:spcPts val="1900"/>
                        </a:lnSpc>
                        <a:spcBef>
                          <a:spcPts val="10"/>
                        </a:spcBef>
                        <a:spcAft>
                          <a:spcPts val="335"/>
                        </a:spcAft>
                      </a:pPr>
                      <a:r>
                        <a:rPr lang="en-US" sz="1600" b="1" spc="0">
                          <a:solidFill>
                            <a:srgbClr val="800000"/>
                          </a:solidFill>
                          <a:latin typeface="Arial Narrow" panose="02020603050405020304" pitchFamily="2"/>
                        </a:rPr>
                        <a:t>403(b) </a:t>
                      </a:r>
                    </a:p>
                  </a:txBody>
                  <a:tcPr marL="0" marR="0" marT="0" marB="0">
                    <a:lnL w="0" cmpd="sng">
                      <a:noFill/>
                      <a:prstDash val="solid"/>
                    </a:lnL>
                    <a:lnR w="317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865505" indent="0" algn="r">
                        <a:lnSpc>
                          <a:spcPts val="1900"/>
                        </a:lnSpc>
                        <a:spcBef>
                          <a:spcPts val="2370"/>
                        </a:spcBef>
                        <a:spcAft>
                          <a:spcPts val="2230"/>
                        </a:spcAft>
                      </a:pPr>
                      <a:r>
                        <a:rPr lang="en-US" sz="1750" spc="0" dirty="0">
                          <a:solidFill>
                            <a:srgbClr val="000000"/>
                          </a:solidFill>
                          <a:latin typeface="Arial Narrow" panose="02020603050405020304" pitchFamily="2"/>
                        </a:rPr>
                        <a:t>$19,500 </a:t>
                      </a:r>
                    </a:p>
                  </a:txBody>
                  <a:tcPr marL="0" marR="0" marT="0" marB="0" anchor="ctr">
                    <a:lnL w="3175" cmpd="sng">
                      <a:solidFill>
                        <a:srgbClr val="000000"/>
                      </a:solidFill>
                      <a:prstDash val="solid"/>
                    </a:lnL>
                    <a:lnR w="0" cmpd="sng">
                      <a:noFill/>
                      <a:prstDash val="solid"/>
                    </a:lnR>
                    <a:lnT w="12065" cmpd="sng">
                      <a:solidFill>
                        <a:srgbClr val="000000"/>
                      </a:solidFill>
                      <a:prstDash val="solid"/>
                    </a:lnT>
                    <a:lnB w="12065" cmpd="sng">
                      <a:solidFill>
                        <a:srgbClr val="000000"/>
                      </a:solidFill>
                      <a:prstDash val="solid"/>
                    </a:lnB>
                  </a:tcPr>
                </a:tc>
                <a:tc>
                  <a:txBody>
                    <a:bodyPr/>
                    <a:lstStyle/>
                    <a:p>
                      <a:pPr marL="0" marR="865505" indent="0" algn="r">
                        <a:lnSpc>
                          <a:spcPts val="1900"/>
                        </a:lnSpc>
                        <a:spcBef>
                          <a:spcPts val="2370"/>
                        </a:spcBef>
                        <a:spcAft>
                          <a:spcPts val="2230"/>
                        </a:spcAft>
                      </a:pPr>
                      <a:r>
                        <a:rPr lang="en-US" sz="1750" spc="0" dirty="0">
                          <a:solidFill>
                            <a:srgbClr val="000000"/>
                          </a:solidFill>
                          <a:latin typeface="Arial Narrow" panose="02020603050405020304" pitchFamily="2"/>
                        </a:rPr>
                        <a:t>$26,000 </a:t>
                      </a:r>
                    </a:p>
                  </a:txBody>
                  <a:tcPr marL="0" marR="0" marT="0" marB="0" anchor="ctr">
                    <a:lnL w="0" cmpd="sng">
                      <a:noFill/>
                      <a:prstDash val="solid"/>
                    </a:lnL>
                    <a:lnR w="0" cmpd="sng">
                      <a:noFill/>
                      <a:prstDash val="solid"/>
                    </a:lnR>
                    <a:lnT w="12065" cmpd="sng">
                      <a:solidFill>
                        <a:srgbClr val="000000"/>
                      </a:solidFill>
                      <a:prstDash val="solid"/>
                    </a:lnT>
                    <a:lnB w="12065" cmpd="sng">
                      <a:solidFill>
                        <a:srgbClr val="000000"/>
                      </a:solidFill>
                      <a:prstDash val="solid"/>
                    </a:lnB>
                  </a:tcPr>
                </a:tc>
                <a:tc>
                  <a:txBody>
                    <a:bodyPr/>
                    <a:lstStyle/>
                    <a:p>
                      <a:pPr marL="0" marR="869315" indent="0" algn="r">
                        <a:lnSpc>
                          <a:spcPts val="1900"/>
                        </a:lnSpc>
                        <a:spcBef>
                          <a:spcPts val="1290"/>
                        </a:spcBef>
                        <a:spcAft>
                          <a:spcPts val="0"/>
                        </a:spcAft>
                      </a:pPr>
                      <a:r>
                        <a:rPr lang="en-US" sz="1750" spc="0" dirty="0">
                          <a:solidFill>
                            <a:srgbClr val="000000"/>
                          </a:solidFill>
                          <a:latin typeface="Arial Narrow" panose="02020603050405020304" pitchFamily="2"/>
                        </a:rPr>
                        <a:t>$26,000 </a:t>
                      </a:r>
                    </a:p>
                    <a:p>
                      <a:pPr marL="0" marR="297815" indent="0" algn="r">
                        <a:lnSpc>
                          <a:spcPts val="2000"/>
                        </a:lnSpc>
                        <a:spcBef>
                          <a:spcPts val="230"/>
                        </a:spcBef>
                        <a:spcAft>
                          <a:spcPts val="1055"/>
                        </a:spcAft>
                      </a:pPr>
                      <a:r>
                        <a:rPr lang="en-US" sz="1750" spc="0" dirty="0">
                          <a:solidFill>
                            <a:srgbClr val="000000"/>
                          </a:solidFill>
                          <a:latin typeface="Arial Narrow" panose="02020603050405020304" pitchFamily="2"/>
                        </a:rPr>
                        <a:t>(use Age 50 catch-up) </a:t>
                      </a:r>
                    </a:p>
                  </a:txBody>
                  <a:tcPr marL="0" marR="0" marT="0" marB="0" anchor="ctr">
                    <a:lnL w="0" cmpd="sng">
                      <a:noFill/>
                      <a:prstDash val="solid"/>
                    </a:lnL>
                    <a:lnR w="0" cmpd="sng">
                      <a:no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3"/>
                  </a:ext>
                </a:extLst>
              </a:tr>
              <a:tr h="372110">
                <a:tc>
                  <a:txBody>
                    <a:bodyPr/>
                    <a:lstStyle/>
                    <a:p>
                      <a:pPr marL="0" marR="81915" indent="0" algn="r">
                        <a:lnSpc>
                          <a:spcPts val="1900"/>
                        </a:lnSpc>
                        <a:spcBef>
                          <a:spcPts val="515"/>
                        </a:spcBef>
                        <a:spcAft>
                          <a:spcPts val="455"/>
                        </a:spcAft>
                      </a:pPr>
                      <a:r>
                        <a:rPr lang="en-US" sz="1600" b="1" spc="0">
                          <a:solidFill>
                            <a:srgbClr val="800000"/>
                          </a:solidFill>
                          <a:latin typeface="Arial Narrow" panose="02020603050405020304" pitchFamily="2"/>
                        </a:rPr>
                        <a:t>TOTAL </a:t>
                      </a:r>
                    </a:p>
                  </a:txBody>
                  <a:tcPr marL="0" marR="0" marT="0" marB="0" anchor="ctr">
                    <a:lnL w="0" cmpd="sng">
                      <a:noFill/>
                      <a:prstDash val="solid"/>
                    </a:lnL>
                    <a:lnR w="3175" cmpd="sng">
                      <a:solidFill>
                        <a:srgbClr val="000000"/>
                      </a:solidFill>
                      <a:prstDash val="solid"/>
                    </a:lnR>
                    <a:lnT w="12065" cmpd="sng">
                      <a:solidFill>
                        <a:srgbClr val="000000"/>
                      </a:solidFill>
                      <a:prstDash val="solid"/>
                    </a:lnT>
                    <a:lnB w="12065" cmpd="sng">
                      <a:solidFill>
                        <a:srgbClr val="000000"/>
                      </a:solidFill>
                      <a:prstDash val="solid"/>
                    </a:lnB>
                  </a:tcPr>
                </a:tc>
                <a:tc>
                  <a:txBody>
                    <a:bodyPr/>
                    <a:lstStyle/>
                    <a:p>
                      <a:pPr marL="0" marR="865505" indent="0" algn="r">
                        <a:lnSpc>
                          <a:spcPts val="2200"/>
                        </a:lnSpc>
                        <a:spcBef>
                          <a:spcPts val="375"/>
                        </a:spcBef>
                        <a:spcAft>
                          <a:spcPts val="345"/>
                        </a:spcAft>
                      </a:pPr>
                      <a:r>
                        <a:rPr lang="en-US" sz="1750" b="1" spc="0" dirty="0">
                          <a:solidFill>
                            <a:srgbClr val="000000"/>
                          </a:solidFill>
                          <a:latin typeface="Arial Narrow" panose="02020603050405020304" pitchFamily="2"/>
                        </a:rPr>
                        <a:t>$39,000 </a:t>
                      </a:r>
                    </a:p>
                  </a:txBody>
                  <a:tcPr marL="0" marR="0" marT="0" marB="0" anchor="ctr">
                    <a:lnL w="3175" cmpd="sng">
                      <a:solidFill>
                        <a:srgbClr val="000000"/>
                      </a:solidFill>
                      <a:prstDash val="solid"/>
                    </a:lnL>
                    <a:lnR w="0" cmpd="sng">
                      <a:noFill/>
                      <a:prstDash val="solid"/>
                    </a:lnR>
                    <a:lnT w="12065" cmpd="sng">
                      <a:solidFill>
                        <a:srgbClr val="000000"/>
                      </a:solidFill>
                      <a:prstDash val="solid"/>
                    </a:lnT>
                    <a:lnB w="12065" cmpd="sng">
                      <a:solidFill>
                        <a:srgbClr val="000000"/>
                      </a:solidFill>
                      <a:prstDash val="solid"/>
                    </a:lnB>
                  </a:tcPr>
                </a:tc>
                <a:tc>
                  <a:txBody>
                    <a:bodyPr/>
                    <a:lstStyle/>
                    <a:p>
                      <a:pPr marL="0" marR="865505" indent="0" algn="r">
                        <a:lnSpc>
                          <a:spcPts val="2200"/>
                        </a:lnSpc>
                        <a:spcBef>
                          <a:spcPts val="375"/>
                        </a:spcBef>
                        <a:spcAft>
                          <a:spcPts val="345"/>
                        </a:spcAft>
                      </a:pPr>
                      <a:r>
                        <a:rPr lang="en-US" sz="1750" b="1" spc="0" dirty="0">
                          <a:solidFill>
                            <a:srgbClr val="000000"/>
                          </a:solidFill>
                          <a:latin typeface="Arial Narrow" panose="02020603050405020304" pitchFamily="2"/>
                        </a:rPr>
                        <a:t>$52,000 </a:t>
                      </a:r>
                    </a:p>
                  </a:txBody>
                  <a:tcPr marL="0" marR="0" marT="0" marB="0" anchor="ctr">
                    <a:lnL w="0" cmpd="sng">
                      <a:noFill/>
                      <a:prstDash val="solid"/>
                    </a:lnL>
                    <a:lnR w="0" cmpd="sng">
                      <a:noFill/>
                      <a:prstDash val="solid"/>
                    </a:lnR>
                    <a:lnT w="12065" cmpd="sng">
                      <a:solidFill>
                        <a:srgbClr val="000000"/>
                      </a:solidFill>
                      <a:prstDash val="solid"/>
                    </a:lnT>
                    <a:lnB w="12065" cmpd="sng">
                      <a:solidFill>
                        <a:srgbClr val="000000"/>
                      </a:solidFill>
                      <a:prstDash val="solid"/>
                    </a:lnB>
                  </a:tcPr>
                </a:tc>
                <a:tc>
                  <a:txBody>
                    <a:bodyPr/>
                    <a:lstStyle/>
                    <a:p>
                      <a:pPr marL="0" marR="869315" indent="0" algn="r">
                        <a:lnSpc>
                          <a:spcPts val="2200"/>
                        </a:lnSpc>
                        <a:spcBef>
                          <a:spcPts val="375"/>
                        </a:spcBef>
                        <a:spcAft>
                          <a:spcPts val="345"/>
                        </a:spcAft>
                      </a:pPr>
                      <a:r>
                        <a:rPr lang="en-US" sz="1750" b="1" spc="0" dirty="0">
                          <a:solidFill>
                            <a:srgbClr val="000000"/>
                          </a:solidFill>
                          <a:latin typeface="Arial Narrow" panose="02020603050405020304" pitchFamily="2"/>
                        </a:rPr>
                        <a:t>$65,000 </a:t>
                      </a:r>
                    </a:p>
                  </a:txBody>
                  <a:tcPr marL="0" marR="0" marT="0" marB="0" anchor="ctr">
                    <a:lnL w="0" cmpd="sng">
                      <a:noFill/>
                      <a:prstDash val="solid"/>
                    </a:lnL>
                    <a:lnR w="0" cmpd="sng">
                      <a:noFill/>
                      <a:prstDash val="solid"/>
                    </a:lnR>
                    <a:lnT w="12065" cmpd="sng">
                      <a:solidFill>
                        <a:srgbClr val="000000"/>
                      </a:solidFill>
                      <a:prstDash val="solid"/>
                    </a:lnT>
                    <a:lnB w="12065" cmpd="sng">
                      <a:solidFill>
                        <a:srgbClr val="000000"/>
                      </a:solidFill>
                      <a:prstDash val="solid"/>
                    </a:lnB>
                  </a:tcPr>
                </a:tc>
                <a:extLst>
                  <a:ext uri="{0D108BD9-81ED-4DB2-BD59-A6C34878D82A}">
                    <a16:rowId xmlns:a16="http://schemas.microsoft.com/office/drawing/2014/main" val="10004"/>
                  </a:ext>
                </a:extLst>
              </a:tr>
            </a:tbl>
          </a:graphicData>
        </a:graphic>
      </p:graphicFrame>
      <p:sp>
        <p:nvSpPr>
          <p:cNvPr id="5" name="Text Placeholder 4"/>
          <p:cNvSpPr>
            <a:spLocks noGrp="1"/>
          </p:cNvSpPr>
          <p:nvPr>
            <p:ph type="body" idx="10"/>
          </p:nvPr>
        </p:nvSpPr>
        <p:spPr>
          <a:xfrm>
            <a:off x="0" y="5031740"/>
            <a:ext cx="9144000" cy="173990"/>
          </a:xfrm>
          <a:prstGeom prst="rect">
            <a:avLst/>
          </a:prstGeom>
          <a:noFill/>
          <a:ln w="0" cmpd="sng">
            <a:noFill/>
            <a:prstDash val="solid"/>
          </a:ln>
        </p:spPr>
        <p:txBody>
          <a:bodyPr vert="horz" lIns="0" tIns="0" rIns="0" bIns="0" anchor="t"/>
          <a:lstStyle/>
          <a:p>
            <a:pPr marL="594360" marR="1005840" indent="91440" algn="l">
              <a:lnSpc>
                <a:spcPts val="1400"/>
              </a:lnSpc>
              <a:spcAft>
                <a:spcPts val="0"/>
              </a:spcAft>
              <a:buFont typeface="Symbol"/>
              <a:buChar char="·"/>
            </a:pPr>
            <a:r>
              <a:rPr lang="en-US" sz="1200" spc="0">
                <a:solidFill>
                  <a:srgbClr val="000000"/>
                </a:solidFill>
                <a:latin typeface="Arial" panose="02020603050405020304" pitchFamily="2"/>
              </a:rPr>
              <a:t>For participants with both a 401(k) and 403(b) plan account, combined annual contributions to the plans may not </a:t>
            </a:r>
          </a:p>
        </p:txBody>
      </p:sp>
      <p:sp>
        <p:nvSpPr>
          <p:cNvPr id="6" name="Text Placeholder 5"/>
          <p:cNvSpPr>
            <a:spLocks noGrp="1"/>
          </p:cNvSpPr>
          <p:nvPr>
            <p:ph type="body" idx="10"/>
          </p:nvPr>
        </p:nvSpPr>
        <p:spPr>
          <a:xfrm>
            <a:off x="233680" y="5219700"/>
            <a:ext cx="4898390" cy="1313815"/>
          </a:xfrm>
          <a:prstGeom prst="rect">
            <a:avLst/>
          </a:prstGeom>
          <a:noFill/>
          <a:ln w="0" cmpd="sng">
            <a:noFill/>
            <a:prstDash val="solid"/>
          </a:ln>
        </p:spPr>
        <p:txBody>
          <a:bodyPr vert="horz" lIns="0" tIns="0" rIns="0" bIns="0" anchor="t"/>
          <a:lstStyle/>
          <a:p>
            <a:pPr marL="594360" marR="1005840" indent="0" algn="l">
              <a:lnSpc>
                <a:spcPts val="1400"/>
              </a:lnSpc>
              <a:spcAft>
                <a:spcPts val="0"/>
              </a:spcAft>
            </a:pPr>
            <a:r>
              <a:rPr lang="en-US" sz="1200" spc="0" dirty="0">
                <a:solidFill>
                  <a:srgbClr val="000000"/>
                </a:solidFill>
                <a:latin typeface="Arial" panose="02020603050405020304" pitchFamily="2"/>
              </a:rPr>
              <a:t>exceed $19,500 </a:t>
            </a:r>
          </a:p>
          <a:p>
            <a:pPr marL="594360" marR="0" indent="91440" algn="l">
              <a:lnSpc>
                <a:spcPts val="1400"/>
              </a:lnSpc>
              <a:spcBef>
                <a:spcPts val="0"/>
              </a:spcBef>
              <a:spcAft>
                <a:spcPts val="0"/>
              </a:spcAft>
              <a:buFont typeface="Symbol"/>
              <a:buChar char="·"/>
            </a:pPr>
            <a:r>
              <a:rPr lang="en-US" sz="1200" spc="-5" dirty="0">
                <a:solidFill>
                  <a:srgbClr val="000000"/>
                </a:solidFill>
                <a:latin typeface="Arial" panose="02020603050405020304" pitchFamily="2"/>
              </a:rPr>
              <a:t>You may start, stop, increase or decrease your deferral amount </a:t>
            </a:r>
          </a:p>
          <a:p>
            <a:pPr marL="594360" marR="0" indent="91440" algn="l">
              <a:lnSpc>
                <a:spcPts val="1400"/>
              </a:lnSpc>
              <a:spcBef>
                <a:spcPts val="0"/>
              </a:spcBef>
              <a:spcAft>
                <a:spcPts val="0"/>
              </a:spcAft>
              <a:buFont typeface="Symbol"/>
              <a:buChar char="·"/>
            </a:pPr>
            <a:r>
              <a:rPr lang="en-US" sz="1200" spc="5" dirty="0">
                <a:solidFill>
                  <a:srgbClr val="000000"/>
                </a:solidFill>
                <a:latin typeface="Arial" panose="02020603050405020304" pitchFamily="2"/>
              </a:rPr>
              <a:t>Minimum deferral </a:t>
            </a:r>
            <a:r>
              <a:rPr lang="en-US" sz="1000" b="1" spc="5" dirty="0">
                <a:solidFill>
                  <a:srgbClr val="000000"/>
                </a:solidFill>
                <a:latin typeface="Arial" panose="02020603050405020304" pitchFamily="2"/>
              </a:rPr>
              <a:t>— </a:t>
            </a:r>
            <a:r>
              <a:rPr lang="en-US" sz="1200" spc="5" dirty="0">
                <a:solidFill>
                  <a:srgbClr val="000000"/>
                </a:solidFill>
                <a:latin typeface="Arial" panose="02020603050405020304" pitchFamily="2"/>
              </a:rPr>
              <a:t>$5 per bi-weekly pay </a:t>
            </a:r>
          </a:p>
          <a:p>
            <a:pPr marL="594360" marR="0" indent="91440" algn="l">
              <a:lnSpc>
                <a:spcPts val="1500"/>
              </a:lnSpc>
              <a:spcBef>
                <a:spcPts val="0"/>
              </a:spcBef>
              <a:spcAft>
                <a:spcPts val="4520"/>
              </a:spcAft>
              <a:buFont typeface="Symbol"/>
              <a:buChar char="·"/>
            </a:pPr>
            <a:r>
              <a:rPr lang="en-US" sz="1200" spc="-10" dirty="0">
                <a:solidFill>
                  <a:srgbClr val="000000"/>
                </a:solidFill>
                <a:latin typeface="Arial" panose="02020603050405020304" pitchFamily="2"/>
              </a:rPr>
              <a:t>Increase every time you get a pay increase or pay off major bills </a:t>
            </a:r>
          </a:p>
        </p:txBody>
      </p:sp>
      <p:graphicFrame>
        <p:nvGraphicFramePr>
          <p:cNvPr id="8" name="Table 7"/>
          <p:cNvGraphicFramePr>
            <a:graphicFrameLocks noGrp="1"/>
          </p:cNvGraphicFramePr>
          <p:nvPr/>
        </p:nvGraphicFramePr>
        <p:xfrm>
          <a:off x="0" y="6519545"/>
          <a:ext cx="9144000" cy="338455"/>
        </p:xfrm>
        <a:graphic>
          <a:graphicData uri="http://schemas.openxmlformats.org/drawingml/2006/table">
            <a:tbl>
              <a:tblPr/>
              <a:tblGrid>
                <a:gridCol w="387350">
                  <a:extLst>
                    <a:ext uri="{9D8B030D-6E8A-4147-A177-3AD203B41FA5}">
                      <a16:colId xmlns:a16="http://schemas.microsoft.com/office/drawing/2014/main" val="20000"/>
                    </a:ext>
                  </a:extLst>
                </a:gridCol>
                <a:gridCol w="386715">
                  <a:extLst>
                    <a:ext uri="{9D8B030D-6E8A-4147-A177-3AD203B41FA5}">
                      <a16:colId xmlns:a16="http://schemas.microsoft.com/office/drawing/2014/main" val="20001"/>
                    </a:ext>
                  </a:extLst>
                </a:gridCol>
                <a:gridCol w="388620">
                  <a:extLst>
                    <a:ext uri="{9D8B030D-6E8A-4147-A177-3AD203B41FA5}">
                      <a16:colId xmlns:a16="http://schemas.microsoft.com/office/drawing/2014/main" val="20002"/>
                    </a:ext>
                  </a:extLst>
                </a:gridCol>
                <a:gridCol w="388620">
                  <a:extLst>
                    <a:ext uri="{9D8B030D-6E8A-4147-A177-3AD203B41FA5}">
                      <a16:colId xmlns:a16="http://schemas.microsoft.com/office/drawing/2014/main" val="20003"/>
                    </a:ext>
                  </a:extLst>
                </a:gridCol>
                <a:gridCol w="387350">
                  <a:extLst>
                    <a:ext uri="{9D8B030D-6E8A-4147-A177-3AD203B41FA5}">
                      <a16:colId xmlns:a16="http://schemas.microsoft.com/office/drawing/2014/main" val="20004"/>
                    </a:ext>
                  </a:extLst>
                </a:gridCol>
                <a:gridCol w="7205345">
                  <a:extLst>
                    <a:ext uri="{9D8B030D-6E8A-4147-A177-3AD203B41FA5}">
                      <a16:colId xmlns:a16="http://schemas.microsoft.com/office/drawing/2014/main" val="20005"/>
                    </a:ext>
                  </a:extLst>
                </a:gridCol>
              </a:tblGrid>
              <a:tr h="338455">
                <a:tc>
                  <a:txBody>
                    <a:bodyPr/>
                    <a:lstStyle/>
                    <a:p>
                      <a:pPr marL="0" marR="0" indent="0" algn="ctr">
                        <a:lnSpc>
                          <a:spcPts val="1400"/>
                        </a:lnSpc>
                        <a:spcBef>
                          <a:spcPts val="1040"/>
                        </a:spcBef>
                        <a:spcAft>
                          <a:spcPts val="275"/>
                        </a:spcAft>
                      </a:pPr>
                      <a:r>
                        <a:rPr lang="en-US" sz="1200" spc="0">
                          <a:solidFill>
                            <a:srgbClr val="000000"/>
                          </a:solidFill>
                          <a:latin typeface="Arial" panose="02020603050405020304" pitchFamily="2"/>
                        </a:rPr>
                        <a:t>12 </a:t>
                      </a:r>
                    </a:p>
                  </a:txBody>
                  <a:tcPr marL="0" marR="0" marT="0" marB="0" anchor="ctr">
                    <a:lnL w="0" cmpd="sng">
                      <a:noFill/>
                      <a:prstDash val="solid"/>
                    </a:lnL>
                    <a:lnR w="0" cmpd="sng">
                      <a:noFill/>
                      <a:prstDash val="solid"/>
                    </a:lnR>
                    <a:lnT w="0" cmpd="sng">
                      <a:noFill/>
                      <a:prstDash val="solid"/>
                    </a:lnT>
                    <a:lnB w="0" cmpd="sng">
                      <a:noFill/>
                      <a:prstDash val="solid"/>
                    </a:lnB>
                    <a:solidFill>
                      <a:srgbClr val="DBDEE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3E4450"/>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EB2D3C"/>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AB0F1D"/>
                    </a:solidFill>
                  </a:tcPr>
                </a:tc>
                <a:tc>
                  <a:txBody>
                    <a:bodyPr/>
                    <a:lstStyle/>
                    <a:p>
                      <a:pPr marL="0" marR="0" indent="0" algn="l">
                        <a:lnSpc>
                          <a:spcPct val="100000"/>
                        </a:lnSpc>
                        <a:spcBef>
                          <a:spcPts val="0"/>
                        </a:spcBef>
                        <a:spcAft>
                          <a:spcPts val="0"/>
                        </a:spcAft>
                      </a:pPr>
                      <a:r>
                        <a:rPr lang="en-US" sz="100">
                          <a:solidFill>
                            <a:srgbClr val="000000"/>
                          </a:solidFill>
                          <a:latin typeface="Calibri" panose="02020603050405020304" pitchFamily="2"/>
                        </a:rPr>
                        <a:t> </a:t>
                      </a:r>
                    </a:p>
                  </a:txBody>
                  <a:tcPr marL="0" marR="0" marT="0" marB="0">
                    <a:lnL w="0" cmpd="sng">
                      <a:noFill/>
                      <a:prstDash val="solid"/>
                    </a:lnL>
                    <a:lnR w="0" cmpd="sng">
                      <a:noFill/>
                      <a:prstDash val="solid"/>
                    </a:lnR>
                    <a:lnT w="0" cmpd="sng">
                      <a:noFill/>
                      <a:prstDash val="solid"/>
                    </a:lnT>
                    <a:lnB w="0" cmpd="sng">
                      <a:noFill/>
                      <a:prstDash val="solid"/>
                    </a:lnB>
                    <a:solidFill>
                      <a:srgbClr val="DCD2A8"/>
                    </a:solidFill>
                  </a:tcPr>
                </a:tc>
                <a:tc>
                  <a:txBody>
                    <a:bodyPr/>
                    <a:lstStyle/>
                    <a:p>
                      <a:pPr marL="0" marR="1207135" indent="0" algn="r">
                        <a:lnSpc>
                          <a:spcPts val="1200"/>
                        </a:lnSpc>
                        <a:spcBef>
                          <a:spcPts val="800"/>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40404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2"/>
          <a:stretch>
            <a:fillRect/>
          </a:stretch>
        </p:blipFill>
        <p:spPr>
          <a:xfrm>
            <a:off x="623570" y="985520"/>
            <a:ext cx="7813675" cy="4679315"/>
          </a:xfrm>
          <a:prstGeom prst="rect">
            <a:avLst/>
          </a:prstGeom>
        </p:spPr>
      </p:pic>
      <p:pic>
        <p:nvPicPr>
          <p:cNvPr id="7" name="Picture 6"/>
          <p:cNvPicPr/>
          <p:nvPr/>
        </p:nvPicPr>
        <p:blipFill>
          <a:blip r:embed="rId3"/>
          <a:stretch>
            <a:fillRect/>
          </a:stretch>
        </p:blipFill>
        <p:spPr>
          <a:xfrm>
            <a:off x="7772400" y="5866130"/>
            <a:ext cx="1341755" cy="653415"/>
          </a:xfrm>
          <a:prstGeom prst="rect">
            <a:avLst/>
          </a:prstGeom>
        </p:spPr>
      </p:pic>
      <p:sp>
        <p:nvSpPr>
          <p:cNvPr id="2" name="Text Placeholder 1"/>
          <p:cNvSpPr>
            <a:spLocks noGrp="1"/>
          </p:cNvSpPr>
          <p:nvPr>
            <p:ph type="body" idx="10"/>
          </p:nvPr>
        </p:nvSpPr>
        <p:spPr>
          <a:xfrm>
            <a:off x="100965" y="342900"/>
            <a:ext cx="9043035" cy="642620"/>
          </a:xfrm>
          <a:prstGeom prst="rect">
            <a:avLst/>
          </a:prstGeom>
          <a:noFill/>
          <a:ln w="0" cmpd="sng">
            <a:noFill/>
            <a:prstDash val="solid"/>
          </a:ln>
        </p:spPr>
        <p:txBody>
          <a:bodyPr vert="horz" lIns="0" tIns="51435" rIns="0" bIns="0" anchor="t"/>
          <a:lstStyle/>
          <a:p>
            <a:pPr marL="502920" marR="0" indent="0" algn="l">
              <a:lnSpc>
                <a:spcPts val="3400"/>
              </a:lnSpc>
              <a:spcAft>
                <a:spcPts val="1155"/>
              </a:spcAft>
            </a:pPr>
            <a:r>
              <a:rPr lang="en-US" sz="3400" spc="-35">
                <a:solidFill>
                  <a:srgbClr val="C00000"/>
                </a:solidFill>
                <a:latin typeface="Calibri" panose="02020603050405020304" pitchFamily="2"/>
              </a:rPr>
              <a:t>Competitive fees </a:t>
            </a:r>
          </a:p>
        </p:txBody>
      </p:sp>
      <p:graphicFrame>
        <p:nvGraphicFramePr>
          <p:cNvPr id="6" name="Table 5"/>
          <p:cNvGraphicFramePr>
            <a:graphicFrameLocks noGrp="1"/>
          </p:cNvGraphicFramePr>
          <p:nvPr/>
        </p:nvGraphicFramePr>
        <p:xfrm>
          <a:off x="100965" y="5866130"/>
          <a:ext cx="9043035" cy="991870"/>
        </p:xfrm>
        <a:graphic>
          <a:graphicData uri="http://schemas.openxmlformats.org/drawingml/2006/table">
            <a:tbl>
              <a:tblPr/>
              <a:tblGrid>
                <a:gridCol w="1834515">
                  <a:extLst>
                    <a:ext uri="{9D8B030D-6E8A-4147-A177-3AD203B41FA5}">
                      <a16:colId xmlns:a16="http://schemas.microsoft.com/office/drawing/2014/main" val="20000"/>
                    </a:ext>
                  </a:extLst>
                </a:gridCol>
                <a:gridCol w="7208520">
                  <a:extLst>
                    <a:ext uri="{9D8B030D-6E8A-4147-A177-3AD203B41FA5}">
                      <a16:colId xmlns:a16="http://schemas.microsoft.com/office/drawing/2014/main" val="20001"/>
                    </a:ext>
                  </a:extLst>
                </a:gridCol>
              </a:tblGrid>
              <a:tr h="653415">
                <a:tc rowSpan="2">
                  <a:txBody>
                    <a:bodyPr/>
                    <a:lstStyle/>
                    <a:p>
                      <a:pPr marL="0" marR="124460" indent="0" algn="r">
                        <a:lnSpc>
                          <a:spcPts val="1000"/>
                        </a:lnSpc>
                        <a:spcBef>
                          <a:spcPts val="2280"/>
                        </a:spcBef>
                        <a:spcAft>
                          <a:spcPts val="0"/>
                        </a:spcAft>
                      </a:pPr>
                      <a:r>
                        <a:rPr lang="en-US" sz="900" i="1" spc="0">
                          <a:solidFill>
                            <a:srgbClr val="7E7E7E"/>
                          </a:solidFill>
                          <a:latin typeface="Arial" panose="02020603050405020304" pitchFamily="2"/>
                        </a:rPr>
                        <a:t>Admin Fees effective 10.2019 </a:t>
                      </a:r>
                    </a:p>
                    <a:p>
                      <a:pPr marL="0" marR="0" indent="0" algn="l">
                        <a:lnSpc>
                          <a:spcPts val="1400"/>
                        </a:lnSpc>
                        <a:spcBef>
                          <a:spcPts val="2360"/>
                        </a:spcBef>
                        <a:spcAft>
                          <a:spcPts val="770"/>
                        </a:spcAft>
                      </a:pPr>
                      <a:r>
                        <a:rPr lang="en-US" sz="1200" spc="0">
                          <a:solidFill>
                            <a:srgbClr val="000000"/>
                          </a:solidFill>
                          <a:latin typeface="Arial" panose="02020603050405020304" pitchFamily="2"/>
                        </a:rPr>
                        <a:t>13 </a:t>
                      </a:r>
                    </a:p>
                  </a:txBody>
                  <a:tcPr marL="0" marR="0" marT="0" marB="0" anchor="b">
                    <a:lnL w="0" cmpd="sng">
                      <a:noFill/>
                      <a:prstDash val="solid"/>
                    </a:lnL>
                    <a:lnR w="0" cmpd="sng">
                      <a:noFill/>
                      <a:prstDash val="solid"/>
                    </a:lnR>
                    <a:lnT w="0" cmpd="sng">
                      <a:noFill/>
                      <a:prstDash val="solid"/>
                    </a:lnT>
                    <a:lnB w="0" cmpd="sng">
                      <a:noFill/>
                      <a:prstDash val="solid"/>
                    </a:lnB>
                    <a:solidFill>
                      <a:srgbClr val="DCD2A8"/>
                    </a:solidFill>
                  </a:tcPr>
                </a:tc>
                <a:tc>
                  <a:txBody>
                    <a:bodyPr/>
                    <a:lstStyle/>
                    <a:p>
                      <a:endParaRPr/>
                    </a:p>
                  </a:txBody>
                  <a:tcPr marL="0" marR="0" marT="0" marB="0">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r h="338455">
                <a:tc vMerge="1">
                  <a:txBody>
                    <a:bodyPr/>
                    <a:lstStyle/>
                    <a:p>
                      <a:endParaRPr/>
                    </a:p>
                  </a:txBody>
                  <a:tcPr marL="0" marR="0" marT="0" marB="0" anchor="b">
                    <a:lnL w="0" cmpd="sng">
                      <a:noFill/>
                      <a:prstDash val="solid"/>
                    </a:lnL>
                    <a:lnR w="0" cmpd="sng">
                      <a:noFill/>
                      <a:prstDash val="solid"/>
                    </a:lnR>
                    <a:lnT w="0" cmpd="sng">
                      <a:noFill/>
                      <a:prstDash val="solid"/>
                    </a:lnT>
                    <a:lnB w="0" cmpd="sng">
                      <a:noFill/>
                      <a:prstDash val="solid"/>
                    </a:lnB>
                    <a:solidFill>
                      <a:srgbClr val="DCD2A8"/>
                    </a:solidFill>
                  </a:tcPr>
                </a:tc>
                <a:tc>
                  <a:txBody>
                    <a:bodyPr/>
                    <a:lstStyle/>
                    <a:p>
                      <a:pPr marL="0" marR="1199515" indent="0" algn="r">
                        <a:lnSpc>
                          <a:spcPts val="1200"/>
                        </a:lnSpc>
                        <a:spcBef>
                          <a:spcPts val="820"/>
                        </a:spcBef>
                        <a:spcAft>
                          <a:spcPts val="665"/>
                        </a:spcAft>
                      </a:pPr>
                      <a:r>
                        <a:rPr lang="en-US" sz="1050" spc="0">
                          <a:solidFill>
                            <a:srgbClr val="FFFFFF"/>
                          </a:solidFill>
                          <a:latin typeface="Times New Roman" panose="02020603050405020304" pitchFamily="1"/>
                        </a:rPr>
                        <a:t>M</a:t>
                      </a:r>
                      <a:r>
                        <a:rPr lang="en-US" sz="850" spc="0">
                          <a:solidFill>
                            <a:srgbClr val="FFFFFF"/>
                          </a:solidFill>
                          <a:latin typeface="Times New Roman" panose="02020603050405020304" pitchFamily="1"/>
                        </a:rPr>
                        <a:t>ARYLAND </a:t>
                      </a:r>
                      <a:r>
                        <a:rPr lang="en-US" sz="1050" spc="0">
                          <a:solidFill>
                            <a:srgbClr val="FFFFFF"/>
                          </a:solidFill>
                          <a:latin typeface="Times New Roman" panose="02020603050405020304" pitchFamily="1"/>
                        </a:rPr>
                        <a:t>T</a:t>
                      </a:r>
                      <a:r>
                        <a:rPr lang="en-US" sz="850" spc="0">
                          <a:solidFill>
                            <a:srgbClr val="FFFFFF"/>
                          </a:solidFill>
                          <a:latin typeface="Times New Roman" panose="02020603050405020304" pitchFamily="1"/>
                        </a:rPr>
                        <a:t>EACHERS AND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TATE </a:t>
                      </a:r>
                      <a:r>
                        <a:rPr lang="en-US" sz="1050" spc="0">
                          <a:solidFill>
                            <a:srgbClr val="FFFFFF"/>
                          </a:solidFill>
                          <a:latin typeface="Times New Roman" panose="02020603050405020304" pitchFamily="1"/>
                        </a:rPr>
                        <a:t>E</a:t>
                      </a:r>
                      <a:r>
                        <a:rPr lang="en-US" sz="850" spc="0">
                          <a:solidFill>
                            <a:srgbClr val="FFFFFF"/>
                          </a:solidFill>
                          <a:latin typeface="Times New Roman" panose="02020603050405020304" pitchFamily="1"/>
                        </a:rPr>
                        <a:t>MPLOYEES </a:t>
                      </a:r>
                      <a:r>
                        <a:rPr lang="en-US" sz="1050" spc="0">
                          <a:solidFill>
                            <a:srgbClr val="FFFFFF"/>
                          </a:solidFill>
                          <a:latin typeface="Times New Roman" panose="02020603050405020304" pitchFamily="1"/>
                        </a:rPr>
                        <a:t>S</a:t>
                      </a:r>
                      <a:r>
                        <a:rPr lang="en-US" sz="850" spc="0">
                          <a:solidFill>
                            <a:srgbClr val="FFFFFF"/>
                          </a:solidFill>
                          <a:latin typeface="Times New Roman" panose="02020603050405020304" pitchFamily="1"/>
                        </a:rPr>
                        <a:t>UPPLEMENTAL </a:t>
                      </a:r>
                      <a:r>
                        <a:rPr lang="en-US" sz="1050" spc="0">
                          <a:solidFill>
                            <a:srgbClr val="FFFFFF"/>
                          </a:solidFill>
                          <a:latin typeface="Times New Roman" panose="02020603050405020304" pitchFamily="1"/>
                        </a:rPr>
                        <a:t>R</a:t>
                      </a:r>
                      <a:r>
                        <a:rPr lang="en-US" sz="850" spc="0">
                          <a:solidFill>
                            <a:srgbClr val="FFFFFF"/>
                          </a:solidFill>
                          <a:latin typeface="Times New Roman" panose="02020603050405020304" pitchFamily="1"/>
                        </a:rPr>
                        <a:t>ETIREMENT </a:t>
                      </a:r>
                      <a:r>
                        <a:rPr lang="en-US" sz="1050" spc="0">
                          <a:solidFill>
                            <a:srgbClr val="FFFFFF"/>
                          </a:solidFill>
                          <a:latin typeface="Times New Roman" panose="02020603050405020304" pitchFamily="1"/>
                        </a:rPr>
                        <a:t>P</a:t>
                      </a:r>
                      <a:r>
                        <a:rPr lang="en-US" sz="850" spc="0">
                          <a:solidFill>
                            <a:srgbClr val="FFFFFF"/>
                          </a:solidFill>
                          <a:latin typeface="Times New Roman" panose="02020603050405020304" pitchFamily="1"/>
                        </a:rPr>
                        <a:t>LANS </a:t>
                      </a:r>
                    </a:p>
                  </a:txBody>
                  <a:tcPr marL="0" marR="0" marT="0" marB="0" anchor="ctr">
                    <a:lnL w="0" cmpd="sng">
                      <a:noFill/>
                      <a:prstDash val="solid"/>
                    </a:lnL>
                    <a:lnR w="0" cmpd="sng">
                      <a:noFill/>
                      <a:prstDash val="solid"/>
                    </a:lnR>
                    <a:lnT w="0" cmpd="sng">
                      <a:noFill/>
                      <a:prstDash val="solid"/>
                    </a:lnT>
                    <a:lnB w="0" cmpd="sng">
                      <a:noFill/>
                      <a:prstDash val="solid"/>
                    </a:lnB>
                    <a:solidFill>
                      <a:srgbClr val="3F4040"/>
                    </a:solidFill>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default 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978019238B4449B333C1622D23B9B4" ma:contentTypeVersion="12" ma:contentTypeDescription="Create a new document." ma:contentTypeScope="" ma:versionID="702e9bd371d43a472e77f80e726c18b7">
  <xsd:schema xmlns:xsd="http://www.w3.org/2001/XMLSchema" xmlns:xs="http://www.w3.org/2001/XMLSchema" xmlns:p="http://schemas.microsoft.com/office/2006/metadata/properties" xmlns:ns1="http://schemas.microsoft.com/sharepoint/v3" targetNamespace="http://schemas.microsoft.com/office/2006/metadata/properties" ma:root="true" ma:fieldsID="e00d6e856316b04bbfd8642c332e56b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df7581da-97da-4d53-b989-afa9970ea022">H6UAVAWAAMPH-3-143</_dlc_DocId>
    <_dlc_DocIdUrl xmlns="df7581da-97da-4d53-b989-afa9970ea022">
      <Url>http://ad-dev-spwfe1:81/tsd/_layouts/DocIdRedir.aspx?ID=H6UAVAWAAMPH-3-143</Url>
      <Description>H6UAVAWAAMPH-3-143</Description>
    </_dlc_DocIdUrl>
  </documentManagement>
</p:properties>
</file>

<file path=customXml/itemProps1.xml><?xml version="1.0" encoding="utf-8"?>
<ds:datastoreItem xmlns:ds="http://schemas.openxmlformats.org/officeDocument/2006/customXml" ds:itemID="{3A069BC7-24BE-4CCF-9735-A6CD9878B9A5}"/>
</file>

<file path=customXml/itemProps2.xml><?xml version="1.0" encoding="utf-8"?>
<ds:datastoreItem xmlns:ds="http://schemas.openxmlformats.org/officeDocument/2006/customXml" ds:itemID="{18485C21-6DF0-4338-AF0B-B5A206D0830E}"/>
</file>

<file path=customXml/itemProps3.xml><?xml version="1.0" encoding="utf-8"?>
<ds:datastoreItem xmlns:ds="http://schemas.openxmlformats.org/officeDocument/2006/customXml" ds:itemID="{669F83A1-78FA-42A4-8678-6572290F7673}"/>
</file>

<file path=customXml/itemProps4.xml><?xml version="1.0" encoding="utf-8"?>
<ds:datastoreItem xmlns:ds="http://schemas.openxmlformats.org/officeDocument/2006/customXml" ds:itemID="{18485C21-6DF0-4338-AF0B-B5A206D0830E}"/>
</file>

<file path=docProps/app.xml><?xml version="1.0" encoding="utf-8"?>
<Properties xmlns="http://schemas.openxmlformats.org/officeDocument/2006/extended-properties" xmlns:vt="http://schemas.openxmlformats.org/officeDocument/2006/docPropsVTypes">
  <TotalTime>32</TotalTime>
  <Words>1742</Words>
  <Application>Microsoft Office PowerPoint</Application>
  <PresentationFormat>On-screen Show (4:3)</PresentationFormat>
  <Paragraphs>303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 Narrow</vt:lpstr>
      <vt:lpstr>Calibri</vt:lpstr>
      <vt:lpstr>Symbol</vt:lpstr>
      <vt:lpstr>Times New Roman</vt:lpstr>
      <vt:lpstr>default layout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schammp</dc:creator>
  <cp:lastModifiedBy>Bellamy, Savannah</cp:lastModifiedBy>
  <cp:revision>6</cp:revision>
  <dcterms:modified xsi:type="dcterms:W3CDTF">2020-09-08T16:17:08Z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0x0101004A978019238B4449B333C1622D23B9B4</vt:lpwstr>
  </property>
  <property fmtid="{D5CDD505-2E9C-101B-9397-08002B2CF9AE}" pid="3" name="_dlc_DocIdItemGuid">
    <vt:lpwstr>c9355417-9b55-4540-868a-974829eed4f5</vt:lpwstr>
  </property>
</Properties>
</file>