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AXPqL4tPB0boVUYFVGeBunJEQ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8.xml"/><Relationship Id="rId7" Type="http://schemas.openxmlformats.org/officeDocument/2006/relationships/slide" Target="slides/slide3.xml"/><Relationship Id="rId17" Type="http://schemas.openxmlformats.org/officeDocument/2006/relationships/customXml" Target="../customXml/item3.xml"/><Relationship Id="rId2" Type="http://schemas.openxmlformats.org/officeDocument/2006/relationships/presProps" Target="presProps.xml"/><Relationship Id="rId16" Type="http://schemas.openxmlformats.org/officeDocument/2006/relationships/customXml" Target="../customXml/item2.xml"/><Relationship Id="rId11" Type="http://schemas.openxmlformats.org/officeDocument/2006/relationships/slide" Target="slides/slide7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customXml" Target="../customXml/item1.xml"/><Relationship Id="rId10" Type="http://schemas.openxmlformats.org/officeDocument/2006/relationships/slide" Target="slides/slide6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6" name="Google Shape;336;p1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3" name="Google Shape;343;p4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9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0" name="Google Shape;350;p9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1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6" name="Google Shape;356;p11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2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2" name="Google Shape;362;p12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3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9" name="Google Shape;369;p13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5" name="Google Shape;375;p14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5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1" name="Google Shape;381;p15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9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8" name="Google Shape;388;p19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12;p2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Google Shape;13;p21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1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1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1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1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1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1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1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1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1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1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1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1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21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1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1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1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1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1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" name="Google Shape;32;p21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Google Shape;33;p21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2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1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21"/>
          <p:cNvSpPr txBox="1"/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28600" spcFirstLastPara="1" rIns="228600" wrap="square" tIns="2286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sz="54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" type="subTitle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b="0" sz="180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/>
        </p:txBody>
      </p:sp>
      <p:sp>
        <p:nvSpPr>
          <p:cNvPr id="38" name="Google Shape;38;p21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oogle Shape;271;p30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2" name="Google Shape;272;p30"/>
            <p:cNvSpPr/>
            <p:nvPr/>
          </p:nvSpPr>
          <p:spPr>
            <a:xfrm>
              <a:off x="1306513" y="0"/>
              <a:ext cx="3862388" cy="6843713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1120775" y="0"/>
              <a:ext cx="3676650" cy="6843713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1001713" y="0"/>
              <a:ext cx="3621088" cy="6843713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1001713" y="0"/>
              <a:ext cx="3244850" cy="6843713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889000" y="0"/>
              <a:ext cx="3230563" cy="6843713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484188" y="0"/>
              <a:ext cx="3421063" cy="6843713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598488" y="0"/>
              <a:ext cx="2717800" cy="6843713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261938" y="0"/>
              <a:ext cx="2944813" cy="6843713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-417513" y="0"/>
              <a:ext cx="2403475" cy="6843713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0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0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" name="Google Shape;293;p3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94" name="Google Shape;294;p30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0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0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7" name="Google Shape;297;p30"/>
          <p:cNvSpPr txBox="1"/>
          <p:nvPr>
            <p:ph type="title"/>
          </p:nvPr>
        </p:nvSpPr>
        <p:spPr>
          <a:xfrm>
            <a:off x="888632" y="2349925"/>
            <a:ext cx="3501196" cy="2456441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8" name="Google Shape;298;p30"/>
          <p:cNvSpPr txBox="1"/>
          <p:nvPr>
            <p:ph idx="1" type="body"/>
          </p:nvPr>
        </p:nvSpPr>
        <p:spPr>
          <a:xfrm rot="5400000">
            <a:off x="5618955" y="285746"/>
            <a:ext cx="5257090" cy="6275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299" name="Google Shape;299;p30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0" name="Google Shape;300;p30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1" name="Google Shape;301;p30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31"/>
          <p:cNvGrpSpPr/>
          <p:nvPr/>
        </p:nvGrpSpPr>
        <p:grpSpPr>
          <a:xfrm flipH="1">
            <a:off x="-1" y="0"/>
            <a:ext cx="12584114" cy="6853238"/>
            <a:chOff x="-417513" y="0"/>
            <a:chExt cx="12584114" cy="6853238"/>
          </a:xfrm>
        </p:grpSpPr>
        <p:sp>
          <p:nvSpPr>
            <p:cNvPr id="304" name="Google Shape;304;p31"/>
            <p:cNvSpPr/>
            <p:nvPr/>
          </p:nvSpPr>
          <p:spPr>
            <a:xfrm>
              <a:off x="1306513" y="0"/>
              <a:ext cx="3862388" cy="6843713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1120775" y="0"/>
              <a:ext cx="3676650" cy="6843713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1001713" y="0"/>
              <a:ext cx="3621088" cy="6843713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1001713" y="0"/>
              <a:ext cx="3244850" cy="6843713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889000" y="0"/>
              <a:ext cx="3230563" cy="6843713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484188" y="0"/>
              <a:ext cx="3421063" cy="6843713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598488" y="0"/>
              <a:ext cx="2717800" cy="6843713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261938" y="0"/>
              <a:ext cx="2944813" cy="6843713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-417513" y="0"/>
              <a:ext cx="2403475" cy="6843713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5" name="Google Shape;325;p3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326" name="Google Shape;326;p3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31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9" name="Google Shape;329;p31"/>
          <p:cNvSpPr txBox="1"/>
          <p:nvPr>
            <p:ph type="title"/>
          </p:nvPr>
        </p:nvSpPr>
        <p:spPr>
          <a:xfrm rot="5400000">
            <a:off x="8329814" y="1827548"/>
            <a:ext cx="2456442" cy="3501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31"/>
          <p:cNvSpPr txBox="1"/>
          <p:nvPr>
            <p:ph idx="1" type="body"/>
          </p:nvPr>
        </p:nvSpPr>
        <p:spPr>
          <a:xfrm rot="5400000">
            <a:off x="1308406" y="292784"/>
            <a:ext cx="5257303" cy="6268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331" name="Google Shape;331;p31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2" name="Google Shape;332;p31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3" name="Google Shape;333;p31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22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Google Shape;43;p22"/>
            <p:cNvSpPr/>
            <p:nvPr/>
          </p:nvSpPr>
          <p:spPr>
            <a:xfrm>
              <a:off x="1306513" y="0"/>
              <a:ext cx="3862388" cy="6843713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2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2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2"/>
            <p:cNvSpPr/>
            <p:nvPr/>
          </p:nvSpPr>
          <p:spPr>
            <a:xfrm>
              <a:off x="1120775" y="0"/>
              <a:ext cx="3676650" cy="6843713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22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2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2"/>
            <p:cNvSpPr/>
            <p:nvPr/>
          </p:nvSpPr>
          <p:spPr>
            <a:xfrm>
              <a:off x="1001713" y="0"/>
              <a:ext cx="3621088" cy="6843713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22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22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22"/>
            <p:cNvSpPr/>
            <p:nvPr/>
          </p:nvSpPr>
          <p:spPr>
            <a:xfrm>
              <a:off x="1001713" y="0"/>
              <a:ext cx="3244850" cy="6843713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22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2"/>
            <p:cNvSpPr/>
            <p:nvPr/>
          </p:nvSpPr>
          <p:spPr>
            <a:xfrm>
              <a:off x="889000" y="0"/>
              <a:ext cx="3230563" cy="6843713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2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2"/>
            <p:cNvSpPr/>
            <p:nvPr/>
          </p:nvSpPr>
          <p:spPr>
            <a:xfrm>
              <a:off x="484188" y="0"/>
              <a:ext cx="3421063" cy="6843713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2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2"/>
            <p:cNvSpPr/>
            <p:nvPr/>
          </p:nvSpPr>
          <p:spPr>
            <a:xfrm>
              <a:off x="598488" y="0"/>
              <a:ext cx="2717800" cy="6843713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2"/>
            <p:cNvSpPr/>
            <p:nvPr/>
          </p:nvSpPr>
          <p:spPr>
            <a:xfrm>
              <a:off x="261938" y="0"/>
              <a:ext cx="2944813" cy="6843713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22"/>
            <p:cNvSpPr/>
            <p:nvPr/>
          </p:nvSpPr>
          <p:spPr>
            <a:xfrm>
              <a:off x="-417513" y="0"/>
              <a:ext cx="2403475" cy="6843713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2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2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2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" name="Google Shape;64;p22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5" name="Google Shape;65;p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" name="Google Shape;68;p22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23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5" name="Google Shape;75;p23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3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3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3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3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3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3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3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3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3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3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3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3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3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3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3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3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3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3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4" name="Google Shape;94;p23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5" name="Google Shape;95;p23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23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3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" name="Google Shape;98;p23"/>
          <p:cNvSpPr txBox="1"/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28600" spcFirstLastPara="1" rIns="228600" wrap="square" tIns="2286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  <a:defRPr sz="44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3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2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5" name="Google Shape;105;p24"/>
            <p:cNvSpPr/>
            <p:nvPr/>
          </p:nvSpPr>
          <p:spPr>
            <a:xfrm>
              <a:off x="1306513" y="0"/>
              <a:ext cx="3862388" cy="6843713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4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4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4"/>
            <p:cNvSpPr/>
            <p:nvPr/>
          </p:nvSpPr>
          <p:spPr>
            <a:xfrm>
              <a:off x="1120775" y="0"/>
              <a:ext cx="3676650" cy="6843713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4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1001713" y="0"/>
              <a:ext cx="3621088" cy="6843713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1001713" y="0"/>
              <a:ext cx="3244850" cy="6843713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889000" y="0"/>
              <a:ext cx="3230563" cy="6843713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484188" y="0"/>
              <a:ext cx="3421063" cy="6843713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598488" y="0"/>
              <a:ext cx="2717800" cy="6843713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261938" y="0"/>
              <a:ext cx="2944813" cy="6843713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-417513" y="0"/>
              <a:ext cx="2403475" cy="6843713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24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27" name="Google Shape;127;p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0" name="Google Shape;130;p24"/>
          <p:cNvSpPr txBox="1"/>
          <p:nvPr>
            <p:ph type="title"/>
          </p:nvPr>
        </p:nvSpPr>
        <p:spPr>
          <a:xfrm>
            <a:off x="889000" y="2339669"/>
            <a:ext cx="3500828" cy="2470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5120878" y="803187"/>
            <a:ext cx="6269591" cy="2382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2" type="body"/>
          </p:nvPr>
        </p:nvSpPr>
        <p:spPr>
          <a:xfrm>
            <a:off x="5118447" y="3672162"/>
            <a:ext cx="6272022" cy="2383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133" name="Google Shape;133;p24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25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8" name="Google Shape;138;p25"/>
            <p:cNvSpPr/>
            <p:nvPr/>
          </p:nvSpPr>
          <p:spPr>
            <a:xfrm>
              <a:off x="1306513" y="0"/>
              <a:ext cx="3862388" cy="6843713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5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5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5"/>
            <p:cNvSpPr/>
            <p:nvPr/>
          </p:nvSpPr>
          <p:spPr>
            <a:xfrm>
              <a:off x="1120775" y="0"/>
              <a:ext cx="3676650" cy="6843713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5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5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5"/>
            <p:cNvSpPr/>
            <p:nvPr/>
          </p:nvSpPr>
          <p:spPr>
            <a:xfrm>
              <a:off x="1001713" y="0"/>
              <a:ext cx="3621088" cy="6843713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5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5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5"/>
            <p:cNvSpPr/>
            <p:nvPr/>
          </p:nvSpPr>
          <p:spPr>
            <a:xfrm>
              <a:off x="1001713" y="0"/>
              <a:ext cx="3244850" cy="6843713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5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5"/>
            <p:cNvSpPr/>
            <p:nvPr/>
          </p:nvSpPr>
          <p:spPr>
            <a:xfrm>
              <a:off x="889000" y="0"/>
              <a:ext cx="3230563" cy="6843713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5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5"/>
            <p:cNvSpPr/>
            <p:nvPr/>
          </p:nvSpPr>
          <p:spPr>
            <a:xfrm>
              <a:off x="484188" y="0"/>
              <a:ext cx="3421063" cy="6843713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5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5"/>
            <p:cNvSpPr/>
            <p:nvPr/>
          </p:nvSpPr>
          <p:spPr>
            <a:xfrm>
              <a:off x="598488" y="0"/>
              <a:ext cx="2717800" cy="6843713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5"/>
            <p:cNvSpPr/>
            <p:nvPr/>
          </p:nvSpPr>
          <p:spPr>
            <a:xfrm>
              <a:off x="261938" y="0"/>
              <a:ext cx="2944813" cy="6843713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5"/>
            <p:cNvSpPr/>
            <p:nvPr/>
          </p:nvSpPr>
          <p:spPr>
            <a:xfrm>
              <a:off x="-417513" y="0"/>
              <a:ext cx="2403475" cy="6843713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5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5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5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" name="Google Shape;159;p25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60" name="Google Shape;160;p25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5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5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" name="Google Shape;163;p25"/>
          <p:cNvSpPr txBox="1"/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5"/>
          <p:cNvSpPr txBox="1"/>
          <p:nvPr>
            <p:ph idx="1" type="body"/>
          </p:nvPr>
        </p:nvSpPr>
        <p:spPr>
          <a:xfrm>
            <a:off x="5125137" y="803185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165" name="Google Shape;165;p25"/>
          <p:cNvSpPr txBox="1"/>
          <p:nvPr>
            <p:ph idx="2" type="body"/>
          </p:nvPr>
        </p:nvSpPr>
        <p:spPr>
          <a:xfrm>
            <a:off x="5125305" y="1488985"/>
            <a:ext cx="6264350" cy="16968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166" name="Google Shape;166;p25"/>
          <p:cNvSpPr txBox="1"/>
          <p:nvPr>
            <p:ph idx="3" type="body"/>
          </p:nvPr>
        </p:nvSpPr>
        <p:spPr>
          <a:xfrm>
            <a:off x="5118653" y="3665887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167" name="Google Shape;167;p25"/>
          <p:cNvSpPr txBox="1"/>
          <p:nvPr>
            <p:ph idx="4" type="body"/>
          </p:nvPr>
        </p:nvSpPr>
        <p:spPr>
          <a:xfrm>
            <a:off x="5118447" y="4351687"/>
            <a:ext cx="6265588" cy="170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168" name="Google Shape;168;p25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5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5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2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3" name="Google Shape;173;p26"/>
            <p:cNvSpPr/>
            <p:nvPr/>
          </p:nvSpPr>
          <p:spPr>
            <a:xfrm>
              <a:off x="1306513" y="0"/>
              <a:ext cx="3862388" cy="6843713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6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6"/>
            <p:cNvSpPr/>
            <p:nvPr/>
          </p:nvSpPr>
          <p:spPr>
            <a:xfrm>
              <a:off x="1120775" y="0"/>
              <a:ext cx="3676650" cy="6843713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6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6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6"/>
            <p:cNvSpPr/>
            <p:nvPr/>
          </p:nvSpPr>
          <p:spPr>
            <a:xfrm>
              <a:off x="1001713" y="0"/>
              <a:ext cx="3621088" cy="6843713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6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6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26"/>
            <p:cNvSpPr/>
            <p:nvPr/>
          </p:nvSpPr>
          <p:spPr>
            <a:xfrm>
              <a:off x="1001713" y="0"/>
              <a:ext cx="3244850" cy="6843713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26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6"/>
            <p:cNvSpPr/>
            <p:nvPr/>
          </p:nvSpPr>
          <p:spPr>
            <a:xfrm>
              <a:off x="889000" y="0"/>
              <a:ext cx="3230563" cy="6843713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484188" y="0"/>
              <a:ext cx="3421063" cy="6843713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6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598488" y="0"/>
              <a:ext cx="2717800" cy="6843713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6"/>
            <p:cNvSpPr/>
            <p:nvPr/>
          </p:nvSpPr>
          <p:spPr>
            <a:xfrm>
              <a:off x="261938" y="0"/>
              <a:ext cx="2944813" cy="6843713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6"/>
            <p:cNvSpPr/>
            <p:nvPr/>
          </p:nvSpPr>
          <p:spPr>
            <a:xfrm>
              <a:off x="-417513" y="0"/>
              <a:ext cx="2403475" cy="6843713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6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6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6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4" name="Google Shape;194;p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95" name="Google Shape;195;p26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6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8" name="Google Shape;198;p26"/>
          <p:cNvSpPr txBox="1"/>
          <p:nvPr>
            <p:ph type="title"/>
          </p:nvPr>
        </p:nvSpPr>
        <p:spPr>
          <a:xfrm>
            <a:off x="888632" y="2349925"/>
            <a:ext cx="3501196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26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26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6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7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27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2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8" name="Google Shape;208;p28"/>
            <p:cNvSpPr/>
            <p:nvPr/>
          </p:nvSpPr>
          <p:spPr>
            <a:xfrm>
              <a:off x="1306513" y="0"/>
              <a:ext cx="3862388" cy="6843713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1120775" y="0"/>
              <a:ext cx="3676650" cy="6843713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1001713" y="0"/>
              <a:ext cx="3621088" cy="6843713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1001713" y="0"/>
              <a:ext cx="3244850" cy="6843713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889000" y="0"/>
              <a:ext cx="3230563" cy="6843713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484188" y="0"/>
              <a:ext cx="3421063" cy="6843713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598488" y="0"/>
              <a:ext cx="2717800" cy="6843713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61938" y="0"/>
              <a:ext cx="2944813" cy="6843713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-417513" y="0"/>
              <a:ext cx="2403475" cy="6843713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9" name="Google Shape;229;p2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0" name="Google Shape;230;p2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3" name="Google Shape;233;p28"/>
          <p:cNvSpPr txBox="1"/>
          <p:nvPr>
            <p:ph type="title"/>
          </p:nvPr>
        </p:nvSpPr>
        <p:spPr>
          <a:xfrm>
            <a:off x="888631" y="2352026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28600" spcFirstLastPara="1" rIns="228600" wrap="square" tIns="22860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sz="32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28"/>
          <p:cNvSpPr txBox="1"/>
          <p:nvPr>
            <p:ph idx="1" type="body"/>
          </p:nvPr>
        </p:nvSpPr>
        <p:spPr>
          <a:xfrm>
            <a:off x="5109983" y="802809"/>
            <a:ext cx="6275035" cy="5249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433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indent="-35433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indent="-35433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indent="-35433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indent="-35432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indent="-35432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indent="-35432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indent="-35432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indent="-35432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/>
        </p:txBody>
      </p:sp>
      <p:sp>
        <p:nvSpPr>
          <p:cNvPr id="235" name="Google Shape;235;p28"/>
          <p:cNvSpPr txBox="1"/>
          <p:nvPr>
            <p:ph idx="2" type="body"/>
          </p:nvPr>
        </p:nvSpPr>
        <p:spPr>
          <a:xfrm>
            <a:off x="888631" y="3580186"/>
            <a:ext cx="3501197" cy="1221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FFFEF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/>
        </p:txBody>
      </p:sp>
      <p:sp>
        <p:nvSpPr>
          <p:cNvPr id="236" name="Google Shape;236;p28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28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28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oogle Shape;240;p29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41" name="Google Shape;241;p29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9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9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9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9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9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9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9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9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9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29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9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9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9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9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9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9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9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0" name="Google Shape;260;p29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261" name="Google Shape;261;p29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4" name="Google Shape;264;p29"/>
          <p:cNvSpPr/>
          <p:nvPr>
            <p:ph idx="2" type="pic"/>
          </p:nvPr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</p:sp>
      <p:sp>
        <p:nvSpPr>
          <p:cNvPr id="265" name="Google Shape;265;p29"/>
          <p:cNvSpPr txBox="1"/>
          <p:nvPr>
            <p:ph type="title"/>
          </p:nvPr>
        </p:nvSpPr>
        <p:spPr>
          <a:xfrm>
            <a:off x="885443" y="2360255"/>
            <a:ext cx="5776646" cy="117803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28600" spcFirstLastPara="1" rIns="228600" wrap="square" tIns="2286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sz="36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29"/>
          <p:cNvSpPr txBox="1"/>
          <p:nvPr>
            <p:ph idx="1" type="body"/>
          </p:nvPr>
        </p:nvSpPr>
        <p:spPr>
          <a:xfrm>
            <a:off x="885443" y="3545012"/>
            <a:ext cx="5776646" cy="1274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/>
        </p:txBody>
      </p:sp>
      <p:sp>
        <p:nvSpPr>
          <p:cNvPr id="267" name="Google Shape;267;p29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29"/>
          <p:cNvSpPr txBox="1"/>
          <p:nvPr>
            <p:ph idx="11" type="ftr"/>
          </p:nvPr>
        </p:nvSpPr>
        <p:spPr>
          <a:xfrm>
            <a:off x="804672" y="6227064"/>
            <a:ext cx="5942203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29"/>
          <p:cNvSpPr txBox="1"/>
          <p:nvPr>
            <p:ph idx="12" type="sldNum"/>
          </p:nvPr>
        </p:nvSpPr>
        <p:spPr>
          <a:xfrm>
            <a:off x="5828377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1" type="ftr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2" type="sldNum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ready.gov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qac.org/325/Emergency-Service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"/>
          <p:cNvSpPr txBox="1"/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lang="en-US"/>
              <a:t>Public Health Emergencies</a:t>
            </a:r>
            <a:endParaRPr/>
          </a:p>
        </p:txBody>
      </p:sp>
      <p:sp>
        <p:nvSpPr>
          <p:cNvPr id="339" name="Google Shape;339;p1"/>
          <p:cNvSpPr txBox="1"/>
          <p:nvPr>
            <p:ph idx="1" type="subTitle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en-US"/>
              <a:t>Queen Anne’s County Department of Health</a:t>
            </a:r>
            <a:endParaRPr/>
          </a:p>
        </p:txBody>
      </p:sp>
      <p:pic>
        <p:nvPicPr>
          <p:cNvPr id="340" name="Google Shape;34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098" y="5344412"/>
            <a:ext cx="1583166" cy="1322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"/>
          <p:cNvSpPr txBox="1"/>
          <p:nvPr>
            <p:ph type="title"/>
          </p:nvPr>
        </p:nvSpPr>
        <p:spPr>
          <a:xfrm>
            <a:off x="888625" y="1644625"/>
            <a:ext cx="3498900" cy="31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 fontScale="90000"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ct val="100000"/>
              <a:buFont typeface="Calibri"/>
              <a:buNone/>
            </a:pPr>
            <a:r>
              <a:rPr lang="en-US"/>
              <a:t>Cornerstone of Emergency Preparedness = PERSONAL Preparedness</a:t>
            </a:r>
            <a:endParaRPr/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ct val="100000"/>
              <a:buFont typeface="Calibri"/>
              <a:buNone/>
            </a:pPr>
            <a:r>
              <a:rPr lang="en-US"/>
              <a:t>“It’s Not Luck!”</a:t>
            </a:r>
            <a:endParaRPr/>
          </a:p>
        </p:txBody>
      </p:sp>
      <p:sp>
        <p:nvSpPr>
          <p:cNvPr id="346" name="Google Shape;346;p4"/>
          <p:cNvSpPr txBox="1"/>
          <p:nvPr>
            <p:ph idx="1" type="body"/>
          </p:nvPr>
        </p:nvSpPr>
        <p:spPr>
          <a:xfrm>
            <a:off x="5118450" y="1590876"/>
            <a:ext cx="6282000" cy="44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Do you have a plan for your Family in the event of an emergency?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If your family is prepared, you are better able to respond to an emergency and help the community.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Know your risk for the area where you live and work.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Make a plan to lessen the impact of those risks.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Build a kit to be ready for disasters and emergencies.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Visit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www.ready.gov</a:t>
            </a:r>
            <a:r>
              <a:rPr lang="en-US"/>
              <a:t> for checklists and helpful tips on being prepared for a disaster.</a:t>
            </a:r>
            <a:endParaRPr/>
          </a:p>
        </p:txBody>
      </p:sp>
      <p:pic>
        <p:nvPicPr>
          <p:cNvPr id="347" name="Google Shape;34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95725" y="301250"/>
            <a:ext cx="2911150" cy="145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9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County Emergency Notifications	</a:t>
            </a:r>
            <a:endParaRPr/>
          </a:p>
        </p:txBody>
      </p:sp>
      <p:sp>
        <p:nvSpPr>
          <p:cNvPr id="353" name="Google Shape;353;p9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Everbridge is the emergency alert notification system used by Queen Anne’s County.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To receive alerts about emergencies and other important community events in QAC, visit the Department of Emergency Services website at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https://www.qac.org/325/Emergency-Services</a:t>
            </a:r>
            <a:r>
              <a:rPr lang="en-US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1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Types of Emergencies</a:t>
            </a:r>
            <a:endParaRPr/>
          </a:p>
        </p:txBody>
      </p:sp>
      <p:sp>
        <p:nvSpPr>
          <p:cNvPr id="359" name="Google Shape;359;p11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What kind of public health emergencies does QACDOH plan for or respond to?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Naturally Occurring Events – Severe Weather (snow storms, hurricanes, extreme heat), Pandemics or Epidemics/Outbreaks (influenza, measles, smallpox)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Technological Events – Power Failures, Supply Chain Interruptions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Human-related Events – Bioterrorism (anthrax), Active Shooter, Mass Casualty/Fatality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Chemical/Radiological Events – Hazardous Materials Spill, Radiological/Nuclear Dispersal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2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Who Responds?</a:t>
            </a:r>
            <a:endParaRPr/>
          </a:p>
        </p:txBody>
      </p:sp>
      <p:sp>
        <p:nvSpPr>
          <p:cNvPr id="365" name="Google Shape;365;p12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Most emergency responses require only a few people, typically the Health Officer, Directors, and PHEP.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Sometimes limited DOH staff are asked to help staff a Shelter.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All LHD staff may be asked to assist in a large response such as a mass medication distribution at a Point of Dispensing clinic.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Other duties:  Call Center, Surveillance, Clerical or Logistical Support.</a:t>
            </a:r>
            <a:endParaRPr/>
          </a:p>
        </p:txBody>
      </p:sp>
      <p:pic>
        <p:nvPicPr>
          <p:cNvPr id="366" name="Google Shape;36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13325" y="4812875"/>
            <a:ext cx="3857210" cy="20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3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Points of Dispensing</a:t>
            </a:r>
            <a:endParaRPr/>
          </a:p>
        </p:txBody>
      </p:sp>
      <p:sp>
        <p:nvSpPr>
          <p:cNvPr id="372" name="Google Shape;372;p13"/>
          <p:cNvSpPr txBox="1"/>
          <p:nvPr>
            <p:ph idx="1" type="body"/>
          </p:nvPr>
        </p:nvSpPr>
        <p:spPr>
          <a:xfrm>
            <a:off x="4680065" y="631768"/>
            <a:ext cx="6792973" cy="5760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In an emergency requiring the Health Department medicate the population in a fixed amount of time, we activate large clinics called Points of Dispensing or PODs.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There are two types of PODs: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Medical Model (like a Flu Clinic)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Limited number of people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Sufficient time to treat/dispense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Medical screening conducted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Sufficient medical and non-medical personnel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Non-medical Model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Large numbers of the population affected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Limited timeframe to dispense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Rapid throughput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Head of Household conducts Self-screening for all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</a:pPr>
            <a:r>
              <a:rPr lang="en-US"/>
              <a:t>Requires less medical staff to run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4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Cities Readiness Initiative (CRI)</a:t>
            </a:r>
            <a:endParaRPr/>
          </a:p>
        </p:txBody>
      </p:sp>
      <p:sp>
        <p:nvSpPr>
          <p:cNvPr id="378" name="Google Shape;378;p14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Queen Anne’s County is a CRI county due to its proximity to Washington, D.C. and is part of the Baltimore Metropolitan Statistical Area (MSA).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CRI started after the Anthrax incidents of 2001 and requires jurisdictions have a plan to rapidly deploy medical countermeasures to the population within 48 hours of notification.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We use the non-medical model to dispense the medicine to our 50,000+ citizens!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5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Strategic National Stockpile (SNS)</a:t>
            </a:r>
            <a:endParaRPr/>
          </a:p>
        </p:txBody>
      </p:sp>
      <p:sp>
        <p:nvSpPr>
          <p:cNvPr id="384" name="Google Shape;384;p15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Where does all the medicine come from to medicate 50,000+ people in 48 hours?  The SNS.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The Strategic National Stockpile is a national repository, administered by the Assistant Secretary for Preparedness &amp; Response (ASPR), to supplement federal, state, and local public health agencies stockpiles of: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Antibiotics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Chemical antidotes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Vaccines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Antitoxins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Antivirals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</a:pPr>
            <a:r>
              <a:rPr lang="en-US"/>
              <a:t>Other PPE and equipment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SNS supplies can be sent anywhere in the US within 12 hours.</a:t>
            </a:r>
            <a:endParaRPr/>
          </a:p>
        </p:txBody>
      </p:sp>
      <p:pic>
        <p:nvPicPr>
          <p:cNvPr id="385" name="Google Shape;38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346910">
            <a:off x="2563852" y="300049"/>
            <a:ext cx="1920021" cy="1079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9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What can you do?</a:t>
            </a:r>
            <a:endParaRPr/>
          </a:p>
        </p:txBody>
      </p:sp>
      <p:sp>
        <p:nvSpPr>
          <p:cNvPr id="391" name="Google Shape;391;p19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Be Informed. Make a Plan. Build a Kit. Get Involved.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Pay attention to emergency alerts and know how to prepared for the hazards that affect our area.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Where will  you go if an emergency affects your home?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Prepare for 3 days on your own.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</a:pPr>
            <a:r>
              <a:rPr lang="en-US"/>
              <a:t>Consider becoming a volunteer for public health or your community.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362883450C84F934B4D394ACB1FF4" ma:contentTypeVersion="8" ma:contentTypeDescription="Create a new document." ma:contentTypeScope="" ma:versionID="f5d3211670084a89a65df0b3677393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4572ACE-D922-4DDE-B8D6-435C08F405AB}"/>
</file>

<file path=customXml/itemProps2.xml><?xml version="1.0" encoding="utf-8"?>
<ds:datastoreItem xmlns:ds="http://schemas.openxmlformats.org/officeDocument/2006/customXml" ds:itemID="{0C2A777F-C2B5-4D65-9ACB-5012456AD8FC}"/>
</file>

<file path=customXml/itemProps3.xml><?xml version="1.0" encoding="utf-8"?>
<ds:datastoreItem xmlns:ds="http://schemas.openxmlformats.org/officeDocument/2006/customXml" ds:itemID="{1ECC8F9D-230A-40B0-99A3-0FCAAAC304A5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Elizabeth Copp</dc:creator>
  <dcterms:created xsi:type="dcterms:W3CDTF">2020-09-28T18:15:19Z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0x01010037A362883450C84F934B4D394ACB1FF4</vt:lpwstr>
  </property>
</Properties>
</file>