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diagrams/data1.xml" ContentType="application/vnd.openxmlformats-officedocument.drawingml.diagramData+xml"/>
  <Override PartName="/ppt/diagrams/data2.xml" ContentType="application/vnd.openxmlformats-officedocument.drawingml.diagramData+xml"/>
  <Override PartName="/ppt/presentation.xml" ContentType="application/vnd.openxmlformats-officedocument.presentationml.presentation.main+xml"/>
  <Override PartName="/ppt/slides/slide4.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13.xml" ContentType="application/vnd.openxmlformats-officedocument.presentationml.slide+xml"/>
  <Override PartName="/ppt/slides/slide1.xml" ContentType="application/vnd.openxmlformats-officedocument.presentationml.slide+xml"/>
  <Override PartName="/ppt/slides/slide11.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12.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8.xml" ContentType="application/vnd.openxmlformats-officedocument.presentationml.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8.xml" ContentType="application/vnd.openxmlformats-officedocument.presentationml.notesSlide+xml"/>
  <Override PartName="/ppt/notesSlides/notesSlide12.xml" ContentType="application/vnd.openxmlformats-officedocument.presentationml.notesSlide+xml"/>
  <Override PartName="/ppt/notesSlides/notesSlide11.xml" ContentType="application/vnd.openxmlformats-officedocument.presentationml.notesSlide+xml"/>
  <Override PartName="/ppt/slideMasters/slideMaster1.xml" ContentType="application/vnd.openxmlformats-officedocument.presentationml.slideMaster+xml"/>
  <Override PartName="/ppt/notesSlides/notesSlide13.xml" ContentType="application/vnd.openxmlformats-officedocument.presentationml.notesSlid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7.xml" ContentType="application/vnd.openxmlformats-officedocument.presentationml.notesSlide+xml"/>
  <Override PartName="/ppt/notesSlides/notesSlide6.xml" ContentType="application/vnd.openxmlformats-officedocument.presentationml.notesSlide+xml"/>
  <Override PartName="/ppt/notesSlides/notesSlide5.xml" ContentType="application/vnd.openxmlformats-officedocument.presentationml.notesSlide+xml"/>
  <Override PartName="/ppt/theme/theme1.xml" ContentType="application/vnd.openxmlformats-officedocument.theme+xml"/>
  <Override PartName="/ppt/commentAuthors.xml" ContentType="application/vnd.openxmlformats-officedocument.presentationml.commentAuthors+xml"/>
  <Override PartName="/ppt/diagrams/drawing1.xml" ContentType="application/vnd.ms-office.drawingml.diagramDrawing+xml"/>
  <Override PartName="/ppt/theme/theme2.xml" ContentType="application/vnd.openxmlformats-officedocument.theme+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notesMasters/notesMaster1.xml" ContentType="application/vnd.openxmlformats-officedocument.presentationml.notesMaster+xml"/>
  <Override PartName="/ppt/diagrams/layout2.xml" ContentType="application/vnd.openxmlformats-officedocument.drawingml.diagramLayout+xml"/>
  <Override PartName="/ppt/charts/chart1.xml" ContentType="application/vnd.openxmlformats-officedocument.drawingml.chart+xml"/>
  <Override PartName="/ppt/diagrams/drawing2.xml" ContentType="application/vnd.ms-office.drawingml.diagramDrawing+xml"/>
  <Override PartName="/ppt/diagrams/quickStyle2.xml" ContentType="application/vnd.openxmlformats-officedocument.drawingml.diagramStyle+xml"/>
  <Override PartName="/ppt/comments/comment1.xml" ContentType="application/vnd.openxmlformats-officedocument.presentationml.comments+xml"/>
  <Override PartName="/ppt/diagrams/colors2.xml" ContentType="application/vnd.openxmlformats-officedocument.drawingml.diagramColors+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9"/>
  </p:notesMasterIdLst>
  <p:sldIdLst>
    <p:sldId id="275" r:id="rId2"/>
    <p:sldId id="258" r:id="rId3"/>
    <p:sldId id="270" r:id="rId4"/>
    <p:sldId id="259" r:id="rId5"/>
    <p:sldId id="265" r:id="rId6"/>
    <p:sldId id="260" r:id="rId7"/>
    <p:sldId id="268" r:id="rId8"/>
    <p:sldId id="271" r:id="rId9"/>
    <p:sldId id="261" r:id="rId10"/>
    <p:sldId id="262" r:id="rId11"/>
    <p:sldId id="263" r:id="rId12"/>
    <p:sldId id="264" r:id="rId13"/>
    <p:sldId id="269" r:id="rId14"/>
    <p:sldId id="266" r:id="rId15"/>
    <p:sldId id="274" r:id="rId16"/>
    <p:sldId id="272" r:id="rId17"/>
    <p:sldId id="273" r:id="rId1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Xie, Yingda (NIH/NIAID) [E]"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p:scale>
          <a:sx n="96" d="100"/>
          <a:sy n="96" d="100"/>
        </p:scale>
        <p:origin x="-1066" y="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ustomXml" Target="../customXml/item2.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28" Type="http://schemas.openxmlformats.org/officeDocument/2006/relationships/customXml" Target="../customXml/item4.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Macintosh%20HD:Users:xieyl:Desktop:NAAT%20transmissibility%20:Calculations:MTD%20Database%20Calculations%20v4_missclass%20(for%20Smear%20analysi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576196684703803"/>
          <c:y val="4.72664889167786E-2"/>
          <c:w val="0.84332676507875193"/>
          <c:h val="0.58769469513397321"/>
        </c:manualLayout>
      </c:layout>
      <c:barChart>
        <c:barDir val="col"/>
        <c:grouping val="clustered"/>
        <c:varyColors val="0"/>
        <c:ser>
          <c:idx val="0"/>
          <c:order val="0"/>
          <c:tx>
            <c:strRef>
              <c:f>'Line Graph'!$A$2</c:f>
              <c:strCache>
                <c:ptCount val="1"/>
                <c:pt idx="0">
                  <c:v>NAAT(-)x1 vs NAAT(+)</c:v>
                </c:pt>
              </c:strCache>
            </c:strRef>
          </c:tx>
          <c:invertIfNegative val="0"/>
          <c:cat>
            <c:numRef>
              <c:f>'Line Graph'!$B$1:$H$1</c:f>
              <c:numCache>
                <c:formatCode>General</c:formatCode>
                <c:ptCount val="7"/>
                <c:pt idx="0">
                  <c:v>0</c:v>
                </c:pt>
                <c:pt idx="1">
                  <c:v>1</c:v>
                </c:pt>
                <c:pt idx="2">
                  <c:v>2</c:v>
                </c:pt>
                <c:pt idx="3">
                  <c:v>3</c:v>
                </c:pt>
                <c:pt idx="4">
                  <c:v>4</c:v>
                </c:pt>
                <c:pt idx="5">
                  <c:v>5</c:v>
                </c:pt>
                <c:pt idx="6">
                  <c:v>6</c:v>
                </c:pt>
              </c:numCache>
            </c:numRef>
          </c:cat>
          <c:val>
            <c:numRef>
              <c:f>'Line Graph'!$B$2:$H$2</c:f>
              <c:numCache>
                <c:formatCode>General</c:formatCode>
                <c:ptCount val="7"/>
                <c:pt idx="0">
                  <c:v>0.11400000000000002</c:v>
                </c:pt>
                <c:pt idx="1">
                  <c:v>0.12000000000000001</c:v>
                </c:pt>
                <c:pt idx="2">
                  <c:v>0.12100000000000001</c:v>
                </c:pt>
                <c:pt idx="3">
                  <c:v>0.13100000000000001</c:v>
                </c:pt>
                <c:pt idx="4">
                  <c:v>0.13600000000000001</c:v>
                </c:pt>
                <c:pt idx="5">
                  <c:v>0.13900000000000001</c:v>
                </c:pt>
                <c:pt idx="6">
                  <c:v>0.14500000000000002</c:v>
                </c:pt>
              </c:numCache>
            </c:numRef>
          </c:val>
        </c:ser>
        <c:ser>
          <c:idx val="1"/>
          <c:order val="1"/>
          <c:tx>
            <c:strRef>
              <c:f>'Line Graph'!$A$3</c:f>
              <c:strCache>
                <c:ptCount val="1"/>
                <c:pt idx="0">
                  <c:v>NAAT(-)X2 vs NAAT(+)</c:v>
                </c:pt>
              </c:strCache>
            </c:strRef>
          </c:tx>
          <c:spPr>
            <a:solidFill>
              <a:srgbClr val="FF4D10"/>
            </a:solidFill>
            <a:ln>
              <a:noFill/>
            </a:ln>
          </c:spPr>
          <c:invertIfNegative val="0"/>
          <c:cat>
            <c:numRef>
              <c:f>'Line Graph'!$B$1:$H$1</c:f>
              <c:numCache>
                <c:formatCode>General</c:formatCode>
                <c:ptCount val="7"/>
                <c:pt idx="0">
                  <c:v>0</c:v>
                </c:pt>
                <c:pt idx="1">
                  <c:v>1</c:v>
                </c:pt>
                <c:pt idx="2">
                  <c:v>2</c:v>
                </c:pt>
                <c:pt idx="3">
                  <c:v>3</c:v>
                </c:pt>
                <c:pt idx="4">
                  <c:v>4</c:v>
                </c:pt>
                <c:pt idx="5">
                  <c:v>5</c:v>
                </c:pt>
                <c:pt idx="6">
                  <c:v>6</c:v>
                </c:pt>
              </c:numCache>
            </c:numRef>
          </c:cat>
          <c:val>
            <c:numRef>
              <c:f>'Line Graph'!$B$3:$H$3</c:f>
              <c:numCache>
                <c:formatCode>0.000</c:formatCode>
                <c:ptCount val="7"/>
                <c:pt idx="0">
                  <c:v>8.2000000000000017E-2</c:v>
                </c:pt>
                <c:pt idx="1">
                  <c:v>8.2000000000000017E-2</c:v>
                </c:pt>
                <c:pt idx="2" formatCode="General">
                  <c:v>8.3000000000000018E-2</c:v>
                </c:pt>
                <c:pt idx="3" formatCode="General">
                  <c:v>9.3000000000000027E-2</c:v>
                </c:pt>
                <c:pt idx="4" formatCode="General">
                  <c:v>9.4000000000000028E-2</c:v>
                </c:pt>
                <c:pt idx="5" formatCode="General">
                  <c:v>9.4000000000000028E-2</c:v>
                </c:pt>
                <c:pt idx="6" formatCode="General">
                  <c:v>9.8000000000000032E-2</c:v>
                </c:pt>
              </c:numCache>
            </c:numRef>
          </c:val>
        </c:ser>
        <c:dLbls>
          <c:showLegendKey val="0"/>
          <c:showVal val="0"/>
          <c:showCatName val="0"/>
          <c:showSerName val="0"/>
          <c:showPercent val="0"/>
          <c:showBubbleSize val="0"/>
        </c:dLbls>
        <c:gapWidth val="150"/>
        <c:axId val="74114560"/>
        <c:axId val="106359616"/>
      </c:barChart>
      <c:catAx>
        <c:axId val="74114560"/>
        <c:scaling>
          <c:orientation val="minMax"/>
        </c:scaling>
        <c:delete val="0"/>
        <c:axPos val="b"/>
        <c:title>
          <c:tx>
            <c:rich>
              <a:bodyPr/>
              <a:lstStyle/>
              <a:p>
                <a:pPr>
                  <a:defRPr sz="2000"/>
                </a:pPr>
                <a:r>
                  <a:rPr lang="en-US" sz="2000"/>
                  <a:t>Months between 1st and 2nd cluster case </a:t>
                </a:r>
              </a:p>
            </c:rich>
          </c:tx>
          <c:overlay val="0"/>
        </c:title>
        <c:numFmt formatCode="General" sourceLinked="1"/>
        <c:majorTickMark val="none"/>
        <c:minorTickMark val="none"/>
        <c:tickLblPos val="nextTo"/>
        <c:crossAx val="106359616"/>
        <c:crosses val="autoZero"/>
        <c:auto val="1"/>
        <c:lblAlgn val="ctr"/>
        <c:lblOffset val="100"/>
        <c:noMultiLvlLbl val="0"/>
      </c:catAx>
      <c:valAx>
        <c:axId val="106359616"/>
        <c:scaling>
          <c:orientation val="minMax"/>
          <c:max val="0.2"/>
        </c:scaling>
        <c:delete val="0"/>
        <c:axPos val="l"/>
        <c:majorGridlines/>
        <c:title>
          <c:tx>
            <c:rich>
              <a:bodyPr rot="-5400000" vert="horz"/>
              <a:lstStyle/>
              <a:p>
                <a:pPr>
                  <a:defRPr sz="2000"/>
                </a:pPr>
                <a:r>
                  <a:rPr lang="en-US" sz="2000" dirty="0"/>
                  <a:t>RR</a:t>
                </a:r>
                <a:r>
                  <a:rPr lang="en-US" sz="2000" baseline="-25000" dirty="0"/>
                  <a:t>T</a:t>
                </a:r>
              </a:p>
            </c:rich>
          </c:tx>
          <c:layout>
            <c:manualLayout>
              <c:xMode val="edge"/>
              <c:yMode val="edge"/>
              <c:x val="0"/>
              <c:y val="0.35888211196829611"/>
            </c:manualLayout>
          </c:layout>
          <c:overlay val="0"/>
        </c:title>
        <c:numFmt formatCode="General" sourceLinked="1"/>
        <c:majorTickMark val="out"/>
        <c:minorTickMark val="none"/>
        <c:tickLblPos val="nextTo"/>
        <c:crossAx val="74114560"/>
        <c:crosses val="autoZero"/>
        <c:crossBetween val="between"/>
      </c:valAx>
    </c:plotArea>
    <c:legend>
      <c:legendPos val="r"/>
      <c:layout>
        <c:manualLayout>
          <c:xMode val="edge"/>
          <c:yMode val="edge"/>
          <c:x val="0.23138570227059499"/>
          <c:y val="0.87470540888716508"/>
          <c:w val="0.64104159335294209"/>
          <c:h val="8.8222927474229745E-2"/>
        </c:manualLayout>
      </c:layout>
      <c:overlay val="0"/>
      <c:spPr>
        <a:solidFill>
          <a:schemeClr val="lt1"/>
        </a:solidFill>
        <a:ln w="25400" cap="flat" cmpd="sng" algn="ctr">
          <a:solidFill>
            <a:schemeClr val="accent3"/>
          </a:solidFill>
          <a:prstDash val="solid"/>
        </a:ln>
        <a:effectLst/>
      </c:spPr>
      <c:txPr>
        <a:bodyPr/>
        <a:lstStyle/>
        <a:p>
          <a:pPr>
            <a:defRPr>
              <a:solidFill>
                <a:schemeClr val="dk1"/>
              </a:solidFill>
              <a:latin typeface="+mn-lt"/>
              <a:ea typeface="+mn-ea"/>
              <a:cs typeface="+mn-cs"/>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omments/comment1.xml><?xml version="1.0" encoding="utf-8"?>
<p:cmLst xmlns:a="http://schemas.openxmlformats.org/drawingml/2006/main" xmlns:r="http://schemas.openxmlformats.org/officeDocument/2006/relationships" xmlns:p="http://schemas.openxmlformats.org/presentationml/2006/main">
  <p:cm authorId="0" dt="2015-11-12T13:58:10.662" idx="1">
    <p:pos x="4149" y="81"/>
    <p:text>add sm indeterminate and percentage</p:text>
  </p:cm>
</p:cmLst>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24D2161-938F-47C7-B1E4-345EF8F6BAE1}" type="doc">
      <dgm:prSet loTypeId="urn:microsoft.com/office/officeart/2005/8/layout/process2" loCatId="process" qsTypeId="urn:microsoft.com/office/officeart/2005/8/quickstyle/simple1" qsCatId="simple" csTypeId="urn:microsoft.com/office/officeart/2005/8/colors/accent0_1" csCatId="mainScheme" phldr="1"/>
      <dgm:spPr/>
      <dgm:t>
        <a:bodyPr/>
        <a:lstStyle/>
        <a:p>
          <a:endParaRPr lang="en-US"/>
        </a:p>
      </dgm:t>
    </dgm:pt>
    <dgm:pt modelId="{FFD069AF-9186-44B5-B1AC-A7B0B940660F}">
      <dgm:prSet phldrT="[Text]" custT="1"/>
      <dgm:spPr/>
      <dgm:t>
        <a:bodyPr/>
        <a:lstStyle/>
        <a:p>
          <a:r>
            <a:rPr lang="en-US" sz="1200" b="1" dirty="0" smtClean="0"/>
            <a:t>b</a:t>
          </a:r>
        </a:p>
      </dgm:t>
    </dgm:pt>
    <dgm:pt modelId="{99829350-E147-4B1E-9FCA-45249DD10943}" type="parTrans" cxnId="{01B5693A-77B5-487F-8D98-400060135B8F}">
      <dgm:prSet/>
      <dgm:spPr/>
      <dgm:t>
        <a:bodyPr/>
        <a:lstStyle/>
        <a:p>
          <a:endParaRPr lang="en-US" sz="1200" b="1"/>
        </a:p>
      </dgm:t>
    </dgm:pt>
    <dgm:pt modelId="{898C1142-E867-49DB-AFE8-D813E752D9DD}" type="sibTrans" cxnId="{01B5693A-77B5-487F-8D98-400060135B8F}">
      <dgm:prSet custT="1"/>
      <dgm:spPr/>
      <dgm:t>
        <a:bodyPr/>
        <a:lstStyle/>
        <a:p>
          <a:endParaRPr lang="en-US" sz="1200" b="1"/>
        </a:p>
      </dgm:t>
    </dgm:pt>
    <dgm:pt modelId="{A01C86A5-DB12-4C9E-878E-D7F3DB59C491}">
      <dgm:prSet phldrT="[Text]" custT="1"/>
      <dgm:spPr/>
      <dgm:t>
        <a:bodyPr anchor="ctr"/>
        <a:lstStyle/>
        <a:p>
          <a:r>
            <a:rPr lang="en-US" sz="1200" b="1" dirty="0" smtClean="0"/>
            <a:t>c</a:t>
          </a:r>
        </a:p>
      </dgm:t>
    </dgm:pt>
    <dgm:pt modelId="{EC23FBA3-2442-4DE7-8C2A-07E41843AAD4}" type="parTrans" cxnId="{28A4D042-C51A-4710-8DA2-4EE2A9A201FB}">
      <dgm:prSet/>
      <dgm:spPr/>
      <dgm:t>
        <a:bodyPr/>
        <a:lstStyle/>
        <a:p>
          <a:endParaRPr lang="en-US" sz="1200" b="1"/>
        </a:p>
      </dgm:t>
    </dgm:pt>
    <dgm:pt modelId="{BA23AB3F-5EE0-40DD-BAA0-F80B590A946A}" type="sibTrans" cxnId="{28A4D042-C51A-4710-8DA2-4EE2A9A201FB}">
      <dgm:prSet custT="1"/>
      <dgm:spPr/>
      <dgm:t>
        <a:bodyPr/>
        <a:lstStyle/>
        <a:p>
          <a:endParaRPr lang="en-US" sz="1200" b="1"/>
        </a:p>
      </dgm:t>
    </dgm:pt>
    <dgm:pt modelId="{9D954E5A-604B-4ACA-AAC5-D12C7140500E}">
      <dgm:prSet custT="1"/>
      <dgm:spPr/>
      <dgm:t>
        <a:bodyPr anchor="ctr"/>
        <a:lstStyle/>
        <a:p>
          <a:r>
            <a:rPr lang="en-US" sz="1200" b="1" dirty="0" smtClean="0"/>
            <a:t>d</a:t>
          </a:r>
        </a:p>
      </dgm:t>
    </dgm:pt>
    <dgm:pt modelId="{C833C13B-F470-48D6-878D-D8F3A08024A2}" type="parTrans" cxnId="{9350666A-602D-4DB3-989C-A81E520D0366}">
      <dgm:prSet/>
      <dgm:spPr/>
      <dgm:t>
        <a:bodyPr/>
        <a:lstStyle/>
        <a:p>
          <a:endParaRPr lang="en-US" sz="1200" b="1"/>
        </a:p>
      </dgm:t>
    </dgm:pt>
    <dgm:pt modelId="{602286E7-C35B-43D8-9E18-4AC03B94539B}" type="sibTrans" cxnId="{9350666A-602D-4DB3-989C-A81E520D0366}">
      <dgm:prSet custT="1"/>
      <dgm:spPr/>
      <dgm:t>
        <a:bodyPr/>
        <a:lstStyle/>
        <a:p>
          <a:endParaRPr lang="en-US" sz="1200" b="1"/>
        </a:p>
      </dgm:t>
    </dgm:pt>
    <dgm:pt modelId="{043EC23F-DEF1-4B3E-B98B-B6B942DC82C0}">
      <dgm:prSet phldrT="[Text]" custT="1"/>
      <dgm:spPr/>
      <dgm:t>
        <a:bodyPr/>
        <a:lstStyle/>
        <a:p>
          <a:r>
            <a:rPr lang="en-US" sz="1200" b="1" dirty="0" smtClean="0"/>
            <a:t>Index Case (a)</a:t>
          </a:r>
        </a:p>
      </dgm:t>
    </dgm:pt>
    <dgm:pt modelId="{16636FD3-D196-44D1-87F8-8268868FEA9A}" type="sibTrans" cxnId="{3C2CDDB2-CF80-4E1E-99C5-D5E55AF72669}">
      <dgm:prSet custT="1"/>
      <dgm:spPr/>
      <dgm:t>
        <a:bodyPr/>
        <a:lstStyle/>
        <a:p>
          <a:endParaRPr lang="en-US" sz="1200" b="1"/>
        </a:p>
      </dgm:t>
    </dgm:pt>
    <dgm:pt modelId="{2494EE0E-D5DF-4C58-97F3-8A0EF4818670}" type="parTrans" cxnId="{3C2CDDB2-CF80-4E1E-99C5-D5E55AF72669}">
      <dgm:prSet/>
      <dgm:spPr/>
      <dgm:t>
        <a:bodyPr/>
        <a:lstStyle/>
        <a:p>
          <a:endParaRPr lang="en-US" sz="1200" b="1"/>
        </a:p>
      </dgm:t>
    </dgm:pt>
    <dgm:pt modelId="{34508AEB-341C-451F-BD8C-53BC0022C7D1}">
      <dgm:prSet custT="1"/>
      <dgm:spPr/>
      <dgm:t>
        <a:bodyPr/>
        <a:lstStyle/>
        <a:p>
          <a:r>
            <a:rPr lang="en-US" sz="1200" b="1" dirty="0" smtClean="0"/>
            <a:t>e</a:t>
          </a:r>
        </a:p>
      </dgm:t>
    </dgm:pt>
    <dgm:pt modelId="{19EB4174-1348-4CE9-83E7-5E0323440F2D}" type="parTrans" cxnId="{4D72E6BB-7F6E-43B5-8664-1A16E6B2A6A3}">
      <dgm:prSet/>
      <dgm:spPr/>
      <dgm:t>
        <a:bodyPr/>
        <a:lstStyle/>
        <a:p>
          <a:endParaRPr lang="en-US" sz="1200" b="1"/>
        </a:p>
      </dgm:t>
    </dgm:pt>
    <dgm:pt modelId="{9059C741-D8EC-4F7B-8BD6-7B238D91FE76}" type="sibTrans" cxnId="{4D72E6BB-7F6E-43B5-8664-1A16E6B2A6A3}">
      <dgm:prSet/>
      <dgm:spPr/>
      <dgm:t>
        <a:bodyPr/>
        <a:lstStyle/>
        <a:p>
          <a:endParaRPr lang="en-US" sz="1200" b="1"/>
        </a:p>
      </dgm:t>
    </dgm:pt>
    <dgm:pt modelId="{911B7113-97A6-49EB-BD54-1BCE2A4B35D6}" type="pres">
      <dgm:prSet presAssocID="{324D2161-938F-47C7-B1E4-345EF8F6BAE1}" presName="linearFlow" presStyleCnt="0">
        <dgm:presLayoutVars>
          <dgm:resizeHandles val="exact"/>
        </dgm:presLayoutVars>
      </dgm:prSet>
      <dgm:spPr/>
      <dgm:t>
        <a:bodyPr/>
        <a:lstStyle/>
        <a:p>
          <a:endParaRPr lang="en-US"/>
        </a:p>
      </dgm:t>
    </dgm:pt>
    <dgm:pt modelId="{0C6D6CD7-9454-4AB8-9AF9-5A9DF3A57966}" type="pres">
      <dgm:prSet presAssocID="{043EC23F-DEF1-4B3E-B98B-B6B942DC82C0}" presName="node" presStyleLbl="node1" presStyleIdx="0" presStyleCnt="5">
        <dgm:presLayoutVars>
          <dgm:bulletEnabled val="1"/>
        </dgm:presLayoutVars>
      </dgm:prSet>
      <dgm:spPr/>
      <dgm:t>
        <a:bodyPr/>
        <a:lstStyle/>
        <a:p>
          <a:endParaRPr lang="en-US"/>
        </a:p>
      </dgm:t>
    </dgm:pt>
    <dgm:pt modelId="{F7B92058-4E3D-4A86-852A-E0C21B4E74E1}" type="pres">
      <dgm:prSet presAssocID="{16636FD3-D196-44D1-87F8-8268868FEA9A}" presName="sibTrans" presStyleLbl="sibTrans2D1" presStyleIdx="0" presStyleCnt="4"/>
      <dgm:spPr/>
      <dgm:t>
        <a:bodyPr/>
        <a:lstStyle/>
        <a:p>
          <a:endParaRPr lang="en-US"/>
        </a:p>
      </dgm:t>
    </dgm:pt>
    <dgm:pt modelId="{ECA7F52A-D2F7-4A87-AFBC-D741F6731D8E}" type="pres">
      <dgm:prSet presAssocID="{16636FD3-D196-44D1-87F8-8268868FEA9A}" presName="connectorText" presStyleLbl="sibTrans2D1" presStyleIdx="0" presStyleCnt="4"/>
      <dgm:spPr/>
      <dgm:t>
        <a:bodyPr/>
        <a:lstStyle/>
        <a:p>
          <a:endParaRPr lang="en-US"/>
        </a:p>
      </dgm:t>
    </dgm:pt>
    <dgm:pt modelId="{27E64D6D-8031-464C-A6D9-F46931D23174}" type="pres">
      <dgm:prSet presAssocID="{FFD069AF-9186-44B5-B1AC-A7B0B940660F}" presName="node" presStyleLbl="node1" presStyleIdx="1" presStyleCnt="5" custLinFactNeighborX="2549" custLinFactNeighborY="14906">
        <dgm:presLayoutVars>
          <dgm:bulletEnabled val="1"/>
        </dgm:presLayoutVars>
      </dgm:prSet>
      <dgm:spPr/>
      <dgm:t>
        <a:bodyPr/>
        <a:lstStyle/>
        <a:p>
          <a:endParaRPr lang="en-US"/>
        </a:p>
      </dgm:t>
    </dgm:pt>
    <dgm:pt modelId="{D4002340-3971-4415-9C69-8572C78E180A}" type="pres">
      <dgm:prSet presAssocID="{898C1142-E867-49DB-AFE8-D813E752D9DD}" presName="sibTrans" presStyleLbl="sibTrans2D1" presStyleIdx="1" presStyleCnt="4"/>
      <dgm:spPr/>
      <dgm:t>
        <a:bodyPr/>
        <a:lstStyle/>
        <a:p>
          <a:endParaRPr lang="en-US"/>
        </a:p>
      </dgm:t>
    </dgm:pt>
    <dgm:pt modelId="{B75410AF-A48E-4125-A832-ED62020AABEF}" type="pres">
      <dgm:prSet presAssocID="{898C1142-E867-49DB-AFE8-D813E752D9DD}" presName="connectorText" presStyleLbl="sibTrans2D1" presStyleIdx="1" presStyleCnt="4"/>
      <dgm:spPr/>
      <dgm:t>
        <a:bodyPr/>
        <a:lstStyle/>
        <a:p>
          <a:endParaRPr lang="en-US"/>
        </a:p>
      </dgm:t>
    </dgm:pt>
    <dgm:pt modelId="{06F25370-C5E5-4ACE-BB4E-DA93D283A99A}" type="pres">
      <dgm:prSet presAssocID="{A01C86A5-DB12-4C9E-878E-D7F3DB59C491}" presName="node" presStyleLbl="node1" presStyleIdx="2" presStyleCnt="5">
        <dgm:presLayoutVars>
          <dgm:bulletEnabled val="1"/>
        </dgm:presLayoutVars>
      </dgm:prSet>
      <dgm:spPr/>
      <dgm:t>
        <a:bodyPr/>
        <a:lstStyle/>
        <a:p>
          <a:endParaRPr lang="en-US"/>
        </a:p>
      </dgm:t>
    </dgm:pt>
    <dgm:pt modelId="{81F4EC39-4696-4473-BA02-80EE7FCB837C}" type="pres">
      <dgm:prSet presAssocID="{BA23AB3F-5EE0-40DD-BAA0-F80B590A946A}" presName="sibTrans" presStyleLbl="sibTrans2D1" presStyleIdx="2" presStyleCnt="4"/>
      <dgm:spPr/>
      <dgm:t>
        <a:bodyPr/>
        <a:lstStyle/>
        <a:p>
          <a:endParaRPr lang="en-US"/>
        </a:p>
      </dgm:t>
    </dgm:pt>
    <dgm:pt modelId="{3799E203-5DA4-49A0-B21F-F1A8A262B53A}" type="pres">
      <dgm:prSet presAssocID="{BA23AB3F-5EE0-40DD-BAA0-F80B590A946A}" presName="connectorText" presStyleLbl="sibTrans2D1" presStyleIdx="2" presStyleCnt="4"/>
      <dgm:spPr/>
      <dgm:t>
        <a:bodyPr/>
        <a:lstStyle/>
        <a:p>
          <a:endParaRPr lang="en-US"/>
        </a:p>
      </dgm:t>
    </dgm:pt>
    <dgm:pt modelId="{0F1865CD-82F6-4545-9343-6739A4451078}" type="pres">
      <dgm:prSet presAssocID="{9D954E5A-604B-4ACA-AAC5-D12C7140500E}" presName="node" presStyleLbl="node1" presStyleIdx="3" presStyleCnt="5">
        <dgm:presLayoutVars>
          <dgm:bulletEnabled val="1"/>
        </dgm:presLayoutVars>
      </dgm:prSet>
      <dgm:spPr/>
      <dgm:t>
        <a:bodyPr/>
        <a:lstStyle/>
        <a:p>
          <a:endParaRPr lang="en-US"/>
        </a:p>
      </dgm:t>
    </dgm:pt>
    <dgm:pt modelId="{1917F2CF-89FC-40A7-91F7-4ECB11246081}" type="pres">
      <dgm:prSet presAssocID="{602286E7-C35B-43D8-9E18-4AC03B94539B}" presName="sibTrans" presStyleLbl="sibTrans2D1" presStyleIdx="3" presStyleCnt="4"/>
      <dgm:spPr/>
      <dgm:t>
        <a:bodyPr/>
        <a:lstStyle/>
        <a:p>
          <a:endParaRPr lang="en-US"/>
        </a:p>
      </dgm:t>
    </dgm:pt>
    <dgm:pt modelId="{D0363666-2448-408F-B7C0-3F23363E0033}" type="pres">
      <dgm:prSet presAssocID="{602286E7-C35B-43D8-9E18-4AC03B94539B}" presName="connectorText" presStyleLbl="sibTrans2D1" presStyleIdx="3" presStyleCnt="4"/>
      <dgm:spPr/>
      <dgm:t>
        <a:bodyPr/>
        <a:lstStyle/>
        <a:p>
          <a:endParaRPr lang="en-US"/>
        </a:p>
      </dgm:t>
    </dgm:pt>
    <dgm:pt modelId="{DADA8E4A-C614-4610-B5B1-73D286E7F1A7}" type="pres">
      <dgm:prSet presAssocID="{34508AEB-341C-451F-BD8C-53BC0022C7D1}" presName="node" presStyleLbl="node1" presStyleIdx="4" presStyleCnt="5" custLinFactNeighborX="1377" custLinFactNeighborY="171">
        <dgm:presLayoutVars>
          <dgm:bulletEnabled val="1"/>
        </dgm:presLayoutVars>
      </dgm:prSet>
      <dgm:spPr/>
      <dgm:t>
        <a:bodyPr/>
        <a:lstStyle/>
        <a:p>
          <a:endParaRPr lang="en-US"/>
        </a:p>
      </dgm:t>
    </dgm:pt>
  </dgm:ptLst>
  <dgm:cxnLst>
    <dgm:cxn modelId="{34DAC341-5BDA-674A-8840-DC25DF0ED350}" type="presOf" srcId="{9D954E5A-604B-4ACA-AAC5-D12C7140500E}" destId="{0F1865CD-82F6-4545-9343-6739A4451078}" srcOrd="0" destOrd="0" presId="urn:microsoft.com/office/officeart/2005/8/layout/process2"/>
    <dgm:cxn modelId="{F0D40C6E-5963-494C-B7EA-34BA14D77B44}" type="presOf" srcId="{FFD069AF-9186-44B5-B1AC-A7B0B940660F}" destId="{27E64D6D-8031-464C-A6D9-F46931D23174}" srcOrd="0" destOrd="0" presId="urn:microsoft.com/office/officeart/2005/8/layout/process2"/>
    <dgm:cxn modelId="{01B5693A-77B5-487F-8D98-400060135B8F}" srcId="{324D2161-938F-47C7-B1E4-345EF8F6BAE1}" destId="{FFD069AF-9186-44B5-B1AC-A7B0B940660F}" srcOrd="1" destOrd="0" parTransId="{99829350-E147-4B1E-9FCA-45249DD10943}" sibTransId="{898C1142-E867-49DB-AFE8-D813E752D9DD}"/>
    <dgm:cxn modelId="{7EF55041-D67E-8248-AB14-2FEEC01B04F8}" type="presOf" srcId="{BA23AB3F-5EE0-40DD-BAA0-F80B590A946A}" destId="{81F4EC39-4696-4473-BA02-80EE7FCB837C}" srcOrd="0" destOrd="0" presId="urn:microsoft.com/office/officeart/2005/8/layout/process2"/>
    <dgm:cxn modelId="{27A47C29-DEF9-804B-BBC9-01C39ABEFD9B}" type="presOf" srcId="{602286E7-C35B-43D8-9E18-4AC03B94539B}" destId="{1917F2CF-89FC-40A7-91F7-4ECB11246081}" srcOrd="0" destOrd="0" presId="urn:microsoft.com/office/officeart/2005/8/layout/process2"/>
    <dgm:cxn modelId="{F3F6BE11-C6A3-0547-A87D-5D5877809F62}" type="presOf" srcId="{898C1142-E867-49DB-AFE8-D813E752D9DD}" destId="{D4002340-3971-4415-9C69-8572C78E180A}" srcOrd="0" destOrd="0" presId="urn:microsoft.com/office/officeart/2005/8/layout/process2"/>
    <dgm:cxn modelId="{92ED72F4-5F80-EF4D-9747-0D32F8410DB6}" type="presOf" srcId="{043EC23F-DEF1-4B3E-B98B-B6B942DC82C0}" destId="{0C6D6CD7-9454-4AB8-9AF9-5A9DF3A57966}" srcOrd="0" destOrd="0" presId="urn:microsoft.com/office/officeart/2005/8/layout/process2"/>
    <dgm:cxn modelId="{29EEA542-7B5B-2E40-B375-550E7612C762}" type="presOf" srcId="{602286E7-C35B-43D8-9E18-4AC03B94539B}" destId="{D0363666-2448-408F-B7C0-3F23363E0033}" srcOrd="1" destOrd="0" presId="urn:microsoft.com/office/officeart/2005/8/layout/process2"/>
    <dgm:cxn modelId="{115B3AF9-28FA-7343-89D6-EE6EEEA8CF3E}" type="presOf" srcId="{BA23AB3F-5EE0-40DD-BAA0-F80B590A946A}" destId="{3799E203-5DA4-49A0-B21F-F1A8A262B53A}" srcOrd="1" destOrd="0" presId="urn:microsoft.com/office/officeart/2005/8/layout/process2"/>
    <dgm:cxn modelId="{0A60F0C1-9590-024E-8170-DC6D01889C29}" type="presOf" srcId="{16636FD3-D196-44D1-87F8-8268868FEA9A}" destId="{F7B92058-4E3D-4A86-852A-E0C21B4E74E1}" srcOrd="0" destOrd="0" presId="urn:microsoft.com/office/officeart/2005/8/layout/process2"/>
    <dgm:cxn modelId="{E2FF3B6E-2C31-D64D-B4B7-6EA870F12FA8}" type="presOf" srcId="{324D2161-938F-47C7-B1E4-345EF8F6BAE1}" destId="{911B7113-97A6-49EB-BD54-1BCE2A4B35D6}" srcOrd="0" destOrd="0" presId="urn:microsoft.com/office/officeart/2005/8/layout/process2"/>
    <dgm:cxn modelId="{28A4D042-C51A-4710-8DA2-4EE2A9A201FB}" srcId="{324D2161-938F-47C7-B1E4-345EF8F6BAE1}" destId="{A01C86A5-DB12-4C9E-878E-D7F3DB59C491}" srcOrd="2" destOrd="0" parTransId="{EC23FBA3-2442-4DE7-8C2A-07E41843AAD4}" sibTransId="{BA23AB3F-5EE0-40DD-BAA0-F80B590A946A}"/>
    <dgm:cxn modelId="{76794DAD-E3B6-9543-B33E-8431BA57ADBE}" type="presOf" srcId="{A01C86A5-DB12-4C9E-878E-D7F3DB59C491}" destId="{06F25370-C5E5-4ACE-BB4E-DA93D283A99A}" srcOrd="0" destOrd="0" presId="urn:microsoft.com/office/officeart/2005/8/layout/process2"/>
    <dgm:cxn modelId="{3C2CDDB2-CF80-4E1E-99C5-D5E55AF72669}" srcId="{324D2161-938F-47C7-B1E4-345EF8F6BAE1}" destId="{043EC23F-DEF1-4B3E-B98B-B6B942DC82C0}" srcOrd="0" destOrd="0" parTransId="{2494EE0E-D5DF-4C58-97F3-8A0EF4818670}" sibTransId="{16636FD3-D196-44D1-87F8-8268868FEA9A}"/>
    <dgm:cxn modelId="{FB62642D-8FE3-A34F-A722-D71E4525F66E}" type="presOf" srcId="{16636FD3-D196-44D1-87F8-8268868FEA9A}" destId="{ECA7F52A-D2F7-4A87-AFBC-D741F6731D8E}" srcOrd="1" destOrd="0" presId="urn:microsoft.com/office/officeart/2005/8/layout/process2"/>
    <dgm:cxn modelId="{9350666A-602D-4DB3-989C-A81E520D0366}" srcId="{324D2161-938F-47C7-B1E4-345EF8F6BAE1}" destId="{9D954E5A-604B-4ACA-AAC5-D12C7140500E}" srcOrd="3" destOrd="0" parTransId="{C833C13B-F470-48D6-878D-D8F3A08024A2}" sibTransId="{602286E7-C35B-43D8-9E18-4AC03B94539B}"/>
    <dgm:cxn modelId="{A16EF581-FEBD-2B4B-89F4-D32F64EA9FD0}" type="presOf" srcId="{34508AEB-341C-451F-BD8C-53BC0022C7D1}" destId="{DADA8E4A-C614-4610-B5B1-73D286E7F1A7}" srcOrd="0" destOrd="0" presId="urn:microsoft.com/office/officeart/2005/8/layout/process2"/>
    <dgm:cxn modelId="{4D72E6BB-7F6E-43B5-8664-1A16E6B2A6A3}" srcId="{324D2161-938F-47C7-B1E4-345EF8F6BAE1}" destId="{34508AEB-341C-451F-BD8C-53BC0022C7D1}" srcOrd="4" destOrd="0" parTransId="{19EB4174-1348-4CE9-83E7-5E0323440F2D}" sibTransId="{9059C741-D8EC-4F7B-8BD6-7B238D91FE76}"/>
    <dgm:cxn modelId="{1E2F8DF6-3C6F-3247-B773-1EB8F1F6A015}" type="presOf" srcId="{898C1142-E867-49DB-AFE8-D813E752D9DD}" destId="{B75410AF-A48E-4125-A832-ED62020AABEF}" srcOrd="1" destOrd="0" presId="urn:microsoft.com/office/officeart/2005/8/layout/process2"/>
    <dgm:cxn modelId="{B52F64D7-476D-2544-A31C-D217FE76311D}" type="presParOf" srcId="{911B7113-97A6-49EB-BD54-1BCE2A4B35D6}" destId="{0C6D6CD7-9454-4AB8-9AF9-5A9DF3A57966}" srcOrd="0" destOrd="0" presId="urn:microsoft.com/office/officeart/2005/8/layout/process2"/>
    <dgm:cxn modelId="{8EC1866C-947C-D140-9287-8D9D5712E8AE}" type="presParOf" srcId="{911B7113-97A6-49EB-BD54-1BCE2A4B35D6}" destId="{F7B92058-4E3D-4A86-852A-E0C21B4E74E1}" srcOrd="1" destOrd="0" presId="urn:microsoft.com/office/officeart/2005/8/layout/process2"/>
    <dgm:cxn modelId="{B4E088FB-1108-0A41-BC87-38C1A2F9B36A}" type="presParOf" srcId="{F7B92058-4E3D-4A86-852A-E0C21B4E74E1}" destId="{ECA7F52A-D2F7-4A87-AFBC-D741F6731D8E}" srcOrd="0" destOrd="0" presId="urn:microsoft.com/office/officeart/2005/8/layout/process2"/>
    <dgm:cxn modelId="{8C436543-CC8A-B743-A64A-3D7DDAC84428}" type="presParOf" srcId="{911B7113-97A6-49EB-BD54-1BCE2A4B35D6}" destId="{27E64D6D-8031-464C-A6D9-F46931D23174}" srcOrd="2" destOrd="0" presId="urn:microsoft.com/office/officeart/2005/8/layout/process2"/>
    <dgm:cxn modelId="{62D5D94B-A5F3-374D-868B-96FD7091DC6C}" type="presParOf" srcId="{911B7113-97A6-49EB-BD54-1BCE2A4B35D6}" destId="{D4002340-3971-4415-9C69-8572C78E180A}" srcOrd="3" destOrd="0" presId="urn:microsoft.com/office/officeart/2005/8/layout/process2"/>
    <dgm:cxn modelId="{8EEDFA23-7E83-6E4C-9F49-26BDC6D78D4F}" type="presParOf" srcId="{D4002340-3971-4415-9C69-8572C78E180A}" destId="{B75410AF-A48E-4125-A832-ED62020AABEF}" srcOrd="0" destOrd="0" presId="urn:microsoft.com/office/officeart/2005/8/layout/process2"/>
    <dgm:cxn modelId="{9BA12CC6-D995-2C4A-AAA8-D60491E2518C}" type="presParOf" srcId="{911B7113-97A6-49EB-BD54-1BCE2A4B35D6}" destId="{06F25370-C5E5-4ACE-BB4E-DA93D283A99A}" srcOrd="4" destOrd="0" presId="urn:microsoft.com/office/officeart/2005/8/layout/process2"/>
    <dgm:cxn modelId="{731787F0-FD4A-EE46-9944-9543D4D16673}" type="presParOf" srcId="{911B7113-97A6-49EB-BD54-1BCE2A4B35D6}" destId="{81F4EC39-4696-4473-BA02-80EE7FCB837C}" srcOrd="5" destOrd="0" presId="urn:microsoft.com/office/officeart/2005/8/layout/process2"/>
    <dgm:cxn modelId="{816867E2-F240-A544-BFE0-0CB9D412EC78}" type="presParOf" srcId="{81F4EC39-4696-4473-BA02-80EE7FCB837C}" destId="{3799E203-5DA4-49A0-B21F-F1A8A262B53A}" srcOrd="0" destOrd="0" presId="urn:microsoft.com/office/officeart/2005/8/layout/process2"/>
    <dgm:cxn modelId="{35D99E62-3CC6-F948-92B3-4A5CE4120C48}" type="presParOf" srcId="{911B7113-97A6-49EB-BD54-1BCE2A4B35D6}" destId="{0F1865CD-82F6-4545-9343-6739A4451078}" srcOrd="6" destOrd="0" presId="urn:microsoft.com/office/officeart/2005/8/layout/process2"/>
    <dgm:cxn modelId="{2C24C5AF-05DE-554F-A5AD-B6D1E4A09491}" type="presParOf" srcId="{911B7113-97A6-49EB-BD54-1BCE2A4B35D6}" destId="{1917F2CF-89FC-40A7-91F7-4ECB11246081}" srcOrd="7" destOrd="0" presId="urn:microsoft.com/office/officeart/2005/8/layout/process2"/>
    <dgm:cxn modelId="{A533151F-7BFB-0D4B-95E0-0F54F9E352A4}" type="presParOf" srcId="{1917F2CF-89FC-40A7-91F7-4ECB11246081}" destId="{D0363666-2448-408F-B7C0-3F23363E0033}" srcOrd="0" destOrd="0" presId="urn:microsoft.com/office/officeart/2005/8/layout/process2"/>
    <dgm:cxn modelId="{8D9B23D7-3252-9F47-B485-E35E3CFDFF58}" type="presParOf" srcId="{911B7113-97A6-49EB-BD54-1BCE2A4B35D6}" destId="{DADA8E4A-C614-4610-B5B1-73D286E7F1A7}" srcOrd="8"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8DC8883-B558-4CEB-AAB8-91BF1DF12CA6}" type="doc">
      <dgm:prSet loTypeId="urn:microsoft.com/office/officeart/2005/8/layout/process2" loCatId="process" qsTypeId="urn:microsoft.com/office/officeart/2005/8/quickstyle/simple4" qsCatId="simple" csTypeId="urn:microsoft.com/office/officeart/2005/8/colors/accent1_2" csCatId="accent1" phldr="1"/>
      <dgm:spPr/>
    </dgm:pt>
    <dgm:pt modelId="{8885AF8A-3B76-4D94-8EA4-585890BEB8DF}">
      <dgm:prSet phldrT="[Text]" custT="1"/>
      <dgm:spPr/>
      <dgm:t>
        <a:bodyPr/>
        <a:lstStyle/>
        <a:p>
          <a:r>
            <a:rPr lang="en-US" sz="1200" dirty="0" smtClean="0"/>
            <a:t>N ~ 2000</a:t>
          </a:r>
          <a:endParaRPr lang="en-US" sz="1200" dirty="0"/>
        </a:p>
      </dgm:t>
    </dgm:pt>
    <dgm:pt modelId="{7BC14BE6-72CC-4621-AE17-7FDFC9E0CE79}" type="parTrans" cxnId="{E0D971C3-2438-45FC-B99E-A7419733FB52}">
      <dgm:prSet/>
      <dgm:spPr/>
      <dgm:t>
        <a:bodyPr/>
        <a:lstStyle/>
        <a:p>
          <a:endParaRPr lang="en-US" sz="2800"/>
        </a:p>
      </dgm:t>
    </dgm:pt>
    <dgm:pt modelId="{57C03F43-E5BA-449F-A735-71D9675FA7FD}" type="sibTrans" cxnId="{E0D971C3-2438-45FC-B99E-A7419733FB52}">
      <dgm:prSet custT="1"/>
      <dgm:spPr/>
      <dgm:t>
        <a:bodyPr/>
        <a:lstStyle/>
        <a:p>
          <a:endParaRPr lang="en-US" sz="1050"/>
        </a:p>
      </dgm:t>
    </dgm:pt>
    <dgm:pt modelId="{3CFFA58E-4B81-457D-8EFD-9B3C5FF06E8C}">
      <dgm:prSet phldrT="[Text]" custT="1"/>
      <dgm:spPr/>
      <dgm:t>
        <a:bodyPr/>
        <a:lstStyle/>
        <a:p>
          <a:r>
            <a:rPr lang="en-US" sz="1200" dirty="0" smtClean="0"/>
            <a:t>N = 782</a:t>
          </a:r>
          <a:endParaRPr lang="en-US" sz="1200" dirty="0"/>
        </a:p>
      </dgm:t>
    </dgm:pt>
    <dgm:pt modelId="{593E9E02-B0B7-40D5-96C0-B8A056E2383F}" type="parTrans" cxnId="{653D11A2-E7A1-4361-81ED-DF3D0CA84DC9}">
      <dgm:prSet/>
      <dgm:spPr/>
      <dgm:t>
        <a:bodyPr/>
        <a:lstStyle/>
        <a:p>
          <a:endParaRPr lang="en-US" sz="2800"/>
        </a:p>
      </dgm:t>
    </dgm:pt>
    <dgm:pt modelId="{F6D7DE72-585D-45E0-AFA4-98756CB74DC9}" type="sibTrans" cxnId="{653D11A2-E7A1-4361-81ED-DF3D0CA84DC9}">
      <dgm:prSet/>
      <dgm:spPr/>
      <dgm:t>
        <a:bodyPr/>
        <a:lstStyle/>
        <a:p>
          <a:endParaRPr lang="en-US" sz="2800"/>
        </a:p>
      </dgm:t>
    </dgm:pt>
    <dgm:pt modelId="{A37E88E1-BF43-E240-BEAD-A41D5E7C33F3}">
      <dgm:prSet phldrT="[Text]" custT="1"/>
      <dgm:spPr/>
      <dgm:t>
        <a:bodyPr/>
        <a:lstStyle/>
        <a:p>
          <a:r>
            <a:rPr lang="en-US" sz="1200" dirty="0" smtClean="0"/>
            <a:t>N~590</a:t>
          </a:r>
          <a:endParaRPr lang="en-US" sz="1200" dirty="0"/>
        </a:p>
      </dgm:t>
    </dgm:pt>
    <dgm:pt modelId="{035BDE3F-56F5-5E43-95E4-7D3B52494F4A}" type="parTrans" cxnId="{31B8BE0E-3C26-B54D-B6E3-44DEF67F9613}">
      <dgm:prSet/>
      <dgm:spPr/>
      <dgm:t>
        <a:bodyPr/>
        <a:lstStyle/>
        <a:p>
          <a:endParaRPr lang="en-US"/>
        </a:p>
      </dgm:t>
    </dgm:pt>
    <dgm:pt modelId="{EB9C9312-6EC5-F840-8489-C0910DD22554}" type="sibTrans" cxnId="{31B8BE0E-3C26-B54D-B6E3-44DEF67F9613}">
      <dgm:prSet/>
      <dgm:spPr/>
      <dgm:t>
        <a:bodyPr/>
        <a:lstStyle/>
        <a:p>
          <a:endParaRPr lang="en-US"/>
        </a:p>
      </dgm:t>
    </dgm:pt>
    <dgm:pt modelId="{C24D4DCC-3E9D-4687-B136-FEDBA65B8EBC}" type="pres">
      <dgm:prSet presAssocID="{58DC8883-B558-4CEB-AAB8-91BF1DF12CA6}" presName="linearFlow" presStyleCnt="0">
        <dgm:presLayoutVars>
          <dgm:resizeHandles val="exact"/>
        </dgm:presLayoutVars>
      </dgm:prSet>
      <dgm:spPr/>
    </dgm:pt>
    <dgm:pt modelId="{2B162234-0884-4837-8911-A81D1D754EB8}" type="pres">
      <dgm:prSet presAssocID="{8885AF8A-3B76-4D94-8EA4-585890BEB8DF}" presName="node" presStyleLbl="node1" presStyleIdx="0" presStyleCnt="3" custScaleX="19835" custScaleY="18149" custLinFactNeighborX="-921" custLinFactNeighborY="1811">
        <dgm:presLayoutVars>
          <dgm:bulletEnabled val="1"/>
        </dgm:presLayoutVars>
      </dgm:prSet>
      <dgm:spPr/>
      <dgm:t>
        <a:bodyPr/>
        <a:lstStyle/>
        <a:p>
          <a:endParaRPr lang="en-US"/>
        </a:p>
      </dgm:t>
    </dgm:pt>
    <dgm:pt modelId="{AAB4D4EC-85A9-469E-B1D4-417E66FFF4DF}" type="pres">
      <dgm:prSet presAssocID="{57C03F43-E5BA-449F-A735-71D9675FA7FD}" presName="sibTrans" presStyleLbl="sibTrans2D1" presStyleIdx="0" presStyleCnt="2" custAng="21588608" custScaleX="129956" custScaleY="23417"/>
      <dgm:spPr/>
      <dgm:t>
        <a:bodyPr/>
        <a:lstStyle/>
        <a:p>
          <a:endParaRPr lang="en-US"/>
        </a:p>
      </dgm:t>
    </dgm:pt>
    <dgm:pt modelId="{91F2D36E-7438-4472-ABEC-DE9B238BBC56}" type="pres">
      <dgm:prSet presAssocID="{57C03F43-E5BA-449F-A735-71D9675FA7FD}" presName="connectorText" presStyleLbl="sibTrans2D1" presStyleIdx="0" presStyleCnt="2"/>
      <dgm:spPr/>
      <dgm:t>
        <a:bodyPr/>
        <a:lstStyle/>
        <a:p>
          <a:endParaRPr lang="en-US"/>
        </a:p>
      </dgm:t>
    </dgm:pt>
    <dgm:pt modelId="{4F630CC4-1FC7-4B59-937C-959485B8A7BB}" type="pres">
      <dgm:prSet presAssocID="{3CFFA58E-4B81-457D-8EFD-9B3C5FF06E8C}" presName="node" presStyleLbl="node1" presStyleIdx="1" presStyleCnt="3" custScaleX="20197" custScaleY="18946" custLinFactNeighborX="-505" custLinFactNeighborY="15969">
        <dgm:presLayoutVars>
          <dgm:bulletEnabled val="1"/>
        </dgm:presLayoutVars>
      </dgm:prSet>
      <dgm:spPr/>
      <dgm:t>
        <a:bodyPr/>
        <a:lstStyle/>
        <a:p>
          <a:endParaRPr lang="en-US"/>
        </a:p>
      </dgm:t>
    </dgm:pt>
    <dgm:pt modelId="{1140C549-0BB2-B04F-AE16-F733C6D38E06}" type="pres">
      <dgm:prSet presAssocID="{F6D7DE72-585D-45E0-AFA4-98756CB74DC9}" presName="sibTrans" presStyleLbl="sibTrans2D1" presStyleIdx="1" presStyleCnt="2" custAng="186054" custScaleY="23433"/>
      <dgm:spPr/>
      <dgm:t>
        <a:bodyPr/>
        <a:lstStyle/>
        <a:p>
          <a:endParaRPr lang="en-US"/>
        </a:p>
      </dgm:t>
    </dgm:pt>
    <dgm:pt modelId="{36C181C0-E983-064D-826F-9472A0085456}" type="pres">
      <dgm:prSet presAssocID="{F6D7DE72-585D-45E0-AFA4-98756CB74DC9}" presName="connectorText" presStyleLbl="sibTrans2D1" presStyleIdx="1" presStyleCnt="2"/>
      <dgm:spPr/>
      <dgm:t>
        <a:bodyPr/>
        <a:lstStyle/>
        <a:p>
          <a:endParaRPr lang="en-US"/>
        </a:p>
      </dgm:t>
    </dgm:pt>
    <dgm:pt modelId="{BD38ED12-A084-604C-887E-A5684FEADBCD}" type="pres">
      <dgm:prSet presAssocID="{A37E88E1-BF43-E240-BEAD-A41D5E7C33F3}" presName="node" presStyleLbl="node1" presStyleIdx="2" presStyleCnt="3" custScaleX="19187" custScaleY="18442" custLinFactNeighborX="0" custLinFactNeighborY="-1614">
        <dgm:presLayoutVars>
          <dgm:bulletEnabled val="1"/>
        </dgm:presLayoutVars>
      </dgm:prSet>
      <dgm:spPr/>
      <dgm:t>
        <a:bodyPr/>
        <a:lstStyle/>
        <a:p>
          <a:endParaRPr lang="en-US"/>
        </a:p>
      </dgm:t>
    </dgm:pt>
  </dgm:ptLst>
  <dgm:cxnLst>
    <dgm:cxn modelId="{33DA1562-0E33-2D41-BD63-86F962E1BEB5}" type="presOf" srcId="{58DC8883-B558-4CEB-AAB8-91BF1DF12CA6}" destId="{C24D4DCC-3E9D-4687-B136-FEDBA65B8EBC}" srcOrd="0" destOrd="0" presId="urn:microsoft.com/office/officeart/2005/8/layout/process2"/>
    <dgm:cxn modelId="{F2DC7331-F5FF-3C41-9F05-D314357F5A3D}" type="presOf" srcId="{3CFFA58E-4B81-457D-8EFD-9B3C5FF06E8C}" destId="{4F630CC4-1FC7-4B59-937C-959485B8A7BB}" srcOrd="0" destOrd="0" presId="urn:microsoft.com/office/officeart/2005/8/layout/process2"/>
    <dgm:cxn modelId="{3FA6293D-8785-CB4E-8292-DA38B017848E}" type="presOf" srcId="{57C03F43-E5BA-449F-A735-71D9675FA7FD}" destId="{91F2D36E-7438-4472-ABEC-DE9B238BBC56}" srcOrd="1" destOrd="0" presId="urn:microsoft.com/office/officeart/2005/8/layout/process2"/>
    <dgm:cxn modelId="{80C4A748-9F0F-5F42-8712-9A6E7BD87D41}" type="presOf" srcId="{F6D7DE72-585D-45E0-AFA4-98756CB74DC9}" destId="{1140C549-0BB2-B04F-AE16-F733C6D38E06}" srcOrd="0" destOrd="0" presId="urn:microsoft.com/office/officeart/2005/8/layout/process2"/>
    <dgm:cxn modelId="{5F4E676E-FB38-5C47-8695-6D25E83AF094}" type="presOf" srcId="{57C03F43-E5BA-449F-A735-71D9675FA7FD}" destId="{AAB4D4EC-85A9-469E-B1D4-417E66FFF4DF}" srcOrd="0" destOrd="0" presId="urn:microsoft.com/office/officeart/2005/8/layout/process2"/>
    <dgm:cxn modelId="{D863FBD9-62BC-8A4D-BACD-492009888C68}" type="presOf" srcId="{A37E88E1-BF43-E240-BEAD-A41D5E7C33F3}" destId="{BD38ED12-A084-604C-887E-A5684FEADBCD}" srcOrd="0" destOrd="0" presId="urn:microsoft.com/office/officeart/2005/8/layout/process2"/>
    <dgm:cxn modelId="{31B8BE0E-3C26-B54D-B6E3-44DEF67F9613}" srcId="{58DC8883-B558-4CEB-AAB8-91BF1DF12CA6}" destId="{A37E88E1-BF43-E240-BEAD-A41D5E7C33F3}" srcOrd="2" destOrd="0" parTransId="{035BDE3F-56F5-5E43-95E4-7D3B52494F4A}" sibTransId="{EB9C9312-6EC5-F840-8489-C0910DD22554}"/>
    <dgm:cxn modelId="{1FFF648D-5DF2-654B-ABEE-EAE7814AFB6D}" type="presOf" srcId="{8885AF8A-3B76-4D94-8EA4-585890BEB8DF}" destId="{2B162234-0884-4837-8911-A81D1D754EB8}" srcOrd="0" destOrd="0" presId="urn:microsoft.com/office/officeart/2005/8/layout/process2"/>
    <dgm:cxn modelId="{E312AC0C-DE97-D841-962D-75DF7B49F1AE}" type="presOf" srcId="{F6D7DE72-585D-45E0-AFA4-98756CB74DC9}" destId="{36C181C0-E983-064D-826F-9472A0085456}" srcOrd="1" destOrd="0" presId="urn:microsoft.com/office/officeart/2005/8/layout/process2"/>
    <dgm:cxn modelId="{E0D971C3-2438-45FC-B99E-A7419733FB52}" srcId="{58DC8883-B558-4CEB-AAB8-91BF1DF12CA6}" destId="{8885AF8A-3B76-4D94-8EA4-585890BEB8DF}" srcOrd="0" destOrd="0" parTransId="{7BC14BE6-72CC-4621-AE17-7FDFC9E0CE79}" sibTransId="{57C03F43-E5BA-449F-A735-71D9675FA7FD}"/>
    <dgm:cxn modelId="{653D11A2-E7A1-4361-81ED-DF3D0CA84DC9}" srcId="{58DC8883-B558-4CEB-AAB8-91BF1DF12CA6}" destId="{3CFFA58E-4B81-457D-8EFD-9B3C5FF06E8C}" srcOrd="1" destOrd="0" parTransId="{593E9E02-B0B7-40D5-96C0-B8A056E2383F}" sibTransId="{F6D7DE72-585D-45E0-AFA4-98756CB74DC9}"/>
    <dgm:cxn modelId="{92612850-A5F9-EA4D-8BBE-7EF21D930907}" type="presParOf" srcId="{C24D4DCC-3E9D-4687-B136-FEDBA65B8EBC}" destId="{2B162234-0884-4837-8911-A81D1D754EB8}" srcOrd="0" destOrd="0" presId="urn:microsoft.com/office/officeart/2005/8/layout/process2"/>
    <dgm:cxn modelId="{98C6CDBD-D695-C041-AF6C-6181308D9BCF}" type="presParOf" srcId="{C24D4DCC-3E9D-4687-B136-FEDBA65B8EBC}" destId="{AAB4D4EC-85A9-469E-B1D4-417E66FFF4DF}" srcOrd="1" destOrd="0" presId="urn:microsoft.com/office/officeart/2005/8/layout/process2"/>
    <dgm:cxn modelId="{439B1D68-1564-0542-AEC5-F2394B7712D2}" type="presParOf" srcId="{AAB4D4EC-85A9-469E-B1D4-417E66FFF4DF}" destId="{91F2D36E-7438-4472-ABEC-DE9B238BBC56}" srcOrd="0" destOrd="0" presId="urn:microsoft.com/office/officeart/2005/8/layout/process2"/>
    <dgm:cxn modelId="{7186F4EF-F9C0-C743-895F-5BF64A378502}" type="presParOf" srcId="{C24D4DCC-3E9D-4687-B136-FEDBA65B8EBC}" destId="{4F630CC4-1FC7-4B59-937C-959485B8A7BB}" srcOrd="2" destOrd="0" presId="urn:microsoft.com/office/officeart/2005/8/layout/process2"/>
    <dgm:cxn modelId="{E6B0B783-229C-0F46-A448-1115CFF021C0}" type="presParOf" srcId="{C24D4DCC-3E9D-4687-B136-FEDBA65B8EBC}" destId="{1140C549-0BB2-B04F-AE16-F733C6D38E06}" srcOrd="3" destOrd="0" presId="urn:microsoft.com/office/officeart/2005/8/layout/process2"/>
    <dgm:cxn modelId="{F40E4BDB-EBA9-E847-BC15-096F2ABBE712}" type="presParOf" srcId="{1140C549-0BB2-B04F-AE16-F733C6D38E06}" destId="{36C181C0-E983-064D-826F-9472A0085456}" srcOrd="0" destOrd="0" presId="urn:microsoft.com/office/officeart/2005/8/layout/process2"/>
    <dgm:cxn modelId="{4821860C-C006-B346-8E24-7393AD6477D3}" type="presParOf" srcId="{C24D4DCC-3E9D-4687-B136-FEDBA65B8EBC}" destId="{BD38ED12-A084-604C-887E-A5684FEADBCD}" srcOrd="4" destOrd="0" presId="urn:microsoft.com/office/officeart/2005/8/layout/process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6D6CD7-9454-4AB8-9AF9-5A9DF3A57966}">
      <dsp:nvSpPr>
        <dsp:cNvPr id="0" name=""/>
        <dsp:cNvSpPr/>
      </dsp:nvSpPr>
      <dsp:spPr>
        <a:xfrm>
          <a:off x="0" y="466"/>
          <a:ext cx="848603" cy="545410"/>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1" kern="1200" dirty="0" smtClean="0"/>
            <a:t>Index Case (a)</a:t>
          </a:r>
        </a:p>
      </dsp:txBody>
      <dsp:txXfrm>
        <a:off x="15975" y="16441"/>
        <a:ext cx="816653" cy="513460"/>
      </dsp:txXfrm>
    </dsp:sp>
    <dsp:sp modelId="{F7B92058-4E3D-4A86-852A-E0C21B4E74E1}">
      <dsp:nvSpPr>
        <dsp:cNvPr id="0" name=""/>
        <dsp:cNvSpPr/>
      </dsp:nvSpPr>
      <dsp:spPr>
        <a:xfrm rot="5400000">
          <a:off x="306793" y="579836"/>
          <a:ext cx="235016" cy="245434"/>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b="1" kern="1200"/>
        </a:p>
      </dsp:txBody>
      <dsp:txXfrm rot="-5400000">
        <a:off x="350671" y="585046"/>
        <a:ext cx="147260" cy="164511"/>
      </dsp:txXfrm>
    </dsp:sp>
    <dsp:sp modelId="{27E64D6D-8031-464C-A6D9-F46931D23174}">
      <dsp:nvSpPr>
        <dsp:cNvPr id="0" name=""/>
        <dsp:cNvSpPr/>
      </dsp:nvSpPr>
      <dsp:spPr>
        <a:xfrm>
          <a:off x="0" y="859231"/>
          <a:ext cx="848603" cy="545410"/>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1" kern="1200" dirty="0" smtClean="0"/>
            <a:t>b</a:t>
          </a:r>
        </a:p>
      </dsp:txBody>
      <dsp:txXfrm>
        <a:off x="15975" y="875206"/>
        <a:ext cx="816653" cy="513460"/>
      </dsp:txXfrm>
    </dsp:sp>
    <dsp:sp modelId="{D4002340-3971-4415-9C69-8572C78E180A}">
      <dsp:nvSpPr>
        <dsp:cNvPr id="0" name=""/>
        <dsp:cNvSpPr/>
      </dsp:nvSpPr>
      <dsp:spPr>
        <a:xfrm rot="5400000">
          <a:off x="337280" y="1397952"/>
          <a:ext cx="174041" cy="245434"/>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b="1" kern="1200"/>
        </a:p>
      </dsp:txBody>
      <dsp:txXfrm rot="-5400000">
        <a:off x="350671" y="1433648"/>
        <a:ext cx="147260" cy="121829"/>
      </dsp:txXfrm>
    </dsp:sp>
    <dsp:sp modelId="{06F25370-C5E5-4ACE-BB4E-DA93D283A99A}">
      <dsp:nvSpPr>
        <dsp:cNvPr id="0" name=""/>
        <dsp:cNvSpPr/>
      </dsp:nvSpPr>
      <dsp:spPr>
        <a:xfrm>
          <a:off x="0" y="1636697"/>
          <a:ext cx="848603" cy="545410"/>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1" kern="1200" dirty="0" smtClean="0"/>
            <a:t>c</a:t>
          </a:r>
        </a:p>
      </dsp:txBody>
      <dsp:txXfrm>
        <a:off x="15975" y="1652672"/>
        <a:ext cx="816653" cy="513460"/>
      </dsp:txXfrm>
    </dsp:sp>
    <dsp:sp modelId="{81F4EC39-4696-4473-BA02-80EE7FCB837C}">
      <dsp:nvSpPr>
        <dsp:cNvPr id="0" name=""/>
        <dsp:cNvSpPr/>
      </dsp:nvSpPr>
      <dsp:spPr>
        <a:xfrm rot="5400000">
          <a:off x="322037" y="2195743"/>
          <a:ext cx="204528" cy="245434"/>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b="1" kern="1200"/>
        </a:p>
      </dsp:txBody>
      <dsp:txXfrm rot="-5400000">
        <a:off x="350671" y="2216196"/>
        <a:ext cx="147260" cy="143170"/>
      </dsp:txXfrm>
    </dsp:sp>
    <dsp:sp modelId="{0F1865CD-82F6-4545-9343-6739A4451078}">
      <dsp:nvSpPr>
        <dsp:cNvPr id="0" name=""/>
        <dsp:cNvSpPr/>
      </dsp:nvSpPr>
      <dsp:spPr>
        <a:xfrm>
          <a:off x="0" y="2454813"/>
          <a:ext cx="848603" cy="545410"/>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1" kern="1200" dirty="0" smtClean="0"/>
            <a:t>d</a:t>
          </a:r>
        </a:p>
      </dsp:txBody>
      <dsp:txXfrm>
        <a:off x="15975" y="2470788"/>
        <a:ext cx="816653" cy="513460"/>
      </dsp:txXfrm>
    </dsp:sp>
    <dsp:sp modelId="{1917F2CF-89FC-40A7-91F7-4ECB11246081}">
      <dsp:nvSpPr>
        <dsp:cNvPr id="0" name=""/>
        <dsp:cNvSpPr/>
      </dsp:nvSpPr>
      <dsp:spPr>
        <a:xfrm rot="5400000">
          <a:off x="321862" y="3014092"/>
          <a:ext cx="204878" cy="245434"/>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b="1" kern="1200"/>
        </a:p>
      </dsp:txBody>
      <dsp:txXfrm rot="-5400000">
        <a:off x="350672" y="3034370"/>
        <a:ext cx="147260" cy="143415"/>
      </dsp:txXfrm>
    </dsp:sp>
    <dsp:sp modelId="{DADA8E4A-C614-4610-B5B1-73D286E7F1A7}">
      <dsp:nvSpPr>
        <dsp:cNvPr id="0" name=""/>
        <dsp:cNvSpPr/>
      </dsp:nvSpPr>
      <dsp:spPr>
        <a:xfrm>
          <a:off x="0" y="3273395"/>
          <a:ext cx="848603" cy="545410"/>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1" kern="1200" dirty="0" smtClean="0"/>
            <a:t>e</a:t>
          </a:r>
        </a:p>
      </dsp:txBody>
      <dsp:txXfrm>
        <a:off x="15975" y="3289370"/>
        <a:ext cx="816653" cy="51346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956E27B-47C6-C441-ABE1-C29688B154C6}" type="datetimeFigureOut">
              <a:rPr lang="en-US" smtClean="0"/>
              <a:pPr/>
              <a:t>3/17/2016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1EE0AAC-F5C3-BC42-952F-0E4B87B518E5}" type="slidenum">
              <a:rPr lang="en-US" smtClean="0"/>
              <a:pPr/>
              <a:t>‹#›</a:t>
            </a:fld>
            <a:endParaRPr lang="en-US"/>
          </a:p>
        </p:txBody>
      </p:sp>
    </p:spTree>
    <p:extLst>
      <p:ext uri="{BB962C8B-B14F-4D97-AF65-F5344CB8AC3E}">
        <p14:creationId xmlns:p14="http://schemas.microsoft.com/office/powerpoint/2010/main" val="100566508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I’ve been working on under the close co-mentorship of Susan </a:t>
            </a:r>
            <a:r>
              <a:rPr lang="en-US" baseline="0" dirty="0" smtClean="0"/>
              <a:t>on this study and in collaboration with Jonathan and Silvia among others looking at how NAAT can help us determine a patient’s risk of transmitting TB.</a:t>
            </a:r>
            <a:endParaRPr lang="en-US" dirty="0"/>
          </a:p>
        </p:txBody>
      </p:sp>
      <p:sp>
        <p:nvSpPr>
          <p:cNvPr id="4" name="Slide Number Placeholder 3"/>
          <p:cNvSpPr>
            <a:spLocks noGrp="1"/>
          </p:cNvSpPr>
          <p:nvPr>
            <p:ph type="sldNum" sz="quarter" idx="10"/>
          </p:nvPr>
        </p:nvSpPr>
        <p:spPr/>
        <p:txBody>
          <a:bodyPr/>
          <a:lstStyle/>
          <a:p>
            <a:fld id="{0C285EA1-FE9D-3742-BBA2-9BE6FF8ACA6B}" type="slidenum">
              <a:rPr lang="en-US" smtClean="0"/>
              <a:pPr/>
              <a:t>1</a:t>
            </a:fld>
            <a:endParaRPr lang="en-US"/>
          </a:p>
        </p:txBody>
      </p:sp>
    </p:spTree>
    <p:extLst>
      <p:ext uri="{BB962C8B-B14F-4D97-AF65-F5344CB8AC3E}">
        <p14:creationId xmlns:p14="http://schemas.microsoft.com/office/powerpoint/2010/main" val="19801829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7301">
              <a:defRPr/>
            </a:pPr>
            <a:r>
              <a:rPr lang="en-US" dirty="0"/>
              <a:t>We just require </a:t>
            </a:r>
            <a:r>
              <a:rPr lang="en-US" sz="1400" b="1" dirty="0"/>
              <a:t>1</a:t>
            </a:r>
            <a:r>
              <a:rPr lang="en-US" sz="1400" dirty="0"/>
              <a:t> </a:t>
            </a:r>
            <a:r>
              <a:rPr lang="en-US" dirty="0"/>
              <a:t>negative NAAT test?....this means that among the first 3 specimens they collect, only one has to be NAAT negative / culture positive, even if another was NAAT positive</a:t>
            </a:r>
          </a:p>
          <a:p>
            <a:endParaRPr lang="en-US" dirty="0"/>
          </a:p>
        </p:txBody>
      </p:sp>
      <p:sp>
        <p:nvSpPr>
          <p:cNvPr id="4" name="Slide Number Placeholder 3"/>
          <p:cNvSpPr>
            <a:spLocks noGrp="1"/>
          </p:cNvSpPr>
          <p:nvPr>
            <p:ph type="sldNum" sz="quarter" idx="10"/>
          </p:nvPr>
        </p:nvSpPr>
        <p:spPr/>
        <p:txBody>
          <a:bodyPr/>
          <a:lstStyle/>
          <a:p>
            <a:fld id="{BD59C6EE-4680-43E5-B55C-9659AF367296}" type="slidenum">
              <a:rPr lang="en-US" smtClean="0"/>
              <a:pPr/>
              <a:t>12</a:t>
            </a:fld>
            <a:endParaRPr lang="en-US"/>
          </a:p>
        </p:txBody>
      </p:sp>
    </p:spTree>
    <p:extLst>
      <p:ext uri="{BB962C8B-B14F-4D97-AF65-F5344CB8AC3E}">
        <p14:creationId xmlns:p14="http://schemas.microsoft.com/office/powerpoint/2010/main" val="24366152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7301">
              <a:defRPr/>
            </a:pPr>
            <a:r>
              <a:rPr lang="en-US" dirty="0"/>
              <a:t>Another approach to measuring transmissibility that is PTB case-centric. Unfortunately, only data for individual contacts (outside of Baltimore City) after 2007 were available at Maryland TB Control</a:t>
            </a:r>
            <a:endParaRPr lang="en-US" sz="1000" dirty="0">
              <a:solidFill>
                <a:srgbClr val="FF0000"/>
              </a:solidFill>
            </a:endParaRPr>
          </a:p>
          <a:p>
            <a:pPr defTabSz="897301">
              <a:defRPr/>
            </a:pPr>
            <a:endParaRPr lang="en-US" dirty="0"/>
          </a:p>
          <a:p>
            <a:r>
              <a:rPr lang="en-US" dirty="0" smtClean="0"/>
              <a:t>Looking at around a total of 5300 contacts</a:t>
            </a:r>
            <a:r>
              <a:rPr lang="en-US" baseline="0" dirty="0" smtClean="0"/>
              <a:t> evaluated.  Of note, it would make sense that a more thorough contact investigation was done for the highest risk/higher burden TB cases.  It turns out that  around 82% of smear + and 81% of MTD+ contacts were evaluated, 72% of smear negative were evaluated, and only 64% of MTD negative contacts were evaluated.</a:t>
            </a:r>
            <a:endParaRPr lang="en-US" dirty="0"/>
          </a:p>
        </p:txBody>
      </p:sp>
      <p:sp>
        <p:nvSpPr>
          <p:cNvPr id="4" name="Slide Number Placeholder 3"/>
          <p:cNvSpPr>
            <a:spLocks noGrp="1"/>
          </p:cNvSpPr>
          <p:nvPr>
            <p:ph type="sldNum" sz="quarter" idx="10"/>
          </p:nvPr>
        </p:nvSpPr>
        <p:spPr/>
        <p:txBody>
          <a:bodyPr/>
          <a:lstStyle/>
          <a:p>
            <a:fld id="{BD59C6EE-4680-43E5-B55C-9659AF367296}" type="slidenum">
              <a:rPr lang="en-US" smtClean="0"/>
              <a:pPr/>
              <a:t>14</a:t>
            </a:fld>
            <a:endParaRPr lang="en-US"/>
          </a:p>
        </p:txBody>
      </p:sp>
    </p:spTree>
    <p:extLst>
      <p:ext uri="{BB962C8B-B14F-4D97-AF65-F5344CB8AC3E}">
        <p14:creationId xmlns:p14="http://schemas.microsoft.com/office/powerpoint/2010/main" val="25883047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are hoping that these results introduce a possibility that NAATs are</a:t>
            </a:r>
            <a:r>
              <a:rPr lang="en-US" baseline="0" dirty="0" smtClean="0"/>
              <a:t> useful in making public health decisions about isolation and contact investigations for TB patients.</a:t>
            </a:r>
            <a:endParaRPr lang="en-US" dirty="0"/>
          </a:p>
        </p:txBody>
      </p:sp>
      <p:sp>
        <p:nvSpPr>
          <p:cNvPr id="4" name="Slide Number Placeholder 3"/>
          <p:cNvSpPr>
            <a:spLocks noGrp="1"/>
          </p:cNvSpPr>
          <p:nvPr>
            <p:ph type="sldNum" sz="quarter" idx="10"/>
          </p:nvPr>
        </p:nvSpPr>
        <p:spPr/>
        <p:txBody>
          <a:bodyPr/>
          <a:lstStyle/>
          <a:p>
            <a:fld id="{BD59C6EE-4680-43E5-B55C-9659AF367296}" type="slidenum">
              <a:rPr lang="en-US" smtClean="0"/>
              <a:pPr/>
              <a:t>15</a:t>
            </a:fld>
            <a:endParaRPr lang="en-US"/>
          </a:p>
        </p:txBody>
      </p:sp>
    </p:spTree>
    <p:extLst>
      <p:ext uri="{BB962C8B-B14F-4D97-AF65-F5344CB8AC3E}">
        <p14:creationId xmlns:p14="http://schemas.microsoft.com/office/powerpoint/2010/main" val="586644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D59C6EE-4680-43E5-B55C-9659AF367296}" type="slidenum">
              <a:rPr lang="en-US" smtClean="0"/>
              <a:pPr/>
              <a:t>17</a:t>
            </a:fld>
            <a:endParaRPr lang="en-US"/>
          </a:p>
        </p:txBody>
      </p:sp>
    </p:spTree>
    <p:extLst>
      <p:ext uri="{BB962C8B-B14F-4D97-AF65-F5344CB8AC3E}">
        <p14:creationId xmlns:p14="http://schemas.microsoft.com/office/powerpoint/2010/main" val="39498370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Up to now, public health management of pulmonary TB patients </a:t>
            </a:r>
            <a:r>
              <a:rPr lang="en-US" baseline="0" dirty="0" smtClean="0"/>
              <a:t>has been based heavily on sputum smear status, typically</a:t>
            </a:r>
            <a:r>
              <a:rPr lang="en-US" dirty="0" smtClean="0"/>
              <a:t> prioritizing resources for respiratory isolation and extensive contact investigations away from smear-negative TB patients. However, studies such as the one performed</a:t>
            </a:r>
            <a:r>
              <a:rPr lang="en-US" baseline="0" dirty="0" smtClean="0"/>
              <a:t> by</a:t>
            </a:r>
            <a:r>
              <a:rPr lang="en-US" dirty="0" smtClean="0"/>
              <a:t> Marcel Behr et al</a:t>
            </a:r>
            <a:r>
              <a:rPr lang="en-US" baseline="0" dirty="0" smtClean="0"/>
              <a:t> </a:t>
            </a:r>
            <a:r>
              <a:rPr lang="en-US" dirty="0" smtClean="0"/>
              <a:t>in San Francisco in the 1990s have shown that</a:t>
            </a:r>
            <a:r>
              <a:rPr lang="en-US" baseline="0" dirty="0" smtClean="0"/>
              <a:t> smear-negative patients contribute substantially to TB transmission.  </a:t>
            </a:r>
          </a:p>
          <a:p>
            <a:endParaRPr lang="en-US" baseline="0" dirty="0" smtClean="0"/>
          </a:p>
          <a:p>
            <a:r>
              <a:rPr lang="en-US" baseline="0" dirty="0" smtClean="0"/>
              <a:t>Since that time, we’ve had the emergence of a new generation of rapid TB diagnostics based on nucleic acid amplification, that </a:t>
            </a:r>
            <a:r>
              <a:rPr lang="en-US" dirty="0" smtClean="0"/>
              <a:t>offer a lower, more favorable limit of detection compared </a:t>
            </a:r>
            <a:r>
              <a:rPr lang="en-US" baseline="0" dirty="0" smtClean="0"/>
              <a:t>to smear microscopy. </a:t>
            </a:r>
            <a:r>
              <a:rPr lang="en-US" dirty="0"/>
              <a:t> </a:t>
            </a:r>
            <a:r>
              <a:rPr lang="en-US" dirty="0" smtClean="0"/>
              <a:t>Examples include the enhanced </a:t>
            </a:r>
            <a:r>
              <a:rPr lang="en-US" dirty="0"/>
              <a:t>Amplified Mycobacterium tuberculosis Direct </a:t>
            </a:r>
            <a:r>
              <a:rPr lang="en-US" dirty="0" smtClean="0"/>
              <a:t>Test</a:t>
            </a:r>
            <a:r>
              <a:rPr lang="en-US" baseline="0" dirty="0" smtClean="0"/>
              <a:t> which picks up a portion of16s </a:t>
            </a:r>
            <a:r>
              <a:rPr lang="en-US" baseline="0" dirty="0" err="1" smtClean="0"/>
              <a:t>rRNA</a:t>
            </a:r>
            <a:r>
              <a:rPr lang="en-US" dirty="0" smtClean="0"/>
              <a:t>, and</a:t>
            </a:r>
            <a:r>
              <a:rPr lang="en-US" baseline="0" dirty="0" smtClean="0"/>
              <a:t> </a:t>
            </a:r>
            <a:r>
              <a:rPr lang="en-US" dirty="0" smtClean="0"/>
              <a:t>was used by some US public </a:t>
            </a:r>
            <a:r>
              <a:rPr lang="en-US" dirty="0"/>
              <a:t>health TB </a:t>
            </a:r>
            <a:r>
              <a:rPr lang="en-US" dirty="0" smtClean="0"/>
              <a:t>programs </a:t>
            </a:r>
            <a:r>
              <a:rPr lang="en-US" dirty="0"/>
              <a:t>prior </a:t>
            </a:r>
            <a:r>
              <a:rPr lang="en-US" dirty="0" smtClean="0"/>
              <a:t>to being supplanted by </a:t>
            </a:r>
            <a:r>
              <a:rPr lang="en-US" dirty="0" err="1" smtClean="0"/>
              <a:t>Xpert</a:t>
            </a:r>
            <a:r>
              <a:rPr lang="en-US" dirty="0" smtClean="0"/>
              <a:t> </a:t>
            </a:r>
            <a:r>
              <a:rPr lang="en-US" baseline="0" dirty="0" smtClean="0"/>
              <a:t>MTB/RIF which is now being rolled out globally.</a:t>
            </a:r>
            <a:r>
              <a:rPr lang="en-US" dirty="0" smtClean="0"/>
              <a:t>  </a:t>
            </a:r>
            <a:endParaRPr lang="en-US" baseline="0" dirty="0" smtClean="0"/>
          </a:p>
          <a:p>
            <a:r>
              <a:rPr lang="en-US" baseline="0" dirty="0" smtClean="0"/>
              <a:t>*click*</a:t>
            </a:r>
          </a:p>
          <a:p>
            <a:endParaRPr lang="en-US" baseline="0" dirty="0" smtClean="0"/>
          </a:p>
          <a:p>
            <a:pPr defTabSz="914244">
              <a:defRPr/>
            </a:pPr>
            <a:r>
              <a:rPr lang="en-US" baseline="0" dirty="0" smtClean="0"/>
              <a:t>So </a:t>
            </a:r>
            <a:r>
              <a:rPr lang="en-US" baseline="0" dirty="0" err="1" smtClean="0"/>
              <a:t>inaturally</a:t>
            </a:r>
            <a:r>
              <a:rPr lang="en-US" baseline="0" dirty="0" smtClean="0"/>
              <a:t> we were interested in understanding if nucleic acid amplification tests could  refine our </a:t>
            </a:r>
            <a:r>
              <a:rPr lang="en-US" dirty="0" smtClean="0"/>
              <a:t>assessment of infective potential for each </a:t>
            </a:r>
            <a:r>
              <a:rPr lang="en-US" baseline="0" dirty="0" smtClean="0"/>
              <a:t>TB patient. It</a:t>
            </a:r>
            <a:r>
              <a:rPr lang="en-US" dirty="0" smtClean="0"/>
              <a:t> just so happens that</a:t>
            </a:r>
            <a:r>
              <a:rPr lang="en-US" baseline="0" dirty="0" smtClean="0"/>
              <a:t> since 2003, the state of Maryland made heavy use of MTD testing and routinely performed </a:t>
            </a:r>
            <a:r>
              <a:rPr lang="en-US" baseline="0" dirty="0" err="1" smtClean="0"/>
              <a:t>M.tb</a:t>
            </a:r>
            <a:r>
              <a:rPr lang="en-US" baseline="0" dirty="0" smtClean="0"/>
              <a:t> genotyping for each </a:t>
            </a:r>
            <a:r>
              <a:rPr lang="en-US" dirty="0" smtClean="0"/>
              <a:t>pulmonary TB patients.  Using this dataset, we could compare and …</a:t>
            </a:r>
            <a:endParaRPr lang="en-US" baseline="0" dirty="0" smtClean="0"/>
          </a:p>
        </p:txBody>
      </p:sp>
      <p:sp>
        <p:nvSpPr>
          <p:cNvPr id="4" name="Slide Number Placeholder 3"/>
          <p:cNvSpPr>
            <a:spLocks noGrp="1"/>
          </p:cNvSpPr>
          <p:nvPr>
            <p:ph type="sldNum" sz="quarter" idx="10"/>
          </p:nvPr>
        </p:nvSpPr>
        <p:spPr/>
        <p:txBody>
          <a:bodyPr/>
          <a:lstStyle/>
          <a:p>
            <a:fld id="{BD59C6EE-4680-43E5-B55C-9659AF367296}" type="slidenum">
              <a:rPr lang="en-US" smtClean="0">
                <a:solidFill>
                  <a:prstClr val="black"/>
                </a:solidFill>
                <a:latin typeface="Calibri"/>
              </a:rPr>
              <a:pPr/>
              <a:t>2</a:t>
            </a:fld>
            <a:endParaRPr lang="en-US" dirty="0">
              <a:solidFill>
                <a:prstClr val="black"/>
              </a:solidFill>
              <a:latin typeface="Calibri"/>
            </a:endParaRPr>
          </a:p>
        </p:txBody>
      </p:sp>
    </p:spTree>
    <p:extLst>
      <p:ext uri="{BB962C8B-B14F-4D97-AF65-F5344CB8AC3E}">
        <p14:creationId xmlns:p14="http://schemas.microsoft.com/office/powerpoint/2010/main" val="41061208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for our primary</a:t>
            </a:r>
            <a:r>
              <a:rPr lang="en-US" baseline="0" dirty="0" smtClean="0"/>
              <a:t> analysis looking at cases within genotypic clusters, we needed to define how we determine SM and MTD status.</a:t>
            </a:r>
          </a:p>
          <a:p>
            <a:endParaRPr lang="en-US" dirty="0" smtClean="0"/>
          </a:p>
          <a:p>
            <a:r>
              <a:rPr lang="en-US" dirty="0" smtClean="0"/>
              <a:t>As well as </a:t>
            </a:r>
            <a:r>
              <a:rPr lang="en-US" dirty="0"/>
              <a:t>Relative rate of transmission from MTD negative patients with TB , which divides transmission events into a denominator of total secondary cases who are MTD (-) </a:t>
            </a:r>
            <a:r>
              <a:rPr lang="en-US" dirty="0" err="1"/>
              <a:t>vs</a:t>
            </a:r>
            <a:r>
              <a:rPr lang="en-US" dirty="0"/>
              <a:t> MTD (+)</a:t>
            </a:r>
          </a:p>
          <a:p>
            <a:r>
              <a:rPr lang="en-US" dirty="0"/>
              <a:t>To be NAAT negative…</a:t>
            </a:r>
          </a:p>
          <a:p>
            <a:r>
              <a:rPr lang="en-US" dirty="0"/>
              <a:t>…if they had any positive MTD result or were smear positive they were determined to be MTD (+)</a:t>
            </a:r>
          </a:p>
          <a:p>
            <a:r>
              <a:rPr lang="en-US" dirty="0"/>
              <a:t>To be smear negative….</a:t>
            </a:r>
          </a:p>
          <a:p>
            <a:r>
              <a:rPr lang="en-US" dirty="0"/>
              <a:t>It didn’t happen often, but if their smear or MTD specimens came after 2 days of treatment, they were not considered in the analysis.  This is because the error of misclassifying them seemed greater than that of possibly not including them in the analysis.</a:t>
            </a:r>
          </a:p>
          <a:p>
            <a:endParaRPr lang="en-US" dirty="0"/>
          </a:p>
        </p:txBody>
      </p:sp>
      <p:sp>
        <p:nvSpPr>
          <p:cNvPr id="4" name="Slide Number Placeholder 3"/>
          <p:cNvSpPr>
            <a:spLocks noGrp="1"/>
          </p:cNvSpPr>
          <p:nvPr>
            <p:ph type="sldNum" sz="quarter" idx="10"/>
          </p:nvPr>
        </p:nvSpPr>
        <p:spPr/>
        <p:txBody>
          <a:bodyPr/>
          <a:lstStyle/>
          <a:p>
            <a:fld id="{BD59C6EE-4680-43E5-B55C-9659AF367296}" type="slidenum">
              <a:rPr lang="en-US" smtClean="0"/>
              <a:pPr/>
              <a:t>4</a:t>
            </a:fld>
            <a:endParaRPr lang="en-US"/>
          </a:p>
        </p:txBody>
      </p:sp>
    </p:spTree>
    <p:extLst>
      <p:ext uri="{BB962C8B-B14F-4D97-AF65-F5344CB8AC3E}">
        <p14:creationId xmlns:p14="http://schemas.microsoft.com/office/powerpoint/2010/main" val="31490802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First we can </a:t>
            </a:r>
            <a:r>
              <a:rPr lang="en-US" baseline="0" dirty="0" smtClean="0"/>
              <a:t>look at transmission events among the </a:t>
            </a:r>
            <a:r>
              <a:rPr lang="en-US" dirty="0" smtClean="0"/>
              <a:t>TB</a:t>
            </a:r>
            <a:r>
              <a:rPr lang="en-US" baseline="0" dirty="0" smtClean="0"/>
              <a:t> cases that had the same TB genotype.  This is defined as our primary analysis. </a:t>
            </a:r>
          </a:p>
          <a:p>
            <a:r>
              <a:rPr lang="en-US" baseline="0" dirty="0" smtClean="0"/>
              <a:t>Second, we could look at contacts for each PTB case and estimate transmissibility for each case based on how many of their contacts became infected, either with latent or active TB. </a:t>
            </a:r>
          </a:p>
        </p:txBody>
      </p:sp>
      <p:sp>
        <p:nvSpPr>
          <p:cNvPr id="4" name="Slide Number Placeholder 3"/>
          <p:cNvSpPr>
            <a:spLocks noGrp="1"/>
          </p:cNvSpPr>
          <p:nvPr>
            <p:ph type="sldNum" sz="quarter" idx="10"/>
          </p:nvPr>
        </p:nvSpPr>
        <p:spPr/>
        <p:txBody>
          <a:bodyPr/>
          <a:lstStyle/>
          <a:p>
            <a:fld id="{BD59C6EE-4680-43E5-B55C-9659AF367296}" type="slidenum">
              <a:rPr lang="en-US" smtClean="0"/>
              <a:pPr/>
              <a:t>5</a:t>
            </a:fld>
            <a:endParaRPr lang="en-US"/>
          </a:p>
        </p:txBody>
      </p:sp>
    </p:spTree>
    <p:extLst>
      <p:ext uri="{BB962C8B-B14F-4D97-AF65-F5344CB8AC3E}">
        <p14:creationId xmlns:p14="http://schemas.microsoft.com/office/powerpoint/2010/main" val="29478759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u="sng" dirty="0"/>
              <a:t>Before delving into our analysis design, it’s worth mentioning that we defined:</a:t>
            </a:r>
          </a:p>
          <a:p>
            <a:pPr lvl="1"/>
            <a:r>
              <a:rPr lang="en-US" u="sng" dirty="0"/>
              <a:t>NAA-negative</a:t>
            </a:r>
            <a:r>
              <a:rPr lang="en-US" dirty="0"/>
              <a:t>: at least </a:t>
            </a:r>
            <a:r>
              <a:rPr lang="en-US" b="1" dirty="0"/>
              <a:t>2</a:t>
            </a:r>
            <a:r>
              <a:rPr lang="en-US" dirty="0"/>
              <a:t> </a:t>
            </a:r>
            <a:r>
              <a:rPr lang="en-US" dirty="0" err="1"/>
              <a:t>neg</a:t>
            </a:r>
            <a:r>
              <a:rPr lang="en-US" dirty="0"/>
              <a:t> NAAT (MTD) results at time of 1st culture-</a:t>
            </a:r>
            <a:r>
              <a:rPr lang="en-US" dirty="0" err="1"/>
              <a:t>pos</a:t>
            </a:r>
            <a:r>
              <a:rPr lang="en-US" dirty="0"/>
              <a:t> specimen (if any positive MTD = NAAT positive).  If they didn’t have enough tests to meet either criteria, then they were NAAT indeterminate. </a:t>
            </a:r>
          </a:p>
          <a:p>
            <a:pPr lvl="1"/>
            <a:r>
              <a:rPr lang="en-US" dirty="0"/>
              <a:t>We used the same classification method for Smear status, except at least </a:t>
            </a:r>
            <a:r>
              <a:rPr lang="en-US" b="1" dirty="0"/>
              <a:t>3</a:t>
            </a:r>
            <a:r>
              <a:rPr lang="en-US" dirty="0"/>
              <a:t> </a:t>
            </a:r>
            <a:r>
              <a:rPr lang="en-US" dirty="0" err="1"/>
              <a:t>neg</a:t>
            </a:r>
            <a:r>
              <a:rPr lang="en-US" dirty="0"/>
              <a:t> smear microscopy results were required to be smear negative. </a:t>
            </a:r>
          </a:p>
          <a:p>
            <a:endParaRPr lang="en-US" dirty="0" smtClean="0"/>
          </a:p>
          <a:p>
            <a:r>
              <a:rPr lang="en-US" dirty="0" smtClean="0"/>
              <a:t>We took cases with </a:t>
            </a:r>
            <a:r>
              <a:rPr lang="en-US" dirty="0" err="1" smtClean="0"/>
              <a:t>Mtb</a:t>
            </a:r>
            <a:r>
              <a:rPr lang="en-US" dirty="0" smtClean="0"/>
              <a:t> isolates having the same genotype (combination of looking at spacer oligonucleotide sequences and VNTR in 12 specific loci of the TB genome) and assigned them to transmission clusters.  Cases were then ordered chronologically based on the date of their 1</a:t>
            </a:r>
            <a:r>
              <a:rPr lang="en-US" baseline="30000" dirty="0" smtClean="0"/>
              <a:t>st</a:t>
            </a:r>
            <a:r>
              <a:rPr lang="en-US" dirty="0" smtClean="0"/>
              <a:t> culture positive specimen.</a:t>
            </a:r>
          </a:p>
          <a:p>
            <a:r>
              <a:rPr lang="en-US" dirty="0" smtClean="0"/>
              <a:t>Clusters</a:t>
            </a:r>
            <a:r>
              <a:rPr lang="en-US" baseline="0" dirty="0" smtClean="0"/>
              <a:t> were categorized according to </a:t>
            </a:r>
            <a:r>
              <a:rPr lang="en-US" dirty="0" smtClean="0"/>
              <a:t>the index case, so if the index case was MTD negative, this was a MTD </a:t>
            </a:r>
            <a:r>
              <a:rPr lang="en-US" dirty="0" err="1" smtClean="0"/>
              <a:t>neg</a:t>
            </a:r>
            <a:r>
              <a:rPr lang="en-US" dirty="0" smtClean="0"/>
              <a:t> cluster. </a:t>
            </a:r>
            <a:r>
              <a:rPr lang="en-US" baseline="0" dirty="0" smtClean="0"/>
              <a:t> Clusters</a:t>
            </a:r>
            <a:r>
              <a:rPr lang="en-US" dirty="0" smtClean="0"/>
              <a:t> with an index case of indeterminate test</a:t>
            </a:r>
            <a:r>
              <a:rPr lang="en-US" baseline="0" dirty="0" smtClean="0"/>
              <a:t> outcome </a:t>
            </a:r>
            <a:r>
              <a:rPr lang="en-US" dirty="0" smtClean="0"/>
              <a:t>were </a:t>
            </a:r>
            <a:r>
              <a:rPr lang="en-US" baseline="0" dirty="0" smtClean="0"/>
              <a:t>excluded from the analysi</a:t>
            </a:r>
            <a:r>
              <a:rPr lang="en-US" dirty="0" smtClean="0"/>
              <a:t>s.  </a:t>
            </a:r>
          </a:p>
          <a:p>
            <a:endParaRPr lang="en-US" dirty="0" smtClean="0"/>
          </a:p>
          <a:p>
            <a:r>
              <a:rPr lang="en-US" dirty="0" smtClean="0"/>
              <a:t>*Click*</a:t>
            </a:r>
          </a:p>
          <a:p>
            <a:endParaRPr lang="en-US" dirty="0"/>
          </a:p>
          <a:p>
            <a:r>
              <a:rPr lang="en-US" dirty="0" smtClean="0"/>
              <a:t>We took 2 primary approaches to approximate transmission risk:  The first, the risk of being an index case, assumes if you started a cluster, you probably transmitted TB to at least one other person.  This is a rough approximation as being an index case is only measured as one transmission event independent of the cluster size.    </a:t>
            </a:r>
          </a:p>
          <a:p>
            <a:r>
              <a:rPr lang="en-US" dirty="0" smtClean="0"/>
              <a:t>The second measurement approximates transmission for the entire cluster, including both the index and secondary cases.  The assumptions are that cases following the higher burden MTD+ cases </a:t>
            </a:r>
            <a:r>
              <a:rPr lang="en-US" baseline="0" dirty="0" smtClean="0"/>
              <a:t> </a:t>
            </a:r>
            <a:r>
              <a:rPr lang="en-US" dirty="0" smtClean="0"/>
              <a:t>likely got their TB from the MTD + case and that cases only following MTD (-) cases</a:t>
            </a:r>
            <a:r>
              <a:rPr lang="en-US" baseline="0" dirty="0" smtClean="0"/>
              <a:t> in the cluster came from MTD (-) transmission. From this, we calculate a relative risk of transmission for MTD (-) versus MTD (+) pulmonary TB cases. </a:t>
            </a:r>
          </a:p>
          <a:p>
            <a:r>
              <a:rPr lang="en-US" baseline="0" dirty="0" smtClean="0"/>
              <a:t>These analyses were also performed to determine transmission risk based on smear status.  </a:t>
            </a:r>
            <a:endParaRPr lang="en-US" dirty="0"/>
          </a:p>
        </p:txBody>
      </p:sp>
      <p:sp>
        <p:nvSpPr>
          <p:cNvPr id="4" name="Slide Number Placeholder 3"/>
          <p:cNvSpPr>
            <a:spLocks noGrp="1"/>
          </p:cNvSpPr>
          <p:nvPr>
            <p:ph type="sldNum" sz="quarter" idx="10"/>
          </p:nvPr>
        </p:nvSpPr>
        <p:spPr/>
        <p:txBody>
          <a:bodyPr/>
          <a:lstStyle/>
          <a:p>
            <a:fld id="{BD59C6EE-4680-43E5-B55C-9659AF367296}" type="slidenum">
              <a:rPr lang="en-US" smtClean="0"/>
              <a:pPr/>
              <a:t>6</a:t>
            </a:fld>
            <a:endParaRPr lang="en-US"/>
          </a:p>
        </p:txBody>
      </p:sp>
    </p:spTree>
    <p:extLst>
      <p:ext uri="{BB962C8B-B14F-4D97-AF65-F5344CB8AC3E}">
        <p14:creationId xmlns:p14="http://schemas.microsoft.com/office/powerpoint/2010/main" val="30364764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RVCT</a:t>
            </a:r>
            <a:r>
              <a:rPr lang="en-US" baseline="0" dirty="0" smtClean="0"/>
              <a:t> which is </a:t>
            </a:r>
            <a:r>
              <a:rPr lang="en-US" dirty="0" smtClean="0"/>
              <a:t>CDC-based case report forms used nationwide to profile characteristics</a:t>
            </a:r>
            <a:r>
              <a:rPr lang="en-US" baseline="0" dirty="0" smtClean="0"/>
              <a:t> of </a:t>
            </a:r>
            <a:r>
              <a:rPr lang="en-US" dirty="0" smtClean="0"/>
              <a:t>active</a:t>
            </a:r>
            <a:r>
              <a:rPr lang="en-US" baseline="0" dirty="0" smtClean="0"/>
              <a:t> cases… This will be important in understanding other factors related to transmissibility of both the population that we are able to analyze and the population that we cannot analyze.  </a:t>
            </a:r>
          </a:p>
          <a:p>
            <a:endParaRPr lang="en-US" baseline="0" dirty="0" smtClean="0"/>
          </a:p>
          <a:p>
            <a:pPr defTabSz="897301">
              <a:defRPr/>
            </a:pPr>
            <a:r>
              <a:rPr lang="en-US" baseline="0" dirty="0" smtClean="0"/>
              <a:t>Laboratory information which was stored on cards in the Maryland state lab.  This included the culture, smear and MTD data results for specimens processed at the state lab. </a:t>
            </a:r>
          </a:p>
          <a:p>
            <a:endParaRPr lang="en-US" baseline="0" dirty="0" smtClean="0"/>
          </a:p>
          <a:p>
            <a:pPr defTabSz="897301">
              <a:defRPr/>
            </a:pPr>
            <a:r>
              <a:rPr lang="en-US" baseline="0" dirty="0" smtClean="0"/>
              <a:t>Genotyping which were done on the vast majority of culture proven active cases.   The genotyping designation that was applied to our cases was a combination of </a:t>
            </a:r>
            <a:r>
              <a:rPr lang="en-US" baseline="0" dirty="0" err="1" smtClean="0"/>
              <a:t>spoligotyping</a:t>
            </a:r>
            <a:r>
              <a:rPr lang="en-US" baseline="0" dirty="0" smtClean="0"/>
              <a:t>, looking at spacer oligonucleotide sequences in the direct repeat region of the TB genome and MIRU-VNTR which distinguishes TB strains by looks at Variable number of tandem repeats at 12 specific loci of the TB genome.  After 2009, they started looking at tandem repeats on 24 loci, which added for higher discriminatory power, but we kept with the 12-loci MIRU to keep consistent discriminatory power since most of our data is before 2009.  </a:t>
            </a:r>
          </a:p>
          <a:p>
            <a:pPr defTabSz="897301">
              <a:defRPr/>
            </a:pPr>
            <a:endParaRPr lang="en-US" baseline="0" dirty="0" smtClean="0"/>
          </a:p>
          <a:p>
            <a:pPr defTabSz="897301">
              <a:defRPr/>
            </a:pPr>
            <a:r>
              <a:rPr lang="en-US" baseline="0" dirty="0" smtClean="0"/>
              <a:t>Contact investigation done for culture </a:t>
            </a:r>
            <a:r>
              <a:rPr lang="en-US" baseline="0" dirty="0" err="1" smtClean="0"/>
              <a:t>pos</a:t>
            </a:r>
            <a:r>
              <a:rPr lang="en-US" baseline="0" dirty="0" smtClean="0"/>
              <a:t> pulmonary cases and gave us a different approach to looking at transmission events for each pulmonary TB case.</a:t>
            </a:r>
          </a:p>
          <a:p>
            <a:pPr defTabSz="897301">
              <a:defRPr/>
            </a:pPr>
            <a:endParaRPr lang="en-US" baseline="0" dirty="0" smtClean="0"/>
          </a:p>
          <a:p>
            <a:pPr defTabSz="897301">
              <a:defRPr/>
            </a:pPr>
            <a:r>
              <a:rPr lang="en-US" baseline="0" dirty="0" smtClean="0"/>
              <a:t>Linking these datasets so that we could have complete information for each case, ended up being more complex and messy which is a different story. </a:t>
            </a:r>
          </a:p>
        </p:txBody>
      </p:sp>
      <p:sp>
        <p:nvSpPr>
          <p:cNvPr id="4" name="Slide Number Placeholder 3"/>
          <p:cNvSpPr>
            <a:spLocks noGrp="1"/>
          </p:cNvSpPr>
          <p:nvPr>
            <p:ph type="sldNum" sz="quarter" idx="10"/>
          </p:nvPr>
        </p:nvSpPr>
        <p:spPr/>
        <p:txBody>
          <a:bodyPr/>
          <a:lstStyle/>
          <a:p>
            <a:fld id="{BD59C6EE-4680-43E5-B55C-9659AF367296}" type="slidenum">
              <a:rPr lang="en-US" smtClean="0"/>
              <a:pPr/>
              <a:t>8</a:t>
            </a:fld>
            <a:endParaRPr lang="en-US"/>
          </a:p>
        </p:txBody>
      </p:sp>
    </p:spTree>
    <p:extLst>
      <p:ext uri="{BB962C8B-B14F-4D97-AF65-F5344CB8AC3E}">
        <p14:creationId xmlns:p14="http://schemas.microsoft.com/office/powerpoint/2010/main" val="7240417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 had to be in this order due to security restrictions on taking data, which</a:t>
            </a:r>
            <a:r>
              <a:rPr lang="en-US" baseline="0" dirty="0" smtClean="0"/>
              <a:t> required patient identifiers to link with the laboratory database,</a:t>
            </a:r>
            <a:r>
              <a:rPr lang="en-US" dirty="0" smtClean="0"/>
              <a:t> outside of the</a:t>
            </a:r>
            <a:r>
              <a:rPr lang="en-US" baseline="0" dirty="0" smtClean="0"/>
              <a:t> TB control office at the time.</a:t>
            </a:r>
          </a:p>
          <a:p>
            <a:endParaRPr lang="en-US" baseline="0" dirty="0" smtClean="0"/>
          </a:p>
          <a:p>
            <a:pPr defTabSz="897301">
              <a:defRPr/>
            </a:pPr>
            <a:r>
              <a:rPr lang="en-US" dirty="0" smtClean="0">
                <a:sym typeface="Wingdings" panose="05000000000000000000" pitchFamily="2" charset="2"/>
              </a:rPr>
              <a:t>Acquired the relevant RVCT and Genotyping entries </a:t>
            </a:r>
            <a:r>
              <a:rPr lang="en-US" b="1" dirty="0" smtClean="0">
                <a:sym typeface="Wingdings" panose="05000000000000000000" pitchFamily="2" charset="2"/>
              </a:rPr>
              <a:t>(already in electronic database format, thank goodness)</a:t>
            </a:r>
            <a:r>
              <a:rPr lang="en-US" dirty="0" smtClean="0">
                <a:sym typeface="Wingdings" panose="05000000000000000000" pitchFamily="2" charset="2"/>
              </a:rPr>
              <a:t>  for culture-positive TB</a:t>
            </a:r>
          </a:p>
          <a:p>
            <a:pPr defTabSz="897301">
              <a:defRPr/>
            </a:pPr>
            <a:endParaRPr lang="en-US" dirty="0" smtClean="0">
              <a:sym typeface="Wingdings" panose="05000000000000000000" pitchFamily="2" charset="2"/>
            </a:endParaRPr>
          </a:p>
          <a:p>
            <a:pPr defTabSz="897301">
              <a:defRPr/>
            </a:pPr>
            <a:r>
              <a:rPr lang="en-US" dirty="0" smtClean="0">
                <a:sym typeface="Wingdings" panose="05000000000000000000" pitchFamily="2" charset="2"/>
              </a:rPr>
              <a:t>Merging: I</a:t>
            </a:r>
            <a:r>
              <a:rPr lang="en-US" baseline="0" dirty="0" smtClean="0">
                <a:sym typeface="Wingdings" panose="05000000000000000000" pitchFamily="2" charset="2"/>
              </a:rPr>
              <a:t> think I’d still be stuck on this step were it not for Silvia Cohn at the JH center for TB research who volunteered to travel up to the TB control office, where we had to keep the information, and execute these merges in SAS.  The merge took several steps because the RVCT data was in bits and pieces and the database before and after 2008 had different entries and formats.  Also there were a lot of time spent correcting and reformatting the databases so they could merge correctly.  For example, I realized that names were often different by a letter among different databases, which was a problem since the name was needed to link them.  So after fixing all this, we finally got a master database.  </a:t>
            </a:r>
          </a:p>
          <a:p>
            <a:pPr defTabSz="897301">
              <a:defRPr/>
            </a:pPr>
            <a:r>
              <a:rPr lang="en-US" baseline="0" dirty="0" smtClean="0">
                <a:sym typeface="Wingdings" panose="05000000000000000000" pitchFamily="2" charset="2"/>
              </a:rPr>
              <a:t>Within the master database, about 730 fell into genotypic clusters with more than one case and although close to all of them had smear data, about half of those had complete MTD information.</a:t>
            </a:r>
            <a:endParaRPr lang="en-US" dirty="0" smtClean="0">
              <a:sym typeface="Wingdings" panose="05000000000000000000" pitchFamily="2" charset="2"/>
            </a:endParaRPr>
          </a:p>
          <a:p>
            <a:endParaRPr lang="en-US" dirty="0"/>
          </a:p>
        </p:txBody>
      </p:sp>
      <p:sp>
        <p:nvSpPr>
          <p:cNvPr id="4" name="Slide Number Placeholder 3"/>
          <p:cNvSpPr>
            <a:spLocks noGrp="1"/>
          </p:cNvSpPr>
          <p:nvPr>
            <p:ph type="sldNum" sz="quarter" idx="10"/>
          </p:nvPr>
        </p:nvSpPr>
        <p:spPr/>
        <p:txBody>
          <a:bodyPr/>
          <a:lstStyle/>
          <a:p>
            <a:fld id="{BD59C6EE-4680-43E5-B55C-9659AF367296}" type="slidenum">
              <a:rPr lang="en-US" smtClean="0"/>
              <a:pPr/>
              <a:t>9</a:t>
            </a:fld>
            <a:endParaRPr lang="en-US"/>
          </a:p>
        </p:txBody>
      </p:sp>
    </p:spTree>
    <p:extLst>
      <p:ext uri="{BB962C8B-B14F-4D97-AF65-F5344CB8AC3E}">
        <p14:creationId xmlns:p14="http://schemas.microsoft.com/office/powerpoint/2010/main" val="14351125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Of the 796 pulmonary TB patients in Maryland during the study period, 782 had genotyping results of their TB isolates. 468 of these patients's isolates had a unique fingerprint whereas 313 of these patients could be grouped in a cluster of matching TB fingerprints.  When we compare characteristics of MTD neg vs pos vs unknown status due to inaequate results, we find a longer treatment duration for MTD negative and MTD unknown and higher prevalence of HIV and cavitary disease in MTD positive patients which will weigh into their infectivity risk.  We find a similar pattern for smear comparison minus the difference in HIV positivity.  </a:t>
            </a:r>
          </a:p>
          <a:p>
            <a:r>
              <a:rPr lang="en-US" baseline="0" dirty="0" smtClean="0"/>
              <a:t>*click*</a:t>
            </a:r>
          </a:p>
          <a:p>
            <a:r>
              <a:rPr lang="en-US" baseline="0" dirty="0" smtClean="0"/>
              <a:t>Finally we come to out outcomes.  As a point of reference, Peter Small and Marcel Behr, who followed a very similar analysis derived a RR of transmission risk of smear-negative patients of 0.22, with 17% of secondary cases attributed to smear-negative transmission.</a:t>
            </a:r>
          </a:p>
          <a:p>
            <a:r>
              <a:rPr lang="en-US" baseline="0" dirty="0" smtClean="0"/>
              <a:t>In Maryland, we found a similar relative smear negative transmission risk of 0.28 with 9% of secondary cases attributed to smear negative transmission.  We also found that smear negative patients were 23% less likely to start </a:t>
            </a:r>
            <a:r>
              <a:rPr lang="en-US" baseline="0" smtClean="0"/>
              <a:t>a cluster. </a:t>
            </a:r>
            <a:endParaRPr lang="en-US" baseline="0" dirty="0" smtClean="0"/>
          </a:p>
          <a:p>
            <a:r>
              <a:rPr lang="en-US" baseline="0" dirty="0" smtClean="0"/>
              <a:t>In our outcome of interest, we derived relative MTD-negative transmission risk of 0.08 with 0.6% of secondary cases attributed to MTD negative transmission.</a:t>
            </a:r>
          </a:p>
          <a:p>
            <a:r>
              <a:rPr lang="en-US" baseline="0" dirty="0" smtClean="0"/>
              <a:t>Finally, we asked ourselves how MTD status might further stratify TB transmission risk among smear negative patients.  We found that among smear negative TB patients, relative MTD-negative to MTD-positive transmission risk was 0.25, </a:t>
            </a:r>
          </a:p>
          <a:p>
            <a:pPr defTabSz="457175">
              <a:defRPr/>
            </a:pPr>
            <a:r>
              <a:rPr lang="en-US" dirty="0" smtClean="0"/>
              <a:t>Although this didn’t achieve statistical significance,</a:t>
            </a:r>
            <a:r>
              <a:rPr lang="en-US" baseline="0" dirty="0" smtClean="0"/>
              <a:t> it seems to makes sense if one compares the relative risks of transmission based on smear versus MTD.  And finally you’ll see that MTD- accounted for around 4% of transmission events among SM- secondary cases.</a:t>
            </a:r>
          </a:p>
          <a:p>
            <a:pPr defTabSz="457175">
              <a:defRPr/>
            </a:pPr>
            <a:endParaRPr lang="en-US" baseline="0" dirty="0" smtClean="0"/>
          </a:p>
          <a:p>
            <a:pPr defTabSz="457175">
              <a:defRPr/>
            </a:pPr>
            <a:r>
              <a:rPr lang="en-US" baseline="0" dirty="0" smtClean="0"/>
              <a:t>We also looked at contact investigation data, approximating transmission by number of contacts infected with active or active and latent TB and found was not able to identify a single contact of an MTD negative case who developed active TB.</a:t>
            </a:r>
          </a:p>
          <a:p>
            <a:pPr defTabSz="457175">
              <a:defRPr/>
            </a:pPr>
            <a:endParaRPr lang="en-US" baseline="0" dirty="0" smtClean="0"/>
          </a:p>
          <a:p>
            <a:pPr defTabSz="457175">
              <a:defRPr/>
            </a:pPr>
            <a:r>
              <a:rPr lang="en-US" baseline="0" dirty="0" smtClean="0"/>
              <a:t>Finally we also identified several biases in our assumptions such as chronologically misclassifying patients and not accounting for missing cases outside of the study period or who left Maryland before they could be identified.  We are currently working to censor the data so as to either </a:t>
            </a:r>
            <a:r>
              <a:rPr lang="en-US" baseline="0" dirty="0" err="1" smtClean="0"/>
              <a:t>propogate</a:t>
            </a:r>
            <a:r>
              <a:rPr lang="en-US" baseline="0" dirty="0" smtClean="0"/>
              <a:t> or dampen these potential biases and see if they affect the results.  So far we’ve found that censoring cases that presented within 6 months of each other don’t affect outcomes, suggesting that chronological misclassification is an unlikely source of bias.</a:t>
            </a:r>
            <a:endParaRPr lang="en-US" dirty="0"/>
          </a:p>
        </p:txBody>
      </p:sp>
      <p:sp>
        <p:nvSpPr>
          <p:cNvPr id="4" name="Slide Number Placeholder 3"/>
          <p:cNvSpPr>
            <a:spLocks noGrp="1"/>
          </p:cNvSpPr>
          <p:nvPr>
            <p:ph type="sldNum" sz="quarter" idx="10"/>
          </p:nvPr>
        </p:nvSpPr>
        <p:spPr/>
        <p:txBody>
          <a:bodyPr/>
          <a:lstStyle/>
          <a:p>
            <a:fld id="{0C285EA1-FE9D-3742-BBA2-9BE6FF8ACA6B}" type="slidenum">
              <a:rPr lang="en-US" smtClean="0"/>
              <a:pPr/>
              <a:t>10</a:t>
            </a:fld>
            <a:endParaRPr lang="en-US"/>
          </a:p>
        </p:txBody>
      </p:sp>
    </p:spTree>
    <p:extLst>
      <p:ext uri="{BB962C8B-B14F-4D97-AF65-F5344CB8AC3E}">
        <p14:creationId xmlns:p14="http://schemas.microsoft.com/office/powerpoint/2010/main" val="966481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also looked at</a:t>
            </a:r>
            <a:r>
              <a:rPr lang="en-US" baseline="0" dirty="0" smtClean="0"/>
              <a:t> how MTD (-) status could differentiate transmissibility among SM negative cases.  </a:t>
            </a:r>
            <a:endParaRPr lang="en-US" dirty="0"/>
          </a:p>
        </p:txBody>
      </p:sp>
      <p:sp>
        <p:nvSpPr>
          <p:cNvPr id="4" name="Slide Number Placeholder 3"/>
          <p:cNvSpPr>
            <a:spLocks noGrp="1"/>
          </p:cNvSpPr>
          <p:nvPr>
            <p:ph type="sldNum" sz="quarter" idx="10"/>
          </p:nvPr>
        </p:nvSpPr>
        <p:spPr/>
        <p:txBody>
          <a:bodyPr/>
          <a:lstStyle/>
          <a:p>
            <a:fld id="{BD59C6EE-4680-43E5-B55C-9659AF367296}" type="slidenum">
              <a:rPr lang="en-US" smtClean="0"/>
              <a:pPr/>
              <a:t>11</a:t>
            </a:fld>
            <a:endParaRPr lang="en-US"/>
          </a:p>
        </p:txBody>
      </p:sp>
    </p:spTree>
    <p:extLst>
      <p:ext uri="{BB962C8B-B14F-4D97-AF65-F5344CB8AC3E}">
        <p14:creationId xmlns:p14="http://schemas.microsoft.com/office/powerpoint/2010/main" val="35030850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D99A0F1-A301-B941-A885-75C23536A29E}" type="datetimeFigureOut">
              <a:rPr lang="en-US" smtClean="0"/>
              <a:pPr/>
              <a:t>3/17/2016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D8AD1F-4DE1-BE4A-959F-77971A439552}" type="slidenum">
              <a:rPr lang="en-US" smtClean="0"/>
              <a:pPr/>
              <a:t>‹#›</a:t>
            </a:fld>
            <a:endParaRPr lang="en-US"/>
          </a:p>
        </p:txBody>
      </p:sp>
    </p:spTree>
    <p:extLst>
      <p:ext uri="{BB962C8B-B14F-4D97-AF65-F5344CB8AC3E}">
        <p14:creationId xmlns:p14="http://schemas.microsoft.com/office/powerpoint/2010/main" val="40524784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D99A0F1-A301-B941-A885-75C23536A29E}" type="datetimeFigureOut">
              <a:rPr lang="en-US" smtClean="0"/>
              <a:pPr/>
              <a:t>3/17/2016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D8AD1F-4DE1-BE4A-959F-77971A439552}" type="slidenum">
              <a:rPr lang="en-US" smtClean="0"/>
              <a:pPr/>
              <a:t>‹#›</a:t>
            </a:fld>
            <a:endParaRPr lang="en-US"/>
          </a:p>
        </p:txBody>
      </p:sp>
    </p:spTree>
    <p:extLst>
      <p:ext uri="{BB962C8B-B14F-4D97-AF65-F5344CB8AC3E}">
        <p14:creationId xmlns:p14="http://schemas.microsoft.com/office/powerpoint/2010/main" val="20420594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D99A0F1-A301-B941-A885-75C23536A29E}" type="datetimeFigureOut">
              <a:rPr lang="en-US" smtClean="0"/>
              <a:pPr/>
              <a:t>3/17/2016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D8AD1F-4DE1-BE4A-959F-77971A439552}" type="slidenum">
              <a:rPr lang="en-US" smtClean="0"/>
              <a:pPr/>
              <a:t>‹#›</a:t>
            </a:fld>
            <a:endParaRPr lang="en-US"/>
          </a:p>
        </p:txBody>
      </p:sp>
    </p:spTree>
    <p:extLst>
      <p:ext uri="{BB962C8B-B14F-4D97-AF65-F5344CB8AC3E}">
        <p14:creationId xmlns:p14="http://schemas.microsoft.com/office/powerpoint/2010/main" val="26332053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D99A0F1-A301-B941-A885-75C23536A29E}" type="datetimeFigureOut">
              <a:rPr lang="en-US" smtClean="0"/>
              <a:pPr/>
              <a:t>3/17/2016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D8AD1F-4DE1-BE4A-959F-77971A439552}" type="slidenum">
              <a:rPr lang="en-US" smtClean="0"/>
              <a:pPr/>
              <a:t>‹#›</a:t>
            </a:fld>
            <a:endParaRPr lang="en-US"/>
          </a:p>
        </p:txBody>
      </p:sp>
    </p:spTree>
    <p:extLst>
      <p:ext uri="{BB962C8B-B14F-4D97-AF65-F5344CB8AC3E}">
        <p14:creationId xmlns:p14="http://schemas.microsoft.com/office/powerpoint/2010/main" val="32895720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D99A0F1-A301-B941-A885-75C23536A29E}" type="datetimeFigureOut">
              <a:rPr lang="en-US" smtClean="0"/>
              <a:pPr/>
              <a:t>3/17/2016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D8AD1F-4DE1-BE4A-959F-77971A439552}" type="slidenum">
              <a:rPr lang="en-US" smtClean="0"/>
              <a:pPr/>
              <a:t>‹#›</a:t>
            </a:fld>
            <a:endParaRPr lang="en-US"/>
          </a:p>
        </p:txBody>
      </p:sp>
    </p:spTree>
    <p:extLst>
      <p:ext uri="{BB962C8B-B14F-4D97-AF65-F5344CB8AC3E}">
        <p14:creationId xmlns:p14="http://schemas.microsoft.com/office/powerpoint/2010/main" val="1754105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D99A0F1-A301-B941-A885-75C23536A29E}" type="datetimeFigureOut">
              <a:rPr lang="en-US" smtClean="0"/>
              <a:pPr/>
              <a:t>3/17/2016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D8AD1F-4DE1-BE4A-959F-77971A439552}" type="slidenum">
              <a:rPr lang="en-US" smtClean="0"/>
              <a:pPr/>
              <a:t>‹#›</a:t>
            </a:fld>
            <a:endParaRPr lang="en-US"/>
          </a:p>
        </p:txBody>
      </p:sp>
    </p:spTree>
    <p:extLst>
      <p:ext uri="{BB962C8B-B14F-4D97-AF65-F5344CB8AC3E}">
        <p14:creationId xmlns:p14="http://schemas.microsoft.com/office/powerpoint/2010/main" val="39203154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D99A0F1-A301-B941-A885-75C23536A29E}" type="datetimeFigureOut">
              <a:rPr lang="en-US" smtClean="0"/>
              <a:pPr/>
              <a:t>3/17/2016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5D8AD1F-4DE1-BE4A-959F-77971A439552}" type="slidenum">
              <a:rPr lang="en-US" smtClean="0"/>
              <a:pPr/>
              <a:t>‹#›</a:t>
            </a:fld>
            <a:endParaRPr lang="en-US"/>
          </a:p>
        </p:txBody>
      </p:sp>
    </p:spTree>
    <p:extLst>
      <p:ext uri="{BB962C8B-B14F-4D97-AF65-F5344CB8AC3E}">
        <p14:creationId xmlns:p14="http://schemas.microsoft.com/office/powerpoint/2010/main" val="11222412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D99A0F1-A301-B941-A885-75C23536A29E}" type="datetimeFigureOut">
              <a:rPr lang="en-US" smtClean="0"/>
              <a:pPr/>
              <a:t>3/17/2016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5D8AD1F-4DE1-BE4A-959F-77971A439552}" type="slidenum">
              <a:rPr lang="en-US" smtClean="0"/>
              <a:pPr/>
              <a:t>‹#›</a:t>
            </a:fld>
            <a:endParaRPr lang="en-US"/>
          </a:p>
        </p:txBody>
      </p:sp>
    </p:spTree>
    <p:extLst>
      <p:ext uri="{BB962C8B-B14F-4D97-AF65-F5344CB8AC3E}">
        <p14:creationId xmlns:p14="http://schemas.microsoft.com/office/powerpoint/2010/main" val="21083276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99A0F1-A301-B941-A885-75C23536A29E}" type="datetimeFigureOut">
              <a:rPr lang="en-US" smtClean="0"/>
              <a:pPr/>
              <a:t>3/17/2016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5D8AD1F-4DE1-BE4A-959F-77971A439552}" type="slidenum">
              <a:rPr lang="en-US" smtClean="0"/>
              <a:pPr/>
              <a:t>‹#›</a:t>
            </a:fld>
            <a:endParaRPr lang="en-US"/>
          </a:p>
        </p:txBody>
      </p:sp>
    </p:spTree>
    <p:extLst>
      <p:ext uri="{BB962C8B-B14F-4D97-AF65-F5344CB8AC3E}">
        <p14:creationId xmlns:p14="http://schemas.microsoft.com/office/powerpoint/2010/main" val="3033653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99A0F1-A301-B941-A885-75C23536A29E}" type="datetimeFigureOut">
              <a:rPr lang="en-US" smtClean="0"/>
              <a:pPr/>
              <a:t>3/17/2016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D8AD1F-4DE1-BE4A-959F-77971A439552}" type="slidenum">
              <a:rPr lang="en-US" smtClean="0"/>
              <a:pPr/>
              <a:t>‹#›</a:t>
            </a:fld>
            <a:endParaRPr lang="en-US"/>
          </a:p>
        </p:txBody>
      </p:sp>
    </p:spTree>
    <p:extLst>
      <p:ext uri="{BB962C8B-B14F-4D97-AF65-F5344CB8AC3E}">
        <p14:creationId xmlns:p14="http://schemas.microsoft.com/office/powerpoint/2010/main" val="11889762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99A0F1-A301-B941-A885-75C23536A29E}" type="datetimeFigureOut">
              <a:rPr lang="en-US" smtClean="0"/>
              <a:pPr/>
              <a:t>3/17/2016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D8AD1F-4DE1-BE4A-959F-77971A439552}" type="slidenum">
              <a:rPr lang="en-US" smtClean="0"/>
              <a:pPr/>
              <a:t>‹#›</a:t>
            </a:fld>
            <a:endParaRPr lang="en-US"/>
          </a:p>
        </p:txBody>
      </p:sp>
    </p:spTree>
    <p:extLst>
      <p:ext uri="{BB962C8B-B14F-4D97-AF65-F5344CB8AC3E}">
        <p14:creationId xmlns:p14="http://schemas.microsoft.com/office/powerpoint/2010/main" val="10978471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99A0F1-A301-B941-A885-75C23536A29E}" type="datetimeFigureOut">
              <a:rPr lang="en-US" smtClean="0"/>
              <a:pPr/>
              <a:t>3/17/2016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D8AD1F-4DE1-BE4A-959F-77971A439552}" type="slidenum">
              <a:rPr lang="en-US" smtClean="0"/>
              <a:pPr/>
              <a:t>‹#›</a:t>
            </a:fld>
            <a:endParaRPr lang="en-US"/>
          </a:p>
        </p:txBody>
      </p:sp>
    </p:spTree>
    <p:extLst>
      <p:ext uri="{BB962C8B-B14F-4D97-AF65-F5344CB8AC3E}">
        <p14:creationId xmlns:p14="http://schemas.microsoft.com/office/powerpoint/2010/main" val="32352540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4.xml"/><Relationship Id="rId5" Type="http://schemas.openxmlformats.org/officeDocument/2006/relationships/image" Target="../media/image9.png"/><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3.png"/><Relationship Id="rId5" Type="http://schemas.microsoft.com/office/2007/relationships/hdphoto" Target="../media/hdphoto1.wdp"/><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6.jpeg"/><Relationship Id="rId7" Type="http://schemas.openxmlformats.org/officeDocument/2006/relationships/diagramColors" Target="../diagrams/colors2.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26769" y="2561958"/>
            <a:ext cx="7772400" cy="1470025"/>
          </a:xfrm>
        </p:spPr>
        <p:txBody>
          <a:bodyPr>
            <a:noAutofit/>
          </a:bodyPr>
          <a:lstStyle/>
          <a:p>
            <a:pPr>
              <a:lnSpc>
                <a:spcPct val="110000"/>
              </a:lnSpc>
            </a:pPr>
            <a:r>
              <a:rPr lang="en-US" sz="3700" b="1" dirty="0" smtClean="0"/>
              <a:t>USE OF NUCLEIC </a:t>
            </a:r>
            <a:r>
              <a:rPr lang="en-US" sz="3700" b="1" dirty="0"/>
              <a:t>ACID AMPLIFICATION TESTS FOR DETERMINING RISK OF TUBERCULOSIS </a:t>
            </a:r>
            <a:r>
              <a:rPr lang="en-US" sz="3700" b="1" dirty="0" smtClean="0"/>
              <a:t>TRANSMISSION</a:t>
            </a:r>
            <a:r>
              <a:rPr lang="en-US" sz="3700" b="1" dirty="0"/>
              <a:t/>
            </a:r>
            <a:br>
              <a:rPr lang="en-US" sz="3700" b="1" dirty="0"/>
            </a:br>
            <a:r>
              <a:rPr lang="en-US" sz="2400" b="1" dirty="0" smtClean="0"/>
              <a:t/>
            </a:r>
            <a:br>
              <a:rPr lang="en-US" sz="2400" b="1" dirty="0" smtClean="0"/>
            </a:br>
            <a:r>
              <a:rPr lang="en-US" sz="2400" dirty="0" smtClean="0"/>
              <a:t>Yingda </a:t>
            </a:r>
            <a:r>
              <a:rPr lang="en-US" sz="2400" dirty="0"/>
              <a:t>L. Xie</a:t>
            </a:r>
            <a:r>
              <a:rPr lang="en-US" sz="2400" baseline="30000" dirty="0"/>
              <a:t>1*</a:t>
            </a:r>
            <a:r>
              <a:rPr lang="en-US" sz="2400" dirty="0"/>
              <a:t>, Wendy A. Cronin</a:t>
            </a:r>
            <a:r>
              <a:rPr lang="en-US" sz="2400" baseline="30000" dirty="0"/>
              <a:t>2</a:t>
            </a:r>
            <a:r>
              <a:rPr lang="en-US" sz="2400" dirty="0"/>
              <a:t>, Jonathan E. Golub</a:t>
            </a:r>
            <a:r>
              <a:rPr lang="en-US" sz="2400" baseline="30000" dirty="0"/>
              <a:t>3</a:t>
            </a:r>
            <a:r>
              <a:rPr lang="en-US" sz="2400" dirty="0"/>
              <a:t>, Lisa Paulos</a:t>
            </a:r>
            <a:r>
              <a:rPr lang="en-US" sz="2400" baseline="30000" dirty="0"/>
              <a:t>2</a:t>
            </a:r>
            <a:r>
              <a:rPr lang="en-US" sz="2400" dirty="0"/>
              <a:t>,</a:t>
            </a:r>
            <a:r>
              <a:rPr lang="en-US" sz="2400" baseline="30000" dirty="0"/>
              <a:t> </a:t>
            </a:r>
            <a:r>
              <a:rPr lang="en-US" sz="2400" dirty="0"/>
              <a:t>Richard Oatis</a:t>
            </a:r>
            <a:r>
              <a:rPr lang="en-US" sz="2400" baseline="30000" dirty="0"/>
              <a:t>2</a:t>
            </a:r>
            <a:r>
              <a:rPr lang="en-US" sz="2400" dirty="0"/>
              <a:t>, </a:t>
            </a:r>
            <a:r>
              <a:rPr lang="en-US" sz="2400" dirty="0" err="1"/>
              <a:t>Jafar</a:t>
            </a:r>
            <a:r>
              <a:rPr lang="en-US" sz="2400" dirty="0"/>
              <a:t> H. Razeq</a:t>
            </a:r>
            <a:r>
              <a:rPr lang="en-US" sz="2400" baseline="30000" dirty="0"/>
              <a:t>2</a:t>
            </a:r>
            <a:r>
              <a:rPr lang="en-US" sz="2400" dirty="0"/>
              <a:t>, Silvia Cohn</a:t>
            </a:r>
            <a:r>
              <a:rPr lang="en-US" sz="2400" baseline="30000" dirty="0"/>
              <a:t>3</a:t>
            </a:r>
            <a:r>
              <a:rPr lang="en-US" sz="2400" dirty="0"/>
              <a:t>, Ray Y. Chen</a:t>
            </a:r>
            <a:r>
              <a:rPr lang="en-US" sz="2400" baseline="30000" dirty="0"/>
              <a:t>1</a:t>
            </a:r>
            <a:r>
              <a:rPr lang="en-US" sz="2400" dirty="0"/>
              <a:t>, Clifton E Barry</a:t>
            </a:r>
            <a:r>
              <a:rPr lang="en-US" sz="2400" baseline="30000" dirty="0"/>
              <a:t>1</a:t>
            </a:r>
            <a:r>
              <a:rPr lang="en-US" sz="2400" dirty="0"/>
              <a:t>, and Susan E. Dorman</a:t>
            </a:r>
            <a:r>
              <a:rPr lang="en-US" sz="2400" baseline="30000" dirty="0"/>
              <a:t>3</a:t>
            </a:r>
            <a:r>
              <a:rPr lang="en-US" sz="2000" dirty="0"/>
              <a:t/>
            </a:r>
            <a:br>
              <a:rPr lang="en-US" sz="2000" dirty="0"/>
            </a:br>
            <a:r>
              <a:rPr lang="en-US" sz="1600" b="1" dirty="0" smtClean="0"/>
              <a:t/>
            </a:r>
            <a:br>
              <a:rPr lang="en-US" sz="1600" b="1" dirty="0" smtClean="0"/>
            </a:br>
            <a:r>
              <a:rPr lang="en-US" sz="1800" b="1" dirty="0"/>
              <a:t> </a:t>
            </a:r>
            <a:br>
              <a:rPr lang="en-US" sz="1800" b="1" dirty="0"/>
            </a:br>
            <a:r>
              <a:rPr lang="en-US" sz="1800" dirty="0"/>
              <a:t>1. Tuberculosis Research Section, Laboratory of Clinical Infectious Diseases, NIAID, NIH, </a:t>
            </a:r>
            <a:r>
              <a:rPr lang="en-US" sz="1800" dirty="0" smtClean="0"/>
              <a:t>Bethesda, Maryland</a:t>
            </a:r>
            <a:r>
              <a:rPr lang="en-US" sz="1800" dirty="0"/>
              <a:t>, USA  </a:t>
            </a:r>
            <a:br>
              <a:rPr lang="en-US" sz="1800" dirty="0"/>
            </a:br>
            <a:r>
              <a:rPr lang="en-US" sz="1800" dirty="0"/>
              <a:t>2. Maryland </a:t>
            </a:r>
            <a:r>
              <a:rPr lang="en-US" sz="1800" dirty="0" smtClean="0"/>
              <a:t>Dept. </a:t>
            </a:r>
            <a:r>
              <a:rPr lang="en-US" sz="1800" dirty="0"/>
              <a:t>of Health and Mental Hygiene, Baltimore, Maryland, USA </a:t>
            </a:r>
            <a:br>
              <a:rPr lang="en-US" sz="1800" dirty="0"/>
            </a:br>
            <a:r>
              <a:rPr lang="en-US" sz="1800" dirty="0"/>
              <a:t>3. Johns Hopkins University School of Medicine, Baltimore, Maryland, USA</a:t>
            </a:r>
            <a:br>
              <a:rPr lang="en-US" sz="1800" dirty="0"/>
            </a:br>
            <a:endParaRPr lang="en-US" sz="1800" dirty="0"/>
          </a:p>
        </p:txBody>
      </p:sp>
      <p:sp>
        <p:nvSpPr>
          <p:cNvPr id="3" name="Slide Number Placeholder 2"/>
          <p:cNvSpPr>
            <a:spLocks noGrp="1"/>
          </p:cNvSpPr>
          <p:nvPr>
            <p:ph type="sldNum" sz="quarter" idx="12"/>
          </p:nvPr>
        </p:nvSpPr>
        <p:spPr/>
        <p:txBody>
          <a:bodyPr/>
          <a:lstStyle/>
          <a:p>
            <a:fld id="{360C0337-F0D8-D54E-B7C7-050D6EB923D7}" type="slidenum">
              <a:rPr lang="en-US" smtClean="0"/>
              <a:pPr/>
              <a:t>1</a:t>
            </a:fld>
            <a:endParaRPr lang="en-US"/>
          </a:p>
        </p:txBody>
      </p:sp>
      <p:sp>
        <p:nvSpPr>
          <p:cNvPr id="4" name="Rectangle 3"/>
          <p:cNvSpPr/>
          <p:nvPr/>
        </p:nvSpPr>
        <p:spPr>
          <a:xfrm>
            <a:off x="493873" y="399781"/>
            <a:ext cx="8192927" cy="2057693"/>
          </a:xfrm>
          <a:prstGeom prst="rect">
            <a:avLst/>
          </a:prstGeom>
          <a:noFill/>
          <a:ln w="3810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190336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2748845" y="1275644"/>
            <a:ext cx="4066309" cy="1539346"/>
            <a:chOff x="67434" y="302234"/>
            <a:chExt cx="3542130" cy="1540650"/>
          </a:xfrm>
          <a:solidFill>
            <a:srgbClr val="F7F2DB"/>
          </a:solidFill>
        </p:grpSpPr>
        <p:sp>
          <p:nvSpPr>
            <p:cNvPr id="7" name="TextBox 6"/>
            <p:cNvSpPr txBox="1"/>
            <p:nvPr/>
          </p:nvSpPr>
          <p:spPr>
            <a:xfrm>
              <a:off x="283985" y="302234"/>
              <a:ext cx="3047729" cy="308038"/>
            </a:xfrm>
            <a:prstGeom prst="rect">
              <a:avLst/>
            </a:prstGeom>
            <a:grp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1400" b="1" dirty="0" smtClean="0"/>
                <a:t>782 </a:t>
              </a:r>
              <a:r>
                <a:rPr lang="en-US" sz="1400" dirty="0" smtClean="0"/>
                <a:t>with genotyping results</a:t>
              </a:r>
              <a:endParaRPr lang="en-US" sz="1400" dirty="0"/>
            </a:p>
          </p:txBody>
        </p:sp>
        <p:sp>
          <p:nvSpPr>
            <p:cNvPr id="8" name="TextBox 7"/>
            <p:cNvSpPr txBox="1"/>
            <p:nvPr/>
          </p:nvSpPr>
          <p:spPr>
            <a:xfrm>
              <a:off x="67434" y="1117089"/>
              <a:ext cx="1774846" cy="523663"/>
            </a:xfrm>
            <a:prstGeom prst="rect">
              <a:avLst/>
            </a:prstGeom>
            <a:grp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1400" b="1" dirty="0" smtClean="0"/>
                <a:t>468</a:t>
              </a:r>
              <a:r>
                <a:rPr lang="en-US" sz="1400" dirty="0" smtClean="0"/>
                <a:t> </a:t>
              </a:r>
            </a:p>
            <a:p>
              <a:pPr algn="ctr"/>
              <a:r>
                <a:rPr lang="en-US" sz="1400" dirty="0" smtClean="0"/>
                <a:t>not clustered</a:t>
              </a:r>
              <a:endParaRPr lang="en-US" sz="1400" dirty="0"/>
            </a:p>
          </p:txBody>
        </p:sp>
        <p:sp>
          <p:nvSpPr>
            <p:cNvPr id="9" name="TextBox 8"/>
            <p:cNvSpPr txBox="1"/>
            <p:nvPr/>
          </p:nvSpPr>
          <p:spPr>
            <a:xfrm>
              <a:off x="1921664" y="1103594"/>
              <a:ext cx="1687900" cy="739290"/>
            </a:xfrm>
            <a:prstGeom prst="rect">
              <a:avLst/>
            </a:prstGeom>
            <a:grp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1400" b="1" dirty="0" smtClean="0"/>
                <a:t>314</a:t>
              </a:r>
            </a:p>
            <a:p>
              <a:pPr algn="ctr"/>
              <a:r>
                <a:rPr lang="en-US" sz="1400" dirty="0"/>
                <a:t>c</a:t>
              </a:r>
              <a:r>
                <a:rPr lang="en-US" sz="1400" dirty="0" smtClean="0"/>
                <a:t>lustered</a:t>
              </a:r>
            </a:p>
            <a:p>
              <a:pPr algn="ctr"/>
              <a:r>
                <a:rPr lang="en-US" sz="1400" dirty="0" smtClean="0"/>
                <a:t>(83 clusters)</a:t>
              </a:r>
              <a:endParaRPr lang="en-US" sz="1400" dirty="0"/>
            </a:p>
          </p:txBody>
        </p:sp>
        <p:cxnSp>
          <p:nvCxnSpPr>
            <p:cNvPr id="11" name="Straight Arrow Connector 10"/>
            <p:cNvCxnSpPr/>
            <p:nvPr/>
          </p:nvCxnSpPr>
          <p:spPr>
            <a:xfrm flipH="1">
              <a:off x="1422915" y="663871"/>
              <a:ext cx="419365" cy="404441"/>
            </a:xfrm>
            <a:prstGeom prst="straightConnector1">
              <a:avLst/>
            </a:prstGeom>
            <a:grpFill/>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a:off x="1842280" y="688731"/>
              <a:ext cx="341044" cy="379581"/>
            </a:xfrm>
            <a:prstGeom prst="straightConnector1">
              <a:avLst/>
            </a:prstGeom>
            <a:grpFill/>
            <a:ln>
              <a:solidFill>
                <a:schemeClr val="tx1"/>
              </a:solidFill>
              <a:tailEnd type="arrow"/>
            </a:ln>
          </p:spPr>
          <p:style>
            <a:lnRef idx="2">
              <a:schemeClr val="accent1"/>
            </a:lnRef>
            <a:fillRef idx="0">
              <a:schemeClr val="accent1"/>
            </a:fillRef>
            <a:effectRef idx="1">
              <a:schemeClr val="accent1"/>
            </a:effectRef>
            <a:fontRef idx="minor">
              <a:schemeClr val="tx1"/>
            </a:fontRef>
          </p:style>
        </p:cxnSp>
      </p:grpSp>
      <p:sp>
        <p:nvSpPr>
          <p:cNvPr id="13" name="TextBox 12"/>
          <p:cNvSpPr txBox="1"/>
          <p:nvPr/>
        </p:nvSpPr>
        <p:spPr>
          <a:xfrm>
            <a:off x="2885271" y="288582"/>
            <a:ext cx="3616699" cy="523220"/>
          </a:xfrm>
          <a:prstGeom prst="rect">
            <a:avLst/>
          </a:prstGeom>
          <a:solidFill>
            <a:srgbClr val="F7F2DB"/>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1400" b="1" dirty="0" smtClean="0"/>
              <a:t>796</a:t>
            </a:r>
            <a:r>
              <a:rPr lang="en-US" sz="1400" dirty="0" smtClean="0"/>
              <a:t> pulmonary TB patients </a:t>
            </a:r>
          </a:p>
          <a:p>
            <a:pPr algn="ctr"/>
            <a:r>
              <a:rPr lang="en-US" sz="1400" dirty="0" smtClean="0"/>
              <a:t>Jan 2004-Sep 2009</a:t>
            </a:r>
            <a:endParaRPr lang="en-US" sz="1400" dirty="0"/>
          </a:p>
        </p:txBody>
      </p:sp>
      <p:cxnSp>
        <p:nvCxnSpPr>
          <p:cNvPr id="17" name="Straight Arrow Connector 16"/>
          <p:cNvCxnSpPr/>
          <p:nvPr/>
        </p:nvCxnSpPr>
        <p:spPr>
          <a:xfrm>
            <a:off x="4326334" y="934913"/>
            <a:ext cx="0" cy="340443"/>
          </a:xfrm>
          <a:prstGeom prst="straightConnector1">
            <a:avLst/>
          </a:prstGeom>
          <a:solidFill>
            <a:schemeClr val="accent3">
              <a:lumMod val="20000"/>
              <a:lumOff val="80000"/>
            </a:schemeClr>
          </a:solidFill>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5" name="Rectangle 4"/>
          <p:cNvSpPr/>
          <p:nvPr/>
        </p:nvSpPr>
        <p:spPr>
          <a:xfrm>
            <a:off x="8883260" y="2755999"/>
            <a:ext cx="505605" cy="307777"/>
          </a:xfrm>
          <a:prstGeom prst="rect">
            <a:avLst/>
          </a:prstGeom>
        </p:spPr>
        <p:txBody>
          <a:bodyPr wrap="none">
            <a:spAutoFit/>
          </a:bodyPr>
          <a:lstStyle/>
          <a:p>
            <a:pPr algn="ctr" fontAlgn="t"/>
            <a:r>
              <a:rPr lang="en-US" sz="1400" b="1" dirty="0">
                <a:solidFill>
                  <a:srgbClr val="FFFFFF"/>
                </a:solidFill>
              </a:rPr>
              <a:t>10.2</a:t>
            </a:r>
            <a:endParaRPr lang="en-US" dirty="0">
              <a:latin typeface="Arial"/>
            </a:endParaRPr>
          </a:p>
        </p:txBody>
      </p:sp>
      <p:sp>
        <p:nvSpPr>
          <p:cNvPr id="19" name="TextBox 18"/>
          <p:cNvSpPr txBox="1"/>
          <p:nvPr/>
        </p:nvSpPr>
        <p:spPr>
          <a:xfrm>
            <a:off x="199642" y="160928"/>
            <a:ext cx="1876778" cy="584776"/>
          </a:xfrm>
          <a:prstGeom prst="rect">
            <a:avLst/>
          </a:prstGeom>
          <a:noFill/>
        </p:spPr>
        <p:txBody>
          <a:bodyPr wrap="square" rtlCol="0">
            <a:spAutoFit/>
          </a:bodyPr>
          <a:lstStyle/>
          <a:p>
            <a:r>
              <a:rPr lang="en-US" sz="3200" dirty="0" smtClean="0"/>
              <a:t>RESULTS:</a:t>
            </a:r>
            <a:endParaRPr lang="en-US" sz="3200" dirty="0"/>
          </a:p>
        </p:txBody>
      </p:sp>
      <p:graphicFrame>
        <p:nvGraphicFramePr>
          <p:cNvPr id="20" name="Content Placeholder 5"/>
          <p:cNvGraphicFramePr>
            <a:graphicFrameLocks/>
          </p:cNvGraphicFramePr>
          <p:nvPr>
            <p:extLst>
              <p:ext uri="{D42A27DB-BD31-4B8C-83A1-F6EECF244321}">
                <p14:modId xmlns:p14="http://schemas.microsoft.com/office/powerpoint/2010/main" val="1982239098"/>
              </p:ext>
            </p:extLst>
          </p:nvPr>
        </p:nvGraphicFramePr>
        <p:xfrm>
          <a:off x="764823" y="3063776"/>
          <a:ext cx="7909682" cy="3428999"/>
        </p:xfrm>
        <a:graphic>
          <a:graphicData uri="http://schemas.openxmlformats.org/drawingml/2006/table">
            <a:tbl>
              <a:tblPr firstRow="1" bandRow="1">
                <a:tableStyleId>{5940675A-B579-460E-94D1-54222C63F5DA}</a:tableStyleId>
              </a:tblPr>
              <a:tblGrid>
                <a:gridCol w="1081905"/>
                <a:gridCol w="981854"/>
                <a:gridCol w="955316"/>
                <a:gridCol w="1698339"/>
                <a:gridCol w="1017108"/>
                <a:gridCol w="1132163"/>
                <a:gridCol w="1042997"/>
              </a:tblGrid>
              <a:tr h="668243">
                <a:tc>
                  <a:txBody>
                    <a:bodyPr/>
                    <a:lstStyle/>
                    <a:p>
                      <a:pPr algn="ctr"/>
                      <a:r>
                        <a:rPr lang="en-US" sz="1400" b="1" dirty="0" smtClean="0"/>
                        <a:t>NAAT </a:t>
                      </a:r>
                    </a:p>
                    <a:p>
                      <a:pPr algn="ctr"/>
                      <a:r>
                        <a:rPr lang="en-US" sz="1400" b="1" dirty="0" smtClean="0"/>
                        <a:t>NEG</a:t>
                      </a:r>
                      <a:endParaRPr lang="en-US" sz="1400" b="1" dirty="0"/>
                    </a:p>
                  </a:txBody>
                  <a:tcPr anchor="ctr">
                    <a:solidFill>
                      <a:schemeClr val="bg1">
                        <a:lumMod val="85000"/>
                      </a:schemeClr>
                    </a:solidFill>
                  </a:tcPr>
                </a:tc>
                <a:tc>
                  <a:txBody>
                    <a:bodyPr/>
                    <a:lstStyle/>
                    <a:p>
                      <a:pPr algn="ctr"/>
                      <a:r>
                        <a:rPr lang="en-US" sz="1400" b="1" dirty="0" smtClean="0"/>
                        <a:t>NAAT</a:t>
                      </a:r>
                    </a:p>
                    <a:p>
                      <a:pPr algn="ctr"/>
                      <a:r>
                        <a:rPr lang="en-US" sz="1400" b="1" dirty="0" smtClean="0"/>
                        <a:t> POS</a:t>
                      </a:r>
                      <a:endParaRPr lang="en-US" sz="1400" b="1" dirty="0"/>
                    </a:p>
                  </a:txBody>
                  <a:tcPr anchor="ctr">
                    <a:solidFill>
                      <a:schemeClr val="bg1">
                        <a:lumMod val="85000"/>
                      </a:schemeClr>
                    </a:solidFill>
                  </a:tcPr>
                </a:tc>
                <a:tc>
                  <a:txBody>
                    <a:bodyPr/>
                    <a:lstStyle/>
                    <a:p>
                      <a:pPr algn="ctr"/>
                      <a:r>
                        <a:rPr lang="en-US" sz="1400" b="1" dirty="0" smtClean="0"/>
                        <a:t>NAAT </a:t>
                      </a:r>
                    </a:p>
                    <a:p>
                      <a:pPr algn="ctr"/>
                      <a:r>
                        <a:rPr lang="en-US" sz="1400" b="1" dirty="0" smtClean="0"/>
                        <a:t>UNK</a:t>
                      </a:r>
                      <a:endParaRPr lang="en-US" sz="1400" b="1" dirty="0"/>
                    </a:p>
                  </a:txBody>
                  <a:tcPr anchor="ctr">
                    <a:solidFill>
                      <a:schemeClr val="bg1">
                        <a:lumMod val="85000"/>
                      </a:schemeClr>
                    </a:solidFill>
                  </a:tcPr>
                </a:tc>
                <a:tc>
                  <a:txBody>
                    <a:bodyPr/>
                    <a:lstStyle/>
                    <a:p>
                      <a:pPr algn="ctr"/>
                      <a:endParaRPr lang="en-US" sz="1400" b="1" dirty="0"/>
                    </a:p>
                  </a:txBody>
                  <a:tcPr anchor="ctr">
                    <a:solidFill>
                      <a:schemeClr val="bg1">
                        <a:lumMod val="85000"/>
                      </a:schemeClr>
                    </a:solidFill>
                  </a:tcPr>
                </a:tc>
                <a:tc>
                  <a:txBody>
                    <a:bodyPr/>
                    <a:lstStyle/>
                    <a:p>
                      <a:pPr algn="ctr"/>
                      <a:r>
                        <a:rPr lang="en-US" sz="1400" b="1" dirty="0" smtClean="0"/>
                        <a:t>SM</a:t>
                      </a:r>
                    </a:p>
                    <a:p>
                      <a:pPr algn="ctr"/>
                      <a:r>
                        <a:rPr lang="en-US" sz="1400" b="1" dirty="0" smtClean="0"/>
                        <a:t>NEG</a:t>
                      </a:r>
                      <a:endParaRPr lang="en-US" sz="1400" b="1" dirty="0"/>
                    </a:p>
                  </a:txBody>
                  <a:tcPr anchor="ctr">
                    <a:solidFill>
                      <a:schemeClr val="bg1">
                        <a:lumMod val="85000"/>
                      </a:schemeClr>
                    </a:solidFill>
                  </a:tcPr>
                </a:tc>
                <a:tc>
                  <a:txBody>
                    <a:bodyPr/>
                    <a:lstStyle/>
                    <a:p>
                      <a:pPr algn="ctr"/>
                      <a:r>
                        <a:rPr lang="en-US" sz="1400" b="1" dirty="0" smtClean="0"/>
                        <a:t>SM</a:t>
                      </a:r>
                    </a:p>
                    <a:p>
                      <a:pPr algn="ctr"/>
                      <a:r>
                        <a:rPr lang="en-US" sz="1400" b="1" dirty="0" smtClean="0"/>
                        <a:t>POS</a:t>
                      </a:r>
                      <a:endParaRPr lang="en-US" sz="1400" b="1" dirty="0"/>
                    </a:p>
                  </a:txBody>
                  <a:tcPr anchor="ctr">
                    <a:solidFill>
                      <a:schemeClr val="bg1">
                        <a:lumMod val="85000"/>
                      </a:schemeClr>
                    </a:solidFill>
                  </a:tcPr>
                </a:tc>
                <a:tc>
                  <a:txBody>
                    <a:bodyPr/>
                    <a:lstStyle/>
                    <a:p>
                      <a:pPr algn="ctr"/>
                      <a:r>
                        <a:rPr lang="en-US" sz="1400" b="1" dirty="0" smtClean="0"/>
                        <a:t>SM</a:t>
                      </a:r>
                    </a:p>
                    <a:p>
                      <a:pPr algn="ctr"/>
                      <a:r>
                        <a:rPr lang="en-US" sz="1400" b="1" dirty="0" smtClean="0"/>
                        <a:t>UNK</a:t>
                      </a:r>
                      <a:endParaRPr lang="en-US" sz="1400" b="1" dirty="0"/>
                    </a:p>
                  </a:txBody>
                  <a:tcPr anchor="ctr">
                    <a:solidFill>
                      <a:schemeClr val="bg1">
                        <a:lumMod val="85000"/>
                      </a:schemeClr>
                    </a:solidFill>
                  </a:tcPr>
                </a:tc>
              </a:tr>
              <a:tr h="427380">
                <a:tc>
                  <a:txBody>
                    <a:bodyPr/>
                    <a:lstStyle/>
                    <a:p>
                      <a:pPr algn="ctr"/>
                      <a:r>
                        <a:rPr lang="en-US" sz="1400" dirty="0" smtClean="0"/>
                        <a:t>N=39</a:t>
                      </a:r>
                      <a:endParaRPr lang="en-US" sz="1400" b="1" dirty="0"/>
                    </a:p>
                  </a:txBody>
                  <a:tcPr anchor="ctr"/>
                </a:tc>
                <a:tc>
                  <a:txBody>
                    <a:bodyPr/>
                    <a:lstStyle/>
                    <a:p>
                      <a:pPr algn="ctr"/>
                      <a:r>
                        <a:rPr lang="en-US" sz="1400" dirty="0" smtClean="0"/>
                        <a:t>N=551</a:t>
                      </a:r>
                      <a:endParaRPr lang="en-US" sz="1400" b="1" dirty="0"/>
                    </a:p>
                  </a:txBody>
                  <a:tcPr anchor="ctr"/>
                </a:tc>
                <a:tc>
                  <a:txBody>
                    <a:bodyPr/>
                    <a:lstStyle/>
                    <a:p>
                      <a:pPr algn="ctr"/>
                      <a:r>
                        <a:rPr lang="en-US" sz="1400" dirty="0" smtClean="0"/>
                        <a:t>N=192</a:t>
                      </a:r>
                      <a:endParaRPr lang="en-US" sz="1400" b="1" dirty="0"/>
                    </a:p>
                  </a:txBody>
                  <a:tcPr anchor="ctr"/>
                </a:tc>
                <a:tc>
                  <a:txBody>
                    <a:bodyPr/>
                    <a:lstStyle/>
                    <a:p>
                      <a:pPr algn="ctr"/>
                      <a:endParaRPr lang="en-US" sz="1400" b="1" dirty="0"/>
                    </a:p>
                  </a:txBody>
                  <a:tcPr anchor="ctr"/>
                </a:tc>
                <a:tc>
                  <a:txBody>
                    <a:bodyPr/>
                    <a:lstStyle/>
                    <a:p>
                      <a:pPr algn="ctr"/>
                      <a:r>
                        <a:rPr lang="en-US" sz="1400" dirty="0" smtClean="0"/>
                        <a:t>N=171</a:t>
                      </a:r>
                      <a:endParaRPr lang="en-US" sz="1400" b="1" dirty="0"/>
                    </a:p>
                  </a:txBody>
                  <a:tcPr anchor="ctr"/>
                </a:tc>
                <a:tc>
                  <a:txBody>
                    <a:bodyPr/>
                    <a:lstStyle/>
                    <a:p>
                      <a:pPr algn="ctr"/>
                      <a:r>
                        <a:rPr lang="en-US" sz="1400" dirty="0" smtClean="0"/>
                        <a:t>N=483</a:t>
                      </a:r>
                      <a:endParaRPr lang="en-US" sz="1400" b="1" dirty="0"/>
                    </a:p>
                  </a:txBody>
                  <a:tcPr anchor="ctr"/>
                </a:tc>
                <a:tc>
                  <a:txBody>
                    <a:bodyPr/>
                    <a:lstStyle/>
                    <a:p>
                      <a:pPr algn="ctr"/>
                      <a:r>
                        <a:rPr lang="en-US" sz="1400" dirty="0" smtClean="0"/>
                        <a:t>N=128</a:t>
                      </a:r>
                      <a:endParaRPr lang="en-US" sz="1400" b="1" dirty="0"/>
                    </a:p>
                  </a:txBody>
                  <a:tcPr anchor="ctr"/>
                </a:tc>
              </a:tr>
              <a:tr h="427043">
                <a:tc>
                  <a:txBody>
                    <a:bodyPr/>
                    <a:lstStyle/>
                    <a:p>
                      <a:pPr algn="ctr"/>
                      <a:r>
                        <a:rPr lang="en-US" sz="1400" dirty="0" smtClean="0"/>
                        <a:t>39</a:t>
                      </a:r>
                      <a:endParaRPr lang="en-US" sz="1400" dirty="0"/>
                    </a:p>
                  </a:txBody>
                  <a:tcPr anchor="ctr"/>
                </a:tc>
                <a:tc>
                  <a:txBody>
                    <a:bodyPr/>
                    <a:lstStyle/>
                    <a:p>
                      <a:pPr algn="ctr"/>
                      <a:r>
                        <a:rPr lang="en-US" sz="1400" dirty="0" smtClean="0"/>
                        <a:t>42</a:t>
                      </a:r>
                      <a:endParaRPr lang="en-US" sz="1400" dirty="0"/>
                    </a:p>
                  </a:txBody>
                  <a:tcPr anchor="ctr"/>
                </a:tc>
                <a:tc>
                  <a:txBody>
                    <a:bodyPr/>
                    <a:lstStyle/>
                    <a:p>
                      <a:pPr algn="ctr"/>
                      <a:r>
                        <a:rPr lang="en-US" sz="1400" dirty="0" smtClean="0"/>
                        <a:t>49</a:t>
                      </a:r>
                      <a:endParaRPr lang="en-US" sz="1400" dirty="0"/>
                    </a:p>
                  </a:txBody>
                  <a:tcPr anchor="ctr"/>
                </a:tc>
                <a:tc>
                  <a:txBody>
                    <a:bodyPr/>
                    <a:lstStyle/>
                    <a:p>
                      <a:pPr algn="ctr"/>
                      <a:r>
                        <a:rPr lang="en-US" sz="1400" b="1" dirty="0" smtClean="0">
                          <a:solidFill>
                            <a:schemeClr val="tx1"/>
                          </a:solidFill>
                        </a:rPr>
                        <a:t>Age</a:t>
                      </a:r>
                      <a:endParaRPr lang="en-US" sz="1400" b="1" dirty="0">
                        <a:solidFill>
                          <a:schemeClr val="tx1"/>
                        </a:solidFill>
                      </a:endParaRPr>
                    </a:p>
                  </a:txBody>
                  <a:tcPr anchor="ctr"/>
                </a:tc>
                <a:tc>
                  <a:txBody>
                    <a:bodyPr/>
                    <a:lstStyle/>
                    <a:p>
                      <a:pPr algn="ctr"/>
                      <a:r>
                        <a:rPr lang="en-US" sz="1400" dirty="0" smtClean="0"/>
                        <a:t>41</a:t>
                      </a:r>
                      <a:endParaRPr lang="en-US" sz="1400" dirty="0"/>
                    </a:p>
                  </a:txBody>
                  <a:tcPr anchor="ctr"/>
                </a:tc>
                <a:tc>
                  <a:txBody>
                    <a:bodyPr/>
                    <a:lstStyle/>
                    <a:p>
                      <a:pPr algn="ctr"/>
                      <a:r>
                        <a:rPr lang="en-US" sz="1400" dirty="0" smtClean="0"/>
                        <a:t>42</a:t>
                      </a:r>
                      <a:endParaRPr lang="en-US" sz="1400" dirty="0"/>
                    </a:p>
                  </a:txBody>
                  <a:tcPr anchor="ctr"/>
                </a:tc>
                <a:tc>
                  <a:txBody>
                    <a:bodyPr/>
                    <a:lstStyle/>
                    <a:p>
                      <a:pPr algn="ctr"/>
                      <a:r>
                        <a:rPr lang="en-US" sz="1400" dirty="0" smtClean="0"/>
                        <a:t>50</a:t>
                      </a:r>
                      <a:endParaRPr lang="en-US" sz="1400" dirty="0"/>
                    </a:p>
                  </a:txBody>
                  <a:tcPr anchor="ctr"/>
                </a:tc>
              </a:tr>
              <a:tr h="621155">
                <a:tc>
                  <a:txBody>
                    <a:bodyPr/>
                    <a:lstStyle/>
                    <a:p>
                      <a:pPr algn="ctr"/>
                      <a:r>
                        <a:rPr lang="en-US" sz="1400" dirty="0" smtClean="0"/>
                        <a:t>79%</a:t>
                      </a:r>
                      <a:endParaRPr lang="en-US" sz="1400" dirty="0"/>
                    </a:p>
                  </a:txBody>
                  <a:tcPr anchor="ctr"/>
                </a:tc>
                <a:tc>
                  <a:txBody>
                    <a:bodyPr/>
                    <a:lstStyle/>
                    <a:p>
                      <a:pPr algn="ctr"/>
                      <a:r>
                        <a:rPr lang="en-US" sz="1400" dirty="0" smtClean="0"/>
                        <a:t>71%</a:t>
                      </a:r>
                      <a:endParaRPr lang="en-US" sz="1400" dirty="0"/>
                    </a:p>
                  </a:txBody>
                  <a:tcPr anchor="ctr"/>
                </a:tc>
                <a:tc>
                  <a:txBody>
                    <a:bodyPr/>
                    <a:lstStyle/>
                    <a:p>
                      <a:pPr algn="ctr"/>
                      <a:r>
                        <a:rPr lang="en-US" sz="1400" dirty="0" smtClean="0"/>
                        <a:t>65%</a:t>
                      </a:r>
                      <a:endParaRPr lang="en-US" sz="1400" dirty="0"/>
                    </a:p>
                  </a:txBody>
                  <a:tcPr anchor="ctr"/>
                </a:tc>
                <a:tc>
                  <a:txBody>
                    <a:bodyPr/>
                    <a:lstStyle/>
                    <a:p>
                      <a:pPr algn="ctr"/>
                      <a:r>
                        <a:rPr lang="en-US" sz="1400" b="1" dirty="0" smtClean="0">
                          <a:solidFill>
                            <a:schemeClr val="tx1"/>
                          </a:solidFill>
                        </a:rPr>
                        <a:t>Born outside USA</a:t>
                      </a:r>
                      <a:endParaRPr lang="en-US" sz="1400" b="1" dirty="0">
                        <a:solidFill>
                          <a:schemeClr val="tx1"/>
                        </a:solidFill>
                      </a:endParaRPr>
                    </a:p>
                  </a:txBody>
                  <a:tcPr anchor="ctr"/>
                </a:tc>
                <a:tc>
                  <a:txBody>
                    <a:bodyPr/>
                    <a:lstStyle/>
                    <a:p>
                      <a:pPr algn="ctr"/>
                      <a:r>
                        <a:rPr lang="en-US" sz="1400" dirty="0" smtClean="0"/>
                        <a:t>80%</a:t>
                      </a:r>
                      <a:endParaRPr lang="en-US" sz="1400" dirty="0"/>
                    </a:p>
                  </a:txBody>
                  <a:tcPr anchor="ctr"/>
                </a:tc>
                <a:tc>
                  <a:txBody>
                    <a:bodyPr/>
                    <a:lstStyle/>
                    <a:p>
                      <a:pPr algn="ctr"/>
                      <a:r>
                        <a:rPr lang="en-US" sz="1400" dirty="0" smtClean="0"/>
                        <a:t>70%</a:t>
                      </a:r>
                      <a:endParaRPr lang="en-US" sz="1400" dirty="0"/>
                    </a:p>
                  </a:txBody>
                  <a:tcPr anchor="ctr"/>
                </a:tc>
                <a:tc>
                  <a:txBody>
                    <a:bodyPr/>
                    <a:lstStyle/>
                    <a:p>
                      <a:pPr algn="ctr"/>
                      <a:r>
                        <a:rPr lang="en-US" sz="1400" dirty="0" smtClean="0"/>
                        <a:t>61%</a:t>
                      </a:r>
                      <a:endParaRPr lang="en-US" sz="1400" dirty="0"/>
                    </a:p>
                  </a:txBody>
                  <a:tcPr anchor="ctr"/>
                </a:tc>
              </a:tr>
              <a:tr h="427043">
                <a:tc>
                  <a:txBody>
                    <a:bodyPr/>
                    <a:lstStyle/>
                    <a:p>
                      <a:pPr algn="ctr"/>
                      <a:r>
                        <a:rPr lang="en-US" sz="1400" b="1" dirty="0" smtClean="0">
                          <a:solidFill>
                            <a:srgbClr val="FF0000"/>
                          </a:solidFill>
                        </a:rPr>
                        <a:t>5%</a:t>
                      </a:r>
                      <a:endParaRPr lang="en-US" sz="1400" b="1" dirty="0">
                        <a:solidFill>
                          <a:srgbClr val="FF0000"/>
                        </a:solidFill>
                      </a:endParaRPr>
                    </a:p>
                  </a:txBody>
                  <a:tcPr anchor="ctr"/>
                </a:tc>
                <a:tc>
                  <a:txBody>
                    <a:bodyPr/>
                    <a:lstStyle/>
                    <a:p>
                      <a:pPr algn="ctr"/>
                      <a:r>
                        <a:rPr lang="en-US" sz="1400" b="1" dirty="0" smtClean="0">
                          <a:solidFill>
                            <a:srgbClr val="FF0000"/>
                          </a:solidFill>
                        </a:rPr>
                        <a:t>12%</a:t>
                      </a:r>
                      <a:endParaRPr lang="en-US" sz="1400" b="1" dirty="0">
                        <a:solidFill>
                          <a:srgbClr val="FF0000"/>
                        </a:solidFill>
                      </a:endParaRPr>
                    </a:p>
                  </a:txBody>
                  <a:tcPr anchor="ctr"/>
                </a:tc>
                <a:tc>
                  <a:txBody>
                    <a:bodyPr/>
                    <a:lstStyle/>
                    <a:p>
                      <a:pPr algn="ctr"/>
                      <a:r>
                        <a:rPr lang="en-US" sz="1400" b="1" dirty="0" smtClean="0">
                          <a:solidFill>
                            <a:srgbClr val="FF0000"/>
                          </a:solidFill>
                        </a:rPr>
                        <a:t>12%</a:t>
                      </a:r>
                      <a:endParaRPr lang="en-US" sz="1400" b="1" dirty="0">
                        <a:solidFill>
                          <a:srgbClr val="FF0000"/>
                        </a:solidFill>
                      </a:endParaRPr>
                    </a:p>
                  </a:txBody>
                  <a:tcPr anchor="ctr"/>
                </a:tc>
                <a:tc>
                  <a:txBody>
                    <a:bodyPr/>
                    <a:lstStyle/>
                    <a:p>
                      <a:pPr algn="ctr"/>
                      <a:r>
                        <a:rPr lang="en-US" sz="1400" b="1" dirty="0" smtClean="0">
                          <a:solidFill>
                            <a:schemeClr val="tx1"/>
                          </a:solidFill>
                        </a:rPr>
                        <a:t>HIV </a:t>
                      </a:r>
                      <a:r>
                        <a:rPr lang="en-US" sz="1400" b="1" dirty="0" err="1" smtClean="0">
                          <a:solidFill>
                            <a:schemeClr val="tx1"/>
                          </a:solidFill>
                        </a:rPr>
                        <a:t>pos</a:t>
                      </a:r>
                      <a:endParaRPr lang="en-US" sz="1400" b="1" dirty="0">
                        <a:solidFill>
                          <a:schemeClr val="tx1"/>
                        </a:solidFill>
                      </a:endParaRPr>
                    </a:p>
                  </a:txBody>
                  <a:tcPr anchor="ctr"/>
                </a:tc>
                <a:tc>
                  <a:txBody>
                    <a:bodyPr/>
                    <a:lstStyle/>
                    <a:p>
                      <a:pPr algn="ctr"/>
                      <a:r>
                        <a:rPr lang="en-US" sz="1400" b="1" dirty="0" smtClean="0">
                          <a:solidFill>
                            <a:srgbClr val="FF0000"/>
                          </a:solidFill>
                        </a:rPr>
                        <a:t>11%</a:t>
                      </a:r>
                      <a:endParaRPr lang="en-US" sz="1400" b="1" dirty="0">
                        <a:solidFill>
                          <a:srgbClr val="FF0000"/>
                        </a:solidFill>
                      </a:endParaRPr>
                    </a:p>
                  </a:txBody>
                  <a:tcPr anchor="ctr"/>
                </a:tc>
                <a:tc>
                  <a:txBody>
                    <a:bodyPr/>
                    <a:lstStyle/>
                    <a:p>
                      <a:pPr algn="ctr"/>
                      <a:r>
                        <a:rPr lang="en-US" sz="1400" b="1" dirty="0" smtClean="0">
                          <a:solidFill>
                            <a:srgbClr val="FF0000"/>
                          </a:solidFill>
                        </a:rPr>
                        <a:t>11%</a:t>
                      </a:r>
                      <a:endParaRPr lang="en-US" sz="1400" b="1" dirty="0">
                        <a:solidFill>
                          <a:srgbClr val="FF0000"/>
                        </a:solidFill>
                      </a:endParaRPr>
                    </a:p>
                  </a:txBody>
                  <a:tcPr anchor="ctr"/>
                </a:tc>
                <a:tc>
                  <a:txBody>
                    <a:bodyPr/>
                    <a:lstStyle/>
                    <a:p>
                      <a:pPr algn="ctr"/>
                      <a:r>
                        <a:rPr lang="en-US" sz="1400" b="1" dirty="0" smtClean="0">
                          <a:solidFill>
                            <a:srgbClr val="FF0000"/>
                          </a:solidFill>
                        </a:rPr>
                        <a:t>19%</a:t>
                      </a:r>
                      <a:endParaRPr lang="en-US" sz="1400" b="1" dirty="0">
                        <a:solidFill>
                          <a:srgbClr val="FF0000"/>
                        </a:solidFill>
                      </a:endParaRPr>
                    </a:p>
                  </a:txBody>
                  <a:tcPr anchor="ctr"/>
                </a:tc>
              </a:tr>
              <a:tr h="427043">
                <a:tc>
                  <a:txBody>
                    <a:bodyPr/>
                    <a:lstStyle/>
                    <a:p>
                      <a:pPr algn="ctr"/>
                      <a:r>
                        <a:rPr lang="en-US" sz="1400" b="1" dirty="0" smtClean="0">
                          <a:solidFill>
                            <a:srgbClr val="FF0000"/>
                          </a:solidFill>
                        </a:rPr>
                        <a:t>15%</a:t>
                      </a:r>
                      <a:endParaRPr lang="en-US" sz="1400" b="1" dirty="0">
                        <a:solidFill>
                          <a:srgbClr val="FF0000"/>
                        </a:solidFill>
                      </a:endParaRPr>
                    </a:p>
                  </a:txBody>
                  <a:tcPr anchor="ctr"/>
                </a:tc>
                <a:tc>
                  <a:txBody>
                    <a:bodyPr/>
                    <a:lstStyle/>
                    <a:p>
                      <a:pPr algn="ctr"/>
                      <a:r>
                        <a:rPr lang="en-US" sz="1400" b="1" dirty="0" smtClean="0">
                          <a:solidFill>
                            <a:srgbClr val="FF0000"/>
                          </a:solidFill>
                        </a:rPr>
                        <a:t>50%</a:t>
                      </a:r>
                      <a:endParaRPr lang="en-US" sz="1400" b="1" dirty="0">
                        <a:solidFill>
                          <a:srgbClr val="FF0000"/>
                        </a:solidFill>
                      </a:endParaRPr>
                    </a:p>
                  </a:txBody>
                  <a:tcPr anchor="ctr"/>
                </a:tc>
                <a:tc>
                  <a:txBody>
                    <a:bodyPr/>
                    <a:lstStyle/>
                    <a:p>
                      <a:pPr algn="ctr"/>
                      <a:r>
                        <a:rPr lang="en-US" sz="1400" b="1" dirty="0" smtClean="0">
                          <a:solidFill>
                            <a:srgbClr val="FF0000"/>
                          </a:solidFill>
                        </a:rPr>
                        <a:t>14%</a:t>
                      </a:r>
                      <a:endParaRPr lang="en-US" sz="1400" b="1" dirty="0">
                        <a:solidFill>
                          <a:srgbClr val="FF0000"/>
                        </a:solidFill>
                      </a:endParaRPr>
                    </a:p>
                  </a:txBody>
                  <a:tcPr anchor="ctr"/>
                </a:tc>
                <a:tc>
                  <a:txBody>
                    <a:bodyPr/>
                    <a:lstStyle/>
                    <a:p>
                      <a:pPr algn="ctr"/>
                      <a:r>
                        <a:rPr lang="en-US" sz="1400" b="1" dirty="0" smtClean="0">
                          <a:solidFill>
                            <a:schemeClr val="tx1"/>
                          </a:solidFill>
                        </a:rPr>
                        <a:t>CXR cavitation</a:t>
                      </a:r>
                      <a:endParaRPr lang="en-US" sz="1400" b="1" dirty="0">
                        <a:solidFill>
                          <a:schemeClr val="tx1"/>
                        </a:solidFill>
                      </a:endParaRPr>
                    </a:p>
                  </a:txBody>
                  <a:tcPr anchor="ctr"/>
                </a:tc>
                <a:tc>
                  <a:txBody>
                    <a:bodyPr/>
                    <a:lstStyle/>
                    <a:p>
                      <a:pPr algn="ctr"/>
                      <a:r>
                        <a:rPr lang="en-US" sz="1400" b="1" dirty="0" smtClean="0">
                          <a:solidFill>
                            <a:srgbClr val="FF0000"/>
                          </a:solidFill>
                        </a:rPr>
                        <a:t>12%</a:t>
                      </a:r>
                      <a:endParaRPr lang="en-US" sz="1400" b="1" dirty="0">
                        <a:solidFill>
                          <a:srgbClr val="FF0000"/>
                        </a:solidFill>
                      </a:endParaRPr>
                    </a:p>
                  </a:txBody>
                  <a:tcPr anchor="ctr"/>
                </a:tc>
                <a:tc>
                  <a:txBody>
                    <a:bodyPr/>
                    <a:lstStyle/>
                    <a:p>
                      <a:pPr algn="ctr"/>
                      <a:r>
                        <a:rPr lang="en-US" sz="1400" b="1" dirty="0" smtClean="0">
                          <a:solidFill>
                            <a:srgbClr val="FF0000"/>
                          </a:solidFill>
                        </a:rPr>
                        <a:t>55%</a:t>
                      </a:r>
                      <a:endParaRPr lang="en-US" sz="1400" b="1" dirty="0">
                        <a:solidFill>
                          <a:srgbClr val="FF0000"/>
                        </a:solidFill>
                      </a:endParaRPr>
                    </a:p>
                  </a:txBody>
                  <a:tcPr anchor="ctr"/>
                </a:tc>
                <a:tc>
                  <a:txBody>
                    <a:bodyPr/>
                    <a:lstStyle/>
                    <a:p>
                      <a:pPr algn="ctr"/>
                      <a:r>
                        <a:rPr lang="en-US" sz="1400" b="1" dirty="0" smtClean="0">
                          <a:solidFill>
                            <a:srgbClr val="FF0000"/>
                          </a:solidFill>
                        </a:rPr>
                        <a:t>19%</a:t>
                      </a:r>
                      <a:endParaRPr lang="en-US" sz="1400" b="1" dirty="0">
                        <a:solidFill>
                          <a:srgbClr val="FF0000"/>
                        </a:solidFill>
                      </a:endParaRPr>
                    </a:p>
                  </a:txBody>
                  <a:tcPr anchor="ctr"/>
                </a:tc>
              </a:tr>
              <a:tr h="431092">
                <a:tc>
                  <a:txBody>
                    <a:bodyPr/>
                    <a:lstStyle/>
                    <a:p>
                      <a:pPr algn="ctr"/>
                      <a:r>
                        <a:rPr lang="en-US" sz="1400" b="1" dirty="0" smtClean="0">
                          <a:solidFill>
                            <a:srgbClr val="FF0000"/>
                          </a:solidFill>
                        </a:rPr>
                        <a:t>13.5</a:t>
                      </a:r>
                      <a:endParaRPr lang="en-US" sz="1400" b="1" dirty="0">
                        <a:solidFill>
                          <a:srgbClr val="FF0000"/>
                        </a:solidFill>
                      </a:endParaRPr>
                    </a:p>
                  </a:txBody>
                  <a:tcPr anchor="ctr"/>
                </a:tc>
                <a:tc>
                  <a:txBody>
                    <a:bodyPr/>
                    <a:lstStyle/>
                    <a:p>
                      <a:pPr algn="ctr"/>
                      <a:r>
                        <a:rPr lang="en-US" sz="1400" b="1" dirty="0" smtClean="0">
                          <a:solidFill>
                            <a:srgbClr val="FF0000"/>
                          </a:solidFill>
                        </a:rPr>
                        <a:t>2.3</a:t>
                      </a:r>
                      <a:endParaRPr lang="en-US" sz="1400" b="1" dirty="0">
                        <a:solidFill>
                          <a:srgbClr val="FF0000"/>
                        </a:solidFill>
                      </a:endParaRPr>
                    </a:p>
                  </a:txBody>
                  <a:tcPr anchor="ctr"/>
                </a:tc>
                <a:tc>
                  <a:txBody>
                    <a:bodyPr/>
                    <a:lstStyle/>
                    <a:p>
                      <a:pPr algn="ctr"/>
                      <a:r>
                        <a:rPr lang="en-US" sz="1400" b="1" dirty="0" smtClean="0">
                          <a:solidFill>
                            <a:srgbClr val="FF0000"/>
                          </a:solidFill>
                        </a:rPr>
                        <a:t>13.4</a:t>
                      </a:r>
                      <a:endParaRPr lang="en-US" sz="1400" b="1" dirty="0">
                        <a:solidFill>
                          <a:srgbClr val="FF0000"/>
                        </a:solidFill>
                      </a:endParaRPr>
                    </a:p>
                  </a:txBody>
                  <a:tcPr anchor="ctr"/>
                </a:tc>
                <a:tc>
                  <a:txBody>
                    <a:bodyPr/>
                    <a:lstStyle/>
                    <a:p>
                      <a:pPr algn="ctr"/>
                      <a:r>
                        <a:rPr lang="en-US" sz="1400" b="1" baseline="0" dirty="0" smtClean="0">
                          <a:solidFill>
                            <a:schemeClr val="tx1"/>
                          </a:solidFill>
                        </a:rPr>
                        <a:t>Days to Rx start</a:t>
                      </a:r>
                      <a:endParaRPr lang="en-US" sz="1400" b="1" dirty="0">
                        <a:solidFill>
                          <a:schemeClr val="tx1"/>
                        </a:solidFill>
                      </a:endParaRPr>
                    </a:p>
                  </a:txBody>
                  <a:tcPr anchor="ctr"/>
                </a:tc>
                <a:tc>
                  <a:txBody>
                    <a:bodyPr/>
                    <a:lstStyle/>
                    <a:p>
                      <a:pPr algn="ctr"/>
                      <a:r>
                        <a:rPr lang="en-US" sz="1400" b="1" dirty="0" smtClean="0">
                          <a:solidFill>
                            <a:srgbClr val="FF0000"/>
                          </a:solidFill>
                        </a:rPr>
                        <a:t>15.7</a:t>
                      </a:r>
                      <a:endParaRPr lang="en-US" sz="1400" b="1" dirty="0">
                        <a:solidFill>
                          <a:srgbClr val="FF0000"/>
                        </a:solidFill>
                      </a:endParaRPr>
                    </a:p>
                  </a:txBody>
                  <a:tcPr anchor="ctr"/>
                </a:tc>
                <a:tc>
                  <a:txBody>
                    <a:bodyPr/>
                    <a:lstStyle/>
                    <a:p>
                      <a:pPr algn="ctr"/>
                      <a:r>
                        <a:rPr lang="en-US" sz="1400" b="1" dirty="0" smtClean="0">
                          <a:solidFill>
                            <a:srgbClr val="FF0000"/>
                          </a:solidFill>
                        </a:rPr>
                        <a:t>2.2</a:t>
                      </a:r>
                      <a:endParaRPr lang="en-US" sz="1400" b="1" dirty="0">
                        <a:solidFill>
                          <a:srgbClr val="FF0000"/>
                        </a:solidFill>
                      </a:endParaRPr>
                    </a:p>
                  </a:txBody>
                  <a:tcPr anchor="ctr"/>
                </a:tc>
                <a:tc>
                  <a:txBody>
                    <a:bodyPr/>
                    <a:lstStyle/>
                    <a:p>
                      <a:pPr algn="ctr"/>
                      <a:r>
                        <a:rPr lang="en-US" sz="1400" b="1" dirty="0" smtClean="0">
                          <a:solidFill>
                            <a:srgbClr val="FF0000"/>
                          </a:solidFill>
                        </a:rPr>
                        <a:t>10.2</a:t>
                      </a:r>
                      <a:endParaRPr lang="en-US" sz="1400" b="1" dirty="0">
                        <a:solidFill>
                          <a:srgbClr val="FF0000"/>
                        </a:solidFill>
                      </a:endParaRPr>
                    </a:p>
                  </a:txBody>
                  <a:tcPr anchor="ctr"/>
                </a:tc>
              </a:tr>
            </a:tbl>
          </a:graphicData>
        </a:graphic>
      </p:graphicFrame>
      <p:sp>
        <p:nvSpPr>
          <p:cNvPr id="21" name="Rectangle 20"/>
          <p:cNvSpPr/>
          <p:nvPr/>
        </p:nvSpPr>
        <p:spPr>
          <a:xfrm>
            <a:off x="764822" y="5197375"/>
            <a:ext cx="7909683" cy="1295400"/>
          </a:xfrm>
          <a:prstGeom prst="rect">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Bent Arrow 2"/>
          <p:cNvSpPr/>
          <p:nvPr/>
        </p:nvSpPr>
        <p:spPr>
          <a:xfrm rot="5400000">
            <a:off x="6320060" y="1505824"/>
            <a:ext cx="1752356" cy="1203747"/>
          </a:xfrm>
          <a:prstGeom prst="ben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00"/>
              </a:solidFill>
            </a:endParaRPr>
          </a:p>
        </p:txBody>
      </p:sp>
    </p:spTree>
    <p:extLst>
      <p:ext uri="{BB962C8B-B14F-4D97-AF65-F5344CB8AC3E}">
        <p14:creationId xmlns:p14="http://schemas.microsoft.com/office/powerpoint/2010/main" val="2674818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229600" cy="1143000"/>
          </a:xfrm>
        </p:spPr>
        <p:txBody>
          <a:bodyPr>
            <a:normAutofit/>
          </a:bodyPr>
          <a:lstStyle/>
          <a:p>
            <a:r>
              <a:rPr lang="en-US" sz="4000" dirty="0" smtClean="0"/>
              <a:t>RESULTS: Primary Analysis </a:t>
            </a:r>
            <a:endParaRPr lang="en-US" sz="4000" dirty="0"/>
          </a:p>
        </p:txBody>
      </p:sp>
      <p:graphicFrame>
        <p:nvGraphicFramePr>
          <p:cNvPr id="4" name="Content Placeholder 3"/>
          <p:cNvGraphicFramePr>
            <a:graphicFrameLocks/>
          </p:cNvGraphicFramePr>
          <p:nvPr>
            <p:extLst>
              <p:ext uri="{D42A27DB-BD31-4B8C-83A1-F6EECF244321}">
                <p14:modId xmlns:p14="http://schemas.microsoft.com/office/powerpoint/2010/main" val="1278499267"/>
              </p:ext>
            </p:extLst>
          </p:nvPr>
        </p:nvGraphicFramePr>
        <p:xfrm>
          <a:off x="84991" y="1600689"/>
          <a:ext cx="8898813" cy="3284798"/>
        </p:xfrm>
        <a:graphic>
          <a:graphicData uri="http://schemas.openxmlformats.org/drawingml/2006/table">
            <a:tbl>
              <a:tblPr firstRow="1" bandRow="1">
                <a:tableStyleId>{5C22544A-7EE6-4342-B048-85BDC9FD1C3A}</a:tableStyleId>
              </a:tblPr>
              <a:tblGrid>
                <a:gridCol w="1942733"/>
                <a:gridCol w="2067266"/>
                <a:gridCol w="2403510"/>
                <a:gridCol w="2485304"/>
              </a:tblGrid>
              <a:tr h="724478">
                <a:tc>
                  <a:txBody>
                    <a:bodyPr/>
                    <a:lstStyle/>
                    <a:p>
                      <a:pPr algn="ctr"/>
                      <a:endParaRPr lang="en-US" sz="1500" dirty="0"/>
                    </a:p>
                  </a:txBody>
                  <a:tcPr anchor="ctr">
                    <a:lnL w="76200" cap="flat" cmpd="sng" algn="ctr">
                      <a:solidFill>
                        <a:srgbClr val="FFFF00"/>
                      </a:solidFill>
                      <a:prstDash val="solid"/>
                      <a:round/>
                      <a:headEnd type="none" w="med" len="med"/>
                      <a:tailEnd type="none" w="med" len="med"/>
                    </a:lnL>
                    <a:lnT w="76200" cap="flat" cmpd="sng" algn="ctr">
                      <a:solidFill>
                        <a:srgbClr val="FFFF00"/>
                      </a:solidFill>
                      <a:prstDash val="solid"/>
                      <a:round/>
                      <a:headEnd type="none" w="med" len="med"/>
                      <a:tailEnd type="none" w="med" len="med"/>
                    </a:lnT>
                    <a:solidFill>
                      <a:schemeClr val="tx1">
                        <a:lumMod val="65000"/>
                        <a:lumOff val="35000"/>
                      </a:schemeClr>
                    </a:solidFill>
                  </a:tcPr>
                </a:tc>
                <a:tc>
                  <a:txBody>
                    <a:bodyPr/>
                    <a:lstStyle/>
                    <a:p>
                      <a:pPr algn="ctr"/>
                      <a:r>
                        <a:rPr lang="en-US" sz="1500" dirty="0" smtClean="0"/>
                        <a:t>RR of starting </a:t>
                      </a:r>
                    </a:p>
                    <a:p>
                      <a:pPr algn="ctr"/>
                      <a:r>
                        <a:rPr lang="en-US" sz="1500" dirty="0" smtClean="0"/>
                        <a:t>a cluster</a:t>
                      </a:r>
                      <a:endParaRPr lang="en-US" sz="1500" dirty="0"/>
                    </a:p>
                  </a:txBody>
                  <a:tcPr anchor="ctr">
                    <a:lnT w="76200" cap="flat" cmpd="sng" algn="ctr">
                      <a:solidFill>
                        <a:srgbClr val="FFFF00"/>
                      </a:solidFill>
                      <a:prstDash val="solid"/>
                      <a:round/>
                      <a:headEnd type="none" w="med" len="med"/>
                      <a:tailEnd type="none" w="med" len="med"/>
                    </a:lnT>
                    <a:solidFill>
                      <a:schemeClr val="tx1">
                        <a:lumMod val="65000"/>
                        <a:lumOff val="35000"/>
                      </a:schemeClr>
                    </a:solidFill>
                  </a:tcPr>
                </a:tc>
                <a:tc>
                  <a:txBody>
                    <a:bodyPr/>
                    <a:lstStyle/>
                    <a:p>
                      <a:pPr algn="ctr"/>
                      <a:r>
                        <a:rPr lang="en-US" sz="1500" dirty="0" smtClean="0"/>
                        <a:t>RR of transmitting</a:t>
                      </a:r>
                      <a:r>
                        <a:rPr lang="en-US" sz="1500" baseline="0" dirty="0" smtClean="0"/>
                        <a:t> as a cluster case</a:t>
                      </a:r>
                      <a:endParaRPr lang="en-US" sz="1500" dirty="0"/>
                    </a:p>
                  </a:txBody>
                  <a:tcPr anchor="ctr">
                    <a:lnT w="76200" cap="flat" cmpd="sng" algn="ctr">
                      <a:solidFill>
                        <a:srgbClr val="FFFF00"/>
                      </a:solidFill>
                      <a:prstDash val="solid"/>
                      <a:round/>
                      <a:headEnd type="none" w="med" len="med"/>
                      <a:tailEnd type="none" w="med" len="med"/>
                    </a:lnT>
                    <a:solidFill>
                      <a:schemeClr val="tx1">
                        <a:lumMod val="65000"/>
                        <a:lumOff val="35000"/>
                      </a:schemeClr>
                    </a:solidFill>
                  </a:tcPr>
                </a:tc>
                <a:tc>
                  <a:txBody>
                    <a:bodyPr/>
                    <a:lstStyle/>
                    <a:p>
                      <a:pPr algn="ctr"/>
                      <a:r>
                        <a:rPr lang="en-US" sz="1500" dirty="0" smtClean="0"/>
                        <a:t>Interpretation</a:t>
                      </a:r>
                      <a:endParaRPr lang="en-US" sz="1500" dirty="0"/>
                    </a:p>
                  </a:txBody>
                  <a:tcPr anchor="ctr">
                    <a:lnR w="76200" cap="flat" cmpd="sng" algn="ctr">
                      <a:solidFill>
                        <a:srgbClr val="FFFF00"/>
                      </a:solidFill>
                      <a:prstDash val="solid"/>
                      <a:round/>
                      <a:headEnd type="none" w="med" len="med"/>
                      <a:tailEnd type="none" w="med" len="med"/>
                    </a:lnR>
                    <a:lnT w="76200" cap="flat" cmpd="sng" algn="ctr">
                      <a:solidFill>
                        <a:srgbClr val="FFFF00"/>
                      </a:solidFill>
                      <a:prstDash val="solid"/>
                      <a:round/>
                      <a:headEnd type="none" w="med" len="med"/>
                      <a:tailEnd type="none" w="med" len="med"/>
                    </a:lnT>
                    <a:solidFill>
                      <a:schemeClr val="tx1">
                        <a:lumMod val="65000"/>
                        <a:lumOff val="35000"/>
                      </a:schemeClr>
                    </a:solidFill>
                  </a:tcPr>
                </a:tc>
              </a:tr>
              <a:tr h="551852">
                <a:tc>
                  <a:txBody>
                    <a:bodyPr/>
                    <a:lstStyle/>
                    <a:p>
                      <a:pPr algn="ctr"/>
                      <a:r>
                        <a:rPr lang="en-US" sz="1600" b="1" i="1" dirty="0" smtClean="0">
                          <a:solidFill>
                            <a:schemeClr val="tx1"/>
                          </a:solidFill>
                        </a:rPr>
                        <a:t>Behr et al, 1999</a:t>
                      </a:r>
                    </a:p>
                    <a:p>
                      <a:pPr algn="ctr"/>
                      <a:r>
                        <a:rPr lang="en-US" sz="1600" b="1" i="1" dirty="0" smtClean="0">
                          <a:solidFill>
                            <a:schemeClr val="tx1"/>
                          </a:solidFill>
                        </a:rPr>
                        <a:t>SMEAR (-) vs. (+)</a:t>
                      </a:r>
                      <a:endParaRPr lang="en-US" sz="1600" b="1" i="1" dirty="0">
                        <a:solidFill>
                          <a:schemeClr val="tx1"/>
                        </a:solidFill>
                      </a:endParaRPr>
                    </a:p>
                  </a:txBody>
                  <a:tcPr anchor="ctr">
                    <a:lnL w="76200" cap="flat" cmpd="sng" algn="ctr">
                      <a:solidFill>
                        <a:srgbClr val="FFFF00"/>
                      </a:solidFill>
                      <a:prstDash val="solid"/>
                      <a:round/>
                      <a:headEnd type="none" w="med" len="med"/>
                      <a:tailEnd type="none" w="med" len="med"/>
                    </a:lnL>
                    <a:solidFill>
                      <a:srgbClr val="F4EBAB"/>
                    </a:solidFill>
                  </a:tcPr>
                </a:tc>
                <a:tc>
                  <a:txBody>
                    <a:bodyPr/>
                    <a:lstStyle/>
                    <a:p>
                      <a:pPr algn="ctr"/>
                      <a:endParaRPr lang="en-US" sz="1600" i="1" dirty="0">
                        <a:solidFill>
                          <a:schemeClr val="tx1"/>
                        </a:solidFill>
                      </a:endParaRPr>
                    </a:p>
                  </a:txBody>
                  <a:tcPr anchor="ctr">
                    <a:solidFill>
                      <a:srgbClr val="F4EBAB"/>
                    </a:solidFill>
                  </a:tcPr>
                </a:tc>
                <a:tc>
                  <a:txBody>
                    <a:bodyPr/>
                    <a:lstStyle/>
                    <a:p>
                      <a:pPr algn="ctr"/>
                      <a:r>
                        <a:rPr lang="en-US" sz="1600" b="1" i="1" dirty="0" smtClean="0">
                          <a:solidFill>
                            <a:schemeClr val="tx1"/>
                          </a:solidFill>
                        </a:rPr>
                        <a:t>0.22</a:t>
                      </a:r>
                    </a:p>
                    <a:p>
                      <a:pPr algn="ctr"/>
                      <a:r>
                        <a:rPr lang="en-US" sz="1600" i="1" dirty="0" smtClean="0">
                          <a:solidFill>
                            <a:schemeClr val="tx1"/>
                          </a:solidFill>
                        </a:rPr>
                        <a:t>(95% CI: 0.16-0.32)</a:t>
                      </a:r>
                      <a:endParaRPr lang="en-US" sz="1600" i="1" dirty="0">
                        <a:solidFill>
                          <a:schemeClr val="tx1"/>
                        </a:solidFill>
                      </a:endParaRPr>
                    </a:p>
                  </a:txBody>
                  <a:tcPr anchor="ctr">
                    <a:solidFill>
                      <a:srgbClr val="F4EBAB"/>
                    </a:solidFill>
                  </a:tcPr>
                </a:tc>
                <a:tc>
                  <a:txBody>
                    <a:bodyPr/>
                    <a:lstStyle/>
                    <a:p>
                      <a:pPr algn="ctr"/>
                      <a:r>
                        <a:rPr lang="en-US" sz="1600" i="1" dirty="0" smtClean="0">
                          <a:solidFill>
                            <a:schemeClr val="tx1"/>
                          </a:solidFill>
                        </a:rPr>
                        <a:t>SM(-)</a:t>
                      </a:r>
                      <a:r>
                        <a:rPr lang="en-US" sz="1600" i="1" baseline="0" dirty="0" smtClean="0">
                          <a:solidFill>
                            <a:schemeClr val="tx1"/>
                          </a:solidFill>
                        </a:rPr>
                        <a:t> </a:t>
                      </a:r>
                      <a:r>
                        <a:rPr lang="en-US" sz="1600" b="1" i="1" baseline="0" dirty="0" smtClean="0">
                          <a:solidFill>
                            <a:schemeClr val="tx1"/>
                          </a:solidFill>
                        </a:rPr>
                        <a:t>78% </a:t>
                      </a:r>
                      <a:r>
                        <a:rPr lang="en-US" sz="1600" i="1" baseline="0" dirty="0" smtClean="0">
                          <a:solidFill>
                            <a:schemeClr val="tx1"/>
                          </a:solidFill>
                        </a:rPr>
                        <a:t>less likely to transmit TB than SM(+)</a:t>
                      </a:r>
                      <a:endParaRPr lang="en-US" sz="1600" i="1" dirty="0">
                        <a:solidFill>
                          <a:schemeClr val="tx1"/>
                        </a:solidFill>
                      </a:endParaRPr>
                    </a:p>
                  </a:txBody>
                  <a:tcPr anchor="ctr">
                    <a:lnR w="76200" cap="flat" cmpd="sng" algn="ctr">
                      <a:solidFill>
                        <a:srgbClr val="FFFF00"/>
                      </a:solidFill>
                      <a:prstDash val="solid"/>
                      <a:round/>
                      <a:headEnd type="none" w="med" len="med"/>
                      <a:tailEnd type="none" w="med" len="med"/>
                    </a:lnR>
                    <a:solidFill>
                      <a:srgbClr val="F4EBAB"/>
                    </a:solidFill>
                  </a:tcPr>
                </a:tc>
              </a:tr>
              <a:tr h="551852">
                <a:tc>
                  <a:txBody>
                    <a:bodyPr/>
                    <a:lstStyle/>
                    <a:p>
                      <a:pPr algn="ctr"/>
                      <a:r>
                        <a:rPr lang="en-US" sz="1600" b="1" dirty="0" smtClean="0"/>
                        <a:t>SMEAR</a:t>
                      </a:r>
                      <a:r>
                        <a:rPr lang="en-US" sz="1600" b="1" baseline="0" dirty="0" smtClean="0"/>
                        <a:t> (-) vs. (+)</a:t>
                      </a:r>
                      <a:endParaRPr lang="en-US" sz="1600" b="1" dirty="0" smtClean="0"/>
                    </a:p>
                  </a:txBody>
                  <a:tcPr anchor="ctr">
                    <a:lnL w="76200" cap="flat" cmpd="sng" algn="ctr">
                      <a:solidFill>
                        <a:srgbClr val="FFFF00"/>
                      </a:solidFill>
                      <a:prstDash val="solid"/>
                      <a:round/>
                      <a:headEnd type="none" w="med" len="med"/>
                      <a:tailEnd type="none" w="med" len="med"/>
                    </a:lnL>
                    <a:solidFill>
                      <a:srgbClr val="F4EBAB"/>
                    </a:solidFill>
                  </a:tcPr>
                </a:tc>
                <a:tc>
                  <a:txBody>
                    <a:bodyPr/>
                    <a:lstStyle/>
                    <a:p>
                      <a:pPr algn="ctr"/>
                      <a:r>
                        <a:rPr lang="en-US" sz="1600" b="1" i="0" dirty="0" smtClean="0"/>
                        <a:t>0.77</a:t>
                      </a:r>
                    </a:p>
                    <a:p>
                      <a:pPr algn="ctr"/>
                      <a:r>
                        <a:rPr lang="en-US" sz="1600" i="0" dirty="0" smtClean="0"/>
                        <a:t>(</a:t>
                      </a:r>
                      <a:r>
                        <a:rPr lang="en-US" sz="1600" i="0" dirty="0" smtClean="0">
                          <a:solidFill>
                            <a:schemeClr val="tx1"/>
                          </a:solidFill>
                        </a:rPr>
                        <a:t>95% CI: </a:t>
                      </a:r>
                      <a:r>
                        <a:rPr lang="en-US" sz="1600" i="0" dirty="0" smtClean="0"/>
                        <a:t>0.43-1.36)</a:t>
                      </a:r>
                      <a:endParaRPr lang="en-US" sz="1600" i="0" dirty="0"/>
                    </a:p>
                  </a:txBody>
                  <a:tcPr anchor="ctr">
                    <a:solidFill>
                      <a:srgbClr val="F4EBAB"/>
                    </a:solidFill>
                  </a:tcPr>
                </a:tc>
                <a:tc>
                  <a:txBody>
                    <a:bodyPr/>
                    <a:lstStyle/>
                    <a:p>
                      <a:pPr algn="ctr"/>
                      <a:r>
                        <a:rPr lang="en-US" sz="1600" b="1" i="0" dirty="0" smtClean="0"/>
                        <a:t>0.27</a:t>
                      </a:r>
                    </a:p>
                    <a:p>
                      <a:pPr algn="ctr"/>
                      <a:r>
                        <a:rPr lang="en-US" sz="1600" i="0" dirty="0" smtClean="0"/>
                        <a:t>(</a:t>
                      </a:r>
                      <a:r>
                        <a:rPr lang="en-US" sz="1600" i="0" dirty="0" smtClean="0">
                          <a:solidFill>
                            <a:schemeClr val="tx1"/>
                          </a:solidFill>
                        </a:rPr>
                        <a:t>95% CI: </a:t>
                      </a:r>
                      <a:r>
                        <a:rPr lang="en-US" sz="1600" i="0" dirty="0" smtClean="0"/>
                        <a:t>0.17-0.44)</a:t>
                      </a:r>
                      <a:endParaRPr lang="en-US" sz="1600" i="0" dirty="0"/>
                    </a:p>
                  </a:txBody>
                  <a:tcPr anchor="ctr">
                    <a:solidFill>
                      <a:srgbClr val="F4EBAB"/>
                    </a:solidFill>
                  </a:tcPr>
                </a:tc>
                <a:tc>
                  <a:txBody>
                    <a:bodyPr/>
                    <a:lstStyle/>
                    <a:p>
                      <a:pPr algn="ctr"/>
                      <a:r>
                        <a:rPr lang="en-US" sz="1600" i="1" dirty="0" smtClean="0">
                          <a:solidFill>
                            <a:schemeClr val="tx1"/>
                          </a:solidFill>
                        </a:rPr>
                        <a:t>SM(-)</a:t>
                      </a:r>
                      <a:r>
                        <a:rPr lang="en-US" sz="1600" i="1" baseline="0" dirty="0" smtClean="0">
                          <a:solidFill>
                            <a:schemeClr val="tx1"/>
                          </a:solidFill>
                        </a:rPr>
                        <a:t> </a:t>
                      </a:r>
                      <a:r>
                        <a:rPr lang="en-US" sz="1600" b="1" i="1" baseline="0" dirty="0" smtClean="0">
                          <a:solidFill>
                            <a:schemeClr val="tx1"/>
                          </a:solidFill>
                        </a:rPr>
                        <a:t>73%</a:t>
                      </a:r>
                      <a:r>
                        <a:rPr lang="en-US" sz="1600" i="1" baseline="0" dirty="0" smtClean="0">
                          <a:solidFill>
                            <a:schemeClr val="tx1"/>
                          </a:solidFill>
                        </a:rPr>
                        <a:t> less likely to transmit TB than SM(+)</a:t>
                      </a:r>
                      <a:endParaRPr lang="en-US" sz="1600" i="1" dirty="0">
                        <a:solidFill>
                          <a:schemeClr val="tx1"/>
                        </a:solidFill>
                      </a:endParaRPr>
                    </a:p>
                  </a:txBody>
                  <a:tcPr anchor="ctr">
                    <a:lnR w="76200" cap="flat" cmpd="sng" algn="ctr">
                      <a:solidFill>
                        <a:srgbClr val="FFFF00"/>
                      </a:solidFill>
                      <a:prstDash val="solid"/>
                      <a:round/>
                      <a:headEnd type="none" w="med" len="med"/>
                      <a:tailEnd type="none" w="med" len="med"/>
                    </a:lnR>
                    <a:solidFill>
                      <a:srgbClr val="F4EBAB"/>
                    </a:solidFill>
                  </a:tcPr>
                </a:tc>
              </a:tr>
              <a:tr h="551852">
                <a:tc>
                  <a:txBody>
                    <a:bodyPr/>
                    <a:lstStyle/>
                    <a:p>
                      <a:pPr algn="ctr"/>
                      <a:r>
                        <a:rPr lang="en-US" sz="1600" b="1" dirty="0" smtClean="0"/>
                        <a:t>NAAT (-) vs. (+)</a:t>
                      </a:r>
                    </a:p>
                  </a:txBody>
                  <a:tcPr anchor="ctr">
                    <a:lnL w="76200" cap="flat" cmpd="sng" algn="ctr">
                      <a:solidFill>
                        <a:srgbClr val="FFFF00"/>
                      </a:solidFill>
                      <a:prstDash val="solid"/>
                      <a:round/>
                      <a:headEnd type="none" w="med" len="med"/>
                      <a:tailEnd type="none" w="med" len="med"/>
                    </a:lnL>
                    <a:solidFill>
                      <a:srgbClr val="F4EBAB"/>
                    </a:solidFill>
                  </a:tcPr>
                </a:tc>
                <a:tc>
                  <a:txBody>
                    <a:bodyPr/>
                    <a:lstStyle/>
                    <a:p>
                      <a:pPr algn="ctr"/>
                      <a:r>
                        <a:rPr lang="en-US" sz="1600" b="1" i="0" dirty="0" smtClean="0"/>
                        <a:t>0.24</a:t>
                      </a:r>
                    </a:p>
                    <a:p>
                      <a:pPr algn="ctr"/>
                      <a:r>
                        <a:rPr lang="en-US" sz="1600" i="0" dirty="0" smtClean="0"/>
                        <a:t>(</a:t>
                      </a:r>
                      <a:r>
                        <a:rPr lang="en-US" sz="1600" i="0" dirty="0" smtClean="0">
                          <a:solidFill>
                            <a:schemeClr val="tx1"/>
                          </a:solidFill>
                        </a:rPr>
                        <a:t>95% CI: </a:t>
                      </a:r>
                      <a:r>
                        <a:rPr lang="en-US" sz="1600" i="0" dirty="0" smtClean="0"/>
                        <a:t>0.01-1.44)</a:t>
                      </a:r>
                      <a:endParaRPr lang="en-US" sz="1600" i="0" dirty="0"/>
                    </a:p>
                  </a:txBody>
                  <a:tcPr anchor="ctr">
                    <a:solidFill>
                      <a:srgbClr val="F4EBAB"/>
                    </a:solidFill>
                  </a:tcPr>
                </a:tc>
                <a:tc>
                  <a:txBody>
                    <a:bodyPr/>
                    <a:lstStyle/>
                    <a:p>
                      <a:pPr algn="ctr"/>
                      <a:r>
                        <a:rPr lang="en-US" sz="1600" b="1" i="0" dirty="0" smtClean="0"/>
                        <a:t>0.08</a:t>
                      </a:r>
                    </a:p>
                    <a:p>
                      <a:pPr algn="ctr"/>
                      <a:r>
                        <a:rPr lang="en-US" sz="1600" i="0" dirty="0" smtClean="0"/>
                        <a:t>(</a:t>
                      </a:r>
                      <a:r>
                        <a:rPr lang="en-US" sz="1600" i="0" dirty="0" smtClean="0">
                          <a:solidFill>
                            <a:schemeClr val="tx1"/>
                          </a:solidFill>
                        </a:rPr>
                        <a:t>95% CI: </a:t>
                      </a:r>
                      <a:r>
                        <a:rPr lang="en-US" sz="1600" i="0" dirty="0" smtClean="0"/>
                        <a:t>0-0.47)</a:t>
                      </a:r>
                      <a:endParaRPr lang="en-US" sz="1600" i="0" dirty="0"/>
                    </a:p>
                  </a:txBody>
                  <a:tcPr anchor="ctr">
                    <a:solidFill>
                      <a:srgbClr val="F4EBAB"/>
                    </a:solidFill>
                  </a:tcPr>
                </a:tc>
                <a:tc>
                  <a:txBody>
                    <a:bodyPr/>
                    <a:lstStyle/>
                    <a:p>
                      <a:pPr algn="ctr"/>
                      <a:r>
                        <a:rPr lang="en-US" sz="1600" i="1" dirty="0" smtClean="0">
                          <a:solidFill>
                            <a:schemeClr val="tx1"/>
                          </a:solidFill>
                        </a:rPr>
                        <a:t>NAAT(-)</a:t>
                      </a:r>
                      <a:r>
                        <a:rPr lang="en-US" sz="1600" i="1" baseline="0" dirty="0" smtClean="0">
                          <a:solidFill>
                            <a:schemeClr val="tx1"/>
                          </a:solidFill>
                        </a:rPr>
                        <a:t> </a:t>
                      </a:r>
                      <a:r>
                        <a:rPr lang="en-US" sz="1600" b="1" i="1" baseline="0" dirty="0" smtClean="0">
                          <a:solidFill>
                            <a:schemeClr val="tx1"/>
                          </a:solidFill>
                        </a:rPr>
                        <a:t>92%</a:t>
                      </a:r>
                      <a:r>
                        <a:rPr lang="en-US" sz="1600" i="1" baseline="0" dirty="0" smtClean="0">
                          <a:solidFill>
                            <a:schemeClr val="tx1"/>
                          </a:solidFill>
                        </a:rPr>
                        <a:t> less likely to transmit TB than NAAT(+)</a:t>
                      </a:r>
                      <a:endParaRPr lang="en-US" sz="1600" i="1" dirty="0">
                        <a:solidFill>
                          <a:schemeClr val="tx1"/>
                        </a:solidFill>
                      </a:endParaRPr>
                    </a:p>
                  </a:txBody>
                  <a:tcPr anchor="ctr">
                    <a:lnR w="76200" cap="flat" cmpd="sng" algn="ctr">
                      <a:solidFill>
                        <a:srgbClr val="FFFF00"/>
                      </a:solidFill>
                      <a:prstDash val="solid"/>
                      <a:round/>
                      <a:headEnd type="none" w="med" len="med"/>
                      <a:tailEnd type="none" w="med" len="med"/>
                    </a:lnR>
                    <a:solidFill>
                      <a:srgbClr val="F4EBAB"/>
                    </a:solidFill>
                  </a:tcPr>
                </a:tc>
              </a:tr>
              <a:tr h="764727">
                <a:tc>
                  <a:txBody>
                    <a:bodyPr/>
                    <a:lstStyle/>
                    <a:p>
                      <a:pPr algn="ctr"/>
                      <a:r>
                        <a:rPr lang="en-US" sz="1600" b="1" dirty="0" smtClean="0"/>
                        <a:t>Among smear </a:t>
                      </a:r>
                      <a:r>
                        <a:rPr lang="en-US" sz="1600" b="1" dirty="0" err="1" smtClean="0"/>
                        <a:t>neg</a:t>
                      </a:r>
                      <a:r>
                        <a:rPr lang="en-US" sz="1600" b="1" dirty="0" smtClean="0"/>
                        <a:t>: NAAT (-) vs. (+)</a:t>
                      </a:r>
                      <a:endParaRPr lang="en-US" sz="1600" b="1" dirty="0"/>
                    </a:p>
                  </a:txBody>
                  <a:tcPr anchor="ctr">
                    <a:lnL w="76200" cap="flat" cmpd="sng" algn="ctr">
                      <a:solidFill>
                        <a:srgbClr val="FFFF00"/>
                      </a:solidFill>
                      <a:prstDash val="solid"/>
                      <a:round/>
                      <a:headEnd type="none" w="med" len="med"/>
                      <a:tailEnd type="none" w="med" len="med"/>
                    </a:lnL>
                    <a:lnB w="76200" cap="flat" cmpd="sng" algn="ctr">
                      <a:solidFill>
                        <a:srgbClr val="FFFF00"/>
                      </a:solidFill>
                      <a:prstDash val="solid"/>
                      <a:round/>
                      <a:headEnd type="none" w="med" len="med"/>
                      <a:tailEnd type="none" w="med" len="med"/>
                    </a:lnB>
                    <a:solidFill>
                      <a:srgbClr val="F4EBAB"/>
                    </a:solidFill>
                  </a:tcPr>
                </a:tc>
                <a:tc>
                  <a:txBody>
                    <a:bodyPr/>
                    <a:lstStyle/>
                    <a:p>
                      <a:pPr algn="ctr"/>
                      <a:r>
                        <a:rPr lang="en-US" sz="1600" b="1" i="0" dirty="0" smtClean="0"/>
                        <a:t>0.38</a:t>
                      </a:r>
                    </a:p>
                    <a:p>
                      <a:pPr algn="ctr"/>
                      <a:r>
                        <a:rPr lang="en-US" sz="1600" i="0" dirty="0" smtClean="0"/>
                        <a:t>(</a:t>
                      </a:r>
                      <a:r>
                        <a:rPr lang="en-US" sz="1600" i="0" dirty="0" smtClean="0">
                          <a:solidFill>
                            <a:schemeClr val="tx1"/>
                          </a:solidFill>
                        </a:rPr>
                        <a:t>95% CI: </a:t>
                      </a:r>
                      <a:r>
                        <a:rPr lang="en-US" sz="1600" i="0" dirty="0" smtClean="0"/>
                        <a:t>0.02-3.95)</a:t>
                      </a:r>
                      <a:endParaRPr lang="en-US" sz="1600" i="0" dirty="0"/>
                    </a:p>
                  </a:txBody>
                  <a:tcPr anchor="ctr">
                    <a:lnB w="76200" cap="flat" cmpd="sng" algn="ctr">
                      <a:solidFill>
                        <a:srgbClr val="FFFF00"/>
                      </a:solidFill>
                      <a:prstDash val="solid"/>
                      <a:round/>
                      <a:headEnd type="none" w="med" len="med"/>
                      <a:tailEnd type="none" w="med" len="med"/>
                    </a:lnB>
                    <a:solidFill>
                      <a:srgbClr val="F4EBAB"/>
                    </a:solidFill>
                  </a:tcPr>
                </a:tc>
                <a:tc>
                  <a:txBody>
                    <a:bodyPr/>
                    <a:lstStyle/>
                    <a:p>
                      <a:pPr algn="ctr"/>
                      <a:r>
                        <a:rPr lang="en-US" sz="1600" b="1" i="0" dirty="0" smtClean="0"/>
                        <a:t>0.25</a:t>
                      </a:r>
                    </a:p>
                    <a:p>
                      <a:pPr algn="ctr"/>
                      <a:r>
                        <a:rPr lang="en-US" sz="1600" i="0" dirty="0" smtClean="0"/>
                        <a:t>(</a:t>
                      </a:r>
                      <a:r>
                        <a:rPr lang="en-US" sz="1600" i="0" dirty="0" smtClean="0">
                          <a:solidFill>
                            <a:schemeClr val="tx1"/>
                          </a:solidFill>
                        </a:rPr>
                        <a:t>95% CI: </a:t>
                      </a:r>
                      <a:r>
                        <a:rPr lang="en-US" sz="1600" i="0" dirty="0" smtClean="0"/>
                        <a:t>0.01-2.26)</a:t>
                      </a:r>
                      <a:endParaRPr lang="en-US" sz="1600" i="0" dirty="0"/>
                    </a:p>
                  </a:txBody>
                  <a:tcPr anchor="ctr">
                    <a:lnB w="76200" cap="flat" cmpd="sng" algn="ctr">
                      <a:solidFill>
                        <a:srgbClr val="FFFF00"/>
                      </a:solidFill>
                      <a:prstDash val="solid"/>
                      <a:round/>
                      <a:headEnd type="none" w="med" len="med"/>
                      <a:tailEnd type="none" w="med" len="med"/>
                    </a:lnB>
                    <a:solidFill>
                      <a:srgbClr val="F4EBAB"/>
                    </a:solidFill>
                  </a:tcPr>
                </a:tc>
                <a:tc>
                  <a:txBody>
                    <a:bodyPr/>
                    <a:lstStyle/>
                    <a:p>
                      <a:pPr algn="ctr"/>
                      <a:r>
                        <a:rPr lang="en-US" sz="1600" i="1" dirty="0" smtClean="0">
                          <a:solidFill>
                            <a:schemeClr val="tx1"/>
                          </a:solidFill>
                        </a:rPr>
                        <a:t>NAAT(-)/SM(-)</a:t>
                      </a:r>
                      <a:r>
                        <a:rPr lang="en-US" sz="1600" i="1" baseline="0" dirty="0" smtClean="0">
                          <a:solidFill>
                            <a:schemeClr val="tx1"/>
                          </a:solidFill>
                        </a:rPr>
                        <a:t> maybe less likely to transmit TB than </a:t>
                      </a:r>
                      <a:r>
                        <a:rPr lang="en-US" sz="1600" i="1" dirty="0" smtClean="0">
                          <a:solidFill>
                            <a:schemeClr val="tx1"/>
                          </a:solidFill>
                        </a:rPr>
                        <a:t>NAAT(+)/SM(-)</a:t>
                      </a:r>
                      <a:r>
                        <a:rPr lang="en-US" sz="1600" i="1" baseline="0" dirty="0" smtClean="0">
                          <a:solidFill>
                            <a:schemeClr val="tx1"/>
                          </a:solidFill>
                        </a:rPr>
                        <a:t> </a:t>
                      </a:r>
                      <a:endParaRPr lang="en-US" sz="1600" dirty="0">
                        <a:solidFill>
                          <a:schemeClr val="bg1">
                            <a:lumMod val="65000"/>
                          </a:schemeClr>
                        </a:solidFill>
                      </a:endParaRPr>
                    </a:p>
                  </a:txBody>
                  <a:tcPr anchor="ctr">
                    <a:lnR w="76200" cap="flat" cmpd="sng" algn="ctr">
                      <a:solidFill>
                        <a:srgbClr val="FFFF00"/>
                      </a:solidFill>
                      <a:prstDash val="solid"/>
                      <a:round/>
                      <a:headEnd type="none" w="med" len="med"/>
                      <a:tailEnd type="none" w="med" len="med"/>
                    </a:lnR>
                    <a:lnB w="76200" cap="flat" cmpd="sng" algn="ctr">
                      <a:solidFill>
                        <a:srgbClr val="FFFF00"/>
                      </a:solidFill>
                      <a:prstDash val="solid"/>
                      <a:round/>
                      <a:headEnd type="none" w="med" len="med"/>
                      <a:tailEnd type="none" w="med" len="med"/>
                    </a:lnB>
                    <a:solidFill>
                      <a:srgbClr val="F4EBAB"/>
                    </a:solidFill>
                  </a:tcPr>
                </a:tc>
              </a:tr>
            </a:tbl>
          </a:graphicData>
        </a:graphic>
      </p:graphicFrame>
      <p:sp>
        <p:nvSpPr>
          <p:cNvPr id="5" name="Slide Number Placeholder 19"/>
          <p:cNvSpPr>
            <a:spLocks noGrp="1"/>
          </p:cNvSpPr>
          <p:nvPr>
            <p:ph type="sldNum" sz="quarter" idx="12"/>
          </p:nvPr>
        </p:nvSpPr>
        <p:spPr>
          <a:xfrm>
            <a:off x="6553200" y="3831787"/>
            <a:ext cx="2133600" cy="365125"/>
          </a:xfrm>
        </p:spPr>
        <p:txBody>
          <a:bodyPr/>
          <a:lstStyle/>
          <a:p>
            <a:fld id="{360C0337-F0D8-D54E-B7C7-050D6EB923D7}" type="slidenum">
              <a:rPr lang="en-US" smtClean="0"/>
              <a:pPr/>
              <a:t>11</a:t>
            </a:fld>
            <a:endParaRPr lang="en-US"/>
          </a:p>
        </p:txBody>
      </p:sp>
      <p:sp>
        <p:nvSpPr>
          <p:cNvPr id="6" name="Rectangle 5"/>
          <p:cNvSpPr/>
          <p:nvPr/>
        </p:nvSpPr>
        <p:spPr>
          <a:xfrm>
            <a:off x="13447" y="3505689"/>
            <a:ext cx="9187664" cy="167591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0" y="2896089"/>
            <a:ext cx="9187664" cy="167591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45020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229600" cy="1143000"/>
          </a:xfrm>
        </p:spPr>
        <p:txBody>
          <a:bodyPr>
            <a:noAutofit/>
          </a:bodyPr>
          <a:lstStyle/>
          <a:p>
            <a:r>
              <a:rPr lang="en-US" sz="2800" dirty="0" smtClean="0"/>
              <a:t>What if instead of requiring </a:t>
            </a:r>
            <a:r>
              <a:rPr lang="en-US" sz="3200" b="1" dirty="0" smtClean="0"/>
              <a:t>2</a:t>
            </a:r>
            <a:r>
              <a:rPr lang="en-US" sz="2800" dirty="0" smtClean="0"/>
              <a:t> negative NAAT tests…</a:t>
            </a:r>
            <a:endParaRPr lang="en-US" sz="2800" dirty="0"/>
          </a:p>
        </p:txBody>
      </p:sp>
      <p:graphicFrame>
        <p:nvGraphicFramePr>
          <p:cNvPr id="5" name="Content Placeholder 3"/>
          <p:cNvGraphicFramePr>
            <a:graphicFrameLocks/>
          </p:cNvGraphicFramePr>
          <p:nvPr>
            <p:extLst>
              <p:ext uri="{D42A27DB-BD31-4B8C-83A1-F6EECF244321}">
                <p14:modId xmlns:p14="http://schemas.microsoft.com/office/powerpoint/2010/main" val="1314746883"/>
              </p:ext>
            </p:extLst>
          </p:nvPr>
        </p:nvGraphicFramePr>
        <p:xfrm>
          <a:off x="304800" y="838200"/>
          <a:ext cx="8534400" cy="2209799"/>
        </p:xfrm>
        <a:graphic>
          <a:graphicData uri="http://schemas.openxmlformats.org/drawingml/2006/table">
            <a:tbl>
              <a:tblPr firstRow="1" bandRow="1">
                <a:tableStyleId>{5C22544A-7EE6-4342-B048-85BDC9FD1C3A}</a:tableStyleId>
              </a:tblPr>
              <a:tblGrid>
                <a:gridCol w="1562671"/>
                <a:gridCol w="2071916"/>
                <a:gridCol w="2408918"/>
                <a:gridCol w="2490895"/>
              </a:tblGrid>
              <a:tr h="624634">
                <a:tc>
                  <a:txBody>
                    <a:bodyPr/>
                    <a:lstStyle/>
                    <a:p>
                      <a:pPr algn="ctr"/>
                      <a:endParaRPr lang="en-US" sz="1600" dirty="0"/>
                    </a:p>
                  </a:txBody>
                  <a:tcPr anchor="ctr">
                    <a:lnL w="57150" cap="flat" cmpd="sng" algn="ctr">
                      <a:solidFill>
                        <a:prstClr val="white"/>
                      </a:solidFill>
                      <a:prstDash val="solid"/>
                      <a:round/>
                      <a:headEnd type="none" w="med" len="med"/>
                      <a:tailEnd type="none" w="med" len="med"/>
                    </a:lnL>
                    <a:lnT w="57150" cap="flat" cmpd="sng" algn="ctr">
                      <a:solidFill>
                        <a:prstClr val="white"/>
                      </a:solidFill>
                      <a:prstDash val="solid"/>
                      <a:round/>
                      <a:headEnd type="none" w="med" len="med"/>
                      <a:tailEnd type="none" w="med" len="med"/>
                    </a:lnT>
                    <a:solidFill>
                      <a:schemeClr val="tx1">
                        <a:lumMod val="65000"/>
                        <a:lumOff val="35000"/>
                      </a:schemeClr>
                    </a:solidFill>
                  </a:tcPr>
                </a:tc>
                <a:tc>
                  <a:txBody>
                    <a:bodyPr/>
                    <a:lstStyle/>
                    <a:p>
                      <a:pPr algn="ctr"/>
                      <a:r>
                        <a:rPr lang="en-US" sz="1600" dirty="0" smtClean="0"/>
                        <a:t>RR of starting </a:t>
                      </a:r>
                    </a:p>
                    <a:p>
                      <a:pPr algn="ctr"/>
                      <a:r>
                        <a:rPr lang="en-US" sz="1600" dirty="0" smtClean="0"/>
                        <a:t>a cluster</a:t>
                      </a:r>
                      <a:endParaRPr lang="en-US" sz="1600" dirty="0"/>
                    </a:p>
                  </a:txBody>
                  <a:tcPr anchor="ctr">
                    <a:lnT w="57150" cap="flat" cmpd="sng" algn="ctr">
                      <a:solidFill>
                        <a:prstClr val="white"/>
                      </a:solidFill>
                      <a:prstDash val="solid"/>
                      <a:round/>
                      <a:headEnd type="none" w="med" len="med"/>
                      <a:tailEnd type="none" w="med" len="med"/>
                    </a:lnT>
                    <a:solidFill>
                      <a:schemeClr val="tx1">
                        <a:lumMod val="65000"/>
                        <a:lumOff val="35000"/>
                      </a:schemeClr>
                    </a:solidFill>
                  </a:tcPr>
                </a:tc>
                <a:tc>
                  <a:txBody>
                    <a:bodyPr/>
                    <a:lstStyle/>
                    <a:p>
                      <a:pPr algn="ctr"/>
                      <a:r>
                        <a:rPr lang="en-US" sz="1600" dirty="0" smtClean="0"/>
                        <a:t>RR of transmitting</a:t>
                      </a:r>
                      <a:r>
                        <a:rPr lang="en-US" sz="1600" baseline="0" dirty="0" smtClean="0"/>
                        <a:t> as a cluster case</a:t>
                      </a:r>
                      <a:endParaRPr lang="en-US" sz="1600" dirty="0"/>
                    </a:p>
                  </a:txBody>
                  <a:tcPr anchor="ctr">
                    <a:lnT w="57150" cap="flat" cmpd="sng" algn="ctr">
                      <a:solidFill>
                        <a:prstClr val="white"/>
                      </a:solidFill>
                      <a:prstDash val="solid"/>
                      <a:round/>
                      <a:headEnd type="none" w="med" len="med"/>
                      <a:tailEnd type="none" w="med" len="med"/>
                    </a:lnT>
                    <a:solidFill>
                      <a:schemeClr val="tx1">
                        <a:lumMod val="65000"/>
                        <a:lumOff val="35000"/>
                      </a:schemeClr>
                    </a:solidFill>
                  </a:tcPr>
                </a:tc>
                <a:tc>
                  <a:txBody>
                    <a:bodyPr/>
                    <a:lstStyle/>
                    <a:p>
                      <a:pPr algn="ctr"/>
                      <a:r>
                        <a:rPr lang="en-US" sz="1600" dirty="0" smtClean="0"/>
                        <a:t>Interpretation</a:t>
                      </a:r>
                      <a:endParaRPr lang="en-US" sz="1600" dirty="0"/>
                    </a:p>
                  </a:txBody>
                  <a:tcPr anchor="ctr">
                    <a:lnR w="57150" cap="flat" cmpd="sng" algn="ctr">
                      <a:solidFill>
                        <a:prstClr val="white"/>
                      </a:solidFill>
                      <a:prstDash val="solid"/>
                      <a:round/>
                      <a:headEnd type="none" w="med" len="med"/>
                      <a:tailEnd type="none" w="med" len="med"/>
                    </a:lnR>
                    <a:lnT w="57150" cap="flat" cmpd="sng" algn="ctr">
                      <a:solidFill>
                        <a:prstClr val="white"/>
                      </a:solidFill>
                      <a:prstDash val="solid"/>
                      <a:round/>
                      <a:headEnd type="none" w="med" len="med"/>
                      <a:tailEnd type="none" w="med" len="med"/>
                    </a:lnT>
                    <a:solidFill>
                      <a:schemeClr val="tx1">
                        <a:lumMod val="65000"/>
                        <a:lumOff val="35000"/>
                      </a:schemeClr>
                    </a:solidFill>
                  </a:tcPr>
                </a:tc>
              </a:tr>
              <a:tr h="535154">
                <a:tc>
                  <a:txBody>
                    <a:bodyPr/>
                    <a:lstStyle/>
                    <a:p>
                      <a:pPr algn="ctr"/>
                      <a:r>
                        <a:rPr lang="en-US" sz="1600" b="1" dirty="0" smtClean="0"/>
                        <a:t>NAAT (-) vs. (+)</a:t>
                      </a:r>
                    </a:p>
                  </a:txBody>
                  <a:tcPr anchor="ctr">
                    <a:lnL w="57150" cap="flat" cmpd="sng" algn="ctr">
                      <a:solidFill>
                        <a:prstClr val="white"/>
                      </a:solidFill>
                      <a:prstDash val="solid"/>
                      <a:round/>
                      <a:headEnd type="none" w="med" len="med"/>
                      <a:tailEnd type="none" w="med" len="med"/>
                    </a:lnL>
                    <a:solidFill>
                      <a:srgbClr val="F4EBAB"/>
                    </a:solidFill>
                  </a:tcPr>
                </a:tc>
                <a:tc>
                  <a:txBody>
                    <a:bodyPr/>
                    <a:lstStyle/>
                    <a:p>
                      <a:pPr algn="ctr"/>
                      <a:r>
                        <a:rPr lang="en-US" sz="1600" b="1" dirty="0" smtClean="0"/>
                        <a:t>0.24</a:t>
                      </a:r>
                    </a:p>
                    <a:p>
                      <a:pPr algn="ctr"/>
                      <a:r>
                        <a:rPr lang="en-US" sz="1600" dirty="0" smtClean="0">
                          <a:solidFill>
                            <a:srgbClr val="FF0000"/>
                          </a:solidFill>
                        </a:rPr>
                        <a:t>(95% CI:0.01-1.44)</a:t>
                      </a:r>
                      <a:endParaRPr lang="en-US" sz="1600" dirty="0">
                        <a:solidFill>
                          <a:srgbClr val="FF0000"/>
                        </a:solidFill>
                      </a:endParaRPr>
                    </a:p>
                  </a:txBody>
                  <a:tcPr anchor="ctr">
                    <a:solidFill>
                      <a:srgbClr val="F4EBAB"/>
                    </a:solidFill>
                  </a:tcPr>
                </a:tc>
                <a:tc>
                  <a:txBody>
                    <a:bodyPr/>
                    <a:lstStyle/>
                    <a:p>
                      <a:pPr algn="ctr"/>
                      <a:r>
                        <a:rPr lang="en-US" sz="1600" b="1" dirty="0" smtClean="0"/>
                        <a:t>0.08</a:t>
                      </a:r>
                    </a:p>
                    <a:p>
                      <a:pPr algn="ctr"/>
                      <a:r>
                        <a:rPr lang="en-US" sz="1600" dirty="0" smtClean="0"/>
                        <a:t>(0-0.47)</a:t>
                      </a:r>
                      <a:endParaRPr lang="en-US" sz="1600" dirty="0"/>
                    </a:p>
                  </a:txBody>
                  <a:tcPr anchor="ctr">
                    <a:solidFill>
                      <a:srgbClr val="F4EBAB"/>
                    </a:solidFill>
                  </a:tcPr>
                </a:tc>
                <a:tc>
                  <a:txBody>
                    <a:bodyPr/>
                    <a:lstStyle/>
                    <a:p>
                      <a:pPr algn="ctr"/>
                      <a:r>
                        <a:rPr lang="en-US" sz="1600" i="1" dirty="0" smtClean="0">
                          <a:solidFill>
                            <a:schemeClr val="tx1"/>
                          </a:solidFill>
                        </a:rPr>
                        <a:t>NAAT(-)</a:t>
                      </a:r>
                      <a:r>
                        <a:rPr lang="en-US" sz="1600" i="1" baseline="0" dirty="0" smtClean="0">
                          <a:solidFill>
                            <a:schemeClr val="tx1"/>
                          </a:solidFill>
                        </a:rPr>
                        <a:t> </a:t>
                      </a:r>
                      <a:r>
                        <a:rPr lang="en-US" sz="1600" b="1" i="1" baseline="0" dirty="0" smtClean="0">
                          <a:solidFill>
                            <a:schemeClr val="tx1"/>
                          </a:solidFill>
                        </a:rPr>
                        <a:t>92%</a:t>
                      </a:r>
                      <a:r>
                        <a:rPr lang="en-US" sz="1600" i="1" baseline="0" dirty="0" smtClean="0">
                          <a:solidFill>
                            <a:schemeClr val="tx1"/>
                          </a:solidFill>
                        </a:rPr>
                        <a:t> less likely to transmit TB than NAAT(+)</a:t>
                      </a:r>
                      <a:endParaRPr lang="en-US" sz="1600" i="1" dirty="0">
                        <a:solidFill>
                          <a:schemeClr val="tx1"/>
                        </a:solidFill>
                      </a:endParaRPr>
                    </a:p>
                  </a:txBody>
                  <a:tcPr anchor="ctr">
                    <a:lnR w="57150" cap="flat" cmpd="sng" algn="ctr">
                      <a:solidFill>
                        <a:prstClr val="white"/>
                      </a:solidFill>
                      <a:prstDash val="solid"/>
                      <a:round/>
                      <a:headEnd type="none" w="med" len="med"/>
                      <a:tailEnd type="none" w="med" len="med"/>
                    </a:lnR>
                    <a:solidFill>
                      <a:srgbClr val="F4EBAB"/>
                    </a:solidFill>
                  </a:tcPr>
                </a:tc>
              </a:tr>
              <a:tr h="1006045">
                <a:tc>
                  <a:txBody>
                    <a:bodyPr/>
                    <a:lstStyle/>
                    <a:p>
                      <a:pPr algn="ctr"/>
                      <a:r>
                        <a:rPr lang="en-US" sz="1600" b="1" dirty="0" smtClean="0"/>
                        <a:t>Among smear </a:t>
                      </a:r>
                      <a:r>
                        <a:rPr lang="en-US" sz="1600" b="1" dirty="0" err="1" smtClean="0"/>
                        <a:t>neg</a:t>
                      </a:r>
                      <a:r>
                        <a:rPr lang="en-US" sz="1600" b="1" dirty="0" smtClean="0"/>
                        <a:t>: NAAT (-) vs. (+)</a:t>
                      </a:r>
                      <a:endParaRPr lang="en-US" sz="1600" b="1" dirty="0"/>
                    </a:p>
                  </a:txBody>
                  <a:tcPr anchor="ctr">
                    <a:lnL w="57150" cap="flat" cmpd="sng" algn="ctr">
                      <a:solidFill>
                        <a:prstClr val="white"/>
                      </a:solidFill>
                      <a:prstDash val="solid"/>
                      <a:round/>
                      <a:headEnd type="none" w="med" len="med"/>
                      <a:tailEnd type="none" w="med" len="med"/>
                    </a:lnL>
                    <a:lnB w="57150" cap="flat" cmpd="sng" algn="ctr">
                      <a:solidFill>
                        <a:prstClr val="white"/>
                      </a:solidFill>
                      <a:prstDash val="solid"/>
                      <a:round/>
                      <a:headEnd type="none" w="med" len="med"/>
                      <a:tailEnd type="none" w="med" len="med"/>
                    </a:lnB>
                    <a:solidFill>
                      <a:srgbClr val="F4EBAB"/>
                    </a:solidFill>
                  </a:tcPr>
                </a:tc>
                <a:tc>
                  <a:txBody>
                    <a:bodyPr/>
                    <a:lstStyle/>
                    <a:p>
                      <a:pPr algn="ctr"/>
                      <a:r>
                        <a:rPr lang="en-US" sz="1600" b="1" dirty="0" smtClean="0"/>
                        <a:t>0.37</a:t>
                      </a:r>
                    </a:p>
                    <a:p>
                      <a:pPr algn="ctr"/>
                      <a:r>
                        <a:rPr lang="en-US" sz="1600" dirty="0" smtClean="0">
                          <a:solidFill>
                            <a:srgbClr val="FF0000"/>
                          </a:solidFill>
                        </a:rPr>
                        <a:t>(0.02-3.95)</a:t>
                      </a:r>
                      <a:endParaRPr lang="en-US" sz="1600" dirty="0">
                        <a:solidFill>
                          <a:srgbClr val="FF0000"/>
                        </a:solidFill>
                      </a:endParaRPr>
                    </a:p>
                  </a:txBody>
                  <a:tcPr anchor="ctr">
                    <a:lnB w="57150" cap="flat" cmpd="sng" algn="ctr">
                      <a:solidFill>
                        <a:prstClr val="white"/>
                      </a:solidFill>
                      <a:prstDash val="solid"/>
                      <a:round/>
                      <a:headEnd type="none" w="med" len="med"/>
                      <a:tailEnd type="none" w="med" len="med"/>
                    </a:lnB>
                    <a:solidFill>
                      <a:srgbClr val="F4EBAB"/>
                    </a:solidFill>
                  </a:tcPr>
                </a:tc>
                <a:tc>
                  <a:txBody>
                    <a:bodyPr/>
                    <a:lstStyle/>
                    <a:p>
                      <a:pPr algn="ctr"/>
                      <a:r>
                        <a:rPr lang="en-US" sz="1600" b="1" dirty="0" smtClean="0"/>
                        <a:t>0.28</a:t>
                      </a:r>
                    </a:p>
                    <a:p>
                      <a:pPr algn="ctr"/>
                      <a:r>
                        <a:rPr lang="en-US" sz="1600" dirty="0" smtClean="0">
                          <a:solidFill>
                            <a:srgbClr val="FF0000"/>
                          </a:solidFill>
                        </a:rPr>
                        <a:t>(0.01-2.26)</a:t>
                      </a:r>
                      <a:endParaRPr lang="en-US" sz="1600" dirty="0">
                        <a:solidFill>
                          <a:srgbClr val="FF0000"/>
                        </a:solidFill>
                      </a:endParaRPr>
                    </a:p>
                  </a:txBody>
                  <a:tcPr anchor="ctr">
                    <a:lnB w="57150" cap="flat" cmpd="sng" algn="ctr">
                      <a:solidFill>
                        <a:prstClr val="white"/>
                      </a:solidFill>
                      <a:prstDash val="solid"/>
                      <a:round/>
                      <a:headEnd type="none" w="med" len="med"/>
                      <a:tailEnd type="none" w="med" len="med"/>
                    </a:lnB>
                    <a:solidFill>
                      <a:srgbClr val="F4EBAB"/>
                    </a:solidFill>
                  </a:tcPr>
                </a:tc>
                <a:tc>
                  <a:txBody>
                    <a:bodyPr/>
                    <a:lstStyle/>
                    <a:p>
                      <a:pPr algn="ctr"/>
                      <a:r>
                        <a:rPr lang="en-US" sz="1600" i="1" dirty="0" smtClean="0">
                          <a:solidFill>
                            <a:schemeClr val="tx1"/>
                          </a:solidFill>
                        </a:rPr>
                        <a:t>NAAT(-)/SM(-</a:t>
                      </a:r>
                      <a:r>
                        <a:rPr lang="en-US" sz="1600" i="1" dirty="0" smtClean="0">
                          <a:solidFill>
                            <a:srgbClr val="FF0000"/>
                          </a:solidFill>
                        </a:rPr>
                        <a:t>)</a:t>
                      </a:r>
                      <a:r>
                        <a:rPr lang="en-US" sz="1600" i="1" baseline="0" dirty="0" smtClean="0">
                          <a:solidFill>
                            <a:srgbClr val="FF0000"/>
                          </a:solidFill>
                        </a:rPr>
                        <a:t> maybe  less likely </a:t>
                      </a:r>
                      <a:r>
                        <a:rPr lang="en-US" sz="1600" i="1" baseline="0" dirty="0" smtClean="0">
                          <a:solidFill>
                            <a:schemeClr val="tx1"/>
                          </a:solidFill>
                        </a:rPr>
                        <a:t>to transmit TB than </a:t>
                      </a:r>
                      <a:r>
                        <a:rPr lang="en-US" sz="1600" i="1" dirty="0" smtClean="0">
                          <a:solidFill>
                            <a:schemeClr val="tx1"/>
                          </a:solidFill>
                        </a:rPr>
                        <a:t>NAAT(+)/SM(-)</a:t>
                      </a:r>
                      <a:r>
                        <a:rPr lang="en-US" sz="1600" i="1" baseline="0" dirty="0" smtClean="0">
                          <a:solidFill>
                            <a:schemeClr val="tx1"/>
                          </a:solidFill>
                        </a:rPr>
                        <a:t> </a:t>
                      </a:r>
                      <a:endParaRPr lang="en-US" sz="1600" dirty="0">
                        <a:solidFill>
                          <a:schemeClr val="bg1">
                            <a:lumMod val="65000"/>
                          </a:schemeClr>
                        </a:solidFill>
                      </a:endParaRPr>
                    </a:p>
                  </a:txBody>
                  <a:tcPr anchor="ctr">
                    <a:lnR w="57150" cap="flat" cmpd="sng" algn="ctr">
                      <a:solidFill>
                        <a:prstClr val="white"/>
                      </a:solidFill>
                      <a:prstDash val="solid"/>
                      <a:round/>
                      <a:headEnd type="none" w="med" len="med"/>
                      <a:tailEnd type="none" w="med" len="med"/>
                    </a:lnR>
                    <a:lnB w="57150" cap="flat" cmpd="sng" algn="ctr">
                      <a:solidFill>
                        <a:prstClr val="white"/>
                      </a:solidFill>
                      <a:prstDash val="solid"/>
                      <a:round/>
                      <a:headEnd type="none" w="med" len="med"/>
                      <a:tailEnd type="none" w="med" len="med"/>
                    </a:lnB>
                    <a:solidFill>
                      <a:srgbClr val="F4EBAB"/>
                    </a:solidFill>
                  </a:tcPr>
                </a:tc>
              </a:tr>
            </a:tbl>
          </a:graphicData>
        </a:graphic>
      </p:graphicFrame>
      <p:sp>
        <p:nvSpPr>
          <p:cNvPr id="6" name="Title 1"/>
          <p:cNvSpPr txBox="1">
            <a:spLocks/>
          </p:cNvSpPr>
          <p:nvPr/>
        </p:nvSpPr>
        <p:spPr>
          <a:xfrm>
            <a:off x="18880" y="3124200"/>
            <a:ext cx="8229600" cy="838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dirty="0" smtClean="0"/>
              <a:t>We just require</a:t>
            </a:r>
            <a:r>
              <a:rPr lang="en-US" sz="2800" dirty="0" smtClean="0">
                <a:effectLst/>
              </a:rPr>
              <a:t> </a:t>
            </a:r>
            <a:r>
              <a:rPr lang="en-US" sz="3200" b="1" dirty="0" smtClean="0">
                <a:effectLst/>
              </a:rPr>
              <a:t>1</a:t>
            </a:r>
            <a:r>
              <a:rPr lang="en-US" sz="3200" dirty="0" smtClean="0">
                <a:effectLst/>
              </a:rPr>
              <a:t> </a:t>
            </a:r>
            <a:r>
              <a:rPr lang="en-US" sz="2800" dirty="0" smtClean="0"/>
              <a:t>negative NAAT test?....</a:t>
            </a:r>
            <a:endParaRPr lang="en-US" sz="2800" dirty="0"/>
          </a:p>
        </p:txBody>
      </p:sp>
      <p:graphicFrame>
        <p:nvGraphicFramePr>
          <p:cNvPr id="7" name="Content Placeholder 3"/>
          <p:cNvGraphicFramePr>
            <a:graphicFrameLocks/>
          </p:cNvGraphicFramePr>
          <p:nvPr>
            <p:extLst>
              <p:ext uri="{D42A27DB-BD31-4B8C-83A1-F6EECF244321}">
                <p14:modId xmlns:p14="http://schemas.microsoft.com/office/powerpoint/2010/main" val="1490175767"/>
              </p:ext>
            </p:extLst>
          </p:nvPr>
        </p:nvGraphicFramePr>
        <p:xfrm>
          <a:off x="380999" y="4038600"/>
          <a:ext cx="8534402" cy="2270760"/>
        </p:xfrm>
        <a:graphic>
          <a:graphicData uri="http://schemas.openxmlformats.org/drawingml/2006/table">
            <a:tbl>
              <a:tblPr firstRow="1" bandRow="1">
                <a:tableStyleId>{0660B408-B3CF-4A94-85FC-2B1E0A45F4A2}</a:tableStyleId>
              </a:tblPr>
              <a:tblGrid>
                <a:gridCol w="1721853"/>
                <a:gridCol w="2123935"/>
                <a:gridCol w="2305085"/>
                <a:gridCol w="2383529"/>
              </a:tblGrid>
              <a:tr h="762000">
                <a:tc>
                  <a:txBody>
                    <a:bodyPr/>
                    <a:lstStyle/>
                    <a:p>
                      <a:pPr algn="ctr"/>
                      <a:endParaRPr lang="en-US" sz="1600" dirty="0"/>
                    </a:p>
                  </a:txBody>
                  <a:tcPr anchor="ctr">
                    <a:lnL w="76200" cap="flat" cmpd="sng" algn="ctr">
                      <a:solidFill>
                        <a:srgbClr val="FFFF00"/>
                      </a:solidFill>
                      <a:prstDash val="solid"/>
                      <a:round/>
                      <a:headEnd type="none" w="med" len="med"/>
                      <a:tailEnd type="none" w="med" len="med"/>
                    </a:lnL>
                    <a:lnR w="12700" cap="flat" cmpd="sng" algn="ctr">
                      <a:solidFill>
                        <a:prstClr val="white"/>
                      </a:solidFill>
                      <a:prstDash val="solid"/>
                      <a:round/>
                      <a:headEnd type="none" w="med" len="med"/>
                      <a:tailEnd type="none" w="med" len="med"/>
                    </a:lnR>
                    <a:lnT w="76200" cap="flat" cmpd="sng" algn="ctr">
                      <a:solidFill>
                        <a:srgbClr val="FFFF00"/>
                      </a:solidFill>
                      <a:prstDash val="solid"/>
                      <a:round/>
                      <a:headEnd type="none" w="med" len="med"/>
                      <a:tailEnd type="none" w="med" len="med"/>
                    </a:lnT>
                    <a:lnB w="12700" cap="flat" cmpd="sng" algn="ctr">
                      <a:solidFill>
                        <a:prstClr val="white"/>
                      </a:solidFill>
                      <a:prstDash val="solid"/>
                      <a:round/>
                      <a:headEnd type="none" w="med" len="med"/>
                      <a:tailEnd type="none" w="med" len="med"/>
                    </a:lnB>
                    <a:solidFill>
                      <a:schemeClr val="accent2">
                        <a:lumMod val="50000"/>
                      </a:schemeClr>
                    </a:solidFill>
                  </a:tcPr>
                </a:tc>
                <a:tc>
                  <a:txBody>
                    <a:bodyPr/>
                    <a:lstStyle/>
                    <a:p>
                      <a:pPr algn="ctr"/>
                      <a:r>
                        <a:rPr lang="en-US" sz="1600" dirty="0" smtClean="0"/>
                        <a:t>RR of starting </a:t>
                      </a:r>
                    </a:p>
                    <a:p>
                      <a:pPr algn="ctr"/>
                      <a:r>
                        <a:rPr lang="en-US" sz="1600" dirty="0" smtClean="0"/>
                        <a:t>a cluster</a:t>
                      </a:r>
                      <a:endParaRPr lang="en-US" sz="1600" dirty="0"/>
                    </a:p>
                  </a:txBody>
                  <a:tcPr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76200" cap="flat" cmpd="sng" algn="ctr">
                      <a:solidFill>
                        <a:srgbClr val="FFFF00"/>
                      </a:solidFill>
                      <a:prstDash val="solid"/>
                      <a:round/>
                      <a:headEnd type="none" w="med" len="med"/>
                      <a:tailEnd type="none" w="med" len="med"/>
                    </a:lnT>
                    <a:lnB w="12700" cap="flat" cmpd="sng" algn="ctr">
                      <a:solidFill>
                        <a:prstClr val="white"/>
                      </a:solidFill>
                      <a:prstDash val="solid"/>
                      <a:round/>
                      <a:headEnd type="none" w="med" len="med"/>
                      <a:tailEnd type="none" w="med" len="med"/>
                    </a:lnB>
                    <a:solidFill>
                      <a:schemeClr val="accent2">
                        <a:lumMod val="50000"/>
                      </a:schemeClr>
                    </a:solidFill>
                  </a:tcPr>
                </a:tc>
                <a:tc>
                  <a:txBody>
                    <a:bodyPr/>
                    <a:lstStyle/>
                    <a:p>
                      <a:pPr algn="ctr"/>
                      <a:r>
                        <a:rPr lang="en-US" sz="1600" dirty="0" smtClean="0"/>
                        <a:t>RR of transmitting</a:t>
                      </a:r>
                      <a:r>
                        <a:rPr lang="en-US" sz="1600" baseline="0" dirty="0" smtClean="0"/>
                        <a:t> as a cluster case</a:t>
                      </a:r>
                      <a:endParaRPr lang="en-US" sz="1600" dirty="0"/>
                    </a:p>
                  </a:txBody>
                  <a:tcPr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76200" cap="flat" cmpd="sng" algn="ctr">
                      <a:solidFill>
                        <a:srgbClr val="FFFF00"/>
                      </a:solidFill>
                      <a:prstDash val="solid"/>
                      <a:round/>
                      <a:headEnd type="none" w="med" len="med"/>
                      <a:tailEnd type="none" w="med" len="med"/>
                    </a:lnT>
                    <a:lnB w="12700" cap="flat" cmpd="sng" algn="ctr">
                      <a:solidFill>
                        <a:prstClr val="white"/>
                      </a:solidFill>
                      <a:prstDash val="solid"/>
                      <a:round/>
                      <a:headEnd type="none" w="med" len="med"/>
                      <a:tailEnd type="none" w="med" len="med"/>
                    </a:lnB>
                    <a:solidFill>
                      <a:schemeClr val="accent2">
                        <a:lumMod val="50000"/>
                      </a:schemeClr>
                    </a:solidFill>
                  </a:tcPr>
                </a:tc>
                <a:tc>
                  <a:txBody>
                    <a:bodyPr/>
                    <a:lstStyle/>
                    <a:p>
                      <a:pPr algn="ctr"/>
                      <a:r>
                        <a:rPr lang="en-US" sz="1600" dirty="0" smtClean="0"/>
                        <a:t>Interpretation</a:t>
                      </a:r>
                      <a:endParaRPr lang="en-US" sz="1600" dirty="0"/>
                    </a:p>
                  </a:txBody>
                  <a:tcPr anchor="ctr">
                    <a:lnL w="12700" cap="flat" cmpd="sng" algn="ctr">
                      <a:solidFill>
                        <a:prstClr val="white"/>
                      </a:solidFill>
                      <a:prstDash val="solid"/>
                      <a:round/>
                      <a:headEnd type="none" w="med" len="med"/>
                      <a:tailEnd type="none" w="med" len="med"/>
                    </a:lnL>
                    <a:lnR w="76200" cap="flat" cmpd="sng" algn="ctr">
                      <a:solidFill>
                        <a:srgbClr val="FFFF00"/>
                      </a:solidFill>
                      <a:prstDash val="solid"/>
                      <a:round/>
                      <a:headEnd type="none" w="med" len="med"/>
                      <a:tailEnd type="none" w="med" len="med"/>
                    </a:lnR>
                    <a:lnT w="76200" cap="flat" cmpd="sng" algn="ctr">
                      <a:solidFill>
                        <a:srgbClr val="FFFF00"/>
                      </a:solidFill>
                      <a:prstDash val="solid"/>
                      <a:round/>
                      <a:headEnd type="none" w="med" len="med"/>
                      <a:tailEnd type="none" w="med" len="med"/>
                    </a:lnT>
                    <a:lnB w="12700" cap="flat" cmpd="sng" algn="ctr">
                      <a:solidFill>
                        <a:prstClr val="white"/>
                      </a:solidFill>
                      <a:prstDash val="solid"/>
                      <a:round/>
                      <a:headEnd type="none" w="med" len="med"/>
                      <a:tailEnd type="none" w="med" len="med"/>
                    </a:lnB>
                    <a:solidFill>
                      <a:schemeClr val="accent2">
                        <a:lumMod val="50000"/>
                      </a:schemeClr>
                    </a:solidFill>
                  </a:tcPr>
                </a:tc>
              </a:tr>
              <a:tr h="685800">
                <a:tc>
                  <a:txBody>
                    <a:bodyPr/>
                    <a:lstStyle/>
                    <a:p>
                      <a:pPr algn="ctr"/>
                      <a:r>
                        <a:rPr lang="en-US" sz="1600" b="1" dirty="0" smtClean="0"/>
                        <a:t>NAAT (-) vs. (+)</a:t>
                      </a:r>
                    </a:p>
                  </a:txBody>
                  <a:tcPr anchor="ctr">
                    <a:lnL w="76200" cap="flat" cmpd="sng" algn="ctr">
                      <a:solidFill>
                        <a:srgbClr val="FFFF00"/>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tcPr>
                </a:tc>
                <a:tc>
                  <a:txBody>
                    <a:bodyPr/>
                    <a:lstStyle/>
                    <a:p>
                      <a:pPr algn="ctr"/>
                      <a:r>
                        <a:rPr lang="en-US" sz="1600" b="1" dirty="0" smtClean="0"/>
                        <a:t>0.32</a:t>
                      </a:r>
                    </a:p>
                    <a:p>
                      <a:pPr algn="ctr"/>
                      <a:r>
                        <a:rPr lang="en-US" sz="1600" dirty="0" smtClean="0"/>
                        <a:t>(95% CI: 0.08-0.98)</a:t>
                      </a:r>
                      <a:endParaRPr lang="en-US" sz="1600" dirty="0">
                        <a:solidFill>
                          <a:srgbClr val="FF0000"/>
                        </a:solidFill>
                      </a:endParaRPr>
                    </a:p>
                  </a:txBody>
                  <a:tcPr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tcPr>
                </a:tc>
                <a:tc>
                  <a:txBody>
                    <a:bodyPr/>
                    <a:lstStyle/>
                    <a:p>
                      <a:pPr algn="ctr"/>
                      <a:r>
                        <a:rPr lang="en-US" sz="1600" b="1" dirty="0" smtClean="0"/>
                        <a:t>0.12</a:t>
                      </a:r>
                    </a:p>
                    <a:p>
                      <a:pPr algn="ctr"/>
                      <a:r>
                        <a:rPr lang="en-US" sz="1600" dirty="0" smtClean="0"/>
                        <a:t>(0.03-0.32)</a:t>
                      </a:r>
                      <a:endParaRPr lang="en-US" sz="1600" dirty="0"/>
                    </a:p>
                  </a:txBody>
                  <a:tcPr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tcPr>
                </a:tc>
                <a:tc>
                  <a:txBody>
                    <a:bodyPr/>
                    <a:lstStyle/>
                    <a:p>
                      <a:pPr algn="ctr"/>
                      <a:r>
                        <a:rPr lang="en-US" sz="1600" i="1" dirty="0" smtClean="0">
                          <a:solidFill>
                            <a:schemeClr val="tx1"/>
                          </a:solidFill>
                        </a:rPr>
                        <a:t>NAAT(-)</a:t>
                      </a:r>
                      <a:r>
                        <a:rPr lang="en-US" sz="1600" i="1" baseline="0" dirty="0" smtClean="0">
                          <a:solidFill>
                            <a:schemeClr val="tx1"/>
                          </a:solidFill>
                        </a:rPr>
                        <a:t> </a:t>
                      </a:r>
                      <a:r>
                        <a:rPr lang="en-US" sz="1600" b="1" i="1" baseline="0" dirty="0" smtClean="0">
                          <a:solidFill>
                            <a:schemeClr val="tx1"/>
                          </a:solidFill>
                        </a:rPr>
                        <a:t>88% </a:t>
                      </a:r>
                      <a:r>
                        <a:rPr lang="en-US" sz="1600" i="1" baseline="0" dirty="0" smtClean="0">
                          <a:solidFill>
                            <a:schemeClr val="tx1"/>
                          </a:solidFill>
                        </a:rPr>
                        <a:t>less likely to transmit TB than NAAT(+)</a:t>
                      </a:r>
                      <a:endParaRPr lang="en-US" sz="1600" i="1" dirty="0">
                        <a:solidFill>
                          <a:schemeClr val="tx1"/>
                        </a:solidFill>
                      </a:endParaRPr>
                    </a:p>
                  </a:txBody>
                  <a:tcPr anchor="ctr">
                    <a:lnL w="12700" cap="flat" cmpd="sng" algn="ctr">
                      <a:solidFill>
                        <a:prstClr val="white"/>
                      </a:solidFill>
                      <a:prstDash val="solid"/>
                      <a:round/>
                      <a:headEnd type="none" w="med" len="med"/>
                      <a:tailEnd type="none" w="med" len="med"/>
                    </a:lnL>
                    <a:lnR w="76200" cap="flat" cmpd="sng" algn="ctr">
                      <a:solidFill>
                        <a:srgbClr val="FFFF00"/>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tcPr>
                </a:tc>
              </a:tr>
              <a:tr h="764727">
                <a:tc>
                  <a:txBody>
                    <a:bodyPr/>
                    <a:lstStyle/>
                    <a:p>
                      <a:pPr algn="ctr"/>
                      <a:r>
                        <a:rPr lang="en-US" sz="1600" b="1" dirty="0" smtClean="0"/>
                        <a:t>Among smear </a:t>
                      </a:r>
                      <a:r>
                        <a:rPr lang="en-US" sz="1600" b="1" dirty="0" err="1" smtClean="0"/>
                        <a:t>neg</a:t>
                      </a:r>
                      <a:r>
                        <a:rPr lang="en-US" sz="1600" b="1" dirty="0" smtClean="0"/>
                        <a:t>: NAAT (-) vs. (+)</a:t>
                      </a:r>
                      <a:endParaRPr lang="en-US" sz="1600" b="1" dirty="0"/>
                    </a:p>
                  </a:txBody>
                  <a:tcPr anchor="ctr">
                    <a:lnL w="76200" cap="flat" cmpd="sng" algn="ctr">
                      <a:solidFill>
                        <a:srgbClr val="FFFF00"/>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76200" cap="flat" cmpd="sng" algn="ctr">
                      <a:solidFill>
                        <a:srgbClr val="FFFF00"/>
                      </a:solidFill>
                      <a:prstDash val="solid"/>
                      <a:round/>
                      <a:headEnd type="none" w="med" len="med"/>
                      <a:tailEnd type="none" w="med" len="med"/>
                    </a:lnB>
                  </a:tcPr>
                </a:tc>
                <a:tc>
                  <a:txBody>
                    <a:bodyPr/>
                    <a:lstStyle/>
                    <a:p>
                      <a:pPr algn="ctr"/>
                      <a:r>
                        <a:rPr lang="en-US" sz="1600" b="1" dirty="0" smtClean="0"/>
                        <a:t>0.63</a:t>
                      </a:r>
                    </a:p>
                    <a:p>
                      <a:pPr algn="ctr"/>
                      <a:r>
                        <a:rPr lang="en-US" sz="1600" dirty="0" smtClean="0">
                          <a:solidFill>
                            <a:srgbClr val="FF0000"/>
                          </a:solidFill>
                        </a:rPr>
                        <a:t>(0.06-5.57)</a:t>
                      </a:r>
                      <a:endParaRPr lang="en-US" sz="1600" dirty="0">
                        <a:solidFill>
                          <a:srgbClr val="FF0000"/>
                        </a:solidFill>
                      </a:endParaRPr>
                    </a:p>
                  </a:txBody>
                  <a:tcPr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76200" cap="flat" cmpd="sng" algn="ctr">
                      <a:solidFill>
                        <a:srgbClr val="FFFF00"/>
                      </a:solidFill>
                      <a:prstDash val="solid"/>
                      <a:round/>
                      <a:headEnd type="none" w="med" len="med"/>
                      <a:tailEnd type="none" w="med" len="med"/>
                    </a:lnB>
                  </a:tcPr>
                </a:tc>
                <a:tc>
                  <a:txBody>
                    <a:bodyPr/>
                    <a:lstStyle/>
                    <a:p>
                      <a:pPr algn="ctr"/>
                      <a:r>
                        <a:rPr lang="en-US" sz="1600" b="1" dirty="0" smtClean="0"/>
                        <a:t>0.39</a:t>
                      </a:r>
                    </a:p>
                    <a:p>
                      <a:pPr algn="ctr"/>
                      <a:r>
                        <a:rPr lang="en-US" sz="1600" dirty="0" smtClean="0">
                          <a:solidFill>
                            <a:srgbClr val="FF0000"/>
                          </a:solidFill>
                        </a:rPr>
                        <a:t>(0.02-3.89)</a:t>
                      </a:r>
                      <a:endParaRPr lang="en-US" sz="1600" dirty="0">
                        <a:solidFill>
                          <a:srgbClr val="FF0000"/>
                        </a:solidFill>
                      </a:endParaRPr>
                    </a:p>
                  </a:txBody>
                  <a:tcPr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76200" cap="flat" cmpd="sng" algn="ctr">
                      <a:solidFill>
                        <a:srgbClr val="FFFF00"/>
                      </a:solidFill>
                      <a:prstDash val="solid"/>
                      <a:round/>
                      <a:headEnd type="none" w="med" len="med"/>
                      <a:tailEnd type="none" w="med" len="med"/>
                    </a:lnB>
                  </a:tcPr>
                </a:tc>
                <a:tc>
                  <a:txBody>
                    <a:bodyPr/>
                    <a:lstStyle/>
                    <a:p>
                      <a:pPr algn="ctr"/>
                      <a:r>
                        <a:rPr lang="en-US" sz="1600" i="1" dirty="0" smtClean="0">
                          <a:solidFill>
                            <a:schemeClr val="tx1"/>
                          </a:solidFill>
                        </a:rPr>
                        <a:t>NAAT(-)/SM(-)</a:t>
                      </a:r>
                      <a:r>
                        <a:rPr lang="en-US" sz="1600" i="1" baseline="0" dirty="0" smtClean="0">
                          <a:solidFill>
                            <a:schemeClr val="tx1"/>
                          </a:solidFill>
                        </a:rPr>
                        <a:t> </a:t>
                      </a:r>
                      <a:r>
                        <a:rPr lang="en-US" sz="1600" i="1" baseline="0" dirty="0" smtClean="0">
                          <a:solidFill>
                            <a:srgbClr val="FF0000"/>
                          </a:solidFill>
                        </a:rPr>
                        <a:t>maybe  less likely </a:t>
                      </a:r>
                      <a:r>
                        <a:rPr lang="en-US" sz="1600" i="1" baseline="0" dirty="0" smtClean="0">
                          <a:solidFill>
                            <a:schemeClr val="tx1"/>
                          </a:solidFill>
                        </a:rPr>
                        <a:t>to transmit TB than </a:t>
                      </a:r>
                      <a:r>
                        <a:rPr lang="en-US" sz="1600" i="1" dirty="0" smtClean="0">
                          <a:solidFill>
                            <a:schemeClr val="tx1"/>
                          </a:solidFill>
                        </a:rPr>
                        <a:t>NAAT(+)/SM(-)</a:t>
                      </a:r>
                      <a:r>
                        <a:rPr lang="en-US" sz="1600" i="1" baseline="0" dirty="0" smtClean="0">
                          <a:solidFill>
                            <a:schemeClr val="tx1"/>
                          </a:solidFill>
                        </a:rPr>
                        <a:t> </a:t>
                      </a:r>
                      <a:endParaRPr lang="en-US" sz="1600" dirty="0">
                        <a:solidFill>
                          <a:schemeClr val="bg1">
                            <a:lumMod val="65000"/>
                          </a:schemeClr>
                        </a:solidFill>
                      </a:endParaRPr>
                    </a:p>
                  </a:txBody>
                  <a:tcPr anchor="ctr">
                    <a:lnL w="12700" cap="flat" cmpd="sng" algn="ctr">
                      <a:solidFill>
                        <a:prstClr val="white"/>
                      </a:solidFill>
                      <a:prstDash val="solid"/>
                      <a:round/>
                      <a:headEnd type="none" w="med" len="med"/>
                      <a:tailEnd type="none" w="med" len="med"/>
                    </a:lnL>
                    <a:lnR w="76200" cap="flat" cmpd="sng" algn="ctr">
                      <a:solidFill>
                        <a:srgbClr val="FFFF00"/>
                      </a:solidFill>
                      <a:prstDash val="solid"/>
                      <a:round/>
                      <a:headEnd type="none" w="med" len="med"/>
                      <a:tailEnd type="none" w="med" len="med"/>
                    </a:lnR>
                    <a:lnT w="12700" cap="flat" cmpd="sng" algn="ctr">
                      <a:solidFill>
                        <a:prstClr val="white"/>
                      </a:solidFill>
                      <a:prstDash val="solid"/>
                      <a:round/>
                      <a:headEnd type="none" w="med" len="med"/>
                      <a:tailEnd type="none" w="med" len="med"/>
                    </a:lnT>
                    <a:lnB w="76200" cap="flat" cmpd="sng" algn="ctr">
                      <a:solidFill>
                        <a:srgbClr val="FFFF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074908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922357315"/>
              </p:ext>
            </p:extLst>
          </p:nvPr>
        </p:nvGraphicFramePr>
        <p:xfrm>
          <a:off x="390886" y="1269874"/>
          <a:ext cx="8229600" cy="4856289"/>
        </p:xfrm>
        <a:graphic>
          <a:graphicData uri="http://schemas.openxmlformats.org/drawingml/2006/chart">
            <c:chart xmlns:c="http://schemas.openxmlformats.org/drawingml/2006/chart" xmlns:r="http://schemas.openxmlformats.org/officeDocument/2006/relationships" r:id="rId2"/>
          </a:graphicData>
        </a:graphic>
      </p:graphicFrame>
      <p:sp>
        <p:nvSpPr>
          <p:cNvPr id="5" name="Title 4"/>
          <p:cNvSpPr txBox="1">
            <a:spLocks noGrp="1"/>
          </p:cNvSpPr>
          <p:nvPr>
            <p:ph type="title"/>
          </p:nvPr>
        </p:nvSpPr>
        <p:spPr>
          <a:prstGeom prst="rect">
            <a:avLst/>
          </a:prstGeom>
          <a:noFill/>
        </p:spPr>
        <p:txBody>
          <a:bodyPr wrap="square" rtlCol="0">
            <a:spAutoFit/>
          </a:bodyPr>
          <a:lstStyle>
            <a:defPPr>
              <a:defRPr lang="en-US"/>
            </a:defPPr>
            <a:lvl1pPr>
              <a:defRPr sz="2500" b="1">
                <a:latin typeface="Times New Roman" panose="02020603050405020304" pitchFamily="18" charset="0"/>
                <a:cs typeface="Times New Roman" panose="02020603050405020304" pitchFamily="18" charset="0"/>
              </a:defRPr>
            </a:lvl1pPr>
          </a:lstStyle>
          <a:p>
            <a:r>
              <a:rPr lang="en-US" sz="2600" dirty="0" smtClean="0">
                <a:latin typeface="+mj-lt"/>
              </a:rPr>
              <a:t>Sensitivity Analysis: Relative transmission risk recalculated </a:t>
            </a:r>
            <a:endParaRPr lang="en-US" sz="2600" dirty="0">
              <a:latin typeface="+mj-lt"/>
            </a:endParaRPr>
          </a:p>
        </p:txBody>
      </p:sp>
    </p:spTree>
    <p:extLst>
      <p:ext uri="{BB962C8B-B14F-4D97-AF65-F5344CB8AC3E}">
        <p14:creationId xmlns:p14="http://schemas.microsoft.com/office/powerpoint/2010/main" val="306814678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sz="2800" b="1" dirty="0" smtClean="0"/>
              <a:t>Secondary Analysis: RR</a:t>
            </a:r>
            <a:r>
              <a:rPr lang="en-US" sz="2800" b="1" baseline="-25000" dirty="0" smtClean="0"/>
              <a:t>T</a:t>
            </a:r>
            <a:r>
              <a:rPr lang="en-US" sz="2800" b="1" dirty="0" smtClean="0"/>
              <a:t> from Contact Investigation</a:t>
            </a:r>
            <a:endParaRPr lang="en-US" sz="2800" b="1" dirty="0"/>
          </a:p>
        </p:txBody>
      </p:sp>
      <p:sp>
        <p:nvSpPr>
          <p:cNvPr id="7" name="Rectangle 6"/>
          <p:cNvSpPr/>
          <p:nvPr/>
        </p:nvSpPr>
        <p:spPr>
          <a:xfrm>
            <a:off x="533400" y="5410200"/>
            <a:ext cx="8458200" cy="929485"/>
          </a:xfrm>
          <a:prstGeom prst="rect">
            <a:avLst/>
          </a:prstGeom>
        </p:spPr>
        <p:txBody>
          <a:bodyPr wrap="square">
            <a:spAutoFit/>
          </a:bodyPr>
          <a:lstStyle/>
          <a:p>
            <a:pPr>
              <a:spcBef>
                <a:spcPct val="20000"/>
              </a:spcBef>
              <a:buFont typeface="Arial" panose="020B0604020202020204" pitchFamily="34" charset="0"/>
            </a:pPr>
            <a:r>
              <a:rPr lang="en-US" sz="1600" dirty="0"/>
              <a:t>Relative risk of active disease in contacts of Smear (-) </a:t>
            </a:r>
            <a:r>
              <a:rPr lang="en-US" sz="1600" dirty="0" err="1"/>
              <a:t>vs</a:t>
            </a:r>
            <a:r>
              <a:rPr lang="en-US" sz="1600" dirty="0"/>
              <a:t> Smear (+) in other developed countries:</a:t>
            </a:r>
          </a:p>
          <a:p>
            <a:pPr lvl="1">
              <a:spcBef>
                <a:spcPct val="20000"/>
              </a:spcBef>
              <a:buFont typeface="Arial" panose="020B0604020202020204" pitchFamily="34" charset="0"/>
            </a:pPr>
            <a:r>
              <a:rPr lang="en-US" sz="1600" dirty="0"/>
              <a:t>Saskatchewan: </a:t>
            </a:r>
            <a:r>
              <a:rPr lang="en-US" sz="1600" b="1" dirty="0"/>
              <a:t>0.28</a:t>
            </a:r>
            <a:r>
              <a:rPr lang="en-US" sz="1600" dirty="0"/>
              <a:t>  (</a:t>
            </a:r>
            <a:r>
              <a:rPr lang="en-US" sz="1600" dirty="0" err="1"/>
              <a:t>Gryzbowski</a:t>
            </a:r>
            <a:r>
              <a:rPr lang="en-US" sz="1600" dirty="0"/>
              <a:t> et al. Bull </a:t>
            </a:r>
            <a:r>
              <a:rPr lang="en-US" sz="1600" dirty="0" err="1"/>
              <a:t>Int</a:t>
            </a:r>
            <a:r>
              <a:rPr lang="en-US" sz="1600" dirty="0"/>
              <a:t> Union </a:t>
            </a:r>
            <a:r>
              <a:rPr lang="en-US" sz="1600" dirty="0" err="1"/>
              <a:t>Tuberc</a:t>
            </a:r>
            <a:r>
              <a:rPr lang="en-US" sz="1600" dirty="0"/>
              <a:t> 1975; 50: 90-106)</a:t>
            </a:r>
          </a:p>
          <a:p>
            <a:pPr lvl="1">
              <a:spcBef>
                <a:spcPct val="20000"/>
              </a:spcBef>
              <a:buFont typeface="Arial" panose="020B0604020202020204" pitchFamily="34" charset="0"/>
            </a:pPr>
            <a:r>
              <a:rPr lang="en-US" sz="1600" dirty="0"/>
              <a:t>Spain: 0</a:t>
            </a:r>
            <a:r>
              <a:rPr lang="en-US" sz="1600" b="1" dirty="0"/>
              <a:t>.47</a:t>
            </a:r>
            <a:r>
              <a:rPr lang="en-US" sz="1600" dirty="0"/>
              <a:t> (Vidal R et al, med </a:t>
            </a:r>
            <a:r>
              <a:rPr lang="en-US" sz="1600" dirty="0" err="1"/>
              <a:t>clin</a:t>
            </a:r>
            <a:r>
              <a:rPr lang="en-US" sz="1600" dirty="0"/>
              <a:t> </a:t>
            </a:r>
            <a:r>
              <a:rPr lang="en-US" sz="1600" dirty="0" err="1"/>
              <a:t>barc</a:t>
            </a:r>
            <a:r>
              <a:rPr lang="en-US" sz="1600" dirty="0"/>
              <a:t> 1997; 108: 361-365</a:t>
            </a:r>
            <a:r>
              <a:rPr lang="en-US" sz="1200" dirty="0"/>
              <a:t>)</a:t>
            </a:r>
            <a:endParaRPr lang="en-US" sz="4400" dirty="0"/>
          </a:p>
        </p:txBody>
      </p:sp>
      <p:graphicFrame>
        <p:nvGraphicFramePr>
          <p:cNvPr id="6" name="Content Placeholder 4"/>
          <p:cNvGraphicFramePr>
            <a:graphicFrameLocks/>
          </p:cNvGraphicFramePr>
          <p:nvPr>
            <p:extLst>
              <p:ext uri="{D42A27DB-BD31-4B8C-83A1-F6EECF244321}">
                <p14:modId xmlns:p14="http://schemas.microsoft.com/office/powerpoint/2010/main" val="2998708258"/>
              </p:ext>
            </p:extLst>
          </p:nvPr>
        </p:nvGraphicFramePr>
        <p:xfrm>
          <a:off x="533400" y="1811927"/>
          <a:ext cx="8113675" cy="2063824"/>
        </p:xfrm>
        <a:graphic>
          <a:graphicData uri="http://schemas.openxmlformats.org/drawingml/2006/table">
            <a:tbl>
              <a:tblPr firstRow="1" bandRow="1">
                <a:tableStyleId>{8EC20E35-A176-4012-BC5E-935CFFF8708E}</a:tableStyleId>
              </a:tblPr>
              <a:tblGrid>
                <a:gridCol w="2224210"/>
                <a:gridCol w="2298729"/>
                <a:gridCol w="1965252"/>
                <a:gridCol w="1625484"/>
              </a:tblGrid>
              <a:tr h="603020">
                <a:tc>
                  <a:txBody>
                    <a:bodyPr/>
                    <a:lstStyle/>
                    <a:p>
                      <a:pPr algn="ctr" fontAlgn="b"/>
                      <a:endParaRPr lang="en-US" sz="1800" b="1" i="0" u="none" strike="noStrike" dirty="0">
                        <a:solidFill>
                          <a:srgbClr val="FFFFFF"/>
                        </a:solidFill>
                        <a:effectLst/>
                        <a:latin typeface="Calibri"/>
                      </a:endParaRPr>
                    </a:p>
                  </a:txBody>
                  <a:tcPr marL="0" marR="0" marT="0" marB="0" anchor="ctr"/>
                </a:tc>
                <a:tc>
                  <a:txBody>
                    <a:bodyPr/>
                    <a:lstStyle/>
                    <a:p>
                      <a:pPr algn="ctr" fontAlgn="b"/>
                      <a:r>
                        <a:rPr lang="en-US" sz="1800" u="none" strike="noStrike" dirty="0" smtClean="0">
                          <a:effectLst/>
                        </a:rPr>
                        <a:t>RR</a:t>
                      </a:r>
                      <a:r>
                        <a:rPr lang="en-US" sz="1800" u="none" strike="noStrike" baseline="-25000" dirty="0" smtClean="0">
                          <a:effectLst/>
                        </a:rPr>
                        <a:t>T</a:t>
                      </a:r>
                      <a:r>
                        <a:rPr lang="en-US" sz="1800" u="none" strike="noStrike" dirty="0" smtClean="0">
                          <a:effectLst/>
                        </a:rPr>
                        <a:t> Active TB</a:t>
                      </a:r>
                      <a:endParaRPr lang="en-US" sz="1800" b="1" i="0" u="none" strike="noStrike" dirty="0">
                        <a:solidFill>
                          <a:srgbClr val="FFFFFF"/>
                        </a:solidFill>
                        <a:effectLst/>
                        <a:latin typeface="Calibri"/>
                      </a:endParaRPr>
                    </a:p>
                  </a:txBody>
                  <a:tcPr marL="0" marR="0" marT="0" marB="0" anchor="ctr"/>
                </a:tc>
                <a:tc>
                  <a:txBody>
                    <a:bodyPr/>
                    <a:lstStyle/>
                    <a:p>
                      <a:pPr algn="ctr" fontAlgn="b"/>
                      <a:r>
                        <a:rPr lang="en-US" sz="1800" u="none" strike="noStrike" dirty="0" smtClean="0">
                          <a:effectLst/>
                        </a:rPr>
                        <a:t>RR</a:t>
                      </a:r>
                      <a:r>
                        <a:rPr lang="en-US" sz="1800" u="none" strike="noStrike" baseline="-25000" dirty="0" smtClean="0">
                          <a:effectLst/>
                        </a:rPr>
                        <a:t>T</a:t>
                      </a:r>
                      <a:r>
                        <a:rPr lang="en-US" sz="1800" u="none" strike="noStrike" dirty="0" smtClean="0">
                          <a:effectLst/>
                        </a:rPr>
                        <a:t> Latent</a:t>
                      </a:r>
                      <a:r>
                        <a:rPr lang="en-US" sz="1800" u="none" strike="noStrike" baseline="0" dirty="0" smtClean="0">
                          <a:effectLst/>
                        </a:rPr>
                        <a:t> TB I</a:t>
                      </a:r>
                      <a:endParaRPr lang="en-US" sz="1800" b="0" i="0" u="none" strike="noStrike" dirty="0">
                        <a:solidFill>
                          <a:srgbClr val="FFFFFF"/>
                        </a:solidFill>
                        <a:effectLst/>
                        <a:latin typeface="Calibri"/>
                      </a:endParaRPr>
                    </a:p>
                  </a:txBody>
                  <a:tcPr marL="0" marR="0" marT="0" marB="0" anchor="ctr"/>
                </a:tc>
                <a:tc>
                  <a:txBody>
                    <a:bodyPr/>
                    <a:lstStyle/>
                    <a:p>
                      <a:pPr algn="ctr" fontAlgn="b"/>
                      <a:r>
                        <a:rPr lang="en-US" sz="1800" u="none" strike="noStrike" dirty="0" smtClean="0">
                          <a:effectLst/>
                        </a:rPr>
                        <a:t>RR</a:t>
                      </a:r>
                      <a:r>
                        <a:rPr lang="en-US" sz="1800" u="none" strike="noStrike" baseline="-25000" dirty="0" smtClean="0">
                          <a:effectLst/>
                        </a:rPr>
                        <a:t>T </a:t>
                      </a:r>
                      <a:r>
                        <a:rPr lang="en-US" sz="1800" u="none" strike="noStrike" dirty="0">
                          <a:effectLst/>
                        </a:rPr>
                        <a:t>ALL</a:t>
                      </a:r>
                      <a:endParaRPr lang="en-US" sz="1800" b="0" i="0" u="none" strike="noStrike" dirty="0">
                        <a:solidFill>
                          <a:srgbClr val="FFFFFF"/>
                        </a:solidFill>
                        <a:effectLst/>
                        <a:latin typeface="Calibri"/>
                      </a:endParaRPr>
                    </a:p>
                  </a:txBody>
                  <a:tcPr marL="0" marR="0" marT="0" marB="0" anchor="ctr"/>
                </a:tc>
              </a:tr>
              <a:tr h="496906">
                <a:tc>
                  <a:txBody>
                    <a:bodyPr/>
                    <a:lstStyle/>
                    <a:p>
                      <a:pPr algn="ctr" fontAlgn="b"/>
                      <a:r>
                        <a:rPr lang="en-US" sz="1800" u="none" strike="noStrike" dirty="0" smtClean="0">
                          <a:effectLst/>
                        </a:rPr>
                        <a:t>SM-</a:t>
                      </a:r>
                      <a:r>
                        <a:rPr lang="en-US" sz="1800" u="none" strike="noStrike" dirty="0">
                          <a:effectLst/>
                        </a:rPr>
                        <a:t>/SM+</a:t>
                      </a:r>
                      <a:endParaRPr lang="en-US" sz="1800" b="0" i="0" u="none" strike="noStrike" dirty="0">
                        <a:solidFill>
                          <a:srgbClr val="000000"/>
                        </a:solidFill>
                        <a:effectLst/>
                        <a:latin typeface="Calibri"/>
                      </a:endParaRPr>
                    </a:p>
                  </a:txBody>
                  <a:tcPr marL="0" marR="0" marT="0" marB="0" anchor="ctr"/>
                </a:tc>
                <a:tc>
                  <a:txBody>
                    <a:bodyPr/>
                    <a:lstStyle/>
                    <a:p>
                      <a:pPr algn="ctr" fontAlgn="b"/>
                      <a:r>
                        <a:rPr lang="en-US" sz="1800" u="none" strike="noStrike" dirty="0" smtClean="0">
                          <a:effectLst/>
                        </a:rPr>
                        <a:t>0.35 (95%</a:t>
                      </a:r>
                      <a:r>
                        <a:rPr lang="en-US" sz="1800" u="none" strike="noStrike" baseline="0" dirty="0" smtClean="0">
                          <a:effectLst/>
                        </a:rPr>
                        <a:t> CI </a:t>
                      </a:r>
                      <a:r>
                        <a:rPr lang="en-US" sz="1800" u="none" strike="noStrike" dirty="0" smtClean="0">
                          <a:effectLst/>
                        </a:rPr>
                        <a:t>0.02-2.46)</a:t>
                      </a:r>
                      <a:endParaRPr lang="en-US" sz="1800" b="1" i="0" u="none" strike="noStrike" dirty="0">
                        <a:solidFill>
                          <a:srgbClr val="000000"/>
                        </a:solidFill>
                        <a:effectLst/>
                        <a:latin typeface="Calibri"/>
                      </a:endParaRPr>
                    </a:p>
                  </a:txBody>
                  <a:tcPr marL="0" marR="0" marT="0" marB="0" anchor="ctr"/>
                </a:tc>
                <a:tc>
                  <a:txBody>
                    <a:bodyPr/>
                    <a:lstStyle/>
                    <a:p>
                      <a:pPr algn="ctr" fontAlgn="b"/>
                      <a:r>
                        <a:rPr lang="en-US" sz="1800" u="none" strike="noStrike" dirty="0" smtClean="0">
                          <a:effectLst/>
                        </a:rPr>
                        <a:t>1.43</a:t>
                      </a:r>
                      <a:endParaRPr lang="en-US" sz="1800" b="0" i="0" u="none" strike="noStrike" dirty="0">
                        <a:solidFill>
                          <a:srgbClr val="000000"/>
                        </a:solidFill>
                        <a:effectLst/>
                        <a:latin typeface="Calibri"/>
                      </a:endParaRPr>
                    </a:p>
                  </a:txBody>
                  <a:tcPr marL="0" marR="0" marT="0" marB="0" anchor="ctr"/>
                </a:tc>
                <a:tc>
                  <a:txBody>
                    <a:bodyPr/>
                    <a:lstStyle/>
                    <a:p>
                      <a:pPr algn="ctr" fontAlgn="b"/>
                      <a:r>
                        <a:rPr lang="en-US" sz="1800" u="none" strike="noStrike" dirty="0" smtClean="0">
                          <a:effectLst/>
                        </a:rPr>
                        <a:t>1.41</a:t>
                      </a:r>
                      <a:endParaRPr lang="en-US" sz="1800" b="0" i="0" u="none" strike="noStrike" dirty="0">
                        <a:solidFill>
                          <a:srgbClr val="000000"/>
                        </a:solidFill>
                        <a:effectLst/>
                        <a:latin typeface="Calibri"/>
                      </a:endParaRPr>
                    </a:p>
                  </a:txBody>
                  <a:tcPr marL="0" marR="0" marT="0" marB="0" anchor="ctr"/>
                </a:tc>
              </a:tr>
              <a:tr h="496906">
                <a:tc>
                  <a:txBody>
                    <a:bodyPr/>
                    <a:lstStyle/>
                    <a:p>
                      <a:pPr algn="ctr"/>
                      <a:r>
                        <a:rPr lang="en-US" sz="1800" dirty="0" smtClean="0"/>
                        <a:t>NAAT (-) X1</a:t>
                      </a:r>
                      <a:r>
                        <a:rPr lang="en-US" sz="1800" baseline="0" dirty="0" smtClean="0"/>
                        <a:t> </a:t>
                      </a:r>
                      <a:r>
                        <a:rPr lang="en-US" sz="1800" dirty="0" smtClean="0"/>
                        <a:t>vs. (+)</a:t>
                      </a:r>
                      <a:endParaRPr lang="en-US" sz="1800" b="1" dirty="0" smtClean="0"/>
                    </a:p>
                  </a:txBody>
                  <a:tcPr marL="0" marR="0" marT="0" marB="0" anchor="ctr"/>
                </a:tc>
                <a:tc>
                  <a:txBody>
                    <a:bodyPr/>
                    <a:lstStyle/>
                    <a:p>
                      <a:pPr algn="ctr" fontAlgn="b"/>
                      <a:r>
                        <a:rPr lang="en-US" sz="1800" u="none" strike="noStrike" dirty="0" smtClean="0">
                          <a:effectLst/>
                        </a:rPr>
                        <a:t>0.00 (95%</a:t>
                      </a:r>
                      <a:r>
                        <a:rPr lang="en-US" sz="1800" u="none" strike="noStrike" baseline="0" dirty="0" smtClean="0">
                          <a:effectLst/>
                        </a:rPr>
                        <a:t> CI </a:t>
                      </a:r>
                      <a:r>
                        <a:rPr lang="en-US" sz="1800" u="none" strike="noStrike" dirty="0" smtClean="0">
                          <a:effectLst/>
                        </a:rPr>
                        <a:t>0.00-12.20)</a:t>
                      </a:r>
                      <a:endParaRPr lang="en-US" sz="1800" b="1" i="0" u="none" strike="noStrike" dirty="0">
                        <a:solidFill>
                          <a:srgbClr val="000000"/>
                        </a:solidFill>
                        <a:effectLst/>
                        <a:latin typeface="Calibri"/>
                      </a:endParaRPr>
                    </a:p>
                  </a:txBody>
                  <a:tcPr marL="0" marR="0" marT="0" marB="0" anchor="ctr"/>
                </a:tc>
                <a:tc>
                  <a:txBody>
                    <a:bodyPr/>
                    <a:lstStyle/>
                    <a:p>
                      <a:pPr algn="ctr" fontAlgn="b"/>
                      <a:r>
                        <a:rPr lang="en-US" sz="1800" u="none" strike="noStrike" dirty="0">
                          <a:effectLst/>
                        </a:rPr>
                        <a:t>1.19</a:t>
                      </a:r>
                      <a:endParaRPr lang="en-US" sz="1800" b="0" i="0" u="none" strike="noStrike" dirty="0">
                        <a:solidFill>
                          <a:srgbClr val="000000"/>
                        </a:solidFill>
                        <a:effectLst/>
                        <a:latin typeface="Calibri"/>
                      </a:endParaRPr>
                    </a:p>
                  </a:txBody>
                  <a:tcPr marL="0" marR="0" marT="0" marB="0" anchor="ctr"/>
                </a:tc>
                <a:tc>
                  <a:txBody>
                    <a:bodyPr/>
                    <a:lstStyle/>
                    <a:p>
                      <a:pPr algn="ctr" fontAlgn="b"/>
                      <a:r>
                        <a:rPr lang="en-US" sz="1800" u="none" strike="noStrike" dirty="0">
                          <a:effectLst/>
                        </a:rPr>
                        <a:t>1.15</a:t>
                      </a:r>
                      <a:endParaRPr lang="en-US" sz="1800" b="0" i="0" u="none" strike="noStrike" dirty="0">
                        <a:solidFill>
                          <a:srgbClr val="000000"/>
                        </a:solidFill>
                        <a:effectLst/>
                        <a:latin typeface="Calibri"/>
                      </a:endParaRPr>
                    </a:p>
                  </a:txBody>
                  <a:tcPr marL="0" marR="0" marT="0" marB="0" anchor="ctr"/>
                </a:tc>
              </a:tr>
              <a:tr h="466992">
                <a:tc>
                  <a:txBody>
                    <a:bodyPr/>
                    <a:lstStyle/>
                    <a:p>
                      <a:pPr algn="ctr"/>
                      <a:r>
                        <a:rPr lang="en-US" sz="1800" dirty="0" smtClean="0"/>
                        <a:t>NAAT (-) X2 vs. (+)</a:t>
                      </a:r>
                      <a:endParaRPr lang="en-US" sz="1800" b="1" dirty="0" smtClean="0"/>
                    </a:p>
                  </a:txBody>
                  <a:tcPr marL="0" marR="0" marT="0" marB="0" anchor="ctr"/>
                </a:tc>
                <a:tc>
                  <a:txBody>
                    <a:bodyPr/>
                    <a:lstStyle/>
                    <a:p>
                      <a:pPr algn="ctr" fontAlgn="b"/>
                      <a:r>
                        <a:rPr lang="en-US" sz="1800" u="none" strike="noStrike" dirty="0" smtClean="0">
                          <a:effectLst/>
                        </a:rPr>
                        <a:t>0.00</a:t>
                      </a:r>
                      <a:r>
                        <a:rPr lang="en-US" sz="1800" u="none" strike="noStrike" baseline="0" dirty="0" smtClean="0">
                          <a:effectLst/>
                        </a:rPr>
                        <a:t> (95% CI 0.00-3.86)</a:t>
                      </a:r>
                      <a:endParaRPr lang="en-US" sz="1800" b="0" i="0" u="none" strike="noStrike" dirty="0">
                        <a:solidFill>
                          <a:srgbClr val="000000"/>
                        </a:solidFill>
                        <a:effectLst/>
                        <a:latin typeface="Calibri"/>
                      </a:endParaRPr>
                    </a:p>
                  </a:txBody>
                  <a:tcPr marL="0" marR="0" marT="0" marB="0" anchor="ctr"/>
                </a:tc>
                <a:tc>
                  <a:txBody>
                    <a:bodyPr/>
                    <a:lstStyle/>
                    <a:p>
                      <a:pPr algn="ctr" fontAlgn="b"/>
                      <a:r>
                        <a:rPr lang="en-US" sz="1800" u="none" strike="noStrike" dirty="0" smtClean="0">
                          <a:effectLst/>
                        </a:rPr>
                        <a:t>1.42</a:t>
                      </a:r>
                      <a:endParaRPr lang="en-US" sz="1800" b="0" i="0" u="none" strike="noStrike" dirty="0">
                        <a:solidFill>
                          <a:srgbClr val="000000"/>
                        </a:solidFill>
                        <a:effectLst/>
                        <a:latin typeface="Calibri"/>
                      </a:endParaRPr>
                    </a:p>
                  </a:txBody>
                  <a:tcPr marL="0" marR="0" marT="0" marB="0" anchor="ctr"/>
                </a:tc>
                <a:tc>
                  <a:txBody>
                    <a:bodyPr/>
                    <a:lstStyle/>
                    <a:p>
                      <a:pPr algn="ctr" fontAlgn="b"/>
                      <a:r>
                        <a:rPr lang="en-US" sz="1800" u="none" strike="noStrike" dirty="0" smtClean="0">
                          <a:effectLst/>
                        </a:rPr>
                        <a:t>1.38</a:t>
                      </a:r>
                      <a:endParaRPr lang="en-US" sz="1800" b="0" i="0" u="none" strike="noStrike" dirty="0">
                        <a:solidFill>
                          <a:srgbClr val="000000"/>
                        </a:solidFill>
                        <a:effectLst/>
                        <a:latin typeface="Calibri"/>
                      </a:endParaRPr>
                    </a:p>
                  </a:txBody>
                  <a:tcPr marL="0" marR="0" marT="0" marB="0" anchor="ctr"/>
                </a:tc>
              </a:tr>
            </a:tbl>
          </a:graphicData>
        </a:graphic>
      </p:graphicFrame>
    </p:spTree>
    <p:extLst>
      <p:ext uri="{BB962C8B-B14F-4D97-AF65-F5344CB8AC3E}">
        <p14:creationId xmlns:p14="http://schemas.microsoft.com/office/powerpoint/2010/main" val="1592764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664"/>
            <a:ext cx="8229600" cy="1143000"/>
          </a:xfrm>
        </p:spPr>
        <p:txBody>
          <a:bodyPr>
            <a:normAutofit/>
          </a:bodyPr>
          <a:lstStyle/>
          <a:p>
            <a:r>
              <a:rPr lang="en-US" sz="3800" dirty="0" smtClean="0"/>
              <a:t>CONCLUSIONS</a:t>
            </a:r>
            <a:endParaRPr lang="en-US" sz="3800" dirty="0"/>
          </a:p>
        </p:txBody>
      </p:sp>
      <p:sp>
        <p:nvSpPr>
          <p:cNvPr id="3" name="Content Placeholder 2"/>
          <p:cNvSpPr>
            <a:spLocks noGrp="1"/>
          </p:cNvSpPr>
          <p:nvPr>
            <p:ph idx="1"/>
          </p:nvPr>
        </p:nvSpPr>
        <p:spPr>
          <a:xfrm>
            <a:off x="492972" y="1033810"/>
            <a:ext cx="8158056" cy="2743200"/>
          </a:xfrm>
        </p:spPr>
        <p:txBody>
          <a:bodyPr>
            <a:noAutofit/>
          </a:bodyPr>
          <a:lstStyle/>
          <a:p>
            <a:pPr>
              <a:buFont typeface="+mj-lt"/>
              <a:buAutoNum type="arabicPeriod"/>
            </a:pPr>
            <a:r>
              <a:rPr lang="en-US" sz="1800" dirty="0">
                <a:solidFill>
                  <a:srgbClr val="000000"/>
                </a:solidFill>
              </a:rPr>
              <a:t>Transmission risk from sputum NAAT (-) pulmonary TB patients </a:t>
            </a:r>
            <a:r>
              <a:rPr lang="en-US" sz="1800" b="1" dirty="0">
                <a:solidFill>
                  <a:srgbClr val="000000"/>
                </a:solidFill>
              </a:rPr>
              <a:t>substantially less (88% if 1 negative NAAT test, 92% if 2 negative NAAT tests)</a:t>
            </a:r>
            <a:r>
              <a:rPr lang="en-US" sz="1800" dirty="0">
                <a:solidFill>
                  <a:srgbClr val="000000"/>
                </a:solidFill>
              </a:rPr>
              <a:t> than that from sputum NAAT (+) pulmonary TB patients. </a:t>
            </a:r>
            <a:endParaRPr lang="en-US" sz="1800" dirty="0" smtClean="0">
              <a:solidFill>
                <a:srgbClr val="000000"/>
              </a:solidFill>
            </a:endParaRPr>
          </a:p>
          <a:p>
            <a:pPr>
              <a:lnSpc>
                <a:spcPct val="20000"/>
              </a:lnSpc>
              <a:buFont typeface="+mj-lt"/>
              <a:buAutoNum type="arabicPeriod"/>
            </a:pPr>
            <a:endParaRPr lang="en-US" sz="1800" dirty="0">
              <a:solidFill>
                <a:srgbClr val="000000"/>
              </a:solidFill>
            </a:endParaRPr>
          </a:p>
          <a:p>
            <a:pPr>
              <a:buFont typeface="+mj-lt"/>
              <a:buAutoNum type="arabicPeriod"/>
            </a:pPr>
            <a:r>
              <a:rPr lang="en-US" sz="1800" dirty="0" smtClean="0">
                <a:solidFill>
                  <a:srgbClr val="000000"/>
                </a:solidFill>
              </a:rPr>
              <a:t> Relative </a:t>
            </a:r>
            <a:r>
              <a:rPr lang="en-US" sz="1800" dirty="0">
                <a:solidFill>
                  <a:srgbClr val="000000"/>
                </a:solidFill>
              </a:rPr>
              <a:t>order of transmission risk likely:  </a:t>
            </a:r>
            <a:r>
              <a:rPr lang="en-US" sz="1800" b="1" dirty="0" smtClean="0">
                <a:solidFill>
                  <a:srgbClr val="000000"/>
                </a:solidFill>
              </a:rPr>
              <a:t>smear </a:t>
            </a:r>
            <a:r>
              <a:rPr lang="en-US" sz="1800" b="1" dirty="0">
                <a:solidFill>
                  <a:srgbClr val="000000"/>
                </a:solidFill>
              </a:rPr>
              <a:t>(+)/ NAAT (+) &gt; smear (-)/NAAT (+) &gt; smear (-)/NAAT (-</a:t>
            </a:r>
            <a:r>
              <a:rPr lang="en-US" sz="1800" b="1" dirty="0" smtClean="0">
                <a:solidFill>
                  <a:srgbClr val="000000"/>
                </a:solidFill>
              </a:rPr>
              <a:t>)</a:t>
            </a:r>
          </a:p>
          <a:p>
            <a:pPr>
              <a:lnSpc>
                <a:spcPts val="20"/>
              </a:lnSpc>
              <a:buFont typeface="+mj-lt"/>
              <a:buAutoNum type="arabicPeriod"/>
            </a:pPr>
            <a:endParaRPr lang="en-US" sz="1800" dirty="0">
              <a:solidFill>
                <a:srgbClr val="000000"/>
              </a:solidFill>
            </a:endParaRPr>
          </a:p>
          <a:p>
            <a:pPr>
              <a:buFont typeface="+mj-lt"/>
              <a:buAutoNum type="arabicPeriod"/>
            </a:pPr>
            <a:r>
              <a:rPr lang="en-US" sz="1800" dirty="0" smtClean="0">
                <a:solidFill>
                  <a:srgbClr val="000000"/>
                </a:solidFill>
              </a:rPr>
              <a:t>Transmission </a:t>
            </a:r>
            <a:r>
              <a:rPr lang="en-US" sz="1800" dirty="0">
                <a:solidFill>
                  <a:srgbClr val="000000"/>
                </a:solidFill>
              </a:rPr>
              <a:t>risk approximated from proportion of actively infected contacts may suggest similar findings but statistically inconclusive</a:t>
            </a:r>
            <a:r>
              <a:rPr lang="en-US" sz="1800" dirty="0" smtClean="0">
                <a:solidFill>
                  <a:srgbClr val="000000"/>
                </a:solidFill>
              </a:rPr>
              <a:t>.</a:t>
            </a:r>
          </a:p>
          <a:p>
            <a:pPr>
              <a:lnSpc>
                <a:spcPct val="20000"/>
              </a:lnSpc>
              <a:buFont typeface="+mj-lt"/>
              <a:buAutoNum type="arabicPeriod"/>
            </a:pPr>
            <a:endParaRPr lang="en-US" sz="1800" dirty="0">
              <a:solidFill>
                <a:srgbClr val="000000"/>
              </a:solidFill>
            </a:endParaRPr>
          </a:p>
          <a:p>
            <a:pPr>
              <a:buFont typeface="+mj-lt"/>
              <a:buAutoNum type="arabicPeriod"/>
            </a:pPr>
            <a:r>
              <a:rPr lang="en-US" sz="1800" dirty="0" smtClean="0">
                <a:solidFill>
                  <a:srgbClr val="000000"/>
                </a:solidFill>
              </a:rPr>
              <a:t>Limitations </a:t>
            </a:r>
            <a:r>
              <a:rPr lang="en-US" sz="1800" dirty="0">
                <a:solidFill>
                  <a:srgbClr val="000000"/>
                </a:solidFill>
              </a:rPr>
              <a:t>of this study include:</a:t>
            </a:r>
          </a:p>
          <a:p>
            <a:pPr marL="457200" lvl="1" indent="0">
              <a:buNone/>
            </a:pPr>
            <a:r>
              <a:rPr lang="en-US" sz="1800" dirty="0" smtClean="0">
                <a:solidFill>
                  <a:srgbClr val="000000"/>
                </a:solidFill>
              </a:rPr>
              <a:t>a)   Potential </a:t>
            </a:r>
            <a:r>
              <a:rPr lang="en-US" sz="1800" dirty="0">
                <a:solidFill>
                  <a:srgbClr val="000000"/>
                </a:solidFill>
              </a:rPr>
              <a:t>bias due to </a:t>
            </a:r>
            <a:r>
              <a:rPr lang="en-US" sz="1800" dirty="0" smtClean="0">
                <a:solidFill>
                  <a:srgbClr val="000000"/>
                </a:solidFill>
              </a:rPr>
              <a:t>geographic </a:t>
            </a:r>
            <a:r>
              <a:rPr lang="en-US" sz="1800" dirty="0">
                <a:solidFill>
                  <a:srgbClr val="000000"/>
                </a:solidFill>
              </a:rPr>
              <a:t>or temporal </a:t>
            </a:r>
            <a:r>
              <a:rPr lang="en-US" sz="1800" dirty="0" err="1" smtClean="0">
                <a:solidFill>
                  <a:srgbClr val="000000"/>
                </a:solidFill>
              </a:rPr>
              <a:t>undersampling</a:t>
            </a:r>
            <a:r>
              <a:rPr lang="en-US" sz="1800" dirty="0" smtClean="0">
                <a:solidFill>
                  <a:srgbClr val="000000"/>
                </a:solidFill>
                <a:sym typeface="Wingdings"/>
              </a:rPr>
              <a:t> additional sensitivity analyses </a:t>
            </a:r>
          </a:p>
          <a:p>
            <a:pPr marL="800100" lvl="1" indent="-342900">
              <a:buAutoNum type="alphaLcParenR" startAt="2"/>
            </a:pPr>
            <a:r>
              <a:rPr lang="en-US" sz="1800" dirty="0" smtClean="0">
                <a:solidFill>
                  <a:srgbClr val="000000"/>
                </a:solidFill>
              </a:rPr>
              <a:t>Small number of NAAT (-) patients </a:t>
            </a:r>
          </a:p>
          <a:p>
            <a:pPr marL="800100" lvl="1" indent="-342900">
              <a:lnSpc>
                <a:spcPct val="20000"/>
              </a:lnSpc>
              <a:buAutoNum type="alphaLcParenR" startAt="2"/>
            </a:pPr>
            <a:endParaRPr lang="en-US" sz="1800" dirty="0">
              <a:solidFill>
                <a:srgbClr val="000000"/>
              </a:solidFill>
            </a:endParaRPr>
          </a:p>
          <a:p>
            <a:pPr>
              <a:buFont typeface="+mj-lt"/>
              <a:buAutoNum type="arabicPeriod"/>
            </a:pPr>
            <a:r>
              <a:rPr lang="en-US" sz="1800" dirty="0" smtClean="0">
                <a:solidFill>
                  <a:srgbClr val="000000"/>
                </a:solidFill>
              </a:rPr>
              <a:t>Findings </a:t>
            </a:r>
            <a:r>
              <a:rPr lang="en-US" sz="1800" dirty="0">
                <a:solidFill>
                  <a:srgbClr val="000000"/>
                </a:solidFill>
              </a:rPr>
              <a:t>likely applicable to </a:t>
            </a:r>
            <a:r>
              <a:rPr lang="en-US" sz="1800" b="1" dirty="0" err="1">
                <a:solidFill>
                  <a:srgbClr val="000000"/>
                </a:solidFill>
              </a:rPr>
              <a:t>GeneXpert</a:t>
            </a:r>
            <a:r>
              <a:rPr lang="en-US" sz="1800" b="1" dirty="0">
                <a:solidFill>
                  <a:srgbClr val="000000"/>
                </a:solidFill>
              </a:rPr>
              <a:t> MTB/RIF, </a:t>
            </a:r>
            <a:r>
              <a:rPr lang="en-US" sz="1800" dirty="0">
                <a:solidFill>
                  <a:srgbClr val="000000"/>
                </a:solidFill>
              </a:rPr>
              <a:t>which has similar </a:t>
            </a:r>
            <a:r>
              <a:rPr lang="en-US" sz="1800" dirty="0" smtClean="0">
                <a:solidFill>
                  <a:srgbClr val="000000"/>
                </a:solidFill>
              </a:rPr>
              <a:t>sensitivity </a:t>
            </a:r>
            <a:r>
              <a:rPr lang="en-US" sz="1800" dirty="0">
                <a:solidFill>
                  <a:srgbClr val="000000"/>
                </a:solidFill>
              </a:rPr>
              <a:t>as MTD for TB detection</a:t>
            </a:r>
            <a:r>
              <a:rPr lang="en-US" sz="1800" baseline="30000" dirty="0">
                <a:solidFill>
                  <a:srgbClr val="000000"/>
                </a:solidFill>
              </a:rPr>
              <a:t>5</a:t>
            </a:r>
            <a:r>
              <a:rPr lang="en-US" sz="1800" dirty="0">
                <a:solidFill>
                  <a:srgbClr val="000000"/>
                </a:solidFill>
              </a:rPr>
              <a:t> and has widely supplanted use of </a:t>
            </a:r>
            <a:r>
              <a:rPr lang="en-US" sz="1800" dirty="0" smtClean="0">
                <a:solidFill>
                  <a:srgbClr val="000000"/>
                </a:solidFill>
              </a:rPr>
              <a:t>MTD </a:t>
            </a:r>
            <a:r>
              <a:rPr lang="en-US" sz="1800" dirty="0">
                <a:solidFill>
                  <a:srgbClr val="000000"/>
                </a:solidFill>
              </a:rPr>
              <a:t>in its global rollout.</a:t>
            </a:r>
          </a:p>
          <a:p>
            <a:endParaRPr lang="en-US" sz="1800" dirty="0"/>
          </a:p>
        </p:txBody>
      </p:sp>
      <p:sp>
        <p:nvSpPr>
          <p:cNvPr id="4" name="TextBox 3"/>
          <p:cNvSpPr txBox="1"/>
          <p:nvPr/>
        </p:nvSpPr>
        <p:spPr>
          <a:xfrm>
            <a:off x="609600" y="5813111"/>
            <a:ext cx="7543800" cy="707886"/>
          </a:xfrm>
          <a:prstGeom prst="rect">
            <a:avLst/>
          </a:prstGeom>
          <a:noFill/>
          <a:ln>
            <a:solidFill>
              <a:srgbClr val="0000FF"/>
            </a:solidFill>
          </a:ln>
          <a:effectLst>
            <a:glow rad="63500">
              <a:schemeClr val="accent5">
                <a:satMod val="175000"/>
                <a:alpha val="40000"/>
              </a:schemeClr>
            </a:glow>
          </a:effectLst>
        </p:spPr>
        <p:txBody>
          <a:bodyPr wrap="square" rtlCol="0" anchor="ctr">
            <a:spAutoFit/>
          </a:bodyPr>
          <a:lstStyle/>
          <a:p>
            <a:pPr algn="ctr"/>
            <a:r>
              <a:rPr lang="en-US" sz="2000" b="1" dirty="0"/>
              <a:t>NAATs may be important public health tools in guiding infection control decisions</a:t>
            </a:r>
          </a:p>
        </p:txBody>
      </p:sp>
    </p:spTree>
    <p:extLst>
      <p:ext uri="{BB962C8B-B14F-4D97-AF65-F5344CB8AC3E}">
        <p14:creationId xmlns:p14="http://schemas.microsoft.com/office/powerpoint/2010/main" val="3703530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002060"/>
                </a:solidFill>
              </a:rPr>
              <a:t>REFERENCES</a:t>
            </a:r>
            <a:br>
              <a:rPr lang="en-US" dirty="0">
                <a:solidFill>
                  <a:srgbClr val="002060"/>
                </a:solidFill>
              </a:rPr>
            </a:br>
            <a:endParaRPr lang="en-US" dirty="0"/>
          </a:p>
        </p:txBody>
      </p:sp>
      <p:sp>
        <p:nvSpPr>
          <p:cNvPr id="3" name="Content Placeholder 2"/>
          <p:cNvSpPr>
            <a:spLocks noGrp="1"/>
          </p:cNvSpPr>
          <p:nvPr>
            <p:ph idx="1"/>
          </p:nvPr>
        </p:nvSpPr>
        <p:spPr/>
        <p:txBody>
          <a:bodyPr>
            <a:normAutofit/>
          </a:bodyPr>
          <a:lstStyle/>
          <a:p>
            <a:pPr marL="457200" indent="-457200">
              <a:buAutoNum type="arabicPeriod"/>
            </a:pPr>
            <a:r>
              <a:rPr lang="en-US" sz="2400" dirty="0" smtClean="0">
                <a:solidFill>
                  <a:srgbClr val="000000"/>
                </a:solidFill>
              </a:rPr>
              <a:t>**Behr </a:t>
            </a:r>
            <a:r>
              <a:rPr lang="en-US" sz="2400" dirty="0">
                <a:solidFill>
                  <a:srgbClr val="000000"/>
                </a:solidFill>
              </a:rPr>
              <a:t>M, et al. Lancet 1999;353:444</a:t>
            </a:r>
          </a:p>
          <a:p>
            <a:pPr marL="457200" indent="-457200">
              <a:buAutoNum type="arabicPeriod"/>
            </a:pPr>
            <a:r>
              <a:rPr lang="en-US" sz="2400" dirty="0" err="1">
                <a:solidFill>
                  <a:srgbClr val="000000"/>
                </a:solidFill>
              </a:rPr>
              <a:t>Gryzbowski</a:t>
            </a:r>
            <a:r>
              <a:rPr lang="en-US" sz="2400" dirty="0">
                <a:solidFill>
                  <a:srgbClr val="000000"/>
                </a:solidFill>
              </a:rPr>
              <a:t> S, et al. Bull </a:t>
            </a:r>
            <a:r>
              <a:rPr lang="en-US" sz="2400" dirty="0" err="1">
                <a:solidFill>
                  <a:srgbClr val="000000"/>
                </a:solidFill>
              </a:rPr>
              <a:t>Int</a:t>
            </a:r>
            <a:r>
              <a:rPr lang="en-US" sz="2400" dirty="0">
                <a:solidFill>
                  <a:srgbClr val="000000"/>
                </a:solidFill>
              </a:rPr>
              <a:t> Union </a:t>
            </a:r>
            <a:r>
              <a:rPr lang="en-US" sz="2400" dirty="0" err="1">
                <a:solidFill>
                  <a:srgbClr val="000000"/>
                </a:solidFill>
              </a:rPr>
              <a:t>Tuberc</a:t>
            </a:r>
            <a:r>
              <a:rPr lang="en-US" sz="2400" dirty="0">
                <a:solidFill>
                  <a:srgbClr val="000000"/>
                </a:solidFill>
              </a:rPr>
              <a:t> 1975; 50: 90-106</a:t>
            </a:r>
          </a:p>
          <a:p>
            <a:pPr marL="457200" indent="-457200">
              <a:buAutoNum type="arabicPeriod"/>
            </a:pPr>
            <a:r>
              <a:rPr lang="en-US" sz="2400" dirty="0">
                <a:solidFill>
                  <a:srgbClr val="000000"/>
                </a:solidFill>
              </a:rPr>
              <a:t>Vidal R, et al. Med </a:t>
            </a:r>
            <a:r>
              <a:rPr lang="en-US" sz="2400" dirty="0" err="1">
                <a:solidFill>
                  <a:srgbClr val="000000"/>
                </a:solidFill>
              </a:rPr>
              <a:t>Clin</a:t>
            </a:r>
            <a:r>
              <a:rPr lang="en-US" sz="2400" dirty="0">
                <a:solidFill>
                  <a:srgbClr val="000000"/>
                </a:solidFill>
              </a:rPr>
              <a:t> </a:t>
            </a:r>
            <a:r>
              <a:rPr lang="en-US" sz="2400" dirty="0" err="1">
                <a:solidFill>
                  <a:srgbClr val="000000"/>
                </a:solidFill>
              </a:rPr>
              <a:t>Barc</a:t>
            </a:r>
            <a:r>
              <a:rPr lang="en-US" sz="2400" dirty="0">
                <a:solidFill>
                  <a:srgbClr val="000000"/>
                </a:solidFill>
              </a:rPr>
              <a:t> 1997; 108: 361-365</a:t>
            </a:r>
          </a:p>
          <a:p>
            <a:pPr marL="457200" indent="-457200">
              <a:buFont typeface="Arial" pitchFamily="34" charset="0"/>
              <a:buAutoNum type="arabicPeriod"/>
            </a:pPr>
            <a:r>
              <a:rPr lang="en-US" sz="2400" dirty="0" err="1">
                <a:solidFill>
                  <a:srgbClr val="000000"/>
                </a:solidFill>
              </a:rPr>
              <a:t>Coll</a:t>
            </a:r>
            <a:r>
              <a:rPr lang="en-US" sz="2400" dirty="0">
                <a:solidFill>
                  <a:srgbClr val="000000"/>
                </a:solidFill>
              </a:rPr>
              <a:t> PI, et al.  I</a:t>
            </a:r>
            <a:r>
              <a:rPr lang="de-DE" sz="2400" dirty="0" err="1">
                <a:solidFill>
                  <a:srgbClr val="000000"/>
                </a:solidFill>
              </a:rPr>
              <a:t>nt</a:t>
            </a:r>
            <a:r>
              <a:rPr lang="de-DE" sz="2400" dirty="0">
                <a:solidFill>
                  <a:srgbClr val="000000"/>
                </a:solidFill>
              </a:rPr>
              <a:t> J </a:t>
            </a:r>
            <a:r>
              <a:rPr lang="de-DE" sz="2400" dirty="0" err="1">
                <a:solidFill>
                  <a:srgbClr val="000000"/>
                </a:solidFill>
              </a:rPr>
              <a:t>Tuberc</a:t>
            </a:r>
            <a:r>
              <a:rPr lang="de-DE" sz="2400" dirty="0">
                <a:solidFill>
                  <a:srgbClr val="000000"/>
                </a:solidFill>
              </a:rPr>
              <a:t> Lung Dis. 2003 Sep;7(9):886-91.</a:t>
            </a:r>
          </a:p>
          <a:p>
            <a:pPr marL="457200" indent="-457200">
              <a:buFont typeface="Arial" pitchFamily="34" charset="0"/>
              <a:buAutoNum type="arabicPeriod"/>
            </a:pPr>
            <a:r>
              <a:rPr lang="de-DE" sz="2400" dirty="0">
                <a:solidFill>
                  <a:srgbClr val="000000"/>
                </a:solidFill>
              </a:rPr>
              <a:t>Boehme CC, et al. </a:t>
            </a:r>
            <a:r>
              <a:rPr lang="en-US" sz="2400" dirty="0">
                <a:solidFill>
                  <a:srgbClr val="000000"/>
                </a:solidFill>
              </a:rPr>
              <a:t>N </a:t>
            </a:r>
            <a:r>
              <a:rPr lang="en-US" sz="2400" dirty="0" err="1">
                <a:solidFill>
                  <a:srgbClr val="000000"/>
                </a:solidFill>
              </a:rPr>
              <a:t>Engl</a:t>
            </a:r>
            <a:r>
              <a:rPr lang="en-US" sz="2400" dirty="0">
                <a:solidFill>
                  <a:srgbClr val="000000"/>
                </a:solidFill>
              </a:rPr>
              <a:t> J Med. 2010 Sep 9;363(11):1005-15.</a:t>
            </a:r>
          </a:p>
          <a:p>
            <a:endParaRPr lang="en-US" dirty="0"/>
          </a:p>
        </p:txBody>
      </p:sp>
    </p:spTree>
    <p:extLst>
      <p:ext uri="{BB962C8B-B14F-4D97-AF65-F5344CB8AC3E}">
        <p14:creationId xmlns:p14="http://schemas.microsoft.com/office/powerpoint/2010/main" val="5551009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2819"/>
            <a:ext cx="8229600" cy="1143000"/>
          </a:xfrm>
        </p:spPr>
        <p:txBody>
          <a:bodyPr/>
          <a:lstStyle/>
          <a:p>
            <a:r>
              <a:rPr lang="en-US" dirty="0" smtClean="0"/>
              <a:t>Special Thanks</a:t>
            </a:r>
            <a:endParaRPr lang="en-US" dirty="0"/>
          </a:p>
        </p:txBody>
      </p:sp>
      <p:sp>
        <p:nvSpPr>
          <p:cNvPr id="3" name="Content Placeholder 2"/>
          <p:cNvSpPr>
            <a:spLocks noGrp="1"/>
          </p:cNvSpPr>
          <p:nvPr>
            <p:ph sz="half" idx="1"/>
          </p:nvPr>
        </p:nvSpPr>
        <p:spPr>
          <a:xfrm>
            <a:off x="224688" y="1716351"/>
            <a:ext cx="4608295" cy="1950318"/>
          </a:xfrm>
        </p:spPr>
        <p:txBody>
          <a:bodyPr>
            <a:normAutofit/>
          </a:bodyPr>
          <a:lstStyle/>
          <a:p>
            <a:pPr marL="0" indent="0">
              <a:buNone/>
            </a:pPr>
            <a:r>
              <a:rPr lang="en-US" sz="2000" b="1" dirty="0" smtClean="0"/>
              <a:t>Project Mentor:   </a:t>
            </a:r>
          </a:p>
          <a:p>
            <a:pPr marL="400050" lvl="1" indent="0">
              <a:buNone/>
            </a:pPr>
            <a:r>
              <a:rPr lang="en-US" sz="2000" b="1" dirty="0" smtClean="0"/>
              <a:t>Susan Dorman, MD</a:t>
            </a:r>
          </a:p>
          <a:p>
            <a:pPr marL="400050" lvl="1" indent="0">
              <a:buNone/>
            </a:pPr>
            <a:r>
              <a:rPr lang="en-US" sz="2000" b="1" dirty="0" smtClean="0"/>
              <a:t>JHU Professor of Medicine</a:t>
            </a:r>
          </a:p>
          <a:p>
            <a:pPr marL="0" indent="0">
              <a:buNone/>
            </a:pPr>
            <a:endParaRPr lang="en-US" sz="7200" b="1" dirty="0" smtClean="0"/>
          </a:p>
          <a:p>
            <a:pPr marL="0" indent="0">
              <a:buNone/>
            </a:pPr>
            <a:endParaRPr lang="en-US" sz="7200" b="1" dirty="0"/>
          </a:p>
        </p:txBody>
      </p:sp>
      <p:sp>
        <p:nvSpPr>
          <p:cNvPr id="4" name="Content Placeholder 3"/>
          <p:cNvSpPr>
            <a:spLocks noGrp="1"/>
          </p:cNvSpPr>
          <p:nvPr>
            <p:ph sz="half" idx="2"/>
          </p:nvPr>
        </p:nvSpPr>
        <p:spPr>
          <a:xfrm>
            <a:off x="4457386" y="769630"/>
            <a:ext cx="4793334" cy="4688179"/>
          </a:xfrm>
        </p:spPr>
        <p:txBody>
          <a:bodyPr>
            <a:noAutofit/>
          </a:bodyPr>
          <a:lstStyle/>
          <a:p>
            <a:pPr marL="0" indent="0">
              <a:buNone/>
            </a:pPr>
            <a:endParaRPr lang="en-US" sz="2000" u="sng" dirty="0"/>
          </a:p>
          <a:p>
            <a:pPr marL="0" indent="0">
              <a:buNone/>
            </a:pPr>
            <a:r>
              <a:rPr lang="en-US" sz="2000" u="sng" dirty="0" smtClean="0"/>
              <a:t>MDHMH, TB Control:</a:t>
            </a:r>
            <a:endParaRPr lang="en-US" sz="2000" u="sng" dirty="0"/>
          </a:p>
          <a:p>
            <a:pPr marL="0" indent="0">
              <a:buNone/>
            </a:pPr>
            <a:r>
              <a:rPr lang="en-US" sz="2000" dirty="0"/>
              <a:t>Wendy Cronin</a:t>
            </a:r>
          </a:p>
          <a:p>
            <a:pPr marL="0" indent="0">
              <a:buNone/>
            </a:pPr>
            <a:r>
              <a:rPr lang="en-US" sz="2000" dirty="0"/>
              <a:t>Andrea Palmer</a:t>
            </a:r>
          </a:p>
          <a:p>
            <a:pPr marL="0" indent="0">
              <a:buNone/>
            </a:pPr>
            <a:r>
              <a:rPr lang="en-US" sz="2000" dirty="0"/>
              <a:t>Lisa </a:t>
            </a:r>
            <a:r>
              <a:rPr lang="en-US" sz="2000" dirty="0" err="1"/>
              <a:t>Paolos</a:t>
            </a:r>
            <a:endParaRPr lang="en-US" sz="2000" dirty="0"/>
          </a:p>
          <a:p>
            <a:pPr marL="0" indent="0">
              <a:buNone/>
            </a:pPr>
            <a:endParaRPr lang="en-US" sz="2000" u="sng" dirty="0"/>
          </a:p>
          <a:p>
            <a:pPr marL="0" indent="0">
              <a:buNone/>
            </a:pPr>
            <a:r>
              <a:rPr lang="en-US" sz="2000" u="sng" dirty="0" smtClean="0"/>
              <a:t>Maryland Public Health TB Laboratory:</a:t>
            </a:r>
            <a:endParaRPr lang="en-US" sz="2000" u="sng" dirty="0"/>
          </a:p>
          <a:p>
            <a:pPr marL="0" indent="0">
              <a:buNone/>
            </a:pPr>
            <a:r>
              <a:rPr lang="en-US" sz="2000" dirty="0"/>
              <a:t>Rich Oatis</a:t>
            </a:r>
          </a:p>
          <a:p>
            <a:pPr marL="0" indent="0">
              <a:buNone/>
            </a:pPr>
            <a:r>
              <a:rPr lang="en-US" sz="2000" dirty="0"/>
              <a:t>Jafar Razeq</a:t>
            </a:r>
          </a:p>
          <a:p>
            <a:pPr marL="0" indent="0">
              <a:buNone/>
            </a:pPr>
            <a:endParaRPr lang="en-US" sz="2000" u="sng" dirty="0"/>
          </a:p>
          <a:p>
            <a:pPr marL="0" indent="0">
              <a:buNone/>
            </a:pPr>
            <a:r>
              <a:rPr lang="en-US" sz="2000" u="sng" dirty="0"/>
              <a:t>JHU Bloomberg School of Public Health</a:t>
            </a:r>
          </a:p>
          <a:p>
            <a:pPr marL="0" indent="0">
              <a:buNone/>
            </a:pPr>
            <a:r>
              <a:rPr lang="en-US" sz="2000" dirty="0"/>
              <a:t>Silvia Cohn</a:t>
            </a:r>
          </a:p>
          <a:p>
            <a:pPr marL="0" indent="0">
              <a:buNone/>
            </a:pPr>
            <a:r>
              <a:rPr lang="en-US" sz="2000" dirty="0"/>
              <a:t>Jonathan </a:t>
            </a:r>
            <a:r>
              <a:rPr lang="en-US" sz="2000" dirty="0" err="1"/>
              <a:t>Golub</a:t>
            </a:r>
            <a:endParaRPr lang="en-US" sz="2000" dirty="0"/>
          </a:p>
          <a:p>
            <a:pPr marL="0" indent="0">
              <a:buNone/>
            </a:pPr>
            <a:endParaRPr lang="en-US" sz="1800" dirty="0"/>
          </a:p>
          <a:p>
            <a:pPr marL="0" indent="0">
              <a:buNone/>
            </a:pPr>
            <a:endParaRPr lang="en-US" sz="1800" dirty="0"/>
          </a:p>
        </p:txBody>
      </p:sp>
      <p:sp>
        <p:nvSpPr>
          <p:cNvPr id="6" name="TextBox 5"/>
          <p:cNvSpPr txBox="1"/>
          <p:nvPr/>
        </p:nvSpPr>
        <p:spPr>
          <a:xfrm>
            <a:off x="457200" y="3984979"/>
            <a:ext cx="4000186" cy="1631216"/>
          </a:xfrm>
          <a:prstGeom prst="rect">
            <a:avLst/>
          </a:prstGeom>
          <a:noFill/>
        </p:spPr>
        <p:txBody>
          <a:bodyPr wrap="square" rtlCol="0">
            <a:spAutoFit/>
          </a:bodyPr>
          <a:lstStyle/>
          <a:p>
            <a:r>
              <a:rPr lang="en-US" sz="2000" u="sng" dirty="0" smtClean="0"/>
              <a:t>NIH, TB Research Center</a:t>
            </a:r>
            <a:r>
              <a:rPr lang="en-US" sz="2000" dirty="0" smtClean="0"/>
              <a:t>:</a:t>
            </a:r>
          </a:p>
          <a:p>
            <a:r>
              <a:rPr lang="en-US" sz="2000" dirty="0"/>
              <a:t>	</a:t>
            </a:r>
            <a:r>
              <a:rPr lang="en-US" sz="2000" dirty="0" smtClean="0"/>
              <a:t>Clifton Barry III, PhD</a:t>
            </a:r>
          </a:p>
          <a:p>
            <a:r>
              <a:rPr lang="en-US" sz="2000" dirty="0"/>
              <a:t>	</a:t>
            </a:r>
            <a:r>
              <a:rPr lang="en-US" sz="2000" dirty="0" smtClean="0"/>
              <a:t>Ray Y. Chen</a:t>
            </a:r>
          </a:p>
          <a:p>
            <a:endParaRPr lang="en-US" sz="2000" dirty="0"/>
          </a:p>
          <a:p>
            <a:endParaRPr lang="en-US" sz="2000" dirty="0"/>
          </a:p>
        </p:txBody>
      </p:sp>
      <p:pic>
        <p:nvPicPr>
          <p:cNvPr id="7" name="Picture 6"/>
          <p:cNvPicPr>
            <a:picLocks noChangeAspect="1"/>
          </p:cNvPicPr>
          <p:nvPr/>
        </p:nvPicPr>
        <p:blipFill>
          <a:blip r:embed="rId3"/>
          <a:stretch>
            <a:fillRect/>
          </a:stretch>
        </p:blipFill>
        <p:spPr>
          <a:xfrm>
            <a:off x="34092646" y="23630145"/>
            <a:ext cx="2028782" cy="1896059"/>
          </a:xfrm>
          <a:prstGeom prst="rect">
            <a:avLst/>
          </a:prstGeom>
        </p:spPr>
      </p:pic>
      <p:pic>
        <p:nvPicPr>
          <p:cNvPr id="8" name="Picture 7"/>
          <p:cNvPicPr>
            <a:picLocks noChangeAspect="1"/>
          </p:cNvPicPr>
          <p:nvPr/>
        </p:nvPicPr>
        <p:blipFill>
          <a:blip r:embed="rId4"/>
          <a:stretch>
            <a:fillRect/>
          </a:stretch>
        </p:blipFill>
        <p:spPr>
          <a:xfrm>
            <a:off x="30401254" y="23553177"/>
            <a:ext cx="2918555" cy="1722678"/>
          </a:xfrm>
          <a:prstGeom prst="rect">
            <a:avLst/>
          </a:prstGeom>
        </p:spPr>
      </p:pic>
      <p:pic>
        <p:nvPicPr>
          <p:cNvPr id="9" name="Picture 8"/>
          <p:cNvPicPr>
            <a:picLocks noChangeAspect="1"/>
          </p:cNvPicPr>
          <p:nvPr/>
        </p:nvPicPr>
        <p:blipFill>
          <a:blip r:embed="rId5"/>
          <a:stretch>
            <a:fillRect/>
          </a:stretch>
        </p:blipFill>
        <p:spPr>
          <a:xfrm>
            <a:off x="27347393" y="23638001"/>
            <a:ext cx="2549070" cy="1548914"/>
          </a:xfrm>
          <a:prstGeom prst="rect">
            <a:avLst/>
          </a:prstGeom>
        </p:spPr>
      </p:pic>
      <p:pic>
        <p:nvPicPr>
          <p:cNvPr id="10" name="Picture 9"/>
          <p:cNvPicPr>
            <a:picLocks noChangeAspect="1"/>
          </p:cNvPicPr>
          <p:nvPr/>
        </p:nvPicPr>
        <p:blipFill>
          <a:blip r:embed="rId5"/>
          <a:stretch>
            <a:fillRect/>
          </a:stretch>
        </p:blipFill>
        <p:spPr>
          <a:xfrm>
            <a:off x="457200" y="5754457"/>
            <a:ext cx="1373001" cy="834289"/>
          </a:xfrm>
          <a:prstGeom prst="rect">
            <a:avLst/>
          </a:prstGeom>
        </p:spPr>
      </p:pic>
      <p:pic>
        <p:nvPicPr>
          <p:cNvPr id="11" name="Picture 10"/>
          <p:cNvPicPr>
            <a:picLocks noChangeAspect="1"/>
          </p:cNvPicPr>
          <p:nvPr/>
        </p:nvPicPr>
        <p:blipFill>
          <a:blip r:embed="rId4"/>
          <a:stretch>
            <a:fillRect/>
          </a:stretch>
        </p:blipFill>
        <p:spPr>
          <a:xfrm>
            <a:off x="3321210" y="5785153"/>
            <a:ext cx="1543763" cy="911207"/>
          </a:xfrm>
          <a:prstGeom prst="rect">
            <a:avLst/>
          </a:prstGeom>
        </p:spPr>
      </p:pic>
      <p:pic>
        <p:nvPicPr>
          <p:cNvPr id="12" name="Picture 11"/>
          <p:cNvPicPr>
            <a:picLocks noChangeAspect="1"/>
          </p:cNvPicPr>
          <p:nvPr/>
        </p:nvPicPr>
        <p:blipFill>
          <a:blip r:embed="rId3"/>
          <a:stretch>
            <a:fillRect/>
          </a:stretch>
        </p:blipFill>
        <p:spPr>
          <a:xfrm>
            <a:off x="7202453" y="5839491"/>
            <a:ext cx="926065" cy="865482"/>
          </a:xfrm>
          <a:prstGeom prst="rect">
            <a:avLst/>
          </a:prstGeom>
        </p:spPr>
      </p:pic>
    </p:spTree>
    <p:extLst>
      <p:ext uri="{BB962C8B-B14F-4D97-AF65-F5344CB8AC3E}">
        <p14:creationId xmlns:p14="http://schemas.microsoft.com/office/powerpoint/2010/main" val="4592744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874" y="-96338"/>
            <a:ext cx="7772400" cy="838200"/>
          </a:xfrm>
        </p:spPr>
        <p:txBody>
          <a:bodyPr>
            <a:normAutofit/>
          </a:bodyPr>
          <a:lstStyle/>
          <a:p>
            <a:r>
              <a:rPr lang="en-US" sz="3200" dirty="0" smtClean="0"/>
              <a:t>Background</a:t>
            </a:r>
            <a:endParaRPr lang="en-US" sz="3200" dirty="0"/>
          </a:p>
        </p:txBody>
      </p:sp>
      <p:sp>
        <p:nvSpPr>
          <p:cNvPr id="3" name="Content Placeholder 2"/>
          <p:cNvSpPr>
            <a:spLocks noGrp="1"/>
          </p:cNvSpPr>
          <p:nvPr>
            <p:ph idx="1"/>
          </p:nvPr>
        </p:nvSpPr>
        <p:spPr>
          <a:xfrm>
            <a:off x="343274" y="211698"/>
            <a:ext cx="8001000" cy="3048000"/>
          </a:xfrm>
        </p:spPr>
        <p:txBody>
          <a:bodyPr>
            <a:noAutofit/>
          </a:bodyPr>
          <a:lstStyle/>
          <a:p>
            <a:endParaRPr lang="en-US" sz="2800" dirty="0" smtClean="0"/>
          </a:p>
          <a:p>
            <a:r>
              <a:rPr lang="en-US" sz="1600" dirty="0"/>
              <a:t>P</a:t>
            </a:r>
            <a:r>
              <a:rPr lang="en-US" sz="1600" dirty="0" smtClean="0"/>
              <a:t>ublic </a:t>
            </a:r>
            <a:r>
              <a:rPr lang="en-US" sz="1600" dirty="0"/>
              <a:t>health management </a:t>
            </a:r>
            <a:r>
              <a:rPr lang="en-US" sz="1600" dirty="0" smtClean="0"/>
              <a:t>of TB patients based heavily </a:t>
            </a:r>
            <a:r>
              <a:rPr lang="en-US" sz="1600" dirty="0"/>
              <a:t>on sputum smear </a:t>
            </a:r>
            <a:r>
              <a:rPr lang="en-US" sz="1600" dirty="0" smtClean="0"/>
              <a:t>microscopy</a:t>
            </a:r>
          </a:p>
          <a:p>
            <a:r>
              <a:rPr lang="en-US" sz="1600" dirty="0" smtClean="0"/>
              <a:t>However, smear-negative patients contribute considerably to </a:t>
            </a:r>
            <a:r>
              <a:rPr lang="en-US" sz="1600" dirty="0"/>
              <a:t>TB transmission </a:t>
            </a:r>
            <a:endParaRPr lang="en-US" sz="1600" dirty="0" smtClean="0"/>
          </a:p>
          <a:p>
            <a:pPr lvl="1"/>
            <a:r>
              <a:rPr lang="en-US" sz="1600" dirty="0" smtClean="0"/>
              <a:t>Behr et al, Lancet </a:t>
            </a:r>
            <a:r>
              <a:rPr lang="en-US" sz="1600" dirty="0"/>
              <a:t>1999;353:</a:t>
            </a:r>
            <a:r>
              <a:rPr lang="en-US" sz="1600" dirty="0" smtClean="0"/>
              <a:t>444</a:t>
            </a:r>
          </a:p>
          <a:p>
            <a:r>
              <a:rPr lang="en-US" sz="1600" dirty="0" smtClean="0"/>
              <a:t>Emergence of </a:t>
            </a:r>
            <a:r>
              <a:rPr lang="en-US" sz="1600" b="1" dirty="0" smtClean="0"/>
              <a:t>nucleic acid amplification</a:t>
            </a:r>
            <a:r>
              <a:rPr lang="en-US" sz="1600" dirty="0" smtClean="0"/>
              <a:t> </a:t>
            </a:r>
            <a:r>
              <a:rPr lang="en-US" sz="1600" b="1" dirty="0" smtClean="0"/>
              <a:t>tests (NAATs) </a:t>
            </a:r>
            <a:r>
              <a:rPr lang="en-US" sz="1600" dirty="0" smtClean="0"/>
              <a:t>more sensitive for detecting TB</a:t>
            </a:r>
          </a:p>
          <a:p>
            <a:pPr lvl="1"/>
            <a:r>
              <a:rPr lang="en-US" sz="1600" dirty="0" smtClean="0"/>
              <a:t>Enhanced Amplified Mycobacterium Tuberculosis Direct Test (‘MTD’, Gen-Probe, CA)</a:t>
            </a:r>
          </a:p>
          <a:p>
            <a:pPr lvl="1"/>
            <a:r>
              <a:rPr lang="en-US" sz="1600" dirty="0" err="1" smtClean="0"/>
              <a:t>Xpert</a:t>
            </a:r>
            <a:r>
              <a:rPr lang="en-US" sz="1600" dirty="0" smtClean="0"/>
              <a:t> MTB/RIF (Cepheid, CA; FDA-cleared, being rolled out globally)</a:t>
            </a:r>
          </a:p>
          <a:p>
            <a:endParaRPr lang="en-US" sz="2400" dirty="0" smtClean="0"/>
          </a:p>
          <a:p>
            <a:endParaRPr lang="en-US" dirty="0"/>
          </a:p>
        </p:txBody>
      </p:sp>
      <p:sp>
        <p:nvSpPr>
          <p:cNvPr id="9" name="Content Placeholder 2"/>
          <p:cNvSpPr txBox="1">
            <a:spLocks/>
          </p:cNvSpPr>
          <p:nvPr/>
        </p:nvSpPr>
        <p:spPr>
          <a:xfrm>
            <a:off x="409802" y="3271793"/>
            <a:ext cx="8382000" cy="20574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endParaRPr lang="en-US" sz="2400" dirty="0" smtClean="0">
              <a:solidFill>
                <a:prstClr val="black"/>
              </a:solidFill>
              <a:latin typeface="Calibri"/>
            </a:endParaRPr>
          </a:p>
          <a:p>
            <a:endParaRPr lang="en-US" sz="2400" dirty="0" smtClean="0">
              <a:solidFill>
                <a:prstClr val="black"/>
              </a:solidFill>
              <a:latin typeface="Calibri"/>
            </a:endParaRPr>
          </a:p>
          <a:p>
            <a:endParaRPr lang="en-US" dirty="0">
              <a:solidFill>
                <a:prstClr val="black"/>
              </a:solidFill>
              <a:latin typeface="Calibri"/>
            </a:endParaRPr>
          </a:p>
        </p:txBody>
      </p:sp>
      <p:sp>
        <p:nvSpPr>
          <p:cNvPr id="4" name="TextBox 3"/>
          <p:cNvSpPr txBox="1"/>
          <p:nvPr/>
        </p:nvSpPr>
        <p:spPr>
          <a:xfrm>
            <a:off x="343275" y="4479829"/>
            <a:ext cx="8590232" cy="1745093"/>
          </a:xfrm>
          <a:prstGeom prst="rect">
            <a:avLst/>
          </a:prstGeom>
          <a:solidFill>
            <a:srgbClr val="FFFF00"/>
          </a:solidFill>
          <a:ln w="57150">
            <a:solidFill>
              <a:srgbClr val="FFC000"/>
            </a:solidFill>
          </a:ln>
        </p:spPr>
        <p:style>
          <a:lnRef idx="2">
            <a:schemeClr val="accent1"/>
          </a:lnRef>
          <a:fillRef idx="1">
            <a:schemeClr val="lt1"/>
          </a:fillRef>
          <a:effectRef idx="0">
            <a:schemeClr val="accent1"/>
          </a:effectRef>
          <a:fontRef idx="minor">
            <a:schemeClr val="dk1"/>
          </a:fontRef>
        </p:style>
        <p:txBody>
          <a:bodyPr wrap="square" rtlCol="0" anchor="ctr">
            <a:spAutoFit/>
          </a:bodyPr>
          <a:lstStyle/>
          <a:p>
            <a:pPr algn="ctr" defTabSz="457200">
              <a:lnSpc>
                <a:spcPct val="120000"/>
              </a:lnSpc>
            </a:pPr>
            <a:r>
              <a:rPr lang="en-US" b="1" dirty="0" smtClean="0">
                <a:solidFill>
                  <a:prstClr val="black"/>
                </a:solidFill>
                <a:latin typeface="Calibri"/>
              </a:rPr>
              <a:t>For pulmonary TB patients in the state of Maryland from Jan 2004 to Sept 2009 (when MTD and genotyping was routinely performed on TB isolates)…</a:t>
            </a:r>
          </a:p>
          <a:p>
            <a:pPr algn="ctr" defTabSz="457200">
              <a:lnSpc>
                <a:spcPct val="120000"/>
              </a:lnSpc>
            </a:pPr>
            <a:r>
              <a:rPr lang="en-US" b="1" dirty="0" smtClean="0">
                <a:solidFill>
                  <a:prstClr val="black"/>
                </a:solidFill>
                <a:latin typeface="Calibri"/>
              </a:rPr>
              <a:t>We can compare </a:t>
            </a:r>
            <a:r>
              <a:rPr lang="en-US" b="1" dirty="0">
                <a:solidFill>
                  <a:prstClr val="black"/>
                </a:solidFill>
                <a:latin typeface="Calibri"/>
              </a:rPr>
              <a:t>the infective potential </a:t>
            </a:r>
            <a:r>
              <a:rPr lang="en-US" b="1" dirty="0" smtClean="0">
                <a:solidFill>
                  <a:prstClr val="black"/>
                </a:solidFill>
                <a:latin typeface="Calibri"/>
              </a:rPr>
              <a:t>of sputum NAAT-negative vs. sputum </a:t>
            </a:r>
          </a:p>
          <a:p>
            <a:pPr algn="ctr" defTabSz="457200">
              <a:lnSpc>
                <a:spcPct val="120000"/>
              </a:lnSpc>
            </a:pPr>
            <a:r>
              <a:rPr lang="en-US" b="1" dirty="0" smtClean="0">
                <a:solidFill>
                  <a:prstClr val="black"/>
                </a:solidFill>
                <a:latin typeface="Calibri"/>
              </a:rPr>
              <a:t>NAAT-positive patients, using </a:t>
            </a:r>
            <a:r>
              <a:rPr lang="en-US" b="1" i="1" dirty="0" err="1">
                <a:solidFill>
                  <a:prstClr val="black"/>
                </a:solidFill>
                <a:latin typeface="Calibri"/>
              </a:rPr>
              <a:t>Mtb</a:t>
            </a:r>
            <a:r>
              <a:rPr lang="en-US" b="1" dirty="0">
                <a:solidFill>
                  <a:prstClr val="black"/>
                </a:solidFill>
                <a:latin typeface="Calibri"/>
              </a:rPr>
              <a:t> genotyping as a proxy for </a:t>
            </a:r>
            <a:r>
              <a:rPr lang="en-US" b="1" dirty="0" smtClean="0">
                <a:solidFill>
                  <a:prstClr val="black"/>
                </a:solidFill>
                <a:latin typeface="Calibri"/>
              </a:rPr>
              <a:t>transmission</a:t>
            </a:r>
            <a:endParaRPr lang="en-US" b="1" dirty="0">
              <a:solidFill>
                <a:prstClr val="black"/>
              </a:solidFill>
              <a:latin typeface="Calibri"/>
            </a:endParaRPr>
          </a:p>
          <a:p>
            <a:pPr algn="ctr" defTabSz="457200">
              <a:lnSpc>
                <a:spcPct val="120000"/>
              </a:lnSpc>
            </a:pPr>
            <a:endParaRPr lang="en-US" b="1" dirty="0">
              <a:solidFill>
                <a:prstClr val="black"/>
              </a:solidFill>
              <a:latin typeface="Calibri"/>
            </a:endParaRPr>
          </a:p>
        </p:txBody>
      </p:sp>
      <p:grpSp>
        <p:nvGrpSpPr>
          <p:cNvPr id="10" name="Group 9"/>
          <p:cNvGrpSpPr/>
          <p:nvPr/>
        </p:nvGrpSpPr>
        <p:grpSpPr>
          <a:xfrm>
            <a:off x="311224" y="2742340"/>
            <a:ext cx="8041866" cy="1163535"/>
            <a:chOff x="454814" y="1864895"/>
            <a:chExt cx="8041866" cy="1163535"/>
          </a:xfrm>
        </p:grpSpPr>
        <p:sp>
          <p:nvSpPr>
            <p:cNvPr id="11" name="Right Arrow 10"/>
            <p:cNvSpPr/>
            <p:nvPr/>
          </p:nvSpPr>
          <p:spPr>
            <a:xfrm>
              <a:off x="1897400" y="1864895"/>
              <a:ext cx="5247628" cy="709863"/>
            </a:xfrm>
            <a:prstGeom prst="rightArrow">
              <a:avLst/>
            </a:prstGeom>
            <a:solidFill>
              <a:schemeClr val="bg2">
                <a:lumMod val="9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600">
                <a:solidFill>
                  <a:prstClr val="white"/>
                </a:solidFill>
                <a:latin typeface="Calibri"/>
              </a:endParaRPr>
            </a:p>
          </p:txBody>
        </p:sp>
        <p:sp>
          <p:nvSpPr>
            <p:cNvPr id="12" name="TextBox 11"/>
            <p:cNvSpPr txBox="1"/>
            <p:nvPr/>
          </p:nvSpPr>
          <p:spPr>
            <a:xfrm>
              <a:off x="454814" y="1896660"/>
              <a:ext cx="1351652" cy="646331"/>
            </a:xfrm>
            <a:prstGeom prst="rect">
              <a:avLst/>
            </a:prstGeom>
            <a:noFill/>
          </p:spPr>
          <p:txBody>
            <a:bodyPr wrap="none" rtlCol="0">
              <a:spAutoFit/>
            </a:bodyPr>
            <a:lstStyle/>
            <a:p>
              <a:pPr algn="ctr" defTabSz="457200"/>
              <a:r>
                <a:rPr lang="en-US" b="1" dirty="0" smtClean="0">
                  <a:solidFill>
                    <a:prstClr val="black"/>
                  </a:solidFill>
                  <a:latin typeface="Calibri"/>
                </a:rPr>
                <a:t>POOR</a:t>
              </a:r>
            </a:p>
            <a:p>
              <a:pPr algn="ctr" defTabSz="457200"/>
              <a:r>
                <a:rPr lang="en-US" b="1" dirty="0" smtClean="0">
                  <a:solidFill>
                    <a:prstClr val="black"/>
                  </a:solidFill>
                  <a:latin typeface="Calibri"/>
                </a:rPr>
                <a:t>SENSITIVITY</a:t>
              </a:r>
              <a:endParaRPr lang="en-US" b="1" dirty="0">
                <a:solidFill>
                  <a:prstClr val="black"/>
                </a:solidFill>
                <a:latin typeface="Calibri"/>
              </a:endParaRPr>
            </a:p>
          </p:txBody>
        </p:sp>
        <p:sp>
          <p:nvSpPr>
            <p:cNvPr id="13" name="TextBox 12"/>
            <p:cNvSpPr txBox="1"/>
            <p:nvPr/>
          </p:nvSpPr>
          <p:spPr>
            <a:xfrm>
              <a:off x="7145028" y="1864895"/>
              <a:ext cx="1351652" cy="646331"/>
            </a:xfrm>
            <a:prstGeom prst="rect">
              <a:avLst/>
            </a:prstGeom>
            <a:noFill/>
          </p:spPr>
          <p:txBody>
            <a:bodyPr wrap="none" rtlCol="0">
              <a:spAutoFit/>
            </a:bodyPr>
            <a:lstStyle/>
            <a:p>
              <a:pPr algn="ctr" defTabSz="457200"/>
              <a:r>
                <a:rPr lang="en-US" b="1" dirty="0" smtClean="0">
                  <a:solidFill>
                    <a:prstClr val="black"/>
                  </a:solidFill>
                  <a:latin typeface="Calibri"/>
                </a:rPr>
                <a:t>PERFECT</a:t>
              </a:r>
            </a:p>
            <a:p>
              <a:pPr algn="ctr" defTabSz="457200"/>
              <a:r>
                <a:rPr lang="en-US" b="1" dirty="0" smtClean="0">
                  <a:solidFill>
                    <a:prstClr val="black"/>
                  </a:solidFill>
                  <a:latin typeface="Calibri"/>
                </a:rPr>
                <a:t>SENSITIVITY</a:t>
              </a:r>
              <a:endParaRPr lang="en-US" b="1" dirty="0">
                <a:solidFill>
                  <a:prstClr val="black"/>
                </a:solidFill>
                <a:latin typeface="Calibri"/>
              </a:endParaRPr>
            </a:p>
          </p:txBody>
        </p:sp>
        <p:sp>
          <p:nvSpPr>
            <p:cNvPr id="14" name="TextBox 13"/>
            <p:cNvSpPr txBox="1"/>
            <p:nvPr/>
          </p:nvSpPr>
          <p:spPr>
            <a:xfrm>
              <a:off x="2239461" y="1926450"/>
              <a:ext cx="382436" cy="523220"/>
            </a:xfrm>
            <a:prstGeom prst="rect">
              <a:avLst/>
            </a:prstGeom>
            <a:noFill/>
          </p:spPr>
          <p:txBody>
            <a:bodyPr wrap="none" rtlCol="0">
              <a:spAutoFit/>
            </a:bodyPr>
            <a:lstStyle/>
            <a:p>
              <a:pPr defTabSz="457200"/>
              <a:r>
                <a:rPr lang="en-US" sz="2800" b="1" dirty="0" smtClean="0">
                  <a:solidFill>
                    <a:srgbClr val="FF0000"/>
                  </a:solidFill>
                  <a:latin typeface="Calibri"/>
                </a:rPr>
                <a:t>X</a:t>
              </a:r>
              <a:endParaRPr lang="en-US" sz="2800" b="1" dirty="0">
                <a:solidFill>
                  <a:srgbClr val="FF0000"/>
                </a:solidFill>
                <a:latin typeface="Calibri"/>
              </a:endParaRPr>
            </a:p>
          </p:txBody>
        </p:sp>
        <p:sp>
          <p:nvSpPr>
            <p:cNvPr id="15" name="TextBox 14"/>
            <p:cNvSpPr txBox="1"/>
            <p:nvPr/>
          </p:nvSpPr>
          <p:spPr>
            <a:xfrm>
              <a:off x="4361956" y="1926450"/>
              <a:ext cx="382436" cy="523220"/>
            </a:xfrm>
            <a:prstGeom prst="rect">
              <a:avLst/>
            </a:prstGeom>
            <a:noFill/>
          </p:spPr>
          <p:txBody>
            <a:bodyPr wrap="none" rtlCol="0">
              <a:spAutoFit/>
            </a:bodyPr>
            <a:lstStyle/>
            <a:p>
              <a:pPr defTabSz="457200"/>
              <a:r>
                <a:rPr lang="en-US" sz="2800" b="1" dirty="0" smtClean="0">
                  <a:solidFill>
                    <a:srgbClr val="0070C0"/>
                  </a:solidFill>
                  <a:latin typeface="Calibri"/>
                </a:rPr>
                <a:t>X</a:t>
              </a:r>
              <a:endParaRPr lang="en-US" sz="2800" b="1" dirty="0">
                <a:solidFill>
                  <a:srgbClr val="0070C0"/>
                </a:solidFill>
                <a:latin typeface="Calibri"/>
              </a:endParaRPr>
            </a:p>
          </p:txBody>
        </p:sp>
        <p:sp>
          <p:nvSpPr>
            <p:cNvPr id="16" name="TextBox 15"/>
            <p:cNvSpPr txBox="1"/>
            <p:nvPr/>
          </p:nvSpPr>
          <p:spPr>
            <a:xfrm>
              <a:off x="5997324" y="1926450"/>
              <a:ext cx="382436" cy="523220"/>
            </a:xfrm>
            <a:prstGeom prst="rect">
              <a:avLst/>
            </a:prstGeom>
            <a:noFill/>
          </p:spPr>
          <p:txBody>
            <a:bodyPr wrap="none" rtlCol="0">
              <a:spAutoFit/>
            </a:bodyPr>
            <a:lstStyle/>
            <a:p>
              <a:pPr defTabSz="457200"/>
              <a:r>
                <a:rPr lang="en-US" sz="2800" b="1" dirty="0" smtClean="0">
                  <a:solidFill>
                    <a:prstClr val="black"/>
                  </a:solidFill>
                  <a:latin typeface="Calibri"/>
                </a:rPr>
                <a:t>X</a:t>
              </a:r>
              <a:endParaRPr lang="en-US" sz="2800" b="1" dirty="0">
                <a:solidFill>
                  <a:prstClr val="black"/>
                </a:solidFill>
                <a:latin typeface="Calibri"/>
              </a:endParaRPr>
            </a:p>
          </p:txBody>
        </p:sp>
        <p:sp>
          <p:nvSpPr>
            <p:cNvPr id="17" name="TextBox 16"/>
            <p:cNvSpPr txBox="1"/>
            <p:nvPr/>
          </p:nvSpPr>
          <p:spPr>
            <a:xfrm>
              <a:off x="1806466" y="2394348"/>
              <a:ext cx="1584476" cy="584776"/>
            </a:xfrm>
            <a:prstGeom prst="rect">
              <a:avLst/>
            </a:prstGeom>
            <a:noFill/>
          </p:spPr>
          <p:txBody>
            <a:bodyPr wrap="square" rtlCol="0">
              <a:spAutoFit/>
            </a:bodyPr>
            <a:lstStyle/>
            <a:p>
              <a:pPr algn="ctr" defTabSz="457200"/>
              <a:r>
                <a:rPr lang="en-US" sz="1600" b="1" dirty="0" smtClean="0">
                  <a:solidFill>
                    <a:srgbClr val="FF0000"/>
                  </a:solidFill>
                  <a:latin typeface="Calibri"/>
                </a:rPr>
                <a:t>Smear</a:t>
              </a:r>
            </a:p>
            <a:p>
              <a:pPr algn="ctr" defTabSz="457200"/>
              <a:r>
                <a:rPr lang="en-US" sz="1600" b="1" dirty="0" smtClean="0">
                  <a:solidFill>
                    <a:srgbClr val="FF0000"/>
                  </a:solidFill>
                  <a:latin typeface="Calibri"/>
                </a:rPr>
                <a:t>~10,000 </a:t>
              </a:r>
              <a:r>
                <a:rPr lang="en-US" sz="1600" b="1" dirty="0" err="1" smtClean="0">
                  <a:solidFill>
                    <a:srgbClr val="FF0000"/>
                  </a:solidFill>
                  <a:latin typeface="Calibri"/>
                </a:rPr>
                <a:t>cfu</a:t>
              </a:r>
              <a:r>
                <a:rPr lang="en-US" sz="1600" b="1" dirty="0" smtClean="0">
                  <a:solidFill>
                    <a:srgbClr val="FF0000"/>
                  </a:solidFill>
                  <a:latin typeface="Calibri"/>
                </a:rPr>
                <a:t>/ml</a:t>
              </a:r>
              <a:endParaRPr lang="en-US" sz="1600" b="1" dirty="0">
                <a:solidFill>
                  <a:srgbClr val="FF0000"/>
                </a:solidFill>
                <a:latin typeface="Calibri"/>
              </a:endParaRPr>
            </a:p>
          </p:txBody>
        </p:sp>
        <p:sp>
          <p:nvSpPr>
            <p:cNvPr id="18" name="TextBox 17"/>
            <p:cNvSpPr txBox="1"/>
            <p:nvPr/>
          </p:nvSpPr>
          <p:spPr>
            <a:xfrm>
              <a:off x="5392923" y="2394348"/>
              <a:ext cx="1736073" cy="584776"/>
            </a:xfrm>
            <a:prstGeom prst="rect">
              <a:avLst/>
            </a:prstGeom>
            <a:noFill/>
          </p:spPr>
          <p:txBody>
            <a:bodyPr wrap="square" rtlCol="0">
              <a:spAutoFit/>
            </a:bodyPr>
            <a:lstStyle/>
            <a:p>
              <a:pPr algn="ctr" defTabSz="457200"/>
              <a:r>
                <a:rPr lang="en-US" sz="1600" b="1" dirty="0" smtClean="0">
                  <a:solidFill>
                    <a:prstClr val="black"/>
                  </a:solidFill>
                  <a:latin typeface="Calibri"/>
                </a:rPr>
                <a:t>Culture</a:t>
              </a:r>
            </a:p>
            <a:p>
              <a:pPr algn="ctr" defTabSz="457200"/>
              <a:r>
                <a:rPr lang="en-US" sz="1600" b="1" dirty="0" smtClean="0">
                  <a:solidFill>
                    <a:prstClr val="black"/>
                  </a:solidFill>
                  <a:latin typeface="Calibri"/>
                </a:rPr>
                <a:t>10 to 50 </a:t>
              </a:r>
              <a:r>
                <a:rPr lang="en-US" sz="1600" b="1" dirty="0" err="1" smtClean="0">
                  <a:solidFill>
                    <a:prstClr val="black"/>
                  </a:solidFill>
                  <a:latin typeface="Calibri"/>
                </a:rPr>
                <a:t>cfu</a:t>
              </a:r>
              <a:r>
                <a:rPr lang="en-US" sz="1600" b="1" dirty="0" smtClean="0">
                  <a:solidFill>
                    <a:prstClr val="black"/>
                  </a:solidFill>
                  <a:latin typeface="Calibri"/>
                </a:rPr>
                <a:t>/ml</a:t>
              </a:r>
              <a:endParaRPr lang="en-US" sz="1600" b="1" dirty="0">
                <a:solidFill>
                  <a:prstClr val="black"/>
                </a:solidFill>
                <a:latin typeface="Calibri"/>
              </a:endParaRPr>
            </a:p>
          </p:txBody>
        </p:sp>
        <p:sp>
          <p:nvSpPr>
            <p:cNvPr id="19" name="TextBox 18"/>
            <p:cNvSpPr txBox="1"/>
            <p:nvPr/>
          </p:nvSpPr>
          <p:spPr>
            <a:xfrm>
              <a:off x="3666479" y="2443654"/>
              <a:ext cx="1584477" cy="584776"/>
            </a:xfrm>
            <a:prstGeom prst="rect">
              <a:avLst/>
            </a:prstGeom>
            <a:noFill/>
          </p:spPr>
          <p:txBody>
            <a:bodyPr wrap="square" rtlCol="0">
              <a:spAutoFit/>
            </a:bodyPr>
            <a:lstStyle/>
            <a:p>
              <a:pPr algn="ctr" defTabSz="457200"/>
              <a:r>
                <a:rPr lang="en-US" sz="1600" b="1" dirty="0" smtClean="0">
                  <a:solidFill>
                    <a:srgbClr val="0070C0"/>
                  </a:solidFill>
                  <a:latin typeface="Calibri"/>
                </a:rPr>
                <a:t>NAATs</a:t>
              </a:r>
            </a:p>
            <a:p>
              <a:pPr algn="ctr" defTabSz="457200"/>
              <a:r>
                <a:rPr lang="en-US" sz="1600" b="1" dirty="0">
                  <a:solidFill>
                    <a:srgbClr val="0070C0"/>
                  </a:solidFill>
                  <a:latin typeface="Calibri"/>
                </a:rPr>
                <a:t>~</a:t>
              </a:r>
              <a:r>
                <a:rPr lang="en-US" sz="1600" b="1" dirty="0" smtClean="0">
                  <a:solidFill>
                    <a:srgbClr val="0070C0"/>
                  </a:solidFill>
                  <a:latin typeface="Calibri"/>
                </a:rPr>
                <a:t>100</a:t>
              </a:r>
              <a:r>
                <a:rPr lang="en-US" sz="1600" b="1" dirty="0">
                  <a:solidFill>
                    <a:srgbClr val="0070C0"/>
                  </a:solidFill>
                  <a:latin typeface="Calibri"/>
                </a:rPr>
                <a:t> </a:t>
              </a:r>
              <a:r>
                <a:rPr lang="en-US" sz="1600" b="1" dirty="0" err="1" smtClean="0">
                  <a:solidFill>
                    <a:srgbClr val="0070C0"/>
                  </a:solidFill>
                  <a:latin typeface="Calibri"/>
                </a:rPr>
                <a:t>cfu</a:t>
              </a:r>
              <a:r>
                <a:rPr lang="en-US" sz="1600" b="1" dirty="0" smtClean="0">
                  <a:solidFill>
                    <a:srgbClr val="0070C0"/>
                  </a:solidFill>
                  <a:latin typeface="Calibri"/>
                </a:rPr>
                <a:t>/ml</a:t>
              </a:r>
              <a:endParaRPr lang="en-US" sz="1600" b="1" dirty="0">
                <a:solidFill>
                  <a:srgbClr val="0070C0"/>
                </a:solidFill>
                <a:latin typeface="Calibri"/>
              </a:endParaRPr>
            </a:p>
          </p:txBody>
        </p:sp>
      </p:grpSp>
      <p:sp>
        <p:nvSpPr>
          <p:cNvPr id="5" name="Slide Number Placeholder 4"/>
          <p:cNvSpPr>
            <a:spLocks noGrp="1"/>
          </p:cNvSpPr>
          <p:nvPr>
            <p:ph type="sldNum" sz="quarter" idx="12"/>
          </p:nvPr>
        </p:nvSpPr>
        <p:spPr/>
        <p:txBody>
          <a:bodyPr/>
          <a:lstStyle/>
          <a:p>
            <a:fld id="{360C0337-F0D8-D54E-B7C7-050D6EB923D7}" type="slidenum">
              <a:rPr lang="en-US" smtClean="0">
                <a:solidFill>
                  <a:prstClr val="black">
                    <a:tint val="75000"/>
                  </a:prstClr>
                </a:solidFill>
                <a:latin typeface="Calibri"/>
              </a:rPr>
              <a:pPr/>
              <a:t>2</a:t>
            </a:fld>
            <a:endParaRPr lang="en-US">
              <a:solidFill>
                <a:prstClr val="black">
                  <a:tint val="75000"/>
                </a:prstClr>
              </a:solidFill>
              <a:latin typeface="Calibri"/>
            </a:endParaRPr>
          </a:p>
        </p:txBody>
      </p:sp>
    </p:spTree>
    <p:extLst>
      <p:ext uri="{BB962C8B-B14F-4D97-AF65-F5344CB8AC3E}">
        <p14:creationId xmlns:p14="http://schemas.microsoft.com/office/powerpoint/2010/main" val="20859247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Study Objectives</a:t>
            </a:r>
            <a:endParaRPr lang="en-US" dirty="0"/>
          </a:p>
        </p:txBody>
      </p:sp>
      <p:sp>
        <p:nvSpPr>
          <p:cNvPr id="3" name="Content Placeholder 2"/>
          <p:cNvSpPr>
            <a:spLocks noGrp="1"/>
          </p:cNvSpPr>
          <p:nvPr>
            <p:ph idx="1"/>
          </p:nvPr>
        </p:nvSpPr>
        <p:spPr/>
        <p:txBody>
          <a:bodyPr>
            <a:normAutofit fontScale="77500" lnSpcReduction="20000"/>
          </a:bodyPr>
          <a:lstStyle/>
          <a:p>
            <a:pPr marL="571500" indent="-571500">
              <a:buFont typeface="+mj-lt"/>
              <a:buAutoNum type="romanUcPeriod"/>
            </a:pPr>
            <a:r>
              <a:rPr lang="en-US" b="1" dirty="0">
                <a:solidFill>
                  <a:prstClr val="black"/>
                </a:solidFill>
              </a:rPr>
              <a:t>Primary Objectives: </a:t>
            </a:r>
          </a:p>
          <a:p>
            <a:pPr>
              <a:lnSpc>
                <a:spcPct val="50000"/>
              </a:lnSpc>
            </a:pPr>
            <a:endParaRPr lang="en-US" b="1" dirty="0">
              <a:solidFill>
                <a:prstClr val="black"/>
              </a:solidFill>
            </a:endParaRPr>
          </a:p>
          <a:p>
            <a:pPr marL="971550" lvl="1" indent="-514350">
              <a:spcBef>
                <a:spcPts val="672"/>
              </a:spcBef>
              <a:buFont typeface="+mj-lt"/>
              <a:buAutoNum type="arabicPeriod"/>
            </a:pPr>
            <a:r>
              <a:rPr lang="en-US" dirty="0">
                <a:solidFill>
                  <a:prstClr val="black"/>
                </a:solidFill>
              </a:rPr>
              <a:t>To compare the infective potential of sputum NAAT-negative vs. sputum NAAT-positive patients, using </a:t>
            </a:r>
            <a:r>
              <a:rPr lang="en-US" dirty="0" err="1">
                <a:solidFill>
                  <a:prstClr val="black"/>
                </a:solidFill>
              </a:rPr>
              <a:t>Mtb</a:t>
            </a:r>
            <a:r>
              <a:rPr lang="en-US" dirty="0">
                <a:solidFill>
                  <a:prstClr val="black"/>
                </a:solidFill>
              </a:rPr>
              <a:t> genotyping as a proxy for transmission</a:t>
            </a:r>
          </a:p>
          <a:p>
            <a:pPr marL="971550" lvl="1" indent="-514350">
              <a:lnSpc>
                <a:spcPct val="50000"/>
              </a:lnSpc>
              <a:spcBef>
                <a:spcPts val="672"/>
              </a:spcBef>
              <a:buFont typeface="+mj-lt"/>
              <a:buAutoNum type="arabicPeriod"/>
            </a:pPr>
            <a:endParaRPr lang="en-US" dirty="0">
              <a:solidFill>
                <a:prstClr val="black"/>
              </a:solidFill>
            </a:endParaRPr>
          </a:p>
          <a:p>
            <a:pPr marL="971550" lvl="1" indent="-514350">
              <a:spcBef>
                <a:spcPts val="672"/>
              </a:spcBef>
              <a:buFont typeface="+mj-lt"/>
              <a:buAutoNum type="arabicPeriod"/>
            </a:pPr>
            <a:r>
              <a:rPr lang="en-US" dirty="0">
                <a:solidFill>
                  <a:prstClr val="black"/>
                </a:solidFill>
              </a:rPr>
              <a:t>To compare the infective potential of sputum NAAT-negative/smear-negative vs. sputum NAAT-positive/smear-negative patients, using </a:t>
            </a:r>
            <a:r>
              <a:rPr lang="en-US" dirty="0" err="1">
                <a:solidFill>
                  <a:prstClr val="black"/>
                </a:solidFill>
              </a:rPr>
              <a:t>Mtb</a:t>
            </a:r>
            <a:r>
              <a:rPr lang="en-US" dirty="0">
                <a:solidFill>
                  <a:prstClr val="black"/>
                </a:solidFill>
              </a:rPr>
              <a:t> genotyping as a proxy for transmission</a:t>
            </a:r>
          </a:p>
          <a:p>
            <a:pPr marL="571500" indent="-571500">
              <a:buFont typeface="+mj-lt"/>
              <a:buAutoNum type="arabicPeriod"/>
            </a:pPr>
            <a:endParaRPr lang="en-US" sz="2800" dirty="0">
              <a:solidFill>
                <a:prstClr val="black"/>
              </a:solidFill>
            </a:endParaRPr>
          </a:p>
          <a:p>
            <a:pPr marL="571500" indent="-571500">
              <a:buFont typeface="+mj-lt"/>
              <a:buAutoNum type="romanUcPeriod"/>
            </a:pPr>
            <a:r>
              <a:rPr lang="en-US" b="1" dirty="0">
                <a:solidFill>
                  <a:prstClr val="black"/>
                </a:solidFill>
              </a:rPr>
              <a:t>Secondary Objective: </a:t>
            </a:r>
            <a:r>
              <a:rPr lang="en-US" sz="2800" dirty="0">
                <a:solidFill>
                  <a:prstClr val="black"/>
                </a:solidFill>
              </a:rPr>
              <a:t>To compare the infective potential of sputum NAAT-negative vs. sputum NAAT-positive patients, using proportion of infected contacts as a proxy for transmission</a:t>
            </a:r>
          </a:p>
          <a:p>
            <a:endParaRPr lang="en-US" dirty="0"/>
          </a:p>
        </p:txBody>
      </p:sp>
    </p:spTree>
    <p:extLst>
      <p:ext uri="{BB962C8B-B14F-4D97-AF65-F5344CB8AC3E}">
        <p14:creationId xmlns:p14="http://schemas.microsoft.com/office/powerpoint/2010/main" val="3712144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r>
              <a:rPr lang="en-US" sz="4000" dirty="0" smtClean="0"/>
              <a:t>Design/Methods</a:t>
            </a:r>
            <a:endParaRPr lang="en-US" sz="4000" dirty="0"/>
          </a:p>
        </p:txBody>
      </p:sp>
      <p:sp>
        <p:nvSpPr>
          <p:cNvPr id="3" name="Content Placeholder 2"/>
          <p:cNvSpPr>
            <a:spLocks noGrp="1"/>
          </p:cNvSpPr>
          <p:nvPr>
            <p:ph idx="1"/>
          </p:nvPr>
        </p:nvSpPr>
        <p:spPr>
          <a:xfrm>
            <a:off x="609600" y="1524000"/>
            <a:ext cx="8001000" cy="4800600"/>
          </a:xfrm>
        </p:spPr>
        <p:txBody>
          <a:bodyPr>
            <a:normAutofit/>
          </a:bodyPr>
          <a:lstStyle/>
          <a:p>
            <a:r>
              <a:rPr lang="en-US" sz="2800" dirty="0" smtClean="0"/>
              <a:t>Definitions/Assumptions</a:t>
            </a:r>
          </a:p>
          <a:p>
            <a:pPr marL="0" indent="0">
              <a:buNone/>
            </a:pPr>
            <a:endParaRPr lang="en-US" sz="2800" dirty="0" smtClean="0"/>
          </a:p>
          <a:p>
            <a:pPr lvl="1"/>
            <a:r>
              <a:rPr lang="en-US" sz="2400" u="sng" dirty="0" smtClean="0"/>
              <a:t>NAAT negative</a:t>
            </a:r>
            <a:r>
              <a:rPr lang="en-US" sz="2400" dirty="0" smtClean="0"/>
              <a:t>: at least </a:t>
            </a:r>
            <a:r>
              <a:rPr lang="en-US" sz="2400" b="1" dirty="0" smtClean="0"/>
              <a:t>2</a:t>
            </a:r>
            <a:r>
              <a:rPr lang="en-US" sz="2400" dirty="0" smtClean="0"/>
              <a:t> </a:t>
            </a:r>
            <a:r>
              <a:rPr lang="en-US" sz="2400" dirty="0" err="1" smtClean="0"/>
              <a:t>neg</a:t>
            </a:r>
            <a:r>
              <a:rPr lang="en-US" sz="2400" dirty="0" smtClean="0"/>
              <a:t> NAAT (MTD) results at time of 1st culture-</a:t>
            </a:r>
            <a:r>
              <a:rPr lang="en-US" sz="2400" dirty="0" err="1" smtClean="0"/>
              <a:t>pos</a:t>
            </a:r>
            <a:r>
              <a:rPr lang="en-US" sz="2400" dirty="0" smtClean="0"/>
              <a:t> specimen (if any positive MTD or if smear positive = NAAT positive</a:t>
            </a:r>
            <a:r>
              <a:rPr lang="en-US" sz="2400" dirty="0"/>
              <a:t>) </a:t>
            </a:r>
          </a:p>
          <a:p>
            <a:pPr marL="457200" lvl="1" indent="0">
              <a:buNone/>
            </a:pPr>
            <a:r>
              <a:rPr lang="en-US" sz="2400" dirty="0" smtClean="0"/>
              <a:t>     </a:t>
            </a:r>
          </a:p>
          <a:p>
            <a:pPr lvl="1"/>
            <a:r>
              <a:rPr lang="en-US" sz="2400" u="sng" dirty="0" smtClean="0"/>
              <a:t>Smear negative</a:t>
            </a:r>
            <a:r>
              <a:rPr lang="en-US" sz="2400" dirty="0" smtClean="0"/>
              <a:t>:</a:t>
            </a:r>
            <a:r>
              <a:rPr lang="en-US" sz="2400" dirty="0"/>
              <a:t> </a:t>
            </a:r>
            <a:r>
              <a:rPr lang="en-US" sz="2400" dirty="0" smtClean="0"/>
              <a:t>at least </a:t>
            </a:r>
            <a:r>
              <a:rPr lang="en-US" sz="2400" b="1" dirty="0" smtClean="0"/>
              <a:t>3</a:t>
            </a:r>
            <a:r>
              <a:rPr lang="en-US" sz="2400" dirty="0" smtClean="0"/>
              <a:t> </a:t>
            </a:r>
            <a:r>
              <a:rPr lang="en-US" sz="2400" dirty="0" err="1" smtClean="0"/>
              <a:t>neg</a:t>
            </a:r>
            <a:r>
              <a:rPr lang="en-US" sz="2400" dirty="0" smtClean="0"/>
              <a:t> smear microscopy results at time of 1st culture positive specimen (if any positive smear= smear positive)</a:t>
            </a:r>
          </a:p>
          <a:p>
            <a:pPr marL="457200" lvl="1" indent="0">
              <a:buNone/>
            </a:pPr>
            <a:endParaRPr lang="en-US" sz="2400" dirty="0"/>
          </a:p>
          <a:p>
            <a:pPr lvl="1"/>
            <a:endParaRPr lang="en-US" sz="1800" dirty="0"/>
          </a:p>
          <a:p>
            <a:endParaRPr lang="en-US" sz="2400" dirty="0" smtClean="0"/>
          </a:p>
          <a:p>
            <a:pPr marL="457200" lvl="1" indent="0">
              <a:buNone/>
            </a:pPr>
            <a:endParaRPr lang="en-US" sz="1800" dirty="0" smtClean="0"/>
          </a:p>
          <a:p>
            <a:endParaRPr lang="en-US" sz="2800" dirty="0"/>
          </a:p>
          <a:p>
            <a:endParaRPr lang="en-US" sz="2800" dirty="0" smtClean="0"/>
          </a:p>
          <a:p>
            <a:pPr marL="457200" lvl="1" indent="0">
              <a:buNone/>
            </a:pPr>
            <a:endParaRPr lang="en-US" sz="2400" dirty="0"/>
          </a:p>
        </p:txBody>
      </p:sp>
    </p:spTree>
    <p:extLst>
      <p:ext uri="{BB962C8B-B14F-4D97-AF65-F5344CB8AC3E}">
        <p14:creationId xmlns:p14="http://schemas.microsoft.com/office/powerpoint/2010/main" val="31110434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Oval 16"/>
          <p:cNvSpPr/>
          <p:nvPr/>
        </p:nvSpPr>
        <p:spPr>
          <a:xfrm>
            <a:off x="228600" y="762000"/>
            <a:ext cx="8686800" cy="6019800"/>
          </a:xfrm>
          <a:prstGeom prst="ellipse">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 name="Title 1"/>
          <p:cNvSpPr>
            <a:spLocks noGrp="1"/>
          </p:cNvSpPr>
          <p:nvPr>
            <p:ph type="title"/>
          </p:nvPr>
        </p:nvSpPr>
        <p:spPr>
          <a:xfrm>
            <a:off x="685800" y="0"/>
            <a:ext cx="8229600" cy="792162"/>
          </a:xfrm>
        </p:spPr>
        <p:txBody>
          <a:bodyPr>
            <a:normAutofit/>
          </a:bodyPr>
          <a:lstStyle/>
          <a:p>
            <a:r>
              <a:rPr lang="en-US" sz="3600" dirty="0" smtClean="0"/>
              <a:t>How to approximate transmission?</a:t>
            </a:r>
            <a:endParaRPr lang="en-US" sz="3600" dirty="0"/>
          </a:p>
        </p:txBody>
      </p:sp>
      <p:sp>
        <p:nvSpPr>
          <p:cNvPr id="4" name="Oval 3"/>
          <p:cNvSpPr/>
          <p:nvPr/>
        </p:nvSpPr>
        <p:spPr>
          <a:xfrm>
            <a:off x="1066800" y="914400"/>
            <a:ext cx="7010400" cy="5181600"/>
          </a:xfrm>
          <a:prstGeom prst="ellipse">
            <a:avLst/>
          </a:prstGeom>
          <a:solidFill>
            <a:schemeClr val="accent6">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6" name="TextBox 5"/>
          <p:cNvSpPr txBox="1"/>
          <p:nvPr/>
        </p:nvSpPr>
        <p:spPr>
          <a:xfrm>
            <a:off x="3200400" y="5181600"/>
            <a:ext cx="2514600" cy="584776"/>
          </a:xfrm>
          <a:prstGeom prst="rect">
            <a:avLst/>
          </a:prstGeom>
          <a:noFill/>
        </p:spPr>
        <p:txBody>
          <a:bodyPr wrap="square" rtlCol="0">
            <a:spAutoFit/>
          </a:bodyPr>
          <a:lstStyle/>
          <a:p>
            <a:pPr algn="ctr"/>
            <a:r>
              <a:rPr lang="en-US" sz="1600" b="1" dirty="0" smtClean="0"/>
              <a:t>Singletons: not assigned to genotype clusters</a:t>
            </a:r>
            <a:endParaRPr lang="en-US" sz="1600" b="1" dirty="0"/>
          </a:p>
        </p:txBody>
      </p:sp>
      <p:sp>
        <p:nvSpPr>
          <p:cNvPr id="7" name="Oval 6"/>
          <p:cNvSpPr/>
          <p:nvPr/>
        </p:nvSpPr>
        <p:spPr>
          <a:xfrm>
            <a:off x="2362200" y="1447800"/>
            <a:ext cx="4343400" cy="3505200"/>
          </a:xfrm>
          <a:prstGeom prst="ellipse">
            <a:avLst/>
          </a:prstGeom>
          <a:solidFill>
            <a:schemeClr val="accent3">
              <a:lumMod val="20000"/>
              <a:lumOff val="80000"/>
            </a:schemeClr>
          </a:solidFill>
          <a:effectLst>
            <a:glow rad="63500">
              <a:schemeClr val="accent3">
                <a:satMod val="175000"/>
                <a:alpha val="40000"/>
              </a:schemeClr>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Oval 7"/>
          <p:cNvSpPr/>
          <p:nvPr/>
        </p:nvSpPr>
        <p:spPr>
          <a:xfrm>
            <a:off x="3429000" y="1828800"/>
            <a:ext cx="2057400" cy="1447800"/>
          </a:xfrm>
          <a:prstGeom prst="ellipse">
            <a:avLst/>
          </a:prstGeom>
          <a:solidFill>
            <a:schemeClr val="accent3">
              <a:lumMod val="60000"/>
              <a:lumOff val="40000"/>
            </a:schemeClr>
          </a:solidFill>
          <a:effectLst>
            <a:glow rad="228600">
              <a:schemeClr val="accent3">
                <a:satMod val="175000"/>
                <a:alpha val="40000"/>
              </a:schemeClr>
            </a:glow>
            <a:outerShdw blurRad="40000" dist="23000" dir="5400000" rotWithShape="0">
              <a:srgbClr val="000000">
                <a:alpha val="35000"/>
              </a:srgbClr>
            </a:outerShdw>
          </a:effectLst>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9" name="TextBox 8"/>
          <p:cNvSpPr txBox="1"/>
          <p:nvPr/>
        </p:nvSpPr>
        <p:spPr>
          <a:xfrm>
            <a:off x="3657600" y="3810000"/>
            <a:ext cx="1752600" cy="584776"/>
          </a:xfrm>
          <a:prstGeom prst="rect">
            <a:avLst/>
          </a:prstGeom>
          <a:noFill/>
        </p:spPr>
        <p:txBody>
          <a:bodyPr wrap="square" rtlCol="0">
            <a:spAutoFit/>
          </a:bodyPr>
          <a:lstStyle/>
          <a:p>
            <a:pPr algn="ctr"/>
            <a:r>
              <a:rPr lang="en-US" sz="1600" b="1" dirty="0" smtClean="0"/>
              <a:t>Clustered: Secondary cases</a:t>
            </a:r>
            <a:endParaRPr lang="en-US" sz="1600" b="1" dirty="0"/>
          </a:p>
        </p:txBody>
      </p:sp>
      <p:sp>
        <p:nvSpPr>
          <p:cNvPr id="10" name="TextBox 9"/>
          <p:cNvSpPr txBox="1"/>
          <p:nvPr/>
        </p:nvSpPr>
        <p:spPr>
          <a:xfrm>
            <a:off x="3581400" y="2234624"/>
            <a:ext cx="1752600" cy="584776"/>
          </a:xfrm>
          <a:prstGeom prst="rect">
            <a:avLst/>
          </a:prstGeom>
          <a:noFill/>
        </p:spPr>
        <p:txBody>
          <a:bodyPr wrap="square" rtlCol="0">
            <a:spAutoFit/>
          </a:bodyPr>
          <a:lstStyle/>
          <a:p>
            <a:pPr algn="ctr"/>
            <a:r>
              <a:rPr lang="en-US" sz="1600" b="1" dirty="0" smtClean="0"/>
              <a:t>Clustered: </a:t>
            </a:r>
          </a:p>
          <a:p>
            <a:pPr algn="ctr"/>
            <a:r>
              <a:rPr lang="en-US" sz="1600" b="1" dirty="0" smtClean="0"/>
              <a:t>Index cases</a:t>
            </a:r>
            <a:endParaRPr lang="en-US" sz="1600" b="1" dirty="0"/>
          </a:p>
        </p:txBody>
      </p:sp>
      <p:sp>
        <p:nvSpPr>
          <p:cNvPr id="3" name="TextBox 2"/>
          <p:cNvSpPr txBox="1"/>
          <p:nvPr/>
        </p:nvSpPr>
        <p:spPr>
          <a:xfrm>
            <a:off x="152400" y="1066800"/>
            <a:ext cx="2895600" cy="646331"/>
          </a:xfrm>
          <a:prstGeom prst="rect">
            <a:avLst/>
          </a:prstGeom>
          <a:solidFill>
            <a:schemeClr val="bg1"/>
          </a:solidFill>
          <a:ln w="57150" cmpd="sng"/>
        </p:spPr>
        <p:style>
          <a:lnRef idx="2">
            <a:schemeClr val="accent3"/>
          </a:lnRef>
          <a:fillRef idx="1">
            <a:schemeClr val="lt1"/>
          </a:fillRef>
          <a:effectRef idx="0">
            <a:schemeClr val="accent3"/>
          </a:effectRef>
          <a:fontRef idx="minor">
            <a:schemeClr val="dk1"/>
          </a:fontRef>
        </p:style>
        <p:txBody>
          <a:bodyPr wrap="square" rtlCol="0">
            <a:spAutoFit/>
          </a:bodyPr>
          <a:lstStyle/>
          <a:p>
            <a:pPr marL="342900" indent="-342900">
              <a:buFont typeface="+mj-lt"/>
              <a:buAutoNum type="arabicPeriod"/>
            </a:pPr>
            <a:r>
              <a:rPr lang="en-US" b="1" dirty="0" smtClean="0"/>
              <a:t>Transmission events within genotypic clusters</a:t>
            </a:r>
            <a:endParaRPr lang="en-US" b="1" dirty="0"/>
          </a:p>
        </p:txBody>
      </p:sp>
      <p:sp>
        <p:nvSpPr>
          <p:cNvPr id="12" name="TextBox 11"/>
          <p:cNvSpPr txBox="1"/>
          <p:nvPr/>
        </p:nvSpPr>
        <p:spPr>
          <a:xfrm>
            <a:off x="6172200" y="1143000"/>
            <a:ext cx="2743200" cy="646331"/>
          </a:xfrm>
          <a:prstGeom prst="rect">
            <a:avLst/>
          </a:prstGeom>
          <a:solidFill>
            <a:srgbClr val="FFFFFF"/>
          </a:solidFill>
          <a:ln w="57150" cmpd="sng">
            <a:solidFill>
              <a:srgbClr val="FF000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b="1" dirty="0" smtClean="0"/>
              <a:t>2.  Proportion of contacts infected for each PTB case</a:t>
            </a:r>
            <a:endParaRPr lang="en-US" b="1" dirty="0"/>
          </a:p>
        </p:txBody>
      </p:sp>
      <p:sp>
        <p:nvSpPr>
          <p:cNvPr id="13" name="Right Arrow 12"/>
          <p:cNvSpPr/>
          <p:nvPr/>
        </p:nvSpPr>
        <p:spPr>
          <a:xfrm rot="21041387">
            <a:off x="5559730" y="2219156"/>
            <a:ext cx="1371600" cy="76200"/>
          </a:xfrm>
          <a:prstGeom prst="rightArrow">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ight Arrow 13"/>
          <p:cNvSpPr/>
          <p:nvPr/>
        </p:nvSpPr>
        <p:spPr>
          <a:xfrm rot="10404694">
            <a:off x="838200" y="3276600"/>
            <a:ext cx="1524000" cy="76200"/>
          </a:xfrm>
          <a:prstGeom prst="rightArrow">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ight Arrow 14"/>
          <p:cNvSpPr/>
          <p:nvPr/>
        </p:nvSpPr>
        <p:spPr>
          <a:xfrm rot="2206017">
            <a:off x="6451708" y="4027070"/>
            <a:ext cx="596758" cy="113813"/>
          </a:xfrm>
          <a:prstGeom prst="rightArrow">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TextBox 15"/>
          <p:cNvSpPr txBox="1"/>
          <p:nvPr/>
        </p:nvSpPr>
        <p:spPr>
          <a:xfrm>
            <a:off x="3657600" y="6248400"/>
            <a:ext cx="2133600" cy="338554"/>
          </a:xfrm>
          <a:prstGeom prst="rect">
            <a:avLst/>
          </a:prstGeom>
          <a:noFill/>
        </p:spPr>
        <p:txBody>
          <a:bodyPr wrap="square" rtlCol="0">
            <a:spAutoFit/>
          </a:bodyPr>
          <a:lstStyle/>
          <a:p>
            <a:pPr algn="ctr"/>
            <a:r>
              <a:rPr lang="en-US" sz="1600" b="1" dirty="0" smtClean="0"/>
              <a:t>Latent TB Infection</a:t>
            </a:r>
            <a:endParaRPr lang="en-US" sz="1600" b="1" dirty="0"/>
          </a:p>
        </p:txBody>
      </p:sp>
      <p:sp>
        <p:nvSpPr>
          <p:cNvPr id="18" name="Right Arrow 17"/>
          <p:cNvSpPr/>
          <p:nvPr/>
        </p:nvSpPr>
        <p:spPr>
          <a:xfrm rot="2960891">
            <a:off x="5014519" y="3371926"/>
            <a:ext cx="738551" cy="104638"/>
          </a:xfrm>
          <a:prstGeom prst="rightArrow">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ight Arrow 18"/>
          <p:cNvSpPr/>
          <p:nvPr/>
        </p:nvSpPr>
        <p:spPr>
          <a:xfrm rot="7048237">
            <a:off x="1603374" y="4472956"/>
            <a:ext cx="2980403" cy="111005"/>
          </a:xfrm>
          <a:prstGeom prst="rightArrow">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ight Arrow 20"/>
          <p:cNvSpPr/>
          <p:nvPr/>
        </p:nvSpPr>
        <p:spPr>
          <a:xfrm rot="7724646">
            <a:off x="1397850" y="5128245"/>
            <a:ext cx="420285" cy="108917"/>
          </a:xfrm>
          <a:prstGeom prst="rightArrow">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650758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8" grpId="0" animBg="1"/>
      <p:bldP spid="19" grpId="0" animBg="1"/>
      <p:bldP spid="2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own Arrow 7"/>
          <p:cNvSpPr/>
          <p:nvPr/>
        </p:nvSpPr>
        <p:spPr>
          <a:xfrm>
            <a:off x="1362165" y="1143000"/>
            <a:ext cx="935930" cy="5386953"/>
          </a:xfrm>
          <a:prstGeom prst="down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4285941" y="1425116"/>
            <a:ext cx="4136717" cy="4633518"/>
          </a:xfrm>
        </p:spPr>
        <p:txBody>
          <a:bodyPr>
            <a:noAutofit/>
          </a:bodyPr>
          <a:lstStyle/>
          <a:p>
            <a:pPr marL="0" indent="0">
              <a:buNone/>
            </a:pPr>
            <a:r>
              <a:rPr lang="en-US" sz="2000" b="1" dirty="0" smtClean="0"/>
              <a:t>Measurements of transmission risk:</a:t>
            </a:r>
          </a:p>
          <a:p>
            <a:pPr marL="0" indent="0">
              <a:buNone/>
            </a:pPr>
            <a:endParaRPr lang="en-US" sz="1200" dirty="0"/>
          </a:p>
          <a:p>
            <a:pPr>
              <a:buFont typeface="+mj-lt"/>
              <a:buAutoNum type="arabicPeriod"/>
            </a:pPr>
            <a:r>
              <a:rPr lang="en-US" sz="1800" b="1" i="1" dirty="0"/>
              <a:t> Risk of starting a cluster (being an index case)</a:t>
            </a:r>
          </a:p>
          <a:p>
            <a:endParaRPr lang="en-US" sz="1800" b="1" dirty="0"/>
          </a:p>
          <a:p>
            <a:pPr marL="457200" indent="-457200">
              <a:buAutoNum type="arabicPeriod" startAt="2"/>
            </a:pPr>
            <a:r>
              <a:rPr lang="en-US" sz="1800" b="1" i="1" dirty="0"/>
              <a:t>Risk of transmitting TB  </a:t>
            </a:r>
            <a:r>
              <a:rPr lang="en-US" sz="1800" b="1" i="1" dirty="0" smtClean="0"/>
              <a:t>(</a:t>
            </a:r>
            <a:r>
              <a:rPr lang="en-US" sz="1800" b="1" i="1" dirty="0"/>
              <a:t>as </a:t>
            </a:r>
            <a:r>
              <a:rPr lang="en-US" sz="1800" b="1" i="1" dirty="0" smtClean="0"/>
              <a:t>a clustered </a:t>
            </a:r>
            <a:r>
              <a:rPr lang="en-US" sz="1800" b="1" i="1" dirty="0"/>
              <a:t>case )</a:t>
            </a:r>
          </a:p>
          <a:p>
            <a:r>
              <a:rPr lang="en-US" sz="1600" dirty="0"/>
              <a:t>Assumption 1:  Cases following MTD+ cases attributed to  NAAT+ transmission</a:t>
            </a:r>
          </a:p>
          <a:p>
            <a:r>
              <a:rPr lang="en-US" sz="1600" dirty="0"/>
              <a:t>Assumption 2: Cases following only MTD- case (no MTD+ cases earlier in cluster) attributed to NAAT-  transmission</a:t>
            </a:r>
          </a:p>
        </p:txBody>
      </p:sp>
      <p:graphicFrame>
        <p:nvGraphicFramePr>
          <p:cNvPr id="5" name="Diagram 4"/>
          <p:cNvGraphicFramePr/>
          <p:nvPr>
            <p:extLst>
              <p:ext uri="{D42A27DB-BD31-4B8C-83A1-F6EECF244321}">
                <p14:modId xmlns:p14="http://schemas.microsoft.com/office/powerpoint/2010/main" val="573462910"/>
              </p:ext>
            </p:extLst>
          </p:nvPr>
        </p:nvGraphicFramePr>
        <p:xfrm>
          <a:off x="3093378" y="1610699"/>
          <a:ext cx="848603" cy="38188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p:cNvSpPr txBox="1"/>
          <p:nvPr/>
        </p:nvSpPr>
        <p:spPr>
          <a:xfrm>
            <a:off x="493485" y="1425116"/>
            <a:ext cx="2346961" cy="400109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274320" indent="-228600">
              <a:spcAft>
                <a:spcPts val="1200"/>
              </a:spcAft>
              <a:buSzPct val="90000"/>
              <a:buFont typeface="+mj-lt"/>
              <a:buAutoNum type="arabicParenR"/>
            </a:pPr>
            <a:r>
              <a:rPr lang="en-US" sz="1400" dirty="0"/>
              <a:t> Cases with</a:t>
            </a:r>
            <a:r>
              <a:rPr lang="en-US" sz="1400" i="1" dirty="0"/>
              <a:t> </a:t>
            </a:r>
            <a:r>
              <a:rPr lang="en-US" sz="1400" i="1" dirty="0" err="1"/>
              <a:t>Mtb</a:t>
            </a:r>
            <a:r>
              <a:rPr lang="en-US" sz="1400" i="1" dirty="0"/>
              <a:t> </a:t>
            </a:r>
            <a:r>
              <a:rPr lang="en-US" sz="1400" dirty="0"/>
              <a:t>isolates having the same fingerprint (</a:t>
            </a:r>
            <a:r>
              <a:rPr lang="en-US" sz="1400" dirty="0" err="1"/>
              <a:t>spoligo</a:t>
            </a:r>
            <a:r>
              <a:rPr lang="en-US" sz="1400" dirty="0"/>
              <a:t> + MIRU 12-loci) assigned to clusters</a:t>
            </a:r>
            <a:r>
              <a:rPr lang="en-US" sz="1400" dirty="0" smtClean="0"/>
              <a:t>.</a:t>
            </a:r>
            <a:endParaRPr lang="en-US" sz="1400" dirty="0"/>
          </a:p>
          <a:p>
            <a:pPr marL="274320" indent="-228600">
              <a:spcAft>
                <a:spcPts val="1200"/>
              </a:spcAft>
              <a:buSzPct val="90000"/>
              <a:buFont typeface="+mj-lt"/>
              <a:buAutoNum type="arabicParenR"/>
            </a:pPr>
            <a:r>
              <a:rPr lang="en-US" sz="1400" dirty="0"/>
              <a:t>Cases ordered </a:t>
            </a:r>
            <a:r>
              <a:rPr lang="en-US" sz="1400" dirty="0" smtClean="0"/>
              <a:t>chronologically by date of 1st culture-positive sputum.</a:t>
            </a:r>
            <a:endParaRPr lang="en-US" sz="1400" dirty="0"/>
          </a:p>
          <a:p>
            <a:pPr marL="274320" indent="-228600">
              <a:spcAft>
                <a:spcPts val="1200"/>
              </a:spcAft>
              <a:buSzPct val="90000"/>
              <a:buFont typeface="+mj-lt"/>
              <a:buAutoNum type="arabicParenR"/>
            </a:pPr>
            <a:r>
              <a:rPr lang="en-US" sz="1400" dirty="0"/>
              <a:t>Cluster categorized according to index case (1st case in the cluster</a:t>
            </a:r>
            <a:r>
              <a:rPr lang="en-US" sz="1400" dirty="0" smtClean="0"/>
              <a:t>)</a:t>
            </a:r>
          </a:p>
          <a:p>
            <a:pPr marL="274320" indent="-228600">
              <a:spcAft>
                <a:spcPts val="1200"/>
              </a:spcAft>
              <a:buSzPct val="90000"/>
              <a:buFont typeface="+mj-lt"/>
              <a:buAutoNum type="arabicParenR"/>
            </a:pPr>
            <a:r>
              <a:rPr lang="en-US" sz="1400" dirty="0"/>
              <a:t>Clusters excluded from </a:t>
            </a:r>
            <a:r>
              <a:rPr lang="en-US" sz="1400" dirty="0" smtClean="0"/>
              <a:t>respective analysis if  index case </a:t>
            </a:r>
            <a:r>
              <a:rPr lang="en-US" sz="1400" dirty="0"/>
              <a:t>s</a:t>
            </a:r>
            <a:r>
              <a:rPr lang="en-US" sz="1400" dirty="0" smtClean="0"/>
              <a:t>mear </a:t>
            </a:r>
            <a:r>
              <a:rPr lang="en-US" sz="1400" dirty="0"/>
              <a:t>or </a:t>
            </a:r>
            <a:r>
              <a:rPr lang="en-US" sz="1400" dirty="0" smtClean="0"/>
              <a:t>NAAT unknown</a:t>
            </a:r>
            <a:endParaRPr lang="en-US" sz="1400" dirty="0"/>
          </a:p>
        </p:txBody>
      </p:sp>
      <p:sp>
        <p:nvSpPr>
          <p:cNvPr id="9" name="Title 1"/>
          <p:cNvSpPr txBox="1">
            <a:spLocks/>
          </p:cNvSpPr>
          <p:nvPr/>
        </p:nvSpPr>
        <p:spPr>
          <a:xfrm>
            <a:off x="457200" y="42333"/>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dirty="0" smtClean="0"/>
              <a:t>Design/Methods</a:t>
            </a:r>
          </a:p>
          <a:p>
            <a:r>
              <a:rPr lang="en-US" sz="2200" b="1" dirty="0"/>
              <a:t>Primary Analysis: </a:t>
            </a:r>
            <a:r>
              <a:rPr lang="en-US" sz="2200" b="1" dirty="0" smtClean="0"/>
              <a:t> Transmission </a:t>
            </a:r>
            <a:r>
              <a:rPr lang="en-US" sz="2200" b="1" dirty="0"/>
              <a:t>approximated by genotypic links</a:t>
            </a:r>
            <a:endParaRPr lang="en-US" sz="2200" dirty="0"/>
          </a:p>
        </p:txBody>
      </p:sp>
      <p:sp>
        <p:nvSpPr>
          <p:cNvPr id="45" name="TextBox 44"/>
          <p:cNvSpPr txBox="1"/>
          <p:nvPr/>
        </p:nvSpPr>
        <p:spPr>
          <a:xfrm>
            <a:off x="4151285" y="5465028"/>
            <a:ext cx="4766478" cy="1031052"/>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lvl="1"/>
            <a:r>
              <a:rPr lang="en-US" sz="1600" b="1" dirty="0" smtClean="0"/>
              <a:t>Relative </a:t>
            </a:r>
            <a:r>
              <a:rPr lang="en-US" sz="1600" b="1" dirty="0"/>
              <a:t>transmission </a:t>
            </a:r>
            <a:r>
              <a:rPr lang="en-US" sz="1600" b="1" dirty="0" smtClean="0"/>
              <a:t>risk </a:t>
            </a:r>
            <a:r>
              <a:rPr lang="en-US" sz="1600" b="1" dirty="0"/>
              <a:t>(RR</a:t>
            </a:r>
            <a:r>
              <a:rPr lang="en-US" sz="1600" b="1" baseline="-25000" dirty="0"/>
              <a:t>T</a:t>
            </a:r>
            <a:r>
              <a:rPr lang="en-US" sz="1600" b="1" dirty="0" smtClean="0"/>
              <a:t>) estimated as:</a:t>
            </a:r>
          </a:p>
          <a:p>
            <a:pPr lvl="1"/>
            <a:endParaRPr lang="en-US" sz="900" dirty="0"/>
          </a:p>
          <a:p>
            <a:pPr algn="ctr"/>
            <a:r>
              <a:rPr lang="en-US" sz="1200" b="1" u="sng" dirty="0"/>
              <a:t>NAAT-negative </a:t>
            </a:r>
            <a:r>
              <a:rPr lang="en-US" sz="1200" b="1" u="sng" dirty="0" smtClean="0"/>
              <a:t>transmission events / Total </a:t>
            </a:r>
            <a:r>
              <a:rPr lang="en-US" sz="1200" b="1" u="sng" dirty="0"/>
              <a:t>NAAT-</a:t>
            </a:r>
            <a:r>
              <a:rPr lang="en-US" sz="1200" b="1" u="sng" dirty="0" smtClean="0"/>
              <a:t>negative PTB patients</a:t>
            </a:r>
          </a:p>
          <a:p>
            <a:pPr algn="ctr"/>
            <a:r>
              <a:rPr lang="en-US" sz="1200" b="1" u="sng" dirty="0" smtClean="0"/>
              <a:t> </a:t>
            </a:r>
            <a:r>
              <a:rPr lang="en-US" sz="1200" b="1" dirty="0" smtClean="0"/>
              <a:t>NAAT</a:t>
            </a:r>
            <a:r>
              <a:rPr lang="en-US" sz="1200" b="1" dirty="0"/>
              <a:t>-positive </a:t>
            </a:r>
            <a:r>
              <a:rPr lang="en-US" sz="1200" b="1" dirty="0" smtClean="0"/>
              <a:t>transmission events / Total </a:t>
            </a:r>
            <a:r>
              <a:rPr lang="en-US" sz="1200" b="1" dirty="0"/>
              <a:t>NAAT-</a:t>
            </a:r>
            <a:r>
              <a:rPr lang="en-US" sz="1200" b="1" dirty="0" smtClean="0"/>
              <a:t>positive PTB patients</a:t>
            </a:r>
          </a:p>
          <a:p>
            <a:pPr algn="ctr"/>
            <a:endParaRPr lang="en-US" sz="1200" b="1" dirty="0"/>
          </a:p>
        </p:txBody>
      </p:sp>
      <p:sp>
        <p:nvSpPr>
          <p:cNvPr id="49" name="Rectangle 48"/>
          <p:cNvSpPr/>
          <p:nvPr/>
        </p:nvSpPr>
        <p:spPr>
          <a:xfrm>
            <a:off x="304800" y="1828800"/>
            <a:ext cx="8658726" cy="487680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solidFill>
                  <a:schemeClr val="tx1"/>
                </a:solidFill>
              </a:ln>
              <a:noFill/>
            </a:endParaRPr>
          </a:p>
        </p:txBody>
      </p:sp>
      <p:sp>
        <p:nvSpPr>
          <p:cNvPr id="12" name="Rectangle 11"/>
          <p:cNvSpPr/>
          <p:nvPr/>
        </p:nvSpPr>
        <p:spPr>
          <a:xfrm>
            <a:off x="4088193" y="1216299"/>
            <a:ext cx="5055807" cy="531365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Slide Number Placeholder 1"/>
          <p:cNvSpPr>
            <a:spLocks noGrp="1"/>
          </p:cNvSpPr>
          <p:nvPr>
            <p:ph type="sldNum" sz="quarter" idx="12"/>
          </p:nvPr>
        </p:nvSpPr>
        <p:spPr/>
        <p:txBody>
          <a:bodyPr/>
          <a:lstStyle/>
          <a:p>
            <a:fld id="{360C0337-F0D8-D54E-B7C7-050D6EB923D7}" type="slidenum">
              <a:rPr lang="en-US" smtClean="0"/>
              <a:pPr/>
              <a:t>6</a:t>
            </a:fld>
            <a:endParaRPr lang="en-US"/>
          </a:p>
        </p:txBody>
      </p:sp>
    </p:spTree>
    <p:extLst>
      <p:ext uri="{BB962C8B-B14F-4D97-AF65-F5344CB8AC3E}">
        <p14:creationId xmlns:p14="http://schemas.microsoft.com/office/powerpoint/2010/main" val="3744682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2"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35714" y="1298282"/>
            <a:ext cx="8320904" cy="5158335"/>
          </a:xfrm>
          <a:prstGeom prst="rect">
            <a:avLst/>
          </a:prstGeom>
        </p:spPr>
        <p:txBody>
          <a:bodyPr wrap="square">
            <a:spAutoFit/>
          </a:bodyPr>
          <a:lstStyle/>
          <a:p>
            <a:pPr>
              <a:lnSpc>
                <a:spcPct val="120000"/>
              </a:lnSpc>
            </a:pPr>
            <a:r>
              <a:rPr lang="en-US" sz="2000" dirty="0" smtClean="0"/>
              <a:t>Using contact investigation data for each active case (available for study cases after 2007), we looked at proportion of contacts evaluated who were found to have  </a:t>
            </a:r>
            <a:r>
              <a:rPr lang="en-US" sz="2000" b="1" dirty="0" smtClean="0"/>
              <a:t>a) active  b) latent  c) active or latent </a:t>
            </a:r>
            <a:r>
              <a:rPr lang="en-US" sz="2000" dirty="0" smtClean="0"/>
              <a:t> TB infection</a:t>
            </a:r>
          </a:p>
          <a:p>
            <a:pPr>
              <a:lnSpc>
                <a:spcPct val="150000"/>
              </a:lnSpc>
            </a:pPr>
            <a:endParaRPr lang="en-US" sz="2000" dirty="0"/>
          </a:p>
          <a:p>
            <a:r>
              <a:rPr lang="en-US" sz="2000" b="1" dirty="0" smtClean="0"/>
              <a:t/>
            </a:r>
            <a:br>
              <a:rPr lang="en-US" sz="2000" b="1" dirty="0" smtClean="0"/>
            </a:br>
            <a:r>
              <a:rPr lang="en-US" sz="2000" b="1" dirty="0" smtClean="0"/>
              <a:t> Relative </a:t>
            </a:r>
            <a:r>
              <a:rPr lang="en-US" sz="2000" b="1" dirty="0"/>
              <a:t>Risk </a:t>
            </a:r>
            <a:r>
              <a:rPr lang="en-US" sz="2000" b="1" dirty="0" smtClean="0"/>
              <a:t>of transmission (RR</a:t>
            </a:r>
            <a:r>
              <a:rPr lang="en-US" sz="2000" b="1" baseline="-25000" dirty="0" smtClean="0"/>
              <a:t>T</a:t>
            </a:r>
            <a:r>
              <a:rPr lang="en-US" sz="2000" b="1" dirty="0" smtClean="0"/>
              <a:t>) </a:t>
            </a:r>
            <a:r>
              <a:rPr lang="en-US" sz="2000" dirty="0" smtClean="0"/>
              <a:t>calculated as:</a:t>
            </a:r>
            <a:br>
              <a:rPr lang="en-US" sz="2000" dirty="0" smtClean="0"/>
            </a:br>
            <a:endParaRPr lang="en-US" sz="2000" dirty="0"/>
          </a:p>
          <a:p>
            <a:pPr marL="57150" indent="0" algn="ctr">
              <a:lnSpc>
                <a:spcPct val="120000"/>
              </a:lnSpc>
              <a:buNone/>
            </a:pPr>
            <a:r>
              <a:rPr lang="en-US" sz="2000" b="1" u="sng" dirty="0"/>
              <a:t> </a:t>
            </a:r>
            <a:r>
              <a:rPr lang="en-US" sz="2000" b="1" u="sng" dirty="0" smtClean="0"/>
              <a:t># NAAT (</a:t>
            </a:r>
            <a:r>
              <a:rPr lang="en-US" sz="2000" b="1" u="sng" dirty="0"/>
              <a:t>-) contacts infected/total </a:t>
            </a:r>
            <a:r>
              <a:rPr lang="en-US" sz="2000" b="1" u="sng" dirty="0" smtClean="0"/>
              <a:t># NAAT </a:t>
            </a:r>
            <a:r>
              <a:rPr lang="en-US" sz="2000" b="1" u="sng" dirty="0"/>
              <a:t>(-) contacts </a:t>
            </a:r>
            <a:r>
              <a:rPr lang="en-US" sz="2000" b="1" u="sng" dirty="0" smtClean="0"/>
              <a:t>evaluated</a:t>
            </a:r>
            <a:endParaRPr lang="en-US" sz="2000" b="1" dirty="0"/>
          </a:p>
          <a:p>
            <a:pPr marL="57150" indent="0" algn="ctr">
              <a:lnSpc>
                <a:spcPct val="120000"/>
              </a:lnSpc>
              <a:buNone/>
            </a:pPr>
            <a:r>
              <a:rPr lang="en-US" sz="2000" b="1" dirty="0"/>
              <a:t># </a:t>
            </a:r>
            <a:r>
              <a:rPr lang="en-US" sz="2000" b="1" dirty="0" smtClean="0"/>
              <a:t>NAAT (</a:t>
            </a:r>
            <a:r>
              <a:rPr lang="en-US" sz="2000" b="1" dirty="0"/>
              <a:t>+) contacts infected/total # </a:t>
            </a:r>
            <a:r>
              <a:rPr lang="en-US" sz="2000" b="1" dirty="0" smtClean="0"/>
              <a:t>NAAT (</a:t>
            </a:r>
            <a:r>
              <a:rPr lang="en-US" sz="2000" b="1" dirty="0"/>
              <a:t>+) contacts </a:t>
            </a:r>
            <a:r>
              <a:rPr lang="en-US" sz="2000" b="1" dirty="0" smtClean="0"/>
              <a:t>evaluated</a:t>
            </a:r>
          </a:p>
          <a:p>
            <a:pPr marL="57150" indent="0" algn="ctr">
              <a:lnSpc>
                <a:spcPct val="120000"/>
              </a:lnSpc>
              <a:buNone/>
            </a:pPr>
            <a:endParaRPr lang="en-US" sz="2000" b="1" dirty="0"/>
          </a:p>
          <a:p>
            <a:pPr marL="57150">
              <a:lnSpc>
                <a:spcPct val="120000"/>
              </a:lnSpc>
            </a:pPr>
            <a:r>
              <a:rPr lang="en-US" sz="1800" dirty="0" smtClean="0"/>
              <a:t/>
            </a:r>
            <a:br>
              <a:rPr lang="en-US" sz="1800" dirty="0" smtClean="0"/>
            </a:br>
            <a:r>
              <a:rPr lang="en-US" sz="1800" dirty="0" smtClean="0"/>
              <a:t>*</a:t>
            </a:r>
            <a:r>
              <a:rPr lang="en-US" sz="1800" dirty="0"/>
              <a:t>*Calculation of </a:t>
            </a:r>
            <a:r>
              <a:rPr lang="en-US" sz="1800" b="1" dirty="0"/>
              <a:t>RR</a:t>
            </a:r>
            <a:r>
              <a:rPr lang="en-US" sz="1800" b="1" baseline="-25000" dirty="0"/>
              <a:t>T </a:t>
            </a:r>
            <a:r>
              <a:rPr lang="en-US" sz="1800" dirty="0"/>
              <a:t>also performed based on smear </a:t>
            </a:r>
            <a:r>
              <a:rPr lang="en-US" sz="1800" dirty="0" smtClean="0"/>
              <a:t>status</a:t>
            </a:r>
            <a:br>
              <a:rPr lang="en-US" sz="1800" dirty="0" smtClean="0"/>
            </a:br>
            <a:r>
              <a:rPr lang="en-US" sz="2000" dirty="0" smtClean="0"/>
              <a:t/>
            </a:r>
            <a:br>
              <a:rPr lang="en-US" sz="2000" dirty="0" smtClean="0"/>
            </a:br>
            <a:endParaRPr lang="en-US" sz="2400" dirty="0"/>
          </a:p>
        </p:txBody>
      </p:sp>
      <p:sp>
        <p:nvSpPr>
          <p:cNvPr id="5" name="TextBox 4"/>
          <p:cNvSpPr txBox="1"/>
          <p:nvPr/>
        </p:nvSpPr>
        <p:spPr>
          <a:xfrm>
            <a:off x="192629" y="245782"/>
            <a:ext cx="8686799" cy="861774"/>
          </a:xfrm>
          <a:prstGeom prst="rect">
            <a:avLst/>
          </a:prstGeom>
          <a:noFill/>
        </p:spPr>
        <p:txBody>
          <a:bodyPr wrap="square" rtlCol="0">
            <a:spAutoFit/>
          </a:bodyPr>
          <a:lstStyle/>
          <a:p>
            <a:pPr algn="ctr"/>
            <a:r>
              <a:rPr lang="en-US" sz="2800" dirty="0" smtClean="0"/>
              <a:t>Design/Methods</a:t>
            </a:r>
            <a:r>
              <a:rPr lang="en-US" sz="2800" b="1" dirty="0" smtClean="0"/>
              <a:t> </a:t>
            </a:r>
          </a:p>
          <a:p>
            <a:pPr algn="ctr"/>
            <a:r>
              <a:rPr lang="en-US" sz="2200" b="1" dirty="0" smtClean="0"/>
              <a:t>Secondary </a:t>
            </a:r>
            <a:r>
              <a:rPr lang="en-US" sz="2200" b="1" dirty="0"/>
              <a:t>Analyses</a:t>
            </a:r>
            <a:r>
              <a:rPr lang="en-US" sz="2200" b="1" dirty="0" smtClean="0"/>
              <a:t>: Transmission approximated by infected contacts </a:t>
            </a:r>
            <a:endParaRPr lang="en-US" sz="2200" dirty="0"/>
          </a:p>
        </p:txBody>
      </p:sp>
      <p:sp>
        <p:nvSpPr>
          <p:cNvPr id="2" name="Rectangle 1"/>
          <p:cNvSpPr/>
          <p:nvPr/>
        </p:nvSpPr>
        <p:spPr>
          <a:xfrm>
            <a:off x="496684" y="3041049"/>
            <a:ext cx="8159934" cy="1717295"/>
          </a:xfrm>
          <a:prstGeom prst="rect">
            <a:avLst/>
          </a:prstGeom>
          <a:noFill/>
          <a:ln>
            <a:solidFill>
              <a:schemeClr val="bg2">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2271575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775" y="1371600"/>
            <a:ext cx="3171825" cy="3579173"/>
          </a:xfrm>
          <a:prstGeom prst="rect">
            <a:avLst/>
          </a:prstGeom>
          <a:ln w="9525">
            <a:solidFill>
              <a:schemeClr val="tx1"/>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pic>
        <p:nvPicPr>
          <p:cNvPr id="4" name="Picture 3"/>
          <p:cNvPicPr>
            <a:picLocks noChangeAspect="1"/>
          </p:cNvPicPr>
          <p:nvPr/>
        </p:nvPicPr>
        <p:blipFill rotWithShape="1">
          <a:blip r:embed="rId4" cstate="print">
            <a:extLst>
              <a:ext uri="{BEBA8EAE-BF5A-486C-A8C5-ECC9F3942E4B}">
                <a14:imgProps xmlns:a14="http://schemas.microsoft.com/office/drawing/2010/main">
                  <a14:imgLayer r:embed="rId5">
                    <a14:imgEffect>
                      <a14:sharpenSoften amount="25000"/>
                    </a14:imgEffect>
                    <a14:imgEffect>
                      <a14:brightnessContrast bright="20000" contrast="-20000"/>
                    </a14:imgEffect>
                  </a14:imgLayer>
                </a14:imgProps>
              </a:ext>
              <a:ext uri="{28A0092B-C50C-407E-A947-70E740481C1C}">
                <a14:useLocalDpi xmlns:a14="http://schemas.microsoft.com/office/drawing/2010/main" val="0"/>
              </a:ext>
            </a:extLst>
          </a:blip>
          <a:srcRect l="1667" t="6944" r="10833" b="2778"/>
          <a:stretch/>
        </p:blipFill>
        <p:spPr>
          <a:xfrm>
            <a:off x="3505201" y="1498600"/>
            <a:ext cx="2133600" cy="1320800"/>
          </a:xfrm>
          <a:prstGeom prst="rect">
            <a:avLst/>
          </a:prstGeom>
          <a:ln>
            <a:noFill/>
          </a:ln>
          <a:effectLst>
            <a:outerShdw blurRad="292100" dist="139700" dir="2700000" algn="tl" rotWithShape="0">
              <a:srgbClr val="333333">
                <a:alpha val="65000"/>
              </a:srgbClr>
            </a:outerShdw>
          </a:effectLst>
        </p:spPr>
      </p:pic>
      <p:sp>
        <p:nvSpPr>
          <p:cNvPr id="5" name="TextBox 4"/>
          <p:cNvSpPr txBox="1"/>
          <p:nvPr/>
        </p:nvSpPr>
        <p:spPr>
          <a:xfrm>
            <a:off x="228600" y="814041"/>
            <a:ext cx="2514600" cy="400110"/>
          </a:xfrm>
          <a:prstGeom prst="rect">
            <a:avLst/>
          </a:prstGeom>
          <a:noFill/>
        </p:spPr>
        <p:txBody>
          <a:bodyPr wrap="square" rtlCol="0">
            <a:spAutoFit/>
          </a:bodyPr>
          <a:lstStyle/>
          <a:p>
            <a:pPr algn="ctr"/>
            <a:r>
              <a:rPr lang="en-US" sz="2000" b="1" dirty="0" smtClean="0"/>
              <a:t>1. RVCT</a:t>
            </a:r>
            <a:endParaRPr lang="en-US" sz="2000" b="1" dirty="0"/>
          </a:p>
        </p:txBody>
      </p:sp>
      <p:sp>
        <p:nvSpPr>
          <p:cNvPr id="7" name="TextBox 6"/>
          <p:cNvSpPr txBox="1"/>
          <p:nvPr/>
        </p:nvSpPr>
        <p:spPr>
          <a:xfrm>
            <a:off x="3276600" y="1066800"/>
            <a:ext cx="2514600" cy="400110"/>
          </a:xfrm>
          <a:prstGeom prst="rect">
            <a:avLst/>
          </a:prstGeom>
          <a:noFill/>
        </p:spPr>
        <p:txBody>
          <a:bodyPr wrap="square" rtlCol="0">
            <a:spAutoFit/>
          </a:bodyPr>
          <a:lstStyle/>
          <a:p>
            <a:pPr algn="ctr"/>
            <a:r>
              <a:rPr lang="en-US" sz="2000" b="1" dirty="0" smtClean="0"/>
              <a:t>2. Laboratory</a:t>
            </a:r>
            <a:endParaRPr lang="en-US" sz="2000" b="1" dirty="0"/>
          </a:p>
        </p:txBody>
      </p:sp>
      <p:sp>
        <p:nvSpPr>
          <p:cNvPr id="8" name="TextBox 7"/>
          <p:cNvSpPr txBox="1"/>
          <p:nvPr/>
        </p:nvSpPr>
        <p:spPr>
          <a:xfrm>
            <a:off x="6096000" y="838200"/>
            <a:ext cx="2514600" cy="400110"/>
          </a:xfrm>
          <a:prstGeom prst="rect">
            <a:avLst/>
          </a:prstGeom>
          <a:noFill/>
        </p:spPr>
        <p:txBody>
          <a:bodyPr wrap="square" rtlCol="0">
            <a:spAutoFit/>
          </a:bodyPr>
          <a:lstStyle/>
          <a:p>
            <a:pPr algn="ctr"/>
            <a:r>
              <a:rPr lang="en-US" sz="2000" b="1" dirty="0" smtClean="0"/>
              <a:t>3. Genotyping</a:t>
            </a:r>
            <a:endParaRPr lang="en-US" sz="2000" b="1" dirty="0"/>
          </a:p>
        </p:txBody>
      </p:sp>
      <p:sp>
        <p:nvSpPr>
          <p:cNvPr id="6" name="TextBox 5"/>
          <p:cNvSpPr txBox="1"/>
          <p:nvPr/>
        </p:nvSpPr>
        <p:spPr>
          <a:xfrm>
            <a:off x="288289" y="5105400"/>
            <a:ext cx="3254022" cy="1600438"/>
          </a:xfrm>
          <a:prstGeom prst="rect">
            <a:avLst/>
          </a:prstGeom>
          <a:noFill/>
        </p:spPr>
        <p:txBody>
          <a:bodyPr wrap="square" rtlCol="0">
            <a:spAutoFit/>
          </a:bodyPr>
          <a:lstStyle/>
          <a:p>
            <a:r>
              <a:rPr lang="en-US" b="1" dirty="0" smtClean="0"/>
              <a:t>Descriptive:</a:t>
            </a:r>
          </a:p>
          <a:p>
            <a:r>
              <a:rPr lang="en-US" sz="1600" dirty="0" smtClean="0"/>
              <a:t>Examine characteristics (homeless, HIV, imaging data, occupation, </a:t>
            </a:r>
            <a:r>
              <a:rPr lang="en-US" sz="1600" dirty="0" err="1" smtClean="0"/>
              <a:t>etc</a:t>
            </a:r>
            <a:r>
              <a:rPr lang="en-US" sz="1600" dirty="0" smtClean="0"/>
              <a:t>) of participants that were included AND excluded from analysis due to missing data</a:t>
            </a:r>
          </a:p>
        </p:txBody>
      </p:sp>
      <p:sp>
        <p:nvSpPr>
          <p:cNvPr id="10" name="TextBox 9"/>
          <p:cNvSpPr txBox="1"/>
          <p:nvPr/>
        </p:nvSpPr>
        <p:spPr>
          <a:xfrm>
            <a:off x="3545628" y="3124200"/>
            <a:ext cx="2288931" cy="1323439"/>
          </a:xfrm>
          <a:prstGeom prst="rect">
            <a:avLst/>
          </a:prstGeom>
          <a:noFill/>
        </p:spPr>
        <p:txBody>
          <a:bodyPr wrap="square" rtlCol="0">
            <a:spAutoFit/>
          </a:bodyPr>
          <a:lstStyle/>
          <a:p>
            <a:r>
              <a:rPr lang="en-US" sz="1600" b="1" dirty="0" smtClean="0"/>
              <a:t>MTD/Smear/Culture: </a:t>
            </a:r>
            <a:r>
              <a:rPr lang="en-US" sz="1600" dirty="0" smtClean="0"/>
              <a:t>Dates when first specimen for culture/smear used to determine chronology </a:t>
            </a:r>
          </a:p>
        </p:txBody>
      </p:sp>
      <p:sp>
        <p:nvSpPr>
          <p:cNvPr id="11" name="TextBox 10"/>
          <p:cNvSpPr txBox="1"/>
          <p:nvPr/>
        </p:nvSpPr>
        <p:spPr>
          <a:xfrm>
            <a:off x="5912484" y="3505200"/>
            <a:ext cx="3352800" cy="830997"/>
          </a:xfrm>
          <a:prstGeom prst="rect">
            <a:avLst/>
          </a:prstGeom>
          <a:noFill/>
        </p:spPr>
        <p:txBody>
          <a:bodyPr wrap="square" rtlCol="0">
            <a:spAutoFit/>
          </a:bodyPr>
          <a:lstStyle/>
          <a:p>
            <a:r>
              <a:rPr lang="en-US" sz="1600" b="1" dirty="0" smtClean="0"/>
              <a:t>Epidemiologic Linking</a:t>
            </a:r>
          </a:p>
          <a:p>
            <a:r>
              <a:rPr lang="en-US" sz="1600" dirty="0" smtClean="0"/>
              <a:t>To approximate transmission clusters</a:t>
            </a:r>
          </a:p>
          <a:p>
            <a:r>
              <a:rPr lang="en-US" sz="1600" dirty="0" smtClean="0"/>
              <a:t>(12-loci MIRU VNTR + </a:t>
            </a:r>
            <a:r>
              <a:rPr lang="en-US" sz="1600" dirty="0" err="1" smtClean="0"/>
              <a:t>spoligotyping</a:t>
            </a:r>
            <a:r>
              <a:rPr lang="en-US" sz="1600" dirty="0" smtClean="0"/>
              <a:t>) </a:t>
            </a:r>
          </a:p>
        </p:txBody>
      </p:sp>
      <p:pic>
        <p:nvPicPr>
          <p:cNvPr id="2" name="Picture 1"/>
          <p:cNvPicPr>
            <a:picLocks noChangeAspect="1"/>
          </p:cNvPicPr>
          <p:nvPr/>
        </p:nvPicPr>
        <p:blipFill>
          <a:blip r:embed="rId6"/>
          <a:stretch>
            <a:fillRect/>
          </a:stretch>
        </p:blipFill>
        <p:spPr>
          <a:xfrm>
            <a:off x="5857910" y="1295400"/>
            <a:ext cx="3209890" cy="1460500"/>
          </a:xfrm>
          <a:prstGeom prst="rect">
            <a:avLst/>
          </a:prstGeom>
          <a:ln>
            <a:noFill/>
          </a:ln>
          <a:effectLst>
            <a:outerShdw blurRad="292100" dist="139700" dir="2700000" algn="tl" rotWithShape="0">
              <a:srgbClr val="333333">
                <a:alpha val="65000"/>
              </a:srgbClr>
            </a:outerShdw>
          </a:effectLst>
        </p:spPr>
      </p:pic>
      <p:pic>
        <p:nvPicPr>
          <p:cNvPr id="9" name="Picture 8"/>
          <p:cNvPicPr>
            <a:picLocks noChangeAspect="1"/>
          </p:cNvPicPr>
          <p:nvPr/>
        </p:nvPicPr>
        <p:blipFill>
          <a:blip r:embed="rId7"/>
          <a:stretch>
            <a:fillRect/>
          </a:stretch>
        </p:blipFill>
        <p:spPr>
          <a:xfrm>
            <a:off x="5867400" y="2895600"/>
            <a:ext cx="3124200" cy="457200"/>
          </a:xfrm>
          <a:prstGeom prst="rect">
            <a:avLst/>
          </a:prstGeom>
          <a:ln>
            <a:noFill/>
          </a:ln>
          <a:effectLst>
            <a:outerShdw blurRad="292100" dist="139700" dir="2700000" algn="tl" rotWithShape="0">
              <a:srgbClr val="333333">
                <a:alpha val="65000"/>
              </a:srgbClr>
            </a:outerShdw>
          </a:effectLst>
        </p:spPr>
      </p:pic>
      <p:sp>
        <p:nvSpPr>
          <p:cNvPr id="12" name="TextBox 11"/>
          <p:cNvSpPr txBox="1"/>
          <p:nvPr/>
        </p:nvSpPr>
        <p:spPr>
          <a:xfrm>
            <a:off x="838200" y="228600"/>
            <a:ext cx="7315200" cy="584776"/>
          </a:xfrm>
          <a:prstGeom prst="rect">
            <a:avLst/>
          </a:prstGeom>
          <a:noFill/>
        </p:spPr>
        <p:txBody>
          <a:bodyPr wrap="square" rtlCol="0">
            <a:spAutoFit/>
          </a:bodyPr>
          <a:lstStyle/>
          <a:p>
            <a:pPr algn="ctr"/>
            <a:r>
              <a:rPr lang="en-US" sz="3200" b="1" dirty="0" smtClean="0"/>
              <a:t>Source documents</a:t>
            </a:r>
            <a:endParaRPr lang="en-US" sz="3200" b="1" dirty="0"/>
          </a:p>
        </p:txBody>
      </p:sp>
      <p:pic>
        <p:nvPicPr>
          <p:cNvPr id="14" name="Picture 13"/>
          <p:cNvPicPr>
            <a:picLocks noChangeAspect="1"/>
          </p:cNvPicPr>
          <p:nvPr/>
        </p:nvPicPr>
        <p:blipFill>
          <a:blip r:embed="rId8"/>
          <a:stretch>
            <a:fillRect/>
          </a:stretch>
        </p:blipFill>
        <p:spPr>
          <a:xfrm>
            <a:off x="5885366" y="4800600"/>
            <a:ext cx="2953834" cy="1803085"/>
          </a:xfrm>
          <a:prstGeom prst="rect">
            <a:avLst/>
          </a:prstGeom>
          <a:ln>
            <a:noFill/>
          </a:ln>
          <a:effectLst>
            <a:outerShdw blurRad="292100" dist="139700" dir="2700000" algn="tl" rotWithShape="0">
              <a:srgbClr val="333333">
                <a:alpha val="65000"/>
              </a:srgbClr>
            </a:outerShdw>
          </a:effectLst>
        </p:spPr>
      </p:pic>
      <p:sp>
        <p:nvSpPr>
          <p:cNvPr id="15" name="TextBox 14"/>
          <p:cNvSpPr txBox="1"/>
          <p:nvPr/>
        </p:nvSpPr>
        <p:spPr>
          <a:xfrm>
            <a:off x="4038600" y="5257800"/>
            <a:ext cx="2133600" cy="923330"/>
          </a:xfrm>
          <a:prstGeom prst="rect">
            <a:avLst/>
          </a:prstGeom>
          <a:noFill/>
        </p:spPr>
        <p:txBody>
          <a:bodyPr wrap="square" rtlCol="0">
            <a:spAutoFit/>
          </a:bodyPr>
          <a:lstStyle/>
          <a:p>
            <a:pPr algn="ctr"/>
            <a:r>
              <a:rPr lang="en-US" b="1" dirty="0" smtClean="0"/>
              <a:t>4.  Contact Investigation Records</a:t>
            </a:r>
            <a:endParaRPr lang="en-US" b="1" dirty="0"/>
          </a:p>
        </p:txBody>
      </p:sp>
    </p:spTree>
    <p:extLst>
      <p:ext uri="{BB962C8B-B14F-4D97-AF65-F5344CB8AC3E}">
        <p14:creationId xmlns:p14="http://schemas.microsoft.com/office/powerpoint/2010/main" val="29385303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0"/>
            <a:ext cx="8229600" cy="1143000"/>
          </a:xfrm>
        </p:spPr>
        <p:txBody>
          <a:bodyPr>
            <a:normAutofit/>
          </a:bodyPr>
          <a:lstStyle/>
          <a:p>
            <a:r>
              <a:rPr lang="en-US" sz="3200" b="1" dirty="0" smtClean="0"/>
              <a:t>Compiling the Data</a:t>
            </a:r>
            <a:endParaRPr lang="en-US" sz="3200" b="1" dirty="0"/>
          </a:p>
        </p:txBody>
      </p:sp>
      <p:sp>
        <p:nvSpPr>
          <p:cNvPr id="3" name="Content Placeholder 2"/>
          <p:cNvSpPr>
            <a:spLocks noGrp="1"/>
          </p:cNvSpPr>
          <p:nvPr>
            <p:ph idx="1"/>
          </p:nvPr>
        </p:nvSpPr>
        <p:spPr>
          <a:xfrm>
            <a:off x="1752600" y="936082"/>
            <a:ext cx="4572000" cy="5638800"/>
          </a:xfrm>
        </p:spPr>
        <p:txBody>
          <a:bodyPr>
            <a:normAutofit fontScale="55000" lnSpcReduction="20000"/>
          </a:bodyPr>
          <a:lstStyle/>
          <a:p>
            <a:pPr marL="0" indent="0">
              <a:buNone/>
            </a:pPr>
            <a:endParaRPr lang="en-US" dirty="0"/>
          </a:p>
          <a:p>
            <a:pPr marL="514350" indent="-514350">
              <a:buFont typeface="+mj-lt"/>
              <a:buAutoNum type="arabicPeriod"/>
            </a:pPr>
            <a:r>
              <a:rPr lang="en-US" dirty="0" smtClean="0"/>
              <a:t>Retrieved laboratory data (initial cultures/smear/MTD data) </a:t>
            </a:r>
          </a:p>
          <a:p>
            <a:pPr marL="914400" lvl="1" indent="-514350"/>
            <a:r>
              <a:rPr lang="en-US" dirty="0" smtClean="0"/>
              <a:t>From alphabetized cards in state lab in Baltimore </a:t>
            </a:r>
            <a:r>
              <a:rPr lang="en-US" dirty="0" smtClean="0">
                <a:sym typeface="Wingdings" panose="05000000000000000000" pitchFamily="2" charset="2"/>
              </a:rPr>
              <a:t>  Excel database</a:t>
            </a:r>
          </a:p>
          <a:p>
            <a:pPr marL="400050" lvl="1" indent="0">
              <a:buNone/>
            </a:pPr>
            <a:endParaRPr lang="en-US" dirty="0">
              <a:sym typeface="Wingdings" panose="05000000000000000000" pitchFamily="2" charset="2"/>
            </a:endParaRPr>
          </a:p>
          <a:p>
            <a:pPr marL="514350" indent="-514350">
              <a:buFont typeface="+mj-lt"/>
              <a:buAutoNum type="arabicPeriod"/>
            </a:pPr>
            <a:r>
              <a:rPr lang="en-US" dirty="0" smtClean="0">
                <a:sym typeface="Wingdings" panose="05000000000000000000" pitchFamily="2" charset="2"/>
              </a:rPr>
              <a:t>Merged databases via SAS</a:t>
            </a:r>
            <a:endParaRPr lang="en-US" dirty="0">
              <a:sym typeface="Wingdings" panose="05000000000000000000" pitchFamily="2" charset="2"/>
            </a:endParaRPr>
          </a:p>
          <a:p>
            <a:pPr marL="914400" lvl="1" indent="-514350"/>
            <a:r>
              <a:rPr lang="en-US" dirty="0">
                <a:sym typeface="Wingdings" panose="05000000000000000000" pitchFamily="2" charset="2"/>
              </a:rPr>
              <a:t>Merged </a:t>
            </a:r>
            <a:r>
              <a:rPr lang="en-US" dirty="0" smtClean="0">
                <a:sym typeface="Wingdings" panose="05000000000000000000" pitchFamily="2" charset="2"/>
              </a:rPr>
              <a:t>RVCT </a:t>
            </a:r>
            <a:r>
              <a:rPr lang="en-US" dirty="0">
                <a:sym typeface="Wingdings" panose="05000000000000000000" pitchFamily="2" charset="2"/>
              </a:rPr>
              <a:t>components</a:t>
            </a:r>
          </a:p>
          <a:p>
            <a:pPr marL="914400" lvl="1" indent="-514350"/>
            <a:r>
              <a:rPr lang="en-US" dirty="0">
                <a:sym typeface="Wingdings" panose="05000000000000000000" pitchFamily="2" charset="2"/>
              </a:rPr>
              <a:t>RVCTs with my MTD database (x3)</a:t>
            </a:r>
          </a:p>
          <a:p>
            <a:pPr marL="914400" lvl="1" indent="-514350"/>
            <a:r>
              <a:rPr lang="en-US" dirty="0">
                <a:sym typeface="Wingdings" panose="05000000000000000000" pitchFamily="2" charset="2"/>
              </a:rPr>
              <a:t>Set the 3 different RVCT + MTD database </a:t>
            </a:r>
          </a:p>
          <a:p>
            <a:pPr marL="914400" lvl="1" indent="-514350"/>
            <a:r>
              <a:rPr lang="en-US" dirty="0">
                <a:sym typeface="Wingdings" panose="05000000000000000000" pitchFamily="2" charset="2"/>
              </a:rPr>
              <a:t>Merge RVCT + MTD with Genotyping </a:t>
            </a:r>
            <a:r>
              <a:rPr lang="en-US" dirty="0" smtClean="0">
                <a:sym typeface="Wingdings" panose="05000000000000000000" pitchFamily="2" charset="2"/>
              </a:rPr>
              <a:t>database</a:t>
            </a:r>
          </a:p>
          <a:p>
            <a:pPr marL="914400" lvl="1" indent="-514350"/>
            <a:r>
              <a:rPr lang="en-US" dirty="0" smtClean="0">
                <a:sym typeface="Wingdings" panose="05000000000000000000" pitchFamily="2" charset="2"/>
              </a:rPr>
              <a:t>Manually added the contact investigation data to this (stored on paper forms)</a:t>
            </a:r>
            <a:endParaRPr lang="en-US" dirty="0">
              <a:sym typeface="Wingdings" panose="05000000000000000000" pitchFamily="2" charset="2"/>
            </a:endParaRPr>
          </a:p>
          <a:p>
            <a:pPr marL="400050" lvl="1" indent="0">
              <a:lnSpc>
                <a:spcPct val="170000"/>
              </a:lnSpc>
              <a:buNone/>
            </a:pPr>
            <a:endParaRPr lang="en-US" dirty="0" smtClean="0">
              <a:sym typeface="Wingdings" panose="05000000000000000000" pitchFamily="2" charset="2"/>
            </a:endParaRPr>
          </a:p>
          <a:p>
            <a:pPr marL="400050" lvl="1" indent="0">
              <a:buNone/>
            </a:pPr>
            <a:endParaRPr lang="en-US" dirty="0">
              <a:sym typeface="Wingdings" panose="05000000000000000000" pitchFamily="2" charset="2"/>
            </a:endParaRPr>
          </a:p>
          <a:p>
            <a:pPr marL="514350" indent="-514350">
              <a:buFont typeface="+mj-lt"/>
              <a:buAutoNum type="arabicPeriod"/>
            </a:pPr>
            <a:r>
              <a:rPr lang="en-US" dirty="0" smtClean="0">
                <a:sym typeface="Wingdings" panose="05000000000000000000" pitchFamily="2" charset="2"/>
              </a:rPr>
              <a:t>Sputum culture-positive cases with genotyping and RVCT data</a:t>
            </a:r>
          </a:p>
          <a:p>
            <a:pPr marL="514350" indent="-514350">
              <a:buFont typeface="+mj-lt"/>
              <a:buAutoNum type="arabicPeriod"/>
            </a:pPr>
            <a:endParaRPr lang="en-US" dirty="0" smtClean="0">
              <a:sym typeface="Wingdings" panose="05000000000000000000" pitchFamily="2" charset="2"/>
            </a:endParaRPr>
          </a:p>
          <a:p>
            <a:pPr marL="514350" indent="-514350">
              <a:buFont typeface="+mj-lt"/>
              <a:buAutoNum type="arabicPeriod"/>
            </a:pPr>
            <a:endParaRPr lang="en-US" dirty="0">
              <a:sym typeface="Wingdings" panose="05000000000000000000" pitchFamily="2" charset="2"/>
            </a:endParaRPr>
          </a:p>
          <a:p>
            <a:pPr marL="514350" indent="-514350">
              <a:buFont typeface="+mj-lt"/>
              <a:buAutoNum type="arabicPeriod"/>
            </a:pPr>
            <a:r>
              <a:rPr lang="en-US" dirty="0" smtClean="0">
                <a:sym typeface="Wingdings" panose="05000000000000000000" pitchFamily="2" charset="2"/>
              </a:rPr>
              <a:t>Culture positive cases with genotyping + MTD information</a:t>
            </a:r>
            <a:endParaRPr lang="en-US" dirty="0">
              <a:sym typeface="Wingdings" panose="05000000000000000000" pitchFamily="2" charset="2"/>
            </a:endParaRPr>
          </a:p>
          <a:p>
            <a:pPr marL="514350" indent="-514350">
              <a:buFont typeface="+mj-lt"/>
              <a:buAutoNum type="arabicPeriod"/>
            </a:pPr>
            <a:endParaRPr lang="en-US" dirty="0" smtClean="0">
              <a:sym typeface="Wingdings" panose="05000000000000000000" pitchFamily="2" charset="2"/>
            </a:endParaRPr>
          </a:p>
          <a:p>
            <a:pPr marL="400050" lvl="1" indent="0">
              <a:buNone/>
            </a:pPr>
            <a:endParaRPr lang="en-US" dirty="0">
              <a:sym typeface="Wingdings" panose="05000000000000000000" pitchFamily="2" charset="2"/>
            </a:endParaRPr>
          </a:p>
          <a:p>
            <a:pPr marL="400050" lvl="1" indent="0">
              <a:buNone/>
            </a:pPr>
            <a:endParaRPr lang="en-US" dirty="0" smtClean="0">
              <a:sym typeface="Wingdings" panose="05000000000000000000" pitchFamily="2" charset="2"/>
            </a:endParaRPr>
          </a:p>
          <a:p>
            <a:pPr marL="400050" lvl="1" indent="0">
              <a:buNone/>
            </a:pPr>
            <a:endParaRPr lang="en-US" dirty="0" smtClean="0">
              <a:sym typeface="Wingdings" panose="05000000000000000000" pitchFamily="2" charset="2"/>
            </a:endParaRPr>
          </a:p>
        </p:txBody>
      </p:sp>
      <p:pic>
        <p:nvPicPr>
          <p:cNvPr id="22" name="Content Placeholder 5"/>
          <p:cNvPicPr>
            <a:picLocks noChangeAspect="1"/>
          </p:cNvPicPr>
          <p:nvPr/>
        </p:nvPicPr>
        <p:blipFill rotWithShape="1">
          <a:blip r:embed="rId3" cstate="print">
            <a:extLst>
              <a:ext uri="{28A0092B-C50C-407E-A947-70E740481C1C}">
                <a14:useLocalDpi xmlns:a14="http://schemas.microsoft.com/office/drawing/2010/main" val="0"/>
              </a:ext>
            </a:extLst>
          </a:blip>
          <a:srcRect t="5288"/>
          <a:stretch/>
        </p:blipFill>
        <p:spPr>
          <a:xfrm>
            <a:off x="6501102" y="1483936"/>
            <a:ext cx="1981915" cy="3128523"/>
          </a:xfrm>
          <a:prstGeom prst="rect">
            <a:avLst/>
          </a:prstGeom>
          <a:ln>
            <a:noFill/>
          </a:ln>
          <a:effectLst>
            <a:outerShdw blurRad="292100" dist="139700" dir="2700000" algn="tl" rotWithShape="0">
              <a:srgbClr val="333333">
                <a:alpha val="65000"/>
              </a:srgbClr>
            </a:outerShdw>
          </a:effectLst>
        </p:spPr>
      </p:pic>
      <p:graphicFrame>
        <p:nvGraphicFramePr>
          <p:cNvPr id="23" name="Diagram 22"/>
          <p:cNvGraphicFramePr/>
          <p:nvPr>
            <p:extLst>
              <p:ext uri="{D42A27DB-BD31-4B8C-83A1-F6EECF244321}">
                <p14:modId xmlns:p14="http://schemas.microsoft.com/office/powerpoint/2010/main" val="1839923581"/>
              </p:ext>
            </p:extLst>
          </p:nvPr>
        </p:nvGraphicFramePr>
        <p:xfrm>
          <a:off x="-914400" y="1125830"/>
          <a:ext cx="3962400" cy="533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0020072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3.xml><?xml version="1.0" encoding="utf-8"?>
<?mso-contentType ?>
<spe:Receivers xmlns:spe="http://schemas.microsoft.com/sharepoint/events"/>
</file>

<file path=customXml/item4.xml><?xml version="1.0" encoding="utf-8"?>
<ct:contentTypeSchema xmlns:ct="http://schemas.microsoft.com/office/2006/metadata/contentType" xmlns:ma="http://schemas.microsoft.com/office/2006/metadata/properties/metaAttributes" ct:_="" ma:_="" ma:contentTypeName="Document" ma:contentTypeID="0x0101008A8791A20E46BD4BB9E7D4DD48AF4769" ma:contentTypeVersion="67" ma:contentTypeDescription="Create a new document." ma:contentTypeScope="" ma:versionID="037cdb5246753083b8e544ab6ca0e6bf">
  <xsd:schema xmlns:xsd="http://www.w3.org/2001/XMLSchema" xmlns:xs="http://www.w3.org/2001/XMLSchema" xmlns:p="http://schemas.microsoft.com/office/2006/metadata/properties" xmlns:ns1="http://schemas.microsoft.com/sharepoint/v3" targetNamespace="http://schemas.microsoft.com/office/2006/metadata/properties" ma:root="true" ma:fieldsID="67aef6918aafbeadda92daae7e975639"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4"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0B3165C-930C-4308-92D7-0FFC46368368}"/>
</file>

<file path=customXml/itemProps2.xml><?xml version="1.0" encoding="utf-8"?>
<ds:datastoreItem xmlns:ds="http://schemas.openxmlformats.org/officeDocument/2006/customXml" ds:itemID="{2A6BB6B1-8B75-4007-A90D-61CEDA0C6764}"/>
</file>

<file path=customXml/itemProps3.xml><?xml version="1.0" encoding="utf-8"?>
<ds:datastoreItem xmlns:ds="http://schemas.openxmlformats.org/officeDocument/2006/customXml" ds:itemID="{76EE680A-B743-44B7-99C8-C4B0D34376E9}"/>
</file>

<file path=customXml/itemProps4.xml><?xml version="1.0" encoding="utf-8"?>
<ds:datastoreItem xmlns:ds="http://schemas.openxmlformats.org/officeDocument/2006/customXml" ds:itemID="{7F006BE0-7E58-456A-A095-1D3232B736DE}"/>
</file>

<file path=docProps/app.xml><?xml version="1.0" encoding="utf-8"?>
<Properties xmlns="http://schemas.openxmlformats.org/officeDocument/2006/extended-properties" xmlns:vt="http://schemas.openxmlformats.org/officeDocument/2006/docPropsVTypes">
  <Template>Grid.thmx</Template>
  <TotalTime>861</TotalTime>
  <Words>3295</Words>
  <Application>Microsoft Office PowerPoint</Application>
  <PresentationFormat>On-screen Show (4:3)</PresentationFormat>
  <Paragraphs>380</Paragraphs>
  <Slides>17</Slides>
  <Notes>13</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USE OF NUCLEIC ACID AMPLIFICATION TESTS FOR DETERMINING RISK OF TUBERCULOSIS TRANSMISSION  Yingda L. Xie1*, Wendy A. Cronin2, Jonathan E. Golub3, Lisa Paulos2, Richard Oatis2, Jafar H. Razeq2, Silvia Cohn3, Ray Y. Chen1, Clifton E Barry1, and Susan E. Dorman3    1. Tuberculosis Research Section, Laboratory of Clinical Infectious Diseases, NIAID, NIH, Bethesda, Maryland, USA   2. Maryland Dept. of Health and Mental Hygiene, Baltimore, Maryland, USA  3. Johns Hopkins University School of Medicine, Baltimore, Maryland, USA </vt:lpstr>
      <vt:lpstr>Background</vt:lpstr>
      <vt:lpstr>Study Objectives</vt:lpstr>
      <vt:lpstr>Design/Methods</vt:lpstr>
      <vt:lpstr>How to approximate transmission?</vt:lpstr>
      <vt:lpstr>PowerPoint Presentation</vt:lpstr>
      <vt:lpstr>Using contact investigation data for each active case (available for study cases after 2007), we looked at proportion of contacts evaluated who were found to have  a) active  b) latent  c) active or latent  TB infection    Relative Risk of transmission (RRT) calculated as:   # NAAT (-) contacts infected/total # NAAT (-) contacts evaluated # NAAT (+) contacts infected/total # NAAT (+) contacts evaluated   **Calculation of RRT also performed based on smear status  </vt:lpstr>
      <vt:lpstr>PowerPoint Presentation</vt:lpstr>
      <vt:lpstr>Compiling the Data</vt:lpstr>
      <vt:lpstr>PowerPoint Presentation</vt:lpstr>
      <vt:lpstr>RESULTS: Primary Analysis </vt:lpstr>
      <vt:lpstr>What if instead of requiring 2 negative NAAT tests…</vt:lpstr>
      <vt:lpstr>Sensitivity Analysis: Relative transmission risk recalculated </vt:lpstr>
      <vt:lpstr>Secondary Analysis: RRT from Contact Investigation</vt:lpstr>
      <vt:lpstr>CONCLUSIONS</vt:lpstr>
      <vt:lpstr>REFERENCES </vt:lpstr>
      <vt:lpstr>Special Thanks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Nucleic acid amplification tests for determining risk of tuberculosis transmission</dc:title>
  <dc:creator>Xie, Yingda (NIH/NIAID) [E]</dc:creator>
  <cp:lastModifiedBy>Brian Bachaus</cp:lastModifiedBy>
  <cp:revision>16</cp:revision>
  <dcterms:created xsi:type="dcterms:W3CDTF">2016-03-09T12:46:49Z</dcterms:created>
  <dcterms:modified xsi:type="dcterms:W3CDTF">2016-03-17T15:54:13Z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0x0101008A8791A20E46BD4BB9E7D4DD48AF4769</vt:lpwstr>
  </property>
  <property fmtid="{D5CDD505-2E9C-101B-9397-08002B2CF9AE}" pid="3" name="_dlc_DocIdItemGuid">
    <vt:lpwstr>97d74296-5b91-4cc1-91af-e15ed8d3eb96</vt:lpwstr>
  </property>
</Properties>
</file>