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46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7" r:id="rId3"/>
    <p:sldId id="258" r:id="rId4"/>
    <p:sldId id="295" r:id="rId5"/>
    <p:sldId id="292" r:id="rId6"/>
    <p:sldId id="293" r:id="rId7"/>
    <p:sldId id="294" r:id="rId8"/>
    <p:sldId id="297" r:id="rId9"/>
    <p:sldId id="296" r:id="rId10"/>
    <p:sldId id="259" r:id="rId11"/>
    <p:sldId id="261" r:id="rId12"/>
    <p:sldId id="301" r:id="rId13"/>
    <p:sldId id="298" r:id="rId14"/>
    <p:sldId id="260" r:id="rId15"/>
    <p:sldId id="262" r:id="rId16"/>
    <p:sldId id="263" r:id="rId17"/>
    <p:sldId id="264" r:id="rId18"/>
    <p:sldId id="265" r:id="rId19"/>
    <p:sldId id="268" r:id="rId20"/>
    <p:sldId id="266" r:id="rId21"/>
    <p:sldId id="267" r:id="rId22"/>
    <p:sldId id="299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300" r:id="rId32"/>
    <p:sldId id="269" r:id="rId33"/>
    <p:sldId id="270" r:id="rId34"/>
    <p:sldId id="271" r:id="rId35"/>
    <p:sldId id="275" r:id="rId36"/>
    <p:sldId id="273" r:id="rId37"/>
    <p:sldId id="272" r:id="rId38"/>
    <p:sldId id="274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283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Britannic Bold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Britannic Bold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Britannic Bold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Britannic Bold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Britannic Bold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Britannic Bold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Britannic Bold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Britannic Bold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Britannic Bold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06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55" Type="http://schemas.openxmlformats.org/officeDocument/2006/relationships/customXml" Target="../customXml/item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11267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1268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9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0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1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73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1274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5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6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7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8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9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28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128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1282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283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284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FC9EDCB-4B73-4EBE-8D2A-E792415497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1774F-D803-4699-83DB-E1452F76AC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81052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41BB4-6514-4E9B-9B82-3B7754797B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82400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44E093E-34BB-40BD-B037-6F44D6B727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67520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B0A6A-BA54-4B5A-B43D-1A083BBFA6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12822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D5E33-AC3C-4830-A453-5344FF7D01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29136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67A81-76A3-4D71-8CF7-2442264639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21733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54419-DC34-42A1-8F69-CF3F869016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584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D579A-E88C-4DF7-834C-4AC2A225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45444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B2750-AED8-4AA0-AD35-44AB2C30A9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23398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C9FAD-86BC-4D5D-BEB7-C956F62C62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11968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2077A-4B94-4125-9738-4DE3B415A0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71443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24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45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24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5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5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5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5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DEC54501-2478-4398-B519-DB78CFB2674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>
                <a:latin typeface="Britannic Bold" pitchFamily="34" charset="0"/>
              </a:rPr>
              <a:t>What’s New With Your </a:t>
            </a:r>
            <a:br>
              <a:rPr lang="en-US" altLang="en-US" dirty="0" smtClean="0">
                <a:latin typeface="Britannic Bold" pitchFamily="34" charset="0"/>
              </a:rPr>
            </a:br>
            <a:r>
              <a:rPr lang="en-US" altLang="en-US" dirty="0" smtClean="0">
                <a:latin typeface="Britannic Bold" pitchFamily="34" charset="0"/>
              </a:rPr>
              <a:t>Maryland State Lab.</a:t>
            </a:r>
            <a:endParaRPr lang="en-US" altLang="en-US" dirty="0">
              <a:latin typeface="Britannic Bold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>
                <a:solidFill>
                  <a:schemeClr val="tx2"/>
                </a:solidFill>
                <a:latin typeface="Britannic Bold" pitchFamily="34" charset="0"/>
              </a:rPr>
              <a:t>Richard </a:t>
            </a:r>
            <a:r>
              <a:rPr lang="en-US" altLang="en-US" sz="2400" dirty="0" err="1">
                <a:solidFill>
                  <a:schemeClr val="tx2"/>
                </a:solidFill>
                <a:latin typeface="Britannic Bold" pitchFamily="34" charset="0"/>
              </a:rPr>
              <a:t>Oatis</a:t>
            </a:r>
            <a:endParaRPr lang="en-US" altLang="en-US" sz="2400" dirty="0">
              <a:solidFill>
                <a:schemeClr val="tx2"/>
              </a:solidFill>
              <a:latin typeface="Britannic Bold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>
                <a:solidFill>
                  <a:schemeClr val="tx2"/>
                </a:solidFill>
                <a:latin typeface="Britannic Bold" pitchFamily="34" charset="0"/>
              </a:rPr>
              <a:t>Supervisor, Mycobacteriology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400" dirty="0">
              <a:solidFill>
                <a:schemeClr val="tx2"/>
              </a:solidFill>
              <a:latin typeface="Britannic Bold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>
                <a:solidFill>
                  <a:schemeClr val="tx2"/>
                </a:solidFill>
                <a:latin typeface="Britannic Bold" pitchFamily="34" charset="0"/>
              </a:rPr>
              <a:t>State of Maryland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>
                <a:solidFill>
                  <a:schemeClr val="tx2"/>
                </a:solidFill>
                <a:latin typeface="Britannic Bold" pitchFamily="34" charset="0"/>
              </a:rPr>
              <a:t>Department of Health and Mental Hygiene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>
                <a:solidFill>
                  <a:schemeClr val="tx2"/>
                </a:solidFill>
                <a:latin typeface="Britannic Bold" pitchFamily="34" charset="0"/>
              </a:rPr>
              <a:t>Labs Administration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tx2"/>
                </a:solidFill>
                <a:latin typeface="Britannic Bold" pitchFamily="34" charset="0"/>
              </a:rPr>
              <a:t>1770 Ashland Ave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tx2"/>
                </a:solidFill>
                <a:latin typeface="Britannic Bold" pitchFamily="34" charset="0"/>
              </a:rPr>
              <a:t>Baltimore, MD 21205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tx2"/>
                </a:solidFill>
                <a:latin typeface="Britannic Bold" pitchFamily="34" charset="0"/>
              </a:rPr>
              <a:t>(443)681-3944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tx2"/>
                </a:solidFill>
                <a:latin typeface="Britannic Bold" pitchFamily="34" charset="0"/>
              </a:rPr>
              <a:t>richard.oatis@maryland.gov</a:t>
            </a:r>
          </a:p>
          <a:p>
            <a:pPr>
              <a:lnSpc>
                <a:spcPct val="80000"/>
              </a:lnSpc>
            </a:pPr>
            <a:endParaRPr lang="en-US" alt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Growing pains…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Move begins 04/16/15, but small cracks in HEPA filter housing prevent work at 1770 until 04/26/15.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Drain pipe leak in penthouse shuts down main processing lab in September 2015. Repairs continue…</a:t>
            </a:r>
          </a:p>
        </p:txBody>
      </p:sp>
    </p:spTree>
    <p:extLst>
      <p:ext uri="{BB962C8B-B14F-4D97-AF65-F5344CB8AC3E}">
        <p14:creationId xmlns:p14="http://schemas.microsoft.com/office/powerpoint/2010/main" val="1292182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Our new BSL-3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Britannic Bold" panose="020B0903060703020204" pitchFamily="34" charset="0"/>
              </a:rPr>
              <a:t>Separate suite of labs isolated from the rest of the lab space.</a:t>
            </a:r>
          </a:p>
          <a:p>
            <a:r>
              <a:rPr lang="en-US" sz="2800" dirty="0" smtClean="0">
                <a:latin typeface="Britannic Bold" panose="020B0903060703020204" pitchFamily="34" charset="0"/>
              </a:rPr>
              <a:t>Designed with additional features to enhance biological containment.</a:t>
            </a:r>
          </a:p>
          <a:p>
            <a:r>
              <a:rPr lang="en-US" sz="2800" dirty="0" smtClean="0">
                <a:latin typeface="Britannic Bold" panose="020B0903060703020204" pitchFamily="34" charset="0"/>
              </a:rPr>
              <a:t>Restricted access – a code is required to get in.</a:t>
            </a:r>
          </a:p>
          <a:p>
            <a:r>
              <a:rPr lang="en-US" sz="2800" dirty="0" smtClean="0">
                <a:latin typeface="Britannic Bold" panose="020B0903060703020204" pitchFamily="34" charset="0"/>
              </a:rPr>
              <a:t>Employees working in BSL-3 must sign in/out and notify security upon entrance/exit.</a:t>
            </a:r>
            <a:endParaRPr lang="en-US" sz="28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5980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BSL-3 PPE</a:t>
            </a:r>
            <a:endParaRPr lang="en-US" dirty="0">
              <a:latin typeface="Britannic Bold" panose="020B0903060703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828800"/>
            <a:ext cx="2786064" cy="4953000"/>
          </a:xfrm>
        </p:spPr>
      </p:pic>
    </p:spTree>
    <p:extLst>
      <p:ext uri="{BB962C8B-B14F-4D97-AF65-F5344CB8AC3E}">
        <p14:creationId xmlns:p14="http://schemas.microsoft.com/office/powerpoint/2010/main" val="277100416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Powered Air Purifying Respirator (PAPR):</a:t>
            </a:r>
            <a:endParaRPr lang="en-US" dirty="0">
              <a:latin typeface="Britannic Bold" panose="020B0903060703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9812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284469787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04356"/>
            <a:ext cx="6962775" cy="3716087"/>
          </a:xfrm>
        </p:spPr>
      </p:pic>
    </p:spTree>
    <p:extLst>
      <p:ext uri="{BB962C8B-B14F-4D97-AF65-F5344CB8AC3E}">
        <p14:creationId xmlns:p14="http://schemas.microsoft.com/office/powerpoint/2010/main" val="1199502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Quality specimens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Our results can only be as good as the specimen we receive.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We hope to assist all TB cases managers and physicians in providing the best possible TB specimens.</a:t>
            </a:r>
            <a:endParaRPr lang="en-US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031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Sputum specimens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First morning specimens are often best.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5 mL is the optimum volume.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Watery specimens may not yield </a:t>
            </a:r>
            <a:r>
              <a:rPr lang="en-US" smtClean="0">
                <a:latin typeface="Britannic Bold" panose="020B0903060703020204" pitchFamily="34" charset="0"/>
              </a:rPr>
              <a:t>good results! </a:t>
            </a:r>
            <a:endParaRPr lang="en-US" dirty="0" smtClean="0">
              <a:latin typeface="Britannic Bold" panose="020B0903060703020204" pitchFamily="34" charset="0"/>
            </a:endParaRPr>
          </a:p>
          <a:p>
            <a:endParaRPr lang="en-US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6274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Other specimen collection considerations: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Check that tube is closed tightly and properly as much as possible!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Check that biohazard “</a:t>
            </a:r>
            <a:r>
              <a:rPr lang="en-US" dirty="0" err="1" smtClean="0">
                <a:latin typeface="Britannic Bold" panose="020B0903060703020204" pitchFamily="34" charset="0"/>
              </a:rPr>
              <a:t>ziplock</a:t>
            </a:r>
            <a:r>
              <a:rPr lang="en-US" dirty="0" smtClean="0">
                <a:latin typeface="Britannic Bold" panose="020B0903060703020204" pitchFamily="34" charset="0"/>
              </a:rPr>
              <a:t>” bag is sealed properly. 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Refrigerate specimens as much as possible during storage/transport.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Submit to lab ASAP – do not batch!</a:t>
            </a:r>
            <a:endParaRPr lang="en-US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0940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200" dirty="0" smtClean="0">
                <a:latin typeface="Britannic Bold" pitchFamily="34" charset="0"/>
              </a:rPr>
              <a:t>Our goal for time to specimen receipt in lab is 24 hours!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latin typeface="Britannic Bold" pitchFamily="34" charset="0"/>
              </a:rPr>
              <a:t>Expedite lab testing.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Britannic Bold" pitchFamily="34" charset="0"/>
              </a:rPr>
              <a:t>Disallow for the growth of contaminating organisms.</a:t>
            </a:r>
          </a:p>
        </p:txBody>
      </p:sp>
    </p:spTree>
    <p:extLst>
      <p:ext uri="{BB962C8B-B14F-4D97-AF65-F5344CB8AC3E}">
        <p14:creationId xmlns:p14="http://schemas.microsoft.com/office/powerpoint/2010/main" val="24986344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Contaminated cultures:</a:t>
            </a:r>
            <a:endParaRPr lang="en-US" dirty="0">
              <a:latin typeface="Britannic Bold" panose="020B0903060703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72233"/>
            <a:ext cx="7543800" cy="3332734"/>
          </a:xfrm>
        </p:spPr>
      </p:pic>
    </p:spTree>
    <p:extLst>
      <p:ext uri="{BB962C8B-B14F-4D97-AF65-F5344CB8AC3E}">
        <p14:creationId xmlns:p14="http://schemas.microsoft.com/office/powerpoint/2010/main" val="3393944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In case you plan on falling asleep…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Lab move to the new facility.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Specimen quality assurance.</a:t>
            </a:r>
          </a:p>
          <a:p>
            <a:r>
              <a:rPr lang="en-US" dirty="0" err="1" smtClean="0">
                <a:latin typeface="Britannic Bold" panose="020B0903060703020204" pitchFamily="34" charset="0"/>
              </a:rPr>
              <a:t>GeneXpert</a:t>
            </a:r>
            <a:r>
              <a:rPr lang="en-US" dirty="0" smtClean="0">
                <a:latin typeface="Britannic Bold" panose="020B0903060703020204" pitchFamily="34" charset="0"/>
              </a:rPr>
              <a:t> testing for smear-negative specimens.</a:t>
            </a:r>
          </a:p>
          <a:p>
            <a:r>
              <a:rPr lang="en-US" dirty="0" err="1" smtClean="0">
                <a:latin typeface="Britannic Bold" panose="020B0903060703020204" pitchFamily="34" charset="0"/>
              </a:rPr>
              <a:t>Quantiferon</a:t>
            </a:r>
            <a:r>
              <a:rPr lang="en-US" dirty="0" smtClean="0">
                <a:latin typeface="Britannic Bold" panose="020B0903060703020204" pitchFamily="34" charset="0"/>
              </a:rPr>
              <a:t> testing: what we do now and what’s next.</a:t>
            </a:r>
          </a:p>
          <a:p>
            <a:endParaRPr lang="en-US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443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Current turnaround times:</a:t>
            </a:r>
            <a:endParaRPr lang="en-US" dirty="0">
              <a:latin typeface="Britannic Bold" panose="020B0903060703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8141118"/>
              </p:ext>
            </p:extLst>
          </p:nvPr>
        </p:nvGraphicFramePr>
        <p:xfrm>
          <a:off x="1798320" y="3097530"/>
          <a:ext cx="6080760" cy="16535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54050"/>
                <a:gridCol w="671830"/>
                <a:gridCol w="4754880"/>
              </a:tblGrid>
              <a:tr h="2108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Times New Roman"/>
                        </a:rPr>
                        <a:t>CY2015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/>
                          <a:ea typeface="Times New Roman"/>
                        </a:rPr>
                        <a:t>CY2014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/>
                          <a:ea typeface="Times New Roman"/>
                        </a:rPr>
                        <a:t>Description of turnaround times (TAT) for initial diagnostic specimens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marR="0" indent="-27432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</a:rPr>
                        <a:t>1.	Promote rapid delivery of specimens.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74320" marR="0" indent="-27432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</a:rPr>
                        <a:t>	(TAT goal:  Specimens should be received in the laboratory within 24 hours of specimen collection.)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74320" marR="0" indent="-27432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</a:rPr>
                        <a:t>	Report the percent of specimens received within 1, 2, and 3 calendar days.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</a:rPr>
                        <a:t>28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</a:rPr>
                        <a:t>% of specimens received within 1 calendar day.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</a:rPr>
                        <a:t>39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</a:rPr>
                        <a:t>54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</a:rPr>
                        <a:t>% of specimens received within 2 calendar days.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</a:rPr>
                        <a:t>59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</a:rPr>
                        <a:t>69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% of specimens received within 3 calendar days.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5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How can we work together to solve this?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Identify changes to practices or workflow to expedite specimen submission.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Notify the lab of any ways we may be to assist – would adjustments to courier schedule help?</a:t>
            </a:r>
            <a:endParaRPr lang="en-US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7863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ritannic Bold" panose="020B0903060703020204" pitchFamily="34" charset="0"/>
              </a:rPr>
              <a:t>GeneXpert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Nucleic acid amplification (NAA) assay for direct detection of </a:t>
            </a:r>
            <a:r>
              <a:rPr lang="en-US" i="1" dirty="0" smtClean="0">
                <a:latin typeface="Britannic Bold" panose="020B0903060703020204" pitchFamily="34" charset="0"/>
              </a:rPr>
              <a:t>M. </a:t>
            </a:r>
            <a:r>
              <a:rPr lang="en-US" i="1" dirty="0" err="1" smtClean="0">
                <a:latin typeface="Britannic Bold" panose="020B0903060703020204" pitchFamily="34" charset="0"/>
              </a:rPr>
              <a:t>tb</a:t>
            </a:r>
            <a:r>
              <a:rPr lang="en-US" i="1" dirty="0" smtClean="0">
                <a:latin typeface="Britannic Bold" panose="020B0903060703020204" pitchFamily="34" charset="0"/>
              </a:rPr>
              <a:t> </a:t>
            </a:r>
            <a:r>
              <a:rPr lang="en-US" dirty="0" smtClean="0">
                <a:latin typeface="Britannic Bold" panose="020B0903060703020204" pitchFamily="34" charset="0"/>
              </a:rPr>
              <a:t>complex.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Only can be performed on respiratory (sputum, </a:t>
            </a:r>
            <a:r>
              <a:rPr lang="en-US" dirty="0" err="1" smtClean="0">
                <a:latin typeface="Britannic Bold" panose="020B0903060703020204" pitchFamily="34" charset="0"/>
              </a:rPr>
              <a:t>bronch</a:t>
            </a:r>
            <a:r>
              <a:rPr lang="en-US" dirty="0" smtClean="0">
                <a:latin typeface="Britannic Bold" panose="020B0903060703020204" pitchFamily="34" charset="0"/>
              </a:rPr>
              <a:t> wash, etc.) and tissue specimens.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Also detects mutations associate with Rifampin resistance.</a:t>
            </a:r>
            <a:endParaRPr lang="en-US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58575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ritannic Bold" panose="020B0903060703020204" pitchFamily="34" charset="0"/>
              </a:rPr>
              <a:t>GeneXpert</a:t>
            </a:r>
            <a:r>
              <a:rPr lang="en-US" dirty="0" smtClean="0">
                <a:latin typeface="Britannic Bold" panose="020B0903060703020204" pitchFamily="34" charset="0"/>
              </a:rPr>
              <a:t> – when should it be done?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Britannic Bold" panose="020B0903060703020204" pitchFamily="34" charset="0"/>
              </a:rPr>
              <a:t>All smear-positive specimens with no recent history of AFB + culture.</a:t>
            </a:r>
          </a:p>
          <a:p>
            <a:r>
              <a:rPr lang="en-US" sz="2800" dirty="0" smtClean="0">
                <a:latin typeface="Britannic Bold" panose="020B0903060703020204" pitchFamily="34" charset="0"/>
              </a:rPr>
              <a:t>Specimen should be within 3 days of start of treatment.</a:t>
            </a:r>
          </a:p>
          <a:p>
            <a:r>
              <a:rPr lang="en-US" sz="2800" dirty="0" smtClean="0">
                <a:latin typeface="Britannic Bold" panose="020B0903060703020204" pitchFamily="34" charset="0"/>
              </a:rPr>
              <a:t>Performed within 7 days of being processed in lab.</a:t>
            </a:r>
          </a:p>
          <a:p>
            <a:r>
              <a:rPr lang="en-US" sz="2800" dirty="0" smtClean="0">
                <a:latin typeface="Britannic Bold" panose="020B0903060703020204" pitchFamily="34" charset="0"/>
              </a:rPr>
              <a:t>Can be performed on smear-negative specimens upon phone request.</a:t>
            </a:r>
          </a:p>
          <a:p>
            <a:endParaRPr lang="en-US" sz="28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06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CDC recommends: 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Britannic Bold" panose="020B0903060703020204" pitchFamily="34" charset="0"/>
              </a:rPr>
              <a:t>“NAA </a:t>
            </a:r>
            <a:r>
              <a:rPr lang="en-US" sz="2800" dirty="0">
                <a:latin typeface="Britannic Bold" panose="020B0903060703020204" pitchFamily="34" charset="0"/>
              </a:rPr>
              <a:t>testing should be performed on at least one respiratory specimen from each patient with signs and symptoms of pulmonary TB for whom a diagnosis of TB is being considered but has not yet been established, and for whom the test result would alter case management or TB control </a:t>
            </a:r>
            <a:r>
              <a:rPr lang="en-US" sz="2800" dirty="0" smtClean="0">
                <a:latin typeface="Britannic Bold" panose="020B0903060703020204" pitchFamily="34" charset="0"/>
              </a:rPr>
              <a:t>activities.”</a:t>
            </a:r>
          </a:p>
          <a:p>
            <a:r>
              <a:rPr lang="en-US" sz="2800" dirty="0">
                <a:latin typeface="Britannic Bold" panose="020B0903060703020204" pitchFamily="34" charset="0"/>
              </a:rPr>
              <a:t>http://www.cdc.gov/mmwr/preview/mmwrhtml/mm5801a3.htm</a:t>
            </a:r>
          </a:p>
        </p:txBody>
      </p:sp>
    </p:spTree>
    <p:extLst>
      <p:ext uri="{BB962C8B-B14F-4D97-AF65-F5344CB8AC3E}">
        <p14:creationId xmlns:p14="http://schemas.microsoft.com/office/powerpoint/2010/main" val="2255159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At our lab: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316 patients tested with GX in 2015, up from 223 in 2014.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Of the 316 tested, 142 were requested on smear-negative specimens (45%).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Of these 142 requested, only 4 were </a:t>
            </a:r>
            <a:r>
              <a:rPr lang="en-US" dirty="0" err="1" smtClean="0">
                <a:latin typeface="Britannic Bold" panose="020B0903060703020204" pitchFamily="34" charset="0"/>
              </a:rPr>
              <a:t>GeneXpert</a:t>
            </a:r>
            <a:r>
              <a:rPr lang="en-US" dirty="0" smtClean="0">
                <a:latin typeface="Britannic Bold" panose="020B0903060703020204" pitchFamily="34" charset="0"/>
              </a:rPr>
              <a:t> positive (3%).</a:t>
            </a:r>
            <a:endParaRPr lang="en-US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088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Concerns of these results: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Money/lab time spent.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Negative results can be misleading – GX should not be used to rule out TB!</a:t>
            </a:r>
            <a:endParaRPr lang="en-US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712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Negative </a:t>
            </a:r>
            <a:r>
              <a:rPr lang="en-US" dirty="0" err="1" smtClean="0">
                <a:latin typeface="Britannic Bold" panose="020B0903060703020204" pitchFamily="34" charset="0"/>
              </a:rPr>
              <a:t>GeneXpert</a:t>
            </a:r>
            <a:r>
              <a:rPr lang="en-US" dirty="0" smtClean="0">
                <a:latin typeface="Britannic Bold" panose="020B0903060703020204" pitchFamily="34" charset="0"/>
              </a:rPr>
              <a:t> result: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In 2015, there were 5 patients with negative </a:t>
            </a:r>
            <a:r>
              <a:rPr lang="en-US" dirty="0" err="1" smtClean="0">
                <a:latin typeface="Britannic Bold" panose="020B0903060703020204" pitchFamily="34" charset="0"/>
              </a:rPr>
              <a:t>GeneXpert</a:t>
            </a:r>
            <a:r>
              <a:rPr lang="en-US" dirty="0" smtClean="0">
                <a:latin typeface="Britannic Bold" panose="020B0903060703020204" pitchFamily="34" charset="0"/>
              </a:rPr>
              <a:t> results but positive cultures. 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Another 5 cases were only positive upon testing a second specimen.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These concerns increase with smear-negative specimens – too few TB bacilli to detect!</a:t>
            </a:r>
            <a:endParaRPr lang="en-US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8718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What we can do as a result: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All </a:t>
            </a:r>
            <a:r>
              <a:rPr lang="en-US" dirty="0" err="1" smtClean="0">
                <a:latin typeface="Britannic Bold" panose="020B0903060703020204" pitchFamily="34" charset="0"/>
              </a:rPr>
              <a:t>GeneXpert</a:t>
            </a:r>
            <a:r>
              <a:rPr lang="en-US" dirty="0" smtClean="0">
                <a:latin typeface="Britannic Bold" panose="020B0903060703020204" pitchFamily="34" charset="0"/>
              </a:rPr>
              <a:t> results should be interpreted in light of patient history/clinical presentation.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Be mindful of specimen quality.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Call the lab and request additional tests be run if there are concerns with negative results.</a:t>
            </a:r>
            <a:endParaRPr lang="en-US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428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ritannic Bold" panose="020B0903060703020204" pitchFamily="34" charset="0"/>
              </a:rPr>
              <a:t>GeneXpert</a:t>
            </a:r>
            <a:r>
              <a:rPr lang="en-US" dirty="0" smtClean="0">
                <a:latin typeface="Britannic Bold" panose="020B0903060703020204" pitchFamily="34" charset="0"/>
              </a:rPr>
              <a:t> to remove patients from respiratory isolation: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Britannic Bold" panose="020B0903060703020204" pitchFamily="34" charset="0"/>
              </a:rPr>
              <a:t>First announced February 2015.</a:t>
            </a:r>
          </a:p>
          <a:p>
            <a:r>
              <a:rPr lang="en-US" sz="2800" dirty="0" smtClean="0">
                <a:latin typeface="Britannic Bold" panose="020B0903060703020204" pitchFamily="34" charset="0"/>
              </a:rPr>
              <a:t>“One or two” negative </a:t>
            </a:r>
            <a:r>
              <a:rPr lang="en-US" sz="2800" dirty="0" err="1" smtClean="0">
                <a:latin typeface="Britannic Bold" panose="020B0903060703020204" pitchFamily="34" charset="0"/>
              </a:rPr>
              <a:t>GeneXpert</a:t>
            </a:r>
            <a:r>
              <a:rPr lang="en-US" sz="2800" dirty="0" smtClean="0">
                <a:latin typeface="Britannic Bold" panose="020B0903060703020204" pitchFamily="34" charset="0"/>
              </a:rPr>
              <a:t> results is sufficient for removing TB suspects from isolation.</a:t>
            </a:r>
          </a:p>
          <a:p>
            <a:r>
              <a:rPr lang="en-US" sz="2800" dirty="0" smtClean="0">
                <a:latin typeface="Britannic Bold" panose="020B0903060703020204" pitchFamily="34" charset="0"/>
              </a:rPr>
              <a:t>NOT intended for patients with confirmed active TB - not a good test of cure. </a:t>
            </a:r>
          </a:p>
          <a:p>
            <a:r>
              <a:rPr lang="en-US" sz="2800" dirty="0">
                <a:latin typeface="Britannic Bold" panose="020B0903060703020204" pitchFamily="34" charset="0"/>
              </a:rPr>
              <a:t>http://ir.cepheid.com/releasedetail.cfm?releaseid=896300</a:t>
            </a:r>
            <a:endParaRPr lang="en-US" sz="2800" dirty="0" smtClean="0">
              <a:latin typeface="Britannic Bold" panose="020B0903060703020204" pitchFamily="34" charset="0"/>
            </a:endParaRPr>
          </a:p>
          <a:p>
            <a:endParaRPr lang="en-US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5218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Contact info: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Lab results (Val): (443)681-3942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Weird questions (Rich): (443)681-3944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Fax: (443)681-4506</a:t>
            </a:r>
          </a:p>
          <a:p>
            <a:r>
              <a:rPr lang="en-US" dirty="0">
                <a:latin typeface="Britannic Bold" panose="020B0903060703020204" pitchFamily="34" charset="0"/>
              </a:rPr>
              <a:t>Website: http://</a:t>
            </a:r>
            <a:r>
              <a:rPr lang="en-US" dirty="0" smtClean="0">
                <a:latin typeface="Britannic Bold" panose="020B0903060703020204" pitchFamily="34" charset="0"/>
              </a:rPr>
              <a:t>dhmh.maryland.gov/laboratories/Pages/Tuberculosis-(TB)-Laboratory.aspx</a:t>
            </a:r>
            <a:endParaRPr lang="en-US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312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Take home messages: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Britannic Bold" panose="020B0903060703020204" pitchFamily="34" charset="0"/>
              </a:rPr>
              <a:t>All TB suspects should have a </a:t>
            </a:r>
            <a:r>
              <a:rPr lang="en-US" sz="2800" dirty="0" err="1" smtClean="0">
                <a:latin typeface="Britannic Bold" panose="020B0903060703020204" pitchFamily="34" charset="0"/>
              </a:rPr>
              <a:t>GeneXpert</a:t>
            </a:r>
            <a:r>
              <a:rPr lang="en-US" sz="2800" dirty="0" smtClean="0">
                <a:latin typeface="Britannic Bold" panose="020B0903060703020204" pitchFamily="34" charset="0"/>
              </a:rPr>
              <a:t> requested.</a:t>
            </a:r>
          </a:p>
          <a:p>
            <a:r>
              <a:rPr lang="en-US" sz="2800" dirty="0" err="1" smtClean="0">
                <a:latin typeface="Britannic Bold" panose="020B0903060703020204" pitchFamily="34" charset="0"/>
              </a:rPr>
              <a:t>GeneXpert</a:t>
            </a:r>
            <a:r>
              <a:rPr lang="en-US" sz="2800" dirty="0" smtClean="0">
                <a:latin typeface="Britannic Bold" panose="020B0903060703020204" pitchFamily="34" charset="0"/>
              </a:rPr>
              <a:t> should not be used to “rule out” TB – culture results still important!</a:t>
            </a:r>
          </a:p>
          <a:p>
            <a:r>
              <a:rPr lang="en-US" sz="2800" dirty="0" smtClean="0">
                <a:latin typeface="Britannic Bold" panose="020B0903060703020204" pitchFamily="34" charset="0"/>
              </a:rPr>
              <a:t>Specimen quality, patient history, and clinical presentation all need to be considered when interpreting </a:t>
            </a:r>
            <a:r>
              <a:rPr lang="en-US" sz="2800" dirty="0" err="1" smtClean="0">
                <a:latin typeface="Britannic Bold" panose="020B0903060703020204" pitchFamily="34" charset="0"/>
              </a:rPr>
              <a:t>GeneXpert</a:t>
            </a:r>
            <a:r>
              <a:rPr lang="en-US" sz="2800" dirty="0" smtClean="0">
                <a:latin typeface="Britannic Bold" panose="020B0903060703020204" pitchFamily="34" charset="0"/>
              </a:rPr>
              <a:t> results.</a:t>
            </a:r>
            <a:endParaRPr lang="en-US" sz="28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4677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ritannic Bold" panose="020B0903060703020204" pitchFamily="34" charset="0"/>
              </a:rPr>
              <a:t>Quantiferon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dirty="0">
                <a:solidFill>
                  <a:schemeClr val="tx2"/>
                </a:solidFill>
                <a:latin typeface="Britannic Bold" pitchFamily="34" charset="0"/>
              </a:rPr>
              <a:t>An interferon-gamma release assay whereby whole blood is exposed to proteins specific to </a:t>
            </a:r>
            <a:r>
              <a:rPr lang="en-US" altLang="en-US" sz="2600" i="1" dirty="0">
                <a:solidFill>
                  <a:schemeClr val="tx2"/>
                </a:solidFill>
                <a:latin typeface="Britannic Bold" pitchFamily="34" charset="0"/>
              </a:rPr>
              <a:t>M. </a:t>
            </a:r>
            <a:r>
              <a:rPr lang="en-US" altLang="en-US" sz="2600" i="1" dirty="0" err="1">
                <a:solidFill>
                  <a:schemeClr val="tx2"/>
                </a:solidFill>
                <a:latin typeface="Britannic Bold" pitchFamily="34" charset="0"/>
              </a:rPr>
              <a:t>tb</a:t>
            </a:r>
            <a:r>
              <a:rPr lang="en-US" altLang="en-US" sz="2600" i="1" dirty="0">
                <a:solidFill>
                  <a:schemeClr val="tx2"/>
                </a:solidFill>
                <a:latin typeface="Britannic Bold" pitchFamily="34" charset="0"/>
              </a:rPr>
              <a:t>. </a:t>
            </a:r>
            <a:r>
              <a:rPr lang="en-US" altLang="en-US" sz="2600" dirty="0">
                <a:solidFill>
                  <a:schemeClr val="tx2"/>
                </a:solidFill>
                <a:latin typeface="Britannic Bold" pitchFamily="34" charset="0"/>
              </a:rPr>
              <a:t>complex (but not BCG) to test for latent TB infection</a:t>
            </a:r>
            <a:r>
              <a:rPr lang="en-US" altLang="en-US" sz="2600" dirty="0" smtClean="0">
                <a:solidFill>
                  <a:schemeClr val="tx2"/>
                </a:solidFill>
                <a:latin typeface="Britannic Bold" pitchFamily="34" charset="0"/>
              </a:rPr>
              <a:t>.</a:t>
            </a:r>
          </a:p>
          <a:p>
            <a:r>
              <a:rPr lang="en-US" altLang="en-US" sz="2600" dirty="0">
                <a:solidFill>
                  <a:schemeClr val="tx2"/>
                </a:solidFill>
                <a:latin typeface="Britannic Bold" pitchFamily="34" charset="0"/>
              </a:rPr>
              <a:t>The test requires </a:t>
            </a:r>
            <a:r>
              <a:rPr lang="en-US" altLang="en-US" sz="2600" dirty="0" smtClean="0">
                <a:solidFill>
                  <a:schemeClr val="tx2"/>
                </a:solidFill>
                <a:latin typeface="Britannic Bold" pitchFamily="34" charset="0"/>
              </a:rPr>
              <a:t>three </a:t>
            </a:r>
            <a:r>
              <a:rPr lang="en-US" altLang="en-US" sz="2600" dirty="0">
                <a:solidFill>
                  <a:schemeClr val="tx2"/>
                </a:solidFill>
                <a:latin typeface="Britannic Bold" pitchFamily="34" charset="0"/>
              </a:rPr>
              <a:t>specialized collection tubes: a blank (Nil) tube, the test (Antigen) tube, and a positive (Mitogen) tube.</a:t>
            </a:r>
          </a:p>
          <a:p>
            <a:r>
              <a:rPr lang="en-US" sz="2600" dirty="0" smtClean="0">
                <a:latin typeface="Britannic Bold" panose="020B0903060703020204" pitchFamily="34" charset="0"/>
              </a:rPr>
              <a:t>Only known to cross-react with three fairly uncommon Mycobacterial infections: </a:t>
            </a:r>
            <a:r>
              <a:rPr lang="en-US" sz="2600" i="1" dirty="0" smtClean="0">
                <a:latin typeface="Britannic Bold" panose="020B0903060703020204" pitchFamily="34" charset="0"/>
              </a:rPr>
              <a:t>M. </a:t>
            </a:r>
            <a:r>
              <a:rPr lang="en-US" sz="2600" i="1" dirty="0" err="1" smtClean="0">
                <a:latin typeface="Britannic Bold" panose="020B0903060703020204" pitchFamily="34" charset="0"/>
              </a:rPr>
              <a:t>kansasii</a:t>
            </a:r>
            <a:r>
              <a:rPr lang="en-US" sz="2600" i="1" dirty="0" smtClean="0">
                <a:latin typeface="Britannic Bold" panose="020B0903060703020204" pitchFamily="34" charset="0"/>
              </a:rPr>
              <a:t>, M. </a:t>
            </a:r>
            <a:r>
              <a:rPr lang="en-US" sz="2600" i="1" dirty="0" err="1" smtClean="0">
                <a:latin typeface="Britannic Bold" panose="020B0903060703020204" pitchFamily="34" charset="0"/>
              </a:rPr>
              <a:t>marinum</a:t>
            </a:r>
            <a:r>
              <a:rPr lang="en-US" sz="2600" i="1" dirty="0" smtClean="0">
                <a:latin typeface="Britannic Bold" panose="020B0903060703020204" pitchFamily="34" charset="0"/>
              </a:rPr>
              <a:t>, M. </a:t>
            </a:r>
            <a:r>
              <a:rPr lang="en-US" sz="2600" i="1" dirty="0" err="1" smtClean="0">
                <a:latin typeface="Britannic Bold" panose="020B0903060703020204" pitchFamily="34" charset="0"/>
              </a:rPr>
              <a:t>szulgai</a:t>
            </a:r>
            <a:r>
              <a:rPr lang="en-US" sz="2600" i="1" dirty="0" smtClean="0">
                <a:latin typeface="Britannic Bold" panose="020B0903060703020204" pitchFamily="34" charset="0"/>
              </a:rPr>
              <a:t>. </a:t>
            </a:r>
            <a:endParaRPr lang="en-US" sz="26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046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ritannic Bold" panose="020B0903060703020204" pitchFamily="34" charset="0"/>
              </a:rPr>
              <a:t>Quantiferon</a:t>
            </a:r>
            <a:r>
              <a:rPr lang="en-US" dirty="0" smtClean="0">
                <a:latin typeface="Britannic Bold" panose="020B0903060703020204" pitchFamily="34" charset="0"/>
              </a:rPr>
              <a:t>: how do we interpret results?</a:t>
            </a:r>
            <a:endParaRPr lang="en-US" dirty="0">
              <a:latin typeface="Britannic Bold" panose="020B0903060703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2" y="2305050"/>
            <a:ext cx="7153275" cy="3467100"/>
          </a:xfrm>
        </p:spPr>
      </p:pic>
    </p:spTree>
    <p:extLst>
      <p:ext uri="{BB962C8B-B14F-4D97-AF65-F5344CB8AC3E}">
        <p14:creationId xmlns:p14="http://schemas.microsoft.com/office/powerpoint/2010/main" val="3066844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The controversy: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No equivocal zone around cut point lends to “flip flopping” upon repeat testing.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Some research suggests a higher cutoff point (.70) may yield results with better correlation to other testing methods. </a:t>
            </a:r>
            <a:endParaRPr lang="en-US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862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Why must our lab use 0.35?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FDA approved the test with this cut point.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Must interpret the test as described in package insert by Federal regulation. </a:t>
            </a:r>
            <a:endParaRPr lang="en-US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675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Why isn’t the cutoff being changed?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No gold standard for latent TB infection.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Balancing sensitivity (rate of false negatives) vs. specificity (rate of false positives).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$$$$</a:t>
            </a:r>
            <a:endParaRPr lang="en-US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48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What do the numbers mean?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Britannic Bold" panose="020B0903060703020204" pitchFamily="34" charset="0"/>
              </a:rPr>
              <a:t>Amount of CD4 cells in specimen.</a:t>
            </a:r>
          </a:p>
          <a:p>
            <a:r>
              <a:rPr lang="en-US" sz="2800" dirty="0" smtClean="0">
                <a:latin typeface="Britannic Bold" panose="020B0903060703020204" pitchFamily="34" charset="0"/>
              </a:rPr>
              <a:t>How well blood tubes were shaken during collection.</a:t>
            </a:r>
          </a:p>
          <a:p>
            <a:r>
              <a:rPr lang="en-US" sz="2800" dirty="0" smtClean="0">
                <a:latin typeface="Britannic Bold" panose="020B0903060703020204" pitchFamily="34" charset="0"/>
              </a:rPr>
              <a:t>How long blood tubes were incubated.</a:t>
            </a:r>
          </a:p>
          <a:p>
            <a:r>
              <a:rPr lang="en-US" sz="2800" dirty="0" smtClean="0">
                <a:latin typeface="Britannic Bold" panose="020B0903060703020204" pitchFamily="34" charset="0"/>
              </a:rPr>
              <a:t>Variations in preparation of reagents in lab.</a:t>
            </a:r>
          </a:p>
          <a:p>
            <a:r>
              <a:rPr lang="en-US" sz="2800" dirty="0" smtClean="0">
                <a:latin typeface="Britannic Bold" panose="020B0903060703020204" pitchFamily="34" charset="0"/>
              </a:rPr>
              <a:t>Room temperature of lab.</a:t>
            </a:r>
          </a:p>
          <a:p>
            <a:r>
              <a:rPr lang="en-US" sz="2800" dirty="0" smtClean="0">
                <a:latin typeface="Britannic Bold" panose="020B0903060703020204" pitchFamily="34" charset="0"/>
              </a:rPr>
              <a:t>Time between blood collection and testing.</a:t>
            </a:r>
          </a:p>
          <a:p>
            <a:endParaRPr lang="en-US" sz="28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7967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What this means for you: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Interpretation on lab report (positive, negative, indeterminate) is more important than the numbers.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Still must be interpreted in light of patient history.</a:t>
            </a:r>
            <a:endParaRPr lang="en-US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518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How does the lab assure the quality of QFT results?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Britannic Bold" panose="020B0903060703020204" pitchFamily="34" charset="0"/>
              </a:rPr>
              <a:t>Positive and negative controls run daily as well as kit standards.</a:t>
            </a:r>
          </a:p>
          <a:p>
            <a:r>
              <a:rPr lang="en-US" sz="2800" dirty="0" smtClean="0">
                <a:latin typeface="Britannic Bold" panose="020B0903060703020204" pitchFamily="34" charset="0"/>
              </a:rPr>
              <a:t>All positive results repeated to demonstrate precision.</a:t>
            </a:r>
          </a:p>
          <a:p>
            <a:r>
              <a:rPr lang="en-US" sz="2800" dirty="0" smtClean="0">
                <a:latin typeface="Britannic Bold" panose="020B0903060703020204" pitchFamily="34" charset="0"/>
              </a:rPr>
              <a:t>Discordant results repeated until an consensus reached.</a:t>
            </a:r>
          </a:p>
          <a:p>
            <a:r>
              <a:rPr lang="en-US" sz="2800" dirty="0" smtClean="0">
                <a:latin typeface="Britannic Bold" panose="020B0903060703020204" pitchFamily="34" charset="0"/>
              </a:rPr>
              <a:t>Testing can be repeated on same specimen up to a week from receipt if there are concerns. </a:t>
            </a:r>
            <a:endParaRPr lang="en-US" sz="28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778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What’s next for QFT?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Britannic Bold" panose="020B0903060703020204" pitchFamily="34" charset="0"/>
              </a:rPr>
              <a:t>Quantiferon</a:t>
            </a:r>
            <a:r>
              <a:rPr lang="en-US" dirty="0" smtClean="0">
                <a:latin typeface="Britannic Bold" panose="020B0903060703020204" pitchFamily="34" charset="0"/>
              </a:rPr>
              <a:t>-TB Gold Plus.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May receive FDA approval some time this year.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Already seeing use overseas.</a:t>
            </a:r>
            <a:endParaRPr lang="en-US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682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The new building:</a:t>
            </a:r>
            <a:br>
              <a:rPr lang="en-US" dirty="0" smtClean="0">
                <a:latin typeface="Britannic Bold" panose="020B0903060703020204" pitchFamily="34" charset="0"/>
              </a:rPr>
            </a:br>
            <a:endParaRPr lang="en-US" dirty="0">
              <a:latin typeface="Britannic Bold" panose="020B0903060703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9812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917937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The good: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Designed to stimulate CD8 as well as CD4 blood cells.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May better capture recent exposures, active TB disease, HIV + patients, and young children.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Mostly no change to specimen collection, processing, and testing procedure.</a:t>
            </a:r>
            <a:endParaRPr lang="en-US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544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The bad: 4 tubes instead of </a:t>
            </a:r>
            <a:r>
              <a:rPr lang="en-US" dirty="0">
                <a:latin typeface="Britannic Bold" panose="020B0903060703020204" pitchFamily="34" charset="0"/>
              </a:rPr>
              <a:t>3</a:t>
            </a:r>
            <a:r>
              <a:rPr lang="en-US" dirty="0" smtClean="0">
                <a:latin typeface="Britannic Bold" panose="020B0903060703020204" pitchFamily="34" charset="0"/>
              </a:rPr>
              <a:t>!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2 separate antigen tubes: one targeting CD4 cells, one targeting CD8 cells.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More time to collect, more discomfort for patients.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More time to test in lab.</a:t>
            </a:r>
          </a:p>
        </p:txBody>
      </p:sp>
    </p:spTree>
    <p:extLst>
      <p:ext uri="{BB962C8B-B14F-4D97-AF65-F5344CB8AC3E}">
        <p14:creationId xmlns:p14="http://schemas.microsoft.com/office/powerpoint/2010/main" val="42697851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The ugly:  $$$$!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One would expect tubes to cost more per test since 1 additional tube required.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Less tests will fit on each ELISA plate, which may add cost.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But what about additional savings?</a:t>
            </a:r>
            <a:endParaRPr lang="en-US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22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Current QFT plate layout:</a:t>
            </a:r>
            <a:endParaRPr lang="en-US" dirty="0">
              <a:latin typeface="Britannic Bold" panose="020B0903060703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52" y="2352439"/>
            <a:ext cx="6944695" cy="3372321"/>
          </a:xfrm>
        </p:spPr>
      </p:pic>
    </p:spTree>
    <p:extLst>
      <p:ext uri="{BB962C8B-B14F-4D97-AF65-F5344CB8AC3E}">
        <p14:creationId xmlns:p14="http://schemas.microsoft.com/office/powerpoint/2010/main" val="3922947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Possible QFT-Plus plate layout:</a:t>
            </a:r>
            <a:endParaRPr lang="en-US" dirty="0">
              <a:latin typeface="Britannic Bold" panose="020B0903060703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36" y="2752545"/>
            <a:ext cx="7173327" cy="2572109"/>
          </a:xfrm>
        </p:spPr>
      </p:pic>
    </p:spTree>
    <p:extLst>
      <p:ext uri="{BB962C8B-B14F-4D97-AF65-F5344CB8AC3E}">
        <p14:creationId xmlns:p14="http://schemas.microsoft.com/office/powerpoint/2010/main" val="3615145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What will it take to get us there?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FDA approval…???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Training…should be minimal.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Lab validation of assay – may present challenges.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Updating our LIMS to accommodate extra tube result.</a:t>
            </a:r>
            <a:endParaRPr lang="en-US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7581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Questions?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748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Main lobby:</a:t>
            </a:r>
            <a:endParaRPr lang="en-US" dirty="0">
              <a:latin typeface="Britannic Bold" panose="020B0903060703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9812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2071971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BSL-2 space:</a:t>
            </a:r>
            <a:endParaRPr lang="en-US" dirty="0">
              <a:latin typeface="Britannic Bold" panose="020B0903060703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9812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42421502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BSL-3 space:</a:t>
            </a:r>
            <a:endParaRPr lang="en-US" dirty="0">
              <a:latin typeface="Britannic Bold" panose="020B0903060703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9812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32794955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Today:</a:t>
            </a:r>
            <a:endParaRPr lang="en-US" dirty="0">
              <a:latin typeface="Britannic Bold" panose="020B0903060703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9812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2357662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Our view:</a:t>
            </a:r>
            <a:endParaRPr lang="en-US" dirty="0">
              <a:latin typeface="Britannic Bold" panose="020B0903060703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9812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18521965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ritannic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ritannic Bold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791A20E46BD4BB9E7D4DD48AF4769" ma:contentTypeVersion="67" ma:contentTypeDescription="Create a new document." ma:contentTypeScope="" ma:versionID="037cdb5246753083b8e544ab6ca0e6b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7aef6918aafbeadda92daae7e97563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C51107E-1BAF-4792-A54E-48B4D594D9E3}"/>
</file>

<file path=customXml/itemProps2.xml><?xml version="1.0" encoding="utf-8"?>
<ds:datastoreItem xmlns:ds="http://schemas.openxmlformats.org/officeDocument/2006/customXml" ds:itemID="{6E96331E-D97E-433F-AF93-121F4DF3001C}"/>
</file>

<file path=customXml/itemProps3.xml><?xml version="1.0" encoding="utf-8"?>
<ds:datastoreItem xmlns:ds="http://schemas.openxmlformats.org/officeDocument/2006/customXml" ds:itemID="{600E1BC9-78A8-45D5-A319-5688A58D0716}"/>
</file>

<file path=customXml/itemProps4.xml><?xml version="1.0" encoding="utf-8"?>
<ds:datastoreItem xmlns:ds="http://schemas.openxmlformats.org/officeDocument/2006/customXml" ds:itemID="{9AB81FF8-51E5-4EFF-9412-3960EF439748}"/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2536</TotalTime>
  <Words>1371</Words>
  <Application>Microsoft Office PowerPoint</Application>
  <PresentationFormat>On-screen Show (4:3)</PresentationFormat>
  <Paragraphs>164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Shimmer</vt:lpstr>
      <vt:lpstr>What’s New With Your  Maryland State Lab.</vt:lpstr>
      <vt:lpstr>In case you plan on falling asleep…</vt:lpstr>
      <vt:lpstr>Contact info:</vt:lpstr>
      <vt:lpstr>The new building: </vt:lpstr>
      <vt:lpstr>Main lobby:</vt:lpstr>
      <vt:lpstr>BSL-2 space:</vt:lpstr>
      <vt:lpstr>BSL-3 space:</vt:lpstr>
      <vt:lpstr>Today:</vt:lpstr>
      <vt:lpstr>Our view:</vt:lpstr>
      <vt:lpstr>Growing pains…</vt:lpstr>
      <vt:lpstr>Our new BSL-3</vt:lpstr>
      <vt:lpstr>BSL-3 PPE</vt:lpstr>
      <vt:lpstr>Powered Air Purifying Respirator (PAPR):</vt:lpstr>
      <vt:lpstr>PowerPoint Presentation</vt:lpstr>
      <vt:lpstr>Quality specimens</vt:lpstr>
      <vt:lpstr>Sputum specimens</vt:lpstr>
      <vt:lpstr>Other specimen collection considerations:</vt:lpstr>
      <vt:lpstr>Our goal for time to specimen receipt in lab is 24 hours!</vt:lpstr>
      <vt:lpstr>Contaminated cultures:</vt:lpstr>
      <vt:lpstr>Current turnaround times:</vt:lpstr>
      <vt:lpstr>How can we work together to solve this?</vt:lpstr>
      <vt:lpstr>GeneXpert</vt:lpstr>
      <vt:lpstr>GeneXpert – when should it be done?</vt:lpstr>
      <vt:lpstr>CDC recommends: </vt:lpstr>
      <vt:lpstr>At our lab:</vt:lpstr>
      <vt:lpstr>Concerns of these results:</vt:lpstr>
      <vt:lpstr>Negative GeneXpert result:</vt:lpstr>
      <vt:lpstr>What we can do as a result:</vt:lpstr>
      <vt:lpstr>GeneXpert to remove patients from respiratory isolation:</vt:lpstr>
      <vt:lpstr>Take home messages:</vt:lpstr>
      <vt:lpstr>Quantiferon</vt:lpstr>
      <vt:lpstr>Quantiferon: how do we interpret results?</vt:lpstr>
      <vt:lpstr>The controversy:</vt:lpstr>
      <vt:lpstr>Why must our lab use 0.35?</vt:lpstr>
      <vt:lpstr>Why isn’t the cutoff being changed?</vt:lpstr>
      <vt:lpstr>What do the numbers mean?</vt:lpstr>
      <vt:lpstr>What this means for you:</vt:lpstr>
      <vt:lpstr>How does the lab assure the quality of QFT results?</vt:lpstr>
      <vt:lpstr>What’s next for QFT?</vt:lpstr>
      <vt:lpstr>The good:</vt:lpstr>
      <vt:lpstr>The bad: 4 tubes instead of 3!</vt:lpstr>
      <vt:lpstr>The ugly:  $$$$!</vt:lpstr>
      <vt:lpstr>Current QFT plate layout:</vt:lpstr>
      <vt:lpstr>Possible QFT-Plus plate layout:</vt:lpstr>
      <vt:lpstr>What will it take to get us there?</vt:lpstr>
      <vt:lpstr>Questions?</vt:lpstr>
    </vt:vector>
  </TitlesOfParts>
  <Company>DHMH, LABS ADMINISTRATIONS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TB Lab Practices and Procedures:  A Crash Course</dc:title>
  <dc:creator>oatisr</dc:creator>
  <cp:lastModifiedBy>Brian Bachaus</cp:lastModifiedBy>
  <cp:revision>147</cp:revision>
  <dcterms:created xsi:type="dcterms:W3CDTF">2011-02-08T15:28:49Z</dcterms:created>
  <dcterms:modified xsi:type="dcterms:W3CDTF">2016-03-17T15:53:58Z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0x0101008A8791A20E46BD4BB9E7D4DD48AF4769</vt:lpwstr>
  </property>
  <property fmtid="{D5CDD505-2E9C-101B-9397-08002B2CF9AE}" pid="3" name="_dlc_DocIdItemGuid">
    <vt:lpwstr>9a5bc06b-c22e-4d33-9be0-e1625e3687a0</vt:lpwstr>
  </property>
</Properties>
</file>