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4" r:id="rId3"/>
    <p:sldId id="258" r:id="rId4"/>
    <p:sldId id="281" r:id="rId5"/>
    <p:sldId id="260" r:id="rId6"/>
    <p:sldId id="261" r:id="rId7"/>
    <p:sldId id="262" r:id="rId8"/>
    <p:sldId id="263" r:id="rId9"/>
    <p:sldId id="265" r:id="rId10"/>
    <p:sldId id="266" r:id="rId11"/>
    <p:sldId id="269" r:id="rId12"/>
    <p:sldId id="268" r:id="rId13"/>
    <p:sldId id="270" r:id="rId14"/>
    <p:sldId id="272" r:id="rId15"/>
    <p:sldId id="273" r:id="rId16"/>
    <p:sldId id="274" r:id="rId17"/>
    <p:sldId id="275" r:id="rId18"/>
    <p:sldId id="277" r:id="rId19"/>
    <p:sldId id="280" r:id="rId20"/>
    <p:sldId id="282" r:id="rId21"/>
    <p:sldId id="276" r:id="rId22"/>
    <p:sldId id="283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43" autoAdjust="0"/>
  </p:normalViewPr>
  <p:slideViewPr>
    <p:cSldViewPr>
      <p:cViewPr>
        <p:scale>
          <a:sx n="68" d="100"/>
          <a:sy n="68" d="100"/>
        </p:scale>
        <p:origin x="-1858" y="-4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9EEBEB-3C98-487C-AF1A-6CB1511285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C801835-300A-4568-8CDE-5683B85260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9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HC is located b/t Baltimore and D.C.</a:t>
            </a:r>
          </a:p>
          <a:p>
            <a:r>
              <a:rPr lang="en-US" b="1" dirty="0" smtClean="0"/>
              <a:t>XDR case located in the western part of the county – least populated area of the county.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1835-300A-4568-8CDE-5683B852609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7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Care Coordination involved many people  - The effort from all involved helped to facilitate the appropriate delivery of health care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1835-300A-4568-8CDE-5683B852609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10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Staff at time of treatment consisted of: </a:t>
            </a:r>
          </a:p>
          <a:p>
            <a:r>
              <a:rPr lang="en-US" b="1" baseline="0" dirty="0" smtClean="0"/>
              <a:t>1 TB Control nurse who worked 4 days/ week </a:t>
            </a:r>
          </a:p>
          <a:p>
            <a:r>
              <a:rPr lang="en-US" b="1" baseline="0" dirty="0" smtClean="0"/>
              <a:t>1 Fulltime LPN </a:t>
            </a:r>
          </a:p>
          <a:p>
            <a:r>
              <a:rPr lang="en-US" b="1" baseline="0" dirty="0" smtClean="0"/>
              <a:t>1 Supervisor</a:t>
            </a:r>
          </a:p>
          <a:p>
            <a:r>
              <a:rPr lang="en-US" b="1" baseline="0" dirty="0" smtClean="0"/>
              <a:t>1 Director of CD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Special order medications: </a:t>
            </a:r>
          </a:p>
          <a:p>
            <a:pPr marL="171450" indent="-171450">
              <a:buFont typeface="Arial" charset="0"/>
              <a:buChar char="•"/>
            </a:pPr>
            <a:r>
              <a:rPr lang="en-US" b="1" dirty="0" smtClean="0"/>
              <a:t>Urgently needed medications to treat toddler</a:t>
            </a:r>
          </a:p>
          <a:p>
            <a:pPr marL="0" indent="0">
              <a:buFont typeface="Arial" charset="0"/>
              <a:buNone/>
            </a:pPr>
            <a:r>
              <a:rPr lang="en-US" sz="2400" b="1" dirty="0" smtClean="0"/>
              <a:t>.  Special release of medication from CDC</a:t>
            </a:r>
          </a:p>
          <a:p>
            <a:pPr marL="0" indent="0">
              <a:buFont typeface="Arial" charset="0"/>
              <a:buNone/>
            </a:pPr>
            <a:r>
              <a:rPr lang="en-US" sz="2400" b="1" baseline="0" dirty="0" smtClean="0"/>
              <a:t>.  </a:t>
            </a:r>
            <a:r>
              <a:rPr lang="en-US" sz="2400" b="1" dirty="0" smtClean="0"/>
              <a:t>CTBCP worked with vendor to </a:t>
            </a:r>
          </a:p>
          <a:p>
            <a:pPr marL="274637" lvl="1" indent="0">
              <a:buNone/>
            </a:pPr>
            <a:r>
              <a:rPr lang="en-US" sz="2400" b="1" dirty="0" smtClean="0"/>
              <a:t>obtain other medications</a:t>
            </a:r>
          </a:p>
          <a:p>
            <a:pPr marL="274637" lvl="1" indent="0">
              <a:buNone/>
            </a:pPr>
            <a:endParaRPr lang="en-US" sz="2400" b="1" dirty="0" smtClean="0"/>
          </a:p>
          <a:p>
            <a:pPr marL="274637" lvl="1" indent="0">
              <a:buNone/>
            </a:pPr>
            <a:r>
              <a:rPr lang="en-US" sz="2400" b="1" dirty="0" smtClean="0"/>
              <a:t>Lack of DOT awareness  from parents and provider – Parents were both highly educated and not understanding of DOT process. Reluctant to accept the need for DOT . This is a common reaction among TB Patient’s. Providing education to both the family and provider was critical to providing care.</a:t>
            </a:r>
          </a:p>
          <a:p>
            <a:pPr marL="274637" lvl="1" indent="0">
              <a:buNone/>
            </a:pPr>
            <a:endParaRPr lang="en-US" sz="2400" b="1" dirty="0" smtClean="0"/>
          </a:p>
          <a:p>
            <a:pPr marL="274637" lvl="1" indent="0">
              <a:buNone/>
            </a:pPr>
            <a:r>
              <a:rPr lang="en-US" sz="2400" b="1" dirty="0" smtClean="0"/>
              <a:t>DOT visits: Twice daily DOT was a </a:t>
            </a:r>
            <a:r>
              <a:rPr lang="en-US" sz="2400" b="1" dirty="0" err="1" smtClean="0"/>
              <a:t>buden</a:t>
            </a:r>
            <a:r>
              <a:rPr lang="en-US" sz="2400" b="1" dirty="0" smtClean="0"/>
              <a:t> to LHD. We provided coverage for evenings, weekends, and holidays.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1835-300A-4568-8CDE-5683B852609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04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</a:t>
            </a:r>
            <a:r>
              <a:rPr lang="en-US" b="1" dirty="0" smtClean="0"/>
              <a:t>Long and challenging because it was both extensive</a:t>
            </a:r>
            <a:r>
              <a:rPr lang="en-US" b="1" baseline="0" dirty="0" smtClean="0"/>
              <a:t> and international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Focus was home and daycare in Maryland – opposing opinions regarding need to conduct contact investigation at local daycare. Notification letter to daycare drafted.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Family reluctant to provide contact information.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1835-300A-4568-8CDE-5683B852609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Agency nurse: Funds to hire agency nurse from 1/2014 – 7/2015: Approximate cost $36,000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1835-300A-4568-8CDE-5683B852609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06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2000" b="1" dirty="0"/>
              <a:t>Mix of roles within each sector</a:t>
            </a:r>
          </a:p>
          <a:p>
            <a:pPr marL="0" lvl="2"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2000" dirty="0"/>
              <a:t>Hospital did not do </a:t>
            </a:r>
            <a:r>
              <a:rPr lang="en-US" sz="2000" dirty="0" err="1"/>
              <a:t>bronch</a:t>
            </a:r>
            <a:r>
              <a:rPr lang="en-US" sz="2000" dirty="0"/>
              <a:t>, due to risk to staff.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1835-300A-4568-8CDE-5683B852609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56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Hospital lab scientist </a:t>
            </a:r>
            <a:r>
              <a:rPr lang="en-US" b="1" baseline="0" dirty="0" smtClean="0"/>
              <a:t>said they very rarely get growth from gastric aspirates.  </a:t>
            </a:r>
          </a:p>
          <a:p>
            <a:r>
              <a:rPr lang="en-US" b="1" baseline="0" dirty="0" smtClean="0"/>
              <a:t>Health insurance – Think of </a:t>
            </a:r>
            <a:r>
              <a:rPr lang="en-US" b="1" baseline="0" dirty="0" err="1" smtClean="0"/>
              <a:t>th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eimpact</a:t>
            </a:r>
            <a:r>
              <a:rPr lang="en-US" b="1" baseline="0" dirty="0" smtClean="0"/>
              <a:t> on the family and LHD if this family did not have health insurance.</a:t>
            </a:r>
          </a:p>
          <a:p>
            <a:r>
              <a:rPr lang="en-US" b="1" baseline="0" dirty="0" err="1" smtClean="0"/>
              <a:t>Clofazimine</a:t>
            </a:r>
            <a:r>
              <a:rPr lang="en-US" b="1" baseline="0" dirty="0" smtClean="0"/>
              <a:t> – caused skin discoloration – Bronze tone.</a:t>
            </a:r>
          </a:p>
          <a:p>
            <a:r>
              <a:rPr lang="en-US" b="1" baseline="0" dirty="0" smtClean="0"/>
              <a:t>PAS – cause Hypothyroidism 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1835-300A-4568-8CDE-5683B852609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02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XDR – TB is new territory – even for the experts</a:t>
            </a:r>
          </a:p>
          <a:p>
            <a:r>
              <a:rPr lang="en-US" sz="1200" b="1" dirty="0" smtClean="0"/>
              <a:t>First XDR – TB case in a U.S. born child below age of 5</a:t>
            </a:r>
          </a:p>
          <a:p>
            <a:r>
              <a:rPr lang="en-US" sz="1200" b="1" dirty="0" smtClean="0"/>
              <a:t>Hurdles- family priorities vs. public health</a:t>
            </a:r>
          </a:p>
          <a:p>
            <a:endParaRPr lang="en-US" sz="1200" b="1" dirty="0" smtClean="0"/>
          </a:p>
          <a:p>
            <a:r>
              <a:rPr lang="en-US" sz="2000" b="1" dirty="0" smtClean="0"/>
              <a:t>Separate medical decisions vs. HD role</a:t>
            </a:r>
          </a:p>
          <a:p>
            <a:pPr lvl="1"/>
            <a:r>
              <a:rPr lang="en-US" sz="1800" b="1" dirty="0" smtClean="0">
                <a:solidFill>
                  <a:srgbClr val="0070C0"/>
                </a:solidFill>
              </a:rPr>
              <a:t>Health Department makes infection/DOT/contact Investigation decisions</a:t>
            </a:r>
          </a:p>
          <a:p>
            <a:pPr lvl="1"/>
            <a:r>
              <a:rPr lang="en-US" sz="1800" b="1" dirty="0" smtClean="0">
                <a:solidFill>
                  <a:srgbClr val="0070C0"/>
                </a:solidFill>
              </a:rPr>
              <a:t>Identify who is making medical/treatment decisions</a:t>
            </a:r>
          </a:p>
          <a:p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1835-300A-4568-8CDE-5683B852609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72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00"/>
                </a:solidFill>
              </a:rPr>
              <a:t>“ THINK OUTSIDE THE BOX” -   Quote from Elizabeth at the beginning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sz="1200" b="1" dirty="0" smtClean="0"/>
              <a:t>Length of treatment : 18 months – 2 years</a:t>
            </a:r>
          </a:p>
          <a:p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TB cases are primarily in foreign born populations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TB innovation allows for collaboration with private providers, CDC, State control program and gives us the opportunity to work with our peers.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Navigating the Experts</a:t>
            </a:r>
          </a:p>
          <a:p>
            <a:r>
              <a:rPr lang="en-US" sz="1200" b="1" dirty="0" smtClean="0"/>
              <a:t>Identify your team with guidance from CTBCP – consider limiting number of participants</a:t>
            </a:r>
          </a:p>
          <a:p>
            <a:r>
              <a:rPr lang="en-US" sz="1200" b="1" dirty="0" smtClean="0"/>
              <a:t>In-person meetings and conference calls to keep everyone informed</a:t>
            </a:r>
          </a:p>
          <a:p>
            <a:r>
              <a:rPr lang="en-US" sz="1200" b="1" dirty="0" smtClean="0"/>
              <a:t>Keep all need-to-know parties informed with regular updates and be prepared for differences of opinions</a:t>
            </a:r>
          </a:p>
          <a:p>
            <a:r>
              <a:rPr lang="en-US" sz="1200" b="1" dirty="0" smtClean="0"/>
              <a:t>Educate the private provider/all parties involved on public health policy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1835-300A-4568-8CDE-5683B852609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82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Additionally,</a:t>
            </a:r>
            <a:r>
              <a:rPr lang="en-US" baseline="0" dirty="0" smtClean="0"/>
              <a:t> we’d like to thank Dr. Sanjay Jain, the local Pediatric Infectious Disease doctor that was instrumental in the positive outcome of the child.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1835-300A-4568-8CDE-5683B852609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9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en-US" b="1" dirty="0" smtClean="0"/>
              <a:t>Highly educated population with many professionals that work in the Baltimore/D.C. corridor. </a:t>
            </a:r>
          </a:p>
          <a:p>
            <a:pPr defTabSz="931774">
              <a:defRPr/>
            </a:pPr>
            <a:endParaRPr lang="en-US" b="1" dirty="0" smtClean="0"/>
          </a:p>
          <a:p>
            <a:pPr defTabSz="931774">
              <a:defRPr/>
            </a:pPr>
            <a:endParaRPr lang="en-US" b="1" dirty="0" smtClean="0"/>
          </a:p>
          <a:p>
            <a:pPr defTabSz="931774">
              <a:defRPr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1835-300A-4568-8CDE-5683B852609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From 2013 – 2015 HCHD received 30 TB cases</a:t>
            </a:r>
          </a:p>
          <a:p>
            <a:endParaRPr lang="en-US" b="1" dirty="0" smtClean="0"/>
          </a:p>
          <a:p>
            <a:r>
              <a:rPr lang="en-US" b="1" dirty="0" smtClean="0"/>
              <a:t>Last three years 6 cases were U.S. born including our XDR case – 24 cases were Foreign-born </a:t>
            </a:r>
          </a:p>
          <a:p>
            <a:endParaRPr lang="en-US" b="1" dirty="0" smtClean="0"/>
          </a:p>
          <a:p>
            <a:r>
              <a:rPr lang="en-US" b="1" dirty="0" smtClean="0"/>
              <a:t>TB cases from 14 countries</a:t>
            </a:r>
          </a:p>
          <a:p>
            <a:endParaRPr lang="en-US" b="1" dirty="0" smtClean="0"/>
          </a:p>
          <a:p>
            <a:r>
              <a:rPr lang="en-US" b="1" dirty="0" smtClean="0"/>
              <a:t>2013 – our XDR case plus a 12 year old with </a:t>
            </a:r>
            <a:r>
              <a:rPr lang="en-US" b="1" dirty="0" err="1" smtClean="0"/>
              <a:t>Milliary</a:t>
            </a:r>
            <a:r>
              <a:rPr lang="en-US" b="1" dirty="0" smtClean="0"/>
              <a:t> TB/TB Meningitis who received DOT 7 days a week, 2 times per day.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1835-300A-4568-8CDE-5683B852609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22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MDR TB represents 1% of those with TB Disease in the U.S. Fewer than 100 individuals with MDR-TB DX in U.S. each year.</a:t>
            </a:r>
          </a:p>
          <a:p>
            <a:r>
              <a:rPr lang="en-US" b="1" dirty="0" smtClean="0"/>
              <a:t>Overall the proportion of MDR cases in the U.S. are from the foreign-born population. </a:t>
            </a:r>
          </a:p>
          <a:p>
            <a:endParaRPr lang="en-US" b="1" dirty="0" smtClean="0"/>
          </a:p>
          <a:p>
            <a:r>
              <a:rPr lang="en-US" b="1" dirty="0" smtClean="0"/>
              <a:t>Even though MDR cases have decreased in the U.S., the proportion of MDR TB cases among foreign born persons increased from 31% in 1993 to 88% in 2014</a:t>
            </a:r>
          </a:p>
          <a:p>
            <a:endParaRPr lang="en-US" dirty="0" smtClean="0"/>
          </a:p>
          <a:p>
            <a:pPr marL="174708" indent="-174708">
              <a:buFont typeface="Arial" charset="0"/>
              <a:buChar char="•"/>
            </a:pPr>
            <a:endParaRPr lang="en-US" dirty="0" smtClean="0"/>
          </a:p>
          <a:p>
            <a:pPr marL="174708" indent="-174708">
              <a:buFont typeface="Arial" charset="0"/>
              <a:buChar char="•"/>
            </a:pPr>
            <a:r>
              <a:rPr lang="en-US" dirty="0" smtClean="0"/>
              <a:t>Overall the % of MDR TB cases decreased slightly from 1.4% (96 cases)in 2013 to 1.3% (91 cases) in 2014.</a:t>
            </a:r>
          </a:p>
          <a:p>
            <a:pPr defTabSz="931774">
              <a:defRPr/>
            </a:pPr>
            <a:r>
              <a:rPr lang="en-US" dirty="0" smtClean="0"/>
              <a:t>The proportion occurring among foreign-born persons increased from 31% in 1993 to 88% (80 of 91) in 2014.</a:t>
            </a:r>
          </a:p>
          <a:p>
            <a:r>
              <a:rPr lang="en-US" dirty="0" smtClean="0"/>
              <a:t>The proportion occurring among foreign-born persons increased from 31% in 1993 to 88% (80 of 91) in 2014.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1835-300A-4568-8CDE-5683B852609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63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lain" startAt="2013"/>
            </a:pPr>
            <a:r>
              <a:rPr lang="en-US" b="1" dirty="0" smtClean="0"/>
              <a:t> - 5 cases of XDR including our XDR</a:t>
            </a:r>
          </a:p>
          <a:p>
            <a:pPr marL="228600" indent="-228600">
              <a:buAutoNum type="arabicPlain" startAt="2013"/>
            </a:pPr>
            <a:r>
              <a:rPr lang="en-US" b="1" dirty="0" smtClean="0"/>
              <a:t> - 2 cases reported                                           1993 – 10 cases reported</a:t>
            </a:r>
          </a:p>
          <a:p>
            <a:pPr marL="228600" indent="-228600">
              <a:buAutoNum type="arabicPlain" startAt="2013"/>
            </a:pPr>
            <a:endParaRPr lang="en-US" b="1" dirty="0" smtClean="0"/>
          </a:p>
          <a:p>
            <a:pPr marL="1600200" lvl="3" indent="-228600">
              <a:buAutoNum type="arabicPlain" startAt="2013"/>
            </a:pPr>
            <a:r>
              <a:rPr lang="en-US" b="1" dirty="0" smtClean="0"/>
              <a:t>1993</a:t>
            </a:r>
          </a:p>
          <a:p>
            <a:pPr marL="228600" indent="-228600">
              <a:buAutoNum type="arabicPlain" startAt="2013"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1835-300A-4568-8CDE-5683B852609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39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While in India:</a:t>
            </a:r>
          </a:p>
          <a:p>
            <a:r>
              <a:rPr lang="en-US" b="1" dirty="0" smtClean="0"/>
              <a:t>            * 2 weeks after arrival the child was given BCG vaccination and TST was read negative</a:t>
            </a:r>
          </a:p>
          <a:p>
            <a:r>
              <a:rPr lang="en-US" b="1" dirty="0" smtClean="0"/>
              <a:t>     </a:t>
            </a:r>
          </a:p>
          <a:p>
            <a:r>
              <a:rPr lang="en-US" b="1" dirty="0" smtClean="0"/>
              <a:t>            * The child was placed on preventive anti-malarial treatment</a:t>
            </a:r>
          </a:p>
          <a:p>
            <a:endParaRPr lang="en-US" b="1" dirty="0" smtClean="0"/>
          </a:p>
          <a:p>
            <a:r>
              <a:rPr lang="en-US" b="1" dirty="0" smtClean="0"/>
              <a:t>            * Three weeks after arrival the child entered a daycare program 5 days/week, 2 hours/day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Three weeks after arrival child entered a daycare program - 5 days / week,   2 hours / day</a:t>
            </a:r>
          </a:p>
          <a:p>
            <a:endParaRPr lang="en-US" dirty="0" smtClean="0"/>
          </a:p>
          <a:p>
            <a:r>
              <a:rPr lang="en-US" dirty="0" smtClean="0"/>
              <a:t>Mid-August toddler became ill with fever, loss of appetite, and decreased activity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1835-300A-4568-8CDE-5683B852609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67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Seen by physician in India and diagnosed with viral illness.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1835-300A-4568-8CDE-5683B852609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52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resistant to </a:t>
            </a:r>
            <a:r>
              <a:rPr lang="en-US" dirty="0" err="1" smtClean="0"/>
              <a:t>isoniazid</a:t>
            </a:r>
            <a:r>
              <a:rPr lang="en-US" dirty="0" smtClean="0"/>
              <a:t> and </a:t>
            </a:r>
            <a:r>
              <a:rPr lang="en-US" dirty="0" err="1" smtClean="0"/>
              <a:t>rifampin</a:t>
            </a:r>
            <a:r>
              <a:rPr lang="en-US" dirty="0" smtClean="0"/>
              <a:t> among </a:t>
            </a:r>
            <a:r>
              <a:rPr lang="en-US" b="1" dirty="0" smtClean="0">
                <a:solidFill>
                  <a:srgbClr val="7030A0"/>
                </a:solidFill>
              </a:rPr>
              <a:t>first-line drugs</a:t>
            </a:r>
            <a:r>
              <a:rPr lang="en-US" dirty="0" smtClean="0"/>
              <a:t>, resistant to any </a:t>
            </a:r>
            <a:r>
              <a:rPr lang="en-US" b="1" dirty="0" err="1" smtClean="0">
                <a:solidFill>
                  <a:srgbClr val="FFC000"/>
                </a:solidFill>
              </a:rPr>
              <a:t>fluoroquinolone</a:t>
            </a:r>
            <a:r>
              <a:rPr lang="en-US" dirty="0" smtClean="0"/>
              <a:t> and at least one </a:t>
            </a:r>
            <a:r>
              <a:rPr lang="en-US" b="1" dirty="0" smtClean="0">
                <a:solidFill>
                  <a:srgbClr val="00B050"/>
                </a:solidFill>
              </a:rPr>
              <a:t>second-line </a:t>
            </a:r>
            <a:r>
              <a:rPr lang="en-US" b="1" dirty="0" err="1" smtClean="0">
                <a:solidFill>
                  <a:srgbClr val="00B050"/>
                </a:solidFill>
              </a:rPr>
              <a:t>injectable</a:t>
            </a:r>
            <a:r>
              <a:rPr lang="en-US" b="1" dirty="0" smtClean="0">
                <a:solidFill>
                  <a:srgbClr val="00B050"/>
                </a:solidFill>
              </a:rPr>
              <a:t> drug</a:t>
            </a:r>
            <a:r>
              <a:rPr lang="en-US" dirty="0" smtClean="0"/>
              <a:t>. Treatment options are very limited and outcomes are often worse.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1835-300A-4568-8CDE-5683B852609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1. Streptomycin given via eclipse ball – 1 hour for infusion.</a:t>
            </a:r>
          </a:p>
          <a:p>
            <a:r>
              <a:rPr lang="en-US" b="1" dirty="0" smtClean="0"/>
              <a:t>2. PAS was given 30 minutes after </a:t>
            </a:r>
            <a:r>
              <a:rPr lang="en-US" b="1" dirty="0" err="1" smtClean="0"/>
              <a:t>Cycloserine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3. In the home for approximately 1.5 hours every visit.</a:t>
            </a:r>
          </a:p>
          <a:p>
            <a:r>
              <a:rPr lang="en-US" b="1" dirty="0" smtClean="0"/>
              <a:t>4. Meds were given 2 times per day – Staff in home for approximately 3 hours/day – think of the impact on the family routine.</a:t>
            </a:r>
          </a:p>
          <a:p>
            <a:r>
              <a:rPr lang="en-US" b="1" dirty="0" smtClean="0"/>
              <a:t>5. Private provider created a XDR-TB treatment plan – listed dosing, how it comes and how to give, side effects</a:t>
            </a:r>
          </a:p>
          <a:p>
            <a:r>
              <a:rPr lang="en-US" b="1" dirty="0" smtClean="0"/>
              <a:t>6. Regimen changed during course of </a:t>
            </a:r>
            <a:r>
              <a:rPr lang="en-US" b="1" dirty="0" err="1" smtClean="0"/>
              <a:t>tretment</a:t>
            </a:r>
            <a:r>
              <a:rPr lang="en-US" b="1" dirty="0" smtClean="0"/>
              <a:t> based upon patient weight, drug levels, and ongoing medical consultation.</a:t>
            </a:r>
          </a:p>
          <a:p>
            <a:r>
              <a:rPr lang="en-US" b="1" dirty="0" smtClean="0"/>
              <a:t>7. Total treatment period was 21 months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01835-300A-4568-8CDE-5683B852609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74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C532-BC67-46F1-89C8-C2D8FC92462C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205B-FE0B-4001-B5B2-1C26265FBF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25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C532-BC67-46F1-89C8-C2D8FC92462C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205B-FE0B-4001-B5B2-1C26265FBF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3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C532-BC67-46F1-89C8-C2D8FC92462C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205B-FE0B-4001-B5B2-1C26265FBF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96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C532-BC67-46F1-89C8-C2D8FC92462C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205B-FE0B-4001-B5B2-1C26265FBF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3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C532-BC67-46F1-89C8-C2D8FC92462C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205B-FE0B-4001-B5B2-1C26265FBF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97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C532-BC67-46F1-89C8-C2D8FC92462C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205B-FE0B-4001-B5B2-1C26265FBF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2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C532-BC67-46F1-89C8-C2D8FC92462C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205B-FE0B-4001-B5B2-1C26265FBF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C532-BC67-46F1-89C8-C2D8FC92462C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205B-FE0B-4001-B5B2-1C26265FBF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96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C532-BC67-46F1-89C8-C2D8FC92462C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205B-FE0B-4001-B5B2-1C26265FBF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9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C532-BC67-46F1-89C8-C2D8FC92462C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205B-FE0B-4001-B5B2-1C26265FBF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7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C532-BC67-46F1-89C8-C2D8FC92462C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205B-FE0B-4001-B5B2-1C26265FBF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47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3C532-BC67-46F1-89C8-C2D8FC92462C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B205B-FE0B-4001-B5B2-1C26265FBF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8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848600" cy="268605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XDR-TB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Evolving Role of Public Health in Tuberculosis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924800" cy="17526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altLang="en-US" sz="2100" b="1" dirty="0" smtClean="0">
                <a:solidFill>
                  <a:schemeClr val="tx1"/>
                </a:solidFill>
                <a:latin typeface="Tahoma" pitchFamily="34" charset="0"/>
              </a:rPr>
              <a:t>Jayne McGunigale, RN</a:t>
            </a:r>
            <a:endParaRPr lang="en-US" altLang="en-US" sz="2100" b="1" dirty="0">
              <a:solidFill>
                <a:schemeClr val="tx1"/>
              </a:solidFill>
              <a:latin typeface="Tahoma" pitchFamily="34" charset="0"/>
            </a:endParaRPr>
          </a:p>
          <a:p>
            <a:pPr algn="r"/>
            <a:r>
              <a:rPr lang="en-US" altLang="en-US" sz="2100" b="1" dirty="0" smtClean="0">
                <a:solidFill>
                  <a:schemeClr val="tx1"/>
                </a:solidFill>
                <a:latin typeface="Tahoma" pitchFamily="34" charset="0"/>
              </a:rPr>
              <a:t>Supervisor, Refugee </a:t>
            </a:r>
            <a:r>
              <a:rPr lang="en-US" altLang="en-US" sz="2100" b="1" dirty="0">
                <a:solidFill>
                  <a:schemeClr val="tx1"/>
                </a:solidFill>
                <a:latin typeface="Tahoma" pitchFamily="34" charset="0"/>
              </a:rPr>
              <a:t>Health and TB Control</a:t>
            </a:r>
          </a:p>
          <a:p>
            <a:pPr algn="r"/>
            <a:r>
              <a:rPr lang="en-US" altLang="en-US" sz="2100" b="1" dirty="0" smtClean="0">
                <a:solidFill>
                  <a:schemeClr val="tx1"/>
                </a:solidFill>
                <a:latin typeface="Tahoma" pitchFamily="34" charset="0"/>
              </a:rPr>
              <a:t>Howard </a:t>
            </a:r>
            <a:r>
              <a:rPr lang="en-US" altLang="en-US" sz="2100" b="1" dirty="0">
                <a:solidFill>
                  <a:schemeClr val="tx1"/>
                </a:solidFill>
                <a:latin typeface="Tahoma" pitchFamily="34" charset="0"/>
              </a:rPr>
              <a:t>County Health </a:t>
            </a:r>
            <a:r>
              <a:rPr lang="en-US" altLang="en-US" sz="2100" b="1" dirty="0" smtClean="0">
                <a:solidFill>
                  <a:schemeClr val="tx1"/>
                </a:solidFill>
                <a:latin typeface="Tahoma" pitchFamily="34" charset="0"/>
              </a:rPr>
              <a:t>Department </a:t>
            </a:r>
          </a:p>
          <a:p>
            <a:pPr algn="l"/>
            <a:r>
              <a:rPr lang="en-US" altLang="en-US" sz="2100" b="1" dirty="0" smtClean="0">
                <a:solidFill>
                  <a:schemeClr val="tx1"/>
                </a:solidFill>
                <a:latin typeface="Tahoma" pitchFamily="34" charset="0"/>
              </a:rPr>
              <a:t>                                                 Columbia, Maryland </a:t>
            </a:r>
            <a:endParaRPr lang="en-US" altLang="en-US" sz="2100" b="1" dirty="0">
              <a:solidFill>
                <a:schemeClr val="tx1"/>
              </a:solidFill>
              <a:latin typeface="Tahoma" pitchFamily="34" charset="0"/>
            </a:endParaRPr>
          </a:p>
          <a:p>
            <a:pPr algn="r"/>
            <a:r>
              <a:rPr lang="en-US" altLang="en-US" sz="2100" b="1" dirty="0" smtClean="0">
                <a:solidFill>
                  <a:schemeClr val="tx1"/>
                </a:solidFill>
                <a:latin typeface="Tahoma" pitchFamily="34" charset="0"/>
              </a:rPr>
              <a:t>March 22, 2016</a:t>
            </a:r>
            <a:r>
              <a:rPr lang="en-US" altLang="en-US" sz="2100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n-US" altLang="en-US" sz="2100" dirty="0">
              <a:solidFill>
                <a:schemeClr val="tx1"/>
              </a:solidFill>
              <a:latin typeface="Tahoma" pitchFamily="34" charset="0"/>
            </a:endParaRPr>
          </a:p>
          <a:p>
            <a:pPr algn="r"/>
            <a:endParaRPr lang="en-US" altLang="en-US" dirty="0">
              <a:solidFill>
                <a:schemeClr val="tx1"/>
              </a:solidFill>
              <a:latin typeface="Tahoma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7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Pediatric XDR-TB Regimen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678" y="1143000"/>
            <a:ext cx="8354122" cy="41910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dirty="0" smtClean="0"/>
              <a:t>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375"/>
                    </a14:imgEffect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70517"/>
            <a:ext cx="8382000" cy="419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5400299"/>
            <a:ext cx="563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Regimen changed during course of treatment based upon patient weight, drug levels, and ongoing consultations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Total treatment period was 21 months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4355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Pediatric XDR-TB LHD Challenges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endParaRPr lang="en-US" b="1" dirty="0" smtClean="0"/>
          </a:p>
          <a:p>
            <a:pPr lvl="1"/>
            <a:r>
              <a:rPr lang="en-US" sz="3200" b="1" dirty="0" smtClean="0"/>
              <a:t>Care Coordination </a:t>
            </a:r>
          </a:p>
          <a:p>
            <a:pPr lvl="2"/>
            <a:r>
              <a:rPr lang="en-US" b="1" dirty="0" smtClean="0"/>
              <a:t>Family</a:t>
            </a:r>
          </a:p>
          <a:p>
            <a:pPr lvl="2"/>
            <a:r>
              <a:rPr lang="en-US" b="1" dirty="0" smtClean="0"/>
              <a:t>Private </a:t>
            </a:r>
            <a:r>
              <a:rPr lang="en-US" b="1" dirty="0"/>
              <a:t>provider </a:t>
            </a:r>
          </a:p>
          <a:p>
            <a:pPr lvl="2"/>
            <a:r>
              <a:rPr lang="en-US" b="1" dirty="0"/>
              <a:t>Local and state health departments and the CDC</a:t>
            </a:r>
          </a:p>
          <a:p>
            <a:pPr lvl="2"/>
            <a:r>
              <a:rPr lang="en-US" b="1" dirty="0"/>
              <a:t>Other academic faculty working in TB clinical practice and research</a:t>
            </a:r>
          </a:p>
          <a:p>
            <a:pPr marL="547687" lvl="2" indent="0">
              <a:buNone/>
            </a:pPr>
            <a:endParaRPr lang="en-US" b="1" dirty="0"/>
          </a:p>
          <a:p>
            <a:pPr lvl="1"/>
            <a:r>
              <a:rPr lang="en-US" sz="3200" b="1" dirty="0"/>
              <a:t>Public Health Responsibilities</a:t>
            </a:r>
          </a:p>
          <a:p>
            <a:pPr lvl="2"/>
            <a:r>
              <a:rPr lang="en-US" b="1" dirty="0" smtClean="0"/>
              <a:t>Consultations with local, state, federal, and international TB experts</a:t>
            </a:r>
            <a:endParaRPr lang="en-US" b="1" dirty="0"/>
          </a:p>
          <a:p>
            <a:pPr lvl="2"/>
            <a:r>
              <a:rPr lang="en-US" b="1" dirty="0" smtClean="0"/>
              <a:t>DOT</a:t>
            </a:r>
            <a:endParaRPr lang="en-US" b="1" dirty="0"/>
          </a:p>
          <a:p>
            <a:pPr lvl="2"/>
            <a:r>
              <a:rPr lang="en-US" b="1" dirty="0" smtClean="0"/>
              <a:t>Contact/Source </a:t>
            </a:r>
            <a:r>
              <a:rPr lang="en-US" b="1" dirty="0"/>
              <a:t>case investigations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288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Pediatric XDR-TB DOT Challenge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3000" b="1" dirty="0" smtClean="0"/>
              <a:t>Small LHD TB Program</a:t>
            </a:r>
          </a:p>
          <a:p>
            <a:pPr lvl="1"/>
            <a:endParaRPr lang="en-US" sz="3000" b="1" dirty="0" smtClean="0"/>
          </a:p>
          <a:p>
            <a:pPr lvl="1"/>
            <a:r>
              <a:rPr lang="en-US" sz="3000" b="1" dirty="0" smtClean="0"/>
              <a:t>Special order medications</a:t>
            </a:r>
          </a:p>
          <a:p>
            <a:pPr lvl="1"/>
            <a:endParaRPr lang="en-US" sz="3000" b="1" dirty="0" smtClean="0"/>
          </a:p>
          <a:p>
            <a:pPr lvl="1"/>
            <a:r>
              <a:rPr lang="en-US" sz="3000" b="1" dirty="0" smtClean="0"/>
              <a:t>Lack of DOT awareness and acceptance</a:t>
            </a:r>
          </a:p>
          <a:p>
            <a:pPr lvl="1"/>
            <a:endParaRPr lang="en-US" sz="3000" b="1" dirty="0"/>
          </a:p>
          <a:p>
            <a:pPr lvl="1"/>
            <a:r>
              <a:rPr lang="en-US" sz="3000" b="1" dirty="0" smtClean="0"/>
              <a:t>Multiple DOT visits </a:t>
            </a:r>
            <a:endParaRPr lang="en-US" sz="3000" b="1" dirty="0"/>
          </a:p>
          <a:p>
            <a:pPr lvl="2"/>
            <a:r>
              <a:rPr lang="en-US" sz="2200" b="1" dirty="0"/>
              <a:t>Morning </a:t>
            </a:r>
            <a:r>
              <a:rPr lang="en-US" sz="2200" b="1" dirty="0" smtClean="0"/>
              <a:t>visits 90 minutes</a:t>
            </a:r>
            <a:endParaRPr lang="en-US" sz="2200" b="1" dirty="0"/>
          </a:p>
          <a:p>
            <a:pPr lvl="2"/>
            <a:r>
              <a:rPr lang="en-US" sz="2200" b="1" dirty="0"/>
              <a:t>Evening </a:t>
            </a:r>
            <a:r>
              <a:rPr lang="en-US" sz="2200" b="1" dirty="0" smtClean="0"/>
              <a:t>visits 30-45 minutes</a:t>
            </a:r>
            <a:endParaRPr lang="en-US" sz="2200" b="1" dirty="0"/>
          </a:p>
          <a:p>
            <a:pPr lvl="2"/>
            <a:r>
              <a:rPr lang="en-US" sz="2200" b="1" dirty="0" smtClean="0"/>
              <a:t>Residence 45 minutes from </a:t>
            </a:r>
            <a:r>
              <a:rPr lang="en-US" sz="2200" b="1" dirty="0"/>
              <a:t>the </a:t>
            </a:r>
            <a:r>
              <a:rPr lang="en-US" sz="2200" b="1" dirty="0" smtClean="0"/>
              <a:t>LHD</a:t>
            </a:r>
          </a:p>
          <a:p>
            <a:pPr lvl="2">
              <a:buNone/>
            </a:pPr>
            <a:endParaRPr lang="en-US" sz="2200" b="1" dirty="0" smtClean="0"/>
          </a:p>
          <a:p>
            <a:pPr lvl="2"/>
            <a:endParaRPr lang="en-US" sz="2200" b="1" dirty="0" smtClean="0"/>
          </a:p>
          <a:p>
            <a:pPr lvl="1"/>
            <a:endParaRPr lang="en-US" sz="2400" b="1" dirty="0" smtClean="0"/>
          </a:p>
          <a:p>
            <a:pPr lvl="1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814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Pediatric XDR-TB Investigation Challenge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4" descr="Microsoft Excel - XDR Presentation - Howard County's Copy - Shortcut.lnk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" t="22768" r="9830" b="14286"/>
          <a:stretch/>
        </p:blipFill>
        <p:spPr>
          <a:xfrm>
            <a:off x="533400" y="1371600"/>
            <a:ext cx="4953000" cy="3716594"/>
          </a:xfrm>
          <a:ln>
            <a:solidFill>
              <a:schemeClr val="tx1"/>
            </a:solidFill>
            <a:prstDash val="solid"/>
          </a:ln>
        </p:spPr>
      </p:pic>
      <p:pic>
        <p:nvPicPr>
          <p:cNvPr id="5" name="Content Placeholder 6" descr="Microsoft Excel - XDR Presentation - Howard County's Copy - Shortcut.lnk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" t="22768" r="9972" b="28994"/>
          <a:stretch/>
        </p:blipFill>
        <p:spPr>
          <a:xfrm>
            <a:off x="3276600" y="2209800"/>
            <a:ext cx="5105400" cy="3505200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202877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Strengths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648200"/>
          </a:xfrm>
          <a:ln>
            <a:noFill/>
          </a:ln>
        </p:spPr>
        <p:txBody>
          <a:bodyPr>
            <a:normAutofit fontScale="85000" lnSpcReduction="10000"/>
          </a:bodyPr>
          <a:lstStyle/>
          <a:p>
            <a:pPr eaLnBrk="0" fontAlgn="base" hangingPunct="0">
              <a:spcAft>
                <a:spcPct val="0"/>
              </a:spcAft>
              <a:buSzPct val="85000"/>
              <a:defRPr/>
            </a:pPr>
            <a:r>
              <a:rPr lang="en-US" b="1" dirty="0" smtClean="0"/>
              <a:t>Federal, state, local agencies and private provider worked efficiently, collaboratively, and compassionately as a team</a:t>
            </a:r>
            <a:endParaRPr lang="en-US" b="1" dirty="0"/>
          </a:p>
          <a:p>
            <a:r>
              <a:rPr lang="en-US" b="1" dirty="0" smtClean="0"/>
              <a:t>Customized medications were facilitated</a:t>
            </a:r>
          </a:p>
          <a:p>
            <a:pPr lvl="1"/>
            <a:r>
              <a:rPr lang="en-US" sz="2400" b="1" dirty="0" smtClean="0"/>
              <a:t>Patient had private health insurance</a:t>
            </a:r>
          </a:p>
          <a:p>
            <a:pPr lvl="1"/>
            <a:r>
              <a:rPr lang="en-US" sz="2400" b="1" dirty="0" smtClean="0"/>
              <a:t>Hospital pediatric pharmacy prepared unit dosing and provided 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        guidance for administering meds and for monitoring  possible side     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        effects</a:t>
            </a:r>
            <a:endParaRPr lang="en-US" sz="2400" b="1" dirty="0"/>
          </a:p>
          <a:p>
            <a:r>
              <a:rPr lang="en-US" b="1" dirty="0" smtClean="0"/>
              <a:t>LHD </a:t>
            </a:r>
            <a:r>
              <a:rPr lang="en-US" b="1" dirty="0"/>
              <a:t>provided DOT twice daily 7 days a week </a:t>
            </a:r>
          </a:p>
          <a:p>
            <a:pPr lvl="1"/>
            <a:r>
              <a:rPr lang="en-US" sz="2400" b="1" dirty="0" smtClean="0"/>
              <a:t>LHD </a:t>
            </a:r>
            <a:r>
              <a:rPr lang="en-US" sz="2400" b="1" dirty="0"/>
              <a:t>funds used  to hire agency nurse for evening and weekend DOT</a:t>
            </a:r>
          </a:p>
          <a:p>
            <a:r>
              <a:rPr lang="en-US" b="1" dirty="0"/>
              <a:t>Child responded favorably to treatment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17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Weaknesses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Multiple </a:t>
            </a:r>
            <a:r>
              <a:rPr lang="en-US" b="1" dirty="0" smtClean="0"/>
              <a:t>conference calls</a:t>
            </a:r>
            <a:endParaRPr lang="en-US" b="1" dirty="0"/>
          </a:p>
          <a:p>
            <a:pPr lvl="1"/>
            <a:r>
              <a:rPr lang="en-US" sz="2400" b="1" dirty="0"/>
              <a:t>Up to 24 people on initial calls</a:t>
            </a:r>
          </a:p>
          <a:p>
            <a:pPr lvl="2"/>
            <a:r>
              <a:rPr lang="en-US" sz="1900" b="1" dirty="0" smtClean="0"/>
              <a:t>Numerous </a:t>
            </a:r>
            <a:r>
              <a:rPr lang="en-US" sz="1900" b="1" dirty="0"/>
              <a:t>private and public health </a:t>
            </a:r>
            <a:r>
              <a:rPr lang="en-US" sz="1900" b="1" dirty="0" smtClean="0"/>
              <a:t>experts</a:t>
            </a:r>
          </a:p>
          <a:p>
            <a:r>
              <a:rPr lang="en-US" b="1" dirty="0" smtClean="0"/>
              <a:t>Varying </a:t>
            </a:r>
            <a:r>
              <a:rPr lang="en-US" b="1" dirty="0"/>
              <a:t>and conflicting opinions expressed by experts </a:t>
            </a:r>
            <a:r>
              <a:rPr lang="en-US" b="1" dirty="0" smtClean="0"/>
              <a:t>  </a:t>
            </a:r>
            <a:endParaRPr lang="en-US" b="1" dirty="0"/>
          </a:p>
          <a:p>
            <a:pPr marL="0" indent="0">
              <a:buNone/>
            </a:pPr>
            <a:r>
              <a:rPr lang="en-US" sz="3500" b="1" dirty="0" smtClean="0"/>
              <a:t>    	</a:t>
            </a:r>
            <a:r>
              <a:rPr lang="en-US" sz="2600" b="1" u="sng" dirty="0" smtClean="0"/>
              <a:t>Example</a:t>
            </a:r>
            <a:r>
              <a:rPr lang="en-US" sz="2600" b="1" dirty="0"/>
              <a:t>:</a:t>
            </a:r>
          </a:p>
          <a:p>
            <a:pPr lvl="1"/>
            <a:r>
              <a:rPr lang="en-US" sz="2400" b="1" dirty="0" smtClean="0"/>
              <a:t>Experts stated that </a:t>
            </a:r>
            <a:r>
              <a:rPr lang="en-US" sz="2400" b="1" dirty="0"/>
              <a:t>child was not infectious</a:t>
            </a:r>
          </a:p>
          <a:p>
            <a:pPr lvl="1"/>
            <a:r>
              <a:rPr lang="en-US" sz="2400" b="1" dirty="0"/>
              <a:t>LHD was not using respiratory precautions BUT…</a:t>
            </a:r>
          </a:p>
          <a:p>
            <a:pPr lvl="2"/>
            <a:r>
              <a:rPr lang="en-US" sz="1900" b="1" dirty="0" smtClean="0"/>
              <a:t>Airborne isolation was in place while patient was in the hospital, AND </a:t>
            </a:r>
          </a:p>
          <a:p>
            <a:pPr lvl="2"/>
            <a:r>
              <a:rPr lang="en-US" sz="1900" b="1" dirty="0" smtClean="0"/>
              <a:t>Respiratory precautions ordered for pediatric home health team </a:t>
            </a:r>
          </a:p>
          <a:p>
            <a:r>
              <a:rPr lang="en-US" b="1" dirty="0" smtClean="0"/>
              <a:t>Funding </a:t>
            </a:r>
            <a:r>
              <a:rPr lang="en-US" b="1" dirty="0"/>
              <a:t>was not readily available for specialized </a:t>
            </a:r>
            <a:r>
              <a:rPr lang="en-US" b="1" dirty="0" smtClean="0"/>
              <a:t>medications or </a:t>
            </a:r>
            <a:r>
              <a:rPr lang="en-US" b="1" dirty="0"/>
              <a:t>staff overtime – private insurance and HO approved county </a:t>
            </a:r>
            <a:r>
              <a:rPr lang="en-US" b="1" dirty="0" smtClean="0"/>
              <a:t>funds </a:t>
            </a:r>
            <a:r>
              <a:rPr lang="en-US" b="1" dirty="0"/>
              <a:t>to assist</a:t>
            </a:r>
          </a:p>
          <a:p>
            <a:pPr lvl="1"/>
            <a:endParaRPr lang="en-US" b="1" dirty="0"/>
          </a:p>
          <a:p>
            <a:pPr lvl="2"/>
            <a:endParaRPr lang="en-US" b="1" dirty="0"/>
          </a:p>
          <a:p>
            <a:pPr lvl="2"/>
            <a:endParaRPr lang="en-US" b="1" dirty="0" smtClean="0"/>
          </a:p>
          <a:p>
            <a:pPr marL="914400" lvl="2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5157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Opportunities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257800"/>
          </a:xfrm>
        </p:spPr>
        <p:txBody>
          <a:bodyPr>
            <a:noAutofit/>
          </a:bodyPr>
          <a:lstStyle/>
          <a:p>
            <a:r>
              <a:rPr lang="en-US" sz="3000" b="1" dirty="0"/>
              <a:t>Positive culture </a:t>
            </a:r>
            <a:r>
              <a:rPr lang="en-US" sz="3000" b="1" dirty="0" smtClean="0"/>
              <a:t>allowing for susceptibility </a:t>
            </a:r>
            <a:r>
              <a:rPr lang="en-US" b="1" dirty="0" smtClean="0"/>
              <a:t>testing</a:t>
            </a:r>
            <a:endParaRPr lang="en-US" sz="2400" b="1" dirty="0"/>
          </a:p>
          <a:p>
            <a:r>
              <a:rPr lang="en-US" sz="3000" b="1" dirty="0"/>
              <a:t>Family had health insurance</a:t>
            </a:r>
          </a:p>
          <a:p>
            <a:pPr lvl="1"/>
            <a:r>
              <a:rPr lang="en-US" sz="2200" b="1" dirty="0"/>
              <a:t>Allowed for </a:t>
            </a:r>
            <a:r>
              <a:rPr lang="en-US" sz="2200" b="1" dirty="0" smtClean="0"/>
              <a:t>purchase / </a:t>
            </a:r>
            <a:r>
              <a:rPr lang="en-US" sz="2200" b="1" dirty="0"/>
              <a:t>preparation of medications </a:t>
            </a:r>
          </a:p>
          <a:p>
            <a:pPr lvl="1"/>
            <a:r>
              <a:rPr lang="en-US" sz="2200" b="1" dirty="0"/>
              <a:t>Paid for </a:t>
            </a:r>
            <a:r>
              <a:rPr lang="en-US" sz="2200" b="1" dirty="0" smtClean="0"/>
              <a:t>appointments </a:t>
            </a:r>
            <a:r>
              <a:rPr lang="en-US" sz="2200" b="1" dirty="0"/>
              <a:t>including labs, vision, audiology and vestibular  </a:t>
            </a:r>
            <a:r>
              <a:rPr lang="en-US" sz="2200" b="1" dirty="0" smtClean="0"/>
              <a:t>assessments, </a:t>
            </a:r>
            <a:r>
              <a:rPr lang="en-US" sz="2200" b="1" dirty="0"/>
              <a:t>and consultations with </a:t>
            </a:r>
            <a:r>
              <a:rPr lang="en-US" sz="2200" b="1" dirty="0" smtClean="0"/>
              <a:t>specialists</a:t>
            </a:r>
            <a:endParaRPr lang="en-US" sz="2400" b="1" dirty="0"/>
          </a:p>
          <a:p>
            <a:r>
              <a:rPr lang="en-US" sz="3000" b="1" dirty="0" smtClean="0"/>
              <a:t>Private provider </a:t>
            </a:r>
            <a:r>
              <a:rPr lang="en-US" sz="3000" b="1" dirty="0"/>
              <a:t>was open and willing to </a:t>
            </a:r>
            <a:r>
              <a:rPr lang="en-US" sz="3000" b="1" dirty="0" smtClean="0"/>
              <a:t>collaborate </a:t>
            </a:r>
            <a:r>
              <a:rPr lang="en-US" sz="3000" b="1" dirty="0"/>
              <a:t>with </a:t>
            </a:r>
            <a:r>
              <a:rPr lang="en-US" sz="3000" b="1" dirty="0" smtClean="0"/>
              <a:t>LHD</a:t>
            </a:r>
            <a:endParaRPr lang="en-US" sz="2400" b="1" dirty="0"/>
          </a:p>
          <a:p>
            <a:r>
              <a:rPr lang="en-US" sz="3000" b="1" dirty="0" smtClean="0"/>
              <a:t>Medications were tolerated</a:t>
            </a:r>
          </a:p>
          <a:p>
            <a:pPr lvl="1"/>
            <a:r>
              <a:rPr lang="en-US" sz="2200" b="1" dirty="0" smtClean="0"/>
              <a:t>Minimal </a:t>
            </a:r>
            <a:r>
              <a:rPr lang="en-US" sz="2200" b="1" dirty="0"/>
              <a:t>side </a:t>
            </a:r>
            <a:r>
              <a:rPr lang="en-US" sz="2200" b="1" dirty="0" smtClean="0"/>
              <a:t>effects</a:t>
            </a:r>
            <a:endParaRPr lang="en-US" sz="1800" b="1" dirty="0" smtClean="0">
              <a:solidFill>
                <a:schemeClr val="accent1"/>
              </a:solidFill>
            </a:endParaRPr>
          </a:p>
          <a:p>
            <a:pPr marL="182563" indent="-182563" eaLnBrk="0" fontAlgn="base" hangingPunct="0"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/>
            </a:pPr>
            <a:endParaRPr lang="en-US" sz="2400" b="1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118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Threats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  <a:buSzPct val="85000"/>
              <a:defRPr/>
            </a:pPr>
            <a:r>
              <a:rPr lang="en-US" sz="3000" b="1" dirty="0"/>
              <a:t>Toddler </a:t>
            </a:r>
            <a:r>
              <a:rPr lang="en-US" sz="3000" b="1"/>
              <a:t>with </a:t>
            </a:r>
            <a:r>
              <a:rPr lang="en-US" sz="3000" b="1" smtClean="0"/>
              <a:t>XDR-TB</a:t>
            </a:r>
          </a:p>
          <a:p>
            <a:pPr marL="0" indent="0" eaLnBrk="0" fontAlgn="base" hangingPunct="0">
              <a:spcAft>
                <a:spcPct val="0"/>
              </a:spcAft>
              <a:buSzPct val="85000"/>
              <a:buNone/>
              <a:defRPr/>
            </a:pPr>
            <a:endParaRPr lang="en-US" sz="3000" b="1" dirty="0"/>
          </a:p>
          <a:p>
            <a:pPr eaLnBrk="0" fontAlgn="base" hangingPunct="0">
              <a:spcAft>
                <a:spcPct val="0"/>
              </a:spcAft>
              <a:buSzPct val="85000"/>
              <a:defRPr/>
            </a:pPr>
            <a:r>
              <a:rPr lang="en-US" sz="3000" b="1" dirty="0"/>
              <a:t>Multiple Voices</a:t>
            </a:r>
          </a:p>
          <a:p>
            <a:pPr lvl="1">
              <a:defRPr/>
            </a:pPr>
            <a:r>
              <a:rPr lang="en-US" sz="2200" b="1" dirty="0"/>
              <a:t>Notoriety of diagnosis</a:t>
            </a:r>
          </a:p>
          <a:p>
            <a:pPr lvl="1"/>
            <a:r>
              <a:rPr lang="en-US" sz="2200" b="1" dirty="0"/>
              <a:t>Family priorities versus public health </a:t>
            </a:r>
            <a:r>
              <a:rPr lang="en-US" sz="2200" b="1" dirty="0" smtClean="0"/>
              <a:t>priorities</a:t>
            </a:r>
          </a:p>
          <a:p>
            <a:pPr marL="457200" lvl="1" indent="0">
              <a:buNone/>
            </a:pPr>
            <a:endParaRPr lang="en-US" sz="2200" b="1" dirty="0" smtClean="0"/>
          </a:p>
          <a:p>
            <a:r>
              <a:rPr lang="en-US" sz="3000" b="1" dirty="0" smtClean="0"/>
              <a:t>DOT</a:t>
            </a:r>
            <a:endParaRPr lang="en-US" sz="3000" b="1" dirty="0"/>
          </a:p>
          <a:p>
            <a:pPr lvl="1"/>
            <a:r>
              <a:rPr lang="en-US" sz="2200" b="1" dirty="0" smtClean="0"/>
              <a:t>Missed DOT doses extended treatment </a:t>
            </a:r>
          </a:p>
          <a:p>
            <a:pPr lvl="1"/>
            <a:r>
              <a:rPr lang="en-US" sz="2200" b="1" dirty="0" smtClean="0"/>
              <a:t>Identifying funding for extensive DOT coverage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04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Lessons Learned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91961" cy="6248400"/>
          </a:xfrm>
        </p:spPr>
        <p:txBody>
          <a:bodyPr>
            <a:normAutofit fontScale="40000" lnSpcReduction="20000"/>
          </a:bodyPr>
          <a:lstStyle/>
          <a:p>
            <a:r>
              <a:rPr lang="en-US" sz="6800" b="1" dirty="0" smtClean="0"/>
              <a:t>Collaboration is the key to treatment success </a:t>
            </a:r>
            <a:endParaRPr lang="en-US" sz="6800" b="1" dirty="0"/>
          </a:p>
          <a:p>
            <a:r>
              <a:rPr lang="en-US" sz="6800" b="1" dirty="0" smtClean="0"/>
              <a:t>Consider effects of long-term intense treatment on child and family</a:t>
            </a:r>
          </a:p>
          <a:p>
            <a:pPr lvl="1"/>
            <a:r>
              <a:rPr lang="en-US" sz="5000" b="1" dirty="0" smtClean="0"/>
              <a:t>Length of treatment</a:t>
            </a:r>
          </a:p>
          <a:p>
            <a:pPr marL="0" indent="0">
              <a:buNone/>
            </a:pPr>
            <a:endParaRPr lang="en-US" sz="3300" b="1" dirty="0"/>
          </a:p>
          <a:p>
            <a:r>
              <a:rPr lang="en-US" sz="6500" b="1" dirty="0" smtClean="0"/>
              <a:t>DOT Schedule:</a:t>
            </a:r>
          </a:p>
          <a:p>
            <a:pPr lvl="1"/>
            <a:r>
              <a:rPr lang="en-US" sz="5000" b="1" dirty="0" smtClean="0"/>
              <a:t>Initial </a:t>
            </a:r>
            <a:r>
              <a:rPr lang="en-US" sz="5000" b="1" dirty="0"/>
              <a:t>twice daily </a:t>
            </a:r>
            <a:r>
              <a:rPr lang="en-US" sz="5000" b="1" dirty="0" smtClean="0"/>
              <a:t>visits</a:t>
            </a:r>
          </a:p>
          <a:p>
            <a:pPr lvl="1"/>
            <a:r>
              <a:rPr lang="en-US" sz="5000" b="1" dirty="0" smtClean="0"/>
              <a:t>Length </a:t>
            </a:r>
            <a:r>
              <a:rPr lang="en-US" sz="5000" b="1" dirty="0"/>
              <a:t>of home visits due to IV therapy and spacing of </a:t>
            </a:r>
            <a:r>
              <a:rPr lang="en-US" sz="5000" b="1" dirty="0" smtClean="0"/>
              <a:t>medications</a:t>
            </a:r>
          </a:p>
          <a:p>
            <a:pPr lvl="1"/>
            <a:r>
              <a:rPr lang="en-US" sz="5000" b="1" dirty="0" smtClean="0"/>
              <a:t>Consider </a:t>
            </a:r>
            <a:r>
              <a:rPr lang="en-US" sz="5000" b="1" dirty="0"/>
              <a:t>DOT team – initially, various LHD nurses provided </a:t>
            </a:r>
            <a:r>
              <a:rPr lang="en-US" sz="5000" b="1" dirty="0" smtClean="0"/>
              <a:t>DOT</a:t>
            </a:r>
          </a:p>
          <a:p>
            <a:pPr lvl="1"/>
            <a:r>
              <a:rPr lang="en-US" sz="5000" b="1" dirty="0" smtClean="0"/>
              <a:t>Adjust </a:t>
            </a:r>
            <a:r>
              <a:rPr lang="en-US" sz="5000" b="1" dirty="0"/>
              <a:t>work schedules to provide DOT into evening hours and weekends</a:t>
            </a:r>
          </a:p>
          <a:p>
            <a:pPr marL="0" indent="0">
              <a:buNone/>
            </a:pPr>
            <a:endParaRPr lang="en-US" sz="2900" b="1" dirty="0" smtClean="0"/>
          </a:p>
          <a:p>
            <a:r>
              <a:rPr lang="en-US" sz="6500" b="1" dirty="0" smtClean="0"/>
              <a:t>Staff Awareness:</a:t>
            </a:r>
          </a:p>
          <a:p>
            <a:pPr lvl="1"/>
            <a:r>
              <a:rPr lang="en-US" sz="5000" b="1" dirty="0" smtClean="0"/>
              <a:t>Resource  packets</a:t>
            </a:r>
          </a:p>
          <a:p>
            <a:pPr lvl="1"/>
            <a:r>
              <a:rPr lang="en-US" sz="5000" b="1" dirty="0" smtClean="0"/>
              <a:t>HD provided respiratory training for additional staff</a:t>
            </a:r>
          </a:p>
          <a:p>
            <a:pPr lvl="1"/>
            <a:r>
              <a:rPr lang="en-US" sz="5000" b="1" dirty="0" smtClean="0"/>
              <a:t>Cultural Competency</a:t>
            </a:r>
          </a:p>
          <a:p>
            <a:pPr lvl="1"/>
            <a:r>
              <a:rPr lang="en-US" sz="5000" b="1" dirty="0" smtClean="0"/>
              <a:t>Navigating the experts</a:t>
            </a:r>
          </a:p>
          <a:p>
            <a:pPr marL="0" indent="0">
              <a:buNone/>
            </a:pPr>
            <a:r>
              <a:rPr lang="en-US" sz="5500" b="1" dirty="0" smtClean="0"/>
              <a:t>  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    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70168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Update on child with XDR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b="1" dirty="0" smtClean="0"/>
              <a:t>Seen by private provider in October, 2015</a:t>
            </a:r>
          </a:p>
          <a:p>
            <a:r>
              <a:rPr lang="en-US" sz="3000" b="1" dirty="0" smtClean="0"/>
              <a:t>No symptoms of TB</a:t>
            </a:r>
          </a:p>
          <a:p>
            <a:r>
              <a:rPr lang="en-US" sz="3000" b="1" dirty="0" smtClean="0"/>
              <a:t>Bronze skin color from </a:t>
            </a:r>
            <a:r>
              <a:rPr lang="en-US" sz="3000" b="1" dirty="0" err="1" smtClean="0"/>
              <a:t>Clofazimine</a:t>
            </a:r>
            <a:r>
              <a:rPr lang="en-US" sz="3000" b="1" dirty="0" smtClean="0"/>
              <a:t> slightly improved – expect complete resolution to take several years </a:t>
            </a:r>
          </a:p>
          <a:p>
            <a:r>
              <a:rPr lang="en-US" sz="3000" b="1" dirty="0" smtClean="0"/>
              <a:t>TSH and free T4 is normal – off </a:t>
            </a:r>
            <a:r>
              <a:rPr lang="en-US" sz="3000" b="1" dirty="0" err="1" smtClean="0"/>
              <a:t>Synthroid</a:t>
            </a:r>
            <a:endParaRPr lang="en-US" sz="3000" b="1" dirty="0" smtClean="0"/>
          </a:p>
          <a:p>
            <a:r>
              <a:rPr lang="en-US" sz="3000" b="1" dirty="0" smtClean="0"/>
              <a:t>Child is enjoying kindergarten, and gaining weight appropriately </a:t>
            </a:r>
          </a:p>
          <a:p>
            <a:r>
              <a:rPr lang="en-US" sz="3000" b="1" dirty="0" smtClean="0"/>
              <a:t>Next follow up in March, 2016</a:t>
            </a:r>
            <a:endParaRPr lang="en-US" sz="3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2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Howard County, Maryland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 descr="http://quickfacts.census.gov/qfd/img/counties/stout2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96713"/>
            <a:ext cx="5029201" cy="3943989"/>
          </a:xfrm>
          <a:prstGeom prst="rect">
            <a:avLst/>
          </a:prstGeom>
          <a:noFill/>
          <a:ln w="3175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6019800"/>
            <a:ext cx="381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References: United State Census Map, 2015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4755175" y="1696715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Maryland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5-Point Star 29"/>
          <p:cNvSpPr/>
          <p:nvPr/>
        </p:nvSpPr>
        <p:spPr>
          <a:xfrm>
            <a:off x="6568440" y="2916701"/>
            <a:ext cx="152400" cy="1524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5" name="Picture 10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1686">
            <a:off x="685800" y="1600775"/>
            <a:ext cx="2714625" cy="1781175"/>
          </a:xfrm>
          <a:prstGeom prst="rect">
            <a:avLst/>
          </a:prstGeom>
        </p:spPr>
      </p:pic>
      <p:cxnSp>
        <p:nvCxnSpPr>
          <p:cNvPr id="1049" name="Straight Arrow Connector 1048"/>
          <p:cNvCxnSpPr/>
          <p:nvPr/>
        </p:nvCxnSpPr>
        <p:spPr>
          <a:xfrm>
            <a:off x="3124200" y="2362200"/>
            <a:ext cx="609600" cy="1291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77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Acknowledgements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sz="2000" b="1" dirty="0" smtClean="0"/>
              <a:t> Maryland Department of Health and Mental Hygiene – Center for Tuberculosis Control Program (CTBCP)</a:t>
            </a:r>
          </a:p>
          <a:p>
            <a:pPr marL="400050" lvl="1" indent="0"/>
            <a:r>
              <a:rPr lang="en-US" sz="1600" b="1" dirty="0" smtClean="0"/>
              <a:t>    </a:t>
            </a:r>
            <a:r>
              <a:rPr lang="en-US" sz="1900" b="1" dirty="0" smtClean="0"/>
              <a:t>Nancy Baruch RN, MBA, Maryland TB Controller</a:t>
            </a:r>
          </a:p>
          <a:p>
            <a:pPr marL="400050" lvl="1" indent="0"/>
            <a:r>
              <a:rPr lang="en-US" sz="1900" b="1" dirty="0"/>
              <a:t> </a:t>
            </a:r>
            <a:r>
              <a:rPr lang="en-US" sz="1900" b="1" dirty="0" smtClean="0"/>
              <a:t>  Maureen Donovan RN, MGA, Nurse Consultant  </a:t>
            </a:r>
          </a:p>
          <a:p>
            <a:pPr marL="400050" lvl="1" indent="0"/>
            <a:r>
              <a:rPr lang="en-US" sz="1900" b="1" dirty="0"/>
              <a:t> </a:t>
            </a:r>
            <a:r>
              <a:rPr lang="en-US" sz="1900" b="1" dirty="0" smtClean="0"/>
              <a:t>  Lisa Paulos RN, MPH, Epidemiologist </a:t>
            </a:r>
          </a:p>
          <a:p>
            <a:pPr marL="0" indent="0">
              <a:buNone/>
            </a:pPr>
            <a:endParaRPr lang="en-US" sz="2000" b="1" dirty="0"/>
          </a:p>
          <a:p>
            <a:r>
              <a:rPr lang="en-US" sz="2000" b="1" dirty="0" smtClean="0"/>
              <a:t>Howard County Health Department</a:t>
            </a:r>
          </a:p>
          <a:p>
            <a:pPr lvl="1"/>
            <a:r>
              <a:rPr lang="en-US" sz="1900" b="1" dirty="0" smtClean="0"/>
              <a:t>Maura Rossman, M.D., Health Officer</a:t>
            </a:r>
          </a:p>
          <a:p>
            <a:pPr lvl="1"/>
            <a:r>
              <a:rPr lang="en-US" sz="1900" b="1" dirty="0" smtClean="0"/>
              <a:t>Bernard Farrell, M.D., TB Clinician</a:t>
            </a:r>
          </a:p>
          <a:p>
            <a:pPr lvl="1"/>
            <a:r>
              <a:rPr lang="en-US" sz="1900" b="1" dirty="0" smtClean="0"/>
              <a:t>Elizabeth Menachery, M.D., Medical Director </a:t>
            </a:r>
          </a:p>
          <a:p>
            <a:pPr lvl="1"/>
            <a:r>
              <a:rPr lang="en-US" sz="1900" b="1" dirty="0" smtClean="0"/>
              <a:t>Andrea Raid, RN, Director of Communicable Disease                                      </a:t>
            </a:r>
          </a:p>
          <a:p>
            <a:pPr lvl="1"/>
            <a:r>
              <a:rPr lang="en-US" sz="1900" b="1" dirty="0" smtClean="0"/>
              <a:t>Dorothy Bauman, RN, Staff TB Control Nurse</a:t>
            </a:r>
          </a:p>
          <a:p>
            <a:pPr lvl="1"/>
            <a:r>
              <a:rPr lang="en-US" sz="1900" b="1" dirty="0" smtClean="0"/>
              <a:t>Sandra Nicholas, LPN</a:t>
            </a:r>
          </a:p>
          <a:p>
            <a:pPr lvl="1"/>
            <a:r>
              <a:rPr lang="en-US" sz="1900" b="1" dirty="0" err="1" smtClean="0"/>
              <a:t>Tial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Zawkhai</a:t>
            </a:r>
            <a:r>
              <a:rPr lang="en-US" sz="1900" b="1" dirty="0" smtClean="0"/>
              <a:t>, LPN</a:t>
            </a:r>
          </a:p>
          <a:p>
            <a:pPr lvl="1"/>
            <a:r>
              <a:rPr lang="en-US" sz="1900" b="1" dirty="0" smtClean="0"/>
              <a:t>Susan Bauhaus, RN</a:t>
            </a:r>
          </a:p>
          <a:p>
            <a:pPr lvl="1"/>
            <a:r>
              <a:rPr lang="en-US" sz="1900" b="1" dirty="0" smtClean="0"/>
              <a:t>Wendy </a:t>
            </a:r>
            <a:r>
              <a:rPr lang="en-US" sz="1900" b="1" dirty="0" err="1" smtClean="0"/>
              <a:t>Kensie</a:t>
            </a:r>
            <a:r>
              <a:rPr lang="en-US" sz="1900" b="1" dirty="0" smtClean="0"/>
              <a:t>, RN, JPS</a:t>
            </a:r>
          </a:p>
          <a:p>
            <a:pPr lvl="1"/>
            <a:r>
              <a:rPr lang="en-US" sz="1900" b="1" dirty="0" smtClean="0"/>
              <a:t>Fiori Tesfamariam, LPN</a:t>
            </a:r>
          </a:p>
          <a:p>
            <a:pPr lvl="1"/>
            <a:r>
              <a:rPr lang="en-US" sz="1900" b="1" dirty="0" smtClean="0"/>
              <a:t>Marilyn Birkner, Clerical</a:t>
            </a:r>
          </a:p>
          <a:p>
            <a:pPr lvl="1"/>
            <a:r>
              <a:rPr lang="en-US" sz="1900" b="1" dirty="0" err="1" smtClean="0"/>
              <a:t>Zakariya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Kmir</a:t>
            </a:r>
            <a:r>
              <a:rPr lang="en-US" sz="1900" b="1" dirty="0" smtClean="0"/>
              <a:t>, HCPSS Gifted &amp; Talented Program Student Intern</a:t>
            </a:r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57674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accent2"/>
                </a:solidFill>
              </a:rPr>
              <a:t>                </a:t>
            </a:r>
            <a:br>
              <a:rPr lang="en-US" sz="4800" b="1" dirty="0" smtClean="0">
                <a:solidFill>
                  <a:schemeClr val="accent2"/>
                </a:solidFill>
              </a:rPr>
            </a:br>
            <a:r>
              <a:rPr lang="en-US" sz="4800" b="1" dirty="0">
                <a:solidFill>
                  <a:schemeClr val="accent2"/>
                </a:solidFill>
              </a:rPr>
              <a:t/>
            </a:r>
            <a:br>
              <a:rPr lang="en-US" sz="4800" b="1" dirty="0">
                <a:solidFill>
                  <a:schemeClr val="accent2"/>
                </a:solidFill>
              </a:rPr>
            </a:br>
            <a:endParaRPr lang="en-US" sz="4800" b="1" dirty="0">
              <a:solidFill>
                <a:schemeClr val="accent2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096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2166" y="3810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Moving Forward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4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3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Questions?</a:t>
            </a:r>
            <a:endParaRPr lang="en-U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0444956" flipV="1">
            <a:off x="750188" y="9230135"/>
            <a:ext cx="7248249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248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84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Howard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County Demographics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lnSpcReduction="10000"/>
          </a:bodyPr>
          <a:lstStyle/>
          <a:p>
            <a:r>
              <a:rPr lang="en-US" sz="3000" b="1" dirty="0"/>
              <a:t>Howard County is one of the wealthiest counties in the United States</a:t>
            </a:r>
            <a:r>
              <a:rPr lang="en-US" sz="3000" b="1" dirty="0" smtClean="0"/>
              <a:t>.</a:t>
            </a:r>
          </a:p>
          <a:p>
            <a:pPr>
              <a:buNone/>
            </a:pPr>
            <a:endParaRPr lang="en-US" sz="3000" b="1" dirty="0"/>
          </a:p>
          <a:p>
            <a:r>
              <a:rPr lang="en-US" sz="3000" b="1" dirty="0"/>
              <a:t>Population of 304,000: 1 out of 6 residents is foreign born</a:t>
            </a:r>
            <a:r>
              <a:rPr lang="en-US" sz="3000" b="1" dirty="0" smtClean="0"/>
              <a:t>.</a:t>
            </a:r>
          </a:p>
          <a:p>
            <a:pPr>
              <a:buNone/>
            </a:pPr>
            <a:endParaRPr lang="en-US" sz="3000" b="1" dirty="0"/>
          </a:p>
          <a:p>
            <a:r>
              <a:rPr lang="en-US" sz="3000" b="1" dirty="0" smtClean="0"/>
              <a:t>95 % are High School graduates</a:t>
            </a:r>
          </a:p>
          <a:p>
            <a:pPr>
              <a:buNone/>
            </a:pPr>
            <a:endParaRPr lang="en-US" sz="3000" b="1" dirty="0" smtClean="0"/>
          </a:p>
          <a:p>
            <a:r>
              <a:rPr lang="en-US" sz="3000" b="1" dirty="0" smtClean="0"/>
              <a:t>60 </a:t>
            </a:r>
            <a:r>
              <a:rPr lang="en-US" sz="3000" b="1" dirty="0"/>
              <a:t>% </a:t>
            </a:r>
            <a:r>
              <a:rPr lang="en-US" sz="3000" b="1" dirty="0" smtClean="0"/>
              <a:t>are College/Professional graduates </a:t>
            </a:r>
            <a:endParaRPr lang="en-US" sz="3000" b="1" dirty="0"/>
          </a:p>
          <a:p>
            <a:pPr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91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Howard County TB cases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569385"/>
              </p:ext>
            </p:extLst>
          </p:nvPr>
        </p:nvGraphicFramePr>
        <p:xfrm>
          <a:off x="228592" y="1981200"/>
          <a:ext cx="8686816" cy="2895601"/>
        </p:xfrm>
        <a:graphic>
          <a:graphicData uri="http://schemas.openxmlformats.org/drawingml/2006/table">
            <a:tbl>
              <a:tblPr firstRow="1">
                <a:tableStyleId>{35758FB7-9AC5-4552-8A53-C91805E547FA}</a:tableStyleId>
              </a:tblPr>
              <a:tblGrid>
                <a:gridCol w="542926"/>
                <a:gridCol w="542926"/>
                <a:gridCol w="542926"/>
                <a:gridCol w="542926"/>
                <a:gridCol w="542926"/>
                <a:gridCol w="542926"/>
                <a:gridCol w="542926"/>
                <a:gridCol w="542926"/>
                <a:gridCol w="542926"/>
                <a:gridCol w="542926"/>
                <a:gridCol w="542926"/>
                <a:gridCol w="542926"/>
                <a:gridCol w="542926"/>
                <a:gridCol w="542926"/>
                <a:gridCol w="542926"/>
                <a:gridCol w="542926"/>
              </a:tblGrid>
              <a:tr h="1174165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Angola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China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Ethiopia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India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Iran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Korea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Malaysia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Mexico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Myanmar</a:t>
                      </a: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Nigeria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Russia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Thailand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US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Vietnam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</a:tr>
              <a:tr h="57381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2013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</a:t>
                      </a:r>
                      <a:endParaRPr lang="en-US" sz="1100" b="1" dirty="0"/>
                    </a:p>
                  </a:txBody>
                  <a:tcPr/>
                </a:tc>
              </a:tr>
              <a:tr h="57381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2014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</a:t>
                      </a:r>
                      <a:endParaRPr lang="en-US" sz="1100" b="1" dirty="0"/>
                    </a:p>
                  </a:txBody>
                  <a:tcPr/>
                </a:tc>
              </a:tr>
              <a:tr h="57381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2015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12</a:t>
                      </a:r>
                      <a:endParaRPr lang="en-US" sz="11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87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MDR-TB in the U.S.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250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76350"/>
            <a:ext cx="6096000" cy="4572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9721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XDR-TB in the U.S.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26" y="1371600"/>
            <a:ext cx="641554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0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Pediatric XDR – TB Case Background 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Healthy U.S. born two-year-old of foreign-born parents </a:t>
            </a:r>
            <a:endParaRPr lang="en-US" sz="3000" b="1" dirty="0" smtClean="0"/>
          </a:p>
          <a:p>
            <a:r>
              <a:rPr lang="en-US" sz="3000" b="1" dirty="0" smtClean="0"/>
              <a:t>Parents are healthcare professionals experienced with TB</a:t>
            </a:r>
            <a:endParaRPr lang="en-US" sz="3000" b="1" dirty="0"/>
          </a:p>
          <a:p>
            <a:r>
              <a:rPr lang="en-US" sz="3000" b="1" dirty="0" smtClean="0"/>
              <a:t>Traveled </a:t>
            </a:r>
            <a:r>
              <a:rPr lang="en-US" sz="3000" b="1" dirty="0"/>
              <a:t>to India  from 5/31/13 – </a:t>
            </a:r>
            <a:r>
              <a:rPr lang="en-US" sz="3000" b="1" dirty="0" smtClean="0"/>
              <a:t>8/20/13</a:t>
            </a:r>
          </a:p>
          <a:p>
            <a:r>
              <a:rPr lang="en-US" sz="3000" b="1" dirty="0" smtClean="0"/>
              <a:t>Healthy household members: mother, father, five-year-old sibling</a:t>
            </a:r>
          </a:p>
          <a:p>
            <a:r>
              <a:rPr lang="en-US" sz="3000" b="1" dirty="0" smtClean="0"/>
              <a:t>U.S. daycare attendee before and after India trip</a:t>
            </a:r>
            <a:endParaRPr lang="en-US" sz="30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9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Pediatric XDR-TB Timeline </a:t>
            </a:r>
            <a:b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8240" y="900001"/>
            <a:ext cx="8848716" cy="5067790"/>
            <a:chOff x="169152" y="1966256"/>
            <a:chExt cx="8876922" cy="4214436"/>
          </a:xfrm>
        </p:grpSpPr>
        <p:sp>
          <p:nvSpPr>
            <p:cNvPr id="5" name="Right Arrow 4"/>
            <p:cNvSpPr/>
            <p:nvPr/>
          </p:nvSpPr>
          <p:spPr>
            <a:xfrm>
              <a:off x="206874" y="3596335"/>
              <a:ext cx="8839200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50675" y="1966256"/>
              <a:ext cx="1589316" cy="1228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+mn-lt"/>
                </a:rPr>
                <a:t>8/26</a:t>
              </a:r>
            </a:p>
            <a:p>
              <a:r>
                <a:rPr lang="en-US" sz="1800" dirty="0" smtClean="0">
                  <a:latin typeface="+mn-lt"/>
                </a:rPr>
                <a:t>Hospital </a:t>
              </a:r>
              <a:r>
                <a:rPr lang="en-US" sz="1800" dirty="0" err="1" smtClean="0">
                  <a:latin typeface="+mn-lt"/>
                </a:rPr>
                <a:t>Adm</a:t>
              </a:r>
              <a:endParaRPr lang="en-US" sz="1800" dirty="0" smtClean="0">
                <a:latin typeface="+mn-lt"/>
              </a:endParaRPr>
            </a:p>
            <a:p>
              <a:r>
                <a:rPr lang="en-US" sz="1800" dirty="0" smtClean="0">
                  <a:latin typeface="+mn-lt"/>
                </a:rPr>
                <a:t>CXR </a:t>
              </a:r>
              <a:r>
                <a:rPr lang="en-US" sz="1800" dirty="0" err="1" smtClean="0">
                  <a:latin typeface="+mn-lt"/>
                </a:rPr>
                <a:t>abnl</a:t>
              </a:r>
              <a:endParaRPr lang="en-US" sz="1800" dirty="0" smtClean="0">
                <a:latin typeface="+mn-lt"/>
              </a:endParaRPr>
            </a:p>
            <a:p>
              <a:r>
                <a:rPr lang="en-US" sz="1800" dirty="0" smtClean="0">
                  <a:latin typeface="+mn-lt"/>
                </a:rPr>
                <a:t>Chest CT </a:t>
              </a:r>
              <a:r>
                <a:rPr lang="en-US" sz="1800" dirty="0" err="1" smtClean="0">
                  <a:latin typeface="+mn-lt"/>
                </a:rPr>
                <a:t>abnl</a:t>
              </a:r>
              <a:endParaRPr lang="en-US" sz="1800" dirty="0" smtClean="0">
                <a:latin typeface="+mn-lt"/>
              </a:endParaRPr>
            </a:p>
            <a:p>
              <a:r>
                <a:rPr lang="en-US" sz="1800" dirty="0" smtClean="0">
                  <a:latin typeface="+mn-lt"/>
                </a:rPr>
                <a:t>Gastric asp x 4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79378" y="4312977"/>
              <a:ext cx="1317816" cy="767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8/30</a:t>
              </a:r>
            </a:p>
            <a:p>
              <a:r>
                <a:rPr lang="en-US" sz="1800" dirty="0" smtClean="0">
                  <a:latin typeface="+mn-lt"/>
                </a:rPr>
                <a:t>4 TB-drugs Rx begins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43207" y="5412839"/>
              <a:ext cx="936172" cy="537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800" dirty="0" smtClean="0">
                  <a:latin typeface="+mn-lt"/>
                </a:rPr>
                <a:t>8/26</a:t>
              </a:r>
            </a:p>
            <a:p>
              <a:pPr algn="just"/>
              <a:r>
                <a:rPr lang="en-US" sz="1800" dirty="0" smtClean="0">
                  <a:latin typeface="+mn-lt"/>
                </a:rPr>
                <a:t>QFT(+)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32580" y="5412839"/>
              <a:ext cx="1782483" cy="767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+mn-lt"/>
                </a:rPr>
                <a:t>9/4</a:t>
              </a:r>
            </a:p>
            <a:p>
              <a:r>
                <a:rPr lang="en-US" sz="1800" dirty="0" smtClean="0">
                  <a:latin typeface="+mn-lt"/>
                </a:rPr>
                <a:t>Hospital </a:t>
              </a:r>
              <a:r>
                <a:rPr lang="en-US" dirty="0" smtClean="0"/>
                <a:t>DC</a:t>
              </a:r>
              <a:endParaRPr lang="en-US" sz="1800" dirty="0" smtClean="0">
                <a:latin typeface="+mn-lt"/>
              </a:endParaRPr>
            </a:p>
            <a:p>
              <a:r>
                <a:rPr lang="en-US" sz="1800" dirty="0" smtClean="0">
                  <a:latin typeface="+mn-lt"/>
                </a:rPr>
                <a:t>LHD begins DOT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flipH="1">
              <a:off x="3819744" y="2541089"/>
              <a:ext cx="1495319" cy="998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+mn-lt"/>
                </a:rPr>
                <a:t>9/30</a:t>
              </a:r>
            </a:p>
            <a:p>
              <a:r>
                <a:rPr lang="en-US" dirty="0" smtClean="0"/>
                <a:t>Rx tolerated</a:t>
              </a:r>
            </a:p>
            <a:p>
              <a:r>
                <a:rPr lang="en-US" sz="1800" dirty="0" smtClean="0">
                  <a:latin typeface="+mn-lt"/>
                </a:rPr>
                <a:t>New daycare enrollment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9152" y="2041599"/>
              <a:ext cx="1190352" cy="767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+mn-lt"/>
                </a:rPr>
                <a:t>8/13</a:t>
              </a:r>
            </a:p>
            <a:p>
              <a:r>
                <a:rPr lang="en-US" sz="1800" dirty="0" err="1" smtClean="0">
                  <a:latin typeface="+mn-lt"/>
                </a:rPr>
                <a:t>Sx</a:t>
              </a:r>
              <a:r>
                <a:rPr lang="en-US" sz="1800" dirty="0" smtClean="0">
                  <a:latin typeface="+mn-lt"/>
                </a:rPr>
                <a:t> onset </a:t>
              </a:r>
            </a:p>
            <a:p>
              <a:r>
                <a:rPr lang="en-US" sz="1800" dirty="0" smtClean="0">
                  <a:latin typeface="+mn-lt"/>
                </a:rPr>
                <a:t>(India)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8506" y="4305877"/>
              <a:ext cx="1114609" cy="998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+mn-lt"/>
                </a:rPr>
                <a:t>8/20</a:t>
              </a:r>
            </a:p>
            <a:p>
              <a:r>
                <a:rPr lang="en-US" dirty="0" smtClean="0"/>
                <a:t>Returned to USA</a:t>
              </a:r>
              <a:r>
                <a:rPr lang="en-US" sz="1800" dirty="0" smtClean="0">
                  <a:latin typeface="+mn-lt"/>
                </a:rPr>
                <a:t> home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22514" y="2809453"/>
              <a:ext cx="0" cy="912225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31664" y="3957078"/>
              <a:ext cx="0" cy="344269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810470" y="3982049"/>
              <a:ext cx="0" cy="143079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945333" y="3968707"/>
              <a:ext cx="0" cy="344269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639749" y="3194820"/>
              <a:ext cx="0" cy="514136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819744" y="3905216"/>
              <a:ext cx="0" cy="1540819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334891" y="3555348"/>
              <a:ext cx="0" cy="16632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5017477" y="900682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10/8</a:t>
            </a:r>
          </a:p>
          <a:p>
            <a:r>
              <a:rPr lang="en-US" dirty="0"/>
              <a:t>LHD </a:t>
            </a:r>
            <a:endParaRPr lang="en-US" dirty="0" smtClean="0"/>
          </a:p>
          <a:p>
            <a:r>
              <a:rPr lang="en-US" dirty="0" smtClean="0"/>
              <a:t>Notified of MTB</a:t>
            </a:r>
          </a:p>
          <a:p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451324" y="2052450"/>
            <a:ext cx="0" cy="9666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0" y="2052450"/>
            <a:ext cx="0" cy="96232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324600" y="3323959"/>
            <a:ext cx="0" cy="160236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737403" y="3293914"/>
            <a:ext cx="0" cy="40573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239000" y="3323958"/>
            <a:ext cx="0" cy="38189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584664" y="2697079"/>
            <a:ext cx="0" cy="32612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95152" y="4905961"/>
            <a:ext cx="2791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11/14</a:t>
            </a:r>
          </a:p>
          <a:p>
            <a:r>
              <a:rPr lang="en-US" dirty="0"/>
              <a:t>Notified of drug resistance, H</a:t>
            </a:r>
            <a:r>
              <a:rPr lang="en-US" dirty="0" smtClean="0"/>
              <a:t>ome isolation begins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095216" y="900682"/>
            <a:ext cx="2157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12/4</a:t>
            </a:r>
          </a:p>
          <a:p>
            <a:r>
              <a:rPr lang="en-US" dirty="0"/>
              <a:t>Hickman </a:t>
            </a:r>
            <a:r>
              <a:rPr lang="en-US" dirty="0" err="1"/>
              <a:t>cath</a:t>
            </a:r>
            <a:r>
              <a:rPr lang="en-US" dirty="0"/>
              <a:t> placed</a:t>
            </a:r>
          </a:p>
          <a:p>
            <a:r>
              <a:rPr lang="en-US" dirty="0"/>
              <a:t>New </a:t>
            </a:r>
            <a:r>
              <a:rPr lang="en-US" dirty="0" smtClean="0"/>
              <a:t>drug regimen</a:t>
            </a:r>
            <a:endParaRPr lang="en-US" dirty="0"/>
          </a:p>
          <a:p>
            <a:r>
              <a:rPr lang="en-US" dirty="0"/>
              <a:t>started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232597" y="3699485"/>
            <a:ext cx="23291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10/3</a:t>
            </a:r>
          </a:p>
          <a:p>
            <a:r>
              <a:rPr lang="en-US" dirty="0" err="1" smtClean="0"/>
              <a:t>Cx</a:t>
            </a:r>
            <a:r>
              <a:rPr lang="en-US" dirty="0" smtClean="0"/>
              <a:t> + for MTB  </a:t>
            </a:r>
          </a:p>
          <a:p>
            <a:r>
              <a:rPr lang="en-US" dirty="0" smtClean="0"/>
              <a:t>(</a:t>
            </a:r>
            <a:r>
              <a:rPr lang="en-US" dirty="0"/>
              <a:t>1 of 4 gastric </a:t>
            </a:r>
            <a:r>
              <a:rPr lang="en-US" dirty="0" smtClean="0"/>
              <a:t>asp)</a:t>
            </a:r>
            <a:endParaRPr lang="en-US" dirty="0"/>
          </a:p>
          <a:p>
            <a:r>
              <a:rPr lang="en-US" dirty="0" smtClean="0"/>
              <a:t>Hospital notified parent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841483" y="1780545"/>
            <a:ext cx="12853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11/27</a:t>
            </a:r>
          </a:p>
          <a:p>
            <a:pPr algn="ctr"/>
            <a:r>
              <a:rPr lang="en-US" dirty="0"/>
              <a:t>XDR-TB </a:t>
            </a:r>
            <a:endParaRPr lang="en-US" dirty="0" smtClean="0"/>
          </a:p>
          <a:p>
            <a:pPr algn="ctr"/>
            <a:r>
              <a:rPr lang="en-US" dirty="0" smtClean="0"/>
              <a:t>confirmed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106939" y="3729316"/>
            <a:ext cx="1251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12/2</a:t>
            </a:r>
          </a:p>
          <a:p>
            <a:r>
              <a:rPr lang="en-US" dirty="0" err="1" smtClean="0"/>
              <a:t>Hosp</a:t>
            </a:r>
            <a:r>
              <a:rPr lang="en-US" dirty="0" smtClean="0"/>
              <a:t> </a:t>
            </a:r>
            <a:r>
              <a:rPr lang="en-US" dirty="0" err="1" smtClean="0"/>
              <a:t>Adm</a:t>
            </a:r>
            <a:endParaRPr lang="en-US" dirty="0" smtClean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143000" y="2795638"/>
            <a:ext cx="0" cy="18471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014705" y="2074129"/>
            <a:ext cx="1088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8/23</a:t>
            </a:r>
          </a:p>
          <a:p>
            <a:r>
              <a:rPr lang="en-US" dirty="0" smtClean="0"/>
              <a:t>PCP </a:t>
            </a:r>
            <a:r>
              <a:rPr lang="en-US" dirty="0" err="1" smtClean="0"/>
              <a:t>eval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82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Pediatric XDR-TB Case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smtClean="0"/>
              <a:t>XDR-TB Drug Resistance Profile</a:t>
            </a:r>
          </a:p>
          <a:p>
            <a:pPr marL="0" indent="0">
              <a:buNone/>
            </a:pPr>
            <a:endParaRPr lang="en-US" sz="2700" dirty="0" smtClean="0"/>
          </a:p>
          <a:p>
            <a:pPr>
              <a:buNone/>
            </a:pPr>
            <a:r>
              <a:rPr lang="en-US" sz="2700" b="1" u="sng" dirty="0" smtClean="0"/>
              <a:t>First-line drugs</a:t>
            </a:r>
            <a:r>
              <a:rPr lang="en-US" sz="2700" b="1" dirty="0" smtClean="0"/>
              <a:t>	</a:t>
            </a:r>
            <a:r>
              <a:rPr lang="en-US" sz="2700" b="1" u="sng" dirty="0" err="1" smtClean="0"/>
              <a:t>Fluoroquinolone</a:t>
            </a:r>
            <a:r>
              <a:rPr lang="en-US" sz="2700" b="1" dirty="0" smtClean="0"/>
              <a:t>	</a:t>
            </a:r>
            <a:r>
              <a:rPr lang="en-US" sz="2700" b="1" u="sng" dirty="0" smtClean="0"/>
              <a:t>Second-line drugs</a:t>
            </a:r>
            <a:endParaRPr lang="en-US" sz="2700" b="1" u="sng" dirty="0"/>
          </a:p>
          <a:p>
            <a:pPr>
              <a:buNone/>
            </a:pPr>
            <a:r>
              <a:rPr lang="en-US" sz="2700" b="1" dirty="0" err="1">
                <a:solidFill>
                  <a:schemeClr val="accent1"/>
                </a:solidFill>
              </a:rPr>
              <a:t>Isoniazid</a:t>
            </a:r>
            <a:r>
              <a:rPr lang="en-US" sz="2700" b="1" dirty="0">
                <a:solidFill>
                  <a:schemeClr val="accent1"/>
                </a:solidFill>
              </a:rPr>
              <a:t>              </a:t>
            </a:r>
            <a:r>
              <a:rPr lang="en-US" sz="2700" b="1" dirty="0" smtClean="0">
                <a:solidFill>
                  <a:schemeClr val="accent1"/>
                </a:solidFill>
              </a:rPr>
              <a:t>      </a:t>
            </a:r>
            <a:r>
              <a:rPr lang="en-US" sz="2700" b="1" dirty="0" err="1" smtClean="0">
                <a:solidFill>
                  <a:schemeClr val="accent1"/>
                </a:solidFill>
              </a:rPr>
              <a:t>Moxifloxacin</a:t>
            </a:r>
            <a:r>
              <a:rPr lang="en-US" sz="2700" b="1" dirty="0" smtClean="0">
                <a:solidFill>
                  <a:schemeClr val="accent1"/>
                </a:solidFill>
              </a:rPr>
              <a:t>             </a:t>
            </a:r>
            <a:r>
              <a:rPr lang="en-US" sz="2700" b="1" dirty="0" err="1" smtClean="0">
                <a:solidFill>
                  <a:schemeClr val="accent1"/>
                </a:solidFill>
              </a:rPr>
              <a:t>Amikacin</a:t>
            </a:r>
            <a:endParaRPr lang="en-US" sz="2700" b="1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sz="2700" b="1" dirty="0" err="1">
                <a:solidFill>
                  <a:schemeClr val="accent1"/>
                </a:solidFill>
              </a:rPr>
              <a:t>Rifampin</a:t>
            </a:r>
            <a:r>
              <a:rPr lang="en-US" sz="2700" b="1" dirty="0">
                <a:solidFill>
                  <a:schemeClr val="accent1"/>
                </a:solidFill>
              </a:rPr>
              <a:t>                                               </a:t>
            </a:r>
            <a:r>
              <a:rPr lang="en-US" sz="2700" b="1" dirty="0" smtClean="0">
                <a:solidFill>
                  <a:schemeClr val="accent1"/>
                </a:solidFill>
              </a:rPr>
              <a:t>        </a:t>
            </a:r>
            <a:r>
              <a:rPr lang="en-US" sz="2700" b="1" dirty="0" err="1" smtClean="0">
                <a:solidFill>
                  <a:schemeClr val="accent1"/>
                </a:solidFill>
              </a:rPr>
              <a:t>Kanamycin</a:t>
            </a:r>
            <a:r>
              <a:rPr lang="en-US" sz="2700" b="1" dirty="0" smtClean="0">
                <a:solidFill>
                  <a:schemeClr val="accent1"/>
                </a:solidFill>
              </a:rPr>
              <a:t> </a:t>
            </a:r>
            <a:endParaRPr lang="en-US" sz="2700" b="1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sz="2700" b="1" dirty="0" err="1">
                <a:solidFill>
                  <a:schemeClr val="accent1"/>
                </a:solidFill>
              </a:rPr>
              <a:t>Pyrazinamide</a:t>
            </a:r>
            <a:r>
              <a:rPr lang="en-US" sz="2700" b="1" dirty="0">
                <a:solidFill>
                  <a:schemeClr val="accent1"/>
                </a:solidFill>
              </a:rPr>
              <a:t>                                        </a:t>
            </a:r>
            <a:r>
              <a:rPr lang="en-US" sz="2700" b="1" dirty="0" smtClean="0">
                <a:solidFill>
                  <a:schemeClr val="accent1"/>
                </a:solidFill>
              </a:rPr>
              <a:t>       </a:t>
            </a:r>
            <a:r>
              <a:rPr lang="en-US" sz="2700" b="1" dirty="0" err="1" smtClean="0">
                <a:solidFill>
                  <a:schemeClr val="accent1"/>
                </a:solidFill>
              </a:rPr>
              <a:t>Capreomycin</a:t>
            </a:r>
            <a:r>
              <a:rPr lang="en-US" sz="2700" b="1" dirty="0" smtClean="0">
                <a:solidFill>
                  <a:schemeClr val="accent1"/>
                </a:solidFill>
              </a:rPr>
              <a:t>  </a:t>
            </a:r>
            <a:endParaRPr lang="en-US" sz="2700" b="1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sz="2700" b="1" dirty="0">
                <a:solidFill>
                  <a:schemeClr val="accent1"/>
                </a:solidFill>
              </a:rPr>
              <a:t>Ethambutol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4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CHD PPT Template 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791A20E46BD4BB9E7D4DD48AF4769" ma:contentTypeVersion="67" ma:contentTypeDescription="Create a new document." ma:contentTypeScope="" ma:versionID="037cdb5246753083b8e544ab6ca0e6b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7aef6918aafbeadda92daae7e97563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D0A286-5239-4308-9FC0-17789FA94A13}"/>
</file>

<file path=customXml/itemProps2.xml><?xml version="1.0" encoding="utf-8"?>
<ds:datastoreItem xmlns:ds="http://schemas.openxmlformats.org/officeDocument/2006/customXml" ds:itemID="{671085E8-3197-43D3-82A7-69B01E450287}"/>
</file>

<file path=customXml/itemProps3.xml><?xml version="1.0" encoding="utf-8"?>
<ds:datastoreItem xmlns:ds="http://schemas.openxmlformats.org/officeDocument/2006/customXml" ds:itemID="{5C40ACBF-E1E2-4E71-B069-28483F5351B9}"/>
</file>

<file path=customXml/itemProps4.xml><?xml version="1.0" encoding="utf-8"?>
<ds:datastoreItem xmlns:ds="http://schemas.openxmlformats.org/officeDocument/2006/customXml" ds:itemID="{93D4B83B-E99C-4931-A2DF-2961B7073AFE}"/>
</file>

<file path=docProps/app.xml><?xml version="1.0" encoding="utf-8"?>
<Properties xmlns="http://schemas.openxmlformats.org/officeDocument/2006/extended-properties" xmlns:vt="http://schemas.openxmlformats.org/officeDocument/2006/docPropsVTypes">
  <Template>HCHD PPT Template White</Template>
  <TotalTime>2686</TotalTime>
  <Words>1851</Words>
  <Application>Microsoft Office PowerPoint</Application>
  <PresentationFormat>On-screen Show (4:3)</PresentationFormat>
  <Paragraphs>373</Paragraphs>
  <Slides>22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HCHD PPT Template White</vt:lpstr>
      <vt:lpstr>XDR-TB: Evolving Role of Public Health in Tuberculosis  </vt:lpstr>
      <vt:lpstr>Howard County, Maryland</vt:lpstr>
      <vt:lpstr>Howard County Demographics</vt:lpstr>
      <vt:lpstr>Howard County TB cases</vt:lpstr>
      <vt:lpstr> MDR-TB in the U.S.</vt:lpstr>
      <vt:lpstr>XDR-TB in the U.S.</vt:lpstr>
      <vt:lpstr>Pediatric XDR – TB Case Background </vt:lpstr>
      <vt:lpstr>Pediatric XDR-TB Timeline  </vt:lpstr>
      <vt:lpstr>Pediatric XDR-TB Case</vt:lpstr>
      <vt:lpstr> Pediatric XDR-TB Regimen </vt:lpstr>
      <vt:lpstr>Pediatric XDR-TB LHD Challenges</vt:lpstr>
      <vt:lpstr>Pediatric XDR-TB DOT Challenge</vt:lpstr>
      <vt:lpstr>Pediatric XDR-TB Investigation Challenge</vt:lpstr>
      <vt:lpstr>Strengths</vt:lpstr>
      <vt:lpstr>Weaknesses</vt:lpstr>
      <vt:lpstr>Opportunities</vt:lpstr>
      <vt:lpstr>Threats</vt:lpstr>
      <vt:lpstr>Lessons Learned</vt:lpstr>
      <vt:lpstr>Update on child with XDR</vt:lpstr>
      <vt:lpstr>Acknowledgements</vt:lpstr>
      <vt:lpstr>                  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XDR TB: Evolving Role of Public Health in Tuberculosis - January, 2016</dc:title>
  <dc:creator>jmcgunigale</dc:creator>
  <cp:lastModifiedBy>Brian Bachaus</cp:lastModifiedBy>
  <cp:revision>179</cp:revision>
  <cp:lastPrinted>2016-01-12T13:53:52Z</cp:lastPrinted>
  <dcterms:created xsi:type="dcterms:W3CDTF">2015-12-08T16:48:43Z</dcterms:created>
  <dcterms:modified xsi:type="dcterms:W3CDTF">2016-03-17T15:53:26Z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0x0101008A8791A20E46BD4BB9E7D4DD48AF4769</vt:lpwstr>
  </property>
  <property fmtid="{D5CDD505-2E9C-101B-9397-08002B2CF9AE}" pid="3" name="_dlc_DocIdItemGuid">
    <vt:lpwstr>60674e93-29e0-47e7-b03e-77071bab5d4b</vt:lpwstr>
  </property>
</Properties>
</file>