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88" r:id="rId4"/>
    <p:sldId id="284" r:id="rId5"/>
    <p:sldId id="285" r:id="rId6"/>
    <p:sldId id="286" r:id="rId7"/>
    <p:sldId id="276" r:id="rId8"/>
    <p:sldId id="277" r:id="rId9"/>
    <p:sldId id="268" r:id="rId10"/>
    <p:sldId id="270" r:id="rId11"/>
    <p:sldId id="258" r:id="rId12"/>
    <p:sldId id="261" r:id="rId13"/>
    <p:sldId id="283" r:id="rId14"/>
    <p:sldId id="264" r:id="rId15"/>
    <p:sldId id="265" r:id="rId16"/>
    <p:sldId id="278" r:id="rId17"/>
    <p:sldId id="271" r:id="rId18"/>
    <p:sldId id="272" r:id="rId19"/>
    <p:sldId id="279" r:id="rId20"/>
    <p:sldId id="282" r:id="rId21"/>
    <p:sldId id="267" r:id="rId22"/>
    <p:sldId id="274" r:id="rId23"/>
    <p:sldId id="273" r:id="rId24"/>
    <p:sldId id="287" r:id="rId25"/>
    <p:sldId id="275"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BA2E-AEC0-4034-8E3F-8298887E8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73753B-E73B-435F-957E-D073AD6F0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2078B-076C-434A-B466-DFF7EB0EA2FC}"/>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458D5489-D9C5-47DB-8E7F-AAE0CE521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DBA8F-B0FA-461D-A106-145B4E90DAB0}"/>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222833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66D1-6461-4C63-957C-2DD8D8764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25A774-12C2-4CF4-9BCF-7722B6D9FB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05A6A-84A5-4753-B504-E4AF49324934}"/>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A3A5317A-A7F2-4714-8830-268670AAE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CE10A-2461-4509-B294-0AC453051F17}"/>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339819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F15E9-6875-4013-B64A-184AD02FA7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EAC33-0009-44A7-8C99-ABCE8D76A1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3DEC2-A497-4E8E-81C7-5251BED805E5}"/>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8899D7C5-EA3C-4E46-A9D1-7115034AC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126B0-143B-4BDE-8CC1-FC957B2FE592}"/>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387853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6FFD-86F3-48DE-B8B3-80D22E1EE9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4C8DC-9EC4-40AD-8055-98E912082F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D8779-5176-497E-9398-5CD5E79A0CB5}"/>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9750D6BD-0DA8-4227-B052-39AF1F2B6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3EFF5-ABDA-4DF9-8D8C-CE528E9C2005}"/>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305869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C96B-1A46-4274-B07E-59EE07558E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A55B79-4114-49C9-9CEA-5105C5A78F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E70DE7-29DD-4B81-AE74-C8A34153466F}"/>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3BE0A259-3000-44E9-B81D-57B77DDEB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B8339-132E-48CF-AAE6-84233DA228C7}"/>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274111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EC49-F5F8-44C6-B484-4A44C9B2D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63CF2-8ED1-4227-8859-94BA37CF0D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42B46C-34EF-4865-805B-363399200E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6398B4-70AD-48FB-AC47-27439FE24A04}"/>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6" name="Footer Placeholder 5">
            <a:extLst>
              <a:ext uri="{FF2B5EF4-FFF2-40B4-BE49-F238E27FC236}">
                <a16:creationId xmlns:a16="http://schemas.microsoft.com/office/drawing/2014/main" id="{A3BEDF8B-FF3D-48B3-8EAF-627D536CD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41DE3-18B0-4A4F-8B0E-E32C9A4FB127}"/>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280847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0634-9BDA-406C-9197-581DED96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DCDC3A-C1A8-4502-B6F8-6E2B2AE3C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8FF182-C7AB-487B-A196-6585F11EAA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670EF-4AFC-4495-8C91-32C163BC8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F39443-7650-4D26-A8A0-94F329E49C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C8565-716A-4A7E-9461-AE4452BF6AA8}"/>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8" name="Footer Placeholder 7">
            <a:extLst>
              <a:ext uri="{FF2B5EF4-FFF2-40B4-BE49-F238E27FC236}">
                <a16:creationId xmlns:a16="http://schemas.microsoft.com/office/drawing/2014/main" id="{1C3345C5-957F-4E75-AEB4-1A8D5B7799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171D4C-6F6A-4C4C-9746-73CE17D9C31F}"/>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25284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346E-88A8-4084-B36B-FEE47BC29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758E87-83D8-4D79-8F5B-504B4EC4624D}"/>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4" name="Footer Placeholder 3">
            <a:extLst>
              <a:ext uri="{FF2B5EF4-FFF2-40B4-BE49-F238E27FC236}">
                <a16:creationId xmlns:a16="http://schemas.microsoft.com/office/drawing/2014/main" id="{82E72D0E-923D-4F57-8142-F85285D7D1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E015EF-AE1D-442D-92BA-F8A88EA946FF}"/>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316295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A6C203-CD16-47DF-9E02-2047157ACCBE}"/>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3" name="Footer Placeholder 2">
            <a:extLst>
              <a:ext uri="{FF2B5EF4-FFF2-40B4-BE49-F238E27FC236}">
                <a16:creationId xmlns:a16="http://schemas.microsoft.com/office/drawing/2014/main" id="{7B32DF77-452F-4FBD-B9B4-BEBDB716EB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A4883-3326-48A8-8609-832670F0890E}"/>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78690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47E1-9801-4D56-90A4-7E9F2A851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C5D02-3F42-4139-B686-CEE86471EA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40B26D-5588-4442-9736-B75CA8BE3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938645-9C02-4285-92BD-6A87533A4C62}"/>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6" name="Footer Placeholder 5">
            <a:extLst>
              <a:ext uri="{FF2B5EF4-FFF2-40B4-BE49-F238E27FC236}">
                <a16:creationId xmlns:a16="http://schemas.microsoft.com/office/drawing/2014/main" id="{71C459A1-C0BB-4AD8-B848-3B13AD7A4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7FCD6-3543-4931-9497-AFC7BC474597}"/>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341799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70F9-C8D3-4DE2-8133-E353CBF355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1A74DE-5FF8-4B99-8731-5E08D7F49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F8977A-F530-4E5A-BF2F-DAB11BF69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C1B646-EFCC-413B-A836-1249DE0A24FC}"/>
              </a:ext>
            </a:extLst>
          </p:cNvPr>
          <p:cNvSpPr>
            <a:spLocks noGrp="1"/>
          </p:cNvSpPr>
          <p:nvPr>
            <p:ph type="dt" sz="half" idx="10"/>
          </p:nvPr>
        </p:nvSpPr>
        <p:spPr/>
        <p:txBody>
          <a:bodyPr/>
          <a:lstStyle/>
          <a:p>
            <a:fld id="{5B76FC33-2224-4C80-83DB-9E5C249A98D0}" type="datetimeFigureOut">
              <a:rPr lang="en-US" smtClean="0"/>
              <a:t>9/20/2018</a:t>
            </a:fld>
            <a:endParaRPr lang="en-US"/>
          </a:p>
        </p:txBody>
      </p:sp>
      <p:sp>
        <p:nvSpPr>
          <p:cNvPr id="6" name="Footer Placeholder 5">
            <a:extLst>
              <a:ext uri="{FF2B5EF4-FFF2-40B4-BE49-F238E27FC236}">
                <a16:creationId xmlns:a16="http://schemas.microsoft.com/office/drawing/2014/main" id="{E1B8B5AE-501C-4A55-9FD7-145D5106B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72646-2328-4612-BFF6-F79860E64478}"/>
              </a:ext>
            </a:extLst>
          </p:cNvPr>
          <p:cNvSpPr>
            <a:spLocks noGrp="1"/>
          </p:cNvSpPr>
          <p:nvPr>
            <p:ph type="sldNum" sz="quarter" idx="12"/>
          </p:nvPr>
        </p:nvSpPr>
        <p:spPr/>
        <p:txBody>
          <a:bodyPr/>
          <a:lstStyle/>
          <a:p>
            <a:fld id="{82E8D86F-D497-4AAA-B333-2BFCDDF8029C}" type="slidenum">
              <a:rPr lang="en-US" smtClean="0"/>
              <a:t>‹#›</a:t>
            </a:fld>
            <a:endParaRPr lang="en-US"/>
          </a:p>
        </p:txBody>
      </p:sp>
    </p:spTree>
    <p:extLst>
      <p:ext uri="{BB962C8B-B14F-4D97-AF65-F5344CB8AC3E}">
        <p14:creationId xmlns:p14="http://schemas.microsoft.com/office/powerpoint/2010/main" val="243068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913BB-5972-4C52-B324-361BB7130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0FAC4-7D9A-45A1-B67E-3EE527C3F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35A51-6245-4DE6-B560-249DA012A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6FC33-2224-4C80-83DB-9E5C249A98D0}" type="datetimeFigureOut">
              <a:rPr lang="en-US" smtClean="0"/>
              <a:t>9/20/2018</a:t>
            </a:fld>
            <a:endParaRPr lang="en-US"/>
          </a:p>
        </p:txBody>
      </p:sp>
      <p:sp>
        <p:nvSpPr>
          <p:cNvPr id="5" name="Footer Placeholder 4">
            <a:extLst>
              <a:ext uri="{FF2B5EF4-FFF2-40B4-BE49-F238E27FC236}">
                <a16:creationId xmlns:a16="http://schemas.microsoft.com/office/drawing/2014/main" id="{1DEFF188-A2EC-4133-A482-688E28378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A141A3-D61E-41D1-B645-97278C83A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D86F-D497-4AAA-B333-2BFCDDF8029C}" type="slidenum">
              <a:rPr lang="en-US" smtClean="0"/>
              <a:t>‹#›</a:t>
            </a:fld>
            <a:endParaRPr lang="en-US"/>
          </a:p>
        </p:txBody>
      </p:sp>
    </p:spTree>
    <p:extLst>
      <p:ext uri="{BB962C8B-B14F-4D97-AF65-F5344CB8AC3E}">
        <p14:creationId xmlns:p14="http://schemas.microsoft.com/office/powerpoint/2010/main" val="4213274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Subtitle 2">
            <a:extLst>
              <a:ext uri="{FF2B5EF4-FFF2-40B4-BE49-F238E27FC236}">
                <a16:creationId xmlns:a16="http://schemas.microsoft.com/office/drawing/2014/main" id="{064538A5-8689-4392-8A8A-5715AC5482D3}"/>
              </a:ext>
            </a:extLst>
          </p:cNvPr>
          <p:cNvSpPr>
            <a:spLocks noGrp="1"/>
          </p:cNvSpPr>
          <p:nvPr>
            <p:ph type="subTitle" idx="1"/>
          </p:nvPr>
        </p:nvSpPr>
        <p:spPr>
          <a:xfrm>
            <a:off x="1524000" y="4343399"/>
            <a:ext cx="9144000" cy="1131849"/>
          </a:xfrm>
        </p:spPr>
        <p:txBody>
          <a:bodyPr>
            <a:normAutofit fontScale="85000" lnSpcReduction="20000"/>
          </a:bodyPr>
          <a:lstStyle/>
          <a:p>
            <a:r>
              <a:rPr lang="en-US" sz="1800" dirty="0"/>
              <a:t>Dr. Errol S. Bolden</a:t>
            </a:r>
          </a:p>
          <a:p>
            <a:r>
              <a:rPr lang="en-US" sz="1800"/>
              <a:t>Universal Inspirations, LLC.</a:t>
            </a:r>
            <a:endParaRPr lang="en-US" sz="1800" dirty="0"/>
          </a:p>
          <a:p>
            <a:endParaRPr lang="en-US" sz="1800" dirty="0"/>
          </a:p>
          <a:p>
            <a:r>
              <a:rPr lang="en-US" sz="1800" dirty="0"/>
              <a:t>Universalinspirations.com</a:t>
            </a:r>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077F74-5AE6-4B98-BC7D-D93C1AA3BF5E}"/>
              </a:ext>
            </a:extLst>
          </p:cNvPr>
          <p:cNvSpPr>
            <a:spLocks noGrp="1"/>
          </p:cNvSpPr>
          <p:nvPr>
            <p:ph type="ctrTitle"/>
          </p:nvPr>
        </p:nvSpPr>
        <p:spPr>
          <a:xfrm>
            <a:off x="1524000" y="2776538"/>
            <a:ext cx="9144000" cy="1126389"/>
          </a:xfrm>
        </p:spPr>
        <p:txBody>
          <a:bodyPr anchor="ctr">
            <a:normAutofit fontScale="90000"/>
          </a:bodyPr>
          <a:lstStyle/>
          <a:p>
            <a:r>
              <a:rPr lang="en-US" sz="4000" dirty="0">
                <a:solidFill>
                  <a:schemeClr val="bg2"/>
                </a:solidFill>
              </a:rPr>
              <a:t>The Intergenerational Experience and Your Role as Ambassadors ………</a:t>
            </a:r>
          </a:p>
        </p:txBody>
      </p:sp>
    </p:spTree>
    <p:extLst>
      <p:ext uri="{BB962C8B-B14F-4D97-AF65-F5344CB8AC3E}">
        <p14:creationId xmlns:p14="http://schemas.microsoft.com/office/powerpoint/2010/main" val="20918265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77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C15308D-5FE0-4538-86BF-844828E5E2F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Tools that are often used</a:t>
            </a:r>
          </a:p>
        </p:txBody>
      </p:sp>
      <p:pic>
        <p:nvPicPr>
          <p:cNvPr id="7" name="Content Placeholder 1" descr="http://slideplayer.com/8439131/26/images/27/GENOGRAM+Is+a+diagram+of+the+family%2C+it+shows+the+structure+of+intergenerational+relationships.+ECOMAP..jpg">
            <a:extLst>
              <a:ext uri="{FF2B5EF4-FFF2-40B4-BE49-F238E27FC236}">
                <a16:creationId xmlns:a16="http://schemas.microsoft.com/office/drawing/2014/main" id="{C64735DC-D377-4F23-AF09-B8D80B9A6C4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5375" y="961812"/>
            <a:ext cx="6574649" cy="4930987"/>
          </a:xfrm>
          <a:prstGeom prst="rect">
            <a:avLst/>
          </a:prstGeom>
          <a:noFill/>
        </p:spPr>
      </p:pic>
    </p:spTree>
    <p:extLst>
      <p:ext uri="{BB962C8B-B14F-4D97-AF65-F5344CB8AC3E}">
        <p14:creationId xmlns:p14="http://schemas.microsoft.com/office/powerpoint/2010/main" val="334138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lideplayer.com/2557709/9/images/34/Intergenerational+Relationships.jpg">
            <a:extLst>
              <a:ext uri="{FF2B5EF4-FFF2-40B4-BE49-F238E27FC236}">
                <a16:creationId xmlns:a16="http://schemas.microsoft.com/office/drawing/2014/main" id="{0F3339E5-A2F3-415C-9AC0-2728EC62D7A0}"/>
              </a:ext>
            </a:extLst>
          </p:cNvPr>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91883" y="465827"/>
            <a:ext cx="9808233" cy="6116127"/>
          </a:xfrm>
          <a:prstGeom prst="rect">
            <a:avLst/>
          </a:prstGeom>
          <a:noFill/>
          <a:ln>
            <a:noFill/>
          </a:ln>
        </p:spPr>
      </p:pic>
    </p:spTree>
    <p:extLst>
      <p:ext uri="{BB962C8B-B14F-4D97-AF65-F5344CB8AC3E}">
        <p14:creationId xmlns:p14="http://schemas.microsoft.com/office/powerpoint/2010/main" val="422241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46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0086E-AD10-419C-A9AC-0ABB8951069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Vicious Cycle</a:t>
            </a:r>
          </a:p>
        </p:txBody>
      </p:sp>
      <p:pic>
        <p:nvPicPr>
          <p:cNvPr id="4" name="Content Placeholder 3" descr="http://image1.slideserve.com/2437120/intergenerational-transmission-of-disadvantage-n.jpg">
            <a:extLst>
              <a:ext uri="{FF2B5EF4-FFF2-40B4-BE49-F238E27FC236}">
                <a16:creationId xmlns:a16="http://schemas.microsoft.com/office/drawing/2014/main" id="{72E48E36-B1E9-47AE-8A87-E39658ED4F7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5375" y="961812"/>
            <a:ext cx="6574649" cy="4930987"/>
          </a:xfrm>
          <a:prstGeom prst="rect">
            <a:avLst/>
          </a:prstGeom>
          <a:noFill/>
        </p:spPr>
      </p:pic>
    </p:spTree>
    <p:extLst>
      <p:ext uri="{BB962C8B-B14F-4D97-AF65-F5344CB8AC3E}">
        <p14:creationId xmlns:p14="http://schemas.microsoft.com/office/powerpoint/2010/main" val="3371649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descr="http://www.essentialkids.com.au/content/dam/images/3/x/x/u/8/image.related.articleLeadwide.520x294.ghpx84.png/1434517225027.jpg">
            <a:extLst>
              <a:ext uri="{FF2B5EF4-FFF2-40B4-BE49-F238E27FC236}">
                <a16:creationId xmlns:a16="http://schemas.microsoft.com/office/drawing/2014/main" id="{53E2E64D-4A46-4592-B7C7-E957D383A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964"/>
          <a:stretch/>
        </p:blipFill>
        <p:spPr bwMode="auto">
          <a:xfrm rot="21480000">
            <a:off x="1979847" y="1329390"/>
            <a:ext cx="8388425" cy="40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1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image.slidesharecdn.com/enlowneurobiologyoftrauma-160909202122/95/michelle-bosquet-enlow-the-neurobiology-of-trauma-ripple-effects-through-individuals-generations-and-society-15-638.jpg?cb=1473452956">
            <a:extLst>
              <a:ext uri="{FF2B5EF4-FFF2-40B4-BE49-F238E27FC236}">
                <a16:creationId xmlns:a16="http://schemas.microsoft.com/office/drawing/2014/main" id="{BE42C516-E7D1-40B8-9CB0-B4E4292D2B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5527" y="350982"/>
            <a:ext cx="9079346" cy="6419273"/>
          </a:xfrm>
          <a:prstGeom prst="rect">
            <a:avLst/>
          </a:prstGeom>
          <a:noFill/>
          <a:ln>
            <a:noFill/>
          </a:ln>
        </p:spPr>
      </p:pic>
    </p:spTree>
    <p:extLst>
      <p:ext uri="{BB962C8B-B14F-4D97-AF65-F5344CB8AC3E}">
        <p14:creationId xmlns:p14="http://schemas.microsoft.com/office/powerpoint/2010/main" val="60179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5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360D9-A844-4470-9E7A-F864C1D39E5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Crystal is feeling sad!</a:t>
            </a:r>
          </a:p>
        </p:txBody>
      </p:sp>
      <p:pic>
        <p:nvPicPr>
          <p:cNvPr id="5" name="Content Placeholder 4">
            <a:extLst>
              <a:ext uri="{FF2B5EF4-FFF2-40B4-BE49-F238E27FC236}">
                <a16:creationId xmlns:a16="http://schemas.microsoft.com/office/drawing/2014/main" id="{95F102F5-E35B-45A6-9A2C-24914A8FC2CD}"/>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578" b="24422"/>
          <a:stretch/>
        </p:blipFill>
        <p:spPr>
          <a:xfrm>
            <a:off x="4038600" y="1405624"/>
            <a:ext cx="7188199" cy="4043363"/>
          </a:xfrm>
          <a:prstGeom prst="rect">
            <a:avLst/>
          </a:prstGeom>
        </p:spPr>
      </p:pic>
    </p:spTree>
    <p:extLst>
      <p:ext uri="{BB962C8B-B14F-4D97-AF65-F5344CB8AC3E}">
        <p14:creationId xmlns:p14="http://schemas.microsoft.com/office/powerpoint/2010/main" val="422749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338C8-36E4-4A88-A777-31066D060798}"/>
              </a:ext>
            </a:extLst>
          </p:cNvPr>
          <p:cNvSpPr>
            <a:spLocks noGrp="1"/>
          </p:cNvSpPr>
          <p:nvPr>
            <p:ph type="title"/>
          </p:nvPr>
        </p:nvSpPr>
        <p:spPr>
          <a:xfrm>
            <a:off x="589223" y="132024"/>
            <a:ext cx="3363974" cy="1177584"/>
          </a:xfrm>
          <a:noFill/>
          <a:ln w="19050">
            <a:solidFill>
              <a:schemeClr val="bg1"/>
            </a:solidFill>
          </a:ln>
        </p:spPr>
        <p:txBody>
          <a:bodyPr wrap="square">
            <a:normAutofit/>
          </a:bodyPr>
          <a:lstStyle/>
          <a:p>
            <a:pPr algn="ctr"/>
            <a:r>
              <a:rPr lang="en-US" sz="2800" dirty="0">
                <a:solidFill>
                  <a:schemeClr val="bg1"/>
                </a:solidFill>
              </a:rPr>
              <a:t>Crystal and her dad</a:t>
            </a:r>
          </a:p>
        </p:txBody>
      </p:sp>
      <p:sp>
        <p:nvSpPr>
          <p:cNvPr id="10" name="Content Placeholder 9">
            <a:extLst>
              <a:ext uri="{FF2B5EF4-FFF2-40B4-BE49-F238E27FC236}">
                <a16:creationId xmlns:a16="http://schemas.microsoft.com/office/drawing/2014/main" id="{18DC3300-E57B-4B0B-A962-CCC4E2089769}"/>
              </a:ext>
            </a:extLst>
          </p:cNvPr>
          <p:cNvSpPr>
            <a:spLocks noGrp="1"/>
          </p:cNvSpPr>
          <p:nvPr>
            <p:ph idx="1"/>
          </p:nvPr>
        </p:nvSpPr>
        <p:spPr>
          <a:xfrm>
            <a:off x="643468" y="1861361"/>
            <a:ext cx="3363974" cy="4192305"/>
          </a:xfrm>
        </p:spPr>
        <p:txBody>
          <a:bodyPr>
            <a:normAutofit fontScale="70000" lnSpcReduction="20000"/>
          </a:bodyPr>
          <a:lstStyle/>
          <a:p>
            <a:r>
              <a:rPr lang="en-US" sz="2100" dirty="0">
                <a:solidFill>
                  <a:schemeClr val="bg1"/>
                </a:solidFill>
              </a:rPr>
              <a:t>He spent time talking to her about the loss of her grandfather and how they could work through the first significant loss in her life.</a:t>
            </a:r>
          </a:p>
          <a:p>
            <a:r>
              <a:rPr lang="en-US" sz="2100" dirty="0">
                <a:solidFill>
                  <a:schemeClr val="bg1"/>
                </a:solidFill>
              </a:rPr>
              <a:t>"We found that today's dads spend more time, provide more care and are more loving toward their kids than ever before," said Kevin Shafer, BYU sociology professor and a co-author of the study. "Most dads see themselves as playing an equally important role in helping their children as mothers do.</a:t>
            </a:r>
          </a:p>
          <a:p>
            <a:r>
              <a:rPr lang="en-US" sz="2300" dirty="0">
                <a:solidFill>
                  <a:schemeClr val="tx2">
                    <a:lumMod val="20000"/>
                    <a:lumOff val="80000"/>
                  </a:schemeClr>
                </a:solidFill>
              </a:rPr>
              <a:t>"The most important finding, in my opinion, is a growing mentality that fathers should be engaged and nurturing and expressive." He notes that dads generally see the change as "good and necessary" and they are spending more time with their children.</a:t>
            </a:r>
          </a:p>
        </p:txBody>
      </p:sp>
      <p:pic>
        <p:nvPicPr>
          <p:cNvPr id="8" name="Content Placeholder 4">
            <a:extLst>
              <a:ext uri="{FF2B5EF4-FFF2-40B4-BE49-F238E27FC236}">
                <a16:creationId xmlns:a16="http://schemas.microsoft.com/office/drawing/2014/main" id="{31EB12B8-018C-4BED-ADC4-93E09ADEFFB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004" b="1"/>
          <a:stretch/>
        </p:blipFill>
        <p:spPr>
          <a:xfrm>
            <a:off x="5297763" y="828014"/>
            <a:ext cx="6250769" cy="5041105"/>
          </a:xfrm>
          <a:prstGeom prst="rect">
            <a:avLst/>
          </a:prstGeom>
        </p:spPr>
      </p:pic>
      <p:sp>
        <p:nvSpPr>
          <p:cNvPr id="3" name="Rectangle 2">
            <a:extLst>
              <a:ext uri="{FF2B5EF4-FFF2-40B4-BE49-F238E27FC236}">
                <a16:creationId xmlns:a16="http://schemas.microsoft.com/office/drawing/2014/main" id="{19485FD2-F5BC-4ABA-AB00-5642ADB1DE1D}"/>
              </a:ext>
            </a:extLst>
          </p:cNvPr>
          <p:cNvSpPr/>
          <p:nvPr/>
        </p:nvSpPr>
        <p:spPr>
          <a:xfrm>
            <a:off x="4920712" y="4703736"/>
            <a:ext cx="6509288" cy="2308324"/>
          </a:xfrm>
          <a:prstGeom prst="rect">
            <a:avLst/>
          </a:prstGeom>
        </p:spPr>
        <p:txBody>
          <a:bodyPr wrap="square">
            <a:spAutoFit/>
          </a:bodyPr>
          <a:lstStyle/>
          <a:p>
            <a:endParaRPr lang="en-US" b="1" dirty="0">
              <a:solidFill>
                <a:srgbClr val="000000"/>
              </a:solidFill>
              <a:latin typeface="museo-slab"/>
            </a:endParaRPr>
          </a:p>
          <a:p>
            <a:endParaRPr lang="en-US" b="1" dirty="0">
              <a:solidFill>
                <a:srgbClr val="000000"/>
              </a:solidFill>
              <a:latin typeface="museo-slab"/>
            </a:endParaRPr>
          </a:p>
          <a:p>
            <a:endParaRPr lang="en-US" b="1" dirty="0">
              <a:solidFill>
                <a:srgbClr val="000000"/>
              </a:solidFill>
              <a:latin typeface="museo-slab"/>
            </a:endParaRPr>
          </a:p>
          <a:p>
            <a:endParaRPr lang="en-US" b="1" dirty="0">
              <a:solidFill>
                <a:srgbClr val="000000"/>
              </a:solidFill>
              <a:latin typeface="museo-slab"/>
            </a:endParaRPr>
          </a:p>
          <a:p>
            <a:endParaRPr lang="en-US" b="1" dirty="0">
              <a:solidFill>
                <a:srgbClr val="000000"/>
              </a:solidFill>
              <a:latin typeface="museo-slab"/>
            </a:endParaRPr>
          </a:p>
          <a:p>
            <a:r>
              <a:rPr lang="en-US" b="1" dirty="0">
                <a:solidFill>
                  <a:srgbClr val="000000"/>
                </a:solidFill>
                <a:latin typeface="museo-slab"/>
              </a:rPr>
              <a:t>“Today's dads are moving away from 'toxic' aspects of manliness so they can become better fathers”. BYU and Ball State University researchers</a:t>
            </a:r>
            <a:endParaRPr lang="en-US" dirty="0"/>
          </a:p>
        </p:txBody>
      </p:sp>
    </p:spTree>
    <p:extLst>
      <p:ext uri="{BB962C8B-B14F-4D97-AF65-F5344CB8AC3E}">
        <p14:creationId xmlns:p14="http://schemas.microsoft.com/office/powerpoint/2010/main" val="225147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image.slidesharecdn.com/1-130924082838-phpapp01/95/intergenerational-child-sexual-abuse-csa-11-638.jpg?cb=1380011387">
            <a:extLst>
              <a:ext uri="{FF2B5EF4-FFF2-40B4-BE49-F238E27FC236}">
                <a16:creationId xmlns:a16="http://schemas.microsoft.com/office/drawing/2014/main" id="{86186E3A-ED25-42FF-9EF7-5E08F20086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97927"/>
            <a:ext cx="5943600" cy="4462145"/>
          </a:xfrm>
          <a:prstGeom prst="rect">
            <a:avLst/>
          </a:prstGeom>
          <a:noFill/>
          <a:ln>
            <a:noFill/>
          </a:ln>
        </p:spPr>
      </p:pic>
    </p:spTree>
    <p:extLst>
      <p:ext uri="{BB962C8B-B14F-4D97-AF65-F5344CB8AC3E}">
        <p14:creationId xmlns:p14="http://schemas.microsoft.com/office/powerpoint/2010/main" val="303227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mage.slidesharecdn.com/1-130924082838-phpapp01/95/intergenerational-child-sexual-abuse-csa-10-638.jpg?cb=1380011387">
            <a:extLst>
              <a:ext uri="{FF2B5EF4-FFF2-40B4-BE49-F238E27FC236}">
                <a16:creationId xmlns:a16="http://schemas.microsoft.com/office/drawing/2014/main" id="{676CEE4D-188F-4EED-B549-BA54AE1654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97927"/>
            <a:ext cx="5943600" cy="4462145"/>
          </a:xfrm>
          <a:prstGeom prst="rect">
            <a:avLst/>
          </a:prstGeom>
          <a:noFill/>
          <a:ln>
            <a:noFill/>
          </a:ln>
        </p:spPr>
      </p:pic>
    </p:spTree>
    <p:extLst>
      <p:ext uri="{BB962C8B-B14F-4D97-AF65-F5344CB8AC3E}">
        <p14:creationId xmlns:p14="http://schemas.microsoft.com/office/powerpoint/2010/main" val="340530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D292A4-0025-4246-922F-91677C2269D2}"/>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Crystal and her grandmother</a:t>
            </a:r>
          </a:p>
        </p:txBody>
      </p:sp>
      <p:sp>
        <p:nvSpPr>
          <p:cNvPr id="10" name="Content Placeholder 9">
            <a:extLst>
              <a:ext uri="{FF2B5EF4-FFF2-40B4-BE49-F238E27FC236}">
                <a16:creationId xmlns:a16="http://schemas.microsoft.com/office/drawing/2014/main" id="{3250BBA4-3D00-49E8-8D51-5A43F84181B2}"/>
              </a:ext>
            </a:extLst>
          </p:cNvPr>
          <p:cNvSpPr>
            <a:spLocks noGrp="1"/>
          </p:cNvSpPr>
          <p:nvPr>
            <p:ph idx="1"/>
          </p:nvPr>
        </p:nvSpPr>
        <p:spPr>
          <a:xfrm>
            <a:off x="966951" y="3355130"/>
            <a:ext cx="2669407" cy="2427333"/>
          </a:xfrm>
        </p:spPr>
        <p:txBody>
          <a:bodyPr>
            <a:normAutofit/>
          </a:bodyPr>
          <a:lstStyle/>
          <a:p>
            <a:r>
              <a:rPr lang="en-US" sz="1600"/>
              <a:t>One day when Crystal’s grandmother was feeling sad, she shared in her own child-like manner, her understanding of the Sparrow and the Mustard Seed. This was her attempt to cheer up her grandma. It worked!</a:t>
            </a:r>
          </a:p>
        </p:txBody>
      </p:sp>
      <p:pic>
        <p:nvPicPr>
          <p:cNvPr id="8" name="Content Placeholder 4">
            <a:extLst>
              <a:ext uri="{FF2B5EF4-FFF2-40B4-BE49-F238E27FC236}">
                <a16:creationId xmlns:a16="http://schemas.microsoft.com/office/drawing/2014/main" id="{8265AFB9-EA3D-4FA3-9607-9290FAB0B0D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76" r="12141" b="-1"/>
          <a:stretch/>
        </p:blipFill>
        <p:spPr>
          <a:xfrm>
            <a:off x="5319598" y="952500"/>
            <a:ext cx="5588731" cy="4829963"/>
          </a:xfrm>
          <a:prstGeom prst="rect">
            <a:avLst/>
          </a:prstGeom>
        </p:spPr>
      </p:pic>
    </p:spTree>
    <p:extLst>
      <p:ext uri="{BB962C8B-B14F-4D97-AF65-F5344CB8AC3E}">
        <p14:creationId xmlns:p14="http://schemas.microsoft.com/office/powerpoint/2010/main" val="1034300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C3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C0B2DF1-1773-4550-B18C-DB65D47A7642}"/>
              </a:ext>
            </a:extLst>
          </p:cNvPr>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3042262" y="1069988"/>
            <a:ext cx="6107476" cy="4718024"/>
          </a:xfrm>
          <a:prstGeom prst="rect">
            <a:avLst/>
          </a:prstGeom>
        </p:spPr>
      </p:pic>
    </p:spTree>
    <p:extLst>
      <p:ext uri="{BB962C8B-B14F-4D97-AF65-F5344CB8AC3E}">
        <p14:creationId xmlns:p14="http://schemas.microsoft.com/office/powerpoint/2010/main" val="224836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EAA73-1AB4-467F-BE54-A8BA7040DCFD}"/>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4800" kern="1200" dirty="0">
                <a:solidFill>
                  <a:schemeClr val="tx1"/>
                </a:solidFill>
                <a:latin typeface="+mj-lt"/>
                <a:ea typeface="+mj-ea"/>
                <a:cs typeface="+mj-cs"/>
              </a:rPr>
              <a:t>Key Reminders</a:t>
            </a:r>
          </a:p>
        </p:txBody>
      </p:sp>
      <p:sp>
        <p:nvSpPr>
          <p:cNvPr id="9"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04DC2037-48A0-4F22-B9D4-8EAEBC780A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5"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517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geteduca.com/wp-content/uploads/2017/01/intergenerationalquote.png">
            <a:extLst>
              <a:ext uri="{FF2B5EF4-FFF2-40B4-BE49-F238E27FC236}">
                <a16:creationId xmlns:a16="http://schemas.microsoft.com/office/drawing/2014/main" id="{B07C24C5-A405-49BD-95DD-B26DAC0A4E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95260" y="609600"/>
            <a:ext cx="5943600" cy="5943600"/>
          </a:xfrm>
          <a:prstGeom prst="rect">
            <a:avLst/>
          </a:prstGeom>
          <a:noFill/>
          <a:ln>
            <a:noFill/>
          </a:ln>
        </p:spPr>
      </p:pic>
    </p:spTree>
    <p:extLst>
      <p:ext uri="{BB962C8B-B14F-4D97-AF65-F5344CB8AC3E}">
        <p14:creationId xmlns:p14="http://schemas.microsoft.com/office/powerpoint/2010/main" val="213223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568211-37B7-4270-A8E9-F7EB0AC30823}"/>
              </a:ext>
            </a:extLst>
          </p:cNvPr>
          <p:cNvSpPr/>
          <p:nvPr/>
        </p:nvSpPr>
        <p:spPr>
          <a:xfrm>
            <a:off x="2872596" y="253030"/>
            <a:ext cx="6262778" cy="6057812"/>
          </a:xfrm>
          <a:prstGeom prst="rect">
            <a:avLst/>
          </a:prstGeom>
        </p:spPr>
        <p:txBody>
          <a:bodyPr wrap="square">
            <a:spAutoFit/>
          </a:bodyPr>
          <a:lstStyle/>
          <a:p>
            <a:pPr algn="ct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Strength in Asking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 grew up thinking that asking for help</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Was a sign of weakness and ignorance that others would exploit.</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 I would remain silent and struggle and mess up at times</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When asking for help would have dealt with my problem. Now that I’m grown, I still struggle with asking</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Even for a service that I know I am in need of.</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Ego—maybe -- or protection of self;</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Or a false sense of a strength even though I’m cheating myself.</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Understand then that my asking is still hard for me.</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Please be patient and know that to ask is still difficult</a:t>
            </a:r>
          </a:p>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But I’m working on accepting that there is strength in my asking. </a:t>
            </a:r>
          </a:p>
          <a:p>
            <a:pPr algn="ctr">
              <a:lnSpc>
                <a:spcPct val="107000"/>
              </a:lnSpc>
              <a:spcAft>
                <a:spcPts val="800"/>
              </a:spcAft>
            </a:pPr>
            <a:endParaRPr lang="en-US" sz="1400" i="1"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Universal Inspirations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400" i="1" dirty="0">
                <a:effectLst/>
                <a:latin typeface="Calibri" panose="020F0502020204030204" pitchFamily="34" charset="0"/>
                <a:ea typeface="Calibri" panose="020F0502020204030204" pitchFamily="34" charset="0"/>
              </a:rPr>
              <a:t>©</a:t>
            </a:r>
            <a:r>
              <a:rPr lang="en-US" sz="1400" i="1" dirty="0">
                <a:effectLst/>
                <a:latin typeface="Calibri" panose="020F0502020204030204" pitchFamily="34" charset="0"/>
                <a:ea typeface="Calibri" panose="020F0502020204030204" pitchFamily="34" charset="0"/>
                <a:cs typeface="Times New Roman" panose="02020603050405020304" pitchFamily="18" charset="0"/>
              </a:rPr>
              <a:t>2018</a:t>
            </a:r>
            <a:endParaRPr lang="en-US" dirty="0"/>
          </a:p>
        </p:txBody>
      </p:sp>
    </p:spTree>
    <p:extLst>
      <p:ext uri="{BB962C8B-B14F-4D97-AF65-F5344CB8AC3E}">
        <p14:creationId xmlns:p14="http://schemas.microsoft.com/office/powerpoint/2010/main" val="321869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36878-9F08-4D55-8210-9DABA6FFB36C}"/>
              </a:ext>
            </a:extLst>
          </p:cNvPr>
          <p:cNvSpPr/>
          <p:nvPr/>
        </p:nvSpPr>
        <p:spPr>
          <a:xfrm>
            <a:off x="3048000" y="-85520"/>
            <a:ext cx="6096000" cy="6967485"/>
          </a:xfrm>
          <a:prstGeom prst="rect">
            <a:avLst/>
          </a:prstGeom>
        </p:spPr>
        <p:txBody>
          <a:bodyPr>
            <a:spAutoFit/>
          </a:bodyPr>
          <a:lstStyle/>
          <a:p>
            <a:pPr algn="ct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The Home Visitor</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I am: </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a:t>
            </a:r>
            <a:r>
              <a:rPr lang="en-US" sz="1600" dirty="0">
                <a:latin typeface="Calibri" panose="020F0502020204030204" pitchFamily="34" charset="0"/>
                <a:ea typeface="Calibri" panose="020F0502020204030204" pitchFamily="34" charset="0"/>
                <a:cs typeface="Times New Roman" panose="02020603050405020304" pitchFamily="18" charset="0"/>
              </a:rPr>
              <a:t>ight when things seem dark and dismal.</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a:t>
            </a:r>
            <a:r>
              <a:rPr lang="en-US" sz="1600" dirty="0">
                <a:latin typeface="Calibri" panose="020F0502020204030204" pitchFamily="34" charset="0"/>
                <a:ea typeface="Calibri" panose="020F0502020204030204" pitchFamily="34" charset="0"/>
                <a:cs typeface="Times New Roman" panose="02020603050405020304" pitchFamily="18" charset="0"/>
              </a:rPr>
              <a:t>oice for the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a:t>
            </a:r>
            <a:r>
              <a:rPr lang="en-US" sz="1600" dirty="0">
                <a:latin typeface="Calibri" panose="020F0502020204030204" pitchFamily="34" charset="0"/>
                <a:ea typeface="Calibri" panose="020F0502020204030204" pitchFamily="34" charset="0"/>
                <a:cs typeface="Times New Roman" panose="02020603050405020304" pitchFamily="18" charset="0"/>
              </a:rPr>
              <a:t>oiceless when they need to be heard.</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t>
            </a:r>
            <a:r>
              <a:rPr lang="en-US" sz="1600" dirty="0">
                <a:latin typeface="Calibri" panose="020F0502020204030204" pitchFamily="34" charset="0"/>
                <a:ea typeface="Calibri" panose="020F0502020204030204" pitchFamily="34" charset="0"/>
                <a:cs typeface="Times New Roman" panose="02020603050405020304" pitchFamily="18" charset="0"/>
              </a:rPr>
              <a:t>cale to help others weigh options they face.</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An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en-US" sz="1600" dirty="0">
                <a:latin typeface="Calibri" panose="020F0502020204030204" pitchFamily="34" charset="0"/>
                <a:ea typeface="Calibri" panose="020F0502020204030204" pitchFamily="34" charset="0"/>
                <a:cs typeface="Times New Roman" panose="02020603050405020304" pitchFamily="18" charset="0"/>
              </a:rPr>
              <a:t>dvocate when others struggle to stand up.</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An </a:t>
            </a: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a:t>
            </a:r>
            <a:r>
              <a:rPr lang="en-US" sz="1600" dirty="0">
                <a:latin typeface="Calibri" panose="020F0502020204030204" pitchFamily="34" charset="0"/>
                <a:ea typeface="Calibri" panose="020F0502020204030204" pitchFamily="34" charset="0"/>
                <a:cs typeface="Times New Roman" panose="02020603050405020304" pitchFamily="18" charset="0"/>
              </a:rPr>
              <a:t>xygen tank for those who struggle to breathe.</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 </a:t>
            </a: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1600" dirty="0">
                <a:latin typeface="Calibri" panose="020F0502020204030204" pitchFamily="34" charset="0"/>
                <a:ea typeface="Calibri" panose="020F0502020204030204" pitchFamily="34" charset="0"/>
                <a:cs typeface="Times New Roman" panose="02020603050405020304" pitchFamily="18" charset="0"/>
              </a:rPr>
              <a:t>ompendium of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a:t>
            </a:r>
            <a:r>
              <a:rPr lang="en-US" sz="1600" dirty="0">
                <a:latin typeface="Calibri" panose="020F0502020204030204" pitchFamily="34" charset="0"/>
                <a:ea typeface="Calibri" panose="020F0502020204030204" pitchFamily="34" charset="0"/>
                <a:cs typeface="Times New Roman" panose="02020603050405020304" pitchFamily="18" charset="0"/>
              </a:rPr>
              <a:t>nowledge where ignorance exists.</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 am:</a:t>
            </a:r>
          </a:p>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All of the above, and so much more. </a:t>
            </a:r>
          </a:p>
          <a:p>
            <a:pPr algn="ctr">
              <a:lnSpc>
                <a:spcPct val="107000"/>
              </a:lnSpc>
              <a:spcAft>
                <a:spcPts val="80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Universal Inspirations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a:t>
            </a:r>
            <a:r>
              <a:rPr lang="en-US" sz="1400" i="1" dirty="0">
                <a:effectLst/>
                <a:latin typeface="Calibri" panose="020F0502020204030204" pitchFamily="34" charset="0"/>
                <a:ea typeface="Calibri" panose="020F0502020204030204" pitchFamily="34" charset="0"/>
                <a:cs typeface="Times New Roman" panose="02020603050405020304" pitchFamily="18" charset="0"/>
              </a:rPr>
              <a:t>2018</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52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8A91-D0D8-441B-BFD0-0668BA05089D}"/>
              </a:ext>
            </a:extLst>
          </p:cNvPr>
          <p:cNvSpPr>
            <a:spLocks noGrp="1"/>
          </p:cNvSpPr>
          <p:nvPr>
            <p:ph type="title"/>
          </p:nvPr>
        </p:nvSpPr>
        <p:spPr/>
        <p:txBody>
          <a:bodyPr/>
          <a:lstStyle/>
          <a:p>
            <a:r>
              <a:rPr lang="en-US" dirty="0"/>
              <a:t>Which one do you think is more important in the work that you do with families?</a:t>
            </a:r>
          </a:p>
        </p:txBody>
      </p:sp>
      <p:sp>
        <p:nvSpPr>
          <p:cNvPr id="3" name="Content Placeholder 2">
            <a:extLst>
              <a:ext uri="{FF2B5EF4-FFF2-40B4-BE49-F238E27FC236}">
                <a16:creationId xmlns:a16="http://schemas.microsoft.com/office/drawing/2014/main" id="{06D785F3-B7C5-4466-8F50-64D19A42C4EE}"/>
              </a:ext>
            </a:extLst>
          </p:cNvPr>
          <p:cNvSpPr>
            <a:spLocks noGrp="1"/>
          </p:cNvSpPr>
          <p:nvPr>
            <p:ph sz="half" idx="1"/>
          </p:nvPr>
        </p:nvSpPr>
        <p:spPr>
          <a:xfrm>
            <a:off x="838200" y="2502975"/>
            <a:ext cx="5181600" cy="3673987"/>
          </a:xfrm>
        </p:spPr>
        <p:txBody>
          <a:bodyPr/>
          <a:lstStyle/>
          <a:p>
            <a:r>
              <a:rPr lang="en-US" dirty="0"/>
              <a:t>Working with the family to address helplessness.</a:t>
            </a:r>
            <a:br>
              <a:rPr lang="en-US" dirty="0"/>
            </a:br>
            <a:endParaRPr lang="en-US" dirty="0"/>
          </a:p>
        </p:txBody>
      </p:sp>
      <p:sp>
        <p:nvSpPr>
          <p:cNvPr id="4" name="Content Placeholder 3">
            <a:extLst>
              <a:ext uri="{FF2B5EF4-FFF2-40B4-BE49-F238E27FC236}">
                <a16:creationId xmlns:a16="http://schemas.microsoft.com/office/drawing/2014/main" id="{168D66A3-0D8C-4886-B239-22DBBDAE82FA}"/>
              </a:ext>
            </a:extLst>
          </p:cNvPr>
          <p:cNvSpPr>
            <a:spLocks noGrp="1"/>
          </p:cNvSpPr>
          <p:nvPr>
            <p:ph sz="half" idx="2"/>
          </p:nvPr>
        </p:nvSpPr>
        <p:spPr>
          <a:xfrm>
            <a:off x="6172200" y="2502975"/>
            <a:ext cx="5181600" cy="3673988"/>
          </a:xfrm>
        </p:spPr>
        <p:txBody>
          <a:bodyPr/>
          <a:lstStyle/>
          <a:p>
            <a:r>
              <a:rPr lang="en-US" dirty="0"/>
              <a:t>Working with the family to address hopelessness.</a:t>
            </a:r>
          </a:p>
        </p:txBody>
      </p:sp>
    </p:spTree>
    <p:extLst>
      <p:ext uri="{BB962C8B-B14F-4D97-AF65-F5344CB8AC3E}">
        <p14:creationId xmlns:p14="http://schemas.microsoft.com/office/powerpoint/2010/main" val="1913838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AEBDE-959F-4D29-A490-DB4CB963398B}"/>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1400" dirty="0">
                <a:solidFill>
                  <a:srgbClr val="FFFFFF"/>
                </a:solidFill>
              </a:rPr>
              <a:t/>
            </a:r>
            <a:br>
              <a:rPr lang="en-US" sz="1400" dirty="0">
                <a:solidFill>
                  <a:srgbClr val="FFFFFF"/>
                </a:solidFill>
              </a:rPr>
            </a:br>
            <a:r>
              <a:rPr lang="en-US" sz="1400" dirty="0">
                <a:solidFill>
                  <a:srgbClr val="FFFFFF"/>
                </a:solidFill>
              </a:rPr>
              <a:t>In an environment where hopelessness is sometimes the prevailing response</a:t>
            </a:r>
            <a:br>
              <a:rPr lang="en-US" sz="1400" dirty="0">
                <a:solidFill>
                  <a:srgbClr val="FFFFFF"/>
                </a:solidFill>
              </a:rPr>
            </a:br>
            <a:r>
              <a:rPr lang="en-US" sz="1400" dirty="0">
                <a:solidFill>
                  <a:srgbClr val="FFFFFF"/>
                </a:solidFill>
              </a:rPr>
              <a:t/>
            </a:r>
            <a:br>
              <a:rPr lang="en-US" sz="1400" dirty="0">
                <a:solidFill>
                  <a:srgbClr val="FFFFFF"/>
                </a:solidFill>
              </a:rPr>
            </a:br>
            <a:r>
              <a:rPr lang="en-US" sz="1400" dirty="0">
                <a:solidFill>
                  <a:srgbClr val="FFFFFF"/>
                </a:solidFill>
              </a:rPr>
              <a:t/>
            </a:r>
            <a:br>
              <a:rPr lang="en-US" sz="1400" dirty="0">
                <a:solidFill>
                  <a:srgbClr val="FFFFFF"/>
                </a:solidFill>
              </a:rPr>
            </a:br>
            <a:endParaRPr lang="en-US" sz="1400" dirty="0">
              <a:solidFill>
                <a:srgbClr val="FFFFFF"/>
              </a:solidFill>
            </a:endParaRPr>
          </a:p>
        </p:txBody>
      </p:sp>
      <p:sp>
        <p:nvSpPr>
          <p:cNvPr id="3" name="Text Placeholder 2">
            <a:extLst>
              <a:ext uri="{FF2B5EF4-FFF2-40B4-BE49-F238E27FC236}">
                <a16:creationId xmlns:a16="http://schemas.microsoft.com/office/drawing/2014/main" id="{3E5BC360-6D36-47E3-A99A-1635D845D5E5}"/>
              </a:ext>
            </a:extLst>
          </p:cNvPr>
          <p:cNvSpPr>
            <a:spLocks noGrp="1"/>
          </p:cNvSpPr>
          <p:nvPr>
            <p:ph type="body" idx="1"/>
          </p:nvPr>
        </p:nvSpPr>
        <p:spPr>
          <a:xfrm>
            <a:off x="1544278" y="1645723"/>
            <a:ext cx="9144000" cy="420001"/>
          </a:xfrm>
        </p:spPr>
        <p:txBody>
          <a:bodyPr vert="horz" lIns="91440" tIns="45720" rIns="91440" bIns="45720" rtlCol="0">
            <a:normAutofit/>
          </a:bodyPr>
          <a:lstStyle/>
          <a:p>
            <a:pPr algn="ctr"/>
            <a:r>
              <a:rPr lang="en-US" sz="2000" dirty="0">
                <a:solidFill>
                  <a:srgbClr val="00D7FF"/>
                </a:solidFill>
              </a:rPr>
              <a:t>You are An Ambassador of Hope</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https://cdn.pixabay.com/photo/2017/06/09/14/18/you-2386968_960_720.png">
            <a:extLst>
              <a:ext uri="{FF2B5EF4-FFF2-40B4-BE49-F238E27FC236}">
                <a16:creationId xmlns:a16="http://schemas.microsoft.com/office/drawing/2014/main" id="{9FCC4AAD-7230-41AD-A151-C23DBBF8E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70" y="2426818"/>
            <a:ext cx="501271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2" descr="https://cdn.pixabay.com/photo/2017/06/09/14/18/you-2386968_960_720.png">
            <a:extLst>
              <a:ext uri="{FF2B5EF4-FFF2-40B4-BE49-F238E27FC236}">
                <a16:creationId xmlns:a16="http://schemas.microsoft.com/office/drawing/2014/main" id="{42CBDFEC-7C1A-407C-8A67-40DFFD54F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6676" y="2426818"/>
            <a:ext cx="5012711"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A95A9-D79A-4C04-BA73-9FB12EA23F45}"/>
              </a:ext>
            </a:extLst>
          </p:cNvPr>
          <p:cNvSpPr>
            <a:spLocks noGrp="1"/>
          </p:cNvSpPr>
          <p:nvPr>
            <p:ph type="title"/>
          </p:nvPr>
        </p:nvSpPr>
        <p:spPr>
          <a:xfrm>
            <a:off x="7854694" y="640081"/>
            <a:ext cx="3731174" cy="5574451"/>
          </a:xfrm>
        </p:spPr>
        <p:txBody>
          <a:bodyPr vert="horz" lIns="91440" tIns="45720" rIns="91440" bIns="45720" rtlCol="0" anchor="ctr">
            <a:normAutofit/>
          </a:bodyPr>
          <a:lstStyle/>
          <a:p>
            <a:r>
              <a:rPr lang="en-US" sz="4400" kern="1200" dirty="0">
                <a:solidFill>
                  <a:schemeClr val="tx1"/>
                </a:solidFill>
                <a:latin typeface="+mj-lt"/>
                <a:ea typeface="+mj-ea"/>
                <a:cs typeface="+mj-cs"/>
              </a:rPr>
              <a:t>Our ultimate goal!!!!!</a:t>
            </a:r>
          </a:p>
        </p:txBody>
      </p:sp>
      <p:pic>
        <p:nvPicPr>
          <p:cNvPr id="7" name="Content Placeholder 6">
            <a:extLst>
              <a:ext uri="{FF2B5EF4-FFF2-40B4-BE49-F238E27FC236}">
                <a16:creationId xmlns:a16="http://schemas.microsoft.com/office/drawing/2014/main" id="{89621414-5DC0-4528-8E10-3E32292983B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43466" y="843111"/>
            <a:ext cx="6891189" cy="5168391"/>
          </a:xfrm>
          <a:prstGeom prst="rect">
            <a:avLst/>
          </a:prstGeom>
        </p:spPr>
      </p:pic>
    </p:spTree>
    <p:extLst>
      <p:ext uri="{BB962C8B-B14F-4D97-AF65-F5344CB8AC3E}">
        <p14:creationId xmlns:p14="http://schemas.microsoft.com/office/powerpoint/2010/main" val="2434054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A1AB-9535-440B-996B-365E53C438C7}"/>
              </a:ext>
            </a:extLst>
          </p:cNvPr>
          <p:cNvSpPr>
            <a:spLocks noGrp="1"/>
          </p:cNvSpPr>
          <p:nvPr>
            <p:ph type="title"/>
          </p:nvPr>
        </p:nvSpPr>
        <p:spPr/>
        <p:txBody>
          <a:bodyPr/>
          <a:lstStyle/>
          <a:p>
            <a:r>
              <a:rPr lang="en-US" dirty="0"/>
              <a:t>The focus of “</a:t>
            </a:r>
            <a:r>
              <a:rPr lang="en-US" i="1" dirty="0"/>
              <a:t>The Sparrow and the Mustard Seed”</a:t>
            </a:r>
            <a:endParaRPr lang="en-US" dirty="0"/>
          </a:p>
        </p:txBody>
      </p:sp>
      <p:sp>
        <p:nvSpPr>
          <p:cNvPr id="3" name="Content Placeholder 2">
            <a:extLst>
              <a:ext uri="{FF2B5EF4-FFF2-40B4-BE49-F238E27FC236}">
                <a16:creationId xmlns:a16="http://schemas.microsoft.com/office/drawing/2014/main" id="{56908208-FA73-4128-823C-1468B69A11C5}"/>
              </a:ext>
            </a:extLst>
          </p:cNvPr>
          <p:cNvSpPr>
            <a:spLocks noGrp="1"/>
          </p:cNvSpPr>
          <p:nvPr>
            <p:ph idx="1"/>
          </p:nvPr>
        </p:nvSpPr>
        <p:spPr>
          <a:xfrm>
            <a:off x="838200" y="2642461"/>
            <a:ext cx="10515600" cy="3534501"/>
          </a:xfrm>
        </p:spPr>
        <p:txBody>
          <a:bodyPr/>
          <a:lstStyle/>
          <a:p>
            <a:r>
              <a:rPr lang="en-US" dirty="0"/>
              <a:t>The Beauty of healthy relationships</a:t>
            </a:r>
          </a:p>
          <a:p>
            <a:r>
              <a:rPr lang="en-US" dirty="0"/>
              <a:t>The value of secure attachments</a:t>
            </a:r>
          </a:p>
          <a:p>
            <a:r>
              <a:rPr lang="en-US" dirty="0"/>
              <a:t>Demystifying and normalizing grief and loss</a:t>
            </a:r>
          </a:p>
          <a:p>
            <a:r>
              <a:rPr lang="en-US" dirty="0"/>
              <a:t>The value of being heard</a:t>
            </a:r>
          </a:p>
        </p:txBody>
      </p:sp>
    </p:spTree>
    <p:extLst>
      <p:ext uri="{BB962C8B-B14F-4D97-AF65-F5344CB8AC3E}">
        <p14:creationId xmlns:p14="http://schemas.microsoft.com/office/powerpoint/2010/main" val="186230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5F1F-35FF-404F-8C26-0873385A29AE}"/>
              </a:ext>
            </a:extLst>
          </p:cNvPr>
          <p:cNvSpPr>
            <a:spLocks noGrp="1"/>
          </p:cNvSpPr>
          <p:nvPr>
            <p:ph type="title"/>
          </p:nvPr>
        </p:nvSpPr>
        <p:spPr>
          <a:xfrm>
            <a:off x="838200" y="365124"/>
            <a:ext cx="10515600" cy="4811309"/>
          </a:xfrm>
        </p:spPr>
        <p:txBody>
          <a:bodyPr>
            <a:normAutofit fontScale="90000"/>
          </a:bodyPr>
          <a:lstStyle/>
          <a:p>
            <a:pPr algn="ctr"/>
            <a:r>
              <a:rPr lang="en-US" dirty="0"/>
              <a:t/>
            </a:r>
            <a:br>
              <a:rPr lang="en-US" dirty="0"/>
            </a:br>
            <a:r>
              <a:rPr lang="en-US" dirty="0"/>
              <a:t/>
            </a:r>
            <a:br>
              <a:rPr lang="en-US" dirty="0"/>
            </a:br>
            <a:r>
              <a:rPr lang="en-US" dirty="0"/>
              <a:t>Your Thoughts</a:t>
            </a:r>
            <a:br>
              <a:rPr lang="en-US" dirty="0"/>
            </a:br>
            <a:r>
              <a:rPr lang="en-US" dirty="0"/>
              <a:t/>
            </a:r>
            <a:br>
              <a:rPr lang="en-US" dirty="0"/>
            </a:br>
            <a:r>
              <a:rPr lang="en-US" dirty="0"/>
              <a:t/>
            </a:r>
            <a:br>
              <a:rPr lang="en-US" dirty="0"/>
            </a:br>
            <a:r>
              <a:rPr lang="en-US" dirty="0"/>
              <a:t>What are some behaviors/attitudes that grandparents more typically display than parents, particularly younger ones?</a:t>
            </a:r>
          </a:p>
        </p:txBody>
      </p:sp>
      <p:sp>
        <p:nvSpPr>
          <p:cNvPr id="3" name="Oval 2">
            <a:extLst>
              <a:ext uri="{FF2B5EF4-FFF2-40B4-BE49-F238E27FC236}">
                <a16:creationId xmlns:a16="http://schemas.microsoft.com/office/drawing/2014/main" id="{40ED6DA6-6305-4489-AC34-3C3DD2CC3DF0}"/>
              </a:ext>
            </a:extLst>
          </p:cNvPr>
          <p:cNvSpPr/>
          <p:nvPr/>
        </p:nvSpPr>
        <p:spPr>
          <a:xfrm>
            <a:off x="4429932" y="2395403"/>
            <a:ext cx="3487118" cy="553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34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6235-DB73-4306-813F-CA9519B690DA}"/>
              </a:ext>
            </a:extLst>
          </p:cNvPr>
          <p:cNvSpPr>
            <a:spLocks noGrp="1"/>
          </p:cNvSpPr>
          <p:nvPr>
            <p:ph type="title" idx="4294967295"/>
          </p:nvPr>
        </p:nvSpPr>
        <p:spPr>
          <a:xfrm>
            <a:off x="0" y="365125"/>
            <a:ext cx="10515600" cy="6492875"/>
          </a:xfrm>
        </p:spPr>
        <p:txBody>
          <a:bodyPr>
            <a:normAutofit/>
          </a:bodyPr>
          <a:lstStyle/>
          <a:p>
            <a:r>
              <a:rPr lang="en-US" dirty="0"/>
              <a:t>Storytelling</a:t>
            </a:r>
            <a:br>
              <a:rPr lang="en-US" dirty="0"/>
            </a:br>
            <a:r>
              <a:rPr lang="en-US" dirty="0"/>
              <a:t>Problem solving</a:t>
            </a:r>
            <a:br>
              <a:rPr lang="en-US" dirty="0"/>
            </a:br>
            <a:r>
              <a:rPr lang="en-US" dirty="0"/>
              <a:t>Patience</a:t>
            </a:r>
            <a:br>
              <a:rPr lang="en-US" dirty="0"/>
            </a:br>
            <a:r>
              <a:rPr lang="en-US" dirty="0"/>
              <a:t>Resilience</a:t>
            </a:r>
            <a:br>
              <a:rPr lang="en-US" dirty="0"/>
            </a:br>
            <a:r>
              <a:rPr lang="en-US" dirty="0"/>
              <a:t>Giving</a:t>
            </a:r>
            <a:br>
              <a:rPr lang="en-US" dirty="0"/>
            </a:br>
            <a:r>
              <a:rPr lang="en-US" dirty="0"/>
              <a:t>Display of emotions</a:t>
            </a:r>
            <a:br>
              <a:rPr lang="en-US" dirty="0"/>
            </a:br>
            <a:r>
              <a:rPr lang="en-US" dirty="0"/>
              <a:t>Forgiveness</a:t>
            </a:r>
            <a:br>
              <a:rPr lang="en-US" dirty="0"/>
            </a:br>
            <a:r>
              <a:rPr lang="en-US" dirty="0"/>
              <a:t>Saying I’m Sorry</a:t>
            </a:r>
            <a:br>
              <a:rPr lang="en-US" dirty="0"/>
            </a:br>
            <a:r>
              <a:rPr lang="en-US" dirty="0"/>
              <a:t/>
            </a:r>
            <a:br>
              <a:rPr lang="en-US" dirty="0"/>
            </a:br>
            <a:endParaRPr lang="en-US" dirty="0"/>
          </a:p>
        </p:txBody>
      </p:sp>
    </p:spTree>
    <p:extLst>
      <p:ext uri="{BB962C8B-B14F-4D97-AF65-F5344CB8AC3E}">
        <p14:creationId xmlns:p14="http://schemas.microsoft.com/office/powerpoint/2010/main" val="2164474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2DE9-7F47-46D1-A421-6821F376A511}"/>
              </a:ext>
            </a:extLst>
          </p:cNvPr>
          <p:cNvSpPr>
            <a:spLocks noGrp="1"/>
          </p:cNvSpPr>
          <p:nvPr>
            <p:ph type="title"/>
          </p:nvPr>
        </p:nvSpPr>
        <p:spPr>
          <a:xfrm>
            <a:off x="503695" y="365125"/>
            <a:ext cx="10850105" cy="1325563"/>
          </a:xfrm>
        </p:spPr>
        <p:txBody>
          <a:bodyPr/>
          <a:lstStyle/>
          <a:p>
            <a:r>
              <a:rPr lang="en-US" dirty="0"/>
              <a:t>The Essence of Intergenerational Relationships</a:t>
            </a:r>
          </a:p>
        </p:txBody>
      </p:sp>
      <p:sp>
        <p:nvSpPr>
          <p:cNvPr id="3" name="Content Placeholder 2">
            <a:extLst>
              <a:ext uri="{FF2B5EF4-FFF2-40B4-BE49-F238E27FC236}">
                <a16:creationId xmlns:a16="http://schemas.microsoft.com/office/drawing/2014/main" id="{4F042873-ECD8-4696-A336-27DC14B533ED}"/>
              </a:ext>
            </a:extLst>
          </p:cNvPr>
          <p:cNvSpPr>
            <a:spLocks noGrp="1"/>
          </p:cNvSpPr>
          <p:nvPr>
            <p:ph idx="1"/>
          </p:nvPr>
        </p:nvSpPr>
        <p:spPr/>
        <p:txBody>
          <a:bodyPr/>
          <a:lstStyle/>
          <a:p>
            <a:r>
              <a:rPr lang="en-US" dirty="0"/>
              <a:t>Cultivating caring relationships across generations</a:t>
            </a:r>
          </a:p>
          <a:p>
            <a:pPr marL="914400" lvl="1" indent="-457200">
              <a:buAutoNum type="arabicPeriod"/>
            </a:pPr>
            <a:r>
              <a:rPr lang="en-US" dirty="0"/>
              <a:t>Intergenerational Caring Conversations</a:t>
            </a:r>
          </a:p>
          <a:p>
            <a:pPr marL="914400" lvl="1" indent="-457200">
              <a:buAutoNum type="arabicPeriod"/>
            </a:pPr>
            <a:r>
              <a:rPr lang="en-US" dirty="0"/>
              <a:t>Intergenerational Community Building</a:t>
            </a:r>
          </a:p>
          <a:p>
            <a:pPr marL="914400" lvl="1" indent="-457200">
              <a:buAutoNum type="arabicPeriod"/>
            </a:pPr>
            <a:r>
              <a:rPr lang="en-US" dirty="0"/>
              <a:t>Intergenerational Relationships in Existing Programs</a:t>
            </a:r>
          </a:p>
          <a:p>
            <a:pPr marL="914400" lvl="1" indent="-457200">
              <a:buAutoNum type="arabicPeriod"/>
            </a:pPr>
            <a:r>
              <a:rPr lang="en-US" dirty="0"/>
              <a:t>Intergenerational Storytelling</a:t>
            </a:r>
          </a:p>
          <a:p>
            <a:pPr marL="914400" lvl="1" indent="-457200">
              <a:buAutoNum type="arabicPeriod"/>
            </a:pPr>
            <a:r>
              <a:rPr lang="en-US" dirty="0"/>
              <a:t>Intergenerational Relationships through Mentoring</a:t>
            </a:r>
          </a:p>
        </p:txBody>
      </p:sp>
    </p:spTree>
    <p:extLst>
      <p:ext uri="{BB962C8B-B14F-4D97-AF65-F5344CB8AC3E}">
        <p14:creationId xmlns:p14="http://schemas.microsoft.com/office/powerpoint/2010/main" val="2221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B62C-2FE8-4834-93C9-5B2F480998D7}"/>
              </a:ext>
            </a:extLst>
          </p:cNvPr>
          <p:cNvSpPr>
            <a:spLocks noGrp="1"/>
          </p:cNvSpPr>
          <p:nvPr>
            <p:ph type="title"/>
          </p:nvPr>
        </p:nvSpPr>
        <p:spPr>
          <a:xfrm>
            <a:off x="648929" y="629266"/>
            <a:ext cx="3651467" cy="1676603"/>
          </a:xfrm>
        </p:spPr>
        <p:txBody>
          <a:bodyPr>
            <a:normAutofit/>
          </a:bodyPr>
          <a:lstStyle/>
          <a:p>
            <a:r>
              <a:rPr lang="en-US"/>
              <a:t>Crystal and Her Grandparents </a:t>
            </a:r>
            <a:endParaRPr lang="en-US" dirty="0"/>
          </a:p>
        </p:txBody>
      </p:sp>
      <p:sp>
        <p:nvSpPr>
          <p:cNvPr id="17" name="Content Placeholder 9">
            <a:extLst>
              <a:ext uri="{FF2B5EF4-FFF2-40B4-BE49-F238E27FC236}">
                <a16:creationId xmlns:a16="http://schemas.microsoft.com/office/drawing/2014/main" id="{1F72007C-EFD3-410B-BFA7-E0FEF3B62086}"/>
              </a:ext>
            </a:extLst>
          </p:cNvPr>
          <p:cNvSpPr>
            <a:spLocks noGrp="1"/>
          </p:cNvSpPr>
          <p:nvPr>
            <p:ph idx="1"/>
          </p:nvPr>
        </p:nvSpPr>
        <p:spPr>
          <a:xfrm>
            <a:off x="648931" y="2438400"/>
            <a:ext cx="3651466" cy="3785419"/>
          </a:xfrm>
        </p:spPr>
        <p:txBody>
          <a:bodyPr>
            <a:normAutofit/>
          </a:bodyPr>
          <a:lstStyle/>
          <a:p>
            <a:r>
              <a:rPr lang="en-US" sz="1800" dirty="0"/>
              <a:t>Grandparents are special. This is a lesson that Crystal learned very early in her life. She was her grandparents pride and joy. </a:t>
            </a:r>
          </a:p>
        </p:txBody>
      </p:sp>
      <p:pic>
        <p:nvPicPr>
          <p:cNvPr id="18" name="Content Placeholder 4">
            <a:extLst>
              <a:ext uri="{FF2B5EF4-FFF2-40B4-BE49-F238E27FC236}">
                <a16:creationId xmlns:a16="http://schemas.microsoft.com/office/drawing/2014/main" id="{160569AF-3EEB-401C-A3D5-88456B500E9C}"/>
              </a:ext>
            </a:extLst>
          </p:cNvPr>
          <p:cNvPicPr>
            <a:picLocks noChangeAspect="1"/>
          </p:cNvPicPr>
          <p:nvPr/>
        </p:nvPicPr>
        <p:blipFill rotWithShape="1">
          <a:blip r:embed="rId2">
            <a:extLst>
              <a:ext uri="{28A0092B-C50C-407E-A947-70E740481C1C}">
                <a14:useLocalDpi xmlns:a14="http://schemas.microsoft.com/office/drawing/2010/main" val="0"/>
              </a:ext>
            </a:extLst>
          </a:blip>
          <a:srcRect l="3477" r="13923"/>
          <a:stretch/>
        </p:blipFill>
        <p:spPr>
          <a:xfrm>
            <a:off x="4639056" y="10"/>
            <a:ext cx="7552944" cy="6857990"/>
          </a:xfrm>
          <a:prstGeom prst="rect">
            <a:avLst/>
          </a:prstGeom>
          <a:effectLst/>
        </p:spPr>
      </p:pic>
    </p:spTree>
    <p:extLst>
      <p:ext uri="{BB962C8B-B14F-4D97-AF65-F5344CB8AC3E}">
        <p14:creationId xmlns:p14="http://schemas.microsoft.com/office/powerpoint/2010/main" val="194350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BC45D-AF19-489C-9E8B-B24C9FB48446}"/>
              </a:ext>
            </a:extLst>
          </p:cNvPr>
          <p:cNvSpPr>
            <a:spLocks noGrp="1"/>
          </p:cNvSpPr>
          <p:nvPr>
            <p:ph type="title"/>
          </p:nvPr>
        </p:nvSpPr>
        <p:spPr>
          <a:xfrm>
            <a:off x="8172027" y="643467"/>
            <a:ext cx="3363974" cy="1597315"/>
          </a:xfrm>
          <a:noFill/>
          <a:ln w="19050">
            <a:solidFill>
              <a:schemeClr val="bg1"/>
            </a:solidFill>
          </a:ln>
        </p:spPr>
        <p:txBody>
          <a:bodyPr vert="horz" wrap="square" lIns="91440" tIns="45720" rIns="91440" bIns="45720" rtlCol="0">
            <a:normAutofit/>
          </a:bodyPr>
          <a:lstStyle/>
          <a:p>
            <a:pPr algn="ctr"/>
            <a:r>
              <a:rPr lang="en-US" sz="2800" kern="1200">
                <a:solidFill>
                  <a:schemeClr val="bg1"/>
                </a:solidFill>
                <a:latin typeface="+mj-lt"/>
                <a:ea typeface="+mj-ea"/>
                <a:cs typeface="+mj-cs"/>
              </a:rPr>
              <a:t>Crystal enjoys playing with her grandfather</a:t>
            </a:r>
          </a:p>
        </p:txBody>
      </p:sp>
      <p:pic>
        <p:nvPicPr>
          <p:cNvPr id="42" name="Content Placeholder 4">
            <a:extLst>
              <a:ext uri="{FF2B5EF4-FFF2-40B4-BE49-F238E27FC236}">
                <a16:creationId xmlns:a16="http://schemas.microsoft.com/office/drawing/2014/main" id="{8CAF87A0-8A3F-428A-93C0-F31A78141E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193" r="9207"/>
          <a:stretch/>
        </p:blipFill>
        <p:spPr>
          <a:xfrm>
            <a:off x="795733" y="643467"/>
            <a:ext cx="5958428" cy="5410199"/>
          </a:xfrm>
          <a:prstGeom prst="rect">
            <a:avLst/>
          </a:prstGeom>
        </p:spPr>
      </p:pic>
      <p:sp>
        <p:nvSpPr>
          <p:cNvPr id="44" name="Content Placeholder 43">
            <a:extLst>
              <a:ext uri="{FF2B5EF4-FFF2-40B4-BE49-F238E27FC236}">
                <a16:creationId xmlns:a16="http://schemas.microsoft.com/office/drawing/2014/main" id="{AF570C47-1A44-4206-8C65-1983571A1A1E}"/>
              </a:ext>
            </a:extLst>
          </p:cNvPr>
          <p:cNvSpPr>
            <a:spLocks noGrp="1"/>
          </p:cNvSpPr>
          <p:nvPr>
            <p:ph idx="1"/>
          </p:nvPr>
        </p:nvSpPr>
        <p:spPr>
          <a:xfrm>
            <a:off x="8172028" y="2638044"/>
            <a:ext cx="3363974" cy="3415622"/>
          </a:xfrm>
        </p:spPr>
        <p:txBody>
          <a:bodyPr>
            <a:normAutofit/>
          </a:bodyPr>
          <a:lstStyle/>
          <a:p>
            <a:r>
              <a:rPr lang="en-US" sz="2000" dirty="0">
                <a:solidFill>
                  <a:schemeClr val="bg1"/>
                </a:solidFill>
              </a:rPr>
              <a:t>Her grandfather loved to carry her on his shoulders and loved to tickle her with his beard.</a:t>
            </a:r>
          </a:p>
          <a:p>
            <a:r>
              <a:rPr lang="en-US" sz="2000" dirty="0">
                <a:solidFill>
                  <a:schemeClr val="bg1"/>
                </a:solidFill>
              </a:rPr>
              <a:t>He would also take her to the park to play and feed the pigeons.</a:t>
            </a:r>
          </a:p>
        </p:txBody>
      </p:sp>
    </p:spTree>
    <p:extLst>
      <p:ext uri="{BB962C8B-B14F-4D97-AF65-F5344CB8AC3E}">
        <p14:creationId xmlns:p14="http://schemas.microsoft.com/office/powerpoint/2010/main" val="378375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lideplayer.com/6969847/24/images/46/Changing+Relationships.jpg">
            <a:extLst>
              <a:ext uri="{FF2B5EF4-FFF2-40B4-BE49-F238E27FC236}">
                <a16:creationId xmlns:a16="http://schemas.microsoft.com/office/drawing/2014/main" id="{37802955-A6A0-4933-BE8A-7CD6BA06FF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00150"/>
            <a:ext cx="5943600" cy="4457700"/>
          </a:xfrm>
          <a:prstGeom prst="rect">
            <a:avLst/>
          </a:prstGeom>
          <a:noFill/>
          <a:ln>
            <a:noFill/>
          </a:ln>
        </p:spPr>
      </p:pic>
    </p:spTree>
    <p:extLst>
      <p:ext uri="{BB962C8B-B14F-4D97-AF65-F5344CB8AC3E}">
        <p14:creationId xmlns:p14="http://schemas.microsoft.com/office/powerpoint/2010/main" val="2325743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00F138C4FC641B214F9DEAF3C8642" ma:contentTypeVersion="68" ma:contentTypeDescription="Create a new document." ma:contentTypeScope="" ma:versionID="a504fc96a1a3d785d8c715388b77e8f5">
  <xsd:schema xmlns:xsd="http://www.w3.org/2001/XMLSchema" xmlns:xs="http://www.w3.org/2001/XMLSchema" xmlns:p="http://schemas.microsoft.com/office/2006/metadata/properties" xmlns:ns2="2d2b93c3-711f-4870-8af7-e74aaec4255e" targetNamespace="http://schemas.microsoft.com/office/2006/metadata/properties" ma:root="true" ma:fieldsID="64a5d0e338107b60a6a0e85db02fa17e" ns2:_="">
    <xsd:import namespace="2d2b93c3-711f-4870-8af7-e74aaec4255e"/>
    <xsd:element name="properties">
      <xsd:complexType>
        <xsd:sequence>
          <xsd:element name="documentManagement">
            <xsd:complexType>
              <xsd:all>
                <xsd:element ref="ns2:Kee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b93c3-711f-4870-8af7-e74aaec4255e" elementFormDefault="qualified">
    <xsd:import namespace="http://schemas.microsoft.com/office/2006/documentManagement/types"/>
    <xsd:import namespace="http://schemas.microsoft.com/office/infopath/2007/PartnerControls"/>
    <xsd:element name="Keep" ma:index="9" nillable="true" ma:displayName="Keep" ma:default="Yes" ma:internalName="Keep">
      <xsd:complexType>
        <xsd:complexContent>
          <xsd:extension base="dms:MultiChoice">
            <xsd:sequence>
              <xsd:element name="Value" maxOccurs="unbounded" minOccurs="0" nillable="true">
                <xsd:simpleType>
                  <xsd:restriction base="dms:Choice">
                    <xsd:enumeration value="Ye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eep xmlns="2d2b93c3-711f-4870-8af7-e74aaec4255e">
      <Value>Yes</Value>
    </Keep>
  </documentManagement>
</p:properties>
</file>

<file path=customXml/itemProps1.xml><?xml version="1.0" encoding="utf-8"?>
<ds:datastoreItem xmlns:ds="http://schemas.openxmlformats.org/officeDocument/2006/customXml" ds:itemID="{2C09087E-DCA0-41E5-8E2C-60CBB6C36B13}"/>
</file>

<file path=customXml/itemProps2.xml><?xml version="1.0" encoding="utf-8"?>
<ds:datastoreItem xmlns:ds="http://schemas.openxmlformats.org/officeDocument/2006/customXml" ds:itemID="{CBDCB57E-7591-424F-AF64-9C71A2EA8571}"/>
</file>

<file path=customXml/itemProps3.xml><?xml version="1.0" encoding="utf-8"?>
<ds:datastoreItem xmlns:ds="http://schemas.openxmlformats.org/officeDocument/2006/customXml" ds:itemID="{83D33F79-4B4B-4466-8606-0D44D9E6BAB5}"/>
</file>

<file path=docProps/app.xml><?xml version="1.0" encoding="utf-8"?>
<Properties xmlns="http://schemas.openxmlformats.org/officeDocument/2006/extended-properties" xmlns:vt="http://schemas.openxmlformats.org/officeDocument/2006/docPropsVTypes">
  <TotalTime>156</TotalTime>
  <Words>542</Words>
  <Application>Microsoft Office PowerPoint</Application>
  <PresentationFormat>Widescreen</PresentationFormat>
  <Paragraphs>80</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Impact</vt:lpstr>
      <vt:lpstr>museo-slab</vt:lpstr>
      <vt:lpstr>Times New Roman</vt:lpstr>
      <vt:lpstr>Office Theme</vt:lpstr>
      <vt:lpstr>The Intergenerational Experience and Your Role as Ambassadors ………</vt:lpstr>
      <vt:lpstr>PowerPoint Presentation</vt:lpstr>
      <vt:lpstr>The focus of “The Sparrow and the Mustard Seed”</vt:lpstr>
      <vt:lpstr>  Your Thoughts   What are some behaviors/attitudes that grandparents more typically display than parents, particularly younger ones?</vt:lpstr>
      <vt:lpstr>Storytelling Problem solving Patience Resilience Giving Display of emotions Forgiveness Saying I’m Sorry  </vt:lpstr>
      <vt:lpstr>The Essence of Intergenerational Relationships</vt:lpstr>
      <vt:lpstr>Crystal and Her Grandparents </vt:lpstr>
      <vt:lpstr>Crystal enjoys playing with her grandfather</vt:lpstr>
      <vt:lpstr>PowerPoint Presentation</vt:lpstr>
      <vt:lpstr>Tools that are often used</vt:lpstr>
      <vt:lpstr>PowerPoint Presentation</vt:lpstr>
      <vt:lpstr>The Vicious Cycle</vt:lpstr>
      <vt:lpstr>PowerPoint Presentation</vt:lpstr>
      <vt:lpstr>PowerPoint Presentation</vt:lpstr>
      <vt:lpstr>Crystal is feeling sad!</vt:lpstr>
      <vt:lpstr>Crystal and her dad</vt:lpstr>
      <vt:lpstr>PowerPoint Presentation</vt:lpstr>
      <vt:lpstr>PowerPoint Presentation</vt:lpstr>
      <vt:lpstr>Crystal and her grandmother</vt:lpstr>
      <vt:lpstr>Key Reminders</vt:lpstr>
      <vt:lpstr>PowerPoint Presentation</vt:lpstr>
      <vt:lpstr>PowerPoint Presentation</vt:lpstr>
      <vt:lpstr>PowerPoint Presentation</vt:lpstr>
      <vt:lpstr>Which one do you think is more important in the work that you do with families?</vt:lpstr>
      <vt:lpstr> In an environment where hopelessness is sometimes the prevailing response   </vt:lpstr>
      <vt:lpstr>Our ultimate goal!!!!!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Inter-generational Experience and Your role as Ambassadors of Hope</dc:title>
  <dc:creator>Bolden, Errol</dc:creator>
  <cp:lastModifiedBy>Colleen S. Wilburn</cp:lastModifiedBy>
  <cp:revision>19</cp:revision>
  <dcterms:created xsi:type="dcterms:W3CDTF">2018-09-18T02:39:19Z</dcterms:created>
  <dcterms:modified xsi:type="dcterms:W3CDTF">2018-09-20T13:28:05Z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0x01010033600F138C4FC641B214F9DEAF3C8642</vt:lpwstr>
  </property>
</Properties>
</file>