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9.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9" r:id="rId1"/>
  </p:sldMasterIdLst>
  <p:sldIdLst>
    <p:sldId id="256" r:id="rId2"/>
    <p:sldId id="258" r:id="rId3"/>
    <p:sldId id="267" r:id="rId4"/>
    <p:sldId id="265" r:id="rId5"/>
    <p:sldId id="257" r:id="rId6"/>
    <p:sldId id="266" r:id="rId7"/>
    <p:sldId id="259" r:id="rId8"/>
    <p:sldId id="260" r:id="rId9"/>
    <p:sldId id="261" r:id="rId10"/>
    <p:sldId id="262" r:id="rId11"/>
    <p:sldId id="263" r:id="rId12"/>
    <p:sldId id="264" r:id="rId13"/>
    <p:sldId id="271" r:id="rId14"/>
    <p:sldId id="270" r:id="rId15"/>
    <p:sldId id="268" r:id="rId16"/>
    <p:sldId id="269" r:id="rId17"/>
    <p:sldId id="273"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1" d="100"/>
          <a:sy n="41" d="100"/>
        </p:scale>
        <p:origin x="54" y="82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5" name="Footer Placeholder 4">
            <a:extLst>
              <a:ext uri="{FF2B5EF4-FFF2-40B4-BE49-F238E27FC236}">
                <a16:creationId xmlns=""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1048893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6" name="Footer Placeholder 5">
            <a:extLst>
              <a:ext uri="{FF2B5EF4-FFF2-40B4-BE49-F238E27FC236}">
                <a16:creationId xmlns=""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48267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5" name="Footer Placeholder 4">
            <a:extLst>
              <a:ext uri="{FF2B5EF4-FFF2-40B4-BE49-F238E27FC236}">
                <a16:creationId xmlns=""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2411191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5" name="Footer Placeholder 4">
            <a:extLst>
              <a:ext uri="{FF2B5EF4-FFF2-40B4-BE49-F238E27FC236}">
                <a16:creationId xmlns=""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585140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5" name="Footer Placeholder 4">
            <a:extLst>
              <a:ext uri="{FF2B5EF4-FFF2-40B4-BE49-F238E27FC236}">
                <a16:creationId xmlns=""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760545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5" name="Footer Placeholder 4">
            <a:extLst>
              <a:ext uri="{FF2B5EF4-FFF2-40B4-BE49-F238E27FC236}">
                <a16:creationId xmlns=""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2852093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6" name="Footer Placeholder 5">
            <a:extLst>
              <a:ext uri="{FF2B5EF4-FFF2-40B4-BE49-F238E27FC236}">
                <a16:creationId xmlns=""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356748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8" name="Footer Placeholder 7">
            <a:extLst>
              <a:ext uri="{FF2B5EF4-FFF2-40B4-BE49-F238E27FC236}">
                <a16:creationId xmlns=""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2949739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4" name="Footer Placeholder 3">
            <a:extLst>
              <a:ext uri="{FF2B5EF4-FFF2-40B4-BE49-F238E27FC236}">
                <a16:creationId xmlns=""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05291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3" name="Footer Placeholder 2">
            <a:extLst>
              <a:ext uri="{FF2B5EF4-FFF2-40B4-BE49-F238E27FC236}">
                <a16:creationId xmlns=""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1032323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3" name="Footer Placeholder 2">
            <a:extLst>
              <a:ext uri="{FF2B5EF4-FFF2-40B4-BE49-F238E27FC236}">
                <a16:creationId xmlns=""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3216347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pPr/>
              <a:t>4/8/2020</a:t>
            </a:fld>
            <a:endParaRPr lang="en-US"/>
          </a:p>
        </p:txBody>
      </p:sp>
      <p:sp>
        <p:nvSpPr>
          <p:cNvPr id="6" name="Footer Placeholder 5">
            <a:extLst>
              <a:ext uri="{FF2B5EF4-FFF2-40B4-BE49-F238E27FC236}">
                <a16:creationId xmlns=""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pPr/>
              <a:t>‹#›</a:t>
            </a:fld>
            <a:endParaRPr lang="en-US"/>
          </a:p>
        </p:txBody>
      </p:sp>
    </p:spTree>
    <p:extLst>
      <p:ext uri="{BB962C8B-B14F-4D97-AF65-F5344CB8AC3E}">
        <p14:creationId xmlns:p14="http://schemas.microsoft.com/office/powerpoint/2010/main" val="1917727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pPr/>
              <a:t>4/8/2020</a:t>
            </a:fld>
            <a:endParaRPr lang="en-US"/>
          </a:p>
        </p:txBody>
      </p:sp>
      <p:sp>
        <p:nvSpPr>
          <p:cNvPr id="5" name="Footer Placeholder 4">
            <a:extLst>
              <a:ext uri="{FF2B5EF4-FFF2-40B4-BE49-F238E27FC236}">
                <a16:creationId xmlns=""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pPr/>
              <a:t>‹#›</a:t>
            </a:fld>
            <a:endParaRPr lang="en-US"/>
          </a:p>
        </p:txBody>
      </p:sp>
    </p:spTree>
    <p:extLst>
      <p:ext uri="{BB962C8B-B14F-4D97-AF65-F5344CB8AC3E}">
        <p14:creationId xmlns:p14="http://schemas.microsoft.com/office/powerpoint/2010/main" val="3962358550"/>
      </p:ext>
    </p:extLst>
  </p:cSld>
  <p:clrMap bg1="lt1" tx1="dk1" bg2="lt2" tx2="dk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2" r:id="rId6"/>
    <p:sldLayoutId id="2147483747" r:id="rId7"/>
    <p:sldLayoutId id="2147483748" r:id="rId8"/>
    <p:sldLayoutId id="2147483749" r:id="rId9"/>
    <p:sldLayoutId id="2147483750" r:id="rId10"/>
    <p:sldLayoutId id="2147483751" r:id="rId11"/>
    <p:sldLayoutId id="2147483753" r:id="rId12"/>
  </p:sldLayoutIdLst>
  <p:txStyles>
    <p:titleStyle>
      <a:lvl1pPr algn="l" defTabSz="914400" rtl="0" eaLnBrk="1" latinLnBrk="0" hangingPunct="1">
        <a:lnSpc>
          <a:spcPct val="90000"/>
        </a:lnSpc>
        <a:spcBef>
          <a:spcPct val="0"/>
        </a:spcBef>
        <a:buNone/>
        <a:defRPr sz="4400" i="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uicidepreventionlifeline.org/wp-content/uploads/2016/08/Brown_StanleySafetyPlanTemplate.pdf" TargetMode="External"/><Relationship Id="rId2" Type="http://schemas.openxmlformats.org/officeDocument/2006/relationships/hyperlink" Target="https://www.nimh.nih.gov/research/research-conducted-at-nimh/asq-toolkit-materials/index.shtml" TargetMode="External"/><Relationship Id="rId1" Type="http://schemas.openxmlformats.org/officeDocument/2006/relationships/slideLayout" Target="../slideLayouts/slideLayout4.xml"/><Relationship Id="rId5" Type="http://schemas.openxmlformats.org/officeDocument/2006/relationships/image" Target="../media/image10.sv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www.zerotothree.org/resources/3210-tips-for-families-coronavirus" TargetMode="External"/><Relationship Id="rId2" Type="http://schemas.openxmlformats.org/officeDocument/2006/relationships/hyperlink" Target="https://www.nctsn.org/resources/parent-caregiver-guide-to-helping-families-cope-with-the-coronavirus-disease-2019" TargetMode="Externa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hyperlink" Target="https://www.attachmenttraumanetwork.org/wp-content/uploads/social-distancing-infographic-final.pdf" TargetMode="Externa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hyperlink" Target="https://arcframework.org/what-is-arc/arc-at-a-glance/" TargetMode="External"/><Relationship Id="rId2" Type="http://schemas.openxmlformats.org/officeDocument/2006/relationships/hyperlink" Target="https://arcframework.org/" TargetMode="External"/><Relationship Id="rId1" Type="http://schemas.openxmlformats.org/officeDocument/2006/relationships/slideLayout" Target="../slideLayouts/slideLayout4.xml"/><Relationship Id="rId4" Type="http://schemas.openxmlformats.org/officeDocument/2006/relationships/image" Target="../media/image13.jpeg"/></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s://www.mindresilience.org/"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hyperlink" Target="https://www.facebook.com/iECMHMaryland/" TargetMode="External"/><Relationship Id="rId2" Type="http://schemas.openxmlformats.org/officeDocument/2006/relationships/hyperlink" Target="https://www.childrensmentalhealthmatters.org/resources/coronavirus/" TargetMode="External"/><Relationship Id="rId1" Type="http://schemas.openxmlformats.org/officeDocument/2006/relationships/slideLayout" Target="../slideLayouts/slideLayout2.xml"/><Relationship Id="rId5" Type="http://schemas.openxmlformats.org/officeDocument/2006/relationships/hyperlink" Target="http://www.mdpyramidmodelsefel.org/" TargetMode="External"/><Relationship Id="rId4" Type="http://schemas.openxmlformats.org/officeDocument/2006/relationships/hyperlink" Target="https://earlychildhood.marylandpublicschools.org/"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mailto:kconnors@som.umaryland.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hyperlink" Target="https://www.facebook.com/iECMHMaryland/"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odhh.maryland.gov/coronavirus/" TargetMode="External"/><Relationship Id="rId2" Type="http://schemas.openxmlformats.org/officeDocument/2006/relationships/hyperlink" Target="https://coronavirus.maryland.gov/" TargetMode="External"/><Relationship Id="rId1" Type="http://schemas.openxmlformats.org/officeDocument/2006/relationships/slideLayout" Target="../slideLayouts/slideLayout4.xml"/><Relationship Id="rId6" Type="http://schemas.openxmlformats.org/officeDocument/2006/relationships/hyperlink" Target="http://transgriot.blogspot.com/2011/02/marriage-train-wreck-in-maryland.html" TargetMode="External"/><Relationship Id="rId5" Type="http://schemas.openxmlformats.org/officeDocument/2006/relationships/image" Target="../media/image3.png"/><Relationship Id="rId4" Type="http://schemas.openxmlformats.org/officeDocument/2006/relationships/hyperlink" Target="https://www.cdc.gov/coronavirus/2019-ncov/index.html"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transgriot.blogspot.com/2011/02/marriage-train-wreck-in-maryland.html" TargetMode="External"/><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thetechyteacher.com/blogging-best-practices-for-teachers-and-students/" TargetMode="External"/><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mars.msde.maryland.gov/mars_sitesearch/" TargetMode="External"/><Relationship Id="rId2" Type="http://schemas.openxmlformats.org/officeDocument/2006/relationships/hyperlink" Target="https://state.nokidhungry.org/maryland/2020/03/13/school-districts-serving-meals-during-school-closures/" TargetMode="External"/><Relationship Id="rId1" Type="http://schemas.openxmlformats.org/officeDocument/2006/relationships/slideLayout" Target="../slideLayouts/slideLayout4.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hyperlink" Target="https://courses.lumenlearning.com/waymakerintromarketingxmasterfall2016/chapter/outcome-maslows-hierarchy-of-needs/" TargetMode="External"/><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learn.nctsn.org/course/view.php?id=535"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hyperlink" Target="https://www.dangerassessment.org/" TargetMode="External"/><Relationship Id="rId7" Type="http://schemas.openxmlformats.org/officeDocument/2006/relationships/image" Target="../media/image8.png"/><Relationship Id="rId2" Type="http://schemas.openxmlformats.org/officeDocument/2006/relationships/hyperlink" Target="https://nursing.jhu.edu/news-events/news/archives/2005/domestic_violence_risk_tool.html" TargetMode="External"/><Relationship Id="rId1" Type="http://schemas.openxmlformats.org/officeDocument/2006/relationships/slideLayout" Target="../slideLayouts/slideLayout4.xml"/><Relationship Id="rId6" Type="http://schemas.openxmlformats.org/officeDocument/2006/relationships/hyperlink" Target="http://www.hruth.org/" TargetMode="External"/><Relationship Id="rId5" Type="http://schemas.openxmlformats.org/officeDocument/2006/relationships/hyperlink" Target="http://www.mnadv.org/" TargetMode="External"/><Relationship Id="rId4" Type="http://schemas.openxmlformats.org/officeDocument/2006/relationships/hyperlink" Target="https://www.myplanapp.org/abou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8F187B58-3857-4454-9C70-EFB475976F7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 xmlns:a16="http://schemas.microsoft.com/office/drawing/2014/main" id="{0BAAF87A-0BBB-48B1-AA60-143913ECCCA2}"/>
              </a:ext>
            </a:extLst>
          </p:cNvPr>
          <p:cNvPicPr>
            <a:picLocks noChangeAspect="1"/>
          </p:cNvPicPr>
          <p:nvPr/>
        </p:nvPicPr>
        <p:blipFill rotWithShape="1">
          <a:blip r:embed="rId2" cstate="print"/>
          <a:srcRect b="6250"/>
          <a:stretch/>
        </p:blipFill>
        <p:spPr>
          <a:xfrm>
            <a:off x="20" y="10"/>
            <a:ext cx="12191980" cy="6857990"/>
          </a:xfrm>
          <a:prstGeom prst="rect">
            <a:avLst/>
          </a:prstGeom>
        </p:spPr>
      </p:pic>
      <p:sp>
        <p:nvSpPr>
          <p:cNvPr id="11" name="Freeform: Shape 10">
            <a:extLst>
              <a:ext uri="{FF2B5EF4-FFF2-40B4-BE49-F238E27FC236}">
                <a16:creationId xmlns="" xmlns:a16="http://schemas.microsoft.com/office/drawing/2014/main" id="{4C5418A4-3935-49EA-B51C-5DDCBFAA395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428056" y="2813365"/>
            <a:ext cx="7450687" cy="3406460"/>
          </a:xfrm>
          <a:custGeom>
            <a:avLst/>
            <a:gdLst>
              <a:gd name="connsiteX0" fmla="*/ 6457914 w 7450687"/>
              <a:gd name="connsiteY0" fmla="*/ 0 h 3406460"/>
              <a:gd name="connsiteX1" fmla="*/ 6844288 w 7450687"/>
              <a:gd name="connsiteY1" fmla="*/ 233492 h 3406460"/>
              <a:gd name="connsiteX2" fmla="*/ 7386323 w 7450687"/>
              <a:gd name="connsiteY2" fmla="*/ 717155 h 3406460"/>
              <a:gd name="connsiteX3" fmla="*/ 7430798 w 7450687"/>
              <a:gd name="connsiteY3" fmla="*/ 1809564 h 3406460"/>
              <a:gd name="connsiteX4" fmla="*/ 7013848 w 7450687"/>
              <a:gd name="connsiteY4" fmla="*/ 3104890 h 3406460"/>
              <a:gd name="connsiteX5" fmla="*/ 6569101 w 7450687"/>
              <a:gd name="connsiteY5" fmla="*/ 3402314 h 3406460"/>
              <a:gd name="connsiteX6" fmla="*/ 3683807 w 7450687"/>
              <a:gd name="connsiteY6" fmla="*/ 3341162 h 3406460"/>
              <a:gd name="connsiteX7" fmla="*/ 1704683 w 7450687"/>
              <a:gd name="connsiteY7" fmla="*/ 2860279 h 3406460"/>
              <a:gd name="connsiteX8" fmla="*/ 2010446 w 7450687"/>
              <a:gd name="connsiteY8" fmla="*/ 2801907 h 3406460"/>
              <a:gd name="connsiteX9" fmla="*/ 1273834 w 7450687"/>
              <a:gd name="connsiteY9" fmla="*/ 2674041 h 3406460"/>
              <a:gd name="connsiteX10" fmla="*/ 1315530 w 7450687"/>
              <a:gd name="connsiteY10" fmla="*/ 2657363 h 3406460"/>
              <a:gd name="connsiteX11" fmla="*/ 1234919 w 7450687"/>
              <a:gd name="connsiteY11" fmla="*/ 2590651 h 3406460"/>
              <a:gd name="connsiteX12" fmla="*/ 904138 w 7450687"/>
              <a:gd name="connsiteY12" fmla="*/ 2485024 h 3406460"/>
              <a:gd name="connsiteX13" fmla="*/ 1315530 w 7450687"/>
              <a:gd name="connsiteY13" fmla="*/ 2307126 h 3406460"/>
              <a:gd name="connsiteX14" fmla="*/ 851326 w 7450687"/>
              <a:gd name="connsiteY14" fmla="*/ 2065294 h 3406460"/>
              <a:gd name="connsiteX15" fmla="*/ 615053 w 7450687"/>
              <a:gd name="connsiteY15" fmla="*/ 2006921 h 3406460"/>
              <a:gd name="connsiteX16" fmla="*/ 1393361 w 7450687"/>
              <a:gd name="connsiteY16" fmla="*/ 1703937 h 3406460"/>
              <a:gd name="connsiteX17" fmla="*/ 131391 w 7450687"/>
              <a:gd name="connsiteY17" fmla="*/ 1553835 h 3406460"/>
              <a:gd name="connsiteX18" fmla="*/ 234239 w 7450687"/>
              <a:gd name="connsiteY18" fmla="*/ 1492682 h 3406460"/>
              <a:gd name="connsiteX19" fmla="*/ 1018105 w 7450687"/>
              <a:gd name="connsiteY19" fmla="*/ 1509360 h 3406460"/>
              <a:gd name="connsiteX20" fmla="*/ 1148750 w 7450687"/>
              <a:gd name="connsiteY20" fmla="*/ 1462106 h 3406460"/>
              <a:gd name="connsiteX21" fmla="*/ 1018105 w 7450687"/>
              <a:gd name="connsiteY21" fmla="*/ 1387055 h 3406460"/>
              <a:gd name="connsiteX22" fmla="*/ 509426 w 7450687"/>
              <a:gd name="connsiteY22" fmla="*/ 1331461 h 3406460"/>
              <a:gd name="connsiteX23" fmla="*/ 376002 w 7450687"/>
              <a:gd name="connsiteY23" fmla="*/ 1206376 h 3406460"/>
              <a:gd name="connsiteX24" fmla="*/ 150849 w 7450687"/>
              <a:gd name="connsiteY24" fmla="*/ 1061833 h 3406460"/>
              <a:gd name="connsiteX25" fmla="*/ 306510 w 7450687"/>
              <a:gd name="connsiteY25" fmla="*/ 942308 h 3406460"/>
              <a:gd name="connsiteX26" fmla="*/ 53560 w 7450687"/>
              <a:gd name="connsiteY26" fmla="*/ 764409 h 3406460"/>
              <a:gd name="connsiteX27" fmla="*/ 125832 w 7450687"/>
              <a:gd name="connsiteY27" fmla="*/ 530917 h 3406460"/>
              <a:gd name="connsiteX28" fmla="*/ 551121 w 7450687"/>
              <a:gd name="connsiteY28" fmla="*/ 475324 h 3406460"/>
              <a:gd name="connsiteX29" fmla="*/ 1120952 w 7450687"/>
              <a:gd name="connsiteY29" fmla="*/ 394713 h 3406460"/>
              <a:gd name="connsiteX30" fmla="*/ 1693564 w 7450687"/>
              <a:gd name="connsiteY30" fmla="*/ 325221 h 3406460"/>
              <a:gd name="connsiteX31" fmla="*/ 2266175 w 7450687"/>
              <a:gd name="connsiteY31" fmla="*/ 325221 h 3406460"/>
              <a:gd name="connsiteX32" fmla="*/ 2430177 w 7450687"/>
              <a:gd name="connsiteY32" fmla="*/ 330781 h 3406460"/>
              <a:gd name="connsiteX33" fmla="*/ 2432956 w 7450687"/>
              <a:gd name="connsiteY33" fmla="*/ 330781 h 3406460"/>
              <a:gd name="connsiteX34" fmla="*/ 3144551 w 7450687"/>
              <a:gd name="connsiteY34" fmla="*/ 355798 h 3406460"/>
              <a:gd name="connsiteX35" fmla="*/ 3408619 w 7450687"/>
              <a:gd name="connsiteY35" fmla="*/ 358577 h 3406460"/>
              <a:gd name="connsiteX36" fmla="*/ 3981231 w 7450687"/>
              <a:gd name="connsiteY36" fmla="*/ 361357 h 3406460"/>
              <a:gd name="connsiteX37" fmla="*/ 4551063 w 7450687"/>
              <a:gd name="connsiteY37" fmla="*/ 350238 h 3406460"/>
              <a:gd name="connsiteX38" fmla="*/ 5129233 w 7450687"/>
              <a:gd name="connsiteY38" fmla="*/ 316882 h 3406460"/>
              <a:gd name="connsiteX39" fmla="*/ 5699065 w 7450687"/>
              <a:gd name="connsiteY39" fmla="*/ 272407 h 3406460"/>
              <a:gd name="connsiteX40" fmla="*/ 6063202 w 7450687"/>
              <a:gd name="connsiteY40" fmla="*/ 172339 h 3406460"/>
              <a:gd name="connsiteX41" fmla="*/ 6457914 w 7450687"/>
              <a:gd name="connsiteY41" fmla="*/ 0 h 3406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a:solidFill>
            <a:schemeClr val="tx1">
              <a:alpha val="30000"/>
            </a:schemeClr>
          </a:solidFill>
          <a:ln>
            <a:noFill/>
          </a:ln>
          <a:effectLst>
            <a:outerShdw blurRad="50800" dist="50800" dir="2700000" algn="ctr" rotWithShape="0">
              <a:srgbClr val="000000">
                <a:alpha val="25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 xmlns:a16="http://schemas.microsoft.com/office/drawing/2014/main" id="{FB135CB4-9AC4-4D27-ACB7-3A820A6E79B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428056" y="2813365"/>
            <a:ext cx="7450687" cy="3406460"/>
          </a:xfrm>
          <a:custGeom>
            <a:avLst/>
            <a:gdLst>
              <a:gd name="connsiteX0" fmla="*/ 6457914 w 7450687"/>
              <a:gd name="connsiteY0" fmla="*/ 0 h 3406460"/>
              <a:gd name="connsiteX1" fmla="*/ 6844288 w 7450687"/>
              <a:gd name="connsiteY1" fmla="*/ 233492 h 3406460"/>
              <a:gd name="connsiteX2" fmla="*/ 7386323 w 7450687"/>
              <a:gd name="connsiteY2" fmla="*/ 717155 h 3406460"/>
              <a:gd name="connsiteX3" fmla="*/ 7430798 w 7450687"/>
              <a:gd name="connsiteY3" fmla="*/ 1809564 h 3406460"/>
              <a:gd name="connsiteX4" fmla="*/ 7013848 w 7450687"/>
              <a:gd name="connsiteY4" fmla="*/ 3104890 h 3406460"/>
              <a:gd name="connsiteX5" fmla="*/ 6569101 w 7450687"/>
              <a:gd name="connsiteY5" fmla="*/ 3402314 h 3406460"/>
              <a:gd name="connsiteX6" fmla="*/ 3683807 w 7450687"/>
              <a:gd name="connsiteY6" fmla="*/ 3341162 h 3406460"/>
              <a:gd name="connsiteX7" fmla="*/ 1704683 w 7450687"/>
              <a:gd name="connsiteY7" fmla="*/ 2860279 h 3406460"/>
              <a:gd name="connsiteX8" fmla="*/ 2010446 w 7450687"/>
              <a:gd name="connsiteY8" fmla="*/ 2801907 h 3406460"/>
              <a:gd name="connsiteX9" fmla="*/ 1273834 w 7450687"/>
              <a:gd name="connsiteY9" fmla="*/ 2674041 h 3406460"/>
              <a:gd name="connsiteX10" fmla="*/ 1315530 w 7450687"/>
              <a:gd name="connsiteY10" fmla="*/ 2657363 h 3406460"/>
              <a:gd name="connsiteX11" fmla="*/ 1234919 w 7450687"/>
              <a:gd name="connsiteY11" fmla="*/ 2590651 h 3406460"/>
              <a:gd name="connsiteX12" fmla="*/ 904138 w 7450687"/>
              <a:gd name="connsiteY12" fmla="*/ 2485024 h 3406460"/>
              <a:gd name="connsiteX13" fmla="*/ 1315530 w 7450687"/>
              <a:gd name="connsiteY13" fmla="*/ 2307126 h 3406460"/>
              <a:gd name="connsiteX14" fmla="*/ 851326 w 7450687"/>
              <a:gd name="connsiteY14" fmla="*/ 2065294 h 3406460"/>
              <a:gd name="connsiteX15" fmla="*/ 615053 w 7450687"/>
              <a:gd name="connsiteY15" fmla="*/ 2006921 h 3406460"/>
              <a:gd name="connsiteX16" fmla="*/ 1393361 w 7450687"/>
              <a:gd name="connsiteY16" fmla="*/ 1703937 h 3406460"/>
              <a:gd name="connsiteX17" fmla="*/ 131391 w 7450687"/>
              <a:gd name="connsiteY17" fmla="*/ 1553835 h 3406460"/>
              <a:gd name="connsiteX18" fmla="*/ 234239 w 7450687"/>
              <a:gd name="connsiteY18" fmla="*/ 1492682 h 3406460"/>
              <a:gd name="connsiteX19" fmla="*/ 1018105 w 7450687"/>
              <a:gd name="connsiteY19" fmla="*/ 1509360 h 3406460"/>
              <a:gd name="connsiteX20" fmla="*/ 1148750 w 7450687"/>
              <a:gd name="connsiteY20" fmla="*/ 1462106 h 3406460"/>
              <a:gd name="connsiteX21" fmla="*/ 1018105 w 7450687"/>
              <a:gd name="connsiteY21" fmla="*/ 1387055 h 3406460"/>
              <a:gd name="connsiteX22" fmla="*/ 509426 w 7450687"/>
              <a:gd name="connsiteY22" fmla="*/ 1331461 h 3406460"/>
              <a:gd name="connsiteX23" fmla="*/ 376002 w 7450687"/>
              <a:gd name="connsiteY23" fmla="*/ 1206376 h 3406460"/>
              <a:gd name="connsiteX24" fmla="*/ 150849 w 7450687"/>
              <a:gd name="connsiteY24" fmla="*/ 1061833 h 3406460"/>
              <a:gd name="connsiteX25" fmla="*/ 306510 w 7450687"/>
              <a:gd name="connsiteY25" fmla="*/ 942308 h 3406460"/>
              <a:gd name="connsiteX26" fmla="*/ 53560 w 7450687"/>
              <a:gd name="connsiteY26" fmla="*/ 764409 h 3406460"/>
              <a:gd name="connsiteX27" fmla="*/ 125832 w 7450687"/>
              <a:gd name="connsiteY27" fmla="*/ 530917 h 3406460"/>
              <a:gd name="connsiteX28" fmla="*/ 551121 w 7450687"/>
              <a:gd name="connsiteY28" fmla="*/ 475324 h 3406460"/>
              <a:gd name="connsiteX29" fmla="*/ 1120952 w 7450687"/>
              <a:gd name="connsiteY29" fmla="*/ 394713 h 3406460"/>
              <a:gd name="connsiteX30" fmla="*/ 1693564 w 7450687"/>
              <a:gd name="connsiteY30" fmla="*/ 325221 h 3406460"/>
              <a:gd name="connsiteX31" fmla="*/ 2266175 w 7450687"/>
              <a:gd name="connsiteY31" fmla="*/ 325221 h 3406460"/>
              <a:gd name="connsiteX32" fmla="*/ 2430177 w 7450687"/>
              <a:gd name="connsiteY32" fmla="*/ 330781 h 3406460"/>
              <a:gd name="connsiteX33" fmla="*/ 2432956 w 7450687"/>
              <a:gd name="connsiteY33" fmla="*/ 330781 h 3406460"/>
              <a:gd name="connsiteX34" fmla="*/ 3144551 w 7450687"/>
              <a:gd name="connsiteY34" fmla="*/ 355798 h 3406460"/>
              <a:gd name="connsiteX35" fmla="*/ 3408619 w 7450687"/>
              <a:gd name="connsiteY35" fmla="*/ 358577 h 3406460"/>
              <a:gd name="connsiteX36" fmla="*/ 3981231 w 7450687"/>
              <a:gd name="connsiteY36" fmla="*/ 361357 h 3406460"/>
              <a:gd name="connsiteX37" fmla="*/ 4551063 w 7450687"/>
              <a:gd name="connsiteY37" fmla="*/ 350238 h 3406460"/>
              <a:gd name="connsiteX38" fmla="*/ 5129233 w 7450687"/>
              <a:gd name="connsiteY38" fmla="*/ 316882 h 3406460"/>
              <a:gd name="connsiteX39" fmla="*/ 5699065 w 7450687"/>
              <a:gd name="connsiteY39" fmla="*/ 272407 h 3406460"/>
              <a:gd name="connsiteX40" fmla="*/ 6063202 w 7450687"/>
              <a:gd name="connsiteY40" fmla="*/ 172339 h 3406460"/>
              <a:gd name="connsiteX41" fmla="*/ 6457914 w 7450687"/>
              <a:gd name="connsiteY41" fmla="*/ 0 h 34064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450687" h="3406460">
                <a:moveTo>
                  <a:pt x="6457914" y="0"/>
                </a:moveTo>
                <a:cubicBezTo>
                  <a:pt x="6560763" y="125085"/>
                  <a:pt x="6713644" y="161221"/>
                  <a:pt x="6844288" y="233492"/>
                </a:cubicBezTo>
                <a:cubicBezTo>
                  <a:pt x="6972153" y="289086"/>
                  <a:pt x="7336289" y="611527"/>
                  <a:pt x="7386323" y="717155"/>
                </a:cubicBezTo>
                <a:cubicBezTo>
                  <a:pt x="7475273" y="900613"/>
                  <a:pt x="7453035" y="1573293"/>
                  <a:pt x="7430798" y="1809564"/>
                </a:cubicBezTo>
                <a:cubicBezTo>
                  <a:pt x="7347408" y="2398855"/>
                  <a:pt x="7041645" y="3077093"/>
                  <a:pt x="7013848" y="3104890"/>
                </a:cubicBezTo>
                <a:cubicBezTo>
                  <a:pt x="6924899" y="3085432"/>
                  <a:pt x="6721983" y="3391196"/>
                  <a:pt x="6569101" y="3402314"/>
                </a:cubicBezTo>
                <a:cubicBezTo>
                  <a:pt x="6407881" y="3413434"/>
                  <a:pt x="4039604" y="3405095"/>
                  <a:pt x="3683807" y="3341162"/>
                </a:cubicBezTo>
                <a:cubicBezTo>
                  <a:pt x="1749158" y="2988144"/>
                  <a:pt x="1704683" y="2860279"/>
                  <a:pt x="1704683" y="2860279"/>
                </a:cubicBezTo>
                <a:cubicBezTo>
                  <a:pt x="1704683" y="2860279"/>
                  <a:pt x="1910378" y="2835262"/>
                  <a:pt x="2010446" y="2801907"/>
                </a:cubicBezTo>
                <a:cubicBezTo>
                  <a:pt x="1865904" y="2799126"/>
                  <a:pt x="1296072" y="2693500"/>
                  <a:pt x="1273834" y="2674041"/>
                </a:cubicBezTo>
                <a:cubicBezTo>
                  <a:pt x="1284954" y="2668482"/>
                  <a:pt x="1301632" y="2662923"/>
                  <a:pt x="1315530" y="2657363"/>
                </a:cubicBezTo>
                <a:cubicBezTo>
                  <a:pt x="1284954" y="2640686"/>
                  <a:pt x="1259936" y="2621228"/>
                  <a:pt x="1234919" y="2590651"/>
                </a:cubicBezTo>
                <a:cubicBezTo>
                  <a:pt x="1154309" y="2487804"/>
                  <a:pt x="1018105" y="2523940"/>
                  <a:pt x="904138" y="2485024"/>
                </a:cubicBezTo>
                <a:cubicBezTo>
                  <a:pt x="976410" y="2268210"/>
                  <a:pt x="1168208" y="2348820"/>
                  <a:pt x="1315530" y="2307126"/>
                </a:cubicBezTo>
                <a:cubicBezTo>
                  <a:pt x="929156" y="2179260"/>
                  <a:pt x="1004207" y="2112548"/>
                  <a:pt x="851326" y="2065294"/>
                </a:cubicBezTo>
                <a:cubicBezTo>
                  <a:pt x="659528" y="2006921"/>
                  <a:pt x="615053" y="2006921"/>
                  <a:pt x="615053" y="2006921"/>
                </a:cubicBezTo>
                <a:cubicBezTo>
                  <a:pt x="840206" y="1829023"/>
                  <a:pt x="1109834" y="2020820"/>
                  <a:pt x="1393361" y="1703937"/>
                </a:cubicBezTo>
                <a:cubicBezTo>
                  <a:pt x="1120952" y="1659463"/>
                  <a:pt x="306510" y="1637225"/>
                  <a:pt x="131391" y="1553835"/>
                </a:cubicBezTo>
                <a:cubicBezTo>
                  <a:pt x="198103" y="1584411"/>
                  <a:pt x="203663" y="1492682"/>
                  <a:pt x="234239" y="1492682"/>
                </a:cubicBezTo>
                <a:cubicBezTo>
                  <a:pt x="492748" y="1489903"/>
                  <a:pt x="756816" y="1542717"/>
                  <a:pt x="1018105" y="1509360"/>
                </a:cubicBezTo>
                <a:cubicBezTo>
                  <a:pt x="1065359" y="1506581"/>
                  <a:pt x="1140411" y="1531597"/>
                  <a:pt x="1148750" y="1462106"/>
                </a:cubicBezTo>
                <a:cubicBezTo>
                  <a:pt x="1157088" y="1375936"/>
                  <a:pt x="1059800" y="1395394"/>
                  <a:pt x="1018105" y="1387055"/>
                </a:cubicBezTo>
                <a:cubicBezTo>
                  <a:pt x="848545" y="1359258"/>
                  <a:pt x="681766" y="1348140"/>
                  <a:pt x="509426" y="1331461"/>
                </a:cubicBezTo>
                <a:cubicBezTo>
                  <a:pt x="437155" y="1323122"/>
                  <a:pt x="348206" y="1339800"/>
                  <a:pt x="376002" y="1206376"/>
                </a:cubicBezTo>
                <a:cubicBezTo>
                  <a:pt x="353764" y="1078512"/>
                  <a:pt x="220341" y="1122986"/>
                  <a:pt x="150849" y="1061833"/>
                </a:cubicBezTo>
                <a:cubicBezTo>
                  <a:pt x="184205" y="989562"/>
                  <a:pt x="278714" y="1039597"/>
                  <a:pt x="306510" y="942308"/>
                </a:cubicBezTo>
                <a:cubicBezTo>
                  <a:pt x="173086" y="972884"/>
                  <a:pt x="186985" y="761630"/>
                  <a:pt x="53560" y="764409"/>
                </a:cubicBezTo>
                <a:cubicBezTo>
                  <a:pt x="-57626" y="639324"/>
                  <a:pt x="22984" y="578171"/>
                  <a:pt x="125832" y="530917"/>
                </a:cubicBezTo>
                <a:cubicBezTo>
                  <a:pt x="259256" y="472544"/>
                  <a:pt x="406578" y="486442"/>
                  <a:pt x="551121" y="475324"/>
                </a:cubicBezTo>
                <a:cubicBezTo>
                  <a:pt x="742919" y="450306"/>
                  <a:pt x="926376" y="391934"/>
                  <a:pt x="1120952" y="394713"/>
                </a:cubicBezTo>
                <a:cubicBezTo>
                  <a:pt x="1304411" y="336340"/>
                  <a:pt x="1507326" y="400272"/>
                  <a:pt x="1693564" y="325221"/>
                </a:cubicBezTo>
                <a:cubicBezTo>
                  <a:pt x="1882582" y="325221"/>
                  <a:pt x="2074379" y="325221"/>
                  <a:pt x="2266175" y="325221"/>
                </a:cubicBezTo>
                <a:cubicBezTo>
                  <a:pt x="2321770" y="328001"/>
                  <a:pt x="2374582" y="328001"/>
                  <a:pt x="2430177" y="330781"/>
                </a:cubicBezTo>
                <a:cubicBezTo>
                  <a:pt x="2430177" y="330781"/>
                  <a:pt x="2432956" y="330781"/>
                  <a:pt x="2432956" y="330781"/>
                </a:cubicBezTo>
                <a:cubicBezTo>
                  <a:pt x="2672008" y="339120"/>
                  <a:pt x="2908279" y="344679"/>
                  <a:pt x="3144551" y="355798"/>
                </a:cubicBezTo>
                <a:cubicBezTo>
                  <a:pt x="3233500" y="355798"/>
                  <a:pt x="3319670" y="358577"/>
                  <a:pt x="3408619" y="358577"/>
                </a:cubicBezTo>
                <a:cubicBezTo>
                  <a:pt x="3597637" y="372475"/>
                  <a:pt x="3789434" y="380814"/>
                  <a:pt x="3981231" y="361357"/>
                </a:cubicBezTo>
                <a:cubicBezTo>
                  <a:pt x="4173028" y="378035"/>
                  <a:pt x="4359266" y="366917"/>
                  <a:pt x="4551063" y="350238"/>
                </a:cubicBezTo>
                <a:cubicBezTo>
                  <a:pt x="4745639" y="369696"/>
                  <a:pt x="4937437" y="341899"/>
                  <a:pt x="5129233" y="316882"/>
                </a:cubicBezTo>
                <a:cubicBezTo>
                  <a:pt x="5321031" y="328001"/>
                  <a:pt x="5512828" y="328001"/>
                  <a:pt x="5699065" y="272407"/>
                </a:cubicBezTo>
                <a:cubicBezTo>
                  <a:pt x="5840829" y="333560"/>
                  <a:pt x="5910321" y="133424"/>
                  <a:pt x="6063202" y="172339"/>
                </a:cubicBezTo>
                <a:cubicBezTo>
                  <a:pt x="6216084" y="214035"/>
                  <a:pt x="6324491" y="55593"/>
                  <a:pt x="6457914" y="0"/>
                </a:cubicBezTo>
                <a:close/>
              </a:path>
            </a:pathLst>
          </a:custGeom>
          <a:solidFill>
            <a:srgbClr val="AAA180">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 xmlns:a16="http://schemas.microsoft.com/office/drawing/2014/main" id="{C63E3FAB-7CA9-44A9-8036-049BD5C5116E}"/>
              </a:ext>
            </a:extLst>
          </p:cNvPr>
          <p:cNvSpPr>
            <a:spLocks noGrp="1"/>
          </p:cNvSpPr>
          <p:nvPr>
            <p:ph type="ctrTitle"/>
          </p:nvPr>
        </p:nvSpPr>
        <p:spPr>
          <a:xfrm>
            <a:off x="6438986" y="3547277"/>
            <a:ext cx="4452181" cy="1341624"/>
          </a:xfrm>
        </p:spPr>
        <p:txBody>
          <a:bodyPr anchor="b">
            <a:normAutofit fontScale="90000"/>
          </a:bodyPr>
          <a:lstStyle/>
          <a:p>
            <a:r>
              <a:rPr lang="en-US" sz="4000" dirty="0">
                <a:solidFill>
                  <a:schemeClr val="bg1"/>
                </a:solidFill>
              </a:rPr>
              <a:t>Resources and Strategies for Mental Health Providers During COVID-19 Outbreak</a:t>
            </a:r>
          </a:p>
        </p:txBody>
      </p:sp>
      <p:sp>
        <p:nvSpPr>
          <p:cNvPr id="3" name="Subtitle 2">
            <a:extLst>
              <a:ext uri="{FF2B5EF4-FFF2-40B4-BE49-F238E27FC236}">
                <a16:creationId xmlns="" xmlns:a16="http://schemas.microsoft.com/office/drawing/2014/main" id="{E50318F4-D186-473B-86C6-E0B840CACA8E}"/>
              </a:ext>
            </a:extLst>
          </p:cNvPr>
          <p:cNvSpPr>
            <a:spLocks noGrp="1"/>
          </p:cNvSpPr>
          <p:nvPr>
            <p:ph type="subTitle" idx="1"/>
          </p:nvPr>
        </p:nvSpPr>
        <p:spPr>
          <a:xfrm>
            <a:off x="6438987" y="4945656"/>
            <a:ext cx="5059330" cy="1465654"/>
          </a:xfrm>
        </p:spPr>
        <p:txBody>
          <a:bodyPr>
            <a:normAutofit fontScale="70000" lnSpcReduction="20000"/>
          </a:bodyPr>
          <a:lstStyle/>
          <a:p>
            <a:r>
              <a:rPr lang="en-US" sz="2000" dirty="0">
                <a:solidFill>
                  <a:schemeClr val="bg1"/>
                </a:solidFill>
              </a:rPr>
              <a:t>Center of excellence for infant and early childhood mental health, </a:t>
            </a:r>
          </a:p>
          <a:p>
            <a:r>
              <a:rPr lang="en-US" sz="2000" dirty="0">
                <a:solidFill>
                  <a:schemeClr val="bg1"/>
                </a:solidFill>
              </a:rPr>
              <a:t>Division of Child and Adolescent Psychiatry,</a:t>
            </a:r>
          </a:p>
          <a:p>
            <a:r>
              <a:rPr lang="en-US" sz="2000" dirty="0">
                <a:solidFill>
                  <a:schemeClr val="bg1"/>
                </a:solidFill>
              </a:rPr>
              <a:t> University of Maryland School of Medicine</a:t>
            </a:r>
          </a:p>
        </p:txBody>
      </p:sp>
    </p:spTree>
    <p:extLst>
      <p:ext uri="{BB962C8B-B14F-4D97-AF65-F5344CB8AC3E}">
        <p14:creationId xmlns:p14="http://schemas.microsoft.com/office/powerpoint/2010/main" val="837262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6C331EC-072A-42B9-A8E8-0A400F66C843}"/>
              </a:ext>
            </a:extLst>
          </p:cNvPr>
          <p:cNvSpPr>
            <a:spLocks noGrp="1"/>
          </p:cNvSpPr>
          <p:nvPr>
            <p:ph type="title"/>
          </p:nvPr>
        </p:nvSpPr>
        <p:spPr/>
        <p:txBody>
          <a:bodyPr/>
          <a:lstStyle/>
          <a:p>
            <a:r>
              <a:rPr lang="en-US" b="1" dirty="0"/>
              <a:t>Suicide Assessment and Safety Plan:  Evidence based Resources</a:t>
            </a:r>
          </a:p>
        </p:txBody>
      </p:sp>
      <p:sp>
        <p:nvSpPr>
          <p:cNvPr id="3" name="Content Placeholder 2">
            <a:extLst>
              <a:ext uri="{FF2B5EF4-FFF2-40B4-BE49-F238E27FC236}">
                <a16:creationId xmlns="" xmlns:a16="http://schemas.microsoft.com/office/drawing/2014/main" id="{9354B918-D23B-4878-B92B-27B228F6B256}"/>
              </a:ext>
            </a:extLst>
          </p:cNvPr>
          <p:cNvSpPr>
            <a:spLocks noGrp="1"/>
          </p:cNvSpPr>
          <p:nvPr>
            <p:ph sz="half" idx="1"/>
          </p:nvPr>
        </p:nvSpPr>
        <p:spPr>
          <a:xfrm>
            <a:off x="462455" y="2308384"/>
            <a:ext cx="6555829" cy="4081906"/>
          </a:xfrm>
        </p:spPr>
        <p:txBody>
          <a:bodyPr>
            <a:normAutofit fontScale="70000" lnSpcReduction="20000"/>
          </a:bodyPr>
          <a:lstStyle/>
          <a:p>
            <a:pPr marL="0" indent="0">
              <a:buNone/>
            </a:pPr>
            <a:r>
              <a:rPr lang="en-US" sz="3400" b="1" dirty="0"/>
              <a:t>ASQ:  Ask Suicide Screening Questions:</a:t>
            </a:r>
          </a:p>
          <a:p>
            <a:r>
              <a:rPr lang="en-US" sz="3400" dirty="0">
                <a:hlinkClick r:id="rId2"/>
              </a:rPr>
              <a:t>https://www.nimh.nih.gov/research/research-conducted-at-nimh/asq-toolkit-materials/index.shtml</a:t>
            </a:r>
            <a:endParaRPr lang="en-US" sz="3400" dirty="0"/>
          </a:p>
          <a:p>
            <a:pPr marL="0" indent="0">
              <a:buNone/>
            </a:pPr>
            <a:r>
              <a:rPr lang="en-US" sz="3400" b="1" dirty="0"/>
              <a:t>Brown Stanley Safety Plan:</a:t>
            </a:r>
          </a:p>
          <a:p>
            <a:r>
              <a:rPr lang="en-US" sz="3400" dirty="0">
                <a:hlinkClick r:id="rId3"/>
              </a:rPr>
              <a:t>https://suicidepreventionlifeline.org/wp-content/uploads/2016/08/Brown_StanleySafetyPlanTemplate.pdf</a:t>
            </a:r>
            <a:endParaRPr lang="en-US" sz="3400" dirty="0"/>
          </a:p>
          <a:p>
            <a:endParaRPr lang="en-US" dirty="0"/>
          </a:p>
        </p:txBody>
      </p:sp>
      <p:sp>
        <p:nvSpPr>
          <p:cNvPr id="4" name="Content Placeholder 3">
            <a:extLst>
              <a:ext uri="{FF2B5EF4-FFF2-40B4-BE49-F238E27FC236}">
                <a16:creationId xmlns="" xmlns:a16="http://schemas.microsoft.com/office/drawing/2014/main" id="{16195CCF-BE02-488F-9C64-BA29AF9BCD29}"/>
              </a:ext>
            </a:extLst>
          </p:cNvPr>
          <p:cNvSpPr>
            <a:spLocks noGrp="1"/>
          </p:cNvSpPr>
          <p:nvPr>
            <p:ph sz="half" idx="2"/>
          </p:nvPr>
        </p:nvSpPr>
        <p:spPr>
          <a:xfrm>
            <a:off x="7409793" y="2532992"/>
            <a:ext cx="4151586" cy="3639207"/>
          </a:xfrm>
        </p:spPr>
        <p:txBody>
          <a:bodyPr>
            <a:normAutofit fontScale="70000" lnSpcReduction="20000"/>
          </a:bodyPr>
          <a:lstStyle/>
          <a:p>
            <a:r>
              <a:rPr lang="en-US" dirty="0"/>
              <a:t>24/7 National Suicide Prevention Lifeline 1-800-273-TALK (8255) </a:t>
            </a:r>
            <a:r>
              <a:rPr lang="en-US" dirty="0" err="1"/>
              <a:t>En</a:t>
            </a:r>
            <a:r>
              <a:rPr lang="en-US" dirty="0"/>
              <a:t> </a:t>
            </a:r>
            <a:r>
              <a:rPr lang="en-US" dirty="0" err="1"/>
              <a:t>Español</a:t>
            </a:r>
            <a:r>
              <a:rPr lang="en-US" dirty="0"/>
              <a:t>: 1-888-628-9454 or 24/7 Crisis Text Line: Text “HOME” to 741-741</a:t>
            </a:r>
          </a:p>
          <a:p>
            <a:r>
              <a:rPr lang="en-US" dirty="0"/>
              <a:t>Maryland Youth Crisis Hotline 800-422-0009</a:t>
            </a:r>
          </a:p>
          <a:p>
            <a:r>
              <a:rPr lang="en-US" dirty="0"/>
              <a:t>Baltimore Crisis Response 410-752-2272</a:t>
            </a:r>
          </a:p>
          <a:p>
            <a:r>
              <a:rPr lang="en-US" dirty="0"/>
              <a:t>First Call for Help 410-685-0525</a:t>
            </a:r>
          </a:p>
        </p:txBody>
      </p:sp>
      <p:pic>
        <p:nvPicPr>
          <p:cNvPr id="5" name="Graphic 4" descr="Call center">
            <a:extLst>
              <a:ext uri="{FF2B5EF4-FFF2-40B4-BE49-F238E27FC236}">
                <a16:creationId xmlns="" xmlns:a16="http://schemas.microsoft.com/office/drawing/2014/main" id="{F0627D02-AC8F-43D6-BCC9-8DB5FD91A49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 xmlns:asvg="http://schemas.microsoft.com/office/drawing/2016/SVG/main" r:embed="rId5"/>
              </a:ext>
            </a:extLst>
          </a:blip>
          <a:stretch>
            <a:fillRect/>
          </a:stretch>
        </p:blipFill>
        <p:spPr>
          <a:xfrm>
            <a:off x="8728842" y="1393984"/>
            <a:ext cx="914400" cy="914400"/>
          </a:xfrm>
          <a:prstGeom prst="rect">
            <a:avLst/>
          </a:prstGeom>
        </p:spPr>
      </p:pic>
    </p:spTree>
    <p:extLst>
      <p:ext uri="{BB962C8B-B14F-4D97-AF65-F5344CB8AC3E}">
        <p14:creationId xmlns:p14="http://schemas.microsoft.com/office/powerpoint/2010/main" val="2315310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 xmlns:a16="http://schemas.microsoft.com/office/drawing/2014/main" id="{097D3E99-85FC-42A5-9565-7B5A4081706F}"/>
              </a:ext>
            </a:extLst>
          </p:cNvPr>
          <p:cNvSpPr>
            <a:spLocks noGrp="1"/>
          </p:cNvSpPr>
          <p:nvPr>
            <p:ph type="title"/>
          </p:nvPr>
        </p:nvSpPr>
        <p:spPr/>
        <p:txBody>
          <a:bodyPr/>
          <a:lstStyle/>
          <a:p>
            <a:r>
              <a:rPr lang="en-US" b="1" dirty="0"/>
              <a:t>State Hotlines</a:t>
            </a:r>
          </a:p>
        </p:txBody>
      </p:sp>
      <p:sp>
        <p:nvSpPr>
          <p:cNvPr id="6" name="Content Placeholder 5">
            <a:extLst>
              <a:ext uri="{FF2B5EF4-FFF2-40B4-BE49-F238E27FC236}">
                <a16:creationId xmlns="" xmlns:a16="http://schemas.microsoft.com/office/drawing/2014/main" id="{94865123-6F90-4CEB-B8E6-71EFDEA80F5C}"/>
              </a:ext>
            </a:extLst>
          </p:cNvPr>
          <p:cNvSpPr>
            <a:spLocks noGrp="1"/>
          </p:cNvSpPr>
          <p:nvPr>
            <p:ph sz="half" idx="1"/>
          </p:nvPr>
        </p:nvSpPr>
        <p:spPr/>
        <p:txBody>
          <a:bodyPr>
            <a:normAutofit fontScale="77500" lnSpcReduction="20000"/>
          </a:bodyPr>
          <a:lstStyle/>
          <a:p>
            <a:r>
              <a:rPr lang="en-US" dirty="0"/>
              <a:t>For Life Threatening Emergencies DIAL 9-1-1</a:t>
            </a:r>
          </a:p>
          <a:p>
            <a:r>
              <a:rPr lang="en-US" dirty="0"/>
              <a:t>Maryland Crisis Hotline/ DIAL 211 (and press option 1) or text 898211</a:t>
            </a:r>
          </a:p>
          <a:p>
            <a:r>
              <a:rPr lang="en-US" dirty="0"/>
              <a:t>Maryland Suicide Prevention Program or visit 211md.org</a:t>
            </a:r>
          </a:p>
          <a:p>
            <a:r>
              <a:rPr lang="en-US" dirty="0"/>
              <a:t>2-1-1 MARYLAND 24 hours a Day to connect Maryland residents to health and human service resources DIAL 2-1-1 or visit online at https://211md.org</a:t>
            </a:r>
          </a:p>
          <a:p>
            <a:endParaRPr lang="en-US" dirty="0"/>
          </a:p>
        </p:txBody>
      </p:sp>
      <p:pic>
        <p:nvPicPr>
          <p:cNvPr id="8" name="Content Placeholder 7" descr="Call center">
            <a:extLst>
              <a:ext uri="{FF2B5EF4-FFF2-40B4-BE49-F238E27FC236}">
                <a16:creationId xmlns="" xmlns:a16="http://schemas.microsoft.com/office/drawing/2014/main" id="{8E0B5732-A9ED-4853-B09D-63DB7AFC3559}"/>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6972272" y="2011680"/>
            <a:ext cx="3538072" cy="3538072"/>
          </a:xfrm>
          <a:prstGeom prst="rect">
            <a:avLst/>
          </a:prstGeom>
        </p:spPr>
      </p:pic>
    </p:spTree>
    <p:extLst>
      <p:ext uri="{BB962C8B-B14F-4D97-AF65-F5344CB8AC3E}">
        <p14:creationId xmlns:p14="http://schemas.microsoft.com/office/powerpoint/2010/main" val="1068297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CFF86D0-54F0-4B51-82E9-2EC089D89CBE}"/>
              </a:ext>
            </a:extLst>
          </p:cNvPr>
          <p:cNvSpPr>
            <a:spLocks noGrp="1"/>
          </p:cNvSpPr>
          <p:nvPr>
            <p:ph type="title"/>
          </p:nvPr>
        </p:nvSpPr>
        <p:spPr/>
        <p:txBody>
          <a:bodyPr/>
          <a:lstStyle/>
          <a:p>
            <a:r>
              <a:rPr lang="en-US" sz="4400" b="1" i="0" dirty="0"/>
              <a:t>Coping</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C4BC53E7-FED9-4648-94C9-DFA308C1383C}"/>
              </a:ext>
            </a:extLst>
          </p:cNvPr>
          <p:cNvSpPr>
            <a:spLocks noGrp="1"/>
          </p:cNvSpPr>
          <p:nvPr>
            <p:ph sz="half" idx="1"/>
          </p:nvPr>
        </p:nvSpPr>
        <p:spPr>
          <a:xfrm>
            <a:off x="838200" y="1404767"/>
            <a:ext cx="5257800" cy="4959605"/>
          </a:xfrm>
        </p:spPr>
        <p:txBody>
          <a:bodyPr>
            <a:normAutofit fontScale="77500" lnSpcReduction="20000"/>
          </a:bodyPr>
          <a:lstStyle/>
          <a:p>
            <a:pPr marL="0" indent="0">
              <a:buNone/>
            </a:pPr>
            <a:r>
              <a:rPr lang="en-US" b="1" dirty="0"/>
              <a:t> </a:t>
            </a:r>
            <a:r>
              <a:rPr lang="en-US" b="1" i="1" dirty="0"/>
              <a:t>“If it is mentionable it is manageable” -</a:t>
            </a:r>
            <a:r>
              <a:rPr lang="en-US" b="1" dirty="0"/>
              <a:t>Fred Rogers</a:t>
            </a:r>
          </a:p>
          <a:p>
            <a:r>
              <a:rPr lang="en-US" dirty="0"/>
              <a:t>When we can talk about the situation we are better able to manage our feelings, process our thoughts and put plans to stay safe into place and cope with difficult times.  </a:t>
            </a:r>
          </a:p>
          <a:p>
            <a:r>
              <a:rPr lang="en-US" dirty="0"/>
              <a:t>Talk with children and explain why things are different. Be sure not to scare and let them know that many people are helping out and that they can be helpers, too, by washing their hands, adhering to social distancing rules and following all the health and safety rules.</a:t>
            </a:r>
          </a:p>
          <a:p>
            <a:endParaRPr lang="en-US" dirty="0"/>
          </a:p>
        </p:txBody>
      </p:sp>
      <p:pic>
        <p:nvPicPr>
          <p:cNvPr id="3074" name="Picture 2" descr="Image result for fred rogers quotes">
            <a:extLst>
              <a:ext uri="{FF2B5EF4-FFF2-40B4-BE49-F238E27FC236}">
                <a16:creationId xmlns="" xmlns:a16="http://schemas.microsoft.com/office/drawing/2014/main" id="{C8FB51B6-7CC5-45EB-A804-80DE98EE59EC}"/>
              </a:ext>
            </a:extLst>
          </p:cNvPr>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7115505" y="1596941"/>
            <a:ext cx="3944816" cy="47674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5292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F4E27E9-E879-463C-8736-745DB96BCFE4}"/>
              </a:ext>
            </a:extLst>
          </p:cNvPr>
          <p:cNvSpPr>
            <a:spLocks noGrp="1"/>
          </p:cNvSpPr>
          <p:nvPr>
            <p:ph type="title"/>
          </p:nvPr>
        </p:nvSpPr>
        <p:spPr/>
        <p:txBody>
          <a:bodyPr>
            <a:normAutofit/>
          </a:bodyPr>
          <a:lstStyle/>
          <a:p>
            <a:r>
              <a:rPr lang="en-US" b="1" dirty="0"/>
              <a:t>Evidence based resources to help parents talk with children about COVID-19 Outbreak</a:t>
            </a:r>
          </a:p>
        </p:txBody>
      </p:sp>
      <p:sp>
        <p:nvSpPr>
          <p:cNvPr id="3" name="Content Placeholder 2">
            <a:extLst>
              <a:ext uri="{FF2B5EF4-FFF2-40B4-BE49-F238E27FC236}">
                <a16:creationId xmlns="" xmlns:a16="http://schemas.microsoft.com/office/drawing/2014/main" id="{D83A8BE3-2DA7-44C4-8B93-D6041A21256F}"/>
              </a:ext>
            </a:extLst>
          </p:cNvPr>
          <p:cNvSpPr>
            <a:spLocks noGrp="1"/>
          </p:cNvSpPr>
          <p:nvPr>
            <p:ph idx="1"/>
          </p:nvPr>
        </p:nvSpPr>
        <p:spPr>
          <a:xfrm>
            <a:off x="838200" y="2011680"/>
            <a:ext cx="10515600" cy="4315548"/>
          </a:xfrm>
        </p:spPr>
        <p:txBody>
          <a:bodyPr>
            <a:normAutofit fontScale="92500" lnSpcReduction="10000"/>
          </a:bodyPr>
          <a:lstStyle/>
          <a:p>
            <a:pPr marL="0" indent="0">
              <a:buNone/>
            </a:pPr>
            <a:r>
              <a:rPr lang="en-US" dirty="0">
                <a:hlinkClick r:id="rId2"/>
              </a:rPr>
              <a:t>NATIONAL CHILD TRAUMATIC STRESS NETWORK</a:t>
            </a:r>
          </a:p>
          <a:p>
            <a:endParaRPr lang="en-US" dirty="0">
              <a:hlinkClick r:id="rId2"/>
            </a:endParaRPr>
          </a:p>
          <a:p>
            <a:r>
              <a:rPr lang="en-US" dirty="0">
                <a:hlinkClick r:id="rId2"/>
              </a:rPr>
              <a:t>https://www.nctsn.org/resources/parent-caregiver-guide-to-helping-families-cope-with-the-coronavirus-disease-2019</a:t>
            </a:r>
            <a:endParaRPr lang="en-US" dirty="0"/>
          </a:p>
          <a:p>
            <a:pPr marL="0" indent="0">
              <a:buNone/>
            </a:pPr>
            <a:endParaRPr lang="en-US" dirty="0">
              <a:hlinkClick r:id="rId3"/>
            </a:endParaRPr>
          </a:p>
          <a:p>
            <a:pPr marL="0" indent="0">
              <a:buNone/>
            </a:pPr>
            <a:r>
              <a:rPr lang="en-US" dirty="0">
                <a:hlinkClick r:id="rId3"/>
              </a:rPr>
              <a:t>ZERO TO THREE</a:t>
            </a:r>
          </a:p>
          <a:p>
            <a:pPr marL="0" indent="0">
              <a:buNone/>
            </a:pPr>
            <a:endParaRPr lang="en-US" dirty="0">
              <a:hlinkClick r:id="rId3"/>
            </a:endParaRPr>
          </a:p>
          <a:p>
            <a:r>
              <a:rPr lang="en-US" dirty="0">
                <a:hlinkClick r:id="rId3"/>
              </a:rPr>
              <a:t>https://www.zerotothree.org/resources/3210-tips-for-families-coronavirus</a:t>
            </a:r>
            <a:endParaRPr lang="en-US" dirty="0"/>
          </a:p>
          <a:p>
            <a:endParaRPr lang="en-US" dirty="0"/>
          </a:p>
        </p:txBody>
      </p:sp>
      <p:pic>
        <p:nvPicPr>
          <p:cNvPr id="4" name="Picture 2" descr="National Child Traumatic Stress Network">
            <a:extLst>
              <a:ext uri="{FF2B5EF4-FFF2-40B4-BE49-F238E27FC236}">
                <a16:creationId xmlns="" xmlns:a16="http://schemas.microsoft.com/office/drawing/2014/main" id="{E6A4AF71-EF11-412A-BEC1-8C07A7EE7C8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333187" y="1822493"/>
            <a:ext cx="1248104" cy="1248104"/>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Image result for zero to three">
            <a:extLst>
              <a:ext uri="{FF2B5EF4-FFF2-40B4-BE49-F238E27FC236}">
                <a16:creationId xmlns="" xmlns:a16="http://schemas.microsoft.com/office/drawing/2014/main" id="{9A99859A-EBEE-4285-B78D-E9DB28AAFBD4}"/>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973895" y="3978410"/>
            <a:ext cx="2006491" cy="1047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17654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BF17E60-2DE5-4F4C-85D5-8FB8FC45930D}"/>
              </a:ext>
            </a:extLst>
          </p:cNvPr>
          <p:cNvSpPr>
            <a:spLocks noGrp="1"/>
          </p:cNvSpPr>
          <p:nvPr>
            <p:ph type="title"/>
          </p:nvPr>
        </p:nvSpPr>
        <p:spPr/>
        <p:txBody>
          <a:bodyPr/>
          <a:lstStyle/>
          <a:p>
            <a:r>
              <a:rPr lang="en-US" b="1" i="0" dirty="0"/>
              <a:t>Coping</a:t>
            </a:r>
          </a:p>
        </p:txBody>
      </p:sp>
      <p:sp>
        <p:nvSpPr>
          <p:cNvPr id="3" name="Content Placeholder 2">
            <a:extLst>
              <a:ext uri="{FF2B5EF4-FFF2-40B4-BE49-F238E27FC236}">
                <a16:creationId xmlns="" xmlns:a16="http://schemas.microsoft.com/office/drawing/2014/main" id="{0E880395-BA33-4D24-B17C-B0688B78F730}"/>
              </a:ext>
            </a:extLst>
          </p:cNvPr>
          <p:cNvSpPr>
            <a:spLocks noGrp="1"/>
          </p:cNvSpPr>
          <p:nvPr>
            <p:ph sz="half" idx="1"/>
          </p:nvPr>
        </p:nvSpPr>
        <p:spPr>
          <a:xfrm>
            <a:off x="838200" y="2011679"/>
            <a:ext cx="4923408" cy="4481195"/>
          </a:xfrm>
        </p:spPr>
        <p:txBody>
          <a:bodyPr>
            <a:normAutofit fontScale="70000" lnSpcReduction="20000"/>
          </a:bodyPr>
          <a:lstStyle/>
          <a:p>
            <a:r>
              <a:rPr lang="en-US" dirty="0"/>
              <a:t>Help parents see for signs of stress in themselves and in their children.  Emphasis that is essential for parents to take care of yourself so that you can be there for your family.  </a:t>
            </a:r>
          </a:p>
          <a:p>
            <a:r>
              <a:rPr lang="en-US" dirty="0"/>
              <a:t>Routines can help everyone stay in touch and reduce stress. If the ones you have in place are working, stick to them, if not create new ones for this special time. </a:t>
            </a:r>
          </a:p>
          <a:p>
            <a:r>
              <a:rPr lang="en-US" dirty="0"/>
              <a:t>Trauma informed Parenting during the ‘staycation’ </a:t>
            </a:r>
            <a:r>
              <a:rPr lang="en-US" dirty="0">
                <a:hlinkClick r:id="rId2"/>
              </a:rPr>
              <a:t>https://www.attachmenttraumanetwork.org/wp-content/uploads/social-distancing-infographic-final.pdf</a:t>
            </a:r>
            <a:endParaRPr lang="en-US" dirty="0"/>
          </a:p>
          <a:p>
            <a:endParaRPr lang="en-US" dirty="0"/>
          </a:p>
        </p:txBody>
      </p:sp>
      <p:pic>
        <p:nvPicPr>
          <p:cNvPr id="5122" name="Picture 2" descr="Image result for strong families clip art">
            <a:extLst>
              <a:ext uri="{FF2B5EF4-FFF2-40B4-BE49-F238E27FC236}">
                <a16:creationId xmlns="" xmlns:a16="http://schemas.microsoft.com/office/drawing/2014/main" id="{2DF8A8E9-DBBB-4AF5-88AC-A2D06D798E07}"/>
              </a:ext>
            </a:extLst>
          </p:cNvPr>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6768663" y="2011680"/>
            <a:ext cx="3846786" cy="33021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1515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C7B4DB-D6E2-4F49-803A-41CBAF2A6796}"/>
              </a:ext>
            </a:extLst>
          </p:cNvPr>
          <p:cNvSpPr>
            <a:spLocks noGrp="1"/>
          </p:cNvSpPr>
          <p:nvPr>
            <p:ph type="title"/>
          </p:nvPr>
        </p:nvSpPr>
        <p:spPr/>
        <p:txBody>
          <a:bodyPr>
            <a:normAutofit fontScale="90000"/>
          </a:bodyPr>
          <a:lstStyle/>
          <a:p>
            <a:r>
              <a:rPr lang="en-US" b="1" dirty="0"/>
              <a:t>FREE Evidence based training on the ARC model from the Center for Trauma Training – ARC (Attachment, Regulation, Competency)</a:t>
            </a:r>
            <a:br>
              <a:rPr lang="en-US" b="1" dirty="0"/>
            </a:br>
            <a:endParaRPr lang="en-US" b="1" dirty="0"/>
          </a:p>
        </p:txBody>
      </p:sp>
      <p:sp>
        <p:nvSpPr>
          <p:cNvPr id="3" name="Content Placeholder 2">
            <a:extLst>
              <a:ext uri="{FF2B5EF4-FFF2-40B4-BE49-F238E27FC236}">
                <a16:creationId xmlns="" xmlns:a16="http://schemas.microsoft.com/office/drawing/2014/main" id="{413B05FC-F88E-49EB-973B-52068493A0F7}"/>
              </a:ext>
            </a:extLst>
          </p:cNvPr>
          <p:cNvSpPr>
            <a:spLocks noGrp="1"/>
          </p:cNvSpPr>
          <p:nvPr>
            <p:ph sz="half" idx="1"/>
          </p:nvPr>
        </p:nvSpPr>
        <p:spPr>
          <a:xfrm>
            <a:off x="325821" y="2011679"/>
            <a:ext cx="6032937" cy="4284017"/>
          </a:xfrm>
        </p:spPr>
        <p:txBody>
          <a:bodyPr>
            <a:normAutofit lnSpcReduction="10000"/>
          </a:bodyPr>
          <a:lstStyle/>
          <a:p>
            <a:pPr marL="0" indent="0">
              <a:buNone/>
            </a:pPr>
            <a:r>
              <a:rPr lang="en-US" dirty="0"/>
              <a:t>Each video will provide a brief overview of a core ARC concept. These videos are not a replacement for full ARC training, but you can get familiar with ARC concepts: To learn more Go to  </a:t>
            </a:r>
            <a:r>
              <a:rPr lang="en-US" u="sng" dirty="0">
                <a:hlinkClick r:id="rId2"/>
              </a:rPr>
              <a:t>https://arcframework.org/</a:t>
            </a:r>
            <a:r>
              <a:rPr lang="en-US" dirty="0"/>
              <a:t> or directly to the free online trainings </a:t>
            </a:r>
            <a:r>
              <a:rPr lang="en-US" u="sng" dirty="0">
                <a:hlinkClick r:id="rId3"/>
              </a:rPr>
              <a:t>https://arcframework.org/what-is-arc/arc-at-a-glance/</a:t>
            </a:r>
            <a:endParaRPr lang="en-US" dirty="0"/>
          </a:p>
          <a:p>
            <a:endParaRPr lang="en-US" dirty="0"/>
          </a:p>
        </p:txBody>
      </p:sp>
      <p:pic>
        <p:nvPicPr>
          <p:cNvPr id="6146" name="Picture 2" descr="Image result for attachment regulation competency model">
            <a:extLst>
              <a:ext uri="{FF2B5EF4-FFF2-40B4-BE49-F238E27FC236}">
                <a16:creationId xmlns="" xmlns:a16="http://schemas.microsoft.com/office/drawing/2014/main" id="{8A2F6687-4E31-40BA-91F3-8CBADC237871}"/>
              </a:ext>
            </a:extLst>
          </p:cNvPr>
          <p:cNvPicPr>
            <a:picLocks noGrp="1" noChangeAspect="1" noChangeArrowheads="1"/>
          </p:cNvPicPr>
          <p:nvPr>
            <p:ph sz="half" idx="2"/>
          </p:nvPr>
        </p:nvPicPr>
        <p:blipFill>
          <a:blip r:embed="rId4" cstate="print">
            <a:extLst>
              <a:ext uri="{28A0092B-C50C-407E-A947-70E740481C1C}">
                <a14:useLocalDpi xmlns:a14="http://schemas.microsoft.com/office/drawing/2010/main" val="0"/>
              </a:ext>
            </a:extLst>
          </a:blip>
          <a:srcRect/>
          <a:stretch>
            <a:fillRect/>
          </a:stretch>
        </p:blipFill>
        <p:spPr bwMode="auto">
          <a:xfrm>
            <a:off x="6445202" y="2011679"/>
            <a:ext cx="5175572" cy="38741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3787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20F61D7-5EBD-44AA-AF01-AD7B89BBEF5A}"/>
              </a:ext>
            </a:extLst>
          </p:cNvPr>
          <p:cNvSpPr>
            <a:spLocks noGrp="1"/>
          </p:cNvSpPr>
          <p:nvPr>
            <p:ph type="title"/>
          </p:nvPr>
        </p:nvSpPr>
        <p:spPr/>
        <p:txBody>
          <a:bodyPr/>
          <a:lstStyle/>
          <a:p>
            <a:r>
              <a:rPr lang="en-US" b="1" i="0" dirty="0"/>
              <a:t>Resilience:  Adapt and Move Forward</a:t>
            </a:r>
          </a:p>
        </p:txBody>
      </p:sp>
      <p:sp>
        <p:nvSpPr>
          <p:cNvPr id="3" name="Content Placeholder 2">
            <a:extLst>
              <a:ext uri="{FF2B5EF4-FFF2-40B4-BE49-F238E27FC236}">
                <a16:creationId xmlns="" xmlns:a16="http://schemas.microsoft.com/office/drawing/2014/main" id="{3EE22A63-559A-4B41-B0C4-99E66256E554}"/>
              </a:ext>
            </a:extLst>
          </p:cNvPr>
          <p:cNvSpPr>
            <a:spLocks noGrp="1"/>
          </p:cNvSpPr>
          <p:nvPr>
            <p:ph sz="half" idx="1"/>
          </p:nvPr>
        </p:nvSpPr>
        <p:spPr>
          <a:xfrm>
            <a:off x="571883" y="2011680"/>
            <a:ext cx="5204077" cy="4746472"/>
          </a:xfrm>
        </p:spPr>
        <p:txBody>
          <a:bodyPr>
            <a:normAutofit fontScale="85000" lnSpcReduction="10000"/>
          </a:bodyPr>
          <a:lstStyle/>
          <a:p>
            <a:pPr>
              <a:lnSpc>
                <a:spcPct val="107000"/>
              </a:lnSpc>
              <a:spcBef>
                <a:spcPts val="0"/>
              </a:spcBef>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Remind yourself and others that the crisis is temporary.</a:t>
            </a:r>
          </a:p>
          <a:p>
            <a:pPr>
              <a:lnSpc>
                <a:spcPct val="107000"/>
              </a:lnSpc>
              <a:spcBef>
                <a:spcPts val="0"/>
              </a:spcBef>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Tap into memories, experiences and stories that illustrate you and your families’ strengths and ability to get through hard times.</a:t>
            </a:r>
          </a:p>
          <a:p>
            <a:pPr marL="0" marR="0" indent="0">
              <a:lnSpc>
                <a:spcPct val="107000"/>
              </a:lnSpc>
              <a:spcBef>
                <a:spcPts val="0"/>
              </a:spcBef>
              <a:spcAft>
                <a:spcPts val="0"/>
              </a:spcAft>
              <a:buNone/>
            </a:pPr>
            <a:endParaRPr lang="en-US"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0"/>
              </a:spcAft>
              <a:buNone/>
            </a:pPr>
            <a:r>
              <a:rPr lang="en-US" i="1" dirty="0">
                <a:solidFill>
                  <a:srgbClr val="000000"/>
                </a:solidFill>
                <a:latin typeface="Calibri" panose="020F0502020204030204" pitchFamily="34" charset="0"/>
                <a:ea typeface="Calibri" panose="020F0502020204030204" pitchFamily="34" charset="0"/>
                <a:cs typeface="Calibri" panose="020F0502020204030204" pitchFamily="34" charset="0"/>
              </a:rPr>
              <a:t>Check out Behavioral Health Administration’s Resilience website for </a:t>
            </a:r>
          </a:p>
          <a:p>
            <a:pPr marL="0" marR="0" indent="0">
              <a:lnSpc>
                <a:spcPct val="107000"/>
              </a:lnSpc>
              <a:spcBef>
                <a:spcPts val="0"/>
              </a:spcBef>
              <a:spcAft>
                <a:spcPts val="0"/>
              </a:spcAft>
              <a:buNone/>
            </a:pPr>
            <a:r>
              <a:rPr lang="en-US" i="1" dirty="0">
                <a:solidFill>
                  <a:srgbClr val="000000"/>
                </a:solidFill>
                <a:latin typeface="Calibri" panose="020F0502020204030204" pitchFamily="34" charset="0"/>
                <a:ea typeface="Calibri" panose="020F0502020204030204" pitchFamily="34" charset="0"/>
                <a:cs typeface="Calibri" panose="020F0502020204030204" pitchFamily="34" charset="0"/>
              </a:rPr>
              <a:t>resources and activities:  </a:t>
            </a:r>
          </a:p>
          <a:p>
            <a:pPr marL="0" marR="0" indent="0">
              <a:lnSpc>
                <a:spcPct val="107000"/>
              </a:lnSpc>
              <a:spcBef>
                <a:spcPts val="0"/>
              </a:spcBef>
              <a:spcAft>
                <a:spcPts val="0"/>
              </a:spcAft>
              <a:buNone/>
            </a:pPr>
            <a:r>
              <a:rPr lang="en-US" dirty="0">
                <a:hlinkClick r:id="rId2"/>
              </a:rPr>
              <a:t>https://www.mindresilience.org/</a:t>
            </a:r>
            <a:endParaRPr lang="en-US" dirty="0"/>
          </a:p>
          <a:p>
            <a:pPr marL="0" marR="0" indent="0">
              <a:lnSpc>
                <a:spcPct val="107000"/>
              </a:lnSpc>
              <a:spcBef>
                <a:spcPts val="0"/>
              </a:spcBef>
              <a:spcAft>
                <a:spcPts val="0"/>
              </a:spcAft>
              <a:buNone/>
            </a:pPr>
            <a:endParaRPr lang="en-US"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marL="0" marR="0" indent="0">
              <a:lnSpc>
                <a:spcPct val="107000"/>
              </a:lnSpc>
              <a:spcBef>
                <a:spcPts val="0"/>
              </a:spcBef>
              <a:spcAft>
                <a:spcPts val="0"/>
              </a:spcAft>
              <a:buNone/>
            </a:pPr>
            <a:r>
              <a:rPr lang="en-US" dirty="0">
                <a:solidFill>
                  <a:srgbClr val="000000"/>
                </a:solidFill>
                <a:latin typeface="Calibri" panose="020F0502020204030204" pitchFamily="34" charset="0"/>
                <a:ea typeface="Calibri" panose="020F0502020204030204" pitchFamily="34" charset="0"/>
                <a:cs typeface="Calibri" panose="020F0502020204030204" pitchFamily="34" charset="0"/>
              </a:rPr>
              <a:t> </a:t>
            </a:r>
            <a:endParaRPr lang="en-US" dirty="0"/>
          </a:p>
        </p:txBody>
      </p:sp>
      <p:pic>
        <p:nvPicPr>
          <p:cNvPr id="6" name="Picture 2" descr="Image result for resilience">
            <a:extLst>
              <a:ext uri="{FF2B5EF4-FFF2-40B4-BE49-F238E27FC236}">
                <a16:creationId xmlns="" xmlns:a16="http://schemas.microsoft.com/office/drawing/2014/main" id="{36072CEC-7943-43EB-8A60-EB24C3C5130F}"/>
              </a:ext>
            </a:extLst>
          </p:cNvPr>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5984285" y="2011680"/>
            <a:ext cx="5635832" cy="33564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9030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65C810-E14C-4966-B360-9E1154D97C1C}"/>
              </a:ext>
            </a:extLst>
          </p:cNvPr>
          <p:cNvSpPr>
            <a:spLocks noGrp="1"/>
          </p:cNvSpPr>
          <p:nvPr>
            <p:ph type="title"/>
          </p:nvPr>
        </p:nvSpPr>
        <p:spPr/>
        <p:txBody>
          <a:bodyPr/>
          <a:lstStyle/>
          <a:p>
            <a:r>
              <a:rPr lang="en-US" b="1" dirty="0"/>
              <a:t>Maryland Resources</a:t>
            </a:r>
          </a:p>
        </p:txBody>
      </p:sp>
      <p:sp>
        <p:nvSpPr>
          <p:cNvPr id="3" name="Content Placeholder 2">
            <a:extLst>
              <a:ext uri="{FF2B5EF4-FFF2-40B4-BE49-F238E27FC236}">
                <a16:creationId xmlns="" xmlns:a16="http://schemas.microsoft.com/office/drawing/2014/main" id="{AFC300E5-1EA9-42F7-AFE1-E599D7AD7FE7}"/>
              </a:ext>
            </a:extLst>
          </p:cNvPr>
          <p:cNvSpPr>
            <a:spLocks noGrp="1"/>
          </p:cNvSpPr>
          <p:nvPr>
            <p:ph idx="1"/>
          </p:nvPr>
        </p:nvSpPr>
        <p:spPr>
          <a:xfrm>
            <a:off x="639191" y="1376039"/>
            <a:ext cx="11238483" cy="4796161"/>
          </a:xfrm>
        </p:spPr>
        <p:txBody>
          <a:bodyPr>
            <a:noAutofit/>
          </a:bodyPr>
          <a:lstStyle/>
          <a:p>
            <a:r>
              <a:rPr lang="en-US" sz="2400" dirty="0"/>
              <a:t>Children’s Mental Health Matters has an excellent webpage to support families and </a:t>
            </a:r>
            <a:r>
              <a:rPr lang="en-US" sz="2400" dirty="0" err="1"/>
              <a:t>childrens</a:t>
            </a:r>
            <a:r>
              <a:rPr lang="en-US" sz="2400" dirty="0"/>
              <a:t>:  </a:t>
            </a:r>
            <a:r>
              <a:rPr lang="en-US" sz="2400" dirty="0">
                <a:hlinkClick r:id="rId2"/>
              </a:rPr>
              <a:t>https://www.childrensmentalhealthmatters.org/resources/coronavirus/</a:t>
            </a:r>
            <a:endParaRPr lang="en-US" sz="2400" dirty="0"/>
          </a:p>
          <a:p>
            <a:r>
              <a:rPr lang="en-US" sz="2400" dirty="0"/>
              <a:t>Join our Infant and Early Childhood Mental Health Facebook Community and get access to Tuesday Teaching, Wellness Wednesdays and Family Friday resources for you and your family and the community you serve: </a:t>
            </a:r>
          </a:p>
          <a:p>
            <a:pPr marL="0" indent="0">
              <a:buNone/>
            </a:pPr>
            <a:r>
              <a:rPr lang="en-US" sz="2400" dirty="0"/>
              <a:t>   </a:t>
            </a:r>
            <a:r>
              <a:rPr lang="en-US" sz="2400" dirty="0">
                <a:hlinkClick r:id="rId3"/>
              </a:rPr>
              <a:t>https://www.facebook.com/iECMHMaryland/</a:t>
            </a:r>
            <a:endParaRPr lang="en-US" sz="2400" dirty="0"/>
          </a:p>
          <a:p>
            <a:r>
              <a:rPr lang="en-US" sz="2400" dirty="0"/>
              <a:t>Stay up to do date with child care announcements and resources  </a:t>
            </a:r>
            <a:r>
              <a:rPr lang="en-US" sz="2400" dirty="0">
                <a:hlinkClick r:id="rId4"/>
              </a:rPr>
              <a:t>https://earlychildhood.marylandpublicschools.org/</a:t>
            </a:r>
            <a:endParaRPr lang="en-US" sz="2400" dirty="0"/>
          </a:p>
          <a:p>
            <a:r>
              <a:rPr lang="en-US" sz="2400" dirty="0"/>
              <a:t>Check out the resources available through Maryland Pyramid Model- Social Emotional Early Learning Community:  </a:t>
            </a:r>
            <a:r>
              <a:rPr lang="pl-PL" sz="2400" dirty="0"/>
              <a:t>Go to MD Pyramid</a:t>
            </a:r>
            <a:r>
              <a:rPr lang="en-US" sz="2400"/>
              <a:t>:  </a:t>
            </a:r>
            <a:r>
              <a:rPr lang="pl-PL" sz="2400"/>
              <a:t> </a:t>
            </a:r>
            <a:r>
              <a:rPr lang="pl-PL" sz="2400" dirty="0">
                <a:hlinkClick r:id="rId5"/>
              </a:rPr>
              <a:t>www.mdpyramidmodelsefel.org</a:t>
            </a:r>
            <a:endParaRPr lang="en-US" sz="2400" dirty="0"/>
          </a:p>
        </p:txBody>
      </p:sp>
    </p:spTree>
    <p:extLst>
      <p:ext uri="{BB962C8B-B14F-4D97-AF65-F5344CB8AC3E}">
        <p14:creationId xmlns:p14="http://schemas.microsoft.com/office/powerpoint/2010/main" val="2982868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2911DC-C04E-46FB-A2D8-AB3A9CDD85D4}"/>
              </a:ext>
            </a:extLst>
          </p:cNvPr>
          <p:cNvSpPr>
            <a:spLocks noGrp="1"/>
          </p:cNvSpPr>
          <p:nvPr>
            <p:ph type="title"/>
          </p:nvPr>
        </p:nvSpPr>
        <p:spPr/>
        <p:txBody>
          <a:bodyPr/>
          <a:lstStyle/>
          <a:p>
            <a:r>
              <a:rPr lang="en-US" dirty="0"/>
              <a:t>Center of Excellence for Infant and Early Childhood Mental Health</a:t>
            </a:r>
          </a:p>
        </p:txBody>
      </p:sp>
      <p:sp>
        <p:nvSpPr>
          <p:cNvPr id="3" name="Content Placeholder 2">
            <a:extLst>
              <a:ext uri="{FF2B5EF4-FFF2-40B4-BE49-F238E27FC236}">
                <a16:creationId xmlns="" xmlns:a16="http://schemas.microsoft.com/office/drawing/2014/main" id="{96333B52-444D-4E18-8898-F68A31230976}"/>
              </a:ext>
            </a:extLst>
          </p:cNvPr>
          <p:cNvSpPr>
            <a:spLocks noGrp="1"/>
          </p:cNvSpPr>
          <p:nvPr>
            <p:ph idx="1"/>
          </p:nvPr>
        </p:nvSpPr>
        <p:spPr/>
        <p:txBody>
          <a:bodyPr/>
          <a:lstStyle/>
          <a:p>
            <a:pPr marL="0" indent="0">
              <a:buNone/>
            </a:pPr>
            <a:r>
              <a:rPr lang="en-US" dirty="0"/>
              <a:t>We are stronger together (even at a distance)</a:t>
            </a:r>
          </a:p>
          <a:p>
            <a:pPr marL="0" indent="0">
              <a:buNone/>
            </a:pPr>
            <a:endParaRPr lang="en-US" dirty="0"/>
          </a:p>
          <a:p>
            <a:pPr marL="0" indent="0">
              <a:buNone/>
            </a:pPr>
            <a:r>
              <a:rPr lang="en-US" dirty="0"/>
              <a:t>Please contact Kay Connors at </a:t>
            </a:r>
            <a:r>
              <a:rPr lang="en-US" dirty="0">
                <a:hlinkClick r:id="rId2"/>
              </a:rPr>
              <a:t>kconnors@som.umaryland.edu</a:t>
            </a:r>
            <a:r>
              <a:rPr lang="en-US" dirty="0"/>
              <a:t> if you need resources or would like to share resources with our community</a:t>
            </a:r>
          </a:p>
          <a:p>
            <a:pPr marL="0" indent="0">
              <a:buNone/>
            </a:pPr>
            <a:endParaRPr lang="en-US" dirty="0"/>
          </a:p>
          <a:p>
            <a:pPr marL="0" indent="0">
              <a:buNone/>
            </a:pPr>
            <a:r>
              <a:rPr lang="en-US" dirty="0"/>
              <a:t>Be Well!</a:t>
            </a:r>
          </a:p>
        </p:txBody>
      </p:sp>
    </p:spTree>
    <p:extLst>
      <p:ext uri="{BB962C8B-B14F-4D97-AF65-F5344CB8AC3E}">
        <p14:creationId xmlns:p14="http://schemas.microsoft.com/office/powerpoint/2010/main" val="3742914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7DA009C-60CE-40A5-B864-E9B38705EAB6}"/>
              </a:ext>
            </a:extLst>
          </p:cNvPr>
          <p:cNvSpPr>
            <a:spLocks noGrp="1"/>
          </p:cNvSpPr>
          <p:nvPr>
            <p:ph type="title"/>
          </p:nvPr>
        </p:nvSpPr>
        <p:spPr/>
        <p:txBody>
          <a:bodyPr/>
          <a:lstStyle/>
          <a:p>
            <a:r>
              <a:rPr lang="en-US" b="1" dirty="0"/>
              <a:t>Caring for yourself and your family:  Are you wearing your life jacket?</a:t>
            </a:r>
          </a:p>
        </p:txBody>
      </p:sp>
      <p:pic>
        <p:nvPicPr>
          <p:cNvPr id="4" name="Content Placeholder 3" descr="Life jacket">
            <a:extLst>
              <a:ext uri="{FF2B5EF4-FFF2-40B4-BE49-F238E27FC236}">
                <a16:creationId xmlns="" xmlns:a16="http://schemas.microsoft.com/office/drawing/2014/main" id="{6C1FC378-F6EB-47AC-9FDB-D82F8D1AFC07}"/>
              </a:ext>
            </a:extLst>
          </p:cNvPr>
          <p:cNvPicPr>
            <a:picLocks noGrp="1" noChangeAspect="1"/>
          </p:cNvPicPr>
          <p:nvPr>
            <p:ph sz="half" idx="1"/>
          </p:nvPr>
        </p:nvPicPr>
        <p:blipFill>
          <a:blip r:embed="rId2" cstate="print">
            <a:extLst>
              <a:ext uri="{28A0092B-C50C-407E-A947-70E740481C1C}">
                <a14:useLocalDpi xmlns:a14="http://schemas.microsoft.com/office/drawing/2010/main" val="0"/>
              </a:ext>
              <a:ext uri="{96DAC541-7B7A-43D3-8B79-37D633B846F1}">
                <asvg:svgBlip xmlns="" xmlns:asvg="http://schemas.microsoft.com/office/drawing/2016/SVG/main" r:embed="rId3"/>
              </a:ext>
            </a:extLst>
          </a:blip>
          <a:stretch>
            <a:fillRect/>
          </a:stretch>
        </p:blipFill>
        <p:spPr>
          <a:xfrm>
            <a:off x="835152" y="2021840"/>
            <a:ext cx="3505200" cy="3505200"/>
          </a:xfrm>
          <a:prstGeom prst="rect">
            <a:avLst/>
          </a:prstGeom>
        </p:spPr>
      </p:pic>
      <p:sp>
        <p:nvSpPr>
          <p:cNvPr id="5" name="Content Placeholder 4">
            <a:extLst>
              <a:ext uri="{FF2B5EF4-FFF2-40B4-BE49-F238E27FC236}">
                <a16:creationId xmlns="" xmlns:a16="http://schemas.microsoft.com/office/drawing/2014/main" id="{795F7F9C-ABA6-449F-8797-7B9C4A9B21AC}"/>
              </a:ext>
            </a:extLst>
          </p:cNvPr>
          <p:cNvSpPr>
            <a:spLocks noGrp="1"/>
          </p:cNvSpPr>
          <p:nvPr>
            <p:ph sz="half" idx="2"/>
          </p:nvPr>
        </p:nvSpPr>
        <p:spPr>
          <a:xfrm>
            <a:off x="4487917" y="2021840"/>
            <a:ext cx="7273159" cy="4150360"/>
          </a:xfrm>
        </p:spPr>
        <p:txBody>
          <a:bodyPr>
            <a:normAutofit fontScale="70000" lnSpcReduction="20000"/>
          </a:bodyPr>
          <a:lstStyle/>
          <a:p>
            <a:r>
              <a:rPr lang="en-US" dirty="0"/>
              <a:t>Your health and well-being is essential </a:t>
            </a:r>
          </a:p>
          <a:p>
            <a:r>
              <a:rPr lang="en-US" dirty="0"/>
              <a:t>Be kind to yourself </a:t>
            </a:r>
          </a:p>
          <a:p>
            <a:r>
              <a:rPr lang="en-US" dirty="0"/>
              <a:t>Establish routines and ways of working that set you up for success</a:t>
            </a:r>
          </a:p>
          <a:p>
            <a:r>
              <a:rPr lang="en-US" dirty="0"/>
              <a:t>Reach out for help</a:t>
            </a:r>
          </a:p>
          <a:p>
            <a:r>
              <a:rPr lang="en-US" dirty="0"/>
              <a:t>Explore the resources to help you perform your role </a:t>
            </a:r>
          </a:p>
          <a:p>
            <a:r>
              <a:rPr lang="en-US" dirty="0"/>
              <a:t>Join our Facebook Community and get access to resources for you and your family and the community you serve: </a:t>
            </a:r>
          </a:p>
          <a:p>
            <a:pPr marL="0" indent="0">
              <a:buNone/>
            </a:pPr>
            <a:r>
              <a:rPr lang="en-US" sz="3600" dirty="0"/>
              <a:t> </a:t>
            </a:r>
            <a:r>
              <a:rPr lang="en-US" sz="3600" dirty="0">
                <a:hlinkClick r:id="rId4"/>
              </a:rPr>
              <a:t>https://www.facebook.com/iECMHMaryland/</a:t>
            </a:r>
            <a:endParaRPr lang="en-US" sz="3600" dirty="0"/>
          </a:p>
        </p:txBody>
      </p:sp>
    </p:spTree>
    <p:extLst>
      <p:ext uri="{BB962C8B-B14F-4D97-AF65-F5344CB8AC3E}">
        <p14:creationId xmlns:p14="http://schemas.microsoft.com/office/powerpoint/2010/main" val="1491082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F058E0-6DAA-4116-81EC-7589FEA4CAC9}"/>
              </a:ext>
            </a:extLst>
          </p:cNvPr>
          <p:cNvSpPr>
            <a:spLocks noGrp="1"/>
          </p:cNvSpPr>
          <p:nvPr>
            <p:ph type="title"/>
          </p:nvPr>
        </p:nvSpPr>
        <p:spPr/>
        <p:txBody>
          <a:bodyPr/>
          <a:lstStyle/>
          <a:p>
            <a:r>
              <a:rPr lang="en-US" b="1" dirty="0"/>
              <a:t>Be Informed</a:t>
            </a:r>
          </a:p>
        </p:txBody>
      </p:sp>
      <p:sp>
        <p:nvSpPr>
          <p:cNvPr id="5" name="Content Placeholder 4">
            <a:extLst>
              <a:ext uri="{FF2B5EF4-FFF2-40B4-BE49-F238E27FC236}">
                <a16:creationId xmlns="" xmlns:a16="http://schemas.microsoft.com/office/drawing/2014/main" id="{C358538E-600D-460A-A272-FFEA2F5DD19C}"/>
              </a:ext>
            </a:extLst>
          </p:cNvPr>
          <p:cNvSpPr>
            <a:spLocks noGrp="1"/>
          </p:cNvSpPr>
          <p:nvPr>
            <p:ph sz="half" idx="1"/>
          </p:nvPr>
        </p:nvSpPr>
        <p:spPr>
          <a:xfrm>
            <a:off x="838200" y="2011680"/>
            <a:ext cx="6004034" cy="4160520"/>
          </a:xfrm>
        </p:spPr>
        <p:txBody>
          <a:bodyPr>
            <a:normAutofit fontScale="92500"/>
          </a:bodyPr>
          <a:lstStyle/>
          <a:p>
            <a:pPr marL="0" indent="0">
              <a:buNone/>
            </a:pPr>
            <a:r>
              <a:rPr lang="en-US" dirty="0"/>
              <a:t>Stay up-to-date:</a:t>
            </a:r>
          </a:p>
          <a:p>
            <a:pPr marL="0" indent="0">
              <a:buNone/>
            </a:pPr>
            <a:r>
              <a:rPr lang="en-US" dirty="0"/>
              <a:t>Maryland Department of Health: </a:t>
            </a:r>
            <a:r>
              <a:rPr lang="en-US" dirty="0">
                <a:hlinkClick r:id="rId2"/>
              </a:rPr>
              <a:t>https://coronavirus.maryland.gov/</a:t>
            </a:r>
            <a:r>
              <a:rPr lang="en-US" dirty="0"/>
              <a:t> </a:t>
            </a:r>
          </a:p>
          <a:p>
            <a:pPr marL="0" indent="0">
              <a:buNone/>
            </a:pPr>
            <a:r>
              <a:rPr lang="en-US" u="sng" dirty="0">
                <a:hlinkClick r:id="rId3">
                  <a:extLst>
                    <a:ext uri="{A12FA001-AC4F-418D-AE19-62706E023703}">
                      <ahyp:hlinkClr xmlns="" xmlns:ahyp="http://schemas.microsoft.com/office/drawing/2018/hyperlinkcolor" val="tx"/>
                    </a:ext>
                  </a:extLst>
                </a:hlinkClick>
              </a:rPr>
              <a:t>Deaf and Hard of Hearing:  </a:t>
            </a:r>
            <a:r>
              <a:rPr lang="en-US" dirty="0">
                <a:solidFill>
                  <a:srgbClr val="6979AE"/>
                </a:solidFill>
                <a:hlinkClick r:id="rId3">
                  <a:extLst>
                    <a:ext uri="{A12FA001-AC4F-418D-AE19-62706E023703}">
                      <ahyp:hlinkClr xmlns="" xmlns:ahyp="http://schemas.microsoft.com/office/drawing/2018/hyperlinkcolor" val="tx"/>
                    </a:ext>
                  </a:extLst>
                </a:hlinkClick>
              </a:rPr>
              <a:t>https://odhh.maryland.gov/coronavirus/</a:t>
            </a:r>
            <a:endParaRPr lang="en-US" dirty="0">
              <a:solidFill>
                <a:srgbClr val="6979AE"/>
              </a:solidFill>
            </a:endParaRPr>
          </a:p>
          <a:p>
            <a:pPr marL="0" indent="0">
              <a:buNone/>
            </a:pPr>
            <a:r>
              <a:rPr lang="en-US" dirty="0"/>
              <a:t>Center for Disease Control: </a:t>
            </a:r>
            <a:r>
              <a:rPr lang="en-US" dirty="0">
                <a:hlinkClick r:id="rId4"/>
              </a:rPr>
              <a:t>https://www.cdc.gov/coronavirus/2019-ncov/index.html</a:t>
            </a:r>
            <a:r>
              <a:rPr lang="en-US" dirty="0"/>
              <a:t> </a:t>
            </a:r>
          </a:p>
          <a:p>
            <a:endParaRPr lang="en-US" dirty="0"/>
          </a:p>
        </p:txBody>
      </p:sp>
      <p:pic>
        <p:nvPicPr>
          <p:cNvPr id="8" name="Content Placeholder 7">
            <a:extLst>
              <a:ext uri="{FF2B5EF4-FFF2-40B4-BE49-F238E27FC236}">
                <a16:creationId xmlns="" xmlns:a16="http://schemas.microsoft.com/office/drawing/2014/main" id="{0921C949-9F91-495C-A713-9485C57BD00D}"/>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 uri="{837473B0-CC2E-450A-ABE3-18F120FF3D39}">
                <a1611:picAttrSrcUrl xmlns="" xmlns:a1611="http://schemas.microsoft.com/office/drawing/2016/11/main" r:id="rId6"/>
              </a:ext>
            </a:extLst>
          </a:blip>
          <a:stretch>
            <a:fillRect/>
          </a:stretch>
        </p:blipFill>
        <p:spPr>
          <a:xfrm>
            <a:off x="7364411" y="2837793"/>
            <a:ext cx="3912549" cy="2054088"/>
          </a:xfrm>
        </p:spPr>
      </p:pic>
    </p:spTree>
    <p:extLst>
      <p:ext uri="{BB962C8B-B14F-4D97-AF65-F5344CB8AC3E}">
        <p14:creationId xmlns:p14="http://schemas.microsoft.com/office/powerpoint/2010/main" val="1056675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859438-AF0D-467F-9974-2886623084EA}"/>
              </a:ext>
            </a:extLst>
          </p:cNvPr>
          <p:cNvSpPr>
            <a:spLocks noGrp="1"/>
          </p:cNvSpPr>
          <p:nvPr>
            <p:ph type="title"/>
          </p:nvPr>
        </p:nvSpPr>
        <p:spPr>
          <a:xfrm>
            <a:off x="838200" y="317500"/>
            <a:ext cx="10515600" cy="1325563"/>
          </a:xfrm>
        </p:spPr>
        <p:txBody>
          <a:bodyPr/>
          <a:lstStyle/>
          <a:p>
            <a:r>
              <a:rPr lang="en-US" b="1" dirty="0"/>
              <a:t>Essential Personnel Only</a:t>
            </a:r>
          </a:p>
        </p:txBody>
      </p:sp>
      <p:sp>
        <p:nvSpPr>
          <p:cNvPr id="3" name="Content Placeholder 2">
            <a:extLst>
              <a:ext uri="{FF2B5EF4-FFF2-40B4-BE49-F238E27FC236}">
                <a16:creationId xmlns="" xmlns:a16="http://schemas.microsoft.com/office/drawing/2014/main" id="{364A72A5-4AAA-4EFB-A521-A35A2A9D9005}"/>
              </a:ext>
            </a:extLst>
          </p:cNvPr>
          <p:cNvSpPr>
            <a:spLocks noGrp="1"/>
          </p:cNvSpPr>
          <p:nvPr>
            <p:ph sz="half" idx="1"/>
          </p:nvPr>
        </p:nvSpPr>
        <p:spPr/>
        <p:txBody>
          <a:bodyPr/>
          <a:lstStyle/>
          <a:p>
            <a:pPr marL="0" indent="0">
              <a:buNone/>
            </a:pPr>
            <a:r>
              <a:rPr lang="en-US" dirty="0"/>
              <a:t>If you are an essential employee and need child care call Locate Child Care:  </a:t>
            </a:r>
          </a:p>
          <a:p>
            <a:pPr marL="0" indent="0">
              <a:buNone/>
            </a:pPr>
            <a:endParaRPr lang="en-US" dirty="0"/>
          </a:p>
          <a:p>
            <a:pPr marL="0" indent="0">
              <a:buNone/>
            </a:pPr>
            <a:r>
              <a:rPr lang="en-US" sz="3200" b="1" dirty="0"/>
              <a:t>877-261-0060</a:t>
            </a:r>
          </a:p>
        </p:txBody>
      </p:sp>
      <p:pic>
        <p:nvPicPr>
          <p:cNvPr id="6" name="Content Placeholder 7">
            <a:extLst>
              <a:ext uri="{FF2B5EF4-FFF2-40B4-BE49-F238E27FC236}">
                <a16:creationId xmlns="" xmlns:a16="http://schemas.microsoft.com/office/drawing/2014/main" id="{48AC946E-B3F5-4FBF-BF8A-7BBD380C3EC7}"/>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tretch>
            <a:fillRect/>
          </a:stretch>
        </p:blipFill>
        <p:spPr>
          <a:xfrm>
            <a:off x="7012367" y="2165131"/>
            <a:ext cx="4072707" cy="2138171"/>
          </a:xfrm>
        </p:spPr>
      </p:pic>
    </p:spTree>
    <p:extLst>
      <p:ext uri="{BB962C8B-B14F-4D97-AF65-F5344CB8AC3E}">
        <p14:creationId xmlns:p14="http://schemas.microsoft.com/office/powerpoint/2010/main" val="2138450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A701EB8-D80F-4A10-8EF1-F15DFC7BE55D}"/>
              </a:ext>
            </a:extLst>
          </p:cNvPr>
          <p:cNvSpPr>
            <a:spLocks noGrp="1"/>
          </p:cNvSpPr>
          <p:nvPr>
            <p:ph type="title"/>
          </p:nvPr>
        </p:nvSpPr>
        <p:spPr/>
        <p:txBody>
          <a:bodyPr/>
          <a:lstStyle/>
          <a:p>
            <a:r>
              <a:rPr lang="en-US" sz="4400" b="1" i="0" dirty="0"/>
              <a:t>Safety first</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E39C650A-0B82-49C4-92D7-815D7C6C555F}"/>
              </a:ext>
            </a:extLst>
          </p:cNvPr>
          <p:cNvSpPr>
            <a:spLocks noGrp="1"/>
          </p:cNvSpPr>
          <p:nvPr>
            <p:ph sz="half" idx="1"/>
          </p:nvPr>
        </p:nvSpPr>
        <p:spPr>
          <a:xfrm>
            <a:off x="558800" y="1463039"/>
            <a:ext cx="7528560" cy="5029835"/>
          </a:xfrm>
        </p:spPr>
        <p:txBody>
          <a:bodyPr>
            <a:normAutofit/>
          </a:bodyPr>
          <a:lstStyle/>
          <a:p>
            <a:r>
              <a:rPr lang="en-US" dirty="0"/>
              <a:t>Explore families’ concerns about physical safety (housing, domestic violence) and basic needs (food, etc.)</a:t>
            </a:r>
          </a:p>
          <a:p>
            <a:r>
              <a:rPr lang="en-US" dirty="0"/>
              <a:t>Problem solve how to meet those safety needs. </a:t>
            </a:r>
          </a:p>
          <a:p>
            <a:pPr marL="0" indent="0">
              <a:buNone/>
            </a:pPr>
            <a:r>
              <a:rPr lang="en-US" b="1" i="1" dirty="0"/>
              <a:t>Resources:  Maryland 211</a:t>
            </a:r>
          </a:p>
          <a:p>
            <a:pPr marL="0" indent="0">
              <a:buNone/>
            </a:pPr>
            <a:endParaRPr lang="en-US" dirty="0"/>
          </a:p>
        </p:txBody>
      </p:sp>
      <p:pic>
        <p:nvPicPr>
          <p:cNvPr id="10" name="Content Placeholder 9">
            <a:extLst>
              <a:ext uri="{FF2B5EF4-FFF2-40B4-BE49-F238E27FC236}">
                <a16:creationId xmlns="" xmlns:a16="http://schemas.microsoft.com/office/drawing/2014/main" id="{A7B5434E-CE39-49BF-8E20-ADA0BFF53287}"/>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tretch>
            <a:fillRect/>
          </a:stretch>
        </p:blipFill>
        <p:spPr>
          <a:xfrm>
            <a:off x="8087360" y="1086300"/>
            <a:ext cx="3870960" cy="5177407"/>
          </a:xfrm>
          <a:prstGeom prst="rect">
            <a:avLst/>
          </a:prstGeom>
        </p:spPr>
      </p:pic>
    </p:spTree>
    <p:extLst>
      <p:ext uri="{BB962C8B-B14F-4D97-AF65-F5344CB8AC3E}">
        <p14:creationId xmlns:p14="http://schemas.microsoft.com/office/powerpoint/2010/main" val="26019550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27DA2B0-4CBC-4B7D-980E-8D8F1463D6C2}"/>
              </a:ext>
            </a:extLst>
          </p:cNvPr>
          <p:cNvSpPr>
            <a:spLocks noGrp="1"/>
          </p:cNvSpPr>
          <p:nvPr>
            <p:ph type="title"/>
          </p:nvPr>
        </p:nvSpPr>
        <p:spPr/>
        <p:txBody>
          <a:bodyPr/>
          <a:lstStyle/>
          <a:p>
            <a:r>
              <a:rPr lang="en-US" dirty="0"/>
              <a:t>Food</a:t>
            </a:r>
          </a:p>
        </p:txBody>
      </p:sp>
      <p:sp>
        <p:nvSpPr>
          <p:cNvPr id="3" name="Content Placeholder 2">
            <a:extLst>
              <a:ext uri="{FF2B5EF4-FFF2-40B4-BE49-F238E27FC236}">
                <a16:creationId xmlns="" xmlns:a16="http://schemas.microsoft.com/office/drawing/2014/main" id="{7D79395A-A64C-4440-96A5-BA3246E31998}"/>
              </a:ext>
            </a:extLst>
          </p:cNvPr>
          <p:cNvSpPr>
            <a:spLocks noGrp="1"/>
          </p:cNvSpPr>
          <p:nvPr>
            <p:ph sz="half" idx="1"/>
          </p:nvPr>
        </p:nvSpPr>
        <p:spPr/>
        <p:txBody>
          <a:bodyPr>
            <a:normAutofit fontScale="70000" lnSpcReduction="20000"/>
          </a:bodyPr>
          <a:lstStyle/>
          <a:p>
            <a:r>
              <a:rPr lang="en-US" dirty="0"/>
              <a:t>Call school or go on the website below to locate food distribution for youth during the closure: </a:t>
            </a:r>
          </a:p>
          <a:p>
            <a:r>
              <a:rPr lang="en-US" dirty="0">
                <a:hlinkClick r:id="rId2"/>
              </a:rPr>
              <a:t>https://state.nokidhungry.org/maryland/2020/03/13/school-districts-serving-meals-during-school-closures/</a:t>
            </a:r>
            <a:endParaRPr lang="en-US" dirty="0"/>
          </a:p>
          <a:p>
            <a:r>
              <a:rPr lang="en-US" u="sng" dirty="0">
                <a:hlinkClick r:id="rId3"/>
              </a:rPr>
              <a:t>https://mars.msde.maryland.gov/mars_sitesearch/</a:t>
            </a:r>
            <a:endParaRPr lang="en-US" u="sng" dirty="0"/>
          </a:p>
          <a:p>
            <a:r>
              <a:rPr lang="en-US" dirty="0"/>
              <a:t>You can visit </a:t>
            </a:r>
            <a:r>
              <a:rPr lang="en-US" i="1" dirty="0">
                <a:solidFill>
                  <a:srgbClr val="0070C0"/>
                </a:solidFill>
              </a:rPr>
              <a:t>mdsummermeals.org </a:t>
            </a:r>
            <a:r>
              <a:rPr lang="en-US" dirty="0"/>
              <a:t>Currently, the state is providing 3 meals a day and a snack to students who need it during the school closure. </a:t>
            </a:r>
          </a:p>
        </p:txBody>
      </p:sp>
      <p:pic>
        <p:nvPicPr>
          <p:cNvPr id="2050" name="Picture 2" descr="Free Summer Meals Program poster">
            <a:extLst>
              <a:ext uri="{FF2B5EF4-FFF2-40B4-BE49-F238E27FC236}">
                <a16:creationId xmlns="" xmlns:a16="http://schemas.microsoft.com/office/drawing/2014/main" id="{D800E365-C282-4661-9546-3FCE31752A3C}"/>
              </a:ext>
            </a:extLst>
          </p:cNvPr>
          <p:cNvPicPr>
            <a:picLocks noGrp="1" noChangeAspect="1" noChangeArrowheads="1"/>
          </p:cNvPicPr>
          <p:nvPr>
            <p:ph sz="half" idx="2"/>
          </p:nvPr>
        </p:nvPicPr>
        <p:blipFill>
          <a:blip r:embed="rId4" cstate="print">
            <a:extLst>
              <a:ext uri="{28A0092B-C50C-407E-A947-70E740481C1C}">
                <a14:useLocalDpi xmlns:a14="http://schemas.microsoft.com/office/drawing/2010/main" val="0"/>
              </a:ext>
            </a:extLst>
          </a:blip>
          <a:srcRect/>
          <a:stretch>
            <a:fillRect/>
          </a:stretch>
        </p:blipFill>
        <p:spPr bwMode="auto">
          <a:xfrm>
            <a:off x="7528662" y="2011363"/>
            <a:ext cx="2719501" cy="4160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486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45ADCA4-A8C0-43C1-A661-26A226A2B831}"/>
              </a:ext>
            </a:extLst>
          </p:cNvPr>
          <p:cNvSpPr>
            <a:spLocks noGrp="1"/>
          </p:cNvSpPr>
          <p:nvPr>
            <p:ph type="title"/>
          </p:nvPr>
        </p:nvSpPr>
        <p:spPr/>
        <p:txBody>
          <a:bodyPr/>
          <a:lstStyle/>
          <a:p>
            <a:r>
              <a:rPr lang="en-US" b="1" i="0" dirty="0"/>
              <a:t>Emotional Safety</a:t>
            </a:r>
          </a:p>
        </p:txBody>
      </p:sp>
      <p:sp>
        <p:nvSpPr>
          <p:cNvPr id="3" name="Content Placeholder 2">
            <a:extLst>
              <a:ext uri="{FF2B5EF4-FFF2-40B4-BE49-F238E27FC236}">
                <a16:creationId xmlns="" xmlns:a16="http://schemas.microsoft.com/office/drawing/2014/main" id="{12FAD53F-8DB6-48B6-AAED-79E3A7B1DCB6}"/>
              </a:ext>
            </a:extLst>
          </p:cNvPr>
          <p:cNvSpPr>
            <a:spLocks noGrp="1"/>
          </p:cNvSpPr>
          <p:nvPr>
            <p:ph sz="half" idx="1"/>
          </p:nvPr>
        </p:nvSpPr>
        <p:spPr>
          <a:xfrm>
            <a:off x="478521" y="2011679"/>
            <a:ext cx="5438803" cy="4284017"/>
          </a:xfrm>
        </p:spPr>
        <p:txBody>
          <a:bodyPr>
            <a:normAutofit/>
          </a:bodyPr>
          <a:lstStyle/>
          <a:p>
            <a:r>
              <a:rPr lang="en-US" dirty="0"/>
              <a:t>Explore emotional safety to support wellness and reduce risks of family conflict, violence and suicide.</a:t>
            </a:r>
          </a:p>
          <a:p>
            <a:r>
              <a:rPr lang="en-US" dirty="0"/>
              <a:t>If concerns regarding domestic abuse or suicide arise consider the following evidence based assessments and safety plans</a:t>
            </a:r>
          </a:p>
        </p:txBody>
      </p:sp>
      <p:pic>
        <p:nvPicPr>
          <p:cNvPr id="9" name="Content Placeholder 5">
            <a:extLst>
              <a:ext uri="{FF2B5EF4-FFF2-40B4-BE49-F238E27FC236}">
                <a16:creationId xmlns="" xmlns:a16="http://schemas.microsoft.com/office/drawing/2014/main" id="{776C97F9-E4B6-4009-A9E3-847F6E6043F4}"/>
              </a:ext>
            </a:extLst>
          </p:cNvPr>
          <p:cNvPicPr>
            <a:picLocks noGrp="1" noChangeAspect="1"/>
          </p:cNvPicPr>
          <p:nvPr>
            <p:ph sz="half" idx="2"/>
          </p:nvPr>
        </p:nvPicPr>
        <p:blipFill>
          <a:blip r:embed="rId2" cstate="print">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tretch>
            <a:fillRect/>
          </a:stretch>
        </p:blipFill>
        <p:spPr>
          <a:xfrm>
            <a:off x="6096000" y="2011679"/>
            <a:ext cx="5937519" cy="4041912"/>
          </a:xfrm>
          <a:prstGeom prst="rect">
            <a:avLst/>
          </a:prstGeom>
        </p:spPr>
      </p:pic>
    </p:spTree>
    <p:extLst>
      <p:ext uri="{BB962C8B-B14F-4D97-AF65-F5344CB8AC3E}">
        <p14:creationId xmlns:p14="http://schemas.microsoft.com/office/powerpoint/2010/main" val="3152203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072EDF6-ADDB-4587-967F-1827888A7054}"/>
              </a:ext>
            </a:extLst>
          </p:cNvPr>
          <p:cNvSpPr>
            <a:spLocks noGrp="1"/>
          </p:cNvSpPr>
          <p:nvPr>
            <p:ph type="title"/>
          </p:nvPr>
        </p:nvSpPr>
        <p:spPr/>
        <p:txBody>
          <a:bodyPr>
            <a:normAutofit fontScale="90000"/>
          </a:bodyPr>
          <a:lstStyle/>
          <a:p>
            <a:r>
              <a:rPr lang="en-US" b="1" dirty="0"/>
              <a:t>Free Evidence Based Training:  Skills for Psychological Recovery Online Available Now on the NCTSN Learning Center</a:t>
            </a:r>
            <a:r>
              <a:rPr lang="en-US" dirty="0"/>
              <a:t/>
            </a:r>
            <a:br>
              <a:rPr lang="en-US" dirty="0"/>
            </a:br>
            <a:endParaRPr lang="en-US" dirty="0"/>
          </a:p>
        </p:txBody>
      </p:sp>
      <p:sp>
        <p:nvSpPr>
          <p:cNvPr id="3" name="Content Placeholder 2">
            <a:extLst>
              <a:ext uri="{FF2B5EF4-FFF2-40B4-BE49-F238E27FC236}">
                <a16:creationId xmlns="" xmlns:a16="http://schemas.microsoft.com/office/drawing/2014/main" id="{9320768F-1DF7-45C8-A352-B6CD16BBDC76}"/>
              </a:ext>
            </a:extLst>
          </p:cNvPr>
          <p:cNvSpPr>
            <a:spLocks noGrp="1"/>
          </p:cNvSpPr>
          <p:nvPr>
            <p:ph sz="half" idx="1"/>
          </p:nvPr>
        </p:nvSpPr>
        <p:spPr>
          <a:xfrm>
            <a:off x="451945" y="2011680"/>
            <a:ext cx="7851227" cy="4160520"/>
          </a:xfrm>
        </p:spPr>
        <p:txBody>
          <a:bodyPr>
            <a:normAutofit fontScale="92500" lnSpcReduction="10000"/>
          </a:bodyPr>
          <a:lstStyle/>
          <a:p>
            <a:pPr marL="0" indent="0">
              <a:buNone/>
            </a:pPr>
            <a:r>
              <a:rPr lang="en-US" dirty="0"/>
              <a:t>This 5-hour interactive online course designed for providers to help survivors gain skills to manage distress and cope with post-disaster stress and adversity. </a:t>
            </a:r>
          </a:p>
          <a:p>
            <a:pPr marL="0" indent="0">
              <a:buNone/>
            </a:pPr>
            <a:r>
              <a:rPr lang="en-US" dirty="0"/>
              <a:t>This course is for individuals who want to learn about using SPR, learning the goals and rationale of each core skill, delivering SPR, and supporting survivors in the aftermath of a disaster or traumatic event.</a:t>
            </a:r>
          </a:p>
          <a:p>
            <a:pPr marL="0" indent="0">
              <a:buNone/>
            </a:pPr>
            <a:r>
              <a:rPr lang="en-US" u="sng" dirty="0">
                <a:hlinkClick r:id="rId2"/>
              </a:rPr>
              <a:t>https://learn.nctsn.org/course/view.php?id=535</a:t>
            </a:r>
            <a:endParaRPr lang="en-US" dirty="0"/>
          </a:p>
          <a:p>
            <a:endParaRPr lang="en-US" dirty="0"/>
          </a:p>
        </p:txBody>
      </p:sp>
      <p:pic>
        <p:nvPicPr>
          <p:cNvPr id="1026" name="Picture 2" descr="National Child Traumatic Stress Network">
            <a:extLst>
              <a:ext uri="{FF2B5EF4-FFF2-40B4-BE49-F238E27FC236}">
                <a16:creationId xmlns="" xmlns:a16="http://schemas.microsoft.com/office/drawing/2014/main" id="{229890D6-196E-4025-B258-C35C98B5C82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18483" y="2387426"/>
            <a:ext cx="2974427" cy="29744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5214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83119D1-F401-41B6-81D4-F8F69DF0463F}"/>
              </a:ext>
            </a:extLst>
          </p:cNvPr>
          <p:cNvSpPr>
            <a:spLocks noGrp="1"/>
          </p:cNvSpPr>
          <p:nvPr>
            <p:ph type="title"/>
          </p:nvPr>
        </p:nvSpPr>
        <p:spPr/>
        <p:txBody>
          <a:bodyPr/>
          <a:lstStyle/>
          <a:p>
            <a:r>
              <a:rPr lang="en-US" b="1" dirty="0"/>
              <a:t>Domestic Violence Resources:  Evidence base resources</a:t>
            </a:r>
          </a:p>
        </p:txBody>
      </p:sp>
      <p:sp>
        <p:nvSpPr>
          <p:cNvPr id="3" name="Content Placeholder 2">
            <a:extLst>
              <a:ext uri="{FF2B5EF4-FFF2-40B4-BE49-F238E27FC236}">
                <a16:creationId xmlns="" xmlns:a16="http://schemas.microsoft.com/office/drawing/2014/main" id="{13364FAB-A34C-43B9-9A4E-11B6C299A4CF}"/>
              </a:ext>
            </a:extLst>
          </p:cNvPr>
          <p:cNvSpPr>
            <a:spLocks noGrp="1"/>
          </p:cNvSpPr>
          <p:nvPr>
            <p:ph sz="half" idx="1"/>
          </p:nvPr>
        </p:nvSpPr>
        <p:spPr>
          <a:xfrm>
            <a:off x="451945" y="1690688"/>
            <a:ext cx="6327227" cy="4541946"/>
          </a:xfrm>
        </p:spPr>
        <p:txBody>
          <a:bodyPr>
            <a:noAutofit/>
          </a:bodyPr>
          <a:lstStyle/>
          <a:p>
            <a:pPr marL="0" indent="0">
              <a:buNone/>
            </a:pPr>
            <a:r>
              <a:rPr lang="en-US" sz="2000" b="1" dirty="0">
                <a:hlinkClick r:id="rId2">
                  <a:extLst>
                    <a:ext uri="{A12FA001-AC4F-418D-AE19-62706E023703}">
                      <ahyp:hlinkClr xmlns="" xmlns:ahyp="http://schemas.microsoft.com/office/drawing/2018/hyperlinkcolor" val="tx"/>
                    </a:ext>
                  </a:extLst>
                </a:hlinkClick>
              </a:rPr>
              <a:t>Evidence based Danger Assessment (Johns Hopkins Resource):  </a:t>
            </a:r>
            <a:endParaRPr lang="en-US" sz="2000" b="1" dirty="0"/>
          </a:p>
          <a:p>
            <a:r>
              <a:rPr lang="en-US" sz="2000" dirty="0">
                <a:solidFill>
                  <a:srgbClr val="6979AE"/>
                </a:solidFill>
                <a:hlinkClick r:id="rId2">
                  <a:extLst>
                    <a:ext uri="{A12FA001-AC4F-418D-AE19-62706E023703}">
                      <ahyp:hlinkClr xmlns="" xmlns:ahyp="http://schemas.microsoft.com/office/drawing/2018/hyperlinkcolor" val="tx"/>
                    </a:ext>
                  </a:extLst>
                </a:hlinkClick>
              </a:rPr>
              <a:t>https://nursing.jhu.edu/news-events/news/archives/2005/domestic_violence_risk_tool.html</a:t>
            </a:r>
            <a:endParaRPr lang="en-US" sz="2000" dirty="0"/>
          </a:p>
          <a:p>
            <a:r>
              <a:rPr lang="en-US" sz="2000" dirty="0">
                <a:hlinkClick r:id="rId3"/>
              </a:rPr>
              <a:t>https://www.dangerassessment.org/</a:t>
            </a:r>
            <a:endParaRPr lang="en-US" sz="2000" dirty="0"/>
          </a:p>
          <a:p>
            <a:pPr marL="0" indent="0">
              <a:buNone/>
            </a:pPr>
            <a:r>
              <a:rPr lang="en-US" sz="2000" b="1" dirty="0"/>
              <a:t>Evidence based </a:t>
            </a:r>
            <a:r>
              <a:rPr lang="en-US" sz="2000" b="1" dirty="0" err="1"/>
              <a:t>MyPlan</a:t>
            </a:r>
            <a:r>
              <a:rPr lang="en-US" sz="2000" b="1" dirty="0"/>
              <a:t> App (collaboration with Johns Hopkins and One Love</a:t>
            </a:r>
            <a:r>
              <a:rPr lang="en-US" sz="2000" dirty="0"/>
              <a:t>): </a:t>
            </a:r>
            <a:r>
              <a:rPr lang="en-US" sz="2000" dirty="0" err="1"/>
              <a:t>myPlan</a:t>
            </a:r>
            <a:r>
              <a:rPr lang="en-US" sz="2000" dirty="0"/>
              <a:t> is a tool to help with safety decisions if you, or someone you care about, is experiencing abuse in their intimate relationship.</a:t>
            </a:r>
          </a:p>
          <a:p>
            <a:r>
              <a:rPr lang="en-US" sz="2000" dirty="0"/>
              <a:t>Download </a:t>
            </a:r>
            <a:r>
              <a:rPr lang="en-US" sz="2000" dirty="0" err="1"/>
              <a:t>myPlan</a:t>
            </a:r>
            <a:r>
              <a:rPr lang="en-US" sz="2000" dirty="0"/>
              <a:t> for free:  </a:t>
            </a:r>
            <a:r>
              <a:rPr lang="en-US" sz="2000" dirty="0">
                <a:hlinkClick r:id="rId4"/>
              </a:rPr>
              <a:t>https://www.myplanapp.org/about</a:t>
            </a:r>
            <a:endParaRPr lang="en-US" sz="2000" dirty="0"/>
          </a:p>
        </p:txBody>
      </p:sp>
      <p:sp>
        <p:nvSpPr>
          <p:cNvPr id="4" name="Content Placeholder 3">
            <a:extLst>
              <a:ext uri="{FF2B5EF4-FFF2-40B4-BE49-F238E27FC236}">
                <a16:creationId xmlns="" xmlns:a16="http://schemas.microsoft.com/office/drawing/2014/main" id="{8DA399CB-6B16-4A6C-86B3-511E88BD4D54}"/>
              </a:ext>
            </a:extLst>
          </p:cNvPr>
          <p:cNvSpPr>
            <a:spLocks noGrp="1"/>
          </p:cNvSpPr>
          <p:nvPr>
            <p:ph sz="half" idx="2"/>
          </p:nvPr>
        </p:nvSpPr>
        <p:spPr>
          <a:xfrm>
            <a:off x="7503966" y="2433144"/>
            <a:ext cx="3883993" cy="4424856"/>
          </a:xfrm>
        </p:spPr>
        <p:txBody>
          <a:bodyPr>
            <a:normAutofit fontScale="32500" lnSpcReduction="20000"/>
          </a:bodyPr>
          <a:lstStyle/>
          <a:p>
            <a:r>
              <a:rPr lang="en-US" sz="7200" b="1" cap="all" dirty="0"/>
              <a:t>NATIONAL DOMESTIC VIOLENCE HOTLINE</a:t>
            </a:r>
            <a:r>
              <a:rPr lang="en-US" sz="7200" dirty="0"/>
              <a:t/>
            </a:r>
            <a:br>
              <a:rPr lang="en-US" sz="7200" dirty="0"/>
            </a:br>
            <a:r>
              <a:rPr lang="en-US" sz="7200" b="1" cap="all" dirty="0"/>
              <a:t>1-800-799-7233</a:t>
            </a:r>
          </a:p>
          <a:p>
            <a:r>
              <a:rPr lang="en-US" sz="5500" dirty="0"/>
              <a:t>Maryland Network Against Domestic Violence</a:t>
            </a:r>
            <a:br>
              <a:rPr lang="en-US" sz="5500" dirty="0"/>
            </a:br>
            <a:r>
              <a:rPr lang="en-US" sz="5500" dirty="0"/>
              <a:t>6911 Laurel Bowie Road, Suite 309</a:t>
            </a:r>
            <a:br>
              <a:rPr lang="en-US" sz="5500" dirty="0"/>
            </a:br>
            <a:r>
              <a:rPr lang="en-US" sz="5500" dirty="0"/>
              <a:t>Bowie, MD 20715</a:t>
            </a:r>
            <a:br>
              <a:rPr lang="en-US" sz="5500" dirty="0"/>
            </a:br>
            <a:r>
              <a:rPr lang="en-US" sz="5500" dirty="0"/>
              <a:t>TOLL-FREE: 800-MD-HELPS</a:t>
            </a:r>
            <a:br>
              <a:rPr lang="en-US" sz="5500" dirty="0"/>
            </a:br>
            <a:r>
              <a:rPr lang="en-US" sz="5500" dirty="0"/>
              <a:t>Phone: 301-352-4574</a:t>
            </a:r>
            <a:br>
              <a:rPr lang="en-US" sz="5500" dirty="0"/>
            </a:br>
            <a:r>
              <a:rPr lang="en-US" sz="5500" b="1" dirty="0">
                <a:hlinkClick r:id="rId5"/>
              </a:rPr>
              <a:t>http://www.mnadv.org</a:t>
            </a:r>
            <a:endParaRPr lang="en-US" sz="5500" dirty="0"/>
          </a:p>
          <a:p>
            <a:r>
              <a:rPr lang="en-US" sz="5500" dirty="0"/>
              <a:t>House of Ruth: 410-889-7884 (RUTH)</a:t>
            </a:r>
            <a:br>
              <a:rPr lang="en-US" sz="5500" dirty="0"/>
            </a:br>
            <a:r>
              <a:rPr lang="en-US" sz="5500" b="1" dirty="0">
                <a:hlinkClick r:id="rId6"/>
              </a:rPr>
              <a:t>http://www.hruth.org</a:t>
            </a:r>
            <a:endParaRPr lang="en-US" sz="5500" dirty="0"/>
          </a:p>
          <a:p>
            <a:endParaRPr lang="en-US" dirty="0"/>
          </a:p>
        </p:txBody>
      </p:sp>
      <p:pic>
        <p:nvPicPr>
          <p:cNvPr id="6" name="Graphic 5" descr="Call center">
            <a:extLst>
              <a:ext uri="{FF2B5EF4-FFF2-40B4-BE49-F238E27FC236}">
                <a16:creationId xmlns="" xmlns:a16="http://schemas.microsoft.com/office/drawing/2014/main" id="{B4E3AE42-B41C-407E-8833-01605ECFD76A}"/>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 xmlns:asvg="http://schemas.microsoft.com/office/drawing/2016/SVG/main" r:embed="rId8"/>
              </a:ext>
            </a:extLst>
          </a:blip>
          <a:stretch>
            <a:fillRect/>
          </a:stretch>
        </p:blipFill>
        <p:spPr>
          <a:xfrm>
            <a:off x="8728842" y="1393984"/>
            <a:ext cx="914400" cy="914400"/>
          </a:xfrm>
          <a:prstGeom prst="rect">
            <a:avLst/>
          </a:prstGeom>
        </p:spPr>
      </p:pic>
    </p:spTree>
    <p:extLst>
      <p:ext uri="{BB962C8B-B14F-4D97-AF65-F5344CB8AC3E}">
        <p14:creationId xmlns:p14="http://schemas.microsoft.com/office/powerpoint/2010/main" val="1784641499"/>
      </p:ext>
    </p:extLst>
  </p:cSld>
  <p:clrMapOvr>
    <a:masterClrMapping/>
  </p:clrMapOvr>
</p:sld>
</file>

<file path=ppt/theme/theme1.xml><?xml version="1.0" encoding="utf-8"?>
<a:theme xmlns:a="http://schemas.openxmlformats.org/drawingml/2006/main" name="BrushVTI">
  <a:themeElements>
    <a:clrScheme name="AnalogousFromLightSeedLeftStep">
      <a:dk1>
        <a:srgbClr val="000000"/>
      </a:dk1>
      <a:lt1>
        <a:srgbClr val="FFFFFF"/>
      </a:lt1>
      <a:dk2>
        <a:srgbClr val="242941"/>
      </a:dk2>
      <a:lt2>
        <a:srgbClr val="E2E3E8"/>
      </a:lt2>
      <a:accent1>
        <a:srgbClr val="AAA180"/>
      </a:accent1>
      <a:accent2>
        <a:srgbClr val="BA947F"/>
      </a:accent2>
      <a:accent3>
        <a:srgbClr val="C59396"/>
      </a:accent3>
      <a:accent4>
        <a:srgbClr val="BA7F9B"/>
      </a:accent4>
      <a:accent5>
        <a:srgbClr val="C38FBD"/>
      </a:accent5>
      <a:accent6>
        <a:srgbClr val="A87FBA"/>
      </a:accent6>
      <a:hlink>
        <a:srgbClr val="6979AE"/>
      </a:hlink>
      <a:folHlink>
        <a:srgbClr val="7F7F7F"/>
      </a:folHlink>
    </a:clrScheme>
    <a:fontScheme name="Custom 3">
      <a:majorFont>
        <a:latin typeface="Elephant"/>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3600F138C4FC641B214F9DEAF3C8642" ma:contentTypeVersion="68" ma:contentTypeDescription="Create a new document." ma:contentTypeScope="" ma:versionID="a504fc96a1a3d785d8c715388b77e8f5">
  <xsd:schema xmlns:xsd="http://www.w3.org/2001/XMLSchema" xmlns:xs="http://www.w3.org/2001/XMLSchema" xmlns:p="http://schemas.microsoft.com/office/2006/metadata/properties" xmlns:ns2="2d2b93c3-711f-4870-8af7-e74aaec4255e" targetNamespace="http://schemas.microsoft.com/office/2006/metadata/properties" ma:root="true" ma:fieldsID="64a5d0e338107b60a6a0e85db02fa17e" ns2:_="">
    <xsd:import namespace="2d2b93c3-711f-4870-8af7-e74aaec4255e"/>
    <xsd:element name="properties">
      <xsd:complexType>
        <xsd:sequence>
          <xsd:element name="documentManagement">
            <xsd:complexType>
              <xsd:all>
                <xsd:element ref="ns2:Kee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2b93c3-711f-4870-8af7-e74aaec4255e" elementFormDefault="qualified">
    <xsd:import namespace="http://schemas.microsoft.com/office/2006/documentManagement/types"/>
    <xsd:import namespace="http://schemas.microsoft.com/office/infopath/2007/PartnerControls"/>
    <xsd:element name="Keep" ma:index="9" nillable="true" ma:displayName="Keep" ma:default="Yes" ma:internalName="Keep">
      <xsd:complexType>
        <xsd:complexContent>
          <xsd:extension base="dms:MultiChoice">
            <xsd:sequence>
              <xsd:element name="Value" maxOccurs="unbounded" minOccurs="0" nillable="true">
                <xsd:simpleType>
                  <xsd:restriction base="dms:Choice">
                    <xsd:enumeration value="Yes"/>
                  </xsd:restriction>
                </xsd:simple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Keep xmlns="2d2b93c3-711f-4870-8af7-e74aaec4255e">
      <Value>Yes</Value>
    </Keep>
  </documentManagement>
</p:properties>
</file>

<file path=customXml/itemProps1.xml><?xml version="1.0" encoding="utf-8"?>
<ds:datastoreItem xmlns:ds="http://schemas.openxmlformats.org/officeDocument/2006/customXml" ds:itemID="{16EEA10F-8D9E-4BC4-B04E-0C6A6F893CF4}"/>
</file>

<file path=customXml/itemProps2.xml><?xml version="1.0" encoding="utf-8"?>
<ds:datastoreItem xmlns:ds="http://schemas.openxmlformats.org/officeDocument/2006/customXml" ds:itemID="{13D337A7-5DF1-4CE7-827E-EDF753B46753}"/>
</file>

<file path=customXml/itemProps3.xml><?xml version="1.0" encoding="utf-8"?>
<ds:datastoreItem xmlns:ds="http://schemas.openxmlformats.org/officeDocument/2006/customXml" ds:itemID="{B4ABBA88-6E61-459F-8EB5-11906E77DB94}"/>
</file>

<file path=docProps/app.xml><?xml version="1.0" encoding="utf-8"?>
<Properties xmlns="http://schemas.openxmlformats.org/officeDocument/2006/extended-properties" xmlns:vt="http://schemas.openxmlformats.org/officeDocument/2006/docPropsVTypes">
  <TotalTime>281</TotalTime>
  <Words>926</Words>
  <Application>Microsoft Office PowerPoint</Application>
  <PresentationFormat>Widescreen</PresentationFormat>
  <Paragraphs>99</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Century Gothic</vt:lpstr>
      <vt:lpstr>Elephant</vt:lpstr>
      <vt:lpstr>BrushVTI</vt:lpstr>
      <vt:lpstr>Resources and Strategies for Mental Health Providers During COVID-19 Outbreak</vt:lpstr>
      <vt:lpstr>Caring for yourself and your family:  Are you wearing your life jacket?</vt:lpstr>
      <vt:lpstr>Be Informed</vt:lpstr>
      <vt:lpstr>Essential Personnel Only</vt:lpstr>
      <vt:lpstr>Safety first </vt:lpstr>
      <vt:lpstr>Food</vt:lpstr>
      <vt:lpstr>Emotional Safety</vt:lpstr>
      <vt:lpstr>Free Evidence Based Training:  Skills for Psychological Recovery Online Available Now on the NCTSN Learning Center </vt:lpstr>
      <vt:lpstr>Domestic Violence Resources:  Evidence base resources</vt:lpstr>
      <vt:lpstr>Suicide Assessment and Safety Plan:  Evidence based Resources</vt:lpstr>
      <vt:lpstr>State Hotlines</vt:lpstr>
      <vt:lpstr>Coping </vt:lpstr>
      <vt:lpstr>Evidence based resources to help parents talk with children about COVID-19 Outbreak</vt:lpstr>
      <vt:lpstr>Coping</vt:lpstr>
      <vt:lpstr>FREE Evidence based training on the ARC model from the Center for Trauma Training – ARC (Attachment, Regulation, Competency) </vt:lpstr>
      <vt:lpstr>Resilience:  Adapt and Move Forward</vt:lpstr>
      <vt:lpstr>Maryland Resources</vt:lpstr>
      <vt:lpstr>Center of Excellence for Infant and Early Childhood Mental Health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Resources and Strategies for Mental Health Providers During COVID-19 Outbreak</dc:title>
  <dc:creator>Kay Connors</dc:creator>
  <cp:lastModifiedBy>Debbie Walpole</cp:lastModifiedBy>
  <cp:revision>34</cp:revision>
  <dcterms:created xsi:type="dcterms:W3CDTF">2020-03-25T12:41:10Z</dcterms:created>
  <dcterms:modified xsi:type="dcterms:W3CDTF">2020-04-08T14:29:41Z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0x01010033600F138C4FC641B214F9DEAF3C8642</vt:lpwstr>
  </property>
</Properties>
</file>