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iaPxJPleLcqg/BsEa8vC6fqg+8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Nunito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2.xml"/><Relationship Id="rId12" Type="http://schemas.openxmlformats.org/officeDocument/2006/relationships/slide" Target="slides/slide8.xml"/><Relationship Id="rId17" Type="http://schemas.openxmlformats.org/officeDocument/2006/relationships/font" Target="fonts/Nunito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font" Target="fonts/Nunito-bold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7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5" Type="http://schemas.openxmlformats.org/officeDocument/2006/relationships/font" Target="fonts/Nunito-regular.fntdata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Good afternoon, [introduce self]. Today we will be going through the </a:t>
            </a:r>
            <a:r>
              <a:rPr lang="en-US"/>
              <a:t>communication</a:t>
            </a:r>
            <a:r>
              <a:rPr lang="en-US"/>
              <a:t> strategy for brfss 2025. </a:t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632df5d7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7632df5d7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Leveraging data for Local Health Decision Making: "The Behavioral Risk Factor Surveillnace System  BRFSS is the largest continuously conducted health survey in the United States. It collects data on health-related behaviors, chronic health conditions, and use of preventive services."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"In Maryland, the BRFSS has been conducted annually since 1984 and provides valuable state- and county-level data to address public health priorities."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Slide 3: Why BRFSS Data Matters to You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"BRFSS data can help identify health trends and disparities in your community."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"It supports the development of targeted interventions and the allocation of resources."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"The data informs grant applications, strategic planning, and progress reporting for public health programs."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Slide 4: Key Features of BRFSS Data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"Data is available for demographics, chronic diseases (e.g., diabetes, hypertension), risk behaviors (e.g., smoking, alcohol use), and preventive health measures (e.g., cancer screenings)."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"Data can be disaggregated by geography, age, race, gender, and more to identify disparities."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"Local-level estimates are available for many indicators to guide your health department's efforts."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100">
                <a:latin typeface="Arial"/>
                <a:ea typeface="Arial"/>
                <a:cs typeface="Arial"/>
                <a:sym typeface="Arial"/>
              </a:rPr>
              <a:t>Slide 5: How to Access BRFSS Data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"Maryland BRFSS data is available through the IBIS platform, which provides interactive dashboards and downloadable datasets."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Provide live demonstration or screenshots of IBIS platform: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1193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"Search for specific health indicators."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1193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"Customize data views by year or demographic group."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1193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"Download tables or charts for presentations and reports."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Thank you for your commitment to improving community health. Together, we can use BRFSS data to make informed decisions and create impactful programs for Maryland residents."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50"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g27632df5d7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53edf639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253edf639f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253edf639f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3253edf639f_0_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53edf639f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253edf639f_0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53edf639f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3253edf639f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 b="4195" l="2174" r="1393" t="419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5"/>
          <p:cNvPicPr preferRelativeResize="0"/>
          <p:nvPr/>
        </p:nvPicPr>
        <p:blipFill rotWithShape="1">
          <a:blip r:embed="rId3">
            <a:alphaModFix/>
          </a:blip>
          <a:srcRect b="0" l="0" r="0" t="95496"/>
          <a:stretch/>
        </p:blipFill>
        <p:spPr>
          <a:xfrm>
            <a:off x="-612" y="1804519"/>
            <a:ext cx="9144611" cy="8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4">
            <a:alphaModFix/>
          </a:blip>
          <a:srcRect b="96281" l="0" r="0" t="0"/>
          <a:stretch/>
        </p:blipFill>
        <p:spPr>
          <a:xfrm>
            <a:off x="-1224" y="5949267"/>
            <a:ext cx="91440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/>
          <p:nvPr/>
        </p:nvSpPr>
        <p:spPr>
          <a:xfrm>
            <a:off x="-612" y="1888701"/>
            <a:ext cx="9143388" cy="40605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 txBox="1"/>
          <p:nvPr>
            <p:ph type="ctrTitle"/>
          </p:nvPr>
        </p:nvSpPr>
        <p:spPr>
          <a:xfrm>
            <a:off x="685800" y="2397457"/>
            <a:ext cx="7772400" cy="1526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" type="subTitle"/>
          </p:nvPr>
        </p:nvSpPr>
        <p:spPr>
          <a:xfrm>
            <a:off x="685800" y="4290413"/>
            <a:ext cx="7772400" cy="437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2000"/>
              <a:buNone/>
              <a:defRPr b="1" sz="2000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25"/>
          <p:cNvSpPr txBox="1"/>
          <p:nvPr>
            <p:ph idx="2" type="body"/>
          </p:nvPr>
        </p:nvSpPr>
        <p:spPr>
          <a:xfrm>
            <a:off x="685801" y="4894141"/>
            <a:ext cx="7772399" cy="400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  <a:defRPr sz="1800">
                <a:solidFill>
                  <a:srgbClr val="C40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7469" y="494036"/>
            <a:ext cx="1487840" cy="120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2" name="Google Shape;72;p34"/>
          <p:cNvCxnSpPr/>
          <p:nvPr/>
        </p:nvCxnSpPr>
        <p:spPr>
          <a:xfrm>
            <a:off x="628650" y="1431759"/>
            <a:ext cx="8515350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35"/>
          <p:cNvCxnSpPr/>
          <p:nvPr/>
        </p:nvCxnSpPr>
        <p:spPr>
          <a:xfrm>
            <a:off x="6851737" y="365125"/>
            <a:ext cx="0" cy="5284113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">
  <p:cSld name="Standard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6"/>
          <p:cNvSpPr txBox="1"/>
          <p:nvPr>
            <p:ph idx="12" type="sldNum"/>
          </p:nvPr>
        </p:nvSpPr>
        <p:spPr>
          <a:xfrm>
            <a:off x="57771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6"/>
          <p:cNvSpPr txBox="1"/>
          <p:nvPr>
            <p:ph idx="2" type="body"/>
          </p:nvPr>
        </p:nvSpPr>
        <p:spPr>
          <a:xfrm>
            <a:off x="628650" y="365126"/>
            <a:ext cx="78867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i="1" sz="2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8" name="Google Shape;28;p26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">
  <p:cSld name="Chapt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/>
          <p:nvPr>
            <p:ph idx="1" type="body"/>
          </p:nvPr>
        </p:nvSpPr>
        <p:spPr>
          <a:xfrm>
            <a:off x="2001838" y="3667125"/>
            <a:ext cx="7142162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500"/>
              <a:buNone/>
              <a:defRPr i="1" sz="35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7"/>
          <p:cNvSpPr txBox="1"/>
          <p:nvPr>
            <p:ph idx="2" type="body"/>
          </p:nvPr>
        </p:nvSpPr>
        <p:spPr>
          <a:xfrm>
            <a:off x="2001838" y="4248708"/>
            <a:ext cx="7142162" cy="93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500"/>
              <a:buNone/>
              <a:defRPr b="1" sz="45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2" name="Google Shape;32;p27"/>
          <p:cNvCxnSpPr/>
          <p:nvPr/>
        </p:nvCxnSpPr>
        <p:spPr>
          <a:xfrm>
            <a:off x="2001838" y="4247549"/>
            <a:ext cx="7142162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6" name="Google Shape;36;p2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28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28"/>
          <p:cNvCxnSpPr/>
          <p:nvPr/>
        </p:nvCxnSpPr>
        <p:spPr>
          <a:xfrm>
            <a:off x="641176" y="2069926"/>
            <a:ext cx="2937843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9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9"/>
          <p:cNvCxnSpPr/>
          <p:nvPr/>
        </p:nvCxnSpPr>
        <p:spPr>
          <a:xfrm>
            <a:off x="623888" y="4593256"/>
            <a:ext cx="7886700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30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3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3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31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32"/>
          <p:cNvCxnSpPr/>
          <p:nvPr/>
        </p:nvCxnSpPr>
        <p:spPr>
          <a:xfrm>
            <a:off x="739036" y="1394181"/>
            <a:ext cx="8404964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3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33"/>
          <p:cNvCxnSpPr/>
          <p:nvPr/>
        </p:nvCxnSpPr>
        <p:spPr>
          <a:xfrm>
            <a:off x="629841" y="2061192"/>
            <a:ext cx="2949178" cy="0"/>
          </a:xfrm>
          <a:prstGeom prst="straightConnector1">
            <a:avLst/>
          </a:prstGeom>
          <a:noFill/>
          <a:ln cap="flat" cmpd="sng" w="28575">
            <a:solidFill>
              <a:srgbClr val="C40E3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04189" y="5761972"/>
            <a:ext cx="2211161" cy="6426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hyperlink" Target="mailto:Brittany.Wilson2@maryland.go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type="ctrTitle"/>
          </p:nvPr>
        </p:nvSpPr>
        <p:spPr>
          <a:xfrm>
            <a:off x="685800" y="2073075"/>
            <a:ext cx="79845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Behavioral</a:t>
            </a:r>
            <a:r>
              <a:rPr lang="en-US"/>
              <a:t> Risk Factor Factor </a:t>
            </a:r>
            <a:r>
              <a:rPr lang="en-US"/>
              <a:t>Surveillance</a:t>
            </a:r>
            <a:r>
              <a:rPr lang="en-US"/>
              <a:t> System Communication and Marketing 2025</a:t>
            </a:r>
            <a:endParaRPr/>
          </a:p>
        </p:txBody>
      </p:sp>
      <p:sp>
        <p:nvSpPr>
          <p:cNvPr id="83" name="Google Shape;83;p1"/>
          <p:cNvSpPr txBox="1"/>
          <p:nvPr>
            <p:ph idx="1" type="subTitle"/>
          </p:nvPr>
        </p:nvSpPr>
        <p:spPr>
          <a:xfrm>
            <a:off x="685800" y="4023883"/>
            <a:ext cx="77724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ct val="100000"/>
              <a:buNone/>
            </a:pPr>
            <a:r>
              <a:rPr lang="en-US"/>
              <a:t>Brittany Wilson, BRFSS Coordinator, Harriet Smith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ct val="100000"/>
              <a:buNone/>
            </a:pPr>
            <a:r>
              <a:rPr lang="en-US"/>
              <a:t>Prevention and Health Promotion Administration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ct val="100000"/>
              <a:buNone/>
            </a:pPr>
            <a:r>
              <a:rPr lang="en-US"/>
              <a:t>Center for Chronic Disease Prevention and Control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40E3E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84" name="Google Shape;84;p1"/>
          <p:cNvSpPr txBox="1"/>
          <p:nvPr>
            <p:ph idx="2" type="body"/>
          </p:nvPr>
        </p:nvSpPr>
        <p:spPr>
          <a:xfrm>
            <a:off x="685801" y="5258986"/>
            <a:ext cx="77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0E3E"/>
              </a:buClr>
              <a:buSzPts val="1800"/>
              <a:buNone/>
            </a:pPr>
            <a:r>
              <a:rPr lang="en-US"/>
              <a:t>January 15,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5887" y="726509"/>
            <a:ext cx="2084079" cy="1633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>
            <p:ph idx="12" type="sldNum"/>
          </p:nvPr>
        </p:nvSpPr>
        <p:spPr>
          <a:xfrm>
            <a:off x="51675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479173" y="2477967"/>
            <a:ext cx="84861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Prevention and Health Promotion Administration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b="1" i="1" lang="en-US" sz="3200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b="1" i="1" lang="en-US" sz="3200" u="none" cap="none" strike="noStrik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rPr>
              <a:t>: Please Contact </a:t>
            </a:r>
            <a:r>
              <a:rPr b="1" i="1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Brittany.Wilson2@maryland.gov</a:t>
            </a:r>
            <a:endParaRPr b="1" i="1" sz="32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rgbClr val="323F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idx="2" type="body"/>
          </p:nvPr>
        </p:nvSpPr>
        <p:spPr>
          <a:xfrm>
            <a:off x="2001838" y="4248708"/>
            <a:ext cx="7142162" cy="93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None/>
            </a:pPr>
            <a:r>
              <a:rPr lang="en-US"/>
              <a:t>BRFSS Program Updates</a:t>
            </a:r>
            <a:endParaRPr/>
          </a:p>
        </p:txBody>
      </p:sp>
      <p:sp>
        <p:nvSpPr>
          <p:cNvPr id="90" name="Google Shape;90;p3"/>
          <p:cNvSpPr txBox="1"/>
          <p:nvPr>
            <p:ph idx="1" type="body"/>
          </p:nvPr>
        </p:nvSpPr>
        <p:spPr>
          <a:xfrm>
            <a:off x="2001838" y="3667125"/>
            <a:ext cx="7142162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None/>
            </a:pP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632df5d77_0_0"/>
          <p:cNvSpPr txBox="1"/>
          <p:nvPr>
            <p:ph type="title"/>
          </p:nvPr>
        </p:nvSpPr>
        <p:spPr>
          <a:xfrm>
            <a:off x="628650" y="308101"/>
            <a:ext cx="72720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000"/>
              <a:buNone/>
            </a:pPr>
            <a:r>
              <a:rPr lang="en-US"/>
              <a:t>Behavioral Risk Factor Surveillance System (BRFSS) Overview</a:t>
            </a:r>
            <a:endParaRPr/>
          </a:p>
        </p:txBody>
      </p:sp>
      <p:sp>
        <p:nvSpPr>
          <p:cNvPr id="97" name="Google Shape;97;g27632df5d77_0_0"/>
          <p:cNvSpPr txBox="1"/>
          <p:nvPr>
            <p:ph idx="1" type="body"/>
          </p:nvPr>
        </p:nvSpPr>
        <p:spPr>
          <a:xfrm>
            <a:off x="628650" y="14549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/>
              <a:t>What is BRFSS?</a:t>
            </a:r>
            <a:endParaRPr i="1" sz="27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7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/>
              <a:t>• BRFSS is the largest, continuously conducted health survey system in the world.</a:t>
            </a:r>
            <a:endParaRPr i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/>
              <a:t>• Conducted by the Maryland Department of Health in partnership with the CDC.</a:t>
            </a:r>
            <a:endParaRPr i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/>
              <a:t>• Collects data on health-related risk behaviors, chronic health conditions, and preventive services.</a:t>
            </a:r>
            <a:endParaRPr i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/>
              <a:t>• Helps design programs and services for a healthier Maryland</a:t>
            </a:r>
            <a:endParaRPr i="1" sz="1800"/>
          </a:p>
        </p:txBody>
      </p:sp>
      <p:sp>
        <p:nvSpPr>
          <p:cNvPr id="98" name="Google Shape;98;g27632df5d77_0_0"/>
          <p:cNvSpPr txBox="1"/>
          <p:nvPr>
            <p:ph idx="12" type="sldNum"/>
          </p:nvPr>
        </p:nvSpPr>
        <p:spPr>
          <a:xfrm>
            <a:off x="577712" y="6152495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The Role of Marketing in BRFSS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 txBox="1"/>
          <p:nvPr>
            <p:ph idx="1" type="body"/>
          </p:nvPr>
        </p:nvSpPr>
        <p:spPr>
          <a:xfrm>
            <a:off x="628650" y="1405916"/>
            <a:ext cx="8395429" cy="494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 Increase awareness about the survey to improve participation rates.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Build trust among Maryland residents to reduce misconceptions (e.g., “It’s not spam!”).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Ensure representation of diverse populations for accurate health data.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Educate communities on the impact of their responses.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 txBox="1"/>
          <p:nvPr>
            <p:ph idx="12" type="sldNum"/>
          </p:nvPr>
        </p:nvSpPr>
        <p:spPr>
          <a:xfrm>
            <a:off x="577712" y="6152495"/>
            <a:ext cx="4992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53edf639f_0_3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BRFSS Phone Survey Marketing Campaign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g3253edf639f_0_3"/>
          <p:cNvSpPr txBox="1"/>
          <p:nvPr>
            <p:ph idx="1" type="body"/>
          </p:nvPr>
        </p:nvSpPr>
        <p:spPr>
          <a:xfrm>
            <a:off x="628650" y="1405916"/>
            <a:ext cx="8395500" cy="4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Headline: “Who’s calling? It’s not spam. It’s the State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!”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</a:rPr>
              <a:t>The Maryland Department of Health conducts a voluntary health survey with the U.S. Centers for Disease Control and Prevention. Your participation helps design programs that improve health in Maryland. If you’re 18 or older, answer the call.</a:t>
            </a:r>
            <a:endParaRPr sz="18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253edf639f_0_3"/>
          <p:cNvSpPr txBox="1"/>
          <p:nvPr>
            <p:ph idx="12" type="sldNum"/>
          </p:nvPr>
        </p:nvSpPr>
        <p:spPr>
          <a:xfrm>
            <a:off x="577712" y="6152495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3253edf639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9088" y="3064963"/>
            <a:ext cx="591502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53edf639f_0_1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Marketing Objectives for BRFSS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9" name="Google Shape;119;g3253edf639f_0_17"/>
          <p:cNvSpPr txBox="1"/>
          <p:nvPr>
            <p:ph idx="1" type="body"/>
          </p:nvPr>
        </p:nvSpPr>
        <p:spPr>
          <a:xfrm>
            <a:off x="628650" y="1405916"/>
            <a:ext cx="8395500" cy="4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Increase survey participation in the next year.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Improve public understanding of BRFSS and its value to Maryland’s health.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Foster diverse representation in survey responses.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 Strengthen partnerships with local organizations to amplify outreach efforts.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3253edf639f_0_17"/>
          <p:cNvSpPr txBox="1"/>
          <p:nvPr>
            <p:ph idx="12" type="sldNum"/>
          </p:nvPr>
        </p:nvSpPr>
        <p:spPr>
          <a:xfrm>
            <a:off x="577712" y="6152495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53edf639f_0_39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Engaging Communities Through Coffee Listening Sessions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6" name="Google Shape;126;g3253edf639f_0_39"/>
          <p:cNvSpPr txBox="1"/>
          <p:nvPr>
            <p:ph idx="1" type="body"/>
          </p:nvPr>
        </p:nvSpPr>
        <p:spPr>
          <a:xfrm>
            <a:off x="628650" y="1405916"/>
            <a:ext cx="8395500" cy="4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Informal virtual gatherings to discuss BRFSS and its importance to local health departments and health organizatons.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Create a comfortable space for health professionals to ask questions and share concerns.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Gain insights into marketing strategies that resonate with different populations.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• Build trust and encourage participation through personal interaction.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253edf639f_0_39"/>
          <p:cNvSpPr txBox="1"/>
          <p:nvPr>
            <p:ph idx="12" type="sldNum"/>
          </p:nvPr>
        </p:nvSpPr>
        <p:spPr>
          <a:xfrm>
            <a:off x="577712" y="6152495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53edf639f_0_26"/>
          <p:cNvSpPr txBox="1"/>
          <p:nvPr>
            <p:ph type="title"/>
          </p:nvPr>
        </p:nvSpPr>
        <p:spPr>
          <a:xfrm>
            <a:off x="628650" y="5362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/>
              <a:t>Implementation Plan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g3253edf639f_0_26"/>
          <p:cNvSpPr txBox="1"/>
          <p:nvPr>
            <p:ph idx="1" type="body"/>
          </p:nvPr>
        </p:nvSpPr>
        <p:spPr>
          <a:xfrm>
            <a:off x="628650" y="1405916"/>
            <a:ext cx="8395500" cy="4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Finalize marketing materials (flyers, digital ads, radio spots).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Schedule Coffee Listening Sessions in priority communities.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Launch social media campaign to promote awareness.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 Collaborate with local leaders to advocate for participation.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t/>
            </a:r>
            <a:endParaRPr sz="20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253edf639f_0_26"/>
          <p:cNvSpPr txBox="1"/>
          <p:nvPr>
            <p:ph idx="12" type="sldNum"/>
          </p:nvPr>
        </p:nvSpPr>
        <p:spPr>
          <a:xfrm>
            <a:off x="577712" y="6152495"/>
            <a:ext cx="49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idx="2" type="body"/>
          </p:nvPr>
        </p:nvSpPr>
        <p:spPr>
          <a:xfrm>
            <a:off x="2001838" y="4248708"/>
            <a:ext cx="7142162" cy="93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None/>
            </a:pPr>
            <a:r>
              <a:rPr lang="en-US"/>
              <a:t>Thank you! </a:t>
            </a:r>
            <a:endParaRPr/>
          </a:p>
        </p:txBody>
      </p:sp>
      <p:sp>
        <p:nvSpPr>
          <p:cNvPr id="140" name="Google Shape;140;p10"/>
          <p:cNvSpPr txBox="1"/>
          <p:nvPr>
            <p:ph idx="1" type="body"/>
          </p:nvPr>
        </p:nvSpPr>
        <p:spPr>
          <a:xfrm>
            <a:off x="2001838" y="3667125"/>
            <a:ext cx="7142162" cy="48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None/>
            </a:pP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EBACEC8D250D489244798416A139C9" ma:contentTypeVersion="65" ma:contentTypeDescription="Create a new document." ma:contentTypeScope="" ma:versionID="5b47315f168158cc01988859286bc1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2C2014-8B60-4940-8C00-D8795CB4D86B}"/>
</file>

<file path=customXml/itemProps2.xml><?xml version="1.0" encoding="utf-8"?>
<ds:datastoreItem xmlns:ds="http://schemas.openxmlformats.org/officeDocument/2006/customXml" ds:itemID="{26E8D6A3-81C8-423A-B20C-F756D6F88090}"/>
</file>

<file path=customXml/itemProps3.xml><?xml version="1.0" encoding="utf-8"?>
<ds:datastoreItem xmlns:ds="http://schemas.openxmlformats.org/officeDocument/2006/customXml" ds:itemID="{89646398-9733-463E-B9B3-BD9D37E65EF5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Maureen C. Regan -MDH-</dc:creator>
  <dcterms:created xsi:type="dcterms:W3CDTF">2018-02-09T14:13:56Z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0x010100D2EBACEC8D250D489244798416A139C9</vt:lpwstr>
  </property>
</Properties>
</file>