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chart4.xml" ContentType="application/vnd.openxmlformats-officedocument.drawingml.chart+xml"/>
  <Override PartName="/ppt/charts/chart1.xml" ContentType="application/vnd.openxmlformats-officedocument.drawingml.chart+xml"/>
  <Override PartName="/ppt/theme/themeOverride3.xml" ContentType="application/vnd.openxmlformats-officedocument.themeOverride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9" r:id="rId2"/>
    <p:sldId id="262" r:id="rId3"/>
    <p:sldId id="261" r:id="rId4"/>
    <p:sldId id="260" r:id="rId5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889"/>
    <a:srgbClr val="9B4E9E"/>
    <a:srgbClr val="FFCC00"/>
    <a:srgbClr val="00B0F0"/>
    <a:srgbClr val="FFFFFF"/>
    <a:srgbClr val="00355F"/>
    <a:srgbClr val="3C5680"/>
    <a:srgbClr val="4C6EA3"/>
    <a:srgbClr val="864B26"/>
    <a:srgbClr val="532F1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64" y="78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slide" Target="slides/slide4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openxmlformats.org/officeDocument/2006/relationships/image" Target="../media/image2.png"/><Relationship Id="rId1" Type="http://schemas.openxmlformats.org/officeDocument/2006/relationships/themeOverride" Target="../theme/themeOverride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openxmlformats.org/officeDocument/2006/relationships/image" Target="../media/image2.png"/><Relationship Id="rId1" Type="http://schemas.openxmlformats.org/officeDocument/2006/relationships/themeOverride" Target="../theme/themeOverride3.xml"/></Relationships>
</file>

<file path=ppt/charts/chart1.xml><?xml version="1.0" encoding="utf-8"?>
<c:chartSpace xmlns:mc="http://schemas.openxmlformats.org/markup-compatibility/2006" xmlns:c14="http://schemas.microsoft.com/office/drawing/2007/8/2/chart" xmlns:c15="http://schemas.microsoft.com/office/drawing/2012/chart" xmlns:c16="http://schemas.microsoft.com/office/drawing/2014/chart"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6062920570043248"/>
          <c:y val="0.13169190914387793"/>
          <c:w val="0.51765141952675764"/>
          <c:h val="0.745893706863077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9B4E9E"/>
            </a:solidFill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baseline="0">
                    <a:solidFill>
                      <a:srgbClr val="007889"/>
                    </a:solidFill>
                    <a:latin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Sheet1!$A$2:$A$14</c:f>
              <c:strCache>
                <c:pt idx="0">
                  <c:v>Did not always wear a seat belt</c:v>
                </c:pt>
                <c:pt idx="1">
                  <c:v>Rode with a driver who had been drinking alcohol</c:v>
                </c:pt>
                <c:pt idx="2">
                  <c:v>Carried a weapon on school property</c:v>
                </c:pt>
                <c:pt idx="3">
                  <c:v>Attempted suicide</c:v>
                </c:pt>
                <c:pt idx="4">
                  <c:v>Currently smoked cigarettes</c:v>
                </c:pt>
                <c:pt idx="5">
                  <c:v>Currently used electronic vapor product</c:v>
                </c:pt>
                <c:pt idx="6">
                  <c:v>Currently drank alcohol</c:v>
                </c:pt>
                <c:pt idx="7">
                  <c:v>Currently used marijuana </c:v>
                </c:pt>
                <c:pt idx="8">
                  <c:v>Ever had sexual intercourse</c:v>
                </c:pt>
                <c:pt idx="9">
                  <c:v>Were not physically active at least 60 minutes per day on all 7 days</c:v>
                </c:pt>
                <c:pt idx="10">
                  <c:v>Did not attend physical education classes on all 5 days</c:v>
                </c:pt>
                <c:pt idx="11">
                  <c:v>Were obese</c:v>
                </c:pt>
                <c:pt idx="12">
                  <c:v>Did not eat breakfast on all 7 days</c:v>
                </c:pt>
              </c:strCache>
            </c:strRef>
          </c:cat>
          <c:val>
            <c:numRef>
              <c:f>Sheet1!$B$2:$B$14</c:f>
              <c:numCache>
                <c:pt idx="0">
                  <c:v/>
                </c:pt>
                <c:pt idx="1">
                  <c:v>12.9</c:v>
                </c:pt>
                <c:pt idx="2">
                  <c:v>4.1</c:v>
                </c:pt>
                <c:pt idx="3">
                  <c:v>17.3</c:v>
                </c:pt>
                <c:pt idx="4">
                  <c:v>3.6</c:v>
                </c:pt>
                <c:pt idx="5">
                  <c:v>14.7</c:v>
                </c:pt>
                <c:pt idx="6">
                  <c:v>19.4</c:v>
                </c:pt>
                <c:pt idx="7">
                  <c:v>15.0</c:v>
                </c:pt>
                <c:pt idx="8">
                  <c:v>24.7</c:v>
                </c:pt>
                <c:pt idx="9">
                  <c:v>80.4</c:v>
                </c:pt>
                <c:pt idx="10">
                  <c:v>85.4</c:v>
                </c:pt>
                <c:pt idx="11">
                  <c:v>15.9</c:v>
                </c:pt>
                <c:pt idx="12">
                  <c:v>76.2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A32-4883-BD29-E22B880405B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-82"/>
        <c:axId val="149726176"/>
        <c:axId val="7774456"/>
      </c:barChart>
      <c:catAx>
        <c:axId val="149726176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ln w="12700">
            <a:solidFill>
              <a:schemeClr val="accent3">
                <a:lumMod val="75000"/>
              </a:schemeClr>
            </a:solidFill>
          </a:ln>
        </c:spPr>
        <c:txPr>
          <a:bodyPr/>
          <a:lstStyle/>
          <a:p>
            <a:pPr>
              <a:defRPr sz="1000" b="0" i="0" baseline="0">
                <a:solidFill>
                  <a:srgbClr val="007889"/>
                </a:solidFill>
                <a:latin typeface="Arial" panose="020B0604020202020204" pitchFamily="34" charset="0"/>
              </a:defRPr>
            </a:pPr>
            <a:endParaRPr lang="en-US"/>
          </a:p>
        </c:txPr>
        <c:crossAx val="7774456"/>
        <c:crosses val="autoZero"/>
        <c:auto val="1"/>
        <c:lblAlgn val="ctr"/>
        <c:lblOffset val="100"/>
        <c:tickLblSkip val="1"/>
        <c:noMultiLvlLbl val="0"/>
      </c:catAx>
      <c:valAx>
        <c:axId val="7774456"/>
        <c:scaling>
          <c:orientation val="minMax"/>
          <c:max val="110"/>
          <c:min val="0"/>
        </c:scaling>
        <c:delete val="0"/>
        <c:axPos val="t"/>
        <c:numFmt formatCode="General" sourceLinked="1"/>
        <c:majorTickMark val="none"/>
        <c:minorTickMark val="none"/>
        <c:tickLblPos val="high"/>
        <c:spPr>
          <a:ln w="12700">
            <a:solidFill>
              <a:schemeClr val="accent3">
                <a:lumMod val="75000"/>
              </a:schemeClr>
            </a:solidFill>
          </a:ln>
        </c:spPr>
        <c:txPr>
          <a:bodyPr/>
          <a:lstStyle/>
          <a:p>
            <a:pPr>
              <a:defRPr sz="1000" b="0" i="0" baseline="0">
                <a:solidFill>
                  <a:srgbClr val="007889"/>
                </a:solidFill>
                <a:latin typeface="Arial" panose="020B0604020202020204" pitchFamily="34" charset="0"/>
              </a:defRPr>
            </a:pPr>
            <a:endParaRPr lang="en-US"/>
          </a:p>
        </c:txPr>
        <c:crossAx val="149726176"/>
        <c:crosses val="autoZero"/>
        <c:crossBetween val="between"/>
        <c:majorUnit val="20"/>
      </c:valAx>
      <c:spPr>
        <a:noFill/>
        <a:ln w="12700">
          <a:solidFill>
            <a:schemeClr val="bg1">
              <a:lumMod val="75000"/>
            </a:schemeClr>
          </a:solidFill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mc="http://schemas.openxmlformats.org/markup-compatibility/2006" xmlns:c14="http://schemas.microsoft.com/office/drawing/2007/8/2/chart" xmlns:c15="http://schemas.microsoft.com/office/drawing/2012/chart" xmlns:c16="http://schemas.microsoft.com/office/drawing/2014/chart"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3293757030371205"/>
          <c:y val="9.8379046780909543E-2"/>
          <c:w val="0.52466413573303339"/>
          <c:h val="0.7633148442651566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9B4E9E"/>
            </a:solidFill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aseline="0">
                    <a:latin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Sheet1!$A$2:$A$14</c:f>
              <c:strCache>
                <c:pt idx="0">
                  <c:v>Always wore a seat belt</c:v>
                </c:pt>
                <c:pt idx="1">
                  <c:v>Did not ride with a driver who had been drinking alcohol</c:v>
                </c:pt>
                <c:pt idx="2">
                  <c:v>Did not carry a weapon on school property</c:v>
                </c:pt>
                <c:pt idx="3">
                  <c:v>Did not attempt suicide</c:v>
                </c:pt>
                <c:pt idx="4">
                  <c:v>Did not currently smoke cigarettes </c:v>
                </c:pt>
                <c:pt idx="5">
                  <c:v>Did not currently use electronic vapor product</c:v>
                </c:pt>
                <c:pt idx="6">
                  <c:v>Did not currently drink alcohol</c:v>
                </c:pt>
                <c:pt idx="7">
                  <c:v>Did not currently use marijuana</c:v>
                </c:pt>
                <c:pt idx="8">
                  <c:v>Never had sexual intercourse</c:v>
                </c:pt>
                <c:pt idx="9">
                  <c:v>Were physically active at least 60 minutes per day on all 7 days</c:v>
                </c:pt>
                <c:pt idx="10">
                  <c:v>Attended physical education classes on all 5 days</c:v>
                </c:pt>
                <c:pt idx="11">
                  <c:v>Were not obese</c:v>
                </c:pt>
                <c:pt idx="12">
                  <c:v>Ate breakfast on all 7 days</c:v>
                </c:pt>
              </c:strCache>
            </c:strRef>
          </c:cat>
          <c:val>
            <c:numRef>
              <c:f>Sheet1!$B$2:$B$14</c:f>
              <c:numCache>
                <c:pt idx="0">
                  <c:v/>
                </c:pt>
                <c:pt idx="1">
                  <c:v>87.1</c:v>
                </c:pt>
                <c:pt idx="2">
                  <c:v>95.9</c:v>
                </c:pt>
                <c:pt idx="3">
                  <c:v>82.7</c:v>
                </c:pt>
                <c:pt idx="4">
                  <c:v>96.4</c:v>
                </c:pt>
                <c:pt idx="5">
                  <c:v>85.3</c:v>
                </c:pt>
                <c:pt idx="6">
                  <c:v>80.6</c:v>
                </c:pt>
                <c:pt idx="7">
                  <c:v>85.0</c:v>
                </c:pt>
                <c:pt idx="8">
                  <c:v>75.3</c:v>
                </c:pt>
                <c:pt idx="9">
                  <c:v>19.6</c:v>
                </c:pt>
                <c:pt idx="10">
                  <c:v>14.6</c:v>
                </c:pt>
                <c:pt idx="11">
                  <c:v>84.1</c:v>
                </c:pt>
                <c:pt idx="12">
                  <c:v>23.8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CA2-40C8-BFEF-459B35C6EAB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-82"/>
        <c:axId val="198760032"/>
        <c:axId val="203486672"/>
      </c:barChart>
      <c:catAx>
        <c:axId val="198760032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ln w="12700">
            <a:solidFill>
              <a:srgbClr val="FFFFFF">
                <a:lumMod val="65000"/>
              </a:srgbClr>
            </a:solidFill>
          </a:ln>
        </c:spPr>
        <c:txPr>
          <a:bodyPr/>
          <a:lstStyle/>
          <a:p>
            <a:pPr>
              <a:defRPr baseline="0">
                <a:latin typeface="Arial" panose="020B0604020202020204" pitchFamily="34" charset="0"/>
              </a:defRPr>
            </a:pPr>
            <a:endParaRPr lang="en-US"/>
          </a:p>
        </c:txPr>
        <c:crossAx val="203486672"/>
        <c:crosses val="autoZero"/>
        <c:auto val="1"/>
        <c:lblAlgn val="ctr"/>
        <c:lblOffset val="100"/>
        <c:noMultiLvlLbl val="0"/>
      </c:catAx>
      <c:valAx>
        <c:axId val="203486672"/>
        <c:scaling>
          <c:orientation val="minMax"/>
          <c:max val="110"/>
          <c:min val="0"/>
        </c:scaling>
        <c:delete val="0"/>
        <c:axPos val="t"/>
        <c:numFmt formatCode="General" sourceLinked="1"/>
        <c:majorTickMark val="none"/>
        <c:minorTickMark val="none"/>
        <c:tickLblPos val="high"/>
        <c:spPr>
          <a:ln w="12700">
            <a:solidFill>
              <a:srgbClr val="FFFFFF">
                <a:lumMod val="65000"/>
              </a:srgbClr>
            </a:solidFill>
          </a:ln>
        </c:spPr>
        <c:txPr>
          <a:bodyPr/>
          <a:lstStyle/>
          <a:p>
            <a:pPr>
              <a:defRPr baseline="0">
                <a:latin typeface="Arial" panose="020B0604020202020204" pitchFamily="34" charset="0"/>
              </a:defRPr>
            </a:pPr>
            <a:endParaRPr lang="en-US"/>
          </a:p>
        </c:txPr>
        <c:crossAx val="198760032"/>
        <c:crosses val="autoZero"/>
        <c:crossBetween val="between"/>
        <c:majorUnit val="20"/>
      </c:valAx>
      <c:spPr>
        <a:ln w="12700">
          <a:solidFill>
            <a:srgbClr val="FFFFFF">
              <a:lumMod val="65000"/>
            </a:srgbClr>
          </a:solidFill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000" baseline="0">
          <a:solidFill>
            <a:srgbClr val="007889"/>
          </a:solidFill>
          <a:latin typeface="Verdana" panose="020B0604030504040204" pitchFamily="34" charset="0"/>
        </a:defRPr>
      </a:pPr>
      <a:endParaRPr lang="en-US"/>
    </a:p>
  </c:txPr>
  <c:externalData r:id="rId2">
    <c:autoUpdate val="0"/>
  </c:externalData>
</c:chartSpace>
</file>

<file path=ppt/charts/chart3.xml><?xml version="1.0" encoding="utf-8"?>
<c:chartSpace xmlns:mc="http://schemas.openxmlformats.org/markup-compatibility/2006" xmlns:c14="http://schemas.microsoft.com/office/drawing/2007/8/2/chart" xmlns:c15="http://schemas.microsoft.com/office/drawing/2012/chart" xmlns:c16="http://schemas.microsoft.com/office/drawing/2014/chart"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346918871424284"/>
          <c:y val="0.11391625615763552"/>
          <c:w val="0.52696046857802603"/>
          <c:h val="0.7633148442651566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blipFill>
              <a:blip xmlns:r="http://schemas.openxmlformats.org/officeDocument/2006/relationships" r:embed="rId2"/>
              <a:stretch>
                <a:fillRect/>
              </a:stretch>
            </a:blipFill>
          </c:spPr>
          <c:invertIfNegative val="0"/>
          <c:pictureOptions>
            <c:pictureFormat val="stack"/>
          </c:pictureOptions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aseline="0">
                    <a:latin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Sheet1!$A$2:$A$14</c:f>
              <c:strCache>
                <c:pt idx="0">
                  <c:v>Did not always wear a seat belt</c:v>
                </c:pt>
                <c:pt idx="1">
                  <c:v>Rode with a driver who had been drinking alcohol</c:v>
                </c:pt>
                <c:pt idx="2">
                  <c:v>Carried a weapon on school property</c:v>
                </c:pt>
                <c:pt idx="3">
                  <c:v>Attempted suicide</c:v>
                </c:pt>
                <c:pt idx="4">
                  <c:v>Currently smoked cigarettes</c:v>
                </c:pt>
                <c:pt idx="5">
                  <c:v>Currently used electronic vapor product</c:v>
                </c:pt>
                <c:pt idx="6">
                  <c:v>Currently drank alcohol</c:v>
                </c:pt>
                <c:pt idx="7">
                  <c:v>Currently used marijuana </c:v>
                </c:pt>
                <c:pt idx="8">
                  <c:v>Ever had sexual intercourse</c:v>
                </c:pt>
                <c:pt idx="9">
                  <c:v>Were not physically active at least 60 minutes per day on all 7 days</c:v>
                </c:pt>
                <c:pt idx="10">
                  <c:v>Did not attend physical education classes on all 5 days</c:v>
                </c:pt>
                <c:pt idx="11">
                  <c:v>Were obese</c:v>
                </c:pt>
                <c:pt idx="12">
                  <c:v>Did not eat breakfast on all 7 days</c:v>
                </c:pt>
              </c:strCache>
            </c:strRef>
          </c:cat>
          <c:val>
            <c:numRef>
              <c:f>Sheet1!$B$2:$B$14</c:f>
              <c:numCache>
                <c:pt idx="0">
                  <c:v/>
                </c:pt>
                <c:pt idx="1">
                  <c:v>3.9</c:v>
                </c:pt>
                <c:pt idx="2">
                  <c:v>1.2</c:v>
                </c:pt>
                <c:pt idx="3">
                  <c:v>5.2</c:v>
                </c:pt>
                <c:pt idx="4">
                  <c:v>1.1</c:v>
                </c:pt>
                <c:pt idx="5">
                  <c:v>4.4</c:v>
                </c:pt>
                <c:pt idx="6">
                  <c:v>5.8</c:v>
                </c:pt>
                <c:pt idx="7">
                  <c:v>4.5</c:v>
                </c:pt>
                <c:pt idx="8">
                  <c:v>7.4</c:v>
                </c:pt>
                <c:pt idx="9">
                  <c:v>24.1</c:v>
                </c:pt>
                <c:pt idx="10">
                  <c:v>25.6</c:v>
                </c:pt>
                <c:pt idx="11">
                  <c:v>4.8</c:v>
                </c:pt>
                <c:pt idx="12">
                  <c:v>22.9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7CF-4D6F-AE3E-CA11D52CD4D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-82"/>
        <c:axId val="205753712"/>
        <c:axId val="205754104"/>
      </c:barChart>
      <c:catAx>
        <c:axId val="205753712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ln w="12700">
            <a:solidFill>
              <a:srgbClr val="FFFFFF">
                <a:lumMod val="65000"/>
              </a:srgbClr>
            </a:solidFill>
          </a:ln>
        </c:spPr>
        <c:txPr>
          <a:bodyPr/>
          <a:lstStyle/>
          <a:p>
            <a:pPr>
              <a:defRPr baseline="0">
                <a:latin typeface="Arial" panose="020B0604020202020204" pitchFamily="34" charset="0"/>
              </a:defRPr>
            </a:pPr>
            <a:endParaRPr lang="en-US"/>
          </a:p>
        </c:txPr>
        <c:crossAx val="205754104"/>
        <c:crosses val="autoZero"/>
        <c:auto val="1"/>
        <c:lblAlgn val="ctr"/>
        <c:lblOffset val="100"/>
        <c:noMultiLvlLbl val="0"/>
      </c:catAx>
      <c:valAx>
        <c:axId val="205754104"/>
        <c:scaling>
          <c:orientation val="minMax"/>
          <c:max val="35"/>
          <c:min val="0"/>
        </c:scaling>
        <c:delete val="0"/>
        <c:axPos val="t"/>
        <c:numFmt formatCode="General" sourceLinked="1"/>
        <c:majorTickMark val="none"/>
        <c:minorTickMark val="none"/>
        <c:tickLblPos val="high"/>
        <c:spPr>
          <a:ln w="12700">
            <a:solidFill>
              <a:srgbClr val="FFFFFF">
                <a:lumMod val="65000"/>
              </a:srgbClr>
            </a:solidFill>
          </a:ln>
        </c:spPr>
        <c:txPr>
          <a:bodyPr/>
          <a:lstStyle/>
          <a:p>
            <a:pPr>
              <a:defRPr baseline="0">
                <a:latin typeface="Arial" panose="020B0604020202020204" pitchFamily="34" charset="0"/>
              </a:defRPr>
            </a:pPr>
            <a:endParaRPr lang="en-US"/>
          </a:p>
        </c:txPr>
        <c:crossAx val="205753712"/>
        <c:crosses val="autoZero"/>
        <c:crossBetween val="between"/>
        <c:majorUnit val="10"/>
      </c:valAx>
      <c:spPr>
        <a:ln w="12700">
          <a:solidFill>
            <a:srgbClr val="FFFFFF">
              <a:lumMod val="65000"/>
            </a:srgbClr>
          </a:solidFill>
        </a:ln>
      </c:spPr>
    </c:plotArea>
    <c:plotVisOnly val="1"/>
    <c:dispBlanksAs val="gap"/>
    <c:showDLblsOverMax val="0"/>
  </c:chart>
  <c:txPr>
    <a:bodyPr/>
    <a:lstStyle/>
    <a:p>
      <a:pPr>
        <a:defRPr sz="1000" baseline="0">
          <a:solidFill>
            <a:srgbClr val="007889"/>
          </a:solidFill>
          <a:latin typeface="Verdana" panose="020B0604030504040204" pitchFamily="34" charset="0"/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mc="http://schemas.openxmlformats.org/markup-compatibility/2006" xmlns:c14="http://schemas.microsoft.com/office/drawing/2007/8/2/chart" xmlns:c15="http://schemas.microsoft.com/office/drawing/2012/chart" xmlns:c16="http://schemas.microsoft.com/office/drawing/2014/chart"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346918871424284"/>
          <c:y val="0.11391625615763552"/>
          <c:w val="0.52696046857802603"/>
          <c:h val="0.7633148442651566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blipFill>
              <a:blip xmlns:r="http://schemas.openxmlformats.org/officeDocument/2006/relationships" r:embed="rId2"/>
              <a:stretch>
                <a:fillRect/>
              </a:stretch>
            </a:blipFill>
          </c:spPr>
          <c:invertIfNegative val="0"/>
          <c:pictureOptions>
            <c:pictureFormat val="stack"/>
          </c:pictureOptions>
          <c:dLbls>
            <c:numFmt formatCode="#,##0.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Sheet1!$A$2:$A$14</c:f>
              <c:strCache>
                <c:pt idx="0">
                  <c:v>Always wore a seat belt</c:v>
                </c:pt>
                <c:pt idx="1">
                  <c:v>Did not ride with a driver who had been drinking alcohol</c:v>
                </c:pt>
                <c:pt idx="2">
                  <c:v>Did not carry a weapon on school property</c:v>
                </c:pt>
                <c:pt idx="3">
                  <c:v>Did not attempt suicide</c:v>
                </c:pt>
                <c:pt idx="4">
                  <c:v>Did not currently smoke cigarettes </c:v>
                </c:pt>
                <c:pt idx="5">
                  <c:v>Did not currently use electronic vapor product</c:v>
                </c:pt>
                <c:pt idx="6">
                  <c:v>Did not currently drink alcohol</c:v>
                </c:pt>
                <c:pt idx="7">
                  <c:v>Did not currently use marijuana</c:v>
                </c:pt>
                <c:pt idx="8">
                  <c:v>Never had sexual intercourse</c:v>
                </c:pt>
                <c:pt idx="9">
                  <c:v>Were physically active at least 60 minutes per day on all 7 days</c:v>
                </c:pt>
                <c:pt idx="10">
                  <c:v>Attended physical education classes on all 5 days</c:v>
                </c:pt>
                <c:pt idx="11">
                  <c:v>Were not obese</c:v>
                </c:pt>
                <c:pt idx="12">
                  <c:v>Ate breakfast on all 7 days</c:v>
                </c:pt>
              </c:strCache>
            </c:strRef>
          </c:cat>
          <c:val>
            <c:numRef>
              <c:f>Sheet1!$B$2:$B$14</c:f>
              <c:numCache>
                <c:pt idx="0">
                  <c:v/>
                </c:pt>
                <c:pt idx="1">
                  <c:v>26.1</c:v>
                </c:pt>
                <c:pt idx="2">
                  <c:v>28.8</c:v>
                </c:pt>
                <c:pt idx="3">
                  <c:v>24.8</c:v>
                </c:pt>
                <c:pt idx="4">
                  <c:v>28.9</c:v>
                </c:pt>
                <c:pt idx="5">
                  <c:v>25.6</c:v>
                </c:pt>
                <c:pt idx="6">
                  <c:v>24.2</c:v>
                </c:pt>
                <c:pt idx="7">
                  <c:v>25.5</c:v>
                </c:pt>
                <c:pt idx="8">
                  <c:v>22.6</c:v>
                </c:pt>
                <c:pt idx="9">
                  <c:v>5.9</c:v>
                </c:pt>
                <c:pt idx="10">
                  <c:v>4.4</c:v>
                </c:pt>
                <c:pt idx="11">
                  <c:v>25.2</c:v>
                </c:pt>
                <c:pt idx="12">
                  <c:v>7.1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A06-4DDE-96CF-9F3F9D4C90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-82"/>
        <c:axId val="232473608"/>
        <c:axId val="232474000"/>
      </c:barChart>
      <c:catAx>
        <c:axId val="232473608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ln w="12700">
            <a:solidFill>
              <a:srgbClr val="FFFFFF">
                <a:lumMod val="65000"/>
              </a:srgbClr>
            </a:solidFill>
          </a:ln>
        </c:spPr>
        <c:crossAx val="232474000"/>
        <c:crosses val="autoZero"/>
        <c:auto val="1"/>
        <c:lblAlgn val="ctr"/>
        <c:lblOffset val="100"/>
        <c:noMultiLvlLbl val="0"/>
      </c:catAx>
      <c:valAx>
        <c:axId val="232474000"/>
        <c:scaling>
          <c:orientation val="minMax"/>
          <c:max val="35"/>
          <c:min val="0"/>
        </c:scaling>
        <c:delete val="0"/>
        <c:axPos val="t"/>
        <c:numFmt formatCode="General" sourceLinked="1"/>
        <c:majorTickMark val="none"/>
        <c:minorTickMark val="none"/>
        <c:tickLblPos val="high"/>
        <c:spPr>
          <a:ln w="12700">
            <a:solidFill>
              <a:srgbClr val="FFFFFF">
                <a:lumMod val="65000"/>
              </a:srgbClr>
            </a:solidFill>
          </a:ln>
        </c:spPr>
        <c:crossAx val="232473608"/>
        <c:crosses val="autoZero"/>
        <c:crossBetween val="between"/>
        <c:majorUnit val="10"/>
      </c:valAx>
      <c:spPr>
        <a:ln w="12700">
          <a:solidFill>
            <a:srgbClr val="FFFFFF">
              <a:lumMod val="65000"/>
            </a:srgbClr>
          </a:solidFill>
        </a:ln>
      </c:spPr>
    </c:plotArea>
    <c:plotVisOnly val="1"/>
    <c:dispBlanksAs val="gap"/>
    <c:showDLblsOverMax val="0"/>
  </c:chart>
  <c:txPr>
    <a:bodyPr/>
    <a:lstStyle/>
    <a:p>
      <a:pPr>
        <a:defRPr sz="1000" b="0" i="0" baseline="0">
          <a:solidFill>
            <a:srgbClr val="007889"/>
          </a:solidFill>
          <a:latin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733309"/>
            <a:ext cx="12192000" cy="14220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2200">
          <a:solidFill>
            <a:srgbClr val="532F18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2000">
          <a:solidFill>
            <a:srgbClr val="532F18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>
          <a:solidFill>
            <a:srgbClr val="532F18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1600">
          <a:solidFill>
            <a:srgbClr val="532F18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1600">
          <a:solidFill>
            <a:srgbClr val="532F18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1600">
          <a:solidFill>
            <a:srgbClr val="532F18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1600">
          <a:solidFill>
            <a:srgbClr val="532F18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1600">
          <a:solidFill>
            <a:srgbClr val="532F18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1600">
          <a:solidFill>
            <a:srgbClr val="532F18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slide1.xml><?xml version="1.0" encoding="utf-8"?>
<p:sld xmlns:p14="http://schemas.microsoft.com/office/powerpoint/2010/main" xmlns:c="http://schemas.openxmlformats.org/drawingml/2006/chart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6" name="Header1"/>
          <p:cNvSpPr txBox="1">
            <a:spLocks noChangeArrowheads="1"/>
          </p:cNvSpPr>
          <p:nvPr/>
        </p:nvSpPr>
        <p:spPr bwMode="auto">
          <a:xfrm>
            <a:off x="990600" y="438912"/>
            <a:ext cx="10287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rgbClr val="0078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Maryland High School Survey</a:t>
            </a:r>
          </a:p>
        </p:txBody>
      </p:sp>
      <p:sp>
        <p:nvSpPr>
          <p:cNvPr id="6437" name="Header2"/>
          <p:cNvSpPr txBox="1">
            <a:spLocks noChangeArrowheads="1"/>
          </p:cNvSpPr>
          <p:nvPr/>
        </p:nvSpPr>
        <p:spPr bwMode="auto">
          <a:xfrm>
            <a:off x="1524000" y="758953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rgbClr val="0078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2021 Youth Risk Behavior Survey Results</a:t>
            </a:r>
          </a:p>
        </p:txBody>
      </p:sp>
      <p:graphicFrame>
        <p:nvGraphicFramePr>
          <p:cNvPr id="293" name="Chart 29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9701191"/>
              </p:ext>
            </p:extLst>
          </p:nvPr>
        </p:nvGraphicFramePr>
        <p:xfrm>
          <a:off x="762000" y="1217982"/>
          <a:ext cx="10744200" cy="50012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423" name="Text Box 279"/>
          <p:cNvSpPr txBox="1">
            <a:spLocks noChangeArrowheads="1"/>
          </p:cNvSpPr>
          <p:nvPr/>
        </p:nvSpPr>
        <p:spPr bwMode="auto">
          <a:xfrm>
            <a:off x="775855" y="1446582"/>
            <a:ext cx="3175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100" b="1" dirty="0">
                <a:solidFill>
                  <a:srgbClr val="0078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Percentage of students who:</a:t>
            </a:r>
          </a:p>
        </p:txBody>
      </p:sp>
      <p:sp>
        <p:nvSpPr>
          <p:cNvPr id="6438" name="Footnote1"/>
          <p:cNvSpPr txBox="1">
            <a:spLocks noChangeArrowheads="1"/>
          </p:cNvSpPr>
          <p:nvPr/>
        </p:nvSpPr>
        <p:spPr bwMode="auto">
          <a:xfrm>
            <a:off x="735563" y="6108850"/>
            <a:ext cx="7620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100" dirty="0">
                <a:solidFill>
                  <a:srgbClr val="0078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Note: This graph contains weighted results. See the corresponding summary tables for detailed explanation of data.</a:t>
            </a:r>
          </a:p>
        </p:txBody>
      </p:sp>
      <p:sp>
        <p:nvSpPr>
          <p:cNvPr id="7" name="Header3"/>
          <p:cNvSpPr txBox="1">
            <a:spLocks noChangeArrowheads="1"/>
          </p:cNvSpPr>
          <p:nvPr/>
        </p:nvSpPr>
        <p:spPr bwMode="auto">
          <a:xfrm>
            <a:off x="1524000" y="987553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rgbClr val="0078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p14="http://schemas.microsoft.com/office/powerpoint/2010/main" xmlns:c="http://schemas.openxmlformats.org/drawingml/2006/chart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3" name="Chart 29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23402984"/>
              </p:ext>
            </p:extLst>
          </p:nvPr>
        </p:nvGraphicFramePr>
        <p:xfrm>
          <a:off x="1066800" y="1400254"/>
          <a:ext cx="10668000" cy="49088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436" name="Header1"/>
          <p:cNvSpPr txBox="1">
            <a:spLocks noChangeArrowheads="1"/>
          </p:cNvSpPr>
          <p:nvPr/>
        </p:nvSpPr>
        <p:spPr bwMode="auto">
          <a:xfrm>
            <a:off x="897577" y="438912"/>
            <a:ext cx="1038002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rgbClr val="0078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Maryland High School Survey</a:t>
            </a:r>
          </a:p>
        </p:txBody>
      </p:sp>
      <p:sp>
        <p:nvSpPr>
          <p:cNvPr id="6437" name="Header2"/>
          <p:cNvSpPr txBox="1">
            <a:spLocks noChangeArrowheads="1"/>
          </p:cNvSpPr>
          <p:nvPr/>
        </p:nvSpPr>
        <p:spPr bwMode="auto">
          <a:xfrm>
            <a:off x="1524000" y="758953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rgbClr val="0078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2021 Youth Risk Behavior Survey Results</a:t>
            </a:r>
          </a:p>
        </p:txBody>
      </p:sp>
      <p:sp>
        <p:nvSpPr>
          <p:cNvPr id="6423" name="Text Box 279"/>
          <p:cNvSpPr txBox="1">
            <a:spLocks noChangeArrowheads="1"/>
          </p:cNvSpPr>
          <p:nvPr/>
        </p:nvSpPr>
        <p:spPr bwMode="auto">
          <a:xfrm>
            <a:off x="762000" y="1443296"/>
            <a:ext cx="3175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100" b="1" dirty="0">
                <a:solidFill>
                  <a:srgbClr val="0078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Percentage of students who:</a:t>
            </a:r>
          </a:p>
        </p:txBody>
      </p:sp>
      <p:sp>
        <p:nvSpPr>
          <p:cNvPr id="8" name="Footnote1"/>
          <p:cNvSpPr txBox="1">
            <a:spLocks noChangeArrowheads="1"/>
          </p:cNvSpPr>
          <p:nvPr/>
        </p:nvSpPr>
        <p:spPr bwMode="auto">
          <a:xfrm>
            <a:off x="762000" y="6090526"/>
            <a:ext cx="7620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100" dirty="0">
                <a:solidFill>
                  <a:srgbClr val="0078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Note: This graph contains weighted results. See the corresponding summary tables for detailed explanation of data.</a:t>
            </a:r>
          </a:p>
        </p:txBody>
      </p:sp>
      <p:sp>
        <p:nvSpPr>
          <p:cNvPr id="7" name="Header3"/>
          <p:cNvSpPr txBox="1">
            <a:spLocks noChangeArrowheads="1"/>
          </p:cNvSpPr>
          <p:nvPr/>
        </p:nvSpPr>
        <p:spPr bwMode="auto">
          <a:xfrm>
            <a:off x="1524000" y="987553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rgbClr val="0078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p14="http://schemas.microsoft.com/office/powerpoint/2010/main" xmlns:c="http://schemas.openxmlformats.org/drawingml/2006/chart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3" name="Chart 292"/>
          <p:cNvGraphicFramePr/>
          <p:nvPr>
            <p:extLst>
              <p:ext uri="{D42A27DB-BD31-4B8C-83A1-F6EECF244321}">
                <p14:modId xmlns:p14="http://schemas.microsoft.com/office/powerpoint/2010/main" val="91431153"/>
              </p:ext>
            </p:extLst>
          </p:nvPr>
        </p:nvGraphicFramePr>
        <p:xfrm>
          <a:off x="914400" y="1316736"/>
          <a:ext cx="10744200" cy="4910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436" name="Header1"/>
          <p:cNvSpPr txBox="1">
            <a:spLocks noChangeArrowheads="1"/>
          </p:cNvSpPr>
          <p:nvPr/>
        </p:nvSpPr>
        <p:spPr bwMode="auto">
          <a:xfrm>
            <a:off x="1524000" y="438912"/>
            <a:ext cx="914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rgbClr val="0078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Maryland High School Survey</a:t>
            </a:r>
          </a:p>
        </p:txBody>
      </p:sp>
      <p:sp>
        <p:nvSpPr>
          <p:cNvPr id="6437" name="Header2"/>
          <p:cNvSpPr txBox="1">
            <a:spLocks noChangeArrowheads="1"/>
          </p:cNvSpPr>
          <p:nvPr/>
        </p:nvSpPr>
        <p:spPr bwMode="auto">
          <a:xfrm>
            <a:off x="1524000" y="758953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rgbClr val="0078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2021 Youth Risk Behavior Survey Results</a:t>
            </a:r>
          </a:p>
        </p:txBody>
      </p:sp>
      <p:sp>
        <p:nvSpPr>
          <p:cNvPr id="6423" name="Text Box 279"/>
          <p:cNvSpPr txBox="1">
            <a:spLocks noChangeArrowheads="1"/>
          </p:cNvSpPr>
          <p:nvPr/>
        </p:nvSpPr>
        <p:spPr bwMode="auto">
          <a:xfrm>
            <a:off x="990600" y="1465268"/>
            <a:ext cx="3175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100" b="1" dirty="0">
                <a:solidFill>
                  <a:srgbClr val="0078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Number of students in a class of 30 who:</a:t>
            </a:r>
          </a:p>
        </p:txBody>
      </p:sp>
      <p:sp>
        <p:nvSpPr>
          <p:cNvPr id="7" name="Footnote1"/>
          <p:cNvSpPr txBox="1">
            <a:spLocks noChangeArrowheads="1"/>
          </p:cNvSpPr>
          <p:nvPr/>
        </p:nvSpPr>
        <p:spPr bwMode="auto">
          <a:xfrm>
            <a:off x="838200" y="6112472"/>
            <a:ext cx="7620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100" dirty="0">
                <a:solidFill>
                  <a:srgbClr val="0078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Note: This graph contains weighted results. See the corresponding summary tables for detailed explanation of data.</a:t>
            </a:r>
          </a:p>
        </p:txBody>
      </p:sp>
      <p:sp>
        <p:nvSpPr>
          <p:cNvPr id="8" name="Header3"/>
          <p:cNvSpPr txBox="1">
            <a:spLocks noChangeArrowheads="1"/>
          </p:cNvSpPr>
          <p:nvPr/>
        </p:nvSpPr>
        <p:spPr bwMode="auto">
          <a:xfrm>
            <a:off x="1524000" y="987553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rgbClr val="0078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p14="http://schemas.microsoft.com/office/powerpoint/2010/main" xmlns:c="http://schemas.openxmlformats.org/drawingml/2006/chart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3" name="Chart 292"/>
          <p:cNvGraphicFramePr/>
          <p:nvPr>
            <p:extLst>
              <p:ext uri="{D42A27DB-BD31-4B8C-83A1-F6EECF244321}">
                <p14:modId xmlns:p14="http://schemas.microsoft.com/office/powerpoint/2010/main" val="3043624025"/>
              </p:ext>
            </p:extLst>
          </p:nvPr>
        </p:nvGraphicFramePr>
        <p:xfrm>
          <a:off x="1066800" y="1316736"/>
          <a:ext cx="10668000" cy="4910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436" name="Header1"/>
          <p:cNvSpPr txBox="1">
            <a:spLocks noChangeArrowheads="1"/>
          </p:cNvSpPr>
          <p:nvPr/>
        </p:nvSpPr>
        <p:spPr bwMode="auto">
          <a:xfrm>
            <a:off x="1524000" y="438912"/>
            <a:ext cx="914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rgbClr val="0078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Maryland High School Survey</a:t>
            </a:r>
          </a:p>
        </p:txBody>
      </p:sp>
      <p:sp>
        <p:nvSpPr>
          <p:cNvPr id="6437" name="Header2"/>
          <p:cNvSpPr txBox="1">
            <a:spLocks noChangeArrowheads="1"/>
          </p:cNvSpPr>
          <p:nvPr/>
        </p:nvSpPr>
        <p:spPr bwMode="auto">
          <a:xfrm>
            <a:off x="1524000" y="758953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rgbClr val="0078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2021 Youth Risk Behavior Survey Results</a:t>
            </a:r>
          </a:p>
        </p:txBody>
      </p:sp>
      <p:sp>
        <p:nvSpPr>
          <p:cNvPr id="6423" name="Text Box 279"/>
          <p:cNvSpPr txBox="1">
            <a:spLocks noChangeArrowheads="1"/>
          </p:cNvSpPr>
          <p:nvPr/>
        </p:nvSpPr>
        <p:spPr bwMode="auto">
          <a:xfrm>
            <a:off x="1057894" y="1422225"/>
            <a:ext cx="3175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100" b="1" dirty="0">
                <a:solidFill>
                  <a:srgbClr val="0078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Number of students in a class of 30 who:</a:t>
            </a:r>
            <a:r>
              <a:rPr lang="en-US" sz="11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8" name="Footnote1"/>
          <p:cNvSpPr txBox="1">
            <a:spLocks noChangeArrowheads="1"/>
          </p:cNvSpPr>
          <p:nvPr/>
        </p:nvSpPr>
        <p:spPr bwMode="auto">
          <a:xfrm>
            <a:off x="1066800" y="6096259"/>
            <a:ext cx="7620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100" dirty="0">
                <a:solidFill>
                  <a:srgbClr val="0078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Note: This graph contains weighted results. See the corresponding summary tables for detailed explanation of data.</a:t>
            </a:r>
          </a:p>
        </p:txBody>
      </p:sp>
      <p:sp>
        <p:nvSpPr>
          <p:cNvPr id="7" name="Header3"/>
          <p:cNvSpPr txBox="1">
            <a:spLocks noChangeArrowheads="1"/>
          </p:cNvSpPr>
          <p:nvPr/>
        </p:nvSpPr>
        <p:spPr bwMode="auto">
          <a:xfrm>
            <a:off x="1524000" y="987553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rgbClr val="0078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009YRBSSlides">
  <a:themeElements>
    <a:clrScheme name="2009YRBSSlide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009YRBSSlides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-80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-80" charset="0"/>
          </a:defRPr>
        </a:defPPr>
      </a:lstStyle>
    </a:lnDef>
  </a:objectDefaults>
  <a:extraClrSchemeLst>
    <a:extraClrScheme>
      <a:clrScheme name="2009YRBSSlid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9YRBSSlid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9YRBSSlid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9YRBSSlid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9YRBSSlid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9YRBSSlid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9YRBSSlid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9YRBSSlid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9YRBSSlid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9YRBSSlid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9YRBSSlid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9YRBSSlid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2009YRBSSlides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2009YRBSSlides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2009YRBSSlides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2009YRBSSlides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2009YRBSSlides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2009YRBSSlides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A76B87E361CD64281E1294320C6F61C" ma:contentTypeVersion="67" ma:contentTypeDescription="Create a new document." ma:contentTypeScope="" ma:versionID="1e6310ccdf83e979490735d78dba0a17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29f8a7ee62ec5a0ae4d6004028b8cf6e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4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 ma:readOnly="false">
      <xsd:simpleType>
        <xsd:restriction base="dms:Unknown"/>
      </xsd:simpleType>
    </xsd:element>
    <xsd:element name="PublishingExpirationDate" ma:index="5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6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569C3BCF-7F4F-4670-B6DC-5236B629E1D1}"/>
</file>

<file path=customXml/itemProps2.xml><?xml version="1.0" encoding="utf-8"?>
<ds:datastoreItem xmlns:ds="http://schemas.openxmlformats.org/officeDocument/2006/customXml" ds:itemID="{464F38FF-C475-4CC4-880A-2A81CAD03E54}"/>
</file>

<file path=customXml/itemProps3.xml><?xml version="1.0" encoding="utf-8"?>
<ds:datastoreItem xmlns:ds="http://schemas.openxmlformats.org/officeDocument/2006/customXml" ds:itemID="{111E2A07-2D9D-4FEC-8B43-07C768125841}"/>
</file>

<file path=docProps/app.xml><?xml version="1.0" encoding="utf-8"?>
<Properties xmlns="http://schemas.openxmlformats.org/officeDocument/2006/extended-properties" xmlns:vt="http://schemas.openxmlformats.org/officeDocument/2006/docPropsVTypes">
  <Template>2009YRBSSummarySlides</Template>
  <TotalTime>1680</TotalTime>
  <Words>46</Words>
  <Application>Microsoft Office PowerPoint</Application>
  <PresentationFormat>Widescreen</PresentationFormat>
  <Paragraphs>20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Times</vt:lpstr>
      <vt:lpstr>Verdana</vt:lpstr>
      <vt:lpstr>Wingdings</vt:lpstr>
      <vt:lpstr>2009YRBSSlides</vt:lpstr>
      <vt:lpstr>PowerPoint Presentation</vt:lpstr>
      <vt:lpstr>PowerPoint Presentation</vt:lpstr>
      <vt:lpstr>PowerPoint Presentation</vt:lpstr>
      <vt:lpstr>PowerPoint Presentation</vt:lpstr>
    </vt:vector>
  </TitlesOfParts>
  <Company>CDC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Centers for Disease Control and Prevention</dc:creator>
  <cp:lastModifiedBy>Harris, William A. (CDC/DDID/NCHHSTP/OD) (CTR)</cp:lastModifiedBy>
  <cp:revision>70</cp:revision>
  <dcterms:created xsi:type="dcterms:W3CDTF">2009-10-06T19:28:36Z</dcterms:created>
  <dcterms:modified xsi:type="dcterms:W3CDTF">2021-05-24T14:42:35Z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8af03ff0-41c5-4c41-b55e-fabb8fae94be_Enabled">
    <vt:lpwstr>true</vt:lpwstr>
  </property>
  <property fmtid="{D5CDD505-2E9C-101B-9397-08002B2CF9AE}" pid="3" name="MSIP_Label_8af03ff0-41c5-4c41-b55e-fabb8fae94be_SetDate">
    <vt:lpwstr>2021-05-24T14:42:30Z</vt:lpwstr>
  </property>
  <property fmtid="{D5CDD505-2E9C-101B-9397-08002B2CF9AE}" pid="4" name="MSIP_Label_8af03ff0-41c5-4c41-b55e-fabb8fae94be_Method">
    <vt:lpwstr>Privileged</vt:lpwstr>
  </property>
  <property fmtid="{D5CDD505-2E9C-101B-9397-08002B2CF9AE}" pid="5" name="MSIP_Label_8af03ff0-41c5-4c41-b55e-fabb8fae94be_Name">
    <vt:lpwstr>8af03ff0-41c5-4c41-b55e-fabb8fae94be</vt:lpwstr>
  </property>
  <property fmtid="{D5CDD505-2E9C-101B-9397-08002B2CF9AE}" pid="6" name="MSIP_Label_8af03ff0-41c5-4c41-b55e-fabb8fae94be_SiteId">
    <vt:lpwstr>9ce70869-60db-44fd-abe8-d2767077fc8f</vt:lpwstr>
  </property>
  <property fmtid="{D5CDD505-2E9C-101B-9397-08002B2CF9AE}" pid="7" name="MSIP_Label_8af03ff0-41c5-4c41-b55e-fabb8fae94be_ActionId">
    <vt:lpwstr>608cb355-06ce-422a-b210-844bc556b899</vt:lpwstr>
  </property>
  <property fmtid="{D5CDD505-2E9C-101B-9397-08002B2CF9AE}" pid="8" name="MSIP_Label_8af03ff0-41c5-4c41-b55e-fabb8fae94be_ContentBits">
    <vt:lpwstr>0</vt:lpwstr>
  </property>
  <property fmtid="{D5CDD505-2E9C-101B-9397-08002B2CF9AE}" pid="9" name="ContentTypeId">
    <vt:lpwstr>0x0101004A76B87E361CD64281E1294320C6F61C</vt:lpwstr>
  </property>
</Properties>
</file>