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4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327" r:id="rId2"/>
    <p:sldId id="334" r:id="rId3"/>
    <p:sldId id="335" r:id="rId4"/>
    <p:sldId id="336" r:id="rId5"/>
    <p:sldId id="338" r:id="rId6"/>
    <p:sldId id="339" r:id="rId7"/>
    <p:sldId id="340" r:id="rId8"/>
    <p:sldId id="346" r:id="rId9"/>
    <p:sldId id="341" r:id="rId10"/>
    <p:sldId id="347" r:id="rId11"/>
    <p:sldId id="348" r:id="rId12"/>
    <p:sldId id="353" r:id="rId13"/>
    <p:sldId id="350" r:id="rId14"/>
    <p:sldId id="351" r:id="rId15"/>
    <p:sldId id="352" r:id="rId16"/>
    <p:sldId id="355" r:id="rId17"/>
    <p:sldId id="356" r:id="rId18"/>
    <p:sldId id="357" r:id="rId19"/>
    <p:sldId id="359" r:id="rId20"/>
    <p:sldId id="342" r:id="rId21"/>
    <p:sldId id="349" r:id="rId22"/>
    <p:sldId id="371" r:id="rId23"/>
    <p:sldId id="372" r:id="rId24"/>
    <p:sldId id="370" r:id="rId25"/>
    <p:sldId id="362" r:id="rId26"/>
    <p:sldId id="363" r:id="rId27"/>
    <p:sldId id="360" r:id="rId28"/>
    <p:sldId id="364" r:id="rId29"/>
    <p:sldId id="365" r:id="rId30"/>
    <p:sldId id="366" r:id="rId31"/>
    <p:sldId id="369" r:id="rId32"/>
    <p:sldId id="367" r:id="rId33"/>
    <p:sldId id="368" r:id="rId34"/>
    <p:sldId id="344" r:id="rId35"/>
    <p:sldId id="345" r:id="rId36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523EC85-5C61-4AA0-97B2-46982705CF4C}">
          <p14:sldIdLst>
            <p14:sldId id="327"/>
            <p14:sldId id="334"/>
            <p14:sldId id="335"/>
            <p14:sldId id="336"/>
            <p14:sldId id="338"/>
            <p14:sldId id="339"/>
            <p14:sldId id="340"/>
            <p14:sldId id="346"/>
            <p14:sldId id="341"/>
            <p14:sldId id="347"/>
            <p14:sldId id="348"/>
            <p14:sldId id="353"/>
            <p14:sldId id="350"/>
            <p14:sldId id="351"/>
            <p14:sldId id="352"/>
            <p14:sldId id="355"/>
            <p14:sldId id="356"/>
            <p14:sldId id="357"/>
            <p14:sldId id="359"/>
            <p14:sldId id="342"/>
            <p14:sldId id="349"/>
            <p14:sldId id="371"/>
            <p14:sldId id="372"/>
            <p14:sldId id="370"/>
            <p14:sldId id="362"/>
            <p14:sldId id="363"/>
            <p14:sldId id="360"/>
            <p14:sldId id="364"/>
            <p14:sldId id="365"/>
            <p14:sldId id="366"/>
            <p14:sldId id="369"/>
            <p14:sldId id="367"/>
            <p14:sldId id="368"/>
            <p14:sldId id="344"/>
            <p14:sldId id="34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non McMahon" initials="SM" lastIdx="5" clrIdx="0">
    <p:extLst/>
  </p:cmAuthor>
  <p:cmAuthor id="2" name="Ann M. Walsh -DHMH-" initials="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002060"/>
    <a:srgbClr val="31727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575" autoAdjust="0"/>
    <p:restoredTop sz="94660"/>
  </p:normalViewPr>
  <p:slideViewPr>
    <p:cSldViewPr snapToGrid="0">
      <p:cViewPr>
        <p:scale>
          <a:sx n="70" d="100"/>
          <a:sy n="70" d="100"/>
        </p:scale>
        <p:origin x="-917" y="-26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5" d="100"/>
          <a:sy n="115" d="100"/>
        </p:scale>
        <p:origin x="2358" y="90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440528-71DC-4C5D-BAA4-7D139B284303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5AE952-57FF-402E-B181-5BBE1BB714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362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E61B2C-3CA2-43F2-8E62-E3F0FA755BC7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8A7C8C-EAB2-46DC-92EF-FA841598E5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814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346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236B52-3119-4E5A-BE95-A843E5DC4BD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200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236B52-3119-4E5A-BE95-A843E5DC4BD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67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758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236B52-3119-4E5A-BE95-A843E5DC4BD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78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236B52-3119-4E5A-BE95-A843E5DC4BD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37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758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236B52-3119-4E5A-BE95-A843E5DC4BD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78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758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236B52-3119-4E5A-BE95-A843E5DC4BD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78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758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236B52-3119-4E5A-BE95-A843E5DC4BD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78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4770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1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254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C487EDA-0124-4F26-A91F-677873D424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0247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A0F078A-12ED-463C-BC60-3EB6EFC220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8548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9E552C9-CEF8-48F8-967D-F048691885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7175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A33A847-C159-4F85-8CA8-32D7E1D25B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33557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</a:lstStyle>
          <a:p>
            <a:r>
              <a:rPr lang="en-US" dirty="0" smtClean="0"/>
              <a:t>CLICK TO EDIT MASTER TITLE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1" name="Picture 3" descr="C:\Users\MCRegan\Desktop\blue_wb_logo_circ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08" y="6334010"/>
            <a:ext cx="531057" cy="53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2481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4A1A8F2-0B66-4C4D-958C-B2CC6B9CE7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5084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9D45F62-F7C7-4336-9481-C618B1908B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82341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AC00422-8766-4565-A0AB-C81CA0562F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33463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87338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sz="180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3" name="Picture 3" descr="C:\Users\MCRegan\Desktop\blue_wb_logo_circ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08" y="6334010"/>
            <a:ext cx="531057" cy="53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7679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F34340A-F0E2-4EE0-B624-A06197BF12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566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2C4FB64-0700-4E91-802D-FD33C8A188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941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5ED0395-02B3-46DB-83E1-A8F61B9954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08919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MCRegan\Downloads\template4-01 (3)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" y="428"/>
            <a:ext cx="9142858" cy="68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0" y="944881"/>
            <a:ext cx="9144000" cy="45719"/>
          </a:xfrm>
          <a:prstGeom prst="rect">
            <a:avLst/>
          </a:prstGeom>
          <a:gradFill>
            <a:gsLst>
              <a:gs pos="0">
                <a:srgbClr val="C00000"/>
              </a:gs>
              <a:gs pos="30000">
                <a:srgbClr val="FF0000"/>
              </a:gs>
              <a:gs pos="54000">
                <a:srgbClr val="FFC000"/>
              </a:gs>
              <a:gs pos="84000">
                <a:srgbClr val="FFC000"/>
              </a:gs>
              <a:gs pos="100000">
                <a:srgbClr val="FFFF00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70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dhmh.edbhelp@maryland.gov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MCRegan\Downloads\template4-01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" y="428"/>
            <a:ext cx="9142858" cy="68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399" y="721631"/>
            <a:ext cx="8077200" cy="514933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Times New Roman" pitchFamily="18" charset="0"/>
              </a:rPr>
              <a:t/>
            </a:r>
            <a:br>
              <a:rPr lang="en-US" sz="3400" dirty="0" smtClean="0">
                <a:cs typeface="Times New Roman" pitchFamily="18" charset="0"/>
              </a:rPr>
            </a:br>
            <a:r>
              <a:rPr lang="en-US" sz="3600" b="1" dirty="0" smtClean="0">
                <a:cs typeface="Times New Roman" pitchFamily="18" charset="0"/>
              </a:rPr>
              <a:t/>
            </a:r>
            <a:br>
              <a:rPr lang="en-US" sz="3600" b="1" dirty="0" smtClean="0">
                <a:cs typeface="Times New Roman" pitchFamily="18" charset="0"/>
              </a:rPr>
            </a:br>
            <a:r>
              <a:rPr lang="en-US" sz="3600" b="1" dirty="0" smtClean="0">
                <a:cs typeface="Times New Roman" pitchFamily="18" charset="0"/>
              </a:rPr>
              <a:t/>
            </a:r>
            <a:br>
              <a:rPr lang="en-US" sz="3600" b="1" dirty="0" smtClean="0">
                <a:cs typeface="Times New Roman" pitchFamily="18" charset="0"/>
              </a:rPr>
            </a:br>
            <a:r>
              <a:rPr lang="en-US" sz="3600" b="1" dirty="0" smtClean="0">
                <a:cs typeface="Times New Roman" pitchFamily="18" charset="0"/>
              </a:rPr>
              <a:t/>
            </a:r>
            <a:br>
              <a:rPr lang="en-US" sz="3600" b="1" dirty="0" smtClean="0">
                <a:cs typeface="Times New Roman" pitchFamily="18" charset="0"/>
              </a:rPr>
            </a:br>
            <a:r>
              <a:rPr lang="en-US" sz="2000" b="1" dirty="0" smtClean="0">
                <a:cs typeface="Times New Roman" pitchFamily="18" charset="0"/>
              </a:rPr>
              <a:t/>
            </a:r>
            <a:br>
              <a:rPr lang="en-US" sz="2000" b="1" dirty="0" smtClean="0">
                <a:cs typeface="Times New Roman" pitchFamily="18" charset="0"/>
              </a:rPr>
            </a:br>
            <a:r>
              <a:rPr lang="en-US" sz="4400" b="1" dirty="0" smtClean="0">
                <a:cs typeface="Times New Roman" pitchFamily="18" charset="0"/>
              </a:rPr>
              <a:t>EDB TRAINING</a:t>
            </a:r>
            <a:r>
              <a:rPr lang="en-US" sz="3200" dirty="0">
                <a:cs typeface="Times New Roman" pitchFamily="18" charset="0"/>
              </a:rPr>
              <a:t/>
            </a:r>
            <a:br>
              <a:rPr lang="en-US" sz="3200" dirty="0">
                <a:cs typeface="Times New Roman" pitchFamily="18" charset="0"/>
              </a:rPr>
            </a:br>
            <a:r>
              <a:rPr lang="en-US" sz="3200" dirty="0" smtClean="0">
                <a:cs typeface="Times New Roman" pitchFamily="18" charset="0"/>
              </a:rPr>
              <a:t>7/27/16</a:t>
            </a:r>
            <a:br>
              <a:rPr lang="en-US" sz="3200" dirty="0" smtClean="0">
                <a:cs typeface="Times New Roman" pitchFamily="18" charset="0"/>
              </a:rPr>
            </a:br>
            <a:r>
              <a:rPr lang="en-US" sz="2000" dirty="0" smtClean="0">
                <a:cs typeface="Times New Roman" pitchFamily="18" charset="0"/>
              </a:rPr>
              <a:t/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1800" dirty="0" smtClean="0">
                <a:solidFill>
                  <a:schemeClr val="tx1"/>
                </a:solidFill>
                <a:cs typeface="Times New Roman" pitchFamily="18" charset="0"/>
              </a:rPr>
              <a:t>Maria-Theresa C. Okafor, PhD, MCG</a:t>
            </a:r>
            <a:br>
              <a:rPr lang="en-US" sz="1800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en-US" sz="1800" dirty="0" smtClean="0">
                <a:solidFill>
                  <a:schemeClr val="tx1"/>
                </a:solidFill>
                <a:cs typeface="Times New Roman" pitchFamily="18" charset="0"/>
              </a:rPr>
              <a:t>Program Manager, Surveillance and Evaluation Unit</a:t>
            </a:r>
            <a:br>
              <a:rPr lang="en-US" sz="1800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en-US" sz="1800" dirty="0" smtClean="0">
                <a:solidFill>
                  <a:schemeClr val="tx1"/>
                </a:solidFill>
                <a:cs typeface="Times New Roman" pitchFamily="18" charset="0"/>
              </a:rPr>
              <a:t>Center for Cancer Prevention and Control</a:t>
            </a:r>
            <a:br>
              <a:rPr lang="en-US" sz="1800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en-US" sz="1800" dirty="0" smtClean="0">
                <a:solidFill>
                  <a:schemeClr val="tx1"/>
                </a:solidFill>
                <a:cs typeface="Times New Roman" pitchFamily="18" charset="0"/>
              </a:rPr>
              <a:t>Maryland Department of Health and Mental Hygiene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</a:br>
            <a:endParaRPr lang="en-US" sz="18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103" y="690993"/>
            <a:ext cx="1995789" cy="2125747"/>
          </a:xfrm>
          <a:prstGeom prst="rect">
            <a:avLst/>
          </a:prstGeom>
        </p:spPr>
      </p:pic>
      <p:pic>
        <p:nvPicPr>
          <p:cNvPr id="7" name="Picture 3" descr="C:\Users\MCRegan\Desktop\blue_wb_logo_circ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08" y="6334010"/>
            <a:ext cx="531057" cy="53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715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Main Menu: </a:t>
            </a:r>
            <a:r>
              <a:rPr lang="en-US" sz="4000" b="1" dirty="0" smtClean="0">
                <a:solidFill>
                  <a:srgbClr val="FF0000"/>
                </a:solidFill>
              </a:rPr>
              <a:t>Old</a:t>
            </a:r>
            <a:r>
              <a:rPr lang="en-US" sz="4000" dirty="0" smtClean="0"/>
              <a:t> Layout</a:t>
            </a:r>
            <a:endParaRPr lang="en-US" sz="4000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" t="1189" r="2548" b="12588"/>
          <a:stretch/>
        </p:blipFill>
        <p:spPr bwMode="auto">
          <a:xfrm>
            <a:off x="0" y="1032096"/>
            <a:ext cx="9189267" cy="582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803270" y="5101185"/>
            <a:ext cx="2834642" cy="16696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cxnSp>
        <p:nvCxnSpPr>
          <p:cNvPr id="17" name="Straight Arrow Connector 16"/>
          <p:cNvCxnSpPr>
            <a:stCxn id="14" idx="1"/>
          </p:cNvCxnSpPr>
          <p:nvPr/>
        </p:nvCxnSpPr>
        <p:spPr>
          <a:xfrm flipH="1">
            <a:off x="2643570" y="4551327"/>
            <a:ext cx="2081261" cy="601425"/>
          </a:xfrm>
          <a:prstGeom prst="straightConnector1">
            <a:avLst/>
          </a:prstGeom>
          <a:ln w="50800">
            <a:solidFill>
              <a:srgbClr val="3439F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4" idx="1"/>
          </p:cNvCxnSpPr>
          <p:nvPr/>
        </p:nvCxnSpPr>
        <p:spPr>
          <a:xfrm flipH="1" flipV="1">
            <a:off x="2554845" y="3992587"/>
            <a:ext cx="2169986" cy="558740"/>
          </a:xfrm>
          <a:prstGeom prst="straightConnector1">
            <a:avLst/>
          </a:prstGeom>
          <a:ln w="50800">
            <a:solidFill>
              <a:srgbClr val="3439F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4724831" y="4351272"/>
            <a:ext cx="4202388" cy="400110"/>
          </a:xfrm>
          <a:prstGeom prst="rect">
            <a:avLst/>
          </a:prstGeom>
          <a:noFill/>
          <a:ln w="50800">
            <a:solidFill>
              <a:srgbClr val="3439F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3439F6"/>
                </a:solidFill>
              </a:rPr>
              <a:t>Add/View/Modify/Download data</a:t>
            </a:r>
            <a:endParaRPr lang="en-US" b="1" i="1" dirty="0">
              <a:solidFill>
                <a:srgbClr val="3439F6"/>
              </a:solidFill>
            </a:endParaRP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5955670" y="3550290"/>
            <a:ext cx="2834642" cy="7513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313445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Main Menu: </a:t>
            </a:r>
            <a:r>
              <a:rPr lang="en-US" sz="4000" b="1" dirty="0" smtClean="0">
                <a:solidFill>
                  <a:srgbClr val="FF0000"/>
                </a:solidFill>
              </a:rPr>
              <a:t>New</a:t>
            </a:r>
            <a:r>
              <a:rPr lang="en-US" sz="4000" dirty="0" smtClean="0"/>
              <a:t> Layout</a:t>
            </a:r>
            <a:endParaRPr lang="en-US" sz="4000" dirty="0"/>
          </a:p>
        </p:txBody>
      </p:sp>
      <p:pic>
        <p:nvPicPr>
          <p:cNvPr id="11" name="Picture 10"/>
          <p:cNvPicPr/>
          <p:nvPr/>
        </p:nvPicPr>
        <p:blipFill rotWithShape="1">
          <a:blip r:embed="rId2"/>
          <a:srcRect l="24835" t="13504" r="26312" b="21409"/>
          <a:stretch/>
        </p:blipFill>
        <p:spPr bwMode="auto">
          <a:xfrm>
            <a:off x="-1" y="1086415"/>
            <a:ext cx="9143999" cy="57715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368346" y="5165127"/>
            <a:ext cx="4203652" cy="1463040"/>
          </a:xfrm>
          <a:prstGeom prst="rect">
            <a:avLst/>
          </a:prstGeom>
          <a:noFill/>
          <a:ln w="50800">
            <a:solidFill>
              <a:srgbClr val="3439F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="1" i="1" dirty="0">
              <a:solidFill>
                <a:srgbClr val="3439F6"/>
              </a:solidFill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5287224" y="5764061"/>
            <a:ext cx="3361682" cy="40011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3439F6"/>
                </a:solidFill>
              </a:rPr>
              <a:t>Access </a:t>
            </a:r>
            <a:r>
              <a:rPr lang="en-US" b="1" u="sng" dirty="0" smtClean="0">
                <a:solidFill>
                  <a:srgbClr val="3439F6"/>
                </a:solidFill>
              </a:rPr>
              <a:t>old</a:t>
            </a:r>
            <a:r>
              <a:rPr lang="en-US" b="1" dirty="0" smtClean="0">
                <a:solidFill>
                  <a:srgbClr val="3439F6"/>
                </a:solidFill>
              </a:rPr>
              <a:t> EDB data here</a:t>
            </a:r>
            <a:endParaRPr lang="en-US" b="1" i="1" dirty="0">
              <a:solidFill>
                <a:srgbClr val="3439F6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689694" y="5964116"/>
            <a:ext cx="597530" cy="0"/>
          </a:xfrm>
          <a:prstGeom prst="straightConnector1">
            <a:avLst/>
          </a:prstGeom>
          <a:ln w="50800">
            <a:solidFill>
              <a:srgbClr val="3439F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3856777" y="3109886"/>
            <a:ext cx="4451202" cy="40011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3439F6"/>
                </a:solidFill>
              </a:rPr>
              <a:t>Access </a:t>
            </a:r>
            <a:r>
              <a:rPr lang="en-US" b="1" u="sng" dirty="0" smtClean="0">
                <a:solidFill>
                  <a:srgbClr val="3439F6"/>
                </a:solidFill>
              </a:rPr>
              <a:t>new</a:t>
            </a:r>
            <a:r>
              <a:rPr lang="en-US" b="1" dirty="0" smtClean="0">
                <a:solidFill>
                  <a:srgbClr val="3439F6"/>
                </a:solidFill>
              </a:rPr>
              <a:t> EDB data here</a:t>
            </a:r>
            <a:endParaRPr lang="en-US" b="1" i="1" dirty="0">
              <a:solidFill>
                <a:srgbClr val="3439F6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254313" y="3509996"/>
            <a:ext cx="1727703" cy="462211"/>
          </a:xfrm>
          <a:prstGeom prst="straightConnector1">
            <a:avLst/>
          </a:prstGeom>
          <a:ln w="50800">
            <a:solidFill>
              <a:srgbClr val="3439F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973655" y="3509996"/>
            <a:ext cx="2008362" cy="1116325"/>
          </a:xfrm>
          <a:prstGeom prst="straightConnector1">
            <a:avLst/>
          </a:prstGeom>
          <a:ln w="50800">
            <a:solidFill>
              <a:srgbClr val="3439F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72963" y="3509996"/>
            <a:ext cx="707678" cy="462211"/>
          </a:xfrm>
          <a:prstGeom prst="straightConnector1">
            <a:avLst/>
          </a:prstGeom>
          <a:ln w="50800">
            <a:solidFill>
              <a:srgbClr val="3439F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0014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685513" y="1067361"/>
            <a:ext cx="7772977" cy="1469372"/>
          </a:xfrm>
        </p:spPr>
        <p:txBody>
          <a:bodyPr lIns="82058" tIns="41029" rIns="82058" bIns="41029"/>
          <a:lstStyle/>
          <a:p>
            <a:r>
              <a:rPr lang="en-US" dirty="0" smtClean="0">
                <a:solidFill>
                  <a:srgbClr val="3439F6"/>
                </a:solidFill>
              </a:rPr>
              <a:t/>
            </a:r>
            <a:br>
              <a:rPr lang="en-US" dirty="0" smtClean="0">
                <a:solidFill>
                  <a:srgbClr val="3439F6"/>
                </a:solidFill>
              </a:rPr>
            </a:br>
            <a:r>
              <a:rPr lang="en-US" dirty="0">
                <a:solidFill>
                  <a:srgbClr val="3439F6"/>
                </a:solidFill>
              </a:rPr>
              <a:t/>
            </a:r>
            <a:br>
              <a:rPr lang="en-US" dirty="0">
                <a:solidFill>
                  <a:srgbClr val="3439F6"/>
                </a:solidFill>
              </a:rPr>
            </a:br>
            <a:r>
              <a:rPr lang="en-US" dirty="0" smtClean="0">
                <a:solidFill>
                  <a:srgbClr val="3439F6"/>
                </a:solidFill>
              </a:rPr>
              <a:t>UPDATE 3: EDB Form Changes</a:t>
            </a:r>
            <a:r>
              <a:rPr lang="en-US" sz="4800" b="1" dirty="0"/>
              <a:t/>
            </a:r>
            <a:br>
              <a:rPr lang="en-US" sz="4800" b="1" dirty="0"/>
            </a:br>
            <a:endParaRPr lang="en-US" dirty="0" smtClean="0">
              <a:solidFill>
                <a:srgbClr val="3439F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238" y="4006402"/>
            <a:ext cx="6400511" cy="175232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Overview</a:t>
            </a:r>
          </a:p>
          <a:p>
            <a:pPr>
              <a:defRPr/>
            </a:pPr>
            <a:r>
              <a:rPr lang="en-US" dirty="0" smtClean="0"/>
              <a:t>EDB Form 2 Revisions</a:t>
            </a:r>
          </a:p>
          <a:p>
            <a:pPr>
              <a:defRPr/>
            </a:pPr>
            <a:r>
              <a:rPr lang="en-US" dirty="0" smtClean="0"/>
              <a:t>Final EDB Form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8805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EDB Form Changes: Overview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538"/>
            <a:ext cx="8468436" cy="4617267"/>
          </a:xfrm>
        </p:spPr>
        <p:txBody>
          <a:bodyPr/>
          <a:lstStyle/>
          <a:p>
            <a:r>
              <a:rPr lang="en-US" dirty="0" smtClean="0"/>
              <a:t>What Changed?</a:t>
            </a:r>
          </a:p>
          <a:p>
            <a:pPr lvl="1"/>
            <a:r>
              <a:rPr lang="en-US" dirty="0" smtClean="0"/>
              <a:t>Total Number of EDB Forms:</a:t>
            </a:r>
          </a:p>
          <a:p>
            <a:pPr lvl="2"/>
            <a:r>
              <a:rPr lang="en-US" dirty="0" smtClean="0"/>
              <a:t>EDB Forms 1, 3, and 4 </a:t>
            </a:r>
            <a:r>
              <a:rPr lang="en-US" b="1" dirty="0" smtClean="0"/>
              <a:t>deleted</a:t>
            </a:r>
          </a:p>
          <a:p>
            <a:pPr lvl="2"/>
            <a:r>
              <a:rPr lang="en-US" dirty="0" smtClean="0"/>
              <a:t>EDB Form 2 revised:</a:t>
            </a:r>
          </a:p>
          <a:p>
            <a:pPr lvl="3"/>
            <a:r>
              <a:rPr lang="en-US" dirty="0" smtClean="0"/>
              <a:t>Includes select fields from other EDB forms </a:t>
            </a:r>
          </a:p>
          <a:p>
            <a:pPr lvl="3"/>
            <a:r>
              <a:rPr lang="en-US" dirty="0" smtClean="0"/>
              <a:t>Aligns with new FY17 Education and Outreach performance measures:</a:t>
            </a:r>
          </a:p>
          <a:p>
            <a:pPr lvl="4"/>
            <a:r>
              <a:rPr lang="en-US" dirty="0" smtClean="0"/>
              <a:t># of public education and targeted outreach activities implemented, for all cancers combined</a:t>
            </a:r>
          </a:p>
          <a:p>
            <a:pPr lvl="4"/>
            <a:r>
              <a:rPr lang="en-US" dirty="0" smtClean="0"/>
              <a:t># of new individuals screened, for all cancers combined, regardless of funding source</a:t>
            </a:r>
          </a:p>
        </p:txBody>
      </p:sp>
    </p:spTree>
    <p:extLst>
      <p:ext uri="{BB962C8B-B14F-4D97-AF65-F5344CB8AC3E}">
        <p14:creationId xmlns:p14="http://schemas.microsoft.com/office/powerpoint/2010/main" val="37753083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490" y="274544"/>
            <a:ext cx="8132329" cy="733985"/>
          </a:xfrm>
        </p:spPr>
        <p:txBody>
          <a:bodyPr lIns="82058" tIns="41029" rIns="82058" bIns="41029"/>
          <a:lstStyle/>
          <a:p>
            <a:r>
              <a:rPr lang="en-US" sz="4000" dirty="0" smtClean="0"/>
              <a:t>How was EDB Form 2 Revised?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1825293"/>
              </p:ext>
            </p:extLst>
          </p:nvPr>
        </p:nvGraphicFramePr>
        <p:xfrm>
          <a:off x="207819" y="1008531"/>
          <a:ext cx="8797635" cy="51745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55817"/>
                <a:gridCol w="1262273"/>
                <a:gridCol w="4279545"/>
              </a:tblGrid>
              <a:tr h="61857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EDB</a:t>
                      </a:r>
                      <a:r>
                        <a:rPr lang="en-US" sz="1800" baseline="0" dirty="0" smtClean="0"/>
                        <a:t> FORM 2</a:t>
                      </a:r>
                      <a:r>
                        <a:rPr lang="en-US" sz="1800" dirty="0" smtClean="0"/>
                        <a:t> SECTION</a:t>
                      </a:r>
                      <a:endParaRPr lang="en-US" sz="1800" dirty="0"/>
                    </a:p>
                  </a:txBody>
                  <a:tcPr marL="83127" marR="83127" marT="40348" marB="4034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UPDATED</a:t>
                      </a:r>
                      <a:r>
                        <a:rPr lang="en-US" sz="1800" baseline="0" dirty="0" smtClean="0"/>
                        <a:t> (Y/N)</a:t>
                      </a:r>
                      <a:endParaRPr lang="en-US" sz="1800" dirty="0"/>
                    </a:p>
                  </a:txBody>
                  <a:tcPr marL="83127" marR="83127" marT="40348" marB="4034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LOCATION OF</a:t>
                      </a:r>
                      <a:r>
                        <a:rPr lang="en-US" sz="1800" baseline="0" dirty="0" smtClean="0"/>
                        <a:t> UPDATE</a:t>
                      </a:r>
                      <a:endParaRPr lang="en-US" sz="1800" dirty="0"/>
                    </a:p>
                  </a:txBody>
                  <a:tcPr marL="83127" marR="83127" marT="40348" marB="40348"/>
                </a:tc>
              </a:tr>
              <a:tr h="50310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PROGRAM USE ONLY</a:t>
                      </a: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40348" marB="4034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40348" marB="4034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N/A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40348" marB="40348"/>
                </a:tc>
              </a:tr>
              <a:tr h="88752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ACTIVITY INFORMATION</a:t>
                      </a: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40348" marB="4034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40348" marB="40348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TOPIC/DESCRIPTION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TYPE OF ACTIVITY/RESOURCE IMPLEMENTED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PLACE OF ACTIVITY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LENGTH OF TIME TO IMPLEMENT ACTIVITY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/>
                        <a:t>LEAD EDUCATOR FIELDS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127" marR="83127" marT="40348" marB="40348"/>
                </a:tc>
              </a:tr>
              <a:tr h="34963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PARTICIPANTS TARGETED/REACHED</a:t>
                      </a: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40348" marB="4034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40348" marB="4034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ENTIRE SECTION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40348" marB="40348"/>
                </a:tc>
              </a:tr>
              <a:tr h="70594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COMMENTS SUGGESTIONS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40348" marB="4034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40348" marB="4034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N/A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40348" marB="40348"/>
                </a:tc>
              </a:tr>
              <a:tr h="70594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FOR LOCAL PROGRAM USE ONLY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40348" marB="4034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40348" marB="4034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N/A</a:t>
                      </a:r>
                    </a:p>
                    <a:p>
                      <a:endParaRPr lang="en-US" sz="18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40348" marB="4034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3289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490" y="274544"/>
            <a:ext cx="8132329" cy="733985"/>
          </a:xfrm>
        </p:spPr>
        <p:txBody>
          <a:bodyPr lIns="82058" tIns="41029" rIns="82058" bIns="41029"/>
          <a:lstStyle/>
          <a:p>
            <a:r>
              <a:rPr lang="en-US" sz="4000" dirty="0" smtClean="0"/>
              <a:t>How was EDB Form 2 Revised?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49378"/>
            <a:ext cx="8229600" cy="4876785"/>
          </a:xfrm>
        </p:spPr>
        <p:txBody>
          <a:bodyPr/>
          <a:lstStyle/>
          <a:p>
            <a:r>
              <a:rPr lang="en-US" dirty="0" smtClean="0"/>
              <a:t>Topic </a:t>
            </a:r>
            <a:r>
              <a:rPr lang="en-US" dirty="0"/>
              <a:t>Description field </a:t>
            </a:r>
            <a:r>
              <a:rPr lang="en-US" b="1" dirty="0"/>
              <a:t>deleted</a:t>
            </a:r>
          </a:p>
          <a:p>
            <a:r>
              <a:rPr lang="en-US" dirty="0"/>
              <a:t>Type of Activity field </a:t>
            </a:r>
            <a:r>
              <a:rPr lang="en-US" b="1" dirty="0"/>
              <a:t>deleted</a:t>
            </a:r>
          </a:p>
          <a:p>
            <a:r>
              <a:rPr lang="en-US" dirty="0" smtClean="0"/>
              <a:t>Length </a:t>
            </a:r>
            <a:r>
              <a:rPr lang="en-US" dirty="0"/>
              <a:t>of Time to Implement </a:t>
            </a:r>
            <a:r>
              <a:rPr lang="en-US" dirty="0" smtClean="0"/>
              <a:t>Activity </a:t>
            </a:r>
            <a:r>
              <a:rPr lang="en-US" b="1" dirty="0" smtClean="0"/>
              <a:t>deleted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b="1" dirty="0" smtClean="0"/>
              <a:t>All</a:t>
            </a:r>
            <a:r>
              <a:rPr lang="en-US" dirty="0" smtClean="0"/>
              <a:t> Lead Educator fields </a:t>
            </a:r>
            <a:r>
              <a:rPr lang="en-US" b="1" dirty="0" smtClean="0"/>
              <a:t>deleted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Lead Educator First and last name</a:t>
            </a:r>
          </a:p>
          <a:p>
            <a:pPr lvl="1"/>
            <a:r>
              <a:rPr lang="en-US" dirty="0"/>
              <a:t>Lead Educator Affiliation 	</a:t>
            </a:r>
          </a:p>
          <a:p>
            <a:pPr lvl="1"/>
            <a:r>
              <a:rPr lang="en-US" dirty="0"/>
              <a:t>Category of Lead Educator’s </a:t>
            </a:r>
            <a:r>
              <a:rPr lang="en-US" dirty="0" smtClean="0"/>
              <a:t>Affiliation</a:t>
            </a:r>
          </a:p>
          <a:p>
            <a:r>
              <a:rPr lang="en-US" dirty="0"/>
              <a:t>Type of Activity/Resource Implemented options </a:t>
            </a:r>
            <a:r>
              <a:rPr lang="en-US" b="1" dirty="0"/>
              <a:t>added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Brief Interaction</a:t>
            </a:r>
          </a:p>
          <a:p>
            <a:pPr lvl="1"/>
            <a:r>
              <a:rPr lang="en-US" dirty="0"/>
              <a:t>Group Presentation</a:t>
            </a:r>
          </a:p>
          <a:p>
            <a:pPr lvl="1"/>
            <a:r>
              <a:rPr lang="en-US" dirty="0"/>
              <a:t>Individual Session</a:t>
            </a:r>
          </a:p>
          <a:p>
            <a:pPr lvl="1"/>
            <a:r>
              <a:rPr lang="en-US" dirty="0"/>
              <a:t>	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6030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2" t="14594" r="28543" b="15341"/>
          <a:stretch/>
        </p:blipFill>
        <p:spPr bwMode="auto">
          <a:xfrm>
            <a:off x="0" y="-1"/>
            <a:ext cx="9144000" cy="6590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3060071" y="2109101"/>
            <a:ext cx="5626097" cy="36576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="1" i="1" dirty="0">
              <a:solidFill>
                <a:srgbClr val="3439F6"/>
              </a:solidFill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3067623" y="3320702"/>
            <a:ext cx="5626097" cy="36576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="1" i="1" dirty="0">
              <a:solidFill>
                <a:srgbClr val="3439F6"/>
              </a:solidFill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1539089" y="4787226"/>
            <a:ext cx="7532483" cy="173736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="1" i="1" dirty="0">
              <a:solidFill>
                <a:srgbClr val="3439F6"/>
              </a:solidFill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38082" y="2109101"/>
            <a:ext cx="1388027" cy="40011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DELETED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338082" y="3702704"/>
            <a:ext cx="1388027" cy="40011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DELETED</a:t>
            </a:r>
            <a:endParaRPr lang="en-US" b="1" i="1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>
            <a:off x="1726109" y="2309156"/>
            <a:ext cx="117100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6" idx="3"/>
          </p:cNvCxnSpPr>
          <p:nvPr/>
        </p:nvCxnSpPr>
        <p:spPr>
          <a:xfrm flipV="1">
            <a:off x="1726109" y="3503583"/>
            <a:ext cx="1333962" cy="39917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726109" y="3902759"/>
            <a:ext cx="777758" cy="77788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0167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How was EDB Form 2 Revised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48966"/>
            <a:ext cx="8229600" cy="4777197"/>
          </a:xfrm>
        </p:spPr>
        <p:txBody>
          <a:bodyPr/>
          <a:lstStyle/>
          <a:p>
            <a:r>
              <a:rPr lang="en-US" dirty="0"/>
              <a:t>Type of Activity/Resource Implemented options </a:t>
            </a:r>
            <a:r>
              <a:rPr lang="en-US" b="1" dirty="0"/>
              <a:t>added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BF34340A-F0E2-4EE0-B624-A06197BF12F3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15538" t="55534" r="2410" b="5299"/>
          <a:stretch/>
        </p:blipFill>
        <p:spPr bwMode="auto">
          <a:xfrm>
            <a:off x="959682" y="2073244"/>
            <a:ext cx="7242772" cy="37843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444434" y="4237670"/>
            <a:ext cx="5626097" cy="51846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="1" i="1" dirty="0">
              <a:solidFill>
                <a:srgbClr val="3439F6"/>
              </a:solidFill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451986" y="2706238"/>
            <a:ext cx="5626097" cy="249631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="1" i="1" dirty="0">
              <a:solidFill>
                <a:srgbClr val="3439F6"/>
              </a:solidFill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380240" y="3513519"/>
            <a:ext cx="1113577" cy="40011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ADDED</a:t>
            </a:r>
            <a:endParaRPr lang="en-US" b="1" i="1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484768" y="2834341"/>
            <a:ext cx="832919" cy="85947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683946" y="3785807"/>
            <a:ext cx="1589776" cy="28700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84768" y="3693814"/>
            <a:ext cx="959666" cy="88723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70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How was EDB Form 2 Revised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48966"/>
            <a:ext cx="8229600" cy="4777197"/>
          </a:xfrm>
        </p:spPr>
        <p:txBody>
          <a:bodyPr/>
          <a:lstStyle/>
          <a:p>
            <a:r>
              <a:rPr lang="en-US" dirty="0" smtClean="0"/>
              <a:t>Participants Targeted/Reached section </a:t>
            </a:r>
            <a:r>
              <a:rPr lang="en-US" b="1" dirty="0" smtClean="0"/>
              <a:t>revised</a:t>
            </a:r>
            <a:r>
              <a:rPr lang="en-US" dirty="0" smtClean="0"/>
              <a:t>:</a:t>
            </a:r>
          </a:p>
          <a:p>
            <a:r>
              <a:rPr lang="en-US" dirty="0" smtClean="0"/>
              <a:t>Previously: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Revised:</a:t>
            </a:r>
          </a:p>
          <a:p>
            <a:endParaRPr lang="en-US" dirty="0" smtClean="0"/>
          </a:p>
          <a:p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BF34340A-F0E2-4EE0-B624-A06197BF12F3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889058" y="5962647"/>
            <a:ext cx="1589776" cy="28700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6" t="52885" r="32653" b="37872"/>
          <a:stretch/>
        </p:blipFill>
        <p:spPr bwMode="auto">
          <a:xfrm>
            <a:off x="1276539" y="2299564"/>
            <a:ext cx="7595857" cy="85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1" t="39442" r="39035" b="42363"/>
          <a:stretch/>
        </p:blipFill>
        <p:spPr bwMode="auto">
          <a:xfrm>
            <a:off x="1278332" y="3621693"/>
            <a:ext cx="7594064" cy="1534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1276538" y="4165294"/>
            <a:ext cx="7595857" cy="1005840"/>
          </a:xfrm>
          <a:prstGeom prst="rect">
            <a:avLst/>
          </a:prstGeom>
          <a:noFill/>
          <a:ln w="38100">
            <a:solidFill>
              <a:srgbClr val="3439F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="1" i="1" dirty="0">
              <a:solidFill>
                <a:srgbClr val="3439F6"/>
              </a:solidFill>
            </a:endParaRP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63399" y="4268104"/>
            <a:ext cx="879977" cy="64633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3439F6"/>
                </a:solidFill>
              </a:rPr>
              <a:t>New </a:t>
            </a:r>
          </a:p>
          <a:p>
            <a:pPr eaLnBrk="1" hangingPunct="1"/>
            <a:r>
              <a:rPr lang="en-US" sz="1800" b="1" dirty="0" smtClean="0">
                <a:solidFill>
                  <a:srgbClr val="3439F6"/>
                </a:solidFill>
              </a:rPr>
              <a:t>fields</a:t>
            </a:r>
            <a:endParaRPr lang="en-US" sz="1800" b="1" i="1" dirty="0">
              <a:solidFill>
                <a:srgbClr val="3439F6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33331" y="4591269"/>
            <a:ext cx="413749" cy="9601"/>
          </a:xfrm>
          <a:prstGeom prst="straightConnector1">
            <a:avLst/>
          </a:prstGeom>
          <a:ln w="38100">
            <a:solidFill>
              <a:srgbClr val="3439F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/>
          <p:nvPr/>
        </p:nvPicPr>
        <p:blipFill rotWithShape="1">
          <a:blip r:embed="rId4"/>
          <a:srcRect l="49238" t="31750" r="37662" b="55384"/>
          <a:stretch/>
        </p:blipFill>
        <p:spPr bwMode="auto">
          <a:xfrm>
            <a:off x="5074466" y="5385539"/>
            <a:ext cx="1244850" cy="7404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0" name="Elbow Connector 29"/>
          <p:cNvCxnSpPr/>
          <p:nvPr/>
        </p:nvCxnSpPr>
        <p:spPr bwMode="auto">
          <a:xfrm rot="10800000" flipV="1">
            <a:off x="6373634" y="4531348"/>
            <a:ext cx="1774480" cy="1213163"/>
          </a:xfrm>
          <a:prstGeom prst="bentConnector3">
            <a:avLst>
              <a:gd name="adj1" fmla="val -6123"/>
            </a:avLst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615507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7" t="13779" r="22433" b="814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3876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685513" y="4877361"/>
            <a:ext cx="7772977" cy="236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/>
          <a:p>
            <a:pPr marL="1142547" lvl="2" indent="-227940">
              <a:lnSpc>
                <a:spcPct val="70000"/>
              </a:lnSpc>
              <a:spcBef>
                <a:spcPct val="20000"/>
              </a:spcBef>
            </a:pPr>
            <a:endParaRPr lang="en-US" dirty="0">
              <a:latin typeface="Calibri" pitchFamily="34" charset="0"/>
            </a:endParaRPr>
          </a:p>
          <a:p>
            <a:pPr marL="1142547" lvl="2" indent="-227940">
              <a:lnSpc>
                <a:spcPct val="70000"/>
              </a:lnSpc>
              <a:spcBef>
                <a:spcPct val="20000"/>
              </a:spcBef>
              <a:buFontTx/>
              <a:buChar char="•"/>
            </a:pPr>
            <a:endParaRPr lang="en-US" dirty="0">
              <a:latin typeface="Calibri" pitchFamily="34" charset="0"/>
            </a:endParaRPr>
          </a:p>
          <a:p>
            <a:pPr marL="742229" lvl="1" indent="-284925">
              <a:lnSpc>
                <a:spcPct val="70000"/>
              </a:lnSpc>
              <a:spcBef>
                <a:spcPct val="20000"/>
              </a:spcBef>
              <a:buFontTx/>
              <a:buChar char="–"/>
            </a:pPr>
            <a:endParaRPr lang="en-US" sz="2900" dirty="0">
              <a:latin typeface="Calibri" pitchFamily="34" charset="0"/>
            </a:endParaRPr>
          </a:p>
          <a:p>
            <a:pPr marL="742229" lvl="1" indent="-284925">
              <a:lnSpc>
                <a:spcPct val="70000"/>
              </a:lnSpc>
              <a:spcBef>
                <a:spcPct val="20000"/>
              </a:spcBef>
              <a:buFontTx/>
              <a:buChar char="–"/>
            </a:pPr>
            <a:endParaRPr lang="en-US" sz="2900" dirty="0">
              <a:latin typeface="Calibri" pitchFamily="34" charset="0"/>
            </a:endParaRPr>
          </a:p>
        </p:txBody>
      </p:sp>
      <p:sp>
        <p:nvSpPr>
          <p:cNvPr id="12291" name="Title 5"/>
          <p:cNvSpPr>
            <a:spLocks noGrp="1"/>
          </p:cNvSpPr>
          <p:nvPr>
            <p:ph type="title"/>
          </p:nvPr>
        </p:nvSpPr>
        <p:spPr/>
        <p:txBody>
          <a:bodyPr lIns="82058" tIns="41029" rIns="82058" bIns="41029"/>
          <a:lstStyle/>
          <a:p>
            <a:pPr eaLnBrk="1" hangingPunct="1"/>
            <a:r>
              <a:rPr lang="en-US" sz="4000" dirty="0" smtClean="0"/>
              <a:t>Meet the Trainer</a:t>
            </a:r>
          </a:p>
        </p:txBody>
      </p:sp>
      <p:sp>
        <p:nvSpPr>
          <p:cNvPr id="12292" name="Content Placeholder 6"/>
          <p:cNvSpPr>
            <a:spLocks noGrp="1"/>
          </p:cNvSpPr>
          <p:nvPr>
            <p:ph idx="1"/>
          </p:nvPr>
        </p:nvSpPr>
        <p:spPr>
          <a:xfrm>
            <a:off x="207819" y="1479176"/>
            <a:ext cx="8728364" cy="3658721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Maria-Theresa C. Okafor</a:t>
            </a:r>
          </a:p>
          <a:p>
            <a:pPr lvl="1" eaLnBrk="1" hangingPunct="1"/>
            <a:r>
              <a:rPr lang="en-US" sz="2800" dirty="0" smtClean="0"/>
              <a:t>Program Manager, Surveillance and Evaluation Unit Cancer Center for Prevention and Control</a:t>
            </a:r>
          </a:p>
        </p:txBody>
      </p:sp>
    </p:spTree>
    <p:extLst>
      <p:ext uri="{BB962C8B-B14F-4D97-AF65-F5344CB8AC3E}">
        <p14:creationId xmlns:p14="http://schemas.microsoft.com/office/powerpoint/2010/main" val="37950084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>
          <a:xfrm>
            <a:off x="685513" y="2254737"/>
            <a:ext cx="7772977" cy="1469372"/>
          </a:xfrm>
        </p:spPr>
        <p:txBody>
          <a:bodyPr lIns="82058" tIns="41029" rIns="82058" bIns="41029"/>
          <a:lstStyle/>
          <a:p>
            <a:r>
              <a:rPr lang="en-US" dirty="0" smtClean="0">
                <a:solidFill>
                  <a:srgbClr val="3439F6"/>
                </a:solidFill>
              </a:rPr>
              <a:t>UPDATE 4: ACCESSING EDB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512" y="3327209"/>
            <a:ext cx="6400511" cy="1752320"/>
          </a:xfrm>
        </p:spPr>
        <p:txBody>
          <a:bodyPr/>
          <a:lstStyle/>
          <a:p>
            <a:r>
              <a:rPr lang="en-US" dirty="0"/>
              <a:t>Accessing New </a:t>
            </a:r>
            <a:r>
              <a:rPr lang="en-US" dirty="0" smtClean="0"/>
              <a:t>EDB Data</a:t>
            </a:r>
            <a:endParaRPr lang="en-US" dirty="0"/>
          </a:p>
          <a:p>
            <a:r>
              <a:rPr lang="en-US" dirty="0"/>
              <a:t>Accessing </a:t>
            </a:r>
            <a:r>
              <a:rPr lang="en-US" dirty="0" smtClean="0"/>
              <a:t>Old </a:t>
            </a:r>
            <a:r>
              <a:rPr lang="en-US" dirty="0"/>
              <a:t>EDB </a:t>
            </a:r>
            <a:r>
              <a:rPr lang="en-US" dirty="0" smtClean="0"/>
              <a:t>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0853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Accessing </a:t>
            </a:r>
            <a:r>
              <a:rPr lang="en-US" sz="3600" b="1" dirty="0" smtClean="0">
                <a:solidFill>
                  <a:srgbClr val="FF0000"/>
                </a:solidFill>
              </a:rPr>
              <a:t>New</a:t>
            </a:r>
            <a:r>
              <a:rPr lang="en-US" sz="3600" dirty="0" smtClean="0"/>
              <a:t> EDB Data: </a:t>
            </a:r>
            <a:r>
              <a:rPr lang="en-US" sz="3600" i="1" dirty="0" smtClean="0"/>
              <a:t>Add New Record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7618"/>
            <a:ext cx="8229600" cy="3781241"/>
          </a:xfrm>
        </p:spPr>
        <p:txBody>
          <a:bodyPr/>
          <a:lstStyle/>
          <a:p>
            <a:r>
              <a:rPr lang="en-US" dirty="0" smtClean="0"/>
              <a:t>How do you add a new record?</a:t>
            </a:r>
          </a:p>
          <a:p>
            <a:pPr lvl="1"/>
            <a:r>
              <a:rPr lang="en-US" dirty="0" smtClean="0"/>
              <a:t>Option 1: </a:t>
            </a:r>
          </a:p>
          <a:p>
            <a:pPr lvl="2"/>
            <a:r>
              <a:rPr lang="en-US" dirty="0" smtClean="0"/>
              <a:t>Click add new record</a:t>
            </a:r>
          </a:p>
          <a:p>
            <a:pPr lvl="2"/>
            <a:r>
              <a:rPr lang="en-US" dirty="0" smtClean="0"/>
              <a:t>Enter data in EDB form</a:t>
            </a:r>
          </a:p>
          <a:p>
            <a:pPr lvl="3"/>
            <a:r>
              <a:rPr lang="en-US" dirty="0" smtClean="0">
                <a:solidFill>
                  <a:srgbClr val="000000"/>
                </a:solidFill>
              </a:rPr>
              <a:t>New </a:t>
            </a:r>
            <a:r>
              <a:rPr lang="en-US" b="1" i="1" dirty="0" smtClean="0">
                <a:solidFill>
                  <a:srgbClr val="000000"/>
                </a:solidFill>
              </a:rPr>
              <a:t>Clear</a:t>
            </a:r>
            <a:r>
              <a:rPr lang="en-US" dirty="0" smtClean="0">
                <a:solidFill>
                  <a:srgbClr val="000000"/>
                </a:solidFill>
              </a:rPr>
              <a:t> feature added</a:t>
            </a:r>
          </a:p>
          <a:p>
            <a:pPr lvl="4"/>
            <a:r>
              <a:rPr lang="en-US" dirty="0" smtClean="0">
                <a:solidFill>
                  <a:srgbClr val="000000"/>
                </a:solidFill>
              </a:rPr>
              <a:t>Clears </a:t>
            </a:r>
            <a:r>
              <a:rPr lang="en-US" u="sng" dirty="0" smtClean="0">
                <a:solidFill>
                  <a:srgbClr val="000000"/>
                </a:solidFill>
              </a:rPr>
              <a:t>any</a:t>
            </a:r>
            <a:r>
              <a:rPr lang="en-US" dirty="0" smtClean="0">
                <a:solidFill>
                  <a:srgbClr val="000000"/>
                </a:solidFill>
              </a:rPr>
              <a:t> data entered in form</a:t>
            </a:r>
          </a:p>
          <a:p>
            <a:pPr lvl="4"/>
            <a:r>
              <a:rPr lang="en-US" dirty="0" smtClean="0">
                <a:solidFill>
                  <a:srgbClr val="000000"/>
                </a:solidFill>
              </a:rPr>
              <a:t>Must confirm that you want to clear data entered</a:t>
            </a:r>
          </a:p>
        </p:txBody>
      </p:sp>
    </p:spTree>
    <p:extLst>
      <p:ext uri="{BB962C8B-B14F-4D97-AF65-F5344CB8AC3E}">
        <p14:creationId xmlns:p14="http://schemas.microsoft.com/office/powerpoint/2010/main" val="2466707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Accessing </a:t>
            </a:r>
            <a:r>
              <a:rPr lang="en-US" sz="3600" b="1" dirty="0" smtClean="0">
                <a:solidFill>
                  <a:srgbClr val="FF0000"/>
                </a:solidFill>
              </a:rPr>
              <a:t>New</a:t>
            </a:r>
            <a:r>
              <a:rPr lang="en-US" sz="3600" dirty="0" smtClean="0"/>
              <a:t> EDB Data: </a:t>
            </a:r>
            <a:r>
              <a:rPr lang="en-US" sz="3600" i="1" dirty="0" smtClean="0"/>
              <a:t>Add New Record</a:t>
            </a:r>
            <a:endParaRPr lang="en-US" sz="36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59000"/>
            <a:ext cx="8229600" cy="4525963"/>
          </a:xfrm>
        </p:spPr>
        <p:txBody>
          <a:bodyPr/>
          <a:lstStyle/>
          <a:p>
            <a:r>
              <a:rPr lang="en-US" dirty="0"/>
              <a:t>Option </a:t>
            </a:r>
            <a:r>
              <a:rPr lang="en-US" dirty="0" smtClean="0"/>
              <a:t>1 (continued)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0" r="4863" b="33395"/>
          <a:stretch/>
        </p:blipFill>
        <p:spPr bwMode="auto">
          <a:xfrm>
            <a:off x="133968" y="1992574"/>
            <a:ext cx="8876065" cy="4217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 rot="5400000">
            <a:off x="7673490" y="2475593"/>
            <a:ext cx="1059260" cy="639129"/>
          </a:xfrm>
          <a:prstGeom prst="ellipse">
            <a:avLst/>
          </a:prstGeom>
          <a:noFill/>
          <a:ln w="50800">
            <a:solidFill>
              <a:srgbClr val="3439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523630" y="1665027"/>
            <a:ext cx="1359925" cy="600500"/>
          </a:xfrm>
          <a:prstGeom prst="straightConnector1">
            <a:avLst/>
          </a:prstGeom>
          <a:ln w="38100">
            <a:solidFill>
              <a:srgbClr val="3439F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176215" y="1223607"/>
            <a:ext cx="2826767" cy="64633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3439F6"/>
                </a:solidFill>
              </a:rPr>
              <a:t>How to clear data when adding new record</a:t>
            </a:r>
            <a:endParaRPr lang="en-US" sz="1800" b="1" i="1" dirty="0">
              <a:solidFill>
                <a:srgbClr val="3439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382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Accessing </a:t>
            </a:r>
            <a:r>
              <a:rPr lang="en-US" sz="3600" b="1" dirty="0" smtClean="0">
                <a:solidFill>
                  <a:srgbClr val="FF0000"/>
                </a:solidFill>
              </a:rPr>
              <a:t>New</a:t>
            </a:r>
            <a:r>
              <a:rPr lang="en-US" sz="3600" dirty="0" smtClean="0"/>
              <a:t> EDB Data: </a:t>
            </a:r>
            <a:r>
              <a:rPr lang="en-US" sz="3600" i="1" dirty="0" smtClean="0"/>
              <a:t>Add New Record</a:t>
            </a:r>
            <a:endParaRPr lang="en-US" sz="36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59000"/>
            <a:ext cx="8229600" cy="4525963"/>
          </a:xfrm>
        </p:spPr>
        <p:txBody>
          <a:bodyPr/>
          <a:lstStyle/>
          <a:p>
            <a:r>
              <a:rPr lang="en-US" dirty="0"/>
              <a:t>Option </a:t>
            </a:r>
            <a:r>
              <a:rPr lang="en-US" dirty="0" smtClean="0"/>
              <a:t>1 (continued):</a:t>
            </a:r>
            <a:endParaRPr lang="en-US" dirty="0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176215" y="1223607"/>
            <a:ext cx="3411940" cy="64633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3439F6"/>
                </a:solidFill>
              </a:rPr>
              <a:t>Confirmation pop-up when clearing data entered</a:t>
            </a:r>
            <a:endParaRPr lang="en-US" sz="1800" b="1" i="1" dirty="0">
              <a:solidFill>
                <a:srgbClr val="3439F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2" r="31141" b="33583"/>
          <a:stretch/>
        </p:blipFill>
        <p:spPr bwMode="auto">
          <a:xfrm>
            <a:off x="0" y="1965288"/>
            <a:ext cx="9144000" cy="477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5333849" y="1869752"/>
            <a:ext cx="1107894" cy="1091811"/>
          </a:xfrm>
          <a:prstGeom prst="straightConnector1">
            <a:avLst/>
          </a:prstGeom>
          <a:ln w="38100">
            <a:solidFill>
              <a:srgbClr val="3439F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 rot="5400000">
            <a:off x="4940488" y="2033518"/>
            <a:ext cx="3057100" cy="5104263"/>
          </a:xfrm>
          <a:prstGeom prst="ellipse">
            <a:avLst/>
          </a:prstGeom>
          <a:noFill/>
          <a:ln w="50800">
            <a:solidFill>
              <a:srgbClr val="3439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728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Accessing </a:t>
            </a:r>
            <a:r>
              <a:rPr lang="en-US" sz="3600" b="1" dirty="0" smtClean="0">
                <a:solidFill>
                  <a:srgbClr val="FF0000"/>
                </a:solidFill>
              </a:rPr>
              <a:t>New</a:t>
            </a:r>
            <a:r>
              <a:rPr lang="en-US" sz="3600" dirty="0" smtClean="0"/>
              <a:t> EDB Data: </a:t>
            </a:r>
            <a:r>
              <a:rPr lang="en-US" sz="3600" i="1" dirty="0" smtClean="0"/>
              <a:t>Add New Record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7362"/>
            <a:ext cx="8229600" cy="5048801"/>
          </a:xfrm>
        </p:spPr>
        <p:txBody>
          <a:bodyPr/>
          <a:lstStyle/>
          <a:p>
            <a:r>
              <a:rPr lang="en-US" dirty="0" smtClean="0"/>
              <a:t>How do you add a new record?</a:t>
            </a:r>
          </a:p>
          <a:p>
            <a:pPr lvl="1"/>
            <a:r>
              <a:rPr lang="en-US" dirty="0" smtClean="0"/>
              <a:t>Option 2: </a:t>
            </a:r>
            <a:endParaRPr lang="en-US" dirty="0"/>
          </a:p>
          <a:p>
            <a:pPr lvl="2"/>
            <a:r>
              <a:rPr lang="en-US" dirty="0" smtClean="0"/>
              <a:t>Copy information from existing record into new record:</a:t>
            </a:r>
            <a:endParaRPr lang="en-US" dirty="0"/>
          </a:p>
          <a:p>
            <a:pPr lvl="3"/>
            <a:r>
              <a:rPr lang="en-US" dirty="0" smtClean="0"/>
              <a:t>Step 1: Find existing record using </a:t>
            </a:r>
            <a:r>
              <a:rPr lang="en-US" b="1" i="1" dirty="0" smtClean="0"/>
              <a:t>Search for Record </a:t>
            </a:r>
            <a:r>
              <a:rPr lang="en-US" dirty="0" smtClean="0"/>
              <a:t>or </a:t>
            </a:r>
            <a:r>
              <a:rPr lang="en-US" b="1" i="1" dirty="0" smtClean="0"/>
              <a:t>Form Search</a:t>
            </a:r>
            <a:r>
              <a:rPr lang="en-US" b="1" dirty="0" smtClean="0"/>
              <a:t> </a:t>
            </a:r>
            <a:r>
              <a:rPr lang="en-US" dirty="0" smtClean="0"/>
              <a:t>features</a:t>
            </a:r>
          </a:p>
          <a:p>
            <a:pPr lvl="3"/>
            <a:r>
              <a:rPr lang="en-US" dirty="0" smtClean="0"/>
              <a:t>Step </a:t>
            </a:r>
            <a:r>
              <a:rPr lang="en-US" dirty="0"/>
              <a:t>2</a:t>
            </a:r>
            <a:r>
              <a:rPr lang="en-US" dirty="0" smtClean="0"/>
              <a:t>: Click </a:t>
            </a:r>
            <a:r>
              <a:rPr lang="en-US" b="1" i="1" dirty="0" smtClean="0"/>
              <a:t>Copy</a:t>
            </a:r>
            <a:r>
              <a:rPr lang="en-US" dirty="0" smtClean="0"/>
              <a:t> and confirm you want to copy:</a:t>
            </a:r>
          </a:p>
          <a:p>
            <a:pPr lvl="4"/>
            <a:r>
              <a:rPr lang="en-US" dirty="0" smtClean="0"/>
              <a:t>Entire record copied, except </a:t>
            </a:r>
            <a:r>
              <a:rPr lang="en-US" dirty="0"/>
              <a:t>EDB ID and date of </a:t>
            </a:r>
            <a:r>
              <a:rPr lang="en-US" dirty="0" smtClean="0"/>
              <a:t>activity</a:t>
            </a:r>
          </a:p>
          <a:p>
            <a:pPr lvl="4"/>
            <a:r>
              <a:rPr lang="en-US" dirty="0" smtClean="0"/>
              <a:t>EDB ID field should show: </a:t>
            </a:r>
            <a:r>
              <a:rPr lang="en-US" i="1" dirty="0" smtClean="0"/>
              <a:t>(system generated)</a:t>
            </a:r>
          </a:p>
          <a:p>
            <a:pPr lvl="3"/>
            <a:r>
              <a:rPr lang="en-US" dirty="0" smtClean="0"/>
              <a:t>Step 3: Enter </a:t>
            </a:r>
            <a:r>
              <a:rPr lang="en-US" dirty="0"/>
              <a:t>in </a:t>
            </a:r>
            <a:r>
              <a:rPr lang="en-US" b="1" i="1" dirty="0" smtClean="0"/>
              <a:t>Date </a:t>
            </a:r>
            <a:r>
              <a:rPr lang="en-US" b="1" i="1" dirty="0"/>
              <a:t>of </a:t>
            </a:r>
            <a:r>
              <a:rPr lang="en-US" b="1" i="1" dirty="0" smtClean="0"/>
              <a:t>Activity </a:t>
            </a:r>
            <a:r>
              <a:rPr lang="en-US" dirty="0"/>
              <a:t>and any other </a:t>
            </a:r>
            <a:r>
              <a:rPr lang="en-US" dirty="0" smtClean="0"/>
              <a:t>data and click </a:t>
            </a:r>
            <a:r>
              <a:rPr lang="en-US" b="1" i="1" dirty="0" smtClean="0"/>
              <a:t>Save</a:t>
            </a:r>
            <a:r>
              <a:rPr lang="en-US" dirty="0"/>
              <a:t>; </a:t>
            </a:r>
            <a:r>
              <a:rPr lang="en-US" dirty="0" smtClean="0"/>
              <a:t>confirmation screen will appear, with assigned </a:t>
            </a:r>
            <a:r>
              <a:rPr lang="en-US" b="1" i="1" dirty="0" smtClean="0"/>
              <a:t>EDB ID</a:t>
            </a:r>
          </a:p>
          <a:p>
            <a:pPr lvl="3"/>
            <a:endParaRPr lang="en-US" b="1" dirty="0" smtClean="0">
              <a:solidFill>
                <a:srgbClr val="FF0000"/>
              </a:solidFill>
            </a:endParaRPr>
          </a:p>
          <a:p>
            <a:pPr lvl="3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701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48147" y="75462"/>
            <a:ext cx="8229600" cy="920419"/>
          </a:xfrm>
        </p:spPr>
        <p:txBody>
          <a:bodyPr/>
          <a:lstStyle/>
          <a:p>
            <a:r>
              <a:rPr lang="en-US" sz="2700" dirty="0"/>
              <a:t>Accessing </a:t>
            </a:r>
            <a:r>
              <a:rPr lang="en-US" sz="2700" b="1" dirty="0">
                <a:solidFill>
                  <a:srgbClr val="FF0000"/>
                </a:solidFill>
              </a:rPr>
              <a:t>New</a:t>
            </a:r>
            <a:r>
              <a:rPr lang="en-US" sz="2700" dirty="0"/>
              <a:t> EDB Data: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b="1" i="1" dirty="0" smtClean="0">
                <a:solidFill>
                  <a:srgbClr val="FF0000"/>
                </a:solidFill>
              </a:rPr>
              <a:t>Add</a:t>
            </a:r>
            <a:r>
              <a:rPr lang="en-US" sz="2700" i="1" dirty="0" smtClean="0"/>
              <a:t> </a:t>
            </a:r>
            <a:r>
              <a:rPr lang="en-US" sz="2700" i="1" dirty="0"/>
              <a:t>New </a:t>
            </a:r>
            <a:r>
              <a:rPr lang="en-US" sz="2700" i="1" dirty="0" smtClean="0"/>
              <a:t>Record using </a:t>
            </a:r>
            <a:r>
              <a:rPr lang="en-US" sz="2700" b="1" i="1" dirty="0" smtClean="0">
                <a:solidFill>
                  <a:srgbClr val="FF0000"/>
                </a:solidFill>
              </a:rPr>
              <a:t>Copy</a:t>
            </a:r>
            <a:r>
              <a:rPr lang="en-US" sz="2700" i="1" dirty="0" smtClean="0"/>
              <a:t> Feature</a:t>
            </a:r>
            <a:endParaRPr lang="en-US" sz="27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47733" y="1077362"/>
            <a:ext cx="8229600" cy="4680643"/>
          </a:xfrm>
        </p:spPr>
        <p:txBody>
          <a:bodyPr/>
          <a:lstStyle/>
          <a:p>
            <a:r>
              <a:rPr lang="en-US" b="1" dirty="0" smtClean="0"/>
              <a:t>Step 1</a:t>
            </a:r>
            <a:r>
              <a:rPr lang="en-US" dirty="0" smtClean="0"/>
              <a:t>: Find existing record to copy, using Search feature(s)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4" t="15681" r="30580" b="60150"/>
          <a:stretch/>
        </p:blipFill>
        <p:spPr bwMode="auto">
          <a:xfrm>
            <a:off x="2218097" y="4372825"/>
            <a:ext cx="4309450" cy="161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6" t="19210" r="16493" b="45215"/>
          <a:stretch/>
        </p:blipFill>
        <p:spPr bwMode="auto">
          <a:xfrm>
            <a:off x="1023040" y="1620601"/>
            <a:ext cx="7278987" cy="2371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V="1">
            <a:off x="706169" y="3992579"/>
            <a:ext cx="751439" cy="898035"/>
          </a:xfrm>
          <a:prstGeom prst="straightConnector1">
            <a:avLst/>
          </a:prstGeom>
          <a:ln w="38100">
            <a:solidFill>
              <a:srgbClr val="3439F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79009" y="4888872"/>
            <a:ext cx="1359527" cy="597530"/>
          </a:xfrm>
          <a:prstGeom prst="straightConnector1">
            <a:avLst/>
          </a:prstGeom>
          <a:ln w="38100">
            <a:solidFill>
              <a:srgbClr val="3439F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367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9" t="13101" r="17766" b="7601"/>
          <a:stretch/>
        </p:blipFill>
        <p:spPr bwMode="auto">
          <a:xfrm>
            <a:off x="13022" y="-221463"/>
            <a:ext cx="9117956" cy="704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4168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48147" y="75462"/>
            <a:ext cx="8229600" cy="920419"/>
          </a:xfrm>
        </p:spPr>
        <p:txBody>
          <a:bodyPr/>
          <a:lstStyle/>
          <a:p>
            <a:r>
              <a:rPr lang="en-US" sz="2700" dirty="0"/>
              <a:t>Accessing </a:t>
            </a:r>
            <a:r>
              <a:rPr lang="en-US" sz="2700" b="1" dirty="0">
                <a:solidFill>
                  <a:srgbClr val="FF0000"/>
                </a:solidFill>
              </a:rPr>
              <a:t>New</a:t>
            </a:r>
            <a:r>
              <a:rPr lang="en-US" sz="2700" dirty="0"/>
              <a:t> EDB Data: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b="1" i="1" dirty="0" smtClean="0">
                <a:solidFill>
                  <a:srgbClr val="FF0000"/>
                </a:solidFill>
              </a:rPr>
              <a:t>Add</a:t>
            </a:r>
            <a:r>
              <a:rPr lang="en-US" sz="2700" i="1" dirty="0" smtClean="0"/>
              <a:t> </a:t>
            </a:r>
            <a:r>
              <a:rPr lang="en-US" sz="2700" i="1" dirty="0"/>
              <a:t>New </a:t>
            </a:r>
            <a:r>
              <a:rPr lang="en-US" sz="2700" i="1" dirty="0" smtClean="0"/>
              <a:t>Record using </a:t>
            </a:r>
            <a:r>
              <a:rPr lang="en-US" sz="2700" b="1" i="1" dirty="0" smtClean="0">
                <a:solidFill>
                  <a:srgbClr val="FF0000"/>
                </a:solidFill>
              </a:rPr>
              <a:t>Copy</a:t>
            </a:r>
            <a:r>
              <a:rPr lang="en-US" sz="2700" i="1" dirty="0" smtClean="0"/>
              <a:t> Feature</a:t>
            </a:r>
            <a:endParaRPr lang="en-US" sz="27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47733" y="1077362"/>
            <a:ext cx="8229600" cy="4680643"/>
          </a:xfrm>
        </p:spPr>
        <p:txBody>
          <a:bodyPr/>
          <a:lstStyle/>
          <a:p>
            <a:r>
              <a:rPr lang="en-US" b="1" dirty="0" smtClean="0"/>
              <a:t>Step 2</a:t>
            </a:r>
            <a:r>
              <a:rPr lang="en-US" dirty="0" smtClean="0"/>
              <a:t>: </a:t>
            </a:r>
            <a:r>
              <a:rPr lang="en-US" dirty="0"/>
              <a:t>Click </a:t>
            </a:r>
            <a:r>
              <a:rPr lang="en-US" b="1" i="1" dirty="0"/>
              <a:t>Copy</a:t>
            </a:r>
            <a:r>
              <a:rPr lang="en-US" dirty="0"/>
              <a:t> and confirm you want to </a:t>
            </a:r>
            <a:r>
              <a:rPr lang="en-US" dirty="0" smtClean="0"/>
              <a:t>copy</a:t>
            </a:r>
          </a:p>
          <a:p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0" t="20433" r="14145" b="36388"/>
          <a:stretch/>
        </p:blipFill>
        <p:spPr bwMode="auto">
          <a:xfrm>
            <a:off x="371192" y="1756368"/>
            <a:ext cx="8537418" cy="396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20"/>
          <p:cNvSpPr/>
          <p:nvPr/>
        </p:nvSpPr>
        <p:spPr>
          <a:xfrm rot="5400000">
            <a:off x="7905506" y="2025209"/>
            <a:ext cx="1059260" cy="639129"/>
          </a:xfrm>
          <a:prstGeom prst="ellipse">
            <a:avLst/>
          </a:prstGeom>
          <a:noFill/>
          <a:ln w="50800">
            <a:solidFill>
              <a:srgbClr val="3439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094468" y="1326266"/>
            <a:ext cx="926902" cy="416454"/>
          </a:xfrm>
          <a:prstGeom prst="straightConnector1">
            <a:avLst/>
          </a:prstGeom>
          <a:ln w="38100">
            <a:solidFill>
              <a:srgbClr val="3439F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5906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48147" y="75462"/>
            <a:ext cx="8229600" cy="920419"/>
          </a:xfrm>
        </p:spPr>
        <p:txBody>
          <a:bodyPr/>
          <a:lstStyle/>
          <a:p>
            <a:r>
              <a:rPr lang="en-US" sz="2700" dirty="0"/>
              <a:t>Accessing </a:t>
            </a:r>
            <a:r>
              <a:rPr lang="en-US" sz="2700" b="1" dirty="0">
                <a:solidFill>
                  <a:srgbClr val="FF0000"/>
                </a:solidFill>
              </a:rPr>
              <a:t>New</a:t>
            </a:r>
            <a:r>
              <a:rPr lang="en-US" sz="2700" dirty="0"/>
              <a:t> EDB Data: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b="1" i="1" dirty="0" smtClean="0">
                <a:solidFill>
                  <a:srgbClr val="FF0000"/>
                </a:solidFill>
              </a:rPr>
              <a:t>Add</a:t>
            </a:r>
            <a:r>
              <a:rPr lang="en-US" sz="2700" i="1" dirty="0" smtClean="0"/>
              <a:t> </a:t>
            </a:r>
            <a:r>
              <a:rPr lang="en-US" sz="2700" i="1" dirty="0"/>
              <a:t>New </a:t>
            </a:r>
            <a:r>
              <a:rPr lang="en-US" sz="2700" i="1" dirty="0" smtClean="0"/>
              <a:t>Record using </a:t>
            </a:r>
            <a:r>
              <a:rPr lang="en-US" sz="2700" b="1" i="1" dirty="0" smtClean="0">
                <a:solidFill>
                  <a:srgbClr val="FF0000"/>
                </a:solidFill>
              </a:rPr>
              <a:t>Copy</a:t>
            </a:r>
            <a:r>
              <a:rPr lang="en-US" sz="2700" i="1" dirty="0" smtClean="0"/>
              <a:t> Feature</a:t>
            </a:r>
            <a:endParaRPr lang="en-US" sz="27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47733" y="1077362"/>
            <a:ext cx="8229600" cy="4680643"/>
          </a:xfrm>
        </p:spPr>
        <p:txBody>
          <a:bodyPr/>
          <a:lstStyle/>
          <a:p>
            <a:r>
              <a:rPr lang="en-US" b="1" dirty="0" smtClean="0"/>
              <a:t>Step 2 (continued)</a:t>
            </a:r>
            <a:r>
              <a:rPr lang="en-US" dirty="0" smtClean="0"/>
              <a:t>: </a:t>
            </a:r>
            <a:r>
              <a:rPr lang="en-US" dirty="0"/>
              <a:t>Click </a:t>
            </a:r>
            <a:r>
              <a:rPr lang="en-US" b="1" i="1" dirty="0"/>
              <a:t>Copy</a:t>
            </a:r>
            <a:r>
              <a:rPr lang="en-US" dirty="0"/>
              <a:t> and </a:t>
            </a:r>
            <a:r>
              <a:rPr lang="en-US" b="1" dirty="0">
                <a:solidFill>
                  <a:srgbClr val="0000FF"/>
                </a:solidFill>
              </a:rPr>
              <a:t>confirm</a:t>
            </a:r>
            <a:r>
              <a:rPr lang="en-US" dirty="0"/>
              <a:t> you want to </a:t>
            </a:r>
            <a:r>
              <a:rPr lang="en-US" dirty="0" smtClean="0"/>
              <a:t>copy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0976" r="15134" b="32450"/>
          <a:stretch/>
        </p:blipFill>
        <p:spPr bwMode="auto">
          <a:xfrm>
            <a:off x="188751" y="1865015"/>
            <a:ext cx="8766499" cy="351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5051834" y="1557196"/>
            <a:ext cx="579421" cy="1493822"/>
          </a:xfrm>
          <a:prstGeom prst="straightConnector1">
            <a:avLst/>
          </a:prstGeom>
          <a:ln w="38100">
            <a:solidFill>
              <a:srgbClr val="3439F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1414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48147" y="75462"/>
            <a:ext cx="8229600" cy="920419"/>
          </a:xfrm>
        </p:spPr>
        <p:txBody>
          <a:bodyPr/>
          <a:lstStyle/>
          <a:p>
            <a:r>
              <a:rPr lang="en-US" sz="2700" dirty="0"/>
              <a:t>Accessing </a:t>
            </a:r>
            <a:r>
              <a:rPr lang="en-US" sz="2700" b="1" dirty="0">
                <a:solidFill>
                  <a:srgbClr val="FF0000"/>
                </a:solidFill>
              </a:rPr>
              <a:t>New</a:t>
            </a:r>
            <a:r>
              <a:rPr lang="en-US" sz="2700" dirty="0"/>
              <a:t> EDB Data: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b="1" i="1" dirty="0" smtClean="0">
                <a:solidFill>
                  <a:srgbClr val="FF0000"/>
                </a:solidFill>
              </a:rPr>
              <a:t>Add</a:t>
            </a:r>
            <a:r>
              <a:rPr lang="en-US" sz="2700" i="1" dirty="0" smtClean="0"/>
              <a:t> </a:t>
            </a:r>
            <a:r>
              <a:rPr lang="en-US" sz="2700" i="1" dirty="0"/>
              <a:t>New </a:t>
            </a:r>
            <a:r>
              <a:rPr lang="en-US" sz="2700" i="1" dirty="0" smtClean="0"/>
              <a:t>Record using </a:t>
            </a:r>
            <a:r>
              <a:rPr lang="en-US" sz="2700" b="1" i="1" dirty="0" smtClean="0">
                <a:solidFill>
                  <a:srgbClr val="FF0000"/>
                </a:solidFill>
              </a:rPr>
              <a:t>Copy</a:t>
            </a:r>
            <a:r>
              <a:rPr lang="en-US" sz="2700" i="1" dirty="0" smtClean="0"/>
              <a:t> Feature</a:t>
            </a:r>
            <a:endParaRPr lang="en-US" sz="27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6337" y="1023042"/>
            <a:ext cx="8763754" cy="4734963"/>
          </a:xfrm>
        </p:spPr>
        <p:txBody>
          <a:bodyPr/>
          <a:lstStyle/>
          <a:p>
            <a:r>
              <a:rPr lang="en-US" b="1" dirty="0" smtClean="0"/>
              <a:t>Step 3</a:t>
            </a:r>
            <a:r>
              <a:rPr lang="en-US" dirty="0" smtClean="0"/>
              <a:t>: </a:t>
            </a:r>
            <a:r>
              <a:rPr lang="en-US" dirty="0"/>
              <a:t>Enter in </a:t>
            </a:r>
            <a:r>
              <a:rPr lang="en-US" b="1" i="1" dirty="0"/>
              <a:t>Date of </a:t>
            </a:r>
            <a:r>
              <a:rPr lang="en-US" b="1" i="1" dirty="0" smtClean="0"/>
              <a:t>Activity </a:t>
            </a:r>
            <a:r>
              <a:rPr lang="en-US" dirty="0" smtClean="0"/>
              <a:t>and any </a:t>
            </a:r>
            <a:r>
              <a:rPr lang="en-US" dirty="0"/>
              <a:t>other data and click </a:t>
            </a:r>
            <a:r>
              <a:rPr lang="en-US" b="1" i="1" dirty="0" smtClean="0"/>
              <a:t>Save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5" t="13372" r="13607" b="7602"/>
          <a:stretch/>
        </p:blipFill>
        <p:spPr bwMode="auto">
          <a:xfrm>
            <a:off x="1" y="1484768"/>
            <a:ext cx="9144000" cy="537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595551" y="2064191"/>
            <a:ext cx="863696" cy="370263"/>
          </a:xfrm>
          <a:prstGeom prst="straightConnector1">
            <a:avLst/>
          </a:prstGeom>
          <a:ln w="50800">
            <a:solidFill>
              <a:srgbClr val="3439F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995881" y="2706987"/>
            <a:ext cx="527491" cy="1173898"/>
          </a:xfrm>
          <a:prstGeom prst="straightConnector1">
            <a:avLst/>
          </a:prstGeom>
          <a:ln w="50800">
            <a:solidFill>
              <a:srgbClr val="3439F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389299" y="3880885"/>
            <a:ext cx="1213164" cy="92333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3439F6"/>
                </a:solidFill>
              </a:rPr>
              <a:t>Enter Date of Activity</a:t>
            </a:r>
            <a:endParaRPr lang="en-US" sz="1800" b="1" i="1" dirty="0">
              <a:solidFill>
                <a:srgbClr val="3439F6"/>
              </a:solidFill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3860422" y="2258841"/>
            <a:ext cx="879977" cy="36933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3439F6"/>
                </a:solidFill>
              </a:rPr>
              <a:t>Save</a:t>
            </a:r>
            <a:endParaRPr lang="en-US" sz="1800" b="1" i="1" dirty="0">
              <a:solidFill>
                <a:srgbClr val="3439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5799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685513" y="4877361"/>
            <a:ext cx="7772977" cy="236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/>
          <a:p>
            <a:pPr marL="1142547" lvl="2" indent="-227940">
              <a:lnSpc>
                <a:spcPct val="70000"/>
              </a:lnSpc>
              <a:spcBef>
                <a:spcPct val="20000"/>
              </a:spcBef>
            </a:pPr>
            <a:endParaRPr lang="en-US" dirty="0">
              <a:latin typeface="Calibri" pitchFamily="34" charset="0"/>
            </a:endParaRPr>
          </a:p>
          <a:p>
            <a:pPr marL="1142547" lvl="2" indent="-227940">
              <a:lnSpc>
                <a:spcPct val="70000"/>
              </a:lnSpc>
              <a:spcBef>
                <a:spcPct val="20000"/>
              </a:spcBef>
              <a:buFontTx/>
              <a:buChar char="•"/>
            </a:pPr>
            <a:endParaRPr lang="en-US" dirty="0">
              <a:latin typeface="Calibri" pitchFamily="34" charset="0"/>
            </a:endParaRPr>
          </a:p>
          <a:p>
            <a:pPr marL="742229" lvl="1" indent="-284925">
              <a:lnSpc>
                <a:spcPct val="70000"/>
              </a:lnSpc>
              <a:spcBef>
                <a:spcPct val="20000"/>
              </a:spcBef>
              <a:buFontTx/>
              <a:buChar char="–"/>
            </a:pPr>
            <a:endParaRPr lang="en-US" sz="2900" dirty="0">
              <a:latin typeface="Calibri" pitchFamily="34" charset="0"/>
            </a:endParaRPr>
          </a:p>
          <a:p>
            <a:pPr marL="742229" lvl="1" indent="-284925">
              <a:lnSpc>
                <a:spcPct val="70000"/>
              </a:lnSpc>
              <a:spcBef>
                <a:spcPct val="20000"/>
              </a:spcBef>
              <a:buFontTx/>
              <a:buChar char="–"/>
            </a:pPr>
            <a:endParaRPr lang="en-US" sz="2900" dirty="0">
              <a:latin typeface="Calibri" pitchFamily="34" charset="0"/>
            </a:endParaRPr>
          </a:p>
        </p:txBody>
      </p:sp>
      <p:sp>
        <p:nvSpPr>
          <p:cNvPr id="13315" name="Title 5"/>
          <p:cNvSpPr>
            <a:spLocks noGrp="1"/>
          </p:cNvSpPr>
          <p:nvPr>
            <p:ph type="title"/>
          </p:nvPr>
        </p:nvSpPr>
        <p:spPr/>
        <p:txBody>
          <a:bodyPr lIns="82058" tIns="41029" rIns="82058" bIns="41029"/>
          <a:lstStyle/>
          <a:p>
            <a:pPr eaLnBrk="1" hangingPunct="1"/>
            <a:r>
              <a:rPr lang="en-US" sz="4000" dirty="0" smtClean="0"/>
              <a:t>Training Objective</a:t>
            </a:r>
          </a:p>
        </p:txBody>
      </p:sp>
      <p:sp>
        <p:nvSpPr>
          <p:cNvPr id="13316" name="Content Placeholder 6"/>
          <p:cNvSpPr>
            <a:spLocks noGrp="1"/>
          </p:cNvSpPr>
          <p:nvPr>
            <p:ph idx="1"/>
          </p:nvPr>
        </p:nvSpPr>
        <p:spPr>
          <a:xfrm>
            <a:off x="457490" y="1599640"/>
            <a:ext cx="8229023" cy="3658721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Provide an overview of updates to the EDB</a:t>
            </a:r>
          </a:p>
          <a:p>
            <a:pPr lvl="1" eaLnBrk="1" hangingPunct="1"/>
            <a:r>
              <a:rPr lang="en-US" sz="2800" dirty="0"/>
              <a:t>E</a:t>
            </a:r>
            <a:r>
              <a:rPr lang="en-US" sz="2800" dirty="0" smtClean="0"/>
              <a:t>DB sections updated</a:t>
            </a:r>
          </a:p>
          <a:p>
            <a:pPr lvl="1" eaLnBrk="1" hangingPunct="1"/>
            <a:r>
              <a:rPr lang="en-US" sz="2800" dirty="0" smtClean="0"/>
              <a:t>Preview of updates</a:t>
            </a:r>
          </a:p>
          <a:p>
            <a:pPr lvl="1" eaLnBrk="1" hangingPunct="1"/>
            <a:r>
              <a:rPr lang="en-US" sz="2800" dirty="0" smtClean="0"/>
              <a:t>Impact on local programs</a:t>
            </a:r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82157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48147" y="75462"/>
            <a:ext cx="8229600" cy="920419"/>
          </a:xfrm>
        </p:spPr>
        <p:txBody>
          <a:bodyPr/>
          <a:lstStyle/>
          <a:p>
            <a:r>
              <a:rPr lang="en-US" sz="2700" dirty="0"/>
              <a:t>Accessing </a:t>
            </a:r>
            <a:r>
              <a:rPr lang="en-US" sz="2700" b="1" dirty="0">
                <a:solidFill>
                  <a:srgbClr val="FF0000"/>
                </a:solidFill>
              </a:rPr>
              <a:t>New</a:t>
            </a:r>
            <a:r>
              <a:rPr lang="en-US" sz="2700" dirty="0"/>
              <a:t> EDB Data: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b="1" i="1" dirty="0" smtClean="0">
                <a:solidFill>
                  <a:srgbClr val="FF0000"/>
                </a:solidFill>
              </a:rPr>
              <a:t>Add</a:t>
            </a:r>
            <a:r>
              <a:rPr lang="en-US" sz="2700" i="1" dirty="0" smtClean="0"/>
              <a:t> </a:t>
            </a:r>
            <a:r>
              <a:rPr lang="en-US" sz="2700" i="1" dirty="0"/>
              <a:t>New </a:t>
            </a:r>
            <a:r>
              <a:rPr lang="en-US" sz="2700" i="1" dirty="0" smtClean="0"/>
              <a:t>Record using </a:t>
            </a:r>
            <a:r>
              <a:rPr lang="en-US" sz="2700" b="1" i="1" dirty="0" smtClean="0">
                <a:solidFill>
                  <a:srgbClr val="FF0000"/>
                </a:solidFill>
              </a:rPr>
              <a:t>Copy</a:t>
            </a:r>
            <a:r>
              <a:rPr lang="en-US" sz="2700" i="1" dirty="0" smtClean="0"/>
              <a:t> Feature</a:t>
            </a:r>
            <a:endParaRPr lang="en-US" sz="27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47733" y="1077362"/>
            <a:ext cx="8229600" cy="4680643"/>
          </a:xfrm>
        </p:spPr>
        <p:txBody>
          <a:bodyPr/>
          <a:lstStyle/>
          <a:p>
            <a:pPr marL="342900" lvl="3" indent="-342900">
              <a:buFontTx/>
              <a:buChar char="•"/>
            </a:pPr>
            <a:r>
              <a:rPr lang="en-US" b="1" dirty="0"/>
              <a:t>Step </a:t>
            </a:r>
            <a:r>
              <a:rPr lang="en-US" b="1" dirty="0" smtClean="0"/>
              <a:t>3 (continued)</a:t>
            </a:r>
            <a:r>
              <a:rPr lang="en-US" dirty="0" smtClean="0"/>
              <a:t>: </a:t>
            </a:r>
            <a:r>
              <a:rPr lang="en-US" dirty="0"/>
              <a:t>C</a:t>
            </a:r>
            <a:r>
              <a:rPr lang="en-US" dirty="0" smtClean="0"/>
              <a:t>onfirmation </a:t>
            </a:r>
            <a:r>
              <a:rPr lang="en-US" dirty="0"/>
              <a:t>screen </a:t>
            </a:r>
            <a:r>
              <a:rPr lang="en-US" dirty="0" smtClean="0"/>
              <a:t>appears after saving</a:t>
            </a:r>
            <a:endParaRPr lang="en-US" dirty="0"/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" t="15610" r="39562" b="25119"/>
          <a:stretch/>
        </p:blipFill>
        <p:spPr bwMode="auto">
          <a:xfrm>
            <a:off x="1" y="1643205"/>
            <a:ext cx="9144000" cy="5300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 flipH="1">
            <a:off x="2683492" y="3503687"/>
            <a:ext cx="2830068" cy="0"/>
          </a:xfrm>
          <a:prstGeom prst="straightConnector1">
            <a:avLst/>
          </a:prstGeom>
          <a:ln w="38100">
            <a:solidFill>
              <a:srgbClr val="3439F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5785163" y="3319021"/>
            <a:ext cx="2299581" cy="36933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3439F6"/>
                </a:solidFill>
              </a:rPr>
              <a:t>New EDB ID</a:t>
            </a:r>
            <a:endParaRPr lang="en-US" sz="1800" b="1" i="1" dirty="0">
              <a:solidFill>
                <a:srgbClr val="3439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319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Accessing </a:t>
            </a:r>
            <a:r>
              <a:rPr lang="en-US" sz="3600" b="1" dirty="0" smtClean="0">
                <a:solidFill>
                  <a:srgbClr val="FF0000"/>
                </a:solidFill>
              </a:rPr>
              <a:t>New</a:t>
            </a:r>
            <a:r>
              <a:rPr lang="en-US" sz="3600" dirty="0" smtClean="0"/>
              <a:t> EDB Data: </a:t>
            </a:r>
            <a:r>
              <a:rPr lang="en-US" sz="3600" i="1" dirty="0" smtClean="0"/>
              <a:t>Reports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7362"/>
            <a:ext cx="8229600" cy="5048801"/>
          </a:xfrm>
        </p:spPr>
        <p:txBody>
          <a:bodyPr/>
          <a:lstStyle/>
          <a:p>
            <a:r>
              <a:rPr lang="en-US" dirty="0" smtClean="0"/>
              <a:t>How do you run reports using the new EDB Data?</a:t>
            </a:r>
          </a:p>
          <a:p>
            <a:pPr lvl="1"/>
            <a:r>
              <a:rPr lang="en-US" dirty="0" smtClean="0"/>
              <a:t>Go to EDB Main Menu </a:t>
            </a:r>
          </a:p>
          <a:p>
            <a:pPr lvl="1"/>
            <a:r>
              <a:rPr lang="en-US" dirty="0" smtClean="0"/>
              <a:t>Go to Reports Section and click on Reports Menu</a:t>
            </a:r>
          </a:p>
          <a:p>
            <a:pPr lvl="3"/>
            <a:r>
              <a:rPr lang="en-US" dirty="0" smtClean="0">
                <a:solidFill>
                  <a:srgbClr val="000000"/>
                </a:solidFill>
              </a:rPr>
              <a:t>EDB Reports are currently under development:</a:t>
            </a:r>
          </a:p>
          <a:p>
            <a:pPr marL="1371600" lvl="3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2" t="30783" r="12926" b="6250"/>
          <a:stretch/>
        </p:blipFill>
        <p:spPr bwMode="auto">
          <a:xfrm>
            <a:off x="-20471" y="2947926"/>
            <a:ext cx="9184943" cy="3910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 rot="5400000">
            <a:off x="5390866" y="1869752"/>
            <a:ext cx="982637" cy="2947915"/>
          </a:xfrm>
          <a:prstGeom prst="ellipse">
            <a:avLst/>
          </a:prstGeom>
          <a:noFill/>
          <a:ln w="50800">
            <a:solidFill>
              <a:srgbClr val="3439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810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48147" y="75462"/>
            <a:ext cx="8229600" cy="920419"/>
          </a:xfrm>
        </p:spPr>
        <p:txBody>
          <a:bodyPr/>
          <a:lstStyle/>
          <a:p>
            <a:r>
              <a:rPr lang="en-US" sz="2700" dirty="0"/>
              <a:t>Accessing </a:t>
            </a:r>
            <a:r>
              <a:rPr lang="en-US" sz="2700" b="1" dirty="0" smtClean="0">
                <a:solidFill>
                  <a:srgbClr val="FF0000"/>
                </a:solidFill>
              </a:rPr>
              <a:t>Old</a:t>
            </a:r>
            <a:r>
              <a:rPr lang="en-US" sz="2700" dirty="0" smtClean="0"/>
              <a:t> </a:t>
            </a:r>
            <a:r>
              <a:rPr lang="en-US" sz="2700" dirty="0"/>
              <a:t>EDB Data: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b="1" dirty="0" smtClean="0">
                <a:solidFill>
                  <a:srgbClr val="FF0000"/>
                </a:solidFill>
              </a:rPr>
              <a:t>Archive Menu</a:t>
            </a:r>
            <a:endParaRPr lang="en-US" sz="27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47733" y="1077362"/>
            <a:ext cx="8229600" cy="4680643"/>
          </a:xfrm>
        </p:spPr>
        <p:txBody>
          <a:bodyPr/>
          <a:lstStyle/>
          <a:p>
            <a:pPr marL="342900" lvl="3" indent="-342900">
              <a:buFontTx/>
              <a:buChar char="•"/>
            </a:pPr>
            <a:r>
              <a:rPr lang="en-US" dirty="0" smtClean="0"/>
              <a:t>Archive Menu Overview</a:t>
            </a:r>
          </a:p>
          <a:p>
            <a:pPr marL="800100" lvl="4" indent="-342900">
              <a:buFontTx/>
              <a:buChar char="•"/>
            </a:pPr>
            <a:r>
              <a:rPr lang="en-US" dirty="0" smtClean="0"/>
              <a:t>Includes features/data from old EDB</a:t>
            </a:r>
          </a:p>
          <a:p>
            <a:pPr marL="1257300" lvl="5" indent="-342900">
              <a:buFontTx/>
              <a:buChar char="•"/>
            </a:pPr>
            <a:r>
              <a:rPr lang="en-US" dirty="0" smtClean="0"/>
              <a:t>Add/view/modify/search features are the </a:t>
            </a:r>
            <a:r>
              <a:rPr lang="en-US" b="1" dirty="0" smtClean="0"/>
              <a:t>same</a:t>
            </a:r>
          </a:p>
          <a:p>
            <a:pPr marL="1714500" lvl="6" indent="-342900">
              <a:buFontTx/>
              <a:buChar char="•"/>
            </a:pPr>
            <a:r>
              <a:rPr lang="en-US" dirty="0" smtClean="0"/>
              <a:t>Cut off for FY16 data entry/modification is </a:t>
            </a:r>
            <a:r>
              <a:rPr lang="en-US" b="1" dirty="0" smtClean="0">
                <a:solidFill>
                  <a:srgbClr val="FF0000"/>
                </a:solidFill>
              </a:rPr>
              <a:t>12/31/16</a:t>
            </a:r>
          </a:p>
          <a:p>
            <a:pPr marL="1714500" lvl="6" indent="-342900">
              <a:buFontTx/>
              <a:buChar char="•"/>
            </a:pPr>
            <a:r>
              <a:rPr lang="en-US" dirty="0" smtClean="0"/>
              <a:t>1/1/17 onward will be view only access</a:t>
            </a:r>
          </a:p>
          <a:p>
            <a:pPr marL="1257300" lvl="5" indent="-342900">
              <a:buFontTx/>
              <a:buChar char="•"/>
            </a:pPr>
            <a:r>
              <a:rPr lang="en-US" dirty="0" smtClean="0"/>
              <a:t>Old </a:t>
            </a:r>
            <a:r>
              <a:rPr lang="en-US" b="1" dirty="0" smtClean="0"/>
              <a:t>Reports Menu </a:t>
            </a:r>
            <a:r>
              <a:rPr lang="en-US" dirty="0" smtClean="0"/>
              <a:t>renamed </a:t>
            </a:r>
            <a:r>
              <a:rPr lang="en-US" b="1" dirty="0" smtClean="0"/>
              <a:t>Reports Archive</a:t>
            </a:r>
          </a:p>
          <a:p>
            <a:pPr marL="1714500" lvl="6" indent="-342900">
              <a:buFontTx/>
              <a:buChar char="•"/>
            </a:pPr>
            <a:r>
              <a:rPr lang="en-US" dirty="0" smtClean="0"/>
              <a:t>Links to old EDB reports</a:t>
            </a:r>
          </a:p>
          <a:p>
            <a:pPr marL="1714500" lvl="6" indent="-342900">
              <a:buFontTx/>
              <a:buChar char="•"/>
            </a:pPr>
            <a:r>
              <a:rPr lang="en-US" dirty="0" smtClean="0"/>
              <a:t>Old EDB reports can be run at anytime</a:t>
            </a:r>
          </a:p>
          <a:p>
            <a:pPr marL="1257300" lvl="5" indent="-342900">
              <a:buFontTx/>
              <a:buChar char="•"/>
            </a:pPr>
            <a:r>
              <a:rPr lang="en-US" dirty="0" smtClean="0"/>
              <a:t>Forms 1, 2, 3, and 4 Download feature are the </a:t>
            </a:r>
            <a:r>
              <a:rPr lang="en-US" b="1" dirty="0" smtClean="0"/>
              <a:t>same</a:t>
            </a:r>
          </a:p>
          <a:p>
            <a:pPr marL="1714500" lvl="6" indent="-342900">
              <a:buFontTx/>
              <a:buChar char="•"/>
            </a:pPr>
            <a:r>
              <a:rPr lang="en-US" dirty="0" smtClean="0"/>
              <a:t>Old EDB data can be downloaded at anytime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4233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229600" cy="919163"/>
          </a:xfrm>
          <a:prstGeom prst="rect">
            <a:avLst/>
          </a:prstGeom>
        </p:spPr>
        <p:txBody>
          <a:bodyPr/>
          <a:lstStyle/>
          <a:p>
            <a:r>
              <a:rPr lang="en-US" sz="2700" dirty="0"/>
              <a:t>Accessing </a:t>
            </a:r>
            <a:r>
              <a:rPr lang="en-US" sz="2700" b="1" dirty="0" smtClean="0">
                <a:solidFill>
                  <a:srgbClr val="FF0000"/>
                </a:solidFill>
              </a:rPr>
              <a:t>Old</a:t>
            </a:r>
            <a:r>
              <a:rPr lang="en-US" sz="2700" dirty="0" smtClean="0"/>
              <a:t> </a:t>
            </a:r>
            <a:r>
              <a:rPr lang="en-US" sz="2700" dirty="0"/>
              <a:t>EDB Data: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b="1" dirty="0" smtClean="0">
                <a:solidFill>
                  <a:srgbClr val="FF0000"/>
                </a:solidFill>
              </a:rPr>
              <a:t>Archive Menu</a:t>
            </a:r>
            <a:endParaRPr lang="en-US" sz="2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45896" r="70525" b="25187"/>
          <a:stretch/>
        </p:blipFill>
        <p:spPr bwMode="auto">
          <a:xfrm>
            <a:off x="1398896" y="1405594"/>
            <a:ext cx="5875361" cy="421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7058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 lIns="82058" tIns="41029" rIns="82058" bIns="41029"/>
          <a:lstStyle/>
          <a:p>
            <a:r>
              <a:rPr lang="en-US" sz="4000" dirty="0" smtClean="0"/>
              <a:t>What’s Next?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490" y="1599640"/>
            <a:ext cx="8229023" cy="3658721"/>
          </a:xfrm>
        </p:spPr>
        <p:txBody>
          <a:bodyPr/>
          <a:lstStyle/>
          <a:p>
            <a:r>
              <a:rPr lang="en-US" dirty="0" smtClean="0"/>
              <a:t>EDB Rollout Date</a:t>
            </a:r>
          </a:p>
          <a:p>
            <a:pPr lvl="1"/>
            <a:r>
              <a:rPr lang="en-US" dirty="0" smtClean="0"/>
              <a:t>July 27, 2016 (evening)</a:t>
            </a:r>
          </a:p>
          <a:p>
            <a:r>
              <a:rPr lang="en-US" dirty="0" smtClean="0"/>
              <a:t>Technical Assistance</a:t>
            </a:r>
          </a:p>
          <a:p>
            <a:r>
              <a:rPr lang="en-US" dirty="0" smtClean="0"/>
              <a:t>Forthcoming Updates</a:t>
            </a:r>
          </a:p>
          <a:p>
            <a:pPr lvl="1"/>
            <a:r>
              <a:rPr lang="en-US" dirty="0" smtClean="0"/>
              <a:t>Reports </a:t>
            </a:r>
          </a:p>
          <a:p>
            <a:pPr lvl="1"/>
            <a:r>
              <a:rPr lang="en-US" dirty="0" smtClean="0"/>
              <a:t>Training Materials</a:t>
            </a:r>
          </a:p>
          <a:p>
            <a:pPr lvl="1"/>
            <a:r>
              <a:rPr lang="en-US" dirty="0" smtClean="0"/>
              <a:t>Guidance Documents</a:t>
            </a:r>
          </a:p>
        </p:txBody>
      </p:sp>
    </p:spTree>
    <p:extLst>
      <p:ext uri="{BB962C8B-B14F-4D97-AF65-F5344CB8AC3E}">
        <p14:creationId xmlns:p14="http://schemas.microsoft.com/office/powerpoint/2010/main" val="42018708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ctrTitle"/>
          </p:nvPr>
        </p:nvSpPr>
        <p:spPr/>
        <p:txBody>
          <a:bodyPr lIns="82058" tIns="41029" rIns="82058" bIns="41029"/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200" dirty="0" smtClean="0">
                <a:hlinkClick r:id="rId2"/>
              </a:rPr>
              <a:t>dhmh.edbhelp@maryland.gov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09971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 lIns="82058" tIns="41029" rIns="82058" bIns="41029"/>
          <a:lstStyle/>
          <a:p>
            <a:r>
              <a:rPr lang="en-US" sz="4000" dirty="0" smtClean="0"/>
              <a:t>Education Database (EDB)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490" y="1599640"/>
            <a:ext cx="8229023" cy="3658721"/>
          </a:xfrm>
        </p:spPr>
        <p:txBody>
          <a:bodyPr/>
          <a:lstStyle/>
          <a:p>
            <a:r>
              <a:rPr lang="en-US" sz="2800" dirty="0" smtClean="0"/>
              <a:t>Non-confidential internet-based relational database</a:t>
            </a:r>
          </a:p>
          <a:p>
            <a:pPr lvl="1"/>
            <a:r>
              <a:rPr lang="en-US" sz="2800" dirty="0" smtClean="0"/>
              <a:t>Used by local CPEST staff </a:t>
            </a:r>
          </a:p>
          <a:p>
            <a:pPr lvl="2"/>
            <a:r>
              <a:rPr lang="en-US" sz="2800" dirty="0" smtClean="0"/>
              <a:t>Previously: Enter cancer education and outreach activities across </a:t>
            </a:r>
            <a:r>
              <a:rPr lang="en-US" sz="2800" b="1" u="sng" dirty="0" smtClean="0"/>
              <a:t>four</a:t>
            </a:r>
            <a:r>
              <a:rPr lang="en-US" sz="2800" dirty="0" smtClean="0"/>
              <a:t> EDB forms</a:t>
            </a:r>
          </a:p>
          <a:p>
            <a:pPr lvl="2"/>
            <a:r>
              <a:rPr lang="en-US" sz="2800" dirty="0" smtClean="0"/>
              <a:t>Now: </a:t>
            </a:r>
            <a:r>
              <a:rPr lang="en-US" sz="2800" dirty="0"/>
              <a:t>Enter cancer education and outreach activities </a:t>
            </a:r>
            <a:r>
              <a:rPr lang="en-US" sz="2800" dirty="0" smtClean="0"/>
              <a:t>in </a:t>
            </a:r>
            <a:r>
              <a:rPr lang="en-US" sz="2800" b="1" u="sng" dirty="0" smtClean="0"/>
              <a:t>one</a:t>
            </a:r>
            <a:r>
              <a:rPr lang="en-US" sz="2800" dirty="0" smtClean="0"/>
              <a:t> EDB form</a:t>
            </a:r>
            <a:endParaRPr lang="en-US" sz="2800" dirty="0"/>
          </a:p>
          <a:p>
            <a:pPr marL="914400" lvl="2" indent="0">
              <a:buNone/>
            </a:pPr>
            <a:endParaRPr lang="en-US" sz="28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88026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 lIns="82058" tIns="41029" rIns="82058" bIns="41029"/>
          <a:lstStyle/>
          <a:p>
            <a:r>
              <a:rPr lang="en-US" sz="4000" dirty="0" smtClean="0"/>
              <a:t>Why update the EDB?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490" y="1599640"/>
            <a:ext cx="8229023" cy="3658721"/>
          </a:xfrm>
        </p:spPr>
        <p:txBody>
          <a:bodyPr/>
          <a:lstStyle/>
          <a:p>
            <a:r>
              <a:rPr lang="en-US" sz="2800" dirty="0" smtClean="0"/>
              <a:t>You spoke we listened! </a:t>
            </a:r>
            <a:r>
              <a:rPr lang="en-US" sz="2800" dirty="0" smtClean="0">
                <a:sym typeface="Wingdings" pitchFamily="2" charset="2"/>
              </a:rPr>
              <a:t></a:t>
            </a:r>
            <a:endParaRPr lang="en-US" sz="2800" dirty="0" smtClean="0"/>
          </a:p>
          <a:p>
            <a:r>
              <a:rPr lang="en-US" sz="2800" dirty="0" smtClean="0"/>
              <a:t>Improve data quality</a:t>
            </a:r>
          </a:p>
          <a:p>
            <a:r>
              <a:rPr lang="en-US" sz="2800" dirty="0" smtClean="0"/>
              <a:t>Streamline data entry process</a:t>
            </a:r>
          </a:p>
          <a:p>
            <a:pPr lvl="1"/>
            <a:r>
              <a:rPr lang="en-US" sz="2800" dirty="0" smtClean="0"/>
              <a:t>User friendly</a:t>
            </a:r>
          </a:p>
          <a:p>
            <a:pPr lvl="1"/>
            <a:r>
              <a:rPr lang="en-US" sz="2800" dirty="0" smtClean="0"/>
              <a:t>Reduce data entry time</a:t>
            </a:r>
          </a:p>
          <a:p>
            <a:r>
              <a:rPr lang="en-US" sz="2800" dirty="0" smtClean="0"/>
              <a:t>Generate informative performance measures data</a:t>
            </a:r>
          </a:p>
          <a:p>
            <a:r>
              <a:rPr lang="en-US" sz="2800" dirty="0" smtClean="0"/>
              <a:t>Anticipate future needs</a:t>
            </a:r>
          </a:p>
        </p:txBody>
      </p:sp>
    </p:spTree>
    <p:extLst>
      <p:ext uri="{BB962C8B-B14F-4D97-AF65-F5344CB8AC3E}">
        <p14:creationId xmlns:p14="http://schemas.microsoft.com/office/powerpoint/2010/main" val="38009725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490" y="274544"/>
            <a:ext cx="8132329" cy="733985"/>
          </a:xfrm>
        </p:spPr>
        <p:txBody>
          <a:bodyPr lIns="82058" tIns="41029" rIns="82058" bIns="41029"/>
          <a:lstStyle/>
          <a:p>
            <a:r>
              <a:rPr lang="en-US" sz="4000" dirty="0" smtClean="0"/>
              <a:t>What’s New in the EDB?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Message Expiration Feature</a:t>
            </a:r>
          </a:p>
          <a:p>
            <a:r>
              <a:rPr lang="en-US" dirty="0" smtClean="0"/>
              <a:t>Main Menu Layout</a:t>
            </a:r>
          </a:p>
          <a:p>
            <a:r>
              <a:rPr lang="en-US" dirty="0" smtClean="0"/>
              <a:t>EDB Form</a:t>
            </a:r>
          </a:p>
          <a:p>
            <a:r>
              <a:rPr lang="en-US" dirty="0" smtClean="0"/>
              <a:t>Accessing New and Old EDB Data:</a:t>
            </a:r>
          </a:p>
          <a:p>
            <a:pPr lvl="1"/>
            <a:r>
              <a:rPr lang="en-US" dirty="0" smtClean="0"/>
              <a:t>Copy Feature</a:t>
            </a:r>
          </a:p>
          <a:p>
            <a:pPr lvl="1"/>
            <a:r>
              <a:rPr lang="en-US" dirty="0"/>
              <a:t>Archive Feature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4144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xfrm>
            <a:off x="685513" y="2172849"/>
            <a:ext cx="7772977" cy="1469372"/>
          </a:xfrm>
        </p:spPr>
        <p:txBody>
          <a:bodyPr lIns="82058" tIns="41029" rIns="82058" bIns="41029"/>
          <a:lstStyle/>
          <a:p>
            <a:r>
              <a:rPr lang="en-US" dirty="0" smtClean="0">
                <a:solidFill>
                  <a:srgbClr val="3439F6"/>
                </a:solidFill>
              </a:rPr>
              <a:t>UPDATE 1: SYSTEM MESSAGES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729" y="3272258"/>
            <a:ext cx="6400512" cy="175232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Expiration Feature </a:t>
            </a:r>
          </a:p>
        </p:txBody>
      </p:sp>
    </p:spTree>
    <p:extLst>
      <p:ext uri="{BB962C8B-B14F-4D97-AF65-F5344CB8AC3E}">
        <p14:creationId xmlns:p14="http://schemas.microsoft.com/office/powerpoint/2010/main" val="17560111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System Messages: Expiration Feature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6984"/>
            <a:ext cx="8229600" cy="4525963"/>
          </a:xfrm>
        </p:spPr>
        <p:txBody>
          <a:bodyPr/>
          <a:lstStyle/>
          <a:p>
            <a:r>
              <a:rPr lang="en-US" dirty="0" smtClean="0"/>
              <a:t>Previously: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ystem message would remain on Main Menu screen until new message posted</a:t>
            </a:r>
          </a:p>
          <a:p>
            <a:r>
              <a:rPr lang="en-US" dirty="0" smtClean="0"/>
              <a:t>Now:</a:t>
            </a:r>
          </a:p>
          <a:p>
            <a:pPr lvl="1"/>
            <a:r>
              <a:rPr lang="en-US" dirty="0" smtClean="0"/>
              <a:t>System messages will be set to expire on a given date</a:t>
            </a:r>
          </a:p>
          <a:p>
            <a:pPr lvl="1"/>
            <a:r>
              <a:rPr lang="en-US" dirty="0" smtClean="0"/>
              <a:t>Only new messages will display on Main Menu screen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9700" r="9898" b="39597"/>
          <a:stretch/>
        </p:blipFill>
        <p:spPr bwMode="auto">
          <a:xfrm>
            <a:off x="-13650" y="3684925"/>
            <a:ext cx="9210874" cy="315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0230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685513" y="1067361"/>
            <a:ext cx="7772977" cy="1469372"/>
          </a:xfrm>
        </p:spPr>
        <p:txBody>
          <a:bodyPr lIns="82058" tIns="41029" rIns="82058" bIns="41029"/>
          <a:lstStyle/>
          <a:p>
            <a:r>
              <a:rPr lang="en-US" dirty="0" smtClean="0">
                <a:solidFill>
                  <a:srgbClr val="3439F6"/>
                </a:solidFill>
              </a:rPr>
              <a:t/>
            </a:r>
            <a:br>
              <a:rPr lang="en-US" dirty="0" smtClean="0">
                <a:solidFill>
                  <a:srgbClr val="3439F6"/>
                </a:solidFill>
              </a:rPr>
            </a:br>
            <a:r>
              <a:rPr lang="en-US" dirty="0">
                <a:solidFill>
                  <a:srgbClr val="3439F6"/>
                </a:solidFill>
              </a:rPr>
              <a:t/>
            </a:r>
            <a:br>
              <a:rPr lang="en-US" dirty="0">
                <a:solidFill>
                  <a:srgbClr val="3439F6"/>
                </a:solidFill>
              </a:rPr>
            </a:br>
            <a:r>
              <a:rPr lang="en-US" dirty="0" smtClean="0">
                <a:solidFill>
                  <a:srgbClr val="3439F6"/>
                </a:solidFill>
              </a:rPr>
              <a:t>UPDATE 2: MAIN MENU</a:t>
            </a:r>
            <a:r>
              <a:rPr lang="en-US" sz="4800" b="1" dirty="0"/>
              <a:t/>
            </a:r>
            <a:br>
              <a:rPr lang="en-US" sz="4800" b="1" dirty="0"/>
            </a:br>
            <a:endParaRPr lang="en-US" dirty="0" smtClean="0">
              <a:solidFill>
                <a:srgbClr val="3439F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238" y="4006402"/>
            <a:ext cx="6400511" cy="175232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Main Menu Layout (Old vs. New)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4970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lmers_Alliance for Health Reform_09182009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64BA45AAFC9447BBFCFBC00BA005D2" ma:contentTypeVersion="69" ma:contentTypeDescription="Create a new document." ma:contentTypeScope="" ma:versionID="4e5c3c3259db244956bbde5daa44736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3d4e8e4bb62dc9630bd01492c2b5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7CC350-C35B-46AF-BCF4-1AD4A3DF7E41}"/>
</file>

<file path=customXml/itemProps2.xml><?xml version="1.0" encoding="utf-8"?>
<ds:datastoreItem xmlns:ds="http://schemas.openxmlformats.org/officeDocument/2006/customXml" ds:itemID="{3D23A710-C01D-42DD-94EA-532DB8964F3D}"/>
</file>

<file path=customXml/itemProps3.xml><?xml version="1.0" encoding="utf-8"?>
<ds:datastoreItem xmlns:ds="http://schemas.openxmlformats.org/officeDocument/2006/customXml" ds:itemID="{105C4CA9-1EAB-4A11-84CC-81FC1058F14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27730</TotalTime>
  <Words>860</Words>
  <Application>Microsoft Office PowerPoint</Application>
  <PresentationFormat>On-screen Show (4:3)</PresentationFormat>
  <Paragraphs>190</Paragraphs>
  <Slides>35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Colmers_Alliance for Health Reform_09182009</vt:lpstr>
      <vt:lpstr>     EDB TRAINING 7/27/16  Maria-Theresa C. Okafor, PhD, MCG Program Manager, Surveillance and Evaluation Unit Center for Cancer Prevention and Control Maryland Department of Health and Mental Hygiene </vt:lpstr>
      <vt:lpstr>Meet the Trainer</vt:lpstr>
      <vt:lpstr>Training Objective</vt:lpstr>
      <vt:lpstr>Education Database (EDB)</vt:lpstr>
      <vt:lpstr>Why update the EDB?</vt:lpstr>
      <vt:lpstr>What’s New in the EDB?</vt:lpstr>
      <vt:lpstr>UPDATE 1: SYSTEM MESSAGES</vt:lpstr>
      <vt:lpstr>System Messages: Expiration Feature</vt:lpstr>
      <vt:lpstr>  UPDATE 2: MAIN MENU </vt:lpstr>
      <vt:lpstr>Main Menu: Old Layout</vt:lpstr>
      <vt:lpstr>Main Menu: New Layout</vt:lpstr>
      <vt:lpstr>  UPDATE 3: EDB Form Changes </vt:lpstr>
      <vt:lpstr>EDB Form Changes: Overview</vt:lpstr>
      <vt:lpstr>How was EDB Form 2 Revised?</vt:lpstr>
      <vt:lpstr>How was EDB Form 2 Revised?</vt:lpstr>
      <vt:lpstr>PowerPoint Presentation</vt:lpstr>
      <vt:lpstr>How was EDB Form 2 Revised?</vt:lpstr>
      <vt:lpstr>How was EDB Form 2 Revised?</vt:lpstr>
      <vt:lpstr>PowerPoint Presentation</vt:lpstr>
      <vt:lpstr>UPDATE 4: ACCESSING EDB DATA</vt:lpstr>
      <vt:lpstr>Accessing New EDB Data: Add New Record</vt:lpstr>
      <vt:lpstr>Accessing New EDB Data: Add New Record</vt:lpstr>
      <vt:lpstr>Accessing New EDB Data: Add New Record</vt:lpstr>
      <vt:lpstr>Accessing New EDB Data: Add New Record</vt:lpstr>
      <vt:lpstr>Accessing New EDB Data:  Add New Record using Copy Feature</vt:lpstr>
      <vt:lpstr>PowerPoint Presentation</vt:lpstr>
      <vt:lpstr>Accessing New EDB Data:  Add New Record using Copy Feature</vt:lpstr>
      <vt:lpstr>Accessing New EDB Data:  Add New Record using Copy Feature</vt:lpstr>
      <vt:lpstr>Accessing New EDB Data:  Add New Record using Copy Feature</vt:lpstr>
      <vt:lpstr>Accessing New EDB Data:  Add New Record using Copy Feature</vt:lpstr>
      <vt:lpstr>Accessing New EDB Data: Reports</vt:lpstr>
      <vt:lpstr>Accessing Old EDB Data:  Archive Menu</vt:lpstr>
      <vt:lpstr>Accessing Old EDB Data:  Archive Menu</vt:lpstr>
      <vt:lpstr>What’s Next?</vt:lpstr>
      <vt:lpstr>Questions?  dhmh.edbhelp@maryland.gov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 Name Title Department of Health and Mental Hygiene Date</dc:title>
  <dc:creator>Theresa Ward</dc:creator>
  <cp:lastModifiedBy>Lunderwood</cp:lastModifiedBy>
  <cp:revision>312</cp:revision>
  <cp:lastPrinted>2016-07-25T14:02:42Z</cp:lastPrinted>
  <dcterms:created xsi:type="dcterms:W3CDTF">2015-12-17T21:56:46Z</dcterms:created>
  <dcterms:modified xsi:type="dcterms:W3CDTF">2016-09-08T15:54:08Z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0x010100EC64BA45AAFC9447BBFCFBC00BA005D2</vt:lpwstr>
  </property>
</Properties>
</file>