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2"/>
  </p:notesMasterIdLst>
  <p:sldIdLst>
    <p:sldId id="256" r:id="rId2"/>
    <p:sldId id="259" r:id="rId3"/>
    <p:sldId id="258" r:id="rId4"/>
    <p:sldId id="261" r:id="rId5"/>
    <p:sldId id="260" r:id="rId6"/>
    <p:sldId id="262" r:id="rId7"/>
    <p:sldId id="265" r:id="rId8"/>
    <p:sldId id="266" r:id="rId9"/>
    <p:sldId id="257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wn" initials="D" lastIdx="1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58" y="1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069AB-0B78-4B34-BF94-9876FA65F564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1F940C-1D38-45B3-9F31-F8D3E7C30E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039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F940C-1D38-45B3-9F31-F8D3E7C30E4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186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49D6-12B1-49D4-8816-D287D8CDBCAE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04901-8882-4D05-90AB-D9A19DEDE8C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49D6-12B1-49D4-8816-D287D8CDBCAE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04901-8882-4D05-90AB-D9A19DEDE8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49D6-12B1-49D4-8816-D287D8CDBCAE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04901-8882-4D05-90AB-D9A19DEDE8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49D6-12B1-49D4-8816-D287D8CDBCAE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04901-8882-4D05-90AB-D9A19DEDE8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49D6-12B1-49D4-8816-D287D8CDBCAE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04901-8882-4D05-90AB-D9A19DEDE8C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49D6-12B1-49D4-8816-D287D8CDBCAE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04901-8882-4D05-90AB-D9A19DEDE8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49D6-12B1-49D4-8816-D287D8CDBCAE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04901-8882-4D05-90AB-D9A19DEDE8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49D6-12B1-49D4-8816-D287D8CDBCAE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04901-8882-4D05-90AB-D9A19DEDE8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49D6-12B1-49D4-8816-D287D8CDBCAE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04901-8882-4D05-90AB-D9A19DEDE8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49D6-12B1-49D4-8816-D287D8CDBCAE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04901-8882-4D05-90AB-D9A19DEDE8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F49D6-12B1-49D4-8816-D287D8CDBCAE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9B04901-8882-4D05-90AB-D9A19DEDE8C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AF49D6-12B1-49D4-8816-D287D8CDBCAE}" type="datetimeFigureOut">
              <a:rPr lang="en-US" smtClean="0"/>
              <a:t>2/25/2016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B04901-8882-4D05-90AB-D9A19DEDE8C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nccrt.org/tools/80-percent-by-2018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Gaining </a:t>
            </a:r>
            <a:r>
              <a:rPr lang="en-US" dirty="0"/>
              <a:t>Ground: Colorectal Cancer Screening Promotion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discussion tool for Maryland Medicaid providers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4800600"/>
            <a:ext cx="6781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Provider Relations </a:t>
            </a:r>
            <a:r>
              <a:rPr lang="en-US" dirty="0" smtClean="0"/>
              <a:t>Slides:</a:t>
            </a:r>
          </a:p>
          <a:p>
            <a:r>
              <a:rPr lang="en-US" i="1" dirty="0" smtClean="0"/>
              <a:t>The information provided through these slides is intended to facilitate a conversation between Maryland MCOs and Medicaid providers regarding colorectal cancer screening promotion.  The slides may be edited and copied to serve this educational  purpose.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64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Tools and Resources for Your Office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Tools and resources such as small media (e.g. brochures, posters, etc.), educational resources, and process and quality improvement assistance, contact: </a:t>
            </a:r>
          </a:p>
          <a:p>
            <a:r>
              <a:rPr lang="en-US" dirty="0" smtClean="0"/>
              <a:t>Your Managed Care Organization liaison  </a:t>
            </a:r>
          </a:p>
          <a:p>
            <a:r>
              <a:rPr lang="en-US" dirty="0" smtClean="0"/>
              <a:t>The </a:t>
            </a:r>
            <a:r>
              <a:rPr lang="en-US" dirty="0"/>
              <a:t>Maryland Department of Health and Mental Hygiene’s Colorectal Cancer Control Program </a:t>
            </a:r>
            <a:r>
              <a:rPr lang="en-US" dirty="0" smtClean="0"/>
              <a:t>(</a:t>
            </a:r>
            <a:r>
              <a:rPr lang="en-US" dirty="0"/>
              <a:t>1-800-477-9774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932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Where We Currently Stand: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 Maryland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/>
              <a:t>Colorectal cancer </a:t>
            </a:r>
            <a:r>
              <a:rPr lang="en-US" dirty="0" smtClean="0"/>
              <a:t>(CRC) is </a:t>
            </a:r>
            <a:r>
              <a:rPr lang="en-US" dirty="0"/>
              <a:t>the second leading cancer killer (following lung cancer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endParaRPr lang="en-US" sz="1400" dirty="0" smtClean="0"/>
          </a:p>
          <a:p>
            <a:r>
              <a:rPr lang="en-US" dirty="0" smtClean="0"/>
              <a:t>CRC screening detects cancer early, and, in the case of </a:t>
            </a:r>
            <a:r>
              <a:rPr lang="en-US" dirty="0" smtClean="0"/>
              <a:t>colonoscopy, </a:t>
            </a:r>
            <a:r>
              <a:rPr lang="en-US" dirty="0" smtClean="0"/>
              <a:t>can prevent cancer from developing </a:t>
            </a:r>
          </a:p>
          <a:p>
            <a:pPr marL="0" indent="0">
              <a:buNone/>
            </a:pPr>
            <a:endParaRPr lang="en-US" sz="1400" dirty="0"/>
          </a:p>
          <a:p>
            <a:r>
              <a:rPr lang="en-US" dirty="0" smtClean="0"/>
              <a:t>Several recommended screening tests are available to screening-eligible individuals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603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66800"/>
            <a:ext cx="8610600" cy="627888"/>
          </a:xfrm>
        </p:spPr>
        <p:txBody>
          <a:bodyPr>
            <a:normAutofit/>
          </a:bodyPr>
          <a:lstStyle/>
          <a:p>
            <a:r>
              <a:rPr lang="en-US" sz="3500" dirty="0" smtClean="0"/>
              <a:t>Recommended CRC Screening Tests &amp; Intervals</a:t>
            </a:r>
            <a:endParaRPr lang="en-US" sz="3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564478"/>
              </p:ext>
            </p:extLst>
          </p:nvPr>
        </p:nvGraphicFramePr>
        <p:xfrm>
          <a:off x="533400" y="2667000"/>
          <a:ext cx="8001000" cy="30274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9172"/>
                <a:gridCol w="1699172"/>
                <a:gridCol w="1699172"/>
                <a:gridCol w="1455683"/>
                <a:gridCol w="1447801"/>
              </a:tblGrid>
              <a:tr h="806303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Recommended Colorectal Cancer Screening Intervals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For Average-Risk Persons, aged 50 - 75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105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Test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Fecal Occult Blood Test (FOBT)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Fecal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Immunochemical Test (FIT)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Sigmoidoscopy</a:t>
                      </a:r>
                      <a:endParaRPr lang="en-US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Colonoscopy</a:t>
                      </a:r>
                      <a:endParaRPr lang="en-US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105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1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Frequency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Annually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Annually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Every 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years</a:t>
                      </a:r>
                      <a:endParaRPr lang="en-US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Every 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years</a:t>
                      </a:r>
                      <a:endParaRPr lang="en-US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76400" y="5943600"/>
            <a:ext cx="594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Digital Rectal Exam (DRE) is not an appropriate procedure for colorectal cancer screening.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712" y="2114591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/>
              <a:t>The best test is the one that gets done.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41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Where We Currently </a:t>
            </a:r>
            <a:r>
              <a:rPr lang="en-US" sz="5400" dirty="0" smtClean="0"/>
              <a:t>Stand: </a:t>
            </a:r>
            <a:r>
              <a:rPr lang="en-US" sz="1400" dirty="0" smtClean="0"/>
              <a:t>(continued)</a:t>
            </a: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In Maryland:</a:t>
            </a:r>
          </a:p>
          <a:p>
            <a:r>
              <a:rPr lang="en-US" dirty="0" smtClean="0"/>
              <a:t>69.1</a:t>
            </a:r>
            <a:r>
              <a:rPr lang="en-US" dirty="0"/>
              <a:t>% of Maryland adults between 50 and 75 years old have been screened for </a:t>
            </a:r>
            <a:r>
              <a:rPr lang="en-US" dirty="0" smtClean="0"/>
              <a:t>CRC </a:t>
            </a:r>
            <a:r>
              <a:rPr lang="en-US" dirty="0"/>
              <a:t>as recommended.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dirty="0" smtClean="0"/>
              <a:t>This means that nearly 1 in 3 adults has </a:t>
            </a:r>
            <a:r>
              <a:rPr lang="en-US" u="sng" dirty="0" smtClean="0"/>
              <a:t>not</a:t>
            </a:r>
            <a:r>
              <a:rPr lang="en-US" dirty="0" smtClean="0"/>
              <a:t> been screened for this </a:t>
            </a:r>
            <a:r>
              <a:rPr lang="en-US" i="1" u="sng" dirty="0" smtClean="0"/>
              <a:t>preventable</a:t>
            </a:r>
            <a:r>
              <a:rPr lang="en-US" dirty="0" smtClean="0"/>
              <a:t> cancer.</a:t>
            </a:r>
          </a:p>
          <a:p>
            <a:pPr marL="0" indent="0">
              <a:buNone/>
            </a:pPr>
            <a:r>
              <a:rPr lang="en-US" sz="1400" dirty="0" smtClean="0"/>
              <a:t> </a:t>
            </a:r>
            <a:endParaRPr lang="en-US" sz="1400" dirty="0"/>
          </a:p>
          <a:p>
            <a:r>
              <a:rPr lang="en-US" dirty="0" smtClean="0"/>
              <a:t>Screening </a:t>
            </a:r>
            <a:r>
              <a:rPr lang="en-US" dirty="0"/>
              <a:t>rates among some </a:t>
            </a:r>
            <a:r>
              <a:rPr lang="en-US" dirty="0" smtClean="0"/>
              <a:t>sub-populations are </a:t>
            </a:r>
            <a:r>
              <a:rPr lang="en-US" dirty="0"/>
              <a:t>significantly lower </a:t>
            </a:r>
            <a:r>
              <a:rPr lang="en-US" dirty="0" smtClean="0"/>
              <a:t>than the state rate.  For example, only 32.7</a:t>
            </a:r>
            <a:r>
              <a:rPr lang="en-US" dirty="0"/>
              <a:t>% </a:t>
            </a:r>
            <a:r>
              <a:rPr lang="en-US" dirty="0" smtClean="0"/>
              <a:t>of Medicaid </a:t>
            </a:r>
            <a:r>
              <a:rPr lang="en-US" dirty="0"/>
              <a:t>recipients </a:t>
            </a:r>
            <a:r>
              <a:rPr lang="en-US" dirty="0" smtClean="0"/>
              <a:t>were up-to-date with screening in 2014.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78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9060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en-US" dirty="0"/>
              <a:t>G</a:t>
            </a:r>
            <a:r>
              <a:rPr lang="en-US" dirty="0" smtClean="0"/>
              <a:t>aining Ground Among Your Clients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8912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 smtClean="0"/>
              <a:t>Statewide, healthcare providers are working to increase CRC screening rates. Best </a:t>
            </a:r>
            <a:r>
              <a:rPr lang="en-US" b="1" dirty="0"/>
              <a:t>practices include: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Health system practices to support screening: 	</a:t>
            </a:r>
          </a:p>
          <a:p>
            <a:r>
              <a:rPr lang="en-US" dirty="0" smtClean="0"/>
              <a:t>Written office policy and procedure on CRC screening guidelines and referral (can be grouped with other common cancer screenings such as CBEs, mammograms, and Pap tests).</a:t>
            </a:r>
          </a:p>
          <a:p>
            <a:r>
              <a:rPr lang="en-US" dirty="0" smtClean="0"/>
              <a:t>Protocols </a:t>
            </a:r>
            <a:r>
              <a:rPr lang="en-US" dirty="0"/>
              <a:t>and standing orders to formalize the screening and follow-up </a:t>
            </a:r>
            <a:r>
              <a:rPr lang="en-US" dirty="0" smtClean="0"/>
              <a:t>process</a:t>
            </a:r>
          </a:p>
          <a:p>
            <a:r>
              <a:rPr lang="en-US" dirty="0" smtClean="0"/>
              <a:t>Standard use of pre-visit planning and flag systems</a:t>
            </a:r>
          </a:p>
          <a:p>
            <a:r>
              <a:rPr lang="en-US" dirty="0" smtClean="0"/>
              <a:t>Routine data review and targeted quality improvement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463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382000" cy="704088"/>
          </a:xfrm>
        </p:spPr>
        <p:txBody>
          <a:bodyPr>
            <a:normAutofit fontScale="90000"/>
          </a:bodyPr>
          <a:lstStyle/>
          <a:p>
            <a:r>
              <a:rPr lang="en-US" dirty="0"/>
              <a:t>Gaining Ground Among Your Clients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Office-wide shared </a:t>
            </a:r>
            <a:r>
              <a:rPr lang="en-US" dirty="0"/>
              <a:t>responsibility and accountability for CRC screening </a:t>
            </a:r>
            <a:r>
              <a:rPr lang="en-US" dirty="0" smtClean="0"/>
              <a:t>rates.  Spread the responsibilities and successes among the staff that you have available within your organization.  For example: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Front desk staff: Distribute cancer screening questionnaire to all age-eligible clients</a:t>
            </a:r>
          </a:p>
          <a:p>
            <a:r>
              <a:rPr lang="en-US" dirty="0"/>
              <a:t>Medical assistants and nurses: Flag records of patients who are not up-to-date to trigger screening conversations</a:t>
            </a:r>
          </a:p>
          <a:p>
            <a:r>
              <a:rPr lang="en-US" dirty="0"/>
              <a:t>Providers: Verbally recommend appropriate screening and use support staff to help ensure patient follow-through</a:t>
            </a:r>
          </a:p>
          <a:p>
            <a:r>
              <a:rPr lang="en-US" dirty="0"/>
              <a:t>Referral specialists and financial aid clerks: </a:t>
            </a:r>
            <a:r>
              <a:rPr lang="en-US" dirty="0" smtClean="0"/>
              <a:t>Help patients make recommended appointments, </a:t>
            </a:r>
            <a:r>
              <a:rPr lang="en-US" dirty="0"/>
              <a:t>keep referral sources up-to-date</a:t>
            </a:r>
          </a:p>
          <a:p>
            <a:r>
              <a:rPr lang="en-US" dirty="0"/>
              <a:t>Patient navigators and health educators: Identify and overcome barriers for patients who are unable to complete screening on their own, educate every client regarding the screening recommended to them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742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458200" cy="1143000"/>
          </a:xfrm>
        </p:spPr>
        <p:txBody>
          <a:bodyPr/>
          <a:lstStyle/>
          <a:p>
            <a:r>
              <a:rPr lang="en-US" smtClean="0"/>
              <a:t>Getting Started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 typeface="Wingdings 2" pitchFamily="18" charset="2"/>
              <a:buNone/>
            </a:pPr>
            <a:r>
              <a:rPr lang="en-US" sz="2400" smtClean="0"/>
              <a:t>Some questions and actions to take: </a:t>
            </a:r>
          </a:p>
          <a:p>
            <a:pPr marL="0" indent="0">
              <a:lnSpc>
                <a:spcPct val="90000"/>
              </a:lnSpc>
            </a:pPr>
            <a:r>
              <a:rPr lang="en-US" sz="2400" smtClean="0"/>
              <a:t>What is working for your office in other preventive health areas?</a:t>
            </a:r>
          </a:p>
          <a:p>
            <a:pPr marL="0" indent="0">
              <a:lnSpc>
                <a:spcPct val="90000"/>
              </a:lnSpc>
            </a:pPr>
            <a:r>
              <a:rPr lang="en-US" sz="2400" smtClean="0"/>
              <a:t>What is the CRC screening rate among your clients? </a:t>
            </a:r>
          </a:p>
          <a:p>
            <a:pPr marL="0" indent="0">
              <a:lnSpc>
                <a:spcPct val="90000"/>
              </a:lnSpc>
            </a:pPr>
            <a:r>
              <a:rPr lang="en-US" sz="2400" smtClean="0"/>
              <a:t>Map the CRC screening referral process in your office.</a:t>
            </a:r>
          </a:p>
          <a:p>
            <a:pPr marL="0" indent="0">
              <a:lnSpc>
                <a:spcPct val="90000"/>
              </a:lnSpc>
            </a:pPr>
            <a:r>
              <a:rPr lang="en-US" sz="2400" smtClean="0"/>
              <a:t>Develop or refine policies/procedures around CRC screening and standardize them.</a:t>
            </a:r>
          </a:p>
          <a:p>
            <a:pPr marL="0" indent="0">
              <a:lnSpc>
                <a:spcPct val="90000"/>
              </a:lnSpc>
            </a:pPr>
            <a:r>
              <a:rPr lang="en-US" sz="2400" smtClean="0"/>
              <a:t>Implement small tests of change/Plan, Do, Study, Act cycles to seek improvement in opportunity areas.  </a:t>
            </a:r>
          </a:p>
          <a:p>
            <a:pPr marL="0" indent="0">
              <a:lnSpc>
                <a:spcPct val="90000"/>
              </a:lnSpc>
            </a:pPr>
            <a:r>
              <a:rPr lang="en-US" sz="2400" smtClean="0"/>
              <a:t>Call upon your available resources for patients and healthcare practices (see Slides 9 and 10).</a:t>
            </a:r>
          </a:p>
        </p:txBody>
      </p:sp>
    </p:spTree>
    <p:extLst>
      <p:ext uri="{BB962C8B-B14F-4D97-AF65-F5344CB8AC3E}">
        <p14:creationId xmlns:p14="http://schemas.microsoft.com/office/powerpoint/2010/main" val="2859306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Getting Started </a:t>
            </a:r>
            <a:r>
              <a:rPr lang="en-US" sz="1600" smtClean="0"/>
              <a:t>(continued)</a:t>
            </a:r>
          </a:p>
        </p:txBody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Consider joining the 80% by 2018 colorectal cancer screening initiative.</a:t>
            </a:r>
          </a:p>
          <a:p>
            <a:pPr lvl="1"/>
            <a:r>
              <a:rPr lang="en-US" dirty="0" smtClean="0"/>
              <a:t>80% by 2018 is a movement in which hundreds of organizations have committed to eliminating colorectal cancer as a major public health problem and are working toward the shared goal of reaching 80% screened for colorectal cancer by 2018. </a:t>
            </a:r>
          </a:p>
          <a:p>
            <a:r>
              <a:rPr lang="en-US" dirty="0" smtClean="0"/>
              <a:t>Review the pledge and sign to demonstrate your office’s commitment: </a:t>
            </a:r>
            <a:r>
              <a:rPr lang="en-US" dirty="0" smtClean="0">
                <a:hlinkClick r:id="rId2"/>
              </a:rPr>
              <a:t>http://nccrt.org/tools/80-percent-by-2018/</a:t>
            </a:r>
            <a:endParaRPr lang="en-US" dirty="0" smtClean="0"/>
          </a:p>
        </p:txBody>
      </p:sp>
      <p:pic>
        <p:nvPicPr>
          <p:cNvPr id="27653" name="Picture 5" descr="eightyby2018_emblem_webuseonl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04800"/>
            <a:ext cx="1752600" cy="1741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6826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Assistance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35480"/>
            <a:ext cx="8153400" cy="431292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Once </a:t>
            </a:r>
            <a:r>
              <a:rPr lang="en-US" dirty="0"/>
              <a:t>referred for colonoscopy, </a:t>
            </a:r>
            <a:r>
              <a:rPr lang="en-US" dirty="0" smtClean="0"/>
              <a:t>insured patients (including Medicaid recipients) should contact the colonoscopy provider to: </a:t>
            </a:r>
          </a:p>
          <a:p>
            <a:pPr lvl="1"/>
            <a:r>
              <a:rPr lang="en-US" dirty="0" smtClean="0"/>
              <a:t>Confirm the provider accepts the patient’s </a:t>
            </a:r>
            <a:r>
              <a:rPr lang="en-US" dirty="0"/>
              <a:t>insurance </a:t>
            </a:r>
            <a:endParaRPr lang="en-US" dirty="0" smtClean="0"/>
          </a:p>
          <a:p>
            <a:pPr lvl="1"/>
            <a:r>
              <a:rPr lang="en-US" dirty="0" smtClean="0"/>
              <a:t>Schedule a consultation or procedure appointment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dirty="0" smtClean="0"/>
              <a:t>Uninsured and underinsured patients and those who need additional </a:t>
            </a:r>
            <a:r>
              <a:rPr lang="en-US" dirty="0"/>
              <a:t>assistance </a:t>
            </a:r>
            <a:r>
              <a:rPr lang="en-US" dirty="0" smtClean="0"/>
              <a:t>in order to follow through with recommended screening can </a:t>
            </a:r>
            <a:r>
              <a:rPr lang="en-US" dirty="0"/>
              <a:t>be referred to local CRC screening programs </a:t>
            </a:r>
            <a:r>
              <a:rPr lang="en-US" dirty="0" smtClean="0"/>
              <a:t>for help: </a:t>
            </a:r>
            <a:endParaRPr lang="en-US" dirty="0"/>
          </a:p>
          <a:p>
            <a:pPr lvl="1"/>
            <a:r>
              <a:rPr lang="en-US" dirty="0"/>
              <a:t>Uninsured </a:t>
            </a:r>
            <a:r>
              <a:rPr lang="en-US" dirty="0" smtClean="0"/>
              <a:t>and underinsured low income patients may </a:t>
            </a:r>
            <a:r>
              <a:rPr lang="en-US" dirty="0"/>
              <a:t>be eligible for </a:t>
            </a:r>
            <a:r>
              <a:rPr lang="en-US" dirty="0" smtClean="0"/>
              <a:t>screening and patient navigation (PN) services (e.g</a:t>
            </a:r>
            <a:r>
              <a:rPr lang="en-US" dirty="0"/>
              <a:t>. identifying and overcoming patient barriers to screening, appointment scheduling</a:t>
            </a:r>
            <a:r>
              <a:rPr lang="en-US" dirty="0" smtClean="0"/>
              <a:t>, </a:t>
            </a:r>
            <a:r>
              <a:rPr lang="en-US" dirty="0"/>
              <a:t>education, etc</a:t>
            </a:r>
            <a:r>
              <a:rPr lang="en-US" dirty="0" smtClean="0"/>
              <a:t>.) at no cost to them </a:t>
            </a:r>
            <a:endParaRPr lang="en-US" dirty="0"/>
          </a:p>
          <a:p>
            <a:pPr lvl="1"/>
            <a:r>
              <a:rPr lang="en-US" dirty="0"/>
              <a:t>Insured </a:t>
            </a:r>
            <a:r>
              <a:rPr lang="en-US" dirty="0" smtClean="0"/>
              <a:t>low income patients may </a:t>
            </a:r>
            <a:r>
              <a:rPr lang="en-US" dirty="0"/>
              <a:t>be eligible for </a:t>
            </a:r>
            <a:r>
              <a:rPr lang="en-US" dirty="0" smtClean="0"/>
              <a:t>PN </a:t>
            </a:r>
            <a:r>
              <a:rPr lang="en-US" dirty="0"/>
              <a:t>services at no cost to them </a:t>
            </a:r>
            <a:endParaRPr lang="en-US" dirty="0" smtClean="0"/>
          </a:p>
          <a:p>
            <a:pPr lvl="1"/>
            <a:r>
              <a:rPr lang="en-US" dirty="0" smtClean="0"/>
              <a:t>See </a:t>
            </a:r>
            <a:r>
              <a:rPr lang="en-US" dirty="0"/>
              <a:t>Local CRC Screening and </a:t>
            </a:r>
            <a:r>
              <a:rPr lang="en-US" dirty="0" smtClean="0"/>
              <a:t>PN Resource List for contact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57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64BA45AAFC9447BBFCFBC00BA005D2" ma:contentTypeVersion="69" ma:contentTypeDescription="Create a new document." ma:contentTypeScope="" ma:versionID="4e5c3c3259db244956bbde5daa44736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83d4e8e4bb62dc9630bd01492c2b58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6C7F61-4C4E-407E-BE1E-7D0E540F21C3}"/>
</file>

<file path=customXml/itemProps2.xml><?xml version="1.0" encoding="utf-8"?>
<ds:datastoreItem xmlns:ds="http://schemas.openxmlformats.org/officeDocument/2006/customXml" ds:itemID="{9A41E145-F20E-43FD-8CAC-442F446845EE}"/>
</file>

<file path=customXml/itemProps3.xml><?xml version="1.0" encoding="utf-8"?>
<ds:datastoreItem xmlns:ds="http://schemas.openxmlformats.org/officeDocument/2006/customXml" ds:itemID="{1785872E-7F80-4395-B72E-FB993C074302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285</TotalTime>
  <Words>748</Words>
  <Application>Microsoft Office PowerPoint</Application>
  <PresentationFormat>On-screen Show (4:3)</PresentationFormat>
  <Paragraphs>88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Gaining Ground: Colorectal Cancer Screening Promotion </vt:lpstr>
      <vt:lpstr>Where We Currently Stand:</vt:lpstr>
      <vt:lpstr>Recommended CRC Screening Tests &amp; Intervals</vt:lpstr>
      <vt:lpstr>Where We Currently Stand: (continued)</vt:lpstr>
      <vt:lpstr>Gaining Ground Among Your Clients</vt:lpstr>
      <vt:lpstr>Gaining Ground Among Your Clients</vt:lpstr>
      <vt:lpstr>Getting Started</vt:lpstr>
      <vt:lpstr>Getting Started (continued)</vt:lpstr>
      <vt:lpstr>Patient Assistance</vt:lpstr>
      <vt:lpstr>Tools and Resources for Your Office</vt:lpstr>
    </vt:vector>
  </TitlesOfParts>
  <Company>Department of Health and Mental Hygiene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Provider Relations Slides</dc:title>
  <dc:creator>Michael Dark</dc:creator>
  <cp:lastModifiedBy>Dawn Henninger</cp:lastModifiedBy>
  <cp:revision>29</cp:revision>
  <dcterms:created xsi:type="dcterms:W3CDTF">2016-02-03T18:39:00Z</dcterms:created>
  <dcterms:modified xsi:type="dcterms:W3CDTF">2016-02-25T14:34:00Z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0x010100EC64BA45AAFC9447BBFCFBC00BA005D2</vt:lpwstr>
  </property>
</Properties>
</file>