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5"/>
    <p:sldMasterId id="2147483674" r:id="rId6"/>
  </p:sldMasterIdLst>
  <p:notesMasterIdLst>
    <p:notesMasterId r:id="rId24"/>
  </p:notesMasterIdLst>
  <p:handoutMasterIdLst>
    <p:handoutMasterId r:id="rId25"/>
  </p:handoutMasterIdLst>
  <p:sldIdLst>
    <p:sldId id="257" r:id="rId7"/>
    <p:sldId id="258" r:id="rId8"/>
    <p:sldId id="273" r:id="rId9"/>
    <p:sldId id="271" r:id="rId10"/>
    <p:sldId id="259" r:id="rId11"/>
    <p:sldId id="276" r:id="rId12"/>
    <p:sldId id="284" r:id="rId13"/>
    <p:sldId id="277" r:id="rId14"/>
    <p:sldId id="261" r:id="rId15"/>
    <p:sldId id="278" r:id="rId16"/>
    <p:sldId id="281" r:id="rId17"/>
    <p:sldId id="283" r:id="rId18"/>
    <p:sldId id="280" r:id="rId19"/>
    <p:sldId id="272" r:id="rId20"/>
    <p:sldId id="282" r:id="rId21"/>
    <p:sldId id="269" r:id="rId22"/>
    <p:sldId id="274"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76"/>
    <a:srgbClr val="00487E"/>
    <a:srgbClr val="005A9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709" autoAdjust="0"/>
  </p:normalViewPr>
  <p:slideViewPr>
    <p:cSldViewPr>
      <p:cViewPr>
        <p:scale>
          <a:sx n="114" d="100"/>
          <a:sy n="114" d="100"/>
        </p:scale>
        <p:origin x="-834" y="-5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4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27" Type="http://schemas.openxmlformats.org/officeDocument/2006/relationships/viewProps" Target="viewProps.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sz="4400" b="0"/>
            </a:pPr>
            <a:r>
              <a:rPr lang="en-US" sz="3200" dirty="0" smtClean="0"/>
              <a:t>Who still</a:t>
            </a:r>
            <a:r>
              <a:rPr lang="en-US" sz="3200" baseline="0" dirty="0" smtClean="0"/>
              <a:t> needs to be vaccinated?</a:t>
            </a:r>
            <a:endParaRPr lang="en-US" sz="3200" dirty="0"/>
          </a:p>
        </c:rich>
      </c:tx>
      <c:layout/>
      <c:overlay val="0"/>
    </c:title>
    <c:autoTitleDeleted val="0"/>
    <c:view3D>
      <c:rotX val="30"/>
      <c:hPercent val="50"/>
      <c:rotY val="0"/>
      <c:depthPercent val="100"/>
      <c:rAngAx val="0"/>
      <c:perspective val="30"/>
    </c:view3D>
    <c:floor>
      <c:thickness val="0"/>
    </c:floor>
    <c:sideWall>
      <c:thickness val="0"/>
    </c:sideWall>
    <c:backWall>
      <c:thickness val="0"/>
    </c:backWall>
    <c:plotArea>
      <c:layout>
        <c:manualLayout>
          <c:layoutTarget val="inner"/>
          <c:xMode val="edge"/>
          <c:yMode val="edge"/>
          <c:x val="1.1711726218271909E-3"/>
          <c:y val="0.16578725939722422"/>
          <c:w val="0.71714774916939061"/>
          <c:h val="0.82881511893089654"/>
        </c:manualLayout>
      </c:layout>
      <c:pie3DChart>
        <c:varyColors val="1"/>
        <c:ser>
          <c:idx val="0"/>
          <c:order val="0"/>
          <c:tx>
            <c:strRef>
              <c:f>Sheet1!$B$1</c:f>
              <c:strCache>
                <c:ptCount val="1"/>
                <c:pt idx="0">
                  <c:v>Chart Title</c:v>
                </c:pt>
              </c:strCache>
            </c:strRef>
          </c:tx>
          <c:dLbls>
            <c:dLbl>
              <c:idx val="0"/>
              <c:layout/>
              <c:tx>
                <c:rich>
                  <a:bodyPr/>
                  <a:lstStyle/>
                  <a:p>
                    <a:r>
                      <a:rPr lang="en-US" dirty="0" smtClean="0"/>
                      <a:t>72.0%</a:t>
                    </a:r>
                    <a:endParaRPr lang="en-US" dirty="0"/>
                  </a:p>
                </c:rich>
              </c:tx>
              <c:showLegendKey val="0"/>
              <c:showVal val="0"/>
              <c:showCatName val="0"/>
              <c:showSerName val="0"/>
              <c:showPercent val="1"/>
              <c:showBubbleSize val="0"/>
              <c:extLst>
                <c:ext xmlns:c15="http://schemas.microsoft.com/office/drawing/2012/chart" uri="{CE6537A1-D6FC-4f65-9D91-7224C49458BB}">
                  <c15:layout/>
                </c:ext>
              </c:extLst>
            </c:dLbl>
            <c:dLbl>
              <c:idx val="1"/>
              <c:layout/>
              <c:tx>
                <c:rich>
                  <a:bodyPr/>
                  <a:lstStyle/>
                  <a:p>
                    <a:r>
                      <a:rPr lang="en-US" dirty="0" smtClean="0"/>
                      <a:t>28%</a:t>
                    </a:r>
                    <a:endParaRPr lang="en-US" dirty="0"/>
                  </a:p>
                </c:rich>
              </c:tx>
              <c:showLegendKey val="0"/>
              <c:showVal val="0"/>
              <c:showCatName val="0"/>
              <c:showSerName val="0"/>
              <c:showPercent val="1"/>
              <c:showBubbleSize val="0"/>
              <c:extLst>
                <c:ext xmlns:c15="http://schemas.microsoft.com/office/drawing/2012/chart" uri="{CE6537A1-D6FC-4f65-9D91-7224C49458BB}">
                  <c15:layout/>
                </c:ext>
              </c:extLst>
            </c:dLbl>
            <c:numFmt formatCode="General" sourceLinked="0"/>
            <c:spPr>
              <a:noFill/>
              <a:ln>
                <a:noFill/>
              </a:ln>
              <a:effectLst/>
            </c:spPr>
            <c:txPr>
              <a:bodyPr/>
              <a:lstStyle/>
              <a:p>
                <a:pPr>
                  <a:defRPr sz="2800">
                    <a:effectLst>
                      <a:outerShdw blurRad="38100" dist="38100" dir="2700000" algn="tl">
                        <a:srgbClr val="000000">
                          <a:alpha val="43137"/>
                        </a:srgbClr>
                      </a:outerShdw>
                    </a:effectLst>
                  </a:defRPr>
                </a:pPr>
                <a:endParaRPr lang="en-US"/>
              </a:p>
            </c:txPr>
            <c:showLegendKey val="0"/>
            <c:showVal val="0"/>
            <c:showCatName val="0"/>
            <c:showSerName val="0"/>
            <c:showPercent val="1"/>
            <c:showBubbleSize val="0"/>
            <c:showLeaderLines val="1"/>
            <c:extLst>
              <c:ext xmlns:c15="http://schemas.microsoft.com/office/drawing/2012/chart" uri="{CE6537A1-D6FC-4f65-9D91-7224C49458BB}"/>
            </c:extLst>
          </c:dLbls>
          <c:cat>
            <c:strRef>
              <c:f>Sheet1!$A$2:$A$3</c:f>
              <c:strCache>
                <c:ptCount val="2"/>
                <c:pt idx="0">
                  <c:v>Vaccinated </c:v>
                </c:pt>
                <c:pt idx="1">
                  <c:v>Unvaccinated</c:v>
                </c:pt>
              </c:strCache>
            </c:strRef>
          </c:cat>
          <c:val>
            <c:numRef>
              <c:f>Sheet1!$B$2:$B$3</c:f>
              <c:numCache>
                <c:formatCode>General</c:formatCode>
                <c:ptCount val="2"/>
                <c:pt idx="0">
                  <c:v>76.900000000000006</c:v>
                </c:pt>
                <c:pt idx="1">
                  <c:v>33.1</c:v>
                </c:pt>
              </c:numCache>
            </c:numRef>
          </c:val>
        </c:ser>
        <c:dLbls>
          <c:showLegendKey val="0"/>
          <c:showVal val="0"/>
          <c:showCatName val="0"/>
          <c:showSerName val="0"/>
          <c:showPercent val="0"/>
          <c:showBubbleSize val="0"/>
          <c:showLeaderLines val="1"/>
        </c:dLbls>
      </c:pie3DChart>
    </c:plotArea>
    <c:legend>
      <c:legendPos val="r"/>
      <c:layout>
        <c:manualLayout>
          <c:xMode val="edge"/>
          <c:yMode val="edge"/>
          <c:x val="0.70825853018372764"/>
          <c:y val="0.26315988611512126"/>
          <c:w val="0.28833631591505632"/>
          <c:h val="0.22132283464566929"/>
        </c:manualLayout>
      </c:layout>
      <c:overlay val="0"/>
      <c:txPr>
        <a:bodyPr/>
        <a:lstStyle/>
        <a:p>
          <a:pPr>
            <a:defRPr sz="2800" baseline="0">
              <a:effectLst>
                <a:outerShdw blurRad="38100" dist="38100" dir="2700000" algn="tl">
                  <a:srgbClr val="000000">
                    <a:alpha val="43137"/>
                  </a:srgbClr>
                </a:outerShdw>
              </a:effectLst>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97EBAF80-B970-4950-8060-0B09763F1BB5}" type="datetimeFigureOut">
              <a:rPr lang="en-US" smtClean="0"/>
              <a:pPr/>
              <a:t>12/11/2013</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A6339AB0-97BD-4379-843A-9949B42C5865}" type="slidenum">
              <a:rPr lang="en-US" smtClean="0"/>
              <a:pPr/>
              <a:t>‹#›</a:t>
            </a:fld>
            <a:endParaRPr lang="en-US"/>
          </a:p>
        </p:txBody>
      </p:sp>
    </p:spTree>
    <p:extLst>
      <p:ext uri="{BB962C8B-B14F-4D97-AF65-F5344CB8AC3E}">
        <p14:creationId xmlns:p14="http://schemas.microsoft.com/office/powerpoint/2010/main" val="21571613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DDA4625E-77BF-4A78-977C-B395AFC63D3E}" type="datetimeFigureOut">
              <a:rPr lang="en-US" smtClean="0"/>
              <a:pPr/>
              <a:t>12/11/2013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5D02DC67-C434-444F-9788-90976544AD11}" type="slidenum">
              <a:rPr lang="en-US" smtClean="0"/>
              <a:pPr/>
              <a:t>‹#›</a:t>
            </a:fld>
            <a:endParaRPr lang="en-US" dirty="0"/>
          </a:p>
        </p:txBody>
      </p:sp>
    </p:spTree>
    <p:extLst>
      <p:ext uri="{BB962C8B-B14F-4D97-AF65-F5344CB8AC3E}">
        <p14:creationId xmlns:p14="http://schemas.microsoft.com/office/powerpoint/2010/main" val="230085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12/11/2013 11:20 AM</a:t>
            </a:fld>
            <a:endParaRPr lang="en-US" dirty="0"/>
          </a:p>
        </p:txBody>
      </p:sp>
      <p:sp>
        <p:nvSpPr>
          <p:cNvPr id="6" name="Footer Placeholder 5"/>
          <p:cNvSpPr>
            <a:spLocks noGrp="1"/>
          </p:cNvSpPr>
          <p:nvPr>
            <p:ph type="ftr" sz="quarter" idx="12"/>
          </p:nvPr>
        </p:nvSpPr>
        <p:spPr>
          <a:xfrm>
            <a:off x="0" y="8829967"/>
            <a:ext cx="6309360" cy="46482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309359" y="8829967"/>
            <a:ext cx="699418" cy="46482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18243581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12/11/2013 11:20 AM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21490584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12/11/2013 11:20 AM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32498370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12/11/2013 11:30 AM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val="4066100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dirty="0"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2209800"/>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hyperlink" Target="http://www.flu.gov/individualfamily/prevention/handwashing.html" TargetMode="Externa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www.cdc.gov/flu/professionals/index.htm" TargetMode="External"/><Relationship Id="rId2" Type="http://schemas.openxmlformats.org/officeDocument/2006/relationships/hyperlink" Target="http://www.cdc.gov/mmwr/preview/mmwrhtml/rr6007a1.htm" TargetMode="External"/><Relationship Id="rId1" Type="http://schemas.openxmlformats.org/officeDocument/2006/relationships/slideLayout" Target="../slideLayouts/slideLayout3.xml"/><Relationship Id="rId5" Type="http://schemas.openxmlformats.org/officeDocument/2006/relationships/hyperlink" Target="http://www.immunize.org/askexperts/experts_inf.asp" TargetMode="External"/><Relationship Id="rId4" Type="http://schemas.openxmlformats.org/officeDocument/2006/relationships/hyperlink" Target="http://www.preventinfluenza.org/professionals.asp"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www.cdc.gov/mmwr/preview/mmwrhtml/mm6238a2.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600200"/>
            <a:ext cx="7681913" cy="1523495"/>
          </a:xfrm>
        </p:spPr>
        <p:txBody>
          <a:bodyPr/>
          <a:lstStyle/>
          <a:p>
            <a:pPr algn="ctr"/>
            <a:r>
              <a:rPr lang="en-US" b="1" i="1" dirty="0" smtClean="0"/>
              <a:t>The Importance of Influenza Vaccination</a:t>
            </a:r>
            <a:endParaRPr lang="en-US" b="1" i="1" dirty="0"/>
          </a:p>
        </p:txBody>
      </p:sp>
      <p:sp>
        <p:nvSpPr>
          <p:cNvPr id="3" name="Subtitle 2"/>
          <p:cNvSpPr>
            <a:spLocks noGrp="1"/>
          </p:cNvSpPr>
          <p:nvPr>
            <p:ph type="subTitle" idx="1"/>
          </p:nvPr>
        </p:nvSpPr>
        <p:spPr>
          <a:xfrm>
            <a:off x="0" y="5410200"/>
            <a:ext cx="9143999" cy="838200"/>
          </a:xfrm>
        </p:spPr>
        <p:txBody>
          <a:bodyPr>
            <a:normAutofit/>
          </a:bodyPr>
          <a:lstStyle/>
          <a:p>
            <a:pPr algn="ctr"/>
            <a:r>
              <a:rPr lang="en-US" sz="2800" dirty="0" smtClean="0"/>
              <a:t>Maryland Department of Health and Mental Hygiene </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382000" cy="664797"/>
          </a:xfrm>
        </p:spPr>
        <p:txBody>
          <a:bodyPr/>
          <a:lstStyle/>
          <a:p>
            <a:pPr algn="ctr"/>
            <a:r>
              <a:rPr lang="en-US" b="1" i="1" dirty="0"/>
              <a:t>Common Flu Myths and Facts</a:t>
            </a:r>
            <a:endParaRPr lang="en-US" dirty="0"/>
          </a:p>
        </p:txBody>
      </p:sp>
      <p:sp>
        <p:nvSpPr>
          <p:cNvPr id="3" name="TextBox 2"/>
          <p:cNvSpPr txBox="1"/>
          <p:nvPr/>
        </p:nvSpPr>
        <p:spPr>
          <a:xfrm>
            <a:off x="381000" y="1905000"/>
            <a:ext cx="8382000" cy="4678204"/>
          </a:xfrm>
          <a:prstGeom prst="rect">
            <a:avLst/>
          </a:prstGeom>
          <a:noFill/>
        </p:spPr>
        <p:txBody>
          <a:bodyPr wrap="square" rtlCol="0">
            <a:spAutoFit/>
          </a:bodyPr>
          <a:lstStyle/>
          <a:p>
            <a:r>
              <a:rPr lang="en-US" sz="2800" b="1" dirty="0" smtClean="0">
                <a:solidFill>
                  <a:srgbClr val="FF0000"/>
                </a:solidFill>
              </a:rPr>
              <a:t>MYTH:</a:t>
            </a:r>
            <a:r>
              <a:rPr lang="en-US" sz="2800" b="1" dirty="0" smtClean="0"/>
              <a:t> </a:t>
            </a:r>
            <a:r>
              <a:rPr lang="en-US" sz="2800" dirty="0" smtClean="0">
                <a:solidFill>
                  <a:schemeClr val="accent3">
                    <a:lumMod val="60000"/>
                    <a:lumOff val="40000"/>
                  </a:schemeClr>
                </a:solidFill>
              </a:rPr>
              <a:t>I don’t want to get the Flu from the vaccine. </a:t>
            </a:r>
          </a:p>
          <a:p>
            <a:endParaRPr lang="en-US" sz="2800" dirty="0" smtClean="0">
              <a:solidFill>
                <a:schemeClr val="accent3">
                  <a:lumMod val="60000"/>
                  <a:lumOff val="40000"/>
                </a:schemeClr>
              </a:solidFill>
            </a:endParaRPr>
          </a:p>
          <a:p>
            <a:endParaRPr lang="en-US" sz="2800" dirty="0" smtClean="0">
              <a:solidFill>
                <a:schemeClr val="accent3">
                  <a:lumMod val="60000"/>
                  <a:lumOff val="40000"/>
                </a:schemeClr>
              </a:solidFill>
            </a:endParaRPr>
          </a:p>
          <a:p>
            <a:r>
              <a:rPr lang="en-US" sz="2800" b="1" dirty="0" smtClean="0">
                <a:solidFill>
                  <a:schemeClr val="accent4">
                    <a:lumMod val="60000"/>
                    <a:lumOff val="40000"/>
                  </a:schemeClr>
                </a:solidFill>
              </a:rPr>
              <a:t>FACT:</a:t>
            </a:r>
            <a:r>
              <a:rPr lang="en-US" sz="2800" b="1" dirty="0" smtClean="0"/>
              <a:t> </a:t>
            </a:r>
            <a:r>
              <a:rPr lang="en-US" sz="2800" dirty="0" smtClean="0"/>
              <a:t>It is impossible to contract the flu from the vaccine, which contains inactivated (killed) virus or attenuated (weakened) virus  </a:t>
            </a:r>
          </a:p>
          <a:p>
            <a:r>
              <a:rPr lang="en-US" sz="2800" dirty="0" smtClean="0"/>
              <a:t>Sometimes people who have been vaccinated are exposed to flu before the vaccine has time to work (1 to 2 weeks after vaccination) and may think that the vaccine caused their illness </a:t>
            </a:r>
          </a:p>
          <a:p>
            <a:endParaRPr lang="en-US" dirty="0"/>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382000" cy="692497"/>
          </a:xfrm>
        </p:spPr>
        <p:txBody>
          <a:bodyPr/>
          <a:lstStyle/>
          <a:p>
            <a:pPr algn="ctr"/>
            <a:r>
              <a:rPr lang="en-US" sz="5000" b="1" i="1" dirty="0" smtClean="0"/>
              <a:t>Vaccine Safety</a:t>
            </a:r>
            <a:endParaRPr lang="en-US" sz="5000" b="1" i="1" dirty="0"/>
          </a:p>
        </p:txBody>
      </p:sp>
      <p:sp>
        <p:nvSpPr>
          <p:cNvPr id="3" name="Content Placeholder 2"/>
          <p:cNvSpPr>
            <a:spLocks noGrp="1"/>
          </p:cNvSpPr>
          <p:nvPr>
            <p:ph sz="half" idx="1"/>
          </p:nvPr>
        </p:nvSpPr>
        <p:spPr>
          <a:xfrm>
            <a:off x="228600" y="1600200"/>
            <a:ext cx="8686800" cy="5084469"/>
          </a:xfrm>
        </p:spPr>
        <p:txBody>
          <a:bodyPr/>
          <a:lstStyle/>
          <a:p>
            <a:endParaRPr lang="en-US" dirty="0" smtClean="0"/>
          </a:p>
          <a:p>
            <a:pPr>
              <a:buFont typeface="Wingdings" pitchFamily="2" charset="2"/>
              <a:buChar char="v"/>
            </a:pPr>
            <a:r>
              <a:rPr lang="en-US" dirty="0" smtClean="0"/>
              <a:t>Flu vaccine is very safe and is recommended even for people with medical conditions like heart and lung disease and diabetes</a:t>
            </a:r>
          </a:p>
          <a:p>
            <a:pPr>
              <a:buFont typeface="Wingdings" pitchFamily="2" charset="2"/>
              <a:buChar char="v"/>
            </a:pPr>
            <a:r>
              <a:rPr lang="en-US" dirty="0" smtClean="0"/>
              <a:t>The most common side effects of the flu shot include soreness, redness, or swelling at the site of the injection. </a:t>
            </a:r>
            <a:r>
              <a:rPr lang="en-US" sz="2800" dirty="0" smtClean="0"/>
              <a:t>These reactions are temporary and occur in 15%–20% of recipients </a:t>
            </a:r>
          </a:p>
          <a:p>
            <a:pPr>
              <a:buFont typeface="Wingdings" pitchFamily="2" charset="2"/>
              <a:buChar char="v"/>
            </a:pPr>
            <a:r>
              <a:rPr lang="en-US" dirty="0" smtClean="0"/>
              <a:t>Less than 1% of vaccine recipients develop symptoms such as fever, chills, and muscle aches for 1 to 2 days following the vaccination </a:t>
            </a:r>
          </a:p>
          <a:p>
            <a:endParaRPr lang="en-US" dirty="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382000" cy="692497"/>
          </a:xfrm>
        </p:spPr>
        <p:txBody>
          <a:bodyPr/>
          <a:lstStyle/>
          <a:p>
            <a:pPr algn="ctr"/>
            <a:r>
              <a:rPr lang="en-US" sz="5000" b="1" i="1" dirty="0" smtClean="0"/>
              <a:t>Vaccine Safety (Cont.)</a:t>
            </a:r>
            <a:endParaRPr lang="en-US" sz="5000" b="1" i="1" dirty="0"/>
          </a:p>
        </p:txBody>
      </p:sp>
      <p:sp>
        <p:nvSpPr>
          <p:cNvPr id="3" name="Content Placeholder 2"/>
          <p:cNvSpPr>
            <a:spLocks noGrp="1"/>
          </p:cNvSpPr>
          <p:nvPr>
            <p:ph sz="half" idx="1"/>
          </p:nvPr>
        </p:nvSpPr>
        <p:spPr>
          <a:xfrm>
            <a:off x="152400" y="2362200"/>
            <a:ext cx="8763000" cy="3736407"/>
          </a:xfrm>
        </p:spPr>
        <p:txBody>
          <a:bodyPr/>
          <a:lstStyle/>
          <a:p>
            <a:pPr>
              <a:buFont typeface="Wingdings" pitchFamily="2" charset="2"/>
              <a:buChar char="v"/>
            </a:pPr>
            <a:r>
              <a:rPr lang="en-US" dirty="0" smtClean="0"/>
              <a:t>These symptoms are more likely to occur in a person who has never been exposed to the flu virus or vaccine </a:t>
            </a:r>
          </a:p>
          <a:p>
            <a:pPr>
              <a:buFont typeface="Wingdings" pitchFamily="2" charset="2"/>
              <a:buChar char="v"/>
            </a:pPr>
            <a:endParaRPr lang="en-US" dirty="0" smtClean="0"/>
          </a:p>
          <a:p>
            <a:pPr>
              <a:buFont typeface="Wingdings" pitchFamily="2" charset="2"/>
              <a:buChar char="v"/>
            </a:pPr>
            <a:r>
              <a:rPr lang="en-US" dirty="0" smtClean="0"/>
              <a:t>Experiencing these mild side effects does not mean that you are getting the Flu </a:t>
            </a:r>
          </a:p>
          <a:p>
            <a:pPr>
              <a:buNone/>
            </a:pPr>
            <a:endParaRPr lang="en-US" dirty="0" smtClean="0"/>
          </a:p>
          <a:p>
            <a:pPr>
              <a:buFont typeface="Wingdings" pitchFamily="2" charset="2"/>
              <a:buChar char="v"/>
            </a:pPr>
            <a:r>
              <a:rPr lang="en-US" sz="4000" dirty="0" smtClean="0">
                <a:solidFill>
                  <a:srgbClr val="FFFF00"/>
                </a:solidFill>
              </a:rPr>
              <a:t>Flu vaccine CANNOT give you the Flu</a:t>
            </a:r>
          </a:p>
          <a:p>
            <a:endParaRPr lang="en-US" dirty="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382000" cy="664797"/>
          </a:xfrm>
        </p:spPr>
        <p:txBody>
          <a:bodyPr/>
          <a:lstStyle/>
          <a:p>
            <a:pPr algn="ctr"/>
            <a:r>
              <a:rPr lang="en-US" b="1" i="1" dirty="0"/>
              <a:t>Common Flu Myths and Facts</a:t>
            </a:r>
            <a:endParaRPr lang="en-US" dirty="0"/>
          </a:p>
        </p:txBody>
      </p:sp>
      <p:sp>
        <p:nvSpPr>
          <p:cNvPr id="3" name="TextBox 2"/>
          <p:cNvSpPr txBox="1"/>
          <p:nvPr/>
        </p:nvSpPr>
        <p:spPr>
          <a:xfrm>
            <a:off x="152400" y="1600200"/>
            <a:ext cx="8991600" cy="5093702"/>
          </a:xfrm>
          <a:prstGeom prst="rect">
            <a:avLst/>
          </a:prstGeom>
          <a:noFill/>
        </p:spPr>
        <p:txBody>
          <a:bodyPr wrap="square" rtlCol="0">
            <a:spAutoFit/>
          </a:bodyPr>
          <a:lstStyle/>
          <a:p>
            <a:r>
              <a:rPr lang="en-US" sz="2500" dirty="0" smtClean="0">
                <a:solidFill>
                  <a:srgbClr val="FF0000"/>
                </a:solidFill>
              </a:rPr>
              <a:t>MYTH: </a:t>
            </a:r>
            <a:r>
              <a:rPr lang="en-US" sz="2500" dirty="0" smtClean="0">
                <a:solidFill>
                  <a:schemeClr val="accent3">
                    <a:lumMod val="60000"/>
                    <a:lumOff val="40000"/>
                  </a:schemeClr>
                </a:solidFill>
              </a:rPr>
              <a:t>I’m pregnant and concerned about harm to my unborn baby from the influenza vaccine, especially if it contains the preservative thimerosal. </a:t>
            </a:r>
          </a:p>
          <a:p>
            <a:endParaRPr lang="en-US" sz="2500" dirty="0" smtClean="0"/>
          </a:p>
          <a:p>
            <a:r>
              <a:rPr lang="en-US" sz="2500" dirty="0" smtClean="0">
                <a:solidFill>
                  <a:srgbClr val="92D050"/>
                </a:solidFill>
              </a:rPr>
              <a:t>FACT: </a:t>
            </a:r>
            <a:r>
              <a:rPr lang="en-US" sz="2500" dirty="0" smtClean="0"/>
              <a:t>Influenza infection during pregnancy increases the risk of serious medical complications for the mother. Therefore,  pregnant women are among the Centers for Disease Control  and Prevention top priority groups for influenza immunization. Influenza vaccines that contain thimerosal are safe for use in pregnant women based on a study of influenza vaccination in more than 2000 pregnant women in which there was no harm to the baby. Women, who are still concerned, can request thimerosal free vaccine from their doctors.  Talk to your doctor if you have questions.</a:t>
            </a: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533400"/>
            <a:ext cx="9067800" cy="605679"/>
          </a:xfrm>
        </p:spPr>
        <p:txBody>
          <a:bodyPr/>
          <a:lstStyle/>
          <a:p>
            <a:pPr algn="ctr">
              <a:lnSpc>
                <a:spcPct val="80000"/>
              </a:lnSpc>
            </a:pPr>
            <a:r>
              <a:rPr lang="en-US" b="1" i="1" dirty="0" smtClean="0"/>
              <a:t>Other benefits of vaccination</a:t>
            </a:r>
            <a:endParaRPr lang="en-US" dirty="0"/>
          </a:p>
        </p:txBody>
      </p:sp>
      <p:sp>
        <p:nvSpPr>
          <p:cNvPr id="11" name="Content Placeholder 10"/>
          <p:cNvSpPr>
            <a:spLocks noGrp="1"/>
          </p:cNvSpPr>
          <p:nvPr>
            <p:ph sz="half" idx="1"/>
          </p:nvPr>
        </p:nvSpPr>
        <p:spPr>
          <a:xfrm>
            <a:off x="381000" y="1295401"/>
            <a:ext cx="8001000" cy="6884962"/>
          </a:xfrm>
        </p:spPr>
        <p:txBody>
          <a:bodyPr/>
          <a:lstStyle/>
          <a:p>
            <a:endParaRPr lang="en-US" sz="2200" dirty="0" smtClean="0"/>
          </a:p>
          <a:p>
            <a:endParaRPr lang="en-US" sz="2200" dirty="0" smtClean="0"/>
          </a:p>
          <a:p>
            <a:pPr>
              <a:buFont typeface="Wingdings" pitchFamily="2" charset="2"/>
              <a:buChar char="v"/>
            </a:pPr>
            <a:r>
              <a:rPr lang="en-US" dirty="0" smtClean="0"/>
              <a:t>If everyone is vaccinated we </a:t>
            </a:r>
          </a:p>
          <a:p>
            <a:pPr>
              <a:buNone/>
            </a:pPr>
            <a:r>
              <a:rPr lang="en-US" dirty="0" smtClean="0"/>
              <a:t>    will reduce the impact of flu </a:t>
            </a:r>
          </a:p>
          <a:p>
            <a:pPr>
              <a:buNone/>
            </a:pPr>
            <a:r>
              <a:rPr lang="en-US" dirty="0" smtClean="0"/>
              <a:t>    and decrease healthcare costs </a:t>
            </a:r>
          </a:p>
          <a:p>
            <a:pPr>
              <a:buNone/>
            </a:pPr>
            <a:endParaRPr lang="en-US" dirty="0" smtClean="0"/>
          </a:p>
          <a:p>
            <a:pPr>
              <a:buFont typeface="Wingdings" pitchFamily="2" charset="2"/>
              <a:buChar char="v"/>
            </a:pPr>
            <a:r>
              <a:rPr lang="en-US" dirty="0" smtClean="0"/>
              <a:t>In another study, HCP who got flu vaccine had 28% fewer documented lost work days due to respiratory infections </a:t>
            </a:r>
          </a:p>
          <a:p>
            <a:pPr>
              <a:buFont typeface="Wingdings" pitchFamily="2" charset="2"/>
              <a:buChar char="v"/>
            </a:pPr>
            <a:endParaRPr lang="en-US" dirty="0" smtClean="0"/>
          </a:p>
          <a:p>
            <a:pPr>
              <a:buFont typeface="Wingdings" pitchFamily="2" charset="2"/>
              <a:buChar char="v"/>
            </a:pPr>
            <a:r>
              <a:rPr lang="en-US" dirty="0" smtClean="0"/>
              <a:t>Your co-workers need you to be healthy and able to cover your shift </a:t>
            </a:r>
          </a:p>
          <a:p>
            <a:endParaRPr lang="en-US" sz="2200" dirty="0" smtClean="0"/>
          </a:p>
          <a:p>
            <a:endParaRPr lang="en-US" sz="800" dirty="0" smtClean="0"/>
          </a:p>
          <a:p>
            <a:pPr>
              <a:buNone/>
            </a:pPr>
            <a:endParaRPr lang="en-US" sz="800" dirty="0" smtClean="0"/>
          </a:p>
          <a:p>
            <a:endParaRPr lang="en-US" sz="800" dirty="0" smtClean="0"/>
          </a:p>
          <a:p>
            <a:pPr>
              <a:buNone/>
            </a:pPr>
            <a:endParaRPr lang="en-US" dirty="0" smtClean="0"/>
          </a:p>
          <a:p>
            <a:endParaRPr lang="en-US" dirty="0"/>
          </a:p>
        </p:txBody>
      </p:sp>
      <p:pic>
        <p:nvPicPr>
          <p:cNvPr id="9" name="Picture 8" descr="CDC flu mist.jpg"/>
          <p:cNvPicPr>
            <a:picLocks noChangeAspect="1"/>
          </p:cNvPicPr>
          <p:nvPr/>
        </p:nvPicPr>
        <p:blipFill>
          <a:blip r:embed="rId2" cstate="print"/>
          <a:stretch>
            <a:fillRect/>
          </a:stretch>
        </p:blipFill>
        <p:spPr>
          <a:xfrm>
            <a:off x="5410200" y="1447800"/>
            <a:ext cx="3352800" cy="2294708"/>
          </a:xfrm>
          <a:prstGeom prst="rect">
            <a:avLst/>
          </a:prstGeom>
        </p:spPr>
      </p:pic>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763000" cy="1329595"/>
          </a:xfrm>
        </p:spPr>
        <p:txBody>
          <a:bodyPr/>
          <a:lstStyle/>
          <a:p>
            <a:pPr algn="ctr"/>
            <a:r>
              <a:rPr lang="en-US" b="1" i="1" dirty="0"/>
              <a:t>Take these everyday steps to </a:t>
            </a:r>
            <a:r>
              <a:rPr lang="en-US" b="1" i="1" dirty="0" smtClean="0"/>
              <a:t>prevent influenza transmission:</a:t>
            </a:r>
            <a:endParaRPr lang="en-US" i="1" dirty="0"/>
          </a:p>
        </p:txBody>
      </p:sp>
      <p:sp>
        <p:nvSpPr>
          <p:cNvPr id="6" name="Content Placeholder 5"/>
          <p:cNvSpPr>
            <a:spLocks noGrp="1"/>
          </p:cNvSpPr>
          <p:nvPr>
            <p:ph sz="half" idx="1"/>
          </p:nvPr>
        </p:nvSpPr>
        <p:spPr>
          <a:xfrm>
            <a:off x="228600" y="1752600"/>
            <a:ext cx="8763000" cy="4885953"/>
          </a:xfrm>
          <a:prstGeom prst="rect">
            <a:avLst/>
          </a:prstGeom>
        </p:spPr>
        <p:txBody>
          <a:bodyPr wrap="square">
            <a:spAutoFit/>
          </a:bodyPr>
          <a:lstStyle/>
          <a:p>
            <a:pPr>
              <a:buFont typeface="Wingdings" pitchFamily="2" charset="2"/>
              <a:buChar char="v"/>
            </a:pPr>
            <a:r>
              <a:rPr lang="en-US" sz="2500" dirty="0" smtClean="0"/>
              <a:t>Cover your nose and mouth with a tissue when you cough or sneeze. Throw the tissue in the trash after you use it </a:t>
            </a:r>
          </a:p>
          <a:p>
            <a:pPr>
              <a:buFont typeface="Wingdings" pitchFamily="2" charset="2"/>
              <a:buChar char="v"/>
            </a:pPr>
            <a:r>
              <a:rPr lang="en-US" sz="2500" dirty="0" smtClean="0"/>
              <a:t>If you don’t have a tissue, cough or sneeze into your upper sleeve or elbow, </a:t>
            </a:r>
            <a:r>
              <a:rPr lang="en-US" sz="2500" u="sng" dirty="0" smtClean="0"/>
              <a:t>not</a:t>
            </a:r>
            <a:r>
              <a:rPr lang="en-US" sz="2500" dirty="0" smtClean="0"/>
              <a:t> your hands </a:t>
            </a:r>
          </a:p>
          <a:p>
            <a:pPr>
              <a:buFont typeface="Wingdings" pitchFamily="2" charset="2"/>
              <a:buChar char="v"/>
            </a:pPr>
            <a:r>
              <a:rPr lang="en-US" sz="2500" dirty="0" smtClean="0">
                <a:solidFill>
                  <a:srgbClr val="FFFF00"/>
                </a:solidFill>
                <a:hlinkClick r:id="rId2"/>
              </a:rPr>
              <a:t>Wash your hands often</a:t>
            </a:r>
            <a:r>
              <a:rPr lang="en-US" sz="2500" dirty="0" smtClean="0"/>
              <a:t> with soap and water, especially after you cough or sneeze or touch surfaces that many others may have also  touched. You can also use an alcohol-based hand cleaner</a:t>
            </a:r>
          </a:p>
          <a:p>
            <a:pPr>
              <a:buFont typeface="Wingdings" pitchFamily="2" charset="2"/>
              <a:buChar char="v"/>
            </a:pPr>
            <a:r>
              <a:rPr lang="en-US" sz="2500" dirty="0" smtClean="0"/>
              <a:t>Avoid touching your eyes, nose or mouth</a:t>
            </a:r>
          </a:p>
          <a:p>
            <a:pPr>
              <a:buFont typeface="Wingdings" pitchFamily="2" charset="2"/>
              <a:buChar char="v"/>
            </a:pPr>
            <a:r>
              <a:rPr lang="en-US" sz="2500" dirty="0" smtClean="0"/>
              <a:t>Stay home if you are sick until at least 24 hours after you no longer have a fever (100°F or 37.8°C) or signs of a fever (without the use of a fever-reducing medicine, such as Tylenol®)</a:t>
            </a:r>
          </a:p>
          <a:p>
            <a:pPr>
              <a:buFont typeface="Wingdings" pitchFamily="2" charset="2"/>
              <a:buChar char="v"/>
            </a:pPr>
            <a:r>
              <a:rPr lang="en-US" sz="2500" dirty="0" smtClean="0"/>
              <a:t>While sick, limit contact with others as much as possible to keep from infecting them</a:t>
            </a:r>
            <a:endParaRPr lang="en-US" sz="2500" dirty="0"/>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382000" cy="664797"/>
          </a:xfrm>
        </p:spPr>
        <p:txBody>
          <a:bodyPr/>
          <a:lstStyle/>
          <a:p>
            <a:pPr algn="ctr"/>
            <a:r>
              <a:rPr lang="en-US" b="1" i="1" dirty="0" smtClean="0"/>
              <a:t>Flu Vaccination Protects Everyone</a:t>
            </a:r>
            <a:endParaRPr lang="en-US" b="1" i="1" dirty="0"/>
          </a:p>
        </p:txBody>
      </p:sp>
      <p:sp>
        <p:nvSpPr>
          <p:cNvPr id="3" name="Text Placeholder 2"/>
          <p:cNvSpPr>
            <a:spLocks noGrp="1"/>
          </p:cNvSpPr>
          <p:nvPr>
            <p:ph type="body" sz="quarter" idx="10"/>
          </p:nvPr>
        </p:nvSpPr>
        <p:spPr>
          <a:xfrm>
            <a:off x="228600" y="1676400"/>
            <a:ext cx="8686800" cy="2362200"/>
          </a:xfrm>
        </p:spPr>
        <p:txBody>
          <a:bodyPr/>
          <a:lstStyle/>
          <a:p>
            <a:pPr>
              <a:buFont typeface="Wingdings" pitchFamily="2" charset="2"/>
              <a:buChar char="v"/>
            </a:pPr>
            <a:r>
              <a:rPr lang="en-US" dirty="0" smtClean="0"/>
              <a:t>By getting vaccinated against the flu you help create a safer atmosphere not just here at work but everywhere you go</a:t>
            </a:r>
          </a:p>
          <a:p>
            <a:pPr>
              <a:buFont typeface="Wingdings" pitchFamily="2" charset="2"/>
              <a:buChar char="v"/>
            </a:pPr>
            <a:r>
              <a:rPr lang="en-US" dirty="0" smtClean="0"/>
              <a:t>You getting vaccinated against the flu helps protect us ALL</a:t>
            </a:r>
            <a:endParaRPr lang="en-US" dirty="0"/>
          </a:p>
        </p:txBody>
      </p:sp>
      <p:sp>
        <p:nvSpPr>
          <p:cNvPr id="4" name="Rounded Rectangle 3"/>
          <p:cNvSpPr/>
          <p:nvPr/>
        </p:nvSpPr>
        <p:spPr bwMode="auto">
          <a:xfrm>
            <a:off x="825500" y="4381500"/>
            <a:ext cx="2201333" cy="882953"/>
          </a:xfrm>
          <a:prstGeom prst="roundRect">
            <a:avLst>
              <a:gd name="adj" fmla="val 9033"/>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2300" dirty="0" smtClean="0">
                <a:solidFill>
                  <a:srgbClr val="FFFFFF"/>
                </a:solidFill>
                <a:effectLst>
                  <a:outerShdw blurRad="38100" dist="38100" dir="2700000" algn="tl">
                    <a:srgbClr val="000000">
                      <a:alpha val="43137"/>
                    </a:srgbClr>
                  </a:outerShdw>
                </a:effectLst>
              </a:rPr>
              <a:t>Patients</a:t>
            </a:r>
          </a:p>
        </p:txBody>
      </p:sp>
      <p:sp>
        <p:nvSpPr>
          <p:cNvPr id="6" name="Rounded Rectangle 5"/>
          <p:cNvSpPr/>
          <p:nvPr/>
        </p:nvSpPr>
        <p:spPr bwMode="auto">
          <a:xfrm>
            <a:off x="825500" y="5539619"/>
            <a:ext cx="2201333" cy="882953"/>
          </a:xfrm>
          <a:prstGeom prst="roundRect">
            <a:avLst>
              <a:gd name="adj" fmla="val 9033"/>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2300" dirty="0" smtClean="0">
                <a:solidFill>
                  <a:srgbClr val="FFFFFF"/>
                </a:solidFill>
                <a:effectLst>
                  <a:outerShdw blurRad="38100" dist="38100" dir="2700000" algn="tl">
                    <a:srgbClr val="000000">
                      <a:alpha val="43137"/>
                    </a:srgbClr>
                  </a:outerShdw>
                </a:effectLst>
              </a:rPr>
              <a:t>Family</a:t>
            </a:r>
          </a:p>
        </p:txBody>
      </p:sp>
      <p:sp>
        <p:nvSpPr>
          <p:cNvPr id="7" name="Rounded Rectangle 6"/>
          <p:cNvSpPr/>
          <p:nvPr/>
        </p:nvSpPr>
        <p:spPr bwMode="auto">
          <a:xfrm>
            <a:off x="3505200" y="4374847"/>
            <a:ext cx="2201333" cy="882953"/>
          </a:xfrm>
          <a:prstGeom prst="roundRect">
            <a:avLst>
              <a:gd name="adj" fmla="val 9033"/>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dirty="0" smtClean="0">
                <a:solidFill>
                  <a:srgbClr val="FFFFFF"/>
                </a:solidFill>
                <a:effectLst>
                  <a:outerShdw blurRad="38100" dist="38100" dir="2700000" algn="tl">
                    <a:srgbClr val="000000">
                      <a:alpha val="43137"/>
                    </a:srgbClr>
                  </a:outerShdw>
                </a:effectLst>
              </a:rPr>
              <a:t>Co-workers</a:t>
            </a:r>
          </a:p>
        </p:txBody>
      </p:sp>
      <p:sp>
        <p:nvSpPr>
          <p:cNvPr id="8" name="Rounded Rectangle 7"/>
          <p:cNvSpPr/>
          <p:nvPr/>
        </p:nvSpPr>
        <p:spPr bwMode="auto">
          <a:xfrm>
            <a:off x="3556000" y="5539619"/>
            <a:ext cx="2201333" cy="882953"/>
          </a:xfrm>
          <a:prstGeom prst="roundRect">
            <a:avLst>
              <a:gd name="adj" fmla="val 9033"/>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dirty="0" smtClean="0">
                <a:solidFill>
                  <a:srgbClr val="FFFFFF"/>
                </a:solidFill>
                <a:effectLst>
                  <a:outerShdw blurRad="38100" dist="38100" dir="2700000" algn="tl">
                    <a:srgbClr val="000000">
                      <a:alpha val="43137"/>
                    </a:srgbClr>
                  </a:outerShdw>
                </a:effectLst>
              </a:rPr>
              <a:t>Friends</a:t>
            </a:r>
          </a:p>
        </p:txBody>
      </p:sp>
      <p:sp>
        <p:nvSpPr>
          <p:cNvPr id="9" name="Rounded Rectangle 8"/>
          <p:cNvSpPr/>
          <p:nvPr/>
        </p:nvSpPr>
        <p:spPr bwMode="auto">
          <a:xfrm>
            <a:off x="6180667" y="4374847"/>
            <a:ext cx="2201333" cy="882953"/>
          </a:xfrm>
          <a:prstGeom prst="roundRect">
            <a:avLst>
              <a:gd name="adj" fmla="val 9033"/>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dirty="0" smtClean="0">
                <a:solidFill>
                  <a:srgbClr val="FFFFFF"/>
                </a:solidFill>
                <a:effectLst>
                  <a:outerShdw blurRad="38100" dist="38100" dir="2700000" algn="tl">
                    <a:srgbClr val="000000">
                      <a:alpha val="43137"/>
                    </a:srgbClr>
                  </a:outerShdw>
                </a:effectLst>
              </a:rPr>
              <a:t>Visitors</a:t>
            </a:r>
          </a:p>
        </p:txBody>
      </p:sp>
      <p:sp>
        <p:nvSpPr>
          <p:cNvPr id="10" name="Rounded Rectangle 9"/>
          <p:cNvSpPr/>
          <p:nvPr/>
        </p:nvSpPr>
        <p:spPr bwMode="auto">
          <a:xfrm>
            <a:off x="6216952" y="5539619"/>
            <a:ext cx="2201333" cy="882953"/>
          </a:xfrm>
          <a:prstGeom prst="roundRect">
            <a:avLst>
              <a:gd name="adj" fmla="val 9033"/>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dirty="0" smtClean="0">
                <a:solidFill>
                  <a:srgbClr val="FFFFFF"/>
                </a:solidFill>
                <a:effectLst>
                  <a:outerShdw blurRad="38100" dist="38100" dir="2700000" algn="tl">
                    <a:srgbClr val="000000">
                      <a:alpha val="43137"/>
                    </a:srgbClr>
                  </a:outerShdw>
                </a:effectLst>
              </a:rPr>
              <a:t>Community</a:t>
            </a: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329595"/>
          </a:xfrm>
        </p:spPr>
        <p:txBody>
          <a:bodyPr/>
          <a:lstStyle/>
          <a:p>
            <a:pPr algn="ctr"/>
            <a:r>
              <a:rPr lang="en-US" b="1" i="1" dirty="0" smtClean="0"/>
              <a:t>More Information on HCP Flu Vaccination</a:t>
            </a:r>
            <a:endParaRPr lang="en-US" b="1" i="1" dirty="0"/>
          </a:p>
        </p:txBody>
      </p:sp>
      <p:sp>
        <p:nvSpPr>
          <p:cNvPr id="4" name="TextBox 3"/>
          <p:cNvSpPr txBox="1"/>
          <p:nvPr/>
        </p:nvSpPr>
        <p:spPr>
          <a:xfrm>
            <a:off x="228600" y="1995130"/>
            <a:ext cx="8915400" cy="4862870"/>
          </a:xfrm>
          <a:prstGeom prst="rect">
            <a:avLst/>
          </a:prstGeom>
          <a:noFill/>
        </p:spPr>
        <p:txBody>
          <a:bodyPr wrap="square" rtlCol="0">
            <a:spAutoFit/>
          </a:bodyPr>
          <a:lstStyle/>
          <a:p>
            <a:r>
              <a:rPr lang="en-US" sz="2000" dirty="0" smtClean="0"/>
              <a:t>Immunization of Health-Care Personnel</a:t>
            </a:r>
          </a:p>
          <a:p>
            <a:r>
              <a:rPr lang="en-US" sz="2000" dirty="0" smtClean="0">
                <a:hlinkClick r:id="rId2"/>
              </a:rPr>
              <a:t>http://www.cdc.gov/mmwr/preview/mmwrhtml/rr6007a1.htm</a:t>
            </a:r>
            <a:endParaRPr lang="en-US" sz="2000" dirty="0" smtClean="0"/>
          </a:p>
          <a:p>
            <a:endParaRPr lang="en-US" sz="2000" dirty="0" smtClean="0"/>
          </a:p>
          <a:p>
            <a:r>
              <a:rPr lang="en-US" sz="2000" dirty="0" smtClean="0"/>
              <a:t>Influenza Vaccination Information for Health Care Workers</a:t>
            </a:r>
          </a:p>
          <a:p>
            <a:r>
              <a:rPr lang="en-US" sz="2000" dirty="0" smtClean="0">
                <a:hlinkClick r:id="rId3"/>
              </a:rPr>
              <a:t>http://www.cdc.gov/flu/professionals/index.htm</a:t>
            </a:r>
            <a:endParaRPr lang="en-US" sz="2000" dirty="0" smtClean="0"/>
          </a:p>
          <a:p>
            <a:endParaRPr lang="en-US" sz="2000" dirty="0" smtClean="0"/>
          </a:p>
          <a:p>
            <a:r>
              <a:rPr lang="en-US" sz="2000" dirty="0" smtClean="0"/>
              <a:t>Prevent Influenza - Information for Healthcare Professionals</a:t>
            </a:r>
          </a:p>
          <a:p>
            <a:r>
              <a:rPr lang="en-US" sz="2000" dirty="0" smtClean="0">
                <a:hlinkClick r:id="rId4"/>
              </a:rPr>
              <a:t>http://www.preventinfluenza.org/professionals.asp</a:t>
            </a:r>
            <a:endParaRPr lang="en-US" sz="2000" dirty="0" smtClean="0"/>
          </a:p>
          <a:p>
            <a:endParaRPr lang="en-US" sz="2000" dirty="0" smtClean="0"/>
          </a:p>
          <a:p>
            <a:r>
              <a:rPr lang="en-US" sz="2000" dirty="0" smtClean="0"/>
              <a:t>Ask the Experts - Influenza vaccination issues for healthcare workers</a:t>
            </a:r>
          </a:p>
          <a:p>
            <a:r>
              <a:rPr lang="en-US" sz="2000" dirty="0" smtClean="0">
                <a:hlinkClick r:id="rId5"/>
              </a:rPr>
              <a:t>http://www.immunize.org/askexperts/experts_inf.asp</a:t>
            </a:r>
            <a:endParaRPr lang="en-US" sz="2000" dirty="0" smtClean="0"/>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534400" cy="1329595"/>
          </a:xfrm>
        </p:spPr>
        <p:txBody>
          <a:bodyPr/>
          <a:lstStyle/>
          <a:p>
            <a:pPr algn="ctr"/>
            <a:r>
              <a:rPr lang="en-US" b="1" i="1" dirty="0"/>
              <a:t>Influenza </a:t>
            </a:r>
            <a:r>
              <a:rPr lang="en-US" b="1" i="1" dirty="0" smtClean="0"/>
              <a:t>(Flu) Is </a:t>
            </a:r>
            <a:r>
              <a:rPr lang="en-US" b="1" i="1" dirty="0"/>
              <a:t>Serious </a:t>
            </a:r>
            <a:r>
              <a:rPr lang="en-US" b="1" i="1" dirty="0" smtClean="0"/>
              <a:t/>
            </a:r>
            <a:br>
              <a:rPr lang="en-US" b="1" i="1" dirty="0" smtClean="0"/>
            </a:br>
            <a:r>
              <a:rPr lang="en-US" b="1" i="1" dirty="0" smtClean="0"/>
              <a:t>and </a:t>
            </a:r>
            <a:r>
              <a:rPr lang="en-US" b="1" i="1" dirty="0"/>
              <a:t>Preventable</a:t>
            </a:r>
          </a:p>
        </p:txBody>
      </p:sp>
      <p:sp>
        <p:nvSpPr>
          <p:cNvPr id="3" name="Text Placeholder 2"/>
          <p:cNvSpPr>
            <a:spLocks noGrp="1"/>
          </p:cNvSpPr>
          <p:nvPr>
            <p:ph type="body" sz="quarter" idx="10"/>
          </p:nvPr>
        </p:nvSpPr>
        <p:spPr>
          <a:xfrm>
            <a:off x="152400" y="2362200"/>
            <a:ext cx="8763000" cy="4004173"/>
          </a:xfrm>
        </p:spPr>
        <p:txBody>
          <a:bodyPr/>
          <a:lstStyle/>
          <a:p>
            <a:pPr lvl="1">
              <a:buFont typeface="Wingdings" pitchFamily="2" charset="2"/>
              <a:buChar char="v"/>
            </a:pPr>
            <a:r>
              <a:rPr lang="en-US" dirty="0" smtClean="0"/>
              <a:t>Each year about 1,000 people die from flu-related illness</a:t>
            </a:r>
          </a:p>
          <a:p>
            <a:pPr lvl="1">
              <a:buFont typeface="Wingdings" pitchFamily="2" charset="2"/>
              <a:buChar char="v"/>
            </a:pPr>
            <a:endParaRPr lang="en-US" b="1" dirty="0" smtClean="0"/>
          </a:p>
          <a:p>
            <a:pPr lvl="1">
              <a:buFont typeface="Wingdings" pitchFamily="2" charset="2"/>
              <a:buChar char="v"/>
            </a:pPr>
            <a:r>
              <a:rPr lang="en-US" dirty="0" smtClean="0"/>
              <a:t>Approximately 226,000 Americans are hospitalized and more than 36,000 die from influenza and influenza-related complications annually</a:t>
            </a:r>
          </a:p>
          <a:p>
            <a:pPr lvl="1">
              <a:buFont typeface="Wingdings" pitchFamily="2" charset="2"/>
              <a:buChar char="v"/>
            </a:pPr>
            <a:endParaRPr lang="en-US" dirty="0" smtClean="0"/>
          </a:p>
          <a:p>
            <a:pPr lvl="1">
              <a:buFont typeface="Wingdings" pitchFamily="2" charset="2"/>
              <a:buChar char="v"/>
            </a:pPr>
            <a:r>
              <a:rPr lang="en-US" dirty="0" smtClean="0"/>
              <a:t> </a:t>
            </a:r>
            <a:r>
              <a:rPr lang="en-US" sz="2800" dirty="0" smtClean="0"/>
              <a:t>In fact, influenza—a vaccine-preventable disease—is the sixth leading cause of death in the United States  </a:t>
            </a:r>
          </a:p>
          <a:p>
            <a:pPr>
              <a:buFont typeface="Wingdings" pitchFamily="2" charset="2"/>
              <a:buChar char="v"/>
            </a:pPr>
            <a:endParaRPr lang="en-US" sz="1000" dirty="0" smtClean="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382000" cy="1329595"/>
          </a:xfrm>
        </p:spPr>
        <p:txBody>
          <a:bodyPr/>
          <a:lstStyle/>
          <a:p>
            <a:pPr algn="ctr"/>
            <a:r>
              <a:rPr lang="en-US" b="1" i="1" dirty="0"/>
              <a:t>How Flu Vaccination </a:t>
            </a:r>
            <a:r>
              <a:rPr lang="en-US" b="1" i="1" dirty="0" smtClean="0"/>
              <a:t>Benefits Everyone</a:t>
            </a:r>
            <a:endParaRPr lang="en-US" b="1" i="1" dirty="0"/>
          </a:p>
        </p:txBody>
      </p:sp>
      <p:sp>
        <p:nvSpPr>
          <p:cNvPr id="3" name="Content Placeholder 2"/>
          <p:cNvSpPr>
            <a:spLocks noGrp="1"/>
          </p:cNvSpPr>
          <p:nvPr>
            <p:ph sz="half" idx="1"/>
          </p:nvPr>
        </p:nvSpPr>
        <p:spPr>
          <a:xfrm>
            <a:off x="304800" y="1600200"/>
            <a:ext cx="8001000" cy="4992136"/>
          </a:xfrm>
        </p:spPr>
        <p:txBody>
          <a:bodyPr/>
          <a:lstStyle/>
          <a:p>
            <a:endParaRPr lang="en-US" dirty="0" smtClean="0"/>
          </a:p>
          <a:p>
            <a:pPr>
              <a:buNone/>
            </a:pPr>
            <a:endParaRPr lang="en-US" dirty="0" smtClean="0"/>
          </a:p>
          <a:p>
            <a:pPr>
              <a:buFont typeface="Wingdings" pitchFamily="2" charset="2"/>
              <a:buChar char="v"/>
            </a:pPr>
            <a:r>
              <a:rPr lang="en-US" dirty="0" smtClean="0"/>
              <a:t>Getting a yearly flu vaccination</a:t>
            </a:r>
          </a:p>
          <a:p>
            <a:pPr>
              <a:buNone/>
            </a:pPr>
            <a:r>
              <a:rPr lang="en-US" dirty="0" smtClean="0"/>
              <a:t>     is the single best way to </a:t>
            </a:r>
          </a:p>
          <a:p>
            <a:pPr>
              <a:buNone/>
            </a:pPr>
            <a:r>
              <a:rPr lang="en-US" dirty="0" smtClean="0"/>
              <a:t>     prevent the flu</a:t>
            </a:r>
          </a:p>
          <a:p>
            <a:pPr>
              <a:buFont typeface="Wingdings" pitchFamily="2" charset="2"/>
              <a:buChar char="v"/>
            </a:pPr>
            <a:endParaRPr lang="en-US" sz="2200" dirty="0" smtClean="0"/>
          </a:p>
          <a:p>
            <a:pPr>
              <a:buFont typeface="Wingdings" pitchFamily="2" charset="2"/>
              <a:buChar char="v"/>
            </a:pPr>
            <a:endParaRPr lang="en-US" sz="2200" dirty="0" smtClean="0"/>
          </a:p>
          <a:p>
            <a:pPr>
              <a:buFont typeface="Wingdings" pitchFamily="2" charset="2"/>
              <a:buChar char="v"/>
            </a:pPr>
            <a:endParaRPr lang="en-US" sz="2200" dirty="0" smtClean="0"/>
          </a:p>
          <a:p>
            <a:pPr>
              <a:buFont typeface="Wingdings" pitchFamily="2" charset="2"/>
              <a:buChar char="v"/>
            </a:pPr>
            <a:r>
              <a:rPr lang="en-US" dirty="0" smtClean="0"/>
              <a:t>Vaccination protects you, your patients and co-</a:t>
            </a:r>
          </a:p>
          <a:p>
            <a:pPr>
              <a:buNone/>
            </a:pPr>
            <a:r>
              <a:rPr lang="en-US" dirty="0" smtClean="0"/>
              <a:t>     workers, your family and the entire community</a:t>
            </a:r>
          </a:p>
          <a:p>
            <a:endParaRPr lang="en-US" sz="2200" dirty="0" smtClean="0"/>
          </a:p>
          <a:p>
            <a:endParaRPr lang="en-US" sz="800" dirty="0" smtClean="0"/>
          </a:p>
          <a:p>
            <a:pPr>
              <a:buNone/>
            </a:pPr>
            <a:endParaRPr lang="en-US" sz="800" dirty="0" smtClean="0"/>
          </a:p>
        </p:txBody>
      </p:sp>
      <p:pic>
        <p:nvPicPr>
          <p:cNvPr id="8" name="Content Placeholder 7" descr="CDC Flu shots for the group 2.jpg"/>
          <p:cNvPicPr>
            <a:picLocks noGrp="1" noChangeAspect="1"/>
          </p:cNvPicPr>
          <p:nvPr>
            <p:ph sz="half" idx="2"/>
          </p:nvPr>
        </p:nvPicPr>
        <p:blipFill>
          <a:blip r:embed="rId2" cstate="print"/>
          <a:stretch>
            <a:fillRect/>
          </a:stretch>
        </p:blipFill>
        <p:spPr>
          <a:xfrm>
            <a:off x="5333999" y="2143144"/>
            <a:ext cx="3615147" cy="2657456"/>
          </a:xfrm>
          <a:prstGeom prst="rect">
            <a:avLst/>
          </a:prstGeom>
        </p:spPr>
      </p:pic>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82000" cy="1196610"/>
          </a:xfrm>
        </p:spPr>
        <p:txBody>
          <a:bodyPr/>
          <a:lstStyle/>
          <a:p>
            <a:pPr>
              <a:lnSpc>
                <a:spcPct val="80000"/>
              </a:lnSpc>
            </a:pPr>
            <a:r>
              <a:rPr lang="en-US" b="1" dirty="0" smtClean="0">
                <a:ln w="3175">
                  <a:solidFill>
                    <a:schemeClr val="tx1"/>
                  </a:solidFill>
                </a:ln>
                <a:solidFill>
                  <a:srgbClr val="0070C0"/>
                </a:solidFill>
              </a:rPr>
              <a:t>How Flu Vaccination Benefits Your Community</a:t>
            </a:r>
            <a:endParaRPr lang="en-US" b="1" dirty="0">
              <a:ln w="3175">
                <a:solidFill>
                  <a:schemeClr val="tx1"/>
                </a:solidFill>
              </a:ln>
              <a:solidFill>
                <a:srgbClr val="0070C0"/>
              </a:solidFill>
            </a:endParaRPr>
          </a:p>
        </p:txBody>
      </p:sp>
      <p:sp>
        <p:nvSpPr>
          <p:cNvPr id="8" name="Content Placeholder 7"/>
          <p:cNvSpPr>
            <a:spLocks noGrp="1"/>
          </p:cNvSpPr>
          <p:nvPr>
            <p:ph sz="half" idx="1"/>
          </p:nvPr>
        </p:nvSpPr>
        <p:spPr>
          <a:xfrm>
            <a:off x="381000" y="1828800"/>
            <a:ext cx="4114800" cy="3403239"/>
          </a:xfrm>
        </p:spPr>
        <p:txBody>
          <a:bodyPr/>
          <a:lstStyle/>
          <a:p>
            <a:pPr>
              <a:buFont typeface="Wingdings" pitchFamily="2" charset="2"/>
              <a:buChar char="v"/>
            </a:pPr>
            <a:r>
              <a:rPr lang="en-US" sz="2000" dirty="0" smtClean="0">
                <a:solidFill>
                  <a:srgbClr val="0070C0"/>
                </a:solidFill>
              </a:rPr>
              <a:t>When most of the population is vaccinated the spread of the Flu is contained.</a:t>
            </a:r>
          </a:p>
          <a:p>
            <a:pPr>
              <a:buFont typeface="Wingdings" pitchFamily="2" charset="2"/>
              <a:buChar char="v"/>
            </a:pPr>
            <a:r>
              <a:rPr lang="en-US" sz="2000" dirty="0" smtClean="0">
                <a:solidFill>
                  <a:srgbClr val="0070C0"/>
                </a:solidFill>
              </a:rPr>
              <a:t>Containing the spread of the Flu helps protect people in your community and/or work environment who are unable to be vaccinated, such as:</a:t>
            </a:r>
          </a:p>
          <a:p>
            <a:endParaRPr lang="en-US" dirty="0" smtClean="0">
              <a:solidFill>
                <a:srgbClr val="0070C0"/>
              </a:solidFill>
            </a:endParaRPr>
          </a:p>
          <a:p>
            <a:endParaRPr lang="en-US" sz="1050" dirty="0" smtClean="0">
              <a:solidFill>
                <a:srgbClr val="0070C0"/>
              </a:solidFill>
            </a:endParaRPr>
          </a:p>
          <a:p>
            <a:endParaRPr lang="en-US" dirty="0"/>
          </a:p>
        </p:txBody>
      </p:sp>
      <p:sp>
        <p:nvSpPr>
          <p:cNvPr id="9" name="Content Placeholder 8"/>
          <p:cNvSpPr>
            <a:spLocks noGrp="1"/>
          </p:cNvSpPr>
          <p:nvPr>
            <p:ph sz="half" idx="2"/>
          </p:nvPr>
        </p:nvSpPr>
        <p:spPr>
          <a:xfrm>
            <a:off x="228600" y="4114801"/>
            <a:ext cx="4191000" cy="2743200"/>
          </a:xfrm>
        </p:spPr>
        <p:txBody>
          <a:bodyPr/>
          <a:lstStyle/>
          <a:p>
            <a:pPr lvl="2">
              <a:buFont typeface="Wingdings" pitchFamily="2" charset="2"/>
              <a:buChar char="v"/>
            </a:pPr>
            <a:r>
              <a:rPr lang="en-US" b="1" dirty="0" smtClean="0">
                <a:solidFill>
                  <a:srgbClr val="0070C0"/>
                </a:solidFill>
              </a:rPr>
              <a:t>Young Babies</a:t>
            </a:r>
          </a:p>
          <a:p>
            <a:pPr lvl="2">
              <a:buFont typeface="Wingdings" pitchFamily="2" charset="2"/>
              <a:buChar char="v"/>
            </a:pPr>
            <a:r>
              <a:rPr lang="en-US" b="1" dirty="0" smtClean="0">
                <a:solidFill>
                  <a:srgbClr val="0070C0"/>
                </a:solidFill>
              </a:rPr>
              <a:t>People with a severe allergy to Flu vaccine</a:t>
            </a:r>
          </a:p>
          <a:p>
            <a:pPr lvl="2">
              <a:buFont typeface="Wingdings" pitchFamily="2" charset="2"/>
              <a:buChar char="v"/>
            </a:pPr>
            <a:r>
              <a:rPr lang="en-US" b="1" dirty="0" smtClean="0">
                <a:solidFill>
                  <a:srgbClr val="0070C0"/>
                </a:solidFill>
              </a:rPr>
              <a:t>People who are severely immune-compromised</a:t>
            </a:r>
          </a:p>
          <a:p>
            <a:pPr lvl="2">
              <a:buFont typeface="Wingdings" pitchFamily="2" charset="2"/>
              <a:buChar char="v"/>
            </a:pPr>
            <a:r>
              <a:rPr lang="en-US" b="1" dirty="0" smtClean="0">
                <a:solidFill>
                  <a:srgbClr val="0070C0"/>
                </a:solidFill>
              </a:rPr>
              <a:t>People with a history of </a:t>
            </a:r>
            <a:r>
              <a:rPr lang="en-US" b="1" dirty="0" err="1" smtClean="0">
                <a:solidFill>
                  <a:srgbClr val="0070C0"/>
                </a:solidFill>
              </a:rPr>
              <a:t>Guillain–Barré</a:t>
            </a:r>
            <a:r>
              <a:rPr lang="en-US" b="1" dirty="0" smtClean="0">
                <a:solidFill>
                  <a:srgbClr val="0070C0"/>
                </a:solidFill>
              </a:rPr>
              <a:t> Syndrome</a:t>
            </a:r>
          </a:p>
          <a:p>
            <a:pPr>
              <a:buNone/>
            </a:pPr>
            <a:r>
              <a:rPr lang="en-US" sz="1200" dirty="0" smtClean="0">
                <a:solidFill>
                  <a:schemeClr val="bg1"/>
                </a:solidFill>
              </a:rPr>
              <a:t> </a:t>
            </a:r>
          </a:p>
          <a:p>
            <a:pPr>
              <a:buNone/>
            </a:pPr>
            <a:r>
              <a:rPr lang="en-US" sz="1200" dirty="0" smtClean="0">
                <a:solidFill>
                  <a:schemeClr val="bg1"/>
                </a:solidFill>
              </a:rPr>
              <a:t>Graphics - National Institute of Allergy and Infectious Disease</a:t>
            </a:r>
            <a:endParaRPr lang="en-US" dirty="0" smtClean="0">
              <a:solidFill>
                <a:schemeClr val="bg1"/>
              </a:solidFill>
            </a:endParaRPr>
          </a:p>
          <a:p>
            <a:pPr>
              <a:buNone/>
            </a:pPr>
            <a:endParaRPr lang="en-US" dirty="0"/>
          </a:p>
        </p:txBody>
      </p:sp>
      <p:pic>
        <p:nvPicPr>
          <p:cNvPr id="3" name="Picture 2"/>
          <p:cNvPicPr>
            <a:picLocks noChangeAspect="1" noChangeArrowheads="1"/>
          </p:cNvPicPr>
          <p:nvPr/>
        </p:nvPicPr>
        <p:blipFill>
          <a:blip r:embed="rId2" cstate="print"/>
          <a:srcRect l="21000" t="20312" r="36000" b="7812"/>
          <a:stretch>
            <a:fillRect/>
          </a:stretch>
        </p:blipFill>
        <p:spPr bwMode="auto">
          <a:xfrm>
            <a:off x="4724401" y="838200"/>
            <a:ext cx="4343400" cy="5943600"/>
          </a:xfrm>
          <a:prstGeom prst="rect">
            <a:avLst/>
          </a:prstGeom>
          <a:noFill/>
          <a:ln w="9525">
            <a:noFill/>
            <a:miter lim="800000"/>
            <a:headEnd/>
            <a:tailEnd/>
          </a:ln>
          <a:effectLst/>
        </p:spPr>
      </p:pic>
      <p:sp>
        <p:nvSpPr>
          <p:cNvPr id="6" name="TextBox 5"/>
          <p:cNvSpPr txBox="1"/>
          <p:nvPr/>
        </p:nvSpPr>
        <p:spPr>
          <a:xfrm>
            <a:off x="762000" y="3581400"/>
            <a:ext cx="4191000" cy="769441"/>
          </a:xfrm>
          <a:prstGeom prst="rect">
            <a:avLst/>
          </a:prstGeom>
          <a:noFill/>
        </p:spPr>
        <p:txBody>
          <a:bodyPr wrap="square" rtlCol="0">
            <a:spAutoFit/>
          </a:bodyPr>
          <a:lstStyle/>
          <a:p>
            <a:pPr>
              <a:buFont typeface="Arial" pitchFamily="34" charset="0"/>
              <a:buChar char="•"/>
            </a:pPr>
            <a:endParaRPr lang="en-US" sz="800" dirty="0" smtClean="0">
              <a:solidFill>
                <a:srgbClr val="0070C0"/>
              </a:solidFill>
            </a:endParaRPr>
          </a:p>
          <a:p>
            <a:pPr>
              <a:buFont typeface="Arial" pitchFamily="34" charset="0"/>
              <a:buChar char="•"/>
            </a:pPr>
            <a:endParaRPr lang="en-US" dirty="0" smtClean="0">
              <a:solidFill>
                <a:srgbClr val="0070C0"/>
              </a:solidFill>
            </a:endParaRPr>
          </a:p>
          <a:p>
            <a:pPr>
              <a:buFont typeface="Arial" pitchFamily="34" charset="0"/>
              <a:buChar char="•"/>
            </a:pPr>
            <a:endParaRPr lang="en-US" dirty="0">
              <a:solidFill>
                <a:srgbClr val="0070C0"/>
              </a:solidFill>
            </a:endParaRP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382000" cy="1163395"/>
          </a:xfrm>
        </p:spPr>
        <p:txBody>
          <a:bodyPr>
            <a:normAutofit fontScale="90000"/>
          </a:bodyPr>
          <a:lstStyle/>
          <a:p>
            <a:pPr algn="ctr"/>
            <a:r>
              <a:rPr lang="en-US" sz="5000" b="1" i="1" dirty="0" smtClean="0"/>
              <a:t> </a:t>
            </a:r>
            <a:r>
              <a:rPr lang="en-US" sz="5300" b="1" i="1" dirty="0"/>
              <a:t>Personnel </a:t>
            </a:r>
            <a:r>
              <a:rPr lang="en-US" sz="5300" b="1" i="1" dirty="0" smtClean="0"/>
              <a:t> working in healthcare settings have </a:t>
            </a:r>
            <a:r>
              <a:rPr lang="en-US" sz="5300" b="1" i="1" dirty="0"/>
              <a:t>a Special </a:t>
            </a:r>
            <a:r>
              <a:rPr lang="en-US" sz="5300" b="1" i="1" dirty="0" smtClean="0"/>
              <a:t>Obligation…</a:t>
            </a:r>
            <a:r>
              <a:rPr lang="en-US" sz="5300" b="1" i="1" dirty="0"/>
              <a:t/>
            </a:r>
            <a:br>
              <a:rPr lang="en-US" sz="5300" b="1" i="1" dirty="0"/>
            </a:br>
            <a:r>
              <a:rPr lang="en-US" dirty="0" smtClean="0"/>
              <a:t/>
            </a:r>
            <a:br>
              <a:rPr lang="en-US" dirty="0" smtClean="0"/>
            </a:br>
            <a:endParaRPr lang="en-US" dirty="0">
              <a:solidFill>
                <a:schemeClr val="tx2"/>
              </a:solidFill>
            </a:endParaRPr>
          </a:p>
        </p:txBody>
      </p:sp>
      <p:sp>
        <p:nvSpPr>
          <p:cNvPr id="3" name="Text Placeholder 2"/>
          <p:cNvSpPr>
            <a:spLocks noGrp="1"/>
          </p:cNvSpPr>
          <p:nvPr>
            <p:ph type="body" sz="quarter" idx="10"/>
          </p:nvPr>
        </p:nvSpPr>
        <p:spPr>
          <a:xfrm>
            <a:off x="228600" y="1981200"/>
            <a:ext cx="8686800" cy="4495800"/>
          </a:xfrm>
        </p:spPr>
        <p:txBody>
          <a:bodyPr>
            <a:normAutofit/>
          </a:bodyPr>
          <a:lstStyle/>
          <a:p>
            <a:endParaRPr lang="en-US" dirty="0" smtClean="0"/>
          </a:p>
          <a:p>
            <a:pPr>
              <a:buFont typeface="Wingdings" pitchFamily="2" charset="2"/>
              <a:buChar char="v"/>
            </a:pPr>
            <a:r>
              <a:rPr lang="en-US" sz="2800" dirty="0" smtClean="0"/>
              <a:t>All personnel who may care for or share the air with patients while working in clinical buildings have a responsibility to protect them by making sure we are immunized against influenza each year </a:t>
            </a:r>
          </a:p>
          <a:p>
            <a:pPr>
              <a:buFont typeface="Wingdings" pitchFamily="2" charset="2"/>
              <a:buChar char="v"/>
            </a:pPr>
            <a:endParaRPr lang="en-US" sz="2800" dirty="0" smtClean="0"/>
          </a:p>
          <a:p>
            <a:pPr>
              <a:buFont typeface="Wingdings" pitchFamily="2" charset="2"/>
              <a:buChar char="v"/>
            </a:pPr>
            <a:r>
              <a:rPr lang="en-US" sz="2800" dirty="0" smtClean="0"/>
              <a:t>Healthcare personnel (HCP) and other covered employees can be the source of influenza outbreaks in institutional and clinical settings</a:t>
            </a:r>
            <a:endParaRPr lang="en-US" sz="2800" b="1"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382000" cy="664797"/>
          </a:xfrm>
        </p:spPr>
        <p:txBody>
          <a:bodyPr/>
          <a:lstStyle/>
          <a:p>
            <a:pPr algn="ctr"/>
            <a:r>
              <a:rPr lang="en-US" b="1" i="1" dirty="0" smtClean="0"/>
              <a:t>Common Flu Myths and Facts</a:t>
            </a:r>
            <a:endParaRPr lang="en-US" b="1" i="1" dirty="0"/>
          </a:p>
        </p:txBody>
      </p:sp>
      <p:sp>
        <p:nvSpPr>
          <p:cNvPr id="6" name="TextBox 5"/>
          <p:cNvSpPr txBox="1"/>
          <p:nvPr/>
        </p:nvSpPr>
        <p:spPr>
          <a:xfrm>
            <a:off x="304800" y="2209800"/>
            <a:ext cx="8534400" cy="3370153"/>
          </a:xfrm>
          <a:prstGeom prst="rect">
            <a:avLst/>
          </a:prstGeom>
          <a:noFill/>
        </p:spPr>
        <p:txBody>
          <a:bodyPr wrap="square" rtlCol="0">
            <a:spAutoFit/>
          </a:bodyPr>
          <a:lstStyle/>
          <a:p>
            <a:r>
              <a:rPr lang="en-US" sz="2800" b="1" dirty="0" smtClean="0">
                <a:solidFill>
                  <a:srgbClr val="FF0000"/>
                </a:solidFill>
              </a:rPr>
              <a:t>MYTH:</a:t>
            </a:r>
            <a:r>
              <a:rPr lang="en-US" sz="2800" b="1" dirty="0" smtClean="0"/>
              <a:t> </a:t>
            </a:r>
            <a:r>
              <a:rPr lang="en-US" sz="2800" dirty="0" smtClean="0">
                <a:solidFill>
                  <a:schemeClr val="accent3">
                    <a:lumMod val="60000"/>
                    <a:lumOff val="40000"/>
                  </a:schemeClr>
                </a:solidFill>
              </a:rPr>
              <a:t>I don’t need the Flu vaccine because I am healthy. I never get influenza </a:t>
            </a:r>
          </a:p>
          <a:p>
            <a:endParaRPr lang="en-US" sz="2800" dirty="0" smtClean="0">
              <a:solidFill>
                <a:schemeClr val="accent3">
                  <a:lumMod val="60000"/>
                  <a:lumOff val="40000"/>
                </a:schemeClr>
              </a:solidFill>
            </a:endParaRPr>
          </a:p>
          <a:p>
            <a:endParaRPr lang="en-US" sz="2800" dirty="0" smtClean="0">
              <a:solidFill>
                <a:schemeClr val="accent3">
                  <a:lumMod val="60000"/>
                  <a:lumOff val="40000"/>
                </a:schemeClr>
              </a:solidFill>
            </a:endParaRPr>
          </a:p>
          <a:p>
            <a:r>
              <a:rPr lang="en-US" sz="2800" b="1" dirty="0" smtClean="0">
                <a:solidFill>
                  <a:schemeClr val="accent4">
                    <a:lumMod val="60000"/>
                    <a:lumOff val="40000"/>
                  </a:schemeClr>
                </a:solidFill>
              </a:rPr>
              <a:t>FACT:</a:t>
            </a:r>
            <a:r>
              <a:rPr lang="en-US" sz="2800" b="1" dirty="0" smtClean="0"/>
              <a:t> </a:t>
            </a:r>
            <a:r>
              <a:rPr lang="en-US" sz="2800" dirty="0" smtClean="0"/>
              <a:t>You may become infected and experience mild or no symptoms, but still pass the virus to vulnerable patients and members of your family </a:t>
            </a:r>
          </a:p>
          <a:p>
            <a:endParaRPr lang="en-US" sz="1700" dirty="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381000"/>
            <a:ext cx="8382000" cy="1329595"/>
          </a:xfrm>
        </p:spPr>
        <p:txBody>
          <a:bodyPr/>
          <a:lstStyle/>
          <a:p>
            <a:pPr algn="ctr"/>
            <a:r>
              <a:rPr lang="en-US" b="1" dirty="0"/>
              <a:t>Even employees who think they are healthy can spread the flu</a:t>
            </a:r>
            <a:endParaRPr lang="en-US" dirty="0"/>
          </a:p>
        </p:txBody>
      </p:sp>
      <p:sp>
        <p:nvSpPr>
          <p:cNvPr id="4" name="Text Placeholder 3"/>
          <p:cNvSpPr>
            <a:spLocks noGrp="1"/>
          </p:cNvSpPr>
          <p:nvPr>
            <p:ph type="body" sz="quarter" idx="10"/>
          </p:nvPr>
        </p:nvSpPr>
        <p:spPr>
          <a:xfrm>
            <a:off x="304800" y="2331633"/>
            <a:ext cx="8610600" cy="4526367"/>
          </a:xfrm>
        </p:spPr>
        <p:txBody>
          <a:bodyPr/>
          <a:lstStyle/>
          <a:p>
            <a:pPr>
              <a:buNone/>
            </a:pPr>
            <a:r>
              <a:rPr lang="en-US" sz="2800" dirty="0" smtClean="0"/>
              <a:t>     In one study of HCP conducted after a mild influenza season:</a:t>
            </a:r>
          </a:p>
          <a:p>
            <a:pPr lvl="1">
              <a:buFont typeface="Wingdings" pitchFamily="2" charset="2"/>
              <a:buChar char="v"/>
            </a:pPr>
            <a:r>
              <a:rPr lang="en-US" dirty="0" smtClean="0"/>
              <a:t>23% of HCP had antibody evidence of  influenza infection in their blood</a:t>
            </a:r>
          </a:p>
          <a:p>
            <a:pPr lvl="2">
              <a:buFont typeface="Wingdings" pitchFamily="2" charset="2"/>
              <a:buChar char="v"/>
            </a:pPr>
            <a:r>
              <a:rPr lang="en-US" sz="2800" dirty="0" smtClean="0"/>
              <a:t>59%  of those could not recall having influenza </a:t>
            </a:r>
          </a:p>
          <a:p>
            <a:pPr lvl="2">
              <a:buFont typeface="Wingdings" pitchFamily="2" charset="2"/>
              <a:buChar char="v"/>
            </a:pPr>
            <a:r>
              <a:rPr lang="en-US" sz="2800" dirty="0" smtClean="0"/>
              <a:t>28% could not recall any respiratory infection</a:t>
            </a:r>
          </a:p>
          <a:p>
            <a:pPr lvl="1" algn="ctr">
              <a:buNone/>
            </a:pPr>
            <a:endParaRPr lang="en-US" baseline="30000" dirty="0" smtClean="0"/>
          </a:p>
          <a:p>
            <a:pPr lvl="1" algn="ctr">
              <a:buNone/>
            </a:pPr>
            <a:r>
              <a:rPr lang="en-US" sz="3200" dirty="0" smtClean="0">
                <a:solidFill>
                  <a:srgbClr val="FFFF00"/>
                </a:solidFill>
              </a:rPr>
              <a:t>This suggests that many people have flu without </a:t>
            </a:r>
          </a:p>
          <a:p>
            <a:pPr lvl="1" algn="ctr">
              <a:buNone/>
            </a:pPr>
            <a:r>
              <a:rPr lang="en-US" sz="3200" dirty="0" smtClean="0">
                <a:solidFill>
                  <a:srgbClr val="FFFF00"/>
                </a:solidFill>
              </a:rPr>
              <a:t>feeling sick</a:t>
            </a:r>
            <a:endParaRPr lang="en-US" sz="3200" baseline="30000" dirty="0" smtClean="0">
              <a:solidFill>
                <a:srgbClr val="FFFF00"/>
              </a:solidFill>
            </a:endParaRPr>
          </a:p>
          <a:p>
            <a:endParaRPr lang="en-US" dirty="0"/>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382000" cy="1329595"/>
          </a:xfrm>
        </p:spPr>
        <p:txBody>
          <a:bodyPr/>
          <a:lstStyle/>
          <a:p>
            <a:pPr algn="ctr"/>
            <a:r>
              <a:rPr lang="en-US" b="1" dirty="0" smtClean="0"/>
              <a:t>The benefits of employee vaccination in clinical settings</a:t>
            </a:r>
            <a:endParaRPr lang="en-US" dirty="0"/>
          </a:p>
        </p:txBody>
      </p:sp>
      <p:sp>
        <p:nvSpPr>
          <p:cNvPr id="10" name="Content Placeholder 9"/>
          <p:cNvSpPr>
            <a:spLocks noGrp="1"/>
          </p:cNvSpPr>
          <p:nvPr>
            <p:ph sz="half" idx="2"/>
          </p:nvPr>
        </p:nvSpPr>
        <p:spPr>
          <a:xfrm>
            <a:off x="228600" y="2057400"/>
            <a:ext cx="8686802" cy="4613571"/>
          </a:xfrm>
        </p:spPr>
        <p:txBody>
          <a:bodyPr/>
          <a:lstStyle/>
          <a:p>
            <a:pPr>
              <a:buNone/>
            </a:pPr>
            <a:endParaRPr lang="en-US" sz="2800" dirty="0" smtClean="0"/>
          </a:p>
          <a:p>
            <a:pPr>
              <a:buNone/>
            </a:pPr>
            <a:r>
              <a:rPr lang="en-US" sz="2800" dirty="0" smtClean="0"/>
              <a:t>   Over a period of 12 years in one hospital, vaccination coverage increased from 4% to 67%</a:t>
            </a:r>
          </a:p>
          <a:p>
            <a:pPr>
              <a:buNone/>
            </a:pPr>
            <a:endParaRPr lang="en-US" sz="2800" dirty="0" smtClean="0"/>
          </a:p>
          <a:p>
            <a:pPr lvl="1">
              <a:lnSpc>
                <a:spcPct val="100000"/>
              </a:lnSpc>
              <a:spcBef>
                <a:spcPts val="100"/>
              </a:spcBef>
              <a:buFont typeface="Wingdings" pitchFamily="2" charset="2"/>
              <a:buChar char="v"/>
            </a:pPr>
            <a:r>
              <a:rPr lang="en-US" sz="2800" dirty="0" smtClean="0"/>
              <a:t>Laboratory-confirmed influenza cases among HCP decreased from 42% to 9%</a:t>
            </a:r>
          </a:p>
          <a:p>
            <a:pPr lvl="1">
              <a:lnSpc>
                <a:spcPct val="100000"/>
              </a:lnSpc>
              <a:spcBef>
                <a:spcPts val="100"/>
              </a:spcBef>
              <a:buFont typeface="Wingdings" pitchFamily="2" charset="2"/>
              <a:buChar char="v"/>
            </a:pPr>
            <a:endParaRPr lang="en-US" sz="2800" dirty="0" smtClean="0"/>
          </a:p>
          <a:p>
            <a:pPr lvl="1">
              <a:lnSpc>
                <a:spcPct val="100000"/>
              </a:lnSpc>
              <a:spcBef>
                <a:spcPts val="100"/>
              </a:spcBef>
              <a:buFont typeface="Wingdings" pitchFamily="2" charset="2"/>
              <a:buChar char="v"/>
            </a:pPr>
            <a:r>
              <a:rPr lang="en-US" sz="2800" dirty="0" smtClean="0"/>
              <a:t>Health care acquired cases among hospitalized patients decreased 32% to 0 (p&lt;0.0001)</a:t>
            </a:r>
            <a:r>
              <a:rPr lang="en-US" dirty="0" smtClean="0"/>
              <a:t/>
            </a:r>
            <a:br>
              <a:rPr lang="en-US" dirty="0" smtClean="0"/>
            </a:br>
            <a:endParaRPr lang="en-US" dirty="0" smtClean="0"/>
          </a:p>
          <a:p>
            <a:endParaRPr lang="en-US" dirty="0"/>
          </a:p>
        </p:txBody>
      </p:sp>
      <p:sp>
        <p:nvSpPr>
          <p:cNvPr id="11" name="Text Placeholder 2"/>
          <p:cNvSpPr>
            <a:spLocks noGrp="1"/>
          </p:cNvSpPr>
          <p:nvPr>
            <p:ph type="body" idx="1"/>
          </p:nvPr>
        </p:nvSpPr>
        <p:spPr>
          <a:xfrm>
            <a:off x="533400" y="1600200"/>
            <a:ext cx="4114800" cy="692498"/>
          </a:xfrm>
        </p:spPr>
        <p:txBody>
          <a:bodyPr/>
          <a:lstStyle/>
          <a:p>
            <a:pPr>
              <a:buNone/>
            </a:pPr>
            <a:r>
              <a:rPr lang="en-US" dirty="0" smtClean="0"/>
              <a:t/>
            </a:r>
            <a:br>
              <a:rPr lang="en-US" dirty="0" smtClean="0"/>
            </a:br>
            <a:endParaRPr lang="en-US"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381000"/>
            <a:ext cx="8382000" cy="664797"/>
          </a:xfrm>
        </p:spPr>
        <p:txBody>
          <a:bodyPr/>
          <a:lstStyle/>
          <a:p>
            <a:r>
              <a:rPr lang="en-US" b="1" i="1" dirty="0" smtClean="0"/>
              <a:t>Healthcare Personnel Vaccination</a:t>
            </a:r>
            <a:endParaRPr lang="en-US" dirty="0"/>
          </a:p>
        </p:txBody>
      </p:sp>
      <p:graphicFrame>
        <p:nvGraphicFramePr>
          <p:cNvPr id="5" name="Chart 4"/>
          <p:cNvGraphicFramePr/>
          <p:nvPr>
            <p:extLst>
              <p:ext uri="{D42A27DB-BD31-4B8C-83A1-F6EECF244321}">
                <p14:modId xmlns:p14="http://schemas.microsoft.com/office/powerpoint/2010/main" val="1846066871"/>
              </p:ext>
            </p:extLst>
          </p:nvPr>
        </p:nvGraphicFramePr>
        <p:xfrm>
          <a:off x="381000" y="1066800"/>
          <a:ext cx="83820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304800" y="5715000"/>
            <a:ext cx="8839200" cy="830997"/>
          </a:xfrm>
          <a:prstGeom prst="rect">
            <a:avLst/>
          </a:prstGeom>
          <a:noFill/>
        </p:spPr>
        <p:txBody>
          <a:bodyPr wrap="square" rtlCol="0">
            <a:spAutoFit/>
          </a:bodyPr>
          <a:lstStyle/>
          <a:p>
            <a:r>
              <a:rPr lang="en-US" sz="2400" dirty="0" smtClean="0"/>
              <a:t>The Centers for Disease Control and Prevention (CDC) recommends annual influenza immunization for all healthcare personnel.  </a:t>
            </a:r>
            <a:endParaRPr lang="en-US" sz="2400" dirty="0"/>
          </a:p>
        </p:txBody>
      </p:sp>
      <p:sp>
        <p:nvSpPr>
          <p:cNvPr id="9" name="TextBox 8"/>
          <p:cNvSpPr txBox="1"/>
          <p:nvPr/>
        </p:nvSpPr>
        <p:spPr>
          <a:xfrm>
            <a:off x="990600" y="5181600"/>
            <a:ext cx="7010400" cy="369332"/>
          </a:xfrm>
          <a:prstGeom prst="rect">
            <a:avLst/>
          </a:prstGeom>
          <a:noFill/>
        </p:spPr>
        <p:txBody>
          <a:bodyPr wrap="square" rtlCol="0">
            <a:spAutoFit/>
          </a:bodyPr>
          <a:lstStyle/>
          <a:p>
            <a:r>
              <a:rPr lang="en-US" sz="900" i="1" dirty="0" smtClean="0"/>
              <a:t>CDC. (2012) Influenza Vaccination Coverage among Health Care Personnel--United States, </a:t>
            </a:r>
            <a:r>
              <a:rPr lang="en-US" sz="900" i="1" dirty="0" smtClean="0"/>
              <a:t>2012-2013</a:t>
            </a:r>
            <a:r>
              <a:rPr lang="en-US" sz="900" dirty="0" smtClean="0"/>
              <a:t>. </a:t>
            </a:r>
            <a:r>
              <a:rPr lang="en-US" sz="900" dirty="0">
                <a:hlinkClick r:id="rId4"/>
              </a:rPr>
              <a:t>http://www.cdc.gov/mmwr/preview/mmwrhtml/mm6238a2.htm</a:t>
            </a:r>
            <a:endParaRPr lang="en-US" sz="900" dirty="0">
              <a:solidFill>
                <a:srgbClr val="FFFF00"/>
              </a:solidFill>
            </a:endParaRP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TS010286705 (1)">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E47E582776CE54982675E390D2A520B" ma:contentTypeVersion="68" ma:contentTypeDescription="Create a new document." ma:contentTypeScope="" ma:versionID="bd94feae2c9477c7b9c40df361d24408">
  <xsd:schema xmlns:xsd="http://www.w3.org/2001/XMLSchema" xmlns:xs="http://www.w3.org/2001/XMLSchema" xmlns:p="http://schemas.microsoft.com/office/2006/metadata/properties" xmlns:ns1="http://schemas.microsoft.com/sharepoint/v3" targetNamespace="http://schemas.microsoft.com/office/2006/metadata/properties" ma:root="true" ma:fieldsID="9ed94a72f643dcbbfc163a330e527cd5"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4.xml><?xml version="1.0" encoding="utf-8"?>
<?mso-contentType ?>
<spe:Receivers xmlns:spe="http://schemas.microsoft.com/sharepoint/events"/>
</file>

<file path=customXml/itemProps1.xml><?xml version="1.0" encoding="utf-8"?>
<ds:datastoreItem xmlns:ds="http://schemas.openxmlformats.org/officeDocument/2006/customXml" ds:itemID="{B7E48BC2-E80F-4D07-B668-D483EA23E0EB}"/>
</file>

<file path=customXml/itemProps2.xml><?xml version="1.0" encoding="utf-8"?>
<ds:datastoreItem xmlns:ds="http://schemas.openxmlformats.org/officeDocument/2006/customXml" ds:itemID="{F555EF57-5104-48C3-9052-66F84C5FDA62}"/>
</file>

<file path=customXml/itemProps3.xml><?xml version="1.0" encoding="utf-8"?>
<ds:datastoreItem xmlns:ds="http://schemas.openxmlformats.org/officeDocument/2006/customXml" ds:itemID="{8EA5CBBB-DF88-4337-BAF8-8CECE02D7D65}"/>
</file>

<file path=customXml/itemProps4.xml><?xml version="1.0" encoding="utf-8"?>
<ds:datastoreItem xmlns:ds="http://schemas.openxmlformats.org/officeDocument/2006/customXml" ds:itemID="{46B3E69F-12C8-4870-AC4B-58BCAB9E0425}"/>
</file>

<file path=docProps/app.xml><?xml version="1.0" encoding="utf-8"?>
<Properties xmlns="http://schemas.openxmlformats.org/officeDocument/2006/extended-properties" xmlns:vt="http://schemas.openxmlformats.org/officeDocument/2006/docPropsVTypes">
  <Template>TS010286705 (1)</Template>
  <TotalTime>3200</TotalTime>
  <Words>1372</Words>
  <Application>Microsoft Office PowerPoint</Application>
  <PresentationFormat>On-screen Show (4:3)</PresentationFormat>
  <Paragraphs>145</Paragraphs>
  <Slides>17</Slides>
  <Notes>4</Notes>
  <HiddenSlides>0</HiddenSlides>
  <MMClips>0</MMClips>
  <ScaleCrop>false</ScaleCrop>
  <HeadingPairs>
    <vt:vector size="4" baseType="variant">
      <vt:variant>
        <vt:lpstr>Theme</vt:lpstr>
      </vt:variant>
      <vt:variant>
        <vt:i4>2</vt:i4>
      </vt:variant>
      <vt:variant>
        <vt:lpstr>Slide Titles</vt:lpstr>
      </vt:variant>
      <vt:variant>
        <vt:i4>17</vt:i4>
      </vt:variant>
    </vt:vector>
  </HeadingPairs>
  <TitlesOfParts>
    <vt:vector size="19" baseType="lpstr">
      <vt:lpstr>TS010286705 (1)</vt:lpstr>
      <vt:lpstr>White with Courier font for code slides</vt:lpstr>
      <vt:lpstr>The Importance of Influenza Vaccination</vt:lpstr>
      <vt:lpstr>Influenza (Flu) Is Serious  and Preventable</vt:lpstr>
      <vt:lpstr>How Flu Vaccination Benefits Everyone</vt:lpstr>
      <vt:lpstr>How Flu Vaccination Benefits Your Community</vt:lpstr>
      <vt:lpstr> Personnel  working in healthcare settings have a Special Obligation…  </vt:lpstr>
      <vt:lpstr>Common Flu Myths and Facts</vt:lpstr>
      <vt:lpstr>Even employees who think they are healthy can spread the flu</vt:lpstr>
      <vt:lpstr>The benefits of employee vaccination in clinical settings</vt:lpstr>
      <vt:lpstr>Healthcare Personnel Vaccination</vt:lpstr>
      <vt:lpstr>Common Flu Myths and Facts</vt:lpstr>
      <vt:lpstr>Vaccine Safety</vt:lpstr>
      <vt:lpstr>Vaccine Safety (Cont.)</vt:lpstr>
      <vt:lpstr>Common Flu Myths and Facts</vt:lpstr>
      <vt:lpstr>Other benefits of vaccination</vt:lpstr>
      <vt:lpstr>Take these everyday steps to prevent influenza transmission:</vt:lpstr>
      <vt:lpstr>Flu Vaccination Protects Everyone</vt:lpstr>
      <vt:lpstr>More Information on HCP Flu Vaccination</vt:lpstr>
    </vt:vector>
  </TitlesOfParts>
  <Company>IDEHA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DHMH Employee Vaccination Slides 2013</dc:title>
  <dc:creator>EBooker</dc:creator>
  <cp:lastModifiedBy>Robin Decker</cp:lastModifiedBy>
  <cp:revision>142</cp:revision>
  <dcterms:created xsi:type="dcterms:W3CDTF">2011-10-25T15:06:32Z</dcterms:created>
  <dcterms:modified xsi:type="dcterms:W3CDTF">2013-12-11T16:32:57Z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TC102867059990</vt:lpwstr>
  </property>
  <property fmtid="{D5CDD505-2E9C-101B-9397-08002B2CF9AE}" pid="3" name="ContentTypeId">
    <vt:lpwstr>0x0101000E47E582776CE54982675E390D2A520B</vt:lpwstr>
  </property>
  <property fmtid="{D5CDD505-2E9C-101B-9397-08002B2CF9AE}" pid="4" name="_dlc_DocIdItemGuid">
    <vt:lpwstr>927756aa-7866-4b52-a205-dbe0076a24bb</vt:lpwstr>
  </property>
  <property fmtid="{D5CDD505-2E9C-101B-9397-08002B2CF9AE}" pid="5" name="Order">
    <vt:r8>200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TemplateUrl">
    <vt:lpwstr/>
  </property>
</Properties>
</file>