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9144000" cy="5143500" type="screen16x9"/>
  <p:notesSz cx="6858000" cy="9144000"/>
  <p:embeddedFontLst>
    <p:embeddedFont>
      <p:font typeface="Lato" panose="020F0502020204030203" pitchFamily="34" charset="0"/>
      <p:regular r:id="rId61"/>
      <p:bold r:id="rId62"/>
      <p:italic r:id="rId63"/>
      <p:boldItalic r:id="rId64"/>
    </p:embeddedFont>
    <p:embeddedFont>
      <p:font typeface="Raleway" pitchFamily="2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2" y="16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viewProps" Target="viewProps.xml"/><Relationship Id="rId75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e4282bc4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0e4282bc4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Fatal Overdose Trends by Substance (Annual Totals)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0e4282bc4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0e4282bc4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Fatal Overdose Trends by Opioid Type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0e4282bc4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0e4282bc4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Overdose Deaths by Substance (12 Months Ending in…)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e4282bc4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0e4282bc4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Opioid-Related Fatal Overdoses by Age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e4282bc4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0e4282bc4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Opioid-Related Fatal Overdoses by Gender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Opioid-related deaths involving males vastly outnumbered those involving females, consistent with long-standing trends.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e4282bc49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0e4282bc49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Opioid-Related Fatal Overdoses by Race/Ethnicity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dd658b3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5dd658b3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dd658b35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5dd658b35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5dd658b35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5dd658b35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dd658b35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5dd658b35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43f169d6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43f169d6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0e4282bc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0e4282bc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43f169d63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f43f169d63_1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43f169d63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43f169d63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43f169d63_1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f43f169d63_1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calendar year 2023, fentanyl was involved in 2026 out of 2503 fatal overdoses (80.9%).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calendar year 2013, fentanyl was involved in 58 out of 858 fatal overdoses (6.8%).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43f169d63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f43f169d63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Fentanyl may be hundreds of times more potent than heroin.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left is a potentially-lethal dose of heroin.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right is a potentially-lethal dose of fentanyl.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43f169d63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f43f169d63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Oxycodone: Oxycontin, Percocet, Roxicodone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Oxymorphone: Opana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Hydrocodone: Vicodin, Lorcet, Zohydro, Zortab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Hydromorphone: Dilaudid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Morphine: Arymo ER, Kadian, MorphaBond ER, MS Contin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Meperidine: Demerol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Codeine: Tylenol 3 &amp; 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Buprenorphine: Suboxone, Subutex, Zubsolv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Methadone: Dolophine, Methadose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Fentanyl: Duragesic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43f169d63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43f169d63_1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43f169d63_1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f43f169d63_1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43f169d6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43f169d6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43f169d6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f43f169d6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43f169d6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43f169d63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f43f169d63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f43f169d63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43f169d63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f43f169d63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43f169d63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f43f169d63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43f169d6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f43f169d6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43f169d63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f43f169d63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43f169d63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f43f169d63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43f169d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f43f169d6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43f169d63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f43f169d63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f43f169d6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f43f169d6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f43f169d63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f43f169d63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e4282bc4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0e4282bc4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Fatal Overdose Deaths in Maryland (All Substances)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f43f169d63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f43f169d63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f43f169d63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f43f169d63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f43f169d63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f43f169d63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f43f169d63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f43f169d63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f43f169d63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f43f169d63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43f169d63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43f169d63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e75b04db1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e75b04db1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f43f169d63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f43f169d63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f43f169d63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f43f169d63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What goes in your kits should be determined by the ORP staff and the prescriber; it should also be specified in your standing order and/or dispensing protocols.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f43f169d63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f43f169d63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What goes in your kits should be determined by the ORP staff and the prescriber; it should also be specified in your standing order and/or dispensing protocols.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e4282bc4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0e4282bc4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Opioid-Related Deaths in Maryland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f43f169d63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f43f169d63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f43f169d63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f43f169d63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f43f169d63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f43f169d63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f43f169d63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f43f169d63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f43f169d63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f43f169d63_1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f43f169d63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f43f169d63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f43f169d63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f43f169d63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f43f169d63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f43f169d63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f43f169d63_2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f43f169d63_2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e4282bc4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0e4282bc4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Heroin-Related Deaths in Maryland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e4282bc4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0e4282bc4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Fentanyl-Related Deaths in Maryland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0e4282bc4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0e4282bc4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Prescription Opioid-Related Deaths in Maryland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0e4282bc4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0e4282bc4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Fatal Overdoses (All Substances)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opoverdose.maryland.gov/dashboard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hyperlink" Target="https://stopoverdose.maryland.gov/dashboard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opoverdose.maryland.gov/dashboard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ealth.maryland.gov/vsa/Pages/overdose.asp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mergentbiosolutions.com/narcan-nasal-spray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mergentbiosolutions.com/narcan-nasal-spray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gnitoforms.com/MDH3/NaloxoneUseReport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dkSOlyJdtTc5FJuKpaKr7drNCbUQMUeL/view?usp=sharing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ealth.maryland.gov/pha/NALOXONE/Documents/good%20samaritan.pdf#search=good%20samaritan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maryland.gov/pha/NALOXONE/Pages/Approved-Entities.aspx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hyperlink" Target="mailto:mdh.naloxone@maryland.gov" TargetMode="External"/><Relationship Id="rId4" Type="http://schemas.openxmlformats.org/officeDocument/2006/relationships/hyperlink" Target="https://docs.google.com/document/d/1AL4WsGJNsBElDHCi-fZZFyEPnOxg59_izGuctQw7goQ/edit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mdh.naloxone@maryland.gov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Naloxone Training</a:t>
            </a:r>
            <a:endParaRPr sz="480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Last updated May 7, 2025</a:t>
            </a:r>
            <a:endParaRPr sz="2400" i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 title="Historical Fatal Overdose Trends by Substan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41" y="0"/>
            <a:ext cx="83229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 title="Fatal Overdose Trends by Opioid Typ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41" y="0"/>
            <a:ext cx="83229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 title="Overdose Deaths by Substan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41" y="0"/>
            <a:ext cx="83229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 title="Opioid-Related Fatal Overdoses by 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41" y="0"/>
            <a:ext cx="83229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 title="Opioid-Related Fatal Overdoses by Gend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41" y="0"/>
            <a:ext cx="83229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 title="Opioid-Related Fatal Overdoses by Race/Ethnici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41" y="0"/>
            <a:ext cx="83229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 idx="4294967295"/>
          </p:nvPr>
        </p:nvSpPr>
        <p:spPr>
          <a:xfrm>
            <a:off x="729450" y="287125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Fatal Overdoses by County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 b="0"/>
              <a:t>2023 vs. 2024</a:t>
            </a:r>
            <a:endParaRPr sz="2650" b="0"/>
          </a:p>
        </p:txBody>
      </p:sp>
      <p:sp>
        <p:nvSpPr>
          <p:cNvPr id="170" name="Google Shape;170;p29"/>
          <p:cNvSpPr txBox="1"/>
          <p:nvPr/>
        </p:nvSpPr>
        <p:spPr>
          <a:xfrm>
            <a:off x="877050" y="4572000"/>
            <a:ext cx="787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As of 6/10/24. Data are preliminary. Source: </a:t>
            </a:r>
            <a:r>
              <a:rPr lang="en" sz="180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MOOR Data Dashboard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 rotWithShape="1">
          <a:blip r:embed="rId4">
            <a:alphaModFix/>
          </a:blip>
          <a:srcRect t="5864"/>
          <a:stretch/>
        </p:blipFill>
        <p:spPr>
          <a:xfrm>
            <a:off x="1433600" y="1253075"/>
            <a:ext cx="6276797" cy="324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 rotWithShape="1">
          <a:blip r:embed="rId3">
            <a:alphaModFix/>
          </a:blip>
          <a:srcRect l="16264" t="10471" r="22614" b="29138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>
            <a:spLocks noGrp="1"/>
          </p:cNvSpPr>
          <p:nvPr>
            <p:ph type="title" idx="4294967295"/>
          </p:nvPr>
        </p:nvSpPr>
        <p:spPr>
          <a:xfrm>
            <a:off x="729450" y="287125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Percent Change in Fatal Overdoses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 b="0"/>
              <a:t>2023 vs. 2024</a:t>
            </a:r>
            <a:endParaRPr sz="2650" b="0"/>
          </a:p>
        </p:txBody>
      </p:sp>
      <p:sp>
        <p:nvSpPr>
          <p:cNvPr id="178" name="Google Shape;178;p30"/>
          <p:cNvSpPr txBox="1"/>
          <p:nvPr/>
        </p:nvSpPr>
        <p:spPr>
          <a:xfrm>
            <a:off x="877050" y="4572000"/>
            <a:ext cx="787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As of 6/1/24. Data are preliminary. Source: </a:t>
            </a: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MOOR Data Dashboard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7050" y="2571759"/>
            <a:ext cx="2594025" cy="1831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1" title="Opioid-Related, Non-Fatal Hospital Emergency Department Visi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05" y="0"/>
            <a:ext cx="83221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 title="Naloxone Administrations by EMS Personn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05" y="2274"/>
            <a:ext cx="83221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Overview</a:t>
            </a:r>
            <a:endParaRPr sz="480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5174225" y="400050"/>
            <a:ext cx="3374400" cy="43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" sz="2000"/>
              <a:t>Maryland Overdose Data</a:t>
            </a:r>
            <a:endParaRPr sz="2000"/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" sz="2000"/>
              <a:t>What Is An Opioid?</a:t>
            </a:r>
            <a:endParaRPr sz="2000"/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" sz="2000"/>
              <a:t>Recognizing An Opioid Overdose</a:t>
            </a:r>
            <a:endParaRPr sz="2000"/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Signs and symptoms</a:t>
            </a:r>
            <a:endParaRPr sz="1800"/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" sz="2000"/>
              <a:t>Responding To An Opioid Overdose</a:t>
            </a:r>
            <a:endParaRPr sz="2000"/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Using naloxone</a:t>
            </a:r>
            <a:endParaRPr sz="1800"/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Rescue breathing</a:t>
            </a:r>
            <a:endParaRPr sz="1800"/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Contacting EMS</a:t>
            </a:r>
            <a:endParaRPr sz="1800"/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Care of individual after naloxone administration</a:t>
            </a:r>
            <a:endParaRPr sz="1800"/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" sz="2000"/>
              <a:t>Resources</a:t>
            </a:r>
            <a:endParaRPr sz="2000"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is an Opioid?</a:t>
            </a:r>
            <a:endParaRPr sz="4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is an Opioid?</a:t>
            </a:r>
            <a:endParaRPr sz="3600"/>
          </a:p>
        </p:txBody>
      </p:sp>
      <p:sp>
        <p:nvSpPr>
          <p:cNvPr id="200" name="Google Shape;200;p3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type of drug used to reduce pain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Examples of opioids include heroin, fentanyl, and morphine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Includes opium-derived and man-made drugs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Effects may include pain relief, euphoria, drowsiness, respiratory depression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Fentanyl</a:t>
            </a:r>
            <a:endParaRPr sz="3000"/>
          </a:p>
        </p:txBody>
      </p:sp>
      <p:sp>
        <p:nvSpPr>
          <p:cNvPr id="206" name="Google Shape;206;p3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Non-pharmaceutical fentanyl</a:t>
            </a:r>
            <a:endParaRPr sz="240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Illicitly produced, synthetic drug 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Pill form packaged to look like prescription medications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Powder form looks like heroin </a:t>
            </a:r>
            <a:endParaRPr sz="2000"/>
          </a:p>
          <a:p>
            <a:pPr marL="457200" lvl="0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Fentanyl + heroin can be a deadly combination.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2400"/>
              <a:buChar char="●"/>
            </a:pPr>
            <a:r>
              <a:rPr lang="en" sz="2400"/>
              <a:t>Fentanyl may be hundreds of times more potent than heroin. 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Fentanyl</a:t>
            </a:r>
            <a:endParaRPr sz="3000"/>
          </a:p>
        </p:txBody>
      </p:sp>
      <p:sp>
        <p:nvSpPr>
          <p:cNvPr id="212" name="Google Shape;212;p3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Fentanyl continues to be the primary driver of overdose mortality in Maryland.</a:t>
            </a:r>
            <a:endParaRPr sz="240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Fentanyl was involved in 80.9% of all Maryland fatal overdoses in 2023 versus only 6.8% in 2013.*</a:t>
            </a:r>
            <a:endParaRPr sz="2000"/>
          </a:p>
          <a:p>
            <a:pPr marL="457200" lvl="0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Fentanyl may be sold with heroin.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2400"/>
              <a:buChar char="●"/>
            </a:pPr>
            <a:r>
              <a:rPr lang="en" sz="2400"/>
              <a:t>People may or may not realize that there is fentanyl mixed with their heroin or other drugs.</a:t>
            </a:r>
            <a:endParaRPr sz="2400"/>
          </a:p>
        </p:txBody>
      </p:sp>
      <p:sp>
        <p:nvSpPr>
          <p:cNvPr id="213" name="Google Shape;213;p36"/>
          <p:cNvSpPr txBox="1"/>
          <p:nvPr/>
        </p:nvSpPr>
        <p:spPr>
          <a:xfrm>
            <a:off x="872925" y="4803950"/>
            <a:ext cx="754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* Data as of 5/1/24. Sources: </a:t>
            </a: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MOOR Data Dashboard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MDH VSA 2013 Annual Report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7" descr="D:\Heroin fentanyl vial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Prescription Opioids</a:t>
            </a:r>
            <a:endParaRPr sz="3000"/>
          </a:p>
        </p:txBody>
      </p:sp>
      <p:sp>
        <p:nvSpPr>
          <p:cNvPr id="224" name="Google Shape;224;p38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Oxycodone (Oxycontin, Percocet)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Hydrocodone (Vicodin)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Hydromorphone (Dilaudid)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Morphine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Demerol (Meperidene)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Codeine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Buprenorphine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Methadone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Fentanyl</a:t>
            </a:r>
            <a:endParaRPr sz="1600"/>
          </a:p>
        </p:txBody>
      </p:sp>
      <p:pic>
        <p:nvPicPr>
          <p:cNvPr id="225" name="Google Shape;22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3335" y="987509"/>
            <a:ext cx="2314833" cy="173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3334" y="3010845"/>
            <a:ext cx="2314833" cy="1672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Recognizing an Opioid Overdose</a:t>
            </a:r>
            <a:endParaRPr sz="6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is an Opioid Overdose?</a:t>
            </a:r>
            <a:endParaRPr sz="3000"/>
          </a:p>
        </p:txBody>
      </p:sp>
      <p:sp>
        <p:nvSpPr>
          <p:cNvPr id="237" name="Google Shape;237;p4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Opioid overdose happens when a toxic amount of an opioid—alone or mixed with other opioid(s), drugs and/or substances— overwhelms the body’s ability to handle it.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 i="1"/>
              <a:t>Many opioid-related overdoses result from </a:t>
            </a:r>
            <a:r>
              <a:rPr lang="en" sz="2400" b="1" i="1"/>
              <a:t>mixing</a:t>
            </a:r>
            <a:r>
              <a:rPr lang="en" sz="2400" i="1"/>
              <a:t> prescription painkillers or heroin with benzodiazepines (benzos), cocaine and/or alcohol. </a:t>
            </a:r>
            <a:endParaRPr sz="2400" i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Leads to Overdose Death?</a:t>
            </a:r>
            <a:endParaRPr sz="3000"/>
          </a:p>
        </p:txBody>
      </p:sp>
      <p:sp>
        <p:nvSpPr>
          <p:cNvPr id="243" name="Google Shape;243;p41"/>
          <p:cNvSpPr txBox="1">
            <a:spLocks noGrp="1"/>
          </p:cNvSpPr>
          <p:nvPr>
            <p:ph type="body" idx="2"/>
          </p:nvPr>
        </p:nvSpPr>
        <p:spPr>
          <a:xfrm>
            <a:off x="5174225" y="628200"/>
            <a:ext cx="3374400" cy="38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Respiratory failure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↓</a:t>
            </a:r>
            <a:endParaRPr sz="24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Lack of oxygen in the blood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↓</a:t>
            </a:r>
            <a:endParaRPr sz="24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Vital organs like heart and brain start to fail 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↓</a:t>
            </a:r>
            <a:endParaRPr sz="24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Unconsciousness, coma, death</a:t>
            </a:r>
            <a:endParaRPr sz="2400"/>
          </a:p>
        </p:txBody>
      </p:sp>
      <p:pic>
        <p:nvPicPr>
          <p:cNvPr id="244" name="Google Shape;244;p41"/>
          <p:cNvPicPr preferRelativeResize="0"/>
          <p:nvPr/>
        </p:nvPicPr>
        <p:blipFill rotWithShape="1">
          <a:blip r:embed="rId3">
            <a:alphaModFix/>
          </a:blip>
          <a:srcRect b="6252"/>
          <a:stretch/>
        </p:blipFill>
        <p:spPr>
          <a:xfrm>
            <a:off x="2654250" y="3127250"/>
            <a:ext cx="13716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011" y="3127239"/>
            <a:ext cx="13716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Signs &amp; Symptoms of Opioid Overdose</a:t>
            </a:r>
            <a:endParaRPr sz="3000"/>
          </a:p>
        </p:txBody>
      </p:sp>
      <p:sp>
        <p:nvSpPr>
          <p:cNvPr id="251" name="Google Shape;251;p42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Slow, shallow, or no breathing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Unresponsive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Unconscious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Loud snoring or gurgling noises</a:t>
            </a:r>
            <a:endParaRPr sz="2200"/>
          </a:p>
        </p:txBody>
      </p:sp>
      <p:sp>
        <p:nvSpPr>
          <p:cNvPr id="252" name="Google Shape;252;p42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Limp body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Lips/fingertips turn blue or gray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Skin pale/gray, clammy 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Pulse slow or erratic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Maryland Overdose Data</a:t>
            </a:r>
            <a:endParaRPr sz="4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Responding to an Opioid Overdose</a:t>
            </a:r>
            <a:endParaRPr sz="4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400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3"/>
              <a:buChar char="●"/>
            </a:pPr>
            <a:r>
              <a:rPr lang="en" sz="1502"/>
              <a:t>Naloxone is a medicine that reverses opioid overdose by restoring breathing.</a:t>
            </a:r>
            <a:endParaRPr sz="1502"/>
          </a:p>
          <a:p>
            <a:pPr marL="457200" lvl="0" indent="-32400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503"/>
              <a:buChar char="●"/>
            </a:pPr>
            <a:r>
              <a:rPr lang="en" sz="1502"/>
              <a:t>Wears off in 30 minutes to 2 hours</a:t>
            </a:r>
            <a:endParaRPr sz="1502"/>
          </a:p>
          <a:p>
            <a:pPr marL="457200" lvl="0" indent="-32400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503"/>
              <a:buChar char="●"/>
            </a:pPr>
            <a:r>
              <a:rPr lang="en" sz="1502"/>
              <a:t>Safe for children and pregnant women</a:t>
            </a:r>
            <a:endParaRPr sz="1502"/>
          </a:p>
          <a:p>
            <a:pPr marL="457200" lvl="0" indent="-32400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503"/>
              <a:buChar char="●"/>
            </a:pPr>
            <a:r>
              <a:rPr lang="en" sz="1502"/>
              <a:t>Delivery: intramuscular, intranasal or intravenous</a:t>
            </a:r>
            <a:endParaRPr sz="1502"/>
          </a:p>
          <a:p>
            <a:pPr marL="914400" lvl="1" indent="-31226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18"/>
              <a:buChar char="○"/>
            </a:pPr>
            <a:r>
              <a:rPr lang="en" sz="1317"/>
              <a:t>Intramuscular: in the muscle</a:t>
            </a:r>
            <a:endParaRPr sz="1317"/>
          </a:p>
          <a:p>
            <a:pPr marL="914400" lvl="1" indent="-31226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18"/>
              <a:buChar char="○"/>
            </a:pPr>
            <a:r>
              <a:rPr lang="en" sz="1317"/>
              <a:t>Intranasal: in the nose</a:t>
            </a:r>
            <a:endParaRPr sz="1317"/>
          </a:p>
          <a:p>
            <a:pPr marL="914400" lvl="1" indent="-312261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1318"/>
              <a:buChar char="○"/>
            </a:pPr>
            <a:r>
              <a:rPr lang="en" sz="1317"/>
              <a:t>Intravenous: in the vein</a:t>
            </a:r>
            <a:endParaRPr sz="1317"/>
          </a:p>
        </p:txBody>
      </p:sp>
      <p:sp>
        <p:nvSpPr>
          <p:cNvPr id="263" name="Google Shape;263;p4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is Naloxone?</a:t>
            </a:r>
            <a:endParaRPr sz="3000"/>
          </a:p>
        </p:txBody>
      </p:sp>
      <p:pic>
        <p:nvPicPr>
          <p:cNvPr id="264" name="Google Shape;264;p44"/>
          <p:cNvPicPr preferRelativeResize="0"/>
          <p:nvPr/>
        </p:nvPicPr>
        <p:blipFill rotWithShape="1">
          <a:blip r:embed="rId3">
            <a:alphaModFix/>
          </a:blip>
          <a:srcRect l="16068" r="16075"/>
          <a:stretch/>
        </p:blipFill>
        <p:spPr>
          <a:xfrm>
            <a:off x="5631700" y="1884501"/>
            <a:ext cx="1798099" cy="264983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4"/>
          <p:cNvSpPr txBox="1"/>
          <p:nvPr/>
        </p:nvSpPr>
        <p:spPr>
          <a:xfrm>
            <a:off x="4657100" y="4486300"/>
            <a:ext cx="3760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Image source: Emergent Biosolutions, </a:t>
            </a:r>
            <a:r>
              <a:rPr lang="en" sz="1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https://www.emergentbiosolutions.com/narcan-nasal-spray/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is Naloxone?</a:t>
            </a:r>
            <a:endParaRPr sz="3000"/>
          </a:p>
        </p:txBody>
      </p:sp>
      <p:sp>
        <p:nvSpPr>
          <p:cNvPr id="271" name="Google Shape;271;p4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No potential for misuse 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No effect on someone who hasn’t taken opioids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Side effects are minimal and rare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" sz="2000"/>
              <a:t>Naloxone is only effective in reversing overdoses involving opioids</a:t>
            </a:r>
            <a:endParaRPr sz="2000"/>
          </a:p>
        </p:txBody>
      </p:sp>
      <p:pic>
        <p:nvPicPr>
          <p:cNvPr id="272" name="Google Shape;272;p45"/>
          <p:cNvPicPr preferRelativeResize="0"/>
          <p:nvPr/>
        </p:nvPicPr>
        <p:blipFill rotWithShape="1">
          <a:blip r:embed="rId3">
            <a:alphaModFix/>
          </a:blip>
          <a:srcRect l="16068" r="16075"/>
          <a:stretch/>
        </p:blipFill>
        <p:spPr>
          <a:xfrm>
            <a:off x="5631700" y="1884501"/>
            <a:ext cx="1798099" cy="264983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5"/>
          <p:cNvSpPr txBox="1"/>
          <p:nvPr/>
        </p:nvSpPr>
        <p:spPr>
          <a:xfrm>
            <a:off x="4657100" y="4486300"/>
            <a:ext cx="3760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Image source: Emergent Biosolutions, </a:t>
            </a:r>
            <a:r>
              <a:rPr lang="en" sz="1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https://www.emergentbiosolutions.com/narcan-nasal-spray/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Simulation of an overdose</a:t>
            </a:r>
            <a:endParaRPr sz="3000"/>
          </a:p>
        </p:txBody>
      </p:sp>
      <p:pic>
        <p:nvPicPr>
          <p:cNvPr id="279" name="Google Shape;279;p46"/>
          <p:cNvPicPr preferRelativeResize="0"/>
          <p:nvPr/>
        </p:nvPicPr>
        <p:blipFill rotWithShape="1">
          <a:blip r:embed="rId3">
            <a:alphaModFix/>
          </a:blip>
          <a:srcRect l="9879" r="10635"/>
          <a:stretch/>
        </p:blipFill>
        <p:spPr>
          <a:xfrm>
            <a:off x="1872425" y="1828500"/>
            <a:ext cx="5163000" cy="33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Naloxone Reversing an Opioid Overdose</a:t>
            </a:r>
            <a:endParaRPr sz="3000"/>
          </a:p>
        </p:txBody>
      </p:sp>
      <p:pic>
        <p:nvPicPr>
          <p:cNvPr id="285" name="Google Shape;285;p47"/>
          <p:cNvPicPr preferRelativeResize="0"/>
          <p:nvPr/>
        </p:nvPicPr>
        <p:blipFill rotWithShape="1">
          <a:blip r:embed="rId3">
            <a:alphaModFix/>
          </a:blip>
          <a:srcRect l="9678" t="6794" r="7175"/>
          <a:stretch/>
        </p:blipFill>
        <p:spPr>
          <a:xfrm>
            <a:off x="1910850" y="1930050"/>
            <a:ext cx="5322300" cy="31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Respond to an Opioid Overdose</a:t>
            </a:r>
            <a:endParaRPr sz="5300"/>
          </a:p>
          <a:p>
            <a:pPr marL="1143000" lvl="0" indent="-39624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933"/>
              <a:t>Rouse &amp; stimulate</a:t>
            </a:r>
            <a:endParaRPr sz="2933"/>
          </a:p>
          <a:p>
            <a:pPr marL="1143000" lvl="0" indent="-39624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933"/>
              <a:t>Call 911</a:t>
            </a:r>
            <a:endParaRPr sz="2933"/>
          </a:p>
          <a:p>
            <a:pPr marL="1143000" lvl="0" indent="-39624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933"/>
              <a:t>Give naloxone</a:t>
            </a:r>
            <a:endParaRPr sz="2933"/>
          </a:p>
          <a:p>
            <a:pPr marL="1143000" lvl="0" indent="-39624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933"/>
              <a:t>Rescue breathing</a:t>
            </a:r>
            <a:endParaRPr sz="2933"/>
          </a:p>
          <a:p>
            <a:pPr marL="1143000" lvl="0" indent="-39624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933"/>
              <a:t>Care for the person</a:t>
            </a:r>
            <a:endParaRPr sz="2933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Step 1: Rouse &amp; Stimulate</a:t>
            </a:r>
            <a:endParaRPr sz="3000"/>
          </a:p>
        </p:txBody>
      </p:sp>
      <p:sp>
        <p:nvSpPr>
          <p:cNvPr id="296" name="Google Shape;296;p49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Noise</a:t>
            </a:r>
            <a:r>
              <a:rPr lang="en" sz="1700"/>
              <a:t> – Shake person’s shoulders and yell:</a:t>
            </a:r>
            <a:endParaRPr sz="17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i="1"/>
              <a:t>“[Name!] Are you alright? Wake up!”</a:t>
            </a:r>
            <a:endParaRPr sz="1500" i="1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Pain</a:t>
            </a:r>
            <a:r>
              <a:rPr lang="en" sz="1700"/>
              <a:t> – If no answer, do  a sternum rub: </a:t>
            </a:r>
            <a:endParaRPr sz="17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Make a fist &amp; rub your knuckles firmly up and down the breastbone</a:t>
            </a:r>
            <a:endParaRPr sz="1500"/>
          </a:p>
        </p:txBody>
      </p:sp>
      <p:sp>
        <p:nvSpPr>
          <p:cNvPr id="297" name="Google Shape;297;p49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98" name="Google Shape;29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1626" y="1695799"/>
            <a:ext cx="1798241" cy="264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9"/>
          <p:cNvSpPr txBox="1"/>
          <p:nvPr/>
        </p:nvSpPr>
        <p:spPr>
          <a:xfrm>
            <a:off x="5631625" y="4339975"/>
            <a:ext cx="1798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Photo: N.O.M.A.D (Not One More Anonymous Death)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Step 2: Call 911</a:t>
            </a:r>
            <a:endParaRPr sz="3000"/>
          </a:p>
        </p:txBody>
      </p:sp>
      <p:sp>
        <p:nvSpPr>
          <p:cNvPr id="305" name="Google Shape;305;p50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Why?</a:t>
            </a:r>
            <a:endParaRPr sz="2000" b="1"/>
          </a:p>
          <a:p>
            <a:pPr marL="457200" lvl="0" indent="-34607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Naloxone is only temporary.</a:t>
            </a:r>
            <a:endParaRPr sz="2000"/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Person may:</a:t>
            </a:r>
            <a:endParaRPr sz="2000"/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/>
              <a:t>have complications or other health problems</a:t>
            </a:r>
            <a:endParaRPr sz="2000"/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/>
              <a:t>need more naloxone</a:t>
            </a:r>
            <a:endParaRPr sz="2000"/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May be a non-opioid overdose.</a:t>
            </a:r>
            <a:endParaRPr sz="2000"/>
          </a:p>
        </p:txBody>
      </p:sp>
      <p:pic>
        <p:nvPicPr>
          <p:cNvPr id="306" name="Google Shape;30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849" y="2145184"/>
            <a:ext cx="1353200" cy="115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0"/>
          <p:cNvSpPr txBox="1">
            <a:spLocks noGrp="1"/>
          </p:cNvSpPr>
          <p:nvPr>
            <p:ph type="subTitle" idx="1"/>
          </p:nvPr>
        </p:nvSpPr>
        <p:spPr>
          <a:xfrm>
            <a:off x="730000" y="3346450"/>
            <a:ext cx="3300900" cy="13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/>
              <a:t>Get emergency medical help for someone experiencing an overdose!</a:t>
            </a:r>
            <a:endParaRPr sz="2200" b="1" i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Step 3: Give Naloxone</a:t>
            </a:r>
            <a:endParaRPr sz="3000"/>
          </a:p>
        </p:txBody>
      </p:sp>
      <p:sp>
        <p:nvSpPr>
          <p:cNvPr id="313" name="Google Shape;313;p51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14" name="Google Shape;314;p51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15" name="Google Shape;315;p51"/>
          <p:cNvPicPr preferRelativeResize="0"/>
          <p:nvPr/>
        </p:nvPicPr>
        <p:blipFill rotWithShape="1">
          <a:blip r:embed="rId3">
            <a:alphaModFix/>
          </a:blip>
          <a:srcRect t="129" b="7645"/>
          <a:stretch/>
        </p:blipFill>
        <p:spPr>
          <a:xfrm>
            <a:off x="1218175" y="1929823"/>
            <a:ext cx="2796600" cy="30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288" y="1929824"/>
            <a:ext cx="2286918" cy="30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4252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Nasal Spray</a:t>
            </a:r>
            <a:endParaRPr sz="3000"/>
          </a:p>
        </p:txBody>
      </p:sp>
      <p:sp>
        <p:nvSpPr>
          <p:cNvPr id="322" name="Google Shape;322;p52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Remove naloxone nasal spray from box. Peel back tab with circle to open.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Hold nasal spray with your thumb on the bottom of the plunger and your first &amp; middle fingers on either side of the nozzle.</a:t>
            </a:r>
            <a:endParaRPr sz="1800"/>
          </a:p>
        </p:txBody>
      </p:sp>
      <p:sp>
        <p:nvSpPr>
          <p:cNvPr id="323" name="Google Shape;323;p52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24" name="Google Shape;324;p52"/>
          <p:cNvPicPr preferRelativeResize="0"/>
          <p:nvPr/>
        </p:nvPicPr>
        <p:blipFill rotWithShape="1">
          <a:blip r:embed="rId3">
            <a:alphaModFix/>
          </a:blip>
          <a:srcRect t="3668" r="4113" b="46895"/>
          <a:stretch/>
        </p:blipFill>
        <p:spPr>
          <a:xfrm>
            <a:off x="5070050" y="1169925"/>
            <a:ext cx="2921400" cy="162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6640" y="3034425"/>
            <a:ext cx="2888220" cy="16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 title="Fatal Overdose Deaths in Maryland (All Substanc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209" y="0"/>
            <a:ext cx="831358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4252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Nasal Spray</a:t>
            </a:r>
            <a:endParaRPr sz="3000"/>
          </a:p>
        </p:txBody>
      </p:sp>
      <p:sp>
        <p:nvSpPr>
          <p:cNvPr id="331" name="Google Shape;331;p53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Tilt head back &amp; support person under neck. Gently insert tip of nozzle into nostril, until your fingers on either side of the nozzle are against the bottom of the nose.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Press plunger firmly to administer. </a:t>
            </a:r>
            <a:endParaRPr sz="1800"/>
          </a:p>
        </p:txBody>
      </p:sp>
      <p:sp>
        <p:nvSpPr>
          <p:cNvPr id="332" name="Google Shape;332;p53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33" name="Google Shape;333;p53"/>
          <p:cNvPicPr preferRelativeResize="0"/>
          <p:nvPr/>
        </p:nvPicPr>
        <p:blipFill rotWithShape="1">
          <a:blip r:embed="rId3">
            <a:alphaModFix/>
          </a:blip>
          <a:srcRect l="3988" t="4" r="4953" b="52455"/>
          <a:stretch/>
        </p:blipFill>
        <p:spPr>
          <a:xfrm>
            <a:off x="5070049" y="1318650"/>
            <a:ext cx="2921400" cy="14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3"/>
          <p:cNvPicPr preferRelativeResize="0"/>
          <p:nvPr/>
        </p:nvPicPr>
        <p:blipFill rotWithShape="1">
          <a:blip r:embed="rId3">
            <a:alphaModFix/>
          </a:blip>
          <a:srcRect l="4920" t="50345" r="4622" b="-69"/>
          <a:stretch/>
        </p:blipFill>
        <p:spPr>
          <a:xfrm>
            <a:off x="5105850" y="3275246"/>
            <a:ext cx="2849799" cy="1531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3850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Step 4: Rescue Breathing</a:t>
            </a:r>
            <a:endParaRPr sz="3000"/>
          </a:p>
        </p:txBody>
      </p:sp>
      <p:sp>
        <p:nvSpPr>
          <p:cNvPr id="340" name="Google Shape;340;p54"/>
          <p:cNvSpPr txBox="1">
            <a:spLocks noGrp="1"/>
          </p:cNvSpPr>
          <p:nvPr>
            <p:ph type="body" idx="1"/>
          </p:nvPr>
        </p:nvSpPr>
        <p:spPr>
          <a:xfrm>
            <a:off x="729325" y="2396075"/>
            <a:ext cx="3774300" cy="19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Lay the person face-up on a flat surface.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Lift the chin and tilt the head to open the airway.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Check to see if anything is in the mouth, blocking the airway. If so, remove it.</a:t>
            </a:r>
            <a:endParaRPr sz="180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42" name="Google Shape;34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9764" y="1407076"/>
            <a:ext cx="3901972" cy="2932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3850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Step 4: Rescue Breathing</a:t>
            </a:r>
            <a:endParaRPr sz="3000"/>
          </a:p>
        </p:txBody>
      </p:sp>
      <p:sp>
        <p:nvSpPr>
          <p:cNvPr id="348" name="Google Shape;348;p55"/>
          <p:cNvSpPr txBox="1">
            <a:spLocks noGrp="1"/>
          </p:cNvSpPr>
          <p:nvPr>
            <p:ph type="body" idx="1"/>
          </p:nvPr>
        </p:nvSpPr>
        <p:spPr>
          <a:xfrm>
            <a:off x="729325" y="2395728"/>
            <a:ext cx="3774300" cy="19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Pinch the nose shut.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Make a complete seal over the person’s mouth with your mouth. Blow two regular breaths, then give one breath every five seconds. 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If chest does not rise, re-tilt the head and give another rescue breath.</a:t>
            </a:r>
            <a:endParaRPr sz="1800"/>
          </a:p>
        </p:txBody>
      </p:sp>
      <p:sp>
        <p:nvSpPr>
          <p:cNvPr id="349" name="Google Shape;349;p5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50" name="Google Shape;35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9764" y="1407076"/>
            <a:ext cx="3901972" cy="2932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Step 5: Care for the Person</a:t>
            </a:r>
            <a:endParaRPr sz="3000"/>
          </a:p>
        </p:txBody>
      </p:sp>
      <p:sp>
        <p:nvSpPr>
          <p:cNvPr id="356" name="Google Shape;356;p5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Stay with the person until medical help arrives.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If person cannot sit up, put him/her in recovery position.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Keep person calm. 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Encourage person not to take more opioids.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If overdose happens again, give another dose of naloxone.</a:t>
            </a:r>
            <a:endParaRPr sz="1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Recovery Position</a:t>
            </a:r>
            <a:endParaRPr sz="3000"/>
          </a:p>
        </p:txBody>
      </p:sp>
      <p:sp>
        <p:nvSpPr>
          <p:cNvPr id="362" name="Google Shape;362;p5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If you have to leave the person (even briefly) put them into the recovery position.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This keeps the airway clear and prevents choking or aspiration if vomiting occurs. </a:t>
            </a:r>
            <a:endParaRPr sz="1800"/>
          </a:p>
        </p:txBody>
      </p:sp>
      <p:pic>
        <p:nvPicPr>
          <p:cNvPr id="363" name="Google Shape;36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4900" y="3324700"/>
            <a:ext cx="4774175" cy="168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4252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Instructions: Injectable Naloxone</a:t>
            </a:r>
            <a:endParaRPr sz="3000"/>
          </a:p>
        </p:txBody>
      </p:sp>
      <p:sp>
        <p:nvSpPr>
          <p:cNvPr id="369" name="Google Shape;369;p58"/>
          <p:cNvSpPr txBox="1">
            <a:spLocks noGrp="1"/>
          </p:cNvSpPr>
          <p:nvPr>
            <p:ph type="body" idx="1"/>
          </p:nvPr>
        </p:nvSpPr>
        <p:spPr>
          <a:xfrm>
            <a:off x="729325" y="2395728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Pop off the flip-top from naloxone vial.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 Insert needle into vial &amp; draw up 1 cc of naloxone into syringe.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 Use alcohol wipe to clean injection site: shoulder, thigh, or buttocks.</a:t>
            </a:r>
            <a:endParaRPr sz="1800" i="1"/>
          </a:p>
        </p:txBody>
      </p:sp>
      <p:sp>
        <p:nvSpPr>
          <p:cNvPr id="370" name="Google Shape;370;p5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71" name="Google Shape;371;p58"/>
          <p:cNvPicPr preferRelativeResize="0"/>
          <p:nvPr/>
        </p:nvPicPr>
        <p:blipFill rotWithShape="1">
          <a:blip r:embed="rId3">
            <a:alphaModFix/>
          </a:blip>
          <a:srcRect l="12147" t="9955" r="2550" b="17905"/>
          <a:stretch/>
        </p:blipFill>
        <p:spPr>
          <a:xfrm>
            <a:off x="5276518" y="1570035"/>
            <a:ext cx="2508447" cy="2003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4252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Instructions: Injectable Naloxone</a:t>
            </a:r>
            <a:endParaRPr sz="3000"/>
          </a:p>
        </p:txBody>
      </p:sp>
      <p:sp>
        <p:nvSpPr>
          <p:cNvPr id="377" name="Google Shape;377;p59"/>
          <p:cNvSpPr txBox="1">
            <a:spLocks noGrp="1"/>
          </p:cNvSpPr>
          <p:nvPr>
            <p:ph type="body" idx="1"/>
          </p:nvPr>
        </p:nvSpPr>
        <p:spPr>
          <a:xfrm>
            <a:off x="729325" y="2395728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Inject needle straight into muscle (through clothes, if necessary), then push in plunger.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 i="1"/>
              <a:t>Do not inject naloxone into the person’s heart, chest, or back.  </a:t>
            </a:r>
            <a:endParaRPr sz="1800" i="1"/>
          </a:p>
        </p:txBody>
      </p:sp>
      <p:sp>
        <p:nvSpPr>
          <p:cNvPr id="378" name="Google Shape;378;p59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79" name="Google Shape;37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0566" y="1662113"/>
            <a:ext cx="2800351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Instructions: Injectable Naloxone</a:t>
            </a:r>
            <a:endParaRPr sz="3000"/>
          </a:p>
        </p:txBody>
      </p:sp>
      <p:sp>
        <p:nvSpPr>
          <p:cNvPr id="385" name="Google Shape;385;p60"/>
          <p:cNvSpPr txBox="1">
            <a:spLocks noGrp="1"/>
          </p:cNvSpPr>
          <p:nvPr>
            <p:ph type="body" idx="1"/>
          </p:nvPr>
        </p:nvSpPr>
        <p:spPr>
          <a:xfrm>
            <a:off x="729450" y="1774075"/>
            <a:ext cx="76887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Where to inject naloxone:</a:t>
            </a:r>
            <a:endParaRPr sz="1800"/>
          </a:p>
        </p:txBody>
      </p:sp>
      <p:pic>
        <p:nvPicPr>
          <p:cNvPr id="386" name="Google Shape;386;p60" descr="DSC_0001"/>
          <p:cNvPicPr preferRelativeResize="0"/>
          <p:nvPr/>
        </p:nvPicPr>
        <p:blipFill rotWithShape="1">
          <a:blip r:embed="rId3">
            <a:alphaModFix/>
          </a:blip>
          <a:srcRect l="5562" t="4580" b="4352"/>
          <a:stretch/>
        </p:blipFill>
        <p:spPr>
          <a:xfrm>
            <a:off x="1432450" y="2174702"/>
            <a:ext cx="1463765" cy="224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0" descr="DSC_0002"/>
          <p:cNvPicPr preferRelativeResize="0"/>
          <p:nvPr/>
        </p:nvPicPr>
        <p:blipFill rotWithShape="1">
          <a:blip r:embed="rId4">
            <a:alphaModFix/>
          </a:blip>
          <a:srcRect l="3340" t="3095" r="3349" b="3095"/>
          <a:stretch/>
        </p:blipFill>
        <p:spPr>
          <a:xfrm>
            <a:off x="3706403" y="2143799"/>
            <a:ext cx="1592801" cy="227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60" descr="DSC_0003"/>
          <p:cNvPicPr preferRelativeResize="0"/>
          <p:nvPr/>
        </p:nvPicPr>
        <p:blipFill rotWithShape="1">
          <a:blip r:embed="rId5">
            <a:alphaModFix/>
          </a:blip>
          <a:srcRect r="3484"/>
          <a:stretch/>
        </p:blipFill>
        <p:spPr>
          <a:xfrm>
            <a:off x="6120627" y="2143799"/>
            <a:ext cx="1594523" cy="2274858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60"/>
          <p:cNvSpPr txBox="1"/>
          <p:nvPr/>
        </p:nvSpPr>
        <p:spPr>
          <a:xfrm>
            <a:off x="1432600" y="4438400"/>
            <a:ext cx="146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Shoulder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0" name="Google Shape;390;p60"/>
          <p:cNvSpPr txBox="1"/>
          <p:nvPr/>
        </p:nvSpPr>
        <p:spPr>
          <a:xfrm>
            <a:off x="6120625" y="4438400"/>
            <a:ext cx="159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Buttocks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p60"/>
          <p:cNvSpPr txBox="1"/>
          <p:nvPr/>
        </p:nvSpPr>
        <p:spPr>
          <a:xfrm>
            <a:off x="3706400" y="4438400"/>
            <a:ext cx="159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Thigh</a:t>
            </a: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(upper, outer)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IM Naloxone Kits</a:t>
            </a:r>
            <a:endParaRPr sz="3000"/>
          </a:p>
        </p:txBody>
      </p:sp>
      <p:sp>
        <p:nvSpPr>
          <p:cNvPr id="397" name="Google Shape;397;p61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086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Vial(s) of naloxone</a:t>
            </a:r>
            <a:endParaRPr sz="150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Syringes (one syringe per 1ml injection)</a:t>
            </a:r>
            <a:endParaRPr sz="1500"/>
          </a:p>
          <a:p>
            <a:pPr marL="914400" lvl="1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Any option is okay as long as the point is 1 inch long to reach the muscle.</a:t>
            </a:r>
            <a:endParaRPr sz="1300"/>
          </a:p>
          <a:p>
            <a:pPr marL="914400" lvl="1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Intramuscular syringes are larger gauges than insulin syringes.</a:t>
            </a:r>
            <a:endParaRPr sz="130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Alcohol pads</a:t>
            </a:r>
            <a:endParaRPr sz="150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Rescue breathing masks</a:t>
            </a:r>
            <a:endParaRPr sz="150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Gloves</a:t>
            </a:r>
            <a:endParaRPr sz="150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Educational inserts (i.e., informational flyers)</a:t>
            </a:r>
            <a:endParaRPr sz="1500" i="1"/>
          </a:p>
        </p:txBody>
      </p:sp>
      <p:sp>
        <p:nvSpPr>
          <p:cNvPr id="398" name="Google Shape;398;p61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99" name="Google Shape;39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969" y="1988646"/>
            <a:ext cx="4185557" cy="244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Nasal Naloxone Kits</a:t>
            </a:r>
            <a:endParaRPr sz="3000"/>
          </a:p>
        </p:txBody>
      </p:sp>
      <p:sp>
        <p:nvSpPr>
          <p:cNvPr id="405" name="Google Shape;405;p62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2 doses of nasal naloxone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Rescue breathing mask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Educational inserts (i.e., informational flyers)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Gloves</a:t>
            </a:r>
            <a:endParaRPr sz="1800"/>
          </a:p>
        </p:txBody>
      </p:sp>
      <p:sp>
        <p:nvSpPr>
          <p:cNvPr id="406" name="Google Shape;406;p62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07" name="Google Shape;40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0787" y="1860075"/>
            <a:ext cx="3979926" cy="269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 title="Opioid-Related Deaths in Maryla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84" y="0"/>
            <a:ext cx="832843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If You Administer Naloxone…</a:t>
            </a:r>
            <a:endParaRPr sz="3000"/>
          </a:p>
        </p:txBody>
      </p:sp>
      <p:sp>
        <p:nvSpPr>
          <p:cNvPr id="413" name="Google Shape;413;p6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Let us know! Tell the Maryland Department of Health Center for Harm Reduction Services using the Naloxone Use Report (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bit.ly/naloxoneusereport</a:t>
            </a:r>
            <a:r>
              <a:rPr lang="en" sz="1800"/>
              <a:t>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Anyone can use this link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Or call the Poison Center: 1-800-222-1222</a:t>
            </a:r>
            <a:endParaRPr sz="1800"/>
          </a:p>
        </p:txBody>
      </p:sp>
      <p:pic>
        <p:nvPicPr>
          <p:cNvPr id="414" name="Google Shape;414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5349" y="3825571"/>
            <a:ext cx="1232800" cy="10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448" y="3977973"/>
            <a:ext cx="2735526" cy="7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Good Samaritan Law in Maryland</a:t>
            </a:r>
            <a:endParaRPr sz="3000"/>
          </a:p>
        </p:txBody>
      </p:sp>
      <p:sp>
        <p:nvSpPr>
          <p:cNvPr id="421" name="Google Shape;421;p64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22" name="Google Shape;422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5327" y="618539"/>
            <a:ext cx="3232200" cy="39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4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Good Samaritan Law in Maryland</a:t>
            </a:r>
            <a:endParaRPr sz="3000"/>
          </a:p>
        </p:txBody>
      </p:sp>
      <p:sp>
        <p:nvSpPr>
          <p:cNvPr id="429" name="Google Shape;429;p6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Who does it protect?</a:t>
            </a:r>
            <a:endParaRPr sz="1700" b="1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This law protects these individuals from arrest and prosecution for certain crimes: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Individuals assisting in an emergency overdose situation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Individuals who are experiencing an overdose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The law </a:t>
            </a:r>
            <a:r>
              <a:rPr lang="en" sz="1700" b="1"/>
              <a:t>does not protect</a:t>
            </a:r>
            <a:r>
              <a:rPr lang="en" sz="1700"/>
              <a:t> people witnessing the medical emergency if they’re not helping.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Good Samaritan Law Fact Sheet</a:t>
            </a:r>
            <a:r>
              <a:rPr lang="en" sz="1700"/>
              <a:t> | </a:t>
            </a:r>
            <a:r>
              <a:rPr lang="en" sz="1700" u="sng">
                <a:solidFill>
                  <a:schemeClr val="hlink"/>
                </a:solidFill>
                <a:hlinkClick r:id="rId4"/>
              </a:rPr>
              <a:t>Good Samaritan Law Poster</a:t>
            </a:r>
            <a:endParaRPr sz="17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Good Samaritan Law in Maryland</a:t>
            </a:r>
            <a:endParaRPr sz="3000"/>
          </a:p>
        </p:txBody>
      </p:sp>
      <p:sp>
        <p:nvSpPr>
          <p:cNvPr id="435" name="Google Shape;435;p6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What does it protect you from?</a:t>
            </a:r>
            <a:endParaRPr sz="1600" b="1"/>
          </a:p>
          <a:p>
            <a:pPr marL="457200" lvl="0" indent="-3302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Protects from criminal arrest, charge or prosecution for the following misdemeanors</a:t>
            </a:r>
            <a:endParaRPr sz="1600"/>
          </a:p>
          <a:p>
            <a:pPr marL="914400" lvl="1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§5-601: Possessing or Administering controlled dangerous substance</a:t>
            </a:r>
            <a:endParaRPr sz="1400"/>
          </a:p>
          <a:p>
            <a:pPr marL="914400" lvl="1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§5-619: Drug Paraphernalia</a:t>
            </a:r>
            <a:endParaRPr sz="1400"/>
          </a:p>
          <a:p>
            <a:pPr marL="914400" lvl="1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§5-620: Controlled Paraphernalia</a:t>
            </a:r>
            <a:endParaRPr sz="1400"/>
          </a:p>
          <a:p>
            <a:pPr marL="914400" lvl="1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§10-114: Underage Possession of Alcohol</a:t>
            </a:r>
            <a:endParaRPr sz="1400"/>
          </a:p>
          <a:p>
            <a:pPr marL="914400" lvl="1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§10-116: Obtaining Alcohol for Underage Consumption</a:t>
            </a:r>
            <a:endParaRPr sz="1400"/>
          </a:p>
          <a:p>
            <a:pPr marL="914400" lvl="1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§10-117: Furnishing for or allowing underage consumption of alcohol</a:t>
            </a:r>
            <a:endParaRPr sz="1400"/>
          </a:p>
          <a:p>
            <a:pPr marL="4572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Protects from violation of a condition of pretrial release, probation, or parole</a:t>
            </a:r>
            <a:endParaRPr sz="1600"/>
          </a:p>
          <a:p>
            <a:pPr marL="4572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These protections only apply </a:t>
            </a:r>
            <a:r>
              <a:rPr lang="en" sz="1600" i="1"/>
              <a:t>if the evidence was obtained solely because of the act of seeking medical assistance.</a:t>
            </a:r>
            <a:endParaRPr sz="1600" i="1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Good Samaritan Law in Maryland</a:t>
            </a:r>
            <a:endParaRPr sz="3000"/>
          </a:p>
        </p:txBody>
      </p:sp>
      <p:sp>
        <p:nvSpPr>
          <p:cNvPr id="441" name="Google Shape;441;p6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What does it NOT protect you from?</a:t>
            </a:r>
            <a:endParaRPr sz="1600" b="1"/>
          </a:p>
          <a:p>
            <a:pPr marL="457200" lvl="0" indent="-3302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Open warrants</a:t>
            </a:r>
            <a:endParaRPr sz="1600"/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Immigration status</a:t>
            </a:r>
            <a:endParaRPr sz="1600"/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University regulations</a:t>
            </a:r>
            <a:endParaRPr sz="1600"/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Drug felonies</a:t>
            </a:r>
            <a:endParaRPr sz="1600"/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Other crimes not specifically listed</a:t>
            </a:r>
            <a:endParaRPr sz="1600"/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It does not prevent law enforcement from conducting an investigation and gathering evidence.</a:t>
            </a:r>
            <a:endParaRPr sz="1600"/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law does not protect persons witnessing the medical emergency if they’re not helping with the medical emergency.</a:t>
            </a:r>
            <a:endParaRPr sz="16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8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Resources and Information</a:t>
            </a:r>
            <a:endParaRPr sz="4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Get Free Naloxone and Test Strips</a:t>
            </a:r>
            <a:endParaRPr sz="3000"/>
          </a:p>
        </p:txBody>
      </p:sp>
      <p:sp>
        <p:nvSpPr>
          <p:cNvPr id="452" name="Google Shape;452;p6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53" name="Google Shape;453;p69"/>
          <p:cNvSpPr txBox="1">
            <a:spLocks noGrp="1"/>
          </p:cNvSpPr>
          <p:nvPr>
            <p:ph type="subTitle" idx="1"/>
          </p:nvPr>
        </p:nvSpPr>
        <p:spPr>
          <a:xfrm>
            <a:off x="724950" y="3005850"/>
            <a:ext cx="33009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View Map of Overdose Response Programs (ORPs)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View List of ORPs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SzPts val="1018"/>
              <a:buNone/>
            </a:pPr>
            <a:r>
              <a:rPr lang="en" sz="1800"/>
              <a:t>Contact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mdh.naloxone@maryland.gov</a:t>
            </a:r>
            <a:endParaRPr sz="1800"/>
          </a:p>
        </p:txBody>
      </p:sp>
      <p:pic>
        <p:nvPicPr>
          <p:cNvPr id="454" name="Google Shape;454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2375" y="740838"/>
            <a:ext cx="4058100" cy="366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Get Naloxone from a Pharmacy</a:t>
            </a:r>
            <a:endParaRPr sz="3000"/>
          </a:p>
        </p:txBody>
      </p:sp>
      <p:sp>
        <p:nvSpPr>
          <p:cNvPr id="460" name="Google Shape;460;p7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You can request naloxone at participating pharmacies throughout Maryland under the statewide standing order.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pharmacy can bill your insurance, even when using the statewide standing order.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You do not need a prescription; you do not need to prove you were trained.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If you have difficulty accessing naloxone at a pharmacy, let MDH know by contacting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mdh.naloxone@maryland.gov</a:t>
            </a:r>
            <a:r>
              <a:rPr lang="en" sz="1800"/>
              <a:t>. </a:t>
            </a:r>
            <a:endParaRPr sz="1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1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Naloxone Saves Lives</a:t>
            </a:r>
            <a:endParaRPr/>
          </a:p>
        </p:txBody>
      </p:sp>
      <p:sp>
        <p:nvSpPr>
          <p:cNvPr id="466" name="Google Shape;466;p71"/>
          <p:cNvSpPr txBox="1">
            <a:spLocks noGrp="1"/>
          </p:cNvSpPr>
          <p:nvPr>
            <p:ph type="body" idx="1"/>
          </p:nvPr>
        </p:nvSpPr>
        <p:spPr>
          <a:xfrm>
            <a:off x="729450" y="3360773"/>
            <a:ext cx="7688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Thank you!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 title="Heroin-Related Deaths in Maryla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84" y="0"/>
            <a:ext cx="832843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 title="Fentanyl-Related Deaths in Maryla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50" y="0"/>
            <a:ext cx="83229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 title="Prescription Opioid-Related Deaths in Maryla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699" y="0"/>
            <a:ext cx="832660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 title="Fatal Overdoses (All Substances) Rolling 12-Month Perio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41" y="0"/>
            <a:ext cx="83229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8F43F48C1E0549962977228CFD05F0" ma:contentTypeVersion="8" ma:contentTypeDescription="Create a new document." ma:contentTypeScope="" ma:versionID="d555a0c34986be03de22e91f8e7ef0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0461B3-2C5E-4190-8CB2-D3D56498FD4F}"/>
</file>

<file path=customXml/itemProps2.xml><?xml version="1.0" encoding="utf-8"?>
<ds:datastoreItem xmlns:ds="http://schemas.openxmlformats.org/officeDocument/2006/customXml" ds:itemID="{958ADFE7-40E2-4160-8BF5-64B3175F9CDC}"/>
</file>

<file path=customXml/itemProps3.xml><?xml version="1.0" encoding="utf-8"?>
<ds:datastoreItem xmlns:ds="http://schemas.openxmlformats.org/officeDocument/2006/customXml" ds:itemID="{59CCB4EA-F15B-4EA5-85EE-6682F415A1F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1775</Words>
  <Application>Microsoft Office PowerPoint</Application>
  <PresentationFormat>On-screen Show (16:9)</PresentationFormat>
  <Paragraphs>233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Raleway</vt:lpstr>
      <vt:lpstr>Arial</vt:lpstr>
      <vt:lpstr>Lato</vt:lpstr>
      <vt:lpstr>Streamline</vt:lpstr>
      <vt:lpstr>Naloxone Training</vt:lpstr>
      <vt:lpstr>Overview</vt:lpstr>
      <vt:lpstr>Maryland Overdose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Fatal Overdoses by County 2023 vs. 2024</vt:lpstr>
      <vt:lpstr>Percent Change in Fatal Overdoses 2023 vs. 2024</vt:lpstr>
      <vt:lpstr>PowerPoint Presentation</vt:lpstr>
      <vt:lpstr>PowerPoint Presentation</vt:lpstr>
      <vt:lpstr>What is an Opioid?</vt:lpstr>
      <vt:lpstr>What is an Opioid?</vt:lpstr>
      <vt:lpstr>Fentanyl</vt:lpstr>
      <vt:lpstr>Fentanyl</vt:lpstr>
      <vt:lpstr>PowerPoint Presentation</vt:lpstr>
      <vt:lpstr>Prescription Opioids</vt:lpstr>
      <vt:lpstr>Recognizing an Opioid Overdose</vt:lpstr>
      <vt:lpstr>What is an Opioid Overdose?</vt:lpstr>
      <vt:lpstr>What Leads to Overdose Death?</vt:lpstr>
      <vt:lpstr>Signs &amp; Symptoms of Opioid Overdose</vt:lpstr>
      <vt:lpstr>Responding to an Opioid Overdose</vt:lpstr>
      <vt:lpstr>What is Naloxone?</vt:lpstr>
      <vt:lpstr>What is Naloxone?</vt:lpstr>
      <vt:lpstr>Simulation of an overdose</vt:lpstr>
      <vt:lpstr>Naloxone Reversing an Opioid Overdose</vt:lpstr>
      <vt:lpstr>Respond to an Opioid Overdose Rouse &amp; stimulate Call 911 Give naloxone Rescue breathing Care for the person</vt:lpstr>
      <vt:lpstr>Step 1: Rouse &amp; Stimulate</vt:lpstr>
      <vt:lpstr>Step 2: Call 911</vt:lpstr>
      <vt:lpstr>Step 3: Give Naloxone</vt:lpstr>
      <vt:lpstr>Nasal Spray</vt:lpstr>
      <vt:lpstr>Nasal Spray</vt:lpstr>
      <vt:lpstr>Step 4: Rescue Breathing</vt:lpstr>
      <vt:lpstr>Step 4: Rescue Breathing</vt:lpstr>
      <vt:lpstr>Step 5: Care for the Person</vt:lpstr>
      <vt:lpstr>Recovery Position</vt:lpstr>
      <vt:lpstr>Instructions: Injectable Naloxone</vt:lpstr>
      <vt:lpstr>Instructions: Injectable Naloxone</vt:lpstr>
      <vt:lpstr>Instructions: Injectable Naloxone</vt:lpstr>
      <vt:lpstr>IM Naloxone Kits</vt:lpstr>
      <vt:lpstr>Nasal Naloxone Kits</vt:lpstr>
      <vt:lpstr>If You Administer Naloxone…</vt:lpstr>
      <vt:lpstr>Good Samaritan Law in Maryland</vt:lpstr>
      <vt:lpstr>Good Samaritan Law in Maryland</vt:lpstr>
      <vt:lpstr>Good Samaritan Law in Maryland</vt:lpstr>
      <vt:lpstr>Good Samaritan Law in Maryland</vt:lpstr>
      <vt:lpstr>Resources and Information</vt:lpstr>
      <vt:lpstr>Get Free Naloxone and Test Strips</vt:lpstr>
      <vt:lpstr>Get Naloxone from a Pharmacy</vt:lpstr>
      <vt:lpstr>Naloxone Saves Lives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Zoe Renfro</cp:lastModifiedBy>
  <cp:revision>1</cp:revision>
  <dcterms:modified xsi:type="dcterms:W3CDTF">2025-06-05T13:53:46Z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0x0101002B8F43F48C1E0549962977228CFD05F0</vt:lpwstr>
  </property>
</Properties>
</file>