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embeddedFontLs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hScM3tG2YAKupFZkVEn6OC4rVo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5176DC7-79B5-403F-87B0-DF16D8D87CAB}">
  <a:tblStyle styleId="{65176DC7-79B5-403F-87B0-DF16D8D87CA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30" Type="http://customschemas.google.com/relationships/presentationmetadata" Target="metadata"/><Relationship Id="rId35" Type="http://schemas.openxmlformats.org/officeDocument/2006/relationships/customXml" Target="../customXml/item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67b2e3a104_3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g367b2e3a104_3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03" name="Google Shape;303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67b2e3a104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g367b2e3a104_3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11" name="Google Shape;311;g367b2e3a104_3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16377b2c87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036638" y="1566863"/>
            <a:ext cx="7532688" cy="4238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Google Shape;165;g316377b2c87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316377b2c87_0_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316377b2c87_0_89:notes"/>
          <p:cNvSpPr txBox="1">
            <a:spLocks noGrp="1"/>
          </p:cNvSpPr>
          <p:nvPr>
            <p:ph type="ftr" idx="11"/>
          </p:nvPr>
        </p:nvSpPr>
        <p:spPr>
          <a:xfrm>
            <a:off x="0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000000"/>
                </a:solidFill>
              </a:rPr>
              <a:t>Office of Health Care Quality</a:t>
            </a:r>
            <a:endParaRPr/>
          </a:p>
        </p:txBody>
      </p:sp>
      <p:sp>
        <p:nvSpPr>
          <p:cNvPr id="168" name="Google Shape;168;g316377b2c87_0_89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000000"/>
                </a:solidFill>
              </a:rPr>
              <a:t>2/22/17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67b2e3a104_3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g367b2e3a104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47aa0d957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g347aa0d9570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g347aa0d9570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16964b7027_0_4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g316964b7027_0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0"/>
          <p:cNvSpPr/>
          <p:nvPr/>
        </p:nvSpPr>
        <p:spPr>
          <a:xfrm>
            <a:off x="0" y="1550987"/>
            <a:ext cx="12192000" cy="4423144"/>
          </a:xfrm>
          <a:prstGeom prst="rect">
            <a:avLst/>
          </a:prstGeom>
          <a:solidFill>
            <a:schemeClr val="lt1">
              <a:alpha val="7176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50"/>
          <p:cNvSpPr txBox="1">
            <a:spLocks noGrp="1"/>
          </p:cNvSpPr>
          <p:nvPr>
            <p:ph type="ctrTitle"/>
          </p:nvPr>
        </p:nvSpPr>
        <p:spPr>
          <a:xfrm>
            <a:off x="1523694" y="2808325"/>
            <a:ext cx="9144000" cy="133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0"/>
          <p:cNvSpPr txBox="1">
            <a:spLocks noGrp="1"/>
          </p:cNvSpPr>
          <p:nvPr>
            <p:ph type="subTitle" idx="1"/>
          </p:nvPr>
        </p:nvSpPr>
        <p:spPr>
          <a:xfrm>
            <a:off x="1524000" y="4373217"/>
            <a:ext cx="9144000" cy="38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40E3E"/>
              </a:buClr>
              <a:buSzPts val="2400"/>
              <a:buNone/>
              <a:defRPr sz="2400" b="1">
                <a:solidFill>
                  <a:srgbClr val="C40E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50"/>
          <p:cNvSpPr txBox="1">
            <a:spLocks noGrp="1"/>
          </p:cNvSpPr>
          <p:nvPr>
            <p:ph type="body" idx="2"/>
          </p:nvPr>
        </p:nvSpPr>
        <p:spPr>
          <a:xfrm>
            <a:off x="1524000" y="4940300"/>
            <a:ext cx="91440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40E3E"/>
              </a:buClr>
              <a:buSzPts val="2400"/>
              <a:buNone/>
              <a:defRPr sz="2400">
                <a:solidFill>
                  <a:srgbClr val="C40E3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80884" y="1900887"/>
            <a:ext cx="1229620" cy="99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10" y="-10160"/>
            <a:ext cx="12192000" cy="183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877068"/>
            <a:ext cx="12192000" cy="1179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50"/>
          <p:cNvPicPr preferRelativeResize="0"/>
          <p:nvPr/>
        </p:nvPicPr>
        <p:blipFill rotWithShape="1">
          <a:blip r:embed="rId5">
            <a:alphaModFix/>
          </a:blip>
          <a:srcRect b="96281"/>
          <a:stretch/>
        </p:blipFill>
        <p:spPr>
          <a:xfrm>
            <a:off x="-612" y="5820248"/>
            <a:ext cx="12192000" cy="60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7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73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3" name="Google Shape;73;p73"/>
          <p:cNvCxnSpPr/>
          <p:nvPr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4"/>
          <p:cNvSpPr txBox="1"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74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8" name="Google Shape;78;p74"/>
          <p:cNvCxnSpPr/>
          <p:nvPr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7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75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3" name="Google Shape;83;p75"/>
          <p:cNvCxnSpPr/>
          <p:nvPr/>
        </p:nvCxnSpPr>
        <p:spPr>
          <a:xfrm>
            <a:off x="9263518" y="365125"/>
            <a:ext cx="0" cy="5246535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">
  <p:cSld name="1_Standard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5"/>
          <p:cNvSpPr txBox="1">
            <a:spLocks noGrp="1"/>
          </p:cNvSpPr>
          <p:nvPr>
            <p:ph type="title"/>
          </p:nvPr>
        </p:nvSpPr>
        <p:spPr>
          <a:xfrm>
            <a:off x="838200" y="596349"/>
            <a:ext cx="10515600" cy="99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5"/>
          <p:cNvSpPr txBox="1">
            <a:spLocks noGrp="1"/>
          </p:cNvSpPr>
          <p:nvPr>
            <p:ph type="body" idx="1"/>
          </p:nvPr>
        </p:nvSpPr>
        <p:spPr>
          <a:xfrm>
            <a:off x="1282148" y="1825625"/>
            <a:ext cx="1007165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800"/>
              <a:buChar char="•"/>
              <a:defRPr sz="2800">
                <a:solidFill>
                  <a:srgbClr val="26262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>
                <a:solidFill>
                  <a:srgbClr val="262626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>
                <a:solidFill>
                  <a:srgbClr val="262626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>
                <a:solidFill>
                  <a:srgbClr val="262626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>
                <a:solidFill>
                  <a:srgbClr val="26262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55"/>
          <p:cNvSpPr txBox="1">
            <a:spLocks noGrp="1"/>
          </p:cNvSpPr>
          <p:nvPr>
            <p:ph type="sldNum" idx="12"/>
          </p:nvPr>
        </p:nvSpPr>
        <p:spPr>
          <a:xfrm>
            <a:off x="537186" y="6253165"/>
            <a:ext cx="5433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55"/>
          <p:cNvSpPr txBox="1">
            <a:spLocks noGrp="1"/>
          </p:cNvSpPr>
          <p:nvPr>
            <p:ph type="body" idx="2"/>
          </p:nvPr>
        </p:nvSpPr>
        <p:spPr>
          <a:xfrm>
            <a:off x="884583" y="362022"/>
            <a:ext cx="10469217" cy="343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  <a:defRPr sz="22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4" name="Google Shape;94;p55"/>
          <p:cNvCxnSpPr/>
          <p:nvPr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7"/>
          <p:cNvSpPr/>
          <p:nvPr/>
        </p:nvSpPr>
        <p:spPr>
          <a:xfrm>
            <a:off x="0" y="1550987"/>
            <a:ext cx="12192000" cy="4423144"/>
          </a:xfrm>
          <a:prstGeom prst="rect">
            <a:avLst/>
          </a:prstGeom>
          <a:solidFill>
            <a:schemeClr val="lt1">
              <a:alpha val="7176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57"/>
          <p:cNvSpPr txBox="1">
            <a:spLocks noGrp="1"/>
          </p:cNvSpPr>
          <p:nvPr>
            <p:ph type="ctrTitle"/>
          </p:nvPr>
        </p:nvSpPr>
        <p:spPr>
          <a:xfrm>
            <a:off x="1523694" y="2808325"/>
            <a:ext cx="9144000" cy="133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7"/>
          <p:cNvSpPr txBox="1">
            <a:spLocks noGrp="1"/>
          </p:cNvSpPr>
          <p:nvPr>
            <p:ph type="subTitle" idx="1"/>
          </p:nvPr>
        </p:nvSpPr>
        <p:spPr>
          <a:xfrm>
            <a:off x="1524000" y="4373217"/>
            <a:ext cx="9144000" cy="38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40E3E"/>
              </a:buClr>
              <a:buSzPts val="2400"/>
              <a:buNone/>
              <a:defRPr sz="2400" b="1">
                <a:solidFill>
                  <a:srgbClr val="C40E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9" name="Google Shape;99;p57"/>
          <p:cNvSpPr txBox="1">
            <a:spLocks noGrp="1"/>
          </p:cNvSpPr>
          <p:nvPr>
            <p:ph type="body" idx="2"/>
          </p:nvPr>
        </p:nvSpPr>
        <p:spPr>
          <a:xfrm>
            <a:off x="1524000" y="4940300"/>
            <a:ext cx="91440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40E3E"/>
              </a:buClr>
              <a:buSzPts val="2400"/>
              <a:buNone/>
              <a:defRPr sz="2400">
                <a:solidFill>
                  <a:srgbClr val="C40E3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0" name="Google Shape;100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80884" y="1900887"/>
            <a:ext cx="1229620" cy="99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10" y="-10160"/>
            <a:ext cx="12192000" cy="183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877068"/>
            <a:ext cx="12192000" cy="1179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57"/>
          <p:cNvPicPr preferRelativeResize="0"/>
          <p:nvPr/>
        </p:nvPicPr>
        <p:blipFill rotWithShape="1">
          <a:blip r:embed="rId5">
            <a:alphaModFix/>
          </a:blip>
          <a:srcRect b="96281"/>
          <a:stretch/>
        </p:blipFill>
        <p:spPr>
          <a:xfrm>
            <a:off x="-612" y="5820248"/>
            <a:ext cx="12192000" cy="60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">
  <p:cSld name="Chapter 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8"/>
          <p:cNvSpPr txBox="1">
            <a:spLocks noGrp="1"/>
          </p:cNvSpPr>
          <p:nvPr>
            <p:ph type="body" idx="1"/>
          </p:nvPr>
        </p:nvSpPr>
        <p:spPr>
          <a:xfrm>
            <a:off x="1610139" y="3575637"/>
            <a:ext cx="1058186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58"/>
          <p:cNvSpPr txBox="1">
            <a:spLocks noGrp="1"/>
          </p:cNvSpPr>
          <p:nvPr>
            <p:ph type="body" idx="2"/>
          </p:nvPr>
        </p:nvSpPr>
        <p:spPr>
          <a:xfrm>
            <a:off x="1610138" y="4162495"/>
            <a:ext cx="10581861" cy="76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7" name="Google Shape;107;p58"/>
          <p:cNvCxnSpPr/>
          <p:nvPr/>
        </p:nvCxnSpPr>
        <p:spPr>
          <a:xfrm>
            <a:off x="1610139" y="4225063"/>
            <a:ext cx="10581861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59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2" name="Google Shape;112;p59"/>
          <p:cNvCxnSpPr/>
          <p:nvPr/>
        </p:nvCxnSpPr>
        <p:spPr>
          <a:xfrm>
            <a:off x="831850" y="4589463"/>
            <a:ext cx="113601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6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6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6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6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61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0" name="Google Shape;120;p61"/>
          <p:cNvCxnSpPr/>
          <p:nvPr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6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4" name="Google Shape;124;p6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5" name="Google Shape;125;p63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6" name="Google Shape;126;p63"/>
          <p:cNvCxnSpPr/>
          <p:nvPr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6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6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1" name="Google Shape;131;p64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2" name="Google Shape;132;p64"/>
          <p:cNvCxnSpPr/>
          <p:nvPr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1"/>
          <p:cNvSpPr txBox="1"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1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" name="Google Shape;26;p71"/>
          <p:cNvCxnSpPr/>
          <p:nvPr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 txBox="1"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6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65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7" name="Google Shape;137;p65"/>
          <p:cNvCxnSpPr/>
          <p:nvPr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6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66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2" name="Google Shape;142;p66"/>
          <p:cNvCxnSpPr/>
          <p:nvPr/>
        </p:nvCxnSpPr>
        <p:spPr>
          <a:xfrm>
            <a:off x="9263518" y="365125"/>
            <a:ext cx="0" cy="5246535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7"/>
          <p:cNvSpPr txBox="1"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67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">
  <p:cSld name="Standard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1"/>
          <p:cNvSpPr txBox="1">
            <a:spLocks noGrp="1"/>
          </p:cNvSpPr>
          <p:nvPr>
            <p:ph type="title"/>
          </p:nvPr>
        </p:nvSpPr>
        <p:spPr>
          <a:xfrm>
            <a:off x="838200" y="596349"/>
            <a:ext cx="10515600" cy="99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1"/>
          <p:cNvSpPr txBox="1">
            <a:spLocks noGrp="1"/>
          </p:cNvSpPr>
          <p:nvPr>
            <p:ph type="body" idx="1"/>
          </p:nvPr>
        </p:nvSpPr>
        <p:spPr>
          <a:xfrm>
            <a:off x="1282148" y="1825625"/>
            <a:ext cx="1007165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800"/>
              <a:buChar char="•"/>
              <a:defRPr sz="2800">
                <a:solidFill>
                  <a:srgbClr val="26262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>
                <a:solidFill>
                  <a:srgbClr val="262626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>
                <a:solidFill>
                  <a:srgbClr val="262626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>
                <a:solidFill>
                  <a:srgbClr val="262626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>
                <a:solidFill>
                  <a:srgbClr val="26262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1"/>
          <p:cNvSpPr txBox="1">
            <a:spLocks noGrp="1"/>
          </p:cNvSpPr>
          <p:nvPr>
            <p:ph type="sldNum" idx="12"/>
          </p:nvPr>
        </p:nvSpPr>
        <p:spPr>
          <a:xfrm>
            <a:off x="537186" y="6253165"/>
            <a:ext cx="5433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51"/>
          <p:cNvSpPr txBox="1">
            <a:spLocks noGrp="1"/>
          </p:cNvSpPr>
          <p:nvPr>
            <p:ph type="body" idx="2"/>
          </p:nvPr>
        </p:nvSpPr>
        <p:spPr>
          <a:xfrm>
            <a:off x="884583" y="362022"/>
            <a:ext cx="10469217" cy="343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  <a:defRPr sz="22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2" name="Google Shape;32;p51"/>
          <p:cNvCxnSpPr/>
          <p:nvPr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" name="Google Shape;37;p25"/>
          <p:cNvCxnSpPr/>
          <p:nvPr/>
        </p:nvCxnSpPr>
        <p:spPr>
          <a:xfrm>
            <a:off x="831850" y="4589463"/>
            <a:ext cx="113601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2"/>
          <p:cNvSpPr txBox="1"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5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52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">
  <p:cSld name="Chapter 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8"/>
          <p:cNvSpPr txBox="1">
            <a:spLocks noGrp="1"/>
          </p:cNvSpPr>
          <p:nvPr>
            <p:ph type="body" idx="1"/>
          </p:nvPr>
        </p:nvSpPr>
        <p:spPr>
          <a:xfrm>
            <a:off x="1610139" y="3575637"/>
            <a:ext cx="1058186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8"/>
          <p:cNvSpPr txBox="1">
            <a:spLocks noGrp="1"/>
          </p:cNvSpPr>
          <p:nvPr>
            <p:ph type="body" idx="2"/>
          </p:nvPr>
        </p:nvSpPr>
        <p:spPr>
          <a:xfrm>
            <a:off x="1610138" y="4162495"/>
            <a:ext cx="10581861" cy="76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7" name="Google Shape;47;p68"/>
          <p:cNvCxnSpPr/>
          <p:nvPr/>
        </p:nvCxnSpPr>
        <p:spPr>
          <a:xfrm>
            <a:off x="1610139" y="4225063"/>
            <a:ext cx="10581861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9"/>
          <p:cNvSpPr txBox="1"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9"/>
          <p:cNvSpPr txBox="1">
            <a:spLocks noGrp="1"/>
          </p:cNvSpPr>
          <p:nvPr>
            <p:ph type="body" idx="1"/>
          </p:nvPr>
        </p:nvSpPr>
        <p:spPr>
          <a:xfrm>
            <a:off x="1182758" y="1825625"/>
            <a:ext cx="483704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6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69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3" name="Google Shape;53;p69"/>
          <p:cNvCxnSpPr/>
          <p:nvPr/>
        </p:nvCxnSpPr>
        <p:spPr>
          <a:xfrm>
            <a:off x="983837" y="1569545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7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7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7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70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1" name="Google Shape;61;p70"/>
          <p:cNvCxnSpPr/>
          <p:nvPr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7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72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7" name="Google Shape;67;p72"/>
          <p:cNvCxnSpPr/>
          <p:nvPr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9"/>
          <p:cNvSpPr txBox="1"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9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4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982170" y="5846548"/>
            <a:ext cx="2391950" cy="69522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4"/>
          <p:cNvSpPr txBox="1"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54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8" name="Google Shape;88;p5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982170" y="5846548"/>
            <a:ext cx="2391950" cy="69522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"/>
          <p:cNvSpPr txBox="1">
            <a:spLocks noGrp="1"/>
          </p:cNvSpPr>
          <p:nvPr>
            <p:ph type="ctrTitle"/>
          </p:nvPr>
        </p:nvSpPr>
        <p:spPr>
          <a:xfrm>
            <a:off x="0" y="2808327"/>
            <a:ext cx="12192000" cy="12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Office of Health Care Quality (OHCQ)</a:t>
            </a:r>
            <a:br>
              <a:rPr lang="en-US" sz="3600"/>
            </a:br>
            <a:r>
              <a:rPr lang="en-US" sz="3600"/>
              <a:t>Adult Medical Day Care</a:t>
            </a:r>
            <a:endParaRPr/>
          </a:p>
        </p:txBody>
      </p:sp>
      <p:sp>
        <p:nvSpPr>
          <p:cNvPr id="154" name="Google Shape;154;p1"/>
          <p:cNvSpPr txBox="1">
            <a:spLocks noGrp="1"/>
          </p:cNvSpPr>
          <p:nvPr>
            <p:ph type="subTitle" idx="1"/>
          </p:nvPr>
        </p:nvSpPr>
        <p:spPr>
          <a:xfrm>
            <a:off x="1524000" y="4166695"/>
            <a:ext cx="9144000" cy="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0">
                <a:solidFill>
                  <a:schemeClr val="dk1"/>
                </a:solidFill>
              </a:rPr>
              <a:t>Tia Witherspoon-Udocox, </a:t>
            </a:r>
            <a:r>
              <a:rPr lang="en-US" b="0">
                <a:solidFill>
                  <a:schemeClr val="dk1"/>
                </a:solidFill>
                <a:highlight>
                  <a:srgbClr val="FFFFFF"/>
                </a:highlight>
              </a:rPr>
              <a:t>Executive Director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0">
                <a:solidFill>
                  <a:schemeClr val="dk1"/>
                </a:solidFill>
                <a:highlight>
                  <a:srgbClr val="FFFFFF"/>
                </a:highlight>
              </a:rPr>
              <a:t>Carol Fenderson, Deputy Director of State Programs</a:t>
            </a:r>
            <a:endParaRPr b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55" name="Google Shape;155;p1"/>
          <p:cNvSpPr txBox="1">
            <a:spLocks noGrp="1"/>
          </p:cNvSpPr>
          <p:nvPr>
            <p:ph type="body" idx="2"/>
          </p:nvPr>
        </p:nvSpPr>
        <p:spPr>
          <a:xfrm>
            <a:off x="1523694" y="5213171"/>
            <a:ext cx="91440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40E3E"/>
              </a:buClr>
              <a:buSzPct val="108108"/>
              <a:buNone/>
            </a:pPr>
            <a:r>
              <a:rPr lang="en-US"/>
              <a:t>June 17, 2025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"/>
          <p:cNvSpPr txBox="1">
            <a:spLocks noGrp="1"/>
          </p:cNvSpPr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1818"/>
              <a:buFont typeface="Calibri"/>
              <a:buNone/>
            </a:pPr>
            <a:r>
              <a:rPr lang="en-US"/>
              <a:t>Federal Audit : Health and Human Services (</a:t>
            </a: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HHS</a:t>
            </a:r>
            <a:r>
              <a:rPr lang="en-US"/>
              <a:t>) </a:t>
            </a:r>
            <a:endParaRPr/>
          </a:p>
        </p:txBody>
      </p:sp>
      <p:sp>
        <p:nvSpPr>
          <p:cNvPr id="249" name="Google Shape;249;p4"/>
          <p:cNvSpPr txBox="1">
            <a:spLocks noGrp="1"/>
          </p:cNvSpPr>
          <p:nvPr>
            <p:ph type="body" idx="1"/>
          </p:nvPr>
        </p:nvSpPr>
        <p:spPr>
          <a:xfrm>
            <a:off x="1080475" y="1591150"/>
            <a:ext cx="10273200" cy="4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b="1"/>
              <a:t>Why the Office of the Inspector General (OIG) did this Audit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457200" lvl="0" indent="-3930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</a:t>
            </a:r>
            <a:r>
              <a:rPr lang="en-US">
                <a:solidFill>
                  <a:schemeClr val="dk1"/>
                </a:solidFill>
              </a:rPr>
              <a:t>he Office of Inspector General (OIG) conducts periodic audits of adult day care programs across states to promote health and safety in community-based settings.</a:t>
            </a:r>
            <a:br>
              <a:rPr lang="en-US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lvl="0" indent="-3930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solidFill>
                  <a:schemeClr val="dk1"/>
                </a:solidFill>
              </a:rPr>
              <a:t>As part of this ongoing oversight initiative, OIG selected Maryland to assess how services are delivered to adults enrolled in the Home and Community-Based Services (HCBS) waiver program.</a:t>
            </a:r>
            <a:br>
              <a:rPr lang="en-US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lvl="0" indent="-3930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solidFill>
                  <a:schemeClr val="dk1"/>
                </a:solidFill>
              </a:rPr>
              <a:t>The audit focused on reviewing compliance with federal and state requirements and identifying opportunities to support quality care and program integrity in adult day care facilities.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666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55555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33333"/>
              <a:buNone/>
            </a:pPr>
            <a:r>
              <a:rPr lang="en-US" sz="1200"/>
              <a:t>** Slides 10– 14- Information taken from </a:t>
            </a:r>
            <a:r>
              <a:rPr lang="en-US" sz="1300"/>
              <a:t>Department of Health and Human Services (HHS), Office of Inspector General (OIG) final report Maryland Did </a:t>
            </a:r>
            <a:r>
              <a:rPr lang="en-US" sz="13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Not</a:t>
            </a:r>
            <a:r>
              <a:rPr lang="en-US" sz="1300"/>
              <a:t> Comply With Federal Waiver and State Requirements at 20 Adult Day Care Facilities Audited. May 2025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33333"/>
              <a:buNone/>
            </a:pPr>
            <a:endParaRPr sz="1200"/>
          </a:p>
        </p:txBody>
      </p:sp>
      <p:sp>
        <p:nvSpPr>
          <p:cNvPr id="250" name="Google Shape;250;p4"/>
          <p:cNvSpPr txBox="1">
            <a:spLocks noGrp="1"/>
          </p:cNvSpPr>
          <p:nvPr>
            <p:ph type="sldNum" idx="12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8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"/>
          <p:cNvSpPr txBox="1">
            <a:spLocks noGrp="1"/>
          </p:cNvSpPr>
          <p:nvPr>
            <p:ph type="title"/>
          </p:nvPr>
        </p:nvSpPr>
        <p:spPr>
          <a:xfrm>
            <a:off x="838200" y="596350"/>
            <a:ext cx="111417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Federal Audit Findings: Health and Human Services (HHS) </a:t>
            </a:r>
            <a:endParaRPr sz="3600"/>
          </a:p>
        </p:txBody>
      </p:sp>
      <p:sp>
        <p:nvSpPr>
          <p:cNvPr id="256" name="Google Shape;256;p6"/>
          <p:cNvSpPr txBox="1">
            <a:spLocks noGrp="1"/>
          </p:cNvSpPr>
          <p:nvPr>
            <p:ph type="body" idx="1"/>
          </p:nvPr>
        </p:nvSpPr>
        <p:spPr>
          <a:xfrm>
            <a:off x="1080475" y="1591150"/>
            <a:ext cx="10273200" cy="4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32352"/>
              <a:buFont typeface="Arial"/>
              <a:buNone/>
            </a:pPr>
            <a:r>
              <a:rPr lang="en-US" sz="3400" b="1">
                <a:solidFill>
                  <a:schemeClr val="dk1"/>
                </a:solidFill>
              </a:rPr>
              <a:t>What the OIG Observed During the Audit</a:t>
            </a:r>
            <a:endParaRPr sz="3400" b="1">
              <a:solidFill>
                <a:schemeClr val="dk1"/>
              </a:solidFill>
            </a:endParaRPr>
          </a:p>
          <a:p>
            <a:pPr marL="457200" lvl="0" indent="-363537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3400">
                <a:solidFill>
                  <a:schemeClr val="dk1"/>
                </a:solidFill>
              </a:rPr>
              <a:t>During the review of 20 adult day care facilities participating in Maryland’s Home and Community-Based Services (HCBS) waiver program, OIG identified areas where health, safety, and administrative standards could be strengthened.</a:t>
            </a:r>
            <a:br>
              <a:rPr lang="en-US" sz="3400">
                <a:solidFill>
                  <a:schemeClr val="dk1"/>
                </a:solidFill>
              </a:rPr>
            </a:br>
            <a:endParaRPr sz="3400">
              <a:solidFill>
                <a:schemeClr val="dk1"/>
              </a:solidFill>
            </a:endParaRPr>
          </a:p>
          <a:p>
            <a:pPr marL="457200" lvl="0" indent="-3635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3400">
                <a:solidFill>
                  <a:schemeClr val="dk1"/>
                </a:solidFill>
              </a:rPr>
              <a:t>Specifically:</a:t>
            </a:r>
            <a:br>
              <a:rPr lang="en-US" sz="3400">
                <a:solidFill>
                  <a:schemeClr val="dk1"/>
                </a:solidFill>
              </a:rPr>
            </a:br>
            <a:endParaRPr sz="3400">
              <a:solidFill>
                <a:schemeClr val="dk1"/>
              </a:solidFill>
            </a:endParaRPr>
          </a:p>
          <a:p>
            <a:pPr marL="914400" lvl="1" indent="-3635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3400" b="1">
                <a:solidFill>
                  <a:schemeClr val="dk1"/>
                </a:solidFill>
              </a:rPr>
              <a:t>18 facilities</a:t>
            </a:r>
            <a:r>
              <a:rPr lang="en-US" sz="3400">
                <a:solidFill>
                  <a:schemeClr val="dk1"/>
                </a:solidFill>
              </a:rPr>
              <a:t> had at least one finding related to health and safety practices.</a:t>
            </a:r>
            <a:br>
              <a:rPr lang="en-US" sz="3400">
                <a:solidFill>
                  <a:schemeClr val="dk1"/>
                </a:solidFill>
              </a:rPr>
            </a:br>
            <a:endParaRPr sz="3400">
              <a:solidFill>
                <a:schemeClr val="dk1"/>
              </a:solidFill>
            </a:endParaRPr>
          </a:p>
          <a:p>
            <a:pPr marL="914400" lvl="1" indent="-3635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3400">
                <a:solidFill>
                  <a:schemeClr val="dk1"/>
                </a:solidFill>
              </a:rPr>
              <a:t>All </a:t>
            </a:r>
            <a:r>
              <a:rPr lang="en-US" sz="3400" b="1">
                <a:solidFill>
                  <a:schemeClr val="dk1"/>
                </a:solidFill>
              </a:rPr>
              <a:t>20 facilities</a:t>
            </a:r>
            <a:r>
              <a:rPr lang="en-US" sz="3400">
                <a:solidFill>
                  <a:schemeClr val="dk1"/>
                </a:solidFill>
              </a:rPr>
              <a:t> had at least one finding related to administrative documentation or processes.</a:t>
            </a:r>
            <a:br>
              <a:rPr lang="en-US" sz="3400">
                <a:solidFill>
                  <a:schemeClr val="dk1"/>
                </a:solidFill>
              </a:rPr>
            </a:br>
            <a:endParaRPr sz="3400">
              <a:solidFill>
                <a:schemeClr val="dk1"/>
              </a:solidFill>
            </a:endParaRPr>
          </a:p>
          <a:p>
            <a:pPr marL="457200" lvl="0" indent="-3635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3400">
                <a:solidFill>
                  <a:schemeClr val="dk1"/>
                </a:solidFill>
              </a:rPr>
              <a:t>In total, the audit identified </a:t>
            </a:r>
            <a:r>
              <a:rPr lang="en-US" sz="3400" b="1">
                <a:solidFill>
                  <a:schemeClr val="dk1"/>
                </a:solidFill>
              </a:rPr>
              <a:t>253 instances</a:t>
            </a:r>
            <a:r>
              <a:rPr lang="en-US" sz="3400">
                <a:solidFill>
                  <a:schemeClr val="dk1"/>
                </a:solidFill>
              </a:rPr>
              <a:t> where facility operations could benefit from improved alignment with federal and state requirements.</a:t>
            </a:r>
            <a:endParaRPr sz="3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7692"/>
              <a:buNone/>
            </a:pPr>
            <a:endParaRPr sz="2600"/>
          </a:p>
        </p:txBody>
      </p:sp>
      <p:sp>
        <p:nvSpPr>
          <p:cNvPr id="257" name="Google Shape;257;p6"/>
          <p:cNvSpPr txBox="1">
            <a:spLocks noGrp="1"/>
          </p:cNvSpPr>
          <p:nvPr>
            <p:ph type="sldNum" idx="12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8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9"/>
          <p:cNvSpPr txBox="1">
            <a:spLocks noGrp="1"/>
          </p:cNvSpPr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HHS Audit: Health and Safety Findings</a:t>
            </a:r>
            <a:endParaRPr/>
          </a:p>
        </p:txBody>
      </p:sp>
      <p:sp>
        <p:nvSpPr>
          <p:cNvPr id="263" name="Google Shape;263;p9"/>
          <p:cNvSpPr txBox="1">
            <a:spLocks noGrp="1"/>
          </p:cNvSpPr>
          <p:nvPr>
            <p:ph type="body" idx="1"/>
          </p:nvPr>
        </p:nvSpPr>
        <p:spPr>
          <a:xfrm>
            <a:off x="1171915" y="1591149"/>
            <a:ext cx="10273200" cy="4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Examples of Health and Safety Findings: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>
                <a:solidFill>
                  <a:srgbClr val="000000"/>
                </a:solidFill>
              </a:rPr>
              <a:t>Broken toilet seats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>
                <a:solidFill>
                  <a:srgbClr val="000000"/>
                </a:solidFill>
              </a:rPr>
              <a:t>Water damage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>
                <a:solidFill>
                  <a:srgbClr val="000000"/>
                </a:solidFill>
              </a:rPr>
              <a:t>Dirty stoves and vents</a:t>
            </a:r>
            <a:endParaRPr>
              <a:solidFill>
                <a:srgbClr val="000000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/>
              <a:t>Tape over outlets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/>
              <a:t>Exit doors propped open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/>
              <a:t>Unlocked toxins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/>
              <a:t>Broken doors and ceiling tiles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/>
              <a:t>Unlocked medical supplies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/>
              <a:t>No outlet covers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/>
              <a:t>Dirty Kitchens and bathrooms</a:t>
            </a:r>
            <a:endParaRPr/>
          </a:p>
        </p:txBody>
      </p:sp>
      <p:sp>
        <p:nvSpPr>
          <p:cNvPr id="264" name="Google Shape;264;p9"/>
          <p:cNvSpPr txBox="1">
            <a:spLocks noGrp="1"/>
          </p:cNvSpPr>
          <p:nvPr>
            <p:ph type="sldNum" idx="12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8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0"/>
          <p:cNvSpPr txBox="1">
            <a:spLocks noGrp="1"/>
          </p:cNvSpPr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HHS Audit: Administrative Findings</a:t>
            </a:r>
            <a:endParaRPr/>
          </a:p>
        </p:txBody>
      </p:sp>
      <p:sp>
        <p:nvSpPr>
          <p:cNvPr id="270" name="Google Shape;270;p10"/>
          <p:cNvSpPr txBox="1">
            <a:spLocks noGrp="1"/>
          </p:cNvSpPr>
          <p:nvPr>
            <p:ph type="body" idx="1"/>
          </p:nvPr>
        </p:nvSpPr>
        <p:spPr>
          <a:xfrm>
            <a:off x="867115" y="1591149"/>
            <a:ext cx="10273200" cy="4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300"/>
          </a:p>
          <a:p>
            <a:pPr marL="28575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</a:pPr>
            <a:r>
              <a:rPr lang="en-US" sz="2900"/>
              <a:t>All 20 providers reviewed by HHS did not comply with one or more administrative requirements</a:t>
            </a:r>
            <a:endParaRPr sz="33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900"/>
          </a:p>
          <a:p>
            <a:pPr marL="28575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</a:pPr>
            <a:r>
              <a:rPr lang="en-US" sz="2900"/>
              <a:t>In total, HHS found </a:t>
            </a:r>
            <a:r>
              <a:rPr lang="en-US" sz="29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198 instances of noncompliance. </a:t>
            </a:r>
            <a:endParaRPr sz="33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000"/>
          </a:p>
        </p:txBody>
      </p:sp>
      <p:sp>
        <p:nvSpPr>
          <p:cNvPr id="271" name="Google Shape;271;p10"/>
          <p:cNvSpPr txBox="1">
            <a:spLocks noGrp="1"/>
          </p:cNvSpPr>
          <p:nvPr>
            <p:ph type="sldNum" idx="12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8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5"/>
          <p:cNvSpPr txBox="1">
            <a:spLocks noGrp="1"/>
          </p:cNvSpPr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HHS Audit: Administrative Requirements</a:t>
            </a:r>
            <a:endParaRPr/>
          </a:p>
        </p:txBody>
      </p:sp>
      <p:sp>
        <p:nvSpPr>
          <p:cNvPr id="277" name="Google Shape;277;p15"/>
          <p:cNvSpPr txBox="1">
            <a:spLocks noGrp="1"/>
          </p:cNvSpPr>
          <p:nvPr>
            <p:ph type="body" idx="1"/>
          </p:nvPr>
        </p:nvSpPr>
        <p:spPr>
          <a:xfrm>
            <a:off x="867115" y="1591149"/>
            <a:ext cx="10273200" cy="4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Some instances of non-compliance included:</a:t>
            </a:r>
            <a:endParaRPr sz="26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600"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Have completed background checks for all staff (13 providers)</a:t>
            </a:r>
            <a:endParaRPr sz="2600"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Ensure that staff were free from tuberculosis (15) </a:t>
            </a:r>
            <a:endParaRPr sz="2600"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Ensure that the required credentials and qualifications were met or that supporting documentation was maintained for their employees (15)                </a:t>
            </a:r>
            <a:endParaRPr sz="2600"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Maintain an official driving record and a copy of a valid driver’s licenses for their staff for whom driving was a condition of employment (10) </a:t>
            </a:r>
            <a:endParaRPr sz="2600"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Have documentation to support employee training (13)</a:t>
            </a:r>
            <a:endParaRPr sz="2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5"/>
          <p:cNvSpPr txBox="1">
            <a:spLocks noGrp="1"/>
          </p:cNvSpPr>
          <p:nvPr>
            <p:ph type="sldNum" idx="12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8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0"/>
          <p:cNvSpPr txBox="1">
            <a:spLocks noGrp="1"/>
          </p:cNvSpPr>
          <p:nvPr>
            <p:ph type="title"/>
          </p:nvPr>
        </p:nvSpPr>
        <p:spPr>
          <a:xfrm>
            <a:off x="838200" y="596350"/>
            <a:ext cx="112428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US" sz="3600"/>
              <a:t>Strengthening Oversight: OHCQ’s Response to HHS Audit</a:t>
            </a:r>
            <a:endParaRPr sz="3600"/>
          </a:p>
        </p:txBody>
      </p:sp>
      <p:sp>
        <p:nvSpPr>
          <p:cNvPr id="284" name="Google Shape;284;p20"/>
          <p:cNvSpPr txBox="1">
            <a:spLocks noGrp="1"/>
          </p:cNvSpPr>
          <p:nvPr>
            <p:ph type="body" idx="1"/>
          </p:nvPr>
        </p:nvSpPr>
        <p:spPr>
          <a:xfrm>
            <a:off x="867125" y="1591150"/>
            <a:ext cx="10273200" cy="5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</a:rPr>
              <a:t>Verification of Provider Corrections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To ensure that the 253 findings identified during the HHS audit were addressed: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OHCQ conducted follow-up surveys at all 20 Adult Medical Day Care (AMDC) facilities reviewed in the audit.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Statements of Deficiencies were issued to 18 facilities, requesting formal Plans of Correction.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Two AMDC facilities were found in full compliance and issued Notices of Compliance.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As of June 5, 2025, 6 Plans of Correction have been approved, and 12 remain under review.</a:t>
            </a:r>
            <a:b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285" name="Google Shape;285;p20"/>
          <p:cNvSpPr txBox="1">
            <a:spLocks noGrp="1"/>
          </p:cNvSpPr>
          <p:nvPr>
            <p:ph type="sldNum" idx="12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8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2"/>
          <p:cNvSpPr txBox="1">
            <a:spLocks noGrp="1"/>
          </p:cNvSpPr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US" sz="3600"/>
              <a:t>Strengthening Oversight and Supporting Providers</a:t>
            </a:r>
            <a:endParaRPr/>
          </a:p>
        </p:txBody>
      </p:sp>
      <p:sp>
        <p:nvSpPr>
          <p:cNvPr id="291" name="Google Shape;291;p22"/>
          <p:cNvSpPr txBox="1">
            <a:spLocks noGrp="1"/>
          </p:cNvSpPr>
          <p:nvPr>
            <p:ph type="body" idx="1"/>
          </p:nvPr>
        </p:nvSpPr>
        <p:spPr>
          <a:xfrm>
            <a:off x="867125" y="1591150"/>
            <a:ext cx="10273200" cy="59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</a:rPr>
              <a:t>Strengthening Oversight and Supporting Provider Compliance: 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OHCQ is enhancing its approach to oversight while actively supporting AMDC providers through improved tools and collaboration: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b="1" dirty="0">
                <a:solidFill>
                  <a:schemeClr val="dk1"/>
                </a:solidFill>
              </a:rPr>
              <a:t>Expanded oversight</a:t>
            </a:r>
            <a:r>
              <a:rPr lang="en-US" dirty="0">
                <a:solidFill>
                  <a:schemeClr val="dk1"/>
                </a:solidFill>
              </a:rPr>
              <a:t>: Increased sampling of </a:t>
            </a:r>
            <a:r>
              <a:rPr lang="en-US">
                <a:solidFill>
                  <a:schemeClr val="dk1"/>
                </a:solidFill>
              </a:rPr>
              <a:t>staff records </a:t>
            </a:r>
            <a:r>
              <a:rPr lang="en-US" dirty="0">
                <a:solidFill>
                  <a:schemeClr val="dk1"/>
                </a:solidFill>
              </a:rPr>
              <a:t>from </a:t>
            </a:r>
            <a:r>
              <a:rPr lang="en-US" b="1" dirty="0">
                <a:solidFill>
                  <a:schemeClr val="dk1"/>
                </a:solidFill>
              </a:rPr>
              <a:t>10% to 50%</a:t>
            </a:r>
            <a:r>
              <a:rPr lang="en-US" dirty="0">
                <a:solidFill>
                  <a:schemeClr val="dk1"/>
                </a:solidFill>
              </a:rPr>
              <a:t> to improve quality assurance during </a:t>
            </a:r>
            <a:r>
              <a:rPr lang="en-US">
                <a:solidFill>
                  <a:schemeClr val="dk1"/>
                </a:solidFill>
              </a:rPr>
              <a:t>surveys.</a:t>
            </a: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b="1" dirty="0">
                <a:solidFill>
                  <a:schemeClr val="dk1"/>
                </a:solidFill>
              </a:rPr>
              <a:t>Surveyor training</a:t>
            </a:r>
            <a:r>
              <a:rPr lang="en-US" dirty="0">
                <a:solidFill>
                  <a:schemeClr val="dk1"/>
                </a:solidFill>
              </a:rPr>
              <a:t>: AMDC surveyor staff completed </a:t>
            </a:r>
            <a:r>
              <a:rPr lang="en-US" b="1" dirty="0">
                <a:solidFill>
                  <a:schemeClr val="dk1"/>
                </a:solidFill>
              </a:rPr>
              <a:t>refresher training</a:t>
            </a:r>
            <a:r>
              <a:rPr lang="en-US" dirty="0">
                <a:solidFill>
                  <a:schemeClr val="dk1"/>
                </a:solidFill>
              </a:rPr>
              <a:t> to ensure consistent and thorough application of survey standards.</a:t>
            </a:r>
            <a:br>
              <a:rPr lang="en-US" sz="6200" dirty="0">
                <a:solidFill>
                  <a:schemeClr val="dk1"/>
                </a:solidFill>
              </a:rPr>
            </a:br>
            <a:endParaRPr sz="6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3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2"/>
          <p:cNvSpPr txBox="1">
            <a:spLocks noGrp="1"/>
          </p:cNvSpPr>
          <p:nvPr>
            <p:ph type="sldNum" idx="12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8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67b2e3a104_3_13"/>
          <p:cNvSpPr txBox="1">
            <a:spLocks noGrp="1"/>
          </p:cNvSpPr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US" sz="3600"/>
              <a:t>Strengthening Oversight and Supporting Providers</a:t>
            </a:r>
            <a:endParaRPr/>
          </a:p>
        </p:txBody>
      </p:sp>
      <p:sp>
        <p:nvSpPr>
          <p:cNvPr id="298" name="Google Shape;298;g367b2e3a104_3_13"/>
          <p:cNvSpPr txBox="1">
            <a:spLocks noGrp="1"/>
          </p:cNvSpPr>
          <p:nvPr>
            <p:ph type="body" idx="1"/>
          </p:nvPr>
        </p:nvSpPr>
        <p:spPr>
          <a:xfrm>
            <a:off x="867125" y="1519175"/>
            <a:ext cx="10273200" cy="46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505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9600" b="1">
                <a:solidFill>
                  <a:schemeClr val="dk1"/>
                </a:solidFill>
              </a:rPr>
              <a:t>Strengthening Oversight and Supporting Provider Compliance: </a:t>
            </a:r>
            <a:endParaRPr sz="9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9600" b="1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9600" b="1">
                <a:solidFill>
                  <a:schemeClr val="dk1"/>
                </a:solidFill>
              </a:rPr>
              <a:t>Compliance tools</a:t>
            </a:r>
            <a:r>
              <a:rPr lang="en-US" sz="9600">
                <a:solidFill>
                  <a:schemeClr val="dk1"/>
                </a:solidFill>
              </a:rPr>
              <a:t>: A </a:t>
            </a:r>
            <a:r>
              <a:rPr lang="en-US" sz="9600" b="1">
                <a:solidFill>
                  <a:schemeClr val="dk1"/>
                </a:solidFill>
              </a:rPr>
              <a:t>COMAR-based checklist</a:t>
            </a:r>
            <a:r>
              <a:rPr lang="en-US" sz="9600">
                <a:solidFill>
                  <a:schemeClr val="dk1"/>
                </a:solidFill>
              </a:rPr>
              <a:t> is being developed to help providers align with key regulatory focus areas, including personnel files, physical plant requirements, and medication storage. This checklist will be posted on the OHCQ website.</a:t>
            </a:r>
            <a:br>
              <a:rPr lang="en-US" sz="9600">
                <a:solidFill>
                  <a:schemeClr val="dk1"/>
                </a:solidFill>
              </a:rPr>
            </a:br>
            <a:endParaRPr sz="96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9600" b="1">
                <a:solidFill>
                  <a:schemeClr val="dk1"/>
                </a:solidFill>
              </a:rPr>
              <a:t>Ongoing communication</a:t>
            </a:r>
            <a:r>
              <a:rPr lang="en-US" sz="9600">
                <a:solidFill>
                  <a:schemeClr val="dk1"/>
                </a:solidFill>
              </a:rPr>
              <a:t>: OHCQ will provide </a:t>
            </a:r>
            <a:r>
              <a:rPr lang="en-US" sz="9600" b="1">
                <a:solidFill>
                  <a:schemeClr val="dk1"/>
                </a:solidFill>
              </a:rPr>
              <a:t>routine email updates and regulatory reminders</a:t>
            </a:r>
            <a:r>
              <a:rPr lang="en-US" sz="9600">
                <a:solidFill>
                  <a:schemeClr val="dk1"/>
                </a:solidFill>
              </a:rPr>
              <a:t>, covering seasonal survey priorities (e.g., fire drills, influenza documentation), recent COMAR/MDH updates, and survey preparation tips.</a:t>
            </a:r>
            <a:br>
              <a:rPr lang="en-US" sz="9600">
                <a:solidFill>
                  <a:schemeClr val="dk1"/>
                </a:solidFill>
              </a:rPr>
            </a:br>
            <a:endParaRPr sz="96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9600" b="1">
                <a:solidFill>
                  <a:schemeClr val="dk1"/>
                </a:solidFill>
              </a:rPr>
              <a:t>Clarification support</a:t>
            </a:r>
            <a:r>
              <a:rPr lang="en-US" sz="9600">
                <a:solidFill>
                  <a:schemeClr val="dk1"/>
                </a:solidFill>
              </a:rPr>
              <a:t>: An </a:t>
            </a:r>
            <a:r>
              <a:rPr lang="en-US" sz="9600" b="1">
                <a:solidFill>
                  <a:schemeClr val="dk1"/>
                </a:solidFill>
              </a:rPr>
              <a:t>FAQ document</a:t>
            </a:r>
            <a:r>
              <a:rPr lang="en-US" sz="9600">
                <a:solidFill>
                  <a:schemeClr val="dk1"/>
                </a:solidFill>
              </a:rPr>
              <a:t> is in development to help providers better understand and interpret COMAR requirements.</a:t>
            </a:r>
            <a:endParaRPr sz="9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55555"/>
              <a:buNone/>
            </a:pP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367b2e3a104_3_13"/>
          <p:cNvSpPr txBox="1">
            <a:spLocks noGrp="1"/>
          </p:cNvSpPr>
          <p:nvPr>
            <p:ph type="sldNum" idx="12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8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8"/>
          <p:cNvSpPr txBox="1">
            <a:spLocks noGrp="1"/>
          </p:cNvSpPr>
          <p:nvPr>
            <p:ph type="title"/>
          </p:nvPr>
        </p:nvSpPr>
        <p:spPr>
          <a:xfrm>
            <a:off x="838200" y="596349"/>
            <a:ext cx="10515600" cy="99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Key Takeaways </a:t>
            </a:r>
            <a:endParaRPr/>
          </a:p>
        </p:txBody>
      </p:sp>
      <p:sp>
        <p:nvSpPr>
          <p:cNvPr id="306" name="Google Shape;306;p48"/>
          <p:cNvSpPr txBox="1">
            <a:spLocks noGrp="1"/>
          </p:cNvSpPr>
          <p:nvPr>
            <p:ph type="body" idx="1"/>
          </p:nvPr>
        </p:nvSpPr>
        <p:spPr>
          <a:xfrm>
            <a:off x="838200" y="1286500"/>
            <a:ext cx="10515600" cy="4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chemeClr val="dk1"/>
                </a:solidFill>
                <a:highlight>
                  <a:srgbClr val="FFFFFF"/>
                </a:highlight>
              </a:rPr>
              <a:t>Maintaining a safe and healthy environment is essential for participant care. </a:t>
            </a:r>
            <a:endParaRPr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chemeClr val="dk1"/>
                </a:solidFill>
                <a:highlight>
                  <a:srgbClr val="FFFFFF"/>
                </a:highlight>
              </a:rPr>
              <a:t>Maintaining accurate and complete documentation demonstrates compliance and is supportive of participant care.</a:t>
            </a:r>
            <a:endParaRPr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chemeClr val="dk1"/>
                </a:solidFill>
                <a:highlight>
                  <a:srgbClr val="FFFFFF"/>
                </a:highlight>
              </a:rPr>
              <a:t>Ongoing updates and FAQ’s will assist the provider community in understanding and complying with COMAR.</a:t>
            </a:r>
            <a:endParaRPr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chemeClr val="dk1"/>
                </a:solidFill>
                <a:highlight>
                  <a:srgbClr val="FFFFFF"/>
                </a:highlight>
              </a:rPr>
              <a:t>OHCQ collaboration with AMDC providers is a crucial component of ensuring AMDC vulnerable adults receive the care that is required to meet their needs.</a:t>
            </a:r>
            <a:endParaRPr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</a:pPr>
            <a:endParaRPr sz="2000"/>
          </a:p>
        </p:txBody>
      </p:sp>
      <p:sp>
        <p:nvSpPr>
          <p:cNvPr id="307" name="Google Shape;307;p48"/>
          <p:cNvSpPr txBox="1">
            <a:spLocks noGrp="1"/>
          </p:cNvSpPr>
          <p:nvPr>
            <p:ph type="sldNum" idx="12"/>
          </p:nvPr>
        </p:nvSpPr>
        <p:spPr>
          <a:xfrm>
            <a:off x="537186" y="6253165"/>
            <a:ext cx="5433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67b2e3a104_3_6"/>
          <p:cNvSpPr txBox="1">
            <a:spLocks noGrp="1"/>
          </p:cNvSpPr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Thank You </a:t>
            </a:r>
            <a:endParaRPr/>
          </a:p>
        </p:txBody>
      </p:sp>
      <p:sp>
        <p:nvSpPr>
          <p:cNvPr id="314" name="Google Shape;314;g367b2e3a104_3_6"/>
          <p:cNvSpPr txBox="1">
            <a:spLocks noGrp="1"/>
          </p:cNvSpPr>
          <p:nvPr>
            <p:ph type="body" idx="1"/>
          </p:nvPr>
        </p:nvSpPr>
        <p:spPr>
          <a:xfrm>
            <a:off x="838200" y="1591150"/>
            <a:ext cx="10515600" cy="4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</a:pPr>
            <a:r>
              <a:rPr lang="en-US" b="1"/>
              <a:t>Contact Information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</a:pPr>
            <a:endParaRPr b="1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</a:pPr>
            <a:r>
              <a:rPr lang="en-US" b="1"/>
              <a:t>Carol Fenderson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</a:pPr>
            <a:r>
              <a:rPr lang="en-US" b="1"/>
              <a:t>carolm.fenderson@maryland.gov</a:t>
            </a:r>
            <a:endParaRPr b="1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</a:pPr>
            <a:r>
              <a:rPr lang="en-US"/>
              <a:t>Office of Health Care Quality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</a:pPr>
            <a:r>
              <a:rPr lang="en-US"/>
              <a:t>7120 Samuel Morse Drive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</a:pPr>
            <a:r>
              <a:rPr lang="en-US"/>
              <a:t>Second Floor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</a:pPr>
            <a:r>
              <a:rPr lang="en-US"/>
              <a:t>Columbia, Maryland 20146-3422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</a:pPr>
            <a:endParaRPr sz="2000"/>
          </a:p>
        </p:txBody>
      </p:sp>
      <p:sp>
        <p:nvSpPr>
          <p:cNvPr id="315" name="Google Shape;315;g367b2e3a104_3_6"/>
          <p:cNvSpPr txBox="1">
            <a:spLocks noGrp="1"/>
          </p:cNvSpPr>
          <p:nvPr>
            <p:ph type="sldNum" idx="12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"/>
          <p:cNvSpPr txBox="1">
            <a:spLocks noGrp="1"/>
          </p:cNvSpPr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Agenda </a:t>
            </a:r>
            <a:endParaRPr/>
          </a:p>
        </p:txBody>
      </p:sp>
      <p:sp>
        <p:nvSpPr>
          <p:cNvPr id="161" name="Google Shape;161;p2"/>
          <p:cNvSpPr txBox="1">
            <a:spLocks noGrp="1"/>
          </p:cNvSpPr>
          <p:nvPr>
            <p:ph type="body" idx="1"/>
          </p:nvPr>
        </p:nvSpPr>
        <p:spPr>
          <a:xfrm>
            <a:off x="838150" y="1808550"/>
            <a:ext cx="10515600" cy="4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b="1">
                <a:solidFill>
                  <a:schemeClr val="dk1"/>
                </a:solidFill>
              </a:rPr>
              <a:t>OHCQ Mission &amp; Role</a:t>
            </a:r>
            <a:br>
              <a:rPr lang="en-US" b="1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b="1">
                <a:solidFill>
                  <a:schemeClr val="dk1"/>
                </a:solidFill>
              </a:rPr>
              <a:t>AMDC Overview &amp; Structure</a:t>
            </a:r>
            <a:br>
              <a:rPr lang="en-US" b="1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b="1">
                <a:solidFill>
                  <a:schemeClr val="dk1"/>
                </a:solidFill>
              </a:rPr>
              <a:t>HHS Audit Findings</a:t>
            </a:r>
            <a:br>
              <a:rPr lang="en-US" b="1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b="1">
                <a:solidFill>
                  <a:schemeClr val="dk1"/>
                </a:solidFill>
              </a:rPr>
              <a:t>OHCQ Corrective Actions</a:t>
            </a:r>
            <a:br>
              <a:rPr lang="en-US" b="1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b="1">
                <a:solidFill>
                  <a:schemeClr val="dk1"/>
                </a:solidFill>
              </a:rPr>
              <a:t>Provider Resources &amp; Next Steps</a:t>
            </a:r>
            <a:endParaRPr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 txBox="1">
            <a:spLocks noGrp="1"/>
          </p:cNvSpPr>
          <p:nvPr>
            <p:ph type="sldNum" idx="12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8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16377b2c87_0_89"/>
          <p:cNvSpPr txBox="1">
            <a:spLocks noGrp="1"/>
          </p:cNvSpPr>
          <p:nvPr>
            <p:ph type="title"/>
          </p:nvPr>
        </p:nvSpPr>
        <p:spPr>
          <a:xfrm>
            <a:off x="2920025" y="3348675"/>
            <a:ext cx="62166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2200" i="1"/>
              <a:t>To protect the health and safety of Marylanders and to ensure there is public confidence in the health care and community service delivery systems </a:t>
            </a:r>
            <a:endParaRPr sz="2200"/>
          </a:p>
        </p:txBody>
      </p:sp>
      <p:pic>
        <p:nvPicPr>
          <p:cNvPr id="171" name="Google Shape;171;g316377b2c87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4072" y="1997051"/>
            <a:ext cx="1630409" cy="1086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316377b2c87_0_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5378" y="4608807"/>
            <a:ext cx="1204611" cy="1204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316377b2c87_0_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05898" y="1886428"/>
            <a:ext cx="1176663" cy="1762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316377b2c87_0_8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68261" y="2065150"/>
            <a:ext cx="1102720" cy="165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316377b2c87_0_8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13658" y="3973651"/>
            <a:ext cx="1052345" cy="1580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316377b2c87_0_8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69496" y="1821585"/>
            <a:ext cx="1882737" cy="1255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316377b2c87_0_8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38498" y="4608806"/>
            <a:ext cx="1159244" cy="1735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316377b2c87_0_8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376908" y="4776131"/>
            <a:ext cx="1747273" cy="116417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316377b2c87_0_89"/>
          <p:cNvSpPr/>
          <p:nvPr/>
        </p:nvSpPr>
        <p:spPr>
          <a:xfrm>
            <a:off x="889776" y="825989"/>
            <a:ext cx="9144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OHCQ’s Mission &amp; Vision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316377b2c87_0_89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7b2e3a104_3_0"/>
          <p:cNvSpPr txBox="1">
            <a:spLocks noGrp="1"/>
          </p:cNvSpPr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Core Functions: OHCQ</a:t>
            </a:r>
            <a:endParaRPr/>
          </a:p>
        </p:txBody>
      </p:sp>
      <p:sp>
        <p:nvSpPr>
          <p:cNvPr id="186" name="Google Shape;186;g367b2e3a104_3_0"/>
          <p:cNvSpPr txBox="1">
            <a:spLocks noGrp="1"/>
          </p:cNvSpPr>
          <p:nvPr>
            <p:ph type="body" idx="1"/>
          </p:nvPr>
        </p:nvSpPr>
        <p:spPr>
          <a:xfrm>
            <a:off x="838150" y="1591150"/>
            <a:ext cx="10515600" cy="4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Char char="•"/>
            </a:pPr>
            <a:r>
              <a:rPr lang="en-US"/>
              <a:t>OHCQ is the agency within the MDH that determines compliance with State licensure and/or federal certification requirements in 47 types of providers and programs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Char char="•"/>
            </a:pPr>
            <a:r>
              <a:rPr lang="en-US" b="1">
                <a:solidFill>
                  <a:srgbClr val="FF0000"/>
                </a:solidFill>
              </a:rPr>
              <a:t>State Licensure:  </a:t>
            </a:r>
            <a:r>
              <a:rPr lang="en-US"/>
              <a:t>Issues licenses, </a:t>
            </a:r>
            <a:r>
              <a:rPr lang="en-US" b="1"/>
              <a:t>authorizing</a:t>
            </a:r>
            <a:r>
              <a:rPr lang="en-US"/>
              <a:t> the applicant to operate a certain type of </a:t>
            </a:r>
            <a:r>
              <a:rPr lang="en-US" b="1"/>
              <a:t>business</a:t>
            </a:r>
            <a:r>
              <a:rPr lang="en-US"/>
              <a:t> in the State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Char char="•"/>
            </a:pPr>
            <a:r>
              <a:rPr lang="en-US" b="1">
                <a:solidFill>
                  <a:srgbClr val="FF0000"/>
                </a:solidFill>
              </a:rPr>
              <a:t>Federal Certification:  </a:t>
            </a:r>
            <a:r>
              <a:rPr lang="en-US"/>
              <a:t>Recommends certifications to the Centers for Medicare &amp; Medicaid Services (CMS), which allow a facility to participate in and </a:t>
            </a:r>
            <a:r>
              <a:rPr lang="en-US" b="1"/>
              <a:t>seek reimbursement</a:t>
            </a:r>
            <a:r>
              <a:rPr lang="en-US"/>
              <a:t> from the Medicare and Medicaid programs for services provided to beneficiaries</a:t>
            </a:r>
            <a:endParaRPr/>
          </a:p>
        </p:txBody>
      </p:sp>
      <p:sp>
        <p:nvSpPr>
          <p:cNvPr id="187" name="Google Shape;187;g367b2e3a104_3_0"/>
          <p:cNvSpPr txBox="1">
            <a:spLocks noGrp="1"/>
          </p:cNvSpPr>
          <p:nvPr>
            <p:ph type="sldNum" idx="12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8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"/>
          <p:cNvSpPr txBox="1">
            <a:spLocks noGrp="1"/>
          </p:cNvSpPr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OHCQ is Maryland’s State Survey Agency</a:t>
            </a:r>
            <a:endParaRPr sz="4000"/>
          </a:p>
        </p:txBody>
      </p:sp>
      <p:sp>
        <p:nvSpPr>
          <p:cNvPr id="193" name="Google Shape;193;p3"/>
          <p:cNvSpPr txBox="1">
            <a:spLocks noGrp="1"/>
          </p:cNvSpPr>
          <p:nvPr>
            <p:ph type="body" idx="1"/>
          </p:nvPr>
        </p:nvSpPr>
        <p:spPr>
          <a:xfrm>
            <a:off x="851875" y="1743550"/>
            <a:ext cx="10515600" cy="4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Char char="•"/>
            </a:pPr>
            <a:r>
              <a:rPr lang="en-US"/>
              <a:t>Maryland Department of Health (MDH) has designated OHCQ as Maryland’s state survey agency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800"/>
              <a:buChar char="•"/>
            </a:pPr>
            <a:r>
              <a:rPr lang="en-US"/>
              <a:t>On behalf of the Centers for Medicare &amp; Medicaid Services (CMS), OHCQ conducts certification activities and makes recommendations to CMS regarding certification</a:t>
            </a:r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sldNum" idx="12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8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>
            <a:spLocks noGrp="1"/>
          </p:cNvSpPr>
          <p:nvPr>
            <p:ph type="title"/>
          </p:nvPr>
        </p:nvSpPr>
        <p:spPr>
          <a:xfrm>
            <a:off x="881675" y="1736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/>
              <a:t>Adult Medical Day Care (AMDC)</a:t>
            </a:r>
            <a:endParaRPr sz="3600"/>
          </a:p>
        </p:txBody>
      </p:sp>
      <p:sp>
        <p:nvSpPr>
          <p:cNvPr id="200" name="Google Shape;200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/>
              <a:t>Office of Health Care Quality</a:t>
            </a:r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4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7aa0d9570_0_12"/>
          <p:cNvSpPr txBox="1">
            <a:spLocks noGrp="1"/>
          </p:cNvSpPr>
          <p:nvPr>
            <p:ph type="title"/>
          </p:nvPr>
        </p:nvSpPr>
        <p:spPr>
          <a:xfrm>
            <a:off x="968325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600"/>
              <a:t>OHCQ AMDC Organizational Chart</a:t>
            </a:r>
            <a:endParaRPr sz="3600"/>
          </a:p>
        </p:txBody>
      </p:sp>
      <p:sp>
        <p:nvSpPr>
          <p:cNvPr id="208" name="Google Shape;208;g347aa0d9570_0_12"/>
          <p:cNvSpPr txBox="1">
            <a:spLocks noGrp="1"/>
          </p:cNvSpPr>
          <p:nvPr>
            <p:ph type="sldNum" idx="12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grpSp>
        <p:nvGrpSpPr>
          <p:cNvPr id="209" name="Google Shape;209;g347aa0d9570_0_12"/>
          <p:cNvGrpSpPr/>
          <p:nvPr/>
        </p:nvGrpSpPr>
        <p:grpSpPr>
          <a:xfrm>
            <a:off x="3171733" y="1591150"/>
            <a:ext cx="5848538" cy="4167370"/>
            <a:chOff x="2095500" y="1867"/>
            <a:chExt cx="4190998" cy="4668276"/>
          </a:xfrm>
        </p:grpSpPr>
        <p:sp>
          <p:nvSpPr>
            <p:cNvPr id="210" name="Google Shape;210;g347aa0d9570_0_12"/>
            <p:cNvSpPr/>
            <p:nvPr/>
          </p:nvSpPr>
          <p:spPr>
            <a:xfrm>
              <a:off x="3524248" y="1867"/>
              <a:ext cx="1333502" cy="752324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g347aa0d9570_0_12"/>
            <p:cNvSpPr txBox="1"/>
            <p:nvPr/>
          </p:nvSpPr>
          <p:spPr>
            <a:xfrm>
              <a:off x="3546283" y="23902"/>
              <a:ext cx="1289432" cy="7082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Tia Witherspoon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Executive Director</a:t>
              </a:r>
              <a:endParaRPr/>
            </a:p>
          </p:txBody>
        </p:sp>
        <p:sp>
          <p:nvSpPr>
            <p:cNvPr id="212" name="Google Shape;212;g347aa0d9570_0_12"/>
            <p:cNvSpPr/>
            <p:nvPr/>
          </p:nvSpPr>
          <p:spPr>
            <a:xfrm>
              <a:off x="4145279" y="754191"/>
              <a:ext cx="91440" cy="22346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Google Shape;213;g347aa0d9570_0_12"/>
            <p:cNvSpPr/>
            <p:nvPr/>
          </p:nvSpPr>
          <p:spPr>
            <a:xfrm>
              <a:off x="3638547" y="977657"/>
              <a:ext cx="1104905" cy="809766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g347aa0d9570_0_12"/>
            <p:cNvSpPr txBox="1"/>
            <p:nvPr/>
          </p:nvSpPr>
          <p:spPr>
            <a:xfrm>
              <a:off x="3662264" y="1001374"/>
              <a:ext cx="1057471" cy="762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Carol Fenderson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368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Deputy Director, State Programs</a:t>
              </a:r>
              <a:endParaRPr/>
            </a:p>
          </p:txBody>
        </p:sp>
        <p:sp>
          <p:nvSpPr>
            <p:cNvPr id="215" name="Google Shape;215;g347aa0d9570_0_12"/>
            <p:cNvSpPr/>
            <p:nvPr/>
          </p:nvSpPr>
          <p:spPr>
            <a:xfrm>
              <a:off x="4145279" y="1787423"/>
              <a:ext cx="91440" cy="22346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Google Shape;216;g347aa0d9570_0_12"/>
            <p:cNvSpPr/>
            <p:nvPr/>
          </p:nvSpPr>
          <p:spPr>
            <a:xfrm>
              <a:off x="3609975" y="2010888"/>
              <a:ext cx="1162048" cy="804604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g347aa0d9570_0_12"/>
            <p:cNvSpPr txBox="1"/>
            <p:nvPr/>
          </p:nvSpPr>
          <p:spPr>
            <a:xfrm>
              <a:off x="3633541" y="2034454"/>
              <a:ext cx="1114916" cy="7574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Temitope Okpebho</a:t>
              </a: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368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AMDC Program Manager</a:t>
              </a:r>
              <a:endParaRPr/>
            </a:p>
          </p:txBody>
        </p:sp>
        <p:sp>
          <p:nvSpPr>
            <p:cNvPr id="218" name="Google Shape;218;g347aa0d9570_0_12"/>
            <p:cNvSpPr/>
            <p:nvPr/>
          </p:nvSpPr>
          <p:spPr>
            <a:xfrm>
              <a:off x="4145279" y="2815492"/>
              <a:ext cx="91440" cy="22346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Google Shape;219;g347aa0d9570_0_12"/>
            <p:cNvSpPr/>
            <p:nvPr/>
          </p:nvSpPr>
          <p:spPr>
            <a:xfrm>
              <a:off x="3619499" y="3038958"/>
              <a:ext cx="1143000" cy="849056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g347aa0d9570_0_12"/>
            <p:cNvSpPr txBox="1"/>
            <p:nvPr/>
          </p:nvSpPr>
          <p:spPr>
            <a:xfrm>
              <a:off x="3644367" y="3063826"/>
              <a:ext cx="1093264" cy="799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Janette Charlton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AMDC Coordinator</a:t>
              </a:r>
              <a:endParaRPr/>
            </a:p>
          </p:txBody>
        </p:sp>
        <p:sp>
          <p:nvSpPr>
            <p:cNvPr id="221" name="Google Shape;221;g347aa0d9570_0_12"/>
            <p:cNvSpPr/>
            <p:nvPr/>
          </p:nvSpPr>
          <p:spPr>
            <a:xfrm>
              <a:off x="2663455" y="3888015"/>
              <a:ext cx="1527544" cy="22346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Google Shape;222;g347aa0d9570_0_12"/>
            <p:cNvSpPr/>
            <p:nvPr/>
          </p:nvSpPr>
          <p:spPr>
            <a:xfrm>
              <a:off x="2095500" y="4111480"/>
              <a:ext cx="1135911" cy="558663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g347aa0d9570_0_12"/>
            <p:cNvSpPr txBox="1"/>
            <p:nvPr/>
          </p:nvSpPr>
          <p:spPr>
            <a:xfrm>
              <a:off x="2111863" y="4127843"/>
              <a:ext cx="1103185" cy="525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Stephanie Hemmer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Surveyor</a:t>
              </a:r>
              <a:endParaRPr/>
            </a:p>
          </p:txBody>
        </p:sp>
        <p:sp>
          <p:nvSpPr>
            <p:cNvPr id="224" name="Google Shape;224;g347aa0d9570_0_12"/>
            <p:cNvSpPr/>
            <p:nvPr/>
          </p:nvSpPr>
          <p:spPr>
            <a:xfrm>
              <a:off x="4076802" y="3888015"/>
              <a:ext cx="114197" cy="22346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Google Shape;225;g347aa0d9570_0_12"/>
            <p:cNvSpPr/>
            <p:nvPr/>
          </p:nvSpPr>
          <p:spPr>
            <a:xfrm>
              <a:off x="3482810" y="4111480"/>
              <a:ext cx="1187984" cy="558663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g347aa0d9570_0_12"/>
            <p:cNvSpPr txBox="1"/>
            <p:nvPr/>
          </p:nvSpPr>
          <p:spPr>
            <a:xfrm>
              <a:off x="3499173" y="4127843"/>
              <a:ext cx="1155258" cy="525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Davida Asiamah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Surveyor</a:t>
              </a:r>
              <a:endParaRPr/>
            </a:p>
          </p:txBody>
        </p:sp>
        <p:sp>
          <p:nvSpPr>
            <p:cNvPr id="227" name="Google Shape;227;g347aa0d9570_0_12"/>
            <p:cNvSpPr/>
            <p:nvPr/>
          </p:nvSpPr>
          <p:spPr>
            <a:xfrm>
              <a:off x="4191000" y="3888015"/>
              <a:ext cx="1413346" cy="22346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Google Shape;228;g347aa0d9570_0_12"/>
            <p:cNvSpPr/>
            <p:nvPr/>
          </p:nvSpPr>
          <p:spPr>
            <a:xfrm>
              <a:off x="4922192" y="4111480"/>
              <a:ext cx="1364306" cy="558663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g347aa0d9570_0_12"/>
            <p:cNvSpPr txBox="1"/>
            <p:nvPr/>
          </p:nvSpPr>
          <p:spPr>
            <a:xfrm>
              <a:off x="4938555" y="4127843"/>
              <a:ext cx="1331580" cy="525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Debbie Cherubin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Administrative Assistant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16964b7027_0_456"/>
          <p:cNvSpPr txBox="1">
            <a:spLocks noGrp="1"/>
          </p:cNvSpPr>
          <p:nvPr>
            <p:ph type="title"/>
          </p:nvPr>
        </p:nvSpPr>
        <p:spPr>
          <a:xfrm>
            <a:off x="838200" y="69573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AMDC- Program Statistics</a:t>
            </a:r>
            <a:endParaRPr/>
          </a:p>
        </p:txBody>
      </p:sp>
      <p:sp>
        <p:nvSpPr>
          <p:cNvPr id="235" name="Google Shape;235;g316964b7027_0_456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graphicFrame>
        <p:nvGraphicFramePr>
          <p:cNvPr id="236" name="Google Shape;236;g316964b7027_0_456"/>
          <p:cNvGraphicFramePr/>
          <p:nvPr/>
        </p:nvGraphicFramePr>
        <p:xfrm>
          <a:off x="1016375" y="17884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{65176DC7-79B5-403F-87B0-DF16D8D87CAB}</a:tableStyleId>
              </a:tblPr>
              <a:tblGrid>
                <a:gridCol w="578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7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6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Units of Measurement</a:t>
                      </a: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C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FY22</a:t>
                      </a: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C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FY23</a:t>
                      </a: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C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FY24</a:t>
                      </a: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C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 of Licensed Adult Medical Day Care Facilities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" marR="190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117</a:t>
                      </a:r>
                      <a:endParaRPr sz="2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98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</a:t>
                      </a:r>
                      <a:endParaRPr sz="2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1430" marR="127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125</a:t>
                      </a:r>
                      <a:endParaRPr sz="2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Initial Surveys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2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985" marR="190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2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143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2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Biennial Surveys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</a:t>
                      </a:r>
                      <a:endParaRPr sz="2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985" marR="190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</a:t>
                      </a:r>
                      <a:endParaRPr sz="2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143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</a:t>
                      </a:r>
                      <a:endParaRPr sz="2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Follow Up Surveys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2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985" marR="190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2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143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2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Complaints and FRI</a:t>
                      </a:r>
                      <a:r>
                        <a:rPr lang="en-US" sz="2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’s</a:t>
                      </a:r>
                      <a:r>
                        <a:rPr lang="en-US" sz="2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investigated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" marR="190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</a:t>
                      </a:r>
                      <a:endParaRPr sz="2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98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</a:t>
                      </a:r>
                      <a:endParaRPr sz="2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1430" marR="127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180</a:t>
                      </a:r>
                      <a:endParaRPr sz="2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"/>
          <p:cNvSpPr txBox="1">
            <a:spLocks noGrp="1"/>
          </p:cNvSpPr>
          <p:nvPr>
            <p:ph type="title"/>
          </p:nvPr>
        </p:nvSpPr>
        <p:spPr>
          <a:xfrm>
            <a:off x="914400" y="924350"/>
            <a:ext cx="111813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000"/>
              <a:buNone/>
            </a:pPr>
            <a:r>
              <a:rPr lang="en-US" sz="4000"/>
              <a:t>Most Frequently Cited Adult Medical Daycare Deficiencies </a:t>
            </a:r>
            <a:endParaRPr sz="4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9193"/>
              <a:buNone/>
            </a:pPr>
            <a:endParaRPr sz="3659"/>
          </a:p>
        </p:txBody>
      </p:sp>
      <p:sp>
        <p:nvSpPr>
          <p:cNvPr id="242" name="Google Shape;242;p23"/>
          <p:cNvSpPr txBox="1">
            <a:spLocks noGrp="1"/>
          </p:cNvSpPr>
          <p:nvPr>
            <p:ph type="sldNum" idx="12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graphicFrame>
        <p:nvGraphicFramePr>
          <p:cNvPr id="243" name="Google Shape;243;p23"/>
          <p:cNvGraphicFramePr/>
          <p:nvPr/>
        </p:nvGraphicFramePr>
        <p:xfrm>
          <a:off x="1287894" y="1755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{65176DC7-79B5-403F-87B0-DF16D8D87CAB}</a:tableStyleId>
              </a:tblPr>
              <a:tblGrid>
                <a:gridCol w="175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8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1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 Tags</a:t>
                      </a:r>
                      <a:endParaRPr sz="2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F9E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F9E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F9E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C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1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 of Tag</a:t>
                      </a:r>
                      <a:endParaRPr sz="2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F9E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F9E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C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r>
                        <a:rPr lang="en-US" sz="2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S-0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795</a:t>
                      </a: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F9E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Personnel Records 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All Required documents in staff Records</a:t>
                      </a: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F9E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r>
                        <a:rPr lang="en-US" sz="2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S-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0650</a:t>
                      </a: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First Aid and CPR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 Required certifications and staffing</a:t>
                      </a: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2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S-0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480</a:t>
                      </a: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Participant Rights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 Rights and procedures for making grievances</a:t>
                      </a: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2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S-1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045</a:t>
                      </a: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r>
                        <a:rPr lang="en-US" sz="2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anitation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 Maintenance and housekeeping</a:t>
                      </a: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2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S-1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090</a:t>
                      </a: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r>
                        <a:rPr lang="en-US" sz="2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afety 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Dangerous and toxic chemicals are secured</a:t>
                      </a: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8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2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S-1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r>
                        <a:rPr lang="en-US" sz="2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05</a:t>
                      </a: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Water Temperature - 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Between 100 and 120 also amounts of water (bathing, washing clothes and food prep)</a:t>
                      </a: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2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S-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0545</a:t>
                      </a: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Staff Training - 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Annual 8 hrs staff training/required areas</a:t>
                      </a: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2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S-0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430</a:t>
                      </a: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Days and Hours of Operation - 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Posted hours/6 hrs day/5 days a week</a:t>
                      </a: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2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S-09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Orientation and Drills - </a:t>
                      </a:r>
                      <a:r>
                        <a:rPr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Disaster and fire drills</a:t>
                      </a: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CA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DH Pal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DH Pal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F13D88828E584B8796E64A0D2DBAC2" ma:contentTypeVersion="11" ma:contentTypeDescription="Create a new document." ma:contentTypeScope="" ma:versionID="19c81b7c06001cfcb1d4cadb4dd9126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9f8a7ee62ec5a0ae4d6004028b8cf6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20B865E-F2F4-423B-9B5E-C3A04D902218}"/>
</file>

<file path=customXml/itemProps2.xml><?xml version="1.0" encoding="utf-8"?>
<ds:datastoreItem xmlns:ds="http://schemas.openxmlformats.org/officeDocument/2006/customXml" ds:itemID="{D7095EA4-8865-4D92-96F6-358463D9D645}"/>
</file>

<file path=customXml/itemProps3.xml><?xml version="1.0" encoding="utf-8"?>
<ds:datastoreItem xmlns:ds="http://schemas.openxmlformats.org/officeDocument/2006/customXml" ds:itemID="{9215DFF5-E469-4B21-959A-D7C82A19BD1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1260</Words>
  <Application>Microsoft Office PowerPoint</Application>
  <PresentationFormat>Widescreen</PresentationFormat>
  <Paragraphs>192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Roboto</vt:lpstr>
      <vt:lpstr>Calibri</vt:lpstr>
      <vt:lpstr>1_Office Theme</vt:lpstr>
      <vt:lpstr>Office Theme</vt:lpstr>
      <vt:lpstr>Office of Health Care Quality (OHCQ) Adult Medical Day Care</vt:lpstr>
      <vt:lpstr>Agenda </vt:lpstr>
      <vt:lpstr>To protect the health and safety of Marylanders and to ensure there is public confidence in the health care and community service delivery systems </vt:lpstr>
      <vt:lpstr>Core Functions: OHCQ</vt:lpstr>
      <vt:lpstr>OHCQ is Maryland’s State Survey Agency</vt:lpstr>
      <vt:lpstr>Adult Medical Day Care (AMDC)</vt:lpstr>
      <vt:lpstr>OHCQ AMDC Organizational Chart</vt:lpstr>
      <vt:lpstr>AMDC- Program Statistics</vt:lpstr>
      <vt:lpstr>Most Frequently Cited Adult Medical Daycare Deficiencies  </vt:lpstr>
      <vt:lpstr>Federal Audit : Health and Human Services (HHS) </vt:lpstr>
      <vt:lpstr>Federal Audit Findings: Health and Human Services (HHS) </vt:lpstr>
      <vt:lpstr>HHS Audit: Health and Safety Findings</vt:lpstr>
      <vt:lpstr>HHS Audit: Administrative Findings</vt:lpstr>
      <vt:lpstr>HHS Audit: Administrative Requirements</vt:lpstr>
      <vt:lpstr>Strengthening Oversight: OHCQ’s Response to HHS Audit</vt:lpstr>
      <vt:lpstr>Strengthening Oversight and Supporting Providers</vt:lpstr>
      <vt:lpstr>Strengthening Oversight and Supporting Providers</vt:lpstr>
      <vt:lpstr>Key Takeaways 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Maureen C. Regan -MDH-</dc:creator>
  <cp:lastModifiedBy>Carol Fenderson</cp:lastModifiedBy>
  <cp:revision>2</cp:revision>
  <dcterms:created xsi:type="dcterms:W3CDTF">2018-02-09T13:05:01Z</dcterms:created>
  <dcterms:modified xsi:type="dcterms:W3CDTF">2025-07-02T14:56:00Z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0x0101005DF13D88828E584B8796E64A0D2DBAC2</vt:lpwstr>
  </property>
</Properties>
</file>