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7"/>
  </p:notesMasterIdLst>
  <p:handoutMasterIdLst>
    <p:handoutMasterId r:id="rId8"/>
  </p:handoutMasterIdLst>
  <p:sldIdLst>
    <p:sldId id="335" r:id="rId2"/>
    <p:sldId id="344" r:id="rId3"/>
    <p:sldId id="345" r:id="rId4"/>
    <p:sldId id="346" r:id="rId5"/>
    <p:sldId id="342" r:id="rId6"/>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57" autoAdjust="0"/>
  </p:normalViewPr>
  <p:slideViewPr>
    <p:cSldViewPr>
      <p:cViewPr>
        <p:scale>
          <a:sx n="75" d="100"/>
          <a:sy n="75" d="100"/>
        </p:scale>
        <p:origin x="-366" y="-18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83" d="100"/>
          <a:sy n="83" d="100"/>
        </p:scale>
        <p:origin x="-199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defRPr>
            </a:lvl1pPr>
          </a:lstStyle>
          <a:p>
            <a:pPr>
              <a:defRPr/>
            </a:pPr>
            <a:fld id="{7859290C-2C66-46D6-87C4-5037FCEBD47F}" type="datetimeFigureOut">
              <a:rPr lang="en-US"/>
              <a:pPr>
                <a:defRPr/>
              </a:pPr>
              <a:t>11/14/2011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defRPr>
            </a:lvl1pPr>
          </a:lstStyle>
          <a:p>
            <a:pPr>
              <a:defRPr/>
            </a:pPr>
            <a:fld id="{45921D70-CDF4-408D-8B3B-623573DDBF2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defRPr>
            </a:lvl1pPr>
          </a:lstStyle>
          <a:p>
            <a:pPr>
              <a:defRPr/>
            </a:pPr>
            <a:fld id="{C0E94C26-5D20-47BB-98D9-27409B362081}"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defRPr>
            </a:lvl1pPr>
          </a:lstStyle>
          <a:p>
            <a:pPr>
              <a:defRPr/>
            </a:pPr>
            <a:fld id="{12082367-F675-4A6A-A807-BF43275AAD7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26E4E6-D21F-4E84-8E52-F780BEFFFC46}" type="slidenum">
              <a:rPr lang="en-US"/>
              <a:pPr fontAlgn="base">
                <a:spcBef>
                  <a:spcPct val="0"/>
                </a:spcBef>
                <a:spcAft>
                  <a:spcPct val="0"/>
                </a:spcAft>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F6D9369-A731-4AD0-8A26-71CE6F3A92F8}"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6C0D69-9405-44B3-A54C-4EA37790685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28A10-807B-4DAB-98CC-78E0BDB3B03E}"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39AB36-93A9-45C4-9FAC-3EE7A52FDFA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777540-B935-4043-8408-37B24B512D65}"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426B6E-0226-4DCE-AF8D-4619FE99BA3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Date Placeholder 3"/>
          <p:cNvSpPr>
            <a:spLocks noGrp="1"/>
          </p:cNvSpPr>
          <p:nvPr>
            <p:ph type="dt" sz="half" idx="10"/>
          </p:nvPr>
        </p:nvSpPr>
        <p:spPr/>
        <p:txBody>
          <a:bodyPr/>
          <a:lstStyle>
            <a:lvl1pPr>
              <a:defRPr/>
            </a:lvl1pPr>
          </a:lstStyle>
          <a:p>
            <a:pPr>
              <a:defRPr/>
            </a:pPr>
            <a:fld id="{8DC79BA5-D88B-4EB4-979F-909CE19915D7}"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B8BA48A-C8AE-4FD7-98A4-A0C2E99B2FA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p:cNvSpPr>
            <a:spLocks noGrp="1"/>
          </p:cNvSpPr>
          <p:nvPr>
            <p:ph type="dt" sz="half" idx="10"/>
          </p:nvPr>
        </p:nvSpPr>
        <p:spPr/>
        <p:txBody>
          <a:bodyPr/>
          <a:lstStyle>
            <a:lvl1pPr>
              <a:defRPr/>
            </a:lvl1pPr>
          </a:lstStyle>
          <a:p>
            <a:pPr>
              <a:defRPr/>
            </a:pPr>
            <a:fld id="{993D6A82-4A87-423F-BCD9-E61AD969550E}" type="datetime1">
              <a:rPr lang="en-US"/>
              <a:pPr>
                <a:defRPr/>
              </a:pPr>
              <a:t>11/14/2011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4DDFF1B-006C-432E-8EDB-CB75F0B4419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EDDE4E6A-3612-4CF1-A19A-7E92A4028CC5}" type="datetime1">
              <a:rPr lang="en-US"/>
              <a:pPr>
                <a:defRPr/>
              </a:pPr>
              <a:t>11/14/2011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FDB8487D-03CE-41AF-BC4E-55925B0DBE4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32E1D-22C9-411E-996C-48C70F05B039}"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138C61-2764-4D39-A4FC-2C00DD571BF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DA895B-B359-4166-89E5-F12A23C8F137}" type="datetime1">
              <a:rPr lang="en-US"/>
              <a:pPr>
                <a:defRPr/>
              </a:pPr>
              <a:t>11/14/2011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A2A1C3-F88C-4082-B179-B7CE2E065D2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73EDB0-8BC3-41B8-9E7E-1AC4563C0FA5}"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C22E26B-A525-4470-A58B-87758BB1BE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B33070-9942-4CE9-9EE7-2EE81EF27B30}" type="datetime1">
              <a:rPr lang="en-US"/>
              <a:pPr>
                <a:defRPr/>
              </a:pPr>
              <a:t>11/14/2011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06DF2FA-B582-403D-939D-1337DDFDEE3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F91629-87BE-4585-90CF-E37E0EC0CE89}" type="datetime1">
              <a:rPr lang="en-US"/>
              <a:pPr>
                <a:defRPr/>
              </a:pPr>
              <a:t>11/14/2011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4920124-4410-454F-AD94-C0C29E735B1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705E53-9A68-4376-9452-F85329E52E08}" type="datetime1">
              <a:rPr lang="en-US"/>
              <a:pPr>
                <a:defRPr/>
              </a:pPr>
              <a:t>11/14/2011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CB9BFBC-3345-4ED2-A315-B67A7F97893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E9B8AF-FE02-4339-ABE0-887044FE328D}"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3DD189B-148B-42EF-A3BD-AD7B51824F6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AC56A0-6E7C-46F5-A8F7-5F060415C48C}" type="datetime1">
              <a:rPr lang="en-US"/>
              <a:pPr>
                <a:defRPr/>
              </a:pPr>
              <a:t>11/14/2011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AC20C6D-B433-441C-B3A5-BD6387A7F00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defRPr>
            </a:lvl1pPr>
          </a:lstStyle>
          <a:p>
            <a:pPr>
              <a:defRPr/>
            </a:pPr>
            <a:fld id="{76E26D5B-7A63-4A99-8925-0D6C09403F0C}" type="datetime1">
              <a:rPr lang="en-US"/>
              <a:pPr>
                <a:defRPr/>
              </a:pPr>
              <a:t>11/14/2011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defRPr>
            </a:lvl1pPr>
          </a:lstStyle>
          <a:p>
            <a:pPr>
              <a:defRPr/>
            </a:pPr>
            <a:fld id="{C7AAC2B8-97B5-4EE1-8EC5-1DDAB7522C0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 id="2147483685"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B11CC5-F2B7-4132-A270-948AB6B818EE}" type="slidenum">
              <a:rPr lang="en-US"/>
              <a:pPr>
                <a:defRPr/>
              </a:pPr>
              <a:t>1</a:t>
            </a:fld>
            <a:endParaRPr lang="en-US" dirty="0"/>
          </a:p>
        </p:txBody>
      </p:sp>
      <p:sp>
        <p:nvSpPr>
          <p:cNvPr id="5"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30B1AE6B-0A62-4247-ADB2-5EAA59B2394A}" type="slidenum">
              <a:rPr lang="en-US" sz="1200" b="0">
                <a:solidFill>
                  <a:schemeClr val="tx1">
                    <a:tint val="75000"/>
                  </a:schemeClr>
                </a:solidFill>
                <a:latin typeface="+mn-lt"/>
              </a:rPr>
              <a:pPr algn="r" fontAlgn="auto">
                <a:spcBef>
                  <a:spcPts val="0"/>
                </a:spcBef>
                <a:spcAft>
                  <a:spcPts val="0"/>
                </a:spcAft>
                <a:defRPr/>
              </a:pPr>
              <a:t>1</a:t>
            </a:fld>
            <a:endParaRPr lang="en-US" sz="1200" b="0" dirty="0">
              <a:solidFill>
                <a:schemeClr val="tx1">
                  <a:tint val="75000"/>
                </a:schemeClr>
              </a:solidFill>
              <a:latin typeface="+mn-lt"/>
            </a:endParaRPr>
          </a:p>
        </p:txBody>
      </p:sp>
      <p:sp>
        <p:nvSpPr>
          <p:cNvPr id="18435" name="Title 1"/>
          <p:cNvSpPr>
            <a:spLocks noGrp="1"/>
          </p:cNvSpPr>
          <p:nvPr>
            <p:ph type="ctrTitle" idx="4294967295"/>
          </p:nvPr>
        </p:nvSpPr>
        <p:spPr>
          <a:xfrm>
            <a:off x="304800" y="2133600"/>
            <a:ext cx="8610600" cy="2057400"/>
          </a:xfrm>
        </p:spPr>
        <p:txBody>
          <a:bodyPr/>
          <a:lstStyle/>
          <a:p>
            <a:r>
              <a:rPr lang="en-US" sz="4000" dirty="0" smtClean="0"/>
              <a:t>Sustainability of Provider Assessments</a:t>
            </a:r>
            <a:br>
              <a:rPr lang="en-US" sz="4000" dirty="0" smtClean="0"/>
            </a:br>
            <a:r>
              <a:rPr lang="en-US" sz="4000" dirty="0" smtClean="0"/>
              <a:t/>
            </a:r>
            <a:br>
              <a:rPr lang="en-US" sz="4000" dirty="0" smtClean="0"/>
            </a:br>
            <a:r>
              <a:rPr lang="en-US" sz="4000" dirty="0" smtClean="0"/>
              <a:t>DHMH Presentation:</a:t>
            </a:r>
            <a:br>
              <a:rPr lang="en-US" sz="4000" dirty="0" smtClean="0"/>
            </a:br>
            <a:r>
              <a:rPr lang="en-US" sz="4000" dirty="0" smtClean="0"/>
              <a:t>Maryland Medicaid Advisory Committee October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2</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2</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8" name="Title 1"/>
          <p:cNvSpPr>
            <a:spLocks/>
          </p:cNvSpPr>
          <p:nvPr/>
        </p:nvSpPr>
        <p:spPr bwMode="auto">
          <a:xfrm>
            <a:off x="-457200" y="1120775"/>
            <a:ext cx="5638800" cy="1470025"/>
          </a:xfrm>
          <a:prstGeom prst="rect">
            <a:avLst/>
          </a:prstGeom>
          <a:noFill/>
          <a:ln w="9525">
            <a:noFill/>
            <a:miter lim="800000"/>
            <a:headEnd/>
            <a:tailEnd/>
          </a:ln>
        </p:spPr>
        <p:txBody>
          <a:bodyPr anchor="ctr"/>
          <a:lstStyle/>
          <a:p>
            <a:pPr algn="ctr"/>
            <a:r>
              <a:rPr lang="en-US" sz="2000" b="0" dirty="0">
                <a:latin typeface="Calibri" pitchFamily="34" charset="0"/>
              </a:rPr>
              <a:t>Provider Assessments, FY 08 – FY 12</a:t>
            </a:r>
          </a:p>
        </p:txBody>
      </p:sp>
      <p:sp>
        <p:nvSpPr>
          <p:cNvPr id="93189" name="Rectangle 48"/>
          <p:cNvSpPr>
            <a:spLocks noChangeArrowheads="1"/>
          </p:cNvSpPr>
          <p:nvPr/>
        </p:nvSpPr>
        <p:spPr bwMode="auto">
          <a:xfrm>
            <a:off x="-228600" y="425450"/>
            <a:ext cx="9067800" cy="641350"/>
          </a:xfrm>
          <a:prstGeom prst="rect">
            <a:avLst/>
          </a:prstGeom>
          <a:noFill/>
          <a:ln w="9525" algn="ctr">
            <a:noFill/>
            <a:miter lim="800000"/>
            <a:headEnd/>
            <a:tailEnd/>
          </a:ln>
        </p:spPr>
        <p:txBody>
          <a:bodyPr anchor="ctr"/>
          <a:lstStyle/>
          <a:p>
            <a:pPr marL="342900" indent="-342900" eaLnBrk="0" hangingPunct="0"/>
            <a:r>
              <a:rPr lang="en-US" sz="2600" b="0" dirty="0">
                <a:solidFill>
                  <a:srgbClr val="000000"/>
                </a:solidFill>
                <a:latin typeface="Calibri" pitchFamily="34" charset="0"/>
              </a:rPr>
              <a:t>	In order to balance Medicaid’s budget, provider assessments have increased</a:t>
            </a:r>
          </a:p>
        </p:txBody>
      </p:sp>
      <p:graphicFrame>
        <p:nvGraphicFramePr>
          <p:cNvPr id="93690" name="Group 506"/>
          <p:cNvGraphicFramePr>
            <a:graphicFrameLocks noGrp="1"/>
          </p:cNvGraphicFramePr>
          <p:nvPr/>
        </p:nvGraphicFramePr>
        <p:xfrm>
          <a:off x="76200" y="2133600"/>
          <a:ext cx="8762998" cy="3373755"/>
        </p:xfrm>
        <a:graphic>
          <a:graphicData uri="http://schemas.openxmlformats.org/drawingml/2006/table">
            <a:tbl>
              <a:tblPr/>
              <a:tblGrid>
                <a:gridCol w="1755876"/>
                <a:gridCol w="1244837"/>
                <a:gridCol w="1285786"/>
                <a:gridCol w="1285785"/>
                <a:gridCol w="1285786"/>
                <a:gridCol w="1275958"/>
                <a:gridCol w="628970"/>
              </a:tblGrid>
              <a:tr h="2444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1050" b="0" i="0" u="none" strike="noStrike" cap="none" normalizeH="0" baseline="0" dirty="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08</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09</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10</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11</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sng" strike="noStrike" cap="none" normalizeH="0" baseline="0" dirty="0" smtClean="0">
                          <a:ln>
                            <a:noFill/>
                          </a:ln>
                          <a:solidFill>
                            <a:schemeClr val="tx1"/>
                          </a:solidFill>
                          <a:effectLst/>
                          <a:latin typeface="Arial" charset="0"/>
                          <a:cs typeface="Arial" charset="0"/>
                        </a:rPr>
                        <a:t>FY 12</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Nursing Home</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34,580,201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44,361,522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43,682,680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89,784,297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126,027,431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95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Hospital*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       19,000,000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       45,768,121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129,919,614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ahoma" pitchFamily="34" charset="0"/>
                          <a:cs typeface="Tahoma" pitchFamily="34" charset="0"/>
                        </a:rPr>
                        <a:t> $     389,825,000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667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MCO Assessments**</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 $      95,000,000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Arial" charset="0"/>
                          <a:cs typeface="Arial" charset="0"/>
                        </a:rPr>
                        <a:t> $     102,000,000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sng" strike="noStrike" cap="none" normalizeH="0" baseline="0" dirty="0" smtClean="0">
                          <a:ln>
                            <a:noFill/>
                          </a:ln>
                          <a:solidFill>
                            <a:schemeClr val="tx1"/>
                          </a:solidFill>
                          <a:effectLst/>
                          <a:latin typeface="Tahoma" pitchFamily="34" charset="0"/>
                          <a:cs typeface="Tahoma" pitchFamily="34" charset="0"/>
                        </a:rPr>
                        <a:t> $     108,000,000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Total</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129,580,201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165,361,522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197,450,801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327,703,911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     623,852,431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530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*Note: only focuses on assessments for cost containment.  Does not include the assessment associated with the expected averted uncompensated care due to the Medicaid parent expansion in FY 09. FY 12 budget language provides for a 1.25% assessment on projected regulated net patient revenue for the parent expansion.</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42925">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Additionally, 39 percent of the hospital assessment in FY 10 was passed along to payers in the form of a rate increase.  In FY 11, 74 percent of the hospital assessment was passed along to payers.  In FY 12, the amount passed along to payers in the form of a rate increase was 86 percent.</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22860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FY 09 hospital amount is for discontinuing hospital day limits early.</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0050">
                <a:tc gridSpan="7">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**MCO assessment for FY 11 and FY 12 simply maintains FY 10 amount, since FY 11 is incomplete.  Additionally, the amounts include total revenue, not all funds went to the Medicaid Budget.</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3</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3</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9" name="Rectangle 48"/>
          <p:cNvSpPr>
            <a:spLocks noChangeArrowheads="1"/>
          </p:cNvSpPr>
          <p:nvPr/>
        </p:nvSpPr>
        <p:spPr bwMode="auto">
          <a:xfrm>
            <a:off x="0" y="425450"/>
            <a:ext cx="8839200" cy="641350"/>
          </a:xfrm>
          <a:prstGeom prst="rect">
            <a:avLst/>
          </a:prstGeom>
          <a:noFill/>
          <a:ln w="9525" algn="ctr">
            <a:noFill/>
            <a:miter lim="800000"/>
            <a:headEnd/>
            <a:tailEnd/>
          </a:ln>
        </p:spPr>
        <p:txBody>
          <a:bodyPr anchor="ctr"/>
          <a:lstStyle/>
          <a:p>
            <a:pPr eaLnBrk="0" hangingPunct="0"/>
            <a:r>
              <a:rPr lang="en-US" sz="2600" b="0" dirty="0" smtClean="0">
                <a:solidFill>
                  <a:srgbClr val="000000"/>
                </a:solidFill>
                <a:latin typeface="Calibri" pitchFamily="34" charset="0"/>
              </a:rPr>
              <a:t>Under the President’s proposal to the Joint Selection Committee on Deficit Reduction, provider taxes would be limited for all providers</a:t>
            </a:r>
            <a:endParaRPr lang="en-US" sz="2600" b="0" dirty="0">
              <a:solidFill>
                <a:srgbClr val="000000"/>
              </a:solidFill>
              <a:latin typeface="Calibri" pitchFamily="34" charset="0"/>
            </a:endParaRPr>
          </a:p>
        </p:txBody>
      </p:sp>
      <p:graphicFrame>
        <p:nvGraphicFramePr>
          <p:cNvPr id="8" name="Table 7"/>
          <p:cNvGraphicFramePr>
            <a:graphicFrameLocks noGrp="1"/>
          </p:cNvGraphicFramePr>
          <p:nvPr/>
        </p:nvGraphicFramePr>
        <p:xfrm>
          <a:off x="228602" y="2590800"/>
          <a:ext cx="8001000" cy="1981200"/>
        </p:xfrm>
        <a:graphic>
          <a:graphicData uri="http://schemas.openxmlformats.org/drawingml/2006/table">
            <a:tbl>
              <a:tblPr/>
              <a:tblGrid>
                <a:gridCol w="3303738"/>
                <a:gridCol w="782877"/>
                <a:gridCol w="782877"/>
                <a:gridCol w="782877"/>
                <a:gridCol w="782877"/>
                <a:gridCol w="782877"/>
                <a:gridCol w="782877"/>
              </a:tblGrid>
              <a:tr h="1199442">
                <a:tc>
                  <a:txBody>
                    <a:bodyPr/>
                    <a:lstStyle/>
                    <a:p>
                      <a:pPr marL="0" marR="0" algn="l">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FY2012</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FY2013</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FY2014</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FY2015</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FY2016</a:t>
                      </a:r>
                      <a:endParaRPr lang="en-US" sz="1600" dirty="0">
                        <a:latin typeface="Calibri"/>
                        <a:ea typeface="Calibri"/>
                        <a:cs typeface="Times New Roman"/>
                      </a:endParaRP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600" dirty="0">
                          <a:solidFill>
                            <a:srgbClr val="FFFFFF"/>
                          </a:solidFill>
                          <a:latin typeface="Calibri"/>
                          <a:ea typeface="Calibri"/>
                          <a:cs typeface="Times New Roman"/>
                        </a:rPr>
                        <a:t>FY2017</a:t>
                      </a:r>
                      <a:endParaRPr lang="en-US" sz="1600" dirty="0">
                        <a:latin typeface="Calibri"/>
                        <a:ea typeface="Calibri"/>
                        <a:cs typeface="Times New Roman"/>
                      </a:endParaRP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781758">
                <a:tc>
                  <a:txBody>
                    <a:bodyPr/>
                    <a:lstStyle/>
                    <a:p>
                      <a:pPr marL="0" marR="0" algn="l">
                        <a:lnSpc>
                          <a:spcPct val="115000"/>
                        </a:lnSpc>
                        <a:spcBef>
                          <a:spcPts val="0"/>
                        </a:spcBef>
                        <a:spcAft>
                          <a:spcPts val="0"/>
                        </a:spcAft>
                      </a:pPr>
                      <a:r>
                        <a:rPr lang="en-US" sz="1800" b="1" dirty="0">
                          <a:latin typeface="Calibri"/>
                          <a:ea typeface="Calibri"/>
                          <a:cs typeface="Times New Roman"/>
                        </a:rPr>
                        <a:t>Federal Allowable Provider Rate</a:t>
                      </a:r>
                      <a:endParaRPr lang="en-US" sz="18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6%</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4.5%</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4%</a:t>
                      </a:r>
                    </a:p>
                  </a:txBody>
                  <a:tcPr marL="68580" marR="68580" marT="0" marB="0">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800" dirty="0">
                          <a:latin typeface="Calibri"/>
                          <a:ea typeface="Calibri"/>
                          <a:cs typeface="Times New Roman"/>
                        </a:rPr>
                        <a:t>3.5%</a:t>
                      </a:r>
                    </a:p>
                  </a:txBody>
                  <a:tcPr marL="68580" marR="68580" marT="0" marB="0">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
        <p:nvSpPr>
          <p:cNvPr id="10" name="Title 1"/>
          <p:cNvSpPr>
            <a:spLocks/>
          </p:cNvSpPr>
          <p:nvPr/>
        </p:nvSpPr>
        <p:spPr bwMode="auto">
          <a:xfrm>
            <a:off x="228600" y="1425575"/>
            <a:ext cx="8305800" cy="1470025"/>
          </a:xfrm>
          <a:prstGeom prst="rect">
            <a:avLst/>
          </a:prstGeom>
          <a:noFill/>
          <a:ln w="9525">
            <a:noFill/>
            <a:miter lim="800000"/>
            <a:headEnd/>
            <a:tailEnd/>
          </a:ln>
        </p:spPr>
        <p:txBody>
          <a:bodyPr anchor="ctr"/>
          <a:lstStyle/>
          <a:p>
            <a:pPr algn="ctr"/>
            <a:r>
              <a:rPr lang="en-US" sz="2000" b="0" dirty="0" smtClean="0">
                <a:latin typeface="Calibri" pitchFamily="34" charset="0"/>
              </a:rPr>
              <a:t>President’s Proposal to the Joint Selection Committee</a:t>
            </a:r>
            <a:endParaRPr lang="en-US" sz="2000" b="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191B6F99-3DA9-4D2D-A02A-9BA8CFB1EDE5}" type="slidenum">
              <a:rPr lang="en-US"/>
              <a:pPr>
                <a:defRPr/>
              </a:pPr>
              <a:t>4</a:t>
            </a:fld>
            <a:endParaRPr lang="en-US" dirty="0"/>
          </a:p>
        </p:txBody>
      </p:sp>
      <p:sp>
        <p:nvSpPr>
          <p:cNvPr id="57" name="Slide Number Placeholder 5"/>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7E5909AD-1745-4939-8E20-4D5F019B1306}" type="slidenum">
              <a:rPr lang="en-US" sz="1200" b="0">
                <a:solidFill>
                  <a:schemeClr val="tx1">
                    <a:tint val="75000"/>
                  </a:schemeClr>
                </a:solidFill>
                <a:latin typeface="+mn-lt"/>
              </a:rPr>
              <a:pPr algn="r" fontAlgn="auto">
                <a:spcBef>
                  <a:spcPts val="0"/>
                </a:spcBef>
                <a:spcAft>
                  <a:spcPts val="0"/>
                </a:spcAft>
                <a:defRPr/>
              </a:pPr>
              <a:t>4</a:t>
            </a:fld>
            <a:endParaRPr lang="en-US" sz="1200" b="0" dirty="0">
              <a:solidFill>
                <a:schemeClr val="tx1">
                  <a:tint val="75000"/>
                </a:schemeClr>
              </a:solidFill>
              <a:latin typeface="+mn-lt"/>
            </a:endParaRPr>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3189" name="Rectangle 48"/>
          <p:cNvSpPr>
            <a:spLocks noChangeArrowheads="1"/>
          </p:cNvSpPr>
          <p:nvPr/>
        </p:nvSpPr>
        <p:spPr bwMode="auto">
          <a:xfrm>
            <a:off x="228600" y="425450"/>
            <a:ext cx="8534400" cy="641350"/>
          </a:xfrm>
          <a:prstGeom prst="rect">
            <a:avLst/>
          </a:prstGeom>
          <a:noFill/>
          <a:ln w="9525" algn="ctr">
            <a:noFill/>
            <a:miter lim="800000"/>
            <a:headEnd/>
            <a:tailEnd/>
          </a:ln>
        </p:spPr>
        <p:txBody>
          <a:bodyPr anchor="ctr"/>
          <a:lstStyle/>
          <a:p>
            <a:pPr eaLnBrk="0" hangingPunct="0"/>
            <a:r>
              <a:rPr lang="en-US" sz="2600" b="0" dirty="0" smtClean="0">
                <a:solidFill>
                  <a:srgbClr val="000000"/>
                </a:solidFill>
                <a:latin typeface="Calibri" pitchFamily="34" charset="0"/>
              </a:rPr>
              <a:t>The Department of Budget Management has </a:t>
            </a:r>
            <a:r>
              <a:rPr lang="en-US" sz="2600" b="0" i="1" dirty="0" smtClean="0">
                <a:solidFill>
                  <a:srgbClr val="000000"/>
                </a:solidFill>
                <a:latin typeface="Calibri" pitchFamily="34" charset="0"/>
              </a:rPr>
              <a:t>very preliminary </a:t>
            </a:r>
            <a:r>
              <a:rPr lang="en-US" sz="2600" b="0" dirty="0" smtClean="0">
                <a:solidFill>
                  <a:srgbClr val="000000"/>
                </a:solidFill>
                <a:latin typeface="Calibri" pitchFamily="34" charset="0"/>
              </a:rPr>
              <a:t>estimates on how the President’s provider tax proposal impacts revenues</a:t>
            </a:r>
            <a:endParaRPr lang="en-US" sz="2600" b="0" dirty="0">
              <a:solidFill>
                <a:srgbClr val="000000"/>
              </a:solidFill>
              <a:latin typeface="Calibri" pitchFamily="34" charset="0"/>
            </a:endParaRPr>
          </a:p>
        </p:txBody>
      </p:sp>
      <p:graphicFrame>
        <p:nvGraphicFramePr>
          <p:cNvPr id="12" name="Table 11"/>
          <p:cNvGraphicFramePr>
            <a:graphicFrameLocks noGrp="1"/>
          </p:cNvGraphicFramePr>
          <p:nvPr/>
        </p:nvGraphicFramePr>
        <p:xfrm>
          <a:off x="304800" y="2286000"/>
          <a:ext cx="8153399" cy="2822147"/>
        </p:xfrm>
        <a:graphic>
          <a:graphicData uri="http://schemas.openxmlformats.org/drawingml/2006/table">
            <a:tbl>
              <a:tblPr/>
              <a:tblGrid>
                <a:gridCol w="1575598"/>
                <a:gridCol w="1124055"/>
                <a:gridCol w="1200914"/>
                <a:gridCol w="1063208"/>
                <a:gridCol w="1063208"/>
                <a:gridCol w="1063208"/>
                <a:gridCol w="1063208"/>
              </a:tblGrid>
              <a:tr h="346085">
                <a:tc gridSpan="3">
                  <a:txBody>
                    <a:bodyPr/>
                    <a:lstStyle/>
                    <a:p>
                      <a:pPr algn="l" fontAlgn="b"/>
                      <a:r>
                        <a:rPr lang="en-US" sz="1200" b="1" i="0" u="none" strike="noStrike" dirty="0">
                          <a:solidFill>
                            <a:srgbClr val="000000"/>
                          </a:solidFill>
                          <a:latin typeface="Arial"/>
                        </a:rPr>
                        <a:t>Impact of President Obama's Medicaid Proposals for Maryland</a:t>
                      </a:r>
                    </a:p>
                  </a:txBody>
                  <a:tcPr marL="7177" marR="7177" marT="717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gridSpan="2">
                  <a:txBody>
                    <a:bodyPr/>
                    <a:lstStyle/>
                    <a:p>
                      <a:pPr algn="l" fontAlgn="b"/>
                      <a:r>
                        <a:rPr lang="en-US" sz="1200" b="0" i="1" u="none" strike="noStrike" dirty="0" smtClean="0">
                          <a:solidFill>
                            <a:srgbClr val="000000"/>
                          </a:solidFill>
                          <a:latin typeface="Arial"/>
                        </a:rPr>
                        <a:t>Impact </a:t>
                      </a:r>
                      <a:r>
                        <a:rPr lang="en-US" sz="1200" b="0" i="1" u="none" strike="noStrike" dirty="0">
                          <a:solidFill>
                            <a:srgbClr val="000000"/>
                          </a:solidFill>
                          <a:latin typeface="Arial"/>
                        </a:rPr>
                        <a:t>by Federal Fiscal Year</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15</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16</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17</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18</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19</a:t>
                      </a:r>
                    </a:p>
                  </a:txBody>
                  <a:tcPr marL="7177" marR="7177" marT="7177" marB="0" anchor="b">
                    <a:lnL>
                      <a:noFill/>
                    </a:lnL>
                    <a:lnR>
                      <a:noFill/>
                    </a:lnR>
                    <a:lnT>
                      <a:noFill/>
                    </a:lnT>
                    <a:lnB>
                      <a:noFill/>
                    </a:lnB>
                    <a:solidFill>
                      <a:srgbClr val="FFFFFF"/>
                    </a:solidFill>
                  </a:tcPr>
                </a:tc>
                <a:tc>
                  <a:txBody>
                    <a:bodyPr/>
                    <a:lstStyle/>
                    <a:p>
                      <a:pPr algn="ctr" fontAlgn="b"/>
                      <a:r>
                        <a:rPr lang="en-US" sz="1200" b="0" i="0" u="sng" strike="noStrike" dirty="0">
                          <a:solidFill>
                            <a:srgbClr val="000000"/>
                          </a:solidFill>
                          <a:latin typeface="Arial"/>
                        </a:rPr>
                        <a:t>FY 20</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a:txBody>
                    <a:bodyPr/>
                    <a:lstStyle/>
                    <a:p>
                      <a:pPr algn="l" fontAlgn="b"/>
                      <a:r>
                        <a:rPr lang="en-US" sz="1200" b="0" i="0" u="none" strike="noStrike" dirty="0">
                          <a:solidFill>
                            <a:srgbClr val="000000"/>
                          </a:solidFill>
                          <a:latin typeface="Arial"/>
                        </a:rPr>
                        <a:t>Provider Tax*</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(150,341,370)</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(251,303,240)</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(363,039,823)</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(383,122,095)</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(404,361,833)</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(426,827,156)</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a:txBody>
                    <a:bodyPr/>
                    <a:lstStyle/>
                    <a:p>
                      <a:pPr algn="l" fontAlgn="b"/>
                      <a:r>
                        <a:rPr lang="en-US" sz="1200" b="1" i="0" u="none" strike="noStrike" dirty="0">
                          <a:solidFill>
                            <a:srgbClr val="000000"/>
                          </a:solidFill>
                          <a:latin typeface="Arial"/>
                        </a:rPr>
                        <a:t>Total Maryland Impact</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(150,341,370)</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(251,303,240)</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(363,039,823)</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(383,122,095)</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(404,361,833)</a:t>
                      </a:r>
                    </a:p>
                  </a:txBody>
                  <a:tcPr marL="7177" marR="7177" marT="7177" marB="0" anchor="b">
                    <a:lnL>
                      <a:noFill/>
                    </a:lnL>
                    <a:lnR>
                      <a:noFill/>
                    </a:lnR>
                    <a:lnT>
                      <a:noFill/>
                    </a:lnT>
                    <a:lnB>
                      <a:noFill/>
                    </a:lnB>
                    <a:solidFill>
                      <a:srgbClr val="FFFFFF"/>
                    </a:solidFill>
                  </a:tcPr>
                </a:tc>
                <a:tc>
                  <a:txBody>
                    <a:bodyPr/>
                    <a:lstStyle/>
                    <a:p>
                      <a:pPr algn="l" fontAlgn="b"/>
                      <a:r>
                        <a:rPr lang="en-US" sz="1200" b="1" i="0" u="none" strike="noStrike" dirty="0">
                          <a:solidFill>
                            <a:srgbClr val="000000"/>
                          </a:solidFill>
                          <a:latin typeface="Arial"/>
                        </a:rPr>
                        <a:t>      (426,827,156)</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6085">
                <a:tc gridSpan="5">
                  <a:txBody>
                    <a:bodyPr/>
                    <a:lstStyle/>
                    <a:p>
                      <a:pPr algn="l" fontAlgn="b"/>
                      <a:r>
                        <a:rPr lang="en-US" sz="1200" b="0" i="0" u="none" strike="noStrike" dirty="0">
                          <a:solidFill>
                            <a:srgbClr val="000000"/>
                          </a:solidFill>
                          <a:latin typeface="Arial"/>
                        </a:rPr>
                        <a:t>*All components of hospital assessment are included (MHIP, MA expansion/UCC, general Medicaid).</a:t>
                      </a:r>
                    </a:p>
                  </a:txBody>
                  <a:tcPr marL="7177" marR="7177" marT="7177"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a:noFill/>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177990">
                <a:tc>
                  <a:txBody>
                    <a:bodyPr/>
                    <a:lstStyle/>
                    <a:p>
                      <a:pPr algn="l" fontAlgn="b"/>
                      <a:r>
                        <a:rPr lang="en-US" sz="1200" b="0" i="0" u="none" strike="noStrike" dirty="0">
                          <a:solidFill>
                            <a:srgbClr val="000000"/>
                          </a:solidFill>
                          <a:latin typeface="Arial"/>
                        </a:rPr>
                        <a:t> </a:t>
                      </a:r>
                    </a:p>
                  </a:txBody>
                  <a:tcPr marL="7177" marR="7177" marT="717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latin typeface="Arial"/>
                        </a:rPr>
                        <a:t> </a:t>
                      </a:r>
                    </a:p>
                  </a:txBody>
                  <a:tcPr marL="7177" marR="7177" marT="717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3" name="TextBox 12"/>
          <p:cNvSpPr txBox="1"/>
          <p:nvPr/>
        </p:nvSpPr>
        <p:spPr>
          <a:xfrm>
            <a:off x="228600" y="5257800"/>
            <a:ext cx="8458199" cy="646331"/>
          </a:xfrm>
          <a:prstGeom prst="rect">
            <a:avLst/>
          </a:prstGeom>
          <a:noFill/>
        </p:spPr>
        <p:txBody>
          <a:bodyPr wrap="square" rtlCol="0">
            <a:spAutoFit/>
          </a:bodyPr>
          <a:lstStyle/>
          <a:p>
            <a:r>
              <a:rPr lang="en-US" dirty="0" smtClean="0"/>
              <a:t>Maryland’s assessments on nursing homes and hospitals would be impacted by the President’s proposal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096237E-63AB-42AB-91BB-458365106A0E}" type="slidenum">
              <a:rPr lang="en-US"/>
              <a:pPr>
                <a:defRPr/>
              </a:pPr>
              <a:t>5</a:t>
            </a:fld>
            <a:endParaRPr lang="en-US" dirty="0"/>
          </a:p>
        </p:txBody>
      </p:sp>
      <p:cxnSp>
        <p:nvCxnSpPr>
          <p:cNvPr id="5" name="Straight Connector 4"/>
          <p:cNvCxnSpPr/>
          <p:nvPr/>
        </p:nvCxnSpPr>
        <p:spPr>
          <a:xfrm>
            <a:off x="0" y="1447800"/>
            <a:ext cx="914400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8307" name="Rectangle 48"/>
          <p:cNvSpPr>
            <a:spLocks noChangeArrowheads="1"/>
          </p:cNvSpPr>
          <p:nvPr/>
        </p:nvSpPr>
        <p:spPr bwMode="auto">
          <a:xfrm>
            <a:off x="76200" y="457200"/>
            <a:ext cx="9067800" cy="641350"/>
          </a:xfrm>
          <a:prstGeom prst="rect">
            <a:avLst/>
          </a:prstGeom>
          <a:noFill/>
          <a:ln w="9525" algn="ctr">
            <a:noFill/>
            <a:miter lim="800000"/>
            <a:headEnd/>
            <a:tailEnd/>
          </a:ln>
        </p:spPr>
        <p:txBody>
          <a:bodyPr anchor="ctr"/>
          <a:lstStyle/>
          <a:p>
            <a:pPr marL="342900" indent="-342900" eaLnBrk="0" hangingPunct="0"/>
            <a:r>
              <a:rPr lang="en-US" sz="2600" b="0" dirty="0" smtClean="0">
                <a:solidFill>
                  <a:srgbClr val="000000"/>
                </a:solidFill>
                <a:latin typeface="Calibri" pitchFamily="34" charset="0"/>
              </a:rPr>
              <a:t>How should Maryland plan for these possible upcoming changes?</a:t>
            </a:r>
            <a:endParaRPr lang="en-US" sz="2600" b="0" dirty="0">
              <a:solidFill>
                <a:srgbClr val="000000"/>
              </a:solidFill>
              <a:latin typeface="Calibri" pitchFamily="34" charset="0"/>
            </a:endParaRPr>
          </a:p>
        </p:txBody>
      </p:sp>
      <p:sp>
        <p:nvSpPr>
          <p:cNvPr id="98308" name="Text Box 85"/>
          <p:cNvSpPr txBox="1">
            <a:spLocks noChangeArrowheads="1"/>
          </p:cNvSpPr>
          <p:nvPr/>
        </p:nvSpPr>
        <p:spPr bwMode="auto">
          <a:xfrm>
            <a:off x="0" y="1524000"/>
            <a:ext cx="8839200" cy="4524315"/>
          </a:xfrm>
          <a:prstGeom prst="rect">
            <a:avLst/>
          </a:prstGeom>
          <a:noFill/>
          <a:ln w="9525">
            <a:noFill/>
            <a:miter lim="800000"/>
            <a:headEnd/>
            <a:tailEnd/>
          </a:ln>
        </p:spPr>
        <p:txBody>
          <a:bodyPr wrap="square">
            <a:spAutoFit/>
          </a:bodyPr>
          <a:lstStyle/>
          <a:p>
            <a:pPr marL="457200" indent="-457200">
              <a:buClr>
                <a:srgbClr val="009999"/>
              </a:buClr>
              <a:buFont typeface="Wingdings" pitchFamily="2" charset="2"/>
              <a:buChar char="Ø"/>
            </a:pPr>
            <a:r>
              <a:rPr lang="en-US" sz="2400" b="0" dirty="0" smtClean="0">
                <a:latin typeface="Calibri" pitchFamily="34" charset="0"/>
              </a:rPr>
              <a:t>A number of longer term savings (e.g., reforming long-term care) have been proposed</a:t>
            </a:r>
          </a:p>
          <a:p>
            <a:pPr marL="457200" indent="-457200">
              <a:buClr>
                <a:srgbClr val="009999"/>
              </a:buClr>
              <a:buFont typeface="Wingdings" pitchFamily="2" charset="2"/>
              <a:buChar char="Ø"/>
            </a:pPr>
            <a:endParaRPr lang="en-US" sz="2400" b="0" dirty="0" smtClean="0">
              <a:latin typeface="Calibri" pitchFamily="34" charset="0"/>
            </a:endParaRPr>
          </a:p>
          <a:p>
            <a:pPr marL="457200" indent="-457200">
              <a:buClr>
                <a:srgbClr val="009999"/>
              </a:buClr>
              <a:buFont typeface="Wingdings" pitchFamily="2" charset="2"/>
              <a:buChar char="Ø"/>
            </a:pPr>
            <a:r>
              <a:rPr lang="en-US" sz="2400" b="0" dirty="0" smtClean="0">
                <a:latin typeface="Calibri" pitchFamily="34" charset="0"/>
              </a:rPr>
              <a:t>Analyze upward and downward substitution of higher cost services</a:t>
            </a:r>
          </a:p>
          <a:p>
            <a:pPr marL="457200" indent="-457200">
              <a:buClr>
                <a:srgbClr val="009999"/>
              </a:buClr>
            </a:pPr>
            <a:endParaRPr lang="en-US" sz="2400" b="0" dirty="0">
              <a:latin typeface="Calibri" pitchFamily="34" charset="0"/>
            </a:endParaRPr>
          </a:p>
          <a:p>
            <a:pPr marL="457200" indent="-457200">
              <a:buClr>
                <a:srgbClr val="009999"/>
              </a:buClr>
              <a:buFont typeface="Wingdings" pitchFamily="2" charset="2"/>
              <a:buChar char="Ø"/>
            </a:pPr>
            <a:r>
              <a:rPr lang="en-US" sz="2400" b="0" dirty="0" smtClean="0">
                <a:latin typeface="Calibri" pitchFamily="34" charset="0"/>
              </a:rPr>
              <a:t>Potentially less palatable changes include making benefit changes and provider rate cuts, such as:</a:t>
            </a:r>
          </a:p>
          <a:p>
            <a:pPr marL="685800" lvl="1" indent="-228600">
              <a:buClr>
                <a:srgbClr val="009999"/>
              </a:buClr>
              <a:buFont typeface="Arial" pitchFamily="34" charset="0"/>
              <a:buChar char="•"/>
            </a:pPr>
            <a:r>
              <a:rPr lang="en-US" sz="2400" b="0" dirty="0" smtClean="0">
                <a:latin typeface="Calibri" pitchFamily="34" charset="0"/>
              </a:rPr>
              <a:t>Eliminating inpatient hospital services for the medically needy</a:t>
            </a:r>
          </a:p>
          <a:p>
            <a:pPr marL="685800" lvl="1" indent="-228600">
              <a:buClr>
                <a:srgbClr val="009999"/>
              </a:buClr>
              <a:buFont typeface="Arial" pitchFamily="34" charset="0"/>
              <a:buChar char="•"/>
            </a:pPr>
            <a:r>
              <a:rPr lang="en-US" sz="2400" b="0" dirty="0" smtClean="0">
                <a:latin typeface="Calibri" pitchFamily="34" charset="0"/>
              </a:rPr>
              <a:t>Placing limits on services</a:t>
            </a:r>
          </a:p>
          <a:p>
            <a:pPr marL="685800" lvl="1" indent="-228600">
              <a:buClr>
                <a:srgbClr val="009999"/>
              </a:buClr>
              <a:buFont typeface="Arial" pitchFamily="34" charset="0"/>
              <a:buChar char="•"/>
            </a:pPr>
            <a:r>
              <a:rPr lang="en-US" sz="2400" b="0" dirty="0" smtClean="0">
                <a:latin typeface="Calibri" pitchFamily="34" charset="0"/>
              </a:rPr>
              <a:t>Provider rate cuts</a:t>
            </a:r>
          </a:p>
          <a:p>
            <a:pPr lvl="1">
              <a:buClr>
                <a:srgbClr val="009999"/>
              </a:buClr>
            </a:pPr>
            <a:endParaRPr lang="en-US" sz="2400" b="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E26A31CC58902141A2C7FE2B620A9A1A" ma:contentTypeVersion="11" ma:contentTypeDescription="Create a new document." ma:contentTypeScope="" ma:versionID="35e952ee471af1c31f3a880ec80bdbb5">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D19DB0-72CA-4DCA-8801-8DCCF9007DE2}"/>
</file>

<file path=customXml/itemProps2.xml><?xml version="1.0" encoding="utf-8"?>
<ds:datastoreItem xmlns:ds="http://schemas.openxmlformats.org/officeDocument/2006/customXml" ds:itemID="{76EDBA70-0E5C-4825-BC42-5E49A4B35917}"/>
</file>

<file path=customXml/itemProps3.xml><?xml version="1.0" encoding="utf-8"?>
<ds:datastoreItem xmlns:ds="http://schemas.openxmlformats.org/officeDocument/2006/customXml" ds:itemID="{9A6EC2EF-2727-4A51-B9E9-024482FDFDD2}"/>
</file>

<file path=customXml/itemProps4.xml><?xml version="1.0" encoding="utf-8"?>
<ds:datastoreItem xmlns:ds="http://schemas.openxmlformats.org/officeDocument/2006/customXml" ds:itemID="{3BD5EDC7-597B-4AEA-A7CC-2FD66547C9F0}"/>
</file>

<file path=docProps/app.xml><?xml version="1.0" encoding="utf-8"?>
<Properties xmlns="http://schemas.openxmlformats.org/officeDocument/2006/extended-properties" xmlns:vt="http://schemas.openxmlformats.org/officeDocument/2006/docPropsVTypes">
  <Template/>
  <TotalTime>4679</TotalTime>
  <Words>508</Words>
  <Application>Microsoft Office PowerPoint</Application>
  <PresentationFormat>On-screen Show (4:3)</PresentationFormat>
  <Paragraphs>157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Sustainability of Provider Assessments  DHMH Presentation: Maryland Medicaid Advisory Committee October 2011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Rebalancing Long-Term Care in Maryland</dc:title>
  <dc:creator/>
  <cp:lastModifiedBy>Millardv</cp:lastModifiedBy>
  <cp:revision>481</cp:revision>
  <dcterms:created xsi:type="dcterms:W3CDTF">2006-08-16T00:00:00Z</dcterms:created>
  <dcterms:modified xsi:type="dcterms:W3CDTF">2011-11-14T14:42:33Z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0x010100E26A31CC58902141A2C7FE2B620A9A1A</vt:lpwstr>
  </property>
  <property fmtid="{D5CDD505-2E9C-101B-9397-08002B2CF9AE}" pid="3" name="_dlc_DocIdItemGuid">
    <vt:lpwstr>938e0f64-e928-42ea-ba69-c03f4026a0dc</vt:lpwstr>
  </property>
  <property fmtid="{D5CDD505-2E9C-101B-9397-08002B2CF9AE}" pid="4" name="Order">
    <vt:r8>41900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