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9" r:id="rId12"/>
    <p:sldId id="270" r:id="rId13"/>
    <p:sldId id="271" r:id="rId14"/>
    <p:sldId id="272" r:id="rId15"/>
    <p:sldId id="265" r:id="rId16"/>
    <p:sldId id="266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4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07E6-98A4-433A-895B-5380CEB8B31D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7A45B-83E5-40FA-80CD-9C57B06E7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07E6-98A4-433A-895B-5380CEB8B31D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7A45B-83E5-40FA-80CD-9C57B06E7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07E6-98A4-433A-895B-5380CEB8B31D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7A45B-83E5-40FA-80CD-9C57B06E7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07E6-98A4-433A-895B-5380CEB8B31D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7A45B-83E5-40FA-80CD-9C57B06E7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07E6-98A4-433A-895B-5380CEB8B31D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7A45B-83E5-40FA-80CD-9C57B06E7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07E6-98A4-433A-895B-5380CEB8B31D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7A45B-83E5-40FA-80CD-9C57B06E7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07E6-98A4-433A-895B-5380CEB8B31D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7A45B-83E5-40FA-80CD-9C57B06E7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07E6-98A4-433A-895B-5380CEB8B31D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7A45B-83E5-40FA-80CD-9C57B06E7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07E6-98A4-433A-895B-5380CEB8B31D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7A45B-83E5-40FA-80CD-9C57B06E7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07E6-98A4-433A-895B-5380CEB8B31D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7A45B-83E5-40FA-80CD-9C57B06E7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07E6-98A4-433A-895B-5380CEB8B31D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837A45B-83E5-40FA-80CD-9C57B06E79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BA07E6-98A4-433A-895B-5380CEB8B31D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37A45B-83E5-40FA-80CD-9C57B06E799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mcp.health.maryland.gov/communitysupport/pages/approvedlist.asp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dhmh.dcss@maryland.gov" TargetMode="External"/><Relationship Id="rId2" Type="http://schemas.openxmlformats.org/officeDocument/2006/relationships/hyperlink" Target="mailto:mdh.dcss@maryland.gov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sd.state.md.us/comar/SubtitleSearch.aspx?search=10.09.18.*" TargetMode="External"/><Relationship Id="rId2" Type="http://schemas.openxmlformats.org/officeDocument/2006/relationships/hyperlink" Target="http://www.dsd.state.md.us/comar/SubtitleSearch.aspx?search=10.09.12.*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mdh.dcss@maryland.gov" TargetMode="External"/><Relationship Id="rId2" Type="http://schemas.openxmlformats.org/officeDocument/2006/relationships/hyperlink" Target="https://mmcp.health.maryland.gov/communitysupport/pages/approvedlist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28601"/>
            <a:ext cx="6019800" cy="1219199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Garamond" pitchFamily="18" charset="0"/>
              </a:rPr>
              <a:t>Maryland Medicaid</a:t>
            </a:r>
            <a:endParaRPr lang="en-US" sz="4800" dirty="0">
              <a:latin typeface="Garamon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382000" cy="5105400"/>
          </a:xfrm>
        </p:spPr>
        <p:txBody>
          <a:bodyPr/>
          <a:lstStyle/>
          <a:p>
            <a:pPr algn="ctr"/>
            <a:r>
              <a:rPr lang="en-US" dirty="0" smtClean="0">
                <a:latin typeface="Garamond" pitchFamily="18" charset="0"/>
              </a:rPr>
              <a:t>Durable Medical Equipment/Disposable Medical  Supplies/Oxygen and Related Respiratory Services (DME/DMS/OXY)</a:t>
            </a:r>
          </a:p>
          <a:p>
            <a:endParaRPr lang="en-US" dirty="0" smtClean="0">
              <a:latin typeface="Garamond" pitchFamily="18" charset="0"/>
            </a:endParaRPr>
          </a:p>
          <a:p>
            <a:r>
              <a:rPr lang="en-US" dirty="0" smtClean="0">
                <a:latin typeface="Garamond" pitchFamily="18" charset="0"/>
              </a:rPr>
              <a:t>                   </a:t>
            </a:r>
            <a:endParaRPr lang="en-US" dirty="0">
              <a:latin typeface="Garamond" pitchFamily="18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dirty="0" smtClean="0"/>
              <a:t>Simone </a:t>
            </a:r>
            <a:r>
              <a:rPr lang="en-US" dirty="0" smtClean="0"/>
              <a:t>Bratton, </a:t>
            </a:r>
            <a:r>
              <a:rPr lang="en-US" dirty="0" smtClean="0"/>
              <a:t>Chief</a:t>
            </a:r>
          </a:p>
          <a:p>
            <a:pPr algn="ctr"/>
            <a:endParaRPr lang="en-US" dirty="0"/>
          </a:p>
        </p:txBody>
      </p:sp>
      <p:pic>
        <p:nvPicPr>
          <p:cNvPr id="1027" name="Picture 3" descr="C:\Users\Ratchfordd\AppData\Local\Microsoft\Windows\Temporary Internet Files\Content.IE5\7PREY32C\MC9003707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352800"/>
            <a:ext cx="1371599" cy="1600200"/>
          </a:xfrm>
          <a:prstGeom prst="rect">
            <a:avLst/>
          </a:prstGeom>
          <a:noFill/>
        </p:spPr>
      </p:pic>
      <p:pic>
        <p:nvPicPr>
          <p:cNvPr id="1028" name="Picture 4" descr="C:\Users\Ratchfordd\AppData\Local\Microsoft\Windows\Temporary Internet Files\Content.IE5\IVED9C3L\MC90003018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3352800"/>
            <a:ext cx="1444330" cy="1469746"/>
          </a:xfrm>
          <a:prstGeom prst="rect">
            <a:avLst/>
          </a:prstGeom>
          <a:noFill/>
        </p:spPr>
      </p:pic>
      <p:pic>
        <p:nvPicPr>
          <p:cNvPr id="1029" name="Picture 5" descr="C:\Users\Ratchfordd\AppData\Local\Microsoft\Windows\Temporary Internet Files\Content.IE5\7PREY32C\MC90030523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3124200"/>
            <a:ext cx="508406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itchFamily="18" charset="0"/>
              </a:rPr>
              <a:t>What is the process?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Garamond" pitchFamily="18" charset="0"/>
              </a:rPr>
              <a:t>The process to request coverage for DME/DMS/OXY begins with a face-to-face evaluation from the prescriber.  </a:t>
            </a:r>
          </a:p>
          <a:p>
            <a:pPr lvl="1"/>
            <a:r>
              <a:rPr lang="en-US" sz="1800" dirty="0" smtClean="0">
                <a:latin typeface="Garamond" pitchFamily="18" charset="0"/>
              </a:rPr>
              <a:t>A prescriber is a physician, dentist, podiatrist, physician’s assistant, clinical nurse specialist, or nurse practitioner licensed in the state in which the prescriber's practice is maintained who has examined the </a:t>
            </a:r>
            <a:r>
              <a:rPr lang="en-US" sz="1800" dirty="0" smtClean="0">
                <a:latin typeface="Garamond" pitchFamily="18" charset="0"/>
              </a:rPr>
              <a:t>participant.  </a:t>
            </a:r>
            <a:r>
              <a:rPr lang="en-US" sz="1800" dirty="0" smtClean="0">
                <a:latin typeface="Garamond" pitchFamily="18" charset="0"/>
              </a:rPr>
              <a:t>The face-to-face evaluation must take place within six months of the date of service pertaining to the item request.</a:t>
            </a:r>
          </a:p>
          <a:p>
            <a:r>
              <a:rPr lang="en-US" sz="2000" dirty="0" smtClean="0">
                <a:latin typeface="Garamond" pitchFamily="18" charset="0"/>
              </a:rPr>
              <a:t>The evaluation must accompany the DHMH-4527 Preauthorization Request Form.</a:t>
            </a:r>
          </a:p>
          <a:p>
            <a:pPr lvl="1"/>
            <a:r>
              <a:rPr lang="en-US" sz="1800" dirty="0" smtClean="0">
                <a:latin typeface="Garamond" pitchFamily="18" charset="0"/>
              </a:rPr>
              <a:t>The DHMH-4527 form provides the program with personal demographics of the </a:t>
            </a:r>
            <a:r>
              <a:rPr lang="en-US" sz="1800" dirty="0" smtClean="0">
                <a:latin typeface="Garamond" pitchFamily="18" charset="0"/>
              </a:rPr>
              <a:t>participant, </a:t>
            </a:r>
            <a:r>
              <a:rPr lang="en-US" sz="1800" dirty="0" smtClean="0">
                <a:latin typeface="Garamond" pitchFamily="18" charset="0"/>
              </a:rPr>
              <a:t>prescribing provider information, diagnoses, equipment/supply types and medical justification.</a:t>
            </a:r>
          </a:p>
          <a:p>
            <a:r>
              <a:rPr lang="en-US" sz="2000" dirty="0" smtClean="0">
                <a:latin typeface="Garamond" pitchFamily="18" charset="0"/>
              </a:rPr>
              <a:t>The DHMH-4527, face-to-face evaluation and any other documents to support the medical justification of a request are given to an enrolled Medicaid provider of service who then assists the </a:t>
            </a:r>
            <a:r>
              <a:rPr lang="en-US" sz="2000" dirty="0" smtClean="0">
                <a:latin typeface="Garamond" pitchFamily="18" charset="0"/>
              </a:rPr>
              <a:t>participant </a:t>
            </a:r>
            <a:r>
              <a:rPr lang="en-US" sz="2000" dirty="0" smtClean="0">
                <a:latin typeface="Garamond" pitchFamily="18" charset="0"/>
              </a:rPr>
              <a:t>with submission to request coverage.</a:t>
            </a:r>
            <a:endParaRPr lang="en-US" sz="2000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itchFamily="18" charset="0"/>
              </a:rPr>
              <a:t>What is the process? </a:t>
            </a:r>
            <a:r>
              <a:rPr lang="en-US" sz="1200" dirty="0" smtClean="0">
                <a:latin typeface="Garamond" pitchFamily="18" charset="0"/>
              </a:rPr>
              <a:t>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Garamond" pitchFamily="18" charset="0"/>
              </a:rPr>
              <a:t>Once the provider submits the proper documentation to the Program, a determination of coverage generally takes up to 30 days.</a:t>
            </a:r>
          </a:p>
          <a:p>
            <a:pPr lvl="1"/>
            <a:r>
              <a:rPr lang="en-US" sz="2200" dirty="0" smtClean="0">
                <a:latin typeface="Garamond" pitchFamily="18" charset="0"/>
              </a:rPr>
              <a:t>This process can take longer due to the following:</a:t>
            </a:r>
          </a:p>
          <a:p>
            <a:pPr lvl="2"/>
            <a:r>
              <a:rPr lang="en-US" sz="1900" dirty="0" smtClean="0">
                <a:latin typeface="Garamond" pitchFamily="18" charset="0"/>
              </a:rPr>
              <a:t>If more justification is needed;</a:t>
            </a:r>
          </a:p>
          <a:p>
            <a:pPr lvl="2"/>
            <a:r>
              <a:rPr lang="en-US" sz="1900" dirty="0" smtClean="0">
                <a:latin typeface="Garamond" pitchFamily="18" charset="0"/>
              </a:rPr>
              <a:t>The DHMH-4527 is incomplete;</a:t>
            </a:r>
          </a:p>
          <a:p>
            <a:pPr lvl="2"/>
            <a:r>
              <a:rPr lang="en-US" sz="1900" dirty="0" smtClean="0">
                <a:latin typeface="Garamond" pitchFamily="18" charset="0"/>
              </a:rPr>
              <a:t>Prescriber’s signature is missing, etc</a:t>
            </a:r>
            <a:r>
              <a:rPr lang="en-US" sz="1900" dirty="0" smtClean="0">
                <a:latin typeface="Garamond" pitchFamily="18" charset="0"/>
              </a:rPr>
              <a:t>.</a:t>
            </a:r>
          </a:p>
          <a:p>
            <a:pPr lvl="2"/>
            <a:endParaRPr lang="en-US" sz="1900" dirty="0">
              <a:latin typeface="Garamond" pitchFamily="18" charset="0"/>
            </a:endParaRPr>
          </a:p>
          <a:p>
            <a:r>
              <a:rPr lang="en-US" dirty="0" smtClean="0">
                <a:latin typeface="Garamond" pitchFamily="18" charset="0"/>
              </a:rPr>
              <a:t>If the request is DME, the provider must submit the request to </a:t>
            </a:r>
            <a:r>
              <a:rPr lang="en-US" dirty="0" err="1" smtClean="0">
                <a:latin typeface="Garamond" pitchFamily="18" charset="0"/>
              </a:rPr>
              <a:t>Telligen</a:t>
            </a:r>
            <a:r>
              <a:rPr lang="en-US" dirty="0" smtClean="0">
                <a:latin typeface="Garamond" pitchFamily="18" charset="0"/>
              </a:rPr>
              <a:t>.  All currently enrolled providers have been trained and are familiar with this process.</a:t>
            </a:r>
            <a:endParaRPr lang="en-US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itchFamily="18" charset="0"/>
              </a:rPr>
              <a:t>Urgent Requests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Garamond" pitchFamily="18" charset="0"/>
              </a:rPr>
              <a:t>A request for urgent processing occurs when a </a:t>
            </a:r>
            <a:r>
              <a:rPr lang="en-US" sz="2400" dirty="0" smtClean="0">
                <a:latin typeface="Garamond" pitchFamily="18" charset="0"/>
              </a:rPr>
              <a:t>participant </a:t>
            </a:r>
            <a:r>
              <a:rPr lang="en-US" sz="2400" dirty="0" smtClean="0">
                <a:latin typeface="Garamond" pitchFamily="18" charset="0"/>
              </a:rPr>
              <a:t>is being discharged from a long term care facility or from a </a:t>
            </a:r>
            <a:r>
              <a:rPr lang="en-US" sz="2400" dirty="0" smtClean="0">
                <a:latin typeface="Garamond" pitchFamily="18" charset="0"/>
              </a:rPr>
              <a:t>hospital and prescribed </a:t>
            </a:r>
            <a:r>
              <a:rPr lang="en-US" sz="2400" dirty="0" smtClean="0">
                <a:latin typeface="Garamond" pitchFamily="18" charset="0"/>
              </a:rPr>
              <a:t>medically necessary items must be in the home prior to the actual discharge.  In some cases, an item may be needed to train a </a:t>
            </a:r>
            <a:r>
              <a:rPr lang="en-US" sz="2400" dirty="0" smtClean="0">
                <a:latin typeface="Garamond" pitchFamily="18" charset="0"/>
              </a:rPr>
              <a:t>participant </a:t>
            </a:r>
            <a:r>
              <a:rPr lang="en-US" sz="2400" dirty="0" smtClean="0">
                <a:latin typeface="Garamond" pitchFamily="18" charset="0"/>
              </a:rPr>
              <a:t>on its use prior to discharge, for example a manual or motorized wheelchair.  When an urgent request is needed, the DHMH-4527, supporting documents such as a signed discharge </a:t>
            </a:r>
            <a:r>
              <a:rPr lang="en-US" sz="2400" dirty="0" smtClean="0">
                <a:latin typeface="Garamond" pitchFamily="18" charset="0"/>
              </a:rPr>
              <a:t>plan </a:t>
            </a:r>
            <a:r>
              <a:rPr lang="en-US" sz="2400" dirty="0" smtClean="0">
                <a:latin typeface="Garamond" pitchFamily="18" charset="0"/>
              </a:rPr>
              <a:t>and the reason for the urgent request can be faxed to the program using  410-333-5052</a:t>
            </a:r>
            <a:r>
              <a:rPr lang="en-US" sz="2400" dirty="0" smtClean="0">
                <a:latin typeface="Garamond" pitchFamily="18" charset="0"/>
              </a:rPr>
              <a:t>.  DME items will be transmitted to </a:t>
            </a:r>
            <a:r>
              <a:rPr lang="en-US" sz="2400" dirty="0" err="1" smtClean="0">
                <a:latin typeface="Garamond" pitchFamily="18" charset="0"/>
              </a:rPr>
              <a:t>Telligen</a:t>
            </a:r>
            <a:r>
              <a:rPr lang="en-US" sz="2400" dirty="0" smtClean="0">
                <a:latin typeface="Garamond" pitchFamily="18" charset="0"/>
              </a:rPr>
              <a:t> for processing.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itchFamily="18" charset="0"/>
              </a:rPr>
              <a:t>Denial of Coverage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Garamond" pitchFamily="18" charset="0"/>
              </a:rPr>
              <a:t>A </a:t>
            </a:r>
            <a:r>
              <a:rPr lang="en-US" dirty="0" smtClean="0">
                <a:latin typeface="Garamond" pitchFamily="18" charset="0"/>
              </a:rPr>
              <a:t>participant </a:t>
            </a:r>
            <a:r>
              <a:rPr lang="en-US" dirty="0" smtClean="0">
                <a:latin typeface="Garamond" pitchFamily="18" charset="0"/>
              </a:rPr>
              <a:t>may be denied for coverage of services for the following reasons:</a:t>
            </a:r>
          </a:p>
          <a:p>
            <a:pPr lvl="1"/>
            <a:r>
              <a:rPr lang="en-US" dirty="0" smtClean="0">
                <a:latin typeface="Garamond" pitchFamily="18" charset="0"/>
              </a:rPr>
              <a:t>The item requested does not meet the definition of medical equipment of DME, DMS or OXY;</a:t>
            </a:r>
          </a:p>
          <a:p>
            <a:pPr lvl="1"/>
            <a:r>
              <a:rPr lang="en-US" dirty="0" smtClean="0">
                <a:latin typeface="Garamond" pitchFamily="18" charset="0"/>
              </a:rPr>
              <a:t>Medicaid eligibility is cancelled prior to the date of service;</a:t>
            </a:r>
          </a:p>
          <a:p>
            <a:pPr lvl="1"/>
            <a:r>
              <a:rPr lang="en-US" dirty="0" smtClean="0">
                <a:latin typeface="Garamond" pitchFamily="18" charset="0"/>
              </a:rPr>
              <a:t>The medical justification presented to support the request is insufficient;</a:t>
            </a:r>
          </a:p>
          <a:p>
            <a:pPr lvl="1"/>
            <a:r>
              <a:rPr lang="en-US" dirty="0" smtClean="0">
                <a:latin typeface="Garamond" pitchFamily="18" charset="0"/>
              </a:rPr>
              <a:t>PRN is not an accepted medical justification;</a:t>
            </a:r>
          </a:p>
          <a:p>
            <a:pPr lvl="1"/>
            <a:r>
              <a:rPr lang="en-US" dirty="0" smtClean="0">
                <a:latin typeface="Garamond" pitchFamily="18" charset="0"/>
              </a:rPr>
              <a:t>Medical necessity of an item could not be established in part because the requested information was not provided;</a:t>
            </a:r>
          </a:p>
          <a:p>
            <a:pPr lvl="1"/>
            <a:r>
              <a:rPr lang="en-US" dirty="0" smtClean="0">
                <a:latin typeface="Garamond" pitchFamily="18" charset="0"/>
              </a:rPr>
              <a:t>The item requested is not medically necessary.</a:t>
            </a:r>
          </a:p>
          <a:p>
            <a:r>
              <a:rPr lang="en-US" dirty="0" smtClean="0">
                <a:latin typeface="Garamond" pitchFamily="18" charset="0"/>
              </a:rPr>
              <a:t>A </a:t>
            </a:r>
            <a:r>
              <a:rPr lang="en-US" dirty="0" smtClean="0">
                <a:latin typeface="Garamond" pitchFamily="18" charset="0"/>
              </a:rPr>
              <a:t>participant </a:t>
            </a:r>
            <a:r>
              <a:rPr lang="en-US" dirty="0" smtClean="0">
                <a:latin typeface="Garamond" pitchFamily="18" charset="0"/>
              </a:rPr>
              <a:t>may appeal within 90 days of the date of denial pursuant to COMAR 10.01.04.</a:t>
            </a:r>
            <a:endParaRPr lang="en-US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itchFamily="18" charset="0"/>
              </a:rPr>
              <a:t>Denial of Coverage </a:t>
            </a:r>
            <a:r>
              <a:rPr lang="en-US" sz="1200" dirty="0" smtClean="0">
                <a:latin typeface="Garamond" pitchFamily="18" charset="0"/>
              </a:rPr>
              <a:t>(cont’d)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Garamond" pitchFamily="18" charset="0"/>
              </a:rPr>
              <a:t>A provider may be denied coverage of services for the following reasons:</a:t>
            </a:r>
          </a:p>
          <a:p>
            <a:pPr lvl="1"/>
            <a:r>
              <a:rPr lang="en-US" dirty="0" smtClean="0">
                <a:latin typeface="Garamond" pitchFamily="18" charset="0"/>
              </a:rPr>
              <a:t>The </a:t>
            </a:r>
            <a:r>
              <a:rPr lang="en-US" dirty="0" smtClean="0">
                <a:latin typeface="Garamond" pitchFamily="18" charset="0"/>
              </a:rPr>
              <a:t>participant </a:t>
            </a:r>
            <a:r>
              <a:rPr lang="en-US" dirty="0" smtClean="0">
                <a:latin typeface="Garamond" pitchFamily="18" charset="0"/>
              </a:rPr>
              <a:t>is enrolled in a MCO or long term care facility;</a:t>
            </a:r>
          </a:p>
          <a:p>
            <a:pPr lvl="1"/>
            <a:r>
              <a:rPr lang="en-US" dirty="0" smtClean="0">
                <a:latin typeface="Garamond" pitchFamily="18" charset="0"/>
              </a:rPr>
              <a:t>The request is not submitted in a timely manner;</a:t>
            </a:r>
          </a:p>
          <a:p>
            <a:pPr lvl="1"/>
            <a:r>
              <a:rPr lang="en-US" dirty="0" smtClean="0">
                <a:latin typeface="Garamond" pitchFamily="18" charset="0"/>
              </a:rPr>
              <a:t>The provider is not enrolled to supply this service;</a:t>
            </a:r>
          </a:p>
          <a:p>
            <a:pPr lvl="1"/>
            <a:r>
              <a:rPr lang="en-US" dirty="0" smtClean="0">
                <a:latin typeface="Garamond" pitchFamily="18" charset="0"/>
              </a:rPr>
              <a:t>The service approval has been given to another provider.  A signed letter of intent from the </a:t>
            </a:r>
            <a:r>
              <a:rPr lang="en-US" dirty="0" smtClean="0">
                <a:latin typeface="Garamond" pitchFamily="18" charset="0"/>
              </a:rPr>
              <a:t>participant </a:t>
            </a:r>
            <a:r>
              <a:rPr lang="en-US" dirty="0" smtClean="0">
                <a:latin typeface="Garamond" pitchFamily="18" charset="0"/>
              </a:rPr>
              <a:t>must be forwarded.</a:t>
            </a:r>
          </a:p>
          <a:p>
            <a:r>
              <a:rPr lang="en-US" dirty="0" smtClean="0">
                <a:latin typeface="Garamond" pitchFamily="18" charset="0"/>
              </a:rPr>
              <a:t>A provider may appeal within 30 days of the date of the denial pursuant to COMAR 10.01.04.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Garamond" pitchFamily="18" charset="0"/>
              </a:rPr>
              <a:t>FAQs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>
                <a:latin typeface="Garamond" pitchFamily="18" charset="0"/>
              </a:rPr>
              <a:t>Where can I get provider information such as Approved List of Items, transmittals/memos, and PA  instructions /request submission?</a:t>
            </a:r>
          </a:p>
          <a:p>
            <a:r>
              <a:rPr lang="en-US" sz="1800" dirty="0" smtClean="0">
                <a:latin typeface="Garamond" pitchFamily="18" charset="0"/>
              </a:rPr>
              <a:t>Please visit </a:t>
            </a:r>
            <a:endParaRPr lang="en-US" sz="1800" dirty="0" smtClean="0">
              <a:latin typeface="Garamond" pitchFamily="18" charset="0"/>
            </a:endParaRPr>
          </a:p>
          <a:p>
            <a:r>
              <a:rPr lang="en-US" sz="1800" dirty="0">
                <a:latin typeface="Garamond" pitchFamily="18" charset="0"/>
                <a:hlinkClick r:id="rId2"/>
              </a:rPr>
              <a:t>https://</a:t>
            </a:r>
            <a:r>
              <a:rPr lang="en-US" sz="1800" dirty="0" smtClean="0">
                <a:latin typeface="Garamond" pitchFamily="18" charset="0"/>
                <a:hlinkClick r:id="rId2"/>
              </a:rPr>
              <a:t>mmcp.health.maryland.gov/communitysupport/pages/approvedlist.aspx</a:t>
            </a:r>
            <a:endParaRPr lang="en-US" sz="1800" dirty="0" smtClean="0">
              <a:latin typeface="Garamond" pitchFamily="18" charset="0"/>
            </a:endParaRPr>
          </a:p>
          <a:p>
            <a:pPr>
              <a:buNone/>
            </a:pPr>
            <a:endParaRPr lang="en-US" sz="1800" dirty="0" smtClean="0">
              <a:latin typeface="Garamond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Garamond" pitchFamily="18" charset="0"/>
              </a:rPr>
              <a:t>Where </a:t>
            </a:r>
            <a:r>
              <a:rPr lang="en-US" sz="1800" dirty="0" smtClean="0">
                <a:latin typeface="Garamond" pitchFamily="18" charset="0"/>
              </a:rPr>
              <a:t>should the provider send PA </a:t>
            </a:r>
            <a:r>
              <a:rPr lang="en-US" sz="1800" dirty="0" smtClean="0">
                <a:latin typeface="Garamond" pitchFamily="18" charset="0"/>
              </a:rPr>
              <a:t>requests?</a:t>
            </a:r>
          </a:p>
          <a:p>
            <a:r>
              <a:rPr lang="en-US" sz="1800" dirty="0" smtClean="0">
                <a:latin typeface="Garamond" pitchFamily="18" charset="0"/>
              </a:rPr>
              <a:t>Please send requests to the address at the bottom of the request form</a:t>
            </a:r>
          </a:p>
          <a:p>
            <a:pPr>
              <a:buNone/>
            </a:pPr>
            <a:r>
              <a:rPr lang="en-US" sz="1800" dirty="0" smtClean="0">
                <a:latin typeface="Garamond" pitchFamily="18" charset="0"/>
              </a:rPr>
              <a:t>(DHMH-4527</a:t>
            </a:r>
            <a:r>
              <a:rPr lang="en-US" sz="1800" dirty="0" smtClean="0">
                <a:latin typeface="Garamond" pitchFamily="18" charset="0"/>
              </a:rPr>
              <a:t>)</a:t>
            </a:r>
            <a:endParaRPr lang="en-US" sz="1800" dirty="0" smtClean="0">
              <a:latin typeface="Garamond" pitchFamily="18" charset="0"/>
            </a:endParaRPr>
          </a:p>
          <a:p>
            <a:pPr>
              <a:buNone/>
            </a:pPr>
            <a:endParaRPr lang="en-US" sz="1800" dirty="0" smtClean="0">
              <a:latin typeface="Garamond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Garamond" pitchFamily="18" charset="0"/>
              </a:rPr>
              <a:t>How  are providers notified when a PA has been received</a:t>
            </a:r>
            <a:r>
              <a:rPr lang="en-US" sz="1800" dirty="0" smtClean="0">
                <a:latin typeface="Garamond" pitchFamily="18" charset="0"/>
              </a:rPr>
              <a:t>?</a:t>
            </a:r>
            <a:endParaRPr lang="en-US" sz="1800" dirty="0" smtClean="0">
              <a:latin typeface="Garamond" pitchFamily="18" charset="0"/>
            </a:endParaRPr>
          </a:p>
          <a:p>
            <a:r>
              <a:rPr lang="en-US" sz="1800" dirty="0" smtClean="0">
                <a:latin typeface="Garamond" pitchFamily="18" charset="0"/>
              </a:rPr>
              <a:t>Once </a:t>
            </a:r>
            <a:r>
              <a:rPr lang="en-US" sz="1800" dirty="0" smtClean="0">
                <a:latin typeface="Garamond" pitchFamily="18" charset="0"/>
              </a:rPr>
              <a:t>received, and entered in to the system, the provider receives </a:t>
            </a:r>
            <a:r>
              <a:rPr lang="en-US" sz="1800" dirty="0" smtClean="0">
                <a:latin typeface="Garamond" pitchFamily="18" charset="0"/>
              </a:rPr>
              <a:t>an </a:t>
            </a:r>
            <a:r>
              <a:rPr lang="en-US" sz="1800" dirty="0" smtClean="0">
                <a:latin typeface="Garamond" pitchFamily="18" charset="0"/>
              </a:rPr>
              <a:t>auto generated letter with the assigned PA </a:t>
            </a:r>
            <a:r>
              <a:rPr lang="en-US" sz="1800" dirty="0" smtClean="0">
                <a:latin typeface="Garamond" pitchFamily="18" charset="0"/>
              </a:rPr>
              <a:t>number</a:t>
            </a:r>
          </a:p>
          <a:p>
            <a:r>
              <a:rPr lang="en-US" sz="1800" dirty="0" smtClean="0">
                <a:latin typeface="Garamond" pitchFamily="18" charset="0"/>
              </a:rPr>
              <a:t>If this item is DME, the provider will receive a reference that will be used to access </a:t>
            </a:r>
            <a:r>
              <a:rPr lang="en-US" sz="1800" dirty="0" err="1" smtClean="0">
                <a:latin typeface="Garamond" pitchFamily="18" charset="0"/>
              </a:rPr>
              <a:t>Telligen’s</a:t>
            </a:r>
            <a:r>
              <a:rPr lang="en-US" sz="1800" dirty="0" smtClean="0">
                <a:latin typeface="Garamond" pitchFamily="18" charset="0"/>
              </a:rPr>
              <a:t> system for status checks.</a:t>
            </a:r>
            <a:endParaRPr lang="en-US" sz="1800" dirty="0" smtClean="0">
              <a:latin typeface="Garamond" pitchFamily="18" charset="0"/>
            </a:endParaRPr>
          </a:p>
          <a:p>
            <a:endParaRPr lang="en-US" sz="1800" dirty="0" smtClean="0">
              <a:latin typeface="Garamond" pitchFamily="18" charset="0"/>
            </a:endParaRPr>
          </a:p>
          <a:p>
            <a:endParaRPr lang="en-US" sz="2400" dirty="0" smtClean="0">
              <a:latin typeface="Garamond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itchFamily="18" charset="0"/>
              </a:rPr>
              <a:t>FAQs</a:t>
            </a:r>
            <a:r>
              <a:rPr lang="en-US" sz="1200" dirty="0" smtClean="0">
                <a:latin typeface="Garamond" pitchFamily="18" charset="0"/>
              </a:rPr>
              <a:t> (cont’d)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415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200" dirty="0" smtClean="0">
                <a:latin typeface="Garamond" pitchFamily="18" charset="0"/>
              </a:rPr>
              <a:t>How long does it take to process PA request?</a:t>
            </a:r>
          </a:p>
          <a:p>
            <a:r>
              <a:rPr lang="en-US" sz="2200" dirty="0" smtClean="0">
                <a:latin typeface="Garamond" pitchFamily="18" charset="0"/>
              </a:rPr>
              <a:t>It generally takes 30 days to process a request</a:t>
            </a:r>
          </a:p>
          <a:p>
            <a:pPr>
              <a:buNone/>
            </a:pPr>
            <a:endParaRPr lang="en-US" sz="2200" dirty="0" smtClean="0">
              <a:latin typeface="Garamond" pitchFamily="18" charset="0"/>
            </a:endParaRPr>
          </a:p>
          <a:p>
            <a:pPr>
              <a:buNone/>
            </a:pPr>
            <a:r>
              <a:rPr lang="en-US" sz="2200" dirty="0" smtClean="0">
                <a:latin typeface="Garamond" pitchFamily="18" charset="0"/>
              </a:rPr>
              <a:t>How can I check the status of a request?</a:t>
            </a:r>
          </a:p>
          <a:p>
            <a:r>
              <a:rPr lang="en-US" sz="2200" dirty="0" smtClean="0">
                <a:latin typeface="Garamond" pitchFamily="18" charset="0"/>
              </a:rPr>
              <a:t>You can request status by faxing the information to 410.333.5052 or  emailing </a:t>
            </a:r>
            <a:r>
              <a:rPr lang="en-US" sz="2200" dirty="0" smtClean="0">
                <a:latin typeface="Garamond" pitchFamily="18" charset="0"/>
                <a:hlinkClick r:id="rId2"/>
              </a:rPr>
              <a:t>mdh.dcss@maryland.gov</a:t>
            </a:r>
            <a:r>
              <a:rPr lang="en-US" sz="2200" dirty="0" smtClean="0">
                <a:latin typeface="Garamond" pitchFamily="18" charset="0"/>
              </a:rPr>
              <a:t> * (Providers will use their </a:t>
            </a:r>
            <a:r>
              <a:rPr lang="en-US" sz="2200" dirty="0" err="1" smtClean="0">
                <a:latin typeface="Garamond" pitchFamily="18" charset="0"/>
              </a:rPr>
              <a:t>Telligen</a:t>
            </a:r>
            <a:r>
              <a:rPr lang="en-US" sz="2200" dirty="0" smtClean="0">
                <a:latin typeface="Garamond" pitchFamily="18" charset="0"/>
              </a:rPr>
              <a:t> reference number to request status)</a:t>
            </a:r>
            <a:endParaRPr lang="en-US" sz="2200" dirty="0" smtClean="0">
              <a:latin typeface="Garamond" pitchFamily="18" charset="0"/>
            </a:endParaRPr>
          </a:p>
          <a:p>
            <a:pPr>
              <a:buNone/>
            </a:pPr>
            <a:endParaRPr lang="en-US" sz="2200" dirty="0" smtClean="0">
              <a:latin typeface="Garamond" pitchFamily="18" charset="0"/>
            </a:endParaRPr>
          </a:p>
          <a:p>
            <a:pPr>
              <a:buNone/>
            </a:pPr>
            <a:r>
              <a:rPr lang="en-US" sz="2200" dirty="0" smtClean="0">
                <a:latin typeface="Garamond" pitchFamily="18" charset="0"/>
              </a:rPr>
              <a:t>How can I contact the Unit?</a:t>
            </a:r>
          </a:p>
          <a:p>
            <a:r>
              <a:rPr lang="en-US" sz="2200" dirty="0" smtClean="0">
                <a:latin typeface="Garamond" pitchFamily="18" charset="0"/>
              </a:rPr>
              <a:t>Please call </a:t>
            </a:r>
            <a:r>
              <a:rPr lang="en-US" sz="2200" dirty="0" smtClean="0">
                <a:latin typeface="Garamond" pitchFamily="18" charset="0"/>
              </a:rPr>
              <a:t>410-767-7283 </a:t>
            </a:r>
            <a:r>
              <a:rPr lang="en-US" sz="2200" dirty="0" smtClean="0">
                <a:latin typeface="Garamond" pitchFamily="18" charset="0"/>
              </a:rPr>
              <a:t>to speak with a staff specialist, or via email at </a:t>
            </a:r>
            <a:r>
              <a:rPr lang="en-US" sz="2200" dirty="0" smtClean="0">
                <a:latin typeface="Garamond" pitchFamily="18" charset="0"/>
                <a:hlinkClick r:id="rId3"/>
              </a:rPr>
              <a:t>mdh.dcss@maryland.gov</a:t>
            </a:r>
            <a:endParaRPr lang="en-US" sz="2200" dirty="0" smtClean="0">
              <a:latin typeface="Garamond" pitchFamily="18" charset="0"/>
            </a:endParaRP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2000" dirty="0" smtClean="0"/>
              <a:t>*</a:t>
            </a:r>
            <a:r>
              <a:rPr lang="en-US" sz="2000" dirty="0" smtClean="0">
                <a:latin typeface="Garamond" pitchFamily="18" charset="0"/>
              </a:rPr>
              <a:t>Please allow 30 before requesting status of a received PA</a:t>
            </a:r>
            <a:endParaRPr lang="en-US" sz="2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itchFamily="18" charset="0"/>
              </a:rPr>
              <a:t>FAQs </a:t>
            </a:r>
            <a:r>
              <a:rPr lang="en-US" sz="1200" dirty="0" smtClean="0">
                <a:latin typeface="Garamond" pitchFamily="18" charset="0"/>
              </a:rPr>
              <a:t>(cont’d)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200" dirty="0" smtClean="0">
                <a:latin typeface="Garamond" pitchFamily="18" charset="0"/>
              </a:rPr>
              <a:t>How can I find a DME Provider in my area?</a:t>
            </a:r>
          </a:p>
          <a:p>
            <a:r>
              <a:rPr lang="en-US" sz="2200" dirty="0" smtClean="0">
                <a:latin typeface="Garamond" pitchFamily="18" charset="0"/>
              </a:rPr>
              <a:t>You can call the unit, and the administrative staff will assist you with your request</a:t>
            </a:r>
          </a:p>
          <a:p>
            <a:pPr>
              <a:buNone/>
            </a:pPr>
            <a:endParaRPr lang="en-US" sz="2200" dirty="0" smtClean="0">
              <a:latin typeface="Garamond" pitchFamily="18" charset="0"/>
            </a:endParaRPr>
          </a:p>
          <a:p>
            <a:pPr>
              <a:buNone/>
            </a:pPr>
            <a:r>
              <a:rPr lang="en-US" sz="2200" dirty="0" smtClean="0">
                <a:latin typeface="Garamond" pitchFamily="18" charset="0"/>
              </a:rPr>
              <a:t>Who do I call for issues with the processing of claims?</a:t>
            </a:r>
          </a:p>
          <a:p>
            <a:r>
              <a:rPr lang="en-US" sz="2200" dirty="0" smtClean="0">
                <a:latin typeface="Garamond" pitchFamily="18" charset="0"/>
              </a:rPr>
              <a:t>You can call Provider Relations at </a:t>
            </a:r>
            <a:r>
              <a:rPr lang="en-US" sz="2200" dirty="0" smtClean="0">
                <a:latin typeface="Garamond" pitchFamily="18" charset="0"/>
              </a:rPr>
              <a:t>410-767-5503</a:t>
            </a:r>
            <a:endParaRPr lang="en-US" sz="2200" dirty="0" smtClean="0">
              <a:latin typeface="Garamond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itchFamily="18" charset="0"/>
              </a:rPr>
              <a:t>Introduction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The purpose of this presentation is to provide useful information regarding the function of DME/DMS/OXY Unit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itchFamily="18" charset="0"/>
              </a:rPr>
              <a:t>DME/DMS/OXY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Garamond" pitchFamily="18" charset="0"/>
              </a:rPr>
              <a:t>What is our mission?</a:t>
            </a:r>
          </a:p>
          <a:p>
            <a:r>
              <a:rPr lang="en-US" dirty="0" smtClean="0">
                <a:latin typeface="Garamond" pitchFamily="18" charset="0"/>
              </a:rPr>
              <a:t>What we do?</a:t>
            </a:r>
            <a:endParaRPr lang="en-US" dirty="0">
              <a:latin typeface="Garamond" pitchFamily="18" charset="0"/>
            </a:endParaRPr>
          </a:p>
          <a:p>
            <a:r>
              <a:rPr lang="en-US" dirty="0" smtClean="0">
                <a:latin typeface="Garamond" pitchFamily="18" charset="0"/>
              </a:rPr>
              <a:t>Who is covered?</a:t>
            </a:r>
          </a:p>
          <a:p>
            <a:r>
              <a:rPr lang="en-US" dirty="0" smtClean="0">
                <a:latin typeface="Garamond" pitchFamily="18" charset="0"/>
              </a:rPr>
              <a:t>What is covered?</a:t>
            </a:r>
          </a:p>
          <a:p>
            <a:r>
              <a:rPr lang="en-US" dirty="0" smtClean="0">
                <a:latin typeface="Garamond" pitchFamily="18" charset="0"/>
              </a:rPr>
              <a:t>What is the process?</a:t>
            </a:r>
          </a:p>
          <a:p>
            <a:r>
              <a:rPr lang="en-US" dirty="0" smtClean="0">
                <a:latin typeface="Garamond" pitchFamily="18" charset="0"/>
              </a:rPr>
              <a:t>Urgent requests</a:t>
            </a:r>
          </a:p>
          <a:p>
            <a:r>
              <a:rPr lang="en-US" dirty="0" smtClean="0">
                <a:latin typeface="Garamond" pitchFamily="18" charset="0"/>
              </a:rPr>
              <a:t>Denials</a:t>
            </a:r>
          </a:p>
          <a:p>
            <a:r>
              <a:rPr lang="en-US" dirty="0" smtClean="0">
                <a:latin typeface="Garamond" pitchFamily="18" charset="0"/>
              </a:rPr>
              <a:t>FAQs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itchFamily="18" charset="0"/>
              </a:rPr>
              <a:t>What Is Our Mission?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839200" cy="27431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latin typeface="Garamond" pitchFamily="18" charset="0"/>
              </a:rPr>
              <a:t>Our mission is to </a:t>
            </a:r>
            <a:r>
              <a:rPr lang="en-US" u="none" strike="noStrike" dirty="0" smtClean="0">
                <a:latin typeface="Garamond" pitchFamily="18" charset="0"/>
              </a:rPr>
              <a:t>ensure that Maryland Medicaid fee-for-service </a:t>
            </a:r>
            <a:r>
              <a:rPr lang="en-US" u="none" strike="noStrike" dirty="0" smtClean="0">
                <a:latin typeface="Garamond" pitchFamily="18" charset="0"/>
              </a:rPr>
              <a:t>participants </a:t>
            </a:r>
            <a:r>
              <a:rPr lang="en-US" u="none" strike="noStrike" dirty="0" smtClean="0">
                <a:latin typeface="Garamond" pitchFamily="18" charset="0"/>
              </a:rPr>
              <a:t>have access to </a:t>
            </a:r>
            <a:r>
              <a:rPr lang="en-US" b="1" i="1" dirty="0" smtClean="0">
                <a:latin typeface="Garamond" pitchFamily="18" charset="0"/>
              </a:rPr>
              <a:t>m</a:t>
            </a:r>
            <a:r>
              <a:rPr lang="en-US" b="1" i="1" u="none" strike="noStrike" dirty="0" smtClean="0">
                <a:latin typeface="Garamond" pitchFamily="18" charset="0"/>
              </a:rPr>
              <a:t>edically </a:t>
            </a:r>
            <a:r>
              <a:rPr lang="en-US" b="1" i="1" dirty="0" smtClean="0">
                <a:latin typeface="Garamond" pitchFamily="18" charset="0"/>
              </a:rPr>
              <a:t>n</a:t>
            </a:r>
            <a:r>
              <a:rPr lang="en-US" b="1" i="1" u="none" strike="noStrike" dirty="0" smtClean="0">
                <a:latin typeface="Garamond" pitchFamily="18" charset="0"/>
              </a:rPr>
              <a:t>ecessary</a:t>
            </a:r>
            <a:r>
              <a:rPr lang="en-US" i="1" u="none" strike="noStrike" dirty="0" smtClean="0">
                <a:latin typeface="Garamond" pitchFamily="18" charset="0"/>
              </a:rPr>
              <a:t> </a:t>
            </a:r>
            <a:r>
              <a:rPr lang="en-US" u="none" strike="noStrike" dirty="0" smtClean="0">
                <a:latin typeface="Garamond" pitchFamily="18" charset="0"/>
              </a:rPr>
              <a:t>medical equipment, </a:t>
            </a:r>
            <a:r>
              <a:rPr lang="en-US" u="none" strike="noStrike" dirty="0" smtClean="0">
                <a:latin typeface="Garamond" pitchFamily="18" charset="0"/>
              </a:rPr>
              <a:t>supplies</a:t>
            </a:r>
            <a:r>
              <a:rPr lang="en-US" u="none" strike="noStrike" dirty="0" smtClean="0">
                <a:latin typeface="Garamond" pitchFamily="18" charset="0"/>
              </a:rPr>
              <a:t>, oxygen and related respiratory equipment to meet their health needs in the </a:t>
            </a:r>
            <a:r>
              <a:rPr lang="en-US" u="none" strike="noStrike" dirty="0" smtClean="0">
                <a:latin typeface="Garamond" pitchFamily="18" charset="0"/>
              </a:rPr>
              <a:t>community.</a:t>
            </a:r>
            <a:endParaRPr lang="en-US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itchFamily="18" charset="0"/>
              </a:rPr>
              <a:t>What We Do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Garamond" pitchFamily="18" charset="0"/>
              </a:rPr>
              <a:t>    Implement, develop and update </a:t>
            </a:r>
            <a:r>
              <a:rPr lang="en-US" dirty="0">
                <a:latin typeface="Garamond" pitchFamily="18" charset="0"/>
              </a:rPr>
              <a:t>the Code of </a:t>
            </a:r>
            <a:r>
              <a:rPr lang="en-US" dirty="0" smtClean="0">
                <a:latin typeface="Garamond" pitchFamily="18" charset="0"/>
              </a:rPr>
              <a:t>Maryland Annotated Regulations(COMAR) </a:t>
            </a:r>
          </a:p>
          <a:p>
            <a:pPr marL="514350" indent="-514350"/>
            <a:r>
              <a:rPr lang="en-US" dirty="0" smtClean="0">
                <a:latin typeface="Garamond" pitchFamily="18" charset="0"/>
              </a:rPr>
              <a:t>DME/DMS-COMAR 10.09.12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  <a:hlinkClick r:id="rId2"/>
              </a:rPr>
              <a:t>http://www.dsd.state.md.us/comar/SubtitleSearch.aspx?search=10.09.12.*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 </a:t>
            </a:r>
          </a:p>
          <a:p>
            <a:pPr marL="514350" indent="-514350"/>
            <a:r>
              <a:rPr lang="en-US" dirty="0" smtClean="0">
                <a:latin typeface="Garamond" pitchFamily="18" charset="0"/>
              </a:rPr>
              <a:t>OXY-10.09.18</a:t>
            </a:r>
          </a:p>
          <a:p>
            <a:pPr marL="514350" indent="-514350">
              <a:buNone/>
            </a:pPr>
            <a:r>
              <a:rPr lang="en-US" dirty="0" smtClean="0">
                <a:latin typeface="Garamond" pitchFamily="18" charset="0"/>
                <a:hlinkClick r:id="rId3"/>
              </a:rPr>
              <a:t>http://www.dsd.state.md.us/comar/SubtitleSearch.aspx?search=10.09.18.*</a:t>
            </a:r>
            <a:endParaRPr lang="en-US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itchFamily="18" charset="0"/>
              </a:rPr>
              <a:t>What We Do </a:t>
            </a:r>
            <a:r>
              <a:rPr lang="en-US" sz="1200" dirty="0" smtClean="0">
                <a:latin typeface="Garamond" pitchFamily="18" charset="0"/>
              </a:rPr>
              <a:t>(cont’d)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Garamond" pitchFamily="18" charset="0"/>
              </a:rPr>
              <a:t>    </a:t>
            </a:r>
            <a:r>
              <a:rPr lang="en-US" dirty="0" smtClean="0">
                <a:latin typeface="Garamond" pitchFamily="18" charset="0"/>
              </a:rPr>
              <a:t>Our </a:t>
            </a:r>
            <a:r>
              <a:rPr lang="en-US" dirty="0" smtClean="0">
                <a:latin typeface="Garamond" pitchFamily="18" charset="0"/>
              </a:rPr>
              <a:t>utilization control agent, </a:t>
            </a:r>
            <a:r>
              <a:rPr lang="en-US" dirty="0" err="1" smtClean="0">
                <a:latin typeface="Garamond" pitchFamily="18" charset="0"/>
              </a:rPr>
              <a:t>Telligen</a:t>
            </a:r>
            <a:r>
              <a:rPr lang="en-US" dirty="0" smtClean="0">
                <a:latin typeface="Garamond" pitchFamily="18" charset="0"/>
              </a:rPr>
              <a:t>, is now responsible for receiving and processing all durable medical equipment (</a:t>
            </a:r>
            <a:r>
              <a:rPr lang="en-US" dirty="0" smtClean="0">
                <a:latin typeface="Garamond" pitchFamily="18" charset="0"/>
              </a:rPr>
              <a:t>DME).  Currently the Medicaid DME Unit continues to process disposable medical supplies (DMS) and oxygen (OXY) services.  DME/DMS/OXY services processed through this unit are for fee for (FFS) services participants only.  Managed Care Organizations provide coverage for Health Choice participants.  Including </a:t>
            </a:r>
            <a:r>
              <a:rPr lang="en-US" dirty="0" smtClean="0">
                <a:latin typeface="Garamond" pitchFamily="18" charset="0"/>
              </a:rPr>
              <a:t>services not requiring preauthorization, the Program reimburses over $45M annually.</a:t>
            </a:r>
            <a:endParaRPr lang="en-US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itchFamily="18" charset="0"/>
              </a:rPr>
              <a:t>Who Is Covered?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dirty="0" smtClean="0">
                <a:latin typeface="Garamond" pitchFamily="18" charset="0"/>
              </a:rPr>
              <a:t>All Maryland Medicaid FFS and </a:t>
            </a:r>
            <a:r>
              <a:rPr lang="en-US" dirty="0" err="1" smtClean="0">
                <a:latin typeface="Garamond" pitchFamily="18" charset="0"/>
              </a:rPr>
              <a:t>Healthchoice</a:t>
            </a:r>
            <a:r>
              <a:rPr lang="en-US" dirty="0" smtClean="0">
                <a:latin typeface="Garamond" pitchFamily="18" charset="0"/>
              </a:rPr>
              <a:t>* </a:t>
            </a:r>
            <a:r>
              <a:rPr lang="en-US" dirty="0" smtClean="0">
                <a:latin typeface="Garamond" pitchFamily="18" charset="0"/>
              </a:rPr>
              <a:t>participants </a:t>
            </a:r>
            <a:r>
              <a:rPr lang="en-US" dirty="0" smtClean="0">
                <a:latin typeface="Garamond" pitchFamily="18" charset="0"/>
              </a:rPr>
              <a:t>can receive DME/DMS/OXY services. This includes:</a:t>
            </a:r>
          </a:p>
          <a:p>
            <a:r>
              <a:rPr lang="en-US" dirty="0" smtClean="0">
                <a:latin typeface="Garamond" pitchFamily="18" charset="0"/>
              </a:rPr>
              <a:t>Dual eligible </a:t>
            </a:r>
            <a:r>
              <a:rPr lang="en-US" dirty="0" smtClean="0">
                <a:latin typeface="Garamond" pitchFamily="18" charset="0"/>
              </a:rPr>
              <a:t>participants;</a:t>
            </a:r>
            <a:endParaRPr lang="en-US" dirty="0" smtClean="0">
              <a:latin typeface="Garamond" pitchFamily="18" charset="0"/>
            </a:endParaRPr>
          </a:p>
          <a:p>
            <a:r>
              <a:rPr lang="en-US" dirty="0" smtClean="0">
                <a:latin typeface="Garamond" pitchFamily="18" charset="0"/>
              </a:rPr>
              <a:t>participants </a:t>
            </a:r>
            <a:r>
              <a:rPr lang="en-US" dirty="0" smtClean="0">
                <a:latin typeface="Garamond" pitchFamily="18" charset="0"/>
              </a:rPr>
              <a:t>residing in assisted living facilities;</a:t>
            </a:r>
          </a:p>
          <a:p>
            <a:r>
              <a:rPr lang="en-US" dirty="0" smtClean="0">
                <a:latin typeface="Garamond" pitchFamily="18" charset="0"/>
              </a:rPr>
              <a:t>participants </a:t>
            </a:r>
            <a:r>
              <a:rPr lang="en-US" dirty="0" smtClean="0">
                <a:latin typeface="Garamond" pitchFamily="18" charset="0"/>
              </a:rPr>
              <a:t>residing in group homes; and</a:t>
            </a:r>
          </a:p>
          <a:p>
            <a:r>
              <a:rPr lang="en-US" dirty="0" smtClean="0">
                <a:latin typeface="Garamond" pitchFamily="18" charset="0"/>
              </a:rPr>
              <a:t>participants </a:t>
            </a:r>
            <a:r>
              <a:rPr lang="en-US" dirty="0" smtClean="0">
                <a:latin typeface="Garamond" pitchFamily="18" charset="0"/>
              </a:rPr>
              <a:t>participating in adult day care.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  <a:p>
            <a:pPr>
              <a:buNone/>
            </a:pPr>
            <a:r>
              <a:rPr lang="en-US" sz="1800" dirty="0" smtClean="0"/>
              <a:t>*</a:t>
            </a:r>
            <a:r>
              <a:rPr lang="en-US" sz="1800" dirty="0" err="1" smtClean="0"/>
              <a:t>Healthchoice</a:t>
            </a:r>
            <a:r>
              <a:rPr lang="en-US" sz="1800" dirty="0" smtClean="0"/>
              <a:t> </a:t>
            </a:r>
            <a:r>
              <a:rPr lang="en-US" sz="1800" dirty="0" smtClean="0"/>
              <a:t>participants </a:t>
            </a:r>
            <a:r>
              <a:rPr lang="en-US" sz="1800" dirty="0" smtClean="0"/>
              <a:t>can only receive coverage for speech generating (communication) devices through the FFS program.  These  </a:t>
            </a:r>
            <a:r>
              <a:rPr lang="en-US" sz="1800" dirty="0" smtClean="0"/>
              <a:t>participants </a:t>
            </a:r>
            <a:r>
              <a:rPr lang="en-US" sz="1800" dirty="0" smtClean="0"/>
              <a:t>should contact their  Manage Care Organization(MCO) for  coverage  of other services.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itchFamily="18" charset="0"/>
              </a:rPr>
              <a:t>Who is covered? </a:t>
            </a:r>
            <a:r>
              <a:rPr lang="en-US" sz="1200" dirty="0" smtClean="0">
                <a:latin typeface="Garamond" pitchFamily="18" charset="0"/>
              </a:rPr>
              <a:t>(cont’d)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Garamond" pitchFamily="18" charset="0"/>
              </a:rPr>
              <a:t>Participants that </a:t>
            </a:r>
            <a:r>
              <a:rPr lang="en-US" dirty="0" smtClean="0">
                <a:latin typeface="Garamond" pitchFamily="18" charset="0"/>
              </a:rPr>
              <a:t>are </a:t>
            </a:r>
            <a:r>
              <a:rPr lang="en-US" b="1" dirty="0" smtClean="0">
                <a:latin typeface="Garamond" pitchFamily="18" charset="0"/>
              </a:rPr>
              <a:t>NOT</a:t>
            </a:r>
            <a:r>
              <a:rPr lang="en-US" dirty="0" smtClean="0">
                <a:latin typeface="Garamond" pitchFamily="18" charset="0"/>
              </a:rPr>
              <a:t> eligible for services through the FFS program include:</a:t>
            </a:r>
          </a:p>
          <a:p>
            <a:r>
              <a:rPr lang="en-US" dirty="0" smtClean="0">
                <a:latin typeface="Garamond" pitchFamily="18" charset="0"/>
              </a:rPr>
              <a:t>participants </a:t>
            </a:r>
            <a:r>
              <a:rPr lang="en-US" dirty="0" smtClean="0">
                <a:latin typeface="Garamond" pitchFamily="18" charset="0"/>
              </a:rPr>
              <a:t>residing in </a:t>
            </a:r>
            <a:r>
              <a:rPr lang="en-US" dirty="0">
                <a:latin typeface="Garamond" pitchFamily="18" charset="0"/>
              </a:rPr>
              <a:t>n</a:t>
            </a:r>
            <a:r>
              <a:rPr lang="en-US" dirty="0" smtClean="0">
                <a:latin typeface="Garamond" pitchFamily="18" charset="0"/>
              </a:rPr>
              <a:t>ursing homes*;</a:t>
            </a:r>
          </a:p>
          <a:p>
            <a:r>
              <a:rPr lang="en-US" dirty="0" smtClean="0">
                <a:latin typeface="Garamond" pitchFamily="18" charset="0"/>
              </a:rPr>
              <a:t>participants </a:t>
            </a:r>
            <a:r>
              <a:rPr lang="en-US" dirty="0" smtClean="0">
                <a:latin typeface="Garamond" pitchFamily="18" charset="0"/>
              </a:rPr>
              <a:t>receiving inpatient hospital services;</a:t>
            </a:r>
          </a:p>
          <a:p>
            <a:r>
              <a:rPr lang="en-US" dirty="0" smtClean="0">
                <a:latin typeface="Garamond" pitchFamily="18" charset="0"/>
              </a:rPr>
              <a:t>participants </a:t>
            </a:r>
            <a:r>
              <a:rPr lang="en-US" dirty="0" smtClean="0">
                <a:latin typeface="Garamond" pitchFamily="18" charset="0"/>
              </a:rPr>
              <a:t>receiving hospice services; and </a:t>
            </a:r>
          </a:p>
          <a:p>
            <a:r>
              <a:rPr lang="en-US" dirty="0" smtClean="0">
                <a:latin typeface="Garamond" pitchFamily="18" charset="0"/>
              </a:rPr>
              <a:t>participants </a:t>
            </a:r>
            <a:r>
              <a:rPr lang="en-US" dirty="0" smtClean="0">
                <a:latin typeface="Garamond" pitchFamily="18" charset="0"/>
              </a:rPr>
              <a:t>who have family planning only coverage.</a:t>
            </a:r>
          </a:p>
          <a:p>
            <a:pPr>
              <a:buNone/>
            </a:pPr>
            <a:endParaRPr lang="en-US" dirty="0" smtClean="0">
              <a:latin typeface="Garamond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Garamond" pitchFamily="18" charset="0"/>
              </a:rPr>
              <a:t>*Nursing home residents can receive coverage for repairs to wheelchairs that were purchased while the </a:t>
            </a:r>
            <a:r>
              <a:rPr lang="en-US" sz="2000" dirty="0" smtClean="0">
                <a:latin typeface="Garamond" pitchFamily="18" charset="0"/>
              </a:rPr>
              <a:t>participant </a:t>
            </a:r>
            <a:r>
              <a:rPr lang="en-US" sz="2000" dirty="0" smtClean="0">
                <a:latin typeface="Garamond" pitchFamily="18" charset="0"/>
              </a:rPr>
              <a:t>resided in the community, prostheses and oxygen.</a:t>
            </a:r>
          </a:p>
          <a:p>
            <a:pPr>
              <a:buNone/>
            </a:pPr>
            <a:r>
              <a:rPr lang="en-US" sz="2000" dirty="0" smtClean="0">
                <a:latin typeface="Garamond" pitchFamily="18" charset="0"/>
              </a:rPr>
              <a:t>ALWAYS VERIFY ELIGIBILITY BY CALLING  </a:t>
            </a:r>
            <a:r>
              <a:rPr lang="en-US" sz="2000" b="1" dirty="0" smtClean="0">
                <a:latin typeface="Garamond" pitchFamily="18" charset="0"/>
              </a:rPr>
              <a:t>800.445.1159</a:t>
            </a:r>
            <a:endParaRPr lang="en-US" sz="2000" b="1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itchFamily="18" charset="0"/>
              </a:rPr>
              <a:t>What is covered?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latin typeface="Garamond" pitchFamily="18" charset="0"/>
              </a:rPr>
              <a:t>Maryland Medicaid covers over one thousand items/services when medically necessary.  Please see the Approved List of Items(APL) at </a:t>
            </a:r>
            <a:r>
              <a:rPr lang="en-US" dirty="0">
                <a:latin typeface="Garamond" pitchFamily="18" charset="0"/>
                <a:hlinkClick r:id="rId2"/>
              </a:rPr>
              <a:t>https://mmcp.health.maryland.gov/communitysupport/pages/approvedlist.aspx</a:t>
            </a:r>
            <a:r>
              <a:rPr lang="en-US" dirty="0" smtClean="0">
                <a:latin typeface="Garamond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Garamond" pitchFamily="18" charset="0"/>
              </a:rPr>
              <a:t>    </a:t>
            </a:r>
            <a:endParaRPr lang="en-US" dirty="0" smtClean="0">
              <a:latin typeface="Garamond" pitchFamily="18" charset="0"/>
            </a:endParaRPr>
          </a:p>
          <a:p>
            <a:pPr>
              <a:buNone/>
            </a:pPr>
            <a:r>
              <a:rPr lang="en-US" dirty="0">
                <a:latin typeface="Garamond" pitchFamily="18" charset="0"/>
              </a:rPr>
              <a:t> </a:t>
            </a:r>
            <a:r>
              <a:rPr lang="en-US" dirty="0" smtClean="0">
                <a:latin typeface="Garamond" pitchFamily="18" charset="0"/>
              </a:rPr>
              <a:t>   Providers may also request a copy of the APL at </a:t>
            </a:r>
            <a:r>
              <a:rPr lang="en-US" dirty="0" smtClean="0">
                <a:latin typeface="Garamond" pitchFamily="18" charset="0"/>
                <a:hlinkClick r:id="rId3"/>
              </a:rPr>
              <a:t>mdh.dcss@maryland.gov</a:t>
            </a:r>
            <a:r>
              <a:rPr lang="en-US" dirty="0" smtClean="0">
                <a:latin typeface="Garamond" pitchFamily="18" charset="0"/>
              </a:rPr>
              <a:t> or </a:t>
            </a:r>
            <a:r>
              <a:rPr lang="en-US" dirty="0" smtClean="0">
                <a:latin typeface="Garamond" pitchFamily="18" charset="0"/>
              </a:rPr>
              <a:t>by calling </a:t>
            </a:r>
            <a:r>
              <a:rPr lang="en-US" dirty="0" smtClean="0">
                <a:latin typeface="Garamond" pitchFamily="18" charset="0"/>
              </a:rPr>
              <a:t>410-767-7283.</a:t>
            </a:r>
            <a:endParaRPr lang="en-US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A71D0A7280FE42B95ED53C324093FF" ma:contentTypeVersion="10" ma:contentTypeDescription="Create a new document." ma:contentTypeScope="" ma:versionID="d1dbf7ef4f9f3f7f07ca97b94223ed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83d4e8e4bb62dc9630bd01492c2b58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C743781-A84F-4341-AA9E-30CFCF1B70FF}"/>
</file>

<file path=customXml/itemProps2.xml><?xml version="1.0" encoding="utf-8"?>
<ds:datastoreItem xmlns:ds="http://schemas.openxmlformats.org/officeDocument/2006/customXml" ds:itemID="{D95E753D-AA2E-451D-9684-0BCCF6D0940F}"/>
</file>

<file path=customXml/itemProps3.xml><?xml version="1.0" encoding="utf-8"?>
<ds:datastoreItem xmlns:ds="http://schemas.openxmlformats.org/officeDocument/2006/customXml" ds:itemID="{5FE71BA2-0E23-4A0F-832A-CD6F045CBE71}"/>
</file>

<file path=customXml/itemProps4.xml><?xml version="1.0" encoding="utf-8"?>
<ds:datastoreItem xmlns:ds="http://schemas.openxmlformats.org/officeDocument/2006/customXml" ds:itemID="{3C40F049-B1FF-4D3F-9961-E9CD3C19AD7D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26111</TotalTime>
  <Words>1228</Words>
  <Application>Microsoft Office PowerPoint</Application>
  <PresentationFormat>On-screen Show (4:3)</PresentationFormat>
  <Paragraphs>114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Maryland Medicaid</vt:lpstr>
      <vt:lpstr>Introduction</vt:lpstr>
      <vt:lpstr>DME/DMS/OXY</vt:lpstr>
      <vt:lpstr>What Is Our Mission?</vt:lpstr>
      <vt:lpstr>What We Do</vt:lpstr>
      <vt:lpstr>What We Do (cont’d)</vt:lpstr>
      <vt:lpstr>Who Is Covered?</vt:lpstr>
      <vt:lpstr>Who is covered? (cont’d)</vt:lpstr>
      <vt:lpstr>What is covered?</vt:lpstr>
      <vt:lpstr>What is the process?</vt:lpstr>
      <vt:lpstr>What is the process? (cont’d)</vt:lpstr>
      <vt:lpstr>Urgent Requests</vt:lpstr>
      <vt:lpstr>Denial of Coverage</vt:lpstr>
      <vt:lpstr>Denial of Coverage (cont’d)</vt:lpstr>
      <vt:lpstr>FAQs</vt:lpstr>
      <vt:lpstr>FAQs (cont’d)</vt:lpstr>
      <vt:lpstr>FAQs (cont’d)</vt:lpstr>
    </vt:vector>
  </TitlesOfParts>
  <Company>DHMH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Maryland Medicaid</dc:title>
  <dc:creator>RatchfordD</dc:creator>
  <cp:lastModifiedBy>cooks</cp:lastModifiedBy>
  <cp:revision>2121</cp:revision>
  <dcterms:created xsi:type="dcterms:W3CDTF">2013-11-14T20:37:32Z</dcterms:created>
  <dcterms:modified xsi:type="dcterms:W3CDTF">2017-12-01T00:12:25Z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0x010100B3A71D0A7280FE42B95ED53C324093FF</vt:lpwstr>
  </property>
  <property fmtid="{D5CDD505-2E9C-101B-9397-08002B2CF9AE}" pid="3" name="_dlc_DocIdItemGuid">
    <vt:lpwstr>ebd18867-05d4-4055-9e11-20a4c75a8ee3</vt:lpwstr>
  </property>
</Properties>
</file>