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42.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5"/>
  </p:notesMasterIdLst>
  <p:sldIdLst>
    <p:sldId id="274" r:id="rId3"/>
    <p:sldId id="258" r:id="rId4"/>
    <p:sldId id="328" r:id="rId5"/>
    <p:sldId id="304" r:id="rId6"/>
    <p:sldId id="277" r:id="rId7"/>
    <p:sldId id="262" r:id="rId8"/>
    <p:sldId id="278" r:id="rId9"/>
    <p:sldId id="329" r:id="rId10"/>
    <p:sldId id="330" r:id="rId11"/>
    <p:sldId id="315" r:id="rId12"/>
    <p:sldId id="331" r:id="rId13"/>
    <p:sldId id="268" r:id="rId14"/>
    <p:sldId id="332" r:id="rId15"/>
    <p:sldId id="269" r:id="rId16"/>
    <p:sldId id="316" r:id="rId17"/>
    <p:sldId id="261" r:id="rId18"/>
    <p:sldId id="271" r:id="rId19"/>
    <p:sldId id="333" r:id="rId20"/>
    <p:sldId id="317" r:id="rId21"/>
    <p:sldId id="318" r:id="rId22"/>
    <p:sldId id="334" r:id="rId23"/>
    <p:sldId id="263" r:id="rId24"/>
    <p:sldId id="335" r:id="rId25"/>
    <p:sldId id="282" r:id="rId26"/>
    <p:sldId id="336" r:id="rId27"/>
    <p:sldId id="320" r:id="rId28"/>
    <p:sldId id="323" r:id="rId29"/>
    <p:sldId id="321" r:id="rId30"/>
    <p:sldId id="322" r:id="rId31"/>
    <p:sldId id="326" r:id="rId32"/>
    <p:sldId id="319" r:id="rId33"/>
    <p:sldId id="324" r:id="rId34"/>
    <p:sldId id="325" r:id="rId35"/>
    <p:sldId id="286" r:id="rId36"/>
    <p:sldId id="314" r:id="rId37"/>
    <p:sldId id="290" r:id="rId38"/>
    <p:sldId id="297" r:id="rId39"/>
    <p:sldId id="300" r:id="rId40"/>
    <p:sldId id="270" r:id="rId41"/>
    <p:sldId id="299" r:id="rId42"/>
    <p:sldId id="294" r:id="rId43"/>
    <p:sldId id="33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0" autoAdjust="0"/>
    <p:restoredTop sz="94249" autoAdjust="0"/>
  </p:normalViewPr>
  <p:slideViewPr>
    <p:cSldViewPr snapToGrid="0">
      <p:cViewPr varScale="1">
        <p:scale>
          <a:sx n="72" d="100"/>
          <a:sy n="72" d="100"/>
        </p:scale>
        <p:origin x="4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550BB-58B2-4305-A928-1C0F16339F1C}" type="datetimeFigureOut">
              <a:rPr lang="en-US" smtClean="0"/>
              <a:t>4/16/2020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C7FA3-61BB-4CC1-9858-468A0C06B65B}" type="slidenum">
              <a:rPr lang="en-US" smtClean="0"/>
              <a:t>‹#›</a:t>
            </a:fld>
            <a:endParaRPr lang="en-US"/>
          </a:p>
        </p:txBody>
      </p:sp>
    </p:spTree>
    <p:extLst>
      <p:ext uri="{BB962C8B-B14F-4D97-AF65-F5344CB8AC3E}">
        <p14:creationId xmlns:p14="http://schemas.microsoft.com/office/powerpoint/2010/main" val="1042288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eprep-MDH@dharbor.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mmcp.health.maryland.gov/Provider%20Enrollment%20Application%20Material/PT40_Autism_Waiver/Facility/40_AutismWaiver_ePREPAddendum_V1.pdf" TargetMode="External"/><Relationship Id="rId7" Type="http://schemas.openxmlformats.org/officeDocument/2006/relationships/hyperlink" Target="https://mmcp.health.maryland.gov/Provider%20Enrollment%20Application%20Material/PT90_DDA_Services/Facility/90_DDA_ePREPAddendum_V1.pdf"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mmcp.health.maryland.gov/Provider%20Enrollment%20Application%20Material/PT86_Brain_Injury_Waiver/Facility/86_BrainInjuryWaiver_ePREPAddendum_V1.pdf" TargetMode="External"/><Relationship Id="rId5" Type="http://schemas.openxmlformats.org/officeDocument/2006/relationships/hyperlink" Target="https://mmcp.health.maryland.gov/Provider%20Enrollment%20Application%20Material/PT76_Community_Options_Agency/Facility/76_CommunityOptions_ePREPAddendum_V1.pdf" TargetMode="External"/><Relationship Id="rId4" Type="http://schemas.openxmlformats.org/officeDocument/2006/relationships/hyperlink" Target="https://mmcp.health.maryland.gov/Provider%20Enrollment%20Application%20Material/PT51_EPSDT_Therapeutic_Behavior/Facility/51_EPSDTTherapeuticBehavioralServices_ePREPAddendum_V1.pdf"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Hello and thank you for logging into this webinar. I’ll be walking you through ePREP basics information and explaining the initial steps for setting up your User Profile and Business Profile and how to navigate through the ePREP Portal. For those of you who are familiar with the portal, I’ll be sure to point out some changes.  Okay…lets get started</a:t>
            </a:r>
          </a:p>
          <a:p>
            <a:endParaRPr lang="en-US" dirty="0"/>
          </a:p>
          <a:p>
            <a:pPr lvl="0">
              <a:spcBef>
                <a:spcPts val="0"/>
              </a:spcBef>
              <a:buNone/>
            </a:pPr>
            <a:endParaRPr dirty="0"/>
          </a:p>
        </p:txBody>
      </p:sp>
    </p:spTree>
    <p:extLst>
      <p:ext uri="{BB962C8B-B14F-4D97-AF65-F5344CB8AC3E}">
        <p14:creationId xmlns:p14="http://schemas.microsoft.com/office/powerpoint/2010/main" val="262250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r>
              <a:rPr lang="en-US" dirty="0"/>
              <a:t>This screen will pop up for the new users. Once you fill out all the password information, you can unmask the information to verify that what you have entered is correct. You can do that by clicking on the oval next to confirm box..  and remember to check that you are not a robot, then hit “next”  </a:t>
            </a:r>
          </a:p>
          <a:p>
            <a:endParaRPr lang="en-US" dirty="0"/>
          </a:p>
          <a:p>
            <a:endParaRPr dirty="0"/>
          </a:p>
        </p:txBody>
      </p:sp>
    </p:spTree>
    <p:extLst>
      <p:ext uri="{BB962C8B-B14F-4D97-AF65-F5344CB8AC3E}">
        <p14:creationId xmlns:p14="http://schemas.microsoft.com/office/powerpoint/2010/main" val="3346414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Once you enter your User Profile information you will be given the choice of three options to use for verification, select the method of verification you want  and ePREP will send a six digit verification by email, text, or a phone call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selected email, you will want to look for an email that comes from </a:t>
            </a:r>
            <a:r>
              <a:rPr lang="en-US" sz="1200" u="sng" kern="1200" dirty="0">
                <a:solidFill>
                  <a:schemeClr val="tx1"/>
                </a:solidFill>
                <a:effectLst/>
                <a:latin typeface="+mn-lt"/>
                <a:ea typeface="+mn-ea"/>
                <a:cs typeface="+mn-cs"/>
                <a:hlinkClick r:id="rId3"/>
              </a:rPr>
              <a:t>ePREP-MDH@dharbor.com</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The subject line will say ”ePREP Verification Code”. If you don’t see it in your inbox,  look in your Spam, Junk, Trash or Clutter folder </a:t>
            </a:r>
            <a:endParaRPr lang="en-US" sz="1600" dirty="0"/>
          </a:p>
          <a:p>
            <a:pPr lvl="0">
              <a:spcBef>
                <a:spcPts val="0"/>
              </a:spcBef>
              <a:buNone/>
            </a:pPr>
            <a:endParaRPr dirty="0"/>
          </a:p>
        </p:txBody>
      </p:sp>
    </p:spTree>
    <p:extLst>
      <p:ext uri="{BB962C8B-B14F-4D97-AF65-F5344CB8AC3E}">
        <p14:creationId xmlns:p14="http://schemas.microsoft.com/office/powerpoint/2010/main" val="2188222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where you choose the option for ePREP to send you the six digit code. By phone, you have these two options at the top, you can have them send you the verification 6 digit code by text or by receiving a phone call with the verification code. The area code where the call will be coming from is the 850 Florida area. </a:t>
            </a:r>
          </a:p>
          <a:p>
            <a:endParaRPr dirty="0"/>
          </a:p>
        </p:txBody>
      </p:sp>
    </p:spTree>
    <p:extLst>
      <p:ext uri="{BB962C8B-B14F-4D97-AF65-F5344CB8AC3E}">
        <p14:creationId xmlns:p14="http://schemas.microsoft.com/office/powerpoint/2010/main" val="1287420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what the email verification code email will look like</a:t>
            </a:r>
          </a:p>
          <a:p>
            <a:endParaRPr dirty="0"/>
          </a:p>
        </p:txBody>
      </p:sp>
    </p:spTree>
    <p:extLst>
      <p:ext uri="{BB962C8B-B14F-4D97-AF65-F5344CB8AC3E}">
        <p14:creationId xmlns:p14="http://schemas.microsoft.com/office/powerpoint/2010/main" val="1555585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receive your six digit code, you’ll enter it in ePREP and click “Verify”</a:t>
            </a:r>
          </a:p>
          <a:p>
            <a:endParaRPr dirty="0"/>
          </a:p>
        </p:txBody>
      </p:sp>
    </p:spTree>
    <p:extLst>
      <p:ext uri="{BB962C8B-B14F-4D97-AF65-F5344CB8AC3E}">
        <p14:creationId xmlns:p14="http://schemas.microsoft.com/office/powerpoint/2010/main" val="122007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r>
              <a:rPr lang="en-US" dirty="0"/>
              <a:t>Once you successfully verify, you will see this screen message and then you can proceed by clicking on “Login</a:t>
            </a:r>
            <a:endParaRPr dirty="0"/>
          </a:p>
        </p:txBody>
      </p:sp>
    </p:spTree>
    <p:extLst>
      <p:ext uri="{BB962C8B-B14F-4D97-AF65-F5344CB8AC3E}">
        <p14:creationId xmlns:p14="http://schemas.microsoft.com/office/powerpoint/2010/main" val="2788547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r>
              <a:rPr lang="en-US" dirty="0"/>
              <a:t>If you already have an NPI you would enter it here. If you don’t have an NPI but only have you 6-digit Maryland Medicaid number you can enter that here with a number 5 in front. If you enter the MA number without the  5 in front you will get this message that tells you what to do. Once you enter either number click verify</a:t>
            </a:r>
            <a:endParaRPr dirty="0"/>
          </a:p>
        </p:txBody>
      </p:sp>
    </p:spTree>
    <p:extLst>
      <p:ext uri="{BB962C8B-B14F-4D97-AF65-F5344CB8AC3E}">
        <p14:creationId xmlns:p14="http://schemas.microsoft.com/office/powerpoint/2010/main" val="1286739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When the sign up process is complete, and you successfully login to the accounts,   verifying the NPI numbers and existing business names is required to proceed with creating the business profile. So here you’ll enter your NPI click Verify and enter the Business Name down below and click Create Business Profile</a:t>
            </a:r>
            <a:endParaRPr lang="en-US" sz="1200" dirty="0"/>
          </a:p>
          <a:p>
            <a:endParaRPr dirty="0"/>
          </a:p>
        </p:txBody>
      </p:sp>
    </p:spTree>
    <p:extLst>
      <p:ext uri="{BB962C8B-B14F-4D97-AF65-F5344CB8AC3E}">
        <p14:creationId xmlns:p14="http://schemas.microsoft.com/office/powerpoint/2010/main" val="1464159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verify an existing business profile, You’ll be asked to answer 3 business questions that apply to the individual or business directly? If you have problems answering the questions, feel free to reach out to the call center for assistance. </a:t>
            </a:r>
            <a:r>
              <a:rPr lang="en-US" dirty="0">
                <a:solidFill>
                  <a:schemeClr val="tx1"/>
                </a:solidFill>
              </a:rPr>
              <a:t>1-844-4MD-PROV (1-844-463-7768)​​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 answer the questions successfully , you’ll see Lucy pop up again !! and say  CONGRATULATIONS … you have successfully created the Business Profile……Click continue and it will bring you to the home page in ePREP</a:t>
            </a:r>
            <a:endParaRPr dirty="0"/>
          </a:p>
        </p:txBody>
      </p:sp>
    </p:spTree>
    <p:extLst>
      <p:ext uri="{BB962C8B-B14F-4D97-AF65-F5344CB8AC3E}">
        <p14:creationId xmlns:p14="http://schemas.microsoft.com/office/powerpoint/2010/main" val="3559281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r>
              <a:rPr lang="en-US" dirty="0">
                <a:latin typeface="Georgia" panose="02040502050405020303" pitchFamily="18" charset="0"/>
              </a:rPr>
              <a:t>Atypical providers without NPI/MA numbers, are required to check the box, as shown above which says “I’m new to Maryland Medicaid and I do not have an NPI or Provider ID” in order to select the category they fall under, and proceed with accessing the business profile</a:t>
            </a:r>
            <a:endParaRPr dirty="0"/>
          </a:p>
        </p:txBody>
      </p:sp>
    </p:spTree>
    <p:extLst>
      <p:ext uri="{BB962C8B-B14F-4D97-AF65-F5344CB8AC3E}">
        <p14:creationId xmlns:p14="http://schemas.microsoft.com/office/powerpoint/2010/main" val="348016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you may already be familiar with ePREP but for some of you this may be new information and a new process.</a:t>
            </a:r>
          </a:p>
          <a:p>
            <a:r>
              <a:rPr lang="en-US" sz="1200" kern="1200" dirty="0">
                <a:solidFill>
                  <a:schemeClr val="tx1"/>
                </a:solidFill>
                <a:effectLst/>
                <a:latin typeface="+mn-lt"/>
                <a:ea typeface="+mn-ea"/>
                <a:cs typeface="+mn-cs"/>
              </a:rPr>
              <a:t>ePREP stands for electronic Provider Revalidation and Enrollment Portal. All applications will now be completed electronically including changes and updates. Only those fields required for the specific change you’re making will be generated. This will make the process faster than making changes through the previous paper application process. It will also make the processing time shorter. And in ePREP , you can access and verify your Maryland Medicaid account information, and  see if your account is active , suspended or inactive . You can also see all your affiliations and view all your demographics</a:t>
            </a:r>
          </a:p>
          <a:p>
            <a:pPr lvl="0">
              <a:spcBef>
                <a:spcPts val="0"/>
              </a:spcBef>
              <a:buNone/>
            </a:pPr>
            <a:endParaRPr dirty="0"/>
          </a:p>
        </p:txBody>
      </p:sp>
    </p:spTree>
    <p:extLst>
      <p:ext uri="{BB962C8B-B14F-4D97-AF65-F5344CB8AC3E}">
        <p14:creationId xmlns:p14="http://schemas.microsoft.com/office/powerpoint/2010/main" val="1521765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eorgia" panose="02040502050405020303" pitchFamily="18" charset="0"/>
              </a:rPr>
              <a:t>Once the option that applies is selected, as seen on the first image, the next step is typing in the business profile name that applies to the practice, as shown below. The “Create Business Profile” option can be clicked on to access the business profile.</a:t>
            </a:r>
          </a:p>
          <a:p>
            <a:endParaRPr dirty="0"/>
          </a:p>
        </p:txBody>
      </p:sp>
    </p:spTree>
    <p:extLst>
      <p:ext uri="{BB962C8B-B14F-4D97-AF65-F5344CB8AC3E}">
        <p14:creationId xmlns:p14="http://schemas.microsoft.com/office/powerpoint/2010/main" val="607433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home screen and where you can locate your applications, accounts and my tools sections in ePREP. Your User Profile displays at the top right and should always show your name. The Business Profile displays to the left of that. If you are working with more than one Business Profile you can click the little drop down triangle next to the building or calculator whatever you chose to call that </a:t>
            </a:r>
            <a:r>
              <a:rPr lang="en-US" sz="1200" kern="1200" dirty="0" err="1">
                <a:solidFill>
                  <a:schemeClr val="tx1"/>
                </a:solidFill>
                <a:effectLst/>
                <a:latin typeface="+mn-lt"/>
                <a:ea typeface="+mn-ea"/>
                <a:cs typeface="+mn-cs"/>
              </a:rPr>
              <a:t>icon,,,and</a:t>
            </a:r>
            <a:r>
              <a:rPr lang="en-US" sz="1200" kern="1200" dirty="0">
                <a:solidFill>
                  <a:schemeClr val="tx1"/>
                </a:solidFill>
                <a:effectLst/>
                <a:latin typeface="+mn-lt"/>
                <a:ea typeface="+mn-ea"/>
                <a:cs typeface="+mn-cs"/>
              </a:rPr>
              <a:t> it will display all the Business Profiles in alphabetical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951698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r>
              <a:rPr lang="en-US" dirty="0"/>
              <a:t>Let’s look at some features specific to Waiver Providers</a:t>
            </a:r>
            <a:endParaRPr dirty="0"/>
          </a:p>
        </p:txBody>
      </p:sp>
    </p:spTree>
    <p:extLst>
      <p:ext uri="{BB962C8B-B14F-4D97-AF65-F5344CB8AC3E}">
        <p14:creationId xmlns:p14="http://schemas.microsoft.com/office/powerpoint/2010/main" val="1208881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start your application. You’ll chose the third option, I am new to Maryland Medicaid and I want to create a new application. And then you’ll get the drop down with the next three options. Again choose the third option “I am a facility, Clinic , Health Care Organization  or Waiver Provider</a:t>
            </a:r>
            <a:endParaRPr dirty="0"/>
          </a:p>
        </p:txBody>
      </p:sp>
    </p:spTree>
    <p:extLst>
      <p:ext uri="{BB962C8B-B14F-4D97-AF65-F5344CB8AC3E}">
        <p14:creationId xmlns:p14="http://schemas.microsoft.com/office/powerpoint/2010/main" val="2475177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then ask you to specify which of those you are and of course you will select, Waiver Provider</a:t>
            </a:r>
          </a:p>
        </p:txBody>
      </p:sp>
      <p:sp>
        <p:nvSpPr>
          <p:cNvPr id="4" name="Slide Number Placeholder 3"/>
          <p:cNvSpPr>
            <a:spLocks noGrp="1"/>
          </p:cNvSpPr>
          <p:nvPr>
            <p:ph type="sldNum" sz="quarter" idx="10"/>
          </p:nvPr>
        </p:nvSpPr>
        <p:spPr/>
        <p:txBody>
          <a:bodyPr/>
          <a:lstStyle/>
          <a:p>
            <a:fld id="{B277EFC6-1D2C-496D-8164-6A03CB582B5D}" type="slidenum">
              <a:rPr lang="en-US" smtClean="0"/>
              <a:t>24</a:t>
            </a:fld>
            <a:endParaRPr lang="en-US" dirty="0"/>
          </a:p>
        </p:txBody>
      </p:sp>
    </p:spTree>
    <p:extLst>
      <p:ext uri="{BB962C8B-B14F-4D97-AF65-F5344CB8AC3E}">
        <p14:creationId xmlns:p14="http://schemas.microsoft.com/office/powerpoint/2010/main" val="540485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Almost all provider types will need to complete and attach an addendum.  If you can’t find your Provider-Type-specific addendum or if your not even sure if you need to complete one, you can go the Maryland Medicaid  ePrep site. ePREP will actually direct you there while you’re doing the application. I’ll show you how to navigate that a little further in the presentation</a:t>
            </a:r>
          </a:p>
          <a:p>
            <a:endParaRPr lang="en-US" dirty="0"/>
          </a:p>
        </p:txBody>
      </p:sp>
      <p:sp>
        <p:nvSpPr>
          <p:cNvPr id="4" name="Slide Number Placeholder 3"/>
          <p:cNvSpPr>
            <a:spLocks noGrp="1"/>
          </p:cNvSpPr>
          <p:nvPr>
            <p:ph type="sldNum" sz="quarter" idx="10"/>
          </p:nvPr>
        </p:nvSpPr>
        <p:spPr/>
        <p:txBody>
          <a:bodyPr/>
          <a:lstStyle/>
          <a:p>
            <a:fld id="{B277EFC6-1D2C-496D-8164-6A03CB582B5D}" type="slidenum">
              <a:rPr lang="en-US" smtClean="0"/>
              <a:t>25</a:t>
            </a:fld>
            <a:endParaRPr lang="en-US" dirty="0"/>
          </a:p>
        </p:txBody>
      </p:sp>
    </p:spTree>
    <p:extLst>
      <p:ext uri="{BB962C8B-B14F-4D97-AF65-F5344CB8AC3E}">
        <p14:creationId xmlns:p14="http://schemas.microsoft.com/office/powerpoint/2010/main" val="1182986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facility types that can create new applications</a:t>
            </a:r>
          </a:p>
          <a:p>
            <a:pPr lvl="1"/>
            <a:r>
              <a:rPr lang="en-US" sz="2000" u="none" dirty="0">
                <a:latin typeface="Georgia" panose="02040502050405020303" pitchFamily="18" charset="0"/>
                <a:hlinkClick r:id="rId3"/>
              </a:rPr>
              <a:t>Autism Waiver = 40</a:t>
            </a:r>
            <a:endParaRPr lang="en-US" sz="2000" u="none" dirty="0">
              <a:latin typeface="Georgia" panose="02040502050405020303" pitchFamily="18" charset="0"/>
            </a:endParaRPr>
          </a:p>
          <a:p>
            <a:pPr lvl="1"/>
            <a:r>
              <a:rPr lang="en-US" sz="2000" u="none" dirty="0">
                <a:latin typeface="Georgia" panose="02040502050405020303" pitchFamily="18" charset="0"/>
                <a:hlinkClick r:id="rId4"/>
              </a:rPr>
              <a:t>EPSDT Therapeutic Behavioral Services (TBS) = 51</a:t>
            </a:r>
            <a:endParaRPr lang="en-US" sz="2000" u="none" dirty="0">
              <a:latin typeface="Georgia" panose="02040502050405020303" pitchFamily="18" charset="0"/>
            </a:endParaRPr>
          </a:p>
          <a:p>
            <a:pPr lvl="1"/>
            <a:r>
              <a:rPr lang="en-US" sz="2000" u="none" dirty="0">
                <a:latin typeface="Georgia" panose="02040502050405020303" pitchFamily="18" charset="0"/>
                <a:hlinkClick r:id="rId5"/>
              </a:rPr>
              <a:t>Community Options =76</a:t>
            </a:r>
            <a:endParaRPr lang="en-US" sz="2000" u="none" dirty="0">
              <a:latin typeface="Georgia" panose="02040502050405020303" pitchFamily="18" charset="0"/>
            </a:endParaRPr>
          </a:p>
          <a:p>
            <a:pPr lvl="1"/>
            <a:r>
              <a:rPr lang="en-US" sz="2000" u="none" dirty="0">
                <a:latin typeface="Georgia" panose="02040502050405020303" pitchFamily="18" charset="0"/>
                <a:hlinkClick r:id="rId6" tooltip="5 Developmental Disabilities Association (DDA) Service Providers=90"/>
              </a:rPr>
              <a:t>Brain Injury Waiver = 86 is excluded from enrolling as a Solo Practitioner *</a:t>
            </a:r>
            <a:endParaRPr lang="en-US" sz="2000" u="none" dirty="0">
              <a:latin typeface="Georgia" panose="02040502050405020303" pitchFamily="18" charset="0"/>
            </a:endParaRPr>
          </a:p>
          <a:p>
            <a:pPr lvl="1"/>
            <a:r>
              <a:rPr lang="en-US" sz="2000" u="none" dirty="0">
                <a:latin typeface="Georgia" panose="02040502050405020303" pitchFamily="18" charset="0"/>
                <a:hlinkClick r:id="rId7" tooltip="5 Developmental Disabilities Association (DDA) Service Providers=90"/>
              </a:rPr>
              <a:t>Developmental Disabilities Association (DDA) Service Providers = 90</a:t>
            </a:r>
            <a:endParaRPr lang="en-US" sz="2000" u="none" dirty="0">
              <a:latin typeface="Georgia" panose="02040502050405020303" pitchFamily="18" charset="0"/>
            </a:endParaRPr>
          </a:p>
          <a:p>
            <a:endParaRPr lang="en-US" dirty="0"/>
          </a:p>
        </p:txBody>
      </p:sp>
      <p:sp>
        <p:nvSpPr>
          <p:cNvPr id="4" name="Slide Number Placeholder 3"/>
          <p:cNvSpPr>
            <a:spLocks noGrp="1"/>
          </p:cNvSpPr>
          <p:nvPr>
            <p:ph type="sldNum" sz="quarter" idx="10"/>
          </p:nvPr>
        </p:nvSpPr>
        <p:spPr/>
        <p:txBody>
          <a:bodyPr/>
          <a:lstStyle/>
          <a:p>
            <a:fld id="{B277EFC6-1D2C-496D-8164-6A03CB582B5D}" type="slidenum">
              <a:rPr lang="en-US" smtClean="0"/>
              <a:t>26</a:t>
            </a:fld>
            <a:endParaRPr lang="en-US" dirty="0"/>
          </a:p>
        </p:txBody>
      </p:sp>
    </p:spTree>
    <p:extLst>
      <p:ext uri="{BB962C8B-B14F-4D97-AF65-F5344CB8AC3E}">
        <p14:creationId xmlns:p14="http://schemas.microsoft.com/office/powerpoint/2010/main" val="2630364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facilities cannot create new applications;</a:t>
            </a:r>
          </a:p>
          <a:p>
            <a:pPr marL="380990" indent="-380990">
              <a:lnSpc>
                <a:spcPct val="100000"/>
              </a:lnSpc>
              <a:spcBef>
                <a:spcPts val="0"/>
              </a:spcBef>
            </a:pPr>
            <a:r>
              <a:rPr lang="en-US" sz="1200" dirty="0">
                <a:solidFill>
                  <a:prstClr val="black"/>
                </a:solidFill>
                <a:latin typeface="Georgia" panose="02040502050405020303" pitchFamily="18" charset="0"/>
              </a:rPr>
              <a:t>Medical Day Care – Children = 43</a:t>
            </a:r>
          </a:p>
          <a:p>
            <a:pPr marL="380990" lvl="0" indent="-380990">
              <a:lnSpc>
                <a:spcPct val="100000"/>
              </a:lnSpc>
              <a:spcBef>
                <a:spcPts val="0"/>
              </a:spcBef>
            </a:pPr>
            <a:r>
              <a:rPr lang="en-US" sz="1200" dirty="0">
                <a:solidFill>
                  <a:prstClr val="black"/>
                </a:solidFill>
                <a:latin typeface="Georgia" panose="02040502050405020303" pitchFamily="18" charset="0"/>
              </a:rPr>
              <a:t>Local Health Department/ Nurse Monitors = 47</a:t>
            </a:r>
          </a:p>
          <a:p>
            <a:pPr marL="380990" lvl="0" indent="-380990">
              <a:lnSpc>
                <a:spcPct val="100000"/>
              </a:lnSpc>
              <a:spcBef>
                <a:spcPts val="0"/>
              </a:spcBef>
            </a:pPr>
            <a:r>
              <a:rPr lang="en-US" sz="1200" dirty="0">
                <a:solidFill>
                  <a:prstClr val="black"/>
                </a:solidFill>
                <a:latin typeface="Georgia" panose="02040502050405020303" pitchFamily="18" charset="0"/>
              </a:rPr>
              <a:t>HMO/PACE = 70</a:t>
            </a:r>
          </a:p>
          <a:p>
            <a:pPr marL="380990" lvl="0" indent="-380990">
              <a:lnSpc>
                <a:spcPct val="100000"/>
              </a:lnSpc>
              <a:spcBef>
                <a:spcPts val="0"/>
              </a:spcBef>
            </a:pPr>
            <a:r>
              <a:rPr lang="en-US" sz="1200" dirty="0">
                <a:solidFill>
                  <a:prstClr val="black"/>
                </a:solidFill>
                <a:latin typeface="Georgia" panose="02040502050405020303" pitchFamily="18" charset="0"/>
              </a:rPr>
              <a:t>HealthChoice Managed Care Organizations = 72 (MCO Insurers)</a:t>
            </a:r>
          </a:p>
          <a:p>
            <a:pPr marL="380990" lvl="0" indent="-380990">
              <a:lnSpc>
                <a:spcPct val="100000"/>
              </a:lnSpc>
              <a:spcBef>
                <a:spcPts val="0"/>
              </a:spcBef>
            </a:pPr>
            <a:r>
              <a:rPr lang="en-US" sz="1200" dirty="0">
                <a:solidFill>
                  <a:prstClr val="black"/>
                </a:solidFill>
                <a:latin typeface="Georgia" panose="02040502050405020303" pitchFamily="18" charset="0"/>
              </a:rPr>
              <a:t>Case Management - Model Waiver = 81</a:t>
            </a:r>
            <a:endParaRPr lang="en-US" sz="1400" dirty="0">
              <a:solidFill>
                <a:prstClr val="black"/>
              </a:solidFill>
              <a:latin typeface="Georgia" panose="02040502050405020303" pitchFamily="18" charset="0"/>
            </a:endParaRPr>
          </a:p>
          <a:p>
            <a:endParaRPr lang="en-US" dirty="0"/>
          </a:p>
        </p:txBody>
      </p:sp>
      <p:sp>
        <p:nvSpPr>
          <p:cNvPr id="4" name="Slide Number Placeholder 3"/>
          <p:cNvSpPr>
            <a:spLocks noGrp="1"/>
          </p:cNvSpPr>
          <p:nvPr>
            <p:ph type="sldNum" sz="quarter" idx="10"/>
          </p:nvPr>
        </p:nvSpPr>
        <p:spPr/>
        <p:txBody>
          <a:bodyPr/>
          <a:lstStyle/>
          <a:p>
            <a:fld id="{B277EFC6-1D2C-496D-8164-6A03CB582B5D}" type="slidenum">
              <a:rPr lang="en-US" smtClean="0"/>
              <a:t>27</a:t>
            </a:fld>
            <a:endParaRPr lang="en-US" dirty="0"/>
          </a:p>
        </p:txBody>
      </p:sp>
    </p:spTree>
    <p:extLst>
      <p:ext uri="{BB962C8B-B14F-4D97-AF65-F5344CB8AC3E}">
        <p14:creationId xmlns:p14="http://schemas.microsoft.com/office/powerpoint/2010/main" val="871895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look at some features specific to Resource  Providers</a:t>
            </a:r>
          </a:p>
          <a:p>
            <a:endParaRPr dirty="0"/>
          </a:p>
        </p:txBody>
      </p:sp>
    </p:spTree>
    <p:extLst>
      <p:ext uri="{BB962C8B-B14F-4D97-AF65-F5344CB8AC3E}">
        <p14:creationId xmlns:p14="http://schemas.microsoft.com/office/powerpoint/2010/main" val="2253057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page instead of selecting Waiver Provider, you will select Other Health Care Organization</a:t>
            </a:r>
          </a:p>
        </p:txBody>
      </p:sp>
      <p:sp>
        <p:nvSpPr>
          <p:cNvPr id="4" name="Slide Number Placeholder 3"/>
          <p:cNvSpPr>
            <a:spLocks noGrp="1"/>
          </p:cNvSpPr>
          <p:nvPr>
            <p:ph type="sldNum" sz="quarter" idx="10"/>
          </p:nvPr>
        </p:nvSpPr>
        <p:spPr/>
        <p:txBody>
          <a:bodyPr/>
          <a:lstStyle/>
          <a:p>
            <a:fld id="{B277EFC6-1D2C-496D-8164-6A03CB582B5D}" type="slidenum">
              <a:rPr lang="en-US" smtClean="0"/>
              <a:t>29</a:t>
            </a:fld>
            <a:endParaRPr lang="en-US" dirty="0"/>
          </a:p>
        </p:txBody>
      </p:sp>
    </p:spTree>
    <p:extLst>
      <p:ext uri="{BB962C8B-B14F-4D97-AF65-F5344CB8AC3E}">
        <p14:creationId xmlns:p14="http://schemas.microsoft.com/office/powerpoint/2010/main" val="352959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Maryland Medicaid has provided some great resources on the ePREP website. This link is the path to get to the ePREP website and when you do, you’ll find various documents, checklists and webinars to help you with your ePREP enrollment. There is also on the website a link to “Getting Started”  which is a walk thru document you can follow to set up the User Profile and Business Profile. There are also checklists that help you know what documents you’ll need to upload on your computer prior to starting your application so you can upload them easily into the ePREP portal when you are completing your application. There are many other great resources so please look at them before you start your application</a:t>
            </a:r>
            <a:endParaRPr lang="en-US" dirty="0"/>
          </a:p>
          <a:p>
            <a:pPr lvl="0">
              <a:spcBef>
                <a:spcPts val="0"/>
              </a:spcBef>
              <a:buNone/>
            </a:pPr>
            <a:endParaRPr dirty="0"/>
          </a:p>
        </p:txBody>
      </p:sp>
    </p:spTree>
    <p:extLst>
      <p:ext uri="{BB962C8B-B14F-4D97-AF65-F5344CB8AC3E}">
        <p14:creationId xmlns:p14="http://schemas.microsoft.com/office/powerpoint/2010/main" val="1333760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of the resource provider types will need to complete and attach an addendum.  You can click on this link in the slide or when you are in the application there is another way. And I’ll show you that in just a .minute</a:t>
            </a:r>
          </a:p>
          <a:p>
            <a:endParaRPr lang="en-US" dirty="0"/>
          </a:p>
        </p:txBody>
      </p:sp>
      <p:sp>
        <p:nvSpPr>
          <p:cNvPr id="4" name="Slide Number Placeholder 3"/>
          <p:cNvSpPr>
            <a:spLocks noGrp="1"/>
          </p:cNvSpPr>
          <p:nvPr>
            <p:ph type="sldNum" sz="quarter" idx="10"/>
          </p:nvPr>
        </p:nvSpPr>
        <p:spPr/>
        <p:txBody>
          <a:bodyPr/>
          <a:lstStyle/>
          <a:p>
            <a:fld id="{B277EFC6-1D2C-496D-8164-6A03CB582B5D}" type="slidenum">
              <a:rPr lang="en-US" smtClean="0"/>
              <a:t>30</a:t>
            </a:fld>
            <a:endParaRPr lang="en-US" dirty="0"/>
          </a:p>
        </p:txBody>
      </p:sp>
    </p:spTree>
    <p:extLst>
      <p:ext uri="{BB962C8B-B14F-4D97-AF65-F5344CB8AC3E}">
        <p14:creationId xmlns:p14="http://schemas.microsoft.com/office/powerpoint/2010/main" val="1398080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the facilities and clinics that can create a new application</a:t>
            </a:r>
          </a:p>
        </p:txBody>
      </p:sp>
      <p:sp>
        <p:nvSpPr>
          <p:cNvPr id="4" name="Slide Number Placeholder 3"/>
          <p:cNvSpPr>
            <a:spLocks noGrp="1"/>
          </p:cNvSpPr>
          <p:nvPr>
            <p:ph type="sldNum" sz="quarter" idx="10"/>
          </p:nvPr>
        </p:nvSpPr>
        <p:spPr/>
        <p:txBody>
          <a:bodyPr/>
          <a:lstStyle/>
          <a:p>
            <a:fld id="{B277EFC6-1D2C-496D-8164-6A03CB582B5D}" type="slidenum">
              <a:rPr lang="en-US" smtClean="0"/>
              <a:t>31</a:t>
            </a:fld>
            <a:endParaRPr lang="en-US" dirty="0"/>
          </a:p>
        </p:txBody>
      </p:sp>
    </p:spTree>
    <p:extLst>
      <p:ext uri="{BB962C8B-B14F-4D97-AF65-F5344CB8AC3E}">
        <p14:creationId xmlns:p14="http://schemas.microsoft.com/office/powerpoint/2010/main" val="3258831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two who can’t create new applications in ePREP.</a:t>
            </a:r>
          </a:p>
        </p:txBody>
      </p:sp>
      <p:sp>
        <p:nvSpPr>
          <p:cNvPr id="4" name="Slide Number Placeholder 3"/>
          <p:cNvSpPr>
            <a:spLocks noGrp="1"/>
          </p:cNvSpPr>
          <p:nvPr>
            <p:ph type="sldNum" sz="quarter" idx="10"/>
          </p:nvPr>
        </p:nvSpPr>
        <p:spPr/>
        <p:txBody>
          <a:bodyPr/>
          <a:lstStyle/>
          <a:p>
            <a:fld id="{B277EFC6-1D2C-496D-8164-6A03CB582B5D}" type="slidenum">
              <a:rPr lang="en-US" smtClean="0"/>
              <a:t>32</a:t>
            </a:fld>
            <a:endParaRPr lang="en-US" dirty="0"/>
          </a:p>
        </p:txBody>
      </p:sp>
    </p:spTree>
    <p:extLst>
      <p:ext uri="{BB962C8B-B14F-4D97-AF65-F5344CB8AC3E}">
        <p14:creationId xmlns:p14="http://schemas.microsoft.com/office/powerpoint/2010/main" val="4144378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r>
              <a:rPr lang="en-US" dirty="0"/>
              <a:t>Now we will give you some guidelines on how to create the application in ePREP</a:t>
            </a:r>
            <a:endParaRPr dirty="0"/>
          </a:p>
        </p:txBody>
      </p:sp>
    </p:spTree>
    <p:extLst>
      <p:ext uri="{BB962C8B-B14F-4D97-AF65-F5344CB8AC3E}">
        <p14:creationId xmlns:p14="http://schemas.microsoft.com/office/powerpoint/2010/main" val="3499019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r>
              <a:rPr lang="en-US" sz="1200" kern="1200" dirty="0">
                <a:solidFill>
                  <a:schemeClr val="tx1"/>
                </a:solidFill>
                <a:effectLst/>
                <a:latin typeface="+mn-lt"/>
                <a:ea typeface="+mn-ea"/>
                <a:cs typeface="+mn-cs"/>
              </a:rPr>
              <a:t>Once you start the application there are some things to be aware of…. on the left side under the Content section, you will see circles next to the different sections of the application. If you keep an eye on these circles as you proceed through the application process, you will be able to see what sections are complete and which ones are missing some information or documents. When they fill up completely, the section is complete. Know that you can proceed to another section without the section your working on being complete and the circle being filled out. You just have to go back and complete what needs done and the circles all have to be filled in before the application can be signed. An example would be if they ask for your DEA information and you don’t’ have the document, you can put yes and skip to the next session and then go back later to upload the information and the document. Remember…you won’t forget to do it because that circle will not be filled out and you won’t be able to sign the application without uploading the required documents.</a:t>
            </a:r>
          </a:p>
          <a:p>
            <a:r>
              <a:rPr lang="en-US" sz="1200" kern="1200" dirty="0">
                <a:solidFill>
                  <a:schemeClr val="tx1"/>
                </a:solidFill>
                <a:effectLst/>
                <a:latin typeface="+mn-lt"/>
                <a:ea typeface="+mn-ea"/>
                <a:cs typeface="+mn-cs"/>
              </a:rPr>
              <a:t>Just another note…when the circle is in orange, it indicates that you are currently working in that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notice Lucy is on the slide giving some helpful information. Here she is telling you of the value of the imbedded video.</a:t>
            </a:r>
          </a:p>
          <a:p>
            <a:endParaRPr lang="en-US" sz="1200" kern="1200" dirty="0">
              <a:solidFill>
                <a:schemeClr val="tx1"/>
              </a:solidFill>
              <a:effectLst/>
              <a:latin typeface="+mn-lt"/>
              <a:ea typeface="+mn-ea"/>
              <a:cs typeface="+mn-cs"/>
            </a:endParaRPr>
          </a:p>
          <a:p>
            <a:endParaRPr dirty="0"/>
          </a:p>
        </p:txBody>
      </p:sp>
    </p:spTree>
    <p:extLst>
      <p:ext uri="{BB962C8B-B14F-4D97-AF65-F5344CB8AC3E}">
        <p14:creationId xmlns:p14="http://schemas.microsoft.com/office/powerpoint/2010/main" val="2682569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addendum is required to complete the application. You also need to complete and attach documents requested in the addendum in order for the application to move forward in the review process. You can easily access the addendum while in the process of doing the application by clicking on the link under Practice Information and sub section Additional information. Once you click on this link , it will take you to the section in the Maryland Medicaid website where you can locate your addendum then download it to your computer. Once all the information is completed on the addendum, you can click the add button and add that addendum to your application and any documents required by the addendum.</a:t>
            </a:r>
          </a:p>
          <a:p>
            <a:endParaRPr dirty="0"/>
          </a:p>
        </p:txBody>
      </p:sp>
    </p:spTree>
    <p:extLst>
      <p:ext uri="{BB962C8B-B14F-4D97-AF65-F5344CB8AC3E}">
        <p14:creationId xmlns:p14="http://schemas.microsoft.com/office/powerpoint/2010/main" val="2716537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where that link will take you…to the Maryland Medicaid website and it looks this.  When you get to the Maryland web page…you click on Provider Information all the way to the left, it then takes you to the Provider Enrollment page, find your provider type and then go over and click on the X. That will bring up the required addendum for your provider type. You can then down load and save that to your computer, fill it out and then upload it to your application.  Include in your upload any documents required in the addendum</a:t>
            </a:r>
          </a:p>
          <a:p>
            <a:endParaRPr dirty="0"/>
          </a:p>
        </p:txBody>
      </p:sp>
    </p:spTree>
    <p:extLst>
      <p:ext uri="{BB962C8B-B14F-4D97-AF65-F5344CB8AC3E}">
        <p14:creationId xmlns:p14="http://schemas.microsoft.com/office/powerpoint/2010/main" val="762278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 upload using that add button, you will see the X next to the paper clip change to a  number 1.  If you see an X beside a paper clip it means a document is required and HAS NOT been uploaded.  So if you think you uploaded a document and a number 1 does not appear next to the paper clip, try uploading again until you see that #1 appear.</a:t>
            </a:r>
          </a:p>
          <a:p>
            <a:endParaRPr dirty="0"/>
          </a:p>
        </p:txBody>
      </p:sp>
    </p:spTree>
    <p:extLst>
      <p:ext uri="{BB962C8B-B14F-4D97-AF65-F5344CB8AC3E}">
        <p14:creationId xmlns:p14="http://schemas.microsoft.com/office/powerpoint/2010/main" val="2624775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r>
              <a:rPr lang="en-US" sz="1200" b="1" kern="1200" dirty="0">
                <a:solidFill>
                  <a:schemeClr val="tx1"/>
                </a:solidFill>
                <a:effectLst/>
                <a:latin typeface="+mn-lt"/>
                <a:ea typeface="+mn-ea"/>
                <a:cs typeface="+mn-cs"/>
              </a:rPr>
              <a:t>MOCA  are Managing employees, Owners and those agents who have controlling interest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needed…The Change of Ownership can be done in the application you are working on..….and they can also be done with a supplemental application.</a:t>
            </a:r>
          </a:p>
          <a:p>
            <a:r>
              <a:rPr lang="en-US" sz="1200" kern="1200" dirty="0">
                <a:solidFill>
                  <a:schemeClr val="tx1"/>
                </a:solidFill>
                <a:effectLst/>
                <a:latin typeface="+mn-lt"/>
                <a:ea typeface="+mn-ea"/>
                <a:cs typeface="+mn-cs"/>
              </a:rPr>
              <a:t>In Maryland, you only do a Change of Ownership </a:t>
            </a:r>
            <a:endParaRPr dirty="0"/>
          </a:p>
        </p:txBody>
      </p:sp>
    </p:spTree>
    <p:extLst>
      <p:ext uri="{BB962C8B-B14F-4D97-AF65-F5344CB8AC3E}">
        <p14:creationId xmlns:p14="http://schemas.microsoft.com/office/powerpoint/2010/main" val="3003838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new MOCAs ,this is important to you because it indicates more individuals and the authorized individuals who can sign the application.</a:t>
            </a:r>
          </a:p>
          <a:p>
            <a:endParaRPr dirty="0"/>
          </a:p>
        </p:txBody>
      </p:sp>
    </p:spTree>
    <p:extLst>
      <p:ext uri="{BB962C8B-B14F-4D97-AF65-F5344CB8AC3E}">
        <p14:creationId xmlns:p14="http://schemas.microsoft.com/office/powerpoint/2010/main" val="383473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Lucy will appear on may pages and pop up when you hover over some textboxes, drop downs and radio buttons. Make sure you read what she has in her conversation bubble. In can save you time and keep you from making a mistake. There are also these In Context Tutorials…they are short 3 to 5 minute videos to help you through the ePREP process. Just click on the filmstrip and then you’ll see the video to open . I really recommend these. They will often explain where you are in the application or what you are supposed to be doing in a particular section</a:t>
            </a:r>
          </a:p>
          <a:p>
            <a:pPr lvl="0">
              <a:spcBef>
                <a:spcPts val="0"/>
              </a:spcBef>
              <a:buNone/>
            </a:pPr>
            <a:endParaRPr dirty="0"/>
          </a:p>
        </p:txBody>
      </p:sp>
    </p:spTree>
    <p:extLst>
      <p:ext uri="{BB962C8B-B14F-4D97-AF65-F5344CB8AC3E}">
        <p14:creationId xmlns:p14="http://schemas.microsoft.com/office/powerpoint/2010/main" val="40561076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sign…all the circles must be filled in except the signature and submit circles. On this page to be able to go further to signature, you MUST click on the Maryland Medicaid Provider Agreement Link…If you don’t…you won’t be able to sign it….then click the box that you read , understood and agree to the Agreement. And last box that you have authority to sign the application</a:t>
            </a:r>
          </a:p>
          <a:p>
            <a:endParaRPr dirty="0"/>
          </a:p>
        </p:txBody>
      </p:sp>
    </p:spTree>
    <p:extLst>
      <p:ext uri="{BB962C8B-B14F-4D97-AF65-F5344CB8AC3E}">
        <p14:creationId xmlns:p14="http://schemas.microsoft.com/office/powerpoint/2010/main" val="797459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submit, go back to your application page to make sure the status on your application has changed from “In Progress” to “Submitted” When you click on the clock icon all the way to the right in a few days , you can check the progression of your application review.</a:t>
            </a:r>
          </a:p>
          <a:p>
            <a:endParaRPr dirty="0"/>
          </a:p>
        </p:txBody>
      </p:sp>
    </p:spTree>
    <p:extLst>
      <p:ext uri="{BB962C8B-B14F-4D97-AF65-F5344CB8AC3E}">
        <p14:creationId xmlns:p14="http://schemas.microsoft.com/office/powerpoint/2010/main" val="22678497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r>
              <a:rPr lang="en-US" dirty="0"/>
              <a:t>Here is the link to the portal, the link to the resources and the FAQ on the Maryland Medicaid ePREP website and the call center information. </a:t>
            </a:r>
          </a:p>
          <a:p>
            <a:r>
              <a:rPr lang="en-US" dirty="0"/>
              <a:t>Thank you and I hope this has been helpful</a:t>
            </a:r>
          </a:p>
          <a:p>
            <a:endParaRPr lang="en-US" dirty="0"/>
          </a:p>
        </p:txBody>
      </p:sp>
    </p:spTree>
    <p:extLst>
      <p:ext uri="{BB962C8B-B14F-4D97-AF65-F5344CB8AC3E}">
        <p14:creationId xmlns:p14="http://schemas.microsoft.com/office/powerpoint/2010/main" val="2253853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r>
              <a:rPr lang="en-US" sz="1200" kern="1200" dirty="0">
                <a:solidFill>
                  <a:schemeClr val="tx1"/>
                </a:solidFill>
                <a:effectLst/>
                <a:latin typeface="+mn-lt"/>
                <a:ea typeface="+mn-ea"/>
                <a:cs typeface="+mn-cs"/>
              </a:rPr>
              <a:t>Just like everything else in business, ePREP has some of it’s own special terminology. Let’s look at some of it.</a:t>
            </a:r>
          </a:p>
          <a:p>
            <a:pPr lvl="0"/>
            <a:r>
              <a:rPr lang="en-US" sz="1200" kern="1200" dirty="0">
                <a:solidFill>
                  <a:schemeClr val="tx1"/>
                </a:solidFill>
                <a:effectLst/>
                <a:latin typeface="+mn-lt"/>
                <a:ea typeface="+mn-ea"/>
                <a:cs typeface="+mn-cs"/>
              </a:rPr>
              <a:t>User Profile – this is your own individual username that you, and only you, will use to log into ePREP.</a:t>
            </a:r>
          </a:p>
          <a:p>
            <a:pPr lvl="0"/>
            <a:r>
              <a:rPr lang="en-US" sz="1200" kern="1200" dirty="0">
                <a:solidFill>
                  <a:schemeClr val="tx1"/>
                </a:solidFill>
                <a:effectLst/>
                <a:latin typeface="+mn-lt"/>
                <a:ea typeface="+mn-ea"/>
                <a:cs typeface="+mn-cs"/>
              </a:rPr>
              <a:t>The Business Profile – this is the location where all your enrolled Medicaid accounts and applications will be housed. A user may have access to more than one Business Profile.</a:t>
            </a:r>
          </a:p>
          <a:p>
            <a:pPr lvl="0"/>
            <a:r>
              <a:rPr lang="en-US" sz="1200" kern="1200" dirty="0">
                <a:solidFill>
                  <a:schemeClr val="tx1"/>
                </a:solidFill>
                <a:effectLst/>
                <a:latin typeface="+mn-lt"/>
                <a:ea typeface="+mn-ea"/>
                <a:cs typeface="+mn-cs"/>
              </a:rPr>
              <a:t>The “Account” in ePREP is </a:t>
            </a:r>
            <a:r>
              <a:rPr lang="en-US" sz="1200" kern="1200" dirty="0" err="1">
                <a:solidFill>
                  <a:schemeClr val="tx1"/>
                </a:solidFill>
                <a:effectLst/>
                <a:latin typeface="+mn-lt"/>
                <a:ea typeface="+mn-ea"/>
                <a:cs typeface="+mn-cs"/>
              </a:rPr>
              <a:t>ePREPs</a:t>
            </a:r>
            <a:r>
              <a:rPr lang="en-US" sz="1200" kern="1200" dirty="0">
                <a:solidFill>
                  <a:schemeClr val="tx1"/>
                </a:solidFill>
                <a:effectLst/>
                <a:latin typeface="+mn-lt"/>
                <a:ea typeface="+mn-ea"/>
                <a:cs typeface="+mn-cs"/>
              </a:rPr>
              <a:t> record for an enrolled provider, it is associated with one NPI #, one provider type, and practice location and one Medicaid or MA #</a:t>
            </a:r>
          </a:p>
          <a:p>
            <a:pPr lvl="0"/>
            <a:r>
              <a:rPr lang="en-US" sz="1200" kern="1200" dirty="0">
                <a:solidFill>
                  <a:schemeClr val="tx1"/>
                </a:solidFill>
                <a:effectLst/>
                <a:latin typeface="+mn-lt"/>
                <a:ea typeface="+mn-ea"/>
                <a:cs typeface="+mn-cs"/>
              </a:rPr>
              <a:t>The term “Linking” often gets confused with affiliation…don’t get it confused…what linking  in ePREP is referring to is connecting your Business Profile to that information held by Maryland Medicaid so you can view and manage it.</a:t>
            </a:r>
          </a:p>
          <a:p>
            <a:endParaRPr dirty="0"/>
          </a:p>
        </p:txBody>
      </p:sp>
    </p:spTree>
    <p:extLst>
      <p:ext uri="{BB962C8B-B14F-4D97-AF65-F5344CB8AC3E}">
        <p14:creationId xmlns:p14="http://schemas.microsoft.com/office/powerpoint/2010/main" val="26565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dirty="0">
                <a:solidFill>
                  <a:schemeClr val="tx1"/>
                </a:solidFill>
              </a:rPr>
              <a:t>It is very important to note that when setting up accounts, you should </a:t>
            </a:r>
            <a:r>
              <a:rPr lang="en-US" b="1" dirty="0">
                <a:solidFill>
                  <a:schemeClr val="tx1"/>
                </a:solidFill>
              </a:rPr>
              <a:t>NEVER</a:t>
            </a:r>
            <a:r>
              <a:rPr lang="en-US" dirty="0">
                <a:solidFill>
                  <a:schemeClr val="tx1"/>
                </a:solidFill>
              </a:rPr>
              <a:t> link a rendering provider’s NPI to the same Business profile as the group or facility. </a:t>
            </a:r>
          </a:p>
          <a:p>
            <a:r>
              <a:rPr lang="en-US" dirty="0">
                <a:solidFill>
                  <a:schemeClr val="tx1"/>
                </a:solidFill>
              </a:rPr>
              <a:t>Each rendering provider should always have a separate email address, a User Profile, and a Business Profile.</a:t>
            </a:r>
          </a:p>
          <a:p>
            <a:pPr lvl="0">
              <a:spcBef>
                <a:spcPts val="0"/>
              </a:spcBef>
              <a:buNone/>
            </a:pPr>
            <a:endParaRPr dirty="0"/>
          </a:p>
        </p:txBody>
      </p:sp>
    </p:spTree>
    <p:extLst>
      <p:ext uri="{BB962C8B-B14F-4D97-AF65-F5344CB8AC3E}">
        <p14:creationId xmlns:p14="http://schemas.microsoft.com/office/powerpoint/2010/main" val="3252466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eorgia" panose="02040502050405020303" pitchFamily="18" charset="0"/>
                <a:ea typeface="Times New Roman"/>
                <a:cs typeface="Times New Roman" pitchFamily="18" charset="0"/>
                <a:sym typeface="Times New Roman"/>
              </a:rPr>
              <a:t>New Facility: </a:t>
            </a:r>
            <a:r>
              <a:rPr lang="en-US" sz="1200" dirty="0">
                <a:latin typeface="Georgia" panose="02040502050405020303" pitchFamily="18" charset="0"/>
                <a:ea typeface="Times New Roman"/>
                <a:cs typeface="Times New Roman" pitchFamily="18" charset="0"/>
                <a:sym typeface="Times New Roman"/>
              </a:rPr>
              <a:t>Application to enroll an new facility into eprep for Maryland Medicaid that is not currently enrolled with MD Medicaid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Supplemental</a:t>
            </a:r>
            <a:r>
              <a:rPr lang="en-US" sz="1200" kern="1200" dirty="0">
                <a:solidFill>
                  <a:schemeClr val="tx1"/>
                </a:solidFill>
                <a:effectLst/>
                <a:latin typeface="+mn-lt"/>
                <a:ea typeface="+mn-ea"/>
                <a:cs typeface="+mn-cs"/>
              </a:rPr>
              <a:t> – this one is used to change the providers account information such as updating a license or a mailing address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eorgia" panose="02040502050405020303" pitchFamily="18" charset="0"/>
                <a:ea typeface="Times New Roman"/>
                <a:cs typeface="Times New Roman" pitchFamily="18" charset="0"/>
                <a:sym typeface="Times New Roman"/>
              </a:rPr>
              <a:t>Change of Ownership (CHOW): </a:t>
            </a:r>
            <a:r>
              <a:rPr lang="en-US" sz="1200" dirty="0">
                <a:latin typeface="Georgia" panose="02040502050405020303" pitchFamily="18" charset="0"/>
                <a:ea typeface="Times New Roman"/>
                <a:cs typeface="Times New Roman" pitchFamily="18" charset="0"/>
                <a:sym typeface="Times New Roman"/>
              </a:rPr>
              <a:t>Application to </a:t>
            </a:r>
            <a:r>
              <a:rPr lang="en-US" sz="1200" dirty="0">
                <a:solidFill>
                  <a:srgbClr val="000000"/>
                </a:solidFill>
                <a:latin typeface="Georgia" panose="02040502050405020303" pitchFamily="18" charset="0"/>
                <a:ea typeface="Times New Roman"/>
                <a:cs typeface="Times New Roman" panose="02020603050405020304" pitchFamily="18" charset="0"/>
                <a:sym typeface="Times New Roman"/>
              </a:rPr>
              <a:t>add</a:t>
            </a:r>
            <a:r>
              <a:rPr lang="en-US" sz="1200" dirty="0">
                <a:solidFill>
                  <a:srgbClr val="000000"/>
                </a:solidFill>
                <a:latin typeface="Georgia" panose="02040502050405020303" pitchFamily="18" charset="0"/>
                <a:cs typeface="Times New Roman" panose="02020603050405020304" pitchFamily="18" charset="0"/>
              </a:rPr>
              <a:t> a new Tax Identification Number (TIN) or Employment Identification Number (EIN) to Business Information form.        </a:t>
            </a:r>
            <a:endParaRPr lang="en-US" sz="1200" b="1" dirty="0">
              <a:latin typeface="Georgia" panose="02040502050405020303" pitchFamily="18" charset="0"/>
              <a:ea typeface="Times New Roman"/>
              <a:cs typeface="Times New Roman" pitchFamily="18" charset="0"/>
              <a:sym typeface="Times New Roman"/>
            </a:endParaRPr>
          </a:p>
          <a:p>
            <a:endParaRPr dirty="0"/>
          </a:p>
        </p:txBody>
      </p:sp>
    </p:spTree>
    <p:extLst>
      <p:ext uri="{BB962C8B-B14F-4D97-AF65-F5344CB8AC3E}">
        <p14:creationId xmlns:p14="http://schemas.microsoft.com/office/powerpoint/2010/main" val="3866646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r>
              <a:rPr lang="en-US" sz="1200" kern="1200" dirty="0">
                <a:solidFill>
                  <a:schemeClr val="tx1"/>
                </a:solidFill>
                <a:effectLst/>
                <a:latin typeface="+mn-lt"/>
                <a:ea typeface="+mn-ea"/>
                <a:cs typeface="+mn-cs"/>
              </a:rPr>
              <a:t>And ..the “Revalidation Application” –</a:t>
            </a:r>
          </a:p>
          <a:p>
            <a:pPr lvl="0"/>
            <a:r>
              <a:rPr lang="en-US" sz="1200" kern="1200" dirty="0">
                <a:solidFill>
                  <a:schemeClr val="tx1"/>
                </a:solidFill>
                <a:effectLst/>
                <a:latin typeface="+mn-lt"/>
                <a:ea typeface="+mn-ea"/>
                <a:cs typeface="+mn-cs"/>
              </a:rPr>
              <a:t>This is the application used to renew your Maryland Medicaid enrollment every 5 years</a:t>
            </a:r>
          </a:p>
          <a:p>
            <a:pPr lvl="0"/>
            <a:r>
              <a:rPr lang="en-US" sz="1200" kern="1200" dirty="0">
                <a:solidFill>
                  <a:schemeClr val="tx1"/>
                </a:solidFill>
                <a:effectLst/>
                <a:latin typeface="+mn-lt"/>
                <a:ea typeface="+mn-ea"/>
                <a:cs typeface="+mn-cs"/>
              </a:rPr>
              <a:t>It is scheduled automatically through ePREP when it is due</a:t>
            </a:r>
          </a:p>
          <a:p>
            <a:pPr lvl="0"/>
            <a:r>
              <a:rPr lang="en-US" sz="1200" kern="1200" dirty="0">
                <a:solidFill>
                  <a:schemeClr val="tx1"/>
                </a:solidFill>
                <a:effectLst/>
                <a:latin typeface="+mn-lt"/>
                <a:ea typeface="+mn-ea"/>
                <a:cs typeface="+mn-cs"/>
              </a:rPr>
              <a:t>You can only submit a revalidation application after you have been notified that it is due</a:t>
            </a:r>
          </a:p>
          <a:p>
            <a:pPr lvl="0"/>
            <a:r>
              <a:rPr lang="en-US" sz="1200" kern="1200" dirty="0">
                <a:solidFill>
                  <a:schemeClr val="tx1"/>
                </a:solidFill>
                <a:effectLst/>
                <a:latin typeface="+mn-lt"/>
                <a:ea typeface="+mn-ea"/>
                <a:cs typeface="+mn-cs"/>
              </a:rPr>
              <a:t>You can only submit a revalidation application after you have been notified that it is due</a:t>
            </a:r>
          </a:p>
          <a:p>
            <a:pPr lvl="0"/>
            <a:r>
              <a:rPr lang="en-US" sz="1200" kern="1200" dirty="0">
                <a:solidFill>
                  <a:schemeClr val="tx1"/>
                </a:solidFill>
                <a:effectLst/>
                <a:latin typeface="+mn-lt"/>
                <a:ea typeface="+mn-ea"/>
                <a:cs typeface="+mn-cs"/>
              </a:rPr>
              <a:t>Prior to setting up your User Profile and Business Profile , the revalidation notification will be sent by the mail</a:t>
            </a:r>
          </a:p>
          <a:p>
            <a:pPr lvl="0"/>
            <a:r>
              <a:rPr lang="en-US" sz="1200" kern="1200" dirty="0">
                <a:solidFill>
                  <a:schemeClr val="tx1"/>
                </a:solidFill>
                <a:effectLst/>
                <a:latin typeface="+mn-lt"/>
                <a:ea typeface="+mn-ea"/>
                <a:cs typeface="+mn-cs"/>
              </a:rPr>
              <a:t>After you have set up your User Profile and Business Profile , the notifications will come electronically</a:t>
            </a:r>
          </a:p>
          <a:p>
            <a:endParaRPr dirty="0"/>
          </a:p>
        </p:txBody>
      </p:sp>
    </p:spTree>
    <p:extLst>
      <p:ext uri="{BB962C8B-B14F-4D97-AF65-F5344CB8AC3E}">
        <p14:creationId xmlns:p14="http://schemas.microsoft.com/office/powerpoint/2010/main" val="64267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7988" y="698500"/>
            <a:ext cx="6194425" cy="34845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0" y="4415790"/>
            <a:ext cx="5608320" cy="4183380"/>
          </a:xfrm>
          <a:prstGeom prst="rect">
            <a:avLst/>
          </a:prstGeom>
        </p:spPr>
        <p:txBody>
          <a:bodyPr lIns="93158" tIns="93158" rIns="93158" bIns="9315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Sign Up option is for new and first time users of ePREP who have not had a User Profile established previously.  Already existing user  can enter the email you used for your User Profile and click next to proceed. </a:t>
            </a:r>
          </a:p>
          <a:p>
            <a:endParaRPr dirty="0"/>
          </a:p>
        </p:txBody>
      </p:sp>
    </p:spTree>
    <p:extLst>
      <p:ext uri="{BB962C8B-B14F-4D97-AF65-F5344CB8AC3E}">
        <p14:creationId xmlns:p14="http://schemas.microsoft.com/office/powerpoint/2010/main" val="2260180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7EAA-DA3A-4213-AED2-BC0A9EA5B9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719A12-D184-4420-8F22-9FF1557A07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6BCF20-45E1-400B-9F38-1B442F6D5EE7}"/>
              </a:ext>
            </a:extLst>
          </p:cNvPr>
          <p:cNvSpPr>
            <a:spLocks noGrp="1"/>
          </p:cNvSpPr>
          <p:nvPr>
            <p:ph type="dt" sz="half" idx="10"/>
          </p:nvPr>
        </p:nvSpPr>
        <p:spPr/>
        <p:txBody>
          <a:bodyPr/>
          <a:lstStyle/>
          <a:p>
            <a:fld id="{C911B40E-678A-4C9C-8A4F-1E5753439ABB}" type="datetimeFigureOut">
              <a:rPr lang="en-US" smtClean="0"/>
              <a:t>4/16/2020</a:t>
            </a:fld>
            <a:endParaRPr lang="en-US"/>
          </a:p>
        </p:txBody>
      </p:sp>
      <p:sp>
        <p:nvSpPr>
          <p:cNvPr id="5" name="Footer Placeholder 4">
            <a:extLst>
              <a:ext uri="{FF2B5EF4-FFF2-40B4-BE49-F238E27FC236}">
                <a16:creationId xmlns:a16="http://schemas.microsoft.com/office/drawing/2014/main" id="{A1621787-4DB4-4C72-8030-384A87933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E7CBC-5351-46A3-91AC-4F9B26C05F95}"/>
              </a:ext>
            </a:extLst>
          </p:cNvPr>
          <p:cNvSpPr>
            <a:spLocks noGrp="1"/>
          </p:cNvSpPr>
          <p:nvPr>
            <p:ph type="sldNum" sz="quarter" idx="12"/>
          </p:nvPr>
        </p:nvSpPr>
        <p:spPr/>
        <p:txBody>
          <a:bodyPr/>
          <a:lstStyle/>
          <a:p>
            <a:fld id="{74B023F1-11D5-4016-9155-7DB0CEEFFF65}" type="slidenum">
              <a:rPr lang="en-US" smtClean="0"/>
              <a:t>‹#›</a:t>
            </a:fld>
            <a:endParaRPr lang="en-US"/>
          </a:p>
        </p:txBody>
      </p:sp>
    </p:spTree>
    <p:extLst>
      <p:ext uri="{BB962C8B-B14F-4D97-AF65-F5344CB8AC3E}">
        <p14:creationId xmlns:p14="http://schemas.microsoft.com/office/powerpoint/2010/main" val="347907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17EB-2B5D-4369-82C5-82D5F86E0C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A67C24-A1FC-4102-A06F-FD722D4B9B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C37DA-C3D3-429D-9E3F-F66647C18D33}"/>
              </a:ext>
            </a:extLst>
          </p:cNvPr>
          <p:cNvSpPr>
            <a:spLocks noGrp="1"/>
          </p:cNvSpPr>
          <p:nvPr>
            <p:ph type="dt" sz="half" idx="10"/>
          </p:nvPr>
        </p:nvSpPr>
        <p:spPr/>
        <p:txBody>
          <a:bodyPr/>
          <a:lstStyle/>
          <a:p>
            <a:fld id="{C911B40E-678A-4C9C-8A4F-1E5753439ABB}" type="datetimeFigureOut">
              <a:rPr lang="en-US" smtClean="0"/>
              <a:t>4/16/2020</a:t>
            </a:fld>
            <a:endParaRPr lang="en-US"/>
          </a:p>
        </p:txBody>
      </p:sp>
      <p:sp>
        <p:nvSpPr>
          <p:cNvPr id="5" name="Footer Placeholder 4">
            <a:extLst>
              <a:ext uri="{FF2B5EF4-FFF2-40B4-BE49-F238E27FC236}">
                <a16:creationId xmlns:a16="http://schemas.microsoft.com/office/drawing/2014/main" id="{B1438EEC-A553-475B-A06F-BDDE8BCB8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3C80B-68B7-4F2A-AAAD-D7534643D841}"/>
              </a:ext>
            </a:extLst>
          </p:cNvPr>
          <p:cNvSpPr>
            <a:spLocks noGrp="1"/>
          </p:cNvSpPr>
          <p:nvPr>
            <p:ph type="sldNum" sz="quarter" idx="12"/>
          </p:nvPr>
        </p:nvSpPr>
        <p:spPr/>
        <p:txBody>
          <a:bodyPr/>
          <a:lstStyle/>
          <a:p>
            <a:fld id="{74B023F1-11D5-4016-9155-7DB0CEEFFF65}" type="slidenum">
              <a:rPr lang="en-US" smtClean="0"/>
              <a:t>‹#›</a:t>
            </a:fld>
            <a:endParaRPr lang="en-US"/>
          </a:p>
        </p:txBody>
      </p:sp>
    </p:spTree>
    <p:extLst>
      <p:ext uri="{BB962C8B-B14F-4D97-AF65-F5344CB8AC3E}">
        <p14:creationId xmlns:p14="http://schemas.microsoft.com/office/powerpoint/2010/main" val="101277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4F4C92-F2F0-45F2-9AC4-7B598AE657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749A7A-9A64-4EB1-9335-A389D821E0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506CE-8CCF-4BE6-AAD6-40AB2F7F5208}"/>
              </a:ext>
            </a:extLst>
          </p:cNvPr>
          <p:cNvSpPr>
            <a:spLocks noGrp="1"/>
          </p:cNvSpPr>
          <p:nvPr>
            <p:ph type="dt" sz="half" idx="10"/>
          </p:nvPr>
        </p:nvSpPr>
        <p:spPr/>
        <p:txBody>
          <a:bodyPr/>
          <a:lstStyle/>
          <a:p>
            <a:fld id="{C911B40E-678A-4C9C-8A4F-1E5753439ABB}" type="datetimeFigureOut">
              <a:rPr lang="en-US" smtClean="0"/>
              <a:t>4/16/2020</a:t>
            </a:fld>
            <a:endParaRPr lang="en-US"/>
          </a:p>
        </p:txBody>
      </p:sp>
      <p:sp>
        <p:nvSpPr>
          <p:cNvPr id="5" name="Footer Placeholder 4">
            <a:extLst>
              <a:ext uri="{FF2B5EF4-FFF2-40B4-BE49-F238E27FC236}">
                <a16:creationId xmlns:a16="http://schemas.microsoft.com/office/drawing/2014/main" id="{5AFD6807-122C-477D-A4B0-CDB07D9C3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28684-1DA0-4E22-9987-48F499F4C28C}"/>
              </a:ext>
            </a:extLst>
          </p:cNvPr>
          <p:cNvSpPr>
            <a:spLocks noGrp="1"/>
          </p:cNvSpPr>
          <p:nvPr>
            <p:ph type="sldNum" sz="quarter" idx="12"/>
          </p:nvPr>
        </p:nvSpPr>
        <p:spPr/>
        <p:txBody>
          <a:bodyPr/>
          <a:lstStyle/>
          <a:p>
            <a:fld id="{74B023F1-11D5-4016-9155-7DB0CEEFFF65}" type="slidenum">
              <a:rPr lang="en-US" smtClean="0"/>
              <a:t>‹#›</a:t>
            </a:fld>
            <a:endParaRPr lang="en-US"/>
          </a:p>
        </p:txBody>
      </p:sp>
    </p:spTree>
    <p:extLst>
      <p:ext uri="{BB962C8B-B14F-4D97-AF65-F5344CB8AC3E}">
        <p14:creationId xmlns:p14="http://schemas.microsoft.com/office/powerpoint/2010/main" val="3865557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203200" y="6273800"/>
            <a:ext cx="731600" cy="524800"/>
          </a:xfrm>
          <a:prstGeom prst="rect">
            <a:avLst/>
          </a:prstGeom>
        </p:spPr>
        <p:txBody>
          <a:bodyPr lIns="91425" tIns="91425" rIns="91425" bIns="91425" anchor="ctr" anchorCtr="0">
            <a:noAutofit/>
          </a:bodyPr>
          <a:lstStyle>
            <a:lvl1pPr>
              <a:defRPr sz="1467">
                <a:latin typeface="Times New Roman" pitchFamily="18" charset="0"/>
                <a:cs typeface="Times New Roman" pitchFamily="18" charset="0"/>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1061733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689131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079473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70578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462291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42352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4" name="Shape 3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741058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167"/>
            <a:ext cx="6096000" cy="6858000"/>
          </a:xfrm>
          <a:prstGeom prst="rect">
            <a:avLst/>
          </a:prstGeom>
          <a:solidFill>
            <a:schemeClr val="lt2"/>
          </a:solidFill>
          <a:ln>
            <a:noFill/>
          </a:ln>
        </p:spPr>
        <p:txBody>
          <a:bodyPr lIns="121900" tIns="121900" rIns="121900" bIns="121900" anchor="ctr" anchorCtr="0">
            <a:noAutofit/>
          </a:bodyPr>
          <a:lstStyle/>
          <a:p>
            <a:pPr lvl="0">
              <a:spcBef>
                <a:spcPts val="0"/>
              </a:spcBef>
              <a:buNone/>
            </a:pPr>
            <a:endParaRPr sz="2400"/>
          </a:p>
        </p:txBody>
      </p:sp>
      <p:sp>
        <p:nvSpPr>
          <p:cNvPr id="37" name="Shape 37"/>
          <p:cNvSpPr txBox="1">
            <a:spLocks noGrp="1"/>
          </p:cNvSpPr>
          <p:nvPr>
            <p:ph type="title"/>
          </p:nvPr>
        </p:nvSpPr>
        <p:spPr>
          <a:xfrm>
            <a:off x="354000" y="1644233"/>
            <a:ext cx="5393600" cy="1976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39" name="Shape 39"/>
          <p:cNvSpPr txBox="1">
            <a:spLocks noGrp="1"/>
          </p:cNvSpPr>
          <p:nvPr>
            <p:ph type="body" idx="2"/>
          </p:nvPr>
        </p:nvSpPr>
        <p:spPr>
          <a:xfrm>
            <a:off x="6586000" y="965433"/>
            <a:ext cx="5116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93706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FD00-92B1-4DFD-9192-A354A26D1D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B4A540-6ED6-4519-95FE-AD93D3E014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FD802-3D59-4DC4-88EA-0D2E49ACDA2B}"/>
              </a:ext>
            </a:extLst>
          </p:cNvPr>
          <p:cNvSpPr>
            <a:spLocks noGrp="1"/>
          </p:cNvSpPr>
          <p:nvPr>
            <p:ph type="dt" sz="half" idx="10"/>
          </p:nvPr>
        </p:nvSpPr>
        <p:spPr/>
        <p:txBody>
          <a:bodyPr/>
          <a:lstStyle/>
          <a:p>
            <a:fld id="{C911B40E-678A-4C9C-8A4F-1E5753439ABB}" type="datetimeFigureOut">
              <a:rPr lang="en-US" smtClean="0"/>
              <a:t>4/16/2020</a:t>
            </a:fld>
            <a:endParaRPr lang="en-US"/>
          </a:p>
        </p:txBody>
      </p:sp>
      <p:sp>
        <p:nvSpPr>
          <p:cNvPr id="5" name="Footer Placeholder 4">
            <a:extLst>
              <a:ext uri="{FF2B5EF4-FFF2-40B4-BE49-F238E27FC236}">
                <a16:creationId xmlns:a16="http://schemas.microsoft.com/office/drawing/2014/main" id="{51B41B2D-B8DA-4D41-82DE-FB809FFA0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5D769-1585-481F-A44D-9B65EE356955}"/>
              </a:ext>
            </a:extLst>
          </p:cNvPr>
          <p:cNvSpPr>
            <a:spLocks noGrp="1"/>
          </p:cNvSpPr>
          <p:nvPr>
            <p:ph type="sldNum" sz="quarter" idx="12"/>
          </p:nvPr>
        </p:nvSpPr>
        <p:spPr/>
        <p:txBody>
          <a:bodyPr/>
          <a:lstStyle/>
          <a:p>
            <a:fld id="{74B023F1-11D5-4016-9155-7DB0CEEFFF65}" type="slidenum">
              <a:rPr lang="en-US" smtClean="0"/>
              <a:t>‹#›</a:t>
            </a:fld>
            <a:endParaRPr lang="en-US"/>
          </a:p>
        </p:txBody>
      </p:sp>
    </p:spTree>
    <p:extLst>
      <p:ext uri="{BB962C8B-B14F-4D97-AF65-F5344CB8AC3E}">
        <p14:creationId xmlns:p14="http://schemas.microsoft.com/office/powerpoint/2010/main" val="1607709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74132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lIns="91425" tIns="91425" rIns="91425" bIns="91425"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967753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6933"/>
            </a:lvl1pPr>
            <a:lvl2pPr lvl="1" algn="ctr">
              <a:spcBef>
                <a:spcPts val="0"/>
              </a:spcBef>
              <a:buSzPct val="100000"/>
              <a:defRPr sz="6933"/>
            </a:lvl2pPr>
            <a:lvl3pPr lvl="2" algn="ctr">
              <a:spcBef>
                <a:spcPts val="0"/>
              </a:spcBef>
              <a:buSzPct val="100000"/>
              <a:defRPr sz="6933"/>
            </a:lvl3pPr>
            <a:lvl4pPr lvl="3" algn="ctr">
              <a:spcBef>
                <a:spcPts val="0"/>
              </a:spcBef>
              <a:buSzPct val="100000"/>
              <a:defRPr sz="6933"/>
            </a:lvl4pPr>
            <a:lvl5pPr lvl="4" algn="ctr">
              <a:spcBef>
                <a:spcPts val="0"/>
              </a:spcBef>
              <a:buSzPct val="100000"/>
              <a:defRPr sz="6933"/>
            </a:lvl5pPr>
            <a:lvl6pPr lvl="5" algn="ctr">
              <a:spcBef>
                <a:spcPts val="0"/>
              </a:spcBef>
              <a:buSzPct val="100000"/>
              <a:defRPr sz="6933"/>
            </a:lvl6pPr>
            <a:lvl7pPr lvl="6" algn="ctr">
              <a:spcBef>
                <a:spcPts val="0"/>
              </a:spcBef>
              <a:buSzPct val="100000"/>
              <a:defRPr sz="6933"/>
            </a:lvl7pPr>
            <a:lvl8pPr lvl="7" algn="ctr">
              <a:spcBef>
                <a:spcPts val="0"/>
              </a:spcBef>
              <a:buSzPct val="100000"/>
              <a:defRPr sz="6933"/>
            </a:lvl8pPr>
            <a:lvl9pPr lvl="8" algn="ctr">
              <a:spcBef>
                <a:spcPts val="0"/>
              </a:spcBef>
              <a:buSzPct val="100000"/>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733"/>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
        <p:nvSpPr>
          <p:cNvPr id="12" name="Shape 1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07679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C27C-4A9B-4377-BBF6-EE1B736E78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BF13E6-42D7-45FC-A3F5-95D4DBD746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859436-5B29-48A6-9368-436922C2AF86}"/>
              </a:ext>
            </a:extLst>
          </p:cNvPr>
          <p:cNvSpPr>
            <a:spLocks noGrp="1"/>
          </p:cNvSpPr>
          <p:nvPr>
            <p:ph type="dt" sz="half" idx="10"/>
          </p:nvPr>
        </p:nvSpPr>
        <p:spPr/>
        <p:txBody>
          <a:bodyPr/>
          <a:lstStyle/>
          <a:p>
            <a:fld id="{C911B40E-678A-4C9C-8A4F-1E5753439ABB}" type="datetimeFigureOut">
              <a:rPr lang="en-US" smtClean="0"/>
              <a:t>4/16/2020</a:t>
            </a:fld>
            <a:endParaRPr lang="en-US"/>
          </a:p>
        </p:txBody>
      </p:sp>
      <p:sp>
        <p:nvSpPr>
          <p:cNvPr id="5" name="Footer Placeholder 4">
            <a:extLst>
              <a:ext uri="{FF2B5EF4-FFF2-40B4-BE49-F238E27FC236}">
                <a16:creationId xmlns:a16="http://schemas.microsoft.com/office/drawing/2014/main" id="{382A07DA-4610-481D-94CB-C0491A2A5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73C9F-FF43-47C7-81CA-A4434D523929}"/>
              </a:ext>
            </a:extLst>
          </p:cNvPr>
          <p:cNvSpPr>
            <a:spLocks noGrp="1"/>
          </p:cNvSpPr>
          <p:nvPr>
            <p:ph type="sldNum" sz="quarter" idx="12"/>
          </p:nvPr>
        </p:nvSpPr>
        <p:spPr/>
        <p:txBody>
          <a:bodyPr/>
          <a:lstStyle/>
          <a:p>
            <a:fld id="{74B023F1-11D5-4016-9155-7DB0CEEFFF65}" type="slidenum">
              <a:rPr lang="en-US" smtClean="0"/>
              <a:t>‹#›</a:t>
            </a:fld>
            <a:endParaRPr lang="en-US"/>
          </a:p>
        </p:txBody>
      </p:sp>
    </p:spTree>
    <p:extLst>
      <p:ext uri="{BB962C8B-B14F-4D97-AF65-F5344CB8AC3E}">
        <p14:creationId xmlns:p14="http://schemas.microsoft.com/office/powerpoint/2010/main" val="267767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DB46-5E24-45FE-8D88-251A1689A7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65A141-48D3-4508-9BD9-2795266E14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548690-360F-4CF7-A31D-5EE27C9012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92FC41-6429-4BD0-9170-8250B0F9ADE8}"/>
              </a:ext>
            </a:extLst>
          </p:cNvPr>
          <p:cNvSpPr>
            <a:spLocks noGrp="1"/>
          </p:cNvSpPr>
          <p:nvPr>
            <p:ph type="dt" sz="half" idx="10"/>
          </p:nvPr>
        </p:nvSpPr>
        <p:spPr/>
        <p:txBody>
          <a:bodyPr/>
          <a:lstStyle/>
          <a:p>
            <a:fld id="{C911B40E-678A-4C9C-8A4F-1E5753439ABB}" type="datetimeFigureOut">
              <a:rPr lang="en-US" smtClean="0"/>
              <a:t>4/16/2020</a:t>
            </a:fld>
            <a:endParaRPr lang="en-US"/>
          </a:p>
        </p:txBody>
      </p:sp>
      <p:sp>
        <p:nvSpPr>
          <p:cNvPr id="6" name="Footer Placeholder 5">
            <a:extLst>
              <a:ext uri="{FF2B5EF4-FFF2-40B4-BE49-F238E27FC236}">
                <a16:creationId xmlns:a16="http://schemas.microsoft.com/office/drawing/2014/main" id="{62599E95-913D-47EC-82A3-736F4F1EC2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4861B-96AE-4861-A2EF-879396B8A4C0}"/>
              </a:ext>
            </a:extLst>
          </p:cNvPr>
          <p:cNvSpPr>
            <a:spLocks noGrp="1"/>
          </p:cNvSpPr>
          <p:nvPr>
            <p:ph type="sldNum" sz="quarter" idx="12"/>
          </p:nvPr>
        </p:nvSpPr>
        <p:spPr/>
        <p:txBody>
          <a:bodyPr/>
          <a:lstStyle/>
          <a:p>
            <a:fld id="{74B023F1-11D5-4016-9155-7DB0CEEFFF65}" type="slidenum">
              <a:rPr lang="en-US" smtClean="0"/>
              <a:t>‹#›</a:t>
            </a:fld>
            <a:endParaRPr lang="en-US"/>
          </a:p>
        </p:txBody>
      </p:sp>
    </p:spTree>
    <p:extLst>
      <p:ext uri="{BB962C8B-B14F-4D97-AF65-F5344CB8AC3E}">
        <p14:creationId xmlns:p14="http://schemas.microsoft.com/office/powerpoint/2010/main" val="163386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A705-1515-40A5-ABFE-51A72687B3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12C27F-C1BB-49A0-AEC4-9F08A30F5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226958-1D60-47B5-9FDC-2F055BF03F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A21A18-C07A-4117-A4A3-2005572056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34B039-C61C-4C67-8920-1A6B480F6C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68D103-850F-4218-AC02-4D31DF705A95}"/>
              </a:ext>
            </a:extLst>
          </p:cNvPr>
          <p:cNvSpPr>
            <a:spLocks noGrp="1"/>
          </p:cNvSpPr>
          <p:nvPr>
            <p:ph type="dt" sz="half" idx="10"/>
          </p:nvPr>
        </p:nvSpPr>
        <p:spPr/>
        <p:txBody>
          <a:bodyPr/>
          <a:lstStyle/>
          <a:p>
            <a:fld id="{C911B40E-678A-4C9C-8A4F-1E5753439ABB}" type="datetimeFigureOut">
              <a:rPr lang="en-US" smtClean="0"/>
              <a:t>4/16/2020</a:t>
            </a:fld>
            <a:endParaRPr lang="en-US"/>
          </a:p>
        </p:txBody>
      </p:sp>
      <p:sp>
        <p:nvSpPr>
          <p:cNvPr id="8" name="Footer Placeholder 7">
            <a:extLst>
              <a:ext uri="{FF2B5EF4-FFF2-40B4-BE49-F238E27FC236}">
                <a16:creationId xmlns:a16="http://schemas.microsoft.com/office/drawing/2014/main" id="{8A2A8697-6610-4288-9E55-6DFE2A3090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75707A-D3E5-485E-ADF2-3CDB772E62A0}"/>
              </a:ext>
            </a:extLst>
          </p:cNvPr>
          <p:cNvSpPr>
            <a:spLocks noGrp="1"/>
          </p:cNvSpPr>
          <p:nvPr>
            <p:ph type="sldNum" sz="quarter" idx="12"/>
          </p:nvPr>
        </p:nvSpPr>
        <p:spPr/>
        <p:txBody>
          <a:bodyPr/>
          <a:lstStyle/>
          <a:p>
            <a:fld id="{74B023F1-11D5-4016-9155-7DB0CEEFFF65}" type="slidenum">
              <a:rPr lang="en-US" smtClean="0"/>
              <a:t>‹#›</a:t>
            </a:fld>
            <a:endParaRPr lang="en-US"/>
          </a:p>
        </p:txBody>
      </p:sp>
    </p:spTree>
    <p:extLst>
      <p:ext uri="{BB962C8B-B14F-4D97-AF65-F5344CB8AC3E}">
        <p14:creationId xmlns:p14="http://schemas.microsoft.com/office/powerpoint/2010/main" val="423635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F5C77-B50D-4D88-9C19-655BC0BB94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BD837B-8264-43E7-840C-5D65364DCF4C}"/>
              </a:ext>
            </a:extLst>
          </p:cNvPr>
          <p:cNvSpPr>
            <a:spLocks noGrp="1"/>
          </p:cNvSpPr>
          <p:nvPr>
            <p:ph type="dt" sz="half" idx="10"/>
          </p:nvPr>
        </p:nvSpPr>
        <p:spPr/>
        <p:txBody>
          <a:bodyPr/>
          <a:lstStyle/>
          <a:p>
            <a:fld id="{C911B40E-678A-4C9C-8A4F-1E5753439ABB}" type="datetimeFigureOut">
              <a:rPr lang="en-US" smtClean="0"/>
              <a:t>4/16/2020</a:t>
            </a:fld>
            <a:endParaRPr lang="en-US"/>
          </a:p>
        </p:txBody>
      </p:sp>
      <p:sp>
        <p:nvSpPr>
          <p:cNvPr id="4" name="Footer Placeholder 3">
            <a:extLst>
              <a:ext uri="{FF2B5EF4-FFF2-40B4-BE49-F238E27FC236}">
                <a16:creationId xmlns:a16="http://schemas.microsoft.com/office/drawing/2014/main" id="{CB79D029-8F37-4676-89E5-A3FD9AFF94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9DE4F8-9460-4B51-9AAC-E816E566768E}"/>
              </a:ext>
            </a:extLst>
          </p:cNvPr>
          <p:cNvSpPr>
            <a:spLocks noGrp="1"/>
          </p:cNvSpPr>
          <p:nvPr>
            <p:ph type="sldNum" sz="quarter" idx="12"/>
          </p:nvPr>
        </p:nvSpPr>
        <p:spPr/>
        <p:txBody>
          <a:bodyPr/>
          <a:lstStyle/>
          <a:p>
            <a:fld id="{74B023F1-11D5-4016-9155-7DB0CEEFFF65}" type="slidenum">
              <a:rPr lang="en-US" smtClean="0"/>
              <a:t>‹#›</a:t>
            </a:fld>
            <a:endParaRPr lang="en-US"/>
          </a:p>
        </p:txBody>
      </p:sp>
    </p:spTree>
    <p:extLst>
      <p:ext uri="{BB962C8B-B14F-4D97-AF65-F5344CB8AC3E}">
        <p14:creationId xmlns:p14="http://schemas.microsoft.com/office/powerpoint/2010/main" val="139783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18AE7-AD77-4A98-83F3-1E18830290AD}"/>
              </a:ext>
            </a:extLst>
          </p:cNvPr>
          <p:cNvSpPr>
            <a:spLocks noGrp="1"/>
          </p:cNvSpPr>
          <p:nvPr>
            <p:ph type="dt" sz="half" idx="10"/>
          </p:nvPr>
        </p:nvSpPr>
        <p:spPr/>
        <p:txBody>
          <a:bodyPr/>
          <a:lstStyle/>
          <a:p>
            <a:fld id="{C911B40E-678A-4C9C-8A4F-1E5753439ABB}" type="datetimeFigureOut">
              <a:rPr lang="en-US" smtClean="0"/>
              <a:t>4/16/2020</a:t>
            </a:fld>
            <a:endParaRPr lang="en-US"/>
          </a:p>
        </p:txBody>
      </p:sp>
      <p:sp>
        <p:nvSpPr>
          <p:cNvPr id="3" name="Footer Placeholder 2">
            <a:extLst>
              <a:ext uri="{FF2B5EF4-FFF2-40B4-BE49-F238E27FC236}">
                <a16:creationId xmlns:a16="http://schemas.microsoft.com/office/drawing/2014/main" id="{5A659C6A-E15B-4E5F-A4B1-3A40F8206E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F4FC6C-5B68-4EE6-BB30-3193B6E009DE}"/>
              </a:ext>
            </a:extLst>
          </p:cNvPr>
          <p:cNvSpPr>
            <a:spLocks noGrp="1"/>
          </p:cNvSpPr>
          <p:nvPr>
            <p:ph type="sldNum" sz="quarter" idx="12"/>
          </p:nvPr>
        </p:nvSpPr>
        <p:spPr/>
        <p:txBody>
          <a:bodyPr/>
          <a:lstStyle/>
          <a:p>
            <a:fld id="{74B023F1-11D5-4016-9155-7DB0CEEFFF65}" type="slidenum">
              <a:rPr lang="en-US" smtClean="0"/>
              <a:t>‹#›</a:t>
            </a:fld>
            <a:endParaRPr lang="en-US"/>
          </a:p>
        </p:txBody>
      </p:sp>
    </p:spTree>
    <p:extLst>
      <p:ext uri="{BB962C8B-B14F-4D97-AF65-F5344CB8AC3E}">
        <p14:creationId xmlns:p14="http://schemas.microsoft.com/office/powerpoint/2010/main" val="50549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A499-11F0-43E1-82DB-992320DFD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87BCE2-D955-4776-9399-41C36486ED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5607C7-F023-4793-9BE8-929B335AC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2492EF-E8F3-4499-930B-3D06421B4E95}"/>
              </a:ext>
            </a:extLst>
          </p:cNvPr>
          <p:cNvSpPr>
            <a:spLocks noGrp="1"/>
          </p:cNvSpPr>
          <p:nvPr>
            <p:ph type="dt" sz="half" idx="10"/>
          </p:nvPr>
        </p:nvSpPr>
        <p:spPr/>
        <p:txBody>
          <a:bodyPr/>
          <a:lstStyle/>
          <a:p>
            <a:fld id="{C911B40E-678A-4C9C-8A4F-1E5753439ABB}" type="datetimeFigureOut">
              <a:rPr lang="en-US" smtClean="0"/>
              <a:t>4/16/2020</a:t>
            </a:fld>
            <a:endParaRPr lang="en-US"/>
          </a:p>
        </p:txBody>
      </p:sp>
      <p:sp>
        <p:nvSpPr>
          <p:cNvPr id="6" name="Footer Placeholder 5">
            <a:extLst>
              <a:ext uri="{FF2B5EF4-FFF2-40B4-BE49-F238E27FC236}">
                <a16:creationId xmlns:a16="http://schemas.microsoft.com/office/drawing/2014/main" id="{C840A494-31F9-4821-A839-4762A42A2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9811D-A6F3-4728-954F-2305146CFCC0}"/>
              </a:ext>
            </a:extLst>
          </p:cNvPr>
          <p:cNvSpPr>
            <a:spLocks noGrp="1"/>
          </p:cNvSpPr>
          <p:nvPr>
            <p:ph type="sldNum" sz="quarter" idx="12"/>
          </p:nvPr>
        </p:nvSpPr>
        <p:spPr/>
        <p:txBody>
          <a:bodyPr/>
          <a:lstStyle/>
          <a:p>
            <a:fld id="{74B023F1-11D5-4016-9155-7DB0CEEFFF65}" type="slidenum">
              <a:rPr lang="en-US" smtClean="0"/>
              <a:t>‹#›</a:t>
            </a:fld>
            <a:endParaRPr lang="en-US"/>
          </a:p>
        </p:txBody>
      </p:sp>
    </p:spTree>
    <p:extLst>
      <p:ext uri="{BB962C8B-B14F-4D97-AF65-F5344CB8AC3E}">
        <p14:creationId xmlns:p14="http://schemas.microsoft.com/office/powerpoint/2010/main" val="205433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B3E26-EA3C-419F-8C85-7B75790F6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66F5A4-6B9E-4119-BB94-379307803B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7D4012-3A99-4413-8ABD-0CF482FB85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773EB5-F66B-4DFE-894C-8D0FF7E5F402}"/>
              </a:ext>
            </a:extLst>
          </p:cNvPr>
          <p:cNvSpPr>
            <a:spLocks noGrp="1"/>
          </p:cNvSpPr>
          <p:nvPr>
            <p:ph type="dt" sz="half" idx="10"/>
          </p:nvPr>
        </p:nvSpPr>
        <p:spPr/>
        <p:txBody>
          <a:bodyPr/>
          <a:lstStyle/>
          <a:p>
            <a:fld id="{C911B40E-678A-4C9C-8A4F-1E5753439ABB}" type="datetimeFigureOut">
              <a:rPr lang="en-US" smtClean="0"/>
              <a:t>4/16/2020</a:t>
            </a:fld>
            <a:endParaRPr lang="en-US"/>
          </a:p>
        </p:txBody>
      </p:sp>
      <p:sp>
        <p:nvSpPr>
          <p:cNvPr id="6" name="Footer Placeholder 5">
            <a:extLst>
              <a:ext uri="{FF2B5EF4-FFF2-40B4-BE49-F238E27FC236}">
                <a16:creationId xmlns:a16="http://schemas.microsoft.com/office/drawing/2014/main" id="{7188791A-578B-4700-AE49-34962182D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A19BB1-9188-4D9F-8FFA-3E74BA118E33}"/>
              </a:ext>
            </a:extLst>
          </p:cNvPr>
          <p:cNvSpPr>
            <a:spLocks noGrp="1"/>
          </p:cNvSpPr>
          <p:nvPr>
            <p:ph type="sldNum" sz="quarter" idx="12"/>
          </p:nvPr>
        </p:nvSpPr>
        <p:spPr/>
        <p:txBody>
          <a:bodyPr/>
          <a:lstStyle/>
          <a:p>
            <a:fld id="{74B023F1-11D5-4016-9155-7DB0CEEFFF65}" type="slidenum">
              <a:rPr lang="en-US" smtClean="0"/>
              <a:t>‹#›</a:t>
            </a:fld>
            <a:endParaRPr lang="en-US"/>
          </a:p>
        </p:txBody>
      </p:sp>
    </p:spTree>
    <p:extLst>
      <p:ext uri="{BB962C8B-B14F-4D97-AF65-F5344CB8AC3E}">
        <p14:creationId xmlns:p14="http://schemas.microsoft.com/office/powerpoint/2010/main" val="353532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5C1A28-59BD-4565-9C16-AC0782D44A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16D768-7BAA-4E56-B271-3E14A9155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43751-896E-4BED-A3CC-45E6027B4D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1B40E-678A-4C9C-8A4F-1E5753439ABB}" type="datetimeFigureOut">
              <a:rPr lang="en-US" smtClean="0"/>
              <a:t>4/16/2020</a:t>
            </a:fld>
            <a:endParaRPr lang="en-US"/>
          </a:p>
        </p:txBody>
      </p:sp>
      <p:sp>
        <p:nvSpPr>
          <p:cNvPr id="5" name="Footer Placeholder 4">
            <a:extLst>
              <a:ext uri="{FF2B5EF4-FFF2-40B4-BE49-F238E27FC236}">
                <a16:creationId xmlns:a16="http://schemas.microsoft.com/office/drawing/2014/main" id="{3BB53011-DAD3-4AA0-9630-7DA7D213A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8DB55-3965-47EB-8658-763097ABBA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023F1-11D5-4016-9155-7DB0CEEFFF65}" type="slidenum">
              <a:rPr lang="en-US" smtClean="0"/>
              <a:t>‹#›</a:t>
            </a:fld>
            <a:endParaRPr lang="en-US"/>
          </a:p>
        </p:txBody>
      </p:sp>
    </p:spTree>
    <p:extLst>
      <p:ext uri="{BB962C8B-B14F-4D97-AF65-F5344CB8AC3E}">
        <p14:creationId xmlns:p14="http://schemas.microsoft.com/office/powerpoint/2010/main" val="257105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smtClean="0">
                <a:solidFill>
                  <a:schemeClr val="dk2"/>
                </a:solidFill>
              </a:rPr>
              <a:pPr algn="r"/>
              <a:t>‹#›</a:t>
            </a:fld>
            <a:endParaRPr lang="en" sz="1333">
              <a:solidFill>
                <a:schemeClr val="dk2"/>
              </a:solidFill>
            </a:endParaRPr>
          </a:p>
        </p:txBody>
      </p:sp>
    </p:spTree>
    <p:extLst>
      <p:ext uri="{BB962C8B-B14F-4D97-AF65-F5344CB8AC3E}">
        <p14:creationId xmlns:p14="http://schemas.microsoft.com/office/powerpoint/2010/main" val="4157104563"/>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mailto:noreplymd@dharbor.com"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mmcp.health.maryland.gov/Provider%20Enrollment%20Application%20Material/PT40_Autism_Waiver/Facility/40_AutismWaiver_ePREPAddendum_V1.pdf" TargetMode="External"/><Relationship Id="rId7" Type="http://schemas.openxmlformats.org/officeDocument/2006/relationships/hyperlink" Target="https://mmcp.health.maryland.gov/Provider%20Enrollment%20Application%20Material/PT90_DDA_Services/Facility/90_DDA_ePREPAddendum_V1.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mmcp.health.maryland.gov/Provider%20Enrollment%20Application%20Material/PT86_Brain_Injury_Waiver/Facility/86_BrainInjuryWaiver_ePREPAddendum_V1.pdf" TargetMode="External"/><Relationship Id="rId5" Type="http://schemas.openxmlformats.org/officeDocument/2006/relationships/hyperlink" Target="https://mmcp.health.maryland.gov/Provider%20Enrollment%20Application%20Material/PT76_Community_Options_Agency/Facility/76_CommunityOptions_ePREPAddendum_V1.pdf" TargetMode="External"/><Relationship Id="rId4" Type="http://schemas.openxmlformats.org/officeDocument/2006/relationships/hyperlink" Target="https://mmcp.health.maryland.gov/Provider%20Enrollment%20Application%20Material/PT51_EPSDT_Therapeutic_Behavior/Facility/51_EPSDTTherapeuticBehavioralServices_ePREPAddendum_V1.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mmcp.health.maryland.gov/Provider%20Enrollment%20Application%20Material/PTCM_Mental_Health_Case_Mgmt/Facility/CM_MentalHealthCaseManagement_ePREPAddendum__V1.pdf" TargetMode="External"/><Relationship Id="rId3" Type="http://schemas.openxmlformats.org/officeDocument/2006/relationships/hyperlink" Target="https://mmcp.health.maryland.gov/Provider%20Enrollment%20Application%20Material/PT41_Home_Health_Agencies/Facility/41_HomeHealthAgency_ePREPAddendum_V1.pdf" TargetMode="External"/><Relationship Id="rId7" Type="http://schemas.openxmlformats.org/officeDocument/2006/relationships/hyperlink" Target="https://mmcp.health.maryland.gov/Provider%20Enrollment%20Application%20Material/PT62_DMS_DME/Facility/62_DMS_DME_ePREPAddendum_V1.pdf"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mmcp.health.maryland.gov/Provider%20Enrollment%20Application%20Material/PT61_Dialysis_Facilities/Facility/61_DialysisFacility_ePREPAddendum_V1.pdf" TargetMode="External"/><Relationship Id="rId11" Type="http://schemas.openxmlformats.org/officeDocument/2006/relationships/image" Target="../media/image2.PNG"/><Relationship Id="rId5" Type="http://schemas.openxmlformats.org/officeDocument/2006/relationships/hyperlink" Target="https://mmcp.health.maryland.gov/Provider%20Enrollment%20Application%20Material/PT60_Diagnostic_Services/Facility/60_DiagnosticServices_ePREPAddendum_V1.pdf" TargetMode="External"/><Relationship Id="rId10" Type="http://schemas.openxmlformats.org/officeDocument/2006/relationships/hyperlink" Target="https://mmcp.health.maryland.gov/Provider%20Enrollment%20Application%20Material/PTVC_Case_Management/Facility/VC_HIVCaseManagement_ePREPAddendum_V1.pdf" TargetMode="External"/><Relationship Id="rId4" Type="http://schemas.openxmlformats.org/officeDocument/2006/relationships/hyperlink" Target="https://mmcp.health.maryland.gov/Provider%20Enrollment%20Application%20Material/PT59_Portable_X_Ray/Facility/59_PortableX-Ray_ePREPAddendum_V1.pdf" TargetMode="External"/><Relationship Id="rId9" Type="http://schemas.openxmlformats.org/officeDocument/2006/relationships/hyperlink" Target="https://mmcp.health.maryland.gov/Provider%20Enrollment%20Application%20Material/PTT1_Ambulance_Company/Facility/T1_AmbulanceCompany_ePREPAddendum_V1.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hyperlink" Target="https://eprep.health.maryland.gov/"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0" y="0"/>
            <a:ext cx="12288399" cy="6858000"/>
          </a:xfrm>
          <a:prstGeom prst="rect">
            <a:avLst/>
          </a:prstGeom>
          <a:noFill/>
          <a:ln w="9525" cap="flat" cmpd="sng">
            <a:solidFill>
              <a:srgbClr val="FFFFFF"/>
            </a:solidFill>
            <a:prstDash val="solid"/>
            <a:round/>
            <a:headEnd type="none" w="med" len="med"/>
            <a:tailEnd type="none" w="med" len="med"/>
          </a:ln>
        </p:spPr>
      </p:pic>
      <p:cxnSp>
        <p:nvCxnSpPr>
          <p:cNvPr id="55" name="Shape 55"/>
          <p:cNvCxnSpPr/>
          <p:nvPr/>
        </p:nvCxnSpPr>
        <p:spPr>
          <a:xfrm rot="10800000">
            <a:off x="1274900" y="1844800"/>
            <a:ext cx="0" cy="2414400"/>
          </a:xfrm>
          <a:prstGeom prst="straightConnector1">
            <a:avLst/>
          </a:prstGeom>
          <a:noFill/>
          <a:ln w="19050" cap="flat" cmpd="sng">
            <a:solidFill>
              <a:srgbClr val="F3F3F3"/>
            </a:solidFill>
            <a:prstDash val="solid"/>
            <a:round/>
            <a:headEnd type="none" w="lg" len="lg"/>
            <a:tailEnd type="none" w="lg" len="lg"/>
          </a:ln>
        </p:spPr>
      </p:cxnSp>
      <p:cxnSp>
        <p:nvCxnSpPr>
          <p:cNvPr id="56" name="Shape 56"/>
          <p:cNvCxnSpPr/>
          <p:nvPr/>
        </p:nvCxnSpPr>
        <p:spPr>
          <a:xfrm rot="10800000">
            <a:off x="11073100" y="1845033"/>
            <a:ext cx="0" cy="2392000"/>
          </a:xfrm>
          <a:prstGeom prst="straightConnector1">
            <a:avLst/>
          </a:prstGeom>
          <a:noFill/>
          <a:ln w="19050" cap="flat" cmpd="sng">
            <a:solidFill>
              <a:srgbClr val="F3F3F3"/>
            </a:solidFill>
            <a:prstDash val="solid"/>
            <a:round/>
            <a:headEnd type="none" w="lg" len="lg"/>
            <a:tailEnd type="none" w="lg" len="lg"/>
          </a:ln>
        </p:spPr>
      </p:cxnSp>
      <p:cxnSp>
        <p:nvCxnSpPr>
          <p:cNvPr id="57" name="Shape 57"/>
          <p:cNvCxnSpPr/>
          <p:nvPr/>
        </p:nvCxnSpPr>
        <p:spPr>
          <a:xfrm>
            <a:off x="1582400" y="6131154"/>
            <a:ext cx="9796800" cy="0"/>
          </a:xfrm>
          <a:prstGeom prst="straightConnector1">
            <a:avLst/>
          </a:prstGeom>
          <a:noFill/>
          <a:ln w="19050" cap="flat" cmpd="sng">
            <a:solidFill>
              <a:srgbClr val="F3F3F3"/>
            </a:solidFill>
            <a:prstDash val="solid"/>
            <a:round/>
            <a:headEnd type="none" w="lg" len="lg"/>
            <a:tailEnd type="none" w="lg" len="lg"/>
          </a:ln>
        </p:spPr>
      </p:cxnSp>
      <p:sp>
        <p:nvSpPr>
          <p:cNvPr id="58" name="Shape 58"/>
          <p:cNvSpPr txBox="1"/>
          <p:nvPr/>
        </p:nvSpPr>
        <p:spPr>
          <a:xfrm>
            <a:off x="1539498" y="2283519"/>
            <a:ext cx="9377602" cy="1585163"/>
          </a:xfrm>
          <a:prstGeom prst="rect">
            <a:avLst/>
          </a:prstGeom>
          <a:noFill/>
          <a:ln>
            <a:noFill/>
          </a:ln>
        </p:spPr>
        <p:txBody>
          <a:bodyPr lIns="121900" tIns="121900" rIns="121900" bIns="121900" anchor="t" anchorCtr="0">
            <a:noAutofit/>
          </a:bodyPr>
          <a:lstStyle/>
          <a:p>
            <a:pPr algn="ctr"/>
            <a:r>
              <a:rPr lang="en-US" sz="4400" b="1" dirty="0" err="1">
                <a:solidFill>
                  <a:srgbClr val="FFFFFF"/>
                </a:solidFill>
                <a:latin typeface="Georgia"/>
                <a:ea typeface="Georgia"/>
                <a:cs typeface="Georgia"/>
                <a:sym typeface="Georgia"/>
              </a:rPr>
              <a:t>ePREP</a:t>
            </a:r>
            <a:r>
              <a:rPr lang="en-US" sz="4400" b="1" dirty="0">
                <a:solidFill>
                  <a:srgbClr val="FFFFFF"/>
                </a:solidFill>
                <a:latin typeface="Georgia"/>
                <a:ea typeface="Georgia"/>
                <a:cs typeface="Georgia"/>
                <a:sym typeface="Georgia"/>
              </a:rPr>
              <a:t> For Waiver/Resource Providers</a:t>
            </a:r>
            <a:endParaRPr lang="en" sz="4400" b="1" dirty="0">
              <a:solidFill>
                <a:srgbClr val="FFFFFF"/>
              </a:solidFill>
              <a:latin typeface="Georgia"/>
              <a:ea typeface="Georgia"/>
              <a:cs typeface="Georgia"/>
              <a:sym typeface="Georgia"/>
            </a:endParaRPr>
          </a:p>
        </p:txBody>
      </p:sp>
      <p:cxnSp>
        <p:nvCxnSpPr>
          <p:cNvPr id="59" name="Shape 59"/>
          <p:cNvCxnSpPr/>
          <p:nvPr/>
        </p:nvCxnSpPr>
        <p:spPr>
          <a:xfrm rot="10800000">
            <a:off x="11073092" y="4226000"/>
            <a:ext cx="0" cy="1573200"/>
          </a:xfrm>
          <a:prstGeom prst="straightConnector1">
            <a:avLst/>
          </a:prstGeom>
          <a:noFill/>
          <a:ln w="9525" cap="flat" cmpd="sng">
            <a:solidFill>
              <a:srgbClr val="980000"/>
            </a:solidFill>
            <a:prstDash val="solid"/>
            <a:round/>
            <a:headEnd type="none" w="lg" len="lg"/>
            <a:tailEnd type="none" w="lg" len="lg"/>
          </a:ln>
        </p:spPr>
      </p:cxnSp>
      <p:cxnSp>
        <p:nvCxnSpPr>
          <p:cNvPr id="60" name="Shape 60"/>
          <p:cNvCxnSpPr/>
          <p:nvPr/>
        </p:nvCxnSpPr>
        <p:spPr>
          <a:xfrm rot="10800000">
            <a:off x="1274900" y="4235424"/>
            <a:ext cx="0" cy="1554400"/>
          </a:xfrm>
          <a:prstGeom prst="straightConnector1">
            <a:avLst/>
          </a:prstGeom>
          <a:noFill/>
          <a:ln w="9525" cap="flat" cmpd="sng">
            <a:solidFill>
              <a:srgbClr val="980000"/>
            </a:solidFill>
            <a:prstDash val="solid"/>
            <a:round/>
            <a:headEnd type="none" w="lg" len="lg"/>
            <a:tailEnd type="none" w="lg" len="lg"/>
          </a:ln>
        </p:spPr>
      </p:cxnSp>
      <p:cxnSp>
        <p:nvCxnSpPr>
          <p:cNvPr id="61" name="Shape 61"/>
          <p:cNvCxnSpPr/>
          <p:nvPr/>
        </p:nvCxnSpPr>
        <p:spPr>
          <a:xfrm>
            <a:off x="1260167" y="5790747"/>
            <a:ext cx="9813200" cy="0"/>
          </a:xfrm>
          <a:prstGeom prst="straightConnector1">
            <a:avLst/>
          </a:prstGeom>
          <a:noFill/>
          <a:ln w="9525" cap="flat" cmpd="sng">
            <a:solidFill>
              <a:srgbClr val="980000"/>
            </a:solidFill>
            <a:prstDash val="solid"/>
            <a:round/>
            <a:headEnd type="none" w="lg" len="lg"/>
            <a:tailEnd type="none" w="lg" len="lg"/>
          </a:ln>
        </p:spPr>
      </p:cxnSp>
      <p:sp>
        <p:nvSpPr>
          <p:cNvPr id="62" name="Shape 62"/>
          <p:cNvSpPr txBox="1"/>
          <p:nvPr/>
        </p:nvSpPr>
        <p:spPr>
          <a:xfrm>
            <a:off x="1117600" y="4183795"/>
            <a:ext cx="10261600" cy="1291839"/>
          </a:xfrm>
          <a:prstGeom prst="rect">
            <a:avLst/>
          </a:prstGeom>
          <a:noFill/>
          <a:ln>
            <a:noFill/>
          </a:ln>
        </p:spPr>
        <p:txBody>
          <a:bodyPr lIns="121900" tIns="121900" rIns="121900" bIns="121900" anchor="t" anchorCtr="0">
            <a:noAutofit/>
          </a:bodyPr>
          <a:lstStyle/>
          <a:p>
            <a:pPr algn="ctr"/>
            <a:r>
              <a:rPr lang="en-US" sz="2400" dirty="0">
                <a:solidFill>
                  <a:srgbClr val="980000"/>
                </a:solidFill>
                <a:latin typeface="Georgia"/>
                <a:ea typeface="Georgia"/>
                <a:cs typeface="Georgia"/>
                <a:sym typeface="Georgia"/>
              </a:rPr>
              <a:t>Brenda Logan (AHS) </a:t>
            </a:r>
          </a:p>
          <a:p>
            <a:pPr algn="ctr"/>
            <a:r>
              <a:rPr lang="en-US" sz="2400" dirty="0">
                <a:solidFill>
                  <a:srgbClr val="980000"/>
                </a:solidFill>
                <a:latin typeface="Georgia"/>
                <a:ea typeface="Georgia"/>
                <a:cs typeface="Georgia"/>
                <a:sym typeface="Georgia"/>
              </a:rPr>
              <a:t>Charles Choh (AHS) </a:t>
            </a:r>
          </a:p>
        </p:txBody>
      </p:sp>
      <p:pic>
        <p:nvPicPr>
          <p:cNvPr id="12" name="Picture 11" descr="A close up of a logo&#10;&#10;Description automatically generated">
            <a:extLst>
              <a:ext uri="{FF2B5EF4-FFF2-40B4-BE49-F238E27FC236}">
                <a16:creationId xmlns:a16="http://schemas.microsoft.com/office/drawing/2014/main" id="{5555141E-9FE7-4FCA-923E-F7127F52FB23}"/>
              </a:ext>
            </a:extLst>
          </p:cNvPr>
          <p:cNvPicPr>
            <a:picLocks noChangeAspect="1"/>
          </p:cNvPicPr>
          <p:nvPr/>
        </p:nvPicPr>
        <p:blipFill>
          <a:blip r:embed="rId4"/>
          <a:stretch>
            <a:fillRect/>
          </a:stretch>
        </p:blipFill>
        <p:spPr>
          <a:xfrm>
            <a:off x="9397966" y="5945821"/>
            <a:ext cx="2602155" cy="757105"/>
          </a:xfrm>
          <a:prstGeom prst="rect">
            <a:avLst/>
          </a:prstGeom>
          <a:effectLst>
            <a:softEdge rad="31750"/>
          </a:effectLst>
        </p:spPr>
      </p:pic>
    </p:spTree>
    <p:extLst>
      <p:ext uri="{BB962C8B-B14F-4D97-AF65-F5344CB8AC3E}">
        <p14:creationId xmlns:p14="http://schemas.microsoft.com/office/powerpoint/2010/main" val="290789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31951AA8-4ADA-48BB-879B-A9679A45ACB8}"/>
              </a:ext>
            </a:extLst>
          </p:cNvPr>
          <p:cNvPicPr>
            <a:picLocks noChangeAspect="1"/>
          </p:cNvPicPr>
          <p:nvPr/>
        </p:nvPicPr>
        <p:blipFill>
          <a:blip r:embed="rId3"/>
          <a:stretch>
            <a:fillRect/>
          </a:stretch>
        </p:blipFill>
        <p:spPr>
          <a:xfrm>
            <a:off x="1044091" y="859325"/>
            <a:ext cx="9996295" cy="5151015"/>
          </a:xfrm>
          <a:prstGeom prst="rect">
            <a:avLst/>
          </a:prstGeom>
        </p:spPr>
      </p:pic>
      <p:sp>
        <p:nvSpPr>
          <p:cNvPr id="68" name="Shape 68"/>
          <p:cNvSpPr txBox="1">
            <a:spLocks noGrp="1"/>
          </p:cNvSpPr>
          <p:nvPr>
            <p:ph type="title"/>
          </p:nvPr>
        </p:nvSpPr>
        <p:spPr>
          <a:xfrm>
            <a:off x="361839" y="177515"/>
            <a:ext cx="11360800" cy="763600"/>
          </a:xfrm>
          <a:prstGeom prst="rect">
            <a:avLst/>
          </a:prstGeom>
        </p:spPr>
        <p:txBody>
          <a:bodyPr vert="horz" lIns="121900" tIns="121900" rIns="121900" bIns="121900" rtlCol="0" anchor="t" anchorCtr="0">
            <a:noAutofit/>
          </a:bodyPr>
          <a:lstStyle/>
          <a:p>
            <a:r>
              <a:rPr lang="en-US" sz="3200" b="1" dirty="0">
                <a:solidFill>
                  <a:srgbClr val="000000"/>
                </a:solidFill>
                <a:latin typeface="Georgia"/>
                <a:ea typeface="Georgia"/>
                <a:cs typeface="Georgia"/>
                <a:sym typeface="Georgia"/>
              </a:rPr>
              <a:t>Sign Up (User Profile)</a:t>
            </a:r>
            <a:endParaRPr lang="en" sz="3200" b="1" dirty="0">
              <a:solidFill>
                <a:srgbClr val="000000"/>
              </a:solidFill>
              <a:latin typeface="Georgia"/>
              <a:ea typeface="Georgia"/>
              <a:cs typeface="Georgia"/>
              <a:sym typeface="Georgia"/>
            </a:endParaRPr>
          </a:p>
        </p:txBody>
      </p:sp>
      <p:cxnSp>
        <p:nvCxnSpPr>
          <p:cNvPr id="70" name="Shape 70"/>
          <p:cNvCxnSpPr>
            <a:cxnSpLocks/>
          </p:cNvCxnSpPr>
          <p:nvPr/>
        </p:nvCxnSpPr>
        <p:spPr>
          <a:xfrm flipV="1">
            <a:off x="5167508" y="591652"/>
            <a:ext cx="6594800" cy="15435"/>
          </a:xfrm>
          <a:prstGeom prst="straightConnector1">
            <a:avLst/>
          </a:prstGeom>
          <a:noFill/>
          <a:ln w="28575" cap="flat" cmpd="sng">
            <a:solidFill>
              <a:srgbClr val="980000"/>
            </a:solidFill>
            <a:prstDash val="solid"/>
            <a:round/>
            <a:headEnd type="none" w="lg" len="lg"/>
            <a:tailEnd type="none" w="lg" len="lg"/>
          </a:ln>
        </p:spPr>
      </p:cxnSp>
      <p:sp>
        <p:nvSpPr>
          <p:cNvPr id="3" name="Oval 2">
            <a:extLst>
              <a:ext uri="{FF2B5EF4-FFF2-40B4-BE49-F238E27FC236}">
                <a16:creationId xmlns:a16="http://schemas.microsoft.com/office/drawing/2014/main" id="{59F232F9-DC05-4A01-A3E8-D60A2BD69F79}"/>
              </a:ext>
            </a:extLst>
          </p:cNvPr>
          <p:cNvSpPr/>
          <p:nvPr/>
        </p:nvSpPr>
        <p:spPr>
          <a:xfrm>
            <a:off x="812800" y="4648200"/>
            <a:ext cx="3454400" cy="812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 name="Picture 1">
            <a:extLst>
              <a:ext uri="{FF2B5EF4-FFF2-40B4-BE49-F238E27FC236}">
                <a16:creationId xmlns:a16="http://schemas.microsoft.com/office/drawing/2014/main" id="{32C3E018-E3F1-4147-8C59-19EA8AA53719}"/>
              </a:ext>
            </a:extLst>
          </p:cNvPr>
          <p:cNvPicPr>
            <a:picLocks noChangeAspect="1"/>
          </p:cNvPicPr>
          <p:nvPr/>
        </p:nvPicPr>
        <p:blipFill>
          <a:blip r:embed="rId4"/>
          <a:stretch>
            <a:fillRect/>
          </a:stretch>
        </p:blipFill>
        <p:spPr>
          <a:xfrm>
            <a:off x="7315200" y="5505035"/>
            <a:ext cx="739712" cy="544623"/>
          </a:xfrm>
          <a:prstGeom prst="rect">
            <a:avLst/>
          </a:prstGeom>
        </p:spPr>
      </p:pic>
      <p:pic>
        <p:nvPicPr>
          <p:cNvPr id="8" name="Picture 7" descr="A close up of a logo&#10;&#10;Description automatically generated">
            <a:extLst>
              <a:ext uri="{FF2B5EF4-FFF2-40B4-BE49-F238E27FC236}">
                <a16:creationId xmlns:a16="http://schemas.microsoft.com/office/drawing/2014/main" id="{F55ECA9B-FAFE-4225-8384-CB8EB95AD91D}"/>
              </a:ext>
            </a:extLst>
          </p:cNvPr>
          <p:cNvPicPr>
            <a:picLocks noChangeAspect="1"/>
          </p:cNvPicPr>
          <p:nvPr/>
        </p:nvPicPr>
        <p:blipFill>
          <a:blip r:embed="rId5"/>
          <a:stretch>
            <a:fillRect/>
          </a:stretch>
        </p:blipFill>
        <p:spPr>
          <a:xfrm>
            <a:off x="9214023" y="5973019"/>
            <a:ext cx="2724600" cy="660581"/>
          </a:xfrm>
          <a:prstGeom prst="rect">
            <a:avLst/>
          </a:prstGeom>
          <a:effectLst>
            <a:softEdge rad="31750"/>
          </a:effectLst>
        </p:spPr>
      </p:pic>
    </p:spTree>
    <p:extLst>
      <p:ext uri="{BB962C8B-B14F-4D97-AF65-F5344CB8AC3E}">
        <p14:creationId xmlns:p14="http://schemas.microsoft.com/office/powerpoint/2010/main" val="403089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15600" y="593367"/>
            <a:ext cx="11360800" cy="763600"/>
          </a:xfrm>
          <a:prstGeom prst="rect">
            <a:avLst/>
          </a:prstGeom>
        </p:spPr>
        <p:txBody>
          <a:bodyPr vert="horz" lIns="121900" tIns="121900" rIns="121900" bIns="121900" rtlCol="0" anchor="t" anchorCtr="0">
            <a:noAutofit/>
          </a:bodyPr>
          <a:lstStyle/>
          <a:p>
            <a:r>
              <a:rPr lang="en-US" b="1" dirty="0">
                <a:solidFill>
                  <a:srgbClr val="000000"/>
                </a:solidFill>
                <a:latin typeface="Georgia"/>
                <a:ea typeface="Georgia"/>
                <a:cs typeface="Georgia"/>
                <a:sym typeface="Georgia"/>
              </a:rPr>
              <a:t>Verification Code</a:t>
            </a:r>
            <a:endParaRPr lang="en" b="1" dirty="0">
              <a:solidFill>
                <a:srgbClr val="000000"/>
              </a:solidFill>
              <a:latin typeface="Georgia"/>
              <a:ea typeface="Georgia"/>
              <a:cs typeface="Georgia"/>
              <a:sym typeface="Georgia"/>
            </a:endParaRPr>
          </a:p>
        </p:txBody>
      </p:sp>
      <p:cxnSp>
        <p:nvCxnSpPr>
          <p:cNvPr id="70" name="Shape 70"/>
          <p:cNvCxnSpPr>
            <a:cxnSpLocks/>
          </p:cNvCxnSpPr>
          <p:nvPr/>
        </p:nvCxnSpPr>
        <p:spPr>
          <a:xfrm>
            <a:off x="5739618" y="1092200"/>
            <a:ext cx="6036783" cy="0"/>
          </a:xfrm>
          <a:prstGeom prst="straightConnector1">
            <a:avLst/>
          </a:prstGeom>
          <a:noFill/>
          <a:ln w="28575" cap="flat" cmpd="sng">
            <a:solidFill>
              <a:srgbClr val="980000"/>
            </a:solidFill>
            <a:prstDash val="solid"/>
            <a:round/>
            <a:headEnd type="none" w="lg" len="lg"/>
            <a:tailEnd type="none" w="lg" len="lg"/>
          </a:ln>
        </p:spPr>
      </p:cxnSp>
      <p:sp>
        <p:nvSpPr>
          <p:cNvPr id="2" name="Text Placeholder 1">
            <a:extLst>
              <a:ext uri="{FF2B5EF4-FFF2-40B4-BE49-F238E27FC236}">
                <a16:creationId xmlns:a16="http://schemas.microsoft.com/office/drawing/2014/main" id="{5D095BA8-4FC0-479F-9949-F1A4786AF930}"/>
              </a:ext>
            </a:extLst>
          </p:cNvPr>
          <p:cNvSpPr>
            <a:spLocks noGrp="1"/>
          </p:cNvSpPr>
          <p:nvPr>
            <p:ph type="body" idx="1"/>
          </p:nvPr>
        </p:nvSpPr>
        <p:spPr>
          <a:xfrm>
            <a:off x="415600" y="1536633"/>
            <a:ext cx="11360800" cy="4737167"/>
          </a:xfrm>
        </p:spPr>
        <p:txBody>
          <a:bodyPr/>
          <a:lstStyle/>
          <a:p>
            <a:r>
              <a:rPr lang="en-US" dirty="0">
                <a:solidFill>
                  <a:schemeClr val="tx1"/>
                </a:solidFill>
              </a:rPr>
              <a:t>Once you enter your User Profile information and select the method of verification, ePREP sends a six digit verification via email, text, or a phone call if selected  to ensure a secure and safe login.</a:t>
            </a:r>
          </a:p>
          <a:p>
            <a:r>
              <a:rPr lang="en-US" dirty="0">
                <a:solidFill>
                  <a:schemeClr val="tx1"/>
                </a:solidFill>
              </a:rPr>
              <a:t>If you select the email verification method, please check your inbox for an email from </a:t>
            </a:r>
            <a:r>
              <a:rPr lang="en-US" b="1" i="1" dirty="0">
                <a:solidFill>
                  <a:srgbClr val="7030A0"/>
                </a:solidFill>
                <a:hlinkClick r:id="rId3"/>
              </a:rPr>
              <a:t>ePREP-MDH@dharbor.com</a:t>
            </a:r>
            <a:r>
              <a:rPr lang="en-US" b="1" i="1" dirty="0">
                <a:solidFill>
                  <a:srgbClr val="7030A0"/>
                </a:solidFill>
              </a:rPr>
              <a:t> </a:t>
            </a:r>
            <a:r>
              <a:rPr lang="en-US" dirty="0">
                <a:solidFill>
                  <a:schemeClr val="tx1"/>
                </a:solidFill>
              </a:rPr>
              <a:t>with a subject of </a:t>
            </a:r>
            <a:r>
              <a:rPr lang="en-US" b="1" i="1" dirty="0">
                <a:solidFill>
                  <a:schemeClr val="tx1"/>
                </a:solidFill>
              </a:rPr>
              <a:t>ePREP Verification Code</a:t>
            </a:r>
          </a:p>
          <a:p>
            <a:r>
              <a:rPr lang="en-US" dirty="0">
                <a:solidFill>
                  <a:schemeClr val="tx1"/>
                </a:solidFill>
              </a:rPr>
              <a:t>You may have to check your Spam, Junk, Trash or Clutter folder to find the six digit verification code. </a:t>
            </a:r>
          </a:p>
        </p:txBody>
      </p:sp>
      <p:pic>
        <p:nvPicPr>
          <p:cNvPr id="6" name="Picture 5" descr="A close up of a logo&#10;&#10;Description automatically generated">
            <a:extLst>
              <a:ext uri="{FF2B5EF4-FFF2-40B4-BE49-F238E27FC236}">
                <a16:creationId xmlns:a16="http://schemas.microsoft.com/office/drawing/2014/main" id="{7FA60381-A9A6-4558-83C3-71F91782D305}"/>
              </a:ext>
            </a:extLst>
          </p:cNvPr>
          <p:cNvPicPr>
            <a:picLocks noChangeAspect="1"/>
          </p:cNvPicPr>
          <p:nvPr/>
        </p:nvPicPr>
        <p:blipFill>
          <a:blip r:embed="rId4"/>
          <a:stretch>
            <a:fillRect/>
          </a:stretch>
        </p:blipFill>
        <p:spPr>
          <a:xfrm>
            <a:off x="9212253" y="6070599"/>
            <a:ext cx="2554748" cy="676015"/>
          </a:xfrm>
          <a:prstGeom prst="rect">
            <a:avLst/>
          </a:prstGeom>
          <a:effectLst>
            <a:softEdge rad="31750"/>
          </a:effectLst>
        </p:spPr>
      </p:pic>
    </p:spTree>
    <p:extLst>
      <p:ext uri="{BB962C8B-B14F-4D97-AF65-F5344CB8AC3E}">
        <p14:creationId xmlns:p14="http://schemas.microsoft.com/office/powerpoint/2010/main" val="129614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DC9F8AD8-A4EA-4FDD-AFE1-0AE0BA1377AC}"/>
              </a:ext>
            </a:extLst>
          </p:cNvPr>
          <p:cNvPicPr>
            <a:picLocks noChangeAspect="1"/>
          </p:cNvPicPr>
          <p:nvPr/>
        </p:nvPicPr>
        <p:blipFill>
          <a:blip r:embed="rId3"/>
          <a:stretch>
            <a:fillRect/>
          </a:stretch>
        </p:blipFill>
        <p:spPr>
          <a:xfrm>
            <a:off x="250629" y="1065840"/>
            <a:ext cx="8893372" cy="4026461"/>
          </a:xfrm>
          <a:prstGeom prst="rect">
            <a:avLst/>
          </a:prstGeom>
        </p:spPr>
      </p:pic>
      <p:sp>
        <p:nvSpPr>
          <p:cNvPr id="68" name="Shape 68"/>
          <p:cNvSpPr txBox="1">
            <a:spLocks noGrp="1"/>
          </p:cNvSpPr>
          <p:nvPr>
            <p:ph type="title"/>
          </p:nvPr>
        </p:nvSpPr>
        <p:spPr>
          <a:xfrm>
            <a:off x="221600" y="102561"/>
            <a:ext cx="11360800" cy="763600"/>
          </a:xfrm>
          <a:prstGeom prst="rect">
            <a:avLst/>
          </a:prstGeom>
        </p:spPr>
        <p:txBody>
          <a:bodyPr vert="horz" lIns="121900" tIns="121900" rIns="121900" bIns="121900" rtlCol="0" anchor="t" anchorCtr="0">
            <a:noAutofit/>
          </a:bodyPr>
          <a:lstStyle/>
          <a:p>
            <a:r>
              <a:rPr lang="en-US" b="1" dirty="0">
                <a:solidFill>
                  <a:srgbClr val="000000"/>
                </a:solidFill>
                <a:latin typeface="Georgia"/>
                <a:ea typeface="Georgia"/>
                <a:cs typeface="Georgia"/>
                <a:sym typeface="Georgia"/>
              </a:rPr>
              <a:t>Sign up verification</a:t>
            </a:r>
            <a:endParaRPr lang="en" b="1" dirty="0">
              <a:solidFill>
                <a:srgbClr val="000000"/>
              </a:solidFill>
              <a:latin typeface="Georgia"/>
              <a:ea typeface="Georgia"/>
              <a:cs typeface="Georgia"/>
              <a:sym typeface="Georgia"/>
            </a:endParaRPr>
          </a:p>
        </p:txBody>
      </p:sp>
      <p:cxnSp>
        <p:nvCxnSpPr>
          <p:cNvPr id="70" name="Shape 70"/>
          <p:cNvCxnSpPr>
            <a:cxnSpLocks/>
          </p:cNvCxnSpPr>
          <p:nvPr/>
        </p:nvCxnSpPr>
        <p:spPr>
          <a:xfrm>
            <a:off x="6308400" y="584200"/>
            <a:ext cx="5172400" cy="0"/>
          </a:xfrm>
          <a:prstGeom prst="straightConnector1">
            <a:avLst/>
          </a:prstGeom>
          <a:noFill/>
          <a:ln w="28575" cap="flat" cmpd="sng">
            <a:solidFill>
              <a:srgbClr val="980000"/>
            </a:solidFill>
            <a:prstDash val="solid"/>
            <a:round/>
            <a:headEnd type="none" w="lg" len="lg"/>
            <a:tailEnd type="none" w="lg" len="lg"/>
          </a:ln>
        </p:spPr>
      </p:cxnSp>
      <p:pic>
        <p:nvPicPr>
          <p:cNvPr id="6" name="Picture 5">
            <a:extLst>
              <a:ext uri="{FF2B5EF4-FFF2-40B4-BE49-F238E27FC236}">
                <a16:creationId xmlns:a16="http://schemas.microsoft.com/office/drawing/2014/main" id="{04E8E2A0-5D1F-450A-A6EB-5AAB1522DC40}"/>
              </a:ext>
            </a:extLst>
          </p:cNvPr>
          <p:cNvPicPr>
            <a:picLocks noChangeAspect="1"/>
          </p:cNvPicPr>
          <p:nvPr/>
        </p:nvPicPr>
        <p:blipFill>
          <a:blip r:embed="rId4"/>
          <a:stretch>
            <a:fillRect/>
          </a:stretch>
        </p:blipFill>
        <p:spPr>
          <a:xfrm>
            <a:off x="1930400" y="2514600"/>
            <a:ext cx="304800" cy="1296440"/>
          </a:xfrm>
          <a:prstGeom prst="rect">
            <a:avLst/>
          </a:prstGeom>
        </p:spPr>
      </p:pic>
      <p:pic>
        <p:nvPicPr>
          <p:cNvPr id="7" name="Picture 6">
            <a:extLst>
              <a:ext uri="{FF2B5EF4-FFF2-40B4-BE49-F238E27FC236}">
                <a16:creationId xmlns:a16="http://schemas.microsoft.com/office/drawing/2014/main" id="{FFCF4CFE-30CD-4901-ABE3-251157BF86BF}"/>
              </a:ext>
            </a:extLst>
          </p:cNvPr>
          <p:cNvPicPr>
            <a:picLocks noChangeAspect="1"/>
          </p:cNvPicPr>
          <p:nvPr/>
        </p:nvPicPr>
        <p:blipFill>
          <a:blip r:embed="rId5"/>
          <a:stretch>
            <a:fillRect/>
          </a:stretch>
        </p:blipFill>
        <p:spPr>
          <a:xfrm>
            <a:off x="5495600" y="4524550"/>
            <a:ext cx="812800" cy="545701"/>
          </a:xfrm>
          <a:prstGeom prst="rect">
            <a:avLst/>
          </a:prstGeom>
        </p:spPr>
      </p:pic>
      <p:pic>
        <p:nvPicPr>
          <p:cNvPr id="8" name="Picture 7" descr="A close up of a logo&#10;&#10;Description automatically generated">
            <a:extLst>
              <a:ext uri="{FF2B5EF4-FFF2-40B4-BE49-F238E27FC236}">
                <a16:creationId xmlns:a16="http://schemas.microsoft.com/office/drawing/2014/main" id="{CD9DC997-0F1D-4323-9124-FD9461B135C5}"/>
              </a:ext>
            </a:extLst>
          </p:cNvPr>
          <p:cNvPicPr>
            <a:picLocks noChangeAspect="1"/>
          </p:cNvPicPr>
          <p:nvPr/>
        </p:nvPicPr>
        <p:blipFill>
          <a:blip r:embed="rId6"/>
          <a:stretch>
            <a:fillRect/>
          </a:stretch>
        </p:blipFill>
        <p:spPr>
          <a:xfrm>
            <a:off x="9559700" y="5969001"/>
            <a:ext cx="2521400" cy="667191"/>
          </a:xfrm>
          <a:prstGeom prst="rect">
            <a:avLst/>
          </a:prstGeom>
          <a:effectLst>
            <a:softEdge rad="31750"/>
          </a:effectLst>
        </p:spPr>
      </p:pic>
      <p:cxnSp>
        <p:nvCxnSpPr>
          <p:cNvPr id="10" name="Straight Arrow Connector 9">
            <a:extLst>
              <a:ext uri="{FF2B5EF4-FFF2-40B4-BE49-F238E27FC236}">
                <a16:creationId xmlns:a16="http://schemas.microsoft.com/office/drawing/2014/main" id="{256B9017-5DDC-4062-A3A2-AAC941C1944F}"/>
              </a:ext>
            </a:extLst>
          </p:cNvPr>
          <p:cNvCxnSpPr>
            <a:cxnSpLocks/>
          </p:cNvCxnSpPr>
          <p:nvPr/>
        </p:nvCxnSpPr>
        <p:spPr>
          <a:xfrm flipH="1">
            <a:off x="2235200" y="2072341"/>
            <a:ext cx="6759944" cy="64545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421E8B56-D441-4A1C-8C47-53CB31497A23}"/>
              </a:ext>
            </a:extLst>
          </p:cNvPr>
          <p:cNvSpPr txBox="1"/>
          <p:nvPr/>
        </p:nvSpPr>
        <p:spPr>
          <a:xfrm>
            <a:off x="8995144" y="1767826"/>
            <a:ext cx="3251200" cy="304698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From the verification options provided, the top two options will require a phone number, which will be used to send out a text message or phone call with the area code: </a:t>
            </a:r>
            <a:r>
              <a:rPr lang="en-US" sz="2400" b="1" dirty="0">
                <a:latin typeface="Times New Roman" panose="02020603050405020304" pitchFamily="18" charset="0"/>
                <a:cs typeface="Times New Roman" panose="02020603050405020304" pitchFamily="18" charset="0"/>
              </a:rPr>
              <a:t>1(850).</a:t>
            </a:r>
          </a:p>
        </p:txBody>
      </p:sp>
    </p:spTree>
    <p:extLst>
      <p:ext uri="{BB962C8B-B14F-4D97-AF65-F5344CB8AC3E}">
        <p14:creationId xmlns:p14="http://schemas.microsoft.com/office/powerpoint/2010/main" val="2539886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15600" y="593367"/>
            <a:ext cx="11360800" cy="763600"/>
          </a:xfrm>
          <a:prstGeom prst="rect">
            <a:avLst/>
          </a:prstGeom>
        </p:spPr>
        <p:txBody>
          <a:bodyPr vert="horz" lIns="121900" tIns="121900" rIns="121900" bIns="121900" rtlCol="0" anchor="t" anchorCtr="0">
            <a:noAutofit/>
          </a:bodyPr>
          <a:lstStyle/>
          <a:p>
            <a:r>
              <a:rPr lang="en-US" sz="3200" b="1" dirty="0">
                <a:solidFill>
                  <a:srgbClr val="000000"/>
                </a:solidFill>
                <a:latin typeface="Georgia"/>
                <a:ea typeface="Georgia"/>
                <a:cs typeface="Georgia"/>
                <a:sym typeface="Georgia"/>
              </a:rPr>
              <a:t>Email Verification</a:t>
            </a:r>
            <a:endParaRPr lang="en" sz="3200" b="1" dirty="0">
              <a:solidFill>
                <a:srgbClr val="000000"/>
              </a:solidFill>
              <a:latin typeface="Georgia"/>
              <a:ea typeface="Georgia"/>
              <a:cs typeface="Georgia"/>
              <a:sym typeface="Georgia"/>
            </a:endParaRPr>
          </a:p>
        </p:txBody>
      </p:sp>
      <p:pic>
        <p:nvPicPr>
          <p:cNvPr id="5" name="Picture 4">
            <a:extLst>
              <a:ext uri="{FF2B5EF4-FFF2-40B4-BE49-F238E27FC236}">
                <a16:creationId xmlns:a16="http://schemas.microsoft.com/office/drawing/2014/main" id="{9ECAB15A-D2BF-41C1-980A-2C8A061DA8B1}"/>
              </a:ext>
            </a:extLst>
          </p:cNvPr>
          <p:cNvPicPr>
            <a:picLocks noChangeAspect="1"/>
          </p:cNvPicPr>
          <p:nvPr/>
        </p:nvPicPr>
        <p:blipFill>
          <a:blip r:embed="rId3"/>
          <a:stretch>
            <a:fillRect/>
          </a:stretch>
        </p:blipFill>
        <p:spPr>
          <a:xfrm>
            <a:off x="685000" y="1700171"/>
            <a:ext cx="10822000" cy="4126523"/>
          </a:xfrm>
          <a:prstGeom prst="rect">
            <a:avLst/>
          </a:prstGeom>
        </p:spPr>
      </p:pic>
      <p:sp>
        <p:nvSpPr>
          <p:cNvPr id="69" name="Shape 69"/>
          <p:cNvSpPr txBox="1">
            <a:spLocks noGrp="1"/>
          </p:cNvSpPr>
          <p:nvPr>
            <p:ph type="body" idx="1"/>
          </p:nvPr>
        </p:nvSpPr>
        <p:spPr>
          <a:xfrm>
            <a:off x="1115200" y="1638233"/>
            <a:ext cx="10214800" cy="4555200"/>
          </a:xfrm>
          <a:prstGeom prst="rect">
            <a:avLst/>
          </a:prstGeom>
          <a:ln w="9525" cap="flat" cmpd="sng">
            <a:solidFill>
              <a:srgbClr val="FFFFFF"/>
            </a:solidFill>
            <a:prstDash val="solid"/>
            <a:round/>
            <a:headEnd type="none" w="med" len="med"/>
            <a:tailEnd type="none" w="med" len="med"/>
          </a:ln>
        </p:spPr>
        <p:txBody>
          <a:bodyPr vert="horz" lIns="121900" tIns="121900" rIns="121900" bIns="121900" rtlCol="0" anchor="t" anchorCtr="0">
            <a:noAutofit/>
          </a:bodyPr>
          <a:lstStyle/>
          <a:p>
            <a:pPr marL="914377">
              <a:lnSpc>
                <a:spcPct val="100000"/>
              </a:lnSpc>
              <a:buClr>
                <a:srgbClr val="434343"/>
              </a:buClr>
            </a:pPr>
            <a:endParaRPr lang="en-US" dirty="0">
              <a:solidFill>
                <a:srgbClr val="434343"/>
              </a:solidFill>
              <a:latin typeface="Times New Roman"/>
              <a:ea typeface="Times New Roman"/>
              <a:cs typeface="Times New Roman"/>
              <a:sym typeface="Times New Roman"/>
            </a:endParaRPr>
          </a:p>
          <a:p>
            <a:pPr marL="914377">
              <a:lnSpc>
                <a:spcPct val="100000"/>
              </a:lnSpc>
              <a:buClr>
                <a:srgbClr val="434343"/>
              </a:buClr>
            </a:pPr>
            <a:endParaRPr lang="en" sz="2400" dirty="0">
              <a:solidFill>
                <a:srgbClr val="434343"/>
              </a:solidFill>
              <a:latin typeface="Times New Roman"/>
              <a:ea typeface="Times New Roman"/>
              <a:cs typeface="Times New Roman"/>
              <a:sym typeface="Times New Roman"/>
            </a:endParaRPr>
          </a:p>
          <a:p>
            <a:pPr>
              <a:buNone/>
            </a:pPr>
            <a:endParaRPr dirty="0">
              <a:solidFill>
                <a:srgbClr val="434343"/>
              </a:solidFill>
              <a:latin typeface="Georgia"/>
              <a:ea typeface="Georgia"/>
              <a:cs typeface="Georgia"/>
              <a:sym typeface="Georgia"/>
            </a:endParaRPr>
          </a:p>
        </p:txBody>
      </p:sp>
      <p:cxnSp>
        <p:nvCxnSpPr>
          <p:cNvPr id="70" name="Shape 70"/>
          <p:cNvCxnSpPr>
            <a:cxnSpLocks/>
          </p:cNvCxnSpPr>
          <p:nvPr/>
        </p:nvCxnSpPr>
        <p:spPr>
          <a:xfrm>
            <a:off x="4613600" y="990600"/>
            <a:ext cx="7162800" cy="0"/>
          </a:xfrm>
          <a:prstGeom prst="straightConnector1">
            <a:avLst/>
          </a:prstGeom>
          <a:noFill/>
          <a:ln w="28575" cap="flat" cmpd="sng">
            <a:solidFill>
              <a:srgbClr val="980000"/>
            </a:solidFill>
            <a:prstDash val="solid"/>
            <a:round/>
            <a:headEnd type="none" w="lg" len="lg"/>
            <a:tailEnd type="none" w="lg" len="lg"/>
          </a:ln>
        </p:spPr>
      </p:cxnSp>
      <p:sp>
        <p:nvSpPr>
          <p:cNvPr id="3" name="Oval 2">
            <a:extLst>
              <a:ext uri="{FF2B5EF4-FFF2-40B4-BE49-F238E27FC236}">
                <a16:creationId xmlns:a16="http://schemas.microsoft.com/office/drawing/2014/main" id="{2CC730EB-B3DF-40DB-87D4-F3520E0C6B95}"/>
              </a:ext>
            </a:extLst>
          </p:cNvPr>
          <p:cNvSpPr/>
          <p:nvPr/>
        </p:nvSpPr>
        <p:spPr>
          <a:xfrm>
            <a:off x="685000" y="3575048"/>
            <a:ext cx="1956600" cy="4635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descr="A close up of a logo&#10;&#10;Description automatically generated">
            <a:extLst>
              <a:ext uri="{FF2B5EF4-FFF2-40B4-BE49-F238E27FC236}">
                <a16:creationId xmlns:a16="http://schemas.microsoft.com/office/drawing/2014/main" id="{006406A3-EA45-4093-9050-CD9A5360A18D}"/>
              </a:ext>
            </a:extLst>
          </p:cNvPr>
          <p:cNvPicPr>
            <a:picLocks noChangeAspect="1"/>
          </p:cNvPicPr>
          <p:nvPr/>
        </p:nvPicPr>
        <p:blipFill>
          <a:blip r:embed="rId4"/>
          <a:stretch>
            <a:fillRect/>
          </a:stretch>
        </p:blipFill>
        <p:spPr>
          <a:xfrm>
            <a:off x="9347201" y="5929390"/>
            <a:ext cx="2554748" cy="676015"/>
          </a:xfrm>
          <a:prstGeom prst="rect">
            <a:avLst/>
          </a:prstGeom>
          <a:effectLst>
            <a:softEdge rad="31750"/>
          </a:effectLst>
        </p:spPr>
      </p:pic>
    </p:spTree>
    <p:extLst>
      <p:ext uri="{BB962C8B-B14F-4D97-AF65-F5344CB8AC3E}">
        <p14:creationId xmlns:p14="http://schemas.microsoft.com/office/powerpoint/2010/main" val="80002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7" name="Picture 6">
            <a:extLst>
              <a:ext uri="{FF2B5EF4-FFF2-40B4-BE49-F238E27FC236}">
                <a16:creationId xmlns:a16="http://schemas.microsoft.com/office/drawing/2014/main" id="{C9E0D5E3-0CE8-4AAF-9D62-C3F30EFFD152}"/>
              </a:ext>
            </a:extLst>
          </p:cNvPr>
          <p:cNvPicPr>
            <a:picLocks noChangeAspect="1"/>
          </p:cNvPicPr>
          <p:nvPr/>
        </p:nvPicPr>
        <p:blipFill rotWithShape="1">
          <a:blip r:embed="rId3"/>
          <a:srcRect r="30881"/>
          <a:stretch/>
        </p:blipFill>
        <p:spPr>
          <a:xfrm>
            <a:off x="508000" y="911950"/>
            <a:ext cx="7690640" cy="4959701"/>
          </a:xfrm>
          <a:prstGeom prst="rect">
            <a:avLst/>
          </a:prstGeom>
        </p:spPr>
      </p:pic>
      <p:sp>
        <p:nvSpPr>
          <p:cNvPr id="68" name="Shape 68"/>
          <p:cNvSpPr txBox="1">
            <a:spLocks noGrp="1"/>
          </p:cNvSpPr>
          <p:nvPr>
            <p:ph type="title"/>
          </p:nvPr>
        </p:nvSpPr>
        <p:spPr>
          <a:xfrm>
            <a:off x="203200" y="152536"/>
            <a:ext cx="11360800" cy="763600"/>
          </a:xfrm>
          <a:prstGeom prst="rect">
            <a:avLst/>
          </a:prstGeom>
        </p:spPr>
        <p:txBody>
          <a:bodyPr vert="horz" lIns="121900" tIns="121900" rIns="121900" bIns="121900" rtlCol="0" anchor="t" anchorCtr="0">
            <a:noAutofit/>
          </a:bodyPr>
          <a:lstStyle/>
          <a:p>
            <a:r>
              <a:rPr lang="en-US" b="1" dirty="0">
                <a:solidFill>
                  <a:srgbClr val="000000"/>
                </a:solidFill>
                <a:latin typeface="Georgia"/>
                <a:ea typeface="Georgia"/>
                <a:cs typeface="Georgia"/>
                <a:sym typeface="Georgia"/>
              </a:rPr>
              <a:t>Verification Code</a:t>
            </a:r>
            <a:endParaRPr lang="en" b="1" dirty="0">
              <a:solidFill>
                <a:srgbClr val="000000"/>
              </a:solidFill>
              <a:latin typeface="Georgia"/>
              <a:ea typeface="Georgia"/>
              <a:cs typeface="Georgia"/>
              <a:sym typeface="Georgia"/>
            </a:endParaRPr>
          </a:p>
        </p:txBody>
      </p:sp>
      <p:cxnSp>
        <p:nvCxnSpPr>
          <p:cNvPr id="70" name="Shape 70"/>
          <p:cNvCxnSpPr>
            <a:cxnSpLocks/>
          </p:cNvCxnSpPr>
          <p:nvPr/>
        </p:nvCxnSpPr>
        <p:spPr>
          <a:xfrm>
            <a:off x="5883600" y="584200"/>
            <a:ext cx="5190800" cy="0"/>
          </a:xfrm>
          <a:prstGeom prst="straightConnector1">
            <a:avLst/>
          </a:prstGeom>
          <a:noFill/>
          <a:ln w="28575" cap="flat" cmpd="sng">
            <a:solidFill>
              <a:srgbClr val="980000"/>
            </a:solidFill>
            <a:prstDash val="solid"/>
            <a:round/>
            <a:headEnd type="none" w="lg" len="lg"/>
            <a:tailEnd type="none" w="lg" len="lg"/>
          </a:ln>
        </p:spPr>
      </p:cxnSp>
      <p:sp>
        <p:nvSpPr>
          <p:cNvPr id="10" name="Rectangle 9">
            <a:extLst>
              <a:ext uri="{FF2B5EF4-FFF2-40B4-BE49-F238E27FC236}">
                <a16:creationId xmlns:a16="http://schemas.microsoft.com/office/drawing/2014/main" id="{1664DA6E-D769-4A8F-98BA-F2DB00269A92}"/>
              </a:ext>
            </a:extLst>
          </p:cNvPr>
          <p:cNvSpPr/>
          <p:nvPr/>
        </p:nvSpPr>
        <p:spPr>
          <a:xfrm>
            <a:off x="2844800" y="3453600"/>
            <a:ext cx="4368800" cy="763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67F34354-0E51-4032-8BA9-48221B760081}"/>
              </a:ext>
            </a:extLst>
          </p:cNvPr>
          <p:cNvPicPr>
            <a:picLocks noChangeAspect="1"/>
          </p:cNvPicPr>
          <p:nvPr/>
        </p:nvPicPr>
        <p:blipFill>
          <a:blip r:embed="rId4"/>
          <a:stretch>
            <a:fillRect/>
          </a:stretch>
        </p:blipFill>
        <p:spPr>
          <a:xfrm>
            <a:off x="6096000" y="4565963"/>
            <a:ext cx="1016000" cy="406400"/>
          </a:xfrm>
          <a:prstGeom prst="rect">
            <a:avLst/>
          </a:prstGeom>
        </p:spPr>
      </p:pic>
      <p:pic>
        <p:nvPicPr>
          <p:cNvPr id="8" name="Picture 7" descr="A close up of a logo&#10;&#10;Description automatically generated">
            <a:extLst>
              <a:ext uri="{FF2B5EF4-FFF2-40B4-BE49-F238E27FC236}">
                <a16:creationId xmlns:a16="http://schemas.microsoft.com/office/drawing/2014/main" id="{BCAD0C39-89BB-41FF-8C42-DBCAC0F56A30}"/>
              </a:ext>
            </a:extLst>
          </p:cNvPr>
          <p:cNvPicPr>
            <a:picLocks noChangeAspect="1"/>
          </p:cNvPicPr>
          <p:nvPr/>
        </p:nvPicPr>
        <p:blipFill>
          <a:blip r:embed="rId5"/>
          <a:stretch>
            <a:fillRect/>
          </a:stretch>
        </p:blipFill>
        <p:spPr>
          <a:xfrm>
            <a:off x="9347200" y="6006467"/>
            <a:ext cx="2641600" cy="698997"/>
          </a:xfrm>
          <a:prstGeom prst="rect">
            <a:avLst/>
          </a:prstGeom>
          <a:effectLst>
            <a:softEdge rad="31750"/>
          </a:effectLst>
        </p:spPr>
      </p:pic>
      <p:cxnSp>
        <p:nvCxnSpPr>
          <p:cNvPr id="26" name="Straight Arrow Connector 25">
            <a:extLst>
              <a:ext uri="{FF2B5EF4-FFF2-40B4-BE49-F238E27FC236}">
                <a16:creationId xmlns:a16="http://schemas.microsoft.com/office/drawing/2014/main" id="{438AAD2B-7F0C-442D-A10F-FFD0CFF95C05}"/>
              </a:ext>
            </a:extLst>
          </p:cNvPr>
          <p:cNvCxnSpPr>
            <a:cxnSpLocks/>
          </p:cNvCxnSpPr>
          <p:nvPr/>
        </p:nvCxnSpPr>
        <p:spPr>
          <a:xfrm flipH="1">
            <a:off x="5883600" y="2311400"/>
            <a:ext cx="2752400" cy="10804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9AB057B3-DA45-4BC6-A53B-A0FE25524ACA}"/>
              </a:ext>
            </a:extLst>
          </p:cNvPr>
          <p:cNvSpPr txBox="1"/>
          <p:nvPr/>
        </p:nvSpPr>
        <p:spPr>
          <a:xfrm>
            <a:off x="8775996" y="1193800"/>
            <a:ext cx="3518888" cy="2554930"/>
          </a:xfrm>
          <a:prstGeom prst="rect">
            <a:avLst/>
          </a:prstGeom>
          <a:noFill/>
        </p:spPr>
        <p:txBody>
          <a:bodyPr wrap="square" rtlCol="0">
            <a:spAutoFit/>
          </a:bodyPr>
          <a:lstStyle/>
          <a:p>
            <a:r>
              <a:rPr lang="en-US" sz="2667" dirty="0">
                <a:latin typeface="Times New Roman" panose="02020603050405020304" pitchFamily="18" charset="0"/>
                <a:cs typeface="Times New Roman" panose="02020603050405020304" pitchFamily="18" charset="0"/>
              </a:rPr>
              <a:t>Once the six digits verification code is received and entered, Clicking on “VERIFY” completes the sign up process.</a:t>
            </a:r>
          </a:p>
        </p:txBody>
      </p:sp>
    </p:spTree>
    <p:extLst>
      <p:ext uri="{BB962C8B-B14F-4D97-AF65-F5344CB8AC3E}">
        <p14:creationId xmlns:p14="http://schemas.microsoft.com/office/powerpoint/2010/main" val="1691222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03200" y="152536"/>
            <a:ext cx="11360800" cy="763600"/>
          </a:xfrm>
          <a:prstGeom prst="rect">
            <a:avLst/>
          </a:prstGeom>
        </p:spPr>
        <p:txBody>
          <a:bodyPr vert="horz" lIns="121900" tIns="121900" rIns="121900" bIns="121900" rtlCol="0" anchor="t" anchorCtr="0">
            <a:noAutofit/>
          </a:bodyPr>
          <a:lstStyle/>
          <a:p>
            <a:r>
              <a:rPr lang="en-US" b="1" dirty="0">
                <a:solidFill>
                  <a:srgbClr val="000000"/>
                </a:solidFill>
                <a:latin typeface="Georgia"/>
                <a:ea typeface="Georgia"/>
                <a:cs typeface="Georgia"/>
                <a:sym typeface="Georgia"/>
              </a:rPr>
              <a:t>Sign Up Complete</a:t>
            </a:r>
            <a:endParaRPr lang="en" b="1" dirty="0">
              <a:solidFill>
                <a:srgbClr val="000000"/>
              </a:solidFill>
              <a:latin typeface="Georgia"/>
              <a:ea typeface="Georgia"/>
              <a:cs typeface="Georgia"/>
              <a:sym typeface="Georgia"/>
            </a:endParaRPr>
          </a:p>
        </p:txBody>
      </p:sp>
      <p:cxnSp>
        <p:nvCxnSpPr>
          <p:cNvPr id="70" name="Shape 70"/>
          <p:cNvCxnSpPr>
            <a:cxnSpLocks/>
          </p:cNvCxnSpPr>
          <p:nvPr/>
        </p:nvCxnSpPr>
        <p:spPr>
          <a:xfrm>
            <a:off x="6096000" y="584200"/>
            <a:ext cx="4978400" cy="0"/>
          </a:xfrm>
          <a:prstGeom prst="straightConnector1">
            <a:avLst/>
          </a:prstGeom>
          <a:noFill/>
          <a:ln w="28575" cap="flat" cmpd="sng">
            <a:solidFill>
              <a:srgbClr val="980000"/>
            </a:solidFill>
            <a:prstDash val="solid"/>
            <a:round/>
            <a:headEnd type="none" w="lg" len="lg"/>
            <a:tailEnd type="none" w="lg" len="lg"/>
          </a:ln>
        </p:spPr>
      </p:cxnSp>
      <p:pic>
        <p:nvPicPr>
          <p:cNvPr id="6" name="Picture 5" descr="A close up of a logo&#10;&#10;Description automatically generated">
            <a:extLst>
              <a:ext uri="{FF2B5EF4-FFF2-40B4-BE49-F238E27FC236}">
                <a16:creationId xmlns:a16="http://schemas.microsoft.com/office/drawing/2014/main" id="{B3EC352B-44F2-4D6F-A6E1-80A14B27008F}"/>
              </a:ext>
            </a:extLst>
          </p:cNvPr>
          <p:cNvPicPr>
            <a:picLocks noChangeAspect="1"/>
          </p:cNvPicPr>
          <p:nvPr/>
        </p:nvPicPr>
        <p:blipFill>
          <a:blip r:embed="rId3"/>
          <a:stretch>
            <a:fillRect/>
          </a:stretch>
        </p:blipFill>
        <p:spPr>
          <a:xfrm>
            <a:off x="9448800" y="6092042"/>
            <a:ext cx="2318200" cy="613421"/>
          </a:xfrm>
          <a:prstGeom prst="rect">
            <a:avLst/>
          </a:prstGeom>
          <a:effectLst>
            <a:softEdge rad="31750"/>
          </a:effectLst>
        </p:spPr>
      </p:pic>
      <p:pic>
        <p:nvPicPr>
          <p:cNvPr id="4" name="Picture 3" descr="A screenshot of a cell phone&#10;&#10;Description automatically generated">
            <a:extLst>
              <a:ext uri="{FF2B5EF4-FFF2-40B4-BE49-F238E27FC236}">
                <a16:creationId xmlns:a16="http://schemas.microsoft.com/office/drawing/2014/main" id="{05E2EE43-CC5F-49F1-BA20-5D529576912A}"/>
              </a:ext>
            </a:extLst>
          </p:cNvPr>
          <p:cNvPicPr>
            <a:picLocks noChangeAspect="1"/>
          </p:cNvPicPr>
          <p:nvPr/>
        </p:nvPicPr>
        <p:blipFill>
          <a:blip r:embed="rId4"/>
          <a:stretch>
            <a:fillRect/>
          </a:stretch>
        </p:blipFill>
        <p:spPr>
          <a:xfrm>
            <a:off x="907326" y="1428471"/>
            <a:ext cx="10377348" cy="4001059"/>
          </a:xfrm>
          <a:prstGeom prst="rect">
            <a:avLst/>
          </a:prstGeom>
        </p:spPr>
      </p:pic>
      <p:sp>
        <p:nvSpPr>
          <p:cNvPr id="7" name="Oval 6">
            <a:extLst>
              <a:ext uri="{FF2B5EF4-FFF2-40B4-BE49-F238E27FC236}">
                <a16:creationId xmlns:a16="http://schemas.microsoft.com/office/drawing/2014/main" id="{4190F2E2-60E1-4EDC-81E0-916EA6AAC2EC}"/>
              </a:ext>
            </a:extLst>
          </p:cNvPr>
          <p:cNvSpPr/>
          <p:nvPr/>
        </p:nvSpPr>
        <p:spPr>
          <a:xfrm>
            <a:off x="6858000" y="4965977"/>
            <a:ext cx="1192696" cy="639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2989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1D2C716-17E7-458E-B55B-16F1F31D5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073" y="1356967"/>
            <a:ext cx="8449854" cy="4553503"/>
          </a:xfrm>
          <a:prstGeom prst="rect">
            <a:avLst/>
          </a:prstGeom>
        </p:spPr>
      </p:pic>
      <p:sp>
        <p:nvSpPr>
          <p:cNvPr id="68" name="Shape 68"/>
          <p:cNvSpPr txBox="1">
            <a:spLocks noGrp="1"/>
          </p:cNvSpPr>
          <p:nvPr>
            <p:ph type="title"/>
          </p:nvPr>
        </p:nvSpPr>
        <p:spPr>
          <a:xfrm>
            <a:off x="415600" y="593367"/>
            <a:ext cx="11360800" cy="763600"/>
          </a:xfrm>
          <a:prstGeom prst="rect">
            <a:avLst/>
          </a:prstGeom>
        </p:spPr>
        <p:txBody>
          <a:bodyPr vert="horz" lIns="121900" tIns="121900" rIns="121900" bIns="121900" rtlCol="0" anchor="t" anchorCtr="0">
            <a:noAutofit/>
          </a:bodyPr>
          <a:lstStyle/>
          <a:p>
            <a:r>
              <a:rPr lang="en-US" sz="3200" b="1" dirty="0">
                <a:solidFill>
                  <a:srgbClr val="000000"/>
                </a:solidFill>
                <a:latin typeface="Georgia"/>
                <a:ea typeface="Georgia"/>
                <a:cs typeface="Georgia"/>
                <a:sym typeface="Georgia"/>
              </a:rPr>
              <a:t>Verify NPI to Link Account to Business Profile (BP)</a:t>
            </a:r>
            <a:br>
              <a:rPr lang="en-US" sz="3200" b="1" dirty="0">
                <a:solidFill>
                  <a:srgbClr val="000000"/>
                </a:solidFill>
                <a:latin typeface="Georgia"/>
                <a:ea typeface="Georgia"/>
                <a:cs typeface="Georgia"/>
                <a:sym typeface="Georgia"/>
              </a:rPr>
            </a:br>
            <a:r>
              <a:rPr lang="en-US" sz="3200" b="1" dirty="0">
                <a:solidFill>
                  <a:srgbClr val="000000"/>
                </a:solidFill>
                <a:latin typeface="Georgia"/>
                <a:ea typeface="Georgia"/>
                <a:cs typeface="Georgia"/>
                <a:sym typeface="Georgia"/>
              </a:rPr>
              <a:t> </a:t>
            </a:r>
            <a:endParaRPr lang="en" sz="3200" b="1" dirty="0">
              <a:solidFill>
                <a:srgbClr val="000000"/>
              </a:solidFill>
              <a:latin typeface="Georgia"/>
              <a:ea typeface="Georgia"/>
              <a:cs typeface="Georgia"/>
              <a:sym typeface="Georgia"/>
            </a:endParaRPr>
          </a:p>
        </p:txBody>
      </p:sp>
      <p:cxnSp>
        <p:nvCxnSpPr>
          <p:cNvPr id="8" name="Straight Arrow Connector 7">
            <a:extLst>
              <a:ext uri="{FF2B5EF4-FFF2-40B4-BE49-F238E27FC236}">
                <a16:creationId xmlns:a16="http://schemas.microsoft.com/office/drawing/2014/main" id="{8837BC46-1809-416D-8EA0-1DA1E269F488}"/>
              </a:ext>
            </a:extLst>
          </p:cNvPr>
          <p:cNvCxnSpPr>
            <a:cxnSpLocks/>
          </p:cNvCxnSpPr>
          <p:nvPr/>
        </p:nvCxnSpPr>
        <p:spPr>
          <a:xfrm>
            <a:off x="3491245" y="3737113"/>
            <a:ext cx="0" cy="507082"/>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7" name="Shape 70">
            <a:extLst>
              <a:ext uri="{FF2B5EF4-FFF2-40B4-BE49-F238E27FC236}">
                <a16:creationId xmlns:a16="http://schemas.microsoft.com/office/drawing/2014/main" id="{0EF84923-0E7D-4DD7-B137-31B513262058}"/>
              </a:ext>
            </a:extLst>
          </p:cNvPr>
          <p:cNvCxnSpPr>
            <a:cxnSpLocks/>
          </p:cNvCxnSpPr>
          <p:nvPr/>
        </p:nvCxnSpPr>
        <p:spPr>
          <a:xfrm>
            <a:off x="11237843" y="971434"/>
            <a:ext cx="612666" cy="0"/>
          </a:xfrm>
          <a:prstGeom prst="straightConnector1">
            <a:avLst/>
          </a:prstGeom>
          <a:noFill/>
          <a:ln w="28575" cap="flat" cmpd="sng">
            <a:solidFill>
              <a:srgbClr val="980000"/>
            </a:solidFill>
            <a:prstDash val="solid"/>
            <a:round/>
            <a:headEnd type="none" w="lg" len="lg"/>
            <a:tailEnd type="none" w="lg" len="lg"/>
          </a:ln>
        </p:spPr>
      </p:cxnSp>
      <p:sp>
        <p:nvSpPr>
          <p:cNvPr id="10" name="Arrow: Left 9">
            <a:extLst>
              <a:ext uri="{FF2B5EF4-FFF2-40B4-BE49-F238E27FC236}">
                <a16:creationId xmlns:a16="http://schemas.microsoft.com/office/drawing/2014/main" id="{55A51CBD-8D74-4712-BD3A-341D25F16D42}"/>
              </a:ext>
            </a:extLst>
          </p:cNvPr>
          <p:cNvSpPr/>
          <p:nvPr/>
        </p:nvSpPr>
        <p:spPr>
          <a:xfrm rot="19283525">
            <a:off x="5041241" y="2115742"/>
            <a:ext cx="2102189" cy="869400"/>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Enter NPI</a:t>
            </a:r>
          </a:p>
        </p:txBody>
      </p:sp>
      <p:sp>
        <p:nvSpPr>
          <p:cNvPr id="11" name="Rectangle 10">
            <a:extLst>
              <a:ext uri="{FF2B5EF4-FFF2-40B4-BE49-F238E27FC236}">
                <a16:creationId xmlns:a16="http://schemas.microsoft.com/office/drawing/2014/main" id="{F12B3A42-7813-4312-A4A7-CEDD83FF936D}"/>
              </a:ext>
            </a:extLst>
          </p:cNvPr>
          <p:cNvSpPr/>
          <p:nvPr/>
        </p:nvSpPr>
        <p:spPr>
          <a:xfrm>
            <a:off x="2266122" y="4293318"/>
            <a:ext cx="3670852" cy="103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5" name="Picture 14" descr="A close up of a logo&#10;&#10;Description automatically generated">
            <a:extLst>
              <a:ext uri="{FF2B5EF4-FFF2-40B4-BE49-F238E27FC236}">
                <a16:creationId xmlns:a16="http://schemas.microsoft.com/office/drawing/2014/main" id="{2ED6B97C-3445-4C3F-BAAA-B43C5B8A7D33}"/>
              </a:ext>
            </a:extLst>
          </p:cNvPr>
          <p:cNvPicPr>
            <a:picLocks noChangeAspect="1"/>
          </p:cNvPicPr>
          <p:nvPr/>
        </p:nvPicPr>
        <p:blipFill>
          <a:blip r:embed="rId4"/>
          <a:stretch>
            <a:fillRect/>
          </a:stretch>
        </p:blipFill>
        <p:spPr>
          <a:xfrm>
            <a:off x="9295761" y="5910470"/>
            <a:ext cx="2554748" cy="676015"/>
          </a:xfrm>
          <a:prstGeom prst="rect">
            <a:avLst/>
          </a:prstGeom>
          <a:effectLst>
            <a:softEdge rad="31750"/>
          </a:effectLst>
        </p:spPr>
      </p:pic>
    </p:spTree>
    <p:extLst>
      <p:ext uri="{BB962C8B-B14F-4D97-AF65-F5344CB8AC3E}">
        <p14:creationId xmlns:p14="http://schemas.microsoft.com/office/powerpoint/2010/main" val="3116395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DB20AEC-879E-4600-BA7D-32FAA0806C5E}"/>
              </a:ext>
            </a:extLst>
          </p:cNvPr>
          <p:cNvPicPr>
            <a:picLocks noChangeAspect="1"/>
          </p:cNvPicPr>
          <p:nvPr/>
        </p:nvPicPr>
        <p:blipFill>
          <a:blip r:embed="rId3"/>
          <a:stretch>
            <a:fillRect/>
          </a:stretch>
        </p:blipFill>
        <p:spPr>
          <a:xfrm>
            <a:off x="273994" y="958835"/>
            <a:ext cx="8248125" cy="4813007"/>
          </a:xfrm>
          <a:prstGeom prst="rect">
            <a:avLst/>
          </a:prstGeom>
        </p:spPr>
      </p:pic>
      <p:sp>
        <p:nvSpPr>
          <p:cNvPr id="68" name="Shape 68"/>
          <p:cNvSpPr txBox="1">
            <a:spLocks noGrp="1"/>
          </p:cNvSpPr>
          <p:nvPr>
            <p:ph type="title"/>
          </p:nvPr>
        </p:nvSpPr>
        <p:spPr>
          <a:xfrm>
            <a:off x="273993" y="195235"/>
            <a:ext cx="11360800" cy="763600"/>
          </a:xfrm>
          <a:prstGeom prst="rect">
            <a:avLst/>
          </a:prstGeom>
        </p:spPr>
        <p:txBody>
          <a:bodyPr vert="horz" lIns="121900" tIns="121900" rIns="121900" bIns="121900" rtlCol="0" anchor="t" anchorCtr="0">
            <a:noAutofit/>
          </a:bodyPr>
          <a:lstStyle/>
          <a:p>
            <a:r>
              <a:rPr lang="en-US" sz="3200" b="1" dirty="0">
                <a:solidFill>
                  <a:srgbClr val="000000"/>
                </a:solidFill>
                <a:latin typeface="Georgia"/>
                <a:ea typeface="Georgia"/>
                <a:cs typeface="Georgia"/>
                <a:sym typeface="Georgia"/>
              </a:rPr>
              <a:t>Creating Business Profile (NPI verification)</a:t>
            </a:r>
            <a:endParaRPr lang="en" sz="3200" b="1" dirty="0">
              <a:solidFill>
                <a:srgbClr val="000000"/>
              </a:solidFill>
              <a:latin typeface="Georgia"/>
              <a:ea typeface="Georgia"/>
              <a:cs typeface="Georgia"/>
              <a:sym typeface="Georgia"/>
            </a:endParaRPr>
          </a:p>
        </p:txBody>
      </p:sp>
      <p:cxnSp>
        <p:nvCxnSpPr>
          <p:cNvPr id="70" name="Shape 70"/>
          <p:cNvCxnSpPr>
            <a:cxnSpLocks/>
          </p:cNvCxnSpPr>
          <p:nvPr/>
        </p:nvCxnSpPr>
        <p:spPr>
          <a:xfrm>
            <a:off x="9856503" y="601176"/>
            <a:ext cx="2105093" cy="0"/>
          </a:xfrm>
          <a:prstGeom prst="straightConnector1">
            <a:avLst/>
          </a:prstGeom>
          <a:noFill/>
          <a:ln w="28575" cap="flat" cmpd="sng">
            <a:solidFill>
              <a:srgbClr val="980000"/>
            </a:solidFill>
            <a:prstDash val="solid"/>
            <a:round/>
            <a:headEnd type="none" w="lg" len="lg"/>
            <a:tailEnd type="none" w="lg" len="lg"/>
          </a:ln>
        </p:spPr>
      </p:cxnSp>
      <p:sp>
        <p:nvSpPr>
          <p:cNvPr id="12" name="Rectangle 11">
            <a:extLst>
              <a:ext uri="{FF2B5EF4-FFF2-40B4-BE49-F238E27FC236}">
                <a16:creationId xmlns:a16="http://schemas.microsoft.com/office/drawing/2014/main" id="{0E679D82-9C63-4BAB-8C5D-9CA0762F3095}"/>
              </a:ext>
            </a:extLst>
          </p:cNvPr>
          <p:cNvSpPr/>
          <p:nvPr/>
        </p:nvSpPr>
        <p:spPr>
          <a:xfrm>
            <a:off x="946780" y="2988315"/>
            <a:ext cx="609600" cy="6095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6" descr="A close up of a logo&#10;&#10;Description automatically generated">
            <a:extLst>
              <a:ext uri="{FF2B5EF4-FFF2-40B4-BE49-F238E27FC236}">
                <a16:creationId xmlns:a16="http://schemas.microsoft.com/office/drawing/2014/main" id="{CD32E028-611E-4EC3-BB8D-8BF214B4B89D}"/>
              </a:ext>
            </a:extLst>
          </p:cNvPr>
          <p:cNvPicPr>
            <a:picLocks noChangeAspect="1"/>
          </p:cNvPicPr>
          <p:nvPr/>
        </p:nvPicPr>
        <p:blipFill>
          <a:blip r:embed="rId4"/>
          <a:stretch>
            <a:fillRect/>
          </a:stretch>
        </p:blipFill>
        <p:spPr>
          <a:xfrm>
            <a:off x="9281863" y="6006807"/>
            <a:ext cx="2554748" cy="676015"/>
          </a:xfrm>
          <a:prstGeom prst="rect">
            <a:avLst/>
          </a:prstGeom>
          <a:effectLst>
            <a:softEdge rad="31750"/>
          </a:effectLst>
        </p:spPr>
      </p:pic>
      <p:sp>
        <p:nvSpPr>
          <p:cNvPr id="9" name="Rectangle 8">
            <a:extLst>
              <a:ext uri="{FF2B5EF4-FFF2-40B4-BE49-F238E27FC236}">
                <a16:creationId xmlns:a16="http://schemas.microsoft.com/office/drawing/2014/main" id="{8B246087-C894-4DBC-8A21-88503ED15C2D}"/>
              </a:ext>
            </a:extLst>
          </p:cNvPr>
          <p:cNvSpPr/>
          <p:nvPr/>
        </p:nvSpPr>
        <p:spPr>
          <a:xfrm>
            <a:off x="3048000" y="3327400"/>
            <a:ext cx="15240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3A8891F-2D41-4692-92E5-6CDD71EA01D0}"/>
              </a:ext>
            </a:extLst>
          </p:cNvPr>
          <p:cNvSpPr/>
          <p:nvPr/>
        </p:nvSpPr>
        <p:spPr>
          <a:xfrm>
            <a:off x="3092660" y="5310200"/>
            <a:ext cx="15240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 name="Straight Arrow Connector 10">
            <a:extLst>
              <a:ext uri="{FF2B5EF4-FFF2-40B4-BE49-F238E27FC236}">
                <a16:creationId xmlns:a16="http://schemas.microsoft.com/office/drawing/2014/main" id="{5FEC78F0-27D9-4F7A-B87F-4526E718F9BE}"/>
              </a:ext>
            </a:extLst>
          </p:cNvPr>
          <p:cNvCxnSpPr>
            <a:cxnSpLocks/>
          </p:cNvCxnSpPr>
          <p:nvPr/>
        </p:nvCxnSpPr>
        <p:spPr>
          <a:xfrm flipH="1">
            <a:off x="4616662" y="2154559"/>
            <a:ext cx="3948545" cy="86423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C99308CF-E70E-4E95-B6B7-1B0CA4248F12}"/>
              </a:ext>
            </a:extLst>
          </p:cNvPr>
          <p:cNvCxnSpPr>
            <a:cxnSpLocks/>
          </p:cNvCxnSpPr>
          <p:nvPr/>
        </p:nvCxnSpPr>
        <p:spPr>
          <a:xfrm flipH="1">
            <a:off x="4267202" y="2369576"/>
            <a:ext cx="4254917" cy="278662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E7D7E9FB-6C82-454F-85D2-D8C8E2C37F75}"/>
              </a:ext>
            </a:extLst>
          </p:cNvPr>
          <p:cNvSpPr txBox="1"/>
          <p:nvPr/>
        </p:nvSpPr>
        <p:spPr>
          <a:xfrm>
            <a:off x="8565208" y="1118061"/>
            <a:ext cx="3669881" cy="341632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As first time users on ePREP, once the sign up process is complete, and you successfully login to the accounts, verifying the NPI numbers and existing business names is required to proceed with creating the business profile.</a:t>
            </a:r>
          </a:p>
        </p:txBody>
      </p:sp>
    </p:spTree>
    <p:extLst>
      <p:ext uri="{BB962C8B-B14F-4D97-AF65-F5344CB8AC3E}">
        <p14:creationId xmlns:p14="http://schemas.microsoft.com/office/powerpoint/2010/main" val="1357488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15600" y="196040"/>
            <a:ext cx="11360800" cy="763600"/>
          </a:xfrm>
          <a:prstGeom prst="rect">
            <a:avLst/>
          </a:prstGeom>
        </p:spPr>
        <p:txBody>
          <a:bodyPr vert="horz" lIns="121900" tIns="121900" rIns="121900" bIns="121900" rtlCol="0" anchor="t" anchorCtr="0">
            <a:noAutofit/>
          </a:bodyPr>
          <a:lstStyle/>
          <a:p>
            <a:r>
              <a:rPr lang="en-US" sz="3200" b="1" dirty="0">
                <a:solidFill>
                  <a:srgbClr val="000000"/>
                </a:solidFill>
                <a:latin typeface="Georgia"/>
                <a:ea typeface="Georgia"/>
                <a:cs typeface="Georgia"/>
                <a:sym typeface="Georgia"/>
              </a:rPr>
              <a:t>Verifying Existing Business Profile</a:t>
            </a:r>
            <a:endParaRPr lang="en" sz="3200" b="1" dirty="0">
              <a:solidFill>
                <a:srgbClr val="000000"/>
              </a:solidFill>
              <a:latin typeface="Georgia"/>
              <a:ea typeface="Georgia"/>
              <a:cs typeface="Georgia"/>
              <a:sym typeface="Georgia"/>
            </a:endParaRPr>
          </a:p>
        </p:txBody>
      </p:sp>
      <p:cxnSp>
        <p:nvCxnSpPr>
          <p:cNvPr id="70" name="Shape 70"/>
          <p:cNvCxnSpPr>
            <a:cxnSpLocks/>
            <a:endCxn id="68" idx="3"/>
          </p:cNvCxnSpPr>
          <p:nvPr/>
        </p:nvCxnSpPr>
        <p:spPr>
          <a:xfrm>
            <a:off x="8128000" y="577840"/>
            <a:ext cx="3648400" cy="0"/>
          </a:xfrm>
          <a:prstGeom prst="straightConnector1">
            <a:avLst/>
          </a:prstGeom>
          <a:noFill/>
          <a:ln w="28575" cap="flat" cmpd="sng">
            <a:solidFill>
              <a:srgbClr val="980000"/>
            </a:solidFill>
            <a:prstDash val="solid"/>
            <a:round/>
            <a:headEnd type="none" w="lg" len="lg"/>
            <a:tailEnd type="none" w="lg" len="lg"/>
          </a:ln>
        </p:spPr>
      </p:cxnSp>
      <p:pic>
        <p:nvPicPr>
          <p:cNvPr id="6" name="Picture 5" descr="A close up of a logo&#10;&#10;Description automatically generated">
            <a:extLst>
              <a:ext uri="{FF2B5EF4-FFF2-40B4-BE49-F238E27FC236}">
                <a16:creationId xmlns:a16="http://schemas.microsoft.com/office/drawing/2014/main" id="{E8FE50B6-88D0-4C14-AC08-EAF8088BF149}"/>
              </a:ext>
            </a:extLst>
          </p:cNvPr>
          <p:cNvPicPr>
            <a:picLocks noChangeAspect="1"/>
          </p:cNvPicPr>
          <p:nvPr/>
        </p:nvPicPr>
        <p:blipFill>
          <a:blip r:embed="rId3"/>
          <a:stretch>
            <a:fillRect/>
          </a:stretch>
        </p:blipFill>
        <p:spPr>
          <a:xfrm>
            <a:off x="9212253" y="6070599"/>
            <a:ext cx="2554748" cy="676015"/>
          </a:xfrm>
          <a:prstGeom prst="rect">
            <a:avLst/>
          </a:prstGeom>
          <a:effectLst>
            <a:softEdge rad="31750"/>
          </a:effectLst>
        </p:spPr>
      </p:pic>
      <p:pic>
        <p:nvPicPr>
          <p:cNvPr id="3" name="Picture 2" descr="A screenshot of a cell phone&#10;&#10;Description automatically generated">
            <a:extLst>
              <a:ext uri="{FF2B5EF4-FFF2-40B4-BE49-F238E27FC236}">
                <a16:creationId xmlns:a16="http://schemas.microsoft.com/office/drawing/2014/main" id="{825A7D10-18D7-46C6-87B2-4623752865B5}"/>
              </a:ext>
            </a:extLst>
          </p:cNvPr>
          <p:cNvPicPr>
            <a:picLocks noChangeAspect="1"/>
          </p:cNvPicPr>
          <p:nvPr/>
        </p:nvPicPr>
        <p:blipFill>
          <a:blip r:embed="rId4"/>
          <a:stretch>
            <a:fillRect/>
          </a:stretch>
        </p:blipFill>
        <p:spPr>
          <a:xfrm>
            <a:off x="1720645" y="875126"/>
            <a:ext cx="8750709" cy="5107747"/>
          </a:xfrm>
          <a:prstGeom prst="rect">
            <a:avLst/>
          </a:prstGeom>
        </p:spPr>
      </p:pic>
    </p:spTree>
    <p:extLst>
      <p:ext uri="{BB962C8B-B14F-4D97-AF65-F5344CB8AC3E}">
        <p14:creationId xmlns:p14="http://schemas.microsoft.com/office/powerpoint/2010/main" val="1827758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9583" y="282767"/>
            <a:ext cx="11360800" cy="763600"/>
          </a:xfrm>
          <a:prstGeom prst="rect">
            <a:avLst/>
          </a:prstGeom>
        </p:spPr>
        <p:txBody>
          <a:bodyPr vert="horz" lIns="121900" tIns="121900" rIns="121900" bIns="121900" rtlCol="0" anchor="t" anchorCtr="0">
            <a:noAutofit/>
          </a:bodyPr>
          <a:lstStyle/>
          <a:p>
            <a:r>
              <a:rPr lang="en-US" b="1" dirty="0">
                <a:solidFill>
                  <a:srgbClr val="000000"/>
                </a:solidFill>
                <a:latin typeface="Georgia"/>
                <a:ea typeface="Georgia"/>
                <a:cs typeface="Georgia"/>
                <a:sym typeface="Georgia"/>
              </a:rPr>
              <a:t>Providers without NPI/MA Numbers.</a:t>
            </a:r>
            <a:endParaRPr lang="en" b="1" dirty="0">
              <a:solidFill>
                <a:srgbClr val="000000"/>
              </a:solidFill>
              <a:latin typeface="Georgia"/>
              <a:ea typeface="Georgia"/>
              <a:cs typeface="Georgia"/>
              <a:sym typeface="Georgia"/>
            </a:endParaRPr>
          </a:p>
        </p:txBody>
      </p:sp>
      <p:cxnSp>
        <p:nvCxnSpPr>
          <p:cNvPr id="70" name="Shape 70"/>
          <p:cNvCxnSpPr>
            <a:cxnSpLocks/>
          </p:cNvCxnSpPr>
          <p:nvPr/>
        </p:nvCxnSpPr>
        <p:spPr>
          <a:xfrm>
            <a:off x="11211339" y="856242"/>
            <a:ext cx="724087" cy="0"/>
          </a:xfrm>
          <a:prstGeom prst="straightConnector1">
            <a:avLst/>
          </a:prstGeom>
          <a:noFill/>
          <a:ln w="28575" cap="flat" cmpd="sng">
            <a:solidFill>
              <a:srgbClr val="980000"/>
            </a:solidFill>
            <a:prstDash val="solid"/>
            <a:round/>
            <a:headEnd type="none" w="lg" len="lg"/>
            <a:tailEnd type="none" w="lg" len="lg"/>
          </a:ln>
        </p:spPr>
      </p:cxnSp>
      <p:pic>
        <p:nvPicPr>
          <p:cNvPr id="3" name="Picture 2" descr="A screenshot of a cell phone&#10;&#10;Description automatically generated">
            <a:extLst>
              <a:ext uri="{FF2B5EF4-FFF2-40B4-BE49-F238E27FC236}">
                <a16:creationId xmlns:a16="http://schemas.microsoft.com/office/drawing/2014/main" id="{66236FDE-10FD-4D7E-8526-00614D7F0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0" y="1046367"/>
            <a:ext cx="5641872" cy="3193774"/>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8D5D82CF-39C1-41FB-B1B7-C34187C29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2185" y="1688983"/>
            <a:ext cx="5641872" cy="4020111"/>
          </a:xfrm>
          <a:prstGeom prst="rect">
            <a:avLst/>
          </a:prstGeom>
        </p:spPr>
      </p:pic>
      <p:sp>
        <p:nvSpPr>
          <p:cNvPr id="12" name="Oval 11">
            <a:extLst>
              <a:ext uri="{FF2B5EF4-FFF2-40B4-BE49-F238E27FC236}">
                <a16:creationId xmlns:a16="http://schemas.microsoft.com/office/drawing/2014/main" id="{F1A92F22-38D2-49F5-B575-FC9CF111FCD3}"/>
              </a:ext>
            </a:extLst>
          </p:cNvPr>
          <p:cNvSpPr/>
          <p:nvPr/>
        </p:nvSpPr>
        <p:spPr>
          <a:xfrm>
            <a:off x="0" y="3220278"/>
            <a:ext cx="2674821" cy="3975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endParaRPr>
          </a:p>
        </p:txBody>
      </p:sp>
      <p:cxnSp>
        <p:nvCxnSpPr>
          <p:cNvPr id="13" name="Straight Arrow Connector 12">
            <a:extLst>
              <a:ext uri="{FF2B5EF4-FFF2-40B4-BE49-F238E27FC236}">
                <a16:creationId xmlns:a16="http://schemas.microsoft.com/office/drawing/2014/main" id="{57105012-D418-426A-BB9F-6133C6A1E221}"/>
              </a:ext>
            </a:extLst>
          </p:cNvPr>
          <p:cNvCxnSpPr>
            <a:cxnSpLocks/>
          </p:cNvCxnSpPr>
          <p:nvPr/>
        </p:nvCxnSpPr>
        <p:spPr>
          <a:xfrm>
            <a:off x="2865476" y="3419060"/>
            <a:ext cx="3416054" cy="821081"/>
          </a:xfrm>
          <a:prstGeom prst="straightConnector1">
            <a:avLst/>
          </a:prstGeom>
          <a:ln w="38100">
            <a:solidFill>
              <a:srgbClr val="FF0000"/>
            </a:solidFill>
            <a:tailEnd type="triangle" w="lg" len="sm"/>
          </a:ln>
        </p:spPr>
        <p:style>
          <a:lnRef idx="3">
            <a:schemeClr val="dk1"/>
          </a:lnRef>
          <a:fillRef idx="0">
            <a:schemeClr val="dk1"/>
          </a:fillRef>
          <a:effectRef idx="2">
            <a:schemeClr val="dk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DD4D07A4-AA83-4CC2-A297-38ECD09F348B}"/>
              </a:ext>
            </a:extLst>
          </p:cNvPr>
          <p:cNvPicPr>
            <a:picLocks noChangeAspect="1"/>
          </p:cNvPicPr>
          <p:nvPr/>
        </p:nvPicPr>
        <p:blipFill>
          <a:blip r:embed="rId5"/>
          <a:stretch>
            <a:fillRect/>
          </a:stretch>
        </p:blipFill>
        <p:spPr>
          <a:xfrm>
            <a:off x="9380678" y="5899218"/>
            <a:ext cx="2554748" cy="676015"/>
          </a:xfrm>
          <a:prstGeom prst="rect">
            <a:avLst/>
          </a:prstGeom>
          <a:effectLst>
            <a:softEdge rad="31750"/>
          </a:effectLst>
        </p:spPr>
      </p:pic>
      <p:sp>
        <p:nvSpPr>
          <p:cNvPr id="22" name="Rectangle 21">
            <a:extLst>
              <a:ext uri="{FF2B5EF4-FFF2-40B4-BE49-F238E27FC236}">
                <a16:creationId xmlns:a16="http://schemas.microsoft.com/office/drawing/2014/main" id="{DD6F70BB-DF9F-4E5C-93D4-39A5514A30F0}"/>
              </a:ext>
            </a:extLst>
          </p:cNvPr>
          <p:cNvSpPr/>
          <p:nvPr/>
        </p:nvSpPr>
        <p:spPr>
          <a:xfrm>
            <a:off x="6985123" y="3617843"/>
            <a:ext cx="2341401" cy="19215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Box 18">
            <a:extLst>
              <a:ext uri="{FF2B5EF4-FFF2-40B4-BE49-F238E27FC236}">
                <a16:creationId xmlns:a16="http://schemas.microsoft.com/office/drawing/2014/main" id="{F72EC081-2407-4143-9983-66F0D3171CEE}"/>
              </a:ext>
            </a:extLst>
          </p:cNvPr>
          <p:cNvSpPr txBox="1"/>
          <p:nvPr/>
        </p:nvSpPr>
        <p:spPr>
          <a:xfrm>
            <a:off x="44539" y="4421890"/>
            <a:ext cx="6427645" cy="1477328"/>
          </a:xfrm>
          <a:prstGeom prst="rect">
            <a:avLst/>
          </a:prstGeom>
          <a:noFill/>
        </p:spPr>
        <p:txBody>
          <a:bodyPr wrap="square" rtlCol="0">
            <a:spAutoFit/>
          </a:bodyPr>
          <a:lstStyle/>
          <a:p>
            <a:r>
              <a:rPr lang="en-US" dirty="0">
                <a:latin typeface="Georgia" panose="02040502050405020303" pitchFamily="18" charset="0"/>
              </a:rPr>
              <a:t>Atypical providers without NPI/MA numbers, are required to check the box, as shown above which says “I’m new to Maryland Medicaid and I do not have an NPI or Provider ID” in order to select the category they fall under, and proceed with accessing the business profile.</a:t>
            </a:r>
          </a:p>
        </p:txBody>
      </p:sp>
    </p:spTree>
    <p:extLst>
      <p:ext uri="{BB962C8B-B14F-4D97-AF65-F5344CB8AC3E}">
        <p14:creationId xmlns:p14="http://schemas.microsoft.com/office/powerpoint/2010/main" val="368369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15600" y="593367"/>
            <a:ext cx="11360800" cy="763600"/>
          </a:xfrm>
          <a:prstGeom prst="rect">
            <a:avLst/>
          </a:prstGeom>
        </p:spPr>
        <p:txBody>
          <a:bodyPr vert="horz" lIns="121900" tIns="121900" rIns="121900" bIns="121900" rtlCol="0" anchor="t" anchorCtr="0">
            <a:noAutofit/>
          </a:bodyPr>
          <a:lstStyle/>
          <a:p>
            <a:r>
              <a:rPr lang="en-US" b="1" dirty="0">
                <a:solidFill>
                  <a:srgbClr val="000000"/>
                </a:solidFill>
                <a:latin typeface="Georgia"/>
                <a:ea typeface="Georgia"/>
                <a:cs typeface="Georgia"/>
                <a:sym typeface="Georgia"/>
              </a:rPr>
              <a:t>Welcome to </a:t>
            </a:r>
            <a:r>
              <a:rPr lang="en-US" b="1" dirty="0" err="1">
                <a:solidFill>
                  <a:srgbClr val="000000"/>
                </a:solidFill>
                <a:latin typeface="Georgia"/>
                <a:ea typeface="Georgia"/>
                <a:cs typeface="Georgia"/>
                <a:sym typeface="Georgia"/>
              </a:rPr>
              <a:t>ePREP</a:t>
            </a:r>
            <a:r>
              <a:rPr lang="en-US" b="1" dirty="0">
                <a:solidFill>
                  <a:srgbClr val="000000"/>
                </a:solidFill>
                <a:latin typeface="Georgia"/>
                <a:ea typeface="Georgia"/>
                <a:cs typeface="Georgia"/>
                <a:sym typeface="Georgia"/>
              </a:rPr>
              <a:t>!</a:t>
            </a:r>
            <a:endParaRPr lang="en" b="1" dirty="0">
              <a:solidFill>
                <a:srgbClr val="000000"/>
              </a:solidFill>
              <a:latin typeface="Georgia"/>
              <a:ea typeface="Georgia"/>
              <a:cs typeface="Georgia"/>
              <a:sym typeface="Georgia"/>
            </a:endParaRPr>
          </a:p>
        </p:txBody>
      </p:sp>
      <p:cxnSp>
        <p:nvCxnSpPr>
          <p:cNvPr id="70" name="Shape 70"/>
          <p:cNvCxnSpPr>
            <a:cxnSpLocks/>
          </p:cNvCxnSpPr>
          <p:nvPr/>
        </p:nvCxnSpPr>
        <p:spPr>
          <a:xfrm>
            <a:off x="6493565" y="1064200"/>
            <a:ext cx="5526157" cy="0"/>
          </a:xfrm>
          <a:prstGeom prst="straightConnector1">
            <a:avLst/>
          </a:prstGeom>
          <a:noFill/>
          <a:ln w="28575" cap="flat" cmpd="sng">
            <a:solidFill>
              <a:srgbClr val="980000"/>
            </a:solidFill>
            <a:prstDash val="solid"/>
            <a:round/>
            <a:headEnd type="none" w="lg" len="lg"/>
            <a:tailEnd type="none" w="lg" len="lg"/>
          </a:ln>
        </p:spPr>
      </p:cxnSp>
      <p:sp>
        <p:nvSpPr>
          <p:cNvPr id="3" name="TextBox 2">
            <a:extLst>
              <a:ext uri="{FF2B5EF4-FFF2-40B4-BE49-F238E27FC236}">
                <a16:creationId xmlns:a16="http://schemas.microsoft.com/office/drawing/2014/main" id="{2FC4CB33-053B-43A5-80F4-51FB16E43F90}"/>
              </a:ext>
            </a:extLst>
          </p:cNvPr>
          <p:cNvSpPr txBox="1"/>
          <p:nvPr/>
        </p:nvSpPr>
        <p:spPr>
          <a:xfrm>
            <a:off x="711200" y="1370986"/>
            <a:ext cx="10769600" cy="4524315"/>
          </a:xfrm>
          <a:prstGeom prst="rect">
            <a:avLst/>
          </a:prstGeom>
          <a:noFill/>
        </p:spPr>
        <p:txBody>
          <a:bodyPr wrap="square" rtlCol="0">
            <a:spAutoFit/>
          </a:bodyPr>
          <a:lstStyle/>
          <a:p>
            <a:r>
              <a:rPr lang="en-US" sz="2400" b="1" dirty="0" err="1">
                <a:latin typeface="Georgia" panose="02040502050405020303" pitchFamily="18" charset="0"/>
              </a:rPr>
              <a:t>ePREP</a:t>
            </a:r>
            <a:r>
              <a:rPr lang="en-US" sz="2400" dirty="0">
                <a:latin typeface="Georgia" panose="02040502050405020303" pitchFamily="18" charset="0"/>
              </a:rPr>
              <a:t> stands for </a:t>
            </a:r>
            <a:r>
              <a:rPr lang="en-US" sz="2400" b="1" dirty="0">
                <a:latin typeface="Georgia" panose="02040502050405020303" pitchFamily="18" charset="0"/>
              </a:rPr>
              <a:t>e</a:t>
            </a:r>
            <a:r>
              <a:rPr lang="en-US" sz="2400" dirty="0">
                <a:latin typeface="Georgia" panose="02040502050405020303" pitchFamily="18" charset="0"/>
              </a:rPr>
              <a:t>lectronic </a:t>
            </a:r>
            <a:r>
              <a:rPr lang="en-US" sz="2400" b="1" dirty="0">
                <a:latin typeface="Georgia" panose="02040502050405020303" pitchFamily="18" charset="0"/>
              </a:rPr>
              <a:t>P</a:t>
            </a:r>
            <a:r>
              <a:rPr lang="en-US" sz="2400" dirty="0">
                <a:latin typeface="Georgia" panose="02040502050405020303" pitchFamily="18" charset="0"/>
              </a:rPr>
              <a:t>rovider </a:t>
            </a:r>
            <a:r>
              <a:rPr lang="en-US" sz="2400" b="1" dirty="0">
                <a:latin typeface="Georgia" panose="02040502050405020303" pitchFamily="18" charset="0"/>
              </a:rPr>
              <a:t>R</a:t>
            </a:r>
            <a:r>
              <a:rPr lang="en-US" sz="2400" dirty="0">
                <a:latin typeface="Georgia" panose="02040502050405020303" pitchFamily="18" charset="0"/>
              </a:rPr>
              <a:t>evalidation and </a:t>
            </a:r>
            <a:r>
              <a:rPr lang="en-US" sz="2400" b="1" dirty="0">
                <a:latin typeface="Georgia" panose="02040502050405020303" pitchFamily="18" charset="0"/>
              </a:rPr>
              <a:t>E</a:t>
            </a:r>
            <a:r>
              <a:rPr lang="en-US" sz="2400" dirty="0">
                <a:latin typeface="Georgia" panose="02040502050405020303" pitchFamily="18" charset="0"/>
              </a:rPr>
              <a:t>nrollment </a:t>
            </a:r>
            <a:r>
              <a:rPr lang="en-US" sz="2400" b="1" dirty="0">
                <a:latin typeface="Georgia" panose="02040502050405020303" pitchFamily="18" charset="0"/>
              </a:rPr>
              <a:t>P</a:t>
            </a:r>
            <a:r>
              <a:rPr lang="en-US" sz="2400" dirty="0">
                <a:latin typeface="Georgia" panose="02040502050405020303" pitchFamily="18" charset="0"/>
              </a:rPr>
              <a:t>ortal.</a:t>
            </a:r>
          </a:p>
          <a:p>
            <a:r>
              <a:rPr lang="en-US" sz="2400" dirty="0">
                <a:latin typeface="Georgia" panose="02040502050405020303" pitchFamily="18" charset="0"/>
              </a:rPr>
              <a:t>Here are some of the Benefits of using </a:t>
            </a:r>
            <a:r>
              <a:rPr lang="en-US" sz="2400" dirty="0" err="1">
                <a:latin typeface="Georgia" panose="02040502050405020303" pitchFamily="18" charset="0"/>
              </a:rPr>
              <a:t>ePREP</a:t>
            </a:r>
            <a:r>
              <a:rPr lang="en-US" sz="2400" dirty="0">
                <a:latin typeface="Georgia" panose="02040502050405020303" pitchFamily="18" charset="0"/>
              </a:rPr>
              <a:t>:</a:t>
            </a:r>
          </a:p>
          <a:p>
            <a:endParaRPr lang="en-US" sz="2400" dirty="0">
              <a:latin typeface="Georgia" panose="02040502050405020303" pitchFamily="18" charset="0"/>
            </a:endParaRPr>
          </a:p>
          <a:p>
            <a:pPr marL="380990" indent="-380990">
              <a:buFont typeface="Arial" panose="020B0604020202020204" pitchFamily="34" charset="0"/>
              <a:buChar char="•"/>
            </a:pPr>
            <a:r>
              <a:rPr lang="en-US" sz="2400" dirty="0">
                <a:latin typeface="Georgia" panose="02040502050405020303" pitchFamily="18" charset="0"/>
              </a:rPr>
              <a:t>Applications can be filled out electronically instead of by paper</a:t>
            </a:r>
          </a:p>
          <a:p>
            <a:r>
              <a:rPr lang="en-US" sz="2400" dirty="0">
                <a:latin typeface="Georgia" panose="02040502050405020303" pitchFamily="18" charset="0"/>
              </a:rPr>
              <a:t>	Easier/Quicker to fill out</a:t>
            </a:r>
          </a:p>
          <a:p>
            <a:r>
              <a:rPr lang="en-US" sz="2400" dirty="0">
                <a:latin typeface="Georgia" panose="02040502050405020303" pitchFamily="18" charset="0"/>
              </a:rPr>
              <a:t>	Only the necessary fields for the type of application are generated</a:t>
            </a:r>
          </a:p>
          <a:p>
            <a:r>
              <a:rPr lang="en-US" sz="2400" dirty="0">
                <a:latin typeface="Georgia" panose="02040502050405020303" pitchFamily="18" charset="0"/>
              </a:rPr>
              <a:t>	Shorter processing times</a:t>
            </a:r>
          </a:p>
          <a:p>
            <a:pPr marL="380990" indent="-380990">
              <a:buFont typeface="Arial" panose="020B0604020202020204" pitchFamily="34" charset="0"/>
              <a:buChar char="•"/>
            </a:pPr>
            <a:r>
              <a:rPr lang="en-US" sz="2400" dirty="0">
                <a:latin typeface="Georgia" panose="02040502050405020303" pitchFamily="18" charset="0"/>
              </a:rPr>
              <a:t>Access to your Maryland Medicaid information (now called an Account in </a:t>
            </a:r>
            <a:r>
              <a:rPr lang="en-US" sz="2400" dirty="0" err="1">
                <a:latin typeface="Georgia" panose="02040502050405020303" pitchFamily="18" charset="0"/>
              </a:rPr>
              <a:t>ePREP</a:t>
            </a:r>
            <a:r>
              <a:rPr lang="en-US" sz="2400" dirty="0">
                <a:latin typeface="Georgia" panose="02040502050405020303" pitchFamily="18" charset="0"/>
              </a:rPr>
              <a:t>)</a:t>
            </a:r>
          </a:p>
          <a:p>
            <a:r>
              <a:rPr lang="en-US" sz="2400" dirty="0">
                <a:latin typeface="Georgia" panose="02040502050405020303" pitchFamily="18" charset="0"/>
              </a:rPr>
              <a:t>	You can see the status of your account (Active, Suspended or Inactive)</a:t>
            </a:r>
          </a:p>
          <a:p>
            <a:r>
              <a:rPr lang="en-US" sz="2400" dirty="0">
                <a:latin typeface="Georgia" panose="02040502050405020303" pitchFamily="18" charset="0"/>
              </a:rPr>
              <a:t>	You can see your affiliations</a:t>
            </a:r>
          </a:p>
          <a:p>
            <a:r>
              <a:rPr lang="en-US" sz="2400" dirty="0">
                <a:latin typeface="Georgia" panose="02040502050405020303" pitchFamily="18" charset="0"/>
              </a:rPr>
              <a:t>	You can see all of your demographic information</a:t>
            </a:r>
          </a:p>
        </p:txBody>
      </p:sp>
      <p:pic>
        <p:nvPicPr>
          <p:cNvPr id="6" name="Picture 5" descr="A close up of a logo&#10;&#10;Description automatically generated">
            <a:extLst>
              <a:ext uri="{FF2B5EF4-FFF2-40B4-BE49-F238E27FC236}">
                <a16:creationId xmlns:a16="http://schemas.microsoft.com/office/drawing/2014/main" id="{F1CD3263-4B12-4571-9E56-4CE5264379A3}"/>
              </a:ext>
            </a:extLst>
          </p:cNvPr>
          <p:cNvPicPr>
            <a:picLocks noChangeAspect="1"/>
          </p:cNvPicPr>
          <p:nvPr/>
        </p:nvPicPr>
        <p:blipFill>
          <a:blip r:embed="rId3"/>
          <a:stretch>
            <a:fillRect/>
          </a:stretch>
        </p:blipFill>
        <p:spPr>
          <a:xfrm>
            <a:off x="9317131" y="5909320"/>
            <a:ext cx="2459269" cy="650750"/>
          </a:xfrm>
          <a:prstGeom prst="rect">
            <a:avLst/>
          </a:prstGeom>
          <a:effectLst>
            <a:softEdge rad="31750"/>
          </a:effectLst>
        </p:spPr>
      </p:pic>
    </p:spTree>
    <p:extLst>
      <p:ext uri="{BB962C8B-B14F-4D97-AF65-F5344CB8AC3E}">
        <p14:creationId xmlns:p14="http://schemas.microsoft.com/office/powerpoint/2010/main" val="3904186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9583" y="282767"/>
            <a:ext cx="11360800" cy="763600"/>
          </a:xfrm>
          <a:prstGeom prst="rect">
            <a:avLst/>
          </a:prstGeom>
        </p:spPr>
        <p:txBody>
          <a:bodyPr vert="horz" lIns="121900" tIns="121900" rIns="121900" bIns="121900" rtlCol="0" anchor="t" anchorCtr="0">
            <a:noAutofit/>
          </a:bodyPr>
          <a:lstStyle/>
          <a:p>
            <a:r>
              <a:rPr lang="en-US" b="1" dirty="0">
                <a:solidFill>
                  <a:srgbClr val="000000"/>
                </a:solidFill>
                <a:latin typeface="Georgia"/>
                <a:ea typeface="Georgia"/>
                <a:cs typeface="Georgia"/>
                <a:sym typeface="Georgia"/>
              </a:rPr>
              <a:t>Providers without NPI Numbers Cont.</a:t>
            </a:r>
            <a:endParaRPr lang="en" b="1" dirty="0">
              <a:solidFill>
                <a:srgbClr val="000000"/>
              </a:solidFill>
              <a:latin typeface="Georgia"/>
              <a:ea typeface="Georgia"/>
              <a:cs typeface="Georgia"/>
              <a:sym typeface="Georgia"/>
            </a:endParaRPr>
          </a:p>
        </p:txBody>
      </p:sp>
      <p:cxnSp>
        <p:nvCxnSpPr>
          <p:cNvPr id="70" name="Shape 70"/>
          <p:cNvCxnSpPr>
            <a:cxnSpLocks/>
          </p:cNvCxnSpPr>
          <p:nvPr/>
        </p:nvCxnSpPr>
        <p:spPr>
          <a:xfrm>
            <a:off x="11529391" y="803234"/>
            <a:ext cx="498800" cy="0"/>
          </a:xfrm>
          <a:prstGeom prst="straightConnector1">
            <a:avLst/>
          </a:prstGeom>
          <a:noFill/>
          <a:ln w="28575" cap="flat" cmpd="sng">
            <a:solidFill>
              <a:srgbClr val="980000"/>
            </a:solidFill>
            <a:prstDash val="solid"/>
            <a:round/>
            <a:headEnd type="none" w="lg" len="lg"/>
            <a:tailEnd type="none" w="lg" len="lg"/>
          </a:ln>
        </p:spPr>
      </p:cxnSp>
      <p:pic>
        <p:nvPicPr>
          <p:cNvPr id="3" name="Picture 2" descr="A screenshot of a cell phone&#10;&#10;Description automatically generated">
            <a:extLst>
              <a:ext uri="{FF2B5EF4-FFF2-40B4-BE49-F238E27FC236}">
                <a16:creationId xmlns:a16="http://schemas.microsoft.com/office/drawing/2014/main" id="{0D20686F-90AF-4F7B-9129-76CFC5B4E5C2}"/>
              </a:ext>
            </a:extLst>
          </p:cNvPr>
          <p:cNvPicPr>
            <a:picLocks noChangeAspect="1"/>
          </p:cNvPicPr>
          <p:nvPr/>
        </p:nvPicPr>
        <p:blipFill rotWithShape="1">
          <a:blip r:embed="rId3">
            <a:extLst>
              <a:ext uri="{28A0092B-C50C-407E-A947-70E740481C1C}">
                <a14:useLocalDpi xmlns:a14="http://schemas.microsoft.com/office/drawing/2010/main" val="0"/>
              </a:ext>
            </a:extLst>
          </a:blip>
          <a:srcRect t="43981" r="45512"/>
          <a:stretch/>
        </p:blipFill>
        <p:spPr>
          <a:xfrm>
            <a:off x="521617" y="1046367"/>
            <a:ext cx="4593721" cy="2236007"/>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EC7BB8D7-1A5C-4512-B52B-C19DEA0CF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69" y="3745913"/>
            <a:ext cx="7341705" cy="2829320"/>
          </a:xfrm>
          <a:prstGeom prst="rect">
            <a:avLst/>
          </a:prstGeom>
        </p:spPr>
      </p:pic>
      <p:cxnSp>
        <p:nvCxnSpPr>
          <p:cNvPr id="11" name="Straight Arrow Connector 10">
            <a:extLst>
              <a:ext uri="{FF2B5EF4-FFF2-40B4-BE49-F238E27FC236}">
                <a16:creationId xmlns:a16="http://schemas.microsoft.com/office/drawing/2014/main" id="{BDB65709-50E5-41BB-B5B2-941FC64B4043}"/>
              </a:ext>
            </a:extLst>
          </p:cNvPr>
          <p:cNvCxnSpPr>
            <a:cxnSpLocks/>
          </p:cNvCxnSpPr>
          <p:nvPr/>
        </p:nvCxnSpPr>
        <p:spPr>
          <a:xfrm flipH="1">
            <a:off x="3525078" y="3282374"/>
            <a:ext cx="1" cy="1143852"/>
          </a:xfrm>
          <a:prstGeom prst="straightConnector1">
            <a:avLst/>
          </a:prstGeom>
          <a:ln w="38100">
            <a:solidFill>
              <a:srgbClr val="FF0000"/>
            </a:solidFill>
            <a:tailEnd type="triangle" w="lg" len="sm"/>
          </a:ln>
        </p:spPr>
        <p:style>
          <a:lnRef idx="3">
            <a:schemeClr val="dk1"/>
          </a:lnRef>
          <a:fillRef idx="0">
            <a:schemeClr val="dk1"/>
          </a:fillRef>
          <a:effectRef idx="2">
            <a:schemeClr val="dk1"/>
          </a:effectRef>
          <a:fontRef idx="minor">
            <a:schemeClr val="tx1"/>
          </a:fontRef>
        </p:style>
      </p:cxnSp>
      <p:sp>
        <p:nvSpPr>
          <p:cNvPr id="13" name="Rectangle 12">
            <a:extLst>
              <a:ext uri="{FF2B5EF4-FFF2-40B4-BE49-F238E27FC236}">
                <a16:creationId xmlns:a16="http://schemas.microsoft.com/office/drawing/2014/main" id="{09B11726-B022-4907-B07A-516EC1BF243E}"/>
              </a:ext>
            </a:extLst>
          </p:cNvPr>
          <p:cNvSpPr/>
          <p:nvPr/>
        </p:nvSpPr>
        <p:spPr>
          <a:xfrm>
            <a:off x="3638336" y="2648444"/>
            <a:ext cx="827647" cy="3995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3E7FB05C-6FA5-4805-9E2C-70206B568C05}"/>
              </a:ext>
            </a:extLst>
          </p:cNvPr>
          <p:cNvSpPr/>
          <p:nvPr/>
        </p:nvSpPr>
        <p:spPr>
          <a:xfrm>
            <a:off x="2332383" y="5811634"/>
            <a:ext cx="1305953" cy="3771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9" name="Straight Arrow Connector 18">
            <a:extLst>
              <a:ext uri="{FF2B5EF4-FFF2-40B4-BE49-F238E27FC236}">
                <a16:creationId xmlns:a16="http://schemas.microsoft.com/office/drawing/2014/main" id="{862217FD-0011-4456-8B69-F4BE2341A11F}"/>
              </a:ext>
            </a:extLst>
          </p:cNvPr>
          <p:cNvCxnSpPr>
            <a:cxnSpLocks/>
          </p:cNvCxnSpPr>
          <p:nvPr/>
        </p:nvCxnSpPr>
        <p:spPr>
          <a:xfrm flipH="1">
            <a:off x="3882887" y="2413337"/>
            <a:ext cx="3790121" cy="2648993"/>
          </a:xfrm>
          <a:prstGeom prst="straightConnector1">
            <a:avLst/>
          </a:prstGeom>
          <a:ln w="38100">
            <a:solidFill>
              <a:srgbClr val="FF0000"/>
            </a:solidFill>
            <a:tailEnd type="triangle" w="lg" len="sm"/>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13A1C947-960E-4F26-9649-FF38772667F4}"/>
              </a:ext>
            </a:extLst>
          </p:cNvPr>
          <p:cNvSpPr txBox="1"/>
          <p:nvPr/>
        </p:nvSpPr>
        <p:spPr>
          <a:xfrm>
            <a:off x="7728528" y="1397675"/>
            <a:ext cx="4121425" cy="2031325"/>
          </a:xfrm>
          <a:prstGeom prst="rect">
            <a:avLst/>
          </a:prstGeom>
          <a:noFill/>
          <a:ln w="9525">
            <a:solidFill>
              <a:srgbClr val="FF0000"/>
            </a:solidFill>
          </a:ln>
        </p:spPr>
        <p:txBody>
          <a:bodyPr wrap="square" rtlCol="0">
            <a:spAutoFit/>
          </a:bodyPr>
          <a:lstStyle/>
          <a:p>
            <a:r>
              <a:rPr lang="en-US" dirty="0">
                <a:latin typeface="Georgia" panose="02040502050405020303" pitchFamily="18" charset="0"/>
              </a:rPr>
              <a:t>Once the option that applies is selected, as seen on the first image, the next step is typing in the business profile name that applies to the practice, as shown below. The “Create Business Profile” option can be clicked on to access the business profile.</a:t>
            </a:r>
          </a:p>
        </p:txBody>
      </p:sp>
      <p:pic>
        <p:nvPicPr>
          <p:cNvPr id="26" name="Picture 25" descr="A close up of a logo&#10;&#10;Description automatically generated">
            <a:extLst>
              <a:ext uri="{FF2B5EF4-FFF2-40B4-BE49-F238E27FC236}">
                <a16:creationId xmlns:a16="http://schemas.microsoft.com/office/drawing/2014/main" id="{446271AA-B696-4181-8D1C-07FDDCD8D92D}"/>
              </a:ext>
            </a:extLst>
          </p:cNvPr>
          <p:cNvPicPr>
            <a:picLocks noChangeAspect="1"/>
          </p:cNvPicPr>
          <p:nvPr/>
        </p:nvPicPr>
        <p:blipFill>
          <a:blip r:embed="rId5"/>
          <a:stretch>
            <a:fillRect/>
          </a:stretch>
        </p:blipFill>
        <p:spPr>
          <a:xfrm>
            <a:off x="9473443" y="6000200"/>
            <a:ext cx="2554748" cy="676015"/>
          </a:xfrm>
          <a:prstGeom prst="rect">
            <a:avLst/>
          </a:prstGeom>
          <a:effectLst>
            <a:softEdge rad="31750"/>
          </a:effectLst>
        </p:spPr>
      </p:pic>
    </p:spTree>
    <p:extLst>
      <p:ext uri="{BB962C8B-B14F-4D97-AF65-F5344CB8AC3E}">
        <p14:creationId xmlns:p14="http://schemas.microsoft.com/office/powerpoint/2010/main" val="1592465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3" name="Picture 2" descr="A picture containing table, computer, bus&#10;&#10;Description automatically generated">
            <a:extLst>
              <a:ext uri="{FF2B5EF4-FFF2-40B4-BE49-F238E27FC236}">
                <a16:creationId xmlns:a16="http://schemas.microsoft.com/office/drawing/2014/main" id="{F54BC696-1249-4453-9A2E-E2BA8ECAF17E}"/>
              </a:ext>
            </a:extLst>
          </p:cNvPr>
          <p:cNvPicPr>
            <a:picLocks noChangeAspect="1"/>
          </p:cNvPicPr>
          <p:nvPr/>
        </p:nvPicPr>
        <p:blipFill>
          <a:blip r:embed="rId3"/>
          <a:stretch>
            <a:fillRect/>
          </a:stretch>
        </p:blipFill>
        <p:spPr>
          <a:xfrm>
            <a:off x="812800" y="1062317"/>
            <a:ext cx="9637656" cy="4775200"/>
          </a:xfrm>
          <a:prstGeom prst="rect">
            <a:avLst/>
          </a:prstGeom>
        </p:spPr>
      </p:pic>
      <p:sp>
        <p:nvSpPr>
          <p:cNvPr id="68" name="Shape 68"/>
          <p:cNvSpPr txBox="1">
            <a:spLocks noGrp="1"/>
          </p:cNvSpPr>
          <p:nvPr>
            <p:ph type="title"/>
          </p:nvPr>
        </p:nvSpPr>
        <p:spPr>
          <a:xfrm>
            <a:off x="609600" y="141236"/>
            <a:ext cx="11360800" cy="763600"/>
          </a:xfrm>
          <a:prstGeom prst="rect">
            <a:avLst/>
          </a:prstGeom>
        </p:spPr>
        <p:txBody>
          <a:bodyPr vert="horz" lIns="121900" tIns="121900" rIns="121900" bIns="121900" rtlCol="0" anchor="t" anchorCtr="0">
            <a:noAutofit/>
          </a:bodyPr>
          <a:lstStyle/>
          <a:p>
            <a:r>
              <a:rPr lang="en-US" sz="3200" b="1" dirty="0">
                <a:solidFill>
                  <a:srgbClr val="000000"/>
                </a:solidFill>
                <a:latin typeface="Georgia"/>
                <a:ea typeface="Georgia"/>
                <a:cs typeface="Georgia"/>
                <a:sym typeface="Georgia"/>
              </a:rPr>
              <a:t>Home Page</a:t>
            </a:r>
            <a:endParaRPr lang="en" sz="3200" b="1" dirty="0">
              <a:solidFill>
                <a:srgbClr val="000000"/>
              </a:solidFill>
              <a:latin typeface="Georgia"/>
              <a:ea typeface="Georgia"/>
              <a:cs typeface="Georgia"/>
              <a:sym typeface="Georgia"/>
            </a:endParaRPr>
          </a:p>
        </p:txBody>
      </p:sp>
      <p:cxnSp>
        <p:nvCxnSpPr>
          <p:cNvPr id="70" name="Shape 70"/>
          <p:cNvCxnSpPr>
            <a:cxnSpLocks/>
          </p:cNvCxnSpPr>
          <p:nvPr/>
        </p:nvCxnSpPr>
        <p:spPr>
          <a:xfrm>
            <a:off x="3606800" y="685800"/>
            <a:ext cx="7213600" cy="0"/>
          </a:xfrm>
          <a:prstGeom prst="straightConnector1">
            <a:avLst/>
          </a:prstGeom>
          <a:noFill/>
          <a:ln w="28575" cap="flat" cmpd="sng">
            <a:solidFill>
              <a:srgbClr val="980000"/>
            </a:solidFill>
            <a:prstDash val="solid"/>
            <a:round/>
            <a:headEnd type="none" w="lg" len="lg"/>
            <a:tailEnd type="none" w="lg" len="lg"/>
          </a:ln>
        </p:spPr>
      </p:cxnSp>
      <p:sp>
        <p:nvSpPr>
          <p:cNvPr id="9" name="TextBox 8">
            <a:extLst>
              <a:ext uri="{FF2B5EF4-FFF2-40B4-BE49-F238E27FC236}">
                <a16:creationId xmlns:a16="http://schemas.microsoft.com/office/drawing/2014/main" id="{9926FD56-C3A4-45A5-AE49-5C80FFFAA4FB}"/>
              </a:ext>
            </a:extLst>
          </p:cNvPr>
          <p:cNvSpPr txBox="1"/>
          <p:nvPr/>
        </p:nvSpPr>
        <p:spPr>
          <a:xfrm>
            <a:off x="6096000" y="2573510"/>
            <a:ext cx="2438400" cy="830997"/>
          </a:xfrm>
          <a:prstGeom prst="rect">
            <a:avLst/>
          </a:prstGeom>
          <a:solidFill>
            <a:schemeClr val="bg1"/>
          </a:solidFill>
          <a:ln>
            <a:solidFill>
              <a:schemeClr val="tx1"/>
            </a:solidFill>
          </a:ln>
        </p:spPr>
        <p:txBody>
          <a:bodyPr wrap="square" rtlCol="0">
            <a:spAutoFit/>
          </a:bodyPr>
          <a:lstStyle/>
          <a:p>
            <a:r>
              <a:rPr lang="en-US" sz="2400" dirty="0">
                <a:solidFill>
                  <a:srgbClr val="FF0000"/>
                </a:solidFill>
              </a:rPr>
              <a:t>This is your Business Profile</a:t>
            </a:r>
          </a:p>
        </p:txBody>
      </p:sp>
      <p:sp>
        <p:nvSpPr>
          <p:cNvPr id="10" name="Text Placeholder 9">
            <a:extLst>
              <a:ext uri="{FF2B5EF4-FFF2-40B4-BE49-F238E27FC236}">
                <a16:creationId xmlns:a16="http://schemas.microsoft.com/office/drawing/2014/main" id="{158145F6-2F15-4E1C-8F3C-690CDC4592B4}"/>
              </a:ext>
            </a:extLst>
          </p:cNvPr>
          <p:cNvSpPr txBox="1">
            <a:spLocks noGrp="1"/>
          </p:cNvSpPr>
          <p:nvPr>
            <p:ph type="body" idx="1"/>
          </p:nvPr>
        </p:nvSpPr>
        <p:spPr>
          <a:xfrm>
            <a:off x="8576325" y="2439307"/>
            <a:ext cx="1888106" cy="701829"/>
          </a:xfrm>
          <a:prstGeom prst="rect">
            <a:avLst/>
          </a:prstGeom>
          <a:solidFill>
            <a:schemeClr val="bg1"/>
          </a:solidFill>
          <a:ln>
            <a:solidFill>
              <a:schemeClr val="tx1"/>
            </a:solidFill>
          </a:ln>
        </p:spPr>
        <p:txBody>
          <a:bodyPr wrap="square" rtlCol="0">
            <a:spAutoFit/>
          </a:bodyPr>
          <a:lstStyle/>
          <a:p>
            <a:r>
              <a:rPr lang="en-US" sz="1867" dirty="0">
                <a:solidFill>
                  <a:srgbClr val="FF0000"/>
                </a:solidFill>
              </a:rPr>
              <a:t>This is your User Profile</a:t>
            </a:r>
          </a:p>
        </p:txBody>
      </p:sp>
      <p:cxnSp>
        <p:nvCxnSpPr>
          <p:cNvPr id="11" name="Straight Arrow Connector 10">
            <a:extLst>
              <a:ext uri="{FF2B5EF4-FFF2-40B4-BE49-F238E27FC236}">
                <a16:creationId xmlns:a16="http://schemas.microsoft.com/office/drawing/2014/main" id="{B0FBF91E-F6E7-4F8F-99F4-528DFD47F87C}"/>
              </a:ext>
            </a:extLst>
          </p:cNvPr>
          <p:cNvCxnSpPr>
            <a:cxnSpLocks/>
          </p:cNvCxnSpPr>
          <p:nvPr/>
        </p:nvCxnSpPr>
        <p:spPr>
          <a:xfrm flipV="1">
            <a:off x="7823200" y="1397000"/>
            <a:ext cx="0" cy="110967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C7760A46-9701-48AA-803E-BA2B6C7E7DAA}"/>
              </a:ext>
            </a:extLst>
          </p:cNvPr>
          <p:cNvCxnSpPr>
            <a:cxnSpLocks/>
          </p:cNvCxnSpPr>
          <p:nvPr/>
        </p:nvCxnSpPr>
        <p:spPr>
          <a:xfrm flipV="1">
            <a:off x="9144000" y="1397000"/>
            <a:ext cx="0" cy="101379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pic>
        <p:nvPicPr>
          <p:cNvPr id="13" name="Picture 12" descr="A close up of a logo&#10;&#10;Description automatically generated">
            <a:extLst>
              <a:ext uri="{FF2B5EF4-FFF2-40B4-BE49-F238E27FC236}">
                <a16:creationId xmlns:a16="http://schemas.microsoft.com/office/drawing/2014/main" id="{F2E61740-316C-4DA4-A80C-6ACE44C85C03}"/>
              </a:ext>
            </a:extLst>
          </p:cNvPr>
          <p:cNvPicPr>
            <a:picLocks noChangeAspect="1"/>
          </p:cNvPicPr>
          <p:nvPr/>
        </p:nvPicPr>
        <p:blipFill>
          <a:blip r:embed="rId4"/>
          <a:stretch>
            <a:fillRect/>
          </a:stretch>
        </p:blipFill>
        <p:spPr>
          <a:xfrm>
            <a:off x="9373563" y="6006343"/>
            <a:ext cx="2554748" cy="676015"/>
          </a:xfrm>
          <a:prstGeom prst="rect">
            <a:avLst/>
          </a:prstGeom>
          <a:effectLst>
            <a:softEdge rad="31750"/>
          </a:effectLst>
        </p:spPr>
      </p:pic>
    </p:spTree>
    <p:extLst>
      <p:ext uri="{BB962C8B-B14F-4D97-AF65-F5344CB8AC3E}">
        <p14:creationId xmlns:p14="http://schemas.microsoft.com/office/powerpoint/2010/main" val="1014104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5" y="13252"/>
            <a:ext cx="12191995" cy="6858000"/>
          </a:xfrm>
          <a:prstGeom prst="rect">
            <a:avLst/>
          </a:prstGeom>
          <a:noFill/>
          <a:ln w="9525" cap="flat" cmpd="sng">
            <a:solidFill>
              <a:srgbClr val="FFFFFF"/>
            </a:solidFill>
            <a:prstDash val="solid"/>
            <a:round/>
            <a:headEnd type="none" w="med" len="med"/>
            <a:tailEnd type="none" w="med" len="med"/>
          </a:ln>
        </p:spPr>
      </p:pic>
      <p:sp>
        <p:nvSpPr>
          <p:cNvPr id="58" name="Shape 58"/>
          <p:cNvSpPr txBox="1"/>
          <p:nvPr/>
        </p:nvSpPr>
        <p:spPr>
          <a:xfrm>
            <a:off x="1247805" y="2400115"/>
            <a:ext cx="9509600" cy="2044885"/>
          </a:xfrm>
          <a:prstGeom prst="rect">
            <a:avLst/>
          </a:prstGeom>
          <a:noFill/>
          <a:ln>
            <a:noFill/>
          </a:ln>
        </p:spPr>
        <p:txBody>
          <a:bodyPr lIns="121900" tIns="121900" rIns="121900" bIns="121900" anchor="t" anchorCtr="0">
            <a:noAutofit/>
          </a:bodyPr>
          <a:lstStyle/>
          <a:p>
            <a:pPr lvl="0" algn="ctr"/>
            <a:r>
              <a:rPr lang="en-US" sz="5400" dirty="0">
                <a:solidFill>
                  <a:schemeClr val="bg1"/>
                </a:solidFill>
                <a:latin typeface="Georgia" panose="02040502050405020303" pitchFamily="18" charset="0"/>
              </a:rPr>
              <a:t>Waiver Providers</a:t>
            </a:r>
          </a:p>
          <a:p>
            <a:pPr lvl="0" algn="ctr"/>
            <a:endParaRPr lang="en-US" sz="5333" kern="0" dirty="0">
              <a:solidFill>
                <a:srgbClr val="000000"/>
              </a:solidFill>
              <a:latin typeface="Garamond" panose="02020404030301010803" pitchFamily="18" charset="0"/>
              <a:cs typeface="Arial"/>
              <a:sym typeface="Arial"/>
            </a:endParaRPr>
          </a:p>
        </p:txBody>
      </p:sp>
      <p:sp>
        <p:nvSpPr>
          <p:cNvPr id="7" name="Subtitle 2">
            <a:extLst>
              <a:ext uri="{FF2B5EF4-FFF2-40B4-BE49-F238E27FC236}">
                <a16:creationId xmlns:a16="http://schemas.microsoft.com/office/drawing/2014/main" id="{4666F4AE-D8AF-41CF-9D8C-55D684D56C51}"/>
              </a:ext>
            </a:extLst>
          </p:cNvPr>
          <p:cNvSpPr txBox="1">
            <a:spLocks/>
          </p:cNvSpPr>
          <p:nvPr/>
        </p:nvSpPr>
        <p:spPr>
          <a:xfrm>
            <a:off x="831851" y="3379304"/>
            <a:ext cx="10515600" cy="7199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dirty="0">
              <a:solidFill>
                <a:schemeClr val="bg1"/>
              </a:solidFill>
              <a:latin typeface="Georgia" panose="02040502050405020303" pitchFamily="18" charset="0"/>
            </a:endParaRPr>
          </a:p>
        </p:txBody>
      </p:sp>
      <p:pic>
        <p:nvPicPr>
          <p:cNvPr id="6" name="Picture 5" descr="A close up of a logo&#10;&#10;Description automatically generated">
            <a:extLst>
              <a:ext uri="{FF2B5EF4-FFF2-40B4-BE49-F238E27FC236}">
                <a16:creationId xmlns:a16="http://schemas.microsoft.com/office/drawing/2014/main" id="{E8B6985B-8CD1-447A-8D3A-6010ED896082}"/>
              </a:ext>
            </a:extLst>
          </p:cNvPr>
          <p:cNvPicPr>
            <a:picLocks noChangeAspect="1"/>
          </p:cNvPicPr>
          <p:nvPr/>
        </p:nvPicPr>
        <p:blipFill>
          <a:blip r:embed="rId4"/>
          <a:stretch>
            <a:fillRect/>
          </a:stretch>
        </p:blipFill>
        <p:spPr>
          <a:xfrm>
            <a:off x="9480031" y="5900326"/>
            <a:ext cx="2554748" cy="676015"/>
          </a:xfrm>
          <a:prstGeom prst="rect">
            <a:avLst/>
          </a:prstGeom>
          <a:effectLst>
            <a:softEdge rad="31750"/>
          </a:effectLst>
        </p:spPr>
      </p:pic>
    </p:spTree>
    <p:extLst>
      <p:ext uri="{BB962C8B-B14F-4D97-AF65-F5344CB8AC3E}">
        <p14:creationId xmlns:p14="http://schemas.microsoft.com/office/powerpoint/2010/main" val="2834181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497FD6C-2F1C-47E8-A6EB-E3299AEE1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890705"/>
            <a:ext cx="10769599" cy="4858434"/>
          </a:xfrm>
          <a:prstGeom prst="rect">
            <a:avLst/>
          </a:prstGeom>
        </p:spPr>
      </p:pic>
      <p:sp>
        <p:nvSpPr>
          <p:cNvPr id="68" name="Shape 68"/>
          <p:cNvSpPr txBox="1">
            <a:spLocks noGrp="1"/>
          </p:cNvSpPr>
          <p:nvPr>
            <p:ph type="title"/>
          </p:nvPr>
        </p:nvSpPr>
        <p:spPr>
          <a:xfrm>
            <a:off x="120000" y="127105"/>
            <a:ext cx="11360800" cy="763600"/>
          </a:xfrm>
          <a:prstGeom prst="rect">
            <a:avLst/>
          </a:prstGeom>
        </p:spPr>
        <p:txBody>
          <a:bodyPr vert="horz" lIns="121900" tIns="121900" rIns="121900" bIns="121900" rtlCol="0" anchor="t" anchorCtr="0">
            <a:noAutofit/>
          </a:bodyPr>
          <a:lstStyle/>
          <a:p>
            <a:r>
              <a:rPr lang="en-US" b="1" dirty="0">
                <a:solidFill>
                  <a:srgbClr val="000000"/>
                </a:solidFill>
                <a:latin typeface="Georgia"/>
                <a:ea typeface="Georgia"/>
                <a:cs typeface="Georgia"/>
                <a:sym typeface="Georgia"/>
              </a:rPr>
              <a:t>New Application Option</a:t>
            </a:r>
            <a:endParaRPr lang="en" b="1" dirty="0">
              <a:solidFill>
                <a:srgbClr val="000000"/>
              </a:solidFill>
              <a:latin typeface="Georgia"/>
              <a:ea typeface="Georgia"/>
              <a:cs typeface="Georgia"/>
              <a:sym typeface="Georgia"/>
            </a:endParaRPr>
          </a:p>
        </p:txBody>
      </p:sp>
      <p:cxnSp>
        <p:nvCxnSpPr>
          <p:cNvPr id="70" name="Shape 70"/>
          <p:cNvCxnSpPr>
            <a:cxnSpLocks/>
          </p:cNvCxnSpPr>
          <p:nvPr/>
        </p:nvCxnSpPr>
        <p:spPr>
          <a:xfrm>
            <a:off x="7301948" y="672548"/>
            <a:ext cx="4664766" cy="0"/>
          </a:xfrm>
          <a:prstGeom prst="straightConnector1">
            <a:avLst/>
          </a:prstGeom>
          <a:noFill/>
          <a:ln w="28575" cap="flat" cmpd="sng">
            <a:solidFill>
              <a:srgbClr val="980000"/>
            </a:solidFill>
            <a:prstDash val="solid"/>
            <a:round/>
            <a:headEnd type="none" w="lg" len="lg"/>
            <a:tailEnd type="none" w="lg" len="lg"/>
          </a:ln>
        </p:spPr>
      </p:cxnSp>
      <p:sp>
        <p:nvSpPr>
          <p:cNvPr id="17" name="Rectangle 16">
            <a:extLst>
              <a:ext uri="{FF2B5EF4-FFF2-40B4-BE49-F238E27FC236}">
                <a16:creationId xmlns:a16="http://schemas.microsoft.com/office/drawing/2014/main" id="{5BEA7A1C-FB57-457E-86A3-22B65614A71C}"/>
              </a:ext>
            </a:extLst>
          </p:cNvPr>
          <p:cNvSpPr/>
          <p:nvPr/>
        </p:nvSpPr>
        <p:spPr>
          <a:xfrm>
            <a:off x="1842868" y="4233015"/>
            <a:ext cx="5459080" cy="3952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24C691A7-024D-4D0E-A39D-F6446FB19AB1}"/>
              </a:ext>
            </a:extLst>
          </p:cNvPr>
          <p:cNvPicPr>
            <a:picLocks noChangeAspect="1"/>
          </p:cNvPicPr>
          <p:nvPr/>
        </p:nvPicPr>
        <p:blipFill>
          <a:blip r:embed="rId4"/>
          <a:stretch>
            <a:fillRect/>
          </a:stretch>
        </p:blipFill>
        <p:spPr>
          <a:xfrm>
            <a:off x="9433301" y="5967295"/>
            <a:ext cx="2459269" cy="650750"/>
          </a:xfrm>
          <a:prstGeom prst="rect">
            <a:avLst/>
          </a:prstGeom>
          <a:effectLst>
            <a:softEdge rad="31750"/>
          </a:effectLst>
        </p:spPr>
      </p:pic>
      <p:sp>
        <p:nvSpPr>
          <p:cNvPr id="10" name="Rectangle 9">
            <a:extLst>
              <a:ext uri="{FF2B5EF4-FFF2-40B4-BE49-F238E27FC236}">
                <a16:creationId xmlns:a16="http://schemas.microsoft.com/office/drawing/2014/main" id="{FCD0414A-0ABA-45B5-BAD3-3A3BCCB72ACA}"/>
              </a:ext>
            </a:extLst>
          </p:cNvPr>
          <p:cNvSpPr/>
          <p:nvPr/>
        </p:nvSpPr>
        <p:spPr>
          <a:xfrm>
            <a:off x="10200125" y="5462960"/>
            <a:ext cx="1138436" cy="4032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659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06" y="6734"/>
            <a:ext cx="10319478" cy="892610"/>
          </a:xfrm>
        </p:spPr>
        <p:txBody>
          <a:bodyPr>
            <a:normAutofit/>
          </a:bodyPr>
          <a:lstStyle/>
          <a:p>
            <a:r>
              <a:rPr lang="en-US" sz="3600" b="1" dirty="0">
                <a:latin typeface="Georgia" panose="02040502050405020303" pitchFamily="18" charset="0"/>
              </a:rPr>
              <a:t>Applications For New Waiver Provider</a:t>
            </a:r>
          </a:p>
        </p:txBody>
      </p:sp>
      <p:cxnSp>
        <p:nvCxnSpPr>
          <p:cNvPr id="7" name="Shape 70">
            <a:extLst>
              <a:ext uri="{FF2B5EF4-FFF2-40B4-BE49-F238E27FC236}">
                <a16:creationId xmlns:a16="http://schemas.microsoft.com/office/drawing/2014/main" id="{4ED97414-ABA7-4D9A-B6E7-A77234164B4D}"/>
              </a:ext>
            </a:extLst>
          </p:cNvPr>
          <p:cNvCxnSpPr>
            <a:cxnSpLocks/>
          </p:cNvCxnSpPr>
          <p:nvPr/>
        </p:nvCxnSpPr>
        <p:spPr>
          <a:xfrm>
            <a:off x="9395791" y="548268"/>
            <a:ext cx="2610679" cy="0"/>
          </a:xfrm>
          <a:prstGeom prst="straightConnector1">
            <a:avLst/>
          </a:prstGeom>
          <a:noFill/>
          <a:ln w="28575" cap="flat" cmpd="sng">
            <a:solidFill>
              <a:srgbClr val="980000"/>
            </a:solidFill>
            <a:prstDash val="solid"/>
            <a:round/>
            <a:headEnd type="none" w="lg" len="lg"/>
            <a:tailEnd type="none" w="lg" len="lg"/>
          </a:ln>
        </p:spPr>
      </p:cxnSp>
      <p:sp>
        <p:nvSpPr>
          <p:cNvPr id="5" name="Rectangle 4">
            <a:extLst>
              <a:ext uri="{FF2B5EF4-FFF2-40B4-BE49-F238E27FC236}">
                <a16:creationId xmlns:a16="http://schemas.microsoft.com/office/drawing/2014/main" id="{0147177E-95B4-439B-9659-599C431B6812}"/>
              </a:ext>
            </a:extLst>
          </p:cNvPr>
          <p:cNvSpPr/>
          <p:nvPr/>
        </p:nvSpPr>
        <p:spPr>
          <a:xfrm>
            <a:off x="1219199" y="734834"/>
            <a:ext cx="10416210" cy="646331"/>
          </a:xfrm>
          <a:prstGeom prst="rect">
            <a:avLst/>
          </a:prstGeom>
        </p:spPr>
        <p:txBody>
          <a:bodyPr wrap="square">
            <a:spAutoFit/>
          </a:bodyPr>
          <a:lstStyle/>
          <a:p>
            <a:r>
              <a:rPr lang="en-US" b="1" i="1" dirty="0">
                <a:latin typeface="Georgia" panose="02040502050405020303" pitchFamily="18" charset="0"/>
              </a:rPr>
              <a:t>Waiver providers must select the correct application and provider type to ensure that Medicaid can reimburse for their services. </a:t>
            </a:r>
            <a:endParaRPr lang="en-US" b="1" dirty="0">
              <a:latin typeface="Georgia" panose="02040502050405020303" pitchFamily="18" charset="0"/>
            </a:endParaRPr>
          </a:p>
        </p:txBody>
      </p:sp>
      <p:pic>
        <p:nvPicPr>
          <p:cNvPr id="8" name="Picture 7">
            <a:extLst>
              <a:ext uri="{FF2B5EF4-FFF2-40B4-BE49-F238E27FC236}">
                <a16:creationId xmlns:a16="http://schemas.microsoft.com/office/drawing/2014/main" id="{5C56E6AA-F0AC-4448-A416-1D9C951FB047}"/>
              </a:ext>
            </a:extLst>
          </p:cNvPr>
          <p:cNvPicPr>
            <a:picLocks noChangeAspect="1"/>
          </p:cNvPicPr>
          <p:nvPr/>
        </p:nvPicPr>
        <p:blipFill>
          <a:blip r:embed="rId3"/>
          <a:stretch>
            <a:fillRect/>
          </a:stretch>
        </p:blipFill>
        <p:spPr>
          <a:xfrm>
            <a:off x="240208" y="1627444"/>
            <a:ext cx="11661982" cy="4495713"/>
          </a:xfrm>
          <a:prstGeom prst="rect">
            <a:avLst/>
          </a:prstGeom>
        </p:spPr>
      </p:pic>
      <p:sp>
        <p:nvSpPr>
          <p:cNvPr id="11" name="Rectangle 10">
            <a:extLst>
              <a:ext uri="{FF2B5EF4-FFF2-40B4-BE49-F238E27FC236}">
                <a16:creationId xmlns:a16="http://schemas.microsoft.com/office/drawing/2014/main" id="{82BEA6E1-0F5B-4674-A627-8CAD71154A1A}"/>
              </a:ext>
            </a:extLst>
          </p:cNvPr>
          <p:cNvSpPr/>
          <p:nvPr/>
        </p:nvSpPr>
        <p:spPr>
          <a:xfrm>
            <a:off x="609600" y="4837043"/>
            <a:ext cx="1550505" cy="2798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ogo&#10;&#10;Description automatically generated">
            <a:extLst>
              <a:ext uri="{FF2B5EF4-FFF2-40B4-BE49-F238E27FC236}">
                <a16:creationId xmlns:a16="http://schemas.microsoft.com/office/drawing/2014/main" id="{F6377AC5-1084-4034-8158-EDA95B95DC51}"/>
              </a:ext>
            </a:extLst>
          </p:cNvPr>
          <p:cNvPicPr>
            <a:picLocks noChangeAspect="1"/>
          </p:cNvPicPr>
          <p:nvPr/>
        </p:nvPicPr>
        <p:blipFill>
          <a:blip r:embed="rId4"/>
          <a:stretch>
            <a:fillRect/>
          </a:stretch>
        </p:blipFill>
        <p:spPr>
          <a:xfrm>
            <a:off x="9433301" y="5967295"/>
            <a:ext cx="2459269" cy="650750"/>
          </a:xfrm>
          <a:prstGeom prst="rect">
            <a:avLst/>
          </a:prstGeom>
          <a:effectLst>
            <a:softEdge rad="31750"/>
          </a:effectLst>
        </p:spPr>
      </p:pic>
    </p:spTree>
    <p:extLst>
      <p:ext uri="{BB962C8B-B14F-4D97-AF65-F5344CB8AC3E}">
        <p14:creationId xmlns:p14="http://schemas.microsoft.com/office/powerpoint/2010/main" val="386839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A8E30FD-8568-4180-B9CE-940EC34F99FE}"/>
              </a:ext>
            </a:extLst>
          </p:cNvPr>
          <p:cNvSpPr>
            <a:spLocks noGrp="1"/>
          </p:cNvSpPr>
          <p:nvPr>
            <p:ph idx="1"/>
          </p:nvPr>
        </p:nvSpPr>
        <p:spPr>
          <a:xfrm>
            <a:off x="838200" y="1166398"/>
            <a:ext cx="10515600" cy="4525204"/>
          </a:xfrm>
        </p:spPr>
        <p:txBody>
          <a:bodyPr>
            <a:normAutofit/>
          </a:bodyPr>
          <a:lstStyle/>
          <a:p>
            <a:r>
              <a:rPr lang="en-US" sz="2400" dirty="0">
                <a:latin typeface="Georgia" panose="02040502050405020303" pitchFamily="18" charset="0"/>
              </a:rPr>
              <a:t>Almost all provider types will need an Addendum. </a:t>
            </a:r>
          </a:p>
          <a:p>
            <a:r>
              <a:rPr lang="en-US" sz="2400" dirty="0">
                <a:latin typeface="Georgia" panose="02040502050405020303" pitchFamily="18" charset="0"/>
              </a:rPr>
              <a:t> If providers cannot find their Provider Type specific Addendum, or are not sure if they need to complete one, </a:t>
            </a:r>
            <a:r>
              <a:rPr lang="en-US" sz="2400" dirty="0" err="1">
                <a:latin typeface="Georgia" panose="02040502050405020303" pitchFamily="18" charset="0"/>
              </a:rPr>
              <a:t>ePREP</a:t>
            </a:r>
            <a:r>
              <a:rPr lang="en-US" sz="2400" dirty="0">
                <a:latin typeface="Georgia" panose="02040502050405020303" pitchFamily="18" charset="0"/>
              </a:rPr>
              <a:t> directs them to the State’s website. </a:t>
            </a:r>
          </a:p>
          <a:p>
            <a:pPr marL="0" indent="0" algn="ctr">
              <a:buNone/>
            </a:pPr>
            <a:r>
              <a:rPr lang="en-US" sz="2400" dirty="0">
                <a:solidFill>
                  <a:srgbClr val="0000FF"/>
                </a:solidFill>
                <a:latin typeface="Georgia" panose="02040502050405020303" pitchFamily="18" charset="0"/>
              </a:rPr>
              <a:t>health.maryland.gov/</a:t>
            </a:r>
            <a:r>
              <a:rPr lang="en-US" sz="2400" dirty="0" err="1">
                <a:solidFill>
                  <a:srgbClr val="0000FF"/>
                </a:solidFill>
                <a:latin typeface="Georgia" panose="02040502050405020303" pitchFamily="18" charset="0"/>
              </a:rPr>
              <a:t>providerinfo</a:t>
            </a:r>
            <a:endParaRPr lang="en-US" sz="2400" dirty="0">
              <a:solidFill>
                <a:srgbClr val="0000FF"/>
              </a:solidFill>
              <a:latin typeface="Georgia" panose="02040502050405020303" pitchFamily="18" charset="0"/>
            </a:endParaRPr>
          </a:p>
          <a:p>
            <a:pPr marL="0" indent="0">
              <a:buNone/>
            </a:pPr>
            <a:endParaRPr lang="en-US" sz="2400" dirty="0">
              <a:solidFill>
                <a:srgbClr val="0000FF"/>
              </a:solidFill>
              <a:latin typeface="Georgia" panose="02040502050405020303" pitchFamily="18" charset="0"/>
            </a:endParaRPr>
          </a:p>
          <a:p>
            <a:r>
              <a:rPr lang="en-US" sz="2400" dirty="0">
                <a:latin typeface="Georgia" panose="02040502050405020303" pitchFamily="18" charset="0"/>
              </a:rPr>
              <a:t>The provider will need to navigate to the Enrollment page.  This is where the provider can then find their Provider Type (PT) and click on the “X” to retrieve that PT’s Addendum</a:t>
            </a:r>
            <a:r>
              <a:rPr lang="en-US" dirty="0">
                <a:latin typeface="Georgia" panose="02040502050405020303" pitchFamily="18" charset="0"/>
              </a:rPr>
              <a:t>.</a:t>
            </a:r>
          </a:p>
        </p:txBody>
      </p:sp>
      <p:cxnSp>
        <p:nvCxnSpPr>
          <p:cNvPr id="8" name="Shape 70">
            <a:extLst>
              <a:ext uri="{FF2B5EF4-FFF2-40B4-BE49-F238E27FC236}">
                <a16:creationId xmlns:a16="http://schemas.microsoft.com/office/drawing/2014/main" id="{5C8B20F9-1E3C-4505-B49B-7222E4315F1C}"/>
              </a:ext>
            </a:extLst>
          </p:cNvPr>
          <p:cNvCxnSpPr>
            <a:cxnSpLocks/>
          </p:cNvCxnSpPr>
          <p:nvPr/>
        </p:nvCxnSpPr>
        <p:spPr>
          <a:xfrm>
            <a:off x="6096000" y="716723"/>
            <a:ext cx="5996609" cy="0"/>
          </a:xfrm>
          <a:prstGeom prst="straightConnector1">
            <a:avLst/>
          </a:prstGeom>
          <a:noFill/>
          <a:ln w="28575" cap="flat" cmpd="sng">
            <a:solidFill>
              <a:srgbClr val="980000"/>
            </a:solidFill>
            <a:prstDash val="solid"/>
            <a:round/>
            <a:headEnd type="none" w="lg" len="lg"/>
            <a:tailEnd type="none" w="lg" len="lg"/>
          </a:ln>
        </p:spPr>
      </p:cxnSp>
      <p:pic>
        <p:nvPicPr>
          <p:cNvPr id="6" name="Picture 5" descr="A close up of a logo&#10;&#10;Description automatically generated">
            <a:extLst>
              <a:ext uri="{FF2B5EF4-FFF2-40B4-BE49-F238E27FC236}">
                <a16:creationId xmlns:a16="http://schemas.microsoft.com/office/drawing/2014/main" id="{4FD895D8-DFB4-4A44-9E92-BDA9E859A9D1}"/>
              </a:ext>
            </a:extLst>
          </p:cNvPr>
          <p:cNvPicPr>
            <a:picLocks noChangeAspect="1"/>
          </p:cNvPicPr>
          <p:nvPr/>
        </p:nvPicPr>
        <p:blipFill>
          <a:blip r:embed="rId3"/>
          <a:stretch>
            <a:fillRect/>
          </a:stretch>
        </p:blipFill>
        <p:spPr>
          <a:xfrm>
            <a:off x="8881278" y="5891005"/>
            <a:ext cx="2459269" cy="650750"/>
          </a:xfrm>
          <a:prstGeom prst="rect">
            <a:avLst/>
          </a:prstGeom>
          <a:effectLst>
            <a:softEdge rad="31750"/>
          </a:effectLst>
        </p:spPr>
      </p:pic>
      <p:sp>
        <p:nvSpPr>
          <p:cNvPr id="9" name="Title 1">
            <a:extLst>
              <a:ext uri="{FF2B5EF4-FFF2-40B4-BE49-F238E27FC236}">
                <a16:creationId xmlns:a16="http://schemas.microsoft.com/office/drawing/2014/main" id="{0F6E186F-D4F2-45BF-841A-81FAAE5C3B3C}"/>
              </a:ext>
            </a:extLst>
          </p:cNvPr>
          <p:cNvSpPr>
            <a:spLocks noGrp="1"/>
          </p:cNvSpPr>
          <p:nvPr>
            <p:ph type="title"/>
          </p:nvPr>
        </p:nvSpPr>
        <p:spPr>
          <a:xfrm>
            <a:off x="361122" y="298865"/>
            <a:ext cx="10515600" cy="655292"/>
          </a:xfrm>
        </p:spPr>
        <p:txBody>
          <a:bodyPr>
            <a:normAutofit fontScale="90000"/>
          </a:bodyPr>
          <a:lstStyle/>
          <a:p>
            <a:r>
              <a:rPr lang="en-US" b="1" dirty="0">
                <a:latin typeface="Georgia" panose="02040502050405020303" pitchFamily="18" charset="0"/>
              </a:rPr>
              <a:t>Provider Addendum</a:t>
            </a:r>
          </a:p>
        </p:txBody>
      </p:sp>
    </p:spTree>
    <p:extLst>
      <p:ext uri="{BB962C8B-B14F-4D97-AF65-F5344CB8AC3E}">
        <p14:creationId xmlns:p14="http://schemas.microsoft.com/office/powerpoint/2010/main" val="26113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D2F1998B-1BD1-4CB1-BB87-E00EEFCC4FEA}"/>
              </a:ext>
            </a:extLst>
          </p:cNvPr>
          <p:cNvSpPr>
            <a:spLocks noGrp="1"/>
          </p:cNvSpPr>
          <p:nvPr>
            <p:ph sz="half" idx="1"/>
          </p:nvPr>
        </p:nvSpPr>
        <p:spPr>
          <a:xfrm>
            <a:off x="1227437" y="2299138"/>
            <a:ext cx="9737125" cy="2259724"/>
          </a:xfrm>
        </p:spPr>
        <p:txBody>
          <a:bodyPr vert="horz" lIns="91440" tIns="45720" rIns="91440" bIns="45720" rtlCol="0" anchor="t">
            <a:normAutofit/>
          </a:bodyPr>
          <a:lstStyle/>
          <a:p>
            <a:pPr marL="0" indent="0">
              <a:buNone/>
            </a:pPr>
            <a:r>
              <a:rPr lang="en-US" sz="2000" dirty="0">
                <a:solidFill>
                  <a:schemeClr val="accent1">
                    <a:lumMod val="75000"/>
                  </a:schemeClr>
                </a:solidFill>
                <a:latin typeface="Georgia" panose="02040502050405020303" pitchFamily="18" charset="0"/>
              </a:rPr>
              <a:t>       Facilities that CAN create New Applications</a:t>
            </a:r>
          </a:p>
          <a:p>
            <a:pPr lvl="1"/>
            <a:r>
              <a:rPr lang="en-US" sz="2000" dirty="0">
                <a:latin typeface="Georgia" panose="02040502050405020303" pitchFamily="18" charset="0"/>
                <a:hlinkClick r:id="rId3"/>
              </a:rPr>
              <a:t>Autism Waiver = 40</a:t>
            </a:r>
            <a:endParaRPr lang="en-US" sz="2000" dirty="0">
              <a:latin typeface="Georgia" panose="02040502050405020303" pitchFamily="18" charset="0"/>
            </a:endParaRPr>
          </a:p>
          <a:p>
            <a:pPr lvl="1"/>
            <a:r>
              <a:rPr lang="en-US" sz="2000" dirty="0">
                <a:latin typeface="Georgia" panose="02040502050405020303" pitchFamily="18" charset="0"/>
                <a:hlinkClick r:id="rId4"/>
              </a:rPr>
              <a:t>EPSDT Therapeutic Behavioral Services (TBS) = 51</a:t>
            </a:r>
            <a:endParaRPr lang="en-US" sz="2000" dirty="0">
              <a:latin typeface="Georgia" panose="02040502050405020303" pitchFamily="18" charset="0"/>
            </a:endParaRPr>
          </a:p>
          <a:p>
            <a:pPr lvl="1"/>
            <a:r>
              <a:rPr lang="en-US" sz="2000" dirty="0">
                <a:latin typeface="Georgia" panose="02040502050405020303" pitchFamily="18" charset="0"/>
                <a:hlinkClick r:id="rId5"/>
              </a:rPr>
              <a:t>Community Options =76</a:t>
            </a:r>
            <a:endParaRPr lang="en-US" sz="2000" dirty="0">
              <a:latin typeface="Georgia" panose="02040502050405020303" pitchFamily="18" charset="0"/>
            </a:endParaRPr>
          </a:p>
          <a:p>
            <a:pPr lvl="1"/>
            <a:r>
              <a:rPr lang="en-US" sz="2000" dirty="0">
                <a:latin typeface="Georgia" panose="02040502050405020303" pitchFamily="18" charset="0"/>
                <a:hlinkClick r:id="rId6" tooltip="5 Developmental Disabilities Association (DDA) Service Providers=90"/>
              </a:rPr>
              <a:t>Brain Injury Waiver = 86 is excluded from enrolling as a Solo Practitioner *</a:t>
            </a:r>
            <a:endParaRPr lang="en-US" sz="2000" dirty="0">
              <a:latin typeface="Georgia" panose="02040502050405020303" pitchFamily="18" charset="0"/>
            </a:endParaRPr>
          </a:p>
          <a:p>
            <a:pPr lvl="1"/>
            <a:r>
              <a:rPr lang="en-US" sz="2000" dirty="0">
                <a:latin typeface="Georgia" panose="02040502050405020303" pitchFamily="18" charset="0"/>
                <a:hlinkClick r:id="rId7" tooltip="5 Developmental Disabilities Association (DDA) Service Providers=90"/>
              </a:rPr>
              <a:t>Developmental Disabilities Association (DDA) Service Providers = 90</a:t>
            </a:r>
            <a:endParaRPr lang="en-US" sz="2000" dirty="0">
              <a:latin typeface="Georgia" panose="02040502050405020303" pitchFamily="18" charset="0"/>
            </a:endParaRPr>
          </a:p>
          <a:p>
            <a:pPr marL="0" indent="0">
              <a:buNone/>
            </a:pPr>
            <a:endParaRPr lang="en-US" sz="2000" dirty="0">
              <a:latin typeface="Georgia" panose="02040502050405020303" pitchFamily="18" charset="0"/>
            </a:endParaRPr>
          </a:p>
        </p:txBody>
      </p:sp>
      <p:sp>
        <p:nvSpPr>
          <p:cNvPr id="7" name="Title 1"/>
          <p:cNvSpPr>
            <a:spLocks noGrp="1"/>
          </p:cNvSpPr>
          <p:nvPr>
            <p:ph type="title"/>
          </p:nvPr>
        </p:nvSpPr>
        <p:spPr>
          <a:xfrm>
            <a:off x="170121" y="253324"/>
            <a:ext cx="11637566" cy="814318"/>
          </a:xfrm>
        </p:spPr>
        <p:txBody>
          <a:bodyPr>
            <a:noAutofit/>
          </a:bodyPr>
          <a:lstStyle/>
          <a:p>
            <a:r>
              <a:rPr lang="en-US" sz="3600" b="1" dirty="0">
                <a:latin typeface="Georgia" panose="02040502050405020303" pitchFamily="18" charset="0"/>
              </a:rPr>
              <a:t>Waiver/Resource Providers</a:t>
            </a:r>
          </a:p>
        </p:txBody>
      </p:sp>
      <p:cxnSp>
        <p:nvCxnSpPr>
          <p:cNvPr id="8" name="Shape 70">
            <a:extLst>
              <a:ext uri="{FF2B5EF4-FFF2-40B4-BE49-F238E27FC236}">
                <a16:creationId xmlns:a16="http://schemas.microsoft.com/office/drawing/2014/main" id="{5E8A467D-F589-42E2-89AF-F16604054B20}"/>
              </a:ext>
            </a:extLst>
          </p:cNvPr>
          <p:cNvCxnSpPr>
            <a:cxnSpLocks/>
          </p:cNvCxnSpPr>
          <p:nvPr/>
        </p:nvCxnSpPr>
        <p:spPr>
          <a:xfrm>
            <a:off x="7116417" y="769732"/>
            <a:ext cx="4691270" cy="0"/>
          </a:xfrm>
          <a:prstGeom prst="straightConnector1">
            <a:avLst/>
          </a:prstGeom>
          <a:noFill/>
          <a:ln w="28575" cap="flat" cmpd="sng">
            <a:solidFill>
              <a:srgbClr val="980000"/>
            </a:solidFill>
            <a:prstDash val="solid"/>
            <a:round/>
            <a:headEnd type="none" w="lg" len="lg"/>
            <a:tailEnd type="none" w="lg" len="lg"/>
          </a:ln>
        </p:spPr>
      </p:cxnSp>
      <p:pic>
        <p:nvPicPr>
          <p:cNvPr id="6" name="Picture 5" descr="A close up of a logo&#10;&#10;Description automatically generated">
            <a:extLst>
              <a:ext uri="{FF2B5EF4-FFF2-40B4-BE49-F238E27FC236}">
                <a16:creationId xmlns:a16="http://schemas.microsoft.com/office/drawing/2014/main" id="{6ADA1364-63E9-4794-AEE2-0D38028F44A3}"/>
              </a:ext>
            </a:extLst>
          </p:cNvPr>
          <p:cNvPicPr>
            <a:picLocks noChangeAspect="1"/>
          </p:cNvPicPr>
          <p:nvPr/>
        </p:nvPicPr>
        <p:blipFill>
          <a:blip r:embed="rId8"/>
          <a:stretch>
            <a:fillRect/>
          </a:stretch>
        </p:blipFill>
        <p:spPr>
          <a:xfrm>
            <a:off x="9199468" y="5680008"/>
            <a:ext cx="2459269" cy="650750"/>
          </a:xfrm>
          <a:prstGeom prst="rect">
            <a:avLst/>
          </a:prstGeom>
          <a:effectLst>
            <a:softEdge rad="31750"/>
          </a:effectLst>
        </p:spPr>
      </p:pic>
    </p:spTree>
    <p:extLst>
      <p:ext uri="{BB962C8B-B14F-4D97-AF65-F5344CB8AC3E}">
        <p14:creationId xmlns:p14="http://schemas.microsoft.com/office/powerpoint/2010/main" val="43967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500"/>
                                        <p:tgtEl>
                                          <p:spTgt spid="1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500"/>
                                        <p:tgtEl>
                                          <p:spTgt spid="1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1" y="166973"/>
            <a:ext cx="11637566" cy="814318"/>
          </a:xfrm>
        </p:spPr>
        <p:txBody>
          <a:bodyPr>
            <a:noAutofit/>
          </a:bodyPr>
          <a:lstStyle/>
          <a:p>
            <a:r>
              <a:rPr lang="en-US" sz="3600" b="1" dirty="0">
                <a:latin typeface="Georgia" panose="02040502050405020303" pitchFamily="18" charset="0"/>
              </a:rPr>
              <a:t>Waiver/Resource Providers</a:t>
            </a:r>
          </a:p>
        </p:txBody>
      </p:sp>
      <p:cxnSp>
        <p:nvCxnSpPr>
          <p:cNvPr id="6" name="Shape 70">
            <a:extLst>
              <a:ext uri="{FF2B5EF4-FFF2-40B4-BE49-F238E27FC236}">
                <a16:creationId xmlns:a16="http://schemas.microsoft.com/office/drawing/2014/main" id="{5E8A467D-F589-42E2-89AF-F16604054B20}"/>
              </a:ext>
            </a:extLst>
          </p:cNvPr>
          <p:cNvCxnSpPr>
            <a:cxnSpLocks/>
          </p:cNvCxnSpPr>
          <p:nvPr/>
        </p:nvCxnSpPr>
        <p:spPr>
          <a:xfrm>
            <a:off x="7089913" y="663714"/>
            <a:ext cx="4598505" cy="0"/>
          </a:xfrm>
          <a:prstGeom prst="straightConnector1">
            <a:avLst/>
          </a:prstGeom>
          <a:noFill/>
          <a:ln w="28575" cap="flat" cmpd="sng">
            <a:solidFill>
              <a:srgbClr val="980000"/>
            </a:solidFill>
            <a:prstDash val="solid"/>
            <a:round/>
            <a:headEnd type="none" w="lg" len="lg"/>
            <a:tailEnd type="none" w="lg" len="lg"/>
          </a:ln>
        </p:spPr>
      </p:cxnSp>
      <p:sp>
        <p:nvSpPr>
          <p:cNvPr id="7" name="Content Placeholder 4">
            <a:extLst>
              <a:ext uri="{FF2B5EF4-FFF2-40B4-BE49-F238E27FC236}">
                <a16:creationId xmlns:a16="http://schemas.microsoft.com/office/drawing/2014/main" id="{D2F1998B-1BD1-4CB1-BB87-E00EEFCC4FEA}"/>
              </a:ext>
            </a:extLst>
          </p:cNvPr>
          <p:cNvSpPr>
            <a:spLocks noGrp="1"/>
          </p:cNvSpPr>
          <p:nvPr>
            <p:ph sz="half" idx="1"/>
          </p:nvPr>
        </p:nvSpPr>
        <p:spPr>
          <a:xfrm>
            <a:off x="2225734" y="2041042"/>
            <a:ext cx="7526340" cy="2292419"/>
          </a:xfrm>
        </p:spPr>
        <p:txBody>
          <a:bodyPr vert="horz" lIns="91440" tIns="45720" rIns="91440" bIns="45720" rtlCol="0" anchor="t">
            <a:normAutofit/>
          </a:bodyPr>
          <a:lstStyle/>
          <a:p>
            <a:pPr marL="0" indent="0">
              <a:buNone/>
            </a:pPr>
            <a:r>
              <a:rPr lang="en-US" sz="2000" dirty="0">
                <a:latin typeface="Georgia" panose="02040502050405020303" pitchFamily="18" charset="0"/>
              </a:rPr>
              <a:t>Facilities that can NOT create New Applications</a:t>
            </a:r>
          </a:p>
          <a:p>
            <a:pPr marL="380990" indent="-380990">
              <a:lnSpc>
                <a:spcPct val="100000"/>
              </a:lnSpc>
              <a:spcBef>
                <a:spcPts val="0"/>
              </a:spcBef>
            </a:pPr>
            <a:r>
              <a:rPr lang="en-US" sz="2000" dirty="0">
                <a:solidFill>
                  <a:prstClr val="black"/>
                </a:solidFill>
                <a:latin typeface="Georgia" panose="02040502050405020303" pitchFamily="18" charset="0"/>
              </a:rPr>
              <a:t>Medical Day Care – Children = 43</a:t>
            </a:r>
          </a:p>
          <a:p>
            <a:pPr marL="380990" lvl="0" indent="-380990">
              <a:lnSpc>
                <a:spcPct val="100000"/>
              </a:lnSpc>
              <a:spcBef>
                <a:spcPts val="0"/>
              </a:spcBef>
            </a:pPr>
            <a:r>
              <a:rPr lang="en-US" sz="2000" dirty="0">
                <a:solidFill>
                  <a:prstClr val="black"/>
                </a:solidFill>
                <a:latin typeface="Georgia" panose="02040502050405020303" pitchFamily="18" charset="0"/>
              </a:rPr>
              <a:t>Local Health Department/ Nurse Monitors = 47</a:t>
            </a:r>
          </a:p>
          <a:p>
            <a:pPr marL="380990" lvl="0" indent="-380990">
              <a:lnSpc>
                <a:spcPct val="100000"/>
              </a:lnSpc>
              <a:spcBef>
                <a:spcPts val="0"/>
              </a:spcBef>
            </a:pPr>
            <a:r>
              <a:rPr lang="en-US" sz="2000" dirty="0">
                <a:solidFill>
                  <a:prstClr val="black"/>
                </a:solidFill>
                <a:latin typeface="Georgia" panose="02040502050405020303" pitchFamily="18" charset="0"/>
              </a:rPr>
              <a:t>HMO/PACE = 70</a:t>
            </a:r>
          </a:p>
          <a:p>
            <a:pPr marL="380990" lvl="0" indent="-380990">
              <a:lnSpc>
                <a:spcPct val="100000"/>
              </a:lnSpc>
              <a:spcBef>
                <a:spcPts val="0"/>
              </a:spcBef>
            </a:pPr>
            <a:r>
              <a:rPr lang="en-US" sz="2000" dirty="0" err="1">
                <a:solidFill>
                  <a:prstClr val="black"/>
                </a:solidFill>
                <a:latin typeface="Georgia" panose="02040502050405020303" pitchFamily="18" charset="0"/>
              </a:rPr>
              <a:t>HealthChoice</a:t>
            </a:r>
            <a:r>
              <a:rPr lang="en-US" sz="2000" dirty="0">
                <a:solidFill>
                  <a:prstClr val="black"/>
                </a:solidFill>
                <a:latin typeface="Georgia" panose="02040502050405020303" pitchFamily="18" charset="0"/>
              </a:rPr>
              <a:t> Managed Care Organizations = 72 (MCO Insurers)</a:t>
            </a:r>
          </a:p>
          <a:p>
            <a:pPr marL="380990" lvl="0" indent="-380990">
              <a:lnSpc>
                <a:spcPct val="100000"/>
              </a:lnSpc>
              <a:spcBef>
                <a:spcPts val="0"/>
              </a:spcBef>
            </a:pPr>
            <a:r>
              <a:rPr lang="en-US" sz="2000" dirty="0">
                <a:solidFill>
                  <a:prstClr val="black"/>
                </a:solidFill>
                <a:latin typeface="Georgia" panose="02040502050405020303" pitchFamily="18" charset="0"/>
              </a:rPr>
              <a:t>Case Management - Model Waiver = 81</a:t>
            </a:r>
            <a:endParaRPr lang="en-US" sz="2400" dirty="0">
              <a:solidFill>
                <a:prstClr val="black"/>
              </a:solidFill>
              <a:latin typeface="Georgia" panose="02040502050405020303" pitchFamily="18" charset="0"/>
            </a:endParaRPr>
          </a:p>
          <a:p>
            <a:endParaRPr lang="en-US" sz="2000" dirty="0">
              <a:latin typeface="Georgia" panose="02040502050405020303" pitchFamily="18" charset="0"/>
              <a:hlinkClick r:id="" action="ppaction://noaction"/>
            </a:endParaRPr>
          </a:p>
          <a:p>
            <a:endParaRPr lang="en-US" sz="2000" dirty="0">
              <a:latin typeface="Georgia" panose="02040502050405020303" pitchFamily="18" charset="0"/>
              <a:hlinkClick r:id="" action="ppaction://noaction"/>
            </a:endParaRPr>
          </a:p>
          <a:p>
            <a:endParaRPr lang="en-US" sz="2000" dirty="0">
              <a:latin typeface="Georgia" panose="02040502050405020303" pitchFamily="18" charset="0"/>
              <a:hlinkClick r:id="" action="ppaction://noaction"/>
            </a:endParaRPr>
          </a:p>
        </p:txBody>
      </p:sp>
      <p:pic>
        <p:nvPicPr>
          <p:cNvPr id="8" name="Picture 7" descr="A close up of a logo&#10;&#10;Description automatically generated">
            <a:extLst>
              <a:ext uri="{FF2B5EF4-FFF2-40B4-BE49-F238E27FC236}">
                <a16:creationId xmlns:a16="http://schemas.microsoft.com/office/drawing/2014/main" id="{D44C3A50-E7F9-46AA-AB68-8F14A4E0F735}"/>
              </a:ext>
            </a:extLst>
          </p:cNvPr>
          <p:cNvPicPr>
            <a:picLocks noChangeAspect="1"/>
          </p:cNvPicPr>
          <p:nvPr/>
        </p:nvPicPr>
        <p:blipFill>
          <a:blip r:embed="rId3"/>
          <a:stretch>
            <a:fillRect/>
          </a:stretch>
        </p:blipFill>
        <p:spPr>
          <a:xfrm>
            <a:off x="9389165" y="5666756"/>
            <a:ext cx="2459269" cy="650750"/>
          </a:xfrm>
          <a:prstGeom prst="rect">
            <a:avLst/>
          </a:prstGeom>
          <a:effectLst>
            <a:softEdge rad="31750"/>
          </a:effectLst>
        </p:spPr>
      </p:pic>
    </p:spTree>
    <p:extLst>
      <p:ext uri="{BB962C8B-B14F-4D97-AF65-F5344CB8AC3E}">
        <p14:creationId xmlns:p14="http://schemas.microsoft.com/office/powerpoint/2010/main" val="30691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5" y="13252"/>
            <a:ext cx="12191995" cy="6858000"/>
          </a:xfrm>
          <a:prstGeom prst="rect">
            <a:avLst/>
          </a:prstGeom>
          <a:noFill/>
          <a:ln w="9525" cap="flat" cmpd="sng">
            <a:solidFill>
              <a:srgbClr val="FFFFFF"/>
            </a:solidFill>
            <a:prstDash val="solid"/>
            <a:round/>
            <a:headEnd type="none" w="med" len="med"/>
            <a:tailEnd type="none" w="med" len="med"/>
          </a:ln>
        </p:spPr>
      </p:pic>
      <p:sp>
        <p:nvSpPr>
          <p:cNvPr id="58" name="Shape 58"/>
          <p:cNvSpPr txBox="1"/>
          <p:nvPr/>
        </p:nvSpPr>
        <p:spPr>
          <a:xfrm>
            <a:off x="1246755" y="2195851"/>
            <a:ext cx="9698491" cy="1191224"/>
          </a:xfrm>
          <a:prstGeom prst="rect">
            <a:avLst/>
          </a:prstGeom>
          <a:noFill/>
          <a:ln>
            <a:noFill/>
          </a:ln>
        </p:spPr>
        <p:txBody>
          <a:bodyPr lIns="121900" tIns="121900" rIns="121900" bIns="121900" anchor="t" anchorCtr="0">
            <a:noAutofit/>
          </a:bodyPr>
          <a:lstStyle/>
          <a:p>
            <a:pPr lvl="0" algn="ctr"/>
            <a:r>
              <a:rPr lang="en-US" sz="5400" dirty="0">
                <a:solidFill>
                  <a:schemeClr val="bg1"/>
                </a:solidFill>
                <a:latin typeface="Georgia" panose="02040502050405020303" pitchFamily="18" charset="0"/>
              </a:rPr>
              <a:t>Resource Providers</a:t>
            </a:r>
          </a:p>
        </p:txBody>
      </p:sp>
      <p:sp>
        <p:nvSpPr>
          <p:cNvPr id="7" name="Subtitle 2">
            <a:extLst>
              <a:ext uri="{FF2B5EF4-FFF2-40B4-BE49-F238E27FC236}">
                <a16:creationId xmlns:a16="http://schemas.microsoft.com/office/drawing/2014/main" id="{4666F4AE-D8AF-41CF-9D8C-55D684D56C51}"/>
              </a:ext>
            </a:extLst>
          </p:cNvPr>
          <p:cNvSpPr txBox="1">
            <a:spLocks/>
          </p:cNvSpPr>
          <p:nvPr/>
        </p:nvSpPr>
        <p:spPr>
          <a:xfrm>
            <a:off x="831851" y="3379304"/>
            <a:ext cx="10515600" cy="7199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dirty="0">
              <a:solidFill>
                <a:schemeClr val="bg1"/>
              </a:solidFill>
              <a:latin typeface="Georgia" panose="02040502050405020303" pitchFamily="18" charset="0"/>
            </a:endParaRPr>
          </a:p>
        </p:txBody>
      </p:sp>
      <p:sp>
        <p:nvSpPr>
          <p:cNvPr id="2" name="TextBox 1">
            <a:extLst>
              <a:ext uri="{FF2B5EF4-FFF2-40B4-BE49-F238E27FC236}">
                <a16:creationId xmlns:a16="http://schemas.microsoft.com/office/drawing/2014/main" id="{DB0F3CE2-55B3-4E82-863C-CE95798B692C}"/>
              </a:ext>
            </a:extLst>
          </p:cNvPr>
          <p:cNvSpPr txBox="1"/>
          <p:nvPr/>
        </p:nvSpPr>
        <p:spPr>
          <a:xfrm>
            <a:off x="1809199" y="3543133"/>
            <a:ext cx="8560904" cy="400110"/>
          </a:xfrm>
          <a:prstGeom prst="rect">
            <a:avLst/>
          </a:prstGeom>
          <a:noFill/>
        </p:spPr>
        <p:txBody>
          <a:bodyPr wrap="square" rtlCol="0">
            <a:spAutoFit/>
          </a:bodyPr>
          <a:lstStyle/>
          <a:p>
            <a:r>
              <a:rPr lang="en-US" sz="2000" dirty="0">
                <a:solidFill>
                  <a:schemeClr val="bg1"/>
                </a:solidFill>
                <a:latin typeface="Georgia" panose="02040502050405020303" pitchFamily="18" charset="0"/>
              </a:rPr>
              <a:t> DMS/DME, Pharmacy, Medical Transportation and Home Health Agency</a:t>
            </a:r>
            <a:endParaRPr lang="en-US" sz="2000" dirty="0"/>
          </a:p>
        </p:txBody>
      </p:sp>
      <p:pic>
        <p:nvPicPr>
          <p:cNvPr id="8" name="Picture 7" descr="A close up of a logo&#10;&#10;Description automatically generated">
            <a:extLst>
              <a:ext uri="{FF2B5EF4-FFF2-40B4-BE49-F238E27FC236}">
                <a16:creationId xmlns:a16="http://schemas.microsoft.com/office/drawing/2014/main" id="{A4F8E33C-5C25-414F-B971-298FFED4DFE8}"/>
              </a:ext>
            </a:extLst>
          </p:cNvPr>
          <p:cNvPicPr>
            <a:picLocks noChangeAspect="1"/>
          </p:cNvPicPr>
          <p:nvPr/>
        </p:nvPicPr>
        <p:blipFill>
          <a:blip r:embed="rId4"/>
          <a:stretch>
            <a:fillRect/>
          </a:stretch>
        </p:blipFill>
        <p:spPr>
          <a:xfrm>
            <a:off x="9331990" y="5973156"/>
            <a:ext cx="2459269" cy="650750"/>
          </a:xfrm>
          <a:prstGeom prst="rect">
            <a:avLst/>
          </a:prstGeom>
          <a:effectLst>
            <a:softEdge rad="31750"/>
          </a:effectLst>
        </p:spPr>
      </p:pic>
    </p:spTree>
    <p:extLst>
      <p:ext uri="{BB962C8B-B14F-4D97-AF65-F5344CB8AC3E}">
        <p14:creationId xmlns:p14="http://schemas.microsoft.com/office/powerpoint/2010/main" val="399885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05" y="6734"/>
            <a:ext cx="11566703" cy="892610"/>
          </a:xfrm>
        </p:spPr>
        <p:txBody>
          <a:bodyPr>
            <a:normAutofit fontScale="90000"/>
          </a:bodyPr>
          <a:lstStyle/>
          <a:p>
            <a:r>
              <a:rPr lang="en-US" sz="3600" b="1" dirty="0">
                <a:latin typeface="Georgia" panose="02040502050405020303" pitchFamily="18" charset="0"/>
              </a:rPr>
              <a:t>Resource or Other Health Care Organization (OHCO)</a:t>
            </a:r>
          </a:p>
        </p:txBody>
      </p:sp>
      <p:cxnSp>
        <p:nvCxnSpPr>
          <p:cNvPr id="7" name="Shape 70">
            <a:extLst>
              <a:ext uri="{FF2B5EF4-FFF2-40B4-BE49-F238E27FC236}">
                <a16:creationId xmlns:a16="http://schemas.microsoft.com/office/drawing/2014/main" id="{4ED97414-ABA7-4D9A-B6E7-A77234164B4D}"/>
              </a:ext>
            </a:extLst>
          </p:cNvPr>
          <p:cNvCxnSpPr>
            <a:cxnSpLocks/>
          </p:cNvCxnSpPr>
          <p:nvPr/>
        </p:nvCxnSpPr>
        <p:spPr>
          <a:xfrm>
            <a:off x="11357113" y="548268"/>
            <a:ext cx="649357" cy="0"/>
          </a:xfrm>
          <a:prstGeom prst="straightConnector1">
            <a:avLst/>
          </a:prstGeom>
          <a:noFill/>
          <a:ln w="28575" cap="flat" cmpd="sng">
            <a:solidFill>
              <a:srgbClr val="980000"/>
            </a:solidFill>
            <a:prstDash val="solid"/>
            <a:round/>
            <a:headEnd type="none" w="lg" len="lg"/>
            <a:tailEnd type="none" w="lg" len="lg"/>
          </a:ln>
        </p:spPr>
      </p:cxnSp>
      <p:sp>
        <p:nvSpPr>
          <p:cNvPr id="5" name="Rectangle 4">
            <a:extLst>
              <a:ext uri="{FF2B5EF4-FFF2-40B4-BE49-F238E27FC236}">
                <a16:creationId xmlns:a16="http://schemas.microsoft.com/office/drawing/2014/main" id="{0147177E-95B4-439B-9659-599C431B6812}"/>
              </a:ext>
            </a:extLst>
          </p:cNvPr>
          <p:cNvSpPr/>
          <p:nvPr/>
        </p:nvSpPr>
        <p:spPr>
          <a:xfrm>
            <a:off x="556592" y="640397"/>
            <a:ext cx="10416210" cy="646331"/>
          </a:xfrm>
          <a:prstGeom prst="rect">
            <a:avLst/>
          </a:prstGeom>
        </p:spPr>
        <p:txBody>
          <a:bodyPr wrap="square">
            <a:spAutoFit/>
          </a:bodyPr>
          <a:lstStyle/>
          <a:p>
            <a:r>
              <a:rPr lang="en-US" b="1" i="1" dirty="0">
                <a:latin typeface="Georgia" panose="02040502050405020303" pitchFamily="18" charset="0"/>
              </a:rPr>
              <a:t>Providers must select the correct application and provider type to ensure that Medicaid can reimburse for their services</a:t>
            </a:r>
            <a:endParaRPr lang="en-US" b="1" dirty="0">
              <a:latin typeface="Georgia" panose="02040502050405020303" pitchFamily="18" charset="0"/>
            </a:endParaRPr>
          </a:p>
        </p:txBody>
      </p:sp>
      <p:pic>
        <p:nvPicPr>
          <p:cNvPr id="9" name="Picture 8">
            <a:extLst>
              <a:ext uri="{FF2B5EF4-FFF2-40B4-BE49-F238E27FC236}">
                <a16:creationId xmlns:a16="http://schemas.microsoft.com/office/drawing/2014/main" id="{20691EF2-F39A-4491-B3C6-3C1E4DE30662}"/>
              </a:ext>
            </a:extLst>
          </p:cNvPr>
          <p:cNvPicPr>
            <a:picLocks noChangeAspect="1"/>
          </p:cNvPicPr>
          <p:nvPr/>
        </p:nvPicPr>
        <p:blipFill>
          <a:blip r:embed="rId3"/>
          <a:stretch>
            <a:fillRect/>
          </a:stretch>
        </p:blipFill>
        <p:spPr>
          <a:xfrm>
            <a:off x="307245" y="1741117"/>
            <a:ext cx="11566703" cy="4040144"/>
          </a:xfrm>
          <a:prstGeom prst="rect">
            <a:avLst/>
          </a:prstGeom>
        </p:spPr>
      </p:pic>
      <p:sp>
        <p:nvSpPr>
          <p:cNvPr id="11" name="Rectangle 10">
            <a:extLst>
              <a:ext uri="{FF2B5EF4-FFF2-40B4-BE49-F238E27FC236}">
                <a16:creationId xmlns:a16="http://schemas.microsoft.com/office/drawing/2014/main" id="{82BEA6E1-0F5B-4674-A627-8CAD71154A1A}"/>
              </a:ext>
            </a:extLst>
          </p:cNvPr>
          <p:cNvSpPr/>
          <p:nvPr/>
        </p:nvSpPr>
        <p:spPr>
          <a:xfrm>
            <a:off x="662609" y="4664765"/>
            <a:ext cx="3008243" cy="2798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B7BA920A-6275-422B-8C89-498697D0A467}"/>
              </a:ext>
            </a:extLst>
          </p:cNvPr>
          <p:cNvPicPr>
            <a:picLocks noChangeAspect="1"/>
          </p:cNvPicPr>
          <p:nvPr/>
        </p:nvPicPr>
        <p:blipFill>
          <a:blip r:embed="rId4"/>
          <a:stretch>
            <a:fillRect/>
          </a:stretch>
        </p:blipFill>
        <p:spPr>
          <a:xfrm>
            <a:off x="9547201" y="5781261"/>
            <a:ext cx="2459269" cy="650750"/>
          </a:xfrm>
          <a:prstGeom prst="rect">
            <a:avLst/>
          </a:prstGeom>
          <a:effectLst>
            <a:softEdge rad="31750"/>
          </a:effectLst>
        </p:spPr>
      </p:pic>
    </p:spTree>
    <p:extLst>
      <p:ext uri="{BB962C8B-B14F-4D97-AF65-F5344CB8AC3E}">
        <p14:creationId xmlns:p14="http://schemas.microsoft.com/office/powerpoint/2010/main" val="238645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15600" y="593367"/>
            <a:ext cx="11360800" cy="763600"/>
          </a:xfrm>
          <a:prstGeom prst="rect">
            <a:avLst/>
          </a:prstGeom>
        </p:spPr>
        <p:txBody>
          <a:bodyPr vert="horz" lIns="121900" tIns="121900" rIns="121900" bIns="121900" rtlCol="0" anchor="t" anchorCtr="0">
            <a:noAutofit/>
          </a:bodyPr>
          <a:lstStyle/>
          <a:p>
            <a:r>
              <a:rPr lang="en-US" b="1" dirty="0">
                <a:solidFill>
                  <a:srgbClr val="000000"/>
                </a:solidFill>
                <a:latin typeface="Georgia"/>
                <a:ea typeface="Georgia"/>
                <a:cs typeface="Georgia"/>
                <a:sym typeface="Georgia"/>
              </a:rPr>
              <a:t>Helpful Resources</a:t>
            </a:r>
            <a:endParaRPr lang="en" b="1" dirty="0">
              <a:solidFill>
                <a:srgbClr val="000000"/>
              </a:solidFill>
              <a:latin typeface="Georgia"/>
              <a:ea typeface="Georgia"/>
              <a:cs typeface="Georgia"/>
              <a:sym typeface="Georgia"/>
            </a:endParaRPr>
          </a:p>
        </p:txBody>
      </p:sp>
      <p:cxnSp>
        <p:nvCxnSpPr>
          <p:cNvPr id="70" name="Shape 70"/>
          <p:cNvCxnSpPr>
            <a:cxnSpLocks/>
          </p:cNvCxnSpPr>
          <p:nvPr/>
        </p:nvCxnSpPr>
        <p:spPr>
          <a:xfrm>
            <a:off x="6056243" y="1064200"/>
            <a:ext cx="5720157" cy="0"/>
          </a:xfrm>
          <a:prstGeom prst="straightConnector1">
            <a:avLst/>
          </a:prstGeom>
          <a:noFill/>
          <a:ln w="28575" cap="flat" cmpd="sng">
            <a:solidFill>
              <a:srgbClr val="980000"/>
            </a:solidFill>
            <a:prstDash val="solid"/>
            <a:round/>
            <a:headEnd type="none" w="lg" len="lg"/>
            <a:tailEnd type="none" w="lg" len="lg"/>
          </a:ln>
        </p:spPr>
      </p:cxnSp>
      <p:sp>
        <p:nvSpPr>
          <p:cNvPr id="2" name="Text Placeholder 1">
            <a:extLst>
              <a:ext uri="{FF2B5EF4-FFF2-40B4-BE49-F238E27FC236}">
                <a16:creationId xmlns:a16="http://schemas.microsoft.com/office/drawing/2014/main" id="{B46E2EFB-4026-419A-BA4A-E9B351EE3704}"/>
              </a:ext>
            </a:extLst>
          </p:cNvPr>
          <p:cNvSpPr>
            <a:spLocks noGrp="1"/>
          </p:cNvSpPr>
          <p:nvPr>
            <p:ph type="body" idx="1"/>
          </p:nvPr>
        </p:nvSpPr>
        <p:spPr>
          <a:xfrm>
            <a:off x="1644266" y="2040144"/>
            <a:ext cx="8903467" cy="2777711"/>
          </a:xfrm>
        </p:spPr>
        <p:txBody>
          <a:bodyPr>
            <a:normAutofit/>
          </a:bodyPr>
          <a:lstStyle/>
          <a:p>
            <a:endParaRPr lang="en-US" sz="2400" dirty="0"/>
          </a:p>
          <a:p>
            <a:r>
              <a:rPr lang="en-US" sz="2400" dirty="0">
                <a:latin typeface="Georgia" panose="02040502050405020303" pitchFamily="18" charset="0"/>
              </a:rPr>
              <a:t>There are resources you can use to learn all about </a:t>
            </a:r>
            <a:r>
              <a:rPr lang="en-US" sz="2400" dirty="0" err="1">
                <a:latin typeface="Georgia" panose="02040502050405020303" pitchFamily="18" charset="0"/>
              </a:rPr>
              <a:t>ePREP</a:t>
            </a:r>
            <a:r>
              <a:rPr lang="en-US" sz="2400" dirty="0">
                <a:latin typeface="Georgia" panose="02040502050405020303" pitchFamily="18" charset="0"/>
              </a:rPr>
              <a:t> and how to use it. Maryland Medicaid has created a website with documents, checklists and webinars that will help you with </a:t>
            </a:r>
            <a:r>
              <a:rPr lang="en-US" sz="2400" dirty="0" err="1">
                <a:latin typeface="Georgia" panose="02040502050405020303" pitchFamily="18" charset="0"/>
              </a:rPr>
              <a:t>ePREP</a:t>
            </a:r>
            <a:r>
              <a:rPr lang="en-US" sz="2400" dirty="0">
                <a:latin typeface="Georgia" panose="02040502050405020303" pitchFamily="18" charset="0"/>
              </a:rPr>
              <a:t>.</a:t>
            </a:r>
          </a:p>
          <a:p>
            <a:pPr marL="0" indent="0">
              <a:buNone/>
            </a:pPr>
            <a:endParaRPr lang="en-US" sz="2400" dirty="0">
              <a:latin typeface="Georgia" panose="02040502050405020303" pitchFamily="18" charset="0"/>
            </a:endParaRPr>
          </a:p>
          <a:p>
            <a:pPr algn="ctr">
              <a:lnSpc>
                <a:spcPct val="100000"/>
              </a:lnSpc>
            </a:pPr>
            <a:r>
              <a:rPr lang="en-US" sz="2400" u="sng" dirty="0">
                <a:solidFill>
                  <a:srgbClr val="0070C0"/>
                </a:solidFill>
                <a:latin typeface="Georgia" panose="02040502050405020303" pitchFamily="18" charset="0"/>
              </a:rPr>
              <a:t>health.maryland.gov/</a:t>
            </a:r>
            <a:r>
              <a:rPr lang="en-US" sz="2400" u="sng" dirty="0" err="1">
                <a:solidFill>
                  <a:srgbClr val="0070C0"/>
                </a:solidFill>
                <a:latin typeface="Georgia" panose="02040502050405020303" pitchFamily="18" charset="0"/>
              </a:rPr>
              <a:t>eprep</a:t>
            </a:r>
            <a:endParaRPr lang="en-US" sz="2400" u="sng" dirty="0">
              <a:solidFill>
                <a:srgbClr val="0070C0"/>
              </a:solidFill>
              <a:latin typeface="Georgia" panose="02040502050405020303" pitchFamily="18" charset="0"/>
            </a:endParaRPr>
          </a:p>
        </p:txBody>
      </p:sp>
      <p:pic>
        <p:nvPicPr>
          <p:cNvPr id="6" name="Picture 5" descr="A close up of a logo&#10;&#10;Description automatically generated">
            <a:extLst>
              <a:ext uri="{FF2B5EF4-FFF2-40B4-BE49-F238E27FC236}">
                <a16:creationId xmlns:a16="http://schemas.microsoft.com/office/drawing/2014/main" id="{8042F25E-84F7-4B14-931B-2855CB3F2DE4}"/>
              </a:ext>
            </a:extLst>
          </p:cNvPr>
          <p:cNvPicPr>
            <a:picLocks noChangeAspect="1"/>
          </p:cNvPicPr>
          <p:nvPr/>
        </p:nvPicPr>
        <p:blipFill>
          <a:blip r:embed="rId3"/>
          <a:stretch>
            <a:fillRect/>
          </a:stretch>
        </p:blipFill>
        <p:spPr>
          <a:xfrm>
            <a:off x="8916321" y="5571982"/>
            <a:ext cx="2459269" cy="650750"/>
          </a:xfrm>
          <a:prstGeom prst="rect">
            <a:avLst/>
          </a:prstGeom>
          <a:effectLst>
            <a:softEdge rad="31750"/>
          </a:effectLst>
        </p:spPr>
      </p:pic>
    </p:spTree>
    <p:extLst>
      <p:ext uri="{BB962C8B-B14F-4D97-AF65-F5344CB8AC3E}">
        <p14:creationId xmlns:p14="http://schemas.microsoft.com/office/powerpoint/2010/main" val="1561549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A8E30FD-8568-4180-B9CE-940EC34F99FE}"/>
              </a:ext>
            </a:extLst>
          </p:cNvPr>
          <p:cNvSpPr>
            <a:spLocks noGrp="1"/>
          </p:cNvSpPr>
          <p:nvPr>
            <p:ph idx="1"/>
          </p:nvPr>
        </p:nvSpPr>
        <p:spPr>
          <a:xfrm>
            <a:off x="824947" y="1159979"/>
            <a:ext cx="10515600" cy="4525204"/>
          </a:xfrm>
        </p:spPr>
        <p:txBody>
          <a:bodyPr>
            <a:normAutofit lnSpcReduction="10000"/>
          </a:bodyPr>
          <a:lstStyle/>
          <a:p>
            <a:r>
              <a:rPr lang="en-US" sz="2400" dirty="0">
                <a:latin typeface="Georgia" panose="02040502050405020303" pitchFamily="18" charset="0"/>
              </a:rPr>
              <a:t>Many of the Resource provider types must attach an Addendum to their application.</a:t>
            </a:r>
          </a:p>
          <a:p>
            <a:pPr marL="0" indent="0">
              <a:buNone/>
            </a:pPr>
            <a:endParaRPr lang="en-US" sz="2400" dirty="0">
              <a:latin typeface="Georgia" panose="02040502050405020303" pitchFamily="18" charset="0"/>
            </a:endParaRPr>
          </a:p>
          <a:p>
            <a:r>
              <a:rPr lang="en-US" sz="2400" dirty="0">
                <a:latin typeface="Georgia" panose="02040502050405020303" pitchFamily="18" charset="0"/>
              </a:rPr>
              <a:t>Each Addendum is available on the Maryland Medicaid website. </a:t>
            </a:r>
            <a:r>
              <a:rPr lang="en-US" sz="2400" dirty="0" err="1">
                <a:latin typeface="Georgia" panose="02040502050405020303" pitchFamily="18" charset="0"/>
              </a:rPr>
              <a:t>ePREP</a:t>
            </a:r>
            <a:r>
              <a:rPr lang="en-US" sz="2400" dirty="0">
                <a:latin typeface="Georgia" panose="02040502050405020303" pitchFamily="18" charset="0"/>
              </a:rPr>
              <a:t> will direct providers to the link below to find the correct Addendum for each provider type.</a:t>
            </a:r>
          </a:p>
          <a:p>
            <a:pPr marL="0" indent="0" algn="ctr">
              <a:buNone/>
            </a:pPr>
            <a:br>
              <a:rPr lang="en-US" sz="2400" dirty="0">
                <a:latin typeface="Georgia" panose="02040502050405020303" pitchFamily="18" charset="0"/>
              </a:rPr>
            </a:br>
            <a:r>
              <a:rPr lang="en-US" sz="2400" dirty="0">
                <a:solidFill>
                  <a:srgbClr val="0000FF"/>
                </a:solidFill>
                <a:latin typeface="Georgia" panose="02040502050405020303" pitchFamily="18" charset="0"/>
              </a:rPr>
              <a:t>health.maryland.gov/</a:t>
            </a:r>
            <a:r>
              <a:rPr lang="en-US" sz="2400" dirty="0" err="1">
                <a:solidFill>
                  <a:srgbClr val="0000FF"/>
                </a:solidFill>
                <a:latin typeface="Georgia" panose="02040502050405020303" pitchFamily="18" charset="0"/>
              </a:rPr>
              <a:t>providerinfo</a:t>
            </a:r>
            <a:endParaRPr lang="en-US" sz="2400" dirty="0">
              <a:solidFill>
                <a:srgbClr val="0000FF"/>
              </a:solidFill>
              <a:latin typeface="Georgia" panose="02040502050405020303" pitchFamily="18" charset="0"/>
            </a:endParaRPr>
          </a:p>
          <a:p>
            <a:pPr marL="0" indent="0">
              <a:buNone/>
            </a:pPr>
            <a:endParaRPr lang="en-US" sz="2400" dirty="0">
              <a:solidFill>
                <a:srgbClr val="0000FF"/>
              </a:solidFill>
              <a:latin typeface="Georgia" panose="02040502050405020303" pitchFamily="18" charset="0"/>
            </a:endParaRPr>
          </a:p>
          <a:p>
            <a:r>
              <a:rPr lang="en-US" sz="2400" dirty="0">
                <a:latin typeface="Georgia" panose="02040502050405020303" pitchFamily="18" charset="0"/>
              </a:rPr>
              <a:t>The provider will need to navigate to the Enrollment page.  This is where the provider can then find their Provider Type (PT) and click on the “X” to retrieve that PT’s Addendum</a:t>
            </a:r>
            <a:r>
              <a:rPr lang="en-US" dirty="0">
                <a:latin typeface="Georgia" panose="02040502050405020303" pitchFamily="18" charset="0"/>
              </a:rPr>
              <a:t>.</a:t>
            </a:r>
          </a:p>
        </p:txBody>
      </p:sp>
      <p:sp>
        <p:nvSpPr>
          <p:cNvPr id="9" name="Title 1"/>
          <p:cNvSpPr>
            <a:spLocks noGrp="1"/>
          </p:cNvSpPr>
          <p:nvPr>
            <p:ph type="title"/>
          </p:nvPr>
        </p:nvSpPr>
        <p:spPr>
          <a:xfrm>
            <a:off x="361122" y="298865"/>
            <a:ext cx="10515600" cy="655292"/>
          </a:xfrm>
        </p:spPr>
        <p:txBody>
          <a:bodyPr>
            <a:normAutofit fontScale="90000"/>
          </a:bodyPr>
          <a:lstStyle/>
          <a:p>
            <a:r>
              <a:rPr lang="en-US" b="1" dirty="0">
                <a:latin typeface="Georgia" panose="02040502050405020303" pitchFamily="18" charset="0"/>
              </a:rPr>
              <a:t>Provider Addendum</a:t>
            </a:r>
          </a:p>
        </p:txBody>
      </p:sp>
      <p:cxnSp>
        <p:nvCxnSpPr>
          <p:cNvPr id="10" name="Shape 70">
            <a:extLst>
              <a:ext uri="{FF2B5EF4-FFF2-40B4-BE49-F238E27FC236}">
                <a16:creationId xmlns:a16="http://schemas.microsoft.com/office/drawing/2014/main" id="{5C8B20F9-1E3C-4505-B49B-7222E4315F1C}"/>
              </a:ext>
            </a:extLst>
          </p:cNvPr>
          <p:cNvCxnSpPr>
            <a:cxnSpLocks/>
          </p:cNvCxnSpPr>
          <p:nvPr/>
        </p:nvCxnSpPr>
        <p:spPr>
          <a:xfrm>
            <a:off x="5989983" y="703471"/>
            <a:ext cx="5818089" cy="0"/>
          </a:xfrm>
          <a:prstGeom prst="straightConnector1">
            <a:avLst/>
          </a:prstGeom>
          <a:noFill/>
          <a:ln w="28575" cap="flat" cmpd="sng">
            <a:solidFill>
              <a:srgbClr val="980000"/>
            </a:solidFill>
            <a:prstDash val="solid"/>
            <a:round/>
            <a:headEnd type="none" w="lg" len="lg"/>
            <a:tailEnd type="none" w="lg" len="lg"/>
          </a:ln>
        </p:spPr>
      </p:cxnSp>
      <p:pic>
        <p:nvPicPr>
          <p:cNvPr id="6" name="Picture 5" descr="A close up of a logo&#10;&#10;Description automatically generated">
            <a:extLst>
              <a:ext uri="{FF2B5EF4-FFF2-40B4-BE49-F238E27FC236}">
                <a16:creationId xmlns:a16="http://schemas.microsoft.com/office/drawing/2014/main" id="{11054866-AC13-4C5D-9A79-EAFAFA90828F}"/>
              </a:ext>
            </a:extLst>
          </p:cNvPr>
          <p:cNvPicPr>
            <a:picLocks noChangeAspect="1"/>
          </p:cNvPicPr>
          <p:nvPr/>
        </p:nvPicPr>
        <p:blipFill>
          <a:blip r:embed="rId3"/>
          <a:stretch>
            <a:fillRect/>
          </a:stretch>
        </p:blipFill>
        <p:spPr>
          <a:xfrm>
            <a:off x="9348803" y="5891005"/>
            <a:ext cx="2459269" cy="650750"/>
          </a:xfrm>
          <a:prstGeom prst="rect">
            <a:avLst/>
          </a:prstGeom>
          <a:effectLst>
            <a:softEdge rad="31750"/>
          </a:effectLst>
        </p:spPr>
      </p:pic>
    </p:spTree>
    <p:extLst>
      <p:ext uri="{BB962C8B-B14F-4D97-AF65-F5344CB8AC3E}">
        <p14:creationId xmlns:p14="http://schemas.microsoft.com/office/powerpoint/2010/main" val="312919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1" y="166973"/>
            <a:ext cx="11637566" cy="814318"/>
          </a:xfrm>
        </p:spPr>
        <p:txBody>
          <a:bodyPr>
            <a:noAutofit/>
          </a:bodyPr>
          <a:lstStyle/>
          <a:p>
            <a:r>
              <a:rPr lang="en-US" sz="3600" b="1" dirty="0">
                <a:latin typeface="Georgia" panose="02040502050405020303" pitchFamily="18" charset="0"/>
              </a:rPr>
              <a:t>Waiver/Resource Providers</a:t>
            </a:r>
          </a:p>
        </p:txBody>
      </p:sp>
      <p:cxnSp>
        <p:nvCxnSpPr>
          <p:cNvPr id="6" name="Shape 70">
            <a:extLst>
              <a:ext uri="{FF2B5EF4-FFF2-40B4-BE49-F238E27FC236}">
                <a16:creationId xmlns:a16="http://schemas.microsoft.com/office/drawing/2014/main" id="{5E8A467D-F589-42E2-89AF-F16604054B20}"/>
              </a:ext>
            </a:extLst>
          </p:cNvPr>
          <p:cNvCxnSpPr>
            <a:cxnSpLocks/>
          </p:cNvCxnSpPr>
          <p:nvPr/>
        </p:nvCxnSpPr>
        <p:spPr>
          <a:xfrm>
            <a:off x="6904383" y="650463"/>
            <a:ext cx="4810539" cy="0"/>
          </a:xfrm>
          <a:prstGeom prst="straightConnector1">
            <a:avLst/>
          </a:prstGeom>
          <a:noFill/>
          <a:ln w="28575" cap="flat" cmpd="sng">
            <a:solidFill>
              <a:srgbClr val="980000"/>
            </a:solidFill>
            <a:prstDash val="solid"/>
            <a:round/>
            <a:headEnd type="none" w="lg" len="lg"/>
            <a:tailEnd type="none" w="lg" len="lg"/>
          </a:ln>
        </p:spPr>
      </p:cxnSp>
      <p:sp>
        <p:nvSpPr>
          <p:cNvPr id="7" name="Content Placeholder 4">
            <a:extLst>
              <a:ext uri="{FF2B5EF4-FFF2-40B4-BE49-F238E27FC236}">
                <a16:creationId xmlns:a16="http://schemas.microsoft.com/office/drawing/2014/main" id="{D2F1998B-1BD1-4CB1-BB87-E00EEFCC4FEA}"/>
              </a:ext>
            </a:extLst>
          </p:cNvPr>
          <p:cNvSpPr>
            <a:spLocks noGrp="1"/>
          </p:cNvSpPr>
          <p:nvPr>
            <p:ph sz="half" idx="1"/>
          </p:nvPr>
        </p:nvSpPr>
        <p:spPr>
          <a:xfrm>
            <a:off x="616225" y="1650550"/>
            <a:ext cx="10959549" cy="3556900"/>
          </a:xfrm>
        </p:spPr>
        <p:txBody>
          <a:bodyPr vert="horz" lIns="91440" tIns="45720" rIns="91440" bIns="45720" rtlCol="0" anchor="t">
            <a:normAutofit/>
          </a:bodyPr>
          <a:lstStyle/>
          <a:p>
            <a:pPr marL="0" indent="0">
              <a:buNone/>
            </a:pPr>
            <a:r>
              <a:rPr lang="en-US" sz="2000" dirty="0">
                <a:latin typeface="Georgia" panose="02040502050405020303" pitchFamily="18" charset="0"/>
              </a:rPr>
              <a:t>Facilities/Clinics Who Can Create New Applications</a:t>
            </a:r>
          </a:p>
          <a:p>
            <a:pPr marL="838190" lvl="1" indent="-380990">
              <a:lnSpc>
                <a:spcPct val="100000"/>
              </a:lnSpc>
              <a:spcBef>
                <a:spcPts val="0"/>
              </a:spcBef>
            </a:pPr>
            <a:r>
              <a:rPr lang="en-US" sz="2000" dirty="0">
                <a:solidFill>
                  <a:prstClr val="black"/>
                </a:solidFill>
                <a:latin typeface="Georgia" panose="02040502050405020303" pitchFamily="18" charset="0"/>
              </a:rPr>
              <a:t>Laboratory = PT 10</a:t>
            </a:r>
          </a:p>
          <a:p>
            <a:pPr marL="838190" lvl="1" indent="-380990">
              <a:lnSpc>
                <a:spcPct val="100000"/>
              </a:lnSpc>
              <a:spcBef>
                <a:spcPts val="0"/>
              </a:spcBef>
            </a:pPr>
            <a:r>
              <a:rPr lang="en-US" sz="2000" dirty="0">
                <a:solidFill>
                  <a:schemeClr val="accent1">
                    <a:lumMod val="75000"/>
                  </a:schemeClr>
                </a:solidFill>
                <a:latin typeface="Georgia" panose="02040502050405020303" pitchFamily="18" charset="0"/>
                <a:hlinkClick r:id="rId3">
                  <a:extLst>
                    <a:ext uri="{A12FA001-AC4F-418D-AE19-62706E023703}">
                      <ahyp:hlinkClr xmlns:ahyp="http://schemas.microsoft.com/office/drawing/2018/hyperlinkcolor" val="tx"/>
                    </a:ext>
                  </a:extLst>
                </a:hlinkClick>
              </a:rPr>
              <a:t>Home Health Agency = PT 41</a:t>
            </a:r>
            <a:endParaRPr lang="en-US" sz="2000" dirty="0">
              <a:solidFill>
                <a:schemeClr val="accent1">
                  <a:lumMod val="75000"/>
                </a:schemeClr>
              </a:solidFill>
              <a:latin typeface="Georgia" panose="02040502050405020303" pitchFamily="18" charset="0"/>
            </a:endParaRPr>
          </a:p>
          <a:p>
            <a:pPr marL="838190" lvl="1" indent="-380990">
              <a:lnSpc>
                <a:spcPct val="100000"/>
              </a:lnSpc>
              <a:spcBef>
                <a:spcPts val="0"/>
              </a:spcBef>
            </a:pPr>
            <a:r>
              <a:rPr lang="en-US" sz="2000" dirty="0">
                <a:solidFill>
                  <a:prstClr val="black"/>
                </a:solidFill>
                <a:latin typeface="Georgia" panose="02040502050405020303" pitchFamily="18" charset="0"/>
                <a:hlinkClick r:id="rId4"/>
              </a:rPr>
              <a:t>Portable X-Ray = PT 59</a:t>
            </a:r>
            <a:endParaRPr lang="en-US" sz="2000" dirty="0">
              <a:solidFill>
                <a:prstClr val="black"/>
              </a:solidFill>
              <a:latin typeface="Georgia" panose="02040502050405020303" pitchFamily="18" charset="0"/>
            </a:endParaRPr>
          </a:p>
          <a:p>
            <a:pPr marL="838190" lvl="1" indent="-380990">
              <a:lnSpc>
                <a:spcPct val="100000"/>
              </a:lnSpc>
              <a:spcBef>
                <a:spcPts val="0"/>
              </a:spcBef>
            </a:pPr>
            <a:r>
              <a:rPr lang="en-US" sz="2000" dirty="0">
                <a:solidFill>
                  <a:prstClr val="black"/>
                </a:solidFill>
                <a:latin typeface="Georgia" panose="02040502050405020303" pitchFamily="18" charset="0"/>
                <a:hlinkClick r:id="rId5"/>
              </a:rPr>
              <a:t>Diagnostic Services, Other = PT 60</a:t>
            </a:r>
            <a:endParaRPr lang="en-US" sz="2000" dirty="0">
              <a:solidFill>
                <a:prstClr val="black"/>
              </a:solidFill>
              <a:latin typeface="Georgia" panose="02040502050405020303" pitchFamily="18" charset="0"/>
            </a:endParaRPr>
          </a:p>
          <a:p>
            <a:pPr marL="838190" lvl="1" indent="-380990">
              <a:lnSpc>
                <a:spcPct val="100000"/>
              </a:lnSpc>
              <a:spcBef>
                <a:spcPts val="0"/>
              </a:spcBef>
            </a:pPr>
            <a:r>
              <a:rPr lang="en-US" sz="2000" dirty="0">
                <a:solidFill>
                  <a:prstClr val="black"/>
                </a:solidFill>
                <a:latin typeface="Georgia" panose="02040502050405020303" pitchFamily="18" charset="0"/>
                <a:hlinkClick r:id="rId6"/>
              </a:rPr>
              <a:t>Dialysis Facilities = PT 61</a:t>
            </a:r>
            <a:endParaRPr lang="en-US" sz="2000" dirty="0">
              <a:solidFill>
                <a:prstClr val="black"/>
              </a:solidFill>
              <a:latin typeface="Georgia" panose="02040502050405020303" pitchFamily="18" charset="0"/>
            </a:endParaRPr>
          </a:p>
          <a:p>
            <a:pPr marL="838190" lvl="1" indent="-380990">
              <a:lnSpc>
                <a:spcPct val="100000"/>
              </a:lnSpc>
              <a:spcBef>
                <a:spcPts val="0"/>
              </a:spcBef>
            </a:pPr>
            <a:r>
              <a:rPr lang="en-US" sz="2000" dirty="0">
                <a:solidFill>
                  <a:prstClr val="black"/>
                </a:solidFill>
                <a:latin typeface="Georgia" panose="02040502050405020303" pitchFamily="18" charset="0"/>
                <a:hlinkClick r:id="rId7"/>
              </a:rPr>
              <a:t>Durable Medical Supplies (DMS)/Durable Medical Equipment (DME) Provider = PT 62</a:t>
            </a:r>
            <a:endParaRPr lang="en-US" sz="2000" dirty="0">
              <a:solidFill>
                <a:prstClr val="black"/>
              </a:solidFill>
              <a:latin typeface="Georgia" panose="02040502050405020303" pitchFamily="18" charset="0"/>
            </a:endParaRPr>
          </a:p>
          <a:p>
            <a:pPr marL="838190" lvl="1" indent="-380990">
              <a:lnSpc>
                <a:spcPct val="100000"/>
              </a:lnSpc>
              <a:spcBef>
                <a:spcPts val="0"/>
              </a:spcBef>
            </a:pPr>
            <a:r>
              <a:rPr lang="en-US" sz="2000" dirty="0">
                <a:solidFill>
                  <a:prstClr val="black"/>
                </a:solidFill>
                <a:latin typeface="Georgia" panose="02040502050405020303" pitchFamily="18" charset="0"/>
                <a:hlinkClick r:id="rId8"/>
              </a:rPr>
              <a:t>Mental Health Case Management Provider = PT CM</a:t>
            </a:r>
            <a:endParaRPr lang="en-US" sz="2000" dirty="0">
              <a:solidFill>
                <a:prstClr val="black"/>
              </a:solidFill>
              <a:latin typeface="Georgia" panose="02040502050405020303" pitchFamily="18" charset="0"/>
            </a:endParaRPr>
          </a:p>
          <a:p>
            <a:pPr marL="838190" lvl="1" indent="-380990">
              <a:lnSpc>
                <a:spcPct val="100000"/>
              </a:lnSpc>
              <a:spcBef>
                <a:spcPts val="0"/>
              </a:spcBef>
            </a:pPr>
            <a:r>
              <a:rPr lang="en-US" sz="2000" dirty="0">
                <a:solidFill>
                  <a:prstClr val="black"/>
                </a:solidFill>
                <a:latin typeface="Georgia" panose="02040502050405020303" pitchFamily="18" charset="0"/>
              </a:rPr>
              <a:t>Pharmacy = PT RX</a:t>
            </a:r>
          </a:p>
          <a:p>
            <a:pPr marL="838190" lvl="1" indent="-380990">
              <a:lnSpc>
                <a:spcPct val="100000"/>
              </a:lnSpc>
              <a:spcBef>
                <a:spcPts val="0"/>
              </a:spcBef>
            </a:pPr>
            <a:r>
              <a:rPr lang="en-US" sz="2000" dirty="0">
                <a:solidFill>
                  <a:prstClr val="black"/>
                </a:solidFill>
                <a:latin typeface="Georgia" panose="02040502050405020303" pitchFamily="18" charset="0"/>
                <a:hlinkClick r:id="rId9"/>
              </a:rPr>
              <a:t>Ambulance Company = PT T1</a:t>
            </a:r>
            <a:endParaRPr lang="en-US" sz="2000" dirty="0">
              <a:solidFill>
                <a:prstClr val="black"/>
              </a:solidFill>
              <a:latin typeface="Georgia" panose="02040502050405020303" pitchFamily="18" charset="0"/>
            </a:endParaRPr>
          </a:p>
          <a:p>
            <a:pPr marL="838190" lvl="1" indent="-380990">
              <a:lnSpc>
                <a:spcPct val="100000"/>
              </a:lnSpc>
              <a:spcBef>
                <a:spcPts val="0"/>
              </a:spcBef>
            </a:pPr>
            <a:r>
              <a:rPr lang="en-US" sz="2000" dirty="0">
                <a:solidFill>
                  <a:prstClr val="black"/>
                </a:solidFill>
                <a:latin typeface="Georgia" panose="02040502050405020303" pitchFamily="18" charset="0"/>
                <a:hlinkClick r:id="rId10"/>
              </a:rPr>
              <a:t>HIV Case Management = PT VC</a:t>
            </a:r>
            <a:endParaRPr lang="en-US" sz="2000" dirty="0">
              <a:solidFill>
                <a:prstClr val="black"/>
              </a:solidFill>
              <a:latin typeface="Georgia" panose="02040502050405020303" pitchFamily="18" charset="0"/>
            </a:endParaRPr>
          </a:p>
          <a:p>
            <a:pPr marL="838190" lvl="1" indent="-380990">
              <a:lnSpc>
                <a:spcPct val="100000"/>
              </a:lnSpc>
              <a:spcBef>
                <a:spcPts val="0"/>
              </a:spcBef>
            </a:pPr>
            <a:endParaRPr lang="en-US" sz="2000" dirty="0">
              <a:solidFill>
                <a:prstClr val="black"/>
              </a:solidFill>
              <a:latin typeface="Georgia" panose="02040502050405020303" pitchFamily="18" charset="0"/>
            </a:endParaRPr>
          </a:p>
          <a:p>
            <a:endParaRPr lang="en-US" sz="2000" dirty="0">
              <a:latin typeface="Georgia" panose="02040502050405020303" pitchFamily="18" charset="0"/>
              <a:hlinkClick r:id="" action="ppaction://noaction"/>
            </a:endParaRPr>
          </a:p>
          <a:p>
            <a:endParaRPr lang="en-US" sz="2000" dirty="0">
              <a:latin typeface="Georgia" panose="02040502050405020303" pitchFamily="18" charset="0"/>
              <a:hlinkClick r:id="" action="ppaction://noaction"/>
            </a:endParaRPr>
          </a:p>
          <a:p>
            <a:endParaRPr lang="en-US" sz="2000" dirty="0">
              <a:latin typeface="Georgia" panose="02040502050405020303" pitchFamily="18" charset="0"/>
              <a:hlinkClick r:id="" action="ppaction://noaction"/>
            </a:endParaRPr>
          </a:p>
          <a:p>
            <a:endParaRPr lang="en-US" sz="2000" dirty="0">
              <a:latin typeface="Georgia" panose="02040502050405020303" pitchFamily="18" charset="0"/>
              <a:hlinkClick r:id="" action="ppaction://noaction"/>
            </a:endParaRPr>
          </a:p>
        </p:txBody>
      </p:sp>
      <p:pic>
        <p:nvPicPr>
          <p:cNvPr id="8" name="Picture 7" descr="A close up of a logo&#10;&#10;Description automatically generated">
            <a:extLst>
              <a:ext uri="{FF2B5EF4-FFF2-40B4-BE49-F238E27FC236}">
                <a16:creationId xmlns:a16="http://schemas.microsoft.com/office/drawing/2014/main" id="{6E98C3D2-6E6F-4FDB-AA52-9BC55F7CA283}"/>
              </a:ext>
            </a:extLst>
          </p:cNvPr>
          <p:cNvPicPr>
            <a:picLocks noChangeAspect="1"/>
          </p:cNvPicPr>
          <p:nvPr/>
        </p:nvPicPr>
        <p:blipFill>
          <a:blip r:embed="rId11"/>
          <a:stretch>
            <a:fillRect/>
          </a:stretch>
        </p:blipFill>
        <p:spPr>
          <a:xfrm>
            <a:off x="9348418" y="5882162"/>
            <a:ext cx="2459269" cy="650750"/>
          </a:xfrm>
          <a:prstGeom prst="rect">
            <a:avLst/>
          </a:prstGeom>
          <a:effectLst>
            <a:softEdge rad="31750"/>
          </a:effectLst>
        </p:spPr>
      </p:pic>
    </p:spTree>
    <p:extLst>
      <p:ext uri="{BB962C8B-B14F-4D97-AF65-F5344CB8AC3E}">
        <p14:creationId xmlns:p14="http://schemas.microsoft.com/office/powerpoint/2010/main" val="407465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fade">
                                      <p:cBhvr>
                                        <p:cTn id="34" dur="500"/>
                                        <p:tgtEl>
                                          <p:spTgt spid="7">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fade">
                                      <p:cBhvr>
                                        <p:cTn id="37"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1" y="166973"/>
            <a:ext cx="11637566" cy="814318"/>
          </a:xfrm>
        </p:spPr>
        <p:txBody>
          <a:bodyPr>
            <a:noAutofit/>
          </a:bodyPr>
          <a:lstStyle/>
          <a:p>
            <a:r>
              <a:rPr lang="en-US" sz="3600" b="1" dirty="0">
                <a:latin typeface="Georgia" panose="02040502050405020303" pitchFamily="18" charset="0"/>
              </a:rPr>
              <a:t>Waiver/Resource Providers</a:t>
            </a:r>
          </a:p>
        </p:txBody>
      </p:sp>
      <p:cxnSp>
        <p:nvCxnSpPr>
          <p:cNvPr id="6" name="Shape 70">
            <a:extLst>
              <a:ext uri="{FF2B5EF4-FFF2-40B4-BE49-F238E27FC236}">
                <a16:creationId xmlns:a16="http://schemas.microsoft.com/office/drawing/2014/main" id="{5E8A467D-F589-42E2-89AF-F16604054B20}"/>
              </a:ext>
            </a:extLst>
          </p:cNvPr>
          <p:cNvCxnSpPr>
            <a:cxnSpLocks/>
          </p:cNvCxnSpPr>
          <p:nvPr/>
        </p:nvCxnSpPr>
        <p:spPr>
          <a:xfrm>
            <a:off x="6877878" y="650463"/>
            <a:ext cx="4837044" cy="0"/>
          </a:xfrm>
          <a:prstGeom prst="straightConnector1">
            <a:avLst/>
          </a:prstGeom>
          <a:noFill/>
          <a:ln w="28575" cap="flat" cmpd="sng">
            <a:solidFill>
              <a:srgbClr val="980000"/>
            </a:solidFill>
            <a:prstDash val="solid"/>
            <a:round/>
            <a:headEnd type="none" w="lg" len="lg"/>
            <a:tailEnd type="none" w="lg" len="lg"/>
          </a:ln>
        </p:spPr>
      </p:cxnSp>
      <p:sp>
        <p:nvSpPr>
          <p:cNvPr id="7" name="Content Placeholder 4">
            <a:extLst>
              <a:ext uri="{FF2B5EF4-FFF2-40B4-BE49-F238E27FC236}">
                <a16:creationId xmlns:a16="http://schemas.microsoft.com/office/drawing/2014/main" id="{D2F1998B-1BD1-4CB1-BB87-E00EEFCC4FEA}"/>
              </a:ext>
            </a:extLst>
          </p:cNvPr>
          <p:cNvSpPr>
            <a:spLocks noGrp="1"/>
          </p:cNvSpPr>
          <p:nvPr>
            <p:ph sz="half" idx="1"/>
          </p:nvPr>
        </p:nvSpPr>
        <p:spPr>
          <a:xfrm>
            <a:off x="1861930" y="2784306"/>
            <a:ext cx="8468140" cy="1289387"/>
          </a:xfrm>
        </p:spPr>
        <p:txBody>
          <a:bodyPr vert="horz" lIns="91440" tIns="45720" rIns="91440" bIns="45720" rtlCol="0" anchor="t">
            <a:normAutofit/>
          </a:bodyPr>
          <a:lstStyle/>
          <a:p>
            <a:pPr marL="0" indent="0">
              <a:buNone/>
            </a:pPr>
            <a:r>
              <a:rPr lang="en-US" sz="2000" dirty="0">
                <a:latin typeface="Georgia" panose="02040502050405020303" pitchFamily="18" charset="0"/>
              </a:rPr>
              <a:t>Facility/Clinic </a:t>
            </a:r>
            <a:r>
              <a:rPr lang="en-US" sz="2000" i="1" u="sng" dirty="0">
                <a:latin typeface="Georgia" panose="02040502050405020303" pitchFamily="18" charset="0"/>
              </a:rPr>
              <a:t>Who Cannot </a:t>
            </a:r>
            <a:r>
              <a:rPr lang="en-US" sz="2000" dirty="0">
                <a:latin typeface="Georgia" panose="02040502050405020303" pitchFamily="18" charset="0"/>
              </a:rPr>
              <a:t>Create New Applications</a:t>
            </a:r>
          </a:p>
          <a:p>
            <a:pPr marL="380990" indent="-380990">
              <a:lnSpc>
                <a:spcPct val="100000"/>
              </a:lnSpc>
              <a:spcBef>
                <a:spcPts val="0"/>
              </a:spcBef>
            </a:pPr>
            <a:r>
              <a:rPr lang="en-US" sz="2000" dirty="0">
                <a:solidFill>
                  <a:prstClr val="black"/>
                </a:solidFill>
                <a:latin typeface="Georgia" panose="02040502050405020303" pitchFamily="18" charset="0"/>
              </a:rPr>
              <a:t>Rare and Expensive Case Management (REM) Provider = PT 87</a:t>
            </a:r>
          </a:p>
          <a:p>
            <a:pPr marL="380990" lvl="0" indent="-380990">
              <a:lnSpc>
                <a:spcPct val="100000"/>
              </a:lnSpc>
              <a:spcBef>
                <a:spcPts val="0"/>
              </a:spcBef>
            </a:pPr>
            <a:r>
              <a:rPr lang="en-US" sz="2000" dirty="0">
                <a:solidFill>
                  <a:prstClr val="black"/>
                </a:solidFill>
                <a:latin typeface="Georgia" panose="02040502050405020303" pitchFamily="18" charset="0"/>
              </a:rPr>
              <a:t>Tape Intermediary = 96 (Supplemental Only)</a:t>
            </a:r>
          </a:p>
          <a:p>
            <a:pPr marL="380990" lvl="0" indent="-380990">
              <a:lnSpc>
                <a:spcPct val="100000"/>
              </a:lnSpc>
              <a:spcBef>
                <a:spcPts val="0"/>
              </a:spcBef>
            </a:pPr>
            <a:endParaRPr lang="en-US" sz="2000" dirty="0">
              <a:solidFill>
                <a:prstClr val="black"/>
              </a:solidFill>
              <a:latin typeface="Georgia" panose="02040502050405020303" pitchFamily="18" charset="0"/>
            </a:endParaRPr>
          </a:p>
          <a:p>
            <a:pPr marL="380990" lvl="0" indent="-380990">
              <a:lnSpc>
                <a:spcPct val="100000"/>
              </a:lnSpc>
              <a:spcBef>
                <a:spcPts val="0"/>
              </a:spcBef>
            </a:pPr>
            <a:endParaRPr lang="en-US" sz="2400" dirty="0">
              <a:solidFill>
                <a:prstClr val="black"/>
              </a:solidFill>
              <a:latin typeface="Georgia" panose="02040502050405020303" pitchFamily="18" charset="0"/>
            </a:endParaRPr>
          </a:p>
          <a:p>
            <a:endParaRPr lang="en-US" sz="2000" dirty="0">
              <a:latin typeface="Georgia" panose="02040502050405020303" pitchFamily="18" charset="0"/>
              <a:hlinkClick r:id="" action="ppaction://noaction"/>
            </a:endParaRPr>
          </a:p>
          <a:p>
            <a:pPr marL="0" indent="0">
              <a:buNone/>
            </a:pPr>
            <a:endParaRPr lang="en-US" sz="2000" dirty="0">
              <a:latin typeface="Georgia" panose="02040502050405020303" pitchFamily="18" charset="0"/>
              <a:hlinkClick r:id="" action="ppaction://noaction"/>
            </a:endParaRPr>
          </a:p>
          <a:p>
            <a:endParaRPr lang="en-US" sz="2000" dirty="0">
              <a:latin typeface="Georgia" panose="02040502050405020303" pitchFamily="18" charset="0"/>
              <a:hlinkClick r:id="" action="ppaction://noaction"/>
            </a:endParaRPr>
          </a:p>
          <a:p>
            <a:endParaRPr lang="en-US" sz="2000" dirty="0">
              <a:latin typeface="Georgia" panose="02040502050405020303" pitchFamily="18" charset="0"/>
              <a:hlinkClick r:id="" action="ppaction://noaction"/>
            </a:endParaRPr>
          </a:p>
        </p:txBody>
      </p:sp>
      <p:pic>
        <p:nvPicPr>
          <p:cNvPr id="8" name="Picture 7" descr="A close up of a logo&#10;&#10;Description automatically generated">
            <a:extLst>
              <a:ext uri="{FF2B5EF4-FFF2-40B4-BE49-F238E27FC236}">
                <a16:creationId xmlns:a16="http://schemas.microsoft.com/office/drawing/2014/main" id="{C2A80FBC-5794-4437-9D4A-136EE75BF281}"/>
              </a:ext>
            </a:extLst>
          </p:cNvPr>
          <p:cNvPicPr>
            <a:picLocks noChangeAspect="1"/>
          </p:cNvPicPr>
          <p:nvPr/>
        </p:nvPicPr>
        <p:blipFill>
          <a:blip r:embed="rId3"/>
          <a:stretch>
            <a:fillRect/>
          </a:stretch>
        </p:blipFill>
        <p:spPr>
          <a:xfrm>
            <a:off x="9296400" y="5699812"/>
            <a:ext cx="2459269" cy="650750"/>
          </a:xfrm>
          <a:prstGeom prst="rect">
            <a:avLst/>
          </a:prstGeom>
          <a:effectLst>
            <a:softEdge rad="31750"/>
          </a:effectLst>
        </p:spPr>
      </p:pic>
    </p:spTree>
    <p:extLst>
      <p:ext uri="{BB962C8B-B14F-4D97-AF65-F5344CB8AC3E}">
        <p14:creationId xmlns:p14="http://schemas.microsoft.com/office/powerpoint/2010/main" val="313813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5" y="0"/>
            <a:ext cx="12191995" cy="6858000"/>
          </a:xfrm>
          <a:prstGeom prst="rect">
            <a:avLst/>
          </a:prstGeom>
          <a:noFill/>
          <a:ln w="9525" cap="flat" cmpd="sng">
            <a:solidFill>
              <a:srgbClr val="FFFFFF"/>
            </a:solidFill>
            <a:prstDash val="solid"/>
            <a:round/>
            <a:headEnd type="none" w="med" len="med"/>
            <a:tailEnd type="none" w="med" len="med"/>
          </a:ln>
        </p:spPr>
      </p:pic>
      <p:sp>
        <p:nvSpPr>
          <p:cNvPr id="58" name="Shape 58"/>
          <p:cNvSpPr txBox="1"/>
          <p:nvPr/>
        </p:nvSpPr>
        <p:spPr>
          <a:xfrm>
            <a:off x="1246755" y="2195851"/>
            <a:ext cx="9698491" cy="1191224"/>
          </a:xfrm>
          <a:prstGeom prst="rect">
            <a:avLst/>
          </a:prstGeom>
          <a:noFill/>
          <a:ln>
            <a:noFill/>
          </a:ln>
        </p:spPr>
        <p:txBody>
          <a:bodyPr lIns="121900" tIns="121900" rIns="121900" bIns="121900" anchor="t" anchorCtr="0">
            <a:noAutofit/>
          </a:bodyPr>
          <a:lstStyle/>
          <a:p>
            <a:pPr lvl="0" algn="ctr"/>
            <a:r>
              <a:rPr lang="en-US" sz="5400" dirty="0">
                <a:solidFill>
                  <a:schemeClr val="bg1"/>
                </a:solidFill>
                <a:latin typeface="Georgia" panose="02040502050405020303" pitchFamily="18" charset="0"/>
              </a:rPr>
              <a:t>Completing Applications on </a:t>
            </a:r>
            <a:r>
              <a:rPr lang="en-US" sz="5400" dirty="0" err="1">
                <a:solidFill>
                  <a:schemeClr val="bg1"/>
                </a:solidFill>
                <a:latin typeface="Georgia" panose="02040502050405020303" pitchFamily="18" charset="0"/>
              </a:rPr>
              <a:t>ePrep</a:t>
            </a:r>
            <a:endParaRPr lang="en-US" sz="5400" dirty="0">
              <a:solidFill>
                <a:schemeClr val="bg1"/>
              </a:solidFill>
              <a:latin typeface="Georgia" panose="02040502050405020303" pitchFamily="18" charset="0"/>
            </a:endParaRPr>
          </a:p>
        </p:txBody>
      </p:sp>
      <p:sp>
        <p:nvSpPr>
          <p:cNvPr id="7" name="Subtitle 2">
            <a:extLst>
              <a:ext uri="{FF2B5EF4-FFF2-40B4-BE49-F238E27FC236}">
                <a16:creationId xmlns:a16="http://schemas.microsoft.com/office/drawing/2014/main" id="{4666F4AE-D8AF-41CF-9D8C-55D684D56C51}"/>
              </a:ext>
            </a:extLst>
          </p:cNvPr>
          <p:cNvSpPr txBox="1">
            <a:spLocks/>
          </p:cNvSpPr>
          <p:nvPr/>
        </p:nvSpPr>
        <p:spPr>
          <a:xfrm>
            <a:off x="831851" y="3379304"/>
            <a:ext cx="10515600" cy="7199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dirty="0">
              <a:solidFill>
                <a:schemeClr val="bg1"/>
              </a:solidFill>
              <a:latin typeface="Georgia" panose="02040502050405020303" pitchFamily="18" charset="0"/>
            </a:endParaRPr>
          </a:p>
        </p:txBody>
      </p:sp>
      <p:pic>
        <p:nvPicPr>
          <p:cNvPr id="6" name="Picture 5" descr="A close up of a logo&#10;&#10;Description automatically generated">
            <a:extLst>
              <a:ext uri="{FF2B5EF4-FFF2-40B4-BE49-F238E27FC236}">
                <a16:creationId xmlns:a16="http://schemas.microsoft.com/office/drawing/2014/main" id="{880A26D6-9FA1-4B4F-9FF5-D55A9672BF8F}"/>
              </a:ext>
            </a:extLst>
          </p:cNvPr>
          <p:cNvPicPr>
            <a:picLocks noChangeAspect="1"/>
          </p:cNvPicPr>
          <p:nvPr/>
        </p:nvPicPr>
        <p:blipFill>
          <a:blip r:embed="rId4"/>
          <a:stretch>
            <a:fillRect/>
          </a:stretch>
        </p:blipFill>
        <p:spPr>
          <a:xfrm>
            <a:off x="9438008" y="5984808"/>
            <a:ext cx="2459269" cy="650750"/>
          </a:xfrm>
          <a:prstGeom prst="rect">
            <a:avLst/>
          </a:prstGeom>
          <a:effectLst>
            <a:softEdge rad="31750"/>
          </a:effectLst>
        </p:spPr>
      </p:pic>
    </p:spTree>
    <p:extLst>
      <p:ext uri="{BB962C8B-B14F-4D97-AF65-F5344CB8AC3E}">
        <p14:creationId xmlns:p14="http://schemas.microsoft.com/office/powerpoint/2010/main" val="3738857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4" name="Picture 3">
            <a:extLst>
              <a:ext uri="{FF2B5EF4-FFF2-40B4-BE49-F238E27FC236}">
                <a16:creationId xmlns:a16="http://schemas.microsoft.com/office/drawing/2014/main" id="{C3D0329E-B156-44D7-AE23-1699A30A8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97" y="1071722"/>
            <a:ext cx="8229735" cy="5249008"/>
          </a:xfrm>
          <a:prstGeom prst="rect">
            <a:avLst/>
          </a:prstGeom>
        </p:spPr>
      </p:pic>
      <p:cxnSp>
        <p:nvCxnSpPr>
          <p:cNvPr id="70" name="Shape 70"/>
          <p:cNvCxnSpPr>
            <a:cxnSpLocks/>
          </p:cNvCxnSpPr>
          <p:nvPr/>
        </p:nvCxnSpPr>
        <p:spPr>
          <a:xfrm>
            <a:off x="8136835" y="676966"/>
            <a:ext cx="3869635" cy="0"/>
          </a:xfrm>
          <a:prstGeom prst="straightConnector1">
            <a:avLst/>
          </a:prstGeom>
          <a:noFill/>
          <a:ln w="28575" cap="flat" cmpd="sng">
            <a:solidFill>
              <a:srgbClr val="980000"/>
            </a:solidFill>
            <a:prstDash val="solid"/>
            <a:round/>
            <a:headEnd type="none" w="lg" len="lg"/>
            <a:tailEnd type="none" w="lg" len="lg"/>
          </a:ln>
        </p:spPr>
      </p:cxnSp>
      <p:sp>
        <p:nvSpPr>
          <p:cNvPr id="8" name="Oval 7"/>
          <p:cNvSpPr/>
          <p:nvPr/>
        </p:nvSpPr>
        <p:spPr>
          <a:xfrm>
            <a:off x="2107730" y="2913239"/>
            <a:ext cx="567091" cy="29937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endParaRPr>
          </a:p>
        </p:txBody>
      </p:sp>
      <p:cxnSp>
        <p:nvCxnSpPr>
          <p:cNvPr id="9" name="Straight Arrow Connector 8">
            <a:extLst>
              <a:ext uri="{FF2B5EF4-FFF2-40B4-BE49-F238E27FC236}">
                <a16:creationId xmlns:a16="http://schemas.microsoft.com/office/drawing/2014/main" id="{A2C9858F-7F3A-4F19-B04A-EDE0697CD8DD}"/>
              </a:ext>
            </a:extLst>
          </p:cNvPr>
          <p:cNvCxnSpPr>
            <a:cxnSpLocks/>
          </p:cNvCxnSpPr>
          <p:nvPr/>
        </p:nvCxnSpPr>
        <p:spPr>
          <a:xfrm>
            <a:off x="2699219" y="3999278"/>
            <a:ext cx="2628155" cy="1420861"/>
          </a:xfrm>
          <a:prstGeom prst="straightConnector1">
            <a:avLst/>
          </a:prstGeom>
          <a:ln w="38100">
            <a:solidFill>
              <a:srgbClr val="FF0000"/>
            </a:solidFill>
            <a:tailEnd type="triangle" w="lg" len="sm"/>
          </a:ln>
        </p:spPr>
        <p:style>
          <a:lnRef idx="3">
            <a:schemeClr val="dk1"/>
          </a:lnRef>
          <a:fillRef idx="0">
            <a:schemeClr val="dk1"/>
          </a:fillRef>
          <a:effectRef idx="2">
            <a:schemeClr val="dk1"/>
          </a:effectRef>
          <a:fontRef idx="minor">
            <a:schemeClr val="tx1"/>
          </a:fontRef>
        </p:style>
      </p:cxnSp>
      <p:sp>
        <p:nvSpPr>
          <p:cNvPr id="12" name="Shape 68"/>
          <p:cNvSpPr txBox="1">
            <a:spLocks/>
          </p:cNvSpPr>
          <p:nvPr/>
        </p:nvSpPr>
        <p:spPr>
          <a:xfrm>
            <a:off x="0" y="69077"/>
            <a:ext cx="8777664" cy="772767"/>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sz="4400" b="1" dirty="0">
                <a:solidFill>
                  <a:srgbClr val="000000"/>
                </a:solidFill>
                <a:latin typeface="Georgia"/>
                <a:ea typeface="Georgia"/>
                <a:cs typeface="Georgia"/>
                <a:sym typeface="Georgia"/>
              </a:rPr>
              <a:t>Completing the Application</a:t>
            </a:r>
            <a:endParaRPr lang="en" sz="4400" b="1" dirty="0">
              <a:solidFill>
                <a:srgbClr val="000000"/>
              </a:solidFill>
              <a:latin typeface="Georgia"/>
              <a:ea typeface="Georgia"/>
              <a:cs typeface="Georgia"/>
              <a:sym typeface="Georgia"/>
            </a:endParaRPr>
          </a:p>
        </p:txBody>
      </p:sp>
      <p:sp>
        <p:nvSpPr>
          <p:cNvPr id="2" name="TextBox 1">
            <a:extLst>
              <a:ext uri="{FF2B5EF4-FFF2-40B4-BE49-F238E27FC236}">
                <a16:creationId xmlns:a16="http://schemas.microsoft.com/office/drawing/2014/main" id="{3C5DB2F8-7A38-4FC9-B7E2-D16D911200EA}"/>
              </a:ext>
            </a:extLst>
          </p:cNvPr>
          <p:cNvSpPr txBox="1"/>
          <p:nvPr/>
        </p:nvSpPr>
        <p:spPr>
          <a:xfrm>
            <a:off x="8865704" y="1803400"/>
            <a:ext cx="3140766"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Georgia" panose="02040502050405020303" pitchFamily="18" charset="0"/>
              </a:rPr>
              <a:t>Filled circles indicate  the section is completed.</a:t>
            </a:r>
          </a:p>
          <a:p>
            <a:pPr marL="285750" indent="-285750">
              <a:buFont typeface="Arial" panose="020B0604020202020204" pitchFamily="34" charset="0"/>
              <a:buChar char="•"/>
            </a:pPr>
            <a:r>
              <a:rPr lang="en-US" sz="2400" dirty="0">
                <a:latin typeface="Georgia" panose="02040502050405020303" pitchFamily="18" charset="0"/>
              </a:rPr>
              <a:t>Half circles mean the section is not completed.</a:t>
            </a:r>
          </a:p>
          <a:p>
            <a:pPr marL="285750" indent="-285750">
              <a:buFont typeface="Arial" panose="020B0604020202020204" pitchFamily="34" charset="0"/>
              <a:buChar char="•"/>
            </a:pPr>
            <a:r>
              <a:rPr lang="en-US" sz="2400" dirty="0">
                <a:latin typeface="Georgia" panose="02040502050405020303" pitchFamily="18" charset="0"/>
              </a:rPr>
              <a:t>Empty circles indicate sections not started.</a:t>
            </a:r>
          </a:p>
        </p:txBody>
      </p:sp>
      <p:sp>
        <p:nvSpPr>
          <p:cNvPr id="13" name="TextBox 12">
            <a:extLst>
              <a:ext uri="{FF2B5EF4-FFF2-40B4-BE49-F238E27FC236}">
                <a16:creationId xmlns:a16="http://schemas.microsoft.com/office/drawing/2014/main" id="{0C3FD5DA-3CCF-4B27-AF9C-E306C24EC3C9}"/>
              </a:ext>
            </a:extLst>
          </p:cNvPr>
          <p:cNvSpPr txBox="1"/>
          <p:nvPr/>
        </p:nvSpPr>
        <p:spPr>
          <a:xfrm>
            <a:off x="5459445" y="5216166"/>
            <a:ext cx="3114711" cy="1077218"/>
          </a:xfrm>
          <a:prstGeom prst="rect">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solidFill>
                  <a:srgbClr val="FF0000"/>
                </a:solidFill>
                <a:latin typeface="Georgia" panose="02040502050405020303" pitchFamily="18" charset="0"/>
              </a:rPr>
              <a:t>Keep an eye on the completion prompts to guide you.</a:t>
            </a:r>
          </a:p>
          <a:p>
            <a:r>
              <a:rPr lang="en-US" sz="1600" dirty="0">
                <a:solidFill>
                  <a:srgbClr val="FF0000"/>
                </a:solidFill>
                <a:latin typeface="Georgia" panose="02040502050405020303" pitchFamily="18" charset="0"/>
              </a:rPr>
              <a:t>Make sure all the circles are filled in</a:t>
            </a:r>
          </a:p>
        </p:txBody>
      </p:sp>
      <p:pic>
        <p:nvPicPr>
          <p:cNvPr id="10" name="Picture 9" descr="A close up of a logo&#10;&#10;Description automatically generated">
            <a:extLst>
              <a:ext uri="{FF2B5EF4-FFF2-40B4-BE49-F238E27FC236}">
                <a16:creationId xmlns:a16="http://schemas.microsoft.com/office/drawing/2014/main" id="{2C7008F4-0ED6-4E51-A705-CEF20698EDF6}"/>
              </a:ext>
            </a:extLst>
          </p:cNvPr>
          <p:cNvPicPr>
            <a:picLocks noChangeAspect="1"/>
          </p:cNvPicPr>
          <p:nvPr/>
        </p:nvPicPr>
        <p:blipFill>
          <a:blip r:embed="rId4"/>
          <a:stretch>
            <a:fillRect/>
          </a:stretch>
        </p:blipFill>
        <p:spPr>
          <a:xfrm>
            <a:off x="9547201" y="6047965"/>
            <a:ext cx="2459269" cy="650750"/>
          </a:xfrm>
          <a:prstGeom prst="rect">
            <a:avLst/>
          </a:prstGeom>
          <a:effectLst>
            <a:softEdge rad="31750"/>
          </a:effectLst>
        </p:spPr>
      </p:pic>
    </p:spTree>
    <p:extLst>
      <p:ext uri="{BB962C8B-B14F-4D97-AF65-F5344CB8AC3E}">
        <p14:creationId xmlns:p14="http://schemas.microsoft.com/office/powerpoint/2010/main" val="3966976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2" name="Picture 1">
            <a:extLst>
              <a:ext uri="{FF2B5EF4-FFF2-40B4-BE49-F238E27FC236}">
                <a16:creationId xmlns:a16="http://schemas.microsoft.com/office/drawing/2014/main" id="{6C73293E-4637-4E21-A4D4-A32EFE9E2588}"/>
              </a:ext>
            </a:extLst>
          </p:cNvPr>
          <p:cNvPicPr>
            <a:picLocks noChangeAspect="1"/>
          </p:cNvPicPr>
          <p:nvPr/>
        </p:nvPicPr>
        <p:blipFill rotWithShape="1">
          <a:blip r:embed="rId3"/>
          <a:srcRect r="4165"/>
          <a:stretch/>
        </p:blipFill>
        <p:spPr>
          <a:xfrm>
            <a:off x="250531" y="1134582"/>
            <a:ext cx="7750075" cy="5007931"/>
          </a:xfrm>
          <a:prstGeom prst="rect">
            <a:avLst/>
          </a:prstGeom>
        </p:spPr>
      </p:pic>
      <p:sp>
        <p:nvSpPr>
          <p:cNvPr id="7" name="Oval 6">
            <a:extLst>
              <a:ext uri="{FF2B5EF4-FFF2-40B4-BE49-F238E27FC236}">
                <a16:creationId xmlns:a16="http://schemas.microsoft.com/office/drawing/2014/main" id="{7FFC54A4-6EE5-44EE-AE5F-000B63956C4A}"/>
              </a:ext>
            </a:extLst>
          </p:cNvPr>
          <p:cNvSpPr/>
          <p:nvPr/>
        </p:nvSpPr>
        <p:spPr>
          <a:xfrm>
            <a:off x="199134" y="3476208"/>
            <a:ext cx="2050381" cy="4729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61122" y="298865"/>
            <a:ext cx="10515600" cy="655292"/>
          </a:xfrm>
        </p:spPr>
        <p:txBody>
          <a:bodyPr>
            <a:normAutofit fontScale="90000"/>
          </a:bodyPr>
          <a:lstStyle/>
          <a:p>
            <a:r>
              <a:rPr lang="en-US" b="1" dirty="0">
                <a:latin typeface="Georgia" panose="02040502050405020303" pitchFamily="18" charset="0"/>
              </a:rPr>
              <a:t>Provider Addendum Cont.</a:t>
            </a:r>
          </a:p>
        </p:txBody>
      </p:sp>
      <p:cxnSp>
        <p:nvCxnSpPr>
          <p:cNvPr id="11" name="Shape 70">
            <a:extLst>
              <a:ext uri="{FF2B5EF4-FFF2-40B4-BE49-F238E27FC236}">
                <a16:creationId xmlns:a16="http://schemas.microsoft.com/office/drawing/2014/main" id="{5C8B20F9-1E3C-4505-B49B-7222E4315F1C}"/>
              </a:ext>
            </a:extLst>
          </p:cNvPr>
          <p:cNvCxnSpPr>
            <a:cxnSpLocks/>
          </p:cNvCxnSpPr>
          <p:nvPr/>
        </p:nvCxnSpPr>
        <p:spPr>
          <a:xfrm>
            <a:off x="7506586" y="716723"/>
            <a:ext cx="4586023" cy="0"/>
          </a:xfrm>
          <a:prstGeom prst="straightConnector1">
            <a:avLst/>
          </a:prstGeom>
          <a:noFill/>
          <a:ln w="28575" cap="flat" cmpd="sng">
            <a:solidFill>
              <a:srgbClr val="980000"/>
            </a:solidFill>
            <a:prstDash val="solid"/>
            <a:round/>
            <a:headEnd type="none" w="lg" len="lg"/>
            <a:tailEnd type="none" w="lg" len="lg"/>
          </a:ln>
        </p:spPr>
      </p:cxnSp>
      <p:cxnSp>
        <p:nvCxnSpPr>
          <p:cNvPr id="12" name="Straight Arrow Connector 11">
            <a:extLst>
              <a:ext uri="{FF2B5EF4-FFF2-40B4-BE49-F238E27FC236}">
                <a16:creationId xmlns:a16="http://schemas.microsoft.com/office/drawing/2014/main" id="{27868147-08EA-42B7-AE47-F8259AC78E97}"/>
              </a:ext>
            </a:extLst>
          </p:cNvPr>
          <p:cNvCxnSpPr>
            <a:cxnSpLocks/>
          </p:cNvCxnSpPr>
          <p:nvPr/>
        </p:nvCxnSpPr>
        <p:spPr>
          <a:xfrm flipH="1">
            <a:off x="4108174" y="2054086"/>
            <a:ext cx="3995225" cy="11396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D4A71ED-C65B-48FF-B52E-BAA2F49CAB96}"/>
              </a:ext>
            </a:extLst>
          </p:cNvPr>
          <p:cNvSpPr txBox="1"/>
          <p:nvPr/>
        </p:nvSpPr>
        <p:spPr>
          <a:xfrm>
            <a:off x="8196775" y="1331846"/>
            <a:ext cx="3995225" cy="3170099"/>
          </a:xfrm>
          <a:prstGeom prst="rect">
            <a:avLst/>
          </a:prstGeom>
          <a:noFill/>
        </p:spPr>
        <p:txBody>
          <a:bodyPr wrap="square" rtlCol="0">
            <a:spAutoFit/>
          </a:bodyPr>
          <a:lstStyle/>
          <a:p>
            <a:r>
              <a:rPr lang="en-US" sz="2000" dirty="0">
                <a:latin typeface="Georgia" panose="02040502050405020303" pitchFamily="18" charset="0"/>
              </a:rPr>
              <a:t>The addendum is a requirement to complete the application. It can be obtained directly from the Maryland web page by clicking on the link “Addenda/Supporting Documents” in blue, as indicated. Once the addendum is saved and completed, Clicking on “Add” enables us to add the completed document to the application.</a:t>
            </a:r>
          </a:p>
        </p:txBody>
      </p:sp>
      <p:sp>
        <p:nvSpPr>
          <p:cNvPr id="13" name="Oval 12">
            <a:extLst>
              <a:ext uri="{FF2B5EF4-FFF2-40B4-BE49-F238E27FC236}">
                <a16:creationId xmlns:a16="http://schemas.microsoft.com/office/drawing/2014/main" id="{5F7EDABF-F3E5-4CE4-8F22-32E07002E778}"/>
              </a:ext>
            </a:extLst>
          </p:cNvPr>
          <p:cNvSpPr/>
          <p:nvPr/>
        </p:nvSpPr>
        <p:spPr>
          <a:xfrm>
            <a:off x="7372065" y="4501945"/>
            <a:ext cx="679938" cy="3578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close up of a logo&#10;&#10;Description automatically generated">
            <a:extLst>
              <a:ext uri="{FF2B5EF4-FFF2-40B4-BE49-F238E27FC236}">
                <a16:creationId xmlns:a16="http://schemas.microsoft.com/office/drawing/2014/main" id="{46B3833D-40D2-458D-A0E0-039BBB298E2C}"/>
              </a:ext>
            </a:extLst>
          </p:cNvPr>
          <p:cNvPicPr>
            <a:picLocks noChangeAspect="1"/>
          </p:cNvPicPr>
          <p:nvPr/>
        </p:nvPicPr>
        <p:blipFill>
          <a:blip r:embed="rId4"/>
          <a:stretch>
            <a:fillRect/>
          </a:stretch>
        </p:blipFill>
        <p:spPr>
          <a:xfrm>
            <a:off x="9482200" y="5908385"/>
            <a:ext cx="2459269" cy="650750"/>
          </a:xfrm>
          <a:prstGeom prst="rect">
            <a:avLst/>
          </a:prstGeom>
          <a:effectLst>
            <a:softEdge rad="31750"/>
          </a:effectLst>
        </p:spPr>
      </p:pic>
    </p:spTree>
    <p:extLst>
      <p:ext uri="{BB962C8B-B14F-4D97-AF65-F5344CB8AC3E}">
        <p14:creationId xmlns:p14="http://schemas.microsoft.com/office/powerpoint/2010/main" val="3153679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5" name="Picture 4">
            <a:extLst>
              <a:ext uri="{FF2B5EF4-FFF2-40B4-BE49-F238E27FC236}">
                <a16:creationId xmlns:a16="http://schemas.microsoft.com/office/drawing/2014/main" id="{EC77ED02-2EB0-4194-8686-E8E800094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166" y="1221569"/>
            <a:ext cx="5155034" cy="4039164"/>
          </a:xfrm>
          <a:prstGeom prst="rect">
            <a:avLst/>
          </a:prstGeom>
        </p:spPr>
      </p:pic>
      <p:sp>
        <p:nvSpPr>
          <p:cNvPr id="68" name="Shape 68"/>
          <p:cNvSpPr txBox="1">
            <a:spLocks noGrp="1"/>
          </p:cNvSpPr>
          <p:nvPr>
            <p:ph type="title"/>
          </p:nvPr>
        </p:nvSpPr>
        <p:spPr>
          <a:xfrm>
            <a:off x="304800" y="226123"/>
            <a:ext cx="9833113" cy="763600"/>
          </a:xfrm>
          <a:prstGeom prst="rect">
            <a:avLst/>
          </a:prstGeom>
        </p:spPr>
        <p:txBody>
          <a:bodyPr vert="horz" lIns="121900" tIns="121900" rIns="121900" bIns="121900" rtlCol="0" anchor="t" anchorCtr="0">
            <a:noAutofit/>
          </a:bodyPr>
          <a:lstStyle/>
          <a:p>
            <a:r>
              <a:rPr lang="en-US" sz="3300" b="1" dirty="0">
                <a:solidFill>
                  <a:srgbClr val="000000"/>
                </a:solidFill>
                <a:latin typeface="Georgia"/>
                <a:ea typeface="Georgia"/>
                <a:cs typeface="Georgia"/>
                <a:sym typeface="Georgia"/>
              </a:rPr>
              <a:t>Where To Find Addenda on MDH Website </a:t>
            </a:r>
            <a:endParaRPr lang="en" sz="3300" b="1" dirty="0">
              <a:solidFill>
                <a:srgbClr val="000000"/>
              </a:solidFill>
              <a:latin typeface="Georgia"/>
              <a:ea typeface="Georgia"/>
              <a:cs typeface="Georgia"/>
              <a:sym typeface="Georgia"/>
            </a:endParaRPr>
          </a:p>
        </p:txBody>
      </p:sp>
      <p:cxnSp>
        <p:nvCxnSpPr>
          <p:cNvPr id="70" name="Shape 70"/>
          <p:cNvCxnSpPr>
            <a:cxnSpLocks/>
          </p:cNvCxnSpPr>
          <p:nvPr/>
        </p:nvCxnSpPr>
        <p:spPr>
          <a:xfrm>
            <a:off x="9766852" y="605411"/>
            <a:ext cx="2269809" cy="0"/>
          </a:xfrm>
          <a:prstGeom prst="straightConnector1">
            <a:avLst/>
          </a:prstGeom>
          <a:noFill/>
          <a:ln w="28575" cap="flat" cmpd="sng">
            <a:solidFill>
              <a:srgbClr val="980000"/>
            </a:solidFill>
            <a:prstDash val="solid"/>
            <a:round/>
            <a:headEnd type="none" w="lg" len="lg"/>
            <a:tailEnd type="none" w="lg" len="lg"/>
          </a:ln>
        </p:spPr>
      </p:cxnSp>
      <p:pic>
        <p:nvPicPr>
          <p:cNvPr id="7" name="Picture 2">
            <a:extLst>
              <a:ext uri="{FF2B5EF4-FFF2-40B4-BE49-F238E27FC236}">
                <a16:creationId xmlns:a16="http://schemas.microsoft.com/office/drawing/2014/main" id="{459E1BA2-E46C-460E-B42A-E106A0FDF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07938"/>
            <a:ext cx="5445124" cy="406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a:extLst>
              <a:ext uri="{FF2B5EF4-FFF2-40B4-BE49-F238E27FC236}">
                <a16:creationId xmlns:a16="http://schemas.microsoft.com/office/drawing/2014/main" id="{295DAA71-4DD2-4B7C-A446-F8FA915045B7}"/>
              </a:ext>
            </a:extLst>
          </p:cNvPr>
          <p:cNvCxnSpPr>
            <a:cxnSpLocks/>
          </p:cNvCxnSpPr>
          <p:nvPr/>
        </p:nvCxnSpPr>
        <p:spPr>
          <a:xfrm flipV="1">
            <a:off x="5762950" y="3114261"/>
            <a:ext cx="828006" cy="83809"/>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4" name="Oval 3">
            <a:extLst>
              <a:ext uri="{FF2B5EF4-FFF2-40B4-BE49-F238E27FC236}">
                <a16:creationId xmlns:a16="http://schemas.microsoft.com/office/drawing/2014/main" id="{5EE46F3F-8C29-4F9E-AD87-A0F87379FDFC}"/>
              </a:ext>
            </a:extLst>
          </p:cNvPr>
          <p:cNvSpPr/>
          <p:nvPr/>
        </p:nvSpPr>
        <p:spPr>
          <a:xfrm>
            <a:off x="6590956" y="2809460"/>
            <a:ext cx="5155034" cy="3048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a:solidFill>
                  <a:srgbClr val="FF0000"/>
                </a:solidFill>
              </a:ln>
              <a:solidFill>
                <a:srgbClr val="FF0000"/>
              </a:solidFill>
            </a:endParaRPr>
          </a:p>
        </p:txBody>
      </p:sp>
      <p:pic>
        <p:nvPicPr>
          <p:cNvPr id="9" name="Picture 8" descr="A close up of a logo&#10;&#10;Description automatically generated">
            <a:extLst>
              <a:ext uri="{FF2B5EF4-FFF2-40B4-BE49-F238E27FC236}">
                <a16:creationId xmlns:a16="http://schemas.microsoft.com/office/drawing/2014/main" id="{7D49449D-84A5-4554-858A-79511CD91D8F}"/>
              </a:ext>
            </a:extLst>
          </p:cNvPr>
          <p:cNvPicPr>
            <a:picLocks noChangeAspect="1"/>
          </p:cNvPicPr>
          <p:nvPr/>
        </p:nvPicPr>
        <p:blipFill>
          <a:blip r:embed="rId5"/>
          <a:stretch>
            <a:fillRect/>
          </a:stretch>
        </p:blipFill>
        <p:spPr>
          <a:xfrm>
            <a:off x="9427931" y="5927214"/>
            <a:ext cx="2459269" cy="650750"/>
          </a:xfrm>
          <a:prstGeom prst="rect">
            <a:avLst/>
          </a:prstGeom>
          <a:effectLst>
            <a:softEdge rad="31750"/>
          </a:effectLst>
        </p:spPr>
      </p:pic>
    </p:spTree>
    <p:extLst>
      <p:ext uri="{BB962C8B-B14F-4D97-AF65-F5344CB8AC3E}">
        <p14:creationId xmlns:p14="http://schemas.microsoft.com/office/powerpoint/2010/main" val="171407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2" name="Picture 1">
            <a:extLst>
              <a:ext uri="{FF2B5EF4-FFF2-40B4-BE49-F238E27FC236}">
                <a16:creationId xmlns:a16="http://schemas.microsoft.com/office/drawing/2014/main" id="{03E4FD48-6B75-4386-8B0F-589BBB00B138}"/>
              </a:ext>
            </a:extLst>
          </p:cNvPr>
          <p:cNvPicPr>
            <a:picLocks noChangeAspect="1"/>
          </p:cNvPicPr>
          <p:nvPr/>
        </p:nvPicPr>
        <p:blipFill>
          <a:blip r:embed="rId3"/>
          <a:stretch>
            <a:fillRect/>
          </a:stretch>
        </p:blipFill>
        <p:spPr>
          <a:xfrm>
            <a:off x="728648" y="1112438"/>
            <a:ext cx="10513103" cy="4633124"/>
          </a:xfrm>
          <a:prstGeom prst="rect">
            <a:avLst/>
          </a:prstGeom>
        </p:spPr>
      </p:pic>
      <p:sp>
        <p:nvSpPr>
          <p:cNvPr id="68" name="Shape 68"/>
          <p:cNvSpPr txBox="1">
            <a:spLocks noGrp="1"/>
          </p:cNvSpPr>
          <p:nvPr>
            <p:ph type="title"/>
          </p:nvPr>
        </p:nvSpPr>
        <p:spPr>
          <a:xfrm>
            <a:off x="304800" y="226123"/>
            <a:ext cx="11360800" cy="763600"/>
          </a:xfrm>
          <a:prstGeom prst="rect">
            <a:avLst/>
          </a:prstGeom>
        </p:spPr>
        <p:txBody>
          <a:bodyPr vert="horz" lIns="121900" tIns="121900" rIns="121900" bIns="121900" rtlCol="0" anchor="t" anchorCtr="0">
            <a:noAutofit/>
          </a:bodyPr>
          <a:lstStyle/>
          <a:p>
            <a:r>
              <a:rPr lang="en-US" sz="2800" b="1" dirty="0">
                <a:solidFill>
                  <a:srgbClr val="000000"/>
                </a:solidFill>
                <a:latin typeface="Georgia"/>
                <a:ea typeface="Georgia"/>
                <a:cs typeface="Georgia"/>
                <a:sym typeface="Georgia"/>
              </a:rPr>
              <a:t>Uploaded</a:t>
            </a:r>
            <a:r>
              <a:rPr lang="en-US" sz="2667" b="1" dirty="0">
                <a:solidFill>
                  <a:srgbClr val="000000"/>
                </a:solidFill>
                <a:latin typeface="Georgia"/>
                <a:ea typeface="Georgia"/>
                <a:cs typeface="Georgia"/>
                <a:sym typeface="Georgia"/>
              </a:rPr>
              <a:t> file will be indicated by number next to the paper clip </a:t>
            </a:r>
            <a:endParaRPr lang="en" sz="2667" b="1" dirty="0">
              <a:solidFill>
                <a:srgbClr val="000000"/>
              </a:solidFill>
              <a:latin typeface="Georgia"/>
              <a:ea typeface="Georgia"/>
              <a:cs typeface="Georgia"/>
              <a:sym typeface="Georgia"/>
            </a:endParaRPr>
          </a:p>
        </p:txBody>
      </p:sp>
      <p:cxnSp>
        <p:nvCxnSpPr>
          <p:cNvPr id="70" name="Shape 70"/>
          <p:cNvCxnSpPr>
            <a:cxnSpLocks/>
          </p:cNvCxnSpPr>
          <p:nvPr/>
        </p:nvCxnSpPr>
        <p:spPr>
          <a:xfrm>
            <a:off x="304800" y="989723"/>
            <a:ext cx="11360800" cy="0"/>
          </a:xfrm>
          <a:prstGeom prst="straightConnector1">
            <a:avLst/>
          </a:prstGeom>
          <a:noFill/>
          <a:ln w="28575" cap="flat" cmpd="sng">
            <a:solidFill>
              <a:srgbClr val="980000"/>
            </a:solidFill>
            <a:prstDash val="solid"/>
            <a:round/>
            <a:headEnd type="none" w="lg" len="lg"/>
            <a:tailEnd type="none" w="lg" len="lg"/>
          </a:ln>
        </p:spPr>
      </p:cxnSp>
      <p:sp>
        <p:nvSpPr>
          <p:cNvPr id="9" name="Oval 8"/>
          <p:cNvSpPr/>
          <p:nvPr/>
        </p:nvSpPr>
        <p:spPr>
          <a:xfrm>
            <a:off x="5586983" y="4086574"/>
            <a:ext cx="1497359" cy="508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p:txBody>
      </p:sp>
      <p:pic>
        <p:nvPicPr>
          <p:cNvPr id="7" name="Picture 6" descr="A close up of a logo&#10;&#10;Description automatically generated">
            <a:extLst>
              <a:ext uri="{FF2B5EF4-FFF2-40B4-BE49-F238E27FC236}">
                <a16:creationId xmlns:a16="http://schemas.microsoft.com/office/drawing/2014/main" id="{B236F2D9-3F57-4161-B15C-AC23E954180F}"/>
              </a:ext>
            </a:extLst>
          </p:cNvPr>
          <p:cNvPicPr>
            <a:picLocks noChangeAspect="1"/>
          </p:cNvPicPr>
          <p:nvPr/>
        </p:nvPicPr>
        <p:blipFill>
          <a:blip r:embed="rId4"/>
          <a:stretch>
            <a:fillRect/>
          </a:stretch>
        </p:blipFill>
        <p:spPr>
          <a:xfrm>
            <a:off x="9547201" y="6047965"/>
            <a:ext cx="2459269" cy="650750"/>
          </a:xfrm>
          <a:prstGeom prst="rect">
            <a:avLst/>
          </a:prstGeom>
          <a:effectLst>
            <a:softEdge rad="31750"/>
          </a:effectLst>
        </p:spPr>
      </p:pic>
    </p:spTree>
    <p:extLst>
      <p:ext uri="{BB962C8B-B14F-4D97-AF65-F5344CB8AC3E}">
        <p14:creationId xmlns:p14="http://schemas.microsoft.com/office/powerpoint/2010/main" val="1085713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34904" y="76200"/>
            <a:ext cx="11360800" cy="763600"/>
          </a:xfrm>
          <a:prstGeom prst="rect">
            <a:avLst/>
          </a:prstGeom>
        </p:spPr>
        <p:txBody>
          <a:bodyPr vert="horz" lIns="121900" tIns="121900" rIns="121900" bIns="121900" rtlCol="0" anchor="t" anchorCtr="0">
            <a:noAutofit/>
          </a:bodyPr>
          <a:lstStyle/>
          <a:p>
            <a:r>
              <a:rPr lang="en-US" b="1" dirty="0">
                <a:solidFill>
                  <a:srgbClr val="000000"/>
                </a:solidFill>
                <a:latin typeface="Georgia"/>
                <a:ea typeface="Georgia"/>
                <a:cs typeface="Georgia"/>
                <a:sym typeface="Georgia"/>
              </a:rPr>
              <a:t>Disclosure of Ownership</a:t>
            </a:r>
            <a:endParaRPr lang="en" sz="3200" b="1" dirty="0">
              <a:solidFill>
                <a:srgbClr val="000000"/>
              </a:solidFill>
              <a:latin typeface="Georgia"/>
              <a:ea typeface="Georgia"/>
              <a:cs typeface="Georgia"/>
              <a:sym typeface="Georgia"/>
            </a:endParaRPr>
          </a:p>
        </p:txBody>
      </p:sp>
      <p:cxnSp>
        <p:nvCxnSpPr>
          <p:cNvPr id="70" name="Shape 70"/>
          <p:cNvCxnSpPr>
            <a:cxnSpLocks/>
          </p:cNvCxnSpPr>
          <p:nvPr/>
        </p:nvCxnSpPr>
        <p:spPr>
          <a:xfrm>
            <a:off x="7991061" y="524260"/>
            <a:ext cx="3888523" cy="0"/>
          </a:xfrm>
          <a:prstGeom prst="straightConnector1">
            <a:avLst/>
          </a:prstGeom>
          <a:noFill/>
          <a:ln w="28575" cap="flat" cmpd="sng">
            <a:solidFill>
              <a:srgbClr val="980000"/>
            </a:solidFill>
            <a:prstDash val="solid"/>
            <a:round/>
            <a:headEnd type="none" w="lg" len="lg"/>
            <a:tailEnd type="none" w="lg" len="lg"/>
          </a:ln>
        </p:spPr>
      </p:cxnSp>
      <p:sp>
        <p:nvSpPr>
          <p:cNvPr id="9" name="Content Placeholder 2">
            <a:extLst>
              <a:ext uri="{FF2B5EF4-FFF2-40B4-BE49-F238E27FC236}">
                <a16:creationId xmlns:a16="http://schemas.microsoft.com/office/drawing/2014/main" id="{1DF8DBAA-B6E4-444C-9E47-46278EEFFD28}"/>
              </a:ext>
            </a:extLst>
          </p:cNvPr>
          <p:cNvSpPr txBox="1">
            <a:spLocks/>
          </p:cNvSpPr>
          <p:nvPr/>
        </p:nvSpPr>
        <p:spPr>
          <a:xfrm>
            <a:off x="757504" y="1907455"/>
            <a:ext cx="10515600" cy="3043090"/>
          </a:xfrm>
          <a:prstGeom prst="rect">
            <a:avLst/>
          </a:prstGeom>
        </p:spPr>
        <p:txBody>
          <a:bodyPr vert="horz" lIns="91425" tIns="91425" rIns="91425" bIns="91425" rtlCol="0" anchor="t" anchorCtr="0">
            <a:normAutofit/>
          </a:bodyPr>
          <a:lstStyle>
            <a:lvl1pPr marL="228600" lvl="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Georgia" panose="02040502050405020303" pitchFamily="18" charset="0"/>
                <a:cs typeface="Times New Roman" panose="02020603050405020304" pitchFamily="18" charset="0"/>
              </a:rPr>
              <a:t>MOCA = Managing employees, Owners and Controlling interest Agents.</a:t>
            </a:r>
          </a:p>
          <a:p>
            <a:pPr marL="0" indent="0">
              <a:buNone/>
            </a:pPr>
            <a:endParaRPr lang="en-US" sz="2400" b="1" dirty="0">
              <a:latin typeface="Georgia" panose="02040502050405020303" pitchFamily="18" charset="0"/>
              <a:cs typeface="Times New Roman" panose="02020603050405020304" pitchFamily="18" charset="0"/>
            </a:endParaRPr>
          </a:p>
          <a:p>
            <a:pPr lvl="1"/>
            <a:r>
              <a:rPr lang="en-US" dirty="0">
                <a:latin typeface="Georgia" panose="02040502050405020303" pitchFamily="18" charset="0"/>
                <a:cs typeface="Times New Roman" panose="02020603050405020304" pitchFamily="18" charset="0"/>
              </a:rPr>
              <a:t>These will always be updated in the Disclosure Information section of an </a:t>
            </a:r>
            <a:r>
              <a:rPr lang="en-US" dirty="0" err="1">
                <a:latin typeface="Georgia" panose="02040502050405020303" pitchFamily="18" charset="0"/>
                <a:cs typeface="Times New Roman" panose="02020603050405020304" pitchFamily="18" charset="0"/>
              </a:rPr>
              <a:t>ePREP</a:t>
            </a:r>
            <a:r>
              <a:rPr lang="en-US" dirty="0">
                <a:latin typeface="Georgia" panose="02040502050405020303" pitchFamily="18" charset="0"/>
                <a:cs typeface="Times New Roman" panose="02020603050405020304" pitchFamily="18" charset="0"/>
              </a:rPr>
              <a:t> application.</a:t>
            </a:r>
          </a:p>
          <a:p>
            <a:pPr marL="457200" lvl="1" indent="0">
              <a:buNone/>
            </a:pPr>
            <a:endParaRPr lang="en-US" dirty="0">
              <a:latin typeface="Georgia" panose="02040502050405020303" pitchFamily="18" charset="0"/>
              <a:cs typeface="Times New Roman" panose="02020603050405020304" pitchFamily="18" charset="0"/>
            </a:endParaRPr>
          </a:p>
          <a:p>
            <a:pPr lvl="1"/>
            <a:r>
              <a:rPr lang="en-US" dirty="0">
                <a:latin typeface="Georgia" panose="02040502050405020303" pitchFamily="18" charset="0"/>
                <a:cs typeface="Times New Roman" panose="02020603050405020304" pitchFamily="18" charset="0"/>
              </a:rPr>
              <a:t>MOCA information can be updated without a need to complete a CHOW application</a:t>
            </a:r>
          </a:p>
          <a:p>
            <a:endParaRPr lang="en-US" sz="2400" b="1" dirty="0">
              <a:latin typeface="Georgia" panose="02040502050405020303"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Picture 5" descr="A close up of a logo&#10;&#10;Description automatically generated">
            <a:extLst>
              <a:ext uri="{FF2B5EF4-FFF2-40B4-BE49-F238E27FC236}">
                <a16:creationId xmlns:a16="http://schemas.microsoft.com/office/drawing/2014/main" id="{1467D784-11D9-4CAD-9681-C0687A96B53E}"/>
              </a:ext>
            </a:extLst>
          </p:cNvPr>
          <p:cNvPicPr>
            <a:picLocks noChangeAspect="1"/>
          </p:cNvPicPr>
          <p:nvPr/>
        </p:nvPicPr>
        <p:blipFill>
          <a:blip r:embed="rId3"/>
          <a:stretch>
            <a:fillRect/>
          </a:stretch>
        </p:blipFill>
        <p:spPr>
          <a:xfrm>
            <a:off x="9480940" y="5643233"/>
            <a:ext cx="2459269" cy="650750"/>
          </a:xfrm>
          <a:prstGeom prst="rect">
            <a:avLst/>
          </a:prstGeom>
          <a:effectLst>
            <a:softEdge rad="31750"/>
          </a:effectLst>
        </p:spPr>
      </p:pic>
    </p:spTree>
    <p:extLst>
      <p:ext uri="{BB962C8B-B14F-4D97-AF65-F5344CB8AC3E}">
        <p14:creationId xmlns:p14="http://schemas.microsoft.com/office/powerpoint/2010/main" val="1983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B56A3BBB-431E-4B91-BF0E-EE3231848C8C}"/>
              </a:ext>
            </a:extLst>
          </p:cNvPr>
          <p:cNvSpPr txBox="1">
            <a:spLocks/>
          </p:cNvSpPr>
          <p:nvPr/>
        </p:nvSpPr>
        <p:spPr>
          <a:xfrm>
            <a:off x="838200" y="866924"/>
            <a:ext cx="10515600" cy="1012708"/>
          </a:xfrm>
          <a:prstGeom prst="rect">
            <a:avLst/>
          </a:prstGeom>
        </p:spPr>
        <p:txBody>
          <a:bodyPr vert="horz" lIns="91425" tIns="91425" rIns="91425" bIns="91425" rtlCol="0" anchor="t" anchorCtr="0">
            <a:normAutofit fontScale="92500" lnSpcReduction="10000"/>
          </a:bodyPr>
          <a:lstStyle>
            <a:lvl1pPr marL="228600" lvl="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mn-lt"/>
                <a:ea typeface="+mn-ea"/>
                <a:cs typeface="+mn-cs"/>
              </a:defRPr>
            </a:lvl1pPr>
            <a:lvl2pPr marL="685800" lvl="1"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1400" dirty="0">
              <a:solidFill>
                <a:srgbClr val="FF0000"/>
              </a:solidFill>
              <a:latin typeface="Times New Roman" panose="02020603050405020304" pitchFamily="18" charset="0"/>
              <a:cs typeface="Times New Roman" panose="02020603050405020304" pitchFamily="18" charset="0"/>
            </a:endParaRPr>
          </a:p>
          <a:p>
            <a:pPr marL="914400" lvl="1" indent="-457200"/>
            <a:r>
              <a:rPr lang="en-US" sz="2800" dirty="0">
                <a:solidFill>
                  <a:srgbClr val="000000"/>
                </a:solidFill>
                <a:latin typeface="Georgia" panose="02040502050405020303" pitchFamily="18" charset="0"/>
                <a:cs typeface="Times New Roman" panose="02020603050405020304" pitchFamily="18" charset="0"/>
              </a:rPr>
              <a:t>Add new MOCAs to Disclosure Information form and this determines who can sign the application.</a:t>
            </a:r>
          </a:p>
        </p:txBody>
      </p:sp>
      <p:pic>
        <p:nvPicPr>
          <p:cNvPr id="2" name="Picture 1">
            <a:extLst>
              <a:ext uri="{FF2B5EF4-FFF2-40B4-BE49-F238E27FC236}">
                <a16:creationId xmlns:a16="http://schemas.microsoft.com/office/drawing/2014/main" id="{89557214-0881-4FF3-B68B-DEFA77B868B3}"/>
              </a:ext>
            </a:extLst>
          </p:cNvPr>
          <p:cNvPicPr>
            <a:picLocks noChangeAspect="1"/>
          </p:cNvPicPr>
          <p:nvPr/>
        </p:nvPicPr>
        <p:blipFill>
          <a:blip r:embed="rId3"/>
          <a:stretch>
            <a:fillRect/>
          </a:stretch>
        </p:blipFill>
        <p:spPr>
          <a:xfrm>
            <a:off x="334904" y="1809870"/>
            <a:ext cx="11218842" cy="4238095"/>
          </a:xfrm>
          <a:prstGeom prst="rect">
            <a:avLst/>
          </a:prstGeom>
        </p:spPr>
      </p:pic>
      <p:sp>
        <p:nvSpPr>
          <p:cNvPr id="8" name="Shape 68"/>
          <p:cNvSpPr txBox="1">
            <a:spLocks/>
          </p:cNvSpPr>
          <p:nvPr/>
        </p:nvSpPr>
        <p:spPr>
          <a:xfrm>
            <a:off x="334904" y="76200"/>
            <a:ext cx="11360800" cy="763600"/>
          </a:xfrm>
          <a:prstGeom prst="rect">
            <a:avLst/>
          </a:prstGeom>
        </p:spPr>
        <p:txBody>
          <a:bodyPr vert="horz" lIns="121900" tIns="121900" rIns="121900" bIns="121900" rtlCol="0" anchor="t" anchorCtr="0">
            <a:noAutofit/>
          </a:bodyPr>
          <a:lstStyle>
            <a:lvl1pPr lvl="0" algn="l" defTabSz="914400" rtl="0" eaLnBrk="1" latinLnBrk="0" hangingPunct="1">
              <a:lnSpc>
                <a:spcPct val="90000"/>
              </a:lnSpc>
              <a:spcBef>
                <a:spcPts val="0"/>
              </a:spcBef>
              <a:buNone/>
              <a:defRPr sz="4400" kern="1200">
                <a:solidFill>
                  <a:schemeClr val="tx1"/>
                </a:solidFill>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b="1" dirty="0">
                <a:solidFill>
                  <a:srgbClr val="000000"/>
                </a:solidFill>
                <a:latin typeface="Georgia"/>
                <a:ea typeface="Georgia"/>
                <a:cs typeface="Georgia"/>
                <a:sym typeface="Georgia"/>
              </a:rPr>
              <a:t>Disclosure of Ownership Cont.</a:t>
            </a:r>
            <a:endParaRPr lang="en" sz="3200" b="1" dirty="0">
              <a:solidFill>
                <a:srgbClr val="000000"/>
              </a:solidFill>
              <a:latin typeface="Georgia"/>
              <a:ea typeface="Georgia"/>
              <a:cs typeface="Georgia"/>
              <a:sym typeface="Georgia"/>
            </a:endParaRPr>
          </a:p>
        </p:txBody>
      </p:sp>
      <p:cxnSp>
        <p:nvCxnSpPr>
          <p:cNvPr id="9" name="Shape 70"/>
          <p:cNvCxnSpPr>
            <a:cxnSpLocks/>
          </p:cNvCxnSpPr>
          <p:nvPr/>
        </p:nvCxnSpPr>
        <p:spPr>
          <a:xfrm>
            <a:off x="9410700" y="564017"/>
            <a:ext cx="2529509" cy="0"/>
          </a:xfrm>
          <a:prstGeom prst="straightConnector1">
            <a:avLst/>
          </a:prstGeom>
          <a:noFill/>
          <a:ln w="28575" cap="flat" cmpd="sng">
            <a:solidFill>
              <a:srgbClr val="980000"/>
            </a:solidFill>
            <a:prstDash val="solid"/>
            <a:round/>
            <a:headEnd type="none" w="lg" len="lg"/>
            <a:tailEnd type="none" w="lg" len="lg"/>
          </a:ln>
        </p:spPr>
      </p:cxnSp>
      <p:pic>
        <p:nvPicPr>
          <p:cNvPr id="7" name="Picture 6" descr="A close up of a logo&#10;&#10;Description automatically generated">
            <a:extLst>
              <a:ext uri="{FF2B5EF4-FFF2-40B4-BE49-F238E27FC236}">
                <a16:creationId xmlns:a16="http://schemas.microsoft.com/office/drawing/2014/main" id="{10C8643A-3C96-4851-A5A1-FADFEDCC48F2}"/>
              </a:ext>
            </a:extLst>
          </p:cNvPr>
          <p:cNvPicPr>
            <a:picLocks noChangeAspect="1"/>
          </p:cNvPicPr>
          <p:nvPr/>
        </p:nvPicPr>
        <p:blipFill>
          <a:blip r:embed="rId4"/>
          <a:stretch>
            <a:fillRect/>
          </a:stretch>
        </p:blipFill>
        <p:spPr>
          <a:xfrm>
            <a:off x="9547201" y="6047965"/>
            <a:ext cx="2459269" cy="650750"/>
          </a:xfrm>
          <a:prstGeom prst="rect">
            <a:avLst/>
          </a:prstGeom>
          <a:effectLst>
            <a:softEdge rad="31750"/>
          </a:effectLst>
        </p:spPr>
      </p:pic>
    </p:spTree>
    <p:extLst>
      <p:ext uri="{BB962C8B-B14F-4D97-AF65-F5344CB8AC3E}">
        <p14:creationId xmlns:p14="http://schemas.microsoft.com/office/powerpoint/2010/main" val="364776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15600" y="593367"/>
            <a:ext cx="11360800" cy="763600"/>
          </a:xfrm>
          <a:prstGeom prst="rect">
            <a:avLst/>
          </a:prstGeom>
        </p:spPr>
        <p:txBody>
          <a:bodyPr vert="horz" lIns="121900" tIns="121900" rIns="121900" bIns="121900" rtlCol="0" anchor="t" anchorCtr="0">
            <a:noAutofit/>
          </a:bodyPr>
          <a:lstStyle/>
          <a:p>
            <a:r>
              <a:rPr lang="en-US" b="1" dirty="0">
                <a:solidFill>
                  <a:srgbClr val="000000"/>
                </a:solidFill>
                <a:latin typeface="Georgia"/>
                <a:ea typeface="Georgia"/>
                <a:cs typeface="Georgia"/>
                <a:sym typeface="Georgia"/>
              </a:rPr>
              <a:t>Helpful Resources Cont.</a:t>
            </a:r>
            <a:endParaRPr lang="en" b="1" dirty="0">
              <a:solidFill>
                <a:srgbClr val="000000"/>
              </a:solidFill>
              <a:latin typeface="Georgia"/>
              <a:ea typeface="Georgia"/>
              <a:cs typeface="Georgia"/>
              <a:sym typeface="Georgia"/>
            </a:endParaRPr>
          </a:p>
        </p:txBody>
      </p:sp>
      <p:cxnSp>
        <p:nvCxnSpPr>
          <p:cNvPr id="70" name="Shape 70"/>
          <p:cNvCxnSpPr>
            <a:cxnSpLocks/>
          </p:cNvCxnSpPr>
          <p:nvPr/>
        </p:nvCxnSpPr>
        <p:spPr>
          <a:xfrm>
            <a:off x="7673009" y="1064200"/>
            <a:ext cx="4103391" cy="0"/>
          </a:xfrm>
          <a:prstGeom prst="straightConnector1">
            <a:avLst/>
          </a:prstGeom>
          <a:noFill/>
          <a:ln w="28575" cap="flat" cmpd="sng">
            <a:solidFill>
              <a:srgbClr val="980000"/>
            </a:solidFill>
            <a:prstDash val="solid"/>
            <a:round/>
            <a:headEnd type="none" w="lg" len="lg"/>
            <a:tailEnd type="none" w="lg" len="lg"/>
          </a:ln>
        </p:spPr>
      </p:cxnSp>
      <p:sp>
        <p:nvSpPr>
          <p:cNvPr id="2" name="Text Placeholder 1">
            <a:extLst>
              <a:ext uri="{FF2B5EF4-FFF2-40B4-BE49-F238E27FC236}">
                <a16:creationId xmlns:a16="http://schemas.microsoft.com/office/drawing/2014/main" id="{B46E2EFB-4026-419A-BA4A-E9B351EE3704}"/>
              </a:ext>
            </a:extLst>
          </p:cNvPr>
          <p:cNvSpPr>
            <a:spLocks noGrp="1"/>
          </p:cNvSpPr>
          <p:nvPr>
            <p:ph type="body" idx="1"/>
          </p:nvPr>
        </p:nvSpPr>
        <p:spPr>
          <a:xfrm>
            <a:off x="1334682" y="1146708"/>
            <a:ext cx="8903467" cy="4865765"/>
          </a:xfrm>
        </p:spPr>
        <p:txBody>
          <a:bodyPr/>
          <a:lstStyle/>
          <a:p>
            <a:pPr marL="0" indent="0">
              <a:buNone/>
            </a:pPr>
            <a:endParaRPr lang="en-US" sz="1867" dirty="0"/>
          </a:p>
          <a:p>
            <a:pPr marL="380990" indent="-380990">
              <a:lnSpc>
                <a:spcPct val="100000"/>
              </a:lnSpc>
            </a:pPr>
            <a:r>
              <a:rPr lang="en-US" sz="2400" b="1" dirty="0">
                <a:latin typeface="Georgia" panose="02040502050405020303" pitchFamily="18" charset="0"/>
              </a:rPr>
              <a:t>Resources within </a:t>
            </a:r>
            <a:r>
              <a:rPr lang="en-US" sz="2400" b="1" dirty="0" err="1">
                <a:latin typeface="Georgia" panose="02040502050405020303" pitchFamily="18" charset="0"/>
              </a:rPr>
              <a:t>ePREP</a:t>
            </a:r>
            <a:endParaRPr lang="en-US" sz="2400" b="1" dirty="0">
              <a:latin typeface="Georgia" panose="02040502050405020303" pitchFamily="18" charset="0"/>
            </a:endParaRPr>
          </a:p>
          <a:p>
            <a:pPr marL="0" indent="0">
              <a:lnSpc>
                <a:spcPct val="100000"/>
              </a:lnSpc>
              <a:buNone/>
            </a:pPr>
            <a:endParaRPr lang="en-US" sz="2400" b="1" dirty="0">
              <a:latin typeface="Georgia" panose="02040502050405020303" pitchFamily="18" charset="0"/>
            </a:endParaRPr>
          </a:p>
          <a:p>
            <a:pPr>
              <a:lnSpc>
                <a:spcPct val="100000"/>
              </a:lnSpc>
            </a:pPr>
            <a:r>
              <a:rPr lang="en-US" sz="2400" b="1" i="1" u="sng" dirty="0">
                <a:latin typeface="Georgia" panose="02040502050405020303" pitchFamily="18" charset="0"/>
              </a:rPr>
              <a:t>Lucy</a:t>
            </a:r>
            <a:r>
              <a:rPr lang="en-US" sz="2400" dirty="0">
                <a:latin typeface="Georgia" panose="02040502050405020303" pitchFamily="18" charset="0"/>
              </a:rPr>
              <a:t> – Your enrollment buddy and guide appears on most pages to give you helpful information.</a:t>
            </a:r>
          </a:p>
          <a:p>
            <a:pPr>
              <a:lnSpc>
                <a:spcPct val="100000"/>
              </a:lnSpc>
            </a:pPr>
            <a:r>
              <a:rPr lang="en-US" sz="2400" b="1" i="1" u="sng" dirty="0">
                <a:latin typeface="Georgia" panose="02040502050405020303" pitchFamily="18" charset="0"/>
              </a:rPr>
              <a:t>Lucy Hover Help</a:t>
            </a:r>
            <a:r>
              <a:rPr lang="en-US" sz="2400" dirty="0">
                <a:latin typeface="Georgia" panose="02040502050405020303" pitchFamily="18" charset="0"/>
              </a:rPr>
              <a:t> – When you click on or hover over an action item (textbox, drop down, Radio button), Lucy will pop up again with more information on what and how to enter information</a:t>
            </a:r>
          </a:p>
          <a:p>
            <a:pPr>
              <a:lnSpc>
                <a:spcPct val="100000"/>
              </a:lnSpc>
            </a:pPr>
            <a:r>
              <a:rPr lang="en-US" sz="2400" b="1" i="1" u="sng" dirty="0">
                <a:latin typeface="Georgia" panose="02040502050405020303" pitchFamily="18" charset="0"/>
              </a:rPr>
              <a:t>In Context Tutorials</a:t>
            </a:r>
            <a:r>
              <a:rPr lang="en-US" sz="2400" dirty="0">
                <a:latin typeface="Georgia" panose="02040502050405020303" pitchFamily="18" charset="0"/>
              </a:rPr>
              <a:t> – If you see a filmstrip icon you can click on it to view a short 3 to 5 minute video explaining what needs to be done .</a:t>
            </a:r>
          </a:p>
        </p:txBody>
      </p:sp>
      <p:pic>
        <p:nvPicPr>
          <p:cNvPr id="1028" name="Picture 4" descr="C:\Users\RBENNE~1\AppData\Local\Temp\SNAGHTML398fcffb.PNG">
            <a:extLst>
              <a:ext uri="{FF2B5EF4-FFF2-40B4-BE49-F238E27FC236}">
                <a16:creationId xmlns:a16="http://schemas.microsoft.com/office/drawing/2014/main" id="{72CFD718-4A10-40C3-8EA1-42550C7A9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00" y="1538974"/>
            <a:ext cx="10922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B761BDE-26B8-402B-A791-F5A9424FA863}"/>
              </a:ext>
            </a:extLst>
          </p:cNvPr>
          <p:cNvPicPr>
            <a:picLocks noChangeAspect="1"/>
          </p:cNvPicPr>
          <p:nvPr/>
        </p:nvPicPr>
        <p:blipFill>
          <a:blip r:embed="rId4"/>
          <a:stretch>
            <a:fillRect/>
          </a:stretch>
        </p:blipFill>
        <p:spPr>
          <a:xfrm>
            <a:off x="9680382" y="2412141"/>
            <a:ext cx="2457333" cy="940690"/>
          </a:xfrm>
          <a:prstGeom prst="rect">
            <a:avLst/>
          </a:prstGeom>
        </p:spPr>
      </p:pic>
      <p:pic>
        <p:nvPicPr>
          <p:cNvPr id="5" name="Picture 4">
            <a:extLst>
              <a:ext uri="{FF2B5EF4-FFF2-40B4-BE49-F238E27FC236}">
                <a16:creationId xmlns:a16="http://schemas.microsoft.com/office/drawing/2014/main" id="{AEA95C4C-93E9-471B-A543-CE36C6B5DBC6}"/>
              </a:ext>
            </a:extLst>
          </p:cNvPr>
          <p:cNvPicPr>
            <a:picLocks noChangeAspect="1"/>
          </p:cNvPicPr>
          <p:nvPr/>
        </p:nvPicPr>
        <p:blipFill>
          <a:blip r:embed="rId5"/>
          <a:stretch>
            <a:fillRect/>
          </a:stretch>
        </p:blipFill>
        <p:spPr>
          <a:xfrm>
            <a:off x="4539884" y="5348696"/>
            <a:ext cx="711200" cy="585695"/>
          </a:xfrm>
          <a:prstGeom prst="rect">
            <a:avLst/>
          </a:prstGeom>
        </p:spPr>
      </p:pic>
      <p:pic>
        <p:nvPicPr>
          <p:cNvPr id="7" name="Picture 6">
            <a:extLst>
              <a:ext uri="{FF2B5EF4-FFF2-40B4-BE49-F238E27FC236}">
                <a16:creationId xmlns:a16="http://schemas.microsoft.com/office/drawing/2014/main" id="{428C21B1-CCA6-410C-8E1C-F0B94D9AB4DE}"/>
              </a:ext>
            </a:extLst>
          </p:cNvPr>
          <p:cNvPicPr>
            <a:picLocks noChangeAspect="1"/>
          </p:cNvPicPr>
          <p:nvPr/>
        </p:nvPicPr>
        <p:blipFill>
          <a:blip r:embed="rId6"/>
          <a:stretch>
            <a:fillRect/>
          </a:stretch>
        </p:blipFill>
        <p:spPr>
          <a:xfrm>
            <a:off x="6343284" y="5464043"/>
            <a:ext cx="1241500" cy="940696"/>
          </a:xfrm>
          <a:prstGeom prst="rect">
            <a:avLst/>
          </a:prstGeom>
        </p:spPr>
      </p:pic>
      <p:pic>
        <p:nvPicPr>
          <p:cNvPr id="10" name="Picture 9" descr="A close up of a logo&#10;&#10;Description automatically generated">
            <a:extLst>
              <a:ext uri="{FF2B5EF4-FFF2-40B4-BE49-F238E27FC236}">
                <a16:creationId xmlns:a16="http://schemas.microsoft.com/office/drawing/2014/main" id="{667442AA-F6ED-49A4-BA01-F7B546859AA3}"/>
              </a:ext>
            </a:extLst>
          </p:cNvPr>
          <p:cNvPicPr>
            <a:picLocks noChangeAspect="1"/>
          </p:cNvPicPr>
          <p:nvPr/>
        </p:nvPicPr>
        <p:blipFill>
          <a:blip r:embed="rId7"/>
          <a:stretch>
            <a:fillRect/>
          </a:stretch>
        </p:blipFill>
        <p:spPr>
          <a:xfrm>
            <a:off x="9317131" y="5915064"/>
            <a:ext cx="2459269" cy="650750"/>
          </a:xfrm>
          <a:prstGeom prst="rect">
            <a:avLst/>
          </a:prstGeom>
          <a:effectLst>
            <a:softEdge rad="31750"/>
          </a:effectLst>
        </p:spPr>
      </p:pic>
    </p:spTree>
    <p:extLst>
      <p:ext uri="{BB962C8B-B14F-4D97-AF65-F5344CB8AC3E}">
        <p14:creationId xmlns:p14="http://schemas.microsoft.com/office/powerpoint/2010/main" val="10958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2000"/>
                                        <p:tgtEl>
                                          <p:spTgt spid="1028"/>
                                        </p:tgtEl>
                                      </p:cBhvr>
                                    </p:animEffect>
                                    <p:anim calcmode="lin" valueType="num">
                                      <p:cBhvr>
                                        <p:cTn id="14" dur="2000" fill="hold"/>
                                        <p:tgtEl>
                                          <p:spTgt spid="1028"/>
                                        </p:tgtEl>
                                        <p:attrNameLst>
                                          <p:attrName>ppt_w</p:attrName>
                                        </p:attrNameLst>
                                      </p:cBhvr>
                                      <p:tavLst>
                                        <p:tav tm="0" fmla="#ppt_w*sin(2.5*pi*$)">
                                          <p:val>
                                            <p:fltVal val="0"/>
                                          </p:val>
                                        </p:tav>
                                        <p:tav tm="100000">
                                          <p:val>
                                            <p:fltVal val="1"/>
                                          </p:val>
                                        </p:tav>
                                      </p:tavLst>
                                    </p:anim>
                                    <p:anim calcmode="lin" valueType="num">
                                      <p:cBhvr>
                                        <p:cTn id="15"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additive="base">
                                        <p:cTn id="2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anim calcmode="lin" valueType="num">
                                      <p:cBhvr>
                                        <p:cTn id="27" dur="2000" fill="hold"/>
                                        <p:tgtEl>
                                          <p:spTgt spid="4"/>
                                        </p:tgtEl>
                                        <p:attrNameLst>
                                          <p:attrName>ppt_w</p:attrName>
                                        </p:attrNameLst>
                                      </p:cBhvr>
                                      <p:tavLst>
                                        <p:tav tm="0" fmla="#ppt_w*sin(2.5*pi*$)">
                                          <p:val>
                                            <p:fltVal val="0"/>
                                          </p:val>
                                        </p:tav>
                                        <p:tav tm="100000">
                                          <p:val>
                                            <p:fltVal val="1"/>
                                          </p:val>
                                        </p:tav>
                                      </p:tavLst>
                                    </p:anim>
                                    <p:anim calcmode="lin" valueType="num">
                                      <p:cBhvr>
                                        <p:cTn id="28"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anim calcmode="lin" valueType="num">
                                      <p:cBhvr>
                                        <p:cTn id="40" dur="2000" fill="hold"/>
                                        <p:tgtEl>
                                          <p:spTgt spid="5"/>
                                        </p:tgtEl>
                                        <p:attrNameLst>
                                          <p:attrName>ppt_w</p:attrName>
                                        </p:attrNameLst>
                                      </p:cBhvr>
                                      <p:tavLst>
                                        <p:tav tm="0" fmla="#ppt_w*sin(2.5*pi*$)">
                                          <p:val>
                                            <p:fltVal val="0"/>
                                          </p:val>
                                        </p:tav>
                                        <p:tav tm="100000">
                                          <p:val>
                                            <p:fltVal val="1"/>
                                          </p:val>
                                        </p:tav>
                                      </p:tavLst>
                                    </p:anim>
                                    <p:anim calcmode="lin" valueType="num">
                                      <p:cBhvr>
                                        <p:cTn id="41"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grpSp>
        <p:nvGrpSpPr>
          <p:cNvPr id="5" name="Group 4">
            <a:extLst>
              <a:ext uri="{FF2B5EF4-FFF2-40B4-BE49-F238E27FC236}">
                <a16:creationId xmlns:a16="http://schemas.microsoft.com/office/drawing/2014/main" id="{8B9BC93C-2B1A-4A9E-8A54-43B7D337A3A8}"/>
              </a:ext>
            </a:extLst>
          </p:cNvPr>
          <p:cNvGrpSpPr/>
          <p:nvPr/>
        </p:nvGrpSpPr>
        <p:grpSpPr>
          <a:xfrm>
            <a:off x="1509072" y="827102"/>
            <a:ext cx="9173855" cy="5534797"/>
            <a:chOff x="1509072" y="827102"/>
            <a:chExt cx="9173855" cy="5534797"/>
          </a:xfrm>
        </p:grpSpPr>
        <p:pic>
          <p:nvPicPr>
            <p:cNvPr id="3" name="Picture 2">
              <a:extLst>
                <a:ext uri="{FF2B5EF4-FFF2-40B4-BE49-F238E27FC236}">
                  <a16:creationId xmlns:a16="http://schemas.microsoft.com/office/drawing/2014/main" id="{FDF575D1-4CC0-4187-ABC2-637AEB67F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072" y="827102"/>
              <a:ext cx="9173855" cy="5534797"/>
            </a:xfrm>
            <a:prstGeom prst="rect">
              <a:avLst/>
            </a:prstGeom>
          </p:spPr>
        </p:pic>
        <p:sp>
          <p:nvSpPr>
            <p:cNvPr id="2" name="Rectangle 1">
              <a:extLst>
                <a:ext uri="{FF2B5EF4-FFF2-40B4-BE49-F238E27FC236}">
                  <a16:creationId xmlns:a16="http://schemas.microsoft.com/office/drawing/2014/main" id="{7B3E8E97-E5AB-48F9-9022-3948F3819D9D}"/>
                </a:ext>
              </a:extLst>
            </p:cNvPr>
            <p:cNvSpPr/>
            <p:nvPr/>
          </p:nvSpPr>
          <p:spPr>
            <a:xfrm>
              <a:off x="4164376" y="5728771"/>
              <a:ext cx="2071171" cy="154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Shape 68"/>
          <p:cNvSpPr txBox="1">
            <a:spLocks noGrp="1"/>
          </p:cNvSpPr>
          <p:nvPr>
            <p:ph type="title"/>
          </p:nvPr>
        </p:nvSpPr>
        <p:spPr>
          <a:xfrm>
            <a:off x="334904" y="76200"/>
            <a:ext cx="11360800" cy="763600"/>
          </a:xfrm>
          <a:prstGeom prst="rect">
            <a:avLst/>
          </a:prstGeom>
        </p:spPr>
        <p:txBody>
          <a:bodyPr vert="horz" lIns="121900" tIns="121900" rIns="121900" bIns="121900" rtlCol="0" anchor="t" anchorCtr="0">
            <a:noAutofit/>
          </a:bodyPr>
          <a:lstStyle/>
          <a:p>
            <a:r>
              <a:rPr lang="en-US" b="1" dirty="0">
                <a:solidFill>
                  <a:srgbClr val="000000"/>
                </a:solidFill>
                <a:latin typeface="Georgia"/>
                <a:ea typeface="Georgia"/>
                <a:cs typeface="Georgia"/>
                <a:sym typeface="Georgia"/>
              </a:rPr>
              <a:t>Electronic Signature</a:t>
            </a:r>
            <a:endParaRPr lang="en" b="1" dirty="0">
              <a:solidFill>
                <a:srgbClr val="000000"/>
              </a:solidFill>
              <a:latin typeface="Georgia"/>
              <a:ea typeface="Georgia"/>
              <a:cs typeface="Georgia"/>
              <a:sym typeface="Georgia"/>
            </a:endParaRPr>
          </a:p>
        </p:txBody>
      </p:sp>
      <p:cxnSp>
        <p:nvCxnSpPr>
          <p:cNvPr id="70" name="Shape 70"/>
          <p:cNvCxnSpPr>
            <a:cxnSpLocks/>
          </p:cNvCxnSpPr>
          <p:nvPr/>
        </p:nvCxnSpPr>
        <p:spPr>
          <a:xfrm>
            <a:off x="6533322" y="511009"/>
            <a:ext cx="5162382" cy="0"/>
          </a:xfrm>
          <a:prstGeom prst="straightConnector1">
            <a:avLst/>
          </a:prstGeom>
          <a:noFill/>
          <a:ln w="28575" cap="flat" cmpd="sng">
            <a:solidFill>
              <a:srgbClr val="980000"/>
            </a:solidFill>
            <a:prstDash val="solid"/>
            <a:round/>
            <a:headEnd type="none" w="lg" len="lg"/>
            <a:tailEnd type="none" w="lg" len="lg"/>
          </a:ln>
        </p:spPr>
      </p:cxnSp>
      <p:sp>
        <p:nvSpPr>
          <p:cNvPr id="4" name="Oval 3">
            <a:extLst>
              <a:ext uri="{FF2B5EF4-FFF2-40B4-BE49-F238E27FC236}">
                <a16:creationId xmlns:a16="http://schemas.microsoft.com/office/drawing/2014/main" id="{FEACF57A-143B-4619-91A1-CBE44E59A7E4}"/>
              </a:ext>
            </a:extLst>
          </p:cNvPr>
          <p:cNvSpPr/>
          <p:nvPr/>
        </p:nvSpPr>
        <p:spPr>
          <a:xfrm>
            <a:off x="3833743" y="3791778"/>
            <a:ext cx="2540000" cy="2413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logo&#10;&#10;Description automatically generated">
            <a:extLst>
              <a:ext uri="{FF2B5EF4-FFF2-40B4-BE49-F238E27FC236}">
                <a16:creationId xmlns:a16="http://schemas.microsoft.com/office/drawing/2014/main" id="{41159FA1-369F-418E-99E5-C4BA238D39A0}"/>
              </a:ext>
            </a:extLst>
          </p:cNvPr>
          <p:cNvPicPr>
            <a:picLocks noChangeAspect="1"/>
          </p:cNvPicPr>
          <p:nvPr/>
        </p:nvPicPr>
        <p:blipFill>
          <a:blip r:embed="rId4"/>
          <a:stretch>
            <a:fillRect/>
          </a:stretch>
        </p:blipFill>
        <p:spPr>
          <a:xfrm>
            <a:off x="9547201" y="6047965"/>
            <a:ext cx="2459269" cy="650750"/>
          </a:xfrm>
          <a:prstGeom prst="rect">
            <a:avLst/>
          </a:prstGeom>
          <a:effectLst>
            <a:softEdge rad="31750"/>
          </a:effectLst>
        </p:spPr>
      </p:pic>
    </p:spTree>
    <p:extLst>
      <p:ext uri="{BB962C8B-B14F-4D97-AF65-F5344CB8AC3E}">
        <p14:creationId xmlns:p14="http://schemas.microsoft.com/office/powerpoint/2010/main" val="826147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3" name="Picture 2">
            <a:extLst>
              <a:ext uri="{FF2B5EF4-FFF2-40B4-BE49-F238E27FC236}">
                <a16:creationId xmlns:a16="http://schemas.microsoft.com/office/drawing/2014/main" id="{2DB5D48E-CA8E-4BCE-8436-FCDAA3EA23DD}"/>
              </a:ext>
            </a:extLst>
          </p:cNvPr>
          <p:cNvPicPr>
            <a:picLocks noChangeAspect="1"/>
          </p:cNvPicPr>
          <p:nvPr/>
        </p:nvPicPr>
        <p:blipFill rotWithShape="1">
          <a:blip r:embed="rId3">
            <a:extLst>
              <a:ext uri="{28A0092B-C50C-407E-A947-70E740481C1C}">
                <a14:useLocalDpi xmlns:a14="http://schemas.microsoft.com/office/drawing/2010/main" val="0"/>
              </a:ext>
            </a:extLst>
          </a:blip>
          <a:srcRect t="10739"/>
          <a:stretch/>
        </p:blipFill>
        <p:spPr>
          <a:xfrm>
            <a:off x="546515" y="1053435"/>
            <a:ext cx="11098969" cy="4855881"/>
          </a:xfrm>
          <a:prstGeom prst="rect">
            <a:avLst/>
          </a:prstGeom>
        </p:spPr>
      </p:pic>
      <p:sp>
        <p:nvSpPr>
          <p:cNvPr id="38" name="Shape 68"/>
          <p:cNvSpPr txBox="1">
            <a:spLocks noGrp="1"/>
          </p:cNvSpPr>
          <p:nvPr>
            <p:ph type="title"/>
          </p:nvPr>
        </p:nvSpPr>
        <p:spPr>
          <a:xfrm>
            <a:off x="172278" y="-46521"/>
            <a:ext cx="11360800" cy="772767"/>
          </a:xfrm>
          <a:prstGeom prst="rect">
            <a:avLst/>
          </a:prstGeom>
        </p:spPr>
        <p:txBody>
          <a:bodyPr vert="horz" lIns="121900" tIns="121900" rIns="121900" bIns="121900" rtlCol="0" anchor="t" anchorCtr="0">
            <a:noAutofit/>
          </a:bodyPr>
          <a:lstStyle/>
          <a:p>
            <a:r>
              <a:rPr lang="en-US" b="1" dirty="0">
                <a:solidFill>
                  <a:srgbClr val="000000"/>
                </a:solidFill>
                <a:latin typeface="Georgia"/>
                <a:ea typeface="Georgia"/>
                <a:cs typeface="Georgia"/>
                <a:sym typeface="Georgia"/>
              </a:rPr>
              <a:t>Applications</a:t>
            </a:r>
            <a:endParaRPr lang="en" b="1" dirty="0">
              <a:solidFill>
                <a:srgbClr val="000000"/>
              </a:solidFill>
              <a:latin typeface="Georgia"/>
              <a:ea typeface="Georgia"/>
              <a:cs typeface="Georgia"/>
              <a:sym typeface="Georgia"/>
            </a:endParaRPr>
          </a:p>
        </p:txBody>
      </p:sp>
      <p:cxnSp>
        <p:nvCxnSpPr>
          <p:cNvPr id="39" name="Shape 70"/>
          <p:cNvCxnSpPr>
            <a:cxnSpLocks/>
          </p:cNvCxnSpPr>
          <p:nvPr/>
        </p:nvCxnSpPr>
        <p:spPr>
          <a:xfrm>
            <a:off x="4124777" y="498504"/>
            <a:ext cx="7408301" cy="0"/>
          </a:xfrm>
          <a:prstGeom prst="straightConnector1">
            <a:avLst/>
          </a:prstGeom>
          <a:noFill/>
          <a:ln w="28575" cap="flat" cmpd="sng">
            <a:solidFill>
              <a:srgbClr val="980000"/>
            </a:solidFill>
            <a:prstDash val="solid"/>
            <a:round/>
            <a:headEnd type="none" w="lg" len="lg"/>
            <a:tailEnd type="none" w="lg" len="lg"/>
          </a:ln>
        </p:spPr>
      </p:cxnSp>
      <p:cxnSp>
        <p:nvCxnSpPr>
          <p:cNvPr id="33" name="Straight Arrow Connector 32">
            <a:extLst>
              <a:ext uri="{FF2B5EF4-FFF2-40B4-BE49-F238E27FC236}">
                <a16:creationId xmlns:a16="http://schemas.microsoft.com/office/drawing/2014/main" id="{A2C9858F-7F3A-4F19-B04A-EDE0697CD8DD}"/>
              </a:ext>
            </a:extLst>
          </p:cNvPr>
          <p:cNvCxnSpPr>
            <a:cxnSpLocks/>
          </p:cNvCxnSpPr>
          <p:nvPr/>
        </p:nvCxnSpPr>
        <p:spPr>
          <a:xfrm>
            <a:off x="1185860" y="3315787"/>
            <a:ext cx="0" cy="104053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6" name="TextBox 35">
            <a:extLst>
              <a:ext uri="{FF2B5EF4-FFF2-40B4-BE49-F238E27FC236}">
                <a16:creationId xmlns:a16="http://schemas.microsoft.com/office/drawing/2014/main" id="{0C3FD5DA-3CCF-4B27-AF9C-E306C24EC3C9}"/>
              </a:ext>
            </a:extLst>
          </p:cNvPr>
          <p:cNvSpPr txBox="1"/>
          <p:nvPr/>
        </p:nvSpPr>
        <p:spPr>
          <a:xfrm>
            <a:off x="341619" y="3251280"/>
            <a:ext cx="2438400" cy="584775"/>
          </a:xfrm>
          <a:prstGeom prst="rect">
            <a:avLst/>
          </a:prstGeom>
          <a:solidFill>
            <a:schemeClr val="bg1"/>
          </a:solidFill>
          <a:ln>
            <a:solidFill>
              <a:schemeClr val="tx1"/>
            </a:solidFill>
          </a:ln>
        </p:spPr>
        <p:txBody>
          <a:bodyPr wrap="square" rtlCol="0">
            <a:spAutoFit/>
          </a:bodyPr>
          <a:lstStyle/>
          <a:p>
            <a:r>
              <a:rPr lang="en-US" sz="1600" dirty="0">
                <a:solidFill>
                  <a:srgbClr val="FF0000"/>
                </a:solidFill>
              </a:rPr>
              <a:t>Your list of submitted and in progress apps.</a:t>
            </a:r>
            <a:endParaRPr lang="en-US" sz="1600" u="sng" dirty="0">
              <a:solidFill>
                <a:srgbClr val="FF0000"/>
              </a:solidFill>
            </a:endParaRPr>
          </a:p>
        </p:txBody>
      </p:sp>
      <p:sp>
        <p:nvSpPr>
          <p:cNvPr id="13" name="TextBox 12">
            <a:extLst>
              <a:ext uri="{FF2B5EF4-FFF2-40B4-BE49-F238E27FC236}">
                <a16:creationId xmlns:a16="http://schemas.microsoft.com/office/drawing/2014/main" id="{FE587C8C-4ACE-4715-9484-265CC27D0626}"/>
              </a:ext>
            </a:extLst>
          </p:cNvPr>
          <p:cNvSpPr txBox="1"/>
          <p:nvPr/>
        </p:nvSpPr>
        <p:spPr>
          <a:xfrm>
            <a:off x="3328878" y="3481375"/>
            <a:ext cx="2523800" cy="338554"/>
          </a:xfrm>
          <a:prstGeom prst="rect">
            <a:avLst/>
          </a:prstGeom>
          <a:solidFill>
            <a:schemeClr val="bg1"/>
          </a:solidFill>
          <a:ln>
            <a:solidFill>
              <a:schemeClr val="tx1"/>
            </a:solidFill>
          </a:ln>
        </p:spPr>
        <p:txBody>
          <a:bodyPr wrap="square" rtlCol="0">
            <a:spAutoFit/>
          </a:bodyPr>
          <a:lstStyle/>
          <a:p>
            <a:r>
              <a:rPr lang="en-US" sz="1600" dirty="0">
                <a:solidFill>
                  <a:srgbClr val="FF0000"/>
                </a:solidFill>
              </a:rPr>
              <a:t>The Status of your apps.</a:t>
            </a:r>
            <a:endParaRPr lang="en-US" sz="1600" u="sng" dirty="0">
              <a:solidFill>
                <a:srgbClr val="FF0000"/>
              </a:solidFill>
            </a:endParaRPr>
          </a:p>
        </p:txBody>
      </p:sp>
      <p:sp>
        <p:nvSpPr>
          <p:cNvPr id="14" name="Oval 13">
            <a:extLst>
              <a:ext uri="{FF2B5EF4-FFF2-40B4-BE49-F238E27FC236}">
                <a16:creationId xmlns:a16="http://schemas.microsoft.com/office/drawing/2014/main" id="{252E6AB6-02B9-4AD9-B373-3A3110C181AE}"/>
              </a:ext>
            </a:extLst>
          </p:cNvPr>
          <p:cNvSpPr/>
          <p:nvPr/>
        </p:nvSpPr>
        <p:spPr>
          <a:xfrm rot="16200000">
            <a:off x="1433935" y="4601100"/>
            <a:ext cx="1567640" cy="8826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endParaRPr>
          </a:p>
        </p:txBody>
      </p:sp>
      <p:cxnSp>
        <p:nvCxnSpPr>
          <p:cNvPr id="15" name="Straight Arrow Connector 14">
            <a:extLst>
              <a:ext uri="{FF2B5EF4-FFF2-40B4-BE49-F238E27FC236}">
                <a16:creationId xmlns:a16="http://schemas.microsoft.com/office/drawing/2014/main" id="{04B97249-ADB4-4751-BCFC-9C4F78D47DB2}"/>
              </a:ext>
            </a:extLst>
          </p:cNvPr>
          <p:cNvCxnSpPr>
            <a:cxnSpLocks/>
            <a:endCxn id="14" idx="5"/>
          </p:cNvCxnSpPr>
          <p:nvPr/>
        </p:nvCxnSpPr>
        <p:spPr>
          <a:xfrm flipH="1">
            <a:off x="2529825" y="3665076"/>
            <a:ext cx="782144" cy="82311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26ABAA41-14AE-43B2-A72C-EFB3D10C0EAC}"/>
              </a:ext>
            </a:extLst>
          </p:cNvPr>
          <p:cNvSpPr/>
          <p:nvPr/>
        </p:nvSpPr>
        <p:spPr>
          <a:xfrm rot="16200000">
            <a:off x="11050412" y="4707666"/>
            <a:ext cx="277340" cy="3138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0000"/>
              </a:solidFill>
            </a:endParaRPr>
          </a:p>
        </p:txBody>
      </p:sp>
      <p:sp>
        <p:nvSpPr>
          <p:cNvPr id="17" name="TextBox 16">
            <a:extLst>
              <a:ext uri="{FF2B5EF4-FFF2-40B4-BE49-F238E27FC236}">
                <a16:creationId xmlns:a16="http://schemas.microsoft.com/office/drawing/2014/main" id="{AAAC47C2-6029-41CB-A0E5-A7786F0AEA0F}"/>
              </a:ext>
            </a:extLst>
          </p:cNvPr>
          <p:cNvSpPr txBox="1"/>
          <p:nvPr/>
        </p:nvSpPr>
        <p:spPr>
          <a:xfrm>
            <a:off x="9391611" y="3832413"/>
            <a:ext cx="3050952" cy="338554"/>
          </a:xfrm>
          <a:prstGeom prst="rect">
            <a:avLst/>
          </a:prstGeom>
          <a:solidFill>
            <a:schemeClr val="bg1"/>
          </a:solidFill>
          <a:ln>
            <a:solidFill>
              <a:schemeClr val="tx1"/>
            </a:solidFill>
          </a:ln>
        </p:spPr>
        <p:txBody>
          <a:bodyPr wrap="square" rtlCol="0">
            <a:spAutoFit/>
          </a:bodyPr>
          <a:lstStyle/>
          <a:p>
            <a:r>
              <a:rPr lang="en-US" sz="1600" dirty="0">
                <a:solidFill>
                  <a:srgbClr val="FF0000"/>
                </a:solidFill>
              </a:rPr>
              <a:t>Additional Status Information.</a:t>
            </a:r>
            <a:endParaRPr lang="en-US" sz="1600" u="sng" dirty="0">
              <a:solidFill>
                <a:srgbClr val="FF0000"/>
              </a:solidFill>
            </a:endParaRPr>
          </a:p>
        </p:txBody>
      </p:sp>
      <p:cxnSp>
        <p:nvCxnSpPr>
          <p:cNvPr id="19" name="Straight Arrow Connector 18">
            <a:extLst>
              <a:ext uri="{FF2B5EF4-FFF2-40B4-BE49-F238E27FC236}">
                <a16:creationId xmlns:a16="http://schemas.microsoft.com/office/drawing/2014/main" id="{E9BD11E7-694E-40E0-BD11-76C1C18FBA99}"/>
              </a:ext>
            </a:extLst>
          </p:cNvPr>
          <p:cNvCxnSpPr>
            <a:cxnSpLocks/>
            <a:endCxn id="16" idx="5"/>
          </p:cNvCxnSpPr>
          <p:nvPr/>
        </p:nvCxnSpPr>
        <p:spPr>
          <a:xfrm flipH="1">
            <a:off x="11300028" y="4170967"/>
            <a:ext cx="164273" cy="59554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0" name="Oval 19">
            <a:extLst>
              <a:ext uri="{FF2B5EF4-FFF2-40B4-BE49-F238E27FC236}">
                <a16:creationId xmlns:a16="http://schemas.microsoft.com/office/drawing/2014/main" id="{4EAD8930-1D64-483F-ADA3-F1994CBD7B22}"/>
              </a:ext>
            </a:extLst>
          </p:cNvPr>
          <p:cNvSpPr/>
          <p:nvPr/>
        </p:nvSpPr>
        <p:spPr>
          <a:xfrm>
            <a:off x="10077523" y="3150617"/>
            <a:ext cx="1567961" cy="584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endParaRPr>
          </a:p>
        </p:txBody>
      </p:sp>
      <p:pic>
        <p:nvPicPr>
          <p:cNvPr id="22" name="Picture 21" descr="A close up of a logo&#10;&#10;Description automatically generated">
            <a:extLst>
              <a:ext uri="{FF2B5EF4-FFF2-40B4-BE49-F238E27FC236}">
                <a16:creationId xmlns:a16="http://schemas.microsoft.com/office/drawing/2014/main" id="{F4C87737-D1A7-47ED-8507-9DA387A61AAB}"/>
              </a:ext>
            </a:extLst>
          </p:cNvPr>
          <p:cNvPicPr>
            <a:picLocks noChangeAspect="1"/>
          </p:cNvPicPr>
          <p:nvPr/>
        </p:nvPicPr>
        <p:blipFill>
          <a:blip r:embed="rId4"/>
          <a:stretch>
            <a:fillRect/>
          </a:stretch>
        </p:blipFill>
        <p:spPr>
          <a:xfrm>
            <a:off x="9507444" y="6006337"/>
            <a:ext cx="2459269" cy="650750"/>
          </a:xfrm>
          <a:prstGeom prst="rect">
            <a:avLst/>
          </a:prstGeom>
          <a:effectLst>
            <a:softEdge rad="31750"/>
          </a:effectLst>
        </p:spPr>
      </p:pic>
    </p:spTree>
    <p:extLst>
      <p:ext uri="{BB962C8B-B14F-4D97-AF65-F5344CB8AC3E}">
        <p14:creationId xmlns:p14="http://schemas.microsoft.com/office/powerpoint/2010/main" val="2174936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15600" y="593367"/>
            <a:ext cx="11360800" cy="763600"/>
          </a:xfrm>
          <a:prstGeom prst="rect">
            <a:avLst/>
          </a:prstGeom>
        </p:spPr>
        <p:txBody>
          <a:bodyPr lIns="121900" tIns="121900" rIns="121900" bIns="121900" anchor="t" anchorCtr="0">
            <a:noAutofit/>
          </a:bodyPr>
          <a:lstStyle/>
          <a:p>
            <a:r>
              <a:rPr lang="en-US" sz="3200" b="1" dirty="0">
                <a:solidFill>
                  <a:srgbClr val="000000"/>
                </a:solidFill>
                <a:latin typeface="Georgia"/>
                <a:ea typeface="Georgia"/>
                <a:cs typeface="Georgia"/>
                <a:sym typeface="Georgia"/>
              </a:rPr>
              <a:t>Questions &amp; Contacts</a:t>
            </a:r>
            <a:endParaRPr lang="en" sz="3200" b="1" dirty="0">
              <a:solidFill>
                <a:srgbClr val="000000"/>
              </a:solidFill>
              <a:latin typeface="Georgia"/>
              <a:ea typeface="Georgia"/>
              <a:cs typeface="Georgia"/>
              <a:sym typeface="Georgia"/>
            </a:endParaRPr>
          </a:p>
        </p:txBody>
      </p:sp>
      <p:cxnSp>
        <p:nvCxnSpPr>
          <p:cNvPr id="70" name="Shape 70"/>
          <p:cNvCxnSpPr>
            <a:cxnSpLocks/>
          </p:cNvCxnSpPr>
          <p:nvPr/>
        </p:nvCxnSpPr>
        <p:spPr>
          <a:xfrm>
            <a:off x="5181600" y="990600"/>
            <a:ext cx="6400800" cy="0"/>
          </a:xfrm>
          <a:prstGeom prst="straightConnector1">
            <a:avLst/>
          </a:prstGeom>
          <a:noFill/>
          <a:ln w="28575" cap="flat" cmpd="sng">
            <a:solidFill>
              <a:srgbClr val="980000"/>
            </a:solidFill>
            <a:prstDash val="solid"/>
            <a:round/>
            <a:headEnd type="none" w="lg" len="lg"/>
            <a:tailEnd type="none" w="lg" len="lg"/>
          </a:ln>
        </p:spPr>
      </p:cxnSp>
      <p:sp>
        <p:nvSpPr>
          <p:cNvPr id="3" name="Text Placeholder 2">
            <a:extLst>
              <a:ext uri="{FF2B5EF4-FFF2-40B4-BE49-F238E27FC236}">
                <a16:creationId xmlns:a16="http://schemas.microsoft.com/office/drawing/2014/main" id="{6020E786-CB22-498B-9C81-A115F6AEABF9}"/>
              </a:ext>
            </a:extLst>
          </p:cNvPr>
          <p:cNvSpPr>
            <a:spLocks noGrp="1"/>
          </p:cNvSpPr>
          <p:nvPr>
            <p:ph type="body" idx="1"/>
          </p:nvPr>
        </p:nvSpPr>
        <p:spPr/>
        <p:txBody>
          <a:bodyPr/>
          <a:lstStyle/>
          <a:p>
            <a:r>
              <a:rPr lang="en-US" sz="2400" dirty="0">
                <a:solidFill>
                  <a:schemeClr val="tx1"/>
                </a:solidFill>
                <a:latin typeface="Georgia" panose="02040502050405020303" pitchFamily="18" charset="0"/>
              </a:rPr>
              <a:t>ePREP Portal: </a:t>
            </a:r>
            <a:r>
              <a:rPr lang="en-US" sz="2400" dirty="0">
                <a:solidFill>
                  <a:schemeClr val="tx1"/>
                </a:solidFill>
                <a:latin typeface="Georgia" panose="02040502050405020303" pitchFamily="18" charset="0"/>
                <a:hlinkClick r:id="rId3"/>
              </a:rPr>
              <a:t>eprep.health.maryland.gov</a:t>
            </a:r>
            <a:endParaRPr lang="en-US" sz="2400" dirty="0">
              <a:solidFill>
                <a:schemeClr val="tx1"/>
              </a:solidFill>
              <a:latin typeface="Georgia" panose="02040502050405020303" pitchFamily="18" charset="0"/>
            </a:endParaRPr>
          </a:p>
          <a:p>
            <a:r>
              <a:rPr lang="en-US" sz="2400" dirty="0">
                <a:solidFill>
                  <a:schemeClr val="tx1"/>
                </a:solidFill>
                <a:latin typeface="Georgia" panose="02040502050405020303" pitchFamily="18" charset="0"/>
              </a:rPr>
              <a:t>Resources and frequently asked questions: </a:t>
            </a:r>
            <a:r>
              <a:rPr lang="en-US" sz="2400" u="sng" dirty="0">
                <a:solidFill>
                  <a:schemeClr val="accent5"/>
                </a:solidFill>
                <a:latin typeface="Georgia" panose="02040502050405020303" pitchFamily="18" charset="0"/>
              </a:rPr>
              <a:t>health.maryland.gov/</a:t>
            </a:r>
            <a:r>
              <a:rPr lang="en-US" sz="2400" u="sng" dirty="0" err="1">
                <a:solidFill>
                  <a:schemeClr val="accent5"/>
                </a:solidFill>
                <a:latin typeface="Georgia" panose="02040502050405020303" pitchFamily="18" charset="0"/>
              </a:rPr>
              <a:t>eprep</a:t>
            </a:r>
            <a:endParaRPr lang="en-US" sz="2400" dirty="0">
              <a:solidFill>
                <a:schemeClr val="tx1"/>
              </a:solidFill>
              <a:latin typeface="Georgia" panose="02040502050405020303" pitchFamily="18" charset="0"/>
            </a:endParaRPr>
          </a:p>
          <a:p>
            <a:r>
              <a:rPr lang="en-US" sz="2400" dirty="0">
                <a:solidFill>
                  <a:schemeClr val="tx1"/>
                </a:solidFill>
                <a:latin typeface="Georgia" panose="02040502050405020303" pitchFamily="18" charset="0"/>
              </a:rPr>
              <a:t>ePREP Call Center: 	1-844-4MD-PROV (1-844-463-7768)​​</a:t>
            </a:r>
          </a:p>
          <a:p>
            <a:pPr algn="ctr" fontAlgn="base"/>
            <a:r>
              <a:rPr lang="en-US" sz="2400" dirty="0">
                <a:solidFill>
                  <a:schemeClr val="tx1"/>
                </a:solidFill>
                <a:latin typeface="Georgia" panose="02040502050405020303" pitchFamily="18" charset="0"/>
              </a:rPr>
              <a:t>            Monday – Friday 9AM- 5PM​</a:t>
            </a:r>
          </a:p>
          <a:p>
            <a:pPr algn="ctr" fontAlgn="base"/>
            <a:r>
              <a:rPr lang="en-US" sz="2400" dirty="0">
                <a:solidFill>
                  <a:schemeClr val="tx1"/>
                </a:solidFill>
                <a:latin typeface="Georgia" panose="02040502050405020303" pitchFamily="18" charset="0"/>
              </a:rPr>
              <a:t>            ***Closed on State holidays***</a:t>
            </a:r>
          </a:p>
          <a:p>
            <a:endParaRPr lang="en-US" dirty="0"/>
          </a:p>
        </p:txBody>
      </p:sp>
      <p:pic>
        <p:nvPicPr>
          <p:cNvPr id="6" name="Picture 5" descr="A close up of a logo&#10;&#10;Description automatically generated">
            <a:extLst>
              <a:ext uri="{FF2B5EF4-FFF2-40B4-BE49-F238E27FC236}">
                <a16:creationId xmlns:a16="http://schemas.microsoft.com/office/drawing/2014/main" id="{F6138CB9-5027-449B-81B7-B363B9A185BE}"/>
              </a:ext>
            </a:extLst>
          </p:cNvPr>
          <p:cNvPicPr>
            <a:picLocks noChangeAspect="1"/>
          </p:cNvPicPr>
          <p:nvPr/>
        </p:nvPicPr>
        <p:blipFill>
          <a:blip r:embed="rId4"/>
          <a:stretch>
            <a:fillRect/>
          </a:stretch>
        </p:blipFill>
        <p:spPr>
          <a:xfrm>
            <a:off x="9261821" y="5753826"/>
            <a:ext cx="2554748" cy="676015"/>
          </a:xfrm>
          <a:prstGeom prst="rect">
            <a:avLst/>
          </a:prstGeom>
          <a:effectLst>
            <a:softEdge rad="31750"/>
          </a:effectLst>
        </p:spPr>
      </p:pic>
    </p:spTree>
    <p:extLst>
      <p:ext uri="{BB962C8B-B14F-4D97-AF65-F5344CB8AC3E}">
        <p14:creationId xmlns:p14="http://schemas.microsoft.com/office/powerpoint/2010/main" val="120368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15600" y="371061"/>
            <a:ext cx="11360800" cy="822739"/>
          </a:xfrm>
          <a:prstGeom prst="rect">
            <a:avLst/>
          </a:prstGeom>
        </p:spPr>
        <p:txBody>
          <a:bodyPr vert="horz" lIns="121900" tIns="121900" rIns="121900" bIns="121900" rtlCol="0" anchor="t" anchorCtr="0">
            <a:noAutofit/>
          </a:bodyPr>
          <a:lstStyle/>
          <a:p>
            <a:r>
              <a:rPr lang="en-US" sz="3200" b="1" dirty="0">
                <a:solidFill>
                  <a:srgbClr val="000000"/>
                </a:solidFill>
                <a:latin typeface="Georgia" pitchFamily="18" charset="0"/>
                <a:ea typeface="Georgia"/>
                <a:cs typeface="Georgia"/>
                <a:sym typeface="Georgia"/>
              </a:rPr>
              <a:t>ePREP Terminology – </a:t>
            </a:r>
            <a:r>
              <a:rPr lang="en-US" sz="3200" b="1" dirty="0">
                <a:latin typeface="Georgia" pitchFamily="18" charset="0"/>
                <a:ea typeface="Times New Roman"/>
                <a:cs typeface="Times New Roman" pitchFamily="18" charset="0"/>
                <a:sym typeface="Times New Roman"/>
              </a:rPr>
              <a:t>Profiles, Roles, and Accounts</a:t>
            </a:r>
            <a:br>
              <a:rPr lang="en-US" sz="3200" b="1" dirty="0">
                <a:latin typeface="Georgia" pitchFamily="18" charset="0"/>
                <a:ea typeface="Times New Roman"/>
                <a:cs typeface="Times New Roman" pitchFamily="18" charset="0"/>
                <a:sym typeface="Times New Roman"/>
              </a:rPr>
            </a:br>
            <a:endParaRPr lang="en" sz="3200" b="1" dirty="0">
              <a:solidFill>
                <a:srgbClr val="000000"/>
              </a:solidFill>
              <a:latin typeface="Georgia" pitchFamily="18" charset="0"/>
              <a:ea typeface="Georgia"/>
              <a:cs typeface="Georgia"/>
              <a:sym typeface="Georgia"/>
            </a:endParaRPr>
          </a:p>
        </p:txBody>
      </p:sp>
      <p:cxnSp>
        <p:nvCxnSpPr>
          <p:cNvPr id="70" name="Shape 70"/>
          <p:cNvCxnSpPr>
            <a:cxnSpLocks/>
            <a:endCxn id="68" idx="3"/>
          </p:cNvCxnSpPr>
          <p:nvPr/>
        </p:nvCxnSpPr>
        <p:spPr>
          <a:xfrm>
            <a:off x="11398102" y="782431"/>
            <a:ext cx="378298" cy="0"/>
          </a:xfrm>
          <a:prstGeom prst="straightConnector1">
            <a:avLst/>
          </a:prstGeom>
          <a:noFill/>
          <a:ln w="28575" cap="flat" cmpd="sng">
            <a:solidFill>
              <a:srgbClr val="980000"/>
            </a:solidFill>
            <a:prstDash val="solid"/>
            <a:round/>
            <a:headEnd type="none" w="lg" len="lg"/>
            <a:tailEnd type="none" w="lg" len="lg"/>
          </a:ln>
        </p:spPr>
      </p:cxnSp>
      <p:sp>
        <p:nvSpPr>
          <p:cNvPr id="11" name="Shape 69"/>
          <p:cNvSpPr txBox="1">
            <a:spLocks noGrp="1"/>
          </p:cNvSpPr>
          <p:nvPr>
            <p:ph type="body" idx="1"/>
          </p:nvPr>
        </p:nvSpPr>
        <p:spPr>
          <a:xfrm>
            <a:off x="229704" y="1070114"/>
            <a:ext cx="11074400" cy="4368799"/>
          </a:xfrm>
          <a:prstGeom prst="rect">
            <a:avLst/>
          </a:prstGeom>
          <a:ln w="9525" cap="flat" cmpd="sng">
            <a:solidFill>
              <a:srgbClr val="FFFFFF"/>
            </a:solidFill>
            <a:prstDash val="solid"/>
            <a:round/>
            <a:headEnd type="none" w="med" len="med"/>
            <a:tailEnd type="none" w="med" len="med"/>
          </a:ln>
        </p:spPr>
        <p:txBody>
          <a:bodyPr vert="horz" lIns="121900" tIns="121900" rIns="121900" bIns="121900" rtlCol="0" anchor="t" anchorCtr="0">
            <a:noAutofit/>
          </a:bodyPr>
          <a:lstStyle/>
          <a:p>
            <a:pPr marL="1295368" indent="-380990">
              <a:lnSpc>
                <a:spcPct val="100000"/>
              </a:lnSpc>
              <a:buClr>
                <a:srgbClr val="434343"/>
              </a:buClr>
            </a:pPr>
            <a:r>
              <a:rPr lang="en-US" sz="2400" b="1" dirty="0">
                <a:solidFill>
                  <a:schemeClr val="tx1"/>
                </a:solidFill>
                <a:latin typeface="Georgia" panose="02040502050405020303" pitchFamily="18" charset="0"/>
                <a:ea typeface="Times New Roman"/>
                <a:cs typeface="Times New Roman" pitchFamily="18" charset="0"/>
                <a:sym typeface="Times New Roman"/>
              </a:rPr>
              <a:t>User Profile:</a:t>
            </a:r>
            <a:r>
              <a:rPr lang="en-US" sz="2400" dirty="0">
                <a:solidFill>
                  <a:schemeClr val="tx1"/>
                </a:solidFill>
                <a:latin typeface="Georgia" panose="02040502050405020303" pitchFamily="18" charset="0"/>
                <a:ea typeface="Times New Roman"/>
                <a:cs typeface="Times New Roman" pitchFamily="18" charset="0"/>
                <a:sym typeface="Times New Roman"/>
              </a:rPr>
              <a:t> </a:t>
            </a:r>
            <a:r>
              <a:rPr lang="en-US" sz="2400" dirty="0">
                <a:solidFill>
                  <a:schemeClr val="tx1"/>
                </a:solidFill>
                <a:latin typeface="Georgia" panose="02040502050405020303" pitchFamily="18" charset="0"/>
                <a:cs typeface="Times New Roman" pitchFamily="18" charset="0"/>
              </a:rPr>
              <a:t>Your individual username, used to log in to </a:t>
            </a:r>
            <a:r>
              <a:rPr lang="en-US" sz="2400" dirty="0" err="1">
                <a:solidFill>
                  <a:schemeClr val="tx1"/>
                </a:solidFill>
                <a:latin typeface="Georgia" panose="02040502050405020303" pitchFamily="18" charset="0"/>
                <a:cs typeface="Times New Roman" pitchFamily="18" charset="0"/>
              </a:rPr>
              <a:t>ePREP</a:t>
            </a:r>
            <a:r>
              <a:rPr lang="en-US" sz="2400" dirty="0">
                <a:solidFill>
                  <a:schemeClr val="tx1"/>
                </a:solidFill>
                <a:latin typeface="Georgia" panose="02040502050405020303" pitchFamily="18" charset="0"/>
                <a:cs typeface="Times New Roman" pitchFamily="18" charset="0"/>
              </a:rPr>
              <a:t>.</a:t>
            </a:r>
          </a:p>
          <a:p>
            <a:pPr marL="914378" indent="0">
              <a:lnSpc>
                <a:spcPct val="100000"/>
              </a:lnSpc>
              <a:buClr>
                <a:srgbClr val="434343"/>
              </a:buClr>
              <a:buNone/>
            </a:pPr>
            <a:endParaRPr lang="en-US" sz="2400" dirty="0">
              <a:solidFill>
                <a:schemeClr val="tx1"/>
              </a:solidFill>
              <a:latin typeface="Georgia" panose="02040502050405020303" pitchFamily="18" charset="0"/>
              <a:cs typeface="Times New Roman" pitchFamily="18" charset="0"/>
            </a:endParaRPr>
          </a:p>
          <a:p>
            <a:pPr marL="1295368" indent="-380990">
              <a:lnSpc>
                <a:spcPct val="100000"/>
              </a:lnSpc>
              <a:buClr>
                <a:srgbClr val="434343"/>
              </a:buClr>
            </a:pPr>
            <a:r>
              <a:rPr lang="en-US" sz="2400" b="1" dirty="0">
                <a:solidFill>
                  <a:schemeClr val="tx1"/>
                </a:solidFill>
                <a:latin typeface="Georgia" panose="02040502050405020303" pitchFamily="18" charset="0"/>
                <a:ea typeface="Times New Roman"/>
                <a:cs typeface="Times New Roman" pitchFamily="18" charset="0"/>
                <a:sym typeface="Times New Roman"/>
              </a:rPr>
              <a:t>Business Profile:</a:t>
            </a:r>
            <a:r>
              <a:rPr lang="en-US" sz="2400" dirty="0">
                <a:solidFill>
                  <a:schemeClr val="tx1"/>
                </a:solidFill>
                <a:latin typeface="Georgia" panose="02040502050405020303" pitchFamily="18" charset="0"/>
                <a:ea typeface="Times New Roman"/>
                <a:cs typeface="Times New Roman" pitchFamily="18" charset="0"/>
                <a:sym typeface="Times New Roman"/>
              </a:rPr>
              <a:t> A centralized environment that houses your enrolled Medicaid entity accounts and applications. A user may have access to one or more business profiles. </a:t>
            </a:r>
          </a:p>
          <a:p>
            <a:pPr marL="1295368" indent="-380990">
              <a:lnSpc>
                <a:spcPct val="100000"/>
              </a:lnSpc>
              <a:buClr>
                <a:srgbClr val="434343"/>
              </a:buClr>
            </a:pPr>
            <a:endParaRPr lang="en-US" sz="2400" dirty="0">
              <a:solidFill>
                <a:schemeClr val="tx1"/>
              </a:solidFill>
              <a:latin typeface="Georgia" panose="02040502050405020303" pitchFamily="18" charset="0"/>
              <a:ea typeface="Times New Roman"/>
              <a:cs typeface="Times New Roman" pitchFamily="18" charset="0"/>
              <a:sym typeface="Times New Roman"/>
            </a:endParaRPr>
          </a:p>
          <a:p>
            <a:pPr marL="1295368" indent="-380990">
              <a:lnSpc>
                <a:spcPct val="100000"/>
              </a:lnSpc>
              <a:buClr>
                <a:srgbClr val="434343"/>
              </a:buClr>
            </a:pPr>
            <a:r>
              <a:rPr lang="en-US" sz="2400" b="1" dirty="0">
                <a:solidFill>
                  <a:schemeClr val="tx1"/>
                </a:solidFill>
                <a:latin typeface="Georgia" panose="02040502050405020303" pitchFamily="18" charset="0"/>
                <a:ea typeface="Times New Roman"/>
                <a:cs typeface="Times New Roman" pitchFamily="18" charset="0"/>
                <a:sym typeface="Times New Roman"/>
              </a:rPr>
              <a:t>Account: </a:t>
            </a:r>
            <a:r>
              <a:rPr lang="en-US" sz="2400" dirty="0">
                <a:solidFill>
                  <a:schemeClr val="tx1"/>
                </a:solidFill>
                <a:latin typeface="Georgia" panose="02040502050405020303" pitchFamily="18" charset="0"/>
                <a:ea typeface="Times New Roman"/>
                <a:cs typeface="Times New Roman" pitchFamily="18" charset="0"/>
                <a:sym typeface="Times New Roman"/>
              </a:rPr>
              <a:t>ePREP record for an enrolled provider, associated with a single NPI, provider type, practice location, and </a:t>
            </a:r>
            <a:r>
              <a:rPr lang="en-US" sz="2400" dirty="0">
                <a:latin typeface="Georgia" panose="02040502050405020303" pitchFamily="18" charset="0"/>
                <a:ea typeface="Times New Roman"/>
                <a:cs typeface="Times New Roman" pitchFamily="18" charset="0"/>
                <a:sym typeface="Times New Roman"/>
              </a:rPr>
              <a:t>entity</a:t>
            </a:r>
            <a:r>
              <a:rPr lang="en-US" sz="2400" dirty="0">
                <a:solidFill>
                  <a:schemeClr val="tx1"/>
                </a:solidFill>
                <a:latin typeface="Georgia" panose="02040502050405020303" pitchFamily="18" charset="0"/>
                <a:ea typeface="Times New Roman"/>
                <a:cs typeface="Times New Roman" pitchFamily="18" charset="0"/>
                <a:sym typeface="Times New Roman"/>
              </a:rPr>
              <a:t> Medicaid (MA) number.</a:t>
            </a:r>
          </a:p>
          <a:p>
            <a:pPr marL="914378" indent="0">
              <a:lnSpc>
                <a:spcPct val="100000"/>
              </a:lnSpc>
              <a:buClr>
                <a:srgbClr val="434343"/>
              </a:buClr>
              <a:buNone/>
            </a:pPr>
            <a:endParaRPr lang="en-US" sz="2400" dirty="0">
              <a:solidFill>
                <a:schemeClr val="tx1"/>
              </a:solidFill>
              <a:latin typeface="Georgia" panose="02040502050405020303" pitchFamily="18" charset="0"/>
              <a:ea typeface="Times New Roman"/>
              <a:cs typeface="Times New Roman" pitchFamily="18" charset="0"/>
              <a:sym typeface="Times New Roman"/>
            </a:endParaRPr>
          </a:p>
          <a:p>
            <a:pPr marL="1295368" indent="-380990">
              <a:lnSpc>
                <a:spcPct val="100000"/>
              </a:lnSpc>
              <a:buClr>
                <a:srgbClr val="434343"/>
              </a:buClr>
            </a:pPr>
            <a:r>
              <a:rPr lang="en-US" sz="2400" b="1" dirty="0">
                <a:solidFill>
                  <a:schemeClr val="tx1"/>
                </a:solidFill>
                <a:latin typeface="Georgia" panose="02040502050405020303" pitchFamily="18" charset="0"/>
                <a:ea typeface="Times New Roman"/>
                <a:cs typeface="Times New Roman" pitchFamily="18" charset="0"/>
                <a:sym typeface="Times New Roman"/>
              </a:rPr>
              <a:t>Linking: </a:t>
            </a:r>
            <a:r>
              <a:rPr lang="en-US" sz="2400" dirty="0">
                <a:solidFill>
                  <a:schemeClr val="tx1"/>
                </a:solidFill>
                <a:latin typeface="Georgia" panose="02040502050405020303" pitchFamily="18" charset="0"/>
                <a:ea typeface="Times New Roman"/>
                <a:cs typeface="Times New Roman" pitchFamily="18" charset="0"/>
                <a:sym typeface="Times New Roman"/>
              </a:rPr>
              <a:t>Connecting your Business Profile to an existing account so that you can view and manage it.</a:t>
            </a:r>
            <a:endParaRPr lang="en-US" sz="2400" b="1" dirty="0">
              <a:solidFill>
                <a:schemeClr val="tx1"/>
              </a:solidFill>
              <a:latin typeface="Georgia" panose="02040502050405020303" pitchFamily="18" charset="0"/>
              <a:ea typeface="Times New Roman"/>
              <a:cs typeface="Times New Roman" pitchFamily="18" charset="0"/>
              <a:sym typeface="Times New Roman"/>
            </a:endParaRPr>
          </a:p>
        </p:txBody>
      </p:sp>
      <p:pic>
        <p:nvPicPr>
          <p:cNvPr id="7" name="Picture 6" descr="A close up of a logo&#10;&#10;Description automatically generated">
            <a:extLst>
              <a:ext uri="{FF2B5EF4-FFF2-40B4-BE49-F238E27FC236}">
                <a16:creationId xmlns:a16="http://schemas.microsoft.com/office/drawing/2014/main" id="{4E9FC0AD-D421-4255-8B63-7DB7D6557EB5}"/>
              </a:ext>
            </a:extLst>
          </p:cNvPr>
          <p:cNvPicPr>
            <a:picLocks noChangeAspect="1"/>
          </p:cNvPicPr>
          <p:nvPr/>
        </p:nvPicPr>
        <p:blipFill>
          <a:blip r:embed="rId3"/>
          <a:stretch>
            <a:fillRect/>
          </a:stretch>
        </p:blipFill>
        <p:spPr>
          <a:xfrm>
            <a:off x="9317131" y="5836189"/>
            <a:ext cx="2459269" cy="650750"/>
          </a:xfrm>
          <a:prstGeom prst="rect">
            <a:avLst/>
          </a:prstGeom>
          <a:effectLst>
            <a:softEdge rad="31750"/>
          </a:effectLst>
        </p:spPr>
      </p:pic>
    </p:spTree>
    <p:extLst>
      <p:ext uri="{BB962C8B-B14F-4D97-AF65-F5344CB8AC3E}">
        <p14:creationId xmlns:p14="http://schemas.microsoft.com/office/powerpoint/2010/main" val="987084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15600" y="593367"/>
            <a:ext cx="11360800" cy="763600"/>
          </a:xfrm>
          <a:prstGeom prst="rect">
            <a:avLst/>
          </a:prstGeom>
        </p:spPr>
        <p:txBody>
          <a:bodyPr vert="horz" lIns="121900" tIns="121900" rIns="121900" bIns="121900" rtlCol="0" anchor="t" anchorCtr="0">
            <a:noAutofit/>
          </a:bodyPr>
          <a:lstStyle/>
          <a:p>
            <a:r>
              <a:rPr lang="en-US" b="1" dirty="0">
                <a:solidFill>
                  <a:srgbClr val="000000"/>
                </a:solidFill>
                <a:latin typeface="Georgia"/>
                <a:ea typeface="Georgia"/>
                <a:cs typeface="Georgia"/>
                <a:sym typeface="Georgia"/>
              </a:rPr>
              <a:t>Linking providers to groups</a:t>
            </a:r>
            <a:endParaRPr lang="en" b="1" dirty="0">
              <a:solidFill>
                <a:srgbClr val="000000"/>
              </a:solidFill>
              <a:latin typeface="Georgia"/>
              <a:ea typeface="Georgia"/>
              <a:cs typeface="Georgia"/>
              <a:sym typeface="Georgia"/>
            </a:endParaRPr>
          </a:p>
        </p:txBody>
      </p:sp>
      <p:cxnSp>
        <p:nvCxnSpPr>
          <p:cNvPr id="70" name="Shape 70"/>
          <p:cNvCxnSpPr>
            <a:cxnSpLocks/>
          </p:cNvCxnSpPr>
          <p:nvPr/>
        </p:nvCxnSpPr>
        <p:spPr>
          <a:xfrm>
            <a:off x="8651631" y="1064200"/>
            <a:ext cx="3124769" cy="0"/>
          </a:xfrm>
          <a:prstGeom prst="straightConnector1">
            <a:avLst/>
          </a:prstGeom>
          <a:noFill/>
          <a:ln w="28575" cap="flat" cmpd="sng">
            <a:solidFill>
              <a:srgbClr val="980000"/>
            </a:solidFill>
            <a:prstDash val="solid"/>
            <a:round/>
            <a:headEnd type="none" w="lg" len="lg"/>
            <a:tailEnd type="none" w="lg" len="lg"/>
          </a:ln>
        </p:spPr>
      </p:cxnSp>
      <p:sp>
        <p:nvSpPr>
          <p:cNvPr id="2" name="Text Placeholder 1">
            <a:extLst>
              <a:ext uri="{FF2B5EF4-FFF2-40B4-BE49-F238E27FC236}">
                <a16:creationId xmlns:a16="http://schemas.microsoft.com/office/drawing/2014/main" id="{5D27075B-9CB5-4EA0-9AB3-F1C3C4D0930D}"/>
              </a:ext>
            </a:extLst>
          </p:cNvPr>
          <p:cNvSpPr>
            <a:spLocks noGrp="1"/>
          </p:cNvSpPr>
          <p:nvPr>
            <p:ph type="body" idx="1"/>
          </p:nvPr>
        </p:nvSpPr>
        <p:spPr/>
        <p:txBody>
          <a:bodyPr/>
          <a:lstStyle/>
          <a:p>
            <a:endParaRPr lang="en-US" dirty="0">
              <a:solidFill>
                <a:schemeClr val="tx1"/>
              </a:solidFill>
            </a:endParaRPr>
          </a:p>
          <a:p>
            <a:pPr marL="380990" indent="-380990"/>
            <a:r>
              <a:rPr lang="en-US" dirty="0">
                <a:solidFill>
                  <a:schemeClr val="tx1"/>
                </a:solidFill>
              </a:rPr>
              <a:t>It is very important to note that when setting up accounts, you should </a:t>
            </a:r>
            <a:r>
              <a:rPr lang="en-US" b="1" dirty="0">
                <a:solidFill>
                  <a:schemeClr val="tx1"/>
                </a:solidFill>
              </a:rPr>
              <a:t>NEVER</a:t>
            </a:r>
            <a:r>
              <a:rPr lang="en-US" dirty="0">
                <a:solidFill>
                  <a:schemeClr val="tx1"/>
                </a:solidFill>
              </a:rPr>
              <a:t> link a rendering provider’s NPI to the same Business profile as the group or facility. </a:t>
            </a:r>
          </a:p>
          <a:p>
            <a:pPr marL="380990" indent="-380990"/>
            <a:endParaRPr lang="en-US" dirty="0">
              <a:solidFill>
                <a:schemeClr val="tx1"/>
              </a:solidFill>
            </a:endParaRPr>
          </a:p>
          <a:p>
            <a:pPr marL="380990" indent="-380990"/>
            <a:r>
              <a:rPr lang="en-US" dirty="0">
                <a:solidFill>
                  <a:schemeClr val="tx1"/>
                </a:solidFill>
              </a:rPr>
              <a:t>Each rendering provider should have a separate email address, User Profile, and Business Profile.</a:t>
            </a:r>
          </a:p>
          <a:p>
            <a:endParaRPr lang="en-US" dirty="0">
              <a:solidFill>
                <a:schemeClr val="tx1"/>
              </a:solidFill>
            </a:endParaRPr>
          </a:p>
        </p:txBody>
      </p:sp>
      <p:pic>
        <p:nvPicPr>
          <p:cNvPr id="6" name="Picture 5" descr="A close up of a logo&#10;&#10;Description automatically generated">
            <a:extLst>
              <a:ext uri="{FF2B5EF4-FFF2-40B4-BE49-F238E27FC236}">
                <a16:creationId xmlns:a16="http://schemas.microsoft.com/office/drawing/2014/main" id="{C20E0D5A-6FFC-4760-9448-67CCF44A1D98}"/>
              </a:ext>
            </a:extLst>
          </p:cNvPr>
          <p:cNvPicPr>
            <a:picLocks noChangeAspect="1"/>
          </p:cNvPicPr>
          <p:nvPr/>
        </p:nvPicPr>
        <p:blipFill>
          <a:blip r:embed="rId3"/>
          <a:stretch>
            <a:fillRect/>
          </a:stretch>
        </p:blipFill>
        <p:spPr>
          <a:xfrm>
            <a:off x="9242918" y="6091834"/>
            <a:ext cx="2554748" cy="676015"/>
          </a:xfrm>
          <a:prstGeom prst="rect">
            <a:avLst/>
          </a:prstGeom>
          <a:effectLst>
            <a:softEdge rad="31750"/>
          </a:effectLst>
        </p:spPr>
      </p:pic>
    </p:spTree>
    <p:extLst>
      <p:ext uri="{BB962C8B-B14F-4D97-AF65-F5344CB8AC3E}">
        <p14:creationId xmlns:p14="http://schemas.microsoft.com/office/powerpoint/2010/main" val="101368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42098" y="116288"/>
            <a:ext cx="11360800" cy="763600"/>
          </a:xfrm>
          <a:prstGeom prst="rect">
            <a:avLst/>
          </a:prstGeom>
        </p:spPr>
        <p:txBody>
          <a:bodyPr vert="horz" lIns="121900" tIns="121900" rIns="121900" bIns="121900" rtlCol="0" anchor="t" anchorCtr="0">
            <a:noAutofit/>
          </a:bodyPr>
          <a:lstStyle/>
          <a:p>
            <a:r>
              <a:rPr lang="en-US" b="1" dirty="0" err="1">
                <a:solidFill>
                  <a:srgbClr val="000000"/>
                </a:solidFill>
                <a:latin typeface="Georgia"/>
                <a:ea typeface="Georgia"/>
                <a:cs typeface="Georgia"/>
                <a:sym typeface="Georgia"/>
              </a:rPr>
              <a:t>ePREP</a:t>
            </a:r>
            <a:r>
              <a:rPr lang="en-US" b="1" dirty="0">
                <a:solidFill>
                  <a:srgbClr val="000000"/>
                </a:solidFill>
                <a:latin typeface="Georgia"/>
                <a:ea typeface="Georgia"/>
                <a:cs typeface="Georgia"/>
                <a:sym typeface="Georgia"/>
              </a:rPr>
              <a:t> Application Types</a:t>
            </a:r>
            <a:endParaRPr lang="en" b="1" dirty="0">
              <a:solidFill>
                <a:srgbClr val="000000"/>
              </a:solidFill>
              <a:latin typeface="Georgia"/>
              <a:ea typeface="Georgia"/>
              <a:cs typeface="Georgia"/>
              <a:sym typeface="Georgia"/>
            </a:endParaRPr>
          </a:p>
        </p:txBody>
      </p:sp>
      <p:cxnSp>
        <p:nvCxnSpPr>
          <p:cNvPr id="70" name="Shape 70"/>
          <p:cNvCxnSpPr>
            <a:cxnSpLocks/>
          </p:cNvCxnSpPr>
          <p:nvPr/>
        </p:nvCxnSpPr>
        <p:spPr>
          <a:xfrm>
            <a:off x="7752522" y="630610"/>
            <a:ext cx="4233968" cy="0"/>
          </a:xfrm>
          <a:prstGeom prst="straightConnector1">
            <a:avLst/>
          </a:prstGeom>
          <a:noFill/>
          <a:ln w="28575" cap="flat" cmpd="sng">
            <a:solidFill>
              <a:srgbClr val="980000"/>
            </a:solidFill>
            <a:prstDash val="solid"/>
            <a:round/>
            <a:headEnd type="none" w="lg" len="lg"/>
            <a:tailEnd type="none" w="lg" len="lg"/>
          </a:ln>
        </p:spPr>
      </p:cxnSp>
      <p:sp>
        <p:nvSpPr>
          <p:cNvPr id="11" name="Shape 69"/>
          <p:cNvSpPr txBox="1">
            <a:spLocks noGrp="1"/>
          </p:cNvSpPr>
          <p:nvPr>
            <p:ph type="body" idx="1"/>
          </p:nvPr>
        </p:nvSpPr>
        <p:spPr>
          <a:xfrm>
            <a:off x="596349" y="1394210"/>
            <a:ext cx="9928058" cy="4004411"/>
          </a:xfrm>
          <a:prstGeom prst="rect">
            <a:avLst/>
          </a:prstGeom>
          <a:ln w="9525" cap="flat" cmpd="sng">
            <a:solidFill>
              <a:srgbClr val="FFFFFF"/>
            </a:solidFill>
            <a:prstDash val="solid"/>
            <a:round/>
            <a:headEnd type="none" w="med" len="med"/>
            <a:tailEnd type="none" w="med" len="med"/>
          </a:ln>
        </p:spPr>
        <p:txBody>
          <a:bodyPr vert="horz" lIns="121900" tIns="121900" rIns="121900" bIns="121900" rtlCol="0" anchor="t" anchorCtr="0">
            <a:noAutofit/>
          </a:bodyPr>
          <a:lstStyle/>
          <a:p>
            <a:pPr marL="685777" indent="0">
              <a:lnSpc>
                <a:spcPct val="100000"/>
              </a:lnSpc>
              <a:buClr>
                <a:srgbClr val="434343"/>
              </a:buClr>
              <a:buNone/>
            </a:pPr>
            <a:r>
              <a:rPr lang="en-US" sz="2400" b="1" dirty="0">
                <a:solidFill>
                  <a:schemeClr val="tx1"/>
                </a:solidFill>
                <a:latin typeface="Georgia" panose="02040502050405020303" pitchFamily="18" charset="0"/>
                <a:ea typeface="Times New Roman"/>
                <a:cs typeface="Times New Roman" pitchFamily="18" charset="0"/>
                <a:sym typeface="Times New Roman"/>
              </a:rPr>
              <a:t>Application Types</a:t>
            </a:r>
          </a:p>
          <a:p>
            <a:pPr marL="1295368" indent="-380990">
              <a:lnSpc>
                <a:spcPct val="100000"/>
              </a:lnSpc>
              <a:buClr>
                <a:srgbClr val="434343"/>
              </a:buClr>
            </a:pPr>
            <a:r>
              <a:rPr lang="en-US" sz="2400" b="1" dirty="0">
                <a:latin typeface="Georgia" panose="02040502050405020303" pitchFamily="18" charset="0"/>
                <a:ea typeface="Times New Roman"/>
                <a:cs typeface="Times New Roman" pitchFamily="18" charset="0"/>
                <a:sym typeface="Times New Roman"/>
              </a:rPr>
              <a:t>New Application: </a:t>
            </a:r>
            <a:r>
              <a:rPr lang="en-US" sz="2400" dirty="0">
                <a:latin typeface="Georgia" panose="02040502050405020303" pitchFamily="18" charset="0"/>
                <a:ea typeface="Times New Roman"/>
                <a:cs typeface="Times New Roman" pitchFamily="18" charset="0"/>
                <a:sym typeface="Times New Roman"/>
              </a:rPr>
              <a:t>Application to enroll new facility to Maryland Medicaid. </a:t>
            </a:r>
          </a:p>
          <a:p>
            <a:pPr marL="1295368" indent="-380990">
              <a:lnSpc>
                <a:spcPct val="100000"/>
              </a:lnSpc>
              <a:buClr>
                <a:srgbClr val="434343"/>
              </a:buClr>
            </a:pPr>
            <a:r>
              <a:rPr lang="en-US" sz="2400" b="1" dirty="0">
                <a:latin typeface="Georgia" panose="02040502050405020303" pitchFamily="18" charset="0"/>
                <a:ea typeface="Times New Roman"/>
                <a:cs typeface="Times New Roman" pitchFamily="18" charset="0"/>
                <a:sym typeface="Times New Roman"/>
              </a:rPr>
              <a:t>Supplemental:</a:t>
            </a:r>
            <a:r>
              <a:rPr lang="en-US" sz="2400" dirty="0">
                <a:latin typeface="Georgia" panose="02040502050405020303" pitchFamily="18" charset="0"/>
                <a:ea typeface="Times New Roman"/>
                <a:cs typeface="Times New Roman" pitchFamily="18" charset="0"/>
                <a:sym typeface="Times New Roman"/>
              </a:rPr>
              <a:t> A change in a provider’s account information or required documenting, such as correspondence address or an updated professional license.</a:t>
            </a:r>
          </a:p>
          <a:p>
            <a:pPr marL="1295368" indent="-380990">
              <a:lnSpc>
                <a:spcPct val="100000"/>
              </a:lnSpc>
              <a:buClr>
                <a:srgbClr val="434343"/>
              </a:buClr>
            </a:pPr>
            <a:r>
              <a:rPr lang="en-US" sz="2400" b="1" dirty="0">
                <a:latin typeface="Georgia" panose="02040502050405020303" pitchFamily="18" charset="0"/>
                <a:ea typeface="Times New Roman"/>
                <a:cs typeface="Times New Roman" pitchFamily="18" charset="0"/>
                <a:sym typeface="Times New Roman"/>
              </a:rPr>
              <a:t>Change of Ownership (CHOW): </a:t>
            </a:r>
            <a:r>
              <a:rPr lang="en-US" sz="2400" dirty="0">
                <a:latin typeface="Georgia" panose="02040502050405020303" pitchFamily="18" charset="0"/>
                <a:ea typeface="Times New Roman"/>
                <a:cs typeface="Times New Roman" pitchFamily="18" charset="0"/>
                <a:sym typeface="Times New Roman"/>
              </a:rPr>
              <a:t>Application to </a:t>
            </a:r>
            <a:r>
              <a:rPr lang="en-US" sz="2400" dirty="0">
                <a:solidFill>
                  <a:srgbClr val="000000"/>
                </a:solidFill>
                <a:latin typeface="Georgia" panose="02040502050405020303" pitchFamily="18" charset="0"/>
                <a:ea typeface="Times New Roman"/>
                <a:cs typeface="Times New Roman" panose="02020603050405020304" pitchFamily="18" charset="0"/>
                <a:sym typeface="Times New Roman"/>
              </a:rPr>
              <a:t>add</a:t>
            </a:r>
            <a:r>
              <a:rPr lang="en-US" sz="2400" dirty="0">
                <a:solidFill>
                  <a:srgbClr val="000000"/>
                </a:solidFill>
                <a:latin typeface="Georgia" panose="02040502050405020303" pitchFamily="18" charset="0"/>
                <a:cs typeface="Times New Roman" panose="02020603050405020304" pitchFamily="18" charset="0"/>
              </a:rPr>
              <a:t> a new Tax Identification Number (TIN) or Employment Identification Number (EIN) to Business Information form.        </a:t>
            </a:r>
            <a:endParaRPr lang="en-US" sz="2400" b="1" dirty="0">
              <a:latin typeface="Georgia" panose="02040502050405020303" pitchFamily="18" charset="0"/>
              <a:ea typeface="Times New Roman"/>
              <a:cs typeface="Times New Roman" pitchFamily="18" charset="0"/>
              <a:sym typeface="Times New Roman"/>
            </a:endParaRPr>
          </a:p>
          <a:p>
            <a:pPr marL="1295368" indent="-380990">
              <a:lnSpc>
                <a:spcPct val="100000"/>
              </a:lnSpc>
              <a:buClr>
                <a:srgbClr val="434343"/>
              </a:buClr>
            </a:pPr>
            <a:endParaRPr lang="en-US" sz="2400" dirty="0">
              <a:latin typeface="Georgia" panose="02040502050405020303" pitchFamily="18" charset="0"/>
              <a:ea typeface="Times New Roman"/>
              <a:cs typeface="Times New Roman" pitchFamily="18" charset="0"/>
              <a:sym typeface="Times New Roman"/>
            </a:endParaRPr>
          </a:p>
          <a:p>
            <a:pPr marL="914378" indent="0">
              <a:lnSpc>
                <a:spcPct val="100000"/>
              </a:lnSpc>
              <a:buClr>
                <a:srgbClr val="434343"/>
              </a:buClr>
              <a:buNone/>
            </a:pPr>
            <a:endParaRPr lang="en-US" sz="2400" b="1" dirty="0">
              <a:latin typeface="Georgia" panose="02040502050405020303" pitchFamily="18" charset="0"/>
              <a:ea typeface="Times New Roman"/>
              <a:cs typeface="Times New Roman" pitchFamily="18" charset="0"/>
              <a:sym typeface="Times New Roman"/>
            </a:endParaRPr>
          </a:p>
          <a:p>
            <a:pPr marL="914378" indent="0">
              <a:lnSpc>
                <a:spcPct val="100000"/>
              </a:lnSpc>
              <a:buClr>
                <a:srgbClr val="434343"/>
              </a:buClr>
              <a:buNone/>
            </a:pPr>
            <a:endParaRPr lang="en-US" sz="2400" b="1" dirty="0">
              <a:solidFill>
                <a:schemeClr val="tx1"/>
              </a:solidFill>
              <a:latin typeface="Georgia" panose="02040502050405020303" pitchFamily="18" charset="0"/>
              <a:ea typeface="Times New Roman"/>
              <a:cs typeface="Times New Roman" pitchFamily="18" charset="0"/>
              <a:sym typeface="Times New Roman"/>
            </a:endParaRPr>
          </a:p>
          <a:p>
            <a:pPr marL="914377">
              <a:lnSpc>
                <a:spcPct val="100000"/>
              </a:lnSpc>
              <a:buClr>
                <a:srgbClr val="434343"/>
              </a:buClr>
            </a:pPr>
            <a:endParaRPr lang="en-US" dirty="0">
              <a:solidFill>
                <a:schemeClr val="tx1"/>
              </a:solidFill>
              <a:latin typeface="Georgia" panose="02040502050405020303" pitchFamily="18" charset="0"/>
              <a:ea typeface="Times New Roman"/>
              <a:cs typeface="Times New Roman" pitchFamily="18" charset="0"/>
              <a:sym typeface="Times New Roman"/>
            </a:endParaRPr>
          </a:p>
          <a:p>
            <a:pPr marL="914377">
              <a:lnSpc>
                <a:spcPct val="100000"/>
              </a:lnSpc>
              <a:buClr>
                <a:srgbClr val="434343"/>
              </a:buClr>
            </a:pPr>
            <a:endParaRPr lang="en-US" dirty="0">
              <a:solidFill>
                <a:schemeClr val="tx1"/>
              </a:solidFill>
              <a:latin typeface="Times New Roman"/>
              <a:ea typeface="Times New Roman"/>
              <a:cs typeface="Times New Roman"/>
              <a:sym typeface="Times New Roman"/>
            </a:endParaRPr>
          </a:p>
        </p:txBody>
      </p:sp>
      <p:pic>
        <p:nvPicPr>
          <p:cNvPr id="7" name="Picture 6" descr="A close up of a logo&#10;&#10;Description automatically generated">
            <a:extLst>
              <a:ext uri="{FF2B5EF4-FFF2-40B4-BE49-F238E27FC236}">
                <a16:creationId xmlns:a16="http://schemas.microsoft.com/office/drawing/2014/main" id="{715C66FD-678F-4CA6-BE6D-F17FC39CE07C}"/>
              </a:ext>
            </a:extLst>
          </p:cNvPr>
          <p:cNvPicPr>
            <a:picLocks noChangeAspect="1"/>
          </p:cNvPicPr>
          <p:nvPr/>
        </p:nvPicPr>
        <p:blipFill>
          <a:blip r:embed="rId3"/>
          <a:stretch>
            <a:fillRect/>
          </a:stretch>
        </p:blipFill>
        <p:spPr>
          <a:xfrm>
            <a:off x="9431742" y="5978112"/>
            <a:ext cx="2554748" cy="676015"/>
          </a:xfrm>
          <a:prstGeom prst="rect">
            <a:avLst/>
          </a:prstGeom>
          <a:effectLst>
            <a:softEdge rad="31750"/>
          </a:effectLst>
        </p:spPr>
      </p:pic>
    </p:spTree>
    <p:extLst>
      <p:ext uri="{BB962C8B-B14F-4D97-AF65-F5344CB8AC3E}">
        <p14:creationId xmlns:p14="http://schemas.microsoft.com/office/powerpoint/2010/main" val="3842828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15600" y="593367"/>
            <a:ext cx="11360800" cy="763600"/>
          </a:xfrm>
          <a:prstGeom prst="rect">
            <a:avLst/>
          </a:prstGeom>
        </p:spPr>
        <p:txBody>
          <a:bodyPr vert="horz" lIns="121900" tIns="121900" rIns="121900" bIns="121900" rtlCol="0" anchor="t" anchorCtr="0">
            <a:noAutofit/>
          </a:bodyPr>
          <a:lstStyle/>
          <a:p>
            <a:r>
              <a:rPr lang="en-US" b="1" dirty="0" err="1">
                <a:solidFill>
                  <a:srgbClr val="000000"/>
                </a:solidFill>
                <a:latin typeface="Georgia"/>
                <a:ea typeface="Georgia"/>
                <a:cs typeface="Georgia"/>
                <a:sym typeface="Georgia"/>
              </a:rPr>
              <a:t>ePREP</a:t>
            </a:r>
            <a:r>
              <a:rPr lang="en-US" b="1" dirty="0">
                <a:solidFill>
                  <a:srgbClr val="000000"/>
                </a:solidFill>
                <a:latin typeface="Georgia"/>
                <a:ea typeface="Georgia"/>
                <a:cs typeface="Georgia"/>
                <a:sym typeface="Georgia"/>
              </a:rPr>
              <a:t> Application Types Cont.</a:t>
            </a:r>
            <a:endParaRPr lang="en" b="1" dirty="0">
              <a:solidFill>
                <a:srgbClr val="000000"/>
              </a:solidFill>
              <a:latin typeface="Georgia"/>
              <a:ea typeface="Georgia"/>
              <a:cs typeface="Georgia"/>
              <a:sym typeface="Georgia"/>
            </a:endParaRPr>
          </a:p>
        </p:txBody>
      </p:sp>
      <p:cxnSp>
        <p:nvCxnSpPr>
          <p:cNvPr id="70" name="Shape 70"/>
          <p:cNvCxnSpPr>
            <a:cxnSpLocks/>
          </p:cNvCxnSpPr>
          <p:nvPr/>
        </p:nvCxnSpPr>
        <p:spPr>
          <a:xfrm>
            <a:off x="9529700" y="1107688"/>
            <a:ext cx="2526312" cy="0"/>
          </a:xfrm>
          <a:prstGeom prst="straightConnector1">
            <a:avLst/>
          </a:prstGeom>
          <a:noFill/>
          <a:ln w="28575" cap="flat" cmpd="sng">
            <a:solidFill>
              <a:srgbClr val="980000"/>
            </a:solidFill>
            <a:prstDash val="solid"/>
            <a:round/>
            <a:headEnd type="none" w="lg" len="lg"/>
            <a:tailEnd type="none" w="lg" len="lg"/>
          </a:ln>
        </p:spPr>
      </p:cxnSp>
      <p:sp>
        <p:nvSpPr>
          <p:cNvPr id="11" name="Shape 69"/>
          <p:cNvSpPr txBox="1">
            <a:spLocks noGrp="1"/>
          </p:cNvSpPr>
          <p:nvPr>
            <p:ph type="body" idx="1"/>
          </p:nvPr>
        </p:nvSpPr>
        <p:spPr>
          <a:xfrm>
            <a:off x="861391" y="1356967"/>
            <a:ext cx="10495722" cy="4431873"/>
          </a:xfrm>
          <a:prstGeom prst="rect">
            <a:avLst/>
          </a:prstGeom>
          <a:ln w="9525" cap="flat" cmpd="sng">
            <a:solidFill>
              <a:srgbClr val="FFFFFF"/>
            </a:solidFill>
            <a:prstDash val="solid"/>
            <a:round/>
            <a:headEnd type="none" w="med" len="med"/>
            <a:tailEnd type="none" w="med" len="med"/>
          </a:ln>
        </p:spPr>
        <p:txBody>
          <a:bodyPr vert="horz" lIns="121900" tIns="121900" rIns="121900" bIns="121900" rtlCol="0" anchor="t" anchorCtr="0">
            <a:noAutofit/>
          </a:bodyPr>
          <a:lstStyle/>
          <a:p>
            <a:pPr marL="914378" indent="0">
              <a:lnSpc>
                <a:spcPct val="100000"/>
              </a:lnSpc>
              <a:buClr>
                <a:srgbClr val="434343"/>
              </a:buClr>
              <a:buNone/>
            </a:pPr>
            <a:r>
              <a:rPr lang="en-US" sz="2400" b="1" dirty="0">
                <a:latin typeface="Georgia" panose="02040502050405020303" pitchFamily="18" charset="0"/>
                <a:ea typeface="Times New Roman"/>
                <a:cs typeface="Times New Roman" pitchFamily="18" charset="0"/>
                <a:sym typeface="Times New Roman"/>
              </a:rPr>
              <a:t>Revalidation </a:t>
            </a:r>
          </a:p>
          <a:p>
            <a:pPr marL="914377">
              <a:lnSpc>
                <a:spcPct val="100000"/>
              </a:lnSpc>
              <a:buClr>
                <a:srgbClr val="434343"/>
              </a:buClr>
            </a:pPr>
            <a:r>
              <a:rPr lang="en-US" sz="2400" dirty="0">
                <a:latin typeface="Georgia" panose="02040502050405020303" pitchFamily="18" charset="0"/>
                <a:ea typeface="Times New Roman"/>
                <a:cs typeface="Times New Roman" pitchFamily="18" charset="0"/>
                <a:sym typeface="Times New Roman"/>
              </a:rPr>
              <a:t>Application to renew your Medicaid enrollment every 5 years </a:t>
            </a:r>
          </a:p>
          <a:p>
            <a:pPr marL="685777" indent="0">
              <a:lnSpc>
                <a:spcPct val="100000"/>
              </a:lnSpc>
              <a:buClr>
                <a:srgbClr val="434343"/>
              </a:buClr>
              <a:buNone/>
            </a:pPr>
            <a:r>
              <a:rPr lang="en-US" sz="2400" dirty="0">
                <a:latin typeface="Georgia" panose="02040502050405020303" pitchFamily="18" charset="0"/>
                <a:ea typeface="Times New Roman"/>
                <a:cs typeface="Times New Roman" pitchFamily="18" charset="0"/>
                <a:sym typeface="Times New Roman"/>
              </a:rPr>
              <a:t>	</a:t>
            </a:r>
          </a:p>
          <a:p>
            <a:pPr marL="914377">
              <a:lnSpc>
                <a:spcPct val="100000"/>
              </a:lnSpc>
              <a:buClr>
                <a:srgbClr val="434343"/>
              </a:buClr>
            </a:pPr>
            <a:r>
              <a:rPr lang="en-US" sz="2400" dirty="0">
                <a:latin typeface="Georgia" panose="02040502050405020303" pitchFamily="18" charset="0"/>
                <a:ea typeface="Times New Roman"/>
                <a:cs typeface="Times New Roman" pitchFamily="18" charset="0"/>
                <a:sym typeface="Times New Roman"/>
              </a:rPr>
              <a:t>Scheduled automatically in ePREP when they are due. You may only submit a reval when you receive a notification that it is time to do so. </a:t>
            </a:r>
          </a:p>
          <a:p>
            <a:pPr marL="914377">
              <a:lnSpc>
                <a:spcPct val="100000"/>
              </a:lnSpc>
              <a:buClr>
                <a:srgbClr val="434343"/>
              </a:buClr>
            </a:pPr>
            <a:endParaRPr lang="en-US" sz="2400" dirty="0">
              <a:latin typeface="Georgia" panose="02040502050405020303" pitchFamily="18" charset="0"/>
              <a:ea typeface="Times New Roman"/>
              <a:cs typeface="Times New Roman" pitchFamily="18" charset="0"/>
              <a:sym typeface="Times New Roman"/>
            </a:endParaRPr>
          </a:p>
          <a:p>
            <a:pPr marL="914377">
              <a:lnSpc>
                <a:spcPct val="100000"/>
              </a:lnSpc>
              <a:buClr>
                <a:srgbClr val="434343"/>
              </a:buClr>
            </a:pPr>
            <a:r>
              <a:rPr lang="en-US" sz="2400" dirty="0">
                <a:latin typeface="Georgia" panose="02040502050405020303" pitchFamily="18" charset="0"/>
                <a:ea typeface="Times New Roman"/>
                <a:cs typeface="Times New Roman" pitchFamily="18" charset="0"/>
                <a:sym typeface="Times New Roman"/>
              </a:rPr>
              <a:t>You will receive a printed reval notification in the mail for your initial notification. After your ePREP account is set up, you will receive electronic reval notifications</a:t>
            </a:r>
            <a:r>
              <a:rPr lang="en-US" dirty="0">
                <a:latin typeface="Times New Roman" pitchFamily="18" charset="0"/>
                <a:ea typeface="Times New Roman"/>
                <a:cs typeface="Times New Roman" pitchFamily="18" charset="0"/>
                <a:sym typeface="Times New Roman"/>
              </a:rPr>
              <a:t>.</a:t>
            </a:r>
          </a:p>
          <a:p>
            <a:pPr marL="914377">
              <a:lnSpc>
                <a:spcPct val="100000"/>
              </a:lnSpc>
              <a:buClr>
                <a:srgbClr val="434343"/>
              </a:buClr>
            </a:pPr>
            <a:endParaRPr lang="en-US" dirty="0">
              <a:solidFill>
                <a:schemeClr val="tx1"/>
              </a:solidFill>
              <a:latin typeface="Times New Roman"/>
              <a:ea typeface="Times New Roman"/>
              <a:cs typeface="Times New Roman"/>
              <a:sym typeface="Times New Roman"/>
            </a:endParaRPr>
          </a:p>
        </p:txBody>
      </p:sp>
      <p:pic>
        <p:nvPicPr>
          <p:cNvPr id="7" name="Picture 6" descr="A close up of a logo&#10;&#10;Description automatically generated">
            <a:extLst>
              <a:ext uri="{FF2B5EF4-FFF2-40B4-BE49-F238E27FC236}">
                <a16:creationId xmlns:a16="http://schemas.microsoft.com/office/drawing/2014/main" id="{6102DAF8-9CD8-47B5-B357-A4AF96FA9215}"/>
              </a:ext>
            </a:extLst>
          </p:cNvPr>
          <p:cNvPicPr>
            <a:picLocks noChangeAspect="1"/>
          </p:cNvPicPr>
          <p:nvPr/>
        </p:nvPicPr>
        <p:blipFill>
          <a:blip r:embed="rId3"/>
          <a:stretch>
            <a:fillRect/>
          </a:stretch>
        </p:blipFill>
        <p:spPr>
          <a:xfrm>
            <a:off x="9529700" y="5851912"/>
            <a:ext cx="2459269" cy="650750"/>
          </a:xfrm>
          <a:prstGeom prst="rect">
            <a:avLst/>
          </a:prstGeom>
          <a:effectLst>
            <a:softEdge rad="31750"/>
          </a:effectLst>
        </p:spPr>
      </p:pic>
    </p:spTree>
    <p:extLst>
      <p:ext uri="{BB962C8B-B14F-4D97-AF65-F5344CB8AC3E}">
        <p14:creationId xmlns:p14="http://schemas.microsoft.com/office/powerpoint/2010/main" val="3392232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124B46F2-C74F-4B1A-9367-46859C508982}"/>
              </a:ext>
            </a:extLst>
          </p:cNvPr>
          <p:cNvPicPr>
            <a:picLocks noChangeAspect="1"/>
          </p:cNvPicPr>
          <p:nvPr/>
        </p:nvPicPr>
        <p:blipFill>
          <a:blip r:embed="rId3"/>
          <a:stretch>
            <a:fillRect/>
          </a:stretch>
        </p:blipFill>
        <p:spPr>
          <a:xfrm>
            <a:off x="1558874" y="1191425"/>
            <a:ext cx="9189720" cy="4167975"/>
          </a:xfrm>
          <a:prstGeom prst="rect">
            <a:avLst/>
          </a:prstGeom>
        </p:spPr>
      </p:pic>
      <p:sp>
        <p:nvSpPr>
          <p:cNvPr id="68" name="Shape 68"/>
          <p:cNvSpPr txBox="1">
            <a:spLocks noGrp="1"/>
          </p:cNvSpPr>
          <p:nvPr>
            <p:ph type="title"/>
          </p:nvPr>
        </p:nvSpPr>
        <p:spPr>
          <a:xfrm>
            <a:off x="473334" y="211567"/>
            <a:ext cx="11360800" cy="763600"/>
          </a:xfrm>
          <a:prstGeom prst="rect">
            <a:avLst/>
          </a:prstGeom>
        </p:spPr>
        <p:txBody>
          <a:bodyPr vert="horz" lIns="121900" tIns="121900" rIns="121900" bIns="121900" rtlCol="0" anchor="t" anchorCtr="0">
            <a:noAutofit/>
          </a:bodyPr>
          <a:lstStyle/>
          <a:p>
            <a:r>
              <a:rPr lang="en-US" sz="3200" b="1" dirty="0">
                <a:solidFill>
                  <a:srgbClr val="000000"/>
                </a:solidFill>
                <a:latin typeface="Georgia"/>
                <a:ea typeface="Georgia"/>
                <a:cs typeface="Georgia"/>
                <a:sym typeface="Georgia"/>
              </a:rPr>
              <a:t>Signing Up</a:t>
            </a:r>
            <a:endParaRPr lang="en" sz="3200" b="1" dirty="0">
              <a:solidFill>
                <a:srgbClr val="000000"/>
              </a:solidFill>
              <a:latin typeface="Georgia"/>
              <a:ea typeface="Georgia"/>
              <a:cs typeface="Georgia"/>
              <a:sym typeface="Georgia"/>
            </a:endParaRPr>
          </a:p>
        </p:txBody>
      </p:sp>
      <p:cxnSp>
        <p:nvCxnSpPr>
          <p:cNvPr id="70" name="Shape 70"/>
          <p:cNvCxnSpPr>
            <a:cxnSpLocks/>
          </p:cNvCxnSpPr>
          <p:nvPr/>
        </p:nvCxnSpPr>
        <p:spPr>
          <a:xfrm>
            <a:off x="3080825" y="593367"/>
            <a:ext cx="8968663" cy="0"/>
          </a:xfrm>
          <a:prstGeom prst="straightConnector1">
            <a:avLst/>
          </a:prstGeom>
          <a:noFill/>
          <a:ln w="28575" cap="flat" cmpd="sng">
            <a:solidFill>
              <a:srgbClr val="980000"/>
            </a:solidFill>
            <a:prstDash val="solid"/>
            <a:round/>
            <a:headEnd type="none" w="lg" len="lg"/>
            <a:tailEnd type="none" w="lg" len="lg"/>
          </a:ln>
        </p:spPr>
      </p:cxnSp>
      <p:sp>
        <p:nvSpPr>
          <p:cNvPr id="4" name="Oval 3"/>
          <p:cNvSpPr/>
          <p:nvPr/>
        </p:nvSpPr>
        <p:spPr>
          <a:xfrm>
            <a:off x="9875519" y="1191425"/>
            <a:ext cx="506437" cy="5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endParaRPr>
          </a:p>
        </p:txBody>
      </p:sp>
      <p:pic>
        <p:nvPicPr>
          <p:cNvPr id="8" name="Picture 7" descr="A close up of a logo&#10;&#10;Description automatically generated">
            <a:extLst>
              <a:ext uri="{FF2B5EF4-FFF2-40B4-BE49-F238E27FC236}">
                <a16:creationId xmlns:a16="http://schemas.microsoft.com/office/drawing/2014/main" id="{8579EE36-6DAF-4F5F-AB39-41057D922884}"/>
              </a:ext>
            </a:extLst>
          </p:cNvPr>
          <p:cNvPicPr>
            <a:picLocks noChangeAspect="1"/>
          </p:cNvPicPr>
          <p:nvPr/>
        </p:nvPicPr>
        <p:blipFill>
          <a:blip r:embed="rId4"/>
          <a:stretch>
            <a:fillRect/>
          </a:stretch>
        </p:blipFill>
        <p:spPr>
          <a:xfrm>
            <a:off x="9374865" y="5906742"/>
            <a:ext cx="2459269" cy="650750"/>
          </a:xfrm>
          <a:prstGeom prst="rect">
            <a:avLst/>
          </a:prstGeom>
          <a:effectLst>
            <a:softEdge rad="31750"/>
          </a:effectLst>
        </p:spPr>
      </p:pic>
      <p:pic>
        <p:nvPicPr>
          <p:cNvPr id="11" name="Picture 10">
            <a:extLst>
              <a:ext uri="{FF2B5EF4-FFF2-40B4-BE49-F238E27FC236}">
                <a16:creationId xmlns:a16="http://schemas.microsoft.com/office/drawing/2014/main" id="{C65A176D-4308-4B13-BEE2-C080A02ED920}"/>
              </a:ext>
            </a:extLst>
          </p:cNvPr>
          <p:cNvPicPr>
            <a:picLocks noChangeAspect="1"/>
          </p:cNvPicPr>
          <p:nvPr/>
        </p:nvPicPr>
        <p:blipFill>
          <a:blip r:embed="rId5"/>
          <a:stretch>
            <a:fillRect/>
          </a:stretch>
        </p:blipFill>
        <p:spPr>
          <a:xfrm>
            <a:off x="4855698" y="4944501"/>
            <a:ext cx="457200" cy="228600"/>
          </a:xfrm>
          <a:prstGeom prst="rect">
            <a:avLst/>
          </a:prstGeom>
        </p:spPr>
      </p:pic>
    </p:spTree>
    <p:extLst>
      <p:ext uri="{BB962C8B-B14F-4D97-AF65-F5344CB8AC3E}">
        <p14:creationId xmlns:p14="http://schemas.microsoft.com/office/powerpoint/2010/main" val="183242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CACFBD4A46C5B641AE2EB23674C8C44E" ma:contentTypeVersion="11" ma:contentTypeDescription="Create a new document." ma:contentTypeScope="" ma:versionID="32276c0928a5feaa9f28c7c7bb93a67d">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7397DA-237B-4BDA-80CF-4EBAE5AFFD52}"/>
</file>

<file path=customXml/itemProps2.xml><?xml version="1.0" encoding="utf-8"?>
<ds:datastoreItem xmlns:ds="http://schemas.openxmlformats.org/officeDocument/2006/customXml" ds:itemID="{F07A943D-DE89-416C-B7AF-7D24581D4145}"/>
</file>

<file path=customXml/itemProps3.xml><?xml version="1.0" encoding="utf-8"?>
<ds:datastoreItem xmlns:ds="http://schemas.openxmlformats.org/officeDocument/2006/customXml" ds:itemID="{C588A0B9-3ADF-43C8-A60C-1199E77ED374}"/>
</file>

<file path=customXml/itemProps4.xml><?xml version="1.0" encoding="utf-8"?>
<ds:datastoreItem xmlns:ds="http://schemas.openxmlformats.org/officeDocument/2006/customXml" ds:itemID="{5A22CBF9-5EE1-4350-AC91-F3B92840F64F}"/>
</file>

<file path=docProps/app.xml><?xml version="1.0" encoding="utf-8"?>
<Properties xmlns="http://schemas.openxmlformats.org/officeDocument/2006/extended-properties" xmlns:vt="http://schemas.openxmlformats.org/officeDocument/2006/docPropsVTypes">
  <TotalTime>9946</TotalTime>
  <Words>4162</Words>
  <Application>Microsoft Office PowerPoint</Application>
  <PresentationFormat>Widescreen</PresentationFormat>
  <Paragraphs>252</Paragraphs>
  <Slides>42</Slides>
  <Notes>42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Calibri Light</vt:lpstr>
      <vt:lpstr>Garamond</vt:lpstr>
      <vt:lpstr>Georgia</vt:lpstr>
      <vt:lpstr>Times New Roman</vt:lpstr>
      <vt:lpstr>Office Theme</vt:lpstr>
      <vt:lpstr>simple-light-2</vt:lpstr>
      <vt:lpstr>PowerPoint Presentation</vt:lpstr>
      <vt:lpstr>Welcome to ePREP!</vt:lpstr>
      <vt:lpstr>Helpful Resources</vt:lpstr>
      <vt:lpstr>Helpful Resources Cont.</vt:lpstr>
      <vt:lpstr>ePREP Terminology – Profiles, Roles, and Accounts </vt:lpstr>
      <vt:lpstr>Linking providers to groups</vt:lpstr>
      <vt:lpstr>ePREP Application Types</vt:lpstr>
      <vt:lpstr>ePREP Application Types Cont.</vt:lpstr>
      <vt:lpstr>Signing Up</vt:lpstr>
      <vt:lpstr>Sign Up (User Profile)</vt:lpstr>
      <vt:lpstr>Verification Code</vt:lpstr>
      <vt:lpstr>Sign up verification</vt:lpstr>
      <vt:lpstr>Email Verification</vt:lpstr>
      <vt:lpstr>Verification Code</vt:lpstr>
      <vt:lpstr>Sign Up Complete</vt:lpstr>
      <vt:lpstr>Verify NPI to Link Account to Business Profile (BP)  </vt:lpstr>
      <vt:lpstr>Creating Business Profile (NPI verification)</vt:lpstr>
      <vt:lpstr>Verifying Existing Business Profile</vt:lpstr>
      <vt:lpstr>Providers without NPI/MA Numbers.</vt:lpstr>
      <vt:lpstr>Providers without NPI Numbers Cont.</vt:lpstr>
      <vt:lpstr>Home Page</vt:lpstr>
      <vt:lpstr>PowerPoint Presentation</vt:lpstr>
      <vt:lpstr>New Application Option</vt:lpstr>
      <vt:lpstr>Applications For New Waiver Provider</vt:lpstr>
      <vt:lpstr>Provider Addendum</vt:lpstr>
      <vt:lpstr>Waiver/Resource Providers</vt:lpstr>
      <vt:lpstr>Waiver/Resource Providers</vt:lpstr>
      <vt:lpstr>PowerPoint Presentation</vt:lpstr>
      <vt:lpstr>Resource or Other Health Care Organization (OHCO)</vt:lpstr>
      <vt:lpstr>Provider Addendum</vt:lpstr>
      <vt:lpstr>Waiver/Resource Providers</vt:lpstr>
      <vt:lpstr>Waiver/Resource Providers</vt:lpstr>
      <vt:lpstr>PowerPoint Presentation</vt:lpstr>
      <vt:lpstr>PowerPoint Presentation</vt:lpstr>
      <vt:lpstr>Provider Addendum Cont.</vt:lpstr>
      <vt:lpstr>Where To Find Addenda on MDH Website </vt:lpstr>
      <vt:lpstr>Uploaded file will be indicated by number next to the paper clip </vt:lpstr>
      <vt:lpstr>Disclosure of Ownership</vt:lpstr>
      <vt:lpstr>PowerPoint Presentation</vt:lpstr>
      <vt:lpstr>Electronic Signature</vt:lpstr>
      <vt:lpstr>Applications</vt:lpstr>
      <vt:lpstr>Questions &amp;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Chefor Choh</dc:creator>
  <cp:lastModifiedBy>Brenda Logan</cp:lastModifiedBy>
  <cp:revision>73</cp:revision>
  <dcterms:created xsi:type="dcterms:W3CDTF">2018-10-16T21:24:01Z</dcterms:created>
  <dcterms:modified xsi:type="dcterms:W3CDTF">2020-04-17T02:51:25Z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0x010100CACFBD4A46C5B641AE2EB23674C8C44E</vt:lpwstr>
  </property>
  <property fmtid="{D5CDD505-2E9C-101B-9397-08002B2CF9AE}" pid="3" name="_dlc_DocIdItemGuid">
    <vt:lpwstr>d99465b2-8f37-4e61-849a-3df5ca984982</vt:lpwstr>
  </property>
</Properties>
</file>