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5.xml" ContentType="application/vnd.openxmlformats-officedocument.presentationml.slideLayout+xml"/>
  <Override PartName="/ppt/notesSlides/notesSlide4.xml" ContentType="application/vnd.openxmlformats-officedocument.presentationml.notesSlide+xml"/>
  <Override PartName="/ppt/slideLayouts/slideLayout16.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20.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7" r:id="rId1"/>
  </p:sldMasterIdLst>
  <p:notesMasterIdLst>
    <p:notesMasterId r:id="rId16"/>
  </p:notesMasterIdLst>
  <p:sldIdLst>
    <p:sldId id="256" r:id="rId2"/>
    <p:sldId id="269" r:id="rId3"/>
    <p:sldId id="276" r:id="rId4"/>
    <p:sldId id="267" r:id="rId5"/>
    <p:sldId id="265" r:id="rId6"/>
    <p:sldId id="270" r:id="rId7"/>
    <p:sldId id="271" r:id="rId8"/>
    <p:sldId id="258" r:id="rId9"/>
    <p:sldId id="268" r:id="rId10"/>
    <p:sldId id="272" r:id="rId11"/>
    <p:sldId id="273" r:id="rId12"/>
    <p:sldId id="262" r:id="rId13"/>
    <p:sldId id="274" r:id="rId14"/>
    <p:sldId id="275"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31" d="100"/>
          <a:sy n="131" d="100"/>
        </p:scale>
        <p:origin x="-103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5EFA9DB2-BA8D-4C1F-BAB9-636A58B258DF}" type="datetimeFigureOut">
              <a:rPr lang="en-US"/>
              <a:pPr>
                <a:defRPr/>
              </a:pPr>
              <a:t>10/25/2012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CF9BA1E-01AD-4969-B640-B50E49D6630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Public health imperative</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694B36D-CD42-4782-8CCD-2E686F754FE5}"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Many of us have chosen out-of-hospital birth settings for our births.</a:t>
            </a:r>
          </a:p>
          <a:p>
            <a:pPr>
              <a:spcBef>
                <a:spcPct val="0"/>
              </a:spcBef>
            </a:pPr>
            <a:r>
              <a:rPr lang="en-US" smtClean="0"/>
              <a:t>We believe that there is an important difference between having risk factors for complications and being a high-risk patient.</a:t>
            </a:r>
          </a:p>
          <a:p>
            <a:pPr>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B9F637-439F-48A2-B582-11DB5AE55058}"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Women who do not choose midwives</a:t>
            </a:r>
          </a:p>
          <a:p>
            <a:pPr>
              <a:spcBef>
                <a:spcPct val="0"/>
              </a:spcBef>
            </a:pPr>
            <a:r>
              <a:rPr lang="en-US" smtClean="0"/>
              <a:t>RO</a:t>
            </a:r>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7DCF353-05EC-4DE1-B15B-421F15538EDC}"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Buoyed by a system of support respect</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A99D76-75A7-4F0D-99CC-0A1A991D5C47}"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6"/>
          <p:cNvSpPr/>
          <p:nvPr/>
        </p:nvSpPr>
        <p:spPr>
          <a:xfrm>
            <a:off x="282575" y="228600"/>
            <a:ext cx="4235450" cy="4187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Rectangle 7"/>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9"/>
          <p:cNvSpPr/>
          <p:nvPr/>
        </p:nvSpPr>
        <p:spPr>
          <a:xfrm>
            <a:off x="4624388" y="2378075"/>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endParaRPr/>
          </a:p>
        </p:txBody>
      </p:sp>
      <p:sp>
        <p:nvSpPr>
          <p:cNvPr id="7" name="Rectangle 10"/>
          <p:cNvSpPr/>
          <p:nvPr/>
        </p:nvSpPr>
        <p:spPr>
          <a:xfrm>
            <a:off x="4624388" y="228600"/>
            <a:ext cx="2057400" cy="20383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11"/>
          <p:cNvSpPr/>
          <p:nvPr/>
        </p:nvSpPr>
        <p:spPr>
          <a:xfrm>
            <a:off x="6802438" y="2378075"/>
            <a:ext cx="2057400" cy="20383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9" name="Date Placeholder 3"/>
          <p:cNvSpPr>
            <a:spLocks noGrp="1"/>
          </p:cNvSpPr>
          <p:nvPr>
            <p:ph type="dt" sz="half" idx="10"/>
          </p:nvPr>
        </p:nvSpPr>
        <p:spPr>
          <a:xfrm>
            <a:off x="4800600" y="6426200"/>
            <a:ext cx="1231900" cy="365125"/>
          </a:xfrm>
        </p:spPr>
        <p:txBody>
          <a:bodyPr/>
          <a:lstStyle>
            <a:lvl1pPr algn="l">
              <a:defRPr smtClean="0"/>
            </a:lvl1pPr>
          </a:lstStyle>
          <a:p>
            <a:pPr>
              <a:defRPr/>
            </a:pPr>
            <a:fld id="{F83F5D06-AE1B-46D7-A9CF-FCBFF24DC812}" type="datetimeFigureOut">
              <a:rPr lang="en-US"/>
              <a:pPr>
                <a:defRPr/>
              </a:pPr>
              <a:t>10/25/2012</a:t>
            </a:fld>
            <a:endParaRPr lang="en-US"/>
          </a:p>
        </p:txBody>
      </p:sp>
      <p:sp>
        <p:nvSpPr>
          <p:cNvPr id="10" name="Footer Placeholder 4"/>
          <p:cNvSpPr>
            <a:spLocks noGrp="1"/>
          </p:cNvSpPr>
          <p:nvPr>
            <p:ph type="ftr" sz="quarter" idx="11"/>
          </p:nvPr>
        </p:nvSpPr>
        <p:spPr>
          <a:xfrm>
            <a:off x="6311900" y="6426200"/>
            <a:ext cx="2616200" cy="365125"/>
          </a:xfrm>
        </p:spPr>
        <p:txBody>
          <a:bodyPr/>
          <a:lstStyle>
            <a:lvl1pPr algn="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7"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Date Placeholder 4"/>
          <p:cNvSpPr>
            <a:spLocks noGrp="1"/>
          </p:cNvSpPr>
          <p:nvPr>
            <p:ph type="dt" sz="half" idx="19"/>
          </p:nvPr>
        </p:nvSpPr>
        <p:spPr/>
        <p:txBody>
          <a:bodyPr/>
          <a:lstStyle>
            <a:lvl1pPr>
              <a:defRPr/>
            </a:lvl1pPr>
          </a:lstStyle>
          <a:p>
            <a:pPr>
              <a:defRPr/>
            </a:pPr>
            <a:fld id="{4D00ECFA-A576-496A-A912-1049F69BA384}" type="datetimeFigureOut">
              <a:rPr lang="en-US"/>
              <a:pPr>
                <a:defRPr/>
              </a:pPr>
              <a:t>10/25/2012</a:t>
            </a:fld>
            <a:endParaRPr lang="en-US"/>
          </a:p>
        </p:txBody>
      </p:sp>
      <p:sp>
        <p:nvSpPr>
          <p:cNvPr id="10" name="Footer Placeholder 5"/>
          <p:cNvSpPr>
            <a:spLocks noGrp="1"/>
          </p:cNvSpPr>
          <p:nvPr>
            <p:ph type="ftr" sz="quarter" idx="20"/>
          </p:nvPr>
        </p:nvSpPr>
        <p:spPr/>
        <p:txBody>
          <a:bodyPr/>
          <a:lstStyle>
            <a:lvl1pPr>
              <a:defRPr/>
            </a:lvl1pPr>
          </a:lstStyle>
          <a:p>
            <a:pPr>
              <a:defRPr/>
            </a:pPr>
            <a:endParaRPr lang="en-US"/>
          </a:p>
        </p:txBody>
      </p:sp>
      <p:sp>
        <p:nvSpPr>
          <p:cNvPr id="11" name="Slide Number Placeholder 6"/>
          <p:cNvSpPr>
            <a:spLocks noGrp="1"/>
          </p:cNvSpPr>
          <p:nvPr>
            <p:ph type="sldNum" sz="quarter" idx="21"/>
          </p:nvPr>
        </p:nvSpPr>
        <p:spPr/>
        <p:txBody>
          <a:bodyPr/>
          <a:lstStyle>
            <a:lvl1pPr>
              <a:defRPr/>
            </a:lvl1pPr>
          </a:lstStyle>
          <a:p>
            <a:pPr>
              <a:defRPr/>
            </a:pPr>
            <a:fld id="{F78C4097-BA21-4D8A-94BF-0584C5B57EA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5"/>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4" name="Date Placeholder 2"/>
          <p:cNvSpPr>
            <a:spLocks noGrp="1"/>
          </p:cNvSpPr>
          <p:nvPr>
            <p:ph type="dt" sz="half" idx="10"/>
          </p:nvPr>
        </p:nvSpPr>
        <p:spPr/>
        <p:txBody>
          <a:bodyPr/>
          <a:lstStyle>
            <a:lvl1pPr>
              <a:defRPr/>
            </a:lvl1pPr>
          </a:lstStyle>
          <a:p>
            <a:pPr>
              <a:defRPr/>
            </a:pPr>
            <a:fld id="{436B1E2E-868C-4875-8D80-14BC5282C4C1}" type="datetimeFigureOut">
              <a:rPr lang="en-US"/>
              <a:pPr>
                <a:defRPr/>
              </a:pPr>
              <a:t>10/25/2012</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5D23D488-AB89-471A-85CF-1CF90BF6204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Rectangle 4"/>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3" name="Date Placeholder 1"/>
          <p:cNvSpPr>
            <a:spLocks noGrp="1"/>
          </p:cNvSpPr>
          <p:nvPr>
            <p:ph type="dt" sz="half" idx="10"/>
          </p:nvPr>
        </p:nvSpPr>
        <p:spPr/>
        <p:txBody>
          <a:bodyPr/>
          <a:lstStyle>
            <a:lvl1pPr>
              <a:defRPr/>
            </a:lvl1pPr>
          </a:lstStyle>
          <a:p>
            <a:pPr>
              <a:defRPr/>
            </a:pPr>
            <a:fld id="{5310FB3B-DFE6-443A-8B63-A40FF8CB9CC1}" type="datetimeFigureOut">
              <a:rPr lang="en-US"/>
              <a:pPr>
                <a:defRPr/>
              </a:pPr>
              <a:t>10/25/2012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E61A8764-F610-40DE-A2EE-96654B14CA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7391400" y="6423025"/>
            <a:ext cx="1536700" cy="365125"/>
          </a:xfrm>
        </p:spPr>
        <p:txBody>
          <a:bodyPr/>
          <a:lstStyle>
            <a:lvl1pPr>
              <a:defRPr/>
            </a:lvl1pPr>
          </a:lstStyle>
          <a:p>
            <a:pPr>
              <a:defRPr/>
            </a:pPr>
            <a:fld id="{95D3A7D9-F454-4BF2-9902-E1CBF5217DE7}" type="datetimeFigureOut">
              <a:rPr lang="en-US"/>
              <a:pPr>
                <a:defRPr/>
              </a:pPr>
              <a:t>10/25/2012</a:t>
            </a:fld>
            <a:endParaRPr lang="en-US"/>
          </a:p>
        </p:txBody>
      </p:sp>
      <p:sp>
        <p:nvSpPr>
          <p:cNvPr id="8" name="Footer Placeholder 5"/>
          <p:cNvSpPr>
            <a:spLocks noGrp="1"/>
          </p:cNvSpPr>
          <p:nvPr>
            <p:ph type="ftr" sz="quarter" idx="11"/>
          </p:nvPr>
        </p:nvSpPr>
        <p:spPr>
          <a:xfrm>
            <a:off x="3859213" y="6423025"/>
            <a:ext cx="3316287" cy="365125"/>
          </a:xfrm>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TextBox 9"/>
          <p:cNvSpPr txBox="1"/>
          <p:nvPr/>
        </p:nvSpPr>
        <p:spPr>
          <a:xfrm>
            <a:off x="3989388" y="3370263"/>
            <a:ext cx="220662" cy="369887"/>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cs typeface="+mn-cs"/>
              </a:rPr>
              <a:t>+ </a:t>
            </a: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7391400" y="6423025"/>
            <a:ext cx="1536700" cy="365125"/>
          </a:xfrm>
        </p:spPr>
        <p:txBody>
          <a:bodyPr/>
          <a:lstStyle>
            <a:lvl1pPr>
              <a:defRPr/>
            </a:lvl1pPr>
          </a:lstStyle>
          <a:p>
            <a:pPr>
              <a:defRPr/>
            </a:pPr>
            <a:fld id="{820C9F0F-25BB-4A3C-A87A-76DFAAEF6152}" type="datetimeFigureOut">
              <a:rPr lang="en-US"/>
              <a:pPr>
                <a:defRPr/>
              </a:pPr>
              <a:t>10/25/2012</a:t>
            </a:fld>
            <a:endParaRPr lang="en-US"/>
          </a:p>
        </p:txBody>
      </p:sp>
      <p:sp>
        <p:nvSpPr>
          <p:cNvPr id="8" name="Footer Placeholder 5"/>
          <p:cNvSpPr>
            <a:spLocks noGrp="1"/>
          </p:cNvSpPr>
          <p:nvPr>
            <p:ph type="ftr" sz="quarter" idx="11"/>
          </p:nvPr>
        </p:nvSpPr>
        <p:spPr>
          <a:xfrm>
            <a:off x="4191000" y="6423025"/>
            <a:ext cx="3005138" cy="365125"/>
          </a:xfrm>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05E94253-F166-4C35-A417-83258F7FC1AF}"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5" name="Rectangle 7"/>
          <p:cNvSpPr/>
          <p:nvPr/>
        </p:nvSpPr>
        <p:spPr>
          <a:xfrm>
            <a:off x="6802438" y="228600"/>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8"/>
          <p:cNvSpPr/>
          <p:nvPr/>
        </p:nvSpPr>
        <p:spPr>
          <a:xfrm>
            <a:off x="6802438" y="2378075"/>
            <a:ext cx="2057400" cy="2038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327025" y="4632325"/>
            <a:ext cx="220663" cy="369888"/>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cs typeface="+mn-cs"/>
              </a:rPr>
              <a:t>+ </a:t>
            </a:r>
          </a:p>
        </p:txBody>
      </p:sp>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ED8F336C-A9E9-49B4-9C46-4A10226EB2FD}" type="datetimeFigureOut">
              <a:rPr lang="en-US"/>
              <a:pPr>
                <a:defRPr/>
              </a:pPr>
              <a:t>10/25/2012</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37CE8779-7878-426E-82E6-404E68F5A23A}"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6" name="Rectangle 7"/>
          <p:cNvSpPr/>
          <p:nvPr/>
        </p:nvSpPr>
        <p:spPr>
          <a:xfrm>
            <a:off x="282575" y="228600"/>
            <a:ext cx="6386513"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8" name="Rectangle 9"/>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Picture Placeholder 12"/>
          <p:cNvSpPr>
            <a:spLocks noGrp="1"/>
          </p:cNvSpPr>
          <p:nvPr>
            <p:ph type="pic" sz="quarter" idx="13"/>
          </p:nvPr>
        </p:nvSpPr>
        <p:spPr>
          <a:xfrm>
            <a:off x="6802438" y="2374940"/>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13" name="Picture Placeholder 12"/>
          <p:cNvSpPr>
            <a:spLocks noGrp="1"/>
          </p:cNvSpPr>
          <p:nvPr>
            <p:ph type="pic" sz="quarter" idx="14"/>
          </p:nvPr>
        </p:nvSpPr>
        <p:spPr>
          <a:xfrm>
            <a:off x="6802438" y="4535424"/>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9" name="Date Placeholder 4"/>
          <p:cNvSpPr>
            <a:spLocks noGrp="1"/>
          </p:cNvSpPr>
          <p:nvPr>
            <p:ph type="dt" sz="half" idx="15"/>
          </p:nvPr>
        </p:nvSpPr>
        <p:spPr>
          <a:xfrm>
            <a:off x="5211763" y="6235700"/>
            <a:ext cx="1349375" cy="365125"/>
          </a:xfrm>
        </p:spPr>
        <p:txBody>
          <a:bodyPr/>
          <a:lstStyle>
            <a:lvl1pPr>
              <a:defRPr smtClean="0">
                <a:solidFill>
                  <a:schemeClr val="bg1"/>
                </a:solidFill>
              </a:defRPr>
            </a:lvl1pPr>
          </a:lstStyle>
          <a:p>
            <a:pPr>
              <a:defRPr/>
            </a:pPr>
            <a:fld id="{184B1541-ACEC-421D-97FA-000D00482B78}" type="datetimeFigureOut">
              <a:rPr lang="en-US"/>
              <a:pPr>
                <a:defRPr/>
              </a:pPr>
              <a:t>10/25/2012</a:t>
            </a:fld>
            <a:endParaRPr lang="en-US"/>
          </a:p>
        </p:txBody>
      </p:sp>
      <p:sp>
        <p:nvSpPr>
          <p:cNvPr id="10" name="Footer Placeholder 5"/>
          <p:cNvSpPr>
            <a:spLocks noGrp="1"/>
          </p:cNvSpPr>
          <p:nvPr>
            <p:ph type="ftr" sz="quarter" idx="16"/>
          </p:nvPr>
        </p:nvSpPr>
        <p:spPr>
          <a:xfrm>
            <a:off x="381000" y="6235700"/>
            <a:ext cx="4648200" cy="365125"/>
          </a:xfrm>
        </p:spPr>
        <p:txBody>
          <a:bodyPr/>
          <a:lstStyle>
            <a:lvl1pPr>
              <a:defRPr>
                <a:solidFill>
                  <a:schemeClr val="bg1"/>
                </a:solidFill>
              </a:defRPr>
            </a:lvl1pPr>
          </a:lstStyle>
          <a:p>
            <a:pPr>
              <a:defRPr/>
            </a:pPr>
            <a:endParaRPr lang="en-US"/>
          </a:p>
        </p:txBody>
      </p:sp>
      <p:sp>
        <p:nvSpPr>
          <p:cNvPr id="11" name="Slide Number Placeholder 6"/>
          <p:cNvSpPr>
            <a:spLocks noGrp="1"/>
          </p:cNvSpPr>
          <p:nvPr>
            <p:ph type="sldNum" sz="quarter" idx="17"/>
          </p:nvPr>
        </p:nvSpPr>
        <p:spPr/>
        <p:txBody>
          <a:bodyPr/>
          <a:lstStyle>
            <a:lvl1pPr>
              <a:defRPr/>
            </a:lvl1pPr>
          </a:lstStyle>
          <a:p>
            <a:pPr>
              <a:defRPr/>
            </a:pPr>
            <a:fld id="{CFB95CEA-0D25-4896-8054-2541560007A1}"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7"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8"/>
          <p:cNvSpPr txBox="1"/>
          <p:nvPr/>
        </p:nvSpPr>
        <p:spPr>
          <a:xfrm>
            <a:off x="425450" y="174625"/>
            <a:ext cx="412750" cy="831850"/>
          </a:xfrm>
          <a:prstGeom prst="rect">
            <a:avLst/>
          </a:prstGeom>
          <a:noFill/>
        </p:spPr>
        <p:txBody>
          <a:bodyPr lIns="0" tIns="0" rIns="0" bIns="0">
            <a:spAutoFit/>
          </a:bodyPr>
          <a:lstStyle/>
          <a:p>
            <a:pPr fontAlgn="auto">
              <a:spcBef>
                <a:spcPts val="0"/>
              </a:spcBef>
              <a:spcAft>
                <a:spcPts val="0"/>
              </a:spcAft>
              <a:defRPr/>
            </a:pPr>
            <a:r>
              <a:rPr sz="5400" b="1">
                <a:solidFill>
                  <a:schemeClr val="accent1">
                    <a:lumMod val="60000"/>
                    <a:lumOff val="40000"/>
                  </a:schemeClr>
                </a:solidFill>
                <a:latin typeface="+mn-lt"/>
                <a:cs typeface="+mn-cs"/>
              </a:rPr>
              <a:t>+</a:t>
            </a:r>
          </a:p>
        </p:txBody>
      </p:sp>
      <p:sp>
        <p:nvSpPr>
          <p:cNvPr id="9" name="Rectangle 9"/>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Rectangle 10"/>
          <p:cNvSpPr/>
          <p:nvPr/>
        </p:nvSpPr>
        <p:spPr>
          <a:xfrm>
            <a:off x="4624388" y="4535488"/>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Picture Placeholder 12"/>
          <p:cNvSpPr>
            <a:spLocks noGrp="1"/>
          </p:cNvSpPr>
          <p:nvPr>
            <p:ph type="pic" sz="quarter" idx="13"/>
          </p:nvPr>
        </p:nvSpPr>
        <p:spPr>
          <a:xfrm>
            <a:off x="4624388" y="228600"/>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13" name="Picture Placeholder 12"/>
          <p:cNvSpPr>
            <a:spLocks noGrp="1"/>
          </p:cNvSpPr>
          <p:nvPr>
            <p:ph type="pic" sz="quarter" idx="14"/>
          </p:nvPr>
        </p:nvSpPr>
        <p:spPr>
          <a:xfrm>
            <a:off x="4624388" y="2381663"/>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14" name="Picture Placeholder 12"/>
          <p:cNvSpPr>
            <a:spLocks noGrp="1"/>
          </p:cNvSpPr>
          <p:nvPr>
            <p:ph type="pic" sz="quarter" idx="15"/>
          </p:nvPr>
        </p:nvSpPr>
        <p:spPr>
          <a:xfrm>
            <a:off x="6803136" y="2381662"/>
            <a:ext cx="2057400" cy="4187952"/>
          </a:xfrm>
        </p:spPr>
        <p:txBody>
          <a:bodyPr rtlCol="0">
            <a:normAutofit/>
          </a:bodyPr>
          <a:lstStyle>
            <a:lvl1pPr>
              <a:buNone/>
              <a:defRPr/>
            </a:lvl1pPr>
          </a:lstStyle>
          <a:p>
            <a:pPr lvl="0"/>
            <a:r>
              <a:rPr lang="en-US" noProof="0" smtClean="0"/>
              <a:t>Drag picture to placeholder or click icon to add</a:t>
            </a:r>
            <a:endParaRPr noProof="0"/>
          </a:p>
        </p:txBody>
      </p:sp>
      <p:sp>
        <p:nvSpPr>
          <p:cNvPr id="11" name="Date Placeholder 4"/>
          <p:cNvSpPr>
            <a:spLocks noGrp="1"/>
          </p:cNvSpPr>
          <p:nvPr>
            <p:ph type="dt" sz="half" idx="16"/>
          </p:nvPr>
        </p:nvSpPr>
        <p:spPr>
          <a:xfrm>
            <a:off x="3048000" y="6235700"/>
            <a:ext cx="1347788" cy="365125"/>
          </a:xfrm>
        </p:spPr>
        <p:txBody>
          <a:bodyPr/>
          <a:lstStyle>
            <a:lvl1pPr>
              <a:defRPr smtClean="0">
                <a:solidFill>
                  <a:schemeClr val="bg1"/>
                </a:solidFill>
              </a:defRPr>
            </a:lvl1pPr>
          </a:lstStyle>
          <a:p>
            <a:pPr>
              <a:defRPr/>
            </a:pPr>
            <a:fld id="{C3796379-DB97-4AB2-A8BF-64B3B17DAE0B}" type="datetimeFigureOut">
              <a:rPr lang="en-US"/>
              <a:pPr>
                <a:defRPr/>
              </a:pPr>
              <a:t>10/25/2012</a:t>
            </a:fld>
            <a:endParaRPr lang="en-US"/>
          </a:p>
        </p:txBody>
      </p:sp>
      <p:sp>
        <p:nvSpPr>
          <p:cNvPr id="15" name="Footer Placeholder 5"/>
          <p:cNvSpPr>
            <a:spLocks noGrp="1"/>
          </p:cNvSpPr>
          <p:nvPr>
            <p:ph type="ftr" sz="quarter" idx="17"/>
          </p:nvPr>
        </p:nvSpPr>
        <p:spPr>
          <a:xfrm>
            <a:off x="381000" y="6235700"/>
            <a:ext cx="2590800" cy="365125"/>
          </a:xfrm>
        </p:spPr>
        <p:txBody>
          <a:bodyPr/>
          <a:lstStyle>
            <a:lvl1pPr>
              <a:defRPr>
                <a:solidFill>
                  <a:schemeClr val="bg1"/>
                </a:solidFill>
              </a:defRPr>
            </a:lvl1pPr>
          </a:lstStyle>
          <a:p>
            <a:pPr>
              <a:defRPr/>
            </a:pPr>
            <a:endParaRPr lang="en-US"/>
          </a:p>
        </p:txBody>
      </p:sp>
      <p:sp>
        <p:nvSpPr>
          <p:cNvPr id="16" name="Slide Number Placeholder 6"/>
          <p:cNvSpPr>
            <a:spLocks noGrp="1"/>
          </p:cNvSpPr>
          <p:nvPr>
            <p:ph type="sldNum" sz="quarter" idx="18"/>
          </p:nvPr>
        </p:nvSpPr>
        <p:spPr/>
        <p:txBody>
          <a:bodyPr/>
          <a:lstStyle>
            <a:lvl1pPr>
              <a:defRPr/>
            </a:lvl1pPr>
          </a:lstStyle>
          <a:p>
            <a:pPr>
              <a:defRPr/>
            </a:pPr>
            <a:fld id="{561EBC5D-34DE-4C65-A9BB-B494D524FD89}"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7" name="Rectangle 10"/>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TextBox 9"/>
          <p:cNvSpPr txBox="1"/>
          <p:nvPr/>
        </p:nvSpPr>
        <p:spPr>
          <a:xfrm>
            <a:off x="4749800" y="3370263"/>
            <a:ext cx="220663" cy="369887"/>
          </a:xfrm>
          <a:prstGeom prst="rect">
            <a:avLst/>
          </a:prstGeom>
          <a:noFill/>
        </p:spPr>
        <p:txBody>
          <a:bodyPr lIns="0" tIns="0" rIns="0" bIns="0">
            <a:spAutoFit/>
          </a:bodyPr>
          <a:lstStyle/>
          <a:p>
            <a:pPr fontAlgn="auto">
              <a:spcBef>
                <a:spcPts val="0"/>
              </a:spcBef>
              <a:spcAft>
                <a:spcPts val="0"/>
              </a:spcAft>
              <a:defRPr/>
            </a:pPr>
            <a:r>
              <a:rPr sz="2400" b="1">
                <a:solidFill>
                  <a:schemeClr val="accent1">
                    <a:lumMod val="60000"/>
                    <a:lumOff val="40000"/>
                  </a:schemeClr>
                </a:solidFill>
                <a:latin typeface="+mn-lt"/>
                <a:cs typeface="+mn-cs"/>
              </a:rPr>
              <a:t>+ </a:t>
            </a: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Picture Placeholder 12"/>
          <p:cNvSpPr>
            <a:spLocks noGrp="1"/>
          </p:cNvSpPr>
          <p:nvPr>
            <p:ph type="pic" sz="quarter" idx="13"/>
          </p:nvPr>
        </p:nvSpPr>
        <p:spPr>
          <a:xfrm>
            <a:off x="277905" y="228600"/>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15" name="Picture Placeholder 12"/>
          <p:cNvSpPr>
            <a:spLocks noGrp="1"/>
          </p:cNvSpPr>
          <p:nvPr>
            <p:ph type="pic" sz="quarter" idx="14"/>
          </p:nvPr>
        </p:nvSpPr>
        <p:spPr>
          <a:xfrm>
            <a:off x="2460625" y="228600"/>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9" name="Date Placeholder 4"/>
          <p:cNvSpPr>
            <a:spLocks noGrp="1"/>
          </p:cNvSpPr>
          <p:nvPr>
            <p:ph type="dt" sz="half" idx="15"/>
          </p:nvPr>
        </p:nvSpPr>
        <p:spPr>
          <a:xfrm>
            <a:off x="7391400" y="6423025"/>
            <a:ext cx="1536700" cy="365125"/>
          </a:xfrm>
        </p:spPr>
        <p:txBody>
          <a:bodyPr/>
          <a:lstStyle>
            <a:lvl1pPr>
              <a:defRPr/>
            </a:lvl1pPr>
          </a:lstStyle>
          <a:p>
            <a:pPr>
              <a:defRPr/>
            </a:pPr>
            <a:fld id="{DB4416FB-EC8D-451A-A116-777D6B3AEE17}" type="datetimeFigureOut">
              <a:rPr lang="en-US"/>
              <a:pPr>
                <a:defRPr/>
              </a:pPr>
              <a:t>10/25/2012</a:t>
            </a:fld>
            <a:endParaRPr lang="en-US"/>
          </a:p>
        </p:txBody>
      </p:sp>
      <p:sp>
        <p:nvSpPr>
          <p:cNvPr id="10" name="Footer Placeholder 5"/>
          <p:cNvSpPr>
            <a:spLocks noGrp="1"/>
          </p:cNvSpPr>
          <p:nvPr>
            <p:ph type="ftr" sz="quarter" idx="16"/>
          </p:nvPr>
        </p:nvSpPr>
        <p:spPr>
          <a:xfrm>
            <a:off x="4191000" y="6423025"/>
            <a:ext cx="3005138" cy="365125"/>
          </a:xfrm>
        </p:spPr>
        <p:txBody>
          <a:bodyPr/>
          <a:lstStyle>
            <a:lvl1pPr>
              <a:defRPr/>
            </a:lvl1pPr>
          </a:lstStyle>
          <a:p>
            <a:pPr>
              <a:defRPr/>
            </a:pPr>
            <a:endParaRPr lang="en-US"/>
          </a:p>
        </p:txBody>
      </p:sp>
      <p:sp>
        <p:nvSpPr>
          <p:cNvPr id="11" name="Slide Number Placeholder 6"/>
          <p:cNvSpPr>
            <a:spLocks noGrp="1"/>
          </p:cNvSpPr>
          <p:nvPr>
            <p:ph type="sldNum" sz="quarter" idx="17"/>
          </p:nvPr>
        </p:nvSpPr>
        <p:spPr/>
        <p:txBody>
          <a:bodyPr/>
          <a:lstStyle>
            <a:lvl1pPr>
              <a:defRPr/>
            </a:lvl1pPr>
          </a:lstStyle>
          <a:p>
            <a:pPr>
              <a:defRPr/>
            </a:pPr>
            <a:fld id="{4EAF2FE9-55A4-4B69-911B-D0D26A9B304F}"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4" name="Rectangle 6"/>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Date Placeholder 3"/>
          <p:cNvSpPr>
            <a:spLocks noGrp="1"/>
          </p:cNvSpPr>
          <p:nvPr>
            <p:ph type="dt" sz="half" idx="10"/>
          </p:nvPr>
        </p:nvSpPr>
        <p:spPr/>
        <p:txBody>
          <a:bodyPr/>
          <a:lstStyle>
            <a:lvl1pPr>
              <a:defRPr/>
            </a:lvl1pPr>
          </a:lstStyle>
          <a:p>
            <a:pPr>
              <a:defRPr/>
            </a:pPr>
            <a:fld id="{6FC49D63-7D3A-4DC5-BBF4-0CB921B83B7E}" type="datetimeFigureOut">
              <a:rPr lang="en-US"/>
              <a:pPr>
                <a:defRPr/>
              </a:pPr>
              <a:t>10/25/2012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0B5CBE24-D7DB-4FAD-887F-507A4DBF490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6"/>
          <p:cNvSpPr/>
          <p:nvPr/>
        </p:nvSpPr>
        <p:spPr>
          <a:xfrm>
            <a:off x="8210550" y="282575"/>
            <a:ext cx="64135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Rectangle 9"/>
          <p:cNvSpPr/>
          <p:nvPr/>
        </p:nvSpPr>
        <p:spPr>
          <a:xfrm>
            <a:off x="8067675" y="282575"/>
            <a:ext cx="92075"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Date Placeholder 3"/>
          <p:cNvSpPr>
            <a:spLocks noGrp="1"/>
          </p:cNvSpPr>
          <p:nvPr>
            <p:ph type="dt" sz="half" idx="10"/>
          </p:nvPr>
        </p:nvSpPr>
        <p:spPr/>
        <p:txBody>
          <a:bodyPr/>
          <a:lstStyle>
            <a:lvl1pPr>
              <a:defRPr/>
            </a:lvl1pPr>
          </a:lstStyle>
          <a:p>
            <a:pPr>
              <a:defRPr/>
            </a:pPr>
            <a:fld id="{1964EFD8-5236-47B3-8C58-23787527E0B8}" type="datetimeFigureOut">
              <a:rPr lang="en-US"/>
              <a:pPr>
                <a:defRPr/>
              </a:pPr>
              <a:t>10/25/2012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A42BD4A5-7975-401B-B9D3-F145CBF2C9F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4" name="Rectangle 9"/>
          <p:cNvSpPr/>
          <p:nvPr/>
        </p:nvSpPr>
        <p:spPr>
          <a:xfrm>
            <a:off x="8166100" y="282575"/>
            <a:ext cx="685800" cy="3016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8"/>
          <p:cNvSpPr txBox="1"/>
          <p:nvPr/>
        </p:nvSpPr>
        <p:spPr>
          <a:xfrm rot="16200000">
            <a:off x="8593932" y="561181"/>
            <a:ext cx="260350" cy="554037"/>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Vertical Title 1"/>
          <p:cNvSpPr>
            <a:spLocks noGrp="1"/>
          </p:cNvSpPr>
          <p:nvPr>
            <p:ph type="title" orient="vert"/>
          </p:nvPr>
        </p:nvSpPr>
        <p:spPr>
          <a:xfrm>
            <a:off x="7995772" y="954742"/>
            <a:ext cx="681318" cy="517142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Date Placeholder 3"/>
          <p:cNvSpPr>
            <a:spLocks noGrp="1"/>
          </p:cNvSpPr>
          <p:nvPr>
            <p:ph type="dt" sz="half" idx="10"/>
          </p:nvPr>
        </p:nvSpPr>
        <p:spPr/>
        <p:txBody>
          <a:bodyPr/>
          <a:lstStyle>
            <a:lvl1pPr>
              <a:defRPr/>
            </a:lvl1pPr>
          </a:lstStyle>
          <a:p>
            <a:pPr>
              <a:defRPr/>
            </a:pPr>
            <a:fld id="{1563EDA0-F167-46A9-9ACC-BC89CB78D955}" type="datetimeFigureOut">
              <a:rPr lang="en-US"/>
              <a:pPr>
                <a:defRPr/>
              </a:pPr>
              <a:t>10/25/2012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DFB8CC50-569D-4E46-BA66-64267D689EA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5" name="Rectangle 6"/>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498474" y="134471"/>
            <a:ext cx="7556313" cy="995082"/>
          </a:xfrm>
        </p:spPr>
        <p:txBody>
          <a:bodyPr anchor="b"/>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Text Placeholder 3"/>
          <p:cNvSpPr>
            <a:spLocks noGrp="1"/>
          </p:cNvSpPr>
          <p:nvPr>
            <p:ph type="body" sz="half" idx="2"/>
          </p:nvPr>
        </p:nvSpPr>
        <p:spPr>
          <a:xfrm>
            <a:off x="498518" y="1129553"/>
            <a:ext cx="7558960" cy="774700"/>
          </a:xfrm>
        </p:spPr>
        <p:txBody>
          <a:bodyPr rtlCol="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BAB60D48-65B4-4F9D-9590-F7EEB2C9AE57}" type="datetimeFigureOut">
              <a:rPr lang="en-US"/>
              <a:pPr>
                <a:defRPr/>
              </a:pPr>
              <a:t>10/25/2012</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1BF706E9-815A-4342-B35A-F7295D745E5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7" name="Rectangle 6"/>
          <p:cNvSpPr/>
          <p:nvPr/>
        </p:nvSpPr>
        <p:spPr>
          <a:xfrm>
            <a:off x="282575" y="228600"/>
            <a:ext cx="4235450" cy="4187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Rectangle 7"/>
          <p:cNvSpPr/>
          <p:nvPr/>
        </p:nvSpPr>
        <p:spPr>
          <a:xfrm>
            <a:off x="6802438" y="228600"/>
            <a:ext cx="2057400" cy="20383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Rectangle 9"/>
          <p:cNvSpPr/>
          <p:nvPr/>
        </p:nvSpPr>
        <p:spPr>
          <a:xfrm>
            <a:off x="4624388" y="2378075"/>
            <a:ext cx="2057400" cy="2038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Picture Placeholder 12"/>
          <p:cNvSpPr>
            <a:spLocks noGrp="1"/>
          </p:cNvSpPr>
          <p:nvPr>
            <p:ph type="pic" sz="quarter" idx="12"/>
          </p:nvPr>
        </p:nvSpPr>
        <p:spPr>
          <a:xfrm>
            <a:off x="4624388" y="228600"/>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14" name="Picture Placeholder 12"/>
          <p:cNvSpPr>
            <a:spLocks noGrp="1"/>
          </p:cNvSpPr>
          <p:nvPr>
            <p:ph type="pic" sz="quarter" idx="13"/>
          </p:nvPr>
        </p:nvSpPr>
        <p:spPr>
          <a:xfrm>
            <a:off x="6802438" y="2377440"/>
            <a:ext cx="2057400" cy="2039112"/>
          </a:xfrm>
        </p:spPr>
        <p:txBody>
          <a:bodyPr rtlCol="0">
            <a:normAutofit/>
          </a:bodyPr>
          <a:lstStyle>
            <a:lvl1pPr>
              <a:buNone/>
              <a:defRPr/>
            </a:lvl1pPr>
          </a:lstStyle>
          <a:p>
            <a:pPr lvl="0"/>
            <a:r>
              <a:rPr lang="en-US" noProof="0" smtClean="0"/>
              <a:t>Drag picture to placeholder or click icon to add</a:t>
            </a:r>
            <a:endParaRPr noProof="0"/>
          </a:p>
        </p:txBody>
      </p:sp>
      <p:sp>
        <p:nvSpPr>
          <p:cNvPr id="16" name="Text Placeholder 3"/>
          <p:cNvSpPr>
            <a:spLocks noGrp="1"/>
          </p:cNvSpPr>
          <p:nvPr>
            <p:ph type="body" sz="half" idx="2"/>
          </p:nvPr>
        </p:nvSpPr>
        <p:spPr>
          <a:xfrm>
            <a:off x="857250" y="1779494"/>
            <a:ext cx="3086100" cy="2040905"/>
          </a:xfrm>
        </p:spPr>
        <p:txBody>
          <a:bodyPr lIns="45720" rIns="45720">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0" name="Date Placeholder 3"/>
          <p:cNvSpPr>
            <a:spLocks noGrp="1"/>
          </p:cNvSpPr>
          <p:nvPr>
            <p:ph type="dt" sz="half" idx="14"/>
          </p:nvPr>
        </p:nvSpPr>
        <p:spPr>
          <a:xfrm>
            <a:off x="4800600" y="6426200"/>
            <a:ext cx="1231900" cy="365125"/>
          </a:xfrm>
        </p:spPr>
        <p:txBody>
          <a:bodyPr/>
          <a:lstStyle>
            <a:lvl1pPr algn="l">
              <a:defRPr smtClean="0"/>
            </a:lvl1pPr>
          </a:lstStyle>
          <a:p>
            <a:pPr>
              <a:defRPr/>
            </a:pPr>
            <a:fld id="{BB28D79A-8B14-49A6-9392-27D8840B3794}" type="datetimeFigureOut">
              <a:rPr lang="en-US"/>
              <a:pPr>
                <a:defRPr/>
              </a:pPr>
              <a:t>10/25/2012</a:t>
            </a:fld>
            <a:endParaRPr lang="en-US"/>
          </a:p>
        </p:txBody>
      </p:sp>
      <p:sp>
        <p:nvSpPr>
          <p:cNvPr id="11" name="Footer Placeholder 4"/>
          <p:cNvSpPr>
            <a:spLocks noGrp="1"/>
          </p:cNvSpPr>
          <p:nvPr>
            <p:ph type="ftr" sz="quarter" idx="15"/>
          </p:nvPr>
        </p:nvSpPr>
        <p:spPr>
          <a:xfrm>
            <a:off x="6311900" y="6426200"/>
            <a:ext cx="2616200" cy="365125"/>
          </a:xfrm>
        </p:spPr>
        <p:txBody>
          <a:bodyPr/>
          <a:lstStyle>
            <a:lvl1pPr algn="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p:nvPr/>
        </p:nvSpPr>
        <p:spPr>
          <a:xfrm>
            <a:off x="658813" y="228600"/>
            <a:ext cx="82010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5" name="TextBox 7"/>
          <p:cNvSpPr txBox="1"/>
          <p:nvPr/>
        </p:nvSpPr>
        <p:spPr>
          <a:xfrm>
            <a:off x="2003425" y="3111500"/>
            <a:ext cx="260350" cy="614363"/>
          </a:xfrm>
          <a:prstGeom prst="rect">
            <a:avLst/>
          </a:prstGeom>
          <a:noFill/>
        </p:spPr>
        <p:txBody>
          <a:bodyPr lIns="0" tIns="0" rIns="0" bIns="0">
            <a:spAutoFit/>
          </a:bodyPr>
          <a:lstStyle/>
          <a:p>
            <a:pPr fontAlgn="auto">
              <a:spcBef>
                <a:spcPts val="0"/>
              </a:spcBef>
              <a:spcAft>
                <a:spcPts val="0"/>
              </a:spcAft>
              <a:defRPr/>
            </a:pPr>
            <a:r>
              <a:rPr sz="4000" b="1">
                <a:solidFill>
                  <a:schemeClr val="accent1">
                    <a:lumMod val="60000"/>
                    <a:lumOff val="40000"/>
                  </a:schemeClr>
                </a:solidFill>
                <a:latin typeface="+mn-lt"/>
                <a:cs typeface="+mn-cs"/>
              </a:rPr>
              <a:t>+</a:t>
            </a:r>
          </a:p>
        </p:txBody>
      </p:sp>
      <p:sp>
        <p:nvSpPr>
          <p:cNvPr id="6"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a:xfrm>
            <a:off x="2286000" y="3124200"/>
            <a:ext cx="5638800" cy="1362075"/>
          </a:xfrm>
        </p:spPr>
        <p:txBody>
          <a:bodyPr anchor="b">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a:xfrm>
            <a:off x="658813" y="6248400"/>
            <a:ext cx="1474787" cy="365125"/>
          </a:xfrm>
        </p:spPr>
        <p:txBody>
          <a:bodyPr/>
          <a:lstStyle>
            <a:lvl1pPr algn="l">
              <a:defRPr smtClean="0">
                <a:solidFill>
                  <a:schemeClr val="bg1"/>
                </a:solidFill>
              </a:defRPr>
            </a:lvl1pPr>
          </a:lstStyle>
          <a:p>
            <a:pPr>
              <a:defRPr/>
            </a:pPr>
            <a:fld id="{7E6D4D74-822D-47DC-90C1-55A9638A9054}" type="datetimeFigureOut">
              <a:rPr lang="en-US"/>
              <a:pPr>
                <a:defRPr/>
              </a:pPr>
              <a:t>10/25/2012</a:t>
            </a:fld>
            <a:endParaRPr lang="en-US"/>
          </a:p>
        </p:txBody>
      </p:sp>
      <p:sp>
        <p:nvSpPr>
          <p:cNvPr id="8" name="Footer Placeholder 4"/>
          <p:cNvSpPr>
            <a:spLocks noGrp="1"/>
          </p:cNvSpPr>
          <p:nvPr>
            <p:ph type="ftr" sz="quarter" idx="11"/>
          </p:nvPr>
        </p:nvSpPr>
        <p:spPr>
          <a:xfrm>
            <a:off x="2286000" y="6248400"/>
            <a:ext cx="5638800" cy="365125"/>
          </a:xfrm>
        </p:spPr>
        <p:txBody>
          <a:bodyPr/>
          <a:lstStyle>
            <a:lvl1pPr>
              <a:defRPr>
                <a:solidFill>
                  <a:schemeClr val="bg1"/>
                </a:solidFill>
              </a:defRPr>
            </a:lvl1pPr>
          </a:lstStyle>
          <a:p>
            <a:pPr>
              <a:defRPr/>
            </a:pPr>
            <a:endParaRPr lang="en-US"/>
          </a:p>
        </p:txBody>
      </p:sp>
      <p:sp>
        <p:nvSpPr>
          <p:cNvPr id="9" name="Slide Number Placeholder 5"/>
          <p:cNvSpPr>
            <a:spLocks noGrp="1"/>
          </p:cNvSpPr>
          <p:nvPr>
            <p:ph type="sldNum" sz="quarter" idx="12"/>
          </p:nvPr>
        </p:nvSpPr>
        <p:spPr>
          <a:xfrm>
            <a:off x="8305800" y="6248400"/>
            <a:ext cx="554038" cy="365125"/>
          </a:xfrm>
        </p:spPr>
        <p:txBody>
          <a:bodyPr/>
          <a:lstStyle>
            <a:lvl1pPr>
              <a:defRPr/>
            </a:lvl1pPr>
          </a:lstStyle>
          <a:p>
            <a:pPr>
              <a:defRPr/>
            </a:pPr>
            <a:fld id="{659C52A5-E9AE-445A-8183-48FD8EF2EA9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5" name="Rectangle 10"/>
          <p:cNvSpPr/>
          <p:nvPr/>
        </p:nvSpPr>
        <p:spPr>
          <a:xfrm>
            <a:off x="8210550" y="282575"/>
            <a:ext cx="64135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Rectangle 11"/>
          <p:cNvSpPr/>
          <p:nvPr/>
        </p:nvSpPr>
        <p:spPr>
          <a:xfrm>
            <a:off x="8067675" y="282575"/>
            <a:ext cx="92075"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4"/>
          <p:cNvSpPr>
            <a:spLocks noGrp="1"/>
          </p:cNvSpPr>
          <p:nvPr>
            <p:ph type="dt" sz="half" idx="10"/>
          </p:nvPr>
        </p:nvSpPr>
        <p:spPr/>
        <p:txBody>
          <a:bodyPr/>
          <a:lstStyle>
            <a:lvl1pPr>
              <a:defRPr/>
            </a:lvl1pPr>
          </a:lstStyle>
          <a:p>
            <a:pPr>
              <a:defRPr/>
            </a:pPr>
            <a:fld id="{0CABA077-CAF7-459D-974C-B24123567738}" type="datetimeFigureOut">
              <a:rPr lang="en-US"/>
              <a:pPr>
                <a:defRPr/>
              </a:pPr>
              <a:t>10/25/2012</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A5287336-8BC0-46A6-8F62-10240243E52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9"/>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Date Placeholder 6"/>
          <p:cNvSpPr>
            <a:spLocks noGrp="1"/>
          </p:cNvSpPr>
          <p:nvPr>
            <p:ph type="dt" sz="half" idx="10"/>
          </p:nvPr>
        </p:nvSpPr>
        <p:spPr/>
        <p:txBody>
          <a:bodyPr/>
          <a:lstStyle>
            <a:lvl1pPr>
              <a:defRPr/>
            </a:lvl1pPr>
          </a:lstStyle>
          <a:p>
            <a:pPr>
              <a:defRPr/>
            </a:pPr>
            <a:fld id="{0D0C937B-F979-49E1-A426-45842E7E6AA0}" type="datetimeFigureOut">
              <a:rPr lang="en-US"/>
              <a:pPr>
                <a:defRPr/>
              </a:pPr>
              <a:t>10/25/2012</a:t>
            </a:fld>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E229BAC4-CB3C-431A-BFE3-30D20E8009C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5"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6" name="Rectangle 13"/>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4"/>
          <p:cNvSpPr>
            <a:spLocks noGrp="1"/>
          </p:cNvSpPr>
          <p:nvPr>
            <p:ph type="dt" sz="half" idx="15"/>
          </p:nvPr>
        </p:nvSpPr>
        <p:spPr/>
        <p:txBody>
          <a:bodyPr/>
          <a:lstStyle>
            <a:lvl1pPr>
              <a:defRPr/>
            </a:lvl1pPr>
          </a:lstStyle>
          <a:p>
            <a:pPr>
              <a:defRPr/>
            </a:pPr>
            <a:fld id="{DB2D1B4B-A33F-41AE-8385-0BFD38E5C7E2}" type="datetimeFigureOut">
              <a:rPr lang="en-US"/>
              <a:pPr>
                <a:defRPr/>
              </a:pPr>
              <a:t>10/25/2012</a:t>
            </a:fld>
            <a:endParaRPr lang="en-US"/>
          </a:p>
        </p:txBody>
      </p:sp>
      <p:sp>
        <p:nvSpPr>
          <p:cNvPr id="8" name="Footer Placeholder 5"/>
          <p:cNvSpPr>
            <a:spLocks noGrp="1"/>
          </p:cNvSpPr>
          <p:nvPr>
            <p:ph type="ftr" sz="quarter" idx="16"/>
          </p:nvPr>
        </p:nvSpPr>
        <p:spPr/>
        <p:txBody>
          <a:bodyPr/>
          <a:lstStyle>
            <a:lvl1pPr>
              <a:defRPr/>
            </a:lvl1pPr>
          </a:lstStyle>
          <a:p>
            <a:pPr>
              <a:defRPr/>
            </a:pPr>
            <a:endParaRPr lang="en-US"/>
          </a:p>
        </p:txBody>
      </p:sp>
      <p:sp>
        <p:nvSpPr>
          <p:cNvPr id="9" name="Slide Number Placeholder 6"/>
          <p:cNvSpPr>
            <a:spLocks noGrp="1"/>
          </p:cNvSpPr>
          <p:nvPr>
            <p:ph type="sldNum" sz="quarter" idx="17"/>
          </p:nvPr>
        </p:nvSpPr>
        <p:spPr/>
        <p:txBody>
          <a:bodyPr/>
          <a:lstStyle>
            <a:lvl1pPr>
              <a:defRPr/>
            </a:lvl1pPr>
          </a:lstStyle>
          <a:p>
            <a:pPr>
              <a:defRPr/>
            </a:pPr>
            <a:fld id="{C0D60F96-8DE2-4D29-9E74-C9FA9429710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6"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8" name="Date Placeholder 4"/>
          <p:cNvSpPr>
            <a:spLocks noGrp="1"/>
          </p:cNvSpPr>
          <p:nvPr>
            <p:ph type="dt" sz="half" idx="17"/>
          </p:nvPr>
        </p:nvSpPr>
        <p:spPr/>
        <p:txBody>
          <a:bodyPr/>
          <a:lstStyle>
            <a:lvl1pPr>
              <a:defRPr/>
            </a:lvl1pPr>
          </a:lstStyle>
          <a:p>
            <a:pPr>
              <a:defRPr/>
            </a:pPr>
            <a:fld id="{E24396CE-75B0-4444-A904-08DF9585FF6A}" type="datetimeFigureOut">
              <a:rPr lang="en-US"/>
              <a:pPr>
                <a:defRPr/>
              </a:pPr>
              <a:t>10/25/2012</a:t>
            </a:fld>
            <a:endParaRPr lang="en-US"/>
          </a:p>
        </p:txBody>
      </p:sp>
      <p:sp>
        <p:nvSpPr>
          <p:cNvPr id="9" name="Footer Placeholder 5"/>
          <p:cNvSpPr>
            <a:spLocks noGrp="1"/>
          </p:cNvSpPr>
          <p:nvPr>
            <p:ph type="ftr" sz="quarter" idx="18"/>
          </p:nvPr>
        </p:nvSpPr>
        <p:spPr/>
        <p:txBody>
          <a:bodyPr/>
          <a:lstStyle>
            <a:lvl1pPr>
              <a:defRPr/>
            </a:lvl1pPr>
          </a:lstStyle>
          <a:p>
            <a:pPr>
              <a:defRPr/>
            </a:pPr>
            <a:endParaRPr lang="en-US"/>
          </a:p>
        </p:txBody>
      </p:sp>
      <p:sp>
        <p:nvSpPr>
          <p:cNvPr id="10" name="Slide Number Placeholder 6"/>
          <p:cNvSpPr>
            <a:spLocks noGrp="1"/>
          </p:cNvSpPr>
          <p:nvPr>
            <p:ph type="sldNum" sz="quarter" idx="19"/>
          </p:nvPr>
        </p:nvSpPr>
        <p:spPr/>
        <p:txBody>
          <a:bodyPr/>
          <a:lstStyle>
            <a:lvl1pPr>
              <a:defRPr/>
            </a:lvl1pPr>
          </a:lstStyle>
          <a:p>
            <a:pPr>
              <a:defRPr/>
            </a:pPr>
            <a:fld id="{3C495577-7F77-4358-89FD-5B182A41318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8475" y="484188"/>
            <a:ext cx="7556500" cy="1116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98475" y="1981200"/>
            <a:ext cx="7556500" cy="4144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794500" y="6423025"/>
            <a:ext cx="2133600" cy="365125"/>
          </a:xfrm>
          <a:prstGeom prst="rect">
            <a:avLst/>
          </a:prstGeom>
        </p:spPr>
        <p:txBody>
          <a:bodyPr vert="horz" lIns="91440" tIns="45720" rIns="91440" bIns="45720" rtlCol="0" anchor="ctr"/>
          <a:lstStyle>
            <a:lvl1pPr algn="r" fontAlgn="auto">
              <a:spcBef>
                <a:spcPts val="0"/>
              </a:spcBef>
              <a:spcAft>
                <a:spcPts val="0"/>
              </a:spcAft>
              <a:defRPr sz="1100" smtClean="0">
                <a:solidFill>
                  <a:schemeClr val="tx1">
                    <a:lumMod val="65000"/>
                    <a:lumOff val="35000"/>
                  </a:schemeClr>
                </a:solidFill>
                <a:latin typeface="+mn-lt"/>
                <a:cs typeface="+mn-cs"/>
              </a:defRPr>
            </a:lvl1pPr>
          </a:lstStyle>
          <a:p>
            <a:pPr>
              <a:defRPr/>
            </a:pPr>
            <a:fld id="{B6735D55-D3A2-490B-BE7F-9E73BB2B73F2}" type="datetimeFigureOut">
              <a:rPr lang="en-US"/>
              <a:pPr>
                <a:defRPr/>
              </a:pPr>
              <a:t>10/25/2012</a:t>
            </a:fld>
            <a:endParaRPr lang="en-US"/>
          </a:p>
        </p:txBody>
      </p:sp>
      <p:sp>
        <p:nvSpPr>
          <p:cNvPr id="5" name="Footer Placeholder 4"/>
          <p:cNvSpPr>
            <a:spLocks noGrp="1"/>
          </p:cNvSpPr>
          <p:nvPr>
            <p:ph type="ftr" sz="quarter" idx="3"/>
          </p:nvPr>
        </p:nvSpPr>
        <p:spPr>
          <a:xfrm>
            <a:off x="201613" y="6423025"/>
            <a:ext cx="6122987" cy="365125"/>
          </a:xfrm>
          <a:prstGeom prst="rect">
            <a:avLst/>
          </a:prstGeom>
        </p:spPr>
        <p:txBody>
          <a:bodyPr vert="horz" lIns="91440" tIns="45720" rIns="91440" bIns="45720" rtlCol="0" anchor="ctr"/>
          <a:lstStyle>
            <a:lvl1pPr algn="l" fontAlgn="auto">
              <a:spcBef>
                <a:spcPts val="0"/>
              </a:spcBef>
              <a:spcAft>
                <a:spcPts val="0"/>
              </a:spcAft>
              <a:defRPr sz="1100">
                <a:solidFill>
                  <a:schemeClr val="tx1">
                    <a:lumMod val="65000"/>
                    <a:lumOff val="3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305800" y="242888"/>
            <a:ext cx="554038" cy="365125"/>
          </a:xfrm>
          <a:prstGeom prst="rect">
            <a:avLst/>
          </a:prstGeom>
        </p:spPr>
        <p:txBody>
          <a:bodyPr vert="horz" lIns="91440" tIns="45720" rIns="91440" bIns="45720" rtlCol="0" anchor="ctr"/>
          <a:lstStyle>
            <a:lvl1pPr algn="r" fontAlgn="auto">
              <a:spcBef>
                <a:spcPts val="0"/>
              </a:spcBef>
              <a:spcAft>
                <a:spcPts val="0"/>
              </a:spcAft>
              <a:defRPr sz="1400" smtClean="0">
                <a:solidFill>
                  <a:schemeClr val="bg1"/>
                </a:solidFill>
                <a:latin typeface="+mn-lt"/>
                <a:cs typeface="+mn-cs"/>
              </a:defRPr>
            </a:lvl1pPr>
          </a:lstStyle>
          <a:p>
            <a:pPr>
              <a:defRPr/>
            </a:pPr>
            <a:fld id="{363F66BD-244D-4067-AFA0-45DCBB2FFE1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7" r:id="rId20"/>
  </p:sldLayoutIdLst>
  <p:txStyles>
    <p:titleStyle>
      <a:lvl1pPr algn="l" rtl="0" fontAlgn="base">
        <a:spcBef>
          <a:spcPct val="0"/>
        </a:spcBef>
        <a:spcAft>
          <a:spcPct val="0"/>
        </a:spcAft>
        <a:defRPr sz="3600" kern="1200">
          <a:solidFill>
            <a:schemeClr val="accent1"/>
          </a:solidFill>
          <a:latin typeface="+mj-lt"/>
          <a:ea typeface="+mj-ea"/>
          <a:cs typeface="+mj-cs"/>
        </a:defRPr>
      </a:lvl1pPr>
      <a:lvl2pPr algn="l" rtl="0" fontAlgn="base">
        <a:spcBef>
          <a:spcPct val="0"/>
        </a:spcBef>
        <a:spcAft>
          <a:spcPct val="0"/>
        </a:spcAft>
        <a:defRPr sz="3600">
          <a:solidFill>
            <a:schemeClr val="accent1"/>
          </a:solidFill>
          <a:latin typeface="Rockwell" pitchFamily="18" charset="0"/>
        </a:defRPr>
      </a:lvl2pPr>
      <a:lvl3pPr algn="l" rtl="0" fontAlgn="base">
        <a:spcBef>
          <a:spcPct val="0"/>
        </a:spcBef>
        <a:spcAft>
          <a:spcPct val="0"/>
        </a:spcAft>
        <a:defRPr sz="3600">
          <a:solidFill>
            <a:schemeClr val="accent1"/>
          </a:solidFill>
          <a:latin typeface="Rockwell" pitchFamily="18" charset="0"/>
        </a:defRPr>
      </a:lvl3pPr>
      <a:lvl4pPr algn="l" rtl="0" fontAlgn="base">
        <a:spcBef>
          <a:spcPct val="0"/>
        </a:spcBef>
        <a:spcAft>
          <a:spcPct val="0"/>
        </a:spcAft>
        <a:defRPr sz="3600">
          <a:solidFill>
            <a:schemeClr val="accent1"/>
          </a:solidFill>
          <a:latin typeface="Rockwell" pitchFamily="18" charset="0"/>
        </a:defRPr>
      </a:lvl4pPr>
      <a:lvl5pPr algn="l" rtl="0" fontAlgn="base">
        <a:spcBef>
          <a:spcPct val="0"/>
        </a:spcBef>
        <a:spcAft>
          <a:spcPct val="0"/>
        </a:spcAft>
        <a:defRPr sz="3600">
          <a:solidFill>
            <a:schemeClr val="accent1"/>
          </a:solidFill>
          <a:latin typeface="Rockwell" pitchFamily="18" charset="0"/>
        </a:defRPr>
      </a:lvl5pPr>
      <a:lvl6pPr marL="457200" algn="l" rtl="0" fontAlgn="base">
        <a:spcBef>
          <a:spcPct val="0"/>
        </a:spcBef>
        <a:spcAft>
          <a:spcPct val="0"/>
        </a:spcAft>
        <a:defRPr sz="3600">
          <a:solidFill>
            <a:schemeClr val="accent1"/>
          </a:solidFill>
          <a:latin typeface="Rockwell" pitchFamily="18" charset="0"/>
        </a:defRPr>
      </a:lvl6pPr>
      <a:lvl7pPr marL="914400" algn="l" rtl="0" fontAlgn="base">
        <a:spcBef>
          <a:spcPct val="0"/>
        </a:spcBef>
        <a:spcAft>
          <a:spcPct val="0"/>
        </a:spcAft>
        <a:defRPr sz="3600">
          <a:solidFill>
            <a:schemeClr val="accent1"/>
          </a:solidFill>
          <a:latin typeface="Rockwell" pitchFamily="18" charset="0"/>
        </a:defRPr>
      </a:lvl7pPr>
      <a:lvl8pPr marL="1371600" algn="l" rtl="0" fontAlgn="base">
        <a:spcBef>
          <a:spcPct val="0"/>
        </a:spcBef>
        <a:spcAft>
          <a:spcPct val="0"/>
        </a:spcAft>
        <a:defRPr sz="3600">
          <a:solidFill>
            <a:schemeClr val="accent1"/>
          </a:solidFill>
          <a:latin typeface="Rockwell" pitchFamily="18" charset="0"/>
        </a:defRPr>
      </a:lvl8pPr>
      <a:lvl9pPr marL="1828800" algn="l" rtl="0" fontAlgn="base">
        <a:spcBef>
          <a:spcPct val="0"/>
        </a:spcBef>
        <a:spcAft>
          <a:spcPct val="0"/>
        </a:spcAft>
        <a:defRPr sz="3600">
          <a:solidFill>
            <a:schemeClr val="accent1"/>
          </a:solidFill>
          <a:latin typeface="Rockwell" pitchFamily="18" charset="0"/>
        </a:defRPr>
      </a:lvl9pPr>
    </p:titleStyle>
    <p:bodyStyle>
      <a:lvl1pPr marL="228600" indent="-228600" algn="l" rtl="0" fontAlgn="base">
        <a:spcBef>
          <a:spcPts val="2000"/>
        </a:spcBef>
        <a:spcAft>
          <a:spcPct val="0"/>
        </a:spcAft>
        <a:buClr>
          <a:schemeClr val="accent1"/>
        </a:buClr>
        <a:buSzPct val="75000"/>
        <a:buFont typeface="Wingdings" pitchFamily="2" charset="2"/>
        <a:buChar char="n"/>
        <a:defRPr sz="2000" kern="1200">
          <a:solidFill>
            <a:srgbClr val="595959"/>
          </a:solidFill>
          <a:latin typeface="+mn-lt"/>
          <a:ea typeface="+mn-ea"/>
          <a:cs typeface="+mn-cs"/>
        </a:defRPr>
      </a:lvl1pPr>
      <a:lvl2pPr marL="457200" indent="-228600" algn="l" rtl="0" fontAlgn="base">
        <a:spcBef>
          <a:spcPts val="600"/>
        </a:spcBef>
        <a:spcAft>
          <a:spcPct val="0"/>
        </a:spcAft>
        <a:buClr>
          <a:srgbClr val="B870B8"/>
        </a:buClr>
        <a:buSzPct val="75000"/>
        <a:buFont typeface="Wingdings" pitchFamily="2" charset="2"/>
        <a:buChar char="n"/>
        <a:defRPr kern="1200">
          <a:solidFill>
            <a:srgbClr val="595959"/>
          </a:solidFill>
          <a:latin typeface="+mn-lt"/>
          <a:ea typeface="+mn-ea"/>
          <a:cs typeface="+mn-cs"/>
        </a:defRPr>
      </a:lvl2pPr>
      <a:lvl3pPr marL="685800" indent="-228600" algn="l" rtl="0" fontAlgn="base">
        <a:spcBef>
          <a:spcPts val="600"/>
        </a:spcBef>
        <a:spcAft>
          <a:spcPct val="0"/>
        </a:spcAft>
        <a:buClr>
          <a:schemeClr val="accent1"/>
        </a:buClr>
        <a:buSzPct val="75000"/>
        <a:buFont typeface="Wingdings" pitchFamily="2" charset="2"/>
        <a:buChar char="n"/>
        <a:defRPr kern="1200">
          <a:solidFill>
            <a:srgbClr val="595959"/>
          </a:solidFill>
          <a:latin typeface="+mn-lt"/>
          <a:ea typeface="+mn-ea"/>
          <a:cs typeface="+mn-cs"/>
        </a:defRPr>
      </a:lvl3pPr>
      <a:lvl4pPr marL="914400" indent="-228600" algn="l" rtl="0" fontAlgn="base">
        <a:spcBef>
          <a:spcPts val="600"/>
        </a:spcBef>
        <a:spcAft>
          <a:spcPct val="0"/>
        </a:spcAft>
        <a:buClr>
          <a:srgbClr val="B870B8"/>
        </a:buClr>
        <a:buSzPct val="75000"/>
        <a:buFont typeface="Wingdings" pitchFamily="2" charset="2"/>
        <a:buChar char="n"/>
        <a:defRPr kern="1200">
          <a:solidFill>
            <a:srgbClr val="595959"/>
          </a:solidFill>
          <a:latin typeface="+mn-lt"/>
          <a:ea typeface="+mn-ea"/>
          <a:cs typeface="+mn-cs"/>
        </a:defRPr>
      </a:lvl4pPr>
      <a:lvl5pPr marL="1143000" indent="-228600" algn="l" rtl="0" fontAlgn="base">
        <a:spcBef>
          <a:spcPts val="600"/>
        </a:spcBef>
        <a:spcAft>
          <a:spcPct val="0"/>
        </a:spcAft>
        <a:buClr>
          <a:schemeClr val="accent1"/>
        </a:buClr>
        <a:buSzPct val="75000"/>
        <a:buFont typeface="Wingdings" pitchFamily="2" charset="2"/>
        <a:buChar char="n"/>
        <a:defRPr kern="1200">
          <a:solidFill>
            <a:srgbClr val="595959"/>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ctrTitle"/>
          </p:nvPr>
        </p:nvSpPr>
        <p:spPr>
          <a:xfrm>
            <a:off x="4800600" y="4624388"/>
            <a:ext cx="4038600" cy="933450"/>
          </a:xfrm>
        </p:spPr>
        <p:txBody>
          <a:bodyPr/>
          <a:lstStyle/>
          <a:p>
            <a:r>
              <a:rPr lang="en-US" smtClean="0"/>
              <a:t>Midwifery in Maryland</a:t>
            </a:r>
          </a:p>
        </p:txBody>
      </p:sp>
      <p:sp>
        <p:nvSpPr>
          <p:cNvPr id="3" name="Subtitle 2"/>
          <p:cNvSpPr>
            <a:spLocks noGrp="1"/>
          </p:cNvSpPr>
          <p:nvPr>
            <p:ph type="subTitle" idx="1"/>
          </p:nvPr>
        </p:nvSpPr>
        <p:spPr>
          <a:xfrm>
            <a:off x="4800600" y="5562600"/>
            <a:ext cx="4038600" cy="749300"/>
          </a:xfrm>
        </p:spPr>
        <p:txBody>
          <a:bodyPr rtlCol="0"/>
          <a:lstStyle/>
          <a:p>
            <a:pPr fontAlgn="auto">
              <a:spcAft>
                <a:spcPts val="0"/>
              </a:spcAft>
              <a:defRPr/>
            </a:pPr>
            <a:r>
              <a:rPr lang="en-US" dirty="0" smtClean="0"/>
              <a:t>A hospital based CNM’s perspective.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Licensure</a:t>
            </a:r>
            <a:br>
              <a:rPr lang="en-US" smtClean="0"/>
            </a:br>
            <a:endParaRPr lang="en-US" smtClean="0"/>
          </a:p>
        </p:txBody>
      </p:sp>
      <p:sp>
        <p:nvSpPr>
          <p:cNvPr id="3" name="Content Placeholder 2"/>
          <p:cNvSpPr>
            <a:spLocks noGrp="1"/>
          </p:cNvSpPr>
          <p:nvPr>
            <p:ph idx="1"/>
          </p:nvPr>
        </p:nvSpPr>
        <p:spPr/>
        <p:txBody>
          <a:bodyPr rtlCol="0">
            <a:normAutofit/>
          </a:bodyPr>
          <a:lstStyle/>
          <a:p>
            <a:pPr fontAlgn="auto">
              <a:spcAft>
                <a:spcPts val="0"/>
              </a:spcAft>
              <a:defRPr/>
            </a:pPr>
            <a:r>
              <a:rPr lang="en-US" dirty="0" smtClean="0">
                <a:solidFill>
                  <a:schemeClr val="tx1">
                    <a:lumMod val="65000"/>
                    <a:lumOff val="35000"/>
                  </a:schemeClr>
                </a:solidFill>
              </a:rPr>
              <a:t>We support a licensing mechanism for all professionals who care for women during pregnancy and birth. </a:t>
            </a:r>
          </a:p>
          <a:p>
            <a:pPr fontAlgn="auto">
              <a:spcAft>
                <a:spcPts val="0"/>
              </a:spcAft>
              <a:defRPr/>
            </a:pPr>
            <a:r>
              <a:rPr lang="en-US" dirty="0" smtClean="0">
                <a:solidFill>
                  <a:schemeClr val="tx1">
                    <a:lumMod val="65000"/>
                    <a:lumOff val="35000"/>
                  </a:schemeClr>
                </a:solidFill>
              </a:rPr>
              <a:t>We believe that in order to be licensed as a midwife, an individual should meet the criteria laid out in the definition of midwifery outlined by ACNM which was created to be congruent with global standards laid out by the International Confederation of Midwives (ICM).   </a:t>
            </a:r>
          </a:p>
          <a:p>
            <a:pPr marL="0" indent="0" fontAlgn="auto">
              <a:spcAft>
                <a:spcPts val="0"/>
              </a:spcAft>
              <a:buFont typeface="Wingdings" pitchFamily="2" charset="2"/>
              <a:buNone/>
              <a:defRPr/>
            </a:pPr>
            <a:endParaRPr lang="en-US" dirty="0">
              <a:solidFill>
                <a:schemeClr val="tx1">
                  <a:lumMod val="65000"/>
                  <a:lumOff val="3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ACNM Definition of Midwifery</a:t>
            </a:r>
          </a:p>
        </p:txBody>
      </p:sp>
      <p:sp>
        <p:nvSpPr>
          <p:cNvPr id="37890" name="Content Placeholder 2"/>
          <p:cNvSpPr>
            <a:spLocks noGrp="1"/>
          </p:cNvSpPr>
          <p:nvPr>
            <p:ph idx="1"/>
          </p:nvPr>
        </p:nvSpPr>
        <p:spPr/>
        <p:txBody>
          <a:bodyPr/>
          <a:lstStyle/>
          <a:p>
            <a:r>
              <a:rPr lang="en-US" smtClean="0"/>
              <a:t> “A professional midwife in the United States is a person who has graduated from a formal education program in midwifery that is accredited by an agency recognized by the US Department of Education. The professional midwife has evidence of meeting established midwifery competencies that accord with a defined scope of practice corresponding to the components and extent of coursework and supervised clinical education completed. In addition, this person has successfully completed a national certification examination in midwifery and is legally authorized to practice midwifery or nurse-midwifery in one of the 50 states, District of Columbia, or US jurisdictions.” </a:t>
            </a:r>
          </a:p>
          <a:p>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Licensure Board</a:t>
            </a:r>
          </a:p>
        </p:txBody>
      </p:sp>
      <p:sp>
        <p:nvSpPr>
          <p:cNvPr id="3" name="Content Placeholder 2"/>
          <p:cNvSpPr>
            <a:spLocks noGrp="1"/>
          </p:cNvSpPr>
          <p:nvPr>
            <p:ph idx="1"/>
          </p:nvPr>
        </p:nvSpPr>
        <p:spPr>
          <a:xfrm>
            <a:off x="498475" y="1316038"/>
            <a:ext cx="7556500" cy="4810125"/>
          </a:xfrm>
        </p:spPr>
        <p:txBody>
          <a:bodyPr rtlCol="0">
            <a:normAutofit lnSpcReduction="10000"/>
          </a:bodyPr>
          <a:lstStyle/>
          <a:p>
            <a:pPr fontAlgn="auto">
              <a:spcAft>
                <a:spcPts val="0"/>
              </a:spcAft>
              <a:defRPr/>
            </a:pPr>
            <a:r>
              <a:rPr lang="en-US" dirty="0" smtClean="0">
                <a:solidFill>
                  <a:schemeClr val="tx1">
                    <a:lumMod val="65000"/>
                    <a:lumOff val="35000"/>
                  </a:schemeClr>
                </a:solidFill>
              </a:rPr>
              <a:t>That any steps for a midwifery licensure board be taken after careful study, deliberately, and including CNM’s in the process.</a:t>
            </a:r>
          </a:p>
          <a:p>
            <a:pPr fontAlgn="auto">
              <a:spcAft>
                <a:spcPts val="0"/>
              </a:spcAft>
              <a:defRPr/>
            </a:pPr>
            <a:r>
              <a:rPr lang="en-US" dirty="0" smtClean="0">
                <a:solidFill>
                  <a:schemeClr val="tx1">
                    <a:lumMod val="65000"/>
                    <a:lumOff val="35000"/>
                  </a:schemeClr>
                </a:solidFill>
              </a:rPr>
              <a:t>That there be transparency of processes, especially regarding suspension of licenses while cases are heard.</a:t>
            </a:r>
          </a:p>
          <a:p>
            <a:pPr fontAlgn="auto">
              <a:spcAft>
                <a:spcPts val="0"/>
              </a:spcAft>
              <a:defRPr/>
            </a:pPr>
            <a:r>
              <a:rPr lang="en-US" dirty="0" smtClean="0">
                <a:solidFill>
                  <a:schemeClr val="tx1">
                    <a:lumMod val="65000"/>
                    <a:lumOff val="35000"/>
                  </a:schemeClr>
                </a:solidFill>
              </a:rPr>
              <a:t>That there be an initial review of ALL cases by provider(s) with true clinical expertise in area of practice.</a:t>
            </a:r>
          </a:p>
          <a:p>
            <a:pPr fontAlgn="auto">
              <a:spcAft>
                <a:spcPts val="0"/>
              </a:spcAft>
              <a:defRPr/>
            </a:pPr>
            <a:r>
              <a:rPr lang="en-US" dirty="0" smtClean="0">
                <a:solidFill>
                  <a:schemeClr val="tx1">
                    <a:lumMod val="65000"/>
                    <a:lumOff val="35000"/>
                  </a:schemeClr>
                </a:solidFill>
              </a:rPr>
              <a:t>That we continue work to remove barriers that still exist regarding collaborative plan (or eliminate collaborative plan all together).</a:t>
            </a:r>
          </a:p>
          <a:p>
            <a:pPr fontAlgn="auto">
              <a:spcAft>
                <a:spcPts val="0"/>
              </a:spcAft>
              <a:defRPr/>
            </a:pPr>
            <a:r>
              <a:rPr lang="en-US" dirty="0" smtClean="0">
                <a:solidFill>
                  <a:schemeClr val="tx1">
                    <a:lumMod val="65000"/>
                    <a:lumOff val="35000"/>
                  </a:schemeClr>
                </a:solidFill>
              </a:rPr>
              <a:t>That we ensure that any restrictions to the formulary do not limit a providers’ ability to provide the care they are licensed to provide.</a:t>
            </a:r>
          </a:p>
          <a:p>
            <a:pPr fontAlgn="auto">
              <a:spcAft>
                <a:spcPts val="0"/>
              </a:spcAft>
              <a:defRPr/>
            </a:pPr>
            <a:endParaRPr lang="en-US" dirty="0" smtClean="0">
              <a:solidFill>
                <a:schemeClr val="tx1">
                  <a:lumMod val="65000"/>
                  <a:lumOff val="3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smtClean="0"/>
              <a:t>VBAC</a:t>
            </a:r>
          </a:p>
        </p:txBody>
      </p:sp>
      <p:sp>
        <p:nvSpPr>
          <p:cNvPr id="39938" name="Content Placeholder 2"/>
          <p:cNvSpPr>
            <a:spLocks noGrp="1"/>
          </p:cNvSpPr>
          <p:nvPr>
            <p:ph idx="1"/>
          </p:nvPr>
        </p:nvSpPr>
        <p:spPr/>
        <p:txBody>
          <a:bodyPr/>
          <a:lstStyle/>
          <a:p>
            <a:r>
              <a:rPr lang="en-US" smtClean="0"/>
              <a:t>We must work collaboratively to ensure the TRUE availability of VBAC and in the meantime to ensure that any woman considering VBAC receives accurate and complete information regarding the risks and benefits of VBAC as well as the risks and benefits of elective repeat cesarean-section.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rPr lang="en-US" smtClean="0"/>
              <a:t>Making baby CNM’s...</a:t>
            </a:r>
          </a:p>
        </p:txBody>
      </p:sp>
      <p:sp>
        <p:nvSpPr>
          <p:cNvPr id="40962" name="Content Placeholder 2"/>
          <p:cNvSpPr>
            <a:spLocks noGrp="1"/>
          </p:cNvSpPr>
          <p:nvPr>
            <p:ph idx="1"/>
          </p:nvPr>
        </p:nvSpPr>
        <p:spPr/>
        <p:txBody>
          <a:bodyPr/>
          <a:lstStyle/>
          <a:p>
            <a:r>
              <a:rPr lang="en-US" smtClean="0"/>
              <a:t>Explore ways to increase availability of CNM’s in Maryland with a focus on:</a:t>
            </a:r>
          </a:p>
          <a:p>
            <a:pPr lvl="1"/>
            <a:r>
              <a:rPr lang="en-US" smtClean="0"/>
              <a:t>Improving quality of maternity care</a:t>
            </a:r>
          </a:p>
          <a:p>
            <a:pPr lvl="1"/>
            <a:r>
              <a:rPr lang="en-US" smtClean="0"/>
              <a:t>Reducing race disparities</a:t>
            </a:r>
          </a:p>
          <a:p>
            <a:pPr lvl="1"/>
            <a:r>
              <a:rPr lang="en-US" smtClean="0"/>
              <a:t>Promoting interdisciplinary practice</a:t>
            </a:r>
          </a:p>
          <a:p>
            <a:pPr lvl="1"/>
            <a:r>
              <a:rPr lang="en-US" smtClean="0"/>
              <a:t>Increasing access to homebirth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Disclosure	</a:t>
            </a:r>
          </a:p>
        </p:txBody>
      </p:sp>
      <p:sp>
        <p:nvSpPr>
          <p:cNvPr id="24578" name="Content Placeholder 2"/>
          <p:cNvSpPr>
            <a:spLocks noGrp="1"/>
          </p:cNvSpPr>
          <p:nvPr>
            <p:ph idx="1"/>
          </p:nvPr>
        </p:nvSpPr>
        <p:spPr/>
        <p:txBody>
          <a:bodyPr/>
          <a:lstStyle/>
          <a:p>
            <a:r>
              <a:rPr lang="en-US" smtClean="0"/>
              <a:t>I  believe that midwifery model of care is the standard by which maternity care for the majority of women should be benchmarked.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3"/>
          <p:cNvPicPr>
            <a:picLocks noChangeAspect="1"/>
          </p:cNvPicPr>
          <p:nvPr/>
        </p:nvPicPr>
        <p:blipFill>
          <a:blip r:embed="rId2"/>
          <a:srcRect/>
          <a:stretch>
            <a:fillRect/>
          </a:stretch>
        </p:blipFill>
        <p:spPr bwMode="auto">
          <a:xfrm>
            <a:off x="1409700" y="1320800"/>
            <a:ext cx="6324600" cy="42164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Philosophy of Care</a:t>
            </a:r>
          </a:p>
        </p:txBody>
      </p:sp>
      <p:sp>
        <p:nvSpPr>
          <p:cNvPr id="27650" name="Content Placeholder 2"/>
          <p:cNvSpPr>
            <a:spLocks noGrp="1"/>
          </p:cNvSpPr>
          <p:nvPr>
            <p:ph idx="1"/>
          </p:nvPr>
        </p:nvSpPr>
        <p:spPr>
          <a:xfrm>
            <a:off x="498475" y="1733550"/>
            <a:ext cx="7556500" cy="4144963"/>
          </a:xfrm>
        </p:spPr>
        <p:txBody>
          <a:bodyPr/>
          <a:lstStyle/>
          <a:p>
            <a:r>
              <a:rPr lang="en-US" smtClean="0"/>
              <a:t>We believe in shared decision-making and the right of women to make informed choices regarding their care –including the choice of birth attendant and place of birth.</a:t>
            </a:r>
          </a:p>
          <a:p>
            <a:r>
              <a:rPr lang="en-US" smtClean="0"/>
              <a:t>We believe that, for a majority of women, the physiologic process of birth and the avoidance of  unnecessary  interventions produce the best birth outcomes.</a:t>
            </a:r>
          </a:p>
          <a:p>
            <a:r>
              <a:rPr lang="en-US" smtClean="0"/>
              <a:t>We believe that there is an important difference between having risk factors for complications and being a high-risk patient.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7"/>
          <p:cNvSpPr>
            <a:spLocks noGrp="1"/>
          </p:cNvSpPr>
          <p:nvPr>
            <p:ph type="title"/>
          </p:nvPr>
        </p:nvSpPr>
        <p:spPr/>
        <p:txBody>
          <a:bodyPr/>
          <a:lstStyle/>
          <a:p>
            <a:r>
              <a:rPr lang="en-US" smtClean="0"/>
              <a:t>Hospital-Based CNM’s </a:t>
            </a:r>
          </a:p>
        </p:txBody>
      </p:sp>
      <p:sp>
        <p:nvSpPr>
          <p:cNvPr id="29698" name="Content Placeholder 8"/>
          <p:cNvSpPr>
            <a:spLocks noGrp="1"/>
          </p:cNvSpPr>
          <p:nvPr>
            <p:ph idx="4294967295"/>
          </p:nvPr>
        </p:nvSpPr>
        <p:spPr>
          <a:xfrm>
            <a:off x="311150" y="1600200"/>
            <a:ext cx="8229600" cy="4975225"/>
          </a:xfrm>
        </p:spPr>
        <p:txBody>
          <a:bodyPr/>
          <a:lstStyle/>
          <a:p>
            <a:r>
              <a:rPr lang="en-US" sz="2400" smtClean="0"/>
              <a:t>96% of births attended by CNM’s happening in hospitals.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Why Hospitals?</a:t>
            </a:r>
          </a:p>
        </p:txBody>
      </p:sp>
      <p:sp>
        <p:nvSpPr>
          <p:cNvPr id="31746" name="Content Placeholder 2"/>
          <p:cNvSpPr>
            <a:spLocks noGrp="1"/>
          </p:cNvSpPr>
          <p:nvPr>
            <p:ph idx="1"/>
          </p:nvPr>
        </p:nvSpPr>
        <p:spPr>
          <a:xfrm>
            <a:off x="498475" y="1600200"/>
            <a:ext cx="7556500" cy="4525963"/>
          </a:xfrm>
        </p:spPr>
        <p:txBody>
          <a:bodyPr/>
          <a:lstStyle/>
          <a:p>
            <a:r>
              <a:rPr lang="en-US" smtClean="0"/>
              <a:t>This is where most women in the U.S give birth. </a:t>
            </a:r>
          </a:p>
          <a:p>
            <a:pPr lvl="1"/>
            <a:r>
              <a:rPr lang="en-US" smtClean="0"/>
              <a:t>Bringing midwifery to the women – including to some of the women who can most benefit from our model of care.</a:t>
            </a:r>
          </a:p>
          <a:p>
            <a:r>
              <a:rPr lang="en-US" smtClean="0"/>
              <a:t>Advocacy from the inside.</a:t>
            </a:r>
          </a:p>
          <a:p>
            <a:pPr lvl="1"/>
            <a:r>
              <a:rPr lang="en-US" smtClean="0"/>
              <a:t>During births</a:t>
            </a:r>
          </a:p>
          <a:p>
            <a:pPr lvl="1"/>
            <a:r>
              <a:rPr lang="en-US" smtClean="0"/>
              <a:t>In creating policies</a:t>
            </a:r>
          </a:p>
          <a:p>
            <a:pPr lvl="1"/>
            <a:r>
              <a:rPr lang="en-US" smtClean="0"/>
              <a:t>In training other providers</a:t>
            </a:r>
          </a:p>
          <a:p>
            <a:r>
              <a:rPr lang="en-US" smtClean="0"/>
              <a:t>This is where the jobs are.</a:t>
            </a:r>
          </a:p>
          <a:p>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Why Not Home?</a:t>
            </a:r>
          </a:p>
        </p:txBody>
      </p:sp>
      <p:sp>
        <p:nvSpPr>
          <p:cNvPr id="3" name="Content Placeholder 2"/>
          <p:cNvSpPr>
            <a:spLocks noGrp="1"/>
          </p:cNvSpPr>
          <p:nvPr>
            <p:ph sz="half" idx="2"/>
          </p:nvPr>
        </p:nvSpPr>
        <p:spPr>
          <a:xfrm>
            <a:off x="496888" y="2447925"/>
            <a:ext cx="3657600" cy="3678238"/>
          </a:xfrm>
        </p:spPr>
        <p:txBody>
          <a:bodyPr rtlCol="0">
            <a:normAutofit fontScale="85000" lnSpcReduction="20000"/>
          </a:bodyPr>
          <a:lstStyle/>
          <a:p>
            <a:pPr fontAlgn="auto">
              <a:spcAft>
                <a:spcPts val="0"/>
              </a:spcAft>
              <a:defRPr/>
            </a:pPr>
            <a:r>
              <a:rPr lang="en-US" dirty="0" smtClean="0">
                <a:solidFill>
                  <a:schemeClr val="tx1">
                    <a:lumMod val="65000"/>
                    <a:lumOff val="35000"/>
                  </a:schemeClr>
                </a:solidFill>
              </a:rPr>
              <a:t>Lack </a:t>
            </a:r>
            <a:r>
              <a:rPr lang="en-US" dirty="0">
                <a:solidFill>
                  <a:schemeClr val="tx1">
                    <a:lumMod val="65000"/>
                    <a:lumOff val="35000"/>
                  </a:schemeClr>
                </a:solidFill>
              </a:rPr>
              <a:t>of delineated mechanisms for transport from </a:t>
            </a:r>
            <a:r>
              <a:rPr lang="en-US" dirty="0" smtClean="0">
                <a:solidFill>
                  <a:schemeClr val="tx1">
                    <a:lumMod val="65000"/>
                    <a:lumOff val="35000"/>
                  </a:schemeClr>
                </a:solidFill>
              </a:rPr>
              <a:t>out-of-birth </a:t>
            </a:r>
            <a:r>
              <a:rPr lang="en-US" dirty="0">
                <a:solidFill>
                  <a:schemeClr val="tx1">
                    <a:lumMod val="65000"/>
                    <a:lumOff val="35000"/>
                  </a:schemeClr>
                </a:solidFill>
              </a:rPr>
              <a:t>settings to </a:t>
            </a:r>
            <a:r>
              <a:rPr lang="en-US" dirty="0" smtClean="0">
                <a:solidFill>
                  <a:schemeClr val="tx1">
                    <a:lumMod val="65000"/>
                    <a:lumOff val="35000"/>
                  </a:schemeClr>
                </a:solidFill>
              </a:rPr>
              <a:t>hospital.</a:t>
            </a:r>
            <a:endParaRPr lang="en-US" dirty="0">
              <a:solidFill>
                <a:schemeClr val="tx1">
                  <a:lumMod val="65000"/>
                  <a:lumOff val="35000"/>
                </a:schemeClr>
              </a:solidFill>
            </a:endParaRPr>
          </a:p>
          <a:p>
            <a:pPr fontAlgn="auto">
              <a:spcAft>
                <a:spcPts val="0"/>
              </a:spcAft>
              <a:defRPr/>
            </a:pPr>
            <a:r>
              <a:rPr lang="en-US" dirty="0" smtClean="0">
                <a:solidFill>
                  <a:schemeClr val="tx1">
                    <a:lumMod val="65000"/>
                    <a:lumOff val="35000"/>
                  </a:schemeClr>
                </a:solidFill>
              </a:rPr>
              <a:t>Lack </a:t>
            </a:r>
            <a:r>
              <a:rPr lang="en-US" dirty="0">
                <a:solidFill>
                  <a:schemeClr val="tx1">
                    <a:lumMod val="65000"/>
                    <a:lumOff val="35000"/>
                  </a:schemeClr>
                </a:solidFill>
              </a:rPr>
              <a:t>of physicians willing to take on role of consultant and accept </a:t>
            </a:r>
            <a:r>
              <a:rPr lang="en-US" dirty="0" smtClean="0">
                <a:solidFill>
                  <a:schemeClr val="tx1">
                    <a:lumMod val="65000"/>
                    <a:lumOff val="35000"/>
                  </a:schemeClr>
                </a:solidFill>
              </a:rPr>
              <a:t>referrals/transfers.</a:t>
            </a:r>
            <a:endParaRPr lang="en-US" dirty="0">
              <a:solidFill>
                <a:schemeClr val="tx1">
                  <a:lumMod val="65000"/>
                  <a:lumOff val="35000"/>
                </a:schemeClr>
              </a:solidFill>
            </a:endParaRPr>
          </a:p>
          <a:p>
            <a:pPr fontAlgn="auto">
              <a:spcAft>
                <a:spcPts val="0"/>
              </a:spcAft>
              <a:defRPr/>
            </a:pPr>
            <a:r>
              <a:rPr lang="en-US" dirty="0">
                <a:solidFill>
                  <a:schemeClr val="tx1">
                    <a:lumMod val="65000"/>
                    <a:lumOff val="35000"/>
                  </a:schemeClr>
                </a:solidFill>
              </a:rPr>
              <a:t>Lack of hospitals willing to credential midwives as admitting </a:t>
            </a:r>
            <a:r>
              <a:rPr lang="en-US" dirty="0" smtClean="0">
                <a:solidFill>
                  <a:schemeClr val="tx1">
                    <a:lumMod val="65000"/>
                    <a:lumOff val="35000"/>
                  </a:schemeClr>
                </a:solidFill>
              </a:rPr>
              <a:t>providers </a:t>
            </a:r>
            <a:r>
              <a:rPr lang="en-US" dirty="0">
                <a:solidFill>
                  <a:schemeClr val="tx1">
                    <a:lumMod val="65000"/>
                    <a:lumOff val="35000"/>
                  </a:schemeClr>
                </a:solidFill>
              </a:rPr>
              <a:t>(which would allow midwives to continue to provide care of women transferred for non-emergent reasons</a:t>
            </a:r>
            <a:r>
              <a:rPr lang="en-US" dirty="0" smtClean="0">
                <a:solidFill>
                  <a:schemeClr val="tx1">
                    <a:lumMod val="65000"/>
                    <a:lumOff val="35000"/>
                  </a:schemeClr>
                </a:solidFill>
              </a:rPr>
              <a:t>).</a:t>
            </a:r>
            <a:endParaRPr lang="en-US" dirty="0">
              <a:solidFill>
                <a:schemeClr val="tx1">
                  <a:lumMod val="65000"/>
                  <a:lumOff val="35000"/>
                </a:schemeClr>
              </a:solidFill>
            </a:endParaRPr>
          </a:p>
          <a:p>
            <a:pPr fontAlgn="auto">
              <a:spcAft>
                <a:spcPts val="0"/>
              </a:spcAft>
              <a:defRPr/>
            </a:pPr>
            <a:r>
              <a:rPr lang="en-US" dirty="0">
                <a:solidFill>
                  <a:schemeClr val="tx1">
                    <a:lumMod val="65000"/>
                    <a:lumOff val="35000"/>
                  </a:schemeClr>
                </a:solidFill>
              </a:rPr>
              <a:t>Disrespectful treatment of women and midwives when they </a:t>
            </a:r>
            <a:r>
              <a:rPr lang="en-US" dirty="0" smtClean="0">
                <a:solidFill>
                  <a:schemeClr val="tx1">
                    <a:lumMod val="65000"/>
                    <a:lumOff val="35000"/>
                  </a:schemeClr>
                </a:solidFill>
              </a:rPr>
              <a:t>are faced with need to transport/transfer.</a:t>
            </a:r>
            <a:endParaRPr lang="en-US" dirty="0">
              <a:solidFill>
                <a:schemeClr val="tx1">
                  <a:lumMod val="65000"/>
                  <a:lumOff val="35000"/>
                </a:schemeClr>
              </a:solidFill>
            </a:endParaRPr>
          </a:p>
          <a:p>
            <a:pPr fontAlgn="auto">
              <a:spcAft>
                <a:spcPts val="0"/>
              </a:spcAft>
              <a:defRPr/>
            </a:pPr>
            <a:endParaRPr lang="en-US" dirty="0">
              <a:solidFill>
                <a:schemeClr val="tx1">
                  <a:lumMod val="65000"/>
                  <a:lumOff val="35000"/>
                </a:schemeClr>
              </a:solidFill>
            </a:endParaRPr>
          </a:p>
        </p:txBody>
      </p:sp>
      <p:sp>
        <p:nvSpPr>
          <p:cNvPr id="6" name="Content Placeholder 5"/>
          <p:cNvSpPr>
            <a:spLocks noGrp="1"/>
          </p:cNvSpPr>
          <p:nvPr>
            <p:ph sz="quarter" idx="4"/>
          </p:nvPr>
        </p:nvSpPr>
        <p:spPr>
          <a:xfrm>
            <a:off x="4400550" y="2447925"/>
            <a:ext cx="3657600" cy="3678238"/>
          </a:xfrm>
        </p:spPr>
        <p:txBody>
          <a:bodyPr rtlCol="0"/>
          <a:lstStyle/>
          <a:p>
            <a:pPr fontAlgn="auto">
              <a:spcAft>
                <a:spcPts val="0"/>
              </a:spcAft>
              <a:defRPr/>
            </a:pPr>
            <a:r>
              <a:rPr lang="en-US" dirty="0">
                <a:solidFill>
                  <a:schemeClr val="tx1">
                    <a:lumMod val="65000"/>
                    <a:lumOff val="35000"/>
                  </a:schemeClr>
                </a:solidFill>
              </a:rPr>
              <a:t>Quality of life</a:t>
            </a:r>
          </a:p>
          <a:p>
            <a:pPr fontAlgn="auto">
              <a:spcAft>
                <a:spcPts val="0"/>
              </a:spcAft>
              <a:defRPr/>
            </a:pPr>
            <a:r>
              <a:rPr lang="en-US" dirty="0">
                <a:solidFill>
                  <a:schemeClr val="tx1">
                    <a:lumMod val="65000"/>
                    <a:lumOff val="35000"/>
                  </a:schemeClr>
                </a:solidFill>
              </a:rPr>
              <a:t>Job availability</a:t>
            </a:r>
          </a:p>
          <a:p>
            <a:pPr fontAlgn="auto">
              <a:spcAft>
                <a:spcPts val="0"/>
              </a:spcAft>
              <a:defRPr/>
            </a:pPr>
            <a:r>
              <a:rPr lang="en-US" dirty="0">
                <a:solidFill>
                  <a:schemeClr val="tx1">
                    <a:lumMod val="65000"/>
                    <a:lumOff val="35000"/>
                  </a:schemeClr>
                </a:solidFill>
              </a:rPr>
              <a:t>Fear of litigation</a:t>
            </a:r>
          </a:p>
          <a:p>
            <a:pPr fontAlgn="auto">
              <a:spcAft>
                <a:spcPts val="0"/>
              </a:spcAft>
              <a:defRPr/>
            </a:pPr>
            <a:r>
              <a:rPr lang="en-US" dirty="0" smtClean="0">
                <a:solidFill>
                  <a:schemeClr val="tx1">
                    <a:lumMod val="65000"/>
                    <a:lumOff val="35000"/>
                  </a:schemeClr>
                </a:solidFill>
              </a:rPr>
              <a:t>Remuneration </a:t>
            </a:r>
            <a:endParaRPr lang="en-US" dirty="0">
              <a:solidFill>
                <a:schemeClr val="tx1">
                  <a:lumMod val="65000"/>
                  <a:lumOff val="35000"/>
                </a:schemeClr>
              </a:solidFill>
            </a:endParaRPr>
          </a:p>
          <a:p>
            <a:pPr marL="0" indent="0" fontAlgn="auto">
              <a:spcAft>
                <a:spcPts val="0"/>
              </a:spcAft>
              <a:buFont typeface="Wingdings" pitchFamily="2" charset="2"/>
              <a:buNone/>
              <a:defRPr/>
            </a:pPr>
            <a:endParaRPr lang="en-US" dirty="0">
              <a:solidFill>
                <a:schemeClr val="tx1">
                  <a:lumMod val="65000"/>
                  <a:lumOff val="35000"/>
                </a:schemeClr>
              </a:solidFill>
            </a:endParaRPr>
          </a:p>
        </p:txBody>
      </p:sp>
      <p:sp>
        <p:nvSpPr>
          <p:cNvPr id="4" name="Text Placeholder 3"/>
          <p:cNvSpPr>
            <a:spLocks noGrp="1"/>
          </p:cNvSpPr>
          <p:nvPr>
            <p:ph type="body" idx="1"/>
          </p:nvPr>
        </p:nvSpPr>
        <p:spPr>
          <a:xfrm>
            <a:off x="496888" y="2070100"/>
            <a:ext cx="3657600" cy="323850"/>
          </a:xfrm>
        </p:spPr>
        <p:txBody>
          <a:bodyPr rtlCol="0"/>
          <a:lstStyle/>
          <a:p>
            <a:pPr fontAlgn="auto">
              <a:spcAft>
                <a:spcPts val="0"/>
              </a:spcAft>
              <a:defRPr/>
            </a:pPr>
            <a:r>
              <a:rPr lang="en-US" dirty="0" smtClean="0"/>
              <a:t>Systems Issues</a:t>
            </a:r>
            <a:endParaRPr lang="en-US" dirty="0"/>
          </a:p>
        </p:txBody>
      </p:sp>
      <p:sp>
        <p:nvSpPr>
          <p:cNvPr id="5" name="Text Placeholder 4"/>
          <p:cNvSpPr>
            <a:spLocks noGrp="1"/>
          </p:cNvSpPr>
          <p:nvPr>
            <p:ph type="body" sz="quarter" idx="3"/>
          </p:nvPr>
        </p:nvSpPr>
        <p:spPr>
          <a:xfrm>
            <a:off x="4400550" y="2070100"/>
            <a:ext cx="3657600" cy="323850"/>
          </a:xfrm>
        </p:spPr>
        <p:txBody>
          <a:bodyPr rtlCol="0"/>
          <a:lstStyle/>
          <a:p>
            <a:pPr fontAlgn="auto">
              <a:spcAft>
                <a:spcPts val="0"/>
              </a:spcAft>
              <a:defRPr/>
            </a:pPr>
            <a:r>
              <a:rPr lang="en-US" dirty="0" smtClean="0"/>
              <a:t>Personal Issues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CNM’S and Homebirth </a:t>
            </a:r>
          </a:p>
        </p:txBody>
      </p:sp>
      <p:sp>
        <p:nvSpPr>
          <p:cNvPr id="3" name="Content Placeholder 2"/>
          <p:cNvSpPr>
            <a:spLocks noGrp="1"/>
          </p:cNvSpPr>
          <p:nvPr>
            <p:ph idx="1"/>
          </p:nvPr>
        </p:nvSpPr>
        <p:spPr/>
        <p:txBody>
          <a:bodyPr rtlCol="0">
            <a:normAutofit/>
          </a:bodyPr>
          <a:lstStyle/>
          <a:p>
            <a:pPr fontAlgn="auto">
              <a:spcAft>
                <a:spcPts val="0"/>
              </a:spcAft>
              <a:defRPr/>
            </a:pPr>
            <a:r>
              <a:rPr lang="en-US" dirty="0">
                <a:solidFill>
                  <a:schemeClr val="tx1">
                    <a:lumMod val="65000"/>
                    <a:lumOff val="35000"/>
                  </a:schemeClr>
                </a:solidFill>
              </a:rPr>
              <a:t>Studies on birth center and home births attended by midwives have confirmed the safety of </a:t>
            </a:r>
            <a:r>
              <a:rPr lang="en-US" b="1" dirty="0">
                <a:solidFill>
                  <a:srgbClr val="008000"/>
                </a:solidFill>
              </a:rPr>
              <a:t>planned</a:t>
            </a:r>
            <a:r>
              <a:rPr lang="en-US" b="1" dirty="0">
                <a:solidFill>
                  <a:schemeClr val="tx1">
                    <a:lumMod val="65000"/>
                    <a:lumOff val="35000"/>
                  </a:schemeClr>
                </a:solidFill>
              </a:rPr>
              <a:t> </a:t>
            </a:r>
            <a:r>
              <a:rPr lang="en-US" dirty="0">
                <a:solidFill>
                  <a:schemeClr val="tx1">
                    <a:lumMod val="65000"/>
                    <a:lumOff val="35000"/>
                  </a:schemeClr>
                </a:solidFill>
              </a:rPr>
              <a:t>out-of-hospital birth for healthy women experiencing </a:t>
            </a:r>
            <a:r>
              <a:rPr lang="en-US" b="1" dirty="0">
                <a:solidFill>
                  <a:srgbClr val="008000"/>
                </a:solidFill>
              </a:rPr>
              <a:t>normal </a:t>
            </a:r>
            <a:r>
              <a:rPr lang="en-US" dirty="0">
                <a:solidFill>
                  <a:schemeClr val="tx1">
                    <a:lumMod val="65000"/>
                    <a:lumOff val="35000"/>
                  </a:schemeClr>
                </a:solidFill>
              </a:rPr>
              <a:t>pregnancy and birth with midwives who </a:t>
            </a:r>
            <a:r>
              <a:rPr lang="en-US" b="1" dirty="0">
                <a:solidFill>
                  <a:srgbClr val="008000"/>
                </a:solidFill>
              </a:rPr>
              <a:t>have seamless access to and collaboration</a:t>
            </a:r>
            <a:r>
              <a:rPr lang="en-US" b="1" dirty="0">
                <a:solidFill>
                  <a:schemeClr val="tx2">
                    <a:lumMod val="75000"/>
                    <a:lumOff val="25000"/>
                  </a:schemeClr>
                </a:solidFill>
              </a:rPr>
              <a:t> </a:t>
            </a:r>
            <a:r>
              <a:rPr lang="en-US" dirty="0">
                <a:solidFill>
                  <a:schemeClr val="tx1">
                    <a:lumMod val="65000"/>
                    <a:lumOff val="35000"/>
                  </a:schemeClr>
                </a:solidFill>
              </a:rPr>
              <a:t>with qualified health care professionals and institutions within the health care system.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We recommend the following vis-à-vis homebirth in Maryland: </a:t>
            </a:r>
          </a:p>
        </p:txBody>
      </p:sp>
      <p:sp>
        <p:nvSpPr>
          <p:cNvPr id="3" name="Content Placeholder 2"/>
          <p:cNvSpPr>
            <a:spLocks noGrp="1"/>
          </p:cNvSpPr>
          <p:nvPr>
            <p:ph idx="1"/>
          </p:nvPr>
        </p:nvSpPr>
        <p:spPr>
          <a:xfrm>
            <a:off x="498475" y="1981200"/>
            <a:ext cx="7556500" cy="4446588"/>
          </a:xfrm>
        </p:spPr>
        <p:txBody>
          <a:bodyPr rtlCol="0">
            <a:normAutofit fontScale="92500" lnSpcReduction="10000"/>
          </a:bodyPr>
          <a:lstStyle/>
          <a:p>
            <a:pPr fontAlgn="auto">
              <a:spcAft>
                <a:spcPts val="0"/>
              </a:spcAft>
              <a:defRPr/>
            </a:pPr>
            <a:r>
              <a:rPr lang="en-US" dirty="0" smtClean="0">
                <a:solidFill>
                  <a:schemeClr val="tx1">
                    <a:lumMod val="65000"/>
                    <a:lumOff val="35000"/>
                  </a:schemeClr>
                </a:solidFill>
              </a:rPr>
              <a:t>That all homebirths be attended by a </a:t>
            </a:r>
            <a:r>
              <a:rPr lang="en-US" dirty="0">
                <a:solidFill>
                  <a:schemeClr val="tx1">
                    <a:lumMod val="65000"/>
                    <a:lumOff val="35000"/>
                  </a:schemeClr>
                </a:solidFill>
              </a:rPr>
              <a:t>q</a:t>
            </a:r>
            <a:r>
              <a:rPr lang="en-US" dirty="0" smtClean="0">
                <a:solidFill>
                  <a:schemeClr val="tx1">
                    <a:lumMod val="65000"/>
                    <a:lumOff val="35000"/>
                  </a:schemeClr>
                </a:solidFill>
              </a:rPr>
              <a:t>ualified, licensed provider.</a:t>
            </a:r>
          </a:p>
          <a:p>
            <a:pPr fontAlgn="auto">
              <a:spcAft>
                <a:spcPts val="0"/>
              </a:spcAft>
              <a:defRPr/>
            </a:pPr>
            <a:r>
              <a:rPr lang="en-US" dirty="0" smtClean="0">
                <a:solidFill>
                  <a:schemeClr val="tx1">
                    <a:lumMod val="65000"/>
                    <a:lumOff val="35000"/>
                  </a:schemeClr>
                </a:solidFill>
              </a:rPr>
              <a:t>That all women having a homebirth go through a consistent process of triage to establish appropriateness for homebirth and that this process of triage be one that is well-documented.  </a:t>
            </a:r>
          </a:p>
          <a:p>
            <a:pPr fontAlgn="auto">
              <a:spcAft>
                <a:spcPts val="0"/>
              </a:spcAft>
              <a:defRPr/>
            </a:pPr>
            <a:r>
              <a:rPr lang="en-US" dirty="0" smtClean="0">
                <a:solidFill>
                  <a:schemeClr val="tx1">
                    <a:lumMod val="65000"/>
                    <a:lumOff val="35000"/>
                  </a:schemeClr>
                </a:solidFill>
              </a:rPr>
              <a:t>That all providers licensed to attend homebirths have adequate access to life-saving medications and equipment.</a:t>
            </a:r>
          </a:p>
          <a:p>
            <a:pPr fontAlgn="auto">
              <a:spcAft>
                <a:spcPts val="0"/>
              </a:spcAft>
              <a:defRPr/>
            </a:pPr>
            <a:r>
              <a:rPr lang="en-US" dirty="0" smtClean="0">
                <a:solidFill>
                  <a:schemeClr val="tx1">
                    <a:lumMod val="65000"/>
                    <a:lumOff val="35000"/>
                  </a:schemeClr>
                </a:solidFill>
              </a:rPr>
              <a:t>That all homebirths have a standardized transfer plan on BOTH sides of a transfer relationship. </a:t>
            </a:r>
          </a:p>
          <a:p>
            <a:pPr fontAlgn="auto">
              <a:spcAft>
                <a:spcPts val="0"/>
              </a:spcAft>
              <a:defRPr/>
            </a:pPr>
            <a:r>
              <a:rPr lang="en-US" dirty="0" smtClean="0">
                <a:solidFill>
                  <a:schemeClr val="tx1">
                    <a:lumMod val="65000"/>
                    <a:lumOff val="35000"/>
                  </a:schemeClr>
                </a:solidFill>
              </a:rPr>
              <a:t>That we work to create a system that can provide continuity of midwifery care for women who need transfer for non-emergent concerns.</a:t>
            </a:r>
          </a:p>
          <a:p>
            <a:pPr marL="0" indent="0" fontAlgn="auto">
              <a:spcAft>
                <a:spcPts val="0"/>
              </a:spcAft>
              <a:buFont typeface="Wingdings" pitchFamily="2" charset="2"/>
              <a:buNone/>
              <a:defRPr/>
            </a:pPr>
            <a:endParaRPr lang="en-US" dirty="0" smtClean="0">
              <a:solidFill>
                <a:schemeClr val="tx1">
                  <a:lumMod val="65000"/>
                  <a:lumOff val="35000"/>
                </a:schemeClr>
              </a:solidFill>
            </a:endParaRPr>
          </a:p>
          <a:p>
            <a:pPr fontAlgn="auto">
              <a:spcAft>
                <a:spcPts val="0"/>
              </a:spcAft>
              <a:defRPr/>
            </a:pPr>
            <a:endParaRPr lang="en-US" dirty="0" smtClean="0">
              <a:solidFill>
                <a:schemeClr val="tx1">
                  <a:lumMod val="65000"/>
                  <a:lumOff val="35000"/>
                </a:schemeClr>
              </a:solidFill>
            </a:endParaRPr>
          </a:p>
          <a:p>
            <a:pPr fontAlgn="auto">
              <a:spcAft>
                <a:spcPts val="0"/>
              </a:spcAft>
              <a:defRPr/>
            </a:pPr>
            <a:endParaRPr lang="en-US" dirty="0">
              <a:solidFill>
                <a:schemeClr val="tx1">
                  <a:lumMod val="65000"/>
                  <a:lumOff val="35000"/>
                </a:schemeClr>
              </a:solidFill>
            </a:endParaRPr>
          </a:p>
        </p:txBody>
      </p:sp>
    </p:spTree>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A40E2F603072CF4088BDF0E7B0EB219A" ma:contentTypeVersion="11" ma:contentTypeDescription="Create a new document." ma:contentTypeScope="" ma:versionID="0979ac12af20f5bfafb7043759ff23b5">
  <xsd:schema xmlns:xsd="http://www.w3.org/2001/XMLSchema" xmlns:xs="http://www.w3.org/2001/XMLSchema" xmlns:p="http://schemas.microsoft.com/office/2006/metadata/properties" xmlns:ns1="http://schemas.microsoft.com/sharepoint/v3" targetNamespace="http://schemas.microsoft.com/office/2006/metadata/properties" ma:root="true" ma:fieldsID="e00d6e856316b04bbfd8642c332e56b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1E3BF1-020C-47D1-A207-7DE7518FEE1E}"/>
</file>

<file path=customXml/itemProps2.xml><?xml version="1.0" encoding="utf-8"?>
<ds:datastoreItem xmlns:ds="http://schemas.openxmlformats.org/officeDocument/2006/customXml" ds:itemID="{8A40549C-BFB3-4EA6-9396-69DB16A26FC7}"/>
</file>

<file path=customXml/itemProps3.xml><?xml version="1.0" encoding="utf-8"?>
<ds:datastoreItem xmlns:ds="http://schemas.openxmlformats.org/officeDocument/2006/customXml" ds:itemID="{F01938A5-48EA-4939-8D71-952A692DE036}"/>
</file>

<file path=customXml/itemProps4.xml><?xml version="1.0" encoding="utf-8"?>
<ds:datastoreItem xmlns:ds="http://schemas.openxmlformats.org/officeDocument/2006/customXml" ds:itemID="{1F016873-9EC1-4A34-B38F-2BF7E96A7FB4}"/>
</file>

<file path=docProps/app.xml><?xml version="1.0" encoding="utf-8"?>
<Properties xmlns="http://schemas.openxmlformats.org/officeDocument/2006/extended-properties" xmlns:vt="http://schemas.openxmlformats.org/officeDocument/2006/docPropsVTypes">
  <Template>Advantage.thmx</Template>
  <TotalTime>2946</TotalTime>
  <Words>785</Words>
  <Application>Microsoft Office PowerPoint</Application>
  <PresentationFormat>On-screen Show (4:3)</PresentationFormat>
  <Paragraphs>67</Paragraphs>
  <Slides>14</Slides>
  <Notes>4</Notes>
  <HiddenSlides>0</HiddenSlides>
  <MMClips>0</MMClips>
  <ScaleCrop>false</ScaleCrop>
  <HeadingPairs>
    <vt:vector size="6" baseType="variant">
      <vt:variant>
        <vt:lpstr>Fonts Used</vt:lpstr>
      </vt:variant>
      <vt:variant>
        <vt:i4>4</vt:i4>
      </vt:variant>
      <vt:variant>
        <vt:lpstr>Design Template</vt:lpstr>
      </vt:variant>
      <vt:variant>
        <vt:i4>21</vt:i4>
      </vt:variant>
      <vt:variant>
        <vt:lpstr>Slide Titles</vt:lpstr>
      </vt:variant>
      <vt:variant>
        <vt:i4>14</vt:i4>
      </vt:variant>
    </vt:vector>
  </HeadingPairs>
  <TitlesOfParts>
    <vt:vector size="39" baseType="lpstr">
      <vt:lpstr>Rockwell</vt:lpstr>
      <vt:lpstr>Arial</vt:lpstr>
      <vt:lpstr>Wingdings</vt:lpstr>
      <vt:lpstr>Calibri</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Advantage</vt:lpstr>
      <vt:lpstr>Midwifery in Maryland</vt:lpstr>
      <vt:lpstr>Disclosure </vt:lpstr>
      <vt:lpstr>Slide 3</vt:lpstr>
      <vt:lpstr>Philosophy of Care</vt:lpstr>
      <vt:lpstr>Hospital-Based CNM’s </vt:lpstr>
      <vt:lpstr>Why Hospitals?</vt:lpstr>
      <vt:lpstr>Why Not Home?</vt:lpstr>
      <vt:lpstr>CNM’S and Homebirth </vt:lpstr>
      <vt:lpstr>We recommend the following vis-à-vis homebirth in Maryland: </vt:lpstr>
      <vt:lpstr>Licensure </vt:lpstr>
      <vt:lpstr>ACNM Definition of Midwifery</vt:lpstr>
      <vt:lpstr>Licensure Board</vt:lpstr>
      <vt:lpstr>VBAC</vt:lpstr>
      <vt:lpstr>Making baby CNM’s...</vt:lpstr>
    </vt:vector>
  </TitlesOfParts>
  <Company>University of Maryland SOM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jfahey</dc:creator>
  <cp:lastModifiedBy>mdwyer</cp:lastModifiedBy>
  <cp:revision>29</cp:revision>
  <dcterms:created xsi:type="dcterms:W3CDTF">2012-10-03T20:32:35Z</dcterms:created>
  <dcterms:modified xsi:type="dcterms:W3CDTF">2012-10-25T16:25:35Z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0x010100A40E2F603072CF4088BDF0E7B0EB219A</vt:lpwstr>
  </property>
  <property fmtid="{D5CDD505-2E9C-101B-9397-08002B2CF9AE}" pid="3" name="_dlc_DocIdItemGuid">
    <vt:lpwstr>405473bb-f160-4139-8263-414f3977ccdf</vt:lpwstr>
  </property>
  <property fmtid="{D5CDD505-2E9C-101B-9397-08002B2CF9AE}" pid="4" name="Order">
    <vt:r8>5000</vt:r8>
  </property>
  <property fmtid="{D5CDD505-2E9C-101B-9397-08002B2CF9AE}" pid="5" name="TemplateUrl">
    <vt:lpwstr/>
  </property>
  <property fmtid="{D5CDD505-2E9C-101B-9397-08002B2CF9AE}" pid="6" name="_SourceUrl">
    <vt:lpwstr/>
  </property>
  <property fmtid="{D5CDD505-2E9C-101B-9397-08002B2CF9AE}" pid="7" name="_SharedFileIndex">
    <vt:lpwstr/>
  </property>
  <property fmtid="{D5CDD505-2E9C-101B-9397-08002B2CF9AE}" pid="8" name="xd_Signature">
    <vt:bool>false</vt:bool>
  </property>
  <property fmtid="{D5CDD505-2E9C-101B-9397-08002B2CF9AE}" pid="9" name="xd_ProgID">
    <vt:lpwstr/>
  </property>
</Properties>
</file>