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sldIdLst>
    <p:sldId id="257" r:id="rId2"/>
    <p:sldId id="270" r:id="rId3"/>
    <p:sldId id="258" r:id="rId4"/>
    <p:sldId id="259" r:id="rId5"/>
    <p:sldId id="260" r:id="rId6"/>
    <p:sldId id="261" r:id="rId7"/>
    <p:sldId id="268" r:id="rId8"/>
    <p:sldId id="272" r:id="rId9"/>
    <p:sldId id="267" r:id="rId10"/>
    <p:sldId id="269" r:id="rId11"/>
    <p:sldId id="262" r:id="rId12"/>
    <p:sldId id="263" r:id="rId13"/>
    <p:sldId id="265" r:id="rId14"/>
    <p:sldId id="266" r:id="rId15"/>
    <p:sldId id="273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liss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74" d="100"/>
          <a:sy n="74" d="100"/>
        </p:scale>
        <p:origin x="-40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26" Type="http://schemas.openxmlformats.org/officeDocument/2006/relationships/customXml" Target="../customXml/item4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840795A-B6E3-4F57-BFD5-64E9EFCB7645}" type="datetimeFigureOut">
              <a:rPr lang="en-US"/>
              <a:pPr>
                <a:defRPr/>
              </a:pPr>
              <a:t>9/18/2012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7BFE259-873B-4119-B587-9B775A6C4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CEEAB9E-D312-4F06-96CE-68099830B06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B01F559-B26C-485E-8F26-1AE4B85FEF0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583F4F8-F3B6-42E2-BC40-4012F59B199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B2FF1-43F6-4B87-ABAA-A20F838C45C4}" type="datetimeFigureOut">
              <a:rPr lang="en-US"/>
              <a:pPr>
                <a:defRPr/>
              </a:pPr>
              <a:t>9/18/2012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8101738-0584-4E74-9FF1-F9FF8C2E9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36D8C-D956-425A-B079-3AB6F993BCBD}" type="datetimeFigureOut">
              <a:rPr lang="en-US"/>
              <a:pPr>
                <a:defRPr/>
              </a:pPr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D3A1A-311D-4B76-9C05-F011BEC14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l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B05FF-3810-44D8-9D4F-4DC88FA3A4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05247-1121-4427-BBE4-BEFD49602D18}" type="datetimeFigureOut">
              <a:rPr lang="en-US"/>
              <a:pPr>
                <a:defRPr/>
              </a:pPr>
              <a:t>9/18/2012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C210C-A353-46DF-901B-2249BB8A90BE}" type="datetimeFigureOut">
              <a:rPr lang="en-US"/>
              <a:pPr>
                <a:defRPr/>
              </a:pPr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EBAF9-D39C-4599-8E8C-4F9D26102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2EA87-D5D2-416C-ACC8-78F0286EDB4E}" type="datetimeFigureOut">
              <a:rPr lang="en-US"/>
              <a:pPr>
                <a:defRPr/>
              </a:pPr>
              <a:t>9/18/2012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3AEED84-55C3-412D-83B1-EE63BD237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48592-55BF-4724-93A7-AD8EEFF3E0F2}" type="datetimeFigureOut">
              <a:rPr lang="en-US"/>
              <a:pPr>
                <a:defRPr/>
              </a:pPr>
              <a:t>9/18/2012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49855-917F-4442-9C2B-6F119B120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angle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Oval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75061-5F82-4C7D-BE41-0DE4CEAA0BD4}" type="datetimeFigureOut">
              <a:rPr lang="en-US"/>
              <a:pPr>
                <a:defRPr/>
              </a:pPr>
              <a:t>9/18/2012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EA005ECB-EA38-4C24-B0C8-08C42D2D4C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A2AB2-C0D1-45E8-90F8-A52671BED72A}" type="datetimeFigureOut">
              <a:rPr lang="en-US"/>
              <a:pPr>
                <a:defRPr/>
              </a:pPr>
              <a:t>9/18/2012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04D34-F15D-4646-8070-6334A4334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658B1-D39A-40CE-819A-D06AC9A9B0EC}" type="datetimeFigureOut">
              <a:rPr lang="en-US"/>
              <a:pPr>
                <a:defRPr/>
              </a:pPr>
              <a:t>9/18/2012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73A8E10-4BAE-42B1-90F0-8E91FC391A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467416B-0B2B-428D-9BDE-EE346D52CF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1FDA9-9F96-4A6B-979E-1354BB3A6E3C}" type="datetimeFigureOut">
              <a:rPr lang="en-US"/>
              <a:pPr>
                <a:defRPr/>
              </a:pPr>
              <a:t>9/18/2012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5AB9B-D291-4AEA-933D-B3352AE233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2CC63-F306-4DEC-801A-FDCF1A6A2F17}" type="datetimeFigureOut">
              <a:rPr lang="en-US"/>
              <a:pPr>
                <a:defRPr/>
              </a:pPr>
              <a:t>9/18/2012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0B46C1A9-97A1-4BDA-B00F-E494FEEE4F9E}" type="datetimeFigureOut">
              <a:rPr lang="en-US"/>
              <a:pPr>
                <a:defRPr/>
              </a:pPr>
              <a:t>9/18/2012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CCFCE0C-0892-442B-8395-28D4CA7AB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2514600"/>
          </a:xfrm>
        </p:spPr>
        <p:txBody>
          <a:bodyPr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Presentation on Safety Issues Relevant to Home Births and the Professionals Who Provide Maternity Care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sz="280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000" dirty="0" smtClean="0">
                <a:solidFill>
                  <a:schemeClr val="tx1"/>
                </a:solidFill>
              </a:rPr>
              <a:t>September 20, 2012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sz="300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543800" cy="2590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The Maryland Chapter of the American Congress of Obstetrics and Gynecology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7B9899"/>
                </a:solidFill>
              </a:rPr>
              <a:t>Situations that may be catastrophic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b="1" smtClean="0"/>
              <a:t>Shoulder Dystocia  - Head delivers but shoulders get stuck in the pelvis</a:t>
            </a:r>
          </a:p>
          <a:p>
            <a:r>
              <a:rPr lang="en-US" b="1" smtClean="0"/>
              <a:t>Prolapsed cord - Baby’s cord comes out before the baby’s head and this can obstruct the baby’s blood supply </a:t>
            </a:r>
          </a:p>
          <a:p>
            <a:r>
              <a:rPr lang="en-US" b="1" smtClean="0"/>
              <a:t>Placental Abruption - Placenta separates before birth and this leads to bleeding from the mother and decreased oxygen to the baby</a:t>
            </a:r>
          </a:p>
          <a:p>
            <a:r>
              <a:rPr lang="en-US" b="1" smtClean="0"/>
              <a:t>Postpartum Hemorrhage – acute, severe bleeding after birth 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There are enforced criteria to determine who is a low risk candidate for home birth and who needs consultation or transfer prior to birth or during the birthing process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There are agreed upon practice guidelines for all health care providers necessary to achieve safe motherhood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There are collaborative practice agreements guaranteeing smooth transition of care in the event of an emergency that clearly spell-out mechanisms for consultation, collaboration, and referral or transfer of care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Distance and transportation from home to hospital are not impediments to timely care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381000"/>
            <a:ext cx="92964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00" b="1" dirty="0">
                <a:solidFill>
                  <a:schemeClr val="tx2"/>
                </a:solidFill>
                <a:latin typeface="+mj-lt"/>
              </a:rPr>
              <a:t>Risks of Home Birth </a:t>
            </a:r>
            <a:r>
              <a:rPr lang="en-US" sz="2700" b="1" u="sng" dirty="0">
                <a:solidFill>
                  <a:schemeClr val="tx2"/>
                </a:solidFill>
                <a:latin typeface="+mj-lt"/>
              </a:rPr>
              <a:t>May</a:t>
            </a:r>
            <a:r>
              <a:rPr lang="en-US" sz="2700" b="1" dirty="0">
                <a:solidFill>
                  <a:schemeClr val="tx2"/>
                </a:solidFill>
                <a:latin typeface="+mj-lt"/>
              </a:rPr>
              <a:t> Be Reduced As Long As: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839200" cy="609600"/>
          </a:xfrm>
        </p:spPr>
        <p:txBody>
          <a:bodyPr/>
          <a:lstStyle/>
          <a:p>
            <a:r>
              <a:rPr lang="en-US" sz="3000" b="1" smtClean="0">
                <a:solidFill>
                  <a:srgbClr val="7B9899"/>
                </a:solidFill>
              </a:rPr>
              <a:t>Standard of Practice Requirements to Enhance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b="1" dirty="0" smtClean="0"/>
              <a:t>Detailed Requirements for Standards of Practice should be adopted.  At a minimum these should include: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b="1" dirty="0" smtClean="0"/>
              <a:t>Informed Consent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b="1" dirty="0" smtClean="0"/>
              <a:t>Criteria for Selection of Clients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b="1" dirty="0" smtClean="0"/>
              <a:t>Client care plan including ongoing risk assessment to continuously assess normalcy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b="1" dirty="0" smtClean="0"/>
              <a:t>Delineate maternal and newborn conditions requiring physician consultation, referral and transfer of patient care for </a:t>
            </a:r>
            <a:r>
              <a:rPr lang="en-US" sz="2800" b="1" u="sng" dirty="0" smtClean="0"/>
              <a:t>all</a:t>
            </a:r>
            <a:r>
              <a:rPr lang="en-US" sz="2800" b="1" dirty="0" smtClean="0"/>
              <a:t> stages of care including </a:t>
            </a:r>
            <a:r>
              <a:rPr lang="en-US" sz="2800" b="1" dirty="0" err="1" smtClean="0"/>
              <a:t>antepartum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intrapartum</a:t>
            </a:r>
            <a:r>
              <a:rPr lang="en-US" sz="2800" b="1" dirty="0" smtClean="0"/>
              <a:t>, postpartum and newborn management and referral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b="1" dirty="0" smtClean="0"/>
              <a:t>Peer review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b="1" dirty="0" smtClean="0"/>
              <a:t>Protocols for medication and equipment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r>
              <a:rPr lang="en-US" sz="3000" b="1" smtClean="0">
                <a:solidFill>
                  <a:srgbClr val="7B9899"/>
                </a:solidFill>
              </a:rPr>
              <a:t>Outcomes Reporting and Data Collection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410200"/>
          </a:xfrm>
        </p:spPr>
        <p:txBody>
          <a:bodyPr/>
          <a:lstStyle/>
          <a:p>
            <a:r>
              <a:rPr lang="en-US" b="1" smtClean="0"/>
              <a:t>Accurate collection and reporting of safety statistics and birth outcomes in different birth settings is critical</a:t>
            </a:r>
          </a:p>
          <a:p>
            <a:r>
              <a:rPr lang="en-US" b="1" smtClean="0"/>
              <a:t>Home birth providers should be required to report birth and fetal deaths so that they are included in the State FIMR program</a:t>
            </a:r>
          </a:p>
          <a:p>
            <a:r>
              <a:rPr lang="en-US" b="1" smtClean="0"/>
              <a:t>Data collection system for home birth statistics should be developed.</a:t>
            </a:r>
          </a:p>
          <a:p>
            <a:r>
              <a:rPr lang="en-US" b="1" smtClean="0"/>
              <a:t>Home birth providers should be required to file birth certificates</a:t>
            </a:r>
          </a:p>
          <a:p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533400"/>
          </a:xfrm>
        </p:spPr>
        <p:txBody>
          <a:bodyPr/>
          <a:lstStyle/>
          <a:p>
            <a:r>
              <a:rPr lang="en-US" b="1" smtClean="0">
                <a:solidFill>
                  <a:srgbClr val="7B9899"/>
                </a:solidFill>
              </a:rPr>
              <a:t>VBAC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518160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b="1" dirty="0" smtClean="0"/>
              <a:t>60-80% of women attempting a trial of labor after one prior C-section will be successful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b="1" dirty="0" smtClean="0"/>
              <a:t>The risk of uterine rupture during a trial of labor in women with one prior low transverse C-section is 0.5-0.9%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en-US" sz="1600" b="1" dirty="0" smtClean="0"/>
              <a:t>Women with two prior C-sections have a rupture rate of 0.9-3.7%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b="1" dirty="0" smtClean="0"/>
              <a:t>Uterine rupture is often sudden and can be catastrophic – accurate antenatal predictors of uterine rupture do not exist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en-US" sz="1600" b="1" dirty="0" smtClean="0"/>
              <a:t>70% associated with a fetal heart rate abnormality – supports continuous fetal monitoring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b="1" dirty="0" smtClean="0"/>
              <a:t>ACOG recommends that a trial of labor be undertaken in a facility with staff immediately available to provide emergency care</a:t>
            </a:r>
            <a:endParaRPr lang="en-US" b="1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sz="28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sz="28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sz="2800" dirty="0"/>
          </a:p>
        </p:txBody>
      </p:sp>
      <p:sp>
        <p:nvSpPr>
          <p:cNvPr id="29699" name="TextBox 3"/>
          <p:cNvSpPr txBox="1">
            <a:spLocks noChangeArrowheads="1"/>
          </p:cNvSpPr>
          <p:nvPr/>
        </p:nvSpPr>
        <p:spPr bwMode="auto">
          <a:xfrm>
            <a:off x="304800" y="6400800"/>
            <a:ext cx="5410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i="1">
                <a:latin typeface="Georgia" pitchFamily="18" charset="0"/>
              </a:rPr>
              <a:t>ACOG Practice Bulletin August 2010.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 smtClean="0"/>
              <a:t>Questions?</a:t>
            </a:r>
            <a:endParaRPr lang="en-US" sz="4000" dirty="0"/>
          </a:p>
        </p:txBody>
      </p:sp>
      <p:sp>
        <p:nvSpPr>
          <p:cNvPr id="31746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b="1" smtClean="0"/>
              <a:t>Thank-you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tx2"/>
                </a:solidFill>
              </a:rPr>
              <a:t>Primary outcome goal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US" sz="3600" b="1" i="1" smtClean="0"/>
              <a:t>A pregnancy, delivery and post-partum period that is safe for the mother and the infant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381000"/>
            <a:ext cx="8229600" cy="5440363"/>
          </a:xfrm>
        </p:spPr>
        <p:txBody>
          <a:bodyPr>
            <a:normAutofit/>
          </a:bodyPr>
          <a:lstStyle/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300" b="1" dirty="0" smtClean="0">
                <a:solidFill>
                  <a:schemeClr val="tx2"/>
                </a:solidFill>
                <a:latin typeface="+mj-lt"/>
              </a:rPr>
              <a:t>Informed Decision Making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endParaRPr lang="en-US" u="sng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ACOG supports informed decision-making by women about their care options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As physicians, we inform, educate and respect our patients’ care choices 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All women should receive information regarding the risks, limitations and advantages of their care locations, care practices and their maternity care provider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Integrated Systems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sz="2800" b="1" smtClean="0"/>
              <a:t>ACOG supports the </a:t>
            </a:r>
            <a:r>
              <a:rPr lang="en-US" sz="2800" b="1" i="1" u="sng" smtClean="0">
                <a:solidFill>
                  <a:schemeClr val="accent1"/>
                </a:solidFill>
              </a:rPr>
              <a:t>collaborative practice model</a:t>
            </a:r>
            <a:r>
              <a:rPr lang="en-US" sz="2800" b="1" smtClean="0"/>
              <a:t>, the maternity care team, and integrated systems of care with established criteria and provision for emergency intrapartum transport</a:t>
            </a:r>
          </a:p>
          <a:p>
            <a:r>
              <a:rPr lang="en-US" sz="2800" b="1" smtClean="0"/>
              <a:t>Childbirth has become safer for mothers and babies because of improvements in medical technology and access to trained providers and emergency obstetric and neonatal care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/>
          <a:lstStyle/>
          <a:p>
            <a:r>
              <a:rPr lang="en-US" b="1" smtClean="0">
                <a:solidFill>
                  <a:srgbClr val="7B9899"/>
                </a:solidFill>
              </a:rPr>
              <a:t>Integrated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b="1" dirty="0" smtClean="0"/>
              <a:t>At anytime during pregnancy and the birth process women may encounter complications requiring a change of provider or setting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b="1" dirty="0" smtClean="0"/>
              <a:t>An </a:t>
            </a:r>
            <a:r>
              <a:rPr lang="en-US" sz="2800" b="1" i="1" u="sng" dirty="0" smtClean="0">
                <a:solidFill>
                  <a:schemeClr val="accent1"/>
                </a:solidFill>
              </a:rPr>
              <a:t>integrated system </a:t>
            </a:r>
            <a:r>
              <a:rPr lang="en-US" sz="2800" b="1" dirty="0" smtClean="0"/>
              <a:t>must facilitate timely communication and  transfer of collaborative management of care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b="1" dirty="0" smtClean="0"/>
              <a:t>An integrated system depends on appropriately trained and certified practitioners at all levels, open communication and transparency, ongoing performance evaluation, use of evidence-based guidelines and patient education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5638800" cy="609600"/>
          </a:xfrm>
        </p:spPr>
        <p:txBody>
          <a:bodyPr/>
          <a:lstStyle/>
          <a:p>
            <a:r>
              <a:rPr lang="en-US" b="1" smtClean="0">
                <a:solidFill>
                  <a:srgbClr val="7B9899"/>
                </a:solidFill>
              </a:rPr>
              <a:t>Integrated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Should women choose home birth, it should be attended by appropriately trained health care providers in a transparent continuum of care under guidelines that attempt to make birth as safe as possible in that setting for the best possible outcome for mothers and children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b="1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The home birth attendant must have a system in place where consultation with hospital-based and privileged consultants can occur expeditiously in the prenatal, </a:t>
            </a:r>
            <a:r>
              <a:rPr lang="en-US" b="1" dirty="0" err="1" smtClean="0"/>
              <a:t>intrapartum</a:t>
            </a:r>
            <a:r>
              <a:rPr lang="en-US" b="1" dirty="0" smtClean="0"/>
              <a:t>, and postpartum periods to guarantee safe and expeditious transfer of care and transport to a hospital for optimal continuity of care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7B9899"/>
                </a:solidFill>
              </a:rPr>
              <a:t>Who is Low Risk?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b="1" smtClean="0"/>
              <a:t>Uneventful antepartum period</a:t>
            </a:r>
          </a:p>
          <a:p>
            <a:r>
              <a:rPr lang="en-US" b="1" smtClean="0"/>
              <a:t>Spontaneous labor between 37 and 42 completed weeks of pregnancy</a:t>
            </a:r>
          </a:p>
          <a:p>
            <a:r>
              <a:rPr lang="en-US" b="1" smtClean="0"/>
              <a:t>Cephalic presentation</a:t>
            </a:r>
          </a:p>
          <a:p>
            <a:r>
              <a:rPr lang="en-US" b="1" smtClean="0"/>
              <a:t>Previously uncomplicated pregnancy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7B9899"/>
                </a:solidFill>
              </a:rPr>
              <a:t>Who is High Risk?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VBAC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Multiple Gestation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Birth under 37 weeks or after 42 weeks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Placental abnormality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Non-Cephalic Presentation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Preeclampsia/</a:t>
            </a:r>
            <a:r>
              <a:rPr lang="en-US" b="1" dirty="0" err="1" smtClean="0"/>
              <a:t>Eclampsia</a:t>
            </a:r>
            <a:endParaRPr lang="en-US" b="1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Gestational Diabetes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Previous major surgery of the pulmonary, cardiac, GU or GI system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Pre-existing medical conditions:  diabetes, HTN, cardiac disease, renal disease, etc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7B9899"/>
                </a:solidFill>
              </a:rPr>
              <a:t>Situations that may be catastrophic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Selecting candidates for Home Birth on the basis of Low Risk status, will not protect patients from unpredictable and potentially catastrophic emergencies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Such emergencies are best managed by the personnel and resources only available in the Hospital setting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Emergency transport from home to such facilities may not provide timely and effective interventions to avoid serious or fatal outcomes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0E2F603072CF4088BDF0E7B0EB219A" ma:contentTypeVersion="11" ma:contentTypeDescription="Create a new document." ma:contentTypeScope="" ma:versionID="0979ac12af20f5bfafb7043759ff23b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00d6e856316b04bbfd8642c332e56b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 ma:readOnly="fals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D995799-9E94-450E-B940-B302EAADA48D}"/>
</file>

<file path=customXml/itemProps2.xml><?xml version="1.0" encoding="utf-8"?>
<ds:datastoreItem xmlns:ds="http://schemas.openxmlformats.org/officeDocument/2006/customXml" ds:itemID="{35152C78-5E34-4BC1-B956-C7D61ED0537E}"/>
</file>

<file path=customXml/itemProps3.xml><?xml version="1.0" encoding="utf-8"?>
<ds:datastoreItem xmlns:ds="http://schemas.openxmlformats.org/officeDocument/2006/customXml" ds:itemID="{42A8C693-E91E-4239-BC0E-11912C900075}"/>
</file>

<file path=customXml/itemProps4.xml><?xml version="1.0" encoding="utf-8"?>
<ds:datastoreItem xmlns:ds="http://schemas.openxmlformats.org/officeDocument/2006/customXml" ds:itemID="{7B73F240-314B-427E-A10D-2A6821802FD7}"/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460</TotalTime>
  <Words>829</Words>
  <Application>Microsoft Office PowerPoint</Application>
  <PresentationFormat>On-screen Show (4:3)</PresentationFormat>
  <Paragraphs>79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12</vt:i4>
      </vt:variant>
      <vt:variant>
        <vt:lpstr>Slide Titles</vt:lpstr>
      </vt:variant>
      <vt:variant>
        <vt:i4>15</vt:i4>
      </vt:variant>
    </vt:vector>
  </HeadingPairs>
  <TitlesOfParts>
    <vt:vector size="32" baseType="lpstr">
      <vt:lpstr>Georgia</vt:lpstr>
      <vt:lpstr>Arial</vt:lpstr>
      <vt:lpstr>Wingdings 2</vt:lpstr>
      <vt:lpstr>Wingdings</vt:lpstr>
      <vt:lpstr>Calibri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The Maryland Chapter of the American Congress of Obstetrics and Gynecology </vt:lpstr>
      <vt:lpstr>Primary outcome goal</vt:lpstr>
      <vt:lpstr>Slide 3</vt:lpstr>
      <vt:lpstr>Integrated Systems</vt:lpstr>
      <vt:lpstr>Integrated Care</vt:lpstr>
      <vt:lpstr>Integrated Care</vt:lpstr>
      <vt:lpstr>Who is Low Risk?</vt:lpstr>
      <vt:lpstr>Who is High Risk?</vt:lpstr>
      <vt:lpstr>Situations that may be catastrophic</vt:lpstr>
      <vt:lpstr>Situations that may be catastrophic</vt:lpstr>
      <vt:lpstr>Slide 11</vt:lpstr>
      <vt:lpstr>Standard of Practice Requirements to Enhance Safety</vt:lpstr>
      <vt:lpstr>Outcomes Reporting and Data Collection</vt:lpstr>
      <vt:lpstr>VBAC</vt:lpstr>
      <vt:lpstr>Thank-you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Pam Kasemeyer</dc:creator>
  <cp:lastModifiedBy>mdwyer</cp:lastModifiedBy>
  <cp:revision>49</cp:revision>
  <dcterms:created xsi:type="dcterms:W3CDTF">2012-09-12T15:58:01Z</dcterms:created>
  <dcterms:modified xsi:type="dcterms:W3CDTF">2012-09-18T17:17:30Z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0x010100A40E2F603072CF4088BDF0E7B0EB219A</vt:lpwstr>
  </property>
  <property fmtid="{D5CDD505-2E9C-101B-9397-08002B2CF9AE}" pid="3" name="_dlc_DocIdItemGuid">
    <vt:lpwstr>8db61101-7dab-43e1-bc93-ea63f3352338</vt:lpwstr>
  </property>
  <property fmtid="{D5CDD505-2E9C-101B-9397-08002B2CF9AE}" pid="4" name="Order">
    <vt:r8>4100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